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4"/>
  </p:notesMasterIdLst>
  <p:sldIdLst>
    <p:sldId id="2147469533" r:id="rId5"/>
    <p:sldId id="2076138237" r:id="rId6"/>
    <p:sldId id="257" r:id="rId7"/>
    <p:sldId id="2147469710" r:id="rId8"/>
    <p:sldId id="258" r:id="rId9"/>
    <p:sldId id="2147469722" r:id="rId10"/>
    <p:sldId id="2147469714" r:id="rId11"/>
    <p:sldId id="2147469716" r:id="rId12"/>
    <p:sldId id="2147469707" r:id="rId13"/>
    <p:sldId id="2147469680" r:id="rId14"/>
    <p:sldId id="2147469724" r:id="rId15"/>
    <p:sldId id="2147469682" r:id="rId16"/>
    <p:sldId id="2147469723" r:id="rId17"/>
    <p:sldId id="2147469572" r:id="rId18"/>
    <p:sldId id="2147469712" r:id="rId19"/>
    <p:sldId id="2147469717" r:id="rId20"/>
    <p:sldId id="2147469715" r:id="rId21"/>
    <p:sldId id="1532" r:id="rId22"/>
    <p:sldId id="2076138208" r:id="rId23"/>
    <p:sldId id="2147469708" r:id="rId24"/>
    <p:sldId id="2076138230" r:id="rId25"/>
    <p:sldId id="2076138235" r:id="rId26"/>
    <p:sldId id="2076138234" r:id="rId27"/>
    <p:sldId id="2076138231" r:id="rId28"/>
    <p:sldId id="2076138232" r:id="rId29"/>
    <p:sldId id="2076138233" r:id="rId30"/>
    <p:sldId id="2076137350" r:id="rId31"/>
    <p:sldId id="2147469725" r:id="rId32"/>
    <p:sldId id="2076138213" r:id="rId33"/>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this deck" id="{457F7467-4759-4DE0-9D76-798ED50D9C53}">
          <p14:sldIdLst>
            <p14:sldId id="2147469533"/>
          </p14:sldIdLst>
        </p14:section>
        <p14:section name="Introduction" id="{1FED351F-C5D5-48A4-B81E-A512C775FF3F}">
          <p14:sldIdLst>
            <p14:sldId id="2076138237"/>
            <p14:sldId id="257"/>
            <p14:sldId id="2147469710"/>
            <p14:sldId id="258"/>
            <p14:sldId id="2147469722"/>
            <p14:sldId id="2147469714"/>
            <p14:sldId id="2147469716"/>
          </p14:sldIdLst>
        </p14:section>
        <p14:section name="Why Modernize from ADFS to Azure AD" id="{5AA96D9B-2FE2-40DF-AFF0-D7FECE0626A3}">
          <p14:sldIdLst>
            <p14:sldId id="2147469707"/>
            <p14:sldId id="2147469680"/>
            <p14:sldId id="2147469724"/>
            <p14:sldId id="2147469682"/>
          </p14:sldIdLst>
        </p14:section>
        <p14:section name="Microsoft Defender for Identity (For Customers who can't fully modernize)" id="{ED904F66-4410-49C4-8B7F-B3BB639F1769}">
          <p14:sldIdLst>
            <p14:sldId id="2147469723"/>
          </p14:sldIdLst>
        </p14:section>
        <p14:section name="Next Steps" id="{2E632DE1-3E37-42B3-BD08-2C07CA4FADE8}">
          <p14:sldIdLst>
            <p14:sldId id="2147469572"/>
            <p14:sldId id="2147469712"/>
            <p14:sldId id="2147469717"/>
            <p14:sldId id="2147469715"/>
            <p14:sldId id="1532"/>
          </p14:sldIdLst>
        </p14:section>
        <p14:section name="Appendix | Azure AD Modernization Capabilities" id="{5D0AB835-C8D5-4C87-917B-42322E892BB5}">
          <p14:sldIdLst>
            <p14:sldId id="2076138208"/>
            <p14:sldId id="2147469708"/>
            <p14:sldId id="2076138230"/>
            <p14:sldId id="2076138235"/>
            <p14:sldId id="2076138234"/>
            <p14:sldId id="2076138231"/>
            <p14:sldId id="2076138232"/>
            <p14:sldId id="2076138233"/>
            <p14:sldId id="2076137350"/>
            <p14:sldId id="2147469725"/>
            <p14:sldId id="20761382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D93C06-6FBA-8CA4-1F26-A3DB0B570C46}" name="Irina Nechaeva" initials="IN" userId="S::nechaeva@microsoft.com::d3a725e3-8a82-4f2a-a1a4-5e27f82e1b20" providerId="AD"/>
  <p188:author id="{EF343C5E-8BCC-747A-2402-7771A6B47ADF}" name="Jimmy Lin" initials="JL" userId="S::jiml@microsoft.com::b7137878-f244-491a-a48f-7d60847233d8" providerId="AD"/>
  <p188:author id="{073C37D3-E7F7-4517-8D76-30861262ACF6}" name="Ilan Lanz" initials="IL" userId="S::illanz@microsoft.com::ce5fbcd2-d58c-4a4a-9c9a-40a4e5dd89ac" providerId="AD"/>
  <p188:author id="{99F0CBEC-F69E-187C-BC51-6768C3B6ECFB}" name="Samuel Devasahayam" initials="SD" userId="S::samueld@ntdev.microsoft.com::d62951c9-55aa-4a32-bfec-22db96a27966" providerId="AD"/>
  <p188:author id="{185061F4-E727-FB13-72D1-EFF2924BC49A}" name="Luis Leon Plata" initials="LP" userId="S::luleon@microsoft.com::f018268e-69b5-4818-a750-283db0dd0b6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gela Powell" initials="AP" lastIdx="33" clrIdx="0">
    <p:extLst>
      <p:ext uri="{19B8F6BF-5375-455C-9EA6-DF929625EA0E}">
        <p15:presenceInfo xmlns:p15="http://schemas.microsoft.com/office/powerpoint/2012/main" userId="S-1-5-21-1216309865-3539344747-2434043972-1001" providerId="AD"/>
      </p:ext>
    </p:extLst>
  </p:cmAuthor>
  <p:cmAuthor id="2" name="Jimmy Lin" initials="JL" lastIdx="88" clrIdx="1">
    <p:extLst>
      <p:ext uri="{19B8F6BF-5375-455C-9EA6-DF929625EA0E}">
        <p15:presenceInfo xmlns:p15="http://schemas.microsoft.com/office/powerpoint/2012/main" userId="S::jiml@microsoft.com::b7137878-f244-491a-a48f-7d60847233d8" providerId="AD"/>
      </p:ext>
    </p:extLst>
  </p:cmAuthor>
  <p:cmAuthor id="3" name="Jillian Bachhal" initials="JB" lastIdx="154" clrIdx="2">
    <p:extLst>
      <p:ext uri="{19B8F6BF-5375-455C-9EA6-DF929625EA0E}">
        <p15:presenceInfo xmlns:p15="http://schemas.microsoft.com/office/powerpoint/2012/main" userId="S::jbachhal@affirma.com::19293bea-0746-4c11-9722-1d69912cc032" providerId="AD"/>
      </p:ext>
    </p:extLst>
  </p:cmAuthor>
  <p:cmAuthor id="4" name="Lee Sabow" initials="LS" lastIdx="8" clrIdx="3">
    <p:extLst>
      <p:ext uri="{19B8F6BF-5375-455C-9EA6-DF929625EA0E}">
        <p15:presenceInfo xmlns:p15="http://schemas.microsoft.com/office/powerpoint/2012/main" userId="S::lsabow@microsoft.com::5acecce5-c571-47ad-8acf-0bb51d293e96" providerId="AD"/>
      </p:ext>
    </p:extLst>
  </p:cmAuthor>
  <p:cmAuthor id="5" name="Karl Juridico" initials="KJ" lastIdx="16" clrIdx="4">
    <p:extLst>
      <p:ext uri="{19B8F6BF-5375-455C-9EA6-DF929625EA0E}">
        <p15:presenceInfo xmlns:p15="http://schemas.microsoft.com/office/powerpoint/2012/main" userId="S::kjuridico@affirma.com::acbcce88-2fb1-4724-b84d-0d42164345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FFB900"/>
    <a:srgbClr val="004B1C"/>
    <a:srgbClr val="107C10"/>
    <a:srgbClr val="E6E6E6"/>
    <a:srgbClr val="0278D4"/>
    <a:srgbClr val="000000"/>
    <a:srgbClr val="0278D7"/>
    <a:srgbClr val="0078D7"/>
    <a:srgbClr val="409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D59C4-0526-4F89-B61B-E8916DFA4543}" v="22" dt="2021-10-19T17:04:47.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56" autoAdjust="0"/>
  </p:normalViewPr>
  <p:slideViewPr>
    <p:cSldViewPr snapToGrid="0">
      <p:cViewPr varScale="1">
        <p:scale>
          <a:sx n="102" d="100"/>
          <a:sy n="102" d="100"/>
        </p:scale>
        <p:origin x="120" y="19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591-2D42-AE5F-561DE752794C}"/>
              </c:ext>
            </c:extLst>
          </c:dPt>
          <c:dPt>
            <c:idx val="1"/>
            <c:bubble3D val="0"/>
            <c:spPr>
              <a:solidFill>
                <a:schemeClr val="accent2"/>
              </a:solidFill>
              <a:ln w="19050">
                <a:noFill/>
              </a:ln>
              <a:effectLst/>
            </c:spPr>
            <c:extLst>
              <c:ext xmlns:c16="http://schemas.microsoft.com/office/drawing/2014/chart" uri="{C3380CC4-5D6E-409C-BE32-E72D297353CC}">
                <c16:uniqueId val="{00000003-8591-2D42-AE5F-561DE752794C}"/>
              </c:ext>
            </c:extLst>
          </c:dPt>
          <c:dPt>
            <c:idx val="2"/>
            <c:bubble3D val="0"/>
            <c:spPr>
              <a:solidFill>
                <a:schemeClr val="accent3"/>
              </a:solidFill>
              <a:ln w="19050">
                <a:noFill/>
              </a:ln>
              <a:effectLst/>
            </c:spPr>
            <c:extLst>
              <c:ext xmlns:c16="http://schemas.microsoft.com/office/drawing/2014/chart" uri="{C3380CC4-5D6E-409C-BE32-E72D297353CC}">
                <c16:uniqueId val="{00000005-8591-2D42-AE5F-561DE752794C}"/>
              </c:ext>
            </c:extLst>
          </c:dPt>
          <c:dPt>
            <c:idx val="3"/>
            <c:bubble3D val="0"/>
            <c:spPr>
              <a:solidFill>
                <a:schemeClr val="accent4"/>
              </a:solidFill>
              <a:ln w="19050">
                <a:noFill/>
              </a:ln>
              <a:effectLst/>
            </c:spPr>
            <c:extLst>
              <c:ext xmlns:c16="http://schemas.microsoft.com/office/drawing/2014/chart" uri="{C3380CC4-5D6E-409C-BE32-E72D297353CC}">
                <c16:uniqueId val="{00000007-8591-2D42-AE5F-561DE752794C}"/>
              </c:ext>
            </c:extLst>
          </c:dPt>
          <c:cat>
            <c:strRef>
              <c:f>Sheet1!$A$2:$A$5</c:f>
              <c:strCache>
                <c:ptCount val="3"/>
                <c:pt idx="0">
                  <c:v>1st Qtr</c:v>
                </c:pt>
                <c:pt idx="1">
                  <c:v>2nd Qtr</c:v>
                </c:pt>
                <c:pt idx="2">
                  <c:v>3rd Qtr</c:v>
                </c:pt>
              </c:strCache>
            </c:strRef>
          </c:cat>
          <c:val>
            <c:numRef>
              <c:f>Sheet1!$B$2:$B$5</c:f>
              <c:numCache>
                <c:formatCode>General</c:formatCode>
                <c:ptCount val="4"/>
                <c:pt idx="0">
                  <c:v>3</c:v>
                </c:pt>
                <c:pt idx="1">
                  <c:v>3</c:v>
                </c:pt>
                <c:pt idx="2">
                  <c:v>3</c:v>
                </c:pt>
              </c:numCache>
            </c:numRef>
          </c:val>
          <c:extLst>
            <c:ext xmlns:c16="http://schemas.microsoft.com/office/drawing/2014/chart" uri="{C3380CC4-5D6E-409C-BE32-E72D297353CC}">
              <c16:uniqueId val="{00000008-8591-2D42-AE5F-561DE752794C}"/>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D1B54-0B36-7A4E-913A-A21C02273F89}"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3714-B553-A044-BA72-366907BA36B5}" type="slidenum">
              <a:rPr lang="en-US" smtClean="0"/>
              <a:t>‹#›</a:t>
            </a:fld>
            <a:endParaRPr lang="en-US"/>
          </a:p>
        </p:txBody>
      </p:sp>
    </p:spTree>
    <p:extLst>
      <p:ext uri="{BB962C8B-B14F-4D97-AF65-F5344CB8AC3E}">
        <p14:creationId xmlns:p14="http://schemas.microsoft.com/office/powerpoint/2010/main" val="772004882"/>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www.youtube.com/watch?v=J7qwUKjA36Q&amp;list=PLLasX02E8BPBm1xNMRdvP6GtA6otQUqp0&amp;index=37" TargetMode="External"/><Relationship Id="rId13" Type="http://schemas.openxmlformats.org/officeDocument/2006/relationships/hyperlink" Target="https://www.youtube.com/watch?v=vRA2Jbq5nCE&amp;list=PLLasX02E8BPBm1xNMRdvP6GtA6otQUqp0&amp;index=92" TargetMode="External"/><Relationship Id="rId18" Type="http://schemas.openxmlformats.org/officeDocument/2006/relationships/hyperlink" Target="https://www.youtube.com/watch?v=0mLFWcG95OA&amp;list=PLLasX02E8BPBm1xNMRdvP6GtA6otQUqp0&amp;index=105" TargetMode="External"/><Relationship Id="rId3" Type="http://schemas.openxmlformats.org/officeDocument/2006/relationships/hyperlink" Target="https://www.youtube.com/watch?v=4kv-upsZCI0&amp;list=PLLasX02E8BPBm1xNMRdvP6GtA6otQUqp0&amp;index=2" TargetMode="External"/><Relationship Id="rId21" Type="http://schemas.openxmlformats.org/officeDocument/2006/relationships/hyperlink" Target="https://youtu.be/hlfoRvdaRIY" TargetMode="External"/><Relationship Id="rId7" Type="http://schemas.openxmlformats.org/officeDocument/2006/relationships/hyperlink" Target="https://www.youtube.com/watch?v=KshHHzUXDI0&amp;list=PLLasX02E8BPBm1xNMRdvP6GtA6otQUqp0&amp;index=19" TargetMode="External"/><Relationship Id="rId12" Type="http://schemas.openxmlformats.org/officeDocument/2006/relationships/hyperlink" Target="https://www.youtube.com/watch?v=HRTiHt0nIHE&amp;list=PLLasX02E8BPBm1xNMRdvP6GtA6otQUqp0&amp;index=59" TargetMode="External"/><Relationship Id="rId17" Type="http://schemas.openxmlformats.org/officeDocument/2006/relationships/hyperlink" Target="https://www.youtube.com/watch?v=_2kWq5H4NhY&amp;list=PLLasX02E8BPBm1xNMRdvP6GtA6otQUqp0&amp;index=106" TargetMode="External"/><Relationship Id="rId25" Type="http://schemas.openxmlformats.org/officeDocument/2006/relationships/hyperlink" Target="https://aka.ms/IntuneAppSDK" TargetMode="External"/><Relationship Id="rId2" Type="http://schemas.openxmlformats.org/officeDocument/2006/relationships/slide" Target="../slides/slide16.xml"/><Relationship Id="rId16" Type="http://schemas.openxmlformats.org/officeDocument/2006/relationships/hyperlink" Target="https://www.youtube.com/watch?v=GeMiyXkcehU&amp;list=PLLasX02E8BPBm1xNMRdvP6GtA6otQUqp0&amp;index=107" TargetMode="External"/><Relationship Id="rId20" Type="http://schemas.openxmlformats.org/officeDocument/2006/relationships/hyperlink" Target="https://aka.ms/MigrateApps" TargetMode="External"/><Relationship Id="rId1" Type="http://schemas.openxmlformats.org/officeDocument/2006/relationships/notesMaster" Target="../notesMasters/notesMaster1.xml"/><Relationship Id="rId6" Type="http://schemas.openxmlformats.org/officeDocument/2006/relationships/hyperlink" Target="https://www.youtube.com/watch?v=atj6Ivn5m0k&amp;list=PLLasX02E8BPBm1xNMRdvP6GtA6otQUqp0&amp;index=18" TargetMode="External"/><Relationship Id="rId11" Type="http://schemas.openxmlformats.org/officeDocument/2006/relationships/hyperlink" Target="https://www.youtube.com/watch?v=a3OOzqEh_Zw&amp;list=PLLasX02E8BPBm1xNMRdvP6GtA6otQUqp0&amp;index=60" TargetMode="External"/><Relationship Id="rId24" Type="http://schemas.openxmlformats.org/officeDocument/2006/relationships/hyperlink" Target="https://aka.ms/identityplatform" TargetMode="External"/><Relationship Id="rId5" Type="http://schemas.openxmlformats.org/officeDocument/2006/relationships/hyperlink" Target="https://www.youtube.com/watch?v=uB-JjuaV_qM&amp;list=PLLasX02E8BPBm1xNMRdvP6GtA6otQUqp0&amp;index=17" TargetMode="External"/><Relationship Id="rId15" Type="http://schemas.openxmlformats.org/officeDocument/2006/relationships/hyperlink" Target="https://www.youtube.com/watch?v=YOvEghVPV0Y&amp;list=PLLasX02E8BPBm1xNMRdvP6GtA6otQUqp0&amp;index=94" TargetMode="External"/><Relationship Id="rId23" Type="http://schemas.openxmlformats.org/officeDocument/2006/relationships/hyperlink" Target="https://www.youtube.com/watch?v=CjcrFAkcYLU" TargetMode="External"/><Relationship Id="rId10" Type="http://schemas.openxmlformats.org/officeDocument/2006/relationships/hyperlink" Target="https://www.youtube.com/watch?v=CjcrFAkcYLU&amp;list=PLLasX02E8BPBm1xNMRdvP6GtA6otQUqp0&amp;index=39" TargetMode="External"/><Relationship Id="rId19" Type="http://schemas.openxmlformats.org/officeDocument/2006/relationships/hyperlink" Target="https://aka.ms/migrateapps/whitepaper" TargetMode="External"/><Relationship Id="rId4" Type="http://schemas.openxmlformats.org/officeDocument/2006/relationships/hyperlink" Target="https://www.youtube.com/watch?v=poQCJK0WPUk&amp;list=PLLasX02E8BPBm1xNMRdvP6GtA6otQUqp0&amp;index=10" TargetMode="External"/><Relationship Id="rId9" Type="http://schemas.openxmlformats.org/officeDocument/2006/relationships/hyperlink" Target="https://www.youtube.com/watch?v=OThlTA239lU&amp;list=PLLasX02E8BPBm1xNMRdvP6GtA6otQUqp0&amp;index=38" TargetMode="External"/><Relationship Id="rId14" Type="http://schemas.openxmlformats.org/officeDocument/2006/relationships/hyperlink" Target="https://www.youtube.com/watch?v=kSfiDDNg14U&amp;list=PLLasX02E8BPBm1xNMRdvP6GtA6otQUqp0&amp;index=93" TargetMode="External"/><Relationship Id="rId22" Type="http://schemas.openxmlformats.org/officeDocument/2006/relationships/hyperlink" Target="https://www.youtube.com/watch?v=OThlTA239lU"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ctive-directory/hybrid/whatis-phs" TargetMode="External"/><Relationship Id="rId7" Type="http://schemas.openxmlformats.org/officeDocument/2006/relationships/hyperlink" Target="https://docs.microsoft.com/en-us/azure/active-directory/hybrid/whatis-azure-ad-connec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cs.microsoft.com/en-us/azure/active-directory/hybrid/how-to-connect-sync-whatis" TargetMode="External"/><Relationship Id="rId5" Type="http://schemas.openxmlformats.org/officeDocument/2006/relationships/hyperlink" Target="https://docs.microsoft.com/en-us/azure/active-directory/hybrid/how-to-connect-fed-whatis" TargetMode="External"/><Relationship Id="rId4" Type="http://schemas.openxmlformats.org/officeDocument/2006/relationships/hyperlink" Target="https://docs.microsoft.com/en-us/azure/active-directory/hybrid/how-to-connect-pt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active-directory/hybrid/how-to-connect-health-adf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ocs.microsoft.com/en-us/azure/active-directory/hybrid/how-to-connect-health-agent-install"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techcommunity.microsoft.com/t5/Azure-Active-Directory-Identity/Staged-rollout-to-cloud-authentication-now-in-public-preview/ba-p/827830"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myignite.techcommunity.microsoft.com/sessions/81739?source=session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artner.com/imagesrv/books/cloud/cloud_strategy_leadership.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EFD524-A836-4F6A-B98C-6BA0F543219A}"/>
              </a:ext>
            </a:extLst>
          </p:cNvPr>
          <p:cNvSpPr>
            <a:spLocks noGrp="1"/>
          </p:cNvSpPr>
          <p:nvPr>
            <p:ph type="sldNum" sz="quarter" idx="11"/>
          </p:nvPr>
        </p:nvSpPr>
        <p:spPr/>
        <p:txBody>
          <a:bodyPr/>
          <a:lstStyle/>
          <a:p>
            <a:pPr marL="0" marR="0" lvl="0" indent="0" algn="r" defTabSz="943414"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341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Notes Placeholder 1">
            <a:extLst>
              <a:ext uri="{FF2B5EF4-FFF2-40B4-BE49-F238E27FC236}">
                <a16:creationId xmlns:a16="http://schemas.microsoft.com/office/drawing/2014/main" id="{77B05CFB-D5B6-4F84-A6F0-5F24D39EFEC2}"/>
              </a:ext>
            </a:extLst>
          </p:cNvPr>
          <p:cNvSpPr>
            <a:spLocks noGrp="1"/>
          </p:cNvSpPr>
          <p:nvPr>
            <p:ph type="body" idx="1"/>
          </p:nvPr>
        </p:nvSpPr>
        <p:spPr/>
        <p:txBody>
          <a:bodyPr/>
          <a:lstStyle/>
          <a:p>
            <a:pPr marL="171450" indent="-171450">
              <a:buFont typeface="Arial" panose="020B0604020202020204" pitchFamily="34" charset="0"/>
              <a:buChar char="•"/>
            </a:pPr>
            <a:r>
              <a:rPr lang="en-US" sz="1200" b="0" kern="1200" baseline="0">
                <a:solidFill>
                  <a:schemeClr val="tx2"/>
                </a:solidFill>
                <a:latin typeface="Segoe UI" panose="020B0502040204020203" pitchFamily="34" charset="0"/>
                <a:ea typeface="+mn-ea"/>
                <a:cs typeface="Segoe UI" panose="020B0502040204020203" pitchFamily="34" charset="0"/>
              </a:rPr>
              <a:t>As digital transformations accelerate it inevitably makes sophisticated attacks and hidden vulnerabilities top of mind for organizations and individuals.</a:t>
            </a:r>
          </a:p>
          <a:p>
            <a:pPr marL="171450" indent="-171450">
              <a:buFont typeface="Arial" panose="020B0604020202020204" pitchFamily="34" charset="0"/>
              <a:buChar char="•"/>
            </a:pPr>
            <a:r>
              <a:rPr lang="en-US" sz="1200" b="0" kern="1200" baseline="0">
                <a:solidFill>
                  <a:schemeClr val="tx2"/>
                </a:solidFill>
                <a:latin typeface="Segoe UI" panose="020B0502040204020203" pitchFamily="34" charset="0"/>
                <a:ea typeface="+mn-ea"/>
                <a:cs typeface="Segoe UI" panose="020B0502040204020203" pitchFamily="34" charset="0"/>
              </a:rPr>
              <a:t>Zero Trust is the security framework that responds to the needs of individuals and organizations in this context. </a:t>
            </a:r>
          </a:p>
          <a:p>
            <a:pPr marL="171450" indent="-171450">
              <a:buFont typeface="Arial" panose="020B0604020202020204" pitchFamily="34" charset="0"/>
              <a:buChar char="•"/>
            </a:pPr>
            <a:r>
              <a:rPr lang="en-US" sz="1200" b="0" kern="1200" baseline="0">
                <a:solidFill>
                  <a:schemeClr val="tx2"/>
                </a:solidFill>
                <a:latin typeface="Segoe UI" panose="020B0502040204020203" pitchFamily="34" charset="0"/>
                <a:ea typeface="+mn-ea"/>
                <a:cs typeface="Segoe UI" panose="020B0502040204020203" pitchFamily="34" charset="0"/>
              </a:rPr>
              <a:t>Customers that are at an early stage of their journey should start by establishing a solid foundation for their Zero Trust security strategy. </a:t>
            </a:r>
          </a:p>
          <a:p>
            <a:pPr marL="171450" indent="-171450">
              <a:buFont typeface="Arial" panose="020B0604020202020204" pitchFamily="34" charset="0"/>
              <a:buChar char="•"/>
            </a:pPr>
            <a:r>
              <a:rPr lang="en-US" sz="1200" b="0" kern="1200" baseline="0">
                <a:solidFill>
                  <a:schemeClr val="tx2"/>
                </a:solidFill>
                <a:latin typeface="Segoe UI" panose="020B0502040204020203" pitchFamily="34" charset="0"/>
                <a:ea typeface="+mn-ea"/>
                <a:cs typeface="Segoe UI" panose="020B0502040204020203" pitchFamily="34" charset="0"/>
              </a:rPr>
              <a:t>Identity and Management are the two fundamental cornerstones.</a:t>
            </a:r>
          </a:p>
          <a:p>
            <a:pPr marL="171450" indent="-171450">
              <a:buFont typeface="Arial" panose="020B0604020202020204" pitchFamily="34" charset="0"/>
              <a:buChar char="•"/>
            </a:pPr>
            <a:r>
              <a:rPr lang="en-US" sz="1200" b="0" kern="1200" baseline="0">
                <a:solidFill>
                  <a:schemeClr val="tx2"/>
                </a:solidFill>
                <a:latin typeface="Segoe UI" panose="020B0502040204020203" pitchFamily="34" charset="0"/>
                <a:ea typeface="+mn-ea"/>
                <a:cs typeface="Segoe UI" panose="020B0502040204020203" pitchFamily="34" charset="0"/>
              </a:rPr>
              <a:t>Customers need to modernize and secure their identity platform, to have a seamless experience when accessing all their apps and data. </a:t>
            </a:r>
          </a:p>
          <a:p>
            <a:pPr marL="171450" indent="-171450">
              <a:buFont typeface="Arial" panose="020B0604020202020204" pitchFamily="34" charset="0"/>
              <a:buChar char="•"/>
            </a:pPr>
            <a:r>
              <a:rPr lang="en-US" sz="1200" b="0" kern="1200" baseline="0">
                <a:solidFill>
                  <a:schemeClr val="tx2"/>
                </a:solidFill>
                <a:latin typeface="Segoe UI" panose="020B0502040204020203" pitchFamily="34" charset="0"/>
                <a:ea typeface="+mn-ea"/>
                <a:cs typeface="Segoe UI" panose="020B0502040204020203" pitchFamily="34" charset="0"/>
              </a:rPr>
              <a:t>Customers also need to secure their endpoints as if a customer does one without the other, there will be gaps at a foundational level of their Zero Trust strategy. </a:t>
            </a:r>
          </a:p>
        </p:txBody>
      </p:sp>
      <p:sp>
        <p:nvSpPr>
          <p:cNvPr id="3" name="Footer Placeholder 2">
            <a:extLst>
              <a:ext uri="{FF2B5EF4-FFF2-40B4-BE49-F238E27FC236}">
                <a16:creationId xmlns:a16="http://schemas.microsoft.com/office/drawing/2014/main" id="{D41850B0-CE5B-45C1-80C7-22EF403DAE13}"/>
              </a:ext>
            </a:extLst>
          </p:cNvPr>
          <p:cNvSpPr>
            <a:spLocks noGrp="1"/>
          </p:cNvSpPr>
          <p:nvPr>
            <p:ph type="ftr" sz="quarter" idx="12"/>
          </p:nvPr>
        </p:nvSpPr>
        <p:spPr/>
        <p:txBody>
          <a:bodyPr/>
          <a:lstStyle/>
          <a:p>
            <a:pPr marL="0" marR="0" lvl="0" indent="0" algn="l" defTabSz="94341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Shift to a modern desktop with M365</a:t>
            </a:r>
          </a:p>
        </p:txBody>
      </p:sp>
      <p:sp>
        <p:nvSpPr>
          <p:cNvPr id="9" name="Slide Image Placeholder 8">
            <a:extLst>
              <a:ext uri="{FF2B5EF4-FFF2-40B4-BE49-F238E27FC236}">
                <a16:creationId xmlns:a16="http://schemas.microsoft.com/office/drawing/2014/main" id="{F3AB884F-71FC-4EE3-B358-6988F2903779}"/>
              </a:ext>
            </a:extLst>
          </p:cNvPr>
          <p:cNvSpPr>
            <a:spLocks noGrp="1" noRot="1" noChangeAspect="1"/>
          </p:cNvSpPr>
          <p:nvPr>
            <p:ph type="sldImg"/>
          </p:nvPr>
        </p:nvSpPr>
        <p:spPr/>
      </p:sp>
      <p:sp>
        <p:nvSpPr>
          <p:cNvPr id="5" name="Rectangle 4">
            <a:extLst>
              <a:ext uri="{FF2B5EF4-FFF2-40B4-BE49-F238E27FC236}">
                <a16:creationId xmlns:a16="http://schemas.microsoft.com/office/drawing/2014/main" id="{4CB57627-F870-44D4-8BFB-04F4E2E95290}"/>
              </a:ext>
            </a:extLst>
          </p:cNvPr>
          <p:cNvSpPr/>
          <p:nvPr/>
        </p:nvSpPr>
        <p:spPr>
          <a:xfrm>
            <a:off x="0" y="2"/>
            <a:ext cx="9266767" cy="69270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7773" tIns="48887" rIns="97773" bIns="48887" rtlCol="0" anchor="ctr"/>
          <a:lstStyle/>
          <a:p>
            <a:pPr marL="0" marR="0" lvl="0" indent="0" algn="ctr" defTabSz="92491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Notes begin on slide 2</a:t>
            </a:r>
          </a:p>
        </p:txBody>
      </p:sp>
    </p:spTree>
    <p:extLst>
      <p:ext uri="{BB962C8B-B14F-4D97-AF65-F5344CB8AC3E}">
        <p14:creationId xmlns:p14="http://schemas.microsoft.com/office/powerpoint/2010/main" val="227611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Azure AD provides industry-leading security to safeguard your organization.</a:t>
            </a:r>
          </a:p>
          <a:p>
            <a:pPr marL="0" marR="0" lvl="0" indent="0" algn="l" defTabSz="924916" rtl="0" eaLnBrk="1" fontAlgn="auto" latinLnBrk="0" hangingPunct="1">
              <a:lnSpc>
                <a:spcPct val="100000"/>
              </a:lnSpc>
              <a:spcBef>
                <a:spcPts val="0"/>
              </a:spcBef>
              <a:spcAft>
                <a:spcPts val="0"/>
              </a:spcAft>
              <a:buClrTx/>
              <a:buSzTx/>
              <a:buFontTx/>
              <a:buNone/>
              <a:tabLst/>
              <a:defRPr/>
            </a:pPr>
            <a:endParaRPr lang="en-US" sz="1400">
              <a:solidFill>
                <a:srgbClr val="000000"/>
              </a:solidFill>
              <a:latin typeface="Segoe UI"/>
              <a:cs typeface="Segoe UI Semibold" panose="020B0702040204020203" pitchFamily="34" charset="0"/>
            </a:endParaRPr>
          </a:p>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Protect access to resources and data using strengthened authentication measures and risk-based adaptive access policies without compromising user experience; intelligently detect and respond to compromised accounts using cloud-based AI and automation capabilities; and, control, monitor and audit access to company resources with automated identity governance to ensure only authorized users have access.</a:t>
            </a:r>
          </a:p>
          <a:p>
            <a:pPr marL="0" marR="0" lvl="0" indent="0" algn="l" defTabSz="924916" rtl="0" eaLnBrk="1" fontAlgn="auto" latinLnBrk="0" hangingPunct="1">
              <a:lnSpc>
                <a:spcPct val="100000"/>
              </a:lnSpc>
              <a:spcBef>
                <a:spcPts val="0"/>
              </a:spcBef>
              <a:spcAft>
                <a:spcPts val="0"/>
              </a:spcAft>
              <a:buClrTx/>
              <a:buSzTx/>
              <a:buFontTx/>
              <a:buNone/>
              <a:tabLst/>
              <a:defRPr/>
            </a:pPr>
            <a:endParaRPr lang="en-US" sz="1400">
              <a:solidFill>
                <a:srgbClr val="000000"/>
              </a:solidFill>
              <a:latin typeface="Segoe UI"/>
              <a:cs typeface="Segoe UI Semibold" panose="020B0702040204020203" pitchFamily="34" charset="0"/>
            </a:endParaRPr>
          </a:p>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If you choose to implement a Zero Trust security approach as well, Azure AD empowers your organization to truly take charge of its data and device security. With the principles “</a:t>
            </a:r>
            <a:r>
              <a:rPr lang="en-US" sz="1400" kern="1200">
                <a:solidFill>
                  <a:schemeClr val="tx1"/>
                </a:solidFill>
                <a:effectLst/>
                <a:latin typeface="Segoe UI" panose="020B0502040204020203" pitchFamily="34" charset="0"/>
                <a:ea typeface="+mn-ea"/>
                <a:cs typeface="Segoe UI" panose="020B0502040204020203" pitchFamily="34" charset="0"/>
              </a:rPr>
              <a:t>verify explicitly, use least privilege access and assume breach” working in tandem with AAD’s already-embedded security functionality, your organization will be positioned to proactively avoid cyberthreats.</a:t>
            </a:r>
          </a:p>
        </p:txBody>
      </p:sp>
      <p:sp>
        <p:nvSpPr>
          <p:cNvPr id="4" name="Header Placeholder 3"/>
          <p:cNvSpPr>
            <a:spLocks noGrp="1"/>
          </p:cNvSpPr>
          <p:nvPr>
            <p:ph type="hdr" sz="quarter"/>
          </p:nvPr>
        </p:nvSpPr>
        <p:spPr/>
        <p:txBody>
          <a:bodyPr/>
          <a:lstStyle/>
          <a:p>
            <a:pPr marL="0" marR="0" lvl="0" indent="0" algn="l" defTabSz="92488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8072" marR="0" lvl="0" indent="0" algn="l" defTabSz="92461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24882"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24882"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2488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2488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395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Azure AD allows your organization to enable seamless, secure access to your cloud, premises and custom apps with single sign-on. Even in a hybrid workforce, your employees will enjoy frictionless access to all the tools and apps that their roles require, no matter how far from the office they are.</a:t>
            </a:r>
          </a:p>
          <a:p>
            <a:pPr marL="0" marR="0" lvl="0" indent="0" algn="l" defTabSz="924916" rtl="0" eaLnBrk="1" fontAlgn="auto" latinLnBrk="0" hangingPunct="1">
              <a:lnSpc>
                <a:spcPct val="100000"/>
              </a:lnSpc>
              <a:spcBef>
                <a:spcPts val="0"/>
              </a:spcBef>
              <a:spcAft>
                <a:spcPts val="0"/>
              </a:spcAft>
              <a:buClrTx/>
              <a:buSzTx/>
              <a:buFontTx/>
              <a:buNone/>
              <a:tabLst/>
              <a:defRPr/>
            </a:pPr>
            <a:endParaRPr lang="en-US"/>
          </a:p>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Grant your workforce independent self-service identity experiences such as resetting passwords, discovering apps, and managing security settings. Empowering your employees to take control of their own accounts and settings frees up your IT department to focus on strategic initiatives rather than managing employee accounts.</a:t>
            </a:r>
          </a:p>
          <a:p>
            <a:pPr marL="0" marR="0" lvl="0" indent="0" algn="l" defTabSz="924916" rtl="0" eaLnBrk="1" fontAlgn="auto" latinLnBrk="0" hangingPunct="1">
              <a:lnSpc>
                <a:spcPct val="100000"/>
              </a:lnSpc>
              <a:spcBef>
                <a:spcPts val="0"/>
              </a:spcBef>
              <a:spcAft>
                <a:spcPts val="0"/>
              </a:spcAft>
              <a:buClrTx/>
              <a:buSzTx/>
              <a:buFontTx/>
              <a:buNone/>
              <a:tabLst/>
              <a:defRPr/>
            </a:pPr>
            <a:endParaRPr lang="en-US"/>
          </a:p>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Invite B2B partners to collaborate and securely share your organization’s apps and resources with partners. With Azure AD, your organization will be able to maintain connectivity with your business partners from anywhere.</a:t>
            </a:r>
            <a:endParaRPr lang="en-US"/>
          </a:p>
          <a:p>
            <a:pPr marL="0" marR="0" lvl="0" indent="0" algn="l" defTabSz="924916" rtl="0" eaLnBrk="1" fontAlgn="auto" latinLnBrk="0" hangingPunct="1">
              <a:lnSpc>
                <a:spcPct val="100000"/>
              </a:lnSpc>
              <a:spcBef>
                <a:spcPts val="0"/>
              </a:spcBef>
              <a:spcAft>
                <a:spcPts val="0"/>
              </a:spcAft>
              <a:buClrTx/>
              <a:buSzTx/>
              <a:buFontTx/>
              <a:buNone/>
              <a:tabLst/>
              <a:defRPr/>
            </a:pPr>
            <a:endParaRPr lang="en-US"/>
          </a:p>
        </p:txBody>
      </p:sp>
      <p:sp>
        <p:nvSpPr>
          <p:cNvPr id="4" name="Header Placeholder 3"/>
          <p:cNvSpPr>
            <a:spLocks noGrp="1"/>
          </p:cNvSpPr>
          <p:nvPr>
            <p:ph type="hdr" sz="quarter"/>
          </p:nvPr>
        </p:nvSpPr>
        <p:spPr/>
        <p:txBody>
          <a:bodyPr/>
          <a:lstStyle/>
          <a:p>
            <a:pPr marL="0" marR="0" lvl="0" indent="0" algn="l" defTabSz="92488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8072" marR="0" lvl="0" indent="0" algn="l" defTabSz="92461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24882"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24882"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2488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2488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395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Simplify your identity management with Azure AD’s complete IAM solution, with built-in capabilities to manage authentication, authorization, external identities, identity governance, and more.</a:t>
            </a:r>
          </a:p>
          <a:p>
            <a:pPr marL="0" marR="0" lvl="0" indent="0" algn="l" defTabSz="924916" rtl="0" eaLnBrk="1" fontAlgn="auto" latinLnBrk="0" hangingPunct="1">
              <a:lnSpc>
                <a:spcPct val="100000"/>
              </a:lnSpc>
              <a:spcBef>
                <a:spcPts val="0"/>
              </a:spcBef>
              <a:spcAft>
                <a:spcPts val="0"/>
              </a:spcAft>
              <a:buClrTx/>
              <a:buSzTx/>
              <a:buFontTx/>
              <a:buNone/>
              <a:tabLst/>
              <a:defRPr/>
            </a:pPr>
            <a:endParaRPr lang="en-US"/>
          </a:p>
          <a:p>
            <a:pPr marL="0" marR="0" lvl="0" indent="0" algn="l" defTabSz="924916" rtl="0" eaLnBrk="1" fontAlgn="auto" latinLnBrk="0" hangingPunct="1">
              <a:lnSpc>
                <a:spcPct val="100000"/>
              </a:lnSpc>
              <a:spcBef>
                <a:spcPts val="0"/>
              </a:spcBef>
              <a:spcAft>
                <a:spcPts val="0"/>
              </a:spcAft>
              <a:buClrTx/>
              <a:buSzTx/>
              <a:buFontTx/>
              <a:buNone/>
              <a:tabLst/>
              <a:defRPr/>
            </a:pPr>
            <a:r>
              <a:rPr lang="en-US" sz="1400"/>
              <a:t>With your organization’s identity management consolidated in the cloud, you can free up more IT resources to focus on strategic projects rather than maintaining costly on-premises infrastructure.</a:t>
            </a:r>
          </a:p>
          <a:p>
            <a:pPr marL="0" marR="0" lvl="0" indent="0" algn="l" defTabSz="924916" rtl="0" eaLnBrk="1" fontAlgn="auto" latinLnBrk="0" hangingPunct="1">
              <a:lnSpc>
                <a:spcPct val="100000"/>
              </a:lnSpc>
              <a:spcBef>
                <a:spcPts val="0"/>
              </a:spcBef>
              <a:spcAft>
                <a:spcPts val="0"/>
              </a:spcAft>
              <a:buClrTx/>
              <a:buSzTx/>
              <a:buFontTx/>
              <a:buNone/>
              <a:tabLst/>
              <a:defRPr/>
            </a:pPr>
            <a:endParaRPr lang="en-US"/>
          </a:p>
          <a:p>
            <a:pPr marL="0" marR="0" lvl="0" indent="0" algn="l" defTabSz="924916" rtl="0" eaLnBrk="1" fontAlgn="auto" latinLnBrk="0" hangingPunct="1">
              <a:lnSpc>
                <a:spcPct val="100000"/>
              </a:lnSpc>
              <a:spcBef>
                <a:spcPts val="0"/>
              </a:spcBef>
              <a:spcAft>
                <a:spcPts val="0"/>
              </a:spcAft>
              <a:buClrTx/>
              <a:buSzTx/>
              <a:buFontTx/>
              <a:buNone/>
              <a:tabLst/>
              <a:defRPr/>
            </a:pPr>
            <a:r>
              <a:rPr lang="en-US" sz="1400">
                <a:solidFill>
                  <a:srgbClr val="000000"/>
                </a:solidFill>
                <a:latin typeface="Segoe UI"/>
                <a:cs typeface="Segoe UI Semibold" panose="020B0702040204020203" pitchFamily="34" charset="0"/>
              </a:rPr>
              <a:t>Microsoft is committed to the resilience and availability of Azure AD, including Public service level agreement (SLA) to promise 99.99% uptime for Azure AD user authentication.</a:t>
            </a:r>
            <a:endParaRPr lang="en-US"/>
          </a:p>
        </p:txBody>
      </p:sp>
      <p:sp>
        <p:nvSpPr>
          <p:cNvPr id="4" name="Header Placeholder 3"/>
          <p:cNvSpPr>
            <a:spLocks noGrp="1"/>
          </p:cNvSpPr>
          <p:nvPr>
            <p:ph type="hdr" sz="quarter"/>
          </p:nvPr>
        </p:nvSpPr>
        <p:spPr/>
        <p:txBody>
          <a:bodyPr/>
          <a:lstStyle/>
          <a:p>
            <a:pPr marL="0" marR="0" lvl="0" indent="0" algn="l" defTabSz="92488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8072" marR="0" lvl="0" indent="0" algn="l" defTabSz="92461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24882"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24882"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2488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2488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3957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For customers who are unable to fully migrate off on-premises AD and require AD, pitch Microsoft Defender for Identity to help protect their AD </a:t>
            </a:r>
            <a:r>
              <a:rPr lang="en-US" sz="1200" err="1"/>
              <a:t>envionrments</a:t>
            </a:r>
            <a:r>
              <a:rPr lang="en-US" sz="1200"/>
              <a:t>.</a:t>
            </a:r>
          </a:p>
          <a:p>
            <a:endParaRPr lang="en-US" sz="1200"/>
          </a:p>
          <a:p>
            <a:r>
              <a:rPr lang="en-US" sz="1200"/>
              <a:t>If you’re not able to migrate off of AD FS, you can still protect your on-premises resources using Microsoft Defender for Identity.</a:t>
            </a:r>
            <a:endParaRPr lang="en-US" sz="1200">
              <a:cs typeface="Calibri"/>
            </a:endParaRPr>
          </a:p>
          <a:p>
            <a:r>
              <a:rPr lang="en-US" sz="1200"/>
              <a:t> </a:t>
            </a:r>
            <a:endParaRPr lang="en-US" sz="1200">
              <a:cs typeface="Calibri"/>
            </a:endParaRPr>
          </a:p>
          <a:p>
            <a:r>
              <a:rPr lang="en-US" sz="1200"/>
              <a:t>Prevent &gt; Proactive Identity Security Posture Assessments </a:t>
            </a:r>
            <a:endParaRPr lang="en-US" sz="1200">
              <a:cs typeface="Calibri"/>
            </a:endParaRPr>
          </a:p>
          <a:p>
            <a:r>
              <a:rPr lang="en-US" sz="1200"/>
              <a:t> </a:t>
            </a:r>
            <a:endParaRPr lang="en-US" sz="1200">
              <a:cs typeface="Calibri"/>
            </a:endParaRPr>
          </a:p>
          <a:p>
            <a:r>
              <a:rPr lang="en-US" sz="1200"/>
              <a:t>Microsoft Defender for Identity assessments enable SecOps to proactively identify and correct hidden vulnerabilities—thereby reducing the attack surface. </a:t>
            </a:r>
          </a:p>
          <a:p>
            <a:r>
              <a:rPr lang="en-US" sz="1200"/>
              <a:t> </a:t>
            </a:r>
          </a:p>
          <a:p>
            <a:r>
              <a:rPr lang="en-US" sz="1200"/>
              <a:t>Detect &gt; Real Time Analytics and Data Intelligence </a:t>
            </a:r>
            <a:endParaRPr lang="en-US" sz="1200">
              <a:cs typeface="Calibri"/>
            </a:endParaRPr>
          </a:p>
          <a:p>
            <a:r>
              <a:rPr lang="en-US" sz="1200"/>
              <a:t> </a:t>
            </a:r>
            <a:endParaRPr lang="en-US" sz="1200">
              <a:cs typeface="Calibri"/>
            </a:endParaRPr>
          </a:p>
          <a:p>
            <a:r>
              <a:rPr lang="en-US" sz="1200"/>
              <a:t>Defender for Identity network-traffic analytics and data intelligence enable SecOps to detect issues through high-confidence alert signals and user behavior anomaly signals in real time. </a:t>
            </a:r>
            <a:endParaRPr lang="en-US" sz="1200">
              <a:cs typeface="Calibri"/>
            </a:endParaRPr>
          </a:p>
          <a:p>
            <a:r>
              <a:rPr lang="en-US" sz="1200"/>
              <a:t> </a:t>
            </a:r>
            <a:endParaRPr lang="en-US" sz="1200">
              <a:cs typeface="Calibri"/>
            </a:endParaRPr>
          </a:p>
          <a:p>
            <a:r>
              <a:rPr lang="en-US" sz="1200"/>
              <a:t>Investigate &gt; User Investigation Priority </a:t>
            </a:r>
            <a:endParaRPr lang="en-US" sz="1200">
              <a:cs typeface="Calibri"/>
            </a:endParaRPr>
          </a:p>
          <a:p>
            <a:r>
              <a:rPr lang="en-US" sz="1200"/>
              <a:t> </a:t>
            </a:r>
            <a:endParaRPr lang="en-US" sz="1200">
              <a:cs typeface="Calibri"/>
            </a:endParaRPr>
          </a:p>
          <a:p>
            <a:r>
              <a:rPr lang="en-US" sz="1200"/>
              <a:t>Microsoft Defender for </a:t>
            </a:r>
            <a:r>
              <a:rPr lang="en-US" sz="1200" err="1"/>
              <a:t>Identityuser</a:t>
            </a:r>
            <a:r>
              <a:rPr lang="en-US" sz="1200"/>
              <a:t> investigation priority scoring helps SecOps identify, understand, and prioritize investigations of an organization's riskiest users.  </a:t>
            </a:r>
            <a:endParaRPr lang="en-US" sz="1200">
              <a:cs typeface="Calibri"/>
            </a:endParaRPr>
          </a:p>
          <a:p>
            <a:r>
              <a:rPr lang="en-US" sz="1200"/>
              <a:t> </a:t>
            </a:r>
            <a:endParaRPr lang="en-US" sz="1200">
              <a:cs typeface="Calibri"/>
            </a:endParaRPr>
          </a:p>
          <a:p>
            <a:r>
              <a:rPr lang="en-US" sz="1200"/>
              <a:t>Respond &gt; Automatic Response to Compromised Identities </a:t>
            </a:r>
            <a:endParaRPr lang="en-US" sz="1200">
              <a:cs typeface="Calibri"/>
            </a:endParaRPr>
          </a:p>
          <a:p>
            <a:r>
              <a:rPr lang="en-US" sz="1200"/>
              <a:t> </a:t>
            </a:r>
            <a:endParaRPr lang="en-US" sz="1200">
              <a:cs typeface="Calibri"/>
            </a:endParaRPr>
          </a:p>
          <a:p>
            <a:r>
              <a:rPr lang="en-US" sz="1200"/>
              <a:t>Defender for Identity helps SecOps reduce response time through user risk policy management and through Microsoft 365 Defender’s advanced hunting functionality. Threat hunters can create their own custom alerts from advanced hunting queries, which can tie information together from across identities, endpoints, email and apps. </a:t>
            </a:r>
            <a:endParaRPr lang="en-US" sz="1200">
              <a:cs typeface="Calibri"/>
            </a:endParaRP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481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ighlight>
                  <a:srgbClr val="FFFF00"/>
                </a:highlight>
                <a:latin typeface="Segoe UI Light" pitchFamily="34" charset="0"/>
              </a:rPr>
              <a:t>Now that we’ve gone over some of the key features and functionality of Azure AD, let’s talk about getting started on your migration journey.</a:t>
            </a:r>
          </a:p>
        </p:txBody>
      </p:sp>
      <p:sp>
        <p:nvSpPr>
          <p:cNvPr id="4" name="Slide Number Placeholder 3"/>
          <p:cNvSpPr>
            <a:spLocks noGrp="1"/>
          </p:cNvSpPr>
          <p:nvPr>
            <p:ph type="sldNum" sz="quarter" idx="5"/>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275B61B-E6C7-4B3D-8093-336C977D0C83}"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7618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a:effectLst/>
              </a:rPr>
              <a:t>We’ve given you a good overview on how to get started, but I wanted to highlight some simple next steps you can take towards migrating and connecting all your apps to Azure AD.  </a:t>
            </a:r>
          </a:p>
          <a:p>
            <a:endParaRPr lang="en-US" sz="900" b="0">
              <a:effectLst/>
            </a:endParaRPr>
          </a:p>
          <a:p>
            <a:r>
              <a:rPr lang="en-US" sz="900" b="0">
                <a:effectLst/>
              </a:rPr>
              <a:t>Five simple steps you can take:</a:t>
            </a:r>
          </a:p>
          <a:p>
            <a:pPr marL="228600" indent="-228600">
              <a:buFont typeface="+mj-lt"/>
              <a:buAutoNum type="arabicPeriod"/>
            </a:pPr>
            <a:r>
              <a:rPr lang="en-US" sz="900" b="0">
                <a:effectLst/>
              </a:rPr>
              <a:t>Make sure all </a:t>
            </a:r>
            <a:r>
              <a:rPr lang="en-US" sz="900" b="0" i="1" u="sng">
                <a:effectLst/>
              </a:rPr>
              <a:t>new</a:t>
            </a:r>
            <a:r>
              <a:rPr lang="en-US" sz="900" b="0">
                <a:effectLst/>
              </a:rPr>
              <a:t> apps are secured by Azure AD. Stop accruing debt.  New apps connect them to Azure AD.</a:t>
            </a:r>
          </a:p>
          <a:p>
            <a:pPr marL="228600" indent="-228600">
              <a:buFont typeface="+mj-lt"/>
              <a:buAutoNum type="arabicPeriod"/>
            </a:pPr>
            <a:r>
              <a:rPr lang="en-US" sz="900" b="0">
                <a:effectLst/>
              </a:rPr>
              <a:t>Determine which existing apps to migrate first – starting with the most used apps.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0">
                <a:effectLst/>
              </a:rPr>
              <a:t>Integrate </a:t>
            </a:r>
            <a:r>
              <a:rPr lang="en-US" sz="900" b="0" kern="1200">
                <a:solidFill>
                  <a:schemeClr val="tx1"/>
                </a:solidFill>
                <a:effectLst/>
                <a:latin typeface="+mn-lt"/>
                <a:ea typeface="+mn-ea"/>
                <a:cs typeface="+mn-cs"/>
              </a:rPr>
              <a:t>apps that rely on other identity providers. </a:t>
            </a:r>
            <a:r>
              <a:rPr lang="en-US" sz="900" b="0" i="0">
                <a:solidFill>
                  <a:srgbClr val="171717"/>
                </a:solidFill>
                <a:effectLst/>
                <a:latin typeface="Segoe UI" panose="020B0502040204020203" pitchFamily="34" charset="0"/>
              </a:rPr>
              <a:t>During your discovery process, you may find applications that use alternative identity solutions, including AD FS or other identity providers. Consider how you can consolidate these apps to Azure AD to save money and increase security.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0" i="0" kern="1200">
                <a:solidFill>
                  <a:srgbClr val="171717"/>
                </a:solidFill>
                <a:effectLst/>
                <a:latin typeface="Segoe UI" panose="020B0502040204020203" pitchFamily="34" charset="0"/>
                <a:ea typeface="+mn-ea"/>
                <a:cs typeface="+mn-cs"/>
              </a:rPr>
              <a:t>Next, start to move your on-premises and legacy apps to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0" i="0" kern="1200">
                <a:solidFill>
                  <a:srgbClr val="171717"/>
                </a:solidFill>
                <a:effectLst/>
                <a:latin typeface="Segoe UI" panose="020B0502040204020203" pitchFamily="34" charset="0"/>
                <a:ea typeface="+mn-ea"/>
                <a:cs typeface="+mn-cs"/>
              </a:rPr>
              <a:t>And finally, get your developers on board to build apps that integrate with Azure AD and use modern authentication protocols.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kern="1200">
              <a:solidFill>
                <a:srgbClr val="171717"/>
              </a:solidFill>
              <a:effectLst/>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rgbClr val="171717"/>
                </a:solidFill>
                <a:effectLst/>
                <a:latin typeface="Segoe UI" panose="020B0502040204020203" pitchFamily="34" charset="0"/>
                <a:ea typeface="+mn-ea"/>
                <a:cs typeface="+mn-cs"/>
              </a:rPr>
              <a:t>To learn more about these steps, visit: aka.ms/</a:t>
            </a:r>
            <a:r>
              <a:rPr lang="en-US" sz="900" b="0" i="0" kern="1200" err="1">
                <a:solidFill>
                  <a:srgbClr val="171717"/>
                </a:solidFill>
                <a:effectLst/>
                <a:latin typeface="Segoe UI" panose="020B0502040204020203" pitchFamily="34" charset="0"/>
                <a:ea typeface="+mn-ea"/>
                <a:cs typeface="+mn-cs"/>
              </a:rPr>
              <a:t>fivestepappintegration</a:t>
            </a:r>
            <a:endParaRPr lang="en-US" sz="900" b="0" kern="1200">
              <a:solidFill>
                <a:schemeClr val="tx1"/>
              </a:solidFill>
              <a:effectLst/>
              <a:latin typeface="+mn-lt"/>
              <a:ea typeface="+mn-ea"/>
              <a:cs typeface="+mn-cs"/>
            </a:endParaRPr>
          </a:p>
          <a:p>
            <a:endParaRPr lang="en-US" sz="900"/>
          </a:p>
        </p:txBody>
      </p:sp>
      <p:sp>
        <p:nvSpPr>
          <p:cNvPr id="4" name="Header Placeholder 3"/>
          <p:cNvSpPr>
            <a:spLocks noGrp="1"/>
          </p:cNvSpPr>
          <p:nvPr>
            <p:ph type="hdr" sz="quarter"/>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375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a:solidFill>
                  <a:schemeClr val="tx1"/>
                </a:solidFill>
                <a:effectLst/>
                <a:latin typeface="+mn-lt"/>
                <a:ea typeface="+mn-ea"/>
                <a:cs typeface="+mn-cs"/>
              </a:rPr>
              <a:t>To wrap up, it’s become clear how valuable a single identity solution can be in securing and centralizing your identity and app management efforts, particularly for an increasingly remote workforce. By moving all your apps to Azure AD, IT teams can benefit from peace of mind knowing that every application is accessible and manageable from a single, secure solution. </a:t>
            </a:r>
          </a:p>
          <a:p>
            <a:r>
              <a:rPr lang="en-US" sz="1400" kern="1200">
                <a:solidFill>
                  <a:schemeClr val="tx1"/>
                </a:solidFill>
                <a:effectLst/>
                <a:latin typeface="+mn-lt"/>
                <a:ea typeface="+mn-ea"/>
                <a:cs typeface="+mn-cs"/>
              </a:rPr>
              <a:t> </a:t>
            </a:r>
          </a:p>
          <a:p>
            <a:r>
              <a:rPr lang="en-US" sz="1400" kern="1200">
                <a:solidFill>
                  <a:schemeClr val="tx1"/>
                </a:solidFill>
                <a:effectLst/>
                <a:latin typeface="+mn-lt"/>
                <a:ea typeface="+mn-ea"/>
                <a:cs typeface="+mn-cs"/>
              </a:rPr>
              <a:t>It’s more important than ever for IT teams to see how streamlined the migration process can be, and how valuable it is to have applications centralized on a single, secure solution like Azure AD.</a:t>
            </a:r>
          </a:p>
          <a:p>
            <a:endParaRPr lang="en-US"/>
          </a:p>
          <a:p>
            <a:r>
              <a:rPr lang="en-US"/>
              <a:t>For additional resources on securing and managing all apps with Azure AD, visit these essential resources: we offer migration guidance, tools, demos and video tutorials to help you get started.</a:t>
            </a:r>
          </a:p>
          <a:p>
            <a:endParaRPr lang="en-US"/>
          </a:p>
          <a:p>
            <a:r>
              <a:rPr lang="en-US"/>
              <a:t>------</a:t>
            </a:r>
          </a:p>
          <a:p>
            <a:r>
              <a:rPr lang="en-US"/>
              <a:t>YouTube Videos:</a:t>
            </a:r>
          </a:p>
          <a:p>
            <a:r>
              <a:rPr lang="en-US">
                <a:hlinkClick r:id="rId3"/>
              </a:rPr>
              <a:t>Add an OpenID Connect app to your tenant from the application gallery - Azure Active Directory – YouTube</a:t>
            </a:r>
            <a:endParaRPr lang="en-US"/>
          </a:p>
          <a:p>
            <a:r>
              <a:rPr lang="en-US">
                <a:hlinkClick r:id="rId4"/>
              </a:rPr>
              <a:t>How to troubleshoot SAML SSO with Azure Active Directory – YouTube</a:t>
            </a:r>
            <a:endParaRPr lang="en-US"/>
          </a:p>
          <a:p>
            <a:r>
              <a:rPr lang="en-US">
                <a:hlinkClick r:id="rId5"/>
              </a:rPr>
              <a:t>My Apps: Overview | Azure Active Directory – YouTube</a:t>
            </a:r>
            <a:endParaRPr lang="en-US"/>
          </a:p>
          <a:p>
            <a:r>
              <a:rPr lang="en-US">
                <a:hlinkClick r:id="rId6"/>
              </a:rPr>
              <a:t>My Apps: Deployment | Azure Active Directory – YouTube</a:t>
            </a:r>
            <a:endParaRPr lang="en-US"/>
          </a:p>
          <a:p>
            <a:r>
              <a:rPr lang="en-US">
                <a:hlinkClick r:id="rId7"/>
              </a:rPr>
              <a:t>My Apps: Collections | Azure Active Directory – YouTube</a:t>
            </a:r>
            <a:endParaRPr lang="en-US"/>
          </a:p>
          <a:p>
            <a:endParaRPr lang="en-US"/>
          </a:p>
          <a:p>
            <a:r>
              <a:rPr lang="en-US">
                <a:hlinkClick r:id="rId8"/>
              </a:rPr>
              <a:t>Overview of migrating apps and authentication to the cloud | Azure Active Directory – YouTube</a:t>
            </a:r>
            <a:endParaRPr lang="en-US"/>
          </a:p>
          <a:p>
            <a:r>
              <a:rPr lang="en-US">
                <a:hlinkClick r:id="rId9"/>
              </a:rPr>
              <a:t>How to use AD FS activity report to migrate an application | Azure Active Directory – YouTube</a:t>
            </a:r>
            <a:endParaRPr lang="en-US"/>
          </a:p>
          <a:p>
            <a:r>
              <a:rPr lang="en-US">
                <a:hlinkClick r:id="rId10"/>
              </a:rPr>
              <a:t>Moving legacy authentication to the cloud | Azure Active Directory – YouTube</a:t>
            </a:r>
            <a:endParaRPr lang="en-US"/>
          </a:p>
          <a:p>
            <a:endParaRPr lang="en-US"/>
          </a:p>
          <a:p>
            <a:r>
              <a:rPr lang="en-US">
                <a:hlinkClick r:id="rId11"/>
              </a:rPr>
              <a:t>How to integrate applications with Azure Active Directory – YouTube</a:t>
            </a:r>
            <a:endParaRPr lang="en-US"/>
          </a:p>
          <a:p>
            <a:r>
              <a:rPr lang="en-US">
                <a:hlinkClick r:id="rId12"/>
              </a:rPr>
              <a:t>Take your apps to the next level with provisioning from Azure Active Directory – YouTube</a:t>
            </a:r>
            <a:endParaRPr lang="en-US"/>
          </a:p>
          <a:p>
            <a:r>
              <a:rPr lang="en-US">
                <a:hlinkClick r:id="rId13"/>
              </a:rPr>
              <a:t>How to roll out single sign on for SaaS applications | Azure Active Directory – YouTube</a:t>
            </a:r>
            <a:endParaRPr lang="en-US"/>
          </a:p>
          <a:p>
            <a:r>
              <a:rPr lang="en-US">
                <a:hlinkClick r:id="rId14"/>
              </a:rPr>
              <a:t>How to deploy single sign on for SaaS applications | Azure Active Directory – YouTube</a:t>
            </a:r>
            <a:endParaRPr lang="en-US"/>
          </a:p>
          <a:p>
            <a:r>
              <a:rPr lang="en-US">
                <a:hlinkClick r:id="rId15"/>
              </a:rPr>
              <a:t>What's single sign on for SaaS applications? | Azure Active Directory – YouTube</a:t>
            </a:r>
            <a:endParaRPr lang="en-US"/>
          </a:p>
          <a:p>
            <a:endParaRPr lang="en-US"/>
          </a:p>
          <a:p>
            <a:r>
              <a:rPr lang="en-US">
                <a:hlinkClick r:id="rId16"/>
              </a:rPr>
              <a:t>What is Application Proxy in Azure Active Directory? – YouTube</a:t>
            </a:r>
            <a:endParaRPr lang="en-US"/>
          </a:p>
          <a:p>
            <a:r>
              <a:rPr lang="en-US">
                <a:hlinkClick r:id="rId17"/>
              </a:rPr>
              <a:t>How to deploy Application Proxy in Azure Active Directory – YouTube</a:t>
            </a:r>
            <a:endParaRPr lang="en-US"/>
          </a:p>
          <a:p>
            <a:r>
              <a:rPr lang="en-US">
                <a:hlinkClick r:id="rId18"/>
              </a:rPr>
              <a:t>How to roll out Application Proxy in Azure Active Directory – YouTube</a:t>
            </a:r>
            <a:endParaRPr lang="en-US"/>
          </a:p>
          <a:p>
            <a:endParaRPr lang="en-US"/>
          </a:p>
          <a:p>
            <a:endParaRPr lang="en-US"/>
          </a:p>
          <a:p>
            <a:r>
              <a:rPr lang="en-US" sz="2400">
                <a:ea typeface="+mn-lt"/>
                <a:cs typeface="+mn-lt"/>
              </a:rPr>
              <a:t>App Migration Whitepaper – </a:t>
            </a:r>
            <a:r>
              <a:rPr lang="en-US" sz="2400">
                <a:ea typeface="+mn-lt"/>
                <a:cs typeface="+mn-lt"/>
                <a:hlinkClick r:id="rId19"/>
              </a:rPr>
              <a:t>https://aka.ms/migrateapps/whitepaper</a:t>
            </a:r>
            <a:endParaRPr lang="en-US" sz="2400">
              <a:ea typeface="+mn-lt"/>
              <a:cs typeface="+mn-lt"/>
            </a:endParaRPr>
          </a:p>
          <a:p>
            <a:r>
              <a:rPr lang="en-US" sz="2400">
                <a:ea typeface="+mn-lt"/>
                <a:cs typeface="+mn-lt"/>
              </a:rPr>
              <a:t>App Migration Toolkit – </a:t>
            </a:r>
            <a:r>
              <a:rPr lang="en-US" sz="2400">
                <a:ea typeface="+mn-lt"/>
                <a:cs typeface="+mn-lt"/>
                <a:hlinkClick r:id="rId20"/>
              </a:rPr>
              <a:t>https://aka.ms/MigrateApps</a:t>
            </a:r>
            <a:endParaRPr lang="en-US" sz="2400">
              <a:ea typeface="+mn-lt"/>
              <a:cs typeface="+mn-lt"/>
            </a:endParaRPr>
          </a:p>
          <a:p>
            <a:pPr lvl="1"/>
            <a:r>
              <a:rPr lang="en-US" sz="2000">
                <a:cs typeface="Calibri"/>
              </a:rPr>
              <a:t>General migration guidance</a:t>
            </a:r>
          </a:p>
          <a:p>
            <a:pPr lvl="1"/>
            <a:r>
              <a:rPr lang="en-US" sz="2000">
                <a:cs typeface="Calibri"/>
              </a:rPr>
              <a:t>AD FS to Azure AD readiness tool</a:t>
            </a:r>
          </a:p>
          <a:p>
            <a:pPr lvl="1"/>
            <a:r>
              <a:rPr lang="en-US" sz="2000">
                <a:cs typeface="Calibri"/>
              </a:rPr>
              <a:t>Deployment plans</a:t>
            </a:r>
          </a:p>
          <a:p>
            <a:pPr lvl="1"/>
            <a:r>
              <a:rPr lang="en-US" sz="2000">
                <a:cs typeface="Calibri"/>
              </a:rPr>
              <a:t>Solution guides</a:t>
            </a:r>
          </a:p>
          <a:p>
            <a:r>
              <a:rPr lang="en-US">
                <a:cs typeface="Calibri"/>
              </a:rPr>
              <a:t>Video Guidance:</a:t>
            </a:r>
          </a:p>
          <a:p>
            <a:pPr lvl="1"/>
            <a:r>
              <a:rPr lang="en-US">
                <a:cs typeface="Calibri"/>
              </a:rPr>
              <a:t>Overview of Moving Apps and Authentication to the Cloud: </a:t>
            </a:r>
            <a:r>
              <a:rPr lang="en-US">
                <a:cs typeface="Calibri"/>
                <a:hlinkClick r:id="rId21"/>
              </a:rPr>
              <a:t>https://youtu.be/hlfoRvdaRIY</a:t>
            </a:r>
            <a:r>
              <a:rPr lang="en-US">
                <a:cs typeface="Calibri"/>
              </a:rPr>
              <a:t> </a:t>
            </a:r>
          </a:p>
          <a:p>
            <a:pPr lvl="1"/>
            <a:r>
              <a:rPr lang="en-US">
                <a:cs typeface="Calibri"/>
              </a:rPr>
              <a:t>Move Apps from AD FS to Azure AD: </a:t>
            </a:r>
            <a:r>
              <a:rPr lang="en-US">
                <a:cs typeface="Calibri"/>
                <a:hlinkClick r:id="rId22"/>
              </a:rPr>
              <a:t>https://www.youtube.com/watch?v=OThlTA239lU</a:t>
            </a:r>
            <a:endParaRPr lang="en-US">
              <a:cs typeface="Calibri"/>
            </a:endParaRPr>
          </a:p>
          <a:p>
            <a:pPr lvl="1"/>
            <a:r>
              <a:rPr lang="en-US">
                <a:cs typeface="Calibri"/>
              </a:rPr>
              <a:t>Moving Legacy Applications to the Cloud: </a:t>
            </a:r>
            <a:r>
              <a:rPr lang="en-US">
                <a:cs typeface="Calibri"/>
                <a:hlinkClick r:id="rId23"/>
              </a:rPr>
              <a:t>https://www.youtube.com/watch?v=CjcrFAkcYLU</a:t>
            </a:r>
            <a:r>
              <a:rPr lang="en-US">
                <a:cs typeface="Calibri"/>
              </a:rPr>
              <a:t>   </a:t>
            </a:r>
          </a:p>
          <a:p>
            <a:r>
              <a:rPr lang="en-US" sz="2400">
                <a:cs typeface="Calibri"/>
              </a:rPr>
              <a:t>Microsoft identity platform: </a:t>
            </a:r>
            <a:r>
              <a:rPr lang="en-US" sz="2400">
                <a:cs typeface="Calibri"/>
                <a:hlinkClick r:id="rId24"/>
              </a:rPr>
              <a:t>https://</a:t>
            </a:r>
            <a:r>
              <a:rPr lang="en-US" sz="2400">
                <a:hlinkClick r:id="rId24"/>
              </a:rPr>
              <a:t>aka.ms/identityplatform</a:t>
            </a:r>
            <a:endParaRPr lang="en-US" sz="2400"/>
          </a:p>
          <a:p>
            <a:r>
              <a:rPr lang="en-US" sz="2400" err="1">
                <a:cs typeface="Calibri"/>
              </a:rPr>
              <a:t>InTune</a:t>
            </a:r>
            <a:r>
              <a:rPr lang="en-US" sz="2400">
                <a:cs typeface="Calibri"/>
              </a:rPr>
              <a:t> App Protection SDKs: </a:t>
            </a:r>
            <a:r>
              <a:rPr lang="en-US" sz="2400">
                <a:hlinkClick r:id="rId25"/>
              </a:rPr>
              <a:t>https://aka.ms/IntuneAppSDK</a:t>
            </a:r>
            <a:endParaRPr lang="en-US" sz="2400"/>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664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a:t>Let’s get into some of the tools that will help you migrate.</a:t>
            </a:r>
          </a:p>
          <a:p>
            <a:endParaRPr lang="en-IE"/>
          </a:p>
          <a:p>
            <a:endParaRPr lang="en-US"/>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664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a:solidFill>
                  <a:srgbClr val="171717"/>
                </a:solidFill>
                <a:effectLst/>
                <a:latin typeface="Segoe UI" panose="020B0502040204020203" pitchFamily="34" charset="0"/>
              </a:rPr>
              <a:t>Azure AD Connect is the Microsoft tool designed to meet and accomplish your hybrid identity goals. It provides the following features:</a:t>
            </a:r>
          </a:p>
          <a:p>
            <a:pPr marL="171450" indent="-171450" algn="l">
              <a:buFont typeface="Arial" panose="020B0604020202020204" pitchFamily="34" charset="0"/>
              <a:buChar char="•"/>
            </a:pPr>
            <a:r>
              <a:rPr lang="en-US" sz="1100" b="0" i="0" u="none" strike="noStrike">
                <a:solidFill>
                  <a:srgbClr val="171717"/>
                </a:solidFill>
                <a:effectLst/>
                <a:latin typeface="Segoe UI" panose="020B0502040204020203" pitchFamily="34" charset="0"/>
                <a:hlinkClick r:id="rId3"/>
              </a:rPr>
              <a:t>Password hash synchronization</a:t>
            </a:r>
            <a:r>
              <a:rPr lang="en-US" sz="1100" b="0" i="0">
                <a:solidFill>
                  <a:srgbClr val="171717"/>
                </a:solidFill>
                <a:effectLst/>
                <a:latin typeface="Segoe UI" panose="020B0502040204020203" pitchFamily="34" charset="0"/>
              </a:rPr>
              <a:t> - A sign-in method that synchronizes a hash of a users on-premises AD password with Azure AD.</a:t>
            </a:r>
          </a:p>
          <a:p>
            <a:pPr marL="171450" indent="-171450" algn="l">
              <a:buFont typeface="Arial" panose="020B0604020202020204" pitchFamily="34" charset="0"/>
              <a:buChar char="•"/>
            </a:pPr>
            <a:r>
              <a:rPr lang="en-US" sz="1100" b="0" i="0" u="none" strike="noStrike">
                <a:solidFill>
                  <a:srgbClr val="171717"/>
                </a:solidFill>
                <a:effectLst/>
                <a:latin typeface="Segoe UI" panose="020B0502040204020203" pitchFamily="34" charset="0"/>
                <a:hlinkClick r:id="rId4"/>
              </a:rPr>
              <a:t>Pass-through authentication</a:t>
            </a:r>
            <a:r>
              <a:rPr lang="en-US" sz="1100" b="0" i="0">
                <a:solidFill>
                  <a:srgbClr val="171717"/>
                </a:solidFill>
                <a:effectLst/>
                <a:latin typeface="Segoe UI" panose="020B0502040204020203" pitchFamily="34" charset="0"/>
              </a:rPr>
              <a:t> - A sign-in method that allows users to use the same password on-premises and in the cloud, but doesn't require the additional infrastructure of a federated environment.</a:t>
            </a:r>
          </a:p>
          <a:p>
            <a:pPr marL="171450" indent="-171450" algn="l">
              <a:buFont typeface="Arial" panose="020B0604020202020204" pitchFamily="34" charset="0"/>
              <a:buChar char="•"/>
            </a:pPr>
            <a:r>
              <a:rPr lang="en-US" sz="1100" b="0" i="0" u="none" strike="noStrike">
                <a:solidFill>
                  <a:srgbClr val="171717"/>
                </a:solidFill>
                <a:effectLst/>
                <a:latin typeface="Segoe UI" panose="020B0502040204020203" pitchFamily="34" charset="0"/>
                <a:hlinkClick r:id="rId5"/>
              </a:rPr>
              <a:t>Federation integration</a:t>
            </a:r>
            <a:r>
              <a:rPr lang="en-US" sz="1100" b="0" i="0">
                <a:solidFill>
                  <a:srgbClr val="171717"/>
                </a:solidFill>
                <a:effectLst/>
                <a:latin typeface="Segoe UI" panose="020B0502040204020203" pitchFamily="34" charset="0"/>
              </a:rPr>
              <a:t> - Federation is an optional part of Azure AD Connect and can be used to configure a hybrid environment using an on-premises AD FS infrastructure. It also provides AD FS management capabilities such as certificate renewal and additional AD FS server deployments.</a:t>
            </a:r>
          </a:p>
          <a:p>
            <a:pPr marL="171450" indent="-171450" algn="l">
              <a:buFont typeface="Arial" panose="020B0604020202020204" pitchFamily="34" charset="0"/>
              <a:buChar char="•"/>
            </a:pPr>
            <a:r>
              <a:rPr lang="en-US" sz="1100" b="0" i="0" u="none" strike="noStrike">
                <a:solidFill>
                  <a:srgbClr val="171717"/>
                </a:solidFill>
                <a:effectLst/>
                <a:latin typeface="Segoe UI" panose="020B0502040204020203" pitchFamily="34" charset="0"/>
                <a:hlinkClick r:id="rId6"/>
              </a:rPr>
              <a:t>Synchronization</a:t>
            </a:r>
            <a:r>
              <a:rPr lang="en-US" sz="1100" b="0" i="0">
                <a:solidFill>
                  <a:srgbClr val="171717"/>
                </a:solidFill>
                <a:effectLst/>
                <a:latin typeface="Segoe UI" panose="020B0502040204020203" pitchFamily="34" charset="0"/>
              </a:rPr>
              <a:t> - Responsible for creating users, groups, and other objects. As well as, making sure identity information for your on-premises users and groups is matching the cloud. This synchronization also includes password hashes.</a:t>
            </a:r>
          </a:p>
          <a:p>
            <a:pPr marL="171450" indent="-171450" algn="l">
              <a:buFont typeface="Arial" panose="020B0604020202020204" pitchFamily="34" charset="0"/>
              <a:buChar char="•"/>
            </a:pPr>
            <a:r>
              <a:rPr lang="en-US" sz="1100" b="0" i="0" u="none" strike="noStrike">
                <a:solidFill>
                  <a:srgbClr val="171717"/>
                </a:solidFill>
                <a:effectLst/>
                <a:latin typeface="Segoe UI" panose="020B0502040204020203" pitchFamily="34" charset="0"/>
                <a:hlinkClick r:id="rId7"/>
              </a:rPr>
              <a:t>Health Monitoring</a:t>
            </a:r>
            <a:r>
              <a:rPr lang="en-US" sz="1100" b="0" i="0">
                <a:solidFill>
                  <a:srgbClr val="171717"/>
                </a:solidFill>
                <a:effectLst/>
                <a:latin typeface="Segoe UI" panose="020B0502040204020203" pitchFamily="34" charset="0"/>
              </a:rPr>
              <a:t> - Azure AD Connect Health can provide robust monitoring and provide a central location in the Azure portal to view this activity.</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72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My name is [name] and today I’d like to talk with you about modernizing your identity management by upgrading from AD FS to Azure Active Directory.</a:t>
            </a:r>
            <a:endParaRPr lang="en-US"/>
          </a:p>
          <a:p>
            <a:endParaRPr lang="en-US"/>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707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1400" b="0" i="0">
                <a:solidFill>
                  <a:srgbClr val="171717"/>
                </a:solidFill>
                <a:effectLst/>
                <a:latin typeface="Segoe UI" panose="020B0502040204020203" pitchFamily="34" charset="0"/>
              </a:rPr>
              <a:t>We touched on Azure AD Connect Health briefly. Azure AD Connect Health can provide robust monitoring, and acts as a central location in the Azure portal to view this activity.</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5816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400"/>
              <a:t>If you don’t have Azure AD Connect installed, you can leverage our AD FS app migration </a:t>
            </a:r>
            <a:r>
              <a:rPr lang="en-US" sz="2400" err="1"/>
              <a:t>powershell</a:t>
            </a:r>
            <a:r>
              <a:rPr lang="en-US" sz="2400"/>
              <a:t> script too.</a:t>
            </a:r>
          </a:p>
          <a:p>
            <a:pPr marL="0" indent="0">
              <a:buFont typeface="Arial" panose="020B0604020202020204" pitchFamily="34" charset="0"/>
              <a:buNone/>
            </a:pPr>
            <a:endParaRPr lang="en-US" sz="2400"/>
          </a:p>
          <a:p>
            <a:pPr marL="0" indent="0">
              <a:buFont typeface="Arial" panose="020B0604020202020204" pitchFamily="34" charset="0"/>
              <a:buNone/>
            </a:pPr>
            <a:r>
              <a:rPr lang="en-US" sz="3200" b="0" i="0">
                <a:solidFill>
                  <a:srgbClr val="171717"/>
                </a:solidFill>
                <a:effectLst/>
                <a:latin typeface="Segoe UI" panose="020B0502040204020203" pitchFamily="34" charset="0"/>
              </a:rPr>
              <a:t>This is a script you can run on your on-premises Active Directory Federation Services (AD FS) server to determine the readiness of apps for migration to Azure AD.</a:t>
            </a:r>
          </a:p>
          <a:p>
            <a:pPr marL="0" indent="0">
              <a:buFont typeface="Arial" panose="020B0604020202020204" pitchFamily="34" charset="0"/>
              <a:buNone/>
            </a:pPr>
            <a:endParaRPr lang="en-US" sz="3200" b="0" i="0">
              <a:solidFill>
                <a:srgbClr val="171717"/>
              </a:solidFill>
              <a:effectLst/>
              <a:latin typeface="Segoe UI" panose="020B0502040204020203" pitchFamily="34" charset="0"/>
            </a:endParaRPr>
          </a:p>
          <a:p>
            <a:pPr algn="l"/>
            <a:r>
              <a:rPr lang="en-US" sz="3200" b="0" i="0">
                <a:solidFill>
                  <a:srgbClr val="24292E"/>
                </a:solidFill>
                <a:effectLst/>
                <a:latin typeface="-apple-system"/>
              </a:rPr>
              <a:t>The AD FS to AAD App Migration tool consists of three steps:</a:t>
            </a:r>
          </a:p>
          <a:p>
            <a:pPr marL="457200" indent="-457200" algn="l">
              <a:buFont typeface="Arial" panose="020B0604020202020204" pitchFamily="34" charset="0"/>
              <a:buChar char="•"/>
            </a:pPr>
            <a:r>
              <a:rPr lang="en-US" sz="3200" b="1" i="0">
                <a:solidFill>
                  <a:srgbClr val="24292E"/>
                </a:solidFill>
                <a:effectLst/>
                <a:latin typeface="-apple-system"/>
              </a:rPr>
              <a:t>Collect: </a:t>
            </a:r>
            <a:r>
              <a:rPr lang="en-US" sz="3200" b="0" i="0">
                <a:solidFill>
                  <a:srgbClr val="24292E"/>
                </a:solidFill>
                <a:effectLst/>
                <a:latin typeface="-apple-system"/>
              </a:rPr>
              <a:t>First, we collect the relying party applications from your AD FS server. This is done via a PowerShell module that will need to run on one of your AD FS server and it writes the configuration of each application to the file system as individual .XML files</a:t>
            </a:r>
          </a:p>
          <a:p>
            <a:pPr marL="457200" indent="-457200" algn="l">
              <a:buFont typeface="Arial" panose="020B0604020202020204" pitchFamily="34" charset="0"/>
              <a:buChar char="•"/>
            </a:pPr>
            <a:r>
              <a:rPr lang="en-US" sz="3200" b="1" i="0">
                <a:solidFill>
                  <a:srgbClr val="24292E"/>
                </a:solidFill>
                <a:effectLst/>
                <a:latin typeface="-apple-system"/>
              </a:rPr>
              <a:t>Analyze: </a:t>
            </a:r>
            <a:r>
              <a:rPr lang="en-US" sz="3200" b="0" i="0">
                <a:solidFill>
                  <a:srgbClr val="24292E"/>
                </a:solidFill>
                <a:effectLst/>
                <a:latin typeface="-apple-system"/>
              </a:rPr>
              <a:t>Next, our PowerShell module will enumerate through the individual .XML files and check the configuration of various settings. This analysis can be done directly on your AD FS server or can be done on another AD FS server but currently, it requires AD FS be installed to properly process the configuration.</a:t>
            </a:r>
          </a:p>
          <a:p>
            <a:pPr marL="457200" indent="-457200" algn="l">
              <a:buFont typeface="Arial" panose="020B0604020202020204" pitchFamily="34" charset="0"/>
              <a:buChar char="•"/>
            </a:pPr>
            <a:r>
              <a:rPr lang="en-US" sz="3200" b="1" i="0">
                <a:solidFill>
                  <a:srgbClr val="24292E"/>
                </a:solidFill>
                <a:effectLst/>
                <a:latin typeface="-apple-system"/>
              </a:rPr>
              <a:t>Report: </a:t>
            </a:r>
            <a:r>
              <a:rPr lang="en-US" sz="3200" b="0" i="0">
                <a:solidFill>
                  <a:srgbClr val="24292E"/>
                </a:solidFill>
                <a:effectLst/>
                <a:latin typeface="-apple-system"/>
              </a:rPr>
              <a:t>Lastly, we generate a final Excel report of your relying party applications that outlines which applications can be migrated to Azure AD and which ones can’t and why they can’t. This part has to be run from a workstation or server where Excel is installed.</a:t>
            </a:r>
          </a:p>
          <a:p>
            <a:pPr marL="0" indent="0">
              <a:buFont typeface="Arial" panose="020B0604020202020204" pitchFamily="34" charset="0"/>
              <a:buNone/>
            </a:pPr>
            <a:endParaRPr lang="en-US" sz="240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7715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71717"/>
                </a:solidFill>
                <a:effectLst/>
                <a:latin typeface="Segoe UI" panose="020B0502040204020203" pitchFamily="34" charset="0"/>
              </a:rPr>
              <a:t>The AD FS application activity report (preview) in the Azure portal lets you quickly identify which of your applications are capable of being migrated to Azure AD. It assesses all AD FS applications for compatibility with Azure AD, checks for any issues, and gives guidance on preparing individual applications for migration. With the AD FS application activity report, you can:</a:t>
            </a:r>
          </a:p>
          <a:p>
            <a:pPr marL="285750" indent="-285750" algn="l">
              <a:buFont typeface="Arial" panose="020B0604020202020204" pitchFamily="34" charset="0"/>
              <a:buChar char="•"/>
            </a:pPr>
            <a:r>
              <a:rPr lang="en-US" b="1" i="0">
                <a:solidFill>
                  <a:srgbClr val="171717"/>
                </a:solidFill>
                <a:effectLst/>
                <a:latin typeface="Segoe UI" panose="020B0502040204020203" pitchFamily="34" charset="0"/>
              </a:rPr>
              <a:t>Discover AD FS applications and scope your migration.</a:t>
            </a:r>
            <a:r>
              <a:rPr lang="en-US" b="0" i="0">
                <a:solidFill>
                  <a:srgbClr val="171717"/>
                </a:solidFill>
                <a:effectLst/>
                <a:latin typeface="Segoe UI" panose="020B0502040204020203" pitchFamily="34" charset="0"/>
              </a:rPr>
              <a:t> The AD FS application activity report lists all the AD FS applications in your organization and indicates their readiness for migration to Azure AD.</a:t>
            </a:r>
          </a:p>
          <a:p>
            <a:pPr marL="285750" indent="-285750" algn="l">
              <a:buFont typeface="Arial" panose="020B0604020202020204" pitchFamily="34" charset="0"/>
              <a:buChar char="•"/>
            </a:pPr>
            <a:r>
              <a:rPr lang="en-US" b="1" i="0">
                <a:solidFill>
                  <a:srgbClr val="171717"/>
                </a:solidFill>
                <a:effectLst/>
                <a:latin typeface="Segoe UI" panose="020B0502040204020203" pitchFamily="34" charset="0"/>
              </a:rPr>
              <a:t>Prioritize applications for migration.</a:t>
            </a:r>
            <a:r>
              <a:rPr lang="en-US" b="0" i="0">
                <a:solidFill>
                  <a:srgbClr val="171717"/>
                </a:solidFill>
                <a:effectLst/>
                <a:latin typeface="Segoe UI" panose="020B0502040204020203" pitchFamily="34" charset="0"/>
              </a:rPr>
              <a:t> Get the number of unique users who have signed in to the application in the past 1, 7, or 30 days to help determine the criticality or risk of migrating the application.</a:t>
            </a:r>
          </a:p>
          <a:p>
            <a:pPr marL="285750" indent="-285750" algn="l">
              <a:buFont typeface="Arial" panose="020B0604020202020204" pitchFamily="34" charset="0"/>
              <a:buChar char="•"/>
            </a:pPr>
            <a:r>
              <a:rPr lang="en-US" b="1" i="0">
                <a:solidFill>
                  <a:srgbClr val="171717"/>
                </a:solidFill>
                <a:effectLst/>
                <a:latin typeface="Segoe UI" panose="020B0502040204020203" pitchFamily="34" charset="0"/>
              </a:rPr>
              <a:t>Run migration tests and fix issues.</a:t>
            </a:r>
            <a:r>
              <a:rPr lang="en-US" b="0" i="0">
                <a:solidFill>
                  <a:srgbClr val="171717"/>
                </a:solidFill>
                <a:effectLst/>
                <a:latin typeface="Segoe UI" panose="020B0502040204020203" pitchFamily="34" charset="0"/>
              </a:rPr>
              <a:t> The reporting service automatically runs tests to determine if an application is ready to migrate. The results are displayed in the AD FS application activity report as a migration status. If potential migration issues are identified, you get specific guidance on how to address the issues.</a:t>
            </a:r>
          </a:p>
          <a:p>
            <a:pPr algn="l"/>
            <a:endParaRPr lang="en-US" b="0" i="0">
              <a:solidFill>
                <a:srgbClr val="171717"/>
              </a:solidFill>
              <a:effectLst/>
              <a:latin typeface="Segoe UI" panose="020B0502040204020203" pitchFamily="34" charset="0"/>
            </a:endParaRPr>
          </a:p>
          <a:p>
            <a:pPr algn="l"/>
            <a:r>
              <a:rPr lang="en-US" b="0" i="0">
                <a:solidFill>
                  <a:srgbClr val="171717"/>
                </a:solidFill>
                <a:effectLst/>
                <a:latin typeface="Segoe UI" panose="020B0502040204020203" pitchFamily="34" charset="0"/>
              </a:rPr>
              <a:t>The AD FS application activity data is available to users who are assigned any of these admin roles: global administrator, report reader, security reader, application administrator, or cloud application administrator.</a:t>
            </a:r>
          </a:p>
          <a:p>
            <a:pPr algn="l"/>
            <a:endParaRPr lang="en-US" b="1" i="0">
              <a:solidFill>
                <a:srgbClr val="171717"/>
              </a:solidFill>
              <a:effectLst/>
              <a:latin typeface="Segoe UI" panose="020B0502040204020203" pitchFamily="34" charset="0"/>
            </a:endParaRPr>
          </a:p>
          <a:p>
            <a:pPr algn="l"/>
            <a:r>
              <a:rPr lang="en-US" b="1" i="0">
                <a:solidFill>
                  <a:srgbClr val="171717"/>
                </a:solidFill>
                <a:effectLst/>
                <a:latin typeface="Segoe UI" panose="020B0502040204020203" pitchFamily="34" charset="0"/>
              </a:rPr>
              <a:t>Prerequisites</a:t>
            </a:r>
          </a:p>
          <a:p>
            <a:pPr marL="285750" indent="-285750" algn="l">
              <a:buFont typeface="Arial" panose="020B0604020202020204" pitchFamily="34" charset="0"/>
              <a:buChar char="•"/>
            </a:pPr>
            <a:r>
              <a:rPr lang="en-US" b="0" i="0">
                <a:solidFill>
                  <a:srgbClr val="171717"/>
                </a:solidFill>
                <a:effectLst/>
                <a:latin typeface="Segoe UI" panose="020B0502040204020203" pitchFamily="34" charset="0"/>
              </a:rPr>
              <a:t>Your organization must be currently using AD FS to access applications.</a:t>
            </a:r>
          </a:p>
          <a:p>
            <a:pPr marL="285750" indent="-285750" algn="l">
              <a:buFont typeface="Arial" panose="020B0604020202020204" pitchFamily="34" charset="0"/>
              <a:buChar char="•"/>
            </a:pPr>
            <a:r>
              <a:rPr lang="en-US" b="0" i="0">
                <a:solidFill>
                  <a:srgbClr val="171717"/>
                </a:solidFill>
                <a:effectLst/>
                <a:latin typeface="Segoe UI" panose="020B0502040204020203" pitchFamily="34" charset="0"/>
              </a:rPr>
              <a:t>Azure AD Connect Health must be enabled in your Azure AD tenant.</a:t>
            </a:r>
          </a:p>
          <a:p>
            <a:pPr marL="285750" indent="-285750" algn="l">
              <a:buFont typeface="Arial" panose="020B0604020202020204" pitchFamily="34" charset="0"/>
              <a:buChar char="•"/>
            </a:pPr>
            <a:r>
              <a:rPr lang="en-US" b="0" i="0">
                <a:solidFill>
                  <a:srgbClr val="171717"/>
                </a:solidFill>
                <a:effectLst/>
                <a:latin typeface="Segoe UI" panose="020B0502040204020203" pitchFamily="34" charset="0"/>
              </a:rPr>
              <a:t>The Azure AD Connect Health for AD FS agent must be installed.</a:t>
            </a:r>
          </a:p>
          <a:p>
            <a:pPr marL="742950" lvl="1" indent="-285750" algn="l">
              <a:buFont typeface="Arial" panose="020B0604020202020204" pitchFamily="34" charset="0"/>
              <a:buChar char="•"/>
            </a:pPr>
            <a:r>
              <a:rPr lang="en-US" b="0" i="0" u="none" strike="noStrike">
                <a:solidFill>
                  <a:srgbClr val="171717"/>
                </a:solidFill>
                <a:effectLst/>
                <a:latin typeface="Segoe UI" panose="020B0502040204020203" pitchFamily="34" charset="0"/>
                <a:hlinkClick r:id="rId3"/>
              </a:rPr>
              <a:t>Learn more about Azure AD Connect Health</a:t>
            </a:r>
            <a:endParaRPr lang="en-US" b="0" i="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b="0" i="0" u="none" strike="noStrike">
                <a:solidFill>
                  <a:srgbClr val="171717"/>
                </a:solidFill>
                <a:effectLst/>
                <a:latin typeface="Segoe UI" panose="020B0502040204020203" pitchFamily="34" charset="0"/>
                <a:hlinkClick r:id="rId4"/>
              </a:rPr>
              <a:t>Get started with setting up Azure AD Connect Health and install the AD FS agent</a:t>
            </a:r>
            <a:endParaRPr lang="en-US" b="0" i="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164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u="none" strike="noStrike" kern="1200">
                <a:solidFill>
                  <a:schemeClr val="tx1"/>
                </a:solidFill>
                <a:effectLst/>
                <a:latin typeface="+mn-lt"/>
                <a:ea typeface="+mn-ea"/>
                <a:cs typeface="+mn-cs"/>
              </a:rPr>
              <a:t>Password Hash Sync.</a:t>
            </a:r>
            <a:r>
              <a:rPr lang="en-US" sz="1400" b="0" i="0" u="none" strike="noStrike" kern="1200">
                <a:solidFill>
                  <a:schemeClr val="tx1"/>
                </a:solidFill>
                <a:effectLst/>
                <a:latin typeface="+mn-lt"/>
                <a:ea typeface="+mn-ea"/>
                <a:cs typeface="+mn-cs"/>
              </a:rPr>
              <a:t> In this method, a hash value of the user’s password is extracted and synchronized in Azure AD to authenticate the user when they sign in from the cloud. They can use the same username and password from the on-premises environment to access cloud resources too. This helps IT because they don’t have to deploy any additional infrastructure to make it work in the cloud. This method also enables Azure AD Identity Protection capabilities, which protect and monitor your users’ passwords against leaked credential reports to prevent bad passwords from being used.</a:t>
            </a:r>
            <a:br>
              <a:rPr lang="en-US" sz="1400" b="0" i="0" u="none" strike="noStrike" kern="1200">
                <a:solidFill>
                  <a:schemeClr val="tx1"/>
                </a:solidFill>
                <a:effectLst/>
                <a:latin typeface="+mn-lt"/>
                <a:ea typeface="+mn-ea"/>
                <a:cs typeface="+mn-cs"/>
              </a:rPr>
            </a:br>
            <a:endParaRPr lang="en-US" sz="14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609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The second one is </a:t>
            </a:r>
            <a:r>
              <a:rPr lang="en-US" sz="1200" b="1" i="0" u="none" strike="noStrike" kern="1200">
                <a:solidFill>
                  <a:schemeClr val="tx1"/>
                </a:solidFill>
                <a:effectLst/>
                <a:latin typeface="+mn-lt"/>
                <a:ea typeface="+mn-ea"/>
                <a:cs typeface="+mn-cs"/>
              </a:rPr>
              <a:t>Pass-through Authentication</a:t>
            </a:r>
            <a:r>
              <a:rPr lang="en-US" sz="1200" b="0" i="0" u="none" strike="noStrike" kern="1200">
                <a:solidFill>
                  <a:schemeClr val="tx1"/>
                </a:solidFill>
                <a:effectLst/>
                <a:latin typeface="+mn-lt"/>
                <a:ea typeface="+mn-ea"/>
                <a:cs typeface="+mn-cs"/>
              </a:rPr>
              <a:t>. This method uses a software agent to connect to passwords stored on-premises for validation, so that users can sign in to cloud apps with the same username and password for on-premises resources. It’s a lightweight solution for IT and does not store any form of user passwords in the cloud, which may be a requirement for certain organizations. Like Password Hash Sync, pass-through authentication protects your on-premises accounts by working seamlessly with Azure AD conditional access policies, and it also supports Smart Lockout to prevent brute force attacks.</a:t>
            </a:r>
            <a:br>
              <a:rPr lang="en-US" sz="1200" b="0" i="0" u="none" strike="noStrike" kern="1200">
                <a:solidFill>
                  <a:schemeClr val="tx1"/>
                </a:solidFill>
                <a:effectLst/>
                <a:latin typeface="+mn-lt"/>
                <a:ea typeface="+mn-ea"/>
                <a:cs typeface="+mn-cs"/>
              </a:rPr>
            </a:br>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I’ve covered cloud authentication methods, but there’s another option for custom or complex authentication needs, called federated authentication.</a:t>
            </a:r>
            <a:br>
              <a:rPr lang="en-US" sz="1200" b="0" i="0" u="none" strike="noStrike" kern="1200">
                <a:solidFill>
                  <a:schemeClr val="tx1"/>
                </a:solidFill>
                <a:effectLst/>
                <a:latin typeface="+mn-lt"/>
                <a:ea typeface="+mn-ea"/>
                <a:cs typeface="+mn-cs"/>
              </a:rPr>
            </a:br>
            <a:endParaRPr lang="en-US" sz="1200" b="0" i="0" u="none" strike="noStrike" kern="1200">
              <a:solidFill>
                <a:schemeClr val="tx1"/>
              </a:solidFill>
              <a:effectLst/>
              <a:latin typeface="+mn-lt"/>
              <a:ea typeface="+mn-ea"/>
              <a:cs typeface="+mn-cs"/>
            </a:endParaRPr>
          </a:p>
          <a:p>
            <a:r>
              <a:rPr lang="en-US" sz="1200" b="0" i="0" u="none" strike="noStrike" kern="1200">
                <a:solidFill>
                  <a:schemeClr val="tx1"/>
                </a:solidFill>
                <a:effectLst/>
                <a:latin typeface="+mn-lt"/>
                <a:ea typeface="+mn-ea"/>
                <a:cs typeface="+mn-cs"/>
              </a:rPr>
              <a:t>With</a:t>
            </a:r>
            <a:r>
              <a:rPr lang="en-US" sz="1200" b="1" i="0" u="none" strike="noStrike" kern="1200">
                <a:solidFill>
                  <a:schemeClr val="tx1"/>
                </a:solidFill>
                <a:effectLst/>
                <a:latin typeface="+mn-lt"/>
                <a:ea typeface="+mn-ea"/>
                <a:cs typeface="+mn-cs"/>
              </a:rPr>
              <a:t> Federated Authentication</a:t>
            </a:r>
            <a:r>
              <a:rPr lang="en-US" sz="1200" b="0" i="0" u="none" strike="noStrike" kern="1200">
                <a:solidFill>
                  <a:schemeClr val="tx1"/>
                </a:solidFill>
                <a:effectLst/>
                <a:latin typeface="+mn-lt"/>
                <a:ea typeface="+mn-ea"/>
                <a:cs typeface="+mn-cs"/>
              </a:rPr>
              <a:t>, Azure AD will hand off the authentication process to a separate trusted authentication system, such as Active Directory Federation Services, to validate the user’s password or sign-in. This method makes sense for organizations with authentication requirements not currently available in Azure AD, such as legacy application protocols.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515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kern="1200">
                <a:solidFill>
                  <a:schemeClr val="tx1"/>
                </a:solidFill>
                <a:effectLst/>
                <a:latin typeface="+mn-lt"/>
                <a:ea typeface="+mn-ea"/>
                <a:cs typeface="+mn-cs"/>
              </a:rPr>
              <a:t>Azure AD Staged rollout to cloud authentication in Public Preview</a:t>
            </a:r>
            <a:endParaRPr lang="en-US" sz="1400" kern="1200">
              <a:solidFill>
                <a:schemeClr val="tx1"/>
              </a:solidFill>
              <a:effectLst/>
              <a:latin typeface="+mn-lt"/>
              <a:ea typeface="+mn-ea"/>
              <a:cs typeface="+mn-cs"/>
            </a:endParaRPr>
          </a:p>
          <a:p>
            <a:r>
              <a:rPr lang="en-US" sz="1400" kern="1200">
                <a:solidFill>
                  <a:schemeClr val="tx1"/>
                </a:solidFill>
                <a:effectLst/>
                <a:latin typeface="+mn-lt"/>
                <a:ea typeface="+mn-ea"/>
                <a:cs typeface="+mn-cs"/>
              </a:rPr>
              <a:t>This feature allows you to migrate your users’ authentication from federation—via AD FS, Ping Federate, Okta, or any other federation on-premises system—to cloud authentication in a staged and controlled manner.</a:t>
            </a:r>
          </a:p>
          <a:p>
            <a:r>
              <a:rPr lang="en-US" sz="1400" b="1" kern="1200">
                <a:solidFill>
                  <a:schemeClr val="tx1"/>
                </a:solidFill>
                <a:effectLst/>
                <a:latin typeface="+mn-lt"/>
                <a:ea typeface="+mn-ea"/>
                <a:cs typeface="+mn-cs"/>
              </a:rPr>
              <a:t>Public Blog</a:t>
            </a:r>
            <a:r>
              <a:rPr lang="en-US" sz="1400" kern="1200">
                <a:solidFill>
                  <a:schemeClr val="tx1"/>
                </a:solidFill>
                <a:effectLst/>
                <a:latin typeface="+mn-lt"/>
                <a:ea typeface="+mn-ea"/>
                <a:cs typeface="+mn-cs"/>
              </a:rPr>
              <a:t>: </a:t>
            </a:r>
            <a:r>
              <a:rPr lang="en-US" sz="1400" kern="1200">
                <a:solidFill>
                  <a:schemeClr val="tx1"/>
                </a:solidFill>
                <a:effectLst/>
                <a:latin typeface="+mn-lt"/>
                <a:ea typeface="+mn-ea"/>
                <a:cs typeface="+mn-cs"/>
                <a:hlinkClick r:id="rId3"/>
              </a:rPr>
              <a:t>https://techcommunity.microsoft.com/t5/Azure-Active-Directory-Identity/Staged-rollout-to-cloud-authentication-now-in-public-preview/ba-p/827830</a:t>
            </a:r>
            <a:endParaRPr lang="en-US" sz="1400" kern="1200">
              <a:solidFill>
                <a:schemeClr val="tx1"/>
              </a:solidFill>
              <a:effectLst/>
              <a:latin typeface="+mn-lt"/>
              <a:ea typeface="+mn-ea"/>
              <a:cs typeface="+mn-cs"/>
            </a:endParaRPr>
          </a:p>
          <a:p>
            <a:r>
              <a:rPr lang="en-US" sz="1400" b="1" kern="1200">
                <a:solidFill>
                  <a:schemeClr val="tx1"/>
                </a:solidFill>
                <a:effectLst/>
                <a:latin typeface="+mn-lt"/>
                <a:ea typeface="+mn-ea"/>
                <a:cs typeface="+mn-cs"/>
              </a:rPr>
              <a:t>Ignite session</a:t>
            </a:r>
            <a:r>
              <a:rPr lang="en-US" sz="1400" kern="1200">
                <a:solidFill>
                  <a:schemeClr val="tx1"/>
                </a:solidFill>
                <a:effectLst/>
                <a:latin typeface="+mn-lt"/>
                <a:ea typeface="+mn-ea"/>
                <a:cs typeface="+mn-cs"/>
              </a:rPr>
              <a:t>: </a:t>
            </a:r>
            <a:r>
              <a:rPr lang="en-US" sz="1400" kern="1200">
                <a:solidFill>
                  <a:schemeClr val="tx1"/>
                </a:solidFill>
                <a:effectLst/>
                <a:latin typeface="+mn-lt"/>
                <a:ea typeface="+mn-ea"/>
                <a:cs typeface="+mn-cs"/>
                <a:hlinkClick r:id="rId4"/>
              </a:rPr>
              <a:t>https://myignite.techcommunity.microsoft.com/sessions/81739?source=sessions</a:t>
            </a:r>
            <a:endParaRPr lang="en-US" sz="1400" kern="1200">
              <a:solidFill>
                <a:schemeClr val="tx1"/>
              </a:solidFill>
              <a:effectLst/>
              <a:latin typeface="+mn-lt"/>
              <a:ea typeface="+mn-ea"/>
              <a:cs typeface="+mn-cs"/>
            </a:endParaRPr>
          </a:p>
          <a:p>
            <a:endParaRPr lang="en-US" sz="100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5714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81050" y="4081463"/>
            <a:ext cx="36275963" cy="20402550"/>
          </a:xfrm>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mn-lt"/>
                <a:ea typeface="+mn-ea"/>
                <a:cs typeface="+mn-cs"/>
              </a:rPr>
              <a:t>https://techcommunity.microsoft.com/t5/azure-active-directory-identity/99-99-uptime-for-azure-active-directory/ba-p/1999628</a:t>
            </a:r>
          </a:p>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mn-lt"/>
                <a:ea typeface="+mn-ea"/>
                <a:cs typeface="+mn-cs"/>
              </a:rPr>
              <a:t>Talk Track:</a:t>
            </a:r>
          </a:p>
          <a:p>
            <a:endParaRPr lang="en-US" sz="1224" b="0" i="0" u="none" strike="noStrike" kern="1200">
              <a:solidFill>
                <a:schemeClr val="tx1"/>
              </a:solidFill>
              <a:effectLst/>
              <a:latin typeface="+mn-lt"/>
              <a:ea typeface="+mn-ea"/>
              <a:cs typeface="+mn-cs"/>
            </a:endParaRPr>
          </a:p>
          <a:p>
            <a:r>
              <a:rPr lang="en-US" sz="1224" b="0" i="0" u="none" strike="noStrike" kern="1200">
                <a:solidFill>
                  <a:schemeClr val="tx1"/>
                </a:solidFill>
                <a:effectLst/>
                <a:latin typeface="+mn-lt"/>
                <a:ea typeface="+mn-ea"/>
                <a:cs typeface="+mn-cs"/>
              </a:rPr>
              <a:t>Service reliability and availability is one of the top considerations for our customers in choosing an Identity and Access Management solution.</a:t>
            </a:r>
          </a:p>
          <a:p>
            <a:r>
              <a:rPr lang="en-US" sz="1224" b="0" i="0" u="none" strike="noStrike" kern="1200">
                <a:solidFill>
                  <a:schemeClr val="tx1"/>
                </a:solidFill>
                <a:effectLst/>
                <a:latin typeface="+mn-lt"/>
                <a:ea typeface="+mn-ea"/>
                <a:cs typeface="+mn-cs"/>
              </a:rPr>
              <a:t>With Azure AD being the largest enterprise cloud identity service, reliability and security of our service is a top priority for Microsoft. </a:t>
            </a:r>
          </a:p>
          <a:p>
            <a:endParaRPr lang="en-US"/>
          </a:p>
          <a:p>
            <a:r>
              <a:rPr lang="en-US"/>
              <a:t>It starts with operational excellence in the cloud (clock-wise on the globe)</a:t>
            </a:r>
          </a:p>
          <a:p>
            <a:pPr marL="174708" indent="-174708">
              <a:buFontTx/>
              <a:buChar char="-"/>
            </a:pPr>
            <a:r>
              <a:rPr lang="en-US"/>
              <a:t>Physical security</a:t>
            </a:r>
          </a:p>
          <a:p>
            <a:pPr marL="174708" indent="-174708">
              <a:buFontTx/>
              <a:buChar char="-"/>
            </a:pPr>
            <a:r>
              <a:rPr lang="en-US"/>
              <a:t>Operational security</a:t>
            </a:r>
          </a:p>
          <a:p>
            <a:pPr marL="174708" indent="-174708">
              <a:buFontTx/>
              <a:buChar char="-"/>
            </a:pPr>
            <a:r>
              <a:rPr lang="en-US"/>
              <a:t>Global cloud fabric that runs our clouds (Office365, Azure) and our security services</a:t>
            </a:r>
          </a:p>
          <a:p>
            <a:pPr marL="174708" indent="-174708">
              <a:buFontTx/>
              <a:buChar char="-"/>
            </a:pPr>
            <a:endParaRPr lang="en-US"/>
          </a:p>
          <a:p>
            <a:r>
              <a:rPr lang="en-US"/>
              <a:t>The first side is the secure foundation of our cloud services. This is about how we operate our own cloud services, Azure, Office 365 and so forth. We have some of the world's best physical security, with fences and barbed wire and so on to provide secured building environments and within those buildings, secure server environments. </a:t>
            </a:r>
          </a:p>
          <a:p>
            <a:endParaRPr lang="en-US"/>
          </a:p>
          <a:p>
            <a:r>
              <a:rPr lang="en-US"/>
              <a:t>Providing maximum availability, we design and distribute our physical datacenters to be highly redundant, so that there are no single points of failure. We look for multiple levels of isolation, ways to elastically scale, and fine grained, physically separate domains to minimize risk while also offering decorrelated backup authentication services.</a:t>
            </a:r>
          </a:p>
          <a:p>
            <a:r>
              <a:rPr lang="en-US"/>
              <a:t> </a:t>
            </a:r>
          </a:p>
          <a:p>
            <a:r>
              <a:rPr lang="en-US"/>
              <a:t>To enter a server environment, for example, a person would have to pass through multiple physical layers and provide multiple forms of identification. They would also be scanned for metal in their pockets to make sure that they are not bringing devices in to steal information. So, there's a great deal of physical security in place that we do on behalf of all of our customers in our cloud services and that make it possible for our customers to really leverage the investment that we've made in that respect. </a:t>
            </a:r>
          </a:p>
          <a:p>
            <a:r>
              <a:rPr lang="en-US"/>
              <a:t> </a:t>
            </a:r>
          </a:p>
          <a:p>
            <a:r>
              <a:rPr lang="en-US"/>
              <a:t>Operational security I touched on a minute ago when we talked about the human piece of the Intelligent Security Graph. One of the ways this comes to life is in our continual testing of our services, making sure that that we're finding vulnerabilities faster than the bad guys can. We have a big focus on red team, blue team exercises. If you're not familiar with those, the idea is that we have dedicated professionals whose job it is to be on the good side but act like the bad guys—they’re constantly trying to find ways to penetrate the services, find ways that hackers might attack us so that we can shore up our defenses. </a:t>
            </a:r>
          </a:p>
          <a:p>
            <a:r>
              <a:rPr lang="en-US"/>
              <a:t> </a:t>
            </a:r>
          </a:p>
          <a:p>
            <a:r>
              <a:rPr lang="en-US"/>
              <a:t>Another example of our operational excellence is around restricted access. When Microsoft employees need elevated access so that they can do maintenance on a service, or so they can investigate a customer support issue, they only have access to exactly the resources they need to access and for only exactly the amount of time that they need it. So, they have just in time and just enough access to do their work, and then they get out. They don't have any standing elevated access that allows them to view customer data. </a:t>
            </a:r>
          </a:p>
          <a:p>
            <a:r>
              <a:rPr lang="en-US"/>
              <a:t> </a:t>
            </a:r>
          </a:p>
          <a:p>
            <a:r>
              <a:rPr lang="en-US"/>
              <a:t>And this is something, again, where we can make an investment at Microsoft that gets heavily leveraged because all of our customers benefit. </a:t>
            </a:r>
          </a:p>
          <a:p>
            <a:r>
              <a:rPr lang="en-US"/>
              <a:t> </a:t>
            </a:r>
          </a:p>
          <a:p>
            <a:r>
              <a:rPr lang="en-US"/>
              <a:t>Lastly, customer controls are a huge important part of this. This is something that we get asked about a lot when we talk to customers about our cloud services. What are the things that I have at my control so that I can decide how I want to manage my data and access to it? Access controls, of course, are the very foundation of it. Multi-factor authentication for admins at customer sites who are in charge of operating Azure for that customer or operating Office 365. Having multi-factor authentication of course is a basic that we think is fundamental. </a:t>
            </a:r>
          </a:p>
          <a:p>
            <a:r>
              <a:rPr lang="en-US"/>
              <a:t> </a:t>
            </a:r>
          </a:p>
          <a:p>
            <a:r>
              <a:rPr lang="en-US"/>
              <a:t>And lastly, network and distributed denial of service protection is in place for all of these services. We do basic protection to ensure our services work reliably, and Azure customers can take advantage of additional protection at the network layer to suit their needs.</a:t>
            </a:r>
          </a:p>
          <a:p>
            <a:pPr marL="174708" indent="-174708">
              <a:buFontTx/>
              <a:buChar char="-"/>
            </a:pPr>
            <a:endParaRPr lang="en-US"/>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86372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18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https://techcommunity.microsoft.com/t5/azure-active-directory-identity/protecting-microsoft-365-from-on-premises-attacks/ba-p/1751754</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58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400">
                <a:solidFill>
                  <a:schemeClr val="tx1"/>
                </a:solidFill>
              </a:rPr>
              <a:t>The threats against data security are everywhere, with companies like </a:t>
            </a:r>
            <a:r>
              <a:rPr lang="en-US" sz="1400" err="1">
                <a:solidFill>
                  <a:schemeClr val="tx1"/>
                </a:solidFill>
              </a:rPr>
              <a:t>Solarwinds</a:t>
            </a:r>
            <a:r>
              <a:rPr lang="en-US" sz="1400">
                <a:solidFill>
                  <a:schemeClr val="tx1"/>
                </a:solidFill>
              </a:rPr>
              <a:t>, Nobelium, and Colonial Pipeline navigating through the aftermath of costly cyberattacks. In fact, 79% of enterprises have experienced a cyber breach in the last year; with an average cost of $4.72M per data breach</a:t>
            </a:r>
            <a:r>
              <a:rPr lang="en-US" sz="1400" baseline="30000">
                <a:solidFill>
                  <a:schemeClr val="tx1"/>
                </a:solidFill>
                <a:ea typeface="Source Sans Pro" panose="020B0503030403020204" pitchFamily="34" charset="0"/>
                <a:cs typeface="Segoe UI" panose="020B0502040204020203" pitchFamily="34" charset="0"/>
              </a:rPr>
              <a:t>3</a:t>
            </a:r>
            <a:r>
              <a:rPr lang="en-US" sz="1400">
                <a:solidFill>
                  <a:schemeClr val="tx1"/>
                </a:solidFill>
              </a:rPr>
              <a:t>, and with a continuous increase in security threats, it is critical to approach data protection proactively.</a:t>
            </a:r>
          </a:p>
          <a:p>
            <a:pPr marL="0" marR="0" lvl="0" indent="0" algn="l" defTabSz="932688" rtl="0" eaLnBrk="1" fontAlgn="auto" latinLnBrk="0" hangingPunct="1">
              <a:lnSpc>
                <a:spcPct val="100000"/>
              </a:lnSpc>
              <a:spcBef>
                <a:spcPts val="0"/>
              </a:spcBef>
              <a:spcAft>
                <a:spcPts val="0"/>
              </a:spcAft>
              <a:buClrTx/>
              <a:buSzTx/>
              <a:buFontTx/>
              <a:buNone/>
              <a:tabLst/>
              <a:defRPr/>
            </a:pPr>
            <a:endParaRPr lang="en-US" sz="1400">
              <a:solidFill>
                <a:schemeClr val="tx1"/>
              </a:solidFill>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US" sz="1400">
                <a:solidFill>
                  <a:schemeClr val="tx1"/>
                </a:solidFill>
              </a:rPr>
              <a:t>80% of security breaches involve the use of lost or stolen passwords. The </a:t>
            </a:r>
            <a:r>
              <a:rPr lang="en-US" sz="1400">
                <a:effectLst/>
                <a:latin typeface="Calibri" panose="020F0502020204030204" pitchFamily="34" charset="0"/>
              </a:rPr>
              <a:t>majority of organizations remain vulnerable to even the most common and preventable cybercrimes. This upward trend in security threats is influencing the investment decisions of IAM decisionmakers, driving the desire for a single identity management solution and encouraging a shift to a Zero Trust security framework.</a:t>
            </a:r>
          </a:p>
          <a:p>
            <a:pPr marL="0" marR="0" lvl="0" indent="0" algn="l" defTabSz="932688" rtl="0" eaLnBrk="1" fontAlgn="auto" latinLnBrk="0" hangingPunct="1">
              <a:lnSpc>
                <a:spcPct val="100000"/>
              </a:lnSpc>
              <a:spcBef>
                <a:spcPts val="0"/>
              </a:spcBef>
              <a:spcAft>
                <a:spcPts val="0"/>
              </a:spcAft>
              <a:buClrTx/>
              <a:buSzTx/>
              <a:buFontTx/>
              <a:buNone/>
              <a:tabLst/>
              <a:defRPr/>
            </a:pPr>
            <a:endParaRPr lang="en-US" sz="1400">
              <a:effectLst/>
              <a:latin typeface="Calibri" panose="020F0502020204030204" pitchFamily="34" charset="0"/>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US" sz="1400">
                <a:effectLst/>
                <a:latin typeface="Calibri" panose="020F0502020204030204" pitchFamily="34" charset="0"/>
              </a:rPr>
              <a:t>According to Gartner, estimates show that public cloud service workloads will suffer at least 60% fewer security incidents than those in traditional data centers. This means that migrating to the cloud is actually more secure than your data remaining on-premises, and if you then implement a Zero Trust framework in the cloud, your organization is in a strong position to prevent cyberattacks before they begin.</a:t>
            </a:r>
          </a:p>
          <a:p>
            <a:pPr marL="0" marR="0" lvl="0" indent="0" algn="l" defTabSz="932688" rtl="0" eaLnBrk="1" fontAlgn="auto" latinLnBrk="0" hangingPunct="1">
              <a:lnSpc>
                <a:spcPct val="100000"/>
              </a:lnSpc>
              <a:spcBef>
                <a:spcPts val="0"/>
              </a:spcBef>
              <a:spcAft>
                <a:spcPts val="0"/>
              </a:spcAft>
              <a:buClrTx/>
              <a:buSzTx/>
              <a:buFontTx/>
              <a:buNone/>
              <a:tabLst/>
              <a:defRPr/>
            </a:pPr>
            <a:endParaRPr lang="en-US" sz="1400">
              <a:solidFill>
                <a:schemeClr val="tx1"/>
              </a:solidFill>
              <a:effectLst/>
              <a:latin typeface="Calibri" panose="020F0502020204030204" pitchFamily="34" charset="0"/>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US" sz="1400">
                <a:solidFill>
                  <a:schemeClr val="tx1"/>
                </a:solidFill>
                <a:effectLst/>
                <a:latin typeface="Calibri" panose="020F0502020204030204" pitchFamily="34" charset="0"/>
              </a:rPr>
              <a:t>(Gartner report: </a:t>
            </a:r>
            <a:r>
              <a:rPr lang="en-US" sz="2000">
                <a:hlinkClick r:id="rId3"/>
              </a:rPr>
              <a:t>cloud_strategy_leadership.pdf (gartner.com)</a:t>
            </a:r>
            <a:r>
              <a:rPr lang="en-US" sz="2000"/>
              <a:t>)</a:t>
            </a:r>
            <a:r>
              <a:rPr lang="en-US" sz="1400">
                <a:solidFill>
                  <a:schemeClr val="tx1"/>
                </a:solidFill>
                <a:effectLst/>
                <a:latin typeface="Calibri" panose="020F0502020204030204" pitchFamily="34" charset="0"/>
              </a:rPr>
              <a:t> </a:t>
            </a:r>
            <a:endParaRPr lang="en-US" sz="140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00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400">
                <a:solidFill>
                  <a:schemeClr val="tx1"/>
                </a:solidFill>
                <a:effectLst/>
                <a:latin typeface="Calibri" panose="020F0502020204030204" pitchFamily="34" charset="0"/>
              </a:rPr>
              <a:t>As shown, 30% of decisionmakers consider finding a single identity management solution their top investment priority. With this naturally comes the desire to retire old IAM solutions and upgrade, while optimizing the end-user experience; 27% of IAM decisionmakers consider these to be top investment priorities as well. Our changing world also requires a new approach to security that goes hand-in-hand with implementing a single identity management solution: enacting a Zero Trust security framework is another top-5 investment priority.</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00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a:solidFill>
                  <a:schemeClr val="tx1"/>
                </a:solidFill>
                <a:effectLst/>
                <a:latin typeface="Calibri" panose="020F0502020204030204" pitchFamily="34" charset="0"/>
              </a:rPr>
              <a:t>As one of the top five priorities for decisionmakers, 96% state that Zero Trust is critical to their organization’s success. So, let’s dive into what exactly a Zero Trust framework entails. </a:t>
            </a:r>
          </a:p>
          <a:p>
            <a:pPr marL="0" indent="0">
              <a:buFont typeface="Arial" panose="020B0604020202020204" pitchFamily="34" charset="0"/>
              <a:buNone/>
            </a:pPr>
            <a:endParaRPr lang="en-US" sz="1400" b="0" kern="1200" baseline="0">
              <a:solidFill>
                <a:schemeClr val="tx1"/>
              </a:solidFill>
              <a:effectLst/>
              <a:latin typeface="Calibri" panose="020F0502020204030204" pitchFamily="34" charset="0"/>
              <a:ea typeface="+mn-ea"/>
              <a:cs typeface="Segoe UI" panose="020B0502040204020203" pitchFamily="34" charset="0"/>
            </a:endParaRPr>
          </a:p>
          <a:p>
            <a:pPr marL="0" indent="0">
              <a:buFont typeface="Arial" panose="020B0604020202020204" pitchFamily="34" charset="0"/>
              <a:buNone/>
            </a:pPr>
            <a:r>
              <a:rPr lang="en-US" sz="1400" b="0" kern="1200" baseline="0">
                <a:solidFill>
                  <a:schemeClr val="tx2"/>
                </a:solidFill>
                <a:latin typeface="Segoe UI" panose="020B0502040204020203" pitchFamily="34" charset="0"/>
                <a:ea typeface="+mn-ea"/>
                <a:cs typeface="Segoe UI" panose="020B0502040204020203" pitchFamily="34" charset="0"/>
              </a:rPr>
              <a:t>Zero Trust is a security framework that responds to the needs of individuals and organizations in this new reality.</a:t>
            </a:r>
            <a:r>
              <a:rPr lang="en-US" sz="1400" b="0" kern="1200" baseline="0">
                <a:solidFill>
                  <a:schemeClr val="tx1"/>
                </a:solidFill>
                <a:effectLst/>
                <a:latin typeface="Segoe UI" panose="020B0502040204020203" pitchFamily="34" charset="0"/>
                <a:ea typeface="+mn-ea"/>
                <a:cs typeface="Segoe UI" panose="020B0502040204020203" pitchFamily="34" charset="0"/>
              </a:rPr>
              <a:t> </a:t>
            </a:r>
            <a:r>
              <a:rPr lang="en-US" sz="1400" kern="1200">
                <a:solidFill>
                  <a:schemeClr val="tx1"/>
                </a:solidFill>
                <a:effectLst/>
                <a:latin typeface="Segoe UI" panose="020B0502040204020203" pitchFamily="34" charset="0"/>
                <a:ea typeface="+mn-ea"/>
                <a:cs typeface="Segoe UI" panose="020B0502040204020203" pitchFamily="34" charset="0"/>
              </a:rPr>
              <a:t>A Zero Trust approach considers three key principles: verify explicitly, use least privilege access and assume breach.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kern="1200">
              <a:solidFill>
                <a:schemeClr val="tx1"/>
              </a:solidFill>
              <a:effectLst/>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Segoe UI" panose="020B0502040204020203" pitchFamily="34" charset="0"/>
                <a:ea typeface="+mn-ea"/>
                <a:cs typeface="Segoe UI" panose="020B0502040204020203" pitchFamily="34" charset="0"/>
              </a:rPr>
              <a:t>Verify explicitly means m</a:t>
            </a:r>
            <a:r>
              <a:rPr lang="en-US" b="0">
                <a:latin typeface="Segoe UI" panose="020B0502040204020203" pitchFamily="34" charset="0"/>
                <a:cs typeface="Segoe UI" panose="020B0502040204020203" pitchFamily="34" charset="0"/>
              </a:rPr>
              <a:t>oving from assumption to explicit verification. </a:t>
            </a:r>
            <a:r>
              <a:rPr lang="en-US" sz="1400" b="0" kern="1200">
                <a:solidFill>
                  <a:schemeClr val="tx1"/>
                </a:solidFill>
                <a:effectLst/>
                <a:latin typeface="Segoe UI" panose="020B0502040204020203" pitchFamily="34" charset="0"/>
                <a:ea typeface="+mn-ea"/>
                <a:cs typeface="Segoe UI" panose="020B0502040204020203" pitchFamily="34" charset="0"/>
              </a:rPr>
              <a:t>Always authenticate and authorize based on all available data points, such as user identity, location, device health, application, and more</a:t>
            </a:r>
            <a:r>
              <a:rPr lang="en-US" sz="1400" kern="1200">
                <a:solidFill>
                  <a:schemeClr val="tx1"/>
                </a:solidFill>
                <a:effectLst/>
                <a:latin typeface="Segoe UI" panose="020B0502040204020203" pitchFamily="34" charset="0"/>
                <a:ea typeface="+mn-ea"/>
                <a:cs typeface="Segoe UI" panose="020B0502040204020203" pitchFamily="34" charset="0"/>
              </a:rPr>
              <a:t>.</a:t>
            </a:r>
            <a:endParaRPr lang="en-US" sz="1400" b="0" kern="1200">
              <a:solidFill>
                <a:schemeClr val="tx1"/>
              </a:solidFill>
              <a:effectLst/>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kern="1200">
              <a:solidFill>
                <a:schemeClr val="tx1"/>
              </a:solidFill>
              <a:effectLst/>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Segoe UI" panose="020B0502040204020203" pitchFamily="34" charset="0"/>
                <a:ea typeface="+mn-ea"/>
                <a:cs typeface="Segoe UI" panose="020B0502040204020203" pitchFamily="34" charset="0"/>
              </a:rPr>
              <a:t>Use least privilege access and a</a:t>
            </a:r>
            <a:r>
              <a:rPr lang="en-US" b="0">
                <a:latin typeface="Segoe UI" panose="020B0502040204020203" pitchFamily="34" charset="0"/>
                <a:cs typeface="Segoe UI" panose="020B0502040204020203" pitchFamily="34" charset="0"/>
              </a:rPr>
              <a:t>dopt a policy-based access model. </a:t>
            </a:r>
            <a:r>
              <a:rPr lang="en-US" sz="1400" b="0" kern="1200">
                <a:solidFill>
                  <a:schemeClr val="tx1"/>
                </a:solidFill>
                <a:effectLst/>
                <a:latin typeface="Segoe UI" panose="020B0502040204020203" pitchFamily="34" charset="0"/>
                <a:ea typeface="+mn-ea"/>
                <a:cs typeface="Segoe UI" panose="020B0502040204020203" pitchFamily="34" charset="0"/>
              </a:rPr>
              <a:t>Limit user access to only what they need.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1" kern="1200">
              <a:solidFill>
                <a:schemeClr val="tx1"/>
              </a:solidFill>
              <a:effectLst/>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Segoe UI" panose="020B0502040204020203" pitchFamily="34" charset="0"/>
                <a:ea typeface="+mn-ea"/>
                <a:cs typeface="Segoe UI" panose="020B0502040204020203" pitchFamily="34" charset="0"/>
              </a:rPr>
              <a:t>And finally, assume breach</a:t>
            </a:r>
            <a:r>
              <a:rPr lang="en-US" sz="1400" b="1" kern="1200">
                <a:solidFill>
                  <a:schemeClr val="tx1"/>
                </a:solidFill>
                <a:effectLst/>
                <a:latin typeface="Segoe UI" panose="020B0502040204020203" pitchFamily="34" charset="0"/>
                <a:ea typeface="+mn-ea"/>
                <a:cs typeface="Segoe UI" panose="020B0502040204020203" pitchFamily="34" charset="0"/>
              </a:rPr>
              <a:t>.</a:t>
            </a:r>
            <a:r>
              <a:rPr lang="en-US" sz="1400" kern="1200">
                <a:solidFill>
                  <a:schemeClr val="tx1"/>
                </a:solidFill>
                <a:effectLst/>
                <a:latin typeface="Segoe UI" panose="020B0502040204020203" pitchFamily="34" charset="0"/>
                <a:ea typeface="+mn-ea"/>
                <a:cs typeface="Segoe UI" panose="020B0502040204020203" pitchFamily="34" charset="0"/>
              </a:rPr>
              <a:t> </a:t>
            </a:r>
            <a:r>
              <a:rPr lang="en-US">
                <a:latin typeface="Segoe UI" panose="020B0502040204020203" pitchFamily="34" charset="0"/>
                <a:cs typeface="Segoe UI" panose="020B0502040204020203" pitchFamily="34" charset="0"/>
              </a:rPr>
              <a:t>Design with the assumption that every element of your system can be breached. </a:t>
            </a:r>
            <a:r>
              <a:rPr lang="en-US" sz="1400" kern="1200">
                <a:solidFill>
                  <a:schemeClr val="tx1"/>
                </a:solidFill>
                <a:effectLst/>
                <a:latin typeface="Segoe UI" panose="020B0502040204020203" pitchFamily="34" charset="0"/>
                <a:ea typeface="+mn-ea"/>
                <a:cs typeface="Segoe UI" panose="020B0502040204020203" pitchFamily="34" charset="0"/>
              </a:rPr>
              <a:t>Minimize the blast radius for breaches and employ a security strategy to prevent lateral movement.</a:t>
            </a:r>
            <a:endParaRPr lang="en-US">
              <a:latin typeface="Segoe UI" panose="020B0502040204020203" pitchFamily="34" charset="0"/>
              <a:cs typeface="Segoe UI" panose="020B0502040204020203" pitchFamily="34" charset="0"/>
            </a:endParaRPr>
          </a:p>
          <a:p>
            <a:endParaRPr lang="en-US"/>
          </a:p>
          <a:p>
            <a:pPr marL="0" marR="0" lvl="0" indent="0" algn="l" defTabSz="932688" rtl="0" eaLnBrk="1" fontAlgn="auto" latinLnBrk="0" hangingPunct="1">
              <a:lnSpc>
                <a:spcPct val="100000"/>
              </a:lnSpc>
              <a:spcBef>
                <a:spcPts val="0"/>
              </a:spcBef>
              <a:spcAft>
                <a:spcPts val="0"/>
              </a:spcAft>
              <a:buClrTx/>
              <a:buSzTx/>
              <a:buFontTx/>
              <a:buNone/>
              <a:tabLst/>
              <a:defRPr/>
            </a:pPr>
            <a:r>
              <a:rPr lang="en-US" sz="1400">
                <a:latin typeface="Segoe UI" panose="020B0502040204020203" pitchFamily="34" charset="0"/>
                <a:cs typeface="Segoe UI" panose="020B0502040204020203" pitchFamily="34" charset="0"/>
              </a:rPr>
              <a:t>A Zero Trust approach should extend throughout the entire digital estate—which includes identities, endpoints, apps, data, infrastructure, and networks—and serve as an integrated security philosophy and end to end strategy. </a:t>
            </a:r>
          </a:p>
          <a:p>
            <a:endParaRPr lang="en-US"/>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376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a:t>Zero Trust is the new framework we need to think about when it comes to security. Implementing your Zero Trust approach requires modernizing your identity management systems. </a:t>
            </a:r>
          </a:p>
          <a:p>
            <a:pPr marL="0" marR="0" lvl="0" indent="0" algn="l" defTabSz="932688" rtl="0" eaLnBrk="1" fontAlgn="auto" latinLnBrk="0" hangingPunct="1">
              <a:lnSpc>
                <a:spcPct val="100000"/>
              </a:lnSpc>
              <a:spcBef>
                <a:spcPts val="0"/>
              </a:spcBef>
              <a:spcAft>
                <a:spcPts val="0"/>
              </a:spcAft>
              <a:buClrTx/>
              <a:buSzTx/>
              <a:buFontTx/>
              <a:buNone/>
              <a:tabLst/>
              <a:defRPr/>
            </a:pPr>
            <a:endParaRPr lang="en-US" sz="1200">
              <a:effectLst/>
              <a:latin typeface="Calibri" panose="020F0502020204030204" pitchFamily="34" charset="0"/>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rPr>
              <a:t>As we learned earlier, </a:t>
            </a:r>
            <a:r>
              <a:rPr lang="en-US" sz="1600" b="0" i="0">
                <a:solidFill>
                  <a:srgbClr val="FFFFFF"/>
                </a:solidFill>
                <a:effectLst/>
                <a:latin typeface="Segoe UI" panose="020B0502040204020203" pitchFamily="34" charset="0"/>
              </a:rPr>
              <a:t>Zero Trust is now the top security priority: 96% of decisionmakers state that Zero Trust is critical to their organization's success.</a:t>
            </a:r>
            <a:r>
              <a:rPr lang="en-US" sz="1200">
                <a:effectLst/>
                <a:latin typeface="Calibri" panose="020F0502020204030204" pitchFamily="34" charset="0"/>
              </a:rPr>
              <a:t> In order to successfully manage a hybrid workforce, you’ll need to build</a:t>
            </a:r>
            <a:r>
              <a:rPr kumimoji="0" lang="en-US" sz="1050" b="0" i="0" u="none" strike="noStrike" kern="0" cap="none" spc="0" normalizeH="0" baseline="0" noProof="0">
                <a:ln>
                  <a:noFill/>
                </a:ln>
                <a:solidFill>
                  <a:schemeClr val="accent1"/>
                </a:solidFill>
                <a:effectLst/>
                <a:uLnTx/>
                <a:uFillTx/>
                <a:latin typeface="Segoe UI Semibold"/>
                <a:ea typeface="+mn-ea"/>
                <a:cs typeface="Segoe UI" panose="020B0502040204020203" pitchFamily="34" charset="0"/>
              </a:rPr>
              <a:t> the foundation to Zero Trust</a:t>
            </a:r>
            <a:r>
              <a:rPr kumimoji="0" lang="en-US" sz="1050" b="0" i="0" u="none" strike="noStrike" kern="0" cap="none" spc="0" normalizeH="0" noProof="0">
                <a:ln>
                  <a:noFill/>
                </a:ln>
                <a:solidFill>
                  <a:schemeClr val="accent1"/>
                </a:solidFill>
                <a:effectLst/>
                <a:uLnTx/>
                <a:uFillTx/>
                <a:latin typeface="Segoe UI Semibold"/>
                <a:ea typeface="+mn-ea"/>
                <a:cs typeface="Segoe UI" panose="020B0502040204020203" pitchFamily="34" charset="0"/>
              </a:rPr>
              <a:t> with modern identity management. This transition will empower your organization to operate</a:t>
            </a:r>
            <a:r>
              <a:rPr lang="en-US" sz="1400">
                <a:solidFill>
                  <a:schemeClr val="accent1"/>
                </a:solidFill>
                <a:latin typeface="Segoe UI Semibold"/>
              </a:rPr>
              <a:t> efficiently and increase IT productivity with unified identity management, while also increasing your organization’s resiliency.</a:t>
            </a:r>
          </a:p>
          <a:p>
            <a:pPr marL="0" marR="0" lvl="0" indent="0" algn="l" defTabSz="932688" rtl="0" eaLnBrk="1" fontAlgn="auto" latinLnBrk="0" hangingPunct="1">
              <a:lnSpc>
                <a:spcPct val="100000"/>
              </a:lnSpc>
              <a:spcBef>
                <a:spcPts val="0"/>
              </a:spcBef>
              <a:spcAft>
                <a:spcPts val="0"/>
              </a:spcAft>
              <a:buClrTx/>
              <a:buSzTx/>
              <a:buFontTx/>
              <a:buNone/>
              <a:tabLst/>
              <a:defRPr/>
            </a:pPr>
            <a:endParaRPr lang="en-US" sz="1400">
              <a:solidFill>
                <a:schemeClr val="accent1"/>
              </a:solidFill>
              <a:latin typeface="Segoe UI Semibold"/>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US" sz="1400"/>
              <a:t>Hand-in-hand with Zero Trust, identity modernization is now top of mind for all IAM decisionmakers, with 30% of IAM decisionmakers citing a singular identity management solution as their top investment priority. Modernizing your identity management systems not only enables strategic projects like widespread Zero Trust adoption, but it also unlocks a lot of other initiatives – such as adaptability and resiliency – and empowers you to increase your operational efficiency even while moving towards a hybrid workforce. In fact, t</a:t>
            </a:r>
            <a:r>
              <a:rPr lang="en-US" sz="1400">
                <a:effectLst/>
                <a:latin typeface="Calibri" panose="020F0502020204030204" pitchFamily="34" charset="0"/>
              </a:rPr>
              <a:t>he shift to hybrid work is driving the move towards broader adoption of Zero Trust, with 81% of organizations already beginning to move towards a hybrid workplace, and Zero Trust will be critical to help maintain security. </a:t>
            </a:r>
          </a:p>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accent1"/>
              </a:solidFill>
              <a:effectLst/>
              <a:uLnTx/>
              <a:uFillTx/>
              <a:latin typeface="Segoe UI Semibold"/>
              <a:ea typeface="+mn-ea"/>
              <a:cs typeface="Segoe UI" panose="020B0502040204020203" pitchFamily="34" charset="0"/>
            </a:endParaRPr>
          </a:p>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accent1"/>
                </a:solidFill>
                <a:effectLst/>
                <a:uLnTx/>
                <a:uFillTx/>
                <a:latin typeface="Segoe UI Semibold"/>
                <a:ea typeface="+mn-ea"/>
                <a:cs typeface="Segoe UI" panose="020B0502040204020203" pitchFamily="34" charset="0"/>
              </a:rPr>
              <a:t>A common first step in deciding to modernize your identity management is to evaluate your existing systems, such as AD FS. Wouldn’t it be great to cut out any extra work, or extra hoops to jump through? By upgrading to Azure Active Directory, your organization can take advantage of a single identity management solution and an industry-leading security framework. You’ll enable everyone in your organization to complete their tasks securely and efficiently, from anywhere.</a:t>
            </a:r>
          </a:p>
          <a:p>
            <a:endParaRPr lang="en-US"/>
          </a:p>
        </p:txBody>
      </p:sp>
      <p:sp>
        <p:nvSpPr>
          <p:cNvPr id="4" name="Slide Number Placeholder 3"/>
          <p:cNvSpPr>
            <a:spLocks noGrp="1"/>
          </p:cNvSpPr>
          <p:nvPr>
            <p:ph type="sldNum" sz="quarter" idx="5"/>
          </p:nvPr>
        </p:nvSpPr>
        <p:spPr/>
        <p:txBody>
          <a:bodyPr/>
          <a:lstStyle/>
          <a:p>
            <a:fld id="{5F2D3714-B553-A044-BA72-366907BA36B5}" type="slidenum">
              <a:rPr lang="en-US" smtClean="0"/>
              <a:t>6</a:t>
            </a:fld>
            <a:endParaRPr lang="en-US"/>
          </a:p>
        </p:txBody>
      </p:sp>
    </p:spTree>
    <p:extLst>
      <p:ext uri="{BB962C8B-B14F-4D97-AF65-F5344CB8AC3E}">
        <p14:creationId xmlns:p14="http://schemas.microsoft.com/office/powerpoint/2010/main" val="786612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latinLnBrk="0" hangingPunct="1">
              <a:spcBef>
                <a:spcPts val="0"/>
              </a:spcBef>
              <a:spcAft>
                <a:spcPts val="0"/>
              </a:spcAft>
              <a:buFont typeface="Arial" panose="020B0604020202020204" pitchFamily="34" charset="0"/>
              <a:buNone/>
              <a:tabLst>
                <a:tab pos="3186430" algn="l"/>
              </a:tabLst>
            </a:pPr>
            <a:r>
              <a:rPr lang="en-US" sz="1800" kern="1200" spc="10">
                <a:solidFill>
                  <a:srgbClr val="000000"/>
                </a:solidFill>
                <a:effectLst/>
                <a:latin typeface="Segoe UI" panose="020B0502040204020203" pitchFamily="34" charset="0"/>
                <a:ea typeface="MS Mincho" panose="02020609040205080304" pitchFamily="49" charset="-128"/>
                <a:cs typeface="+mn-cs"/>
              </a:rPr>
              <a:t>Based on the current identity landscape, it’s clear that the traditional approach to technology and identity does not work for our new reality. We can evaluate AD FS and compare your existing systems to Azure AD; as we can see, Azure AD truly is the key to modernizing your workforce and improving your security posture.</a:t>
            </a:r>
          </a:p>
          <a:p>
            <a:pPr marL="0" marR="0" lvl="0" indent="0" algn="l" defTabSz="914400" rtl="0" eaLnBrk="1" latinLnBrk="0" hangingPunct="1">
              <a:spcBef>
                <a:spcPts val="0"/>
              </a:spcBef>
              <a:spcAft>
                <a:spcPts val="0"/>
              </a:spcAft>
              <a:buFont typeface="Arial" panose="020B0604020202020204" pitchFamily="34" charset="0"/>
              <a:buNone/>
              <a:tabLst>
                <a:tab pos="3186430" algn="l"/>
              </a:tabLst>
            </a:pPr>
            <a:endParaRPr lang="en-US" sz="1800" kern="1200" spc="10">
              <a:solidFill>
                <a:srgbClr val="000000"/>
              </a:solidFill>
              <a:effectLst/>
              <a:latin typeface="Segoe UI" panose="020B0502040204020203" pitchFamily="34" charset="0"/>
              <a:ea typeface="MS Mincho" panose="02020609040205080304" pitchFamily="49" charset="-128"/>
              <a:cs typeface="+mn-cs"/>
            </a:endParaRPr>
          </a:p>
          <a:p>
            <a:pPr marL="0" marR="0" lvl="0" indent="0" algn="l" defTabSz="914400" rtl="0" eaLnBrk="1" latinLnBrk="0" hangingPunct="1">
              <a:spcBef>
                <a:spcPts val="0"/>
              </a:spcBef>
              <a:spcAft>
                <a:spcPts val="0"/>
              </a:spcAft>
              <a:buFont typeface="Arial" panose="020B0604020202020204" pitchFamily="34" charset="0"/>
              <a:buNone/>
              <a:tabLst>
                <a:tab pos="3186430" algn="l"/>
              </a:tabLst>
            </a:pPr>
            <a:r>
              <a:rPr lang="en-US" sz="1800" kern="1200" spc="10">
                <a:solidFill>
                  <a:srgbClr val="000000"/>
                </a:solidFill>
                <a:effectLst/>
                <a:latin typeface="Segoe UI" panose="020B0502040204020203" pitchFamily="34" charset="0"/>
                <a:ea typeface="MS Mincho" panose="02020609040205080304" pitchFamily="49" charset="-128"/>
                <a:cs typeface="+mn-cs"/>
              </a:rPr>
              <a:t>Today, our perimeter is everywhere: our move from on-premises corporate network to the cloud was already underway, but now it’s accelerated, along with a transition from on-prem apps and data to cloud resources such as SaaS apps. Employees are using a mix of devices to get work done, including corporate-provided devices, personal devices, and smartphones, meaning that your organization needs a new approach to endpoint technology, its security, and use in the workplace. Today, more than ever, everything is interconnected: from modern apps, to cloud resources, to new Internet of Things capabilities, it’s up to you to ensure that your organization can remain secure no matter where or how your employees are working.</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658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r>
              <a:rPr lang="en-US" sz="1400" b="0" i="0">
                <a:solidFill>
                  <a:srgbClr val="000000"/>
                </a:solidFill>
                <a:effectLst/>
                <a:latin typeface="Georgia" panose="02040502050405020303" pitchFamily="18" charset="0"/>
              </a:rPr>
              <a:t>A survey we ran earlier this year found on average that some customers may have up to 9 identity solutions: for example, you might have a separate MFA solution, a separate SSO solution, a separate adaptive access solution, and perhaps even more. As you can imagine, having all these solutions from different vendors is not only complicated to manage, but also increases costs and potential for cybersecurity risks. </a:t>
            </a:r>
          </a:p>
          <a:p>
            <a:pPr marL="0" marR="0" lvl="0" indent="0" algn="l" defTabSz="1673709" rtl="0" eaLnBrk="1" fontAlgn="auto" latinLnBrk="0" hangingPunct="1">
              <a:lnSpc>
                <a:spcPct val="100000"/>
              </a:lnSpc>
              <a:spcBef>
                <a:spcPts val="0"/>
              </a:spcBef>
              <a:spcAft>
                <a:spcPts val="0"/>
              </a:spcAft>
              <a:buClrTx/>
              <a:buSzTx/>
              <a:buFontTx/>
              <a:buNone/>
              <a:tabLst/>
              <a:defRPr/>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673709" rtl="0" eaLnBrk="1" fontAlgn="auto" latinLnBrk="0" hangingPunct="1">
              <a:lnSpc>
                <a:spcPct val="100000"/>
              </a:lnSpc>
              <a:spcBef>
                <a:spcPts val="0"/>
              </a:spcBef>
              <a:spcAft>
                <a:spcPts val="0"/>
              </a:spcAft>
              <a:buClrTx/>
              <a:buSzTx/>
              <a:buFontTx/>
              <a:buNone/>
              <a:tabLst/>
              <a:defRPr/>
            </a:pPr>
            <a:r>
              <a:rPr lang="en-US" sz="1400">
                <a:effectLst/>
                <a:latin typeface="Calibri" panose="020F0502020204030204" pitchFamily="34" charset="0"/>
                <a:ea typeface="Calibri" panose="020F0502020204030204" pitchFamily="34" charset="0"/>
                <a:cs typeface="Times New Roman" panose="02020603050405020304" pitchFamily="18" charset="0"/>
              </a:rPr>
              <a:t>Your company may be using products that can do one or more of these things, but Azure AD has capabilities in </a:t>
            </a:r>
            <a:r>
              <a:rPr lang="en-US" sz="1400" i="1" u="sng">
                <a:effectLst/>
                <a:latin typeface="Calibri" panose="020F0502020204030204" pitchFamily="34" charset="0"/>
                <a:ea typeface="Calibri" panose="020F0502020204030204" pitchFamily="34" charset="0"/>
                <a:cs typeface="Times New Roman" panose="02020603050405020304" pitchFamily="18" charset="0"/>
              </a:rPr>
              <a:t>all</a:t>
            </a:r>
            <a:r>
              <a:rPr lang="en-US" sz="1400">
                <a:effectLst/>
                <a:latin typeface="Calibri" panose="020F0502020204030204" pitchFamily="34" charset="0"/>
                <a:ea typeface="Calibri" panose="020F0502020204030204" pitchFamily="34" charset="0"/>
                <a:cs typeface="Times New Roman" panose="02020603050405020304" pitchFamily="18" charset="0"/>
              </a:rPr>
              <a:t> these areas. </a:t>
            </a:r>
          </a:p>
          <a:p>
            <a:pPr marL="0" marR="0" lvl="0" indent="0" algn="l" defTabSz="1673709" rtl="0" eaLnBrk="1" fontAlgn="auto" latinLnBrk="0" hangingPunct="1">
              <a:lnSpc>
                <a:spcPct val="100000"/>
              </a:lnSpc>
              <a:spcBef>
                <a:spcPts val="0"/>
              </a:spcBef>
              <a:spcAft>
                <a:spcPts val="0"/>
              </a:spcAft>
              <a:buClrTx/>
              <a:buSzTx/>
              <a:buFontTx/>
              <a:buNone/>
              <a:tabLst/>
              <a:defRPr/>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673709" rtl="0" eaLnBrk="1" fontAlgn="auto" latinLnBrk="0" hangingPunct="1">
              <a:lnSpc>
                <a:spcPct val="100000"/>
              </a:lnSpc>
              <a:spcBef>
                <a:spcPts val="0"/>
              </a:spcBef>
              <a:spcAft>
                <a:spcPts val="0"/>
              </a:spcAft>
              <a:buClrTx/>
              <a:buSzTx/>
              <a:buFontTx/>
              <a:buNone/>
              <a:tabLst/>
              <a:defRPr/>
            </a:pPr>
            <a:r>
              <a:rPr lang="en-US" sz="1400">
                <a:effectLst/>
                <a:latin typeface="Calibri" panose="020F0502020204030204" pitchFamily="34" charset="0"/>
                <a:ea typeface="Calibri" panose="020F0502020204030204" pitchFamily="34" charset="0"/>
                <a:cs typeface="Times New Roman" panose="02020603050405020304" pitchFamily="18" charset="0"/>
              </a:rPr>
              <a:t>You’re invested in Azure AD, so it makes sense to take advantage of the breadth of these capabilities built-in to Azure AD, rather than to pay for redundant, single-use tools. Azure AD is the right solution for you if you’re looking for industry-leading technology that empowers your entire organization to focus on strategic initiatives, enhance hybrid workforce productivity, and upgrade your data and device security from anywhere.</a:t>
            </a:r>
          </a:p>
          <a:p>
            <a:pPr marL="0" marR="0" lvl="0" indent="0" algn="l" defTabSz="1673709" rtl="0" eaLnBrk="1" fontAlgn="auto" latinLnBrk="0" hangingPunct="1">
              <a:lnSpc>
                <a:spcPct val="100000"/>
              </a:lnSpc>
              <a:spcBef>
                <a:spcPts val="0"/>
              </a:spcBef>
              <a:spcAft>
                <a:spcPts val="0"/>
              </a:spcAft>
              <a:buClrTx/>
              <a:buSzTx/>
              <a:buFontTx/>
              <a:buNone/>
              <a:tabLst/>
              <a:defRPr/>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10/19/2021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4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800">
                <a:effectLst/>
                <a:latin typeface="Segoe UI" panose="020B0502040204020203" pitchFamily="34" charset="0"/>
              </a:rPr>
              <a:t>Moving from AD FS to Azure AD allows you to navigate the complex security landscape and the issues that come with this complexity. Microsoft defines the benefits of this migration with three core principles:</a:t>
            </a:r>
            <a:endParaRPr lang="en-US" sz="1800">
              <a:effectLst/>
              <a:latin typeface="Arial" panose="020B0604020202020204" pitchFamily="34" charset="0"/>
            </a:endParaRPr>
          </a:p>
          <a:p>
            <a:endParaRPr lang="en-US"/>
          </a:p>
          <a:p>
            <a:pPr marL="342900" indent="-342900">
              <a:buAutoNum type="arabicPeriod"/>
            </a:pPr>
            <a:r>
              <a:rPr lang="en-US"/>
              <a:t>Protect your data: when you consolidate identity management and employ a Zero Trust security approach, you can reduce data breaches by 45%.</a:t>
            </a:r>
          </a:p>
          <a:p>
            <a:pPr marL="342900" indent="-342900">
              <a:buAutoNum type="arabicPeriod"/>
            </a:pPr>
            <a:r>
              <a:rPr lang="en-US"/>
              <a:t>Increase organization productivity: with seamless access to apps and tools, Azure AD empowers your employees to manage their own identities and reduce password-reset calls by 75%.</a:t>
            </a:r>
          </a:p>
          <a:p>
            <a:pPr marL="342900" indent="-342900">
              <a:buAutoNum type="arabicPeriod"/>
            </a:pPr>
            <a:r>
              <a:rPr lang="en-US"/>
              <a:t>Improve IT efficiency: consolidating identity management reduces IAM management effort by up to 50%, freeing your IT department to focus their energy on other, more critical tasks.</a:t>
            </a:r>
          </a:p>
          <a:p>
            <a:pPr marL="342900" indent="-342900">
              <a:buAutoNum type="arabicPeriod"/>
            </a:pPr>
            <a:endParaRPr lang="en-US"/>
          </a:p>
          <a:p>
            <a:pPr marL="0" marR="0" lvl="0" indent="0" algn="l" defTabSz="932688" rtl="0" eaLnBrk="1" fontAlgn="auto" latinLnBrk="0" hangingPunct="1">
              <a:lnSpc>
                <a:spcPct val="100000"/>
              </a:lnSpc>
              <a:spcBef>
                <a:spcPts val="0"/>
              </a:spcBef>
              <a:spcAft>
                <a:spcPts val="0"/>
              </a:spcAft>
              <a:buClrTx/>
              <a:buSzTx/>
              <a:buFontTx/>
              <a:buNone/>
              <a:tabLst/>
              <a:defRPr/>
            </a:pPr>
            <a:r>
              <a:rPr lang="en-US" sz="1800">
                <a:effectLst/>
                <a:latin typeface="Segoe UI" panose="020B0502040204020203" pitchFamily="34" charset="0"/>
              </a:rPr>
              <a:t>Without migrating to AD FS it’s much more difficult to achieve these things.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374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7599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2">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483D14-DC3C-45F3-855E-02B5FD4CDF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715" y="597450"/>
            <a:ext cx="2355091" cy="299995"/>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473827"/>
            <a:ext cx="4251462" cy="113005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93713" y="4041281"/>
            <a:ext cx="4248092" cy="345294"/>
          </a:xfrm>
          <a:noFill/>
        </p:spPr>
        <p:txBody>
          <a:bodyPr wrap="square" lIns="0" tIns="0" rIns="0" bIns="0">
            <a:spAutoFit/>
          </a:bodyPr>
          <a:lstStyle>
            <a:lvl1pPr marL="0" indent="0">
              <a:spcBef>
                <a:spcPts val="0"/>
              </a:spcBef>
              <a:buNone/>
              <a:defRPr sz="2244" spc="0" baseline="0">
                <a:solidFill>
                  <a:schemeClr val="tx1"/>
                </a:solidFill>
                <a:latin typeface="+mn-lt"/>
                <a:cs typeface="Segoe UI" panose="020B0502040204020203" pitchFamily="34" charset="0"/>
              </a:defRPr>
            </a:lvl1pPr>
          </a:lstStyle>
          <a:p>
            <a:pPr lvl="0"/>
            <a:r>
              <a:rPr lang="en-US"/>
              <a:t>Speaker name or subtitle</a:t>
            </a:r>
          </a:p>
        </p:txBody>
      </p:sp>
      <p:pic>
        <p:nvPicPr>
          <p:cNvPr id="19" name="Graphic 18">
            <a:extLst>
              <a:ext uri="{FF2B5EF4-FFF2-40B4-BE49-F238E27FC236}">
                <a16:creationId xmlns:a16="http://schemas.microsoft.com/office/drawing/2014/main" id="{3FBDEDB6-A84F-40BC-B54B-238AED6B04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invGray">
          <a:xfrm>
            <a:off x="4482023" y="0"/>
            <a:ext cx="7954453" cy="6994525"/>
          </a:xfrm>
          <a:prstGeom prst="rect">
            <a:avLst/>
          </a:prstGeom>
        </p:spPr>
      </p:pic>
      <p:sp>
        <p:nvSpPr>
          <p:cNvPr id="25" name="Freeform: Shape 24">
            <a:extLst>
              <a:ext uri="{FF2B5EF4-FFF2-40B4-BE49-F238E27FC236}">
                <a16:creationId xmlns:a16="http://schemas.microsoft.com/office/drawing/2014/main" id="{72B44542-6FEA-4633-9FA4-2E7E2381276D}"/>
              </a:ext>
            </a:extLst>
          </p:cNvPr>
          <p:cNvSpPr/>
          <p:nvPr userDrawn="1"/>
        </p:nvSpPr>
        <p:spPr bwMode="auto">
          <a:xfrm rot="17674506">
            <a:off x="11010892" y="4703392"/>
            <a:ext cx="648459" cy="2718697"/>
          </a:xfrm>
          <a:custGeom>
            <a:avLst/>
            <a:gdLst>
              <a:gd name="connsiteX0" fmla="*/ 610820 w 635802"/>
              <a:gd name="connsiteY0" fmla="*/ 194160 h 2665253"/>
              <a:gd name="connsiteX1" fmla="*/ 635802 w 635802"/>
              <a:gd name="connsiteY1" fmla="*/ 317901 h 2665253"/>
              <a:gd name="connsiteX2" fmla="*/ 635802 w 635802"/>
              <a:gd name="connsiteY2" fmla="*/ 2374494 h 2665253"/>
              <a:gd name="connsiteX3" fmla="*/ 0 w 635802"/>
              <a:gd name="connsiteY3" fmla="*/ 2665253 h 2665253"/>
              <a:gd name="connsiteX4" fmla="*/ 0 w 635802"/>
              <a:gd name="connsiteY4" fmla="*/ 317901 h 2665253"/>
              <a:gd name="connsiteX5" fmla="*/ 317901 w 635802"/>
              <a:gd name="connsiteY5" fmla="*/ 0 h 2665253"/>
              <a:gd name="connsiteX6" fmla="*/ 610820 w 635802"/>
              <a:gd name="connsiteY6" fmla="*/ 194160 h 266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802" h="2665253">
                <a:moveTo>
                  <a:pt x="610820" y="194160"/>
                </a:moveTo>
                <a:cubicBezTo>
                  <a:pt x="626906" y="232193"/>
                  <a:pt x="635802" y="274008"/>
                  <a:pt x="635802" y="317901"/>
                </a:cubicBezTo>
                <a:lnTo>
                  <a:pt x="635802" y="2374494"/>
                </a:lnTo>
                <a:lnTo>
                  <a:pt x="0" y="2665253"/>
                </a:lnTo>
                <a:lnTo>
                  <a:pt x="0" y="317901"/>
                </a:lnTo>
                <a:cubicBezTo>
                  <a:pt x="-1" y="142329"/>
                  <a:pt x="142328" y="0"/>
                  <a:pt x="317901" y="0"/>
                </a:cubicBezTo>
                <a:cubicBezTo>
                  <a:pt x="449580" y="0"/>
                  <a:pt x="562559" y="80060"/>
                  <a:pt x="610820" y="19416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err="1">
              <a:solidFill>
                <a:srgbClr val="FFFFFF"/>
              </a:solidFill>
              <a:ea typeface="Segoe UI" pitchFamily="34" charset="0"/>
              <a:cs typeface="Segoe UI" pitchFamily="34" charset="0"/>
            </a:endParaRPr>
          </a:p>
        </p:txBody>
      </p:sp>
      <p:sp>
        <p:nvSpPr>
          <p:cNvPr id="21" name="Freeform: Shape 20">
            <a:extLst>
              <a:ext uri="{FF2B5EF4-FFF2-40B4-BE49-F238E27FC236}">
                <a16:creationId xmlns:a16="http://schemas.microsoft.com/office/drawing/2014/main" id="{F3335884-C023-4224-A943-917B878BC8D4}"/>
              </a:ext>
            </a:extLst>
          </p:cNvPr>
          <p:cNvSpPr/>
          <p:nvPr userDrawn="1"/>
        </p:nvSpPr>
        <p:spPr bwMode="auto">
          <a:xfrm>
            <a:off x="4499379" y="1"/>
            <a:ext cx="3228713" cy="1295787"/>
          </a:xfrm>
          <a:custGeom>
            <a:avLst/>
            <a:gdLst>
              <a:gd name="connsiteX0" fmla="*/ 0 w 3165243"/>
              <a:gd name="connsiteY0" fmla="*/ 0 h 1270495"/>
              <a:gd name="connsiteX1" fmla="*/ 1528791 w 3165243"/>
              <a:gd name="connsiteY1" fmla="*/ 0 h 1270495"/>
              <a:gd name="connsiteX2" fmla="*/ 2979476 w 3165243"/>
              <a:gd name="connsiteY2" fmla="*/ 663413 h 1270495"/>
              <a:gd name="connsiteX3" fmla="*/ 3136370 w 3165243"/>
              <a:gd name="connsiteY3" fmla="*/ 1084728 h 1270495"/>
              <a:gd name="connsiteX4" fmla="*/ 2715055 w 3165243"/>
              <a:gd name="connsiteY4" fmla="*/ 1241622 h 1270495"/>
              <a:gd name="connsiteX5" fmla="*/ 0 w 3165243"/>
              <a:gd name="connsiteY5" fmla="*/ 0 h 127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5243" h="1270495">
                <a:moveTo>
                  <a:pt x="0" y="0"/>
                </a:moveTo>
                <a:lnTo>
                  <a:pt x="1528791" y="0"/>
                </a:lnTo>
                <a:lnTo>
                  <a:pt x="2979476" y="663413"/>
                </a:lnTo>
                <a:cubicBezTo>
                  <a:pt x="3139144" y="736431"/>
                  <a:pt x="3209388" y="925060"/>
                  <a:pt x="3136370" y="1084728"/>
                </a:cubicBezTo>
                <a:cubicBezTo>
                  <a:pt x="3063352" y="1244396"/>
                  <a:pt x="2874723" y="1314640"/>
                  <a:pt x="2715055" y="1241622"/>
                </a:cubicBez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06827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473827"/>
            <a:ext cx="4251462" cy="113005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93713" y="4041281"/>
            <a:ext cx="4248092" cy="345294"/>
          </a:xfrm>
          <a:noFill/>
        </p:spPr>
        <p:txBody>
          <a:bodyPr wrap="square" lIns="0" tIns="0" rIns="0" bIns="0">
            <a:spAutoFit/>
          </a:bodyPr>
          <a:lstStyle>
            <a:lvl1pPr marL="0" indent="0">
              <a:spcBef>
                <a:spcPts val="0"/>
              </a:spcBef>
              <a:buNone/>
              <a:defRPr sz="2244" spc="0" baseline="0">
                <a:solidFill>
                  <a:schemeClr val="tx1"/>
                </a:solidFill>
                <a:latin typeface="+mn-lt"/>
                <a:cs typeface="Segoe UI" panose="020B0502040204020203" pitchFamily="34" charset="0"/>
              </a:defRPr>
            </a:lvl1pPr>
          </a:lstStyle>
          <a:p>
            <a:pPr lvl="0"/>
            <a:r>
              <a:rPr lang="en-US"/>
              <a:t>Speaker name or subtitle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1F9ED9A-FBBB-45FF-A5CF-ED4786662DCE}"/>
              </a:ext>
            </a:extLst>
          </p:cNvPr>
          <p:cNvSpPr>
            <a:spLocks noGrp="1"/>
          </p:cNvSpPr>
          <p:nvPr>
            <p:ph type="pic" sz="quarter" idx="11" hasCustomPrompt="1"/>
          </p:nvPr>
        </p:nvSpPr>
        <p:spPr bwMode="ltGray">
          <a:xfrm>
            <a:off x="5440958" y="-8637"/>
            <a:ext cx="7004154" cy="7007622"/>
          </a:xfrm>
          <a:custGeom>
            <a:avLst/>
            <a:gdLst>
              <a:gd name="connsiteX0" fmla="*/ 0 w 6858000"/>
              <a:gd name="connsiteY0" fmla="*/ 1718752 h 6858000"/>
              <a:gd name="connsiteX1" fmla="*/ 1718752 w 6858000"/>
              <a:gd name="connsiteY1" fmla="*/ 0 h 6858000"/>
              <a:gd name="connsiteX2" fmla="*/ 5139248 w 6858000"/>
              <a:gd name="connsiteY2" fmla="*/ 0 h 6858000"/>
              <a:gd name="connsiteX3" fmla="*/ 6858000 w 6858000"/>
              <a:gd name="connsiteY3" fmla="*/ 1718752 h 6858000"/>
              <a:gd name="connsiteX4" fmla="*/ 6858000 w 6858000"/>
              <a:gd name="connsiteY4" fmla="*/ 5139248 h 6858000"/>
              <a:gd name="connsiteX5" fmla="*/ 5139248 w 6858000"/>
              <a:gd name="connsiteY5" fmla="*/ 6858000 h 6858000"/>
              <a:gd name="connsiteX6" fmla="*/ 1718752 w 6858000"/>
              <a:gd name="connsiteY6" fmla="*/ 6858000 h 6858000"/>
              <a:gd name="connsiteX7" fmla="*/ 0 w 6858000"/>
              <a:gd name="connsiteY7" fmla="*/ 5139248 h 6858000"/>
              <a:gd name="connsiteX8" fmla="*/ 0 w 6858000"/>
              <a:gd name="connsiteY8" fmla="*/ 1718752 h 6858000"/>
              <a:gd name="connsiteX0" fmla="*/ 421870 w 7279870"/>
              <a:gd name="connsiteY0" fmla="*/ 1727219 h 6866467"/>
              <a:gd name="connsiteX1" fmla="*/ 421889 w 7279870"/>
              <a:gd name="connsiteY1" fmla="*/ 0 h 6866467"/>
              <a:gd name="connsiteX2" fmla="*/ 5561118 w 7279870"/>
              <a:gd name="connsiteY2" fmla="*/ 8467 h 6866467"/>
              <a:gd name="connsiteX3" fmla="*/ 7279870 w 7279870"/>
              <a:gd name="connsiteY3" fmla="*/ 1727219 h 6866467"/>
              <a:gd name="connsiteX4" fmla="*/ 7279870 w 7279870"/>
              <a:gd name="connsiteY4" fmla="*/ 5147715 h 6866467"/>
              <a:gd name="connsiteX5" fmla="*/ 5561118 w 7279870"/>
              <a:gd name="connsiteY5" fmla="*/ 6866467 h 6866467"/>
              <a:gd name="connsiteX6" fmla="*/ 2140622 w 7279870"/>
              <a:gd name="connsiteY6" fmla="*/ 6866467 h 6866467"/>
              <a:gd name="connsiteX7" fmla="*/ 421870 w 7279870"/>
              <a:gd name="connsiteY7" fmla="*/ 5147715 h 6866467"/>
              <a:gd name="connsiteX8" fmla="*/ 421870 w 7279870"/>
              <a:gd name="connsiteY8" fmla="*/ 1727219 h 6866467"/>
              <a:gd name="connsiteX0" fmla="*/ 0 w 6858000"/>
              <a:gd name="connsiteY0" fmla="*/ 5147715 h 6866467"/>
              <a:gd name="connsiteX1" fmla="*/ 19 w 6858000"/>
              <a:gd name="connsiteY1" fmla="*/ 0 h 6866467"/>
              <a:gd name="connsiteX2" fmla="*/ 5139248 w 6858000"/>
              <a:gd name="connsiteY2" fmla="*/ 8467 h 6866467"/>
              <a:gd name="connsiteX3" fmla="*/ 6858000 w 6858000"/>
              <a:gd name="connsiteY3" fmla="*/ 1727219 h 6866467"/>
              <a:gd name="connsiteX4" fmla="*/ 6858000 w 6858000"/>
              <a:gd name="connsiteY4" fmla="*/ 5147715 h 6866467"/>
              <a:gd name="connsiteX5" fmla="*/ 5139248 w 6858000"/>
              <a:gd name="connsiteY5" fmla="*/ 6866467 h 6866467"/>
              <a:gd name="connsiteX6" fmla="*/ 1718752 w 6858000"/>
              <a:gd name="connsiteY6" fmla="*/ 6866467 h 6866467"/>
              <a:gd name="connsiteX7" fmla="*/ 0 w 6858000"/>
              <a:gd name="connsiteY7" fmla="*/ 5147715 h 6866467"/>
              <a:gd name="connsiteX0" fmla="*/ 0 w 6866467"/>
              <a:gd name="connsiteY0" fmla="*/ 5567401 h 7286153"/>
              <a:gd name="connsiteX1" fmla="*/ 19 w 6866467"/>
              <a:gd name="connsiteY1" fmla="*/ 419686 h 7286153"/>
              <a:gd name="connsiteX2" fmla="*/ 5139248 w 6866467"/>
              <a:gd name="connsiteY2" fmla="*/ 428153 h 7286153"/>
              <a:gd name="connsiteX3" fmla="*/ 6866467 w 6866467"/>
              <a:gd name="connsiteY3" fmla="*/ 419705 h 7286153"/>
              <a:gd name="connsiteX4" fmla="*/ 6858000 w 6866467"/>
              <a:gd name="connsiteY4" fmla="*/ 5567401 h 7286153"/>
              <a:gd name="connsiteX5" fmla="*/ 5139248 w 6866467"/>
              <a:gd name="connsiteY5" fmla="*/ 7286153 h 7286153"/>
              <a:gd name="connsiteX6" fmla="*/ 1718752 w 6866467"/>
              <a:gd name="connsiteY6" fmla="*/ 7286153 h 7286153"/>
              <a:gd name="connsiteX7" fmla="*/ 0 w 6866467"/>
              <a:gd name="connsiteY7" fmla="*/ 5567401 h 7286153"/>
              <a:gd name="connsiteX0" fmla="*/ 0 w 6866467"/>
              <a:gd name="connsiteY0" fmla="*/ 5147715 h 6866467"/>
              <a:gd name="connsiteX1" fmla="*/ 19 w 6866467"/>
              <a:gd name="connsiteY1" fmla="*/ 0 h 6866467"/>
              <a:gd name="connsiteX2" fmla="*/ 6866467 w 6866467"/>
              <a:gd name="connsiteY2" fmla="*/ 19 h 6866467"/>
              <a:gd name="connsiteX3" fmla="*/ 6858000 w 6866467"/>
              <a:gd name="connsiteY3" fmla="*/ 5147715 h 6866467"/>
              <a:gd name="connsiteX4" fmla="*/ 5139248 w 6866467"/>
              <a:gd name="connsiteY4" fmla="*/ 6866467 h 6866467"/>
              <a:gd name="connsiteX5" fmla="*/ 1718752 w 6866467"/>
              <a:gd name="connsiteY5" fmla="*/ 6866467 h 6866467"/>
              <a:gd name="connsiteX6" fmla="*/ 0 w 6866467"/>
              <a:gd name="connsiteY6" fmla="*/ 5147715 h 6866467"/>
              <a:gd name="connsiteX0" fmla="*/ 0 w 6866467"/>
              <a:gd name="connsiteY0" fmla="*/ 5147715 h 7288337"/>
              <a:gd name="connsiteX1" fmla="*/ 19 w 6866467"/>
              <a:gd name="connsiteY1" fmla="*/ 0 h 7288337"/>
              <a:gd name="connsiteX2" fmla="*/ 6866467 w 6866467"/>
              <a:gd name="connsiteY2" fmla="*/ 19 h 7288337"/>
              <a:gd name="connsiteX3" fmla="*/ 6858000 w 6866467"/>
              <a:gd name="connsiteY3" fmla="*/ 6866448 h 7288337"/>
              <a:gd name="connsiteX4" fmla="*/ 5139248 w 6866467"/>
              <a:gd name="connsiteY4" fmla="*/ 6866467 h 7288337"/>
              <a:gd name="connsiteX5" fmla="*/ 1718752 w 6866467"/>
              <a:gd name="connsiteY5" fmla="*/ 6866467 h 7288337"/>
              <a:gd name="connsiteX6" fmla="*/ 0 w 6866467"/>
              <a:gd name="connsiteY6" fmla="*/ 5147715 h 7288337"/>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375078"/>
              <a:gd name="connsiteX1" fmla="*/ 19 w 6866467"/>
              <a:gd name="connsiteY1" fmla="*/ 0 h 7375078"/>
              <a:gd name="connsiteX2" fmla="*/ 6866467 w 6866467"/>
              <a:gd name="connsiteY2" fmla="*/ 19 h 7375078"/>
              <a:gd name="connsiteX3" fmla="*/ 6858000 w 6866467"/>
              <a:gd name="connsiteY3" fmla="*/ 6866448 h 7375078"/>
              <a:gd name="connsiteX4" fmla="*/ 1718752 w 6866467"/>
              <a:gd name="connsiteY4" fmla="*/ 6866467 h 7375078"/>
              <a:gd name="connsiteX5" fmla="*/ 0 w 6866467"/>
              <a:gd name="connsiteY5" fmla="*/ 5147715 h 7375078"/>
              <a:gd name="connsiteX0" fmla="*/ 0 w 6866467"/>
              <a:gd name="connsiteY0" fmla="*/ 5147715 h 6870841"/>
              <a:gd name="connsiteX1" fmla="*/ 19 w 6866467"/>
              <a:gd name="connsiteY1" fmla="*/ 0 h 6870841"/>
              <a:gd name="connsiteX2" fmla="*/ 6866467 w 6866467"/>
              <a:gd name="connsiteY2" fmla="*/ 19 h 6870841"/>
              <a:gd name="connsiteX3" fmla="*/ 6858000 w 6866467"/>
              <a:gd name="connsiteY3" fmla="*/ 6866448 h 6870841"/>
              <a:gd name="connsiteX4" fmla="*/ 1718752 w 6866467"/>
              <a:gd name="connsiteY4" fmla="*/ 6866467 h 6870841"/>
              <a:gd name="connsiteX5" fmla="*/ 0 w 6866467"/>
              <a:gd name="connsiteY5" fmla="*/ 5147715 h 68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6467" h="6870841">
                <a:moveTo>
                  <a:pt x="0" y="5147715"/>
                </a:moveTo>
                <a:cubicBezTo>
                  <a:pt x="6" y="3431810"/>
                  <a:pt x="13" y="1715905"/>
                  <a:pt x="19" y="0"/>
                </a:cubicBezTo>
                <a:lnTo>
                  <a:pt x="6866467" y="19"/>
                </a:lnTo>
                <a:cubicBezTo>
                  <a:pt x="6863645" y="1715918"/>
                  <a:pt x="6862233" y="3433233"/>
                  <a:pt x="6858000" y="6866448"/>
                </a:cubicBezTo>
                <a:cubicBezTo>
                  <a:pt x="6016982" y="6876323"/>
                  <a:pt x="2897101" y="6866467"/>
                  <a:pt x="1718752" y="6866467"/>
                </a:cubicBezTo>
                <a:cubicBezTo>
                  <a:pt x="769511" y="6866467"/>
                  <a:pt x="0" y="6096956"/>
                  <a:pt x="0" y="5147715"/>
                </a:cubicBezTo>
                <a:close/>
              </a:path>
            </a:pathLst>
          </a:custGeom>
          <a:blipFill>
            <a:blip r:embed="rId2"/>
            <a:stretch>
              <a:fillRect/>
            </a:stretch>
          </a:blipFill>
        </p:spPr>
        <p:txBody>
          <a:bodyPr lIns="0" tIns="2377440" rIns="0" anchor="t" anchorCtr="0">
            <a:noAutofit/>
          </a:bodyPr>
          <a:lstStyle>
            <a:lvl1pPr marL="0" indent="0" algn="ctr">
              <a:lnSpc>
                <a:spcPct val="100000"/>
              </a:lnSpc>
              <a:buNone/>
              <a:defRPr sz="1428"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776955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hank you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chemeClr val="tx1"/>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1574021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50843" rtl="0" eaLnBrk="0" fontAlgn="auto" latinLnBrk="0" hangingPunct="0">
              <a:lnSpc>
                <a:spcPct val="100000"/>
              </a:lnSpc>
              <a:spcBef>
                <a:spcPts val="0"/>
              </a:spcBef>
              <a:spcAft>
                <a:spcPts val="0"/>
              </a:spcAft>
              <a:buClrTx/>
              <a:buSzTx/>
              <a:buFontTx/>
              <a:buNone/>
              <a:tabLst/>
              <a:defRPr/>
            </a:pPr>
            <a:r>
              <a:rPr kumimoji="0" lang="en-US" sz="714" b="0" i="0" u="none" strike="noStrike" kern="1200" cap="none" spc="0" normalizeH="0" baseline="0" noProof="0">
                <a:ln>
                  <a:noFill/>
                </a:ln>
                <a:solidFill>
                  <a:srgbClr val="000000"/>
                </a:solidFill>
                <a:effectLst/>
                <a:uLnTx/>
                <a:uFillTx/>
                <a:latin typeface="Segoe UI"/>
                <a:ea typeface="+mn-ea"/>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2DB3C5CC-AE72-496D-8E0F-9DEC4A52D5F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715" y="597450"/>
            <a:ext cx="2355091" cy="299995"/>
          </a:xfrm>
          <a:prstGeom prst="rect">
            <a:avLst/>
          </a:prstGeom>
        </p:spPr>
      </p:pic>
    </p:spTree>
    <p:extLst>
      <p:ext uri="{BB962C8B-B14F-4D97-AF65-F5344CB8AC3E}">
        <p14:creationId xmlns:p14="http://schemas.microsoft.com/office/powerpoint/2010/main" val="1457496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_sub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449264"/>
            <a:ext cx="11563350" cy="77311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Title</a:t>
            </a:r>
          </a:p>
        </p:txBody>
      </p:sp>
      <p:sp>
        <p:nvSpPr>
          <p:cNvPr id="4" name="Text Placeholder 3">
            <a:extLst>
              <a:ext uri="{FF2B5EF4-FFF2-40B4-BE49-F238E27FC236}">
                <a16:creationId xmlns:a16="http://schemas.microsoft.com/office/drawing/2014/main" id="{57BEFECC-0B6B-45D3-81EE-9C365B656BA6}"/>
              </a:ext>
            </a:extLst>
          </p:cNvPr>
          <p:cNvSpPr>
            <a:spLocks noGrp="1"/>
          </p:cNvSpPr>
          <p:nvPr>
            <p:ph type="body" sz="quarter" idx="10" hasCustomPrompt="1"/>
          </p:nvPr>
        </p:nvSpPr>
        <p:spPr>
          <a:xfrm>
            <a:off x="434975" y="1128247"/>
            <a:ext cx="11563350" cy="276999"/>
          </a:xfrm>
        </p:spPr>
        <p:txBody>
          <a:bodyPr>
            <a:spAutoFit/>
          </a:bodyPr>
          <a:lstStyle>
            <a:lvl1pPr>
              <a:defRPr lang="en-US" sz="2000" dirty="0">
                <a:gradFill>
                  <a:gsLst>
                    <a:gs pos="1250">
                      <a:schemeClr val="accent1"/>
                    </a:gs>
                    <a:gs pos="100000">
                      <a:schemeClr val="accent1"/>
                    </a:gs>
                  </a:gsLst>
                  <a:lin ang="5400000" scaled="0"/>
                </a:gradFill>
                <a:latin typeface="Segoe UI Semibold" panose="020B0702040204020203" pitchFamily="34" charset="0"/>
                <a:cs typeface="Segoe UI Semibold" panose="020B0702040204020203" pitchFamily="34" charset="0"/>
              </a:defRPr>
            </a:lvl1pPr>
          </a:lstStyle>
          <a:p>
            <a:pPr lvl="0"/>
            <a:r>
              <a:rPr lang="en-US"/>
              <a:t>Subtitle</a:t>
            </a:r>
          </a:p>
        </p:txBody>
      </p:sp>
    </p:spTree>
    <p:extLst>
      <p:ext uri="{BB962C8B-B14F-4D97-AF65-F5344CB8AC3E}">
        <p14:creationId xmlns:p14="http://schemas.microsoft.com/office/powerpoint/2010/main" val="10001069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3BC6-6B8A-4CC0-B2B0-3274444EB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CCE72-ABF8-466A-A8A7-71D03B1E7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17D67-B616-48C2-A741-1D3E659BF5FF}"/>
              </a:ext>
            </a:extLst>
          </p:cNvPr>
          <p:cNvSpPr>
            <a:spLocks noGrp="1"/>
          </p:cNvSpPr>
          <p:nvPr>
            <p:ph type="dt" sz="half" idx="10"/>
          </p:nvPr>
        </p:nvSpPr>
        <p:spPr/>
        <p:txBody>
          <a:bodyPr/>
          <a:lstStyle/>
          <a:p>
            <a:fld id="{B42601EE-357A-4305-BCDB-E29D27913624}" type="datetimeFigureOut">
              <a:rPr lang="en-US" smtClean="0"/>
              <a:t>10/19/2021</a:t>
            </a:fld>
            <a:endParaRPr lang="en-US"/>
          </a:p>
        </p:txBody>
      </p:sp>
      <p:sp>
        <p:nvSpPr>
          <p:cNvPr id="5" name="Footer Placeholder 4">
            <a:extLst>
              <a:ext uri="{FF2B5EF4-FFF2-40B4-BE49-F238E27FC236}">
                <a16:creationId xmlns:a16="http://schemas.microsoft.com/office/drawing/2014/main" id="{58C01FCC-730D-4C58-9357-6312D284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A03DB-C528-4E85-A9E2-2BFF49547156}"/>
              </a:ext>
            </a:extLst>
          </p:cNvPr>
          <p:cNvSpPr>
            <a:spLocks noGrp="1"/>
          </p:cNvSpPr>
          <p:nvPr>
            <p:ph type="sldNum" sz="quarter" idx="12"/>
          </p:nvPr>
        </p:nvSpPr>
        <p:spPr/>
        <p:txBody>
          <a:bodyPr/>
          <a:lstStyle/>
          <a:p>
            <a:fld id="{E4485F6A-B387-437A-BB57-FF8CB882926F}" type="slidenum">
              <a:rPr lang="en-US" smtClean="0"/>
              <a:t>‹#›</a:t>
            </a:fld>
            <a:endParaRPr lang="en-US"/>
          </a:p>
        </p:txBody>
      </p:sp>
    </p:spTree>
    <p:extLst>
      <p:ext uri="{BB962C8B-B14F-4D97-AF65-F5344CB8AC3E}">
        <p14:creationId xmlns:p14="http://schemas.microsoft.com/office/powerpoint/2010/main" val="94344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_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11CDE3-5C8E-DA48-A90A-3F4A9A23BB0F}"/>
              </a:ext>
            </a:extLst>
          </p:cNvPr>
          <p:cNvSpPr>
            <a:spLocks noGrp="1"/>
          </p:cNvSpPr>
          <p:nvPr>
            <p:ph type="body" sz="quarter" idx="10"/>
          </p:nvPr>
        </p:nvSpPr>
        <p:spPr>
          <a:xfrm>
            <a:off x="625498" y="1013143"/>
            <a:ext cx="11239464" cy="313904"/>
          </a:xfrm>
        </p:spPr>
        <p:txBody>
          <a:bodyPr wrap="square">
            <a:spAutoFit/>
          </a:bodyPr>
          <a:lstStyle>
            <a:lvl1pPr marL="0" indent="0">
              <a:buNone/>
              <a:defRPr kumimoji="0" lang="en-US" sz="2000" b="1" i="0" u="none" strike="noStrike" kern="1200" cap="none" spc="-51" normalizeH="0" baseline="0" dirty="0">
                <a:ln w="3175">
                  <a:noFill/>
                </a:ln>
                <a:gradFill>
                  <a:gsLst>
                    <a:gs pos="83000">
                      <a:srgbClr val="0078D4"/>
                    </a:gs>
                    <a:gs pos="100000">
                      <a:srgbClr val="0078D4"/>
                    </a:gs>
                  </a:gsLst>
                  <a:lin ang="5400000" scaled="1"/>
                </a:gradFill>
                <a:effectLst/>
                <a:uLnTx/>
                <a:uFillTx/>
                <a:latin typeface="Segoe UI Semibold"/>
                <a:ea typeface="+mn-ea"/>
                <a:cs typeface="Segoe UI" panose="020B0502040204020203" pitchFamily="34" charset="0"/>
              </a:defRPr>
            </a:lvl1pPr>
            <a:lvl2pPr marL="233143" indent="0">
              <a:buNone/>
              <a:defRPr sz="2040"/>
            </a:lvl2pPr>
            <a:lvl3pPr marL="466287" indent="0">
              <a:buNone/>
              <a:defRPr sz="2040"/>
            </a:lvl3pPr>
            <a:lvl4pPr marL="699430" indent="0">
              <a:buNone/>
              <a:defRPr sz="2040"/>
            </a:lvl4pPr>
            <a:lvl5pPr marL="932573" indent="0">
              <a:buNone/>
              <a:defRPr sz="2040"/>
            </a:lvl5pPr>
          </a:lstStyle>
          <a:p>
            <a:pPr marL="0" marR="0" lvl="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Click to edit Master text styles</a:t>
            </a:r>
          </a:p>
        </p:txBody>
      </p:sp>
      <p:sp>
        <p:nvSpPr>
          <p:cNvPr id="2" name="Title 1">
            <a:extLst>
              <a:ext uri="{FF2B5EF4-FFF2-40B4-BE49-F238E27FC236}">
                <a16:creationId xmlns:a16="http://schemas.microsoft.com/office/drawing/2014/main" id="{B8919F28-5134-42FD-B33A-3F3BF47899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7001858"/>
      </p:ext>
    </p:extLst>
  </p:cSld>
  <p:clrMapOvr>
    <a:masterClrMapping/>
  </p:clrMapOvr>
  <p:transition>
    <p:fade/>
  </p:transition>
  <p:extLst>
    <p:ext uri="{DCECCB84-F9BA-43D5-87BE-67443E8EF086}">
      <p15:sldGuideLst xmlns:p15="http://schemas.microsoft.com/office/powerpoint/2012/main">
        <p15:guide id="1" orient="horz" pos="6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449264"/>
            <a:ext cx="11563350" cy="77311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Title</a:t>
            </a:r>
          </a:p>
        </p:txBody>
      </p:sp>
    </p:spTree>
    <p:extLst>
      <p:ext uri="{BB962C8B-B14F-4D97-AF65-F5344CB8AC3E}">
        <p14:creationId xmlns:p14="http://schemas.microsoft.com/office/powerpoint/2010/main" val="22563073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 Title square photo placeholder">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861522-4B83-496F-B783-60079A7F201B}"/>
              </a:ext>
            </a:extLst>
          </p:cNvPr>
          <p:cNvSpPr/>
          <p:nvPr userDrawn="1"/>
        </p:nvSpPr>
        <p:spPr bwMode="auto">
          <a:xfrm>
            <a:off x="5440958" y="0"/>
            <a:ext cx="6995517"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551284"/>
            <a:ext cx="4251462" cy="10525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93713" y="4041281"/>
            <a:ext cx="4248092" cy="310791"/>
          </a:xfrm>
          <a:noFill/>
        </p:spPr>
        <p:txBody>
          <a:bodyPr wrap="square" lIns="0" tIns="0" rIns="0" bIns="0">
            <a:spAutoFit/>
          </a:bodyPr>
          <a:lstStyle>
            <a:lvl1pPr marL="0" indent="0">
              <a:spcBef>
                <a:spcPts val="0"/>
              </a:spcBef>
              <a:buNone/>
              <a:defRPr sz="2244"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a:extLst>
              <a:ext uri="{FF2B5EF4-FFF2-40B4-BE49-F238E27FC236}">
                <a16:creationId xmlns:a16="http://schemas.microsoft.com/office/drawing/2014/main" id="{ED2EF16D-D401-4DD1-BD2B-1417889AD2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715" y="597450"/>
            <a:ext cx="2355091" cy="29999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1F9ED9A-FBBB-45FF-A5CF-ED4786662DCE}"/>
              </a:ext>
            </a:extLst>
          </p:cNvPr>
          <p:cNvSpPr>
            <a:spLocks noGrp="1"/>
          </p:cNvSpPr>
          <p:nvPr>
            <p:ph type="pic" sz="quarter" idx="11" hasCustomPrompt="1"/>
          </p:nvPr>
        </p:nvSpPr>
        <p:spPr bwMode="ltGray">
          <a:xfrm>
            <a:off x="5440958" y="-8637"/>
            <a:ext cx="7004154" cy="7007622"/>
          </a:xfrm>
          <a:custGeom>
            <a:avLst/>
            <a:gdLst>
              <a:gd name="connsiteX0" fmla="*/ 0 w 6858000"/>
              <a:gd name="connsiteY0" fmla="*/ 1718752 h 6858000"/>
              <a:gd name="connsiteX1" fmla="*/ 1718752 w 6858000"/>
              <a:gd name="connsiteY1" fmla="*/ 0 h 6858000"/>
              <a:gd name="connsiteX2" fmla="*/ 5139248 w 6858000"/>
              <a:gd name="connsiteY2" fmla="*/ 0 h 6858000"/>
              <a:gd name="connsiteX3" fmla="*/ 6858000 w 6858000"/>
              <a:gd name="connsiteY3" fmla="*/ 1718752 h 6858000"/>
              <a:gd name="connsiteX4" fmla="*/ 6858000 w 6858000"/>
              <a:gd name="connsiteY4" fmla="*/ 5139248 h 6858000"/>
              <a:gd name="connsiteX5" fmla="*/ 5139248 w 6858000"/>
              <a:gd name="connsiteY5" fmla="*/ 6858000 h 6858000"/>
              <a:gd name="connsiteX6" fmla="*/ 1718752 w 6858000"/>
              <a:gd name="connsiteY6" fmla="*/ 6858000 h 6858000"/>
              <a:gd name="connsiteX7" fmla="*/ 0 w 6858000"/>
              <a:gd name="connsiteY7" fmla="*/ 5139248 h 6858000"/>
              <a:gd name="connsiteX8" fmla="*/ 0 w 6858000"/>
              <a:gd name="connsiteY8" fmla="*/ 1718752 h 6858000"/>
              <a:gd name="connsiteX0" fmla="*/ 421870 w 7279870"/>
              <a:gd name="connsiteY0" fmla="*/ 1727219 h 6866467"/>
              <a:gd name="connsiteX1" fmla="*/ 421889 w 7279870"/>
              <a:gd name="connsiteY1" fmla="*/ 0 h 6866467"/>
              <a:gd name="connsiteX2" fmla="*/ 5561118 w 7279870"/>
              <a:gd name="connsiteY2" fmla="*/ 8467 h 6866467"/>
              <a:gd name="connsiteX3" fmla="*/ 7279870 w 7279870"/>
              <a:gd name="connsiteY3" fmla="*/ 1727219 h 6866467"/>
              <a:gd name="connsiteX4" fmla="*/ 7279870 w 7279870"/>
              <a:gd name="connsiteY4" fmla="*/ 5147715 h 6866467"/>
              <a:gd name="connsiteX5" fmla="*/ 5561118 w 7279870"/>
              <a:gd name="connsiteY5" fmla="*/ 6866467 h 6866467"/>
              <a:gd name="connsiteX6" fmla="*/ 2140622 w 7279870"/>
              <a:gd name="connsiteY6" fmla="*/ 6866467 h 6866467"/>
              <a:gd name="connsiteX7" fmla="*/ 421870 w 7279870"/>
              <a:gd name="connsiteY7" fmla="*/ 5147715 h 6866467"/>
              <a:gd name="connsiteX8" fmla="*/ 421870 w 7279870"/>
              <a:gd name="connsiteY8" fmla="*/ 1727219 h 6866467"/>
              <a:gd name="connsiteX0" fmla="*/ 0 w 6858000"/>
              <a:gd name="connsiteY0" fmla="*/ 5147715 h 6866467"/>
              <a:gd name="connsiteX1" fmla="*/ 19 w 6858000"/>
              <a:gd name="connsiteY1" fmla="*/ 0 h 6866467"/>
              <a:gd name="connsiteX2" fmla="*/ 5139248 w 6858000"/>
              <a:gd name="connsiteY2" fmla="*/ 8467 h 6866467"/>
              <a:gd name="connsiteX3" fmla="*/ 6858000 w 6858000"/>
              <a:gd name="connsiteY3" fmla="*/ 1727219 h 6866467"/>
              <a:gd name="connsiteX4" fmla="*/ 6858000 w 6858000"/>
              <a:gd name="connsiteY4" fmla="*/ 5147715 h 6866467"/>
              <a:gd name="connsiteX5" fmla="*/ 5139248 w 6858000"/>
              <a:gd name="connsiteY5" fmla="*/ 6866467 h 6866467"/>
              <a:gd name="connsiteX6" fmla="*/ 1718752 w 6858000"/>
              <a:gd name="connsiteY6" fmla="*/ 6866467 h 6866467"/>
              <a:gd name="connsiteX7" fmla="*/ 0 w 6858000"/>
              <a:gd name="connsiteY7" fmla="*/ 5147715 h 6866467"/>
              <a:gd name="connsiteX0" fmla="*/ 0 w 6866467"/>
              <a:gd name="connsiteY0" fmla="*/ 5567401 h 7286153"/>
              <a:gd name="connsiteX1" fmla="*/ 19 w 6866467"/>
              <a:gd name="connsiteY1" fmla="*/ 419686 h 7286153"/>
              <a:gd name="connsiteX2" fmla="*/ 5139248 w 6866467"/>
              <a:gd name="connsiteY2" fmla="*/ 428153 h 7286153"/>
              <a:gd name="connsiteX3" fmla="*/ 6866467 w 6866467"/>
              <a:gd name="connsiteY3" fmla="*/ 419705 h 7286153"/>
              <a:gd name="connsiteX4" fmla="*/ 6858000 w 6866467"/>
              <a:gd name="connsiteY4" fmla="*/ 5567401 h 7286153"/>
              <a:gd name="connsiteX5" fmla="*/ 5139248 w 6866467"/>
              <a:gd name="connsiteY5" fmla="*/ 7286153 h 7286153"/>
              <a:gd name="connsiteX6" fmla="*/ 1718752 w 6866467"/>
              <a:gd name="connsiteY6" fmla="*/ 7286153 h 7286153"/>
              <a:gd name="connsiteX7" fmla="*/ 0 w 6866467"/>
              <a:gd name="connsiteY7" fmla="*/ 5567401 h 7286153"/>
              <a:gd name="connsiteX0" fmla="*/ 0 w 6866467"/>
              <a:gd name="connsiteY0" fmla="*/ 5147715 h 6866467"/>
              <a:gd name="connsiteX1" fmla="*/ 19 w 6866467"/>
              <a:gd name="connsiteY1" fmla="*/ 0 h 6866467"/>
              <a:gd name="connsiteX2" fmla="*/ 6866467 w 6866467"/>
              <a:gd name="connsiteY2" fmla="*/ 19 h 6866467"/>
              <a:gd name="connsiteX3" fmla="*/ 6858000 w 6866467"/>
              <a:gd name="connsiteY3" fmla="*/ 5147715 h 6866467"/>
              <a:gd name="connsiteX4" fmla="*/ 5139248 w 6866467"/>
              <a:gd name="connsiteY4" fmla="*/ 6866467 h 6866467"/>
              <a:gd name="connsiteX5" fmla="*/ 1718752 w 6866467"/>
              <a:gd name="connsiteY5" fmla="*/ 6866467 h 6866467"/>
              <a:gd name="connsiteX6" fmla="*/ 0 w 6866467"/>
              <a:gd name="connsiteY6" fmla="*/ 5147715 h 6866467"/>
              <a:gd name="connsiteX0" fmla="*/ 0 w 6866467"/>
              <a:gd name="connsiteY0" fmla="*/ 5147715 h 7288337"/>
              <a:gd name="connsiteX1" fmla="*/ 19 w 6866467"/>
              <a:gd name="connsiteY1" fmla="*/ 0 h 7288337"/>
              <a:gd name="connsiteX2" fmla="*/ 6866467 w 6866467"/>
              <a:gd name="connsiteY2" fmla="*/ 19 h 7288337"/>
              <a:gd name="connsiteX3" fmla="*/ 6858000 w 6866467"/>
              <a:gd name="connsiteY3" fmla="*/ 6866448 h 7288337"/>
              <a:gd name="connsiteX4" fmla="*/ 5139248 w 6866467"/>
              <a:gd name="connsiteY4" fmla="*/ 6866467 h 7288337"/>
              <a:gd name="connsiteX5" fmla="*/ 1718752 w 6866467"/>
              <a:gd name="connsiteY5" fmla="*/ 6866467 h 7288337"/>
              <a:gd name="connsiteX6" fmla="*/ 0 w 6866467"/>
              <a:gd name="connsiteY6" fmla="*/ 5147715 h 7288337"/>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375078"/>
              <a:gd name="connsiteX1" fmla="*/ 19 w 6866467"/>
              <a:gd name="connsiteY1" fmla="*/ 0 h 7375078"/>
              <a:gd name="connsiteX2" fmla="*/ 6866467 w 6866467"/>
              <a:gd name="connsiteY2" fmla="*/ 19 h 7375078"/>
              <a:gd name="connsiteX3" fmla="*/ 6858000 w 6866467"/>
              <a:gd name="connsiteY3" fmla="*/ 6866448 h 7375078"/>
              <a:gd name="connsiteX4" fmla="*/ 1718752 w 6866467"/>
              <a:gd name="connsiteY4" fmla="*/ 6866467 h 7375078"/>
              <a:gd name="connsiteX5" fmla="*/ 0 w 6866467"/>
              <a:gd name="connsiteY5" fmla="*/ 5147715 h 7375078"/>
              <a:gd name="connsiteX0" fmla="*/ 0 w 6866467"/>
              <a:gd name="connsiteY0" fmla="*/ 5147715 h 6870841"/>
              <a:gd name="connsiteX1" fmla="*/ 19 w 6866467"/>
              <a:gd name="connsiteY1" fmla="*/ 0 h 6870841"/>
              <a:gd name="connsiteX2" fmla="*/ 6866467 w 6866467"/>
              <a:gd name="connsiteY2" fmla="*/ 19 h 6870841"/>
              <a:gd name="connsiteX3" fmla="*/ 6858000 w 6866467"/>
              <a:gd name="connsiteY3" fmla="*/ 6866448 h 6870841"/>
              <a:gd name="connsiteX4" fmla="*/ 1718752 w 6866467"/>
              <a:gd name="connsiteY4" fmla="*/ 6866467 h 6870841"/>
              <a:gd name="connsiteX5" fmla="*/ 0 w 6866467"/>
              <a:gd name="connsiteY5" fmla="*/ 5147715 h 68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6467" h="6870841">
                <a:moveTo>
                  <a:pt x="0" y="5147715"/>
                </a:moveTo>
                <a:cubicBezTo>
                  <a:pt x="6" y="3431810"/>
                  <a:pt x="13" y="1715905"/>
                  <a:pt x="19" y="0"/>
                </a:cubicBezTo>
                <a:lnTo>
                  <a:pt x="6866467" y="19"/>
                </a:lnTo>
                <a:cubicBezTo>
                  <a:pt x="6863645" y="1715918"/>
                  <a:pt x="6862233" y="3433233"/>
                  <a:pt x="6858000" y="6866448"/>
                </a:cubicBezTo>
                <a:cubicBezTo>
                  <a:pt x="6016982" y="6876323"/>
                  <a:pt x="2897101" y="6866467"/>
                  <a:pt x="1718752" y="6866467"/>
                </a:cubicBezTo>
                <a:cubicBezTo>
                  <a:pt x="769511" y="6866467"/>
                  <a:pt x="0" y="6096956"/>
                  <a:pt x="0" y="5147715"/>
                </a:cubicBezTo>
                <a:close/>
              </a:path>
            </a:pathLst>
          </a:custGeom>
          <a:blipFill>
            <a:blip r:embed="rId3"/>
            <a:stretch>
              <a:fillRect/>
            </a:stretch>
          </a:blipFill>
        </p:spPr>
        <p:txBody>
          <a:bodyPr lIns="0" tIns="2377440" rIns="0" anchor="t" anchorCtr="0">
            <a:noAutofit/>
          </a:bodyPr>
          <a:lstStyle>
            <a:lvl1pPr marL="0" indent="0" algn="ctr">
              <a:lnSpc>
                <a:spcPct val="100000"/>
              </a:lnSpc>
              <a:buNone/>
              <a:defRPr sz="1428"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169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200096"/>
      </p:ext>
    </p:extLst>
  </p:cSld>
  <p:clrMap bg1="lt1" tx1="dk1" bg2="lt2" tx2="dk2" accent1="accent1" accent2="accent2" accent3="accent3" accent4="accent4" accent5="accent5" accent6="accent6" hlink="hlink" folHlink="folHlink"/>
  <p:sldLayoutIdLst>
    <p:sldLayoutId id="2147483772" r:id="rId1"/>
    <p:sldLayoutId id="2147483857" r:id="rId2"/>
    <p:sldLayoutId id="2147483858" r:id="rId3"/>
    <p:sldLayoutId id="2147483859" r:id="rId4"/>
    <p:sldLayoutId id="2147483973" r:id="rId5"/>
    <p:sldLayoutId id="2147483974" r:id="rId6"/>
    <p:sldLayoutId id="2147483975" r:id="rId7"/>
    <p:sldLayoutId id="2147483976" r:id="rId8"/>
    <p:sldLayoutId id="2147483977" r:id="rId9"/>
    <p:sldLayoutId id="2147483978" r:id="rId10"/>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solidFill>
            <a:schemeClr val="tx1"/>
          </a:soli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chemeClr val="tx1"/>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chemeClr val="tx1"/>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chemeClr val="tx1"/>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chemeClr val="tx1"/>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ka.ms/adfstoaaddec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ka.ms/aadappsdeck" TargetMode="External"/><Relationship Id="rId5" Type="http://schemas.openxmlformats.org/officeDocument/2006/relationships/hyperlink" Target="https://transform.microsoft.com/download?assetname=assets/Identity%20and%20Access%20Management%20Customer%20Presentation.pptx" TargetMode="External"/><Relationship Id="rId4" Type="http://schemas.openxmlformats.org/officeDocument/2006/relationships/hyperlink" Target="https://transform.microsoft.com/modernwork/sales-plays/build-zero-trust-foundation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azure/active-directory/manage-apps/add-application-portal" TargetMode="External"/><Relationship Id="rId3" Type="http://schemas.openxmlformats.org/officeDocument/2006/relationships/hyperlink" Target="https://docs.microsoft.com/en-us/azure/active-directory/hybrid/whatis-azure-ad-connect" TargetMode="External"/><Relationship Id="rId7" Type="http://schemas.openxmlformats.org/officeDocument/2006/relationships/hyperlink" Target="https://docs.microsoft.com/en-us/azure/active-directory/manage-apps/migrate-adfs-application-activity#:~:text=The%20AD%20FS%20application%20activity%20report%20in%20the,gives%20guidance%20on%20preparing%20individual%20applications%20for%20migrat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docs.microsoft.com/en-us/azure/active-directory/hybrid/how-to-connect-staged-rollout" TargetMode="External"/><Relationship Id="rId5" Type="http://schemas.openxmlformats.org/officeDocument/2006/relationships/hyperlink" Target="https://docs.microsoft.com/en-us/azure/active-directory/hybrid/choose-ad-authn" TargetMode="External"/><Relationship Id="rId10" Type="http://schemas.openxmlformats.org/officeDocument/2006/relationships/hyperlink" Target="https://docs.microsoft.com/en-us/azure/active-directory/manage-apps/secure-hybrid-access" TargetMode="External"/><Relationship Id="rId4" Type="http://schemas.openxmlformats.org/officeDocument/2006/relationships/hyperlink" Target="https://docs.microsoft.com/en-us/azure/active-directory/hybrid/whatis-azure-ad-connect#what-is-azure-ad-connect-health" TargetMode="External"/><Relationship Id="rId9" Type="http://schemas.openxmlformats.org/officeDocument/2006/relationships/hyperlink" Target="https://docs.microsoft.com/en-us/azure/active-directory/app-proxy/application-prox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aka.ms/upgradeadfstoaad" TargetMode="External"/><Relationship Id="rId3" Type="http://schemas.openxmlformats.org/officeDocument/2006/relationships/image" Target="../media/image31.jpeg"/><Relationship Id="rId7" Type="http://schemas.openxmlformats.org/officeDocument/2006/relationships/hyperlink" Target="https://docs.microsoft.com/en-us/azure/active-directory/hybrid/choose-ad-authn#cloud-authentic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en-us/azure/active-directory/manage-apps/migrate-adfs-apps-to-azure" TargetMode="External"/><Relationship Id="rId5" Type="http://schemas.openxmlformats.org/officeDocument/2006/relationships/hyperlink" Target="https://docs.microsoft.com/en-us/azure/active-directory/manage-apps/migration-resources" TargetMode="External"/><Relationship Id="rId4" Type="http://schemas.openxmlformats.org/officeDocument/2006/relationships/hyperlink" Target="https://www.microsoft.com/en-us/security/business/identity-access-management/upgrade-adf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Azure-Active-Directory-Identity/Bring-identities-from-disconnected-ADs-into-Azure-AD-with-just-a/ba-p/827835"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t5/Azure-Active-Directory-Identity/Bring-identities-from-disconnected-ADs-into-Azure-AD-with-just-a/ba-p/827835" TargetMode="External"/><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hyperlink" Target="https://aka.ms/migrateapps/samples" TargetMode="External"/><Relationship Id="rId4" Type="http://schemas.openxmlformats.org/officeDocument/2006/relationships/hyperlink" Target="https://aka.ms/migrateapps/ADFStool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echcommunity.microsoft.com/t5/Azure-Active-Directory-Identity/Bring-identities-from-disconnected-ADs-into-Azure-AD-with-just-a/ba-p/827835"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hyperlink" Target="https://techcommunity.microsoft.com/t5/Azure-Active-Directory-Identity/Bring-identities-from-disconnected-ADs-into-Azure-AD-with-just-a/ba-p/827835" TargetMode="External"/><Relationship Id="rId7" Type="http://schemas.openxmlformats.org/officeDocument/2006/relationships/image" Target="../media/image40.svg"/><Relationship Id="rId12"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emf"/><Relationship Id="rId10" Type="http://schemas.openxmlformats.org/officeDocument/2006/relationships/image" Target="../media/image43.png"/><Relationship Id="rId4" Type="http://schemas.openxmlformats.org/officeDocument/2006/relationships/image" Target="../media/image37.emf"/><Relationship Id="rId9" Type="http://schemas.openxmlformats.org/officeDocument/2006/relationships/image" Target="../media/image42.svg"/></Relationships>
</file>

<file path=ppt/slides/_rels/slide25.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6.svg"/><Relationship Id="rId3" Type="http://schemas.openxmlformats.org/officeDocument/2006/relationships/image" Target="../media/image37.emf"/><Relationship Id="rId7" Type="http://schemas.openxmlformats.org/officeDocument/2006/relationships/image" Target="../media/image41.png"/><Relationship Id="rId12"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0.svg"/><Relationship Id="rId11" Type="http://schemas.openxmlformats.org/officeDocument/2006/relationships/hyperlink" Target="https://techcommunity.microsoft.com/t5/Azure-Active-Directory-Identity/Bring-identities-from-disconnected-ADs-into-Azure-AD-with-just-a/ba-p/827835" TargetMode="External"/><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emf"/><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hyperlink" Target="https://techcommunity.microsoft.com/t5/Azure-Active-Directory-Identity/Bring-identities-from-disconnected-ADs-into-Azure-AD-with-just-a/ba-p/827835" TargetMode="External"/><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hyperlink" Target="https://myignite.techcommunity.microsoft.com/sessions/81739?source=sessions" TargetMode="External"/><Relationship Id="rId4" Type="http://schemas.openxmlformats.org/officeDocument/2006/relationships/hyperlink" Target="https://techcommunity.microsoft.com/t5/Azure-Active-Directory-Identity/Staged-rollout-to-cloud-authentication-now-in-public-preview/ba-p/827830"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2AD97269-D94B-4F5D-887B-299AE2DBC1B4}"/>
              </a:ext>
            </a:extLst>
          </p:cNvPr>
          <p:cNvSpPr>
            <a:spLocks noGrp="1"/>
          </p:cNvSpPr>
          <p:nvPr>
            <p:ph type="title"/>
          </p:nvPr>
        </p:nvSpPr>
        <p:spPr>
          <a:xfrm>
            <a:off x="625498" y="474777"/>
            <a:ext cx="11579202" cy="1130181"/>
          </a:xfrm>
        </p:spPr>
        <p:txBody>
          <a:bodyPr/>
          <a:lstStyle/>
          <a:p>
            <a:r>
              <a:rPr lang="en-US">
                <a:solidFill>
                  <a:schemeClr val="bg1"/>
                </a:solidFill>
              </a:rPr>
              <a:t>Modernize identity management customer presentation</a:t>
            </a:r>
          </a:p>
        </p:txBody>
      </p:sp>
      <p:graphicFrame>
        <p:nvGraphicFramePr>
          <p:cNvPr id="10" name="Table 9">
            <a:extLst>
              <a:ext uri="{FF2B5EF4-FFF2-40B4-BE49-F238E27FC236}">
                <a16:creationId xmlns:a16="http://schemas.microsoft.com/office/drawing/2014/main" id="{28EE9EFE-2F30-4335-B0D5-ED2E9A02EE61}"/>
              </a:ext>
            </a:extLst>
          </p:cNvPr>
          <p:cNvGraphicFramePr>
            <a:graphicFrameLocks noGrp="1"/>
          </p:cNvGraphicFramePr>
          <p:nvPr>
            <p:extLst>
              <p:ext uri="{D42A27DB-BD31-4B8C-83A1-F6EECF244321}">
                <p14:modId xmlns:p14="http://schemas.microsoft.com/office/powerpoint/2010/main" val="62141871"/>
              </p:ext>
            </p:extLst>
          </p:nvPr>
        </p:nvGraphicFramePr>
        <p:xfrm>
          <a:off x="626291" y="1287610"/>
          <a:ext cx="10643548" cy="5175650"/>
        </p:xfrm>
        <a:graphic>
          <a:graphicData uri="http://schemas.openxmlformats.org/drawingml/2006/table">
            <a:tbl>
              <a:tblPr firstRow="1" firstCol="1" bandRow="1">
                <a:tableStyleId>{5940675A-B579-460E-94D1-54222C63F5DA}</a:tableStyleId>
              </a:tblPr>
              <a:tblGrid>
                <a:gridCol w="2145264">
                  <a:extLst>
                    <a:ext uri="{9D8B030D-6E8A-4147-A177-3AD203B41FA5}">
                      <a16:colId xmlns:a16="http://schemas.microsoft.com/office/drawing/2014/main" val="2072133546"/>
                    </a:ext>
                  </a:extLst>
                </a:gridCol>
                <a:gridCol w="8498284">
                  <a:extLst>
                    <a:ext uri="{9D8B030D-6E8A-4147-A177-3AD203B41FA5}">
                      <a16:colId xmlns:a16="http://schemas.microsoft.com/office/drawing/2014/main" val="2330073761"/>
                    </a:ext>
                  </a:extLst>
                </a:gridCol>
              </a:tblGrid>
              <a:tr h="363406">
                <a:tc>
                  <a:txBody>
                    <a:bodyPr/>
                    <a:lstStyle/>
                    <a:p>
                      <a:pPr algn="r">
                        <a:lnSpc>
                          <a:spcPct val="90000"/>
                        </a:lnSpc>
                        <a:spcAft>
                          <a:spcPts val="1200"/>
                        </a:spcAft>
                      </a:pPr>
                      <a:r>
                        <a:rPr lang="en-US" sz="1200" b="0">
                          <a:solidFill>
                            <a:schemeClr val="accent1"/>
                          </a:solidFill>
                          <a:latin typeface="+mj-lt"/>
                        </a:rPr>
                        <a:t>Title of presentation</a:t>
                      </a:r>
                    </a:p>
                  </a:txBody>
                  <a:tcPr marL="0" marR="91427" marT="91427" marB="91427">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lnSpc>
                          <a:spcPct val="90000"/>
                        </a:lnSpc>
                        <a:spcAft>
                          <a:spcPts val="1200"/>
                        </a:spcAft>
                      </a:pPr>
                      <a:r>
                        <a:rPr lang="en-US" sz="1200" spc="0">
                          <a:solidFill>
                            <a:schemeClr val="bg1"/>
                          </a:solidFill>
                          <a:latin typeface="+mn-lt"/>
                        </a:rPr>
                        <a:t>Modernize identity management: Upgrade from AD FS</a:t>
                      </a:r>
                    </a:p>
                  </a:txBody>
                  <a:tcPr marL="365708" marR="91427" marT="91427" marB="914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302843"/>
                  </a:ext>
                </a:extLst>
              </a:tr>
              <a:tr h="363406">
                <a:tc>
                  <a:txBody>
                    <a:bodyPr/>
                    <a:lstStyle/>
                    <a:p>
                      <a:pPr algn="r">
                        <a:lnSpc>
                          <a:spcPct val="90000"/>
                        </a:lnSpc>
                        <a:spcAft>
                          <a:spcPts val="1200"/>
                        </a:spcAft>
                      </a:pPr>
                      <a:r>
                        <a:rPr lang="en-US" sz="1200" b="0">
                          <a:solidFill>
                            <a:schemeClr val="accent1"/>
                          </a:solidFill>
                          <a:latin typeface="+mj-lt"/>
                        </a:rPr>
                        <a:t>Presentation length</a:t>
                      </a: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lnSpc>
                          <a:spcPct val="90000"/>
                        </a:lnSpc>
                        <a:spcAft>
                          <a:spcPts val="1200"/>
                        </a:spcAft>
                      </a:pPr>
                      <a:r>
                        <a:rPr lang="en-US" sz="1200" kern="1200">
                          <a:solidFill>
                            <a:schemeClr val="bg1"/>
                          </a:solidFill>
                          <a:latin typeface="+mn-lt"/>
                          <a:ea typeface="+mn-ea"/>
                          <a:cs typeface="+mn-cs"/>
                        </a:rPr>
                        <a:t>30 minutes</a:t>
                      </a:r>
                    </a:p>
                  </a:txBody>
                  <a:tcPr marL="365708" marR="91427" marT="91427" marB="9142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1078295"/>
                  </a:ext>
                </a:extLst>
              </a:tr>
              <a:tr h="751449">
                <a:tc>
                  <a:txBody>
                    <a:bodyPr/>
                    <a:lstStyle/>
                    <a:p>
                      <a:pPr algn="r">
                        <a:lnSpc>
                          <a:spcPct val="90000"/>
                        </a:lnSpc>
                        <a:spcAft>
                          <a:spcPts val="1200"/>
                        </a:spcAft>
                      </a:pPr>
                      <a:r>
                        <a:rPr lang="en-US" sz="1200" b="0" kern="1200">
                          <a:solidFill>
                            <a:schemeClr val="accent1"/>
                          </a:solidFill>
                          <a:latin typeface="+mj-lt"/>
                        </a:rPr>
                        <a:t>Audience</a:t>
                      </a:r>
                      <a:endParaRPr lang="en-US" sz="1200" b="0" kern="1200">
                        <a:solidFill>
                          <a:schemeClr val="accent1"/>
                        </a:solidFill>
                        <a:latin typeface="+mj-lt"/>
                        <a:ea typeface="+mn-ea"/>
                        <a:cs typeface="+mn-cs"/>
                      </a:endParaRP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latinLnBrk="0" hangingPunct="1">
                        <a:lnSpc>
                          <a:spcPct val="90000"/>
                        </a:lnSpc>
                        <a:spcAft>
                          <a:spcPts val="1200"/>
                        </a:spcAft>
                      </a:pPr>
                      <a:r>
                        <a:rPr lang="en-US" sz="1200" kern="1200" baseline="0">
                          <a:solidFill>
                            <a:schemeClr val="bg1"/>
                          </a:solidFill>
                          <a:latin typeface="+mn-lt"/>
                          <a:ea typeface="+mn-ea"/>
                          <a:cs typeface="Segoe UI"/>
                        </a:rPr>
                        <a:t>Customers with Active Directory Federation Services (AD FS) deployed in their environment.</a:t>
                      </a:r>
                    </a:p>
                    <a:p>
                      <a:pPr marL="0" algn="l" rtl="0" eaLnBrk="1" latinLnBrk="0" hangingPunct="1">
                        <a:lnSpc>
                          <a:spcPct val="90000"/>
                        </a:lnSpc>
                        <a:spcAft>
                          <a:spcPts val="1200"/>
                        </a:spcAft>
                      </a:pPr>
                      <a:r>
                        <a:rPr lang="en-US" sz="1200" kern="1200" baseline="0">
                          <a:solidFill>
                            <a:schemeClr val="bg1"/>
                          </a:solidFill>
                          <a:latin typeface="+mn-lt"/>
                          <a:ea typeface="+mn-ea"/>
                          <a:cs typeface="Segoe UI"/>
                        </a:rPr>
                        <a:t>Enterprises, SMC and Partners</a:t>
                      </a:r>
                    </a:p>
                    <a:p>
                      <a:pPr marL="0" algn="l" rtl="0" eaLnBrk="1" latinLnBrk="0" hangingPunct="1">
                        <a:lnSpc>
                          <a:spcPct val="90000"/>
                        </a:lnSpc>
                        <a:spcAft>
                          <a:spcPts val="1200"/>
                        </a:spcAft>
                      </a:pPr>
                      <a:r>
                        <a:rPr lang="en-US" sz="1200" kern="1200" baseline="0">
                          <a:solidFill>
                            <a:schemeClr val="bg1"/>
                          </a:solidFill>
                          <a:latin typeface="+mn-lt"/>
                          <a:ea typeface="+mn-ea"/>
                          <a:cs typeface="Segoe UI"/>
                        </a:rPr>
                        <a:t>IT Decision Makers and IT Admins</a:t>
                      </a:r>
                      <a:endParaRPr lang="en-US" sz="1200" kern="1200" baseline="0">
                        <a:solidFill>
                          <a:schemeClr val="bg1"/>
                        </a:solidFill>
                        <a:latin typeface="+mn-lt"/>
                        <a:ea typeface="+mn-ea"/>
                        <a:cs typeface="Segoe UI" pitchFamily="34" charset="0"/>
                      </a:endParaRPr>
                    </a:p>
                  </a:txBody>
                  <a:tcPr marL="365708" marR="91427" marT="91427" marB="9142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0584936"/>
                  </a:ext>
                </a:extLst>
              </a:tr>
              <a:tr h="363406">
                <a:tc>
                  <a:txBody>
                    <a:bodyPr/>
                    <a:lstStyle/>
                    <a:p>
                      <a:pPr algn="r">
                        <a:lnSpc>
                          <a:spcPct val="90000"/>
                        </a:lnSpc>
                        <a:spcAft>
                          <a:spcPts val="1200"/>
                        </a:spcAft>
                      </a:pPr>
                      <a:r>
                        <a:rPr lang="en-US" sz="1200" b="0" kern="1200">
                          <a:solidFill>
                            <a:schemeClr val="accent1"/>
                          </a:solidFill>
                          <a:latin typeface="+mj-lt"/>
                          <a:ea typeface="+mn-ea"/>
                          <a:cs typeface="+mn-cs"/>
                        </a:rPr>
                        <a:t>Presenter</a:t>
                      </a: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3" rtl="0" eaLnBrk="1" fontAlgn="auto" latinLnBrk="0" hangingPunct="1">
                        <a:lnSpc>
                          <a:spcPct val="90000"/>
                        </a:lnSpc>
                        <a:spcBef>
                          <a:spcPts val="600"/>
                        </a:spcBef>
                        <a:spcAft>
                          <a:spcPts val="0"/>
                        </a:spcAft>
                        <a:buClrTx/>
                        <a:buSzTx/>
                        <a:buFont typeface="Arial" pitchFamily="34" charset="0"/>
                        <a:buNone/>
                        <a:tabLst/>
                        <a:defRPr/>
                      </a:pPr>
                      <a:r>
                        <a:rPr lang="en-US" sz="1200">
                          <a:solidFill>
                            <a:schemeClr val="bg1"/>
                          </a:solidFill>
                          <a:latin typeface="+mn-lt"/>
                          <a:cs typeface="Segoe UI"/>
                        </a:rPr>
                        <a:t>ATS, Cloud Endpoint TS, CSAM, Security CSA</a:t>
                      </a:r>
                    </a:p>
                  </a:txBody>
                  <a:tcPr marL="365708" marR="91427" marT="91427" marB="9142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0619043"/>
                  </a:ext>
                </a:extLst>
              </a:tr>
              <a:tr h="879863">
                <a:tc>
                  <a:txBody>
                    <a:bodyPr/>
                    <a:lstStyle/>
                    <a:p>
                      <a:pPr algn="r">
                        <a:lnSpc>
                          <a:spcPct val="90000"/>
                        </a:lnSpc>
                        <a:spcAft>
                          <a:spcPts val="1200"/>
                        </a:spcAft>
                      </a:pPr>
                      <a:r>
                        <a:rPr lang="en-US" sz="1200" b="0" kern="1200">
                          <a:solidFill>
                            <a:schemeClr val="accent1"/>
                          </a:solidFill>
                          <a:latin typeface="+mj-lt"/>
                        </a:rPr>
                        <a:t>Purpose</a:t>
                      </a:r>
                      <a:endParaRPr lang="en-US" sz="1200" b="0" kern="1200">
                        <a:solidFill>
                          <a:schemeClr val="accent1"/>
                        </a:solidFill>
                        <a:latin typeface="+mj-lt"/>
                        <a:ea typeface="+mn-ea"/>
                        <a:cs typeface="+mn-cs"/>
                      </a:endParaRP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90000"/>
                        </a:lnSpc>
                        <a:spcBef>
                          <a:spcPts val="0"/>
                        </a:spcBef>
                        <a:spcAft>
                          <a:spcPts val="1200"/>
                        </a:spcAft>
                        <a:buFont typeface="Arial" pitchFamily="34" charset="0"/>
                        <a:buNone/>
                      </a:pPr>
                      <a:r>
                        <a:rPr lang="en-US" sz="1200">
                          <a:solidFill>
                            <a:schemeClr val="bg1"/>
                          </a:solidFill>
                          <a:latin typeface="+mn-lt"/>
                          <a:ea typeface="Segoe UI" panose="020B0502040204020203" pitchFamily="34" charset="0"/>
                          <a:cs typeface="Segoe UI" panose="020B0502040204020203" pitchFamily="34" charset="0"/>
                        </a:rPr>
                        <a:t>This deck demonstrates the value of migrating your app authentication and user authentication from Active Directory Federation Services (AD FS), to Azure Active Directory. It is designed for IT decision makers and provides a high-level presentation of the value of migrating from AD FS to Azure AD. It also provides the features and tools that can help organizations get started on migration from AD FS to Azure AD. </a:t>
                      </a:r>
                    </a:p>
                  </a:txBody>
                  <a:tcPr marL="365708" marR="91427" marT="91427" marB="9142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018431"/>
                  </a:ext>
                </a:extLst>
              </a:tr>
              <a:tr h="879863">
                <a:tc>
                  <a:txBody>
                    <a:bodyPr/>
                    <a:lstStyle/>
                    <a:p>
                      <a:pPr algn="r">
                        <a:lnSpc>
                          <a:spcPct val="90000"/>
                        </a:lnSpc>
                        <a:spcAft>
                          <a:spcPts val="1200"/>
                        </a:spcAft>
                      </a:pPr>
                      <a:r>
                        <a:rPr lang="en-US" sz="1200" b="0" kern="1200">
                          <a:solidFill>
                            <a:schemeClr val="accent1"/>
                          </a:solidFill>
                          <a:latin typeface="+mj-lt"/>
                          <a:ea typeface="+mn-ea"/>
                          <a:cs typeface="+mn-cs"/>
                        </a:rPr>
                        <a:t>Tips for presenting</a:t>
                      </a: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1280" rtl="0" eaLnBrk="1" fontAlgn="auto" latinLnBrk="0" hangingPunct="1">
                        <a:lnSpc>
                          <a:spcPct val="90000"/>
                        </a:lnSpc>
                        <a:spcBef>
                          <a:spcPts val="0"/>
                        </a:spcBef>
                        <a:spcAft>
                          <a:spcPts val="1200"/>
                        </a:spcAft>
                        <a:buClrTx/>
                        <a:buSzTx/>
                        <a:buFont typeface="Arial" pitchFamily="34" charset="0"/>
                        <a:buNone/>
                        <a:tabLst/>
                        <a:defRPr/>
                      </a:pPr>
                      <a:r>
                        <a:rPr lang="en-US" sz="1200">
                          <a:solidFill>
                            <a:schemeClr val="bg1"/>
                          </a:solidFill>
                          <a:latin typeface="+mn-lt"/>
                          <a:ea typeface="Segoe UI" panose="020B0502040204020203" pitchFamily="34" charset="0"/>
                          <a:cs typeface="Segoe UI" panose="020B0502040204020203" pitchFamily="34" charset="0"/>
                        </a:rPr>
                        <a:t>If you have limited time with the customer focus on showing the benefits gained when choosing Azure AD over AD FS (slide 7, 9-12) and the steps that customers can get started on their cloud migration journey (slide 14).</a:t>
                      </a:r>
                    </a:p>
                    <a:p>
                      <a:pPr marL="0" marR="0" lvl="0" indent="0" algn="l" defTabSz="951280" rtl="0" eaLnBrk="1" fontAlgn="auto" latinLnBrk="0" hangingPunct="1">
                        <a:lnSpc>
                          <a:spcPct val="90000"/>
                        </a:lnSpc>
                        <a:spcBef>
                          <a:spcPts val="0"/>
                        </a:spcBef>
                        <a:spcAft>
                          <a:spcPts val="1200"/>
                        </a:spcAft>
                        <a:buClrTx/>
                        <a:buSzTx/>
                        <a:buFont typeface="Arial" pitchFamily="34" charset="0"/>
                        <a:buNone/>
                        <a:tabLst/>
                        <a:defRPr/>
                      </a:pPr>
                      <a:r>
                        <a:rPr lang="en-US" sz="1200">
                          <a:solidFill>
                            <a:schemeClr val="bg1"/>
                          </a:solidFill>
                          <a:latin typeface="+mn-lt"/>
                          <a:ea typeface="Segoe UI" panose="020B0502040204020203" pitchFamily="34" charset="0"/>
                          <a:cs typeface="Segoe UI" panose="020B0502040204020203" pitchFamily="34" charset="0"/>
                        </a:rPr>
                        <a:t>Appendix section slides are L200 and L300 depth content to help customers understand the features and tools available in Azure AD to assist in making migration off AD FS easier. </a:t>
                      </a:r>
                    </a:p>
                  </a:txBody>
                  <a:tcPr marL="365708" marR="91427" marT="91427" marB="9142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0074267"/>
                  </a:ext>
                </a:extLst>
              </a:tr>
              <a:tr h="363406">
                <a:tc>
                  <a:txBody>
                    <a:bodyPr/>
                    <a:lstStyle/>
                    <a:p>
                      <a:pPr algn="r">
                        <a:lnSpc>
                          <a:spcPct val="90000"/>
                        </a:lnSpc>
                        <a:spcAft>
                          <a:spcPts val="1200"/>
                        </a:spcAft>
                      </a:pPr>
                      <a:r>
                        <a:rPr lang="en-US" sz="1200" b="0" kern="1200">
                          <a:solidFill>
                            <a:schemeClr val="accent1"/>
                          </a:solidFill>
                          <a:latin typeface="+mj-lt"/>
                          <a:ea typeface="+mn-ea"/>
                          <a:cs typeface="+mn-cs"/>
                        </a:rPr>
                        <a:t>Instructions</a:t>
                      </a: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90000"/>
                        </a:lnSpc>
                        <a:spcBef>
                          <a:spcPts val="0"/>
                        </a:spcBef>
                        <a:spcAft>
                          <a:spcPts val="1200"/>
                        </a:spcAft>
                        <a:buFont typeface="Arial" pitchFamily="34" charset="0"/>
                        <a:buNone/>
                      </a:pPr>
                      <a:r>
                        <a:rPr lang="en-US" sz="1200">
                          <a:solidFill>
                            <a:schemeClr val="bg1"/>
                          </a:solidFill>
                          <a:latin typeface="+mn-lt"/>
                          <a:ea typeface="Segoe UI" panose="020B0502040204020203" pitchFamily="34" charset="0"/>
                          <a:cs typeface="Segoe UI" panose="020B0502040204020203" pitchFamily="34" charset="0"/>
                        </a:rPr>
                        <a:t>Please always make sure </a:t>
                      </a:r>
                      <a:r>
                        <a:rPr lang="en-US" sz="1200" kern="1200">
                          <a:solidFill>
                            <a:schemeClr val="bg1"/>
                          </a:solidFill>
                          <a:latin typeface="+mn-lt"/>
                          <a:ea typeface="Segoe UI" panose="020B0502040204020203" pitchFamily="34" charset="0"/>
                          <a:cs typeface="Segoe UI" panose="020B0502040204020203" pitchFamily="34" charset="0"/>
                        </a:rPr>
                        <a:t>to download the latest version at </a:t>
                      </a:r>
                      <a:r>
                        <a:rPr lang="en-US" sz="1200" b="1" kern="1200">
                          <a:solidFill>
                            <a:schemeClr val="bg1"/>
                          </a:solidFill>
                          <a:latin typeface="+mn-lt"/>
                          <a:ea typeface="Segoe UI" panose="020B0502040204020203" pitchFamily="34" charset="0"/>
                          <a:cs typeface="Segoe UI" panose="020B0502040204020203" pitchFamily="34" charset="0"/>
                          <a:hlinkClick r:id="rId3"/>
                        </a:rPr>
                        <a:t>aka.ms/adfstoaaddeck</a:t>
                      </a:r>
                      <a:r>
                        <a:rPr lang="en-US" sz="1200" b="1" kern="1200">
                          <a:solidFill>
                            <a:schemeClr val="bg1"/>
                          </a:solidFill>
                          <a:latin typeface="+mn-lt"/>
                          <a:ea typeface="Segoe UI" panose="020B0502040204020203" pitchFamily="34" charset="0"/>
                          <a:cs typeface="Segoe UI" panose="020B0502040204020203" pitchFamily="34" charset="0"/>
                        </a:rPr>
                        <a:t> </a:t>
                      </a:r>
                      <a:r>
                        <a:rPr lang="en-US" sz="1200" kern="1200">
                          <a:solidFill>
                            <a:schemeClr val="bg1"/>
                          </a:solidFill>
                          <a:latin typeface="+mn-lt"/>
                          <a:ea typeface="Segoe UI" panose="020B0502040204020203" pitchFamily="34" charset="0"/>
                          <a:cs typeface="Segoe UI" panose="020B0502040204020203" pitchFamily="34" charset="0"/>
                        </a:rPr>
                        <a:t>before presenting.</a:t>
                      </a:r>
                    </a:p>
                  </a:txBody>
                  <a:tcPr marL="365708" marR="91427" marT="91427" marB="91427">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6799177"/>
                  </a:ext>
                </a:extLst>
              </a:tr>
              <a:tr h="867111">
                <a:tc>
                  <a:txBody>
                    <a:bodyPr/>
                    <a:lstStyle/>
                    <a:p>
                      <a:pPr algn="r">
                        <a:lnSpc>
                          <a:spcPct val="90000"/>
                        </a:lnSpc>
                        <a:spcAft>
                          <a:spcPts val="1200"/>
                        </a:spcAft>
                      </a:pPr>
                      <a:r>
                        <a:rPr lang="en-US" sz="1200" b="0" kern="1200">
                          <a:solidFill>
                            <a:schemeClr val="accent1"/>
                          </a:solidFill>
                          <a:latin typeface="+mj-lt"/>
                          <a:ea typeface="+mn-ea"/>
                          <a:cs typeface="+mn-cs"/>
                        </a:rPr>
                        <a:t>Additional resources</a:t>
                      </a:r>
                    </a:p>
                  </a:txBody>
                  <a:tcPr marL="0" marR="91427" marT="91427" marB="91427">
                    <a:lnL w="12700" cmpd="sng">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90000"/>
                        </a:lnSpc>
                        <a:spcBef>
                          <a:spcPts val="600"/>
                        </a:spcBef>
                        <a:spcAft>
                          <a:spcPts val="0"/>
                        </a:spcAft>
                        <a:buFont typeface="Arial" pitchFamily="34" charset="0"/>
                        <a:buNone/>
                      </a:pPr>
                      <a:r>
                        <a:rPr lang="en-US" sz="1200" kern="1200">
                          <a:solidFill>
                            <a:schemeClr val="bg1"/>
                          </a:solidFill>
                          <a:latin typeface="+mn-lt"/>
                          <a:cs typeface="Segoe UI" panose="020B0502040204020203" pitchFamily="34" charset="0"/>
                          <a:hlinkClick r:id="rId4"/>
                        </a:rPr>
                        <a:t>Build Zero Trust foundations Sales Play</a:t>
                      </a:r>
                      <a:endParaRPr lang="en-US" sz="1200" kern="1200">
                        <a:solidFill>
                          <a:schemeClr val="bg1"/>
                        </a:solidFill>
                        <a:latin typeface="+mn-lt"/>
                        <a:cs typeface="Segoe UI" panose="020B0502040204020203" pitchFamily="34" charset="0"/>
                      </a:endParaRPr>
                    </a:p>
                    <a:p>
                      <a:pPr marL="0" marR="0" lvl="0" indent="0" algn="l" rtl="0" eaLnBrk="1" fontAlgn="auto" latinLnBrk="0" hangingPunct="1">
                        <a:lnSpc>
                          <a:spcPct val="90000"/>
                        </a:lnSpc>
                        <a:spcBef>
                          <a:spcPts val="600"/>
                        </a:spcBef>
                        <a:spcAft>
                          <a:spcPts val="0"/>
                        </a:spcAft>
                        <a:buFont typeface="Arial" pitchFamily="34" charset="0"/>
                        <a:buNone/>
                      </a:pPr>
                      <a:r>
                        <a:rPr lang="en-US" sz="1200" kern="1200">
                          <a:solidFill>
                            <a:schemeClr val="bg1"/>
                          </a:solidFill>
                          <a:latin typeface="+mn-lt"/>
                          <a:cs typeface="Segoe UI" panose="020B0502040204020203" pitchFamily="34" charset="0"/>
                          <a:hlinkClick r:id="rId5"/>
                        </a:rPr>
                        <a:t>Identity and Access Management Customer Presentation</a:t>
                      </a:r>
                      <a:endParaRPr lang="en-US" sz="1200" kern="1200">
                        <a:solidFill>
                          <a:schemeClr val="bg1"/>
                        </a:solidFill>
                        <a:latin typeface="+mn-lt"/>
                        <a:cs typeface="Segoe UI" panose="020B0502040204020203" pitchFamily="34" charset="0"/>
                      </a:endParaRPr>
                    </a:p>
                    <a:p>
                      <a:pPr marL="0" marR="0" lvl="0" indent="0" algn="l" rtl="0" eaLnBrk="1" fontAlgn="auto" latinLnBrk="0" hangingPunct="1">
                        <a:lnSpc>
                          <a:spcPct val="90000"/>
                        </a:lnSpc>
                        <a:spcBef>
                          <a:spcPts val="600"/>
                        </a:spcBef>
                        <a:spcAft>
                          <a:spcPts val="0"/>
                        </a:spcAft>
                        <a:buFont typeface="Arial" pitchFamily="34" charset="0"/>
                        <a:buNone/>
                      </a:pPr>
                      <a:r>
                        <a:rPr lang="en-US" sz="1200" kern="1200">
                          <a:solidFill>
                            <a:schemeClr val="bg1"/>
                          </a:solidFill>
                          <a:latin typeface="+mn-lt"/>
                          <a:cs typeface="Segoe UI" panose="020B0502040204020203" pitchFamily="34" charset="0"/>
                          <a:hlinkClick r:id="rId6"/>
                        </a:rPr>
                        <a:t>Secure access to all apps with Azure AD Customer Presentation</a:t>
                      </a:r>
                      <a:endParaRPr lang="en-US" sz="1200" kern="1200">
                        <a:solidFill>
                          <a:schemeClr val="bg1"/>
                        </a:solidFill>
                        <a:latin typeface="+mn-lt"/>
                        <a:ea typeface="Segoe UI" panose="020B0502040204020203" pitchFamily="34" charset="0"/>
                        <a:cs typeface="Segoe UI" panose="020B0502040204020203" pitchFamily="34" charset="0"/>
                      </a:endParaRPr>
                    </a:p>
                  </a:txBody>
                  <a:tcPr marL="365708" marR="91427" marT="91427" marB="914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9090125"/>
                  </a:ext>
                </a:extLst>
              </a:tr>
            </a:tbl>
          </a:graphicData>
        </a:graphic>
      </p:graphicFrame>
    </p:spTree>
    <p:extLst>
      <p:ext uri="{BB962C8B-B14F-4D97-AF65-F5344CB8AC3E}">
        <p14:creationId xmlns:p14="http://schemas.microsoft.com/office/powerpoint/2010/main" val="187919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E1A676-B169-4BF2-8491-045FC982E4E4}"/>
              </a:ext>
            </a:extLst>
          </p:cNvPr>
          <p:cNvSpPr txBox="1"/>
          <p:nvPr/>
        </p:nvSpPr>
        <p:spPr>
          <a:xfrm>
            <a:off x="415253" y="2075293"/>
            <a:ext cx="5177978" cy="861774"/>
          </a:xfrm>
          <a:prstGeom prst="rect">
            <a:avLst/>
          </a:prstGeom>
          <a:noFill/>
        </p:spPr>
        <p:txBody>
          <a:bodyPr wrap="square" lIns="0" tIns="0" rIns="0" bIns="0" anchor="t">
            <a:spAutoFit/>
          </a:bodyPr>
          <a:lstStyle/>
          <a:p>
            <a:pPr marL="0" marR="0" lvl="0" indent="0" algn="l" defTabSz="932597" rtl="0" eaLnBrk="1" fontAlgn="auto" latinLnBrk="0" hangingPunct="1">
              <a:lnSpc>
                <a:spcPct val="100000"/>
              </a:lnSpc>
              <a:spcBef>
                <a:spcPts val="1224"/>
              </a:spcBef>
              <a:spcAft>
                <a:spcPts val="1224"/>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Secure access to resources</a:t>
            </a:r>
            <a:b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Protect access to resources using strong authentication and intelligent adaptive access.</a:t>
            </a:r>
          </a:p>
        </p:txBody>
      </p:sp>
      <p:pic>
        <p:nvPicPr>
          <p:cNvPr id="7" name="Picture 6">
            <a:extLst>
              <a:ext uri="{FF2B5EF4-FFF2-40B4-BE49-F238E27FC236}">
                <a16:creationId xmlns:a16="http://schemas.microsoft.com/office/drawing/2014/main" id="{3D77BADA-DDF7-413B-9094-5AD90B0C89AF}"/>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012773" y="1834892"/>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pic>
        <p:nvPicPr>
          <p:cNvPr id="5" name="Picture 4">
            <a:extLst>
              <a:ext uri="{FF2B5EF4-FFF2-40B4-BE49-F238E27FC236}">
                <a16:creationId xmlns:a16="http://schemas.microsoft.com/office/drawing/2014/main" id="{8DFB3082-8AD1-45A5-92BE-EB83E1C3F65E}"/>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466987" y="2266412"/>
            <a:ext cx="5968607" cy="4011214"/>
          </a:xfrm>
          <a:prstGeom prst="rect">
            <a:avLst/>
          </a:prstGeom>
        </p:spPr>
      </p:pic>
      <p:pic>
        <p:nvPicPr>
          <p:cNvPr id="9" name="Picture 8" descr="Chart&#10;&#10;Description automatically generated">
            <a:extLst>
              <a:ext uri="{FF2B5EF4-FFF2-40B4-BE49-F238E27FC236}">
                <a16:creationId xmlns:a16="http://schemas.microsoft.com/office/drawing/2014/main" id="{3807A4F9-C86A-4B78-A20C-27BB1BAF24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
          <a:stretch/>
        </p:blipFill>
        <p:spPr>
          <a:xfrm>
            <a:off x="6466106" y="2242585"/>
            <a:ext cx="5969488" cy="4035041"/>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4AFE9F32-EA32-43B2-ADF6-DEF99122F72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467868" y="2252556"/>
            <a:ext cx="5968607" cy="4025070"/>
          </a:xfrm>
          <a:prstGeom prst="rect">
            <a:avLst/>
          </a:prstGeom>
        </p:spPr>
      </p:pic>
      <p:sp>
        <p:nvSpPr>
          <p:cNvPr id="15" name="Title 2">
            <a:extLst>
              <a:ext uri="{FF2B5EF4-FFF2-40B4-BE49-F238E27FC236}">
                <a16:creationId xmlns:a16="http://schemas.microsoft.com/office/drawing/2014/main" id="{00E5364B-D4FA-4777-BDCC-C14A2BD16A6B}"/>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Protect your data with industry-leading security</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16" name="Text Placeholder 3">
            <a:extLst>
              <a:ext uri="{FF2B5EF4-FFF2-40B4-BE49-F238E27FC236}">
                <a16:creationId xmlns:a16="http://schemas.microsoft.com/office/drawing/2014/main" id="{13F37674-C487-46A3-A84C-8F2B04B59CED}"/>
              </a:ext>
            </a:extLst>
          </p:cNvPr>
          <p:cNvSpPr txBox="1">
            <a:spLocks/>
          </p:cNvSpPr>
          <p:nvPr/>
        </p:nvSpPr>
        <p:spPr>
          <a:xfrm>
            <a:off x="426425" y="1221540"/>
            <a:ext cx="11025188"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Reduce data breaches by 45% by consolidating identity management</a:t>
            </a:r>
          </a:p>
        </p:txBody>
      </p:sp>
      <p:sp>
        <p:nvSpPr>
          <p:cNvPr id="21" name="TextBox 20">
            <a:extLst>
              <a:ext uri="{FF2B5EF4-FFF2-40B4-BE49-F238E27FC236}">
                <a16:creationId xmlns:a16="http://schemas.microsoft.com/office/drawing/2014/main" id="{EC1B3D84-1D4A-4DCC-AE46-6CC50D41D7D1}"/>
              </a:ext>
            </a:extLst>
          </p:cNvPr>
          <p:cNvSpPr txBox="1"/>
          <p:nvPr/>
        </p:nvSpPr>
        <p:spPr>
          <a:xfrm>
            <a:off x="415253" y="5206500"/>
            <a:ext cx="5177978" cy="861774"/>
          </a:xfrm>
          <a:prstGeom prst="rect">
            <a:avLst/>
          </a:prstGeom>
          <a:noFill/>
        </p:spPr>
        <p:txBody>
          <a:bodyPr wrap="square" lIns="0" tIns="0" rIns="0" bIns="0" anchor="t">
            <a:spAutoFit/>
          </a:bodyPr>
          <a:lstStyle/>
          <a:p>
            <a:pPr marL="0" marR="0" lvl="0" indent="0" algn="l" defTabSz="932597" rtl="0" eaLnBrk="1" fontAlgn="auto" latinLnBrk="0" hangingPunct="1">
              <a:lnSpc>
                <a:spcPct val="100000"/>
              </a:lnSpc>
              <a:spcBef>
                <a:spcPts val="1224"/>
              </a:spcBef>
              <a:spcAft>
                <a:spcPts val="1224"/>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Govern and manage access rights</a:t>
            </a:r>
            <a:br>
              <a:rPr kumimoji="0" lang="en-US" sz="24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282828"/>
                </a:solidFill>
                <a:effectLst/>
                <a:uLnTx/>
                <a:uFillTx/>
                <a:latin typeface="Segoe UI"/>
                <a:ea typeface="+mn-ea"/>
                <a:cs typeface="+mn-cs"/>
              </a:rPr>
              <a:t>Protect, monitor, and audit access to critical assets and e</a:t>
            </a: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nsure only authorized users have access.</a:t>
            </a:r>
            <a:endParaRPr kumimoji="0" lang="en-US" sz="18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
        <p:nvSpPr>
          <p:cNvPr id="22" name="TextBox 21">
            <a:extLst>
              <a:ext uri="{FF2B5EF4-FFF2-40B4-BE49-F238E27FC236}">
                <a16:creationId xmlns:a16="http://schemas.microsoft.com/office/drawing/2014/main" id="{BC51A95E-E701-42EA-8DB9-1B695255B67E}"/>
              </a:ext>
            </a:extLst>
          </p:cNvPr>
          <p:cNvSpPr txBox="1"/>
          <p:nvPr/>
        </p:nvSpPr>
        <p:spPr>
          <a:xfrm>
            <a:off x="415252" y="3640896"/>
            <a:ext cx="5177978" cy="861774"/>
          </a:xfrm>
          <a:prstGeom prst="rect">
            <a:avLst/>
          </a:prstGeom>
          <a:noFill/>
        </p:spPr>
        <p:txBody>
          <a:bodyPr wrap="square" lIns="0" tIns="0" rIns="0" bIns="0" anchor="t">
            <a:spAutoFit/>
          </a:bodyPr>
          <a:lstStyle/>
          <a:p>
            <a:pPr marL="0" marR="0" lvl="0" indent="0" algn="l" defTabSz="932597" rtl="0" eaLnBrk="1" fontAlgn="auto" latinLnBrk="0" hangingPunct="1">
              <a:lnSpc>
                <a:spcPct val="100000"/>
              </a:lnSpc>
              <a:spcBef>
                <a:spcPts val="1224"/>
              </a:spcBef>
              <a:spcAft>
                <a:spcPts val="1224"/>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Protect against identity compromise</a:t>
            </a:r>
            <a:br>
              <a:rPr kumimoji="0" lang="en-US" sz="24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Intelligently detect and respond to compromised accounts using cloud-based AI and automation.</a:t>
            </a:r>
          </a:p>
        </p:txBody>
      </p:sp>
      <p:grpSp>
        <p:nvGrpSpPr>
          <p:cNvPr id="2" name="Group 1">
            <a:extLst>
              <a:ext uri="{FF2B5EF4-FFF2-40B4-BE49-F238E27FC236}">
                <a16:creationId xmlns:a16="http://schemas.microsoft.com/office/drawing/2014/main" id="{54E936DE-BBE2-F446-B09C-1923E19832DA}"/>
              </a:ext>
            </a:extLst>
          </p:cNvPr>
          <p:cNvGrpSpPr/>
          <p:nvPr/>
        </p:nvGrpSpPr>
        <p:grpSpPr>
          <a:xfrm>
            <a:off x="11547577" y="198790"/>
            <a:ext cx="714746" cy="714746"/>
            <a:chOff x="10744219" y="514356"/>
            <a:chExt cx="1111704" cy="1111704"/>
          </a:xfrm>
        </p:grpSpPr>
        <p:sp>
          <p:nvSpPr>
            <p:cNvPr id="17" name="Oval 16">
              <a:extLst>
                <a:ext uri="{FF2B5EF4-FFF2-40B4-BE49-F238E27FC236}">
                  <a16:creationId xmlns:a16="http://schemas.microsoft.com/office/drawing/2014/main" id="{272D4E41-3347-F343-AFFE-E9413AE7D4C6}"/>
                </a:ext>
              </a:extLst>
            </p:cNvPr>
            <p:cNvSpPr/>
            <p:nvPr/>
          </p:nvSpPr>
          <p:spPr bwMode="auto">
            <a:xfrm>
              <a:off x="10744219" y="514356"/>
              <a:ext cx="1111704" cy="1111704"/>
            </a:xfrm>
            <a:prstGeom prst="ellipse">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23A07742-1707-5347-AED6-602D2A88582C}"/>
                </a:ext>
              </a:extLst>
            </p:cNvPr>
            <p:cNvGrpSpPr/>
            <p:nvPr/>
          </p:nvGrpSpPr>
          <p:grpSpPr>
            <a:xfrm>
              <a:off x="10850249" y="616887"/>
              <a:ext cx="901463" cy="901463"/>
              <a:chOff x="1869240" y="4543980"/>
              <a:chExt cx="901463" cy="901463"/>
            </a:xfrm>
            <a:effectLst/>
          </p:grpSpPr>
          <p:sp>
            <p:nvSpPr>
              <p:cNvPr id="19" name="Graphic 7">
                <a:extLst>
                  <a:ext uri="{FF2B5EF4-FFF2-40B4-BE49-F238E27FC236}">
                    <a16:creationId xmlns:a16="http://schemas.microsoft.com/office/drawing/2014/main" id="{A5E850BD-370E-5F4C-B2B1-24DC0B5F9EFC}"/>
                  </a:ext>
                </a:extLst>
              </p:cNvPr>
              <p:cNvSpPr/>
              <p:nvPr/>
            </p:nvSpPr>
            <p:spPr>
              <a:xfrm>
                <a:off x="1869240" y="4543980"/>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0078D4"/>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20" name="shield_3" title="Icon of a shield with an exclamation point inside">
                <a:extLst>
                  <a:ext uri="{FF2B5EF4-FFF2-40B4-BE49-F238E27FC236}">
                    <a16:creationId xmlns:a16="http://schemas.microsoft.com/office/drawing/2014/main" id="{F756DCFF-EC55-6341-A5F0-F9A024D6F161}"/>
                  </a:ext>
                </a:extLst>
              </p:cNvPr>
              <p:cNvSpPr>
                <a:spLocks noChangeAspect="1" noEditPoints="1"/>
              </p:cNvSpPr>
              <p:nvPr/>
            </p:nvSpPr>
            <p:spPr bwMode="auto">
              <a:xfrm>
                <a:off x="2109184" y="4808361"/>
                <a:ext cx="419760" cy="425432"/>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spTree>
    <p:extLst>
      <p:ext uri="{BB962C8B-B14F-4D97-AF65-F5344CB8AC3E}">
        <p14:creationId xmlns:p14="http://schemas.microsoft.com/office/powerpoint/2010/main" val="85260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y Apps screenshot">
            <a:extLst>
              <a:ext uri="{FF2B5EF4-FFF2-40B4-BE49-F238E27FC236}">
                <a16:creationId xmlns:a16="http://schemas.microsoft.com/office/drawing/2014/main" id="{F24085A5-BDAB-40A0-A02A-B08970ECB8E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
          <a:stretch/>
        </p:blipFill>
        <p:spPr>
          <a:xfrm>
            <a:off x="6466987" y="2328033"/>
            <a:ext cx="5969488" cy="4035041"/>
          </a:xfrm>
          <a:prstGeom prst="rect">
            <a:avLst/>
          </a:prstGeom>
        </p:spPr>
      </p:pic>
      <p:pic>
        <p:nvPicPr>
          <p:cNvPr id="15" name="Picture 14">
            <a:extLst>
              <a:ext uri="{FF2B5EF4-FFF2-40B4-BE49-F238E27FC236}">
                <a16:creationId xmlns:a16="http://schemas.microsoft.com/office/drawing/2014/main" id="{3F73C7E6-35EC-419C-804B-F45CA37B709B}"/>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6013654" y="1899943"/>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sp>
        <p:nvSpPr>
          <p:cNvPr id="37" name="Title 2">
            <a:extLst>
              <a:ext uri="{FF2B5EF4-FFF2-40B4-BE49-F238E27FC236}">
                <a16:creationId xmlns:a16="http://schemas.microsoft.com/office/drawing/2014/main" id="{34A91589-5D2E-4F87-852B-35809EF7AEE0}"/>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lang="en-US" sz="3200"/>
              <a:t>Increase productivity with seamless access</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38" name="Text Placeholder 3">
            <a:extLst>
              <a:ext uri="{FF2B5EF4-FFF2-40B4-BE49-F238E27FC236}">
                <a16:creationId xmlns:a16="http://schemas.microsoft.com/office/drawing/2014/main" id="{CFAF2CA8-BF1A-4145-8C4E-01EB2DB0B227}"/>
              </a:ext>
            </a:extLst>
          </p:cNvPr>
          <p:cNvSpPr txBox="1">
            <a:spLocks/>
          </p:cNvSpPr>
          <p:nvPr/>
        </p:nvSpPr>
        <p:spPr>
          <a:xfrm>
            <a:off x="426425" y="1221540"/>
            <a:ext cx="11121152"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Decrease password reset calls by 75% by empowering employees to manage their own identity</a:t>
            </a:r>
          </a:p>
        </p:txBody>
      </p:sp>
      <p:pic>
        <p:nvPicPr>
          <p:cNvPr id="45" name="Picture 44">
            <a:extLst>
              <a:ext uri="{FF2B5EF4-FFF2-40B4-BE49-F238E27FC236}">
                <a16:creationId xmlns:a16="http://schemas.microsoft.com/office/drawing/2014/main" id="{C6649D69-1BD3-4A2E-B632-3A521019875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467869" y="2328033"/>
            <a:ext cx="5968606" cy="4035041"/>
          </a:xfrm>
          <a:prstGeom prst="rect">
            <a:avLst/>
          </a:prstGeom>
        </p:spPr>
      </p:pic>
      <p:grpSp>
        <p:nvGrpSpPr>
          <p:cNvPr id="16" name="Group 15">
            <a:extLst>
              <a:ext uri="{FF2B5EF4-FFF2-40B4-BE49-F238E27FC236}">
                <a16:creationId xmlns:a16="http://schemas.microsoft.com/office/drawing/2014/main" id="{CBC072DD-0E42-9F4E-BF0B-177900FFF6D5}"/>
              </a:ext>
            </a:extLst>
          </p:cNvPr>
          <p:cNvGrpSpPr/>
          <p:nvPr/>
        </p:nvGrpSpPr>
        <p:grpSpPr>
          <a:xfrm>
            <a:off x="11547577" y="198789"/>
            <a:ext cx="714747" cy="714747"/>
            <a:chOff x="5534687" y="4429400"/>
            <a:chExt cx="1111704" cy="1111704"/>
          </a:xfrm>
        </p:grpSpPr>
        <p:sp>
          <p:nvSpPr>
            <p:cNvPr id="17" name="Oval 16">
              <a:extLst>
                <a:ext uri="{FF2B5EF4-FFF2-40B4-BE49-F238E27FC236}">
                  <a16:creationId xmlns:a16="http://schemas.microsoft.com/office/drawing/2014/main" id="{94DD6D11-7B29-FB48-897D-4F670053C575}"/>
                </a:ext>
              </a:extLst>
            </p:cNvPr>
            <p:cNvSpPr/>
            <p:nvPr/>
          </p:nvSpPr>
          <p:spPr bwMode="auto">
            <a:xfrm>
              <a:off x="5534687" y="4429400"/>
              <a:ext cx="1111704" cy="1111704"/>
            </a:xfrm>
            <a:prstGeom prst="ellipse">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6A69C274-735C-C648-9501-941BFF892EEC}"/>
                </a:ext>
              </a:extLst>
            </p:cNvPr>
            <p:cNvGrpSpPr/>
            <p:nvPr/>
          </p:nvGrpSpPr>
          <p:grpSpPr>
            <a:xfrm>
              <a:off x="5645268" y="4522789"/>
              <a:ext cx="901463" cy="901463"/>
              <a:chOff x="5645268" y="4531933"/>
              <a:chExt cx="901463" cy="901463"/>
            </a:xfrm>
            <a:effectLst/>
          </p:grpSpPr>
          <p:sp>
            <p:nvSpPr>
              <p:cNvPr id="19" name="Graphic 7">
                <a:extLst>
                  <a:ext uri="{FF2B5EF4-FFF2-40B4-BE49-F238E27FC236}">
                    <a16:creationId xmlns:a16="http://schemas.microsoft.com/office/drawing/2014/main" id="{B566E7A3-F827-3A42-A702-594BC2854751}"/>
                  </a:ext>
                </a:extLst>
              </p:cNvPr>
              <p:cNvSpPr/>
              <p:nvPr/>
            </p:nvSpPr>
            <p:spPr>
              <a:xfrm>
                <a:off x="5645268" y="4531933"/>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799" y="901463"/>
                      <a:pt x="0" y="699664"/>
                      <a:pt x="0" y="450732"/>
                    </a:cubicBezTo>
                    <a:cubicBezTo>
                      <a:pt x="0" y="201800"/>
                      <a:pt x="201799" y="0"/>
                      <a:pt x="450732" y="0"/>
                    </a:cubicBezTo>
                    <a:cubicBezTo>
                      <a:pt x="699664" y="0"/>
                      <a:pt x="901464" y="201800"/>
                      <a:pt x="901464" y="450732"/>
                    </a:cubicBezTo>
                    <a:close/>
                  </a:path>
                </a:pathLst>
              </a:custGeom>
              <a:solidFill>
                <a:srgbClr val="FFB900"/>
              </a:solidFill>
              <a:ln w="16407" cap="flat">
                <a:noFill/>
                <a:prstDash val="solid"/>
                <a:miter/>
              </a:ln>
            </p:spPr>
            <p:txBody>
              <a:bodyPr rtlCol="0" anchor="ctr"/>
              <a:lstStyle/>
              <a:p>
                <a:endParaRPr lang="en-IE"/>
              </a:p>
            </p:txBody>
          </p:sp>
          <p:sp>
            <p:nvSpPr>
              <p:cNvPr id="20" name="Market_EAFC" title="Icon of a chart line of varying heights that ends with an arrow pointing up">
                <a:extLst>
                  <a:ext uri="{FF2B5EF4-FFF2-40B4-BE49-F238E27FC236}">
                    <a16:creationId xmlns:a16="http://schemas.microsoft.com/office/drawing/2014/main" id="{1CD3BB86-3BC2-5041-ACAD-96EAC89C1F76}"/>
                  </a:ext>
                </a:extLst>
              </p:cNvPr>
              <p:cNvSpPr>
                <a:spLocks noChangeAspect="1" noEditPoints="1"/>
              </p:cNvSpPr>
              <p:nvPr/>
            </p:nvSpPr>
            <p:spPr bwMode="auto">
              <a:xfrm>
                <a:off x="5844478" y="4828956"/>
                <a:ext cx="464882" cy="281918"/>
              </a:xfrm>
              <a:custGeom>
                <a:avLst/>
                <a:gdLst>
                  <a:gd name="T0" fmla="*/ 4688 w 6657"/>
                  <a:gd name="T1" fmla="*/ 0 h 4037"/>
                  <a:gd name="T2" fmla="*/ 6657 w 6657"/>
                  <a:gd name="T3" fmla="*/ 0 h 4037"/>
                  <a:gd name="T4" fmla="*/ 6657 w 6657"/>
                  <a:gd name="T5" fmla="*/ 1970 h 4037"/>
                  <a:gd name="T6" fmla="*/ 0 w 6657"/>
                  <a:gd name="T7" fmla="*/ 4037 h 4037"/>
                  <a:gd name="T8" fmla="*/ 2501 w 6657"/>
                  <a:gd name="T9" fmla="*/ 1532 h 4037"/>
                  <a:gd name="T10" fmla="*/ 3813 w 6657"/>
                  <a:gd name="T11" fmla="*/ 2846 h 4037"/>
                  <a:gd name="T12" fmla="*/ 6657 w 6657"/>
                  <a:gd name="T13" fmla="*/ 0 h 4037"/>
                </a:gdLst>
                <a:ahLst/>
                <a:cxnLst>
                  <a:cxn ang="0">
                    <a:pos x="T0" y="T1"/>
                  </a:cxn>
                  <a:cxn ang="0">
                    <a:pos x="T2" y="T3"/>
                  </a:cxn>
                  <a:cxn ang="0">
                    <a:pos x="T4" y="T5"/>
                  </a:cxn>
                  <a:cxn ang="0">
                    <a:pos x="T6" y="T7"/>
                  </a:cxn>
                  <a:cxn ang="0">
                    <a:pos x="T8" y="T9"/>
                  </a:cxn>
                  <a:cxn ang="0">
                    <a:pos x="T10" y="T11"/>
                  </a:cxn>
                  <a:cxn ang="0">
                    <a:pos x="T12" y="T13"/>
                  </a:cxn>
                </a:cxnLst>
                <a:rect l="0" t="0" r="r" b="b"/>
                <a:pathLst>
                  <a:path w="6657" h="4037">
                    <a:moveTo>
                      <a:pt x="4688" y="0"/>
                    </a:moveTo>
                    <a:lnTo>
                      <a:pt x="6657" y="0"/>
                    </a:lnTo>
                    <a:lnTo>
                      <a:pt x="6657" y="1970"/>
                    </a:lnTo>
                    <a:moveTo>
                      <a:pt x="0" y="4037"/>
                    </a:moveTo>
                    <a:lnTo>
                      <a:pt x="2501" y="1532"/>
                    </a:lnTo>
                    <a:lnTo>
                      <a:pt x="3813" y="2846"/>
                    </a:lnTo>
                    <a:lnTo>
                      <a:pt x="6657" y="0"/>
                    </a:lnTo>
                  </a:path>
                </a:pathLst>
              </a:custGeom>
              <a:noFill/>
              <a:ln w="317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defTabSz="914314"/>
                <a:endParaRPr lang="en-US" sz="882">
                  <a:gradFill>
                    <a:gsLst>
                      <a:gs pos="0">
                        <a:srgbClr val="505050"/>
                      </a:gs>
                      <a:gs pos="100000">
                        <a:srgbClr val="505050"/>
                      </a:gs>
                    </a:gsLst>
                    <a:lin ang="5400000" scaled="1"/>
                  </a:gradFill>
                  <a:latin typeface="Segoe UI"/>
                </a:endParaRPr>
              </a:p>
            </p:txBody>
          </p:sp>
        </p:grpSp>
      </p:grpSp>
      <p:sp>
        <p:nvSpPr>
          <p:cNvPr id="22" name="TextBox 21">
            <a:extLst>
              <a:ext uri="{FF2B5EF4-FFF2-40B4-BE49-F238E27FC236}">
                <a16:creationId xmlns:a16="http://schemas.microsoft.com/office/drawing/2014/main" id="{7B873C0B-77C0-4E08-98C5-12ACE1A8B251}"/>
              </a:ext>
            </a:extLst>
          </p:cNvPr>
          <p:cNvSpPr txBox="1"/>
          <p:nvPr/>
        </p:nvSpPr>
        <p:spPr>
          <a:xfrm>
            <a:off x="415253" y="2075293"/>
            <a:ext cx="5177978" cy="861774"/>
          </a:xfrm>
          <a:prstGeom prst="rect">
            <a:avLst/>
          </a:prstGeom>
          <a:noFill/>
        </p:spPr>
        <p:txBody>
          <a:bodyPr wrap="square" lIns="0" tIns="0" rIns="0" bIns="0" anchor="t">
            <a:spAutoFit/>
          </a:bodyPr>
          <a:lstStyle/>
          <a:p>
            <a:pPr defTabSz="932597">
              <a:spcBef>
                <a:spcPts val="1224"/>
              </a:spcBef>
              <a:spcAft>
                <a:spcPts val="1224"/>
              </a:spcAft>
              <a:defRPr/>
            </a:pPr>
            <a:r>
              <a:rPr lang="en-US" sz="2000">
                <a:solidFill>
                  <a:srgbClr val="0078D4"/>
                </a:solidFill>
                <a:latin typeface="Segoe UI Semibold" panose="020B0702040204020203" pitchFamily="34" charset="0"/>
                <a:cs typeface="Segoe UI Semibold" panose="020B0702040204020203" pitchFamily="34" charset="0"/>
              </a:rPr>
              <a:t>Streamline access</a:t>
            </a:r>
            <a:br>
              <a:rPr lang="en-US" sz="2000">
                <a:solidFill>
                  <a:srgbClr val="0078D4"/>
                </a:solidFill>
                <a:latin typeface="Segoe UI Semibold" panose="020B0702040204020203" pitchFamily="34" charset="0"/>
                <a:cs typeface="Segoe UI Semibold" panose="020B0702040204020203" pitchFamily="34" charset="0"/>
              </a:rPr>
            </a:br>
            <a:r>
              <a:rPr lang="en-US" sz="1800">
                <a:solidFill>
                  <a:srgbClr val="000000"/>
                </a:solidFill>
                <a:cs typeface="Segoe UI Semibold" panose="020B0702040204020203" pitchFamily="34" charset="0"/>
              </a:rPr>
              <a:t>Enable seamless, secure access to your cloud, premises and custom apps with single sign-on.</a:t>
            </a:r>
          </a:p>
        </p:txBody>
      </p:sp>
      <p:sp>
        <p:nvSpPr>
          <p:cNvPr id="23" name="TextBox 22">
            <a:extLst>
              <a:ext uri="{FF2B5EF4-FFF2-40B4-BE49-F238E27FC236}">
                <a16:creationId xmlns:a16="http://schemas.microsoft.com/office/drawing/2014/main" id="{E3131F74-DF94-4891-80EE-0D0125F3C367}"/>
              </a:ext>
            </a:extLst>
          </p:cNvPr>
          <p:cNvSpPr txBox="1"/>
          <p:nvPr/>
        </p:nvSpPr>
        <p:spPr>
          <a:xfrm>
            <a:off x="415253" y="5206500"/>
            <a:ext cx="5177978" cy="861774"/>
          </a:xfrm>
          <a:prstGeom prst="rect">
            <a:avLst/>
          </a:prstGeom>
          <a:noFill/>
        </p:spPr>
        <p:txBody>
          <a:bodyPr wrap="square" lIns="0" tIns="0" rIns="0" bIns="0" anchor="t">
            <a:spAutoFit/>
          </a:bodyPr>
          <a:lstStyle/>
          <a:p>
            <a:pPr defTabSz="932597">
              <a:spcBef>
                <a:spcPts val="1224"/>
              </a:spcBef>
              <a:spcAft>
                <a:spcPts val="1224"/>
              </a:spcAft>
              <a:defRPr/>
            </a:pPr>
            <a:r>
              <a:rPr lang="en-US" sz="2000">
                <a:solidFill>
                  <a:srgbClr val="0078D4"/>
                </a:solidFill>
                <a:latin typeface="Segoe UI Semibold" panose="020B0702040204020203" pitchFamily="34" charset="0"/>
                <a:cs typeface="Segoe UI Semibold" panose="020B0702040204020203" pitchFamily="34" charset="0"/>
              </a:rPr>
              <a:t>Collaborate seamlessly with partners</a:t>
            </a:r>
            <a:br>
              <a:rPr lang="en-US" sz="2400">
                <a:solidFill>
                  <a:srgbClr val="0078D4"/>
                </a:solidFill>
                <a:latin typeface="Segoe UI Semibold" panose="020B0702040204020203" pitchFamily="34" charset="0"/>
                <a:cs typeface="Segoe UI Semibold" panose="020B0702040204020203" pitchFamily="34" charset="0"/>
              </a:rPr>
            </a:br>
            <a:r>
              <a:rPr lang="en-US" sz="1800">
                <a:solidFill>
                  <a:srgbClr val="000000"/>
                </a:solidFill>
                <a:cs typeface="Segoe UI Semibold" panose="020B0702040204020203" pitchFamily="34" charset="0"/>
              </a:rPr>
              <a:t>Invite B2B partners to collaborate and securely share your organization’s apps and resources</a:t>
            </a:r>
            <a:endParaRPr lang="en-US" sz="1600">
              <a:solidFill>
                <a:srgbClr val="0078D4"/>
              </a:solidFill>
              <a:latin typeface="Segoe UI Semibold" panose="020B0702040204020203" pitchFamily="34" charset="0"/>
              <a:cs typeface="Segoe UI Semibold" panose="020B0702040204020203" pitchFamily="34" charset="0"/>
            </a:endParaRPr>
          </a:p>
        </p:txBody>
      </p:sp>
      <p:sp>
        <p:nvSpPr>
          <p:cNvPr id="24" name="TextBox 23">
            <a:extLst>
              <a:ext uri="{FF2B5EF4-FFF2-40B4-BE49-F238E27FC236}">
                <a16:creationId xmlns:a16="http://schemas.microsoft.com/office/drawing/2014/main" id="{992BF9CA-0C04-430B-870D-D675C7332FEB}"/>
              </a:ext>
            </a:extLst>
          </p:cNvPr>
          <p:cNvSpPr txBox="1"/>
          <p:nvPr/>
        </p:nvSpPr>
        <p:spPr>
          <a:xfrm>
            <a:off x="415252" y="3640896"/>
            <a:ext cx="5177978" cy="861774"/>
          </a:xfrm>
          <a:prstGeom prst="rect">
            <a:avLst/>
          </a:prstGeom>
          <a:noFill/>
        </p:spPr>
        <p:txBody>
          <a:bodyPr wrap="square" lIns="0" tIns="0" rIns="0" bIns="0" anchor="t">
            <a:spAutoFit/>
          </a:bodyPr>
          <a:lstStyle/>
          <a:p>
            <a:pPr defTabSz="932597">
              <a:spcBef>
                <a:spcPts val="1224"/>
              </a:spcBef>
              <a:spcAft>
                <a:spcPts val="1224"/>
              </a:spcAft>
              <a:defRPr/>
            </a:pPr>
            <a:r>
              <a:rPr lang="en-US" sz="2000">
                <a:solidFill>
                  <a:srgbClr val="0078D4"/>
                </a:solidFill>
                <a:latin typeface="Segoe UI Semibold" panose="020B0702040204020203" pitchFamily="34" charset="0"/>
                <a:cs typeface="Segoe UI Semibold" panose="020B0702040204020203" pitchFamily="34" charset="0"/>
              </a:rPr>
              <a:t>Empower with self-service</a:t>
            </a:r>
            <a:br>
              <a:rPr lang="en-US" sz="2400">
                <a:solidFill>
                  <a:srgbClr val="0078D4"/>
                </a:solidFill>
                <a:latin typeface="Segoe UI Semibold" panose="020B0702040204020203" pitchFamily="34" charset="0"/>
                <a:cs typeface="Segoe UI Semibold" panose="020B0702040204020203" pitchFamily="34" charset="0"/>
              </a:rPr>
            </a:br>
            <a:r>
              <a:rPr lang="en-US" sz="1800">
                <a:solidFill>
                  <a:srgbClr val="000000"/>
                </a:solidFill>
                <a:cs typeface="Segoe UI Semibold" panose="020B0702040204020203" pitchFamily="34" charset="0"/>
              </a:rPr>
              <a:t>Grant your workforce self-service identity experiences such as resetting passwords.</a:t>
            </a:r>
          </a:p>
        </p:txBody>
      </p:sp>
      <p:pic>
        <p:nvPicPr>
          <p:cNvPr id="13" name="Picture 12" descr="Graphical user interface, text, application, email&#10;&#10;Description automatically generated">
            <a:extLst>
              <a:ext uri="{FF2B5EF4-FFF2-40B4-BE49-F238E27FC236}">
                <a16:creationId xmlns:a16="http://schemas.microsoft.com/office/drawing/2014/main" id="{C5A8D787-FACA-4D3D-8F36-DD1A941C269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467869" y="2328032"/>
            <a:ext cx="5968606" cy="4035041"/>
          </a:xfrm>
          <a:prstGeom prst="rect">
            <a:avLst/>
          </a:prstGeom>
        </p:spPr>
      </p:pic>
    </p:spTree>
    <p:extLst>
      <p:ext uri="{BB962C8B-B14F-4D97-AF65-F5344CB8AC3E}">
        <p14:creationId xmlns:p14="http://schemas.microsoft.com/office/powerpoint/2010/main" val="3698683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22543AA-0A08-4D6D-AE50-E42001421E84}"/>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Improve IT efficiency and free up focus</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9" name="Text Placeholder 3">
            <a:extLst>
              <a:ext uri="{FF2B5EF4-FFF2-40B4-BE49-F238E27FC236}">
                <a16:creationId xmlns:a16="http://schemas.microsoft.com/office/drawing/2014/main" id="{194E1E35-0AE6-4D72-9F36-DD21D4B3A9B6}"/>
              </a:ext>
            </a:extLst>
          </p:cNvPr>
          <p:cNvSpPr txBox="1">
            <a:spLocks/>
          </p:cNvSpPr>
          <p:nvPr/>
        </p:nvSpPr>
        <p:spPr>
          <a:xfrm>
            <a:off x="426424" y="1221540"/>
            <a:ext cx="10622575"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Reduce overall IAM management effort by 50% by consolidating identity management</a:t>
            </a:r>
          </a:p>
        </p:txBody>
      </p:sp>
      <p:pic>
        <p:nvPicPr>
          <p:cNvPr id="15" name="Picture 14">
            <a:extLst>
              <a:ext uri="{FF2B5EF4-FFF2-40B4-BE49-F238E27FC236}">
                <a16:creationId xmlns:a16="http://schemas.microsoft.com/office/drawing/2014/main" id="{487C02A7-0E94-4CB4-AAAE-10C92062D08D}"/>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012773" y="1834892"/>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grpSp>
        <p:nvGrpSpPr>
          <p:cNvPr id="16" name="Group 15">
            <a:extLst>
              <a:ext uri="{FF2B5EF4-FFF2-40B4-BE49-F238E27FC236}">
                <a16:creationId xmlns:a16="http://schemas.microsoft.com/office/drawing/2014/main" id="{0532B327-0F5D-5846-9C0A-F68B29AB3C6A}"/>
              </a:ext>
            </a:extLst>
          </p:cNvPr>
          <p:cNvGrpSpPr/>
          <p:nvPr/>
        </p:nvGrpSpPr>
        <p:grpSpPr>
          <a:xfrm>
            <a:off x="11547577" y="201699"/>
            <a:ext cx="714746" cy="714746"/>
            <a:chOff x="9311950" y="4429400"/>
            <a:chExt cx="1111704" cy="1111704"/>
          </a:xfrm>
        </p:grpSpPr>
        <p:sp>
          <p:nvSpPr>
            <p:cNvPr id="18" name="Oval 17">
              <a:extLst>
                <a:ext uri="{FF2B5EF4-FFF2-40B4-BE49-F238E27FC236}">
                  <a16:creationId xmlns:a16="http://schemas.microsoft.com/office/drawing/2014/main" id="{324133FF-54B4-2A47-92F8-13E04D81E0AB}"/>
                </a:ext>
              </a:extLst>
            </p:cNvPr>
            <p:cNvSpPr/>
            <p:nvPr/>
          </p:nvSpPr>
          <p:spPr bwMode="auto">
            <a:xfrm>
              <a:off x="9311950" y="4429400"/>
              <a:ext cx="1111704" cy="1111704"/>
            </a:xfrm>
            <a:prstGeom prst="ellipse">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a:extLst>
                <a:ext uri="{FF2B5EF4-FFF2-40B4-BE49-F238E27FC236}">
                  <a16:creationId xmlns:a16="http://schemas.microsoft.com/office/drawing/2014/main" id="{38E4E53E-1D22-8A48-8209-D673D8AB62EF}"/>
                </a:ext>
              </a:extLst>
            </p:cNvPr>
            <p:cNvGrpSpPr/>
            <p:nvPr/>
          </p:nvGrpSpPr>
          <p:grpSpPr>
            <a:xfrm>
              <a:off x="9425828" y="4531930"/>
              <a:ext cx="901463" cy="901463"/>
              <a:chOff x="9421297" y="4590856"/>
              <a:chExt cx="901463" cy="901463"/>
            </a:xfrm>
            <a:effectLst/>
          </p:grpSpPr>
          <p:sp>
            <p:nvSpPr>
              <p:cNvPr id="20" name="Graphic 7">
                <a:extLst>
                  <a:ext uri="{FF2B5EF4-FFF2-40B4-BE49-F238E27FC236}">
                    <a16:creationId xmlns:a16="http://schemas.microsoft.com/office/drawing/2014/main" id="{FB3773EF-8D72-614D-8071-20FABFA626A1}"/>
                  </a:ext>
                </a:extLst>
              </p:cNvPr>
              <p:cNvSpPr/>
              <p:nvPr/>
            </p:nvSpPr>
            <p:spPr>
              <a:xfrm>
                <a:off x="9421297" y="4590856"/>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107C10"/>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21" name="globe_6" title="Icon of a monitor in front of a sphere made of lines">
                <a:extLst>
                  <a:ext uri="{FF2B5EF4-FFF2-40B4-BE49-F238E27FC236}">
                    <a16:creationId xmlns:a16="http://schemas.microsoft.com/office/drawing/2014/main" id="{5F4BBAF1-2EE1-5C47-90FB-78CEF33C9E2D}"/>
                  </a:ext>
                </a:extLst>
              </p:cNvPr>
              <p:cNvSpPr>
                <a:spLocks noChangeAspect="1" noEditPoints="1"/>
              </p:cNvSpPr>
              <p:nvPr/>
            </p:nvSpPr>
            <p:spPr bwMode="auto">
              <a:xfrm>
                <a:off x="9653488" y="4801389"/>
                <a:ext cx="423200" cy="453354"/>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sp>
        <p:nvSpPr>
          <p:cNvPr id="23" name="TextBox 22">
            <a:extLst>
              <a:ext uri="{FF2B5EF4-FFF2-40B4-BE49-F238E27FC236}">
                <a16:creationId xmlns:a16="http://schemas.microsoft.com/office/drawing/2014/main" id="{5D804386-717F-40A3-9448-37E30C35EA6D}"/>
              </a:ext>
            </a:extLst>
          </p:cNvPr>
          <p:cNvSpPr txBox="1"/>
          <p:nvPr/>
        </p:nvSpPr>
        <p:spPr>
          <a:xfrm>
            <a:off x="415253" y="2075293"/>
            <a:ext cx="5177978" cy="1138773"/>
          </a:xfrm>
          <a:prstGeom prst="rect">
            <a:avLst/>
          </a:prstGeom>
          <a:noFill/>
        </p:spPr>
        <p:txBody>
          <a:bodyPr wrap="square" lIns="0" tIns="0" rIns="0" bIns="0" anchor="t">
            <a:spAutoFit/>
          </a:bodyPr>
          <a:lstStyle/>
          <a:p>
            <a:pPr marL="0" marR="0" lvl="0" indent="0" algn="l" defTabSz="932597" rtl="0" eaLnBrk="1" fontAlgn="auto" latinLnBrk="0" hangingPunct="1">
              <a:lnSpc>
                <a:spcPct val="100000"/>
              </a:lnSpc>
              <a:spcBef>
                <a:spcPts val="1224"/>
              </a:spcBef>
              <a:spcAft>
                <a:spcPts val="1224"/>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Simplify identity management</a:t>
            </a:r>
            <a:b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Get a complete IAM solution to manage authentication, authorization, external identities, governance, and more.</a:t>
            </a:r>
          </a:p>
        </p:txBody>
      </p:sp>
      <p:sp>
        <p:nvSpPr>
          <p:cNvPr id="24" name="TextBox 23">
            <a:extLst>
              <a:ext uri="{FF2B5EF4-FFF2-40B4-BE49-F238E27FC236}">
                <a16:creationId xmlns:a16="http://schemas.microsoft.com/office/drawing/2014/main" id="{C41DD40D-5B9C-4149-9413-AC760F112E7B}"/>
              </a:ext>
            </a:extLst>
          </p:cNvPr>
          <p:cNvSpPr txBox="1"/>
          <p:nvPr/>
        </p:nvSpPr>
        <p:spPr>
          <a:xfrm>
            <a:off x="415253" y="5206500"/>
            <a:ext cx="5177978" cy="861774"/>
          </a:xfrm>
          <a:prstGeom prst="rect">
            <a:avLst/>
          </a:prstGeom>
          <a:noFill/>
        </p:spPr>
        <p:txBody>
          <a:bodyPr wrap="square" lIns="0" tIns="0" rIns="0" bIns="0" anchor="t">
            <a:spAutoFit/>
          </a:bodyPr>
          <a:lstStyle/>
          <a:p>
            <a:pPr marL="0" marR="0" lvl="0" indent="0" algn="l" defTabSz="932597" rtl="0" eaLnBrk="1" fontAlgn="auto" latinLnBrk="0" hangingPunct="1">
              <a:lnSpc>
                <a:spcPct val="100000"/>
              </a:lnSpc>
              <a:spcBef>
                <a:spcPts val="1224"/>
              </a:spcBef>
              <a:spcAft>
                <a:spcPts val="1224"/>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Reliable and resilient system</a:t>
            </a:r>
            <a:br>
              <a:rPr kumimoji="0" lang="en-US" sz="24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Ensure business continuity with 99.99% uptime for Azure AD user authentication. </a:t>
            </a:r>
            <a:endParaRPr kumimoji="0" lang="en-US" sz="16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
        <p:nvSpPr>
          <p:cNvPr id="25" name="TextBox 24">
            <a:extLst>
              <a:ext uri="{FF2B5EF4-FFF2-40B4-BE49-F238E27FC236}">
                <a16:creationId xmlns:a16="http://schemas.microsoft.com/office/drawing/2014/main" id="{006A6451-F644-40EC-A254-5F58EBDD094A}"/>
              </a:ext>
            </a:extLst>
          </p:cNvPr>
          <p:cNvSpPr txBox="1"/>
          <p:nvPr/>
        </p:nvSpPr>
        <p:spPr>
          <a:xfrm>
            <a:off x="415252" y="3640896"/>
            <a:ext cx="5177978" cy="1138773"/>
          </a:xfrm>
          <a:prstGeom prst="rect">
            <a:avLst/>
          </a:prstGeom>
          <a:noFill/>
        </p:spPr>
        <p:txBody>
          <a:bodyPr wrap="square" lIns="0" tIns="0" rIns="0" bIns="0" anchor="t">
            <a:spAutoFit/>
          </a:bodyPr>
          <a:lstStyle/>
          <a:p>
            <a:pPr marL="0" marR="0" lvl="0" indent="0" algn="l" defTabSz="932597" rtl="0" eaLnBrk="1" fontAlgn="auto" latinLnBrk="0" hangingPunct="1">
              <a:lnSpc>
                <a:spcPct val="100000"/>
              </a:lnSpc>
              <a:spcBef>
                <a:spcPts val="1224"/>
              </a:spcBef>
              <a:spcAft>
                <a:spcPts val="1224"/>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Streamline operations</a:t>
            </a:r>
            <a:br>
              <a:rPr kumimoji="0" lang="en-US" sz="24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Free up IT resources to focus on strategic projects rather than maintaining costly on-premises infrastructure.</a:t>
            </a:r>
          </a:p>
        </p:txBody>
      </p:sp>
      <p:pic>
        <p:nvPicPr>
          <p:cNvPr id="22" name="Picture 21" descr="Graphical user interface, application&#10;&#10;Description automatically generated">
            <a:extLst>
              <a:ext uri="{FF2B5EF4-FFF2-40B4-BE49-F238E27FC236}">
                <a16:creationId xmlns:a16="http://schemas.microsoft.com/office/drawing/2014/main" id="{42EE12F8-3A39-498D-9EC4-F33E074D95C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466107" y="2259621"/>
            <a:ext cx="5969487" cy="4024098"/>
          </a:xfrm>
          <a:prstGeom prst="rect">
            <a:avLst/>
          </a:prstGeom>
        </p:spPr>
      </p:pic>
    </p:spTree>
    <p:extLst>
      <p:ext uri="{BB962C8B-B14F-4D97-AF65-F5344CB8AC3E}">
        <p14:creationId xmlns:p14="http://schemas.microsoft.com/office/powerpoint/2010/main" val="3066419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36AC3A2-F97E-4077-AF16-9AC5AA820A62}"/>
              </a:ext>
            </a:extLst>
          </p:cNvPr>
          <p:cNvSpPr/>
          <p:nvPr/>
        </p:nvSpPr>
        <p:spPr bwMode="auto">
          <a:xfrm>
            <a:off x="3533166" y="6355365"/>
            <a:ext cx="5370142" cy="52346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E1313668-9660-4008-ADBD-C6AD25F67A1B}"/>
              </a:ext>
            </a:extLst>
          </p:cNvPr>
          <p:cNvSpPr/>
          <p:nvPr/>
        </p:nvSpPr>
        <p:spPr>
          <a:xfrm>
            <a:off x="4434607" y="6475035"/>
            <a:ext cx="3567259" cy="341632"/>
          </a:xfrm>
          <a:prstGeom prst="rect">
            <a:avLst/>
          </a:prstGeom>
        </p:spPr>
        <p:txBody>
          <a:bodyPr wrap="none">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a:ln>
                  <a:noFill/>
                </a:ln>
                <a:solidFill>
                  <a:srgbClr val="FFFFFF"/>
                </a:solidFill>
                <a:effectLst/>
                <a:uLnTx/>
                <a:uFillTx/>
                <a:latin typeface="Segoe UI Semibold"/>
                <a:ea typeface="+mn-ea"/>
                <a:cs typeface="+mn-cs"/>
              </a:rPr>
              <a:t>Cloud scale, continuous updates</a:t>
            </a:r>
          </a:p>
        </p:txBody>
      </p:sp>
      <p:pic>
        <p:nvPicPr>
          <p:cNvPr id="65" name="!!Verify Explicitly Photo">
            <a:extLst>
              <a:ext uri="{FF2B5EF4-FFF2-40B4-BE49-F238E27FC236}">
                <a16:creationId xmlns:a16="http://schemas.microsoft.com/office/drawing/2014/main" id="{3DD53BE6-5308-4046-B486-2D55C63A48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6425" y="2094840"/>
            <a:ext cx="2713095" cy="2005603"/>
          </a:xfrm>
          <a:prstGeom prst="rect">
            <a:avLst/>
          </a:prstGeom>
          <a:effectLst/>
        </p:spPr>
      </p:pic>
      <p:sp>
        <p:nvSpPr>
          <p:cNvPr id="78" name="!!Verify Explicitly Text">
            <a:extLst>
              <a:ext uri="{FF2B5EF4-FFF2-40B4-BE49-F238E27FC236}">
                <a16:creationId xmlns:a16="http://schemas.microsoft.com/office/drawing/2014/main" id="{FBAACB41-29BF-4B4B-8643-2AB4FE65CF58}"/>
              </a:ext>
            </a:extLst>
          </p:cNvPr>
          <p:cNvSpPr/>
          <p:nvPr/>
        </p:nvSpPr>
        <p:spPr>
          <a:xfrm>
            <a:off x="684784" y="4807381"/>
            <a:ext cx="2196376" cy="369332"/>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Semibold"/>
                <a:ea typeface="+mn-ea"/>
                <a:cs typeface="+mn-cs"/>
              </a:rPr>
              <a:t>Prevent</a:t>
            </a:r>
          </a:p>
        </p:txBody>
      </p:sp>
      <p:grpSp>
        <p:nvGrpSpPr>
          <p:cNvPr id="87" name="Group 86">
            <a:extLst>
              <a:ext uri="{FF2B5EF4-FFF2-40B4-BE49-F238E27FC236}">
                <a16:creationId xmlns:a16="http://schemas.microsoft.com/office/drawing/2014/main" id="{43B3476B-3F6A-421D-AE13-C30468CA3326}"/>
              </a:ext>
            </a:extLst>
          </p:cNvPr>
          <p:cNvGrpSpPr/>
          <p:nvPr/>
        </p:nvGrpSpPr>
        <p:grpSpPr>
          <a:xfrm>
            <a:off x="1160221" y="3477692"/>
            <a:ext cx="1245503" cy="1245503"/>
            <a:chOff x="4848920" y="7039534"/>
            <a:chExt cx="1245503" cy="1245503"/>
          </a:xfrm>
          <a:effectLst>
            <a:outerShdw blurRad="50800" dist="38100" dir="5400000" algn="t" rotWithShape="0">
              <a:prstClr val="black">
                <a:alpha val="20000"/>
              </a:prstClr>
            </a:outerShdw>
          </a:effectLst>
        </p:grpSpPr>
        <p:sp>
          <p:nvSpPr>
            <p:cNvPr id="101" name="Graphic 7">
              <a:extLst>
                <a:ext uri="{FF2B5EF4-FFF2-40B4-BE49-F238E27FC236}">
                  <a16:creationId xmlns:a16="http://schemas.microsoft.com/office/drawing/2014/main" id="{7BF92609-5BB2-4C62-9FBA-962F68ABD73D}"/>
                </a:ext>
              </a:extLst>
            </p:cNvPr>
            <p:cNvSpPr/>
            <p:nvPr/>
          </p:nvSpPr>
          <p:spPr>
            <a:xfrm>
              <a:off x="4848920" y="7039534"/>
              <a:ext cx="1245503" cy="1245503"/>
            </a:xfrm>
            <a:custGeom>
              <a:avLst/>
              <a:gdLst>
                <a:gd name="connsiteX0" fmla="*/ 1245504 w 1245503"/>
                <a:gd name="connsiteY0" fmla="*/ 622752 h 1245503"/>
                <a:gd name="connsiteX1" fmla="*/ 622752 w 1245503"/>
                <a:gd name="connsiteY1" fmla="*/ 1245503 h 1245503"/>
                <a:gd name="connsiteX2" fmla="*/ 0 w 1245503"/>
                <a:gd name="connsiteY2" fmla="*/ 622752 h 1245503"/>
                <a:gd name="connsiteX3" fmla="*/ 622752 w 1245503"/>
                <a:gd name="connsiteY3" fmla="*/ 0 h 1245503"/>
                <a:gd name="connsiteX4" fmla="*/ 1245504 w 1245503"/>
                <a:gd name="connsiteY4" fmla="*/ 622752 h 124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03" h="1245503">
                  <a:moveTo>
                    <a:pt x="1245504" y="622752"/>
                  </a:moveTo>
                  <a:cubicBezTo>
                    <a:pt x="1245504" y="966688"/>
                    <a:pt x="966688" y="1245503"/>
                    <a:pt x="622752" y="1245503"/>
                  </a:cubicBezTo>
                  <a:cubicBezTo>
                    <a:pt x="278815" y="1245503"/>
                    <a:pt x="0" y="966688"/>
                    <a:pt x="0" y="622752"/>
                  </a:cubicBezTo>
                  <a:cubicBezTo>
                    <a:pt x="0" y="278815"/>
                    <a:pt x="278815" y="0"/>
                    <a:pt x="622752" y="0"/>
                  </a:cubicBezTo>
                  <a:cubicBezTo>
                    <a:pt x="966688" y="0"/>
                    <a:pt x="1245504" y="278815"/>
                    <a:pt x="1245504" y="622752"/>
                  </a:cubicBezTo>
                  <a:close/>
                </a:path>
              </a:pathLst>
            </a:custGeom>
            <a:solidFill>
              <a:schemeClr val="bg1">
                <a:lumMod val="95000"/>
              </a:schemeClr>
            </a:solidFill>
            <a:ln w="16407" cap="flat">
              <a:noFill/>
              <a:prstDash val="solid"/>
              <a:miter/>
            </a:ln>
            <a:effectLst/>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sp>
          <p:nvSpPr>
            <p:cNvPr id="102" name="Graphic 7">
              <a:extLst>
                <a:ext uri="{FF2B5EF4-FFF2-40B4-BE49-F238E27FC236}">
                  <a16:creationId xmlns:a16="http://schemas.microsoft.com/office/drawing/2014/main" id="{BDEDAE31-7544-4231-B958-A6BEFE5B83B0}"/>
                </a:ext>
              </a:extLst>
            </p:cNvPr>
            <p:cNvSpPr/>
            <p:nvPr/>
          </p:nvSpPr>
          <p:spPr>
            <a:xfrm>
              <a:off x="5020940" y="7211553"/>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0078D4"/>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grpSp>
      <p:pic>
        <p:nvPicPr>
          <p:cNvPr id="111" name="!!Verify Explicitly Photo">
            <a:extLst>
              <a:ext uri="{FF2B5EF4-FFF2-40B4-BE49-F238E27FC236}">
                <a16:creationId xmlns:a16="http://schemas.microsoft.com/office/drawing/2014/main" id="{FA385993-9EE5-4B46-80DF-AE59EB61CD7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172639" y="2094842"/>
            <a:ext cx="2713095" cy="1992918"/>
          </a:xfrm>
          <a:prstGeom prst="rect">
            <a:avLst/>
          </a:prstGeom>
          <a:effectLst/>
        </p:spPr>
      </p:pic>
      <p:grpSp>
        <p:nvGrpSpPr>
          <p:cNvPr id="114" name="Group 113">
            <a:extLst>
              <a:ext uri="{FF2B5EF4-FFF2-40B4-BE49-F238E27FC236}">
                <a16:creationId xmlns:a16="http://schemas.microsoft.com/office/drawing/2014/main" id="{B4B355DD-3738-45EE-93EB-0BD46D382842}"/>
              </a:ext>
            </a:extLst>
          </p:cNvPr>
          <p:cNvGrpSpPr/>
          <p:nvPr/>
        </p:nvGrpSpPr>
        <p:grpSpPr>
          <a:xfrm>
            <a:off x="9906435" y="3465008"/>
            <a:ext cx="1245503" cy="1245503"/>
            <a:chOff x="4848920" y="7039534"/>
            <a:chExt cx="1245503" cy="1245503"/>
          </a:xfrm>
          <a:effectLst>
            <a:outerShdw blurRad="50800" dist="38100" dir="5400000" algn="t" rotWithShape="0">
              <a:prstClr val="black">
                <a:alpha val="20000"/>
              </a:prstClr>
            </a:outerShdw>
          </a:effectLst>
        </p:grpSpPr>
        <p:sp>
          <p:nvSpPr>
            <p:cNvPr id="125" name="Graphic 7">
              <a:extLst>
                <a:ext uri="{FF2B5EF4-FFF2-40B4-BE49-F238E27FC236}">
                  <a16:creationId xmlns:a16="http://schemas.microsoft.com/office/drawing/2014/main" id="{9AEE3627-D4C2-4BFE-B519-9BE7E8BEB215}"/>
                </a:ext>
              </a:extLst>
            </p:cNvPr>
            <p:cNvSpPr/>
            <p:nvPr/>
          </p:nvSpPr>
          <p:spPr>
            <a:xfrm>
              <a:off x="4848920" y="7039534"/>
              <a:ext cx="1245503" cy="1245503"/>
            </a:xfrm>
            <a:custGeom>
              <a:avLst/>
              <a:gdLst>
                <a:gd name="connsiteX0" fmla="*/ 1245504 w 1245503"/>
                <a:gd name="connsiteY0" fmla="*/ 622752 h 1245503"/>
                <a:gd name="connsiteX1" fmla="*/ 622752 w 1245503"/>
                <a:gd name="connsiteY1" fmla="*/ 1245503 h 1245503"/>
                <a:gd name="connsiteX2" fmla="*/ 0 w 1245503"/>
                <a:gd name="connsiteY2" fmla="*/ 622752 h 1245503"/>
                <a:gd name="connsiteX3" fmla="*/ 622752 w 1245503"/>
                <a:gd name="connsiteY3" fmla="*/ 0 h 1245503"/>
                <a:gd name="connsiteX4" fmla="*/ 1245504 w 1245503"/>
                <a:gd name="connsiteY4" fmla="*/ 622752 h 124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03" h="1245503">
                  <a:moveTo>
                    <a:pt x="1245504" y="622752"/>
                  </a:moveTo>
                  <a:cubicBezTo>
                    <a:pt x="1245504" y="966688"/>
                    <a:pt x="966688" y="1245503"/>
                    <a:pt x="622752" y="1245503"/>
                  </a:cubicBezTo>
                  <a:cubicBezTo>
                    <a:pt x="278815" y="1245503"/>
                    <a:pt x="0" y="966688"/>
                    <a:pt x="0" y="622752"/>
                  </a:cubicBezTo>
                  <a:cubicBezTo>
                    <a:pt x="0" y="278815"/>
                    <a:pt x="278815" y="0"/>
                    <a:pt x="622752" y="0"/>
                  </a:cubicBezTo>
                  <a:cubicBezTo>
                    <a:pt x="966688" y="0"/>
                    <a:pt x="1245504" y="278815"/>
                    <a:pt x="1245504" y="622752"/>
                  </a:cubicBezTo>
                  <a:close/>
                </a:path>
              </a:pathLst>
            </a:custGeom>
            <a:solidFill>
              <a:schemeClr val="bg1">
                <a:lumMod val="95000"/>
              </a:schemeClr>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sp>
          <p:nvSpPr>
            <p:cNvPr id="126" name="Graphic 7">
              <a:extLst>
                <a:ext uri="{FF2B5EF4-FFF2-40B4-BE49-F238E27FC236}">
                  <a16:creationId xmlns:a16="http://schemas.microsoft.com/office/drawing/2014/main" id="{0314A599-A0F9-4295-86F7-4EECD7BE1FFE}"/>
                </a:ext>
              </a:extLst>
            </p:cNvPr>
            <p:cNvSpPr/>
            <p:nvPr/>
          </p:nvSpPr>
          <p:spPr>
            <a:xfrm>
              <a:off x="5020940" y="7211553"/>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737373"/>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grpSp>
      <p:pic>
        <p:nvPicPr>
          <p:cNvPr id="127" name="!!Verify Explicitly Photo">
            <a:extLst>
              <a:ext uri="{FF2B5EF4-FFF2-40B4-BE49-F238E27FC236}">
                <a16:creationId xmlns:a16="http://schemas.microsoft.com/office/drawing/2014/main" id="{3523AC5D-E83D-41D0-AEF8-E316F7203E8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341830" y="2094841"/>
            <a:ext cx="2713095" cy="1997032"/>
          </a:xfrm>
          <a:prstGeom prst="rect">
            <a:avLst/>
          </a:prstGeom>
          <a:effectLst/>
        </p:spPr>
      </p:pic>
      <p:sp>
        <p:nvSpPr>
          <p:cNvPr id="128" name="!!Verify Explicitly Text">
            <a:extLst>
              <a:ext uri="{FF2B5EF4-FFF2-40B4-BE49-F238E27FC236}">
                <a16:creationId xmlns:a16="http://schemas.microsoft.com/office/drawing/2014/main" id="{A41AADE7-499F-4472-A0FD-54BE763022ED}"/>
              </a:ext>
            </a:extLst>
          </p:cNvPr>
          <p:cNvSpPr/>
          <p:nvPr/>
        </p:nvSpPr>
        <p:spPr>
          <a:xfrm>
            <a:off x="3600189" y="4807381"/>
            <a:ext cx="2196376" cy="369332"/>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Semibold"/>
                <a:ea typeface="+mn-ea"/>
                <a:cs typeface="+mn-cs"/>
              </a:rPr>
              <a:t>Detect</a:t>
            </a:r>
          </a:p>
        </p:txBody>
      </p:sp>
      <p:grpSp>
        <p:nvGrpSpPr>
          <p:cNvPr id="130" name="Group 129">
            <a:extLst>
              <a:ext uri="{FF2B5EF4-FFF2-40B4-BE49-F238E27FC236}">
                <a16:creationId xmlns:a16="http://schemas.microsoft.com/office/drawing/2014/main" id="{98C9A766-84B0-46F0-BF55-8A4ED6EBEC0C}"/>
              </a:ext>
            </a:extLst>
          </p:cNvPr>
          <p:cNvGrpSpPr/>
          <p:nvPr/>
        </p:nvGrpSpPr>
        <p:grpSpPr>
          <a:xfrm>
            <a:off x="4075626" y="3469121"/>
            <a:ext cx="1245503" cy="1245503"/>
            <a:chOff x="4848920" y="7039534"/>
            <a:chExt cx="1245503" cy="1245503"/>
          </a:xfrm>
          <a:effectLst>
            <a:outerShdw blurRad="50800" dist="38100" dir="5400000" algn="t" rotWithShape="0">
              <a:prstClr val="black">
                <a:alpha val="20000"/>
              </a:prstClr>
            </a:outerShdw>
          </a:effectLst>
        </p:grpSpPr>
        <p:sp>
          <p:nvSpPr>
            <p:cNvPr id="141" name="Graphic 7">
              <a:extLst>
                <a:ext uri="{FF2B5EF4-FFF2-40B4-BE49-F238E27FC236}">
                  <a16:creationId xmlns:a16="http://schemas.microsoft.com/office/drawing/2014/main" id="{81BF4661-17DA-4628-9A32-A49D368F00CA}"/>
                </a:ext>
              </a:extLst>
            </p:cNvPr>
            <p:cNvSpPr/>
            <p:nvPr/>
          </p:nvSpPr>
          <p:spPr>
            <a:xfrm>
              <a:off x="4848920" y="7039534"/>
              <a:ext cx="1245503" cy="1245503"/>
            </a:xfrm>
            <a:custGeom>
              <a:avLst/>
              <a:gdLst>
                <a:gd name="connsiteX0" fmla="*/ 1245504 w 1245503"/>
                <a:gd name="connsiteY0" fmla="*/ 622752 h 1245503"/>
                <a:gd name="connsiteX1" fmla="*/ 622752 w 1245503"/>
                <a:gd name="connsiteY1" fmla="*/ 1245503 h 1245503"/>
                <a:gd name="connsiteX2" fmla="*/ 0 w 1245503"/>
                <a:gd name="connsiteY2" fmla="*/ 622752 h 1245503"/>
                <a:gd name="connsiteX3" fmla="*/ 622752 w 1245503"/>
                <a:gd name="connsiteY3" fmla="*/ 0 h 1245503"/>
                <a:gd name="connsiteX4" fmla="*/ 1245504 w 1245503"/>
                <a:gd name="connsiteY4" fmla="*/ 622752 h 124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03" h="1245503">
                  <a:moveTo>
                    <a:pt x="1245504" y="622752"/>
                  </a:moveTo>
                  <a:cubicBezTo>
                    <a:pt x="1245504" y="966688"/>
                    <a:pt x="966688" y="1245503"/>
                    <a:pt x="622752" y="1245503"/>
                  </a:cubicBezTo>
                  <a:cubicBezTo>
                    <a:pt x="278815" y="1245503"/>
                    <a:pt x="0" y="966688"/>
                    <a:pt x="0" y="622752"/>
                  </a:cubicBezTo>
                  <a:cubicBezTo>
                    <a:pt x="0" y="278815"/>
                    <a:pt x="278815" y="0"/>
                    <a:pt x="622752" y="0"/>
                  </a:cubicBezTo>
                  <a:cubicBezTo>
                    <a:pt x="966688" y="0"/>
                    <a:pt x="1245504" y="278815"/>
                    <a:pt x="1245504" y="622752"/>
                  </a:cubicBezTo>
                  <a:close/>
                </a:path>
              </a:pathLst>
            </a:custGeom>
            <a:solidFill>
              <a:schemeClr val="bg1">
                <a:lumMod val="95000"/>
              </a:schemeClr>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sp>
          <p:nvSpPr>
            <p:cNvPr id="142" name="Graphic 7">
              <a:extLst>
                <a:ext uri="{FF2B5EF4-FFF2-40B4-BE49-F238E27FC236}">
                  <a16:creationId xmlns:a16="http://schemas.microsoft.com/office/drawing/2014/main" id="{74892793-C897-4D52-AD1E-813600062D26}"/>
                </a:ext>
              </a:extLst>
            </p:cNvPr>
            <p:cNvSpPr/>
            <p:nvPr/>
          </p:nvSpPr>
          <p:spPr>
            <a:xfrm>
              <a:off x="5020940" y="7211553"/>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107C10"/>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grpSp>
      <p:pic>
        <p:nvPicPr>
          <p:cNvPr id="143" name="!!Verify Explicitly Photo">
            <a:extLst>
              <a:ext uri="{FF2B5EF4-FFF2-40B4-BE49-F238E27FC236}">
                <a16:creationId xmlns:a16="http://schemas.microsoft.com/office/drawing/2014/main" id="{1077948A-D277-4BEB-BD46-2909BA56DA6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257235" y="2094841"/>
            <a:ext cx="2713095" cy="1997031"/>
          </a:xfrm>
          <a:prstGeom prst="rect">
            <a:avLst/>
          </a:prstGeom>
          <a:effectLst/>
        </p:spPr>
      </p:pic>
      <p:grpSp>
        <p:nvGrpSpPr>
          <p:cNvPr id="146" name="Group 145">
            <a:extLst>
              <a:ext uri="{FF2B5EF4-FFF2-40B4-BE49-F238E27FC236}">
                <a16:creationId xmlns:a16="http://schemas.microsoft.com/office/drawing/2014/main" id="{E291E40B-17F8-4C28-A250-AF3F8CD798D1}"/>
              </a:ext>
            </a:extLst>
          </p:cNvPr>
          <p:cNvGrpSpPr/>
          <p:nvPr/>
        </p:nvGrpSpPr>
        <p:grpSpPr>
          <a:xfrm>
            <a:off x="6991031" y="3469121"/>
            <a:ext cx="1245503" cy="1245503"/>
            <a:chOff x="4848920" y="7039534"/>
            <a:chExt cx="1245503" cy="1245503"/>
          </a:xfrm>
          <a:effectLst>
            <a:outerShdw blurRad="50800" dist="38100" dir="5400000" algn="t" rotWithShape="0">
              <a:prstClr val="black">
                <a:alpha val="20000"/>
              </a:prstClr>
            </a:outerShdw>
          </a:effectLst>
        </p:grpSpPr>
        <p:sp>
          <p:nvSpPr>
            <p:cNvPr id="157" name="Graphic 7">
              <a:extLst>
                <a:ext uri="{FF2B5EF4-FFF2-40B4-BE49-F238E27FC236}">
                  <a16:creationId xmlns:a16="http://schemas.microsoft.com/office/drawing/2014/main" id="{63578084-F45B-4EF0-B7C9-CD2B827BFA75}"/>
                </a:ext>
              </a:extLst>
            </p:cNvPr>
            <p:cNvSpPr/>
            <p:nvPr/>
          </p:nvSpPr>
          <p:spPr>
            <a:xfrm>
              <a:off x="4848920" y="7039534"/>
              <a:ext cx="1245503" cy="1245503"/>
            </a:xfrm>
            <a:custGeom>
              <a:avLst/>
              <a:gdLst>
                <a:gd name="connsiteX0" fmla="*/ 1245504 w 1245503"/>
                <a:gd name="connsiteY0" fmla="*/ 622752 h 1245503"/>
                <a:gd name="connsiteX1" fmla="*/ 622752 w 1245503"/>
                <a:gd name="connsiteY1" fmla="*/ 1245503 h 1245503"/>
                <a:gd name="connsiteX2" fmla="*/ 0 w 1245503"/>
                <a:gd name="connsiteY2" fmla="*/ 622752 h 1245503"/>
                <a:gd name="connsiteX3" fmla="*/ 622752 w 1245503"/>
                <a:gd name="connsiteY3" fmla="*/ 0 h 1245503"/>
                <a:gd name="connsiteX4" fmla="*/ 1245504 w 1245503"/>
                <a:gd name="connsiteY4" fmla="*/ 622752 h 124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03" h="1245503">
                  <a:moveTo>
                    <a:pt x="1245504" y="622752"/>
                  </a:moveTo>
                  <a:cubicBezTo>
                    <a:pt x="1245504" y="966688"/>
                    <a:pt x="966688" y="1245503"/>
                    <a:pt x="622752" y="1245503"/>
                  </a:cubicBezTo>
                  <a:cubicBezTo>
                    <a:pt x="278815" y="1245503"/>
                    <a:pt x="0" y="966688"/>
                    <a:pt x="0" y="622752"/>
                  </a:cubicBezTo>
                  <a:cubicBezTo>
                    <a:pt x="0" y="278815"/>
                    <a:pt x="278815" y="0"/>
                    <a:pt x="622752" y="0"/>
                  </a:cubicBezTo>
                  <a:cubicBezTo>
                    <a:pt x="966688" y="0"/>
                    <a:pt x="1245504" y="278815"/>
                    <a:pt x="1245504" y="622752"/>
                  </a:cubicBezTo>
                  <a:close/>
                </a:path>
              </a:pathLst>
            </a:custGeom>
            <a:solidFill>
              <a:schemeClr val="bg1">
                <a:lumMod val="95000"/>
              </a:schemeClr>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sp>
          <p:nvSpPr>
            <p:cNvPr id="158" name="Graphic 7">
              <a:extLst>
                <a:ext uri="{FF2B5EF4-FFF2-40B4-BE49-F238E27FC236}">
                  <a16:creationId xmlns:a16="http://schemas.microsoft.com/office/drawing/2014/main" id="{6AE8981B-C039-4F57-AD3E-5ADDB7B95497}"/>
                </a:ext>
              </a:extLst>
            </p:cNvPr>
            <p:cNvSpPr/>
            <p:nvPr/>
          </p:nvSpPr>
          <p:spPr>
            <a:xfrm>
              <a:off x="5020940" y="7211553"/>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FFB900"/>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1A1A1A"/>
                </a:solidFill>
                <a:effectLst/>
                <a:uLnTx/>
                <a:uFillTx/>
                <a:latin typeface="Segoe UI Semibold"/>
                <a:ea typeface="+mn-ea"/>
                <a:cs typeface="+mn-cs"/>
              </a:endParaRPr>
            </a:p>
          </p:txBody>
        </p:sp>
      </p:grpSp>
      <p:sp>
        <p:nvSpPr>
          <p:cNvPr id="159" name="Title 2">
            <a:extLst>
              <a:ext uri="{FF2B5EF4-FFF2-40B4-BE49-F238E27FC236}">
                <a16:creationId xmlns:a16="http://schemas.microsoft.com/office/drawing/2014/main" id="{2A948D80-1ADF-40C8-9C33-9FD2F3C475E4}"/>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1A1A1A"/>
                    </a:gs>
                    <a:gs pos="100000">
                      <a:srgbClr val="1A1A1A"/>
                    </a:gs>
                  </a:gsLst>
                  <a:lin ang="5400000" scaled="0"/>
                </a:gradFill>
                <a:effectLst/>
                <a:uLnTx/>
                <a:uFillTx/>
                <a:latin typeface="Segoe UI Semibold"/>
                <a:ea typeface="+mn-ea"/>
                <a:cs typeface="Segoe UI" pitchFamily="34" charset="0"/>
              </a:rPr>
              <a:t>Microsoft Defender for Identity for on-premises identity protection </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160" name="Text Placeholder 3">
            <a:extLst>
              <a:ext uri="{FF2B5EF4-FFF2-40B4-BE49-F238E27FC236}">
                <a16:creationId xmlns:a16="http://schemas.microsoft.com/office/drawing/2014/main" id="{495C1F7E-688A-4070-ACBD-DCA6E0E93518}"/>
              </a:ext>
            </a:extLst>
          </p:cNvPr>
          <p:cNvSpPr txBox="1">
            <a:spLocks/>
          </p:cNvSpPr>
          <p:nvPr/>
        </p:nvSpPr>
        <p:spPr>
          <a:xfrm>
            <a:off x="426425" y="1221540"/>
            <a:ext cx="11025188" cy="553998"/>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Microsoft Defender for Identity helps security operations teams protect user identity as part of on-premises and cloud enterprise environments</a:t>
            </a:r>
          </a:p>
        </p:txBody>
      </p:sp>
      <p:sp>
        <p:nvSpPr>
          <p:cNvPr id="161" name="Freeform: Shape 160">
            <a:extLst>
              <a:ext uri="{FF2B5EF4-FFF2-40B4-BE49-F238E27FC236}">
                <a16:creationId xmlns:a16="http://schemas.microsoft.com/office/drawing/2014/main" id="{CED7C7E6-DDCD-49C3-A012-171830100B88}"/>
              </a:ext>
            </a:extLst>
          </p:cNvPr>
          <p:cNvSpPr/>
          <p:nvPr/>
        </p:nvSpPr>
        <p:spPr>
          <a:xfrm rot="16200000">
            <a:off x="1667329" y="5182346"/>
            <a:ext cx="231286" cy="381940"/>
          </a:xfrm>
          <a:custGeom>
            <a:avLst/>
            <a:gdLst>
              <a:gd name="connsiteX0" fmla="*/ -3203 w 307322"/>
              <a:gd name="connsiteY0" fmla="*/ 251968 h 507503"/>
              <a:gd name="connsiteX1" fmla="*/ 12489 w 307322"/>
              <a:gd name="connsiteY1" fmla="*/ 214083 h 507503"/>
              <a:gd name="connsiteX2" fmla="*/ 213354 w 307322"/>
              <a:gd name="connsiteY2" fmla="*/ 13218 h 507503"/>
              <a:gd name="connsiteX3" fmla="*/ 289124 w 307322"/>
              <a:gd name="connsiteY3" fmla="*/ 14617 h 507503"/>
              <a:gd name="connsiteX4" fmla="*/ 289096 w 307322"/>
              <a:gd name="connsiteY4" fmla="*/ 88989 h 507503"/>
              <a:gd name="connsiteX5" fmla="*/ 126117 w 307322"/>
              <a:gd name="connsiteY5" fmla="*/ 251968 h 507503"/>
              <a:gd name="connsiteX6" fmla="*/ 289096 w 307322"/>
              <a:gd name="connsiteY6" fmla="*/ 414948 h 507503"/>
              <a:gd name="connsiteX7" fmla="*/ 287725 w 307322"/>
              <a:gd name="connsiteY7" fmla="*/ 490690 h 507503"/>
              <a:gd name="connsiteX8" fmla="*/ 213354 w 307322"/>
              <a:gd name="connsiteY8" fmla="*/ 490718 h 507503"/>
              <a:gd name="connsiteX9" fmla="*/ 12489 w 307322"/>
              <a:gd name="connsiteY9" fmla="*/ 289853 h 507503"/>
              <a:gd name="connsiteX10" fmla="*/ -3203 w 307322"/>
              <a:gd name="connsiteY10" fmla="*/ 251968 h 50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22" h="507503">
                <a:moveTo>
                  <a:pt x="-3203" y="251968"/>
                </a:moveTo>
                <a:cubicBezTo>
                  <a:pt x="-3203" y="237758"/>
                  <a:pt x="2421" y="224124"/>
                  <a:pt x="12489" y="214083"/>
                </a:cubicBezTo>
                <a:lnTo>
                  <a:pt x="213354" y="13218"/>
                </a:lnTo>
                <a:cubicBezTo>
                  <a:pt x="234670" y="-7329"/>
                  <a:pt x="268576" y="-6698"/>
                  <a:pt x="289124" y="14617"/>
                </a:cubicBezTo>
                <a:cubicBezTo>
                  <a:pt x="309123" y="35384"/>
                  <a:pt x="309123" y="68249"/>
                  <a:pt x="289096" y="88989"/>
                </a:cubicBezTo>
                <a:lnTo>
                  <a:pt x="126117" y="251968"/>
                </a:lnTo>
                <a:lnTo>
                  <a:pt x="289096" y="414948"/>
                </a:lnTo>
                <a:cubicBezTo>
                  <a:pt x="309644" y="436236"/>
                  <a:pt x="309013" y="470171"/>
                  <a:pt x="287725" y="490690"/>
                </a:cubicBezTo>
                <a:cubicBezTo>
                  <a:pt x="266985" y="510717"/>
                  <a:pt x="234120" y="510717"/>
                  <a:pt x="213354" y="490718"/>
                </a:cubicBezTo>
                <a:lnTo>
                  <a:pt x="12489" y="289853"/>
                </a:lnTo>
                <a:cubicBezTo>
                  <a:pt x="2421" y="279812"/>
                  <a:pt x="-3203" y="266178"/>
                  <a:pt x="-3203" y="251968"/>
                </a:cubicBezTo>
              </a:path>
            </a:pathLst>
          </a:custGeom>
          <a:solidFill>
            <a:srgbClr val="0078D4"/>
          </a:solidFill>
          <a:ln w="2743"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1A1A1A"/>
              </a:solidFill>
              <a:effectLst/>
              <a:uLnTx/>
              <a:uFillTx/>
              <a:latin typeface="Segoe UI"/>
              <a:ea typeface="+mn-ea"/>
              <a:cs typeface="+mn-cs"/>
            </a:endParaRPr>
          </a:p>
        </p:txBody>
      </p:sp>
      <p:sp>
        <p:nvSpPr>
          <p:cNvPr id="162" name="!!Verify Explicitly Text">
            <a:extLst>
              <a:ext uri="{FF2B5EF4-FFF2-40B4-BE49-F238E27FC236}">
                <a16:creationId xmlns:a16="http://schemas.microsoft.com/office/drawing/2014/main" id="{244E0DC8-5151-4FB1-AFB8-BCE4D055DA2E}"/>
              </a:ext>
            </a:extLst>
          </p:cNvPr>
          <p:cNvSpPr/>
          <p:nvPr/>
        </p:nvSpPr>
        <p:spPr>
          <a:xfrm>
            <a:off x="359480" y="5533896"/>
            <a:ext cx="2846984" cy="584775"/>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mn-cs"/>
              </a:rPr>
              <a:t>Proactive identity security posture assessments </a:t>
            </a:r>
          </a:p>
        </p:txBody>
      </p:sp>
      <p:sp>
        <p:nvSpPr>
          <p:cNvPr id="166" name="!!Verify Explicitly Text">
            <a:extLst>
              <a:ext uri="{FF2B5EF4-FFF2-40B4-BE49-F238E27FC236}">
                <a16:creationId xmlns:a16="http://schemas.microsoft.com/office/drawing/2014/main" id="{CD015E9D-4A36-42A6-80CE-808AC2AA9B3C}"/>
              </a:ext>
            </a:extLst>
          </p:cNvPr>
          <p:cNvSpPr/>
          <p:nvPr/>
        </p:nvSpPr>
        <p:spPr>
          <a:xfrm>
            <a:off x="3600188" y="5533896"/>
            <a:ext cx="2196377" cy="584775"/>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mn-cs"/>
              </a:rPr>
              <a:t>Real-time analytics and data intelligence </a:t>
            </a:r>
          </a:p>
        </p:txBody>
      </p:sp>
      <p:sp>
        <p:nvSpPr>
          <p:cNvPr id="167" name="Freeform: Shape 166">
            <a:extLst>
              <a:ext uri="{FF2B5EF4-FFF2-40B4-BE49-F238E27FC236}">
                <a16:creationId xmlns:a16="http://schemas.microsoft.com/office/drawing/2014/main" id="{F1C222F3-23D3-491D-AADA-4DCC9E6D5E67}"/>
              </a:ext>
            </a:extLst>
          </p:cNvPr>
          <p:cNvSpPr/>
          <p:nvPr/>
        </p:nvSpPr>
        <p:spPr>
          <a:xfrm rot="16200000">
            <a:off x="4582734" y="5182347"/>
            <a:ext cx="231286" cy="381940"/>
          </a:xfrm>
          <a:custGeom>
            <a:avLst/>
            <a:gdLst>
              <a:gd name="connsiteX0" fmla="*/ -3203 w 307322"/>
              <a:gd name="connsiteY0" fmla="*/ 251968 h 507503"/>
              <a:gd name="connsiteX1" fmla="*/ 12489 w 307322"/>
              <a:gd name="connsiteY1" fmla="*/ 214083 h 507503"/>
              <a:gd name="connsiteX2" fmla="*/ 213354 w 307322"/>
              <a:gd name="connsiteY2" fmla="*/ 13218 h 507503"/>
              <a:gd name="connsiteX3" fmla="*/ 289124 w 307322"/>
              <a:gd name="connsiteY3" fmla="*/ 14617 h 507503"/>
              <a:gd name="connsiteX4" fmla="*/ 289096 w 307322"/>
              <a:gd name="connsiteY4" fmla="*/ 88989 h 507503"/>
              <a:gd name="connsiteX5" fmla="*/ 126117 w 307322"/>
              <a:gd name="connsiteY5" fmla="*/ 251968 h 507503"/>
              <a:gd name="connsiteX6" fmla="*/ 289096 w 307322"/>
              <a:gd name="connsiteY6" fmla="*/ 414948 h 507503"/>
              <a:gd name="connsiteX7" fmla="*/ 287725 w 307322"/>
              <a:gd name="connsiteY7" fmla="*/ 490690 h 507503"/>
              <a:gd name="connsiteX8" fmla="*/ 213354 w 307322"/>
              <a:gd name="connsiteY8" fmla="*/ 490718 h 507503"/>
              <a:gd name="connsiteX9" fmla="*/ 12489 w 307322"/>
              <a:gd name="connsiteY9" fmla="*/ 289853 h 507503"/>
              <a:gd name="connsiteX10" fmla="*/ -3203 w 307322"/>
              <a:gd name="connsiteY10" fmla="*/ 251968 h 50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22" h="507503">
                <a:moveTo>
                  <a:pt x="-3203" y="251968"/>
                </a:moveTo>
                <a:cubicBezTo>
                  <a:pt x="-3203" y="237758"/>
                  <a:pt x="2421" y="224124"/>
                  <a:pt x="12489" y="214083"/>
                </a:cubicBezTo>
                <a:lnTo>
                  <a:pt x="213354" y="13218"/>
                </a:lnTo>
                <a:cubicBezTo>
                  <a:pt x="234670" y="-7329"/>
                  <a:pt x="268576" y="-6698"/>
                  <a:pt x="289124" y="14617"/>
                </a:cubicBezTo>
                <a:cubicBezTo>
                  <a:pt x="309123" y="35384"/>
                  <a:pt x="309123" y="68249"/>
                  <a:pt x="289096" y="88989"/>
                </a:cubicBezTo>
                <a:lnTo>
                  <a:pt x="126117" y="251968"/>
                </a:lnTo>
                <a:lnTo>
                  <a:pt x="289096" y="414948"/>
                </a:lnTo>
                <a:cubicBezTo>
                  <a:pt x="309644" y="436236"/>
                  <a:pt x="309013" y="470171"/>
                  <a:pt x="287725" y="490690"/>
                </a:cubicBezTo>
                <a:cubicBezTo>
                  <a:pt x="266985" y="510717"/>
                  <a:pt x="234120" y="510717"/>
                  <a:pt x="213354" y="490718"/>
                </a:cubicBezTo>
                <a:lnTo>
                  <a:pt x="12489" y="289853"/>
                </a:lnTo>
                <a:cubicBezTo>
                  <a:pt x="2421" y="279812"/>
                  <a:pt x="-3203" y="266178"/>
                  <a:pt x="-3203" y="251968"/>
                </a:cubicBezTo>
              </a:path>
            </a:pathLst>
          </a:custGeom>
          <a:solidFill>
            <a:srgbClr val="107C10"/>
          </a:solidFill>
          <a:ln w="2743"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1A1A1A"/>
              </a:solidFill>
              <a:effectLst/>
              <a:uLnTx/>
              <a:uFillTx/>
              <a:latin typeface="Segoe UI"/>
              <a:ea typeface="+mn-ea"/>
              <a:cs typeface="+mn-cs"/>
            </a:endParaRPr>
          </a:p>
        </p:txBody>
      </p:sp>
      <p:sp>
        <p:nvSpPr>
          <p:cNvPr id="168" name="!!Verify Explicitly Text">
            <a:extLst>
              <a:ext uri="{FF2B5EF4-FFF2-40B4-BE49-F238E27FC236}">
                <a16:creationId xmlns:a16="http://schemas.microsoft.com/office/drawing/2014/main" id="{D9940F11-2738-4CA3-8F1C-A988EF9125C3}"/>
              </a:ext>
            </a:extLst>
          </p:cNvPr>
          <p:cNvSpPr/>
          <p:nvPr/>
        </p:nvSpPr>
        <p:spPr>
          <a:xfrm>
            <a:off x="6517460" y="4806562"/>
            <a:ext cx="2196376" cy="369332"/>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Semibold"/>
                <a:ea typeface="+mn-ea"/>
                <a:cs typeface="+mn-cs"/>
              </a:rPr>
              <a:t>Investigate</a:t>
            </a:r>
          </a:p>
        </p:txBody>
      </p:sp>
      <p:sp>
        <p:nvSpPr>
          <p:cNvPr id="169" name="!!Verify Explicitly Text">
            <a:extLst>
              <a:ext uri="{FF2B5EF4-FFF2-40B4-BE49-F238E27FC236}">
                <a16:creationId xmlns:a16="http://schemas.microsoft.com/office/drawing/2014/main" id="{9F58B97F-A0C2-432F-8D94-EEB18988585F}"/>
              </a:ext>
            </a:extLst>
          </p:cNvPr>
          <p:cNvSpPr/>
          <p:nvPr/>
        </p:nvSpPr>
        <p:spPr>
          <a:xfrm>
            <a:off x="6517459" y="5533077"/>
            <a:ext cx="2196377" cy="584775"/>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mn-cs"/>
              </a:rPr>
              <a:t>User </a:t>
            </a:r>
            <a:br>
              <a:rPr kumimoji="0" lang="en-US" sz="1600" b="0" i="0" u="none" strike="noStrike" kern="1200" cap="none" spc="0" normalizeH="0" baseline="0" noProof="0">
                <a:ln>
                  <a:noFill/>
                </a:ln>
                <a:solidFill>
                  <a:srgbClr val="1A1A1A"/>
                </a:solidFill>
                <a:effectLst/>
                <a:uLnTx/>
                <a:uFillTx/>
                <a:latin typeface="Segoe UI"/>
                <a:ea typeface="+mn-ea"/>
                <a:cs typeface="+mn-cs"/>
              </a:rPr>
            </a:br>
            <a:r>
              <a:rPr kumimoji="0" lang="en-US" sz="1600" b="0" i="0" u="none" strike="noStrike" kern="1200" cap="none" spc="0" normalizeH="0" baseline="0" noProof="0">
                <a:ln>
                  <a:noFill/>
                </a:ln>
                <a:solidFill>
                  <a:srgbClr val="1A1A1A"/>
                </a:solidFill>
                <a:effectLst/>
                <a:uLnTx/>
                <a:uFillTx/>
                <a:latin typeface="Segoe UI"/>
                <a:ea typeface="+mn-ea"/>
                <a:cs typeface="+mn-cs"/>
              </a:rPr>
              <a:t>investigation priority</a:t>
            </a:r>
          </a:p>
        </p:txBody>
      </p:sp>
      <p:sp>
        <p:nvSpPr>
          <p:cNvPr id="170" name="Freeform: Shape 169">
            <a:extLst>
              <a:ext uri="{FF2B5EF4-FFF2-40B4-BE49-F238E27FC236}">
                <a16:creationId xmlns:a16="http://schemas.microsoft.com/office/drawing/2014/main" id="{5A20995B-6ECA-4EE1-B207-5F3F59337862}"/>
              </a:ext>
            </a:extLst>
          </p:cNvPr>
          <p:cNvSpPr/>
          <p:nvPr/>
        </p:nvSpPr>
        <p:spPr>
          <a:xfrm rot="16200000">
            <a:off x="7500005" y="5181528"/>
            <a:ext cx="231286" cy="381940"/>
          </a:xfrm>
          <a:custGeom>
            <a:avLst/>
            <a:gdLst>
              <a:gd name="connsiteX0" fmla="*/ -3203 w 307322"/>
              <a:gd name="connsiteY0" fmla="*/ 251968 h 507503"/>
              <a:gd name="connsiteX1" fmla="*/ 12489 w 307322"/>
              <a:gd name="connsiteY1" fmla="*/ 214083 h 507503"/>
              <a:gd name="connsiteX2" fmla="*/ 213354 w 307322"/>
              <a:gd name="connsiteY2" fmla="*/ 13218 h 507503"/>
              <a:gd name="connsiteX3" fmla="*/ 289124 w 307322"/>
              <a:gd name="connsiteY3" fmla="*/ 14617 h 507503"/>
              <a:gd name="connsiteX4" fmla="*/ 289096 w 307322"/>
              <a:gd name="connsiteY4" fmla="*/ 88989 h 507503"/>
              <a:gd name="connsiteX5" fmla="*/ 126117 w 307322"/>
              <a:gd name="connsiteY5" fmla="*/ 251968 h 507503"/>
              <a:gd name="connsiteX6" fmla="*/ 289096 w 307322"/>
              <a:gd name="connsiteY6" fmla="*/ 414948 h 507503"/>
              <a:gd name="connsiteX7" fmla="*/ 287725 w 307322"/>
              <a:gd name="connsiteY7" fmla="*/ 490690 h 507503"/>
              <a:gd name="connsiteX8" fmla="*/ 213354 w 307322"/>
              <a:gd name="connsiteY8" fmla="*/ 490718 h 507503"/>
              <a:gd name="connsiteX9" fmla="*/ 12489 w 307322"/>
              <a:gd name="connsiteY9" fmla="*/ 289853 h 507503"/>
              <a:gd name="connsiteX10" fmla="*/ -3203 w 307322"/>
              <a:gd name="connsiteY10" fmla="*/ 251968 h 50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22" h="507503">
                <a:moveTo>
                  <a:pt x="-3203" y="251968"/>
                </a:moveTo>
                <a:cubicBezTo>
                  <a:pt x="-3203" y="237758"/>
                  <a:pt x="2421" y="224124"/>
                  <a:pt x="12489" y="214083"/>
                </a:cubicBezTo>
                <a:lnTo>
                  <a:pt x="213354" y="13218"/>
                </a:lnTo>
                <a:cubicBezTo>
                  <a:pt x="234670" y="-7329"/>
                  <a:pt x="268576" y="-6698"/>
                  <a:pt x="289124" y="14617"/>
                </a:cubicBezTo>
                <a:cubicBezTo>
                  <a:pt x="309123" y="35384"/>
                  <a:pt x="309123" y="68249"/>
                  <a:pt x="289096" y="88989"/>
                </a:cubicBezTo>
                <a:lnTo>
                  <a:pt x="126117" y="251968"/>
                </a:lnTo>
                <a:lnTo>
                  <a:pt x="289096" y="414948"/>
                </a:lnTo>
                <a:cubicBezTo>
                  <a:pt x="309644" y="436236"/>
                  <a:pt x="309013" y="470171"/>
                  <a:pt x="287725" y="490690"/>
                </a:cubicBezTo>
                <a:cubicBezTo>
                  <a:pt x="266985" y="510717"/>
                  <a:pt x="234120" y="510717"/>
                  <a:pt x="213354" y="490718"/>
                </a:cubicBezTo>
                <a:lnTo>
                  <a:pt x="12489" y="289853"/>
                </a:lnTo>
                <a:cubicBezTo>
                  <a:pt x="2421" y="279812"/>
                  <a:pt x="-3203" y="266178"/>
                  <a:pt x="-3203" y="251968"/>
                </a:cubicBezTo>
              </a:path>
            </a:pathLst>
          </a:custGeom>
          <a:solidFill>
            <a:srgbClr val="FFB900"/>
          </a:solidFill>
          <a:ln w="2743"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1A1A1A"/>
              </a:solidFill>
              <a:effectLst/>
              <a:uLnTx/>
              <a:uFillTx/>
              <a:latin typeface="Segoe UI"/>
              <a:ea typeface="+mn-ea"/>
              <a:cs typeface="+mn-cs"/>
            </a:endParaRPr>
          </a:p>
        </p:txBody>
      </p:sp>
      <p:sp>
        <p:nvSpPr>
          <p:cNvPr id="171" name="!!Verify Explicitly Text">
            <a:extLst>
              <a:ext uri="{FF2B5EF4-FFF2-40B4-BE49-F238E27FC236}">
                <a16:creationId xmlns:a16="http://schemas.microsoft.com/office/drawing/2014/main" id="{A4AC5266-4BAF-472F-966E-3E0D414AD94E}"/>
              </a:ext>
            </a:extLst>
          </p:cNvPr>
          <p:cNvSpPr/>
          <p:nvPr/>
        </p:nvSpPr>
        <p:spPr>
          <a:xfrm>
            <a:off x="9441851" y="4806562"/>
            <a:ext cx="2196376" cy="369332"/>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A1A1A"/>
                </a:solidFill>
                <a:effectLst/>
                <a:uLnTx/>
                <a:uFillTx/>
                <a:latin typeface="Segoe UI Semibold"/>
                <a:ea typeface="+mn-ea"/>
                <a:cs typeface="+mn-cs"/>
              </a:rPr>
              <a:t>Respond</a:t>
            </a:r>
          </a:p>
        </p:txBody>
      </p:sp>
      <p:sp>
        <p:nvSpPr>
          <p:cNvPr id="172" name="!!Verify Explicitly Text">
            <a:extLst>
              <a:ext uri="{FF2B5EF4-FFF2-40B4-BE49-F238E27FC236}">
                <a16:creationId xmlns:a16="http://schemas.microsoft.com/office/drawing/2014/main" id="{5735B770-4522-4B3E-9C51-0F93289C9DF5}"/>
              </a:ext>
            </a:extLst>
          </p:cNvPr>
          <p:cNvSpPr/>
          <p:nvPr/>
        </p:nvSpPr>
        <p:spPr>
          <a:xfrm>
            <a:off x="9307244" y="5533077"/>
            <a:ext cx="2443884" cy="584775"/>
          </a:xfrm>
          <a:prstGeom prst="rect">
            <a:avLst/>
          </a:prstGeom>
        </p:spPr>
        <p:txBody>
          <a:bodyPr wrap="square">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mn-cs"/>
              </a:rPr>
              <a:t>Automatic response to compromised identities</a:t>
            </a:r>
          </a:p>
        </p:txBody>
      </p:sp>
      <p:sp>
        <p:nvSpPr>
          <p:cNvPr id="173" name="Freeform: Shape 172">
            <a:extLst>
              <a:ext uri="{FF2B5EF4-FFF2-40B4-BE49-F238E27FC236}">
                <a16:creationId xmlns:a16="http://schemas.microsoft.com/office/drawing/2014/main" id="{CFF152AC-4CFF-4812-9D64-18FEADD2200B}"/>
              </a:ext>
            </a:extLst>
          </p:cNvPr>
          <p:cNvSpPr/>
          <p:nvPr/>
        </p:nvSpPr>
        <p:spPr>
          <a:xfrm rot="16200000">
            <a:off x="10424396" y="5181527"/>
            <a:ext cx="231286" cy="381940"/>
          </a:xfrm>
          <a:custGeom>
            <a:avLst/>
            <a:gdLst>
              <a:gd name="connsiteX0" fmla="*/ -3203 w 307322"/>
              <a:gd name="connsiteY0" fmla="*/ 251968 h 507503"/>
              <a:gd name="connsiteX1" fmla="*/ 12489 w 307322"/>
              <a:gd name="connsiteY1" fmla="*/ 214083 h 507503"/>
              <a:gd name="connsiteX2" fmla="*/ 213354 w 307322"/>
              <a:gd name="connsiteY2" fmla="*/ 13218 h 507503"/>
              <a:gd name="connsiteX3" fmla="*/ 289124 w 307322"/>
              <a:gd name="connsiteY3" fmla="*/ 14617 h 507503"/>
              <a:gd name="connsiteX4" fmla="*/ 289096 w 307322"/>
              <a:gd name="connsiteY4" fmla="*/ 88989 h 507503"/>
              <a:gd name="connsiteX5" fmla="*/ 126117 w 307322"/>
              <a:gd name="connsiteY5" fmla="*/ 251968 h 507503"/>
              <a:gd name="connsiteX6" fmla="*/ 289096 w 307322"/>
              <a:gd name="connsiteY6" fmla="*/ 414948 h 507503"/>
              <a:gd name="connsiteX7" fmla="*/ 287725 w 307322"/>
              <a:gd name="connsiteY7" fmla="*/ 490690 h 507503"/>
              <a:gd name="connsiteX8" fmla="*/ 213354 w 307322"/>
              <a:gd name="connsiteY8" fmla="*/ 490718 h 507503"/>
              <a:gd name="connsiteX9" fmla="*/ 12489 w 307322"/>
              <a:gd name="connsiteY9" fmla="*/ 289853 h 507503"/>
              <a:gd name="connsiteX10" fmla="*/ -3203 w 307322"/>
              <a:gd name="connsiteY10" fmla="*/ 251968 h 50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7322" h="507503">
                <a:moveTo>
                  <a:pt x="-3203" y="251968"/>
                </a:moveTo>
                <a:cubicBezTo>
                  <a:pt x="-3203" y="237758"/>
                  <a:pt x="2421" y="224124"/>
                  <a:pt x="12489" y="214083"/>
                </a:cubicBezTo>
                <a:lnTo>
                  <a:pt x="213354" y="13218"/>
                </a:lnTo>
                <a:cubicBezTo>
                  <a:pt x="234670" y="-7329"/>
                  <a:pt x="268576" y="-6698"/>
                  <a:pt x="289124" y="14617"/>
                </a:cubicBezTo>
                <a:cubicBezTo>
                  <a:pt x="309123" y="35384"/>
                  <a:pt x="309123" y="68249"/>
                  <a:pt x="289096" y="88989"/>
                </a:cubicBezTo>
                <a:lnTo>
                  <a:pt x="126117" y="251968"/>
                </a:lnTo>
                <a:lnTo>
                  <a:pt x="289096" y="414948"/>
                </a:lnTo>
                <a:cubicBezTo>
                  <a:pt x="309644" y="436236"/>
                  <a:pt x="309013" y="470171"/>
                  <a:pt x="287725" y="490690"/>
                </a:cubicBezTo>
                <a:cubicBezTo>
                  <a:pt x="266985" y="510717"/>
                  <a:pt x="234120" y="510717"/>
                  <a:pt x="213354" y="490718"/>
                </a:cubicBezTo>
                <a:lnTo>
                  <a:pt x="12489" y="289853"/>
                </a:lnTo>
                <a:cubicBezTo>
                  <a:pt x="2421" y="279812"/>
                  <a:pt x="-3203" y="266178"/>
                  <a:pt x="-3203" y="251968"/>
                </a:cubicBezTo>
              </a:path>
            </a:pathLst>
          </a:custGeom>
          <a:solidFill>
            <a:srgbClr val="737373"/>
          </a:solidFill>
          <a:ln w="2743"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1A1A1A"/>
              </a:solidFill>
              <a:effectLst/>
              <a:uLnTx/>
              <a:uFillTx/>
              <a:latin typeface="Segoe UI"/>
              <a:ea typeface="+mn-ea"/>
              <a:cs typeface="+mn-cs"/>
            </a:endParaRPr>
          </a:p>
        </p:txBody>
      </p:sp>
      <p:sp>
        <p:nvSpPr>
          <p:cNvPr id="175" name="magnify" title="Icon of a magnifying glass">
            <a:extLst>
              <a:ext uri="{FF2B5EF4-FFF2-40B4-BE49-F238E27FC236}">
                <a16:creationId xmlns:a16="http://schemas.microsoft.com/office/drawing/2014/main" id="{22680FA9-8F3B-4E00-B98B-49FA0C0E801B}"/>
              </a:ext>
            </a:extLst>
          </p:cNvPr>
          <p:cNvSpPr>
            <a:spLocks noChangeAspect="1" noEditPoints="1"/>
          </p:cNvSpPr>
          <p:nvPr/>
        </p:nvSpPr>
        <p:spPr bwMode="auto">
          <a:xfrm flipH="1">
            <a:off x="7368391" y="3834428"/>
            <a:ext cx="478025" cy="46889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381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76" name="mail_2" title="Icon of an envelope with an arrow on the lower right pointing right">
            <a:extLst>
              <a:ext uri="{FF2B5EF4-FFF2-40B4-BE49-F238E27FC236}">
                <a16:creationId xmlns:a16="http://schemas.microsoft.com/office/drawing/2014/main" id="{04E99258-131A-44E3-8E38-5EBEFA3C085D}"/>
              </a:ext>
            </a:extLst>
          </p:cNvPr>
          <p:cNvSpPr>
            <a:spLocks noChangeAspect="1" noEditPoints="1"/>
          </p:cNvSpPr>
          <p:nvPr/>
        </p:nvSpPr>
        <p:spPr bwMode="auto">
          <a:xfrm>
            <a:off x="10267818" y="3909078"/>
            <a:ext cx="523421" cy="379695"/>
          </a:xfrm>
          <a:custGeom>
            <a:avLst/>
            <a:gdLst>
              <a:gd name="T0" fmla="*/ 139 w 244"/>
              <a:gd name="T1" fmla="*/ 146 h 177"/>
              <a:gd name="T2" fmla="*/ 0 w 244"/>
              <a:gd name="T3" fmla="*/ 146 h 177"/>
              <a:gd name="T4" fmla="*/ 0 w 244"/>
              <a:gd name="T5" fmla="*/ 0 h 177"/>
              <a:gd name="T6" fmla="*/ 244 w 244"/>
              <a:gd name="T7" fmla="*/ 0 h 177"/>
              <a:gd name="T8" fmla="*/ 244 w 244"/>
              <a:gd name="T9" fmla="*/ 110 h 177"/>
              <a:gd name="T10" fmla="*/ 0 w 244"/>
              <a:gd name="T11" fmla="*/ 0 h 177"/>
              <a:gd name="T12" fmla="*/ 122 w 244"/>
              <a:gd name="T13" fmla="*/ 73 h 177"/>
              <a:gd name="T14" fmla="*/ 244 w 244"/>
              <a:gd name="T15" fmla="*/ 0 h 177"/>
              <a:gd name="T16" fmla="*/ 160 w 244"/>
              <a:gd name="T17" fmla="*/ 146 h 177"/>
              <a:gd name="T18" fmla="*/ 244 w 244"/>
              <a:gd name="T19" fmla="*/ 146 h 177"/>
              <a:gd name="T20" fmla="*/ 213 w 244"/>
              <a:gd name="T21" fmla="*/ 177 h 177"/>
              <a:gd name="T22" fmla="*/ 244 w 244"/>
              <a:gd name="T23" fmla="*/ 146 h 177"/>
              <a:gd name="T24" fmla="*/ 213 w 244"/>
              <a:gd name="T25" fmla="*/ 11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177">
                <a:moveTo>
                  <a:pt x="139" y="146"/>
                </a:moveTo>
                <a:lnTo>
                  <a:pt x="0" y="146"/>
                </a:lnTo>
                <a:lnTo>
                  <a:pt x="0" y="0"/>
                </a:lnTo>
                <a:lnTo>
                  <a:pt x="244" y="0"/>
                </a:lnTo>
                <a:lnTo>
                  <a:pt x="244" y="110"/>
                </a:lnTo>
                <a:moveTo>
                  <a:pt x="0" y="0"/>
                </a:moveTo>
                <a:lnTo>
                  <a:pt x="122" y="73"/>
                </a:lnTo>
                <a:lnTo>
                  <a:pt x="244" y="0"/>
                </a:lnTo>
                <a:moveTo>
                  <a:pt x="160" y="146"/>
                </a:moveTo>
                <a:lnTo>
                  <a:pt x="244" y="146"/>
                </a:lnTo>
                <a:moveTo>
                  <a:pt x="213" y="177"/>
                </a:moveTo>
                <a:lnTo>
                  <a:pt x="244" y="146"/>
                </a:lnTo>
                <a:lnTo>
                  <a:pt x="213" y="115"/>
                </a:lnTo>
              </a:path>
            </a:pathLst>
          </a:custGeom>
          <a:noFill/>
          <a:ln w="317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7" name="Data &amp; AI" title="Icon of several circles connected to eachother by lines">
            <a:extLst>
              <a:ext uri="{FF2B5EF4-FFF2-40B4-BE49-F238E27FC236}">
                <a16:creationId xmlns:a16="http://schemas.microsoft.com/office/drawing/2014/main" id="{4F3E4D24-39BD-46D0-9DD1-037B91E2244C}"/>
              </a:ext>
            </a:extLst>
          </p:cNvPr>
          <p:cNvSpPr>
            <a:spLocks noChangeAspect="1" noEditPoints="1"/>
          </p:cNvSpPr>
          <p:nvPr/>
        </p:nvSpPr>
        <p:spPr bwMode="auto">
          <a:xfrm>
            <a:off x="4371436" y="3824757"/>
            <a:ext cx="652022" cy="521362"/>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8" name="hand_1" title="Icon of an open hand">
            <a:extLst>
              <a:ext uri="{FF2B5EF4-FFF2-40B4-BE49-F238E27FC236}">
                <a16:creationId xmlns:a16="http://schemas.microsoft.com/office/drawing/2014/main" id="{B43BE270-0A75-4CF9-842B-3D27C5E4B2FB}"/>
              </a:ext>
            </a:extLst>
          </p:cNvPr>
          <p:cNvSpPr>
            <a:spLocks noChangeAspect="1" noEditPoints="1"/>
          </p:cNvSpPr>
          <p:nvPr/>
        </p:nvSpPr>
        <p:spPr bwMode="auto">
          <a:xfrm>
            <a:off x="1501067" y="3793516"/>
            <a:ext cx="486707" cy="610818"/>
          </a:xfrm>
          <a:custGeom>
            <a:avLst/>
            <a:gdLst>
              <a:gd name="T0" fmla="*/ 70 w 274"/>
              <a:gd name="T1" fmla="*/ 186 h 346"/>
              <a:gd name="T2" fmla="*/ 89 w 274"/>
              <a:gd name="T3" fmla="*/ 204 h 346"/>
              <a:gd name="T4" fmla="*/ 89 w 274"/>
              <a:gd name="T5" fmla="*/ 204 h 346"/>
              <a:gd name="T6" fmla="*/ 89 w 274"/>
              <a:gd name="T7" fmla="*/ 158 h 346"/>
              <a:gd name="T8" fmla="*/ 89 w 274"/>
              <a:gd name="T9" fmla="*/ 48 h 346"/>
              <a:gd name="T10" fmla="*/ 112 w 274"/>
              <a:gd name="T11" fmla="*/ 24 h 346"/>
              <a:gd name="T12" fmla="*/ 135 w 274"/>
              <a:gd name="T13" fmla="*/ 48 h 346"/>
              <a:gd name="T14" fmla="*/ 135 w 274"/>
              <a:gd name="T15" fmla="*/ 156 h 346"/>
              <a:gd name="T16" fmla="*/ 70 w 274"/>
              <a:gd name="T17" fmla="*/ 186 h 346"/>
              <a:gd name="T18" fmla="*/ 56 w 274"/>
              <a:gd name="T19" fmla="*/ 169 h 346"/>
              <a:gd name="T20" fmla="*/ 13 w 274"/>
              <a:gd name="T21" fmla="*/ 168 h 346"/>
              <a:gd name="T22" fmla="*/ 11 w 274"/>
              <a:gd name="T23" fmla="*/ 210 h 346"/>
              <a:gd name="T24" fmla="*/ 119 w 274"/>
              <a:gd name="T25" fmla="*/ 317 h 346"/>
              <a:gd name="T26" fmla="*/ 199 w 274"/>
              <a:gd name="T27" fmla="*/ 334 h 346"/>
              <a:gd name="T28" fmla="*/ 274 w 274"/>
              <a:gd name="T29" fmla="*/ 256 h 346"/>
              <a:gd name="T30" fmla="*/ 274 w 274"/>
              <a:gd name="T31" fmla="*/ 67 h 346"/>
              <a:gd name="T32" fmla="*/ 251 w 274"/>
              <a:gd name="T33" fmla="*/ 44 h 346"/>
              <a:gd name="T34" fmla="*/ 228 w 274"/>
              <a:gd name="T35" fmla="*/ 67 h 346"/>
              <a:gd name="T36" fmla="*/ 181 w 274"/>
              <a:gd name="T37" fmla="*/ 156 h 346"/>
              <a:gd name="T38" fmla="*/ 181 w 274"/>
              <a:gd name="T39" fmla="*/ 23 h 346"/>
              <a:gd name="T40" fmla="*/ 158 w 274"/>
              <a:gd name="T41" fmla="*/ 0 h 346"/>
              <a:gd name="T42" fmla="*/ 135 w 274"/>
              <a:gd name="T43" fmla="*/ 23 h 346"/>
              <a:gd name="T44" fmla="*/ 135 w 274"/>
              <a:gd name="T45" fmla="*/ 44 h 346"/>
              <a:gd name="T46" fmla="*/ 228 w 274"/>
              <a:gd name="T47" fmla="*/ 169 h 346"/>
              <a:gd name="T48" fmla="*/ 228 w 274"/>
              <a:gd name="T49" fmla="*/ 44 h 346"/>
              <a:gd name="T50" fmla="*/ 204 w 274"/>
              <a:gd name="T51" fmla="*/ 21 h 346"/>
              <a:gd name="T52" fmla="*/ 181 w 274"/>
              <a:gd name="T53" fmla="*/ 4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4" h="346">
                <a:moveTo>
                  <a:pt x="70" y="186"/>
                </a:moveTo>
                <a:cubicBezTo>
                  <a:pt x="89" y="204"/>
                  <a:pt x="89" y="204"/>
                  <a:pt x="89" y="204"/>
                </a:cubicBezTo>
                <a:cubicBezTo>
                  <a:pt x="89" y="204"/>
                  <a:pt x="89" y="204"/>
                  <a:pt x="89" y="204"/>
                </a:cubicBezTo>
                <a:cubicBezTo>
                  <a:pt x="89" y="158"/>
                  <a:pt x="89" y="158"/>
                  <a:pt x="89" y="158"/>
                </a:cubicBezTo>
                <a:cubicBezTo>
                  <a:pt x="89" y="48"/>
                  <a:pt x="89" y="48"/>
                  <a:pt x="89" y="48"/>
                </a:cubicBezTo>
                <a:cubicBezTo>
                  <a:pt x="89" y="35"/>
                  <a:pt x="99" y="24"/>
                  <a:pt x="112" y="24"/>
                </a:cubicBezTo>
                <a:cubicBezTo>
                  <a:pt x="125" y="24"/>
                  <a:pt x="135" y="35"/>
                  <a:pt x="135" y="48"/>
                </a:cubicBezTo>
                <a:cubicBezTo>
                  <a:pt x="135" y="156"/>
                  <a:pt x="135" y="156"/>
                  <a:pt x="135" y="156"/>
                </a:cubicBezTo>
                <a:moveTo>
                  <a:pt x="70" y="186"/>
                </a:moveTo>
                <a:cubicBezTo>
                  <a:pt x="56" y="169"/>
                  <a:pt x="56" y="169"/>
                  <a:pt x="56" y="169"/>
                </a:cubicBezTo>
                <a:cubicBezTo>
                  <a:pt x="45" y="157"/>
                  <a:pt x="26" y="156"/>
                  <a:pt x="13" y="168"/>
                </a:cubicBezTo>
                <a:cubicBezTo>
                  <a:pt x="1" y="179"/>
                  <a:pt x="0" y="198"/>
                  <a:pt x="11" y="210"/>
                </a:cubicBezTo>
                <a:cubicBezTo>
                  <a:pt x="119" y="317"/>
                  <a:pt x="119" y="317"/>
                  <a:pt x="119" y="317"/>
                </a:cubicBezTo>
                <a:cubicBezTo>
                  <a:pt x="119" y="317"/>
                  <a:pt x="148" y="346"/>
                  <a:pt x="199" y="334"/>
                </a:cubicBezTo>
                <a:cubicBezTo>
                  <a:pt x="252" y="322"/>
                  <a:pt x="274" y="282"/>
                  <a:pt x="274" y="256"/>
                </a:cubicBezTo>
                <a:cubicBezTo>
                  <a:pt x="274" y="67"/>
                  <a:pt x="274" y="67"/>
                  <a:pt x="274" y="67"/>
                </a:cubicBezTo>
                <a:cubicBezTo>
                  <a:pt x="274" y="54"/>
                  <a:pt x="264" y="44"/>
                  <a:pt x="251" y="44"/>
                </a:cubicBezTo>
                <a:cubicBezTo>
                  <a:pt x="238" y="44"/>
                  <a:pt x="228" y="54"/>
                  <a:pt x="228" y="67"/>
                </a:cubicBezTo>
                <a:moveTo>
                  <a:pt x="181" y="156"/>
                </a:moveTo>
                <a:cubicBezTo>
                  <a:pt x="181" y="23"/>
                  <a:pt x="181" y="23"/>
                  <a:pt x="181" y="23"/>
                </a:cubicBezTo>
                <a:cubicBezTo>
                  <a:pt x="181" y="11"/>
                  <a:pt x="171" y="0"/>
                  <a:pt x="158" y="0"/>
                </a:cubicBezTo>
                <a:cubicBezTo>
                  <a:pt x="145" y="0"/>
                  <a:pt x="135" y="11"/>
                  <a:pt x="135" y="23"/>
                </a:cubicBezTo>
                <a:cubicBezTo>
                  <a:pt x="135" y="44"/>
                  <a:pt x="135" y="44"/>
                  <a:pt x="135" y="44"/>
                </a:cubicBezTo>
                <a:moveTo>
                  <a:pt x="228" y="169"/>
                </a:moveTo>
                <a:cubicBezTo>
                  <a:pt x="228" y="44"/>
                  <a:pt x="228" y="44"/>
                  <a:pt x="228" y="44"/>
                </a:cubicBezTo>
                <a:cubicBezTo>
                  <a:pt x="228" y="31"/>
                  <a:pt x="217" y="21"/>
                  <a:pt x="204" y="21"/>
                </a:cubicBezTo>
                <a:cubicBezTo>
                  <a:pt x="192" y="21"/>
                  <a:pt x="181" y="31"/>
                  <a:pt x="181" y="44"/>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 name="TextBox 1">
            <a:extLst>
              <a:ext uri="{FF2B5EF4-FFF2-40B4-BE49-F238E27FC236}">
                <a16:creationId xmlns:a16="http://schemas.microsoft.com/office/drawing/2014/main" id="{603FBF6D-67A3-4C23-9443-098ED100F5D5}"/>
              </a:ext>
            </a:extLst>
          </p:cNvPr>
          <p:cNvSpPr txBox="1"/>
          <p:nvPr/>
        </p:nvSpPr>
        <p:spPr>
          <a:xfrm>
            <a:off x="-1" y="10378"/>
            <a:ext cx="12436475" cy="651009"/>
          </a:xfrm>
          <a:prstGeom prst="rect">
            <a:avLst/>
          </a:prstGeom>
          <a:solidFill>
            <a:srgbClr val="D83B01"/>
          </a:solidFill>
        </p:spPr>
        <p:txBody>
          <a:bodyPr wrap="square" lIns="182880" tIns="0" rIns="182880" bIns="0" rtlCol="0" anchor="ctr">
            <a:noAutofit/>
          </a:bodyPr>
          <a:lstStyle/>
          <a:p>
            <a:pPr algn="l"/>
            <a:r>
              <a:rPr lang="en-US" sz="1600" b="1">
                <a:gradFill>
                  <a:gsLst>
                    <a:gs pos="2917">
                      <a:schemeClr val="tx1"/>
                    </a:gs>
                    <a:gs pos="30000">
                      <a:schemeClr val="tx1"/>
                    </a:gs>
                  </a:gsLst>
                  <a:lin ang="5400000" scaled="0"/>
                </a:gradFill>
              </a:rPr>
              <a:t>Remove before presenting</a:t>
            </a:r>
            <a:r>
              <a:rPr lang="en-US" sz="1600">
                <a:gradFill>
                  <a:gsLst>
                    <a:gs pos="2917">
                      <a:schemeClr val="tx1"/>
                    </a:gs>
                    <a:gs pos="30000">
                      <a:schemeClr val="tx1"/>
                    </a:gs>
                  </a:gsLst>
                  <a:lin ang="5400000" scaled="0"/>
                </a:gradFill>
              </a:rPr>
              <a:t>: For customers unable to fully migrate to Azure AD and still require on-premises Active Directory, present this slide to encourage customers to use Microsoft Defender for Identity to protect their on-premises identities.</a:t>
            </a:r>
          </a:p>
        </p:txBody>
      </p:sp>
    </p:spTree>
    <p:extLst>
      <p:ext uri="{BB962C8B-B14F-4D97-AF65-F5344CB8AC3E}">
        <p14:creationId xmlns:p14="http://schemas.microsoft.com/office/powerpoint/2010/main" val="28464506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A844FD8-E9A2-4A0F-B39A-5C540D27C5C7}"/>
              </a:ext>
            </a:extLst>
          </p:cNvPr>
          <p:cNvGrpSpPr/>
          <p:nvPr/>
        </p:nvGrpSpPr>
        <p:grpSpPr>
          <a:xfrm>
            <a:off x="385114" y="1750954"/>
            <a:ext cx="3069939" cy="4676867"/>
            <a:chOff x="385114" y="1750954"/>
            <a:chExt cx="3069939" cy="4676867"/>
          </a:xfrm>
        </p:grpSpPr>
        <p:sp>
          <p:nvSpPr>
            <p:cNvPr id="41" name="TextBox 40">
              <a:extLst>
                <a:ext uri="{FF2B5EF4-FFF2-40B4-BE49-F238E27FC236}">
                  <a16:creationId xmlns:a16="http://schemas.microsoft.com/office/drawing/2014/main" id="{F338A891-7164-453D-A800-0F4B6026579E}"/>
                </a:ext>
              </a:extLst>
            </p:cNvPr>
            <p:cNvSpPr txBox="1"/>
            <p:nvPr/>
          </p:nvSpPr>
          <p:spPr>
            <a:xfrm>
              <a:off x="385114" y="1750954"/>
              <a:ext cx="3067254" cy="923330"/>
            </a:xfrm>
            <a:prstGeom prst="rect">
              <a:avLst/>
            </a:prstGeom>
            <a:noFill/>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Key</a:t>
              </a:r>
              <a:r>
                <a:rPr kumimoji="0" lang="en-US" sz="1800" b="0" i="0" u="none" strike="noStrike" kern="1200" cap="none" spc="0" normalizeH="0" baseline="0" noProof="0">
                  <a:ln>
                    <a:noFill/>
                  </a:ln>
                  <a:solidFill>
                    <a:srgbClr val="000000"/>
                  </a:solidFill>
                  <a:effectLst/>
                  <a:uLnTx/>
                  <a:uFillTx/>
                  <a:latin typeface="Segoe UI Semibold"/>
                  <a:ea typeface="+mn-ea"/>
                  <a:cs typeface="+mn-cs"/>
                </a:rPr>
                <a:t> </a:t>
              </a:r>
              <a:r>
                <a:rPr kumimoji="0" lang="en-US" sz="1800" b="1" i="0" u="none" strike="noStrike" kern="1200" cap="none" spc="0" normalizeH="0" baseline="0" noProof="0">
                  <a:ln>
                    <a:noFill/>
                  </a:ln>
                  <a:solidFill>
                    <a:srgbClr val="000000"/>
                  </a:solidFill>
                  <a:effectLst/>
                  <a:uLnTx/>
                  <a:uFillTx/>
                  <a:latin typeface="Segoe UI"/>
                  <a:ea typeface="+mn-ea"/>
                  <a:cs typeface="+mn-cs"/>
                </a:rPr>
                <a:t>actions</a:t>
              </a:r>
              <a:r>
                <a:rPr kumimoji="0" lang="en-US" sz="1800" b="0" i="0" u="none" strike="noStrike" kern="1200" cap="none" spc="0" normalizeH="0" baseline="0" noProof="0">
                  <a:ln>
                    <a:noFill/>
                  </a:ln>
                  <a:solidFill>
                    <a:srgbClr val="000000"/>
                  </a:solidFill>
                  <a:effectLst/>
                  <a:uLnTx/>
                  <a:uFillTx/>
                  <a:latin typeface="Segoe UI Semibold"/>
                  <a:ea typeface="+mn-ea"/>
                  <a:cs typeface="+mn-cs"/>
                </a:rPr>
                <a:t> to start any</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a:ea typeface="+mn-ea"/>
                  <a:cs typeface="+mn-cs"/>
                </a:rPr>
                <a:t>AD FS to Azure AD migration</a:t>
              </a:r>
            </a:p>
          </p:txBody>
        </p:sp>
        <p:grpSp>
          <p:nvGrpSpPr>
            <p:cNvPr id="9" name="Group 8">
              <a:extLst>
                <a:ext uri="{FF2B5EF4-FFF2-40B4-BE49-F238E27FC236}">
                  <a16:creationId xmlns:a16="http://schemas.microsoft.com/office/drawing/2014/main" id="{D4D237D5-F101-42A3-BD89-E7CFBB4EFDC9}"/>
                </a:ext>
              </a:extLst>
            </p:cNvPr>
            <p:cNvGrpSpPr/>
            <p:nvPr/>
          </p:nvGrpSpPr>
          <p:grpSpPr>
            <a:xfrm>
              <a:off x="487668" y="2837757"/>
              <a:ext cx="2967385" cy="587502"/>
              <a:chOff x="487668" y="2837757"/>
              <a:chExt cx="2967385" cy="587502"/>
            </a:xfrm>
          </p:grpSpPr>
          <p:grpSp>
            <p:nvGrpSpPr>
              <p:cNvPr id="50" name="Group 49">
                <a:extLst>
                  <a:ext uri="{FF2B5EF4-FFF2-40B4-BE49-F238E27FC236}">
                    <a16:creationId xmlns:a16="http://schemas.microsoft.com/office/drawing/2014/main" id="{3FF2FB68-4CD6-F644-9817-AE09822D7770}"/>
                  </a:ext>
                  <a:ext uri="{C183D7F6-B498-43B3-948B-1728B52AA6E4}">
                    <adec:decorative xmlns:adec="http://schemas.microsoft.com/office/drawing/2017/decorative" val="1"/>
                  </a:ext>
                </a:extLst>
              </p:cNvPr>
              <p:cNvGrpSpPr/>
              <p:nvPr/>
            </p:nvGrpSpPr>
            <p:grpSpPr>
              <a:xfrm>
                <a:off x="487668" y="2868274"/>
                <a:ext cx="242917" cy="242250"/>
                <a:chOff x="613202" y="1655459"/>
                <a:chExt cx="598664" cy="597022"/>
              </a:xfrm>
            </p:grpSpPr>
            <p:sp>
              <p:nvSpPr>
                <p:cNvPr id="51" name="Oval 50">
                  <a:extLst>
                    <a:ext uri="{FF2B5EF4-FFF2-40B4-BE49-F238E27FC236}">
                      <a16:creationId xmlns:a16="http://schemas.microsoft.com/office/drawing/2014/main" id="{28AE8A12-4452-0E4A-AC00-747E150376C9}"/>
                    </a:ext>
                  </a:extLst>
                </p:cNvPr>
                <p:cNvSpPr>
                  <a:spLocks noChangeArrowheads="1"/>
                </p:cNvSpPr>
                <p:nvPr/>
              </p:nvSpPr>
              <p:spPr bwMode="auto">
                <a:xfrm>
                  <a:off x="613202" y="1655459"/>
                  <a:ext cx="598664" cy="597022"/>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52" name="Graphic 4">
                  <a:extLst>
                    <a:ext uri="{FF2B5EF4-FFF2-40B4-BE49-F238E27FC236}">
                      <a16:creationId xmlns:a16="http://schemas.microsoft.com/office/drawing/2014/main" id="{126C9346-549F-274A-A3CF-5CDF41701D14}"/>
                    </a:ext>
                  </a:extLst>
                </p:cNvPr>
                <p:cNvSpPr/>
                <p:nvPr/>
              </p:nvSpPr>
              <p:spPr>
                <a:xfrm>
                  <a:off x="847257" y="1797488"/>
                  <a:ext cx="199562"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7" name="Text Placeholder 7">
                <a:extLst>
                  <a:ext uri="{FF2B5EF4-FFF2-40B4-BE49-F238E27FC236}">
                    <a16:creationId xmlns:a16="http://schemas.microsoft.com/office/drawing/2014/main" id="{E3E1A4CD-1826-1342-B156-DBC060ADC1EA}"/>
                  </a:ext>
                </a:extLst>
              </p:cNvPr>
              <p:cNvSpPr txBox="1">
                <a:spLocks/>
              </p:cNvSpPr>
              <p:nvPr/>
            </p:nvSpPr>
            <p:spPr>
              <a:xfrm>
                <a:off x="853190" y="2837757"/>
                <a:ext cx="2601863" cy="587502"/>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Install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3"/>
                  </a:rPr>
                  <a:t>Azure AD Connect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enable hybrid identity capabilities</a:t>
                </a:r>
              </a:p>
            </p:txBody>
          </p:sp>
        </p:grpSp>
        <p:grpSp>
          <p:nvGrpSpPr>
            <p:cNvPr id="6" name="Group 5">
              <a:extLst>
                <a:ext uri="{FF2B5EF4-FFF2-40B4-BE49-F238E27FC236}">
                  <a16:creationId xmlns:a16="http://schemas.microsoft.com/office/drawing/2014/main" id="{53DA1A22-68DC-4246-83F1-82B7C78BC531}"/>
                </a:ext>
              </a:extLst>
            </p:cNvPr>
            <p:cNvGrpSpPr/>
            <p:nvPr/>
          </p:nvGrpSpPr>
          <p:grpSpPr>
            <a:xfrm>
              <a:off x="487668" y="4114570"/>
              <a:ext cx="2930475" cy="721531"/>
              <a:chOff x="487668" y="3873757"/>
              <a:chExt cx="2930475" cy="721531"/>
            </a:xfrm>
          </p:grpSpPr>
          <p:grpSp>
            <p:nvGrpSpPr>
              <p:cNvPr id="29" name="Group 28">
                <a:extLst>
                  <a:ext uri="{FF2B5EF4-FFF2-40B4-BE49-F238E27FC236}">
                    <a16:creationId xmlns:a16="http://schemas.microsoft.com/office/drawing/2014/main" id="{9979040C-7584-7747-A9CE-17943BD52E7C}"/>
                  </a:ext>
                  <a:ext uri="{C183D7F6-B498-43B3-948B-1728B52AA6E4}">
                    <adec:decorative xmlns:adec="http://schemas.microsoft.com/office/drawing/2017/decorative" val="1"/>
                  </a:ext>
                </a:extLst>
              </p:cNvPr>
              <p:cNvGrpSpPr/>
              <p:nvPr/>
            </p:nvGrpSpPr>
            <p:grpSpPr>
              <a:xfrm>
                <a:off x="487668" y="3905997"/>
                <a:ext cx="242917" cy="242250"/>
                <a:chOff x="613202" y="1655459"/>
                <a:chExt cx="598664" cy="597022"/>
              </a:xfrm>
            </p:grpSpPr>
            <p:sp>
              <p:nvSpPr>
                <p:cNvPr id="30" name="Oval 29">
                  <a:extLst>
                    <a:ext uri="{FF2B5EF4-FFF2-40B4-BE49-F238E27FC236}">
                      <a16:creationId xmlns:a16="http://schemas.microsoft.com/office/drawing/2014/main" id="{044A2700-4EE7-3549-87C9-F8E7B0C430E9}"/>
                    </a:ext>
                  </a:extLst>
                </p:cNvPr>
                <p:cNvSpPr>
                  <a:spLocks noChangeArrowheads="1"/>
                </p:cNvSpPr>
                <p:nvPr/>
              </p:nvSpPr>
              <p:spPr bwMode="auto">
                <a:xfrm>
                  <a:off x="613202" y="1655459"/>
                  <a:ext cx="598664" cy="597022"/>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31" name="Graphic 4">
                  <a:extLst>
                    <a:ext uri="{FF2B5EF4-FFF2-40B4-BE49-F238E27FC236}">
                      <a16:creationId xmlns:a16="http://schemas.microsoft.com/office/drawing/2014/main" id="{AD8AF25B-7A39-324C-8755-6B7EF340C1F9}"/>
                    </a:ext>
                  </a:extLst>
                </p:cNvPr>
                <p:cNvSpPr/>
                <p:nvPr/>
              </p:nvSpPr>
              <p:spPr>
                <a:xfrm>
                  <a:off x="847257" y="1797488"/>
                  <a:ext cx="199562"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8" name="Text Placeholder 7">
                <a:extLst>
                  <a:ext uri="{FF2B5EF4-FFF2-40B4-BE49-F238E27FC236}">
                    <a16:creationId xmlns:a16="http://schemas.microsoft.com/office/drawing/2014/main" id="{0B0D4521-056A-5244-9D45-BB6BB04E6D1E}"/>
                  </a:ext>
                </a:extLst>
              </p:cNvPr>
              <p:cNvSpPr txBox="1">
                <a:spLocks/>
              </p:cNvSpPr>
              <p:nvPr/>
            </p:nvSpPr>
            <p:spPr>
              <a:xfrm>
                <a:off x="850502" y="3873757"/>
                <a:ext cx="2567641" cy="721531"/>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Install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4"/>
                  </a:rPr>
                  <a:t>Azure AD Connect Health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assess your current AD FS environment</a:t>
                </a:r>
              </a:p>
            </p:txBody>
          </p:sp>
        </p:grpSp>
        <p:grpSp>
          <p:nvGrpSpPr>
            <p:cNvPr id="5" name="Group 4">
              <a:extLst>
                <a:ext uri="{FF2B5EF4-FFF2-40B4-BE49-F238E27FC236}">
                  <a16:creationId xmlns:a16="http://schemas.microsoft.com/office/drawing/2014/main" id="{FF941721-57C3-4EE9-8C10-99A5E1924C6B}"/>
                </a:ext>
              </a:extLst>
            </p:cNvPr>
            <p:cNvGrpSpPr/>
            <p:nvPr/>
          </p:nvGrpSpPr>
          <p:grpSpPr>
            <a:xfrm>
              <a:off x="487668" y="5525412"/>
              <a:ext cx="2964700" cy="902409"/>
              <a:chOff x="487668" y="5248685"/>
              <a:chExt cx="2964700" cy="902409"/>
            </a:xfrm>
          </p:grpSpPr>
          <p:grpSp>
            <p:nvGrpSpPr>
              <p:cNvPr id="32" name="Group 31">
                <a:extLst>
                  <a:ext uri="{FF2B5EF4-FFF2-40B4-BE49-F238E27FC236}">
                    <a16:creationId xmlns:a16="http://schemas.microsoft.com/office/drawing/2014/main" id="{F53DF057-8F37-E640-AD4D-A5A2046C1DC7}"/>
                  </a:ext>
                  <a:ext uri="{C183D7F6-B498-43B3-948B-1728B52AA6E4}">
                    <adec:decorative xmlns:adec="http://schemas.microsoft.com/office/drawing/2017/decorative" val="1"/>
                  </a:ext>
                </a:extLst>
              </p:cNvPr>
              <p:cNvGrpSpPr/>
              <p:nvPr/>
            </p:nvGrpSpPr>
            <p:grpSpPr>
              <a:xfrm>
                <a:off x="487668" y="5328563"/>
                <a:ext cx="242917" cy="242250"/>
                <a:chOff x="613202" y="1655459"/>
                <a:chExt cx="598664" cy="597022"/>
              </a:xfrm>
            </p:grpSpPr>
            <p:sp>
              <p:nvSpPr>
                <p:cNvPr id="33" name="Oval 32">
                  <a:extLst>
                    <a:ext uri="{FF2B5EF4-FFF2-40B4-BE49-F238E27FC236}">
                      <a16:creationId xmlns:a16="http://schemas.microsoft.com/office/drawing/2014/main" id="{C841F78D-DA35-A344-BFE7-F853240C3864}"/>
                    </a:ext>
                  </a:extLst>
                </p:cNvPr>
                <p:cNvSpPr>
                  <a:spLocks noChangeArrowheads="1"/>
                </p:cNvSpPr>
                <p:nvPr/>
              </p:nvSpPr>
              <p:spPr bwMode="auto">
                <a:xfrm>
                  <a:off x="613202" y="1655459"/>
                  <a:ext cx="598664" cy="597022"/>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34" name="Graphic 4">
                  <a:extLst>
                    <a:ext uri="{FF2B5EF4-FFF2-40B4-BE49-F238E27FC236}">
                      <a16:creationId xmlns:a16="http://schemas.microsoft.com/office/drawing/2014/main" id="{A87AF7C8-56EA-9240-BCEC-591BD98D1BF7}"/>
                    </a:ext>
                  </a:extLst>
                </p:cNvPr>
                <p:cNvSpPr/>
                <p:nvPr/>
              </p:nvSpPr>
              <p:spPr>
                <a:xfrm>
                  <a:off x="847257" y="1797488"/>
                  <a:ext cx="199562"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60" name="Text Placeholder 7">
                <a:extLst>
                  <a:ext uri="{FF2B5EF4-FFF2-40B4-BE49-F238E27FC236}">
                    <a16:creationId xmlns:a16="http://schemas.microsoft.com/office/drawing/2014/main" id="{C9872CC2-9127-EF4E-A68F-2F726B2AC6FD}"/>
                  </a:ext>
                </a:extLst>
              </p:cNvPr>
              <p:cNvSpPr txBox="1">
                <a:spLocks/>
              </p:cNvSpPr>
              <p:nvPr/>
            </p:nvSpPr>
            <p:spPr>
              <a:xfrm>
                <a:off x="850504" y="5248685"/>
                <a:ext cx="2601864" cy="902409"/>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Ensure any new apps are onboarded and connected to Azure AD</a:t>
                </a:r>
              </a:p>
            </p:txBody>
          </p:sp>
        </p:grpSp>
      </p:grpSp>
      <p:grpSp>
        <p:nvGrpSpPr>
          <p:cNvPr id="17" name="Group 16">
            <a:extLst>
              <a:ext uri="{FF2B5EF4-FFF2-40B4-BE49-F238E27FC236}">
                <a16:creationId xmlns:a16="http://schemas.microsoft.com/office/drawing/2014/main" id="{E69E2C5C-7367-4A9C-A50B-2798624AFF44}"/>
              </a:ext>
            </a:extLst>
          </p:cNvPr>
          <p:cNvGrpSpPr/>
          <p:nvPr/>
        </p:nvGrpSpPr>
        <p:grpSpPr>
          <a:xfrm>
            <a:off x="8173481" y="1816901"/>
            <a:ext cx="3457965" cy="3055530"/>
            <a:chOff x="8173481" y="1816901"/>
            <a:chExt cx="3457965" cy="3055530"/>
          </a:xfrm>
        </p:grpSpPr>
        <p:sp>
          <p:nvSpPr>
            <p:cNvPr id="95" name="TextBox 94">
              <a:extLst>
                <a:ext uri="{FF2B5EF4-FFF2-40B4-BE49-F238E27FC236}">
                  <a16:creationId xmlns:a16="http://schemas.microsoft.com/office/drawing/2014/main" id="{AC3E7C13-FDAC-CC40-939E-55611BFC7CEC}"/>
                </a:ext>
              </a:extLst>
            </p:cNvPr>
            <p:cNvSpPr txBox="1"/>
            <p:nvPr/>
          </p:nvSpPr>
          <p:spPr>
            <a:xfrm>
              <a:off x="8173481" y="1816901"/>
              <a:ext cx="2992576" cy="923330"/>
            </a:xfrm>
            <a:prstGeom prst="rect">
              <a:avLst/>
            </a:prstGeom>
            <a:noFill/>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Key</a:t>
              </a:r>
              <a:r>
                <a:rPr kumimoji="0" lang="en-US" sz="1800" b="0" i="0" u="none" strike="noStrike" kern="1200" cap="none" spc="0" normalizeH="0" baseline="0" noProof="0">
                  <a:ln>
                    <a:noFill/>
                  </a:ln>
                  <a:solidFill>
                    <a:srgbClr val="000000"/>
                  </a:solidFill>
                  <a:effectLst/>
                  <a:uLnTx/>
                  <a:uFillTx/>
                  <a:latin typeface="Segoe UI Semibold"/>
                  <a:ea typeface="+mn-ea"/>
                  <a:cs typeface="+mn-cs"/>
                </a:rPr>
                <a:t> </a:t>
              </a:r>
              <a:r>
                <a:rPr kumimoji="0" lang="en-US" sz="1800" b="1" i="0" u="none" strike="noStrike" kern="1200" cap="none" spc="0" normalizeH="0" baseline="0" noProof="0">
                  <a:ln>
                    <a:noFill/>
                  </a:ln>
                  <a:solidFill>
                    <a:srgbClr val="000000"/>
                  </a:solidFill>
                  <a:effectLst/>
                  <a:uLnTx/>
                  <a:uFillTx/>
                  <a:latin typeface="Segoe UI"/>
                  <a:ea typeface="+mn-ea"/>
                  <a:cs typeface="+mn-cs"/>
                </a:rPr>
                <a:t>actions</a:t>
              </a:r>
              <a:r>
                <a:rPr kumimoji="0" lang="en-US" sz="1800" b="0" i="0" u="none" strike="noStrike" kern="1200" cap="none" spc="0" normalizeH="0" baseline="0" noProof="0">
                  <a:ln>
                    <a:noFill/>
                  </a:ln>
                  <a:solidFill>
                    <a:srgbClr val="000000"/>
                  </a:solidFill>
                  <a:effectLst/>
                  <a:uLnTx/>
                  <a:uFillTx/>
                  <a:latin typeface="Segoe UI Semibold"/>
                  <a:ea typeface="+mn-ea"/>
                  <a:cs typeface="+mn-cs"/>
                </a:rPr>
                <a:t> to start migrating from </a:t>
              </a:r>
              <a:r>
                <a:rPr kumimoji="0" lang="en-US" sz="1800" b="0" i="0" u="none" strike="noStrike" kern="1200" cap="none" spc="0" normalizeH="0" baseline="0" noProof="0">
                  <a:ln>
                    <a:noFill/>
                  </a:ln>
                  <a:solidFill>
                    <a:srgbClr val="107C10"/>
                  </a:solidFill>
                  <a:effectLst/>
                  <a:uLnTx/>
                  <a:uFillTx/>
                  <a:latin typeface="Segoe UI Semibold"/>
                  <a:ea typeface="+mn-ea"/>
                  <a:cs typeface="+mn-cs"/>
                </a:rPr>
                <a:t>federation to cloud authentication</a:t>
              </a:r>
              <a:endParaRPr kumimoji="0" lang="en-US" sz="18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4" name="Group 13">
              <a:extLst>
                <a:ext uri="{FF2B5EF4-FFF2-40B4-BE49-F238E27FC236}">
                  <a16:creationId xmlns:a16="http://schemas.microsoft.com/office/drawing/2014/main" id="{A765EDE4-47A5-4153-B35C-77410EBB848E}"/>
                </a:ext>
              </a:extLst>
            </p:cNvPr>
            <p:cNvGrpSpPr/>
            <p:nvPr/>
          </p:nvGrpSpPr>
          <p:grpSpPr>
            <a:xfrm>
              <a:off x="8276035" y="2807240"/>
              <a:ext cx="3170921" cy="587502"/>
              <a:chOff x="8276035" y="3511125"/>
              <a:chExt cx="3170921" cy="587502"/>
            </a:xfrm>
          </p:grpSpPr>
          <p:grpSp>
            <p:nvGrpSpPr>
              <p:cNvPr id="88" name="Group 87">
                <a:extLst>
                  <a:ext uri="{FF2B5EF4-FFF2-40B4-BE49-F238E27FC236}">
                    <a16:creationId xmlns:a16="http://schemas.microsoft.com/office/drawing/2014/main" id="{C2835AE7-D432-B54D-BCB6-DCE0A682D845}"/>
                  </a:ext>
                  <a:ext uri="{C183D7F6-B498-43B3-948B-1728B52AA6E4}">
                    <adec:decorative xmlns:adec="http://schemas.microsoft.com/office/drawing/2017/decorative" val="1"/>
                  </a:ext>
                </a:extLst>
              </p:cNvPr>
              <p:cNvGrpSpPr/>
              <p:nvPr/>
            </p:nvGrpSpPr>
            <p:grpSpPr>
              <a:xfrm>
                <a:off x="8276035" y="3541642"/>
                <a:ext cx="242917" cy="242250"/>
                <a:chOff x="613202" y="1655459"/>
                <a:chExt cx="598664" cy="597022"/>
              </a:xfrm>
            </p:grpSpPr>
            <p:sp>
              <p:nvSpPr>
                <p:cNvPr id="89" name="Oval 88">
                  <a:extLst>
                    <a:ext uri="{FF2B5EF4-FFF2-40B4-BE49-F238E27FC236}">
                      <a16:creationId xmlns:a16="http://schemas.microsoft.com/office/drawing/2014/main" id="{F535A5E5-FA7B-D544-A938-03A8E9725AB0}"/>
                    </a:ext>
                  </a:extLst>
                </p:cNvPr>
                <p:cNvSpPr>
                  <a:spLocks noChangeArrowheads="1"/>
                </p:cNvSpPr>
                <p:nvPr/>
              </p:nvSpPr>
              <p:spPr bwMode="auto">
                <a:xfrm>
                  <a:off x="613202" y="1655459"/>
                  <a:ext cx="598664" cy="597022"/>
                </a:xfrm>
                <a:prstGeom prst="ellipse">
                  <a:avLst/>
                </a:prstGeom>
                <a:solidFill>
                  <a:schemeClr val="accent3"/>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90" name="Graphic 4">
                  <a:extLst>
                    <a:ext uri="{FF2B5EF4-FFF2-40B4-BE49-F238E27FC236}">
                      <a16:creationId xmlns:a16="http://schemas.microsoft.com/office/drawing/2014/main" id="{3297AFF6-35DB-554B-AE06-57EF48E50A6E}"/>
                    </a:ext>
                  </a:extLst>
                </p:cNvPr>
                <p:cNvSpPr/>
                <p:nvPr/>
              </p:nvSpPr>
              <p:spPr>
                <a:xfrm>
                  <a:off x="847256" y="1797487"/>
                  <a:ext cx="199561"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91" name="Text Placeholder 7">
                <a:extLst>
                  <a:ext uri="{FF2B5EF4-FFF2-40B4-BE49-F238E27FC236}">
                    <a16:creationId xmlns:a16="http://schemas.microsoft.com/office/drawing/2014/main" id="{14CEF862-0CE4-5B4E-9F72-AFBCF745ACA5}"/>
                  </a:ext>
                </a:extLst>
              </p:cNvPr>
              <p:cNvSpPr txBox="1">
                <a:spLocks/>
              </p:cNvSpPr>
              <p:nvPr/>
            </p:nvSpPr>
            <p:spPr>
              <a:xfrm>
                <a:off x="8641557" y="3511125"/>
                <a:ext cx="2805399" cy="587502"/>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Determine which cloud authentication method, </a:t>
                </a:r>
                <a:r>
                  <a:rPr kumimoji="0" lang="en-US" sz="14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hlinkClick r:id="rId5">
                      <a:extLst>
                        <a:ext uri="{A12FA001-AC4F-418D-AE19-62706E023703}">
                          <ahyp:hlinkClr xmlns:ahyp="http://schemas.microsoft.com/office/drawing/2018/hyperlinkcolor" val="tx"/>
                        </a:ext>
                      </a:extLst>
                    </a:hlinkClick>
                  </a:rPr>
                  <a:t>password hash sync (PHS) or passthrough authentication (PTA)</a:t>
                </a:r>
                <a:r>
                  <a:rPr kumimoji="0" lang="en-US" sz="14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is most appropriate</a:t>
                </a:r>
              </a:p>
            </p:txBody>
          </p:sp>
        </p:grpSp>
        <p:grpSp>
          <p:nvGrpSpPr>
            <p:cNvPr id="13" name="Group 12">
              <a:extLst>
                <a:ext uri="{FF2B5EF4-FFF2-40B4-BE49-F238E27FC236}">
                  <a16:creationId xmlns:a16="http://schemas.microsoft.com/office/drawing/2014/main" id="{77E5FE40-6381-4CFE-89EA-B9E8D3E3113A}"/>
                </a:ext>
              </a:extLst>
            </p:cNvPr>
            <p:cNvGrpSpPr/>
            <p:nvPr/>
          </p:nvGrpSpPr>
          <p:grpSpPr>
            <a:xfrm>
              <a:off x="8276035" y="4150900"/>
              <a:ext cx="3355411" cy="721531"/>
              <a:chOff x="8276035" y="4324979"/>
              <a:chExt cx="3355411" cy="721531"/>
            </a:xfrm>
          </p:grpSpPr>
          <p:grpSp>
            <p:nvGrpSpPr>
              <p:cNvPr id="96" name="Group 95">
                <a:extLst>
                  <a:ext uri="{FF2B5EF4-FFF2-40B4-BE49-F238E27FC236}">
                    <a16:creationId xmlns:a16="http://schemas.microsoft.com/office/drawing/2014/main" id="{61825B2F-1C6B-9B4E-A7EC-5969C420A4F2}"/>
                  </a:ext>
                  <a:ext uri="{C183D7F6-B498-43B3-948B-1728B52AA6E4}">
                    <adec:decorative xmlns:adec="http://schemas.microsoft.com/office/drawing/2017/decorative" val="1"/>
                  </a:ext>
                </a:extLst>
              </p:cNvPr>
              <p:cNvGrpSpPr/>
              <p:nvPr/>
            </p:nvGrpSpPr>
            <p:grpSpPr>
              <a:xfrm>
                <a:off x="8276035" y="4357219"/>
                <a:ext cx="242917" cy="242250"/>
                <a:chOff x="613202" y="77314"/>
                <a:chExt cx="598664" cy="597022"/>
              </a:xfrm>
            </p:grpSpPr>
            <p:sp>
              <p:nvSpPr>
                <p:cNvPr id="97" name="Oval 96">
                  <a:extLst>
                    <a:ext uri="{FF2B5EF4-FFF2-40B4-BE49-F238E27FC236}">
                      <a16:creationId xmlns:a16="http://schemas.microsoft.com/office/drawing/2014/main" id="{EF9B156F-633A-8B49-8CC9-0CCE8B139F44}"/>
                    </a:ext>
                  </a:extLst>
                </p:cNvPr>
                <p:cNvSpPr>
                  <a:spLocks noChangeArrowheads="1"/>
                </p:cNvSpPr>
                <p:nvPr/>
              </p:nvSpPr>
              <p:spPr bwMode="auto">
                <a:xfrm>
                  <a:off x="613202" y="77314"/>
                  <a:ext cx="598664" cy="597022"/>
                </a:xfrm>
                <a:prstGeom prst="ellipse">
                  <a:avLst/>
                </a:prstGeom>
                <a:solidFill>
                  <a:schemeClr val="accent3"/>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98" name="Graphic 4">
                  <a:extLst>
                    <a:ext uri="{FF2B5EF4-FFF2-40B4-BE49-F238E27FC236}">
                      <a16:creationId xmlns:a16="http://schemas.microsoft.com/office/drawing/2014/main" id="{D4815F0A-4102-8247-A22C-505562EBF551}"/>
                    </a:ext>
                  </a:extLst>
                </p:cNvPr>
                <p:cNvSpPr/>
                <p:nvPr/>
              </p:nvSpPr>
              <p:spPr>
                <a:xfrm>
                  <a:off x="847256" y="219342"/>
                  <a:ext cx="199561"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92" name="Text Placeholder 7">
                <a:extLst>
                  <a:ext uri="{FF2B5EF4-FFF2-40B4-BE49-F238E27FC236}">
                    <a16:creationId xmlns:a16="http://schemas.microsoft.com/office/drawing/2014/main" id="{90E3E241-CA51-B748-9FB6-26E92C1C8C1C}"/>
                  </a:ext>
                </a:extLst>
              </p:cNvPr>
              <p:cNvSpPr txBox="1">
                <a:spLocks/>
              </p:cNvSpPr>
              <p:nvPr/>
            </p:nvSpPr>
            <p:spPr>
              <a:xfrm>
                <a:off x="8638870" y="4324979"/>
                <a:ext cx="2992576" cy="721531"/>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Migrate to cloud authentication using </a:t>
                </a:r>
                <a:r>
                  <a:rPr kumimoji="0" lang="en-US" sz="14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hlinkClick r:id="rId6">
                      <a:extLst>
                        <a:ext uri="{A12FA001-AC4F-418D-AE19-62706E023703}">
                          <ahyp:hlinkClr xmlns:ahyp="http://schemas.microsoft.com/office/drawing/2018/hyperlinkcolor" val="tx"/>
                        </a:ext>
                      </a:extLst>
                    </a:hlinkClick>
                  </a:rPr>
                  <a:t>staged rollout</a:t>
                </a:r>
                <a:r>
                  <a:rPr kumimoji="0" lang="en-US" sz="14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test select groups of users with cloud authentication capabilities</a:t>
                </a:r>
              </a:p>
            </p:txBody>
          </p:sp>
        </p:grpSp>
      </p:grpSp>
      <p:grpSp>
        <p:nvGrpSpPr>
          <p:cNvPr id="16" name="Group 15">
            <a:extLst>
              <a:ext uri="{FF2B5EF4-FFF2-40B4-BE49-F238E27FC236}">
                <a16:creationId xmlns:a16="http://schemas.microsoft.com/office/drawing/2014/main" id="{F1FFAC84-BD87-47C2-B484-EA58ED32DA88}"/>
              </a:ext>
            </a:extLst>
          </p:cNvPr>
          <p:cNvGrpSpPr/>
          <p:nvPr/>
        </p:nvGrpSpPr>
        <p:grpSpPr>
          <a:xfrm>
            <a:off x="4085286" y="1756854"/>
            <a:ext cx="3457963" cy="4490089"/>
            <a:chOff x="4014464" y="1756854"/>
            <a:chExt cx="3457963" cy="4490089"/>
          </a:xfrm>
        </p:grpSpPr>
        <p:sp>
          <p:nvSpPr>
            <p:cNvPr id="62" name="TextBox 61">
              <a:extLst>
                <a:ext uri="{FF2B5EF4-FFF2-40B4-BE49-F238E27FC236}">
                  <a16:creationId xmlns:a16="http://schemas.microsoft.com/office/drawing/2014/main" id="{B9310B42-5B83-E543-982B-9BF3A6A3A7D5}"/>
                </a:ext>
              </a:extLst>
            </p:cNvPr>
            <p:cNvSpPr txBox="1"/>
            <p:nvPr/>
          </p:nvSpPr>
          <p:spPr>
            <a:xfrm>
              <a:off x="4014464" y="1756854"/>
              <a:ext cx="2651031" cy="923330"/>
            </a:xfrm>
            <a:prstGeom prst="rect">
              <a:avLst/>
            </a:prstGeom>
            <a:noFill/>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Key</a:t>
              </a:r>
              <a:r>
                <a:rPr kumimoji="0" lang="en-US" sz="1800" b="0" i="0" u="none" strike="noStrike" kern="1200" cap="none" spc="0" normalizeH="0" baseline="0" noProof="0">
                  <a:ln>
                    <a:noFill/>
                  </a:ln>
                  <a:solidFill>
                    <a:srgbClr val="000000"/>
                  </a:solidFill>
                  <a:effectLst/>
                  <a:uLnTx/>
                  <a:uFillTx/>
                  <a:latin typeface="Segoe UI Semibold"/>
                  <a:ea typeface="+mn-ea"/>
                  <a:cs typeface="+mn-cs"/>
                </a:rPr>
                <a:t> </a:t>
              </a:r>
              <a:r>
                <a:rPr kumimoji="0" lang="en-US" sz="1800" b="1" i="0" u="none" strike="noStrike" kern="1200" cap="none" spc="0" normalizeH="0" baseline="0" noProof="0">
                  <a:ln>
                    <a:noFill/>
                  </a:ln>
                  <a:solidFill>
                    <a:srgbClr val="000000"/>
                  </a:solidFill>
                  <a:effectLst/>
                  <a:uLnTx/>
                  <a:uFillTx/>
                  <a:latin typeface="Segoe UI"/>
                  <a:ea typeface="+mn-ea"/>
                  <a:cs typeface="+mn-cs"/>
                </a:rPr>
                <a:t>actions</a:t>
              </a:r>
              <a:r>
                <a:rPr kumimoji="0" lang="en-US" sz="1800" b="0" i="0" u="none" strike="noStrike" kern="1200" cap="none" spc="0" normalizeH="0" baseline="0" noProof="0">
                  <a:ln>
                    <a:noFill/>
                  </a:ln>
                  <a:solidFill>
                    <a:srgbClr val="000000"/>
                  </a:solidFill>
                  <a:effectLst/>
                  <a:uLnTx/>
                  <a:uFillTx/>
                  <a:latin typeface="Segoe UI Semibold"/>
                  <a:ea typeface="+mn-ea"/>
                  <a:cs typeface="+mn-cs"/>
                </a:rPr>
                <a:t> to start migrating </a:t>
              </a:r>
              <a:r>
                <a:rPr kumimoji="0" lang="en-US" sz="1800" b="0" i="0" u="none" strike="noStrike" kern="1200" cap="none" spc="0" normalizeH="0" baseline="0" noProof="0">
                  <a:ln>
                    <a:noFill/>
                  </a:ln>
                  <a:solidFill>
                    <a:srgbClr val="FFB900">
                      <a:lumMod val="75000"/>
                    </a:srgbClr>
                  </a:solidFill>
                  <a:effectLst/>
                  <a:uLnTx/>
                  <a:uFillTx/>
                  <a:latin typeface="Segoe UI Semibold"/>
                  <a:ea typeface="+mn-ea"/>
                  <a:cs typeface="+mn-cs"/>
                </a:rPr>
                <a:t>apps from AD FS to Azure AD</a:t>
              </a:r>
              <a:endParaRPr kumimoji="0" lang="en-US" sz="18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2" name="Group 11">
              <a:extLst>
                <a:ext uri="{FF2B5EF4-FFF2-40B4-BE49-F238E27FC236}">
                  <a16:creationId xmlns:a16="http://schemas.microsoft.com/office/drawing/2014/main" id="{FC5CB566-74EE-44D1-A5D9-3A3D8AF2FC92}"/>
                </a:ext>
              </a:extLst>
            </p:cNvPr>
            <p:cNvGrpSpPr/>
            <p:nvPr/>
          </p:nvGrpSpPr>
          <p:grpSpPr>
            <a:xfrm>
              <a:off x="4117018" y="2807240"/>
              <a:ext cx="3355409" cy="587502"/>
              <a:chOff x="4117018" y="2807240"/>
              <a:chExt cx="3355409" cy="587502"/>
            </a:xfrm>
          </p:grpSpPr>
          <p:grpSp>
            <p:nvGrpSpPr>
              <p:cNvPr id="54" name="Group 53">
                <a:extLst>
                  <a:ext uri="{FF2B5EF4-FFF2-40B4-BE49-F238E27FC236}">
                    <a16:creationId xmlns:a16="http://schemas.microsoft.com/office/drawing/2014/main" id="{F5630508-0C62-DA4F-B317-65F78FF43707}"/>
                  </a:ext>
                  <a:ext uri="{C183D7F6-B498-43B3-948B-1728B52AA6E4}">
                    <adec:decorative xmlns:adec="http://schemas.microsoft.com/office/drawing/2017/decorative" val="1"/>
                  </a:ext>
                </a:extLst>
              </p:cNvPr>
              <p:cNvGrpSpPr/>
              <p:nvPr/>
            </p:nvGrpSpPr>
            <p:grpSpPr>
              <a:xfrm>
                <a:off x="4117018" y="2837757"/>
                <a:ext cx="242917" cy="242250"/>
                <a:chOff x="613202" y="1655459"/>
                <a:chExt cx="598664" cy="597022"/>
              </a:xfrm>
            </p:grpSpPr>
            <p:sp>
              <p:nvSpPr>
                <p:cNvPr id="55" name="Oval 54">
                  <a:extLst>
                    <a:ext uri="{FF2B5EF4-FFF2-40B4-BE49-F238E27FC236}">
                      <a16:creationId xmlns:a16="http://schemas.microsoft.com/office/drawing/2014/main" id="{B9CDC4B4-8B1E-E945-B1C6-864946A740CC}"/>
                    </a:ext>
                  </a:extLst>
                </p:cNvPr>
                <p:cNvSpPr>
                  <a:spLocks noChangeArrowheads="1"/>
                </p:cNvSpPr>
                <p:nvPr/>
              </p:nvSpPr>
              <p:spPr bwMode="auto">
                <a:xfrm>
                  <a:off x="613202" y="1655459"/>
                  <a:ext cx="598664" cy="597022"/>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56" name="Graphic 4">
                  <a:extLst>
                    <a:ext uri="{FF2B5EF4-FFF2-40B4-BE49-F238E27FC236}">
                      <a16:creationId xmlns:a16="http://schemas.microsoft.com/office/drawing/2014/main" id="{8A8B1A97-2E16-A540-B838-F014508C5C45}"/>
                    </a:ext>
                  </a:extLst>
                </p:cNvPr>
                <p:cNvSpPr/>
                <p:nvPr/>
              </p:nvSpPr>
              <p:spPr>
                <a:xfrm>
                  <a:off x="847257" y="1797488"/>
                  <a:ext cx="199562"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57" name="Text Placeholder 7">
                <a:extLst>
                  <a:ext uri="{FF2B5EF4-FFF2-40B4-BE49-F238E27FC236}">
                    <a16:creationId xmlns:a16="http://schemas.microsoft.com/office/drawing/2014/main" id="{DC17232D-1E58-334E-915B-13718C2A53AA}"/>
                  </a:ext>
                </a:extLst>
              </p:cNvPr>
              <p:cNvSpPr txBox="1">
                <a:spLocks/>
              </p:cNvSpPr>
              <p:nvPr/>
            </p:nvSpPr>
            <p:spPr>
              <a:xfrm>
                <a:off x="4420242" y="2807240"/>
                <a:ext cx="3052185" cy="587502"/>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Use the </a:t>
                </a:r>
                <a:r>
                  <a:rPr kumimoji="0" lang="en-US" sz="1400" b="0" i="0" u="none" strike="noStrike" kern="1200" cap="none" spc="0" normalizeH="0" baseline="0" noProof="0">
                    <a:ln>
                      <a:noFill/>
                    </a:ln>
                    <a:solidFill>
                      <a:srgbClr val="000000">
                        <a:lumMod val="75000"/>
                        <a:lumOff val="25000"/>
                      </a:srgbClr>
                    </a:solidFill>
                    <a:effectLst/>
                    <a:uLnTx/>
                    <a:uFillTx/>
                    <a:latin typeface="Segoe UI"/>
                    <a:ea typeface="+mn-ea"/>
                    <a:cs typeface="Segoe UI" pitchFamily="34" charset="0"/>
                    <a:hlinkClick r:id="rId7"/>
                  </a:rPr>
                  <a:t>AD FS application activity report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discover, classify, and prioritize apps on AD FS to migrate</a:t>
                </a:r>
              </a:p>
            </p:txBody>
          </p:sp>
        </p:grpSp>
        <p:grpSp>
          <p:nvGrpSpPr>
            <p:cNvPr id="10" name="Group 9">
              <a:extLst>
                <a:ext uri="{FF2B5EF4-FFF2-40B4-BE49-F238E27FC236}">
                  <a16:creationId xmlns:a16="http://schemas.microsoft.com/office/drawing/2014/main" id="{88AACAAD-8144-474F-99A9-E8881A880C6B}"/>
                </a:ext>
              </a:extLst>
            </p:cNvPr>
            <p:cNvGrpSpPr/>
            <p:nvPr/>
          </p:nvGrpSpPr>
          <p:grpSpPr>
            <a:xfrm>
              <a:off x="4117018" y="4114569"/>
              <a:ext cx="3301590" cy="721531"/>
              <a:chOff x="4117018" y="3933109"/>
              <a:chExt cx="3301590" cy="721531"/>
            </a:xfrm>
          </p:grpSpPr>
          <p:grpSp>
            <p:nvGrpSpPr>
              <p:cNvPr id="63" name="Group 62">
                <a:extLst>
                  <a:ext uri="{FF2B5EF4-FFF2-40B4-BE49-F238E27FC236}">
                    <a16:creationId xmlns:a16="http://schemas.microsoft.com/office/drawing/2014/main" id="{63FB3C40-8788-254F-98BB-F25E3424E835}"/>
                  </a:ext>
                  <a:ext uri="{C183D7F6-B498-43B3-948B-1728B52AA6E4}">
                    <adec:decorative xmlns:adec="http://schemas.microsoft.com/office/drawing/2017/decorative" val="1"/>
                  </a:ext>
                </a:extLst>
              </p:cNvPr>
              <p:cNvGrpSpPr/>
              <p:nvPr/>
            </p:nvGrpSpPr>
            <p:grpSpPr>
              <a:xfrm>
                <a:off x="4117018" y="3965350"/>
                <a:ext cx="242917" cy="242250"/>
                <a:chOff x="613202" y="1655459"/>
                <a:chExt cx="598664" cy="597022"/>
              </a:xfrm>
            </p:grpSpPr>
            <p:sp>
              <p:nvSpPr>
                <p:cNvPr id="64" name="Oval 63">
                  <a:extLst>
                    <a:ext uri="{FF2B5EF4-FFF2-40B4-BE49-F238E27FC236}">
                      <a16:creationId xmlns:a16="http://schemas.microsoft.com/office/drawing/2014/main" id="{2040C734-AA52-2B4D-81A0-E86CB40C87FE}"/>
                    </a:ext>
                  </a:extLst>
                </p:cNvPr>
                <p:cNvSpPr>
                  <a:spLocks noChangeArrowheads="1"/>
                </p:cNvSpPr>
                <p:nvPr/>
              </p:nvSpPr>
              <p:spPr bwMode="auto">
                <a:xfrm>
                  <a:off x="613202" y="1655459"/>
                  <a:ext cx="598664" cy="597022"/>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65" name="Graphic 4">
                  <a:extLst>
                    <a:ext uri="{FF2B5EF4-FFF2-40B4-BE49-F238E27FC236}">
                      <a16:creationId xmlns:a16="http://schemas.microsoft.com/office/drawing/2014/main" id="{625CCCF5-AE1E-114D-B197-7B49ADD08AAC}"/>
                    </a:ext>
                  </a:extLst>
                </p:cNvPr>
                <p:cNvSpPr/>
                <p:nvPr/>
              </p:nvSpPr>
              <p:spPr>
                <a:xfrm>
                  <a:off x="847257" y="1797488"/>
                  <a:ext cx="199562"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58" name="Text Placeholder 7">
                <a:extLst>
                  <a:ext uri="{FF2B5EF4-FFF2-40B4-BE49-F238E27FC236}">
                    <a16:creationId xmlns:a16="http://schemas.microsoft.com/office/drawing/2014/main" id="{D11149EF-D5DF-8643-8594-A51FC5C30057}"/>
                  </a:ext>
                </a:extLst>
              </p:cNvPr>
              <p:cNvSpPr txBox="1">
                <a:spLocks/>
              </p:cNvSpPr>
              <p:nvPr/>
            </p:nvSpPr>
            <p:spPr>
              <a:xfrm>
                <a:off x="4426033" y="3933109"/>
                <a:ext cx="2992575" cy="721531"/>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Migrate SaaS apps using prebuilt integrations available in the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8"/>
                  </a:rPr>
                  <a:t>Azure AD app gallery</a:t>
                </a:r>
                <a:endPar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grpSp>
        <p:grpSp>
          <p:nvGrpSpPr>
            <p:cNvPr id="11" name="Group 10">
              <a:extLst>
                <a:ext uri="{FF2B5EF4-FFF2-40B4-BE49-F238E27FC236}">
                  <a16:creationId xmlns:a16="http://schemas.microsoft.com/office/drawing/2014/main" id="{08A65B67-A45D-4002-9860-190D9F6CE101}"/>
                </a:ext>
              </a:extLst>
            </p:cNvPr>
            <p:cNvGrpSpPr/>
            <p:nvPr/>
          </p:nvGrpSpPr>
          <p:grpSpPr>
            <a:xfrm>
              <a:off x="4117018" y="5525412"/>
              <a:ext cx="3355409" cy="721531"/>
              <a:chOff x="4117018" y="4974195"/>
              <a:chExt cx="3355409" cy="721531"/>
            </a:xfrm>
          </p:grpSpPr>
          <p:grpSp>
            <p:nvGrpSpPr>
              <p:cNvPr id="71" name="Group 70">
                <a:extLst>
                  <a:ext uri="{FF2B5EF4-FFF2-40B4-BE49-F238E27FC236}">
                    <a16:creationId xmlns:a16="http://schemas.microsoft.com/office/drawing/2014/main" id="{56B10B8A-3065-455B-9ECA-CC9D7C3FC035}"/>
                  </a:ext>
                  <a:ext uri="{C183D7F6-B498-43B3-948B-1728B52AA6E4}">
                    <adec:decorative xmlns:adec="http://schemas.microsoft.com/office/drawing/2017/decorative" val="1"/>
                  </a:ext>
                </a:extLst>
              </p:cNvPr>
              <p:cNvGrpSpPr/>
              <p:nvPr/>
            </p:nvGrpSpPr>
            <p:grpSpPr>
              <a:xfrm>
                <a:off x="4117018" y="5006435"/>
                <a:ext cx="242917" cy="242250"/>
                <a:chOff x="613202" y="1655459"/>
                <a:chExt cx="598664" cy="597022"/>
              </a:xfrm>
            </p:grpSpPr>
            <p:sp>
              <p:nvSpPr>
                <p:cNvPr id="72" name="Oval 71">
                  <a:extLst>
                    <a:ext uri="{FF2B5EF4-FFF2-40B4-BE49-F238E27FC236}">
                      <a16:creationId xmlns:a16="http://schemas.microsoft.com/office/drawing/2014/main" id="{3837F891-58FA-48A9-971C-D658DD8308D5}"/>
                    </a:ext>
                  </a:extLst>
                </p:cNvPr>
                <p:cNvSpPr>
                  <a:spLocks noChangeArrowheads="1"/>
                </p:cNvSpPr>
                <p:nvPr/>
              </p:nvSpPr>
              <p:spPr bwMode="auto">
                <a:xfrm>
                  <a:off x="613202" y="1655459"/>
                  <a:ext cx="598664" cy="597022"/>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
              <p:nvSpPr>
                <p:cNvPr id="73" name="Graphic 4">
                  <a:extLst>
                    <a:ext uri="{FF2B5EF4-FFF2-40B4-BE49-F238E27FC236}">
                      <a16:creationId xmlns:a16="http://schemas.microsoft.com/office/drawing/2014/main" id="{42EDA7DE-E86C-4B76-A056-4C31553C4A85}"/>
                    </a:ext>
                  </a:extLst>
                </p:cNvPr>
                <p:cNvSpPr/>
                <p:nvPr/>
              </p:nvSpPr>
              <p:spPr>
                <a:xfrm>
                  <a:off x="847257" y="1797488"/>
                  <a:ext cx="199562" cy="32526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74" name="Text Placeholder 7">
                <a:extLst>
                  <a:ext uri="{FF2B5EF4-FFF2-40B4-BE49-F238E27FC236}">
                    <a16:creationId xmlns:a16="http://schemas.microsoft.com/office/drawing/2014/main" id="{F1DC31DA-2B71-4662-8FE9-4D1B8D33963B}"/>
                  </a:ext>
                </a:extLst>
              </p:cNvPr>
              <p:cNvSpPr txBox="1">
                <a:spLocks/>
              </p:cNvSpPr>
              <p:nvPr/>
            </p:nvSpPr>
            <p:spPr>
              <a:xfrm>
                <a:off x="4479852" y="4974195"/>
                <a:ext cx="2992575" cy="721531"/>
              </a:xfrm>
              <a:prstGeom prst="rect">
                <a:avLst/>
              </a:prstGeom>
            </p:spPr>
            <p:txBody>
              <a:bodyPr/>
              <a:lst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0">
                          <a:schemeClr val="tx1"/>
                        </a:gs>
                        <a:gs pos="100000">
                          <a:schemeClr val="tx1"/>
                        </a:gs>
                      </a:gsLst>
                      <a:lin ang="5400000" scaled="1"/>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800" kern="1200" spc="0" baseline="0">
                    <a:gradFill>
                      <a:gsLst>
                        <a:gs pos="0">
                          <a:schemeClr val="tx1"/>
                        </a:gs>
                        <a:gs pos="100000">
                          <a:schemeClr val="tx1"/>
                        </a:gs>
                      </a:gsLst>
                      <a:lin ang="5400000" scaled="1"/>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0">
                          <a:schemeClr val="tx1"/>
                        </a:gs>
                        <a:gs pos="100000">
                          <a:schemeClr val="tx1"/>
                        </a:gs>
                      </a:gsLst>
                      <a:lin ang="5400000" scaled="1"/>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0">
                          <a:schemeClr val="tx1"/>
                        </a:gs>
                        <a:gs pos="100000">
                          <a:schemeClr val="tx1"/>
                        </a:gs>
                      </a:gsLst>
                      <a:lin ang="5400000" scaled="1"/>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384" rtl="0" eaLnBrk="1" fontAlgn="base" latinLnBrk="0" hangingPunct="1">
                  <a:lnSpc>
                    <a:spcPct val="100000"/>
                  </a:lnSpc>
                  <a:spcBef>
                    <a:spcPct val="0"/>
                  </a:spcBef>
                  <a:spcAft>
                    <a:spcPts val="816"/>
                  </a:spcAft>
                  <a:buClrTx/>
                  <a:buSzTx/>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Migrate on-premises and legacy apps using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9"/>
                  </a:rPr>
                  <a:t>App Proxy</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or with a </a:t>
                </a: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10"/>
                  </a:rPr>
                  <a:t>secure hybrid access partner</a:t>
                </a:r>
                <a:endPar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grpSp>
      </p:grpSp>
      <p:sp>
        <p:nvSpPr>
          <p:cNvPr id="38" name="Title 2">
            <a:extLst>
              <a:ext uri="{FF2B5EF4-FFF2-40B4-BE49-F238E27FC236}">
                <a16:creationId xmlns:a16="http://schemas.microsoft.com/office/drawing/2014/main" id="{2AA10BDA-13EA-44C6-99DF-02BD250E6A62}"/>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000000"/>
                    </a:gs>
                    <a:gs pos="100000">
                      <a:srgbClr val="000000"/>
                    </a:gs>
                  </a:gsLst>
                  <a:lin ang="5400000" scaled="0"/>
                </a:gradFill>
                <a:effectLst/>
                <a:uLnTx/>
                <a:uFillTx/>
                <a:latin typeface="Segoe UI Semibold"/>
                <a:ea typeface="+mn-ea"/>
                <a:cs typeface="Segoe UI" pitchFamily="34" charset="0"/>
              </a:rPr>
              <a:t>How to approach your AD FS migration </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Tree>
    <p:extLst>
      <p:ext uri="{BB962C8B-B14F-4D97-AF65-F5344CB8AC3E}">
        <p14:creationId xmlns:p14="http://schemas.microsoft.com/office/powerpoint/2010/main" val="262862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8AF206A-EAA4-CA43-A7B3-C63262D7ED30}"/>
              </a:ext>
              <a:ext uri="{C183D7F6-B498-43B3-948B-1728B52AA6E4}">
                <adec:decorative xmlns:adec="http://schemas.microsoft.com/office/drawing/2017/decorative" val="1"/>
              </a:ext>
            </a:extLst>
          </p:cNvPr>
          <p:cNvSpPr/>
          <p:nvPr/>
        </p:nvSpPr>
        <p:spPr bwMode="auto">
          <a:xfrm flipH="1">
            <a:off x="881" y="0"/>
            <a:ext cx="12434711" cy="699452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E7356DBC-C76A-FF44-9B34-971015B37409}"/>
              </a:ext>
              <a:ext uri="{C183D7F6-B498-43B3-948B-1728B52AA6E4}">
                <adec:decorative xmlns:adec="http://schemas.microsoft.com/office/drawing/2017/decorative" val="1"/>
              </a:ext>
            </a:extLst>
          </p:cNvPr>
          <p:cNvGrpSpPr/>
          <p:nvPr/>
        </p:nvGrpSpPr>
        <p:grpSpPr>
          <a:xfrm>
            <a:off x="10143405" y="377143"/>
            <a:ext cx="7158701" cy="6240241"/>
            <a:chOff x="5381848" y="370581"/>
            <a:chExt cx="6440927" cy="5614557"/>
          </a:xfrm>
        </p:grpSpPr>
        <p:sp>
          <p:nvSpPr>
            <p:cNvPr id="2"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5381848" y="4031626"/>
              <a:ext cx="839295" cy="1953511"/>
            </a:xfrm>
            <a:custGeom>
              <a:avLst/>
              <a:gdLst>
                <a:gd name="connsiteX0" fmla="*/ 419363 w 839295"/>
                <a:gd name="connsiteY0" fmla="*/ 1953115 h 1953511"/>
                <a:gd name="connsiteX1" fmla="*/ -308 w 839295"/>
                <a:gd name="connsiteY1" fmla="*/ 1533559 h 1953511"/>
                <a:gd name="connsiteX2" fmla="*/ -308 w 839295"/>
                <a:gd name="connsiteY2" fmla="*/ 414762 h 1953511"/>
                <a:gd name="connsiteX3" fmla="*/ 423761 w 839295"/>
                <a:gd name="connsiteY3" fmla="*/ -374 h 1953511"/>
                <a:gd name="connsiteX4" fmla="*/ 838988 w 839295"/>
                <a:gd name="connsiteY4" fmla="*/ 414762 h 1953511"/>
                <a:gd name="connsiteX5" fmla="*/ 838988 w 839295"/>
                <a:gd name="connsiteY5" fmla="*/ 1533559 h 1953511"/>
                <a:gd name="connsiteX6" fmla="*/ 419363 w 839295"/>
                <a:gd name="connsiteY6" fmla="*/ 1953115 h 195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295" h="1953511">
                  <a:moveTo>
                    <a:pt x="419363" y="1953115"/>
                  </a:moveTo>
                  <a:cubicBezTo>
                    <a:pt x="187583" y="1953115"/>
                    <a:pt x="-308" y="1765276"/>
                    <a:pt x="-308" y="1533559"/>
                  </a:cubicBezTo>
                  <a:lnTo>
                    <a:pt x="-308" y="414762"/>
                  </a:lnTo>
                  <a:cubicBezTo>
                    <a:pt x="2131" y="183045"/>
                    <a:pt x="191995" y="-2793"/>
                    <a:pt x="423761" y="-374"/>
                  </a:cubicBezTo>
                  <a:cubicBezTo>
                    <a:pt x="652079" y="2046"/>
                    <a:pt x="836581" y="186488"/>
                    <a:pt x="838988" y="414762"/>
                  </a:cubicBezTo>
                  <a:lnTo>
                    <a:pt x="838988" y="1533559"/>
                  </a:lnTo>
                  <a:cubicBezTo>
                    <a:pt x="838988" y="1765276"/>
                    <a:pt x="651125" y="1953068"/>
                    <a:pt x="419363" y="1953115"/>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3"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5535714" y="3035222"/>
              <a:ext cx="531563" cy="321613"/>
            </a:xfrm>
            <a:custGeom>
              <a:avLst/>
              <a:gdLst>
                <a:gd name="connsiteX0" fmla="*/ 265497 w 531563"/>
                <a:gd name="connsiteY0" fmla="*/ 321216 h 321613"/>
                <a:gd name="connsiteX1" fmla="*/ 225890 w 531563"/>
                <a:gd name="connsiteY1" fmla="*/ 304838 h 321613"/>
                <a:gd name="connsiteX2" fmla="*/ 16077 w 531563"/>
                <a:gd name="connsiteY2" fmla="*/ 95083 h 321613"/>
                <a:gd name="connsiteX3" fmla="*/ 16077 w 531563"/>
                <a:gd name="connsiteY3" fmla="*/ 15983 h 321613"/>
                <a:gd name="connsiteX4" fmla="*/ 95199 w 531563"/>
                <a:gd name="connsiteY4" fmla="*/ 15983 h 321613"/>
                <a:gd name="connsiteX5" fmla="*/ 265497 w 531563"/>
                <a:gd name="connsiteY5" fmla="*/ 186188 h 321613"/>
                <a:gd name="connsiteX6" fmla="*/ 435748 w 531563"/>
                <a:gd name="connsiteY6" fmla="*/ 15983 h 321613"/>
                <a:gd name="connsiteX7" fmla="*/ 514870 w 531563"/>
                <a:gd name="connsiteY7" fmla="*/ 15983 h 321613"/>
                <a:gd name="connsiteX8" fmla="*/ 514870 w 531563"/>
                <a:gd name="connsiteY8" fmla="*/ 95083 h 321613"/>
                <a:gd name="connsiteX9" fmla="*/ 305058 w 531563"/>
                <a:gd name="connsiteY9" fmla="*/ 304838 h 321613"/>
                <a:gd name="connsiteX10" fmla="*/ 265497 w 531563"/>
                <a:gd name="connsiteY10" fmla="*/ 321216 h 32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563" h="321613">
                  <a:moveTo>
                    <a:pt x="265497" y="321216"/>
                  </a:moveTo>
                  <a:cubicBezTo>
                    <a:pt x="250641" y="321263"/>
                    <a:pt x="236389" y="315353"/>
                    <a:pt x="225890" y="304838"/>
                  </a:cubicBezTo>
                  <a:lnTo>
                    <a:pt x="16077" y="95083"/>
                  </a:lnTo>
                  <a:cubicBezTo>
                    <a:pt x="-5770" y="73243"/>
                    <a:pt x="-5770" y="37824"/>
                    <a:pt x="16077" y="15983"/>
                  </a:cubicBezTo>
                  <a:cubicBezTo>
                    <a:pt x="37924" y="-5857"/>
                    <a:pt x="73352" y="-5857"/>
                    <a:pt x="95199" y="15983"/>
                  </a:cubicBezTo>
                  <a:lnTo>
                    <a:pt x="265497" y="186188"/>
                  </a:lnTo>
                  <a:lnTo>
                    <a:pt x="435748" y="15983"/>
                  </a:lnTo>
                  <a:cubicBezTo>
                    <a:pt x="457595" y="-5857"/>
                    <a:pt x="493023" y="-5857"/>
                    <a:pt x="514870" y="15983"/>
                  </a:cubicBezTo>
                  <a:cubicBezTo>
                    <a:pt x="536717" y="37824"/>
                    <a:pt x="536717" y="73243"/>
                    <a:pt x="514870" y="95083"/>
                  </a:cubicBezTo>
                  <a:lnTo>
                    <a:pt x="305058" y="304838"/>
                  </a:lnTo>
                  <a:cubicBezTo>
                    <a:pt x="294572" y="315353"/>
                    <a:pt x="280335" y="321216"/>
                    <a:pt x="265497" y="321216"/>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4"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5535714" y="3299243"/>
              <a:ext cx="531563" cy="321599"/>
            </a:xfrm>
            <a:custGeom>
              <a:avLst/>
              <a:gdLst>
                <a:gd name="connsiteX0" fmla="*/ 265497 w 531563"/>
                <a:gd name="connsiteY0" fmla="*/ 321202 h 321599"/>
                <a:gd name="connsiteX1" fmla="*/ 225890 w 531563"/>
                <a:gd name="connsiteY1" fmla="*/ 304824 h 321599"/>
                <a:gd name="connsiteX2" fmla="*/ 16077 w 531563"/>
                <a:gd name="connsiteY2" fmla="*/ 95070 h 321599"/>
                <a:gd name="connsiteX3" fmla="*/ 16077 w 531563"/>
                <a:gd name="connsiteY3" fmla="*/ 15970 h 321599"/>
                <a:gd name="connsiteX4" fmla="*/ 95199 w 531563"/>
                <a:gd name="connsiteY4" fmla="*/ 15970 h 321599"/>
                <a:gd name="connsiteX5" fmla="*/ 265497 w 531563"/>
                <a:gd name="connsiteY5" fmla="*/ 186174 h 321599"/>
                <a:gd name="connsiteX6" fmla="*/ 435748 w 531563"/>
                <a:gd name="connsiteY6" fmla="*/ 15970 h 321599"/>
                <a:gd name="connsiteX7" fmla="*/ 514870 w 531563"/>
                <a:gd name="connsiteY7" fmla="*/ 15970 h 321599"/>
                <a:gd name="connsiteX8" fmla="*/ 514870 w 531563"/>
                <a:gd name="connsiteY8" fmla="*/ 95070 h 321599"/>
                <a:gd name="connsiteX9" fmla="*/ 305058 w 531563"/>
                <a:gd name="connsiteY9" fmla="*/ 304824 h 321599"/>
                <a:gd name="connsiteX10" fmla="*/ 265497 w 531563"/>
                <a:gd name="connsiteY10" fmla="*/ 321202 h 32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563" h="321599">
                  <a:moveTo>
                    <a:pt x="265497" y="321202"/>
                  </a:moveTo>
                  <a:cubicBezTo>
                    <a:pt x="250641" y="321249"/>
                    <a:pt x="236389" y="315339"/>
                    <a:pt x="225890" y="304824"/>
                  </a:cubicBezTo>
                  <a:lnTo>
                    <a:pt x="16077" y="95070"/>
                  </a:lnTo>
                  <a:cubicBezTo>
                    <a:pt x="-5770" y="73247"/>
                    <a:pt x="-5770" y="37792"/>
                    <a:pt x="16077" y="15970"/>
                  </a:cubicBezTo>
                  <a:cubicBezTo>
                    <a:pt x="37924" y="-5853"/>
                    <a:pt x="73352" y="-5853"/>
                    <a:pt x="95199" y="15970"/>
                  </a:cubicBezTo>
                  <a:lnTo>
                    <a:pt x="265497" y="186174"/>
                  </a:lnTo>
                  <a:lnTo>
                    <a:pt x="435748" y="15970"/>
                  </a:lnTo>
                  <a:cubicBezTo>
                    <a:pt x="457595" y="-5853"/>
                    <a:pt x="493023" y="-5853"/>
                    <a:pt x="514870" y="15970"/>
                  </a:cubicBezTo>
                  <a:cubicBezTo>
                    <a:pt x="536717" y="37792"/>
                    <a:pt x="536717" y="73247"/>
                    <a:pt x="514870" y="95070"/>
                  </a:cubicBezTo>
                  <a:lnTo>
                    <a:pt x="305058" y="304824"/>
                  </a:lnTo>
                  <a:cubicBezTo>
                    <a:pt x="294572" y="315339"/>
                    <a:pt x="280335" y="321202"/>
                    <a:pt x="265497" y="321202"/>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5"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5381848" y="370581"/>
              <a:ext cx="3365160" cy="2258208"/>
            </a:xfrm>
            <a:custGeom>
              <a:avLst/>
              <a:gdLst>
                <a:gd name="connsiteX0" fmla="*/ 419363 w 3365160"/>
                <a:gd name="connsiteY0" fmla="*/ 2257812 h 2258208"/>
                <a:gd name="connsiteX1" fmla="*/ -308 w 3365160"/>
                <a:gd name="connsiteY1" fmla="*/ 1838257 h 2258208"/>
                <a:gd name="connsiteX2" fmla="*/ 1838854 w 3365160"/>
                <a:gd name="connsiteY2" fmla="*/ -397 h 2258208"/>
                <a:gd name="connsiteX3" fmla="*/ 3275472 w 3365160"/>
                <a:gd name="connsiteY3" fmla="*/ 690145 h 2258208"/>
                <a:gd name="connsiteX4" fmla="*/ 3204025 w 3365160"/>
                <a:gd name="connsiteY4" fmla="*/ 1279169 h 2258208"/>
                <a:gd name="connsiteX5" fmla="*/ 2620158 w 3365160"/>
                <a:gd name="connsiteY5" fmla="*/ 1214391 h 2258208"/>
                <a:gd name="connsiteX6" fmla="*/ 1838900 w 3365160"/>
                <a:gd name="connsiteY6" fmla="*/ 838713 h 2258208"/>
                <a:gd name="connsiteX7" fmla="*/ 839034 w 3365160"/>
                <a:gd name="connsiteY7" fmla="*/ 1838257 h 2258208"/>
                <a:gd name="connsiteX8" fmla="*/ 419363 w 3365160"/>
                <a:gd name="connsiteY8" fmla="*/ 2257812 h 225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5160" h="2258208">
                  <a:moveTo>
                    <a:pt x="419363" y="2257812"/>
                  </a:moveTo>
                  <a:cubicBezTo>
                    <a:pt x="187583" y="2257812"/>
                    <a:pt x="-308" y="2069973"/>
                    <a:pt x="-308" y="1838257"/>
                  </a:cubicBezTo>
                  <a:cubicBezTo>
                    <a:pt x="-308" y="824429"/>
                    <a:pt x="824746" y="-397"/>
                    <a:pt x="1838854" y="-397"/>
                  </a:cubicBezTo>
                  <a:cubicBezTo>
                    <a:pt x="2400572" y="-397"/>
                    <a:pt x="2924171" y="251280"/>
                    <a:pt x="3275472" y="690145"/>
                  </a:cubicBezTo>
                  <a:cubicBezTo>
                    <a:pt x="3418449" y="872521"/>
                    <a:pt x="3386475" y="1136240"/>
                    <a:pt x="3204025" y="1279169"/>
                  </a:cubicBezTo>
                  <a:cubicBezTo>
                    <a:pt x="3024209" y="1420055"/>
                    <a:pt x="2764699" y="1391263"/>
                    <a:pt x="2620158" y="1214391"/>
                  </a:cubicBezTo>
                  <a:cubicBezTo>
                    <a:pt x="2430768" y="976487"/>
                    <a:pt x="2143035" y="838122"/>
                    <a:pt x="1838900" y="838713"/>
                  </a:cubicBezTo>
                  <a:cubicBezTo>
                    <a:pt x="1287561" y="838713"/>
                    <a:pt x="839034" y="1287117"/>
                    <a:pt x="839034" y="1838257"/>
                  </a:cubicBezTo>
                  <a:cubicBezTo>
                    <a:pt x="839034" y="2069973"/>
                    <a:pt x="651143" y="2257812"/>
                    <a:pt x="419363" y="2257812"/>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6"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10983434" y="5146028"/>
              <a:ext cx="839341" cy="839110"/>
            </a:xfrm>
            <a:custGeom>
              <a:avLst/>
              <a:gdLst>
                <a:gd name="connsiteX0" fmla="*/ 419363 w 839341"/>
                <a:gd name="connsiteY0" fmla="*/ -397 h 839110"/>
                <a:gd name="connsiteX1" fmla="*/ -308 w 839341"/>
                <a:gd name="connsiteY1" fmla="*/ 419158 h 839110"/>
                <a:gd name="connsiteX2" fmla="*/ 419363 w 839341"/>
                <a:gd name="connsiteY2" fmla="*/ 838714 h 839110"/>
                <a:gd name="connsiteX3" fmla="*/ 839034 w 839341"/>
                <a:gd name="connsiteY3" fmla="*/ 419158 h 839110"/>
                <a:gd name="connsiteX4" fmla="*/ 419363 w 839341"/>
                <a:gd name="connsiteY4" fmla="*/ -397 h 83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341" h="839110">
                  <a:moveTo>
                    <a:pt x="419363" y="-397"/>
                  </a:moveTo>
                  <a:cubicBezTo>
                    <a:pt x="187583" y="-397"/>
                    <a:pt x="-308" y="187442"/>
                    <a:pt x="-308" y="419158"/>
                  </a:cubicBezTo>
                  <a:cubicBezTo>
                    <a:pt x="-308" y="650875"/>
                    <a:pt x="187583" y="838714"/>
                    <a:pt x="419363" y="838714"/>
                  </a:cubicBezTo>
                  <a:cubicBezTo>
                    <a:pt x="651143" y="838714"/>
                    <a:pt x="839034" y="650875"/>
                    <a:pt x="839034" y="419158"/>
                  </a:cubicBezTo>
                  <a:cubicBezTo>
                    <a:pt x="839034" y="187442"/>
                    <a:pt x="651143" y="-397"/>
                    <a:pt x="419363" y="-397"/>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8"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7620016" y="5146028"/>
              <a:ext cx="839342" cy="839110"/>
            </a:xfrm>
            <a:custGeom>
              <a:avLst/>
              <a:gdLst>
                <a:gd name="connsiteX0" fmla="*/ 419410 w 839342"/>
                <a:gd name="connsiteY0" fmla="*/ -397 h 839110"/>
                <a:gd name="connsiteX1" fmla="*/ -308 w 839342"/>
                <a:gd name="connsiteY1" fmla="*/ 419112 h 839110"/>
                <a:gd name="connsiteX2" fmla="*/ 419317 w 839342"/>
                <a:gd name="connsiteY2" fmla="*/ 838714 h 839110"/>
                <a:gd name="connsiteX3" fmla="*/ 839034 w 839342"/>
                <a:gd name="connsiteY3" fmla="*/ 419205 h 839110"/>
                <a:gd name="connsiteX4" fmla="*/ 839034 w 839342"/>
                <a:gd name="connsiteY4" fmla="*/ 419158 h 839110"/>
                <a:gd name="connsiteX5" fmla="*/ 419410 w 839342"/>
                <a:gd name="connsiteY5" fmla="*/ -397 h 83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342" h="839110">
                  <a:moveTo>
                    <a:pt x="419410" y="-397"/>
                  </a:moveTo>
                  <a:cubicBezTo>
                    <a:pt x="187634" y="-443"/>
                    <a:pt x="-280" y="187396"/>
                    <a:pt x="-308" y="419112"/>
                  </a:cubicBezTo>
                  <a:cubicBezTo>
                    <a:pt x="-331" y="650828"/>
                    <a:pt x="187541" y="838667"/>
                    <a:pt x="419317" y="838714"/>
                  </a:cubicBezTo>
                  <a:cubicBezTo>
                    <a:pt x="651097" y="838760"/>
                    <a:pt x="839011" y="650921"/>
                    <a:pt x="839034" y="419205"/>
                  </a:cubicBezTo>
                  <a:cubicBezTo>
                    <a:pt x="839034" y="419205"/>
                    <a:pt x="839034" y="419158"/>
                    <a:pt x="839034" y="419158"/>
                  </a:cubicBezTo>
                  <a:cubicBezTo>
                    <a:pt x="839034" y="187442"/>
                    <a:pt x="651171" y="-351"/>
                    <a:pt x="419410" y="-397"/>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15"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8733026" y="5146028"/>
              <a:ext cx="839341" cy="839110"/>
            </a:xfrm>
            <a:custGeom>
              <a:avLst/>
              <a:gdLst>
                <a:gd name="connsiteX0" fmla="*/ 839342 w 839341"/>
                <a:gd name="connsiteY0" fmla="*/ 419555 h 839110"/>
                <a:gd name="connsiteX1" fmla="*/ 419671 w 839341"/>
                <a:gd name="connsiteY1" fmla="*/ 839110 h 839110"/>
                <a:gd name="connsiteX2" fmla="*/ 0 w 839341"/>
                <a:gd name="connsiteY2" fmla="*/ 419555 h 839110"/>
                <a:gd name="connsiteX3" fmla="*/ 419671 w 839341"/>
                <a:gd name="connsiteY3" fmla="*/ 0 h 839110"/>
                <a:gd name="connsiteX4" fmla="*/ 839342 w 839341"/>
                <a:gd name="connsiteY4" fmla="*/ 419555 h 83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341" h="839110">
                  <a:moveTo>
                    <a:pt x="839342" y="419555"/>
                  </a:moveTo>
                  <a:cubicBezTo>
                    <a:pt x="839342" y="651269"/>
                    <a:pt x="651449" y="839110"/>
                    <a:pt x="419671" y="839110"/>
                  </a:cubicBezTo>
                  <a:cubicBezTo>
                    <a:pt x="187893" y="839110"/>
                    <a:pt x="0" y="651269"/>
                    <a:pt x="0" y="419555"/>
                  </a:cubicBezTo>
                  <a:cubicBezTo>
                    <a:pt x="0" y="187841"/>
                    <a:pt x="187893" y="0"/>
                    <a:pt x="419671" y="0"/>
                  </a:cubicBezTo>
                  <a:cubicBezTo>
                    <a:pt x="651449" y="0"/>
                    <a:pt x="839342" y="187841"/>
                    <a:pt x="839342" y="419555"/>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16"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6500955" y="5146028"/>
              <a:ext cx="839341" cy="839110"/>
            </a:xfrm>
            <a:custGeom>
              <a:avLst/>
              <a:gdLst>
                <a:gd name="connsiteX0" fmla="*/ 839342 w 839341"/>
                <a:gd name="connsiteY0" fmla="*/ 419555 h 839110"/>
                <a:gd name="connsiteX1" fmla="*/ 419671 w 839341"/>
                <a:gd name="connsiteY1" fmla="*/ 839110 h 839110"/>
                <a:gd name="connsiteX2" fmla="*/ 0 w 839341"/>
                <a:gd name="connsiteY2" fmla="*/ 419555 h 839110"/>
                <a:gd name="connsiteX3" fmla="*/ 419671 w 839341"/>
                <a:gd name="connsiteY3" fmla="*/ 0 h 839110"/>
                <a:gd name="connsiteX4" fmla="*/ 839342 w 839341"/>
                <a:gd name="connsiteY4" fmla="*/ 419555 h 83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341" h="839110">
                  <a:moveTo>
                    <a:pt x="839342" y="419555"/>
                  </a:moveTo>
                  <a:cubicBezTo>
                    <a:pt x="839342" y="651269"/>
                    <a:pt x="651449" y="839110"/>
                    <a:pt x="419671" y="839110"/>
                  </a:cubicBezTo>
                  <a:cubicBezTo>
                    <a:pt x="187893" y="839110"/>
                    <a:pt x="0" y="651269"/>
                    <a:pt x="0" y="419555"/>
                  </a:cubicBezTo>
                  <a:cubicBezTo>
                    <a:pt x="0" y="187841"/>
                    <a:pt x="187893" y="0"/>
                    <a:pt x="419671" y="0"/>
                  </a:cubicBezTo>
                  <a:cubicBezTo>
                    <a:pt x="651449" y="0"/>
                    <a:pt x="839342" y="187841"/>
                    <a:pt x="839342" y="419555"/>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17" name="Graphic 10">
              <a:extLst>
                <a:ext uri="{FF2B5EF4-FFF2-40B4-BE49-F238E27FC236}">
                  <a16:creationId xmlns:a16="http://schemas.microsoft.com/office/drawing/2014/main" id="{DD263A4B-69B1-B143-AEA4-2C38F3C44CB1}"/>
                </a:ext>
                <a:ext uri="{C183D7F6-B498-43B3-948B-1728B52AA6E4}">
                  <adec:decorative xmlns:adec="http://schemas.microsoft.com/office/drawing/2017/decorative" val="1"/>
                </a:ext>
              </a:extLst>
            </p:cNvPr>
            <p:cNvSpPr/>
            <p:nvPr/>
          </p:nvSpPr>
          <p:spPr>
            <a:xfrm>
              <a:off x="9858230" y="5146028"/>
              <a:ext cx="839341" cy="839110"/>
            </a:xfrm>
            <a:custGeom>
              <a:avLst/>
              <a:gdLst>
                <a:gd name="connsiteX0" fmla="*/ 839342 w 839341"/>
                <a:gd name="connsiteY0" fmla="*/ 419555 h 839110"/>
                <a:gd name="connsiteX1" fmla="*/ 419671 w 839341"/>
                <a:gd name="connsiteY1" fmla="*/ 839110 h 839110"/>
                <a:gd name="connsiteX2" fmla="*/ 0 w 839341"/>
                <a:gd name="connsiteY2" fmla="*/ 419555 h 839110"/>
                <a:gd name="connsiteX3" fmla="*/ 419671 w 839341"/>
                <a:gd name="connsiteY3" fmla="*/ 0 h 839110"/>
                <a:gd name="connsiteX4" fmla="*/ 839342 w 839341"/>
                <a:gd name="connsiteY4" fmla="*/ 419555 h 83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341" h="839110">
                  <a:moveTo>
                    <a:pt x="839342" y="419555"/>
                  </a:moveTo>
                  <a:cubicBezTo>
                    <a:pt x="839342" y="651269"/>
                    <a:pt x="651449" y="839110"/>
                    <a:pt x="419671" y="839110"/>
                  </a:cubicBezTo>
                  <a:cubicBezTo>
                    <a:pt x="187893" y="839110"/>
                    <a:pt x="0" y="651269"/>
                    <a:pt x="0" y="419555"/>
                  </a:cubicBezTo>
                  <a:cubicBezTo>
                    <a:pt x="0" y="187841"/>
                    <a:pt x="187893" y="0"/>
                    <a:pt x="419671" y="0"/>
                  </a:cubicBezTo>
                  <a:cubicBezTo>
                    <a:pt x="651449" y="0"/>
                    <a:pt x="839342" y="187841"/>
                    <a:pt x="839342" y="419555"/>
                  </a:cubicBezTo>
                  <a:close/>
                </a:path>
              </a:pathLst>
            </a:custGeom>
            <a:solidFill>
              <a:srgbClr val="FFFFFF"/>
            </a:solidFill>
            <a:ln w="4652" cap="flat">
              <a:noFill/>
              <a:prstDash val="solid"/>
              <a:miter/>
            </a:ln>
          </p:spPr>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grpSp>
      <p:sp>
        <p:nvSpPr>
          <p:cNvPr id="9" name="Title 8">
            <a:extLst>
              <a:ext uri="{FF2B5EF4-FFF2-40B4-BE49-F238E27FC236}">
                <a16:creationId xmlns:a16="http://schemas.microsoft.com/office/drawing/2014/main" id="{B07D26F7-E34D-5D4A-B360-6F1411EF4D89}"/>
              </a:ext>
            </a:extLst>
          </p:cNvPr>
          <p:cNvSpPr>
            <a:spLocks noGrp="1"/>
          </p:cNvSpPr>
          <p:nvPr>
            <p:ph type="title"/>
          </p:nvPr>
        </p:nvSpPr>
        <p:spPr/>
        <p:txBody>
          <a:bodyPr>
            <a:normAutofit/>
          </a:bodyPr>
          <a:lstStyle/>
          <a:p>
            <a:r>
              <a:rPr lang="en-US"/>
              <a:t>Next steps</a:t>
            </a:r>
          </a:p>
        </p:txBody>
      </p:sp>
      <p:sp>
        <p:nvSpPr>
          <p:cNvPr id="26" name="Oval 25" descr="Venn diagram circle ">
            <a:extLst>
              <a:ext uri="{FF2B5EF4-FFF2-40B4-BE49-F238E27FC236}">
                <a16:creationId xmlns:a16="http://schemas.microsoft.com/office/drawing/2014/main" id="{C668E99C-0219-AD40-AD22-D3E5438B0E66}"/>
              </a:ext>
            </a:extLst>
          </p:cNvPr>
          <p:cNvSpPr/>
          <p:nvPr/>
        </p:nvSpPr>
        <p:spPr>
          <a:xfrm>
            <a:off x="1119892" y="2241895"/>
            <a:ext cx="1038074" cy="1038074"/>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1</a:t>
            </a:r>
          </a:p>
        </p:txBody>
      </p:sp>
      <p:sp>
        <p:nvSpPr>
          <p:cNvPr id="20" name="Text Placeholder 3">
            <a:extLst>
              <a:ext uri="{FF2B5EF4-FFF2-40B4-BE49-F238E27FC236}">
                <a16:creationId xmlns:a16="http://schemas.microsoft.com/office/drawing/2014/main" id="{102A1E52-7DE7-B54D-8351-42928881C8E1}"/>
              </a:ext>
            </a:extLst>
          </p:cNvPr>
          <p:cNvSpPr txBox="1">
            <a:spLocks/>
          </p:cNvSpPr>
          <p:nvPr/>
        </p:nvSpPr>
        <p:spPr>
          <a:xfrm>
            <a:off x="1119893" y="3646401"/>
            <a:ext cx="2968690" cy="1245242"/>
          </a:xfrm>
          <a:prstGeom prst="rect">
            <a:avLst/>
          </a:prstGeom>
        </p:spPr>
        <p:txBody>
          <a:bodyPr vert="horz" lIns="93260" tIns="46630" rIns="93260" bIns="46630" rtlCol="0" anchor="t">
            <a:noAutofit/>
          </a:bodyPr>
          <a:lstStyle>
            <a:lvl1pPr marL="0" indent="0" algn="l" defTabSz="914400" rtl="0" eaLnBrk="1" latinLnBrk="0" hangingPunct="1">
              <a:lnSpc>
                <a:spcPct val="90000"/>
              </a:lnSpc>
              <a:spcBef>
                <a:spcPts val="1000"/>
              </a:spcBef>
              <a:spcAft>
                <a:spcPts val="600"/>
              </a:spcAft>
              <a:buFont typeface="Arial" panose="020B0604020202020204" pitchFamily="34" charset="0"/>
              <a:buNone/>
              <a:defRPr sz="28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020"/>
              </a:spcBef>
              <a:spcAft>
                <a:spcPts val="612"/>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Asses your existing AD FS estate by installing        </a:t>
            </a:r>
            <a:r>
              <a:rPr kumimoji="0" lang="en-US" sz="1800" b="0" i="0" u="none" strike="noStrike" kern="1200" cap="none" spc="0" normalizeH="0" baseline="0" noProof="0">
                <a:ln>
                  <a:noFill/>
                </a:ln>
                <a:solidFill>
                  <a:srgbClr val="0078D7"/>
                </a:solidFill>
                <a:effectLst/>
                <a:uLnTx/>
                <a:uFillTx/>
                <a:latin typeface="Segoe UI Semibold"/>
                <a:ea typeface="+mn-ea"/>
                <a:cs typeface="Segoe UI" panose="020B0502040204020203" pitchFamily="34" charset="0"/>
              </a:rPr>
              <a:t>Azure AD Connect Health</a:t>
            </a:r>
          </a:p>
        </p:txBody>
      </p:sp>
      <p:sp>
        <p:nvSpPr>
          <p:cNvPr id="27" name="Oval 26" descr="Venn diagram circle ">
            <a:extLst>
              <a:ext uri="{FF2B5EF4-FFF2-40B4-BE49-F238E27FC236}">
                <a16:creationId xmlns:a16="http://schemas.microsoft.com/office/drawing/2014/main" id="{F1756C87-8626-3C42-934B-C35380609DF4}"/>
              </a:ext>
            </a:extLst>
          </p:cNvPr>
          <p:cNvSpPr/>
          <p:nvPr/>
        </p:nvSpPr>
        <p:spPr>
          <a:xfrm>
            <a:off x="4812600" y="2267912"/>
            <a:ext cx="1038074" cy="1038074"/>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rPr>
              <a:t>2</a:t>
            </a:r>
          </a:p>
        </p:txBody>
      </p:sp>
      <p:sp>
        <p:nvSpPr>
          <p:cNvPr id="21" name="Text Placeholder 3">
            <a:extLst>
              <a:ext uri="{FF2B5EF4-FFF2-40B4-BE49-F238E27FC236}">
                <a16:creationId xmlns:a16="http://schemas.microsoft.com/office/drawing/2014/main" id="{62E6A5C3-E7F3-9943-ADFA-25EBCEC3D9A1}"/>
              </a:ext>
            </a:extLst>
          </p:cNvPr>
          <p:cNvSpPr txBox="1">
            <a:spLocks/>
          </p:cNvSpPr>
          <p:nvPr/>
        </p:nvSpPr>
        <p:spPr>
          <a:xfrm>
            <a:off x="4812601" y="3646401"/>
            <a:ext cx="2377931" cy="1038074"/>
          </a:xfrm>
          <a:prstGeom prst="rect">
            <a:avLst/>
          </a:prstGeom>
        </p:spPr>
        <p:txBody>
          <a:bodyPr vert="horz" lIns="93260" tIns="46630" rIns="93260" bIns="46630" rtlCol="0" anchor="t">
            <a:noAutofit/>
          </a:bodyPr>
          <a:lstStyle>
            <a:lvl1pPr marL="0" indent="0" algn="l" defTabSz="914400" rtl="0" eaLnBrk="1" latinLnBrk="0" hangingPunct="1">
              <a:lnSpc>
                <a:spcPct val="90000"/>
              </a:lnSpc>
              <a:spcBef>
                <a:spcPts val="1000"/>
              </a:spcBef>
              <a:spcAft>
                <a:spcPts val="600"/>
              </a:spcAft>
              <a:buFont typeface="Arial" panose="020B0604020202020204" pitchFamily="34" charset="0"/>
              <a:buNone/>
              <a:defRPr sz="28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020"/>
              </a:spcBef>
              <a:spcAft>
                <a:spcPts val="612"/>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Request a     </a:t>
            </a:r>
            <a:r>
              <a:rPr kumimoji="0" lang="en-US" sz="1800" b="0" i="0" u="none" strike="noStrike" kern="1200" cap="none" spc="0" normalizeH="0" baseline="0" noProof="0">
                <a:ln>
                  <a:noFill/>
                </a:ln>
                <a:solidFill>
                  <a:srgbClr val="0078D7"/>
                </a:solidFill>
                <a:effectLst/>
                <a:uLnTx/>
                <a:uFillTx/>
                <a:latin typeface="Segoe UI Semibold"/>
                <a:ea typeface="+mn-ea"/>
                <a:cs typeface="Segoe UI" panose="020B0502040204020203" pitchFamily="34" charset="0"/>
              </a:rPr>
              <a:t>Securing Identities Workshop</a:t>
            </a:r>
          </a:p>
        </p:txBody>
      </p:sp>
      <p:sp>
        <p:nvSpPr>
          <p:cNvPr id="30" name="Oval 29" descr="Venn diagram circle ">
            <a:extLst>
              <a:ext uri="{FF2B5EF4-FFF2-40B4-BE49-F238E27FC236}">
                <a16:creationId xmlns:a16="http://schemas.microsoft.com/office/drawing/2014/main" id="{75092906-8EF8-0C42-B307-9DE74330E427}"/>
              </a:ext>
            </a:extLst>
          </p:cNvPr>
          <p:cNvSpPr/>
          <p:nvPr/>
        </p:nvSpPr>
        <p:spPr>
          <a:xfrm>
            <a:off x="7553449" y="2287074"/>
            <a:ext cx="1038074" cy="1038074"/>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3</a:t>
            </a:r>
          </a:p>
        </p:txBody>
      </p:sp>
      <p:sp>
        <p:nvSpPr>
          <p:cNvPr id="22" name="Text Placeholder 3">
            <a:extLst>
              <a:ext uri="{FF2B5EF4-FFF2-40B4-BE49-F238E27FC236}">
                <a16:creationId xmlns:a16="http://schemas.microsoft.com/office/drawing/2014/main" id="{79B205DC-58D0-AC49-804D-F339FA4F3879}"/>
              </a:ext>
            </a:extLst>
          </p:cNvPr>
          <p:cNvSpPr txBox="1">
            <a:spLocks/>
          </p:cNvSpPr>
          <p:nvPr/>
        </p:nvSpPr>
        <p:spPr>
          <a:xfrm>
            <a:off x="7553449" y="3646401"/>
            <a:ext cx="3351769" cy="1237915"/>
          </a:xfrm>
          <a:prstGeom prst="rect">
            <a:avLst/>
          </a:prstGeom>
        </p:spPr>
        <p:txBody>
          <a:bodyPr vert="horz" lIns="93260" tIns="46630" rIns="93260" bIns="46630" rtlCol="0" anchor="t">
            <a:noAutofit/>
          </a:bodyPr>
          <a:lstStyle>
            <a:lvl1pPr marL="0" indent="0" algn="l" defTabSz="914400" rtl="0" eaLnBrk="1" latinLnBrk="0" hangingPunct="1">
              <a:lnSpc>
                <a:spcPct val="90000"/>
              </a:lnSpc>
              <a:spcBef>
                <a:spcPts val="1000"/>
              </a:spcBef>
              <a:spcAft>
                <a:spcPts val="600"/>
              </a:spcAft>
              <a:buFont typeface="Arial" panose="020B0604020202020204" pitchFamily="34" charset="0"/>
              <a:buNone/>
              <a:defRPr sz="28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ts val="1000"/>
              </a:spcBef>
              <a:spcAft>
                <a:spcPts val="3672"/>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Accelerate your journey with free AD FS migration support with </a:t>
            </a:r>
            <a:r>
              <a:rPr kumimoji="0" lang="en-US" sz="1800" b="0" i="0" u="none" strike="noStrike" kern="1200" cap="none" spc="0" normalizeH="0" baseline="0" noProof="0">
                <a:ln>
                  <a:noFill/>
                </a:ln>
                <a:solidFill>
                  <a:srgbClr val="0078D7"/>
                </a:solidFill>
                <a:effectLst/>
                <a:uLnTx/>
                <a:uFillTx/>
                <a:latin typeface="Segoe UI Semibold"/>
                <a:ea typeface="+mn-ea"/>
                <a:cs typeface="Segoe UI" panose="020B0502040204020203" pitchFamily="34" charset="0"/>
              </a:rPr>
              <a:t>FastTrack</a:t>
            </a:r>
          </a:p>
          <a:p>
            <a:pPr marL="0" marR="0" lvl="0" indent="0" algn="l" defTabSz="932597" rtl="0" eaLnBrk="1" fontAlgn="auto" latinLnBrk="0" hangingPunct="1">
              <a:lnSpc>
                <a:spcPct val="90000"/>
              </a:lnSpc>
              <a:spcBef>
                <a:spcPts val="1020"/>
              </a:spcBef>
              <a:spcAft>
                <a:spcPts val="612"/>
              </a:spcAft>
              <a:buClrTx/>
              <a:buSzTx/>
              <a:buFont typeface="Arial" panose="020B0604020202020204" pitchFamily="34" charset="0"/>
              <a:buNone/>
              <a:tabLst/>
              <a:defRPr/>
            </a:pPr>
            <a:endParaRPr kumimoji="0" lang="en-US" sz="2040" b="1" i="0" u="none" strike="noStrike" kern="1200" cap="none" spc="0" normalizeH="0" baseline="0" noProof="0">
              <a:ln>
                <a:noFill/>
              </a:ln>
              <a:solidFill>
                <a:sysClr val="windowText" lastClr="000000"/>
              </a:solidFill>
              <a:effectLst/>
              <a:uLnTx/>
              <a:uFillTx/>
              <a:latin typeface="Segoe UI Semibold" panose="020B0502040204020203" pitchFamily="34" charset="0"/>
              <a:ea typeface="+mn-ea"/>
              <a:cs typeface="Segoe UI Semibold" panose="020B0502040204020203" pitchFamily="34" charset="0"/>
            </a:endParaRPr>
          </a:p>
        </p:txBody>
      </p:sp>
    </p:spTree>
    <p:extLst>
      <p:ext uri="{BB962C8B-B14F-4D97-AF65-F5344CB8AC3E}">
        <p14:creationId xmlns:p14="http://schemas.microsoft.com/office/powerpoint/2010/main" val="3969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8" name="Picture Placeholder 7" descr="A person sitting at a desk&#10;&#10;Description automatically generated with medium confidence">
            <a:extLst>
              <a:ext uri="{FF2B5EF4-FFF2-40B4-BE49-F238E27FC236}">
                <a16:creationId xmlns:a16="http://schemas.microsoft.com/office/drawing/2014/main" id="{637A7721-5C30-494C-A6B0-7DD6416A3225}"/>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a:xfrm>
            <a:off x="6053133" y="-8637"/>
            <a:ext cx="7004154" cy="7007622"/>
          </a:xfrm>
        </p:spPr>
      </p:pic>
      <p:sp>
        <p:nvSpPr>
          <p:cNvPr id="9" name="Title 2">
            <a:extLst>
              <a:ext uri="{FF2B5EF4-FFF2-40B4-BE49-F238E27FC236}">
                <a16:creationId xmlns:a16="http://schemas.microsoft.com/office/drawing/2014/main" id="{8758224B-CA04-4544-8F7D-7B4BC04F2361}"/>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solidFill>
                  <a:srgbClr val="FFFFFF"/>
                </a:solidFill>
                <a:effectLst/>
                <a:uLnTx/>
                <a:uFillTx/>
                <a:latin typeface="Segoe UI Semibold"/>
                <a:ea typeface="+mn-ea"/>
                <a:cs typeface="Segoe UI Light" panose="020B0502040204020203" pitchFamily="34" charset="0"/>
              </a:rPr>
              <a:t>Resources</a:t>
            </a:r>
          </a:p>
        </p:txBody>
      </p:sp>
      <p:sp>
        <p:nvSpPr>
          <p:cNvPr id="14" name="Text Placeholder 2">
            <a:extLst>
              <a:ext uri="{FF2B5EF4-FFF2-40B4-BE49-F238E27FC236}">
                <a16:creationId xmlns:a16="http://schemas.microsoft.com/office/drawing/2014/main" id="{E116CA40-663C-9244-B046-72A64425FF2A}"/>
              </a:ext>
            </a:extLst>
          </p:cNvPr>
          <p:cNvSpPr txBox="1">
            <a:spLocks/>
          </p:cNvSpPr>
          <p:nvPr/>
        </p:nvSpPr>
        <p:spPr>
          <a:xfrm>
            <a:off x="385115" y="1537142"/>
            <a:ext cx="6515306" cy="4573560"/>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solidFill>
                  <a:schemeClr val="tx1"/>
                </a:soli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chemeClr val="tx1"/>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chemeClr val="tx1"/>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chemeClr val="tx1"/>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chemeClr val="tx1"/>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marR="0" lvl="0" indent="0" algn="l" defTabSz="951304" rtl="0" eaLnBrk="1" fontAlgn="base" latinLnBrk="0" hangingPunct="1">
              <a:lnSpc>
                <a:spcPct val="100000"/>
              </a:lnSpc>
              <a:spcBef>
                <a:spcPct val="20000"/>
              </a:spcBef>
              <a:spcAft>
                <a:spcPts val="1836"/>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t>Webpage:</a:t>
            </a:r>
            <a:br>
              <a:rPr kumimoji="0" lang="en-US" sz="16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hlinkClick r:id="rId4">
                  <a:extLst>
                    <a:ext uri="{A12FA001-AC4F-418D-AE19-62706E023703}">
                      <ahyp:hlinkClr xmlns:ahyp="http://schemas.microsoft.com/office/drawing/2018/hyperlinkcolor" val="tx"/>
                    </a:ext>
                  </a:extLst>
                </a:hlinkClick>
              </a:rPr>
              <a:t>Upgrade from AD FS to Azure AD | Microsoft Security</a:t>
            </a:r>
            <a:endPar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endParaRPr>
          </a:p>
          <a:p>
            <a:pPr marL="0" marR="0" lvl="0" indent="0" algn="l" defTabSz="951304" rtl="0" eaLnBrk="1" fontAlgn="base" latinLnBrk="0" hangingPunct="1">
              <a:lnSpc>
                <a:spcPct val="100000"/>
              </a:lnSpc>
              <a:spcBef>
                <a:spcPct val="20000"/>
              </a:spcBef>
              <a:spcAft>
                <a:spcPts val="1836"/>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Technical Resources</a:t>
            </a:r>
          </a:p>
          <a:p>
            <a:pPr marL="0" marR="0" lvl="0" indent="0" algn="l" defTabSz="951304" rtl="0" eaLnBrk="1" fontAlgn="base" latinLnBrk="0" hangingPunct="1">
              <a:lnSpc>
                <a:spcPct val="100000"/>
              </a:lnSpc>
              <a:spcBef>
                <a:spcPct val="20000"/>
              </a:spcBef>
              <a:spcAft>
                <a:spcPts val="1836"/>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Migration Resources:</a:t>
            </a:r>
            <a:b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b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a:t>
            </a:r>
            <a:r>
              <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hlinkClick r:id="rId5">
                  <a:extLst>
                    <a:ext uri="{A12FA001-AC4F-418D-AE19-62706E023703}">
                      <ahyp:hlinkClr xmlns:ahyp="http://schemas.microsoft.com/office/drawing/2018/hyperlinkcolor" val="tx"/>
                    </a:ext>
                  </a:extLst>
                </a:hlinkClick>
              </a:rPr>
              <a:t>Migrate apps and authentication to Azure AD | Microsoft Docs</a:t>
            </a:r>
            <a:endPar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endParaRPr>
          </a:p>
          <a:p>
            <a:pPr marL="0" marR="0" lvl="0" indent="0" algn="l" defTabSz="951304" rtl="0" eaLnBrk="1" fontAlgn="base" latinLnBrk="0" hangingPunct="1">
              <a:lnSpc>
                <a:spcPct val="100000"/>
              </a:lnSpc>
              <a:spcBef>
                <a:spcPct val="20000"/>
              </a:spcBef>
              <a:spcAft>
                <a:spcPts val="1836"/>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Application Migration:</a:t>
            </a:r>
            <a:b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b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a:t>
            </a:r>
            <a:r>
              <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hlinkClick r:id="rId6">
                  <a:extLst>
                    <a:ext uri="{A12FA001-AC4F-418D-AE19-62706E023703}">
                      <ahyp:hlinkClr xmlns:ahyp="http://schemas.microsoft.com/office/drawing/2018/hyperlinkcolor" val="tx"/>
                    </a:ext>
                  </a:extLst>
                </a:hlinkClick>
              </a:rPr>
              <a:t>Moving applications from AD FS to Azure AD | Microsoft Docs</a:t>
            </a:r>
            <a:endPar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endParaRPr>
          </a:p>
          <a:p>
            <a:pPr marL="0" marR="0" lvl="0" indent="0" algn="l" defTabSz="951304" rtl="0" eaLnBrk="1" fontAlgn="base" latinLnBrk="0" hangingPunct="1">
              <a:lnSpc>
                <a:spcPct val="100000"/>
              </a:lnSpc>
              <a:spcBef>
                <a:spcPct val="20000"/>
              </a:spcBef>
              <a:spcAft>
                <a:spcPts val="1836"/>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Cloud Authentication:</a:t>
            </a:r>
            <a:b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b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a:t>
            </a:r>
            <a:r>
              <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hlinkClick r:id="rId7">
                  <a:extLst>
                    <a:ext uri="{A12FA001-AC4F-418D-AE19-62706E023703}">
                      <ahyp:hlinkClr xmlns:ahyp="http://schemas.microsoft.com/office/drawing/2018/hyperlinkcolor" val="tx"/>
                    </a:ext>
                  </a:extLst>
                </a:hlinkClick>
              </a:rPr>
              <a:t>Choosing the right cloud authentication method | Microsoft Docs</a:t>
            </a:r>
            <a:r>
              <a:rPr kumimoji="0" lang="en-US" sz="1200" b="0" i="0" u="none" strike="noStrike" kern="1200" cap="none" spc="0" normalizeH="0" baseline="0" noProof="0">
                <a:ln>
                  <a:noFill/>
                </a:ln>
                <a:solidFill>
                  <a:srgbClr val="50E6FF"/>
                </a:solidFill>
                <a:effectLst/>
                <a:uLnTx/>
                <a:uFillTx/>
                <a:latin typeface="Segoe UI Semibold"/>
                <a:ea typeface="+mn-ea"/>
                <a:cs typeface="Segoe UI" panose="020B0502040204020203" pitchFamily="34" charset="0"/>
              </a:rPr>
              <a:t> </a:t>
            </a:r>
          </a:p>
          <a:p>
            <a:pPr marL="0" marR="0" lvl="0" indent="0" algn="l" defTabSz="951304" rtl="0" eaLnBrk="1" fontAlgn="base" latinLnBrk="0" hangingPunct="1">
              <a:lnSpc>
                <a:spcPct val="100000"/>
              </a:lnSpc>
              <a:spcBef>
                <a:spcPct val="20000"/>
              </a:spcBef>
              <a:spcAft>
                <a:spcPts val="1836"/>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FFFFFF"/>
                </a:solidFill>
                <a:effectLst/>
                <a:uLnTx/>
                <a:uFillTx/>
                <a:latin typeface="Segoe UI Semibold"/>
                <a:ea typeface="Segoe UI" panose="020B0502040204020203" pitchFamily="34" charset="0"/>
                <a:cs typeface="Segoe UI" panose="020B0502040204020203" pitchFamily="34" charset="0"/>
              </a:rPr>
              <a:t>        Video </a:t>
            </a:r>
            <a:r>
              <a:rPr kumimoji="0" lang="en-US" sz="16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t>Walkthroughs:</a:t>
            </a:r>
            <a:br>
              <a:rPr kumimoji="0" lang="en-US" sz="16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br>
            <a:r>
              <a:rPr kumimoji="0" lang="en-US" sz="16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rPr>
              <a:t>        </a:t>
            </a:r>
            <a:r>
              <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hlinkClick r:id="rId8">
                  <a:extLst>
                    <a:ext uri="{A12FA001-AC4F-418D-AE19-62706E023703}">
                      <ahyp:hlinkClr xmlns:ahyp="http://schemas.microsoft.com/office/drawing/2018/hyperlinkcolor" val="tx"/>
                    </a:ext>
                  </a:extLst>
                </a:hlinkClick>
              </a:rPr>
              <a:t>Move apps and authentication from AD FS to Azure AD</a:t>
            </a:r>
            <a:endParaRPr kumimoji="0" lang="en-US" sz="1200" b="0" i="0" u="none" strike="noStrike" kern="1200" cap="none" spc="0" normalizeH="0" baseline="0" noProof="0">
              <a:ln>
                <a:noFill/>
              </a:ln>
              <a:solidFill>
                <a:srgbClr val="FFB900"/>
              </a:solidFill>
              <a:effectLst/>
              <a:uLnTx/>
              <a:uFillTx/>
              <a:latin typeface="Segoe UI Semibold"/>
              <a:ea typeface="+mn-ea"/>
              <a:cs typeface="Segoe UI" panose="020B0502040204020203" pitchFamily="34" charset="0"/>
            </a:endParaRPr>
          </a:p>
          <a:p>
            <a:pPr marL="0" marR="0" lvl="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600" b="0" i="0" u="none" strike="noStrike" kern="120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40" name="Oval 39" descr="Venn diagram circle ">
            <a:extLst>
              <a:ext uri="{FF2B5EF4-FFF2-40B4-BE49-F238E27FC236}">
                <a16:creationId xmlns:a16="http://schemas.microsoft.com/office/drawing/2014/main" id="{2022F92F-E7BD-A34C-BBC1-CA0B9EF5E132}"/>
              </a:ext>
            </a:extLst>
          </p:cNvPr>
          <p:cNvSpPr/>
          <p:nvPr/>
        </p:nvSpPr>
        <p:spPr>
          <a:xfrm>
            <a:off x="466394" y="2911178"/>
            <a:ext cx="183446" cy="183446"/>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endParaRPr>
          </a:p>
        </p:txBody>
      </p:sp>
      <p:sp>
        <p:nvSpPr>
          <p:cNvPr id="41" name="Oval 40" descr="Venn diagram circle ">
            <a:extLst>
              <a:ext uri="{FF2B5EF4-FFF2-40B4-BE49-F238E27FC236}">
                <a16:creationId xmlns:a16="http://schemas.microsoft.com/office/drawing/2014/main" id="{B8FE260B-C928-3147-AC4F-30826BDB6C20}"/>
              </a:ext>
            </a:extLst>
          </p:cNvPr>
          <p:cNvSpPr/>
          <p:nvPr/>
        </p:nvSpPr>
        <p:spPr>
          <a:xfrm>
            <a:off x="466394" y="3663018"/>
            <a:ext cx="183446" cy="183446"/>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endParaRPr>
          </a:p>
        </p:txBody>
      </p:sp>
      <p:sp>
        <p:nvSpPr>
          <p:cNvPr id="42" name="Oval 41" descr="Venn diagram circle ">
            <a:extLst>
              <a:ext uri="{FF2B5EF4-FFF2-40B4-BE49-F238E27FC236}">
                <a16:creationId xmlns:a16="http://schemas.microsoft.com/office/drawing/2014/main" id="{006FD34A-17C3-1949-AD48-789E57080C75}"/>
              </a:ext>
            </a:extLst>
          </p:cNvPr>
          <p:cNvSpPr/>
          <p:nvPr/>
        </p:nvSpPr>
        <p:spPr>
          <a:xfrm>
            <a:off x="466394" y="4435178"/>
            <a:ext cx="183446" cy="183446"/>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endParaRPr>
          </a:p>
        </p:txBody>
      </p:sp>
      <p:sp>
        <p:nvSpPr>
          <p:cNvPr id="43" name="Oval 42" descr="Venn diagram circle ">
            <a:extLst>
              <a:ext uri="{FF2B5EF4-FFF2-40B4-BE49-F238E27FC236}">
                <a16:creationId xmlns:a16="http://schemas.microsoft.com/office/drawing/2014/main" id="{3BAB9329-7B76-334F-B195-71460AD6DA63}"/>
              </a:ext>
            </a:extLst>
          </p:cNvPr>
          <p:cNvSpPr/>
          <p:nvPr/>
        </p:nvSpPr>
        <p:spPr>
          <a:xfrm>
            <a:off x="466394" y="5207338"/>
            <a:ext cx="183446" cy="183446"/>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Segoe UI Semibold" panose="020B0502040204020203" pitchFamily="34" charset="0"/>
              <a:ea typeface="+mn-ea"/>
              <a:cs typeface="Segoe UI Semibold" panose="020B0502040204020203" pitchFamily="34" charset="0"/>
            </a:endParaRPr>
          </a:p>
        </p:txBody>
      </p:sp>
      <p:grpSp>
        <p:nvGrpSpPr>
          <p:cNvPr id="46" name="Group 45">
            <a:extLst>
              <a:ext uri="{FF2B5EF4-FFF2-40B4-BE49-F238E27FC236}">
                <a16:creationId xmlns:a16="http://schemas.microsoft.com/office/drawing/2014/main" id="{58659452-26D9-5C4C-921A-22EC13807485}"/>
              </a:ext>
            </a:extLst>
          </p:cNvPr>
          <p:cNvGrpSpPr/>
          <p:nvPr/>
        </p:nvGrpSpPr>
        <p:grpSpPr>
          <a:xfrm>
            <a:off x="4167122" y="1838960"/>
            <a:ext cx="151354" cy="123346"/>
            <a:chOff x="5214137" y="2588396"/>
            <a:chExt cx="241018" cy="196418"/>
          </a:xfrm>
          <a:solidFill>
            <a:srgbClr val="9BF10B"/>
          </a:solidFill>
        </p:grpSpPr>
        <p:sp>
          <p:nvSpPr>
            <p:cNvPr id="44" name="Graphic 4">
              <a:extLst>
                <a:ext uri="{FF2B5EF4-FFF2-40B4-BE49-F238E27FC236}">
                  <a16:creationId xmlns:a16="http://schemas.microsoft.com/office/drawing/2014/main" id="{72B55BD7-D40A-3546-BDBA-3B9A2FFC2DC5}"/>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45" name="Graphic 4">
              <a:extLst>
                <a:ext uri="{FF2B5EF4-FFF2-40B4-BE49-F238E27FC236}">
                  <a16:creationId xmlns:a16="http://schemas.microsoft.com/office/drawing/2014/main" id="{6D69652D-FEA2-E34B-8913-99F3681793EC}"/>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DD4BF242-F7EB-3D41-87B0-3D9611535232}"/>
              </a:ext>
            </a:extLst>
          </p:cNvPr>
          <p:cNvGrpSpPr/>
          <p:nvPr/>
        </p:nvGrpSpPr>
        <p:grpSpPr>
          <a:xfrm>
            <a:off x="5223762" y="3108960"/>
            <a:ext cx="151354" cy="123346"/>
            <a:chOff x="5214137" y="2588396"/>
            <a:chExt cx="241018" cy="196418"/>
          </a:xfrm>
          <a:solidFill>
            <a:srgbClr val="9BF10B"/>
          </a:solidFill>
        </p:grpSpPr>
        <p:sp>
          <p:nvSpPr>
            <p:cNvPr id="48" name="Graphic 4">
              <a:extLst>
                <a:ext uri="{FF2B5EF4-FFF2-40B4-BE49-F238E27FC236}">
                  <a16:creationId xmlns:a16="http://schemas.microsoft.com/office/drawing/2014/main" id="{E2616AA5-0397-F646-8C2C-4C9FBB910D08}"/>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49" name="Graphic 4">
              <a:extLst>
                <a:ext uri="{FF2B5EF4-FFF2-40B4-BE49-F238E27FC236}">
                  <a16:creationId xmlns:a16="http://schemas.microsoft.com/office/drawing/2014/main" id="{65624936-1059-9B4A-81EE-88D424879022}"/>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0" name="Group 49">
            <a:extLst>
              <a:ext uri="{FF2B5EF4-FFF2-40B4-BE49-F238E27FC236}">
                <a16:creationId xmlns:a16="http://schemas.microsoft.com/office/drawing/2014/main" id="{14408EB7-500F-694E-A3D2-D7AA12C9F129}"/>
              </a:ext>
            </a:extLst>
          </p:cNvPr>
          <p:cNvGrpSpPr/>
          <p:nvPr/>
        </p:nvGrpSpPr>
        <p:grpSpPr>
          <a:xfrm>
            <a:off x="5183122" y="3870960"/>
            <a:ext cx="151354" cy="123346"/>
            <a:chOff x="5214137" y="2588396"/>
            <a:chExt cx="241018" cy="196418"/>
          </a:xfrm>
          <a:solidFill>
            <a:srgbClr val="9BF10B"/>
          </a:solidFill>
        </p:grpSpPr>
        <p:sp>
          <p:nvSpPr>
            <p:cNvPr id="51" name="Graphic 4">
              <a:extLst>
                <a:ext uri="{FF2B5EF4-FFF2-40B4-BE49-F238E27FC236}">
                  <a16:creationId xmlns:a16="http://schemas.microsoft.com/office/drawing/2014/main" id="{E68F6D3D-45E9-3142-BC38-91AEE0FDA3C1}"/>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52" name="Graphic 4">
              <a:extLst>
                <a:ext uri="{FF2B5EF4-FFF2-40B4-BE49-F238E27FC236}">
                  <a16:creationId xmlns:a16="http://schemas.microsoft.com/office/drawing/2014/main" id="{8A54EED6-1B85-C74C-9F52-F4F6BC2450F9}"/>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3" name="Group 52">
            <a:extLst>
              <a:ext uri="{FF2B5EF4-FFF2-40B4-BE49-F238E27FC236}">
                <a16:creationId xmlns:a16="http://schemas.microsoft.com/office/drawing/2014/main" id="{3B4BC4FF-F914-8943-97B4-FD997F0F8F23}"/>
              </a:ext>
            </a:extLst>
          </p:cNvPr>
          <p:cNvGrpSpPr/>
          <p:nvPr/>
        </p:nvGrpSpPr>
        <p:grpSpPr>
          <a:xfrm>
            <a:off x="5426962" y="4643120"/>
            <a:ext cx="151354" cy="123346"/>
            <a:chOff x="5214137" y="2588396"/>
            <a:chExt cx="241018" cy="196418"/>
          </a:xfrm>
          <a:solidFill>
            <a:srgbClr val="9BF10B"/>
          </a:solidFill>
        </p:grpSpPr>
        <p:sp>
          <p:nvSpPr>
            <p:cNvPr id="54" name="Graphic 4">
              <a:extLst>
                <a:ext uri="{FF2B5EF4-FFF2-40B4-BE49-F238E27FC236}">
                  <a16:creationId xmlns:a16="http://schemas.microsoft.com/office/drawing/2014/main" id="{5A9C925A-6A9A-D048-9FB5-D90ECEFC629D}"/>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55" name="Graphic 4">
              <a:extLst>
                <a:ext uri="{FF2B5EF4-FFF2-40B4-BE49-F238E27FC236}">
                  <a16:creationId xmlns:a16="http://schemas.microsoft.com/office/drawing/2014/main" id="{23DC89EB-CFE4-2546-A0F1-1290FC5E718D}"/>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AA26DA1C-D5AC-6C49-B51D-8591CE5518E4}"/>
              </a:ext>
            </a:extLst>
          </p:cNvPr>
          <p:cNvGrpSpPr/>
          <p:nvPr/>
        </p:nvGrpSpPr>
        <p:grpSpPr>
          <a:xfrm>
            <a:off x="4725922" y="5395976"/>
            <a:ext cx="151354" cy="123346"/>
            <a:chOff x="5214137" y="2588396"/>
            <a:chExt cx="241018" cy="196418"/>
          </a:xfrm>
          <a:solidFill>
            <a:srgbClr val="9BF10B"/>
          </a:solidFill>
        </p:grpSpPr>
        <p:sp>
          <p:nvSpPr>
            <p:cNvPr id="57" name="Graphic 4">
              <a:extLst>
                <a:ext uri="{FF2B5EF4-FFF2-40B4-BE49-F238E27FC236}">
                  <a16:creationId xmlns:a16="http://schemas.microsoft.com/office/drawing/2014/main" id="{7A3C014D-B259-0443-AFC6-241BD1D2A7A5}"/>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sp>
          <p:nvSpPr>
            <p:cNvPr id="58" name="Graphic 4">
              <a:extLst>
                <a:ext uri="{FF2B5EF4-FFF2-40B4-BE49-F238E27FC236}">
                  <a16:creationId xmlns:a16="http://schemas.microsoft.com/office/drawing/2014/main" id="{817345E6-82A5-C14A-8A68-9F20A0C7D8C5}"/>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17359312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7D902D-1333-463E-BB5A-2BE7D4FBAA1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29563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0856" y="2403925"/>
            <a:ext cx="3509231" cy="1495794"/>
          </a:xfrm>
        </p:spPr>
        <p:txBody>
          <a:bodyPr vert="horz" wrap="square" lIns="0" tIns="164592" rIns="0" bIns="0" rtlCol="0" anchor="b" anchorCtr="0">
            <a:spAutoFit/>
          </a:bodyPr>
          <a:lstStyle/>
          <a:p>
            <a:r>
              <a:rPr lang="en-US"/>
              <a:t>Tools to help you upgrade from AD FS to Azure AD</a:t>
            </a:r>
          </a:p>
        </p:txBody>
      </p:sp>
      <p:pic>
        <p:nvPicPr>
          <p:cNvPr id="13" name="Picture Placeholder 12" descr="A person using a computer&#10;&#10;Description automatically generated with medium confidence">
            <a:extLst>
              <a:ext uri="{FF2B5EF4-FFF2-40B4-BE49-F238E27FC236}">
                <a16:creationId xmlns:a16="http://schemas.microsoft.com/office/drawing/2014/main" id="{83C73B8D-B0EF-CA48-9E0D-639A3C081072}"/>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827871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0058" y="1757221"/>
            <a:ext cx="4963713" cy="1846659"/>
          </a:xfrm>
        </p:spPr>
        <p:txBody>
          <a:bodyPr/>
          <a:lstStyle/>
          <a:p>
            <a:r>
              <a:rPr lang="en-US" sz="4000" spc="-147"/>
              <a:t>Modernize your identity management</a:t>
            </a:r>
            <a:endParaRPr lang="en-US"/>
          </a:p>
        </p:txBody>
      </p:sp>
      <p:sp>
        <p:nvSpPr>
          <p:cNvPr id="5" name="Text Placeholder 4"/>
          <p:cNvSpPr>
            <a:spLocks noGrp="1"/>
          </p:cNvSpPr>
          <p:nvPr>
            <p:ph type="body" sz="quarter" idx="12"/>
          </p:nvPr>
        </p:nvSpPr>
        <p:spPr>
          <a:xfrm>
            <a:off x="593712" y="4041281"/>
            <a:ext cx="5265482" cy="1015663"/>
          </a:xfrm>
        </p:spPr>
        <p:txBody>
          <a:bodyPr/>
          <a:lstStyle/>
          <a:p>
            <a:r>
              <a:rPr lang="en-US" sz="2200" spc="-147"/>
              <a:t>Improve your security posture by </a:t>
            </a:r>
            <a:r>
              <a:rPr lang="en-US" sz="2200" spc="-147">
                <a:ln w="3175">
                  <a:noFill/>
                </a:ln>
              </a:rPr>
              <a:t>upgrading from Active Directory Federation Services (AD FS) to Azure Active Directory</a:t>
            </a:r>
            <a:endParaRPr lang="en-US" sz="2200"/>
          </a:p>
        </p:txBody>
      </p:sp>
    </p:spTree>
    <p:extLst>
      <p:ext uri="{BB962C8B-B14F-4D97-AF65-F5344CB8AC3E}">
        <p14:creationId xmlns:p14="http://schemas.microsoft.com/office/powerpoint/2010/main" val="47186706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CD37D747-BABD-4484-881C-697E8F1DCB27}"/>
              </a:ext>
              <a:ext uri="{C183D7F6-B498-43B3-948B-1728B52AA6E4}">
                <adec:decorative xmlns:adec="http://schemas.microsoft.com/office/drawing/2017/decorative" val="1"/>
              </a:ext>
            </a:extLst>
          </p:cNvPr>
          <p:cNvSpPr/>
          <p:nvPr/>
        </p:nvSpPr>
        <p:spPr>
          <a:xfrm>
            <a:off x="924560" y="1767445"/>
            <a:ext cx="3911600" cy="2805896"/>
          </a:xfrm>
          <a:prstGeom prst="rect">
            <a:avLst/>
          </a:prstGeom>
        </p:spPr>
        <p:txBody>
          <a:bodyPr wrap="square" lIns="0">
            <a:spAutoFit/>
          </a:bodyPr>
          <a:lstStyle/>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Designed to meet your hybrid identity goals by connecting your on-premises identity infrastructure to Azure AD</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Use a single identity to access resources from on-premises applications to cloud apps like Microsoft 365</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Single tool to provide an easy deployment experience for synchronization and sign-in</a:t>
            </a:r>
          </a:p>
        </p:txBody>
      </p:sp>
      <p:sp>
        <p:nvSpPr>
          <p:cNvPr id="9" name="Title 2">
            <a:extLst>
              <a:ext uri="{FF2B5EF4-FFF2-40B4-BE49-F238E27FC236}">
                <a16:creationId xmlns:a16="http://schemas.microsoft.com/office/drawing/2014/main" id="{708879F5-D679-4199-A00B-8A6C72ACF362}"/>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Azure AD Connect</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pic>
        <p:nvPicPr>
          <p:cNvPr id="21" name="Picture 20">
            <a:extLst>
              <a:ext uri="{FF2B5EF4-FFF2-40B4-BE49-F238E27FC236}">
                <a16:creationId xmlns:a16="http://schemas.microsoft.com/office/drawing/2014/main" id="{FDDC29B7-79D0-4728-ADBA-D4AD5EE97B15}"/>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012773" y="1319704"/>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pic>
        <p:nvPicPr>
          <p:cNvPr id="23" name="Picture 22">
            <a:extLst>
              <a:ext uri="{FF2B5EF4-FFF2-40B4-BE49-F238E27FC236}">
                <a16:creationId xmlns:a16="http://schemas.microsoft.com/office/drawing/2014/main" id="{09130864-2CA5-42CB-AE5F-652D60B1AD59}"/>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 t="-7592" r="-11868" b="-4276"/>
          <a:stretch/>
        </p:blipFill>
        <p:spPr>
          <a:xfrm>
            <a:off x="6466108" y="1451462"/>
            <a:ext cx="6685534" cy="4317069"/>
          </a:xfrm>
          <a:prstGeom prst="rect">
            <a:avLst/>
          </a:prstGeom>
        </p:spPr>
      </p:pic>
      <p:grpSp>
        <p:nvGrpSpPr>
          <p:cNvPr id="11" name="Group 10">
            <a:extLst>
              <a:ext uri="{FF2B5EF4-FFF2-40B4-BE49-F238E27FC236}">
                <a16:creationId xmlns:a16="http://schemas.microsoft.com/office/drawing/2014/main" id="{F8E44611-97F3-465D-A890-2D1983CC7105}"/>
              </a:ext>
            </a:extLst>
          </p:cNvPr>
          <p:cNvGrpSpPr/>
          <p:nvPr/>
        </p:nvGrpSpPr>
        <p:grpSpPr>
          <a:xfrm>
            <a:off x="426645" y="1824136"/>
            <a:ext cx="287733" cy="234488"/>
            <a:chOff x="5214137" y="2588396"/>
            <a:chExt cx="241018" cy="196418"/>
          </a:xfrm>
          <a:solidFill>
            <a:srgbClr val="0078D4"/>
          </a:solidFill>
        </p:grpSpPr>
        <p:sp>
          <p:nvSpPr>
            <p:cNvPr id="12" name="Graphic 4">
              <a:extLst>
                <a:ext uri="{FF2B5EF4-FFF2-40B4-BE49-F238E27FC236}">
                  <a16:creationId xmlns:a16="http://schemas.microsoft.com/office/drawing/2014/main" id="{CB20BD8C-90A0-442D-8433-CB487C73A676}"/>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3" name="Graphic 4">
              <a:extLst>
                <a:ext uri="{FF2B5EF4-FFF2-40B4-BE49-F238E27FC236}">
                  <a16:creationId xmlns:a16="http://schemas.microsoft.com/office/drawing/2014/main" id="{9C8224A4-36EA-476B-BBE4-DE3033E32CB7}"/>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70A2C704-9FC4-4F5F-A13C-18859A14D18A}"/>
              </a:ext>
            </a:extLst>
          </p:cNvPr>
          <p:cNvGrpSpPr/>
          <p:nvPr/>
        </p:nvGrpSpPr>
        <p:grpSpPr>
          <a:xfrm>
            <a:off x="426645" y="2923891"/>
            <a:ext cx="287733" cy="234488"/>
            <a:chOff x="5214137" y="2588396"/>
            <a:chExt cx="241018" cy="196418"/>
          </a:xfrm>
          <a:solidFill>
            <a:srgbClr val="0078D4"/>
          </a:solidFill>
        </p:grpSpPr>
        <p:sp>
          <p:nvSpPr>
            <p:cNvPr id="15" name="Graphic 4">
              <a:extLst>
                <a:ext uri="{FF2B5EF4-FFF2-40B4-BE49-F238E27FC236}">
                  <a16:creationId xmlns:a16="http://schemas.microsoft.com/office/drawing/2014/main" id="{AF14BA6C-E2D9-4E6B-BF7E-7DE2ACDFBBF8}"/>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6" name="Graphic 4">
              <a:extLst>
                <a:ext uri="{FF2B5EF4-FFF2-40B4-BE49-F238E27FC236}">
                  <a16:creationId xmlns:a16="http://schemas.microsoft.com/office/drawing/2014/main" id="{74E2E96C-76F9-41B2-9BAA-B084DC11ED1D}"/>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0BB5CF56-F000-45FA-9DCE-9FDE0747AC6D}"/>
              </a:ext>
            </a:extLst>
          </p:cNvPr>
          <p:cNvGrpSpPr/>
          <p:nvPr/>
        </p:nvGrpSpPr>
        <p:grpSpPr>
          <a:xfrm>
            <a:off x="426645" y="4023646"/>
            <a:ext cx="287733" cy="234488"/>
            <a:chOff x="5214137" y="2588396"/>
            <a:chExt cx="241018" cy="196418"/>
          </a:xfrm>
          <a:solidFill>
            <a:srgbClr val="0078D4"/>
          </a:solidFill>
        </p:grpSpPr>
        <p:sp>
          <p:nvSpPr>
            <p:cNvPr id="18" name="Graphic 4">
              <a:extLst>
                <a:ext uri="{FF2B5EF4-FFF2-40B4-BE49-F238E27FC236}">
                  <a16:creationId xmlns:a16="http://schemas.microsoft.com/office/drawing/2014/main" id="{4062E697-4136-4147-9E71-44969D31BD8D}"/>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9" name="Graphic 4">
              <a:extLst>
                <a:ext uri="{FF2B5EF4-FFF2-40B4-BE49-F238E27FC236}">
                  <a16:creationId xmlns:a16="http://schemas.microsoft.com/office/drawing/2014/main" id="{1BACE0F4-AAF7-48EC-9D3A-99C7892DA3B1}"/>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9485583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D4854F0-8205-428F-9970-17B6CD401F02}"/>
              </a:ext>
              <a:ext uri="{C183D7F6-B498-43B3-948B-1728B52AA6E4}">
                <adec:decorative xmlns:adec="http://schemas.microsoft.com/office/drawing/2017/decorative" val="1"/>
              </a:ext>
            </a:extLst>
          </p:cNvPr>
          <p:cNvSpPr txBox="1"/>
          <p:nvPr/>
        </p:nvSpPr>
        <p:spPr>
          <a:xfrm>
            <a:off x="385114" y="6222908"/>
            <a:ext cx="5787065" cy="338554"/>
          </a:xfrm>
          <a:prstGeom prst="rect">
            <a:avLst/>
          </a:prstGeom>
          <a:noFill/>
        </p:spPr>
        <p:txBody>
          <a:bodyPr wrap="square" lIns="0" tIns="0" rIns="0" bIns="0" rtlCol="0">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rPr>
              <a:t>Resources</a:t>
            </a:r>
            <a:endPar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hlinkClick r:id="rId3">
                <a:extLst>
                  <a:ext uri="{A12FA001-AC4F-418D-AE19-62706E023703}">
                    <ahyp:hlinkClr xmlns:ahyp="http://schemas.microsoft.com/office/drawing/2018/hyperlinkcolor" val="tx"/>
                  </a:ext>
                </a:extLst>
              </a:hlinkClick>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rPr>
              <a:t>aka.ms/</a:t>
            </a:r>
            <a:r>
              <a:rPr kumimoji="0" lang="en-US" sz="1100" b="0" i="0" u="none" strike="noStrike" kern="1200" cap="none" spc="0" normalizeH="0" baseline="0" noProof="0" err="1">
                <a:ln>
                  <a:noFill/>
                </a:ln>
                <a:solidFill>
                  <a:srgbClr val="282828"/>
                </a:solidFill>
                <a:effectLst/>
                <a:uLnTx/>
                <a:uFillTx/>
                <a:latin typeface="Segoe UI"/>
                <a:ea typeface="+mn-ea"/>
                <a:cs typeface="+mn-cs"/>
              </a:rPr>
              <a:t>aad-ch</a:t>
            </a:r>
            <a:endParaRPr kumimoji="0" lang="en-US" sz="1100" b="0" i="0" u="none" strike="noStrike" kern="1200" cap="none" spc="0" normalizeH="0" baseline="0" noProof="0">
              <a:ln>
                <a:noFill/>
              </a:ln>
              <a:solidFill>
                <a:srgbClr val="282828"/>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561BB41E-1A47-4E14-8594-70200E2A9E2E}"/>
              </a:ext>
              <a:ext uri="{C183D7F6-B498-43B3-948B-1728B52AA6E4}">
                <adec:decorative xmlns:adec="http://schemas.microsoft.com/office/drawing/2017/decorative" val="1"/>
              </a:ext>
            </a:extLst>
          </p:cNvPr>
          <p:cNvSpPr/>
          <p:nvPr/>
        </p:nvSpPr>
        <p:spPr>
          <a:xfrm>
            <a:off x="904240" y="1767445"/>
            <a:ext cx="3684148" cy="2805896"/>
          </a:xfrm>
          <a:prstGeom prst="rect">
            <a:avLst/>
          </a:prstGeom>
        </p:spPr>
        <p:txBody>
          <a:bodyPr wrap="square" lIns="0">
            <a:spAutoFit/>
          </a:bodyPr>
          <a:lstStyle/>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Monitor and gain insights into your on-premises identity infrastructure</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View alerts, performance monitoring, usage analytics, and other information in the Azure AD Connect Health portal</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Easy to deploy and manage agent installed on your AD FS and Proxy servers</a:t>
            </a:r>
          </a:p>
        </p:txBody>
      </p:sp>
      <p:sp>
        <p:nvSpPr>
          <p:cNvPr id="7" name="Title 2">
            <a:extLst>
              <a:ext uri="{FF2B5EF4-FFF2-40B4-BE49-F238E27FC236}">
                <a16:creationId xmlns:a16="http://schemas.microsoft.com/office/drawing/2014/main" id="{E7F7A4A1-458F-B94E-9CD0-CEA60FD80D68}"/>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Azure AD Connect Health</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pic>
        <p:nvPicPr>
          <p:cNvPr id="12" name="Picture 11">
            <a:extLst>
              <a:ext uri="{FF2B5EF4-FFF2-40B4-BE49-F238E27FC236}">
                <a16:creationId xmlns:a16="http://schemas.microsoft.com/office/drawing/2014/main" id="{100A60D9-F894-49B9-9345-461EC8C7DB30}"/>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6012773" y="1319704"/>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pic>
        <p:nvPicPr>
          <p:cNvPr id="22" name="Picture 21">
            <a:extLst>
              <a:ext uri="{FF2B5EF4-FFF2-40B4-BE49-F238E27FC236}">
                <a16:creationId xmlns:a16="http://schemas.microsoft.com/office/drawing/2014/main" id="{0CDB5E2E-04D2-4740-898D-D2A5A5446CE8}"/>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81" r="-274" b="6061"/>
          <a:stretch/>
        </p:blipFill>
        <p:spPr>
          <a:xfrm>
            <a:off x="6461753" y="1750616"/>
            <a:ext cx="5973841" cy="4017138"/>
          </a:xfrm>
          <a:prstGeom prst="rect">
            <a:avLst/>
          </a:prstGeom>
        </p:spPr>
      </p:pic>
      <p:grpSp>
        <p:nvGrpSpPr>
          <p:cNvPr id="31" name="Group 30">
            <a:extLst>
              <a:ext uri="{FF2B5EF4-FFF2-40B4-BE49-F238E27FC236}">
                <a16:creationId xmlns:a16="http://schemas.microsoft.com/office/drawing/2014/main" id="{D88CEE48-17EA-4200-A3EB-1F4978B37BDE}"/>
              </a:ext>
            </a:extLst>
          </p:cNvPr>
          <p:cNvGrpSpPr/>
          <p:nvPr/>
        </p:nvGrpSpPr>
        <p:grpSpPr>
          <a:xfrm>
            <a:off x="426645" y="1846931"/>
            <a:ext cx="287733" cy="234488"/>
            <a:chOff x="5214137" y="2588396"/>
            <a:chExt cx="241018" cy="196418"/>
          </a:xfrm>
          <a:solidFill>
            <a:srgbClr val="0078D4"/>
          </a:solidFill>
        </p:grpSpPr>
        <p:sp>
          <p:nvSpPr>
            <p:cNvPr id="32" name="Graphic 4">
              <a:extLst>
                <a:ext uri="{FF2B5EF4-FFF2-40B4-BE49-F238E27FC236}">
                  <a16:creationId xmlns:a16="http://schemas.microsoft.com/office/drawing/2014/main" id="{603E2DCA-DCEC-4DD0-B174-AD3BE3C269FA}"/>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33" name="Graphic 4">
              <a:extLst>
                <a:ext uri="{FF2B5EF4-FFF2-40B4-BE49-F238E27FC236}">
                  <a16:creationId xmlns:a16="http://schemas.microsoft.com/office/drawing/2014/main" id="{912BB8CC-5E7D-4DE0-8E29-62871EC732AF}"/>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99B9557C-9CEA-40E8-A1B2-510D1273DCB2}"/>
              </a:ext>
            </a:extLst>
          </p:cNvPr>
          <p:cNvGrpSpPr/>
          <p:nvPr/>
        </p:nvGrpSpPr>
        <p:grpSpPr>
          <a:xfrm>
            <a:off x="426645" y="2679503"/>
            <a:ext cx="287733" cy="234488"/>
            <a:chOff x="5214137" y="2588396"/>
            <a:chExt cx="241018" cy="196418"/>
          </a:xfrm>
          <a:solidFill>
            <a:srgbClr val="0078D4"/>
          </a:solidFill>
        </p:grpSpPr>
        <p:sp>
          <p:nvSpPr>
            <p:cNvPr id="35" name="Graphic 4">
              <a:extLst>
                <a:ext uri="{FF2B5EF4-FFF2-40B4-BE49-F238E27FC236}">
                  <a16:creationId xmlns:a16="http://schemas.microsoft.com/office/drawing/2014/main" id="{5BC11276-89E2-4446-999F-C2D4A833A3BC}"/>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36" name="Graphic 4">
              <a:extLst>
                <a:ext uri="{FF2B5EF4-FFF2-40B4-BE49-F238E27FC236}">
                  <a16:creationId xmlns:a16="http://schemas.microsoft.com/office/drawing/2014/main" id="{4E10FE68-52D9-4C72-B594-EEEADE1E3A26}"/>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37" name="Group 36">
            <a:extLst>
              <a:ext uri="{FF2B5EF4-FFF2-40B4-BE49-F238E27FC236}">
                <a16:creationId xmlns:a16="http://schemas.microsoft.com/office/drawing/2014/main" id="{7545D4B4-42A5-4677-A857-F71C6B818616}"/>
              </a:ext>
            </a:extLst>
          </p:cNvPr>
          <p:cNvGrpSpPr/>
          <p:nvPr/>
        </p:nvGrpSpPr>
        <p:grpSpPr>
          <a:xfrm>
            <a:off x="426645" y="3759486"/>
            <a:ext cx="287733" cy="234488"/>
            <a:chOff x="5214137" y="2588396"/>
            <a:chExt cx="241018" cy="196418"/>
          </a:xfrm>
          <a:solidFill>
            <a:srgbClr val="0078D4"/>
          </a:solidFill>
        </p:grpSpPr>
        <p:sp>
          <p:nvSpPr>
            <p:cNvPr id="38" name="Graphic 4">
              <a:extLst>
                <a:ext uri="{FF2B5EF4-FFF2-40B4-BE49-F238E27FC236}">
                  <a16:creationId xmlns:a16="http://schemas.microsoft.com/office/drawing/2014/main" id="{B38EFC53-C70F-45B6-A3E7-78931EFB8149}"/>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39" name="Graphic 4">
              <a:extLst>
                <a:ext uri="{FF2B5EF4-FFF2-40B4-BE49-F238E27FC236}">
                  <a16:creationId xmlns:a16="http://schemas.microsoft.com/office/drawing/2014/main" id="{4D158B67-A54D-4AEE-9807-66E10F5EADB5}"/>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6967102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D4854F0-8205-428F-9970-17B6CD401F02}"/>
              </a:ext>
              <a:ext uri="{C183D7F6-B498-43B3-948B-1728B52AA6E4}">
                <adec:decorative xmlns:adec="http://schemas.microsoft.com/office/drawing/2017/decorative" val="1"/>
              </a:ext>
            </a:extLst>
          </p:cNvPr>
          <p:cNvSpPr txBox="1"/>
          <p:nvPr/>
        </p:nvSpPr>
        <p:spPr>
          <a:xfrm>
            <a:off x="385114" y="6206708"/>
            <a:ext cx="5787065" cy="507831"/>
          </a:xfrm>
          <a:prstGeom prst="rect">
            <a:avLst/>
          </a:prstGeom>
          <a:noFill/>
        </p:spPr>
        <p:txBody>
          <a:bodyPr wrap="square" lIns="0" tIns="0" rIns="0" bIns="0" rtlCol="0" anchor="t">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rPr>
              <a:t>Resources</a:t>
            </a:r>
            <a:endPar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Segoe UI"/>
              <a:hlinkClick r:id="rId3">
                <a:extLst>
                  <a:ext uri="{A12FA001-AC4F-418D-AE19-62706E023703}">
                    <ahyp:hlinkClr xmlns:ahyp="http://schemas.microsoft.com/office/drawing/2018/hyperlinkcolor" val="tx"/>
                  </a:ext>
                </a:extLst>
              </a:hlinkClick>
            </a:endParaRPr>
          </a:p>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hlinkClick r:id="rId4"/>
              </a:rPr>
              <a:t>https://aka.ms/migrateapps/ADFStools</a:t>
            </a:r>
            <a:endParaRPr kumimoji="0" lang="en-US" sz="1100" b="0" i="0" u="none" strike="noStrike" kern="1200" cap="none" spc="0" normalizeH="0" baseline="0" noProof="0">
              <a:ln>
                <a:noFill/>
              </a:ln>
              <a:solidFill>
                <a:srgbClr val="282828"/>
              </a:solidFill>
              <a:effectLst/>
              <a:uLnTx/>
              <a:uFillTx/>
              <a:latin typeface="Segoe UI"/>
              <a:ea typeface="+mn-ea"/>
              <a:cs typeface="+mn-cs"/>
            </a:endParaRPr>
          </a:p>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hlinkClick r:id="rId5"/>
              </a:rPr>
              <a:t>https://aka.ms/migrateapps/samples</a:t>
            </a:r>
            <a:r>
              <a:rPr kumimoji="0" lang="en-US" sz="1100" b="0" i="0" u="none" strike="noStrike" kern="1200" cap="none" spc="0" normalizeH="0" baseline="0" noProof="0">
                <a:ln>
                  <a:noFill/>
                </a:ln>
                <a:solidFill>
                  <a:srgbClr val="282828"/>
                </a:solidFill>
                <a:effectLst/>
                <a:uLnTx/>
                <a:uFillTx/>
                <a:latin typeface="Segoe UI"/>
                <a:ea typeface="+mn-ea"/>
                <a:cs typeface="+mn-cs"/>
              </a:rPr>
              <a:t> </a:t>
            </a:r>
          </a:p>
        </p:txBody>
      </p:sp>
      <p:sp>
        <p:nvSpPr>
          <p:cNvPr id="13" name="Rectangle 12">
            <a:extLst>
              <a:ext uri="{FF2B5EF4-FFF2-40B4-BE49-F238E27FC236}">
                <a16:creationId xmlns:a16="http://schemas.microsoft.com/office/drawing/2014/main" id="{A40C49AF-07E2-4AF8-A1C5-0796AC16687D}"/>
              </a:ext>
              <a:ext uri="{C183D7F6-B498-43B3-948B-1728B52AA6E4}">
                <adec:decorative xmlns:adec="http://schemas.microsoft.com/office/drawing/2017/decorative" val="1"/>
              </a:ext>
            </a:extLst>
          </p:cNvPr>
          <p:cNvSpPr/>
          <p:nvPr/>
        </p:nvSpPr>
        <p:spPr>
          <a:xfrm>
            <a:off x="894080" y="1767445"/>
            <a:ext cx="4189364" cy="3916457"/>
          </a:xfrm>
          <a:prstGeom prst="rect">
            <a:avLst/>
          </a:prstGeom>
        </p:spPr>
        <p:txBody>
          <a:bodyPr wrap="square" lIns="0">
            <a:spAutoFit/>
          </a:bodyPr>
          <a:lstStyle/>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Collects the relying party applications from your AD FS server</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Analyzes the configuration settings for each application</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Get an Excel report of your relying party applications that outlines which applications can be migrated to Azure AD and which ones can’t and </a:t>
            </a:r>
            <a:b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b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why they can’t</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Use a script to migrate an AD FS app to Azure AD using the AD FS configuration</a:t>
            </a:r>
          </a:p>
        </p:txBody>
      </p:sp>
      <p:sp>
        <p:nvSpPr>
          <p:cNvPr id="14" name="Title 2">
            <a:extLst>
              <a:ext uri="{FF2B5EF4-FFF2-40B4-BE49-F238E27FC236}">
                <a16:creationId xmlns:a16="http://schemas.microsoft.com/office/drawing/2014/main" id="{0CCA457C-73ED-4B9E-BEF4-A7675A57A748}"/>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a:rPr>
              <a:t>AD FS Application Migration PowerShell Script</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pic>
        <p:nvPicPr>
          <p:cNvPr id="12" name="Picture 11">
            <a:extLst>
              <a:ext uri="{FF2B5EF4-FFF2-40B4-BE49-F238E27FC236}">
                <a16:creationId xmlns:a16="http://schemas.microsoft.com/office/drawing/2014/main" id="{B1EA0C7B-DC65-4D52-81DD-63EEDE65AA15}"/>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012773" y="1319704"/>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pic>
        <p:nvPicPr>
          <p:cNvPr id="16" name="Picture 15">
            <a:extLst>
              <a:ext uri="{FF2B5EF4-FFF2-40B4-BE49-F238E27FC236}">
                <a16:creationId xmlns:a16="http://schemas.microsoft.com/office/drawing/2014/main" id="{F8D3BB8F-F146-4B2B-9B72-E343ADD1BBAD}"/>
              </a:ext>
              <a:ext uri="{C183D7F6-B498-43B3-948B-1728B52AA6E4}">
                <adec:decorative xmlns:adec="http://schemas.microsoft.com/office/drawing/2017/decorative" val="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1217" r="-72"/>
          <a:stretch/>
        </p:blipFill>
        <p:spPr>
          <a:xfrm>
            <a:off x="6461752" y="1740568"/>
            <a:ext cx="5973841" cy="4017138"/>
          </a:xfrm>
          <a:prstGeom prst="rect">
            <a:avLst/>
          </a:prstGeom>
        </p:spPr>
      </p:pic>
      <p:grpSp>
        <p:nvGrpSpPr>
          <p:cNvPr id="15" name="Group 14">
            <a:extLst>
              <a:ext uri="{FF2B5EF4-FFF2-40B4-BE49-F238E27FC236}">
                <a16:creationId xmlns:a16="http://schemas.microsoft.com/office/drawing/2014/main" id="{1B1D8348-E524-4861-B569-5BE9B0261459}"/>
              </a:ext>
            </a:extLst>
          </p:cNvPr>
          <p:cNvGrpSpPr/>
          <p:nvPr/>
        </p:nvGrpSpPr>
        <p:grpSpPr>
          <a:xfrm>
            <a:off x="426645" y="1846931"/>
            <a:ext cx="287733" cy="234488"/>
            <a:chOff x="5214137" y="2588396"/>
            <a:chExt cx="241018" cy="196418"/>
          </a:xfrm>
          <a:solidFill>
            <a:srgbClr val="0078D4"/>
          </a:solidFill>
        </p:grpSpPr>
        <p:sp>
          <p:nvSpPr>
            <p:cNvPr id="17" name="Graphic 4">
              <a:extLst>
                <a:ext uri="{FF2B5EF4-FFF2-40B4-BE49-F238E27FC236}">
                  <a16:creationId xmlns:a16="http://schemas.microsoft.com/office/drawing/2014/main" id="{7F04CAC7-1BB1-40E2-A89A-6F5143FED0E5}"/>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8" name="Graphic 4">
              <a:extLst>
                <a:ext uri="{FF2B5EF4-FFF2-40B4-BE49-F238E27FC236}">
                  <a16:creationId xmlns:a16="http://schemas.microsoft.com/office/drawing/2014/main" id="{1F51D48C-96B9-4028-A415-32D8623D176B}"/>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19" name="Group 18">
            <a:extLst>
              <a:ext uri="{FF2B5EF4-FFF2-40B4-BE49-F238E27FC236}">
                <a16:creationId xmlns:a16="http://schemas.microsoft.com/office/drawing/2014/main" id="{CF75D7CE-3743-45FD-9F40-449486B14E8A}"/>
              </a:ext>
            </a:extLst>
          </p:cNvPr>
          <p:cNvGrpSpPr/>
          <p:nvPr/>
        </p:nvGrpSpPr>
        <p:grpSpPr>
          <a:xfrm>
            <a:off x="426645" y="2679503"/>
            <a:ext cx="287733" cy="234488"/>
            <a:chOff x="5214137" y="2588396"/>
            <a:chExt cx="241018" cy="196418"/>
          </a:xfrm>
          <a:solidFill>
            <a:srgbClr val="0078D4"/>
          </a:solidFill>
        </p:grpSpPr>
        <p:sp>
          <p:nvSpPr>
            <p:cNvPr id="20" name="Graphic 4">
              <a:extLst>
                <a:ext uri="{FF2B5EF4-FFF2-40B4-BE49-F238E27FC236}">
                  <a16:creationId xmlns:a16="http://schemas.microsoft.com/office/drawing/2014/main" id="{8D871ECA-D0DE-4583-9C76-9E05DAB39432}"/>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21" name="Graphic 4">
              <a:extLst>
                <a:ext uri="{FF2B5EF4-FFF2-40B4-BE49-F238E27FC236}">
                  <a16:creationId xmlns:a16="http://schemas.microsoft.com/office/drawing/2014/main" id="{954F6F99-3047-4634-B0A9-12493259DA7C}"/>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DBFC75BE-259A-43FE-9CEA-0EC3EB635D55}"/>
              </a:ext>
            </a:extLst>
          </p:cNvPr>
          <p:cNvGrpSpPr/>
          <p:nvPr/>
        </p:nvGrpSpPr>
        <p:grpSpPr>
          <a:xfrm>
            <a:off x="426645" y="3530827"/>
            <a:ext cx="287733" cy="234488"/>
            <a:chOff x="5214137" y="2588396"/>
            <a:chExt cx="241018" cy="196418"/>
          </a:xfrm>
          <a:solidFill>
            <a:srgbClr val="0078D4"/>
          </a:solidFill>
        </p:grpSpPr>
        <p:sp>
          <p:nvSpPr>
            <p:cNvPr id="23" name="Graphic 4">
              <a:extLst>
                <a:ext uri="{FF2B5EF4-FFF2-40B4-BE49-F238E27FC236}">
                  <a16:creationId xmlns:a16="http://schemas.microsoft.com/office/drawing/2014/main" id="{FC49DA90-CF51-4742-916F-93201470400F}"/>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24" name="Graphic 4">
              <a:extLst>
                <a:ext uri="{FF2B5EF4-FFF2-40B4-BE49-F238E27FC236}">
                  <a16:creationId xmlns:a16="http://schemas.microsoft.com/office/drawing/2014/main" id="{BB606FB6-C792-4ACC-B61A-0F06CD72D667}"/>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C2FCA6B4-2207-42CE-8B62-B7B630642C69}"/>
              </a:ext>
            </a:extLst>
          </p:cNvPr>
          <p:cNvGrpSpPr/>
          <p:nvPr/>
        </p:nvGrpSpPr>
        <p:grpSpPr>
          <a:xfrm>
            <a:off x="426646" y="5110766"/>
            <a:ext cx="287733" cy="234488"/>
            <a:chOff x="5214137" y="2588396"/>
            <a:chExt cx="241018" cy="196418"/>
          </a:xfrm>
          <a:solidFill>
            <a:srgbClr val="0078D4"/>
          </a:solidFill>
        </p:grpSpPr>
        <p:sp>
          <p:nvSpPr>
            <p:cNvPr id="26" name="Graphic 4">
              <a:extLst>
                <a:ext uri="{FF2B5EF4-FFF2-40B4-BE49-F238E27FC236}">
                  <a16:creationId xmlns:a16="http://schemas.microsoft.com/office/drawing/2014/main" id="{D8949686-4E55-4D3E-9546-04ACF94E951C}"/>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27" name="Graphic 4">
              <a:extLst>
                <a:ext uri="{FF2B5EF4-FFF2-40B4-BE49-F238E27FC236}">
                  <a16:creationId xmlns:a16="http://schemas.microsoft.com/office/drawing/2014/main" id="{9BF15F00-DF72-4855-9A3B-FF0CFDC3A0BC}"/>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7044456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DE4634-103F-4453-BB1C-B216FBFE757F}"/>
              </a:ext>
              <a:ext uri="{C183D7F6-B498-43B3-948B-1728B52AA6E4}">
                <adec:decorative xmlns:adec="http://schemas.microsoft.com/office/drawing/2017/decorative" val="1"/>
              </a:ext>
            </a:extLst>
          </p:cNvPr>
          <p:cNvSpPr txBox="1"/>
          <p:nvPr/>
        </p:nvSpPr>
        <p:spPr>
          <a:xfrm>
            <a:off x="385114" y="6222908"/>
            <a:ext cx="5787065" cy="338554"/>
          </a:xfrm>
          <a:prstGeom prst="rect">
            <a:avLst/>
          </a:prstGeom>
          <a:noFill/>
        </p:spPr>
        <p:txBody>
          <a:bodyPr wrap="square" lIns="0" tIns="0" rIns="0" bIns="0" rtlCol="0">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rPr>
              <a:t>Resources</a:t>
            </a:r>
            <a:endPar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hlinkClick r:id="rId3">
                <a:extLst>
                  <a:ext uri="{A12FA001-AC4F-418D-AE19-62706E023703}">
                    <ahyp:hlinkClr xmlns:ahyp="http://schemas.microsoft.com/office/drawing/2018/hyperlinkcolor" val="tx"/>
                  </a:ext>
                </a:extLst>
              </a:hlinkClick>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a:ln>
                  <a:noFill/>
                </a:ln>
                <a:solidFill>
                  <a:srgbClr val="282828"/>
                </a:solidFill>
                <a:effectLst/>
                <a:uLnTx/>
                <a:uFillTx/>
                <a:latin typeface="Segoe UI"/>
                <a:ea typeface="+mn-ea"/>
                <a:cs typeface="+mn-cs"/>
              </a:rPr>
              <a:t>aka.ms/</a:t>
            </a:r>
            <a:r>
              <a:rPr kumimoji="0" lang="en-US" sz="1100" b="0" i="1" u="none" strike="noStrike" kern="1200" cap="none" spc="0" normalizeH="0" baseline="0" noProof="0" err="1">
                <a:ln>
                  <a:noFill/>
                </a:ln>
                <a:solidFill>
                  <a:srgbClr val="282828"/>
                </a:solidFill>
                <a:effectLst/>
                <a:uLnTx/>
                <a:uFillTx/>
                <a:latin typeface="Segoe UI"/>
                <a:ea typeface="+mn-ea"/>
                <a:cs typeface="+mn-cs"/>
              </a:rPr>
              <a:t>migrateapps</a:t>
            </a:r>
            <a:r>
              <a:rPr kumimoji="0" lang="en-US" sz="1100" b="0" i="1" u="none" strike="noStrike" kern="1200" cap="none" spc="0" normalizeH="0" baseline="0" noProof="0">
                <a:ln>
                  <a:noFill/>
                </a:ln>
                <a:solidFill>
                  <a:srgbClr val="282828"/>
                </a:solidFill>
                <a:effectLst/>
                <a:uLnTx/>
                <a:uFillTx/>
                <a:latin typeface="Segoe UI"/>
                <a:ea typeface="+mn-ea"/>
                <a:cs typeface="+mn-cs"/>
              </a:rPr>
              <a:t>/</a:t>
            </a:r>
            <a:r>
              <a:rPr kumimoji="0" lang="en-US" sz="1100" b="0" i="1" u="none" strike="noStrike" kern="1200" cap="none" spc="0" normalizeH="0" baseline="0" noProof="0" err="1">
                <a:ln>
                  <a:noFill/>
                </a:ln>
                <a:solidFill>
                  <a:srgbClr val="282828"/>
                </a:solidFill>
                <a:effectLst/>
                <a:uLnTx/>
                <a:uFillTx/>
                <a:latin typeface="Segoe UI"/>
                <a:ea typeface="+mn-ea"/>
                <a:cs typeface="+mn-cs"/>
              </a:rPr>
              <a:t>ADFSactivity</a:t>
            </a:r>
            <a:endParaRPr kumimoji="0" lang="en-US" sz="1100" b="0" i="1" u="none" strike="noStrike" kern="1200" cap="none" spc="0" normalizeH="0" baseline="0" noProof="0">
              <a:ln>
                <a:noFill/>
              </a:ln>
              <a:solidFill>
                <a:srgbClr val="282828"/>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B1CBDC3D-DD04-41A2-BCAD-7E5AA844E6D1}"/>
              </a:ext>
              <a:ext uri="{C183D7F6-B498-43B3-948B-1728B52AA6E4}">
                <adec:decorative xmlns:adec="http://schemas.microsoft.com/office/drawing/2017/decorative" val="1"/>
              </a:ext>
            </a:extLst>
          </p:cNvPr>
          <p:cNvSpPr/>
          <p:nvPr/>
        </p:nvSpPr>
        <p:spPr>
          <a:xfrm>
            <a:off x="853440" y="1767445"/>
            <a:ext cx="3734948" cy="3298339"/>
          </a:xfrm>
          <a:prstGeom prst="rect">
            <a:avLst/>
          </a:prstGeom>
        </p:spPr>
        <p:txBody>
          <a:bodyPr wrap="square" lIns="0">
            <a:spAutoFit/>
          </a:bodyPr>
          <a:lstStyle/>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Discover all the AD FS applications in your organization and their readiness for migration to Azure AD</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Prioritize applications for migration by seeing the number of unique users who have signed-in to the application </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Run migration tests to determine if an application is ready to migrate. View potential migration issues and receive guidance on how to correct</a:t>
            </a:r>
          </a:p>
        </p:txBody>
      </p:sp>
      <p:sp>
        <p:nvSpPr>
          <p:cNvPr id="16" name="Title 2">
            <a:extLst>
              <a:ext uri="{FF2B5EF4-FFF2-40B4-BE49-F238E27FC236}">
                <a16:creationId xmlns:a16="http://schemas.microsoft.com/office/drawing/2014/main" id="{EF14042E-2AC8-4CD0-90B9-E0CFF0447FAA}"/>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a:rPr>
              <a:t>AD FS Application Activity Report</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pic>
        <p:nvPicPr>
          <p:cNvPr id="12" name="Picture 11">
            <a:extLst>
              <a:ext uri="{FF2B5EF4-FFF2-40B4-BE49-F238E27FC236}">
                <a16:creationId xmlns:a16="http://schemas.microsoft.com/office/drawing/2014/main" id="{5682BB9E-1B8F-4245-9B89-2170C03EE50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6012773" y="1319704"/>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pic>
        <p:nvPicPr>
          <p:cNvPr id="17" name="Picture 16" descr="Table&#10;&#10;Description automatically generated">
            <a:extLst>
              <a:ext uri="{FF2B5EF4-FFF2-40B4-BE49-F238E27FC236}">
                <a16:creationId xmlns:a16="http://schemas.microsoft.com/office/drawing/2014/main" id="{6EB67187-9693-4C31-ABCB-4890C0FBEFF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 t="-1" b="-5812"/>
          <a:stretch/>
        </p:blipFill>
        <p:spPr>
          <a:xfrm>
            <a:off x="6461751" y="1740568"/>
            <a:ext cx="5973843" cy="4282500"/>
          </a:xfrm>
          <a:prstGeom prst="rect">
            <a:avLst/>
          </a:prstGeom>
        </p:spPr>
      </p:pic>
      <p:grpSp>
        <p:nvGrpSpPr>
          <p:cNvPr id="10" name="Group 9">
            <a:extLst>
              <a:ext uri="{FF2B5EF4-FFF2-40B4-BE49-F238E27FC236}">
                <a16:creationId xmlns:a16="http://schemas.microsoft.com/office/drawing/2014/main" id="{307EE9F3-A307-4A4E-8FB2-EEA21A2822CA}"/>
              </a:ext>
            </a:extLst>
          </p:cNvPr>
          <p:cNvGrpSpPr/>
          <p:nvPr/>
        </p:nvGrpSpPr>
        <p:grpSpPr>
          <a:xfrm>
            <a:off x="426646" y="1849406"/>
            <a:ext cx="287733" cy="234488"/>
            <a:chOff x="5214137" y="2588396"/>
            <a:chExt cx="241018" cy="196418"/>
          </a:xfrm>
          <a:solidFill>
            <a:srgbClr val="0078D4"/>
          </a:solidFill>
        </p:grpSpPr>
        <p:sp>
          <p:nvSpPr>
            <p:cNvPr id="13" name="Graphic 4">
              <a:extLst>
                <a:ext uri="{FF2B5EF4-FFF2-40B4-BE49-F238E27FC236}">
                  <a16:creationId xmlns:a16="http://schemas.microsoft.com/office/drawing/2014/main" id="{9B75E767-C441-426F-AFF5-8E7FEC689179}"/>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4" name="Graphic 4">
              <a:extLst>
                <a:ext uri="{FF2B5EF4-FFF2-40B4-BE49-F238E27FC236}">
                  <a16:creationId xmlns:a16="http://schemas.microsoft.com/office/drawing/2014/main" id="{0F984B6E-7A5E-41CD-9B02-E400F5765483}"/>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18" name="Group 17">
            <a:extLst>
              <a:ext uri="{FF2B5EF4-FFF2-40B4-BE49-F238E27FC236}">
                <a16:creationId xmlns:a16="http://schemas.microsoft.com/office/drawing/2014/main" id="{7FAAA6AA-7E88-4000-AC75-9C72E92DD873}"/>
              </a:ext>
            </a:extLst>
          </p:cNvPr>
          <p:cNvGrpSpPr/>
          <p:nvPr/>
        </p:nvGrpSpPr>
        <p:grpSpPr>
          <a:xfrm>
            <a:off x="427323" y="2906046"/>
            <a:ext cx="287733" cy="234488"/>
            <a:chOff x="5214137" y="2588396"/>
            <a:chExt cx="241018" cy="196418"/>
          </a:xfrm>
          <a:solidFill>
            <a:srgbClr val="0078D4"/>
          </a:solidFill>
        </p:grpSpPr>
        <p:sp>
          <p:nvSpPr>
            <p:cNvPr id="19" name="Graphic 4">
              <a:extLst>
                <a:ext uri="{FF2B5EF4-FFF2-40B4-BE49-F238E27FC236}">
                  <a16:creationId xmlns:a16="http://schemas.microsoft.com/office/drawing/2014/main" id="{BDB1FA73-BEEA-44AF-8BCD-4BAEDA7D52E3}"/>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20" name="Graphic 4">
              <a:extLst>
                <a:ext uri="{FF2B5EF4-FFF2-40B4-BE49-F238E27FC236}">
                  <a16:creationId xmlns:a16="http://schemas.microsoft.com/office/drawing/2014/main" id="{6A54AA2A-FC7D-42A3-A263-1FF127109A44}"/>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CC0A3AD8-F366-4FEB-9A59-9BE50317828D}"/>
              </a:ext>
            </a:extLst>
          </p:cNvPr>
          <p:cNvGrpSpPr/>
          <p:nvPr/>
        </p:nvGrpSpPr>
        <p:grpSpPr>
          <a:xfrm>
            <a:off x="426647" y="4003326"/>
            <a:ext cx="287733" cy="234488"/>
            <a:chOff x="5214137" y="2588396"/>
            <a:chExt cx="241018" cy="196418"/>
          </a:xfrm>
          <a:solidFill>
            <a:srgbClr val="0078D4"/>
          </a:solidFill>
        </p:grpSpPr>
        <p:sp>
          <p:nvSpPr>
            <p:cNvPr id="22" name="Graphic 4">
              <a:extLst>
                <a:ext uri="{FF2B5EF4-FFF2-40B4-BE49-F238E27FC236}">
                  <a16:creationId xmlns:a16="http://schemas.microsoft.com/office/drawing/2014/main" id="{CB75D8A7-755C-42F2-BEDD-128293601353}"/>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23" name="Graphic 4">
              <a:extLst>
                <a:ext uri="{FF2B5EF4-FFF2-40B4-BE49-F238E27FC236}">
                  <a16:creationId xmlns:a16="http://schemas.microsoft.com/office/drawing/2014/main" id="{3DA99D60-16E4-4410-8674-3CB2B751C831}"/>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11971604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Connector: Elbow 63">
            <a:extLst>
              <a:ext uri="{FF2B5EF4-FFF2-40B4-BE49-F238E27FC236}">
                <a16:creationId xmlns:a16="http://schemas.microsoft.com/office/drawing/2014/main" id="{F9504D03-AF89-461D-AF59-55653F48D1CD}"/>
              </a:ext>
              <a:ext uri="{C183D7F6-B498-43B3-948B-1728B52AA6E4}">
                <adec:decorative xmlns:adec="http://schemas.microsoft.com/office/drawing/2017/decorative" val="1"/>
              </a:ext>
            </a:extLst>
          </p:cNvPr>
          <p:cNvCxnSpPr>
            <a:cxnSpLocks/>
          </p:cNvCxnSpPr>
          <p:nvPr/>
        </p:nvCxnSpPr>
        <p:spPr>
          <a:xfrm flipV="1">
            <a:off x="6244441" y="3507504"/>
            <a:ext cx="1349827" cy="285702"/>
          </a:xfrm>
          <a:prstGeom prst="bentConnector3">
            <a:avLst>
              <a:gd name="adj1" fmla="val 50000"/>
            </a:avLst>
          </a:prstGeom>
          <a:ln w="76200" cap="rnd">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78259D1-D5B8-43E8-8A33-FEE12AF64B93}"/>
              </a:ext>
              <a:ext uri="{C183D7F6-B498-43B3-948B-1728B52AA6E4}">
                <adec:decorative xmlns:adec="http://schemas.microsoft.com/office/drawing/2017/decorative" val="1"/>
              </a:ext>
            </a:extLst>
          </p:cNvPr>
          <p:cNvCxnSpPr>
            <a:cxnSpLocks/>
          </p:cNvCxnSpPr>
          <p:nvPr/>
        </p:nvCxnSpPr>
        <p:spPr>
          <a:xfrm rot="16200000" flipH="1">
            <a:off x="8746300" y="3980613"/>
            <a:ext cx="1065013" cy="728299"/>
          </a:xfrm>
          <a:prstGeom prst="bentConnector3">
            <a:avLst>
              <a:gd name="adj1" fmla="val 50000"/>
            </a:avLst>
          </a:prstGeom>
          <a:ln w="76200" cap="rnd">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CD37D747-BABD-4484-881C-697E8F1DCB27}"/>
              </a:ext>
              <a:ext uri="{C183D7F6-B498-43B3-948B-1728B52AA6E4}">
                <adec:decorative xmlns:adec="http://schemas.microsoft.com/office/drawing/2017/decorative" val="0"/>
              </a:ext>
            </a:extLst>
          </p:cNvPr>
          <p:cNvSpPr/>
          <p:nvPr/>
        </p:nvSpPr>
        <p:spPr>
          <a:xfrm>
            <a:off x="892745" y="2447375"/>
            <a:ext cx="4203274" cy="3359894"/>
          </a:xfrm>
          <a:prstGeom prst="rect">
            <a:avLst/>
          </a:prstGeom>
        </p:spPr>
        <p:txBody>
          <a:bodyPr wrap="square" lIns="0">
            <a:spAutoFit/>
          </a:bodyPr>
          <a:lstStyle/>
          <a:p>
            <a:pPr marL="0" marR="0" lvl="0" indent="0" algn="l" defTabSz="914225" rtl="0" eaLnBrk="1" fontAlgn="auto" latinLnBrk="0" hangingPunct="1">
              <a:lnSpc>
                <a:spcPct val="90000"/>
              </a:lnSpc>
              <a:spcBef>
                <a:spcPts val="120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panose="020B0502040204020203" pitchFamily="34" charset="0"/>
                <a:ea typeface="+mn-ea"/>
                <a:cs typeface="Segoe UI" panose="020B0502040204020203" pitchFamily="34" charset="0"/>
              </a:rPr>
              <a:t>Modern authentication approach and requires no additional on-premises infrastructure outside of your existing AD stores and credentials</a:t>
            </a:r>
          </a:p>
          <a:p>
            <a:pPr marL="0" marR="0" lvl="0" indent="0" algn="l" defTabSz="914225" rtl="0" eaLnBrk="1" fontAlgn="auto" latinLnBrk="0" hangingPunct="1">
              <a:lnSpc>
                <a:spcPct val="90000"/>
              </a:lnSpc>
              <a:spcBef>
                <a:spcPts val="120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panose="020B0502040204020203" pitchFamily="34" charset="0"/>
                <a:ea typeface="+mn-ea"/>
                <a:cs typeface="Segoe UI" panose="020B0502040204020203" pitchFamily="34" charset="0"/>
              </a:rPr>
              <a:t>Hashes of user passwords are synchronized from on-premises Active Directory to Azure AD, allowing Azure AD to authenticate users without interacting with the on-premises </a:t>
            </a:r>
            <a:br>
              <a:rPr kumimoji="0" lang="en-US" sz="1600" b="0" i="0" u="none" strike="noStrike" kern="1200" cap="none" spc="0" normalizeH="0" baseline="0" noProof="0">
                <a:ln w="3175">
                  <a:noFill/>
                </a:ln>
                <a:solidFill>
                  <a:srgbClr val="282828"/>
                </a:solidFill>
                <a:effectLst/>
                <a:uLnTx/>
                <a:uFillTx/>
                <a:latin typeface="Segoe UI" panose="020B0502040204020203" pitchFamily="34" charset="0"/>
                <a:ea typeface="+mn-ea"/>
                <a:cs typeface="Segoe UI" panose="020B0502040204020203" pitchFamily="34" charset="0"/>
              </a:rPr>
            </a:br>
            <a:r>
              <a:rPr kumimoji="0" lang="en-US" sz="1600" b="0" i="0" u="none" strike="noStrike" kern="1200" cap="none" spc="0" normalizeH="0" baseline="0" noProof="0">
                <a:ln w="3175">
                  <a:noFill/>
                </a:ln>
                <a:solidFill>
                  <a:srgbClr val="282828"/>
                </a:solidFill>
                <a:effectLst/>
                <a:uLnTx/>
                <a:uFillTx/>
                <a:latin typeface="Segoe UI" panose="020B0502040204020203" pitchFamily="34" charset="0"/>
                <a:ea typeface="+mn-ea"/>
                <a:cs typeface="Segoe UI" panose="020B0502040204020203" pitchFamily="34" charset="0"/>
              </a:rPr>
              <a:t>Active Directory</a:t>
            </a:r>
          </a:p>
          <a:p>
            <a:pPr marL="0" marR="0" lvl="0" indent="0" algn="l" defTabSz="914225" rtl="0" eaLnBrk="1" fontAlgn="auto" latinLnBrk="0" hangingPunct="1">
              <a:lnSpc>
                <a:spcPct val="90000"/>
              </a:lnSpc>
              <a:spcBef>
                <a:spcPts val="1200"/>
              </a:spcBef>
              <a:spcAft>
                <a:spcPts val="2941"/>
              </a:spcAft>
              <a:buClrTx/>
              <a:buSzTx/>
              <a:buFontTx/>
              <a:buNone/>
              <a:tabLst/>
              <a:defRPr/>
            </a:pPr>
            <a:endParaRPr kumimoji="0" lang="en-US" sz="1600" b="0" i="0" u="none" strike="noStrike" kern="1200" cap="none" spc="0" normalizeH="0" baseline="0" noProof="0">
              <a:ln w="3175">
                <a:noFill/>
              </a:ln>
              <a:solidFill>
                <a:srgbClr val="282828"/>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ED4854F0-8205-428F-9970-17B6CD401F02}"/>
              </a:ext>
              <a:ext uri="{C183D7F6-B498-43B3-948B-1728B52AA6E4}">
                <adec:decorative xmlns:adec="http://schemas.microsoft.com/office/drawing/2017/decorative" val="0"/>
              </a:ext>
            </a:extLst>
          </p:cNvPr>
          <p:cNvSpPr txBox="1"/>
          <p:nvPr/>
        </p:nvSpPr>
        <p:spPr>
          <a:xfrm>
            <a:off x="416951" y="6222908"/>
            <a:ext cx="5787065" cy="338554"/>
          </a:xfrm>
          <a:prstGeom prst="rect">
            <a:avLst/>
          </a:prstGeom>
          <a:noFill/>
        </p:spPr>
        <p:txBody>
          <a:bodyPr wrap="square" lIns="0" tIns="0" rIns="0" bIns="0" rtlCol="0" anchor="t">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rPr>
              <a:t>Resources</a:t>
            </a:r>
            <a:endPar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hlinkClick r:id="rId3">
                <a:extLst>
                  <a:ext uri="{A12FA001-AC4F-418D-AE19-62706E023703}">
                    <ahyp:hlinkClr xmlns:ahyp="http://schemas.microsoft.com/office/drawing/2018/hyperlinkcolor" val="tx"/>
                  </a:ext>
                </a:extLst>
              </a:hlinkClick>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rPr>
              <a:t>Deployment guide https://aka.ms/ADFSToPHSDPDownload</a:t>
            </a:r>
          </a:p>
        </p:txBody>
      </p:sp>
      <p:grpSp>
        <p:nvGrpSpPr>
          <p:cNvPr id="54" name="Group 53">
            <a:extLst>
              <a:ext uri="{FF2B5EF4-FFF2-40B4-BE49-F238E27FC236}">
                <a16:creationId xmlns:a16="http://schemas.microsoft.com/office/drawing/2014/main" id="{135383D2-2CC0-4C0C-B08B-F67A700871E9}"/>
              </a:ext>
              <a:ext uri="{C183D7F6-B498-43B3-948B-1728B52AA6E4}">
                <adec:decorative xmlns:adec="http://schemas.microsoft.com/office/drawing/2017/decorative" val="1"/>
              </a:ext>
            </a:extLst>
          </p:cNvPr>
          <p:cNvGrpSpPr/>
          <p:nvPr/>
        </p:nvGrpSpPr>
        <p:grpSpPr>
          <a:xfrm>
            <a:off x="9191406" y="4156232"/>
            <a:ext cx="367357" cy="378856"/>
            <a:chOff x="7596294" y="4477333"/>
            <a:chExt cx="374776" cy="386508"/>
          </a:xfrm>
        </p:grpSpPr>
        <p:sp>
          <p:nvSpPr>
            <p:cNvPr id="55" name="Oval 54">
              <a:extLst>
                <a:ext uri="{FF2B5EF4-FFF2-40B4-BE49-F238E27FC236}">
                  <a16:creationId xmlns:a16="http://schemas.microsoft.com/office/drawing/2014/main" id="{4B70CC7D-5199-4019-B0B9-8A21152F5733}"/>
                </a:ext>
              </a:extLst>
            </p:cNvPr>
            <p:cNvSpPr/>
            <p:nvPr/>
          </p:nvSpPr>
          <p:spPr bwMode="auto">
            <a:xfrm>
              <a:off x="7596294" y="4484497"/>
              <a:ext cx="374776" cy="374776"/>
            </a:xfrm>
            <a:prstGeom prst="ellips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Freeform 149">
              <a:extLst>
                <a:ext uri="{FF2B5EF4-FFF2-40B4-BE49-F238E27FC236}">
                  <a16:creationId xmlns:a16="http://schemas.microsoft.com/office/drawing/2014/main" id="{1DF8FD2C-B6DA-470C-AF76-601AB38F13A9}"/>
                </a:ext>
              </a:extLst>
            </p:cNvPr>
            <p:cNvSpPr>
              <a:spLocks noEditPoints="1"/>
            </p:cNvSpPr>
            <p:nvPr/>
          </p:nvSpPr>
          <p:spPr bwMode="auto">
            <a:xfrm>
              <a:off x="7625970" y="4477333"/>
              <a:ext cx="319782" cy="386508"/>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grpSp>
        <p:nvGrpSpPr>
          <p:cNvPr id="57" name="Group 56">
            <a:extLst>
              <a:ext uri="{FF2B5EF4-FFF2-40B4-BE49-F238E27FC236}">
                <a16:creationId xmlns:a16="http://schemas.microsoft.com/office/drawing/2014/main" id="{B1CEF69B-F8C5-4338-A64A-6D169C8C09A1}"/>
              </a:ext>
              <a:ext uri="{C183D7F6-B498-43B3-948B-1728B52AA6E4}">
                <adec:decorative xmlns:adec="http://schemas.microsoft.com/office/drawing/2017/decorative" val="1"/>
              </a:ext>
            </a:extLst>
          </p:cNvPr>
          <p:cNvGrpSpPr/>
          <p:nvPr/>
        </p:nvGrpSpPr>
        <p:grpSpPr>
          <a:xfrm>
            <a:off x="8808349" y="4999955"/>
            <a:ext cx="1696077" cy="1204559"/>
            <a:chOff x="6897688" y="4813061"/>
            <a:chExt cx="1730087" cy="1228713"/>
          </a:xfrm>
        </p:grpSpPr>
        <p:grpSp>
          <p:nvGrpSpPr>
            <p:cNvPr id="58" name="Group 57">
              <a:extLst>
                <a:ext uri="{FF2B5EF4-FFF2-40B4-BE49-F238E27FC236}">
                  <a16:creationId xmlns:a16="http://schemas.microsoft.com/office/drawing/2014/main" id="{3BCF155C-8631-441D-A768-BCC4F9F7BD35}"/>
                </a:ext>
              </a:extLst>
            </p:cNvPr>
            <p:cNvGrpSpPr/>
            <p:nvPr/>
          </p:nvGrpSpPr>
          <p:grpSpPr>
            <a:xfrm>
              <a:off x="6897688" y="4813061"/>
              <a:ext cx="1730087" cy="1228713"/>
              <a:chOff x="6392086" y="5118334"/>
              <a:chExt cx="1730087" cy="1228713"/>
            </a:xfrm>
          </p:grpSpPr>
          <p:sp>
            <p:nvSpPr>
              <p:cNvPr id="61" name="Rectangle 60">
                <a:extLst>
                  <a:ext uri="{FF2B5EF4-FFF2-40B4-BE49-F238E27FC236}">
                    <a16:creationId xmlns:a16="http://schemas.microsoft.com/office/drawing/2014/main" id="{CE70B2E8-F6EA-48E1-A6ED-8EAA74BA8CE9}"/>
                  </a:ext>
                </a:extLst>
              </p:cNvPr>
              <p:cNvSpPr/>
              <p:nvPr/>
            </p:nvSpPr>
            <p:spPr bwMode="auto">
              <a:xfrm>
                <a:off x="6392086" y="5118334"/>
                <a:ext cx="1730087" cy="1228713"/>
              </a:xfrm>
              <a:prstGeom prst="rect">
                <a:avLst/>
              </a:prstGeom>
              <a:solidFill>
                <a:schemeClr val="bg1"/>
              </a:solidFill>
              <a:ln w="19050" cap="flat" cmpd="sng" algn="ctr">
                <a:noFill/>
                <a:prstDash val="sysDot"/>
              </a:ln>
              <a:effectLst>
                <a:outerShdw blurRad="254000" dist="50800" dir="2700000" sx="101000" sy="101000" algn="tl" rotWithShape="0">
                  <a:prstClr val="black">
                    <a:alpha val="25000"/>
                  </a:prstClr>
                </a:outerShdw>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err="1">
                  <a:ln>
                    <a:noFill/>
                  </a:ln>
                  <a:solidFill>
                    <a:srgbClr val="0078D4"/>
                  </a:solidFill>
                  <a:effectLst/>
                  <a:uLnTx/>
                  <a:uFillTx/>
                  <a:latin typeface="Segoe UI Semilight"/>
                  <a:ea typeface="+mn-ea"/>
                  <a:cs typeface="+mn-cs"/>
                </a:endParaRPr>
              </a:p>
            </p:txBody>
          </p:sp>
          <p:sp>
            <p:nvSpPr>
              <p:cNvPr id="62" name="Text">
                <a:extLst>
                  <a:ext uri="{FF2B5EF4-FFF2-40B4-BE49-F238E27FC236}">
                    <a16:creationId xmlns:a16="http://schemas.microsoft.com/office/drawing/2014/main" id="{2595F9C0-3F75-48B2-8E62-A3643EC1461E}"/>
                  </a:ext>
                </a:extLst>
              </p:cNvPr>
              <p:cNvSpPr/>
              <p:nvPr/>
            </p:nvSpPr>
            <p:spPr bwMode="auto">
              <a:xfrm>
                <a:off x="6539390" y="5264178"/>
                <a:ext cx="1582783" cy="316249"/>
              </a:xfrm>
              <a:prstGeom prst="rect">
                <a:avLst/>
              </a:prstGeom>
              <a:noFill/>
              <a:ln w="10795" cap="flat" cmpd="sng" algn="ctr">
                <a:noFill/>
                <a:prstDash val="solid"/>
                <a:headEnd type="none" w="med" len="med"/>
                <a:tailEnd type="none" w="med" len="med"/>
              </a:ln>
              <a:effectLst/>
            </p:spPr>
            <p:txBody>
              <a:bodyPr lIns="0" tIns="0" rIns="0" bIns="0">
                <a:noAutofit/>
              </a:bodyPr>
              <a:lstStyle/>
              <a:p>
                <a:pPr marL="0" marR="0" lvl="0" indent="0" algn="l" defTabSz="67173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505050"/>
                        </a:gs>
                        <a:gs pos="100000">
                          <a:srgbClr val="505050"/>
                        </a:gs>
                      </a:gsLst>
                      <a:lin ang="0" scaled="0"/>
                    </a:gradFill>
                    <a:effectLst/>
                    <a:uLnTx/>
                    <a:uFillTx/>
                    <a:latin typeface="Segoe UI Semibold"/>
                    <a:ea typeface="+mn-ea"/>
                    <a:cs typeface="+mn-cs"/>
                  </a:rPr>
                  <a:t>On-premises</a:t>
                </a:r>
              </a:p>
            </p:txBody>
          </p:sp>
        </p:grpSp>
        <p:pic>
          <p:nvPicPr>
            <p:cNvPr id="59" name="Picture 58">
              <a:extLst>
                <a:ext uri="{FF2B5EF4-FFF2-40B4-BE49-F238E27FC236}">
                  <a16:creationId xmlns:a16="http://schemas.microsoft.com/office/drawing/2014/main" id="{47542251-E21F-456A-AA02-84384EDD3764}"/>
                </a:ext>
              </a:extLst>
            </p:cNvPr>
            <p:cNvPicPr>
              <a:picLocks noChangeAspect="1"/>
            </p:cNvPicPr>
            <p:nvPr/>
          </p:nvPicPr>
          <p:blipFill>
            <a:blip r:embed="rId4"/>
            <a:stretch>
              <a:fillRect/>
            </a:stretch>
          </p:blipFill>
          <p:spPr>
            <a:xfrm>
              <a:off x="7020278" y="5340414"/>
              <a:ext cx="500444" cy="500444"/>
            </a:xfrm>
            <a:prstGeom prst="rect">
              <a:avLst/>
            </a:prstGeom>
          </p:spPr>
        </p:pic>
        <p:pic>
          <p:nvPicPr>
            <p:cNvPr id="60" name="Picture 59">
              <a:extLst>
                <a:ext uri="{FF2B5EF4-FFF2-40B4-BE49-F238E27FC236}">
                  <a16:creationId xmlns:a16="http://schemas.microsoft.com/office/drawing/2014/main" id="{2E0CEBEC-B138-4312-9E8E-EC172C32B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71627" y="5279808"/>
              <a:ext cx="880395" cy="582798"/>
            </a:xfrm>
            <a:prstGeom prst="rect">
              <a:avLst/>
            </a:prstGeom>
          </p:spPr>
        </p:pic>
      </p:grpSp>
      <p:grpSp>
        <p:nvGrpSpPr>
          <p:cNvPr id="46" name="Group 45">
            <a:extLst>
              <a:ext uri="{FF2B5EF4-FFF2-40B4-BE49-F238E27FC236}">
                <a16:creationId xmlns:a16="http://schemas.microsoft.com/office/drawing/2014/main" id="{976F7F29-DA2B-4F5A-86A9-DFCB6415765A}"/>
              </a:ext>
              <a:ext uri="{C183D7F6-B498-43B3-948B-1728B52AA6E4}">
                <adec:decorative xmlns:adec="http://schemas.microsoft.com/office/drawing/2017/decorative" val="1"/>
              </a:ext>
            </a:extLst>
          </p:cNvPr>
          <p:cNvGrpSpPr/>
          <p:nvPr/>
        </p:nvGrpSpPr>
        <p:grpSpPr>
          <a:xfrm>
            <a:off x="9159477" y="2042535"/>
            <a:ext cx="2931067" cy="1871817"/>
            <a:chOff x="9906685" y="2205140"/>
            <a:chExt cx="2989841" cy="1909351"/>
          </a:xfrm>
        </p:grpSpPr>
        <p:grpSp>
          <p:nvGrpSpPr>
            <p:cNvPr id="47" name="Group 46">
              <a:extLst>
                <a:ext uri="{FF2B5EF4-FFF2-40B4-BE49-F238E27FC236}">
                  <a16:creationId xmlns:a16="http://schemas.microsoft.com/office/drawing/2014/main" id="{39111450-EB1E-4156-9767-4A0A1FB284BC}"/>
                </a:ext>
              </a:extLst>
            </p:cNvPr>
            <p:cNvGrpSpPr/>
            <p:nvPr/>
          </p:nvGrpSpPr>
          <p:grpSpPr>
            <a:xfrm flipH="1">
              <a:off x="9906685" y="2205140"/>
              <a:ext cx="2989841" cy="1909351"/>
              <a:chOff x="-967849" y="1275670"/>
              <a:chExt cx="4288791" cy="2738873"/>
            </a:xfrm>
          </p:grpSpPr>
          <p:sp>
            <p:nvSpPr>
              <p:cNvPr id="51" name="Freeform 38">
                <a:extLst>
                  <a:ext uri="{FF2B5EF4-FFF2-40B4-BE49-F238E27FC236}">
                    <a16:creationId xmlns:a16="http://schemas.microsoft.com/office/drawing/2014/main" id="{DB07ACB1-98E6-4E3E-9277-55D2708D2AC4}"/>
                  </a:ext>
                </a:extLst>
              </p:cNvPr>
              <p:cNvSpPr>
                <a:spLocks noChangeAspect="1"/>
              </p:cNvSpPr>
              <p:nvPr/>
            </p:nvSpPr>
            <p:spPr bwMode="auto">
              <a:xfrm>
                <a:off x="193680" y="1275670"/>
                <a:ext cx="3127262" cy="205634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19050" cap="flat" cmpd="sng" algn="ctr">
                <a:noFill/>
                <a:prstDash val="sysDot"/>
              </a:ln>
              <a:effectLst>
                <a:outerShdw blurRad="254000" dist="50800" dir="2700000" sx="101000" sy="101000" algn="tl" rotWithShape="0">
                  <a:prstClr val="black">
                    <a:alpha val="25000"/>
                  </a:prstClr>
                </a:outerShdw>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DBE555ED-6403-4B63-8577-32929E7C8ECC}"/>
                  </a:ext>
                </a:extLst>
              </p:cNvPr>
              <p:cNvSpPr txBox="1"/>
              <p:nvPr/>
            </p:nvSpPr>
            <p:spPr>
              <a:xfrm>
                <a:off x="-967849" y="3447111"/>
                <a:ext cx="2599241" cy="567432"/>
              </a:xfrm>
              <a:prstGeom prst="rect">
                <a:avLst/>
              </a:prstGeom>
            </p:spPr>
            <p:txBody>
              <a:bodyPr wrap="square" lIns="0" tIns="0" rIns="0" bIns="0" rtlCol="0">
                <a:spAutoFit/>
              </a:bodyPr>
              <a:lstStyle/>
              <a:p>
                <a:pPr marL="0" marR="0" lvl="0" indent="0" algn="l" defTabSz="878101" rtl="0" eaLnBrk="1" fontAlgn="base" latinLnBrk="0" hangingPunct="1">
                  <a:lnSpc>
                    <a:spcPct val="90000"/>
                  </a:lnSpc>
                  <a:spcBef>
                    <a:spcPct val="0"/>
                  </a:spcBef>
                  <a:spcAft>
                    <a:spcPct val="0"/>
                  </a:spcAft>
                  <a:buClrTx/>
                  <a:buSzPct val="80000"/>
                  <a:buFontTx/>
                  <a:buNone/>
                  <a:tabLst/>
                  <a:defRPr/>
                </a:pPr>
                <a: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Office 365, SaaS,</a:t>
                </a:r>
                <a:b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br>
                <a: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and </a:t>
                </a:r>
                <a:r>
                  <a:rPr kumimoji="0" lang="en-US" sz="1372" b="0" i="0" u="none" strike="noStrike" kern="0" cap="none" spc="0" normalizeH="0" baseline="0" noProof="0" err="1">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LoB</a:t>
                </a:r>
                <a: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 apps</a:t>
                </a:r>
              </a:p>
            </p:txBody>
          </p:sp>
        </p:grpSp>
        <p:pic>
          <p:nvPicPr>
            <p:cNvPr id="48" name="Graphic 47">
              <a:extLst>
                <a:ext uri="{FF2B5EF4-FFF2-40B4-BE49-F238E27FC236}">
                  <a16:creationId xmlns:a16="http://schemas.microsoft.com/office/drawing/2014/main" id="{7B8F10B0-8B81-4280-899D-0D8324FBC7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68452" y="2313802"/>
              <a:ext cx="467579" cy="467579"/>
            </a:xfrm>
            <a:prstGeom prst="rect">
              <a:avLst/>
            </a:prstGeom>
          </p:spPr>
        </p:pic>
        <p:pic>
          <p:nvPicPr>
            <p:cNvPr id="49" name="Graphic 48">
              <a:extLst>
                <a:ext uri="{FF2B5EF4-FFF2-40B4-BE49-F238E27FC236}">
                  <a16:creationId xmlns:a16="http://schemas.microsoft.com/office/drawing/2014/main" id="{DB05F922-06BB-4D5E-942F-552E29CE52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07566" y="2635553"/>
              <a:ext cx="467579" cy="467579"/>
            </a:xfrm>
            <a:prstGeom prst="rect">
              <a:avLst/>
            </a:prstGeom>
          </p:spPr>
        </p:pic>
        <p:pic>
          <p:nvPicPr>
            <p:cNvPr id="50" name="Picture 49">
              <a:extLst>
                <a:ext uri="{FF2B5EF4-FFF2-40B4-BE49-F238E27FC236}">
                  <a16:creationId xmlns:a16="http://schemas.microsoft.com/office/drawing/2014/main" id="{B5B8A3F9-95E5-42A9-B336-B19DA6DA0581}"/>
                </a:ext>
                <a:ext uri="{C183D7F6-B498-43B3-948B-1728B52AA6E4}">
                  <adec:decorative xmlns:adec="http://schemas.microsoft.com/office/drawing/2017/decorative" val="1"/>
                </a:ext>
              </a:extLst>
            </p:cNvPr>
            <p:cNvPicPr>
              <a:picLocks/>
            </p:cNvPicPr>
            <p:nvPr/>
          </p:nvPicPr>
          <p:blipFill>
            <a:blip r:embed="rId10" cstate="screen">
              <a:extLst>
                <a:ext uri="{28A0092B-C50C-407E-A947-70E740481C1C}">
                  <a14:useLocalDpi xmlns:a14="http://schemas.microsoft.com/office/drawing/2010/main"/>
                </a:ext>
              </a:extLst>
            </a:blip>
            <a:stretch>
              <a:fillRect/>
            </a:stretch>
          </p:blipFill>
          <p:spPr>
            <a:xfrm>
              <a:off x="11179276" y="2810056"/>
              <a:ext cx="966271" cy="966271"/>
            </a:xfrm>
            <a:prstGeom prst="rect">
              <a:avLst/>
            </a:prstGeom>
            <a:effectLst/>
          </p:spPr>
        </p:pic>
      </p:grpSp>
      <p:sp>
        <p:nvSpPr>
          <p:cNvPr id="45" name="Freeform: Shape 44">
            <a:extLst>
              <a:ext uri="{FF2B5EF4-FFF2-40B4-BE49-F238E27FC236}">
                <a16:creationId xmlns:a16="http://schemas.microsoft.com/office/drawing/2014/main" id="{19C60465-F8F2-45C4-A1E3-BAB02ADF4482}"/>
              </a:ext>
              <a:ext uri="{C183D7F6-B498-43B3-948B-1728B52AA6E4}">
                <adec:decorative xmlns:adec="http://schemas.microsoft.com/office/drawing/2017/decorative" val="1"/>
              </a:ext>
            </a:extLst>
          </p:cNvPr>
          <p:cNvSpPr/>
          <p:nvPr/>
        </p:nvSpPr>
        <p:spPr>
          <a:xfrm flipH="1">
            <a:off x="8192129" y="2327149"/>
            <a:ext cx="2064254" cy="1357359"/>
          </a:xfrm>
          <a:custGeom>
            <a:avLst/>
            <a:gdLst>
              <a:gd name="connsiteX0" fmla="*/ 1627536 w 2877656"/>
              <a:gd name="connsiteY0" fmla="*/ 0 h 1892217"/>
              <a:gd name="connsiteX1" fmla="*/ 2425623 w 2877656"/>
              <a:gd name="connsiteY1" fmla="*/ 798431 h 1892217"/>
              <a:gd name="connsiteX2" fmla="*/ 2424542 w 2877656"/>
              <a:gd name="connsiteY2" fmla="*/ 836297 h 1892217"/>
              <a:gd name="connsiteX3" fmla="*/ 2877656 w 2877656"/>
              <a:gd name="connsiteY3" fmla="*/ 1361011 h 1892217"/>
              <a:gd name="connsiteX4" fmla="*/ 2347761 w 2877656"/>
              <a:gd name="connsiteY4" fmla="*/ 1892217 h 1892217"/>
              <a:gd name="connsiteX5" fmla="*/ 2316400 w 2877656"/>
              <a:gd name="connsiteY5" fmla="*/ 1891135 h 1892217"/>
              <a:gd name="connsiteX6" fmla="*/ 656421 w 2877656"/>
              <a:gd name="connsiteY6" fmla="*/ 1891135 h 1892217"/>
              <a:gd name="connsiteX7" fmla="*/ 621816 w 2877656"/>
              <a:gd name="connsiteY7" fmla="*/ 1892217 h 1892217"/>
              <a:gd name="connsiteX8" fmla="*/ 588292 w 2877656"/>
              <a:gd name="connsiteY8" fmla="*/ 1891135 h 1892217"/>
              <a:gd name="connsiteX9" fmla="*/ 587211 w 2877656"/>
              <a:gd name="connsiteY9" fmla="*/ 1891135 h 1892217"/>
              <a:gd name="connsiteX10" fmla="*/ 0 w 2877656"/>
              <a:gd name="connsiteY10" fmla="*/ 1270133 h 1892217"/>
              <a:gd name="connsiteX11" fmla="*/ 287658 w 2877656"/>
              <a:gd name="connsiteY11" fmla="*/ 745419 h 1892217"/>
              <a:gd name="connsiteX12" fmla="*/ 287658 w 2877656"/>
              <a:gd name="connsiteY12" fmla="*/ 736764 h 1892217"/>
              <a:gd name="connsiteX13" fmla="*/ 732121 w 2877656"/>
              <a:gd name="connsiteY13" fmla="*/ 292109 h 1892217"/>
              <a:gd name="connsiteX14" fmla="*/ 962463 w 2877656"/>
              <a:gd name="connsiteY14" fmla="*/ 357022 h 1892217"/>
              <a:gd name="connsiteX15" fmla="*/ 1627536 w 2877656"/>
              <a:gd name="connsiteY15" fmla="*/ 0 h 189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7656" h="1892217">
                <a:moveTo>
                  <a:pt x="1627536" y="0"/>
                </a:moveTo>
                <a:cubicBezTo>
                  <a:pt x="2067673" y="0"/>
                  <a:pt x="2425623" y="357022"/>
                  <a:pt x="2425623" y="798431"/>
                </a:cubicBezTo>
                <a:cubicBezTo>
                  <a:pt x="2425623" y="810332"/>
                  <a:pt x="2424542" y="823315"/>
                  <a:pt x="2424542" y="836297"/>
                </a:cubicBezTo>
                <a:cubicBezTo>
                  <a:pt x="2680838" y="873081"/>
                  <a:pt x="2877656" y="1093786"/>
                  <a:pt x="2877656" y="1361011"/>
                </a:cubicBezTo>
                <a:cubicBezTo>
                  <a:pt x="2877656" y="1655284"/>
                  <a:pt x="2640825" y="1892217"/>
                  <a:pt x="2347761" y="1892217"/>
                </a:cubicBezTo>
                <a:cubicBezTo>
                  <a:pt x="2336947" y="1892217"/>
                  <a:pt x="2326132" y="1892217"/>
                  <a:pt x="2316400" y="1891135"/>
                </a:cubicBezTo>
                <a:cubicBezTo>
                  <a:pt x="2316400" y="1891135"/>
                  <a:pt x="2316400" y="1891135"/>
                  <a:pt x="656421" y="1891135"/>
                </a:cubicBezTo>
                <a:cubicBezTo>
                  <a:pt x="644526" y="1892217"/>
                  <a:pt x="633712" y="1892217"/>
                  <a:pt x="621816" y="1892217"/>
                </a:cubicBezTo>
                <a:cubicBezTo>
                  <a:pt x="611002" y="1892217"/>
                  <a:pt x="599106" y="1892217"/>
                  <a:pt x="588292" y="1891135"/>
                </a:cubicBezTo>
                <a:cubicBezTo>
                  <a:pt x="588292" y="1891135"/>
                  <a:pt x="588292" y="1891135"/>
                  <a:pt x="587211" y="1891135"/>
                </a:cubicBezTo>
                <a:cubicBezTo>
                  <a:pt x="259541" y="1873825"/>
                  <a:pt x="0" y="1602272"/>
                  <a:pt x="0" y="1270133"/>
                </a:cubicBezTo>
                <a:cubicBezTo>
                  <a:pt x="0" y="1049429"/>
                  <a:pt x="114631" y="855771"/>
                  <a:pt x="287658" y="745419"/>
                </a:cubicBezTo>
                <a:cubicBezTo>
                  <a:pt x="287658" y="742173"/>
                  <a:pt x="287658" y="740009"/>
                  <a:pt x="287658" y="736764"/>
                </a:cubicBezTo>
                <a:cubicBezTo>
                  <a:pt x="287658" y="491176"/>
                  <a:pt x="486639" y="292109"/>
                  <a:pt x="732121" y="292109"/>
                </a:cubicBezTo>
                <a:cubicBezTo>
                  <a:pt x="816472" y="292109"/>
                  <a:pt x="895415" y="315911"/>
                  <a:pt x="962463" y="357022"/>
                </a:cubicBezTo>
                <a:cubicBezTo>
                  <a:pt x="1105210" y="141727"/>
                  <a:pt x="1349611" y="0"/>
                  <a:pt x="1627536" y="0"/>
                </a:cubicBezTo>
                <a:close/>
              </a:path>
            </a:pathLst>
          </a:custGeom>
          <a:blipFill dpi="0" rotWithShape="1">
            <a:blip r:embed="rId11" cstate="screen">
              <a:extLst>
                <a:ext uri="{28A0092B-C50C-407E-A947-70E740481C1C}">
                  <a14:useLocalDpi xmlns:a14="http://schemas.microsoft.com/office/drawing/2010/main"/>
                </a:ext>
              </a:extLst>
            </a:blip>
            <a:srcRect/>
            <a:stretch>
              <a:fillRect/>
            </a:stretch>
          </a:blipFill>
          <a:ln w="15875" cap="flat" cmpd="sng" algn="ctr">
            <a:noFill/>
            <a:prstDash val="solid"/>
          </a:ln>
          <a:effectLst>
            <a:outerShdw blurRad="254000" dist="50800" dir="2700000" sx="101000" sy="101000" algn="ctr" rotWithShape="0">
              <a:prstClr val="black">
                <a:alpha val="25000"/>
              </a:prstClr>
            </a:outerShdw>
          </a:effectLst>
        </p:spPr>
        <p:txBody>
          <a:bodyPr wrap="square" rtlCol="0" anchor="ctr">
            <a:no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250" b="0" i="0" u="none" strike="noStrike" kern="0" cap="none" spc="0" normalizeH="0" baseline="0" noProof="0">
              <a:ln>
                <a:solidFill>
                  <a:srgbClr val="0078D4"/>
                </a:solidFill>
              </a:ln>
              <a:solidFill>
                <a:srgbClr val="353535"/>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16305670-8450-446E-9F65-31B71D0BDC2B}"/>
              </a:ext>
              <a:ext uri="{C183D7F6-B498-43B3-948B-1728B52AA6E4}">
                <adec:decorative xmlns:adec="http://schemas.microsoft.com/office/drawing/2017/decorative" val="1"/>
              </a:ext>
            </a:extLst>
          </p:cNvPr>
          <p:cNvGrpSpPr/>
          <p:nvPr/>
        </p:nvGrpSpPr>
        <p:grpSpPr>
          <a:xfrm>
            <a:off x="7379509" y="2630724"/>
            <a:ext cx="1782731" cy="1723525"/>
            <a:chOff x="7401455" y="2633046"/>
            <a:chExt cx="1782731" cy="1723525"/>
          </a:xfrm>
        </p:grpSpPr>
        <p:sp>
          <p:nvSpPr>
            <p:cNvPr id="25" name="Oval 24">
              <a:extLst>
                <a:ext uri="{FF2B5EF4-FFF2-40B4-BE49-F238E27FC236}">
                  <a16:creationId xmlns:a16="http://schemas.microsoft.com/office/drawing/2014/main" id="{4EF47311-5E36-4137-91D9-9C6D7AB85594}"/>
                </a:ext>
                <a:ext uri="{C183D7F6-B498-43B3-948B-1728B52AA6E4}">
                  <adec:decorative xmlns:adec="http://schemas.microsoft.com/office/drawing/2017/decorative" val="1"/>
                </a:ext>
              </a:extLst>
            </p:cNvPr>
            <p:cNvSpPr/>
            <p:nvPr/>
          </p:nvSpPr>
          <p:spPr bwMode="auto">
            <a:xfrm>
              <a:off x="7401455" y="2633046"/>
              <a:ext cx="1782731" cy="1723525"/>
            </a:xfrm>
            <a:prstGeom prst="ellipse">
              <a:avLst/>
            </a:prstGeom>
            <a:solidFill>
              <a:schemeClr val="bg2"/>
            </a:solidFill>
            <a:ln w="19050">
              <a:noFill/>
              <a:headEnd type="none" w="med" len="med"/>
              <a:tailEnd type="none" w="med" len="med"/>
            </a:ln>
            <a:effectLst>
              <a:outerShdw blurRad="254000" dist="50800" dir="2700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2276551D-5240-4B9F-AF48-99ACB9ABF60F}"/>
                </a:ext>
                <a:ext uri="{C183D7F6-B498-43B3-948B-1728B52AA6E4}">
                  <adec:decorative xmlns:adec="http://schemas.microsoft.com/office/drawing/2017/decorative" val="1"/>
                </a:ext>
              </a:extLst>
            </p:cNvPr>
            <p:cNvSpPr txBox="1"/>
            <p:nvPr/>
          </p:nvSpPr>
          <p:spPr>
            <a:xfrm>
              <a:off x="7841548" y="3599646"/>
              <a:ext cx="927194" cy="512317"/>
            </a:xfrm>
            <a:prstGeom prst="rect">
              <a:avLst/>
            </a:prstGeom>
            <a:noFill/>
          </p:spPr>
          <p:txBody>
            <a:bodyPr wrap="none" lIns="0" tIns="0" rIns="0" bIns="0" rtlCol="0">
              <a:spAutoFit/>
            </a:bodyPr>
            <a:lstStyle/>
            <a:p>
              <a:pPr marL="0" marR="0" lvl="0" indent="0" algn="ctr" defTabSz="124319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w="3175">
                    <a:noFill/>
                  </a:ln>
                  <a:solidFill>
                    <a:srgbClr val="282828"/>
                  </a:solidFill>
                  <a:effectLst/>
                  <a:uLnTx/>
                  <a:uFillTx/>
                  <a:latin typeface="Segoe UI Semibold"/>
                  <a:ea typeface="ＭＳ Ｐゴシック" charset="0"/>
                  <a:cs typeface="Segoe UI" panose="020B0502040204020203" pitchFamily="34" charset="0"/>
                </a:rPr>
                <a:t>Microsoft</a:t>
              </a:r>
              <a:br>
                <a:rPr kumimoji="0" lang="en-US" sz="1632" b="0" i="0" u="none" strike="noStrike" kern="1200" cap="none" spc="0" normalizeH="0" baseline="0" noProof="0">
                  <a:ln w="3175">
                    <a:noFill/>
                  </a:ln>
                  <a:solidFill>
                    <a:srgbClr val="282828"/>
                  </a:solidFill>
                  <a:effectLst/>
                  <a:uLnTx/>
                  <a:uFillTx/>
                  <a:latin typeface="Segoe UI Semibold"/>
                  <a:ea typeface="ＭＳ Ｐゴシック" charset="0"/>
                  <a:cs typeface="Segoe UI" panose="020B0502040204020203" pitchFamily="34" charset="0"/>
                </a:rPr>
              </a:br>
              <a:r>
                <a:rPr kumimoji="0" lang="en-US" sz="1632" b="0" i="0" u="none" strike="noStrike" kern="1200" cap="none" spc="0" normalizeH="0" baseline="0" noProof="0">
                  <a:ln w="3175">
                    <a:noFill/>
                  </a:ln>
                  <a:solidFill>
                    <a:srgbClr val="282828"/>
                  </a:solidFill>
                  <a:effectLst/>
                  <a:uLnTx/>
                  <a:uFillTx/>
                  <a:latin typeface="Segoe UI Semibold"/>
                  <a:ea typeface="ＭＳ Ｐゴシック" charset="0"/>
                  <a:cs typeface="Segoe UI" panose="020B0502040204020203" pitchFamily="34" charset="0"/>
                </a:rPr>
                <a:t>Azure AD</a:t>
              </a:r>
            </a:p>
          </p:txBody>
        </p:sp>
        <p:pic>
          <p:nvPicPr>
            <p:cNvPr id="39" name="Graphic 38">
              <a:extLst>
                <a:ext uri="{FF2B5EF4-FFF2-40B4-BE49-F238E27FC236}">
                  <a16:creationId xmlns:a16="http://schemas.microsoft.com/office/drawing/2014/main" id="{436CA7CF-0D1B-4AA4-8839-D7B6A706D8F5}"/>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77084" y="2935378"/>
              <a:ext cx="638911" cy="638912"/>
            </a:xfrm>
            <a:prstGeom prst="rect">
              <a:avLst/>
            </a:prstGeom>
          </p:spPr>
        </p:pic>
      </p:grpSp>
      <p:grpSp>
        <p:nvGrpSpPr>
          <p:cNvPr id="4" name="Group 3">
            <a:extLst>
              <a:ext uri="{FF2B5EF4-FFF2-40B4-BE49-F238E27FC236}">
                <a16:creationId xmlns:a16="http://schemas.microsoft.com/office/drawing/2014/main" id="{8E5951DC-1F02-4A69-80AD-43587E58BF34}"/>
              </a:ext>
              <a:ext uri="{C183D7F6-B498-43B3-948B-1728B52AA6E4}">
                <adec:decorative xmlns:adec="http://schemas.microsoft.com/office/drawing/2017/decorative" val="1"/>
              </a:ext>
            </a:extLst>
          </p:cNvPr>
          <p:cNvGrpSpPr/>
          <p:nvPr/>
        </p:nvGrpSpPr>
        <p:grpSpPr>
          <a:xfrm>
            <a:off x="5759521" y="3133639"/>
            <a:ext cx="914257" cy="914257"/>
            <a:chOff x="5875409" y="3216302"/>
            <a:chExt cx="914257" cy="914257"/>
          </a:xfrm>
        </p:grpSpPr>
        <p:sp>
          <p:nvSpPr>
            <p:cNvPr id="40" name="Oval 39" descr="Person in circle">
              <a:extLst>
                <a:ext uri="{FF2B5EF4-FFF2-40B4-BE49-F238E27FC236}">
                  <a16:creationId xmlns:a16="http://schemas.microsoft.com/office/drawing/2014/main" id="{DB9F8D8C-BDD7-4568-8DC0-7E3306AC2DAF}"/>
                </a:ext>
              </a:extLst>
            </p:cNvPr>
            <p:cNvSpPr/>
            <p:nvPr/>
          </p:nvSpPr>
          <p:spPr bwMode="auto">
            <a:xfrm>
              <a:off x="5875409" y="3216302"/>
              <a:ext cx="914257" cy="914257"/>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83000">
                      <a:srgbClr val="1A1A1A"/>
                    </a:gs>
                    <a:gs pos="100000">
                      <a:srgbClr val="0D0D0D"/>
                    </a:gs>
                  </a:gsLst>
                  <a:lin ang="5400000" scaled="1"/>
                </a:gradFill>
                <a:effectLst/>
                <a:uLnTx/>
                <a:uFillTx/>
                <a:latin typeface="Segoe UI"/>
                <a:ea typeface="+mn-ea"/>
                <a:cs typeface="+mn-cs"/>
              </a:endParaRPr>
            </a:p>
          </p:txBody>
        </p:sp>
        <p:grpSp>
          <p:nvGrpSpPr>
            <p:cNvPr id="41" name="Group 40" descr="Person">
              <a:extLst>
                <a:ext uri="{FF2B5EF4-FFF2-40B4-BE49-F238E27FC236}">
                  <a16:creationId xmlns:a16="http://schemas.microsoft.com/office/drawing/2014/main" id="{E7084A51-0CD0-4139-9FEB-2D177A4BA266}"/>
                </a:ext>
              </a:extLst>
            </p:cNvPr>
            <p:cNvGrpSpPr/>
            <p:nvPr/>
          </p:nvGrpSpPr>
          <p:grpSpPr>
            <a:xfrm>
              <a:off x="6127643" y="3427326"/>
              <a:ext cx="413969" cy="492214"/>
              <a:chOff x="6447047" y="5804307"/>
              <a:chExt cx="414034" cy="492291"/>
            </a:xfrm>
            <a:solidFill>
              <a:schemeClr val="accent1"/>
            </a:solidFill>
          </p:grpSpPr>
          <p:sp>
            <p:nvSpPr>
              <p:cNvPr id="42" name="Freeform 9">
                <a:extLst>
                  <a:ext uri="{FF2B5EF4-FFF2-40B4-BE49-F238E27FC236}">
                    <a16:creationId xmlns:a16="http://schemas.microsoft.com/office/drawing/2014/main" id="{25B7996B-5DE2-4050-ABC2-7907A6AEC4EC}"/>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5240" cap="flat">
                <a:solidFill>
                  <a:schemeClr val="bg1"/>
                </a:solidFill>
                <a:prstDash val="solid"/>
                <a:miter lim="800000"/>
                <a:headEnd/>
                <a:tailEnd/>
              </a:ln>
            </p:spPr>
            <p:txBody>
              <a:bodyPr vert="horz" wrap="square" lIns="93246" tIns="46622" rIns="93246" bIns="46622" numCol="1" anchor="t" anchorCtr="0" compatLnSpc="1">
                <a:prstTxWarp prst="textNoShape">
                  <a:avLst/>
                </a:prstTxWarp>
              </a:bodyPr>
              <a:lstStyle/>
              <a:p>
                <a:pPr marL="342904" marR="0" lvl="0" indent="-342904" algn="l" defTabSz="91423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73" b="0" i="0" u="none" strike="noStrike" kern="1200" cap="none" spc="0" normalizeH="0" baseline="0" noProof="0">
                  <a:ln>
                    <a:noFill/>
                  </a:ln>
                  <a:gradFill>
                    <a:gsLst>
                      <a:gs pos="83000">
                        <a:srgbClr val="1A1A1A"/>
                      </a:gs>
                      <a:gs pos="100000">
                        <a:srgbClr val="0D0D0D"/>
                      </a:gs>
                    </a:gsLst>
                    <a:lin ang="5400000" scaled="1"/>
                  </a:gradFill>
                  <a:effectLst/>
                  <a:uLnTx/>
                  <a:uFillTx/>
                  <a:latin typeface="Segoe UI"/>
                  <a:ea typeface="+mn-ea"/>
                  <a:cs typeface="+mn-cs"/>
                </a:endParaRPr>
              </a:p>
            </p:txBody>
          </p:sp>
          <p:sp>
            <p:nvSpPr>
              <p:cNvPr id="43" name="Oval 8">
                <a:extLst>
                  <a:ext uri="{FF2B5EF4-FFF2-40B4-BE49-F238E27FC236}">
                    <a16:creationId xmlns:a16="http://schemas.microsoft.com/office/drawing/2014/main" id="{72D517CC-DFF9-46D2-A44E-20973D26164F}"/>
                  </a:ext>
                </a:extLst>
              </p:cNvPr>
              <p:cNvSpPr>
                <a:spLocks noChangeArrowheads="1"/>
              </p:cNvSpPr>
              <p:nvPr/>
            </p:nvSpPr>
            <p:spPr bwMode="auto">
              <a:xfrm>
                <a:off x="6507270" y="5804307"/>
                <a:ext cx="293587" cy="290228"/>
              </a:xfrm>
              <a:prstGeom prst="ellipse">
                <a:avLst/>
              </a:prstGeom>
              <a:grpFill/>
              <a:ln w="15240" cap="flat">
                <a:solidFill>
                  <a:schemeClr val="bg1"/>
                </a:solidFill>
                <a:prstDash val="solid"/>
                <a:miter lim="800000"/>
                <a:headEnd/>
                <a:tailEnd/>
              </a:ln>
            </p:spPr>
            <p:txBody>
              <a:bodyPr vert="horz" wrap="square" lIns="93246" tIns="46622" rIns="93246" bIns="46622" numCol="1" anchor="t" anchorCtr="0" compatLnSpc="1">
                <a:prstTxWarp prst="textNoShape">
                  <a:avLst/>
                </a:prstTxWarp>
              </a:bodyPr>
              <a:lstStyle/>
              <a:p>
                <a:pPr marL="342904" marR="0" lvl="0" indent="-342904" algn="l" defTabSz="91423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73" b="0" i="0" u="none" strike="noStrike" kern="1200" cap="none" spc="0" normalizeH="0" baseline="0" noProof="0">
                  <a:ln>
                    <a:noFill/>
                  </a:ln>
                  <a:gradFill>
                    <a:gsLst>
                      <a:gs pos="83000">
                        <a:srgbClr val="1A1A1A"/>
                      </a:gs>
                      <a:gs pos="100000">
                        <a:srgbClr val="0D0D0D"/>
                      </a:gs>
                    </a:gsLst>
                    <a:lin ang="5400000" scaled="1"/>
                  </a:gradFill>
                  <a:effectLst/>
                  <a:uLnTx/>
                  <a:uFillTx/>
                  <a:latin typeface="Segoe UI"/>
                  <a:ea typeface="+mn-ea"/>
                  <a:cs typeface="+mn-cs"/>
                </a:endParaRPr>
              </a:p>
            </p:txBody>
          </p:sp>
        </p:grpSp>
      </p:grpSp>
      <p:sp>
        <p:nvSpPr>
          <p:cNvPr id="72" name="Rectangle 71">
            <a:extLst>
              <a:ext uri="{FF2B5EF4-FFF2-40B4-BE49-F238E27FC236}">
                <a16:creationId xmlns:a16="http://schemas.microsoft.com/office/drawing/2014/main" id="{2A536A5C-64B1-415F-96F1-C51E986E625C}"/>
              </a:ext>
              <a:ext uri="{C183D7F6-B498-43B3-948B-1728B52AA6E4}">
                <adec:decorative xmlns:adec="http://schemas.microsoft.com/office/drawing/2017/decorative" val="1"/>
              </a:ext>
            </a:extLst>
          </p:cNvPr>
          <p:cNvSpPr/>
          <p:nvPr/>
        </p:nvSpPr>
        <p:spPr>
          <a:xfrm>
            <a:off x="8253656" y="4617879"/>
            <a:ext cx="1227285" cy="325730"/>
          </a:xfrm>
          <a:prstGeom prst="rect">
            <a:avLst/>
          </a:prstGeom>
          <a:noFill/>
          <a:ln>
            <a:noFill/>
          </a:ln>
        </p:spPr>
        <p:txBody>
          <a:bodyPr wrap="square" lIns="0" tIns="0" rIns="0" bIns="0" anchor="ctr">
            <a:spAutoFit/>
          </a:bodyPr>
          <a:lstStyle/>
          <a:p>
            <a:pPr marL="0" marR="0" lvl="0" indent="0" algn="r" defTabSz="1218082" rtl="0" eaLnBrk="1" fontAlgn="base" latinLnBrk="0" hangingPunct="1">
              <a:lnSpc>
                <a:spcPct val="90000"/>
              </a:lnSpc>
              <a:spcBef>
                <a:spcPct val="20000"/>
              </a:spcBef>
              <a:spcAft>
                <a:spcPct val="0"/>
              </a:spcAft>
              <a:buClrTx/>
              <a:buSzPct val="80000"/>
              <a:buFontTx/>
              <a:buNone/>
              <a:tabLst/>
              <a:defRPr/>
            </a:pPr>
            <a:r>
              <a:rPr kumimoji="0" lang="en-US" sz="1176" b="0" i="0" u="none" strike="noStrike" kern="0" cap="none" spc="0" normalizeH="0" baseline="0" noProof="0">
                <a:ln>
                  <a:noFill/>
                </a:ln>
                <a:solidFill>
                  <a:srgbClr val="353535"/>
                </a:solidFill>
                <a:effectLst/>
                <a:uLnTx/>
                <a:uFillTx/>
                <a:latin typeface="Segoe UI Semilight"/>
                <a:ea typeface="+mn-ea"/>
                <a:cs typeface="Segoe UI Semibold" panose="020B0702040204020203" pitchFamily="34" charset="0"/>
              </a:rPr>
              <a:t>Password Hash synchronization</a:t>
            </a:r>
          </a:p>
        </p:txBody>
      </p:sp>
      <p:sp>
        <p:nvSpPr>
          <p:cNvPr id="73" name="Freeform: Shape 72">
            <a:extLst>
              <a:ext uri="{FF2B5EF4-FFF2-40B4-BE49-F238E27FC236}">
                <a16:creationId xmlns:a16="http://schemas.microsoft.com/office/drawing/2014/main" id="{BD1A63D3-EB58-467E-A4E6-BAEF03942857}"/>
              </a:ext>
              <a:ext uri="{C183D7F6-B498-43B3-948B-1728B52AA6E4}">
                <adec:decorative xmlns:adec="http://schemas.microsoft.com/office/drawing/2017/decorative" val="1"/>
              </a:ext>
            </a:extLst>
          </p:cNvPr>
          <p:cNvSpPr>
            <a:spLocks noChangeAspect="1"/>
          </p:cNvSpPr>
          <p:nvPr/>
        </p:nvSpPr>
        <p:spPr bwMode="auto">
          <a:xfrm>
            <a:off x="7244589" y="3376613"/>
            <a:ext cx="276373" cy="276373"/>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Title 2">
            <a:extLst>
              <a:ext uri="{FF2B5EF4-FFF2-40B4-BE49-F238E27FC236}">
                <a16:creationId xmlns:a16="http://schemas.microsoft.com/office/drawing/2014/main" id="{47B0852F-81EB-434F-BD79-D1ACC0181860}"/>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a:rPr>
              <a:t>AD FS to Password Hash Sync</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grpSp>
        <p:nvGrpSpPr>
          <p:cNvPr id="44" name="Group 43">
            <a:extLst>
              <a:ext uri="{FF2B5EF4-FFF2-40B4-BE49-F238E27FC236}">
                <a16:creationId xmlns:a16="http://schemas.microsoft.com/office/drawing/2014/main" id="{C3D6F39F-B296-441A-B4E4-8BEF6C3561C8}"/>
              </a:ext>
            </a:extLst>
          </p:cNvPr>
          <p:cNvGrpSpPr/>
          <p:nvPr/>
        </p:nvGrpSpPr>
        <p:grpSpPr>
          <a:xfrm>
            <a:off x="426647" y="2472891"/>
            <a:ext cx="287733" cy="234488"/>
            <a:chOff x="5214137" y="2588396"/>
            <a:chExt cx="241018" cy="196418"/>
          </a:xfrm>
          <a:solidFill>
            <a:srgbClr val="0078D4"/>
          </a:solidFill>
        </p:grpSpPr>
        <p:sp>
          <p:nvSpPr>
            <p:cNvPr id="63" name="Graphic 4">
              <a:extLst>
                <a:ext uri="{FF2B5EF4-FFF2-40B4-BE49-F238E27FC236}">
                  <a16:creationId xmlns:a16="http://schemas.microsoft.com/office/drawing/2014/main" id="{1ADCF324-9E20-4F50-ABF9-36F7DE6AD748}"/>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65" name="Graphic 4">
              <a:extLst>
                <a:ext uri="{FF2B5EF4-FFF2-40B4-BE49-F238E27FC236}">
                  <a16:creationId xmlns:a16="http://schemas.microsoft.com/office/drawing/2014/main" id="{622F7550-77FC-4E86-A7D0-CB500AF8BDF7}"/>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66" name="Group 65">
            <a:extLst>
              <a:ext uri="{FF2B5EF4-FFF2-40B4-BE49-F238E27FC236}">
                <a16:creationId xmlns:a16="http://schemas.microsoft.com/office/drawing/2014/main" id="{AF6E07F3-6CF8-4106-A530-BE3585E8EA01}"/>
              </a:ext>
            </a:extLst>
          </p:cNvPr>
          <p:cNvGrpSpPr/>
          <p:nvPr/>
        </p:nvGrpSpPr>
        <p:grpSpPr>
          <a:xfrm>
            <a:off x="425995" y="3898757"/>
            <a:ext cx="287733" cy="234488"/>
            <a:chOff x="5214137" y="2588396"/>
            <a:chExt cx="241018" cy="196418"/>
          </a:xfrm>
          <a:solidFill>
            <a:srgbClr val="0078D4"/>
          </a:solidFill>
        </p:grpSpPr>
        <p:sp>
          <p:nvSpPr>
            <p:cNvPr id="67" name="Graphic 4">
              <a:extLst>
                <a:ext uri="{FF2B5EF4-FFF2-40B4-BE49-F238E27FC236}">
                  <a16:creationId xmlns:a16="http://schemas.microsoft.com/office/drawing/2014/main" id="{97F083FC-105D-41FF-A151-AF994D407CA2}"/>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68" name="Graphic 4">
              <a:extLst>
                <a:ext uri="{FF2B5EF4-FFF2-40B4-BE49-F238E27FC236}">
                  <a16:creationId xmlns:a16="http://schemas.microsoft.com/office/drawing/2014/main" id="{DAF9149E-4626-4763-A8C1-B9995B90ABC9}"/>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7698508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C13F5ED-A55D-4BAE-9365-D3487AD62FDD}"/>
              </a:ext>
              <a:ext uri="{C183D7F6-B498-43B3-948B-1728B52AA6E4}">
                <adec:decorative xmlns:adec="http://schemas.microsoft.com/office/drawing/2017/decorative" val="1"/>
              </a:ext>
            </a:extLst>
          </p:cNvPr>
          <p:cNvCxnSpPr/>
          <p:nvPr/>
        </p:nvCxnSpPr>
        <p:spPr>
          <a:xfrm>
            <a:off x="7682442" y="4264808"/>
            <a:ext cx="0" cy="1647744"/>
          </a:xfrm>
          <a:prstGeom prst="line">
            <a:avLst/>
          </a:prstGeom>
          <a:ln w="76200" cap="rnd">
            <a:solidFill>
              <a:srgbClr val="D2D2D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F71630-1D29-4BF1-82A4-4323295C3E63}"/>
              </a:ext>
              <a:ext uri="{C183D7F6-B498-43B3-948B-1728B52AA6E4}">
                <adec:decorative xmlns:adec="http://schemas.microsoft.com/office/drawing/2017/decorative" val="1"/>
              </a:ext>
            </a:extLst>
          </p:cNvPr>
          <p:cNvCxnSpPr>
            <a:cxnSpLocks/>
          </p:cNvCxnSpPr>
          <p:nvPr/>
        </p:nvCxnSpPr>
        <p:spPr>
          <a:xfrm flipH="1">
            <a:off x="7682442" y="5962204"/>
            <a:ext cx="1064354" cy="0"/>
          </a:xfrm>
          <a:prstGeom prst="line">
            <a:avLst/>
          </a:prstGeom>
          <a:ln w="76200" cap="rnd">
            <a:solidFill>
              <a:srgbClr val="D2D2D2"/>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21740273-35B3-4394-A854-024DF258B197}"/>
              </a:ext>
              <a:ext uri="{C183D7F6-B498-43B3-948B-1728B52AA6E4}">
                <adec:decorative xmlns:adec="http://schemas.microsoft.com/office/drawing/2017/decorative" val="1"/>
              </a:ext>
            </a:extLst>
          </p:cNvPr>
          <p:cNvSpPr/>
          <p:nvPr/>
        </p:nvSpPr>
        <p:spPr bwMode="auto">
          <a:xfrm>
            <a:off x="7431940" y="5705270"/>
            <a:ext cx="934820" cy="348374"/>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72463216-B208-4518-84D0-AFEA56BCAABF}"/>
              </a:ext>
              <a:ext uri="{C183D7F6-B498-43B3-948B-1728B52AA6E4}">
                <adec:decorative xmlns:adec="http://schemas.microsoft.com/office/drawing/2017/decorative" val="1"/>
              </a:ext>
            </a:extLst>
          </p:cNvPr>
          <p:cNvSpPr/>
          <p:nvPr/>
        </p:nvSpPr>
        <p:spPr bwMode="auto">
          <a:xfrm>
            <a:off x="7333884" y="4483095"/>
            <a:ext cx="1139555" cy="348374"/>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Oval 64">
            <a:extLst>
              <a:ext uri="{FF2B5EF4-FFF2-40B4-BE49-F238E27FC236}">
                <a16:creationId xmlns:a16="http://schemas.microsoft.com/office/drawing/2014/main" id="{E5A141A5-D593-45A4-BA06-E6247EA10AE0}"/>
              </a:ext>
              <a:ext uri="{C183D7F6-B498-43B3-948B-1728B52AA6E4}">
                <adec:decorative xmlns:adec="http://schemas.microsoft.com/office/drawing/2017/decorative" val="1"/>
              </a:ext>
            </a:extLst>
          </p:cNvPr>
          <p:cNvSpPr/>
          <p:nvPr/>
        </p:nvSpPr>
        <p:spPr bwMode="auto">
          <a:xfrm>
            <a:off x="7473189" y="5086350"/>
            <a:ext cx="450282" cy="348374"/>
          </a:xfrm>
          <a:prstGeom prst="ellipse">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4" name="Connector: Elbow 63">
            <a:extLst>
              <a:ext uri="{FF2B5EF4-FFF2-40B4-BE49-F238E27FC236}">
                <a16:creationId xmlns:a16="http://schemas.microsoft.com/office/drawing/2014/main" id="{F9504D03-AF89-461D-AF59-55653F48D1CD}"/>
              </a:ext>
              <a:ext uri="{C183D7F6-B498-43B3-948B-1728B52AA6E4}">
                <adec:decorative xmlns:adec="http://schemas.microsoft.com/office/drawing/2017/decorative" val="1"/>
              </a:ext>
            </a:extLst>
          </p:cNvPr>
          <p:cNvCxnSpPr>
            <a:cxnSpLocks/>
          </p:cNvCxnSpPr>
          <p:nvPr/>
        </p:nvCxnSpPr>
        <p:spPr>
          <a:xfrm flipV="1">
            <a:off x="6244441" y="3507504"/>
            <a:ext cx="1349827" cy="285702"/>
          </a:xfrm>
          <a:prstGeom prst="bentConnector3">
            <a:avLst>
              <a:gd name="adj1" fmla="val 50000"/>
            </a:avLst>
          </a:prstGeom>
          <a:ln w="76200" cap="rnd">
            <a:solidFill>
              <a:srgbClr val="D2D2D2"/>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CD37D747-BABD-4484-881C-697E8F1DCB27}"/>
              </a:ext>
              <a:ext uri="{C183D7F6-B498-43B3-948B-1728B52AA6E4}">
                <adec:decorative xmlns:adec="http://schemas.microsoft.com/office/drawing/2017/decorative" val="0"/>
              </a:ext>
            </a:extLst>
          </p:cNvPr>
          <p:cNvSpPr/>
          <p:nvPr/>
        </p:nvSpPr>
        <p:spPr>
          <a:xfrm>
            <a:off x="892745" y="2397180"/>
            <a:ext cx="4203274" cy="1947713"/>
          </a:xfrm>
          <a:prstGeom prst="rect">
            <a:avLst/>
          </a:prstGeom>
        </p:spPr>
        <p:txBody>
          <a:bodyPr wrap="square" lIns="0">
            <a:spAutoFit/>
          </a:bodyPr>
          <a:lstStyle/>
          <a:p>
            <a:pPr marL="0" marR="0" lvl="0" indent="0" algn="l" defTabSz="914225" rtl="0" eaLnBrk="1" fontAlgn="auto" latinLnBrk="0" hangingPunct="1">
              <a:lnSpc>
                <a:spcPct val="90000"/>
              </a:lnSpc>
              <a:spcBef>
                <a:spcPts val="1200"/>
              </a:spcBef>
              <a:spcAft>
                <a:spcPts val="2941"/>
              </a:spcAft>
              <a:buClrTx/>
              <a:buSzTx/>
              <a:buFont typeface="Arial" panose="020B0604020202020204" pitchFamily="34" charset="0"/>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An authentication agent must be installed on-premises along with existing AD infrastructure</a:t>
            </a:r>
          </a:p>
          <a:p>
            <a:pPr marL="0" marR="0" lvl="0" indent="0" algn="l" defTabSz="914225" rtl="0" eaLnBrk="1" fontAlgn="auto" latinLnBrk="0" hangingPunct="1">
              <a:lnSpc>
                <a:spcPct val="90000"/>
              </a:lnSpc>
              <a:spcBef>
                <a:spcPts val="1200"/>
              </a:spcBef>
              <a:spcAft>
                <a:spcPts val="2941"/>
              </a:spcAft>
              <a:buClrTx/>
              <a:buSzTx/>
              <a:buFont typeface="Arial" panose="020B0604020202020204" pitchFamily="34" charset="0"/>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Password validation requests are sent to the agent and passed through to AD to verify credentials and enable user authentication in Azure AD</a:t>
            </a:r>
          </a:p>
        </p:txBody>
      </p:sp>
      <p:grpSp>
        <p:nvGrpSpPr>
          <p:cNvPr id="57" name="Group 56">
            <a:extLst>
              <a:ext uri="{FF2B5EF4-FFF2-40B4-BE49-F238E27FC236}">
                <a16:creationId xmlns:a16="http://schemas.microsoft.com/office/drawing/2014/main" id="{B1CEF69B-F8C5-4338-A64A-6D169C8C09A1}"/>
              </a:ext>
              <a:ext uri="{C183D7F6-B498-43B3-948B-1728B52AA6E4}">
                <adec:decorative xmlns:adec="http://schemas.microsoft.com/office/drawing/2017/decorative" val="1"/>
              </a:ext>
            </a:extLst>
          </p:cNvPr>
          <p:cNvGrpSpPr/>
          <p:nvPr/>
        </p:nvGrpSpPr>
        <p:grpSpPr>
          <a:xfrm>
            <a:off x="8808349" y="4999955"/>
            <a:ext cx="1696077" cy="1204559"/>
            <a:chOff x="6897688" y="4813061"/>
            <a:chExt cx="1730087" cy="1228713"/>
          </a:xfrm>
        </p:grpSpPr>
        <p:grpSp>
          <p:nvGrpSpPr>
            <p:cNvPr id="58" name="Group 57">
              <a:extLst>
                <a:ext uri="{FF2B5EF4-FFF2-40B4-BE49-F238E27FC236}">
                  <a16:creationId xmlns:a16="http://schemas.microsoft.com/office/drawing/2014/main" id="{3BCF155C-8631-441D-A768-BCC4F9F7BD35}"/>
                </a:ext>
              </a:extLst>
            </p:cNvPr>
            <p:cNvGrpSpPr/>
            <p:nvPr/>
          </p:nvGrpSpPr>
          <p:grpSpPr>
            <a:xfrm>
              <a:off x="6897688" y="4813061"/>
              <a:ext cx="1730087" cy="1228713"/>
              <a:chOff x="6392086" y="5118334"/>
              <a:chExt cx="1730087" cy="1228713"/>
            </a:xfrm>
          </p:grpSpPr>
          <p:sp>
            <p:nvSpPr>
              <p:cNvPr id="61" name="Rectangle 60">
                <a:extLst>
                  <a:ext uri="{FF2B5EF4-FFF2-40B4-BE49-F238E27FC236}">
                    <a16:creationId xmlns:a16="http://schemas.microsoft.com/office/drawing/2014/main" id="{CE70B2E8-F6EA-48E1-A6ED-8EAA74BA8CE9}"/>
                  </a:ext>
                </a:extLst>
              </p:cNvPr>
              <p:cNvSpPr/>
              <p:nvPr/>
            </p:nvSpPr>
            <p:spPr bwMode="auto">
              <a:xfrm>
                <a:off x="6392086" y="5118334"/>
                <a:ext cx="1730087" cy="1228713"/>
              </a:xfrm>
              <a:prstGeom prst="rect">
                <a:avLst/>
              </a:prstGeom>
              <a:solidFill>
                <a:schemeClr val="bg1"/>
              </a:solidFill>
              <a:ln w="19050" cap="flat" cmpd="sng" algn="ctr">
                <a:noFill/>
                <a:prstDash val="sysDot"/>
              </a:ln>
              <a:effectLst>
                <a:outerShdw blurRad="254000" dist="50800" dir="2700000" sx="101000" sy="101000" algn="tl" rotWithShape="0">
                  <a:prstClr val="black">
                    <a:alpha val="25000"/>
                  </a:prstClr>
                </a:outerShdw>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err="1">
                  <a:ln>
                    <a:noFill/>
                  </a:ln>
                  <a:solidFill>
                    <a:srgbClr val="0078D4"/>
                  </a:solidFill>
                  <a:effectLst/>
                  <a:uLnTx/>
                  <a:uFillTx/>
                  <a:latin typeface="Segoe UI Semilight"/>
                  <a:ea typeface="+mn-ea"/>
                  <a:cs typeface="+mn-cs"/>
                </a:endParaRPr>
              </a:p>
            </p:txBody>
          </p:sp>
          <p:sp>
            <p:nvSpPr>
              <p:cNvPr id="62" name="Text">
                <a:extLst>
                  <a:ext uri="{FF2B5EF4-FFF2-40B4-BE49-F238E27FC236}">
                    <a16:creationId xmlns:a16="http://schemas.microsoft.com/office/drawing/2014/main" id="{2595F9C0-3F75-48B2-8E62-A3643EC1461E}"/>
                  </a:ext>
                </a:extLst>
              </p:cNvPr>
              <p:cNvSpPr/>
              <p:nvPr/>
            </p:nvSpPr>
            <p:spPr bwMode="auto">
              <a:xfrm>
                <a:off x="6539390" y="5264178"/>
                <a:ext cx="1582783" cy="316249"/>
              </a:xfrm>
              <a:prstGeom prst="rect">
                <a:avLst/>
              </a:prstGeom>
              <a:noFill/>
              <a:ln w="10795" cap="flat" cmpd="sng" algn="ctr">
                <a:noFill/>
                <a:prstDash val="solid"/>
                <a:headEnd type="none" w="med" len="med"/>
                <a:tailEnd type="none" w="med" len="med"/>
              </a:ln>
              <a:effectLst/>
            </p:spPr>
            <p:txBody>
              <a:bodyPr lIns="0" tIns="0" rIns="0" bIns="0">
                <a:noAutofit/>
              </a:bodyPr>
              <a:lstStyle/>
              <a:p>
                <a:pPr marL="0" marR="0" lvl="0" indent="0" algn="l" defTabSz="67173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505050"/>
                        </a:gs>
                        <a:gs pos="100000">
                          <a:srgbClr val="505050"/>
                        </a:gs>
                      </a:gsLst>
                      <a:lin ang="0" scaled="0"/>
                    </a:gradFill>
                    <a:effectLst/>
                    <a:uLnTx/>
                    <a:uFillTx/>
                    <a:latin typeface="Segoe UI Semibold"/>
                    <a:ea typeface="+mn-ea"/>
                    <a:cs typeface="+mn-cs"/>
                  </a:rPr>
                  <a:t>On-premises</a:t>
                </a:r>
              </a:p>
            </p:txBody>
          </p:sp>
        </p:grpSp>
        <p:pic>
          <p:nvPicPr>
            <p:cNvPr id="59" name="Picture 58">
              <a:extLst>
                <a:ext uri="{FF2B5EF4-FFF2-40B4-BE49-F238E27FC236}">
                  <a16:creationId xmlns:a16="http://schemas.microsoft.com/office/drawing/2014/main" id="{47542251-E21F-456A-AA02-84384EDD3764}"/>
                </a:ext>
              </a:extLst>
            </p:cNvPr>
            <p:cNvPicPr>
              <a:picLocks noChangeAspect="1"/>
            </p:cNvPicPr>
            <p:nvPr/>
          </p:nvPicPr>
          <p:blipFill>
            <a:blip r:embed="rId3"/>
            <a:stretch>
              <a:fillRect/>
            </a:stretch>
          </p:blipFill>
          <p:spPr>
            <a:xfrm>
              <a:off x="7020278" y="5340414"/>
              <a:ext cx="500444" cy="500444"/>
            </a:xfrm>
            <a:prstGeom prst="rect">
              <a:avLst/>
            </a:prstGeom>
          </p:spPr>
        </p:pic>
        <p:pic>
          <p:nvPicPr>
            <p:cNvPr id="60" name="Picture 59">
              <a:extLst>
                <a:ext uri="{FF2B5EF4-FFF2-40B4-BE49-F238E27FC236}">
                  <a16:creationId xmlns:a16="http://schemas.microsoft.com/office/drawing/2014/main" id="{2E0CEBEC-B138-4312-9E8E-EC172C32BA8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1627" y="5279808"/>
              <a:ext cx="880395" cy="582798"/>
            </a:xfrm>
            <a:prstGeom prst="rect">
              <a:avLst/>
            </a:prstGeom>
          </p:spPr>
        </p:pic>
      </p:grpSp>
      <p:grpSp>
        <p:nvGrpSpPr>
          <p:cNvPr id="46" name="Group 45">
            <a:extLst>
              <a:ext uri="{FF2B5EF4-FFF2-40B4-BE49-F238E27FC236}">
                <a16:creationId xmlns:a16="http://schemas.microsoft.com/office/drawing/2014/main" id="{976F7F29-DA2B-4F5A-86A9-DFCB6415765A}"/>
              </a:ext>
              <a:ext uri="{C183D7F6-B498-43B3-948B-1728B52AA6E4}">
                <adec:decorative xmlns:adec="http://schemas.microsoft.com/office/drawing/2017/decorative" val="1"/>
              </a:ext>
            </a:extLst>
          </p:cNvPr>
          <p:cNvGrpSpPr/>
          <p:nvPr/>
        </p:nvGrpSpPr>
        <p:grpSpPr>
          <a:xfrm>
            <a:off x="9159477" y="2042535"/>
            <a:ext cx="2931067" cy="1871817"/>
            <a:chOff x="9906685" y="2205140"/>
            <a:chExt cx="2989841" cy="1909351"/>
          </a:xfrm>
        </p:grpSpPr>
        <p:grpSp>
          <p:nvGrpSpPr>
            <p:cNvPr id="47" name="Group 46">
              <a:extLst>
                <a:ext uri="{FF2B5EF4-FFF2-40B4-BE49-F238E27FC236}">
                  <a16:creationId xmlns:a16="http://schemas.microsoft.com/office/drawing/2014/main" id="{39111450-EB1E-4156-9767-4A0A1FB284BC}"/>
                </a:ext>
              </a:extLst>
            </p:cNvPr>
            <p:cNvGrpSpPr/>
            <p:nvPr/>
          </p:nvGrpSpPr>
          <p:grpSpPr>
            <a:xfrm flipH="1">
              <a:off x="9906685" y="2205140"/>
              <a:ext cx="2989841" cy="1909351"/>
              <a:chOff x="-967849" y="1275670"/>
              <a:chExt cx="4288791" cy="2738873"/>
            </a:xfrm>
          </p:grpSpPr>
          <p:sp>
            <p:nvSpPr>
              <p:cNvPr id="51" name="Freeform 38">
                <a:extLst>
                  <a:ext uri="{FF2B5EF4-FFF2-40B4-BE49-F238E27FC236}">
                    <a16:creationId xmlns:a16="http://schemas.microsoft.com/office/drawing/2014/main" id="{DB07ACB1-98E6-4E3E-9277-55D2708D2AC4}"/>
                  </a:ext>
                </a:extLst>
              </p:cNvPr>
              <p:cNvSpPr>
                <a:spLocks noChangeAspect="1"/>
              </p:cNvSpPr>
              <p:nvPr/>
            </p:nvSpPr>
            <p:spPr bwMode="auto">
              <a:xfrm>
                <a:off x="193680" y="1275670"/>
                <a:ext cx="3127262" cy="205634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19050" cap="flat" cmpd="sng" algn="ctr">
                <a:noFill/>
                <a:prstDash val="sysDot"/>
              </a:ln>
              <a:effectLst>
                <a:outerShdw blurRad="254000" dist="50800" dir="2700000" sx="101000" sy="101000" algn="tl" rotWithShape="0">
                  <a:prstClr val="black">
                    <a:alpha val="25000"/>
                  </a:prstClr>
                </a:outerShdw>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DBE555ED-6403-4B63-8577-32929E7C8ECC}"/>
                  </a:ext>
                </a:extLst>
              </p:cNvPr>
              <p:cNvSpPr txBox="1"/>
              <p:nvPr/>
            </p:nvSpPr>
            <p:spPr>
              <a:xfrm>
                <a:off x="-967849" y="3447111"/>
                <a:ext cx="2599241" cy="567432"/>
              </a:xfrm>
              <a:prstGeom prst="rect">
                <a:avLst/>
              </a:prstGeom>
            </p:spPr>
            <p:txBody>
              <a:bodyPr wrap="square" lIns="0" tIns="0" rIns="0" bIns="0" rtlCol="0">
                <a:spAutoFit/>
              </a:bodyPr>
              <a:lstStyle/>
              <a:p>
                <a:pPr marL="0" marR="0" lvl="0" indent="0" algn="l" defTabSz="878101" rtl="0" eaLnBrk="1" fontAlgn="base" latinLnBrk="0" hangingPunct="1">
                  <a:lnSpc>
                    <a:spcPct val="90000"/>
                  </a:lnSpc>
                  <a:spcBef>
                    <a:spcPct val="0"/>
                  </a:spcBef>
                  <a:spcAft>
                    <a:spcPct val="0"/>
                  </a:spcAft>
                  <a:buClrTx/>
                  <a:buSzPct val="80000"/>
                  <a:buFontTx/>
                  <a:buNone/>
                  <a:tabLst/>
                  <a:defRPr/>
                </a:pPr>
                <a: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Office 365, SaaS,</a:t>
                </a:r>
                <a:b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br>
                <a: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and </a:t>
                </a:r>
                <a:r>
                  <a:rPr kumimoji="0" lang="en-US" sz="1372" b="0" i="0" u="none" strike="noStrike" kern="0" cap="none" spc="0" normalizeH="0" baseline="0" noProof="0" err="1">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LoB</a:t>
                </a:r>
                <a:r>
                  <a:rPr kumimoji="0" lang="en-US" sz="1372" b="0" i="0" u="none" strike="noStrike" kern="0" cap="none" spc="0" normalizeH="0" baseline="0" noProof="0">
                    <a:ln>
                      <a:noFill/>
                    </a:ln>
                    <a:gradFill>
                      <a:gsLst>
                        <a:gs pos="0">
                          <a:srgbClr val="282828"/>
                        </a:gs>
                        <a:gs pos="100000">
                          <a:srgbClr val="282828"/>
                        </a:gs>
                      </a:gsLst>
                      <a:lin ang="0" scaled="0"/>
                    </a:gradFill>
                    <a:effectLst/>
                    <a:uLnTx/>
                    <a:uFillTx/>
                    <a:latin typeface="Segoe UI Semibold"/>
                    <a:ea typeface="ＭＳ Ｐゴシック" charset="0"/>
                    <a:cs typeface="Segoe UI Semibold" panose="020B0702040204020203" pitchFamily="34" charset="0"/>
                  </a:rPr>
                  <a:t> apps</a:t>
                </a:r>
              </a:p>
            </p:txBody>
          </p:sp>
        </p:grpSp>
        <p:pic>
          <p:nvPicPr>
            <p:cNvPr id="48" name="Graphic 47">
              <a:extLst>
                <a:ext uri="{FF2B5EF4-FFF2-40B4-BE49-F238E27FC236}">
                  <a16:creationId xmlns:a16="http://schemas.microsoft.com/office/drawing/2014/main" id="{7B8F10B0-8B81-4280-899D-0D8324FBC7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68452" y="2313802"/>
              <a:ext cx="467579" cy="467579"/>
            </a:xfrm>
            <a:prstGeom prst="rect">
              <a:avLst/>
            </a:prstGeom>
          </p:spPr>
        </p:pic>
        <p:pic>
          <p:nvPicPr>
            <p:cNvPr id="49" name="Graphic 48">
              <a:extLst>
                <a:ext uri="{FF2B5EF4-FFF2-40B4-BE49-F238E27FC236}">
                  <a16:creationId xmlns:a16="http://schemas.microsoft.com/office/drawing/2014/main" id="{DB05F922-06BB-4D5E-942F-552E29CE52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07566" y="2635553"/>
              <a:ext cx="467579" cy="467579"/>
            </a:xfrm>
            <a:prstGeom prst="rect">
              <a:avLst/>
            </a:prstGeom>
          </p:spPr>
        </p:pic>
        <p:pic>
          <p:nvPicPr>
            <p:cNvPr id="50" name="Picture 49">
              <a:extLst>
                <a:ext uri="{FF2B5EF4-FFF2-40B4-BE49-F238E27FC236}">
                  <a16:creationId xmlns:a16="http://schemas.microsoft.com/office/drawing/2014/main" id="{B5B8A3F9-95E5-42A9-B336-B19DA6DA0581}"/>
                </a:ext>
                <a:ext uri="{C183D7F6-B498-43B3-948B-1728B52AA6E4}">
                  <adec:decorative xmlns:adec="http://schemas.microsoft.com/office/drawing/2017/decorative" val="1"/>
                </a:ext>
              </a:extLst>
            </p:cNvPr>
            <p:cNvPicPr>
              <a:picLocks/>
            </p:cNvPicPr>
            <p:nvPr/>
          </p:nvPicPr>
          <p:blipFill>
            <a:blip r:embed="rId9" cstate="screen">
              <a:extLst>
                <a:ext uri="{28A0092B-C50C-407E-A947-70E740481C1C}">
                  <a14:useLocalDpi xmlns:a14="http://schemas.microsoft.com/office/drawing/2010/main"/>
                </a:ext>
              </a:extLst>
            </a:blip>
            <a:stretch>
              <a:fillRect/>
            </a:stretch>
          </p:blipFill>
          <p:spPr>
            <a:xfrm>
              <a:off x="11179276" y="2810056"/>
              <a:ext cx="966271" cy="966271"/>
            </a:xfrm>
            <a:prstGeom prst="rect">
              <a:avLst/>
            </a:prstGeom>
            <a:effectLst/>
          </p:spPr>
        </p:pic>
      </p:grpSp>
      <p:sp>
        <p:nvSpPr>
          <p:cNvPr id="45" name="Freeform: Shape 44">
            <a:extLst>
              <a:ext uri="{FF2B5EF4-FFF2-40B4-BE49-F238E27FC236}">
                <a16:creationId xmlns:a16="http://schemas.microsoft.com/office/drawing/2014/main" id="{19C60465-F8F2-45C4-A1E3-BAB02ADF4482}"/>
              </a:ext>
              <a:ext uri="{C183D7F6-B498-43B3-948B-1728B52AA6E4}">
                <adec:decorative xmlns:adec="http://schemas.microsoft.com/office/drawing/2017/decorative" val="1"/>
              </a:ext>
            </a:extLst>
          </p:cNvPr>
          <p:cNvSpPr/>
          <p:nvPr/>
        </p:nvSpPr>
        <p:spPr>
          <a:xfrm flipH="1">
            <a:off x="8192129" y="2327149"/>
            <a:ext cx="2064254" cy="1357359"/>
          </a:xfrm>
          <a:custGeom>
            <a:avLst/>
            <a:gdLst>
              <a:gd name="connsiteX0" fmla="*/ 1627536 w 2877656"/>
              <a:gd name="connsiteY0" fmla="*/ 0 h 1892217"/>
              <a:gd name="connsiteX1" fmla="*/ 2425623 w 2877656"/>
              <a:gd name="connsiteY1" fmla="*/ 798431 h 1892217"/>
              <a:gd name="connsiteX2" fmla="*/ 2424542 w 2877656"/>
              <a:gd name="connsiteY2" fmla="*/ 836297 h 1892217"/>
              <a:gd name="connsiteX3" fmla="*/ 2877656 w 2877656"/>
              <a:gd name="connsiteY3" fmla="*/ 1361011 h 1892217"/>
              <a:gd name="connsiteX4" fmla="*/ 2347761 w 2877656"/>
              <a:gd name="connsiteY4" fmla="*/ 1892217 h 1892217"/>
              <a:gd name="connsiteX5" fmla="*/ 2316400 w 2877656"/>
              <a:gd name="connsiteY5" fmla="*/ 1891135 h 1892217"/>
              <a:gd name="connsiteX6" fmla="*/ 656421 w 2877656"/>
              <a:gd name="connsiteY6" fmla="*/ 1891135 h 1892217"/>
              <a:gd name="connsiteX7" fmla="*/ 621816 w 2877656"/>
              <a:gd name="connsiteY7" fmla="*/ 1892217 h 1892217"/>
              <a:gd name="connsiteX8" fmla="*/ 588292 w 2877656"/>
              <a:gd name="connsiteY8" fmla="*/ 1891135 h 1892217"/>
              <a:gd name="connsiteX9" fmla="*/ 587211 w 2877656"/>
              <a:gd name="connsiteY9" fmla="*/ 1891135 h 1892217"/>
              <a:gd name="connsiteX10" fmla="*/ 0 w 2877656"/>
              <a:gd name="connsiteY10" fmla="*/ 1270133 h 1892217"/>
              <a:gd name="connsiteX11" fmla="*/ 287658 w 2877656"/>
              <a:gd name="connsiteY11" fmla="*/ 745419 h 1892217"/>
              <a:gd name="connsiteX12" fmla="*/ 287658 w 2877656"/>
              <a:gd name="connsiteY12" fmla="*/ 736764 h 1892217"/>
              <a:gd name="connsiteX13" fmla="*/ 732121 w 2877656"/>
              <a:gd name="connsiteY13" fmla="*/ 292109 h 1892217"/>
              <a:gd name="connsiteX14" fmla="*/ 962463 w 2877656"/>
              <a:gd name="connsiteY14" fmla="*/ 357022 h 1892217"/>
              <a:gd name="connsiteX15" fmla="*/ 1627536 w 2877656"/>
              <a:gd name="connsiteY15" fmla="*/ 0 h 189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7656" h="1892217">
                <a:moveTo>
                  <a:pt x="1627536" y="0"/>
                </a:moveTo>
                <a:cubicBezTo>
                  <a:pt x="2067673" y="0"/>
                  <a:pt x="2425623" y="357022"/>
                  <a:pt x="2425623" y="798431"/>
                </a:cubicBezTo>
                <a:cubicBezTo>
                  <a:pt x="2425623" y="810332"/>
                  <a:pt x="2424542" y="823315"/>
                  <a:pt x="2424542" y="836297"/>
                </a:cubicBezTo>
                <a:cubicBezTo>
                  <a:pt x="2680838" y="873081"/>
                  <a:pt x="2877656" y="1093786"/>
                  <a:pt x="2877656" y="1361011"/>
                </a:cubicBezTo>
                <a:cubicBezTo>
                  <a:pt x="2877656" y="1655284"/>
                  <a:pt x="2640825" y="1892217"/>
                  <a:pt x="2347761" y="1892217"/>
                </a:cubicBezTo>
                <a:cubicBezTo>
                  <a:pt x="2336947" y="1892217"/>
                  <a:pt x="2326132" y="1892217"/>
                  <a:pt x="2316400" y="1891135"/>
                </a:cubicBezTo>
                <a:cubicBezTo>
                  <a:pt x="2316400" y="1891135"/>
                  <a:pt x="2316400" y="1891135"/>
                  <a:pt x="656421" y="1891135"/>
                </a:cubicBezTo>
                <a:cubicBezTo>
                  <a:pt x="644526" y="1892217"/>
                  <a:pt x="633712" y="1892217"/>
                  <a:pt x="621816" y="1892217"/>
                </a:cubicBezTo>
                <a:cubicBezTo>
                  <a:pt x="611002" y="1892217"/>
                  <a:pt x="599106" y="1892217"/>
                  <a:pt x="588292" y="1891135"/>
                </a:cubicBezTo>
                <a:cubicBezTo>
                  <a:pt x="588292" y="1891135"/>
                  <a:pt x="588292" y="1891135"/>
                  <a:pt x="587211" y="1891135"/>
                </a:cubicBezTo>
                <a:cubicBezTo>
                  <a:pt x="259541" y="1873825"/>
                  <a:pt x="0" y="1602272"/>
                  <a:pt x="0" y="1270133"/>
                </a:cubicBezTo>
                <a:cubicBezTo>
                  <a:pt x="0" y="1049429"/>
                  <a:pt x="114631" y="855771"/>
                  <a:pt x="287658" y="745419"/>
                </a:cubicBezTo>
                <a:cubicBezTo>
                  <a:pt x="287658" y="742173"/>
                  <a:pt x="287658" y="740009"/>
                  <a:pt x="287658" y="736764"/>
                </a:cubicBezTo>
                <a:cubicBezTo>
                  <a:pt x="287658" y="491176"/>
                  <a:pt x="486639" y="292109"/>
                  <a:pt x="732121" y="292109"/>
                </a:cubicBezTo>
                <a:cubicBezTo>
                  <a:pt x="816472" y="292109"/>
                  <a:pt x="895415" y="315911"/>
                  <a:pt x="962463" y="357022"/>
                </a:cubicBezTo>
                <a:cubicBezTo>
                  <a:pt x="1105210" y="141727"/>
                  <a:pt x="1349611" y="0"/>
                  <a:pt x="1627536" y="0"/>
                </a:cubicBezTo>
                <a:close/>
              </a:path>
            </a:pathLst>
          </a:custGeom>
          <a:blipFill dpi="0" rotWithShape="1">
            <a:blip r:embed="rId10" cstate="screen">
              <a:extLst>
                <a:ext uri="{28A0092B-C50C-407E-A947-70E740481C1C}">
                  <a14:useLocalDpi xmlns:a14="http://schemas.microsoft.com/office/drawing/2010/main"/>
                </a:ext>
              </a:extLst>
            </a:blip>
            <a:srcRect/>
            <a:stretch>
              <a:fillRect/>
            </a:stretch>
          </a:blipFill>
          <a:ln w="15875" cap="flat" cmpd="sng" algn="ctr">
            <a:noFill/>
            <a:prstDash val="solid"/>
          </a:ln>
          <a:effectLst>
            <a:outerShdw blurRad="254000" dist="50800" dir="2700000" sx="101000" sy="101000" algn="ctr" rotWithShape="0">
              <a:prstClr val="black">
                <a:alpha val="25000"/>
              </a:prstClr>
            </a:outerShdw>
          </a:effectLst>
        </p:spPr>
        <p:txBody>
          <a:bodyPr wrap="square" rtlCol="0" anchor="ctr">
            <a:no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250" b="0" i="0" u="none" strike="noStrike" kern="0" cap="none" spc="0" normalizeH="0" baseline="0" noProof="0">
              <a:ln>
                <a:solidFill>
                  <a:srgbClr val="0078D4"/>
                </a:solidFill>
              </a:ln>
              <a:solidFill>
                <a:srgbClr val="353535"/>
              </a:solidFill>
              <a:effectLst/>
              <a:uLnTx/>
              <a:uFillTx/>
              <a:latin typeface="Segoe UI Semilight"/>
              <a:ea typeface="+mn-ea"/>
              <a:cs typeface="+mn-cs"/>
            </a:endParaRPr>
          </a:p>
        </p:txBody>
      </p:sp>
      <p:sp>
        <p:nvSpPr>
          <p:cNvPr id="10" name="TextBox 9">
            <a:extLst>
              <a:ext uri="{FF2B5EF4-FFF2-40B4-BE49-F238E27FC236}">
                <a16:creationId xmlns:a16="http://schemas.microsoft.com/office/drawing/2014/main" id="{ED4854F0-8205-428F-9970-17B6CD401F02}"/>
              </a:ext>
              <a:ext uri="{C183D7F6-B498-43B3-948B-1728B52AA6E4}">
                <adec:decorative xmlns:adec="http://schemas.microsoft.com/office/drawing/2017/decorative" val="1"/>
              </a:ext>
            </a:extLst>
          </p:cNvPr>
          <p:cNvSpPr txBox="1"/>
          <p:nvPr/>
        </p:nvSpPr>
        <p:spPr>
          <a:xfrm>
            <a:off x="416951" y="6222908"/>
            <a:ext cx="5787065" cy="338554"/>
          </a:xfrm>
          <a:prstGeom prst="rect">
            <a:avLst/>
          </a:prstGeom>
          <a:noFill/>
        </p:spPr>
        <p:txBody>
          <a:bodyPr wrap="square" lIns="0" tIns="0" rIns="0" bIns="0" rtlCol="0" anchor="t">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rPr>
              <a:t>Resources</a:t>
            </a:r>
            <a:endPar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Segoe UI"/>
              <a:hlinkClick r:id="rId11">
                <a:extLst>
                  <a:ext uri="{A12FA001-AC4F-418D-AE19-62706E023703}">
                    <ahyp:hlinkClr xmlns:ahyp="http://schemas.microsoft.com/office/drawing/2018/hyperlinkcolor" val="tx"/>
                  </a:ext>
                </a:extLst>
              </a:hlinkClick>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rPr>
              <a:t>Deployment guide: https://aka.ms/ADFSTOPTADPDownload</a:t>
            </a:r>
          </a:p>
        </p:txBody>
      </p:sp>
      <p:grpSp>
        <p:nvGrpSpPr>
          <p:cNvPr id="3" name="Group 2">
            <a:extLst>
              <a:ext uri="{FF2B5EF4-FFF2-40B4-BE49-F238E27FC236}">
                <a16:creationId xmlns:a16="http://schemas.microsoft.com/office/drawing/2014/main" id="{16305670-8450-446E-9F65-31B71D0BDC2B}"/>
              </a:ext>
              <a:ext uri="{C183D7F6-B498-43B3-948B-1728B52AA6E4}">
                <adec:decorative xmlns:adec="http://schemas.microsoft.com/office/drawing/2017/decorative" val="1"/>
              </a:ext>
            </a:extLst>
          </p:cNvPr>
          <p:cNvGrpSpPr/>
          <p:nvPr/>
        </p:nvGrpSpPr>
        <p:grpSpPr>
          <a:xfrm>
            <a:off x="7379509" y="2630724"/>
            <a:ext cx="1782731" cy="1723525"/>
            <a:chOff x="7401455" y="2633046"/>
            <a:chExt cx="1782731" cy="1723525"/>
          </a:xfrm>
        </p:grpSpPr>
        <p:sp>
          <p:nvSpPr>
            <p:cNvPr id="25" name="Oval 24">
              <a:extLst>
                <a:ext uri="{FF2B5EF4-FFF2-40B4-BE49-F238E27FC236}">
                  <a16:creationId xmlns:a16="http://schemas.microsoft.com/office/drawing/2014/main" id="{4EF47311-5E36-4137-91D9-9C6D7AB85594}"/>
                </a:ext>
                <a:ext uri="{C183D7F6-B498-43B3-948B-1728B52AA6E4}">
                  <adec:decorative xmlns:adec="http://schemas.microsoft.com/office/drawing/2017/decorative" val="1"/>
                </a:ext>
              </a:extLst>
            </p:cNvPr>
            <p:cNvSpPr/>
            <p:nvPr/>
          </p:nvSpPr>
          <p:spPr bwMode="auto">
            <a:xfrm>
              <a:off x="7401455" y="2633046"/>
              <a:ext cx="1782731" cy="1723525"/>
            </a:xfrm>
            <a:prstGeom prst="ellipse">
              <a:avLst/>
            </a:prstGeom>
            <a:solidFill>
              <a:schemeClr val="bg2"/>
            </a:solidFill>
            <a:ln w="19050">
              <a:noFill/>
              <a:headEnd type="none" w="med" len="med"/>
              <a:tailEnd type="none" w="med" len="med"/>
            </a:ln>
            <a:effectLst>
              <a:outerShdw blurRad="254000" dist="50800" dir="2700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2276551D-5240-4B9F-AF48-99ACB9ABF60F}"/>
                </a:ext>
                <a:ext uri="{C183D7F6-B498-43B3-948B-1728B52AA6E4}">
                  <adec:decorative xmlns:adec="http://schemas.microsoft.com/office/drawing/2017/decorative" val="1"/>
                </a:ext>
              </a:extLst>
            </p:cNvPr>
            <p:cNvSpPr txBox="1"/>
            <p:nvPr/>
          </p:nvSpPr>
          <p:spPr>
            <a:xfrm>
              <a:off x="7841548" y="3599646"/>
              <a:ext cx="927194" cy="512317"/>
            </a:xfrm>
            <a:prstGeom prst="rect">
              <a:avLst/>
            </a:prstGeom>
            <a:noFill/>
          </p:spPr>
          <p:txBody>
            <a:bodyPr wrap="none" lIns="0" tIns="0" rIns="0" bIns="0" rtlCol="0">
              <a:spAutoFit/>
            </a:bodyPr>
            <a:lstStyle/>
            <a:p>
              <a:pPr marL="0" marR="0" lvl="0" indent="0" algn="ctr" defTabSz="124319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w="3175">
                    <a:noFill/>
                  </a:ln>
                  <a:solidFill>
                    <a:srgbClr val="282828"/>
                  </a:solidFill>
                  <a:effectLst/>
                  <a:uLnTx/>
                  <a:uFillTx/>
                  <a:latin typeface="Segoe UI Semibold"/>
                  <a:ea typeface="ＭＳ Ｐゴシック" charset="0"/>
                  <a:cs typeface="Segoe UI" panose="020B0502040204020203" pitchFamily="34" charset="0"/>
                </a:rPr>
                <a:t>Microsoft</a:t>
              </a:r>
              <a:br>
                <a:rPr kumimoji="0" lang="en-US" sz="1632" b="0" i="0" u="none" strike="noStrike" kern="1200" cap="none" spc="0" normalizeH="0" baseline="0" noProof="0">
                  <a:ln w="3175">
                    <a:noFill/>
                  </a:ln>
                  <a:solidFill>
                    <a:srgbClr val="282828"/>
                  </a:solidFill>
                  <a:effectLst/>
                  <a:uLnTx/>
                  <a:uFillTx/>
                  <a:latin typeface="Segoe UI Semibold"/>
                  <a:ea typeface="ＭＳ Ｐゴシック" charset="0"/>
                  <a:cs typeface="Segoe UI" panose="020B0502040204020203" pitchFamily="34" charset="0"/>
                </a:rPr>
              </a:br>
              <a:r>
                <a:rPr kumimoji="0" lang="en-US" sz="1632" b="0" i="0" u="none" strike="noStrike" kern="1200" cap="none" spc="0" normalizeH="0" baseline="0" noProof="0">
                  <a:ln w="3175">
                    <a:noFill/>
                  </a:ln>
                  <a:solidFill>
                    <a:srgbClr val="282828"/>
                  </a:solidFill>
                  <a:effectLst/>
                  <a:uLnTx/>
                  <a:uFillTx/>
                  <a:latin typeface="Segoe UI Semibold"/>
                  <a:ea typeface="ＭＳ Ｐゴシック" charset="0"/>
                  <a:cs typeface="Segoe UI" panose="020B0502040204020203" pitchFamily="34" charset="0"/>
                </a:rPr>
                <a:t>Azure AD</a:t>
              </a:r>
            </a:p>
          </p:txBody>
        </p:sp>
        <p:pic>
          <p:nvPicPr>
            <p:cNvPr id="39" name="Graphic 38">
              <a:extLst>
                <a:ext uri="{FF2B5EF4-FFF2-40B4-BE49-F238E27FC236}">
                  <a16:creationId xmlns:a16="http://schemas.microsoft.com/office/drawing/2014/main" id="{436CA7CF-0D1B-4AA4-8839-D7B6A706D8F5}"/>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77084" y="2935378"/>
              <a:ext cx="638911" cy="638912"/>
            </a:xfrm>
            <a:prstGeom prst="rect">
              <a:avLst/>
            </a:prstGeom>
          </p:spPr>
        </p:pic>
      </p:grpSp>
      <p:grpSp>
        <p:nvGrpSpPr>
          <p:cNvPr id="4" name="Group 3">
            <a:extLst>
              <a:ext uri="{FF2B5EF4-FFF2-40B4-BE49-F238E27FC236}">
                <a16:creationId xmlns:a16="http://schemas.microsoft.com/office/drawing/2014/main" id="{8E5951DC-1F02-4A69-80AD-43587E58BF34}"/>
              </a:ext>
              <a:ext uri="{C183D7F6-B498-43B3-948B-1728B52AA6E4}">
                <adec:decorative xmlns:adec="http://schemas.microsoft.com/office/drawing/2017/decorative" val="1"/>
              </a:ext>
            </a:extLst>
          </p:cNvPr>
          <p:cNvGrpSpPr/>
          <p:nvPr/>
        </p:nvGrpSpPr>
        <p:grpSpPr>
          <a:xfrm>
            <a:off x="5759521" y="3133639"/>
            <a:ext cx="914257" cy="914257"/>
            <a:chOff x="5875409" y="3216302"/>
            <a:chExt cx="914257" cy="914257"/>
          </a:xfrm>
        </p:grpSpPr>
        <p:sp>
          <p:nvSpPr>
            <p:cNvPr id="40" name="Oval 39" descr="Person in circle">
              <a:extLst>
                <a:ext uri="{FF2B5EF4-FFF2-40B4-BE49-F238E27FC236}">
                  <a16:creationId xmlns:a16="http://schemas.microsoft.com/office/drawing/2014/main" id="{DB9F8D8C-BDD7-4568-8DC0-7E3306AC2DAF}"/>
                </a:ext>
              </a:extLst>
            </p:cNvPr>
            <p:cNvSpPr/>
            <p:nvPr/>
          </p:nvSpPr>
          <p:spPr bwMode="auto">
            <a:xfrm>
              <a:off x="5875409" y="3216302"/>
              <a:ext cx="914257" cy="914257"/>
            </a:xfrm>
            <a:prstGeom prst="ellipse">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83000">
                      <a:srgbClr val="1A1A1A"/>
                    </a:gs>
                    <a:gs pos="100000">
                      <a:srgbClr val="0D0D0D"/>
                    </a:gs>
                  </a:gsLst>
                  <a:lin ang="5400000" scaled="1"/>
                </a:gradFill>
                <a:effectLst/>
                <a:uLnTx/>
                <a:uFillTx/>
                <a:latin typeface="Segoe UI"/>
                <a:ea typeface="+mn-ea"/>
                <a:cs typeface="+mn-cs"/>
              </a:endParaRPr>
            </a:p>
          </p:txBody>
        </p:sp>
        <p:grpSp>
          <p:nvGrpSpPr>
            <p:cNvPr id="41" name="Group 40" descr="Person">
              <a:extLst>
                <a:ext uri="{FF2B5EF4-FFF2-40B4-BE49-F238E27FC236}">
                  <a16:creationId xmlns:a16="http://schemas.microsoft.com/office/drawing/2014/main" id="{E7084A51-0CD0-4139-9FEB-2D177A4BA266}"/>
                </a:ext>
              </a:extLst>
            </p:cNvPr>
            <p:cNvGrpSpPr/>
            <p:nvPr/>
          </p:nvGrpSpPr>
          <p:grpSpPr>
            <a:xfrm>
              <a:off x="6127643" y="3427326"/>
              <a:ext cx="413969" cy="492214"/>
              <a:chOff x="6447047" y="5804307"/>
              <a:chExt cx="414034" cy="492291"/>
            </a:xfrm>
            <a:solidFill>
              <a:schemeClr val="accent1"/>
            </a:solidFill>
          </p:grpSpPr>
          <p:sp>
            <p:nvSpPr>
              <p:cNvPr id="42" name="Freeform 9">
                <a:extLst>
                  <a:ext uri="{FF2B5EF4-FFF2-40B4-BE49-F238E27FC236}">
                    <a16:creationId xmlns:a16="http://schemas.microsoft.com/office/drawing/2014/main" id="{25B7996B-5DE2-4050-ABC2-7907A6AEC4EC}"/>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5240" cap="flat">
                <a:solidFill>
                  <a:schemeClr val="bg1"/>
                </a:solidFill>
                <a:prstDash val="solid"/>
                <a:miter lim="800000"/>
                <a:headEnd/>
                <a:tailEnd/>
              </a:ln>
            </p:spPr>
            <p:txBody>
              <a:bodyPr vert="horz" wrap="square" lIns="93246" tIns="46622" rIns="93246" bIns="46622" numCol="1" anchor="t" anchorCtr="0" compatLnSpc="1">
                <a:prstTxWarp prst="textNoShape">
                  <a:avLst/>
                </a:prstTxWarp>
              </a:bodyPr>
              <a:lstStyle/>
              <a:p>
                <a:pPr marL="342904" marR="0" lvl="0" indent="-342904" algn="l" defTabSz="91423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73" b="0" i="0" u="none" strike="noStrike" kern="1200" cap="none" spc="0" normalizeH="0" baseline="0" noProof="0">
                  <a:ln>
                    <a:noFill/>
                  </a:ln>
                  <a:gradFill>
                    <a:gsLst>
                      <a:gs pos="83000">
                        <a:srgbClr val="1A1A1A"/>
                      </a:gs>
                      <a:gs pos="100000">
                        <a:srgbClr val="0D0D0D"/>
                      </a:gs>
                    </a:gsLst>
                    <a:lin ang="5400000" scaled="1"/>
                  </a:gradFill>
                  <a:effectLst/>
                  <a:uLnTx/>
                  <a:uFillTx/>
                  <a:latin typeface="Segoe UI"/>
                  <a:ea typeface="+mn-ea"/>
                  <a:cs typeface="+mn-cs"/>
                </a:endParaRPr>
              </a:p>
            </p:txBody>
          </p:sp>
          <p:sp>
            <p:nvSpPr>
              <p:cNvPr id="43" name="Oval 8">
                <a:extLst>
                  <a:ext uri="{FF2B5EF4-FFF2-40B4-BE49-F238E27FC236}">
                    <a16:creationId xmlns:a16="http://schemas.microsoft.com/office/drawing/2014/main" id="{72D517CC-DFF9-46D2-A44E-20973D26164F}"/>
                  </a:ext>
                </a:extLst>
              </p:cNvPr>
              <p:cNvSpPr>
                <a:spLocks noChangeArrowheads="1"/>
              </p:cNvSpPr>
              <p:nvPr/>
            </p:nvSpPr>
            <p:spPr bwMode="auto">
              <a:xfrm>
                <a:off x="6507270" y="5804307"/>
                <a:ext cx="293587" cy="290228"/>
              </a:xfrm>
              <a:prstGeom prst="ellipse">
                <a:avLst/>
              </a:prstGeom>
              <a:grpFill/>
              <a:ln w="15240" cap="flat">
                <a:solidFill>
                  <a:schemeClr val="bg1"/>
                </a:solidFill>
                <a:prstDash val="solid"/>
                <a:miter lim="800000"/>
                <a:headEnd/>
                <a:tailEnd/>
              </a:ln>
            </p:spPr>
            <p:txBody>
              <a:bodyPr vert="horz" wrap="square" lIns="93246" tIns="46622" rIns="93246" bIns="46622" numCol="1" anchor="t" anchorCtr="0" compatLnSpc="1">
                <a:prstTxWarp prst="textNoShape">
                  <a:avLst/>
                </a:prstTxWarp>
              </a:bodyPr>
              <a:lstStyle/>
              <a:p>
                <a:pPr marL="342904" marR="0" lvl="0" indent="-342904" algn="l" defTabSz="91423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73" b="0" i="0" u="none" strike="noStrike" kern="1200" cap="none" spc="0" normalizeH="0" baseline="0" noProof="0">
                  <a:ln>
                    <a:noFill/>
                  </a:ln>
                  <a:gradFill>
                    <a:gsLst>
                      <a:gs pos="83000">
                        <a:srgbClr val="1A1A1A"/>
                      </a:gs>
                      <a:gs pos="100000">
                        <a:srgbClr val="0D0D0D"/>
                      </a:gs>
                    </a:gsLst>
                    <a:lin ang="5400000" scaled="1"/>
                  </a:gradFill>
                  <a:effectLst/>
                  <a:uLnTx/>
                  <a:uFillTx/>
                  <a:latin typeface="Segoe UI"/>
                  <a:ea typeface="+mn-ea"/>
                  <a:cs typeface="+mn-cs"/>
                </a:endParaRPr>
              </a:p>
            </p:txBody>
          </p:sp>
        </p:grpSp>
      </p:grpSp>
      <p:sp>
        <p:nvSpPr>
          <p:cNvPr id="72" name="Rectangle 71">
            <a:extLst>
              <a:ext uri="{FF2B5EF4-FFF2-40B4-BE49-F238E27FC236}">
                <a16:creationId xmlns:a16="http://schemas.microsoft.com/office/drawing/2014/main" id="{2A536A5C-64B1-415F-96F1-C51E986E625C}"/>
              </a:ext>
              <a:ext uri="{C183D7F6-B498-43B3-948B-1728B52AA6E4}">
                <adec:decorative xmlns:adec="http://schemas.microsoft.com/office/drawing/2017/decorative" val="1"/>
              </a:ext>
            </a:extLst>
          </p:cNvPr>
          <p:cNvSpPr/>
          <p:nvPr/>
        </p:nvSpPr>
        <p:spPr>
          <a:xfrm>
            <a:off x="7419849" y="4518783"/>
            <a:ext cx="1227285" cy="276999"/>
          </a:xfrm>
          <a:prstGeom prst="rect">
            <a:avLst/>
          </a:prstGeom>
          <a:noFill/>
          <a:ln>
            <a:noFill/>
          </a:ln>
        </p:spPr>
        <p:txBody>
          <a:bodyPr wrap="square" lIns="0" tIns="0" rIns="0" bIns="0" anchor="ctr">
            <a:spAutoFit/>
          </a:bodyPr>
          <a:lstStyle/>
          <a:p>
            <a:pPr marL="0" marR="0" lvl="0" indent="0" algn="l" defTabSz="914191" rtl="0" eaLnBrk="1" fontAlgn="base" latinLnBrk="0" hangingPunct="1">
              <a:lnSpc>
                <a:spcPct val="90000"/>
              </a:lnSpc>
              <a:spcBef>
                <a:spcPct val="20000"/>
              </a:spcBef>
              <a:spcAft>
                <a:spcPct val="0"/>
              </a:spcAft>
              <a:buClrTx/>
              <a:buSzPct val="80000"/>
              <a:buFontTx/>
              <a:buNone/>
              <a:tabLst/>
              <a:defRPr/>
            </a:pPr>
            <a:r>
              <a:rPr kumimoji="0" lang="en-US" sz="1000" b="0" i="0" u="none" strike="noStrike" kern="0" cap="none" spc="0" normalizeH="0" baseline="0" noProof="0">
                <a:ln>
                  <a:noFill/>
                </a:ln>
                <a:solidFill>
                  <a:srgbClr val="353535"/>
                </a:solidFill>
                <a:effectLst/>
                <a:uLnTx/>
                <a:uFillTx/>
                <a:latin typeface="Segoe UI"/>
                <a:ea typeface="+mn-ea"/>
                <a:cs typeface="+mn-cs"/>
              </a:rPr>
              <a:t>Pass-through authentication</a:t>
            </a:r>
          </a:p>
        </p:txBody>
      </p:sp>
      <p:sp>
        <p:nvSpPr>
          <p:cNvPr id="73" name="Freeform: Shape 72">
            <a:extLst>
              <a:ext uri="{FF2B5EF4-FFF2-40B4-BE49-F238E27FC236}">
                <a16:creationId xmlns:a16="http://schemas.microsoft.com/office/drawing/2014/main" id="{BD1A63D3-EB58-467E-A4E6-BAEF03942857}"/>
              </a:ext>
              <a:ext uri="{C183D7F6-B498-43B3-948B-1728B52AA6E4}">
                <adec:decorative xmlns:adec="http://schemas.microsoft.com/office/drawing/2017/decorative" val="1"/>
              </a:ext>
            </a:extLst>
          </p:cNvPr>
          <p:cNvSpPr>
            <a:spLocks noChangeAspect="1"/>
          </p:cNvSpPr>
          <p:nvPr/>
        </p:nvSpPr>
        <p:spPr bwMode="auto">
          <a:xfrm>
            <a:off x="7244589" y="3376613"/>
            <a:ext cx="276373" cy="276373"/>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9E15010B-2ABE-4AB1-A409-DDE52449ABFF}"/>
              </a:ext>
              <a:ext uri="{C183D7F6-B498-43B3-948B-1728B52AA6E4}">
                <adec:decorative xmlns:adec="http://schemas.microsoft.com/office/drawing/2017/decorative" val="1"/>
              </a:ext>
            </a:extLst>
          </p:cNvPr>
          <p:cNvSpPr/>
          <p:nvPr/>
        </p:nvSpPr>
        <p:spPr>
          <a:xfrm>
            <a:off x="7419849" y="5669583"/>
            <a:ext cx="1139555" cy="553998"/>
          </a:xfrm>
          <a:prstGeom prst="rect">
            <a:avLst/>
          </a:prstGeom>
        </p:spPr>
        <p:txBody>
          <a:bodyPr wrap="square">
            <a:spAutoFit/>
          </a:bodyPr>
          <a:lstStyle/>
          <a:p>
            <a:pPr marL="0" marR="0" lvl="0" indent="0" algn="l" defTabSz="914191"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353535"/>
                </a:solidFill>
                <a:effectLst/>
                <a:uLnTx/>
                <a:uFillTx/>
                <a:latin typeface="Segoe UI"/>
                <a:ea typeface="+mn-ea"/>
                <a:cs typeface="+mn-cs"/>
              </a:rPr>
              <a:t>Pass-through authentication agent</a:t>
            </a:r>
            <a:endParaRPr kumimoji="0" lang="en-US" sz="1000" b="0" i="0" u="none" strike="noStrike" kern="1200" cap="none" spc="0" normalizeH="0" baseline="0" noProof="0">
              <a:ln>
                <a:noFill/>
              </a:ln>
              <a:solidFill>
                <a:srgbClr val="353535"/>
              </a:solidFill>
              <a:effectLst/>
              <a:uLnTx/>
              <a:uFillTx/>
              <a:latin typeface="Segoe UI"/>
              <a:ea typeface="+mn-ea"/>
              <a:cs typeface="+mn-cs"/>
            </a:endParaRPr>
          </a:p>
        </p:txBody>
      </p:sp>
      <p:sp>
        <p:nvSpPr>
          <p:cNvPr id="44" name="Freeform 192">
            <a:extLst>
              <a:ext uri="{FF2B5EF4-FFF2-40B4-BE49-F238E27FC236}">
                <a16:creationId xmlns:a16="http://schemas.microsoft.com/office/drawing/2014/main" id="{2673866D-B6D6-4868-A9C2-D7C48601158E}"/>
              </a:ext>
              <a:ext uri="{C183D7F6-B498-43B3-948B-1728B52AA6E4}">
                <adec:decorative xmlns:adec="http://schemas.microsoft.com/office/drawing/2017/decorative" val="1"/>
              </a:ext>
            </a:extLst>
          </p:cNvPr>
          <p:cNvSpPr>
            <a:spLocks noEditPoints="1"/>
          </p:cNvSpPr>
          <p:nvPr/>
        </p:nvSpPr>
        <p:spPr bwMode="auto">
          <a:xfrm>
            <a:off x="7559154" y="5130022"/>
            <a:ext cx="278353" cy="242048"/>
          </a:xfrm>
          <a:custGeom>
            <a:avLst/>
            <a:gdLst>
              <a:gd name="T0" fmla="*/ 492 w 1062"/>
              <a:gd name="T1" fmla="*/ 463 h 926"/>
              <a:gd name="T2" fmla="*/ 492 w 1062"/>
              <a:gd name="T3" fmla="*/ 463 h 926"/>
              <a:gd name="T4" fmla="*/ 531 w 1062"/>
              <a:gd name="T5" fmla="*/ 424 h 926"/>
              <a:gd name="T6" fmla="*/ 570 w 1062"/>
              <a:gd name="T7" fmla="*/ 463 h 926"/>
              <a:gd name="T8" fmla="*/ 531 w 1062"/>
              <a:gd name="T9" fmla="*/ 503 h 926"/>
              <a:gd name="T10" fmla="*/ 492 w 1062"/>
              <a:gd name="T11" fmla="*/ 463 h 926"/>
              <a:gd name="T12" fmla="*/ 1035 w 1062"/>
              <a:gd name="T13" fmla="*/ 27 h 926"/>
              <a:gd name="T14" fmla="*/ 1035 w 1062"/>
              <a:gd name="T15" fmla="*/ 27 h 926"/>
              <a:gd name="T16" fmla="*/ 1035 w 1062"/>
              <a:gd name="T17" fmla="*/ 453 h 926"/>
              <a:gd name="T18" fmla="*/ 772 w 1062"/>
              <a:gd name="T19" fmla="*/ 453 h 926"/>
              <a:gd name="T20" fmla="*/ 702 w 1062"/>
              <a:gd name="T21" fmla="*/ 293 h 926"/>
              <a:gd name="T22" fmla="*/ 531 w 1062"/>
              <a:gd name="T23" fmla="*/ 222 h 926"/>
              <a:gd name="T24" fmla="*/ 360 w 1062"/>
              <a:gd name="T25" fmla="*/ 293 h 926"/>
              <a:gd name="T26" fmla="*/ 379 w 1062"/>
              <a:gd name="T27" fmla="*/ 311 h 926"/>
              <a:gd name="T28" fmla="*/ 531 w 1062"/>
              <a:gd name="T29" fmla="*/ 249 h 926"/>
              <a:gd name="T30" fmla="*/ 683 w 1062"/>
              <a:gd name="T31" fmla="*/ 311 h 926"/>
              <a:gd name="T32" fmla="*/ 746 w 1062"/>
              <a:gd name="T33" fmla="*/ 463 h 926"/>
              <a:gd name="T34" fmla="*/ 683 w 1062"/>
              <a:gd name="T35" fmla="*/ 615 h 926"/>
              <a:gd name="T36" fmla="*/ 531 w 1062"/>
              <a:gd name="T37" fmla="*/ 678 h 926"/>
              <a:gd name="T38" fmla="*/ 379 w 1062"/>
              <a:gd name="T39" fmla="*/ 615 h 926"/>
              <a:gd name="T40" fmla="*/ 360 w 1062"/>
              <a:gd name="T41" fmla="*/ 634 h 926"/>
              <a:gd name="T42" fmla="*/ 531 w 1062"/>
              <a:gd name="T43" fmla="*/ 704 h 926"/>
              <a:gd name="T44" fmla="*/ 702 w 1062"/>
              <a:gd name="T45" fmla="*/ 634 h 926"/>
              <a:gd name="T46" fmla="*/ 771 w 1062"/>
              <a:gd name="T47" fmla="*/ 480 h 926"/>
              <a:gd name="T48" fmla="*/ 1035 w 1062"/>
              <a:gd name="T49" fmla="*/ 480 h 926"/>
              <a:gd name="T50" fmla="*/ 1035 w 1062"/>
              <a:gd name="T51" fmla="*/ 899 h 926"/>
              <a:gd name="T52" fmla="*/ 27 w 1062"/>
              <a:gd name="T53" fmla="*/ 899 h 926"/>
              <a:gd name="T54" fmla="*/ 27 w 1062"/>
              <a:gd name="T55" fmla="*/ 480 h 926"/>
              <a:gd name="T56" fmla="*/ 467 w 1062"/>
              <a:gd name="T57" fmla="*/ 480 h 926"/>
              <a:gd name="T58" fmla="*/ 531 w 1062"/>
              <a:gd name="T59" fmla="*/ 529 h 926"/>
              <a:gd name="T60" fmla="*/ 597 w 1062"/>
              <a:gd name="T61" fmla="*/ 463 h 926"/>
              <a:gd name="T62" fmla="*/ 531 w 1062"/>
              <a:gd name="T63" fmla="*/ 397 h 926"/>
              <a:gd name="T64" fmla="*/ 466 w 1062"/>
              <a:gd name="T65" fmla="*/ 453 h 926"/>
              <a:gd name="T66" fmla="*/ 27 w 1062"/>
              <a:gd name="T67" fmla="*/ 453 h 926"/>
              <a:gd name="T68" fmla="*/ 27 w 1062"/>
              <a:gd name="T69" fmla="*/ 27 h 926"/>
              <a:gd name="T70" fmla="*/ 1035 w 1062"/>
              <a:gd name="T71" fmla="*/ 27 h 926"/>
              <a:gd name="T72" fmla="*/ 0 w 1062"/>
              <a:gd name="T73" fmla="*/ 926 h 926"/>
              <a:gd name="T74" fmla="*/ 0 w 1062"/>
              <a:gd name="T75" fmla="*/ 926 h 926"/>
              <a:gd name="T76" fmla="*/ 1062 w 1062"/>
              <a:gd name="T77" fmla="*/ 926 h 926"/>
              <a:gd name="T78" fmla="*/ 1062 w 1062"/>
              <a:gd name="T79" fmla="*/ 0 h 926"/>
              <a:gd name="T80" fmla="*/ 0 w 1062"/>
              <a:gd name="T81" fmla="*/ 0 h 926"/>
              <a:gd name="T82" fmla="*/ 0 w 1062"/>
              <a:gd name="T83"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2" h="926">
                <a:moveTo>
                  <a:pt x="492" y="463"/>
                </a:moveTo>
                <a:lnTo>
                  <a:pt x="492" y="463"/>
                </a:lnTo>
                <a:cubicBezTo>
                  <a:pt x="492" y="442"/>
                  <a:pt x="509" y="424"/>
                  <a:pt x="531" y="424"/>
                </a:cubicBezTo>
                <a:cubicBezTo>
                  <a:pt x="553" y="424"/>
                  <a:pt x="570" y="442"/>
                  <a:pt x="570" y="463"/>
                </a:cubicBezTo>
                <a:cubicBezTo>
                  <a:pt x="570" y="485"/>
                  <a:pt x="553" y="503"/>
                  <a:pt x="531" y="503"/>
                </a:cubicBezTo>
                <a:cubicBezTo>
                  <a:pt x="509" y="503"/>
                  <a:pt x="492" y="485"/>
                  <a:pt x="492" y="463"/>
                </a:cubicBezTo>
                <a:close/>
                <a:moveTo>
                  <a:pt x="1035" y="27"/>
                </a:moveTo>
                <a:lnTo>
                  <a:pt x="1035" y="27"/>
                </a:lnTo>
                <a:lnTo>
                  <a:pt x="1035" y="453"/>
                </a:lnTo>
                <a:lnTo>
                  <a:pt x="772" y="453"/>
                </a:lnTo>
                <a:cubicBezTo>
                  <a:pt x="769" y="393"/>
                  <a:pt x="745" y="336"/>
                  <a:pt x="702" y="293"/>
                </a:cubicBezTo>
                <a:cubicBezTo>
                  <a:pt x="656" y="247"/>
                  <a:pt x="595" y="222"/>
                  <a:pt x="531" y="222"/>
                </a:cubicBezTo>
                <a:cubicBezTo>
                  <a:pt x="466" y="222"/>
                  <a:pt x="406" y="247"/>
                  <a:pt x="360" y="293"/>
                </a:cubicBezTo>
                <a:lnTo>
                  <a:pt x="379" y="311"/>
                </a:lnTo>
                <a:cubicBezTo>
                  <a:pt x="420" y="271"/>
                  <a:pt x="474" y="249"/>
                  <a:pt x="531" y="249"/>
                </a:cubicBezTo>
                <a:cubicBezTo>
                  <a:pt x="588" y="249"/>
                  <a:pt x="642" y="271"/>
                  <a:pt x="683" y="311"/>
                </a:cubicBezTo>
                <a:cubicBezTo>
                  <a:pt x="723" y="352"/>
                  <a:pt x="746" y="406"/>
                  <a:pt x="746" y="463"/>
                </a:cubicBezTo>
                <a:cubicBezTo>
                  <a:pt x="746" y="521"/>
                  <a:pt x="723" y="574"/>
                  <a:pt x="683" y="615"/>
                </a:cubicBezTo>
                <a:cubicBezTo>
                  <a:pt x="642" y="655"/>
                  <a:pt x="588" y="678"/>
                  <a:pt x="531" y="678"/>
                </a:cubicBezTo>
                <a:cubicBezTo>
                  <a:pt x="474" y="678"/>
                  <a:pt x="420" y="655"/>
                  <a:pt x="379" y="615"/>
                </a:cubicBezTo>
                <a:lnTo>
                  <a:pt x="360" y="634"/>
                </a:lnTo>
                <a:cubicBezTo>
                  <a:pt x="406" y="679"/>
                  <a:pt x="466" y="704"/>
                  <a:pt x="531" y="704"/>
                </a:cubicBezTo>
                <a:cubicBezTo>
                  <a:pt x="595" y="704"/>
                  <a:pt x="656" y="679"/>
                  <a:pt x="702" y="634"/>
                </a:cubicBezTo>
                <a:cubicBezTo>
                  <a:pt x="743" y="592"/>
                  <a:pt x="767" y="538"/>
                  <a:pt x="771" y="480"/>
                </a:cubicBezTo>
                <a:lnTo>
                  <a:pt x="1035" y="480"/>
                </a:lnTo>
                <a:lnTo>
                  <a:pt x="1035" y="899"/>
                </a:lnTo>
                <a:lnTo>
                  <a:pt x="27" y="899"/>
                </a:lnTo>
                <a:lnTo>
                  <a:pt x="27" y="480"/>
                </a:lnTo>
                <a:lnTo>
                  <a:pt x="467" y="480"/>
                </a:lnTo>
                <a:cubicBezTo>
                  <a:pt x="475" y="508"/>
                  <a:pt x="500" y="529"/>
                  <a:pt x="531" y="529"/>
                </a:cubicBezTo>
                <a:cubicBezTo>
                  <a:pt x="567" y="529"/>
                  <a:pt x="597" y="500"/>
                  <a:pt x="597" y="463"/>
                </a:cubicBezTo>
                <a:cubicBezTo>
                  <a:pt x="597" y="427"/>
                  <a:pt x="567" y="397"/>
                  <a:pt x="531" y="397"/>
                </a:cubicBezTo>
                <a:cubicBezTo>
                  <a:pt x="498" y="397"/>
                  <a:pt x="471" y="422"/>
                  <a:pt x="466" y="453"/>
                </a:cubicBezTo>
                <a:lnTo>
                  <a:pt x="27" y="453"/>
                </a:lnTo>
                <a:lnTo>
                  <a:pt x="27" y="27"/>
                </a:lnTo>
                <a:lnTo>
                  <a:pt x="1035" y="27"/>
                </a:lnTo>
                <a:close/>
                <a:moveTo>
                  <a:pt x="0" y="926"/>
                </a:moveTo>
                <a:lnTo>
                  <a:pt x="0" y="926"/>
                </a:lnTo>
                <a:lnTo>
                  <a:pt x="1062" y="926"/>
                </a:lnTo>
                <a:lnTo>
                  <a:pt x="1062" y="0"/>
                </a:lnTo>
                <a:lnTo>
                  <a:pt x="0" y="0"/>
                </a:lnTo>
                <a:lnTo>
                  <a:pt x="0" y="926"/>
                </a:lnTo>
                <a:close/>
              </a:path>
            </a:pathLst>
          </a:custGeom>
          <a:solidFill>
            <a:srgbClr val="0078D7"/>
          </a:solidFill>
          <a:ln>
            <a:noFill/>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71" name="Freeform: Shape 70">
            <a:extLst>
              <a:ext uri="{FF2B5EF4-FFF2-40B4-BE49-F238E27FC236}">
                <a16:creationId xmlns:a16="http://schemas.microsoft.com/office/drawing/2014/main" id="{2ED3393C-6B95-4515-9969-5C2B860A8575}"/>
              </a:ext>
              <a:ext uri="{C183D7F6-B498-43B3-948B-1728B52AA6E4}">
                <adec:decorative xmlns:adec="http://schemas.microsoft.com/office/drawing/2017/decorative" val="1"/>
              </a:ext>
            </a:extLst>
          </p:cNvPr>
          <p:cNvSpPr>
            <a:spLocks noChangeAspect="1"/>
          </p:cNvSpPr>
          <p:nvPr/>
        </p:nvSpPr>
        <p:spPr bwMode="auto">
          <a:xfrm>
            <a:off x="8692853" y="5821943"/>
            <a:ext cx="276373" cy="276373"/>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Title 2">
            <a:extLst>
              <a:ext uri="{FF2B5EF4-FFF2-40B4-BE49-F238E27FC236}">
                <a16:creationId xmlns:a16="http://schemas.microsoft.com/office/drawing/2014/main" id="{3D731F7B-F090-1F46-B8D2-F4C46285043E}"/>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a:rPr>
              <a:t>AD FS to Pass Through Authentication</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grpSp>
        <p:nvGrpSpPr>
          <p:cNvPr id="54" name="Group 53">
            <a:extLst>
              <a:ext uri="{FF2B5EF4-FFF2-40B4-BE49-F238E27FC236}">
                <a16:creationId xmlns:a16="http://schemas.microsoft.com/office/drawing/2014/main" id="{05FDAD01-47D8-4C85-9613-7503346C4B05}"/>
              </a:ext>
            </a:extLst>
          </p:cNvPr>
          <p:cNvGrpSpPr/>
          <p:nvPr/>
        </p:nvGrpSpPr>
        <p:grpSpPr>
          <a:xfrm>
            <a:off x="426647" y="2472891"/>
            <a:ext cx="287733" cy="234488"/>
            <a:chOff x="5214137" y="2588396"/>
            <a:chExt cx="241018" cy="196418"/>
          </a:xfrm>
          <a:solidFill>
            <a:srgbClr val="0078D4"/>
          </a:solidFill>
        </p:grpSpPr>
        <p:sp>
          <p:nvSpPr>
            <p:cNvPr id="55" name="Graphic 4">
              <a:extLst>
                <a:ext uri="{FF2B5EF4-FFF2-40B4-BE49-F238E27FC236}">
                  <a16:creationId xmlns:a16="http://schemas.microsoft.com/office/drawing/2014/main" id="{4991AB9B-0B46-4321-BD70-CBDD46F275B9}"/>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56" name="Graphic 4">
              <a:extLst>
                <a:ext uri="{FF2B5EF4-FFF2-40B4-BE49-F238E27FC236}">
                  <a16:creationId xmlns:a16="http://schemas.microsoft.com/office/drawing/2014/main" id="{4E8DE5EF-3E00-408A-A7DE-CEE00CC6327C}"/>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63" name="Group 62">
            <a:extLst>
              <a:ext uri="{FF2B5EF4-FFF2-40B4-BE49-F238E27FC236}">
                <a16:creationId xmlns:a16="http://schemas.microsoft.com/office/drawing/2014/main" id="{9D95DB6B-0BE5-4FC5-957F-D98019AB92DC}"/>
              </a:ext>
            </a:extLst>
          </p:cNvPr>
          <p:cNvGrpSpPr/>
          <p:nvPr/>
        </p:nvGrpSpPr>
        <p:grpSpPr>
          <a:xfrm>
            <a:off x="425995" y="3390259"/>
            <a:ext cx="287733" cy="234488"/>
            <a:chOff x="5214137" y="2588396"/>
            <a:chExt cx="241018" cy="196418"/>
          </a:xfrm>
          <a:solidFill>
            <a:srgbClr val="0078D4"/>
          </a:solidFill>
        </p:grpSpPr>
        <p:sp>
          <p:nvSpPr>
            <p:cNvPr id="66" name="Graphic 4">
              <a:extLst>
                <a:ext uri="{FF2B5EF4-FFF2-40B4-BE49-F238E27FC236}">
                  <a16:creationId xmlns:a16="http://schemas.microsoft.com/office/drawing/2014/main" id="{595BD16E-2BF5-4DC7-9E2C-FE59B35D73F2}"/>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67" name="Graphic 4">
              <a:extLst>
                <a:ext uri="{FF2B5EF4-FFF2-40B4-BE49-F238E27FC236}">
                  <a16:creationId xmlns:a16="http://schemas.microsoft.com/office/drawing/2014/main" id="{3A9D9A97-9642-4ED5-9877-065702FB585E}"/>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216245586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46229C-2C90-4FC5-BF49-82186A750250}"/>
              </a:ext>
              <a:ext uri="{C183D7F6-B498-43B3-948B-1728B52AA6E4}">
                <adec:decorative xmlns:adec="http://schemas.microsoft.com/office/drawing/2017/decorative" val="1"/>
              </a:ext>
            </a:extLst>
          </p:cNvPr>
          <p:cNvSpPr txBox="1"/>
          <p:nvPr/>
        </p:nvSpPr>
        <p:spPr>
          <a:xfrm>
            <a:off x="385114" y="6222908"/>
            <a:ext cx="5787065" cy="507831"/>
          </a:xfrm>
          <a:prstGeom prst="rect">
            <a:avLst/>
          </a:prstGeom>
          <a:noFill/>
        </p:spPr>
        <p:txBody>
          <a:bodyPr wrap="square" lIns="0" tIns="0" rIns="0" bIns="0" rtlCol="0">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rPr>
              <a:t>Resources</a:t>
            </a:r>
            <a:endParaRPr kumimoji="0" lang="en-US" sz="1100" b="1" i="0" u="none" strike="noStrike" kern="1200" cap="none" spc="0" normalizeH="0" baseline="0" noProof="0">
              <a:ln>
                <a:noFill/>
              </a:ln>
              <a:gradFill>
                <a:gsLst>
                  <a:gs pos="0">
                    <a:srgbClr val="282828"/>
                  </a:gs>
                  <a:gs pos="100000">
                    <a:srgbClr val="282828"/>
                  </a:gs>
                </a:gsLst>
                <a:lin ang="0" scaled="0"/>
              </a:gradFill>
              <a:effectLst/>
              <a:uLnTx/>
              <a:uFillTx/>
              <a:latin typeface="Segoe UI"/>
              <a:ea typeface="+mn-ea"/>
              <a:cs typeface="+mn-cs"/>
              <a:hlinkClick r:id="rId3">
                <a:extLst>
                  <a:ext uri="{A12FA001-AC4F-418D-AE19-62706E023703}">
                    <ahyp:hlinkClr xmlns:ahyp="http://schemas.microsoft.com/office/drawing/2018/hyperlinkcolor" val="tx"/>
                  </a:ext>
                </a:extLst>
              </a:hlinkClick>
            </a:endParaRPr>
          </a:p>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hlinkClick r:id="rId4">
                  <a:extLst>
                    <a:ext uri="{A12FA001-AC4F-418D-AE19-62706E023703}">
                      <ahyp:hlinkClr xmlns:ahyp="http://schemas.microsoft.com/office/drawing/2018/hyperlinkcolor" val="tx"/>
                    </a:ext>
                  </a:extLst>
                </a:hlinkClick>
              </a:rPr>
              <a:t>Public Blog Post</a:t>
            </a:r>
            <a:endParaRPr kumimoji="0" lang="en-US" sz="1100" b="0" i="0" u="none" strike="noStrike" kern="1200" cap="none" spc="0" normalizeH="0" baseline="0" noProof="0">
              <a:ln>
                <a:noFill/>
              </a:ln>
              <a:solidFill>
                <a:srgbClr val="282828"/>
              </a:solidFill>
              <a:effectLst/>
              <a:uLnTx/>
              <a:uFillTx/>
              <a:latin typeface="Segoe UI"/>
              <a:ea typeface="+mn-ea"/>
              <a:cs typeface="+mn-cs"/>
            </a:endParaRPr>
          </a:p>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82828"/>
                </a:solidFill>
                <a:effectLst/>
                <a:uLnTx/>
                <a:uFillTx/>
                <a:latin typeface="Segoe UI"/>
                <a:ea typeface="+mn-ea"/>
                <a:cs typeface="+mn-cs"/>
                <a:hlinkClick r:id="rId5">
                  <a:extLst>
                    <a:ext uri="{A12FA001-AC4F-418D-AE19-62706E023703}">
                      <ahyp:hlinkClr xmlns:ahyp="http://schemas.microsoft.com/office/drawing/2018/hyperlinkcolor" val="tx"/>
                    </a:ext>
                  </a:extLst>
                </a:hlinkClick>
              </a:rPr>
              <a:t>Ignite Session</a:t>
            </a:r>
            <a:endParaRPr kumimoji="0" lang="en-NL" sz="1100" b="0" i="0" u="none" strike="noStrike" kern="1200" cap="none" spc="0" normalizeH="0" baseline="0" noProof="0">
              <a:ln>
                <a:noFill/>
              </a:ln>
              <a:solidFill>
                <a:srgbClr val="282828"/>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DF4668C7-BF3E-426E-B6F7-372B771F4A0A}"/>
              </a:ext>
              <a:ext uri="{C183D7F6-B498-43B3-948B-1728B52AA6E4}">
                <adec:decorative xmlns:adec="http://schemas.microsoft.com/office/drawing/2017/decorative" val="1"/>
              </a:ext>
            </a:extLst>
          </p:cNvPr>
          <p:cNvSpPr/>
          <p:nvPr/>
        </p:nvSpPr>
        <p:spPr>
          <a:xfrm>
            <a:off x="863600" y="1767445"/>
            <a:ext cx="3724788" cy="2434000"/>
          </a:xfrm>
          <a:prstGeom prst="rect">
            <a:avLst/>
          </a:prstGeom>
        </p:spPr>
        <p:txBody>
          <a:bodyPr wrap="square" lIns="0">
            <a:spAutoFit/>
          </a:bodyPr>
          <a:lstStyle/>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Migrate your users’ authentication from federation to cloud authentication in a staged and controlled manner</a:t>
            </a:r>
          </a:p>
          <a:p>
            <a:pPr marL="0" marR="0" lvl="0" indent="0" algn="l" defTabSz="914225" rtl="0" eaLnBrk="1" fontAlgn="auto" latinLnBrk="0" hangingPunct="1">
              <a:lnSpc>
                <a:spcPct val="100000"/>
              </a:lnSpc>
              <a:spcBef>
                <a:spcPts val="0"/>
              </a:spcBef>
              <a:spcAft>
                <a:spcPts val="2941"/>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a:ea typeface="+mn-ea"/>
                <a:cs typeface="Segoe UI Semilight" panose="020B0402040204020203" pitchFamily="34" charset="0"/>
              </a:rPr>
              <a:t>Selectively test groups of users with cloud authentication capabilities like Azure AD Multi-Factor Authentication (MFA), Conditional Access, Identity Protection and others</a:t>
            </a:r>
          </a:p>
        </p:txBody>
      </p:sp>
      <p:sp>
        <p:nvSpPr>
          <p:cNvPr id="15" name="Title 2">
            <a:extLst>
              <a:ext uri="{FF2B5EF4-FFF2-40B4-BE49-F238E27FC236}">
                <a16:creationId xmlns:a16="http://schemas.microsoft.com/office/drawing/2014/main" id="{43305D5F-C2F1-4E90-88AE-62EEFD692ABB}"/>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a:rPr>
              <a:t>Staged roll-out to Cloud Authentication</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pic>
        <p:nvPicPr>
          <p:cNvPr id="10" name="Picture 9">
            <a:extLst>
              <a:ext uri="{FF2B5EF4-FFF2-40B4-BE49-F238E27FC236}">
                <a16:creationId xmlns:a16="http://schemas.microsoft.com/office/drawing/2014/main" id="{DE5547C4-7CF4-4341-9D7E-7E1435B20964}"/>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012773" y="1319704"/>
            <a:ext cx="6422821" cy="4891223"/>
          </a:xfrm>
          <a:custGeom>
            <a:avLst/>
            <a:gdLst>
              <a:gd name="connsiteX0" fmla="*/ 0 w 6297455"/>
              <a:gd name="connsiteY0" fmla="*/ 0 h 4795752"/>
              <a:gd name="connsiteX1" fmla="*/ 6297455 w 6297455"/>
              <a:gd name="connsiteY1" fmla="*/ 0 h 4795752"/>
              <a:gd name="connsiteX2" fmla="*/ 6297455 w 6297455"/>
              <a:gd name="connsiteY2" fmla="*/ 418956 h 4795752"/>
              <a:gd name="connsiteX3" fmla="*/ 450516 w 6297455"/>
              <a:gd name="connsiteY3" fmla="*/ 418956 h 4795752"/>
              <a:gd name="connsiteX4" fmla="*/ 450516 w 6297455"/>
              <a:gd name="connsiteY4" fmla="*/ 420104 h 4795752"/>
              <a:gd name="connsiteX5" fmla="*/ 444666 w 6297455"/>
              <a:gd name="connsiteY5" fmla="*/ 420104 h 4795752"/>
              <a:gd name="connsiteX6" fmla="*/ 444666 w 6297455"/>
              <a:gd name="connsiteY6" fmla="*/ 4364068 h 4795752"/>
              <a:gd name="connsiteX7" fmla="*/ 450516 w 6297455"/>
              <a:gd name="connsiteY7" fmla="*/ 4364068 h 4795752"/>
              <a:gd name="connsiteX8" fmla="*/ 450516 w 6297455"/>
              <a:gd name="connsiteY8" fmla="*/ 4365494 h 4795752"/>
              <a:gd name="connsiteX9" fmla="*/ 6297455 w 6297455"/>
              <a:gd name="connsiteY9" fmla="*/ 4365494 h 4795752"/>
              <a:gd name="connsiteX10" fmla="*/ 6297455 w 6297455"/>
              <a:gd name="connsiteY10" fmla="*/ 4795752 h 4795752"/>
              <a:gd name="connsiteX11" fmla="*/ 0 w 6297455"/>
              <a:gd name="connsiteY11" fmla="*/ 4795752 h 479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455" h="4795752">
                <a:moveTo>
                  <a:pt x="0" y="0"/>
                </a:moveTo>
                <a:lnTo>
                  <a:pt x="6297455" y="0"/>
                </a:lnTo>
                <a:lnTo>
                  <a:pt x="6297455" y="418956"/>
                </a:lnTo>
                <a:lnTo>
                  <a:pt x="450516" y="418956"/>
                </a:lnTo>
                <a:lnTo>
                  <a:pt x="450516" y="420104"/>
                </a:lnTo>
                <a:lnTo>
                  <a:pt x="444666" y="420104"/>
                </a:lnTo>
                <a:lnTo>
                  <a:pt x="444666" y="4364068"/>
                </a:lnTo>
                <a:lnTo>
                  <a:pt x="450516" y="4364068"/>
                </a:lnTo>
                <a:lnTo>
                  <a:pt x="450516" y="4365494"/>
                </a:lnTo>
                <a:lnTo>
                  <a:pt x="6297455" y="4365494"/>
                </a:lnTo>
                <a:lnTo>
                  <a:pt x="6297455" y="4795752"/>
                </a:lnTo>
                <a:lnTo>
                  <a:pt x="0" y="4795752"/>
                </a:lnTo>
                <a:close/>
              </a:path>
            </a:pathLst>
          </a:custGeom>
          <a:ln>
            <a:noFill/>
          </a:ln>
          <a:effectLst/>
        </p:spPr>
      </p:pic>
      <p:pic>
        <p:nvPicPr>
          <p:cNvPr id="12" name="Picture 11">
            <a:extLst>
              <a:ext uri="{FF2B5EF4-FFF2-40B4-BE49-F238E27FC236}">
                <a16:creationId xmlns:a16="http://schemas.microsoft.com/office/drawing/2014/main" id="{028DFAFB-7AC4-4F2E-93AD-E2C83E61DFED}"/>
              </a:ext>
              <a:ext uri="{C183D7F6-B498-43B3-948B-1728B52AA6E4}">
                <adec:decorative xmlns:adec="http://schemas.microsoft.com/office/drawing/2017/decorative" val="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t="264" b="6995"/>
          <a:stretch/>
        </p:blipFill>
        <p:spPr>
          <a:xfrm>
            <a:off x="6457956" y="1734897"/>
            <a:ext cx="5978519" cy="4032857"/>
          </a:xfrm>
          <a:prstGeom prst="rect">
            <a:avLst/>
          </a:prstGeom>
        </p:spPr>
      </p:pic>
      <p:grpSp>
        <p:nvGrpSpPr>
          <p:cNvPr id="11" name="Group 10">
            <a:extLst>
              <a:ext uri="{FF2B5EF4-FFF2-40B4-BE49-F238E27FC236}">
                <a16:creationId xmlns:a16="http://schemas.microsoft.com/office/drawing/2014/main" id="{300A8FF6-59CE-4E13-BF26-5FB8AD043005}"/>
              </a:ext>
            </a:extLst>
          </p:cNvPr>
          <p:cNvGrpSpPr/>
          <p:nvPr/>
        </p:nvGrpSpPr>
        <p:grpSpPr>
          <a:xfrm>
            <a:off x="426647" y="1849406"/>
            <a:ext cx="287733" cy="234488"/>
            <a:chOff x="5214137" y="2588396"/>
            <a:chExt cx="241018" cy="196418"/>
          </a:xfrm>
          <a:solidFill>
            <a:srgbClr val="0078D4"/>
          </a:solidFill>
        </p:grpSpPr>
        <p:sp>
          <p:nvSpPr>
            <p:cNvPr id="13" name="Graphic 4">
              <a:extLst>
                <a:ext uri="{FF2B5EF4-FFF2-40B4-BE49-F238E27FC236}">
                  <a16:creationId xmlns:a16="http://schemas.microsoft.com/office/drawing/2014/main" id="{73C97E6C-F636-49BE-9086-4F2039B6C43A}"/>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6" name="Graphic 4">
              <a:extLst>
                <a:ext uri="{FF2B5EF4-FFF2-40B4-BE49-F238E27FC236}">
                  <a16:creationId xmlns:a16="http://schemas.microsoft.com/office/drawing/2014/main" id="{019B5D87-5021-4B0E-BBA6-E40165F0CE4A}"/>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09C6590B-0369-4CC4-A63D-80C934A821A4}"/>
              </a:ext>
            </a:extLst>
          </p:cNvPr>
          <p:cNvGrpSpPr/>
          <p:nvPr/>
        </p:nvGrpSpPr>
        <p:grpSpPr>
          <a:xfrm>
            <a:off x="425995" y="2931206"/>
            <a:ext cx="287733" cy="234488"/>
            <a:chOff x="5214137" y="2588396"/>
            <a:chExt cx="241018" cy="196418"/>
          </a:xfrm>
          <a:solidFill>
            <a:srgbClr val="0078D4"/>
          </a:solidFill>
        </p:grpSpPr>
        <p:sp>
          <p:nvSpPr>
            <p:cNvPr id="18" name="Graphic 4">
              <a:extLst>
                <a:ext uri="{FF2B5EF4-FFF2-40B4-BE49-F238E27FC236}">
                  <a16:creationId xmlns:a16="http://schemas.microsoft.com/office/drawing/2014/main" id="{5F769E2D-41E0-4BD7-8E0A-412F4806222A}"/>
                </a:ext>
              </a:extLst>
            </p:cNvPr>
            <p:cNvSpPr/>
            <p:nvPr/>
          </p:nvSpPr>
          <p:spPr>
            <a:xfrm>
              <a:off x="5214137"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19" name="Graphic 4">
              <a:extLst>
                <a:ext uri="{FF2B5EF4-FFF2-40B4-BE49-F238E27FC236}">
                  <a16:creationId xmlns:a16="http://schemas.microsoft.com/office/drawing/2014/main" id="{89B67D18-EA2A-4FDE-9CBA-ED81026D93E5}"/>
                </a:ext>
              </a:extLst>
            </p:cNvPr>
            <p:cNvSpPr/>
            <p:nvPr/>
          </p:nvSpPr>
          <p:spPr>
            <a:xfrm>
              <a:off x="5334646" y="2588396"/>
              <a:ext cx="120509" cy="196418"/>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grp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2741441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7" name="Group 1596">
            <a:extLst>
              <a:ext uri="{FF2B5EF4-FFF2-40B4-BE49-F238E27FC236}">
                <a16:creationId xmlns:a16="http://schemas.microsoft.com/office/drawing/2014/main" id="{7A63099C-919B-4B49-BE23-9F49B961C4A5}"/>
              </a:ext>
              <a:ext uri="{C183D7F6-B498-43B3-948B-1728B52AA6E4}">
                <adec:decorative xmlns:adec="http://schemas.microsoft.com/office/drawing/2017/decorative" val="1"/>
              </a:ext>
            </a:extLst>
          </p:cNvPr>
          <p:cNvGrpSpPr>
            <a:grpSpLocks noChangeAspect="1"/>
          </p:cNvGrpSpPr>
          <p:nvPr/>
        </p:nvGrpSpPr>
        <p:grpSpPr bwMode="auto">
          <a:xfrm>
            <a:off x="3963249" y="1747516"/>
            <a:ext cx="4504189" cy="4545585"/>
            <a:chOff x="3986" y="878"/>
            <a:chExt cx="3373" cy="3404"/>
          </a:xfrm>
        </p:grpSpPr>
        <p:sp>
          <p:nvSpPr>
            <p:cNvPr id="3457" name="AutoShape 1595">
              <a:extLst>
                <a:ext uri="{FF2B5EF4-FFF2-40B4-BE49-F238E27FC236}">
                  <a16:creationId xmlns:a16="http://schemas.microsoft.com/office/drawing/2014/main" id="{DF4282EE-6D02-4F87-B1D6-FA061FD79AD2}"/>
                </a:ext>
              </a:extLst>
            </p:cNvPr>
            <p:cNvSpPr>
              <a:spLocks noChangeAspect="1" noChangeArrowheads="1" noTextEdit="1"/>
            </p:cNvSpPr>
            <p:nvPr/>
          </p:nvSpPr>
          <p:spPr bwMode="auto">
            <a:xfrm>
              <a:off x="3991" y="878"/>
              <a:ext cx="3368" cy="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nvGrpSpPr>
            <p:cNvPr id="3458" name="Group 1797">
              <a:extLst>
                <a:ext uri="{FF2B5EF4-FFF2-40B4-BE49-F238E27FC236}">
                  <a16:creationId xmlns:a16="http://schemas.microsoft.com/office/drawing/2014/main" id="{E1F160C9-F85A-4C7D-9FCA-72D5C588C683}"/>
                </a:ext>
              </a:extLst>
            </p:cNvPr>
            <p:cNvGrpSpPr>
              <a:grpSpLocks/>
            </p:cNvGrpSpPr>
            <p:nvPr/>
          </p:nvGrpSpPr>
          <p:grpSpPr bwMode="auto">
            <a:xfrm>
              <a:off x="4001" y="1447"/>
              <a:ext cx="1599" cy="2835"/>
              <a:chOff x="4001" y="1447"/>
              <a:chExt cx="1599" cy="2835"/>
            </a:xfrm>
          </p:grpSpPr>
          <p:sp>
            <p:nvSpPr>
              <p:cNvPr id="4351" name="Freeform 1597">
                <a:extLst>
                  <a:ext uri="{FF2B5EF4-FFF2-40B4-BE49-F238E27FC236}">
                    <a16:creationId xmlns:a16="http://schemas.microsoft.com/office/drawing/2014/main" id="{BBB4D225-BABB-42FC-8EE7-BA67FD9EBD70}"/>
                  </a:ext>
                </a:extLst>
              </p:cNvPr>
              <p:cNvSpPr>
                <a:spLocks/>
              </p:cNvSpPr>
              <p:nvPr/>
            </p:nvSpPr>
            <p:spPr bwMode="auto">
              <a:xfrm>
                <a:off x="5369" y="4248"/>
                <a:ext cx="34" cy="34"/>
              </a:xfrm>
              <a:custGeom>
                <a:avLst/>
                <a:gdLst>
                  <a:gd name="T0" fmla="*/ 7 w 7"/>
                  <a:gd name="T1" fmla="*/ 4 h 7"/>
                  <a:gd name="T2" fmla="*/ 4 w 7"/>
                  <a:gd name="T3" fmla="*/ 6 h 7"/>
                  <a:gd name="T4" fmla="*/ 2 w 7"/>
                  <a:gd name="T5" fmla="*/ 0 h 7"/>
                  <a:gd name="T6" fmla="*/ 3 w 7"/>
                  <a:gd name="T7" fmla="*/ 0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6"/>
                      <a:pt x="6" y="7"/>
                      <a:pt x="4" y="6"/>
                    </a:cubicBezTo>
                    <a:cubicBezTo>
                      <a:pt x="1" y="4"/>
                      <a:pt x="0" y="1"/>
                      <a:pt x="2" y="0"/>
                    </a:cubicBezTo>
                    <a:cubicBezTo>
                      <a:pt x="2" y="0"/>
                      <a:pt x="3" y="0"/>
                      <a:pt x="3" y="0"/>
                    </a:cubicBezTo>
                    <a:cubicBezTo>
                      <a:pt x="5" y="0"/>
                      <a:pt x="6"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2" name="Freeform 1598">
                <a:extLst>
                  <a:ext uri="{FF2B5EF4-FFF2-40B4-BE49-F238E27FC236}">
                    <a16:creationId xmlns:a16="http://schemas.microsoft.com/office/drawing/2014/main" id="{16E14BEC-872C-45C1-A461-D4E5066F38E7}"/>
                  </a:ext>
                </a:extLst>
              </p:cNvPr>
              <p:cNvSpPr>
                <a:spLocks/>
              </p:cNvSpPr>
              <p:nvPr/>
            </p:nvSpPr>
            <p:spPr bwMode="auto">
              <a:xfrm>
                <a:off x="5321" y="4224"/>
                <a:ext cx="38" cy="34"/>
              </a:xfrm>
              <a:custGeom>
                <a:avLst/>
                <a:gdLst>
                  <a:gd name="T0" fmla="*/ 7 w 8"/>
                  <a:gd name="T1" fmla="*/ 4 h 7"/>
                  <a:gd name="T2" fmla="*/ 4 w 8"/>
                  <a:gd name="T3" fmla="*/ 6 h 7"/>
                  <a:gd name="T4" fmla="*/ 2 w 8"/>
                  <a:gd name="T5" fmla="*/ 1 h 7"/>
                  <a:gd name="T6" fmla="*/ 3 w 8"/>
                  <a:gd name="T7" fmla="*/ 0 h 7"/>
                  <a:gd name="T8" fmla="*/ 7 w 8"/>
                  <a:gd name="T9" fmla="*/ 4 h 7"/>
                </a:gdLst>
                <a:ahLst/>
                <a:cxnLst>
                  <a:cxn ang="0">
                    <a:pos x="T0" y="T1"/>
                  </a:cxn>
                  <a:cxn ang="0">
                    <a:pos x="T2" y="T3"/>
                  </a:cxn>
                  <a:cxn ang="0">
                    <a:pos x="T4" y="T5"/>
                  </a:cxn>
                  <a:cxn ang="0">
                    <a:pos x="T6" y="T7"/>
                  </a:cxn>
                  <a:cxn ang="0">
                    <a:pos x="T8" y="T9"/>
                  </a:cxn>
                </a:cxnLst>
                <a:rect l="0" t="0" r="r" b="b"/>
                <a:pathLst>
                  <a:path w="8" h="7">
                    <a:moveTo>
                      <a:pt x="7" y="4"/>
                    </a:moveTo>
                    <a:cubicBezTo>
                      <a:pt x="8" y="6"/>
                      <a:pt x="6" y="7"/>
                      <a:pt x="4" y="6"/>
                    </a:cubicBezTo>
                    <a:cubicBezTo>
                      <a:pt x="2" y="5"/>
                      <a:pt x="0" y="1"/>
                      <a:pt x="2" y="1"/>
                    </a:cubicBezTo>
                    <a:cubicBezTo>
                      <a:pt x="2" y="0"/>
                      <a:pt x="3" y="0"/>
                      <a:pt x="3" y="0"/>
                    </a:cubicBezTo>
                    <a:cubicBezTo>
                      <a:pt x="5" y="1"/>
                      <a:pt x="6"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3" name="Freeform 1599">
                <a:extLst>
                  <a:ext uri="{FF2B5EF4-FFF2-40B4-BE49-F238E27FC236}">
                    <a16:creationId xmlns:a16="http://schemas.microsoft.com/office/drawing/2014/main" id="{9678337E-DD8A-404E-8521-C65CA31879BD}"/>
                  </a:ext>
                </a:extLst>
              </p:cNvPr>
              <p:cNvSpPr>
                <a:spLocks/>
              </p:cNvSpPr>
              <p:nvPr/>
            </p:nvSpPr>
            <p:spPr bwMode="auto">
              <a:xfrm>
                <a:off x="5345" y="4195"/>
                <a:ext cx="34" cy="34"/>
              </a:xfrm>
              <a:custGeom>
                <a:avLst/>
                <a:gdLst>
                  <a:gd name="T0" fmla="*/ 6 w 7"/>
                  <a:gd name="T1" fmla="*/ 3 h 7"/>
                  <a:gd name="T2" fmla="*/ 3 w 7"/>
                  <a:gd name="T3" fmla="*/ 6 h 7"/>
                  <a:gd name="T4" fmla="*/ 2 w 7"/>
                  <a:gd name="T5" fmla="*/ 0 h 7"/>
                  <a:gd name="T6" fmla="*/ 2 w 7"/>
                  <a:gd name="T7" fmla="*/ 0 h 7"/>
                  <a:gd name="T8" fmla="*/ 6 w 7"/>
                  <a:gd name="T9" fmla="*/ 3 h 7"/>
                </a:gdLst>
                <a:ahLst/>
                <a:cxnLst>
                  <a:cxn ang="0">
                    <a:pos x="T0" y="T1"/>
                  </a:cxn>
                  <a:cxn ang="0">
                    <a:pos x="T2" y="T3"/>
                  </a:cxn>
                  <a:cxn ang="0">
                    <a:pos x="T4" y="T5"/>
                  </a:cxn>
                  <a:cxn ang="0">
                    <a:pos x="T6" y="T7"/>
                  </a:cxn>
                  <a:cxn ang="0">
                    <a:pos x="T8" y="T9"/>
                  </a:cxn>
                </a:cxnLst>
                <a:rect l="0" t="0" r="r" b="b"/>
                <a:pathLst>
                  <a:path w="7" h="7">
                    <a:moveTo>
                      <a:pt x="6" y="3"/>
                    </a:moveTo>
                    <a:cubicBezTo>
                      <a:pt x="7" y="6"/>
                      <a:pt x="5" y="7"/>
                      <a:pt x="3" y="6"/>
                    </a:cubicBezTo>
                    <a:cubicBezTo>
                      <a:pt x="0" y="4"/>
                      <a:pt x="0" y="1"/>
                      <a:pt x="2" y="0"/>
                    </a:cubicBezTo>
                    <a:cubicBezTo>
                      <a:pt x="2" y="0"/>
                      <a:pt x="2" y="0"/>
                      <a:pt x="2" y="0"/>
                    </a:cubicBezTo>
                    <a:cubicBezTo>
                      <a:pt x="4"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4" name="Freeform 1600">
                <a:extLst>
                  <a:ext uri="{FF2B5EF4-FFF2-40B4-BE49-F238E27FC236}">
                    <a16:creationId xmlns:a16="http://schemas.microsoft.com/office/drawing/2014/main" id="{10600BEE-03C0-40E4-8CB3-7F5C81955C33}"/>
                  </a:ext>
                </a:extLst>
              </p:cNvPr>
              <p:cNvSpPr>
                <a:spLocks/>
              </p:cNvSpPr>
              <p:nvPr/>
            </p:nvSpPr>
            <p:spPr bwMode="auto">
              <a:xfrm>
                <a:off x="5292" y="4176"/>
                <a:ext cx="39" cy="38"/>
              </a:xfrm>
              <a:custGeom>
                <a:avLst/>
                <a:gdLst>
                  <a:gd name="T0" fmla="*/ 8 w 8"/>
                  <a:gd name="T1" fmla="*/ 4 h 8"/>
                  <a:gd name="T2" fmla="*/ 4 w 8"/>
                  <a:gd name="T3" fmla="*/ 6 h 8"/>
                  <a:gd name="T4" fmla="*/ 3 w 8"/>
                  <a:gd name="T5" fmla="*/ 0 h 8"/>
                  <a:gd name="T6" fmla="*/ 3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6"/>
                      <a:pt x="7" y="8"/>
                      <a:pt x="4" y="6"/>
                    </a:cubicBezTo>
                    <a:cubicBezTo>
                      <a:pt x="2" y="5"/>
                      <a:pt x="0" y="1"/>
                      <a:pt x="3" y="0"/>
                    </a:cubicBezTo>
                    <a:cubicBezTo>
                      <a:pt x="3" y="0"/>
                      <a:pt x="3" y="0"/>
                      <a:pt x="3" y="0"/>
                    </a:cubicBezTo>
                    <a:cubicBezTo>
                      <a:pt x="5" y="0"/>
                      <a:pt x="7"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5" name="Freeform 1601">
                <a:extLst>
                  <a:ext uri="{FF2B5EF4-FFF2-40B4-BE49-F238E27FC236}">
                    <a16:creationId xmlns:a16="http://schemas.microsoft.com/office/drawing/2014/main" id="{FDA0EEB2-B586-48FB-831B-40ED767E1171}"/>
                  </a:ext>
                </a:extLst>
              </p:cNvPr>
              <p:cNvSpPr>
                <a:spLocks/>
              </p:cNvSpPr>
              <p:nvPr/>
            </p:nvSpPr>
            <p:spPr bwMode="auto">
              <a:xfrm>
                <a:off x="5268" y="4113"/>
                <a:ext cx="38" cy="38"/>
              </a:xfrm>
              <a:custGeom>
                <a:avLst/>
                <a:gdLst>
                  <a:gd name="T0" fmla="*/ 7 w 8"/>
                  <a:gd name="T1" fmla="*/ 4 h 8"/>
                  <a:gd name="T2" fmla="*/ 4 w 8"/>
                  <a:gd name="T3" fmla="*/ 6 h 8"/>
                  <a:gd name="T4" fmla="*/ 2 w 8"/>
                  <a:gd name="T5" fmla="*/ 0 h 8"/>
                  <a:gd name="T6" fmla="*/ 3 w 8"/>
                  <a:gd name="T7" fmla="*/ 0 h 8"/>
                  <a:gd name="T8" fmla="*/ 7 w 8"/>
                  <a:gd name="T9" fmla="*/ 4 h 8"/>
                </a:gdLst>
                <a:ahLst/>
                <a:cxnLst>
                  <a:cxn ang="0">
                    <a:pos x="T0" y="T1"/>
                  </a:cxn>
                  <a:cxn ang="0">
                    <a:pos x="T2" y="T3"/>
                  </a:cxn>
                  <a:cxn ang="0">
                    <a:pos x="T4" y="T5"/>
                  </a:cxn>
                  <a:cxn ang="0">
                    <a:pos x="T6" y="T7"/>
                  </a:cxn>
                  <a:cxn ang="0">
                    <a:pos x="T8" y="T9"/>
                  </a:cxn>
                </a:cxnLst>
                <a:rect l="0" t="0" r="r" b="b"/>
                <a:pathLst>
                  <a:path w="8" h="8">
                    <a:moveTo>
                      <a:pt x="7" y="4"/>
                    </a:moveTo>
                    <a:cubicBezTo>
                      <a:pt x="8" y="6"/>
                      <a:pt x="6" y="8"/>
                      <a:pt x="4" y="6"/>
                    </a:cubicBezTo>
                    <a:cubicBezTo>
                      <a:pt x="0" y="5"/>
                      <a:pt x="0" y="1"/>
                      <a:pt x="2" y="0"/>
                    </a:cubicBezTo>
                    <a:cubicBezTo>
                      <a:pt x="2" y="0"/>
                      <a:pt x="2" y="0"/>
                      <a:pt x="3" y="0"/>
                    </a:cubicBezTo>
                    <a:cubicBezTo>
                      <a:pt x="5" y="0"/>
                      <a:pt x="7"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6" name="Freeform 1602">
                <a:extLst>
                  <a:ext uri="{FF2B5EF4-FFF2-40B4-BE49-F238E27FC236}">
                    <a16:creationId xmlns:a16="http://schemas.microsoft.com/office/drawing/2014/main" id="{47D147A8-CB54-4732-9ACD-F1E8705E7D2B}"/>
                  </a:ext>
                </a:extLst>
              </p:cNvPr>
              <p:cNvSpPr>
                <a:spLocks/>
              </p:cNvSpPr>
              <p:nvPr/>
            </p:nvSpPr>
            <p:spPr bwMode="auto">
              <a:xfrm>
                <a:off x="5316" y="4137"/>
                <a:ext cx="39" cy="39"/>
              </a:xfrm>
              <a:custGeom>
                <a:avLst/>
                <a:gdLst>
                  <a:gd name="T0" fmla="*/ 7 w 8"/>
                  <a:gd name="T1" fmla="*/ 4 h 8"/>
                  <a:gd name="T2" fmla="*/ 4 w 8"/>
                  <a:gd name="T3" fmla="*/ 7 h 8"/>
                  <a:gd name="T4" fmla="*/ 2 w 8"/>
                  <a:gd name="T5" fmla="*/ 1 h 8"/>
                  <a:gd name="T6" fmla="*/ 3 w 8"/>
                  <a:gd name="T7" fmla="*/ 0 h 8"/>
                  <a:gd name="T8" fmla="*/ 7 w 8"/>
                  <a:gd name="T9" fmla="*/ 4 h 8"/>
                </a:gdLst>
                <a:ahLst/>
                <a:cxnLst>
                  <a:cxn ang="0">
                    <a:pos x="T0" y="T1"/>
                  </a:cxn>
                  <a:cxn ang="0">
                    <a:pos x="T2" y="T3"/>
                  </a:cxn>
                  <a:cxn ang="0">
                    <a:pos x="T4" y="T5"/>
                  </a:cxn>
                  <a:cxn ang="0">
                    <a:pos x="T6" y="T7"/>
                  </a:cxn>
                  <a:cxn ang="0">
                    <a:pos x="T8" y="T9"/>
                  </a:cxn>
                </a:cxnLst>
                <a:rect l="0" t="0" r="r" b="b"/>
                <a:pathLst>
                  <a:path w="8" h="8">
                    <a:moveTo>
                      <a:pt x="7" y="4"/>
                    </a:moveTo>
                    <a:cubicBezTo>
                      <a:pt x="8" y="7"/>
                      <a:pt x="6" y="8"/>
                      <a:pt x="4" y="7"/>
                    </a:cubicBezTo>
                    <a:cubicBezTo>
                      <a:pt x="1" y="5"/>
                      <a:pt x="0" y="1"/>
                      <a:pt x="2" y="1"/>
                    </a:cubicBezTo>
                    <a:cubicBezTo>
                      <a:pt x="2" y="1"/>
                      <a:pt x="3" y="0"/>
                      <a:pt x="3" y="0"/>
                    </a:cubicBezTo>
                    <a:cubicBezTo>
                      <a:pt x="5" y="1"/>
                      <a:pt x="7"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7" name="Freeform 1603">
                <a:extLst>
                  <a:ext uri="{FF2B5EF4-FFF2-40B4-BE49-F238E27FC236}">
                    <a16:creationId xmlns:a16="http://schemas.microsoft.com/office/drawing/2014/main" id="{FE0EDA8D-20D0-4AAF-B0BF-03E25615716C}"/>
                  </a:ext>
                </a:extLst>
              </p:cNvPr>
              <p:cNvSpPr>
                <a:spLocks/>
              </p:cNvSpPr>
              <p:nvPr/>
            </p:nvSpPr>
            <p:spPr bwMode="auto">
              <a:xfrm>
                <a:off x="5364" y="4161"/>
                <a:ext cx="39" cy="34"/>
              </a:xfrm>
              <a:custGeom>
                <a:avLst/>
                <a:gdLst>
                  <a:gd name="T0" fmla="*/ 7 w 8"/>
                  <a:gd name="T1" fmla="*/ 3 h 7"/>
                  <a:gd name="T2" fmla="*/ 3 w 8"/>
                  <a:gd name="T3" fmla="*/ 6 h 7"/>
                  <a:gd name="T4" fmla="*/ 3 w 8"/>
                  <a:gd name="T5" fmla="*/ 0 h 7"/>
                  <a:gd name="T6" fmla="*/ 3 w 8"/>
                  <a:gd name="T7" fmla="*/ 0 h 7"/>
                  <a:gd name="T8" fmla="*/ 7 w 8"/>
                  <a:gd name="T9" fmla="*/ 3 h 7"/>
                </a:gdLst>
                <a:ahLst/>
                <a:cxnLst>
                  <a:cxn ang="0">
                    <a:pos x="T0" y="T1"/>
                  </a:cxn>
                  <a:cxn ang="0">
                    <a:pos x="T2" y="T3"/>
                  </a:cxn>
                  <a:cxn ang="0">
                    <a:pos x="T4" y="T5"/>
                  </a:cxn>
                  <a:cxn ang="0">
                    <a:pos x="T6" y="T7"/>
                  </a:cxn>
                  <a:cxn ang="0">
                    <a:pos x="T8" y="T9"/>
                  </a:cxn>
                </a:cxnLst>
                <a:rect l="0" t="0" r="r" b="b"/>
                <a:pathLst>
                  <a:path w="8" h="7">
                    <a:moveTo>
                      <a:pt x="7" y="3"/>
                    </a:moveTo>
                    <a:cubicBezTo>
                      <a:pt x="8" y="6"/>
                      <a:pt x="5" y="7"/>
                      <a:pt x="3" y="6"/>
                    </a:cubicBezTo>
                    <a:cubicBezTo>
                      <a:pt x="0" y="4"/>
                      <a:pt x="0" y="0"/>
                      <a:pt x="3" y="0"/>
                    </a:cubicBezTo>
                    <a:cubicBezTo>
                      <a:pt x="3" y="0"/>
                      <a:pt x="3" y="0"/>
                      <a:pt x="3" y="0"/>
                    </a:cubicBezTo>
                    <a:cubicBezTo>
                      <a:pt x="5"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8" name="Freeform 1604">
                <a:extLst>
                  <a:ext uri="{FF2B5EF4-FFF2-40B4-BE49-F238E27FC236}">
                    <a16:creationId xmlns:a16="http://schemas.microsoft.com/office/drawing/2014/main" id="{5B7B66C4-E665-471B-9867-A570F1537505}"/>
                  </a:ext>
                </a:extLst>
              </p:cNvPr>
              <p:cNvSpPr>
                <a:spLocks/>
              </p:cNvSpPr>
              <p:nvPr/>
            </p:nvSpPr>
            <p:spPr bwMode="auto">
              <a:xfrm>
                <a:off x="5340" y="4098"/>
                <a:ext cx="39" cy="44"/>
              </a:xfrm>
              <a:custGeom>
                <a:avLst/>
                <a:gdLst>
                  <a:gd name="T0" fmla="*/ 8 w 8"/>
                  <a:gd name="T1" fmla="*/ 4 h 9"/>
                  <a:gd name="T2" fmla="*/ 3 w 8"/>
                  <a:gd name="T3" fmla="*/ 7 h 9"/>
                  <a:gd name="T4" fmla="*/ 3 w 8"/>
                  <a:gd name="T5" fmla="*/ 0 h 9"/>
                  <a:gd name="T6" fmla="*/ 3 w 8"/>
                  <a:gd name="T7" fmla="*/ 0 h 9"/>
                  <a:gd name="T8" fmla="*/ 8 w 8"/>
                  <a:gd name="T9" fmla="*/ 4 h 9"/>
                </a:gdLst>
                <a:ahLst/>
                <a:cxnLst>
                  <a:cxn ang="0">
                    <a:pos x="T0" y="T1"/>
                  </a:cxn>
                  <a:cxn ang="0">
                    <a:pos x="T2" y="T3"/>
                  </a:cxn>
                  <a:cxn ang="0">
                    <a:pos x="T4" y="T5"/>
                  </a:cxn>
                  <a:cxn ang="0">
                    <a:pos x="T6" y="T7"/>
                  </a:cxn>
                  <a:cxn ang="0">
                    <a:pos x="T8" y="T9"/>
                  </a:cxn>
                </a:cxnLst>
                <a:rect l="0" t="0" r="r" b="b"/>
                <a:pathLst>
                  <a:path w="8" h="9">
                    <a:moveTo>
                      <a:pt x="8" y="4"/>
                    </a:moveTo>
                    <a:cubicBezTo>
                      <a:pt x="8" y="7"/>
                      <a:pt x="6" y="9"/>
                      <a:pt x="3" y="7"/>
                    </a:cubicBezTo>
                    <a:cubicBezTo>
                      <a:pt x="0" y="5"/>
                      <a:pt x="0" y="1"/>
                      <a:pt x="3" y="0"/>
                    </a:cubicBezTo>
                    <a:cubicBezTo>
                      <a:pt x="3" y="0"/>
                      <a:pt x="3" y="0"/>
                      <a:pt x="3" y="0"/>
                    </a:cubicBezTo>
                    <a:cubicBezTo>
                      <a:pt x="6" y="0"/>
                      <a:pt x="8"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9" name="Freeform 1605">
                <a:extLst>
                  <a:ext uri="{FF2B5EF4-FFF2-40B4-BE49-F238E27FC236}">
                    <a16:creationId xmlns:a16="http://schemas.microsoft.com/office/drawing/2014/main" id="{F78F474D-B749-42DF-AB99-AFF28D02FD5A}"/>
                  </a:ext>
                </a:extLst>
              </p:cNvPr>
              <p:cNvSpPr>
                <a:spLocks/>
              </p:cNvSpPr>
              <p:nvPr/>
            </p:nvSpPr>
            <p:spPr bwMode="auto">
              <a:xfrm>
                <a:off x="5287" y="4069"/>
                <a:ext cx="44" cy="44"/>
              </a:xfrm>
              <a:custGeom>
                <a:avLst/>
                <a:gdLst>
                  <a:gd name="T0" fmla="*/ 8 w 9"/>
                  <a:gd name="T1" fmla="*/ 5 h 9"/>
                  <a:gd name="T2" fmla="*/ 3 w 9"/>
                  <a:gd name="T3" fmla="*/ 7 h 9"/>
                  <a:gd name="T4" fmla="*/ 3 w 9"/>
                  <a:gd name="T5" fmla="*/ 1 h 9"/>
                  <a:gd name="T6" fmla="*/ 3 w 9"/>
                  <a:gd name="T7" fmla="*/ 0 h 9"/>
                  <a:gd name="T8" fmla="*/ 8 w 9"/>
                  <a:gd name="T9" fmla="*/ 5 h 9"/>
                </a:gdLst>
                <a:ahLst/>
                <a:cxnLst>
                  <a:cxn ang="0">
                    <a:pos x="T0" y="T1"/>
                  </a:cxn>
                  <a:cxn ang="0">
                    <a:pos x="T2" y="T3"/>
                  </a:cxn>
                  <a:cxn ang="0">
                    <a:pos x="T4" y="T5"/>
                  </a:cxn>
                  <a:cxn ang="0">
                    <a:pos x="T6" y="T7"/>
                  </a:cxn>
                  <a:cxn ang="0">
                    <a:pos x="T8" y="T9"/>
                  </a:cxn>
                </a:cxnLst>
                <a:rect l="0" t="0" r="r" b="b"/>
                <a:pathLst>
                  <a:path w="9" h="9">
                    <a:moveTo>
                      <a:pt x="8" y="5"/>
                    </a:moveTo>
                    <a:cubicBezTo>
                      <a:pt x="9" y="8"/>
                      <a:pt x="6" y="9"/>
                      <a:pt x="3" y="7"/>
                    </a:cubicBezTo>
                    <a:cubicBezTo>
                      <a:pt x="0" y="5"/>
                      <a:pt x="0" y="1"/>
                      <a:pt x="3" y="1"/>
                    </a:cubicBezTo>
                    <a:cubicBezTo>
                      <a:pt x="3" y="0"/>
                      <a:pt x="3" y="0"/>
                      <a:pt x="3" y="0"/>
                    </a:cubicBezTo>
                    <a:cubicBezTo>
                      <a:pt x="6" y="1"/>
                      <a:pt x="8"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0" name="Freeform 1606">
                <a:extLst>
                  <a:ext uri="{FF2B5EF4-FFF2-40B4-BE49-F238E27FC236}">
                    <a16:creationId xmlns:a16="http://schemas.microsoft.com/office/drawing/2014/main" id="{2F7432E5-EC6D-4EE6-88FD-8245C991B635}"/>
                  </a:ext>
                </a:extLst>
              </p:cNvPr>
              <p:cNvSpPr>
                <a:spLocks/>
              </p:cNvSpPr>
              <p:nvPr/>
            </p:nvSpPr>
            <p:spPr bwMode="auto">
              <a:xfrm>
                <a:off x="5229" y="4050"/>
                <a:ext cx="44" cy="39"/>
              </a:xfrm>
              <a:custGeom>
                <a:avLst/>
                <a:gdLst>
                  <a:gd name="T0" fmla="*/ 8 w 9"/>
                  <a:gd name="T1" fmla="*/ 4 h 8"/>
                  <a:gd name="T2" fmla="*/ 4 w 9"/>
                  <a:gd name="T3" fmla="*/ 7 h 8"/>
                  <a:gd name="T4" fmla="*/ 2 w 9"/>
                  <a:gd name="T5" fmla="*/ 0 h 8"/>
                  <a:gd name="T6" fmla="*/ 3 w 9"/>
                  <a:gd name="T7" fmla="*/ 0 h 8"/>
                  <a:gd name="T8" fmla="*/ 8 w 9"/>
                  <a:gd name="T9" fmla="*/ 4 h 8"/>
                </a:gdLst>
                <a:ahLst/>
                <a:cxnLst>
                  <a:cxn ang="0">
                    <a:pos x="T0" y="T1"/>
                  </a:cxn>
                  <a:cxn ang="0">
                    <a:pos x="T2" y="T3"/>
                  </a:cxn>
                  <a:cxn ang="0">
                    <a:pos x="T4" y="T5"/>
                  </a:cxn>
                  <a:cxn ang="0">
                    <a:pos x="T6" y="T7"/>
                  </a:cxn>
                  <a:cxn ang="0">
                    <a:pos x="T8" y="T9"/>
                  </a:cxn>
                </a:cxnLst>
                <a:rect l="0" t="0" r="r" b="b"/>
                <a:pathLst>
                  <a:path w="9" h="8">
                    <a:moveTo>
                      <a:pt x="8" y="4"/>
                    </a:moveTo>
                    <a:cubicBezTo>
                      <a:pt x="9" y="7"/>
                      <a:pt x="7" y="8"/>
                      <a:pt x="4" y="7"/>
                    </a:cubicBezTo>
                    <a:cubicBezTo>
                      <a:pt x="1" y="5"/>
                      <a:pt x="0" y="1"/>
                      <a:pt x="2" y="0"/>
                    </a:cubicBezTo>
                    <a:cubicBezTo>
                      <a:pt x="3" y="0"/>
                      <a:pt x="3" y="0"/>
                      <a:pt x="3" y="0"/>
                    </a:cubicBezTo>
                    <a:cubicBezTo>
                      <a:pt x="6"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1" name="Freeform 1607">
                <a:extLst>
                  <a:ext uri="{FF2B5EF4-FFF2-40B4-BE49-F238E27FC236}">
                    <a16:creationId xmlns:a16="http://schemas.microsoft.com/office/drawing/2014/main" id="{AEBE0EF0-52BC-455D-AD04-2E2543C9C3A4}"/>
                  </a:ext>
                </a:extLst>
              </p:cNvPr>
              <p:cNvSpPr>
                <a:spLocks/>
              </p:cNvSpPr>
              <p:nvPr/>
            </p:nvSpPr>
            <p:spPr bwMode="auto">
              <a:xfrm>
                <a:off x="5258" y="4012"/>
                <a:ext cx="44" cy="43"/>
              </a:xfrm>
              <a:custGeom>
                <a:avLst/>
                <a:gdLst>
                  <a:gd name="T0" fmla="*/ 9 w 9"/>
                  <a:gd name="T1" fmla="*/ 4 h 9"/>
                  <a:gd name="T2" fmla="*/ 4 w 9"/>
                  <a:gd name="T3" fmla="*/ 7 h 9"/>
                  <a:gd name="T4" fmla="*/ 3 w 9"/>
                  <a:gd name="T5" fmla="*/ 0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7"/>
                      <a:pt x="7" y="9"/>
                      <a:pt x="4" y="7"/>
                    </a:cubicBezTo>
                    <a:cubicBezTo>
                      <a:pt x="1" y="5"/>
                      <a:pt x="0" y="0"/>
                      <a:pt x="3" y="0"/>
                    </a:cubicBezTo>
                    <a:cubicBezTo>
                      <a:pt x="4" y="0"/>
                      <a:pt x="4" y="0"/>
                      <a:pt x="4" y="0"/>
                    </a:cubicBezTo>
                    <a:cubicBezTo>
                      <a:pt x="7" y="0"/>
                      <a:pt x="8"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2" name="Freeform 1608">
                <a:extLst>
                  <a:ext uri="{FF2B5EF4-FFF2-40B4-BE49-F238E27FC236}">
                    <a16:creationId xmlns:a16="http://schemas.microsoft.com/office/drawing/2014/main" id="{21D88601-D286-4454-9B7C-AE99C052FF98}"/>
                  </a:ext>
                </a:extLst>
              </p:cNvPr>
              <p:cNvSpPr>
                <a:spLocks/>
              </p:cNvSpPr>
              <p:nvPr/>
            </p:nvSpPr>
            <p:spPr bwMode="auto">
              <a:xfrm>
                <a:off x="5229" y="3949"/>
                <a:ext cx="49" cy="43"/>
              </a:xfrm>
              <a:custGeom>
                <a:avLst/>
                <a:gdLst>
                  <a:gd name="T0" fmla="*/ 9 w 10"/>
                  <a:gd name="T1" fmla="*/ 4 h 9"/>
                  <a:gd name="T2" fmla="*/ 4 w 10"/>
                  <a:gd name="T3" fmla="*/ 7 h 9"/>
                  <a:gd name="T4" fmla="*/ 4 w 10"/>
                  <a:gd name="T5" fmla="*/ 0 h 9"/>
                  <a:gd name="T6" fmla="*/ 4 w 10"/>
                  <a:gd name="T7" fmla="*/ 0 h 9"/>
                  <a:gd name="T8" fmla="*/ 9 w 10"/>
                  <a:gd name="T9" fmla="*/ 4 h 9"/>
                </a:gdLst>
                <a:ahLst/>
                <a:cxnLst>
                  <a:cxn ang="0">
                    <a:pos x="T0" y="T1"/>
                  </a:cxn>
                  <a:cxn ang="0">
                    <a:pos x="T2" y="T3"/>
                  </a:cxn>
                  <a:cxn ang="0">
                    <a:pos x="T4" y="T5"/>
                  </a:cxn>
                  <a:cxn ang="0">
                    <a:pos x="T6" y="T7"/>
                  </a:cxn>
                  <a:cxn ang="0">
                    <a:pos x="T8" y="T9"/>
                  </a:cxn>
                </a:cxnLst>
                <a:rect l="0" t="0" r="r" b="b"/>
                <a:pathLst>
                  <a:path w="10" h="9">
                    <a:moveTo>
                      <a:pt x="9" y="4"/>
                    </a:moveTo>
                    <a:cubicBezTo>
                      <a:pt x="10" y="8"/>
                      <a:pt x="7" y="9"/>
                      <a:pt x="4" y="7"/>
                    </a:cubicBezTo>
                    <a:cubicBezTo>
                      <a:pt x="0" y="5"/>
                      <a:pt x="0" y="0"/>
                      <a:pt x="4" y="0"/>
                    </a:cubicBezTo>
                    <a:cubicBezTo>
                      <a:pt x="4" y="0"/>
                      <a:pt x="4"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3" name="Freeform 1609">
                <a:extLst>
                  <a:ext uri="{FF2B5EF4-FFF2-40B4-BE49-F238E27FC236}">
                    <a16:creationId xmlns:a16="http://schemas.microsoft.com/office/drawing/2014/main" id="{BE4C0E0F-C134-486C-B845-26C72D21A0D8}"/>
                  </a:ext>
                </a:extLst>
              </p:cNvPr>
              <p:cNvSpPr>
                <a:spLocks/>
              </p:cNvSpPr>
              <p:nvPr/>
            </p:nvSpPr>
            <p:spPr bwMode="auto">
              <a:xfrm>
                <a:off x="5220" y="3881"/>
                <a:ext cx="43" cy="49"/>
              </a:xfrm>
              <a:custGeom>
                <a:avLst/>
                <a:gdLst>
                  <a:gd name="T0" fmla="*/ 9 w 9"/>
                  <a:gd name="T1" fmla="*/ 4 h 10"/>
                  <a:gd name="T2" fmla="*/ 3 w 9"/>
                  <a:gd name="T3" fmla="*/ 8 h 10"/>
                  <a:gd name="T4" fmla="*/ 3 w 9"/>
                  <a:gd name="T5" fmla="*/ 0 h 10"/>
                  <a:gd name="T6" fmla="*/ 4 w 9"/>
                  <a:gd name="T7" fmla="*/ 0 h 10"/>
                  <a:gd name="T8" fmla="*/ 9 w 9"/>
                  <a:gd name="T9" fmla="*/ 4 h 10"/>
                </a:gdLst>
                <a:ahLst/>
                <a:cxnLst>
                  <a:cxn ang="0">
                    <a:pos x="T0" y="T1"/>
                  </a:cxn>
                  <a:cxn ang="0">
                    <a:pos x="T2" y="T3"/>
                  </a:cxn>
                  <a:cxn ang="0">
                    <a:pos x="T4" y="T5"/>
                  </a:cxn>
                  <a:cxn ang="0">
                    <a:pos x="T6" y="T7"/>
                  </a:cxn>
                  <a:cxn ang="0">
                    <a:pos x="T8" y="T9"/>
                  </a:cxn>
                </a:cxnLst>
                <a:rect l="0" t="0" r="r" b="b"/>
                <a:pathLst>
                  <a:path w="9" h="10">
                    <a:moveTo>
                      <a:pt x="9" y="4"/>
                    </a:moveTo>
                    <a:cubicBezTo>
                      <a:pt x="9" y="8"/>
                      <a:pt x="6" y="10"/>
                      <a:pt x="3" y="8"/>
                    </a:cubicBezTo>
                    <a:cubicBezTo>
                      <a:pt x="0" y="5"/>
                      <a:pt x="0" y="0"/>
                      <a:pt x="3" y="0"/>
                    </a:cubicBezTo>
                    <a:cubicBezTo>
                      <a:pt x="3" y="0"/>
                      <a:pt x="4"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4" name="Freeform 1610">
                <a:extLst>
                  <a:ext uri="{FF2B5EF4-FFF2-40B4-BE49-F238E27FC236}">
                    <a16:creationId xmlns:a16="http://schemas.microsoft.com/office/drawing/2014/main" id="{419D9C2B-5A50-41CB-9A11-8B5AB3D530ED}"/>
                  </a:ext>
                </a:extLst>
              </p:cNvPr>
              <p:cNvSpPr>
                <a:spLocks/>
              </p:cNvSpPr>
              <p:nvPr/>
            </p:nvSpPr>
            <p:spPr bwMode="auto">
              <a:xfrm>
                <a:off x="5297" y="3978"/>
                <a:ext cx="43" cy="43"/>
              </a:xfrm>
              <a:custGeom>
                <a:avLst/>
                <a:gdLst>
                  <a:gd name="T0" fmla="*/ 9 w 9"/>
                  <a:gd name="T1" fmla="*/ 4 h 9"/>
                  <a:gd name="T2" fmla="*/ 4 w 9"/>
                  <a:gd name="T3" fmla="*/ 7 h 9"/>
                  <a:gd name="T4" fmla="*/ 4 w 9"/>
                  <a:gd name="T5" fmla="*/ 0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7"/>
                      <a:pt x="6" y="9"/>
                      <a:pt x="4" y="7"/>
                    </a:cubicBezTo>
                    <a:cubicBezTo>
                      <a:pt x="0" y="5"/>
                      <a:pt x="1" y="0"/>
                      <a:pt x="4" y="0"/>
                    </a:cubicBezTo>
                    <a:cubicBezTo>
                      <a:pt x="4" y="0"/>
                      <a:pt x="4"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5" name="Freeform 1611">
                <a:extLst>
                  <a:ext uri="{FF2B5EF4-FFF2-40B4-BE49-F238E27FC236}">
                    <a16:creationId xmlns:a16="http://schemas.microsoft.com/office/drawing/2014/main" id="{F1677611-CEC0-4871-928B-EC6F8531BA26}"/>
                  </a:ext>
                </a:extLst>
              </p:cNvPr>
              <p:cNvSpPr>
                <a:spLocks/>
              </p:cNvSpPr>
              <p:nvPr/>
            </p:nvSpPr>
            <p:spPr bwMode="auto">
              <a:xfrm>
                <a:off x="5273" y="3915"/>
                <a:ext cx="48" cy="44"/>
              </a:xfrm>
              <a:custGeom>
                <a:avLst/>
                <a:gdLst>
                  <a:gd name="T0" fmla="*/ 9 w 10"/>
                  <a:gd name="T1" fmla="*/ 4 h 9"/>
                  <a:gd name="T2" fmla="*/ 3 w 10"/>
                  <a:gd name="T3" fmla="*/ 7 h 9"/>
                  <a:gd name="T4" fmla="*/ 4 w 10"/>
                  <a:gd name="T5" fmla="*/ 0 h 9"/>
                  <a:gd name="T6" fmla="*/ 4 w 10"/>
                  <a:gd name="T7" fmla="*/ 0 h 9"/>
                  <a:gd name="T8" fmla="*/ 9 w 10"/>
                  <a:gd name="T9" fmla="*/ 4 h 9"/>
                </a:gdLst>
                <a:ahLst/>
                <a:cxnLst>
                  <a:cxn ang="0">
                    <a:pos x="T0" y="T1"/>
                  </a:cxn>
                  <a:cxn ang="0">
                    <a:pos x="T2" y="T3"/>
                  </a:cxn>
                  <a:cxn ang="0">
                    <a:pos x="T4" y="T5"/>
                  </a:cxn>
                  <a:cxn ang="0">
                    <a:pos x="T6" y="T7"/>
                  </a:cxn>
                  <a:cxn ang="0">
                    <a:pos x="T8" y="T9"/>
                  </a:cxn>
                </a:cxnLst>
                <a:rect l="0" t="0" r="r" b="b"/>
                <a:pathLst>
                  <a:path w="10" h="9">
                    <a:moveTo>
                      <a:pt x="9" y="4"/>
                    </a:moveTo>
                    <a:cubicBezTo>
                      <a:pt x="10" y="8"/>
                      <a:pt x="6" y="9"/>
                      <a:pt x="3" y="7"/>
                    </a:cubicBezTo>
                    <a:cubicBezTo>
                      <a:pt x="0" y="5"/>
                      <a:pt x="0" y="0"/>
                      <a:pt x="4" y="0"/>
                    </a:cubicBezTo>
                    <a:cubicBezTo>
                      <a:pt x="4" y="0"/>
                      <a:pt x="4"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6" name="Freeform 1612">
                <a:extLst>
                  <a:ext uri="{FF2B5EF4-FFF2-40B4-BE49-F238E27FC236}">
                    <a16:creationId xmlns:a16="http://schemas.microsoft.com/office/drawing/2014/main" id="{4947A9BC-9733-479B-B8E1-8B6ED2837A04}"/>
                  </a:ext>
                </a:extLst>
              </p:cNvPr>
              <p:cNvSpPr>
                <a:spLocks/>
              </p:cNvSpPr>
              <p:nvPr/>
            </p:nvSpPr>
            <p:spPr bwMode="auto">
              <a:xfrm>
                <a:off x="5321" y="4041"/>
                <a:ext cx="43" cy="38"/>
              </a:xfrm>
              <a:custGeom>
                <a:avLst/>
                <a:gdLst>
                  <a:gd name="T0" fmla="*/ 8 w 9"/>
                  <a:gd name="T1" fmla="*/ 4 h 8"/>
                  <a:gd name="T2" fmla="*/ 3 w 9"/>
                  <a:gd name="T3" fmla="*/ 7 h 8"/>
                  <a:gd name="T4" fmla="*/ 4 w 9"/>
                  <a:gd name="T5" fmla="*/ 0 h 8"/>
                  <a:gd name="T6" fmla="*/ 4 w 9"/>
                  <a:gd name="T7" fmla="*/ 0 h 8"/>
                  <a:gd name="T8" fmla="*/ 8 w 9"/>
                  <a:gd name="T9" fmla="*/ 4 h 8"/>
                </a:gdLst>
                <a:ahLst/>
                <a:cxnLst>
                  <a:cxn ang="0">
                    <a:pos x="T0" y="T1"/>
                  </a:cxn>
                  <a:cxn ang="0">
                    <a:pos x="T2" y="T3"/>
                  </a:cxn>
                  <a:cxn ang="0">
                    <a:pos x="T4" y="T5"/>
                  </a:cxn>
                  <a:cxn ang="0">
                    <a:pos x="T6" y="T7"/>
                  </a:cxn>
                  <a:cxn ang="0">
                    <a:pos x="T8" y="T9"/>
                  </a:cxn>
                </a:cxnLst>
                <a:rect l="0" t="0" r="r" b="b"/>
                <a:pathLst>
                  <a:path w="9" h="8">
                    <a:moveTo>
                      <a:pt x="8" y="4"/>
                    </a:moveTo>
                    <a:cubicBezTo>
                      <a:pt x="9" y="7"/>
                      <a:pt x="6" y="8"/>
                      <a:pt x="3" y="7"/>
                    </a:cubicBezTo>
                    <a:cubicBezTo>
                      <a:pt x="0" y="4"/>
                      <a:pt x="0" y="0"/>
                      <a:pt x="4" y="0"/>
                    </a:cubicBezTo>
                    <a:cubicBezTo>
                      <a:pt x="4" y="0"/>
                      <a:pt x="4" y="0"/>
                      <a:pt x="4" y="0"/>
                    </a:cubicBezTo>
                    <a:cubicBezTo>
                      <a:pt x="7"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7" name="Freeform 1613">
                <a:extLst>
                  <a:ext uri="{FF2B5EF4-FFF2-40B4-BE49-F238E27FC236}">
                    <a16:creationId xmlns:a16="http://schemas.microsoft.com/office/drawing/2014/main" id="{A71C8CAA-0487-464C-8DEE-404D7FFD8F80}"/>
                  </a:ext>
                </a:extLst>
              </p:cNvPr>
              <p:cNvSpPr>
                <a:spLocks/>
              </p:cNvSpPr>
              <p:nvPr/>
            </p:nvSpPr>
            <p:spPr bwMode="auto">
              <a:xfrm>
                <a:off x="5393" y="4113"/>
                <a:ext cx="39" cy="43"/>
              </a:xfrm>
              <a:custGeom>
                <a:avLst/>
                <a:gdLst>
                  <a:gd name="T0" fmla="*/ 8 w 8"/>
                  <a:gd name="T1" fmla="*/ 4 h 9"/>
                  <a:gd name="T2" fmla="*/ 3 w 8"/>
                  <a:gd name="T3" fmla="*/ 7 h 9"/>
                  <a:gd name="T4" fmla="*/ 4 w 8"/>
                  <a:gd name="T5" fmla="*/ 0 h 9"/>
                  <a:gd name="T6" fmla="*/ 8 w 8"/>
                  <a:gd name="T7" fmla="*/ 4 h 9"/>
                </a:gdLst>
                <a:ahLst/>
                <a:cxnLst>
                  <a:cxn ang="0">
                    <a:pos x="T0" y="T1"/>
                  </a:cxn>
                  <a:cxn ang="0">
                    <a:pos x="T2" y="T3"/>
                  </a:cxn>
                  <a:cxn ang="0">
                    <a:pos x="T4" y="T5"/>
                  </a:cxn>
                  <a:cxn ang="0">
                    <a:pos x="T6" y="T7"/>
                  </a:cxn>
                </a:cxnLst>
                <a:rect l="0" t="0" r="r" b="b"/>
                <a:pathLst>
                  <a:path w="8" h="9">
                    <a:moveTo>
                      <a:pt x="8" y="4"/>
                    </a:moveTo>
                    <a:cubicBezTo>
                      <a:pt x="8" y="7"/>
                      <a:pt x="5" y="9"/>
                      <a:pt x="3" y="7"/>
                    </a:cubicBezTo>
                    <a:cubicBezTo>
                      <a:pt x="0" y="5"/>
                      <a:pt x="0" y="1"/>
                      <a:pt x="4" y="0"/>
                    </a:cubicBezTo>
                    <a:cubicBezTo>
                      <a:pt x="6" y="0"/>
                      <a:pt x="7"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8" name="Freeform 1614">
                <a:extLst>
                  <a:ext uri="{FF2B5EF4-FFF2-40B4-BE49-F238E27FC236}">
                    <a16:creationId xmlns:a16="http://schemas.microsoft.com/office/drawing/2014/main" id="{8A436879-1E9A-459D-9265-88EB7CDEE622}"/>
                  </a:ext>
                </a:extLst>
              </p:cNvPr>
              <p:cNvSpPr>
                <a:spLocks/>
              </p:cNvSpPr>
              <p:nvPr/>
            </p:nvSpPr>
            <p:spPr bwMode="auto">
              <a:xfrm>
                <a:off x="5432" y="4079"/>
                <a:ext cx="38" cy="39"/>
              </a:xfrm>
              <a:custGeom>
                <a:avLst/>
                <a:gdLst>
                  <a:gd name="T0" fmla="*/ 8 w 8"/>
                  <a:gd name="T1" fmla="*/ 4 h 8"/>
                  <a:gd name="T2" fmla="*/ 2 w 8"/>
                  <a:gd name="T3" fmla="*/ 6 h 8"/>
                  <a:gd name="T4" fmla="*/ 4 w 8"/>
                  <a:gd name="T5" fmla="*/ 0 h 8"/>
                  <a:gd name="T6" fmla="*/ 8 w 8"/>
                  <a:gd name="T7" fmla="*/ 4 h 8"/>
                </a:gdLst>
                <a:ahLst/>
                <a:cxnLst>
                  <a:cxn ang="0">
                    <a:pos x="T0" y="T1"/>
                  </a:cxn>
                  <a:cxn ang="0">
                    <a:pos x="T2" y="T3"/>
                  </a:cxn>
                  <a:cxn ang="0">
                    <a:pos x="T4" y="T5"/>
                  </a:cxn>
                  <a:cxn ang="0">
                    <a:pos x="T6" y="T7"/>
                  </a:cxn>
                </a:cxnLst>
                <a:rect l="0" t="0" r="r" b="b"/>
                <a:pathLst>
                  <a:path w="8" h="8">
                    <a:moveTo>
                      <a:pt x="8" y="4"/>
                    </a:moveTo>
                    <a:cubicBezTo>
                      <a:pt x="8" y="7"/>
                      <a:pt x="5" y="8"/>
                      <a:pt x="2" y="6"/>
                    </a:cubicBezTo>
                    <a:cubicBezTo>
                      <a:pt x="0" y="4"/>
                      <a:pt x="0" y="0"/>
                      <a:pt x="4" y="0"/>
                    </a:cubicBezTo>
                    <a:cubicBezTo>
                      <a:pt x="6" y="0"/>
                      <a:pt x="7"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69" name="Freeform 1615">
                <a:extLst>
                  <a:ext uri="{FF2B5EF4-FFF2-40B4-BE49-F238E27FC236}">
                    <a16:creationId xmlns:a16="http://schemas.microsoft.com/office/drawing/2014/main" id="{D4236ECA-90F8-4C93-AA85-C03F64D92502}"/>
                  </a:ext>
                </a:extLst>
              </p:cNvPr>
              <p:cNvSpPr>
                <a:spLocks/>
              </p:cNvSpPr>
              <p:nvPr/>
            </p:nvSpPr>
            <p:spPr bwMode="auto">
              <a:xfrm>
                <a:off x="5417" y="4016"/>
                <a:ext cx="39" cy="44"/>
              </a:xfrm>
              <a:custGeom>
                <a:avLst/>
                <a:gdLst>
                  <a:gd name="T0" fmla="*/ 8 w 8"/>
                  <a:gd name="T1" fmla="*/ 4 h 9"/>
                  <a:gd name="T2" fmla="*/ 2 w 8"/>
                  <a:gd name="T3" fmla="*/ 7 h 9"/>
                  <a:gd name="T4" fmla="*/ 4 w 8"/>
                  <a:gd name="T5" fmla="*/ 0 h 9"/>
                  <a:gd name="T6" fmla="*/ 8 w 8"/>
                  <a:gd name="T7" fmla="*/ 4 h 9"/>
                </a:gdLst>
                <a:ahLst/>
                <a:cxnLst>
                  <a:cxn ang="0">
                    <a:pos x="T0" y="T1"/>
                  </a:cxn>
                  <a:cxn ang="0">
                    <a:pos x="T2" y="T3"/>
                  </a:cxn>
                  <a:cxn ang="0">
                    <a:pos x="T4" y="T5"/>
                  </a:cxn>
                  <a:cxn ang="0">
                    <a:pos x="T6" y="T7"/>
                  </a:cxn>
                </a:cxnLst>
                <a:rect l="0" t="0" r="r" b="b"/>
                <a:pathLst>
                  <a:path w="8" h="9">
                    <a:moveTo>
                      <a:pt x="8" y="4"/>
                    </a:moveTo>
                    <a:cubicBezTo>
                      <a:pt x="8" y="8"/>
                      <a:pt x="4" y="9"/>
                      <a:pt x="2" y="7"/>
                    </a:cubicBezTo>
                    <a:cubicBezTo>
                      <a:pt x="0" y="5"/>
                      <a:pt x="0" y="0"/>
                      <a:pt x="4" y="0"/>
                    </a:cubicBezTo>
                    <a:cubicBezTo>
                      <a:pt x="6" y="0"/>
                      <a:pt x="8"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0" name="Freeform 1616">
                <a:extLst>
                  <a:ext uri="{FF2B5EF4-FFF2-40B4-BE49-F238E27FC236}">
                    <a16:creationId xmlns:a16="http://schemas.microsoft.com/office/drawing/2014/main" id="{7DC34AD2-F535-4BFA-8120-2B8C1B0FECE3}"/>
                  </a:ext>
                </a:extLst>
              </p:cNvPr>
              <p:cNvSpPr>
                <a:spLocks/>
              </p:cNvSpPr>
              <p:nvPr/>
            </p:nvSpPr>
            <p:spPr bwMode="auto">
              <a:xfrm>
                <a:off x="5359" y="3997"/>
                <a:ext cx="39" cy="44"/>
              </a:xfrm>
              <a:custGeom>
                <a:avLst/>
                <a:gdLst>
                  <a:gd name="T0" fmla="*/ 8 w 8"/>
                  <a:gd name="T1" fmla="*/ 4 h 9"/>
                  <a:gd name="T2" fmla="*/ 2 w 8"/>
                  <a:gd name="T3" fmla="*/ 7 h 9"/>
                  <a:gd name="T4" fmla="*/ 3 w 8"/>
                  <a:gd name="T5" fmla="*/ 0 h 9"/>
                  <a:gd name="T6" fmla="*/ 8 w 8"/>
                  <a:gd name="T7" fmla="*/ 4 h 9"/>
                </a:gdLst>
                <a:ahLst/>
                <a:cxnLst>
                  <a:cxn ang="0">
                    <a:pos x="T0" y="T1"/>
                  </a:cxn>
                  <a:cxn ang="0">
                    <a:pos x="T2" y="T3"/>
                  </a:cxn>
                  <a:cxn ang="0">
                    <a:pos x="T4" y="T5"/>
                  </a:cxn>
                  <a:cxn ang="0">
                    <a:pos x="T6" y="T7"/>
                  </a:cxn>
                </a:cxnLst>
                <a:rect l="0" t="0" r="r" b="b"/>
                <a:pathLst>
                  <a:path w="8" h="9">
                    <a:moveTo>
                      <a:pt x="8" y="4"/>
                    </a:moveTo>
                    <a:cubicBezTo>
                      <a:pt x="8" y="8"/>
                      <a:pt x="5" y="9"/>
                      <a:pt x="2" y="7"/>
                    </a:cubicBezTo>
                    <a:cubicBezTo>
                      <a:pt x="0" y="5"/>
                      <a:pt x="0" y="0"/>
                      <a:pt x="3" y="0"/>
                    </a:cubicBezTo>
                    <a:cubicBezTo>
                      <a:pt x="6" y="0"/>
                      <a:pt x="8"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1" name="Freeform 1617">
                <a:extLst>
                  <a:ext uri="{FF2B5EF4-FFF2-40B4-BE49-F238E27FC236}">
                    <a16:creationId xmlns:a16="http://schemas.microsoft.com/office/drawing/2014/main" id="{0348D010-C44D-4911-ADBB-CE155E4343C3}"/>
                  </a:ext>
                </a:extLst>
              </p:cNvPr>
              <p:cNvSpPr>
                <a:spLocks/>
              </p:cNvSpPr>
              <p:nvPr/>
            </p:nvSpPr>
            <p:spPr bwMode="auto">
              <a:xfrm>
                <a:off x="5456" y="3973"/>
                <a:ext cx="43" cy="43"/>
              </a:xfrm>
              <a:custGeom>
                <a:avLst/>
                <a:gdLst>
                  <a:gd name="T0" fmla="*/ 9 w 9"/>
                  <a:gd name="T1" fmla="*/ 4 h 9"/>
                  <a:gd name="T2" fmla="*/ 2 w 9"/>
                  <a:gd name="T3" fmla="*/ 7 h 9"/>
                  <a:gd name="T4" fmla="*/ 4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8" y="8"/>
                      <a:pt x="4" y="9"/>
                      <a:pt x="2" y="7"/>
                    </a:cubicBezTo>
                    <a:cubicBezTo>
                      <a:pt x="0" y="4"/>
                      <a:pt x="1" y="0"/>
                      <a:pt x="4" y="0"/>
                    </a:cubicBezTo>
                    <a:cubicBezTo>
                      <a:pt x="7" y="0"/>
                      <a:pt x="9"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2" name="Freeform 1618">
                <a:extLst>
                  <a:ext uri="{FF2B5EF4-FFF2-40B4-BE49-F238E27FC236}">
                    <a16:creationId xmlns:a16="http://schemas.microsoft.com/office/drawing/2014/main" id="{30EE7819-39CB-4B1E-8450-D2D7BB12D2EA}"/>
                  </a:ext>
                </a:extLst>
              </p:cNvPr>
              <p:cNvSpPr>
                <a:spLocks/>
              </p:cNvSpPr>
              <p:nvPr/>
            </p:nvSpPr>
            <p:spPr bwMode="auto">
              <a:xfrm>
                <a:off x="5509" y="3954"/>
                <a:ext cx="43" cy="48"/>
              </a:xfrm>
              <a:custGeom>
                <a:avLst/>
                <a:gdLst>
                  <a:gd name="T0" fmla="*/ 9 w 9"/>
                  <a:gd name="T1" fmla="*/ 5 h 10"/>
                  <a:gd name="T2" fmla="*/ 2 w 9"/>
                  <a:gd name="T3" fmla="*/ 7 h 10"/>
                  <a:gd name="T4" fmla="*/ 5 w 9"/>
                  <a:gd name="T5" fmla="*/ 0 h 10"/>
                  <a:gd name="T6" fmla="*/ 9 w 9"/>
                  <a:gd name="T7" fmla="*/ 5 h 10"/>
                </a:gdLst>
                <a:ahLst/>
                <a:cxnLst>
                  <a:cxn ang="0">
                    <a:pos x="T0" y="T1"/>
                  </a:cxn>
                  <a:cxn ang="0">
                    <a:pos x="T2" y="T3"/>
                  </a:cxn>
                  <a:cxn ang="0">
                    <a:pos x="T4" y="T5"/>
                  </a:cxn>
                  <a:cxn ang="0">
                    <a:pos x="T6" y="T7"/>
                  </a:cxn>
                </a:cxnLst>
                <a:rect l="0" t="0" r="r" b="b"/>
                <a:pathLst>
                  <a:path w="9" h="10">
                    <a:moveTo>
                      <a:pt x="9" y="5"/>
                    </a:moveTo>
                    <a:cubicBezTo>
                      <a:pt x="9" y="8"/>
                      <a:pt x="5" y="10"/>
                      <a:pt x="2" y="7"/>
                    </a:cubicBezTo>
                    <a:cubicBezTo>
                      <a:pt x="0" y="4"/>
                      <a:pt x="1" y="0"/>
                      <a:pt x="5" y="0"/>
                    </a:cubicBezTo>
                    <a:cubicBezTo>
                      <a:pt x="8" y="0"/>
                      <a:pt x="9"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3" name="Freeform 1619">
                <a:extLst>
                  <a:ext uri="{FF2B5EF4-FFF2-40B4-BE49-F238E27FC236}">
                    <a16:creationId xmlns:a16="http://schemas.microsoft.com/office/drawing/2014/main" id="{265B7BC6-112D-40AF-98A0-231205E868AD}"/>
                  </a:ext>
                </a:extLst>
              </p:cNvPr>
              <p:cNvSpPr>
                <a:spLocks/>
              </p:cNvSpPr>
              <p:nvPr/>
            </p:nvSpPr>
            <p:spPr bwMode="auto">
              <a:xfrm>
                <a:off x="5552" y="3901"/>
                <a:ext cx="48" cy="53"/>
              </a:xfrm>
              <a:custGeom>
                <a:avLst/>
                <a:gdLst>
                  <a:gd name="T0" fmla="*/ 9 w 10"/>
                  <a:gd name="T1" fmla="*/ 5 h 11"/>
                  <a:gd name="T2" fmla="*/ 2 w 10"/>
                  <a:gd name="T3" fmla="*/ 8 h 11"/>
                  <a:gd name="T4" fmla="*/ 5 w 10"/>
                  <a:gd name="T5" fmla="*/ 0 h 11"/>
                  <a:gd name="T6" fmla="*/ 9 w 10"/>
                  <a:gd name="T7" fmla="*/ 5 h 11"/>
                </a:gdLst>
                <a:ahLst/>
                <a:cxnLst>
                  <a:cxn ang="0">
                    <a:pos x="T0" y="T1"/>
                  </a:cxn>
                  <a:cxn ang="0">
                    <a:pos x="T2" y="T3"/>
                  </a:cxn>
                  <a:cxn ang="0">
                    <a:pos x="T4" y="T5"/>
                  </a:cxn>
                  <a:cxn ang="0">
                    <a:pos x="T6" y="T7"/>
                  </a:cxn>
                </a:cxnLst>
                <a:rect l="0" t="0" r="r" b="b"/>
                <a:pathLst>
                  <a:path w="10" h="11">
                    <a:moveTo>
                      <a:pt x="9" y="5"/>
                    </a:moveTo>
                    <a:cubicBezTo>
                      <a:pt x="9" y="9"/>
                      <a:pt x="5" y="11"/>
                      <a:pt x="2" y="8"/>
                    </a:cubicBezTo>
                    <a:cubicBezTo>
                      <a:pt x="0" y="5"/>
                      <a:pt x="2" y="1"/>
                      <a:pt x="5" y="0"/>
                    </a:cubicBezTo>
                    <a:cubicBezTo>
                      <a:pt x="9" y="1"/>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4" name="Freeform 1620">
                <a:extLst>
                  <a:ext uri="{FF2B5EF4-FFF2-40B4-BE49-F238E27FC236}">
                    <a16:creationId xmlns:a16="http://schemas.microsoft.com/office/drawing/2014/main" id="{1B9CE2C3-8C38-49BB-A7DD-424029A4E3E5}"/>
                  </a:ext>
                </a:extLst>
              </p:cNvPr>
              <p:cNvSpPr>
                <a:spLocks/>
              </p:cNvSpPr>
              <p:nvPr/>
            </p:nvSpPr>
            <p:spPr bwMode="auto">
              <a:xfrm>
                <a:off x="5494" y="3891"/>
                <a:ext cx="44" cy="48"/>
              </a:xfrm>
              <a:custGeom>
                <a:avLst/>
                <a:gdLst>
                  <a:gd name="T0" fmla="*/ 9 w 9"/>
                  <a:gd name="T1" fmla="*/ 5 h 10"/>
                  <a:gd name="T2" fmla="*/ 2 w 9"/>
                  <a:gd name="T3" fmla="*/ 7 h 10"/>
                  <a:gd name="T4" fmla="*/ 5 w 9"/>
                  <a:gd name="T5" fmla="*/ 0 h 10"/>
                  <a:gd name="T6" fmla="*/ 9 w 9"/>
                  <a:gd name="T7" fmla="*/ 5 h 10"/>
                </a:gdLst>
                <a:ahLst/>
                <a:cxnLst>
                  <a:cxn ang="0">
                    <a:pos x="T0" y="T1"/>
                  </a:cxn>
                  <a:cxn ang="0">
                    <a:pos x="T2" y="T3"/>
                  </a:cxn>
                  <a:cxn ang="0">
                    <a:pos x="T4" y="T5"/>
                  </a:cxn>
                  <a:cxn ang="0">
                    <a:pos x="T6" y="T7"/>
                  </a:cxn>
                </a:cxnLst>
                <a:rect l="0" t="0" r="r" b="b"/>
                <a:pathLst>
                  <a:path w="9" h="10">
                    <a:moveTo>
                      <a:pt x="9" y="5"/>
                    </a:moveTo>
                    <a:cubicBezTo>
                      <a:pt x="9" y="9"/>
                      <a:pt x="4" y="10"/>
                      <a:pt x="2" y="7"/>
                    </a:cubicBezTo>
                    <a:cubicBezTo>
                      <a:pt x="0" y="5"/>
                      <a:pt x="1" y="0"/>
                      <a:pt x="5" y="0"/>
                    </a:cubicBezTo>
                    <a:cubicBezTo>
                      <a:pt x="8" y="0"/>
                      <a:pt x="9"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5" name="Freeform 1621">
                <a:extLst>
                  <a:ext uri="{FF2B5EF4-FFF2-40B4-BE49-F238E27FC236}">
                    <a16:creationId xmlns:a16="http://schemas.microsoft.com/office/drawing/2014/main" id="{3F69D868-8706-48FC-BCC1-9C3452CC8571}"/>
                  </a:ext>
                </a:extLst>
              </p:cNvPr>
              <p:cNvSpPr>
                <a:spLocks/>
              </p:cNvSpPr>
              <p:nvPr/>
            </p:nvSpPr>
            <p:spPr bwMode="auto">
              <a:xfrm>
                <a:off x="5432" y="3901"/>
                <a:ext cx="48" cy="53"/>
              </a:xfrm>
              <a:custGeom>
                <a:avLst/>
                <a:gdLst>
                  <a:gd name="T0" fmla="*/ 10 w 10"/>
                  <a:gd name="T1" fmla="*/ 5 h 11"/>
                  <a:gd name="T2" fmla="*/ 3 w 10"/>
                  <a:gd name="T3" fmla="*/ 8 h 11"/>
                  <a:gd name="T4" fmla="*/ 5 w 10"/>
                  <a:gd name="T5" fmla="*/ 0 h 11"/>
                  <a:gd name="T6" fmla="*/ 10 w 10"/>
                  <a:gd name="T7" fmla="*/ 5 h 11"/>
                </a:gdLst>
                <a:ahLst/>
                <a:cxnLst>
                  <a:cxn ang="0">
                    <a:pos x="T0" y="T1"/>
                  </a:cxn>
                  <a:cxn ang="0">
                    <a:pos x="T2" y="T3"/>
                  </a:cxn>
                  <a:cxn ang="0">
                    <a:pos x="T4" y="T5"/>
                  </a:cxn>
                  <a:cxn ang="0">
                    <a:pos x="T6" y="T7"/>
                  </a:cxn>
                </a:cxnLst>
                <a:rect l="0" t="0" r="r" b="b"/>
                <a:pathLst>
                  <a:path w="10" h="11">
                    <a:moveTo>
                      <a:pt x="10" y="5"/>
                    </a:moveTo>
                    <a:cubicBezTo>
                      <a:pt x="9" y="9"/>
                      <a:pt x="5" y="11"/>
                      <a:pt x="3" y="8"/>
                    </a:cubicBezTo>
                    <a:cubicBezTo>
                      <a:pt x="0" y="5"/>
                      <a:pt x="1" y="1"/>
                      <a:pt x="5" y="0"/>
                    </a:cubicBezTo>
                    <a:cubicBezTo>
                      <a:pt x="8" y="1"/>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6" name="Freeform 1622">
                <a:extLst>
                  <a:ext uri="{FF2B5EF4-FFF2-40B4-BE49-F238E27FC236}">
                    <a16:creationId xmlns:a16="http://schemas.microsoft.com/office/drawing/2014/main" id="{A129047E-216C-4FCA-A5B6-495BD985F05A}"/>
                  </a:ext>
                </a:extLst>
              </p:cNvPr>
              <p:cNvSpPr>
                <a:spLocks/>
              </p:cNvSpPr>
              <p:nvPr/>
            </p:nvSpPr>
            <p:spPr bwMode="auto">
              <a:xfrm>
                <a:off x="5335" y="3934"/>
                <a:ext cx="44" cy="44"/>
              </a:xfrm>
              <a:custGeom>
                <a:avLst/>
                <a:gdLst>
                  <a:gd name="T0" fmla="*/ 9 w 9"/>
                  <a:gd name="T1" fmla="*/ 4 h 9"/>
                  <a:gd name="T2" fmla="*/ 3 w 9"/>
                  <a:gd name="T3" fmla="*/ 7 h 9"/>
                  <a:gd name="T4" fmla="*/ 4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9" y="8"/>
                      <a:pt x="6" y="9"/>
                      <a:pt x="3" y="7"/>
                    </a:cubicBezTo>
                    <a:cubicBezTo>
                      <a:pt x="0" y="5"/>
                      <a:pt x="1" y="0"/>
                      <a:pt x="4" y="0"/>
                    </a:cubicBezTo>
                    <a:cubicBezTo>
                      <a:pt x="8"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7" name="Freeform 1623">
                <a:extLst>
                  <a:ext uri="{FF2B5EF4-FFF2-40B4-BE49-F238E27FC236}">
                    <a16:creationId xmlns:a16="http://schemas.microsoft.com/office/drawing/2014/main" id="{9C6EDE95-2640-4166-9DDE-2D0988F21137}"/>
                  </a:ext>
                </a:extLst>
              </p:cNvPr>
              <p:cNvSpPr>
                <a:spLocks/>
              </p:cNvSpPr>
              <p:nvPr/>
            </p:nvSpPr>
            <p:spPr bwMode="auto">
              <a:xfrm>
                <a:off x="5398" y="3954"/>
                <a:ext cx="43" cy="43"/>
              </a:xfrm>
              <a:custGeom>
                <a:avLst/>
                <a:gdLst>
                  <a:gd name="T0" fmla="*/ 9 w 9"/>
                  <a:gd name="T1" fmla="*/ 4 h 9"/>
                  <a:gd name="T2" fmla="*/ 2 w 9"/>
                  <a:gd name="T3" fmla="*/ 7 h 9"/>
                  <a:gd name="T4" fmla="*/ 4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9" y="8"/>
                      <a:pt x="5" y="9"/>
                      <a:pt x="2" y="7"/>
                    </a:cubicBezTo>
                    <a:cubicBezTo>
                      <a:pt x="0" y="5"/>
                      <a:pt x="0" y="0"/>
                      <a:pt x="4" y="0"/>
                    </a:cubicBezTo>
                    <a:cubicBezTo>
                      <a:pt x="7" y="0"/>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8" name="Freeform 1624">
                <a:extLst>
                  <a:ext uri="{FF2B5EF4-FFF2-40B4-BE49-F238E27FC236}">
                    <a16:creationId xmlns:a16="http://schemas.microsoft.com/office/drawing/2014/main" id="{47ABE26C-255B-4717-93A3-A3D8A93C2397}"/>
                  </a:ext>
                </a:extLst>
              </p:cNvPr>
              <p:cNvSpPr>
                <a:spLocks/>
              </p:cNvSpPr>
              <p:nvPr/>
            </p:nvSpPr>
            <p:spPr bwMode="auto">
              <a:xfrm>
                <a:off x="5379" y="4060"/>
                <a:ext cx="38" cy="38"/>
              </a:xfrm>
              <a:custGeom>
                <a:avLst/>
                <a:gdLst>
                  <a:gd name="T0" fmla="*/ 8 w 8"/>
                  <a:gd name="T1" fmla="*/ 4 h 8"/>
                  <a:gd name="T2" fmla="*/ 3 w 8"/>
                  <a:gd name="T3" fmla="*/ 6 h 8"/>
                  <a:gd name="T4" fmla="*/ 4 w 8"/>
                  <a:gd name="T5" fmla="*/ 0 h 8"/>
                  <a:gd name="T6" fmla="*/ 8 w 8"/>
                  <a:gd name="T7" fmla="*/ 4 h 8"/>
                </a:gdLst>
                <a:ahLst/>
                <a:cxnLst>
                  <a:cxn ang="0">
                    <a:pos x="T0" y="T1"/>
                  </a:cxn>
                  <a:cxn ang="0">
                    <a:pos x="T2" y="T3"/>
                  </a:cxn>
                  <a:cxn ang="0">
                    <a:pos x="T4" y="T5"/>
                  </a:cxn>
                  <a:cxn ang="0">
                    <a:pos x="T6" y="T7"/>
                  </a:cxn>
                </a:cxnLst>
                <a:rect l="0" t="0" r="r" b="b"/>
                <a:pathLst>
                  <a:path w="8" h="8">
                    <a:moveTo>
                      <a:pt x="8" y="4"/>
                    </a:moveTo>
                    <a:cubicBezTo>
                      <a:pt x="8" y="7"/>
                      <a:pt x="5" y="8"/>
                      <a:pt x="3" y="6"/>
                    </a:cubicBezTo>
                    <a:cubicBezTo>
                      <a:pt x="0" y="4"/>
                      <a:pt x="0" y="0"/>
                      <a:pt x="4" y="0"/>
                    </a:cubicBezTo>
                    <a:cubicBezTo>
                      <a:pt x="6"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79" name="Freeform 1625">
                <a:extLst>
                  <a:ext uri="{FF2B5EF4-FFF2-40B4-BE49-F238E27FC236}">
                    <a16:creationId xmlns:a16="http://schemas.microsoft.com/office/drawing/2014/main" id="{DAF31568-E7D8-40E6-8340-F45D28DBC2D5}"/>
                  </a:ext>
                </a:extLst>
              </p:cNvPr>
              <p:cNvSpPr>
                <a:spLocks/>
              </p:cNvSpPr>
              <p:nvPr/>
            </p:nvSpPr>
            <p:spPr bwMode="auto">
              <a:xfrm>
                <a:off x="5552" y="3833"/>
                <a:ext cx="48" cy="48"/>
              </a:xfrm>
              <a:custGeom>
                <a:avLst/>
                <a:gdLst>
                  <a:gd name="T0" fmla="*/ 10 w 10"/>
                  <a:gd name="T1" fmla="*/ 5 h 10"/>
                  <a:gd name="T2" fmla="*/ 2 w 10"/>
                  <a:gd name="T3" fmla="*/ 7 h 10"/>
                  <a:gd name="T4" fmla="*/ 6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9" y="9"/>
                      <a:pt x="5" y="10"/>
                      <a:pt x="2" y="7"/>
                    </a:cubicBezTo>
                    <a:cubicBezTo>
                      <a:pt x="0" y="4"/>
                      <a:pt x="2" y="0"/>
                      <a:pt x="6"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0" name="Freeform 1626">
                <a:extLst>
                  <a:ext uri="{FF2B5EF4-FFF2-40B4-BE49-F238E27FC236}">
                    <a16:creationId xmlns:a16="http://schemas.microsoft.com/office/drawing/2014/main" id="{5BB86A19-1A8B-4271-9437-F024B3978AF0}"/>
                  </a:ext>
                </a:extLst>
              </p:cNvPr>
              <p:cNvSpPr>
                <a:spLocks/>
              </p:cNvSpPr>
              <p:nvPr/>
            </p:nvSpPr>
            <p:spPr bwMode="auto">
              <a:xfrm>
                <a:off x="5480" y="3819"/>
                <a:ext cx="48" cy="53"/>
              </a:xfrm>
              <a:custGeom>
                <a:avLst/>
                <a:gdLst>
                  <a:gd name="T0" fmla="*/ 10 w 10"/>
                  <a:gd name="T1" fmla="*/ 5 h 11"/>
                  <a:gd name="T2" fmla="*/ 2 w 10"/>
                  <a:gd name="T3" fmla="*/ 8 h 11"/>
                  <a:gd name="T4" fmla="*/ 5 w 10"/>
                  <a:gd name="T5" fmla="*/ 0 h 11"/>
                  <a:gd name="T6" fmla="*/ 10 w 10"/>
                  <a:gd name="T7" fmla="*/ 5 h 11"/>
                </a:gdLst>
                <a:ahLst/>
                <a:cxnLst>
                  <a:cxn ang="0">
                    <a:pos x="T0" y="T1"/>
                  </a:cxn>
                  <a:cxn ang="0">
                    <a:pos x="T2" y="T3"/>
                  </a:cxn>
                  <a:cxn ang="0">
                    <a:pos x="T4" y="T5"/>
                  </a:cxn>
                  <a:cxn ang="0">
                    <a:pos x="T6" y="T7"/>
                  </a:cxn>
                </a:cxnLst>
                <a:rect l="0" t="0" r="r" b="b"/>
                <a:pathLst>
                  <a:path w="10" h="11">
                    <a:moveTo>
                      <a:pt x="10" y="5"/>
                    </a:moveTo>
                    <a:cubicBezTo>
                      <a:pt x="9" y="9"/>
                      <a:pt x="5" y="11"/>
                      <a:pt x="2" y="8"/>
                    </a:cubicBezTo>
                    <a:cubicBezTo>
                      <a:pt x="0" y="5"/>
                      <a:pt x="1" y="1"/>
                      <a:pt x="5"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1" name="Freeform 1627">
                <a:extLst>
                  <a:ext uri="{FF2B5EF4-FFF2-40B4-BE49-F238E27FC236}">
                    <a16:creationId xmlns:a16="http://schemas.microsoft.com/office/drawing/2014/main" id="{A03EF466-D6CC-4BAC-9A1F-C28D3F3B6973}"/>
                  </a:ext>
                </a:extLst>
              </p:cNvPr>
              <p:cNvSpPr>
                <a:spLocks/>
              </p:cNvSpPr>
              <p:nvPr/>
            </p:nvSpPr>
            <p:spPr bwMode="auto">
              <a:xfrm>
                <a:off x="5417" y="3833"/>
                <a:ext cx="48" cy="53"/>
              </a:xfrm>
              <a:custGeom>
                <a:avLst/>
                <a:gdLst>
                  <a:gd name="T0" fmla="*/ 10 w 10"/>
                  <a:gd name="T1" fmla="*/ 5 h 11"/>
                  <a:gd name="T2" fmla="*/ 3 w 10"/>
                  <a:gd name="T3" fmla="*/ 8 h 11"/>
                  <a:gd name="T4" fmla="*/ 5 w 10"/>
                  <a:gd name="T5" fmla="*/ 0 h 11"/>
                  <a:gd name="T6" fmla="*/ 10 w 10"/>
                  <a:gd name="T7" fmla="*/ 5 h 11"/>
                </a:gdLst>
                <a:ahLst/>
                <a:cxnLst>
                  <a:cxn ang="0">
                    <a:pos x="T0" y="T1"/>
                  </a:cxn>
                  <a:cxn ang="0">
                    <a:pos x="T2" y="T3"/>
                  </a:cxn>
                  <a:cxn ang="0">
                    <a:pos x="T4" y="T5"/>
                  </a:cxn>
                  <a:cxn ang="0">
                    <a:pos x="T6" y="T7"/>
                  </a:cxn>
                </a:cxnLst>
                <a:rect l="0" t="0" r="r" b="b"/>
                <a:pathLst>
                  <a:path w="10" h="11">
                    <a:moveTo>
                      <a:pt x="10" y="5"/>
                    </a:moveTo>
                    <a:cubicBezTo>
                      <a:pt x="10" y="9"/>
                      <a:pt x="6" y="11"/>
                      <a:pt x="3" y="8"/>
                    </a:cubicBezTo>
                    <a:cubicBezTo>
                      <a:pt x="0" y="5"/>
                      <a:pt x="1" y="0"/>
                      <a:pt x="5"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2" name="Freeform 1628">
                <a:extLst>
                  <a:ext uri="{FF2B5EF4-FFF2-40B4-BE49-F238E27FC236}">
                    <a16:creationId xmlns:a16="http://schemas.microsoft.com/office/drawing/2014/main" id="{A6E55E00-3871-4CED-AFE0-790D531F7293}"/>
                  </a:ext>
                </a:extLst>
              </p:cNvPr>
              <p:cNvSpPr>
                <a:spLocks/>
              </p:cNvSpPr>
              <p:nvPr/>
            </p:nvSpPr>
            <p:spPr bwMode="auto">
              <a:xfrm>
                <a:off x="5374" y="3881"/>
                <a:ext cx="48" cy="49"/>
              </a:xfrm>
              <a:custGeom>
                <a:avLst/>
                <a:gdLst>
                  <a:gd name="T0" fmla="*/ 10 w 10"/>
                  <a:gd name="T1" fmla="*/ 4 h 10"/>
                  <a:gd name="T2" fmla="*/ 3 w 10"/>
                  <a:gd name="T3" fmla="*/ 7 h 10"/>
                  <a:gd name="T4" fmla="*/ 5 w 10"/>
                  <a:gd name="T5" fmla="*/ 0 h 10"/>
                  <a:gd name="T6" fmla="*/ 10 w 10"/>
                  <a:gd name="T7" fmla="*/ 4 h 10"/>
                </a:gdLst>
                <a:ahLst/>
                <a:cxnLst>
                  <a:cxn ang="0">
                    <a:pos x="T0" y="T1"/>
                  </a:cxn>
                  <a:cxn ang="0">
                    <a:pos x="T2" y="T3"/>
                  </a:cxn>
                  <a:cxn ang="0">
                    <a:pos x="T4" y="T5"/>
                  </a:cxn>
                  <a:cxn ang="0">
                    <a:pos x="T6" y="T7"/>
                  </a:cxn>
                </a:cxnLst>
                <a:rect l="0" t="0" r="r" b="b"/>
                <a:pathLst>
                  <a:path w="10" h="10">
                    <a:moveTo>
                      <a:pt x="10" y="4"/>
                    </a:moveTo>
                    <a:cubicBezTo>
                      <a:pt x="10" y="8"/>
                      <a:pt x="6" y="10"/>
                      <a:pt x="3" y="7"/>
                    </a:cubicBezTo>
                    <a:cubicBezTo>
                      <a:pt x="0" y="5"/>
                      <a:pt x="1" y="0"/>
                      <a:pt x="5" y="0"/>
                    </a:cubicBezTo>
                    <a:cubicBezTo>
                      <a:pt x="8" y="0"/>
                      <a:pt x="10" y="3"/>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3" name="Freeform 1629">
                <a:extLst>
                  <a:ext uri="{FF2B5EF4-FFF2-40B4-BE49-F238E27FC236}">
                    <a16:creationId xmlns:a16="http://schemas.microsoft.com/office/drawing/2014/main" id="{F3C3CD83-E982-413D-BD2C-EEC8573DBD0C}"/>
                  </a:ext>
                </a:extLst>
              </p:cNvPr>
              <p:cNvSpPr>
                <a:spLocks/>
              </p:cNvSpPr>
              <p:nvPr/>
            </p:nvSpPr>
            <p:spPr bwMode="auto">
              <a:xfrm>
                <a:off x="5350" y="3814"/>
                <a:ext cx="48" cy="48"/>
              </a:xfrm>
              <a:custGeom>
                <a:avLst/>
                <a:gdLst>
                  <a:gd name="T0" fmla="*/ 10 w 10"/>
                  <a:gd name="T1" fmla="*/ 5 h 10"/>
                  <a:gd name="T2" fmla="*/ 3 w 10"/>
                  <a:gd name="T3" fmla="*/ 8 h 10"/>
                  <a:gd name="T4" fmla="*/ 5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10" y="9"/>
                      <a:pt x="6" y="10"/>
                      <a:pt x="3" y="8"/>
                    </a:cubicBezTo>
                    <a:cubicBezTo>
                      <a:pt x="0" y="5"/>
                      <a:pt x="0" y="0"/>
                      <a:pt x="5" y="0"/>
                    </a:cubicBezTo>
                    <a:cubicBezTo>
                      <a:pt x="8"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4" name="Freeform 1630">
                <a:extLst>
                  <a:ext uri="{FF2B5EF4-FFF2-40B4-BE49-F238E27FC236}">
                    <a16:creationId xmlns:a16="http://schemas.microsoft.com/office/drawing/2014/main" id="{A3EA1E1D-B699-4016-B5AA-43AF95B16538}"/>
                  </a:ext>
                </a:extLst>
              </p:cNvPr>
              <p:cNvSpPr>
                <a:spLocks/>
              </p:cNvSpPr>
              <p:nvPr/>
            </p:nvSpPr>
            <p:spPr bwMode="auto">
              <a:xfrm>
                <a:off x="5249" y="3833"/>
                <a:ext cx="48" cy="48"/>
              </a:xfrm>
              <a:custGeom>
                <a:avLst/>
                <a:gdLst>
                  <a:gd name="T0" fmla="*/ 9 w 10"/>
                  <a:gd name="T1" fmla="*/ 5 h 10"/>
                  <a:gd name="T2" fmla="*/ 3 w 10"/>
                  <a:gd name="T3" fmla="*/ 8 h 10"/>
                  <a:gd name="T4" fmla="*/ 4 w 10"/>
                  <a:gd name="T5" fmla="*/ 0 h 10"/>
                  <a:gd name="T6" fmla="*/ 4 w 10"/>
                  <a:gd name="T7" fmla="*/ 0 h 10"/>
                  <a:gd name="T8" fmla="*/ 9 w 10"/>
                  <a:gd name="T9" fmla="*/ 5 h 10"/>
                </a:gdLst>
                <a:ahLst/>
                <a:cxnLst>
                  <a:cxn ang="0">
                    <a:pos x="T0" y="T1"/>
                  </a:cxn>
                  <a:cxn ang="0">
                    <a:pos x="T2" y="T3"/>
                  </a:cxn>
                  <a:cxn ang="0">
                    <a:pos x="T4" y="T5"/>
                  </a:cxn>
                  <a:cxn ang="0">
                    <a:pos x="T6" y="T7"/>
                  </a:cxn>
                  <a:cxn ang="0">
                    <a:pos x="T8" y="T9"/>
                  </a:cxn>
                </a:cxnLst>
                <a:rect l="0" t="0" r="r" b="b"/>
                <a:pathLst>
                  <a:path w="10" h="10">
                    <a:moveTo>
                      <a:pt x="9" y="5"/>
                    </a:moveTo>
                    <a:cubicBezTo>
                      <a:pt x="10" y="8"/>
                      <a:pt x="6" y="10"/>
                      <a:pt x="3" y="8"/>
                    </a:cubicBezTo>
                    <a:cubicBezTo>
                      <a:pt x="0" y="5"/>
                      <a:pt x="0" y="0"/>
                      <a:pt x="4" y="0"/>
                    </a:cubicBezTo>
                    <a:cubicBezTo>
                      <a:pt x="4" y="0"/>
                      <a:pt x="4" y="0"/>
                      <a:pt x="4" y="0"/>
                    </a:cubicBezTo>
                    <a:cubicBezTo>
                      <a:pt x="7" y="0"/>
                      <a:pt x="9"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5" name="Freeform 1631">
                <a:extLst>
                  <a:ext uri="{FF2B5EF4-FFF2-40B4-BE49-F238E27FC236}">
                    <a16:creationId xmlns:a16="http://schemas.microsoft.com/office/drawing/2014/main" id="{8C325E9F-0635-4C19-A1EA-507C6F313F31}"/>
                  </a:ext>
                </a:extLst>
              </p:cNvPr>
              <p:cNvSpPr>
                <a:spLocks/>
              </p:cNvSpPr>
              <p:nvPr/>
            </p:nvSpPr>
            <p:spPr bwMode="auto">
              <a:xfrm>
                <a:off x="5210" y="3766"/>
                <a:ext cx="53" cy="48"/>
              </a:xfrm>
              <a:custGeom>
                <a:avLst/>
                <a:gdLst>
                  <a:gd name="T0" fmla="*/ 10 w 11"/>
                  <a:gd name="T1" fmla="*/ 5 h 10"/>
                  <a:gd name="T2" fmla="*/ 3 w 11"/>
                  <a:gd name="T3" fmla="*/ 8 h 10"/>
                  <a:gd name="T4" fmla="*/ 5 w 11"/>
                  <a:gd name="T5" fmla="*/ 0 h 10"/>
                  <a:gd name="T6" fmla="*/ 10 w 11"/>
                  <a:gd name="T7" fmla="*/ 5 h 10"/>
                </a:gdLst>
                <a:ahLst/>
                <a:cxnLst>
                  <a:cxn ang="0">
                    <a:pos x="T0" y="T1"/>
                  </a:cxn>
                  <a:cxn ang="0">
                    <a:pos x="T2" y="T3"/>
                  </a:cxn>
                  <a:cxn ang="0">
                    <a:pos x="T4" y="T5"/>
                  </a:cxn>
                  <a:cxn ang="0">
                    <a:pos x="T6" y="T7"/>
                  </a:cxn>
                </a:cxnLst>
                <a:rect l="0" t="0" r="r" b="b"/>
                <a:pathLst>
                  <a:path w="11" h="10">
                    <a:moveTo>
                      <a:pt x="10" y="5"/>
                    </a:moveTo>
                    <a:cubicBezTo>
                      <a:pt x="11" y="9"/>
                      <a:pt x="7" y="10"/>
                      <a:pt x="3" y="8"/>
                    </a:cubicBezTo>
                    <a:cubicBezTo>
                      <a:pt x="0" y="5"/>
                      <a:pt x="0" y="0"/>
                      <a:pt x="5" y="0"/>
                    </a:cubicBezTo>
                    <a:cubicBezTo>
                      <a:pt x="8"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6" name="Freeform 1632">
                <a:extLst>
                  <a:ext uri="{FF2B5EF4-FFF2-40B4-BE49-F238E27FC236}">
                    <a16:creationId xmlns:a16="http://schemas.microsoft.com/office/drawing/2014/main" id="{32E24661-B671-4BC3-BA58-77F1A9B0CB1B}"/>
                  </a:ext>
                </a:extLst>
              </p:cNvPr>
              <p:cNvSpPr>
                <a:spLocks/>
              </p:cNvSpPr>
              <p:nvPr/>
            </p:nvSpPr>
            <p:spPr bwMode="auto">
              <a:xfrm>
                <a:off x="5282" y="3790"/>
                <a:ext cx="53" cy="48"/>
              </a:xfrm>
              <a:custGeom>
                <a:avLst/>
                <a:gdLst>
                  <a:gd name="T0" fmla="*/ 10 w 11"/>
                  <a:gd name="T1" fmla="*/ 5 h 10"/>
                  <a:gd name="T2" fmla="*/ 4 w 11"/>
                  <a:gd name="T3" fmla="*/ 8 h 10"/>
                  <a:gd name="T4" fmla="*/ 5 w 11"/>
                  <a:gd name="T5" fmla="*/ 0 h 10"/>
                  <a:gd name="T6" fmla="*/ 10 w 11"/>
                  <a:gd name="T7" fmla="*/ 5 h 10"/>
                </a:gdLst>
                <a:ahLst/>
                <a:cxnLst>
                  <a:cxn ang="0">
                    <a:pos x="T0" y="T1"/>
                  </a:cxn>
                  <a:cxn ang="0">
                    <a:pos x="T2" y="T3"/>
                  </a:cxn>
                  <a:cxn ang="0">
                    <a:pos x="T4" y="T5"/>
                  </a:cxn>
                  <a:cxn ang="0">
                    <a:pos x="T6" y="T7"/>
                  </a:cxn>
                </a:cxnLst>
                <a:rect l="0" t="0" r="r" b="b"/>
                <a:pathLst>
                  <a:path w="11" h="10">
                    <a:moveTo>
                      <a:pt x="10" y="5"/>
                    </a:moveTo>
                    <a:cubicBezTo>
                      <a:pt x="11" y="9"/>
                      <a:pt x="7" y="10"/>
                      <a:pt x="4" y="8"/>
                    </a:cubicBezTo>
                    <a:cubicBezTo>
                      <a:pt x="0" y="5"/>
                      <a:pt x="1" y="0"/>
                      <a:pt x="5"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7" name="Freeform 1633">
                <a:extLst>
                  <a:ext uri="{FF2B5EF4-FFF2-40B4-BE49-F238E27FC236}">
                    <a16:creationId xmlns:a16="http://schemas.microsoft.com/office/drawing/2014/main" id="{8D35A859-D331-40A8-A1FE-694B3D45980D}"/>
                  </a:ext>
                </a:extLst>
              </p:cNvPr>
              <p:cNvSpPr>
                <a:spLocks/>
              </p:cNvSpPr>
              <p:nvPr/>
            </p:nvSpPr>
            <p:spPr bwMode="auto">
              <a:xfrm>
                <a:off x="5263" y="3718"/>
                <a:ext cx="53" cy="53"/>
              </a:xfrm>
              <a:custGeom>
                <a:avLst/>
                <a:gdLst>
                  <a:gd name="T0" fmla="*/ 11 w 11"/>
                  <a:gd name="T1" fmla="*/ 5 h 11"/>
                  <a:gd name="T2" fmla="*/ 3 w 11"/>
                  <a:gd name="T3" fmla="*/ 8 h 11"/>
                  <a:gd name="T4" fmla="*/ 5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1" y="9"/>
                      <a:pt x="7" y="11"/>
                      <a:pt x="3" y="8"/>
                    </a:cubicBezTo>
                    <a:cubicBezTo>
                      <a:pt x="0" y="6"/>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8" name="Freeform 1634">
                <a:extLst>
                  <a:ext uri="{FF2B5EF4-FFF2-40B4-BE49-F238E27FC236}">
                    <a16:creationId xmlns:a16="http://schemas.microsoft.com/office/drawing/2014/main" id="{F48B29C2-A245-48FF-A1ED-DCF7F9936E33}"/>
                  </a:ext>
                </a:extLst>
              </p:cNvPr>
              <p:cNvSpPr>
                <a:spLocks/>
              </p:cNvSpPr>
              <p:nvPr/>
            </p:nvSpPr>
            <p:spPr bwMode="auto">
              <a:xfrm>
                <a:off x="5186" y="3689"/>
                <a:ext cx="53" cy="53"/>
              </a:xfrm>
              <a:custGeom>
                <a:avLst/>
                <a:gdLst>
                  <a:gd name="T0" fmla="*/ 11 w 11"/>
                  <a:gd name="T1" fmla="*/ 5 h 11"/>
                  <a:gd name="T2" fmla="*/ 4 w 11"/>
                  <a:gd name="T3" fmla="*/ 9 h 11"/>
                  <a:gd name="T4" fmla="*/ 5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1" y="10"/>
                      <a:pt x="7" y="11"/>
                      <a:pt x="4" y="9"/>
                    </a:cubicBezTo>
                    <a:cubicBezTo>
                      <a:pt x="0" y="6"/>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89" name="Freeform 1635">
                <a:extLst>
                  <a:ext uri="{FF2B5EF4-FFF2-40B4-BE49-F238E27FC236}">
                    <a16:creationId xmlns:a16="http://schemas.microsoft.com/office/drawing/2014/main" id="{E3811311-B58A-49D6-8A6C-D76F9350398E}"/>
                  </a:ext>
                </a:extLst>
              </p:cNvPr>
              <p:cNvSpPr>
                <a:spLocks/>
              </p:cNvSpPr>
              <p:nvPr/>
            </p:nvSpPr>
            <p:spPr bwMode="auto">
              <a:xfrm>
                <a:off x="5143" y="3621"/>
                <a:ext cx="53" cy="58"/>
              </a:xfrm>
              <a:custGeom>
                <a:avLst/>
                <a:gdLst>
                  <a:gd name="T0" fmla="*/ 11 w 11"/>
                  <a:gd name="T1" fmla="*/ 6 h 12"/>
                  <a:gd name="T2" fmla="*/ 3 w 11"/>
                  <a:gd name="T3" fmla="*/ 9 h 12"/>
                  <a:gd name="T4" fmla="*/ 5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0"/>
                      <a:pt x="7" y="12"/>
                      <a:pt x="3" y="9"/>
                    </a:cubicBezTo>
                    <a:cubicBezTo>
                      <a:pt x="0" y="6"/>
                      <a:pt x="0" y="1"/>
                      <a:pt x="5" y="0"/>
                    </a:cubicBezTo>
                    <a:cubicBezTo>
                      <a:pt x="9" y="0"/>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0" name="Freeform 1636">
                <a:extLst>
                  <a:ext uri="{FF2B5EF4-FFF2-40B4-BE49-F238E27FC236}">
                    <a16:creationId xmlns:a16="http://schemas.microsoft.com/office/drawing/2014/main" id="{4FACE86A-1CD2-4052-85AD-B6BD7F240BB5}"/>
                  </a:ext>
                </a:extLst>
              </p:cNvPr>
              <p:cNvSpPr>
                <a:spLocks/>
              </p:cNvSpPr>
              <p:nvPr/>
            </p:nvSpPr>
            <p:spPr bwMode="auto">
              <a:xfrm>
                <a:off x="5229" y="3640"/>
                <a:ext cx="53" cy="58"/>
              </a:xfrm>
              <a:custGeom>
                <a:avLst/>
                <a:gdLst>
                  <a:gd name="T0" fmla="*/ 11 w 11"/>
                  <a:gd name="T1" fmla="*/ 6 h 12"/>
                  <a:gd name="T2" fmla="*/ 4 w 11"/>
                  <a:gd name="T3" fmla="*/ 9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0"/>
                      <a:pt x="7" y="12"/>
                      <a:pt x="4" y="9"/>
                    </a:cubicBezTo>
                    <a:cubicBezTo>
                      <a:pt x="0" y="6"/>
                      <a:pt x="1" y="0"/>
                      <a:pt x="6" y="0"/>
                    </a:cubicBezTo>
                    <a:cubicBezTo>
                      <a:pt x="9"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1" name="Freeform 1637">
                <a:extLst>
                  <a:ext uri="{FF2B5EF4-FFF2-40B4-BE49-F238E27FC236}">
                    <a16:creationId xmlns:a16="http://schemas.microsoft.com/office/drawing/2014/main" id="{3ADF46FC-3485-4F15-925F-0FDF92050927}"/>
                  </a:ext>
                </a:extLst>
              </p:cNvPr>
              <p:cNvSpPr>
                <a:spLocks/>
              </p:cNvSpPr>
              <p:nvPr/>
            </p:nvSpPr>
            <p:spPr bwMode="auto">
              <a:xfrm>
                <a:off x="5249" y="3573"/>
                <a:ext cx="53" cy="58"/>
              </a:xfrm>
              <a:custGeom>
                <a:avLst/>
                <a:gdLst>
                  <a:gd name="T0" fmla="*/ 11 w 11"/>
                  <a:gd name="T1" fmla="*/ 5 h 12"/>
                  <a:gd name="T2" fmla="*/ 4 w 11"/>
                  <a:gd name="T3" fmla="*/ 9 h 12"/>
                  <a:gd name="T4" fmla="*/ 6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1" y="10"/>
                      <a:pt x="7" y="12"/>
                      <a:pt x="4" y="9"/>
                    </a:cubicBezTo>
                    <a:cubicBezTo>
                      <a:pt x="0" y="6"/>
                      <a:pt x="1" y="0"/>
                      <a:pt x="6"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2" name="Freeform 1638">
                <a:extLst>
                  <a:ext uri="{FF2B5EF4-FFF2-40B4-BE49-F238E27FC236}">
                    <a16:creationId xmlns:a16="http://schemas.microsoft.com/office/drawing/2014/main" id="{9F18E2FA-CC29-4DCB-8E1E-65ED3E78C5B7}"/>
                  </a:ext>
                </a:extLst>
              </p:cNvPr>
              <p:cNvSpPr>
                <a:spLocks/>
              </p:cNvSpPr>
              <p:nvPr/>
            </p:nvSpPr>
            <p:spPr bwMode="auto">
              <a:xfrm>
                <a:off x="5176" y="3563"/>
                <a:ext cx="53" cy="58"/>
              </a:xfrm>
              <a:custGeom>
                <a:avLst/>
                <a:gdLst>
                  <a:gd name="T0" fmla="*/ 11 w 11"/>
                  <a:gd name="T1" fmla="*/ 5 h 12"/>
                  <a:gd name="T2" fmla="*/ 3 w 11"/>
                  <a:gd name="T3" fmla="*/ 9 h 12"/>
                  <a:gd name="T4" fmla="*/ 5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1" y="10"/>
                      <a:pt x="7" y="12"/>
                      <a:pt x="3" y="9"/>
                    </a:cubicBezTo>
                    <a:cubicBezTo>
                      <a:pt x="0" y="6"/>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3" name="Freeform 1639">
                <a:extLst>
                  <a:ext uri="{FF2B5EF4-FFF2-40B4-BE49-F238E27FC236}">
                    <a16:creationId xmlns:a16="http://schemas.microsoft.com/office/drawing/2014/main" id="{2EC8ED0E-66D2-4586-9D01-9433A12D6052}"/>
                  </a:ext>
                </a:extLst>
              </p:cNvPr>
              <p:cNvSpPr>
                <a:spLocks/>
              </p:cNvSpPr>
              <p:nvPr/>
            </p:nvSpPr>
            <p:spPr bwMode="auto">
              <a:xfrm>
                <a:off x="5210" y="3486"/>
                <a:ext cx="58" cy="63"/>
              </a:xfrm>
              <a:custGeom>
                <a:avLst/>
                <a:gdLst>
                  <a:gd name="T0" fmla="*/ 12 w 12"/>
                  <a:gd name="T1" fmla="*/ 6 h 13"/>
                  <a:gd name="T2" fmla="*/ 3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3" y="10"/>
                    </a:cubicBezTo>
                    <a:cubicBezTo>
                      <a:pt x="0" y="7"/>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4" name="Freeform 1640">
                <a:extLst>
                  <a:ext uri="{FF2B5EF4-FFF2-40B4-BE49-F238E27FC236}">
                    <a16:creationId xmlns:a16="http://schemas.microsoft.com/office/drawing/2014/main" id="{9FDF4195-994B-432E-8527-0B1B2D1591D9}"/>
                  </a:ext>
                </a:extLst>
              </p:cNvPr>
              <p:cNvSpPr>
                <a:spLocks/>
              </p:cNvSpPr>
              <p:nvPr/>
            </p:nvSpPr>
            <p:spPr bwMode="auto">
              <a:xfrm>
                <a:off x="5109" y="3510"/>
                <a:ext cx="58" cy="58"/>
              </a:xfrm>
              <a:custGeom>
                <a:avLst/>
                <a:gdLst>
                  <a:gd name="T0" fmla="*/ 11 w 12"/>
                  <a:gd name="T1" fmla="*/ 5 h 12"/>
                  <a:gd name="T2" fmla="*/ 4 w 12"/>
                  <a:gd name="T3" fmla="*/ 9 h 12"/>
                  <a:gd name="T4" fmla="*/ 5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12" y="10"/>
                      <a:pt x="7" y="12"/>
                      <a:pt x="4" y="9"/>
                    </a:cubicBezTo>
                    <a:cubicBezTo>
                      <a:pt x="0" y="6"/>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5" name="Freeform 1641">
                <a:extLst>
                  <a:ext uri="{FF2B5EF4-FFF2-40B4-BE49-F238E27FC236}">
                    <a16:creationId xmlns:a16="http://schemas.microsoft.com/office/drawing/2014/main" id="{EA23F074-B253-4D77-8457-49E27ECA8A01}"/>
                  </a:ext>
                </a:extLst>
              </p:cNvPr>
              <p:cNvSpPr>
                <a:spLocks/>
              </p:cNvSpPr>
              <p:nvPr/>
            </p:nvSpPr>
            <p:spPr bwMode="auto">
              <a:xfrm>
                <a:off x="5080" y="3568"/>
                <a:ext cx="58" cy="58"/>
              </a:xfrm>
              <a:custGeom>
                <a:avLst/>
                <a:gdLst>
                  <a:gd name="T0" fmla="*/ 12 w 12"/>
                  <a:gd name="T1" fmla="*/ 6 h 12"/>
                  <a:gd name="T2" fmla="*/ 4 w 12"/>
                  <a:gd name="T3" fmla="*/ 9 h 12"/>
                  <a:gd name="T4" fmla="*/ 6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2" y="10"/>
                      <a:pt x="7" y="12"/>
                      <a:pt x="4" y="9"/>
                    </a:cubicBezTo>
                    <a:cubicBezTo>
                      <a:pt x="0" y="6"/>
                      <a:pt x="1" y="1"/>
                      <a:pt x="6" y="0"/>
                    </a:cubicBezTo>
                    <a:cubicBezTo>
                      <a:pt x="9" y="0"/>
                      <a:pt x="11"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6" name="Freeform 1642">
                <a:extLst>
                  <a:ext uri="{FF2B5EF4-FFF2-40B4-BE49-F238E27FC236}">
                    <a16:creationId xmlns:a16="http://schemas.microsoft.com/office/drawing/2014/main" id="{531D1D90-DBA6-4E8E-A136-CC3C7CC4348F}"/>
                  </a:ext>
                </a:extLst>
              </p:cNvPr>
              <p:cNvSpPr>
                <a:spLocks/>
              </p:cNvSpPr>
              <p:nvPr/>
            </p:nvSpPr>
            <p:spPr bwMode="auto">
              <a:xfrm>
                <a:off x="5013" y="3525"/>
                <a:ext cx="53" cy="58"/>
              </a:xfrm>
              <a:custGeom>
                <a:avLst/>
                <a:gdLst>
                  <a:gd name="T0" fmla="*/ 11 w 11"/>
                  <a:gd name="T1" fmla="*/ 5 h 12"/>
                  <a:gd name="T2" fmla="*/ 3 w 11"/>
                  <a:gd name="T3" fmla="*/ 9 h 12"/>
                  <a:gd name="T4" fmla="*/ 5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1" y="10"/>
                      <a:pt x="7" y="12"/>
                      <a:pt x="3" y="9"/>
                    </a:cubicBezTo>
                    <a:cubicBezTo>
                      <a:pt x="0" y="6"/>
                      <a:pt x="0" y="0"/>
                      <a:pt x="5" y="0"/>
                    </a:cubicBezTo>
                    <a:cubicBezTo>
                      <a:pt x="8"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7" name="Freeform 1643">
                <a:extLst>
                  <a:ext uri="{FF2B5EF4-FFF2-40B4-BE49-F238E27FC236}">
                    <a16:creationId xmlns:a16="http://schemas.microsoft.com/office/drawing/2014/main" id="{08BF51FA-69FD-4A4E-A2F1-CE22E6D26F88}"/>
                  </a:ext>
                </a:extLst>
              </p:cNvPr>
              <p:cNvSpPr>
                <a:spLocks/>
              </p:cNvSpPr>
              <p:nvPr/>
            </p:nvSpPr>
            <p:spPr bwMode="auto">
              <a:xfrm>
                <a:off x="5046" y="3462"/>
                <a:ext cx="58" cy="58"/>
              </a:xfrm>
              <a:custGeom>
                <a:avLst/>
                <a:gdLst>
                  <a:gd name="T0" fmla="*/ 11 w 12"/>
                  <a:gd name="T1" fmla="*/ 6 h 12"/>
                  <a:gd name="T2" fmla="*/ 3 w 12"/>
                  <a:gd name="T3" fmla="*/ 9 h 12"/>
                  <a:gd name="T4" fmla="*/ 5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2" y="10"/>
                      <a:pt x="7" y="12"/>
                      <a:pt x="3" y="9"/>
                    </a:cubicBezTo>
                    <a:cubicBezTo>
                      <a:pt x="0" y="6"/>
                      <a:pt x="0" y="0"/>
                      <a:pt x="5" y="0"/>
                    </a:cubicBezTo>
                    <a:cubicBezTo>
                      <a:pt x="9"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8" name="Freeform 1644">
                <a:extLst>
                  <a:ext uri="{FF2B5EF4-FFF2-40B4-BE49-F238E27FC236}">
                    <a16:creationId xmlns:a16="http://schemas.microsoft.com/office/drawing/2014/main" id="{D2FF8B04-A784-4F05-946F-4C69ECFF230F}"/>
                  </a:ext>
                </a:extLst>
              </p:cNvPr>
              <p:cNvSpPr>
                <a:spLocks/>
              </p:cNvSpPr>
              <p:nvPr/>
            </p:nvSpPr>
            <p:spPr bwMode="auto">
              <a:xfrm>
                <a:off x="4964" y="3452"/>
                <a:ext cx="53" cy="63"/>
              </a:xfrm>
              <a:custGeom>
                <a:avLst/>
                <a:gdLst>
                  <a:gd name="T0" fmla="*/ 11 w 11"/>
                  <a:gd name="T1" fmla="*/ 6 h 13"/>
                  <a:gd name="T2" fmla="*/ 3 w 11"/>
                  <a:gd name="T3" fmla="*/ 9 h 13"/>
                  <a:gd name="T4" fmla="*/ 5 w 11"/>
                  <a:gd name="T5" fmla="*/ 0 h 13"/>
                  <a:gd name="T6" fmla="*/ 11 w 11"/>
                  <a:gd name="T7" fmla="*/ 6 h 13"/>
                </a:gdLst>
                <a:ahLst/>
                <a:cxnLst>
                  <a:cxn ang="0">
                    <a:pos x="T0" y="T1"/>
                  </a:cxn>
                  <a:cxn ang="0">
                    <a:pos x="T2" y="T3"/>
                  </a:cxn>
                  <a:cxn ang="0">
                    <a:pos x="T4" y="T5"/>
                  </a:cxn>
                  <a:cxn ang="0">
                    <a:pos x="T6" y="T7"/>
                  </a:cxn>
                </a:cxnLst>
                <a:rect l="0" t="0" r="r" b="b"/>
                <a:pathLst>
                  <a:path w="11" h="13">
                    <a:moveTo>
                      <a:pt x="11" y="6"/>
                    </a:moveTo>
                    <a:cubicBezTo>
                      <a:pt x="11" y="10"/>
                      <a:pt x="7" y="13"/>
                      <a:pt x="3" y="9"/>
                    </a:cubicBezTo>
                    <a:cubicBezTo>
                      <a:pt x="0" y="6"/>
                      <a:pt x="0" y="1"/>
                      <a:pt x="5" y="0"/>
                    </a:cubicBezTo>
                    <a:cubicBezTo>
                      <a:pt x="9"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99" name="Freeform 1645">
                <a:extLst>
                  <a:ext uri="{FF2B5EF4-FFF2-40B4-BE49-F238E27FC236}">
                    <a16:creationId xmlns:a16="http://schemas.microsoft.com/office/drawing/2014/main" id="{533A501A-B84F-4F82-8160-20E8661D4CA8}"/>
                  </a:ext>
                </a:extLst>
              </p:cNvPr>
              <p:cNvSpPr>
                <a:spLocks/>
              </p:cNvSpPr>
              <p:nvPr/>
            </p:nvSpPr>
            <p:spPr bwMode="auto">
              <a:xfrm>
                <a:off x="4906" y="3380"/>
                <a:ext cx="58" cy="58"/>
              </a:xfrm>
              <a:custGeom>
                <a:avLst/>
                <a:gdLst>
                  <a:gd name="T0" fmla="*/ 12 w 12"/>
                  <a:gd name="T1" fmla="*/ 6 h 12"/>
                  <a:gd name="T2" fmla="*/ 4 w 12"/>
                  <a:gd name="T3" fmla="*/ 9 h 12"/>
                  <a:gd name="T4" fmla="*/ 5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2" y="10"/>
                      <a:pt x="8" y="12"/>
                      <a:pt x="4" y="9"/>
                    </a:cubicBezTo>
                    <a:cubicBezTo>
                      <a:pt x="0" y="6"/>
                      <a:pt x="1" y="0"/>
                      <a:pt x="5" y="0"/>
                    </a:cubicBezTo>
                    <a:cubicBezTo>
                      <a:pt x="9"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0" name="Freeform 1646">
                <a:extLst>
                  <a:ext uri="{FF2B5EF4-FFF2-40B4-BE49-F238E27FC236}">
                    <a16:creationId xmlns:a16="http://schemas.microsoft.com/office/drawing/2014/main" id="{3824B3F1-207F-4218-8954-150C5344E243}"/>
                  </a:ext>
                </a:extLst>
              </p:cNvPr>
              <p:cNvSpPr>
                <a:spLocks/>
              </p:cNvSpPr>
              <p:nvPr/>
            </p:nvSpPr>
            <p:spPr bwMode="auto">
              <a:xfrm>
                <a:off x="4921" y="3293"/>
                <a:ext cx="58" cy="63"/>
              </a:xfrm>
              <a:custGeom>
                <a:avLst/>
                <a:gdLst>
                  <a:gd name="T0" fmla="*/ 12 w 12"/>
                  <a:gd name="T1" fmla="*/ 6 h 13"/>
                  <a:gd name="T2" fmla="*/ 4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8" y="13"/>
                      <a:pt x="4" y="10"/>
                    </a:cubicBezTo>
                    <a:cubicBezTo>
                      <a:pt x="0" y="7"/>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1" name="Freeform 1647">
                <a:extLst>
                  <a:ext uri="{FF2B5EF4-FFF2-40B4-BE49-F238E27FC236}">
                    <a16:creationId xmlns:a16="http://schemas.microsoft.com/office/drawing/2014/main" id="{5D19196A-795D-4B85-8DA0-D79ED5197F67}"/>
                  </a:ext>
                </a:extLst>
              </p:cNvPr>
              <p:cNvSpPr>
                <a:spLocks/>
              </p:cNvSpPr>
              <p:nvPr/>
            </p:nvSpPr>
            <p:spPr bwMode="auto">
              <a:xfrm>
                <a:off x="4849" y="3240"/>
                <a:ext cx="57" cy="63"/>
              </a:xfrm>
              <a:custGeom>
                <a:avLst/>
                <a:gdLst>
                  <a:gd name="T0" fmla="*/ 12 w 12"/>
                  <a:gd name="T1" fmla="*/ 6 h 13"/>
                  <a:gd name="T2" fmla="*/ 4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4" y="10"/>
                    </a:cubicBezTo>
                    <a:cubicBezTo>
                      <a:pt x="0" y="7"/>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2" name="Freeform 1648">
                <a:extLst>
                  <a:ext uri="{FF2B5EF4-FFF2-40B4-BE49-F238E27FC236}">
                    <a16:creationId xmlns:a16="http://schemas.microsoft.com/office/drawing/2014/main" id="{BF43CDC7-361A-43C3-BB39-1582906898D9}"/>
                  </a:ext>
                </a:extLst>
              </p:cNvPr>
              <p:cNvSpPr>
                <a:spLocks/>
              </p:cNvSpPr>
              <p:nvPr/>
            </p:nvSpPr>
            <p:spPr bwMode="auto">
              <a:xfrm>
                <a:off x="4960" y="3115"/>
                <a:ext cx="57" cy="67"/>
              </a:xfrm>
              <a:custGeom>
                <a:avLst/>
                <a:gdLst>
                  <a:gd name="T0" fmla="*/ 12 w 12"/>
                  <a:gd name="T1" fmla="*/ 7 h 14"/>
                  <a:gd name="T2" fmla="*/ 3 w 12"/>
                  <a:gd name="T3" fmla="*/ 11 h 14"/>
                  <a:gd name="T4" fmla="*/ 6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2" y="12"/>
                      <a:pt x="7" y="14"/>
                      <a:pt x="3" y="11"/>
                    </a:cubicBezTo>
                    <a:cubicBezTo>
                      <a:pt x="0" y="7"/>
                      <a:pt x="1"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3" name="Freeform 1649">
                <a:extLst>
                  <a:ext uri="{FF2B5EF4-FFF2-40B4-BE49-F238E27FC236}">
                    <a16:creationId xmlns:a16="http://schemas.microsoft.com/office/drawing/2014/main" id="{9E600788-DF07-443A-ADDD-6295F1B680C0}"/>
                  </a:ext>
                </a:extLst>
              </p:cNvPr>
              <p:cNvSpPr>
                <a:spLocks/>
              </p:cNvSpPr>
              <p:nvPr/>
            </p:nvSpPr>
            <p:spPr bwMode="auto">
              <a:xfrm>
                <a:off x="4988" y="3043"/>
                <a:ext cx="63" cy="67"/>
              </a:xfrm>
              <a:custGeom>
                <a:avLst/>
                <a:gdLst>
                  <a:gd name="T0" fmla="*/ 13 w 13"/>
                  <a:gd name="T1" fmla="*/ 7 h 14"/>
                  <a:gd name="T2" fmla="*/ 4 w 13"/>
                  <a:gd name="T3" fmla="*/ 11 h 14"/>
                  <a:gd name="T4" fmla="*/ 7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2"/>
                      <a:pt x="8" y="14"/>
                      <a:pt x="4" y="11"/>
                    </a:cubicBezTo>
                    <a:cubicBezTo>
                      <a:pt x="0" y="7"/>
                      <a:pt x="2" y="1"/>
                      <a:pt x="7"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4" name="Freeform 1650">
                <a:extLst>
                  <a:ext uri="{FF2B5EF4-FFF2-40B4-BE49-F238E27FC236}">
                    <a16:creationId xmlns:a16="http://schemas.microsoft.com/office/drawing/2014/main" id="{E24D25CF-E9CF-4E38-9B48-7958C63D593F}"/>
                  </a:ext>
                </a:extLst>
              </p:cNvPr>
              <p:cNvSpPr>
                <a:spLocks/>
              </p:cNvSpPr>
              <p:nvPr/>
            </p:nvSpPr>
            <p:spPr bwMode="auto">
              <a:xfrm>
                <a:off x="5022" y="2965"/>
                <a:ext cx="63" cy="68"/>
              </a:xfrm>
              <a:custGeom>
                <a:avLst/>
                <a:gdLst>
                  <a:gd name="T0" fmla="*/ 13 w 13"/>
                  <a:gd name="T1" fmla="*/ 6 h 14"/>
                  <a:gd name="T2" fmla="*/ 3 w 13"/>
                  <a:gd name="T3" fmla="*/ 10 h 14"/>
                  <a:gd name="T4" fmla="*/ 6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2"/>
                      <a:pt x="6" y="14"/>
                      <a:pt x="3" y="10"/>
                    </a:cubicBezTo>
                    <a:cubicBezTo>
                      <a:pt x="0" y="7"/>
                      <a:pt x="1" y="0"/>
                      <a:pt x="6"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5" name="Freeform 1651">
                <a:extLst>
                  <a:ext uri="{FF2B5EF4-FFF2-40B4-BE49-F238E27FC236}">
                    <a16:creationId xmlns:a16="http://schemas.microsoft.com/office/drawing/2014/main" id="{9C6DA41C-DCE7-47BD-9F44-04021E11FBB7}"/>
                  </a:ext>
                </a:extLst>
              </p:cNvPr>
              <p:cNvSpPr>
                <a:spLocks/>
              </p:cNvSpPr>
              <p:nvPr/>
            </p:nvSpPr>
            <p:spPr bwMode="auto">
              <a:xfrm>
                <a:off x="5114" y="2975"/>
                <a:ext cx="62" cy="68"/>
              </a:xfrm>
              <a:custGeom>
                <a:avLst/>
                <a:gdLst>
                  <a:gd name="T0" fmla="*/ 13 w 13"/>
                  <a:gd name="T1" fmla="*/ 6 h 14"/>
                  <a:gd name="T2" fmla="*/ 3 w 13"/>
                  <a:gd name="T3" fmla="*/ 10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1"/>
                      <a:pt x="6" y="14"/>
                      <a:pt x="3" y="10"/>
                    </a:cubicBezTo>
                    <a:cubicBezTo>
                      <a:pt x="0" y="6"/>
                      <a:pt x="1" y="0"/>
                      <a:pt x="7" y="0"/>
                    </a:cubicBezTo>
                    <a:cubicBezTo>
                      <a:pt x="11"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6" name="Freeform 1652">
                <a:extLst>
                  <a:ext uri="{FF2B5EF4-FFF2-40B4-BE49-F238E27FC236}">
                    <a16:creationId xmlns:a16="http://schemas.microsoft.com/office/drawing/2014/main" id="{AFEF3264-2C61-46C1-8CFB-DF2852F15D95}"/>
                  </a:ext>
                </a:extLst>
              </p:cNvPr>
              <p:cNvSpPr>
                <a:spLocks/>
              </p:cNvSpPr>
              <p:nvPr/>
            </p:nvSpPr>
            <p:spPr bwMode="auto">
              <a:xfrm>
                <a:off x="5046" y="3129"/>
                <a:ext cx="58" cy="63"/>
              </a:xfrm>
              <a:custGeom>
                <a:avLst/>
                <a:gdLst>
                  <a:gd name="T0" fmla="*/ 12 w 12"/>
                  <a:gd name="T1" fmla="*/ 6 h 13"/>
                  <a:gd name="T2" fmla="*/ 3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3" y="10"/>
                    </a:cubicBezTo>
                    <a:cubicBezTo>
                      <a:pt x="0" y="7"/>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7" name="Freeform 1653">
                <a:extLst>
                  <a:ext uri="{FF2B5EF4-FFF2-40B4-BE49-F238E27FC236}">
                    <a16:creationId xmlns:a16="http://schemas.microsoft.com/office/drawing/2014/main" id="{7D33CF15-B0EC-46A3-B733-519C50E7D313}"/>
                  </a:ext>
                </a:extLst>
              </p:cNvPr>
              <p:cNvSpPr>
                <a:spLocks/>
              </p:cNvSpPr>
              <p:nvPr/>
            </p:nvSpPr>
            <p:spPr bwMode="auto">
              <a:xfrm>
                <a:off x="4998" y="3197"/>
                <a:ext cx="58" cy="63"/>
              </a:xfrm>
              <a:custGeom>
                <a:avLst/>
                <a:gdLst>
                  <a:gd name="T0" fmla="*/ 12 w 12"/>
                  <a:gd name="T1" fmla="*/ 6 h 13"/>
                  <a:gd name="T2" fmla="*/ 3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3" y="10"/>
                    </a:cubicBezTo>
                    <a:cubicBezTo>
                      <a:pt x="0" y="7"/>
                      <a:pt x="0"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8" name="Freeform 1654">
                <a:extLst>
                  <a:ext uri="{FF2B5EF4-FFF2-40B4-BE49-F238E27FC236}">
                    <a16:creationId xmlns:a16="http://schemas.microsoft.com/office/drawing/2014/main" id="{744EFBFE-6F81-4A67-87C2-A87849DB61D5}"/>
                  </a:ext>
                </a:extLst>
              </p:cNvPr>
              <p:cNvSpPr>
                <a:spLocks/>
              </p:cNvSpPr>
              <p:nvPr/>
            </p:nvSpPr>
            <p:spPr bwMode="auto">
              <a:xfrm>
                <a:off x="5075" y="3231"/>
                <a:ext cx="58" cy="62"/>
              </a:xfrm>
              <a:custGeom>
                <a:avLst/>
                <a:gdLst>
                  <a:gd name="T0" fmla="*/ 12 w 12"/>
                  <a:gd name="T1" fmla="*/ 6 h 13"/>
                  <a:gd name="T2" fmla="*/ 3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3" y="10"/>
                    </a:cubicBezTo>
                    <a:cubicBezTo>
                      <a:pt x="0" y="7"/>
                      <a:pt x="1" y="0"/>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09" name="Freeform 1655">
                <a:extLst>
                  <a:ext uri="{FF2B5EF4-FFF2-40B4-BE49-F238E27FC236}">
                    <a16:creationId xmlns:a16="http://schemas.microsoft.com/office/drawing/2014/main" id="{65AB9FD6-C821-4CA3-91A1-774949AE0B2D}"/>
                  </a:ext>
                </a:extLst>
              </p:cNvPr>
              <p:cNvSpPr>
                <a:spLocks/>
              </p:cNvSpPr>
              <p:nvPr/>
            </p:nvSpPr>
            <p:spPr bwMode="auto">
              <a:xfrm>
                <a:off x="5123" y="3168"/>
                <a:ext cx="63" cy="67"/>
              </a:xfrm>
              <a:custGeom>
                <a:avLst/>
                <a:gdLst>
                  <a:gd name="T0" fmla="*/ 13 w 13"/>
                  <a:gd name="T1" fmla="*/ 6 h 14"/>
                  <a:gd name="T2" fmla="*/ 3 w 13"/>
                  <a:gd name="T3" fmla="*/ 10 h 14"/>
                  <a:gd name="T4" fmla="*/ 6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7" y="14"/>
                      <a:pt x="3" y="10"/>
                    </a:cubicBezTo>
                    <a:cubicBezTo>
                      <a:pt x="0" y="6"/>
                      <a:pt x="1" y="0"/>
                      <a:pt x="6"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0" name="Freeform 1656">
                <a:extLst>
                  <a:ext uri="{FF2B5EF4-FFF2-40B4-BE49-F238E27FC236}">
                    <a16:creationId xmlns:a16="http://schemas.microsoft.com/office/drawing/2014/main" id="{EE218026-8D9E-43D2-A947-6E32D7DD2CF0}"/>
                  </a:ext>
                </a:extLst>
              </p:cNvPr>
              <p:cNvSpPr>
                <a:spLocks/>
              </p:cNvSpPr>
              <p:nvPr/>
            </p:nvSpPr>
            <p:spPr bwMode="auto">
              <a:xfrm>
                <a:off x="5085" y="3052"/>
                <a:ext cx="62" cy="68"/>
              </a:xfrm>
              <a:custGeom>
                <a:avLst/>
                <a:gdLst>
                  <a:gd name="T0" fmla="*/ 13 w 13"/>
                  <a:gd name="T1" fmla="*/ 7 h 14"/>
                  <a:gd name="T2" fmla="*/ 3 w 13"/>
                  <a:gd name="T3" fmla="*/ 10 h 14"/>
                  <a:gd name="T4" fmla="*/ 7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2"/>
                      <a:pt x="7" y="14"/>
                      <a:pt x="3" y="10"/>
                    </a:cubicBezTo>
                    <a:cubicBezTo>
                      <a:pt x="0" y="7"/>
                      <a:pt x="2" y="1"/>
                      <a:pt x="7" y="0"/>
                    </a:cubicBezTo>
                    <a:cubicBezTo>
                      <a:pt x="11" y="1"/>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1" name="Freeform 1657">
                <a:extLst>
                  <a:ext uri="{FF2B5EF4-FFF2-40B4-BE49-F238E27FC236}">
                    <a16:creationId xmlns:a16="http://schemas.microsoft.com/office/drawing/2014/main" id="{52B8EEF9-5E1C-4749-B129-97B730335283}"/>
                  </a:ext>
                </a:extLst>
              </p:cNvPr>
              <p:cNvSpPr>
                <a:spLocks/>
              </p:cNvSpPr>
              <p:nvPr/>
            </p:nvSpPr>
            <p:spPr bwMode="auto">
              <a:xfrm>
                <a:off x="5162" y="3086"/>
                <a:ext cx="63" cy="67"/>
              </a:xfrm>
              <a:custGeom>
                <a:avLst/>
                <a:gdLst>
                  <a:gd name="T0" fmla="*/ 13 w 13"/>
                  <a:gd name="T1" fmla="*/ 6 h 14"/>
                  <a:gd name="T2" fmla="*/ 3 w 13"/>
                  <a:gd name="T3" fmla="*/ 10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1"/>
                      <a:pt x="7" y="14"/>
                      <a:pt x="3" y="10"/>
                    </a:cubicBezTo>
                    <a:cubicBezTo>
                      <a:pt x="0" y="6"/>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2" name="Freeform 1658">
                <a:extLst>
                  <a:ext uri="{FF2B5EF4-FFF2-40B4-BE49-F238E27FC236}">
                    <a16:creationId xmlns:a16="http://schemas.microsoft.com/office/drawing/2014/main" id="{78F15453-8878-438D-A796-74EFF515D510}"/>
                  </a:ext>
                </a:extLst>
              </p:cNvPr>
              <p:cNvSpPr>
                <a:spLocks/>
              </p:cNvSpPr>
              <p:nvPr/>
            </p:nvSpPr>
            <p:spPr bwMode="auto">
              <a:xfrm>
                <a:off x="4911" y="3033"/>
                <a:ext cx="63" cy="67"/>
              </a:xfrm>
              <a:custGeom>
                <a:avLst/>
                <a:gdLst>
                  <a:gd name="T0" fmla="*/ 12 w 13"/>
                  <a:gd name="T1" fmla="*/ 6 h 14"/>
                  <a:gd name="T2" fmla="*/ 3 w 13"/>
                  <a:gd name="T3" fmla="*/ 10 h 14"/>
                  <a:gd name="T4" fmla="*/ 6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3" y="11"/>
                      <a:pt x="7" y="14"/>
                      <a:pt x="3" y="10"/>
                    </a:cubicBezTo>
                    <a:cubicBezTo>
                      <a:pt x="0" y="7"/>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3" name="Freeform 1659">
                <a:extLst>
                  <a:ext uri="{FF2B5EF4-FFF2-40B4-BE49-F238E27FC236}">
                    <a16:creationId xmlns:a16="http://schemas.microsoft.com/office/drawing/2014/main" id="{D4921801-8AC9-49C3-8A6A-D495B273D7FA}"/>
                  </a:ext>
                </a:extLst>
              </p:cNvPr>
              <p:cNvSpPr>
                <a:spLocks/>
              </p:cNvSpPr>
              <p:nvPr/>
            </p:nvSpPr>
            <p:spPr bwMode="auto">
              <a:xfrm>
                <a:off x="4940" y="2946"/>
                <a:ext cx="63" cy="68"/>
              </a:xfrm>
              <a:custGeom>
                <a:avLst/>
                <a:gdLst>
                  <a:gd name="T0" fmla="*/ 13 w 13"/>
                  <a:gd name="T1" fmla="*/ 7 h 14"/>
                  <a:gd name="T2" fmla="*/ 3 w 13"/>
                  <a:gd name="T3" fmla="*/ 11 h 14"/>
                  <a:gd name="T4" fmla="*/ 6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2"/>
                      <a:pt x="7" y="14"/>
                      <a:pt x="3" y="11"/>
                    </a:cubicBezTo>
                    <a:cubicBezTo>
                      <a:pt x="0" y="7"/>
                      <a:pt x="1" y="1"/>
                      <a:pt x="6"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4" name="Freeform 1660">
                <a:extLst>
                  <a:ext uri="{FF2B5EF4-FFF2-40B4-BE49-F238E27FC236}">
                    <a16:creationId xmlns:a16="http://schemas.microsoft.com/office/drawing/2014/main" id="{63A82460-A005-4DBA-8757-3B4D8943401F}"/>
                  </a:ext>
                </a:extLst>
              </p:cNvPr>
              <p:cNvSpPr>
                <a:spLocks/>
              </p:cNvSpPr>
              <p:nvPr/>
            </p:nvSpPr>
            <p:spPr bwMode="auto">
              <a:xfrm>
                <a:off x="4829" y="2994"/>
                <a:ext cx="58" cy="68"/>
              </a:xfrm>
              <a:custGeom>
                <a:avLst/>
                <a:gdLst>
                  <a:gd name="T0" fmla="*/ 12 w 12"/>
                  <a:gd name="T1" fmla="*/ 7 h 14"/>
                  <a:gd name="T2" fmla="*/ 3 w 12"/>
                  <a:gd name="T3" fmla="*/ 11 h 14"/>
                  <a:gd name="T4" fmla="*/ 6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2" y="12"/>
                      <a:pt x="7" y="14"/>
                      <a:pt x="3" y="11"/>
                    </a:cubicBezTo>
                    <a:cubicBezTo>
                      <a:pt x="0" y="7"/>
                      <a:pt x="1"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5" name="Freeform 1661">
                <a:extLst>
                  <a:ext uri="{FF2B5EF4-FFF2-40B4-BE49-F238E27FC236}">
                    <a16:creationId xmlns:a16="http://schemas.microsoft.com/office/drawing/2014/main" id="{44746471-430F-4E70-B72D-4DE0ADE5A7A1}"/>
                  </a:ext>
                </a:extLst>
              </p:cNvPr>
              <p:cNvSpPr>
                <a:spLocks/>
              </p:cNvSpPr>
              <p:nvPr/>
            </p:nvSpPr>
            <p:spPr bwMode="auto">
              <a:xfrm>
                <a:off x="4747" y="3038"/>
                <a:ext cx="58" cy="67"/>
              </a:xfrm>
              <a:custGeom>
                <a:avLst/>
                <a:gdLst>
                  <a:gd name="T0" fmla="*/ 12 w 12"/>
                  <a:gd name="T1" fmla="*/ 7 h 14"/>
                  <a:gd name="T2" fmla="*/ 3 w 12"/>
                  <a:gd name="T3" fmla="*/ 11 h 14"/>
                  <a:gd name="T4" fmla="*/ 6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2" y="12"/>
                      <a:pt x="7" y="14"/>
                      <a:pt x="3" y="11"/>
                    </a:cubicBezTo>
                    <a:cubicBezTo>
                      <a:pt x="0" y="7"/>
                      <a:pt x="0"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6" name="Freeform 1662">
                <a:extLst>
                  <a:ext uri="{FF2B5EF4-FFF2-40B4-BE49-F238E27FC236}">
                    <a16:creationId xmlns:a16="http://schemas.microsoft.com/office/drawing/2014/main" id="{4EAC4B6B-F027-4E1A-BEAA-A6CE181D0937}"/>
                  </a:ext>
                </a:extLst>
              </p:cNvPr>
              <p:cNvSpPr>
                <a:spLocks/>
              </p:cNvSpPr>
              <p:nvPr/>
            </p:nvSpPr>
            <p:spPr bwMode="auto">
              <a:xfrm>
                <a:off x="4699" y="2951"/>
                <a:ext cx="58" cy="67"/>
              </a:xfrm>
              <a:custGeom>
                <a:avLst/>
                <a:gdLst>
                  <a:gd name="T0" fmla="*/ 12 w 12"/>
                  <a:gd name="T1" fmla="*/ 7 h 14"/>
                  <a:gd name="T2" fmla="*/ 3 w 12"/>
                  <a:gd name="T3" fmla="*/ 11 h 14"/>
                  <a:gd name="T4" fmla="*/ 6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2" y="12"/>
                      <a:pt x="7" y="14"/>
                      <a:pt x="3" y="11"/>
                    </a:cubicBezTo>
                    <a:cubicBezTo>
                      <a:pt x="0" y="8"/>
                      <a:pt x="1"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7" name="Freeform 1663">
                <a:extLst>
                  <a:ext uri="{FF2B5EF4-FFF2-40B4-BE49-F238E27FC236}">
                    <a16:creationId xmlns:a16="http://schemas.microsoft.com/office/drawing/2014/main" id="{3943F6FB-720D-4300-A23C-2A5CB30B6D78}"/>
                  </a:ext>
                </a:extLst>
              </p:cNvPr>
              <p:cNvSpPr>
                <a:spLocks/>
              </p:cNvSpPr>
              <p:nvPr/>
            </p:nvSpPr>
            <p:spPr bwMode="auto">
              <a:xfrm>
                <a:off x="4709" y="2859"/>
                <a:ext cx="63" cy="68"/>
              </a:xfrm>
              <a:custGeom>
                <a:avLst/>
                <a:gdLst>
                  <a:gd name="T0" fmla="*/ 13 w 13"/>
                  <a:gd name="T1" fmla="*/ 6 h 14"/>
                  <a:gd name="T2" fmla="*/ 4 w 13"/>
                  <a:gd name="T3" fmla="*/ 10 h 14"/>
                  <a:gd name="T4" fmla="*/ 6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1"/>
                      <a:pt x="7" y="14"/>
                      <a:pt x="4" y="10"/>
                    </a:cubicBezTo>
                    <a:cubicBezTo>
                      <a:pt x="0" y="7"/>
                      <a:pt x="1" y="0"/>
                      <a:pt x="6" y="0"/>
                    </a:cubicBezTo>
                    <a:cubicBezTo>
                      <a:pt x="11"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8" name="Freeform 1664">
                <a:extLst>
                  <a:ext uri="{FF2B5EF4-FFF2-40B4-BE49-F238E27FC236}">
                    <a16:creationId xmlns:a16="http://schemas.microsoft.com/office/drawing/2014/main" id="{80560B3E-68F1-4DAA-B855-80126FA70666}"/>
                  </a:ext>
                </a:extLst>
              </p:cNvPr>
              <p:cNvSpPr>
                <a:spLocks/>
              </p:cNvSpPr>
              <p:nvPr/>
            </p:nvSpPr>
            <p:spPr bwMode="auto">
              <a:xfrm>
                <a:off x="4627" y="2883"/>
                <a:ext cx="58" cy="73"/>
              </a:xfrm>
              <a:custGeom>
                <a:avLst/>
                <a:gdLst>
                  <a:gd name="T0" fmla="*/ 12 w 12"/>
                  <a:gd name="T1" fmla="*/ 7 h 15"/>
                  <a:gd name="T2" fmla="*/ 4 w 12"/>
                  <a:gd name="T3" fmla="*/ 11 h 15"/>
                  <a:gd name="T4" fmla="*/ 6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2" y="12"/>
                      <a:pt x="7" y="15"/>
                      <a:pt x="4" y="11"/>
                    </a:cubicBezTo>
                    <a:cubicBezTo>
                      <a:pt x="0" y="8"/>
                      <a:pt x="1" y="1"/>
                      <a:pt x="6"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19" name="Freeform 1665">
                <a:extLst>
                  <a:ext uri="{FF2B5EF4-FFF2-40B4-BE49-F238E27FC236}">
                    <a16:creationId xmlns:a16="http://schemas.microsoft.com/office/drawing/2014/main" id="{48B3C6ED-6F77-4E8A-95E3-22E0FB2907AF}"/>
                  </a:ext>
                </a:extLst>
              </p:cNvPr>
              <p:cNvSpPr>
                <a:spLocks/>
              </p:cNvSpPr>
              <p:nvPr/>
            </p:nvSpPr>
            <p:spPr bwMode="auto">
              <a:xfrm>
                <a:off x="4540" y="2859"/>
                <a:ext cx="58" cy="68"/>
              </a:xfrm>
              <a:custGeom>
                <a:avLst/>
                <a:gdLst>
                  <a:gd name="T0" fmla="*/ 12 w 12"/>
                  <a:gd name="T1" fmla="*/ 6 h 14"/>
                  <a:gd name="T2" fmla="*/ 4 w 12"/>
                  <a:gd name="T3" fmla="*/ 11 h 14"/>
                  <a:gd name="T4" fmla="*/ 6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2" y="12"/>
                      <a:pt x="7" y="14"/>
                      <a:pt x="4" y="11"/>
                    </a:cubicBezTo>
                    <a:cubicBezTo>
                      <a:pt x="0" y="7"/>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0" name="Freeform 1666">
                <a:extLst>
                  <a:ext uri="{FF2B5EF4-FFF2-40B4-BE49-F238E27FC236}">
                    <a16:creationId xmlns:a16="http://schemas.microsoft.com/office/drawing/2014/main" id="{0E60D001-067E-41B5-8DBF-4E731D1CA324}"/>
                  </a:ext>
                </a:extLst>
              </p:cNvPr>
              <p:cNvSpPr>
                <a:spLocks/>
              </p:cNvSpPr>
              <p:nvPr/>
            </p:nvSpPr>
            <p:spPr bwMode="auto">
              <a:xfrm>
                <a:off x="4579" y="2782"/>
                <a:ext cx="62" cy="68"/>
              </a:xfrm>
              <a:custGeom>
                <a:avLst/>
                <a:gdLst>
                  <a:gd name="T0" fmla="*/ 13 w 13"/>
                  <a:gd name="T1" fmla="*/ 6 h 14"/>
                  <a:gd name="T2" fmla="*/ 4 w 13"/>
                  <a:gd name="T3" fmla="*/ 11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2"/>
                      <a:pt x="7" y="14"/>
                      <a:pt x="4" y="11"/>
                    </a:cubicBezTo>
                    <a:cubicBezTo>
                      <a:pt x="0" y="7"/>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1" name="Freeform 1667">
                <a:extLst>
                  <a:ext uri="{FF2B5EF4-FFF2-40B4-BE49-F238E27FC236}">
                    <a16:creationId xmlns:a16="http://schemas.microsoft.com/office/drawing/2014/main" id="{63CB7B6D-0A34-4139-BD09-1D1F3957DEBA}"/>
                  </a:ext>
                </a:extLst>
              </p:cNvPr>
              <p:cNvSpPr>
                <a:spLocks/>
              </p:cNvSpPr>
              <p:nvPr/>
            </p:nvSpPr>
            <p:spPr bwMode="auto">
              <a:xfrm>
                <a:off x="4608" y="2681"/>
                <a:ext cx="62" cy="72"/>
              </a:xfrm>
              <a:custGeom>
                <a:avLst/>
                <a:gdLst>
                  <a:gd name="T0" fmla="*/ 13 w 13"/>
                  <a:gd name="T1" fmla="*/ 7 h 15"/>
                  <a:gd name="T2" fmla="*/ 4 w 13"/>
                  <a:gd name="T3" fmla="*/ 11 h 15"/>
                  <a:gd name="T4" fmla="*/ 7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3" y="12"/>
                      <a:pt x="7" y="15"/>
                      <a:pt x="4" y="11"/>
                    </a:cubicBezTo>
                    <a:cubicBezTo>
                      <a:pt x="0" y="8"/>
                      <a:pt x="2" y="1"/>
                      <a:pt x="7"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2" name="Freeform 1668">
                <a:extLst>
                  <a:ext uri="{FF2B5EF4-FFF2-40B4-BE49-F238E27FC236}">
                    <a16:creationId xmlns:a16="http://schemas.microsoft.com/office/drawing/2014/main" id="{54856D3D-44D8-49F5-A72B-0D6BE230A4CB}"/>
                  </a:ext>
                </a:extLst>
              </p:cNvPr>
              <p:cNvSpPr>
                <a:spLocks/>
              </p:cNvSpPr>
              <p:nvPr/>
            </p:nvSpPr>
            <p:spPr bwMode="auto">
              <a:xfrm>
                <a:off x="4487" y="2782"/>
                <a:ext cx="58" cy="73"/>
              </a:xfrm>
              <a:custGeom>
                <a:avLst/>
                <a:gdLst>
                  <a:gd name="T0" fmla="*/ 12 w 12"/>
                  <a:gd name="T1" fmla="*/ 7 h 15"/>
                  <a:gd name="T2" fmla="*/ 3 w 12"/>
                  <a:gd name="T3" fmla="*/ 11 h 15"/>
                  <a:gd name="T4" fmla="*/ 6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2" y="12"/>
                      <a:pt x="7" y="15"/>
                      <a:pt x="3" y="11"/>
                    </a:cubicBezTo>
                    <a:cubicBezTo>
                      <a:pt x="0" y="8"/>
                      <a:pt x="1"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3" name="Freeform 1669">
                <a:extLst>
                  <a:ext uri="{FF2B5EF4-FFF2-40B4-BE49-F238E27FC236}">
                    <a16:creationId xmlns:a16="http://schemas.microsoft.com/office/drawing/2014/main" id="{361FCBD8-259B-47BC-9B6E-9165861D5FF1}"/>
                  </a:ext>
                </a:extLst>
              </p:cNvPr>
              <p:cNvSpPr>
                <a:spLocks/>
              </p:cNvSpPr>
              <p:nvPr/>
            </p:nvSpPr>
            <p:spPr bwMode="auto">
              <a:xfrm>
                <a:off x="4410" y="2806"/>
                <a:ext cx="58" cy="68"/>
              </a:xfrm>
              <a:custGeom>
                <a:avLst/>
                <a:gdLst>
                  <a:gd name="T0" fmla="*/ 12 w 12"/>
                  <a:gd name="T1" fmla="*/ 6 h 14"/>
                  <a:gd name="T2" fmla="*/ 4 w 12"/>
                  <a:gd name="T3" fmla="*/ 11 h 14"/>
                  <a:gd name="T4" fmla="*/ 6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2" y="11"/>
                      <a:pt x="7" y="14"/>
                      <a:pt x="4" y="11"/>
                    </a:cubicBezTo>
                    <a:cubicBezTo>
                      <a:pt x="0" y="7"/>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4" name="Freeform 1670">
                <a:extLst>
                  <a:ext uri="{FF2B5EF4-FFF2-40B4-BE49-F238E27FC236}">
                    <a16:creationId xmlns:a16="http://schemas.microsoft.com/office/drawing/2014/main" id="{6137DA9A-9D92-4F19-8EF7-E6C22BE84F33}"/>
                  </a:ext>
                </a:extLst>
              </p:cNvPr>
              <p:cNvSpPr>
                <a:spLocks/>
              </p:cNvSpPr>
              <p:nvPr/>
            </p:nvSpPr>
            <p:spPr bwMode="auto">
              <a:xfrm>
                <a:off x="4391" y="2710"/>
                <a:ext cx="58" cy="72"/>
              </a:xfrm>
              <a:custGeom>
                <a:avLst/>
                <a:gdLst>
                  <a:gd name="T0" fmla="*/ 12 w 12"/>
                  <a:gd name="T1" fmla="*/ 7 h 15"/>
                  <a:gd name="T2" fmla="*/ 3 w 12"/>
                  <a:gd name="T3" fmla="*/ 11 h 15"/>
                  <a:gd name="T4" fmla="*/ 6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1"/>
                    </a:cubicBezTo>
                    <a:cubicBezTo>
                      <a:pt x="0" y="8"/>
                      <a:pt x="1"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5" name="Freeform 1671">
                <a:extLst>
                  <a:ext uri="{FF2B5EF4-FFF2-40B4-BE49-F238E27FC236}">
                    <a16:creationId xmlns:a16="http://schemas.microsoft.com/office/drawing/2014/main" id="{7E1DEA3A-A316-449F-8B27-D3CF8FBBC50C}"/>
                  </a:ext>
                </a:extLst>
              </p:cNvPr>
              <p:cNvSpPr>
                <a:spLocks/>
              </p:cNvSpPr>
              <p:nvPr/>
            </p:nvSpPr>
            <p:spPr bwMode="auto">
              <a:xfrm>
                <a:off x="4338" y="2768"/>
                <a:ext cx="53" cy="67"/>
              </a:xfrm>
              <a:custGeom>
                <a:avLst/>
                <a:gdLst>
                  <a:gd name="T0" fmla="*/ 11 w 11"/>
                  <a:gd name="T1" fmla="*/ 7 h 14"/>
                  <a:gd name="T2" fmla="*/ 3 w 11"/>
                  <a:gd name="T3" fmla="*/ 11 h 14"/>
                  <a:gd name="T4" fmla="*/ 5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7" y="14"/>
                      <a:pt x="3" y="11"/>
                    </a:cubicBezTo>
                    <a:cubicBezTo>
                      <a:pt x="0" y="8"/>
                      <a:pt x="0" y="1"/>
                      <a:pt x="5" y="0"/>
                    </a:cubicBezTo>
                    <a:cubicBezTo>
                      <a:pt x="9"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6" name="Freeform 1672">
                <a:extLst>
                  <a:ext uri="{FF2B5EF4-FFF2-40B4-BE49-F238E27FC236}">
                    <a16:creationId xmlns:a16="http://schemas.microsoft.com/office/drawing/2014/main" id="{F0081DAB-924D-49B6-ADD4-64A45927FD14}"/>
                  </a:ext>
                </a:extLst>
              </p:cNvPr>
              <p:cNvSpPr>
                <a:spLocks/>
              </p:cNvSpPr>
              <p:nvPr/>
            </p:nvSpPr>
            <p:spPr bwMode="auto">
              <a:xfrm>
                <a:off x="4376" y="2614"/>
                <a:ext cx="58" cy="72"/>
              </a:xfrm>
              <a:custGeom>
                <a:avLst/>
                <a:gdLst>
                  <a:gd name="T0" fmla="*/ 12 w 12"/>
                  <a:gd name="T1" fmla="*/ 7 h 15"/>
                  <a:gd name="T2" fmla="*/ 3 w 12"/>
                  <a:gd name="T3" fmla="*/ 12 h 15"/>
                  <a:gd name="T4" fmla="*/ 6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2"/>
                    </a:cubicBezTo>
                    <a:cubicBezTo>
                      <a:pt x="0" y="8"/>
                      <a:pt x="1" y="1"/>
                      <a:pt x="6"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7" name="Freeform 1673">
                <a:extLst>
                  <a:ext uri="{FF2B5EF4-FFF2-40B4-BE49-F238E27FC236}">
                    <a16:creationId xmlns:a16="http://schemas.microsoft.com/office/drawing/2014/main" id="{3C2223A3-F335-4AC1-B0BB-5EC2B8DBEC07}"/>
                  </a:ext>
                </a:extLst>
              </p:cNvPr>
              <p:cNvSpPr>
                <a:spLocks/>
              </p:cNvSpPr>
              <p:nvPr/>
            </p:nvSpPr>
            <p:spPr bwMode="auto">
              <a:xfrm>
                <a:off x="4733" y="2681"/>
                <a:ext cx="63" cy="72"/>
              </a:xfrm>
              <a:custGeom>
                <a:avLst/>
                <a:gdLst>
                  <a:gd name="T0" fmla="*/ 12 w 13"/>
                  <a:gd name="T1" fmla="*/ 7 h 15"/>
                  <a:gd name="T2" fmla="*/ 3 w 13"/>
                  <a:gd name="T3" fmla="*/ 11 h 15"/>
                  <a:gd name="T4" fmla="*/ 7 w 13"/>
                  <a:gd name="T5" fmla="*/ 0 h 15"/>
                  <a:gd name="T6" fmla="*/ 12 w 13"/>
                  <a:gd name="T7" fmla="*/ 7 h 15"/>
                </a:gdLst>
                <a:ahLst/>
                <a:cxnLst>
                  <a:cxn ang="0">
                    <a:pos x="T0" y="T1"/>
                  </a:cxn>
                  <a:cxn ang="0">
                    <a:pos x="T2" y="T3"/>
                  </a:cxn>
                  <a:cxn ang="0">
                    <a:pos x="T4" y="T5"/>
                  </a:cxn>
                  <a:cxn ang="0">
                    <a:pos x="T6" y="T7"/>
                  </a:cxn>
                </a:cxnLst>
                <a:rect l="0" t="0" r="r" b="b"/>
                <a:pathLst>
                  <a:path w="13" h="15">
                    <a:moveTo>
                      <a:pt x="12" y="7"/>
                    </a:moveTo>
                    <a:cubicBezTo>
                      <a:pt x="12" y="12"/>
                      <a:pt x="7" y="15"/>
                      <a:pt x="3" y="11"/>
                    </a:cubicBezTo>
                    <a:cubicBezTo>
                      <a:pt x="0" y="8"/>
                      <a:pt x="1" y="1"/>
                      <a:pt x="7" y="0"/>
                    </a:cubicBezTo>
                    <a:cubicBezTo>
                      <a:pt x="11" y="0"/>
                      <a:pt x="13"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8" name="Freeform 1674">
                <a:extLst>
                  <a:ext uri="{FF2B5EF4-FFF2-40B4-BE49-F238E27FC236}">
                    <a16:creationId xmlns:a16="http://schemas.microsoft.com/office/drawing/2014/main" id="{93B71ADE-3ED0-4072-8356-D02BCF1FFEFE}"/>
                  </a:ext>
                </a:extLst>
              </p:cNvPr>
              <p:cNvSpPr>
                <a:spLocks/>
              </p:cNvSpPr>
              <p:nvPr/>
            </p:nvSpPr>
            <p:spPr bwMode="auto">
              <a:xfrm>
                <a:off x="4815" y="2671"/>
                <a:ext cx="63" cy="68"/>
              </a:xfrm>
              <a:custGeom>
                <a:avLst/>
                <a:gdLst>
                  <a:gd name="T0" fmla="*/ 13 w 13"/>
                  <a:gd name="T1" fmla="*/ 7 h 14"/>
                  <a:gd name="T2" fmla="*/ 3 w 13"/>
                  <a:gd name="T3" fmla="*/ 11 h 14"/>
                  <a:gd name="T4" fmla="*/ 7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2"/>
                      <a:pt x="7" y="14"/>
                      <a:pt x="3" y="11"/>
                    </a:cubicBezTo>
                    <a:cubicBezTo>
                      <a:pt x="0" y="7"/>
                      <a:pt x="1" y="0"/>
                      <a:pt x="7"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29" name="Freeform 1675">
                <a:extLst>
                  <a:ext uri="{FF2B5EF4-FFF2-40B4-BE49-F238E27FC236}">
                    <a16:creationId xmlns:a16="http://schemas.microsoft.com/office/drawing/2014/main" id="{E5E00F4D-972E-42B2-B0B6-D3A25FB4EAC6}"/>
                  </a:ext>
                </a:extLst>
              </p:cNvPr>
              <p:cNvSpPr>
                <a:spLocks/>
              </p:cNvSpPr>
              <p:nvPr/>
            </p:nvSpPr>
            <p:spPr bwMode="auto">
              <a:xfrm>
                <a:off x="4892" y="2715"/>
                <a:ext cx="63" cy="67"/>
              </a:xfrm>
              <a:custGeom>
                <a:avLst/>
                <a:gdLst>
                  <a:gd name="T0" fmla="*/ 13 w 13"/>
                  <a:gd name="T1" fmla="*/ 6 h 14"/>
                  <a:gd name="T2" fmla="*/ 3 w 13"/>
                  <a:gd name="T3" fmla="*/ 11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2"/>
                      <a:pt x="7" y="14"/>
                      <a:pt x="3" y="11"/>
                    </a:cubicBezTo>
                    <a:cubicBezTo>
                      <a:pt x="0" y="7"/>
                      <a:pt x="1"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0" name="Freeform 1676">
                <a:extLst>
                  <a:ext uri="{FF2B5EF4-FFF2-40B4-BE49-F238E27FC236}">
                    <a16:creationId xmlns:a16="http://schemas.microsoft.com/office/drawing/2014/main" id="{54879F20-74F4-478E-ADD5-32D98DAB7FD1}"/>
                  </a:ext>
                </a:extLst>
              </p:cNvPr>
              <p:cNvSpPr>
                <a:spLocks/>
              </p:cNvSpPr>
              <p:nvPr/>
            </p:nvSpPr>
            <p:spPr bwMode="auto">
              <a:xfrm>
                <a:off x="4993" y="2763"/>
                <a:ext cx="68" cy="67"/>
              </a:xfrm>
              <a:custGeom>
                <a:avLst/>
                <a:gdLst>
                  <a:gd name="T0" fmla="*/ 13 w 14"/>
                  <a:gd name="T1" fmla="*/ 6 h 14"/>
                  <a:gd name="T2" fmla="*/ 3 w 14"/>
                  <a:gd name="T3" fmla="*/ 10 h 14"/>
                  <a:gd name="T4" fmla="*/ 7 w 14"/>
                  <a:gd name="T5" fmla="*/ 0 h 14"/>
                  <a:gd name="T6" fmla="*/ 13 w 14"/>
                  <a:gd name="T7" fmla="*/ 6 h 14"/>
                </a:gdLst>
                <a:ahLst/>
                <a:cxnLst>
                  <a:cxn ang="0">
                    <a:pos x="T0" y="T1"/>
                  </a:cxn>
                  <a:cxn ang="0">
                    <a:pos x="T2" y="T3"/>
                  </a:cxn>
                  <a:cxn ang="0">
                    <a:pos x="T4" y="T5"/>
                  </a:cxn>
                  <a:cxn ang="0">
                    <a:pos x="T6" y="T7"/>
                  </a:cxn>
                </a:cxnLst>
                <a:rect l="0" t="0" r="r" b="b"/>
                <a:pathLst>
                  <a:path w="14" h="14">
                    <a:moveTo>
                      <a:pt x="13" y="6"/>
                    </a:moveTo>
                    <a:cubicBezTo>
                      <a:pt x="13" y="12"/>
                      <a:pt x="7" y="14"/>
                      <a:pt x="3" y="10"/>
                    </a:cubicBezTo>
                    <a:cubicBezTo>
                      <a:pt x="0" y="7"/>
                      <a:pt x="2" y="0"/>
                      <a:pt x="7" y="0"/>
                    </a:cubicBezTo>
                    <a:cubicBezTo>
                      <a:pt x="12" y="0"/>
                      <a:pt x="14"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1" name="Freeform 1677">
                <a:extLst>
                  <a:ext uri="{FF2B5EF4-FFF2-40B4-BE49-F238E27FC236}">
                    <a16:creationId xmlns:a16="http://schemas.microsoft.com/office/drawing/2014/main" id="{89361A84-C161-4E85-B009-2713566B00C2}"/>
                  </a:ext>
                </a:extLst>
              </p:cNvPr>
              <p:cNvSpPr>
                <a:spLocks/>
              </p:cNvSpPr>
              <p:nvPr/>
            </p:nvSpPr>
            <p:spPr bwMode="auto">
              <a:xfrm>
                <a:off x="5080" y="2773"/>
                <a:ext cx="67" cy="67"/>
              </a:xfrm>
              <a:custGeom>
                <a:avLst/>
                <a:gdLst>
                  <a:gd name="T0" fmla="*/ 14 w 14"/>
                  <a:gd name="T1" fmla="*/ 6 h 14"/>
                  <a:gd name="T2" fmla="*/ 4 w 14"/>
                  <a:gd name="T3" fmla="*/ 10 h 14"/>
                  <a:gd name="T4" fmla="*/ 8 w 14"/>
                  <a:gd name="T5" fmla="*/ 0 h 14"/>
                  <a:gd name="T6" fmla="*/ 14 w 14"/>
                  <a:gd name="T7" fmla="*/ 6 h 14"/>
                </a:gdLst>
                <a:ahLst/>
                <a:cxnLst>
                  <a:cxn ang="0">
                    <a:pos x="T0" y="T1"/>
                  </a:cxn>
                  <a:cxn ang="0">
                    <a:pos x="T2" y="T3"/>
                  </a:cxn>
                  <a:cxn ang="0">
                    <a:pos x="T4" y="T5"/>
                  </a:cxn>
                  <a:cxn ang="0">
                    <a:pos x="T6" y="T7"/>
                  </a:cxn>
                </a:cxnLst>
                <a:rect l="0" t="0" r="r" b="b"/>
                <a:pathLst>
                  <a:path w="14" h="14">
                    <a:moveTo>
                      <a:pt x="14" y="6"/>
                    </a:moveTo>
                    <a:cubicBezTo>
                      <a:pt x="14" y="12"/>
                      <a:pt x="7" y="14"/>
                      <a:pt x="4" y="10"/>
                    </a:cubicBezTo>
                    <a:cubicBezTo>
                      <a:pt x="0" y="6"/>
                      <a:pt x="2" y="0"/>
                      <a:pt x="8" y="0"/>
                    </a:cubicBezTo>
                    <a:cubicBezTo>
                      <a:pt x="12" y="0"/>
                      <a:pt x="14" y="4"/>
                      <a:pt x="1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2" name="Freeform 1678">
                <a:extLst>
                  <a:ext uri="{FF2B5EF4-FFF2-40B4-BE49-F238E27FC236}">
                    <a16:creationId xmlns:a16="http://schemas.microsoft.com/office/drawing/2014/main" id="{66660B1C-6E89-469F-A233-F82C7E024994}"/>
                  </a:ext>
                </a:extLst>
              </p:cNvPr>
              <p:cNvSpPr>
                <a:spLocks/>
              </p:cNvSpPr>
              <p:nvPr/>
            </p:nvSpPr>
            <p:spPr bwMode="auto">
              <a:xfrm>
                <a:off x="4781" y="2551"/>
                <a:ext cx="63" cy="72"/>
              </a:xfrm>
              <a:custGeom>
                <a:avLst/>
                <a:gdLst>
                  <a:gd name="T0" fmla="*/ 13 w 13"/>
                  <a:gd name="T1" fmla="*/ 6 h 15"/>
                  <a:gd name="T2" fmla="*/ 3 w 13"/>
                  <a:gd name="T3" fmla="*/ 10 h 15"/>
                  <a:gd name="T4" fmla="*/ 7 w 13"/>
                  <a:gd name="T5" fmla="*/ 0 h 15"/>
                  <a:gd name="T6" fmla="*/ 13 w 13"/>
                  <a:gd name="T7" fmla="*/ 6 h 15"/>
                </a:gdLst>
                <a:ahLst/>
                <a:cxnLst>
                  <a:cxn ang="0">
                    <a:pos x="T0" y="T1"/>
                  </a:cxn>
                  <a:cxn ang="0">
                    <a:pos x="T2" y="T3"/>
                  </a:cxn>
                  <a:cxn ang="0">
                    <a:pos x="T4" y="T5"/>
                  </a:cxn>
                  <a:cxn ang="0">
                    <a:pos x="T6" y="T7"/>
                  </a:cxn>
                </a:cxnLst>
                <a:rect l="0" t="0" r="r" b="b"/>
                <a:pathLst>
                  <a:path w="13" h="15">
                    <a:moveTo>
                      <a:pt x="13" y="6"/>
                    </a:moveTo>
                    <a:cubicBezTo>
                      <a:pt x="12" y="12"/>
                      <a:pt x="6" y="15"/>
                      <a:pt x="3" y="10"/>
                    </a:cubicBezTo>
                    <a:cubicBezTo>
                      <a:pt x="0" y="7"/>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3" name="Freeform 1679">
                <a:extLst>
                  <a:ext uri="{FF2B5EF4-FFF2-40B4-BE49-F238E27FC236}">
                    <a16:creationId xmlns:a16="http://schemas.microsoft.com/office/drawing/2014/main" id="{2FA33337-E3A0-47EE-A55C-E85C2AD6BE2B}"/>
                  </a:ext>
                </a:extLst>
              </p:cNvPr>
              <p:cNvSpPr>
                <a:spLocks/>
              </p:cNvSpPr>
              <p:nvPr/>
            </p:nvSpPr>
            <p:spPr bwMode="auto">
              <a:xfrm>
                <a:off x="4752" y="2450"/>
                <a:ext cx="63" cy="72"/>
              </a:xfrm>
              <a:custGeom>
                <a:avLst/>
                <a:gdLst>
                  <a:gd name="T0" fmla="*/ 13 w 13"/>
                  <a:gd name="T1" fmla="*/ 7 h 15"/>
                  <a:gd name="T2" fmla="*/ 3 w 13"/>
                  <a:gd name="T3" fmla="*/ 12 h 15"/>
                  <a:gd name="T4" fmla="*/ 7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3" y="13"/>
                      <a:pt x="7" y="15"/>
                      <a:pt x="3" y="12"/>
                    </a:cubicBezTo>
                    <a:cubicBezTo>
                      <a:pt x="0" y="8"/>
                      <a:pt x="2" y="1"/>
                      <a:pt x="7" y="0"/>
                    </a:cubicBezTo>
                    <a:cubicBezTo>
                      <a:pt x="12"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4" name="Freeform 1680">
                <a:extLst>
                  <a:ext uri="{FF2B5EF4-FFF2-40B4-BE49-F238E27FC236}">
                    <a16:creationId xmlns:a16="http://schemas.microsoft.com/office/drawing/2014/main" id="{6D90C347-BF4E-4014-8C67-31877DD833A4}"/>
                  </a:ext>
                </a:extLst>
              </p:cNvPr>
              <p:cNvSpPr>
                <a:spLocks/>
              </p:cNvSpPr>
              <p:nvPr/>
            </p:nvSpPr>
            <p:spPr bwMode="auto">
              <a:xfrm>
                <a:off x="4675" y="2421"/>
                <a:ext cx="63" cy="72"/>
              </a:xfrm>
              <a:custGeom>
                <a:avLst/>
                <a:gdLst>
                  <a:gd name="T0" fmla="*/ 13 w 13"/>
                  <a:gd name="T1" fmla="*/ 7 h 15"/>
                  <a:gd name="T2" fmla="*/ 3 w 13"/>
                  <a:gd name="T3" fmla="*/ 11 h 15"/>
                  <a:gd name="T4" fmla="*/ 8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3" y="12"/>
                      <a:pt x="7" y="15"/>
                      <a:pt x="3" y="11"/>
                    </a:cubicBezTo>
                    <a:cubicBezTo>
                      <a:pt x="0" y="8"/>
                      <a:pt x="2" y="1"/>
                      <a:pt x="8" y="0"/>
                    </a:cubicBezTo>
                    <a:cubicBezTo>
                      <a:pt x="12"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5" name="Freeform 1681">
                <a:extLst>
                  <a:ext uri="{FF2B5EF4-FFF2-40B4-BE49-F238E27FC236}">
                    <a16:creationId xmlns:a16="http://schemas.microsoft.com/office/drawing/2014/main" id="{A55FDAEC-0199-4639-96EA-7E0C6D42F2B4}"/>
                  </a:ext>
                </a:extLst>
              </p:cNvPr>
              <p:cNvSpPr>
                <a:spLocks/>
              </p:cNvSpPr>
              <p:nvPr/>
            </p:nvSpPr>
            <p:spPr bwMode="auto">
              <a:xfrm>
                <a:off x="4593" y="2397"/>
                <a:ext cx="58" cy="72"/>
              </a:xfrm>
              <a:custGeom>
                <a:avLst/>
                <a:gdLst>
                  <a:gd name="T0" fmla="*/ 12 w 12"/>
                  <a:gd name="T1" fmla="*/ 7 h 15"/>
                  <a:gd name="T2" fmla="*/ 3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1"/>
                    </a:cubicBezTo>
                    <a:cubicBezTo>
                      <a:pt x="0" y="8"/>
                      <a:pt x="1" y="1"/>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6" name="Freeform 1682">
                <a:extLst>
                  <a:ext uri="{FF2B5EF4-FFF2-40B4-BE49-F238E27FC236}">
                    <a16:creationId xmlns:a16="http://schemas.microsoft.com/office/drawing/2014/main" id="{0FC20424-209C-4C18-A5B4-456BB8D9F17C}"/>
                  </a:ext>
                </a:extLst>
              </p:cNvPr>
              <p:cNvSpPr>
                <a:spLocks/>
              </p:cNvSpPr>
              <p:nvPr/>
            </p:nvSpPr>
            <p:spPr bwMode="auto">
              <a:xfrm>
                <a:off x="4560" y="2483"/>
                <a:ext cx="62" cy="73"/>
              </a:xfrm>
              <a:custGeom>
                <a:avLst/>
                <a:gdLst>
                  <a:gd name="T0" fmla="*/ 13 w 13"/>
                  <a:gd name="T1" fmla="*/ 7 h 15"/>
                  <a:gd name="T2" fmla="*/ 3 w 13"/>
                  <a:gd name="T3" fmla="*/ 11 h 15"/>
                  <a:gd name="T4" fmla="*/ 7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2" y="12"/>
                      <a:pt x="7" y="15"/>
                      <a:pt x="3" y="11"/>
                    </a:cubicBezTo>
                    <a:cubicBezTo>
                      <a:pt x="0" y="7"/>
                      <a:pt x="2" y="0"/>
                      <a:pt x="7"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7" name="Freeform 1683">
                <a:extLst>
                  <a:ext uri="{FF2B5EF4-FFF2-40B4-BE49-F238E27FC236}">
                    <a16:creationId xmlns:a16="http://schemas.microsoft.com/office/drawing/2014/main" id="{361C1885-5F0A-4BAE-805E-780779BB004D}"/>
                  </a:ext>
                </a:extLst>
              </p:cNvPr>
              <p:cNvSpPr>
                <a:spLocks/>
              </p:cNvSpPr>
              <p:nvPr/>
            </p:nvSpPr>
            <p:spPr bwMode="auto">
              <a:xfrm>
                <a:off x="4309" y="2560"/>
                <a:ext cx="53" cy="73"/>
              </a:xfrm>
              <a:custGeom>
                <a:avLst/>
                <a:gdLst>
                  <a:gd name="T0" fmla="*/ 11 w 11"/>
                  <a:gd name="T1" fmla="*/ 7 h 15"/>
                  <a:gd name="T2" fmla="*/ 3 w 11"/>
                  <a:gd name="T3" fmla="*/ 11 h 15"/>
                  <a:gd name="T4" fmla="*/ 6 w 11"/>
                  <a:gd name="T5" fmla="*/ 0 h 15"/>
                  <a:gd name="T6" fmla="*/ 11 w 11"/>
                  <a:gd name="T7" fmla="*/ 7 h 15"/>
                </a:gdLst>
                <a:ahLst/>
                <a:cxnLst>
                  <a:cxn ang="0">
                    <a:pos x="T0" y="T1"/>
                  </a:cxn>
                  <a:cxn ang="0">
                    <a:pos x="T2" y="T3"/>
                  </a:cxn>
                  <a:cxn ang="0">
                    <a:pos x="T4" y="T5"/>
                  </a:cxn>
                  <a:cxn ang="0">
                    <a:pos x="T6" y="T7"/>
                  </a:cxn>
                </a:cxnLst>
                <a:rect l="0" t="0" r="r" b="b"/>
                <a:pathLst>
                  <a:path w="11" h="15">
                    <a:moveTo>
                      <a:pt x="11" y="7"/>
                    </a:moveTo>
                    <a:cubicBezTo>
                      <a:pt x="11" y="12"/>
                      <a:pt x="6" y="15"/>
                      <a:pt x="3" y="11"/>
                    </a:cubicBezTo>
                    <a:cubicBezTo>
                      <a:pt x="0" y="8"/>
                      <a:pt x="2" y="1"/>
                      <a:pt x="6" y="0"/>
                    </a:cubicBezTo>
                    <a:cubicBezTo>
                      <a:pt x="10"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8" name="Freeform 1684">
                <a:extLst>
                  <a:ext uri="{FF2B5EF4-FFF2-40B4-BE49-F238E27FC236}">
                    <a16:creationId xmlns:a16="http://schemas.microsoft.com/office/drawing/2014/main" id="{6F0CCBCB-68DE-4E79-A493-ABB190BB4DBD}"/>
                  </a:ext>
                </a:extLst>
              </p:cNvPr>
              <p:cNvSpPr>
                <a:spLocks/>
              </p:cNvSpPr>
              <p:nvPr/>
            </p:nvSpPr>
            <p:spPr bwMode="auto">
              <a:xfrm>
                <a:off x="4242" y="2633"/>
                <a:ext cx="53" cy="72"/>
              </a:xfrm>
              <a:custGeom>
                <a:avLst/>
                <a:gdLst>
                  <a:gd name="T0" fmla="*/ 11 w 11"/>
                  <a:gd name="T1" fmla="*/ 7 h 15"/>
                  <a:gd name="T2" fmla="*/ 4 w 11"/>
                  <a:gd name="T3" fmla="*/ 12 h 15"/>
                  <a:gd name="T4" fmla="*/ 6 w 11"/>
                  <a:gd name="T5" fmla="*/ 0 h 15"/>
                  <a:gd name="T6" fmla="*/ 11 w 11"/>
                  <a:gd name="T7" fmla="*/ 7 h 15"/>
                </a:gdLst>
                <a:ahLst/>
                <a:cxnLst>
                  <a:cxn ang="0">
                    <a:pos x="T0" y="T1"/>
                  </a:cxn>
                  <a:cxn ang="0">
                    <a:pos x="T2" y="T3"/>
                  </a:cxn>
                  <a:cxn ang="0">
                    <a:pos x="T4" y="T5"/>
                  </a:cxn>
                  <a:cxn ang="0">
                    <a:pos x="T6" y="T7"/>
                  </a:cxn>
                </a:cxnLst>
                <a:rect l="0" t="0" r="r" b="b"/>
                <a:pathLst>
                  <a:path w="11" h="15">
                    <a:moveTo>
                      <a:pt x="11" y="7"/>
                    </a:moveTo>
                    <a:cubicBezTo>
                      <a:pt x="11" y="12"/>
                      <a:pt x="7" y="15"/>
                      <a:pt x="4" y="12"/>
                    </a:cubicBezTo>
                    <a:cubicBezTo>
                      <a:pt x="0" y="8"/>
                      <a:pt x="1" y="1"/>
                      <a:pt x="6" y="0"/>
                    </a:cubicBezTo>
                    <a:cubicBezTo>
                      <a:pt x="9"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39" name="Freeform 1685">
                <a:extLst>
                  <a:ext uri="{FF2B5EF4-FFF2-40B4-BE49-F238E27FC236}">
                    <a16:creationId xmlns:a16="http://schemas.microsoft.com/office/drawing/2014/main" id="{029AFAF7-87AF-49E9-B8A7-28A391B644FE}"/>
                  </a:ext>
                </a:extLst>
              </p:cNvPr>
              <p:cNvSpPr>
                <a:spLocks/>
              </p:cNvSpPr>
              <p:nvPr/>
            </p:nvSpPr>
            <p:spPr bwMode="auto">
              <a:xfrm>
                <a:off x="4242" y="2532"/>
                <a:ext cx="48" cy="72"/>
              </a:xfrm>
              <a:custGeom>
                <a:avLst/>
                <a:gdLst>
                  <a:gd name="T0" fmla="*/ 10 w 10"/>
                  <a:gd name="T1" fmla="*/ 7 h 15"/>
                  <a:gd name="T2" fmla="*/ 3 w 10"/>
                  <a:gd name="T3" fmla="*/ 12 h 15"/>
                  <a:gd name="T4" fmla="*/ 6 w 10"/>
                  <a:gd name="T5" fmla="*/ 0 h 15"/>
                  <a:gd name="T6" fmla="*/ 10 w 10"/>
                  <a:gd name="T7" fmla="*/ 7 h 15"/>
                </a:gdLst>
                <a:ahLst/>
                <a:cxnLst>
                  <a:cxn ang="0">
                    <a:pos x="T0" y="T1"/>
                  </a:cxn>
                  <a:cxn ang="0">
                    <a:pos x="T2" y="T3"/>
                  </a:cxn>
                  <a:cxn ang="0">
                    <a:pos x="T4" y="T5"/>
                  </a:cxn>
                  <a:cxn ang="0">
                    <a:pos x="T6" y="T7"/>
                  </a:cxn>
                </a:cxnLst>
                <a:rect l="0" t="0" r="r" b="b"/>
                <a:pathLst>
                  <a:path w="10" h="15">
                    <a:moveTo>
                      <a:pt x="10" y="7"/>
                    </a:moveTo>
                    <a:cubicBezTo>
                      <a:pt x="10" y="12"/>
                      <a:pt x="6" y="15"/>
                      <a:pt x="3" y="12"/>
                    </a:cubicBezTo>
                    <a:cubicBezTo>
                      <a:pt x="0" y="8"/>
                      <a:pt x="1" y="1"/>
                      <a:pt x="6" y="0"/>
                    </a:cubicBezTo>
                    <a:cubicBezTo>
                      <a:pt x="9"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0" name="Freeform 1686">
                <a:extLst>
                  <a:ext uri="{FF2B5EF4-FFF2-40B4-BE49-F238E27FC236}">
                    <a16:creationId xmlns:a16="http://schemas.microsoft.com/office/drawing/2014/main" id="{878C15BB-2C74-43B5-A9F5-47B22DCA15F4}"/>
                  </a:ext>
                </a:extLst>
              </p:cNvPr>
              <p:cNvSpPr>
                <a:spLocks/>
              </p:cNvSpPr>
              <p:nvPr/>
            </p:nvSpPr>
            <p:spPr bwMode="auto">
              <a:xfrm>
                <a:off x="4184" y="2589"/>
                <a:ext cx="48" cy="73"/>
              </a:xfrm>
              <a:custGeom>
                <a:avLst/>
                <a:gdLst>
                  <a:gd name="T0" fmla="*/ 10 w 10"/>
                  <a:gd name="T1" fmla="*/ 7 h 15"/>
                  <a:gd name="T2" fmla="*/ 3 w 10"/>
                  <a:gd name="T3" fmla="*/ 12 h 15"/>
                  <a:gd name="T4" fmla="*/ 6 w 10"/>
                  <a:gd name="T5" fmla="*/ 0 h 15"/>
                  <a:gd name="T6" fmla="*/ 10 w 10"/>
                  <a:gd name="T7" fmla="*/ 7 h 15"/>
                </a:gdLst>
                <a:ahLst/>
                <a:cxnLst>
                  <a:cxn ang="0">
                    <a:pos x="T0" y="T1"/>
                  </a:cxn>
                  <a:cxn ang="0">
                    <a:pos x="T2" y="T3"/>
                  </a:cxn>
                  <a:cxn ang="0">
                    <a:pos x="T4" y="T5"/>
                  </a:cxn>
                  <a:cxn ang="0">
                    <a:pos x="T6" y="T7"/>
                  </a:cxn>
                </a:cxnLst>
                <a:rect l="0" t="0" r="r" b="b"/>
                <a:pathLst>
                  <a:path w="10" h="15">
                    <a:moveTo>
                      <a:pt x="10" y="7"/>
                    </a:moveTo>
                    <a:cubicBezTo>
                      <a:pt x="10" y="12"/>
                      <a:pt x="6" y="15"/>
                      <a:pt x="3" y="12"/>
                    </a:cubicBezTo>
                    <a:cubicBezTo>
                      <a:pt x="0" y="9"/>
                      <a:pt x="1" y="1"/>
                      <a:pt x="6" y="0"/>
                    </a:cubicBezTo>
                    <a:cubicBezTo>
                      <a:pt x="9"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1" name="Freeform 1687">
                <a:extLst>
                  <a:ext uri="{FF2B5EF4-FFF2-40B4-BE49-F238E27FC236}">
                    <a16:creationId xmlns:a16="http://schemas.microsoft.com/office/drawing/2014/main" id="{CB2B10F6-A398-43C9-886B-8EF877A693DD}"/>
                  </a:ext>
                </a:extLst>
              </p:cNvPr>
              <p:cNvSpPr>
                <a:spLocks/>
              </p:cNvSpPr>
              <p:nvPr/>
            </p:nvSpPr>
            <p:spPr bwMode="auto">
              <a:xfrm>
                <a:off x="4145" y="2691"/>
                <a:ext cx="48" cy="67"/>
              </a:xfrm>
              <a:custGeom>
                <a:avLst/>
                <a:gdLst>
                  <a:gd name="T0" fmla="*/ 10 w 10"/>
                  <a:gd name="T1" fmla="*/ 6 h 14"/>
                  <a:gd name="T2" fmla="*/ 3 w 10"/>
                  <a:gd name="T3" fmla="*/ 11 h 14"/>
                  <a:gd name="T4" fmla="*/ 5 w 10"/>
                  <a:gd name="T5" fmla="*/ 0 h 14"/>
                  <a:gd name="T6" fmla="*/ 10 w 10"/>
                  <a:gd name="T7" fmla="*/ 6 h 14"/>
                </a:gdLst>
                <a:ahLst/>
                <a:cxnLst>
                  <a:cxn ang="0">
                    <a:pos x="T0" y="T1"/>
                  </a:cxn>
                  <a:cxn ang="0">
                    <a:pos x="T2" y="T3"/>
                  </a:cxn>
                  <a:cxn ang="0">
                    <a:pos x="T4" y="T5"/>
                  </a:cxn>
                  <a:cxn ang="0">
                    <a:pos x="T6" y="T7"/>
                  </a:cxn>
                </a:cxnLst>
                <a:rect l="0" t="0" r="r" b="b"/>
                <a:pathLst>
                  <a:path w="10" h="14">
                    <a:moveTo>
                      <a:pt x="10" y="6"/>
                    </a:moveTo>
                    <a:cubicBezTo>
                      <a:pt x="10" y="12"/>
                      <a:pt x="6" y="14"/>
                      <a:pt x="3" y="11"/>
                    </a:cubicBezTo>
                    <a:cubicBezTo>
                      <a:pt x="0" y="8"/>
                      <a:pt x="1" y="1"/>
                      <a:pt x="5" y="0"/>
                    </a:cubicBezTo>
                    <a:cubicBezTo>
                      <a:pt x="8"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2" name="Freeform 1688">
                <a:extLst>
                  <a:ext uri="{FF2B5EF4-FFF2-40B4-BE49-F238E27FC236}">
                    <a16:creationId xmlns:a16="http://schemas.microsoft.com/office/drawing/2014/main" id="{8DC7EA99-3797-40F2-BDEB-E3416713CE39}"/>
                  </a:ext>
                </a:extLst>
              </p:cNvPr>
              <p:cNvSpPr>
                <a:spLocks/>
              </p:cNvSpPr>
              <p:nvPr/>
            </p:nvSpPr>
            <p:spPr bwMode="auto">
              <a:xfrm>
                <a:off x="4102" y="2618"/>
                <a:ext cx="43" cy="68"/>
              </a:xfrm>
              <a:custGeom>
                <a:avLst/>
                <a:gdLst>
                  <a:gd name="T0" fmla="*/ 9 w 9"/>
                  <a:gd name="T1" fmla="*/ 6 h 14"/>
                  <a:gd name="T2" fmla="*/ 3 w 9"/>
                  <a:gd name="T3" fmla="*/ 11 h 14"/>
                  <a:gd name="T4" fmla="*/ 5 w 9"/>
                  <a:gd name="T5" fmla="*/ 0 h 14"/>
                  <a:gd name="T6" fmla="*/ 9 w 9"/>
                  <a:gd name="T7" fmla="*/ 6 h 14"/>
                </a:gdLst>
                <a:ahLst/>
                <a:cxnLst>
                  <a:cxn ang="0">
                    <a:pos x="T0" y="T1"/>
                  </a:cxn>
                  <a:cxn ang="0">
                    <a:pos x="T2" y="T3"/>
                  </a:cxn>
                  <a:cxn ang="0">
                    <a:pos x="T4" y="T5"/>
                  </a:cxn>
                  <a:cxn ang="0">
                    <a:pos x="T6" y="T7"/>
                  </a:cxn>
                </a:cxnLst>
                <a:rect l="0" t="0" r="r" b="b"/>
                <a:pathLst>
                  <a:path w="9" h="14">
                    <a:moveTo>
                      <a:pt x="9" y="6"/>
                    </a:moveTo>
                    <a:cubicBezTo>
                      <a:pt x="9" y="11"/>
                      <a:pt x="6" y="14"/>
                      <a:pt x="3" y="11"/>
                    </a:cubicBezTo>
                    <a:cubicBezTo>
                      <a:pt x="0" y="8"/>
                      <a:pt x="1" y="0"/>
                      <a:pt x="5" y="0"/>
                    </a:cubicBezTo>
                    <a:cubicBezTo>
                      <a:pt x="8" y="0"/>
                      <a:pt x="9"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3" name="Freeform 1689">
                <a:extLst>
                  <a:ext uri="{FF2B5EF4-FFF2-40B4-BE49-F238E27FC236}">
                    <a16:creationId xmlns:a16="http://schemas.microsoft.com/office/drawing/2014/main" id="{442D8532-C4CE-461F-AA2C-A59AEDA1541A}"/>
                  </a:ext>
                </a:extLst>
              </p:cNvPr>
              <p:cNvSpPr>
                <a:spLocks/>
              </p:cNvSpPr>
              <p:nvPr/>
            </p:nvSpPr>
            <p:spPr bwMode="auto">
              <a:xfrm>
                <a:off x="4058" y="2541"/>
                <a:ext cx="44" cy="73"/>
              </a:xfrm>
              <a:custGeom>
                <a:avLst/>
                <a:gdLst>
                  <a:gd name="T0" fmla="*/ 9 w 9"/>
                  <a:gd name="T1" fmla="*/ 7 h 15"/>
                  <a:gd name="T2" fmla="*/ 3 w 9"/>
                  <a:gd name="T3" fmla="*/ 13 h 15"/>
                  <a:gd name="T4" fmla="*/ 5 w 9"/>
                  <a:gd name="T5" fmla="*/ 1 h 15"/>
                  <a:gd name="T6" fmla="*/ 9 w 9"/>
                  <a:gd name="T7" fmla="*/ 7 h 15"/>
                </a:gdLst>
                <a:ahLst/>
                <a:cxnLst>
                  <a:cxn ang="0">
                    <a:pos x="T0" y="T1"/>
                  </a:cxn>
                  <a:cxn ang="0">
                    <a:pos x="T2" y="T3"/>
                  </a:cxn>
                  <a:cxn ang="0">
                    <a:pos x="T4" y="T5"/>
                  </a:cxn>
                  <a:cxn ang="0">
                    <a:pos x="T6" y="T7"/>
                  </a:cxn>
                </a:cxnLst>
                <a:rect l="0" t="0" r="r" b="b"/>
                <a:pathLst>
                  <a:path w="9" h="15">
                    <a:moveTo>
                      <a:pt x="9" y="7"/>
                    </a:moveTo>
                    <a:cubicBezTo>
                      <a:pt x="8" y="12"/>
                      <a:pt x="5" y="15"/>
                      <a:pt x="3" y="13"/>
                    </a:cubicBezTo>
                    <a:cubicBezTo>
                      <a:pt x="0" y="10"/>
                      <a:pt x="1" y="1"/>
                      <a:pt x="5" y="1"/>
                    </a:cubicBezTo>
                    <a:cubicBezTo>
                      <a:pt x="8"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4" name="Freeform 1690">
                <a:extLst>
                  <a:ext uri="{FF2B5EF4-FFF2-40B4-BE49-F238E27FC236}">
                    <a16:creationId xmlns:a16="http://schemas.microsoft.com/office/drawing/2014/main" id="{D97D75E4-2B05-479E-9E06-25ED57553501}"/>
                  </a:ext>
                </a:extLst>
              </p:cNvPr>
              <p:cNvSpPr>
                <a:spLocks/>
              </p:cNvSpPr>
              <p:nvPr/>
            </p:nvSpPr>
            <p:spPr bwMode="auto">
              <a:xfrm>
                <a:off x="4044" y="2445"/>
                <a:ext cx="43" cy="67"/>
              </a:xfrm>
              <a:custGeom>
                <a:avLst/>
                <a:gdLst>
                  <a:gd name="T0" fmla="*/ 9 w 9"/>
                  <a:gd name="T1" fmla="*/ 7 h 14"/>
                  <a:gd name="T2" fmla="*/ 3 w 9"/>
                  <a:gd name="T3" fmla="*/ 12 h 14"/>
                  <a:gd name="T4" fmla="*/ 5 w 9"/>
                  <a:gd name="T5" fmla="*/ 0 h 14"/>
                  <a:gd name="T6" fmla="*/ 9 w 9"/>
                  <a:gd name="T7" fmla="*/ 7 h 14"/>
                </a:gdLst>
                <a:ahLst/>
                <a:cxnLst>
                  <a:cxn ang="0">
                    <a:pos x="T0" y="T1"/>
                  </a:cxn>
                  <a:cxn ang="0">
                    <a:pos x="T2" y="T3"/>
                  </a:cxn>
                  <a:cxn ang="0">
                    <a:pos x="T4" y="T5"/>
                  </a:cxn>
                  <a:cxn ang="0">
                    <a:pos x="T6" y="T7"/>
                  </a:cxn>
                </a:cxnLst>
                <a:rect l="0" t="0" r="r" b="b"/>
                <a:pathLst>
                  <a:path w="9" h="14">
                    <a:moveTo>
                      <a:pt x="9" y="7"/>
                    </a:moveTo>
                    <a:cubicBezTo>
                      <a:pt x="8" y="12"/>
                      <a:pt x="5" y="14"/>
                      <a:pt x="3" y="12"/>
                    </a:cubicBezTo>
                    <a:cubicBezTo>
                      <a:pt x="0" y="9"/>
                      <a:pt x="1" y="1"/>
                      <a:pt x="5" y="0"/>
                    </a:cubicBezTo>
                    <a:cubicBezTo>
                      <a:pt x="8"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5" name="Freeform 1691">
                <a:extLst>
                  <a:ext uri="{FF2B5EF4-FFF2-40B4-BE49-F238E27FC236}">
                    <a16:creationId xmlns:a16="http://schemas.microsoft.com/office/drawing/2014/main" id="{A1C158AB-6948-43DB-9A94-4A5C95A9875D}"/>
                  </a:ext>
                </a:extLst>
              </p:cNvPr>
              <p:cNvSpPr>
                <a:spLocks/>
              </p:cNvSpPr>
              <p:nvPr/>
            </p:nvSpPr>
            <p:spPr bwMode="auto">
              <a:xfrm>
                <a:off x="4155" y="2507"/>
                <a:ext cx="43" cy="73"/>
              </a:xfrm>
              <a:custGeom>
                <a:avLst/>
                <a:gdLst>
                  <a:gd name="T0" fmla="*/ 9 w 9"/>
                  <a:gd name="T1" fmla="*/ 7 h 15"/>
                  <a:gd name="T2" fmla="*/ 2 w 9"/>
                  <a:gd name="T3" fmla="*/ 12 h 15"/>
                  <a:gd name="T4" fmla="*/ 5 w 9"/>
                  <a:gd name="T5" fmla="*/ 1 h 15"/>
                  <a:gd name="T6" fmla="*/ 9 w 9"/>
                  <a:gd name="T7" fmla="*/ 7 h 15"/>
                </a:gdLst>
                <a:ahLst/>
                <a:cxnLst>
                  <a:cxn ang="0">
                    <a:pos x="T0" y="T1"/>
                  </a:cxn>
                  <a:cxn ang="0">
                    <a:pos x="T2" y="T3"/>
                  </a:cxn>
                  <a:cxn ang="0">
                    <a:pos x="T4" y="T5"/>
                  </a:cxn>
                  <a:cxn ang="0">
                    <a:pos x="T6" y="T7"/>
                  </a:cxn>
                </a:cxnLst>
                <a:rect l="0" t="0" r="r" b="b"/>
                <a:pathLst>
                  <a:path w="9" h="15">
                    <a:moveTo>
                      <a:pt x="9" y="7"/>
                    </a:moveTo>
                    <a:cubicBezTo>
                      <a:pt x="9" y="12"/>
                      <a:pt x="5" y="15"/>
                      <a:pt x="2" y="12"/>
                    </a:cubicBezTo>
                    <a:cubicBezTo>
                      <a:pt x="0" y="9"/>
                      <a:pt x="1" y="1"/>
                      <a:pt x="5" y="1"/>
                    </a:cubicBezTo>
                    <a:cubicBezTo>
                      <a:pt x="8"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6" name="Freeform 1692">
                <a:extLst>
                  <a:ext uri="{FF2B5EF4-FFF2-40B4-BE49-F238E27FC236}">
                    <a16:creationId xmlns:a16="http://schemas.microsoft.com/office/drawing/2014/main" id="{D5CABA07-4288-43CD-AC4E-155A5E56B339}"/>
                  </a:ext>
                </a:extLst>
              </p:cNvPr>
              <p:cNvSpPr>
                <a:spLocks/>
              </p:cNvSpPr>
              <p:nvPr/>
            </p:nvSpPr>
            <p:spPr bwMode="auto">
              <a:xfrm>
                <a:off x="4213" y="2445"/>
                <a:ext cx="48" cy="72"/>
              </a:xfrm>
              <a:custGeom>
                <a:avLst/>
                <a:gdLst>
                  <a:gd name="T0" fmla="*/ 10 w 10"/>
                  <a:gd name="T1" fmla="*/ 7 h 15"/>
                  <a:gd name="T2" fmla="*/ 3 w 10"/>
                  <a:gd name="T3" fmla="*/ 12 h 15"/>
                  <a:gd name="T4" fmla="*/ 6 w 10"/>
                  <a:gd name="T5" fmla="*/ 1 h 15"/>
                  <a:gd name="T6" fmla="*/ 10 w 10"/>
                  <a:gd name="T7" fmla="*/ 7 h 15"/>
                </a:gdLst>
                <a:ahLst/>
                <a:cxnLst>
                  <a:cxn ang="0">
                    <a:pos x="T0" y="T1"/>
                  </a:cxn>
                  <a:cxn ang="0">
                    <a:pos x="T2" y="T3"/>
                  </a:cxn>
                  <a:cxn ang="0">
                    <a:pos x="T4" y="T5"/>
                  </a:cxn>
                  <a:cxn ang="0">
                    <a:pos x="T6" y="T7"/>
                  </a:cxn>
                </a:cxnLst>
                <a:rect l="0" t="0" r="r" b="b"/>
                <a:pathLst>
                  <a:path w="10" h="15">
                    <a:moveTo>
                      <a:pt x="10" y="7"/>
                    </a:moveTo>
                    <a:cubicBezTo>
                      <a:pt x="10" y="12"/>
                      <a:pt x="5" y="15"/>
                      <a:pt x="3" y="12"/>
                    </a:cubicBezTo>
                    <a:cubicBezTo>
                      <a:pt x="0" y="9"/>
                      <a:pt x="1" y="1"/>
                      <a:pt x="6" y="1"/>
                    </a:cubicBezTo>
                    <a:cubicBezTo>
                      <a:pt x="9" y="0"/>
                      <a:pt x="10" y="5"/>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7" name="Freeform 1693">
                <a:extLst>
                  <a:ext uri="{FF2B5EF4-FFF2-40B4-BE49-F238E27FC236}">
                    <a16:creationId xmlns:a16="http://schemas.microsoft.com/office/drawing/2014/main" id="{B70C20A0-FF62-4EB7-AE87-5433F90431B8}"/>
                  </a:ext>
                </a:extLst>
              </p:cNvPr>
              <p:cNvSpPr>
                <a:spLocks/>
              </p:cNvSpPr>
              <p:nvPr/>
            </p:nvSpPr>
            <p:spPr bwMode="auto">
              <a:xfrm>
                <a:off x="4275" y="2382"/>
                <a:ext cx="53" cy="72"/>
              </a:xfrm>
              <a:custGeom>
                <a:avLst/>
                <a:gdLst>
                  <a:gd name="T0" fmla="*/ 10 w 11"/>
                  <a:gd name="T1" fmla="*/ 7 h 15"/>
                  <a:gd name="T2" fmla="*/ 2 w 11"/>
                  <a:gd name="T3" fmla="*/ 11 h 15"/>
                  <a:gd name="T4" fmla="*/ 6 w 11"/>
                  <a:gd name="T5" fmla="*/ 0 h 15"/>
                  <a:gd name="T6" fmla="*/ 10 w 11"/>
                  <a:gd name="T7" fmla="*/ 7 h 15"/>
                </a:gdLst>
                <a:ahLst/>
                <a:cxnLst>
                  <a:cxn ang="0">
                    <a:pos x="T0" y="T1"/>
                  </a:cxn>
                  <a:cxn ang="0">
                    <a:pos x="T2" y="T3"/>
                  </a:cxn>
                  <a:cxn ang="0">
                    <a:pos x="T4" y="T5"/>
                  </a:cxn>
                  <a:cxn ang="0">
                    <a:pos x="T6" y="T7"/>
                  </a:cxn>
                </a:cxnLst>
                <a:rect l="0" t="0" r="r" b="b"/>
                <a:pathLst>
                  <a:path w="11" h="15">
                    <a:moveTo>
                      <a:pt x="10" y="7"/>
                    </a:moveTo>
                    <a:cubicBezTo>
                      <a:pt x="10" y="12"/>
                      <a:pt x="5" y="15"/>
                      <a:pt x="2" y="11"/>
                    </a:cubicBezTo>
                    <a:cubicBezTo>
                      <a:pt x="0" y="8"/>
                      <a:pt x="1" y="1"/>
                      <a:pt x="6" y="0"/>
                    </a:cubicBezTo>
                    <a:cubicBezTo>
                      <a:pt x="9" y="0"/>
                      <a:pt x="11" y="4"/>
                      <a:pt x="10"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8" name="Freeform 1694">
                <a:extLst>
                  <a:ext uri="{FF2B5EF4-FFF2-40B4-BE49-F238E27FC236}">
                    <a16:creationId xmlns:a16="http://schemas.microsoft.com/office/drawing/2014/main" id="{51064F91-ABF4-4D0E-AB91-8BD57C7520D8}"/>
                  </a:ext>
                </a:extLst>
              </p:cNvPr>
              <p:cNvSpPr>
                <a:spLocks/>
              </p:cNvSpPr>
              <p:nvPr/>
            </p:nvSpPr>
            <p:spPr bwMode="auto">
              <a:xfrm>
                <a:off x="4338" y="2329"/>
                <a:ext cx="53" cy="68"/>
              </a:xfrm>
              <a:custGeom>
                <a:avLst/>
                <a:gdLst>
                  <a:gd name="T0" fmla="*/ 11 w 11"/>
                  <a:gd name="T1" fmla="*/ 6 h 14"/>
                  <a:gd name="T2" fmla="*/ 3 w 11"/>
                  <a:gd name="T3" fmla="*/ 11 h 14"/>
                  <a:gd name="T4" fmla="*/ 7 w 11"/>
                  <a:gd name="T5" fmla="*/ 0 h 14"/>
                  <a:gd name="T6" fmla="*/ 11 w 11"/>
                  <a:gd name="T7" fmla="*/ 6 h 14"/>
                </a:gdLst>
                <a:ahLst/>
                <a:cxnLst>
                  <a:cxn ang="0">
                    <a:pos x="T0" y="T1"/>
                  </a:cxn>
                  <a:cxn ang="0">
                    <a:pos x="T2" y="T3"/>
                  </a:cxn>
                  <a:cxn ang="0">
                    <a:pos x="T4" y="T5"/>
                  </a:cxn>
                  <a:cxn ang="0">
                    <a:pos x="T6" y="T7"/>
                  </a:cxn>
                </a:cxnLst>
                <a:rect l="0" t="0" r="r" b="b"/>
                <a:pathLst>
                  <a:path w="11" h="14">
                    <a:moveTo>
                      <a:pt x="11" y="6"/>
                    </a:moveTo>
                    <a:cubicBezTo>
                      <a:pt x="10" y="12"/>
                      <a:pt x="5" y="14"/>
                      <a:pt x="3" y="11"/>
                    </a:cubicBezTo>
                    <a:cubicBezTo>
                      <a:pt x="0" y="7"/>
                      <a:pt x="2" y="0"/>
                      <a:pt x="7" y="0"/>
                    </a:cubicBezTo>
                    <a:cubicBezTo>
                      <a:pt x="10"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49" name="Freeform 1695">
                <a:extLst>
                  <a:ext uri="{FF2B5EF4-FFF2-40B4-BE49-F238E27FC236}">
                    <a16:creationId xmlns:a16="http://schemas.microsoft.com/office/drawing/2014/main" id="{36268617-DB31-453B-8AAA-2CF78688F4B1}"/>
                  </a:ext>
                </a:extLst>
              </p:cNvPr>
              <p:cNvSpPr>
                <a:spLocks/>
              </p:cNvSpPr>
              <p:nvPr/>
            </p:nvSpPr>
            <p:spPr bwMode="auto">
              <a:xfrm>
                <a:off x="4102" y="2440"/>
                <a:ext cx="43" cy="67"/>
              </a:xfrm>
              <a:custGeom>
                <a:avLst/>
                <a:gdLst>
                  <a:gd name="T0" fmla="*/ 9 w 9"/>
                  <a:gd name="T1" fmla="*/ 6 h 14"/>
                  <a:gd name="T2" fmla="*/ 3 w 9"/>
                  <a:gd name="T3" fmla="*/ 11 h 14"/>
                  <a:gd name="T4" fmla="*/ 5 w 9"/>
                  <a:gd name="T5" fmla="*/ 0 h 14"/>
                  <a:gd name="T6" fmla="*/ 9 w 9"/>
                  <a:gd name="T7" fmla="*/ 6 h 14"/>
                </a:gdLst>
                <a:ahLst/>
                <a:cxnLst>
                  <a:cxn ang="0">
                    <a:pos x="T0" y="T1"/>
                  </a:cxn>
                  <a:cxn ang="0">
                    <a:pos x="T2" y="T3"/>
                  </a:cxn>
                  <a:cxn ang="0">
                    <a:pos x="T4" y="T5"/>
                  </a:cxn>
                  <a:cxn ang="0">
                    <a:pos x="T6" y="T7"/>
                  </a:cxn>
                </a:cxnLst>
                <a:rect l="0" t="0" r="r" b="b"/>
                <a:pathLst>
                  <a:path w="9" h="14">
                    <a:moveTo>
                      <a:pt x="9" y="6"/>
                    </a:moveTo>
                    <a:cubicBezTo>
                      <a:pt x="9" y="11"/>
                      <a:pt x="5" y="14"/>
                      <a:pt x="3" y="11"/>
                    </a:cubicBezTo>
                    <a:cubicBezTo>
                      <a:pt x="0" y="8"/>
                      <a:pt x="1" y="1"/>
                      <a:pt x="5" y="0"/>
                    </a:cubicBezTo>
                    <a:cubicBezTo>
                      <a:pt x="8" y="0"/>
                      <a:pt x="9"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0" name="Freeform 1696">
                <a:extLst>
                  <a:ext uri="{FF2B5EF4-FFF2-40B4-BE49-F238E27FC236}">
                    <a16:creationId xmlns:a16="http://schemas.microsoft.com/office/drawing/2014/main" id="{563FBE6A-FB6C-49FE-B2E0-23DCDC298ECE}"/>
                  </a:ext>
                </a:extLst>
              </p:cNvPr>
              <p:cNvSpPr>
                <a:spLocks/>
              </p:cNvSpPr>
              <p:nvPr/>
            </p:nvSpPr>
            <p:spPr bwMode="auto">
              <a:xfrm>
                <a:off x="4160" y="2411"/>
                <a:ext cx="48" cy="68"/>
              </a:xfrm>
              <a:custGeom>
                <a:avLst/>
                <a:gdLst>
                  <a:gd name="T0" fmla="*/ 9 w 10"/>
                  <a:gd name="T1" fmla="*/ 7 h 14"/>
                  <a:gd name="T2" fmla="*/ 2 w 10"/>
                  <a:gd name="T3" fmla="*/ 11 h 14"/>
                  <a:gd name="T4" fmla="*/ 5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9" y="12"/>
                      <a:pt x="5" y="14"/>
                      <a:pt x="2" y="11"/>
                    </a:cubicBezTo>
                    <a:cubicBezTo>
                      <a:pt x="0" y="8"/>
                      <a:pt x="1" y="1"/>
                      <a:pt x="5"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1" name="Freeform 1697">
                <a:extLst>
                  <a:ext uri="{FF2B5EF4-FFF2-40B4-BE49-F238E27FC236}">
                    <a16:creationId xmlns:a16="http://schemas.microsoft.com/office/drawing/2014/main" id="{3F7ED2FA-FFA5-4B0C-93FF-A0C93C387571}"/>
                  </a:ext>
                </a:extLst>
              </p:cNvPr>
              <p:cNvSpPr>
                <a:spLocks/>
              </p:cNvSpPr>
              <p:nvPr/>
            </p:nvSpPr>
            <p:spPr bwMode="auto">
              <a:xfrm>
                <a:off x="4208" y="2344"/>
                <a:ext cx="48" cy="67"/>
              </a:xfrm>
              <a:custGeom>
                <a:avLst/>
                <a:gdLst>
                  <a:gd name="T0" fmla="*/ 10 w 10"/>
                  <a:gd name="T1" fmla="*/ 6 h 14"/>
                  <a:gd name="T2" fmla="*/ 3 w 10"/>
                  <a:gd name="T3" fmla="*/ 11 h 14"/>
                  <a:gd name="T4" fmla="*/ 6 w 10"/>
                  <a:gd name="T5" fmla="*/ 0 h 14"/>
                  <a:gd name="T6" fmla="*/ 10 w 10"/>
                  <a:gd name="T7" fmla="*/ 6 h 14"/>
                </a:gdLst>
                <a:ahLst/>
                <a:cxnLst>
                  <a:cxn ang="0">
                    <a:pos x="T0" y="T1"/>
                  </a:cxn>
                  <a:cxn ang="0">
                    <a:pos x="T2" y="T3"/>
                  </a:cxn>
                  <a:cxn ang="0">
                    <a:pos x="T4" y="T5"/>
                  </a:cxn>
                  <a:cxn ang="0">
                    <a:pos x="T6" y="T7"/>
                  </a:cxn>
                </a:cxnLst>
                <a:rect l="0" t="0" r="r" b="b"/>
                <a:pathLst>
                  <a:path w="10" h="14">
                    <a:moveTo>
                      <a:pt x="10" y="6"/>
                    </a:moveTo>
                    <a:cubicBezTo>
                      <a:pt x="9" y="11"/>
                      <a:pt x="5" y="14"/>
                      <a:pt x="3" y="11"/>
                    </a:cubicBezTo>
                    <a:cubicBezTo>
                      <a:pt x="0" y="8"/>
                      <a:pt x="2" y="1"/>
                      <a:pt x="6" y="0"/>
                    </a:cubicBezTo>
                    <a:cubicBezTo>
                      <a:pt x="9"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2" name="Freeform 1698">
                <a:extLst>
                  <a:ext uri="{FF2B5EF4-FFF2-40B4-BE49-F238E27FC236}">
                    <a16:creationId xmlns:a16="http://schemas.microsoft.com/office/drawing/2014/main" id="{2B061074-4EAA-4056-A8E6-B867A4F61C77}"/>
                  </a:ext>
                </a:extLst>
              </p:cNvPr>
              <p:cNvSpPr>
                <a:spLocks/>
              </p:cNvSpPr>
              <p:nvPr/>
            </p:nvSpPr>
            <p:spPr bwMode="auto">
              <a:xfrm>
                <a:off x="4280" y="2286"/>
                <a:ext cx="53" cy="72"/>
              </a:xfrm>
              <a:custGeom>
                <a:avLst/>
                <a:gdLst>
                  <a:gd name="T0" fmla="*/ 10 w 11"/>
                  <a:gd name="T1" fmla="*/ 7 h 15"/>
                  <a:gd name="T2" fmla="*/ 2 w 11"/>
                  <a:gd name="T3" fmla="*/ 11 h 15"/>
                  <a:gd name="T4" fmla="*/ 6 w 11"/>
                  <a:gd name="T5" fmla="*/ 0 h 15"/>
                  <a:gd name="T6" fmla="*/ 10 w 11"/>
                  <a:gd name="T7" fmla="*/ 7 h 15"/>
                </a:gdLst>
                <a:ahLst/>
                <a:cxnLst>
                  <a:cxn ang="0">
                    <a:pos x="T0" y="T1"/>
                  </a:cxn>
                  <a:cxn ang="0">
                    <a:pos x="T2" y="T3"/>
                  </a:cxn>
                  <a:cxn ang="0">
                    <a:pos x="T4" y="T5"/>
                  </a:cxn>
                  <a:cxn ang="0">
                    <a:pos x="T6" y="T7"/>
                  </a:cxn>
                </a:cxnLst>
                <a:rect l="0" t="0" r="r" b="b"/>
                <a:pathLst>
                  <a:path w="11" h="15">
                    <a:moveTo>
                      <a:pt x="10" y="7"/>
                    </a:moveTo>
                    <a:cubicBezTo>
                      <a:pt x="10" y="12"/>
                      <a:pt x="5" y="15"/>
                      <a:pt x="2" y="11"/>
                    </a:cubicBezTo>
                    <a:cubicBezTo>
                      <a:pt x="0" y="8"/>
                      <a:pt x="2" y="1"/>
                      <a:pt x="6"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3" name="Freeform 1699">
                <a:extLst>
                  <a:ext uri="{FF2B5EF4-FFF2-40B4-BE49-F238E27FC236}">
                    <a16:creationId xmlns:a16="http://schemas.microsoft.com/office/drawing/2014/main" id="{73E942C4-3F76-42B1-A2D0-A58D9FEDC473}"/>
                  </a:ext>
                </a:extLst>
              </p:cNvPr>
              <p:cNvSpPr>
                <a:spLocks/>
              </p:cNvSpPr>
              <p:nvPr/>
            </p:nvSpPr>
            <p:spPr bwMode="auto">
              <a:xfrm>
                <a:off x="4343" y="2233"/>
                <a:ext cx="58" cy="72"/>
              </a:xfrm>
              <a:custGeom>
                <a:avLst/>
                <a:gdLst>
                  <a:gd name="T0" fmla="*/ 12 w 12"/>
                  <a:gd name="T1" fmla="*/ 7 h 15"/>
                  <a:gd name="T2" fmla="*/ 3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1"/>
                    </a:cubicBezTo>
                    <a:cubicBezTo>
                      <a:pt x="0" y="8"/>
                      <a:pt x="3" y="1"/>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4" name="Freeform 1700">
                <a:extLst>
                  <a:ext uri="{FF2B5EF4-FFF2-40B4-BE49-F238E27FC236}">
                    <a16:creationId xmlns:a16="http://schemas.microsoft.com/office/drawing/2014/main" id="{9B70D898-96AD-4F68-B79C-4A50E4516A1C}"/>
                  </a:ext>
                </a:extLst>
              </p:cNvPr>
              <p:cNvSpPr>
                <a:spLocks/>
              </p:cNvSpPr>
              <p:nvPr/>
            </p:nvSpPr>
            <p:spPr bwMode="auto">
              <a:xfrm>
                <a:off x="4401" y="2271"/>
                <a:ext cx="57" cy="68"/>
              </a:xfrm>
              <a:custGeom>
                <a:avLst/>
                <a:gdLst>
                  <a:gd name="T0" fmla="*/ 12 w 12"/>
                  <a:gd name="T1" fmla="*/ 6 h 14"/>
                  <a:gd name="T2" fmla="*/ 3 w 12"/>
                  <a:gd name="T3" fmla="*/ 11 h 14"/>
                  <a:gd name="T4" fmla="*/ 7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1" y="11"/>
                      <a:pt x="6" y="14"/>
                      <a:pt x="3" y="11"/>
                    </a:cubicBezTo>
                    <a:cubicBezTo>
                      <a:pt x="0" y="7"/>
                      <a:pt x="3"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5" name="Freeform 1701">
                <a:extLst>
                  <a:ext uri="{FF2B5EF4-FFF2-40B4-BE49-F238E27FC236}">
                    <a16:creationId xmlns:a16="http://schemas.microsoft.com/office/drawing/2014/main" id="{17648FE4-D238-4A5E-B981-73B1D7FF172B}"/>
                  </a:ext>
                </a:extLst>
              </p:cNvPr>
              <p:cNvSpPr>
                <a:spLocks/>
              </p:cNvSpPr>
              <p:nvPr/>
            </p:nvSpPr>
            <p:spPr bwMode="auto">
              <a:xfrm>
                <a:off x="4482" y="2247"/>
                <a:ext cx="58" cy="68"/>
              </a:xfrm>
              <a:custGeom>
                <a:avLst/>
                <a:gdLst>
                  <a:gd name="T0" fmla="*/ 12 w 12"/>
                  <a:gd name="T1" fmla="*/ 6 h 14"/>
                  <a:gd name="T2" fmla="*/ 2 w 12"/>
                  <a:gd name="T3" fmla="*/ 10 h 14"/>
                  <a:gd name="T4" fmla="*/ 7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1" y="12"/>
                      <a:pt x="5" y="14"/>
                      <a:pt x="2" y="10"/>
                    </a:cubicBezTo>
                    <a:cubicBezTo>
                      <a:pt x="0" y="6"/>
                      <a:pt x="2"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6" name="Freeform 1702">
                <a:extLst>
                  <a:ext uri="{FF2B5EF4-FFF2-40B4-BE49-F238E27FC236}">
                    <a16:creationId xmlns:a16="http://schemas.microsoft.com/office/drawing/2014/main" id="{30A53DF2-D174-477A-B64C-674123F6DD3B}"/>
                  </a:ext>
                </a:extLst>
              </p:cNvPr>
              <p:cNvSpPr>
                <a:spLocks/>
              </p:cNvSpPr>
              <p:nvPr/>
            </p:nvSpPr>
            <p:spPr bwMode="auto">
              <a:xfrm>
                <a:off x="4545" y="2199"/>
                <a:ext cx="63" cy="67"/>
              </a:xfrm>
              <a:custGeom>
                <a:avLst/>
                <a:gdLst>
                  <a:gd name="T0" fmla="*/ 12 w 13"/>
                  <a:gd name="T1" fmla="*/ 6 h 14"/>
                  <a:gd name="T2" fmla="*/ 2 w 13"/>
                  <a:gd name="T3" fmla="*/ 10 h 14"/>
                  <a:gd name="T4" fmla="*/ 7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1" y="12"/>
                      <a:pt x="5" y="14"/>
                      <a:pt x="2" y="10"/>
                    </a:cubicBezTo>
                    <a:cubicBezTo>
                      <a:pt x="0" y="7"/>
                      <a:pt x="2" y="0"/>
                      <a:pt x="7" y="0"/>
                    </a:cubicBezTo>
                    <a:cubicBezTo>
                      <a:pt x="11"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7" name="Freeform 1703">
                <a:extLst>
                  <a:ext uri="{FF2B5EF4-FFF2-40B4-BE49-F238E27FC236}">
                    <a16:creationId xmlns:a16="http://schemas.microsoft.com/office/drawing/2014/main" id="{7158A56C-0ACA-4134-B1CD-33583070B453}"/>
                  </a:ext>
                </a:extLst>
              </p:cNvPr>
              <p:cNvSpPr>
                <a:spLocks/>
              </p:cNvSpPr>
              <p:nvPr/>
            </p:nvSpPr>
            <p:spPr bwMode="auto">
              <a:xfrm>
                <a:off x="4617" y="2228"/>
                <a:ext cx="58" cy="67"/>
              </a:xfrm>
              <a:custGeom>
                <a:avLst/>
                <a:gdLst>
                  <a:gd name="T0" fmla="*/ 12 w 12"/>
                  <a:gd name="T1" fmla="*/ 6 h 14"/>
                  <a:gd name="T2" fmla="*/ 2 w 12"/>
                  <a:gd name="T3" fmla="*/ 10 h 14"/>
                  <a:gd name="T4" fmla="*/ 7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1" y="12"/>
                      <a:pt x="5" y="14"/>
                      <a:pt x="2" y="10"/>
                    </a:cubicBezTo>
                    <a:cubicBezTo>
                      <a:pt x="0" y="7"/>
                      <a:pt x="2" y="1"/>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8" name="Freeform 1704">
                <a:extLst>
                  <a:ext uri="{FF2B5EF4-FFF2-40B4-BE49-F238E27FC236}">
                    <a16:creationId xmlns:a16="http://schemas.microsoft.com/office/drawing/2014/main" id="{5BEC3A46-FE2F-400A-A474-D9F066687F55}"/>
                  </a:ext>
                </a:extLst>
              </p:cNvPr>
              <p:cNvSpPr>
                <a:spLocks/>
              </p:cNvSpPr>
              <p:nvPr/>
            </p:nvSpPr>
            <p:spPr bwMode="auto">
              <a:xfrm>
                <a:off x="4492" y="2136"/>
                <a:ext cx="58" cy="68"/>
              </a:xfrm>
              <a:custGeom>
                <a:avLst/>
                <a:gdLst>
                  <a:gd name="T0" fmla="*/ 12 w 12"/>
                  <a:gd name="T1" fmla="*/ 7 h 14"/>
                  <a:gd name="T2" fmla="*/ 2 w 12"/>
                  <a:gd name="T3" fmla="*/ 11 h 14"/>
                  <a:gd name="T4" fmla="*/ 8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1" y="12"/>
                      <a:pt x="5" y="14"/>
                      <a:pt x="2" y="11"/>
                    </a:cubicBezTo>
                    <a:cubicBezTo>
                      <a:pt x="0" y="7"/>
                      <a:pt x="3" y="1"/>
                      <a:pt x="8"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59" name="Freeform 1705">
                <a:extLst>
                  <a:ext uri="{FF2B5EF4-FFF2-40B4-BE49-F238E27FC236}">
                    <a16:creationId xmlns:a16="http://schemas.microsoft.com/office/drawing/2014/main" id="{47A3B0DB-1FBA-4FC6-8442-BF1CBB22F2E3}"/>
                  </a:ext>
                </a:extLst>
              </p:cNvPr>
              <p:cNvSpPr>
                <a:spLocks/>
              </p:cNvSpPr>
              <p:nvPr/>
            </p:nvSpPr>
            <p:spPr bwMode="auto">
              <a:xfrm>
                <a:off x="4545" y="1982"/>
                <a:ext cx="58" cy="63"/>
              </a:xfrm>
              <a:custGeom>
                <a:avLst/>
                <a:gdLst>
                  <a:gd name="T0" fmla="*/ 11 w 12"/>
                  <a:gd name="T1" fmla="*/ 6 h 13"/>
                  <a:gd name="T2" fmla="*/ 2 w 12"/>
                  <a:gd name="T3" fmla="*/ 10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4" y="13"/>
                      <a:pt x="2" y="10"/>
                    </a:cubicBezTo>
                    <a:cubicBezTo>
                      <a:pt x="0" y="6"/>
                      <a:pt x="2" y="0"/>
                      <a:pt x="7"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0" name="Freeform 1706">
                <a:extLst>
                  <a:ext uri="{FF2B5EF4-FFF2-40B4-BE49-F238E27FC236}">
                    <a16:creationId xmlns:a16="http://schemas.microsoft.com/office/drawing/2014/main" id="{B111AA37-133F-4DA4-9AA9-96DEEBE93427}"/>
                  </a:ext>
                </a:extLst>
              </p:cNvPr>
              <p:cNvSpPr>
                <a:spLocks/>
              </p:cNvSpPr>
              <p:nvPr/>
            </p:nvSpPr>
            <p:spPr bwMode="auto">
              <a:xfrm>
                <a:off x="4613" y="1924"/>
                <a:ext cx="62" cy="63"/>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3" y="0"/>
                      <a:pt x="8"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1" name="Freeform 1707">
                <a:extLst>
                  <a:ext uri="{FF2B5EF4-FFF2-40B4-BE49-F238E27FC236}">
                    <a16:creationId xmlns:a16="http://schemas.microsoft.com/office/drawing/2014/main" id="{A394F4CF-7D75-438C-B34D-03E1499BAD71}"/>
                  </a:ext>
                </a:extLst>
              </p:cNvPr>
              <p:cNvSpPr>
                <a:spLocks/>
              </p:cNvSpPr>
              <p:nvPr/>
            </p:nvSpPr>
            <p:spPr bwMode="auto">
              <a:xfrm>
                <a:off x="4690" y="1876"/>
                <a:ext cx="62" cy="63"/>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4" y="13"/>
                      <a:pt x="2" y="9"/>
                    </a:cubicBezTo>
                    <a:cubicBezTo>
                      <a:pt x="0" y="6"/>
                      <a:pt x="3" y="0"/>
                      <a:pt x="8"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2" name="Freeform 1708">
                <a:extLst>
                  <a:ext uri="{FF2B5EF4-FFF2-40B4-BE49-F238E27FC236}">
                    <a16:creationId xmlns:a16="http://schemas.microsoft.com/office/drawing/2014/main" id="{FAF51719-8146-456D-9363-C2B13DEFB574}"/>
                  </a:ext>
                </a:extLst>
              </p:cNvPr>
              <p:cNvSpPr>
                <a:spLocks/>
              </p:cNvSpPr>
              <p:nvPr/>
            </p:nvSpPr>
            <p:spPr bwMode="auto">
              <a:xfrm>
                <a:off x="4627" y="1842"/>
                <a:ext cx="58" cy="63"/>
              </a:xfrm>
              <a:custGeom>
                <a:avLst/>
                <a:gdLst>
                  <a:gd name="T0" fmla="*/ 11 w 12"/>
                  <a:gd name="T1" fmla="*/ 6 h 13"/>
                  <a:gd name="T2" fmla="*/ 2 w 12"/>
                  <a:gd name="T3" fmla="*/ 9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4" y="13"/>
                      <a:pt x="2" y="9"/>
                    </a:cubicBezTo>
                    <a:cubicBezTo>
                      <a:pt x="0" y="6"/>
                      <a:pt x="3" y="1"/>
                      <a:pt x="7"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3" name="Freeform 1709">
                <a:extLst>
                  <a:ext uri="{FF2B5EF4-FFF2-40B4-BE49-F238E27FC236}">
                    <a16:creationId xmlns:a16="http://schemas.microsoft.com/office/drawing/2014/main" id="{35AFFA43-9BE7-462C-A982-92BD173BF549}"/>
                  </a:ext>
                </a:extLst>
              </p:cNvPr>
              <p:cNvSpPr>
                <a:spLocks/>
              </p:cNvSpPr>
              <p:nvPr/>
            </p:nvSpPr>
            <p:spPr bwMode="auto">
              <a:xfrm>
                <a:off x="4810" y="1857"/>
                <a:ext cx="63" cy="62"/>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3" y="0"/>
                      <a:pt x="8"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4" name="Freeform 1710">
                <a:extLst>
                  <a:ext uri="{FF2B5EF4-FFF2-40B4-BE49-F238E27FC236}">
                    <a16:creationId xmlns:a16="http://schemas.microsoft.com/office/drawing/2014/main" id="{766B98B5-329B-4D84-A16A-6D3240B0143C}"/>
                  </a:ext>
                </a:extLst>
              </p:cNvPr>
              <p:cNvSpPr>
                <a:spLocks/>
              </p:cNvSpPr>
              <p:nvPr/>
            </p:nvSpPr>
            <p:spPr bwMode="auto">
              <a:xfrm>
                <a:off x="4752" y="1808"/>
                <a:ext cx="63" cy="63"/>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5" name="Freeform 1711">
                <a:extLst>
                  <a:ext uri="{FF2B5EF4-FFF2-40B4-BE49-F238E27FC236}">
                    <a16:creationId xmlns:a16="http://schemas.microsoft.com/office/drawing/2014/main" id="{FF4BC8FB-6CAA-43C6-8DE1-32856DEA6686}"/>
                  </a:ext>
                </a:extLst>
              </p:cNvPr>
              <p:cNvSpPr>
                <a:spLocks/>
              </p:cNvSpPr>
              <p:nvPr/>
            </p:nvSpPr>
            <p:spPr bwMode="auto">
              <a:xfrm>
                <a:off x="4815" y="1760"/>
                <a:ext cx="58" cy="58"/>
              </a:xfrm>
              <a:custGeom>
                <a:avLst/>
                <a:gdLst>
                  <a:gd name="T0" fmla="*/ 11 w 12"/>
                  <a:gd name="T1" fmla="*/ 6 h 12"/>
                  <a:gd name="T2" fmla="*/ 2 w 12"/>
                  <a:gd name="T3" fmla="*/ 9 h 12"/>
                  <a:gd name="T4" fmla="*/ 7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0" y="10"/>
                      <a:pt x="4" y="12"/>
                      <a:pt x="2" y="9"/>
                    </a:cubicBezTo>
                    <a:cubicBezTo>
                      <a:pt x="0" y="6"/>
                      <a:pt x="2" y="1"/>
                      <a:pt x="7"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6" name="Freeform 1712">
                <a:extLst>
                  <a:ext uri="{FF2B5EF4-FFF2-40B4-BE49-F238E27FC236}">
                    <a16:creationId xmlns:a16="http://schemas.microsoft.com/office/drawing/2014/main" id="{3085A773-531A-42B3-B5DE-C7AB9F9D64A6}"/>
                  </a:ext>
                </a:extLst>
              </p:cNvPr>
              <p:cNvSpPr>
                <a:spLocks/>
              </p:cNvSpPr>
              <p:nvPr/>
            </p:nvSpPr>
            <p:spPr bwMode="auto">
              <a:xfrm>
                <a:off x="4685" y="1784"/>
                <a:ext cx="58" cy="58"/>
              </a:xfrm>
              <a:custGeom>
                <a:avLst/>
                <a:gdLst>
                  <a:gd name="T0" fmla="*/ 12 w 12"/>
                  <a:gd name="T1" fmla="*/ 5 h 12"/>
                  <a:gd name="T2" fmla="*/ 2 w 12"/>
                  <a:gd name="T3" fmla="*/ 9 h 12"/>
                  <a:gd name="T4" fmla="*/ 8 w 12"/>
                  <a:gd name="T5" fmla="*/ 0 h 12"/>
                  <a:gd name="T6" fmla="*/ 12 w 12"/>
                  <a:gd name="T7" fmla="*/ 5 h 12"/>
                </a:gdLst>
                <a:ahLst/>
                <a:cxnLst>
                  <a:cxn ang="0">
                    <a:pos x="T0" y="T1"/>
                  </a:cxn>
                  <a:cxn ang="0">
                    <a:pos x="T2" y="T3"/>
                  </a:cxn>
                  <a:cxn ang="0">
                    <a:pos x="T4" y="T5"/>
                  </a:cxn>
                  <a:cxn ang="0">
                    <a:pos x="T6" y="T7"/>
                  </a:cxn>
                </a:cxnLst>
                <a:rect l="0" t="0" r="r" b="b"/>
                <a:pathLst>
                  <a:path w="12" h="12">
                    <a:moveTo>
                      <a:pt x="12" y="5"/>
                    </a:moveTo>
                    <a:cubicBezTo>
                      <a:pt x="10" y="10"/>
                      <a:pt x="4" y="12"/>
                      <a:pt x="2" y="9"/>
                    </a:cubicBezTo>
                    <a:cubicBezTo>
                      <a:pt x="0" y="6"/>
                      <a:pt x="3" y="0"/>
                      <a:pt x="8" y="0"/>
                    </a:cubicBezTo>
                    <a:cubicBezTo>
                      <a:pt x="12" y="0"/>
                      <a:pt x="12" y="3"/>
                      <a:pt x="12"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7" name="Freeform 1713">
                <a:extLst>
                  <a:ext uri="{FF2B5EF4-FFF2-40B4-BE49-F238E27FC236}">
                    <a16:creationId xmlns:a16="http://schemas.microsoft.com/office/drawing/2014/main" id="{56D21843-5117-4B56-B73C-E65BA4B54B61}"/>
                  </a:ext>
                </a:extLst>
              </p:cNvPr>
              <p:cNvSpPr>
                <a:spLocks/>
              </p:cNvSpPr>
              <p:nvPr/>
            </p:nvSpPr>
            <p:spPr bwMode="auto">
              <a:xfrm>
                <a:off x="4747" y="1726"/>
                <a:ext cx="58" cy="58"/>
              </a:xfrm>
              <a:custGeom>
                <a:avLst/>
                <a:gdLst>
                  <a:gd name="T0" fmla="*/ 11 w 12"/>
                  <a:gd name="T1" fmla="*/ 5 h 12"/>
                  <a:gd name="T2" fmla="*/ 1 w 12"/>
                  <a:gd name="T3" fmla="*/ 9 h 12"/>
                  <a:gd name="T4" fmla="*/ 7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10" y="10"/>
                      <a:pt x="4" y="12"/>
                      <a:pt x="1" y="9"/>
                    </a:cubicBezTo>
                    <a:cubicBezTo>
                      <a:pt x="0" y="6"/>
                      <a:pt x="3"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8" name="Freeform 1714">
                <a:extLst>
                  <a:ext uri="{FF2B5EF4-FFF2-40B4-BE49-F238E27FC236}">
                    <a16:creationId xmlns:a16="http://schemas.microsoft.com/office/drawing/2014/main" id="{7E719CF6-F897-441B-9DF0-208C6B6463DD}"/>
                  </a:ext>
                </a:extLst>
              </p:cNvPr>
              <p:cNvSpPr>
                <a:spLocks/>
              </p:cNvSpPr>
              <p:nvPr/>
            </p:nvSpPr>
            <p:spPr bwMode="auto">
              <a:xfrm>
                <a:off x="4810" y="1673"/>
                <a:ext cx="58" cy="58"/>
              </a:xfrm>
              <a:custGeom>
                <a:avLst/>
                <a:gdLst>
                  <a:gd name="T0" fmla="*/ 11 w 12"/>
                  <a:gd name="T1" fmla="*/ 6 h 12"/>
                  <a:gd name="T2" fmla="*/ 2 w 12"/>
                  <a:gd name="T3" fmla="*/ 9 h 12"/>
                  <a:gd name="T4" fmla="*/ 8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0" y="10"/>
                      <a:pt x="4" y="12"/>
                      <a:pt x="2" y="9"/>
                    </a:cubicBezTo>
                    <a:cubicBezTo>
                      <a:pt x="0" y="6"/>
                      <a:pt x="3" y="1"/>
                      <a:pt x="8"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69" name="Freeform 1715">
                <a:extLst>
                  <a:ext uri="{FF2B5EF4-FFF2-40B4-BE49-F238E27FC236}">
                    <a16:creationId xmlns:a16="http://schemas.microsoft.com/office/drawing/2014/main" id="{B37F602D-C9FE-4665-A306-4E5BE37135E9}"/>
                  </a:ext>
                </a:extLst>
              </p:cNvPr>
              <p:cNvSpPr>
                <a:spLocks/>
              </p:cNvSpPr>
              <p:nvPr/>
            </p:nvSpPr>
            <p:spPr bwMode="auto">
              <a:xfrm>
                <a:off x="4752" y="1644"/>
                <a:ext cx="58" cy="58"/>
              </a:xfrm>
              <a:custGeom>
                <a:avLst/>
                <a:gdLst>
                  <a:gd name="T0" fmla="*/ 11 w 12"/>
                  <a:gd name="T1" fmla="*/ 5 h 12"/>
                  <a:gd name="T2" fmla="*/ 1 w 12"/>
                  <a:gd name="T3" fmla="*/ 8 h 12"/>
                  <a:gd name="T4" fmla="*/ 7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9" y="10"/>
                      <a:pt x="3" y="12"/>
                      <a:pt x="1" y="8"/>
                    </a:cubicBezTo>
                    <a:cubicBezTo>
                      <a:pt x="0" y="6"/>
                      <a:pt x="3"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0" name="Freeform 1716">
                <a:extLst>
                  <a:ext uri="{FF2B5EF4-FFF2-40B4-BE49-F238E27FC236}">
                    <a16:creationId xmlns:a16="http://schemas.microsoft.com/office/drawing/2014/main" id="{7D384776-F6C3-4A6C-83FF-D6A3DFB3B987}"/>
                  </a:ext>
                </a:extLst>
              </p:cNvPr>
              <p:cNvSpPr>
                <a:spLocks/>
              </p:cNvSpPr>
              <p:nvPr/>
            </p:nvSpPr>
            <p:spPr bwMode="auto">
              <a:xfrm>
                <a:off x="4680" y="1693"/>
                <a:ext cx="58" cy="58"/>
              </a:xfrm>
              <a:custGeom>
                <a:avLst/>
                <a:gdLst>
                  <a:gd name="T0" fmla="*/ 11 w 12"/>
                  <a:gd name="T1" fmla="*/ 5 h 12"/>
                  <a:gd name="T2" fmla="*/ 2 w 12"/>
                  <a:gd name="T3" fmla="*/ 9 h 12"/>
                  <a:gd name="T4" fmla="*/ 8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9" y="10"/>
                      <a:pt x="3" y="12"/>
                      <a:pt x="2" y="9"/>
                    </a:cubicBezTo>
                    <a:cubicBezTo>
                      <a:pt x="0" y="6"/>
                      <a:pt x="3" y="1"/>
                      <a:pt x="8" y="0"/>
                    </a:cubicBezTo>
                    <a:cubicBezTo>
                      <a:pt x="11" y="0"/>
                      <a:pt x="12" y="3"/>
                      <a:pt x="11" y="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1" name="Freeform 1717">
                <a:extLst>
                  <a:ext uri="{FF2B5EF4-FFF2-40B4-BE49-F238E27FC236}">
                    <a16:creationId xmlns:a16="http://schemas.microsoft.com/office/drawing/2014/main" id="{D34A4CC2-793F-48DC-8E40-6CBA6D5E8738}"/>
                  </a:ext>
                </a:extLst>
              </p:cNvPr>
              <p:cNvSpPr>
                <a:spLocks/>
              </p:cNvSpPr>
              <p:nvPr/>
            </p:nvSpPr>
            <p:spPr bwMode="auto">
              <a:xfrm>
                <a:off x="4420" y="2175"/>
                <a:ext cx="58" cy="67"/>
              </a:xfrm>
              <a:custGeom>
                <a:avLst/>
                <a:gdLst>
                  <a:gd name="T0" fmla="*/ 12 w 12"/>
                  <a:gd name="T1" fmla="*/ 6 h 14"/>
                  <a:gd name="T2" fmla="*/ 2 w 12"/>
                  <a:gd name="T3" fmla="*/ 10 h 14"/>
                  <a:gd name="T4" fmla="*/ 7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1" y="11"/>
                      <a:pt x="5" y="14"/>
                      <a:pt x="2" y="10"/>
                    </a:cubicBezTo>
                    <a:cubicBezTo>
                      <a:pt x="0" y="7"/>
                      <a:pt x="2" y="0"/>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2" name="Freeform 1718">
                <a:extLst>
                  <a:ext uri="{FF2B5EF4-FFF2-40B4-BE49-F238E27FC236}">
                    <a16:creationId xmlns:a16="http://schemas.microsoft.com/office/drawing/2014/main" id="{2F1E881C-1F29-4EAE-BFF6-96649B19FCB8}"/>
                  </a:ext>
                </a:extLst>
              </p:cNvPr>
              <p:cNvSpPr>
                <a:spLocks/>
              </p:cNvSpPr>
              <p:nvPr/>
            </p:nvSpPr>
            <p:spPr bwMode="auto">
              <a:xfrm>
                <a:off x="4685" y="2237"/>
                <a:ext cx="62" cy="68"/>
              </a:xfrm>
              <a:custGeom>
                <a:avLst/>
                <a:gdLst>
                  <a:gd name="T0" fmla="*/ 13 w 13"/>
                  <a:gd name="T1" fmla="*/ 6 h 14"/>
                  <a:gd name="T2" fmla="*/ 3 w 13"/>
                  <a:gd name="T3" fmla="*/ 10 h 14"/>
                  <a:gd name="T4" fmla="*/ 8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6" y="14"/>
                      <a:pt x="3" y="10"/>
                    </a:cubicBezTo>
                    <a:cubicBezTo>
                      <a:pt x="0" y="7"/>
                      <a:pt x="3" y="0"/>
                      <a:pt x="8"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3" name="Freeform 1719">
                <a:extLst>
                  <a:ext uri="{FF2B5EF4-FFF2-40B4-BE49-F238E27FC236}">
                    <a16:creationId xmlns:a16="http://schemas.microsoft.com/office/drawing/2014/main" id="{701DA424-9DBE-48F7-BF1D-B41894612ED2}"/>
                  </a:ext>
                </a:extLst>
              </p:cNvPr>
              <p:cNvSpPr>
                <a:spLocks/>
              </p:cNvSpPr>
              <p:nvPr/>
            </p:nvSpPr>
            <p:spPr bwMode="auto">
              <a:xfrm>
                <a:off x="4743" y="2170"/>
                <a:ext cx="62" cy="67"/>
              </a:xfrm>
              <a:custGeom>
                <a:avLst/>
                <a:gdLst>
                  <a:gd name="T0" fmla="*/ 13 w 13"/>
                  <a:gd name="T1" fmla="*/ 6 h 14"/>
                  <a:gd name="T2" fmla="*/ 3 w 13"/>
                  <a:gd name="T3" fmla="*/ 10 h 14"/>
                  <a:gd name="T4" fmla="*/ 8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6" y="14"/>
                      <a:pt x="3" y="10"/>
                    </a:cubicBezTo>
                    <a:cubicBezTo>
                      <a:pt x="0" y="6"/>
                      <a:pt x="2" y="0"/>
                      <a:pt x="8" y="0"/>
                    </a:cubicBezTo>
                    <a:cubicBezTo>
                      <a:pt x="12" y="0"/>
                      <a:pt x="13" y="4"/>
                      <a:pt x="13"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4" name="Freeform 1720">
                <a:extLst>
                  <a:ext uri="{FF2B5EF4-FFF2-40B4-BE49-F238E27FC236}">
                    <a16:creationId xmlns:a16="http://schemas.microsoft.com/office/drawing/2014/main" id="{256AC57C-8366-47B2-A57F-12D60370ADD1}"/>
                  </a:ext>
                </a:extLst>
              </p:cNvPr>
              <p:cNvSpPr>
                <a:spLocks/>
              </p:cNvSpPr>
              <p:nvPr/>
            </p:nvSpPr>
            <p:spPr bwMode="auto">
              <a:xfrm>
                <a:off x="4820" y="2122"/>
                <a:ext cx="62" cy="67"/>
              </a:xfrm>
              <a:custGeom>
                <a:avLst/>
                <a:gdLst>
                  <a:gd name="T0" fmla="*/ 13 w 13"/>
                  <a:gd name="T1" fmla="*/ 6 h 14"/>
                  <a:gd name="T2" fmla="*/ 3 w 13"/>
                  <a:gd name="T3" fmla="*/ 10 h 14"/>
                  <a:gd name="T4" fmla="*/ 8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1"/>
                      <a:pt x="6" y="14"/>
                      <a:pt x="3" y="10"/>
                    </a:cubicBezTo>
                    <a:cubicBezTo>
                      <a:pt x="0" y="6"/>
                      <a:pt x="3" y="0"/>
                      <a:pt x="8" y="0"/>
                    </a:cubicBezTo>
                    <a:cubicBezTo>
                      <a:pt x="12"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5" name="Freeform 1721">
                <a:extLst>
                  <a:ext uri="{FF2B5EF4-FFF2-40B4-BE49-F238E27FC236}">
                    <a16:creationId xmlns:a16="http://schemas.microsoft.com/office/drawing/2014/main" id="{E0831DC4-FE32-4F66-9891-9C20CA427A06}"/>
                  </a:ext>
                </a:extLst>
              </p:cNvPr>
              <p:cNvSpPr>
                <a:spLocks/>
              </p:cNvSpPr>
              <p:nvPr/>
            </p:nvSpPr>
            <p:spPr bwMode="auto">
              <a:xfrm>
                <a:off x="4964" y="2112"/>
                <a:ext cx="63" cy="68"/>
              </a:xfrm>
              <a:custGeom>
                <a:avLst/>
                <a:gdLst>
                  <a:gd name="T0" fmla="*/ 13 w 13"/>
                  <a:gd name="T1" fmla="*/ 7 h 14"/>
                  <a:gd name="T2" fmla="*/ 3 w 13"/>
                  <a:gd name="T3" fmla="*/ 10 h 14"/>
                  <a:gd name="T4" fmla="*/ 8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2" y="12"/>
                      <a:pt x="6" y="14"/>
                      <a:pt x="3" y="10"/>
                    </a:cubicBezTo>
                    <a:cubicBezTo>
                      <a:pt x="0" y="7"/>
                      <a:pt x="2" y="1"/>
                      <a:pt x="8" y="0"/>
                    </a:cubicBezTo>
                    <a:cubicBezTo>
                      <a:pt x="12"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6" name="Freeform 1722">
                <a:extLst>
                  <a:ext uri="{FF2B5EF4-FFF2-40B4-BE49-F238E27FC236}">
                    <a16:creationId xmlns:a16="http://schemas.microsoft.com/office/drawing/2014/main" id="{20EC49DF-BCE5-4B61-8A59-6D552F4198AB}"/>
                  </a:ext>
                </a:extLst>
              </p:cNvPr>
              <p:cNvSpPr>
                <a:spLocks/>
              </p:cNvSpPr>
              <p:nvPr/>
            </p:nvSpPr>
            <p:spPr bwMode="auto">
              <a:xfrm>
                <a:off x="4897" y="2064"/>
                <a:ext cx="63" cy="67"/>
              </a:xfrm>
              <a:custGeom>
                <a:avLst/>
                <a:gdLst>
                  <a:gd name="T0" fmla="*/ 13 w 13"/>
                  <a:gd name="T1" fmla="*/ 7 h 14"/>
                  <a:gd name="T2" fmla="*/ 3 w 13"/>
                  <a:gd name="T3" fmla="*/ 10 h 14"/>
                  <a:gd name="T4" fmla="*/ 8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2" y="12"/>
                      <a:pt x="6" y="14"/>
                      <a:pt x="3" y="10"/>
                    </a:cubicBezTo>
                    <a:cubicBezTo>
                      <a:pt x="0" y="7"/>
                      <a:pt x="2" y="1"/>
                      <a:pt x="8" y="0"/>
                    </a:cubicBezTo>
                    <a:cubicBezTo>
                      <a:pt x="12"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7" name="Freeform 1723">
                <a:extLst>
                  <a:ext uri="{FF2B5EF4-FFF2-40B4-BE49-F238E27FC236}">
                    <a16:creationId xmlns:a16="http://schemas.microsoft.com/office/drawing/2014/main" id="{D0741F9F-3531-4EC6-A66D-4736FA1C8FC3}"/>
                  </a:ext>
                </a:extLst>
              </p:cNvPr>
              <p:cNvSpPr>
                <a:spLocks/>
              </p:cNvSpPr>
              <p:nvPr/>
            </p:nvSpPr>
            <p:spPr bwMode="auto">
              <a:xfrm>
                <a:off x="5032" y="2059"/>
                <a:ext cx="67" cy="68"/>
              </a:xfrm>
              <a:custGeom>
                <a:avLst/>
                <a:gdLst>
                  <a:gd name="T0" fmla="*/ 13 w 14"/>
                  <a:gd name="T1" fmla="*/ 6 h 14"/>
                  <a:gd name="T2" fmla="*/ 3 w 14"/>
                  <a:gd name="T3" fmla="*/ 10 h 14"/>
                  <a:gd name="T4" fmla="*/ 8 w 14"/>
                  <a:gd name="T5" fmla="*/ 0 h 14"/>
                  <a:gd name="T6" fmla="*/ 13 w 14"/>
                  <a:gd name="T7" fmla="*/ 6 h 14"/>
                </a:gdLst>
                <a:ahLst/>
                <a:cxnLst>
                  <a:cxn ang="0">
                    <a:pos x="T0" y="T1"/>
                  </a:cxn>
                  <a:cxn ang="0">
                    <a:pos x="T2" y="T3"/>
                  </a:cxn>
                  <a:cxn ang="0">
                    <a:pos x="T4" y="T5"/>
                  </a:cxn>
                  <a:cxn ang="0">
                    <a:pos x="T6" y="T7"/>
                  </a:cxn>
                </a:cxnLst>
                <a:rect l="0" t="0" r="r" b="b"/>
                <a:pathLst>
                  <a:path w="14" h="14">
                    <a:moveTo>
                      <a:pt x="13" y="6"/>
                    </a:moveTo>
                    <a:cubicBezTo>
                      <a:pt x="13" y="11"/>
                      <a:pt x="6" y="14"/>
                      <a:pt x="3" y="10"/>
                    </a:cubicBezTo>
                    <a:cubicBezTo>
                      <a:pt x="0" y="6"/>
                      <a:pt x="3" y="0"/>
                      <a:pt x="8" y="0"/>
                    </a:cubicBezTo>
                    <a:cubicBezTo>
                      <a:pt x="12" y="0"/>
                      <a:pt x="14"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8" name="Freeform 1724">
                <a:extLst>
                  <a:ext uri="{FF2B5EF4-FFF2-40B4-BE49-F238E27FC236}">
                    <a16:creationId xmlns:a16="http://schemas.microsoft.com/office/drawing/2014/main" id="{1CDE66B1-235E-4AE4-8707-1399618051F6}"/>
                  </a:ext>
                </a:extLst>
              </p:cNvPr>
              <p:cNvSpPr>
                <a:spLocks/>
              </p:cNvSpPr>
              <p:nvPr/>
            </p:nvSpPr>
            <p:spPr bwMode="auto">
              <a:xfrm>
                <a:off x="4969" y="2006"/>
                <a:ext cx="63" cy="68"/>
              </a:xfrm>
              <a:custGeom>
                <a:avLst/>
                <a:gdLst>
                  <a:gd name="T0" fmla="*/ 13 w 13"/>
                  <a:gd name="T1" fmla="*/ 7 h 14"/>
                  <a:gd name="T2" fmla="*/ 3 w 13"/>
                  <a:gd name="T3" fmla="*/ 10 h 14"/>
                  <a:gd name="T4" fmla="*/ 8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2" y="12"/>
                      <a:pt x="5" y="14"/>
                      <a:pt x="3" y="10"/>
                    </a:cubicBezTo>
                    <a:cubicBezTo>
                      <a:pt x="0" y="7"/>
                      <a:pt x="2" y="1"/>
                      <a:pt x="8" y="0"/>
                    </a:cubicBezTo>
                    <a:cubicBezTo>
                      <a:pt x="12" y="1"/>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79" name="Freeform 1725">
                <a:extLst>
                  <a:ext uri="{FF2B5EF4-FFF2-40B4-BE49-F238E27FC236}">
                    <a16:creationId xmlns:a16="http://schemas.microsoft.com/office/drawing/2014/main" id="{CA0A1FE2-5D50-44C3-AD87-85745F9BB277}"/>
                  </a:ext>
                </a:extLst>
              </p:cNvPr>
              <p:cNvSpPr>
                <a:spLocks/>
              </p:cNvSpPr>
              <p:nvPr/>
            </p:nvSpPr>
            <p:spPr bwMode="auto">
              <a:xfrm>
                <a:off x="5051" y="1967"/>
                <a:ext cx="63" cy="68"/>
              </a:xfrm>
              <a:custGeom>
                <a:avLst/>
                <a:gdLst>
                  <a:gd name="T0" fmla="*/ 13 w 13"/>
                  <a:gd name="T1" fmla="*/ 6 h 14"/>
                  <a:gd name="T2" fmla="*/ 2 w 13"/>
                  <a:gd name="T3" fmla="*/ 10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1"/>
                      <a:pt x="5" y="14"/>
                      <a:pt x="2" y="10"/>
                    </a:cubicBezTo>
                    <a:cubicBezTo>
                      <a:pt x="0" y="6"/>
                      <a:pt x="2" y="1"/>
                      <a:pt x="7"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0" name="Freeform 1726">
                <a:extLst>
                  <a:ext uri="{FF2B5EF4-FFF2-40B4-BE49-F238E27FC236}">
                    <a16:creationId xmlns:a16="http://schemas.microsoft.com/office/drawing/2014/main" id="{B6D90E24-C7AB-4108-B652-B2908BE28BA2}"/>
                  </a:ext>
                </a:extLst>
              </p:cNvPr>
              <p:cNvSpPr>
                <a:spLocks/>
              </p:cNvSpPr>
              <p:nvPr/>
            </p:nvSpPr>
            <p:spPr bwMode="auto">
              <a:xfrm>
                <a:off x="5119" y="1910"/>
                <a:ext cx="62" cy="62"/>
              </a:xfrm>
              <a:custGeom>
                <a:avLst/>
                <a:gdLst>
                  <a:gd name="T0" fmla="*/ 13 w 13"/>
                  <a:gd name="T1" fmla="*/ 6 h 13"/>
                  <a:gd name="T2" fmla="*/ 3 w 13"/>
                  <a:gd name="T3" fmla="*/ 9 h 13"/>
                  <a:gd name="T4" fmla="*/ 8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5" y="13"/>
                      <a:pt x="3" y="9"/>
                    </a:cubicBezTo>
                    <a:cubicBezTo>
                      <a:pt x="0" y="6"/>
                      <a:pt x="2" y="0"/>
                      <a:pt x="8" y="0"/>
                    </a:cubicBezTo>
                    <a:cubicBezTo>
                      <a:pt x="12" y="0"/>
                      <a:pt x="13" y="3"/>
                      <a:pt x="13"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1" name="Freeform 1727">
                <a:extLst>
                  <a:ext uri="{FF2B5EF4-FFF2-40B4-BE49-F238E27FC236}">
                    <a16:creationId xmlns:a16="http://schemas.microsoft.com/office/drawing/2014/main" id="{6E594DAE-855F-46E2-BEF5-3AC5350C0F7E}"/>
                  </a:ext>
                </a:extLst>
              </p:cNvPr>
              <p:cNvSpPr>
                <a:spLocks/>
              </p:cNvSpPr>
              <p:nvPr/>
            </p:nvSpPr>
            <p:spPr bwMode="auto">
              <a:xfrm>
                <a:off x="5210" y="1982"/>
                <a:ext cx="63" cy="63"/>
              </a:xfrm>
              <a:custGeom>
                <a:avLst/>
                <a:gdLst>
                  <a:gd name="T0" fmla="*/ 13 w 13"/>
                  <a:gd name="T1" fmla="*/ 6 h 13"/>
                  <a:gd name="T2" fmla="*/ 2 w 13"/>
                  <a:gd name="T3" fmla="*/ 10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5" y="13"/>
                      <a:pt x="2" y="10"/>
                    </a:cubicBezTo>
                    <a:cubicBezTo>
                      <a:pt x="0" y="6"/>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2" name="Freeform 1728">
                <a:extLst>
                  <a:ext uri="{FF2B5EF4-FFF2-40B4-BE49-F238E27FC236}">
                    <a16:creationId xmlns:a16="http://schemas.microsoft.com/office/drawing/2014/main" id="{277462FF-8243-4F15-BEB0-7775511DED66}"/>
                  </a:ext>
                </a:extLst>
              </p:cNvPr>
              <p:cNvSpPr>
                <a:spLocks/>
              </p:cNvSpPr>
              <p:nvPr/>
            </p:nvSpPr>
            <p:spPr bwMode="auto">
              <a:xfrm>
                <a:off x="5480" y="1857"/>
                <a:ext cx="63" cy="62"/>
              </a:xfrm>
              <a:custGeom>
                <a:avLst/>
                <a:gdLst>
                  <a:gd name="T0" fmla="*/ 13 w 13"/>
                  <a:gd name="T1" fmla="*/ 6 h 13"/>
                  <a:gd name="T2" fmla="*/ 3 w 13"/>
                  <a:gd name="T3" fmla="*/ 10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3" y="11"/>
                      <a:pt x="6" y="13"/>
                      <a:pt x="3" y="10"/>
                    </a:cubicBezTo>
                    <a:cubicBezTo>
                      <a:pt x="0" y="6"/>
                      <a:pt x="2" y="1"/>
                      <a:pt x="7" y="0"/>
                    </a:cubicBezTo>
                    <a:cubicBezTo>
                      <a:pt x="12" y="1"/>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3" name="Freeform 1729">
                <a:extLst>
                  <a:ext uri="{FF2B5EF4-FFF2-40B4-BE49-F238E27FC236}">
                    <a16:creationId xmlns:a16="http://schemas.microsoft.com/office/drawing/2014/main" id="{A5205C1D-548E-4BB0-B442-205928155189}"/>
                  </a:ext>
                </a:extLst>
              </p:cNvPr>
              <p:cNvSpPr>
                <a:spLocks/>
              </p:cNvSpPr>
              <p:nvPr/>
            </p:nvSpPr>
            <p:spPr bwMode="auto">
              <a:xfrm>
                <a:off x="5388" y="1823"/>
                <a:ext cx="63"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1"/>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4" name="Freeform 1730">
                <a:extLst>
                  <a:ext uri="{FF2B5EF4-FFF2-40B4-BE49-F238E27FC236}">
                    <a16:creationId xmlns:a16="http://schemas.microsoft.com/office/drawing/2014/main" id="{FD6A4061-0A75-4E1F-9515-47D5DC93A28D}"/>
                  </a:ext>
                </a:extLst>
              </p:cNvPr>
              <p:cNvSpPr>
                <a:spLocks/>
              </p:cNvSpPr>
              <p:nvPr/>
            </p:nvSpPr>
            <p:spPr bwMode="auto">
              <a:xfrm>
                <a:off x="5306" y="1746"/>
                <a:ext cx="63" cy="58"/>
              </a:xfrm>
              <a:custGeom>
                <a:avLst/>
                <a:gdLst>
                  <a:gd name="T0" fmla="*/ 13 w 13"/>
                  <a:gd name="T1" fmla="*/ 5 h 12"/>
                  <a:gd name="T2" fmla="*/ 3 w 13"/>
                  <a:gd name="T3" fmla="*/ 8 h 12"/>
                  <a:gd name="T4" fmla="*/ 8 w 13"/>
                  <a:gd name="T5" fmla="*/ 0 h 12"/>
                  <a:gd name="T6" fmla="*/ 13 w 13"/>
                  <a:gd name="T7" fmla="*/ 5 h 12"/>
                </a:gdLst>
                <a:ahLst/>
                <a:cxnLst>
                  <a:cxn ang="0">
                    <a:pos x="T0" y="T1"/>
                  </a:cxn>
                  <a:cxn ang="0">
                    <a:pos x="T2" y="T3"/>
                  </a:cxn>
                  <a:cxn ang="0">
                    <a:pos x="T4" y="T5"/>
                  </a:cxn>
                  <a:cxn ang="0">
                    <a:pos x="T6" y="T7"/>
                  </a:cxn>
                </a:cxnLst>
                <a:rect l="0" t="0" r="r" b="b"/>
                <a:pathLst>
                  <a:path w="13" h="12">
                    <a:moveTo>
                      <a:pt x="13" y="5"/>
                    </a:moveTo>
                    <a:cubicBezTo>
                      <a:pt x="12" y="10"/>
                      <a:pt x="6" y="12"/>
                      <a:pt x="3" y="8"/>
                    </a:cubicBezTo>
                    <a:cubicBezTo>
                      <a:pt x="0" y="5"/>
                      <a:pt x="2" y="0"/>
                      <a:pt x="8" y="0"/>
                    </a:cubicBezTo>
                    <a:cubicBezTo>
                      <a:pt x="12" y="0"/>
                      <a:pt x="13" y="3"/>
                      <a:pt x="13"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5" name="Freeform 1731">
                <a:extLst>
                  <a:ext uri="{FF2B5EF4-FFF2-40B4-BE49-F238E27FC236}">
                    <a16:creationId xmlns:a16="http://schemas.microsoft.com/office/drawing/2014/main" id="{B677D845-AED3-4EBA-B327-B107AF4319E5}"/>
                  </a:ext>
                </a:extLst>
              </p:cNvPr>
              <p:cNvSpPr>
                <a:spLocks/>
              </p:cNvSpPr>
              <p:nvPr/>
            </p:nvSpPr>
            <p:spPr bwMode="auto">
              <a:xfrm>
                <a:off x="5384" y="1712"/>
                <a:ext cx="62"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1"/>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6" name="Freeform 1732">
                <a:extLst>
                  <a:ext uri="{FF2B5EF4-FFF2-40B4-BE49-F238E27FC236}">
                    <a16:creationId xmlns:a16="http://schemas.microsoft.com/office/drawing/2014/main" id="{9826E686-1349-4B34-B1BA-2AC2D8677C81}"/>
                  </a:ext>
                </a:extLst>
              </p:cNvPr>
              <p:cNvSpPr>
                <a:spLocks/>
              </p:cNvSpPr>
              <p:nvPr/>
            </p:nvSpPr>
            <p:spPr bwMode="auto">
              <a:xfrm>
                <a:off x="5263" y="1688"/>
                <a:ext cx="58" cy="58"/>
              </a:xfrm>
              <a:custGeom>
                <a:avLst/>
                <a:gdLst>
                  <a:gd name="T0" fmla="*/ 12 w 12"/>
                  <a:gd name="T1" fmla="*/ 5 h 12"/>
                  <a:gd name="T2" fmla="*/ 2 w 12"/>
                  <a:gd name="T3" fmla="*/ 8 h 12"/>
                  <a:gd name="T4" fmla="*/ 7 w 12"/>
                  <a:gd name="T5" fmla="*/ 0 h 12"/>
                  <a:gd name="T6" fmla="*/ 12 w 12"/>
                  <a:gd name="T7" fmla="*/ 5 h 12"/>
                </a:gdLst>
                <a:ahLst/>
                <a:cxnLst>
                  <a:cxn ang="0">
                    <a:pos x="T0" y="T1"/>
                  </a:cxn>
                  <a:cxn ang="0">
                    <a:pos x="T2" y="T3"/>
                  </a:cxn>
                  <a:cxn ang="0">
                    <a:pos x="T4" y="T5"/>
                  </a:cxn>
                  <a:cxn ang="0">
                    <a:pos x="T6" y="T7"/>
                  </a:cxn>
                </a:cxnLst>
                <a:rect l="0" t="0" r="r" b="b"/>
                <a:pathLst>
                  <a:path w="12" h="12">
                    <a:moveTo>
                      <a:pt x="12" y="5"/>
                    </a:moveTo>
                    <a:cubicBezTo>
                      <a:pt x="11" y="10"/>
                      <a:pt x="5" y="12"/>
                      <a:pt x="2" y="8"/>
                    </a:cubicBezTo>
                    <a:cubicBezTo>
                      <a:pt x="0" y="5"/>
                      <a:pt x="2" y="0"/>
                      <a:pt x="7" y="0"/>
                    </a:cubicBezTo>
                    <a:cubicBezTo>
                      <a:pt x="11" y="0"/>
                      <a:pt x="12" y="3"/>
                      <a:pt x="12"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7" name="Freeform 1733">
                <a:extLst>
                  <a:ext uri="{FF2B5EF4-FFF2-40B4-BE49-F238E27FC236}">
                    <a16:creationId xmlns:a16="http://schemas.microsoft.com/office/drawing/2014/main" id="{F5435D4E-4425-4E71-9086-9B0CA56914D1}"/>
                  </a:ext>
                </a:extLst>
              </p:cNvPr>
              <p:cNvSpPr>
                <a:spLocks/>
              </p:cNvSpPr>
              <p:nvPr/>
            </p:nvSpPr>
            <p:spPr bwMode="auto">
              <a:xfrm>
                <a:off x="5181" y="1683"/>
                <a:ext cx="63" cy="58"/>
              </a:xfrm>
              <a:custGeom>
                <a:avLst/>
                <a:gdLst>
                  <a:gd name="T0" fmla="*/ 13 w 13"/>
                  <a:gd name="T1" fmla="*/ 6 h 12"/>
                  <a:gd name="T2" fmla="*/ 3 w 13"/>
                  <a:gd name="T3" fmla="*/ 9 h 12"/>
                  <a:gd name="T4" fmla="*/ 8 w 13"/>
                  <a:gd name="T5" fmla="*/ 0 h 12"/>
                  <a:gd name="T6" fmla="*/ 13 w 13"/>
                  <a:gd name="T7" fmla="*/ 6 h 12"/>
                </a:gdLst>
                <a:ahLst/>
                <a:cxnLst>
                  <a:cxn ang="0">
                    <a:pos x="T0" y="T1"/>
                  </a:cxn>
                  <a:cxn ang="0">
                    <a:pos x="T2" y="T3"/>
                  </a:cxn>
                  <a:cxn ang="0">
                    <a:pos x="T4" y="T5"/>
                  </a:cxn>
                  <a:cxn ang="0">
                    <a:pos x="T6" y="T7"/>
                  </a:cxn>
                </a:cxnLst>
                <a:rect l="0" t="0" r="r" b="b"/>
                <a:pathLst>
                  <a:path w="13" h="12">
                    <a:moveTo>
                      <a:pt x="13" y="6"/>
                    </a:moveTo>
                    <a:cubicBezTo>
                      <a:pt x="12" y="10"/>
                      <a:pt x="6" y="12"/>
                      <a:pt x="3" y="9"/>
                    </a:cubicBezTo>
                    <a:cubicBezTo>
                      <a:pt x="0" y="6"/>
                      <a:pt x="3" y="1"/>
                      <a:pt x="8" y="0"/>
                    </a:cubicBezTo>
                    <a:cubicBezTo>
                      <a:pt x="12"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8" name="Freeform 1734">
                <a:extLst>
                  <a:ext uri="{FF2B5EF4-FFF2-40B4-BE49-F238E27FC236}">
                    <a16:creationId xmlns:a16="http://schemas.microsoft.com/office/drawing/2014/main" id="{7D587681-2B5C-4882-935B-28AECCD08757}"/>
                  </a:ext>
                </a:extLst>
              </p:cNvPr>
              <p:cNvSpPr>
                <a:spLocks/>
              </p:cNvSpPr>
              <p:nvPr/>
            </p:nvSpPr>
            <p:spPr bwMode="auto">
              <a:xfrm>
                <a:off x="5321" y="1635"/>
                <a:ext cx="63" cy="58"/>
              </a:xfrm>
              <a:custGeom>
                <a:avLst/>
                <a:gdLst>
                  <a:gd name="T0" fmla="*/ 12 w 13"/>
                  <a:gd name="T1" fmla="*/ 6 h 12"/>
                  <a:gd name="T2" fmla="*/ 3 w 13"/>
                  <a:gd name="T3" fmla="*/ 8 h 12"/>
                  <a:gd name="T4" fmla="*/ 7 w 13"/>
                  <a:gd name="T5" fmla="*/ 0 h 12"/>
                  <a:gd name="T6" fmla="*/ 12 w 13"/>
                  <a:gd name="T7" fmla="*/ 6 h 12"/>
                </a:gdLst>
                <a:ahLst/>
                <a:cxnLst>
                  <a:cxn ang="0">
                    <a:pos x="T0" y="T1"/>
                  </a:cxn>
                  <a:cxn ang="0">
                    <a:pos x="T2" y="T3"/>
                  </a:cxn>
                  <a:cxn ang="0">
                    <a:pos x="T4" y="T5"/>
                  </a:cxn>
                  <a:cxn ang="0">
                    <a:pos x="T6" y="T7"/>
                  </a:cxn>
                </a:cxnLst>
                <a:rect l="0" t="0" r="r" b="b"/>
                <a:pathLst>
                  <a:path w="13" h="12">
                    <a:moveTo>
                      <a:pt x="12" y="6"/>
                    </a:moveTo>
                    <a:cubicBezTo>
                      <a:pt x="12" y="10"/>
                      <a:pt x="6" y="12"/>
                      <a:pt x="3" y="8"/>
                    </a:cubicBezTo>
                    <a:cubicBezTo>
                      <a:pt x="0" y="5"/>
                      <a:pt x="2" y="0"/>
                      <a:pt x="7" y="0"/>
                    </a:cubicBezTo>
                    <a:cubicBezTo>
                      <a:pt x="11"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89" name="Freeform 1735">
                <a:extLst>
                  <a:ext uri="{FF2B5EF4-FFF2-40B4-BE49-F238E27FC236}">
                    <a16:creationId xmlns:a16="http://schemas.microsoft.com/office/drawing/2014/main" id="{56D0F1EB-9504-4407-A213-D81E363C7765}"/>
                  </a:ext>
                </a:extLst>
              </p:cNvPr>
              <p:cNvSpPr>
                <a:spLocks/>
              </p:cNvSpPr>
              <p:nvPr/>
            </p:nvSpPr>
            <p:spPr bwMode="auto">
              <a:xfrm>
                <a:off x="5244" y="1611"/>
                <a:ext cx="58" cy="58"/>
              </a:xfrm>
              <a:custGeom>
                <a:avLst/>
                <a:gdLst>
                  <a:gd name="T0" fmla="*/ 11 w 12"/>
                  <a:gd name="T1" fmla="*/ 5 h 12"/>
                  <a:gd name="T2" fmla="*/ 2 w 12"/>
                  <a:gd name="T3" fmla="*/ 8 h 12"/>
                  <a:gd name="T4" fmla="*/ 7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11" y="10"/>
                      <a:pt x="4" y="12"/>
                      <a:pt x="2" y="8"/>
                    </a:cubicBezTo>
                    <a:cubicBezTo>
                      <a:pt x="0" y="5"/>
                      <a:pt x="2" y="0"/>
                      <a:pt x="7" y="0"/>
                    </a:cubicBezTo>
                    <a:cubicBezTo>
                      <a:pt x="10"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0" name="Freeform 1736">
                <a:extLst>
                  <a:ext uri="{FF2B5EF4-FFF2-40B4-BE49-F238E27FC236}">
                    <a16:creationId xmlns:a16="http://schemas.microsoft.com/office/drawing/2014/main" id="{892A5841-9889-47AE-AA5C-798E9C22458D}"/>
                  </a:ext>
                </a:extLst>
              </p:cNvPr>
              <p:cNvSpPr>
                <a:spLocks/>
              </p:cNvSpPr>
              <p:nvPr/>
            </p:nvSpPr>
            <p:spPr bwMode="auto">
              <a:xfrm>
                <a:off x="5244" y="1534"/>
                <a:ext cx="58" cy="53"/>
              </a:xfrm>
              <a:custGeom>
                <a:avLst/>
                <a:gdLst>
                  <a:gd name="T0" fmla="*/ 11 w 12"/>
                  <a:gd name="T1" fmla="*/ 5 h 11"/>
                  <a:gd name="T2" fmla="*/ 2 w 12"/>
                  <a:gd name="T3" fmla="*/ 8 h 11"/>
                  <a:gd name="T4" fmla="*/ 7 w 12"/>
                  <a:gd name="T5" fmla="*/ 0 h 11"/>
                  <a:gd name="T6" fmla="*/ 11 w 12"/>
                  <a:gd name="T7" fmla="*/ 5 h 11"/>
                </a:gdLst>
                <a:ahLst/>
                <a:cxnLst>
                  <a:cxn ang="0">
                    <a:pos x="T0" y="T1"/>
                  </a:cxn>
                  <a:cxn ang="0">
                    <a:pos x="T2" y="T3"/>
                  </a:cxn>
                  <a:cxn ang="0">
                    <a:pos x="T4" y="T5"/>
                  </a:cxn>
                  <a:cxn ang="0">
                    <a:pos x="T6" y="T7"/>
                  </a:cxn>
                </a:cxnLst>
                <a:rect l="0" t="0" r="r" b="b"/>
                <a:pathLst>
                  <a:path w="12" h="11">
                    <a:moveTo>
                      <a:pt x="11" y="5"/>
                    </a:moveTo>
                    <a:cubicBezTo>
                      <a:pt x="10" y="10"/>
                      <a:pt x="4" y="11"/>
                      <a:pt x="2" y="8"/>
                    </a:cubicBezTo>
                    <a:cubicBezTo>
                      <a:pt x="0" y="5"/>
                      <a:pt x="2"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1" name="Freeform 1737">
                <a:extLst>
                  <a:ext uri="{FF2B5EF4-FFF2-40B4-BE49-F238E27FC236}">
                    <a16:creationId xmlns:a16="http://schemas.microsoft.com/office/drawing/2014/main" id="{0E926587-F846-414E-A589-B92FDCAD15B4}"/>
                  </a:ext>
                </a:extLst>
              </p:cNvPr>
              <p:cNvSpPr>
                <a:spLocks/>
              </p:cNvSpPr>
              <p:nvPr/>
            </p:nvSpPr>
            <p:spPr bwMode="auto">
              <a:xfrm>
                <a:off x="5181" y="1567"/>
                <a:ext cx="53" cy="58"/>
              </a:xfrm>
              <a:custGeom>
                <a:avLst/>
                <a:gdLst>
                  <a:gd name="T0" fmla="*/ 11 w 11"/>
                  <a:gd name="T1" fmla="*/ 5 h 12"/>
                  <a:gd name="T2" fmla="*/ 1 w 11"/>
                  <a:gd name="T3" fmla="*/ 8 h 12"/>
                  <a:gd name="T4" fmla="*/ 6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0" y="10"/>
                      <a:pt x="4" y="12"/>
                      <a:pt x="1" y="8"/>
                    </a:cubicBezTo>
                    <a:cubicBezTo>
                      <a:pt x="0" y="5"/>
                      <a:pt x="2" y="0"/>
                      <a:pt x="6"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2" name="Freeform 1738">
                <a:extLst>
                  <a:ext uri="{FF2B5EF4-FFF2-40B4-BE49-F238E27FC236}">
                    <a16:creationId xmlns:a16="http://schemas.microsoft.com/office/drawing/2014/main" id="{8400CA87-035F-41FB-BB1D-0956EB63D816}"/>
                  </a:ext>
                </a:extLst>
              </p:cNvPr>
              <p:cNvSpPr>
                <a:spLocks/>
              </p:cNvSpPr>
              <p:nvPr/>
            </p:nvSpPr>
            <p:spPr bwMode="auto">
              <a:xfrm>
                <a:off x="5138" y="1635"/>
                <a:ext cx="58" cy="53"/>
              </a:xfrm>
              <a:custGeom>
                <a:avLst/>
                <a:gdLst>
                  <a:gd name="T0" fmla="*/ 11 w 12"/>
                  <a:gd name="T1" fmla="*/ 5 h 11"/>
                  <a:gd name="T2" fmla="*/ 1 w 12"/>
                  <a:gd name="T3" fmla="*/ 8 h 11"/>
                  <a:gd name="T4" fmla="*/ 7 w 12"/>
                  <a:gd name="T5" fmla="*/ 0 h 11"/>
                  <a:gd name="T6" fmla="*/ 11 w 12"/>
                  <a:gd name="T7" fmla="*/ 5 h 11"/>
                </a:gdLst>
                <a:ahLst/>
                <a:cxnLst>
                  <a:cxn ang="0">
                    <a:pos x="T0" y="T1"/>
                  </a:cxn>
                  <a:cxn ang="0">
                    <a:pos x="T2" y="T3"/>
                  </a:cxn>
                  <a:cxn ang="0">
                    <a:pos x="T4" y="T5"/>
                  </a:cxn>
                  <a:cxn ang="0">
                    <a:pos x="T6" y="T7"/>
                  </a:cxn>
                </a:cxnLst>
                <a:rect l="0" t="0" r="r" b="b"/>
                <a:pathLst>
                  <a:path w="12" h="11">
                    <a:moveTo>
                      <a:pt x="11" y="5"/>
                    </a:moveTo>
                    <a:cubicBezTo>
                      <a:pt x="10" y="10"/>
                      <a:pt x="4" y="11"/>
                      <a:pt x="1" y="8"/>
                    </a:cubicBezTo>
                    <a:cubicBezTo>
                      <a:pt x="0" y="5"/>
                      <a:pt x="2"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3" name="Freeform 1739">
                <a:extLst>
                  <a:ext uri="{FF2B5EF4-FFF2-40B4-BE49-F238E27FC236}">
                    <a16:creationId xmlns:a16="http://schemas.microsoft.com/office/drawing/2014/main" id="{F29BE91D-B73C-4154-A85E-E3535E369B26}"/>
                  </a:ext>
                </a:extLst>
              </p:cNvPr>
              <p:cNvSpPr>
                <a:spLocks/>
              </p:cNvSpPr>
              <p:nvPr/>
            </p:nvSpPr>
            <p:spPr bwMode="auto">
              <a:xfrm>
                <a:off x="5099" y="1572"/>
                <a:ext cx="58" cy="53"/>
              </a:xfrm>
              <a:custGeom>
                <a:avLst/>
                <a:gdLst>
                  <a:gd name="T0" fmla="*/ 11 w 12"/>
                  <a:gd name="T1" fmla="*/ 5 h 11"/>
                  <a:gd name="T2" fmla="*/ 2 w 12"/>
                  <a:gd name="T3" fmla="*/ 7 h 11"/>
                  <a:gd name="T4" fmla="*/ 7 w 12"/>
                  <a:gd name="T5" fmla="*/ 0 h 11"/>
                  <a:gd name="T6" fmla="*/ 11 w 12"/>
                  <a:gd name="T7" fmla="*/ 5 h 11"/>
                </a:gdLst>
                <a:ahLst/>
                <a:cxnLst>
                  <a:cxn ang="0">
                    <a:pos x="T0" y="T1"/>
                  </a:cxn>
                  <a:cxn ang="0">
                    <a:pos x="T2" y="T3"/>
                  </a:cxn>
                  <a:cxn ang="0">
                    <a:pos x="T4" y="T5"/>
                  </a:cxn>
                  <a:cxn ang="0">
                    <a:pos x="T6" y="T7"/>
                  </a:cxn>
                </a:cxnLst>
                <a:rect l="0" t="0" r="r" b="b"/>
                <a:pathLst>
                  <a:path w="12" h="11">
                    <a:moveTo>
                      <a:pt x="11" y="5"/>
                    </a:moveTo>
                    <a:cubicBezTo>
                      <a:pt x="10" y="9"/>
                      <a:pt x="4" y="11"/>
                      <a:pt x="2" y="7"/>
                    </a:cubicBezTo>
                    <a:cubicBezTo>
                      <a:pt x="0" y="4"/>
                      <a:pt x="3"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4" name="Freeform 1740">
                <a:extLst>
                  <a:ext uri="{FF2B5EF4-FFF2-40B4-BE49-F238E27FC236}">
                    <a16:creationId xmlns:a16="http://schemas.microsoft.com/office/drawing/2014/main" id="{03389491-0B11-46DB-B3AF-7F64C4C1768B}"/>
                  </a:ext>
                </a:extLst>
              </p:cNvPr>
              <p:cNvSpPr>
                <a:spLocks/>
              </p:cNvSpPr>
              <p:nvPr/>
            </p:nvSpPr>
            <p:spPr bwMode="auto">
              <a:xfrm>
                <a:off x="5061" y="1635"/>
                <a:ext cx="53" cy="58"/>
              </a:xfrm>
              <a:custGeom>
                <a:avLst/>
                <a:gdLst>
                  <a:gd name="T0" fmla="*/ 11 w 11"/>
                  <a:gd name="T1" fmla="*/ 5 h 12"/>
                  <a:gd name="T2" fmla="*/ 1 w 11"/>
                  <a:gd name="T3" fmla="*/ 8 h 12"/>
                  <a:gd name="T4" fmla="*/ 7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0" y="10"/>
                      <a:pt x="3" y="12"/>
                      <a:pt x="1" y="8"/>
                    </a:cubicBezTo>
                    <a:cubicBezTo>
                      <a:pt x="0" y="5"/>
                      <a:pt x="2" y="0"/>
                      <a:pt x="7"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5" name="Freeform 1741">
                <a:extLst>
                  <a:ext uri="{FF2B5EF4-FFF2-40B4-BE49-F238E27FC236}">
                    <a16:creationId xmlns:a16="http://schemas.microsoft.com/office/drawing/2014/main" id="{9C635FFD-723A-4AFD-8AAC-7E019785CB45}"/>
                  </a:ext>
                </a:extLst>
              </p:cNvPr>
              <p:cNvSpPr>
                <a:spLocks/>
              </p:cNvSpPr>
              <p:nvPr/>
            </p:nvSpPr>
            <p:spPr bwMode="auto">
              <a:xfrm>
                <a:off x="5013" y="1698"/>
                <a:ext cx="57" cy="62"/>
              </a:xfrm>
              <a:custGeom>
                <a:avLst/>
                <a:gdLst>
                  <a:gd name="T0" fmla="*/ 12 w 12"/>
                  <a:gd name="T1" fmla="*/ 6 h 13"/>
                  <a:gd name="T2" fmla="*/ 2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0" y="11"/>
                      <a:pt x="4" y="13"/>
                      <a:pt x="2" y="9"/>
                    </a:cubicBezTo>
                    <a:cubicBezTo>
                      <a:pt x="0" y="6"/>
                      <a:pt x="3" y="1"/>
                      <a:pt x="7" y="0"/>
                    </a:cubicBezTo>
                    <a:cubicBezTo>
                      <a:pt x="11" y="1"/>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6" name="Freeform 1742">
                <a:extLst>
                  <a:ext uri="{FF2B5EF4-FFF2-40B4-BE49-F238E27FC236}">
                    <a16:creationId xmlns:a16="http://schemas.microsoft.com/office/drawing/2014/main" id="{558B7CE9-187A-4848-B0B6-83953EE59B3E}"/>
                  </a:ext>
                </a:extLst>
              </p:cNvPr>
              <p:cNvSpPr>
                <a:spLocks/>
              </p:cNvSpPr>
              <p:nvPr/>
            </p:nvSpPr>
            <p:spPr bwMode="auto">
              <a:xfrm>
                <a:off x="4988" y="1620"/>
                <a:ext cx="58" cy="53"/>
              </a:xfrm>
              <a:custGeom>
                <a:avLst/>
                <a:gdLst>
                  <a:gd name="T0" fmla="*/ 11 w 12"/>
                  <a:gd name="T1" fmla="*/ 5 h 11"/>
                  <a:gd name="T2" fmla="*/ 2 w 12"/>
                  <a:gd name="T3" fmla="*/ 8 h 11"/>
                  <a:gd name="T4" fmla="*/ 7 w 12"/>
                  <a:gd name="T5" fmla="*/ 0 h 11"/>
                  <a:gd name="T6" fmla="*/ 11 w 12"/>
                  <a:gd name="T7" fmla="*/ 5 h 11"/>
                </a:gdLst>
                <a:ahLst/>
                <a:cxnLst>
                  <a:cxn ang="0">
                    <a:pos x="T0" y="T1"/>
                  </a:cxn>
                  <a:cxn ang="0">
                    <a:pos x="T2" y="T3"/>
                  </a:cxn>
                  <a:cxn ang="0">
                    <a:pos x="T4" y="T5"/>
                  </a:cxn>
                  <a:cxn ang="0">
                    <a:pos x="T6" y="T7"/>
                  </a:cxn>
                </a:cxnLst>
                <a:rect l="0" t="0" r="r" b="b"/>
                <a:pathLst>
                  <a:path w="12" h="11">
                    <a:moveTo>
                      <a:pt x="11" y="5"/>
                    </a:moveTo>
                    <a:cubicBezTo>
                      <a:pt x="10" y="10"/>
                      <a:pt x="4" y="11"/>
                      <a:pt x="2" y="8"/>
                    </a:cubicBezTo>
                    <a:cubicBezTo>
                      <a:pt x="0" y="5"/>
                      <a:pt x="3"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7" name="Freeform 1743">
                <a:extLst>
                  <a:ext uri="{FF2B5EF4-FFF2-40B4-BE49-F238E27FC236}">
                    <a16:creationId xmlns:a16="http://schemas.microsoft.com/office/drawing/2014/main" id="{26C86A15-72EF-4620-AB82-BBBF921E4DDF}"/>
                  </a:ext>
                </a:extLst>
              </p:cNvPr>
              <p:cNvSpPr>
                <a:spLocks/>
              </p:cNvSpPr>
              <p:nvPr/>
            </p:nvSpPr>
            <p:spPr bwMode="auto">
              <a:xfrm>
                <a:off x="5037" y="1553"/>
                <a:ext cx="53" cy="53"/>
              </a:xfrm>
              <a:custGeom>
                <a:avLst/>
                <a:gdLst>
                  <a:gd name="T0" fmla="*/ 10 w 11"/>
                  <a:gd name="T1" fmla="*/ 5 h 11"/>
                  <a:gd name="T2" fmla="*/ 1 w 11"/>
                  <a:gd name="T3" fmla="*/ 8 h 11"/>
                  <a:gd name="T4" fmla="*/ 7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9" y="10"/>
                      <a:pt x="3" y="11"/>
                      <a:pt x="1" y="8"/>
                    </a:cubicBezTo>
                    <a:cubicBezTo>
                      <a:pt x="0" y="5"/>
                      <a:pt x="2" y="0"/>
                      <a:pt x="7" y="0"/>
                    </a:cubicBezTo>
                    <a:cubicBezTo>
                      <a:pt x="10"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8" name="Freeform 1744">
                <a:extLst>
                  <a:ext uri="{FF2B5EF4-FFF2-40B4-BE49-F238E27FC236}">
                    <a16:creationId xmlns:a16="http://schemas.microsoft.com/office/drawing/2014/main" id="{172BEA35-ADE8-4EBE-B431-2931780197F6}"/>
                  </a:ext>
                </a:extLst>
              </p:cNvPr>
              <p:cNvSpPr>
                <a:spLocks/>
              </p:cNvSpPr>
              <p:nvPr/>
            </p:nvSpPr>
            <p:spPr bwMode="auto">
              <a:xfrm>
                <a:off x="5109" y="1500"/>
                <a:ext cx="58" cy="53"/>
              </a:xfrm>
              <a:custGeom>
                <a:avLst/>
                <a:gdLst>
                  <a:gd name="T0" fmla="*/ 11 w 12"/>
                  <a:gd name="T1" fmla="*/ 5 h 11"/>
                  <a:gd name="T2" fmla="*/ 2 w 12"/>
                  <a:gd name="T3" fmla="*/ 7 h 11"/>
                  <a:gd name="T4" fmla="*/ 7 w 12"/>
                  <a:gd name="T5" fmla="*/ 0 h 11"/>
                  <a:gd name="T6" fmla="*/ 11 w 12"/>
                  <a:gd name="T7" fmla="*/ 5 h 11"/>
                </a:gdLst>
                <a:ahLst/>
                <a:cxnLst>
                  <a:cxn ang="0">
                    <a:pos x="T0" y="T1"/>
                  </a:cxn>
                  <a:cxn ang="0">
                    <a:pos x="T2" y="T3"/>
                  </a:cxn>
                  <a:cxn ang="0">
                    <a:pos x="T4" y="T5"/>
                  </a:cxn>
                  <a:cxn ang="0">
                    <a:pos x="T6" y="T7"/>
                  </a:cxn>
                </a:cxnLst>
                <a:rect l="0" t="0" r="r" b="b"/>
                <a:pathLst>
                  <a:path w="12" h="11">
                    <a:moveTo>
                      <a:pt x="11" y="5"/>
                    </a:moveTo>
                    <a:cubicBezTo>
                      <a:pt x="10" y="9"/>
                      <a:pt x="4" y="11"/>
                      <a:pt x="2" y="7"/>
                    </a:cubicBezTo>
                    <a:cubicBezTo>
                      <a:pt x="0" y="5"/>
                      <a:pt x="3"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499" name="Freeform 1745">
                <a:extLst>
                  <a:ext uri="{FF2B5EF4-FFF2-40B4-BE49-F238E27FC236}">
                    <a16:creationId xmlns:a16="http://schemas.microsoft.com/office/drawing/2014/main" id="{6CEDB767-995E-4180-B5A8-693C8671D514}"/>
                  </a:ext>
                </a:extLst>
              </p:cNvPr>
              <p:cNvSpPr>
                <a:spLocks/>
              </p:cNvSpPr>
              <p:nvPr/>
            </p:nvSpPr>
            <p:spPr bwMode="auto">
              <a:xfrm>
                <a:off x="4988" y="1514"/>
                <a:ext cx="53" cy="53"/>
              </a:xfrm>
              <a:custGeom>
                <a:avLst/>
                <a:gdLst>
                  <a:gd name="T0" fmla="*/ 10 w 11"/>
                  <a:gd name="T1" fmla="*/ 5 h 11"/>
                  <a:gd name="T2" fmla="*/ 1 w 11"/>
                  <a:gd name="T3" fmla="*/ 8 h 11"/>
                  <a:gd name="T4" fmla="*/ 7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9" y="10"/>
                      <a:pt x="3" y="11"/>
                      <a:pt x="1" y="8"/>
                    </a:cubicBezTo>
                    <a:cubicBezTo>
                      <a:pt x="0" y="5"/>
                      <a:pt x="2" y="1"/>
                      <a:pt x="7" y="0"/>
                    </a:cubicBezTo>
                    <a:cubicBezTo>
                      <a:pt x="10"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0" name="Freeform 1746">
                <a:extLst>
                  <a:ext uri="{FF2B5EF4-FFF2-40B4-BE49-F238E27FC236}">
                    <a16:creationId xmlns:a16="http://schemas.microsoft.com/office/drawing/2014/main" id="{F21B84F8-3501-4684-9623-9ED7CC5D3F61}"/>
                  </a:ext>
                </a:extLst>
              </p:cNvPr>
              <p:cNvSpPr>
                <a:spLocks/>
              </p:cNvSpPr>
              <p:nvPr/>
            </p:nvSpPr>
            <p:spPr bwMode="auto">
              <a:xfrm>
                <a:off x="5066" y="1461"/>
                <a:ext cx="53" cy="53"/>
              </a:xfrm>
              <a:custGeom>
                <a:avLst/>
                <a:gdLst>
                  <a:gd name="T0" fmla="*/ 10 w 11"/>
                  <a:gd name="T1" fmla="*/ 5 h 11"/>
                  <a:gd name="T2" fmla="*/ 1 w 11"/>
                  <a:gd name="T3" fmla="*/ 7 h 11"/>
                  <a:gd name="T4" fmla="*/ 7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9" y="9"/>
                      <a:pt x="3" y="11"/>
                      <a:pt x="1" y="7"/>
                    </a:cubicBezTo>
                    <a:cubicBezTo>
                      <a:pt x="0" y="5"/>
                      <a:pt x="2" y="0"/>
                      <a:pt x="7"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1" name="Freeform 1747">
                <a:extLst>
                  <a:ext uri="{FF2B5EF4-FFF2-40B4-BE49-F238E27FC236}">
                    <a16:creationId xmlns:a16="http://schemas.microsoft.com/office/drawing/2014/main" id="{A2D8F9F0-20F5-4E9B-B636-3C154DCC509C}"/>
                  </a:ext>
                </a:extLst>
              </p:cNvPr>
              <p:cNvSpPr>
                <a:spLocks/>
              </p:cNvSpPr>
              <p:nvPr/>
            </p:nvSpPr>
            <p:spPr bwMode="auto">
              <a:xfrm>
                <a:off x="5008" y="1447"/>
                <a:ext cx="53" cy="53"/>
              </a:xfrm>
              <a:custGeom>
                <a:avLst/>
                <a:gdLst>
                  <a:gd name="T0" fmla="*/ 10 w 11"/>
                  <a:gd name="T1" fmla="*/ 5 h 11"/>
                  <a:gd name="T2" fmla="*/ 1 w 11"/>
                  <a:gd name="T3" fmla="*/ 7 h 11"/>
                  <a:gd name="T4" fmla="*/ 7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9" y="9"/>
                      <a:pt x="3" y="11"/>
                      <a:pt x="1" y="7"/>
                    </a:cubicBezTo>
                    <a:cubicBezTo>
                      <a:pt x="0" y="5"/>
                      <a:pt x="3" y="0"/>
                      <a:pt x="7" y="0"/>
                    </a:cubicBezTo>
                    <a:cubicBezTo>
                      <a:pt x="10"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2" name="Freeform 1748">
                <a:extLst>
                  <a:ext uri="{FF2B5EF4-FFF2-40B4-BE49-F238E27FC236}">
                    <a16:creationId xmlns:a16="http://schemas.microsoft.com/office/drawing/2014/main" id="{523A9554-4294-4236-889E-99BDFA185ABA}"/>
                  </a:ext>
                </a:extLst>
              </p:cNvPr>
              <p:cNvSpPr>
                <a:spLocks/>
              </p:cNvSpPr>
              <p:nvPr/>
            </p:nvSpPr>
            <p:spPr bwMode="auto">
              <a:xfrm>
                <a:off x="4940" y="1678"/>
                <a:ext cx="58" cy="58"/>
              </a:xfrm>
              <a:custGeom>
                <a:avLst/>
                <a:gdLst>
                  <a:gd name="T0" fmla="*/ 11 w 12"/>
                  <a:gd name="T1" fmla="*/ 6 h 12"/>
                  <a:gd name="T2" fmla="*/ 1 w 12"/>
                  <a:gd name="T3" fmla="*/ 9 h 12"/>
                  <a:gd name="T4" fmla="*/ 7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0" y="11"/>
                      <a:pt x="3" y="12"/>
                      <a:pt x="1" y="9"/>
                    </a:cubicBezTo>
                    <a:cubicBezTo>
                      <a:pt x="0" y="6"/>
                      <a:pt x="2" y="1"/>
                      <a:pt x="7"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3" name="Freeform 1749">
                <a:extLst>
                  <a:ext uri="{FF2B5EF4-FFF2-40B4-BE49-F238E27FC236}">
                    <a16:creationId xmlns:a16="http://schemas.microsoft.com/office/drawing/2014/main" id="{A2420EC6-3B15-4A2C-BC96-72C5D343B9BC}"/>
                  </a:ext>
                </a:extLst>
              </p:cNvPr>
              <p:cNvSpPr>
                <a:spLocks/>
              </p:cNvSpPr>
              <p:nvPr/>
            </p:nvSpPr>
            <p:spPr bwMode="auto">
              <a:xfrm>
                <a:off x="5090" y="1707"/>
                <a:ext cx="62" cy="63"/>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4" name="Freeform 1750">
                <a:extLst>
                  <a:ext uri="{FF2B5EF4-FFF2-40B4-BE49-F238E27FC236}">
                    <a16:creationId xmlns:a16="http://schemas.microsoft.com/office/drawing/2014/main" id="{CD819D33-C3B8-4C4E-A6FC-9F8A213E36A0}"/>
                  </a:ext>
                </a:extLst>
              </p:cNvPr>
              <p:cNvSpPr>
                <a:spLocks/>
              </p:cNvSpPr>
              <p:nvPr/>
            </p:nvSpPr>
            <p:spPr bwMode="auto">
              <a:xfrm>
                <a:off x="5258" y="1914"/>
                <a:ext cx="68" cy="63"/>
              </a:xfrm>
              <a:custGeom>
                <a:avLst/>
                <a:gdLst>
                  <a:gd name="T0" fmla="*/ 13 w 14"/>
                  <a:gd name="T1" fmla="*/ 6 h 13"/>
                  <a:gd name="T2" fmla="*/ 3 w 14"/>
                  <a:gd name="T3" fmla="*/ 9 h 13"/>
                  <a:gd name="T4" fmla="*/ 8 w 14"/>
                  <a:gd name="T5" fmla="*/ 0 h 13"/>
                  <a:gd name="T6" fmla="*/ 13 w 14"/>
                  <a:gd name="T7" fmla="*/ 6 h 13"/>
                </a:gdLst>
                <a:ahLst/>
                <a:cxnLst>
                  <a:cxn ang="0">
                    <a:pos x="T0" y="T1"/>
                  </a:cxn>
                  <a:cxn ang="0">
                    <a:pos x="T2" y="T3"/>
                  </a:cxn>
                  <a:cxn ang="0">
                    <a:pos x="T4" y="T5"/>
                  </a:cxn>
                  <a:cxn ang="0">
                    <a:pos x="T6" y="T7"/>
                  </a:cxn>
                </a:cxnLst>
                <a:rect l="0" t="0" r="r" b="b"/>
                <a:pathLst>
                  <a:path w="14" h="13">
                    <a:moveTo>
                      <a:pt x="13" y="6"/>
                    </a:moveTo>
                    <a:cubicBezTo>
                      <a:pt x="13" y="11"/>
                      <a:pt x="6" y="13"/>
                      <a:pt x="3" y="9"/>
                    </a:cubicBezTo>
                    <a:cubicBezTo>
                      <a:pt x="0" y="6"/>
                      <a:pt x="3" y="0"/>
                      <a:pt x="8" y="0"/>
                    </a:cubicBezTo>
                    <a:cubicBezTo>
                      <a:pt x="12" y="0"/>
                      <a:pt x="14"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5" name="Freeform 1751">
                <a:extLst>
                  <a:ext uri="{FF2B5EF4-FFF2-40B4-BE49-F238E27FC236}">
                    <a16:creationId xmlns:a16="http://schemas.microsoft.com/office/drawing/2014/main" id="{87BA65E7-A463-4D77-AABF-671B3555AA94}"/>
                  </a:ext>
                </a:extLst>
              </p:cNvPr>
              <p:cNvSpPr>
                <a:spLocks/>
              </p:cNvSpPr>
              <p:nvPr/>
            </p:nvSpPr>
            <p:spPr bwMode="auto">
              <a:xfrm>
                <a:off x="5196" y="1871"/>
                <a:ext cx="62" cy="63"/>
              </a:xfrm>
              <a:custGeom>
                <a:avLst/>
                <a:gdLst>
                  <a:gd name="T0" fmla="*/ 13 w 13"/>
                  <a:gd name="T1" fmla="*/ 6 h 13"/>
                  <a:gd name="T2" fmla="*/ 2 w 13"/>
                  <a:gd name="T3" fmla="*/ 10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5" y="13"/>
                      <a:pt x="2" y="10"/>
                    </a:cubicBezTo>
                    <a:cubicBezTo>
                      <a:pt x="0" y="6"/>
                      <a:pt x="2" y="1"/>
                      <a:pt x="7"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6" name="Freeform 1752">
                <a:extLst>
                  <a:ext uri="{FF2B5EF4-FFF2-40B4-BE49-F238E27FC236}">
                    <a16:creationId xmlns:a16="http://schemas.microsoft.com/office/drawing/2014/main" id="{8FF8A26D-C6E3-41E3-94CA-71AC96D7F1E3}"/>
                  </a:ext>
                </a:extLst>
              </p:cNvPr>
              <p:cNvSpPr>
                <a:spLocks/>
              </p:cNvSpPr>
              <p:nvPr/>
            </p:nvSpPr>
            <p:spPr bwMode="auto">
              <a:xfrm>
                <a:off x="5075" y="1818"/>
                <a:ext cx="63" cy="58"/>
              </a:xfrm>
              <a:custGeom>
                <a:avLst/>
                <a:gdLst>
                  <a:gd name="T0" fmla="*/ 12 w 13"/>
                  <a:gd name="T1" fmla="*/ 6 h 12"/>
                  <a:gd name="T2" fmla="*/ 2 w 13"/>
                  <a:gd name="T3" fmla="*/ 9 h 12"/>
                  <a:gd name="T4" fmla="*/ 8 w 13"/>
                  <a:gd name="T5" fmla="*/ 0 h 12"/>
                  <a:gd name="T6" fmla="*/ 12 w 13"/>
                  <a:gd name="T7" fmla="*/ 6 h 12"/>
                </a:gdLst>
                <a:ahLst/>
                <a:cxnLst>
                  <a:cxn ang="0">
                    <a:pos x="T0" y="T1"/>
                  </a:cxn>
                  <a:cxn ang="0">
                    <a:pos x="T2" y="T3"/>
                  </a:cxn>
                  <a:cxn ang="0">
                    <a:pos x="T4" y="T5"/>
                  </a:cxn>
                  <a:cxn ang="0">
                    <a:pos x="T6" y="T7"/>
                  </a:cxn>
                </a:cxnLst>
                <a:rect l="0" t="0" r="r" b="b"/>
                <a:pathLst>
                  <a:path w="13" h="12">
                    <a:moveTo>
                      <a:pt x="12" y="6"/>
                    </a:moveTo>
                    <a:cubicBezTo>
                      <a:pt x="12" y="10"/>
                      <a:pt x="5" y="12"/>
                      <a:pt x="2" y="9"/>
                    </a:cubicBezTo>
                    <a:cubicBezTo>
                      <a:pt x="0" y="6"/>
                      <a:pt x="2" y="0"/>
                      <a:pt x="8"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7" name="Freeform 1753">
                <a:extLst>
                  <a:ext uri="{FF2B5EF4-FFF2-40B4-BE49-F238E27FC236}">
                    <a16:creationId xmlns:a16="http://schemas.microsoft.com/office/drawing/2014/main" id="{9BE3E643-0502-4208-921F-D2BB5F4069C0}"/>
                  </a:ext>
                </a:extLst>
              </p:cNvPr>
              <p:cNvSpPr>
                <a:spLocks/>
              </p:cNvSpPr>
              <p:nvPr/>
            </p:nvSpPr>
            <p:spPr bwMode="auto">
              <a:xfrm>
                <a:off x="5147" y="1765"/>
                <a:ext cx="63" cy="58"/>
              </a:xfrm>
              <a:custGeom>
                <a:avLst/>
                <a:gdLst>
                  <a:gd name="T0" fmla="*/ 12 w 13"/>
                  <a:gd name="T1" fmla="*/ 5 h 12"/>
                  <a:gd name="T2" fmla="*/ 2 w 13"/>
                  <a:gd name="T3" fmla="*/ 9 h 12"/>
                  <a:gd name="T4" fmla="*/ 7 w 13"/>
                  <a:gd name="T5" fmla="*/ 0 h 12"/>
                  <a:gd name="T6" fmla="*/ 12 w 13"/>
                  <a:gd name="T7" fmla="*/ 5 h 12"/>
                </a:gdLst>
                <a:ahLst/>
                <a:cxnLst>
                  <a:cxn ang="0">
                    <a:pos x="T0" y="T1"/>
                  </a:cxn>
                  <a:cxn ang="0">
                    <a:pos x="T2" y="T3"/>
                  </a:cxn>
                  <a:cxn ang="0">
                    <a:pos x="T4" y="T5"/>
                  </a:cxn>
                  <a:cxn ang="0">
                    <a:pos x="T6" y="T7"/>
                  </a:cxn>
                </a:cxnLst>
                <a:rect l="0" t="0" r="r" b="b"/>
                <a:pathLst>
                  <a:path w="13" h="12">
                    <a:moveTo>
                      <a:pt x="12" y="5"/>
                    </a:moveTo>
                    <a:cubicBezTo>
                      <a:pt x="11" y="10"/>
                      <a:pt x="5" y="12"/>
                      <a:pt x="2" y="9"/>
                    </a:cubicBezTo>
                    <a:cubicBezTo>
                      <a:pt x="0" y="5"/>
                      <a:pt x="2" y="0"/>
                      <a:pt x="7" y="0"/>
                    </a:cubicBezTo>
                    <a:cubicBezTo>
                      <a:pt x="11" y="0"/>
                      <a:pt x="13" y="3"/>
                      <a:pt x="12"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8" name="Freeform 1754">
                <a:extLst>
                  <a:ext uri="{FF2B5EF4-FFF2-40B4-BE49-F238E27FC236}">
                    <a16:creationId xmlns:a16="http://schemas.microsoft.com/office/drawing/2014/main" id="{86D50EB5-2B81-45BA-A021-ADCCE0C3052F}"/>
                  </a:ext>
                </a:extLst>
              </p:cNvPr>
              <p:cNvSpPr>
                <a:spLocks/>
              </p:cNvSpPr>
              <p:nvPr/>
            </p:nvSpPr>
            <p:spPr bwMode="auto">
              <a:xfrm>
                <a:off x="5225" y="1760"/>
                <a:ext cx="62"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5" y="13"/>
                      <a:pt x="3" y="9"/>
                    </a:cubicBezTo>
                    <a:cubicBezTo>
                      <a:pt x="0" y="6"/>
                      <a:pt x="2" y="1"/>
                      <a:pt x="7" y="0"/>
                    </a:cubicBezTo>
                    <a:cubicBezTo>
                      <a:pt x="12" y="1"/>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09" name="Freeform 1755">
                <a:extLst>
                  <a:ext uri="{FF2B5EF4-FFF2-40B4-BE49-F238E27FC236}">
                    <a16:creationId xmlns:a16="http://schemas.microsoft.com/office/drawing/2014/main" id="{B8CEAA14-8300-44C1-BE1A-4F1FB077EEF6}"/>
                  </a:ext>
                </a:extLst>
              </p:cNvPr>
              <p:cNvSpPr>
                <a:spLocks/>
              </p:cNvSpPr>
              <p:nvPr/>
            </p:nvSpPr>
            <p:spPr bwMode="auto">
              <a:xfrm>
                <a:off x="4960" y="1842"/>
                <a:ext cx="62" cy="63"/>
              </a:xfrm>
              <a:custGeom>
                <a:avLst/>
                <a:gdLst>
                  <a:gd name="T0" fmla="*/ 12 w 13"/>
                  <a:gd name="T1" fmla="*/ 6 h 13"/>
                  <a:gd name="T2" fmla="*/ 2 w 13"/>
                  <a:gd name="T3" fmla="*/ 10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10"/>
                    </a:cubicBezTo>
                    <a:cubicBezTo>
                      <a:pt x="0" y="6"/>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0" name="Freeform 1756">
                <a:extLst>
                  <a:ext uri="{FF2B5EF4-FFF2-40B4-BE49-F238E27FC236}">
                    <a16:creationId xmlns:a16="http://schemas.microsoft.com/office/drawing/2014/main" id="{725688CB-DE7B-46BF-A11C-9212094C9403}"/>
                  </a:ext>
                </a:extLst>
              </p:cNvPr>
              <p:cNvSpPr>
                <a:spLocks/>
              </p:cNvSpPr>
              <p:nvPr/>
            </p:nvSpPr>
            <p:spPr bwMode="auto">
              <a:xfrm>
                <a:off x="5017" y="1775"/>
                <a:ext cx="63" cy="57"/>
              </a:xfrm>
              <a:custGeom>
                <a:avLst/>
                <a:gdLst>
                  <a:gd name="T0" fmla="*/ 13 w 13"/>
                  <a:gd name="T1" fmla="*/ 6 h 12"/>
                  <a:gd name="T2" fmla="*/ 3 w 13"/>
                  <a:gd name="T3" fmla="*/ 9 h 12"/>
                  <a:gd name="T4" fmla="*/ 8 w 13"/>
                  <a:gd name="T5" fmla="*/ 0 h 12"/>
                  <a:gd name="T6" fmla="*/ 13 w 13"/>
                  <a:gd name="T7" fmla="*/ 6 h 12"/>
                </a:gdLst>
                <a:ahLst/>
                <a:cxnLst>
                  <a:cxn ang="0">
                    <a:pos x="T0" y="T1"/>
                  </a:cxn>
                  <a:cxn ang="0">
                    <a:pos x="T2" y="T3"/>
                  </a:cxn>
                  <a:cxn ang="0">
                    <a:pos x="T4" y="T5"/>
                  </a:cxn>
                  <a:cxn ang="0">
                    <a:pos x="T6" y="T7"/>
                  </a:cxn>
                </a:cxnLst>
                <a:rect l="0" t="0" r="r" b="b"/>
                <a:pathLst>
                  <a:path w="13" h="12">
                    <a:moveTo>
                      <a:pt x="13" y="6"/>
                    </a:moveTo>
                    <a:cubicBezTo>
                      <a:pt x="12" y="10"/>
                      <a:pt x="5" y="12"/>
                      <a:pt x="3" y="9"/>
                    </a:cubicBezTo>
                    <a:cubicBezTo>
                      <a:pt x="0" y="6"/>
                      <a:pt x="3" y="0"/>
                      <a:pt x="8" y="0"/>
                    </a:cubicBezTo>
                    <a:cubicBezTo>
                      <a:pt x="12"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1" name="Freeform 1757">
                <a:extLst>
                  <a:ext uri="{FF2B5EF4-FFF2-40B4-BE49-F238E27FC236}">
                    <a16:creationId xmlns:a16="http://schemas.microsoft.com/office/drawing/2014/main" id="{FBF12CD3-8DAE-445B-88A6-53212DBF4D83}"/>
                  </a:ext>
                </a:extLst>
              </p:cNvPr>
              <p:cNvSpPr>
                <a:spLocks/>
              </p:cNvSpPr>
              <p:nvPr/>
            </p:nvSpPr>
            <p:spPr bwMode="auto">
              <a:xfrm>
                <a:off x="4940" y="1760"/>
                <a:ext cx="63" cy="63"/>
              </a:xfrm>
              <a:custGeom>
                <a:avLst/>
                <a:gdLst>
                  <a:gd name="T0" fmla="*/ 12 w 13"/>
                  <a:gd name="T1" fmla="*/ 6 h 13"/>
                  <a:gd name="T2" fmla="*/ 3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0"/>
                      <a:pt x="5" y="13"/>
                      <a:pt x="3" y="9"/>
                    </a:cubicBezTo>
                    <a:cubicBezTo>
                      <a:pt x="0" y="6"/>
                      <a:pt x="3" y="0"/>
                      <a:pt x="8" y="0"/>
                    </a:cubicBezTo>
                    <a:cubicBezTo>
                      <a:pt x="12" y="0"/>
                      <a:pt x="13" y="3"/>
                      <a:pt x="12"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2" name="Freeform 1758">
                <a:extLst>
                  <a:ext uri="{FF2B5EF4-FFF2-40B4-BE49-F238E27FC236}">
                    <a16:creationId xmlns:a16="http://schemas.microsoft.com/office/drawing/2014/main" id="{2B884F00-3BB0-4282-A825-EDDB5C890F8D}"/>
                  </a:ext>
                </a:extLst>
              </p:cNvPr>
              <p:cNvSpPr>
                <a:spLocks/>
              </p:cNvSpPr>
              <p:nvPr/>
            </p:nvSpPr>
            <p:spPr bwMode="auto">
              <a:xfrm>
                <a:off x="4666" y="2151"/>
                <a:ext cx="62" cy="67"/>
              </a:xfrm>
              <a:custGeom>
                <a:avLst/>
                <a:gdLst>
                  <a:gd name="T0" fmla="*/ 12 w 13"/>
                  <a:gd name="T1" fmla="*/ 6 h 14"/>
                  <a:gd name="T2" fmla="*/ 2 w 13"/>
                  <a:gd name="T3" fmla="*/ 10 h 14"/>
                  <a:gd name="T4" fmla="*/ 7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1" y="12"/>
                      <a:pt x="5" y="14"/>
                      <a:pt x="2" y="10"/>
                    </a:cubicBezTo>
                    <a:cubicBezTo>
                      <a:pt x="0" y="7"/>
                      <a:pt x="2" y="1"/>
                      <a:pt x="7"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3" name="Freeform 1759">
                <a:extLst>
                  <a:ext uri="{FF2B5EF4-FFF2-40B4-BE49-F238E27FC236}">
                    <a16:creationId xmlns:a16="http://schemas.microsoft.com/office/drawing/2014/main" id="{DE1740CF-7AD0-4B42-8085-C65FEF701B3C}"/>
                  </a:ext>
                </a:extLst>
              </p:cNvPr>
              <p:cNvSpPr>
                <a:spLocks/>
              </p:cNvSpPr>
              <p:nvPr/>
            </p:nvSpPr>
            <p:spPr bwMode="auto">
              <a:xfrm>
                <a:off x="4593" y="2127"/>
                <a:ext cx="63" cy="67"/>
              </a:xfrm>
              <a:custGeom>
                <a:avLst/>
                <a:gdLst>
                  <a:gd name="T0" fmla="*/ 12 w 13"/>
                  <a:gd name="T1" fmla="*/ 6 h 14"/>
                  <a:gd name="T2" fmla="*/ 2 w 13"/>
                  <a:gd name="T3" fmla="*/ 10 h 14"/>
                  <a:gd name="T4" fmla="*/ 8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1" y="11"/>
                      <a:pt x="5" y="14"/>
                      <a:pt x="2" y="10"/>
                    </a:cubicBezTo>
                    <a:cubicBezTo>
                      <a:pt x="0" y="7"/>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4" name="Freeform 1760">
                <a:extLst>
                  <a:ext uri="{FF2B5EF4-FFF2-40B4-BE49-F238E27FC236}">
                    <a16:creationId xmlns:a16="http://schemas.microsoft.com/office/drawing/2014/main" id="{730A8213-0A0E-49B3-B250-3C553E16F87A}"/>
                  </a:ext>
                </a:extLst>
              </p:cNvPr>
              <p:cNvSpPr>
                <a:spLocks/>
              </p:cNvSpPr>
              <p:nvPr/>
            </p:nvSpPr>
            <p:spPr bwMode="auto">
              <a:xfrm>
                <a:off x="4545" y="2064"/>
                <a:ext cx="58" cy="67"/>
              </a:xfrm>
              <a:custGeom>
                <a:avLst/>
                <a:gdLst>
                  <a:gd name="T0" fmla="*/ 11 w 12"/>
                  <a:gd name="T1" fmla="*/ 6 h 14"/>
                  <a:gd name="T2" fmla="*/ 2 w 12"/>
                  <a:gd name="T3" fmla="*/ 10 h 14"/>
                  <a:gd name="T4" fmla="*/ 7 w 12"/>
                  <a:gd name="T5" fmla="*/ 0 h 14"/>
                  <a:gd name="T6" fmla="*/ 11 w 12"/>
                  <a:gd name="T7" fmla="*/ 6 h 14"/>
                </a:gdLst>
                <a:ahLst/>
                <a:cxnLst>
                  <a:cxn ang="0">
                    <a:pos x="T0" y="T1"/>
                  </a:cxn>
                  <a:cxn ang="0">
                    <a:pos x="T2" y="T3"/>
                  </a:cxn>
                  <a:cxn ang="0">
                    <a:pos x="T4" y="T5"/>
                  </a:cxn>
                  <a:cxn ang="0">
                    <a:pos x="T6" y="T7"/>
                  </a:cxn>
                </a:cxnLst>
                <a:rect l="0" t="0" r="r" b="b"/>
                <a:pathLst>
                  <a:path w="12" h="14">
                    <a:moveTo>
                      <a:pt x="11" y="6"/>
                    </a:moveTo>
                    <a:cubicBezTo>
                      <a:pt x="10" y="12"/>
                      <a:pt x="4" y="14"/>
                      <a:pt x="2" y="10"/>
                    </a:cubicBezTo>
                    <a:cubicBezTo>
                      <a:pt x="0" y="7"/>
                      <a:pt x="2" y="1"/>
                      <a:pt x="7"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5" name="Freeform 1761">
                <a:extLst>
                  <a:ext uri="{FF2B5EF4-FFF2-40B4-BE49-F238E27FC236}">
                    <a16:creationId xmlns:a16="http://schemas.microsoft.com/office/drawing/2014/main" id="{272609FA-70F9-47AA-AEDD-EFA8D7EF1B55}"/>
                  </a:ext>
                </a:extLst>
              </p:cNvPr>
              <p:cNvSpPr>
                <a:spLocks/>
              </p:cNvSpPr>
              <p:nvPr/>
            </p:nvSpPr>
            <p:spPr bwMode="auto">
              <a:xfrm>
                <a:off x="4608" y="2006"/>
                <a:ext cx="62" cy="68"/>
              </a:xfrm>
              <a:custGeom>
                <a:avLst/>
                <a:gdLst>
                  <a:gd name="T0" fmla="*/ 12 w 13"/>
                  <a:gd name="T1" fmla="*/ 6 h 14"/>
                  <a:gd name="T2" fmla="*/ 2 w 13"/>
                  <a:gd name="T3" fmla="*/ 10 h 14"/>
                  <a:gd name="T4" fmla="*/ 8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1" y="11"/>
                      <a:pt x="5" y="14"/>
                      <a:pt x="2" y="10"/>
                    </a:cubicBezTo>
                    <a:cubicBezTo>
                      <a:pt x="0" y="7"/>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6" name="Freeform 1762">
                <a:extLst>
                  <a:ext uri="{FF2B5EF4-FFF2-40B4-BE49-F238E27FC236}">
                    <a16:creationId xmlns:a16="http://schemas.microsoft.com/office/drawing/2014/main" id="{E321951A-62A4-49E4-B866-B0E747351F0E}"/>
                  </a:ext>
                </a:extLst>
              </p:cNvPr>
              <p:cNvSpPr>
                <a:spLocks/>
              </p:cNvSpPr>
              <p:nvPr/>
            </p:nvSpPr>
            <p:spPr bwMode="auto">
              <a:xfrm>
                <a:off x="4675" y="1972"/>
                <a:ext cx="63" cy="63"/>
              </a:xfrm>
              <a:custGeom>
                <a:avLst/>
                <a:gdLst>
                  <a:gd name="T0" fmla="*/ 12 w 13"/>
                  <a:gd name="T1" fmla="*/ 6 h 13"/>
                  <a:gd name="T2" fmla="*/ 3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3" y="9"/>
                    </a:cubicBezTo>
                    <a:cubicBezTo>
                      <a:pt x="0" y="6"/>
                      <a:pt x="3" y="0"/>
                      <a:pt x="8"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7" name="Freeform 1763">
                <a:extLst>
                  <a:ext uri="{FF2B5EF4-FFF2-40B4-BE49-F238E27FC236}">
                    <a16:creationId xmlns:a16="http://schemas.microsoft.com/office/drawing/2014/main" id="{0AB56561-4843-4CE2-94AD-5929B07633A1}"/>
                  </a:ext>
                </a:extLst>
              </p:cNvPr>
              <p:cNvSpPr>
                <a:spLocks/>
              </p:cNvSpPr>
              <p:nvPr/>
            </p:nvSpPr>
            <p:spPr bwMode="auto">
              <a:xfrm>
                <a:off x="4743" y="1996"/>
                <a:ext cx="62" cy="63"/>
              </a:xfrm>
              <a:custGeom>
                <a:avLst/>
                <a:gdLst>
                  <a:gd name="T0" fmla="*/ 13 w 13"/>
                  <a:gd name="T1" fmla="*/ 6 h 13"/>
                  <a:gd name="T2" fmla="*/ 3 w 13"/>
                  <a:gd name="T3" fmla="*/ 9 h 13"/>
                  <a:gd name="T4" fmla="*/ 8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5" y="13"/>
                      <a:pt x="3" y="9"/>
                    </a:cubicBezTo>
                    <a:cubicBezTo>
                      <a:pt x="0" y="6"/>
                      <a:pt x="3" y="0"/>
                      <a:pt x="8" y="0"/>
                    </a:cubicBezTo>
                    <a:cubicBezTo>
                      <a:pt x="12"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8" name="Freeform 1764">
                <a:extLst>
                  <a:ext uri="{FF2B5EF4-FFF2-40B4-BE49-F238E27FC236}">
                    <a16:creationId xmlns:a16="http://schemas.microsoft.com/office/drawing/2014/main" id="{F2FE9E9F-BA00-40EE-8ECC-5278E85CB048}"/>
                  </a:ext>
                </a:extLst>
              </p:cNvPr>
              <p:cNvSpPr>
                <a:spLocks/>
              </p:cNvSpPr>
              <p:nvPr/>
            </p:nvSpPr>
            <p:spPr bwMode="auto">
              <a:xfrm>
                <a:off x="4815" y="1943"/>
                <a:ext cx="58" cy="63"/>
              </a:xfrm>
              <a:custGeom>
                <a:avLst/>
                <a:gdLst>
                  <a:gd name="T0" fmla="*/ 12 w 12"/>
                  <a:gd name="T1" fmla="*/ 6 h 13"/>
                  <a:gd name="T2" fmla="*/ 2 w 12"/>
                  <a:gd name="T3" fmla="*/ 10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4" y="13"/>
                      <a:pt x="2" y="10"/>
                    </a:cubicBezTo>
                    <a:cubicBezTo>
                      <a:pt x="0" y="6"/>
                      <a:pt x="2" y="1"/>
                      <a:pt x="7" y="0"/>
                    </a:cubicBezTo>
                    <a:cubicBezTo>
                      <a:pt x="11" y="0"/>
                      <a:pt x="12" y="4"/>
                      <a:pt x="12"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19" name="Freeform 1765">
                <a:extLst>
                  <a:ext uri="{FF2B5EF4-FFF2-40B4-BE49-F238E27FC236}">
                    <a16:creationId xmlns:a16="http://schemas.microsoft.com/office/drawing/2014/main" id="{55652C45-3EA6-44AB-9F0B-976FB6B05F5B}"/>
                  </a:ext>
                </a:extLst>
              </p:cNvPr>
              <p:cNvSpPr>
                <a:spLocks/>
              </p:cNvSpPr>
              <p:nvPr/>
            </p:nvSpPr>
            <p:spPr bwMode="auto">
              <a:xfrm>
                <a:off x="4882" y="1890"/>
                <a:ext cx="58" cy="63"/>
              </a:xfrm>
              <a:custGeom>
                <a:avLst/>
                <a:gdLst>
                  <a:gd name="T0" fmla="*/ 12 w 12"/>
                  <a:gd name="T1" fmla="*/ 6 h 13"/>
                  <a:gd name="T2" fmla="*/ 2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4" y="13"/>
                      <a:pt x="2" y="9"/>
                    </a:cubicBezTo>
                    <a:cubicBezTo>
                      <a:pt x="0" y="6"/>
                      <a:pt x="2"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0" name="Freeform 1766">
                <a:extLst>
                  <a:ext uri="{FF2B5EF4-FFF2-40B4-BE49-F238E27FC236}">
                    <a16:creationId xmlns:a16="http://schemas.microsoft.com/office/drawing/2014/main" id="{37191325-7479-4B75-A6A7-22F50FB73BE2}"/>
                  </a:ext>
                </a:extLst>
              </p:cNvPr>
              <p:cNvSpPr>
                <a:spLocks/>
              </p:cNvSpPr>
              <p:nvPr/>
            </p:nvSpPr>
            <p:spPr bwMode="auto">
              <a:xfrm>
                <a:off x="4873" y="1808"/>
                <a:ext cx="62" cy="63"/>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1" name="Freeform 1767">
                <a:extLst>
                  <a:ext uri="{FF2B5EF4-FFF2-40B4-BE49-F238E27FC236}">
                    <a16:creationId xmlns:a16="http://schemas.microsoft.com/office/drawing/2014/main" id="{BD35FD34-85BC-4597-BCA6-6DBE8D8B2B24}"/>
                  </a:ext>
                </a:extLst>
              </p:cNvPr>
              <p:cNvSpPr>
                <a:spLocks/>
              </p:cNvSpPr>
              <p:nvPr/>
            </p:nvSpPr>
            <p:spPr bwMode="auto">
              <a:xfrm>
                <a:off x="4747" y="1910"/>
                <a:ext cx="63" cy="62"/>
              </a:xfrm>
              <a:custGeom>
                <a:avLst/>
                <a:gdLst>
                  <a:gd name="T0" fmla="*/ 12 w 13"/>
                  <a:gd name="T1" fmla="*/ 6 h 13"/>
                  <a:gd name="T2" fmla="*/ 2 w 13"/>
                  <a:gd name="T3" fmla="*/ 9 h 13"/>
                  <a:gd name="T4" fmla="*/ 8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3" y="0"/>
                      <a:pt x="8"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2" name="Freeform 1768">
                <a:extLst>
                  <a:ext uri="{FF2B5EF4-FFF2-40B4-BE49-F238E27FC236}">
                    <a16:creationId xmlns:a16="http://schemas.microsoft.com/office/drawing/2014/main" id="{BDB75272-9430-4523-AAC4-62EB79D10E39}"/>
                  </a:ext>
                </a:extLst>
              </p:cNvPr>
              <p:cNvSpPr>
                <a:spLocks/>
              </p:cNvSpPr>
              <p:nvPr/>
            </p:nvSpPr>
            <p:spPr bwMode="auto">
              <a:xfrm>
                <a:off x="4661" y="2064"/>
                <a:ext cx="62" cy="67"/>
              </a:xfrm>
              <a:custGeom>
                <a:avLst/>
                <a:gdLst>
                  <a:gd name="T0" fmla="*/ 12 w 13"/>
                  <a:gd name="T1" fmla="*/ 6 h 14"/>
                  <a:gd name="T2" fmla="*/ 3 w 13"/>
                  <a:gd name="T3" fmla="*/ 10 h 14"/>
                  <a:gd name="T4" fmla="*/ 8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1" y="12"/>
                      <a:pt x="5" y="14"/>
                      <a:pt x="3" y="10"/>
                    </a:cubicBezTo>
                    <a:cubicBezTo>
                      <a:pt x="0" y="7"/>
                      <a:pt x="3" y="1"/>
                      <a:pt x="8" y="0"/>
                    </a:cubicBezTo>
                    <a:cubicBezTo>
                      <a:pt x="12"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3" name="Freeform 1769">
                <a:extLst>
                  <a:ext uri="{FF2B5EF4-FFF2-40B4-BE49-F238E27FC236}">
                    <a16:creationId xmlns:a16="http://schemas.microsoft.com/office/drawing/2014/main" id="{A07125E4-0902-45A8-811B-46F20DC50489}"/>
                  </a:ext>
                </a:extLst>
              </p:cNvPr>
              <p:cNvSpPr>
                <a:spLocks/>
              </p:cNvSpPr>
              <p:nvPr/>
            </p:nvSpPr>
            <p:spPr bwMode="auto">
              <a:xfrm>
                <a:off x="4733" y="2083"/>
                <a:ext cx="63" cy="68"/>
              </a:xfrm>
              <a:custGeom>
                <a:avLst/>
                <a:gdLst>
                  <a:gd name="T0" fmla="*/ 12 w 13"/>
                  <a:gd name="T1" fmla="*/ 7 h 14"/>
                  <a:gd name="T2" fmla="*/ 2 w 13"/>
                  <a:gd name="T3" fmla="*/ 10 h 14"/>
                  <a:gd name="T4" fmla="*/ 7 w 13"/>
                  <a:gd name="T5" fmla="*/ 0 h 14"/>
                  <a:gd name="T6" fmla="*/ 12 w 13"/>
                  <a:gd name="T7" fmla="*/ 7 h 14"/>
                </a:gdLst>
                <a:ahLst/>
                <a:cxnLst>
                  <a:cxn ang="0">
                    <a:pos x="T0" y="T1"/>
                  </a:cxn>
                  <a:cxn ang="0">
                    <a:pos x="T2" y="T3"/>
                  </a:cxn>
                  <a:cxn ang="0">
                    <a:pos x="T4" y="T5"/>
                  </a:cxn>
                  <a:cxn ang="0">
                    <a:pos x="T6" y="T7"/>
                  </a:cxn>
                </a:cxnLst>
                <a:rect l="0" t="0" r="r" b="b"/>
                <a:pathLst>
                  <a:path w="13" h="14">
                    <a:moveTo>
                      <a:pt x="12" y="7"/>
                    </a:moveTo>
                    <a:cubicBezTo>
                      <a:pt x="11" y="12"/>
                      <a:pt x="5" y="14"/>
                      <a:pt x="2" y="10"/>
                    </a:cubicBezTo>
                    <a:cubicBezTo>
                      <a:pt x="0" y="7"/>
                      <a:pt x="2" y="1"/>
                      <a:pt x="7" y="0"/>
                    </a:cubicBezTo>
                    <a:cubicBezTo>
                      <a:pt x="11" y="0"/>
                      <a:pt x="13"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4" name="Freeform 1770">
                <a:extLst>
                  <a:ext uri="{FF2B5EF4-FFF2-40B4-BE49-F238E27FC236}">
                    <a16:creationId xmlns:a16="http://schemas.microsoft.com/office/drawing/2014/main" id="{6A5F5981-1760-47A2-A65D-B532BB31551A}"/>
                  </a:ext>
                </a:extLst>
              </p:cNvPr>
              <p:cNvSpPr>
                <a:spLocks/>
              </p:cNvSpPr>
              <p:nvPr/>
            </p:nvSpPr>
            <p:spPr bwMode="auto">
              <a:xfrm>
                <a:off x="4810" y="2045"/>
                <a:ext cx="58" cy="62"/>
              </a:xfrm>
              <a:custGeom>
                <a:avLst/>
                <a:gdLst>
                  <a:gd name="T0" fmla="*/ 12 w 12"/>
                  <a:gd name="T1" fmla="*/ 6 h 13"/>
                  <a:gd name="T2" fmla="*/ 2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5" y="13"/>
                      <a:pt x="2" y="9"/>
                    </a:cubicBezTo>
                    <a:cubicBezTo>
                      <a:pt x="0" y="6"/>
                      <a:pt x="2" y="0"/>
                      <a:pt x="7" y="0"/>
                    </a:cubicBezTo>
                    <a:cubicBezTo>
                      <a:pt x="12"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5" name="Freeform 1771">
                <a:extLst>
                  <a:ext uri="{FF2B5EF4-FFF2-40B4-BE49-F238E27FC236}">
                    <a16:creationId xmlns:a16="http://schemas.microsoft.com/office/drawing/2014/main" id="{180A8CEB-9F67-4ADF-9148-24583317C626}"/>
                  </a:ext>
                </a:extLst>
              </p:cNvPr>
              <p:cNvSpPr>
                <a:spLocks/>
              </p:cNvSpPr>
              <p:nvPr/>
            </p:nvSpPr>
            <p:spPr bwMode="auto">
              <a:xfrm>
                <a:off x="4878" y="1987"/>
                <a:ext cx="62" cy="62"/>
              </a:xfrm>
              <a:custGeom>
                <a:avLst/>
                <a:gdLst>
                  <a:gd name="T0" fmla="*/ 12 w 13"/>
                  <a:gd name="T1" fmla="*/ 6 h 13"/>
                  <a:gd name="T2" fmla="*/ 2 w 13"/>
                  <a:gd name="T3" fmla="*/ 9 h 13"/>
                  <a:gd name="T4" fmla="*/ 7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2" y="0"/>
                      <a:pt x="7"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6" name="Freeform 1772">
                <a:extLst>
                  <a:ext uri="{FF2B5EF4-FFF2-40B4-BE49-F238E27FC236}">
                    <a16:creationId xmlns:a16="http://schemas.microsoft.com/office/drawing/2014/main" id="{8F49FE9D-C414-4A0B-8AF8-821B3D117F5C}"/>
                  </a:ext>
                </a:extLst>
              </p:cNvPr>
              <p:cNvSpPr>
                <a:spLocks/>
              </p:cNvSpPr>
              <p:nvPr/>
            </p:nvSpPr>
            <p:spPr bwMode="auto">
              <a:xfrm>
                <a:off x="4950" y="1934"/>
                <a:ext cx="63" cy="62"/>
              </a:xfrm>
              <a:custGeom>
                <a:avLst/>
                <a:gdLst>
                  <a:gd name="T0" fmla="*/ 12 w 13"/>
                  <a:gd name="T1" fmla="*/ 6 h 13"/>
                  <a:gd name="T2" fmla="*/ 2 w 13"/>
                  <a:gd name="T3" fmla="*/ 9 h 13"/>
                  <a:gd name="T4" fmla="*/ 7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1" y="11"/>
                      <a:pt x="5" y="13"/>
                      <a:pt x="2" y="9"/>
                    </a:cubicBezTo>
                    <a:cubicBezTo>
                      <a:pt x="0" y="6"/>
                      <a:pt x="2" y="0"/>
                      <a:pt x="7" y="0"/>
                    </a:cubicBezTo>
                    <a:cubicBezTo>
                      <a:pt x="12" y="0"/>
                      <a:pt x="13"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7" name="Freeform 1773">
                <a:extLst>
                  <a:ext uri="{FF2B5EF4-FFF2-40B4-BE49-F238E27FC236}">
                    <a16:creationId xmlns:a16="http://schemas.microsoft.com/office/drawing/2014/main" id="{8B17C407-9D2F-4350-A066-B82D0F28D6FF}"/>
                  </a:ext>
                </a:extLst>
              </p:cNvPr>
              <p:cNvSpPr>
                <a:spLocks/>
              </p:cNvSpPr>
              <p:nvPr/>
            </p:nvSpPr>
            <p:spPr bwMode="auto">
              <a:xfrm>
                <a:off x="5032" y="1890"/>
                <a:ext cx="62" cy="63"/>
              </a:xfrm>
              <a:custGeom>
                <a:avLst/>
                <a:gdLst>
                  <a:gd name="T0" fmla="*/ 13 w 13"/>
                  <a:gd name="T1" fmla="*/ 5 h 13"/>
                  <a:gd name="T2" fmla="*/ 2 w 13"/>
                  <a:gd name="T3" fmla="*/ 9 h 13"/>
                  <a:gd name="T4" fmla="*/ 8 w 13"/>
                  <a:gd name="T5" fmla="*/ 0 h 13"/>
                  <a:gd name="T6" fmla="*/ 13 w 13"/>
                  <a:gd name="T7" fmla="*/ 5 h 13"/>
                </a:gdLst>
                <a:ahLst/>
                <a:cxnLst>
                  <a:cxn ang="0">
                    <a:pos x="T0" y="T1"/>
                  </a:cxn>
                  <a:cxn ang="0">
                    <a:pos x="T2" y="T3"/>
                  </a:cxn>
                  <a:cxn ang="0">
                    <a:pos x="T4" y="T5"/>
                  </a:cxn>
                  <a:cxn ang="0">
                    <a:pos x="T6" y="T7"/>
                  </a:cxn>
                </a:cxnLst>
                <a:rect l="0" t="0" r="r" b="b"/>
                <a:pathLst>
                  <a:path w="13" h="13">
                    <a:moveTo>
                      <a:pt x="13" y="5"/>
                    </a:moveTo>
                    <a:cubicBezTo>
                      <a:pt x="12" y="10"/>
                      <a:pt x="5" y="13"/>
                      <a:pt x="2" y="9"/>
                    </a:cubicBezTo>
                    <a:cubicBezTo>
                      <a:pt x="0" y="6"/>
                      <a:pt x="2" y="0"/>
                      <a:pt x="8" y="0"/>
                    </a:cubicBezTo>
                    <a:cubicBezTo>
                      <a:pt x="12" y="0"/>
                      <a:pt x="13" y="3"/>
                      <a:pt x="13"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8" name="Freeform 1774">
                <a:extLst>
                  <a:ext uri="{FF2B5EF4-FFF2-40B4-BE49-F238E27FC236}">
                    <a16:creationId xmlns:a16="http://schemas.microsoft.com/office/drawing/2014/main" id="{542D6F6C-A24B-4672-A3C3-AE97FB72B328}"/>
                  </a:ext>
                </a:extLst>
              </p:cNvPr>
              <p:cNvSpPr>
                <a:spLocks/>
              </p:cNvSpPr>
              <p:nvPr/>
            </p:nvSpPr>
            <p:spPr bwMode="auto">
              <a:xfrm>
                <a:off x="4295" y="2474"/>
                <a:ext cx="53" cy="72"/>
              </a:xfrm>
              <a:custGeom>
                <a:avLst/>
                <a:gdLst>
                  <a:gd name="T0" fmla="*/ 10 w 11"/>
                  <a:gd name="T1" fmla="*/ 7 h 15"/>
                  <a:gd name="T2" fmla="*/ 2 w 11"/>
                  <a:gd name="T3" fmla="*/ 11 h 15"/>
                  <a:gd name="T4" fmla="*/ 6 w 11"/>
                  <a:gd name="T5" fmla="*/ 0 h 15"/>
                  <a:gd name="T6" fmla="*/ 10 w 11"/>
                  <a:gd name="T7" fmla="*/ 7 h 15"/>
                </a:gdLst>
                <a:ahLst/>
                <a:cxnLst>
                  <a:cxn ang="0">
                    <a:pos x="T0" y="T1"/>
                  </a:cxn>
                  <a:cxn ang="0">
                    <a:pos x="T2" y="T3"/>
                  </a:cxn>
                  <a:cxn ang="0">
                    <a:pos x="T4" y="T5"/>
                  </a:cxn>
                  <a:cxn ang="0">
                    <a:pos x="T6" y="T7"/>
                  </a:cxn>
                </a:cxnLst>
                <a:rect l="0" t="0" r="r" b="b"/>
                <a:pathLst>
                  <a:path w="11" h="15">
                    <a:moveTo>
                      <a:pt x="10" y="7"/>
                    </a:moveTo>
                    <a:cubicBezTo>
                      <a:pt x="10" y="12"/>
                      <a:pt x="5" y="15"/>
                      <a:pt x="2" y="11"/>
                    </a:cubicBezTo>
                    <a:cubicBezTo>
                      <a:pt x="0" y="8"/>
                      <a:pt x="1" y="1"/>
                      <a:pt x="6" y="0"/>
                    </a:cubicBezTo>
                    <a:cubicBezTo>
                      <a:pt x="9"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29" name="Freeform 1775">
                <a:extLst>
                  <a:ext uri="{FF2B5EF4-FFF2-40B4-BE49-F238E27FC236}">
                    <a16:creationId xmlns:a16="http://schemas.microsoft.com/office/drawing/2014/main" id="{6BEF9F8F-94F0-4CCF-B9AF-56351DE8A2F5}"/>
                  </a:ext>
                </a:extLst>
              </p:cNvPr>
              <p:cNvSpPr>
                <a:spLocks/>
              </p:cNvSpPr>
              <p:nvPr/>
            </p:nvSpPr>
            <p:spPr bwMode="auto">
              <a:xfrm>
                <a:off x="4357" y="2425"/>
                <a:ext cx="53" cy="73"/>
              </a:xfrm>
              <a:custGeom>
                <a:avLst/>
                <a:gdLst>
                  <a:gd name="T0" fmla="*/ 11 w 11"/>
                  <a:gd name="T1" fmla="*/ 7 h 15"/>
                  <a:gd name="T2" fmla="*/ 3 w 11"/>
                  <a:gd name="T3" fmla="*/ 11 h 15"/>
                  <a:gd name="T4" fmla="*/ 6 w 11"/>
                  <a:gd name="T5" fmla="*/ 0 h 15"/>
                  <a:gd name="T6" fmla="*/ 11 w 11"/>
                  <a:gd name="T7" fmla="*/ 7 h 15"/>
                </a:gdLst>
                <a:ahLst/>
                <a:cxnLst>
                  <a:cxn ang="0">
                    <a:pos x="T0" y="T1"/>
                  </a:cxn>
                  <a:cxn ang="0">
                    <a:pos x="T2" y="T3"/>
                  </a:cxn>
                  <a:cxn ang="0">
                    <a:pos x="T4" y="T5"/>
                  </a:cxn>
                  <a:cxn ang="0">
                    <a:pos x="T6" y="T7"/>
                  </a:cxn>
                </a:cxnLst>
                <a:rect l="0" t="0" r="r" b="b"/>
                <a:pathLst>
                  <a:path w="11" h="15">
                    <a:moveTo>
                      <a:pt x="11" y="7"/>
                    </a:moveTo>
                    <a:cubicBezTo>
                      <a:pt x="11" y="12"/>
                      <a:pt x="5" y="15"/>
                      <a:pt x="3" y="11"/>
                    </a:cubicBezTo>
                    <a:cubicBezTo>
                      <a:pt x="0" y="8"/>
                      <a:pt x="2" y="1"/>
                      <a:pt x="6" y="0"/>
                    </a:cubicBezTo>
                    <a:cubicBezTo>
                      <a:pt x="10"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0" name="Freeform 1776">
                <a:extLst>
                  <a:ext uri="{FF2B5EF4-FFF2-40B4-BE49-F238E27FC236}">
                    <a16:creationId xmlns:a16="http://schemas.microsoft.com/office/drawing/2014/main" id="{4143AD9C-8712-40D9-B14F-A089277D0246}"/>
                  </a:ext>
                </a:extLst>
              </p:cNvPr>
              <p:cNvSpPr>
                <a:spLocks/>
              </p:cNvSpPr>
              <p:nvPr/>
            </p:nvSpPr>
            <p:spPr bwMode="auto">
              <a:xfrm>
                <a:off x="4410" y="2358"/>
                <a:ext cx="58" cy="72"/>
              </a:xfrm>
              <a:custGeom>
                <a:avLst/>
                <a:gdLst>
                  <a:gd name="T0" fmla="*/ 12 w 12"/>
                  <a:gd name="T1" fmla="*/ 7 h 15"/>
                  <a:gd name="T2" fmla="*/ 3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1"/>
                    </a:cubicBezTo>
                    <a:cubicBezTo>
                      <a:pt x="0" y="8"/>
                      <a:pt x="2" y="1"/>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1" name="Freeform 1777">
                <a:extLst>
                  <a:ext uri="{FF2B5EF4-FFF2-40B4-BE49-F238E27FC236}">
                    <a16:creationId xmlns:a16="http://schemas.microsoft.com/office/drawing/2014/main" id="{FCCF1BE4-56C0-49B9-8010-42303FC42821}"/>
                  </a:ext>
                </a:extLst>
              </p:cNvPr>
              <p:cNvSpPr>
                <a:spLocks/>
              </p:cNvSpPr>
              <p:nvPr/>
            </p:nvSpPr>
            <p:spPr bwMode="auto">
              <a:xfrm>
                <a:off x="4487" y="2334"/>
                <a:ext cx="58" cy="72"/>
              </a:xfrm>
              <a:custGeom>
                <a:avLst/>
                <a:gdLst>
                  <a:gd name="T0" fmla="*/ 12 w 12"/>
                  <a:gd name="T1" fmla="*/ 7 h 15"/>
                  <a:gd name="T2" fmla="*/ 3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1"/>
                    </a:cubicBezTo>
                    <a:cubicBezTo>
                      <a:pt x="0" y="8"/>
                      <a:pt x="2" y="1"/>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2" name="Freeform 1778">
                <a:extLst>
                  <a:ext uri="{FF2B5EF4-FFF2-40B4-BE49-F238E27FC236}">
                    <a16:creationId xmlns:a16="http://schemas.microsoft.com/office/drawing/2014/main" id="{1BFBDAE6-9F77-489D-BBAC-226A7BD4FA86}"/>
                  </a:ext>
                </a:extLst>
              </p:cNvPr>
              <p:cNvSpPr>
                <a:spLocks/>
              </p:cNvSpPr>
              <p:nvPr/>
            </p:nvSpPr>
            <p:spPr bwMode="auto">
              <a:xfrm>
                <a:off x="4555" y="2295"/>
                <a:ext cx="62" cy="73"/>
              </a:xfrm>
              <a:custGeom>
                <a:avLst/>
                <a:gdLst>
                  <a:gd name="T0" fmla="*/ 12 w 13"/>
                  <a:gd name="T1" fmla="*/ 7 h 15"/>
                  <a:gd name="T2" fmla="*/ 3 w 13"/>
                  <a:gd name="T3" fmla="*/ 11 h 15"/>
                  <a:gd name="T4" fmla="*/ 7 w 13"/>
                  <a:gd name="T5" fmla="*/ 0 h 15"/>
                  <a:gd name="T6" fmla="*/ 12 w 13"/>
                  <a:gd name="T7" fmla="*/ 7 h 15"/>
                </a:gdLst>
                <a:ahLst/>
                <a:cxnLst>
                  <a:cxn ang="0">
                    <a:pos x="T0" y="T1"/>
                  </a:cxn>
                  <a:cxn ang="0">
                    <a:pos x="T2" y="T3"/>
                  </a:cxn>
                  <a:cxn ang="0">
                    <a:pos x="T4" y="T5"/>
                  </a:cxn>
                  <a:cxn ang="0">
                    <a:pos x="T6" y="T7"/>
                  </a:cxn>
                </a:cxnLst>
                <a:rect l="0" t="0" r="r" b="b"/>
                <a:pathLst>
                  <a:path w="13" h="15">
                    <a:moveTo>
                      <a:pt x="12" y="7"/>
                    </a:moveTo>
                    <a:cubicBezTo>
                      <a:pt x="12" y="12"/>
                      <a:pt x="6" y="15"/>
                      <a:pt x="3" y="11"/>
                    </a:cubicBezTo>
                    <a:cubicBezTo>
                      <a:pt x="0" y="7"/>
                      <a:pt x="2" y="1"/>
                      <a:pt x="7" y="0"/>
                    </a:cubicBezTo>
                    <a:cubicBezTo>
                      <a:pt x="12" y="0"/>
                      <a:pt x="13"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3" name="Freeform 1779">
                <a:extLst>
                  <a:ext uri="{FF2B5EF4-FFF2-40B4-BE49-F238E27FC236}">
                    <a16:creationId xmlns:a16="http://schemas.microsoft.com/office/drawing/2014/main" id="{79F11C03-0DF3-41B4-B4F4-B652E092DD08}"/>
                  </a:ext>
                </a:extLst>
              </p:cNvPr>
              <p:cNvSpPr>
                <a:spLocks/>
              </p:cNvSpPr>
              <p:nvPr/>
            </p:nvSpPr>
            <p:spPr bwMode="auto">
              <a:xfrm>
                <a:off x="4632" y="2319"/>
                <a:ext cx="62" cy="68"/>
              </a:xfrm>
              <a:custGeom>
                <a:avLst/>
                <a:gdLst>
                  <a:gd name="T0" fmla="*/ 13 w 13"/>
                  <a:gd name="T1" fmla="*/ 6 h 14"/>
                  <a:gd name="T2" fmla="*/ 3 w 13"/>
                  <a:gd name="T3" fmla="*/ 10 h 14"/>
                  <a:gd name="T4" fmla="*/ 8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6" y="14"/>
                      <a:pt x="3" y="10"/>
                    </a:cubicBezTo>
                    <a:cubicBezTo>
                      <a:pt x="0" y="6"/>
                      <a:pt x="2" y="0"/>
                      <a:pt x="8" y="0"/>
                    </a:cubicBezTo>
                    <a:cubicBezTo>
                      <a:pt x="12"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4" name="Freeform 1780">
                <a:extLst>
                  <a:ext uri="{FF2B5EF4-FFF2-40B4-BE49-F238E27FC236}">
                    <a16:creationId xmlns:a16="http://schemas.microsoft.com/office/drawing/2014/main" id="{17C65896-C09D-4119-BA58-F6055B82251C}"/>
                  </a:ext>
                </a:extLst>
              </p:cNvPr>
              <p:cNvSpPr>
                <a:spLocks/>
              </p:cNvSpPr>
              <p:nvPr/>
            </p:nvSpPr>
            <p:spPr bwMode="auto">
              <a:xfrm>
                <a:off x="4704" y="2339"/>
                <a:ext cx="63" cy="67"/>
              </a:xfrm>
              <a:custGeom>
                <a:avLst/>
                <a:gdLst>
                  <a:gd name="T0" fmla="*/ 13 w 13"/>
                  <a:gd name="T1" fmla="*/ 6 h 14"/>
                  <a:gd name="T2" fmla="*/ 3 w 13"/>
                  <a:gd name="T3" fmla="*/ 10 h 14"/>
                  <a:gd name="T4" fmla="*/ 8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6" y="14"/>
                      <a:pt x="3" y="10"/>
                    </a:cubicBezTo>
                    <a:cubicBezTo>
                      <a:pt x="0" y="6"/>
                      <a:pt x="2" y="0"/>
                      <a:pt x="8" y="0"/>
                    </a:cubicBezTo>
                    <a:cubicBezTo>
                      <a:pt x="12"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5" name="Freeform 1781">
                <a:extLst>
                  <a:ext uri="{FF2B5EF4-FFF2-40B4-BE49-F238E27FC236}">
                    <a16:creationId xmlns:a16="http://schemas.microsoft.com/office/drawing/2014/main" id="{16FDB18F-E71E-45C1-AF47-F3DAD63422FB}"/>
                  </a:ext>
                </a:extLst>
              </p:cNvPr>
              <p:cNvSpPr>
                <a:spLocks/>
              </p:cNvSpPr>
              <p:nvPr/>
            </p:nvSpPr>
            <p:spPr bwMode="auto">
              <a:xfrm>
                <a:off x="4781" y="2358"/>
                <a:ext cx="68" cy="72"/>
              </a:xfrm>
              <a:custGeom>
                <a:avLst/>
                <a:gdLst>
                  <a:gd name="T0" fmla="*/ 13 w 14"/>
                  <a:gd name="T1" fmla="*/ 7 h 15"/>
                  <a:gd name="T2" fmla="*/ 3 w 14"/>
                  <a:gd name="T3" fmla="*/ 11 h 15"/>
                  <a:gd name="T4" fmla="*/ 8 w 14"/>
                  <a:gd name="T5" fmla="*/ 0 h 15"/>
                  <a:gd name="T6" fmla="*/ 13 w 14"/>
                  <a:gd name="T7" fmla="*/ 7 h 15"/>
                </a:gdLst>
                <a:ahLst/>
                <a:cxnLst>
                  <a:cxn ang="0">
                    <a:pos x="T0" y="T1"/>
                  </a:cxn>
                  <a:cxn ang="0">
                    <a:pos x="T2" y="T3"/>
                  </a:cxn>
                  <a:cxn ang="0">
                    <a:pos x="T4" y="T5"/>
                  </a:cxn>
                  <a:cxn ang="0">
                    <a:pos x="T6" y="T7"/>
                  </a:cxn>
                </a:cxnLst>
                <a:rect l="0" t="0" r="r" b="b"/>
                <a:pathLst>
                  <a:path w="14" h="15">
                    <a:moveTo>
                      <a:pt x="13" y="7"/>
                    </a:moveTo>
                    <a:cubicBezTo>
                      <a:pt x="13" y="13"/>
                      <a:pt x="6" y="15"/>
                      <a:pt x="3" y="11"/>
                    </a:cubicBezTo>
                    <a:cubicBezTo>
                      <a:pt x="0" y="7"/>
                      <a:pt x="2" y="1"/>
                      <a:pt x="8" y="0"/>
                    </a:cubicBezTo>
                    <a:cubicBezTo>
                      <a:pt x="12" y="0"/>
                      <a:pt x="14"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6" name="Freeform 1782">
                <a:extLst>
                  <a:ext uri="{FF2B5EF4-FFF2-40B4-BE49-F238E27FC236}">
                    <a16:creationId xmlns:a16="http://schemas.microsoft.com/office/drawing/2014/main" id="{77398D2B-4637-4E55-88A6-5E7909BD58C0}"/>
                  </a:ext>
                </a:extLst>
              </p:cNvPr>
              <p:cNvSpPr>
                <a:spLocks/>
              </p:cNvSpPr>
              <p:nvPr/>
            </p:nvSpPr>
            <p:spPr bwMode="auto">
              <a:xfrm>
                <a:off x="4834" y="2290"/>
                <a:ext cx="68" cy="73"/>
              </a:xfrm>
              <a:custGeom>
                <a:avLst/>
                <a:gdLst>
                  <a:gd name="T0" fmla="*/ 13 w 14"/>
                  <a:gd name="T1" fmla="*/ 7 h 15"/>
                  <a:gd name="T2" fmla="*/ 3 w 14"/>
                  <a:gd name="T3" fmla="*/ 11 h 15"/>
                  <a:gd name="T4" fmla="*/ 8 w 14"/>
                  <a:gd name="T5" fmla="*/ 0 h 15"/>
                  <a:gd name="T6" fmla="*/ 13 w 14"/>
                  <a:gd name="T7" fmla="*/ 7 h 15"/>
                </a:gdLst>
                <a:ahLst/>
                <a:cxnLst>
                  <a:cxn ang="0">
                    <a:pos x="T0" y="T1"/>
                  </a:cxn>
                  <a:cxn ang="0">
                    <a:pos x="T2" y="T3"/>
                  </a:cxn>
                  <a:cxn ang="0">
                    <a:pos x="T4" y="T5"/>
                  </a:cxn>
                  <a:cxn ang="0">
                    <a:pos x="T6" y="T7"/>
                  </a:cxn>
                </a:cxnLst>
                <a:rect l="0" t="0" r="r" b="b"/>
                <a:pathLst>
                  <a:path w="14" h="15">
                    <a:moveTo>
                      <a:pt x="13" y="7"/>
                    </a:moveTo>
                    <a:cubicBezTo>
                      <a:pt x="13" y="13"/>
                      <a:pt x="6" y="15"/>
                      <a:pt x="3" y="11"/>
                    </a:cubicBezTo>
                    <a:cubicBezTo>
                      <a:pt x="0" y="7"/>
                      <a:pt x="2" y="1"/>
                      <a:pt x="8" y="0"/>
                    </a:cubicBezTo>
                    <a:cubicBezTo>
                      <a:pt x="12" y="0"/>
                      <a:pt x="14" y="4"/>
                      <a:pt x="13"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7" name="Freeform 1783">
                <a:extLst>
                  <a:ext uri="{FF2B5EF4-FFF2-40B4-BE49-F238E27FC236}">
                    <a16:creationId xmlns:a16="http://schemas.microsoft.com/office/drawing/2014/main" id="{8C1275D2-B2CD-4388-B63D-23F771B14749}"/>
                  </a:ext>
                </a:extLst>
              </p:cNvPr>
              <p:cNvSpPr>
                <a:spLocks/>
              </p:cNvSpPr>
              <p:nvPr/>
            </p:nvSpPr>
            <p:spPr bwMode="auto">
              <a:xfrm>
                <a:off x="4911" y="2247"/>
                <a:ext cx="63" cy="72"/>
              </a:xfrm>
              <a:custGeom>
                <a:avLst/>
                <a:gdLst>
                  <a:gd name="T0" fmla="*/ 13 w 13"/>
                  <a:gd name="T1" fmla="*/ 7 h 15"/>
                  <a:gd name="T2" fmla="*/ 2 w 13"/>
                  <a:gd name="T3" fmla="*/ 11 h 15"/>
                  <a:gd name="T4" fmla="*/ 7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2" y="12"/>
                      <a:pt x="5" y="15"/>
                      <a:pt x="2" y="11"/>
                    </a:cubicBezTo>
                    <a:cubicBezTo>
                      <a:pt x="0" y="7"/>
                      <a:pt x="2" y="1"/>
                      <a:pt x="7" y="0"/>
                    </a:cubicBezTo>
                    <a:cubicBezTo>
                      <a:pt x="12"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8" name="Freeform 1784">
                <a:extLst>
                  <a:ext uri="{FF2B5EF4-FFF2-40B4-BE49-F238E27FC236}">
                    <a16:creationId xmlns:a16="http://schemas.microsoft.com/office/drawing/2014/main" id="{2762DB2C-6141-4281-8EC7-39EA246B7F48}"/>
                  </a:ext>
                </a:extLst>
              </p:cNvPr>
              <p:cNvSpPr>
                <a:spLocks/>
              </p:cNvSpPr>
              <p:nvPr/>
            </p:nvSpPr>
            <p:spPr bwMode="auto">
              <a:xfrm>
                <a:off x="4892" y="2170"/>
                <a:ext cx="63" cy="67"/>
              </a:xfrm>
              <a:custGeom>
                <a:avLst/>
                <a:gdLst>
                  <a:gd name="T0" fmla="*/ 13 w 13"/>
                  <a:gd name="T1" fmla="*/ 6 h 14"/>
                  <a:gd name="T2" fmla="*/ 2 w 13"/>
                  <a:gd name="T3" fmla="*/ 10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5" y="14"/>
                      <a:pt x="2" y="10"/>
                    </a:cubicBezTo>
                    <a:cubicBezTo>
                      <a:pt x="0" y="6"/>
                      <a:pt x="2" y="0"/>
                      <a:pt x="7"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39" name="Freeform 1785">
                <a:extLst>
                  <a:ext uri="{FF2B5EF4-FFF2-40B4-BE49-F238E27FC236}">
                    <a16:creationId xmlns:a16="http://schemas.microsoft.com/office/drawing/2014/main" id="{8C66C5ED-3C7F-4E11-9C90-9FEDD76FF863}"/>
                  </a:ext>
                </a:extLst>
              </p:cNvPr>
              <p:cNvSpPr>
                <a:spLocks/>
              </p:cNvSpPr>
              <p:nvPr/>
            </p:nvSpPr>
            <p:spPr bwMode="auto">
              <a:xfrm>
                <a:off x="4820" y="2213"/>
                <a:ext cx="58" cy="63"/>
              </a:xfrm>
              <a:custGeom>
                <a:avLst/>
                <a:gdLst>
                  <a:gd name="T0" fmla="*/ 12 w 12"/>
                  <a:gd name="T1" fmla="*/ 6 h 13"/>
                  <a:gd name="T2" fmla="*/ 2 w 12"/>
                  <a:gd name="T3" fmla="*/ 11 h 13"/>
                  <a:gd name="T4" fmla="*/ 2 w 12"/>
                  <a:gd name="T5" fmla="*/ 10 h 13"/>
                  <a:gd name="T6" fmla="*/ 1 w 12"/>
                  <a:gd name="T7" fmla="*/ 8 h 13"/>
                  <a:gd name="T8" fmla="*/ 1 w 12"/>
                  <a:gd name="T9" fmla="*/ 4 h 13"/>
                  <a:gd name="T10" fmla="*/ 6 w 12"/>
                  <a:gd name="T11" fmla="*/ 0 h 13"/>
                  <a:gd name="T12" fmla="*/ 12 w 12"/>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6"/>
                    </a:moveTo>
                    <a:cubicBezTo>
                      <a:pt x="11" y="12"/>
                      <a:pt x="4" y="13"/>
                      <a:pt x="2" y="11"/>
                    </a:cubicBezTo>
                    <a:cubicBezTo>
                      <a:pt x="2" y="11"/>
                      <a:pt x="2" y="10"/>
                      <a:pt x="2" y="10"/>
                    </a:cubicBezTo>
                    <a:cubicBezTo>
                      <a:pt x="2" y="9"/>
                      <a:pt x="1" y="9"/>
                      <a:pt x="1" y="8"/>
                    </a:cubicBezTo>
                    <a:cubicBezTo>
                      <a:pt x="0" y="7"/>
                      <a:pt x="0" y="5"/>
                      <a:pt x="1" y="4"/>
                    </a:cubicBezTo>
                    <a:cubicBezTo>
                      <a:pt x="1" y="3"/>
                      <a:pt x="3" y="0"/>
                      <a:pt x="6"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0" name="Freeform 1786">
                <a:extLst>
                  <a:ext uri="{FF2B5EF4-FFF2-40B4-BE49-F238E27FC236}">
                    <a16:creationId xmlns:a16="http://schemas.microsoft.com/office/drawing/2014/main" id="{7E6F43B4-CCA5-459D-9F6C-884E9486090B}"/>
                  </a:ext>
                </a:extLst>
              </p:cNvPr>
              <p:cNvSpPr>
                <a:spLocks/>
              </p:cNvSpPr>
              <p:nvPr/>
            </p:nvSpPr>
            <p:spPr bwMode="auto">
              <a:xfrm>
                <a:off x="4757" y="2262"/>
                <a:ext cx="63" cy="67"/>
              </a:xfrm>
              <a:custGeom>
                <a:avLst/>
                <a:gdLst>
                  <a:gd name="T0" fmla="*/ 13 w 13"/>
                  <a:gd name="T1" fmla="*/ 6 h 14"/>
                  <a:gd name="T2" fmla="*/ 3 w 13"/>
                  <a:gd name="T3" fmla="*/ 10 h 14"/>
                  <a:gd name="T4" fmla="*/ 8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6" y="14"/>
                      <a:pt x="3" y="10"/>
                    </a:cubicBezTo>
                    <a:cubicBezTo>
                      <a:pt x="0" y="7"/>
                      <a:pt x="2" y="0"/>
                      <a:pt x="8"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1" name="Freeform 1787">
                <a:extLst>
                  <a:ext uri="{FF2B5EF4-FFF2-40B4-BE49-F238E27FC236}">
                    <a16:creationId xmlns:a16="http://schemas.microsoft.com/office/drawing/2014/main" id="{5F618DB9-D942-4028-BD3B-38CF2E08D7E6}"/>
                  </a:ext>
                </a:extLst>
              </p:cNvPr>
              <p:cNvSpPr>
                <a:spLocks/>
              </p:cNvSpPr>
              <p:nvPr/>
            </p:nvSpPr>
            <p:spPr bwMode="auto">
              <a:xfrm>
                <a:off x="4097" y="2271"/>
                <a:ext cx="48" cy="68"/>
              </a:xfrm>
              <a:custGeom>
                <a:avLst/>
                <a:gdLst>
                  <a:gd name="T0" fmla="*/ 9 w 10"/>
                  <a:gd name="T1" fmla="*/ 7 h 14"/>
                  <a:gd name="T2" fmla="*/ 3 w 10"/>
                  <a:gd name="T3" fmla="*/ 11 h 14"/>
                  <a:gd name="T4" fmla="*/ 6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9" y="11"/>
                      <a:pt x="5" y="14"/>
                      <a:pt x="3" y="11"/>
                    </a:cubicBezTo>
                    <a:cubicBezTo>
                      <a:pt x="0" y="8"/>
                      <a:pt x="2" y="1"/>
                      <a:pt x="6"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2" name="Freeform 1788">
                <a:extLst>
                  <a:ext uri="{FF2B5EF4-FFF2-40B4-BE49-F238E27FC236}">
                    <a16:creationId xmlns:a16="http://schemas.microsoft.com/office/drawing/2014/main" id="{EA9FAE6C-7C98-4402-84E0-D52D987CB149}"/>
                  </a:ext>
                </a:extLst>
              </p:cNvPr>
              <p:cNvSpPr>
                <a:spLocks/>
              </p:cNvSpPr>
              <p:nvPr/>
            </p:nvSpPr>
            <p:spPr bwMode="auto">
              <a:xfrm>
                <a:off x="4063" y="2358"/>
                <a:ext cx="44" cy="67"/>
              </a:xfrm>
              <a:custGeom>
                <a:avLst/>
                <a:gdLst>
                  <a:gd name="T0" fmla="*/ 9 w 9"/>
                  <a:gd name="T1" fmla="*/ 7 h 14"/>
                  <a:gd name="T2" fmla="*/ 3 w 9"/>
                  <a:gd name="T3" fmla="*/ 11 h 14"/>
                  <a:gd name="T4" fmla="*/ 6 w 9"/>
                  <a:gd name="T5" fmla="*/ 0 h 14"/>
                  <a:gd name="T6" fmla="*/ 9 w 9"/>
                  <a:gd name="T7" fmla="*/ 7 h 14"/>
                </a:gdLst>
                <a:ahLst/>
                <a:cxnLst>
                  <a:cxn ang="0">
                    <a:pos x="T0" y="T1"/>
                  </a:cxn>
                  <a:cxn ang="0">
                    <a:pos x="T2" y="T3"/>
                  </a:cxn>
                  <a:cxn ang="0">
                    <a:pos x="T4" y="T5"/>
                  </a:cxn>
                  <a:cxn ang="0">
                    <a:pos x="T6" y="T7"/>
                  </a:cxn>
                </a:cxnLst>
                <a:rect l="0" t="0" r="r" b="b"/>
                <a:pathLst>
                  <a:path w="9" h="14">
                    <a:moveTo>
                      <a:pt x="9" y="7"/>
                    </a:moveTo>
                    <a:cubicBezTo>
                      <a:pt x="8" y="12"/>
                      <a:pt x="5" y="14"/>
                      <a:pt x="3" y="11"/>
                    </a:cubicBezTo>
                    <a:cubicBezTo>
                      <a:pt x="0" y="8"/>
                      <a:pt x="2" y="1"/>
                      <a:pt x="6" y="0"/>
                    </a:cubicBezTo>
                    <a:cubicBezTo>
                      <a:pt x="9"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3" name="Freeform 1789">
                <a:extLst>
                  <a:ext uri="{FF2B5EF4-FFF2-40B4-BE49-F238E27FC236}">
                    <a16:creationId xmlns:a16="http://schemas.microsoft.com/office/drawing/2014/main" id="{8A9E369E-E321-4EA2-988E-CE44F6E34556}"/>
                  </a:ext>
                </a:extLst>
              </p:cNvPr>
              <p:cNvSpPr>
                <a:spLocks/>
              </p:cNvSpPr>
              <p:nvPr/>
            </p:nvSpPr>
            <p:spPr bwMode="auto">
              <a:xfrm>
                <a:off x="4049" y="2266"/>
                <a:ext cx="43" cy="68"/>
              </a:xfrm>
              <a:custGeom>
                <a:avLst/>
                <a:gdLst>
                  <a:gd name="T0" fmla="*/ 8 w 9"/>
                  <a:gd name="T1" fmla="*/ 6 h 14"/>
                  <a:gd name="T2" fmla="*/ 2 w 9"/>
                  <a:gd name="T3" fmla="*/ 11 h 14"/>
                  <a:gd name="T4" fmla="*/ 5 w 9"/>
                  <a:gd name="T5" fmla="*/ 0 h 14"/>
                  <a:gd name="T6" fmla="*/ 8 w 9"/>
                  <a:gd name="T7" fmla="*/ 6 h 14"/>
                </a:gdLst>
                <a:ahLst/>
                <a:cxnLst>
                  <a:cxn ang="0">
                    <a:pos x="T0" y="T1"/>
                  </a:cxn>
                  <a:cxn ang="0">
                    <a:pos x="T2" y="T3"/>
                  </a:cxn>
                  <a:cxn ang="0">
                    <a:pos x="T4" y="T5"/>
                  </a:cxn>
                  <a:cxn ang="0">
                    <a:pos x="T6" y="T7"/>
                  </a:cxn>
                </a:cxnLst>
                <a:rect l="0" t="0" r="r" b="b"/>
                <a:pathLst>
                  <a:path w="9" h="14">
                    <a:moveTo>
                      <a:pt x="8" y="6"/>
                    </a:moveTo>
                    <a:cubicBezTo>
                      <a:pt x="7" y="11"/>
                      <a:pt x="4" y="14"/>
                      <a:pt x="2" y="11"/>
                    </a:cubicBezTo>
                    <a:cubicBezTo>
                      <a:pt x="0" y="8"/>
                      <a:pt x="2" y="0"/>
                      <a:pt x="5" y="0"/>
                    </a:cubicBezTo>
                    <a:cubicBezTo>
                      <a:pt x="8"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4" name="Freeform 1790">
                <a:extLst>
                  <a:ext uri="{FF2B5EF4-FFF2-40B4-BE49-F238E27FC236}">
                    <a16:creationId xmlns:a16="http://schemas.microsoft.com/office/drawing/2014/main" id="{EB24751D-2F1E-49C7-A24D-6A0A6BD4C242}"/>
                  </a:ext>
                </a:extLst>
              </p:cNvPr>
              <p:cNvSpPr>
                <a:spLocks/>
              </p:cNvSpPr>
              <p:nvPr/>
            </p:nvSpPr>
            <p:spPr bwMode="auto">
              <a:xfrm>
                <a:off x="4126" y="2334"/>
                <a:ext cx="48" cy="72"/>
              </a:xfrm>
              <a:custGeom>
                <a:avLst/>
                <a:gdLst>
                  <a:gd name="T0" fmla="*/ 10 w 10"/>
                  <a:gd name="T1" fmla="*/ 7 h 15"/>
                  <a:gd name="T2" fmla="*/ 3 w 10"/>
                  <a:gd name="T3" fmla="*/ 12 h 15"/>
                  <a:gd name="T4" fmla="*/ 6 w 10"/>
                  <a:gd name="T5" fmla="*/ 0 h 15"/>
                  <a:gd name="T6" fmla="*/ 10 w 10"/>
                  <a:gd name="T7" fmla="*/ 7 h 15"/>
                </a:gdLst>
                <a:ahLst/>
                <a:cxnLst>
                  <a:cxn ang="0">
                    <a:pos x="T0" y="T1"/>
                  </a:cxn>
                  <a:cxn ang="0">
                    <a:pos x="T2" y="T3"/>
                  </a:cxn>
                  <a:cxn ang="0">
                    <a:pos x="T4" y="T5"/>
                  </a:cxn>
                  <a:cxn ang="0">
                    <a:pos x="T6" y="T7"/>
                  </a:cxn>
                </a:cxnLst>
                <a:rect l="0" t="0" r="r" b="b"/>
                <a:pathLst>
                  <a:path w="10" h="15">
                    <a:moveTo>
                      <a:pt x="10" y="7"/>
                    </a:moveTo>
                    <a:cubicBezTo>
                      <a:pt x="9" y="12"/>
                      <a:pt x="5" y="15"/>
                      <a:pt x="3" y="12"/>
                    </a:cubicBezTo>
                    <a:cubicBezTo>
                      <a:pt x="0" y="9"/>
                      <a:pt x="2" y="1"/>
                      <a:pt x="6" y="0"/>
                    </a:cubicBezTo>
                    <a:cubicBezTo>
                      <a:pt x="9"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5" name="Freeform 1791">
                <a:extLst>
                  <a:ext uri="{FF2B5EF4-FFF2-40B4-BE49-F238E27FC236}">
                    <a16:creationId xmlns:a16="http://schemas.microsoft.com/office/drawing/2014/main" id="{13341FF0-BEC8-4A38-9577-65BCCFC6C24E}"/>
                  </a:ext>
                </a:extLst>
              </p:cNvPr>
              <p:cNvSpPr>
                <a:spLocks/>
              </p:cNvSpPr>
              <p:nvPr/>
            </p:nvSpPr>
            <p:spPr bwMode="auto">
              <a:xfrm>
                <a:off x="4160" y="2252"/>
                <a:ext cx="48" cy="67"/>
              </a:xfrm>
              <a:custGeom>
                <a:avLst/>
                <a:gdLst>
                  <a:gd name="T0" fmla="*/ 10 w 10"/>
                  <a:gd name="T1" fmla="*/ 6 h 14"/>
                  <a:gd name="T2" fmla="*/ 3 w 10"/>
                  <a:gd name="T3" fmla="*/ 11 h 14"/>
                  <a:gd name="T4" fmla="*/ 7 w 10"/>
                  <a:gd name="T5" fmla="*/ 0 h 14"/>
                  <a:gd name="T6" fmla="*/ 10 w 10"/>
                  <a:gd name="T7" fmla="*/ 6 h 14"/>
                </a:gdLst>
                <a:ahLst/>
                <a:cxnLst>
                  <a:cxn ang="0">
                    <a:pos x="T0" y="T1"/>
                  </a:cxn>
                  <a:cxn ang="0">
                    <a:pos x="T2" y="T3"/>
                  </a:cxn>
                  <a:cxn ang="0">
                    <a:pos x="T4" y="T5"/>
                  </a:cxn>
                  <a:cxn ang="0">
                    <a:pos x="T6" y="T7"/>
                  </a:cxn>
                </a:cxnLst>
                <a:rect l="0" t="0" r="r" b="b"/>
                <a:pathLst>
                  <a:path w="10" h="14">
                    <a:moveTo>
                      <a:pt x="10" y="6"/>
                    </a:moveTo>
                    <a:cubicBezTo>
                      <a:pt x="9" y="11"/>
                      <a:pt x="5" y="14"/>
                      <a:pt x="3" y="11"/>
                    </a:cubicBezTo>
                    <a:cubicBezTo>
                      <a:pt x="0" y="8"/>
                      <a:pt x="2" y="1"/>
                      <a:pt x="7" y="0"/>
                    </a:cubicBezTo>
                    <a:cubicBezTo>
                      <a:pt x="10"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6" name="Freeform 1792">
                <a:extLst>
                  <a:ext uri="{FF2B5EF4-FFF2-40B4-BE49-F238E27FC236}">
                    <a16:creationId xmlns:a16="http://schemas.microsoft.com/office/drawing/2014/main" id="{2C7D3EC3-5BEC-4411-8D3E-A5A80FC6B853}"/>
                  </a:ext>
                </a:extLst>
              </p:cNvPr>
              <p:cNvSpPr>
                <a:spLocks/>
              </p:cNvSpPr>
              <p:nvPr/>
            </p:nvSpPr>
            <p:spPr bwMode="auto">
              <a:xfrm>
                <a:off x="4222" y="2257"/>
                <a:ext cx="48" cy="67"/>
              </a:xfrm>
              <a:custGeom>
                <a:avLst/>
                <a:gdLst>
                  <a:gd name="T0" fmla="*/ 10 w 10"/>
                  <a:gd name="T1" fmla="*/ 6 h 14"/>
                  <a:gd name="T2" fmla="*/ 2 w 10"/>
                  <a:gd name="T3" fmla="*/ 11 h 14"/>
                  <a:gd name="T4" fmla="*/ 6 w 10"/>
                  <a:gd name="T5" fmla="*/ 0 h 14"/>
                  <a:gd name="T6" fmla="*/ 10 w 10"/>
                  <a:gd name="T7" fmla="*/ 6 h 14"/>
                </a:gdLst>
                <a:ahLst/>
                <a:cxnLst>
                  <a:cxn ang="0">
                    <a:pos x="T0" y="T1"/>
                  </a:cxn>
                  <a:cxn ang="0">
                    <a:pos x="T2" y="T3"/>
                  </a:cxn>
                  <a:cxn ang="0">
                    <a:pos x="T4" y="T5"/>
                  </a:cxn>
                  <a:cxn ang="0">
                    <a:pos x="T6" y="T7"/>
                  </a:cxn>
                </a:cxnLst>
                <a:rect l="0" t="0" r="r" b="b"/>
                <a:pathLst>
                  <a:path w="10" h="14">
                    <a:moveTo>
                      <a:pt x="10" y="6"/>
                    </a:moveTo>
                    <a:cubicBezTo>
                      <a:pt x="9" y="12"/>
                      <a:pt x="4" y="14"/>
                      <a:pt x="2" y="11"/>
                    </a:cubicBezTo>
                    <a:cubicBezTo>
                      <a:pt x="0" y="8"/>
                      <a:pt x="2" y="1"/>
                      <a:pt x="6" y="0"/>
                    </a:cubicBezTo>
                    <a:cubicBezTo>
                      <a:pt x="9"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7" name="Freeform 1793">
                <a:extLst>
                  <a:ext uri="{FF2B5EF4-FFF2-40B4-BE49-F238E27FC236}">
                    <a16:creationId xmlns:a16="http://schemas.microsoft.com/office/drawing/2014/main" id="{49EFDFE4-846D-4A29-A615-73B9B9B94CA0}"/>
                  </a:ext>
                </a:extLst>
              </p:cNvPr>
              <p:cNvSpPr>
                <a:spLocks/>
              </p:cNvSpPr>
              <p:nvPr/>
            </p:nvSpPr>
            <p:spPr bwMode="auto">
              <a:xfrm>
                <a:off x="4010" y="2136"/>
                <a:ext cx="39" cy="68"/>
              </a:xfrm>
              <a:custGeom>
                <a:avLst/>
                <a:gdLst>
                  <a:gd name="T0" fmla="*/ 7 w 8"/>
                  <a:gd name="T1" fmla="*/ 6 h 14"/>
                  <a:gd name="T2" fmla="*/ 1 w 8"/>
                  <a:gd name="T3" fmla="*/ 11 h 14"/>
                  <a:gd name="T4" fmla="*/ 5 w 8"/>
                  <a:gd name="T5" fmla="*/ 0 h 14"/>
                  <a:gd name="T6" fmla="*/ 7 w 8"/>
                  <a:gd name="T7" fmla="*/ 6 h 14"/>
                </a:gdLst>
                <a:ahLst/>
                <a:cxnLst>
                  <a:cxn ang="0">
                    <a:pos x="T0" y="T1"/>
                  </a:cxn>
                  <a:cxn ang="0">
                    <a:pos x="T2" y="T3"/>
                  </a:cxn>
                  <a:cxn ang="0">
                    <a:pos x="T4" y="T5"/>
                  </a:cxn>
                  <a:cxn ang="0">
                    <a:pos x="T6" y="T7"/>
                  </a:cxn>
                </a:cxnLst>
                <a:rect l="0" t="0" r="r" b="b"/>
                <a:pathLst>
                  <a:path w="8" h="14">
                    <a:moveTo>
                      <a:pt x="7" y="6"/>
                    </a:moveTo>
                    <a:cubicBezTo>
                      <a:pt x="6" y="11"/>
                      <a:pt x="3" y="14"/>
                      <a:pt x="1" y="11"/>
                    </a:cubicBezTo>
                    <a:cubicBezTo>
                      <a:pt x="0" y="9"/>
                      <a:pt x="2" y="1"/>
                      <a:pt x="5" y="0"/>
                    </a:cubicBezTo>
                    <a:cubicBezTo>
                      <a:pt x="8" y="0"/>
                      <a:pt x="8"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8" name="Freeform 1794">
                <a:extLst>
                  <a:ext uri="{FF2B5EF4-FFF2-40B4-BE49-F238E27FC236}">
                    <a16:creationId xmlns:a16="http://schemas.microsoft.com/office/drawing/2014/main" id="{FE5A8FBE-939E-4733-B475-990AC206A3EA}"/>
                  </a:ext>
                </a:extLst>
              </p:cNvPr>
              <p:cNvSpPr>
                <a:spLocks/>
              </p:cNvSpPr>
              <p:nvPr/>
            </p:nvSpPr>
            <p:spPr bwMode="auto">
              <a:xfrm>
                <a:off x="4015" y="2358"/>
                <a:ext cx="43" cy="67"/>
              </a:xfrm>
              <a:custGeom>
                <a:avLst/>
                <a:gdLst>
                  <a:gd name="T0" fmla="*/ 8 w 9"/>
                  <a:gd name="T1" fmla="*/ 6 h 14"/>
                  <a:gd name="T2" fmla="*/ 3 w 9"/>
                  <a:gd name="T3" fmla="*/ 11 h 14"/>
                  <a:gd name="T4" fmla="*/ 5 w 9"/>
                  <a:gd name="T5" fmla="*/ 0 h 14"/>
                  <a:gd name="T6" fmla="*/ 8 w 9"/>
                  <a:gd name="T7" fmla="*/ 6 h 14"/>
                </a:gdLst>
                <a:ahLst/>
                <a:cxnLst>
                  <a:cxn ang="0">
                    <a:pos x="T0" y="T1"/>
                  </a:cxn>
                  <a:cxn ang="0">
                    <a:pos x="T2" y="T3"/>
                  </a:cxn>
                  <a:cxn ang="0">
                    <a:pos x="T4" y="T5"/>
                  </a:cxn>
                  <a:cxn ang="0">
                    <a:pos x="T6" y="T7"/>
                  </a:cxn>
                </a:cxnLst>
                <a:rect l="0" t="0" r="r" b="b"/>
                <a:pathLst>
                  <a:path w="9" h="14">
                    <a:moveTo>
                      <a:pt x="8" y="6"/>
                    </a:moveTo>
                    <a:cubicBezTo>
                      <a:pt x="8" y="11"/>
                      <a:pt x="5" y="14"/>
                      <a:pt x="3" y="11"/>
                    </a:cubicBezTo>
                    <a:cubicBezTo>
                      <a:pt x="0" y="9"/>
                      <a:pt x="2" y="0"/>
                      <a:pt x="5" y="0"/>
                    </a:cubicBezTo>
                    <a:cubicBezTo>
                      <a:pt x="8"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49" name="Freeform 1795">
                <a:extLst>
                  <a:ext uri="{FF2B5EF4-FFF2-40B4-BE49-F238E27FC236}">
                    <a16:creationId xmlns:a16="http://schemas.microsoft.com/office/drawing/2014/main" id="{9B8826C2-EF39-4283-9613-0985A0D71894}"/>
                  </a:ext>
                </a:extLst>
              </p:cNvPr>
              <p:cNvSpPr>
                <a:spLocks/>
              </p:cNvSpPr>
              <p:nvPr/>
            </p:nvSpPr>
            <p:spPr bwMode="auto">
              <a:xfrm>
                <a:off x="4001" y="2064"/>
                <a:ext cx="38" cy="67"/>
              </a:xfrm>
              <a:custGeom>
                <a:avLst/>
                <a:gdLst>
                  <a:gd name="T0" fmla="*/ 8 w 8"/>
                  <a:gd name="T1" fmla="*/ 6 h 14"/>
                  <a:gd name="T2" fmla="*/ 2 w 8"/>
                  <a:gd name="T3" fmla="*/ 11 h 14"/>
                  <a:gd name="T4" fmla="*/ 6 w 8"/>
                  <a:gd name="T5" fmla="*/ 0 h 14"/>
                  <a:gd name="T6" fmla="*/ 8 w 8"/>
                  <a:gd name="T7" fmla="*/ 6 h 14"/>
                </a:gdLst>
                <a:ahLst/>
                <a:cxnLst>
                  <a:cxn ang="0">
                    <a:pos x="T0" y="T1"/>
                  </a:cxn>
                  <a:cxn ang="0">
                    <a:pos x="T2" y="T3"/>
                  </a:cxn>
                  <a:cxn ang="0">
                    <a:pos x="T4" y="T5"/>
                  </a:cxn>
                  <a:cxn ang="0">
                    <a:pos x="T6" y="T7"/>
                  </a:cxn>
                </a:cxnLst>
                <a:rect l="0" t="0" r="r" b="b"/>
                <a:pathLst>
                  <a:path w="8" h="14">
                    <a:moveTo>
                      <a:pt x="8" y="6"/>
                    </a:moveTo>
                    <a:cubicBezTo>
                      <a:pt x="6" y="11"/>
                      <a:pt x="3" y="14"/>
                      <a:pt x="2" y="11"/>
                    </a:cubicBezTo>
                    <a:cubicBezTo>
                      <a:pt x="0" y="9"/>
                      <a:pt x="3" y="1"/>
                      <a:pt x="6" y="0"/>
                    </a:cubicBezTo>
                    <a:cubicBezTo>
                      <a:pt x="8" y="0"/>
                      <a:pt x="8" y="4"/>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550" name="Freeform 1796">
                <a:extLst>
                  <a:ext uri="{FF2B5EF4-FFF2-40B4-BE49-F238E27FC236}">
                    <a16:creationId xmlns:a16="http://schemas.microsoft.com/office/drawing/2014/main" id="{1CEA2D79-9FEC-4645-AA1D-3E540944E310}"/>
                  </a:ext>
                </a:extLst>
              </p:cNvPr>
              <p:cNvSpPr>
                <a:spLocks/>
              </p:cNvSpPr>
              <p:nvPr/>
            </p:nvSpPr>
            <p:spPr bwMode="auto">
              <a:xfrm>
                <a:off x="4058" y="2107"/>
                <a:ext cx="44" cy="68"/>
              </a:xfrm>
              <a:custGeom>
                <a:avLst/>
                <a:gdLst>
                  <a:gd name="T0" fmla="*/ 8 w 9"/>
                  <a:gd name="T1" fmla="*/ 7 h 14"/>
                  <a:gd name="T2" fmla="*/ 2 w 9"/>
                  <a:gd name="T3" fmla="*/ 11 h 14"/>
                  <a:gd name="T4" fmla="*/ 6 w 9"/>
                  <a:gd name="T5" fmla="*/ 0 h 14"/>
                  <a:gd name="T6" fmla="*/ 8 w 9"/>
                  <a:gd name="T7" fmla="*/ 7 h 14"/>
                </a:gdLst>
                <a:ahLst/>
                <a:cxnLst>
                  <a:cxn ang="0">
                    <a:pos x="T0" y="T1"/>
                  </a:cxn>
                  <a:cxn ang="0">
                    <a:pos x="T2" y="T3"/>
                  </a:cxn>
                  <a:cxn ang="0">
                    <a:pos x="T4" y="T5"/>
                  </a:cxn>
                  <a:cxn ang="0">
                    <a:pos x="T6" y="T7"/>
                  </a:cxn>
                </a:cxnLst>
                <a:rect l="0" t="0" r="r" b="b"/>
                <a:pathLst>
                  <a:path w="9" h="14">
                    <a:moveTo>
                      <a:pt x="8" y="7"/>
                    </a:moveTo>
                    <a:cubicBezTo>
                      <a:pt x="7" y="11"/>
                      <a:pt x="3" y="14"/>
                      <a:pt x="2" y="11"/>
                    </a:cubicBezTo>
                    <a:cubicBezTo>
                      <a:pt x="0" y="8"/>
                      <a:pt x="3" y="1"/>
                      <a:pt x="6" y="0"/>
                    </a:cubicBezTo>
                    <a:cubicBezTo>
                      <a:pt x="9"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59" name="Group 1998">
              <a:extLst>
                <a:ext uri="{FF2B5EF4-FFF2-40B4-BE49-F238E27FC236}">
                  <a16:creationId xmlns:a16="http://schemas.microsoft.com/office/drawing/2014/main" id="{645FEE13-61FD-4B82-A70A-62C43AF5D6CE}"/>
                </a:ext>
              </a:extLst>
            </p:cNvPr>
            <p:cNvGrpSpPr>
              <a:grpSpLocks/>
            </p:cNvGrpSpPr>
            <p:nvPr/>
          </p:nvGrpSpPr>
          <p:grpSpPr bwMode="auto">
            <a:xfrm>
              <a:off x="3991" y="984"/>
              <a:ext cx="1354" cy="1176"/>
              <a:chOff x="3991" y="984"/>
              <a:chExt cx="1354" cy="1176"/>
            </a:xfrm>
          </p:grpSpPr>
          <p:sp>
            <p:nvSpPr>
              <p:cNvPr id="4151" name="Freeform 1798">
                <a:extLst>
                  <a:ext uri="{FF2B5EF4-FFF2-40B4-BE49-F238E27FC236}">
                    <a16:creationId xmlns:a16="http://schemas.microsoft.com/office/drawing/2014/main" id="{E322FC89-B421-42F2-9078-999BC481AD14}"/>
                  </a:ext>
                </a:extLst>
              </p:cNvPr>
              <p:cNvSpPr>
                <a:spLocks/>
              </p:cNvSpPr>
              <p:nvPr/>
            </p:nvSpPr>
            <p:spPr bwMode="auto">
              <a:xfrm>
                <a:off x="4111" y="2098"/>
                <a:ext cx="44" cy="62"/>
              </a:xfrm>
              <a:custGeom>
                <a:avLst/>
                <a:gdLst>
                  <a:gd name="T0" fmla="*/ 9 w 9"/>
                  <a:gd name="T1" fmla="*/ 6 h 13"/>
                  <a:gd name="T2" fmla="*/ 2 w 9"/>
                  <a:gd name="T3" fmla="*/ 10 h 13"/>
                  <a:gd name="T4" fmla="*/ 6 w 9"/>
                  <a:gd name="T5" fmla="*/ 0 h 13"/>
                  <a:gd name="T6" fmla="*/ 9 w 9"/>
                  <a:gd name="T7" fmla="*/ 6 h 13"/>
                </a:gdLst>
                <a:ahLst/>
                <a:cxnLst>
                  <a:cxn ang="0">
                    <a:pos x="T0" y="T1"/>
                  </a:cxn>
                  <a:cxn ang="0">
                    <a:pos x="T2" y="T3"/>
                  </a:cxn>
                  <a:cxn ang="0">
                    <a:pos x="T4" y="T5"/>
                  </a:cxn>
                  <a:cxn ang="0">
                    <a:pos x="T6" y="T7"/>
                  </a:cxn>
                </a:cxnLst>
                <a:rect l="0" t="0" r="r" b="b"/>
                <a:pathLst>
                  <a:path w="9" h="13">
                    <a:moveTo>
                      <a:pt x="9" y="6"/>
                    </a:moveTo>
                    <a:cubicBezTo>
                      <a:pt x="8" y="10"/>
                      <a:pt x="4" y="13"/>
                      <a:pt x="2" y="10"/>
                    </a:cubicBezTo>
                    <a:cubicBezTo>
                      <a:pt x="0" y="7"/>
                      <a:pt x="3" y="0"/>
                      <a:pt x="6" y="0"/>
                    </a:cubicBezTo>
                    <a:cubicBezTo>
                      <a:pt x="9" y="0"/>
                      <a:pt x="9" y="3"/>
                      <a:pt x="9"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2" name="Freeform 1799">
                <a:extLst>
                  <a:ext uri="{FF2B5EF4-FFF2-40B4-BE49-F238E27FC236}">
                    <a16:creationId xmlns:a16="http://schemas.microsoft.com/office/drawing/2014/main" id="{74F38872-CC89-48D8-9E45-56403F6FDBBC}"/>
                  </a:ext>
                </a:extLst>
              </p:cNvPr>
              <p:cNvSpPr>
                <a:spLocks/>
              </p:cNvSpPr>
              <p:nvPr/>
            </p:nvSpPr>
            <p:spPr bwMode="auto">
              <a:xfrm>
                <a:off x="4169" y="2074"/>
                <a:ext cx="48" cy="67"/>
              </a:xfrm>
              <a:custGeom>
                <a:avLst/>
                <a:gdLst>
                  <a:gd name="T0" fmla="*/ 9 w 10"/>
                  <a:gd name="T1" fmla="*/ 6 h 14"/>
                  <a:gd name="T2" fmla="*/ 2 w 10"/>
                  <a:gd name="T3" fmla="*/ 11 h 14"/>
                  <a:gd name="T4" fmla="*/ 6 w 10"/>
                  <a:gd name="T5" fmla="*/ 0 h 14"/>
                  <a:gd name="T6" fmla="*/ 9 w 10"/>
                  <a:gd name="T7" fmla="*/ 6 h 14"/>
                </a:gdLst>
                <a:ahLst/>
                <a:cxnLst>
                  <a:cxn ang="0">
                    <a:pos x="T0" y="T1"/>
                  </a:cxn>
                  <a:cxn ang="0">
                    <a:pos x="T2" y="T3"/>
                  </a:cxn>
                  <a:cxn ang="0">
                    <a:pos x="T4" y="T5"/>
                  </a:cxn>
                  <a:cxn ang="0">
                    <a:pos x="T6" y="T7"/>
                  </a:cxn>
                </a:cxnLst>
                <a:rect l="0" t="0" r="r" b="b"/>
                <a:pathLst>
                  <a:path w="10" h="14">
                    <a:moveTo>
                      <a:pt x="9" y="6"/>
                    </a:moveTo>
                    <a:cubicBezTo>
                      <a:pt x="8" y="11"/>
                      <a:pt x="4" y="14"/>
                      <a:pt x="2" y="11"/>
                    </a:cubicBezTo>
                    <a:cubicBezTo>
                      <a:pt x="0" y="8"/>
                      <a:pt x="2" y="1"/>
                      <a:pt x="6" y="0"/>
                    </a:cubicBezTo>
                    <a:cubicBezTo>
                      <a:pt x="9" y="0"/>
                      <a:pt x="10"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3" name="Freeform 1800">
                <a:extLst>
                  <a:ext uri="{FF2B5EF4-FFF2-40B4-BE49-F238E27FC236}">
                    <a16:creationId xmlns:a16="http://schemas.microsoft.com/office/drawing/2014/main" id="{E56105C5-7F34-4845-8C04-DA83A169F5ED}"/>
                  </a:ext>
                </a:extLst>
              </p:cNvPr>
              <p:cNvSpPr>
                <a:spLocks/>
              </p:cNvSpPr>
              <p:nvPr/>
            </p:nvSpPr>
            <p:spPr bwMode="auto">
              <a:xfrm>
                <a:off x="4111" y="2006"/>
                <a:ext cx="44" cy="63"/>
              </a:xfrm>
              <a:custGeom>
                <a:avLst/>
                <a:gdLst>
                  <a:gd name="T0" fmla="*/ 8 w 9"/>
                  <a:gd name="T1" fmla="*/ 6 h 13"/>
                  <a:gd name="T2" fmla="*/ 1 w 9"/>
                  <a:gd name="T3" fmla="*/ 10 h 13"/>
                  <a:gd name="T4" fmla="*/ 6 w 9"/>
                  <a:gd name="T5" fmla="*/ 0 h 13"/>
                  <a:gd name="T6" fmla="*/ 8 w 9"/>
                  <a:gd name="T7" fmla="*/ 6 h 13"/>
                </a:gdLst>
                <a:ahLst/>
                <a:cxnLst>
                  <a:cxn ang="0">
                    <a:pos x="T0" y="T1"/>
                  </a:cxn>
                  <a:cxn ang="0">
                    <a:pos x="T2" y="T3"/>
                  </a:cxn>
                  <a:cxn ang="0">
                    <a:pos x="T4" y="T5"/>
                  </a:cxn>
                  <a:cxn ang="0">
                    <a:pos x="T6" y="T7"/>
                  </a:cxn>
                </a:cxnLst>
                <a:rect l="0" t="0" r="r" b="b"/>
                <a:pathLst>
                  <a:path w="9" h="13">
                    <a:moveTo>
                      <a:pt x="8" y="6"/>
                    </a:moveTo>
                    <a:cubicBezTo>
                      <a:pt x="7" y="10"/>
                      <a:pt x="3" y="13"/>
                      <a:pt x="1" y="10"/>
                    </a:cubicBezTo>
                    <a:cubicBezTo>
                      <a:pt x="0" y="7"/>
                      <a:pt x="3" y="1"/>
                      <a:pt x="6" y="0"/>
                    </a:cubicBezTo>
                    <a:cubicBezTo>
                      <a:pt x="9"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4" name="Freeform 1801">
                <a:extLst>
                  <a:ext uri="{FF2B5EF4-FFF2-40B4-BE49-F238E27FC236}">
                    <a16:creationId xmlns:a16="http://schemas.microsoft.com/office/drawing/2014/main" id="{239CB0E8-6032-4608-9B3F-8813212FA3A9}"/>
                  </a:ext>
                </a:extLst>
              </p:cNvPr>
              <p:cNvSpPr>
                <a:spLocks/>
              </p:cNvSpPr>
              <p:nvPr/>
            </p:nvSpPr>
            <p:spPr bwMode="auto">
              <a:xfrm>
                <a:off x="4058" y="2025"/>
                <a:ext cx="39" cy="63"/>
              </a:xfrm>
              <a:custGeom>
                <a:avLst/>
                <a:gdLst>
                  <a:gd name="T0" fmla="*/ 7 w 8"/>
                  <a:gd name="T1" fmla="*/ 6 h 13"/>
                  <a:gd name="T2" fmla="*/ 1 w 8"/>
                  <a:gd name="T3" fmla="*/ 11 h 13"/>
                  <a:gd name="T4" fmla="*/ 6 w 8"/>
                  <a:gd name="T5" fmla="*/ 0 h 13"/>
                  <a:gd name="T6" fmla="*/ 7 w 8"/>
                  <a:gd name="T7" fmla="*/ 6 h 13"/>
                </a:gdLst>
                <a:ahLst/>
                <a:cxnLst>
                  <a:cxn ang="0">
                    <a:pos x="T0" y="T1"/>
                  </a:cxn>
                  <a:cxn ang="0">
                    <a:pos x="T2" y="T3"/>
                  </a:cxn>
                  <a:cxn ang="0">
                    <a:pos x="T4" y="T5"/>
                  </a:cxn>
                  <a:cxn ang="0">
                    <a:pos x="T6" y="T7"/>
                  </a:cxn>
                </a:cxnLst>
                <a:rect l="0" t="0" r="r" b="b"/>
                <a:pathLst>
                  <a:path w="8" h="13">
                    <a:moveTo>
                      <a:pt x="7" y="6"/>
                    </a:moveTo>
                    <a:cubicBezTo>
                      <a:pt x="6" y="11"/>
                      <a:pt x="2" y="13"/>
                      <a:pt x="1" y="11"/>
                    </a:cubicBezTo>
                    <a:cubicBezTo>
                      <a:pt x="0" y="8"/>
                      <a:pt x="2" y="1"/>
                      <a:pt x="6" y="0"/>
                    </a:cubicBezTo>
                    <a:cubicBezTo>
                      <a:pt x="8" y="0"/>
                      <a:pt x="8"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5" name="Freeform 1802">
                <a:extLst>
                  <a:ext uri="{FF2B5EF4-FFF2-40B4-BE49-F238E27FC236}">
                    <a16:creationId xmlns:a16="http://schemas.microsoft.com/office/drawing/2014/main" id="{DE53C377-D53F-40A1-88F1-7C63392B2F7F}"/>
                  </a:ext>
                </a:extLst>
              </p:cNvPr>
              <p:cNvSpPr>
                <a:spLocks/>
              </p:cNvSpPr>
              <p:nvPr/>
            </p:nvSpPr>
            <p:spPr bwMode="auto">
              <a:xfrm>
                <a:off x="4217" y="2083"/>
                <a:ext cx="53" cy="68"/>
              </a:xfrm>
              <a:custGeom>
                <a:avLst/>
                <a:gdLst>
                  <a:gd name="T0" fmla="*/ 10 w 11"/>
                  <a:gd name="T1" fmla="*/ 6 h 14"/>
                  <a:gd name="T2" fmla="*/ 2 w 11"/>
                  <a:gd name="T3" fmla="*/ 11 h 14"/>
                  <a:gd name="T4" fmla="*/ 7 w 11"/>
                  <a:gd name="T5" fmla="*/ 0 h 14"/>
                  <a:gd name="T6" fmla="*/ 10 w 11"/>
                  <a:gd name="T7" fmla="*/ 6 h 14"/>
                </a:gdLst>
                <a:ahLst/>
                <a:cxnLst>
                  <a:cxn ang="0">
                    <a:pos x="T0" y="T1"/>
                  </a:cxn>
                  <a:cxn ang="0">
                    <a:pos x="T2" y="T3"/>
                  </a:cxn>
                  <a:cxn ang="0">
                    <a:pos x="T4" y="T5"/>
                  </a:cxn>
                  <a:cxn ang="0">
                    <a:pos x="T6" y="T7"/>
                  </a:cxn>
                </a:cxnLst>
                <a:rect l="0" t="0" r="r" b="b"/>
                <a:pathLst>
                  <a:path w="11" h="14">
                    <a:moveTo>
                      <a:pt x="10" y="6"/>
                    </a:moveTo>
                    <a:cubicBezTo>
                      <a:pt x="9" y="11"/>
                      <a:pt x="4" y="14"/>
                      <a:pt x="2" y="11"/>
                    </a:cubicBezTo>
                    <a:cubicBezTo>
                      <a:pt x="0" y="7"/>
                      <a:pt x="3" y="1"/>
                      <a:pt x="7" y="0"/>
                    </a:cubicBezTo>
                    <a:cubicBezTo>
                      <a:pt x="10" y="0"/>
                      <a:pt x="11"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6" name="Freeform 1803">
                <a:extLst>
                  <a:ext uri="{FF2B5EF4-FFF2-40B4-BE49-F238E27FC236}">
                    <a16:creationId xmlns:a16="http://schemas.microsoft.com/office/drawing/2014/main" id="{2C42BD0C-44F1-463A-AAF5-C5F38BFF7F83}"/>
                  </a:ext>
                </a:extLst>
              </p:cNvPr>
              <p:cNvSpPr>
                <a:spLocks/>
              </p:cNvSpPr>
              <p:nvPr/>
            </p:nvSpPr>
            <p:spPr bwMode="auto">
              <a:xfrm>
                <a:off x="4280" y="2016"/>
                <a:ext cx="53" cy="62"/>
              </a:xfrm>
              <a:custGeom>
                <a:avLst/>
                <a:gdLst>
                  <a:gd name="T0" fmla="*/ 10 w 11"/>
                  <a:gd name="T1" fmla="*/ 6 h 13"/>
                  <a:gd name="T2" fmla="*/ 2 w 11"/>
                  <a:gd name="T3" fmla="*/ 10 h 13"/>
                  <a:gd name="T4" fmla="*/ 7 w 11"/>
                  <a:gd name="T5" fmla="*/ 0 h 13"/>
                  <a:gd name="T6" fmla="*/ 10 w 11"/>
                  <a:gd name="T7" fmla="*/ 6 h 13"/>
                </a:gdLst>
                <a:ahLst/>
                <a:cxnLst>
                  <a:cxn ang="0">
                    <a:pos x="T0" y="T1"/>
                  </a:cxn>
                  <a:cxn ang="0">
                    <a:pos x="T2" y="T3"/>
                  </a:cxn>
                  <a:cxn ang="0">
                    <a:pos x="T4" y="T5"/>
                  </a:cxn>
                  <a:cxn ang="0">
                    <a:pos x="T6" y="T7"/>
                  </a:cxn>
                </a:cxnLst>
                <a:rect l="0" t="0" r="r" b="b"/>
                <a:pathLst>
                  <a:path w="11" h="13">
                    <a:moveTo>
                      <a:pt x="10" y="6"/>
                    </a:moveTo>
                    <a:cubicBezTo>
                      <a:pt x="9" y="10"/>
                      <a:pt x="4" y="13"/>
                      <a:pt x="2" y="10"/>
                    </a:cubicBezTo>
                    <a:cubicBezTo>
                      <a:pt x="0" y="7"/>
                      <a:pt x="3" y="0"/>
                      <a:pt x="7" y="0"/>
                    </a:cubicBezTo>
                    <a:cubicBezTo>
                      <a:pt x="10" y="0"/>
                      <a:pt x="11"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7" name="Freeform 1804">
                <a:extLst>
                  <a:ext uri="{FF2B5EF4-FFF2-40B4-BE49-F238E27FC236}">
                    <a16:creationId xmlns:a16="http://schemas.microsoft.com/office/drawing/2014/main" id="{14EEFD8B-6694-4BD8-818F-0B312F0768DF}"/>
                  </a:ext>
                </a:extLst>
              </p:cNvPr>
              <p:cNvSpPr>
                <a:spLocks/>
              </p:cNvSpPr>
              <p:nvPr/>
            </p:nvSpPr>
            <p:spPr bwMode="auto">
              <a:xfrm>
                <a:off x="4352" y="1963"/>
                <a:ext cx="53" cy="67"/>
              </a:xfrm>
              <a:custGeom>
                <a:avLst/>
                <a:gdLst>
                  <a:gd name="T0" fmla="*/ 11 w 11"/>
                  <a:gd name="T1" fmla="*/ 6 h 14"/>
                  <a:gd name="T2" fmla="*/ 2 w 11"/>
                  <a:gd name="T3" fmla="*/ 11 h 14"/>
                  <a:gd name="T4" fmla="*/ 7 w 11"/>
                  <a:gd name="T5" fmla="*/ 1 h 14"/>
                  <a:gd name="T6" fmla="*/ 11 w 11"/>
                  <a:gd name="T7" fmla="*/ 6 h 14"/>
                </a:gdLst>
                <a:ahLst/>
                <a:cxnLst>
                  <a:cxn ang="0">
                    <a:pos x="T0" y="T1"/>
                  </a:cxn>
                  <a:cxn ang="0">
                    <a:pos x="T2" y="T3"/>
                  </a:cxn>
                  <a:cxn ang="0">
                    <a:pos x="T4" y="T5"/>
                  </a:cxn>
                  <a:cxn ang="0">
                    <a:pos x="T6" y="T7"/>
                  </a:cxn>
                </a:cxnLst>
                <a:rect l="0" t="0" r="r" b="b"/>
                <a:pathLst>
                  <a:path w="11" h="14">
                    <a:moveTo>
                      <a:pt x="11" y="6"/>
                    </a:moveTo>
                    <a:cubicBezTo>
                      <a:pt x="9" y="11"/>
                      <a:pt x="4" y="14"/>
                      <a:pt x="2" y="11"/>
                    </a:cubicBezTo>
                    <a:cubicBezTo>
                      <a:pt x="0" y="7"/>
                      <a:pt x="3" y="1"/>
                      <a:pt x="7" y="1"/>
                    </a:cubicBezTo>
                    <a:cubicBezTo>
                      <a:pt x="11" y="0"/>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8" name="Freeform 1805">
                <a:extLst>
                  <a:ext uri="{FF2B5EF4-FFF2-40B4-BE49-F238E27FC236}">
                    <a16:creationId xmlns:a16="http://schemas.microsoft.com/office/drawing/2014/main" id="{2B0727D9-1EBA-4BE1-A4F9-FAB4590FABE4}"/>
                  </a:ext>
                </a:extLst>
              </p:cNvPr>
              <p:cNvSpPr>
                <a:spLocks/>
              </p:cNvSpPr>
              <p:nvPr/>
            </p:nvSpPr>
            <p:spPr bwMode="auto">
              <a:xfrm>
                <a:off x="4473" y="1958"/>
                <a:ext cx="58" cy="63"/>
              </a:xfrm>
              <a:custGeom>
                <a:avLst/>
                <a:gdLst>
                  <a:gd name="T0" fmla="*/ 11 w 12"/>
                  <a:gd name="T1" fmla="*/ 6 h 13"/>
                  <a:gd name="T2" fmla="*/ 2 w 12"/>
                  <a:gd name="T3" fmla="*/ 9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4" y="13"/>
                      <a:pt x="2" y="9"/>
                    </a:cubicBezTo>
                    <a:cubicBezTo>
                      <a:pt x="0" y="6"/>
                      <a:pt x="3" y="0"/>
                      <a:pt x="7"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9" name="Freeform 1806">
                <a:extLst>
                  <a:ext uri="{FF2B5EF4-FFF2-40B4-BE49-F238E27FC236}">
                    <a16:creationId xmlns:a16="http://schemas.microsoft.com/office/drawing/2014/main" id="{1C417D6E-6415-47EB-AFDE-26D433734963}"/>
                  </a:ext>
                </a:extLst>
              </p:cNvPr>
              <p:cNvSpPr>
                <a:spLocks/>
              </p:cNvSpPr>
              <p:nvPr/>
            </p:nvSpPr>
            <p:spPr bwMode="auto">
              <a:xfrm>
                <a:off x="4420" y="1910"/>
                <a:ext cx="58" cy="67"/>
              </a:xfrm>
              <a:custGeom>
                <a:avLst/>
                <a:gdLst>
                  <a:gd name="T0" fmla="*/ 11 w 12"/>
                  <a:gd name="T1" fmla="*/ 6 h 14"/>
                  <a:gd name="T2" fmla="*/ 2 w 12"/>
                  <a:gd name="T3" fmla="*/ 10 h 14"/>
                  <a:gd name="T4" fmla="*/ 8 w 12"/>
                  <a:gd name="T5" fmla="*/ 0 h 14"/>
                  <a:gd name="T6" fmla="*/ 11 w 12"/>
                  <a:gd name="T7" fmla="*/ 6 h 14"/>
                </a:gdLst>
                <a:ahLst/>
                <a:cxnLst>
                  <a:cxn ang="0">
                    <a:pos x="T0" y="T1"/>
                  </a:cxn>
                  <a:cxn ang="0">
                    <a:pos x="T2" y="T3"/>
                  </a:cxn>
                  <a:cxn ang="0">
                    <a:pos x="T4" y="T5"/>
                  </a:cxn>
                  <a:cxn ang="0">
                    <a:pos x="T6" y="T7"/>
                  </a:cxn>
                </a:cxnLst>
                <a:rect l="0" t="0" r="r" b="b"/>
                <a:pathLst>
                  <a:path w="12" h="14">
                    <a:moveTo>
                      <a:pt x="11" y="6"/>
                    </a:moveTo>
                    <a:cubicBezTo>
                      <a:pt x="9" y="11"/>
                      <a:pt x="4" y="14"/>
                      <a:pt x="2" y="10"/>
                    </a:cubicBezTo>
                    <a:cubicBezTo>
                      <a:pt x="0" y="7"/>
                      <a:pt x="3" y="1"/>
                      <a:pt x="8"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0" name="Freeform 1807">
                <a:extLst>
                  <a:ext uri="{FF2B5EF4-FFF2-40B4-BE49-F238E27FC236}">
                    <a16:creationId xmlns:a16="http://schemas.microsoft.com/office/drawing/2014/main" id="{ED0C8B44-E978-4F34-8EC3-B89B95A0BF46}"/>
                  </a:ext>
                </a:extLst>
              </p:cNvPr>
              <p:cNvSpPr>
                <a:spLocks/>
              </p:cNvSpPr>
              <p:nvPr/>
            </p:nvSpPr>
            <p:spPr bwMode="auto">
              <a:xfrm>
                <a:off x="4545" y="1900"/>
                <a:ext cx="58" cy="63"/>
              </a:xfrm>
              <a:custGeom>
                <a:avLst/>
                <a:gdLst>
                  <a:gd name="T0" fmla="*/ 11 w 12"/>
                  <a:gd name="T1" fmla="*/ 6 h 13"/>
                  <a:gd name="T2" fmla="*/ 2 w 12"/>
                  <a:gd name="T3" fmla="*/ 10 h 13"/>
                  <a:gd name="T4" fmla="*/ 8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4" y="13"/>
                      <a:pt x="2" y="10"/>
                    </a:cubicBezTo>
                    <a:cubicBezTo>
                      <a:pt x="0" y="7"/>
                      <a:pt x="3" y="1"/>
                      <a:pt x="8"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1" name="Freeform 1808">
                <a:extLst>
                  <a:ext uri="{FF2B5EF4-FFF2-40B4-BE49-F238E27FC236}">
                    <a16:creationId xmlns:a16="http://schemas.microsoft.com/office/drawing/2014/main" id="{2A3997A2-5CEC-4D81-8312-3654639FFE8D}"/>
                  </a:ext>
                </a:extLst>
              </p:cNvPr>
              <p:cNvSpPr>
                <a:spLocks/>
              </p:cNvSpPr>
              <p:nvPr/>
            </p:nvSpPr>
            <p:spPr bwMode="auto">
              <a:xfrm>
                <a:off x="4487" y="1857"/>
                <a:ext cx="58" cy="62"/>
              </a:xfrm>
              <a:custGeom>
                <a:avLst/>
                <a:gdLst>
                  <a:gd name="T0" fmla="*/ 11 w 12"/>
                  <a:gd name="T1" fmla="*/ 6 h 13"/>
                  <a:gd name="T2" fmla="*/ 2 w 12"/>
                  <a:gd name="T3" fmla="*/ 9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9" y="10"/>
                      <a:pt x="3" y="13"/>
                      <a:pt x="2" y="9"/>
                    </a:cubicBezTo>
                    <a:cubicBezTo>
                      <a:pt x="0" y="6"/>
                      <a:pt x="3" y="0"/>
                      <a:pt x="7"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2" name="Freeform 1809">
                <a:extLst>
                  <a:ext uri="{FF2B5EF4-FFF2-40B4-BE49-F238E27FC236}">
                    <a16:creationId xmlns:a16="http://schemas.microsoft.com/office/drawing/2014/main" id="{129ED67E-F796-4E77-B5DA-6521881CAC56}"/>
                  </a:ext>
                </a:extLst>
              </p:cNvPr>
              <p:cNvSpPr>
                <a:spLocks/>
              </p:cNvSpPr>
              <p:nvPr/>
            </p:nvSpPr>
            <p:spPr bwMode="auto">
              <a:xfrm>
                <a:off x="4560" y="1818"/>
                <a:ext cx="57" cy="58"/>
              </a:xfrm>
              <a:custGeom>
                <a:avLst/>
                <a:gdLst>
                  <a:gd name="T0" fmla="*/ 11 w 12"/>
                  <a:gd name="T1" fmla="*/ 5 h 12"/>
                  <a:gd name="T2" fmla="*/ 2 w 12"/>
                  <a:gd name="T3" fmla="*/ 9 h 12"/>
                  <a:gd name="T4" fmla="*/ 8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10" y="10"/>
                      <a:pt x="4" y="12"/>
                      <a:pt x="2" y="9"/>
                    </a:cubicBezTo>
                    <a:cubicBezTo>
                      <a:pt x="0" y="6"/>
                      <a:pt x="3" y="0"/>
                      <a:pt x="8" y="0"/>
                    </a:cubicBezTo>
                    <a:cubicBezTo>
                      <a:pt x="12"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3" name="Freeform 1810">
                <a:extLst>
                  <a:ext uri="{FF2B5EF4-FFF2-40B4-BE49-F238E27FC236}">
                    <a16:creationId xmlns:a16="http://schemas.microsoft.com/office/drawing/2014/main" id="{971523D5-C943-43E6-9C7E-DCC299F516B3}"/>
                  </a:ext>
                </a:extLst>
              </p:cNvPr>
              <p:cNvSpPr>
                <a:spLocks/>
              </p:cNvSpPr>
              <p:nvPr/>
            </p:nvSpPr>
            <p:spPr bwMode="auto">
              <a:xfrm>
                <a:off x="4632" y="1760"/>
                <a:ext cx="58" cy="58"/>
              </a:xfrm>
              <a:custGeom>
                <a:avLst/>
                <a:gdLst>
                  <a:gd name="T0" fmla="*/ 11 w 12"/>
                  <a:gd name="T1" fmla="*/ 5 h 12"/>
                  <a:gd name="T2" fmla="*/ 1 w 12"/>
                  <a:gd name="T3" fmla="*/ 9 h 12"/>
                  <a:gd name="T4" fmla="*/ 7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9" y="10"/>
                      <a:pt x="3" y="12"/>
                      <a:pt x="1" y="9"/>
                    </a:cubicBezTo>
                    <a:cubicBezTo>
                      <a:pt x="0" y="6"/>
                      <a:pt x="3" y="0"/>
                      <a:pt x="7"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4" name="Freeform 1811">
                <a:extLst>
                  <a:ext uri="{FF2B5EF4-FFF2-40B4-BE49-F238E27FC236}">
                    <a16:creationId xmlns:a16="http://schemas.microsoft.com/office/drawing/2014/main" id="{19003E94-2BE2-4B32-9322-AB025FE83E46}"/>
                  </a:ext>
                </a:extLst>
              </p:cNvPr>
              <p:cNvSpPr>
                <a:spLocks/>
              </p:cNvSpPr>
              <p:nvPr/>
            </p:nvSpPr>
            <p:spPr bwMode="auto">
              <a:xfrm>
                <a:off x="4613" y="1673"/>
                <a:ext cx="53" cy="58"/>
              </a:xfrm>
              <a:custGeom>
                <a:avLst/>
                <a:gdLst>
                  <a:gd name="T0" fmla="*/ 10 w 11"/>
                  <a:gd name="T1" fmla="*/ 5 h 12"/>
                  <a:gd name="T2" fmla="*/ 1 w 11"/>
                  <a:gd name="T3" fmla="*/ 8 h 12"/>
                  <a:gd name="T4" fmla="*/ 7 w 11"/>
                  <a:gd name="T5" fmla="*/ 0 h 12"/>
                  <a:gd name="T6" fmla="*/ 10 w 11"/>
                  <a:gd name="T7" fmla="*/ 5 h 12"/>
                </a:gdLst>
                <a:ahLst/>
                <a:cxnLst>
                  <a:cxn ang="0">
                    <a:pos x="T0" y="T1"/>
                  </a:cxn>
                  <a:cxn ang="0">
                    <a:pos x="T2" y="T3"/>
                  </a:cxn>
                  <a:cxn ang="0">
                    <a:pos x="T4" y="T5"/>
                  </a:cxn>
                  <a:cxn ang="0">
                    <a:pos x="T6" y="T7"/>
                  </a:cxn>
                </a:cxnLst>
                <a:rect l="0" t="0" r="r" b="b"/>
                <a:pathLst>
                  <a:path w="11" h="12">
                    <a:moveTo>
                      <a:pt x="10" y="5"/>
                    </a:moveTo>
                    <a:cubicBezTo>
                      <a:pt x="9" y="10"/>
                      <a:pt x="3" y="12"/>
                      <a:pt x="1" y="8"/>
                    </a:cubicBezTo>
                    <a:cubicBezTo>
                      <a:pt x="0" y="6"/>
                      <a:pt x="3" y="0"/>
                      <a:pt x="7"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5" name="Freeform 1812">
                <a:extLst>
                  <a:ext uri="{FF2B5EF4-FFF2-40B4-BE49-F238E27FC236}">
                    <a16:creationId xmlns:a16="http://schemas.microsoft.com/office/drawing/2014/main" id="{64425B67-E59B-4695-8CF2-1054AFE272D4}"/>
                  </a:ext>
                </a:extLst>
              </p:cNvPr>
              <p:cNvSpPr>
                <a:spLocks/>
              </p:cNvSpPr>
              <p:nvPr/>
            </p:nvSpPr>
            <p:spPr bwMode="auto">
              <a:xfrm>
                <a:off x="4694" y="1620"/>
                <a:ext cx="58" cy="58"/>
              </a:xfrm>
              <a:custGeom>
                <a:avLst/>
                <a:gdLst>
                  <a:gd name="T0" fmla="*/ 11 w 12"/>
                  <a:gd name="T1" fmla="*/ 5 h 12"/>
                  <a:gd name="T2" fmla="*/ 1 w 12"/>
                  <a:gd name="T3" fmla="*/ 8 h 12"/>
                  <a:gd name="T4" fmla="*/ 8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9" y="10"/>
                      <a:pt x="3" y="12"/>
                      <a:pt x="1" y="8"/>
                    </a:cubicBezTo>
                    <a:cubicBezTo>
                      <a:pt x="0" y="6"/>
                      <a:pt x="3" y="1"/>
                      <a:pt x="8" y="0"/>
                    </a:cubicBezTo>
                    <a:cubicBezTo>
                      <a:pt x="11"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6" name="Freeform 1813">
                <a:extLst>
                  <a:ext uri="{FF2B5EF4-FFF2-40B4-BE49-F238E27FC236}">
                    <a16:creationId xmlns:a16="http://schemas.microsoft.com/office/drawing/2014/main" id="{B190EDFD-41B5-4AF3-B7A9-6B131AD1547C}"/>
                  </a:ext>
                </a:extLst>
              </p:cNvPr>
              <p:cNvSpPr>
                <a:spLocks/>
              </p:cNvSpPr>
              <p:nvPr/>
            </p:nvSpPr>
            <p:spPr bwMode="auto">
              <a:xfrm>
                <a:off x="4646" y="1587"/>
                <a:ext cx="53" cy="57"/>
              </a:xfrm>
              <a:custGeom>
                <a:avLst/>
                <a:gdLst>
                  <a:gd name="T0" fmla="*/ 10 w 11"/>
                  <a:gd name="T1" fmla="*/ 6 h 12"/>
                  <a:gd name="T2" fmla="*/ 1 w 11"/>
                  <a:gd name="T3" fmla="*/ 9 h 12"/>
                  <a:gd name="T4" fmla="*/ 7 w 11"/>
                  <a:gd name="T5" fmla="*/ 0 h 12"/>
                  <a:gd name="T6" fmla="*/ 10 w 11"/>
                  <a:gd name="T7" fmla="*/ 6 h 12"/>
                </a:gdLst>
                <a:ahLst/>
                <a:cxnLst>
                  <a:cxn ang="0">
                    <a:pos x="T0" y="T1"/>
                  </a:cxn>
                  <a:cxn ang="0">
                    <a:pos x="T2" y="T3"/>
                  </a:cxn>
                  <a:cxn ang="0">
                    <a:pos x="T4" y="T5"/>
                  </a:cxn>
                  <a:cxn ang="0">
                    <a:pos x="T6" y="T7"/>
                  </a:cxn>
                </a:cxnLst>
                <a:rect l="0" t="0" r="r" b="b"/>
                <a:pathLst>
                  <a:path w="11" h="12">
                    <a:moveTo>
                      <a:pt x="10" y="6"/>
                    </a:moveTo>
                    <a:cubicBezTo>
                      <a:pt x="8" y="10"/>
                      <a:pt x="2" y="12"/>
                      <a:pt x="1" y="9"/>
                    </a:cubicBezTo>
                    <a:cubicBezTo>
                      <a:pt x="0" y="6"/>
                      <a:pt x="3" y="1"/>
                      <a:pt x="7" y="0"/>
                    </a:cubicBezTo>
                    <a:cubicBezTo>
                      <a:pt x="10" y="0"/>
                      <a:pt x="11"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7" name="Freeform 1814">
                <a:extLst>
                  <a:ext uri="{FF2B5EF4-FFF2-40B4-BE49-F238E27FC236}">
                    <a16:creationId xmlns:a16="http://schemas.microsoft.com/office/drawing/2014/main" id="{F50269C6-4D02-4A5F-9704-1BF0EAEA0DA9}"/>
                  </a:ext>
                </a:extLst>
              </p:cNvPr>
              <p:cNvSpPr>
                <a:spLocks/>
              </p:cNvSpPr>
              <p:nvPr/>
            </p:nvSpPr>
            <p:spPr bwMode="auto">
              <a:xfrm>
                <a:off x="4627" y="1490"/>
                <a:ext cx="53" cy="53"/>
              </a:xfrm>
              <a:custGeom>
                <a:avLst/>
                <a:gdLst>
                  <a:gd name="T0" fmla="*/ 10 w 11"/>
                  <a:gd name="T1" fmla="*/ 5 h 11"/>
                  <a:gd name="T2" fmla="*/ 1 w 11"/>
                  <a:gd name="T3" fmla="*/ 8 h 11"/>
                  <a:gd name="T4" fmla="*/ 8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8" y="9"/>
                      <a:pt x="2" y="11"/>
                      <a:pt x="1" y="8"/>
                    </a:cubicBezTo>
                    <a:cubicBezTo>
                      <a:pt x="0" y="6"/>
                      <a:pt x="4" y="1"/>
                      <a:pt x="8"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8" name="Freeform 1815">
                <a:extLst>
                  <a:ext uri="{FF2B5EF4-FFF2-40B4-BE49-F238E27FC236}">
                    <a16:creationId xmlns:a16="http://schemas.microsoft.com/office/drawing/2014/main" id="{AB98DBB1-B55E-4448-87BC-FE94B1FFF7B9}"/>
                  </a:ext>
                </a:extLst>
              </p:cNvPr>
              <p:cNvSpPr>
                <a:spLocks/>
              </p:cNvSpPr>
              <p:nvPr/>
            </p:nvSpPr>
            <p:spPr bwMode="auto">
              <a:xfrm>
                <a:off x="4699" y="1437"/>
                <a:ext cx="48" cy="53"/>
              </a:xfrm>
              <a:custGeom>
                <a:avLst/>
                <a:gdLst>
                  <a:gd name="T0" fmla="*/ 9 w 10"/>
                  <a:gd name="T1" fmla="*/ 5 h 11"/>
                  <a:gd name="T2" fmla="*/ 1 w 10"/>
                  <a:gd name="T3" fmla="*/ 8 h 11"/>
                  <a:gd name="T4" fmla="*/ 7 w 10"/>
                  <a:gd name="T5" fmla="*/ 0 h 11"/>
                  <a:gd name="T6" fmla="*/ 9 w 10"/>
                  <a:gd name="T7" fmla="*/ 5 h 11"/>
                </a:gdLst>
                <a:ahLst/>
                <a:cxnLst>
                  <a:cxn ang="0">
                    <a:pos x="T0" y="T1"/>
                  </a:cxn>
                  <a:cxn ang="0">
                    <a:pos x="T2" y="T3"/>
                  </a:cxn>
                  <a:cxn ang="0">
                    <a:pos x="T4" y="T5"/>
                  </a:cxn>
                  <a:cxn ang="0">
                    <a:pos x="T6" y="T7"/>
                  </a:cxn>
                </a:cxnLst>
                <a:rect l="0" t="0" r="r" b="b"/>
                <a:pathLst>
                  <a:path w="10" h="11">
                    <a:moveTo>
                      <a:pt x="9" y="5"/>
                    </a:moveTo>
                    <a:cubicBezTo>
                      <a:pt x="7" y="9"/>
                      <a:pt x="2" y="11"/>
                      <a:pt x="1" y="8"/>
                    </a:cubicBezTo>
                    <a:cubicBezTo>
                      <a:pt x="0" y="5"/>
                      <a:pt x="3" y="1"/>
                      <a:pt x="7"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69" name="Freeform 1816">
                <a:extLst>
                  <a:ext uri="{FF2B5EF4-FFF2-40B4-BE49-F238E27FC236}">
                    <a16:creationId xmlns:a16="http://schemas.microsoft.com/office/drawing/2014/main" id="{E68438B9-6C61-40D5-8F1E-266876D4B686}"/>
                  </a:ext>
                </a:extLst>
              </p:cNvPr>
              <p:cNvSpPr>
                <a:spLocks/>
              </p:cNvSpPr>
              <p:nvPr/>
            </p:nvSpPr>
            <p:spPr bwMode="auto">
              <a:xfrm>
                <a:off x="4762" y="1394"/>
                <a:ext cx="48" cy="48"/>
              </a:xfrm>
              <a:custGeom>
                <a:avLst/>
                <a:gdLst>
                  <a:gd name="T0" fmla="*/ 9 w 10"/>
                  <a:gd name="T1" fmla="*/ 4 h 10"/>
                  <a:gd name="T2" fmla="*/ 0 w 10"/>
                  <a:gd name="T3" fmla="*/ 7 h 10"/>
                  <a:gd name="T4" fmla="*/ 7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7" y="8"/>
                      <a:pt x="2" y="10"/>
                      <a:pt x="0" y="7"/>
                    </a:cubicBezTo>
                    <a:cubicBezTo>
                      <a:pt x="0" y="5"/>
                      <a:pt x="3" y="0"/>
                      <a:pt x="7" y="0"/>
                    </a:cubicBezTo>
                    <a:cubicBezTo>
                      <a:pt x="10"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0" name="Freeform 1817">
                <a:extLst>
                  <a:ext uri="{FF2B5EF4-FFF2-40B4-BE49-F238E27FC236}">
                    <a16:creationId xmlns:a16="http://schemas.microsoft.com/office/drawing/2014/main" id="{E52EC572-E555-4190-89C2-85B53AA8F180}"/>
                  </a:ext>
                </a:extLst>
              </p:cNvPr>
              <p:cNvSpPr>
                <a:spLocks/>
              </p:cNvSpPr>
              <p:nvPr/>
            </p:nvSpPr>
            <p:spPr bwMode="auto">
              <a:xfrm>
                <a:off x="4878" y="1370"/>
                <a:ext cx="48" cy="48"/>
              </a:xfrm>
              <a:custGeom>
                <a:avLst/>
                <a:gdLst>
                  <a:gd name="T0" fmla="*/ 9 w 10"/>
                  <a:gd name="T1" fmla="*/ 4 h 10"/>
                  <a:gd name="T2" fmla="*/ 1 w 10"/>
                  <a:gd name="T3" fmla="*/ 7 h 10"/>
                  <a:gd name="T4" fmla="*/ 7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7" y="8"/>
                      <a:pt x="2" y="10"/>
                      <a:pt x="1" y="7"/>
                    </a:cubicBezTo>
                    <a:cubicBezTo>
                      <a:pt x="0" y="4"/>
                      <a:pt x="3" y="0"/>
                      <a:pt x="7" y="0"/>
                    </a:cubicBezTo>
                    <a:cubicBezTo>
                      <a:pt x="10" y="0"/>
                      <a:pt x="10"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1" name="Freeform 1818">
                <a:extLst>
                  <a:ext uri="{FF2B5EF4-FFF2-40B4-BE49-F238E27FC236}">
                    <a16:creationId xmlns:a16="http://schemas.microsoft.com/office/drawing/2014/main" id="{54724692-D6E9-4668-8145-D34292E38936}"/>
                  </a:ext>
                </a:extLst>
              </p:cNvPr>
              <p:cNvSpPr>
                <a:spLocks/>
              </p:cNvSpPr>
              <p:nvPr/>
            </p:nvSpPr>
            <p:spPr bwMode="auto">
              <a:xfrm>
                <a:off x="4805" y="1331"/>
                <a:ext cx="48" cy="48"/>
              </a:xfrm>
              <a:custGeom>
                <a:avLst/>
                <a:gdLst>
                  <a:gd name="T0" fmla="*/ 9 w 10"/>
                  <a:gd name="T1" fmla="*/ 4 h 10"/>
                  <a:gd name="T2" fmla="*/ 1 w 10"/>
                  <a:gd name="T3" fmla="*/ 7 h 10"/>
                  <a:gd name="T4" fmla="*/ 7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7" y="8"/>
                      <a:pt x="2" y="10"/>
                      <a:pt x="1" y="7"/>
                    </a:cubicBezTo>
                    <a:cubicBezTo>
                      <a:pt x="0" y="5"/>
                      <a:pt x="3" y="0"/>
                      <a:pt x="7" y="0"/>
                    </a:cubicBezTo>
                    <a:cubicBezTo>
                      <a:pt x="10" y="0"/>
                      <a:pt x="10"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2" name="Freeform 1819">
                <a:extLst>
                  <a:ext uri="{FF2B5EF4-FFF2-40B4-BE49-F238E27FC236}">
                    <a16:creationId xmlns:a16="http://schemas.microsoft.com/office/drawing/2014/main" id="{BB38381A-8870-477E-8572-347AC3A3659D}"/>
                  </a:ext>
                </a:extLst>
              </p:cNvPr>
              <p:cNvSpPr>
                <a:spLocks/>
              </p:cNvSpPr>
              <p:nvPr/>
            </p:nvSpPr>
            <p:spPr bwMode="auto">
              <a:xfrm>
                <a:off x="4868" y="1293"/>
                <a:ext cx="48" cy="43"/>
              </a:xfrm>
              <a:custGeom>
                <a:avLst/>
                <a:gdLst>
                  <a:gd name="T0" fmla="*/ 9 w 10"/>
                  <a:gd name="T1" fmla="*/ 4 h 9"/>
                  <a:gd name="T2" fmla="*/ 1 w 10"/>
                  <a:gd name="T3" fmla="*/ 7 h 9"/>
                  <a:gd name="T4" fmla="*/ 7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7" y="8"/>
                      <a:pt x="2" y="9"/>
                      <a:pt x="1" y="7"/>
                    </a:cubicBezTo>
                    <a:cubicBezTo>
                      <a:pt x="0" y="4"/>
                      <a:pt x="4" y="0"/>
                      <a:pt x="7" y="0"/>
                    </a:cubicBezTo>
                    <a:cubicBezTo>
                      <a:pt x="10"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3" name="Freeform 1820">
                <a:extLst>
                  <a:ext uri="{FF2B5EF4-FFF2-40B4-BE49-F238E27FC236}">
                    <a16:creationId xmlns:a16="http://schemas.microsoft.com/office/drawing/2014/main" id="{2CF602F9-A46C-4F59-84E8-D0DFA8476286}"/>
                  </a:ext>
                </a:extLst>
              </p:cNvPr>
              <p:cNvSpPr>
                <a:spLocks/>
              </p:cNvSpPr>
              <p:nvPr/>
            </p:nvSpPr>
            <p:spPr bwMode="auto">
              <a:xfrm>
                <a:off x="4916" y="1307"/>
                <a:ext cx="48" cy="48"/>
              </a:xfrm>
              <a:custGeom>
                <a:avLst/>
                <a:gdLst>
                  <a:gd name="T0" fmla="*/ 9 w 10"/>
                  <a:gd name="T1" fmla="*/ 4 h 10"/>
                  <a:gd name="T2" fmla="*/ 1 w 10"/>
                  <a:gd name="T3" fmla="*/ 7 h 10"/>
                  <a:gd name="T4" fmla="*/ 7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7" y="8"/>
                      <a:pt x="1" y="10"/>
                      <a:pt x="1" y="7"/>
                    </a:cubicBezTo>
                    <a:cubicBezTo>
                      <a:pt x="0" y="4"/>
                      <a:pt x="3" y="1"/>
                      <a:pt x="7" y="0"/>
                    </a:cubicBezTo>
                    <a:cubicBezTo>
                      <a:pt x="10" y="0"/>
                      <a:pt x="10"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4" name="Freeform 1821">
                <a:extLst>
                  <a:ext uri="{FF2B5EF4-FFF2-40B4-BE49-F238E27FC236}">
                    <a16:creationId xmlns:a16="http://schemas.microsoft.com/office/drawing/2014/main" id="{129D980F-1F70-4FAF-A074-C7668C3C0725}"/>
                  </a:ext>
                </a:extLst>
              </p:cNvPr>
              <p:cNvSpPr>
                <a:spLocks/>
              </p:cNvSpPr>
              <p:nvPr/>
            </p:nvSpPr>
            <p:spPr bwMode="auto">
              <a:xfrm>
                <a:off x="4950" y="1244"/>
                <a:ext cx="48" cy="44"/>
              </a:xfrm>
              <a:custGeom>
                <a:avLst/>
                <a:gdLst>
                  <a:gd name="T0" fmla="*/ 9 w 10"/>
                  <a:gd name="T1" fmla="*/ 4 h 9"/>
                  <a:gd name="T2" fmla="*/ 1 w 10"/>
                  <a:gd name="T3" fmla="*/ 6 h 9"/>
                  <a:gd name="T4" fmla="*/ 7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7" y="8"/>
                      <a:pt x="2" y="9"/>
                      <a:pt x="1" y="6"/>
                    </a:cubicBezTo>
                    <a:cubicBezTo>
                      <a:pt x="0" y="4"/>
                      <a:pt x="3" y="0"/>
                      <a:pt x="7" y="0"/>
                    </a:cubicBezTo>
                    <a:cubicBezTo>
                      <a:pt x="10"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5" name="Freeform 1822">
                <a:extLst>
                  <a:ext uri="{FF2B5EF4-FFF2-40B4-BE49-F238E27FC236}">
                    <a16:creationId xmlns:a16="http://schemas.microsoft.com/office/drawing/2014/main" id="{EB318B46-ECA3-4C73-A2D4-6E496D546FEB}"/>
                  </a:ext>
                </a:extLst>
              </p:cNvPr>
              <p:cNvSpPr>
                <a:spLocks/>
              </p:cNvSpPr>
              <p:nvPr/>
            </p:nvSpPr>
            <p:spPr bwMode="auto">
              <a:xfrm>
                <a:off x="5032" y="1346"/>
                <a:ext cx="53" cy="48"/>
              </a:xfrm>
              <a:custGeom>
                <a:avLst/>
                <a:gdLst>
                  <a:gd name="T0" fmla="*/ 10 w 11"/>
                  <a:gd name="T1" fmla="*/ 5 h 10"/>
                  <a:gd name="T2" fmla="*/ 1 w 11"/>
                  <a:gd name="T3" fmla="*/ 7 h 10"/>
                  <a:gd name="T4" fmla="*/ 7 w 11"/>
                  <a:gd name="T5" fmla="*/ 0 h 10"/>
                  <a:gd name="T6" fmla="*/ 10 w 11"/>
                  <a:gd name="T7" fmla="*/ 5 h 10"/>
                </a:gdLst>
                <a:ahLst/>
                <a:cxnLst>
                  <a:cxn ang="0">
                    <a:pos x="T0" y="T1"/>
                  </a:cxn>
                  <a:cxn ang="0">
                    <a:pos x="T2" y="T3"/>
                  </a:cxn>
                  <a:cxn ang="0">
                    <a:pos x="T4" y="T5"/>
                  </a:cxn>
                  <a:cxn ang="0">
                    <a:pos x="T6" y="T7"/>
                  </a:cxn>
                </a:cxnLst>
                <a:rect l="0" t="0" r="r" b="b"/>
                <a:pathLst>
                  <a:path w="11" h="10">
                    <a:moveTo>
                      <a:pt x="10" y="5"/>
                    </a:moveTo>
                    <a:cubicBezTo>
                      <a:pt x="8" y="9"/>
                      <a:pt x="3" y="10"/>
                      <a:pt x="1" y="7"/>
                    </a:cubicBezTo>
                    <a:cubicBezTo>
                      <a:pt x="0" y="4"/>
                      <a:pt x="3" y="1"/>
                      <a:pt x="7" y="0"/>
                    </a:cubicBezTo>
                    <a:cubicBezTo>
                      <a:pt x="10"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6" name="Freeform 1823">
                <a:extLst>
                  <a:ext uri="{FF2B5EF4-FFF2-40B4-BE49-F238E27FC236}">
                    <a16:creationId xmlns:a16="http://schemas.microsoft.com/office/drawing/2014/main" id="{8280C429-3101-4DB3-8207-55CA1879F712}"/>
                  </a:ext>
                </a:extLst>
              </p:cNvPr>
              <p:cNvSpPr>
                <a:spLocks/>
              </p:cNvSpPr>
              <p:nvPr/>
            </p:nvSpPr>
            <p:spPr bwMode="auto">
              <a:xfrm>
                <a:off x="5109" y="1346"/>
                <a:ext cx="53" cy="48"/>
              </a:xfrm>
              <a:custGeom>
                <a:avLst/>
                <a:gdLst>
                  <a:gd name="T0" fmla="*/ 10 w 11"/>
                  <a:gd name="T1" fmla="*/ 4 h 10"/>
                  <a:gd name="T2" fmla="*/ 1 w 11"/>
                  <a:gd name="T3" fmla="*/ 6 h 10"/>
                  <a:gd name="T4" fmla="*/ 7 w 11"/>
                  <a:gd name="T5" fmla="*/ 0 h 10"/>
                  <a:gd name="T6" fmla="*/ 10 w 11"/>
                  <a:gd name="T7" fmla="*/ 4 h 10"/>
                </a:gdLst>
                <a:ahLst/>
                <a:cxnLst>
                  <a:cxn ang="0">
                    <a:pos x="T0" y="T1"/>
                  </a:cxn>
                  <a:cxn ang="0">
                    <a:pos x="T2" y="T3"/>
                  </a:cxn>
                  <a:cxn ang="0">
                    <a:pos x="T4" y="T5"/>
                  </a:cxn>
                  <a:cxn ang="0">
                    <a:pos x="T6" y="T7"/>
                  </a:cxn>
                </a:cxnLst>
                <a:rect l="0" t="0" r="r" b="b"/>
                <a:pathLst>
                  <a:path w="11" h="10">
                    <a:moveTo>
                      <a:pt x="10" y="4"/>
                    </a:moveTo>
                    <a:cubicBezTo>
                      <a:pt x="9" y="8"/>
                      <a:pt x="3" y="10"/>
                      <a:pt x="1" y="6"/>
                    </a:cubicBezTo>
                    <a:cubicBezTo>
                      <a:pt x="0" y="4"/>
                      <a:pt x="3" y="0"/>
                      <a:pt x="7" y="0"/>
                    </a:cubicBezTo>
                    <a:cubicBezTo>
                      <a:pt x="10" y="0"/>
                      <a:pt x="11" y="2"/>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7" name="Freeform 1824">
                <a:extLst>
                  <a:ext uri="{FF2B5EF4-FFF2-40B4-BE49-F238E27FC236}">
                    <a16:creationId xmlns:a16="http://schemas.microsoft.com/office/drawing/2014/main" id="{80ACBBCE-6FD0-4CD4-8D94-6CF1E21AF509}"/>
                  </a:ext>
                </a:extLst>
              </p:cNvPr>
              <p:cNvSpPr>
                <a:spLocks/>
              </p:cNvSpPr>
              <p:nvPr/>
            </p:nvSpPr>
            <p:spPr bwMode="auto">
              <a:xfrm>
                <a:off x="5157" y="1384"/>
                <a:ext cx="48" cy="53"/>
              </a:xfrm>
              <a:custGeom>
                <a:avLst/>
                <a:gdLst>
                  <a:gd name="T0" fmla="*/ 10 w 10"/>
                  <a:gd name="T1" fmla="*/ 5 h 11"/>
                  <a:gd name="T2" fmla="*/ 1 w 10"/>
                  <a:gd name="T3" fmla="*/ 7 h 11"/>
                  <a:gd name="T4" fmla="*/ 6 w 10"/>
                  <a:gd name="T5" fmla="*/ 0 h 11"/>
                  <a:gd name="T6" fmla="*/ 10 w 10"/>
                  <a:gd name="T7" fmla="*/ 5 h 11"/>
                </a:gdLst>
                <a:ahLst/>
                <a:cxnLst>
                  <a:cxn ang="0">
                    <a:pos x="T0" y="T1"/>
                  </a:cxn>
                  <a:cxn ang="0">
                    <a:pos x="T2" y="T3"/>
                  </a:cxn>
                  <a:cxn ang="0">
                    <a:pos x="T4" y="T5"/>
                  </a:cxn>
                  <a:cxn ang="0">
                    <a:pos x="T6" y="T7"/>
                  </a:cxn>
                </a:cxnLst>
                <a:rect l="0" t="0" r="r" b="b"/>
                <a:pathLst>
                  <a:path w="10" h="11">
                    <a:moveTo>
                      <a:pt x="10" y="5"/>
                    </a:moveTo>
                    <a:cubicBezTo>
                      <a:pt x="9" y="9"/>
                      <a:pt x="3" y="11"/>
                      <a:pt x="1" y="7"/>
                    </a:cubicBezTo>
                    <a:cubicBezTo>
                      <a:pt x="0" y="5"/>
                      <a:pt x="2" y="1"/>
                      <a:pt x="6" y="0"/>
                    </a:cubicBezTo>
                    <a:cubicBezTo>
                      <a:pt x="10" y="1"/>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8" name="Freeform 1825">
                <a:extLst>
                  <a:ext uri="{FF2B5EF4-FFF2-40B4-BE49-F238E27FC236}">
                    <a16:creationId xmlns:a16="http://schemas.microsoft.com/office/drawing/2014/main" id="{89EFB775-9BB1-4D6B-9037-749992256E5A}"/>
                  </a:ext>
                </a:extLst>
              </p:cNvPr>
              <p:cNvSpPr>
                <a:spLocks/>
              </p:cNvSpPr>
              <p:nvPr/>
            </p:nvSpPr>
            <p:spPr bwMode="auto">
              <a:xfrm>
                <a:off x="5210" y="1408"/>
                <a:ext cx="53" cy="53"/>
              </a:xfrm>
              <a:custGeom>
                <a:avLst/>
                <a:gdLst>
                  <a:gd name="T0" fmla="*/ 11 w 11"/>
                  <a:gd name="T1" fmla="*/ 5 h 11"/>
                  <a:gd name="T2" fmla="*/ 2 w 11"/>
                  <a:gd name="T3" fmla="*/ 7 h 11"/>
                  <a:gd name="T4" fmla="*/ 7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0" y="9"/>
                      <a:pt x="4" y="11"/>
                      <a:pt x="2" y="7"/>
                    </a:cubicBezTo>
                    <a:cubicBezTo>
                      <a:pt x="0" y="5"/>
                      <a:pt x="3" y="1"/>
                      <a:pt x="7"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79" name="Freeform 1826">
                <a:extLst>
                  <a:ext uri="{FF2B5EF4-FFF2-40B4-BE49-F238E27FC236}">
                    <a16:creationId xmlns:a16="http://schemas.microsoft.com/office/drawing/2014/main" id="{F2AA0277-3ACB-4931-A72C-F7C3522A4331}"/>
                  </a:ext>
                </a:extLst>
              </p:cNvPr>
              <p:cNvSpPr>
                <a:spLocks/>
              </p:cNvSpPr>
              <p:nvPr/>
            </p:nvSpPr>
            <p:spPr bwMode="auto">
              <a:xfrm>
                <a:off x="5234" y="1278"/>
                <a:ext cx="48" cy="43"/>
              </a:xfrm>
              <a:custGeom>
                <a:avLst/>
                <a:gdLst>
                  <a:gd name="T0" fmla="*/ 9 w 10"/>
                  <a:gd name="T1" fmla="*/ 4 h 9"/>
                  <a:gd name="T2" fmla="*/ 1 w 10"/>
                  <a:gd name="T3" fmla="*/ 6 h 9"/>
                  <a:gd name="T4" fmla="*/ 6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8" y="8"/>
                      <a:pt x="2" y="9"/>
                      <a:pt x="1" y="6"/>
                    </a:cubicBezTo>
                    <a:cubicBezTo>
                      <a:pt x="0" y="4"/>
                      <a:pt x="2" y="0"/>
                      <a:pt x="6" y="0"/>
                    </a:cubicBezTo>
                    <a:cubicBezTo>
                      <a:pt x="9" y="0"/>
                      <a:pt x="10"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0" name="Freeform 1827">
                <a:extLst>
                  <a:ext uri="{FF2B5EF4-FFF2-40B4-BE49-F238E27FC236}">
                    <a16:creationId xmlns:a16="http://schemas.microsoft.com/office/drawing/2014/main" id="{61CC8357-67B6-46DB-9EC8-6EF6E106DB70}"/>
                  </a:ext>
                </a:extLst>
              </p:cNvPr>
              <p:cNvSpPr>
                <a:spLocks/>
              </p:cNvSpPr>
              <p:nvPr/>
            </p:nvSpPr>
            <p:spPr bwMode="auto">
              <a:xfrm>
                <a:off x="5297" y="1264"/>
                <a:ext cx="48" cy="48"/>
              </a:xfrm>
              <a:custGeom>
                <a:avLst/>
                <a:gdLst>
                  <a:gd name="T0" fmla="*/ 9 w 10"/>
                  <a:gd name="T1" fmla="*/ 5 h 10"/>
                  <a:gd name="T2" fmla="*/ 1 w 10"/>
                  <a:gd name="T3" fmla="*/ 7 h 10"/>
                  <a:gd name="T4" fmla="*/ 6 w 10"/>
                  <a:gd name="T5" fmla="*/ 0 h 10"/>
                  <a:gd name="T6" fmla="*/ 9 w 10"/>
                  <a:gd name="T7" fmla="*/ 5 h 10"/>
                </a:gdLst>
                <a:ahLst/>
                <a:cxnLst>
                  <a:cxn ang="0">
                    <a:pos x="T0" y="T1"/>
                  </a:cxn>
                  <a:cxn ang="0">
                    <a:pos x="T2" y="T3"/>
                  </a:cxn>
                  <a:cxn ang="0">
                    <a:pos x="T4" y="T5"/>
                  </a:cxn>
                  <a:cxn ang="0">
                    <a:pos x="T6" y="T7"/>
                  </a:cxn>
                </a:cxnLst>
                <a:rect l="0" t="0" r="r" b="b"/>
                <a:pathLst>
                  <a:path w="10" h="10">
                    <a:moveTo>
                      <a:pt x="9" y="5"/>
                    </a:moveTo>
                    <a:cubicBezTo>
                      <a:pt x="8" y="8"/>
                      <a:pt x="3" y="10"/>
                      <a:pt x="1" y="7"/>
                    </a:cubicBezTo>
                    <a:cubicBezTo>
                      <a:pt x="0" y="4"/>
                      <a:pt x="2" y="1"/>
                      <a:pt x="6" y="0"/>
                    </a:cubicBezTo>
                    <a:cubicBezTo>
                      <a:pt x="9"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1" name="Freeform 1828">
                <a:extLst>
                  <a:ext uri="{FF2B5EF4-FFF2-40B4-BE49-F238E27FC236}">
                    <a16:creationId xmlns:a16="http://schemas.microsoft.com/office/drawing/2014/main" id="{1FBD9B36-81B8-46EE-9FC7-5332DA71C6B5}"/>
                  </a:ext>
                </a:extLst>
              </p:cNvPr>
              <p:cNvSpPr>
                <a:spLocks/>
              </p:cNvSpPr>
              <p:nvPr/>
            </p:nvSpPr>
            <p:spPr bwMode="auto">
              <a:xfrm>
                <a:off x="5229" y="1346"/>
                <a:ext cx="53" cy="48"/>
              </a:xfrm>
              <a:custGeom>
                <a:avLst/>
                <a:gdLst>
                  <a:gd name="T0" fmla="*/ 10 w 11"/>
                  <a:gd name="T1" fmla="*/ 5 h 10"/>
                  <a:gd name="T2" fmla="*/ 2 w 11"/>
                  <a:gd name="T3" fmla="*/ 7 h 10"/>
                  <a:gd name="T4" fmla="*/ 7 w 11"/>
                  <a:gd name="T5" fmla="*/ 0 h 10"/>
                  <a:gd name="T6" fmla="*/ 10 w 11"/>
                  <a:gd name="T7" fmla="*/ 5 h 10"/>
                </a:gdLst>
                <a:ahLst/>
                <a:cxnLst>
                  <a:cxn ang="0">
                    <a:pos x="T0" y="T1"/>
                  </a:cxn>
                  <a:cxn ang="0">
                    <a:pos x="T2" y="T3"/>
                  </a:cxn>
                  <a:cxn ang="0">
                    <a:pos x="T4" y="T5"/>
                  </a:cxn>
                  <a:cxn ang="0">
                    <a:pos x="T6" y="T7"/>
                  </a:cxn>
                </a:cxnLst>
                <a:rect l="0" t="0" r="r" b="b"/>
                <a:pathLst>
                  <a:path w="11" h="10">
                    <a:moveTo>
                      <a:pt x="10" y="5"/>
                    </a:moveTo>
                    <a:cubicBezTo>
                      <a:pt x="9" y="9"/>
                      <a:pt x="4" y="10"/>
                      <a:pt x="2" y="7"/>
                    </a:cubicBezTo>
                    <a:cubicBezTo>
                      <a:pt x="0" y="4"/>
                      <a:pt x="3" y="0"/>
                      <a:pt x="7" y="0"/>
                    </a:cubicBezTo>
                    <a:cubicBezTo>
                      <a:pt x="10"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2" name="Freeform 1829">
                <a:extLst>
                  <a:ext uri="{FF2B5EF4-FFF2-40B4-BE49-F238E27FC236}">
                    <a16:creationId xmlns:a16="http://schemas.microsoft.com/office/drawing/2014/main" id="{F646FE7C-3E94-4538-BE13-8DD3CC105B7C}"/>
                  </a:ext>
                </a:extLst>
              </p:cNvPr>
              <p:cNvSpPr>
                <a:spLocks/>
              </p:cNvSpPr>
              <p:nvPr/>
            </p:nvSpPr>
            <p:spPr bwMode="auto">
              <a:xfrm>
                <a:off x="4935" y="1374"/>
                <a:ext cx="49" cy="49"/>
              </a:xfrm>
              <a:custGeom>
                <a:avLst/>
                <a:gdLst>
                  <a:gd name="T0" fmla="*/ 9 w 10"/>
                  <a:gd name="T1" fmla="*/ 4 h 10"/>
                  <a:gd name="T2" fmla="*/ 0 w 10"/>
                  <a:gd name="T3" fmla="*/ 7 h 10"/>
                  <a:gd name="T4" fmla="*/ 6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7" y="8"/>
                      <a:pt x="2" y="10"/>
                      <a:pt x="0" y="7"/>
                    </a:cubicBezTo>
                    <a:cubicBezTo>
                      <a:pt x="0" y="4"/>
                      <a:pt x="3" y="0"/>
                      <a:pt x="6" y="0"/>
                    </a:cubicBezTo>
                    <a:cubicBezTo>
                      <a:pt x="10" y="0"/>
                      <a:pt x="10"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3" name="Freeform 1830">
                <a:extLst>
                  <a:ext uri="{FF2B5EF4-FFF2-40B4-BE49-F238E27FC236}">
                    <a16:creationId xmlns:a16="http://schemas.microsoft.com/office/drawing/2014/main" id="{9274B75B-158C-4463-9D92-344B463C5108}"/>
                  </a:ext>
                </a:extLst>
              </p:cNvPr>
              <p:cNvSpPr>
                <a:spLocks/>
              </p:cNvSpPr>
              <p:nvPr/>
            </p:nvSpPr>
            <p:spPr bwMode="auto">
              <a:xfrm>
                <a:off x="4579" y="1476"/>
                <a:ext cx="48" cy="53"/>
              </a:xfrm>
              <a:custGeom>
                <a:avLst/>
                <a:gdLst>
                  <a:gd name="T0" fmla="*/ 9 w 10"/>
                  <a:gd name="T1" fmla="*/ 5 h 11"/>
                  <a:gd name="T2" fmla="*/ 1 w 10"/>
                  <a:gd name="T3" fmla="*/ 8 h 11"/>
                  <a:gd name="T4" fmla="*/ 8 w 10"/>
                  <a:gd name="T5" fmla="*/ 0 h 11"/>
                  <a:gd name="T6" fmla="*/ 9 w 10"/>
                  <a:gd name="T7" fmla="*/ 5 h 11"/>
                </a:gdLst>
                <a:ahLst/>
                <a:cxnLst>
                  <a:cxn ang="0">
                    <a:pos x="T0" y="T1"/>
                  </a:cxn>
                  <a:cxn ang="0">
                    <a:pos x="T2" y="T3"/>
                  </a:cxn>
                  <a:cxn ang="0">
                    <a:pos x="T4" y="T5"/>
                  </a:cxn>
                  <a:cxn ang="0">
                    <a:pos x="T6" y="T7"/>
                  </a:cxn>
                </a:cxnLst>
                <a:rect l="0" t="0" r="r" b="b"/>
                <a:pathLst>
                  <a:path w="10" h="11">
                    <a:moveTo>
                      <a:pt x="9" y="5"/>
                    </a:moveTo>
                    <a:cubicBezTo>
                      <a:pt x="7" y="9"/>
                      <a:pt x="2" y="11"/>
                      <a:pt x="1" y="8"/>
                    </a:cubicBezTo>
                    <a:cubicBezTo>
                      <a:pt x="0" y="5"/>
                      <a:pt x="4" y="1"/>
                      <a:pt x="8"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4" name="Freeform 1831">
                <a:extLst>
                  <a:ext uri="{FF2B5EF4-FFF2-40B4-BE49-F238E27FC236}">
                    <a16:creationId xmlns:a16="http://schemas.microsoft.com/office/drawing/2014/main" id="{5DBD34D7-B151-4A3A-8C17-30817A2A8E39}"/>
                  </a:ext>
                </a:extLst>
              </p:cNvPr>
              <p:cNvSpPr>
                <a:spLocks/>
              </p:cNvSpPr>
              <p:nvPr/>
            </p:nvSpPr>
            <p:spPr bwMode="auto">
              <a:xfrm>
                <a:off x="4540" y="1447"/>
                <a:ext cx="48" cy="48"/>
              </a:xfrm>
              <a:custGeom>
                <a:avLst/>
                <a:gdLst>
                  <a:gd name="T0" fmla="*/ 9 w 10"/>
                  <a:gd name="T1" fmla="*/ 4 h 10"/>
                  <a:gd name="T2" fmla="*/ 1 w 10"/>
                  <a:gd name="T3" fmla="*/ 8 h 10"/>
                  <a:gd name="T4" fmla="*/ 8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6" y="8"/>
                      <a:pt x="2" y="10"/>
                      <a:pt x="1" y="8"/>
                    </a:cubicBezTo>
                    <a:cubicBezTo>
                      <a:pt x="0" y="5"/>
                      <a:pt x="4" y="0"/>
                      <a:pt x="8" y="0"/>
                    </a:cubicBezTo>
                    <a:cubicBezTo>
                      <a:pt x="10"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5" name="Freeform 1832">
                <a:extLst>
                  <a:ext uri="{FF2B5EF4-FFF2-40B4-BE49-F238E27FC236}">
                    <a16:creationId xmlns:a16="http://schemas.microsoft.com/office/drawing/2014/main" id="{E2EEFC15-FD2A-491A-BECF-024CEEA9C0C6}"/>
                  </a:ext>
                </a:extLst>
              </p:cNvPr>
              <p:cNvSpPr>
                <a:spLocks/>
              </p:cNvSpPr>
              <p:nvPr/>
            </p:nvSpPr>
            <p:spPr bwMode="auto">
              <a:xfrm>
                <a:off x="4511" y="1702"/>
                <a:ext cx="53" cy="58"/>
              </a:xfrm>
              <a:custGeom>
                <a:avLst/>
                <a:gdLst>
                  <a:gd name="T0" fmla="*/ 10 w 11"/>
                  <a:gd name="T1" fmla="*/ 5 h 12"/>
                  <a:gd name="T2" fmla="*/ 1 w 11"/>
                  <a:gd name="T3" fmla="*/ 9 h 12"/>
                  <a:gd name="T4" fmla="*/ 7 w 11"/>
                  <a:gd name="T5" fmla="*/ 0 h 12"/>
                  <a:gd name="T6" fmla="*/ 10 w 11"/>
                  <a:gd name="T7" fmla="*/ 5 h 12"/>
                </a:gdLst>
                <a:ahLst/>
                <a:cxnLst>
                  <a:cxn ang="0">
                    <a:pos x="T0" y="T1"/>
                  </a:cxn>
                  <a:cxn ang="0">
                    <a:pos x="T2" y="T3"/>
                  </a:cxn>
                  <a:cxn ang="0">
                    <a:pos x="T4" y="T5"/>
                  </a:cxn>
                  <a:cxn ang="0">
                    <a:pos x="T6" y="T7"/>
                  </a:cxn>
                </a:cxnLst>
                <a:rect l="0" t="0" r="r" b="b"/>
                <a:pathLst>
                  <a:path w="11" h="12">
                    <a:moveTo>
                      <a:pt x="10" y="5"/>
                    </a:moveTo>
                    <a:cubicBezTo>
                      <a:pt x="8" y="10"/>
                      <a:pt x="2" y="12"/>
                      <a:pt x="1" y="9"/>
                    </a:cubicBezTo>
                    <a:cubicBezTo>
                      <a:pt x="0" y="6"/>
                      <a:pt x="3" y="0"/>
                      <a:pt x="7"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6" name="Freeform 1833">
                <a:extLst>
                  <a:ext uri="{FF2B5EF4-FFF2-40B4-BE49-F238E27FC236}">
                    <a16:creationId xmlns:a16="http://schemas.microsoft.com/office/drawing/2014/main" id="{905ABCB5-4B19-446B-A305-EC6038F61B7D}"/>
                  </a:ext>
                </a:extLst>
              </p:cNvPr>
              <p:cNvSpPr>
                <a:spLocks/>
              </p:cNvSpPr>
              <p:nvPr/>
            </p:nvSpPr>
            <p:spPr bwMode="auto">
              <a:xfrm>
                <a:off x="4574" y="1635"/>
                <a:ext cx="53" cy="58"/>
              </a:xfrm>
              <a:custGeom>
                <a:avLst/>
                <a:gdLst>
                  <a:gd name="T0" fmla="*/ 10 w 11"/>
                  <a:gd name="T1" fmla="*/ 5 h 12"/>
                  <a:gd name="T2" fmla="*/ 1 w 11"/>
                  <a:gd name="T3" fmla="*/ 8 h 12"/>
                  <a:gd name="T4" fmla="*/ 8 w 11"/>
                  <a:gd name="T5" fmla="*/ 0 h 12"/>
                  <a:gd name="T6" fmla="*/ 10 w 11"/>
                  <a:gd name="T7" fmla="*/ 5 h 12"/>
                </a:gdLst>
                <a:ahLst/>
                <a:cxnLst>
                  <a:cxn ang="0">
                    <a:pos x="T0" y="T1"/>
                  </a:cxn>
                  <a:cxn ang="0">
                    <a:pos x="T2" y="T3"/>
                  </a:cxn>
                  <a:cxn ang="0">
                    <a:pos x="T4" y="T5"/>
                  </a:cxn>
                  <a:cxn ang="0">
                    <a:pos x="T6" y="T7"/>
                  </a:cxn>
                </a:cxnLst>
                <a:rect l="0" t="0" r="r" b="b"/>
                <a:pathLst>
                  <a:path w="11" h="12">
                    <a:moveTo>
                      <a:pt x="10" y="5"/>
                    </a:moveTo>
                    <a:cubicBezTo>
                      <a:pt x="8" y="10"/>
                      <a:pt x="3" y="12"/>
                      <a:pt x="1" y="8"/>
                    </a:cubicBezTo>
                    <a:cubicBezTo>
                      <a:pt x="0" y="5"/>
                      <a:pt x="3" y="0"/>
                      <a:pt x="8"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7" name="Freeform 1834">
                <a:extLst>
                  <a:ext uri="{FF2B5EF4-FFF2-40B4-BE49-F238E27FC236}">
                    <a16:creationId xmlns:a16="http://schemas.microsoft.com/office/drawing/2014/main" id="{B9E1027E-CF6C-4EDE-96A5-3B696A7CFF61}"/>
                  </a:ext>
                </a:extLst>
              </p:cNvPr>
              <p:cNvSpPr>
                <a:spLocks/>
              </p:cNvSpPr>
              <p:nvPr/>
            </p:nvSpPr>
            <p:spPr bwMode="auto">
              <a:xfrm>
                <a:off x="4516" y="1625"/>
                <a:ext cx="48" cy="53"/>
              </a:xfrm>
              <a:custGeom>
                <a:avLst/>
                <a:gdLst>
                  <a:gd name="T0" fmla="*/ 9 w 10"/>
                  <a:gd name="T1" fmla="*/ 5 h 11"/>
                  <a:gd name="T2" fmla="*/ 1 w 10"/>
                  <a:gd name="T3" fmla="*/ 8 h 11"/>
                  <a:gd name="T4" fmla="*/ 7 w 10"/>
                  <a:gd name="T5" fmla="*/ 0 h 11"/>
                  <a:gd name="T6" fmla="*/ 9 w 10"/>
                  <a:gd name="T7" fmla="*/ 5 h 11"/>
                </a:gdLst>
                <a:ahLst/>
                <a:cxnLst>
                  <a:cxn ang="0">
                    <a:pos x="T0" y="T1"/>
                  </a:cxn>
                  <a:cxn ang="0">
                    <a:pos x="T2" y="T3"/>
                  </a:cxn>
                  <a:cxn ang="0">
                    <a:pos x="T4" y="T5"/>
                  </a:cxn>
                  <a:cxn ang="0">
                    <a:pos x="T6" y="T7"/>
                  </a:cxn>
                </a:cxnLst>
                <a:rect l="0" t="0" r="r" b="b"/>
                <a:pathLst>
                  <a:path w="10" h="11">
                    <a:moveTo>
                      <a:pt x="9" y="5"/>
                    </a:moveTo>
                    <a:cubicBezTo>
                      <a:pt x="7" y="9"/>
                      <a:pt x="2" y="11"/>
                      <a:pt x="1" y="8"/>
                    </a:cubicBezTo>
                    <a:cubicBezTo>
                      <a:pt x="0" y="5"/>
                      <a:pt x="3" y="0"/>
                      <a:pt x="7"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8" name="Freeform 1835">
                <a:extLst>
                  <a:ext uri="{FF2B5EF4-FFF2-40B4-BE49-F238E27FC236}">
                    <a16:creationId xmlns:a16="http://schemas.microsoft.com/office/drawing/2014/main" id="{66B6B633-E2B8-4B63-9CDB-4619BD474F9B}"/>
                  </a:ext>
                </a:extLst>
              </p:cNvPr>
              <p:cNvSpPr>
                <a:spLocks/>
              </p:cNvSpPr>
              <p:nvPr/>
            </p:nvSpPr>
            <p:spPr bwMode="auto">
              <a:xfrm>
                <a:off x="4227" y="1996"/>
                <a:ext cx="48" cy="68"/>
              </a:xfrm>
              <a:custGeom>
                <a:avLst/>
                <a:gdLst>
                  <a:gd name="T0" fmla="*/ 9 w 10"/>
                  <a:gd name="T1" fmla="*/ 6 h 14"/>
                  <a:gd name="T2" fmla="*/ 1 w 10"/>
                  <a:gd name="T3" fmla="*/ 11 h 14"/>
                  <a:gd name="T4" fmla="*/ 7 w 10"/>
                  <a:gd name="T5" fmla="*/ 0 h 14"/>
                  <a:gd name="T6" fmla="*/ 9 w 10"/>
                  <a:gd name="T7" fmla="*/ 6 h 14"/>
                </a:gdLst>
                <a:ahLst/>
                <a:cxnLst>
                  <a:cxn ang="0">
                    <a:pos x="T0" y="T1"/>
                  </a:cxn>
                  <a:cxn ang="0">
                    <a:pos x="T2" y="T3"/>
                  </a:cxn>
                  <a:cxn ang="0">
                    <a:pos x="T4" y="T5"/>
                  </a:cxn>
                  <a:cxn ang="0">
                    <a:pos x="T6" y="T7"/>
                  </a:cxn>
                </a:cxnLst>
                <a:rect l="0" t="0" r="r" b="b"/>
                <a:pathLst>
                  <a:path w="10" h="14">
                    <a:moveTo>
                      <a:pt x="9" y="6"/>
                    </a:moveTo>
                    <a:cubicBezTo>
                      <a:pt x="8" y="11"/>
                      <a:pt x="3" y="14"/>
                      <a:pt x="1" y="11"/>
                    </a:cubicBezTo>
                    <a:cubicBezTo>
                      <a:pt x="0" y="8"/>
                      <a:pt x="3" y="1"/>
                      <a:pt x="7" y="0"/>
                    </a:cubicBezTo>
                    <a:cubicBezTo>
                      <a:pt x="10" y="0"/>
                      <a:pt x="10"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89" name="Freeform 1836">
                <a:extLst>
                  <a:ext uri="{FF2B5EF4-FFF2-40B4-BE49-F238E27FC236}">
                    <a16:creationId xmlns:a16="http://schemas.microsoft.com/office/drawing/2014/main" id="{6636408E-8928-4C44-BFC6-6BDDDCA2DB7D}"/>
                  </a:ext>
                </a:extLst>
              </p:cNvPr>
              <p:cNvSpPr>
                <a:spLocks/>
              </p:cNvSpPr>
              <p:nvPr/>
            </p:nvSpPr>
            <p:spPr bwMode="auto">
              <a:xfrm>
                <a:off x="4160" y="2006"/>
                <a:ext cx="48" cy="63"/>
              </a:xfrm>
              <a:custGeom>
                <a:avLst/>
                <a:gdLst>
                  <a:gd name="T0" fmla="*/ 9 w 10"/>
                  <a:gd name="T1" fmla="*/ 6 h 13"/>
                  <a:gd name="T2" fmla="*/ 2 w 10"/>
                  <a:gd name="T3" fmla="*/ 10 h 13"/>
                  <a:gd name="T4" fmla="*/ 7 w 10"/>
                  <a:gd name="T5" fmla="*/ 0 h 13"/>
                  <a:gd name="T6" fmla="*/ 9 w 10"/>
                  <a:gd name="T7" fmla="*/ 6 h 13"/>
                </a:gdLst>
                <a:ahLst/>
                <a:cxnLst>
                  <a:cxn ang="0">
                    <a:pos x="T0" y="T1"/>
                  </a:cxn>
                  <a:cxn ang="0">
                    <a:pos x="T2" y="T3"/>
                  </a:cxn>
                  <a:cxn ang="0">
                    <a:pos x="T4" y="T5"/>
                  </a:cxn>
                  <a:cxn ang="0">
                    <a:pos x="T6" y="T7"/>
                  </a:cxn>
                </a:cxnLst>
                <a:rect l="0" t="0" r="r" b="b"/>
                <a:pathLst>
                  <a:path w="10" h="13">
                    <a:moveTo>
                      <a:pt x="9" y="6"/>
                    </a:moveTo>
                    <a:cubicBezTo>
                      <a:pt x="8" y="11"/>
                      <a:pt x="4" y="13"/>
                      <a:pt x="2" y="10"/>
                    </a:cubicBezTo>
                    <a:cubicBezTo>
                      <a:pt x="0" y="8"/>
                      <a:pt x="3" y="1"/>
                      <a:pt x="7" y="0"/>
                    </a:cubicBezTo>
                    <a:cubicBezTo>
                      <a:pt x="10" y="0"/>
                      <a:pt x="10"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0" name="Freeform 1837">
                <a:extLst>
                  <a:ext uri="{FF2B5EF4-FFF2-40B4-BE49-F238E27FC236}">
                    <a16:creationId xmlns:a16="http://schemas.microsoft.com/office/drawing/2014/main" id="{464D0D1A-EC6B-4A92-B894-123DB772F3E1}"/>
                  </a:ext>
                </a:extLst>
              </p:cNvPr>
              <p:cNvSpPr>
                <a:spLocks/>
              </p:cNvSpPr>
              <p:nvPr/>
            </p:nvSpPr>
            <p:spPr bwMode="auto">
              <a:xfrm>
                <a:off x="4131" y="1919"/>
                <a:ext cx="48" cy="63"/>
              </a:xfrm>
              <a:custGeom>
                <a:avLst/>
                <a:gdLst>
                  <a:gd name="T0" fmla="*/ 9 w 10"/>
                  <a:gd name="T1" fmla="*/ 6 h 13"/>
                  <a:gd name="T2" fmla="*/ 2 w 10"/>
                  <a:gd name="T3" fmla="*/ 11 h 13"/>
                  <a:gd name="T4" fmla="*/ 7 w 10"/>
                  <a:gd name="T5" fmla="*/ 1 h 13"/>
                  <a:gd name="T6" fmla="*/ 9 w 10"/>
                  <a:gd name="T7" fmla="*/ 6 h 13"/>
                </a:gdLst>
                <a:ahLst/>
                <a:cxnLst>
                  <a:cxn ang="0">
                    <a:pos x="T0" y="T1"/>
                  </a:cxn>
                  <a:cxn ang="0">
                    <a:pos x="T2" y="T3"/>
                  </a:cxn>
                  <a:cxn ang="0">
                    <a:pos x="T4" y="T5"/>
                  </a:cxn>
                  <a:cxn ang="0">
                    <a:pos x="T6" y="T7"/>
                  </a:cxn>
                </a:cxnLst>
                <a:rect l="0" t="0" r="r" b="b"/>
                <a:pathLst>
                  <a:path w="10" h="13">
                    <a:moveTo>
                      <a:pt x="9" y="6"/>
                    </a:moveTo>
                    <a:cubicBezTo>
                      <a:pt x="7" y="11"/>
                      <a:pt x="3" y="13"/>
                      <a:pt x="2" y="11"/>
                    </a:cubicBezTo>
                    <a:cubicBezTo>
                      <a:pt x="0" y="8"/>
                      <a:pt x="3" y="1"/>
                      <a:pt x="7" y="1"/>
                    </a:cubicBezTo>
                    <a:cubicBezTo>
                      <a:pt x="10" y="0"/>
                      <a:pt x="9"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1" name="Freeform 1838">
                <a:extLst>
                  <a:ext uri="{FF2B5EF4-FFF2-40B4-BE49-F238E27FC236}">
                    <a16:creationId xmlns:a16="http://schemas.microsoft.com/office/drawing/2014/main" id="{2F23BC55-0AC4-4DDE-ADB9-F2BAFC577920}"/>
                  </a:ext>
                </a:extLst>
              </p:cNvPr>
              <p:cNvSpPr>
                <a:spLocks/>
              </p:cNvSpPr>
              <p:nvPr/>
            </p:nvSpPr>
            <p:spPr bwMode="auto">
              <a:xfrm>
                <a:off x="4184" y="1924"/>
                <a:ext cx="43" cy="63"/>
              </a:xfrm>
              <a:custGeom>
                <a:avLst/>
                <a:gdLst>
                  <a:gd name="T0" fmla="*/ 8 w 9"/>
                  <a:gd name="T1" fmla="*/ 5 h 13"/>
                  <a:gd name="T2" fmla="*/ 1 w 9"/>
                  <a:gd name="T3" fmla="*/ 10 h 13"/>
                  <a:gd name="T4" fmla="*/ 6 w 9"/>
                  <a:gd name="T5" fmla="*/ 0 h 13"/>
                  <a:gd name="T6" fmla="*/ 8 w 9"/>
                  <a:gd name="T7" fmla="*/ 5 h 13"/>
                </a:gdLst>
                <a:ahLst/>
                <a:cxnLst>
                  <a:cxn ang="0">
                    <a:pos x="T0" y="T1"/>
                  </a:cxn>
                  <a:cxn ang="0">
                    <a:pos x="T2" y="T3"/>
                  </a:cxn>
                  <a:cxn ang="0">
                    <a:pos x="T4" y="T5"/>
                  </a:cxn>
                  <a:cxn ang="0">
                    <a:pos x="T6" y="T7"/>
                  </a:cxn>
                </a:cxnLst>
                <a:rect l="0" t="0" r="r" b="b"/>
                <a:pathLst>
                  <a:path w="9" h="13">
                    <a:moveTo>
                      <a:pt x="8" y="5"/>
                    </a:moveTo>
                    <a:cubicBezTo>
                      <a:pt x="7" y="10"/>
                      <a:pt x="3" y="13"/>
                      <a:pt x="1" y="10"/>
                    </a:cubicBezTo>
                    <a:cubicBezTo>
                      <a:pt x="0" y="7"/>
                      <a:pt x="3" y="0"/>
                      <a:pt x="6" y="0"/>
                    </a:cubicBezTo>
                    <a:cubicBezTo>
                      <a:pt x="9"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2" name="Freeform 1839">
                <a:extLst>
                  <a:ext uri="{FF2B5EF4-FFF2-40B4-BE49-F238E27FC236}">
                    <a16:creationId xmlns:a16="http://schemas.microsoft.com/office/drawing/2014/main" id="{A177180E-7AA2-4332-9690-5628D152DC31}"/>
                  </a:ext>
                </a:extLst>
              </p:cNvPr>
              <p:cNvSpPr>
                <a:spLocks/>
              </p:cNvSpPr>
              <p:nvPr/>
            </p:nvSpPr>
            <p:spPr bwMode="auto">
              <a:xfrm>
                <a:off x="4261" y="1828"/>
                <a:ext cx="48" cy="62"/>
              </a:xfrm>
              <a:custGeom>
                <a:avLst/>
                <a:gdLst>
                  <a:gd name="T0" fmla="*/ 9 w 10"/>
                  <a:gd name="T1" fmla="*/ 6 h 13"/>
                  <a:gd name="T2" fmla="*/ 1 w 10"/>
                  <a:gd name="T3" fmla="*/ 10 h 13"/>
                  <a:gd name="T4" fmla="*/ 7 w 10"/>
                  <a:gd name="T5" fmla="*/ 0 h 13"/>
                  <a:gd name="T6" fmla="*/ 9 w 10"/>
                  <a:gd name="T7" fmla="*/ 6 h 13"/>
                </a:gdLst>
                <a:ahLst/>
                <a:cxnLst>
                  <a:cxn ang="0">
                    <a:pos x="T0" y="T1"/>
                  </a:cxn>
                  <a:cxn ang="0">
                    <a:pos x="T2" y="T3"/>
                  </a:cxn>
                  <a:cxn ang="0">
                    <a:pos x="T4" y="T5"/>
                  </a:cxn>
                  <a:cxn ang="0">
                    <a:pos x="T6" y="T7"/>
                  </a:cxn>
                </a:cxnLst>
                <a:rect l="0" t="0" r="r" b="b"/>
                <a:pathLst>
                  <a:path w="10" h="13">
                    <a:moveTo>
                      <a:pt x="9" y="6"/>
                    </a:moveTo>
                    <a:cubicBezTo>
                      <a:pt x="7" y="10"/>
                      <a:pt x="2" y="13"/>
                      <a:pt x="1" y="10"/>
                    </a:cubicBezTo>
                    <a:cubicBezTo>
                      <a:pt x="0" y="7"/>
                      <a:pt x="3" y="1"/>
                      <a:pt x="7" y="0"/>
                    </a:cubicBezTo>
                    <a:cubicBezTo>
                      <a:pt x="10" y="0"/>
                      <a:pt x="10"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3" name="Freeform 1840">
                <a:extLst>
                  <a:ext uri="{FF2B5EF4-FFF2-40B4-BE49-F238E27FC236}">
                    <a16:creationId xmlns:a16="http://schemas.microsoft.com/office/drawing/2014/main" id="{5A5319F6-9F33-4334-B780-0E6CEAD5985F}"/>
                  </a:ext>
                </a:extLst>
              </p:cNvPr>
              <p:cNvSpPr>
                <a:spLocks/>
              </p:cNvSpPr>
              <p:nvPr/>
            </p:nvSpPr>
            <p:spPr bwMode="auto">
              <a:xfrm>
                <a:off x="4314" y="1847"/>
                <a:ext cx="48" cy="63"/>
              </a:xfrm>
              <a:custGeom>
                <a:avLst/>
                <a:gdLst>
                  <a:gd name="T0" fmla="*/ 9 w 10"/>
                  <a:gd name="T1" fmla="*/ 6 h 13"/>
                  <a:gd name="T2" fmla="*/ 1 w 10"/>
                  <a:gd name="T3" fmla="*/ 10 h 13"/>
                  <a:gd name="T4" fmla="*/ 7 w 10"/>
                  <a:gd name="T5" fmla="*/ 0 h 13"/>
                  <a:gd name="T6" fmla="*/ 9 w 10"/>
                  <a:gd name="T7" fmla="*/ 6 h 13"/>
                </a:gdLst>
                <a:ahLst/>
                <a:cxnLst>
                  <a:cxn ang="0">
                    <a:pos x="T0" y="T1"/>
                  </a:cxn>
                  <a:cxn ang="0">
                    <a:pos x="T2" y="T3"/>
                  </a:cxn>
                  <a:cxn ang="0">
                    <a:pos x="T4" y="T5"/>
                  </a:cxn>
                  <a:cxn ang="0">
                    <a:pos x="T6" y="T7"/>
                  </a:cxn>
                </a:cxnLst>
                <a:rect l="0" t="0" r="r" b="b"/>
                <a:pathLst>
                  <a:path w="10" h="13">
                    <a:moveTo>
                      <a:pt x="9" y="6"/>
                    </a:moveTo>
                    <a:cubicBezTo>
                      <a:pt x="7" y="11"/>
                      <a:pt x="2" y="13"/>
                      <a:pt x="1" y="10"/>
                    </a:cubicBezTo>
                    <a:cubicBezTo>
                      <a:pt x="0" y="7"/>
                      <a:pt x="3" y="1"/>
                      <a:pt x="7" y="0"/>
                    </a:cubicBezTo>
                    <a:cubicBezTo>
                      <a:pt x="10" y="0"/>
                      <a:pt x="10"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4" name="Freeform 1841">
                <a:extLst>
                  <a:ext uri="{FF2B5EF4-FFF2-40B4-BE49-F238E27FC236}">
                    <a16:creationId xmlns:a16="http://schemas.microsoft.com/office/drawing/2014/main" id="{61EF3631-E9B4-486C-B908-A4AB5E6EEB66}"/>
                  </a:ext>
                </a:extLst>
              </p:cNvPr>
              <p:cNvSpPr>
                <a:spLocks/>
              </p:cNvSpPr>
              <p:nvPr/>
            </p:nvSpPr>
            <p:spPr bwMode="auto">
              <a:xfrm>
                <a:off x="4372" y="1799"/>
                <a:ext cx="53" cy="62"/>
              </a:xfrm>
              <a:custGeom>
                <a:avLst/>
                <a:gdLst>
                  <a:gd name="T0" fmla="*/ 10 w 11"/>
                  <a:gd name="T1" fmla="*/ 6 h 13"/>
                  <a:gd name="T2" fmla="*/ 2 w 11"/>
                  <a:gd name="T3" fmla="*/ 10 h 13"/>
                  <a:gd name="T4" fmla="*/ 8 w 11"/>
                  <a:gd name="T5" fmla="*/ 0 h 13"/>
                  <a:gd name="T6" fmla="*/ 10 w 11"/>
                  <a:gd name="T7" fmla="*/ 6 h 13"/>
                </a:gdLst>
                <a:ahLst/>
                <a:cxnLst>
                  <a:cxn ang="0">
                    <a:pos x="T0" y="T1"/>
                  </a:cxn>
                  <a:cxn ang="0">
                    <a:pos x="T2" y="T3"/>
                  </a:cxn>
                  <a:cxn ang="0">
                    <a:pos x="T4" y="T5"/>
                  </a:cxn>
                  <a:cxn ang="0">
                    <a:pos x="T6" y="T7"/>
                  </a:cxn>
                </a:cxnLst>
                <a:rect l="0" t="0" r="r" b="b"/>
                <a:pathLst>
                  <a:path w="11" h="13">
                    <a:moveTo>
                      <a:pt x="10" y="6"/>
                    </a:moveTo>
                    <a:cubicBezTo>
                      <a:pt x="8" y="10"/>
                      <a:pt x="3" y="13"/>
                      <a:pt x="2" y="10"/>
                    </a:cubicBezTo>
                    <a:cubicBezTo>
                      <a:pt x="0" y="7"/>
                      <a:pt x="3" y="1"/>
                      <a:pt x="8" y="0"/>
                    </a:cubicBezTo>
                    <a:cubicBezTo>
                      <a:pt x="11" y="0"/>
                      <a:pt x="11"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5" name="Freeform 1842">
                <a:extLst>
                  <a:ext uri="{FF2B5EF4-FFF2-40B4-BE49-F238E27FC236}">
                    <a16:creationId xmlns:a16="http://schemas.microsoft.com/office/drawing/2014/main" id="{47C5777C-A054-4020-BA7C-2512F400F7A4}"/>
                  </a:ext>
                </a:extLst>
              </p:cNvPr>
              <p:cNvSpPr>
                <a:spLocks/>
              </p:cNvSpPr>
              <p:nvPr/>
            </p:nvSpPr>
            <p:spPr bwMode="auto">
              <a:xfrm>
                <a:off x="4439" y="1746"/>
                <a:ext cx="48" cy="58"/>
              </a:xfrm>
              <a:custGeom>
                <a:avLst/>
                <a:gdLst>
                  <a:gd name="T0" fmla="*/ 9 w 10"/>
                  <a:gd name="T1" fmla="*/ 6 h 12"/>
                  <a:gd name="T2" fmla="*/ 1 w 10"/>
                  <a:gd name="T3" fmla="*/ 9 h 12"/>
                  <a:gd name="T4" fmla="*/ 7 w 10"/>
                  <a:gd name="T5" fmla="*/ 0 h 12"/>
                  <a:gd name="T6" fmla="*/ 9 w 10"/>
                  <a:gd name="T7" fmla="*/ 6 h 12"/>
                </a:gdLst>
                <a:ahLst/>
                <a:cxnLst>
                  <a:cxn ang="0">
                    <a:pos x="T0" y="T1"/>
                  </a:cxn>
                  <a:cxn ang="0">
                    <a:pos x="T2" y="T3"/>
                  </a:cxn>
                  <a:cxn ang="0">
                    <a:pos x="T4" y="T5"/>
                  </a:cxn>
                  <a:cxn ang="0">
                    <a:pos x="T6" y="T7"/>
                  </a:cxn>
                </a:cxnLst>
                <a:rect l="0" t="0" r="r" b="b"/>
                <a:pathLst>
                  <a:path w="10" h="12">
                    <a:moveTo>
                      <a:pt x="9" y="6"/>
                    </a:moveTo>
                    <a:cubicBezTo>
                      <a:pt x="8" y="10"/>
                      <a:pt x="2" y="12"/>
                      <a:pt x="1" y="9"/>
                    </a:cubicBezTo>
                    <a:cubicBezTo>
                      <a:pt x="0" y="6"/>
                      <a:pt x="3" y="1"/>
                      <a:pt x="7" y="0"/>
                    </a:cubicBezTo>
                    <a:cubicBezTo>
                      <a:pt x="10" y="0"/>
                      <a:pt x="10"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6" name="Freeform 1843">
                <a:extLst>
                  <a:ext uri="{FF2B5EF4-FFF2-40B4-BE49-F238E27FC236}">
                    <a16:creationId xmlns:a16="http://schemas.microsoft.com/office/drawing/2014/main" id="{E09B2FFC-68D8-482A-B5A5-BC08501398C8}"/>
                  </a:ext>
                </a:extLst>
              </p:cNvPr>
              <p:cNvSpPr>
                <a:spLocks/>
              </p:cNvSpPr>
              <p:nvPr/>
            </p:nvSpPr>
            <p:spPr bwMode="auto">
              <a:xfrm>
                <a:off x="4449" y="1669"/>
                <a:ext cx="48" cy="62"/>
              </a:xfrm>
              <a:custGeom>
                <a:avLst/>
                <a:gdLst>
                  <a:gd name="T0" fmla="*/ 10 w 10"/>
                  <a:gd name="T1" fmla="*/ 6 h 13"/>
                  <a:gd name="T2" fmla="*/ 1 w 10"/>
                  <a:gd name="T3" fmla="*/ 9 h 13"/>
                  <a:gd name="T4" fmla="*/ 7 w 10"/>
                  <a:gd name="T5" fmla="*/ 1 h 13"/>
                  <a:gd name="T6" fmla="*/ 10 w 10"/>
                  <a:gd name="T7" fmla="*/ 6 h 13"/>
                </a:gdLst>
                <a:ahLst/>
                <a:cxnLst>
                  <a:cxn ang="0">
                    <a:pos x="T0" y="T1"/>
                  </a:cxn>
                  <a:cxn ang="0">
                    <a:pos x="T2" y="T3"/>
                  </a:cxn>
                  <a:cxn ang="0">
                    <a:pos x="T4" y="T5"/>
                  </a:cxn>
                  <a:cxn ang="0">
                    <a:pos x="T6" y="T7"/>
                  </a:cxn>
                </a:cxnLst>
                <a:rect l="0" t="0" r="r" b="b"/>
                <a:pathLst>
                  <a:path w="10" h="13">
                    <a:moveTo>
                      <a:pt x="10" y="6"/>
                    </a:moveTo>
                    <a:cubicBezTo>
                      <a:pt x="8" y="10"/>
                      <a:pt x="2" y="13"/>
                      <a:pt x="1" y="9"/>
                    </a:cubicBezTo>
                    <a:cubicBezTo>
                      <a:pt x="0" y="6"/>
                      <a:pt x="3" y="1"/>
                      <a:pt x="7" y="1"/>
                    </a:cubicBezTo>
                    <a:cubicBezTo>
                      <a:pt x="10"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7" name="Freeform 1844">
                <a:extLst>
                  <a:ext uri="{FF2B5EF4-FFF2-40B4-BE49-F238E27FC236}">
                    <a16:creationId xmlns:a16="http://schemas.microsoft.com/office/drawing/2014/main" id="{78BB7AE3-11D1-41E7-A31B-CE343A1A7CF7}"/>
                  </a:ext>
                </a:extLst>
              </p:cNvPr>
              <p:cNvSpPr>
                <a:spLocks/>
              </p:cNvSpPr>
              <p:nvPr/>
            </p:nvSpPr>
            <p:spPr bwMode="auto">
              <a:xfrm>
                <a:off x="4323" y="1775"/>
                <a:ext cx="49" cy="57"/>
              </a:xfrm>
              <a:custGeom>
                <a:avLst/>
                <a:gdLst>
                  <a:gd name="T0" fmla="*/ 9 w 10"/>
                  <a:gd name="T1" fmla="*/ 5 h 12"/>
                  <a:gd name="T2" fmla="*/ 1 w 10"/>
                  <a:gd name="T3" fmla="*/ 9 h 12"/>
                  <a:gd name="T4" fmla="*/ 7 w 10"/>
                  <a:gd name="T5" fmla="*/ 0 h 12"/>
                  <a:gd name="T6" fmla="*/ 9 w 10"/>
                  <a:gd name="T7" fmla="*/ 5 h 12"/>
                </a:gdLst>
                <a:ahLst/>
                <a:cxnLst>
                  <a:cxn ang="0">
                    <a:pos x="T0" y="T1"/>
                  </a:cxn>
                  <a:cxn ang="0">
                    <a:pos x="T2" y="T3"/>
                  </a:cxn>
                  <a:cxn ang="0">
                    <a:pos x="T4" y="T5"/>
                  </a:cxn>
                  <a:cxn ang="0">
                    <a:pos x="T6" y="T7"/>
                  </a:cxn>
                </a:cxnLst>
                <a:rect l="0" t="0" r="r" b="b"/>
                <a:pathLst>
                  <a:path w="10" h="12">
                    <a:moveTo>
                      <a:pt x="9" y="5"/>
                    </a:moveTo>
                    <a:cubicBezTo>
                      <a:pt x="7" y="10"/>
                      <a:pt x="2" y="12"/>
                      <a:pt x="1" y="9"/>
                    </a:cubicBezTo>
                    <a:cubicBezTo>
                      <a:pt x="0" y="6"/>
                      <a:pt x="3" y="0"/>
                      <a:pt x="7"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8" name="Freeform 1845">
                <a:extLst>
                  <a:ext uri="{FF2B5EF4-FFF2-40B4-BE49-F238E27FC236}">
                    <a16:creationId xmlns:a16="http://schemas.microsoft.com/office/drawing/2014/main" id="{00F8E9BF-0F29-474F-9A9F-C06B64A6B366}"/>
                  </a:ext>
                </a:extLst>
              </p:cNvPr>
              <p:cNvSpPr>
                <a:spLocks/>
              </p:cNvSpPr>
              <p:nvPr/>
            </p:nvSpPr>
            <p:spPr bwMode="auto">
              <a:xfrm>
                <a:off x="4386" y="1722"/>
                <a:ext cx="53" cy="57"/>
              </a:xfrm>
              <a:custGeom>
                <a:avLst/>
                <a:gdLst>
                  <a:gd name="T0" fmla="*/ 10 w 11"/>
                  <a:gd name="T1" fmla="*/ 6 h 12"/>
                  <a:gd name="T2" fmla="*/ 1 w 11"/>
                  <a:gd name="T3" fmla="*/ 9 h 12"/>
                  <a:gd name="T4" fmla="*/ 8 w 11"/>
                  <a:gd name="T5" fmla="*/ 0 h 12"/>
                  <a:gd name="T6" fmla="*/ 10 w 11"/>
                  <a:gd name="T7" fmla="*/ 6 h 12"/>
                </a:gdLst>
                <a:ahLst/>
                <a:cxnLst>
                  <a:cxn ang="0">
                    <a:pos x="T0" y="T1"/>
                  </a:cxn>
                  <a:cxn ang="0">
                    <a:pos x="T2" y="T3"/>
                  </a:cxn>
                  <a:cxn ang="0">
                    <a:pos x="T4" y="T5"/>
                  </a:cxn>
                  <a:cxn ang="0">
                    <a:pos x="T6" y="T7"/>
                  </a:cxn>
                </a:cxnLst>
                <a:rect l="0" t="0" r="r" b="b"/>
                <a:pathLst>
                  <a:path w="11" h="12">
                    <a:moveTo>
                      <a:pt x="10" y="6"/>
                    </a:moveTo>
                    <a:cubicBezTo>
                      <a:pt x="8" y="10"/>
                      <a:pt x="3" y="12"/>
                      <a:pt x="1" y="9"/>
                    </a:cubicBezTo>
                    <a:cubicBezTo>
                      <a:pt x="0" y="7"/>
                      <a:pt x="3" y="1"/>
                      <a:pt x="8" y="0"/>
                    </a:cubicBezTo>
                    <a:cubicBezTo>
                      <a:pt x="11" y="0"/>
                      <a:pt x="11"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99" name="Freeform 1846">
                <a:extLst>
                  <a:ext uri="{FF2B5EF4-FFF2-40B4-BE49-F238E27FC236}">
                    <a16:creationId xmlns:a16="http://schemas.microsoft.com/office/drawing/2014/main" id="{36C132E2-3A9E-4807-858B-F819038CABA6}"/>
                  </a:ext>
                </a:extLst>
              </p:cNvPr>
              <p:cNvSpPr>
                <a:spLocks/>
              </p:cNvSpPr>
              <p:nvPr/>
            </p:nvSpPr>
            <p:spPr bwMode="auto">
              <a:xfrm>
                <a:off x="4410" y="1644"/>
                <a:ext cx="48" cy="58"/>
              </a:xfrm>
              <a:custGeom>
                <a:avLst/>
                <a:gdLst>
                  <a:gd name="T0" fmla="*/ 9 w 10"/>
                  <a:gd name="T1" fmla="*/ 5 h 12"/>
                  <a:gd name="T2" fmla="*/ 1 w 10"/>
                  <a:gd name="T3" fmla="*/ 9 h 12"/>
                  <a:gd name="T4" fmla="*/ 7 w 10"/>
                  <a:gd name="T5" fmla="*/ 0 h 12"/>
                  <a:gd name="T6" fmla="*/ 9 w 10"/>
                  <a:gd name="T7" fmla="*/ 5 h 12"/>
                </a:gdLst>
                <a:ahLst/>
                <a:cxnLst>
                  <a:cxn ang="0">
                    <a:pos x="T0" y="T1"/>
                  </a:cxn>
                  <a:cxn ang="0">
                    <a:pos x="T2" y="T3"/>
                  </a:cxn>
                  <a:cxn ang="0">
                    <a:pos x="T4" y="T5"/>
                  </a:cxn>
                  <a:cxn ang="0">
                    <a:pos x="T6" y="T7"/>
                  </a:cxn>
                </a:cxnLst>
                <a:rect l="0" t="0" r="r" b="b"/>
                <a:pathLst>
                  <a:path w="10" h="12">
                    <a:moveTo>
                      <a:pt x="9" y="5"/>
                    </a:moveTo>
                    <a:cubicBezTo>
                      <a:pt x="7" y="10"/>
                      <a:pt x="2" y="12"/>
                      <a:pt x="1" y="9"/>
                    </a:cubicBezTo>
                    <a:cubicBezTo>
                      <a:pt x="0" y="6"/>
                      <a:pt x="3" y="1"/>
                      <a:pt x="7"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0" name="Freeform 1847">
                <a:extLst>
                  <a:ext uri="{FF2B5EF4-FFF2-40B4-BE49-F238E27FC236}">
                    <a16:creationId xmlns:a16="http://schemas.microsoft.com/office/drawing/2014/main" id="{4C349983-7702-4B6D-AE62-554FF175B093}"/>
                  </a:ext>
                </a:extLst>
              </p:cNvPr>
              <p:cNvSpPr>
                <a:spLocks/>
              </p:cNvSpPr>
              <p:nvPr/>
            </p:nvSpPr>
            <p:spPr bwMode="auto">
              <a:xfrm>
                <a:off x="4237" y="1914"/>
                <a:ext cx="48" cy="63"/>
              </a:xfrm>
              <a:custGeom>
                <a:avLst/>
                <a:gdLst>
                  <a:gd name="T0" fmla="*/ 10 w 10"/>
                  <a:gd name="T1" fmla="*/ 6 h 13"/>
                  <a:gd name="T2" fmla="*/ 2 w 10"/>
                  <a:gd name="T3" fmla="*/ 10 h 13"/>
                  <a:gd name="T4" fmla="*/ 7 w 10"/>
                  <a:gd name="T5" fmla="*/ 0 h 13"/>
                  <a:gd name="T6" fmla="*/ 10 w 10"/>
                  <a:gd name="T7" fmla="*/ 6 h 13"/>
                </a:gdLst>
                <a:ahLst/>
                <a:cxnLst>
                  <a:cxn ang="0">
                    <a:pos x="T0" y="T1"/>
                  </a:cxn>
                  <a:cxn ang="0">
                    <a:pos x="T2" y="T3"/>
                  </a:cxn>
                  <a:cxn ang="0">
                    <a:pos x="T4" y="T5"/>
                  </a:cxn>
                  <a:cxn ang="0">
                    <a:pos x="T6" y="T7"/>
                  </a:cxn>
                </a:cxnLst>
                <a:rect l="0" t="0" r="r" b="b"/>
                <a:pathLst>
                  <a:path w="10" h="13">
                    <a:moveTo>
                      <a:pt x="10" y="6"/>
                    </a:moveTo>
                    <a:cubicBezTo>
                      <a:pt x="8" y="11"/>
                      <a:pt x="3" y="13"/>
                      <a:pt x="2" y="10"/>
                    </a:cubicBezTo>
                    <a:cubicBezTo>
                      <a:pt x="0" y="7"/>
                      <a:pt x="3" y="1"/>
                      <a:pt x="7" y="0"/>
                    </a:cubicBezTo>
                    <a:cubicBezTo>
                      <a:pt x="10"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1" name="Freeform 1848">
                <a:extLst>
                  <a:ext uri="{FF2B5EF4-FFF2-40B4-BE49-F238E27FC236}">
                    <a16:creationId xmlns:a16="http://schemas.microsoft.com/office/drawing/2014/main" id="{5E0BBC47-6BB1-4EF6-B612-6C4BB8E2711F}"/>
                  </a:ext>
                </a:extLst>
              </p:cNvPr>
              <p:cNvSpPr>
                <a:spLocks/>
              </p:cNvSpPr>
              <p:nvPr/>
            </p:nvSpPr>
            <p:spPr bwMode="auto">
              <a:xfrm>
                <a:off x="4290" y="1934"/>
                <a:ext cx="48" cy="62"/>
              </a:xfrm>
              <a:custGeom>
                <a:avLst/>
                <a:gdLst>
                  <a:gd name="T0" fmla="*/ 9 w 10"/>
                  <a:gd name="T1" fmla="*/ 6 h 13"/>
                  <a:gd name="T2" fmla="*/ 1 w 10"/>
                  <a:gd name="T3" fmla="*/ 10 h 13"/>
                  <a:gd name="T4" fmla="*/ 7 w 10"/>
                  <a:gd name="T5" fmla="*/ 0 h 13"/>
                  <a:gd name="T6" fmla="*/ 9 w 10"/>
                  <a:gd name="T7" fmla="*/ 6 h 13"/>
                </a:gdLst>
                <a:ahLst/>
                <a:cxnLst>
                  <a:cxn ang="0">
                    <a:pos x="T0" y="T1"/>
                  </a:cxn>
                  <a:cxn ang="0">
                    <a:pos x="T2" y="T3"/>
                  </a:cxn>
                  <a:cxn ang="0">
                    <a:pos x="T4" y="T5"/>
                  </a:cxn>
                  <a:cxn ang="0">
                    <a:pos x="T6" y="T7"/>
                  </a:cxn>
                </a:cxnLst>
                <a:rect l="0" t="0" r="r" b="b"/>
                <a:pathLst>
                  <a:path w="10" h="13">
                    <a:moveTo>
                      <a:pt x="9" y="6"/>
                    </a:moveTo>
                    <a:cubicBezTo>
                      <a:pt x="8" y="11"/>
                      <a:pt x="3" y="13"/>
                      <a:pt x="1" y="10"/>
                    </a:cubicBezTo>
                    <a:cubicBezTo>
                      <a:pt x="0" y="7"/>
                      <a:pt x="2" y="1"/>
                      <a:pt x="7" y="0"/>
                    </a:cubicBezTo>
                    <a:cubicBezTo>
                      <a:pt x="10" y="0"/>
                      <a:pt x="10"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2" name="Freeform 1849">
                <a:extLst>
                  <a:ext uri="{FF2B5EF4-FFF2-40B4-BE49-F238E27FC236}">
                    <a16:creationId xmlns:a16="http://schemas.microsoft.com/office/drawing/2014/main" id="{987ADB3E-2D1B-4FF3-9A54-54E9BF4E32BF}"/>
                  </a:ext>
                </a:extLst>
              </p:cNvPr>
              <p:cNvSpPr>
                <a:spLocks/>
              </p:cNvSpPr>
              <p:nvPr/>
            </p:nvSpPr>
            <p:spPr bwMode="auto">
              <a:xfrm>
                <a:off x="4352" y="1890"/>
                <a:ext cx="49" cy="63"/>
              </a:xfrm>
              <a:custGeom>
                <a:avLst/>
                <a:gdLst>
                  <a:gd name="T0" fmla="*/ 10 w 10"/>
                  <a:gd name="T1" fmla="*/ 6 h 13"/>
                  <a:gd name="T2" fmla="*/ 1 w 10"/>
                  <a:gd name="T3" fmla="*/ 10 h 13"/>
                  <a:gd name="T4" fmla="*/ 7 w 10"/>
                  <a:gd name="T5" fmla="*/ 1 h 13"/>
                  <a:gd name="T6" fmla="*/ 10 w 10"/>
                  <a:gd name="T7" fmla="*/ 6 h 13"/>
                </a:gdLst>
                <a:ahLst/>
                <a:cxnLst>
                  <a:cxn ang="0">
                    <a:pos x="T0" y="T1"/>
                  </a:cxn>
                  <a:cxn ang="0">
                    <a:pos x="T2" y="T3"/>
                  </a:cxn>
                  <a:cxn ang="0">
                    <a:pos x="T4" y="T5"/>
                  </a:cxn>
                  <a:cxn ang="0">
                    <a:pos x="T6" y="T7"/>
                  </a:cxn>
                </a:cxnLst>
                <a:rect l="0" t="0" r="r" b="b"/>
                <a:pathLst>
                  <a:path w="10" h="13">
                    <a:moveTo>
                      <a:pt x="10" y="6"/>
                    </a:moveTo>
                    <a:cubicBezTo>
                      <a:pt x="8" y="11"/>
                      <a:pt x="3" y="13"/>
                      <a:pt x="1" y="10"/>
                    </a:cubicBezTo>
                    <a:cubicBezTo>
                      <a:pt x="0" y="7"/>
                      <a:pt x="3" y="1"/>
                      <a:pt x="7" y="1"/>
                    </a:cubicBezTo>
                    <a:cubicBezTo>
                      <a:pt x="10"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3" name="Freeform 1850">
                <a:extLst>
                  <a:ext uri="{FF2B5EF4-FFF2-40B4-BE49-F238E27FC236}">
                    <a16:creationId xmlns:a16="http://schemas.microsoft.com/office/drawing/2014/main" id="{0CD5360C-F3B7-4A83-82C7-773C292E63CD}"/>
                  </a:ext>
                </a:extLst>
              </p:cNvPr>
              <p:cNvSpPr>
                <a:spLocks/>
              </p:cNvSpPr>
              <p:nvPr/>
            </p:nvSpPr>
            <p:spPr bwMode="auto">
              <a:xfrm>
                <a:off x="4039" y="1828"/>
                <a:ext cx="39" cy="58"/>
              </a:xfrm>
              <a:custGeom>
                <a:avLst/>
                <a:gdLst>
                  <a:gd name="T0" fmla="*/ 7 w 8"/>
                  <a:gd name="T1" fmla="*/ 5 h 12"/>
                  <a:gd name="T2" fmla="*/ 1 w 8"/>
                  <a:gd name="T3" fmla="*/ 10 h 12"/>
                  <a:gd name="T4" fmla="*/ 7 w 8"/>
                  <a:gd name="T5" fmla="*/ 0 h 12"/>
                  <a:gd name="T6" fmla="*/ 7 w 8"/>
                  <a:gd name="T7" fmla="*/ 5 h 12"/>
                </a:gdLst>
                <a:ahLst/>
                <a:cxnLst>
                  <a:cxn ang="0">
                    <a:pos x="T0" y="T1"/>
                  </a:cxn>
                  <a:cxn ang="0">
                    <a:pos x="T2" y="T3"/>
                  </a:cxn>
                  <a:cxn ang="0">
                    <a:pos x="T4" y="T5"/>
                  </a:cxn>
                  <a:cxn ang="0">
                    <a:pos x="T6" y="T7"/>
                  </a:cxn>
                </a:cxnLst>
                <a:rect l="0" t="0" r="r" b="b"/>
                <a:pathLst>
                  <a:path w="8" h="12">
                    <a:moveTo>
                      <a:pt x="7" y="5"/>
                    </a:moveTo>
                    <a:cubicBezTo>
                      <a:pt x="5" y="9"/>
                      <a:pt x="2" y="12"/>
                      <a:pt x="1" y="10"/>
                    </a:cubicBezTo>
                    <a:cubicBezTo>
                      <a:pt x="0" y="8"/>
                      <a:pt x="4" y="1"/>
                      <a:pt x="7" y="0"/>
                    </a:cubicBezTo>
                    <a:cubicBezTo>
                      <a:pt x="8"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4" name="Freeform 1851">
                <a:extLst>
                  <a:ext uri="{FF2B5EF4-FFF2-40B4-BE49-F238E27FC236}">
                    <a16:creationId xmlns:a16="http://schemas.microsoft.com/office/drawing/2014/main" id="{F8488325-2DD8-4F08-A9CB-9B9814FE14D8}"/>
                  </a:ext>
                </a:extLst>
              </p:cNvPr>
              <p:cNvSpPr>
                <a:spLocks/>
              </p:cNvSpPr>
              <p:nvPr/>
            </p:nvSpPr>
            <p:spPr bwMode="auto">
              <a:xfrm>
                <a:off x="4044" y="1765"/>
                <a:ext cx="43" cy="53"/>
              </a:xfrm>
              <a:custGeom>
                <a:avLst/>
                <a:gdLst>
                  <a:gd name="T0" fmla="*/ 6 w 9"/>
                  <a:gd name="T1" fmla="*/ 5 h 11"/>
                  <a:gd name="T2" fmla="*/ 1 w 9"/>
                  <a:gd name="T3" fmla="*/ 10 h 11"/>
                  <a:gd name="T4" fmla="*/ 7 w 9"/>
                  <a:gd name="T5" fmla="*/ 0 h 11"/>
                  <a:gd name="T6" fmla="*/ 6 w 9"/>
                  <a:gd name="T7" fmla="*/ 5 h 11"/>
                </a:gdLst>
                <a:ahLst/>
                <a:cxnLst>
                  <a:cxn ang="0">
                    <a:pos x="T0" y="T1"/>
                  </a:cxn>
                  <a:cxn ang="0">
                    <a:pos x="T2" y="T3"/>
                  </a:cxn>
                  <a:cxn ang="0">
                    <a:pos x="T4" y="T5"/>
                  </a:cxn>
                  <a:cxn ang="0">
                    <a:pos x="T6" y="T7"/>
                  </a:cxn>
                </a:cxnLst>
                <a:rect l="0" t="0" r="r" b="b"/>
                <a:pathLst>
                  <a:path w="9" h="11">
                    <a:moveTo>
                      <a:pt x="6" y="5"/>
                    </a:moveTo>
                    <a:cubicBezTo>
                      <a:pt x="4" y="9"/>
                      <a:pt x="2" y="11"/>
                      <a:pt x="1" y="10"/>
                    </a:cubicBezTo>
                    <a:cubicBezTo>
                      <a:pt x="0" y="8"/>
                      <a:pt x="4" y="0"/>
                      <a:pt x="7" y="0"/>
                    </a:cubicBezTo>
                    <a:cubicBezTo>
                      <a:pt x="9"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5" name="Freeform 1852">
                <a:extLst>
                  <a:ext uri="{FF2B5EF4-FFF2-40B4-BE49-F238E27FC236}">
                    <a16:creationId xmlns:a16="http://schemas.microsoft.com/office/drawing/2014/main" id="{5A5C0D73-94D9-446B-8262-CC3214AD9FC7}"/>
                  </a:ext>
                </a:extLst>
              </p:cNvPr>
              <p:cNvSpPr>
                <a:spLocks/>
              </p:cNvSpPr>
              <p:nvPr/>
            </p:nvSpPr>
            <p:spPr bwMode="auto">
              <a:xfrm>
                <a:off x="4087" y="1741"/>
                <a:ext cx="44" cy="58"/>
              </a:xfrm>
              <a:custGeom>
                <a:avLst/>
                <a:gdLst>
                  <a:gd name="T0" fmla="*/ 7 w 9"/>
                  <a:gd name="T1" fmla="*/ 5 h 12"/>
                  <a:gd name="T2" fmla="*/ 1 w 9"/>
                  <a:gd name="T3" fmla="*/ 10 h 12"/>
                  <a:gd name="T4" fmla="*/ 7 w 9"/>
                  <a:gd name="T5" fmla="*/ 0 h 12"/>
                  <a:gd name="T6" fmla="*/ 7 w 9"/>
                  <a:gd name="T7" fmla="*/ 5 h 12"/>
                </a:gdLst>
                <a:ahLst/>
                <a:cxnLst>
                  <a:cxn ang="0">
                    <a:pos x="T0" y="T1"/>
                  </a:cxn>
                  <a:cxn ang="0">
                    <a:pos x="T2" y="T3"/>
                  </a:cxn>
                  <a:cxn ang="0">
                    <a:pos x="T4" y="T5"/>
                  </a:cxn>
                  <a:cxn ang="0">
                    <a:pos x="T6" y="T7"/>
                  </a:cxn>
                </a:cxnLst>
                <a:rect l="0" t="0" r="r" b="b"/>
                <a:pathLst>
                  <a:path w="9" h="12">
                    <a:moveTo>
                      <a:pt x="7" y="5"/>
                    </a:moveTo>
                    <a:cubicBezTo>
                      <a:pt x="5" y="9"/>
                      <a:pt x="1" y="12"/>
                      <a:pt x="1" y="10"/>
                    </a:cubicBezTo>
                    <a:cubicBezTo>
                      <a:pt x="0" y="7"/>
                      <a:pt x="4" y="1"/>
                      <a:pt x="7"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6" name="Freeform 1853">
                <a:extLst>
                  <a:ext uri="{FF2B5EF4-FFF2-40B4-BE49-F238E27FC236}">
                    <a16:creationId xmlns:a16="http://schemas.microsoft.com/office/drawing/2014/main" id="{57082143-1E38-4F0F-B484-258023A754EA}"/>
                  </a:ext>
                </a:extLst>
              </p:cNvPr>
              <p:cNvSpPr>
                <a:spLocks/>
              </p:cNvSpPr>
              <p:nvPr/>
            </p:nvSpPr>
            <p:spPr bwMode="auto">
              <a:xfrm>
                <a:off x="4136" y="1722"/>
                <a:ext cx="43" cy="57"/>
              </a:xfrm>
              <a:custGeom>
                <a:avLst/>
                <a:gdLst>
                  <a:gd name="T0" fmla="*/ 7 w 9"/>
                  <a:gd name="T1" fmla="*/ 5 h 12"/>
                  <a:gd name="T2" fmla="*/ 1 w 9"/>
                  <a:gd name="T3" fmla="*/ 10 h 12"/>
                  <a:gd name="T4" fmla="*/ 7 w 9"/>
                  <a:gd name="T5" fmla="*/ 0 h 12"/>
                  <a:gd name="T6" fmla="*/ 7 w 9"/>
                  <a:gd name="T7" fmla="*/ 5 h 12"/>
                </a:gdLst>
                <a:ahLst/>
                <a:cxnLst>
                  <a:cxn ang="0">
                    <a:pos x="T0" y="T1"/>
                  </a:cxn>
                  <a:cxn ang="0">
                    <a:pos x="T2" y="T3"/>
                  </a:cxn>
                  <a:cxn ang="0">
                    <a:pos x="T4" y="T5"/>
                  </a:cxn>
                  <a:cxn ang="0">
                    <a:pos x="T6" y="T7"/>
                  </a:cxn>
                </a:cxnLst>
                <a:rect l="0" t="0" r="r" b="b"/>
                <a:pathLst>
                  <a:path w="9" h="12">
                    <a:moveTo>
                      <a:pt x="7" y="5"/>
                    </a:moveTo>
                    <a:cubicBezTo>
                      <a:pt x="5" y="9"/>
                      <a:pt x="1" y="12"/>
                      <a:pt x="1" y="10"/>
                    </a:cubicBezTo>
                    <a:cubicBezTo>
                      <a:pt x="0" y="8"/>
                      <a:pt x="3" y="1"/>
                      <a:pt x="7"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7" name="Freeform 1854">
                <a:extLst>
                  <a:ext uri="{FF2B5EF4-FFF2-40B4-BE49-F238E27FC236}">
                    <a16:creationId xmlns:a16="http://schemas.microsoft.com/office/drawing/2014/main" id="{10C4E73B-CDF4-4FB0-A4C2-8F1DA4A06000}"/>
                  </a:ext>
                </a:extLst>
              </p:cNvPr>
              <p:cNvSpPr>
                <a:spLocks/>
              </p:cNvSpPr>
              <p:nvPr/>
            </p:nvSpPr>
            <p:spPr bwMode="auto">
              <a:xfrm>
                <a:off x="4174" y="1644"/>
                <a:ext cx="43" cy="58"/>
              </a:xfrm>
              <a:custGeom>
                <a:avLst/>
                <a:gdLst>
                  <a:gd name="T0" fmla="*/ 7 w 9"/>
                  <a:gd name="T1" fmla="*/ 6 h 12"/>
                  <a:gd name="T2" fmla="*/ 1 w 9"/>
                  <a:gd name="T3" fmla="*/ 10 h 12"/>
                  <a:gd name="T4" fmla="*/ 7 w 9"/>
                  <a:gd name="T5" fmla="*/ 0 h 12"/>
                  <a:gd name="T6" fmla="*/ 7 w 9"/>
                  <a:gd name="T7" fmla="*/ 6 h 12"/>
                </a:gdLst>
                <a:ahLst/>
                <a:cxnLst>
                  <a:cxn ang="0">
                    <a:pos x="T0" y="T1"/>
                  </a:cxn>
                  <a:cxn ang="0">
                    <a:pos x="T2" y="T3"/>
                  </a:cxn>
                  <a:cxn ang="0">
                    <a:pos x="T4" y="T5"/>
                  </a:cxn>
                  <a:cxn ang="0">
                    <a:pos x="T6" y="T7"/>
                  </a:cxn>
                </a:cxnLst>
                <a:rect l="0" t="0" r="r" b="b"/>
                <a:pathLst>
                  <a:path w="9" h="12">
                    <a:moveTo>
                      <a:pt x="7" y="6"/>
                    </a:moveTo>
                    <a:cubicBezTo>
                      <a:pt x="5" y="9"/>
                      <a:pt x="1" y="12"/>
                      <a:pt x="1" y="10"/>
                    </a:cubicBezTo>
                    <a:cubicBezTo>
                      <a:pt x="0" y="8"/>
                      <a:pt x="4" y="1"/>
                      <a:pt x="7" y="0"/>
                    </a:cubicBezTo>
                    <a:cubicBezTo>
                      <a:pt x="9" y="0"/>
                      <a:pt x="8"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8" name="Freeform 1855">
                <a:extLst>
                  <a:ext uri="{FF2B5EF4-FFF2-40B4-BE49-F238E27FC236}">
                    <a16:creationId xmlns:a16="http://schemas.microsoft.com/office/drawing/2014/main" id="{322FE923-1773-49E7-8B5C-6D865B210705}"/>
                  </a:ext>
                </a:extLst>
              </p:cNvPr>
              <p:cNvSpPr>
                <a:spLocks/>
              </p:cNvSpPr>
              <p:nvPr/>
            </p:nvSpPr>
            <p:spPr bwMode="auto">
              <a:xfrm>
                <a:off x="4131" y="1659"/>
                <a:ext cx="38" cy="58"/>
              </a:xfrm>
              <a:custGeom>
                <a:avLst/>
                <a:gdLst>
                  <a:gd name="T0" fmla="*/ 6 w 8"/>
                  <a:gd name="T1" fmla="*/ 5 h 12"/>
                  <a:gd name="T2" fmla="*/ 0 w 8"/>
                  <a:gd name="T3" fmla="*/ 10 h 12"/>
                  <a:gd name="T4" fmla="*/ 7 w 8"/>
                  <a:gd name="T5" fmla="*/ 0 h 12"/>
                  <a:gd name="T6" fmla="*/ 6 w 8"/>
                  <a:gd name="T7" fmla="*/ 5 h 12"/>
                </a:gdLst>
                <a:ahLst/>
                <a:cxnLst>
                  <a:cxn ang="0">
                    <a:pos x="T0" y="T1"/>
                  </a:cxn>
                  <a:cxn ang="0">
                    <a:pos x="T2" y="T3"/>
                  </a:cxn>
                  <a:cxn ang="0">
                    <a:pos x="T4" y="T5"/>
                  </a:cxn>
                  <a:cxn ang="0">
                    <a:pos x="T6" y="T7"/>
                  </a:cxn>
                </a:cxnLst>
                <a:rect l="0" t="0" r="r" b="b"/>
                <a:pathLst>
                  <a:path w="8" h="12">
                    <a:moveTo>
                      <a:pt x="6" y="5"/>
                    </a:moveTo>
                    <a:cubicBezTo>
                      <a:pt x="4" y="9"/>
                      <a:pt x="1" y="12"/>
                      <a:pt x="0" y="10"/>
                    </a:cubicBezTo>
                    <a:cubicBezTo>
                      <a:pt x="0" y="8"/>
                      <a:pt x="4" y="1"/>
                      <a:pt x="7" y="0"/>
                    </a:cubicBezTo>
                    <a:cubicBezTo>
                      <a:pt x="8"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09" name="Freeform 1856">
                <a:extLst>
                  <a:ext uri="{FF2B5EF4-FFF2-40B4-BE49-F238E27FC236}">
                    <a16:creationId xmlns:a16="http://schemas.microsoft.com/office/drawing/2014/main" id="{C9CA05F9-C283-4449-B827-982D389F4C34}"/>
                  </a:ext>
                </a:extLst>
              </p:cNvPr>
              <p:cNvSpPr>
                <a:spLocks/>
              </p:cNvSpPr>
              <p:nvPr/>
            </p:nvSpPr>
            <p:spPr bwMode="auto">
              <a:xfrm>
                <a:off x="4087" y="1799"/>
                <a:ext cx="39" cy="58"/>
              </a:xfrm>
              <a:custGeom>
                <a:avLst/>
                <a:gdLst>
                  <a:gd name="T0" fmla="*/ 7 w 8"/>
                  <a:gd name="T1" fmla="*/ 5 h 12"/>
                  <a:gd name="T2" fmla="*/ 1 w 8"/>
                  <a:gd name="T3" fmla="*/ 10 h 12"/>
                  <a:gd name="T4" fmla="*/ 6 w 8"/>
                  <a:gd name="T5" fmla="*/ 0 h 12"/>
                  <a:gd name="T6" fmla="*/ 7 w 8"/>
                  <a:gd name="T7" fmla="*/ 5 h 12"/>
                </a:gdLst>
                <a:ahLst/>
                <a:cxnLst>
                  <a:cxn ang="0">
                    <a:pos x="T0" y="T1"/>
                  </a:cxn>
                  <a:cxn ang="0">
                    <a:pos x="T2" y="T3"/>
                  </a:cxn>
                  <a:cxn ang="0">
                    <a:pos x="T4" y="T5"/>
                  </a:cxn>
                  <a:cxn ang="0">
                    <a:pos x="T6" y="T7"/>
                  </a:cxn>
                </a:cxnLst>
                <a:rect l="0" t="0" r="r" b="b"/>
                <a:pathLst>
                  <a:path w="8" h="12">
                    <a:moveTo>
                      <a:pt x="7" y="5"/>
                    </a:moveTo>
                    <a:cubicBezTo>
                      <a:pt x="5" y="9"/>
                      <a:pt x="2" y="12"/>
                      <a:pt x="1" y="10"/>
                    </a:cubicBezTo>
                    <a:cubicBezTo>
                      <a:pt x="0" y="8"/>
                      <a:pt x="3" y="1"/>
                      <a:pt x="6" y="0"/>
                    </a:cubicBezTo>
                    <a:cubicBezTo>
                      <a:pt x="8"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0" name="Freeform 1857">
                <a:extLst>
                  <a:ext uri="{FF2B5EF4-FFF2-40B4-BE49-F238E27FC236}">
                    <a16:creationId xmlns:a16="http://schemas.microsoft.com/office/drawing/2014/main" id="{15A713C4-2D68-4F2F-B8F4-F8B6453AED02}"/>
                  </a:ext>
                </a:extLst>
              </p:cNvPr>
              <p:cNvSpPr>
                <a:spLocks/>
              </p:cNvSpPr>
              <p:nvPr/>
            </p:nvSpPr>
            <p:spPr bwMode="auto">
              <a:xfrm>
                <a:off x="4189" y="1683"/>
                <a:ext cx="43" cy="58"/>
              </a:xfrm>
              <a:custGeom>
                <a:avLst/>
                <a:gdLst>
                  <a:gd name="T0" fmla="*/ 7 w 9"/>
                  <a:gd name="T1" fmla="*/ 5 h 12"/>
                  <a:gd name="T2" fmla="*/ 1 w 9"/>
                  <a:gd name="T3" fmla="*/ 9 h 12"/>
                  <a:gd name="T4" fmla="*/ 7 w 9"/>
                  <a:gd name="T5" fmla="*/ 0 h 12"/>
                  <a:gd name="T6" fmla="*/ 7 w 9"/>
                  <a:gd name="T7" fmla="*/ 5 h 12"/>
                </a:gdLst>
                <a:ahLst/>
                <a:cxnLst>
                  <a:cxn ang="0">
                    <a:pos x="T0" y="T1"/>
                  </a:cxn>
                  <a:cxn ang="0">
                    <a:pos x="T2" y="T3"/>
                  </a:cxn>
                  <a:cxn ang="0">
                    <a:pos x="T4" y="T5"/>
                  </a:cxn>
                  <a:cxn ang="0">
                    <a:pos x="T6" y="T7"/>
                  </a:cxn>
                </a:cxnLst>
                <a:rect l="0" t="0" r="r" b="b"/>
                <a:pathLst>
                  <a:path w="9" h="12">
                    <a:moveTo>
                      <a:pt x="7" y="5"/>
                    </a:moveTo>
                    <a:cubicBezTo>
                      <a:pt x="5" y="9"/>
                      <a:pt x="1" y="12"/>
                      <a:pt x="1" y="9"/>
                    </a:cubicBezTo>
                    <a:cubicBezTo>
                      <a:pt x="0" y="7"/>
                      <a:pt x="4" y="1"/>
                      <a:pt x="7"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1" name="Freeform 1858">
                <a:extLst>
                  <a:ext uri="{FF2B5EF4-FFF2-40B4-BE49-F238E27FC236}">
                    <a16:creationId xmlns:a16="http://schemas.microsoft.com/office/drawing/2014/main" id="{6DCE8F43-1CDD-42BC-8EDE-7238B1D61D7A}"/>
                  </a:ext>
                </a:extLst>
              </p:cNvPr>
              <p:cNvSpPr>
                <a:spLocks/>
              </p:cNvSpPr>
              <p:nvPr/>
            </p:nvSpPr>
            <p:spPr bwMode="auto">
              <a:xfrm>
                <a:off x="4208" y="1717"/>
                <a:ext cx="43" cy="58"/>
              </a:xfrm>
              <a:custGeom>
                <a:avLst/>
                <a:gdLst>
                  <a:gd name="T0" fmla="*/ 8 w 9"/>
                  <a:gd name="T1" fmla="*/ 6 h 12"/>
                  <a:gd name="T2" fmla="*/ 1 w 9"/>
                  <a:gd name="T3" fmla="*/ 10 h 12"/>
                  <a:gd name="T4" fmla="*/ 7 w 9"/>
                  <a:gd name="T5" fmla="*/ 0 h 12"/>
                  <a:gd name="T6" fmla="*/ 8 w 9"/>
                  <a:gd name="T7" fmla="*/ 6 h 12"/>
                </a:gdLst>
                <a:ahLst/>
                <a:cxnLst>
                  <a:cxn ang="0">
                    <a:pos x="T0" y="T1"/>
                  </a:cxn>
                  <a:cxn ang="0">
                    <a:pos x="T2" y="T3"/>
                  </a:cxn>
                  <a:cxn ang="0">
                    <a:pos x="T4" y="T5"/>
                  </a:cxn>
                  <a:cxn ang="0">
                    <a:pos x="T6" y="T7"/>
                  </a:cxn>
                </a:cxnLst>
                <a:rect l="0" t="0" r="r" b="b"/>
                <a:pathLst>
                  <a:path w="9" h="12">
                    <a:moveTo>
                      <a:pt x="8" y="6"/>
                    </a:moveTo>
                    <a:cubicBezTo>
                      <a:pt x="6" y="10"/>
                      <a:pt x="2" y="12"/>
                      <a:pt x="1" y="10"/>
                    </a:cubicBezTo>
                    <a:cubicBezTo>
                      <a:pt x="0" y="7"/>
                      <a:pt x="4" y="1"/>
                      <a:pt x="7" y="0"/>
                    </a:cubicBezTo>
                    <a:cubicBezTo>
                      <a:pt x="9"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2" name="Freeform 1859">
                <a:extLst>
                  <a:ext uri="{FF2B5EF4-FFF2-40B4-BE49-F238E27FC236}">
                    <a16:creationId xmlns:a16="http://schemas.microsoft.com/office/drawing/2014/main" id="{A44314C0-40A8-466E-9B43-2134EF73EA94}"/>
                  </a:ext>
                </a:extLst>
              </p:cNvPr>
              <p:cNvSpPr>
                <a:spLocks/>
              </p:cNvSpPr>
              <p:nvPr/>
            </p:nvSpPr>
            <p:spPr bwMode="auto">
              <a:xfrm>
                <a:off x="4290" y="1673"/>
                <a:ext cx="48" cy="58"/>
              </a:xfrm>
              <a:custGeom>
                <a:avLst/>
                <a:gdLst>
                  <a:gd name="T0" fmla="*/ 8 w 10"/>
                  <a:gd name="T1" fmla="*/ 5 h 12"/>
                  <a:gd name="T2" fmla="*/ 1 w 10"/>
                  <a:gd name="T3" fmla="*/ 9 h 12"/>
                  <a:gd name="T4" fmla="*/ 7 w 10"/>
                  <a:gd name="T5" fmla="*/ 0 h 12"/>
                  <a:gd name="T6" fmla="*/ 8 w 10"/>
                  <a:gd name="T7" fmla="*/ 5 h 12"/>
                </a:gdLst>
                <a:ahLst/>
                <a:cxnLst>
                  <a:cxn ang="0">
                    <a:pos x="T0" y="T1"/>
                  </a:cxn>
                  <a:cxn ang="0">
                    <a:pos x="T2" y="T3"/>
                  </a:cxn>
                  <a:cxn ang="0">
                    <a:pos x="T4" y="T5"/>
                  </a:cxn>
                  <a:cxn ang="0">
                    <a:pos x="T6" y="T7"/>
                  </a:cxn>
                </a:cxnLst>
                <a:rect l="0" t="0" r="r" b="b"/>
                <a:pathLst>
                  <a:path w="10" h="12">
                    <a:moveTo>
                      <a:pt x="8" y="5"/>
                    </a:moveTo>
                    <a:cubicBezTo>
                      <a:pt x="6" y="10"/>
                      <a:pt x="2" y="12"/>
                      <a:pt x="1" y="9"/>
                    </a:cubicBezTo>
                    <a:cubicBezTo>
                      <a:pt x="0" y="6"/>
                      <a:pt x="4" y="1"/>
                      <a:pt x="7" y="0"/>
                    </a:cubicBezTo>
                    <a:cubicBezTo>
                      <a:pt x="10" y="0"/>
                      <a:pt x="10"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3" name="Freeform 1860">
                <a:extLst>
                  <a:ext uri="{FF2B5EF4-FFF2-40B4-BE49-F238E27FC236}">
                    <a16:creationId xmlns:a16="http://schemas.microsoft.com/office/drawing/2014/main" id="{4F8A8248-8654-4E96-973C-5CEA24F7C1E5}"/>
                  </a:ext>
                </a:extLst>
              </p:cNvPr>
              <p:cNvSpPr>
                <a:spLocks/>
              </p:cNvSpPr>
              <p:nvPr/>
            </p:nvSpPr>
            <p:spPr bwMode="auto">
              <a:xfrm>
                <a:off x="4261" y="1649"/>
                <a:ext cx="43" cy="53"/>
              </a:xfrm>
              <a:custGeom>
                <a:avLst/>
                <a:gdLst>
                  <a:gd name="T0" fmla="*/ 8 w 9"/>
                  <a:gd name="T1" fmla="*/ 5 h 11"/>
                  <a:gd name="T2" fmla="*/ 1 w 9"/>
                  <a:gd name="T3" fmla="*/ 9 h 11"/>
                  <a:gd name="T4" fmla="*/ 7 w 9"/>
                  <a:gd name="T5" fmla="*/ 0 h 11"/>
                  <a:gd name="T6" fmla="*/ 8 w 9"/>
                  <a:gd name="T7" fmla="*/ 5 h 11"/>
                </a:gdLst>
                <a:ahLst/>
                <a:cxnLst>
                  <a:cxn ang="0">
                    <a:pos x="T0" y="T1"/>
                  </a:cxn>
                  <a:cxn ang="0">
                    <a:pos x="T2" y="T3"/>
                  </a:cxn>
                  <a:cxn ang="0">
                    <a:pos x="T4" y="T5"/>
                  </a:cxn>
                  <a:cxn ang="0">
                    <a:pos x="T6" y="T7"/>
                  </a:cxn>
                </a:cxnLst>
                <a:rect l="0" t="0" r="r" b="b"/>
                <a:pathLst>
                  <a:path w="9" h="11">
                    <a:moveTo>
                      <a:pt x="8" y="5"/>
                    </a:moveTo>
                    <a:cubicBezTo>
                      <a:pt x="5" y="9"/>
                      <a:pt x="1" y="11"/>
                      <a:pt x="1" y="9"/>
                    </a:cubicBezTo>
                    <a:cubicBezTo>
                      <a:pt x="0" y="7"/>
                      <a:pt x="3" y="1"/>
                      <a:pt x="7" y="0"/>
                    </a:cubicBezTo>
                    <a:cubicBezTo>
                      <a:pt x="9"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4" name="Freeform 1861">
                <a:extLst>
                  <a:ext uri="{FF2B5EF4-FFF2-40B4-BE49-F238E27FC236}">
                    <a16:creationId xmlns:a16="http://schemas.microsoft.com/office/drawing/2014/main" id="{375C1264-BD8A-4743-AD6A-7430DD4EA8D4}"/>
                  </a:ext>
                </a:extLst>
              </p:cNvPr>
              <p:cNvSpPr>
                <a:spLocks/>
              </p:cNvSpPr>
              <p:nvPr/>
            </p:nvSpPr>
            <p:spPr bwMode="auto">
              <a:xfrm>
                <a:off x="4290" y="1741"/>
                <a:ext cx="43" cy="58"/>
              </a:xfrm>
              <a:custGeom>
                <a:avLst/>
                <a:gdLst>
                  <a:gd name="T0" fmla="*/ 8 w 9"/>
                  <a:gd name="T1" fmla="*/ 5 h 12"/>
                  <a:gd name="T2" fmla="*/ 1 w 9"/>
                  <a:gd name="T3" fmla="*/ 9 h 12"/>
                  <a:gd name="T4" fmla="*/ 7 w 9"/>
                  <a:gd name="T5" fmla="*/ 0 h 12"/>
                  <a:gd name="T6" fmla="*/ 8 w 9"/>
                  <a:gd name="T7" fmla="*/ 5 h 12"/>
                </a:gdLst>
                <a:ahLst/>
                <a:cxnLst>
                  <a:cxn ang="0">
                    <a:pos x="T0" y="T1"/>
                  </a:cxn>
                  <a:cxn ang="0">
                    <a:pos x="T2" y="T3"/>
                  </a:cxn>
                  <a:cxn ang="0">
                    <a:pos x="T4" y="T5"/>
                  </a:cxn>
                  <a:cxn ang="0">
                    <a:pos x="T6" y="T7"/>
                  </a:cxn>
                </a:cxnLst>
                <a:rect l="0" t="0" r="r" b="b"/>
                <a:pathLst>
                  <a:path w="9" h="12">
                    <a:moveTo>
                      <a:pt x="8" y="5"/>
                    </a:moveTo>
                    <a:cubicBezTo>
                      <a:pt x="6" y="10"/>
                      <a:pt x="2" y="12"/>
                      <a:pt x="1" y="9"/>
                    </a:cubicBezTo>
                    <a:cubicBezTo>
                      <a:pt x="0" y="6"/>
                      <a:pt x="3" y="1"/>
                      <a:pt x="7" y="0"/>
                    </a:cubicBezTo>
                    <a:cubicBezTo>
                      <a:pt x="9"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5" name="Freeform 1862">
                <a:extLst>
                  <a:ext uri="{FF2B5EF4-FFF2-40B4-BE49-F238E27FC236}">
                    <a16:creationId xmlns:a16="http://schemas.microsoft.com/office/drawing/2014/main" id="{1DA0D015-DD56-4953-B189-F47AE79D9525}"/>
                  </a:ext>
                </a:extLst>
              </p:cNvPr>
              <p:cNvSpPr>
                <a:spLocks/>
              </p:cNvSpPr>
              <p:nvPr/>
            </p:nvSpPr>
            <p:spPr bwMode="auto">
              <a:xfrm>
                <a:off x="4348" y="1693"/>
                <a:ext cx="48" cy="58"/>
              </a:xfrm>
              <a:custGeom>
                <a:avLst/>
                <a:gdLst>
                  <a:gd name="T0" fmla="*/ 9 w 10"/>
                  <a:gd name="T1" fmla="*/ 5 h 12"/>
                  <a:gd name="T2" fmla="*/ 1 w 10"/>
                  <a:gd name="T3" fmla="*/ 9 h 12"/>
                  <a:gd name="T4" fmla="*/ 7 w 10"/>
                  <a:gd name="T5" fmla="*/ 0 h 12"/>
                  <a:gd name="T6" fmla="*/ 9 w 10"/>
                  <a:gd name="T7" fmla="*/ 5 h 12"/>
                </a:gdLst>
                <a:ahLst/>
                <a:cxnLst>
                  <a:cxn ang="0">
                    <a:pos x="T0" y="T1"/>
                  </a:cxn>
                  <a:cxn ang="0">
                    <a:pos x="T2" y="T3"/>
                  </a:cxn>
                  <a:cxn ang="0">
                    <a:pos x="T4" y="T5"/>
                  </a:cxn>
                  <a:cxn ang="0">
                    <a:pos x="T6" y="T7"/>
                  </a:cxn>
                </a:cxnLst>
                <a:rect l="0" t="0" r="r" b="b"/>
                <a:pathLst>
                  <a:path w="10" h="12">
                    <a:moveTo>
                      <a:pt x="9" y="5"/>
                    </a:moveTo>
                    <a:cubicBezTo>
                      <a:pt x="7" y="9"/>
                      <a:pt x="2" y="12"/>
                      <a:pt x="1" y="9"/>
                    </a:cubicBezTo>
                    <a:cubicBezTo>
                      <a:pt x="0" y="6"/>
                      <a:pt x="3" y="0"/>
                      <a:pt x="7"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6" name="Freeform 1863">
                <a:extLst>
                  <a:ext uri="{FF2B5EF4-FFF2-40B4-BE49-F238E27FC236}">
                    <a16:creationId xmlns:a16="http://schemas.microsoft.com/office/drawing/2014/main" id="{D775FC44-39DB-4B6D-85C8-D696A7A06EA9}"/>
                  </a:ext>
                </a:extLst>
              </p:cNvPr>
              <p:cNvSpPr>
                <a:spLocks/>
              </p:cNvSpPr>
              <p:nvPr/>
            </p:nvSpPr>
            <p:spPr bwMode="auto">
              <a:xfrm>
                <a:off x="4352" y="1620"/>
                <a:ext cx="49" cy="58"/>
              </a:xfrm>
              <a:custGeom>
                <a:avLst/>
                <a:gdLst>
                  <a:gd name="T0" fmla="*/ 9 w 10"/>
                  <a:gd name="T1" fmla="*/ 5 h 12"/>
                  <a:gd name="T2" fmla="*/ 1 w 10"/>
                  <a:gd name="T3" fmla="*/ 9 h 12"/>
                  <a:gd name="T4" fmla="*/ 8 w 10"/>
                  <a:gd name="T5" fmla="*/ 0 h 12"/>
                  <a:gd name="T6" fmla="*/ 9 w 10"/>
                  <a:gd name="T7" fmla="*/ 5 h 12"/>
                </a:gdLst>
                <a:ahLst/>
                <a:cxnLst>
                  <a:cxn ang="0">
                    <a:pos x="T0" y="T1"/>
                  </a:cxn>
                  <a:cxn ang="0">
                    <a:pos x="T2" y="T3"/>
                  </a:cxn>
                  <a:cxn ang="0">
                    <a:pos x="T4" y="T5"/>
                  </a:cxn>
                  <a:cxn ang="0">
                    <a:pos x="T6" y="T7"/>
                  </a:cxn>
                </a:cxnLst>
                <a:rect l="0" t="0" r="r" b="b"/>
                <a:pathLst>
                  <a:path w="10" h="12">
                    <a:moveTo>
                      <a:pt x="9" y="5"/>
                    </a:moveTo>
                    <a:cubicBezTo>
                      <a:pt x="7" y="9"/>
                      <a:pt x="2" y="12"/>
                      <a:pt x="1" y="9"/>
                    </a:cubicBezTo>
                    <a:cubicBezTo>
                      <a:pt x="0" y="6"/>
                      <a:pt x="4" y="1"/>
                      <a:pt x="8"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7" name="Freeform 1864">
                <a:extLst>
                  <a:ext uri="{FF2B5EF4-FFF2-40B4-BE49-F238E27FC236}">
                    <a16:creationId xmlns:a16="http://schemas.microsoft.com/office/drawing/2014/main" id="{A498D538-B71C-4752-8B20-06ED14181C1D}"/>
                  </a:ext>
                </a:extLst>
              </p:cNvPr>
              <p:cNvSpPr>
                <a:spLocks/>
              </p:cNvSpPr>
              <p:nvPr/>
            </p:nvSpPr>
            <p:spPr bwMode="auto">
              <a:xfrm>
                <a:off x="4319" y="1596"/>
                <a:ext cx="48" cy="53"/>
              </a:xfrm>
              <a:custGeom>
                <a:avLst/>
                <a:gdLst>
                  <a:gd name="T0" fmla="*/ 8 w 10"/>
                  <a:gd name="T1" fmla="*/ 5 h 11"/>
                  <a:gd name="T2" fmla="*/ 1 w 10"/>
                  <a:gd name="T3" fmla="*/ 9 h 11"/>
                  <a:gd name="T4" fmla="*/ 8 w 10"/>
                  <a:gd name="T5" fmla="*/ 0 h 11"/>
                  <a:gd name="T6" fmla="*/ 8 w 10"/>
                  <a:gd name="T7" fmla="*/ 5 h 11"/>
                </a:gdLst>
                <a:ahLst/>
                <a:cxnLst>
                  <a:cxn ang="0">
                    <a:pos x="T0" y="T1"/>
                  </a:cxn>
                  <a:cxn ang="0">
                    <a:pos x="T2" y="T3"/>
                  </a:cxn>
                  <a:cxn ang="0">
                    <a:pos x="T4" y="T5"/>
                  </a:cxn>
                  <a:cxn ang="0">
                    <a:pos x="T6" y="T7"/>
                  </a:cxn>
                </a:cxnLst>
                <a:rect l="0" t="0" r="r" b="b"/>
                <a:pathLst>
                  <a:path w="10" h="11">
                    <a:moveTo>
                      <a:pt x="8" y="5"/>
                    </a:moveTo>
                    <a:cubicBezTo>
                      <a:pt x="6" y="9"/>
                      <a:pt x="2" y="11"/>
                      <a:pt x="1" y="9"/>
                    </a:cubicBezTo>
                    <a:cubicBezTo>
                      <a:pt x="0" y="6"/>
                      <a:pt x="4" y="0"/>
                      <a:pt x="8" y="0"/>
                    </a:cubicBezTo>
                    <a:cubicBezTo>
                      <a:pt x="10" y="0"/>
                      <a:pt x="10"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8" name="Freeform 1865">
                <a:extLst>
                  <a:ext uri="{FF2B5EF4-FFF2-40B4-BE49-F238E27FC236}">
                    <a16:creationId xmlns:a16="http://schemas.microsoft.com/office/drawing/2014/main" id="{349CBF21-0A17-4387-98B2-A9893B2021D4}"/>
                  </a:ext>
                </a:extLst>
              </p:cNvPr>
              <p:cNvSpPr>
                <a:spLocks/>
              </p:cNvSpPr>
              <p:nvPr/>
            </p:nvSpPr>
            <p:spPr bwMode="auto">
              <a:xfrm>
                <a:off x="4237" y="1616"/>
                <a:ext cx="43" cy="57"/>
              </a:xfrm>
              <a:custGeom>
                <a:avLst/>
                <a:gdLst>
                  <a:gd name="T0" fmla="*/ 7 w 9"/>
                  <a:gd name="T1" fmla="*/ 6 h 12"/>
                  <a:gd name="T2" fmla="*/ 1 w 9"/>
                  <a:gd name="T3" fmla="*/ 10 h 12"/>
                  <a:gd name="T4" fmla="*/ 7 w 9"/>
                  <a:gd name="T5" fmla="*/ 0 h 12"/>
                  <a:gd name="T6" fmla="*/ 7 w 9"/>
                  <a:gd name="T7" fmla="*/ 6 h 12"/>
                </a:gdLst>
                <a:ahLst/>
                <a:cxnLst>
                  <a:cxn ang="0">
                    <a:pos x="T0" y="T1"/>
                  </a:cxn>
                  <a:cxn ang="0">
                    <a:pos x="T2" y="T3"/>
                  </a:cxn>
                  <a:cxn ang="0">
                    <a:pos x="T4" y="T5"/>
                  </a:cxn>
                  <a:cxn ang="0">
                    <a:pos x="T6" y="T7"/>
                  </a:cxn>
                </a:cxnLst>
                <a:rect l="0" t="0" r="r" b="b"/>
                <a:pathLst>
                  <a:path w="9" h="12">
                    <a:moveTo>
                      <a:pt x="7" y="6"/>
                    </a:moveTo>
                    <a:cubicBezTo>
                      <a:pt x="5" y="10"/>
                      <a:pt x="1" y="12"/>
                      <a:pt x="1" y="10"/>
                    </a:cubicBezTo>
                    <a:cubicBezTo>
                      <a:pt x="0" y="7"/>
                      <a:pt x="4" y="1"/>
                      <a:pt x="7" y="0"/>
                    </a:cubicBezTo>
                    <a:cubicBezTo>
                      <a:pt x="9" y="0"/>
                      <a:pt x="9"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19" name="Freeform 1866">
                <a:extLst>
                  <a:ext uri="{FF2B5EF4-FFF2-40B4-BE49-F238E27FC236}">
                    <a16:creationId xmlns:a16="http://schemas.microsoft.com/office/drawing/2014/main" id="{5510A2D1-93EC-4B25-B2AB-E7C2BD2CEBAB}"/>
                  </a:ext>
                </a:extLst>
              </p:cNvPr>
              <p:cNvSpPr>
                <a:spLocks/>
              </p:cNvSpPr>
              <p:nvPr/>
            </p:nvSpPr>
            <p:spPr bwMode="auto">
              <a:xfrm>
                <a:off x="4140" y="1775"/>
                <a:ext cx="44" cy="57"/>
              </a:xfrm>
              <a:custGeom>
                <a:avLst/>
                <a:gdLst>
                  <a:gd name="T0" fmla="*/ 8 w 9"/>
                  <a:gd name="T1" fmla="*/ 5 h 12"/>
                  <a:gd name="T2" fmla="*/ 1 w 9"/>
                  <a:gd name="T3" fmla="*/ 10 h 12"/>
                  <a:gd name="T4" fmla="*/ 7 w 9"/>
                  <a:gd name="T5" fmla="*/ 0 h 12"/>
                  <a:gd name="T6" fmla="*/ 8 w 9"/>
                  <a:gd name="T7" fmla="*/ 5 h 12"/>
                </a:gdLst>
                <a:ahLst/>
                <a:cxnLst>
                  <a:cxn ang="0">
                    <a:pos x="T0" y="T1"/>
                  </a:cxn>
                  <a:cxn ang="0">
                    <a:pos x="T2" y="T3"/>
                  </a:cxn>
                  <a:cxn ang="0">
                    <a:pos x="T4" y="T5"/>
                  </a:cxn>
                  <a:cxn ang="0">
                    <a:pos x="T6" y="T7"/>
                  </a:cxn>
                </a:cxnLst>
                <a:rect l="0" t="0" r="r" b="b"/>
                <a:pathLst>
                  <a:path w="9" h="12">
                    <a:moveTo>
                      <a:pt x="8" y="5"/>
                    </a:moveTo>
                    <a:cubicBezTo>
                      <a:pt x="6" y="10"/>
                      <a:pt x="2" y="12"/>
                      <a:pt x="1" y="10"/>
                    </a:cubicBezTo>
                    <a:cubicBezTo>
                      <a:pt x="0" y="7"/>
                      <a:pt x="4" y="1"/>
                      <a:pt x="7" y="0"/>
                    </a:cubicBezTo>
                    <a:cubicBezTo>
                      <a:pt x="9"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0" name="Freeform 1867">
                <a:extLst>
                  <a:ext uri="{FF2B5EF4-FFF2-40B4-BE49-F238E27FC236}">
                    <a16:creationId xmlns:a16="http://schemas.microsoft.com/office/drawing/2014/main" id="{6F655E76-E39A-49C8-818E-E3950A9A1372}"/>
                  </a:ext>
                </a:extLst>
              </p:cNvPr>
              <p:cNvSpPr>
                <a:spLocks/>
              </p:cNvSpPr>
              <p:nvPr/>
            </p:nvSpPr>
            <p:spPr bwMode="auto">
              <a:xfrm>
                <a:off x="4121" y="1861"/>
                <a:ext cx="43" cy="63"/>
              </a:xfrm>
              <a:custGeom>
                <a:avLst/>
                <a:gdLst>
                  <a:gd name="T0" fmla="*/ 8 w 9"/>
                  <a:gd name="T1" fmla="*/ 6 h 13"/>
                  <a:gd name="T2" fmla="*/ 1 w 9"/>
                  <a:gd name="T3" fmla="*/ 10 h 13"/>
                  <a:gd name="T4" fmla="*/ 6 w 9"/>
                  <a:gd name="T5" fmla="*/ 0 h 13"/>
                  <a:gd name="T6" fmla="*/ 8 w 9"/>
                  <a:gd name="T7" fmla="*/ 6 h 13"/>
                </a:gdLst>
                <a:ahLst/>
                <a:cxnLst>
                  <a:cxn ang="0">
                    <a:pos x="T0" y="T1"/>
                  </a:cxn>
                  <a:cxn ang="0">
                    <a:pos x="T2" y="T3"/>
                  </a:cxn>
                  <a:cxn ang="0">
                    <a:pos x="T4" y="T5"/>
                  </a:cxn>
                  <a:cxn ang="0">
                    <a:pos x="T6" y="T7"/>
                  </a:cxn>
                </a:cxnLst>
                <a:rect l="0" t="0" r="r" b="b"/>
                <a:pathLst>
                  <a:path w="9" h="13">
                    <a:moveTo>
                      <a:pt x="8" y="6"/>
                    </a:moveTo>
                    <a:cubicBezTo>
                      <a:pt x="6" y="10"/>
                      <a:pt x="2" y="13"/>
                      <a:pt x="1" y="10"/>
                    </a:cubicBezTo>
                    <a:cubicBezTo>
                      <a:pt x="0" y="7"/>
                      <a:pt x="3" y="1"/>
                      <a:pt x="6" y="0"/>
                    </a:cubicBezTo>
                    <a:cubicBezTo>
                      <a:pt x="9" y="0"/>
                      <a:pt x="9" y="3"/>
                      <a:pt x="8"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1" name="Freeform 1868">
                <a:extLst>
                  <a:ext uri="{FF2B5EF4-FFF2-40B4-BE49-F238E27FC236}">
                    <a16:creationId xmlns:a16="http://schemas.microsoft.com/office/drawing/2014/main" id="{C5C982D1-CB24-4E6C-BC3B-F87D0DD8E68D}"/>
                  </a:ext>
                </a:extLst>
              </p:cNvPr>
              <p:cNvSpPr>
                <a:spLocks/>
              </p:cNvSpPr>
              <p:nvPr/>
            </p:nvSpPr>
            <p:spPr bwMode="auto">
              <a:xfrm>
                <a:off x="4078" y="1934"/>
                <a:ext cx="43" cy="62"/>
              </a:xfrm>
              <a:custGeom>
                <a:avLst/>
                <a:gdLst>
                  <a:gd name="T0" fmla="*/ 8 w 9"/>
                  <a:gd name="T1" fmla="*/ 6 h 13"/>
                  <a:gd name="T2" fmla="*/ 1 w 9"/>
                  <a:gd name="T3" fmla="*/ 11 h 13"/>
                  <a:gd name="T4" fmla="*/ 6 w 9"/>
                  <a:gd name="T5" fmla="*/ 0 h 13"/>
                  <a:gd name="T6" fmla="*/ 8 w 9"/>
                  <a:gd name="T7" fmla="*/ 6 h 13"/>
                </a:gdLst>
                <a:ahLst/>
                <a:cxnLst>
                  <a:cxn ang="0">
                    <a:pos x="T0" y="T1"/>
                  </a:cxn>
                  <a:cxn ang="0">
                    <a:pos x="T2" y="T3"/>
                  </a:cxn>
                  <a:cxn ang="0">
                    <a:pos x="T4" y="T5"/>
                  </a:cxn>
                  <a:cxn ang="0">
                    <a:pos x="T6" y="T7"/>
                  </a:cxn>
                </a:cxnLst>
                <a:rect l="0" t="0" r="r" b="b"/>
                <a:pathLst>
                  <a:path w="9" h="13">
                    <a:moveTo>
                      <a:pt x="8" y="6"/>
                    </a:moveTo>
                    <a:cubicBezTo>
                      <a:pt x="6" y="11"/>
                      <a:pt x="2" y="13"/>
                      <a:pt x="1" y="11"/>
                    </a:cubicBezTo>
                    <a:cubicBezTo>
                      <a:pt x="0" y="8"/>
                      <a:pt x="3" y="1"/>
                      <a:pt x="6" y="0"/>
                    </a:cubicBezTo>
                    <a:cubicBezTo>
                      <a:pt x="9" y="0"/>
                      <a:pt x="9" y="4"/>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2" name="Freeform 1869">
                <a:extLst>
                  <a:ext uri="{FF2B5EF4-FFF2-40B4-BE49-F238E27FC236}">
                    <a16:creationId xmlns:a16="http://schemas.microsoft.com/office/drawing/2014/main" id="{74F80CBE-192A-4C20-837F-E2935617ECC9}"/>
                  </a:ext>
                </a:extLst>
              </p:cNvPr>
              <p:cNvSpPr>
                <a:spLocks/>
              </p:cNvSpPr>
              <p:nvPr/>
            </p:nvSpPr>
            <p:spPr bwMode="auto">
              <a:xfrm>
                <a:off x="4030" y="1977"/>
                <a:ext cx="38" cy="58"/>
              </a:xfrm>
              <a:custGeom>
                <a:avLst/>
                <a:gdLst>
                  <a:gd name="T0" fmla="*/ 7 w 8"/>
                  <a:gd name="T1" fmla="*/ 5 h 12"/>
                  <a:gd name="T2" fmla="*/ 1 w 8"/>
                  <a:gd name="T3" fmla="*/ 10 h 12"/>
                  <a:gd name="T4" fmla="*/ 6 w 8"/>
                  <a:gd name="T5" fmla="*/ 0 h 12"/>
                  <a:gd name="T6" fmla="*/ 7 w 8"/>
                  <a:gd name="T7" fmla="*/ 5 h 12"/>
                </a:gdLst>
                <a:ahLst/>
                <a:cxnLst>
                  <a:cxn ang="0">
                    <a:pos x="T0" y="T1"/>
                  </a:cxn>
                  <a:cxn ang="0">
                    <a:pos x="T2" y="T3"/>
                  </a:cxn>
                  <a:cxn ang="0">
                    <a:pos x="T4" y="T5"/>
                  </a:cxn>
                  <a:cxn ang="0">
                    <a:pos x="T6" y="T7"/>
                  </a:cxn>
                </a:cxnLst>
                <a:rect l="0" t="0" r="r" b="b"/>
                <a:pathLst>
                  <a:path w="8" h="12">
                    <a:moveTo>
                      <a:pt x="7" y="5"/>
                    </a:moveTo>
                    <a:cubicBezTo>
                      <a:pt x="5" y="10"/>
                      <a:pt x="2" y="12"/>
                      <a:pt x="1" y="10"/>
                    </a:cubicBezTo>
                    <a:cubicBezTo>
                      <a:pt x="0" y="8"/>
                      <a:pt x="2" y="0"/>
                      <a:pt x="6" y="0"/>
                    </a:cubicBezTo>
                    <a:cubicBezTo>
                      <a:pt x="8"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3" name="Freeform 1870">
                <a:extLst>
                  <a:ext uri="{FF2B5EF4-FFF2-40B4-BE49-F238E27FC236}">
                    <a16:creationId xmlns:a16="http://schemas.microsoft.com/office/drawing/2014/main" id="{AB233956-8CD1-4854-9F7B-C56AA7BD246B}"/>
                  </a:ext>
                </a:extLst>
              </p:cNvPr>
              <p:cNvSpPr>
                <a:spLocks/>
              </p:cNvSpPr>
              <p:nvPr/>
            </p:nvSpPr>
            <p:spPr bwMode="auto">
              <a:xfrm>
                <a:off x="4025" y="1900"/>
                <a:ext cx="38" cy="63"/>
              </a:xfrm>
              <a:custGeom>
                <a:avLst/>
                <a:gdLst>
                  <a:gd name="T0" fmla="*/ 7 w 8"/>
                  <a:gd name="T1" fmla="*/ 6 h 13"/>
                  <a:gd name="T2" fmla="*/ 1 w 8"/>
                  <a:gd name="T3" fmla="*/ 11 h 13"/>
                  <a:gd name="T4" fmla="*/ 6 w 8"/>
                  <a:gd name="T5" fmla="*/ 0 h 13"/>
                  <a:gd name="T6" fmla="*/ 7 w 8"/>
                  <a:gd name="T7" fmla="*/ 6 h 13"/>
                </a:gdLst>
                <a:ahLst/>
                <a:cxnLst>
                  <a:cxn ang="0">
                    <a:pos x="T0" y="T1"/>
                  </a:cxn>
                  <a:cxn ang="0">
                    <a:pos x="T2" y="T3"/>
                  </a:cxn>
                  <a:cxn ang="0">
                    <a:pos x="T4" y="T5"/>
                  </a:cxn>
                  <a:cxn ang="0">
                    <a:pos x="T6" y="T7"/>
                  </a:cxn>
                </a:cxnLst>
                <a:rect l="0" t="0" r="r" b="b"/>
                <a:pathLst>
                  <a:path w="8" h="13">
                    <a:moveTo>
                      <a:pt x="7" y="6"/>
                    </a:moveTo>
                    <a:cubicBezTo>
                      <a:pt x="5" y="10"/>
                      <a:pt x="2" y="13"/>
                      <a:pt x="1" y="11"/>
                    </a:cubicBezTo>
                    <a:cubicBezTo>
                      <a:pt x="0" y="8"/>
                      <a:pt x="3" y="1"/>
                      <a:pt x="6" y="0"/>
                    </a:cubicBezTo>
                    <a:cubicBezTo>
                      <a:pt x="8" y="0"/>
                      <a:pt x="8"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4" name="Freeform 1871">
                <a:extLst>
                  <a:ext uri="{FF2B5EF4-FFF2-40B4-BE49-F238E27FC236}">
                    <a16:creationId xmlns:a16="http://schemas.microsoft.com/office/drawing/2014/main" id="{3E9A1121-5276-4A44-8399-96675E5E8F7D}"/>
                  </a:ext>
                </a:extLst>
              </p:cNvPr>
              <p:cNvSpPr>
                <a:spLocks/>
              </p:cNvSpPr>
              <p:nvPr/>
            </p:nvSpPr>
            <p:spPr bwMode="auto">
              <a:xfrm>
                <a:off x="4073" y="1866"/>
                <a:ext cx="43" cy="58"/>
              </a:xfrm>
              <a:custGeom>
                <a:avLst/>
                <a:gdLst>
                  <a:gd name="T0" fmla="*/ 7 w 9"/>
                  <a:gd name="T1" fmla="*/ 6 h 12"/>
                  <a:gd name="T2" fmla="*/ 1 w 9"/>
                  <a:gd name="T3" fmla="*/ 10 h 12"/>
                  <a:gd name="T4" fmla="*/ 7 w 9"/>
                  <a:gd name="T5" fmla="*/ 0 h 12"/>
                  <a:gd name="T6" fmla="*/ 7 w 9"/>
                  <a:gd name="T7" fmla="*/ 6 h 12"/>
                </a:gdLst>
                <a:ahLst/>
                <a:cxnLst>
                  <a:cxn ang="0">
                    <a:pos x="T0" y="T1"/>
                  </a:cxn>
                  <a:cxn ang="0">
                    <a:pos x="T2" y="T3"/>
                  </a:cxn>
                  <a:cxn ang="0">
                    <a:pos x="T4" y="T5"/>
                  </a:cxn>
                  <a:cxn ang="0">
                    <a:pos x="T6" y="T7"/>
                  </a:cxn>
                </a:cxnLst>
                <a:rect l="0" t="0" r="r" b="b"/>
                <a:pathLst>
                  <a:path w="9" h="12">
                    <a:moveTo>
                      <a:pt x="7" y="6"/>
                    </a:moveTo>
                    <a:cubicBezTo>
                      <a:pt x="6" y="10"/>
                      <a:pt x="2" y="12"/>
                      <a:pt x="1" y="10"/>
                    </a:cubicBezTo>
                    <a:cubicBezTo>
                      <a:pt x="0" y="8"/>
                      <a:pt x="3" y="1"/>
                      <a:pt x="7" y="0"/>
                    </a:cubicBezTo>
                    <a:cubicBezTo>
                      <a:pt x="9" y="0"/>
                      <a:pt x="8"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5" name="Freeform 1872">
                <a:extLst>
                  <a:ext uri="{FF2B5EF4-FFF2-40B4-BE49-F238E27FC236}">
                    <a16:creationId xmlns:a16="http://schemas.microsoft.com/office/drawing/2014/main" id="{9E0CC494-0647-4556-AD66-5B5606713419}"/>
                  </a:ext>
                </a:extLst>
              </p:cNvPr>
              <p:cNvSpPr>
                <a:spLocks/>
              </p:cNvSpPr>
              <p:nvPr/>
            </p:nvSpPr>
            <p:spPr bwMode="auto">
              <a:xfrm>
                <a:off x="4174" y="1804"/>
                <a:ext cx="48" cy="57"/>
              </a:xfrm>
              <a:custGeom>
                <a:avLst/>
                <a:gdLst>
                  <a:gd name="T0" fmla="*/ 8 w 10"/>
                  <a:gd name="T1" fmla="*/ 6 h 12"/>
                  <a:gd name="T2" fmla="*/ 1 w 10"/>
                  <a:gd name="T3" fmla="*/ 10 h 12"/>
                  <a:gd name="T4" fmla="*/ 7 w 10"/>
                  <a:gd name="T5" fmla="*/ 0 h 12"/>
                  <a:gd name="T6" fmla="*/ 8 w 10"/>
                  <a:gd name="T7" fmla="*/ 6 h 12"/>
                </a:gdLst>
                <a:ahLst/>
                <a:cxnLst>
                  <a:cxn ang="0">
                    <a:pos x="T0" y="T1"/>
                  </a:cxn>
                  <a:cxn ang="0">
                    <a:pos x="T2" y="T3"/>
                  </a:cxn>
                  <a:cxn ang="0">
                    <a:pos x="T4" y="T5"/>
                  </a:cxn>
                  <a:cxn ang="0">
                    <a:pos x="T6" y="T7"/>
                  </a:cxn>
                </a:cxnLst>
                <a:rect l="0" t="0" r="r" b="b"/>
                <a:pathLst>
                  <a:path w="10" h="12">
                    <a:moveTo>
                      <a:pt x="8" y="6"/>
                    </a:moveTo>
                    <a:cubicBezTo>
                      <a:pt x="6" y="10"/>
                      <a:pt x="3" y="12"/>
                      <a:pt x="1" y="10"/>
                    </a:cubicBezTo>
                    <a:cubicBezTo>
                      <a:pt x="0" y="7"/>
                      <a:pt x="4" y="1"/>
                      <a:pt x="7" y="0"/>
                    </a:cubicBezTo>
                    <a:cubicBezTo>
                      <a:pt x="10"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6" name="Freeform 1873">
                <a:extLst>
                  <a:ext uri="{FF2B5EF4-FFF2-40B4-BE49-F238E27FC236}">
                    <a16:creationId xmlns:a16="http://schemas.microsoft.com/office/drawing/2014/main" id="{7B5D9F4C-2748-4A8C-8C85-871FEA95FD5F}"/>
                  </a:ext>
                </a:extLst>
              </p:cNvPr>
              <p:cNvSpPr>
                <a:spLocks/>
              </p:cNvSpPr>
              <p:nvPr/>
            </p:nvSpPr>
            <p:spPr bwMode="auto">
              <a:xfrm>
                <a:off x="4203" y="1842"/>
                <a:ext cx="43" cy="63"/>
              </a:xfrm>
              <a:custGeom>
                <a:avLst/>
                <a:gdLst>
                  <a:gd name="T0" fmla="*/ 8 w 9"/>
                  <a:gd name="T1" fmla="*/ 6 h 13"/>
                  <a:gd name="T2" fmla="*/ 1 w 9"/>
                  <a:gd name="T3" fmla="*/ 10 h 13"/>
                  <a:gd name="T4" fmla="*/ 7 w 9"/>
                  <a:gd name="T5" fmla="*/ 0 h 13"/>
                  <a:gd name="T6" fmla="*/ 8 w 9"/>
                  <a:gd name="T7" fmla="*/ 6 h 13"/>
                </a:gdLst>
                <a:ahLst/>
                <a:cxnLst>
                  <a:cxn ang="0">
                    <a:pos x="T0" y="T1"/>
                  </a:cxn>
                  <a:cxn ang="0">
                    <a:pos x="T2" y="T3"/>
                  </a:cxn>
                  <a:cxn ang="0">
                    <a:pos x="T4" y="T5"/>
                  </a:cxn>
                  <a:cxn ang="0">
                    <a:pos x="T6" y="T7"/>
                  </a:cxn>
                </a:cxnLst>
                <a:rect l="0" t="0" r="r" b="b"/>
                <a:pathLst>
                  <a:path w="9" h="13">
                    <a:moveTo>
                      <a:pt x="8" y="6"/>
                    </a:moveTo>
                    <a:cubicBezTo>
                      <a:pt x="7" y="10"/>
                      <a:pt x="2" y="13"/>
                      <a:pt x="1" y="10"/>
                    </a:cubicBezTo>
                    <a:cubicBezTo>
                      <a:pt x="0" y="8"/>
                      <a:pt x="3" y="1"/>
                      <a:pt x="7" y="0"/>
                    </a:cubicBezTo>
                    <a:cubicBezTo>
                      <a:pt x="9" y="0"/>
                      <a:pt x="9" y="4"/>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7" name="Freeform 1874">
                <a:extLst>
                  <a:ext uri="{FF2B5EF4-FFF2-40B4-BE49-F238E27FC236}">
                    <a16:creationId xmlns:a16="http://schemas.microsoft.com/office/drawing/2014/main" id="{1DC9C35E-606F-42D1-9613-AB4B3A138836}"/>
                  </a:ext>
                </a:extLst>
              </p:cNvPr>
              <p:cNvSpPr>
                <a:spLocks/>
              </p:cNvSpPr>
              <p:nvPr/>
            </p:nvSpPr>
            <p:spPr bwMode="auto">
              <a:xfrm>
                <a:off x="4232" y="1751"/>
                <a:ext cx="48" cy="57"/>
              </a:xfrm>
              <a:custGeom>
                <a:avLst/>
                <a:gdLst>
                  <a:gd name="T0" fmla="*/ 9 w 10"/>
                  <a:gd name="T1" fmla="*/ 6 h 12"/>
                  <a:gd name="T2" fmla="*/ 2 w 10"/>
                  <a:gd name="T3" fmla="*/ 10 h 12"/>
                  <a:gd name="T4" fmla="*/ 7 w 10"/>
                  <a:gd name="T5" fmla="*/ 0 h 12"/>
                  <a:gd name="T6" fmla="*/ 9 w 10"/>
                  <a:gd name="T7" fmla="*/ 6 h 12"/>
                </a:gdLst>
                <a:ahLst/>
                <a:cxnLst>
                  <a:cxn ang="0">
                    <a:pos x="T0" y="T1"/>
                  </a:cxn>
                  <a:cxn ang="0">
                    <a:pos x="T2" y="T3"/>
                  </a:cxn>
                  <a:cxn ang="0">
                    <a:pos x="T4" y="T5"/>
                  </a:cxn>
                  <a:cxn ang="0">
                    <a:pos x="T6" y="T7"/>
                  </a:cxn>
                </a:cxnLst>
                <a:rect l="0" t="0" r="r" b="b"/>
                <a:pathLst>
                  <a:path w="10" h="12">
                    <a:moveTo>
                      <a:pt x="9" y="6"/>
                    </a:moveTo>
                    <a:cubicBezTo>
                      <a:pt x="7" y="10"/>
                      <a:pt x="3" y="12"/>
                      <a:pt x="2" y="10"/>
                    </a:cubicBezTo>
                    <a:cubicBezTo>
                      <a:pt x="0" y="7"/>
                      <a:pt x="4" y="1"/>
                      <a:pt x="7" y="0"/>
                    </a:cubicBezTo>
                    <a:cubicBezTo>
                      <a:pt x="10" y="0"/>
                      <a:pt x="10"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8" name="Freeform 1875">
                <a:extLst>
                  <a:ext uri="{FF2B5EF4-FFF2-40B4-BE49-F238E27FC236}">
                    <a16:creationId xmlns:a16="http://schemas.microsoft.com/office/drawing/2014/main" id="{2B34C265-6419-49DD-96D4-F1F50874AE2B}"/>
                  </a:ext>
                </a:extLst>
              </p:cNvPr>
              <p:cNvSpPr>
                <a:spLocks/>
              </p:cNvSpPr>
              <p:nvPr/>
            </p:nvSpPr>
            <p:spPr bwMode="auto">
              <a:xfrm>
                <a:off x="4415" y="1837"/>
                <a:ext cx="53" cy="63"/>
              </a:xfrm>
              <a:custGeom>
                <a:avLst/>
                <a:gdLst>
                  <a:gd name="T0" fmla="*/ 10 w 11"/>
                  <a:gd name="T1" fmla="*/ 5 h 13"/>
                  <a:gd name="T2" fmla="*/ 1 w 11"/>
                  <a:gd name="T3" fmla="*/ 9 h 13"/>
                  <a:gd name="T4" fmla="*/ 7 w 11"/>
                  <a:gd name="T5" fmla="*/ 0 h 13"/>
                  <a:gd name="T6" fmla="*/ 10 w 11"/>
                  <a:gd name="T7" fmla="*/ 5 h 13"/>
                </a:gdLst>
                <a:ahLst/>
                <a:cxnLst>
                  <a:cxn ang="0">
                    <a:pos x="T0" y="T1"/>
                  </a:cxn>
                  <a:cxn ang="0">
                    <a:pos x="T2" y="T3"/>
                  </a:cxn>
                  <a:cxn ang="0">
                    <a:pos x="T4" y="T5"/>
                  </a:cxn>
                  <a:cxn ang="0">
                    <a:pos x="T6" y="T7"/>
                  </a:cxn>
                </a:cxnLst>
                <a:rect l="0" t="0" r="r" b="b"/>
                <a:pathLst>
                  <a:path w="11" h="13">
                    <a:moveTo>
                      <a:pt x="10" y="5"/>
                    </a:moveTo>
                    <a:cubicBezTo>
                      <a:pt x="9" y="10"/>
                      <a:pt x="3" y="13"/>
                      <a:pt x="1" y="9"/>
                    </a:cubicBezTo>
                    <a:cubicBezTo>
                      <a:pt x="0" y="6"/>
                      <a:pt x="3" y="0"/>
                      <a:pt x="7"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29" name="Freeform 1876">
                <a:extLst>
                  <a:ext uri="{FF2B5EF4-FFF2-40B4-BE49-F238E27FC236}">
                    <a16:creationId xmlns:a16="http://schemas.microsoft.com/office/drawing/2014/main" id="{5C9E1CC2-4B56-4047-9D9C-484B5DB89353}"/>
                  </a:ext>
                </a:extLst>
              </p:cNvPr>
              <p:cNvSpPr>
                <a:spLocks/>
              </p:cNvSpPr>
              <p:nvPr/>
            </p:nvSpPr>
            <p:spPr bwMode="auto">
              <a:xfrm>
                <a:off x="4482" y="1784"/>
                <a:ext cx="53" cy="58"/>
              </a:xfrm>
              <a:custGeom>
                <a:avLst/>
                <a:gdLst>
                  <a:gd name="T0" fmla="*/ 11 w 11"/>
                  <a:gd name="T1" fmla="*/ 5 h 12"/>
                  <a:gd name="T2" fmla="*/ 2 w 11"/>
                  <a:gd name="T3" fmla="*/ 9 h 12"/>
                  <a:gd name="T4" fmla="*/ 8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9" y="10"/>
                      <a:pt x="3" y="12"/>
                      <a:pt x="2" y="9"/>
                    </a:cubicBezTo>
                    <a:cubicBezTo>
                      <a:pt x="0" y="6"/>
                      <a:pt x="3" y="0"/>
                      <a:pt x="8" y="0"/>
                    </a:cubicBezTo>
                    <a:cubicBezTo>
                      <a:pt x="11"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0" name="Freeform 1877">
                <a:extLst>
                  <a:ext uri="{FF2B5EF4-FFF2-40B4-BE49-F238E27FC236}">
                    <a16:creationId xmlns:a16="http://schemas.microsoft.com/office/drawing/2014/main" id="{E33D3C11-2F15-4FA4-A14C-78448D91C068}"/>
                  </a:ext>
                </a:extLst>
              </p:cNvPr>
              <p:cNvSpPr>
                <a:spLocks/>
              </p:cNvSpPr>
              <p:nvPr/>
            </p:nvSpPr>
            <p:spPr bwMode="auto">
              <a:xfrm>
                <a:off x="4560" y="1741"/>
                <a:ext cx="57" cy="58"/>
              </a:xfrm>
              <a:custGeom>
                <a:avLst/>
                <a:gdLst>
                  <a:gd name="T0" fmla="*/ 11 w 12"/>
                  <a:gd name="T1" fmla="*/ 5 h 12"/>
                  <a:gd name="T2" fmla="*/ 2 w 12"/>
                  <a:gd name="T3" fmla="*/ 9 h 12"/>
                  <a:gd name="T4" fmla="*/ 8 w 12"/>
                  <a:gd name="T5" fmla="*/ 0 h 12"/>
                  <a:gd name="T6" fmla="*/ 11 w 12"/>
                  <a:gd name="T7" fmla="*/ 5 h 12"/>
                </a:gdLst>
                <a:ahLst/>
                <a:cxnLst>
                  <a:cxn ang="0">
                    <a:pos x="T0" y="T1"/>
                  </a:cxn>
                  <a:cxn ang="0">
                    <a:pos x="T2" y="T3"/>
                  </a:cxn>
                  <a:cxn ang="0">
                    <a:pos x="T4" y="T5"/>
                  </a:cxn>
                  <a:cxn ang="0">
                    <a:pos x="T6" y="T7"/>
                  </a:cxn>
                </a:cxnLst>
                <a:rect l="0" t="0" r="r" b="b"/>
                <a:pathLst>
                  <a:path w="12" h="12">
                    <a:moveTo>
                      <a:pt x="11" y="5"/>
                    </a:moveTo>
                    <a:cubicBezTo>
                      <a:pt x="9" y="10"/>
                      <a:pt x="3" y="12"/>
                      <a:pt x="2" y="9"/>
                    </a:cubicBezTo>
                    <a:cubicBezTo>
                      <a:pt x="0" y="6"/>
                      <a:pt x="3" y="1"/>
                      <a:pt x="8" y="0"/>
                    </a:cubicBezTo>
                    <a:cubicBezTo>
                      <a:pt x="12" y="0"/>
                      <a:pt x="12"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1" name="Freeform 1878">
                <a:extLst>
                  <a:ext uri="{FF2B5EF4-FFF2-40B4-BE49-F238E27FC236}">
                    <a16:creationId xmlns:a16="http://schemas.microsoft.com/office/drawing/2014/main" id="{971A6507-0275-4ED7-928D-2D9F846461B5}"/>
                  </a:ext>
                </a:extLst>
              </p:cNvPr>
              <p:cNvSpPr>
                <a:spLocks/>
              </p:cNvSpPr>
              <p:nvPr/>
            </p:nvSpPr>
            <p:spPr bwMode="auto">
              <a:xfrm>
                <a:off x="4434" y="1572"/>
                <a:ext cx="48" cy="58"/>
              </a:xfrm>
              <a:custGeom>
                <a:avLst/>
                <a:gdLst>
                  <a:gd name="T0" fmla="*/ 8 w 10"/>
                  <a:gd name="T1" fmla="*/ 5 h 12"/>
                  <a:gd name="T2" fmla="*/ 0 w 10"/>
                  <a:gd name="T3" fmla="*/ 9 h 12"/>
                  <a:gd name="T4" fmla="*/ 7 w 10"/>
                  <a:gd name="T5" fmla="*/ 0 h 12"/>
                  <a:gd name="T6" fmla="*/ 8 w 10"/>
                  <a:gd name="T7" fmla="*/ 5 h 12"/>
                </a:gdLst>
                <a:ahLst/>
                <a:cxnLst>
                  <a:cxn ang="0">
                    <a:pos x="T0" y="T1"/>
                  </a:cxn>
                  <a:cxn ang="0">
                    <a:pos x="T2" y="T3"/>
                  </a:cxn>
                  <a:cxn ang="0">
                    <a:pos x="T4" y="T5"/>
                  </a:cxn>
                  <a:cxn ang="0">
                    <a:pos x="T6" y="T7"/>
                  </a:cxn>
                </a:cxnLst>
                <a:rect l="0" t="0" r="r" b="b"/>
                <a:pathLst>
                  <a:path w="10" h="12">
                    <a:moveTo>
                      <a:pt x="8" y="5"/>
                    </a:moveTo>
                    <a:cubicBezTo>
                      <a:pt x="6" y="10"/>
                      <a:pt x="1" y="12"/>
                      <a:pt x="0" y="9"/>
                    </a:cubicBezTo>
                    <a:cubicBezTo>
                      <a:pt x="0" y="6"/>
                      <a:pt x="3" y="1"/>
                      <a:pt x="7" y="0"/>
                    </a:cubicBezTo>
                    <a:cubicBezTo>
                      <a:pt x="10"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2" name="Freeform 1879">
                <a:extLst>
                  <a:ext uri="{FF2B5EF4-FFF2-40B4-BE49-F238E27FC236}">
                    <a16:creationId xmlns:a16="http://schemas.microsoft.com/office/drawing/2014/main" id="{42C2FF11-8AA6-49A1-ADC9-AB943D762ADE}"/>
                  </a:ext>
                </a:extLst>
              </p:cNvPr>
              <p:cNvSpPr>
                <a:spLocks/>
              </p:cNvSpPr>
              <p:nvPr/>
            </p:nvSpPr>
            <p:spPr bwMode="auto">
              <a:xfrm>
                <a:off x="4463" y="1505"/>
                <a:ext cx="48" cy="53"/>
              </a:xfrm>
              <a:custGeom>
                <a:avLst/>
                <a:gdLst>
                  <a:gd name="T0" fmla="*/ 8 w 10"/>
                  <a:gd name="T1" fmla="*/ 5 h 11"/>
                  <a:gd name="T2" fmla="*/ 1 w 10"/>
                  <a:gd name="T3" fmla="*/ 8 h 11"/>
                  <a:gd name="T4" fmla="*/ 7 w 10"/>
                  <a:gd name="T5" fmla="*/ 0 h 11"/>
                  <a:gd name="T6" fmla="*/ 8 w 10"/>
                  <a:gd name="T7" fmla="*/ 5 h 11"/>
                </a:gdLst>
                <a:ahLst/>
                <a:cxnLst>
                  <a:cxn ang="0">
                    <a:pos x="T0" y="T1"/>
                  </a:cxn>
                  <a:cxn ang="0">
                    <a:pos x="T2" y="T3"/>
                  </a:cxn>
                  <a:cxn ang="0">
                    <a:pos x="T4" y="T5"/>
                  </a:cxn>
                  <a:cxn ang="0">
                    <a:pos x="T6" y="T7"/>
                  </a:cxn>
                </a:cxnLst>
                <a:rect l="0" t="0" r="r" b="b"/>
                <a:pathLst>
                  <a:path w="10" h="11">
                    <a:moveTo>
                      <a:pt x="8" y="5"/>
                    </a:moveTo>
                    <a:cubicBezTo>
                      <a:pt x="6" y="9"/>
                      <a:pt x="1" y="11"/>
                      <a:pt x="1" y="8"/>
                    </a:cubicBezTo>
                    <a:cubicBezTo>
                      <a:pt x="0" y="6"/>
                      <a:pt x="4" y="1"/>
                      <a:pt x="7" y="0"/>
                    </a:cubicBezTo>
                    <a:cubicBezTo>
                      <a:pt x="10" y="0"/>
                      <a:pt x="10"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3" name="Freeform 1880">
                <a:extLst>
                  <a:ext uri="{FF2B5EF4-FFF2-40B4-BE49-F238E27FC236}">
                    <a16:creationId xmlns:a16="http://schemas.microsoft.com/office/drawing/2014/main" id="{1B1C23C3-9E96-4238-8735-8F6FFF5416AC}"/>
                  </a:ext>
                </a:extLst>
              </p:cNvPr>
              <p:cNvSpPr>
                <a:spLocks/>
              </p:cNvSpPr>
              <p:nvPr/>
            </p:nvSpPr>
            <p:spPr bwMode="auto">
              <a:xfrm>
                <a:off x="4545" y="1374"/>
                <a:ext cx="48" cy="49"/>
              </a:xfrm>
              <a:custGeom>
                <a:avLst/>
                <a:gdLst>
                  <a:gd name="T0" fmla="*/ 8 w 10"/>
                  <a:gd name="T1" fmla="*/ 4 h 10"/>
                  <a:gd name="T2" fmla="*/ 0 w 10"/>
                  <a:gd name="T3" fmla="*/ 8 h 10"/>
                  <a:gd name="T4" fmla="*/ 7 w 10"/>
                  <a:gd name="T5" fmla="*/ 0 h 10"/>
                  <a:gd name="T6" fmla="*/ 8 w 10"/>
                  <a:gd name="T7" fmla="*/ 4 h 10"/>
                </a:gdLst>
                <a:ahLst/>
                <a:cxnLst>
                  <a:cxn ang="0">
                    <a:pos x="T0" y="T1"/>
                  </a:cxn>
                  <a:cxn ang="0">
                    <a:pos x="T2" y="T3"/>
                  </a:cxn>
                  <a:cxn ang="0">
                    <a:pos x="T4" y="T5"/>
                  </a:cxn>
                  <a:cxn ang="0">
                    <a:pos x="T6" y="T7"/>
                  </a:cxn>
                </a:cxnLst>
                <a:rect l="0" t="0" r="r" b="b"/>
                <a:pathLst>
                  <a:path w="10" h="10">
                    <a:moveTo>
                      <a:pt x="8" y="4"/>
                    </a:moveTo>
                    <a:cubicBezTo>
                      <a:pt x="5" y="8"/>
                      <a:pt x="1" y="10"/>
                      <a:pt x="0" y="8"/>
                    </a:cubicBezTo>
                    <a:cubicBezTo>
                      <a:pt x="0" y="5"/>
                      <a:pt x="4" y="1"/>
                      <a:pt x="7" y="0"/>
                    </a:cubicBezTo>
                    <a:cubicBezTo>
                      <a:pt x="10" y="0"/>
                      <a:pt x="9"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4" name="Freeform 1881">
                <a:extLst>
                  <a:ext uri="{FF2B5EF4-FFF2-40B4-BE49-F238E27FC236}">
                    <a16:creationId xmlns:a16="http://schemas.microsoft.com/office/drawing/2014/main" id="{25A507EC-AEA5-48CD-8AFA-946DB514B811}"/>
                  </a:ext>
                </a:extLst>
              </p:cNvPr>
              <p:cNvSpPr>
                <a:spLocks/>
              </p:cNvSpPr>
              <p:nvPr/>
            </p:nvSpPr>
            <p:spPr bwMode="auto">
              <a:xfrm>
                <a:off x="4473" y="1591"/>
                <a:ext cx="53" cy="53"/>
              </a:xfrm>
              <a:custGeom>
                <a:avLst/>
                <a:gdLst>
                  <a:gd name="T0" fmla="*/ 10 w 11"/>
                  <a:gd name="T1" fmla="*/ 5 h 11"/>
                  <a:gd name="T2" fmla="*/ 1 w 11"/>
                  <a:gd name="T3" fmla="*/ 8 h 11"/>
                  <a:gd name="T4" fmla="*/ 8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8" y="9"/>
                      <a:pt x="3" y="11"/>
                      <a:pt x="1" y="8"/>
                    </a:cubicBezTo>
                    <a:cubicBezTo>
                      <a:pt x="0" y="6"/>
                      <a:pt x="4" y="0"/>
                      <a:pt x="8"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5" name="Freeform 1882">
                <a:extLst>
                  <a:ext uri="{FF2B5EF4-FFF2-40B4-BE49-F238E27FC236}">
                    <a16:creationId xmlns:a16="http://schemas.microsoft.com/office/drawing/2014/main" id="{A7B3D76E-D4BB-4EDF-8904-DE745063F97B}"/>
                  </a:ext>
                </a:extLst>
              </p:cNvPr>
              <p:cNvSpPr>
                <a:spLocks/>
              </p:cNvSpPr>
              <p:nvPr/>
            </p:nvSpPr>
            <p:spPr bwMode="auto">
              <a:xfrm>
                <a:off x="4511" y="1514"/>
                <a:ext cx="49" cy="53"/>
              </a:xfrm>
              <a:custGeom>
                <a:avLst/>
                <a:gdLst>
                  <a:gd name="T0" fmla="*/ 9 w 10"/>
                  <a:gd name="T1" fmla="*/ 5 h 11"/>
                  <a:gd name="T2" fmla="*/ 1 w 10"/>
                  <a:gd name="T3" fmla="*/ 9 h 11"/>
                  <a:gd name="T4" fmla="*/ 7 w 10"/>
                  <a:gd name="T5" fmla="*/ 0 h 11"/>
                  <a:gd name="T6" fmla="*/ 9 w 10"/>
                  <a:gd name="T7" fmla="*/ 5 h 11"/>
                </a:gdLst>
                <a:ahLst/>
                <a:cxnLst>
                  <a:cxn ang="0">
                    <a:pos x="T0" y="T1"/>
                  </a:cxn>
                  <a:cxn ang="0">
                    <a:pos x="T2" y="T3"/>
                  </a:cxn>
                  <a:cxn ang="0">
                    <a:pos x="T4" y="T5"/>
                  </a:cxn>
                  <a:cxn ang="0">
                    <a:pos x="T6" y="T7"/>
                  </a:cxn>
                </a:cxnLst>
                <a:rect l="0" t="0" r="r" b="b"/>
                <a:pathLst>
                  <a:path w="10" h="11">
                    <a:moveTo>
                      <a:pt x="9" y="5"/>
                    </a:moveTo>
                    <a:cubicBezTo>
                      <a:pt x="7" y="9"/>
                      <a:pt x="2" y="11"/>
                      <a:pt x="1" y="9"/>
                    </a:cubicBezTo>
                    <a:cubicBezTo>
                      <a:pt x="0" y="6"/>
                      <a:pt x="4" y="1"/>
                      <a:pt x="7"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6" name="Freeform 1883">
                <a:extLst>
                  <a:ext uri="{FF2B5EF4-FFF2-40B4-BE49-F238E27FC236}">
                    <a16:creationId xmlns:a16="http://schemas.microsoft.com/office/drawing/2014/main" id="{E9299D79-751C-47ED-BD54-B21FB422BBEB}"/>
                  </a:ext>
                </a:extLst>
              </p:cNvPr>
              <p:cNvSpPr>
                <a:spLocks/>
              </p:cNvSpPr>
              <p:nvPr/>
            </p:nvSpPr>
            <p:spPr bwMode="auto">
              <a:xfrm>
                <a:off x="4545" y="1553"/>
                <a:ext cx="53" cy="53"/>
              </a:xfrm>
              <a:custGeom>
                <a:avLst/>
                <a:gdLst>
                  <a:gd name="T0" fmla="*/ 10 w 11"/>
                  <a:gd name="T1" fmla="*/ 5 h 11"/>
                  <a:gd name="T2" fmla="*/ 1 w 11"/>
                  <a:gd name="T3" fmla="*/ 8 h 11"/>
                  <a:gd name="T4" fmla="*/ 8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7" y="9"/>
                      <a:pt x="2" y="11"/>
                      <a:pt x="1" y="8"/>
                    </a:cubicBezTo>
                    <a:cubicBezTo>
                      <a:pt x="0" y="6"/>
                      <a:pt x="4" y="1"/>
                      <a:pt x="8"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7" name="Freeform 1884">
                <a:extLst>
                  <a:ext uri="{FF2B5EF4-FFF2-40B4-BE49-F238E27FC236}">
                    <a16:creationId xmlns:a16="http://schemas.microsoft.com/office/drawing/2014/main" id="{90323729-950B-42B9-870B-3124870BA913}"/>
                  </a:ext>
                </a:extLst>
              </p:cNvPr>
              <p:cNvSpPr>
                <a:spLocks/>
              </p:cNvSpPr>
              <p:nvPr/>
            </p:nvSpPr>
            <p:spPr bwMode="auto">
              <a:xfrm>
                <a:off x="4603" y="1558"/>
                <a:ext cx="53" cy="53"/>
              </a:xfrm>
              <a:custGeom>
                <a:avLst/>
                <a:gdLst>
                  <a:gd name="T0" fmla="*/ 10 w 11"/>
                  <a:gd name="T1" fmla="*/ 5 h 11"/>
                  <a:gd name="T2" fmla="*/ 1 w 11"/>
                  <a:gd name="T3" fmla="*/ 8 h 11"/>
                  <a:gd name="T4" fmla="*/ 8 w 11"/>
                  <a:gd name="T5" fmla="*/ 0 h 11"/>
                  <a:gd name="T6" fmla="*/ 10 w 11"/>
                  <a:gd name="T7" fmla="*/ 5 h 11"/>
                </a:gdLst>
                <a:ahLst/>
                <a:cxnLst>
                  <a:cxn ang="0">
                    <a:pos x="T0" y="T1"/>
                  </a:cxn>
                  <a:cxn ang="0">
                    <a:pos x="T2" y="T3"/>
                  </a:cxn>
                  <a:cxn ang="0">
                    <a:pos x="T4" y="T5"/>
                  </a:cxn>
                  <a:cxn ang="0">
                    <a:pos x="T6" y="T7"/>
                  </a:cxn>
                </a:cxnLst>
                <a:rect l="0" t="0" r="r" b="b"/>
                <a:pathLst>
                  <a:path w="11" h="11">
                    <a:moveTo>
                      <a:pt x="10" y="5"/>
                    </a:moveTo>
                    <a:cubicBezTo>
                      <a:pt x="8" y="9"/>
                      <a:pt x="3" y="11"/>
                      <a:pt x="1" y="8"/>
                    </a:cubicBezTo>
                    <a:cubicBezTo>
                      <a:pt x="0" y="5"/>
                      <a:pt x="4" y="0"/>
                      <a:pt x="8" y="0"/>
                    </a:cubicBezTo>
                    <a:cubicBezTo>
                      <a:pt x="11" y="0"/>
                      <a:pt x="11"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8" name="Freeform 1885">
                <a:extLst>
                  <a:ext uri="{FF2B5EF4-FFF2-40B4-BE49-F238E27FC236}">
                    <a16:creationId xmlns:a16="http://schemas.microsoft.com/office/drawing/2014/main" id="{ACA999A7-1FD0-473D-971D-9BDB54D6D8A3}"/>
                  </a:ext>
                </a:extLst>
              </p:cNvPr>
              <p:cNvSpPr>
                <a:spLocks/>
              </p:cNvSpPr>
              <p:nvPr/>
            </p:nvSpPr>
            <p:spPr bwMode="auto">
              <a:xfrm>
                <a:off x="4299" y="1567"/>
                <a:ext cx="44" cy="53"/>
              </a:xfrm>
              <a:custGeom>
                <a:avLst/>
                <a:gdLst>
                  <a:gd name="T0" fmla="*/ 7 w 9"/>
                  <a:gd name="T1" fmla="*/ 5 h 11"/>
                  <a:gd name="T2" fmla="*/ 0 w 9"/>
                  <a:gd name="T3" fmla="*/ 9 h 11"/>
                  <a:gd name="T4" fmla="*/ 7 w 9"/>
                  <a:gd name="T5" fmla="*/ 0 h 11"/>
                  <a:gd name="T6" fmla="*/ 7 w 9"/>
                  <a:gd name="T7" fmla="*/ 5 h 11"/>
                </a:gdLst>
                <a:ahLst/>
                <a:cxnLst>
                  <a:cxn ang="0">
                    <a:pos x="T0" y="T1"/>
                  </a:cxn>
                  <a:cxn ang="0">
                    <a:pos x="T2" y="T3"/>
                  </a:cxn>
                  <a:cxn ang="0">
                    <a:pos x="T4" y="T5"/>
                  </a:cxn>
                  <a:cxn ang="0">
                    <a:pos x="T6" y="T7"/>
                  </a:cxn>
                </a:cxnLst>
                <a:rect l="0" t="0" r="r" b="b"/>
                <a:pathLst>
                  <a:path w="9" h="11">
                    <a:moveTo>
                      <a:pt x="7" y="5"/>
                    </a:moveTo>
                    <a:cubicBezTo>
                      <a:pt x="5" y="9"/>
                      <a:pt x="1" y="11"/>
                      <a:pt x="0" y="9"/>
                    </a:cubicBezTo>
                    <a:cubicBezTo>
                      <a:pt x="0" y="6"/>
                      <a:pt x="4" y="1"/>
                      <a:pt x="7" y="0"/>
                    </a:cubicBezTo>
                    <a:cubicBezTo>
                      <a:pt x="9" y="0"/>
                      <a:pt x="9"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39" name="Freeform 1886">
                <a:extLst>
                  <a:ext uri="{FF2B5EF4-FFF2-40B4-BE49-F238E27FC236}">
                    <a16:creationId xmlns:a16="http://schemas.microsoft.com/office/drawing/2014/main" id="{D6C63292-27EB-4715-9289-4ED83536B660}"/>
                  </a:ext>
                </a:extLst>
              </p:cNvPr>
              <p:cNvSpPr>
                <a:spLocks/>
              </p:cNvSpPr>
              <p:nvPr/>
            </p:nvSpPr>
            <p:spPr bwMode="auto">
              <a:xfrm>
                <a:off x="4391" y="1558"/>
                <a:ext cx="48" cy="53"/>
              </a:xfrm>
              <a:custGeom>
                <a:avLst/>
                <a:gdLst>
                  <a:gd name="T0" fmla="*/ 8 w 10"/>
                  <a:gd name="T1" fmla="*/ 5 h 11"/>
                  <a:gd name="T2" fmla="*/ 1 w 10"/>
                  <a:gd name="T3" fmla="*/ 8 h 11"/>
                  <a:gd name="T4" fmla="*/ 7 w 10"/>
                  <a:gd name="T5" fmla="*/ 0 h 11"/>
                  <a:gd name="T6" fmla="*/ 8 w 10"/>
                  <a:gd name="T7" fmla="*/ 5 h 11"/>
                </a:gdLst>
                <a:ahLst/>
                <a:cxnLst>
                  <a:cxn ang="0">
                    <a:pos x="T0" y="T1"/>
                  </a:cxn>
                  <a:cxn ang="0">
                    <a:pos x="T2" y="T3"/>
                  </a:cxn>
                  <a:cxn ang="0">
                    <a:pos x="T4" y="T5"/>
                  </a:cxn>
                  <a:cxn ang="0">
                    <a:pos x="T6" y="T7"/>
                  </a:cxn>
                </a:cxnLst>
                <a:rect l="0" t="0" r="r" b="b"/>
                <a:pathLst>
                  <a:path w="10" h="11">
                    <a:moveTo>
                      <a:pt x="8" y="5"/>
                    </a:moveTo>
                    <a:cubicBezTo>
                      <a:pt x="6" y="9"/>
                      <a:pt x="1" y="11"/>
                      <a:pt x="1" y="8"/>
                    </a:cubicBezTo>
                    <a:cubicBezTo>
                      <a:pt x="0" y="6"/>
                      <a:pt x="4" y="0"/>
                      <a:pt x="7" y="0"/>
                    </a:cubicBezTo>
                    <a:cubicBezTo>
                      <a:pt x="10"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0" name="Freeform 1887">
                <a:extLst>
                  <a:ext uri="{FF2B5EF4-FFF2-40B4-BE49-F238E27FC236}">
                    <a16:creationId xmlns:a16="http://schemas.microsoft.com/office/drawing/2014/main" id="{39BAB62A-AE53-4262-BBBD-35B66BD2C55D}"/>
                  </a:ext>
                </a:extLst>
              </p:cNvPr>
              <p:cNvSpPr>
                <a:spLocks/>
              </p:cNvSpPr>
              <p:nvPr/>
            </p:nvSpPr>
            <p:spPr bwMode="auto">
              <a:xfrm>
                <a:off x="4367" y="1519"/>
                <a:ext cx="43" cy="53"/>
              </a:xfrm>
              <a:custGeom>
                <a:avLst/>
                <a:gdLst>
                  <a:gd name="T0" fmla="*/ 7 w 9"/>
                  <a:gd name="T1" fmla="*/ 5 h 11"/>
                  <a:gd name="T2" fmla="*/ 0 w 9"/>
                  <a:gd name="T3" fmla="*/ 8 h 11"/>
                  <a:gd name="T4" fmla="*/ 7 w 9"/>
                  <a:gd name="T5" fmla="*/ 0 h 11"/>
                  <a:gd name="T6" fmla="*/ 7 w 9"/>
                  <a:gd name="T7" fmla="*/ 5 h 11"/>
                </a:gdLst>
                <a:ahLst/>
                <a:cxnLst>
                  <a:cxn ang="0">
                    <a:pos x="T0" y="T1"/>
                  </a:cxn>
                  <a:cxn ang="0">
                    <a:pos x="T2" y="T3"/>
                  </a:cxn>
                  <a:cxn ang="0">
                    <a:pos x="T4" y="T5"/>
                  </a:cxn>
                  <a:cxn ang="0">
                    <a:pos x="T6" y="T7"/>
                  </a:cxn>
                </a:cxnLst>
                <a:rect l="0" t="0" r="r" b="b"/>
                <a:pathLst>
                  <a:path w="9" h="11">
                    <a:moveTo>
                      <a:pt x="7" y="5"/>
                    </a:moveTo>
                    <a:cubicBezTo>
                      <a:pt x="5" y="8"/>
                      <a:pt x="1" y="11"/>
                      <a:pt x="0" y="8"/>
                    </a:cubicBezTo>
                    <a:cubicBezTo>
                      <a:pt x="0" y="6"/>
                      <a:pt x="4" y="0"/>
                      <a:pt x="7" y="0"/>
                    </a:cubicBezTo>
                    <a:cubicBezTo>
                      <a:pt x="9" y="0"/>
                      <a:pt x="9"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1" name="Freeform 1888">
                <a:extLst>
                  <a:ext uri="{FF2B5EF4-FFF2-40B4-BE49-F238E27FC236}">
                    <a16:creationId xmlns:a16="http://schemas.microsoft.com/office/drawing/2014/main" id="{2BA123FD-86DC-442F-AB07-2561EBE66CD9}"/>
                  </a:ext>
                </a:extLst>
              </p:cNvPr>
              <p:cNvSpPr>
                <a:spLocks/>
              </p:cNvSpPr>
              <p:nvPr/>
            </p:nvSpPr>
            <p:spPr bwMode="auto">
              <a:xfrm>
                <a:off x="4429" y="1481"/>
                <a:ext cx="49" cy="53"/>
              </a:xfrm>
              <a:custGeom>
                <a:avLst/>
                <a:gdLst>
                  <a:gd name="T0" fmla="*/ 8 w 10"/>
                  <a:gd name="T1" fmla="*/ 5 h 11"/>
                  <a:gd name="T2" fmla="*/ 0 w 10"/>
                  <a:gd name="T3" fmla="*/ 9 h 11"/>
                  <a:gd name="T4" fmla="*/ 7 w 10"/>
                  <a:gd name="T5" fmla="*/ 1 h 11"/>
                  <a:gd name="T6" fmla="*/ 8 w 10"/>
                  <a:gd name="T7" fmla="*/ 5 h 11"/>
                </a:gdLst>
                <a:ahLst/>
                <a:cxnLst>
                  <a:cxn ang="0">
                    <a:pos x="T0" y="T1"/>
                  </a:cxn>
                  <a:cxn ang="0">
                    <a:pos x="T2" y="T3"/>
                  </a:cxn>
                  <a:cxn ang="0">
                    <a:pos x="T4" y="T5"/>
                  </a:cxn>
                  <a:cxn ang="0">
                    <a:pos x="T6" y="T7"/>
                  </a:cxn>
                </a:cxnLst>
                <a:rect l="0" t="0" r="r" b="b"/>
                <a:pathLst>
                  <a:path w="10" h="11">
                    <a:moveTo>
                      <a:pt x="8" y="5"/>
                    </a:moveTo>
                    <a:cubicBezTo>
                      <a:pt x="5" y="9"/>
                      <a:pt x="1" y="11"/>
                      <a:pt x="0" y="9"/>
                    </a:cubicBezTo>
                    <a:cubicBezTo>
                      <a:pt x="0" y="6"/>
                      <a:pt x="4" y="1"/>
                      <a:pt x="7" y="1"/>
                    </a:cubicBezTo>
                    <a:cubicBezTo>
                      <a:pt x="10"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2" name="Freeform 1889">
                <a:extLst>
                  <a:ext uri="{FF2B5EF4-FFF2-40B4-BE49-F238E27FC236}">
                    <a16:creationId xmlns:a16="http://schemas.microsoft.com/office/drawing/2014/main" id="{64773C57-52B7-4837-AB98-9D5ED1BB219B}"/>
                  </a:ext>
                </a:extLst>
              </p:cNvPr>
              <p:cNvSpPr>
                <a:spLocks/>
              </p:cNvSpPr>
              <p:nvPr/>
            </p:nvSpPr>
            <p:spPr bwMode="auto">
              <a:xfrm>
                <a:off x="4492" y="1432"/>
                <a:ext cx="48" cy="53"/>
              </a:xfrm>
              <a:custGeom>
                <a:avLst/>
                <a:gdLst>
                  <a:gd name="T0" fmla="*/ 8 w 10"/>
                  <a:gd name="T1" fmla="*/ 5 h 11"/>
                  <a:gd name="T2" fmla="*/ 1 w 10"/>
                  <a:gd name="T3" fmla="*/ 8 h 11"/>
                  <a:gd name="T4" fmla="*/ 8 w 10"/>
                  <a:gd name="T5" fmla="*/ 0 h 11"/>
                  <a:gd name="T6" fmla="*/ 8 w 10"/>
                  <a:gd name="T7" fmla="*/ 5 h 11"/>
                </a:gdLst>
                <a:ahLst/>
                <a:cxnLst>
                  <a:cxn ang="0">
                    <a:pos x="T0" y="T1"/>
                  </a:cxn>
                  <a:cxn ang="0">
                    <a:pos x="T2" y="T3"/>
                  </a:cxn>
                  <a:cxn ang="0">
                    <a:pos x="T4" y="T5"/>
                  </a:cxn>
                  <a:cxn ang="0">
                    <a:pos x="T6" y="T7"/>
                  </a:cxn>
                </a:cxnLst>
                <a:rect l="0" t="0" r="r" b="b"/>
                <a:pathLst>
                  <a:path w="10" h="11">
                    <a:moveTo>
                      <a:pt x="8" y="5"/>
                    </a:moveTo>
                    <a:cubicBezTo>
                      <a:pt x="6" y="9"/>
                      <a:pt x="1" y="11"/>
                      <a:pt x="1" y="8"/>
                    </a:cubicBezTo>
                    <a:cubicBezTo>
                      <a:pt x="0" y="6"/>
                      <a:pt x="4" y="1"/>
                      <a:pt x="8" y="0"/>
                    </a:cubicBezTo>
                    <a:cubicBezTo>
                      <a:pt x="10" y="0"/>
                      <a:pt x="10"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3" name="Freeform 1890">
                <a:extLst>
                  <a:ext uri="{FF2B5EF4-FFF2-40B4-BE49-F238E27FC236}">
                    <a16:creationId xmlns:a16="http://schemas.microsoft.com/office/drawing/2014/main" id="{67B5C74F-72F2-41AF-9CBE-2BB8F52090FA}"/>
                  </a:ext>
                </a:extLst>
              </p:cNvPr>
              <p:cNvSpPr>
                <a:spLocks/>
              </p:cNvSpPr>
              <p:nvPr/>
            </p:nvSpPr>
            <p:spPr bwMode="auto">
              <a:xfrm>
                <a:off x="4511" y="1365"/>
                <a:ext cx="49" cy="48"/>
              </a:xfrm>
              <a:custGeom>
                <a:avLst/>
                <a:gdLst>
                  <a:gd name="T0" fmla="*/ 7 w 10"/>
                  <a:gd name="T1" fmla="*/ 4 h 10"/>
                  <a:gd name="T2" fmla="*/ 0 w 10"/>
                  <a:gd name="T3" fmla="*/ 7 h 10"/>
                  <a:gd name="T4" fmla="*/ 7 w 10"/>
                  <a:gd name="T5" fmla="*/ 0 h 10"/>
                  <a:gd name="T6" fmla="*/ 7 w 10"/>
                  <a:gd name="T7" fmla="*/ 4 h 10"/>
                </a:gdLst>
                <a:ahLst/>
                <a:cxnLst>
                  <a:cxn ang="0">
                    <a:pos x="T0" y="T1"/>
                  </a:cxn>
                  <a:cxn ang="0">
                    <a:pos x="T2" y="T3"/>
                  </a:cxn>
                  <a:cxn ang="0">
                    <a:pos x="T4" y="T5"/>
                  </a:cxn>
                  <a:cxn ang="0">
                    <a:pos x="T6" y="T7"/>
                  </a:cxn>
                </a:cxnLst>
                <a:rect l="0" t="0" r="r" b="b"/>
                <a:pathLst>
                  <a:path w="10" h="10">
                    <a:moveTo>
                      <a:pt x="7" y="4"/>
                    </a:moveTo>
                    <a:cubicBezTo>
                      <a:pt x="5" y="8"/>
                      <a:pt x="0" y="10"/>
                      <a:pt x="0" y="7"/>
                    </a:cubicBezTo>
                    <a:cubicBezTo>
                      <a:pt x="0" y="5"/>
                      <a:pt x="4" y="0"/>
                      <a:pt x="7" y="0"/>
                    </a:cubicBezTo>
                    <a:cubicBezTo>
                      <a:pt x="10" y="0"/>
                      <a:pt x="9"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4" name="Freeform 1891">
                <a:extLst>
                  <a:ext uri="{FF2B5EF4-FFF2-40B4-BE49-F238E27FC236}">
                    <a16:creationId xmlns:a16="http://schemas.microsoft.com/office/drawing/2014/main" id="{39ECEA27-0BC1-4A87-9D55-17B49866D8AA}"/>
                  </a:ext>
                </a:extLst>
              </p:cNvPr>
              <p:cNvSpPr>
                <a:spLocks/>
              </p:cNvSpPr>
              <p:nvPr/>
            </p:nvSpPr>
            <p:spPr bwMode="auto">
              <a:xfrm>
                <a:off x="4579" y="1307"/>
                <a:ext cx="48" cy="48"/>
              </a:xfrm>
              <a:custGeom>
                <a:avLst/>
                <a:gdLst>
                  <a:gd name="T0" fmla="*/ 7 w 10"/>
                  <a:gd name="T1" fmla="*/ 4 h 10"/>
                  <a:gd name="T2" fmla="*/ 0 w 10"/>
                  <a:gd name="T3" fmla="*/ 7 h 10"/>
                  <a:gd name="T4" fmla="*/ 7 w 10"/>
                  <a:gd name="T5" fmla="*/ 0 h 10"/>
                  <a:gd name="T6" fmla="*/ 7 w 10"/>
                  <a:gd name="T7" fmla="*/ 4 h 10"/>
                </a:gdLst>
                <a:ahLst/>
                <a:cxnLst>
                  <a:cxn ang="0">
                    <a:pos x="T0" y="T1"/>
                  </a:cxn>
                  <a:cxn ang="0">
                    <a:pos x="T2" y="T3"/>
                  </a:cxn>
                  <a:cxn ang="0">
                    <a:pos x="T4" y="T5"/>
                  </a:cxn>
                  <a:cxn ang="0">
                    <a:pos x="T6" y="T7"/>
                  </a:cxn>
                </a:cxnLst>
                <a:rect l="0" t="0" r="r" b="b"/>
                <a:pathLst>
                  <a:path w="10" h="10">
                    <a:moveTo>
                      <a:pt x="7" y="4"/>
                    </a:moveTo>
                    <a:cubicBezTo>
                      <a:pt x="5" y="8"/>
                      <a:pt x="0" y="10"/>
                      <a:pt x="0" y="7"/>
                    </a:cubicBezTo>
                    <a:cubicBezTo>
                      <a:pt x="0" y="5"/>
                      <a:pt x="4" y="1"/>
                      <a:pt x="7" y="0"/>
                    </a:cubicBezTo>
                    <a:cubicBezTo>
                      <a:pt x="10" y="0"/>
                      <a:pt x="9"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5" name="Freeform 1892">
                <a:extLst>
                  <a:ext uri="{FF2B5EF4-FFF2-40B4-BE49-F238E27FC236}">
                    <a16:creationId xmlns:a16="http://schemas.microsoft.com/office/drawing/2014/main" id="{E1DFB480-A96C-48CD-BF3E-EC444CD37829}"/>
                  </a:ext>
                </a:extLst>
              </p:cNvPr>
              <p:cNvSpPr>
                <a:spLocks/>
              </p:cNvSpPr>
              <p:nvPr/>
            </p:nvSpPr>
            <p:spPr bwMode="auto">
              <a:xfrm>
                <a:off x="4434" y="1389"/>
                <a:ext cx="48" cy="48"/>
              </a:xfrm>
              <a:custGeom>
                <a:avLst/>
                <a:gdLst>
                  <a:gd name="T0" fmla="*/ 7 w 10"/>
                  <a:gd name="T1" fmla="*/ 4 h 10"/>
                  <a:gd name="T2" fmla="*/ 0 w 10"/>
                  <a:gd name="T3" fmla="*/ 8 h 10"/>
                  <a:gd name="T4" fmla="*/ 8 w 10"/>
                  <a:gd name="T5" fmla="*/ 0 h 10"/>
                  <a:gd name="T6" fmla="*/ 7 w 10"/>
                  <a:gd name="T7" fmla="*/ 4 h 10"/>
                </a:gdLst>
                <a:ahLst/>
                <a:cxnLst>
                  <a:cxn ang="0">
                    <a:pos x="T0" y="T1"/>
                  </a:cxn>
                  <a:cxn ang="0">
                    <a:pos x="T2" y="T3"/>
                  </a:cxn>
                  <a:cxn ang="0">
                    <a:pos x="T4" y="T5"/>
                  </a:cxn>
                  <a:cxn ang="0">
                    <a:pos x="T6" y="T7"/>
                  </a:cxn>
                </a:cxnLst>
                <a:rect l="0" t="0" r="r" b="b"/>
                <a:pathLst>
                  <a:path w="10" h="10">
                    <a:moveTo>
                      <a:pt x="7" y="4"/>
                    </a:moveTo>
                    <a:cubicBezTo>
                      <a:pt x="5" y="8"/>
                      <a:pt x="1" y="10"/>
                      <a:pt x="0" y="8"/>
                    </a:cubicBezTo>
                    <a:cubicBezTo>
                      <a:pt x="0" y="5"/>
                      <a:pt x="4" y="0"/>
                      <a:pt x="8" y="0"/>
                    </a:cubicBezTo>
                    <a:cubicBezTo>
                      <a:pt x="10" y="0"/>
                      <a:pt x="9"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6" name="Freeform 1893">
                <a:extLst>
                  <a:ext uri="{FF2B5EF4-FFF2-40B4-BE49-F238E27FC236}">
                    <a16:creationId xmlns:a16="http://schemas.microsoft.com/office/drawing/2014/main" id="{96E2D76D-29E9-44F0-8455-B75B5D1953DB}"/>
                  </a:ext>
                </a:extLst>
              </p:cNvPr>
              <p:cNvSpPr>
                <a:spLocks/>
              </p:cNvSpPr>
              <p:nvPr/>
            </p:nvSpPr>
            <p:spPr bwMode="auto">
              <a:xfrm>
                <a:off x="4502" y="1331"/>
                <a:ext cx="48" cy="48"/>
              </a:xfrm>
              <a:custGeom>
                <a:avLst/>
                <a:gdLst>
                  <a:gd name="T0" fmla="*/ 7 w 10"/>
                  <a:gd name="T1" fmla="*/ 4 h 10"/>
                  <a:gd name="T2" fmla="*/ 0 w 10"/>
                  <a:gd name="T3" fmla="*/ 8 h 10"/>
                  <a:gd name="T4" fmla="*/ 7 w 10"/>
                  <a:gd name="T5" fmla="*/ 0 h 10"/>
                  <a:gd name="T6" fmla="*/ 7 w 10"/>
                  <a:gd name="T7" fmla="*/ 4 h 10"/>
                </a:gdLst>
                <a:ahLst/>
                <a:cxnLst>
                  <a:cxn ang="0">
                    <a:pos x="T0" y="T1"/>
                  </a:cxn>
                  <a:cxn ang="0">
                    <a:pos x="T2" y="T3"/>
                  </a:cxn>
                  <a:cxn ang="0">
                    <a:pos x="T4" y="T5"/>
                  </a:cxn>
                  <a:cxn ang="0">
                    <a:pos x="T6" y="T7"/>
                  </a:cxn>
                </a:cxnLst>
                <a:rect l="0" t="0" r="r" b="b"/>
                <a:pathLst>
                  <a:path w="10" h="10">
                    <a:moveTo>
                      <a:pt x="7" y="4"/>
                    </a:moveTo>
                    <a:cubicBezTo>
                      <a:pt x="4" y="8"/>
                      <a:pt x="0" y="10"/>
                      <a:pt x="0" y="8"/>
                    </a:cubicBezTo>
                    <a:cubicBezTo>
                      <a:pt x="0" y="6"/>
                      <a:pt x="4" y="1"/>
                      <a:pt x="7" y="0"/>
                    </a:cubicBezTo>
                    <a:cubicBezTo>
                      <a:pt x="10" y="0"/>
                      <a:pt x="8"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7" name="Freeform 1894">
                <a:extLst>
                  <a:ext uri="{FF2B5EF4-FFF2-40B4-BE49-F238E27FC236}">
                    <a16:creationId xmlns:a16="http://schemas.microsoft.com/office/drawing/2014/main" id="{B55AEAAA-CDEF-4589-A0CA-865BB671CA4E}"/>
                  </a:ext>
                </a:extLst>
              </p:cNvPr>
              <p:cNvSpPr>
                <a:spLocks/>
              </p:cNvSpPr>
              <p:nvPr/>
            </p:nvSpPr>
            <p:spPr bwMode="auto">
              <a:xfrm>
                <a:off x="4468" y="1321"/>
                <a:ext cx="48" cy="49"/>
              </a:xfrm>
              <a:custGeom>
                <a:avLst/>
                <a:gdLst>
                  <a:gd name="T0" fmla="*/ 7 w 10"/>
                  <a:gd name="T1" fmla="*/ 5 h 10"/>
                  <a:gd name="T2" fmla="*/ 0 w 10"/>
                  <a:gd name="T3" fmla="*/ 8 h 10"/>
                  <a:gd name="T4" fmla="*/ 8 w 10"/>
                  <a:gd name="T5" fmla="*/ 0 h 10"/>
                  <a:gd name="T6" fmla="*/ 7 w 10"/>
                  <a:gd name="T7" fmla="*/ 5 h 10"/>
                </a:gdLst>
                <a:ahLst/>
                <a:cxnLst>
                  <a:cxn ang="0">
                    <a:pos x="T0" y="T1"/>
                  </a:cxn>
                  <a:cxn ang="0">
                    <a:pos x="T2" y="T3"/>
                  </a:cxn>
                  <a:cxn ang="0">
                    <a:pos x="T4" y="T5"/>
                  </a:cxn>
                  <a:cxn ang="0">
                    <a:pos x="T6" y="T7"/>
                  </a:cxn>
                </a:cxnLst>
                <a:rect l="0" t="0" r="r" b="b"/>
                <a:pathLst>
                  <a:path w="10" h="10">
                    <a:moveTo>
                      <a:pt x="7" y="5"/>
                    </a:moveTo>
                    <a:cubicBezTo>
                      <a:pt x="4" y="8"/>
                      <a:pt x="0" y="10"/>
                      <a:pt x="0" y="8"/>
                    </a:cubicBezTo>
                    <a:cubicBezTo>
                      <a:pt x="0" y="6"/>
                      <a:pt x="5" y="1"/>
                      <a:pt x="8" y="0"/>
                    </a:cubicBezTo>
                    <a:cubicBezTo>
                      <a:pt x="10"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8" name="Freeform 1895">
                <a:extLst>
                  <a:ext uri="{FF2B5EF4-FFF2-40B4-BE49-F238E27FC236}">
                    <a16:creationId xmlns:a16="http://schemas.microsoft.com/office/drawing/2014/main" id="{A9421844-2253-4082-AE14-EA3202519EBD}"/>
                  </a:ext>
                </a:extLst>
              </p:cNvPr>
              <p:cNvSpPr>
                <a:spLocks/>
              </p:cNvSpPr>
              <p:nvPr/>
            </p:nvSpPr>
            <p:spPr bwMode="auto">
              <a:xfrm>
                <a:off x="4097" y="1625"/>
                <a:ext cx="39" cy="53"/>
              </a:xfrm>
              <a:custGeom>
                <a:avLst/>
                <a:gdLst>
                  <a:gd name="T0" fmla="*/ 5 w 8"/>
                  <a:gd name="T1" fmla="*/ 5 h 11"/>
                  <a:gd name="T2" fmla="*/ 0 w 8"/>
                  <a:gd name="T3" fmla="*/ 10 h 11"/>
                  <a:gd name="T4" fmla="*/ 6 w 8"/>
                  <a:gd name="T5" fmla="*/ 0 h 11"/>
                  <a:gd name="T6" fmla="*/ 5 w 8"/>
                  <a:gd name="T7" fmla="*/ 5 h 11"/>
                </a:gdLst>
                <a:ahLst/>
                <a:cxnLst>
                  <a:cxn ang="0">
                    <a:pos x="T0" y="T1"/>
                  </a:cxn>
                  <a:cxn ang="0">
                    <a:pos x="T2" y="T3"/>
                  </a:cxn>
                  <a:cxn ang="0">
                    <a:pos x="T4" y="T5"/>
                  </a:cxn>
                  <a:cxn ang="0">
                    <a:pos x="T6" y="T7"/>
                  </a:cxn>
                </a:cxnLst>
                <a:rect l="0" t="0" r="r" b="b"/>
                <a:pathLst>
                  <a:path w="8" h="11">
                    <a:moveTo>
                      <a:pt x="5" y="5"/>
                    </a:moveTo>
                    <a:cubicBezTo>
                      <a:pt x="3" y="9"/>
                      <a:pt x="0" y="11"/>
                      <a:pt x="0" y="10"/>
                    </a:cubicBezTo>
                    <a:cubicBezTo>
                      <a:pt x="0" y="8"/>
                      <a:pt x="4" y="1"/>
                      <a:pt x="6" y="0"/>
                    </a:cubicBezTo>
                    <a:cubicBezTo>
                      <a:pt x="8" y="0"/>
                      <a:pt x="7"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49" name="Freeform 1896">
                <a:extLst>
                  <a:ext uri="{FF2B5EF4-FFF2-40B4-BE49-F238E27FC236}">
                    <a16:creationId xmlns:a16="http://schemas.microsoft.com/office/drawing/2014/main" id="{B7880D65-F1CB-47E8-AE32-5769F90096FA}"/>
                  </a:ext>
                </a:extLst>
              </p:cNvPr>
              <p:cNvSpPr>
                <a:spLocks/>
              </p:cNvSpPr>
              <p:nvPr/>
            </p:nvSpPr>
            <p:spPr bwMode="auto">
              <a:xfrm>
                <a:off x="4145" y="1553"/>
                <a:ext cx="39" cy="53"/>
              </a:xfrm>
              <a:custGeom>
                <a:avLst/>
                <a:gdLst>
                  <a:gd name="T0" fmla="*/ 5 w 8"/>
                  <a:gd name="T1" fmla="*/ 5 h 11"/>
                  <a:gd name="T2" fmla="*/ 0 w 8"/>
                  <a:gd name="T3" fmla="*/ 10 h 11"/>
                  <a:gd name="T4" fmla="*/ 7 w 8"/>
                  <a:gd name="T5" fmla="*/ 0 h 11"/>
                  <a:gd name="T6" fmla="*/ 5 w 8"/>
                  <a:gd name="T7" fmla="*/ 5 h 11"/>
                </a:gdLst>
                <a:ahLst/>
                <a:cxnLst>
                  <a:cxn ang="0">
                    <a:pos x="T0" y="T1"/>
                  </a:cxn>
                  <a:cxn ang="0">
                    <a:pos x="T2" y="T3"/>
                  </a:cxn>
                  <a:cxn ang="0">
                    <a:pos x="T4" y="T5"/>
                  </a:cxn>
                  <a:cxn ang="0">
                    <a:pos x="T6" y="T7"/>
                  </a:cxn>
                </a:cxnLst>
                <a:rect l="0" t="0" r="r" b="b"/>
                <a:pathLst>
                  <a:path w="8" h="11">
                    <a:moveTo>
                      <a:pt x="5" y="5"/>
                    </a:moveTo>
                    <a:cubicBezTo>
                      <a:pt x="3" y="9"/>
                      <a:pt x="0" y="11"/>
                      <a:pt x="0" y="10"/>
                    </a:cubicBezTo>
                    <a:cubicBezTo>
                      <a:pt x="0" y="8"/>
                      <a:pt x="4" y="1"/>
                      <a:pt x="7" y="0"/>
                    </a:cubicBezTo>
                    <a:cubicBezTo>
                      <a:pt x="8" y="0"/>
                      <a:pt x="7"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0" name="Freeform 1897">
                <a:extLst>
                  <a:ext uri="{FF2B5EF4-FFF2-40B4-BE49-F238E27FC236}">
                    <a16:creationId xmlns:a16="http://schemas.microsoft.com/office/drawing/2014/main" id="{AB5F4C4D-69CE-4CF5-BA9D-6807E6351AE1}"/>
                  </a:ext>
                </a:extLst>
              </p:cNvPr>
              <p:cNvSpPr>
                <a:spLocks/>
              </p:cNvSpPr>
              <p:nvPr/>
            </p:nvSpPr>
            <p:spPr bwMode="auto">
              <a:xfrm>
                <a:off x="4131" y="1611"/>
                <a:ext cx="43" cy="53"/>
              </a:xfrm>
              <a:custGeom>
                <a:avLst/>
                <a:gdLst>
                  <a:gd name="T0" fmla="*/ 6 w 9"/>
                  <a:gd name="T1" fmla="*/ 6 h 11"/>
                  <a:gd name="T2" fmla="*/ 1 w 9"/>
                  <a:gd name="T3" fmla="*/ 10 h 11"/>
                  <a:gd name="T4" fmla="*/ 7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4" y="9"/>
                      <a:pt x="1" y="11"/>
                      <a:pt x="1" y="10"/>
                    </a:cubicBezTo>
                    <a:cubicBezTo>
                      <a:pt x="0" y="8"/>
                      <a:pt x="4" y="1"/>
                      <a:pt x="7" y="0"/>
                    </a:cubicBezTo>
                    <a:cubicBezTo>
                      <a:pt x="9" y="0"/>
                      <a:pt x="7"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1" name="Freeform 1898">
                <a:extLst>
                  <a:ext uri="{FF2B5EF4-FFF2-40B4-BE49-F238E27FC236}">
                    <a16:creationId xmlns:a16="http://schemas.microsoft.com/office/drawing/2014/main" id="{16D8AD71-13BC-489D-8D22-95A0ACF7910F}"/>
                  </a:ext>
                </a:extLst>
              </p:cNvPr>
              <p:cNvSpPr>
                <a:spLocks/>
              </p:cNvSpPr>
              <p:nvPr/>
            </p:nvSpPr>
            <p:spPr bwMode="auto">
              <a:xfrm>
                <a:off x="4083" y="1688"/>
                <a:ext cx="38" cy="53"/>
              </a:xfrm>
              <a:custGeom>
                <a:avLst/>
                <a:gdLst>
                  <a:gd name="T0" fmla="*/ 6 w 8"/>
                  <a:gd name="T1" fmla="*/ 5 h 11"/>
                  <a:gd name="T2" fmla="*/ 0 w 8"/>
                  <a:gd name="T3" fmla="*/ 10 h 11"/>
                  <a:gd name="T4" fmla="*/ 7 w 8"/>
                  <a:gd name="T5" fmla="*/ 0 h 11"/>
                  <a:gd name="T6" fmla="*/ 6 w 8"/>
                  <a:gd name="T7" fmla="*/ 5 h 11"/>
                </a:gdLst>
                <a:ahLst/>
                <a:cxnLst>
                  <a:cxn ang="0">
                    <a:pos x="T0" y="T1"/>
                  </a:cxn>
                  <a:cxn ang="0">
                    <a:pos x="T2" y="T3"/>
                  </a:cxn>
                  <a:cxn ang="0">
                    <a:pos x="T4" y="T5"/>
                  </a:cxn>
                  <a:cxn ang="0">
                    <a:pos x="T6" y="T7"/>
                  </a:cxn>
                </a:cxnLst>
                <a:rect l="0" t="0" r="r" b="b"/>
                <a:pathLst>
                  <a:path w="8" h="11">
                    <a:moveTo>
                      <a:pt x="6" y="5"/>
                    </a:moveTo>
                    <a:cubicBezTo>
                      <a:pt x="4" y="9"/>
                      <a:pt x="1" y="11"/>
                      <a:pt x="0" y="10"/>
                    </a:cubicBezTo>
                    <a:cubicBezTo>
                      <a:pt x="0" y="8"/>
                      <a:pt x="4" y="1"/>
                      <a:pt x="7" y="0"/>
                    </a:cubicBezTo>
                    <a:cubicBezTo>
                      <a:pt x="8"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2" name="Freeform 1899">
                <a:extLst>
                  <a:ext uri="{FF2B5EF4-FFF2-40B4-BE49-F238E27FC236}">
                    <a16:creationId xmlns:a16="http://schemas.microsoft.com/office/drawing/2014/main" id="{B59B3C25-4074-4253-AEED-870E45C69058}"/>
                  </a:ext>
                </a:extLst>
              </p:cNvPr>
              <p:cNvSpPr>
                <a:spLocks/>
              </p:cNvSpPr>
              <p:nvPr/>
            </p:nvSpPr>
            <p:spPr bwMode="auto">
              <a:xfrm>
                <a:off x="4049" y="1698"/>
                <a:ext cx="38" cy="57"/>
              </a:xfrm>
              <a:custGeom>
                <a:avLst/>
                <a:gdLst>
                  <a:gd name="T0" fmla="*/ 5 w 8"/>
                  <a:gd name="T1" fmla="*/ 6 h 12"/>
                  <a:gd name="T2" fmla="*/ 0 w 8"/>
                  <a:gd name="T3" fmla="*/ 10 h 12"/>
                  <a:gd name="T4" fmla="*/ 6 w 8"/>
                  <a:gd name="T5" fmla="*/ 1 h 12"/>
                  <a:gd name="T6" fmla="*/ 5 w 8"/>
                  <a:gd name="T7" fmla="*/ 6 h 12"/>
                </a:gdLst>
                <a:ahLst/>
                <a:cxnLst>
                  <a:cxn ang="0">
                    <a:pos x="T0" y="T1"/>
                  </a:cxn>
                  <a:cxn ang="0">
                    <a:pos x="T2" y="T3"/>
                  </a:cxn>
                  <a:cxn ang="0">
                    <a:pos x="T4" y="T5"/>
                  </a:cxn>
                  <a:cxn ang="0">
                    <a:pos x="T6" y="T7"/>
                  </a:cxn>
                </a:cxnLst>
                <a:rect l="0" t="0" r="r" b="b"/>
                <a:pathLst>
                  <a:path w="8" h="12">
                    <a:moveTo>
                      <a:pt x="5" y="6"/>
                    </a:moveTo>
                    <a:cubicBezTo>
                      <a:pt x="3" y="10"/>
                      <a:pt x="1" y="12"/>
                      <a:pt x="0" y="10"/>
                    </a:cubicBezTo>
                    <a:cubicBezTo>
                      <a:pt x="0" y="9"/>
                      <a:pt x="4" y="1"/>
                      <a:pt x="6" y="1"/>
                    </a:cubicBezTo>
                    <a:cubicBezTo>
                      <a:pt x="8" y="0"/>
                      <a:pt x="7"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3" name="Freeform 1900">
                <a:extLst>
                  <a:ext uri="{FF2B5EF4-FFF2-40B4-BE49-F238E27FC236}">
                    <a16:creationId xmlns:a16="http://schemas.microsoft.com/office/drawing/2014/main" id="{74ED02D7-D0DB-4BE8-9744-41B946D6EFAC}"/>
                  </a:ext>
                </a:extLst>
              </p:cNvPr>
              <p:cNvSpPr>
                <a:spLocks/>
              </p:cNvSpPr>
              <p:nvPr/>
            </p:nvSpPr>
            <p:spPr bwMode="auto">
              <a:xfrm>
                <a:off x="4030" y="1649"/>
                <a:ext cx="38" cy="58"/>
              </a:xfrm>
              <a:custGeom>
                <a:avLst/>
                <a:gdLst>
                  <a:gd name="T0" fmla="*/ 5 w 8"/>
                  <a:gd name="T1" fmla="*/ 5 h 12"/>
                  <a:gd name="T2" fmla="*/ 0 w 8"/>
                  <a:gd name="T3" fmla="*/ 10 h 12"/>
                  <a:gd name="T4" fmla="*/ 6 w 8"/>
                  <a:gd name="T5" fmla="*/ 0 h 12"/>
                  <a:gd name="T6" fmla="*/ 5 w 8"/>
                  <a:gd name="T7" fmla="*/ 5 h 12"/>
                </a:gdLst>
                <a:ahLst/>
                <a:cxnLst>
                  <a:cxn ang="0">
                    <a:pos x="T0" y="T1"/>
                  </a:cxn>
                  <a:cxn ang="0">
                    <a:pos x="T2" y="T3"/>
                  </a:cxn>
                  <a:cxn ang="0">
                    <a:pos x="T4" y="T5"/>
                  </a:cxn>
                  <a:cxn ang="0">
                    <a:pos x="T6" y="T7"/>
                  </a:cxn>
                </a:cxnLst>
                <a:rect l="0" t="0" r="r" b="b"/>
                <a:pathLst>
                  <a:path w="8" h="12">
                    <a:moveTo>
                      <a:pt x="5" y="5"/>
                    </a:moveTo>
                    <a:cubicBezTo>
                      <a:pt x="3" y="9"/>
                      <a:pt x="1" y="12"/>
                      <a:pt x="0" y="10"/>
                    </a:cubicBezTo>
                    <a:cubicBezTo>
                      <a:pt x="0" y="8"/>
                      <a:pt x="4" y="1"/>
                      <a:pt x="6" y="0"/>
                    </a:cubicBezTo>
                    <a:cubicBezTo>
                      <a:pt x="8" y="0"/>
                      <a:pt x="6"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4" name="Freeform 1901">
                <a:extLst>
                  <a:ext uri="{FF2B5EF4-FFF2-40B4-BE49-F238E27FC236}">
                    <a16:creationId xmlns:a16="http://schemas.microsoft.com/office/drawing/2014/main" id="{CB35735C-6627-42FE-B45C-3051C526CB99}"/>
                  </a:ext>
                </a:extLst>
              </p:cNvPr>
              <p:cNvSpPr>
                <a:spLocks/>
              </p:cNvSpPr>
              <p:nvPr/>
            </p:nvSpPr>
            <p:spPr bwMode="auto">
              <a:xfrm>
                <a:off x="4184" y="1534"/>
                <a:ext cx="43" cy="53"/>
              </a:xfrm>
              <a:custGeom>
                <a:avLst/>
                <a:gdLst>
                  <a:gd name="T0" fmla="*/ 7 w 9"/>
                  <a:gd name="T1" fmla="*/ 5 h 11"/>
                  <a:gd name="T2" fmla="*/ 1 w 9"/>
                  <a:gd name="T3" fmla="*/ 10 h 11"/>
                  <a:gd name="T4" fmla="*/ 8 w 9"/>
                  <a:gd name="T5" fmla="*/ 1 h 11"/>
                  <a:gd name="T6" fmla="*/ 7 w 9"/>
                  <a:gd name="T7" fmla="*/ 5 h 11"/>
                </a:gdLst>
                <a:ahLst/>
                <a:cxnLst>
                  <a:cxn ang="0">
                    <a:pos x="T0" y="T1"/>
                  </a:cxn>
                  <a:cxn ang="0">
                    <a:pos x="T2" y="T3"/>
                  </a:cxn>
                  <a:cxn ang="0">
                    <a:pos x="T4" y="T5"/>
                  </a:cxn>
                  <a:cxn ang="0">
                    <a:pos x="T6" y="T7"/>
                  </a:cxn>
                </a:cxnLst>
                <a:rect l="0" t="0" r="r" b="b"/>
                <a:pathLst>
                  <a:path w="9" h="11">
                    <a:moveTo>
                      <a:pt x="7" y="5"/>
                    </a:moveTo>
                    <a:cubicBezTo>
                      <a:pt x="4" y="9"/>
                      <a:pt x="1" y="11"/>
                      <a:pt x="1" y="10"/>
                    </a:cubicBezTo>
                    <a:cubicBezTo>
                      <a:pt x="0" y="8"/>
                      <a:pt x="5" y="1"/>
                      <a:pt x="8" y="1"/>
                    </a:cubicBezTo>
                    <a:cubicBezTo>
                      <a:pt x="9" y="0"/>
                      <a:pt x="8" y="4"/>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5" name="Freeform 1902">
                <a:extLst>
                  <a:ext uri="{FF2B5EF4-FFF2-40B4-BE49-F238E27FC236}">
                    <a16:creationId xmlns:a16="http://schemas.microsoft.com/office/drawing/2014/main" id="{DBE8E5F9-3941-4F35-8C23-EDDAAA4EF839}"/>
                  </a:ext>
                </a:extLst>
              </p:cNvPr>
              <p:cNvSpPr>
                <a:spLocks/>
              </p:cNvSpPr>
              <p:nvPr/>
            </p:nvSpPr>
            <p:spPr bwMode="auto">
              <a:xfrm>
                <a:off x="4237" y="1500"/>
                <a:ext cx="43" cy="53"/>
              </a:xfrm>
              <a:custGeom>
                <a:avLst/>
                <a:gdLst>
                  <a:gd name="T0" fmla="*/ 6 w 9"/>
                  <a:gd name="T1" fmla="*/ 5 h 11"/>
                  <a:gd name="T2" fmla="*/ 0 w 9"/>
                  <a:gd name="T3" fmla="*/ 9 h 11"/>
                  <a:gd name="T4" fmla="*/ 7 w 9"/>
                  <a:gd name="T5" fmla="*/ 0 h 11"/>
                  <a:gd name="T6" fmla="*/ 6 w 9"/>
                  <a:gd name="T7" fmla="*/ 5 h 11"/>
                </a:gdLst>
                <a:ahLst/>
                <a:cxnLst>
                  <a:cxn ang="0">
                    <a:pos x="T0" y="T1"/>
                  </a:cxn>
                  <a:cxn ang="0">
                    <a:pos x="T2" y="T3"/>
                  </a:cxn>
                  <a:cxn ang="0">
                    <a:pos x="T4" y="T5"/>
                  </a:cxn>
                  <a:cxn ang="0">
                    <a:pos x="T6" y="T7"/>
                  </a:cxn>
                </a:cxnLst>
                <a:rect l="0" t="0" r="r" b="b"/>
                <a:pathLst>
                  <a:path w="9" h="11">
                    <a:moveTo>
                      <a:pt x="6" y="5"/>
                    </a:moveTo>
                    <a:cubicBezTo>
                      <a:pt x="4" y="9"/>
                      <a:pt x="0" y="11"/>
                      <a:pt x="0" y="9"/>
                    </a:cubicBezTo>
                    <a:cubicBezTo>
                      <a:pt x="0" y="7"/>
                      <a:pt x="4" y="1"/>
                      <a:pt x="7" y="0"/>
                    </a:cubicBezTo>
                    <a:cubicBezTo>
                      <a:pt x="9"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6" name="Freeform 1903">
                <a:extLst>
                  <a:ext uri="{FF2B5EF4-FFF2-40B4-BE49-F238E27FC236}">
                    <a16:creationId xmlns:a16="http://schemas.microsoft.com/office/drawing/2014/main" id="{3DCB3C83-3964-41B8-BAA8-11B6BFA688C4}"/>
                  </a:ext>
                </a:extLst>
              </p:cNvPr>
              <p:cNvSpPr>
                <a:spLocks/>
              </p:cNvSpPr>
              <p:nvPr/>
            </p:nvSpPr>
            <p:spPr bwMode="auto">
              <a:xfrm>
                <a:off x="4256" y="1514"/>
                <a:ext cx="43" cy="53"/>
              </a:xfrm>
              <a:custGeom>
                <a:avLst/>
                <a:gdLst>
                  <a:gd name="T0" fmla="*/ 7 w 9"/>
                  <a:gd name="T1" fmla="*/ 5 h 11"/>
                  <a:gd name="T2" fmla="*/ 1 w 9"/>
                  <a:gd name="T3" fmla="*/ 9 h 11"/>
                  <a:gd name="T4" fmla="*/ 8 w 9"/>
                  <a:gd name="T5" fmla="*/ 0 h 11"/>
                  <a:gd name="T6" fmla="*/ 7 w 9"/>
                  <a:gd name="T7" fmla="*/ 5 h 11"/>
                </a:gdLst>
                <a:ahLst/>
                <a:cxnLst>
                  <a:cxn ang="0">
                    <a:pos x="T0" y="T1"/>
                  </a:cxn>
                  <a:cxn ang="0">
                    <a:pos x="T2" y="T3"/>
                  </a:cxn>
                  <a:cxn ang="0">
                    <a:pos x="T4" y="T5"/>
                  </a:cxn>
                  <a:cxn ang="0">
                    <a:pos x="T6" y="T7"/>
                  </a:cxn>
                </a:cxnLst>
                <a:rect l="0" t="0" r="r" b="b"/>
                <a:pathLst>
                  <a:path w="9" h="11">
                    <a:moveTo>
                      <a:pt x="7" y="5"/>
                    </a:moveTo>
                    <a:cubicBezTo>
                      <a:pt x="4" y="8"/>
                      <a:pt x="1" y="11"/>
                      <a:pt x="1" y="9"/>
                    </a:cubicBezTo>
                    <a:cubicBezTo>
                      <a:pt x="0" y="7"/>
                      <a:pt x="5" y="1"/>
                      <a:pt x="8"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7" name="Freeform 1904">
                <a:extLst>
                  <a:ext uri="{FF2B5EF4-FFF2-40B4-BE49-F238E27FC236}">
                    <a16:creationId xmlns:a16="http://schemas.microsoft.com/office/drawing/2014/main" id="{EC46C485-D24B-4624-A9DD-17D924E73F13}"/>
                  </a:ext>
                </a:extLst>
              </p:cNvPr>
              <p:cNvSpPr>
                <a:spLocks/>
              </p:cNvSpPr>
              <p:nvPr/>
            </p:nvSpPr>
            <p:spPr bwMode="auto">
              <a:xfrm>
                <a:off x="4314" y="1471"/>
                <a:ext cx="43" cy="48"/>
              </a:xfrm>
              <a:custGeom>
                <a:avLst/>
                <a:gdLst>
                  <a:gd name="T0" fmla="*/ 7 w 9"/>
                  <a:gd name="T1" fmla="*/ 5 h 10"/>
                  <a:gd name="T2" fmla="*/ 0 w 9"/>
                  <a:gd name="T3" fmla="*/ 9 h 10"/>
                  <a:gd name="T4" fmla="*/ 7 w 9"/>
                  <a:gd name="T5" fmla="*/ 0 h 10"/>
                  <a:gd name="T6" fmla="*/ 7 w 9"/>
                  <a:gd name="T7" fmla="*/ 5 h 10"/>
                </a:gdLst>
                <a:ahLst/>
                <a:cxnLst>
                  <a:cxn ang="0">
                    <a:pos x="T0" y="T1"/>
                  </a:cxn>
                  <a:cxn ang="0">
                    <a:pos x="T2" y="T3"/>
                  </a:cxn>
                  <a:cxn ang="0">
                    <a:pos x="T4" y="T5"/>
                  </a:cxn>
                  <a:cxn ang="0">
                    <a:pos x="T6" y="T7"/>
                  </a:cxn>
                </a:cxnLst>
                <a:rect l="0" t="0" r="r" b="b"/>
                <a:pathLst>
                  <a:path w="9" h="10">
                    <a:moveTo>
                      <a:pt x="7" y="5"/>
                    </a:moveTo>
                    <a:cubicBezTo>
                      <a:pt x="4" y="8"/>
                      <a:pt x="1" y="10"/>
                      <a:pt x="0" y="9"/>
                    </a:cubicBezTo>
                    <a:cubicBezTo>
                      <a:pt x="0" y="7"/>
                      <a:pt x="4" y="1"/>
                      <a:pt x="7"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8" name="Freeform 1905">
                <a:extLst>
                  <a:ext uri="{FF2B5EF4-FFF2-40B4-BE49-F238E27FC236}">
                    <a16:creationId xmlns:a16="http://schemas.microsoft.com/office/drawing/2014/main" id="{4493432B-D234-4222-A62C-3938D8E59117}"/>
                  </a:ext>
                </a:extLst>
              </p:cNvPr>
              <p:cNvSpPr>
                <a:spLocks/>
              </p:cNvSpPr>
              <p:nvPr/>
            </p:nvSpPr>
            <p:spPr bwMode="auto">
              <a:xfrm>
                <a:off x="4372" y="1428"/>
                <a:ext cx="48" cy="48"/>
              </a:xfrm>
              <a:custGeom>
                <a:avLst/>
                <a:gdLst>
                  <a:gd name="T0" fmla="*/ 7 w 10"/>
                  <a:gd name="T1" fmla="*/ 4 h 10"/>
                  <a:gd name="T2" fmla="*/ 0 w 10"/>
                  <a:gd name="T3" fmla="*/ 8 h 10"/>
                  <a:gd name="T4" fmla="*/ 8 w 10"/>
                  <a:gd name="T5" fmla="*/ 0 h 10"/>
                  <a:gd name="T6" fmla="*/ 7 w 10"/>
                  <a:gd name="T7" fmla="*/ 4 h 10"/>
                </a:gdLst>
                <a:ahLst/>
                <a:cxnLst>
                  <a:cxn ang="0">
                    <a:pos x="T0" y="T1"/>
                  </a:cxn>
                  <a:cxn ang="0">
                    <a:pos x="T2" y="T3"/>
                  </a:cxn>
                  <a:cxn ang="0">
                    <a:pos x="T4" y="T5"/>
                  </a:cxn>
                  <a:cxn ang="0">
                    <a:pos x="T6" y="T7"/>
                  </a:cxn>
                </a:cxnLst>
                <a:rect l="0" t="0" r="r" b="b"/>
                <a:pathLst>
                  <a:path w="10" h="10">
                    <a:moveTo>
                      <a:pt x="7" y="4"/>
                    </a:moveTo>
                    <a:cubicBezTo>
                      <a:pt x="4" y="8"/>
                      <a:pt x="1" y="10"/>
                      <a:pt x="0" y="8"/>
                    </a:cubicBezTo>
                    <a:cubicBezTo>
                      <a:pt x="0" y="6"/>
                      <a:pt x="4" y="0"/>
                      <a:pt x="8" y="0"/>
                    </a:cubicBezTo>
                    <a:cubicBezTo>
                      <a:pt x="10" y="0"/>
                      <a:pt x="8"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59" name="Freeform 1906">
                <a:extLst>
                  <a:ext uri="{FF2B5EF4-FFF2-40B4-BE49-F238E27FC236}">
                    <a16:creationId xmlns:a16="http://schemas.microsoft.com/office/drawing/2014/main" id="{558805D6-EAF3-44F2-A1DF-3E9494ECBCBA}"/>
                  </a:ext>
                </a:extLst>
              </p:cNvPr>
              <p:cNvSpPr>
                <a:spLocks/>
              </p:cNvSpPr>
              <p:nvPr/>
            </p:nvSpPr>
            <p:spPr bwMode="auto">
              <a:xfrm>
                <a:off x="4410" y="1365"/>
                <a:ext cx="44" cy="43"/>
              </a:xfrm>
              <a:custGeom>
                <a:avLst/>
                <a:gdLst>
                  <a:gd name="T0" fmla="*/ 6 w 9"/>
                  <a:gd name="T1" fmla="*/ 4 h 9"/>
                  <a:gd name="T2" fmla="*/ 0 w 9"/>
                  <a:gd name="T3" fmla="*/ 8 h 9"/>
                  <a:gd name="T4" fmla="*/ 7 w 9"/>
                  <a:gd name="T5" fmla="*/ 0 h 9"/>
                  <a:gd name="T6" fmla="*/ 6 w 9"/>
                  <a:gd name="T7" fmla="*/ 4 h 9"/>
                </a:gdLst>
                <a:ahLst/>
                <a:cxnLst>
                  <a:cxn ang="0">
                    <a:pos x="T0" y="T1"/>
                  </a:cxn>
                  <a:cxn ang="0">
                    <a:pos x="T2" y="T3"/>
                  </a:cxn>
                  <a:cxn ang="0">
                    <a:pos x="T4" y="T5"/>
                  </a:cxn>
                  <a:cxn ang="0">
                    <a:pos x="T6" y="T7"/>
                  </a:cxn>
                </a:cxnLst>
                <a:rect l="0" t="0" r="r" b="b"/>
                <a:pathLst>
                  <a:path w="9" h="9">
                    <a:moveTo>
                      <a:pt x="6" y="4"/>
                    </a:moveTo>
                    <a:cubicBezTo>
                      <a:pt x="4" y="7"/>
                      <a:pt x="0" y="9"/>
                      <a:pt x="0" y="8"/>
                    </a:cubicBezTo>
                    <a:cubicBezTo>
                      <a:pt x="0" y="6"/>
                      <a:pt x="4" y="0"/>
                      <a:pt x="7" y="0"/>
                    </a:cubicBezTo>
                    <a:cubicBezTo>
                      <a:pt x="9" y="0"/>
                      <a:pt x="8" y="2"/>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0" name="Freeform 1907">
                <a:extLst>
                  <a:ext uri="{FF2B5EF4-FFF2-40B4-BE49-F238E27FC236}">
                    <a16:creationId xmlns:a16="http://schemas.microsoft.com/office/drawing/2014/main" id="{607B805C-DE8D-49E5-9B19-CE007B1B71DD}"/>
                  </a:ext>
                </a:extLst>
              </p:cNvPr>
              <p:cNvSpPr>
                <a:spLocks/>
              </p:cNvSpPr>
              <p:nvPr/>
            </p:nvSpPr>
            <p:spPr bwMode="auto">
              <a:xfrm>
                <a:off x="4299" y="1442"/>
                <a:ext cx="44" cy="53"/>
              </a:xfrm>
              <a:custGeom>
                <a:avLst/>
                <a:gdLst>
                  <a:gd name="T0" fmla="*/ 7 w 9"/>
                  <a:gd name="T1" fmla="*/ 5 h 11"/>
                  <a:gd name="T2" fmla="*/ 0 w 9"/>
                  <a:gd name="T3" fmla="*/ 9 h 11"/>
                  <a:gd name="T4" fmla="*/ 8 w 9"/>
                  <a:gd name="T5" fmla="*/ 0 h 11"/>
                  <a:gd name="T6" fmla="*/ 7 w 9"/>
                  <a:gd name="T7" fmla="*/ 5 h 11"/>
                </a:gdLst>
                <a:ahLst/>
                <a:cxnLst>
                  <a:cxn ang="0">
                    <a:pos x="T0" y="T1"/>
                  </a:cxn>
                  <a:cxn ang="0">
                    <a:pos x="T2" y="T3"/>
                  </a:cxn>
                  <a:cxn ang="0">
                    <a:pos x="T4" y="T5"/>
                  </a:cxn>
                  <a:cxn ang="0">
                    <a:pos x="T6" y="T7"/>
                  </a:cxn>
                </a:cxnLst>
                <a:rect l="0" t="0" r="r" b="b"/>
                <a:pathLst>
                  <a:path w="9" h="11">
                    <a:moveTo>
                      <a:pt x="7" y="5"/>
                    </a:moveTo>
                    <a:cubicBezTo>
                      <a:pt x="4" y="9"/>
                      <a:pt x="1" y="11"/>
                      <a:pt x="0" y="9"/>
                    </a:cubicBezTo>
                    <a:cubicBezTo>
                      <a:pt x="0" y="7"/>
                      <a:pt x="5" y="1"/>
                      <a:pt x="8"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1" name="Freeform 1908">
                <a:extLst>
                  <a:ext uri="{FF2B5EF4-FFF2-40B4-BE49-F238E27FC236}">
                    <a16:creationId xmlns:a16="http://schemas.microsoft.com/office/drawing/2014/main" id="{89DB09B2-0176-416A-AD5D-C9C55CC7A5CE}"/>
                  </a:ext>
                </a:extLst>
              </p:cNvPr>
              <p:cNvSpPr>
                <a:spLocks/>
              </p:cNvSpPr>
              <p:nvPr/>
            </p:nvSpPr>
            <p:spPr bwMode="auto">
              <a:xfrm>
                <a:off x="4179" y="1587"/>
                <a:ext cx="43" cy="53"/>
              </a:xfrm>
              <a:custGeom>
                <a:avLst/>
                <a:gdLst>
                  <a:gd name="T0" fmla="*/ 6 w 9"/>
                  <a:gd name="T1" fmla="*/ 5 h 11"/>
                  <a:gd name="T2" fmla="*/ 0 w 9"/>
                  <a:gd name="T3" fmla="*/ 9 h 11"/>
                  <a:gd name="T4" fmla="*/ 7 w 9"/>
                  <a:gd name="T5" fmla="*/ 0 h 11"/>
                  <a:gd name="T6" fmla="*/ 6 w 9"/>
                  <a:gd name="T7" fmla="*/ 5 h 11"/>
                </a:gdLst>
                <a:ahLst/>
                <a:cxnLst>
                  <a:cxn ang="0">
                    <a:pos x="T0" y="T1"/>
                  </a:cxn>
                  <a:cxn ang="0">
                    <a:pos x="T2" y="T3"/>
                  </a:cxn>
                  <a:cxn ang="0">
                    <a:pos x="T4" y="T5"/>
                  </a:cxn>
                  <a:cxn ang="0">
                    <a:pos x="T6" y="T7"/>
                  </a:cxn>
                </a:cxnLst>
                <a:rect l="0" t="0" r="r" b="b"/>
                <a:pathLst>
                  <a:path w="9" h="11">
                    <a:moveTo>
                      <a:pt x="6" y="5"/>
                    </a:moveTo>
                    <a:cubicBezTo>
                      <a:pt x="4" y="8"/>
                      <a:pt x="0" y="11"/>
                      <a:pt x="0" y="9"/>
                    </a:cubicBezTo>
                    <a:cubicBezTo>
                      <a:pt x="0" y="7"/>
                      <a:pt x="4" y="1"/>
                      <a:pt x="7" y="0"/>
                    </a:cubicBezTo>
                    <a:cubicBezTo>
                      <a:pt x="9"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2" name="Freeform 1909">
                <a:extLst>
                  <a:ext uri="{FF2B5EF4-FFF2-40B4-BE49-F238E27FC236}">
                    <a16:creationId xmlns:a16="http://schemas.microsoft.com/office/drawing/2014/main" id="{6A72BC6D-F1BC-44E7-BCB4-915B434BFC40}"/>
                  </a:ext>
                </a:extLst>
              </p:cNvPr>
              <p:cNvSpPr>
                <a:spLocks/>
              </p:cNvSpPr>
              <p:nvPr/>
            </p:nvSpPr>
            <p:spPr bwMode="auto">
              <a:xfrm>
                <a:off x="4217" y="1577"/>
                <a:ext cx="44" cy="53"/>
              </a:xfrm>
              <a:custGeom>
                <a:avLst/>
                <a:gdLst>
                  <a:gd name="T0" fmla="*/ 7 w 9"/>
                  <a:gd name="T1" fmla="*/ 5 h 11"/>
                  <a:gd name="T2" fmla="*/ 0 w 9"/>
                  <a:gd name="T3" fmla="*/ 9 h 11"/>
                  <a:gd name="T4" fmla="*/ 7 w 9"/>
                  <a:gd name="T5" fmla="*/ 0 h 11"/>
                  <a:gd name="T6" fmla="*/ 7 w 9"/>
                  <a:gd name="T7" fmla="*/ 5 h 11"/>
                </a:gdLst>
                <a:ahLst/>
                <a:cxnLst>
                  <a:cxn ang="0">
                    <a:pos x="T0" y="T1"/>
                  </a:cxn>
                  <a:cxn ang="0">
                    <a:pos x="T2" y="T3"/>
                  </a:cxn>
                  <a:cxn ang="0">
                    <a:pos x="T4" y="T5"/>
                  </a:cxn>
                  <a:cxn ang="0">
                    <a:pos x="T6" y="T7"/>
                  </a:cxn>
                </a:cxnLst>
                <a:rect l="0" t="0" r="r" b="b"/>
                <a:pathLst>
                  <a:path w="9" h="11">
                    <a:moveTo>
                      <a:pt x="7" y="5"/>
                    </a:moveTo>
                    <a:cubicBezTo>
                      <a:pt x="4" y="9"/>
                      <a:pt x="1" y="11"/>
                      <a:pt x="0" y="9"/>
                    </a:cubicBezTo>
                    <a:cubicBezTo>
                      <a:pt x="0" y="7"/>
                      <a:pt x="4" y="1"/>
                      <a:pt x="7" y="0"/>
                    </a:cubicBezTo>
                    <a:cubicBezTo>
                      <a:pt x="9"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3" name="Freeform 1910">
                <a:extLst>
                  <a:ext uri="{FF2B5EF4-FFF2-40B4-BE49-F238E27FC236}">
                    <a16:creationId xmlns:a16="http://schemas.microsoft.com/office/drawing/2014/main" id="{14F9A09A-D916-41C4-9F94-EE7312669D82}"/>
                  </a:ext>
                </a:extLst>
              </p:cNvPr>
              <p:cNvSpPr>
                <a:spLocks/>
              </p:cNvSpPr>
              <p:nvPr/>
            </p:nvSpPr>
            <p:spPr bwMode="auto">
              <a:xfrm>
                <a:off x="4266" y="1553"/>
                <a:ext cx="43" cy="53"/>
              </a:xfrm>
              <a:custGeom>
                <a:avLst/>
                <a:gdLst>
                  <a:gd name="T0" fmla="*/ 7 w 9"/>
                  <a:gd name="T1" fmla="*/ 5 h 11"/>
                  <a:gd name="T2" fmla="*/ 0 w 9"/>
                  <a:gd name="T3" fmla="*/ 8 h 11"/>
                  <a:gd name="T4" fmla="*/ 7 w 9"/>
                  <a:gd name="T5" fmla="*/ 0 h 11"/>
                  <a:gd name="T6" fmla="*/ 7 w 9"/>
                  <a:gd name="T7" fmla="*/ 5 h 11"/>
                </a:gdLst>
                <a:ahLst/>
                <a:cxnLst>
                  <a:cxn ang="0">
                    <a:pos x="T0" y="T1"/>
                  </a:cxn>
                  <a:cxn ang="0">
                    <a:pos x="T2" y="T3"/>
                  </a:cxn>
                  <a:cxn ang="0">
                    <a:pos x="T4" y="T5"/>
                  </a:cxn>
                  <a:cxn ang="0">
                    <a:pos x="T6" y="T7"/>
                  </a:cxn>
                </a:cxnLst>
                <a:rect l="0" t="0" r="r" b="b"/>
                <a:pathLst>
                  <a:path w="9" h="11">
                    <a:moveTo>
                      <a:pt x="7" y="5"/>
                    </a:moveTo>
                    <a:cubicBezTo>
                      <a:pt x="5" y="8"/>
                      <a:pt x="1" y="11"/>
                      <a:pt x="0" y="8"/>
                    </a:cubicBezTo>
                    <a:cubicBezTo>
                      <a:pt x="0" y="6"/>
                      <a:pt x="4" y="0"/>
                      <a:pt x="7" y="0"/>
                    </a:cubicBezTo>
                    <a:cubicBezTo>
                      <a:pt x="9" y="0"/>
                      <a:pt x="8" y="2"/>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4" name="Freeform 1911">
                <a:extLst>
                  <a:ext uri="{FF2B5EF4-FFF2-40B4-BE49-F238E27FC236}">
                    <a16:creationId xmlns:a16="http://schemas.microsoft.com/office/drawing/2014/main" id="{785087F3-14AB-463F-A6DB-31FE2DF27AB9}"/>
                  </a:ext>
                </a:extLst>
              </p:cNvPr>
              <p:cNvSpPr>
                <a:spLocks/>
              </p:cNvSpPr>
              <p:nvPr/>
            </p:nvSpPr>
            <p:spPr bwMode="auto">
              <a:xfrm>
                <a:off x="4323" y="1500"/>
                <a:ext cx="49" cy="53"/>
              </a:xfrm>
              <a:custGeom>
                <a:avLst/>
                <a:gdLst>
                  <a:gd name="T0" fmla="*/ 8 w 10"/>
                  <a:gd name="T1" fmla="*/ 5 h 11"/>
                  <a:gd name="T2" fmla="*/ 1 w 10"/>
                  <a:gd name="T3" fmla="*/ 9 h 11"/>
                  <a:gd name="T4" fmla="*/ 8 w 10"/>
                  <a:gd name="T5" fmla="*/ 1 h 11"/>
                  <a:gd name="T6" fmla="*/ 8 w 10"/>
                  <a:gd name="T7" fmla="*/ 5 h 11"/>
                </a:gdLst>
                <a:ahLst/>
                <a:cxnLst>
                  <a:cxn ang="0">
                    <a:pos x="T0" y="T1"/>
                  </a:cxn>
                  <a:cxn ang="0">
                    <a:pos x="T2" y="T3"/>
                  </a:cxn>
                  <a:cxn ang="0">
                    <a:pos x="T4" y="T5"/>
                  </a:cxn>
                  <a:cxn ang="0">
                    <a:pos x="T6" y="T7"/>
                  </a:cxn>
                </a:cxnLst>
                <a:rect l="0" t="0" r="r" b="b"/>
                <a:pathLst>
                  <a:path w="10" h="11">
                    <a:moveTo>
                      <a:pt x="8" y="5"/>
                    </a:moveTo>
                    <a:cubicBezTo>
                      <a:pt x="5" y="9"/>
                      <a:pt x="1" y="11"/>
                      <a:pt x="1" y="9"/>
                    </a:cubicBezTo>
                    <a:cubicBezTo>
                      <a:pt x="0" y="7"/>
                      <a:pt x="5" y="1"/>
                      <a:pt x="8" y="1"/>
                    </a:cubicBezTo>
                    <a:cubicBezTo>
                      <a:pt x="10"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5" name="Freeform 1912">
                <a:extLst>
                  <a:ext uri="{FF2B5EF4-FFF2-40B4-BE49-F238E27FC236}">
                    <a16:creationId xmlns:a16="http://schemas.microsoft.com/office/drawing/2014/main" id="{74B38E2C-37B4-437F-8651-42EC81EE7B0E}"/>
                  </a:ext>
                </a:extLst>
              </p:cNvPr>
              <p:cNvSpPr>
                <a:spLocks/>
              </p:cNvSpPr>
              <p:nvPr/>
            </p:nvSpPr>
            <p:spPr bwMode="auto">
              <a:xfrm>
                <a:off x="4126" y="1514"/>
                <a:ext cx="38" cy="49"/>
              </a:xfrm>
              <a:custGeom>
                <a:avLst/>
                <a:gdLst>
                  <a:gd name="T0" fmla="*/ 5 w 8"/>
                  <a:gd name="T1" fmla="*/ 4 h 10"/>
                  <a:gd name="T2" fmla="*/ 0 w 8"/>
                  <a:gd name="T3" fmla="*/ 9 h 10"/>
                  <a:gd name="T4" fmla="*/ 7 w 8"/>
                  <a:gd name="T5" fmla="*/ 0 h 10"/>
                  <a:gd name="T6" fmla="*/ 5 w 8"/>
                  <a:gd name="T7" fmla="*/ 4 h 10"/>
                </a:gdLst>
                <a:ahLst/>
                <a:cxnLst>
                  <a:cxn ang="0">
                    <a:pos x="T0" y="T1"/>
                  </a:cxn>
                  <a:cxn ang="0">
                    <a:pos x="T2" y="T3"/>
                  </a:cxn>
                  <a:cxn ang="0">
                    <a:pos x="T4" y="T5"/>
                  </a:cxn>
                  <a:cxn ang="0">
                    <a:pos x="T6" y="T7"/>
                  </a:cxn>
                </a:cxnLst>
                <a:rect l="0" t="0" r="r" b="b"/>
                <a:pathLst>
                  <a:path w="8" h="10">
                    <a:moveTo>
                      <a:pt x="5" y="4"/>
                    </a:moveTo>
                    <a:cubicBezTo>
                      <a:pt x="2" y="8"/>
                      <a:pt x="0" y="10"/>
                      <a:pt x="0" y="9"/>
                    </a:cubicBezTo>
                    <a:cubicBezTo>
                      <a:pt x="0" y="7"/>
                      <a:pt x="5" y="0"/>
                      <a:pt x="7" y="0"/>
                    </a:cubicBezTo>
                    <a:cubicBezTo>
                      <a:pt x="8" y="0"/>
                      <a:pt x="6" y="3"/>
                      <a:pt x="5"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6" name="Freeform 1913">
                <a:extLst>
                  <a:ext uri="{FF2B5EF4-FFF2-40B4-BE49-F238E27FC236}">
                    <a16:creationId xmlns:a16="http://schemas.microsoft.com/office/drawing/2014/main" id="{011C016D-30D1-4F93-86C4-8FA31E74E683}"/>
                  </a:ext>
                </a:extLst>
              </p:cNvPr>
              <p:cNvSpPr>
                <a:spLocks/>
              </p:cNvSpPr>
              <p:nvPr/>
            </p:nvSpPr>
            <p:spPr bwMode="auto">
              <a:xfrm>
                <a:off x="4184" y="1442"/>
                <a:ext cx="38" cy="48"/>
              </a:xfrm>
              <a:custGeom>
                <a:avLst/>
                <a:gdLst>
                  <a:gd name="T0" fmla="*/ 5 w 8"/>
                  <a:gd name="T1" fmla="*/ 5 h 10"/>
                  <a:gd name="T2" fmla="*/ 0 w 8"/>
                  <a:gd name="T3" fmla="*/ 9 h 10"/>
                  <a:gd name="T4" fmla="*/ 7 w 8"/>
                  <a:gd name="T5" fmla="*/ 0 h 10"/>
                  <a:gd name="T6" fmla="*/ 5 w 8"/>
                  <a:gd name="T7" fmla="*/ 5 h 10"/>
                </a:gdLst>
                <a:ahLst/>
                <a:cxnLst>
                  <a:cxn ang="0">
                    <a:pos x="T0" y="T1"/>
                  </a:cxn>
                  <a:cxn ang="0">
                    <a:pos x="T2" y="T3"/>
                  </a:cxn>
                  <a:cxn ang="0">
                    <a:pos x="T4" y="T5"/>
                  </a:cxn>
                  <a:cxn ang="0">
                    <a:pos x="T6" y="T7"/>
                  </a:cxn>
                </a:cxnLst>
                <a:rect l="0" t="0" r="r" b="b"/>
                <a:pathLst>
                  <a:path w="8" h="10">
                    <a:moveTo>
                      <a:pt x="5" y="5"/>
                    </a:moveTo>
                    <a:cubicBezTo>
                      <a:pt x="2" y="8"/>
                      <a:pt x="0" y="10"/>
                      <a:pt x="0" y="9"/>
                    </a:cubicBezTo>
                    <a:cubicBezTo>
                      <a:pt x="0" y="8"/>
                      <a:pt x="5" y="1"/>
                      <a:pt x="7" y="0"/>
                    </a:cubicBezTo>
                    <a:cubicBezTo>
                      <a:pt x="8" y="0"/>
                      <a:pt x="6"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7" name="Freeform 1914">
                <a:extLst>
                  <a:ext uri="{FF2B5EF4-FFF2-40B4-BE49-F238E27FC236}">
                    <a16:creationId xmlns:a16="http://schemas.microsoft.com/office/drawing/2014/main" id="{DC36BF27-C930-483B-9D23-9A440A58CF70}"/>
                  </a:ext>
                </a:extLst>
              </p:cNvPr>
              <p:cNvSpPr>
                <a:spLocks/>
              </p:cNvSpPr>
              <p:nvPr/>
            </p:nvSpPr>
            <p:spPr bwMode="auto">
              <a:xfrm>
                <a:off x="4242" y="1379"/>
                <a:ext cx="38" cy="44"/>
              </a:xfrm>
              <a:custGeom>
                <a:avLst/>
                <a:gdLst>
                  <a:gd name="T0" fmla="*/ 5 w 8"/>
                  <a:gd name="T1" fmla="*/ 4 h 9"/>
                  <a:gd name="T2" fmla="*/ 0 w 8"/>
                  <a:gd name="T3" fmla="*/ 8 h 9"/>
                  <a:gd name="T4" fmla="*/ 7 w 8"/>
                  <a:gd name="T5" fmla="*/ 0 h 9"/>
                  <a:gd name="T6" fmla="*/ 6 w 8"/>
                  <a:gd name="T7" fmla="*/ 3 h 9"/>
                  <a:gd name="T8" fmla="*/ 5 w 8"/>
                  <a:gd name="T9" fmla="*/ 4 h 9"/>
                </a:gdLst>
                <a:ahLst/>
                <a:cxnLst>
                  <a:cxn ang="0">
                    <a:pos x="T0" y="T1"/>
                  </a:cxn>
                  <a:cxn ang="0">
                    <a:pos x="T2" y="T3"/>
                  </a:cxn>
                  <a:cxn ang="0">
                    <a:pos x="T4" y="T5"/>
                  </a:cxn>
                  <a:cxn ang="0">
                    <a:pos x="T6" y="T7"/>
                  </a:cxn>
                  <a:cxn ang="0">
                    <a:pos x="T8" y="T9"/>
                  </a:cxn>
                </a:cxnLst>
                <a:rect l="0" t="0" r="r" b="b"/>
                <a:pathLst>
                  <a:path w="8" h="9">
                    <a:moveTo>
                      <a:pt x="5" y="4"/>
                    </a:moveTo>
                    <a:cubicBezTo>
                      <a:pt x="2" y="7"/>
                      <a:pt x="0" y="9"/>
                      <a:pt x="0" y="8"/>
                    </a:cubicBezTo>
                    <a:cubicBezTo>
                      <a:pt x="0" y="7"/>
                      <a:pt x="5" y="1"/>
                      <a:pt x="7" y="0"/>
                    </a:cubicBezTo>
                    <a:cubicBezTo>
                      <a:pt x="8" y="0"/>
                      <a:pt x="7" y="2"/>
                      <a:pt x="6" y="3"/>
                    </a:cubicBezTo>
                    <a:cubicBezTo>
                      <a:pt x="6" y="3"/>
                      <a:pt x="5" y="4"/>
                      <a:pt x="5"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8" name="Freeform 1915">
                <a:extLst>
                  <a:ext uri="{FF2B5EF4-FFF2-40B4-BE49-F238E27FC236}">
                    <a16:creationId xmlns:a16="http://schemas.microsoft.com/office/drawing/2014/main" id="{D8212DC6-2F67-4EDD-8863-FC97CB31BF20}"/>
                  </a:ext>
                </a:extLst>
              </p:cNvPr>
              <p:cNvSpPr>
                <a:spLocks/>
              </p:cNvSpPr>
              <p:nvPr/>
            </p:nvSpPr>
            <p:spPr bwMode="auto">
              <a:xfrm>
                <a:off x="4290" y="1346"/>
                <a:ext cx="43" cy="43"/>
              </a:xfrm>
              <a:custGeom>
                <a:avLst/>
                <a:gdLst>
                  <a:gd name="T0" fmla="*/ 5 w 9"/>
                  <a:gd name="T1" fmla="*/ 5 h 9"/>
                  <a:gd name="T2" fmla="*/ 0 w 9"/>
                  <a:gd name="T3" fmla="*/ 9 h 9"/>
                  <a:gd name="T4" fmla="*/ 8 w 9"/>
                  <a:gd name="T5" fmla="*/ 0 h 9"/>
                  <a:gd name="T6" fmla="*/ 6 w 9"/>
                  <a:gd name="T7" fmla="*/ 3 h 9"/>
                  <a:gd name="T8" fmla="*/ 5 w 9"/>
                  <a:gd name="T9" fmla="*/ 5 h 9"/>
                </a:gdLst>
                <a:ahLst/>
                <a:cxnLst>
                  <a:cxn ang="0">
                    <a:pos x="T0" y="T1"/>
                  </a:cxn>
                  <a:cxn ang="0">
                    <a:pos x="T2" y="T3"/>
                  </a:cxn>
                  <a:cxn ang="0">
                    <a:pos x="T4" y="T5"/>
                  </a:cxn>
                  <a:cxn ang="0">
                    <a:pos x="T6" y="T7"/>
                  </a:cxn>
                  <a:cxn ang="0">
                    <a:pos x="T8" y="T9"/>
                  </a:cxn>
                </a:cxnLst>
                <a:rect l="0" t="0" r="r" b="b"/>
                <a:pathLst>
                  <a:path w="9" h="9">
                    <a:moveTo>
                      <a:pt x="5" y="5"/>
                    </a:moveTo>
                    <a:cubicBezTo>
                      <a:pt x="2" y="8"/>
                      <a:pt x="0" y="9"/>
                      <a:pt x="0" y="9"/>
                    </a:cubicBezTo>
                    <a:cubicBezTo>
                      <a:pt x="0" y="7"/>
                      <a:pt x="5" y="1"/>
                      <a:pt x="8" y="0"/>
                    </a:cubicBezTo>
                    <a:cubicBezTo>
                      <a:pt x="9" y="0"/>
                      <a:pt x="7" y="2"/>
                      <a:pt x="6" y="3"/>
                    </a:cubicBezTo>
                    <a:cubicBezTo>
                      <a:pt x="6" y="3"/>
                      <a:pt x="6" y="4"/>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69" name="Freeform 1916">
                <a:extLst>
                  <a:ext uri="{FF2B5EF4-FFF2-40B4-BE49-F238E27FC236}">
                    <a16:creationId xmlns:a16="http://schemas.microsoft.com/office/drawing/2014/main" id="{96862853-4E33-4205-B2B5-004E6D377AE3}"/>
                  </a:ext>
                </a:extLst>
              </p:cNvPr>
              <p:cNvSpPr>
                <a:spLocks/>
              </p:cNvSpPr>
              <p:nvPr/>
            </p:nvSpPr>
            <p:spPr bwMode="auto">
              <a:xfrm>
                <a:off x="4348" y="1283"/>
                <a:ext cx="43" cy="38"/>
              </a:xfrm>
              <a:custGeom>
                <a:avLst/>
                <a:gdLst>
                  <a:gd name="T0" fmla="*/ 5 w 9"/>
                  <a:gd name="T1" fmla="*/ 4 h 8"/>
                  <a:gd name="T2" fmla="*/ 0 w 9"/>
                  <a:gd name="T3" fmla="*/ 8 h 8"/>
                  <a:gd name="T4" fmla="*/ 8 w 9"/>
                  <a:gd name="T5" fmla="*/ 0 h 8"/>
                  <a:gd name="T6" fmla="*/ 8 w 9"/>
                  <a:gd name="T7" fmla="*/ 1 h 8"/>
                  <a:gd name="T8" fmla="*/ 5 w 9"/>
                  <a:gd name="T9" fmla="*/ 4 h 8"/>
                </a:gdLst>
                <a:ahLst/>
                <a:cxnLst>
                  <a:cxn ang="0">
                    <a:pos x="T0" y="T1"/>
                  </a:cxn>
                  <a:cxn ang="0">
                    <a:pos x="T2" y="T3"/>
                  </a:cxn>
                  <a:cxn ang="0">
                    <a:pos x="T4" y="T5"/>
                  </a:cxn>
                  <a:cxn ang="0">
                    <a:pos x="T6" y="T7"/>
                  </a:cxn>
                  <a:cxn ang="0">
                    <a:pos x="T8" y="T9"/>
                  </a:cxn>
                </a:cxnLst>
                <a:rect l="0" t="0" r="r" b="b"/>
                <a:pathLst>
                  <a:path w="9" h="8">
                    <a:moveTo>
                      <a:pt x="5" y="4"/>
                    </a:moveTo>
                    <a:cubicBezTo>
                      <a:pt x="3" y="7"/>
                      <a:pt x="0" y="8"/>
                      <a:pt x="0" y="8"/>
                    </a:cubicBezTo>
                    <a:cubicBezTo>
                      <a:pt x="0" y="6"/>
                      <a:pt x="6" y="1"/>
                      <a:pt x="8" y="0"/>
                    </a:cubicBezTo>
                    <a:cubicBezTo>
                      <a:pt x="9" y="0"/>
                      <a:pt x="9" y="0"/>
                      <a:pt x="8" y="1"/>
                    </a:cubicBezTo>
                    <a:cubicBezTo>
                      <a:pt x="8" y="2"/>
                      <a:pt x="7" y="3"/>
                      <a:pt x="5"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0" name="Freeform 1917">
                <a:extLst>
                  <a:ext uri="{FF2B5EF4-FFF2-40B4-BE49-F238E27FC236}">
                    <a16:creationId xmlns:a16="http://schemas.microsoft.com/office/drawing/2014/main" id="{E5656487-5B61-440E-93C5-514F479D7CB1}"/>
                  </a:ext>
                </a:extLst>
              </p:cNvPr>
              <p:cNvSpPr>
                <a:spLocks/>
              </p:cNvSpPr>
              <p:nvPr/>
            </p:nvSpPr>
            <p:spPr bwMode="auto">
              <a:xfrm>
                <a:off x="4295" y="1321"/>
                <a:ext cx="43" cy="39"/>
              </a:xfrm>
              <a:custGeom>
                <a:avLst/>
                <a:gdLst>
                  <a:gd name="T0" fmla="*/ 6 w 9"/>
                  <a:gd name="T1" fmla="*/ 4 h 8"/>
                  <a:gd name="T2" fmla="*/ 0 w 9"/>
                  <a:gd name="T3" fmla="*/ 8 h 8"/>
                  <a:gd name="T4" fmla="*/ 9 w 9"/>
                  <a:gd name="T5" fmla="*/ 0 h 8"/>
                  <a:gd name="T6" fmla="*/ 9 w 9"/>
                  <a:gd name="T7" fmla="*/ 0 h 8"/>
                  <a:gd name="T8" fmla="*/ 6 w 9"/>
                  <a:gd name="T9" fmla="*/ 4 h 8"/>
                </a:gdLst>
                <a:ahLst/>
                <a:cxnLst>
                  <a:cxn ang="0">
                    <a:pos x="T0" y="T1"/>
                  </a:cxn>
                  <a:cxn ang="0">
                    <a:pos x="T2" y="T3"/>
                  </a:cxn>
                  <a:cxn ang="0">
                    <a:pos x="T4" y="T5"/>
                  </a:cxn>
                  <a:cxn ang="0">
                    <a:pos x="T6" y="T7"/>
                  </a:cxn>
                  <a:cxn ang="0">
                    <a:pos x="T8" y="T9"/>
                  </a:cxn>
                </a:cxnLst>
                <a:rect l="0" t="0" r="r" b="b"/>
                <a:pathLst>
                  <a:path w="9" h="8">
                    <a:moveTo>
                      <a:pt x="6" y="4"/>
                    </a:moveTo>
                    <a:cubicBezTo>
                      <a:pt x="3" y="7"/>
                      <a:pt x="1" y="8"/>
                      <a:pt x="0" y="8"/>
                    </a:cubicBezTo>
                    <a:cubicBezTo>
                      <a:pt x="0" y="7"/>
                      <a:pt x="7" y="0"/>
                      <a:pt x="9" y="0"/>
                    </a:cubicBezTo>
                    <a:cubicBezTo>
                      <a:pt x="9" y="0"/>
                      <a:pt x="9" y="0"/>
                      <a:pt x="9" y="0"/>
                    </a:cubicBezTo>
                    <a:cubicBezTo>
                      <a:pt x="9" y="0"/>
                      <a:pt x="7" y="3"/>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1" name="Freeform 1918">
                <a:extLst>
                  <a:ext uri="{FF2B5EF4-FFF2-40B4-BE49-F238E27FC236}">
                    <a16:creationId xmlns:a16="http://schemas.microsoft.com/office/drawing/2014/main" id="{78816197-755F-4080-8A15-29619690915B}"/>
                  </a:ext>
                </a:extLst>
              </p:cNvPr>
              <p:cNvSpPr>
                <a:spLocks/>
              </p:cNvSpPr>
              <p:nvPr/>
            </p:nvSpPr>
            <p:spPr bwMode="auto">
              <a:xfrm>
                <a:off x="4131" y="1471"/>
                <a:ext cx="38" cy="48"/>
              </a:xfrm>
              <a:custGeom>
                <a:avLst/>
                <a:gdLst>
                  <a:gd name="T0" fmla="*/ 5 w 8"/>
                  <a:gd name="T1" fmla="*/ 5 h 10"/>
                  <a:gd name="T2" fmla="*/ 0 w 8"/>
                  <a:gd name="T3" fmla="*/ 9 h 10"/>
                  <a:gd name="T4" fmla="*/ 8 w 8"/>
                  <a:gd name="T5" fmla="*/ 0 h 10"/>
                  <a:gd name="T6" fmla="*/ 8 w 8"/>
                  <a:gd name="T7" fmla="*/ 0 h 10"/>
                  <a:gd name="T8" fmla="*/ 5 w 8"/>
                  <a:gd name="T9" fmla="*/ 5 h 10"/>
                </a:gdLst>
                <a:ahLst/>
                <a:cxnLst>
                  <a:cxn ang="0">
                    <a:pos x="T0" y="T1"/>
                  </a:cxn>
                  <a:cxn ang="0">
                    <a:pos x="T2" y="T3"/>
                  </a:cxn>
                  <a:cxn ang="0">
                    <a:pos x="T4" y="T5"/>
                  </a:cxn>
                  <a:cxn ang="0">
                    <a:pos x="T6" y="T7"/>
                  </a:cxn>
                  <a:cxn ang="0">
                    <a:pos x="T8" y="T9"/>
                  </a:cxn>
                </a:cxnLst>
                <a:rect l="0" t="0" r="r" b="b"/>
                <a:pathLst>
                  <a:path w="8" h="10">
                    <a:moveTo>
                      <a:pt x="5" y="5"/>
                    </a:moveTo>
                    <a:cubicBezTo>
                      <a:pt x="3" y="7"/>
                      <a:pt x="1" y="10"/>
                      <a:pt x="0" y="9"/>
                    </a:cubicBezTo>
                    <a:cubicBezTo>
                      <a:pt x="0" y="8"/>
                      <a:pt x="6" y="1"/>
                      <a:pt x="8" y="0"/>
                    </a:cubicBezTo>
                    <a:cubicBezTo>
                      <a:pt x="8" y="0"/>
                      <a:pt x="8" y="0"/>
                      <a:pt x="8" y="0"/>
                    </a:cubicBezTo>
                    <a:cubicBezTo>
                      <a:pt x="8" y="1"/>
                      <a:pt x="6" y="4"/>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2" name="Freeform 1919">
                <a:extLst>
                  <a:ext uri="{FF2B5EF4-FFF2-40B4-BE49-F238E27FC236}">
                    <a16:creationId xmlns:a16="http://schemas.microsoft.com/office/drawing/2014/main" id="{88D86805-FB66-4711-8773-DEF595785237}"/>
                  </a:ext>
                </a:extLst>
              </p:cNvPr>
              <p:cNvSpPr>
                <a:spLocks/>
              </p:cNvSpPr>
              <p:nvPr/>
            </p:nvSpPr>
            <p:spPr bwMode="auto">
              <a:xfrm>
                <a:off x="4083" y="1534"/>
                <a:ext cx="38" cy="48"/>
              </a:xfrm>
              <a:custGeom>
                <a:avLst/>
                <a:gdLst>
                  <a:gd name="T0" fmla="*/ 4 w 8"/>
                  <a:gd name="T1" fmla="*/ 5 h 10"/>
                  <a:gd name="T2" fmla="*/ 0 w 8"/>
                  <a:gd name="T3" fmla="*/ 9 h 10"/>
                  <a:gd name="T4" fmla="*/ 8 w 8"/>
                  <a:gd name="T5" fmla="*/ 0 h 10"/>
                  <a:gd name="T6" fmla="*/ 8 w 8"/>
                  <a:gd name="T7" fmla="*/ 0 h 10"/>
                  <a:gd name="T8" fmla="*/ 4 w 8"/>
                  <a:gd name="T9" fmla="*/ 5 h 10"/>
                </a:gdLst>
                <a:ahLst/>
                <a:cxnLst>
                  <a:cxn ang="0">
                    <a:pos x="T0" y="T1"/>
                  </a:cxn>
                  <a:cxn ang="0">
                    <a:pos x="T2" y="T3"/>
                  </a:cxn>
                  <a:cxn ang="0">
                    <a:pos x="T4" y="T5"/>
                  </a:cxn>
                  <a:cxn ang="0">
                    <a:pos x="T6" y="T7"/>
                  </a:cxn>
                  <a:cxn ang="0">
                    <a:pos x="T8" y="T9"/>
                  </a:cxn>
                </a:cxnLst>
                <a:rect l="0" t="0" r="r" b="b"/>
                <a:pathLst>
                  <a:path w="8" h="10">
                    <a:moveTo>
                      <a:pt x="4" y="5"/>
                    </a:moveTo>
                    <a:cubicBezTo>
                      <a:pt x="3" y="7"/>
                      <a:pt x="0" y="10"/>
                      <a:pt x="0" y="9"/>
                    </a:cubicBezTo>
                    <a:cubicBezTo>
                      <a:pt x="0" y="8"/>
                      <a:pt x="6" y="1"/>
                      <a:pt x="8" y="0"/>
                    </a:cubicBezTo>
                    <a:cubicBezTo>
                      <a:pt x="8" y="0"/>
                      <a:pt x="8" y="0"/>
                      <a:pt x="8" y="0"/>
                    </a:cubicBezTo>
                    <a:cubicBezTo>
                      <a:pt x="8" y="1"/>
                      <a:pt x="5" y="4"/>
                      <a:pt x="4"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3" name="Freeform 1920">
                <a:extLst>
                  <a:ext uri="{FF2B5EF4-FFF2-40B4-BE49-F238E27FC236}">
                    <a16:creationId xmlns:a16="http://schemas.microsoft.com/office/drawing/2014/main" id="{AD96127F-C9DE-4002-8FCE-27D43F44CF29}"/>
                  </a:ext>
                </a:extLst>
              </p:cNvPr>
              <p:cNvSpPr>
                <a:spLocks/>
              </p:cNvSpPr>
              <p:nvPr/>
            </p:nvSpPr>
            <p:spPr bwMode="auto">
              <a:xfrm>
                <a:off x="4039" y="1596"/>
                <a:ext cx="34" cy="48"/>
              </a:xfrm>
              <a:custGeom>
                <a:avLst/>
                <a:gdLst>
                  <a:gd name="T0" fmla="*/ 4 w 7"/>
                  <a:gd name="T1" fmla="*/ 5 h 10"/>
                  <a:gd name="T2" fmla="*/ 0 w 7"/>
                  <a:gd name="T3" fmla="*/ 10 h 10"/>
                  <a:gd name="T4" fmla="*/ 7 w 7"/>
                  <a:gd name="T5" fmla="*/ 0 h 10"/>
                  <a:gd name="T6" fmla="*/ 7 w 7"/>
                  <a:gd name="T7" fmla="*/ 0 h 10"/>
                  <a:gd name="T8" fmla="*/ 4 w 7"/>
                  <a:gd name="T9" fmla="*/ 5 h 10"/>
                </a:gdLst>
                <a:ahLst/>
                <a:cxnLst>
                  <a:cxn ang="0">
                    <a:pos x="T0" y="T1"/>
                  </a:cxn>
                  <a:cxn ang="0">
                    <a:pos x="T2" y="T3"/>
                  </a:cxn>
                  <a:cxn ang="0">
                    <a:pos x="T4" y="T5"/>
                  </a:cxn>
                  <a:cxn ang="0">
                    <a:pos x="T6" y="T7"/>
                  </a:cxn>
                  <a:cxn ang="0">
                    <a:pos x="T8" y="T9"/>
                  </a:cxn>
                </a:cxnLst>
                <a:rect l="0" t="0" r="r" b="b"/>
                <a:pathLst>
                  <a:path w="7" h="10">
                    <a:moveTo>
                      <a:pt x="4" y="5"/>
                    </a:moveTo>
                    <a:cubicBezTo>
                      <a:pt x="2" y="7"/>
                      <a:pt x="0" y="10"/>
                      <a:pt x="0" y="10"/>
                    </a:cubicBezTo>
                    <a:cubicBezTo>
                      <a:pt x="0" y="9"/>
                      <a:pt x="5" y="1"/>
                      <a:pt x="7" y="0"/>
                    </a:cubicBezTo>
                    <a:cubicBezTo>
                      <a:pt x="7" y="0"/>
                      <a:pt x="7" y="0"/>
                      <a:pt x="7" y="0"/>
                    </a:cubicBezTo>
                    <a:cubicBezTo>
                      <a:pt x="7" y="0"/>
                      <a:pt x="5" y="4"/>
                      <a:pt x="4"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4" name="Freeform 1921">
                <a:extLst>
                  <a:ext uri="{FF2B5EF4-FFF2-40B4-BE49-F238E27FC236}">
                    <a16:creationId xmlns:a16="http://schemas.microsoft.com/office/drawing/2014/main" id="{D0F54A88-91EF-474C-B9D1-06AA3D5888C7}"/>
                  </a:ext>
                </a:extLst>
              </p:cNvPr>
              <p:cNvSpPr>
                <a:spLocks/>
              </p:cNvSpPr>
              <p:nvPr/>
            </p:nvSpPr>
            <p:spPr bwMode="auto">
              <a:xfrm>
                <a:off x="3996" y="1659"/>
                <a:ext cx="34" cy="48"/>
              </a:xfrm>
              <a:custGeom>
                <a:avLst/>
                <a:gdLst>
                  <a:gd name="T0" fmla="*/ 4 w 7"/>
                  <a:gd name="T1" fmla="*/ 5 h 10"/>
                  <a:gd name="T2" fmla="*/ 0 w 7"/>
                  <a:gd name="T3" fmla="*/ 10 h 10"/>
                  <a:gd name="T4" fmla="*/ 7 w 7"/>
                  <a:gd name="T5" fmla="*/ 0 h 10"/>
                  <a:gd name="T6" fmla="*/ 7 w 7"/>
                  <a:gd name="T7" fmla="*/ 0 h 10"/>
                  <a:gd name="T8" fmla="*/ 4 w 7"/>
                  <a:gd name="T9" fmla="*/ 5 h 10"/>
                </a:gdLst>
                <a:ahLst/>
                <a:cxnLst>
                  <a:cxn ang="0">
                    <a:pos x="T0" y="T1"/>
                  </a:cxn>
                  <a:cxn ang="0">
                    <a:pos x="T2" y="T3"/>
                  </a:cxn>
                  <a:cxn ang="0">
                    <a:pos x="T4" y="T5"/>
                  </a:cxn>
                  <a:cxn ang="0">
                    <a:pos x="T6" y="T7"/>
                  </a:cxn>
                  <a:cxn ang="0">
                    <a:pos x="T8" y="T9"/>
                  </a:cxn>
                </a:cxnLst>
                <a:rect l="0" t="0" r="r" b="b"/>
                <a:pathLst>
                  <a:path w="7" h="10">
                    <a:moveTo>
                      <a:pt x="4" y="5"/>
                    </a:moveTo>
                    <a:cubicBezTo>
                      <a:pt x="3" y="7"/>
                      <a:pt x="1" y="10"/>
                      <a:pt x="0" y="10"/>
                    </a:cubicBezTo>
                    <a:cubicBezTo>
                      <a:pt x="0" y="9"/>
                      <a:pt x="5" y="1"/>
                      <a:pt x="7" y="0"/>
                    </a:cubicBezTo>
                    <a:cubicBezTo>
                      <a:pt x="7" y="0"/>
                      <a:pt x="7" y="0"/>
                      <a:pt x="7" y="0"/>
                    </a:cubicBezTo>
                    <a:cubicBezTo>
                      <a:pt x="7" y="0"/>
                      <a:pt x="5" y="4"/>
                      <a:pt x="4"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5" name="Freeform 1922">
                <a:extLst>
                  <a:ext uri="{FF2B5EF4-FFF2-40B4-BE49-F238E27FC236}">
                    <a16:creationId xmlns:a16="http://schemas.microsoft.com/office/drawing/2014/main" id="{3C662FDB-152E-4993-AD2C-DC713790D7C3}"/>
                  </a:ext>
                </a:extLst>
              </p:cNvPr>
              <p:cNvSpPr>
                <a:spLocks/>
              </p:cNvSpPr>
              <p:nvPr/>
            </p:nvSpPr>
            <p:spPr bwMode="auto">
              <a:xfrm>
                <a:off x="4184" y="1408"/>
                <a:ext cx="38" cy="48"/>
              </a:xfrm>
              <a:custGeom>
                <a:avLst/>
                <a:gdLst>
                  <a:gd name="T0" fmla="*/ 5 w 8"/>
                  <a:gd name="T1" fmla="*/ 5 h 10"/>
                  <a:gd name="T2" fmla="*/ 0 w 8"/>
                  <a:gd name="T3" fmla="*/ 9 h 10"/>
                  <a:gd name="T4" fmla="*/ 8 w 8"/>
                  <a:gd name="T5" fmla="*/ 0 h 10"/>
                  <a:gd name="T6" fmla="*/ 8 w 8"/>
                  <a:gd name="T7" fmla="*/ 0 h 10"/>
                  <a:gd name="T8" fmla="*/ 5 w 8"/>
                  <a:gd name="T9" fmla="*/ 5 h 10"/>
                </a:gdLst>
                <a:ahLst/>
                <a:cxnLst>
                  <a:cxn ang="0">
                    <a:pos x="T0" y="T1"/>
                  </a:cxn>
                  <a:cxn ang="0">
                    <a:pos x="T2" y="T3"/>
                  </a:cxn>
                  <a:cxn ang="0">
                    <a:pos x="T4" y="T5"/>
                  </a:cxn>
                  <a:cxn ang="0">
                    <a:pos x="T6" y="T7"/>
                  </a:cxn>
                  <a:cxn ang="0">
                    <a:pos x="T8" y="T9"/>
                  </a:cxn>
                </a:cxnLst>
                <a:rect l="0" t="0" r="r" b="b"/>
                <a:pathLst>
                  <a:path w="8" h="10">
                    <a:moveTo>
                      <a:pt x="5" y="5"/>
                    </a:moveTo>
                    <a:cubicBezTo>
                      <a:pt x="3" y="7"/>
                      <a:pt x="0" y="10"/>
                      <a:pt x="0" y="9"/>
                    </a:cubicBezTo>
                    <a:cubicBezTo>
                      <a:pt x="0" y="8"/>
                      <a:pt x="6" y="1"/>
                      <a:pt x="8" y="0"/>
                    </a:cubicBezTo>
                    <a:cubicBezTo>
                      <a:pt x="8" y="0"/>
                      <a:pt x="8" y="0"/>
                      <a:pt x="8" y="0"/>
                    </a:cubicBezTo>
                    <a:cubicBezTo>
                      <a:pt x="8" y="1"/>
                      <a:pt x="5" y="5"/>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6" name="Freeform 1923">
                <a:extLst>
                  <a:ext uri="{FF2B5EF4-FFF2-40B4-BE49-F238E27FC236}">
                    <a16:creationId xmlns:a16="http://schemas.microsoft.com/office/drawing/2014/main" id="{05474379-9E75-405B-98E9-F99B6A74B5FB}"/>
                  </a:ext>
                </a:extLst>
              </p:cNvPr>
              <p:cNvSpPr>
                <a:spLocks/>
              </p:cNvSpPr>
              <p:nvPr/>
            </p:nvSpPr>
            <p:spPr bwMode="auto">
              <a:xfrm>
                <a:off x="4242" y="1355"/>
                <a:ext cx="38" cy="44"/>
              </a:xfrm>
              <a:custGeom>
                <a:avLst/>
                <a:gdLst>
                  <a:gd name="T0" fmla="*/ 5 w 8"/>
                  <a:gd name="T1" fmla="*/ 4 h 9"/>
                  <a:gd name="T2" fmla="*/ 0 w 8"/>
                  <a:gd name="T3" fmla="*/ 9 h 9"/>
                  <a:gd name="T4" fmla="*/ 8 w 8"/>
                  <a:gd name="T5" fmla="*/ 0 h 9"/>
                  <a:gd name="T6" fmla="*/ 8 w 8"/>
                  <a:gd name="T7" fmla="*/ 0 h 9"/>
                  <a:gd name="T8" fmla="*/ 5 w 8"/>
                  <a:gd name="T9" fmla="*/ 4 h 9"/>
                </a:gdLst>
                <a:ahLst/>
                <a:cxnLst>
                  <a:cxn ang="0">
                    <a:pos x="T0" y="T1"/>
                  </a:cxn>
                  <a:cxn ang="0">
                    <a:pos x="T2" y="T3"/>
                  </a:cxn>
                  <a:cxn ang="0">
                    <a:pos x="T4" y="T5"/>
                  </a:cxn>
                  <a:cxn ang="0">
                    <a:pos x="T6" y="T7"/>
                  </a:cxn>
                  <a:cxn ang="0">
                    <a:pos x="T8" y="T9"/>
                  </a:cxn>
                </a:cxnLst>
                <a:rect l="0" t="0" r="r" b="b"/>
                <a:pathLst>
                  <a:path w="8" h="9">
                    <a:moveTo>
                      <a:pt x="5" y="4"/>
                    </a:moveTo>
                    <a:cubicBezTo>
                      <a:pt x="3" y="6"/>
                      <a:pt x="0" y="9"/>
                      <a:pt x="0" y="9"/>
                    </a:cubicBezTo>
                    <a:cubicBezTo>
                      <a:pt x="0" y="8"/>
                      <a:pt x="7" y="1"/>
                      <a:pt x="8" y="0"/>
                    </a:cubicBezTo>
                    <a:cubicBezTo>
                      <a:pt x="8" y="0"/>
                      <a:pt x="8" y="0"/>
                      <a:pt x="8" y="0"/>
                    </a:cubicBezTo>
                    <a:cubicBezTo>
                      <a:pt x="8" y="1"/>
                      <a:pt x="6" y="4"/>
                      <a:pt x="5"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7" name="Freeform 1924">
                <a:extLst>
                  <a:ext uri="{FF2B5EF4-FFF2-40B4-BE49-F238E27FC236}">
                    <a16:creationId xmlns:a16="http://schemas.microsoft.com/office/drawing/2014/main" id="{C0002431-40A8-48E6-98B8-E3DA362CF896}"/>
                  </a:ext>
                </a:extLst>
              </p:cNvPr>
              <p:cNvSpPr>
                <a:spLocks/>
              </p:cNvSpPr>
              <p:nvPr/>
            </p:nvSpPr>
            <p:spPr bwMode="auto">
              <a:xfrm>
                <a:off x="4304" y="1288"/>
                <a:ext cx="44" cy="38"/>
              </a:xfrm>
              <a:custGeom>
                <a:avLst/>
                <a:gdLst>
                  <a:gd name="T0" fmla="*/ 5 w 9"/>
                  <a:gd name="T1" fmla="*/ 4 h 8"/>
                  <a:gd name="T2" fmla="*/ 0 w 9"/>
                  <a:gd name="T3" fmla="*/ 8 h 8"/>
                  <a:gd name="T4" fmla="*/ 9 w 9"/>
                  <a:gd name="T5" fmla="*/ 0 h 8"/>
                  <a:gd name="T6" fmla="*/ 9 w 9"/>
                  <a:gd name="T7" fmla="*/ 0 h 8"/>
                  <a:gd name="T8" fmla="*/ 5 w 9"/>
                  <a:gd name="T9" fmla="*/ 4 h 8"/>
                </a:gdLst>
                <a:ahLst/>
                <a:cxnLst>
                  <a:cxn ang="0">
                    <a:pos x="T0" y="T1"/>
                  </a:cxn>
                  <a:cxn ang="0">
                    <a:pos x="T2" y="T3"/>
                  </a:cxn>
                  <a:cxn ang="0">
                    <a:pos x="T4" y="T5"/>
                  </a:cxn>
                  <a:cxn ang="0">
                    <a:pos x="T6" y="T7"/>
                  </a:cxn>
                  <a:cxn ang="0">
                    <a:pos x="T8" y="T9"/>
                  </a:cxn>
                </a:cxnLst>
                <a:rect l="0" t="0" r="r" b="b"/>
                <a:pathLst>
                  <a:path w="9" h="8">
                    <a:moveTo>
                      <a:pt x="5" y="4"/>
                    </a:moveTo>
                    <a:cubicBezTo>
                      <a:pt x="4" y="5"/>
                      <a:pt x="1" y="8"/>
                      <a:pt x="0" y="8"/>
                    </a:cubicBezTo>
                    <a:cubicBezTo>
                      <a:pt x="0" y="8"/>
                      <a:pt x="7" y="1"/>
                      <a:pt x="9" y="0"/>
                    </a:cubicBezTo>
                    <a:cubicBezTo>
                      <a:pt x="9" y="0"/>
                      <a:pt x="9" y="0"/>
                      <a:pt x="9" y="0"/>
                    </a:cubicBezTo>
                    <a:cubicBezTo>
                      <a:pt x="9" y="1"/>
                      <a:pt x="6" y="3"/>
                      <a:pt x="5"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8" name="Freeform 1925">
                <a:extLst>
                  <a:ext uri="{FF2B5EF4-FFF2-40B4-BE49-F238E27FC236}">
                    <a16:creationId xmlns:a16="http://schemas.microsoft.com/office/drawing/2014/main" id="{EA6088F5-F9AC-4E0E-97F5-EADBDD89D389}"/>
                  </a:ext>
                </a:extLst>
              </p:cNvPr>
              <p:cNvSpPr>
                <a:spLocks/>
              </p:cNvSpPr>
              <p:nvPr/>
            </p:nvSpPr>
            <p:spPr bwMode="auto">
              <a:xfrm>
                <a:off x="4015" y="1789"/>
                <a:ext cx="24" cy="39"/>
              </a:xfrm>
              <a:custGeom>
                <a:avLst/>
                <a:gdLst>
                  <a:gd name="T0" fmla="*/ 4 w 5"/>
                  <a:gd name="T1" fmla="*/ 3 h 8"/>
                  <a:gd name="T2" fmla="*/ 0 w 5"/>
                  <a:gd name="T3" fmla="*/ 7 h 8"/>
                  <a:gd name="T4" fmla="*/ 4 w 5"/>
                  <a:gd name="T5" fmla="*/ 0 h 8"/>
                  <a:gd name="T6" fmla="*/ 4 w 5"/>
                  <a:gd name="T7" fmla="*/ 3 h 8"/>
                </a:gdLst>
                <a:ahLst/>
                <a:cxnLst>
                  <a:cxn ang="0">
                    <a:pos x="T0" y="T1"/>
                  </a:cxn>
                  <a:cxn ang="0">
                    <a:pos x="T2" y="T3"/>
                  </a:cxn>
                  <a:cxn ang="0">
                    <a:pos x="T4" y="T5"/>
                  </a:cxn>
                  <a:cxn ang="0">
                    <a:pos x="T6" y="T7"/>
                  </a:cxn>
                </a:cxnLst>
                <a:rect l="0" t="0" r="r" b="b"/>
                <a:pathLst>
                  <a:path w="5" h="8">
                    <a:moveTo>
                      <a:pt x="4" y="3"/>
                    </a:moveTo>
                    <a:cubicBezTo>
                      <a:pt x="2" y="6"/>
                      <a:pt x="0" y="8"/>
                      <a:pt x="0" y="7"/>
                    </a:cubicBezTo>
                    <a:cubicBezTo>
                      <a:pt x="0" y="5"/>
                      <a:pt x="2" y="0"/>
                      <a:pt x="4" y="0"/>
                    </a:cubicBezTo>
                    <a:cubicBezTo>
                      <a:pt x="5" y="0"/>
                      <a:pt x="4" y="2"/>
                      <a:pt x="4"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79" name="Freeform 1926">
                <a:extLst>
                  <a:ext uri="{FF2B5EF4-FFF2-40B4-BE49-F238E27FC236}">
                    <a16:creationId xmlns:a16="http://schemas.microsoft.com/office/drawing/2014/main" id="{8D415A2F-1B68-42C8-AADF-CC5CA94A9C7F}"/>
                  </a:ext>
                </a:extLst>
              </p:cNvPr>
              <p:cNvSpPr>
                <a:spLocks/>
              </p:cNvSpPr>
              <p:nvPr/>
            </p:nvSpPr>
            <p:spPr bwMode="auto">
              <a:xfrm>
                <a:off x="3991" y="1712"/>
                <a:ext cx="24" cy="39"/>
              </a:xfrm>
              <a:custGeom>
                <a:avLst/>
                <a:gdLst>
                  <a:gd name="T0" fmla="*/ 3 w 5"/>
                  <a:gd name="T1" fmla="*/ 4 h 8"/>
                  <a:gd name="T2" fmla="*/ 0 w 5"/>
                  <a:gd name="T3" fmla="*/ 7 h 8"/>
                  <a:gd name="T4" fmla="*/ 4 w 5"/>
                  <a:gd name="T5" fmla="*/ 0 h 8"/>
                  <a:gd name="T6" fmla="*/ 3 w 5"/>
                  <a:gd name="T7" fmla="*/ 4 h 8"/>
                </a:gdLst>
                <a:ahLst/>
                <a:cxnLst>
                  <a:cxn ang="0">
                    <a:pos x="T0" y="T1"/>
                  </a:cxn>
                  <a:cxn ang="0">
                    <a:pos x="T2" y="T3"/>
                  </a:cxn>
                  <a:cxn ang="0">
                    <a:pos x="T4" y="T5"/>
                  </a:cxn>
                  <a:cxn ang="0">
                    <a:pos x="T6" y="T7"/>
                  </a:cxn>
                </a:cxnLst>
                <a:rect l="0" t="0" r="r" b="b"/>
                <a:pathLst>
                  <a:path w="5" h="8">
                    <a:moveTo>
                      <a:pt x="3" y="4"/>
                    </a:moveTo>
                    <a:cubicBezTo>
                      <a:pt x="2" y="6"/>
                      <a:pt x="0" y="8"/>
                      <a:pt x="0" y="7"/>
                    </a:cubicBezTo>
                    <a:cubicBezTo>
                      <a:pt x="0" y="5"/>
                      <a:pt x="3" y="0"/>
                      <a:pt x="4" y="0"/>
                    </a:cubicBezTo>
                    <a:cubicBezTo>
                      <a:pt x="5" y="0"/>
                      <a:pt x="4" y="2"/>
                      <a:pt x="3"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0" name="Freeform 1927">
                <a:extLst>
                  <a:ext uri="{FF2B5EF4-FFF2-40B4-BE49-F238E27FC236}">
                    <a16:creationId xmlns:a16="http://schemas.microsoft.com/office/drawing/2014/main" id="{0A84EAAE-BCCF-47D3-911E-071243DC4870}"/>
                  </a:ext>
                </a:extLst>
              </p:cNvPr>
              <p:cNvSpPr>
                <a:spLocks/>
              </p:cNvSpPr>
              <p:nvPr/>
            </p:nvSpPr>
            <p:spPr bwMode="auto">
              <a:xfrm>
                <a:off x="4010" y="1847"/>
                <a:ext cx="24" cy="43"/>
              </a:xfrm>
              <a:custGeom>
                <a:avLst/>
                <a:gdLst>
                  <a:gd name="T0" fmla="*/ 4 w 5"/>
                  <a:gd name="T1" fmla="*/ 4 h 9"/>
                  <a:gd name="T2" fmla="*/ 0 w 5"/>
                  <a:gd name="T3" fmla="*/ 8 h 9"/>
                  <a:gd name="T4" fmla="*/ 4 w 5"/>
                  <a:gd name="T5" fmla="*/ 0 h 9"/>
                  <a:gd name="T6" fmla="*/ 4 w 5"/>
                  <a:gd name="T7" fmla="*/ 4 h 9"/>
                </a:gdLst>
                <a:ahLst/>
                <a:cxnLst>
                  <a:cxn ang="0">
                    <a:pos x="T0" y="T1"/>
                  </a:cxn>
                  <a:cxn ang="0">
                    <a:pos x="T2" y="T3"/>
                  </a:cxn>
                  <a:cxn ang="0">
                    <a:pos x="T4" y="T5"/>
                  </a:cxn>
                  <a:cxn ang="0">
                    <a:pos x="T6" y="T7"/>
                  </a:cxn>
                </a:cxnLst>
                <a:rect l="0" t="0" r="r" b="b"/>
                <a:pathLst>
                  <a:path w="5" h="9">
                    <a:moveTo>
                      <a:pt x="4" y="4"/>
                    </a:moveTo>
                    <a:cubicBezTo>
                      <a:pt x="3" y="7"/>
                      <a:pt x="1" y="9"/>
                      <a:pt x="0" y="8"/>
                    </a:cubicBezTo>
                    <a:cubicBezTo>
                      <a:pt x="0" y="6"/>
                      <a:pt x="2" y="1"/>
                      <a:pt x="4" y="0"/>
                    </a:cubicBezTo>
                    <a:cubicBezTo>
                      <a:pt x="5" y="0"/>
                      <a:pt x="5" y="3"/>
                      <a:pt x="4"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1" name="Freeform 1928">
                <a:extLst>
                  <a:ext uri="{FF2B5EF4-FFF2-40B4-BE49-F238E27FC236}">
                    <a16:creationId xmlns:a16="http://schemas.microsoft.com/office/drawing/2014/main" id="{44C1F419-9BB9-4C4A-B30D-7D9AAACC7DCD}"/>
                  </a:ext>
                </a:extLst>
              </p:cNvPr>
              <p:cNvSpPr>
                <a:spLocks/>
              </p:cNvSpPr>
              <p:nvPr/>
            </p:nvSpPr>
            <p:spPr bwMode="auto">
              <a:xfrm>
                <a:off x="4063" y="1640"/>
                <a:ext cx="39" cy="53"/>
              </a:xfrm>
              <a:custGeom>
                <a:avLst/>
                <a:gdLst>
                  <a:gd name="T0" fmla="*/ 5 w 8"/>
                  <a:gd name="T1" fmla="*/ 5 h 11"/>
                  <a:gd name="T2" fmla="*/ 0 w 8"/>
                  <a:gd name="T3" fmla="*/ 10 h 11"/>
                  <a:gd name="T4" fmla="*/ 7 w 8"/>
                  <a:gd name="T5" fmla="*/ 0 h 11"/>
                  <a:gd name="T6" fmla="*/ 5 w 8"/>
                  <a:gd name="T7" fmla="*/ 5 h 11"/>
                </a:gdLst>
                <a:ahLst/>
                <a:cxnLst>
                  <a:cxn ang="0">
                    <a:pos x="T0" y="T1"/>
                  </a:cxn>
                  <a:cxn ang="0">
                    <a:pos x="T2" y="T3"/>
                  </a:cxn>
                  <a:cxn ang="0">
                    <a:pos x="T4" y="T5"/>
                  </a:cxn>
                  <a:cxn ang="0">
                    <a:pos x="T6" y="T7"/>
                  </a:cxn>
                </a:cxnLst>
                <a:rect l="0" t="0" r="r" b="b"/>
                <a:pathLst>
                  <a:path w="8" h="11">
                    <a:moveTo>
                      <a:pt x="5" y="5"/>
                    </a:moveTo>
                    <a:cubicBezTo>
                      <a:pt x="3" y="8"/>
                      <a:pt x="1" y="11"/>
                      <a:pt x="0" y="10"/>
                    </a:cubicBezTo>
                    <a:cubicBezTo>
                      <a:pt x="0" y="8"/>
                      <a:pt x="4" y="1"/>
                      <a:pt x="7" y="0"/>
                    </a:cubicBezTo>
                    <a:cubicBezTo>
                      <a:pt x="8" y="0"/>
                      <a:pt x="7"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2" name="Freeform 1929">
                <a:extLst>
                  <a:ext uri="{FF2B5EF4-FFF2-40B4-BE49-F238E27FC236}">
                    <a16:creationId xmlns:a16="http://schemas.microsoft.com/office/drawing/2014/main" id="{2B80E9DA-7520-4023-A47B-F75204775E8F}"/>
                  </a:ext>
                </a:extLst>
              </p:cNvPr>
              <p:cNvSpPr>
                <a:spLocks/>
              </p:cNvSpPr>
              <p:nvPr/>
            </p:nvSpPr>
            <p:spPr bwMode="auto">
              <a:xfrm>
                <a:off x="4116" y="1553"/>
                <a:ext cx="39" cy="53"/>
              </a:xfrm>
              <a:custGeom>
                <a:avLst/>
                <a:gdLst>
                  <a:gd name="T0" fmla="*/ 5 w 8"/>
                  <a:gd name="T1" fmla="*/ 5 h 11"/>
                  <a:gd name="T2" fmla="*/ 0 w 8"/>
                  <a:gd name="T3" fmla="*/ 10 h 11"/>
                  <a:gd name="T4" fmla="*/ 7 w 8"/>
                  <a:gd name="T5" fmla="*/ 0 h 11"/>
                  <a:gd name="T6" fmla="*/ 5 w 8"/>
                  <a:gd name="T7" fmla="*/ 5 h 11"/>
                </a:gdLst>
                <a:ahLst/>
                <a:cxnLst>
                  <a:cxn ang="0">
                    <a:pos x="T0" y="T1"/>
                  </a:cxn>
                  <a:cxn ang="0">
                    <a:pos x="T2" y="T3"/>
                  </a:cxn>
                  <a:cxn ang="0">
                    <a:pos x="T4" y="T5"/>
                  </a:cxn>
                  <a:cxn ang="0">
                    <a:pos x="T6" y="T7"/>
                  </a:cxn>
                </a:cxnLst>
                <a:rect l="0" t="0" r="r" b="b"/>
                <a:pathLst>
                  <a:path w="8" h="11">
                    <a:moveTo>
                      <a:pt x="5" y="5"/>
                    </a:moveTo>
                    <a:cubicBezTo>
                      <a:pt x="3" y="9"/>
                      <a:pt x="1" y="11"/>
                      <a:pt x="0" y="10"/>
                    </a:cubicBezTo>
                    <a:cubicBezTo>
                      <a:pt x="0" y="8"/>
                      <a:pt x="5" y="1"/>
                      <a:pt x="7" y="0"/>
                    </a:cubicBezTo>
                    <a:cubicBezTo>
                      <a:pt x="8" y="0"/>
                      <a:pt x="7"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3" name="Freeform 1930">
                <a:extLst>
                  <a:ext uri="{FF2B5EF4-FFF2-40B4-BE49-F238E27FC236}">
                    <a16:creationId xmlns:a16="http://schemas.microsoft.com/office/drawing/2014/main" id="{E3F279D0-5E08-4352-BAE2-29DC49A0E3D1}"/>
                  </a:ext>
                </a:extLst>
              </p:cNvPr>
              <p:cNvSpPr>
                <a:spLocks/>
              </p:cNvSpPr>
              <p:nvPr/>
            </p:nvSpPr>
            <p:spPr bwMode="auto">
              <a:xfrm>
                <a:off x="4073" y="1582"/>
                <a:ext cx="38" cy="53"/>
              </a:xfrm>
              <a:custGeom>
                <a:avLst/>
                <a:gdLst>
                  <a:gd name="T0" fmla="*/ 5 w 8"/>
                  <a:gd name="T1" fmla="*/ 5 h 11"/>
                  <a:gd name="T2" fmla="*/ 0 w 8"/>
                  <a:gd name="T3" fmla="*/ 10 h 11"/>
                  <a:gd name="T4" fmla="*/ 7 w 8"/>
                  <a:gd name="T5" fmla="*/ 0 h 11"/>
                  <a:gd name="T6" fmla="*/ 5 w 8"/>
                  <a:gd name="T7" fmla="*/ 5 h 11"/>
                </a:gdLst>
                <a:ahLst/>
                <a:cxnLst>
                  <a:cxn ang="0">
                    <a:pos x="T0" y="T1"/>
                  </a:cxn>
                  <a:cxn ang="0">
                    <a:pos x="T2" y="T3"/>
                  </a:cxn>
                  <a:cxn ang="0">
                    <a:pos x="T4" y="T5"/>
                  </a:cxn>
                  <a:cxn ang="0">
                    <a:pos x="T6" y="T7"/>
                  </a:cxn>
                </a:cxnLst>
                <a:rect l="0" t="0" r="r" b="b"/>
                <a:pathLst>
                  <a:path w="8" h="11">
                    <a:moveTo>
                      <a:pt x="5" y="5"/>
                    </a:moveTo>
                    <a:cubicBezTo>
                      <a:pt x="3" y="9"/>
                      <a:pt x="0" y="11"/>
                      <a:pt x="0" y="10"/>
                    </a:cubicBezTo>
                    <a:cubicBezTo>
                      <a:pt x="0" y="9"/>
                      <a:pt x="5" y="1"/>
                      <a:pt x="7" y="0"/>
                    </a:cubicBezTo>
                    <a:cubicBezTo>
                      <a:pt x="8" y="0"/>
                      <a:pt x="6"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4" name="Freeform 1931">
                <a:extLst>
                  <a:ext uri="{FF2B5EF4-FFF2-40B4-BE49-F238E27FC236}">
                    <a16:creationId xmlns:a16="http://schemas.microsoft.com/office/drawing/2014/main" id="{325472A3-9487-400A-931E-A0FE088CB27E}"/>
                  </a:ext>
                </a:extLst>
              </p:cNvPr>
              <p:cNvSpPr>
                <a:spLocks/>
              </p:cNvSpPr>
              <p:nvPr/>
            </p:nvSpPr>
            <p:spPr bwMode="auto">
              <a:xfrm>
                <a:off x="4227" y="1413"/>
                <a:ext cx="48" cy="43"/>
              </a:xfrm>
              <a:custGeom>
                <a:avLst/>
                <a:gdLst>
                  <a:gd name="T0" fmla="*/ 6 w 10"/>
                  <a:gd name="T1" fmla="*/ 4 h 9"/>
                  <a:gd name="T2" fmla="*/ 1 w 10"/>
                  <a:gd name="T3" fmla="*/ 8 h 9"/>
                  <a:gd name="T4" fmla="*/ 8 w 10"/>
                  <a:gd name="T5" fmla="*/ 0 h 9"/>
                  <a:gd name="T6" fmla="*/ 6 w 10"/>
                  <a:gd name="T7" fmla="*/ 4 h 9"/>
                </a:gdLst>
                <a:ahLst/>
                <a:cxnLst>
                  <a:cxn ang="0">
                    <a:pos x="T0" y="T1"/>
                  </a:cxn>
                  <a:cxn ang="0">
                    <a:pos x="T2" y="T3"/>
                  </a:cxn>
                  <a:cxn ang="0">
                    <a:pos x="T4" y="T5"/>
                  </a:cxn>
                  <a:cxn ang="0">
                    <a:pos x="T6" y="T7"/>
                  </a:cxn>
                </a:cxnLst>
                <a:rect l="0" t="0" r="r" b="b"/>
                <a:pathLst>
                  <a:path w="10" h="9">
                    <a:moveTo>
                      <a:pt x="6" y="4"/>
                    </a:moveTo>
                    <a:cubicBezTo>
                      <a:pt x="3" y="7"/>
                      <a:pt x="1" y="9"/>
                      <a:pt x="1" y="8"/>
                    </a:cubicBezTo>
                    <a:cubicBezTo>
                      <a:pt x="0" y="7"/>
                      <a:pt x="6" y="1"/>
                      <a:pt x="8" y="0"/>
                    </a:cubicBezTo>
                    <a:cubicBezTo>
                      <a:pt x="10" y="0"/>
                      <a:pt x="8" y="2"/>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5" name="Freeform 1932">
                <a:extLst>
                  <a:ext uri="{FF2B5EF4-FFF2-40B4-BE49-F238E27FC236}">
                    <a16:creationId xmlns:a16="http://schemas.microsoft.com/office/drawing/2014/main" id="{B2B9DE76-0BB8-4CAB-88FA-3B9978A7D769}"/>
                  </a:ext>
                </a:extLst>
              </p:cNvPr>
              <p:cNvSpPr>
                <a:spLocks/>
              </p:cNvSpPr>
              <p:nvPr/>
            </p:nvSpPr>
            <p:spPr bwMode="auto">
              <a:xfrm>
                <a:off x="4246" y="1423"/>
                <a:ext cx="44" cy="48"/>
              </a:xfrm>
              <a:custGeom>
                <a:avLst/>
                <a:gdLst>
                  <a:gd name="T0" fmla="*/ 6 w 9"/>
                  <a:gd name="T1" fmla="*/ 5 h 10"/>
                  <a:gd name="T2" fmla="*/ 0 w 9"/>
                  <a:gd name="T3" fmla="*/ 9 h 10"/>
                  <a:gd name="T4" fmla="*/ 8 w 9"/>
                  <a:gd name="T5" fmla="*/ 0 h 10"/>
                  <a:gd name="T6" fmla="*/ 6 w 9"/>
                  <a:gd name="T7" fmla="*/ 5 h 10"/>
                </a:gdLst>
                <a:ahLst/>
                <a:cxnLst>
                  <a:cxn ang="0">
                    <a:pos x="T0" y="T1"/>
                  </a:cxn>
                  <a:cxn ang="0">
                    <a:pos x="T2" y="T3"/>
                  </a:cxn>
                  <a:cxn ang="0">
                    <a:pos x="T4" y="T5"/>
                  </a:cxn>
                  <a:cxn ang="0">
                    <a:pos x="T6" y="T7"/>
                  </a:cxn>
                </a:cxnLst>
                <a:rect l="0" t="0" r="r" b="b"/>
                <a:pathLst>
                  <a:path w="9" h="10">
                    <a:moveTo>
                      <a:pt x="6" y="5"/>
                    </a:moveTo>
                    <a:cubicBezTo>
                      <a:pt x="3" y="8"/>
                      <a:pt x="0" y="10"/>
                      <a:pt x="0" y="9"/>
                    </a:cubicBezTo>
                    <a:cubicBezTo>
                      <a:pt x="0" y="7"/>
                      <a:pt x="5" y="1"/>
                      <a:pt x="8" y="0"/>
                    </a:cubicBezTo>
                    <a:cubicBezTo>
                      <a:pt x="9"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6" name="Freeform 1933">
                <a:extLst>
                  <a:ext uri="{FF2B5EF4-FFF2-40B4-BE49-F238E27FC236}">
                    <a16:creationId xmlns:a16="http://schemas.microsoft.com/office/drawing/2014/main" id="{ACA27081-107D-40F8-B7E4-E6EDE48D41D4}"/>
                  </a:ext>
                </a:extLst>
              </p:cNvPr>
              <p:cNvSpPr>
                <a:spLocks/>
              </p:cNvSpPr>
              <p:nvPr/>
            </p:nvSpPr>
            <p:spPr bwMode="auto">
              <a:xfrm>
                <a:off x="4299" y="1384"/>
                <a:ext cx="44" cy="48"/>
              </a:xfrm>
              <a:custGeom>
                <a:avLst/>
                <a:gdLst>
                  <a:gd name="T0" fmla="*/ 6 w 9"/>
                  <a:gd name="T1" fmla="*/ 4 h 10"/>
                  <a:gd name="T2" fmla="*/ 0 w 9"/>
                  <a:gd name="T3" fmla="*/ 8 h 10"/>
                  <a:gd name="T4" fmla="*/ 8 w 9"/>
                  <a:gd name="T5" fmla="*/ 0 h 10"/>
                  <a:gd name="T6" fmla="*/ 6 w 9"/>
                  <a:gd name="T7" fmla="*/ 4 h 10"/>
                </a:gdLst>
                <a:ahLst/>
                <a:cxnLst>
                  <a:cxn ang="0">
                    <a:pos x="T0" y="T1"/>
                  </a:cxn>
                  <a:cxn ang="0">
                    <a:pos x="T2" y="T3"/>
                  </a:cxn>
                  <a:cxn ang="0">
                    <a:pos x="T4" y="T5"/>
                  </a:cxn>
                  <a:cxn ang="0">
                    <a:pos x="T6" y="T7"/>
                  </a:cxn>
                </a:cxnLst>
                <a:rect l="0" t="0" r="r" b="b"/>
                <a:pathLst>
                  <a:path w="9" h="10">
                    <a:moveTo>
                      <a:pt x="6" y="4"/>
                    </a:moveTo>
                    <a:cubicBezTo>
                      <a:pt x="3" y="8"/>
                      <a:pt x="0" y="10"/>
                      <a:pt x="0" y="8"/>
                    </a:cubicBezTo>
                    <a:cubicBezTo>
                      <a:pt x="0" y="7"/>
                      <a:pt x="5" y="1"/>
                      <a:pt x="8" y="0"/>
                    </a:cubicBezTo>
                    <a:cubicBezTo>
                      <a:pt x="9" y="0"/>
                      <a:pt x="7" y="3"/>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7" name="Freeform 1934">
                <a:extLst>
                  <a:ext uri="{FF2B5EF4-FFF2-40B4-BE49-F238E27FC236}">
                    <a16:creationId xmlns:a16="http://schemas.microsoft.com/office/drawing/2014/main" id="{7DFE89B6-1AD1-4357-A664-355E0EB995B6}"/>
                  </a:ext>
                </a:extLst>
              </p:cNvPr>
              <p:cNvSpPr>
                <a:spLocks/>
              </p:cNvSpPr>
              <p:nvPr/>
            </p:nvSpPr>
            <p:spPr bwMode="auto">
              <a:xfrm>
                <a:off x="4352" y="1365"/>
                <a:ext cx="44" cy="43"/>
              </a:xfrm>
              <a:custGeom>
                <a:avLst/>
                <a:gdLst>
                  <a:gd name="T0" fmla="*/ 6 w 9"/>
                  <a:gd name="T1" fmla="*/ 4 h 9"/>
                  <a:gd name="T2" fmla="*/ 0 w 9"/>
                  <a:gd name="T3" fmla="*/ 8 h 9"/>
                  <a:gd name="T4" fmla="*/ 8 w 9"/>
                  <a:gd name="T5" fmla="*/ 0 h 9"/>
                  <a:gd name="T6" fmla="*/ 6 w 9"/>
                  <a:gd name="T7" fmla="*/ 4 h 9"/>
                </a:gdLst>
                <a:ahLst/>
                <a:cxnLst>
                  <a:cxn ang="0">
                    <a:pos x="T0" y="T1"/>
                  </a:cxn>
                  <a:cxn ang="0">
                    <a:pos x="T2" y="T3"/>
                  </a:cxn>
                  <a:cxn ang="0">
                    <a:pos x="T4" y="T5"/>
                  </a:cxn>
                  <a:cxn ang="0">
                    <a:pos x="T6" y="T7"/>
                  </a:cxn>
                </a:cxnLst>
                <a:rect l="0" t="0" r="r" b="b"/>
                <a:pathLst>
                  <a:path w="9" h="9">
                    <a:moveTo>
                      <a:pt x="6" y="4"/>
                    </a:moveTo>
                    <a:cubicBezTo>
                      <a:pt x="3" y="7"/>
                      <a:pt x="0" y="9"/>
                      <a:pt x="0" y="8"/>
                    </a:cubicBezTo>
                    <a:cubicBezTo>
                      <a:pt x="0" y="6"/>
                      <a:pt x="5" y="0"/>
                      <a:pt x="8" y="0"/>
                    </a:cubicBezTo>
                    <a:cubicBezTo>
                      <a:pt x="9" y="0"/>
                      <a:pt x="8" y="2"/>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8" name="Freeform 1935">
                <a:extLst>
                  <a:ext uri="{FF2B5EF4-FFF2-40B4-BE49-F238E27FC236}">
                    <a16:creationId xmlns:a16="http://schemas.microsoft.com/office/drawing/2014/main" id="{84834069-8E34-4B2E-B78F-CE2F281A6F1A}"/>
                  </a:ext>
                </a:extLst>
              </p:cNvPr>
              <p:cNvSpPr>
                <a:spLocks/>
              </p:cNvSpPr>
              <p:nvPr/>
            </p:nvSpPr>
            <p:spPr bwMode="auto">
              <a:xfrm>
                <a:off x="4357" y="1399"/>
                <a:ext cx="44" cy="48"/>
              </a:xfrm>
              <a:custGeom>
                <a:avLst/>
                <a:gdLst>
                  <a:gd name="T0" fmla="*/ 6 w 9"/>
                  <a:gd name="T1" fmla="*/ 4 h 10"/>
                  <a:gd name="T2" fmla="*/ 0 w 9"/>
                  <a:gd name="T3" fmla="*/ 8 h 10"/>
                  <a:gd name="T4" fmla="*/ 7 w 9"/>
                  <a:gd name="T5" fmla="*/ 0 h 10"/>
                  <a:gd name="T6" fmla="*/ 6 w 9"/>
                  <a:gd name="T7" fmla="*/ 4 h 10"/>
                </a:gdLst>
                <a:ahLst/>
                <a:cxnLst>
                  <a:cxn ang="0">
                    <a:pos x="T0" y="T1"/>
                  </a:cxn>
                  <a:cxn ang="0">
                    <a:pos x="T2" y="T3"/>
                  </a:cxn>
                  <a:cxn ang="0">
                    <a:pos x="T4" y="T5"/>
                  </a:cxn>
                  <a:cxn ang="0">
                    <a:pos x="T6" y="T7"/>
                  </a:cxn>
                </a:cxnLst>
                <a:rect l="0" t="0" r="r" b="b"/>
                <a:pathLst>
                  <a:path w="9" h="10">
                    <a:moveTo>
                      <a:pt x="6" y="4"/>
                    </a:moveTo>
                    <a:cubicBezTo>
                      <a:pt x="4" y="8"/>
                      <a:pt x="0" y="10"/>
                      <a:pt x="0" y="8"/>
                    </a:cubicBezTo>
                    <a:cubicBezTo>
                      <a:pt x="0" y="6"/>
                      <a:pt x="4" y="0"/>
                      <a:pt x="7" y="0"/>
                    </a:cubicBezTo>
                    <a:cubicBezTo>
                      <a:pt x="9" y="0"/>
                      <a:pt x="8" y="2"/>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89" name="Freeform 1936">
                <a:extLst>
                  <a:ext uri="{FF2B5EF4-FFF2-40B4-BE49-F238E27FC236}">
                    <a16:creationId xmlns:a16="http://schemas.microsoft.com/office/drawing/2014/main" id="{D6E80D71-7E35-4834-BAEA-21C0DA984A9E}"/>
                  </a:ext>
                </a:extLst>
              </p:cNvPr>
              <p:cNvSpPr>
                <a:spLocks/>
              </p:cNvSpPr>
              <p:nvPr/>
            </p:nvSpPr>
            <p:spPr bwMode="auto">
              <a:xfrm>
                <a:off x="4405" y="1331"/>
                <a:ext cx="49" cy="43"/>
              </a:xfrm>
              <a:custGeom>
                <a:avLst/>
                <a:gdLst>
                  <a:gd name="T0" fmla="*/ 7 w 10"/>
                  <a:gd name="T1" fmla="*/ 4 h 9"/>
                  <a:gd name="T2" fmla="*/ 0 w 10"/>
                  <a:gd name="T3" fmla="*/ 7 h 9"/>
                  <a:gd name="T4" fmla="*/ 8 w 10"/>
                  <a:gd name="T5" fmla="*/ 0 h 9"/>
                  <a:gd name="T6" fmla="*/ 7 w 10"/>
                  <a:gd name="T7" fmla="*/ 4 h 9"/>
                </a:gdLst>
                <a:ahLst/>
                <a:cxnLst>
                  <a:cxn ang="0">
                    <a:pos x="T0" y="T1"/>
                  </a:cxn>
                  <a:cxn ang="0">
                    <a:pos x="T2" y="T3"/>
                  </a:cxn>
                  <a:cxn ang="0">
                    <a:pos x="T4" y="T5"/>
                  </a:cxn>
                  <a:cxn ang="0">
                    <a:pos x="T6" y="T7"/>
                  </a:cxn>
                </a:cxnLst>
                <a:rect l="0" t="0" r="r" b="b"/>
                <a:pathLst>
                  <a:path w="10" h="9">
                    <a:moveTo>
                      <a:pt x="7" y="4"/>
                    </a:moveTo>
                    <a:cubicBezTo>
                      <a:pt x="4" y="7"/>
                      <a:pt x="0" y="9"/>
                      <a:pt x="0" y="7"/>
                    </a:cubicBezTo>
                    <a:cubicBezTo>
                      <a:pt x="0" y="6"/>
                      <a:pt x="5" y="0"/>
                      <a:pt x="8" y="0"/>
                    </a:cubicBezTo>
                    <a:cubicBezTo>
                      <a:pt x="10" y="0"/>
                      <a:pt x="8"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0" name="Freeform 1937">
                <a:extLst>
                  <a:ext uri="{FF2B5EF4-FFF2-40B4-BE49-F238E27FC236}">
                    <a16:creationId xmlns:a16="http://schemas.microsoft.com/office/drawing/2014/main" id="{8C0F2EC0-4F31-42F0-83FA-D770C2729388}"/>
                  </a:ext>
                </a:extLst>
              </p:cNvPr>
              <p:cNvSpPr>
                <a:spLocks/>
              </p:cNvSpPr>
              <p:nvPr/>
            </p:nvSpPr>
            <p:spPr bwMode="auto">
              <a:xfrm>
                <a:off x="4463" y="1293"/>
                <a:ext cx="48" cy="43"/>
              </a:xfrm>
              <a:custGeom>
                <a:avLst/>
                <a:gdLst>
                  <a:gd name="T0" fmla="*/ 7 w 10"/>
                  <a:gd name="T1" fmla="*/ 4 h 9"/>
                  <a:gd name="T2" fmla="*/ 1 w 10"/>
                  <a:gd name="T3" fmla="*/ 7 h 9"/>
                  <a:gd name="T4" fmla="*/ 8 w 10"/>
                  <a:gd name="T5" fmla="*/ 0 h 9"/>
                  <a:gd name="T6" fmla="*/ 7 w 10"/>
                  <a:gd name="T7" fmla="*/ 4 h 9"/>
                </a:gdLst>
                <a:ahLst/>
                <a:cxnLst>
                  <a:cxn ang="0">
                    <a:pos x="T0" y="T1"/>
                  </a:cxn>
                  <a:cxn ang="0">
                    <a:pos x="T2" y="T3"/>
                  </a:cxn>
                  <a:cxn ang="0">
                    <a:pos x="T4" y="T5"/>
                  </a:cxn>
                  <a:cxn ang="0">
                    <a:pos x="T6" y="T7"/>
                  </a:cxn>
                </a:cxnLst>
                <a:rect l="0" t="0" r="r" b="b"/>
                <a:pathLst>
                  <a:path w="10" h="9">
                    <a:moveTo>
                      <a:pt x="7" y="4"/>
                    </a:moveTo>
                    <a:cubicBezTo>
                      <a:pt x="4" y="7"/>
                      <a:pt x="1" y="9"/>
                      <a:pt x="1" y="7"/>
                    </a:cubicBezTo>
                    <a:cubicBezTo>
                      <a:pt x="0" y="6"/>
                      <a:pt x="5" y="0"/>
                      <a:pt x="8" y="0"/>
                    </a:cubicBezTo>
                    <a:cubicBezTo>
                      <a:pt x="10" y="0"/>
                      <a:pt x="8"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1" name="Freeform 1938">
                <a:extLst>
                  <a:ext uri="{FF2B5EF4-FFF2-40B4-BE49-F238E27FC236}">
                    <a16:creationId xmlns:a16="http://schemas.microsoft.com/office/drawing/2014/main" id="{4E9D1A63-F109-4A72-A44A-7D285AF25ADF}"/>
                  </a:ext>
                </a:extLst>
              </p:cNvPr>
              <p:cNvSpPr>
                <a:spLocks/>
              </p:cNvSpPr>
              <p:nvPr/>
            </p:nvSpPr>
            <p:spPr bwMode="auto">
              <a:xfrm>
                <a:off x="4444" y="1273"/>
                <a:ext cx="48" cy="44"/>
              </a:xfrm>
              <a:custGeom>
                <a:avLst/>
                <a:gdLst>
                  <a:gd name="T0" fmla="*/ 7 w 10"/>
                  <a:gd name="T1" fmla="*/ 4 h 9"/>
                  <a:gd name="T2" fmla="*/ 0 w 10"/>
                  <a:gd name="T3" fmla="*/ 8 h 9"/>
                  <a:gd name="T4" fmla="*/ 8 w 10"/>
                  <a:gd name="T5" fmla="*/ 0 h 9"/>
                  <a:gd name="T6" fmla="*/ 7 w 10"/>
                  <a:gd name="T7" fmla="*/ 4 h 9"/>
                  <a:gd name="T8" fmla="*/ 7 w 10"/>
                  <a:gd name="T9" fmla="*/ 4 h 9"/>
                </a:gdLst>
                <a:ahLst/>
                <a:cxnLst>
                  <a:cxn ang="0">
                    <a:pos x="T0" y="T1"/>
                  </a:cxn>
                  <a:cxn ang="0">
                    <a:pos x="T2" y="T3"/>
                  </a:cxn>
                  <a:cxn ang="0">
                    <a:pos x="T4" y="T5"/>
                  </a:cxn>
                  <a:cxn ang="0">
                    <a:pos x="T6" y="T7"/>
                  </a:cxn>
                  <a:cxn ang="0">
                    <a:pos x="T8" y="T9"/>
                  </a:cxn>
                </a:cxnLst>
                <a:rect l="0" t="0" r="r" b="b"/>
                <a:pathLst>
                  <a:path w="10" h="9">
                    <a:moveTo>
                      <a:pt x="7" y="4"/>
                    </a:moveTo>
                    <a:cubicBezTo>
                      <a:pt x="4" y="7"/>
                      <a:pt x="0" y="9"/>
                      <a:pt x="0" y="8"/>
                    </a:cubicBezTo>
                    <a:cubicBezTo>
                      <a:pt x="1" y="6"/>
                      <a:pt x="6" y="1"/>
                      <a:pt x="8" y="0"/>
                    </a:cubicBezTo>
                    <a:cubicBezTo>
                      <a:pt x="10" y="0"/>
                      <a:pt x="8" y="3"/>
                      <a:pt x="7" y="4"/>
                    </a:cubicBezTo>
                    <a:cubicBezTo>
                      <a:pt x="7" y="4"/>
                      <a:pt x="7" y="4"/>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2" name="Freeform 1939">
                <a:extLst>
                  <a:ext uri="{FF2B5EF4-FFF2-40B4-BE49-F238E27FC236}">
                    <a16:creationId xmlns:a16="http://schemas.microsoft.com/office/drawing/2014/main" id="{FC52627C-8672-4626-834F-C38C4569DDBD}"/>
                  </a:ext>
                </a:extLst>
              </p:cNvPr>
              <p:cNvSpPr>
                <a:spLocks/>
              </p:cNvSpPr>
              <p:nvPr/>
            </p:nvSpPr>
            <p:spPr bwMode="auto">
              <a:xfrm>
                <a:off x="4540" y="1182"/>
                <a:ext cx="44" cy="38"/>
              </a:xfrm>
              <a:custGeom>
                <a:avLst/>
                <a:gdLst>
                  <a:gd name="T0" fmla="*/ 6 w 9"/>
                  <a:gd name="T1" fmla="*/ 3 h 8"/>
                  <a:gd name="T2" fmla="*/ 0 w 9"/>
                  <a:gd name="T3" fmla="*/ 7 h 8"/>
                  <a:gd name="T4" fmla="*/ 8 w 9"/>
                  <a:gd name="T5" fmla="*/ 0 h 8"/>
                  <a:gd name="T6" fmla="*/ 8 w 9"/>
                  <a:gd name="T7" fmla="*/ 2 h 8"/>
                  <a:gd name="T8" fmla="*/ 6 w 9"/>
                  <a:gd name="T9" fmla="*/ 3 h 8"/>
                </a:gdLst>
                <a:ahLst/>
                <a:cxnLst>
                  <a:cxn ang="0">
                    <a:pos x="T0" y="T1"/>
                  </a:cxn>
                  <a:cxn ang="0">
                    <a:pos x="T2" y="T3"/>
                  </a:cxn>
                  <a:cxn ang="0">
                    <a:pos x="T4" y="T5"/>
                  </a:cxn>
                  <a:cxn ang="0">
                    <a:pos x="T6" y="T7"/>
                  </a:cxn>
                  <a:cxn ang="0">
                    <a:pos x="T8" y="T9"/>
                  </a:cxn>
                </a:cxnLst>
                <a:rect l="0" t="0" r="r" b="b"/>
                <a:pathLst>
                  <a:path w="9" h="8">
                    <a:moveTo>
                      <a:pt x="6" y="3"/>
                    </a:moveTo>
                    <a:cubicBezTo>
                      <a:pt x="3" y="6"/>
                      <a:pt x="0" y="8"/>
                      <a:pt x="0" y="7"/>
                    </a:cubicBezTo>
                    <a:cubicBezTo>
                      <a:pt x="0" y="5"/>
                      <a:pt x="6" y="0"/>
                      <a:pt x="8" y="0"/>
                    </a:cubicBezTo>
                    <a:cubicBezTo>
                      <a:pt x="9" y="0"/>
                      <a:pt x="8" y="1"/>
                      <a:pt x="8" y="2"/>
                    </a:cubicBezTo>
                    <a:cubicBezTo>
                      <a:pt x="7" y="2"/>
                      <a:pt x="6" y="3"/>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3" name="Freeform 1940">
                <a:extLst>
                  <a:ext uri="{FF2B5EF4-FFF2-40B4-BE49-F238E27FC236}">
                    <a16:creationId xmlns:a16="http://schemas.microsoft.com/office/drawing/2014/main" id="{F520D677-4C85-48BF-B97A-969F6FA34A10}"/>
                  </a:ext>
                </a:extLst>
              </p:cNvPr>
              <p:cNvSpPr>
                <a:spLocks/>
              </p:cNvSpPr>
              <p:nvPr/>
            </p:nvSpPr>
            <p:spPr bwMode="auto">
              <a:xfrm>
                <a:off x="4507" y="1182"/>
                <a:ext cx="48" cy="38"/>
              </a:xfrm>
              <a:custGeom>
                <a:avLst/>
                <a:gdLst>
                  <a:gd name="T0" fmla="*/ 7 w 10"/>
                  <a:gd name="T1" fmla="*/ 4 h 8"/>
                  <a:gd name="T2" fmla="*/ 1 w 10"/>
                  <a:gd name="T3" fmla="*/ 7 h 8"/>
                  <a:gd name="T4" fmla="*/ 9 w 10"/>
                  <a:gd name="T5" fmla="*/ 0 h 8"/>
                  <a:gd name="T6" fmla="*/ 9 w 10"/>
                  <a:gd name="T7" fmla="*/ 1 h 8"/>
                  <a:gd name="T8" fmla="*/ 7 w 10"/>
                  <a:gd name="T9" fmla="*/ 4 h 8"/>
                </a:gdLst>
                <a:ahLst/>
                <a:cxnLst>
                  <a:cxn ang="0">
                    <a:pos x="T0" y="T1"/>
                  </a:cxn>
                  <a:cxn ang="0">
                    <a:pos x="T2" y="T3"/>
                  </a:cxn>
                  <a:cxn ang="0">
                    <a:pos x="T4" y="T5"/>
                  </a:cxn>
                  <a:cxn ang="0">
                    <a:pos x="T6" y="T7"/>
                  </a:cxn>
                  <a:cxn ang="0">
                    <a:pos x="T8" y="T9"/>
                  </a:cxn>
                </a:cxnLst>
                <a:rect l="0" t="0" r="r" b="b"/>
                <a:pathLst>
                  <a:path w="10" h="8">
                    <a:moveTo>
                      <a:pt x="7" y="4"/>
                    </a:moveTo>
                    <a:cubicBezTo>
                      <a:pt x="4" y="6"/>
                      <a:pt x="0" y="8"/>
                      <a:pt x="1" y="7"/>
                    </a:cubicBezTo>
                    <a:cubicBezTo>
                      <a:pt x="1" y="6"/>
                      <a:pt x="7" y="1"/>
                      <a:pt x="9" y="0"/>
                    </a:cubicBezTo>
                    <a:cubicBezTo>
                      <a:pt x="10" y="0"/>
                      <a:pt x="10" y="0"/>
                      <a:pt x="9" y="1"/>
                    </a:cubicBezTo>
                    <a:cubicBezTo>
                      <a:pt x="9" y="2"/>
                      <a:pt x="8"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4" name="Freeform 1941">
                <a:extLst>
                  <a:ext uri="{FF2B5EF4-FFF2-40B4-BE49-F238E27FC236}">
                    <a16:creationId xmlns:a16="http://schemas.microsoft.com/office/drawing/2014/main" id="{5A1DF4CD-FA76-4F57-AB58-F3852074C54D}"/>
                  </a:ext>
                </a:extLst>
              </p:cNvPr>
              <p:cNvSpPr>
                <a:spLocks/>
              </p:cNvSpPr>
              <p:nvPr/>
            </p:nvSpPr>
            <p:spPr bwMode="auto">
              <a:xfrm>
                <a:off x="4569" y="1138"/>
                <a:ext cx="48" cy="34"/>
              </a:xfrm>
              <a:custGeom>
                <a:avLst/>
                <a:gdLst>
                  <a:gd name="T0" fmla="*/ 6 w 10"/>
                  <a:gd name="T1" fmla="*/ 3 h 7"/>
                  <a:gd name="T2" fmla="*/ 0 w 10"/>
                  <a:gd name="T3" fmla="*/ 7 h 7"/>
                  <a:gd name="T4" fmla="*/ 9 w 10"/>
                  <a:gd name="T5" fmla="*/ 0 h 7"/>
                  <a:gd name="T6" fmla="*/ 9 w 10"/>
                  <a:gd name="T7" fmla="*/ 1 h 7"/>
                  <a:gd name="T8" fmla="*/ 6 w 10"/>
                  <a:gd name="T9" fmla="*/ 3 h 7"/>
                </a:gdLst>
                <a:ahLst/>
                <a:cxnLst>
                  <a:cxn ang="0">
                    <a:pos x="T0" y="T1"/>
                  </a:cxn>
                  <a:cxn ang="0">
                    <a:pos x="T2" y="T3"/>
                  </a:cxn>
                  <a:cxn ang="0">
                    <a:pos x="T4" y="T5"/>
                  </a:cxn>
                  <a:cxn ang="0">
                    <a:pos x="T6" y="T7"/>
                  </a:cxn>
                  <a:cxn ang="0">
                    <a:pos x="T8" y="T9"/>
                  </a:cxn>
                </a:cxnLst>
                <a:rect l="0" t="0" r="r" b="b"/>
                <a:pathLst>
                  <a:path w="10" h="7">
                    <a:moveTo>
                      <a:pt x="6" y="3"/>
                    </a:moveTo>
                    <a:cubicBezTo>
                      <a:pt x="3" y="6"/>
                      <a:pt x="1" y="7"/>
                      <a:pt x="0" y="7"/>
                    </a:cubicBezTo>
                    <a:cubicBezTo>
                      <a:pt x="0" y="6"/>
                      <a:pt x="7" y="1"/>
                      <a:pt x="9" y="0"/>
                    </a:cubicBezTo>
                    <a:cubicBezTo>
                      <a:pt x="9" y="0"/>
                      <a:pt x="10" y="0"/>
                      <a:pt x="9" y="1"/>
                    </a:cubicBezTo>
                    <a:cubicBezTo>
                      <a:pt x="9" y="2"/>
                      <a:pt x="8" y="3"/>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5" name="Freeform 1942">
                <a:extLst>
                  <a:ext uri="{FF2B5EF4-FFF2-40B4-BE49-F238E27FC236}">
                    <a16:creationId xmlns:a16="http://schemas.microsoft.com/office/drawing/2014/main" id="{4FD35D9E-571C-4AC9-8F14-2EAE9C785124}"/>
                  </a:ext>
                </a:extLst>
              </p:cNvPr>
              <p:cNvSpPr>
                <a:spLocks/>
              </p:cNvSpPr>
              <p:nvPr/>
            </p:nvSpPr>
            <p:spPr bwMode="auto">
              <a:xfrm>
                <a:off x="4603" y="1133"/>
                <a:ext cx="48" cy="39"/>
              </a:xfrm>
              <a:custGeom>
                <a:avLst/>
                <a:gdLst>
                  <a:gd name="T0" fmla="*/ 6 w 10"/>
                  <a:gd name="T1" fmla="*/ 4 h 8"/>
                  <a:gd name="T2" fmla="*/ 0 w 10"/>
                  <a:gd name="T3" fmla="*/ 7 h 8"/>
                  <a:gd name="T4" fmla="*/ 9 w 10"/>
                  <a:gd name="T5" fmla="*/ 0 h 8"/>
                  <a:gd name="T6" fmla="*/ 8 w 10"/>
                  <a:gd name="T7" fmla="*/ 1 h 8"/>
                  <a:gd name="T8" fmla="*/ 6 w 10"/>
                  <a:gd name="T9" fmla="*/ 4 h 8"/>
                </a:gdLst>
                <a:ahLst/>
                <a:cxnLst>
                  <a:cxn ang="0">
                    <a:pos x="T0" y="T1"/>
                  </a:cxn>
                  <a:cxn ang="0">
                    <a:pos x="T2" y="T3"/>
                  </a:cxn>
                  <a:cxn ang="0">
                    <a:pos x="T4" y="T5"/>
                  </a:cxn>
                  <a:cxn ang="0">
                    <a:pos x="T6" y="T7"/>
                  </a:cxn>
                  <a:cxn ang="0">
                    <a:pos x="T8" y="T9"/>
                  </a:cxn>
                </a:cxnLst>
                <a:rect l="0" t="0" r="r" b="b"/>
                <a:pathLst>
                  <a:path w="10" h="8">
                    <a:moveTo>
                      <a:pt x="6" y="4"/>
                    </a:moveTo>
                    <a:cubicBezTo>
                      <a:pt x="3" y="6"/>
                      <a:pt x="0" y="8"/>
                      <a:pt x="0" y="7"/>
                    </a:cubicBezTo>
                    <a:cubicBezTo>
                      <a:pt x="0" y="5"/>
                      <a:pt x="6" y="1"/>
                      <a:pt x="9" y="0"/>
                    </a:cubicBezTo>
                    <a:cubicBezTo>
                      <a:pt x="9" y="0"/>
                      <a:pt x="10" y="0"/>
                      <a:pt x="8" y="1"/>
                    </a:cubicBezTo>
                    <a:cubicBezTo>
                      <a:pt x="8" y="2"/>
                      <a:pt x="7" y="2"/>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6" name="Freeform 1943">
                <a:extLst>
                  <a:ext uri="{FF2B5EF4-FFF2-40B4-BE49-F238E27FC236}">
                    <a16:creationId xmlns:a16="http://schemas.microsoft.com/office/drawing/2014/main" id="{52E3DBCF-556E-4327-BC9D-D549ACB4169A}"/>
                  </a:ext>
                </a:extLst>
              </p:cNvPr>
              <p:cNvSpPr>
                <a:spLocks/>
              </p:cNvSpPr>
              <p:nvPr/>
            </p:nvSpPr>
            <p:spPr bwMode="auto">
              <a:xfrm>
                <a:off x="4637" y="1129"/>
                <a:ext cx="43" cy="38"/>
              </a:xfrm>
              <a:custGeom>
                <a:avLst/>
                <a:gdLst>
                  <a:gd name="T0" fmla="*/ 6 w 9"/>
                  <a:gd name="T1" fmla="*/ 4 h 8"/>
                  <a:gd name="T2" fmla="*/ 0 w 9"/>
                  <a:gd name="T3" fmla="*/ 7 h 8"/>
                  <a:gd name="T4" fmla="*/ 8 w 9"/>
                  <a:gd name="T5" fmla="*/ 0 h 8"/>
                  <a:gd name="T6" fmla="*/ 8 w 9"/>
                  <a:gd name="T7" fmla="*/ 2 h 8"/>
                  <a:gd name="T8" fmla="*/ 6 w 9"/>
                  <a:gd name="T9" fmla="*/ 4 h 8"/>
                </a:gdLst>
                <a:ahLst/>
                <a:cxnLst>
                  <a:cxn ang="0">
                    <a:pos x="T0" y="T1"/>
                  </a:cxn>
                  <a:cxn ang="0">
                    <a:pos x="T2" y="T3"/>
                  </a:cxn>
                  <a:cxn ang="0">
                    <a:pos x="T4" y="T5"/>
                  </a:cxn>
                  <a:cxn ang="0">
                    <a:pos x="T6" y="T7"/>
                  </a:cxn>
                  <a:cxn ang="0">
                    <a:pos x="T8" y="T9"/>
                  </a:cxn>
                </a:cxnLst>
                <a:rect l="0" t="0" r="r" b="b"/>
                <a:pathLst>
                  <a:path w="9" h="8">
                    <a:moveTo>
                      <a:pt x="6" y="4"/>
                    </a:moveTo>
                    <a:cubicBezTo>
                      <a:pt x="3" y="6"/>
                      <a:pt x="0" y="8"/>
                      <a:pt x="0" y="7"/>
                    </a:cubicBezTo>
                    <a:cubicBezTo>
                      <a:pt x="0" y="5"/>
                      <a:pt x="5" y="1"/>
                      <a:pt x="8" y="0"/>
                    </a:cubicBezTo>
                    <a:cubicBezTo>
                      <a:pt x="9" y="0"/>
                      <a:pt x="8" y="1"/>
                      <a:pt x="8" y="2"/>
                    </a:cubicBezTo>
                    <a:cubicBezTo>
                      <a:pt x="7" y="3"/>
                      <a:pt x="6" y="3"/>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7" name="Freeform 1944">
                <a:extLst>
                  <a:ext uri="{FF2B5EF4-FFF2-40B4-BE49-F238E27FC236}">
                    <a16:creationId xmlns:a16="http://schemas.microsoft.com/office/drawing/2014/main" id="{7E313D94-3EBA-4BC1-8623-4D21CCC45657}"/>
                  </a:ext>
                </a:extLst>
              </p:cNvPr>
              <p:cNvSpPr>
                <a:spLocks/>
              </p:cNvSpPr>
              <p:nvPr/>
            </p:nvSpPr>
            <p:spPr bwMode="auto">
              <a:xfrm>
                <a:off x="4569" y="1182"/>
                <a:ext cx="48" cy="43"/>
              </a:xfrm>
              <a:custGeom>
                <a:avLst/>
                <a:gdLst>
                  <a:gd name="T0" fmla="*/ 7 w 10"/>
                  <a:gd name="T1" fmla="*/ 4 h 9"/>
                  <a:gd name="T2" fmla="*/ 1 w 10"/>
                  <a:gd name="T3" fmla="*/ 7 h 9"/>
                  <a:gd name="T4" fmla="*/ 9 w 10"/>
                  <a:gd name="T5" fmla="*/ 0 h 9"/>
                  <a:gd name="T6" fmla="*/ 8 w 10"/>
                  <a:gd name="T7" fmla="*/ 3 h 9"/>
                  <a:gd name="T8" fmla="*/ 7 w 10"/>
                  <a:gd name="T9" fmla="*/ 4 h 9"/>
                </a:gdLst>
                <a:ahLst/>
                <a:cxnLst>
                  <a:cxn ang="0">
                    <a:pos x="T0" y="T1"/>
                  </a:cxn>
                  <a:cxn ang="0">
                    <a:pos x="T2" y="T3"/>
                  </a:cxn>
                  <a:cxn ang="0">
                    <a:pos x="T4" y="T5"/>
                  </a:cxn>
                  <a:cxn ang="0">
                    <a:pos x="T6" y="T7"/>
                  </a:cxn>
                  <a:cxn ang="0">
                    <a:pos x="T8" y="T9"/>
                  </a:cxn>
                </a:cxnLst>
                <a:rect l="0" t="0" r="r" b="b"/>
                <a:pathLst>
                  <a:path w="10" h="9">
                    <a:moveTo>
                      <a:pt x="7" y="4"/>
                    </a:moveTo>
                    <a:cubicBezTo>
                      <a:pt x="4" y="7"/>
                      <a:pt x="0" y="9"/>
                      <a:pt x="1" y="7"/>
                    </a:cubicBezTo>
                    <a:cubicBezTo>
                      <a:pt x="1" y="6"/>
                      <a:pt x="6" y="1"/>
                      <a:pt x="9" y="0"/>
                    </a:cubicBezTo>
                    <a:cubicBezTo>
                      <a:pt x="10" y="0"/>
                      <a:pt x="8" y="3"/>
                      <a:pt x="8" y="3"/>
                    </a:cubicBezTo>
                    <a:cubicBezTo>
                      <a:pt x="8" y="3"/>
                      <a:pt x="7" y="4"/>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8" name="Freeform 1945">
                <a:extLst>
                  <a:ext uri="{FF2B5EF4-FFF2-40B4-BE49-F238E27FC236}">
                    <a16:creationId xmlns:a16="http://schemas.microsoft.com/office/drawing/2014/main" id="{C422D44E-A3BF-4FFF-A239-9B0DC9C17B0F}"/>
                  </a:ext>
                </a:extLst>
              </p:cNvPr>
              <p:cNvSpPr>
                <a:spLocks/>
              </p:cNvSpPr>
              <p:nvPr/>
            </p:nvSpPr>
            <p:spPr bwMode="auto">
              <a:xfrm>
                <a:off x="4632" y="1153"/>
                <a:ext cx="43" cy="38"/>
              </a:xfrm>
              <a:custGeom>
                <a:avLst/>
                <a:gdLst>
                  <a:gd name="T0" fmla="*/ 6 w 9"/>
                  <a:gd name="T1" fmla="*/ 4 h 8"/>
                  <a:gd name="T2" fmla="*/ 0 w 9"/>
                  <a:gd name="T3" fmla="*/ 7 h 8"/>
                  <a:gd name="T4" fmla="*/ 8 w 9"/>
                  <a:gd name="T5" fmla="*/ 0 h 8"/>
                  <a:gd name="T6" fmla="*/ 7 w 9"/>
                  <a:gd name="T7" fmla="*/ 3 h 8"/>
                  <a:gd name="T8" fmla="*/ 6 w 9"/>
                  <a:gd name="T9" fmla="*/ 4 h 8"/>
                </a:gdLst>
                <a:ahLst/>
                <a:cxnLst>
                  <a:cxn ang="0">
                    <a:pos x="T0" y="T1"/>
                  </a:cxn>
                  <a:cxn ang="0">
                    <a:pos x="T2" y="T3"/>
                  </a:cxn>
                  <a:cxn ang="0">
                    <a:pos x="T4" y="T5"/>
                  </a:cxn>
                  <a:cxn ang="0">
                    <a:pos x="T6" y="T7"/>
                  </a:cxn>
                  <a:cxn ang="0">
                    <a:pos x="T8" y="T9"/>
                  </a:cxn>
                </a:cxnLst>
                <a:rect l="0" t="0" r="r" b="b"/>
                <a:pathLst>
                  <a:path w="9" h="8">
                    <a:moveTo>
                      <a:pt x="6" y="4"/>
                    </a:moveTo>
                    <a:cubicBezTo>
                      <a:pt x="3" y="7"/>
                      <a:pt x="0" y="8"/>
                      <a:pt x="0" y="7"/>
                    </a:cubicBezTo>
                    <a:cubicBezTo>
                      <a:pt x="0" y="5"/>
                      <a:pt x="5" y="1"/>
                      <a:pt x="8" y="0"/>
                    </a:cubicBezTo>
                    <a:cubicBezTo>
                      <a:pt x="9" y="0"/>
                      <a:pt x="8" y="2"/>
                      <a:pt x="7" y="3"/>
                    </a:cubicBezTo>
                    <a:cubicBezTo>
                      <a:pt x="7" y="3"/>
                      <a:pt x="6" y="4"/>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299" name="Freeform 1946">
                <a:extLst>
                  <a:ext uri="{FF2B5EF4-FFF2-40B4-BE49-F238E27FC236}">
                    <a16:creationId xmlns:a16="http://schemas.microsoft.com/office/drawing/2014/main" id="{130A3DBA-9BD6-48AA-B4BC-7AD25F398434}"/>
                  </a:ext>
                </a:extLst>
              </p:cNvPr>
              <p:cNvSpPr>
                <a:spLocks/>
              </p:cNvSpPr>
              <p:nvPr/>
            </p:nvSpPr>
            <p:spPr bwMode="auto">
              <a:xfrm>
                <a:off x="4579" y="1201"/>
                <a:ext cx="48" cy="43"/>
              </a:xfrm>
              <a:custGeom>
                <a:avLst/>
                <a:gdLst>
                  <a:gd name="T0" fmla="*/ 7 w 10"/>
                  <a:gd name="T1" fmla="*/ 4 h 9"/>
                  <a:gd name="T2" fmla="*/ 0 w 10"/>
                  <a:gd name="T3" fmla="*/ 7 h 9"/>
                  <a:gd name="T4" fmla="*/ 8 w 10"/>
                  <a:gd name="T5" fmla="*/ 1 h 9"/>
                  <a:gd name="T6" fmla="*/ 8 w 10"/>
                  <a:gd name="T7" fmla="*/ 3 h 9"/>
                  <a:gd name="T8" fmla="*/ 7 w 10"/>
                  <a:gd name="T9" fmla="*/ 4 h 9"/>
                </a:gdLst>
                <a:ahLst/>
                <a:cxnLst>
                  <a:cxn ang="0">
                    <a:pos x="T0" y="T1"/>
                  </a:cxn>
                  <a:cxn ang="0">
                    <a:pos x="T2" y="T3"/>
                  </a:cxn>
                  <a:cxn ang="0">
                    <a:pos x="T4" y="T5"/>
                  </a:cxn>
                  <a:cxn ang="0">
                    <a:pos x="T6" y="T7"/>
                  </a:cxn>
                  <a:cxn ang="0">
                    <a:pos x="T8" y="T9"/>
                  </a:cxn>
                </a:cxnLst>
                <a:rect l="0" t="0" r="r" b="b"/>
                <a:pathLst>
                  <a:path w="10" h="9">
                    <a:moveTo>
                      <a:pt x="7" y="4"/>
                    </a:moveTo>
                    <a:cubicBezTo>
                      <a:pt x="4" y="7"/>
                      <a:pt x="1" y="9"/>
                      <a:pt x="0" y="7"/>
                    </a:cubicBezTo>
                    <a:cubicBezTo>
                      <a:pt x="0" y="6"/>
                      <a:pt x="5" y="1"/>
                      <a:pt x="8" y="1"/>
                    </a:cubicBezTo>
                    <a:cubicBezTo>
                      <a:pt x="10" y="0"/>
                      <a:pt x="8" y="3"/>
                      <a:pt x="8" y="3"/>
                    </a:cubicBezTo>
                    <a:cubicBezTo>
                      <a:pt x="7" y="4"/>
                      <a:pt x="7" y="4"/>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0" name="Freeform 1947">
                <a:extLst>
                  <a:ext uri="{FF2B5EF4-FFF2-40B4-BE49-F238E27FC236}">
                    <a16:creationId xmlns:a16="http://schemas.microsoft.com/office/drawing/2014/main" id="{DFF5B15D-978C-468C-AB20-288474670167}"/>
                  </a:ext>
                </a:extLst>
              </p:cNvPr>
              <p:cNvSpPr>
                <a:spLocks/>
              </p:cNvSpPr>
              <p:nvPr/>
            </p:nvSpPr>
            <p:spPr bwMode="auto">
              <a:xfrm>
                <a:off x="4555" y="1249"/>
                <a:ext cx="48" cy="44"/>
              </a:xfrm>
              <a:custGeom>
                <a:avLst/>
                <a:gdLst>
                  <a:gd name="T0" fmla="*/ 7 w 10"/>
                  <a:gd name="T1" fmla="*/ 4 h 9"/>
                  <a:gd name="T2" fmla="*/ 0 w 10"/>
                  <a:gd name="T3" fmla="*/ 7 h 9"/>
                  <a:gd name="T4" fmla="*/ 8 w 10"/>
                  <a:gd name="T5" fmla="*/ 0 h 9"/>
                  <a:gd name="T6" fmla="*/ 7 w 10"/>
                  <a:gd name="T7" fmla="*/ 4 h 9"/>
                </a:gdLst>
                <a:ahLst/>
                <a:cxnLst>
                  <a:cxn ang="0">
                    <a:pos x="T0" y="T1"/>
                  </a:cxn>
                  <a:cxn ang="0">
                    <a:pos x="T2" y="T3"/>
                  </a:cxn>
                  <a:cxn ang="0">
                    <a:pos x="T4" y="T5"/>
                  </a:cxn>
                  <a:cxn ang="0">
                    <a:pos x="T6" y="T7"/>
                  </a:cxn>
                </a:cxnLst>
                <a:rect l="0" t="0" r="r" b="b"/>
                <a:pathLst>
                  <a:path w="10" h="9">
                    <a:moveTo>
                      <a:pt x="7" y="4"/>
                    </a:moveTo>
                    <a:cubicBezTo>
                      <a:pt x="4" y="7"/>
                      <a:pt x="0" y="9"/>
                      <a:pt x="0" y="7"/>
                    </a:cubicBezTo>
                    <a:cubicBezTo>
                      <a:pt x="0" y="5"/>
                      <a:pt x="5" y="1"/>
                      <a:pt x="8" y="0"/>
                    </a:cubicBezTo>
                    <a:cubicBezTo>
                      <a:pt x="10" y="0"/>
                      <a:pt x="8"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1" name="Freeform 1948">
                <a:extLst>
                  <a:ext uri="{FF2B5EF4-FFF2-40B4-BE49-F238E27FC236}">
                    <a16:creationId xmlns:a16="http://schemas.microsoft.com/office/drawing/2014/main" id="{81A81211-AF64-492D-879A-C9B0A3AEA341}"/>
                  </a:ext>
                </a:extLst>
              </p:cNvPr>
              <p:cNvSpPr>
                <a:spLocks/>
              </p:cNvSpPr>
              <p:nvPr/>
            </p:nvSpPr>
            <p:spPr bwMode="auto">
              <a:xfrm>
                <a:off x="4603" y="1239"/>
                <a:ext cx="48" cy="44"/>
              </a:xfrm>
              <a:custGeom>
                <a:avLst/>
                <a:gdLst>
                  <a:gd name="T0" fmla="*/ 7 w 10"/>
                  <a:gd name="T1" fmla="*/ 4 h 9"/>
                  <a:gd name="T2" fmla="*/ 0 w 10"/>
                  <a:gd name="T3" fmla="*/ 7 h 9"/>
                  <a:gd name="T4" fmla="*/ 8 w 10"/>
                  <a:gd name="T5" fmla="*/ 0 h 9"/>
                  <a:gd name="T6" fmla="*/ 7 w 10"/>
                  <a:gd name="T7" fmla="*/ 4 h 9"/>
                </a:gdLst>
                <a:ahLst/>
                <a:cxnLst>
                  <a:cxn ang="0">
                    <a:pos x="T0" y="T1"/>
                  </a:cxn>
                  <a:cxn ang="0">
                    <a:pos x="T2" y="T3"/>
                  </a:cxn>
                  <a:cxn ang="0">
                    <a:pos x="T4" y="T5"/>
                  </a:cxn>
                  <a:cxn ang="0">
                    <a:pos x="T6" y="T7"/>
                  </a:cxn>
                </a:cxnLst>
                <a:rect l="0" t="0" r="r" b="b"/>
                <a:pathLst>
                  <a:path w="10" h="9">
                    <a:moveTo>
                      <a:pt x="7" y="4"/>
                    </a:moveTo>
                    <a:cubicBezTo>
                      <a:pt x="4" y="7"/>
                      <a:pt x="0" y="9"/>
                      <a:pt x="0" y="7"/>
                    </a:cubicBezTo>
                    <a:cubicBezTo>
                      <a:pt x="0" y="5"/>
                      <a:pt x="5" y="1"/>
                      <a:pt x="8" y="0"/>
                    </a:cubicBezTo>
                    <a:cubicBezTo>
                      <a:pt x="10" y="0"/>
                      <a:pt x="9"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2" name="Freeform 1949">
                <a:extLst>
                  <a:ext uri="{FF2B5EF4-FFF2-40B4-BE49-F238E27FC236}">
                    <a16:creationId xmlns:a16="http://schemas.microsoft.com/office/drawing/2014/main" id="{5A3B71C3-D75B-4FCB-996A-9EF22207EE63}"/>
                  </a:ext>
                </a:extLst>
              </p:cNvPr>
              <p:cNvSpPr>
                <a:spLocks/>
              </p:cNvSpPr>
              <p:nvPr/>
            </p:nvSpPr>
            <p:spPr bwMode="auto">
              <a:xfrm>
                <a:off x="4622" y="1196"/>
                <a:ext cx="44" cy="39"/>
              </a:xfrm>
              <a:custGeom>
                <a:avLst/>
                <a:gdLst>
                  <a:gd name="T0" fmla="*/ 6 w 9"/>
                  <a:gd name="T1" fmla="*/ 4 h 8"/>
                  <a:gd name="T2" fmla="*/ 0 w 9"/>
                  <a:gd name="T3" fmla="*/ 7 h 8"/>
                  <a:gd name="T4" fmla="*/ 7 w 9"/>
                  <a:gd name="T5" fmla="*/ 0 h 8"/>
                  <a:gd name="T6" fmla="*/ 7 w 9"/>
                  <a:gd name="T7" fmla="*/ 3 h 8"/>
                  <a:gd name="T8" fmla="*/ 6 w 9"/>
                  <a:gd name="T9" fmla="*/ 4 h 8"/>
                </a:gdLst>
                <a:ahLst/>
                <a:cxnLst>
                  <a:cxn ang="0">
                    <a:pos x="T0" y="T1"/>
                  </a:cxn>
                  <a:cxn ang="0">
                    <a:pos x="T2" y="T3"/>
                  </a:cxn>
                  <a:cxn ang="0">
                    <a:pos x="T4" y="T5"/>
                  </a:cxn>
                  <a:cxn ang="0">
                    <a:pos x="T6" y="T7"/>
                  </a:cxn>
                  <a:cxn ang="0">
                    <a:pos x="T8" y="T9"/>
                  </a:cxn>
                </a:cxnLst>
                <a:rect l="0" t="0" r="r" b="b"/>
                <a:pathLst>
                  <a:path w="9" h="8">
                    <a:moveTo>
                      <a:pt x="6" y="4"/>
                    </a:moveTo>
                    <a:cubicBezTo>
                      <a:pt x="3" y="7"/>
                      <a:pt x="0" y="8"/>
                      <a:pt x="0" y="7"/>
                    </a:cubicBezTo>
                    <a:cubicBezTo>
                      <a:pt x="0" y="5"/>
                      <a:pt x="4" y="0"/>
                      <a:pt x="7" y="0"/>
                    </a:cubicBezTo>
                    <a:cubicBezTo>
                      <a:pt x="9" y="0"/>
                      <a:pt x="8" y="2"/>
                      <a:pt x="7" y="3"/>
                    </a:cubicBezTo>
                    <a:cubicBezTo>
                      <a:pt x="7" y="3"/>
                      <a:pt x="6" y="4"/>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3" name="Freeform 1950">
                <a:extLst>
                  <a:ext uri="{FF2B5EF4-FFF2-40B4-BE49-F238E27FC236}">
                    <a16:creationId xmlns:a16="http://schemas.microsoft.com/office/drawing/2014/main" id="{50D583A9-8D68-4697-BEB4-C154DA45ECD8}"/>
                  </a:ext>
                </a:extLst>
              </p:cNvPr>
              <p:cNvSpPr>
                <a:spLocks/>
              </p:cNvSpPr>
              <p:nvPr/>
            </p:nvSpPr>
            <p:spPr bwMode="auto">
              <a:xfrm>
                <a:off x="4666" y="1182"/>
                <a:ext cx="48" cy="43"/>
              </a:xfrm>
              <a:custGeom>
                <a:avLst/>
                <a:gdLst>
                  <a:gd name="T0" fmla="*/ 7 w 10"/>
                  <a:gd name="T1" fmla="*/ 4 h 9"/>
                  <a:gd name="T2" fmla="*/ 0 w 10"/>
                  <a:gd name="T3" fmla="*/ 7 h 9"/>
                  <a:gd name="T4" fmla="*/ 8 w 10"/>
                  <a:gd name="T5" fmla="*/ 1 h 9"/>
                  <a:gd name="T6" fmla="*/ 8 w 10"/>
                  <a:gd name="T7" fmla="*/ 4 h 9"/>
                  <a:gd name="T8" fmla="*/ 7 w 10"/>
                  <a:gd name="T9" fmla="*/ 4 h 9"/>
                </a:gdLst>
                <a:ahLst/>
                <a:cxnLst>
                  <a:cxn ang="0">
                    <a:pos x="T0" y="T1"/>
                  </a:cxn>
                  <a:cxn ang="0">
                    <a:pos x="T2" y="T3"/>
                  </a:cxn>
                  <a:cxn ang="0">
                    <a:pos x="T4" y="T5"/>
                  </a:cxn>
                  <a:cxn ang="0">
                    <a:pos x="T6" y="T7"/>
                  </a:cxn>
                  <a:cxn ang="0">
                    <a:pos x="T8" y="T9"/>
                  </a:cxn>
                </a:cxnLst>
                <a:rect l="0" t="0" r="r" b="b"/>
                <a:pathLst>
                  <a:path w="10" h="9">
                    <a:moveTo>
                      <a:pt x="7" y="4"/>
                    </a:moveTo>
                    <a:cubicBezTo>
                      <a:pt x="4" y="7"/>
                      <a:pt x="1" y="9"/>
                      <a:pt x="0" y="7"/>
                    </a:cubicBezTo>
                    <a:cubicBezTo>
                      <a:pt x="0" y="5"/>
                      <a:pt x="5" y="1"/>
                      <a:pt x="8" y="1"/>
                    </a:cubicBezTo>
                    <a:cubicBezTo>
                      <a:pt x="10" y="0"/>
                      <a:pt x="9" y="3"/>
                      <a:pt x="8" y="4"/>
                    </a:cubicBezTo>
                    <a:cubicBezTo>
                      <a:pt x="8" y="4"/>
                      <a:pt x="7" y="4"/>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4" name="Freeform 1951">
                <a:extLst>
                  <a:ext uri="{FF2B5EF4-FFF2-40B4-BE49-F238E27FC236}">
                    <a16:creationId xmlns:a16="http://schemas.microsoft.com/office/drawing/2014/main" id="{726DF7E7-D7BE-42CD-89CA-E0F159CB99E0}"/>
                  </a:ext>
                </a:extLst>
              </p:cNvPr>
              <p:cNvSpPr>
                <a:spLocks/>
              </p:cNvSpPr>
              <p:nvPr/>
            </p:nvSpPr>
            <p:spPr bwMode="auto">
              <a:xfrm>
                <a:off x="4723" y="1138"/>
                <a:ext cx="49" cy="34"/>
              </a:xfrm>
              <a:custGeom>
                <a:avLst/>
                <a:gdLst>
                  <a:gd name="T0" fmla="*/ 7 w 10"/>
                  <a:gd name="T1" fmla="*/ 3 h 7"/>
                  <a:gd name="T2" fmla="*/ 0 w 10"/>
                  <a:gd name="T3" fmla="*/ 6 h 7"/>
                  <a:gd name="T4" fmla="*/ 8 w 10"/>
                  <a:gd name="T5" fmla="*/ 0 h 7"/>
                  <a:gd name="T6" fmla="*/ 7 w 10"/>
                  <a:gd name="T7" fmla="*/ 2 h 7"/>
                  <a:gd name="T8" fmla="*/ 7 w 10"/>
                  <a:gd name="T9" fmla="*/ 3 h 7"/>
                </a:gdLst>
                <a:ahLst/>
                <a:cxnLst>
                  <a:cxn ang="0">
                    <a:pos x="T0" y="T1"/>
                  </a:cxn>
                  <a:cxn ang="0">
                    <a:pos x="T2" y="T3"/>
                  </a:cxn>
                  <a:cxn ang="0">
                    <a:pos x="T4" y="T5"/>
                  </a:cxn>
                  <a:cxn ang="0">
                    <a:pos x="T6" y="T7"/>
                  </a:cxn>
                  <a:cxn ang="0">
                    <a:pos x="T8" y="T9"/>
                  </a:cxn>
                </a:cxnLst>
                <a:rect l="0" t="0" r="r" b="b"/>
                <a:pathLst>
                  <a:path w="10" h="7">
                    <a:moveTo>
                      <a:pt x="7" y="3"/>
                    </a:moveTo>
                    <a:cubicBezTo>
                      <a:pt x="4" y="6"/>
                      <a:pt x="0" y="7"/>
                      <a:pt x="0" y="6"/>
                    </a:cubicBezTo>
                    <a:cubicBezTo>
                      <a:pt x="0" y="4"/>
                      <a:pt x="5" y="0"/>
                      <a:pt x="8" y="0"/>
                    </a:cubicBezTo>
                    <a:cubicBezTo>
                      <a:pt x="10" y="0"/>
                      <a:pt x="8" y="2"/>
                      <a:pt x="7" y="2"/>
                    </a:cubicBezTo>
                    <a:cubicBezTo>
                      <a:pt x="7" y="3"/>
                      <a:pt x="7" y="3"/>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5" name="Freeform 1952">
                <a:extLst>
                  <a:ext uri="{FF2B5EF4-FFF2-40B4-BE49-F238E27FC236}">
                    <a16:creationId xmlns:a16="http://schemas.microsoft.com/office/drawing/2014/main" id="{17CEDA28-1983-4C54-8474-F514B5782B83}"/>
                  </a:ext>
                </a:extLst>
              </p:cNvPr>
              <p:cNvSpPr>
                <a:spLocks/>
              </p:cNvSpPr>
              <p:nvPr/>
            </p:nvSpPr>
            <p:spPr bwMode="auto">
              <a:xfrm>
                <a:off x="4661" y="1220"/>
                <a:ext cx="43" cy="44"/>
              </a:xfrm>
              <a:custGeom>
                <a:avLst/>
                <a:gdLst>
                  <a:gd name="T0" fmla="*/ 7 w 9"/>
                  <a:gd name="T1" fmla="*/ 4 h 9"/>
                  <a:gd name="T2" fmla="*/ 0 w 9"/>
                  <a:gd name="T3" fmla="*/ 7 h 9"/>
                  <a:gd name="T4" fmla="*/ 7 w 9"/>
                  <a:gd name="T5" fmla="*/ 0 h 9"/>
                  <a:gd name="T6" fmla="*/ 7 w 9"/>
                  <a:gd name="T7" fmla="*/ 4 h 9"/>
                </a:gdLst>
                <a:ahLst/>
                <a:cxnLst>
                  <a:cxn ang="0">
                    <a:pos x="T0" y="T1"/>
                  </a:cxn>
                  <a:cxn ang="0">
                    <a:pos x="T2" y="T3"/>
                  </a:cxn>
                  <a:cxn ang="0">
                    <a:pos x="T4" y="T5"/>
                  </a:cxn>
                  <a:cxn ang="0">
                    <a:pos x="T6" y="T7"/>
                  </a:cxn>
                </a:cxnLst>
                <a:rect l="0" t="0" r="r" b="b"/>
                <a:pathLst>
                  <a:path w="9" h="9">
                    <a:moveTo>
                      <a:pt x="7" y="4"/>
                    </a:moveTo>
                    <a:cubicBezTo>
                      <a:pt x="4" y="7"/>
                      <a:pt x="0" y="9"/>
                      <a:pt x="0" y="7"/>
                    </a:cubicBezTo>
                    <a:cubicBezTo>
                      <a:pt x="0" y="5"/>
                      <a:pt x="4" y="1"/>
                      <a:pt x="7" y="0"/>
                    </a:cubicBezTo>
                    <a:cubicBezTo>
                      <a:pt x="9" y="0"/>
                      <a:pt x="8" y="3"/>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6" name="Freeform 1953">
                <a:extLst>
                  <a:ext uri="{FF2B5EF4-FFF2-40B4-BE49-F238E27FC236}">
                    <a16:creationId xmlns:a16="http://schemas.microsoft.com/office/drawing/2014/main" id="{97477128-2F30-47CA-9486-EEB987D7612B}"/>
                  </a:ext>
                </a:extLst>
              </p:cNvPr>
              <p:cNvSpPr>
                <a:spLocks/>
              </p:cNvSpPr>
              <p:nvPr/>
            </p:nvSpPr>
            <p:spPr bwMode="auto">
              <a:xfrm>
                <a:off x="4685" y="1235"/>
                <a:ext cx="48" cy="43"/>
              </a:xfrm>
              <a:custGeom>
                <a:avLst/>
                <a:gdLst>
                  <a:gd name="T0" fmla="*/ 8 w 10"/>
                  <a:gd name="T1" fmla="*/ 4 h 9"/>
                  <a:gd name="T2" fmla="*/ 1 w 10"/>
                  <a:gd name="T3" fmla="*/ 6 h 9"/>
                  <a:gd name="T4" fmla="*/ 8 w 10"/>
                  <a:gd name="T5" fmla="*/ 0 h 9"/>
                  <a:gd name="T6" fmla="*/ 8 w 10"/>
                  <a:gd name="T7" fmla="*/ 4 h 9"/>
                </a:gdLst>
                <a:ahLst/>
                <a:cxnLst>
                  <a:cxn ang="0">
                    <a:pos x="T0" y="T1"/>
                  </a:cxn>
                  <a:cxn ang="0">
                    <a:pos x="T2" y="T3"/>
                  </a:cxn>
                  <a:cxn ang="0">
                    <a:pos x="T4" y="T5"/>
                  </a:cxn>
                  <a:cxn ang="0">
                    <a:pos x="T6" y="T7"/>
                  </a:cxn>
                </a:cxnLst>
                <a:rect l="0" t="0" r="r" b="b"/>
                <a:pathLst>
                  <a:path w="10" h="9">
                    <a:moveTo>
                      <a:pt x="8" y="4"/>
                    </a:moveTo>
                    <a:cubicBezTo>
                      <a:pt x="5" y="7"/>
                      <a:pt x="1" y="9"/>
                      <a:pt x="1" y="6"/>
                    </a:cubicBezTo>
                    <a:cubicBezTo>
                      <a:pt x="0" y="4"/>
                      <a:pt x="5" y="0"/>
                      <a:pt x="8" y="0"/>
                    </a:cubicBezTo>
                    <a:cubicBezTo>
                      <a:pt x="10"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7" name="Freeform 1954">
                <a:extLst>
                  <a:ext uri="{FF2B5EF4-FFF2-40B4-BE49-F238E27FC236}">
                    <a16:creationId xmlns:a16="http://schemas.microsoft.com/office/drawing/2014/main" id="{AF0BCE75-34C6-48F2-9A26-DC9142FEB108}"/>
                  </a:ext>
                </a:extLst>
              </p:cNvPr>
              <p:cNvSpPr>
                <a:spLocks/>
              </p:cNvSpPr>
              <p:nvPr/>
            </p:nvSpPr>
            <p:spPr bwMode="auto">
              <a:xfrm>
                <a:off x="4613" y="1321"/>
                <a:ext cx="48" cy="44"/>
              </a:xfrm>
              <a:custGeom>
                <a:avLst/>
                <a:gdLst>
                  <a:gd name="T0" fmla="*/ 8 w 10"/>
                  <a:gd name="T1" fmla="*/ 4 h 9"/>
                  <a:gd name="T2" fmla="*/ 0 w 10"/>
                  <a:gd name="T3" fmla="*/ 7 h 9"/>
                  <a:gd name="T4" fmla="*/ 8 w 10"/>
                  <a:gd name="T5" fmla="*/ 0 h 9"/>
                  <a:gd name="T6" fmla="*/ 8 w 10"/>
                  <a:gd name="T7" fmla="*/ 4 h 9"/>
                </a:gdLst>
                <a:ahLst/>
                <a:cxnLst>
                  <a:cxn ang="0">
                    <a:pos x="T0" y="T1"/>
                  </a:cxn>
                  <a:cxn ang="0">
                    <a:pos x="T2" y="T3"/>
                  </a:cxn>
                  <a:cxn ang="0">
                    <a:pos x="T4" y="T5"/>
                  </a:cxn>
                  <a:cxn ang="0">
                    <a:pos x="T6" y="T7"/>
                  </a:cxn>
                </a:cxnLst>
                <a:rect l="0" t="0" r="r" b="b"/>
                <a:pathLst>
                  <a:path w="10" h="9">
                    <a:moveTo>
                      <a:pt x="8" y="4"/>
                    </a:moveTo>
                    <a:cubicBezTo>
                      <a:pt x="5" y="7"/>
                      <a:pt x="1" y="9"/>
                      <a:pt x="0" y="7"/>
                    </a:cubicBezTo>
                    <a:cubicBezTo>
                      <a:pt x="0" y="5"/>
                      <a:pt x="4" y="0"/>
                      <a:pt x="8" y="0"/>
                    </a:cubicBezTo>
                    <a:cubicBezTo>
                      <a:pt x="10"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8" name="Freeform 1955">
                <a:extLst>
                  <a:ext uri="{FF2B5EF4-FFF2-40B4-BE49-F238E27FC236}">
                    <a16:creationId xmlns:a16="http://schemas.microsoft.com/office/drawing/2014/main" id="{FBA45A60-395B-4528-877C-0F96910BDDA5}"/>
                  </a:ext>
                </a:extLst>
              </p:cNvPr>
              <p:cNvSpPr>
                <a:spLocks/>
              </p:cNvSpPr>
              <p:nvPr/>
            </p:nvSpPr>
            <p:spPr bwMode="auto">
              <a:xfrm>
                <a:off x="4588" y="1379"/>
                <a:ext cx="53" cy="49"/>
              </a:xfrm>
              <a:custGeom>
                <a:avLst/>
                <a:gdLst>
                  <a:gd name="T0" fmla="*/ 9 w 11"/>
                  <a:gd name="T1" fmla="*/ 4 h 10"/>
                  <a:gd name="T2" fmla="*/ 1 w 11"/>
                  <a:gd name="T3" fmla="*/ 7 h 10"/>
                  <a:gd name="T4" fmla="*/ 8 w 11"/>
                  <a:gd name="T5" fmla="*/ 0 h 10"/>
                  <a:gd name="T6" fmla="*/ 9 w 11"/>
                  <a:gd name="T7" fmla="*/ 4 h 10"/>
                </a:gdLst>
                <a:ahLst/>
                <a:cxnLst>
                  <a:cxn ang="0">
                    <a:pos x="T0" y="T1"/>
                  </a:cxn>
                  <a:cxn ang="0">
                    <a:pos x="T2" y="T3"/>
                  </a:cxn>
                  <a:cxn ang="0">
                    <a:pos x="T4" y="T5"/>
                  </a:cxn>
                  <a:cxn ang="0">
                    <a:pos x="T6" y="T7"/>
                  </a:cxn>
                </a:cxnLst>
                <a:rect l="0" t="0" r="r" b="b"/>
                <a:pathLst>
                  <a:path w="11" h="10">
                    <a:moveTo>
                      <a:pt x="9" y="4"/>
                    </a:moveTo>
                    <a:cubicBezTo>
                      <a:pt x="6" y="8"/>
                      <a:pt x="2" y="10"/>
                      <a:pt x="1" y="7"/>
                    </a:cubicBezTo>
                    <a:cubicBezTo>
                      <a:pt x="0" y="5"/>
                      <a:pt x="4" y="0"/>
                      <a:pt x="8" y="0"/>
                    </a:cubicBezTo>
                    <a:cubicBezTo>
                      <a:pt x="11" y="0"/>
                      <a:pt x="10"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09" name="Freeform 1956">
                <a:extLst>
                  <a:ext uri="{FF2B5EF4-FFF2-40B4-BE49-F238E27FC236}">
                    <a16:creationId xmlns:a16="http://schemas.microsoft.com/office/drawing/2014/main" id="{60F48E25-3859-4D64-B9FB-9FACED69C925}"/>
                  </a:ext>
                </a:extLst>
              </p:cNvPr>
              <p:cNvSpPr>
                <a:spLocks/>
              </p:cNvSpPr>
              <p:nvPr/>
            </p:nvSpPr>
            <p:spPr bwMode="auto">
              <a:xfrm>
                <a:off x="4613" y="1408"/>
                <a:ext cx="48" cy="48"/>
              </a:xfrm>
              <a:custGeom>
                <a:avLst/>
                <a:gdLst>
                  <a:gd name="T0" fmla="*/ 9 w 10"/>
                  <a:gd name="T1" fmla="*/ 5 h 10"/>
                  <a:gd name="T2" fmla="*/ 1 w 10"/>
                  <a:gd name="T3" fmla="*/ 7 h 10"/>
                  <a:gd name="T4" fmla="*/ 8 w 10"/>
                  <a:gd name="T5" fmla="*/ 0 h 10"/>
                  <a:gd name="T6" fmla="*/ 9 w 10"/>
                  <a:gd name="T7" fmla="*/ 5 h 10"/>
                </a:gdLst>
                <a:ahLst/>
                <a:cxnLst>
                  <a:cxn ang="0">
                    <a:pos x="T0" y="T1"/>
                  </a:cxn>
                  <a:cxn ang="0">
                    <a:pos x="T2" y="T3"/>
                  </a:cxn>
                  <a:cxn ang="0">
                    <a:pos x="T4" y="T5"/>
                  </a:cxn>
                  <a:cxn ang="0">
                    <a:pos x="T6" y="T7"/>
                  </a:cxn>
                </a:cxnLst>
                <a:rect l="0" t="0" r="r" b="b"/>
                <a:pathLst>
                  <a:path w="10" h="10">
                    <a:moveTo>
                      <a:pt x="9" y="5"/>
                    </a:moveTo>
                    <a:cubicBezTo>
                      <a:pt x="7" y="9"/>
                      <a:pt x="1" y="10"/>
                      <a:pt x="1" y="7"/>
                    </a:cubicBezTo>
                    <a:cubicBezTo>
                      <a:pt x="0" y="5"/>
                      <a:pt x="4" y="0"/>
                      <a:pt x="8" y="0"/>
                    </a:cubicBezTo>
                    <a:cubicBezTo>
                      <a:pt x="10"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0" name="Freeform 1957">
                <a:extLst>
                  <a:ext uri="{FF2B5EF4-FFF2-40B4-BE49-F238E27FC236}">
                    <a16:creationId xmlns:a16="http://schemas.microsoft.com/office/drawing/2014/main" id="{131499C7-A897-47C6-95E4-5E58BF279EC7}"/>
                  </a:ext>
                </a:extLst>
              </p:cNvPr>
              <p:cNvSpPr>
                <a:spLocks/>
              </p:cNvSpPr>
              <p:nvPr/>
            </p:nvSpPr>
            <p:spPr bwMode="auto">
              <a:xfrm>
                <a:off x="4661" y="1408"/>
                <a:ext cx="53" cy="53"/>
              </a:xfrm>
              <a:custGeom>
                <a:avLst/>
                <a:gdLst>
                  <a:gd name="T0" fmla="*/ 9 w 11"/>
                  <a:gd name="T1" fmla="*/ 5 h 11"/>
                  <a:gd name="T2" fmla="*/ 1 w 11"/>
                  <a:gd name="T3" fmla="*/ 8 h 11"/>
                  <a:gd name="T4" fmla="*/ 8 w 11"/>
                  <a:gd name="T5" fmla="*/ 1 h 11"/>
                  <a:gd name="T6" fmla="*/ 9 w 11"/>
                  <a:gd name="T7" fmla="*/ 5 h 11"/>
                </a:gdLst>
                <a:ahLst/>
                <a:cxnLst>
                  <a:cxn ang="0">
                    <a:pos x="T0" y="T1"/>
                  </a:cxn>
                  <a:cxn ang="0">
                    <a:pos x="T2" y="T3"/>
                  </a:cxn>
                  <a:cxn ang="0">
                    <a:pos x="T4" y="T5"/>
                  </a:cxn>
                  <a:cxn ang="0">
                    <a:pos x="T6" y="T7"/>
                  </a:cxn>
                </a:cxnLst>
                <a:rect l="0" t="0" r="r" b="b"/>
                <a:pathLst>
                  <a:path w="11" h="11">
                    <a:moveTo>
                      <a:pt x="9" y="5"/>
                    </a:moveTo>
                    <a:cubicBezTo>
                      <a:pt x="7" y="9"/>
                      <a:pt x="2" y="11"/>
                      <a:pt x="1" y="8"/>
                    </a:cubicBezTo>
                    <a:cubicBezTo>
                      <a:pt x="0" y="6"/>
                      <a:pt x="4" y="1"/>
                      <a:pt x="8" y="1"/>
                    </a:cubicBezTo>
                    <a:cubicBezTo>
                      <a:pt x="11"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1" name="Freeform 1958">
                <a:extLst>
                  <a:ext uri="{FF2B5EF4-FFF2-40B4-BE49-F238E27FC236}">
                    <a16:creationId xmlns:a16="http://schemas.microsoft.com/office/drawing/2014/main" id="{370FF93D-4688-4576-A1E8-8F493B688761}"/>
                  </a:ext>
                </a:extLst>
              </p:cNvPr>
              <p:cNvSpPr>
                <a:spLocks/>
              </p:cNvSpPr>
              <p:nvPr/>
            </p:nvSpPr>
            <p:spPr bwMode="auto">
              <a:xfrm>
                <a:off x="4728" y="1360"/>
                <a:ext cx="53" cy="48"/>
              </a:xfrm>
              <a:custGeom>
                <a:avLst/>
                <a:gdLst>
                  <a:gd name="T0" fmla="*/ 9 w 11"/>
                  <a:gd name="T1" fmla="*/ 4 h 10"/>
                  <a:gd name="T2" fmla="*/ 1 w 11"/>
                  <a:gd name="T3" fmla="*/ 7 h 10"/>
                  <a:gd name="T4" fmla="*/ 8 w 11"/>
                  <a:gd name="T5" fmla="*/ 0 h 10"/>
                  <a:gd name="T6" fmla="*/ 9 w 11"/>
                  <a:gd name="T7" fmla="*/ 4 h 10"/>
                </a:gdLst>
                <a:ahLst/>
                <a:cxnLst>
                  <a:cxn ang="0">
                    <a:pos x="T0" y="T1"/>
                  </a:cxn>
                  <a:cxn ang="0">
                    <a:pos x="T2" y="T3"/>
                  </a:cxn>
                  <a:cxn ang="0">
                    <a:pos x="T4" y="T5"/>
                  </a:cxn>
                  <a:cxn ang="0">
                    <a:pos x="T6" y="T7"/>
                  </a:cxn>
                </a:cxnLst>
                <a:rect l="0" t="0" r="r" b="b"/>
                <a:pathLst>
                  <a:path w="11" h="10">
                    <a:moveTo>
                      <a:pt x="9" y="4"/>
                    </a:moveTo>
                    <a:cubicBezTo>
                      <a:pt x="7" y="8"/>
                      <a:pt x="2" y="10"/>
                      <a:pt x="1" y="7"/>
                    </a:cubicBezTo>
                    <a:cubicBezTo>
                      <a:pt x="0" y="4"/>
                      <a:pt x="4" y="0"/>
                      <a:pt x="8" y="0"/>
                    </a:cubicBezTo>
                    <a:cubicBezTo>
                      <a:pt x="11"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2" name="Freeform 1959">
                <a:extLst>
                  <a:ext uri="{FF2B5EF4-FFF2-40B4-BE49-F238E27FC236}">
                    <a16:creationId xmlns:a16="http://schemas.microsoft.com/office/drawing/2014/main" id="{A7165499-913D-4265-BD1E-9BEA1B80E3E2}"/>
                  </a:ext>
                </a:extLst>
              </p:cNvPr>
              <p:cNvSpPr>
                <a:spLocks/>
              </p:cNvSpPr>
              <p:nvPr/>
            </p:nvSpPr>
            <p:spPr bwMode="auto">
              <a:xfrm>
                <a:off x="4680" y="1350"/>
                <a:ext cx="53" cy="49"/>
              </a:xfrm>
              <a:custGeom>
                <a:avLst/>
                <a:gdLst>
                  <a:gd name="T0" fmla="*/ 9 w 11"/>
                  <a:gd name="T1" fmla="*/ 5 h 10"/>
                  <a:gd name="T2" fmla="*/ 1 w 11"/>
                  <a:gd name="T3" fmla="*/ 8 h 10"/>
                  <a:gd name="T4" fmla="*/ 8 w 11"/>
                  <a:gd name="T5" fmla="*/ 0 h 10"/>
                  <a:gd name="T6" fmla="*/ 9 w 11"/>
                  <a:gd name="T7" fmla="*/ 5 h 10"/>
                </a:gdLst>
                <a:ahLst/>
                <a:cxnLst>
                  <a:cxn ang="0">
                    <a:pos x="T0" y="T1"/>
                  </a:cxn>
                  <a:cxn ang="0">
                    <a:pos x="T2" y="T3"/>
                  </a:cxn>
                  <a:cxn ang="0">
                    <a:pos x="T4" y="T5"/>
                  </a:cxn>
                  <a:cxn ang="0">
                    <a:pos x="T6" y="T7"/>
                  </a:cxn>
                </a:cxnLst>
                <a:rect l="0" t="0" r="r" b="b"/>
                <a:pathLst>
                  <a:path w="11" h="10">
                    <a:moveTo>
                      <a:pt x="9" y="5"/>
                    </a:moveTo>
                    <a:cubicBezTo>
                      <a:pt x="7" y="8"/>
                      <a:pt x="2" y="10"/>
                      <a:pt x="1" y="8"/>
                    </a:cubicBezTo>
                    <a:cubicBezTo>
                      <a:pt x="0" y="5"/>
                      <a:pt x="4" y="1"/>
                      <a:pt x="8" y="0"/>
                    </a:cubicBezTo>
                    <a:cubicBezTo>
                      <a:pt x="11" y="0"/>
                      <a:pt x="10"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3" name="Freeform 1960">
                <a:extLst>
                  <a:ext uri="{FF2B5EF4-FFF2-40B4-BE49-F238E27FC236}">
                    <a16:creationId xmlns:a16="http://schemas.microsoft.com/office/drawing/2014/main" id="{E8A49880-A0EB-419F-BD70-FC277C662BDB}"/>
                  </a:ext>
                </a:extLst>
              </p:cNvPr>
              <p:cNvSpPr>
                <a:spLocks/>
              </p:cNvSpPr>
              <p:nvPr/>
            </p:nvSpPr>
            <p:spPr bwMode="auto">
              <a:xfrm>
                <a:off x="4661" y="1321"/>
                <a:ext cx="48" cy="49"/>
              </a:xfrm>
              <a:custGeom>
                <a:avLst/>
                <a:gdLst>
                  <a:gd name="T0" fmla="*/ 8 w 10"/>
                  <a:gd name="T1" fmla="*/ 4 h 10"/>
                  <a:gd name="T2" fmla="*/ 0 w 10"/>
                  <a:gd name="T3" fmla="*/ 7 h 10"/>
                  <a:gd name="T4" fmla="*/ 7 w 10"/>
                  <a:gd name="T5" fmla="*/ 0 h 10"/>
                  <a:gd name="T6" fmla="*/ 8 w 10"/>
                  <a:gd name="T7" fmla="*/ 4 h 10"/>
                </a:gdLst>
                <a:ahLst/>
                <a:cxnLst>
                  <a:cxn ang="0">
                    <a:pos x="T0" y="T1"/>
                  </a:cxn>
                  <a:cxn ang="0">
                    <a:pos x="T2" y="T3"/>
                  </a:cxn>
                  <a:cxn ang="0">
                    <a:pos x="T4" y="T5"/>
                  </a:cxn>
                  <a:cxn ang="0">
                    <a:pos x="T6" y="T7"/>
                  </a:cxn>
                </a:cxnLst>
                <a:rect l="0" t="0" r="r" b="b"/>
                <a:pathLst>
                  <a:path w="10" h="10">
                    <a:moveTo>
                      <a:pt x="8" y="4"/>
                    </a:moveTo>
                    <a:cubicBezTo>
                      <a:pt x="6" y="8"/>
                      <a:pt x="1" y="10"/>
                      <a:pt x="0" y="7"/>
                    </a:cubicBezTo>
                    <a:cubicBezTo>
                      <a:pt x="0" y="5"/>
                      <a:pt x="4" y="0"/>
                      <a:pt x="7" y="0"/>
                    </a:cubicBezTo>
                    <a:cubicBezTo>
                      <a:pt x="10"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4" name="Freeform 1961">
                <a:extLst>
                  <a:ext uri="{FF2B5EF4-FFF2-40B4-BE49-F238E27FC236}">
                    <a16:creationId xmlns:a16="http://schemas.microsoft.com/office/drawing/2014/main" id="{C3D5993F-CE5C-4F69-9383-4CC822F95952}"/>
                  </a:ext>
                </a:extLst>
              </p:cNvPr>
              <p:cNvSpPr>
                <a:spLocks/>
              </p:cNvSpPr>
              <p:nvPr/>
            </p:nvSpPr>
            <p:spPr bwMode="auto">
              <a:xfrm>
                <a:off x="4728" y="1288"/>
                <a:ext cx="48" cy="48"/>
              </a:xfrm>
              <a:custGeom>
                <a:avLst/>
                <a:gdLst>
                  <a:gd name="T0" fmla="*/ 8 w 10"/>
                  <a:gd name="T1" fmla="*/ 4 h 10"/>
                  <a:gd name="T2" fmla="*/ 0 w 10"/>
                  <a:gd name="T3" fmla="*/ 7 h 10"/>
                  <a:gd name="T4" fmla="*/ 7 w 10"/>
                  <a:gd name="T5" fmla="*/ 0 h 10"/>
                  <a:gd name="T6" fmla="*/ 8 w 10"/>
                  <a:gd name="T7" fmla="*/ 4 h 10"/>
                </a:gdLst>
                <a:ahLst/>
                <a:cxnLst>
                  <a:cxn ang="0">
                    <a:pos x="T0" y="T1"/>
                  </a:cxn>
                  <a:cxn ang="0">
                    <a:pos x="T2" y="T3"/>
                  </a:cxn>
                  <a:cxn ang="0">
                    <a:pos x="T4" y="T5"/>
                  </a:cxn>
                  <a:cxn ang="0">
                    <a:pos x="T6" y="T7"/>
                  </a:cxn>
                </a:cxnLst>
                <a:rect l="0" t="0" r="r" b="b"/>
                <a:pathLst>
                  <a:path w="10" h="10">
                    <a:moveTo>
                      <a:pt x="8" y="4"/>
                    </a:moveTo>
                    <a:cubicBezTo>
                      <a:pt x="6" y="8"/>
                      <a:pt x="0" y="10"/>
                      <a:pt x="0" y="7"/>
                    </a:cubicBezTo>
                    <a:cubicBezTo>
                      <a:pt x="0" y="5"/>
                      <a:pt x="3" y="1"/>
                      <a:pt x="7" y="0"/>
                    </a:cubicBezTo>
                    <a:cubicBezTo>
                      <a:pt x="10" y="0"/>
                      <a:pt x="9"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5" name="Freeform 1962">
                <a:extLst>
                  <a:ext uri="{FF2B5EF4-FFF2-40B4-BE49-F238E27FC236}">
                    <a16:creationId xmlns:a16="http://schemas.microsoft.com/office/drawing/2014/main" id="{43329D11-FD7F-41EC-8696-E6BFBC0D7CD8}"/>
                  </a:ext>
                </a:extLst>
              </p:cNvPr>
              <p:cNvSpPr>
                <a:spLocks/>
              </p:cNvSpPr>
              <p:nvPr/>
            </p:nvSpPr>
            <p:spPr bwMode="auto">
              <a:xfrm>
                <a:off x="4767" y="1297"/>
                <a:ext cx="48" cy="49"/>
              </a:xfrm>
              <a:custGeom>
                <a:avLst/>
                <a:gdLst>
                  <a:gd name="T0" fmla="*/ 9 w 10"/>
                  <a:gd name="T1" fmla="*/ 4 h 10"/>
                  <a:gd name="T2" fmla="*/ 1 w 10"/>
                  <a:gd name="T3" fmla="*/ 7 h 10"/>
                  <a:gd name="T4" fmla="*/ 8 w 10"/>
                  <a:gd name="T5" fmla="*/ 0 h 10"/>
                  <a:gd name="T6" fmla="*/ 9 w 10"/>
                  <a:gd name="T7" fmla="*/ 4 h 10"/>
                </a:gdLst>
                <a:ahLst/>
                <a:cxnLst>
                  <a:cxn ang="0">
                    <a:pos x="T0" y="T1"/>
                  </a:cxn>
                  <a:cxn ang="0">
                    <a:pos x="T2" y="T3"/>
                  </a:cxn>
                  <a:cxn ang="0">
                    <a:pos x="T4" y="T5"/>
                  </a:cxn>
                  <a:cxn ang="0">
                    <a:pos x="T6" y="T7"/>
                  </a:cxn>
                </a:cxnLst>
                <a:rect l="0" t="0" r="r" b="b"/>
                <a:pathLst>
                  <a:path w="10" h="10">
                    <a:moveTo>
                      <a:pt x="9" y="4"/>
                    </a:moveTo>
                    <a:cubicBezTo>
                      <a:pt x="6" y="8"/>
                      <a:pt x="1" y="10"/>
                      <a:pt x="1" y="7"/>
                    </a:cubicBezTo>
                    <a:cubicBezTo>
                      <a:pt x="0" y="5"/>
                      <a:pt x="4" y="0"/>
                      <a:pt x="8" y="0"/>
                    </a:cubicBezTo>
                    <a:cubicBezTo>
                      <a:pt x="10"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6" name="Freeform 1963">
                <a:extLst>
                  <a:ext uri="{FF2B5EF4-FFF2-40B4-BE49-F238E27FC236}">
                    <a16:creationId xmlns:a16="http://schemas.microsoft.com/office/drawing/2014/main" id="{1D5CB117-9795-4097-A026-9CC4799D0920}"/>
                  </a:ext>
                </a:extLst>
              </p:cNvPr>
              <p:cNvSpPr>
                <a:spLocks/>
              </p:cNvSpPr>
              <p:nvPr/>
            </p:nvSpPr>
            <p:spPr bwMode="auto">
              <a:xfrm>
                <a:off x="4829" y="1273"/>
                <a:ext cx="49" cy="44"/>
              </a:xfrm>
              <a:custGeom>
                <a:avLst/>
                <a:gdLst>
                  <a:gd name="T0" fmla="*/ 9 w 10"/>
                  <a:gd name="T1" fmla="*/ 4 h 9"/>
                  <a:gd name="T2" fmla="*/ 1 w 10"/>
                  <a:gd name="T3" fmla="*/ 7 h 9"/>
                  <a:gd name="T4" fmla="*/ 7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6" y="8"/>
                      <a:pt x="1" y="9"/>
                      <a:pt x="1" y="7"/>
                    </a:cubicBezTo>
                    <a:cubicBezTo>
                      <a:pt x="0" y="5"/>
                      <a:pt x="4" y="0"/>
                      <a:pt x="7" y="0"/>
                    </a:cubicBezTo>
                    <a:cubicBezTo>
                      <a:pt x="10"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7" name="Freeform 1964">
                <a:extLst>
                  <a:ext uri="{FF2B5EF4-FFF2-40B4-BE49-F238E27FC236}">
                    <a16:creationId xmlns:a16="http://schemas.microsoft.com/office/drawing/2014/main" id="{E42AC282-F578-47B7-AF22-AFC2AA6F1968}"/>
                  </a:ext>
                </a:extLst>
              </p:cNvPr>
              <p:cNvSpPr>
                <a:spLocks/>
              </p:cNvSpPr>
              <p:nvPr/>
            </p:nvSpPr>
            <p:spPr bwMode="auto">
              <a:xfrm>
                <a:off x="4815" y="1230"/>
                <a:ext cx="43" cy="43"/>
              </a:xfrm>
              <a:custGeom>
                <a:avLst/>
                <a:gdLst>
                  <a:gd name="T0" fmla="*/ 8 w 9"/>
                  <a:gd name="T1" fmla="*/ 4 h 9"/>
                  <a:gd name="T2" fmla="*/ 0 w 9"/>
                  <a:gd name="T3" fmla="*/ 6 h 9"/>
                  <a:gd name="T4" fmla="*/ 7 w 9"/>
                  <a:gd name="T5" fmla="*/ 0 h 9"/>
                  <a:gd name="T6" fmla="*/ 8 w 9"/>
                  <a:gd name="T7" fmla="*/ 4 h 9"/>
                </a:gdLst>
                <a:ahLst/>
                <a:cxnLst>
                  <a:cxn ang="0">
                    <a:pos x="T0" y="T1"/>
                  </a:cxn>
                  <a:cxn ang="0">
                    <a:pos x="T2" y="T3"/>
                  </a:cxn>
                  <a:cxn ang="0">
                    <a:pos x="T4" y="T5"/>
                  </a:cxn>
                  <a:cxn ang="0">
                    <a:pos x="T6" y="T7"/>
                  </a:cxn>
                </a:cxnLst>
                <a:rect l="0" t="0" r="r" b="b"/>
                <a:pathLst>
                  <a:path w="9" h="9">
                    <a:moveTo>
                      <a:pt x="8" y="4"/>
                    </a:moveTo>
                    <a:cubicBezTo>
                      <a:pt x="5" y="7"/>
                      <a:pt x="1" y="9"/>
                      <a:pt x="0" y="6"/>
                    </a:cubicBezTo>
                    <a:cubicBezTo>
                      <a:pt x="0" y="4"/>
                      <a:pt x="3" y="0"/>
                      <a:pt x="7" y="0"/>
                    </a:cubicBezTo>
                    <a:cubicBezTo>
                      <a:pt x="9"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8" name="Freeform 1965">
                <a:extLst>
                  <a:ext uri="{FF2B5EF4-FFF2-40B4-BE49-F238E27FC236}">
                    <a16:creationId xmlns:a16="http://schemas.microsoft.com/office/drawing/2014/main" id="{DC1A0CD2-FA50-4EB6-9F7D-C489341E94ED}"/>
                  </a:ext>
                </a:extLst>
              </p:cNvPr>
              <p:cNvSpPr>
                <a:spLocks/>
              </p:cNvSpPr>
              <p:nvPr/>
            </p:nvSpPr>
            <p:spPr bwMode="auto">
              <a:xfrm>
                <a:off x="4825" y="1182"/>
                <a:ext cx="48" cy="43"/>
              </a:xfrm>
              <a:custGeom>
                <a:avLst/>
                <a:gdLst>
                  <a:gd name="T0" fmla="*/ 8 w 10"/>
                  <a:gd name="T1" fmla="*/ 4 h 9"/>
                  <a:gd name="T2" fmla="*/ 0 w 10"/>
                  <a:gd name="T3" fmla="*/ 6 h 9"/>
                  <a:gd name="T4" fmla="*/ 7 w 10"/>
                  <a:gd name="T5" fmla="*/ 0 h 9"/>
                  <a:gd name="T6" fmla="*/ 8 w 10"/>
                  <a:gd name="T7" fmla="*/ 4 h 9"/>
                </a:gdLst>
                <a:ahLst/>
                <a:cxnLst>
                  <a:cxn ang="0">
                    <a:pos x="T0" y="T1"/>
                  </a:cxn>
                  <a:cxn ang="0">
                    <a:pos x="T2" y="T3"/>
                  </a:cxn>
                  <a:cxn ang="0">
                    <a:pos x="T4" y="T5"/>
                  </a:cxn>
                  <a:cxn ang="0">
                    <a:pos x="T6" y="T7"/>
                  </a:cxn>
                </a:cxnLst>
                <a:rect l="0" t="0" r="r" b="b"/>
                <a:pathLst>
                  <a:path w="10" h="9">
                    <a:moveTo>
                      <a:pt x="8" y="4"/>
                    </a:moveTo>
                    <a:cubicBezTo>
                      <a:pt x="5" y="7"/>
                      <a:pt x="0" y="9"/>
                      <a:pt x="0" y="6"/>
                    </a:cubicBezTo>
                    <a:cubicBezTo>
                      <a:pt x="0" y="4"/>
                      <a:pt x="4" y="1"/>
                      <a:pt x="7" y="0"/>
                    </a:cubicBezTo>
                    <a:cubicBezTo>
                      <a:pt x="10"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19" name="Freeform 1966">
                <a:extLst>
                  <a:ext uri="{FF2B5EF4-FFF2-40B4-BE49-F238E27FC236}">
                    <a16:creationId xmlns:a16="http://schemas.microsoft.com/office/drawing/2014/main" id="{0E943AEC-B61B-445F-9AB1-A3811498BC9A}"/>
                  </a:ext>
                </a:extLst>
              </p:cNvPr>
              <p:cNvSpPr>
                <a:spLocks/>
              </p:cNvSpPr>
              <p:nvPr/>
            </p:nvSpPr>
            <p:spPr bwMode="auto">
              <a:xfrm>
                <a:off x="4800" y="1138"/>
                <a:ext cx="49" cy="39"/>
              </a:xfrm>
              <a:custGeom>
                <a:avLst/>
                <a:gdLst>
                  <a:gd name="T0" fmla="*/ 7 w 10"/>
                  <a:gd name="T1" fmla="*/ 4 h 8"/>
                  <a:gd name="T2" fmla="*/ 0 w 10"/>
                  <a:gd name="T3" fmla="*/ 6 h 8"/>
                  <a:gd name="T4" fmla="*/ 8 w 10"/>
                  <a:gd name="T5" fmla="*/ 0 h 8"/>
                  <a:gd name="T6" fmla="*/ 7 w 10"/>
                  <a:gd name="T7" fmla="*/ 4 h 8"/>
                </a:gdLst>
                <a:ahLst/>
                <a:cxnLst>
                  <a:cxn ang="0">
                    <a:pos x="T0" y="T1"/>
                  </a:cxn>
                  <a:cxn ang="0">
                    <a:pos x="T2" y="T3"/>
                  </a:cxn>
                  <a:cxn ang="0">
                    <a:pos x="T4" y="T5"/>
                  </a:cxn>
                  <a:cxn ang="0">
                    <a:pos x="T6" y="T7"/>
                  </a:cxn>
                </a:cxnLst>
                <a:rect l="0" t="0" r="r" b="b"/>
                <a:pathLst>
                  <a:path w="10" h="8">
                    <a:moveTo>
                      <a:pt x="7" y="4"/>
                    </a:moveTo>
                    <a:cubicBezTo>
                      <a:pt x="5" y="6"/>
                      <a:pt x="0" y="8"/>
                      <a:pt x="0" y="6"/>
                    </a:cubicBezTo>
                    <a:cubicBezTo>
                      <a:pt x="0" y="4"/>
                      <a:pt x="4" y="0"/>
                      <a:pt x="8" y="0"/>
                    </a:cubicBezTo>
                    <a:cubicBezTo>
                      <a:pt x="10" y="0"/>
                      <a:pt x="9"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0" name="Freeform 1967">
                <a:extLst>
                  <a:ext uri="{FF2B5EF4-FFF2-40B4-BE49-F238E27FC236}">
                    <a16:creationId xmlns:a16="http://schemas.microsoft.com/office/drawing/2014/main" id="{43485152-73BC-4EF5-8B9A-A67D59401D56}"/>
                  </a:ext>
                </a:extLst>
              </p:cNvPr>
              <p:cNvSpPr>
                <a:spLocks/>
              </p:cNvSpPr>
              <p:nvPr/>
            </p:nvSpPr>
            <p:spPr bwMode="auto">
              <a:xfrm>
                <a:off x="4887" y="1114"/>
                <a:ext cx="48" cy="39"/>
              </a:xfrm>
              <a:custGeom>
                <a:avLst/>
                <a:gdLst>
                  <a:gd name="T0" fmla="*/ 8 w 10"/>
                  <a:gd name="T1" fmla="*/ 3 h 8"/>
                  <a:gd name="T2" fmla="*/ 1 w 10"/>
                  <a:gd name="T3" fmla="*/ 6 h 8"/>
                  <a:gd name="T4" fmla="*/ 7 w 10"/>
                  <a:gd name="T5" fmla="*/ 0 h 8"/>
                  <a:gd name="T6" fmla="*/ 8 w 10"/>
                  <a:gd name="T7" fmla="*/ 3 h 8"/>
                </a:gdLst>
                <a:ahLst/>
                <a:cxnLst>
                  <a:cxn ang="0">
                    <a:pos x="T0" y="T1"/>
                  </a:cxn>
                  <a:cxn ang="0">
                    <a:pos x="T2" y="T3"/>
                  </a:cxn>
                  <a:cxn ang="0">
                    <a:pos x="T4" y="T5"/>
                  </a:cxn>
                  <a:cxn ang="0">
                    <a:pos x="T6" y="T7"/>
                  </a:cxn>
                </a:cxnLst>
                <a:rect l="0" t="0" r="r" b="b"/>
                <a:pathLst>
                  <a:path w="10" h="8">
                    <a:moveTo>
                      <a:pt x="8" y="3"/>
                    </a:moveTo>
                    <a:cubicBezTo>
                      <a:pt x="5" y="6"/>
                      <a:pt x="1" y="8"/>
                      <a:pt x="1" y="6"/>
                    </a:cubicBezTo>
                    <a:cubicBezTo>
                      <a:pt x="0" y="4"/>
                      <a:pt x="4" y="0"/>
                      <a:pt x="7" y="0"/>
                    </a:cubicBezTo>
                    <a:cubicBezTo>
                      <a:pt x="10" y="0"/>
                      <a:pt x="9"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1" name="Freeform 1968">
                <a:extLst>
                  <a:ext uri="{FF2B5EF4-FFF2-40B4-BE49-F238E27FC236}">
                    <a16:creationId xmlns:a16="http://schemas.microsoft.com/office/drawing/2014/main" id="{C9FE6961-3BA1-4B2F-B30A-A55FC86943F0}"/>
                  </a:ext>
                </a:extLst>
              </p:cNvPr>
              <p:cNvSpPr>
                <a:spLocks/>
              </p:cNvSpPr>
              <p:nvPr/>
            </p:nvSpPr>
            <p:spPr bwMode="auto">
              <a:xfrm>
                <a:off x="4887" y="1056"/>
                <a:ext cx="48" cy="34"/>
              </a:xfrm>
              <a:custGeom>
                <a:avLst/>
                <a:gdLst>
                  <a:gd name="T0" fmla="*/ 7 w 10"/>
                  <a:gd name="T1" fmla="*/ 3 h 7"/>
                  <a:gd name="T2" fmla="*/ 0 w 10"/>
                  <a:gd name="T3" fmla="*/ 5 h 7"/>
                  <a:gd name="T4" fmla="*/ 7 w 10"/>
                  <a:gd name="T5" fmla="*/ 0 h 7"/>
                  <a:gd name="T6" fmla="*/ 7 w 10"/>
                  <a:gd name="T7" fmla="*/ 2 h 7"/>
                  <a:gd name="T8" fmla="*/ 7 w 10"/>
                  <a:gd name="T9" fmla="*/ 3 h 7"/>
                </a:gdLst>
                <a:ahLst/>
                <a:cxnLst>
                  <a:cxn ang="0">
                    <a:pos x="T0" y="T1"/>
                  </a:cxn>
                  <a:cxn ang="0">
                    <a:pos x="T2" y="T3"/>
                  </a:cxn>
                  <a:cxn ang="0">
                    <a:pos x="T4" y="T5"/>
                  </a:cxn>
                  <a:cxn ang="0">
                    <a:pos x="T6" y="T7"/>
                  </a:cxn>
                  <a:cxn ang="0">
                    <a:pos x="T8" y="T9"/>
                  </a:cxn>
                </a:cxnLst>
                <a:rect l="0" t="0" r="r" b="b"/>
                <a:pathLst>
                  <a:path w="10" h="7">
                    <a:moveTo>
                      <a:pt x="7" y="3"/>
                    </a:moveTo>
                    <a:cubicBezTo>
                      <a:pt x="4" y="5"/>
                      <a:pt x="0" y="7"/>
                      <a:pt x="0" y="5"/>
                    </a:cubicBezTo>
                    <a:cubicBezTo>
                      <a:pt x="0" y="4"/>
                      <a:pt x="4" y="0"/>
                      <a:pt x="7" y="0"/>
                    </a:cubicBezTo>
                    <a:cubicBezTo>
                      <a:pt x="10" y="0"/>
                      <a:pt x="7" y="2"/>
                      <a:pt x="7" y="2"/>
                    </a:cubicBezTo>
                    <a:cubicBezTo>
                      <a:pt x="7" y="2"/>
                      <a:pt x="7" y="3"/>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2" name="Freeform 1969">
                <a:extLst>
                  <a:ext uri="{FF2B5EF4-FFF2-40B4-BE49-F238E27FC236}">
                    <a16:creationId xmlns:a16="http://schemas.microsoft.com/office/drawing/2014/main" id="{D921FB00-ED54-4AD9-BE11-417E7BCFBE09}"/>
                  </a:ext>
                </a:extLst>
              </p:cNvPr>
              <p:cNvSpPr>
                <a:spLocks/>
              </p:cNvSpPr>
              <p:nvPr/>
            </p:nvSpPr>
            <p:spPr bwMode="auto">
              <a:xfrm>
                <a:off x="4863" y="1047"/>
                <a:ext cx="43" cy="33"/>
              </a:xfrm>
              <a:custGeom>
                <a:avLst/>
                <a:gdLst>
                  <a:gd name="T0" fmla="*/ 6 w 9"/>
                  <a:gd name="T1" fmla="*/ 3 h 7"/>
                  <a:gd name="T2" fmla="*/ 0 w 9"/>
                  <a:gd name="T3" fmla="*/ 6 h 7"/>
                  <a:gd name="T4" fmla="*/ 7 w 9"/>
                  <a:gd name="T5" fmla="*/ 0 h 7"/>
                  <a:gd name="T6" fmla="*/ 7 w 9"/>
                  <a:gd name="T7" fmla="*/ 2 h 7"/>
                  <a:gd name="T8" fmla="*/ 6 w 9"/>
                  <a:gd name="T9" fmla="*/ 3 h 7"/>
                </a:gdLst>
                <a:ahLst/>
                <a:cxnLst>
                  <a:cxn ang="0">
                    <a:pos x="T0" y="T1"/>
                  </a:cxn>
                  <a:cxn ang="0">
                    <a:pos x="T2" y="T3"/>
                  </a:cxn>
                  <a:cxn ang="0">
                    <a:pos x="T4" y="T5"/>
                  </a:cxn>
                  <a:cxn ang="0">
                    <a:pos x="T6" y="T7"/>
                  </a:cxn>
                  <a:cxn ang="0">
                    <a:pos x="T8" y="T9"/>
                  </a:cxn>
                </a:cxnLst>
                <a:rect l="0" t="0" r="r" b="b"/>
                <a:pathLst>
                  <a:path w="9" h="7">
                    <a:moveTo>
                      <a:pt x="6" y="3"/>
                    </a:moveTo>
                    <a:cubicBezTo>
                      <a:pt x="3" y="6"/>
                      <a:pt x="0" y="7"/>
                      <a:pt x="0" y="6"/>
                    </a:cubicBezTo>
                    <a:cubicBezTo>
                      <a:pt x="0" y="4"/>
                      <a:pt x="5" y="1"/>
                      <a:pt x="7" y="0"/>
                    </a:cubicBezTo>
                    <a:cubicBezTo>
                      <a:pt x="9" y="0"/>
                      <a:pt x="8" y="2"/>
                      <a:pt x="7" y="2"/>
                    </a:cubicBezTo>
                    <a:cubicBezTo>
                      <a:pt x="7" y="2"/>
                      <a:pt x="7" y="3"/>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3" name="Freeform 1970">
                <a:extLst>
                  <a:ext uri="{FF2B5EF4-FFF2-40B4-BE49-F238E27FC236}">
                    <a16:creationId xmlns:a16="http://schemas.microsoft.com/office/drawing/2014/main" id="{A792D077-6B01-49DD-92D5-E33AE17BB5C4}"/>
                  </a:ext>
                </a:extLst>
              </p:cNvPr>
              <p:cNvSpPr>
                <a:spLocks/>
              </p:cNvSpPr>
              <p:nvPr/>
            </p:nvSpPr>
            <p:spPr bwMode="auto">
              <a:xfrm>
                <a:off x="4796" y="1066"/>
                <a:ext cx="43" cy="34"/>
              </a:xfrm>
              <a:custGeom>
                <a:avLst/>
                <a:gdLst>
                  <a:gd name="T0" fmla="*/ 6 w 9"/>
                  <a:gd name="T1" fmla="*/ 3 h 7"/>
                  <a:gd name="T2" fmla="*/ 0 w 9"/>
                  <a:gd name="T3" fmla="*/ 5 h 7"/>
                  <a:gd name="T4" fmla="*/ 8 w 9"/>
                  <a:gd name="T5" fmla="*/ 0 h 7"/>
                  <a:gd name="T6" fmla="*/ 8 w 9"/>
                  <a:gd name="T7" fmla="*/ 1 h 7"/>
                  <a:gd name="T8" fmla="*/ 6 w 9"/>
                  <a:gd name="T9" fmla="*/ 3 h 7"/>
                </a:gdLst>
                <a:ahLst/>
                <a:cxnLst>
                  <a:cxn ang="0">
                    <a:pos x="T0" y="T1"/>
                  </a:cxn>
                  <a:cxn ang="0">
                    <a:pos x="T2" y="T3"/>
                  </a:cxn>
                  <a:cxn ang="0">
                    <a:pos x="T4" y="T5"/>
                  </a:cxn>
                  <a:cxn ang="0">
                    <a:pos x="T6" y="T7"/>
                  </a:cxn>
                  <a:cxn ang="0">
                    <a:pos x="T8" y="T9"/>
                  </a:cxn>
                </a:cxnLst>
                <a:rect l="0" t="0" r="r" b="b"/>
                <a:pathLst>
                  <a:path w="9" h="7">
                    <a:moveTo>
                      <a:pt x="6" y="3"/>
                    </a:moveTo>
                    <a:cubicBezTo>
                      <a:pt x="3" y="5"/>
                      <a:pt x="0" y="7"/>
                      <a:pt x="0" y="5"/>
                    </a:cubicBezTo>
                    <a:cubicBezTo>
                      <a:pt x="0" y="4"/>
                      <a:pt x="5" y="0"/>
                      <a:pt x="8" y="0"/>
                    </a:cubicBezTo>
                    <a:cubicBezTo>
                      <a:pt x="9" y="0"/>
                      <a:pt x="9" y="1"/>
                      <a:pt x="8" y="1"/>
                    </a:cubicBezTo>
                    <a:cubicBezTo>
                      <a:pt x="7" y="2"/>
                      <a:pt x="7" y="3"/>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4" name="Freeform 1971">
                <a:extLst>
                  <a:ext uri="{FF2B5EF4-FFF2-40B4-BE49-F238E27FC236}">
                    <a16:creationId xmlns:a16="http://schemas.microsoft.com/office/drawing/2014/main" id="{8C195873-52D5-412E-9D0B-1A99C29AC7B5}"/>
                  </a:ext>
                </a:extLst>
              </p:cNvPr>
              <p:cNvSpPr>
                <a:spLocks/>
              </p:cNvSpPr>
              <p:nvPr/>
            </p:nvSpPr>
            <p:spPr bwMode="auto">
              <a:xfrm>
                <a:off x="4747" y="1080"/>
                <a:ext cx="44" cy="34"/>
              </a:xfrm>
              <a:custGeom>
                <a:avLst/>
                <a:gdLst>
                  <a:gd name="T0" fmla="*/ 6 w 9"/>
                  <a:gd name="T1" fmla="*/ 3 h 7"/>
                  <a:gd name="T2" fmla="*/ 0 w 9"/>
                  <a:gd name="T3" fmla="*/ 6 h 7"/>
                  <a:gd name="T4" fmla="*/ 8 w 9"/>
                  <a:gd name="T5" fmla="*/ 0 h 7"/>
                  <a:gd name="T6" fmla="*/ 8 w 9"/>
                  <a:gd name="T7" fmla="*/ 2 h 7"/>
                  <a:gd name="T8" fmla="*/ 6 w 9"/>
                  <a:gd name="T9" fmla="*/ 3 h 7"/>
                </a:gdLst>
                <a:ahLst/>
                <a:cxnLst>
                  <a:cxn ang="0">
                    <a:pos x="T0" y="T1"/>
                  </a:cxn>
                  <a:cxn ang="0">
                    <a:pos x="T2" y="T3"/>
                  </a:cxn>
                  <a:cxn ang="0">
                    <a:pos x="T4" y="T5"/>
                  </a:cxn>
                  <a:cxn ang="0">
                    <a:pos x="T6" y="T7"/>
                  </a:cxn>
                  <a:cxn ang="0">
                    <a:pos x="T8" y="T9"/>
                  </a:cxn>
                </a:cxnLst>
                <a:rect l="0" t="0" r="r" b="b"/>
                <a:pathLst>
                  <a:path w="9" h="7">
                    <a:moveTo>
                      <a:pt x="6" y="3"/>
                    </a:moveTo>
                    <a:cubicBezTo>
                      <a:pt x="3" y="6"/>
                      <a:pt x="0" y="7"/>
                      <a:pt x="0" y="6"/>
                    </a:cubicBezTo>
                    <a:cubicBezTo>
                      <a:pt x="0" y="4"/>
                      <a:pt x="5" y="0"/>
                      <a:pt x="8" y="0"/>
                    </a:cubicBezTo>
                    <a:cubicBezTo>
                      <a:pt x="9" y="0"/>
                      <a:pt x="8" y="1"/>
                      <a:pt x="8" y="2"/>
                    </a:cubicBezTo>
                    <a:cubicBezTo>
                      <a:pt x="7" y="2"/>
                      <a:pt x="7" y="3"/>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5" name="Freeform 1972">
                <a:extLst>
                  <a:ext uri="{FF2B5EF4-FFF2-40B4-BE49-F238E27FC236}">
                    <a16:creationId xmlns:a16="http://schemas.microsoft.com/office/drawing/2014/main" id="{10B08813-2C71-40A5-B8DB-EF380DAEC8B8}"/>
                  </a:ext>
                </a:extLst>
              </p:cNvPr>
              <p:cNvSpPr>
                <a:spLocks/>
              </p:cNvSpPr>
              <p:nvPr/>
            </p:nvSpPr>
            <p:spPr bwMode="auto">
              <a:xfrm>
                <a:off x="4728" y="1071"/>
                <a:ext cx="48" cy="34"/>
              </a:xfrm>
              <a:custGeom>
                <a:avLst/>
                <a:gdLst>
                  <a:gd name="T0" fmla="*/ 6 w 10"/>
                  <a:gd name="T1" fmla="*/ 3 h 7"/>
                  <a:gd name="T2" fmla="*/ 0 w 10"/>
                  <a:gd name="T3" fmla="*/ 6 h 7"/>
                  <a:gd name="T4" fmla="*/ 9 w 10"/>
                  <a:gd name="T5" fmla="*/ 0 h 7"/>
                  <a:gd name="T6" fmla="*/ 9 w 10"/>
                  <a:gd name="T7" fmla="*/ 1 h 7"/>
                  <a:gd name="T8" fmla="*/ 6 w 10"/>
                  <a:gd name="T9" fmla="*/ 3 h 7"/>
                </a:gdLst>
                <a:ahLst/>
                <a:cxnLst>
                  <a:cxn ang="0">
                    <a:pos x="T0" y="T1"/>
                  </a:cxn>
                  <a:cxn ang="0">
                    <a:pos x="T2" y="T3"/>
                  </a:cxn>
                  <a:cxn ang="0">
                    <a:pos x="T4" y="T5"/>
                  </a:cxn>
                  <a:cxn ang="0">
                    <a:pos x="T6" y="T7"/>
                  </a:cxn>
                  <a:cxn ang="0">
                    <a:pos x="T8" y="T9"/>
                  </a:cxn>
                </a:cxnLst>
                <a:rect l="0" t="0" r="r" b="b"/>
                <a:pathLst>
                  <a:path w="10" h="7">
                    <a:moveTo>
                      <a:pt x="6" y="3"/>
                    </a:moveTo>
                    <a:cubicBezTo>
                      <a:pt x="3" y="6"/>
                      <a:pt x="0" y="7"/>
                      <a:pt x="0" y="6"/>
                    </a:cubicBezTo>
                    <a:cubicBezTo>
                      <a:pt x="0" y="5"/>
                      <a:pt x="6" y="1"/>
                      <a:pt x="9" y="0"/>
                    </a:cubicBezTo>
                    <a:cubicBezTo>
                      <a:pt x="9" y="0"/>
                      <a:pt x="10" y="0"/>
                      <a:pt x="9" y="1"/>
                    </a:cubicBezTo>
                    <a:cubicBezTo>
                      <a:pt x="8" y="2"/>
                      <a:pt x="8"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6" name="Freeform 1973">
                <a:extLst>
                  <a:ext uri="{FF2B5EF4-FFF2-40B4-BE49-F238E27FC236}">
                    <a16:creationId xmlns:a16="http://schemas.microsoft.com/office/drawing/2014/main" id="{AA7F1A87-F6E5-4AC6-8FFC-34668F90922A}"/>
                  </a:ext>
                </a:extLst>
              </p:cNvPr>
              <p:cNvSpPr>
                <a:spLocks/>
              </p:cNvSpPr>
              <p:nvPr/>
            </p:nvSpPr>
            <p:spPr bwMode="auto">
              <a:xfrm>
                <a:off x="4762" y="1032"/>
                <a:ext cx="48" cy="29"/>
              </a:xfrm>
              <a:custGeom>
                <a:avLst/>
                <a:gdLst>
                  <a:gd name="T0" fmla="*/ 6 w 10"/>
                  <a:gd name="T1" fmla="*/ 3 h 6"/>
                  <a:gd name="T2" fmla="*/ 0 w 10"/>
                  <a:gd name="T3" fmla="*/ 6 h 6"/>
                  <a:gd name="T4" fmla="*/ 9 w 10"/>
                  <a:gd name="T5" fmla="*/ 0 h 6"/>
                  <a:gd name="T6" fmla="*/ 9 w 10"/>
                  <a:gd name="T7" fmla="*/ 1 h 6"/>
                  <a:gd name="T8" fmla="*/ 6 w 10"/>
                  <a:gd name="T9" fmla="*/ 3 h 6"/>
                </a:gdLst>
                <a:ahLst/>
                <a:cxnLst>
                  <a:cxn ang="0">
                    <a:pos x="T0" y="T1"/>
                  </a:cxn>
                  <a:cxn ang="0">
                    <a:pos x="T2" y="T3"/>
                  </a:cxn>
                  <a:cxn ang="0">
                    <a:pos x="T4" y="T5"/>
                  </a:cxn>
                  <a:cxn ang="0">
                    <a:pos x="T6" y="T7"/>
                  </a:cxn>
                  <a:cxn ang="0">
                    <a:pos x="T8" y="T9"/>
                  </a:cxn>
                </a:cxnLst>
                <a:rect l="0" t="0" r="r" b="b"/>
                <a:pathLst>
                  <a:path w="10" h="6">
                    <a:moveTo>
                      <a:pt x="6" y="3"/>
                    </a:moveTo>
                    <a:cubicBezTo>
                      <a:pt x="3" y="5"/>
                      <a:pt x="0" y="6"/>
                      <a:pt x="0" y="6"/>
                    </a:cubicBezTo>
                    <a:cubicBezTo>
                      <a:pt x="0" y="5"/>
                      <a:pt x="7" y="1"/>
                      <a:pt x="9" y="0"/>
                    </a:cubicBezTo>
                    <a:cubicBezTo>
                      <a:pt x="9" y="0"/>
                      <a:pt x="10" y="0"/>
                      <a:pt x="9" y="1"/>
                    </a:cubicBezTo>
                    <a:cubicBezTo>
                      <a:pt x="9" y="1"/>
                      <a:pt x="8"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7" name="Freeform 1974">
                <a:extLst>
                  <a:ext uri="{FF2B5EF4-FFF2-40B4-BE49-F238E27FC236}">
                    <a16:creationId xmlns:a16="http://schemas.microsoft.com/office/drawing/2014/main" id="{0CE5106C-3743-4A5C-98D6-420A4A2C3028}"/>
                  </a:ext>
                </a:extLst>
              </p:cNvPr>
              <p:cNvSpPr>
                <a:spLocks/>
              </p:cNvSpPr>
              <p:nvPr/>
            </p:nvSpPr>
            <p:spPr bwMode="auto">
              <a:xfrm>
                <a:off x="4709" y="1056"/>
                <a:ext cx="43" cy="29"/>
              </a:xfrm>
              <a:custGeom>
                <a:avLst/>
                <a:gdLst>
                  <a:gd name="T0" fmla="*/ 6 w 9"/>
                  <a:gd name="T1" fmla="*/ 3 h 6"/>
                  <a:gd name="T2" fmla="*/ 0 w 9"/>
                  <a:gd name="T3" fmla="*/ 6 h 6"/>
                  <a:gd name="T4" fmla="*/ 9 w 9"/>
                  <a:gd name="T5" fmla="*/ 0 h 6"/>
                  <a:gd name="T6" fmla="*/ 9 w 9"/>
                  <a:gd name="T7" fmla="*/ 0 h 6"/>
                  <a:gd name="T8" fmla="*/ 6 w 9"/>
                  <a:gd name="T9" fmla="*/ 3 h 6"/>
                </a:gdLst>
                <a:ahLst/>
                <a:cxnLst>
                  <a:cxn ang="0">
                    <a:pos x="T0" y="T1"/>
                  </a:cxn>
                  <a:cxn ang="0">
                    <a:pos x="T2" y="T3"/>
                  </a:cxn>
                  <a:cxn ang="0">
                    <a:pos x="T4" y="T5"/>
                  </a:cxn>
                  <a:cxn ang="0">
                    <a:pos x="T6" y="T7"/>
                  </a:cxn>
                  <a:cxn ang="0">
                    <a:pos x="T8" y="T9"/>
                  </a:cxn>
                </a:cxnLst>
                <a:rect l="0" t="0" r="r" b="b"/>
                <a:pathLst>
                  <a:path w="9" h="6">
                    <a:moveTo>
                      <a:pt x="6" y="3"/>
                    </a:moveTo>
                    <a:cubicBezTo>
                      <a:pt x="3" y="5"/>
                      <a:pt x="0" y="6"/>
                      <a:pt x="0" y="6"/>
                    </a:cubicBezTo>
                    <a:cubicBezTo>
                      <a:pt x="0" y="5"/>
                      <a:pt x="6" y="0"/>
                      <a:pt x="9" y="0"/>
                    </a:cubicBezTo>
                    <a:cubicBezTo>
                      <a:pt x="9" y="0"/>
                      <a:pt x="9" y="0"/>
                      <a:pt x="9" y="0"/>
                    </a:cubicBezTo>
                    <a:cubicBezTo>
                      <a:pt x="8" y="1"/>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8" name="Freeform 1975">
                <a:extLst>
                  <a:ext uri="{FF2B5EF4-FFF2-40B4-BE49-F238E27FC236}">
                    <a16:creationId xmlns:a16="http://schemas.microsoft.com/office/drawing/2014/main" id="{EBEFB95F-1EF3-4DEE-B46C-EE8C195C1C15}"/>
                  </a:ext>
                </a:extLst>
              </p:cNvPr>
              <p:cNvSpPr>
                <a:spLocks/>
              </p:cNvSpPr>
              <p:nvPr/>
            </p:nvSpPr>
            <p:spPr bwMode="auto">
              <a:xfrm>
                <a:off x="4834" y="1013"/>
                <a:ext cx="44" cy="29"/>
              </a:xfrm>
              <a:custGeom>
                <a:avLst/>
                <a:gdLst>
                  <a:gd name="T0" fmla="*/ 6 w 9"/>
                  <a:gd name="T1" fmla="*/ 3 h 6"/>
                  <a:gd name="T2" fmla="*/ 0 w 9"/>
                  <a:gd name="T3" fmla="*/ 5 h 6"/>
                  <a:gd name="T4" fmla="*/ 8 w 9"/>
                  <a:gd name="T5" fmla="*/ 0 h 6"/>
                  <a:gd name="T6" fmla="*/ 9 w 9"/>
                  <a:gd name="T7" fmla="*/ 1 h 6"/>
                  <a:gd name="T8" fmla="*/ 6 w 9"/>
                  <a:gd name="T9" fmla="*/ 3 h 6"/>
                </a:gdLst>
                <a:ahLst/>
                <a:cxnLst>
                  <a:cxn ang="0">
                    <a:pos x="T0" y="T1"/>
                  </a:cxn>
                  <a:cxn ang="0">
                    <a:pos x="T2" y="T3"/>
                  </a:cxn>
                  <a:cxn ang="0">
                    <a:pos x="T4" y="T5"/>
                  </a:cxn>
                  <a:cxn ang="0">
                    <a:pos x="T6" y="T7"/>
                  </a:cxn>
                  <a:cxn ang="0">
                    <a:pos x="T8" y="T9"/>
                  </a:cxn>
                </a:cxnLst>
                <a:rect l="0" t="0" r="r" b="b"/>
                <a:pathLst>
                  <a:path w="9" h="6">
                    <a:moveTo>
                      <a:pt x="6" y="3"/>
                    </a:moveTo>
                    <a:cubicBezTo>
                      <a:pt x="3" y="5"/>
                      <a:pt x="0" y="6"/>
                      <a:pt x="0" y="5"/>
                    </a:cubicBezTo>
                    <a:cubicBezTo>
                      <a:pt x="0" y="4"/>
                      <a:pt x="6" y="0"/>
                      <a:pt x="8" y="0"/>
                    </a:cubicBezTo>
                    <a:cubicBezTo>
                      <a:pt x="9" y="0"/>
                      <a:pt x="9" y="0"/>
                      <a:pt x="9" y="1"/>
                    </a:cubicBezTo>
                    <a:cubicBezTo>
                      <a:pt x="8" y="1"/>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29" name="Freeform 1976">
                <a:extLst>
                  <a:ext uri="{FF2B5EF4-FFF2-40B4-BE49-F238E27FC236}">
                    <a16:creationId xmlns:a16="http://schemas.microsoft.com/office/drawing/2014/main" id="{C7E9DF41-474F-4CE3-8521-4A6EBB3ED15C}"/>
                  </a:ext>
                </a:extLst>
              </p:cNvPr>
              <p:cNvSpPr>
                <a:spLocks/>
              </p:cNvSpPr>
              <p:nvPr/>
            </p:nvSpPr>
            <p:spPr bwMode="auto">
              <a:xfrm>
                <a:off x="4931" y="984"/>
                <a:ext cx="48" cy="24"/>
              </a:xfrm>
              <a:custGeom>
                <a:avLst/>
                <a:gdLst>
                  <a:gd name="T0" fmla="*/ 7 w 10"/>
                  <a:gd name="T1" fmla="*/ 2 h 5"/>
                  <a:gd name="T2" fmla="*/ 1 w 10"/>
                  <a:gd name="T3" fmla="*/ 4 h 5"/>
                  <a:gd name="T4" fmla="*/ 9 w 10"/>
                  <a:gd name="T5" fmla="*/ 0 h 5"/>
                  <a:gd name="T6" fmla="*/ 9 w 10"/>
                  <a:gd name="T7" fmla="*/ 1 h 5"/>
                  <a:gd name="T8" fmla="*/ 7 w 10"/>
                  <a:gd name="T9" fmla="*/ 2 h 5"/>
                </a:gdLst>
                <a:ahLst/>
                <a:cxnLst>
                  <a:cxn ang="0">
                    <a:pos x="T0" y="T1"/>
                  </a:cxn>
                  <a:cxn ang="0">
                    <a:pos x="T2" y="T3"/>
                  </a:cxn>
                  <a:cxn ang="0">
                    <a:pos x="T4" y="T5"/>
                  </a:cxn>
                  <a:cxn ang="0">
                    <a:pos x="T6" y="T7"/>
                  </a:cxn>
                  <a:cxn ang="0">
                    <a:pos x="T8" y="T9"/>
                  </a:cxn>
                </a:cxnLst>
                <a:rect l="0" t="0" r="r" b="b"/>
                <a:pathLst>
                  <a:path w="10" h="5">
                    <a:moveTo>
                      <a:pt x="7" y="2"/>
                    </a:moveTo>
                    <a:cubicBezTo>
                      <a:pt x="4" y="4"/>
                      <a:pt x="0" y="5"/>
                      <a:pt x="1" y="4"/>
                    </a:cubicBezTo>
                    <a:cubicBezTo>
                      <a:pt x="1" y="3"/>
                      <a:pt x="6" y="0"/>
                      <a:pt x="9" y="0"/>
                    </a:cubicBezTo>
                    <a:cubicBezTo>
                      <a:pt x="9" y="0"/>
                      <a:pt x="10" y="0"/>
                      <a:pt x="9" y="1"/>
                    </a:cubicBezTo>
                    <a:cubicBezTo>
                      <a:pt x="8" y="1"/>
                      <a:pt x="7" y="2"/>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0" name="Freeform 1977">
                <a:extLst>
                  <a:ext uri="{FF2B5EF4-FFF2-40B4-BE49-F238E27FC236}">
                    <a16:creationId xmlns:a16="http://schemas.microsoft.com/office/drawing/2014/main" id="{B84F9ED6-5CA0-4BE2-92FD-F6711DD09F4D}"/>
                  </a:ext>
                </a:extLst>
              </p:cNvPr>
              <p:cNvSpPr>
                <a:spLocks/>
              </p:cNvSpPr>
              <p:nvPr/>
            </p:nvSpPr>
            <p:spPr bwMode="auto">
              <a:xfrm>
                <a:off x="4945" y="994"/>
                <a:ext cx="39" cy="29"/>
              </a:xfrm>
              <a:custGeom>
                <a:avLst/>
                <a:gdLst>
                  <a:gd name="T0" fmla="*/ 6 w 8"/>
                  <a:gd name="T1" fmla="*/ 3 h 6"/>
                  <a:gd name="T2" fmla="*/ 0 w 8"/>
                  <a:gd name="T3" fmla="*/ 5 h 6"/>
                  <a:gd name="T4" fmla="*/ 8 w 8"/>
                  <a:gd name="T5" fmla="*/ 0 h 6"/>
                  <a:gd name="T6" fmla="*/ 8 w 8"/>
                  <a:gd name="T7" fmla="*/ 1 h 6"/>
                  <a:gd name="T8" fmla="*/ 6 w 8"/>
                  <a:gd name="T9" fmla="*/ 3 h 6"/>
                </a:gdLst>
                <a:ahLst/>
                <a:cxnLst>
                  <a:cxn ang="0">
                    <a:pos x="T0" y="T1"/>
                  </a:cxn>
                  <a:cxn ang="0">
                    <a:pos x="T2" y="T3"/>
                  </a:cxn>
                  <a:cxn ang="0">
                    <a:pos x="T4" y="T5"/>
                  </a:cxn>
                  <a:cxn ang="0">
                    <a:pos x="T6" y="T7"/>
                  </a:cxn>
                  <a:cxn ang="0">
                    <a:pos x="T8" y="T9"/>
                  </a:cxn>
                </a:cxnLst>
                <a:rect l="0" t="0" r="r" b="b"/>
                <a:pathLst>
                  <a:path w="8" h="6">
                    <a:moveTo>
                      <a:pt x="6" y="3"/>
                    </a:moveTo>
                    <a:cubicBezTo>
                      <a:pt x="3" y="4"/>
                      <a:pt x="0" y="6"/>
                      <a:pt x="0" y="5"/>
                    </a:cubicBezTo>
                    <a:cubicBezTo>
                      <a:pt x="0" y="4"/>
                      <a:pt x="5" y="0"/>
                      <a:pt x="8" y="0"/>
                    </a:cubicBezTo>
                    <a:cubicBezTo>
                      <a:pt x="8" y="0"/>
                      <a:pt x="8" y="0"/>
                      <a:pt x="8" y="1"/>
                    </a:cubicBezTo>
                    <a:cubicBezTo>
                      <a:pt x="7" y="2"/>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1" name="Freeform 1978">
                <a:extLst>
                  <a:ext uri="{FF2B5EF4-FFF2-40B4-BE49-F238E27FC236}">
                    <a16:creationId xmlns:a16="http://schemas.microsoft.com/office/drawing/2014/main" id="{362E3305-CBCE-4FCB-B069-45D01289EA5F}"/>
                  </a:ext>
                </a:extLst>
              </p:cNvPr>
              <p:cNvSpPr>
                <a:spLocks/>
              </p:cNvSpPr>
              <p:nvPr/>
            </p:nvSpPr>
            <p:spPr bwMode="auto">
              <a:xfrm>
                <a:off x="4984" y="998"/>
                <a:ext cx="43" cy="25"/>
              </a:xfrm>
              <a:custGeom>
                <a:avLst/>
                <a:gdLst>
                  <a:gd name="T0" fmla="*/ 6 w 9"/>
                  <a:gd name="T1" fmla="*/ 2 h 5"/>
                  <a:gd name="T2" fmla="*/ 0 w 9"/>
                  <a:gd name="T3" fmla="*/ 4 h 5"/>
                  <a:gd name="T4" fmla="*/ 8 w 9"/>
                  <a:gd name="T5" fmla="*/ 0 h 5"/>
                  <a:gd name="T6" fmla="*/ 8 w 9"/>
                  <a:gd name="T7" fmla="*/ 1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cubicBezTo>
                      <a:pt x="4" y="4"/>
                      <a:pt x="0" y="5"/>
                      <a:pt x="0" y="4"/>
                    </a:cubicBezTo>
                    <a:cubicBezTo>
                      <a:pt x="0" y="3"/>
                      <a:pt x="5" y="0"/>
                      <a:pt x="8" y="0"/>
                    </a:cubicBezTo>
                    <a:cubicBezTo>
                      <a:pt x="9" y="0"/>
                      <a:pt x="8" y="1"/>
                      <a:pt x="8" y="1"/>
                    </a:cubicBezTo>
                    <a:cubicBezTo>
                      <a:pt x="7" y="1"/>
                      <a:pt x="7" y="2"/>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2" name="Freeform 1979">
                <a:extLst>
                  <a:ext uri="{FF2B5EF4-FFF2-40B4-BE49-F238E27FC236}">
                    <a16:creationId xmlns:a16="http://schemas.microsoft.com/office/drawing/2014/main" id="{A47C3380-4813-4953-A377-D2E829BBC834}"/>
                  </a:ext>
                </a:extLst>
              </p:cNvPr>
              <p:cNvSpPr>
                <a:spLocks/>
              </p:cNvSpPr>
              <p:nvPr/>
            </p:nvSpPr>
            <p:spPr bwMode="auto">
              <a:xfrm>
                <a:off x="4960" y="1037"/>
                <a:ext cx="43" cy="29"/>
              </a:xfrm>
              <a:custGeom>
                <a:avLst/>
                <a:gdLst>
                  <a:gd name="T0" fmla="*/ 7 w 9"/>
                  <a:gd name="T1" fmla="*/ 2 h 6"/>
                  <a:gd name="T2" fmla="*/ 0 w 9"/>
                  <a:gd name="T3" fmla="*/ 5 h 6"/>
                  <a:gd name="T4" fmla="*/ 7 w 9"/>
                  <a:gd name="T5" fmla="*/ 0 h 6"/>
                  <a:gd name="T6" fmla="*/ 7 w 9"/>
                  <a:gd name="T7" fmla="*/ 2 h 6"/>
                  <a:gd name="T8" fmla="*/ 7 w 9"/>
                  <a:gd name="T9" fmla="*/ 2 h 6"/>
                </a:gdLst>
                <a:ahLst/>
                <a:cxnLst>
                  <a:cxn ang="0">
                    <a:pos x="T0" y="T1"/>
                  </a:cxn>
                  <a:cxn ang="0">
                    <a:pos x="T2" y="T3"/>
                  </a:cxn>
                  <a:cxn ang="0">
                    <a:pos x="T4" y="T5"/>
                  </a:cxn>
                  <a:cxn ang="0">
                    <a:pos x="T6" y="T7"/>
                  </a:cxn>
                  <a:cxn ang="0">
                    <a:pos x="T8" y="T9"/>
                  </a:cxn>
                </a:cxnLst>
                <a:rect l="0" t="0" r="r" b="b"/>
                <a:pathLst>
                  <a:path w="9" h="6">
                    <a:moveTo>
                      <a:pt x="7" y="2"/>
                    </a:moveTo>
                    <a:cubicBezTo>
                      <a:pt x="4" y="5"/>
                      <a:pt x="0" y="6"/>
                      <a:pt x="0" y="5"/>
                    </a:cubicBezTo>
                    <a:cubicBezTo>
                      <a:pt x="0" y="3"/>
                      <a:pt x="4" y="0"/>
                      <a:pt x="7" y="0"/>
                    </a:cubicBezTo>
                    <a:cubicBezTo>
                      <a:pt x="9" y="0"/>
                      <a:pt x="7" y="2"/>
                      <a:pt x="7" y="2"/>
                    </a:cubicBezTo>
                    <a:cubicBezTo>
                      <a:pt x="7" y="2"/>
                      <a:pt x="7" y="2"/>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3" name="Freeform 1980">
                <a:extLst>
                  <a:ext uri="{FF2B5EF4-FFF2-40B4-BE49-F238E27FC236}">
                    <a16:creationId xmlns:a16="http://schemas.microsoft.com/office/drawing/2014/main" id="{4ED2A152-8FF2-479A-B28E-2DA0ABE7E838}"/>
                  </a:ext>
                </a:extLst>
              </p:cNvPr>
              <p:cNvSpPr>
                <a:spLocks/>
              </p:cNvSpPr>
              <p:nvPr/>
            </p:nvSpPr>
            <p:spPr bwMode="auto">
              <a:xfrm>
                <a:off x="4979" y="1047"/>
                <a:ext cx="43" cy="33"/>
              </a:xfrm>
              <a:custGeom>
                <a:avLst/>
                <a:gdLst>
                  <a:gd name="T0" fmla="*/ 7 w 9"/>
                  <a:gd name="T1" fmla="*/ 3 h 7"/>
                  <a:gd name="T2" fmla="*/ 0 w 9"/>
                  <a:gd name="T3" fmla="*/ 5 h 7"/>
                  <a:gd name="T4" fmla="*/ 7 w 9"/>
                  <a:gd name="T5" fmla="*/ 0 h 7"/>
                  <a:gd name="T6" fmla="*/ 7 w 9"/>
                  <a:gd name="T7" fmla="*/ 3 h 7"/>
                </a:gdLst>
                <a:ahLst/>
                <a:cxnLst>
                  <a:cxn ang="0">
                    <a:pos x="T0" y="T1"/>
                  </a:cxn>
                  <a:cxn ang="0">
                    <a:pos x="T2" y="T3"/>
                  </a:cxn>
                  <a:cxn ang="0">
                    <a:pos x="T4" y="T5"/>
                  </a:cxn>
                  <a:cxn ang="0">
                    <a:pos x="T6" y="T7"/>
                  </a:cxn>
                </a:cxnLst>
                <a:rect l="0" t="0" r="r" b="b"/>
                <a:pathLst>
                  <a:path w="9" h="7">
                    <a:moveTo>
                      <a:pt x="7" y="3"/>
                    </a:moveTo>
                    <a:cubicBezTo>
                      <a:pt x="4" y="5"/>
                      <a:pt x="0" y="7"/>
                      <a:pt x="0" y="5"/>
                    </a:cubicBezTo>
                    <a:cubicBezTo>
                      <a:pt x="0" y="3"/>
                      <a:pt x="4" y="0"/>
                      <a:pt x="7" y="0"/>
                    </a:cubicBezTo>
                    <a:cubicBezTo>
                      <a:pt x="9" y="0"/>
                      <a:pt x="8"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4" name="Freeform 1981">
                <a:extLst>
                  <a:ext uri="{FF2B5EF4-FFF2-40B4-BE49-F238E27FC236}">
                    <a16:creationId xmlns:a16="http://schemas.microsoft.com/office/drawing/2014/main" id="{D178B543-EE3D-4DCC-8330-5509D5AE2B76}"/>
                  </a:ext>
                </a:extLst>
              </p:cNvPr>
              <p:cNvSpPr>
                <a:spLocks/>
              </p:cNvSpPr>
              <p:nvPr/>
            </p:nvSpPr>
            <p:spPr bwMode="auto">
              <a:xfrm>
                <a:off x="4998" y="1066"/>
                <a:ext cx="39" cy="34"/>
              </a:xfrm>
              <a:custGeom>
                <a:avLst/>
                <a:gdLst>
                  <a:gd name="T0" fmla="*/ 6 w 8"/>
                  <a:gd name="T1" fmla="*/ 3 h 7"/>
                  <a:gd name="T2" fmla="*/ 0 w 8"/>
                  <a:gd name="T3" fmla="*/ 5 h 7"/>
                  <a:gd name="T4" fmla="*/ 6 w 8"/>
                  <a:gd name="T5" fmla="*/ 0 h 7"/>
                  <a:gd name="T6" fmla="*/ 6 w 8"/>
                  <a:gd name="T7" fmla="*/ 3 h 7"/>
                </a:gdLst>
                <a:ahLst/>
                <a:cxnLst>
                  <a:cxn ang="0">
                    <a:pos x="T0" y="T1"/>
                  </a:cxn>
                  <a:cxn ang="0">
                    <a:pos x="T2" y="T3"/>
                  </a:cxn>
                  <a:cxn ang="0">
                    <a:pos x="T4" y="T5"/>
                  </a:cxn>
                  <a:cxn ang="0">
                    <a:pos x="T6" y="T7"/>
                  </a:cxn>
                </a:cxnLst>
                <a:rect l="0" t="0" r="r" b="b"/>
                <a:pathLst>
                  <a:path w="8" h="7">
                    <a:moveTo>
                      <a:pt x="6" y="3"/>
                    </a:moveTo>
                    <a:cubicBezTo>
                      <a:pt x="4" y="6"/>
                      <a:pt x="0" y="7"/>
                      <a:pt x="0" y="5"/>
                    </a:cubicBezTo>
                    <a:cubicBezTo>
                      <a:pt x="0" y="3"/>
                      <a:pt x="3" y="0"/>
                      <a:pt x="6" y="0"/>
                    </a:cubicBezTo>
                    <a:cubicBezTo>
                      <a:pt x="8" y="0"/>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5" name="Freeform 1982">
                <a:extLst>
                  <a:ext uri="{FF2B5EF4-FFF2-40B4-BE49-F238E27FC236}">
                    <a16:creationId xmlns:a16="http://schemas.microsoft.com/office/drawing/2014/main" id="{734CE609-0953-4F83-BA82-361167B7CAC3}"/>
                  </a:ext>
                </a:extLst>
              </p:cNvPr>
              <p:cNvSpPr>
                <a:spLocks/>
              </p:cNvSpPr>
              <p:nvPr/>
            </p:nvSpPr>
            <p:spPr bwMode="auto">
              <a:xfrm>
                <a:off x="5037" y="1066"/>
                <a:ext cx="43" cy="34"/>
              </a:xfrm>
              <a:custGeom>
                <a:avLst/>
                <a:gdLst>
                  <a:gd name="T0" fmla="*/ 7 w 9"/>
                  <a:gd name="T1" fmla="*/ 4 h 7"/>
                  <a:gd name="T2" fmla="*/ 0 w 9"/>
                  <a:gd name="T3" fmla="*/ 5 h 7"/>
                  <a:gd name="T4" fmla="*/ 6 w 9"/>
                  <a:gd name="T5" fmla="*/ 0 h 7"/>
                  <a:gd name="T6" fmla="*/ 7 w 9"/>
                  <a:gd name="T7" fmla="*/ 4 h 7"/>
                </a:gdLst>
                <a:ahLst/>
                <a:cxnLst>
                  <a:cxn ang="0">
                    <a:pos x="T0" y="T1"/>
                  </a:cxn>
                  <a:cxn ang="0">
                    <a:pos x="T2" y="T3"/>
                  </a:cxn>
                  <a:cxn ang="0">
                    <a:pos x="T4" y="T5"/>
                  </a:cxn>
                  <a:cxn ang="0">
                    <a:pos x="T6" y="T7"/>
                  </a:cxn>
                </a:cxnLst>
                <a:rect l="0" t="0" r="r" b="b"/>
                <a:pathLst>
                  <a:path w="9" h="7">
                    <a:moveTo>
                      <a:pt x="7" y="4"/>
                    </a:moveTo>
                    <a:cubicBezTo>
                      <a:pt x="5" y="6"/>
                      <a:pt x="1" y="7"/>
                      <a:pt x="0" y="5"/>
                    </a:cubicBezTo>
                    <a:cubicBezTo>
                      <a:pt x="0" y="4"/>
                      <a:pt x="3" y="1"/>
                      <a:pt x="6" y="0"/>
                    </a:cubicBezTo>
                    <a:cubicBezTo>
                      <a:pt x="9" y="0"/>
                      <a:pt x="8"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6" name="Freeform 1983">
                <a:extLst>
                  <a:ext uri="{FF2B5EF4-FFF2-40B4-BE49-F238E27FC236}">
                    <a16:creationId xmlns:a16="http://schemas.microsoft.com/office/drawing/2014/main" id="{34DEBDAE-B685-422D-B828-40EAF9C8CCFF}"/>
                  </a:ext>
                </a:extLst>
              </p:cNvPr>
              <p:cNvSpPr>
                <a:spLocks/>
              </p:cNvSpPr>
              <p:nvPr/>
            </p:nvSpPr>
            <p:spPr bwMode="auto">
              <a:xfrm>
                <a:off x="5080" y="1066"/>
                <a:ext cx="39" cy="34"/>
              </a:xfrm>
              <a:custGeom>
                <a:avLst/>
                <a:gdLst>
                  <a:gd name="T0" fmla="*/ 7 w 8"/>
                  <a:gd name="T1" fmla="*/ 3 h 7"/>
                  <a:gd name="T2" fmla="*/ 0 w 8"/>
                  <a:gd name="T3" fmla="*/ 5 h 7"/>
                  <a:gd name="T4" fmla="*/ 6 w 8"/>
                  <a:gd name="T5" fmla="*/ 0 h 7"/>
                  <a:gd name="T6" fmla="*/ 7 w 8"/>
                  <a:gd name="T7" fmla="*/ 3 h 7"/>
                </a:gdLst>
                <a:ahLst/>
                <a:cxnLst>
                  <a:cxn ang="0">
                    <a:pos x="T0" y="T1"/>
                  </a:cxn>
                  <a:cxn ang="0">
                    <a:pos x="T2" y="T3"/>
                  </a:cxn>
                  <a:cxn ang="0">
                    <a:pos x="T4" y="T5"/>
                  </a:cxn>
                  <a:cxn ang="0">
                    <a:pos x="T6" y="T7"/>
                  </a:cxn>
                </a:cxnLst>
                <a:rect l="0" t="0" r="r" b="b"/>
                <a:pathLst>
                  <a:path w="8" h="7">
                    <a:moveTo>
                      <a:pt x="7" y="3"/>
                    </a:moveTo>
                    <a:cubicBezTo>
                      <a:pt x="5" y="6"/>
                      <a:pt x="0" y="7"/>
                      <a:pt x="0" y="5"/>
                    </a:cubicBezTo>
                    <a:cubicBezTo>
                      <a:pt x="0" y="3"/>
                      <a:pt x="3" y="0"/>
                      <a:pt x="6" y="0"/>
                    </a:cubicBezTo>
                    <a:cubicBezTo>
                      <a:pt x="8" y="0"/>
                      <a:pt x="8"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7" name="Freeform 1984">
                <a:extLst>
                  <a:ext uri="{FF2B5EF4-FFF2-40B4-BE49-F238E27FC236}">
                    <a16:creationId xmlns:a16="http://schemas.microsoft.com/office/drawing/2014/main" id="{BF680E3F-F65E-4D94-BE1A-16CFBB762CBE}"/>
                  </a:ext>
                </a:extLst>
              </p:cNvPr>
              <p:cNvSpPr>
                <a:spLocks/>
              </p:cNvSpPr>
              <p:nvPr/>
            </p:nvSpPr>
            <p:spPr bwMode="auto">
              <a:xfrm>
                <a:off x="5119" y="1066"/>
                <a:ext cx="43" cy="34"/>
              </a:xfrm>
              <a:custGeom>
                <a:avLst/>
                <a:gdLst>
                  <a:gd name="T0" fmla="*/ 7 w 9"/>
                  <a:gd name="T1" fmla="*/ 3 h 7"/>
                  <a:gd name="T2" fmla="*/ 1 w 9"/>
                  <a:gd name="T3" fmla="*/ 5 h 7"/>
                  <a:gd name="T4" fmla="*/ 6 w 9"/>
                  <a:gd name="T5" fmla="*/ 0 h 7"/>
                  <a:gd name="T6" fmla="*/ 7 w 9"/>
                  <a:gd name="T7" fmla="*/ 3 h 7"/>
                </a:gdLst>
                <a:ahLst/>
                <a:cxnLst>
                  <a:cxn ang="0">
                    <a:pos x="T0" y="T1"/>
                  </a:cxn>
                  <a:cxn ang="0">
                    <a:pos x="T2" y="T3"/>
                  </a:cxn>
                  <a:cxn ang="0">
                    <a:pos x="T4" y="T5"/>
                  </a:cxn>
                  <a:cxn ang="0">
                    <a:pos x="T6" y="T7"/>
                  </a:cxn>
                </a:cxnLst>
                <a:rect l="0" t="0" r="r" b="b"/>
                <a:pathLst>
                  <a:path w="9" h="7">
                    <a:moveTo>
                      <a:pt x="7" y="3"/>
                    </a:moveTo>
                    <a:cubicBezTo>
                      <a:pt x="6" y="6"/>
                      <a:pt x="1" y="7"/>
                      <a:pt x="1" y="5"/>
                    </a:cubicBezTo>
                    <a:cubicBezTo>
                      <a:pt x="0" y="3"/>
                      <a:pt x="3" y="0"/>
                      <a:pt x="6" y="0"/>
                    </a:cubicBezTo>
                    <a:cubicBezTo>
                      <a:pt x="9" y="0"/>
                      <a:pt x="8"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8" name="Freeform 1985">
                <a:extLst>
                  <a:ext uri="{FF2B5EF4-FFF2-40B4-BE49-F238E27FC236}">
                    <a16:creationId xmlns:a16="http://schemas.microsoft.com/office/drawing/2014/main" id="{51E5B24C-C674-4391-B2DE-C691E19872B1}"/>
                  </a:ext>
                </a:extLst>
              </p:cNvPr>
              <p:cNvSpPr>
                <a:spLocks/>
              </p:cNvSpPr>
              <p:nvPr/>
            </p:nvSpPr>
            <p:spPr bwMode="auto">
              <a:xfrm>
                <a:off x="4974" y="1119"/>
                <a:ext cx="43" cy="39"/>
              </a:xfrm>
              <a:custGeom>
                <a:avLst/>
                <a:gdLst>
                  <a:gd name="T0" fmla="*/ 7 w 9"/>
                  <a:gd name="T1" fmla="*/ 4 h 8"/>
                  <a:gd name="T2" fmla="*/ 0 w 9"/>
                  <a:gd name="T3" fmla="*/ 6 h 8"/>
                  <a:gd name="T4" fmla="*/ 6 w 9"/>
                  <a:gd name="T5" fmla="*/ 0 h 8"/>
                  <a:gd name="T6" fmla="*/ 7 w 9"/>
                  <a:gd name="T7" fmla="*/ 4 h 8"/>
                </a:gdLst>
                <a:ahLst/>
                <a:cxnLst>
                  <a:cxn ang="0">
                    <a:pos x="T0" y="T1"/>
                  </a:cxn>
                  <a:cxn ang="0">
                    <a:pos x="T2" y="T3"/>
                  </a:cxn>
                  <a:cxn ang="0">
                    <a:pos x="T4" y="T5"/>
                  </a:cxn>
                  <a:cxn ang="0">
                    <a:pos x="T6" y="T7"/>
                  </a:cxn>
                </a:cxnLst>
                <a:rect l="0" t="0" r="r" b="b"/>
                <a:pathLst>
                  <a:path w="9" h="8">
                    <a:moveTo>
                      <a:pt x="7" y="4"/>
                    </a:moveTo>
                    <a:cubicBezTo>
                      <a:pt x="5" y="7"/>
                      <a:pt x="0" y="8"/>
                      <a:pt x="0" y="6"/>
                    </a:cubicBezTo>
                    <a:cubicBezTo>
                      <a:pt x="0" y="4"/>
                      <a:pt x="3" y="1"/>
                      <a:pt x="6" y="0"/>
                    </a:cubicBezTo>
                    <a:cubicBezTo>
                      <a:pt x="9" y="0"/>
                      <a:pt x="8"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39" name="Freeform 1986">
                <a:extLst>
                  <a:ext uri="{FF2B5EF4-FFF2-40B4-BE49-F238E27FC236}">
                    <a16:creationId xmlns:a16="http://schemas.microsoft.com/office/drawing/2014/main" id="{4D19F715-93EC-4633-B7A5-88D73DC0238E}"/>
                  </a:ext>
                </a:extLst>
              </p:cNvPr>
              <p:cNvSpPr>
                <a:spLocks/>
              </p:cNvSpPr>
              <p:nvPr/>
            </p:nvSpPr>
            <p:spPr bwMode="auto">
              <a:xfrm>
                <a:off x="4921" y="1162"/>
                <a:ext cx="48" cy="39"/>
              </a:xfrm>
              <a:custGeom>
                <a:avLst/>
                <a:gdLst>
                  <a:gd name="T0" fmla="*/ 8 w 10"/>
                  <a:gd name="T1" fmla="*/ 4 h 8"/>
                  <a:gd name="T2" fmla="*/ 1 w 10"/>
                  <a:gd name="T3" fmla="*/ 6 h 8"/>
                  <a:gd name="T4" fmla="*/ 7 w 10"/>
                  <a:gd name="T5" fmla="*/ 0 h 8"/>
                  <a:gd name="T6" fmla="*/ 8 w 10"/>
                  <a:gd name="T7" fmla="*/ 4 h 8"/>
                </a:gdLst>
                <a:ahLst/>
                <a:cxnLst>
                  <a:cxn ang="0">
                    <a:pos x="T0" y="T1"/>
                  </a:cxn>
                  <a:cxn ang="0">
                    <a:pos x="T2" y="T3"/>
                  </a:cxn>
                  <a:cxn ang="0">
                    <a:pos x="T4" y="T5"/>
                  </a:cxn>
                  <a:cxn ang="0">
                    <a:pos x="T6" y="T7"/>
                  </a:cxn>
                </a:cxnLst>
                <a:rect l="0" t="0" r="r" b="b"/>
                <a:pathLst>
                  <a:path w="10" h="8">
                    <a:moveTo>
                      <a:pt x="8" y="4"/>
                    </a:moveTo>
                    <a:cubicBezTo>
                      <a:pt x="6" y="7"/>
                      <a:pt x="1" y="8"/>
                      <a:pt x="1" y="6"/>
                    </a:cubicBezTo>
                    <a:cubicBezTo>
                      <a:pt x="0" y="4"/>
                      <a:pt x="4" y="1"/>
                      <a:pt x="7" y="0"/>
                    </a:cubicBezTo>
                    <a:cubicBezTo>
                      <a:pt x="10"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0" name="Freeform 1987">
                <a:extLst>
                  <a:ext uri="{FF2B5EF4-FFF2-40B4-BE49-F238E27FC236}">
                    <a16:creationId xmlns:a16="http://schemas.microsoft.com/office/drawing/2014/main" id="{536110D4-E333-474B-AD93-CB2CE0269323}"/>
                  </a:ext>
                </a:extLst>
              </p:cNvPr>
              <p:cNvSpPr>
                <a:spLocks/>
              </p:cNvSpPr>
              <p:nvPr/>
            </p:nvSpPr>
            <p:spPr bwMode="auto">
              <a:xfrm>
                <a:off x="4964" y="1177"/>
                <a:ext cx="44" cy="38"/>
              </a:xfrm>
              <a:custGeom>
                <a:avLst/>
                <a:gdLst>
                  <a:gd name="T0" fmla="*/ 8 w 9"/>
                  <a:gd name="T1" fmla="*/ 4 h 8"/>
                  <a:gd name="T2" fmla="*/ 0 w 9"/>
                  <a:gd name="T3" fmla="*/ 6 h 8"/>
                  <a:gd name="T4" fmla="*/ 6 w 9"/>
                  <a:gd name="T5" fmla="*/ 0 h 8"/>
                  <a:gd name="T6" fmla="*/ 8 w 9"/>
                  <a:gd name="T7" fmla="*/ 4 h 8"/>
                </a:gdLst>
                <a:ahLst/>
                <a:cxnLst>
                  <a:cxn ang="0">
                    <a:pos x="T0" y="T1"/>
                  </a:cxn>
                  <a:cxn ang="0">
                    <a:pos x="T2" y="T3"/>
                  </a:cxn>
                  <a:cxn ang="0">
                    <a:pos x="T4" y="T5"/>
                  </a:cxn>
                  <a:cxn ang="0">
                    <a:pos x="T6" y="T7"/>
                  </a:cxn>
                </a:cxnLst>
                <a:rect l="0" t="0" r="r" b="b"/>
                <a:pathLst>
                  <a:path w="9" h="8">
                    <a:moveTo>
                      <a:pt x="8" y="4"/>
                    </a:moveTo>
                    <a:cubicBezTo>
                      <a:pt x="6" y="7"/>
                      <a:pt x="1" y="8"/>
                      <a:pt x="0" y="6"/>
                    </a:cubicBezTo>
                    <a:cubicBezTo>
                      <a:pt x="0" y="4"/>
                      <a:pt x="3" y="0"/>
                      <a:pt x="6" y="0"/>
                    </a:cubicBezTo>
                    <a:cubicBezTo>
                      <a:pt x="9"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1" name="Freeform 1988">
                <a:extLst>
                  <a:ext uri="{FF2B5EF4-FFF2-40B4-BE49-F238E27FC236}">
                    <a16:creationId xmlns:a16="http://schemas.microsoft.com/office/drawing/2014/main" id="{F510E6FB-C120-49A7-8D5B-8C30B696D87C}"/>
                  </a:ext>
                </a:extLst>
              </p:cNvPr>
              <p:cNvSpPr>
                <a:spLocks/>
              </p:cNvSpPr>
              <p:nvPr/>
            </p:nvSpPr>
            <p:spPr bwMode="auto">
              <a:xfrm>
                <a:off x="4998" y="1191"/>
                <a:ext cx="48" cy="39"/>
              </a:xfrm>
              <a:custGeom>
                <a:avLst/>
                <a:gdLst>
                  <a:gd name="T0" fmla="*/ 8 w 10"/>
                  <a:gd name="T1" fmla="*/ 3 h 8"/>
                  <a:gd name="T2" fmla="*/ 1 w 10"/>
                  <a:gd name="T3" fmla="*/ 6 h 8"/>
                  <a:gd name="T4" fmla="*/ 7 w 10"/>
                  <a:gd name="T5" fmla="*/ 0 h 8"/>
                  <a:gd name="T6" fmla="*/ 8 w 10"/>
                  <a:gd name="T7" fmla="*/ 3 h 8"/>
                </a:gdLst>
                <a:ahLst/>
                <a:cxnLst>
                  <a:cxn ang="0">
                    <a:pos x="T0" y="T1"/>
                  </a:cxn>
                  <a:cxn ang="0">
                    <a:pos x="T2" y="T3"/>
                  </a:cxn>
                  <a:cxn ang="0">
                    <a:pos x="T4" y="T5"/>
                  </a:cxn>
                  <a:cxn ang="0">
                    <a:pos x="T6" y="T7"/>
                  </a:cxn>
                </a:cxnLst>
                <a:rect l="0" t="0" r="r" b="b"/>
                <a:pathLst>
                  <a:path w="10" h="8">
                    <a:moveTo>
                      <a:pt x="8" y="3"/>
                    </a:moveTo>
                    <a:cubicBezTo>
                      <a:pt x="7" y="7"/>
                      <a:pt x="2" y="8"/>
                      <a:pt x="1" y="6"/>
                    </a:cubicBezTo>
                    <a:cubicBezTo>
                      <a:pt x="0" y="4"/>
                      <a:pt x="3" y="0"/>
                      <a:pt x="7" y="0"/>
                    </a:cubicBezTo>
                    <a:cubicBezTo>
                      <a:pt x="10" y="0"/>
                      <a:pt x="9"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2" name="Freeform 1989">
                <a:extLst>
                  <a:ext uri="{FF2B5EF4-FFF2-40B4-BE49-F238E27FC236}">
                    <a16:creationId xmlns:a16="http://schemas.microsoft.com/office/drawing/2014/main" id="{C90D86E0-A544-4BBE-B613-AD90706D2F32}"/>
                  </a:ext>
                </a:extLst>
              </p:cNvPr>
              <p:cNvSpPr>
                <a:spLocks/>
              </p:cNvSpPr>
              <p:nvPr/>
            </p:nvSpPr>
            <p:spPr bwMode="auto">
              <a:xfrm>
                <a:off x="5017" y="1138"/>
                <a:ext cx="44" cy="39"/>
              </a:xfrm>
              <a:custGeom>
                <a:avLst/>
                <a:gdLst>
                  <a:gd name="T0" fmla="*/ 8 w 9"/>
                  <a:gd name="T1" fmla="*/ 4 h 8"/>
                  <a:gd name="T2" fmla="*/ 1 w 9"/>
                  <a:gd name="T3" fmla="*/ 6 h 8"/>
                  <a:gd name="T4" fmla="*/ 7 w 9"/>
                  <a:gd name="T5" fmla="*/ 0 h 8"/>
                  <a:gd name="T6" fmla="*/ 8 w 9"/>
                  <a:gd name="T7" fmla="*/ 4 h 8"/>
                </a:gdLst>
                <a:ahLst/>
                <a:cxnLst>
                  <a:cxn ang="0">
                    <a:pos x="T0" y="T1"/>
                  </a:cxn>
                  <a:cxn ang="0">
                    <a:pos x="T2" y="T3"/>
                  </a:cxn>
                  <a:cxn ang="0">
                    <a:pos x="T4" y="T5"/>
                  </a:cxn>
                  <a:cxn ang="0">
                    <a:pos x="T6" y="T7"/>
                  </a:cxn>
                </a:cxnLst>
                <a:rect l="0" t="0" r="r" b="b"/>
                <a:pathLst>
                  <a:path w="9" h="8">
                    <a:moveTo>
                      <a:pt x="8" y="4"/>
                    </a:moveTo>
                    <a:cubicBezTo>
                      <a:pt x="6" y="7"/>
                      <a:pt x="1" y="8"/>
                      <a:pt x="1" y="6"/>
                    </a:cubicBezTo>
                    <a:cubicBezTo>
                      <a:pt x="0" y="4"/>
                      <a:pt x="3" y="0"/>
                      <a:pt x="7" y="0"/>
                    </a:cubicBezTo>
                    <a:cubicBezTo>
                      <a:pt x="9" y="0"/>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3" name="Freeform 1990">
                <a:extLst>
                  <a:ext uri="{FF2B5EF4-FFF2-40B4-BE49-F238E27FC236}">
                    <a16:creationId xmlns:a16="http://schemas.microsoft.com/office/drawing/2014/main" id="{9823939D-9A64-42FF-A8EE-9C1EF5DEBB7E}"/>
                  </a:ext>
                </a:extLst>
              </p:cNvPr>
              <p:cNvSpPr>
                <a:spLocks/>
              </p:cNvSpPr>
              <p:nvPr/>
            </p:nvSpPr>
            <p:spPr bwMode="auto">
              <a:xfrm>
                <a:off x="5056" y="1158"/>
                <a:ext cx="43" cy="38"/>
              </a:xfrm>
              <a:custGeom>
                <a:avLst/>
                <a:gdLst>
                  <a:gd name="T0" fmla="*/ 8 w 9"/>
                  <a:gd name="T1" fmla="*/ 3 h 8"/>
                  <a:gd name="T2" fmla="*/ 0 w 9"/>
                  <a:gd name="T3" fmla="*/ 5 h 8"/>
                  <a:gd name="T4" fmla="*/ 6 w 9"/>
                  <a:gd name="T5" fmla="*/ 0 h 8"/>
                  <a:gd name="T6" fmla="*/ 8 w 9"/>
                  <a:gd name="T7" fmla="*/ 3 h 8"/>
                </a:gdLst>
                <a:ahLst/>
                <a:cxnLst>
                  <a:cxn ang="0">
                    <a:pos x="T0" y="T1"/>
                  </a:cxn>
                  <a:cxn ang="0">
                    <a:pos x="T2" y="T3"/>
                  </a:cxn>
                  <a:cxn ang="0">
                    <a:pos x="T4" y="T5"/>
                  </a:cxn>
                  <a:cxn ang="0">
                    <a:pos x="T6" y="T7"/>
                  </a:cxn>
                </a:cxnLst>
                <a:rect l="0" t="0" r="r" b="b"/>
                <a:pathLst>
                  <a:path w="9" h="8">
                    <a:moveTo>
                      <a:pt x="8" y="3"/>
                    </a:moveTo>
                    <a:cubicBezTo>
                      <a:pt x="6" y="7"/>
                      <a:pt x="1" y="8"/>
                      <a:pt x="0" y="5"/>
                    </a:cubicBezTo>
                    <a:cubicBezTo>
                      <a:pt x="0" y="3"/>
                      <a:pt x="3" y="0"/>
                      <a:pt x="6" y="0"/>
                    </a:cubicBezTo>
                    <a:cubicBezTo>
                      <a:pt x="9" y="0"/>
                      <a:pt x="9"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4" name="Freeform 1991">
                <a:extLst>
                  <a:ext uri="{FF2B5EF4-FFF2-40B4-BE49-F238E27FC236}">
                    <a16:creationId xmlns:a16="http://schemas.microsoft.com/office/drawing/2014/main" id="{E8FA39FB-5CCE-4A77-8148-5ED07C20A0BA}"/>
                  </a:ext>
                </a:extLst>
              </p:cNvPr>
              <p:cNvSpPr>
                <a:spLocks/>
              </p:cNvSpPr>
              <p:nvPr/>
            </p:nvSpPr>
            <p:spPr bwMode="auto">
              <a:xfrm>
                <a:off x="5046" y="1206"/>
                <a:ext cx="44" cy="38"/>
              </a:xfrm>
              <a:custGeom>
                <a:avLst/>
                <a:gdLst>
                  <a:gd name="T0" fmla="*/ 8 w 9"/>
                  <a:gd name="T1" fmla="*/ 3 h 8"/>
                  <a:gd name="T2" fmla="*/ 1 w 9"/>
                  <a:gd name="T3" fmla="*/ 5 h 8"/>
                  <a:gd name="T4" fmla="*/ 6 w 9"/>
                  <a:gd name="T5" fmla="*/ 0 h 8"/>
                  <a:gd name="T6" fmla="*/ 8 w 9"/>
                  <a:gd name="T7" fmla="*/ 3 h 8"/>
                </a:gdLst>
                <a:ahLst/>
                <a:cxnLst>
                  <a:cxn ang="0">
                    <a:pos x="T0" y="T1"/>
                  </a:cxn>
                  <a:cxn ang="0">
                    <a:pos x="T2" y="T3"/>
                  </a:cxn>
                  <a:cxn ang="0">
                    <a:pos x="T4" y="T5"/>
                  </a:cxn>
                  <a:cxn ang="0">
                    <a:pos x="T6" y="T7"/>
                  </a:cxn>
                </a:cxnLst>
                <a:rect l="0" t="0" r="r" b="b"/>
                <a:pathLst>
                  <a:path w="9" h="8">
                    <a:moveTo>
                      <a:pt x="8" y="3"/>
                    </a:moveTo>
                    <a:cubicBezTo>
                      <a:pt x="7" y="7"/>
                      <a:pt x="1" y="8"/>
                      <a:pt x="1" y="5"/>
                    </a:cubicBezTo>
                    <a:cubicBezTo>
                      <a:pt x="0" y="3"/>
                      <a:pt x="3" y="0"/>
                      <a:pt x="6" y="0"/>
                    </a:cubicBezTo>
                    <a:cubicBezTo>
                      <a:pt x="9" y="0"/>
                      <a:pt x="9"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5" name="Freeform 1992">
                <a:extLst>
                  <a:ext uri="{FF2B5EF4-FFF2-40B4-BE49-F238E27FC236}">
                    <a16:creationId xmlns:a16="http://schemas.microsoft.com/office/drawing/2014/main" id="{653361BA-DE63-4790-9A5D-1025345ECB40}"/>
                  </a:ext>
                </a:extLst>
              </p:cNvPr>
              <p:cNvSpPr>
                <a:spLocks/>
              </p:cNvSpPr>
              <p:nvPr/>
            </p:nvSpPr>
            <p:spPr bwMode="auto">
              <a:xfrm>
                <a:off x="5099" y="1162"/>
                <a:ext cx="44" cy="44"/>
              </a:xfrm>
              <a:custGeom>
                <a:avLst/>
                <a:gdLst>
                  <a:gd name="T0" fmla="*/ 9 w 9"/>
                  <a:gd name="T1" fmla="*/ 4 h 9"/>
                  <a:gd name="T2" fmla="*/ 1 w 9"/>
                  <a:gd name="T3" fmla="*/ 6 h 9"/>
                  <a:gd name="T4" fmla="*/ 7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7" y="7"/>
                      <a:pt x="2" y="9"/>
                      <a:pt x="1" y="6"/>
                    </a:cubicBezTo>
                    <a:cubicBezTo>
                      <a:pt x="0" y="4"/>
                      <a:pt x="3" y="1"/>
                      <a:pt x="7" y="0"/>
                    </a:cubicBezTo>
                    <a:cubicBezTo>
                      <a:pt x="9" y="0"/>
                      <a:pt x="9"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6" name="Freeform 1993">
                <a:extLst>
                  <a:ext uri="{FF2B5EF4-FFF2-40B4-BE49-F238E27FC236}">
                    <a16:creationId xmlns:a16="http://schemas.microsoft.com/office/drawing/2014/main" id="{32092D54-8FDA-4255-A4FD-3F359553F564}"/>
                  </a:ext>
                </a:extLst>
              </p:cNvPr>
              <p:cNvSpPr>
                <a:spLocks/>
              </p:cNvSpPr>
              <p:nvPr/>
            </p:nvSpPr>
            <p:spPr bwMode="auto">
              <a:xfrm>
                <a:off x="5109" y="1119"/>
                <a:ext cx="43" cy="39"/>
              </a:xfrm>
              <a:custGeom>
                <a:avLst/>
                <a:gdLst>
                  <a:gd name="T0" fmla="*/ 8 w 9"/>
                  <a:gd name="T1" fmla="*/ 3 h 8"/>
                  <a:gd name="T2" fmla="*/ 1 w 9"/>
                  <a:gd name="T3" fmla="*/ 5 h 8"/>
                  <a:gd name="T4" fmla="*/ 6 w 9"/>
                  <a:gd name="T5" fmla="*/ 0 h 8"/>
                  <a:gd name="T6" fmla="*/ 8 w 9"/>
                  <a:gd name="T7" fmla="*/ 3 h 8"/>
                </a:gdLst>
                <a:ahLst/>
                <a:cxnLst>
                  <a:cxn ang="0">
                    <a:pos x="T0" y="T1"/>
                  </a:cxn>
                  <a:cxn ang="0">
                    <a:pos x="T2" y="T3"/>
                  </a:cxn>
                  <a:cxn ang="0">
                    <a:pos x="T4" y="T5"/>
                  </a:cxn>
                  <a:cxn ang="0">
                    <a:pos x="T6" y="T7"/>
                  </a:cxn>
                </a:cxnLst>
                <a:rect l="0" t="0" r="r" b="b"/>
                <a:pathLst>
                  <a:path w="9" h="8">
                    <a:moveTo>
                      <a:pt x="8" y="3"/>
                    </a:moveTo>
                    <a:cubicBezTo>
                      <a:pt x="6" y="7"/>
                      <a:pt x="1" y="8"/>
                      <a:pt x="1" y="5"/>
                    </a:cubicBezTo>
                    <a:cubicBezTo>
                      <a:pt x="0" y="3"/>
                      <a:pt x="3" y="0"/>
                      <a:pt x="6" y="0"/>
                    </a:cubicBezTo>
                    <a:cubicBezTo>
                      <a:pt x="9" y="0"/>
                      <a:pt x="8"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7" name="Freeform 1994">
                <a:extLst>
                  <a:ext uri="{FF2B5EF4-FFF2-40B4-BE49-F238E27FC236}">
                    <a16:creationId xmlns:a16="http://schemas.microsoft.com/office/drawing/2014/main" id="{F4B7689E-5A63-4871-AE8B-70B8BC28C18C}"/>
                  </a:ext>
                </a:extLst>
              </p:cNvPr>
              <p:cNvSpPr>
                <a:spLocks/>
              </p:cNvSpPr>
              <p:nvPr/>
            </p:nvSpPr>
            <p:spPr bwMode="auto">
              <a:xfrm>
                <a:off x="5157" y="1158"/>
                <a:ext cx="43" cy="38"/>
              </a:xfrm>
              <a:custGeom>
                <a:avLst/>
                <a:gdLst>
                  <a:gd name="T0" fmla="*/ 8 w 9"/>
                  <a:gd name="T1" fmla="*/ 3 h 8"/>
                  <a:gd name="T2" fmla="*/ 1 w 9"/>
                  <a:gd name="T3" fmla="*/ 5 h 8"/>
                  <a:gd name="T4" fmla="*/ 6 w 9"/>
                  <a:gd name="T5" fmla="*/ 0 h 8"/>
                  <a:gd name="T6" fmla="*/ 8 w 9"/>
                  <a:gd name="T7" fmla="*/ 3 h 8"/>
                </a:gdLst>
                <a:ahLst/>
                <a:cxnLst>
                  <a:cxn ang="0">
                    <a:pos x="T0" y="T1"/>
                  </a:cxn>
                  <a:cxn ang="0">
                    <a:pos x="T2" y="T3"/>
                  </a:cxn>
                  <a:cxn ang="0">
                    <a:pos x="T4" y="T5"/>
                  </a:cxn>
                  <a:cxn ang="0">
                    <a:pos x="T6" y="T7"/>
                  </a:cxn>
                </a:cxnLst>
                <a:rect l="0" t="0" r="r" b="b"/>
                <a:pathLst>
                  <a:path w="9" h="8">
                    <a:moveTo>
                      <a:pt x="8" y="3"/>
                    </a:moveTo>
                    <a:cubicBezTo>
                      <a:pt x="7" y="7"/>
                      <a:pt x="2" y="8"/>
                      <a:pt x="1" y="5"/>
                    </a:cubicBezTo>
                    <a:cubicBezTo>
                      <a:pt x="0" y="3"/>
                      <a:pt x="3" y="0"/>
                      <a:pt x="6" y="0"/>
                    </a:cubicBezTo>
                    <a:cubicBezTo>
                      <a:pt x="9" y="0"/>
                      <a:pt x="9"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8" name="Freeform 1995">
                <a:extLst>
                  <a:ext uri="{FF2B5EF4-FFF2-40B4-BE49-F238E27FC236}">
                    <a16:creationId xmlns:a16="http://schemas.microsoft.com/office/drawing/2014/main" id="{43FEB0A4-B0E2-47C5-8993-C96FF3A9A2EE}"/>
                  </a:ext>
                </a:extLst>
              </p:cNvPr>
              <p:cNvSpPr>
                <a:spLocks/>
              </p:cNvSpPr>
              <p:nvPr/>
            </p:nvSpPr>
            <p:spPr bwMode="auto">
              <a:xfrm>
                <a:off x="5119" y="1206"/>
                <a:ext cx="43" cy="38"/>
              </a:xfrm>
              <a:custGeom>
                <a:avLst/>
                <a:gdLst>
                  <a:gd name="T0" fmla="*/ 8 w 9"/>
                  <a:gd name="T1" fmla="*/ 3 h 8"/>
                  <a:gd name="T2" fmla="*/ 0 w 9"/>
                  <a:gd name="T3" fmla="*/ 5 h 8"/>
                  <a:gd name="T4" fmla="*/ 6 w 9"/>
                  <a:gd name="T5" fmla="*/ 0 h 8"/>
                  <a:gd name="T6" fmla="*/ 8 w 9"/>
                  <a:gd name="T7" fmla="*/ 3 h 8"/>
                </a:gdLst>
                <a:ahLst/>
                <a:cxnLst>
                  <a:cxn ang="0">
                    <a:pos x="T0" y="T1"/>
                  </a:cxn>
                  <a:cxn ang="0">
                    <a:pos x="T2" y="T3"/>
                  </a:cxn>
                  <a:cxn ang="0">
                    <a:pos x="T4" y="T5"/>
                  </a:cxn>
                  <a:cxn ang="0">
                    <a:pos x="T6" y="T7"/>
                  </a:cxn>
                </a:cxnLst>
                <a:rect l="0" t="0" r="r" b="b"/>
                <a:pathLst>
                  <a:path w="9" h="8">
                    <a:moveTo>
                      <a:pt x="8" y="3"/>
                    </a:moveTo>
                    <a:cubicBezTo>
                      <a:pt x="6" y="7"/>
                      <a:pt x="1" y="8"/>
                      <a:pt x="0" y="5"/>
                    </a:cubicBezTo>
                    <a:cubicBezTo>
                      <a:pt x="0" y="3"/>
                      <a:pt x="2" y="0"/>
                      <a:pt x="6" y="0"/>
                    </a:cubicBezTo>
                    <a:cubicBezTo>
                      <a:pt x="9" y="0"/>
                      <a:pt x="9"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49" name="Freeform 1996">
                <a:extLst>
                  <a:ext uri="{FF2B5EF4-FFF2-40B4-BE49-F238E27FC236}">
                    <a16:creationId xmlns:a16="http://schemas.microsoft.com/office/drawing/2014/main" id="{05BF887D-11E4-4978-8C7A-DDE00082F22C}"/>
                  </a:ext>
                </a:extLst>
              </p:cNvPr>
              <p:cNvSpPr>
                <a:spLocks/>
              </p:cNvSpPr>
              <p:nvPr/>
            </p:nvSpPr>
            <p:spPr bwMode="auto">
              <a:xfrm>
                <a:off x="5196" y="1186"/>
                <a:ext cx="48" cy="39"/>
              </a:xfrm>
              <a:custGeom>
                <a:avLst/>
                <a:gdLst>
                  <a:gd name="T0" fmla="*/ 9 w 10"/>
                  <a:gd name="T1" fmla="*/ 3 h 8"/>
                  <a:gd name="T2" fmla="*/ 1 w 10"/>
                  <a:gd name="T3" fmla="*/ 5 h 8"/>
                  <a:gd name="T4" fmla="*/ 6 w 10"/>
                  <a:gd name="T5" fmla="*/ 0 h 8"/>
                  <a:gd name="T6" fmla="*/ 9 w 10"/>
                  <a:gd name="T7" fmla="*/ 3 h 8"/>
                </a:gdLst>
                <a:ahLst/>
                <a:cxnLst>
                  <a:cxn ang="0">
                    <a:pos x="T0" y="T1"/>
                  </a:cxn>
                  <a:cxn ang="0">
                    <a:pos x="T2" y="T3"/>
                  </a:cxn>
                  <a:cxn ang="0">
                    <a:pos x="T4" y="T5"/>
                  </a:cxn>
                  <a:cxn ang="0">
                    <a:pos x="T6" y="T7"/>
                  </a:cxn>
                </a:cxnLst>
                <a:rect l="0" t="0" r="r" b="b"/>
                <a:pathLst>
                  <a:path w="10" h="8">
                    <a:moveTo>
                      <a:pt x="9" y="3"/>
                    </a:moveTo>
                    <a:cubicBezTo>
                      <a:pt x="8" y="7"/>
                      <a:pt x="3" y="8"/>
                      <a:pt x="1" y="5"/>
                    </a:cubicBezTo>
                    <a:cubicBezTo>
                      <a:pt x="0" y="3"/>
                      <a:pt x="3" y="0"/>
                      <a:pt x="6" y="0"/>
                    </a:cubicBezTo>
                    <a:cubicBezTo>
                      <a:pt x="9" y="0"/>
                      <a:pt x="10" y="2"/>
                      <a:pt x="9"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350" name="Freeform 1997">
                <a:extLst>
                  <a:ext uri="{FF2B5EF4-FFF2-40B4-BE49-F238E27FC236}">
                    <a16:creationId xmlns:a16="http://schemas.microsoft.com/office/drawing/2014/main" id="{31BF50CB-C2AC-47BF-A28E-26E7641B20DC}"/>
                  </a:ext>
                </a:extLst>
              </p:cNvPr>
              <p:cNvSpPr>
                <a:spLocks/>
              </p:cNvSpPr>
              <p:nvPr/>
            </p:nvSpPr>
            <p:spPr bwMode="auto">
              <a:xfrm>
                <a:off x="5152" y="1230"/>
                <a:ext cx="48" cy="43"/>
              </a:xfrm>
              <a:custGeom>
                <a:avLst/>
                <a:gdLst>
                  <a:gd name="T0" fmla="*/ 9 w 10"/>
                  <a:gd name="T1" fmla="*/ 4 h 9"/>
                  <a:gd name="T2" fmla="*/ 1 w 10"/>
                  <a:gd name="T3" fmla="*/ 6 h 9"/>
                  <a:gd name="T4" fmla="*/ 6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8" y="8"/>
                      <a:pt x="2" y="9"/>
                      <a:pt x="1" y="6"/>
                    </a:cubicBezTo>
                    <a:cubicBezTo>
                      <a:pt x="0" y="4"/>
                      <a:pt x="3" y="0"/>
                      <a:pt x="6" y="0"/>
                    </a:cubicBezTo>
                    <a:cubicBezTo>
                      <a:pt x="9"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60" name="Group 2199">
              <a:extLst>
                <a:ext uri="{FF2B5EF4-FFF2-40B4-BE49-F238E27FC236}">
                  <a16:creationId xmlns:a16="http://schemas.microsoft.com/office/drawing/2014/main" id="{2B743D22-84EF-46C1-A4B8-E89574273780}"/>
                </a:ext>
              </a:extLst>
            </p:cNvPr>
            <p:cNvGrpSpPr>
              <a:grpSpLocks/>
            </p:cNvGrpSpPr>
            <p:nvPr/>
          </p:nvGrpSpPr>
          <p:grpSpPr bwMode="auto">
            <a:xfrm>
              <a:off x="3986" y="883"/>
              <a:ext cx="2255" cy="2536"/>
              <a:chOff x="3986" y="883"/>
              <a:chExt cx="2255" cy="2536"/>
            </a:xfrm>
          </p:grpSpPr>
          <p:sp>
            <p:nvSpPr>
              <p:cNvPr id="3951" name="Freeform 1999">
                <a:extLst>
                  <a:ext uri="{FF2B5EF4-FFF2-40B4-BE49-F238E27FC236}">
                    <a16:creationId xmlns:a16="http://schemas.microsoft.com/office/drawing/2014/main" id="{DF4035A3-9B26-4EDF-B3A4-E501D05B5FD8}"/>
                  </a:ext>
                </a:extLst>
              </p:cNvPr>
              <p:cNvSpPr>
                <a:spLocks/>
              </p:cNvSpPr>
              <p:nvPr/>
            </p:nvSpPr>
            <p:spPr bwMode="auto">
              <a:xfrm>
                <a:off x="5147" y="1288"/>
                <a:ext cx="49" cy="43"/>
              </a:xfrm>
              <a:custGeom>
                <a:avLst/>
                <a:gdLst>
                  <a:gd name="T0" fmla="*/ 9 w 10"/>
                  <a:gd name="T1" fmla="*/ 4 h 9"/>
                  <a:gd name="T2" fmla="*/ 1 w 10"/>
                  <a:gd name="T3" fmla="*/ 6 h 9"/>
                  <a:gd name="T4" fmla="*/ 6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8" y="8"/>
                      <a:pt x="2" y="9"/>
                      <a:pt x="1" y="6"/>
                    </a:cubicBezTo>
                    <a:cubicBezTo>
                      <a:pt x="0" y="4"/>
                      <a:pt x="2" y="0"/>
                      <a:pt x="6" y="0"/>
                    </a:cubicBezTo>
                    <a:cubicBezTo>
                      <a:pt x="9"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2" name="Freeform 2000">
                <a:extLst>
                  <a:ext uri="{FF2B5EF4-FFF2-40B4-BE49-F238E27FC236}">
                    <a16:creationId xmlns:a16="http://schemas.microsoft.com/office/drawing/2014/main" id="{F9C454D3-9A2D-4AD6-916B-81F039D28190}"/>
                  </a:ext>
                </a:extLst>
              </p:cNvPr>
              <p:cNvSpPr>
                <a:spLocks/>
              </p:cNvSpPr>
              <p:nvPr/>
            </p:nvSpPr>
            <p:spPr bwMode="auto">
              <a:xfrm>
                <a:off x="5157" y="1013"/>
                <a:ext cx="39" cy="29"/>
              </a:xfrm>
              <a:custGeom>
                <a:avLst/>
                <a:gdLst>
                  <a:gd name="T0" fmla="*/ 7 w 8"/>
                  <a:gd name="T1" fmla="*/ 2 h 6"/>
                  <a:gd name="T2" fmla="*/ 0 w 8"/>
                  <a:gd name="T3" fmla="*/ 4 h 6"/>
                  <a:gd name="T4" fmla="*/ 6 w 8"/>
                  <a:gd name="T5" fmla="*/ 0 h 6"/>
                  <a:gd name="T6" fmla="*/ 7 w 8"/>
                  <a:gd name="T7" fmla="*/ 2 h 6"/>
                </a:gdLst>
                <a:ahLst/>
                <a:cxnLst>
                  <a:cxn ang="0">
                    <a:pos x="T0" y="T1"/>
                  </a:cxn>
                  <a:cxn ang="0">
                    <a:pos x="T2" y="T3"/>
                  </a:cxn>
                  <a:cxn ang="0">
                    <a:pos x="T4" y="T5"/>
                  </a:cxn>
                  <a:cxn ang="0">
                    <a:pos x="T6" y="T7"/>
                  </a:cxn>
                </a:cxnLst>
                <a:rect l="0" t="0" r="r" b="b"/>
                <a:pathLst>
                  <a:path w="8" h="6">
                    <a:moveTo>
                      <a:pt x="7" y="2"/>
                    </a:moveTo>
                    <a:cubicBezTo>
                      <a:pt x="5" y="5"/>
                      <a:pt x="1" y="6"/>
                      <a:pt x="0" y="4"/>
                    </a:cubicBezTo>
                    <a:cubicBezTo>
                      <a:pt x="0" y="3"/>
                      <a:pt x="3" y="0"/>
                      <a:pt x="6" y="0"/>
                    </a:cubicBezTo>
                    <a:cubicBezTo>
                      <a:pt x="8" y="0"/>
                      <a:pt x="7" y="1"/>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3" name="Freeform 2001">
                <a:extLst>
                  <a:ext uri="{FF2B5EF4-FFF2-40B4-BE49-F238E27FC236}">
                    <a16:creationId xmlns:a16="http://schemas.microsoft.com/office/drawing/2014/main" id="{A34326F3-1C83-43F9-BB0B-3E1F7230ABE8}"/>
                  </a:ext>
                </a:extLst>
              </p:cNvPr>
              <p:cNvSpPr>
                <a:spLocks/>
              </p:cNvSpPr>
              <p:nvPr/>
            </p:nvSpPr>
            <p:spPr bwMode="auto">
              <a:xfrm>
                <a:off x="5119" y="1013"/>
                <a:ext cx="38" cy="29"/>
              </a:xfrm>
              <a:custGeom>
                <a:avLst/>
                <a:gdLst>
                  <a:gd name="T0" fmla="*/ 7 w 8"/>
                  <a:gd name="T1" fmla="*/ 3 h 6"/>
                  <a:gd name="T2" fmla="*/ 0 w 8"/>
                  <a:gd name="T3" fmla="*/ 4 h 6"/>
                  <a:gd name="T4" fmla="*/ 6 w 8"/>
                  <a:gd name="T5" fmla="*/ 0 h 6"/>
                  <a:gd name="T6" fmla="*/ 7 w 8"/>
                  <a:gd name="T7" fmla="*/ 3 h 6"/>
                </a:gdLst>
                <a:ahLst/>
                <a:cxnLst>
                  <a:cxn ang="0">
                    <a:pos x="T0" y="T1"/>
                  </a:cxn>
                  <a:cxn ang="0">
                    <a:pos x="T2" y="T3"/>
                  </a:cxn>
                  <a:cxn ang="0">
                    <a:pos x="T4" y="T5"/>
                  </a:cxn>
                  <a:cxn ang="0">
                    <a:pos x="T6" y="T7"/>
                  </a:cxn>
                </a:cxnLst>
                <a:rect l="0" t="0" r="r" b="b"/>
                <a:pathLst>
                  <a:path w="8" h="6">
                    <a:moveTo>
                      <a:pt x="7" y="3"/>
                    </a:moveTo>
                    <a:cubicBezTo>
                      <a:pt x="5" y="5"/>
                      <a:pt x="1" y="6"/>
                      <a:pt x="0" y="4"/>
                    </a:cubicBezTo>
                    <a:cubicBezTo>
                      <a:pt x="0" y="3"/>
                      <a:pt x="3" y="0"/>
                      <a:pt x="6" y="0"/>
                    </a:cubicBezTo>
                    <a:cubicBezTo>
                      <a:pt x="8" y="0"/>
                      <a:pt x="8"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4" name="Freeform 2002">
                <a:extLst>
                  <a:ext uri="{FF2B5EF4-FFF2-40B4-BE49-F238E27FC236}">
                    <a16:creationId xmlns:a16="http://schemas.microsoft.com/office/drawing/2014/main" id="{0B199402-E534-4F46-B522-48EADA159E12}"/>
                  </a:ext>
                </a:extLst>
              </p:cNvPr>
              <p:cNvSpPr>
                <a:spLocks/>
              </p:cNvSpPr>
              <p:nvPr/>
            </p:nvSpPr>
            <p:spPr bwMode="auto">
              <a:xfrm>
                <a:off x="5075" y="1018"/>
                <a:ext cx="39" cy="29"/>
              </a:xfrm>
              <a:custGeom>
                <a:avLst/>
                <a:gdLst>
                  <a:gd name="T0" fmla="*/ 6 w 8"/>
                  <a:gd name="T1" fmla="*/ 3 h 6"/>
                  <a:gd name="T2" fmla="*/ 0 w 8"/>
                  <a:gd name="T3" fmla="*/ 4 h 6"/>
                  <a:gd name="T4" fmla="*/ 6 w 8"/>
                  <a:gd name="T5" fmla="*/ 0 h 6"/>
                  <a:gd name="T6" fmla="*/ 6 w 8"/>
                  <a:gd name="T7" fmla="*/ 3 h 6"/>
                </a:gdLst>
                <a:ahLst/>
                <a:cxnLst>
                  <a:cxn ang="0">
                    <a:pos x="T0" y="T1"/>
                  </a:cxn>
                  <a:cxn ang="0">
                    <a:pos x="T2" y="T3"/>
                  </a:cxn>
                  <a:cxn ang="0">
                    <a:pos x="T4" y="T5"/>
                  </a:cxn>
                  <a:cxn ang="0">
                    <a:pos x="T6" y="T7"/>
                  </a:cxn>
                </a:cxnLst>
                <a:rect l="0" t="0" r="r" b="b"/>
                <a:pathLst>
                  <a:path w="8" h="6">
                    <a:moveTo>
                      <a:pt x="6" y="3"/>
                    </a:moveTo>
                    <a:cubicBezTo>
                      <a:pt x="4" y="5"/>
                      <a:pt x="0" y="6"/>
                      <a:pt x="0" y="4"/>
                    </a:cubicBezTo>
                    <a:cubicBezTo>
                      <a:pt x="0" y="3"/>
                      <a:pt x="3" y="0"/>
                      <a:pt x="6" y="0"/>
                    </a:cubicBezTo>
                    <a:cubicBezTo>
                      <a:pt x="8" y="0"/>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5" name="Freeform 2003">
                <a:extLst>
                  <a:ext uri="{FF2B5EF4-FFF2-40B4-BE49-F238E27FC236}">
                    <a16:creationId xmlns:a16="http://schemas.microsoft.com/office/drawing/2014/main" id="{B13A766C-3212-4D70-9A80-E719FD0DA39F}"/>
                  </a:ext>
                </a:extLst>
              </p:cNvPr>
              <p:cNvSpPr>
                <a:spLocks/>
              </p:cNvSpPr>
              <p:nvPr/>
            </p:nvSpPr>
            <p:spPr bwMode="auto">
              <a:xfrm>
                <a:off x="5123" y="984"/>
                <a:ext cx="39" cy="29"/>
              </a:xfrm>
              <a:custGeom>
                <a:avLst/>
                <a:gdLst>
                  <a:gd name="T0" fmla="*/ 6 w 8"/>
                  <a:gd name="T1" fmla="*/ 3 h 6"/>
                  <a:gd name="T2" fmla="*/ 0 w 8"/>
                  <a:gd name="T3" fmla="*/ 4 h 6"/>
                  <a:gd name="T4" fmla="*/ 6 w 8"/>
                  <a:gd name="T5" fmla="*/ 0 h 6"/>
                  <a:gd name="T6" fmla="*/ 6 w 8"/>
                  <a:gd name="T7" fmla="*/ 3 h 6"/>
                </a:gdLst>
                <a:ahLst/>
                <a:cxnLst>
                  <a:cxn ang="0">
                    <a:pos x="T0" y="T1"/>
                  </a:cxn>
                  <a:cxn ang="0">
                    <a:pos x="T2" y="T3"/>
                  </a:cxn>
                  <a:cxn ang="0">
                    <a:pos x="T4" y="T5"/>
                  </a:cxn>
                  <a:cxn ang="0">
                    <a:pos x="T6" y="T7"/>
                  </a:cxn>
                </a:cxnLst>
                <a:rect l="0" t="0" r="r" b="b"/>
                <a:pathLst>
                  <a:path w="8" h="6">
                    <a:moveTo>
                      <a:pt x="6" y="3"/>
                    </a:moveTo>
                    <a:cubicBezTo>
                      <a:pt x="4" y="5"/>
                      <a:pt x="0" y="6"/>
                      <a:pt x="0" y="4"/>
                    </a:cubicBezTo>
                    <a:cubicBezTo>
                      <a:pt x="0" y="3"/>
                      <a:pt x="3" y="0"/>
                      <a:pt x="6" y="0"/>
                    </a:cubicBezTo>
                    <a:cubicBezTo>
                      <a:pt x="8" y="0"/>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6" name="Freeform 2004">
                <a:extLst>
                  <a:ext uri="{FF2B5EF4-FFF2-40B4-BE49-F238E27FC236}">
                    <a16:creationId xmlns:a16="http://schemas.microsoft.com/office/drawing/2014/main" id="{AB0A90A4-5555-4F7D-8311-57426D4AA66A}"/>
                  </a:ext>
                </a:extLst>
              </p:cNvPr>
              <p:cNvSpPr>
                <a:spLocks/>
              </p:cNvSpPr>
              <p:nvPr/>
            </p:nvSpPr>
            <p:spPr bwMode="auto">
              <a:xfrm>
                <a:off x="5162" y="979"/>
                <a:ext cx="38" cy="29"/>
              </a:xfrm>
              <a:custGeom>
                <a:avLst/>
                <a:gdLst>
                  <a:gd name="T0" fmla="*/ 6 w 8"/>
                  <a:gd name="T1" fmla="*/ 3 h 6"/>
                  <a:gd name="T2" fmla="*/ 0 w 8"/>
                  <a:gd name="T3" fmla="*/ 4 h 6"/>
                  <a:gd name="T4" fmla="*/ 6 w 8"/>
                  <a:gd name="T5" fmla="*/ 0 h 6"/>
                  <a:gd name="T6" fmla="*/ 6 w 8"/>
                  <a:gd name="T7" fmla="*/ 3 h 6"/>
                </a:gdLst>
                <a:ahLst/>
                <a:cxnLst>
                  <a:cxn ang="0">
                    <a:pos x="T0" y="T1"/>
                  </a:cxn>
                  <a:cxn ang="0">
                    <a:pos x="T2" y="T3"/>
                  </a:cxn>
                  <a:cxn ang="0">
                    <a:pos x="T4" y="T5"/>
                  </a:cxn>
                  <a:cxn ang="0">
                    <a:pos x="T6" y="T7"/>
                  </a:cxn>
                </a:cxnLst>
                <a:rect l="0" t="0" r="r" b="b"/>
                <a:pathLst>
                  <a:path w="8" h="6">
                    <a:moveTo>
                      <a:pt x="6" y="3"/>
                    </a:moveTo>
                    <a:cubicBezTo>
                      <a:pt x="4" y="5"/>
                      <a:pt x="0" y="6"/>
                      <a:pt x="0" y="4"/>
                    </a:cubicBezTo>
                    <a:cubicBezTo>
                      <a:pt x="0" y="3"/>
                      <a:pt x="3" y="1"/>
                      <a:pt x="6" y="0"/>
                    </a:cubicBezTo>
                    <a:cubicBezTo>
                      <a:pt x="8" y="0"/>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7" name="Freeform 2005">
                <a:extLst>
                  <a:ext uri="{FF2B5EF4-FFF2-40B4-BE49-F238E27FC236}">
                    <a16:creationId xmlns:a16="http://schemas.microsoft.com/office/drawing/2014/main" id="{16581161-C3EA-44D3-9837-A0FB72D7E06B}"/>
                  </a:ext>
                </a:extLst>
              </p:cNvPr>
              <p:cNvSpPr>
                <a:spLocks/>
              </p:cNvSpPr>
              <p:nvPr/>
            </p:nvSpPr>
            <p:spPr bwMode="auto">
              <a:xfrm>
                <a:off x="5200" y="974"/>
                <a:ext cx="39" cy="29"/>
              </a:xfrm>
              <a:custGeom>
                <a:avLst/>
                <a:gdLst>
                  <a:gd name="T0" fmla="*/ 6 w 8"/>
                  <a:gd name="T1" fmla="*/ 3 h 6"/>
                  <a:gd name="T2" fmla="*/ 0 w 8"/>
                  <a:gd name="T3" fmla="*/ 4 h 6"/>
                  <a:gd name="T4" fmla="*/ 6 w 8"/>
                  <a:gd name="T5" fmla="*/ 0 h 6"/>
                  <a:gd name="T6" fmla="*/ 6 w 8"/>
                  <a:gd name="T7" fmla="*/ 3 h 6"/>
                </a:gdLst>
                <a:ahLst/>
                <a:cxnLst>
                  <a:cxn ang="0">
                    <a:pos x="T0" y="T1"/>
                  </a:cxn>
                  <a:cxn ang="0">
                    <a:pos x="T2" y="T3"/>
                  </a:cxn>
                  <a:cxn ang="0">
                    <a:pos x="T4" y="T5"/>
                  </a:cxn>
                  <a:cxn ang="0">
                    <a:pos x="T6" y="T7"/>
                  </a:cxn>
                </a:cxnLst>
                <a:rect l="0" t="0" r="r" b="b"/>
                <a:pathLst>
                  <a:path w="8" h="6">
                    <a:moveTo>
                      <a:pt x="6" y="3"/>
                    </a:moveTo>
                    <a:cubicBezTo>
                      <a:pt x="4" y="5"/>
                      <a:pt x="1" y="6"/>
                      <a:pt x="0" y="4"/>
                    </a:cubicBezTo>
                    <a:cubicBezTo>
                      <a:pt x="0" y="3"/>
                      <a:pt x="3" y="1"/>
                      <a:pt x="6" y="0"/>
                    </a:cubicBezTo>
                    <a:cubicBezTo>
                      <a:pt x="8" y="0"/>
                      <a:pt x="7"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8" name="Freeform 2006">
                <a:extLst>
                  <a:ext uri="{FF2B5EF4-FFF2-40B4-BE49-F238E27FC236}">
                    <a16:creationId xmlns:a16="http://schemas.microsoft.com/office/drawing/2014/main" id="{F44C9E17-4AAD-4E70-A22A-969437B382F0}"/>
                  </a:ext>
                </a:extLst>
              </p:cNvPr>
              <p:cNvSpPr>
                <a:spLocks/>
              </p:cNvSpPr>
              <p:nvPr/>
            </p:nvSpPr>
            <p:spPr bwMode="auto">
              <a:xfrm>
                <a:off x="5253" y="950"/>
                <a:ext cx="34" cy="24"/>
              </a:xfrm>
              <a:custGeom>
                <a:avLst/>
                <a:gdLst>
                  <a:gd name="T0" fmla="*/ 5 w 7"/>
                  <a:gd name="T1" fmla="*/ 2 h 5"/>
                  <a:gd name="T2" fmla="*/ 0 w 7"/>
                  <a:gd name="T3" fmla="*/ 4 h 5"/>
                  <a:gd name="T4" fmla="*/ 5 w 7"/>
                  <a:gd name="T5" fmla="*/ 0 h 5"/>
                  <a:gd name="T6" fmla="*/ 5 w 7"/>
                  <a:gd name="T7" fmla="*/ 2 h 5"/>
                </a:gdLst>
                <a:ahLst/>
                <a:cxnLst>
                  <a:cxn ang="0">
                    <a:pos x="T0" y="T1"/>
                  </a:cxn>
                  <a:cxn ang="0">
                    <a:pos x="T2" y="T3"/>
                  </a:cxn>
                  <a:cxn ang="0">
                    <a:pos x="T4" y="T5"/>
                  </a:cxn>
                  <a:cxn ang="0">
                    <a:pos x="T6" y="T7"/>
                  </a:cxn>
                </a:cxnLst>
                <a:rect l="0" t="0" r="r" b="b"/>
                <a:pathLst>
                  <a:path w="7" h="5">
                    <a:moveTo>
                      <a:pt x="5" y="2"/>
                    </a:moveTo>
                    <a:cubicBezTo>
                      <a:pt x="4" y="4"/>
                      <a:pt x="0" y="5"/>
                      <a:pt x="0" y="4"/>
                    </a:cubicBezTo>
                    <a:cubicBezTo>
                      <a:pt x="0" y="3"/>
                      <a:pt x="2" y="0"/>
                      <a:pt x="5" y="0"/>
                    </a:cubicBezTo>
                    <a:cubicBezTo>
                      <a:pt x="7" y="0"/>
                      <a:pt x="6"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9" name="Freeform 2007">
                <a:extLst>
                  <a:ext uri="{FF2B5EF4-FFF2-40B4-BE49-F238E27FC236}">
                    <a16:creationId xmlns:a16="http://schemas.microsoft.com/office/drawing/2014/main" id="{5D1B6A57-EEDF-46E8-A12A-A3C14A0E3DD6}"/>
                  </a:ext>
                </a:extLst>
              </p:cNvPr>
              <p:cNvSpPr>
                <a:spLocks/>
              </p:cNvSpPr>
              <p:nvPr/>
            </p:nvSpPr>
            <p:spPr bwMode="auto">
              <a:xfrm>
                <a:off x="5297" y="941"/>
                <a:ext cx="29" cy="24"/>
              </a:xfrm>
              <a:custGeom>
                <a:avLst/>
                <a:gdLst>
                  <a:gd name="T0" fmla="*/ 5 w 6"/>
                  <a:gd name="T1" fmla="*/ 2 h 5"/>
                  <a:gd name="T2" fmla="*/ 0 w 6"/>
                  <a:gd name="T3" fmla="*/ 3 h 5"/>
                  <a:gd name="T4" fmla="*/ 4 w 6"/>
                  <a:gd name="T5" fmla="*/ 0 h 5"/>
                  <a:gd name="T6" fmla="*/ 5 w 6"/>
                  <a:gd name="T7" fmla="*/ 2 h 5"/>
                </a:gdLst>
                <a:ahLst/>
                <a:cxnLst>
                  <a:cxn ang="0">
                    <a:pos x="T0" y="T1"/>
                  </a:cxn>
                  <a:cxn ang="0">
                    <a:pos x="T2" y="T3"/>
                  </a:cxn>
                  <a:cxn ang="0">
                    <a:pos x="T4" y="T5"/>
                  </a:cxn>
                  <a:cxn ang="0">
                    <a:pos x="T6" y="T7"/>
                  </a:cxn>
                </a:cxnLst>
                <a:rect l="0" t="0" r="r" b="b"/>
                <a:pathLst>
                  <a:path w="6" h="5">
                    <a:moveTo>
                      <a:pt x="5" y="2"/>
                    </a:moveTo>
                    <a:cubicBezTo>
                      <a:pt x="3" y="4"/>
                      <a:pt x="0" y="5"/>
                      <a:pt x="0" y="3"/>
                    </a:cubicBezTo>
                    <a:cubicBezTo>
                      <a:pt x="0" y="2"/>
                      <a:pt x="2" y="0"/>
                      <a:pt x="4" y="0"/>
                    </a:cubicBezTo>
                    <a:cubicBezTo>
                      <a:pt x="6"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0" name="Freeform 2008">
                <a:extLst>
                  <a:ext uri="{FF2B5EF4-FFF2-40B4-BE49-F238E27FC236}">
                    <a16:creationId xmlns:a16="http://schemas.microsoft.com/office/drawing/2014/main" id="{59987BA7-ED82-4E66-BE5E-F9EF6D4887DE}"/>
                  </a:ext>
                </a:extLst>
              </p:cNvPr>
              <p:cNvSpPr>
                <a:spLocks/>
              </p:cNvSpPr>
              <p:nvPr/>
            </p:nvSpPr>
            <p:spPr bwMode="auto">
              <a:xfrm>
                <a:off x="5326" y="912"/>
                <a:ext cx="29" cy="19"/>
              </a:xfrm>
              <a:custGeom>
                <a:avLst/>
                <a:gdLst>
                  <a:gd name="T0" fmla="*/ 5 w 6"/>
                  <a:gd name="T1" fmla="*/ 2 h 4"/>
                  <a:gd name="T2" fmla="*/ 0 w 6"/>
                  <a:gd name="T3" fmla="*/ 3 h 4"/>
                  <a:gd name="T4" fmla="*/ 4 w 6"/>
                  <a:gd name="T5" fmla="*/ 0 h 4"/>
                  <a:gd name="T6" fmla="*/ 5 w 6"/>
                  <a:gd name="T7" fmla="*/ 2 h 4"/>
                </a:gdLst>
                <a:ahLst/>
                <a:cxnLst>
                  <a:cxn ang="0">
                    <a:pos x="T0" y="T1"/>
                  </a:cxn>
                  <a:cxn ang="0">
                    <a:pos x="T2" y="T3"/>
                  </a:cxn>
                  <a:cxn ang="0">
                    <a:pos x="T4" y="T5"/>
                  </a:cxn>
                  <a:cxn ang="0">
                    <a:pos x="T6" y="T7"/>
                  </a:cxn>
                </a:cxnLst>
                <a:rect l="0" t="0" r="r" b="b"/>
                <a:pathLst>
                  <a:path w="6" h="4">
                    <a:moveTo>
                      <a:pt x="5" y="2"/>
                    </a:moveTo>
                    <a:cubicBezTo>
                      <a:pt x="4" y="4"/>
                      <a:pt x="0" y="4"/>
                      <a:pt x="0" y="3"/>
                    </a:cubicBezTo>
                    <a:cubicBezTo>
                      <a:pt x="0" y="2"/>
                      <a:pt x="2" y="0"/>
                      <a:pt x="4" y="0"/>
                    </a:cubicBezTo>
                    <a:cubicBezTo>
                      <a:pt x="6" y="0"/>
                      <a:pt x="6"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1" name="Freeform 2009">
                <a:extLst>
                  <a:ext uri="{FF2B5EF4-FFF2-40B4-BE49-F238E27FC236}">
                    <a16:creationId xmlns:a16="http://schemas.microsoft.com/office/drawing/2014/main" id="{291A0054-567A-45C2-A585-70BDE37FF9FC}"/>
                  </a:ext>
                </a:extLst>
              </p:cNvPr>
              <p:cNvSpPr>
                <a:spLocks/>
              </p:cNvSpPr>
              <p:nvPr/>
            </p:nvSpPr>
            <p:spPr bwMode="auto">
              <a:xfrm>
                <a:off x="5359" y="892"/>
                <a:ext cx="29" cy="20"/>
              </a:xfrm>
              <a:custGeom>
                <a:avLst/>
                <a:gdLst>
                  <a:gd name="T0" fmla="*/ 5 w 6"/>
                  <a:gd name="T1" fmla="*/ 2 h 4"/>
                  <a:gd name="T2" fmla="*/ 0 w 6"/>
                  <a:gd name="T3" fmla="*/ 2 h 4"/>
                  <a:gd name="T4" fmla="*/ 4 w 6"/>
                  <a:gd name="T5" fmla="*/ 0 h 4"/>
                  <a:gd name="T6" fmla="*/ 5 w 6"/>
                  <a:gd name="T7" fmla="*/ 2 h 4"/>
                </a:gdLst>
                <a:ahLst/>
                <a:cxnLst>
                  <a:cxn ang="0">
                    <a:pos x="T0" y="T1"/>
                  </a:cxn>
                  <a:cxn ang="0">
                    <a:pos x="T2" y="T3"/>
                  </a:cxn>
                  <a:cxn ang="0">
                    <a:pos x="T4" y="T5"/>
                  </a:cxn>
                  <a:cxn ang="0">
                    <a:pos x="T6" y="T7"/>
                  </a:cxn>
                </a:cxnLst>
                <a:rect l="0" t="0" r="r" b="b"/>
                <a:pathLst>
                  <a:path w="6" h="4">
                    <a:moveTo>
                      <a:pt x="5" y="2"/>
                    </a:moveTo>
                    <a:cubicBezTo>
                      <a:pt x="3" y="3"/>
                      <a:pt x="0" y="4"/>
                      <a:pt x="0" y="2"/>
                    </a:cubicBezTo>
                    <a:cubicBezTo>
                      <a:pt x="1" y="2"/>
                      <a:pt x="2" y="0"/>
                      <a:pt x="4" y="0"/>
                    </a:cubicBezTo>
                    <a:cubicBezTo>
                      <a:pt x="6"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2" name="Freeform 2010">
                <a:extLst>
                  <a:ext uri="{FF2B5EF4-FFF2-40B4-BE49-F238E27FC236}">
                    <a16:creationId xmlns:a16="http://schemas.microsoft.com/office/drawing/2014/main" id="{A690CF8D-3BFF-4132-BF26-FAF49B838435}"/>
                  </a:ext>
                </a:extLst>
              </p:cNvPr>
              <p:cNvSpPr>
                <a:spLocks/>
              </p:cNvSpPr>
              <p:nvPr/>
            </p:nvSpPr>
            <p:spPr bwMode="auto">
              <a:xfrm>
                <a:off x="5278" y="984"/>
                <a:ext cx="28" cy="29"/>
              </a:xfrm>
              <a:custGeom>
                <a:avLst/>
                <a:gdLst>
                  <a:gd name="T0" fmla="*/ 6 w 6"/>
                  <a:gd name="T1" fmla="*/ 3 h 6"/>
                  <a:gd name="T2" fmla="*/ 0 w 6"/>
                  <a:gd name="T3" fmla="*/ 4 h 6"/>
                  <a:gd name="T4" fmla="*/ 4 w 6"/>
                  <a:gd name="T5" fmla="*/ 0 h 6"/>
                  <a:gd name="T6" fmla="*/ 6 w 6"/>
                  <a:gd name="T7" fmla="*/ 3 h 6"/>
                </a:gdLst>
                <a:ahLst/>
                <a:cxnLst>
                  <a:cxn ang="0">
                    <a:pos x="T0" y="T1"/>
                  </a:cxn>
                  <a:cxn ang="0">
                    <a:pos x="T2" y="T3"/>
                  </a:cxn>
                  <a:cxn ang="0">
                    <a:pos x="T4" y="T5"/>
                  </a:cxn>
                  <a:cxn ang="0">
                    <a:pos x="T6" y="T7"/>
                  </a:cxn>
                </a:cxnLst>
                <a:rect l="0" t="0" r="r" b="b"/>
                <a:pathLst>
                  <a:path w="6" h="6">
                    <a:moveTo>
                      <a:pt x="6" y="3"/>
                    </a:moveTo>
                    <a:cubicBezTo>
                      <a:pt x="4" y="5"/>
                      <a:pt x="0" y="6"/>
                      <a:pt x="0" y="4"/>
                    </a:cubicBezTo>
                    <a:cubicBezTo>
                      <a:pt x="0" y="2"/>
                      <a:pt x="2" y="0"/>
                      <a:pt x="4" y="0"/>
                    </a:cubicBezTo>
                    <a:cubicBezTo>
                      <a:pt x="6"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3" name="Freeform 2011">
                <a:extLst>
                  <a:ext uri="{FF2B5EF4-FFF2-40B4-BE49-F238E27FC236}">
                    <a16:creationId xmlns:a16="http://schemas.microsoft.com/office/drawing/2014/main" id="{C28A1280-B495-4474-9B0E-1619AA5FC557}"/>
                  </a:ext>
                </a:extLst>
              </p:cNvPr>
              <p:cNvSpPr>
                <a:spLocks/>
              </p:cNvSpPr>
              <p:nvPr/>
            </p:nvSpPr>
            <p:spPr bwMode="auto">
              <a:xfrm>
                <a:off x="5321" y="974"/>
                <a:ext cx="29" cy="29"/>
              </a:xfrm>
              <a:custGeom>
                <a:avLst/>
                <a:gdLst>
                  <a:gd name="T0" fmla="*/ 6 w 6"/>
                  <a:gd name="T1" fmla="*/ 3 h 6"/>
                  <a:gd name="T2" fmla="*/ 0 w 6"/>
                  <a:gd name="T3" fmla="*/ 4 h 6"/>
                  <a:gd name="T4" fmla="*/ 4 w 6"/>
                  <a:gd name="T5" fmla="*/ 0 h 6"/>
                  <a:gd name="T6" fmla="*/ 6 w 6"/>
                  <a:gd name="T7" fmla="*/ 3 h 6"/>
                </a:gdLst>
                <a:ahLst/>
                <a:cxnLst>
                  <a:cxn ang="0">
                    <a:pos x="T0" y="T1"/>
                  </a:cxn>
                  <a:cxn ang="0">
                    <a:pos x="T2" y="T3"/>
                  </a:cxn>
                  <a:cxn ang="0">
                    <a:pos x="T4" y="T5"/>
                  </a:cxn>
                  <a:cxn ang="0">
                    <a:pos x="T6" y="T7"/>
                  </a:cxn>
                </a:cxnLst>
                <a:rect l="0" t="0" r="r" b="b"/>
                <a:pathLst>
                  <a:path w="6" h="6">
                    <a:moveTo>
                      <a:pt x="6" y="3"/>
                    </a:moveTo>
                    <a:cubicBezTo>
                      <a:pt x="4" y="5"/>
                      <a:pt x="1" y="6"/>
                      <a:pt x="0" y="4"/>
                    </a:cubicBezTo>
                    <a:cubicBezTo>
                      <a:pt x="0" y="2"/>
                      <a:pt x="2" y="0"/>
                      <a:pt x="4" y="0"/>
                    </a:cubicBezTo>
                    <a:cubicBezTo>
                      <a:pt x="6"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4" name="Freeform 2012">
                <a:extLst>
                  <a:ext uri="{FF2B5EF4-FFF2-40B4-BE49-F238E27FC236}">
                    <a16:creationId xmlns:a16="http://schemas.microsoft.com/office/drawing/2014/main" id="{49DE4140-4CF6-499A-B1F1-F124E023AD39}"/>
                  </a:ext>
                </a:extLst>
              </p:cNvPr>
              <p:cNvSpPr>
                <a:spLocks/>
              </p:cNvSpPr>
              <p:nvPr/>
            </p:nvSpPr>
            <p:spPr bwMode="auto">
              <a:xfrm>
                <a:off x="5273" y="1023"/>
                <a:ext cx="29" cy="33"/>
              </a:xfrm>
              <a:custGeom>
                <a:avLst/>
                <a:gdLst>
                  <a:gd name="T0" fmla="*/ 6 w 6"/>
                  <a:gd name="T1" fmla="*/ 3 h 7"/>
                  <a:gd name="T2" fmla="*/ 0 w 6"/>
                  <a:gd name="T3" fmla="*/ 5 h 7"/>
                  <a:gd name="T4" fmla="*/ 4 w 6"/>
                  <a:gd name="T5" fmla="*/ 0 h 7"/>
                  <a:gd name="T6" fmla="*/ 6 w 6"/>
                  <a:gd name="T7" fmla="*/ 1 h 7"/>
                  <a:gd name="T8" fmla="*/ 6 w 6"/>
                  <a:gd name="T9" fmla="*/ 3 h 7"/>
                  <a:gd name="T10" fmla="*/ 6 w 6"/>
                  <a:gd name="T11" fmla="*/ 3 h 7"/>
                </a:gdLst>
                <a:ahLst/>
                <a:cxnLst>
                  <a:cxn ang="0">
                    <a:pos x="T0" y="T1"/>
                  </a:cxn>
                  <a:cxn ang="0">
                    <a:pos x="T2" y="T3"/>
                  </a:cxn>
                  <a:cxn ang="0">
                    <a:pos x="T4" y="T5"/>
                  </a:cxn>
                  <a:cxn ang="0">
                    <a:pos x="T6" y="T7"/>
                  </a:cxn>
                  <a:cxn ang="0">
                    <a:pos x="T8" y="T9"/>
                  </a:cxn>
                  <a:cxn ang="0">
                    <a:pos x="T10" y="T11"/>
                  </a:cxn>
                </a:cxnLst>
                <a:rect l="0" t="0" r="r" b="b"/>
                <a:pathLst>
                  <a:path w="6" h="7">
                    <a:moveTo>
                      <a:pt x="6" y="3"/>
                    </a:moveTo>
                    <a:cubicBezTo>
                      <a:pt x="5" y="6"/>
                      <a:pt x="1" y="7"/>
                      <a:pt x="0" y="5"/>
                    </a:cubicBezTo>
                    <a:cubicBezTo>
                      <a:pt x="0" y="3"/>
                      <a:pt x="2" y="1"/>
                      <a:pt x="4" y="0"/>
                    </a:cubicBezTo>
                    <a:cubicBezTo>
                      <a:pt x="5" y="0"/>
                      <a:pt x="6" y="1"/>
                      <a:pt x="6" y="1"/>
                    </a:cubicBezTo>
                    <a:cubicBezTo>
                      <a:pt x="6" y="2"/>
                      <a:pt x="6" y="2"/>
                      <a:pt x="6" y="3"/>
                    </a:cubicBezTo>
                    <a:cubicBezTo>
                      <a:pt x="6" y="3"/>
                      <a:pt x="6" y="3"/>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5" name="Freeform 2013">
                <a:extLst>
                  <a:ext uri="{FF2B5EF4-FFF2-40B4-BE49-F238E27FC236}">
                    <a16:creationId xmlns:a16="http://schemas.microsoft.com/office/drawing/2014/main" id="{FB97879C-E0FD-449C-A489-8699D7CDD41B}"/>
                  </a:ext>
                </a:extLst>
              </p:cNvPr>
              <p:cNvSpPr>
                <a:spLocks/>
              </p:cNvSpPr>
              <p:nvPr/>
            </p:nvSpPr>
            <p:spPr bwMode="auto">
              <a:xfrm>
                <a:off x="5311" y="1013"/>
                <a:ext cx="34" cy="29"/>
              </a:xfrm>
              <a:custGeom>
                <a:avLst/>
                <a:gdLst>
                  <a:gd name="T0" fmla="*/ 6 w 7"/>
                  <a:gd name="T1" fmla="*/ 2 h 6"/>
                  <a:gd name="T2" fmla="*/ 0 w 7"/>
                  <a:gd name="T3" fmla="*/ 4 h 6"/>
                  <a:gd name="T4" fmla="*/ 4 w 7"/>
                  <a:gd name="T5" fmla="*/ 0 h 6"/>
                  <a:gd name="T6" fmla="*/ 6 w 7"/>
                  <a:gd name="T7" fmla="*/ 2 h 6"/>
                </a:gdLst>
                <a:ahLst/>
                <a:cxnLst>
                  <a:cxn ang="0">
                    <a:pos x="T0" y="T1"/>
                  </a:cxn>
                  <a:cxn ang="0">
                    <a:pos x="T2" y="T3"/>
                  </a:cxn>
                  <a:cxn ang="0">
                    <a:pos x="T4" y="T5"/>
                  </a:cxn>
                  <a:cxn ang="0">
                    <a:pos x="T6" y="T7"/>
                  </a:cxn>
                </a:cxnLst>
                <a:rect l="0" t="0" r="r" b="b"/>
                <a:pathLst>
                  <a:path w="7" h="6">
                    <a:moveTo>
                      <a:pt x="6" y="2"/>
                    </a:moveTo>
                    <a:cubicBezTo>
                      <a:pt x="5" y="5"/>
                      <a:pt x="1" y="6"/>
                      <a:pt x="0" y="4"/>
                    </a:cubicBezTo>
                    <a:cubicBezTo>
                      <a:pt x="0" y="2"/>
                      <a:pt x="2" y="0"/>
                      <a:pt x="4" y="0"/>
                    </a:cubicBezTo>
                    <a:cubicBezTo>
                      <a:pt x="6" y="0"/>
                      <a:pt x="7"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6" name="Freeform 2014">
                <a:extLst>
                  <a:ext uri="{FF2B5EF4-FFF2-40B4-BE49-F238E27FC236}">
                    <a16:creationId xmlns:a16="http://schemas.microsoft.com/office/drawing/2014/main" id="{1B9EB178-1DE9-4D8B-B5BE-186BB72BE15C}"/>
                  </a:ext>
                </a:extLst>
              </p:cNvPr>
              <p:cNvSpPr>
                <a:spLocks/>
              </p:cNvSpPr>
              <p:nvPr/>
            </p:nvSpPr>
            <p:spPr bwMode="auto">
              <a:xfrm>
                <a:off x="5364" y="955"/>
                <a:ext cx="29" cy="29"/>
              </a:xfrm>
              <a:custGeom>
                <a:avLst/>
                <a:gdLst>
                  <a:gd name="T0" fmla="*/ 6 w 6"/>
                  <a:gd name="T1" fmla="*/ 3 h 6"/>
                  <a:gd name="T2" fmla="*/ 0 w 6"/>
                  <a:gd name="T3" fmla="*/ 4 h 6"/>
                  <a:gd name="T4" fmla="*/ 4 w 6"/>
                  <a:gd name="T5" fmla="*/ 0 h 6"/>
                  <a:gd name="T6" fmla="*/ 6 w 6"/>
                  <a:gd name="T7" fmla="*/ 3 h 6"/>
                </a:gdLst>
                <a:ahLst/>
                <a:cxnLst>
                  <a:cxn ang="0">
                    <a:pos x="T0" y="T1"/>
                  </a:cxn>
                  <a:cxn ang="0">
                    <a:pos x="T2" y="T3"/>
                  </a:cxn>
                  <a:cxn ang="0">
                    <a:pos x="T4" y="T5"/>
                  </a:cxn>
                  <a:cxn ang="0">
                    <a:pos x="T6" y="T7"/>
                  </a:cxn>
                </a:cxnLst>
                <a:rect l="0" t="0" r="r" b="b"/>
                <a:pathLst>
                  <a:path w="6" h="6">
                    <a:moveTo>
                      <a:pt x="6" y="3"/>
                    </a:moveTo>
                    <a:cubicBezTo>
                      <a:pt x="5" y="5"/>
                      <a:pt x="1" y="6"/>
                      <a:pt x="0" y="4"/>
                    </a:cubicBezTo>
                    <a:cubicBezTo>
                      <a:pt x="0" y="3"/>
                      <a:pt x="2" y="1"/>
                      <a:pt x="4" y="0"/>
                    </a:cubicBezTo>
                    <a:cubicBezTo>
                      <a:pt x="6"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7" name="Freeform 2015">
                <a:extLst>
                  <a:ext uri="{FF2B5EF4-FFF2-40B4-BE49-F238E27FC236}">
                    <a16:creationId xmlns:a16="http://schemas.microsoft.com/office/drawing/2014/main" id="{91D6EAFB-1841-4F0A-AD11-E40701197334}"/>
                  </a:ext>
                </a:extLst>
              </p:cNvPr>
              <p:cNvSpPr>
                <a:spLocks/>
              </p:cNvSpPr>
              <p:nvPr/>
            </p:nvSpPr>
            <p:spPr bwMode="auto">
              <a:xfrm>
                <a:off x="5355" y="989"/>
                <a:ext cx="33" cy="29"/>
              </a:xfrm>
              <a:custGeom>
                <a:avLst/>
                <a:gdLst>
                  <a:gd name="T0" fmla="*/ 6 w 7"/>
                  <a:gd name="T1" fmla="*/ 2 h 6"/>
                  <a:gd name="T2" fmla="*/ 1 w 7"/>
                  <a:gd name="T3" fmla="*/ 4 h 6"/>
                  <a:gd name="T4" fmla="*/ 5 w 7"/>
                  <a:gd name="T5" fmla="*/ 0 h 6"/>
                  <a:gd name="T6" fmla="*/ 6 w 7"/>
                  <a:gd name="T7" fmla="*/ 2 h 6"/>
                </a:gdLst>
                <a:ahLst/>
                <a:cxnLst>
                  <a:cxn ang="0">
                    <a:pos x="T0" y="T1"/>
                  </a:cxn>
                  <a:cxn ang="0">
                    <a:pos x="T2" y="T3"/>
                  </a:cxn>
                  <a:cxn ang="0">
                    <a:pos x="T4" y="T5"/>
                  </a:cxn>
                  <a:cxn ang="0">
                    <a:pos x="T6" y="T7"/>
                  </a:cxn>
                </a:cxnLst>
                <a:rect l="0" t="0" r="r" b="b"/>
                <a:pathLst>
                  <a:path w="7" h="6">
                    <a:moveTo>
                      <a:pt x="6" y="2"/>
                    </a:moveTo>
                    <a:cubicBezTo>
                      <a:pt x="6" y="5"/>
                      <a:pt x="2" y="6"/>
                      <a:pt x="1" y="4"/>
                    </a:cubicBezTo>
                    <a:cubicBezTo>
                      <a:pt x="0" y="2"/>
                      <a:pt x="2" y="0"/>
                      <a:pt x="5" y="0"/>
                    </a:cubicBezTo>
                    <a:cubicBezTo>
                      <a:pt x="7" y="0"/>
                      <a:pt x="7"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8" name="Freeform 2016">
                <a:extLst>
                  <a:ext uri="{FF2B5EF4-FFF2-40B4-BE49-F238E27FC236}">
                    <a16:creationId xmlns:a16="http://schemas.microsoft.com/office/drawing/2014/main" id="{72A19D7A-C999-407D-B5DC-60916B1E10E8}"/>
                  </a:ext>
                </a:extLst>
              </p:cNvPr>
              <p:cNvSpPr>
                <a:spLocks/>
              </p:cNvSpPr>
              <p:nvPr/>
            </p:nvSpPr>
            <p:spPr bwMode="auto">
              <a:xfrm>
                <a:off x="5350" y="1023"/>
                <a:ext cx="38" cy="28"/>
              </a:xfrm>
              <a:custGeom>
                <a:avLst/>
                <a:gdLst>
                  <a:gd name="T0" fmla="*/ 7 w 8"/>
                  <a:gd name="T1" fmla="*/ 3 h 6"/>
                  <a:gd name="T2" fmla="*/ 1 w 8"/>
                  <a:gd name="T3" fmla="*/ 4 h 6"/>
                  <a:gd name="T4" fmla="*/ 5 w 8"/>
                  <a:gd name="T5" fmla="*/ 0 h 6"/>
                  <a:gd name="T6" fmla="*/ 7 w 8"/>
                  <a:gd name="T7" fmla="*/ 3 h 6"/>
                </a:gdLst>
                <a:ahLst/>
                <a:cxnLst>
                  <a:cxn ang="0">
                    <a:pos x="T0" y="T1"/>
                  </a:cxn>
                  <a:cxn ang="0">
                    <a:pos x="T2" y="T3"/>
                  </a:cxn>
                  <a:cxn ang="0">
                    <a:pos x="T4" y="T5"/>
                  </a:cxn>
                  <a:cxn ang="0">
                    <a:pos x="T6" y="T7"/>
                  </a:cxn>
                </a:cxnLst>
                <a:rect l="0" t="0" r="r" b="b"/>
                <a:pathLst>
                  <a:path w="8" h="6">
                    <a:moveTo>
                      <a:pt x="7" y="3"/>
                    </a:moveTo>
                    <a:cubicBezTo>
                      <a:pt x="6" y="5"/>
                      <a:pt x="2" y="6"/>
                      <a:pt x="1" y="4"/>
                    </a:cubicBezTo>
                    <a:cubicBezTo>
                      <a:pt x="0" y="3"/>
                      <a:pt x="2" y="0"/>
                      <a:pt x="5" y="0"/>
                    </a:cubicBezTo>
                    <a:cubicBezTo>
                      <a:pt x="7" y="0"/>
                      <a:pt x="8"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69" name="Freeform 2017">
                <a:extLst>
                  <a:ext uri="{FF2B5EF4-FFF2-40B4-BE49-F238E27FC236}">
                    <a16:creationId xmlns:a16="http://schemas.microsoft.com/office/drawing/2014/main" id="{82E40210-9529-422A-B29B-1C5D4A4E39A3}"/>
                  </a:ext>
                </a:extLst>
              </p:cNvPr>
              <p:cNvSpPr>
                <a:spLocks/>
              </p:cNvSpPr>
              <p:nvPr/>
            </p:nvSpPr>
            <p:spPr bwMode="auto">
              <a:xfrm>
                <a:off x="5393" y="1023"/>
                <a:ext cx="34" cy="28"/>
              </a:xfrm>
              <a:custGeom>
                <a:avLst/>
                <a:gdLst>
                  <a:gd name="T0" fmla="*/ 7 w 7"/>
                  <a:gd name="T1" fmla="*/ 3 h 6"/>
                  <a:gd name="T2" fmla="*/ 1 w 7"/>
                  <a:gd name="T3" fmla="*/ 4 h 6"/>
                  <a:gd name="T4" fmla="*/ 4 w 7"/>
                  <a:gd name="T5" fmla="*/ 0 h 6"/>
                  <a:gd name="T6" fmla="*/ 7 w 7"/>
                  <a:gd name="T7" fmla="*/ 3 h 6"/>
                </a:gdLst>
                <a:ahLst/>
                <a:cxnLst>
                  <a:cxn ang="0">
                    <a:pos x="T0" y="T1"/>
                  </a:cxn>
                  <a:cxn ang="0">
                    <a:pos x="T2" y="T3"/>
                  </a:cxn>
                  <a:cxn ang="0">
                    <a:pos x="T4" y="T5"/>
                  </a:cxn>
                  <a:cxn ang="0">
                    <a:pos x="T6" y="T7"/>
                  </a:cxn>
                </a:cxnLst>
                <a:rect l="0" t="0" r="r" b="b"/>
                <a:pathLst>
                  <a:path w="7" h="6">
                    <a:moveTo>
                      <a:pt x="7" y="3"/>
                    </a:moveTo>
                    <a:cubicBezTo>
                      <a:pt x="6" y="6"/>
                      <a:pt x="2" y="6"/>
                      <a:pt x="1" y="4"/>
                    </a:cubicBezTo>
                    <a:cubicBezTo>
                      <a:pt x="0" y="3"/>
                      <a:pt x="2" y="0"/>
                      <a:pt x="4" y="0"/>
                    </a:cubicBezTo>
                    <a:cubicBezTo>
                      <a:pt x="7"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0" name="Freeform 2018">
                <a:extLst>
                  <a:ext uri="{FF2B5EF4-FFF2-40B4-BE49-F238E27FC236}">
                    <a16:creationId xmlns:a16="http://schemas.microsoft.com/office/drawing/2014/main" id="{DCE3841D-57F9-4CD4-9FD7-3F56F5765BEF}"/>
                  </a:ext>
                </a:extLst>
              </p:cNvPr>
              <p:cNvSpPr>
                <a:spLocks/>
              </p:cNvSpPr>
              <p:nvPr/>
            </p:nvSpPr>
            <p:spPr bwMode="auto">
              <a:xfrm>
                <a:off x="5437" y="1023"/>
                <a:ext cx="33" cy="33"/>
              </a:xfrm>
              <a:custGeom>
                <a:avLst/>
                <a:gdLst>
                  <a:gd name="T0" fmla="*/ 7 w 7"/>
                  <a:gd name="T1" fmla="*/ 3 h 7"/>
                  <a:gd name="T2" fmla="*/ 1 w 7"/>
                  <a:gd name="T3" fmla="*/ 5 h 7"/>
                  <a:gd name="T4" fmla="*/ 4 w 7"/>
                  <a:gd name="T5" fmla="*/ 0 h 7"/>
                  <a:gd name="T6" fmla="*/ 7 w 7"/>
                  <a:gd name="T7" fmla="*/ 3 h 7"/>
                </a:gdLst>
                <a:ahLst/>
                <a:cxnLst>
                  <a:cxn ang="0">
                    <a:pos x="T0" y="T1"/>
                  </a:cxn>
                  <a:cxn ang="0">
                    <a:pos x="T2" y="T3"/>
                  </a:cxn>
                  <a:cxn ang="0">
                    <a:pos x="T4" y="T5"/>
                  </a:cxn>
                  <a:cxn ang="0">
                    <a:pos x="T6" y="T7"/>
                  </a:cxn>
                </a:cxnLst>
                <a:rect l="0" t="0" r="r" b="b"/>
                <a:pathLst>
                  <a:path w="7" h="7">
                    <a:moveTo>
                      <a:pt x="7" y="3"/>
                    </a:moveTo>
                    <a:cubicBezTo>
                      <a:pt x="6" y="6"/>
                      <a:pt x="2" y="7"/>
                      <a:pt x="1" y="5"/>
                    </a:cubicBezTo>
                    <a:cubicBezTo>
                      <a:pt x="0" y="3"/>
                      <a:pt x="1" y="1"/>
                      <a:pt x="4"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1" name="Freeform 2019">
                <a:extLst>
                  <a:ext uri="{FF2B5EF4-FFF2-40B4-BE49-F238E27FC236}">
                    <a16:creationId xmlns:a16="http://schemas.microsoft.com/office/drawing/2014/main" id="{E56513CB-A52C-468C-A000-E479309D372B}"/>
                  </a:ext>
                </a:extLst>
              </p:cNvPr>
              <p:cNvSpPr>
                <a:spLocks/>
              </p:cNvSpPr>
              <p:nvPr/>
            </p:nvSpPr>
            <p:spPr bwMode="auto">
              <a:xfrm>
                <a:off x="5480" y="1018"/>
                <a:ext cx="34" cy="29"/>
              </a:xfrm>
              <a:custGeom>
                <a:avLst/>
                <a:gdLst>
                  <a:gd name="T0" fmla="*/ 7 w 7"/>
                  <a:gd name="T1" fmla="*/ 3 h 6"/>
                  <a:gd name="T2" fmla="*/ 2 w 7"/>
                  <a:gd name="T3" fmla="*/ 4 h 6"/>
                  <a:gd name="T4" fmla="*/ 4 w 7"/>
                  <a:gd name="T5" fmla="*/ 0 h 6"/>
                  <a:gd name="T6" fmla="*/ 7 w 7"/>
                  <a:gd name="T7" fmla="*/ 3 h 6"/>
                </a:gdLst>
                <a:ahLst/>
                <a:cxnLst>
                  <a:cxn ang="0">
                    <a:pos x="T0" y="T1"/>
                  </a:cxn>
                  <a:cxn ang="0">
                    <a:pos x="T2" y="T3"/>
                  </a:cxn>
                  <a:cxn ang="0">
                    <a:pos x="T4" y="T5"/>
                  </a:cxn>
                  <a:cxn ang="0">
                    <a:pos x="T6" y="T7"/>
                  </a:cxn>
                </a:cxnLst>
                <a:rect l="0" t="0" r="r" b="b"/>
                <a:pathLst>
                  <a:path w="7" h="6">
                    <a:moveTo>
                      <a:pt x="7" y="3"/>
                    </a:moveTo>
                    <a:cubicBezTo>
                      <a:pt x="7" y="5"/>
                      <a:pt x="3" y="6"/>
                      <a:pt x="2" y="4"/>
                    </a:cubicBezTo>
                    <a:cubicBezTo>
                      <a:pt x="0" y="3"/>
                      <a:pt x="1" y="0"/>
                      <a:pt x="4" y="0"/>
                    </a:cubicBezTo>
                    <a:cubicBezTo>
                      <a:pt x="6" y="0"/>
                      <a:pt x="7" y="1"/>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2" name="Freeform 2020">
                <a:extLst>
                  <a:ext uri="{FF2B5EF4-FFF2-40B4-BE49-F238E27FC236}">
                    <a16:creationId xmlns:a16="http://schemas.microsoft.com/office/drawing/2014/main" id="{9BD76876-0DF7-42AD-B73C-E1F579AB8A3A}"/>
                  </a:ext>
                </a:extLst>
              </p:cNvPr>
              <p:cNvSpPr>
                <a:spLocks/>
              </p:cNvSpPr>
              <p:nvPr/>
            </p:nvSpPr>
            <p:spPr bwMode="auto">
              <a:xfrm>
                <a:off x="5451" y="1056"/>
                <a:ext cx="39" cy="34"/>
              </a:xfrm>
              <a:custGeom>
                <a:avLst/>
                <a:gdLst>
                  <a:gd name="T0" fmla="*/ 8 w 8"/>
                  <a:gd name="T1" fmla="*/ 3 h 7"/>
                  <a:gd name="T2" fmla="*/ 1 w 8"/>
                  <a:gd name="T3" fmla="*/ 5 h 7"/>
                  <a:gd name="T4" fmla="*/ 4 w 8"/>
                  <a:gd name="T5" fmla="*/ 0 h 7"/>
                  <a:gd name="T6" fmla="*/ 8 w 8"/>
                  <a:gd name="T7" fmla="*/ 3 h 7"/>
                </a:gdLst>
                <a:ahLst/>
                <a:cxnLst>
                  <a:cxn ang="0">
                    <a:pos x="T0" y="T1"/>
                  </a:cxn>
                  <a:cxn ang="0">
                    <a:pos x="T2" y="T3"/>
                  </a:cxn>
                  <a:cxn ang="0">
                    <a:pos x="T4" y="T5"/>
                  </a:cxn>
                  <a:cxn ang="0">
                    <a:pos x="T6" y="T7"/>
                  </a:cxn>
                </a:cxnLst>
                <a:rect l="0" t="0" r="r" b="b"/>
                <a:pathLst>
                  <a:path w="8" h="7">
                    <a:moveTo>
                      <a:pt x="8" y="3"/>
                    </a:moveTo>
                    <a:cubicBezTo>
                      <a:pt x="7" y="6"/>
                      <a:pt x="3" y="7"/>
                      <a:pt x="1" y="5"/>
                    </a:cubicBezTo>
                    <a:cubicBezTo>
                      <a:pt x="0" y="3"/>
                      <a:pt x="2" y="0"/>
                      <a:pt x="4" y="0"/>
                    </a:cubicBezTo>
                    <a:cubicBezTo>
                      <a:pt x="7" y="0"/>
                      <a:pt x="8"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3" name="Freeform 2021">
                <a:extLst>
                  <a:ext uri="{FF2B5EF4-FFF2-40B4-BE49-F238E27FC236}">
                    <a16:creationId xmlns:a16="http://schemas.microsoft.com/office/drawing/2014/main" id="{88BE2FBD-BBBC-4954-9EF5-8017C5EB143E}"/>
                  </a:ext>
                </a:extLst>
              </p:cNvPr>
              <p:cNvSpPr>
                <a:spLocks/>
              </p:cNvSpPr>
              <p:nvPr/>
            </p:nvSpPr>
            <p:spPr bwMode="auto">
              <a:xfrm>
                <a:off x="5475" y="1085"/>
                <a:ext cx="43" cy="39"/>
              </a:xfrm>
              <a:custGeom>
                <a:avLst/>
                <a:gdLst>
                  <a:gd name="T0" fmla="*/ 8 w 9"/>
                  <a:gd name="T1" fmla="*/ 4 h 8"/>
                  <a:gd name="T2" fmla="*/ 2 w 9"/>
                  <a:gd name="T3" fmla="*/ 6 h 8"/>
                  <a:gd name="T4" fmla="*/ 5 w 9"/>
                  <a:gd name="T5" fmla="*/ 0 h 8"/>
                  <a:gd name="T6" fmla="*/ 8 w 9"/>
                  <a:gd name="T7" fmla="*/ 4 h 8"/>
                </a:gdLst>
                <a:ahLst/>
                <a:cxnLst>
                  <a:cxn ang="0">
                    <a:pos x="T0" y="T1"/>
                  </a:cxn>
                  <a:cxn ang="0">
                    <a:pos x="T2" y="T3"/>
                  </a:cxn>
                  <a:cxn ang="0">
                    <a:pos x="T4" y="T5"/>
                  </a:cxn>
                  <a:cxn ang="0">
                    <a:pos x="T6" y="T7"/>
                  </a:cxn>
                </a:cxnLst>
                <a:rect l="0" t="0" r="r" b="b"/>
                <a:pathLst>
                  <a:path w="9" h="8">
                    <a:moveTo>
                      <a:pt x="8" y="4"/>
                    </a:moveTo>
                    <a:cubicBezTo>
                      <a:pt x="8" y="7"/>
                      <a:pt x="4" y="8"/>
                      <a:pt x="2" y="6"/>
                    </a:cubicBezTo>
                    <a:cubicBezTo>
                      <a:pt x="0" y="4"/>
                      <a:pt x="2" y="1"/>
                      <a:pt x="5" y="0"/>
                    </a:cubicBezTo>
                    <a:cubicBezTo>
                      <a:pt x="8" y="1"/>
                      <a:pt x="9"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4" name="Freeform 2022">
                <a:extLst>
                  <a:ext uri="{FF2B5EF4-FFF2-40B4-BE49-F238E27FC236}">
                    <a16:creationId xmlns:a16="http://schemas.microsoft.com/office/drawing/2014/main" id="{C6E64D00-BECC-470A-9CE8-543E2F40E902}"/>
                  </a:ext>
                </a:extLst>
              </p:cNvPr>
              <p:cNvSpPr>
                <a:spLocks/>
              </p:cNvSpPr>
              <p:nvPr/>
            </p:nvSpPr>
            <p:spPr bwMode="auto">
              <a:xfrm>
                <a:off x="5470" y="1133"/>
                <a:ext cx="39" cy="39"/>
              </a:xfrm>
              <a:custGeom>
                <a:avLst/>
                <a:gdLst>
                  <a:gd name="T0" fmla="*/ 8 w 8"/>
                  <a:gd name="T1" fmla="*/ 4 h 8"/>
                  <a:gd name="T2" fmla="*/ 2 w 8"/>
                  <a:gd name="T3" fmla="*/ 6 h 8"/>
                  <a:gd name="T4" fmla="*/ 5 w 8"/>
                  <a:gd name="T5" fmla="*/ 0 h 8"/>
                  <a:gd name="T6" fmla="*/ 8 w 8"/>
                  <a:gd name="T7" fmla="*/ 4 h 8"/>
                </a:gdLst>
                <a:ahLst/>
                <a:cxnLst>
                  <a:cxn ang="0">
                    <a:pos x="T0" y="T1"/>
                  </a:cxn>
                  <a:cxn ang="0">
                    <a:pos x="T2" y="T3"/>
                  </a:cxn>
                  <a:cxn ang="0">
                    <a:pos x="T4" y="T5"/>
                  </a:cxn>
                  <a:cxn ang="0">
                    <a:pos x="T6" y="T7"/>
                  </a:cxn>
                </a:cxnLst>
                <a:rect l="0" t="0" r="r" b="b"/>
                <a:pathLst>
                  <a:path w="8" h="8">
                    <a:moveTo>
                      <a:pt x="8" y="4"/>
                    </a:moveTo>
                    <a:cubicBezTo>
                      <a:pt x="8" y="7"/>
                      <a:pt x="4" y="8"/>
                      <a:pt x="2" y="6"/>
                    </a:cubicBezTo>
                    <a:cubicBezTo>
                      <a:pt x="0" y="4"/>
                      <a:pt x="1" y="1"/>
                      <a:pt x="5" y="0"/>
                    </a:cubicBezTo>
                    <a:cubicBezTo>
                      <a:pt x="7" y="1"/>
                      <a:pt x="8"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5" name="Freeform 2023">
                <a:extLst>
                  <a:ext uri="{FF2B5EF4-FFF2-40B4-BE49-F238E27FC236}">
                    <a16:creationId xmlns:a16="http://schemas.microsoft.com/office/drawing/2014/main" id="{D4490FB4-E939-45F3-87EE-0FB539F22A9F}"/>
                  </a:ext>
                </a:extLst>
              </p:cNvPr>
              <p:cNvSpPr>
                <a:spLocks/>
              </p:cNvSpPr>
              <p:nvPr/>
            </p:nvSpPr>
            <p:spPr bwMode="auto">
              <a:xfrm>
                <a:off x="5523" y="1138"/>
                <a:ext cx="44" cy="39"/>
              </a:xfrm>
              <a:custGeom>
                <a:avLst/>
                <a:gdLst>
                  <a:gd name="T0" fmla="*/ 9 w 9"/>
                  <a:gd name="T1" fmla="*/ 3 h 8"/>
                  <a:gd name="T2" fmla="*/ 2 w 9"/>
                  <a:gd name="T3" fmla="*/ 5 h 8"/>
                  <a:gd name="T4" fmla="*/ 5 w 9"/>
                  <a:gd name="T5" fmla="*/ 0 h 8"/>
                  <a:gd name="T6" fmla="*/ 9 w 9"/>
                  <a:gd name="T7" fmla="*/ 3 h 8"/>
                </a:gdLst>
                <a:ahLst/>
                <a:cxnLst>
                  <a:cxn ang="0">
                    <a:pos x="T0" y="T1"/>
                  </a:cxn>
                  <a:cxn ang="0">
                    <a:pos x="T2" y="T3"/>
                  </a:cxn>
                  <a:cxn ang="0">
                    <a:pos x="T4" y="T5"/>
                  </a:cxn>
                  <a:cxn ang="0">
                    <a:pos x="T6" y="T7"/>
                  </a:cxn>
                </a:cxnLst>
                <a:rect l="0" t="0" r="r" b="b"/>
                <a:pathLst>
                  <a:path w="9" h="8">
                    <a:moveTo>
                      <a:pt x="9" y="3"/>
                    </a:moveTo>
                    <a:cubicBezTo>
                      <a:pt x="9" y="7"/>
                      <a:pt x="5" y="8"/>
                      <a:pt x="2" y="5"/>
                    </a:cubicBezTo>
                    <a:cubicBezTo>
                      <a:pt x="0" y="3"/>
                      <a:pt x="2" y="0"/>
                      <a:pt x="5" y="0"/>
                    </a:cubicBezTo>
                    <a:cubicBezTo>
                      <a:pt x="8" y="0"/>
                      <a:pt x="9" y="2"/>
                      <a:pt x="9"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6" name="Freeform 2024">
                <a:extLst>
                  <a:ext uri="{FF2B5EF4-FFF2-40B4-BE49-F238E27FC236}">
                    <a16:creationId xmlns:a16="http://schemas.microsoft.com/office/drawing/2014/main" id="{6B322ACF-8026-4BAF-AE42-0121511728A9}"/>
                  </a:ext>
                </a:extLst>
              </p:cNvPr>
              <p:cNvSpPr>
                <a:spLocks/>
              </p:cNvSpPr>
              <p:nvPr/>
            </p:nvSpPr>
            <p:spPr bwMode="auto">
              <a:xfrm>
                <a:off x="5543" y="1182"/>
                <a:ext cx="43" cy="43"/>
              </a:xfrm>
              <a:custGeom>
                <a:avLst/>
                <a:gdLst>
                  <a:gd name="T0" fmla="*/ 9 w 9"/>
                  <a:gd name="T1" fmla="*/ 4 h 9"/>
                  <a:gd name="T2" fmla="*/ 2 w 9"/>
                  <a:gd name="T3" fmla="*/ 6 h 9"/>
                  <a:gd name="T4" fmla="*/ 4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9" y="7"/>
                      <a:pt x="4" y="9"/>
                      <a:pt x="2" y="6"/>
                    </a:cubicBezTo>
                    <a:cubicBezTo>
                      <a:pt x="0" y="4"/>
                      <a:pt x="1"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7" name="Freeform 2025">
                <a:extLst>
                  <a:ext uri="{FF2B5EF4-FFF2-40B4-BE49-F238E27FC236}">
                    <a16:creationId xmlns:a16="http://schemas.microsoft.com/office/drawing/2014/main" id="{474DB8A5-E60D-4BC5-A458-B91807B8F667}"/>
                  </a:ext>
                </a:extLst>
              </p:cNvPr>
              <p:cNvSpPr>
                <a:spLocks/>
              </p:cNvSpPr>
              <p:nvPr/>
            </p:nvSpPr>
            <p:spPr bwMode="auto">
              <a:xfrm>
                <a:off x="5543" y="1230"/>
                <a:ext cx="43" cy="43"/>
              </a:xfrm>
              <a:custGeom>
                <a:avLst/>
                <a:gdLst>
                  <a:gd name="T0" fmla="*/ 9 w 9"/>
                  <a:gd name="T1" fmla="*/ 4 h 9"/>
                  <a:gd name="T2" fmla="*/ 2 w 9"/>
                  <a:gd name="T3" fmla="*/ 6 h 9"/>
                  <a:gd name="T4" fmla="*/ 5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9" y="7"/>
                      <a:pt x="5" y="9"/>
                      <a:pt x="2" y="6"/>
                    </a:cubicBezTo>
                    <a:cubicBezTo>
                      <a:pt x="0" y="4"/>
                      <a:pt x="1" y="0"/>
                      <a:pt x="5" y="0"/>
                    </a:cubicBezTo>
                    <a:cubicBezTo>
                      <a:pt x="8"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8" name="Freeform 2026">
                <a:extLst>
                  <a:ext uri="{FF2B5EF4-FFF2-40B4-BE49-F238E27FC236}">
                    <a16:creationId xmlns:a16="http://schemas.microsoft.com/office/drawing/2014/main" id="{FF7FBAE5-5F8C-4A86-B6DD-22A327BB069C}"/>
                  </a:ext>
                </a:extLst>
              </p:cNvPr>
              <p:cNvSpPr>
                <a:spLocks/>
              </p:cNvSpPr>
              <p:nvPr/>
            </p:nvSpPr>
            <p:spPr bwMode="auto">
              <a:xfrm>
                <a:off x="5494" y="1254"/>
                <a:ext cx="49" cy="43"/>
              </a:xfrm>
              <a:custGeom>
                <a:avLst/>
                <a:gdLst>
                  <a:gd name="T0" fmla="*/ 9 w 10"/>
                  <a:gd name="T1" fmla="*/ 4 h 9"/>
                  <a:gd name="T2" fmla="*/ 2 w 10"/>
                  <a:gd name="T3" fmla="*/ 6 h 9"/>
                  <a:gd name="T4" fmla="*/ 5 w 10"/>
                  <a:gd name="T5" fmla="*/ 0 h 9"/>
                  <a:gd name="T6" fmla="*/ 9 w 10"/>
                  <a:gd name="T7" fmla="*/ 4 h 9"/>
                </a:gdLst>
                <a:ahLst/>
                <a:cxnLst>
                  <a:cxn ang="0">
                    <a:pos x="T0" y="T1"/>
                  </a:cxn>
                  <a:cxn ang="0">
                    <a:pos x="T2" y="T3"/>
                  </a:cxn>
                  <a:cxn ang="0">
                    <a:pos x="T4" y="T5"/>
                  </a:cxn>
                  <a:cxn ang="0">
                    <a:pos x="T6" y="T7"/>
                  </a:cxn>
                </a:cxnLst>
                <a:rect l="0" t="0" r="r" b="b"/>
                <a:pathLst>
                  <a:path w="10" h="9">
                    <a:moveTo>
                      <a:pt x="9" y="4"/>
                    </a:moveTo>
                    <a:cubicBezTo>
                      <a:pt x="9" y="7"/>
                      <a:pt x="4" y="9"/>
                      <a:pt x="2" y="6"/>
                    </a:cubicBezTo>
                    <a:cubicBezTo>
                      <a:pt x="0" y="4"/>
                      <a:pt x="1" y="0"/>
                      <a:pt x="5" y="0"/>
                    </a:cubicBezTo>
                    <a:cubicBezTo>
                      <a:pt x="8" y="0"/>
                      <a:pt x="10"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79" name="Freeform 2027">
                <a:extLst>
                  <a:ext uri="{FF2B5EF4-FFF2-40B4-BE49-F238E27FC236}">
                    <a16:creationId xmlns:a16="http://schemas.microsoft.com/office/drawing/2014/main" id="{757F7791-11AE-4C75-BBAA-07AA046BC897}"/>
                  </a:ext>
                </a:extLst>
              </p:cNvPr>
              <p:cNvSpPr>
                <a:spLocks/>
              </p:cNvSpPr>
              <p:nvPr/>
            </p:nvSpPr>
            <p:spPr bwMode="auto">
              <a:xfrm>
                <a:off x="5499" y="1312"/>
                <a:ext cx="48" cy="38"/>
              </a:xfrm>
              <a:custGeom>
                <a:avLst/>
                <a:gdLst>
                  <a:gd name="T0" fmla="*/ 10 w 10"/>
                  <a:gd name="T1" fmla="*/ 4 h 8"/>
                  <a:gd name="T2" fmla="*/ 10 w 10"/>
                  <a:gd name="T3" fmla="*/ 6 h 8"/>
                  <a:gd name="T4" fmla="*/ 7 w 10"/>
                  <a:gd name="T5" fmla="*/ 8 h 8"/>
                  <a:gd name="T6" fmla="*/ 2 w 10"/>
                  <a:gd name="T7" fmla="*/ 1 h 8"/>
                  <a:gd name="T8" fmla="*/ 6 w 10"/>
                  <a:gd name="T9" fmla="*/ 0 h 8"/>
                  <a:gd name="T10" fmla="*/ 10 w 10"/>
                  <a:gd name="T11" fmla="*/ 4 h 8"/>
                </a:gdLst>
                <a:ahLst/>
                <a:cxnLst>
                  <a:cxn ang="0">
                    <a:pos x="T0" y="T1"/>
                  </a:cxn>
                  <a:cxn ang="0">
                    <a:pos x="T2" y="T3"/>
                  </a:cxn>
                  <a:cxn ang="0">
                    <a:pos x="T4" y="T5"/>
                  </a:cxn>
                  <a:cxn ang="0">
                    <a:pos x="T6" y="T7"/>
                  </a:cxn>
                  <a:cxn ang="0">
                    <a:pos x="T8" y="T9"/>
                  </a:cxn>
                  <a:cxn ang="0">
                    <a:pos x="T10" y="T11"/>
                  </a:cxn>
                </a:cxnLst>
                <a:rect l="0" t="0" r="r" b="b"/>
                <a:pathLst>
                  <a:path w="10" h="8">
                    <a:moveTo>
                      <a:pt x="10" y="4"/>
                    </a:moveTo>
                    <a:cubicBezTo>
                      <a:pt x="10" y="5"/>
                      <a:pt x="10" y="5"/>
                      <a:pt x="10" y="6"/>
                    </a:cubicBezTo>
                    <a:cubicBezTo>
                      <a:pt x="8" y="6"/>
                      <a:pt x="7" y="7"/>
                      <a:pt x="7" y="8"/>
                    </a:cubicBezTo>
                    <a:cubicBezTo>
                      <a:pt x="3" y="8"/>
                      <a:pt x="0" y="4"/>
                      <a:pt x="2" y="1"/>
                    </a:cubicBezTo>
                    <a:cubicBezTo>
                      <a:pt x="3" y="0"/>
                      <a:pt x="5" y="0"/>
                      <a:pt x="6" y="0"/>
                    </a:cubicBezTo>
                    <a:cubicBezTo>
                      <a:pt x="9" y="0"/>
                      <a:pt x="10" y="2"/>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0" name="Freeform 2028">
                <a:extLst>
                  <a:ext uri="{FF2B5EF4-FFF2-40B4-BE49-F238E27FC236}">
                    <a16:creationId xmlns:a16="http://schemas.microsoft.com/office/drawing/2014/main" id="{5202570F-22A3-40B9-86A8-EFD066934213}"/>
                  </a:ext>
                </a:extLst>
              </p:cNvPr>
              <p:cNvSpPr>
                <a:spLocks/>
              </p:cNvSpPr>
              <p:nvPr/>
            </p:nvSpPr>
            <p:spPr bwMode="auto">
              <a:xfrm>
                <a:off x="5557" y="1288"/>
                <a:ext cx="48" cy="43"/>
              </a:xfrm>
              <a:custGeom>
                <a:avLst/>
                <a:gdLst>
                  <a:gd name="T0" fmla="*/ 10 w 10"/>
                  <a:gd name="T1" fmla="*/ 4 h 9"/>
                  <a:gd name="T2" fmla="*/ 2 w 10"/>
                  <a:gd name="T3" fmla="*/ 6 h 9"/>
                  <a:gd name="T4" fmla="*/ 5 w 10"/>
                  <a:gd name="T5" fmla="*/ 0 h 9"/>
                  <a:gd name="T6" fmla="*/ 10 w 10"/>
                  <a:gd name="T7" fmla="*/ 4 h 9"/>
                </a:gdLst>
                <a:ahLst/>
                <a:cxnLst>
                  <a:cxn ang="0">
                    <a:pos x="T0" y="T1"/>
                  </a:cxn>
                  <a:cxn ang="0">
                    <a:pos x="T2" y="T3"/>
                  </a:cxn>
                  <a:cxn ang="0">
                    <a:pos x="T4" y="T5"/>
                  </a:cxn>
                  <a:cxn ang="0">
                    <a:pos x="T6" y="T7"/>
                  </a:cxn>
                </a:cxnLst>
                <a:rect l="0" t="0" r="r" b="b"/>
                <a:pathLst>
                  <a:path w="10" h="9">
                    <a:moveTo>
                      <a:pt x="10" y="4"/>
                    </a:moveTo>
                    <a:cubicBezTo>
                      <a:pt x="10" y="8"/>
                      <a:pt x="5" y="9"/>
                      <a:pt x="2" y="6"/>
                    </a:cubicBezTo>
                    <a:cubicBezTo>
                      <a:pt x="0" y="4"/>
                      <a:pt x="1" y="0"/>
                      <a:pt x="5" y="0"/>
                    </a:cubicBezTo>
                    <a:cubicBezTo>
                      <a:pt x="9" y="0"/>
                      <a:pt x="10" y="2"/>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1" name="Freeform 2029">
                <a:extLst>
                  <a:ext uri="{FF2B5EF4-FFF2-40B4-BE49-F238E27FC236}">
                    <a16:creationId xmlns:a16="http://schemas.microsoft.com/office/drawing/2014/main" id="{5AD0348A-1B88-4E18-BD05-DC989A3BC6BF}"/>
                  </a:ext>
                </a:extLst>
              </p:cNvPr>
              <p:cNvSpPr>
                <a:spLocks/>
              </p:cNvSpPr>
              <p:nvPr/>
            </p:nvSpPr>
            <p:spPr bwMode="auto">
              <a:xfrm>
                <a:off x="5600" y="1244"/>
                <a:ext cx="44" cy="44"/>
              </a:xfrm>
              <a:custGeom>
                <a:avLst/>
                <a:gdLst>
                  <a:gd name="T0" fmla="*/ 9 w 9"/>
                  <a:gd name="T1" fmla="*/ 5 h 9"/>
                  <a:gd name="T2" fmla="*/ 2 w 9"/>
                  <a:gd name="T3" fmla="*/ 7 h 9"/>
                  <a:gd name="T4" fmla="*/ 5 w 9"/>
                  <a:gd name="T5" fmla="*/ 0 h 9"/>
                  <a:gd name="T6" fmla="*/ 9 w 9"/>
                  <a:gd name="T7" fmla="*/ 5 h 9"/>
                </a:gdLst>
                <a:ahLst/>
                <a:cxnLst>
                  <a:cxn ang="0">
                    <a:pos x="T0" y="T1"/>
                  </a:cxn>
                  <a:cxn ang="0">
                    <a:pos x="T2" y="T3"/>
                  </a:cxn>
                  <a:cxn ang="0">
                    <a:pos x="T4" y="T5"/>
                  </a:cxn>
                  <a:cxn ang="0">
                    <a:pos x="T6" y="T7"/>
                  </a:cxn>
                </a:cxnLst>
                <a:rect l="0" t="0" r="r" b="b"/>
                <a:pathLst>
                  <a:path w="9" h="9">
                    <a:moveTo>
                      <a:pt x="9" y="5"/>
                    </a:moveTo>
                    <a:cubicBezTo>
                      <a:pt x="9" y="8"/>
                      <a:pt x="5" y="9"/>
                      <a:pt x="2" y="7"/>
                    </a:cubicBezTo>
                    <a:cubicBezTo>
                      <a:pt x="0" y="4"/>
                      <a:pt x="1" y="1"/>
                      <a:pt x="5" y="0"/>
                    </a:cubicBezTo>
                    <a:cubicBezTo>
                      <a:pt x="8" y="1"/>
                      <a:pt x="9"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2" name="Freeform 2030">
                <a:extLst>
                  <a:ext uri="{FF2B5EF4-FFF2-40B4-BE49-F238E27FC236}">
                    <a16:creationId xmlns:a16="http://schemas.microsoft.com/office/drawing/2014/main" id="{FF66539F-DA25-42AA-A03C-8374F9E244B9}"/>
                  </a:ext>
                </a:extLst>
              </p:cNvPr>
              <p:cNvSpPr>
                <a:spLocks/>
              </p:cNvSpPr>
              <p:nvPr/>
            </p:nvSpPr>
            <p:spPr bwMode="auto">
              <a:xfrm>
                <a:off x="5596" y="1196"/>
                <a:ext cx="43" cy="43"/>
              </a:xfrm>
              <a:custGeom>
                <a:avLst/>
                <a:gdLst>
                  <a:gd name="T0" fmla="*/ 9 w 9"/>
                  <a:gd name="T1" fmla="*/ 4 h 9"/>
                  <a:gd name="T2" fmla="*/ 2 w 9"/>
                  <a:gd name="T3" fmla="*/ 6 h 9"/>
                  <a:gd name="T4" fmla="*/ 4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9" y="8"/>
                      <a:pt x="5" y="9"/>
                      <a:pt x="2" y="6"/>
                    </a:cubicBezTo>
                    <a:cubicBezTo>
                      <a:pt x="0" y="4"/>
                      <a:pt x="1" y="1"/>
                      <a:pt x="4" y="0"/>
                    </a:cubicBezTo>
                    <a:cubicBezTo>
                      <a:pt x="8" y="0"/>
                      <a:pt x="9"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3" name="Freeform 2031">
                <a:extLst>
                  <a:ext uri="{FF2B5EF4-FFF2-40B4-BE49-F238E27FC236}">
                    <a16:creationId xmlns:a16="http://schemas.microsoft.com/office/drawing/2014/main" id="{B5842912-4903-4A9A-A26E-6A54F677823F}"/>
                  </a:ext>
                </a:extLst>
              </p:cNvPr>
              <p:cNvSpPr>
                <a:spLocks/>
              </p:cNvSpPr>
              <p:nvPr/>
            </p:nvSpPr>
            <p:spPr bwMode="auto">
              <a:xfrm>
                <a:off x="5576" y="1143"/>
                <a:ext cx="44" cy="39"/>
              </a:xfrm>
              <a:custGeom>
                <a:avLst/>
                <a:gdLst>
                  <a:gd name="T0" fmla="*/ 8 w 9"/>
                  <a:gd name="T1" fmla="*/ 4 h 8"/>
                  <a:gd name="T2" fmla="*/ 2 w 9"/>
                  <a:gd name="T3" fmla="*/ 6 h 8"/>
                  <a:gd name="T4" fmla="*/ 4 w 9"/>
                  <a:gd name="T5" fmla="*/ 0 h 8"/>
                  <a:gd name="T6" fmla="*/ 8 w 9"/>
                  <a:gd name="T7" fmla="*/ 4 h 8"/>
                </a:gdLst>
                <a:ahLst/>
                <a:cxnLst>
                  <a:cxn ang="0">
                    <a:pos x="T0" y="T1"/>
                  </a:cxn>
                  <a:cxn ang="0">
                    <a:pos x="T2" y="T3"/>
                  </a:cxn>
                  <a:cxn ang="0">
                    <a:pos x="T4" y="T5"/>
                  </a:cxn>
                  <a:cxn ang="0">
                    <a:pos x="T6" y="T7"/>
                  </a:cxn>
                </a:cxnLst>
                <a:rect l="0" t="0" r="r" b="b"/>
                <a:pathLst>
                  <a:path w="9" h="8">
                    <a:moveTo>
                      <a:pt x="8" y="4"/>
                    </a:moveTo>
                    <a:cubicBezTo>
                      <a:pt x="9" y="7"/>
                      <a:pt x="4" y="8"/>
                      <a:pt x="2" y="6"/>
                    </a:cubicBezTo>
                    <a:cubicBezTo>
                      <a:pt x="0" y="4"/>
                      <a:pt x="1" y="0"/>
                      <a:pt x="4" y="0"/>
                    </a:cubicBezTo>
                    <a:cubicBezTo>
                      <a:pt x="7"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4" name="Freeform 2032">
                <a:extLst>
                  <a:ext uri="{FF2B5EF4-FFF2-40B4-BE49-F238E27FC236}">
                    <a16:creationId xmlns:a16="http://schemas.microsoft.com/office/drawing/2014/main" id="{539B2EE6-D6BE-4517-8356-1E58A98CB500}"/>
                  </a:ext>
                </a:extLst>
              </p:cNvPr>
              <p:cNvSpPr>
                <a:spLocks/>
              </p:cNvSpPr>
              <p:nvPr/>
            </p:nvSpPr>
            <p:spPr bwMode="auto">
              <a:xfrm>
                <a:off x="5523" y="1090"/>
                <a:ext cx="39" cy="39"/>
              </a:xfrm>
              <a:custGeom>
                <a:avLst/>
                <a:gdLst>
                  <a:gd name="T0" fmla="*/ 8 w 8"/>
                  <a:gd name="T1" fmla="*/ 4 h 8"/>
                  <a:gd name="T2" fmla="*/ 2 w 8"/>
                  <a:gd name="T3" fmla="*/ 6 h 8"/>
                  <a:gd name="T4" fmla="*/ 4 w 8"/>
                  <a:gd name="T5" fmla="*/ 0 h 8"/>
                  <a:gd name="T6" fmla="*/ 8 w 8"/>
                  <a:gd name="T7" fmla="*/ 4 h 8"/>
                </a:gdLst>
                <a:ahLst/>
                <a:cxnLst>
                  <a:cxn ang="0">
                    <a:pos x="T0" y="T1"/>
                  </a:cxn>
                  <a:cxn ang="0">
                    <a:pos x="T2" y="T3"/>
                  </a:cxn>
                  <a:cxn ang="0">
                    <a:pos x="T4" y="T5"/>
                  </a:cxn>
                  <a:cxn ang="0">
                    <a:pos x="T6" y="T7"/>
                  </a:cxn>
                </a:cxnLst>
                <a:rect l="0" t="0" r="r" b="b"/>
                <a:pathLst>
                  <a:path w="8" h="8">
                    <a:moveTo>
                      <a:pt x="8" y="4"/>
                    </a:moveTo>
                    <a:cubicBezTo>
                      <a:pt x="8" y="7"/>
                      <a:pt x="4" y="8"/>
                      <a:pt x="2" y="6"/>
                    </a:cubicBezTo>
                    <a:cubicBezTo>
                      <a:pt x="0" y="4"/>
                      <a:pt x="1" y="1"/>
                      <a:pt x="4" y="0"/>
                    </a:cubicBezTo>
                    <a:cubicBezTo>
                      <a:pt x="7" y="1"/>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5" name="Freeform 2033">
                <a:extLst>
                  <a:ext uri="{FF2B5EF4-FFF2-40B4-BE49-F238E27FC236}">
                    <a16:creationId xmlns:a16="http://schemas.microsoft.com/office/drawing/2014/main" id="{2FD58B72-F594-4A15-B3B3-59A7BDE1D033}"/>
                  </a:ext>
                </a:extLst>
              </p:cNvPr>
              <p:cNvSpPr>
                <a:spLocks/>
              </p:cNvSpPr>
              <p:nvPr/>
            </p:nvSpPr>
            <p:spPr bwMode="auto">
              <a:xfrm>
                <a:off x="5499" y="1051"/>
                <a:ext cx="39" cy="34"/>
              </a:xfrm>
              <a:custGeom>
                <a:avLst/>
                <a:gdLst>
                  <a:gd name="T0" fmla="*/ 8 w 8"/>
                  <a:gd name="T1" fmla="*/ 3 h 7"/>
                  <a:gd name="T2" fmla="*/ 2 w 8"/>
                  <a:gd name="T3" fmla="*/ 5 h 7"/>
                  <a:gd name="T4" fmla="*/ 4 w 8"/>
                  <a:gd name="T5" fmla="*/ 0 h 7"/>
                  <a:gd name="T6" fmla="*/ 8 w 8"/>
                  <a:gd name="T7" fmla="*/ 3 h 7"/>
                </a:gdLst>
                <a:ahLst/>
                <a:cxnLst>
                  <a:cxn ang="0">
                    <a:pos x="T0" y="T1"/>
                  </a:cxn>
                  <a:cxn ang="0">
                    <a:pos x="T2" y="T3"/>
                  </a:cxn>
                  <a:cxn ang="0">
                    <a:pos x="T4" y="T5"/>
                  </a:cxn>
                  <a:cxn ang="0">
                    <a:pos x="T6" y="T7"/>
                  </a:cxn>
                </a:cxnLst>
                <a:rect l="0" t="0" r="r" b="b"/>
                <a:pathLst>
                  <a:path w="8" h="7">
                    <a:moveTo>
                      <a:pt x="8" y="3"/>
                    </a:moveTo>
                    <a:cubicBezTo>
                      <a:pt x="8" y="6"/>
                      <a:pt x="4" y="7"/>
                      <a:pt x="2" y="5"/>
                    </a:cubicBezTo>
                    <a:cubicBezTo>
                      <a:pt x="0" y="3"/>
                      <a:pt x="1" y="0"/>
                      <a:pt x="4" y="0"/>
                    </a:cubicBezTo>
                    <a:cubicBezTo>
                      <a:pt x="7" y="0"/>
                      <a:pt x="8"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6" name="Freeform 2034">
                <a:extLst>
                  <a:ext uri="{FF2B5EF4-FFF2-40B4-BE49-F238E27FC236}">
                    <a16:creationId xmlns:a16="http://schemas.microsoft.com/office/drawing/2014/main" id="{3442813C-1740-46C2-A031-CD93EB554404}"/>
                  </a:ext>
                </a:extLst>
              </p:cNvPr>
              <p:cNvSpPr>
                <a:spLocks/>
              </p:cNvSpPr>
              <p:nvPr/>
            </p:nvSpPr>
            <p:spPr bwMode="auto">
              <a:xfrm>
                <a:off x="5210" y="1235"/>
                <a:ext cx="43" cy="43"/>
              </a:xfrm>
              <a:custGeom>
                <a:avLst/>
                <a:gdLst>
                  <a:gd name="T0" fmla="*/ 9 w 9"/>
                  <a:gd name="T1" fmla="*/ 4 h 9"/>
                  <a:gd name="T2" fmla="*/ 1 w 9"/>
                  <a:gd name="T3" fmla="*/ 6 h 9"/>
                  <a:gd name="T4" fmla="*/ 6 w 9"/>
                  <a:gd name="T5" fmla="*/ 0 h 9"/>
                  <a:gd name="T6" fmla="*/ 9 w 9"/>
                  <a:gd name="T7" fmla="*/ 4 h 9"/>
                </a:gdLst>
                <a:ahLst/>
                <a:cxnLst>
                  <a:cxn ang="0">
                    <a:pos x="T0" y="T1"/>
                  </a:cxn>
                  <a:cxn ang="0">
                    <a:pos x="T2" y="T3"/>
                  </a:cxn>
                  <a:cxn ang="0">
                    <a:pos x="T4" y="T5"/>
                  </a:cxn>
                  <a:cxn ang="0">
                    <a:pos x="T6" y="T7"/>
                  </a:cxn>
                </a:cxnLst>
                <a:rect l="0" t="0" r="r" b="b"/>
                <a:pathLst>
                  <a:path w="9" h="9">
                    <a:moveTo>
                      <a:pt x="9" y="4"/>
                    </a:moveTo>
                    <a:cubicBezTo>
                      <a:pt x="8" y="8"/>
                      <a:pt x="2" y="9"/>
                      <a:pt x="1" y="6"/>
                    </a:cubicBezTo>
                    <a:cubicBezTo>
                      <a:pt x="0" y="4"/>
                      <a:pt x="2" y="0"/>
                      <a:pt x="6" y="0"/>
                    </a:cubicBezTo>
                    <a:cubicBezTo>
                      <a:pt x="9"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7" name="Freeform 2035">
                <a:extLst>
                  <a:ext uri="{FF2B5EF4-FFF2-40B4-BE49-F238E27FC236}">
                    <a16:creationId xmlns:a16="http://schemas.microsoft.com/office/drawing/2014/main" id="{67497D16-5522-4551-B37C-A37D8F80240E}"/>
                  </a:ext>
                </a:extLst>
              </p:cNvPr>
              <p:cNvSpPr>
                <a:spLocks/>
              </p:cNvSpPr>
              <p:nvPr/>
            </p:nvSpPr>
            <p:spPr bwMode="auto">
              <a:xfrm>
                <a:off x="5181" y="1326"/>
                <a:ext cx="48" cy="48"/>
              </a:xfrm>
              <a:custGeom>
                <a:avLst/>
                <a:gdLst>
                  <a:gd name="T0" fmla="*/ 10 w 10"/>
                  <a:gd name="T1" fmla="*/ 5 h 10"/>
                  <a:gd name="T2" fmla="*/ 1 w 10"/>
                  <a:gd name="T3" fmla="*/ 7 h 10"/>
                  <a:gd name="T4" fmla="*/ 6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9" y="9"/>
                      <a:pt x="3" y="10"/>
                      <a:pt x="1" y="7"/>
                    </a:cubicBezTo>
                    <a:cubicBezTo>
                      <a:pt x="0" y="4"/>
                      <a:pt x="2" y="1"/>
                      <a:pt x="6" y="0"/>
                    </a:cubicBezTo>
                    <a:cubicBezTo>
                      <a:pt x="10"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8" name="Freeform 2036">
                <a:extLst>
                  <a:ext uri="{FF2B5EF4-FFF2-40B4-BE49-F238E27FC236}">
                    <a16:creationId xmlns:a16="http://schemas.microsoft.com/office/drawing/2014/main" id="{0A9ADDFA-DFDA-49F0-9443-3121B72D6046}"/>
                  </a:ext>
                </a:extLst>
              </p:cNvPr>
              <p:cNvSpPr>
                <a:spLocks/>
              </p:cNvSpPr>
              <p:nvPr/>
            </p:nvSpPr>
            <p:spPr bwMode="auto">
              <a:xfrm>
                <a:off x="5229" y="945"/>
                <a:ext cx="29" cy="25"/>
              </a:xfrm>
              <a:custGeom>
                <a:avLst/>
                <a:gdLst>
                  <a:gd name="T0" fmla="*/ 5 w 6"/>
                  <a:gd name="T1" fmla="*/ 2 h 5"/>
                  <a:gd name="T2" fmla="*/ 0 w 6"/>
                  <a:gd name="T3" fmla="*/ 3 h 5"/>
                  <a:gd name="T4" fmla="*/ 5 w 6"/>
                  <a:gd name="T5" fmla="*/ 0 h 5"/>
                  <a:gd name="T6" fmla="*/ 5 w 6"/>
                  <a:gd name="T7" fmla="*/ 2 h 5"/>
                </a:gdLst>
                <a:ahLst/>
                <a:cxnLst>
                  <a:cxn ang="0">
                    <a:pos x="T0" y="T1"/>
                  </a:cxn>
                  <a:cxn ang="0">
                    <a:pos x="T2" y="T3"/>
                  </a:cxn>
                  <a:cxn ang="0">
                    <a:pos x="T4" y="T5"/>
                  </a:cxn>
                  <a:cxn ang="0">
                    <a:pos x="T6" y="T7"/>
                  </a:cxn>
                </a:cxnLst>
                <a:rect l="0" t="0" r="r" b="b"/>
                <a:pathLst>
                  <a:path w="6" h="5">
                    <a:moveTo>
                      <a:pt x="5" y="2"/>
                    </a:moveTo>
                    <a:cubicBezTo>
                      <a:pt x="3" y="4"/>
                      <a:pt x="0" y="5"/>
                      <a:pt x="0" y="3"/>
                    </a:cubicBezTo>
                    <a:cubicBezTo>
                      <a:pt x="0" y="2"/>
                      <a:pt x="2" y="0"/>
                      <a:pt x="5" y="0"/>
                    </a:cubicBezTo>
                    <a:cubicBezTo>
                      <a:pt x="6" y="0"/>
                      <a:pt x="6"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89" name="Freeform 2037">
                <a:extLst>
                  <a:ext uri="{FF2B5EF4-FFF2-40B4-BE49-F238E27FC236}">
                    <a16:creationId xmlns:a16="http://schemas.microsoft.com/office/drawing/2014/main" id="{9D73987A-A8B2-41DE-ABC7-5BE21445F52D}"/>
                  </a:ext>
                </a:extLst>
              </p:cNvPr>
              <p:cNvSpPr>
                <a:spLocks/>
              </p:cNvSpPr>
              <p:nvPr/>
            </p:nvSpPr>
            <p:spPr bwMode="auto">
              <a:xfrm>
                <a:off x="5186" y="950"/>
                <a:ext cx="34" cy="24"/>
              </a:xfrm>
              <a:custGeom>
                <a:avLst/>
                <a:gdLst>
                  <a:gd name="T0" fmla="*/ 5 w 7"/>
                  <a:gd name="T1" fmla="*/ 2 h 5"/>
                  <a:gd name="T2" fmla="*/ 0 w 7"/>
                  <a:gd name="T3" fmla="*/ 4 h 5"/>
                  <a:gd name="T4" fmla="*/ 5 w 7"/>
                  <a:gd name="T5" fmla="*/ 0 h 5"/>
                  <a:gd name="T6" fmla="*/ 6 w 7"/>
                  <a:gd name="T7" fmla="*/ 2 h 5"/>
                  <a:gd name="T8" fmla="*/ 5 w 7"/>
                  <a:gd name="T9" fmla="*/ 2 h 5"/>
                </a:gdLst>
                <a:ahLst/>
                <a:cxnLst>
                  <a:cxn ang="0">
                    <a:pos x="T0" y="T1"/>
                  </a:cxn>
                  <a:cxn ang="0">
                    <a:pos x="T2" y="T3"/>
                  </a:cxn>
                  <a:cxn ang="0">
                    <a:pos x="T4" y="T5"/>
                  </a:cxn>
                  <a:cxn ang="0">
                    <a:pos x="T6" y="T7"/>
                  </a:cxn>
                  <a:cxn ang="0">
                    <a:pos x="T8" y="T9"/>
                  </a:cxn>
                </a:cxnLst>
                <a:rect l="0" t="0" r="r" b="b"/>
                <a:pathLst>
                  <a:path w="7" h="5">
                    <a:moveTo>
                      <a:pt x="5" y="2"/>
                    </a:moveTo>
                    <a:cubicBezTo>
                      <a:pt x="3" y="4"/>
                      <a:pt x="0" y="5"/>
                      <a:pt x="0" y="4"/>
                    </a:cubicBezTo>
                    <a:cubicBezTo>
                      <a:pt x="0" y="2"/>
                      <a:pt x="3" y="0"/>
                      <a:pt x="5" y="0"/>
                    </a:cubicBezTo>
                    <a:cubicBezTo>
                      <a:pt x="7" y="0"/>
                      <a:pt x="6" y="1"/>
                      <a:pt x="6" y="2"/>
                    </a:cubicBezTo>
                    <a:cubicBezTo>
                      <a:pt x="5" y="2"/>
                      <a:pt x="5"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0" name="Freeform 2038">
                <a:extLst>
                  <a:ext uri="{FF2B5EF4-FFF2-40B4-BE49-F238E27FC236}">
                    <a16:creationId xmlns:a16="http://schemas.microsoft.com/office/drawing/2014/main" id="{5EC235B5-55DC-4DFF-85AF-5E312C6C464F}"/>
                  </a:ext>
                </a:extLst>
              </p:cNvPr>
              <p:cNvSpPr>
                <a:spLocks/>
              </p:cNvSpPr>
              <p:nvPr/>
            </p:nvSpPr>
            <p:spPr bwMode="auto">
              <a:xfrm>
                <a:off x="5138" y="955"/>
                <a:ext cx="38" cy="24"/>
              </a:xfrm>
              <a:custGeom>
                <a:avLst/>
                <a:gdLst>
                  <a:gd name="T0" fmla="*/ 6 w 8"/>
                  <a:gd name="T1" fmla="*/ 3 h 5"/>
                  <a:gd name="T2" fmla="*/ 0 w 8"/>
                  <a:gd name="T3" fmla="*/ 4 h 5"/>
                  <a:gd name="T4" fmla="*/ 6 w 8"/>
                  <a:gd name="T5" fmla="*/ 0 h 5"/>
                  <a:gd name="T6" fmla="*/ 6 w 8"/>
                  <a:gd name="T7" fmla="*/ 2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cubicBezTo>
                      <a:pt x="3" y="4"/>
                      <a:pt x="0" y="5"/>
                      <a:pt x="0" y="4"/>
                    </a:cubicBezTo>
                    <a:cubicBezTo>
                      <a:pt x="0" y="3"/>
                      <a:pt x="4" y="1"/>
                      <a:pt x="6" y="0"/>
                    </a:cubicBezTo>
                    <a:cubicBezTo>
                      <a:pt x="8" y="0"/>
                      <a:pt x="6" y="2"/>
                      <a:pt x="6" y="2"/>
                    </a:cubicBezTo>
                    <a:cubicBezTo>
                      <a:pt x="6" y="2"/>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1" name="Freeform 2039">
                <a:extLst>
                  <a:ext uri="{FF2B5EF4-FFF2-40B4-BE49-F238E27FC236}">
                    <a16:creationId xmlns:a16="http://schemas.microsoft.com/office/drawing/2014/main" id="{BF8217C8-5875-4762-9D02-925B0367114C}"/>
                  </a:ext>
                </a:extLst>
              </p:cNvPr>
              <p:cNvSpPr>
                <a:spLocks/>
              </p:cNvSpPr>
              <p:nvPr/>
            </p:nvSpPr>
            <p:spPr bwMode="auto">
              <a:xfrm>
                <a:off x="5104" y="960"/>
                <a:ext cx="39" cy="24"/>
              </a:xfrm>
              <a:custGeom>
                <a:avLst/>
                <a:gdLst>
                  <a:gd name="T0" fmla="*/ 6 w 8"/>
                  <a:gd name="T1" fmla="*/ 2 h 5"/>
                  <a:gd name="T2" fmla="*/ 0 w 8"/>
                  <a:gd name="T3" fmla="*/ 4 h 5"/>
                  <a:gd name="T4" fmla="*/ 7 w 8"/>
                  <a:gd name="T5" fmla="*/ 0 h 5"/>
                  <a:gd name="T6" fmla="*/ 7 w 8"/>
                  <a:gd name="T7" fmla="*/ 1 h 5"/>
                  <a:gd name="T8" fmla="*/ 6 w 8"/>
                  <a:gd name="T9" fmla="*/ 2 h 5"/>
                </a:gdLst>
                <a:ahLst/>
                <a:cxnLst>
                  <a:cxn ang="0">
                    <a:pos x="T0" y="T1"/>
                  </a:cxn>
                  <a:cxn ang="0">
                    <a:pos x="T2" y="T3"/>
                  </a:cxn>
                  <a:cxn ang="0">
                    <a:pos x="T4" y="T5"/>
                  </a:cxn>
                  <a:cxn ang="0">
                    <a:pos x="T6" y="T7"/>
                  </a:cxn>
                  <a:cxn ang="0">
                    <a:pos x="T8" y="T9"/>
                  </a:cxn>
                </a:cxnLst>
                <a:rect l="0" t="0" r="r" b="b"/>
                <a:pathLst>
                  <a:path w="8" h="5">
                    <a:moveTo>
                      <a:pt x="6" y="2"/>
                    </a:moveTo>
                    <a:cubicBezTo>
                      <a:pt x="3" y="4"/>
                      <a:pt x="0" y="5"/>
                      <a:pt x="0" y="4"/>
                    </a:cubicBezTo>
                    <a:cubicBezTo>
                      <a:pt x="0" y="2"/>
                      <a:pt x="4" y="0"/>
                      <a:pt x="7" y="0"/>
                    </a:cubicBezTo>
                    <a:cubicBezTo>
                      <a:pt x="8" y="0"/>
                      <a:pt x="7" y="1"/>
                      <a:pt x="7" y="1"/>
                    </a:cubicBezTo>
                    <a:cubicBezTo>
                      <a:pt x="6" y="1"/>
                      <a:pt x="6" y="2"/>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2" name="Freeform 2040">
                <a:extLst>
                  <a:ext uri="{FF2B5EF4-FFF2-40B4-BE49-F238E27FC236}">
                    <a16:creationId xmlns:a16="http://schemas.microsoft.com/office/drawing/2014/main" id="{E597FB6B-CE7E-44DC-A25A-5A1B29B00F27}"/>
                  </a:ext>
                </a:extLst>
              </p:cNvPr>
              <p:cNvSpPr>
                <a:spLocks/>
              </p:cNvSpPr>
              <p:nvPr/>
            </p:nvSpPr>
            <p:spPr bwMode="auto">
              <a:xfrm>
                <a:off x="5094" y="945"/>
                <a:ext cx="39" cy="25"/>
              </a:xfrm>
              <a:custGeom>
                <a:avLst/>
                <a:gdLst>
                  <a:gd name="T0" fmla="*/ 5 w 8"/>
                  <a:gd name="T1" fmla="*/ 2 h 5"/>
                  <a:gd name="T2" fmla="*/ 0 w 8"/>
                  <a:gd name="T3" fmla="*/ 4 h 5"/>
                  <a:gd name="T4" fmla="*/ 7 w 8"/>
                  <a:gd name="T5" fmla="*/ 0 h 5"/>
                  <a:gd name="T6" fmla="*/ 7 w 8"/>
                  <a:gd name="T7" fmla="*/ 1 h 5"/>
                  <a:gd name="T8" fmla="*/ 5 w 8"/>
                  <a:gd name="T9" fmla="*/ 2 h 5"/>
                </a:gdLst>
                <a:ahLst/>
                <a:cxnLst>
                  <a:cxn ang="0">
                    <a:pos x="T0" y="T1"/>
                  </a:cxn>
                  <a:cxn ang="0">
                    <a:pos x="T2" y="T3"/>
                  </a:cxn>
                  <a:cxn ang="0">
                    <a:pos x="T4" y="T5"/>
                  </a:cxn>
                  <a:cxn ang="0">
                    <a:pos x="T6" y="T7"/>
                  </a:cxn>
                  <a:cxn ang="0">
                    <a:pos x="T8" y="T9"/>
                  </a:cxn>
                </a:cxnLst>
                <a:rect l="0" t="0" r="r" b="b"/>
                <a:pathLst>
                  <a:path w="8" h="5">
                    <a:moveTo>
                      <a:pt x="5" y="2"/>
                    </a:moveTo>
                    <a:cubicBezTo>
                      <a:pt x="3" y="4"/>
                      <a:pt x="0" y="5"/>
                      <a:pt x="0" y="4"/>
                    </a:cubicBezTo>
                    <a:cubicBezTo>
                      <a:pt x="0" y="3"/>
                      <a:pt x="4" y="0"/>
                      <a:pt x="7" y="0"/>
                    </a:cubicBezTo>
                    <a:cubicBezTo>
                      <a:pt x="8" y="0"/>
                      <a:pt x="7" y="1"/>
                      <a:pt x="7" y="1"/>
                    </a:cubicBezTo>
                    <a:cubicBezTo>
                      <a:pt x="6" y="2"/>
                      <a:pt x="6"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3" name="Freeform 2041">
                <a:extLst>
                  <a:ext uri="{FF2B5EF4-FFF2-40B4-BE49-F238E27FC236}">
                    <a16:creationId xmlns:a16="http://schemas.microsoft.com/office/drawing/2014/main" id="{84BCD345-06EC-4FFC-97B7-1E6B8D4DE8EC}"/>
                  </a:ext>
                </a:extLst>
              </p:cNvPr>
              <p:cNvSpPr>
                <a:spLocks/>
              </p:cNvSpPr>
              <p:nvPr/>
            </p:nvSpPr>
            <p:spPr bwMode="auto">
              <a:xfrm>
                <a:off x="5051" y="974"/>
                <a:ext cx="43" cy="29"/>
              </a:xfrm>
              <a:custGeom>
                <a:avLst/>
                <a:gdLst>
                  <a:gd name="T0" fmla="*/ 7 w 9"/>
                  <a:gd name="T1" fmla="*/ 2 h 6"/>
                  <a:gd name="T2" fmla="*/ 1 w 9"/>
                  <a:gd name="T3" fmla="*/ 4 h 6"/>
                  <a:gd name="T4" fmla="*/ 7 w 9"/>
                  <a:gd name="T5" fmla="*/ 0 h 6"/>
                  <a:gd name="T6" fmla="*/ 8 w 9"/>
                  <a:gd name="T7" fmla="*/ 2 h 6"/>
                  <a:gd name="T8" fmla="*/ 7 w 9"/>
                  <a:gd name="T9" fmla="*/ 2 h 6"/>
                </a:gdLst>
                <a:ahLst/>
                <a:cxnLst>
                  <a:cxn ang="0">
                    <a:pos x="T0" y="T1"/>
                  </a:cxn>
                  <a:cxn ang="0">
                    <a:pos x="T2" y="T3"/>
                  </a:cxn>
                  <a:cxn ang="0">
                    <a:pos x="T4" y="T5"/>
                  </a:cxn>
                  <a:cxn ang="0">
                    <a:pos x="T6" y="T7"/>
                  </a:cxn>
                  <a:cxn ang="0">
                    <a:pos x="T8" y="T9"/>
                  </a:cxn>
                </a:cxnLst>
                <a:rect l="0" t="0" r="r" b="b"/>
                <a:pathLst>
                  <a:path w="9" h="6">
                    <a:moveTo>
                      <a:pt x="7" y="2"/>
                    </a:moveTo>
                    <a:cubicBezTo>
                      <a:pt x="4" y="5"/>
                      <a:pt x="0" y="6"/>
                      <a:pt x="1" y="4"/>
                    </a:cubicBezTo>
                    <a:cubicBezTo>
                      <a:pt x="1" y="3"/>
                      <a:pt x="5" y="0"/>
                      <a:pt x="7" y="0"/>
                    </a:cubicBezTo>
                    <a:cubicBezTo>
                      <a:pt x="9" y="0"/>
                      <a:pt x="8" y="1"/>
                      <a:pt x="8" y="2"/>
                    </a:cubicBezTo>
                    <a:cubicBezTo>
                      <a:pt x="7" y="2"/>
                      <a:pt x="7" y="2"/>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4" name="Freeform 2042">
                <a:extLst>
                  <a:ext uri="{FF2B5EF4-FFF2-40B4-BE49-F238E27FC236}">
                    <a16:creationId xmlns:a16="http://schemas.microsoft.com/office/drawing/2014/main" id="{CF970731-0DA6-4944-96E1-E3CBDD73A1DB}"/>
                  </a:ext>
                </a:extLst>
              </p:cNvPr>
              <p:cNvSpPr>
                <a:spLocks/>
              </p:cNvSpPr>
              <p:nvPr/>
            </p:nvSpPr>
            <p:spPr bwMode="auto">
              <a:xfrm>
                <a:off x="5157" y="926"/>
                <a:ext cx="39" cy="19"/>
              </a:xfrm>
              <a:custGeom>
                <a:avLst/>
                <a:gdLst>
                  <a:gd name="T0" fmla="*/ 6 w 8"/>
                  <a:gd name="T1" fmla="*/ 2 h 4"/>
                  <a:gd name="T2" fmla="*/ 1 w 8"/>
                  <a:gd name="T3" fmla="*/ 3 h 4"/>
                  <a:gd name="T4" fmla="*/ 7 w 8"/>
                  <a:gd name="T5" fmla="*/ 0 h 4"/>
                  <a:gd name="T6" fmla="*/ 7 w 8"/>
                  <a:gd name="T7" fmla="*/ 1 h 4"/>
                  <a:gd name="T8" fmla="*/ 6 w 8"/>
                  <a:gd name="T9" fmla="*/ 2 h 4"/>
                </a:gdLst>
                <a:ahLst/>
                <a:cxnLst>
                  <a:cxn ang="0">
                    <a:pos x="T0" y="T1"/>
                  </a:cxn>
                  <a:cxn ang="0">
                    <a:pos x="T2" y="T3"/>
                  </a:cxn>
                  <a:cxn ang="0">
                    <a:pos x="T4" y="T5"/>
                  </a:cxn>
                  <a:cxn ang="0">
                    <a:pos x="T6" y="T7"/>
                  </a:cxn>
                  <a:cxn ang="0">
                    <a:pos x="T8" y="T9"/>
                  </a:cxn>
                </a:cxnLst>
                <a:rect l="0" t="0" r="r" b="b"/>
                <a:pathLst>
                  <a:path w="8" h="4">
                    <a:moveTo>
                      <a:pt x="6" y="2"/>
                    </a:moveTo>
                    <a:cubicBezTo>
                      <a:pt x="3" y="3"/>
                      <a:pt x="0" y="4"/>
                      <a:pt x="1" y="3"/>
                    </a:cubicBezTo>
                    <a:cubicBezTo>
                      <a:pt x="1" y="2"/>
                      <a:pt x="5" y="0"/>
                      <a:pt x="7" y="0"/>
                    </a:cubicBezTo>
                    <a:cubicBezTo>
                      <a:pt x="8" y="0"/>
                      <a:pt x="8" y="0"/>
                      <a:pt x="7" y="1"/>
                    </a:cubicBezTo>
                    <a:cubicBezTo>
                      <a:pt x="7" y="1"/>
                      <a:pt x="7"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5" name="Freeform 2043">
                <a:extLst>
                  <a:ext uri="{FF2B5EF4-FFF2-40B4-BE49-F238E27FC236}">
                    <a16:creationId xmlns:a16="http://schemas.microsoft.com/office/drawing/2014/main" id="{7C866ADE-741E-4CDD-81DE-F735F915AF72}"/>
                  </a:ext>
                </a:extLst>
              </p:cNvPr>
              <p:cNvSpPr>
                <a:spLocks/>
              </p:cNvSpPr>
              <p:nvPr/>
            </p:nvSpPr>
            <p:spPr bwMode="auto">
              <a:xfrm>
                <a:off x="5200" y="912"/>
                <a:ext cx="34" cy="19"/>
              </a:xfrm>
              <a:custGeom>
                <a:avLst/>
                <a:gdLst>
                  <a:gd name="T0" fmla="*/ 5 w 7"/>
                  <a:gd name="T1" fmla="*/ 2 h 4"/>
                  <a:gd name="T2" fmla="*/ 0 w 7"/>
                  <a:gd name="T3" fmla="*/ 4 h 4"/>
                  <a:gd name="T4" fmla="*/ 6 w 7"/>
                  <a:gd name="T5" fmla="*/ 0 h 4"/>
                  <a:gd name="T6" fmla="*/ 7 w 7"/>
                  <a:gd name="T7" fmla="*/ 1 h 4"/>
                  <a:gd name="T8" fmla="*/ 5 w 7"/>
                  <a:gd name="T9" fmla="*/ 2 h 4"/>
                </a:gdLst>
                <a:ahLst/>
                <a:cxnLst>
                  <a:cxn ang="0">
                    <a:pos x="T0" y="T1"/>
                  </a:cxn>
                  <a:cxn ang="0">
                    <a:pos x="T2" y="T3"/>
                  </a:cxn>
                  <a:cxn ang="0">
                    <a:pos x="T4" y="T5"/>
                  </a:cxn>
                  <a:cxn ang="0">
                    <a:pos x="T6" y="T7"/>
                  </a:cxn>
                  <a:cxn ang="0">
                    <a:pos x="T8" y="T9"/>
                  </a:cxn>
                </a:cxnLst>
                <a:rect l="0" t="0" r="r" b="b"/>
                <a:pathLst>
                  <a:path w="7" h="4">
                    <a:moveTo>
                      <a:pt x="5" y="2"/>
                    </a:moveTo>
                    <a:cubicBezTo>
                      <a:pt x="3" y="4"/>
                      <a:pt x="0" y="4"/>
                      <a:pt x="0" y="4"/>
                    </a:cubicBezTo>
                    <a:cubicBezTo>
                      <a:pt x="1" y="3"/>
                      <a:pt x="4" y="1"/>
                      <a:pt x="6" y="0"/>
                    </a:cubicBezTo>
                    <a:cubicBezTo>
                      <a:pt x="7" y="0"/>
                      <a:pt x="7" y="1"/>
                      <a:pt x="7" y="1"/>
                    </a:cubicBezTo>
                    <a:cubicBezTo>
                      <a:pt x="6" y="2"/>
                      <a:pt x="6"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6" name="Freeform 2044">
                <a:extLst>
                  <a:ext uri="{FF2B5EF4-FFF2-40B4-BE49-F238E27FC236}">
                    <a16:creationId xmlns:a16="http://schemas.microsoft.com/office/drawing/2014/main" id="{2917ACD4-67B1-44F8-AFA2-F30FF8D22AF4}"/>
                  </a:ext>
                </a:extLst>
              </p:cNvPr>
              <p:cNvSpPr>
                <a:spLocks/>
              </p:cNvSpPr>
              <p:nvPr/>
            </p:nvSpPr>
            <p:spPr bwMode="auto">
              <a:xfrm>
                <a:off x="5239" y="902"/>
                <a:ext cx="34" cy="19"/>
              </a:xfrm>
              <a:custGeom>
                <a:avLst/>
                <a:gdLst>
                  <a:gd name="T0" fmla="*/ 5 w 7"/>
                  <a:gd name="T1" fmla="*/ 2 h 4"/>
                  <a:gd name="T2" fmla="*/ 0 w 7"/>
                  <a:gd name="T3" fmla="*/ 3 h 4"/>
                  <a:gd name="T4" fmla="*/ 6 w 7"/>
                  <a:gd name="T5" fmla="*/ 0 h 4"/>
                  <a:gd name="T6" fmla="*/ 6 w 7"/>
                  <a:gd name="T7" fmla="*/ 1 h 4"/>
                  <a:gd name="T8" fmla="*/ 5 w 7"/>
                  <a:gd name="T9" fmla="*/ 2 h 4"/>
                </a:gdLst>
                <a:ahLst/>
                <a:cxnLst>
                  <a:cxn ang="0">
                    <a:pos x="T0" y="T1"/>
                  </a:cxn>
                  <a:cxn ang="0">
                    <a:pos x="T2" y="T3"/>
                  </a:cxn>
                  <a:cxn ang="0">
                    <a:pos x="T4" y="T5"/>
                  </a:cxn>
                  <a:cxn ang="0">
                    <a:pos x="T6" y="T7"/>
                  </a:cxn>
                  <a:cxn ang="0">
                    <a:pos x="T8" y="T9"/>
                  </a:cxn>
                </a:cxnLst>
                <a:rect l="0" t="0" r="r" b="b"/>
                <a:pathLst>
                  <a:path w="7" h="4">
                    <a:moveTo>
                      <a:pt x="5" y="2"/>
                    </a:moveTo>
                    <a:cubicBezTo>
                      <a:pt x="3" y="4"/>
                      <a:pt x="0" y="4"/>
                      <a:pt x="0" y="3"/>
                    </a:cubicBezTo>
                    <a:cubicBezTo>
                      <a:pt x="0" y="2"/>
                      <a:pt x="4" y="1"/>
                      <a:pt x="6" y="0"/>
                    </a:cubicBezTo>
                    <a:cubicBezTo>
                      <a:pt x="7" y="0"/>
                      <a:pt x="6" y="1"/>
                      <a:pt x="6" y="1"/>
                    </a:cubicBezTo>
                    <a:cubicBezTo>
                      <a:pt x="6" y="2"/>
                      <a:pt x="5"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7" name="Freeform 2045">
                <a:extLst>
                  <a:ext uri="{FF2B5EF4-FFF2-40B4-BE49-F238E27FC236}">
                    <a16:creationId xmlns:a16="http://schemas.microsoft.com/office/drawing/2014/main" id="{D325A570-575C-456A-B3E9-9EA27CC453F2}"/>
                  </a:ext>
                </a:extLst>
              </p:cNvPr>
              <p:cNvSpPr>
                <a:spLocks/>
              </p:cNvSpPr>
              <p:nvPr/>
            </p:nvSpPr>
            <p:spPr bwMode="auto">
              <a:xfrm>
                <a:off x="5273" y="897"/>
                <a:ext cx="29" cy="19"/>
              </a:xfrm>
              <a:custGeom>
                <a:avLst/>
                <a:gdLst>
                  <a:gd name="T0" fmla="*/ 5 w 6"/>
                  <a:gd name="T1" fmla="*/ 2 h 4"/>
                  <a:gd name="T2" fmla="*/ 0 w 6"/>
                  <a:gd name="T3" fmla="*/ 3 h 4"/>
                  <a:gd name="T4" fmla="*/ 5 w 6"/>
                  <a:gd name="T5" fmla="*/ 0 h 4"/>
                  <a:gd name="T6" fmla="*/ 5 w 6"/>
                  <a:gd name="T7" fmla="*/ 2 h 4"/>
                  <a:gd name="T8" fmla="*/ 5 w 6"/>
                  <a:gd name="T9" fmla="*/ 2 h 4"/>
                </a:gdLst>
                <a:ahLst/>
                <a:cxnLst>
                  <a:cxn ang="0">
                    <a:pos x="T0" y="T1"/>
                  </a:cxn>
                  <a:cxn ang="0">
                    <a:pos x="T2" y="T3"/>
                  </a:cxn>
                  <a:cxn ang="0">
                    <a:pos x="T4" y="T5"/>
                  </a:cxn>
                  <a:cxn ang="0">
                    <a:pos x="T6" y="T7"/>
                  </a:cxn>
                  <a:cxn ang="0">
                    <a:pos x="T8" y="T9"/>
                  </a:cxn>
                </a:cxnLst>
                <a:rect l="0" t="0" r="r" b="b"/>
                <a:pathLst>
                  <a:path w="6" h="4">
                    <a:moveTo>
                      <a:pt x="5" y="2"/>
                    </a:moveTo>
                    <a:cubicBezTo>
                      <a:pt x="3" y="4"/>
                      <a:pt x="0" y="4"/>
                      <a:pt x="0" y="3"/>
                    </a:cubicBezTo>
                    <a:cubicBezTo>
                      <a:pt x="0" y="2"/>
                      <a:pt x="3" y="1"/>
                      <a:pt x="5" y="0"/>
                    </a:cubicBezTo>
                    <a:cubicBezTo>
                      <a:pt x="6" y="0"/>
                      <a:pt x="6" y="1"/>
                      <a:pt x="5" y="2"/>
                    </a:cubicBezTo>
                    <a:cubicBezTo>
                      <a:pt x="5" y="2"/>
                      <a:pt x="5"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8" name="Freeform 2046">
                <a:extLst>
                  <a:ext uri="{FF2B5EF4-FFF2-40B4-BE49-F238E27FC236}">
                    <a16:creationId xmlns:a16="http://schemas.microsoft.com/office/drawing/2014/main" id="{F131526D-8F7C-41BD-A111-3B84339116CA}"/>
                  </a:ext>
                </a:extLst>
              </p:cNvPr>
              <p:cNvSpPr>
                <a:spLocks/>
              </p:cNvSpPr>
              <p:nvPr/>
            </p:nvSpPr>
            <p:spPr bwMode="auto">
              <a:xfrm>
                <a:off x="5302" y="897"/>
                <a:ext cx="33" cy="15"/>
              </a:xfrm>
              <a:custGeom>
                <a:avLst/>
                <a:gdLst>
                  <a:gd name="T0" fmla="*/ 5 w 7"/>
                  <a:gd name="T1" fmla="*/ 1 h 3"/>
                  <a:gd name="T2" fmla="*/ 1 w 7"/>
                  <a:gd name="T3" fmla="*/ 2 h 3"/>
                  <a:gd name="T4" fmla="*/ 5 w 7"/>
                  <a:gd name="T5" fmla="*/ 0 h 3"/>
                  <a:gd name="T6" fmla="*/ 5 w 7"/>
                  <a:gd name="T7" fmla="*/ 1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cubicBezTo>
                      <a:pt x="3" y="3"/>
                      <a:pt x="0" y="3"/>
                      <a:pt x="1" y="2"/>
                    </a:cubicBezTo>
                    <a:cubicBezTo>
                      <a:pt x="1" y="1"/>
                      <a:pt x="3" y="0"/>
                      <a:pt x="5" y="0"/>
                    </a:cubicBezTo>
                    <a:cubicBezTo>
                      <a:pt x="7" y="0"/>
                      <a:pt x="5" y="1"/>
                      <a:pt x="5" y="1"/>
                    </a:cubicBezTo>
                    <a:cubicBezTo>
                      <a:pt x="5" y="1"/>
                      <a:pt x="5" y="1"/>
                      <a:pt x="5" y="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99" name="Freeform 2047">
                <a:extLst>
                  <a:ext uri="{FF2B5EF4-FFF2-40B4-BE49-F238E27FC236}">
                    <a16:creationId xmlns:a16="http://schemas.microsoft.com/office/drawing/2014/main" id="{CCF35B55-6754-45B1-AABF-CDABAB57EC49}"/>
                  </a:ext>
                </a:extLst>
              </p:cNvPr>
              <p:cNvSpPr>
                <a:spLocks/>
              </p:cNvSpPr>
              <p:nvPr/>
            </p:nvSpPr>
            <p:spPr bwMode="auto">
              <a:xfrm>
                <a:off x="5331" y="892"/>
                <a:ext cx="28" cy="20"/>
              </a:xfrm>
              <a:custGeom>
                <a:avLst/>
                <a:gdLst>
                  <a:gd name="T0" fmla="*/ 5 w 6"/>
                  <a:gd name="T1" fmla="*/ 2 h 4"/>
                  <a:gd name="T2" fmla="*/ 0 w 6"/>
                  <a:gd name="T3" fmla="*/ 3 h 4"/>
                  <a:gd name="T4" fmla="*/ 4 w 6"/>
                  <a:gd name="T5" fmla="*/ 0 h 4"/>
                  <a:gd name="T6" fmla="*/ 5 w 6"/>
                  <a:gd name="T7" fmla="*/ 2 h 4"/>
                </a:gdLst>
                <a:ahLst/>
                <a:cxnLst>
                  <a:cxn ang="0">
                    <a:pos x="T0" y="T1"/>
                  </a:cxn>
                  <a:cxn ang="0">
                    <a:pos x="T2" y="T3"/>
                  </a:cxn>
                  <a:cxn ang="0">
                    <a:pos x="T4" y="T5"/>
                  </a:cxn>
                  <a:cxn ang="0">
                    <a:pos x="T6" y="T7"/>
                  </a:cxn>
                </a:cxnLst>
                <a:rect l="0" t="0" r="r" b="b"/>
                <a:pathLst>
                  <a:path w="6" h="4">
                    <a:moveTo>
                      <a:pt x="5" y="2"/>
                    </a:moveTo>
                    <a:cubicBezTo>
                      <a:pt x="3" y="3"/>
                      <a:pt x="0" y="4"/>
                      <a:pt x="0" y="3"/>
                    </a:cubicBezTo>
                    <a:cubicBezTo>
                      <a:pt x="0" y="2"/>
                      <a:pt x="3" y="0"/>
                      <a:pt x="4" y="0"/>
                    </a:cubicBezTo>
                    <a:cubicBezTo>
                      <a:pt x="6"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0" name="Freeform 2048">
                <a:extLst>
                  <a:ext uri="{FF2B5EF4-FFF2-40B4-BE49-F238E27FC236}">
                    <a16:creationId xmlns:a16="http://schemas.microsoft.com/office/drawing/2014/main" id="{D82DF218-CA02-4C82-9105-46CF78B72C9F}"/>
                  </a:ext>
                </a:extLst>
              </p:cNvPr>
              <p:cNvSpPr>
                <a:spLocks/>
              </p:cNvSpPr>
              <p:nvPr/>
            </p:nvSpPr>
            <p:spPr bwMode="auto">
              <a:xfrm>
                <a:off x="5263" y="916"/>
                <a:ext cx="29" cy="25"/>
              </a:xfrm>
              <a:custGeom>
                <a:avLst/>
                <a:gdLst>
                  <a:gd name="T0" fmla="*/ 5 w 6"/>
                  <a:gd name="T1" fmla="*/ 2 h 5"/>
                  <a:gd name="T2" fmla="*/ 0 w 6"/>
                  <a:gd name="T3" fmla="*/ 3 h 5"/>
                  <a:gd name="T4" fmla="*/ 5 w 6"/>
                  <a:gd name="T5" fmla="*/ 0 h 5"/>
                  <a:gd name="T6" fmla="*/ 5 w 6"/>
                  <a:gd name="T7" fmla="*/ 2 h 5"/>
                  <a:gd name="T8" fmla="*/ 5 w 6"/>
                  <a:gd name="T9" fmla="*/ 2 h 5"/>
                </a:gdLst>
                <a:ahLst/>
                <a:cxnLst>
                  <a:cxn ang="0">
                    <a:pos x="T0" y="T1"/>
                  </a:cxn>
                  <a:cxn ang="0">
                    <a:pos x="T2" y="T3"/>
                  </a:cxn>
                  <a:cxn ang="0">
                    <a:pos x="T4" y="T5"/>
                  </a:cxn>
                  <a:cxn ang="0">
                    <a:pos x="T6" y="T7"/>
                  </a:cxn>
                  <a:cxn ang="0">
                    <a:pos x="T8" y="T9"/>
                  </a:cxn>
                </a:cxnLst>
                <a:rect l="0" t="0" r="r" b="b"/>
                <a:pathLst>
                  <a:path w="6" h="5">
                    <a:moveTo>
                      <a:pt x="5" y="2"/>
                    </a:moveTo>
                    <a:cubicBezTo>
                      <a:pt x="3" y="4"/>
                      <a:pt x="0" y="5"/>
                      <a:pt x="0" y="3"/>
                    </a:cubicBezTo>
                    <a:cubicBezTo>
                      <a:pt x="0" y="2"/>
                      <a:pt x="3" y="0"/>
                      <a:pt x="5" y="0"/>
                    </a:cubicBezTo>
                    <a:cubicBezTo>
                      <a:pt x="6" y="0"/>
                      <a:pt x="6" y="1"/>
                      <a:pt x="5" y="2"/>
                    </a:cubicBezTo>
                    <a:cubicBezTo>
                      <a:pt x="5" y="2"/>
                      <a:pt x="5" y="2"/>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1" name="Freeform 2049">
                <a:extLst>
                  <a:ext uri="{FF2B5EF4-FFF2-40B4-BE49-F238E27FC236}">
                    <a16:creationId xmlns:a16="http://schemas.microsoft.com/office/drawing/2014/main" id="{7D859A93-77D6-4C81-9D60-956AD6C952E5}"/>
                  </a:ext>
                </a:extLst>
              </p:cNvPr>
              <p:cNvSpPr>
                <a:spLocks/>
              </p:cNvSpPr>
              <p:nvPr/>
            </p:nvSpPr>
            <p:spPr bwMode="auto">
              <a:xfrm>
                <a:off x="5287" y="921"/>
                <a:ext cx="29" cy="20"/>
              </a:xfrm>
              <a:custGeom>
                <a:avLst/>
                <a:gdLst>
                  <a:gd name="T0" fmla="*/ 5 w 6"/>
                  <a:gd name="T1" fmla="*/ 2 h 4"/>
                  <a:gd name="T2" fmla="*/ 0 w 6"/>
                  <a:gd name="T3" fmla="*/ 3 h 4"/>
                  <a:gd name="T4" fmla="*/ 5 w 6"/>
                  <a:gd name="T5" fmla="*/ 0 h 4"/>
                  <a:gd name="T6" fmla="*/ 5 w 6"/>
                  <a:gd name="T7" fmla="*/ 2 h 4"/>
                </a:gdLst>
                <a:ahLst/>
                <a:cxnLst>
                  <a:cxn ang="0">
                    <a:pos x="T0" y="T1"/>
                  </a:cxn>
                  <a:cxn ang="0">
                    <a:pos x="T2" y="T3"/>
                  </a:cxn>
                  <a:cxn ang="0">
                    <a:pos x="T4" y="T5"/>
                  </a:cxn>
                  <a:cxn ang="0">
                    <a:pos x="T6" y="T7"/>
                  </a:cxn>
                </a:cxnLst>
                <a:rect l="0" t="0" r="r" b="b"/>
                <a:pathLst>
                  <a:path w="6" h="4">
                    <a:moveTo>
                      <a:pt x="5" y="2"/>
                    </a:moveTo>
                    <a:cubicBezTo>
                      <a:pt x="3" y="4"/>
                      <a:pt x="0" y="4"/>
                      <a:pt x="0" y="3"/>
                    </a:cubicBezTo>
                    <a:cubicBezTo>
                      <a:pt x="0" y="2"/>
                      <a:pt x="3" y="0"/>
                      <a:pt x="5" y="0"/>
                    </a:cubicBezTo>
                    <a:cubicBezTo>
                      <a:pt x="6" y="0"/>
                      <a:pt x="6"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2" name="Freeform 2050">
                <a:extLst>
                  <a:ext uri="{FF2B5EF4-FFF2-40B4-BE49-F238E27FC236}">
                    <a16:creationId xmlns:a16="http://schemas.microsoft.com/office/drawing/2014/main" id="{D3761999-C5EE-4469-BBB6-45E2CAC920D9}"/>
                  </a:ext>
                </a:extLst>
              </p:cNvPr>
              <p:cNvSpPr>
                <a:spLocks/>
              </p:cNvSpPr>
              <p:nvPr/>
            </p:nvSpPr>
            <p:spPr bwMode="auto">
              <a:xfrm>
                <a:off x="4391" y="1307"/>
                <a:ext cx="48" cy="43"/>
              </a:xfrm>
              <a:custGeom>
                <a:avLst/>
                <a:gdLst>
                  <a:gd name="T0" fmla="*/ 6 w 10"/>
                  <a:gd name="T1" fmla="*/ 4 h 9"/>
                  <a:gd name="T2" fmla="*/ 0 w 10"/>
                  <a:gd name="T3" fmla="*/ 8 h 9"/>
                  <a:gd name="T4" fmla="*/ 8 w 10"/>
                  <a:gd name="T5" fmla="*/ 0 h 9"/>
                  <a:gd name="T6" fmla="*/ 7 w 10"/>
                  <a:gd name="T7" fmla="*/ 4 h 9"/>
                  <a:gd name="T8" fmla="*/ 6 w 10"/>
                  <a:gd name="T9" fmla="*/ 4 h 9"/>
                </a:gdLst>
                <a:ahLst/>
                <a:cxnLst>
                  <a:cxn ang="0">
                    <a:pos x="T0" y="T1"/>
                  </a:cxn>
                  <a:cxn ang="0">
                    <a:pos x="T2" y="T3"/>
                  </a:cxn>
                  <a:cxn ang="0">
                    <a:pos x="T4" y="T5"/>
                  </a:cxn>
                  <a:cxn ang="0">
                    <a:pos x="T6" y="T7"/>
                  </a:cxn>
                  <a:cxn ang="0">
                    <a:pos x="T8" y="T9"/>
                  </a:cxn>
                </a:cxnLst>
                <a:rect l="0" t="0" r="r" b="b"/>
                <a:pathLst>
                  <a:path w="10" h="9">
                    <a:moveTo>
                      <a:pt x="6" y="4"/>
                    </a:moveTo>
                    <a:cubicBezTo>
                      <a:pt x="4" y="7"/>
                      <a:pt x="0" y="9"/>
                      <a:pt x="0" y="8"/>
                    </a:cubicBezTo>
                    <a:cubicBezTo>
                      <a:pt x="0" y="6"/>
                      <a:pt x="6" y="1"/>
                      <a:pt x="8" y="0"/>
                    </a:cubicBezTo>
                    <a:cubicBezTo>
                      <a:pt x="10" y="0"/>
                      <a:pt x="8" y="3"/>
                      <a:pt x="7" y="4"/>
                    </a:cubicBezTo>
                    <a:cubicBezTo>
                      <a:pt x="7" y="4"/>
                      <a:pt x="6" y="4"/>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3" name="Freeform 2051">
                <a:extLst>
                  <a:ext uri="{FF2B5EF4-FFF2-40B4-BE49-F238E27FC236}">
                    <a16:creationId xmlns:a16="http://schemas.microsoft.com/office/drawing/2014/main" id="{7425E967-275F-4D65-A0D9-3C2CFEE347FA}"/>
                  </a:ext>
                </a:extLst>
              </p:cNvPr>
              <p:cNvSpPr>
                <a:spLocks/>
              </p:cNvSpPr>
              <p:nvPr/>
            </p:nvSpPr>
            <p:spPr bwMode="auto">
              <a:xfrm>
                <a:off x="4352" y="1321"/>
                <a:ext cx="49" cy="44"/>
              </a:xfrm>
              <a:custGeom>
                <a:avLst/>
                <a:gdLst>
                  <a:gd name="T0" fmla="*/ 6 w 10"/>
                  <a:gd name="T1" fmla="*/ 4 h 9"/>
                  <a:gd name="T2" fmla="*/ 0 w 10"/>
                  <a:gd name="T3" fmla="*/ 8 h 9"/>
                  <a:gd name="T4" fmla="*/ 8 w 10"/>
                  <a:gd name="T5" fmla="*/ 0 h 9"/>
                  <a:gd name="T6" fmla="*/ 7 w 10"/>
                  <a:gd name="T7" fmla="*/ 3 h 9"/>
                  <a:gd name="T8" fmla="*/ 6 w 10"/>
                  <a:gd name="T9" fmla="*/ 4 h 9"/>
                </a:gdLst>
                <a:ahLst/>
                <a:cxnLst>
                  <a:cxn ang="0">
                    <a:pos x="T0" y="T1"/>
                  </a:cxn>
                  <a:cxn ang="0">
                    <a:pos x="T2" y="T3"/>
                  </a:cxn>
                  <a:cxn ang="0">
                    <a:pos x="T4" y="T5"/>
                  </a:cxn>
                  <a:cxn ang="0">
                    <a:pos x="T6" y="T7"/>
                  </a:cxn>
                  <a:cxn ang="0">
                    <a:pos x="T8" y="T9"/>
                  </a:cxn>
                </a:cxnLst>
                <a:rect l="0" t="0" r="r" b="b"/>
                <a:pathLst>
                  <a:path w="10" h="9">
                    <a:moveTo>
                      <a:pt x="6" y="4"/>
                    </a:moveTo>
                    <a:cubicBezTo>
                      <a:pt x="3" y="7"/>
                      <a:pt x="0" y="9"/>
                      <a:pt x="0" y="8"/>
                    </a:cubicBezTo>
                    <a:cubicBezTo>
                      <a:pt x="0" y="6"/>
                      <a:pt x="6" y="1"/>
                      <a:pt x="8" y="0"/>
                    </a:cubicBezTo>
                    <a:cubicBezTo>
                      <a:pt x="10" y="0"/>
                      <a:pt x="8" y="2"/>
                      <a:pt x="7" y="3"/>
                    </a:cubicBezTo>
                    <a:cubicBezTo>
                      <a:pt x="7" y="4"/>
                      <a:pt x="6" y="4"/>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4" name="Freeform 2052">
                <a:extLst>
                  <a:ext uri="{FF2B5EF4-FFF2-40B4-BE49-F238E27FC236}">
                    <a16:creationId xmlns:a16="http://schemas.microsoft.com/office/drawing/2014/main" id="{84689576-AED0-44B3-93BB-E8AA2CD3A906}"/>
                  </a:ext>
                </a:extLst>
              </p:cNvPr>
              <p:cNvSpPr>
                <a:spLocks/>
              </p:cNvSpPr>
              <p:nvPr/>
            </p:nvSpPr>
            <p:spPr bwMode="auto">
              <a:xfrm>
                <a:off x="4405" y="1264"/>
                <a:ext cx="44" cy="43"/>
              </a:xfrm>
              <a:custGeom>
                <a:avLst/>
                <a:gdLst>
                  <a:gd name="T0" fmla="*/ 6 w 9"/>
                  <a:gd name="T1" fmla="*/ 4 h 9"/>
                  <a:gd name="T2" fmla="*/ 0 w 9"/>
                  <a:gd name="T3" fmla="*/ 8 h 9"/>
                  <a:gd name="T4" fmla="*/ 8 w 9"/>
                  <a:gd name="T5" fmla="*/ 0 h 9"/>
                  <a:gd name="T6" fmla="*/ 7 w 9"/>
                  <a:gd name="T7" fmla="*/ 3 h 9"/>
                  <a:gd name="T8" fmla="*/ 6 w 9"/>
                  <a:gd name="T9" fmla="*/ 4 h 9"/>
                </a:gdLst>
                <a:ahLst/>
                <a:cxnLst>
                  <a:cxn ang="0">
                    <a:pos x="T0" y="T1"/>
                  </a:cxn>
                  <a:cxn ang="0">
                    <a:pos x="T2" y="T3"/>
                  </a:cxn>
                  <a:cxn ang="0">
                    <a:pos x="T4" y="T5"/>
                  </a:cxn>
                  <a:cxn ang="0">
                    <a:pos x="T6" y="T7"/>
                  </a:cxn>
                  <a:cxn ang="0">
                    <a:pos x="T8" y="T9"/>
                  </a:cxn>
                </a:cxnLst>
                <a:rect l="0" t="0" r="r" b="b"/>
                <a:pathLst>
                  <a:path w="9" h="9">
                    <a:moveTo>
                      <a:pt x="6" y="4"/>
                    </a:moveTo>
                    <a:cubicBezTo>
                      <a:pt x="3" y="7"/>
                      <a:pt x="0" y="9"/>
                      <a:pt x="0" y="8"/>
                    </a:cubicBezTo>
                    <a:cubicBezTo>
                      <a:pt x="0" y="7"/>
                      <a:pt x="6" y="1"/>
                      <a:pt x="8" y="0"/>
                    </a:cubicBezTo>
                    <a:cubicBezTo>
                      <a:pt x="9" y="0"/>
                      <a:pt x="8" y="2"/>
                      <a:pt x="7" y="3"/>
                    </a:cubicBezTo>
                    <a:cubicBezTo>
                      <a:pt x="7" y="3"/>
                      <a:pt x="6" y="4"/>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5" name="Freeform 2053">
                <a:extLst>
                  <a:ext uri="{FF2B5EF4-FFF2-40B4-BE49-F238E27FC236}">
                    <a16:creationId xmlns:a16="http://schemas.microsoft.com/office/drawing/2014/main" id="{A24DD66E-61EC-44A1-8AB2-D3519F07E874}"/>
                  </a:ext>
                </a:extLst>
              </p:cNvPr>
              <p:cNvSpPr>
                <a:spLocks/>
              </p:cNvSpPr>
              <p:nvPr/>
            </p:nvSpPr>
            <p:spPr bwMode="auto">
              <a:xfrm>
                <a:off x="4357" y="1297"/>
                <a:ext cx="44" cy="39"/>
              </a:xfrm>
              <a:custGeom>
                <a:avLst/>
                <a:gdLst>
                  <a:gd name="T0" fmla="*/ 5 w 9"/>
                  <a:gd name="T1" fmla="*/ 4 h 8"/>
                  <a:gd name="T2" fmla="*/ 0 w 9"/>
                  <a:gd name="T3" fmla="*/ 8 h 8"/>
                  <a:gd name="T4" fmla="*/ 8 w 9"/>
                  <a:gd name="T5" fmla="*/ 0 h 8"/>
                  <a:gd name="T6" fmla="*/ 7 w 9"/>
                  <a:gd name="T7" fmla="*/ 2 h 8"/>
                  <a:gd name="T8" fmla="*/ 5 w 9"/>
                  <a:gd name="T9" fmla="*/ 4 h 8"/>
                </a:gdLst>
                <a:ahLst/>
                <a:cxnLst>
                  <a:cxn ang="0">
                    <a:pos x="T0" y="T1"/>
                  </a:cxn>
                  <a:cxn ang="0">
                    <a:pos x="T2" y="T3"/>
                  </a:cxn>
                  <a:cxn ang="0">
                    <a:pos x="T4" y="T5"/>
                  </a:cxn>
                  <a:cxn ang="0">
                    <a:pos x="T6" y="T7"/>
                  </a:cxn>
                  <a:cxn ang="0">
                    <a:pos x="T8" y="T9"/>
                  </a:cxn>
                </a:cxnLst>
                <a:rect l="0" t="0" r="r" b="b"/>
                <a:pathLst>
                  <a:path w="9" h="8">
                    <a:moveTo>
                      <a:pt x="5" y="4"/>
                    </a:moveTo>
                    <a:cubicBezTo>
                      <a:pt x="3" y="7"/>
                      <a:pt x="0" y="8"/>
                      <a:pt x="0" y="8"/>
                    </a:cubicBezTo>
                    <a:cubicBezTo>
                      <a:pt x="0" y="6"/>
                      <a:pt x="5" y="0"/>
                      <a:pt x="8" y="0"/>
                    </a:cubicBezTo>
                    <a:cubicBezTo>
                      <a:pt x="9" y="0"/>
                      <a:pt x="7" y="1"/>
                      <a:pt x="7" y="2"/>
                    </a:cubicBezTo>
                    <a:cubicBezTo>
                      <a:pt x="6" y="3"/>
                      <a:pt x="6" y="3"/>
                      <a:pt x="5"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6" name="Freeform 2054">
                <a:extLst>
                  <a:ext uri="{FF2B5EF4-FFF2-40B4-BE49-F238E27FC236}">
                    <a16:creationId xmlns:a16="http://schemas.microsoft.com/office/drawing/2014/main" id="{E2D55E73-5A3D-4C56-83A7-27054F39FCDE}"/>
                  </a:ext>
                </a:extLst>
              </p:cNvPr>
              <p:cNvSpPr>
                <a:spLocks/>
              </p:cNvSpPr>
              <p:nvPr/>
            </p:nvSpPr>
            <p:spPr bwMode="auto">
              <a:xfrm>
                <a:off x="4299" y="1355"/>
                <a:ext cx="44" cy="44"/>
              </a:xfrm>
              <a:custGeom>
                <a:avLst/>
                <a:gdLst>
                  <a:gd name="T0" fmla="*/ 6 w 9"/>
                  <a:gd name="T1" fmla="*/ 4 h 9"/>
                  <a:gd name="T2" fmla="*/ 0 w 9"/>
                  <a:gd name="T3" fmla="*/ 8 h 9"/>
                  <a:gd name="T4" fmla="*/ 8 w 9"/>
                  <a:gd name="T5" fmla="*/ 0 h 9"/>
                  <a:gd name="T6" fmla="*/ 7 w 9"/>
                  <a:gd name="T7" fmla="*/ 3 h 9"/>
                  <a:gd name="T8" fmla="*/ 6 w 9"/>
                  <a:gd name="T9" fmla="*/ 4 h 9"/>
                </a:gdLst>
                <a:ahLst/>
                <a:cxnLst>
                  <a:cxn ang="0">
                    <a:pos x="T0" y="T1"/>
                  </a:cxn>
                  <a:cxn ang="0">
                    <a:pos x="T2" y="T3"/>
                  </a:cxn>
                  <a:cxn ang="0">
                    <a:pos x="T4" y="T5"/>
                  </a:cxn>
                  <a:cxn ang="0">
                    <a:pos x="T6" y="T7"/>
                  </a:cxn>
                  <a:cxn ang="0">
                    <a:pos x="T8" y="T9"/>
                  </a:cxn>
                </a:cxnLst>
                <a:rect l="0" t="0" r="r" b="b"/>
                <a:pathLst>
                  <a:path w="9" h="9">
                    <a:moveTo>
                      <a:pt x="6" y="4"/>
                    </a:moveTo>
                    <a:cubicBezTo>
                      <a:pt x="3" y="7"/>
                      <a:pt x="1" y="9"/>
                      <a:pt x="0" y="8"/>
                    </a:cubicBezTo>
                    <a:cubicBezTo>
                      <a:pt x="0" y="7"/>
                      <a:pt x="6" y="1"/>
                      <a:pt x="8" y="0"/>
                    </a:cubicBezTo>
                    <a:cubicBezTo>
                      <a:pt x="9" y="0"/>
                      <a:pt x="8" y="2"/>
                      <a:pt x="7" y="3"/>
                    </a:cubicBezTo>
                    <a:cubicBezTo>
                      <a:pt x="7" y="4"/>
                      <a:pt x="6" y="4"/>
                      <a:pt x="6"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7" name="Freeform 2055">
                <a:extLst>
                  <a:ext uri="{FF2B5EF4-FFF2-40B4-BE49-F238E27FC236}">
                    <a16:creationId xmlns:a16="http://schemas.microsoft.com/office/drawing/2014/main" id="{AE2D802F-28A3-4893-925E-F31484384896}"/>
                  </a:ext>
                </a:extLst>
              </p:cNvPr>
              <p:cNvSpPr>
                <a:spLocks/>
              </p:cNvSpPr>
              <p:nvPr/>
            </p:nvSpPr>
            <p:spPr bwMode="auto">
              <a:xfrm>
                <a:off x="4174" y="1481"/>
                <a:ext cx="43" cy="48"/>
              </a:xfrm>
              <a:custGeom>
                <a:avLst/>
                <a:gdLst>
                  <a:gd name="T0" fmla="*/ 5 w 9"/>
                  <a:gd name="T1" fmla="*/ 5 h 10"/>
                  <a:gd name="T2" fmla="*/ 0 w 9"/>
                  <a:gd name="T3" fmla="*/ 9 h 10"/>
                  <a:gd name="T4" fmla="*/ 7 w 9"/>
                  <a:gd name="T5" fmla="*/ 0 h 10"/>
                  <a:gd name="T6" fmla="*/ 5 w 9"/>
                  <a:gd name="T7" fmla="*/ 5 h 10"/>
                </a:gdLst>
                <a:ahLst/>
                <a:cxnLst>
                  <a:cxn ang="0">
                    <a:pos x="T0" y="T1"/>
                  </a:cxn>
                  <a:cxn ang="0">
                    <a:pos x="T2" y="T3"/>
                  </a:cxn>
                  <a:cxn ang="0">
                    <a:pos x="T4" y="T5"/>
                  </a:cxn>
                  <a:cxn ang="0">
                    <a:pos x="T6" y="T7"/>
                  </a:cxn>
                </a:cxnLst>
                <a:rect l="0" t="0" r="r" b="b"/>
                <a:pathLst>
                  <a:path w="9" h="10">
                    <a:moveTo>
                      <a:pt x="5" y="5"/>
                    </a:moveTo>
                    <a:cubicBezTo>
                      <a:pt x="3" y="8"/>
                      <a:pt x="0" y="10"/>
                      <a:pt x="0" y="9"/>
                    </a:cubicBezTo>
                    <a:cubicBezTo>
                      <a:pt x="0" y="7"/>
                      <a:pt x="5" y="1"/>
                      <a:pt x="7" y="0"/>
                    </a:cubicBezTo>
                    <a:cubicBezTo>
                      <a:pt x="9" y="0"/>
                      <a:pt x="7"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8" name="Freeform 2056">
                <a:extLst>
                  <a:ext uri="{FF2B5EF4-FFF2-40B4-BE49-F238E27FC236}">
                    <a16:creationId xmlns:a16="http://schemas.microsoft.com/office/drawing/2014/main" id="{F16525F9-3052-4227-A52F-5368702F8810}"/>
                  </a:ext>
                </a:extLst>
              </p:cNvPr>
              <p:cNvSpPr>
                <a:spLocks/>
              </p:cNvSpPr>
              <p:nvPr/>
            </p:nvSpPr>
            <p:spPr bwMode="auto">
              <a:xfrm>
                <a:off x="4193" y="1485"/>
                <a:ext cx="44" cy="53"/>
              </a:xfrm>
              <a:custGeom>
                <a:avLst/>
                <a:gdLst>
                  <a:gd name="T0" fmla="*/ 6 w 9"/>
                  <a:gd name="T1" fmla="*/ 5 h 11"/>
                  <a:gd name="T2" fmla="*/ 0 w 9"/>
                  <a:gd name="T3" fmla="*/ 9 h 11"/>
                  <a:gd name="T4" fmla="*/ 8 w 9"/>
                  <a:gd name="T5" fmla="*/ 0 h 11"/>
                  <a:gd name="T6" fmla="*/ 6 w 9"/>
                  <a:gd name="T7" fmla="*/ 5 h 11"/>
                </a:gdLst>
                <a:ahLst/>
                <a:cxnLst>
                  <a:cxn ang="0">
                    <a:pos x="T0" y="T1"/>
                  </a:cxn>
                  <a:cxn ang="0">
                    <a:pos x="T2" y="T3"/>
                  </a:cxn>
                  <a:cxn ang="0">
                    <a:pos x="T4" y="T5"/>
                  </a:cxn>
                  <a:cxn ang="0">
                    <a:pos x="T6" y="T7"/>
                  </a:cxn>
                </a:cxnLst>
                <a:rect l="0" t="0" r="r" b="b"/>
                <a:pathLst>
                  <a:path w="9" h="11">
                    <a:moveTo>
                      <a:pt x="6" y="5"/>
                    </a:moveTo>
                    <a:cubicBezTo>
                      <a:pt x="3" y="9"/>
                      <a:pt x="1" y="11"/>
                      <a:pt x="0" y="9"/>
                    </a:cubicBezTo>
                    <a:cubicBezTo>
                      <a:pt x="0" y="8"/>
                      <a:pt x="5" y="1"/>
                      <a:pt x="8" y="0"/>
                    </a:cubicBezTo>
                    <a:cubicBezTo>
                      <a:pt x="9"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09" name="Freeform 2057">
                <a:extLst>
                  <a:ext uri="{FF2B5EF4-FFF2-40B4-BE49-F238E27FC236}">
                    <a16:creationId xmlns:a16="http://schemas.microsoft.com/office/drawing/2014/main" id="{874574CC-2B75-42FC-841C-1E5D63CFEC3E}"/>
                  </a:ext>
                </a:extLst>
              </p:cNvPr>
              <p:cNvSpPr>
                <a:spLocks/>
              </p:cNvSpPr>
              <p:nvPr/>
            </p:nvSpPr>
            <p:spPr bwMode="auto">
              <a:xfrm>
                <a:off x="4237" y="1466"/>
                <a:ext cx="43" cy="48"/>
              </a:xfrm>
              <a:custGeom>
                <a:avLst/>
                <a:gdLst>
                  <a:gd name="T0" fmla="*/ 6 w 9"/>
                  <a:gd name="T1" fmla="*/ 5 h 10"/>
                  <a:gd name="T2" fmla="*/ 0 w 9"/>
                  <a:gd name="T3" fmla="*/ 9 h 10"/>
                  <a:gd name="T4" fmla="*/ 7 w 9"/>
                  <a:gd name="T5" fmla="*/ 0 h 10"/>
                  <a:gd name="T6" fmla="*/ 6 w 9"/>
                  <a:gd name="T7" fmla="*/ 5 h 10"/>
                </a:gdLst>
                <a:ahLst/>
                <a:cxnLst>
                  <a:cxn ang="0">
                    <a:pos x="T0" y="T1"/>
                  </a:cxn>
                  <a:cxn ang="0">
                    <a:pos x="T2" y="T3"/>
                  </a:cxn>
                  <a:cxn ang="0">
                    <a:pos x="T4" y="T5"/>
                  </a:cxn>
                  <a:cxn ang="0">
                    <a:pos x="T6" y="T7"/>
                  </a:cxn>
                </a:cxnLst>
                <a:rect l="0" t="0" r="r" b="b"/>
                <a:pathLst>
                  <a:path w="9" h="10">
                    <a:moveTo>
                      <a:pt x="6" y="5"/>
                    </a:moveTo>
                    <a:cubicBezTo>
                      <a:pt x="3" y="8"/>
                      <a:pt x="0" y="10"/>
                      <a:pt x="0" y="9"/>
                    </a:cubicBezTo>
                    <a:cubicBezTo>
                      <a:pt x="0" y="7"/>
                      <a:pt x="5" y="1"/>
                      <a:pt x="7" y="0"/>
                    </a:cubicBezTo>
                    <a:cubicBezTo>
                      <a:pt x="9" y="0"/>
                      <a:pt x="7"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0" name="Freeform 2058">
                <a:extLst>
                  <a:ext uri="{FF2B5EF4-FFF2-40B4-BE49-F238E27FC236}">
                    <a16:creationId xmlns:a16="http://schemas.microsoft.com/office/drawing/2014/main" id="{D36CB0FA-3F2F-4CF6-9A7C-7EB2BEA77A5C}"/>
                  </a:ext>
                </a:extLst>
              </p:cNvPr>
              <p:cNvSpPr>
                <a:spLocks/>
              </p:cNvSpPr>
              <p:nvPr/>
            </p:nvSpPr>
            <p:spPr bwMode="auto">
              <a:xfrm>
                <a:off x="4290" y="1418"/>
                <a:ext cx="48" cy="48"/>
              </a:xfrm>
              <a:custGeom>
                <a:avLst/>
                <a:gdLst>
                  <a:gd name="T0" fmla="*/ 7 w 10"/>
                  <a:gd name="T1" fmla="*/ 5 h 10"/>
                  <a:gd name="T2" fmla="*/ 1 w 10"/>
                  <a:gd name="T3" fmla="*/ 9 h 10"/>
                  <a:gd name="T4" fmla="*/ 8 w 10"/>
                  <a:gd name="T5" fmla="*/ 0 h 10"/>
                  <a:gd name="T6" fmla="*/ 7 w 10"/>
                  <a:gd name="T7" fmla="*/ 5 h 10"/>
                </a:gdLst>
                <a:ahLst/>
                <a:cxnLst>
                  <a:cxn ang="0">
                    <a:pos x="T0" y="T1"/>
                  </a:cxn>
                  <a:cxn ang="0">
                    <a:pos x="T2" y="T3"/>
                  </a:cxn>
                  <a:cxn ang="0">
                    <a:pos x="T4" y="T5"/>
                  </a:cxn>
                  <a:cxn ang="0">
                    <a:pos x="T6" y="T7"/>
                  </a:cxn>
                </a:cxnLst>
                <a:rect l="0" t="0" r="r" b="b"/>
                <a:pathLst>
                  <a:path w="10" h="10">
                    <a:moveTo>
                      <a:pt x="7" y="5"/>
                    </a:moveTo>
                    <a:cubicBezTo>
                      <a:pt x="4" y="8"/>
                      <a:pt x="1" y="10"/>
                      <a:pt x="1" y="9"/>
                    </a:cubicBezTo>
                    <a:cubicBezTo>
                      <a:pt x="0" y="7"/>
                      <a:pt x="5" y="1"/>
                      <a:pt x="8" y="0"/>
                    </a:cubicBezTo>
                    <a:cubicBezTo>
                      <a:pt x="10" y="0"/>
                      <a:pt x="8"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1" name="Freeform 2059">
                <a:extLst>
                  <a:ext uri="{FF2B5EF4-FFF2-40B4-BE49-F238E27FC236}">
                    <a16:creationId xmlns:a16="http://schemas.microsoft.com/office/drawing/2014/main" id="{84D79290-8842-4BD4-A8AC-3B5081292DDB}"/>
                  </a:ext>
                </a:extLst>
              </p:cNvPr>
              <p:cNvSpPr>
                <a:spLocks/>
              </p:cNvSpPr>
              <p:nvPr/>
            </p:nvSpPr>
            <p:spPr bwMode="auto">
              <a:xfrm>
                <a:off x="4386" y="1456"/>
                <a:ext cx="48" cy="49"/>
              </a:xfrm>
              <a:custGeom>
                <a:avLst/>
                <a:gdLst>
                  <a:gd name="T0" fmla="*/ 8 w 10"/>
                  <a:gd name="T1" fmla="*/ 5 h 10"/>
                  <a:gd name="T2" fmla="*/ 1 w 10"/>
                  <a:gd name="T3" fmla="*/ 8 h 10"/>
                  <a:gd name="T4" fmla="*/ 8 w 10"/>
                  <a:gd name="T5" fmla="*/ 0 h 10"/>
                  <a:gd name="T6" fmla="*/ 8 w 10"/>
                  <a:gd name="T7" fmla="*/ 5 h 10"/>
                </a:gdLst>
                <a:ahLst/>
                <a:cxnLst>
                  <a:cxn ang="0">
                    <a:pos x="T0" y="T1"/>
                  </a:cxn>
                  <a:cxn ang="0">
                    <a:pos x="T2" y="T3"/>
                  </a:cxn>
                  <a:cxn ang="0">
                    <a:pos x="T4" y="T5"/>
                  </a:cxn>
                  <a:cxn ang="0">
                    <a:pos x="T6" y="T7"/>
                  </a:cxn>
                </a:cxnLst>
                <a:rect l="0" t="0" r="r" b="b"/>
                <a:pathLst>
                  <a:path w="10" h="10">
                    <a:moveTo>
                      <a:pt x="8" y="5"/>
                    </a:moveTo>
                    <a:cubicBezTo>
                      <a:pt x="5" y="8"/>
                      <a:pt x="1" y="10"/>
                      <a:pt x="1" y="8"/>
                    </a:cubicBezTo>
                    <a:cubicBezTo>
                      <a:pt x="0" y="6"/>
                      <a:pt x="4" y="1"/>
                      <a:pt x="8" y="0"/>
                    </a:cubicBezTo>
                    <a:cubicBezTo>
                      <a:pt x="10" y="0"/>
                      <a:pt x="9"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2" name="Freeform 2060">
                <a:extLst>
                  <a:ext uri="{FF2B5EF4-FFF2-40B4-BE49-F238E27FC236}">
                    <a16:creationId xmlns:a16="http://schemas.microsoft.com/office/drawing/2014/main" id="{BB05D7AD-C617-4E37-9FAC-AD9EA4DA81C4}"/>
                  </a:ext>
                </a:extLst>
              </p:cNvPr>
              <p:cNvSpPr>
                <a:spLocks/>
              </p:cNvSpPr>
              <p:nvPr/>
            </p:nvSpPr>
            <p:spPr bwMode="auto">
              <a:xfrm>
                <a:off x="4454" y="1418"/>
                <a:ext cx="48" cy="53"/>
              </a:xfrm>
              <a:custGeom>
                <a:avLst/>
                <a:gdLst>
                  <a:gd name="T0" fmla="*/ 7 w 10"/>
                  <a:gd name="T1" fmla="*/ 5 h 11"/>
                  <a:gd name="T2" fmla="*/ 0 w 10"/>
                  <a:gd name="T3" fmla="*/ 9 h 11"/>
                  <a:gd name="T4" fmla="*/ 7 w 10"/>
                  <a:gd name="T5" fmla="*/ 0 h 11"/>
                  <a:gd name="T6" fmla="*/ 7 w 10"/>
                  <a:gd name="T7" fmla="*/ 5 h 11"/>
                </a:gdLst>
                <a:ahLst/>
                <a:cxnLst>
                  <a:cxn ang="0">
                    <a:pos x="T0" y="T1"/>
                  </a:cxn>
                  <a:cxn ang="0">
                    <a:pos x="T2" y="T3"/>
                  </a:cxn>
                  <a:cxn ang="0">
                    <a:pos x="T4" y="T5"/>
                  </a:cxn>
                  <a:cxn ang="0">
                    <a:pos x="T6" y="T7"/>
                  </a:cxn>
                </a:cxnLst>
                <a:rect l="0" t="0" r="r" b="b"/>
                <a:pathLst>
                  <a:path w="10" h="11">
                    <a:moveTo>
                      <a:pt x="7" y="5"/>
                    </a:moveTo>
                    <a:cubicBezTo>
                      <a:pt x="5" y="9"/>
                      <a:pt x="1" y="11"/>
                      <a:pt x="0" y="9"/>
                    </a:cubicBezTo>
                    <a:cubicBezTo>
                      <a:pt x="0" y="6"/>
                      <a:pt x="4" y="1"/>
                      <a:pt x="7" y="0"/>
                    </a:cubicBezTo>
                    <a:cubicBezTo>
                      <a:pt x="10" y="0"/>
                      <a:pt x="9"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3" name="Freeform 2061">
                <a:extLst>
                  <a:ext uri="{FF2B5EF4-FFF2-40B4-BE49-F238E27FC236}">
                    <a16:creationId xmlns:a16="http://schemas.microsoft.com/office/drawing/2014/main" id="{CF8190E3-96F0-482D-9BF7-386D552FBAD8}"/>
                  </a:ext>
                </a:extLst>
              </p:cNvPr>
              <p:cNvSpPr>
                <a:spLocks/>
              </p:cNvSpPr>
              <p:nvPr/>
            </p:nvSpPr>
            <p:spPr bwMode="auto">
              <a:xfrm>
                <a:off x="3986" y="2295"/>
                <a:ext cx="39" cy="68"/>
              </a:xfrm>
              <a:custGeom>
                <a:avLst/>
                <a:gdLst>
                  <a:gd name="T0" fmla="*/ 8 w 8"/>
                  <a:gd name="T1" fmla="*/ 6 h 14"/>
                  <a:gd name="T2" fmla="*/ 2 w 8"/>
                  <a:gd name="T3" fmla="*/ 11 h 14"/>
                  <a:gd name="T4" fmla="*/ 5 w 8"/>
                  <a:gd name="T5" fmla="*/ 0 h 14"/>
                  <a:gd name="T6" fmla="*/ 8 w 8"/>
                  <a:gd name="T7" fmla="*/ 6 h 14"/>
                </a:gdLst>
                <a:ahLst/>
                <a:cxnLst>
                  <a:cxn ang="0">
                    <a:pos x="T0" y="T1"/>
                  </a:cxn>
                  <a:cxn ang="0">
                    <a:pos x="T2" y="T3"/>
                  </a:cxn>
                  <a:cxn ang="0">
                    <a:pos x="T4" y="T5"/>
                  </a:cxn>
                  <a:cxn ang="0">
                    <a:pos x="T6" y="T7"/>
                  </a:cxn>
                </a:cxnLst>
                <a:rect l="0" t="0" r="r" b="b"/>
                <a:pathLst>
                  <a:path w="8" h="14">
                    <a:moveTo>
                      <a:pt x="8" y="6"/>
                    </a:moveTo>
                    <a:cubicBezTo>
                      <a:pt x="7" y="11"/>
                      <a:pt x="4" y="14"/>
                      <a:pt x="2" y="11"/>
                    </a:cubicBezTo>
                    <a:cubicBezTo>
                      <a:pt x="0" y="9"/>
                      <a:pt x="2" y="1"/>
                      <a:pt x="5" y="0"/>
                    </a:cubicBezTo>
                    <a:cubicBezTo>
                      <a:pt x="8" y="0"/>
                      <a:pt x="8"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4" name="Freeform 2062">
                <a:extLst>
                  <a:ext uri="{FF2B5EF4-FFF2-40B4-BE49-F238E27FC236}">
                    <a16:creationId xmlns:a16="http://schemas.microsoft.com/office/drawing/2014/main" id="{06B681D3-610E-4CA4-AD74-746FD49D2FB2}"/>
                  </a:ext>
                </a:extLst>
              </p:cNvPr>
              <p:cNvSpPr>
                <a:spLocks/>
              </p:cNvSpPr>
              <p:nvPr/>
            </p:nvSpPr>
            <p:spPr bwMode="auto">
              <a:xfrm>
                <a:off x="4020" y="2204"/>
                <a:ext cx="43" cy="62"/>
              </a:xfrm>
              <a:custGeom>
                <a:avLst/>
                <a:gdLst>
                  <a:gd name="T0" fmla="*/ 8 w 9"/>
                  <a:gd name="T1" fmla="*/ 6 h 13"/>
                  <a:gd name="T2" fmla="*/ 2 w 9"/>
                  <a:gd name="T3" fmla="*/ 11 h 13"/>
                  <a:gd name="T4" fmla="*/ 6 w 9"/>
                  <a:gd name="T5" fmla="*/ 0 h 13"/>
                  <a:gd name="T6" fmla="*/ 8 w 9"/>
                  <a:gd name="T7" fmla="*/ 6 h 13"/>
                </a:gdLst>
                <a:ahLst/>
                <a:cxnLst>
                  <a:cxn ang="0">
                    <a:pos x="T0" y="T1"/>
                  </a:cxn>
                  <a:cxn ang="0">
                    <a:pos x="T2" y="T3"/>
                  </a:cxn>
                  <a:cxn ang="0">
                    <a:pos x="T4" y="T5"/>
                  </a:cxn>
                  <a:cxn ang="0">
                    <a:pos x="T6" y="T7"/>
                  </a:cxn>
                </a:cxnLst>
                <a:rect l="0" t="0" r="r" b="b"/>
                <a:pathLst>
                  <a:path w="9" h="13">
                    <a:moveTo>
                      <a:pt x="8" y="6"/>
                    </a:moveTo>
                    <a:cubicBezTo>
                      <a:pt x="7" y="10"/>
                      <a:pt x="4" y="13"/>
                      <a:pt x="2" y="11"/>
                    </a:cubicBezTo>
                    <a:cubicBezTo>
                      <a:pt x="0" y="8"/>
                      <a:pt x="2" y="1"/>
                      <a:pt x="6" y="0"/>
                    </a:cubicBezTo>
                    <a:cubicBezTo>
                      <a:pt x="9"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5" name="Freeform 2063">
                <a:extLst>
                  <a:ext uri="{FF2B5EF4-FFF2-40B4-BE49-F238E27FC236}">
                    <a16:creationId xmlns:a16="http://schemas.microsoft.com/office/drawing/2014/main" id="{E50350D6-5419-4054-A0DB-ED694C948BC5}"/>
                  </a:ext>
                </a:extLst>
              </p:cNvPr>
              <p:cNvSpPr>
                <a:spLocks/>
              </p:cNvSpPr>
              <p:nvPr/>
            </p:nvSpPr>
            <p:spPr bwMode="auto">
              <a:xfrm>
                <a:off x="4078" y="2180"/>
                <a:ext cx="43" cy="62"/>
              </a:xfrm>
              <a:custGeom>
                <a:avLst/>
                <a:gdLst>
                  <a:gd name="T0" fmla="*/ 8 w 9"/>
                  <a:gd name="T1" fmla="*/ 6 h 13"/>
                  <a:gd name="T2" fmla="*/ 2 w 9"/>
                  <a:gd name="T3" fmla="*/ 11 h 13"/>
                  <a:gd name="T4" fmla="*/ 6 w 9"/>
                  <a:gd name="T5" fmla="*/ 0 h 13"/>
                  <a:gd name="T6" fmla="*/ 8 w 9"/>
                  <a:gd name="T7" fmla="*/ 6 h 13"/>
                </a:gdLst>
                <a:ahLst/>
                <a:cxnLst>
                  <a:cxn ang="0">
                    <a:pos x="T0" y="T1"/>
                  </a:cxn>
                  <a:cxn ang="0">
                    <a:pos x="T2" y="T3"/>
                  </a:cxn>
                  <a:cxn ang="0">
                    <a:pos x="T4" y="T5"/>
                  </a:cxn>
                  <a:cxn ang="0">
                    <a:pos x="T6" y="T7"/>
                  </a:cxn>
                </a:cxnLst>
                <a:rect l="0" t="0" r="r" b="b"/>
                <a:pathLst>
                  <a:path w="9" h="13">
                    <a:moveTo>
                      <a:pt x="8" y="6"/>
                    </a:moveTo>
                    <a:cubicBezTo>
                      <a:pt x="7" y="11"/>
                      <a:pt x="3" y="13"/>
                      <a:pt x="2" y="11"/>
                    </a:cubicBezTo>
                    <a:cubicBezTo>
                      <a:pt x="0" y="8"/>
                      <a:pt x="2" y="0"/>
                      <a:pt x="6" y="0"/>
                    </a:cubicBezTo>
                    <a:cubicBezTo>
                      <a:pt x="8" y="0"/>
                      <a:pt x="9"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6" name="Freeform 2064">
                <a:extLst>
                  <a:ext uri="{FF2B5EF4-FFF2-40B4-BE49-F238E27FC236}">
                    <a16:creationId xmlns:a16="http://schemas.microsoft.com/office/drawing/2014/main" id="{F9F1E881-AB66-4F1D-BF33-EB06D36F88CF}"/>
                  </a:ext>
                </a:extLst>
              </p:cNvPr>
              <p:cNvSpPr>
                <a:spLocks/>
              </p:cNvSpPr>
              <p:nvPr/>
            </p:nvSpPr>
            <p:spPr bwMode="auto">
              <a:xfrm>
                <a:off x="4126" y="2175"/>
                <a:ext cx="48" cy="67"/>
              </a:xfrm>
              <a:custGeom>
                <a:avLst/>
                <a:gdLst>
                  <a:gd name="T0" fmla="*/ 9 w 10"/>
                  <a:gd name="T1" fmla="*/ 7 h 14"/>
                  <a:gd name="T2" fmla="*/ 2 w 10"/>
                  <a:gd name="T3" fmla="*/ 11 h 14"/>
                  <a:gd name="T4" fmla="*/ 6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8" y="11"/>
                      <a:pt x="4" y="14"/>
                      <a:pt x="2" y="11"/>
                    </a:cubicBezTo>
                    <a:cubicBezTo>
                      <a:pt x="0" y="8"/>
                      <a:pt x="2" y="1"/>
                      <a:pt x="6"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7" name="Freeform 2065">
                <a:extLst>
                  <a:ext uri="{FF2B5EF4-FFF2-40B4-BE49-F238E27FC236}">
                    <a16:creationId xmlns:a16="http://schemas.microsoft.com/office/drawing/2014/main" id="{66CD808C-7015-4AD6-8166-1BE5F064C8C7}"/>
                  </a:ext>
                </a:extLst>
              </p:cNvPr>
              <p:cNvSpPr>
                <a:spLocks/>
              </p:cNvSpPr>
              <p:nvPr/>
            </p:nvSpPr>
            <p:spPr bwMode="auto">
              <a:xfrm>
                <a:off x="4179" y="2160"/>
                <a:ext cx="48" cy="63"/>
              </a:xfrm>
              <a:custGeom>
                <a:avLst/>
                <a:gdLst>
                  <a:gd name="T0" fmla="*/ 10 w 10"/>
                  <a:gd name="T1" fmla="*/ 6 h 13"/>
                  <a:gd name="T2" fmla="*/ 2 w 10"/>
                  <a:gd name="T3" fmla="*/ 11 h 13"/>
                  <a:gd name="T4" fmla="*/ 7 w 10"/>
                  <a:gd name="T5" fmla="*/ 0 h 13"/>
                  <a:gd name="T6" fmla="*/ 10 w 10"/>
                  <a:gd name="T7" fmla="*/ 6 h 13"/>
                </a:gdLst>
                <a:ahLst/>
                <a:cxnLst>
                  <a:cxn ang="0">
                    <a:pos x="T0" y="T1"/>
                  </a:cxn>
                  <a:cxn ang="0">
                    <a:pos x="T2" y="T3"/>
                  </a:cxn>
                  <a:cxn ang="0">
                    <a:pos x="T4" y="T5"/>
                  </a:cxn>
                  <a:cxn ang="0">
                    <a:pos x="T6" y="T7"/>
                  </a:cxn>
                </a:cxnLst>
                <a:rect l="0" t="0" r="r" b="b"/>
                <a:pathLst>
                  <a:path w="10" h="13">
                    <a:moveTo>
                      <a:pt x="10" y="6"/>
                    </a:moveTo>
                    <a:cubicBezTo>
                      <a:pt x="9" y="11"/>
                      <a:pt x="4" y="13"/>
                      <a:pt x="2" y="11"/>
                    </a:cubicBezTo>
                    <a:cubicBezTo>
                      <a:pt x="0" y="7"/>
                      <a:pt x="2" y="0"/>
                      <a:pt x="7" y="0"/>
                    </a:cubicBezTo>
                    <a:cubicBezTo>
                      <a:pt x="10" y="0"/>
                      <a:pt x="10"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8" name="Freeform 2066">
                <a:extLst>
                  <a:ext uri="{FF2B5EF4-FFF2-40B4-BE49-F238E27FC236}">
                    <a16:creationId xmlns:a16="http://schemas.microsoft.com/office/drawing/2014/main" id="{768C18F3-E4FF-41F5-92FF-AB29A8606A9B}"/>
                  </a:ext>
                </a:extLst>
              </p:cNvPr>
              <p:cNvSpPr>
                <a:spLocks/>
              </p:cNvSpPr>
              <p:nvPr/>
            </p:nvSpPr>
            <p:spPr bwMode="auto">
              <a:xfrm>
                <a:off x="4232" y="2175"/>
                <a:ext cx="48" cy="67"/>
              </a:xfrm>
              <a:custGeom>
                <a:avLst/>
                <a:gdLst>
                  <a:gd name="T0" fmla="*/ 10 w 10"/>
                  <a:gd name="T1" fmla="*/ 6 h 14"/>
                  <a:gd name="T2" fmla="*/ 2 w 10"/>
                  <a:gd name="T3" fmla="*/ 11 h 14"/>
                  <a:gd name="T4" fmla="*/ 6 w 10"/>
                  <a:gd name="T5" fmla="*/ 0 h 14"/>
                  <a:gd name="T6" fmla="*/ 10 w 10"/>
                  <a:gd name="T7" fmla="*/ 6 h 14"/>
                </a:gdLst>
                <a:ahLst/>
                <a:cxnLst>
                  <a:cxn ang="0">
                    <a:pos x="T0" y="T1"/>
                  </a:cxn>
                  <a:cxn ang="0">
                    <a:pos x="T2" y="T3"/>
                  </a:cxn>
                  <a:cxn ang="0">
                    <a:pos x="T4" y="T5"/>
                  </a:cxn>
                  <a:cxn ang="0">
                    <a:pos x="T6" y="T7"/>
                  </a:cxn>
                </a:cxnLst>
                <a:rect l="0" t="0" r="r" b="b"/>
                <a:pathLst>
                  <a:path w="10" h="14">
                    <a:moveTo>
                      <a:pt x="10" y="6"/>
                    </a:moveTo>
                    <a:cubicBezTo>
                      <a:pt x="9" y="11"/>
                      <a:pt x="4" y="14"/>
                      <a:pt x="2" y="11"/>
                    </a:cubicBezTo>
                    <a:cubicBezTo>
                      <a:pt x="0" y="7"/>
                      <a:pt x="2" y="1"/>
                      <a:pt x="6" y="0"/>
                    </a:cubicBezTo>
                    <a:cubicBezTo>
                      <a:pt x="10" y="0"/>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19" name="Freeform 2067">
                <a:extLst>
                  <a:ext uri="{FF2B5EF4-FFF2-40B4-BE49-F238E27FC236}">
                    <a16:creationId xmlns:a16="http://schemas.microsoft.com/office/drawing/2014/main" id="{B1B9BA7E-B9DA-4A70-9276-2CE09D70FC6F}"/>
                  </a:ext>
                </a:extLst>
              </p:cNvPr>
              <p:cNvSpPr>
                <a:spLocks/>
              </p:cNvSpPr>
              <p:nvPr/>
            </p:nvSpPr>
            <p:spPr bwMode="auto">
              <a:xfrm>
                <a:off x="4290" y="2194"/>
                <a:ext cx="53" cy="68"/>
              </a:xfrm>
              <a:custGeom>
                <a:avLst/>
                <a:gdLst>
                  <a:gd name="T0" fmla="*/ 10 w 11"/>
                  <a:gd name="T1" fmla="*/ 7 h 14"/>
                  <a:gd name="T2" fmla="*/ 2 w 11"/>
                  <a:gd name="T3" fmla="*/ 11 h 14"/>
                  <a:gd name="T4" fmla="*/ 6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1"/>
                    </a:cubicBezTo>
                    <a:cubicBezTo>
                      <a:pt x="0" y="8"/>
                      <a:pt x="2" y="1"/>
                      <a:pt x="6"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0" name="Freeform 2068">
                <a:extLst>
                  <a:ext uri="{FF2B5EF4-FFF2-40B4-BE49-F238E27FC236}">
                    <a16:creationId xmlns:a16="http://schemas.microsoft.com/office/drawing/2014/main" id="{072F919E-1090-4D7B-8795-6CEB8AD1D46E}"/>
                  </a:ext>
                </a:extLst>
              </p:cNvPr>
              <p:cNvSpPr>
                <a:spLocks/>
              </p:cNvSpPr>
              <p:nvPr/>
            </p:nvSpPr>
            <p:spPr bwMode="auto">
              <a:xfrm>
                <a:off x="4348" y="2141"/>
                <a:ext cx="57" cy="68"/>
              </a:xfrm>
              <a:custGeom>
                <a:avLst/>
                <a:gdLst>
                  <a:gd name="T0" fmla="*/ 11 w 12"/>
                  <a:gd name="T1" fmla="*/ 7 h 14"/>
                  <a:gd name="T2" fmla="*/ 3 w 12"/>
                  <a:gd name="T3" fmla="*/ 11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10" y="12"/>
                      <a:pt x="5" y="14"/>
                      <a:pt x="3" y="11"/>
                    </a:cubicBezTo>
                    <a:cubicBezTo>
                      <a:pt x="0" y="8"/>
                      <a:pt x="3" y="1"/>
                      <a:pt x="7" y="0"/>
                    </a:cubicBezTo>
                    <a:cubicBezTo>
                      <a:pt x="11"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1" name="Freeform 2069">
                <a:extLst>
                  <a:ext uri="{FF2B5EF4-FFF2-40B4-BE49-F238E27FC236}">
                    <a16:creationId xmlns:a16="http://schemas.microsoft.com/office/drawing/2014/main" id="{723F4A6B-D4E8-4C82-B6D1-9AA36C7A24DA}"/>
                  </a:ext>
                </a:extLst>
              </p:cNvPr>
              <p:cNvSpPr>
                <a:spLocks/>
              </p:cNvSpPr>
              <p:nvPr/>
            </p:nvSpPr>
            <p:spPr bwMode="auto">
              <a:xfrm>
                <a:off x="4410" y="2083"/>
                <a:ext cx="58" cy="68"/>
              </a:xfrm>
              <a:custGeom>
                <a:avLst/>
                <a:gdLst>
                  <a:gd name="T0" fmla="*/ 11 w 12"/>
                  <a:gd name="T1" fmla="*/ 7 h 14"/>
                  <a:gd name="T2" fmla="*/ 2 w 12"/>
                  <a:gd name="T3" fmla="*/ 10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10" y="12"/>
                      <a:pt x="4" y="14"/>
                      <a:pt x="2" y="10"/>
                    </a:cubicBezTo>
                    <a:cubicBezTo>
                      <a:pt x="0" y="7"/>
                      <a:pt x="3" y="1"/>
                      <a:pt x="7" y="0"/>
                    </a:cubicBezTo>
                    <a:cubicBezTo>
                      <a:pt x="11"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2" name="Freeform 2070">
                <a:extLst>
                  <a:ext uri="{FF2B5EF4-FFF2-40B4-BE49-F238E27FC236}">
                    <a16:creationId xmlns:a16="http://schemas.microsoft.com/office/drawing/2014/main" id="{608D9C27-0A9F-4579-88B8-0367AC602EFC}"/>
                  </a:ext>
                </a:extLst>
              </p:cNvPr>
              <p:cNvSpPr>
                <a:spLocks/>
              </p:cNvSpPr>
              <p:nvPr/>
            </p:nvSpPr>
            <p:spPr bwMode="auto">
              <a:xfrm>
                <a:off x="4478" y="2035"/>
                <a:ext cx="57" cy="67"/>
              </a:xfrm>
              <a:custGeom>
                <a:avLst/>
                <a:gdLst>
                  <a:gd name="T0" fmla="*/ 11 w 12"/>
                  <a:gd name="T1" fmla="*/ 6 h 14"/>
                  <a:gd name="T2" fmla="*/ 2 w 12"/>
                  <a:gd name="T3" fmla="*/ 10 h 14"/>
                  <a:gd name="T4" fmla="*/ 7 w 12"/>
                  <a:gd name="T5" fmla="*/ 0 h 14"/>
                  <a:gd name="T6" fmla="*/ 11 w 12"/>
                  <a:gd name="T7" fmla="*/ 6 h 14"/>
                </a:gdLst>
                <a:ahLst/>
                <a:cxnLst>
                  <a:cxn ang="0">
                    <a:pos x="T0" y="T1"/>
                  </a:cxn>
                  <a:cxn ang="0">
                    <a:pos x="T2" y="T3"/>
                  </a:cxn>
                  <a:cxn ang="0">
                    <a:pos x="T4" y="T5"/>
                  </a:cxn>
                  <a:cxn ang="0">
                    <a:pos x="T6" y="T7"/>
                  </a:cxn>
                </a:cxnLst>
                <a:rect l="0" t="0" r="r" b="b"/>
                <a:pathLst>
                  <a:path w="12" h="14">
                    <a:moveTo>
                      <a:pt x="11" y="6"/>
                    </a:moveTo>
                    <a:cubicBezTo>
                      <a:pt x="10" y="11"/>
                      <a:pt x="4" y="14"/>
                      <a:pt x="2" y="10"/>
                    </a:cubicBezTo>
                    <a:cubicBezTo>
                      <a:pt x="0" y="7"/>
                      <a:pt x="3" y="1"/>
                      <a:pt x="7"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3" name="Freeform 2071">
                <a:extLst>
                  <a:ext uri="{FF2B5EF4-FFF2-40B4-BE49-F238E27FC236}">
                    <a16:creationId xmlns:a16="http://schemas.microsoft.com/office/drawing/2014/main" id="{AD9F584C-ECCD-4B6D-A99B-F56E871E5FFE}"/>
                  </a:ext>
                </a:extLst>
              </p:cNvPr>
              <p:cNvSpPr>
                <a:spLocks/>
              </p:cNvSpPr>
              <p:nvPr/>
            </p:nvSpPr>
            <p:spPr bwMode="auto">
              <a:xfrm>
                <a:off x="4405" y="2011"/>
                <a:ext cx="58" cy="63"/>
              </a:xfrm>
              <a:custGeom>
                <a:avLst/>
                <a:gdLst>
                  <a:gd name="T0" fmla="*/ 11 w 12"/>
                  <a:gd name="T1" fmla="*/ 6 h 13"/>
                  <a:gd name="T2" fmla="*/ 2 w 12"/>
                  <a:gd name="T3" fmla="*/ 10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4" y="13"/>
                      <a:pt x="2" y="10"/>
                    </a:cubicBezTo>
                    <a:cubicBezTo>
                      <a:pt x="0" y="6"/>
                      <a:pt x="3" y="0"/>
                      <a:pt x="7"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4" name="Freeform 2072">
                <a:extLst>
                  <a:ext uri="{FF2B5EF4-FFF2-40B4-BE49-F238E27FC236}">
                    <a16:creationId xmlns:a16="http://schemas.microsoft.com/office/drawing/2014/main" id="{F6FEEE0C-42CF-4791-B600-592F7865DCD4}"/>
                  </a:ext>
                </a:extLst>
              </p:cNvPr>
              <p:cNvSpPr>
                <a:spLocks/>
              </p:cNvSpPr>
              <p:nvPr/>
            </p:nvSpPr>
            <p:spPr bwMode="auto">
              <a:xfrm>
                <a:off x="4343" y="2049"/>
                <a:ext cx="53" cy="68"/>
              </a:xfrm>
              <a:custGeom>
                <a:avLst/>
                <a:gdLst>
                  <a:gd name="T0" fmla="*/ 10 w 11"/>
                  <a:gd name="T1" fmla="*/ 6 h 14"/>
                  <a:gd name="T2" fmla="*/ 2 w 11"/>
                  <a:gd name="T3" fmla="*/ 10 h 14"/>
                  <a:gd name="T4" fmla="*/ 7 w 11"/>
                  <a:gd name="T5" fmla="*/ 0 h 14"/>
                  <a:gd name="T6" fmla="*/ 10 w 11"/>
                  <a:gd name="T7" fmla="*/ 6 h 14"/>
                </a:gdLst>
                <a:ahLst/>
                <a:cxnLst>
                  <a:cxn ang="0">
                    <a:pos x="T0" y="T1"/>
                  </a:cxn>
                  <a:cxn ang="0">
                    <a:pos x="T2" y="T3"/>
                  </a:cxn>
                  <a:cxn ang="0">
                    <a:pos x="T4" y="T5"/>
                  </a:cxn>
                  <a:cxn ang="0">
                    <a:pos x="T6" y="T7"/>
                  </a:cxn>
                </a:cxnLst>
                <a:rect l="0" t="0" r="r" b="b"/>
                <a:pathLst>
                  <a:path w="11" h="14">
                    <a:moveTo>
                      <a:pt x="10" y="6"/>
                    </a:moveTo>
                    <a:cubicBezTo>
                      <a:pt x="9" y="11"/>
                      <a:pt x="4" y="14"/>
                      <a:pt x="2" y="10"/>
                    </a:cubicBezTo>
                    <a:cubicBezTo>
                      <a:pt x="0" y="7"/>
                      <a:pt x="2" y="1"/>
                      <a:pt x="7" y="0"/>
                    </a:cubicBezTo>
                    <a:cubicBezTo>
                      <a:pt x="10" y="0"/>
                      <a:pt x="11"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5" name="Freeform 2073">
                <a:extLst>
                  <a:ext uri="{FF2B5EF4-FFF2-40B4-BE49-F238E27FC236}">
                    <a16:creationId xmlns:a16="http://schemas.microsoft.com/office/drawing/2014/main" id="{F9870D59-EE02-49F5-9BF2-E00D3F153718}"/>
                  </a:ext>
                </a:extLst>
              </p:cNvPr>
              <p:cNvSpPr>
                <a:spLocks/>
              </p:cNvSpPr>
              <p:nvPr/>
            </p:nvSpPr>
            <p:spPr bwMode="auto">
              <a:xfrm>
                <a:off x="4280" y="2102"/>
                <a:ext cx="53" cy="63"/>
              </a:xfrm>
              <a:custGeom>
                <a:avLst/>
                <a:gdLst>
                  <a:gd name="T0" fmla="*/ 10 w 11"/>
                  <a:gd name="T1" fmla="*/ 6 h 13"/>
                  <a:gd name="T2" fmla="*/ 2 w 11"/>
                  <a:gd name="T3" fmla="*/ 10 h 13"/>
                  <a:gd name="T4" fmla="*/ 7 w 11"/>
                  <a:gd name="T5" fmla="*/ 0 h 13"/>
                  <a:gd name="T6" fmla="*/ 10 w 11"/>
                  <a:gd name="T7" fmla="*/ 6 h 13"/>
                </a:gdLst>
                <a:ahLst/>
                <a:cxnLst>
                  <a:cxn ang="0">
                    <a:pos x="T0" y="T1"/>
                  </a:cxn>
                  <a:cxn ang="0">
                    <a:pos x="T2" y="T3"/>
                  </a:cxn>
                  <a:cxn ang="0">
                    <a:pos x="T4" y="T5"/>
                  </a:cxn>
                  <a:cxn ang="0">
                    <a:pos x="T6" y="T7"/>
                  </a:cxn>
                </a:cxnLst>
                <a:rect l="0" t="0" r="r" b="b"/>
                <a:pathLst>
                  <a:path w="11" h="13">
                    <a:moveTo>
                      <a:pt x="10" y="6"/>
                    </a:moveTo>
                    <a:cubicBezTo>
                      <a:pt x="9" y="11"/>
                      <a:pt x="4" y="13"/>
                      <a:pt x="2" y="10"/>
                    </a:cubicBezTo>
                    <a:cubicBezTo>
                      <a:pt x="0" y="7"/>
                      <a:pt x="2" y="0"/>
                      <a:pt x="7" y="0"/>
                    </a:cubicBezTo>
                    <a:cubicBezTo>
                      <a:pt x="10" y="0"/>
                      <a:pt x="11"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6" name="Freeform 2074">
                <a:extLst>
                  <a:ext uri="{FF2B5EF4-FFF2-40B4-BE49-F238E27FC236}">
                    <a16:creationId xmlns:a16="http://schemas.microsoft.com/office/drawing/2014/main" id="{C4738D08-8A60-4DBF-A086-A8CF05FDB59D}"/>
                  </a:ext>
                </a:extLst>
              </p:cNvPr>
              <p:cNvSpPr>
                <a:spLocks/>
              </p:cNvSpPr>
              <p:nvPr/>
            </p:nvSpPr>
            <p:spPr bwMode="auto">
              <a:xfrm>
                <a:off x="4507" y="2425"/>
                <a:ext cx="62" cy="68"/>
              </a:xfrm>
              <a:custGeom>
                <a:avLst/>
                <a:gdLst>
                  <a:gd name="T0" fmla="*/ 13 w 13"/>
                  <a:gd name="T1" fmla="*/ 6 h 14"/>
                  <a:gd name="T2" fmla="*/ 3 w 13"/>
                  <a:gd name="T3" fmla="*/ 11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7" y="14"/>
                      <a:pt x="3" y="11"/>
                    </a:cubicBezTo>
                    <a:cubicBezTo>
                      <a:pt x="0" y="7"/>
                      <a:pt x="2" y="0"/>
                      <a:pt x="7"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7" name="Freeform 2075">
                <a:extLst>
                  <a:ext uri="{FF2B5EF4-FFF2-40B4-BE49-F238E27FC236}">
                    <a16:creationId xmlns:a16="http://schemas.microsoft.com/office/drawing/2014/main" id="{B7D2A288-A29C-4678-B41A-3EFF954F652B}"/>
                  </a:ext>
                </a:extLst>
              </p:cNvPr>
              <p:cNvSpPr>
                <a:spLocks/>
              </p:cNvSpPr>
              <p:nvPr/>
            </p:nvSpPr>
            <p:spPr bwMode="auto">
              <a:xfrm>
                <a:off x="4429" y="2450"/>
                <a:ext cx="58" cy="72"/>
              </a:xfrm>
              <a:custGeom>
                <a:avLst/>
                <a:gdLst>
                  <a:gd name="T0" fmla="*/ 12 w 12"/>
                  <a:gd name="T1" fmla="*/ 7 h 15"/>
                  <a:gd name="T2" fmla="*/ 3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6" y="15"/>
                      <a:pt x="3" y="11"/>
                    </a:cubicBezTo>
                    <a:cubicBezTo>
                      <a:pt x="0" y="8"/>
                      <a:pt x="1" y="1"/>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8" name="Freeform 2076">
                <a:extLst>
                  <a:ext uri="{FF2B5EF4-FFF2-40B4-BE49-F238E27FC236}">
                    <a16:creationId xmlns:a16="http://schemas.microsoft.com/office/drawing/2014/main" id="{44B930F1-C10B-4B14-8448-7440011ACB70}"/>
                  </a:ext>
                </a:extLst>
              </p:cNvPr>
              <p:cNvSpPr>
                <a:spLocks/>
              </p:cNvSpPr>
              <p:nvPr/>
            </p:nvSpPr>
            <p:spPr bwMode="auto">
              <a:xfrm>
                <a:off x="5832" y="1264"/>
                <a:ext cx="48" cy="43"/>
              </a:xfrm>
              <a:custGeom>
                <a:avLst/>
                <a:gdLst>
                  <a:gd name="T0" fmla="*/ 9 w 10"/>
                  <a:gd name="T1" fmla="*/ 4 h 9"/>
                  <a:gd name="T2" fmla="*/ 3 w 10"/>
                  <a:gd name="T3" fmla="*/ 7 h 9"/>
                  <a:gd name="T4" fmla="*/ 3 w 10"/>
                  <a:gd name="T5" fmla="*/ 0 h 9"/>
                  <a:gd name="T6" fmla="*/ 4 w 10"/>
                  <a:gd name="T7" fmla="*/ 0 h 9"/>
                  <a:gd name="T8" fmla="*/ 9 w 10"/>
                  <a:gd name="T9" fmla="*/ 4 h 9"/>
                </a:gdLst>
                <a:ahLst/>
                <a:cxnLst>
                  <a:cxn ang="0">
                    <a:pos x="T0" y="T1"/>
                  </a:cxn>
                  <a:cxn ang="0">
                    <a:pos x="T2" y="T3"/>
                  </a:cxn>
                  <a:cxn ang="0">
                    <a:pos x="T4" y="T5"/>
                  </a:cxn>
                  <a:cxn ang="0">
                    <a:pos x="T6" y="T7"/>
                  </a:cxn>
                  <a:cxn ang="0">
                    <a:pos x="T8" y="T9"/>
                  </a:cxn>
                </a:cxnLst>
                <a:rect l="0" t="0" r="r" b="b"/>
                <a:pathLst>
                  <a:path w="10" h="9">
                    <a:moveTo>
                      <a:pt x="9" y="4"/>
                    </a:moveTo>
                    <a:cubicBezTo>
                      <a:pt x="10" y="7"/>
                      <a:pt x="6" y="9"/>
                      <a:pt x="3" y="7"/>
                    </a:cubicBezTo>
                    <a:cubicBezTo>
                      <a:pt x="0" y="5"/>
                      <a:pt x="0" y="1"/>
                      <a:pt x="3" y="0"/>
                    </a:cubicBezTo>
                    <a:cubicBezTo>
                      <a:pt x="3" y="0"/>
                      <a:pt x="3"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29" name="Freeform 2077">
                <a:extLst>
                  <a:ext uri="{FF2B5EF4-FFF2-40B4-BE49-F238E27FC236}">
                    <a16:creationId xmlns:a16="http://schemas.microsoft.com/office/drawing/2014/main" id="{26D2E24A-A250-4BA9-9820-68BF8332F9AD}"/>
                  </a:ext>
                </a:extLst>
              </p:cNvPr>
              <p:cNvSpPr>
                <a:spLocks/>
              </p:cNvSpPr>
              <p:nvPr/>
            </p:nvSpPr>
            <p:spPr bwMode="auto">
              <a:xfrm>
                <a:off x="5899" y="1225"/>
                <a:ext cx="48" cy="43"/>
              </a:xfrm>
              <a:custGeom>
                <a:avLst/>
                <a:gdLst>
                  <a:gd name="T0" fmla="*/ 10 w 10"/>
                  <a:gd name="T1" fmla="*/ 5 h 9"/>
                  <a:gd name="T2" fmla="*/ 5 w 10"/>
                  <a:gd name="T3" fmla="*/ 7 h 9"/>
                  <a:gd name="T4" fmla="*/ 3 w 10"/>
                  <a:gd name="T5" fmla="*/ 0 h 9"/>
                  <a:gd name="T6" fmla="*/ 4 w 10"/>
                  <a:gd name="T7" fmla="*/ 0 h 9"/>
                  <a:gd name="T8" fmla="*/ 10 w 10"/>
                  <a:gd name="T9" fmla="*/ 5 h 9"/>
                </a:gdLst>
                <a:ahLst/>
                <a:cxnLst>
                  <a:cxn ang="0">
                    <a:pos x="T0" y="T1"/>
                  </a:cxn>
                  <a:cxn ang="0">
                    <a:pos x="T2" y="T3"/>
                  </a:cxn>
                  <a:cxn ang="0">
                    <a:pos x="T4" y="T5"/>
                  </a:cxn>
                  <a:cxn ang="0">
                    <a:pos x="T6" y="T7"/>
                  </a:cxn>
                  <a:cxn ang="0">
                    <a:pos x="T8" y="T9"/>
                  </a:cxn>
                </a:cxnLst>
                <a:rect l="0" t="0" r="r" b="b"/>
                <a:pathLst>
                  <a:path w="10" h="9">
                    <a:moveTo>
                      <a:pt x="10" y="5"/>
                    </a:moveTo>
                    <a:cubicBezTo>
                      <a:pt x="10" y="7"/>
                      <a:pt x="8" y="9"/>
                      <a:pt x="5" y="7"/>
                    </a:cubicBezTo>
                    <a:cubicBezTo>
                      <a:pt x="1" y="5"/>
                      <a:pt x="0" y="1"/>
                      <a:pt x="3" y="0"/>
                    </a:cubicBezTo>
                    <a:cubicBezTo>
                      <a:pt x="3" y="0"/>
                      <a:pt x="4" y="0"/>
                      <a:pt x="4" y="0"/>
                    </a:cubicBezTo>
                    <a:cubicBezTo>
                      <a:pt x="7" y="1"/>
                      <a:pt x="9"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0" name="Freeform 2078">
                <a:extLst>
                  <a:ext uri="{FF2B5EF4-FFF2-40B4-BE49-F238E27FC236}">
                    <a16:creationId xmlns:a16="http://schemas.microsoft.com/office/drawing/2014/main" id="{F5862A8D-845E-4EFC-8D30-5668F32E22DA}"/>
                  </a:ext>
                </a:extLst>
              </p:cNvPr>
              <p:cNvSpPr>
                <a:spLocks/>
              </p:cNvSpPr>
              <p:nvPr/>
            </p:nvSpPr>
            <p:spPr bwMode="auto">
              <a:xfrm>
                <a:off x="5832" y="1211"/>
                <a:ext cx="48" cy="38"/>
              </a:xfrm>
              <a:custGeom>
                <a:avLst/>
                <a:gdLst>
                  <a:gd name="T0" fmla="*/ 9 w 10"/>
                  <a:gd name="T1" fmla="*/ 4 h 8"/>
                  <a:gd name="T2" fmla="*/ 4 w 10"/>
                  <a:gd name="T3" fmla="*/ 6 h 8"/>
                  <a:gd name="T4" fmla="*/ 3 w 10"/>
                  <a:gd name="T5" fmla="*/ 0 h 8"/>
                  <a:gd name="T6" fmla="*/ 4 w 10"/>
                  <a:gd name="T7" fmla="*/ 0 h 8"/>
                  <a:gd name="T8" fmla="*/ 9 w 10"/>
                  <a:gd name="T9" fmla="*/ 4 h 8"/>
                </a:gdLst>
                <a:ahLst/>
                <a:cxnLst>
                  <a:cxn ang="0">
                    <a:pos x="T0" y="T1"/>
                  </a:cxn>
                  <a:cxn ang="0">
                    <a:pos x="T2" y="T3"/>
                  </a:cxn>
                  <a:cxn ang="0">
                    <a:pos x="T4" y="T5"/>
                  </a:cxn>
                  <a:cxn ang="0">
                    <a:pos x="T6" y="T7"/>
                  </a:cxn>
                  <a:cxn ang="0">
                    <a:pos x="T8" y="T9"/>
                  </a:cxn>
                </a:cxnLst>
                <a:rect l="0" t="0" r="r" b="b"/>
                <a:pathLst>
                  <a:path w="10" h="8">
                    <a:moveTo>
                      <a:pt x="9" y="4"/>
                    </a:moveTo>
                    <a:cubicBezTo>
                      <a:pt x="10" y="7"/>
                      <a:pt x="7" y="8"/>
                      <a:pt x="4" y="6"/>
                    </a:cubicBezTo>
                    <a:cubicBezTo>
                      <a:pt x="1" y="4"/>
                      <a:pt x="0" y="0"/>
                      <a:pt x="3" y="0"/>
                    </a:cubicBezTo>
                    <a:cubicBezTo>
                      <a:pt x="4" y="0"/>
                      <a:pt x="4" y="0"/>
                      <a:pt x="4" y="0"/>
                    </a:cubicBezTo>
                    <a:cubicBezTo>
                      <a:pt x="7"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1" name="Freeform 2079">
                <a:extLst>
                  <a:ext uri="{FF2B5EF4-FFF2-40B4-BE49-F238E27FC236}">
                    <a16:creationId xmlns:a16="http://schemas.microsoft.com/office/drawing/2014/main" id="{8B438656-1650-47B4-B8EF-CDC626C1D521}"/>
                  </a:ext>
                </a:extLst>
              </p:cNvPr>
              <p:cNvSpPr>
                <a:spLocks/>
              </p:cNvSpPr>
              <p:nvPr/>
            </p:nvSpPr>
            <p:spPr bwMode="auto">
              <a:xfrm>
                <a:off x="5629" y="1158"/>
                <a:ext cx="44" cy="38"/>
              </a:xfrm>
              <a:custGeom>
                <a:avLst/>
                <a:gdLst>
                  <a:gd name="T0" fmla="*/ 9 w 9"/>
                  <a:gd name="T1" fmla="*/ 4 h 8"/>
                  <a:gd name="T2" fmla="*/ 2 w 9"/>
                  <a:gd name="T3" fmla="*/ 6 h 8"/>
                  <a:gd name="T4" fmla="*/ 4 w 9"/>
                  <a:gd name="T5" fmla="*/ 0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7"/>
                      <a:pt x="5" y="8"/>
                      <a:pt x="2" y="6"/>
                    </a:cubicBezTo>
                    <a:cubicBezTo>
                      <a:pt x="0" y="4"/>
                      <a:pt x="0" y="1"/>
                      <a:pt x="4" y="0"/>
                    </a:cubicBezTo>
                    <a:cubicBezTo>
                      <a:pt x="4" y="0"/>
                      <a:pt x="4" y="0"/>
                      <a:pt x="4" y="0"/>
                    </a:cubicBezTo>
                    <a:cubicBezTo>
                      <a:pt x="7" y="0"/>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2" name="Freeform 2080">
                <a:extLst>
                  <a:ext uri="{FF2B5EF4-FFF2-40B4-BE49-F238E27FC236}">
                    <a16:creationId xmlns:a16="http://schemas.microsoft.com/office/drawing/2014/main" id="{AE357A15-F240-4C91-AF7A-8FA5C248AB41}"/>
                  </a:ext>
                </a:extLst>
              </p:cNvPr>
              <p:cNvSpPr>
                <a:spLocks/>
              </p:cNvSpPr>
              <p:nvPr/>
            </p:nvSpPr>
            <p:spPr bwMode="auto">
              <a:xfrm>
                <a:off x="5620" y="1109"/>
                <a:ext cx="43" cy="34"/>
              </a:xfrm>
              <a:custGeom>
                <a:avLst/>
                <a:gdLst>
                  <a:gd name="T0" fmla="*/ 8 w 9"/>
                  <a:gd name="T1" fmla="*/ 4 h 7"/>
                  <a:gd name="T2" fmla="*/ 3 w 9"/>
                  <a:gd name="T3" fmla="*/ 6 h 7"/>
                  <a:gd name="T4" fmla="*/ 4 w 9"/>
                  <a:gd name="T5" fmla="*/ 0 h 7"/>
                  <a:gd name="T6" fmla="*/ 4 w 9"/>
                  <a:gd name="T7" fmla="*/ 0 h 7"/>
                  <a:gd name="T8" fmla="*/ 8 w 9"/>
                  <a:gd name="T9" fmla="*/ 4 h 7"/>
                </a:gdLst>
                <a:ahLst/>
                <a:cxnLst>
                  <a:cxn ang="0">
                    <a:pos x="T0" y="T1"/>
                  </a:cxn>
                  <a:cxn ang="0">
                    <a:pos x="T2" y="T3"/>
                  </a:cxn>
                  <a:cxn ang="0">
                    <a:pos x="T4" y="T5"/>
                  </a:cxn>
                  <a:cxn ang="0">
                    <a:pos x="T6" y="T7"/>
                  </a:cxn>
                  <a:cxn ang="0">
                    <a:pos x="T8" y="T9"/>
                  </a:cxn>
                </a:cxnLst>
                <a:rect l="0" t="0" r="r" b="b"/>
                <a:pathLst>
                  <a:path w="9" h="7">
                    <a:moveTo>
                      <a:pt x="8" y="4"/>
                    </a:moveTo>
                    <a:cubicBezTo>
                      <a:pt x="9" y="6"/>
                      <a:pt x="5" y="7"/>
                      <a:pt x="3" y="6"/>
                    </a:cubicBezTo>
                    <a:cubicBezTo>
                      <a:pt x="0" y="4"/>
                      <a:pt x="1" y="0"/>
                      <a:pt x="4" y="0"/>
                    </a:cubicBezTo>
                    <a:cubicBezTo>
                      <a:pt x="4" y="0"/>
                      <a:pt x="4" y="0"/>
                      <a:pt x="4" y="0"/>
                    </a:cubicBezTo>
                    <a:cubicBezTo>
                      <a:pt x="7"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3" name="Freeform 2081">
                <a:extLst>
                  <a:ext uri="{FF2B5EF4-FFF2-40B4-BE49-F238E27FC236}">
                    <a16:creationId xmlns:a16="http://schemas.microsoft.com/office/drawing/2014/main" id="{80F11643-4EF6-4CD9-B10A-81B86A56B65D}"/>
                  </a:ext>
                </a:extLst>
              </p:cNvPr>
              <p:cNvSpPr>
                <a:spLocks/>
              </p:cNvSpPr>
              <p:nvPr/>
            </p:nvSpPr>
            <p:spPr bwMode="auto">
              <a:xfrm>
                <a:off x="5668" y="1129"/>
                <a:ext cx="43" cy="38"/>
              </a:xfrm>
              <a:custGeom>
                <a:avLst/>
                <a:gdLst>
                  <a:gd name="T0" fmla="*/ 9 w 9"/>
                  <a:gd name="T1" fmla="*/ 4 h 8"/>
                  <a:gd name="T2" fmla="*/ 3 w 9"/>
                  <a:gd name="T3" fmla="*/ 6 h 8"/>
                  <a:gd name="T4" fmla="*/ 4 w 9"/>
                  <a:gd name="T5" fmla="*/ 0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7"/>
                      <a:pt x="6" y="8"/>
                      <a:pt x="3" y="6"/>
                    </a:cubicBezTo>
                    <a:cubicBezTo>
                      <a:pt x="0" y="4"/>
                      <a:pt x="1" y="1"/>
                      <a:pt x="4" y="0"/>
                    </a:cubicBezTo>
                    <a:cubicBezTo>
                      <a:pt x="4" y="0"/>
                      <a:pt x="4" y="0"/>
                      <a:pt x="4" y="0"/>
                    </a:cubicBezTo>
                    <a:cubicBezTo>
                      <a:pt x="7" y="1"/>
                      <a:pt x="9"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4" name="Freeform 2082">
                <a:extLst>
                  <a:ext uri="{FF2B5EF4-FFF2-40B4-BE49-F238E27FC236}">
                    <a16:creationId xmlns:a16="http://schemas.microsoft.com/office/drawing/2014/main" id="{8F8041BA-523D-4389-8035-0BD203DD9422}"/>
                  </a:ext>
                </a:extLst>
              </p:cNvPr>
              <p:cNvSpPr>
                <a:spLocks/>
              </p:cNvSpPr>
              <p:nvPr/>
            </p:nvSpPr>
            <p:spPr bwMode="auto">
              <a:xfrm>
                <a:off x="5716" y="1119"/>
                <a:ext cx="43" cy="39"/>
              </a:xfrm>
              <a:custGeom>
                <a:avLst/>
                <a:gdLst>
                  <a:gd name="T0" fmla="*/ 8 w 9"/>
                  <a:gd name="T1" fmla="*/ 4 h 8"/>
                  <a:gd name="T2" fmla="*/ 3 w 9"/>
                  <a:gd name="T3" fmla="*/ 6 h 8"/>
                  <a:gd name="T4" fmla="*/ 3 w 9"/>
                  <a:gd name="T5" fmla="*/ 0 h 8"/>
                  <a:gd name="T6" fmla="*/ 4 w 9"/>
                  <a:gd name="T7" fmla="*/ 0 h 8"/>
                  <a:gd name="T8" fmla="*/ 8 w 9"/>
                  <a:gd name="T9" fmla="*/ 4 h 8"/>
                </a:gdLst>
                <a:ahLst/>
                <a:cxnLst>
                  <a:cxn ang="0">
                    <a:pos x="T0" y="T1"/>
                  </a:cxn>
                  <a:cxn ang="0">
                    <a:pos x="T2" y="T3"/>
                  </a:cxn>
                  <a:cxn ang="0">
                    <a:pos x="T4" y="T5"/>
                  </a:cxn>
                  <a:cxn ang="0">
                    <a:pos x="T6" y="T7"/>
                  </a:cxn>
                  <a:cxn ang="0">
                    <a:pos x="T8" y="T9"/>
                  </a:cxn>
                </a:cxnLst>
                <a:rect l="0" t="0" r="r" b="b"/>
                <a:pathLst>
                  <a:path w="9" h="8">
                    <a:moveTo>
                      <a:pt x="8" y="4"/>
                    </a:moveTo>
                    <a:cubicBezTo>
                      <a:pt x="9" y="7"/>
                      <a:pt x="6" y="8"/>
                      <a:pt x="3" y="6"/>
                    </a:cubicBezTo>
                    <a:cubicBezTo>
                      <a:pt x="0" y="4"/>
                      <a:pt x="0" y="1"/>
                      <a:pt x="3" y="0"/>
                    </a:cubicBezTo>
                    <a:cubicBezTo>
                      <a:pt x="3" y="0"/>
                      <a:pt x="3" y="0"/>
                      <a:pt x="4" y="0"/>
                    </a:cubicBezTo>
                    <a:cubicBezTo>
                      <a:pt x="6" y="0"/>
                      <a:pt x="8" y="3"/>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5" name="Freeform 2083">
                <a:extLst>
                  <a:ext uri="{FF2B5EF4-FFF2-40B4-BE49-F238E27FC236}">
                    <a16:creationId xmlns:a16="http://schemas.microsoft.com/office/drawing/2014/main" id="{3F25BF62-7577-4D2D-B754-B12E62580B77}"/>
                  </a:ext>
                </a:extLst>
              </p:cNvPr>
              <p:cNvSpPr>
                <a:spLocks/>
              </p:cNvSpPr>
              <p:nvPr/>
            </p:nvSpPr>
            <p:spPr bwMode="auto">
              <a:xfrm>
                <a:off x="5755" y="1100"/>
                <a:ext cx="43" cy="33"/>
              </a:xfrm>
              <a:custGeom>
                <a:avLst/>
                <a:gdLst>
                  <a:gd name="T0" fmla="*/ 8 w 9"/>
                  <a:gd name="T1" fmla="*/ 3 h 7"/>
                  <a:gd name="T2" fmla="*/ 4 w 9"/>
                  <a:gd name="T3" fmla="*/ 5 h 7"/>
                  <a:gd name="T4" fmla="*/ 3 w 9"/>
                  <a:gd name="T5" fmla="*/ 0 h 7"/>
                  <a:gd name="T6" fmla="*/ 4 w 9"/>
                  <a:gd name="T7" fmla="*/ 0 h 7"/>
                  <a:gd name="T8" fmla="*/ 8 w 9"/>
                  <a:gd name="T9" fmla="*/ 3 h 7"/>
                </a:gdLst>
                <a:ahLst/>
                <a:cxnLst>
                  <a:cxn ang="0">
                    <a:pos x="T0" y="T1"/>
                  </a:cxn>
                  <a:cxn ang="0">
                    <a:pos x="T2" y="T3"/>
                  </a:cxn>
                  <a:cxn ang="0">
                    <a:pos x="T4" y="T5"/>
                  </a:cxn>
                  <a:cxn ang="0">
                    <a:pos x="T6" y="T7"/>
                  </a:cxn>
                  <a:cxn ang="0">
                    <a:pos x="T8" y="T9"/>
                  </a:cxn>
                </a:cxnLst>
                <a:rect l="0" t="0" r="r" b="b"/>
                <a:pathLst>
                  <a:path w="9" h="7">
                    <a:moveTo>
                      <a:pt x="8" y="3"/>
                    </a:moveTo>
                    <a:cubicBezTo>
                      <a:pt x="9" y="6"/>
                      <a:pt x="7" y="7"/>
                      <a:pt x="4" y="5"/>
                    </a:cubicBezTo>
                    <a:cubicBezTo>
                      <a:pt x="1" y="4"/>
                      <a:pt x="0" y="1"/>
                      <a:pt x="3" y="0"/>
                    </a:cubicBezTo>
                    <a:cubicBezTo>
                      <a:pt x="3" y="0"/>
                      <a:pt x="3" y="0"/>
                      <a:pt x="4" y="0"/>
                    </a:cubicBezTo>
                    <a:cubicBezTo>
                      <a:pt x="6" y="0"/>
                      <a:pt x="8"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6" name="Freeform 2084">
                <a:extLst>
                  <a:ext uri="{FF2B5EF4-FFF2-40B4-BE49-F238E27FC236}">
                    <a16:creationId xmlns:a16="http://schemas.microsoft.com/office/drawing/2014/main" id="{2DC78BAD-B64B-484A-B445-87670F2A61FD}"/>
                  </a:ext>
                </a:extLst>
              </p:cNvPr>
              <p:cNvSpPr>
                <a:spLocks/>
              </p:cNvSpPr>
              <p:nvPr/>
            </p:nvSpPr>
            <p:spPr bwMode="auto">
              <a:xfrm>
                <a:off x="5808" y="1114"/>
                <a:ext cx="48" cy="39"/>
              </a:xfrm>
              <a:custGeom>
                <a:avLst/>
                <a:gdLst>
                  <a:gd name="T0" fmla="*/ 9 w 10"/>
                  <a:gd name="T1" fmla="*/ 4 h 8"/>
                  <a:gd name="T2" fmla="*/ 4 w 10"/>
                  <a:gd name="T3" fmla="*/ 6 h 8"/>
                  <a:gd name="T4" fmla="*/ 3 w 10"/>
                  <a:gd name="T5" fmla="*/ 1 h 8"/>
                  <a:gd name="T6" fmla="*/ 4 w 10"/>
                  <a:gd name="T7" fmla="*/ 0 h 8"/>
                  <a:gd name="T8" fmla="*/ 9 w 10"/>
                  <a:gd name="T9" fmla="*/ 4 h 8"/>
                </a:gdLst>
                <a:ahLst/>
                <a:cxnLst>
                  <a:cxn ang="0">
                    <a:pos x="T0" y="T1"/>
                  </a:cxn>
                  <a:cxn ang="0">
                    <a:pos x="T2" y="T3"/>
                  </a:cxn>
                  <a:cxn ang="0">
                    <a:pos x="T4" y="T5"/>
                  </a:cxn>
                  <a:cxn ang="0">
                    <a:pos x="T6" y="T7"/>
                  </a:cxn>
                  <a:cxn ang="0">
                    <a:pos x="T8" y="T9"/>
                  </a:cxn>
                </a:cxnLst>
                <a:rect l="0" t="0" r="r" b="b"/>
                <a:pathLst>
                  <a:path w="10" h="8">
                    <a:moveTo>
                      <a:pt x="9" y="4"/>
                    </a:moveTo>
                    <a:cubicBezTo>
                      <a:pt x="10" y="7"/>
                      <a:pt x="7" y="8"/>
                      <a:pt x="4" y="6"/>
                    </a:cubicBezTo>
                    <a:cubicBezTo>
                      <a:pt x="1" y="5"/>
                      <a:pt x="0" y="1"/>
                      <a:pt x="3" y="1"/>
                    </a:cubicBezTo>
                    <a:cubicBezTo>
                      <a:pt x="3" y="0"/>
                      <a:pt x="3" y="0"/>
                      <a:pt x="4" y="0"/>
                    </a:cubicBezTo>
                    <a:cubicBezTo>
                      <a:pt x="6" y="1"/>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7" name="Freeform 2085">
                <a:extLst>
                  <a:ext uri="{FF2B5EF4-FFF2-40B4-BE49-F238E27FC236}">
                    <a16:creationId xmlns:a16="http://schemas.microsoft.com/office/drawing/2014/main" id="{56B73A6A-4CA6-431B-804E-428D90031742}"/>
                  </a:ext>
                </a:extLst>
              </p:cNvPr>
              <p:cNvSpPr>
                <a:spLocks/>
              </p:cNvSpPr>
              <p:nvPr/>
            </p:nvSpPr>
            <p:spPr bwMode="auto">
              <a:xfrm>
                <a:off x="5702" y="1066"/>
                <a:ext cx="38" cy="34"/>
              </a:xfrm>
              <a:custGeom>
                <a:avLst/>
                <a:gdLst>
                  <a:gd name="T0" fmla="*/ 8 w 8"/>
                  <a:gd name="T1" fmla="*/ 3 h 7"/>
                  <a:gd name="T2" fmla="*/ 3 w 8"/>
                  <a:gd name="T3" fmla="*/ 5 h 7"/>
                  <a:gd name="T4" fmla="*/ 2 w 8"/>
                  <a:gd name="T5" fmla="*/ 0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3" y="5"/>
                    </a:cubicBezTo>
                    <a:cubicBezTo>
                      <a:pt x="1" y="3"/>
                      <a:pt x="0" y="1"/>
                      <a:pt x="2" y="0"/>
                    </a:cubicBezTo>
                    <a:cubicBezTo>
                      <a:pt x="3" y="0"/>
                      <a:pt x="3" y="0"/>
                      <a:pt x="3" y="0"/>
                    </a:cubicBezTo>
                    <a:cubicBezTo>
                      <a:pt x="6"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8" name="Freeform 2086">
                <a:extLst>
                  <a:ext uri="{FF2B5EF4-FFF2-40B4-BE49-F238E27FC236}">
                    <a16:creationId xmlns:a16="http://schemas.microsoft.com/office/drawing/2014/main" id="{0BDF8048-4AC5-422A-BB25-62ACC90F1EA4}"/>
                  </a:ext>
                </a:extLst>
              </p:cNvPr>
              <p:cNvSpPr>
                <a:spLocks/>
              </p:cNvSpPr>
              <p:nvPr/>
            </p:nvSpPr>
            <p:spPr bwMode="auto">
              <a:xfrm>
                <a:off x="5692" y="994"/>
                <a:ext cx="38" cy="29"/>
              </a:xfrm>
              <a:custGeom>
                <a:avLst/>
                <a:gdLst>
                  <a:gd name="T0" fmla="*/ 8 w 8"/>
                  <a:gd name="T1" fmla="*/ 3 h 6"/>
                  <a:gd name="T2" fmla="*/ 4 w 8"/>
                  <a:gd name="T3" fmla="*/ 5 h 6"/>
                  <a:gd name="T4" fmla="*/ 2 w 8"/>
                  <a:gd name="T5" fmla="*/ 0 h 6"/>
                  <a:gd name="T6" fmla="*/ 3 w 8"/>
                  <a:gd name="T7" fmla="*/ 0 h 6"/>
                  <a:gd name="T8" fmla="*/ 8 w 8"/>
                  <a:gd name="T9" fmla="*/ 3 h 6"/>
                </a:gdLst>
                <a:ahLst/>
                <a:cxnLst>
                  <a:cxn ang="0">
                    <a:pos x="T0" y="T1"/>
                  </a:cxn>
                  <a:cxn ang="0">
                    <a:pos x="T2" y="T3"/>
                  </a:cxn>
                  <a:cxn ang="0">
                    <a:pos x="T4" y="T5"/>
                  </a:cxn>
                  <a:cxn ang="0">
                    <a:pos x="T6" y="T7"/>
                  </a:cxn>
                  <a:cxn ang="0">
                    <a:pos x="T8" y="T9"/>
                  </a:cxn>
                </a:cxnLst>
                <a:rect l="0" t="0" r="r" b="b"/>
                <a:pathLst>
                  <a:path w="8" h="6">
                    <a:moveTo>
                      <a:pt x="8" y="3"/>
                    </a:moveTo>
                    <a:cubicBezTo>
                      <a:pt x="8" y="5"/>
                      <a:pt x="6" y="6"/>
                      <a:pt x="4" y="5"/>
                    </a:cubicBezTo>
                    <a:cubicBezTo>
                      <a:pt x="2" y="4"/>
                      <a:pt x="0" y="1"/>
                      <a:pt x="2" y="0"/>
                    </a:cubicBezTo>
                    <a:cubicBezTo>
                      <a:pt x="3" y="0"/>
                      <a:pt x="3" y="0"/>
                      <a:pt x="3"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39" name="Freeform 2087">
                <a:extLst>
                  <a:ext uri="{FF2B5EF4-FFF2-40B4-BE49-F238E27FC236}">
                    <a16:creationId xmlns:a16="http://schemas.microsoft.com/office/drawing/2014/main" id="{6E8F5489-69A4-4C8D-8B08-17E72972389C}"/>
                  </a:ext>
                </a:extLst>
              </p:cNvPr>
              <p:cNvSpPr>
                <a:spLocks/>
              </p:cNvSpPr>
              <p:nvPr/>
            </p:nvSpPr>
            <p:spPr bwMode="auto">
              <a:xfrm>
                <a:off x="5716" y="974"/>
                <a:ext cx="39" cy="24"/>
              </a:xfrm>
              <a:custGeom>
                <a:avLst/>
                <a:gdLst>
                  <a:gd name="T0" fmla="*/ 7 w 8"/>
                  <a:gd name="T1" fmla="*/ 2 h 5"/>
                  <a:gd name="T2" fmla="*/ 4 w 8"/>
                  <a:gd name="T3" fmla="*/ 4 h 5"/>
                  <a:gd name="T4" fmla="*/ 1 w 8"/>
                  <a:gd name="T5" fmla="*/ 0 h 5"/>
                  <a:gd name="T6" fmla="*/ 2 w 8"/>
                  <a:gd name="T7" fmla="*/ 0 h 5"/>
                  <a:gd name="T8" fmla="*/ 7 w 8"/>
                  <a:gd name="T9" fmla="*/ 2 h 5"/>
                </a:gdLst>
                <a:ahLst/>
                <a:cxnLst>
                  <a:cxn ang="0">
                    <a:pos x="T0" y="T1"/>
                  </a:cxn>
                  <a:cxn ang="0">
                    <a:pos x="T2" y="T3"/>
                  </a:cxn>
                  <a:cxn ang="0">
                    <a:pos x="T4" y="T5"/>
                  </a:cxn>
                  <a:cxn ang="0">
                    <a:pos x="T6" y="T7"/>
                  </a:cxn>
                  <a:cxn ang="0">
                    <a:pos x="T8" y="T9"/>
                  </a:cxn>
                </a:cxnLst>
                <a:rect l="0" t="0" r="r" b="b"/>
                <a:pathLst>
                  <a:path w="8" h="5">
                    <a:moveTo>
                      <a:pt x="7" y="2"/>
                    </a:moveTo>
                    <a:cubicBezTo>
                      <a:pt x="8" y="4"/>
                      <a:pt x="6" y="5"/>
                      <a:pt x="4" y="4"/>
                    </a:cubicBezTo>
                    <a:cubicBezTo>
                      <a:pt x="1" y="3"/>
                      <a:pt x="0" y="1"/>
                      <a:pt x="1" y="0"/>
                    </a:cubicBezTo>
                    <a:cubicBezTo>
                      <a:pt x="2" y="0"/>
                      <a:pt x="2" y="0"/>
                      <a:pt x="2" y="0"/>
                    </a:cubicBezTo>
                    <a:cubicBezTo>
                      <a:pt x="4" y="0"/>
                      <a:pt x="6" y="1"/>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0" name="Freeform 2088">
                <a:extLst>
                  <a:ext uri="{FF2B5EF4-FFF2-40B4-BE49-F238E27FC236}">
                    <a16:creationId xmlns:a16="http://schemas.microsoft.com/office/drawing/2014/main" id="{48DD45A1-C9BE-4206-B072-2FC524EB54C3}"/>
                  </a:ext>
                </a:extLst>
              </p:cNvPr>
              <p:cNvSpPr>
                <a:spLocks/>
              </p:cNvSpPr>
              <p:nvPr/>
            </p:nvSpPr>
            <p:spPr bwMode="auto">
              <a:xfrm>
                <a:off x="5735" y="955"/>
                <a:ext cx="39" cy="24"/>
              </a:xfrm>
              <a:custGeom>
                <a:avLst/>
                <a:gdLst>
                  <a:gd name="T0" fmla="*/ 7 w 8"/>
                  <a:gd name="T1" fmla="*/ 2 h 5"/>
                  <a:gd name="T2" fmla="*/ 6 w 8"/>
                  <a:gd name="T3" fmla="*/ 4 h 5"/>
                  <a:gd name="T4" fmla="*/ 2 w 8"/>
                  <a:gd name="T5" fmla="*/ 0 h 5"/>
                  <a:gd name="T6" fmla="*/ 3 w 8"/>
                  <a:gd name="T7" fmla="*/ 0 h 5"/>
                  <a:gd name="T8" fmla="*/ 7 w 8"/>
                  <a:gd name="T9" fmla="*/ 2 h 5"/>
                </a:gdLst>
                <a:ahLst/>
                <a:cxnLst>
                  <a:cxn ang="0">
                    <a:pos x="T0" y="T1"/>
                  </a:cxn>
                  <a:cxn ang="0">
                    <a:pos x="T2" y="T3"/>
                  </a:cxn>
                  <a:cxn ang="0">
                    <a:pos x="T4" y="T5"/>
                  </a:cxn>
                  <a:cxn ang="0">
                    <a:pos x="T6" y="T7"/>
                  </a:cxn>
                  <a:cxn ang="0">
                    <a:pos x="T8" y="T9"/>
                  </a:cxn>
                </a:cxnLst>
                <a:rect l="0" t="0" r="r" b="b"/>
                <a:pathLst>
                  <a:path w="8" h="5">
                    <a:moveTo>
                      <a:pt x="7" y="2"/>
                    </a:moveTo>
                    <a:cubicBezTo>
                      <a:pt x="8" y="4"/>
                      <a:pt x="7" y="5"/>
                      <a:pt x="6" y="4"/>
                    </a:cubicBezTo>
                    <a:cubicBezTo>
                      <a:pt x="3" y="4"/>
                      <a:pt x="0" y="1"/>
                      <a:pt x="2" y="0"/>
                    </a:cubicBezTo>
                    <a:cubicBezTo>
                      <a:pt x="2" y="0"/>
                      <a:pt x="2" y="0"/>
                      <a:pt x="3" y="0"/>
                    </a:cubicBezTo>
                    <a:cubicBezTo>
                      <a:pt x="5" y="0"/>
                      <a:pt x="6" y="2"/>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1" name="Freeform 2089">
                <a:extLst>
                  <a:ext uri="{FF2B5EF4-FFF2-40B4-BE49-F238E27FC236}">
                    <a16:creationId xmlns:a16="http://schemas.microsoft.com/office/drawing/2014/main" id="{F056B879-C83C-40AE-88BA-0DB2F52FFE8D}"/>
                  </a:ext>
                </a:extLst>
              </p:cNvPr>
              <p:cNvSpPr>
                <a:spLocks/>
              </p:cNvSpPr>
              <p:nvPr/>
            </p:nvSpPr>
            <p:spPr bwMode="auto">
              <a:xfrm>
                <a:off x="5692" y="941"/>
                <a:ext cx="34" cy="24"/>
              </a:xfrm>
              <a:custGeom>
                <a:avLst/>
                <a:gdLst>
                  <a:gd name="T0" fmla="*/ 7 w 7"/>
                  <a:gd name="T1" fmla="*/ 2 h 5"/>
                  <a:gd name="T2" fmla="*/ 5 w 7"/>
                  <a:gd name="T3" fmla="*/ 4 h 5"/>
                  <a:gd name="T4" fmla="*/ 2 w 7"/>
                  <a:gd name="T5" fmla="*/ 0 h 5"/>
                  <a:gd name="T6" fmla="*/ 2 w 7"/>
                  <a:gd name="T7" fmla="*/ 0 h 5"/>
                  <a:gd name="T8" fmla="*/ 7 w 7"/>
                  <a:gd name="T9" fmla="*/ 2 h 5"/>
                </a:gdLst>
                <a:ahLst/>
                <a:cxnLst>
                  <a:cxn ang="0">
                    <a:pos x="T0" y="T1"/>
                  </a:cxn>
                  <a:cxn ang="0">
                    <a:pos x="T2" y="T3"/>
                  </a:cxn>
                  <a:cxn ang="0">
                    <a:pos x="T4" y="T5"/>
                  </a:cxn>
                  <a:cxn ang="0">
                    <a:pos x="T6" y="T7"/>
                  </a:cxn>
                  <a:cxn ang="0">
                    <a:pos x="T8" y="T9"/>
                  </a:cxn>
                </a:cxnLst>
                <a:rect l="0" t="0" r="r" b="b"/>
                <a:pathLst>
                  <a:path w="7" h="5">
                    <a:moveTo>
                      <a:pt x="7" y="2"/>
                    </a:moveTo>
                    <a:cubicBezTo>
                      <a:pt x="7" y="4"/>
                      <a:pt x="6" y="5"/>
                      <a:pt x="5" y="4"/>
                    </a:cubicBezTo>
                    <a:cubicBezTo>
                      <a:pt x="2" y="4"/>
                      <a:pt x="0" y="1"/>
                      <a:pt x="2" y="0"/>
                    </a:cubicBezTo>
                    <a:cubicBezTo>
                      <a:pt x="2" y="0"/>
                      <a:pt x="2" y="0"/>
                      <a:pt x="2" y="0"/>
                    </a:cubicBezTo>
                    <a:cubicBezTo>
                      <a:pt x="4" y="0"/>
                      <a:pt x="6" y="2"/>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2" name="Freeform 2090">
                <a:extLst>
                  <a:ext uri="{FF2B5EF4-FFF2-40B4-BE49-F238E27FC236}">
                    <a16:creationId xmlns:a16="http://schemas.microsoft.com/office/drawing/2014/main" id="{6B2EAC0A-6684-46C3-9F93-EB712189AF36}"/>
                  </a:ext>
                </a:extLst>
              </p:cNvPr>
              <p:cNvSpPr>
                <a:spLocks/>
              </p:cNvSpPr>
              <p:nvPr/>
            </p:nvSpPr>
            <p:spPr bwMode="auto">
              <a:xfrm>
                <a:off x="5788" y="950"/>
                <a:ext cx="39" cy="24"/>
              </a:xfrm>
              <a:custGeom>
                <a:avLst/>
                <a:gdLst>
                  <a:gd name="T0" fmla="*/ 7 w 8"/>
                  <a:gd name="T1" fmla="*/ 3 h 5"/>
                  <a:gd name="T2" fmla="*/ 6 w 8"/>
                  <a:gd name="T3" fmla="*/ 5 h 5"/>
                  <a:gd name="T4" fmla="*/ 1 w 8"/>
                  <a:gd name="T5" fmla="*/ 0 h 5"/>
                  <a:gd name="T6" fmla="*/ 2 w 8"/>
                  <a:gd name="T7" fmla="*/ 0 h 5"/>
                  <a:gd name="T8" fmla="*/ 7 w 8"/>
                  <a:gd name="T9" fmla="*/ 3 h 5"/>
                </a:gdLst>
                <a:ahLst/>
                <a:cxnLst>
                  <a:cxn ang="0">
                    <a:pos x="T0" y="T1"/>
                  </a:cxn>
                  <a:cxn ang="0">
                    <a:pos x="T2" y="T3"/>
                  </a:cxn>
                  <a:cxn ang="0">
                    <a:pos x="T4" y="T5"/>
                  </a:cxn>
                  <a:cxn ang="0">
                    <a:pos x="T6" y="T7"/>
                  </a:cxn>
                  <a:cxn ang="0">
                    <a:pos x="T8" y="T9"/>
                  </a:cxn>
                </a:cxnLst>
                <a:rect l="0" t="0" r="r" b="b"/>
                <a:pathLst>
                  <a:path w="8" h="5">
                    <a:moveTo>
                      <a:pt x="7" y="3"/>
                    </a:moveTo>
                    <a:cubicBezTo>
                      <a:pt x="8" y="4"/>
                      <a:pt x="8" y="5"/>
                      <a:pt x="6" y="5"/>
                    </a:cubicBezTo>
                    <a:cubicBezTo>
                      <a:pt x="4" y="5"/>
                      <a:pt x="0" y="2"/>
                      <a:pt x="1" y="0"/>
                    </a:cubicBezTo>
                    <a:cubicBezTo>
                      <a:pt x="1" y="0"/>
                      <a:pt x="2" y="0"/>
                      <a:pt x="2" y="0"/>
                    </a:cubicBezTo>
                    <a:cubicBezTo>
                      <a:pt x="4" y="0"/>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3" name="Freeform 2091">
                <a:extLst>
                  <a:ext uri="{FF2B5EF4-FFF2-40B4-BE49-F238E27FC236}">
                    <a16:creationId xmlns:a16="http://schemas.microsoft.com/office/drawing/2014/main" id="{712BF390-AA96-480A-B4ED-86A242979F68}"/>
                  </a:ext>
                </a:extLst>
              </p:cNvPr>
              <p:cNvSpPr>
                <a:spLocks/>
              </p:cNvSpPr>
              <p:nvPr/>
            </p:nvSpPr>
            <p:spPr bwMode="auto">
              <a:xfrm>
                <a:off x="5740" y="931"/>
                <a:ext cx="39" cy="19"/>
              </a:xfrm>
              <a:custGeom>
                <a:avLst/>
                <a:gdLst>
                  <a:gd name="T0" fmla="*/ 7 w 8"/>
                  <a:gd name="T1" fmla="*/ 3 h 4"/>
                  <a:gd name="T2" fmla="*/ 6 w 8"/>
                  <a:gd name="T3" fmla="*/ 4 h 4"/>
                  <a:gd name="T4" fmla="*/ 1 w 8"/>
                  <a:gd name="T5" fmla="*/ 1 h 4"/>
                  <a:gd name="T6" fmla="*/ 2 w 8"/>
                  <a:gd name="T7" fmla="*/ 0 h 4"/>
                  <a:gd name="T8" fmla="*/ 7 w 8"/>
                  <a:gd name="T9" fmla="*/ 3 h 4"/>
                </a:gdLst>
                <a:ahLst/>
                <a:cxnLst>
                  <a:cxn ang="0">
                    <a:pos x="T0" y="T1"/>
                  </a:cxn>
                  <a:cxn ang="0">
                    <a:pos x="T2" y="T3"/>
                  </a:cxn>
                  <a:cxn ang="0">
                    <a:pos x="T4" y="T5"/>
                  </a:cxn>
                  <a:cxn ang="0">
                    <a:pos x="T6" y="T7"/>
                  </a:cxn>
                  <a:cxn ang="0">
                    <a:pos x="T8" y="T9"/>
                  </a:cxn>
                </a:cxnLst>
                <a:rect l="0" t="0" r="r" b="b"/>
                <a:pathLst>
                  <a:path w="8" h="4">
                    <a:moveTo>
                      <a:pt x="7" y="3"/>
                    </a:moveTo>
                    <a:cubicBezTo>
                      <a:pt x="8" y="4"/>
                      <a:pt x="7" y="4"/>
                      <a:pt x="6" y="4"/>
                    </a:cubicBezTo>
                    <a:cubicBezTo>
                      <a:pt x="3" y="4"/>
                      <a:pt x="0" y="1"/>
                      <a:pt x="1" y="1"/>
                    </a:cubicBezTo>
                    <a:cubicBezTo>
                      <a:pt x="2" y="0"/>
                      <a:pt x="2" y="0"/>
                      <a:pt x="2" y="0"/>
                    </a:cubicBezTo>
                    <a:cubicBezTo>
                      <a:pt x="4" y="0"/>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4" name="Freeform 2092">
                <a:extLst>
                  <a:ext uri="{FF2B5EF4-FFF2-40B4-BE49-F238E27FC236}">
                    <a16:creationId xmlns:a16="http://schemas.microsoft.com/office/drawing/2014/main" id="{4272A0D8-2B1A-4CEE-B421-A74B3FD638A3}"/>
                  </a:ext>
                </a:extLst>
              </p:cNvPr>
              <p:cNvSpPr>
                <a:spLocks/>
              </p:cNvSpPr>
              <p:nvPr/>
            </p:nvSpPr>
            <p:spPr bwMode="auto">
              <a:xfrm>
                <a:off x="5745" y="916"/>
                <a:ext cx="34" cy="20"/>
              </a:xfrm>
              <a:custGeom>
                <a:avLst/>
                <a:gdLst>
                  <a:gd name="T0" fmla="*/ 6 w 7"/>
                  <a:gd name="T1" fmla="*/ 2 h 4"/>
                  <a:gd name="T2" fmla="*/ 6 w 7"/>
                  <a:gd name="T3" fmla="*/ 4 h 4"/>
                  <a:gd name="T4" fmla="*/ 1 w 7"/>
                  <a:gd name="T5" fmla="*/ 0 h 4"/>
                  <a:gd name="T6" fmla="*/ 2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7" y="4"/>
                      <a:pt x="6" y="4"/>
                    </a:cubicBezTo>
                    <a:cubicBezTo>
                      <a:pt x="4" y="4"/>
                      <a:pt x="0" y="1"/>
                      <a:pt x="1" y="0"/>
                    </a:cubicBezTo>
                    <a:cubicBezTo>
                      <a:pt x="1" y="0"/>
                      <a:pt x="2" y="0"/>
                      <a:pt x="2" y="0"/>
                    </a:cubicBezTo>
                    <a:cubicBezTo>
                      <a:pt x="3"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5" name="Freeform 2093">
                <a:extLst>
                  <a:ext uri="{FF2B5EF4-FFF2-40B4-BE49-F238E27FC236}">
                    <a16:creationId xmlns:a16="http://schemas.microsoft.com/office/drawing/2014/main" id="{1C81BBDF-9390-4272-8596-4C68E8C580E6}"/>
                  </a:ext>
                </a:extLst>
              </p:cNvPr>
              <p:cNvSpPr>
                <a:spLocks/>
              </p:cNvSpPr>
              <p:nvPr/>
            </p:nvSpPr>
            <p:spPr bwMode="auto">
              <a:xfrm>
                <a:off x="5702" y="921"/>
                <a:ext cx="33" cy="20"/>
              </a:xfrm>
              <a:custGeom>
                <a:avLst/>
                <a:gdLst>
                  <a:gd name="T0" fmla="*/ 6 w 7"/>
                  <a:gd name="T1" fmla="*/ 2 h 4"/>
                  <a:gd name="T2" fmla="*/ 5 w 7"/>
                  <a:gd name="T3" fmla="*/ 4 h 4"/>
                  <a:gd name="T4" fmla="*/ 1 w 7"/>
                  <a:gd name="T5" fmla="*/ 0 h 4"/>
                  <a:gd name="T6" fmla="*/ 2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7" y="4"/>
                      <a:pt x="5" y="4"/>
                    </a:cubicBezTo>
                    <a:cubicBezTo>
                      <a:pt x="3" y="4"/>
                      <a:pt x="0" y="1"/>
                      <a:pt x="1" y="0"/>
                    </a:cubicBezTo>
                    <a:cubicBezTo>
                      <a:pt x="2" y="0"/>
                      <a:pt x="2" y="0"/>
                      <a:pt x="2" y="0"/>
                    </a:cubicBezTo>
                    <a:cubicBezTo>
                      <a:pt x="4" y="0"/>
                      <a:pt x="6"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6" name="Freeform 2094">
                <a:extLst>
                  <a:ext uri="{FF2B5EF4-FFF2-40B4-BE49-F238E27FC236}">
                    <a16:creationId xmlns:a16="http://schemas.microsoft.com/office/drawing/2014/main" id="{7DEB8B1C-0592-4335-89CB-C52609C6FC52}"/>
                  </a:ext>
                </a:extLst>
              </p:cNvPr>
              <p:cNvSpPr>
                <a:spLocks/>
              </p:cNvSpPr>
              <p:nvPr/>
            </p:nvSpPr>
            <p:spPr bwMode="auto">
              <a:xfrm>
                <a:off x="5706" y="902"/>
                <a:ext cx="34" cy="19"/>
              </a:xfrm>
              <a:custGeom>
                <a:avLst/>
                <a:gdLst>
                  <a:gd name="T0" fmla="*/ 6 w 7"/>
                  <a:gd name="T1" fmla="*/ 2 h 4"/>
                  <a:gd name="T2" fmla="*/ 6 w 7"/>
                  <a:gd name="T3" fmla="*/ 4 h 4"/>
                  <a:gd name="T4" fmla="*/ 1 w 7"/>
                  <a:gd name="T5" fmla="*/ 1 h 4"/>
                  <a:gd name="T6" fmla="*/ 2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6" y="4"/>
                      <a:pt x="6" y="4"/>
                    </a:cubicBezTo>
                    <a:cubicBezTo>
                      <a:pt x="3" y="4"/>
                      <a:pt x="0" y="1"/>
                      <a:pt x="1" y="1"/>
                    </a:cubicBezTo>
                    <a:cubicBezTo>
                      <a:pt x="1" y="0"/>
                      <a:pt x="1" y="0"/>
                      <a:pt x="2" y="0"/>
                    </a:cubicBezTo>
                    <a:cubicBezTo>
                      <a:pt x="3"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7" name="Freeform 2095">
                <a:extLst>
                  <a:ext uri="{FF2B5EF4-FFF2-40B4-BE49-F238E27FC236}">
                    <a16:creationId xmlns:a16="http://schemas.microsoft.com/office/drawing/2014/main" id="{4C9FC314-F9C5-410E-9887-3DE2137E96B9}"/>
                  </a:ext>
                </a:extLst>
              </p:cNvPr>
              <p:cNvSpPr>
                <a:spLocks/>
              </p:cNvSpPr>
              <p:nvPr/>
            </p:nvSpPr>
            <p:spPr bwMode="auto">
              <a:xfrm>
                <a:off x="5663" y="1080"/>
                <a:ext cx="39" cy="34"/>
              </a:xfrm>
              <a:custGeom>
                <a:avLst/>
                <a:gdLst>
                  <a:gd name="T0" fmla="*/ 8 w 8"/>
                  <a:gd name="T1" fmla="*/ 4 h 7"/>
                  <a:gd name="T2" fmla="*/ 3 w 8"/>
                  <a:gd name="T3" fmla="*/ 5 h 7"/>
                  <a:gd name="T4" fmla="*/ 3 w 8"/>
                  <a:gd name="T5" fmla="*/ 0 h 7"/>
                  <a:gd name="T6" fmla="*/ 4 w 8"/>
                  <a:gd name="T7" fmla="*/ 0 h 7"/>
                  <a:gd name="T8" fmla="*/ 8 w 8"/>
                  <a:gd name="T9" fmla="*/ 4 h 7"/>
                </a:gdLst>
                <a:ahLst/>
                <a:cxnLst>
                  <a:cxn ang="0">
                    <a:pos x="T0" y="T1"/>
                  </a:cxn>
                  <a:cxn ang="0">
                    <a:pos x="T2" y="T3"/>
                  </a:cxn>
                  <a:cxn ang="0">
                    <a:pos x="T4" y="T5"/>
                  </a:cxn>
                  <a:cxn ang="0">
                    <a:pos x="T6" y="T7"/>
                  </a:cxn>
                  <a:cxn ang="0">
                    <a:pos x="T8" y="T9"/>
                  </a:cxn>
                </a:cxnLst>
                <a:rect l="0" t="0" r="r" b="b"/>
                <a:pathLst>
                  <a:path w="8" h="7">
                    <a:moveTo>
                      <a:pt x="8" y="4"/>
                    </a:moveTo>
                    <a:cubicBezTo>
                      <a:pt x="8" y="6"/>
                      <a:pt x="5" y="7"/>
                      <a:pt x="3" y="5"/>
                    </a:cubicBezTo>
                    <a:cubicBezTo>
                      <a:pt x="0" y="4"/>
                      <a:pt x="0" y="1"/>
                      <a:pt x="3" y="0"/>
                    </a:cubicBezTo>
                    <a:cubicBezTo>
                      <a:pt x="3" y="0"/>
                      <a:pt x="3" y="0"/>
                      <a:pt x="4" y="0"/>
                    </a:cubicBezTo>
                    <a:cubicBezTo>
                      <a:pt x="6"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8" name="Freeform 2096">
                <a:extLst>
                  <a:ext uri="{FF2B5EF4-FFF2-40B4-BE49-F238E27FC236}">
                    <a16:creationId xmlns:a16="http://schemas.microsoft.com/office/drawing/2014/main" id="{C96136FA-6A81-472F-805B-5A9747178358}"/>
                  </a:ext>
                </a:extLst>
              </p:cNvPr>
              <p:cNvSpPr>
                <a:spLocks/>
              </p:cNvSpPr>
              <p:nvPr/>
            </p:nvSpPr>
            <p:spPr bwMode="auto">
              <a:xfrm>
                <a:off x="5861" y="1124"/>
                <a:ext cx="43" cy="34"/>
              </a:xfrm>
              <a:custGeom>
                <a:avLst/>
                <a:gdLst>
                  <a:gd name="T0" fmla="*/ 8 w 9"/>
                  <a:gd name="T1" fmla="*/ 4 h 7"/>
                  <a:gd name="T2" fmla="*/ 4 w 9"/>
                  <a:gd name="T3" fmla="*/ 6 h 7"/>
                  <a:gd name="T4" fmla="*/ 2 w 9"/>
                  <a:gd name="T5" fmla="*/ 0 h 7"/>
                  <a:gd name="T6" fmla="*/ 3 w 9"/>
                  <a:gd name="T7" fmla="*/ 0 h 7"/>
                  <a:gd name="T8" fmla="*/ 8 w 9"/>
                  <a:gd name="T9" fmla="*/ 4 h 7"/>
                </a:gdLst>
                <a:ahLst/>
                <a:cxnLst>
                  <a:cxn ang="0">
                    <a:pos x="T0" y="T1"/>
                  </a:cxn>
                  <a:cxn ang="0">
                    <a:pos x="T2" y="T3"/>
                  </a:cxn>
                  <a:cxn ang="0">
                    <a:pos x="T4" y="T5"/>
                  </a:cxn>
                  <a:cxn ang="0">
                    <a:pos x="T6" y="T7"/>
                  </a:cxn>
                  <a:cxn ang="0">
                    <a:pos x="T8" y="T9"/>
                  </a:cxn>
                </a:cxnLst>
                <a:rect l="0" t="0" r="r" b="b"/>
                <a:pathLst>
                  <a:path w="9" h="7">
                    <a:moveTo>
                      <a:pt x="8" y="4"/>
                    </a:moveTo>
                    <a:cubicBezTo>
                      <a:pt x="9" y="6"/>
                      <a:pt x="7" y="7"/>
                      <a:pt x="4" y="6"/>
                    </a:cubicBezTo>
                    <a:cubicBezTo>
                      <a:pt x="1" y="5"/>
                      <a:pt x="0" y="1"/>
                      <a:pt x="2" y="0"/>
                    </a:cubicBezTo>
                    <a:cubicBezTo>
                      <a:pt x="2" y="0"/>
                      <a:pt x="2" y="0"/>
                      <a:pt x="3" y="0"/>
                    </a:cubicBezTo>
                    <a:cubicBezTo>
                      <a:pt x="6" y="0"/>
                      <a:pt x="8"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49" name="Freeform 2097">
                <a:extLst>
                  <a:ext uri="{FF2B5EF4-FFF2-40B4-BE49-F238E27FC236}">
                    <a16:creationId xmlns:a16="http://schemas.microsoft.com/office/drawing/2014/main" id="{910A8F03-CA67-4D4A-8520-5EA8AB9D71BD}"/>
                  </a:ext>
                </a:extLst>
              </p:cNvPr>
              <p:cNvSpPr>
                <a:spLocks/>
              </p:cNvSpPr>
              <p:nvPr/>
            </p:nvSpPr>
            <p:spPr bwMode="auto">
              <a:xfrm>
                <a:off x="5875" y="1090"/>
                <a:ext cx="43" cy="34"/>
              </a:xfrm>
              <a:custGeom>
                <a:avLst/>
                <a:gdLst>
                  <a:gd name="T0" fmla="*/ 8 w 9"/>
                  <a:gd name="T1" fmla="*/ 4 h 7"/>
                  <a:gd name="T2" fmla="*/ 5 w 9"/>
                  <a:gd name="T3" fmla="*/ 6 h 7"/>
                  <a:gd name="T4" fmla="*/ 2 w 9"/>
                  <a:gd name="T5" fmla="*/ 0 h 7"/>
                  <a:gd name="T6" fmla="*/ 3 w 9"/>
                  <a:gd name="T7" fmla="*/ 0 h 7"/>
                  <a:gd name="T8" fmla="*/ 8 w 9"/>
                  <a:gd name="T9" fmla="*/ 4 h 7"/>
                </a:gdLst>
                <a:ahLst/>
                <a:cxnLst>
                  <a:cxn ang="0">
                    <a:pos x="T0" y="T1"/>
                  </a:cxn>
                  <a:cxn ang="0">
                    <a:pos x="T2" y="T3"/>
                  </a:cxn>
                  <a:cxn ang="0">
                    <a:pos x="T4" y="T5"/>
                  </a:cxn>
                  <a:cxn ang="0">
                    <a:pos x="T6" y="T7"/>
                  </a:cxn>
                  <a:cxn ang="0">
                    <a:pos x="T8" y="T9"/>
                  </a:cxn>
                </a:cxnLst>
                <a:rect l="0" t="0" r="r" b="b"/>
                <a:pathLst>
                  <a:path w="9" h="7">
                    <a:moveTo>
                      <a:pt x="8" y="4"/>
                    </a:moveTo>
                    <a:cubicBezTo>
                      <a:pt x="9" y="6"/>
                      <a:pt x="7" y="7"/>
                      <a:pt x="5" y="6"/>
                    </a:cubicBezTo>
                    <a:cubicBezTo>
                      <a:pt x="2" y="5"/>
                      <a:pt x="0" y="1"/>
                      <a:pt x="2" y="0"/>
                    </a:cubicBezTo>
                    <a:cubicBezTo>
                      <a:pt x="2" y="0"/>
                      <a:pt x="2" y="0"/>
                      <a:pt x="3" y="0"/>
                    </a:cubicBezTo>
                    <a:cubicBezTo>
                      <a:pt x="5" y="0"/>
                      <a:pt x="7"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0" name="Freeform 2098">
                <a:extLst>
                  <a:ext uri="{FF2B5EF4-FFF2-40B4-BE49-F238E27FC236}">
                    <a16:creationId xmlns:a16="http://schemas.microsoft.com/office/drawing/2014/main" id="{6F92F308-98AE-40EE-BEFE-02CB664DA0AA}"/>
                  </a:ext>
                </a:extLst>
              </p:cNvPr>
              <p:cNvSpPr>
                <a:spLocks/>
              </p:cNvSpPr>
              <p:nvPr/>
            </p:nvSpPr>
            <p:spPr bwMode="auto">
              <a:xfrm>
                <a:off x="5899" y="1071"/>
                <a:ext cx="48" cy="29"/>
              </a:xfrm>
              <a:custGeom>
                <a:avLst/>
                <a:gdLst>
                  <a:gd name="T0" fmla="*/ 9 w 10"/>
                  <a:gd name="T1" fmla="*/ 3 h 6"/>
                  <a:gd name="T2" fmla="*/ 6 w 10"/>
                  <a:gd name="T3" fmla="*/ 6 h 6"/>
                  <a:gd name="T4" fmla="*/ 2 w 10"/>
                  <a:gd name="T5" fmla="*/ 0 h 6"/>
                  <a:gd name="T6" fmla="*/ 3 w 10"/>
                  <a:gd name="T7" fmla="*/ 0 h 6"/>
                  <a:gd name="T8" fmla="*/ 9 w 10"/>
                  <a:gd name="T9" fmla="*/ 3 h 6"/>
                </a:gdLst>
                <a:ahLst/>
                <a:cxnLst>
                  <a:cxn ang="0">
                    <a:pos x="T0" y="T1"/>
                  </a:cxn>
                  <a:cxn ang="0">
                    <a:pos x="T2" y="T3"/>
                  </a:cxn>
                  <a:cxn ang="0">
                    <a:pos x="T4" y="T5"/>
                  </a:cxn>
                  <a:cxn ang="0">
                    <a:pos x="T6" y="T7"/>
                  </a:cxn>
                  <a:cxn ang="0">
                    <a:pos x="T8" y="T9"/>
                  </a:cxn>
                </a:cxnLst>
                <a:rect l="0" t="0" r="r" b="b"/>
                <a:pathLst>
                  <a:path w="10" h="6">
                    <a:moveTo>
                      <a:pt x="9" y="3"/>
                    </a:moveTo>
                    <a:cubicBezTo>
                      <a:pt x="10" y="5"/>
                      <a:pt x="9" y="6"/>
                      <a:pt x="6" y="6"/>
                    </a:cubicBezTo>
                    <a:cubicBezTo>
                      <a:pt x="3" y="5"/>
                      <a:pt x="0" y="1"/>
                      <a:pt x="2" y="0"/>
                    </a:cubicBezTo>
                    <a:cubicBezTo>
                      <a:pt x="3" y="0"/>
                      <a:pt x="3" y="0"/>
                      <a:pt x="3" y="0"/>
                    </a:cubicBezTo>
                    <a:cubicBezTo>
                      <a:pt x="6" y="0"/>
                      <a:pt x="8" y="2"/>
                      <a:pt x="9"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1" name="Freeform 2099">
                <a:extLst>
                  <a:ext uri="{FF2B5EF4-FFF2-40B4-BE49-F238E27FC236}">
                    <a16:creationId xmlns:a16="http://schemas.microsoft.com/office/drawing/2014/main" id="{C59DC32A-7E7A-4E86-9D32-043D1D3DC7B8}"/>
                  </a:ext>
                </a:extLst>
              </p:cNvPr>
              <p:cNvSpPr>
                <a:spLocks/>
              </p:cNvSpPr>
              <p:nvPr/>
            </p:nvSpPr>
            <p:spPr bwMode="auto">
              <a:xfrm>
                <a:off x="5981" y="1071"/>
                <a:ext cx="43" cy="29"/>
              </a:xfrm>
              <a:custGeom>
                <a:avLst/>
                <a:gdLst>
                  <a:gd name="T0" fmla="*/ 8 w 9"/>
                  <a:gd name="T1" fmla="*/ 3 h 6"/>
                  <a:gd name="T2" fmla="*/ 7 w 9"/>
                  <a:gd name="T3" fmla="*/ 6 h 6"/>
                  <a:gd name="T4" fmla="*/ 1 w 9"/>
                  <a:gd name="T5" fmla="*/ 0 h 6"/>
                  <a:gd name="T6" fmla="*/ 2 w 9"/>
                  <a:gd name="T7" fmla="*/ 0 h 6"/>
                  <a:gd name="T8" fmla="*/ 8 w 9"/>
                  <a:gd name="T9" fmla="*/ 3 h 6"/>
                </a:gdLst>
                <a:ahLst/>
                <a:cxnLst>
                  <a:cxn ang="0">
                    <a:pos x="T0" y="T1"/>
                  </a:cxn>
                  <a:cxn ang="0">
                    <a:pos x="T2" y="T3"/>
                  </a:cxn>
                  <a:cxn ang="0">
                    <a:pos x="T4" y="T5"/>
                  </a:cxn>
                  <a:cxn ang="0">
                    <a:pos x="T6" y="T7"/>
                  </a:cxn>
                  <a:cxn ang="0">
                    <a:pos x="T8" y="T9"/>
                  </a:cxn>
                </a:cxnLst>
                <a:rect l="0" t="0" r="r" b="b"/>
                <a:pathLst>
                  <a:path w="9" h="6">
                    <a:moveTo>
                      <a:pt x="8" y="3"/>
                    </a:moveTo>
                    <a:cubicBezTo>
                      <a:pt x="9" y="5"/>
                      <a:pt x="9" y="6"/>
                      <a:pt x="7" y="6"/>
                    </a:cubicBezTo>
                    <a:cubicBezTo>
                      <a:pt x="4" y="6"/>
                      <a:pt x="0" y="2"/>
                      <a:pt x="1" y="0"/>
                    </a:cubicBezTo>
                    <a:cubicBezTo>
                      <a:pt x="1" y="0"/>
                      <a:pt x="2" y="0"/>
                      <a:pt x="2"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2" name="Freeform 2100">
                <a:extLst>
                  <a:ext uri="{FF2B5EF4-FFF2-40B4-BE49-F238E27FC236}">
                    <a16:creationId xmlns:a16="http://schemas.microsoft.com/office/drawing/2014/main" id="{D8B505EB-782B-4AD6-9C0D-228EA050184E}"/>
                  </a:ext>
                </a:extLst>
              </p:cNvPr>
              <p:cNvSpPr>
                <a:spLocks/>
              </p:cNvSpPr>
              <p:nvPr/>
            </p:nvSpPr>
            <p:spPr bwMode="auto">
              <a:xfrm>
                <a:off x="6058" y="1312"/>
                <a:ext cx="53" cy="43"/>
              </a:xfrm>
              <a:custGeom>
                <a:avLst/>
                <a:gdLst>
                  <a:gd name="T0" fmla="*/ 10 w 11"/>
                  <a:gd name="T1" fmla="*/ 4 h 9"/>
                  <a:gd name="T2" fmla="*/ 5 w 11"/>
                  <a:gd name="T3" fmla="*/ 8 h 9"/>
                  <a:gd name="T4" fmla="*/ 3 w 11"/>
                  <a:gd name="T5" fmla="*/ 0 h 9"/>
                  <a:gd name="T6" fmla="*/ 4 w 11"/>
                  <a:gd name="T7" fmla="*/ 0 h 9"/>
                  <a:gd name="T8" fmla="*/ 10 w 11"/>
                  <a:gd name="T9" fmla="*/ 4 h 9"/>
                </a:gdLst>
                <a:ahLst/>
                <a:cxnLst>
                  <a:cxn ang="0">
                    <a:pos x="T0" y="T1"/>
                  </a:cxn>
                  <a:cxn ang="0">
                    <a:pos x="T2" y="T3"/>
                  </a:cxn>
                  <a:cxn ang="0">
                    <a:pos x="T4" y="T5"/>
                  </a:cxn>
                  <a:cxn ang="0">
                    <a:pos x="T6" y="T7"/>
                  </a:cxn>
                  <a:cxn ang="0">
                    <a:pos x="T8" y="T9"/>
                  </a:cxn>
                </a:cxnLst>
                <a:rect l="0" t="0" r="r" b="b"/>
                <a:pathLst>
                  <a:path w="11" h="9">
                    <a:moveTo>
                      <a:pt x="10" y="4"/>
                    </a:moveTo>
                    <a:cubicBezTo>
                      <a:pt x="11" y="7"/>
                      <a:pt x="9" y="9"/>
                      <a:pt x="5" y="8"/>
                    </a:cubicBezTo>
                    <a:cubicBezTo>
                      <a:pt x="2" y="6"/>
                      <a:pt x="0" y="1"/>
                      <a:pt x="3" y="0"/>
                    </a:cubicBezTo>
                    <a:cubicBezTo>
                      <a:pt x="3" y="0"/>
                      <a:pt x="4" y="0"/>
                      <a:pt x="4" y="0"/>
                    </a:cubicBezTo>
                    <a:cubicBezTo>
                      <a:pt x="7" y="0"/>
                      <a:pt x="9" y="3"/>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3" name="Freeform 2101">
                <a:extLst>
                  <a:ext uri="{FF2B5EF4-FFF2-40B4-BE49-F238E27FC236}">
                    <a16:creationId xmlns:a16="http://schemas.microsoft.com/office/drawing/2014/main" id="{272A2820-3D1B-455E-A008-80DD2FF3991D}"/>
                  </a:ext>
                </a:extLst>
              </p:cNvPr>
              <p:cNvSpPr>
                <a:spLocks/>
              </p:cNvSpPr>
              <p:nvPr/>
            </p:nvSpPr>
            <p:spPr bwMode="auto">
              <a:xfrm>
                <a:off x="6111" y="1365"/>
                <a:ext cx="53" cy="48"/>
              </a:xfrm>
              <a:custGeom>
                <a:avLst/>
                <a:gdLst>
                  <a:gd name="T0" fmla="*/ 10 w 11"/>
                  <a:gd name="T1" fmla="*/ 5 h 10"/>
                  <a:gd name="T2" fmla="*/ 5 w 11"/>
                  <a:gd name="T3" fmla="*/ 8 h 10"/>
                  <a:gd name="T4" fmla="*/ 3 w 11"/>
                  <a:gd name="T5" fmla="*/ 0 h 10"/>
                  <a:gd name="T6" fmla="*/ 4 w 11"/>
                  <a:gd name="T7" fmla="*/ 0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8"/>
                      <a:pt x="9" y="10"/>
                      <a:pt x="5" y="8"/>
                    </a:cubicBezTo>
                    <a:cubicBezTo>
                      <a:pt x="1" y="6"/>
                      <a:pt x="0" y="1"/>
                      <a:pt x="3" y="0"/>
                    </a:cubicBezTo>
                    <a:cubicBezTo>
                      <a:pt x="3" y="0"/>
                      <a:pt x="4" y="0"/>
                      <a:pt x="4" y="0"/>
                    </a:cubicBezTo>
                    <a:cubicBezTo>
                      <a:pt x="7"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4" name="Freeform 2102">
                <a:extLst>
                  <a:ext uri="{FF2B5EF4-FFF2-40B4-BE49-F238E27FC236}">
                    <a16:creationId xmlns:a16="http://schemas.microsoft.com/office/drawing/2014/main" id="{330FCB29-DEF4-4998-AC62-BDE76AA2808C}"/>
                  </a:ext>
                </a:extLst>
              </p:cNvPr>
              <p:cNvSpPr>
                <a:spLocks/>
              </p:cNvSpPr>
              <p:nvPr/>
            </p:nvSpPr>
            <p:spPr bwMode="auto">
              <a:xfrm>
                <a:off x="6179" y="1370"/>
                <a:ext cx="57" cy="43"/>
              </a:xfrm>
              <a:custGeom>
                <a:avLst/>
                <a:gdLst>
                  <a:gd name="T0" fmla="*/ 11 w 12"/>
                  <a:gd name="T1" fmla="*/ 5 h 9"/>
                  <a:gd name="T2" fmla="*/ 6 w 12"/>
                  <a:gd name="T3" fmla="*/ 8 h 9"/>
                  <a:gd name="T4" fmla="*/ 3 w 12"/>
                  <a:gd name="T5" fmla="*/ 0 h 9"/>
                  <a:gd name="T6" fmla="*/ 4 w 12"/>
                  <a:gd name="T7" fmla="*/ 0 h 9"/>
                  <a:gd name="T8" fmla="*/ 11 w 12"/>
                  <a:gd name="T9" fmla="*/ 5 h 9"/>
                </a:gdLst>
                <a:ahLst/>
                <a:cxnLst>
                  <a:cxn ang="0">
                    <a:pos x="T0" y="T1"/>
                  </a:cxn>
                  <a:cxn ang="0">
                    <a:pos x="T2" y="T3"/>
                  </a:cxn>
                  <a:cxn ang="0">
                    <a:pos x="T4" y="T5"/>
                  </a:cxn>
                  <a:cxn ang="0">
                    <a:pos x="T6" y="T7"/>
                  </a:cxn>
                  <a:cxn ang="0">
                    <a:pos x="T8" y="T9"/>
                  </a:cxn>
                </a:cxnLst>
                <a:rect l="0" t="0" r="r" b="b"/>
                <a:pathLst>
                  <a:path w="12" h="9">
                    <a:moveTo>
                      <a:pt x="11" y="5"/>
                    </a:moveTo>
                    <a:cubicBezTo>
                      <a:pt x="12" y="8"/>
                      <a:pt x="9" y="9"/>
                      <a:pt x="6" y="8"/>
                    </a:cubicBezTo>
                    <a:cubicBezTo>
                      <a:pt x="2" y="6"/>
                      <a:pt x="0" y="1"/>
                      <a:pt x="3" y="0"/>
                    </a:cubicBezTo>
                    <a:cubicBezTo>
                      <a:pt x="4" y="0"/>
                      <a:pt x="4" y="0"/>
                      <a:pt x="4" y="0"/>
                    </a:cubicBezTo>
                    <a:cubicBezTo>
                      <a:pt x="7" y="0"/>
                      <a:pt x="10"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5" name="Freeform 2103">
                <a:extLst>
                  <a:ext uri="{FF2B5EF4-FFF2-40B4-BE49-F238E27FC236}">
                    <a16:creationId xmlns:a16="http://schemas.microsoft.com/office/drawing/2014/main" id="{4B8DD17D-055D-49A1-8E52-FCECBE4A4ABB}"/>
                  </a:ext>
                </a:extLst>
              </p:cNvPr>
              <p:cNvSpPr>
                <a:spLocks/>
              </p:cNvSpPr>
              <p:nvPr/>
            </p:nvSpPr>
            <p:spPr bwMode="auto">
              <a:xfrm>
                <a:off x="6183" y="1312"/>
                <a:ext cx="58" cy="43"/>
              </a:xfrm>
              <a:custGeom>
                <a:avLst/>
                <a:gdLst>
                  <a:gd name="T0" fmla="*/ 11 w 12"/>
                  <a:gd name="T1" fmla="*/ 5 h 9"/>
                  <a:gd name="T2" fmla="*/ 7 w 12"/>
                  <a:gd name="T3" fmla="*/ 8 h 9"/>
                  <a:gd name="T4" fmla="*/ 3 w 12"/>
                  <a:gd name="T5" fmla="*/ 0 h 9"/>
                  <a:gd name="T6" fmla="*/ 4 w 12"/>
                  <a:gd name="T7" fmla="*/ 0 h 9"/>
                  <a:gd name="T8" fmla="*/ 11 w 12"/>
                  <a:gd name="T9" fmla="*/ 5 h 9"/>
                </a:gdLst>
                <a:ahLst/>
                <a:cxnLst>
                  <a:cxn ang="0">
                    <a:pos x="T0" y="T1"/>
                  </a:cxn>
                  <a:cxn ang="0">
                    <a:pos x="T2" y="T3"/>
                  </a:cxn>
                  <a:cxn ang="0">
                    <a:pos x="T4" y="T5"/>
                  </a:cxn>
                  <a:cxn ang="0">
                    <a:pos x="T6" y="T7"/>
                  </a:cxn>
                  <a:cxn ang="0">
                    <a:pos x="T8" y="T9"/>
                  </a:cxn>
                </a:cxnLst>
                <a:rect l="0" t="0" r="r" b="b"/>
                <a:pathLst>
                  <a:path w="12" h="9">
                    <a:moveTo>
                      <a:pt x="11" y="5"/>
                    </a:moveTo>
                    <a:cubicBezTo>
                      <a:pt x="12" y="8"/>
                      <a:pt x="10" y="9"/>
                      <a:pt x="7" y="8"/>
                    </a:cubicBezTo>
                    <a:cubicBezTo>
                      <a:pt x="3" y="6"/>
                      <a:pt x="0" y="1"/>
                      <a:pt x="3" y="0"/>
                    </a:cubicBezTo>
                    <a:cubicBezTo>
                      <a:pt x="4" y="0"/>
                      <a:pt x="4" y="0"/>
                      <a:pt x="4" y="0"/>
                    </a:cubicBezTo>
                    <a:cubicBezTo>
                      <a:pt x="7" y="0"/>
                      <a:pt x="10"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6" name="Freeform 2104">
                <a:extLst>
                  <a:ext uri="{FF2B5EF4-FFF2-40B4-BE49-F238E27FC236}">
                    <a16:creationId xmlns:a16="http://schemas.microsoft.com/office/drawing/2014/main" id="{67227015-FAA6-47A5-AEF1-7312D7AE566C}"/>
                  </a:ext>
                </a:extLst>
              </p:cNvPr>
              <p:cNvSpPr>
                <a:spLocks/>
              </p:cNvSpPr>
              <p:nvPr/>
            </p:nvSpPr>
            <p:spPr bwMode="auto">
              <a:xfrm>
                <a:off x="6126" y="1317"/>
                <a:ext cx="53" cy="43"/>
              </a:xfrm>
              <a:custGeom>
                <a:avLst/>
                <a:gdLst>
                  <a:gd name="T0" fmla="*/ 10 w 11"/>
                  <a:gd name="T1" fmla="*/ 4 h 9"/>
                  <a:gd name="T2" fmla="*/ 6 w 11"/>
                  <a:gd name="T3" fmla="*/ 7 h 9"/>
                  <a:gd name="T4" fmla="*/ 3 w 11"/>
                  <a:gd name="T5" fmla="*/ 0 h 9"/>
                  <a:gd name="T6" fmla="*/ 4 w 11"/>
                  <a:gd name="T7" fmla="*/ 0 h 9"/>
                  <a:gd name="T8" fmla="*/ 10 w 11"/>
                  <a:gd name="T9" fmla="*/ 4 h 9"/>
                </a:gdLst>
                <a:ahLst/>
                <a:cxnLst>
                  <a:cxn ang="0">
                    <a:pos x="T0" y="T1"/>
                  </a:cxn>
                  <a:cxn ang="0">
                    <a:pos x="T2" y="T3"/>
                  </a:cxn>
                  <a:cxn ang="0">
                    <a:pos x="T4" y="T5"/>
                  </a:cxn>
                  <a:cxn ang="0">
                    <a:pos x="T6" y="T7"/>
                  </a:cxn>
                  <a:cxn ang="0">
                    <a:pos x="T8" y="T9"/>
                  </a:cxn>
                </a:cxnLst>
                <a:rect l="0" t="0" r="r" b="b"/>
                <a:pathLst>
                  <a:path w="11" h="9">
                    <a:moveTo>
                      <a:pt x="10" y="4"/>
                    </a:moveTo>
                    <a:cubicBezTo>
                      <a:pt x="11" y="7"/>
                      <a:pt x="9" y="9"/>
                      <a:pt x="6" y="7"/>
                    </a:cubicBezTo>
                    <a:cubicBezTo>
                      <a:pt x="2" y="6"/>
                      <a:pt x="0" y="1"/>
                      <a:pt x="3" y="0"/>
                    </a:cubicBezTo>
                    <a:cubicBezTo>
                      <a:pt x="3" y="0"/>
                      <a:pt x="4" y="0"/>
                      <a:pt x="4" y="0"/>
                    </a:cubicBezTo>
                    <a:cubicBezTo>
                      <a:pt x="7" y="0"/>
                      <a:pt x="10" y="3"/>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7" name="Freeform 2105">
                <a:extLst>
                  <a:ext uri="{FF2B5EF4-FFF2-40B4-BE49-F238E27FC236}">
                    <a16:creationId xmlns:a16="http://schemas.microsoft.com/office/drawing/2014/main" id="{45425F3A-4328-4F6F-82FC-40535572298D}"/>
                  </a:ext>
                </a:extLst>
              </p:cNvPr>
              <p:cNvSpPr>
                <a:spLocks/>
              </p:cNvSpPr>
              <p:nvPr/>
            </p:nvSpPr>
            <p:spPr bwMode="auto">
              <a:xfrm>
                <a:off x="5923" y="1047"/>
                <a:ext cx="44" cy="29"/>
              </a:xfrm>
              <a:custGeom>
                <a:avLst/>
                <a:gdLst>
                  <a:gd name="T0" fmla="*/ 8 w 9"/>
                  <a:gd name="T1" fmla="*/ 3 h 6"/>
                  <a:gd name="T2" fmla="*/ 6 w 9"/>
                  <a:gd name="T3" fmla="*/ 5 h 6"/>
                  <a:gd name="T4" fmla="*/ 1 w 9"/>
                  <a:gd name="T5" fmla="*/ 0 h 6"/>
                  <a:gd name="T6" fmla="*/ 2 w 9"/>
                  <a:gd name="T7" fmla="*/ 0 h 6"/>
                  <a:gd name="T8" fmla="*/ 8 w 9"/>
                  <a:gd name="T9" fmla="*/ 3 h 6"/>
                </a:gdLst>
                <a:ahLst/>
                <a:cxnLst>
                  <a:cxn ang="0">
                    <a:pos x="T0" y="T1"/>
                  </a:cxn>
                  <a:cxn ang="0">
                    <a:pos x="T2" y="T3"/>
                  </a:cxn>
                  <a:cxn ang="0">
                    <a:pos x="T4" y="T5"/>
                  </a:cxn>
                  <a:cxn ang="0">
                    <a:pos x="T6" y="T7"/>
                  </a:cxn>
                  <a:cxn ang="0">
                    <a:pos x="T8" y="T9"/>
                  </a:cxn>
                </a:cxnLst>
                <a:rect l="0" t="0" r="r" b="b"/>
                <a:pathLst>
                  <a:path w="9" h="6">
                    <a:moveTo>
                      <a:pt x="8" y="3"/>
                    </a:moveTo>
                    <a:cubicBezTo>
                      <a:pt x="9" y="5"/>
                      <a:pt x="8" y="6"/>
                      <a:pt x="6" y="5"/>
                    </a:cubicBezTo>
                    <a:cubicBezTo>
                      <a:pt x="3" y="5"/>
                      <a:pt x="0" y="1"/>
                      <a:pt x="1" y="0"/>
                    </a:cubicBezTo>
                    <a:cubicBezTo>
                      <a:pt x="2" y="0"/>
                      <a:pt x="2" y="0"/>
                      <a:pt x="2"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8" name="Freeform 2106">
                <a:extLst>
                  <a:ext uri="{FF2B5EF4-FFF2-40B4-BE49-F238E27FC236}">
                    <a16:creationId xmlns:a16="http://schemas.microsoft.com/office/drawing/2014/main" id="{63A0F47E-0A9D-4E7B-8B3B-55FE6004DB78}"/>
                  </a:ext>
                </a:extLst>
              </p:cNvPr>
              <p:cNvSpPr>
                <a:spLocks/>
              </p:cNvSpPr>
              <p:nvPr/>
            </p:nvSpPr>
            <p:spPr bwMode="auto">
              <a:xfrm>
                <a:off x="5716" y="1288"/>
                <a:ext cx="48" cy="43"/>
              </a:xfrm>
              <a:custGeom>
                <a:avLst/>
                <a:gdLst>
                  <a:gd name="T0" fmla="*/ 10 w 10"/>
                  <a:gd name="T1" fmla="*/ 4 h 9"/>
                  <a:gd name="T2" fmla="*/ 3 w 10"/>
                  <a:gd name="T3" fmla="*/ 7 h 9"/>
                  <a:gd name="T4" fmla="*/ 4 w 10"/>
                  <a:gd name="T5" fmla="*/ 0 h 9"/>
                  <a:gd name="T6" fmla="*/ 5 w 10"/>
                  <a:gd name="T7" fmla="*/ 0 h 9"/>
                  <a:gd name="T8" fmla="*/ 10 w 10"/>
                  <a:gd name="T9" fmla="*/ 4 h 9"/>
                </a:gdLst>
                <a:ahLst/>
                <a:cxnLst>
                  <a:cxn ang="0">
                    <a:pos x="T0" y="T1"/>
                  </a:cxn>
                  <a:cxn ang="0">
                    <a:pos x="T2" y="T3"/>
                  </a:cxn>
                  <a:cxn ang="0">
                    <a:pos x="T4" y="T5"/>
                  </a:cxn>
                  <a:cxn ang="0">
                    <a:pos x="T6" y="T7"/>
                  </a:cxn>
                  <a:cxn ang="0">
                    <a:pos x="T8" y="T9"/>
                  </a:cxn>
                </a:cxnLst>
                <a:rect l="0" t="0" r="r" b="b"/>
                <a:pathLst>
                  <a:path w="10" h="9">
                    <a:moveTo>
                      <a:pt x="10" y="4"/>
                    </a:moveTo>
                    <a:cubicBezTo>
                      <a:pt x="10" y="8"/>
                      <a:pt x="6" y="9"/>
                      <a:pt x="3" y="7"/>
                    </a:cubicBezTo>
                    <a:cubicBezTo>
                      <a:pt x="0" y="4"/>
                      <a:pt x="1" y="0"/>
                      <a:pt x="4" y="0"/>
                    </a:cubicBezTo>
                    <a:cubicBezTo>
                      <a:pt x="4" y="0"/>
                      <a:pt x="5" y="0"/>
                      <a:pt x="5" y="0"/>
                    </a:cubicBezTo>
                    <a:cubicBezTo>
                      <a:pt x="8" y="0"/>
                      <a:pt x="10" y="3"/>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59" name="Freeform 2107">
                <a:extLst>
                  <a:ext uri="{FF2B5EF4-FFF2-40B4-BE49-F238E27FC236}">
                    <a16:creationId xmlns:a16="http://schemas.microsoft.com/office/drawing/2014/main" id="{FE79248A-8558-48BC-B307-C7DDA1AE6F8C}"/>
                  </a:ext>
                </a:extLst>
              </p:cNvPr>
              <p:cNvSpPr>
                <a:spLocks/>
              </p:cNvSpPr>
              <p:nvPr/>
            </p:nvSpPr>
            <p:spPr bwMode="auto">
              <a:xfrm>
                <a:off x="5658" y="1273"/>
                <a:ext cx="48" cy="44"/>
              </a:xfrm>
              <a:custGeom>
                <a:avLst/>
                <a:gdLst>
                  <a:gd name="T0" fmla="*/ 9 w 10"/>
                  <a:gd name="T1" fmla="*/ 4 h 9"/>
                  <a:gd name="T2" fmla="*/ 2 w 10"/>
                  <a:gd name="T3" fmla="*/ 6 h 9"/>
                  <a:gd name="T4" fmla="*/ 4 w 10"/>
                  <a:gd name="T5" fmla="*/ 0 h 9"/>
                  <a:gd name="T6" fmla="*/ 5 w 10"/>
                  <a:gd name="T7" fmla="*/ 0 h 9"/>
                  <a:gd name="T8" fmla="*/ 9 w 10"/>
                  <a:gd name="T9" fmla="*/ 4 h 9"/>
                </a:gdLst>
                <a:ahLst/>
                <a:cxnLst>
                  <a:cxn ang="0">
                    <a:pos x="T0" y="T1"/>
                  </a:cxn>
                  <a:cxn ang="0">
                    <a:pos x="T2" y="T3"/>
                  </a:cxn>
                  <a:cxn ang="0">
                    <a:pos x="T4" y="T5"/>
                  </a:cxn>
                  <a:cxn ang="0">
                    <a:pos x="T6" y="T7"/>
                  </a:cxn>
                  <a:cxn ang="0">
                    <a:pos x="T8" y="T9"/>
                  </a:cxn>
                </a:cxnLst>
                <a:rect l="0" t="0" r="r" b="b"/>
                <a:pathLst>
                  <a:path w="10" h="9">
                    <a:moveTo>
                      <a:pt x="9" y="4"/>
                    </a:moveTo>
                    <a:cubicBezTo>
                      <a:pt x="10" y="7"/>
                      <a:pt x="5" y="9"/>
                      <a:pt x="2" y="6"/>
                    </a:cubicBezTo>
                    <a:cubicBezTo>
                      <a:pt x="0" y="4"/>
                      <a:pt x="1" y="0"/>
                      <a:pt x="4" y="0"/>
                    </a:cubicBezTo>
                    <a:cubicBezTo>
                      <a:pt x="4" y="0"/>
                      <a:pt x="4" y="0"/>
                      <a:pt x="5" y="0"/>
                    </a:cubicBezTo>
                    <a:cubicBezTo>
                      <a:pt x="8"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0" name="Freeform 2108">
                <a:extLst>
                  <a:ext uri="{FF2B5EF4-FFF2-40B4-BE49-F238E27FC236}">
                    <a16:creationId xmlns:a16="http://schemas.microsoft.com/office/drawing/2014/main" id="{4528BC55-572E-4EA1-9219-005BE1F6853C}"/>
                  </a:ext>
                </a:extLst>
              </p:cNvPr>
              <p:cNvSpPr>
                <a:spLocks/>
              </p:cNvSpPr>
              <p:nvPr/>
            </p:nvSpPr>
            <p:spPr bwMode="auto">
              <a:xfrm>
                <a:off x="5620" y="1312"/>
                <a:ext cx="48" cy="48"/>
              </a:xfrm>
              <a:custGeom>
                <a:avLst/>
                <a:gdLst>
                  <a:gd name="T0" fmla="*/ 10 w 10"/>
                  <a:gd name="T1" fmla="*/ 5 h 10"/>
                  <a:gd name="T2" fmla="*/ 2 w 10"/>
                  <a:gd name="T3" fmla="*/ 7 h 10"/>
                  <a:gd name="T4" fmla="*/ 5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10" y="8"/>
                      <a:pt x="5" y="10"/>
                      <a:pt x="2" y="7"/>
                    </a:cubicBezTo>
                    <a:cubicBezTo>
                      <a:pt x="0" y="4"/>
                      <a:pt x="1" y="0"/>
                      <a:pt x="5" y="0"/>
                    </a:cubicBezTo>
                    <a:cubicBezTo>
                      <a:pt x="8"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1" name="Freeform 2109">
                <a:extLst>
                  <a:ext uri="{FF2B5EF4-FFF2-40B4-BE49-F238E27FC236}">
                    <a16:creationId xmlns:a16="http://schemas.microsoft.com/office/drawing/2014/main" id="{F0089D09-5BF0-4DBB-843E-F9746F9B96AA}"/>
                  </a:ext>
                </a:extLst>
              </p:cNvPr>
              <p:cNvSpPr>
                <a:spLocks/>
              </p:cNvSpPr>
              <p:nvPr/>
            </p:nvSpPr>
            <p:spPr bwMode="auto">
              <a:xfrm>
                <a:off x="5677" y="1336"/>
                <a:ext cx="49" cy="43"/>
              </a:xfrm>
              <a:custGeom>
                <a:avLst/>
                <a:gdLst>
                  <a:gd name="T0" fmla="*/ 10 w 10"/>
                  <a:gd name="T1" fmla="*/ 4 h 9"/>
                  <a:gd name="T2" fmla="*/ 3 w 10"/>
                  <a:gd name="T3" fmla="*/ 7 h 9"/>
                  <a:gd name="T4" fmla="*/ 5 w 10"/>
                  <a:gd name="T5" fmla="*/ 0 h 9"/>
                  <a:gd name="T6" fmla="*/ 5 w 10"/>
                  <a:gd name="T7" fmla="*/ 0 h 9"/>
                  <a:gd name="T8" fmla="*/ 10 w 10"/>
                  <a:gd name="T9" fmla="*/ 4 h 9"/>
                </a:gdLst>
                <a:ahLst/>
                <a:cxnLst>
                  <a:cxn ang="0">
                    <a:pos x="T0" y="T1"/>
                  </a:cxn>
                  <a:cxn ang="0">
                    <a:pos x="T2" y="T3"/>
                  </a:cxn>
                  <a:cxn ang="0">
                    <a:pos x="T4" y="T5"/>
                  </a:cxn>
                  <a:cxn ang="0">
                    <a:pos x="T6" y="T7"/>
                  </a:cxn>
                  <a:cxn ang="0">
                    <a:pos x="T8" y="T9"/>
                  </a:cxn>
                </a:cxnLst>
                <a:rect l="0" t="0" r="r" b="b"/>
                <a:pathLst>
                  <a:path w="10" h="9">
                    <a:moveTo>
                      <a:pt x="10" y="4"/>
                    </a:moveTo>
                    <a:cubicBezTo>
                      <a:pt x="10" y="8"/>
                      <a:pt x="6" y="9"/>
                      <a:pt x="3" y="7"/>
                    </a:cubicBezTo>
                    <a:cubicBezTo>
                      <a:pt x="0" y="4"/>
                      <a:pt x="1" y="0"/>
                      <a:pt x="5" y="0"/>
                    </a:cubicBezTo>
                    <a:cubicBezTo>
                      <a:pt x="5" y="0"/>
                      <a:pt x="5" y="0"/>
                      <a:pt x="5" y="0"/>
                    </a:cubicBezTo>
                    <a:cubicBezTo>
                      <a:pt x="8" y="0"/>
                      <a:pt x="10" y="2"/>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2" name="Freeform 2110">
                <a:extLst>
                  <a:ext uri="{FF2B5EF4-FFF2-40B4-BE49-F238E27FC236}">
                    <a16:creationId xmlns:a16="http://schemas.microsoft.com/office/drawing/2014/main" id="{FF1736F2-E91D-46F2-B509-E2C5B5C989BF}"/>
                  </a:ext>
                </a:extLst>
              </p:cNvPr>
              <p:cNvSpPr>
                <a:spLocks/>
              </p:cNvSpPr>
              <p:nvPr/>
            </p:nvSpPr>
            <p:spPr bwMode="auto">
              <a:xfrm>
                <a:off x="5668" y="1394"/>
                <a:ext cx="48" cy="48"/>
              </a:xfrm>
              <a:custGeom>
                <a:avLst/>
                <a:gdLst>
                  <a:gd name="T0" fmla="*/ 10 w 10"/>
                  <a:gd name="T1" fmla="*/ 5 h 10"/>
                  <a:gd name="T2" fmla="*/ 2 w 10"/>
                  <a:gd name="T3" fmla="*/ 7 h 10"/>
                  <a:gd name="T4" fmla="*/ 5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10" y="9"/>
                      <a:pt x="5" y="10"/>
                      <a:pt x="2" y="7"/>
                    </a:cubicBezTo>
                    <a:cubicBezTo>
                      <a:pt x="0" y="5"/>
                      <a:pt x="1" y="0"/>
                      <a:pt x="5"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3" name="Freeform 2111">
                <a:extLst>
                  <a:ext uri="{FF2B5EF4-FFF2-40B4-BE49-F238E27FC236}">
                    <a16:creationId xmlns:a16="http://schemas.microsoft.com/office/drawing/2014/main" id="{818B9769-06FE-4646-BDD6-095210D6DD38}"/>
                  </a:ext>
                </a:extLst>
              </p:cNvPr>
              <p:cNvSpPr>
                <a:spLocks/>
              </p:cNvSpPr>
              <p:nvPr/>
            </p:nvSpPr>
            <p:spPr bwMode="auto">
              <a:xfrm>
                <a:off x="5687" y="1461"/>
                <a:ext cx="53" cy="48"/>
              </a:xfrm>
              <a:custGeom>
                <a:avLst/>
                <a:gdLst>
                  <a:gd name="T0" fmla="*/ 11 w 11"/>
                  <a:gd name="T1" fmla="*/ 5 h 10"/>
                  <a:gd name="T2" fmla="*/ 2 w 11"/>
                  <a:gd name="T3" fmla="*/ 7 h 10"/>
                  <a:gd name="T4" fmla="*/ 5 w 11"/>
                  <a:gd name="T5" fmla="*/ 0 h 10"/>
                  <a:gd name="T6" fmla="*/ 11 w 11"/>
                  <a:gd name="T7" fmla="*/ 5 h 10"/>
                </a:gdLst>
                <a:ahLst/>
                <a:cxnLst>
                  <a:cxn ang="0">
                    <a:pos x="T0" y="T1"/>
                  </a:cxn>
                  <a:cxn ang="0">
                    <a:pos x="T2" y="T3"/>
                  </a:cxn>
                  <a:cxn ang="0">
                    <a:pos x="T4" y="T5"/>
                  </a:cxn>
                  <a:cxn ang="0">
                    <a:pos x="T6" y="T7"/>
                  </a:cxn>
                </a:cxnLst>
                <a:rect l="0" t="0" r="r" b="b"/>
                <a:pathLst>
                  <a:path w="11" h="10">
                    <a:moveTo>
                      <a:pt x="11" y="5"/>
                    </a:moveTo>
                    <a:cubicBezTo>
                      <a:pt x="11" y="9"/>
                      <a:pt x="5" y="10"/>
                      <a:pt x="2" y="7"/>
                    </a:cubicBezTo>
                    <a:cubicBezTo>
                      <a:pt x="0" y="5"/>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4" name="Freeform 2112">
                <a:extLst>
                  <a:ext uri="{FF2B5EF4-FFF2-40B4-BE49-F238E27FC236}">
                    <a16:creationId xmlns:a16="http://schemas.microsoft.com/office/drawing/2014/main" id="{ECB72420-AFAE-46CF-B37F-6804703A324E}"/>
                  </a:ext>
                </a:extLst>
              </p:cNvPr>
              <p:cNvSpPr>
                <a:spLocks/>
              </p:cNvSpPr>
              <p:nvPr/>
            </p:nvSpPr>
            <p:spPr bwMode="auto">
              <a:xfrm>
                <a:off x="5615" y="1432"/>
                <a:ext cx="48" cy="49"/>
              </a:xfrm>
              <a:custGeom>
                <a:avLst/>
                <a:gdLst>
                  <a:gd name="T0" fmla="*/ 10 w 10"/>
                  <a:gd name="T1" fmla="*/ 5 h 10"/>
                  <a:gd name="T2" fmla="*/ 2 w 10"/>
                  <a:gd name="T3" fmla="*/ 7 h 10"/>
                  <a:gd name="T4" fmla="*/ 5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10" y="9"/>
                      <a:pt x="5" y="10"/>
                      <a:pt x="2" y="7"/>
                    </a:cubicBezTo>
                    <a:cubicBezTo>
                      <a:pt x="0" y="4"/>
                      <a:pt x="1" y="0"/>
                      <a:pt x="5"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5" name="Freeform 2113">
                <a:extLst>
                  <a:ext uri="{FF2B5EF4-FFF2-40B4-BE49-F238E27FC236}">
                    <a16:creationId xmlns:a16="http://schemas.microsoft.com/office/drawing/2014/main" id="{B5306A86-6A4F-4D51-AA27-D53F0F83D6E7}"/>
                  </a:ext>
                </a:extLst>
              </p:cNvPr>
              <p:cNvSpPr>
                <a:spLocks/>
              </p:cNvSpPr>
              <p:nvPr/>
            </p:nvSpPr>
            <p:spPr bwMode="auto">
              <a:xfrm>
                <a:off x="5600" y="1370"/>
                <a:ext cx="53" cy="48"/>
              </a:xfrm>
              <a:custGeom>
                <a:avLst/>
                <a:gdLst>
                  <a:gd name="T0" fmla="*/ 11 w 11"/>
                  <a:gd name="T1" fmla="*/ 4 h 10"/>
                  <a:gd name="T2" fmla="*/ 3 w 11"/>
                  <a:gd name="T3" fmla="*/ 7 h 10"/>
                  <a:gd name="T4" fmla="*/ 6 w 11"/>
                  <a:gd name="T5" fmla="*/ 0 h 10"/>
                  <a:gd name="T6" fmla="*/ 11 w 11"/>
                  <a:gd name="T7" fmla="*/ 4 h 10"/>
                </a:gdLst>
                <a:ahLst/>
                <a:cxnLst>
                  <a:cxn ang="0">
                    <a:pos x="T0" y="T1"/>
                  </a:cxn>
                  <a:cxn ang="0">
                    <a:pos x="T2" y="T3"/>
                  </a:cxn>
                  <a:cxn ang="0">
                    <a:pos x="T4" y="T5"/>
                  </a:cxn>
                  <a:cxn ang="0">
                    <a:pos x="T6" y="T7"/>
                  </a:cxn>
                </a:cxnLst>
                <a:rect l="0" t="0" r="r" b="b"/>
                <a:pathLst>
                  <a:path w="11" h="10">
                    <a:moveTo>
                      <a:pt x="11" y="4"/>
                    </a:moveTo>
                    <a:cubicBezTo>
                      <a:pt x="11" y="8"/>
                      <a:pt x="6" y="10"/>
                      <a:pt x="3" y="7"/>
                    </a:cubicBezTo>
                    <a:cubicBezTo>
                      <a:pt x="0" y="4"/>
                      <a:pt x="2" y="0"/>
                      <a:pt x="6" y="0"/>
                    </a:cubicBezTo>
                    <a:cubicBezTo>
                      <a:pt x="9" y="0"/>
                      <a:pt x="11" y="2"/>
                      <a:pt x="11"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6" name="Freeform 2114">
                <a:extLst>
                  <a:ext uri="{FF2B5EF4-FFF2-40B4-BE49-F238E27FC236}">
                    <a16:creationId xmlns:a16="http://schemas.microsoft.com/office/drawing/2014/main" id="{AF6F976C-5CC2-4F12-AC89-5F86234863BE}"/>
                  </a:ext>
                </a:extLst>
              </p:cNvPr>
              <p:cNvSpPr>
                <a:spLocks/>
              </p:cNvSpPr>
              <p:nvPr/>
            </p:nvSpPr>
            <p:spPr bwMode="auto">
              <a:xfrm>
                <a:off x="5528" y="1346"/>
                <a:ext cx="53" cy="48"/>
              </a:xfrm>
              <a:custGeom>
                <a:avLst/>
                <a:gdLst>
                  <a:gd name="T0" fmla="*/ 11 w 11"/>
                  <a:gd name="T1" fmla="*/ 5 h 10"/>
                  <a:gd name="T2" fmla="*/ 3 w 11"/>
                  <a:gd name="T3" fmla="*/ 7 h 10"/>
                  <a:gd name="T4" fmla="*/ 6 w 11"/>
                  <a:gd name="T5" fmla="*/ 0 h 10"/>
                  <a:gd name="T6" fmla="*/ 11 w 11"/>
                  <a:gd name="T7" fmla="*/ 5 h 10"/>
                </a:gdLst>
                <a:ahLst/>
                <a:cxnLst>
                  <a:cxn ang="0">
                    <a:pos x="T0" y="T1"/>
                  </a:cxn>
                  <a:cxn ang="0">
                    <a:pos x="T2" y="T3"/>
                  </a:cxn>
                  <a:cxn ang="0">
                    <a:pos x="T4" y="T5"/>
                  </a:cxn>
                  <a:cxn ang="0">
                    <a:pos x="T6" y="T7"/>
                  </a:cxn>
                </a:cxnLst>
                <a:rect l="0" t="0" r="r" b="b"/>
                <a:pathLst>
                  <a:path w="11" h="10">
                    <a:moveTo>
                      <a:pt x="11" y="5"/>
                    </a:moveTo>
                    <a:cubicBezTo>
                      <a:pt x="11" y="9"/>
                      <a:pt x="5" y="10"/>
                      <a:pt x="3" y="7"/>
                    </a:cubicBezTo>
                    <a:cubicBezTo>
                      <a:pt x="0" y="5"/>
                      <a:pt x="2" y="1"/>
                      <a:pt x="6" y="0"/>
                    </a:cubicBezTo>
                    <a:cubicBezTo>
                      <a:pt x="10" y="1"/>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7" name="Freeform 2115">
                <a:extLst>
                  <a:ext uri="{FF2B5EF4-FFF2-40B4-BE49-F238E27FC236}">
                    <a16:creationId xmlns:a16="http://schemas.microsoft.com/office/drawing/2014/main" id="{AEAF7D64-B02A-4670-BAFC-697964C13D43}"/>
                  </a:ext>
                </a:extLst>
              </p:cNvPr>
              <p:cNvSpPr>
                <a:spLocks/>
              </p:cNvSpPr>
              <p:nvPr/>
            </p:nvSpPr>
            <p:spPr bwMode="auto">
              <a:xfrm>
                <a:off x="5933" y="1023"/>
                <a:ext cx="43" cy="24"/>
              </a:xfrm>
              <a:custGeom>
                <a:avLst/>
                <a:gdLst>
                  <a:gd name="T0" fmla="*/ 8 w 9"/>
                  <a:gd name="T1" fmla="*/ 3 h 5"/>
                  <a:gd name="T2" fmla="*/ 7 w 9"/>
                  <a:gd name="T3" fmla="*/ 5 h 5"/>
                  <a:gd name="T4" fmla="*/ 2 w 9"/>
                  <a:gd name="T5" fmla="*/ 0 h 5"/>
                  <a:gd name="T6" fmla="*/ 3 w 9"/>
                  <a:gd name="T7" fmla="*/ 0 h 5"/>
                  <a:gd name="T8" fmla="*/ 8 w 9"/>
                  <a:gd name="T9" fmla="*/ 3 h 5"/>
                </a:gdLst>
                <a:ahLst/>
                <a:cxnLst>
                  <a:cxn ang="0">
                    <a:pos x="T0" y="T1"/>
                  </a:cxn>
                  <a:cxn ang="0">
                    <a:pos x="T2" y="T3"/>
                  </a:cxn>
                  <a:cxn ang="0">
                    <a:pos x="T4" y="T5"/>
                  </a:cxn>
                  <a:cxn ang="0">
                    <a:pos x="T6" y="T7"/>
                  </a:cxn>
                  <a:cxn ang="0">
                    <a:pos x="T8" y="T9"/>
                  </a:cxn>
                </a:cxnLst>
                <a:rect l="0" t="0" r="r" b="b"/>
                <a:pathLst>
                  <a:path w="9" h="5">
                    <a:moveTo>
                      <a:pt x="8" y="3"/>
                    </a:moveTo>
                    <a:cubicBezTo>
                      <a:pt x="9" y="4"/>
                      <a:pt x="9" y="5"/>
                      <a:pt x="7" y="5"/>
                    </a:cubicBezTo>
                    <a:cubicBezTo>
                      <a:pt x="4" y="5"/>
                      <a:pt x="0" y="1"/>
                      <a:pt x="2" y="0"/>
                    </a:cubicBezTo>
                    <a:cubicBezTo>
                      <a:pt x="2" y="0"/>
                      <a:pt x="2" y="0"/>
                      <a:pt x="3"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8" name="Freeform 2116">
                <a:extLst>
                  <a:ext uri="{FF2B5EF4-FFF2-40B4-BE49-F238E27FC236}">
                    <a16:creationId xmlns:a16="http://schemas.microsoft.com/office/drawing/2014/main" id="{7F7907A9-65D9-40A1-B65C-D8776CAC6130}"/>
                  </a:ext>
                </a:extLst>
              </p:cNvPr>
              <p:cNvSpPr>
                <a:spLocks/>
              </p:cNvSpPr>
              <p:nvPr/>
            </p:nvSpPr>
            <p:spPr bwMode="auto">
              <a:xfrm>
                <a:off x="5759" y="907"/>
                <a:ext cx="34" cy="19"/>
              </a:xfrm>
              <a:custGeom>
                <a:avLst/>
                <a:gdLst>
                  <a:gd name="T0" fmla="*/ 6 w 7"/>
                  <a:gd name="T1" fmla="*/ 2 h 4"/>
                  <a:gd name="T2" fmla="*/ 6 w 7"/>
                  <a:gd name="T3" fmla="*/ 4 h 4"/>
                  <a:gd name="T4" fmla="*/ 1 w 7"/>
                  <a:gd name="T5" fmla="*/ 0 h 4"/>
                  <a:gd name="T6" fmla="*/ 2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7" y="4"/>
                      <a:pt x="6" y="4"/>
                    </a:cubicBezTo>
                    <a:cubicBezTo>
                      <a:pt x="4" y="4"/>
                      <a:pt x="0" y="1"/>
                      <a:pt x="1" y="0"/>
                    </a:cubicBezTo>
                    <a:cubicBezTo>
                      <a:pt x="1" y="0"/>
                      <a:pt x="1" y="0"/>
                      <a:pt x="2" y="0"/>
                    </a:cubicBezTo>
                    <a:cubicBezTo>
                      <a:pt x="3"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69" name="Freeform 2117">
                <a:extLst>
                  <a:ext uri="{FF2B5EF4-FFF2-40B4-BE49-F238E27FC236}">
                    <a16:creationId xmlns:a16="http://schemas.microsoft.com/office/drawing/2014/main" id="{2758981F-0206-40B7-ADA6-358D42754F33}"/>
                  </a:ext>
                </a:extLst>
              </p:cNvPr>
              <p:cNvSpPr>
                <a:spLocks/>
              </p:cNvSpPr>
              <p:nvPr/>
            </p:nvSpPr>
            <p:spPr bwMode="auto">
              <a:xfrm>
                <a:off x="5851" y="950"/>
                <a:ext cx="38" cy="24"/>
              </a:xfrm>
              <a:custGeom>
                <a:avLst/>
                <a:gdLst>
                  <a:gd name="T0" fmla="*/ 7 w 8"/>
                  <a:gd name="T1" fmla="*/ 3 h 5"/>
                  <a:gd name="T2" fmla="*/ 7 w 8"/>
                  <a:gd name="T3" fmla="*/ 4 h 5"/>
                  <a:gd name="T4" fmla="*/ 1 w 8"/>
                  <a:gd name="T5" fmla="*/ 0 h 5"/>
                  <a:gd name="T6" fmla="*/ 2 w 8"/>
                  <a:gd name="T7" fmla="*/ 0 h 5"/>
                  <a:gd name="T8" fmla="*/ 7 w 8"/>
                  <a:gd name="T9" fmla="*/ 3 h 5"/>
                </a:gdLst>
                <a:ahLst/>
                <a:cxnLst>
                  <a:cxn ang="0">
                    <a:pos x="T0" y="T1"/>
                  </a:cxn>
                  <a:cxn ang="0">
                    <a:pos x="T2" y="T3"/>
                  </a:cxn>
                  <a:cxn ang="0">
                    <a:pos x="T4" y="T5"/>
                  </a:cxn>
                  <a:cxn ang="0">
                    <a:pos x="T6" y="T7"/>
                  </a:cxn>
                  <a:cxn ang="0">
                    <a:pos x="T8" y="T9"/>
                  </a:cxn>
                </a:cxnLst>
                <a:rect l="0" t="0" r="r" b="b"/>
                <a:pathLst>
                  <a:path w="8" h="5">
                    <a:moveTo>
                      <a:pt x="7" y="3"/>
                    </a:moveTo>
                    <a:cubicBezTo>
                      <a:pt x="8" y="4"/>
                      <a:pt x="8" y="4"/>
                      <a:pt x="7" y="4"/>
                    </a:cubicBezTo>
                    <a:cubicBezTo>
                      <a:pt x="5" y="5"/>
                      <a:pt x="0" y="1"/>
                      <a:pt x="1" y="0"/>
                    </a:cubicBezTo>
                    <a:cubicBezTo>
                      <a:pt x="1" y="0"/>
                      <a:pt x="1" y="0"/>
                      <a:pt x="2" y="0"/>
                    </a:cubicBezTo>
                    <a:cubicBezTo>
                      <a:pt x="4" y="0"/>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0" name="Freeform 2118">
                <a:extLst>
                  <a:ext uri="{FF2B5EF4-FFF2-40B4-BE49-F238E27FC236}">
                    <a16:creationId xmlns:a16="http://schemas.microsoft.com/office/drawing/2014/main" id="{5C1DCE98-A773-42C0-9025-80C616381D89}"/>
                  </a:ext>
                </a:extLst>
              </p:cNvPr>
              <p:cNvSpPr>
                <a:spLocks/>
              </p:cNvSpPr>
              <p:nvPr/>
            </p:nvSpPr>
            <p:spPr bwMode="auto">
              <a:xfrm>
                <a:off x="5841" y="926"/>
                <a:ext cx="34" cy="19"/>
              </a:xfrm>
              <a:custGeom>
                <a:avLst/>
                <a:gdLst>
                  <a:gd name="T0" fmla="*/ 6 w 7"/>
                  <a:gd name="T1" fmla="*/ 2 h 4"/>
                  <a:gd name="T2" fmla="*/ 7 w 7"/>
                  <a:gd name="T3" fmla="*/ 4 h 4"/>
                  <a:gd name="T4" fmla="*/ 0 w 7"/>
                  <a:gd name="T5" fmla="*/ 0 h 4"/>
                  <a:gd name="T6" fmla="*/ 1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7" y="4"/>
                      <a:pt x="7" y="4"/>
                    </a:cubicBezTo>
                    <a:cubicBezTo>
                      <a:pt x="5" y="4"/>
                      <a:pt x="0" y="1"/>
                      <a:pt x="0" y="0"/>
                    </a:cubicBezTo>
                    <a:cubicBezTo>
                      <a:pt x="0" y="0"/>
                      <a:pt x="1" y="0"/>
                      <a:pt x="1" y="0"/>
                    </a:cubicBezTo>
                    <a:cubicBezTo>
                      <a:pt x="2"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1" name="Freeform 2119">
                <a:extLst>
                  <a:ext uri="{FF2B5EF4-FFF2-40B4-BE49-F238E27FC236}">
                    <a16:creationId xmlns:a16="http://schemas.microsoft.com/office/drawing/2014/main" id="{80347AEA-A48F-4DF6-A682-6CDFAE7BB8D0}"/>
                  </a:ext>
                </a:extLst>
              </p:cNvPr>
              <p:cNvSpPr>
                <a:spLocks/>
              </p:cNvSpPr>
              <p:nvPr/>
            </p:nvSpPr>
            <p:spPr bwMode="auto">
              <a:xfrm>
                <a:off x="5803" y="921"/>
                <a:ext cx="33" cy="20"/>
              </a:xfrm>
              <a:custGeom>
                <a:avLst/>
                <a:gdLst>
                  <a:gd name="T0" fmla="*/ 6 w 7"/>
                  <a:gd name="T1" fmla="*/ 2 h 4"/>
                  <a:gd name="T2" fmla="*/ 6 w 7"/>
                  <a:gd name="T3" fmla="*/ 3 h 4"/>
                  <a:gd name="T4" fmla="*/ 0 w 7"/>
                  <a:gd name="T5" fmla="*/ 0 h 4"/>
                  <a:gd name="T6" fmla="*/ 1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7" y="3"/>
                      <a:pt x="6" y="3"/>
                    </a:cubicBezTo>
                    <a:cubicBezTo>
                      <a:pt x="4" y="4"/>
                      <a:pt x="0" y="1"/>
                      <a:pt x="0" y="0"/>
                    </a:cubicBezTo>
                    <a:cubicBezTo>
                      <a:pt x="0" y="0"/>
                      <a:pt x="1" y="0"/>
                      <a:pt x="1" y="0"/>
                    </a:cubicBezTo>
                    <a:cubicBezTo>
                      <a:pt x="2" y="0"/>
                      <a:pt x="4"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2" name="Freeform 2120">
                <a:extLst>
                  <a:ext uri="{FF2B5EF4-FFF2-40B4-BE49-F238E27FC236}">
                    <a16:creationId xmlns:a16="http://schemas.microsoft.com/office/drawing/2014/main" id="{3C14095F-FF63-4C4E-9906-15C2E0FE2707}"/>
                  </a:ext>
                </a:extLst>
              </p:cNvPr>
              <p:cNvSpPr>
                <a:spLocks/>
              </p:cNvSpPr>
              <p:nvPr/>
            </p:nvSpPr>
            <p:spPr bwMode="auto">
              <a:xfrm>
                <a:off x="5817" y="1080"/>
                <a:ext cx="48" cy="34"/>
              </a:xfrm>
              <a:custGeom>
                <a:avLst/>
                <a:gdLst>
                  <a:gd name="T0" fmla="*/ 9 w 10"/>
                  <a:gd name="T1" fmla="*/ 3 h 7"/>
                  <a:gd name="T2" fmla="*/ 5 w 10"/>
                  <a:gd name="T3" fmla="*/ 5 h 7"/>
                  <a:gd name="T4" fmla="*/ 2 w 10"/>
                  <a:gd name="T5" fmla="*/ 0 h 7"/>
                  <a:gd name="T6" fmla="*/ 4 w 10"/>
                  <a:gd name="T7" fmla="*/ 0 h 7"/>
                  <a:gd name="T8" fmla="*/ 9 w 10"/>
                  <a:gd name="T9" fmla="*/ 3 h 7"/>
                </a:gdLst>
                <a:ahLst/>
                <a:cxnLst>
                  <a:cxn ang="0">
                    <a:pos x="T0" y="T1"/>
                  </a:cxn>
                  <a:cxn ang="0">
                    <a:pos x="T2" y="T3"/>
                  </a:cxn>
                  <a:cxn ang="0">
                    <a:pos x="T4" y="T5"/>
                  </a:cxn>
                  <a:cxn ang="0">
                    <a:pos x="T6" y="T7"/>
                  </a:cxn>
                  <a:cxn ang="0">
                    <a:pos x="T8" y="T9"/>
                  </a:cxn>
                </a:cxnLst>
                <a:rect l="0" t="0" r="r" b="b"/>
                <a:pathLst>
                  <a:path w="10" h="7">
                    <a:moveTo>
                      <a:pt x="9" y="3"/>
                    </a:moveTo>
                    <a:cubicBezTo>
                      <a:pt x="10" y="5"/>
                      <a:pt x="8" y="7"/>
                      <a:pt x="5" y="5"/>
                    </a:cubicBezTo>
                    <a:cubicBezTo>
                      <a:pt x="2" y="4"/>
                      <a:pt x="0" y="1"/>
                      <a:pt x="2" y="0"/>
                    </a:cubicBezTo>
                    <a:cubicBezTo>
                      <a:pt x="3" y="0"/>
                      <a:pt x="3" y="0"/>
                      <a:pt x="4" y="0"/>
                    </a:cubicBezTo>
                    <a:cubicBezTo>
                      <a:pt x="6" y="0"/>
                      <a:pt x="8" y="2"/>
                      <a:pt x="9"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3" name="Freeform 2121">
                <a:extLst>
                  <a:ext uri="{FF2B5EF4-FFF2-40B4-BE49-F238E27FC236}">
                    <a16:creationId xmlns:a16="http://schemas.microsoft.com/office/drawing/2014/main" id="{06544D2C-43D5-4102-AC2F-35E35B6E4557}"/>
                  </a:ext>
                </a:extLst>
              </p:cNvPr>
              <p:cNvSpPr>
                <a:spLocks/>
              </p:cNvSpPr>
              <p:nvPr/>
            </p:nvSpPr>
            <p:spPr bwMode="auto">
              <a:xfrm>
                <a:off x="5769" y="1066"/>
                <a:ext cx="39" cy="29"/>
              </a:xfrm>
              <a:custGeom>
                <a:avLst/>
                <a:gdLst>
                  <a:gd name="T0" fmla="*/ 8 w 8"/>
                  <a:gd name="T1" fmla="*/ 3 h 6"/>
                  <a:gd name="T2" fmla="*/ 4 w 8"/>
                  <a:gd name="T3" fmla="*/ 5 h 6"/>
                  <a:gd name="T4" fmla="*/ 2 w 8"/>
                  <a:gd name="T5" fmla="*/ 0 h 6"/>
                  <a:gd name="T6" fmla="*/ 3 w 8"/>
                  <a:gd name="T7" fmla="*/ 0 h 6"/>
                  <a:gd name="T8" fmla="*/ 8 w 8"/>
                  <a:gd name="T9" fmla="*/ 3 h 6"/>
                </a:gdLst>
                <a:ahLst/>
                <a:cxnLst>
                  <a:cxn ang="0">
                    <a:pos x="T0" y="T1"/>
                  </a:cxn>
                  <a:cxn ang="0">
                    <a:pos x="T2" y="T3"/>
                  </a:cxn>
                  <a:cxn ang="0">
                    <a:pos x="T4" y="T5"/>
                  </a:cxn>
                  <a:cxn ang="0">
                    <a:pos x="T6" y="T7"/>
                  </a:cxn>
                  <a:cxn ang="0">
                    <a:pos x="T8" y="T9"/>
                  </a:cxn>
                </a:cxnLst>
                <a:rect l="0" t="0" r="r" b="b"/>
                <a:pathLst>
                  <a:path w="8" h="6">
                    <a:moveTo>
                      <a:pt x="8" y="3"/>
                    </a:moveTo>
                    <a:cubicBezTo>
                      <a:pt x="8" y="5"/>
                      <a:pt x="6" y="6"/>
                      <a:pt x="4" y="5"/>
                    </a:cubicBezTo>
                    <a:cubicBezTo>
                      <a:pt x="1" y="4"/>
                      <a:pt x="0" y="1"/>
                      <a:pt x="2" y="0"/>
                    </a:cubicBezTo>
                    <a:cubicBezTo>
                      <a:pt x="2" y="0"/>
                      <a:pt x="2" y="0"/>
                      <a:pt x="3"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4" name="Freeform 2122">
                <a:extLst>
                  <a:ext uri="{FF2B5EF4-FFF2-40B4-BE49-F238E27FC236}">
                    <a16:creationId xmlns:a16="http://schemas.microsoft.com/office/drawing/2014/main" id="{5BC97701-9391-431B-B1F5-157FC6E765FB}"/>
                  </a:ext>
                </a:extLst>
              </p:cNvPr>
              <p:cNvSpPr>
                <a:spLocks/>
              </p:cNvSpPr>
              <p:nvPr/>
            </p:nvSpPr>
            <p:spPr bwMode="auto">
              <a:xfrm>
                <a:off x="5721" y="1032"/>
                <a:ext cx="38" cy="29"/>
              </a:xfrm>
              <a:custGeom>
                <a:avLst/>
                <a:gdLst>
                  <a:gd name="T0" fmla="*/ 7 w 8"/>
                  <a:gd name="T1" fmla="*/ 3 h 6"/>
                  <a:gd name="T2" fmla="*/ 3 w 8"/>
                  <a:gd name="T3" fmla="*/ 5 h 6"/>
                  <a:gd name="T4" fmla="*/ 2 w 8"/>
                  <a:gd name="T5" fmla="*/ 0 h 6"/>
                  <a:gd name="T6" fmla="*/ 3 w 8"/>
                  <a:gd name="T7" fmla="*/ 0 h 6"/>
                  <a:gd name="T8" fmla="*/ 7 w 8"/>
                  <a:gd name="T9" fmla="*/ 3 h 6"/>
                </a:gdLst>
                <a:ahLst/>
                <a:cxnLst>
                  <a:cxn ang="0">
                    <a:pos x="T0" y="T1"/>
                  </a:cxn>
                  <a:cxn ang="0">
                    <a:pos x="T2" y="T3"/>
                  </a:cxn>
                  <a:cxn ang="0">
                    <a:pos x="T4" y="T5"/>
                  </a:cxn>
                  <a:cxn ang="0">
                    <a:pos x="T6" y="T7"/>
                  </a:cxn>
                  <a:cxn ang="0">
                    <a:pos x="T8" y="T9"/>
                  </a:cxn>
                </a:cxnLst>
                <a:rect l="0" t="0" r="r" b="b"/>
                <a:pathLst>
                  <a:path w="8" h="6">
                    <a:moveTo>
                      <a:pt x="7" y="3"/>
                    </a:moveTo>
                    <a:cubicBezTo>
                      <a:pt x="8" y="5"/>
                      <a:pt x="6" y="6"/>
                      <a:pt x="3" y="5"/>
                    </a:cubicBezTo>
                    <a:cubicBezTo>
                      <a:pt x="0" y="4"/>
                      <a:pt x="0" y="1"/>
                      <a:pt x="2" y="0"/>
                    </a:cubicBezTo>
                    <a:cubicBezTo>
                      <a:pt x="2" y="0"/>
                      <a:pt x="2" y="0"/>
                      <a:pt x="3" y="0"/>
                    </a:cubicBezTo>
                    <a:cubicBezTo>
                      <a:pt x="5"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5" name="Freeform 2123">
                <a:extLst>
                  <a:ext uri="{FF2B5EF4-FFF2-40B4-BE49-F238E27FC236}">
                    <a16:creationId xmlns:a16="http://schemas.microsoft.com/office/drawing/2014/main" id="{C4E0097C-AFDE-49B4-835C-5CD7570E2AFF}"/>
                  </a:ext>
                </a:extLst>
              </p:cNvPr>
              <p:cNvSpPr>
                <a:spLocks/>
              </p:cNvSpPr>
              <p:nvPr/>
            </p:nvSpPr>
            <p:spPr bwMode="auto">
              <a:xfrm>
                <a:off x="5740" y="1008"/>
                <a:ext cx="39" cy="29"/>
              </a:xfrm>
              <a:custGeom>
                <a:avLst/>
                <a:gdLst>
                  <a:gd name="T0" fmla="*/ 7 w 8"/>
                  <a:gd name="T1" fmla="*/ 3 h 6"/>
                  <a:gd name="T2" fmla="*/ 4 w 8"/>
                  <a:gd name="T3" fmla="*/ 5 h 6"/>
                  <a:gd name="T4" fmla="*/ 2 w 8"/>
                  <a:gd name="T5" fmla="*/ 0 h 6"/>
                  <a:gd name="T6" fmla="*/ 3 w 8"/>
                  <a:gd name="T7" fmla="*/ 0 h 6"/>
                  <a:gd name="T8" fmla="*/ 7 w 8"/>
                  <a:gd name="T9" fmla="*/ 3 h 6"/>
                </a:gdLst>
                <a:ahLst/>
                <a:cxnLst>
                  <a:cxn ang="0">
                    <a:pos x="T0" y="T1"/>
                  </a:cxn>
                  <a:cxn ang="0">
                    <a:pos x="T2" y="T3"/>
                  </a:cxn>
                  <a:cxn ang="0">
                    <a:pos x="T4" y="T5"/>
                  </a:cxn>
                  <a:cxn ang="0">
                    <a:pos x="T6" y="T7"/>
                  </a:cxn>
                  <a:cxn ang="0">
                    <a:pos x="T8" y="T9"/>
                  </a:cxn>
                </a:cxnLst>
                <a:rect l="0" t="0" r="r" b="b"/>
                <a:pathLst>
                  <a:path w="8" h="6">
                    <a:moveTo>
                      <a:pt x="7" y="3"/>
                    </a:moveTo>
                    <a:cubicBezTo>
                      <a:pt x="8" y="5"/>
                      <a:pt x="7" y="6"/>
                      <a:pt x="4" y="5"/>
                    </a:cubicBezTo>
                    <a:cubicBezTo>
                      <a:pt x="2" y="4"/>
                      <a:pt x="0" y="1"/>
                      <a:pt x="2" y="0"/>
                    </a:cubicBezTo>
                    <a:cubicBezTo>
                      <a:pt x="2" y="0"/>
                      <a:pt x="2" y="0"/>
                      <a:pt x="3" y="0"/>
                    </a:cubicBezTo>
                    <a:cubicBezTo>
                      <a:pt x="5"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6" name="Freeform 2124">
                <a:extLst>
                  <a:ext uri="{FF2B5EF4-FFF2-40B4-BE49-F238E27FC236}">
                    <a16:creationId xmlns:a16="http://schemas.microsoft.com/office/drawing/2014/main" id="{C9F07522-63B2-4894-9DE6-26954EC06778}"/>
                  </a:ext>
                </a:extLst>
              </p:cNvPr>
              <p:cNvSpPr>
                <a:spLocks/>
              </p:cNvSpPr>
              <p:nvPr/>
            </p:nvSpPr>
            <p:spPr bwMode="auto">
              <a:xfrm>
                <a:off x="5764" y="994"/>
                <a:ext cx="44" cy="29"/>
              </a:xfrm>
              <a:custGeom>
                <a:avLst/>
                <a:gdLst>
                  <a:gd name="T0" fmla="*/ 8 w 9"/>
                  <a:gd name="T1" fmla="*/ 3 h 6"/>
                  <a:gd name="T2" fmla="*/ 5 w 9"/>
                  <a:gd name="T3" fmla="*/ 5 h 6"/>
                  <a:gd name="T4" fmla="*/ 2 w 9"/>
                  <a:gd name="T5" fmla="*/ 0 h 6"/>
                  <a:gd name="T6" fmla="*/ 3 w 9"/>
                  <a:gd name="T7" fmla="*/ 0 h 6"/>
                  <a:gd name="T8" fmla="*/ 8 w 9"/>
                  <a:gd name="T9" fmla="*/ 3 h 6"/>
                </a:gdLst>
                <a:ahLst/>
                <a:cxnLst>
                  <a:cxn ang="0">
                    <a:pos x="T0" y="T1"/>
                  </a:cxn>
                  <a:cxn ang="0">
                    <a:pos x="T2" y="T3"/>
                  </a:cxn>
                  <a:cxn ang="0">
                    <a:pos x="T4" y="T5"/>
                  </a:cxn>
                  <a:cxn ang="0">
                    <a:pos x="T6" y="T7"/>
                  </a:cxn>
                  <a:cxn ang="0">
                    <a:pos x="T8" y="T9"/>
                  </a:cxn>
                </a:cxnLst>
                <a:rect l="0" t="0" r="r" b="b"/>
                <a:pathLst>
                  <a:path w="9" h="6">
                    <a:moveTo>
                      <a:pt x="8" y="3"/>
                    </a:moveTo>
                    <a:cubicBezTo>
                      <a:pt x="9" y="5"/>
                      <a:pt x="7" y="6"/>
                      <a:pt x="5" y="5"/>
                    </a:cubicBezTo>
                    <a:cubicBezTo>
                      <a:pt x="3" y="4"/>
                      <a:pt x="0" y="1"/>
                      <a:pt x="2" y="0"/>
                    </a:cubicBezTo>
                    <a:cubicBezTo>
                      <a:pt x="2" y="0"/>
                      <a:pt x="3" y="0"/>
                      <a:pt x="3"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7" name="Freeform 2125">
                <a:extLst>
                  <a:ext uri="{FF2B5EF4-FFF2-40B4-BE49-F238E27FC236}">
                    <a16:creationId xmlns:a16="http://schemas.microsoft.com/office/drawing/2014/main" id="{D9DF5C16-587F-4C47-B706-BF7F4362F062}"/>
                  </a:ext>
                </a:extLst>
              </p:cNvPr>
              <p:cNvSpPr>
                <a:spLocks/>
              </p:cNvSpPr>
              <p:nvPr/>
            </p:nvSpPr>
            <p:spPr bwMode="auto">
              <a:xfrm>
                <a:off x="5812" y="1008"/>
                <a:ext cx="39" cy="29"/>
              </a:xfrm>
              <a:custGeom>
                <a:avLst/>
                <a:gdLst>
                  <a:gd name="T0" fmla="*/ 7 w 8"/>
                  <a:gd name="T1" fmla="*/ 3 h 6"/>
                  <a:gd name="T2" fmla="*/ 5 w 8"/>
                  <a:gd name="T3" fmla="*/ 5 h 6"/>
                  <a:gd name="T4" fmla="*/ 2 w 8"/>
                  <a:gd name="T5" fmla="*/ 0 h 6"/>
                  <a:gd name="T6" fmla="*/ 2 w 8"/>
                  <a:gd name="T7" fmla="*/ 0 h 6"/>
                  <a:gd name="T8" fmla="*/ 7 w 8"/>
                  <a:gd name="T9" fmla="*/ 3 h 6"/>
                </a:gdLst>
                <a:ahLst/>
                <a:cxnLst>
                  <a:cxn ang="0">
                    <a:pos x="T0" y="T1"/>
                  </a:cxn>
                  <a:cxn ang="0">
                    <a:pos x="T2" y="T3"/>
                  </a:cxn>
                  <a:cxn ang="0">
                    <a:pos x="T4" y="T5"/>
                  </a:cxn>
                  <a:cxn ang="0">
                    <a:pos x="T6" y="T7"/>
                  </a:cxn>
                  <a:cxn ang="0">
                    <a:pos x="T8" y="T9"/>
                  </a:cxn>
                </a:cxnLst>
                <a:rect l="0" t="0" r="r" b="b"/>
                <a:pathLst>
                  <a:path w="8" h="6">
                    <a:moveTo>
                      <a:pt x="7" y="3"/>
                    </a:moveTo>
                    <a:cubicBezTo>
                      <a:pt x="8" y="4"/>
                      <a:pt x="7" y="6"/>
                      <a:pt x="5" y="5"/>
                    </a:cubicBezTo>
                    <a:cubicBezTo>
                      <a:pt x="2" y="4"/>
                      <a:pt x="0" y="1"/>
                      <a:pt x="2" y="0"/>
                    </a:cubicBezTo>
                    <a:cubicBezTo>
                      <a:pt x="2" y="0"/>
                      <a:pt x="2" y="0"/>
                      <a:pt x="2" y="0"/>
                    </a:cubicBezTo>
                    <a:cubicBezTo>
                      <a:pt x="5"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8" name="Freeform 2126">
                <a:extLst>
                  <a:ext uri="{FF2B5EF4-FFF2-40B4-BE49-F238E27FC236}">
                    <a16:creationId xmlns:a16="http://schemas.microsoft.com/office/drawing/2014/main" id="{603F75DA-AA18-48A9-B53C-8B64CB5CF9EE}"/>
                  </a:ext>
                </a:extLst>
              </p:cNvPr>
              <p:cNvSpPr>
                <a:spLocks/>
              </p:cNvSpPr>
              <p:nvPr/>
            </p:nvSpPr>
            <p:spPr bwMode="auto">
              <a:xfrm>
                <a:off x="5827" y="989"/>
                <a:ext cx="38" cy="24"/>
              </a:xfrm>
              <a:custGeom>
                <a:avLst/>
                <a:gdLst>
                  <a:gd name="T0" fmla="*/ 7 w 8"/>
                  <a:gd name="T1" fmla="*/ 2 h 5"/>
                  <a:gd name="T2" fmla="*/ 6 w 8"/>
                  <a:gd name="T3" fmla="*/ 5 h 5"/>
                  <a:gd name="T4" fmla="*/ 1 w 8"/>
                  <a:gd name="T5" fmla="*/ 0 h 5"/>
                  <a:gd name="T6" fmla="*/ 2 w 8"/>
                  <a:gd name="T7" fmla="*/ 0 h 5"/>
                  <a:gd name="T8" fmla="*/ 7 w 8"/>
                  <a:gd name="T9" fmla="*/ 2 h 5"/>
                </a:gdLst>
                <a:ahLst/>
                <a:cxnLst>
                  <a:cxn ang="0">
                    <a:pos x="T0" y="T1"/>
                  </a:cxn>
                  <a:cxn ang="0">
                    <a:pos x="T2" y="T3"/>
                  </a:cxn>
                  <a:cxn ang="0">
                    <a:pos x="T4" y="T5"/>
                  </a:cxn>
                  <a:cxn ang="0">
                    <a:pos x="T6" y="T7"/>
                  </a:cxn>
                  <a:cxn ang="0">
                    <a:pos x="T8" y="T9"/>
                  </a:cxn>
                </a:cxnLst>
                <a:rect l="0" t="0" r="r" b="b"/>
                <a:pathLst>
                  <a:path w="8" h="5">
                    <a:moveTo>
                      <a:pt x="7" y="2"/>
                    </a:moveTo>
                    <a:cubicBezTo>
                      <a:pt x="8" y="4"/>
                      <a:pt x="8" y="5"/>
                      <a:pt x="6" y="5"/>
                    </a:cubicBezTo>
                    <a:cubicBezTo>
                      <a:pt x="4" y="4"/>
                      <a:pt x="0" y="1"/>
                      <a:pt x="1" y="0"/>
                    </a:cubicBezTo>
                    <a:cubicBezTo>
                      <a:pt x="2" y="0"/>
                      <a:pt x="2" y="0"/>
                      <a:pt x="2" y="0"/>
                    </a:cubicBezTo>
                    <a:cubicBezTo>
                      <a:pt x="5" y="0"/>
                      <a:pt x="7" y="1"/>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79" name="Freeform 2127">
                <a:extLst>
                  <a:ext uri="{FF2B5EF4-FFF2-40B4-BE49-F238E27FC236}">
                    <a16:creationId xmlns:a16="http://schemas.microsoft.com/office/drawing/2014/main" id="{8682CC1E-23FE-4ABC-A5A0-443BA16144D8}"/>
                  </a:ext>
                </a:extLst>
              </p:cNvPr>
              <p:cNvSpPr>
                <a:spLocks/>
              </p:cNvSpPr>
              <p:nvPr/>
            </p:nvSpPr>
            <p:spPr bwMode="auto">
              <a:xfrm>
                <a:off x="5836" y="965"/>
                <a:ext cx="39" cy="24"/>
              </a:xfrm>
              <a:custGeom>
                <a:avLst/>
                <a:gdLst>
                  <a:gd name="T0" fmla="*/ 7 w 8"/>
                  <a:gd name="T1" fmla="*/ 3 h 5"/>
                  <a:gd name="T2" fmla="*/ 7 w 8"/>
                  <a:gd name="T3" fmla="*/ 5 h 5"/>
                  <a:gd name="T4" fmla="*/ 1 w 8"/>
                  <a:gd name="T5" fmla="*/ 1 h 5"/>
                  <a:gd name="T6" fmla="*/ 2 w 8"/>
                  <a:gd name="T7" fmla="*/ 0 h 5"/>
                  <a:gd name="T8" fmla="*/ 7 w 8"/>
                  <a:gd name="T9" fmla="*/ 3 h 5"/>
                </a:gdLst>
                <a:ahLst/>
                <a:cxnLst>
                  <a:cxn ang="0">
                    <a:pos x="T0" y="T1"/>
                  </a:cxn>
                  <a:cxn ang="0">
                    <a:pos x="T2" y="T3"/>
                  </a:cxn>
                  <a:cxn ang="0">
                    <a:pos x="T4" y="T5"/>
                  </a:cxn>
                  <a:cxn ang="0">
                    <a:pos x="T6" y="T7"/>
                  </a:cxn>
                  <a:cxn ang="0">
                    <a:pos x="T8" y="T9"/>
                  </a:cxn>
                </a:cxnLst>
                <a:rect l="0" t="0" r="r" b="b"/>
                <a:pathLst>
                  <a:path w="8" h="5">
                    <a:moveTo>
                      <a:pt x="7" y="3"/>
                    </a:moveTo>
                    <a:cubicBezTo>
                      <a:pt x="8" y="4"/>
                      <a:pt x="8" y="5"/>
                      <a:pt x="7" y="5"/>
                    </a:cubicBezTo>
                    <a:cubicBezTo>
                      <a:pt x="4" y="5"/>
                      <a:pt x="0" y="2"/>
                      <a:pt x="1" y="1"/>
                    </a:cubicBezTo>
                    <a:cubicBezTo>
                      <a:pt x="1" y="0"/>
                      <a:pt x="2" y="0"/>
                      <a:pt x="2" y="0"/>
                    </a:cubicBezTo>
                    <a:cubicBezTo>
                      <a:pt x="4" y="1"/>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0" name="Freeform 2128">
                <a:extLst>
                  <a:ext uri="{FF2B5EF4-FFF2-40B4-BE49-F238E27FC236}">
                    <a16:creationId xmlns:a16="http://schemas.microsoft.com/office/drawing/2014/main" id="{EB6884E4-2C7A-4F53-B8DB-DEA690FD01E8}"/>
                  </a:ext>
                </a:extLst>
              </p:cNvPr>
              <p:cNvSpPr>
                <a:spLocks/>
              </p:cNvSpPr>
              <p:nvPr/>
            </p:nvSpPr>
            <p:spPr bwMode="auto">
              <a:xfrm>
                <a:off x="5798" y="936"/>
                <a:ext cx="34" cy="19"/>
              </a:xfrm>
              <a:custGeom>
                <a:avLst/>
                <a:gdLst>
                  <a:gd name="T0" fmla="*/ 6 w 7"/>
                  <a:gd name="T1" fmla="*/ 2 h 4"/>
                  <a:gd name="T2" fmla="*/ 6 w 7"/>
                  <a:gd name="T3" fmla="*/ 4 h 4"/>
                  <a:gd name="T4" fmla="*/ 0 w 7"/>
                  <a:gd name="T5" fmla="*/ 0 h 4"/>
                  <a:gd name="T6" fmla="*/ 1 w 7"/>
                  <a:gd name="T7" fmla="*/ 0 h 4"/>
                  <a:gd name="T8" fmla="*/ 6 w 7"/>
                  <a:gd name="T9" fmla="*/ 2 h 4"/>
                </a:gdLst>
                <a:ahLst/>
                <a:cxnLst>
                  <a:cxn ang="0">
                    <a:pos x="T0" y="T1"/>
                  </a:cxn>
                  <a:cxn ang="0">
                    <a:pos x="T2" y="T3"/>
                  </a:cxn>
                  <a:cxn ang="0">
                    <a:pos x="T4" y="T5"/>
                  </a:cxn>
                  <a:cxn ang="0">
                    <a:pos x="T6" y="T7"/>
                  </a:cxn>
                  <a:cxn ang="0">
                    <a:pos x="T8" y="T9"/>
                  </a:cxn>
                </a:cxnLst>
                <a:rect l="0" t="0" r="r" b="b"/>
                <a:pathLst>
                  <a:path w="7" h="4">
                    <a:moveTo>
                      <a:pt x="6" y="2"/>
                    </a:moveTo>
                    <a:cubicBezTo>
                      <a:pt x="7" y="3"/>
                      <a:pt x="7" y="4"/>
                      <a:pt x="6" y="4"/>
                    </a:cubicBezTo>
                    <a:cubicBezTo>
                      <a:pt x="4" y="4"/>
                      <a:pt x="0" y="1"/>
                      <a:pt x="0" y="0"/>
                    </a:cubicBezTo>
                    <a:cubicBezTo>
                      <a:pt x="1" y="0"/>
                      <a:pt x="1" y="0"/>
                      <a:pt x="1" y="0"/>
                    </a:cubicBezTo>
                    <a:cubicBezTo>
                      <a:pt x="3"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1" name="Freeform 2129">
                <a:extLst>
                  <a:ext uri="{FF2B5EF4-FFF2-40B4-BE49-F238E27FC236}">
                    <a16:creationId xmlns:a16="http://schemas.microsoft.com/office/drawing/2014/main" id="{95DEA3B3-2C7F-49DB-B6CE-7CC1B6E6AF9B}"/>
                  </a:ext>
                </a:extLst>
              </p:cNvPr>
              <p:cNvSpPr>
                <a:spLocks/>
              </p:cNvSpPr>
              <p:nvPr/>
            </p:nvSpPr>
            <p:spPr bwMode="auto">
              <a:xfrm>
                <a:off x="5779" y="970"/>
                <a:ext cx="38" cy="24"/>
              </a:xfrm>
              <a:custGeom>
                <a:avLst/>
                <a:gdLst>
                  <a:gd name="T0" fmla="*/ 7 w 8"/>
                  <a:gd name="T1" fmla="*/ 3 h 5"/>
                  <a:gd name="T2" fmla="*/ 6 w 8"/>
                  <a:gd name="T3" fmla="*/ 5 h 5"/>
                  <a:gd name="T4" fmla="*/ 1 w 8"/>
                  <a:gd name="T5" fmla="*/ 0 h 5"/>
                  <a:gd name="T6" fmla="*/ 2 w 8"/>
                  <a:gd name="T7" fmla="*/ 0 h 5"/>
                  <a:gd name="T8" fmla="*/ 7 w 8"/>
                  <a:gd name="T9" fmla="*/ 3 h 5"/>
                </a:gdLst>
                <a:ahLst/>
                <a:cxnLst>
                  <a:cxn ang="0">
                    <a:pos x="T0" y="T1"/>
                  </a:cxn>
                  <a:cxn ang="0">
                    <a:pos x="T2" y="T3"/>
                  </a:cxn>
                  <a:cxn ang="0">
                    <a:pos x="T4" y="T5"/>
                  </a:cxn>
                  <a:cxn ang="0">
                    <a:pos x="T6" y="T7"/>
                  </a:cxn>
                  <a:cxn ang="0">
                    <a:pos x="T8" y="T9"/>
                  </a:cxn>
                </a:cxnLst>
                <a:rect l="0" t="0" r="r" b="b"/>
                <a:pathLst>
                  <a:path w="8" h="5">
                    <a:moveTo>
                      <a:pt x="7" y="3"/>
                    </a:moveTo>
                    <a:cubicBezTo>
                      <a:pt x="8" y="4"/>
                      <a:pt x="7" y="5"/>
                      <a:pt x="6" y="5"/>
                    </a:cubicBezTo>
                    <a:cubicBezTo>
                      <a:pt x="3" y="4"/>
                      <a:pt x="0" y="1"/>
                      <a:pt x="1" y="0"/>
                    </a:cubicBezTo>
                    <a:cubicBezTo>
                      <a:pt x="2" y="0"/>
                      <a:pt x="2" y="0"/>
                      <a:pt x="2" y="0"/>
                    </a:cubicBezTo>
                    <a:cubicBezTo>
                      <a:pt x="4" y="0"/>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2" name="Freeform 2130">
                <a:extLst>
                  <a:ext uri="{FF2B5EF4-FFF2-40B4-BE49-F238E27FC236}">
                    <a16:creationId xmlns:a16="http://schemas.microsoft.com/office/drawing/2014/main" id="{9DADFFA1-3229-4598-A22E-122679EA882B}"/>
                  </a:ext>
                </a:extLst>
              </p:cNvPr>
              <p:cNvSpPr>
                <a:spLocks/>
              </p:cNvSpPr>
              <p:nvPr/>
            </p:nvSpPr>
            <p:spPr bwMode="auto">
              <a:xfrm>
                <a:off x="5788" y="1037"/>
                <a:ext cx="44" cy="29"/>
              </a:xfrm>
              <a:custGeom>
                <a:avLst/>
                <a:gdLst>
                  <a:gd name="T0" fmla="*/ 8 w 9"/>
                  <a:gd name="T1" fmla="*/ 3 h 6"/>
                  <a:gd name="T2" fmla="*/ 5 w 9"/>
                  <a:gd name="T3" fmla="*/ 5 h 6"/>
                  <a:gd name="T4" fmla="*/ 2 w 9"/>
                  <a:gd name="T5" fmla="*/ 0 h 6"/>
                  <a:gd name="T6" fmla="*/ 3 w 9"/>
                  <a:gd name="T7" fmla="*/ 0 h 6"/>
                  <a:gd name="T8" fmla="*/ 8 w 9"/>
                  <a:gd name="T9" fmla="*/ 3 h 6"/>
                </a:gdLst>
                <a:ahLst/>
                <a:cxnLst>
                  <a:cxn ang="0">
                    <a:pos x="T0" y="T1"/>
                  </a:cxn>
                  <a:cxn ang="0">
                    <a:pos x="T2" y="T3"/>
                  </a:cxn>
                  <a:cxn ang="0">
                    <a:pos x="T4" y="T5"/>
                  </a:cxn>
                  <a:cxn ang="0">
                    <a:pos x="T6" y="T7"/>
                  </a:cxn>
                  <a:cxn ang="0">
                    <a:pos x="T8" y="T9"/>
                  </a:cxn>
                </a:cxnLst>
                <a:rect l="0" t="0" r="r" b="b"/>
                <a:pathLst>
                  <a:path w="9" h="6">
                    <a:moveTo>
                      <a:pt x="8" y="3"/>
                    </a:moveTo>
                    <a:cubicBezTo>
                      <a:pt x="9" y="5"/>
                      <a:pt x="7" y="6"/>
                      <a:pt x="5" y="5"/>
                    </a:cubicBezTo>
                    <a:cubicBezTo>
                      <a:pt x="2" y="4"/>
                      <a:pt x="0" y="1"/>
                      <a:pt x="2" y="0"/>
                    </a:cubicBezTo>
                    <a:cubicBezTo>
                      <a:pt x="3" y="0"/>
                      <a:pt x="3" y="0"/>
                      <a:pt x="3" y="0"/>
                    </a:cubicBezTo>
                    <a:cubicBezTo>
                      <a:pt x="6"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3" name="Freeform 2131">
                <a:extLst>
                  <a:ext uri="{FF2B5EF4-FFF2-40B4-BE49-F238E27FC236}">
                    <a16:creationId xmlns:a16="http://schemas.microsoft.com/office/drawing/2014/main" id="{17157E25-EC4E-4758-8675-802E7E4F2C1D}"/>
                  </a:ext>
                </a:extLst>
              </p:cNvPr>
              <p:cNvSpPr>
                <a:spLocks/>
              </p:cNvSpPr>
              <p:nvPr/>
            </p:nvSpPr>
            <p:spPr bwMode="auto">
              <a:xfrm>
                <a:off x="5836" y="1047"/>
                <a:ext cx="44" cy="33"/>
              </a:xfrm>
              <a:custGeom>
                <a:avLst/>
                <a:gdLst>
                  <a:gd name="T0" fmla="*/ 8 w 9"/>
                  <a:gd name="T1" fmla="*/ 4 h 7"/>
                  <a:gd name="T2" fmla="*/ 6 w 9"/>
                  <a:gd name="T3" fmla="*/ 6 h 7"/>
                  <a:gd name="T4" fmla="*/ 2 w 9"/>
                  <a:gd name="T5" fmla="*/ 1 h 7"/>
                  <a:gd name="T6" fmla="*/ 3 w 9"/>
                  <a:gd name="T7" fmla="*/ 0 h 7"/>
                  <a:gd name="T8" fmla="*/ 8 w 9"/>
                  <a:gd name="T9" fmla="*/ 4 h 7"/>
                </a:gdLst>
                <a:ahLst/>
                <a:cxnLst>
                  <a:cxn ang="0">
                    <a:pos x="T0" y="T1"/>
                  </a:cxn>
                  <a:cxn ang="0">
                    <a:pos x="T2" y="T3"/>
                  </a:cxn>
                  <a:cxn ang="0">
                    <a:pos x="T4" y="T5"/>
                  </a:cxn>
                  <a:cxn ang="0">
                    <a:pos x="T6" y="T7"/>
                  </a:cxn>
                  <a:cxn ang="0">
                    <a:pos x="T8" y="T9"/>
                  </a:cxn>
                </a:cxnLst>
                <a:rect l="0" t="0" r="r" b="b"/>
                <a:pathLst>
                  <a:path w="9" h="7">
                    <a:moveTo>
                      <a:pt x="8" y="4"/>
                    </a:moveTo>
                    <a:cubicBezTo>
                      <a:pt x="9" y="6"/>
                      <a:pt x="8" y="7"/>
                      <a:pt x="6" y="6"/>
                    </a:cubicBezTo>
                    <a:cubicBezTo>
                      <a:pt x="2" y="5"/>
                      <a:pt x="0" y="2"/>
                      <a:pt x="2" y="1"/>
                    </a:cubicBezTo>
                    <a:cubicBezTo>
                      <a:pt x="2" y="0"/>
                      <a:pt x="3" y="0"/>
                      <a:pt x="3" y="0"/>
                    </a:cubicBezTo>
                    <a:cubicBezTo>
                      <a:pt x="5" y="1"/>
                      <a:pt x="7"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4" name="Freeform 2132">
                <a:extLst>
                  <a:ext uri="{FF2B5EF4-FFF2-40B4-BE49-F238E27FC236}">
                    <a16:creationId xmlns:a16="http://schemas.microsoft.com/office/drawing/2014/main" id="{A01741BA-B799-428B-84B7-3F0FCB5D93C3}"/>
                  </a:ext>
                </a:extLst>
              </p:cNvPr>
              <p:cNvSpPr>
                <a:spLocks/>
              </p:cNvSpPr>
              <p:nvPr/>
            </p:nvSpPr>
            <p:spPr bwMode="auto">
              <a:xfrm>
                <a:off x="5865" y="1032"/>
                <a:ext cx="44" cy="29"/>
              </a:xfrm>
              <a:custGeom>
                <a:avLst/>
                <a:gdLst>
                  <a:gd name="T0" fmla="*/ 8 w 9"/>
                  <a:gd name="T1" fmla="*/ 3 h 6"/>
                  <a:gd name="T2" fmla="*/ 6 w 9"/>
                  <a:gd name="T3" fmla="*/ 5 h 6"/>
                  <a:gd name="T4" fmla="*/ 1 w 9"/>
                  <a:gd name="T5" fmla="*/ 0 h 6"/>
                  <a:gd name="T6" fmla="*/ 2 w 9"/>
                  <a:gd name="T7" fmla="*/ 0 h 6"/>
                  <a:gd name="T8" fmla="*/ 8 w 9"/>
                  <a:gd name="T9" fmla="*/ 3 h 6"/>
                </a:gdLst>
                <a:ahLst/>
                <a:cxnLst>
                  <a:cxn ang="0">
                    <a:pos x="T0" y="T1"/>
                  </a:cxn>
                  <a:cxn ang="0">
                    <a:pos x="T2" y="T3"/>
                  </a:cxn>
                  <a:cxn ang="0">
                    <a:pos x="T4" y="T5"/>
                  </a:cxn>
                  <a:cxn ang="0">
                    <a:pos x="T6" y="T7"/>
                  </a:cxn>
                  <a:cxn ang="0">
                    <a:pos x="T8" y="T9"/>
                  </a:cxn>
                </a:cxnLst>
                <a:rect l="0" t="0" r="r" b="b"/>
                <a:pathLst>
                  <a:path w="9" h="6">
                    <a:moveTo>
                      <a:pt x="8" y="3"/>
                    </a:moveTo>
                    <a:cubicBezTo>
                      <a:pt x="9" y="5"/>
                      <a:pt x="8" y="6"/>
                      <a:pt x="6" y="5"/>
                    </a:cubicBezTo>
                    <a:cubicBezTo>
                      <a:pt x="3" y="5"/>
                      <a:pt x="0" y="1"/>
                      <a:pt x="1" y="0"/>
                    </a:cubicBezTo>
                    <a:cubicBezTo>
                      <a:pt x="2" y="0"/>
                      <a:pt x="2" y="0"/>
                      <a:pt x="2" y="0"/>
                    </a:cubicBezTo>
                    <a:cubicBezTo>
                      <a:pt x="5"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5" name="Freeform 2133">
                <a:extLst>
                  <a:ext uri="{FF2B5EF4-FFF2-40B4-BE49-F238E27FC236}">
                    <a16:creationId xmlns:a16="http://schemas.microsoft.com/office/drawing/2014/main" id="{6FB25A4E-0946-4357-9C1A-20D4774A8C10}"/>
                  </a:ext>
                </a:extLst>
              </p:cNvPr>
              <p:cNvSpPr>
                <a:spLocks/>
              </p:cNvSpPr>
              <p:nvPr/>
            </p:nvSpPr>
            <p:spPr bwMode="auto">
              <a:xfrm>
                <a:off x="5880" y="1008"/>
                <a:ext cx="38" cy="24"/>
              </a:xfrm>
              <a:custGeom>
                <a:avLst/>
                <a:gdLst>
                  <a:gd name="T0" fmla="*/ 7 w 8"/>
                  <a:gd name="T1" fmla="*/ 3 h 5"/>
                  <a:gd name="T2" fmla="*/ 6 w 8"/>
                  <a:gd name="T3" fmla="*/ 5 h 5"/>
                  <a:gd name="T4" fmla="*/ 1 w 8"/>
                  <a:gd name="T5" fmla="*/ 0 h 5"/>
                  <a:gd name="T6" fmla="*/ 2 w 8"/>
                  <a:gd name="T7" fmla="*/ 0 h 5"/>
                  <a:gd name="T8" fmla="*/ 7 w 8"/>
                  <a:gd name="T9" fmla="*/ 3 h 5"/>
                </a:gdLst>
                <a:ahLst/>
                <a:cxnLst>
                  <a:cxn ang="0">
                    <a:pos x="T0" y="T1"/>
                  </a:cxn>
                  <a:cxn ang="0">
                    <a:pos x="T2" y="T3"/>
                  </a:cxn>
                  <a:cxn ang="0">
                    <a:pos x="T4" y="T5"/>
                  </a:cxn>
                  <a:cxn ang="0">
                    <a:pos x="T6" y="T7"/>
                  </a:cxn>
                  <a:cxn ang="0">
                    <a:pos x="T8" y="T9"/>
                  </a:cxn>
                </a:cxnLst>
                <a:rect l="0" t="0" r="r" b="b"/>
                <a:pathLst>
                  <a:path w="8" h="5">
                    <a:moveTo>
                      <a:pt x="7" y="3"/>
                    </a:moveTo>
                    <a:cubicBezTo>
                      <a:pt x="8" y="4"/>
                      <a:pt x="8" y="5"/>
                      <a:pt x="6" y="5"/>
                    </a:cubicBezTo>
                    <a:cubicBezTo>
                      <a:pt x="3" y="5"/>
                      <a:pt x="0" y="1"/>
                      <a:pt x="1" y="0"/>
                    </a:cubicBezTo>
                    <a:cubicBezTo>
                      <a:pt x="1" y="0"/>
                      <a:pt x="2" y="0"/>
                      <a:pt x="2" y="0"/>
                    </a:cubicBezTo>
                    <a:cubicBezTo>
                      <a:pt x="4" y="0"/>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6" name="Freeform 2134">
                <a:extLst>
                  <a:ext uri="{FF2B5EF4-FFF2-40B4-BE49-F238E27FC236}">
                    <a16:creationId xmlns:a16="http://schemas.microsoft.com/office/drawing/2014/main" id="{DCDCC1AA-3479-4619-B302-6A7FD5ACAAA0}"/>
                  </a:ext>
                </a:extLst>
              </p:cNvPr>
              <p:cNvSpPr>
                <a:spLocks/>
              </p:cNvSpPr>
              <p:nvPr/>
            </p:nvSpPr>
            <p:spPr bwMode="auto">
              <a:xfrm>
                <a:off x="5889" y="984"/>
                <a:ext cx="39" cy="24"/>
              </a:xfrm>
              <a:custGeom>
                <a:avLst/>
                <a:gdLst>
                  <a:gd name="T0" fmla="*/ 7 w 8"/>
                  <a:gd name="T1" fmla="*/ 3 h 5"/>
                  <a:gd name="T2" fmla="*/ 7 w 8"/>
                  <a:gd name="T3" fmla="*/ 5 h 5"/>
                  <a:gd name="T4" fmla="*/ 1 w 8"/>
                  <a:gd name="T5" fmla="*/ 1 h 5"/>
                  <a:gd name="T6" fmla="*/ 2 w 8"/>
                  <a:gd name="T7" fmla="*/ 0 h 5"/>
                  <a:gd name="T8" fmla="*/ 7 w 8"/>
                  <a:gd name="T9" fmla="*/ 3 h 5"/>
                </a:gdLst>
                <a:ahLst/>
                <a:cxnLst>
                  <a:cxn ang="0">
                    <a:pos x="T0" y="T1"/>
                  </a:cxn>
                  <a:cxn ang="0">
                    <a:pos x="T2" y="T3"/>
                  </a:cxn>
                  <a:cxn ang="0">
                    <a:pos x="T4" y="T5"/>
                  </a:cxn>
                  <a:cxn ang="0">
                    <a:pos x="T6" y="T7"/>
                  </a:cxn>
                  <a:cxn ang="0">
                    <a:pos x="T8" y="T9"/>
                  </a:cxn>
                </a:cxnLst>
                <a:rect l="0" t="0" r="r" b="b"/>
                <a:pathLst>
                  <a:path w="8" h="5">
                    <a:moveTo>
                      <a:pt x="7" y="3"/>
                    </a:moveTo>
                    <a:cubicBezTo>
                      <a:pt x="8" y="4"/>
                      <a:pt x="8" y="5"/>
                      <a:pt x="7" y="5"/>
                    </a:cubicBezTo>
                    <a:cubicBezTo>
                      <a:pt x="4" y="5"/>
                      <a:pt x="0" y="2"/>
                      <a:pt x="1" y="1"/>
                    </a:cubicBezTo>
                    <a:cubicBezTo>
                      <a:pt x="1" y="0"/>
                      <a:pt x="2" y="0"/>
                      <a:pt x="2" y="0"/>
                    </a:cubicBezTo>
                    <a:cubicBezTo>
                      <a:pt x="4" y="1"/>
                      <a:pt x="6"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7" name="Freeform 2135">
                <a:extLst>
                  <a:ext uri="{FF2B5EF4-FFF2-40B4-BE49-F238E27FC236}">
                    <a16:creationId xmlns:a16="http://schemas.microsoft.com/office/drawing/2014/main" id="{BBF1A646-2471-4293-9427-DD53A16B26F8}"/>
                  </a:ext>
                </a:extLst>
              </p:cNvPr>
              <p:cNvSpPr>
                <a:spLocks/>
              </p:cNvSpPr>
              <p:nvPr/>
            </p:nvSpPr>
            <p:spPr bwMode="auto">
              <a:xfrm>
                <a:off x="5653" y="1215"/>
                <a:ext cx="49" cy="44"/>
              </a:xfrm>
              <a:custGeom>
                <a:avLst/>
                <a:gdLst>
                  <a:gd name="T0" fmla="*/ 10 w 10"/>
                  <a:gd name="T1" fmla="*/ 4 h 9"/>
                  <a:gd name="T2" fmla="*/ 3 w 10"/>
                  <a:gd name="T3" fmla="*/ 7 h 9"/>
                  <a:gd name="T4" fmla="*/ 5 w 10"/>
                  <a:gd name="T5" fmla="*/ 0 h 9"/>
                  <a:gd name="T6" fmla="*/ 5 w 10"/>
                  <a:gd name="T7" fmla="*/ 0 h 9"/>
                  <a:gd name="T8" fmla="*/ 10 w 10"/>
                  <a:gd name="T9" fmla="*/ 4 h 9"/>
                </a:gdLst>
                <a:ahLst/>
                <a:cxnLst>
                  <a:cxn ang="0">
                    <a:pos x="T0" y="T1"/>
                  </a:cxn>
                  <a:cxn ang="0">
                    <a:pos x="T2" y="T3"/>
                  </a:cxn>
                  <a:cxn ang="0">
                    <a:pos x="T4" y="T5"/>
                  </a:cxn>
                  <a:cxn ang="0">
                    <a:pos x="T6" y="T7"/>
                  </a:cxn>
                  <a:cxn ang="0">
                    <a:pos x="T8" y="T9"/>
                  </a:cxn>
                </a:cxnLst>
                <a:rect l="0" t="0" r="r" b="b"/>
                <a:pathLst>
                  <a:path w="10" h="9">
                    <a:moveTo>
                      <a:pt x="10" y="4"/>
                    </a:moveTo>
                    <a:cubicBezTo>
                      <a:pt x="10" y="7"/>
                      <a:pt x="6" y="9"/>
                      <a:pt x="3" y="7"/>
                    </a:cubicBezTo>
                    <a:cubicBezTo>
                      <a:pt x="0" y="4"/>
                      <a:pt x="1" y="1"/>
                      <a:pt x="5" y="0"/>
                    </a:cubicBezTo>
                    <a:cubicBezTo>
                      <a:pt x="5" y="0"/>
                      <a:pt x="5" y="0"/>
                      <a:pt x="5" y="0"/>
                    </a:cubicBezTo>
                    <a:cubicBezTo>
                      <a:pt x="8" y="0"/>
                      <a:pt x="10" y="3"/>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8" name="Freeform 2136">
                <a:extLst>
                  <a:ext uri="{FF2B5EF4-FFF2-40B4-BE49-F238E27FC236}">
                    <a16:creationId xmlns:a16="http://schemas.microsoft.com/office/drawing/2014/main" id="{B67DC58C-7A23-4C0C-8A80-5E0D7B70C818}"/>
                  </a:ext>
                </a:extLst>
              </p:cNvPr>
              <p:cNvSpPr>
                <a:spLocks/>
              </p:cNvSpPr>
              <p:nvPr/>
            </p:nvSpPr>
            <p:spPr bwMode="auto">
              <a:xfrm>
                <a:off x="5692" y="1177"/>
                <a:ext cx="43" cy="43"/>
              </a:xfrm>
              <a:custGeom>
                <a:avLst/>
                <a:gdLst>
                  <a:gd name="T0" fmla="*/ 9 w 9"/>
                  <a:gd name="T1" fmla="*/ 4 h 9"/>
                  <a:gd name="T2" fmla="*/ 2 w 9"/>
                  <a:gd name="T3" fmla="*/ 7 h 9"/>
                  <a:gd name="T4" fmla="*/ 3 w 9"/>
                  <a:gd name="T5" fmla="*/ 1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7"/>
                      <a:pt x="5" y="9"/>
                      <a:pt x="2" y="7"/>
                    </a:cubicBezTo>
                    <a:cubicBezTo>
                      <a:pt x="0" y="4"/>
                      <a:pt x="0" y="1"/>
                      <a:pt x="3" y="1"/>
                    </a:cubicBezTo>
                    <a:cubicBezTo>
                      <a:pt x="4" y="0"/>
                      <a:pt x="4" y="0"/>
                      <a:pt x="4" y="0"/>
                    </a:cubicBezTo>
                    <a:cubicBezTo>
                      <a:pt x="7" y="1"/>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89" name="Freeform 2137">
                <a:extLst>
                  <a:ext uri="{FF2B5EF4-FFF2-40B4-BE49-F238E27FC236}">
                    <a16:creationId xmlns:a16="http://schemas.microsoft.com/office/drawing/2014/main" id="{D43A73C8-F0B8-4AF7-AAD6-38DA5535C8AA}"/>
                  </a:ext>
                </a:extLst>
              </p:cNvPr>
              <p:cNvSpPr>
                <a:spLocks/>
              </p:cNvSpPr>
              <p:nvPr/>
            </p:nvSpPr>
            <p:spPr bwMode="auto">
              <a:xfrm>
                <a:off x="5745" y="1167"/>
                <a:ext cx="43" cy="44"/>
              </a:xfrm>
              <a:custGeom>
                <a:avLst/>
                <a:gdLst>
                  <a:gd name="T0" fmla="*/ 9 w 9"/>
                  <a:gd name="T1" fmla="*/ 4 h 9"/>
                  <a:gd name="T2" fmla="*/ 3 w 9"/>
                  <a:gd name="T3" fmla="*/ 7 h 9"/>
                  <a:gd name="T4" fmla="*/ 3 w 9"/>
                  <a:gd name="T5" fmla="*/ 1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7"/>
                      <a:pt x="6" y="9"/>
                      <a:pt x="3" y="7"/>
                    </a:cubicBezTo>
                    <a:cubicBezTo>
                      <a:pt x="0" y="5"/>
                      <a:pt x="0" y="1"/>
                      <a:pt x="3" y="1"/>
                    </a:cubicBezTo>
                    <a:cubicBezTo>
                      <a:pt x="3" y="0"/>
                      <a:pt x="4" y="0"/>
                      <a:pt x="4" y="0"/>
                    </a:cubicBezTo>
                    <a:cubicBezTo>
                      <a:pt x="7" y="1"/>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0" name="Freeform 2138">
                <a:extLst>
                  <a:ext uri="{FF2B5EF4-FFF2-40B4-BE49-F238E27FC236}">
                    <a16:creationId xmlns:a16="http://schemas.microsoft.com/office/drawing/2014/main" id="{AA1AD91B-81B9-47CD-98E5-7F1D9578520C}"/>
                  </a:ext>
                </a:extLst>
              </p:cNvPr>
              <p:cNvSpPr>
                <a:spLocks/>
              </p:cNvSpPr>
              <p:nvPr/>
            </p:nvSpPr>
            <p:spPr bwMode="auto">
              <a:xfrm>
                <a:off x="5788" y="1153"/>
                <a:ext cx="44" cy="38"/>
              </a:xfrm>
              <a:custGeom>
                <a:avLst/>
                <a:gdLst>
                  <a:gd name="T0" fmla="*/ 8 w 9"/>
                  <a:gd name="T1" fmla="*/ 3 h 8"/>
                  <a:gd name="T2" fmla="*/ 3 w 9"/>
                  <a:gd name="T3" fmla="*/ 6 h 8"/>
                  <a:gd name="T4" fmla="*/ 2 w 9"/>
                  <a:gd name="T5" fmla="*/ 0 h 8"/>
                  <a:gd name="T6" fmla="*/ 3 w 9"/>
                  <a:gd name="T7" fmla="*/ 0 h 8"/>
                  <a:gd name="T8" fmla="*/ 8 w 9"/>
                  <a:gd name="T9" fmla="*/ 3 h 8"/>
                </a:gdLst>
                <a:ahLst/>
                <a:cxnLst>
                  <a:cxn ang="0">
                    <a:pos x="T0" y="T1"/>
                  </a:cxn>
                  <a:cxn ang="0">
                    <a:pos x="T2" y="T3"/>
                  </a:cxn>
                  <a:cxn ang="0">
                    <a:pos x="T4" y="T5"/>
                  </a:cxn>
                  <a:cxn ang="0">
                    <a:pos x="T6" y="T7"/>
                  </a:cxn>
                  <a:cxn ang="0">
                    <a:pos x="T8" y="T9"/>
                  </a:cxn>
                </a:cxnLst>
                <a:rect l="0" t="0" r="r" b="b"/>
                <a:pathLst>
                  <a:path w="9" h="8">
                    <a:moveTo>
                      <a:pt x="8" y="3"/>
                    </a:moveTo>
                    <a:cubicBezTo>
                      <a:pt x="9" y="6"/>
                      <a:pt x="6" y="8"/>
                      <a:pt x="3" y="6"/>
                    </a:cubicBezTo>
                    <a:cubicBezTo>
                      <a:pt x="0" y="4"/>
                      <a:pt x="0" y="0"/>
                      <a:pt x="2" y="0"/>
                    </a:cubicBezTo>
                    <a:cubicBezTo>
                      <a:pt x="3" y="0"/>
                      <a:pt x="3" y="0"/>
                      <a:pt x="3" y="0"/>
                    </a:cubicBezTo>
                    <a:cubicBezTo>
                      <a:pt x="6" y="0"/>
                      <a:pt x="8"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1" name="Freeform 2139">
                <a:extLst>
                  <a:ext uri="{FF2B5EF4-FFF2-40B4-BE49-F238E27FC236}">
                    <a16:creationId xmlns:a16="http://schemas.microsoft.com/office/drawing/2014/main" id="{C51D6259-33AB-4BF9-908F-CA7CAB6F4A26}"/>
                  </a:ext>
                </a:extLst>
              </p:cNvPr>
              <p:cNvSpPr>
                <a:spLocks/>
              </p:cNvSpPr>
              <p:nvPr/>
            </p:nvSpPr>
            <p:spPr bwMode="auto">
              <a:xfrm>
                <a:off x="5846" y="1167"/>
                <a:ext cx="43" cy="39"/>
              </a:xfrm>
              <a:custGeom>
                <a:avLst/>
                <a:gdLst>
                  <a:gd name="T0" fmla="*/ 9 w 9"/>
                  <a:gd name="T1" fmla="*/ 4 h 8"/>
                  <a:gd name="T2" fmla="*/ 4 w 9"/>
                  <a:gd name="T3" fmla="*/ 6 h 8"/>
                  <a:gd name="T4" fmla="*/ 2 w 9"/>
                  <a:gd name="T5" fmla="*/ 0 h 8"/>
                  <a:gd name="T6" fmla="*/ 3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6"/>
                      <a:pt x="7" y="8"/>
                      <a:pt x="4" y="6"/>
                    </a:cubicBezTo>
                    <a:cubicBezTo>
                      <a:pt x="1" y="4"/>
                      <a:pt x="0" y="1"/>
                      <a:pt x="2" y="0"/>
                    </a:cubicBezTo>
                    <a:cubicBezTo>
                      <a:pt x="3" y="0"/>
                      <a:pt x="3" y="0"/>
                      <a:pt x="3" y="0"/>
                    </a:cubicBezTo>
                    <a:cubicBezTo>
                      <a:pt x="6" y="0"/>
                      <a:pt x="8"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2" name="Freeform 2140">
                <a:extLst>
                  <a:ext uri="{FF2B5EF4-FFF2-40B4-BE49-F238E27FC236}">
                    <a16:creationId xmlns:a16="http://schemas.microsoft.com/office/drawing/2014/main" id="{39A711EF-F177-418B-AB6A-DB4A936D31A2}"/>
                  </a:ext>
                </a:extLst>
              </p:cNvPr>
              <p:cNvSpPr>
                <a:spLocks/>
              </p:cNvSpPr>
              <p:nvPr/>
            </p:nvSpPr>
            <p:spPr bwMode="auto">
              <a:xfrm>
                <a:off x="5899" y="1182"/>
                <a:ext cx="48" cy="38"/>
              </a:xfrm>
              <a:custGeom>
                <a:avLst/>
                <a:gdLst>
                  <a:gd name="T0" fmla="*/ 9 w 10"/>
                  <a:gd name="T1" fmla="*/ 3 h 8"/>
                  <a:gd name="T2" fmla="*/ 5 w 10"/>
                  <a:gd name="T3" fmla="*/ 6 h 8"/>
                  <a:gd name="T4" fmla="*/ 3 w 10"/>
                  <a:gd name="T5" fmla="*/ 0 h 8"/>
                  <a:gd name="T6" fmla="*/ 4 w 10"/>
                  <a:gd name="T7" fmla="*/ 0 h 8"/>
                  <a:gd name="T8" fmla="*/ 9 w 10"/>
                  <a:gd name="T9" fmla="*/ 3 h 8"/>
                </a:gdLst>
                <a:ahLst/>
                <a:cxnLst>
                  <a:cxn ang="0">
                    <a:pos x="T0" y="T1"/>
                  </a:cxn>
                  <a:cxn ang="0">
                    <a:pos x="T2" y="T3"/>
                  </a:cxn>
                  <a:cxn ang="0">
                    <a:pos x="T4" y="T5"/>
                  </a:cxn>
                  <a:cxn ang="0">
                    <a:pos x="T6" y="T7"/>
                  </a:cxn>
                  <a:cxn ang="0">
                    <a:pos x="T8" y="T9"/>
                  </a:cxn>
                </a:cxnLst>
                <a:rect l="0" t="0" r="r" b="b"/>
                <a:pathLst>
                  <a:path w="10" h="8">
                    <a:moveTo>
                      <a:pt x="9" y="3"/>
                    </a:moveTo>
                    <a:cubicBezTo>
                      <a:pt x="10" y="6"/>
                      <a:pt x="8" y="8"/>
                      <a:pt x="5" y="6"/>
                    </a:cubicBezTo>
                    <a:cubicBezTo>
                      <a:pt x="1" y="5"/>
                      <a:pt x="0" y="1"/>
                      <a:pt x="3" y="0"/>
                    </a:cubicBezTo>
                    <a:cubicBezTo>
                      <a:pt x="3" y="0"/>
                      <a:pt x="3" y="0"/>
                      <a:pt x="4" y="0"/>
                    </a:cubicBezTo>
                    <a:cubicBezTo>
                      <a:pt x="6" y="0"/>
                      <a:pt x="8" y="2"/>
                      <a:pt x="9"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3" name="Freeform 2141">
                <a:extLst>
                  <a:ext uri="{FF2B5EF4-FFF2-40B4-BE49-F238E27FC236}">
                    <a16:creationId xmlns:a16="http://schemas.microsoft.com/office/drawing/2014/main" id="{8563370A-D8AC-44BB-9C5E-F0154E32EE73}"/>
                  </a:ext>
                </a:extLst>
              </p:cNvPr>
              <p:cNvSpPr>
                <a:spLocks/>
              </p:cNvSpPr>
              <p:nvPr/>
            </p:nvSpPr>
            <p:spPr bwMode="auto">
              <a:xfrm>
                <a:off x="5957" y="1196"/>
                <a:ext cx="48" cy="39"/>
              </a:xfrm>
              <a:custGeom>
                <a:avLst/>
                <a:gdLst>
                  <a:gd name="T0" fmla="*/ 9 w 10"/>
                  <a:gd name="T1" fmla="*/ 4 h 8"/>
                  <a:gd name="T2" fmla="*/ 5 w 10"/>
                  <a:gd name="T3" fmla="*/ 7 h 8"/>
                  <a:gd name="T4" fmla="*/ 3 w 10"/>
                  <a:gd name="T5" fmla="*/ 0 h 8"/>
                  <a:gd name="T6" fmla="*/ 4 w 10"/>
                  <a:gd name="T7" fmla="*/ 0 h 8"/>
                  <a:gd name="T8" fmla="*/ 9 w 10"/>
                  <a:gd name="T9" fmla="*/ 4 h 8"/>
                </a:gdLst>
                <a:ahLst/>
                <a:cxnLst>
                  <a:cxn ang="0">
                    <a:pos x="T0" y="T1"/>
                  </a:cxn>
                  <a:cxn ang="0">
                    <a:pos x="T2" y="T3"/>
                  </a:cxn>
                  <a:cxn ang="0">
                    <a:pos x="T4" y="T5"/>
                  </a:cxn>
                  <a:cxn ang="0">
                    <a:pos x="T6" y="T7"/>
                  </a:cxn>
                  <a:cxn ang="0">
                    <a:pos x="T8" y="T9"/>
                  </a:cxn>
                </a:cxnLst>
                <a:rect l="0" t="0" r="r" b="b"/>
                <a:pathLst>
                  <a:path w="10" h="8">
                    <a:moveTo>
                      <a:pt x="9" y="4"/>
                    </a:moveTo>
                    <a:cubicBezTo>
                      <a:pt x="10" y="7"/>
                      <a:pt x="8" y="8"/>
                      <a:pt x="5" y="7"/>
                    </a:cubicBezTo>
                    <a:cubicBezTo>
                      <a:pt x="2" y="5"/>
                      <a:pt x="0" y="1"/>
                      <a:pt x="3" y="0"/>
                    </a:cubicBezTo>
                    <a:cubicBezTo>
                      <a:pt x="3" y="0"/>
                      <a:pt x="3" y="0"/>
                      <a:pt x="4" y="0"/>
                    </a:cubicBezTo>
                    <a:cubicBezTo>
                      <a:pt x="6" y="0"/>
                      <a:pt x="9"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4" name="Freeform 2142">
                <a:extLst>
                  <a:ext uri="{FF2B5EF4-FFF2-40B4-BE49-F238E27FC236}">
                    <a16:creationId xmlns:a16="http://schemas.microsoft.com/office/drawing/2014/main" id="{21298802-C935-4829-981B-22854BCF06EF}"/>
                  </a:ext>
                </a:extLst>
              </p:cNvPr>
              <p:cNvSpPr>
                <a:spLocks/>
              </p:cNvSpPr>
              <p:nvPr/>
            </p:nvSpPr>
            <p:spPr bwMode="auto">
              <a:xfrm>
                <a:off x="5976" y="1162"/>
                <a:ext cx="48" cy="34"/>
              </a:xfrm>
              <a:custGeom>
                <a:avLst/>
                <a:gdLst>
                  <a:gd name="T0" fmla="*/ 9 w 10"/>
                  <a:gd name="T1" fmla="*/ 3 h 7"/>
                  <a:gd name="T2" fmla="*/ 6 w 10"/>
                  <a:gd name="T3" fmla="*/ 6 h 7"/>
                  <a:gd name="T4" fmla="*/ 2 w 10"/>
                  <a:gd name="T5" fmla="*/ 0 h 7"/>
                  <a:gd name="T6" fmla="*/ 3 w 10"/>
                  <a:gd name="T7" fmla="*/ 0 h 7"/>
                  <a:gd name="T8" fmla="*/ 9 w 10"/>
                  <a:gd name="T9" fmla="*/ 3 h 7"/>
                </a:gdLst>
                <a:ahLst/>
                <a:cxnLst>
                  <a:cxn ang="0">
                    <a:pos x="T0" y="T1"/>
                  </a:cxn>
                  <a:cxn ang="0">
                    <a:pos x="T2" y="T3"/>
                  </a:cxn>
                  <a:cxn ang="0">
                    <a:pos x="T4" y="T5"/>
                  </a:cxn>
                  <a:cxn ang="0">
                    <a:pos x="T6" y="T7"/>
                  </a:cxn>
                  <a:cxn ang="0">
                    <a:pos x="T8" y="T9"/>
                  </a:cxn>
                </a:cxnLst>
                <a:rect l="0" t="0" r="r" b="b"/>
                <a:pathLst>
                  <a:path w="10" h="7">
                    <a:moveTo>
                      <a:pt x="9" y="3"/>
                    </a:moveTo>
                    <a:cubicBezTo>
                      <a:pt x="10" y="6"/>
                      <a:pt x="9" y="7"/>
                      <a:pt x="6" y="6"/>
                    </a:cubicBezTo>
                    <a:cubicBezTo>
                      <a:pt x="2" y="5"/>
                      <a:pt x="0" y="1"/>
                      <a:pt x="2" y="0"/>
                    </a:cubicBezTo>
                    <a:cubicBezTo>
                      <a:pt x="3" y="0"/>
                      <a:pt x="3" y="0"/>
                      <a:pt x="3" y="0"/>
                    </a:cubicBezTo>
                    <a:cubicBezTo>
                      <a:pt x="6" y="0"/>
                      <a:pt x="8" y="2"/>
                      <a:pt x="9"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5" name="Freeform 2143">
                <a:extLst>
                  <a:ext uri="{FF2B5EF4-FFF2-40B4-BE49-F238E27FC236}">
                    <a16:creationId xmlns:a16="http://schemas.microsoft.com/office/drawing/2014/main" id="{6CF174BD-3C4E-4967-B76F-2FF7B6BEDE3E}"/>
                  </a:ext>
                </a:extLst>
              </p:cNvPr>
              <p:cNvSpPr>
                <a:spLocks/>
              </p:cNvSpPr>
              <p:nvPr/>
            </p:nvSpPr>
            <p:spPr bwMode="auto">
              <a:xfrm>
                <a:off x="5774" y="1278"/>
                <a:ext cx="48" cy="43"/>
              </a:xfrm>
              <a:custGeom>
                <a:avLst/>
                <a:gdLst>
                  <a:gd name="T0" fmla="*/ 10 w 10"/>
                  <a:gd name="T1" fmla="*/ 4 h 9"/>
                  <a:gd name="T2" fmla="*/ 3 w 10"/>
                  <a:gd name="T3" fmla="*/ 7 h 9"/>
                  <a:gd name="T4" fmla="*/ 4 w 10"/>
                  <a:gd name="T5" fmla="*/ 0 h 9"/>
                  <a:gd name="T6" fmla="*/ 5 w 10"/>
                  <a:gd name="T7" fmla="*/ 0 h 9"/>
                  <a:gd name="T8" fmla="*/ 10 w 10"/>
                  <a:gd name="T9" fmla="*/ 4 h 9"/>
                </a:gdLst>
                <a:ahLst/>
                <a:cxnLst>
                  <a:cxn ang="0">
                    <a:pos x="T0" y="T1"/>
                  </a:cxn>
                  <a:cxn ang="0">
                    <a:pos x="T2" y="T3"/>
                  </a:cxn>
                  <a:cxn ang="0">
                    <a:pos x="T4" y="T5"/>
                  </a:cxn>
                  <a:cxn ang="0">
                    <a:pos x="T6" y="T7"/>
                  </a:cxn>
                  <a:cxn ang="0">
                    <a:pos x="T8" y="T9"/>
                  </a:cxn>
                </a:cxnLst>
                <a:rect l="0" t="0" r="r" b="b"/>
                <a:pathLst>
                  <a:path w="10" h="9">
                    <a:moveTo>
                      <a:pt x="10" y="4"/>
                    </a:moveTo>
                    <a:cubicBezTo>
                      <a:pt x="10" y="8"/>
                      <a:pt x="6" y="9"/>
                      <a:pt x="3" y="7"/>
                    </a:cubicBezTo>
                    <a:cubicBezTo>
                      <a:pt x="0" y="4"/>
                      <a:pt x="1" y="0"/>
                      <a:pt x="4" y="0"/>
                    </a:cubicBezTo>
                    <a:cubicBezTo>
                      <a:pt x="4" y="0"/>
                      <a:pt x="5" y="0"/>
                      <a:pt x="5" y="0"/>
                    </a:cubicBezTo>
                    <a:cubicBezTo>
                      <a:pt x="8" y="0"/>
                      <a:pt x="10" y="3"/>
                      <a:pt x="10"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6" name="Freeform 2144">
                <a:extLst>
                  <a:ext uri="{FF2B5EF4-FFF2-40B4-BE49-F238E27FC236}">
                    <a16:creationId xmlns:a16="http://schemas.microsoft.com/office/drawing/2014/main" id="{1B5BA088-5D6E-4178-A014-DF673486AB80}"/>
                  </a:ext>
                </a:extLst>
              </p:cNvPr>
              <p:cNvSpPr>
                <a:spLocks/>
              </p:cNvSpPr>
              <p:nvPr/>
            </p:nvSpPr>
            <p:spPr bwMode="auto">
              <a:xfrm>
                <a:off x="5962" y="1095"/>
                <a:ext cx="48" cy="34"/>
              </a:xfrm>
              <a:custGeom>
                <a:avLst/>
                <a:gdLst>
                  <a:gd name="T0" fmla="*/ 9 w 10"/>
                  <a:gd name="T1" fmla="*/ 4 h 7"/>
                  <a:gd name="T2" fmla="*/ 7 w 10"/>
                  <a:gd name="T3" fmla="*/ 7 h 7"/>
                  <a:gd name="T4" fmla="*/ 2 w 10"/>
                  <a:gd name="T5" fmla="*/ 1 h 7"/>
                  <a:gd name="T6" fmla="*/ 3 w 10"/>
                  <a:gd name="T7" fmla="*/ 0 h 7"/>
                  <a:gd name="T8" fmla="*/ 9 w 10"/>
                  <a:gd name="T9" fmla="*/ 4 h 7"/>
                </a:gdLst>
                <a:ahLst/>
                <a:cxnLst>
                  <a:cxn ang="0">
                    <a:pos x="T0" y="T1"/>
                  </a:cxn>
                  <a:cxn ang="0">
                    <a:pos x="T2" y="T3"/>
                  </a:cxn>
                  <a:cxn ang="0">
                    <a:pos x="T4" y="T5"/>
                  </a:cxn>
                  <a:cxn ang="0">
                    <a:pos x="T6" y="T7"/>
                  </a:cxn>
                  <a:cxn ang="0">
                    <a:pos x="T8" y="T9"/>
                  </a:cxn>
                </a:cxnLst>
                <a:rect l="0" t="0" r="r" b="b"/>
                <a:pathLst>
                  <a:path w="10" h="7">
                    <a:moveTo>
                      <a:pt x="9" y="4"/>
                    </a:moveTo>
                    <a:cubicBezTo>
                      <a:pt x="10" y="6"/>
                      <a:pt x="9" y="7"/>
                      <a:pt x="7" y="7"/>
                    </a:cubicBezTo>
                    <a:cubicBezTo>
                      <a:pt x="4" y="6"/>
                      <a:pt x="0" y="2"/>
                      <a:pt x="2" y="1"/>
                    </a:cubicBezTo>
                    <a:cubicBezTo>
                      <a:pt x="3" y="0"/>
                      <a:pt x="3" y="0"/>
                      <a:pt x="3" y="0"/>
                    </a:cubicBezTo>
                    <a:cubicBezTo>
                      <a:pt x="6" y="1"/>
                      <a:pt x="8" y="2"/>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7" name="Freeform 2145">
                <a:extLst>
                  <a:ext uri="{FF2B5EF4-FFF2-40B4-BE49-F238E27FC236}">
                    <a16:creationId xmlns:a16="http://schemas.microsoft.com/office/drawing/2014/main" id="{A6A40AC0-CC7D-4D45-B136-8B857278D7AF}"/>
                  </a:ext>
                </a:extLst>
              </p:cNvPr>
              <p:cNvSpPr>
                <a:spLocks/>
              </p:cNvSpPr>
              <p:nvPr/>
            </p:nvSpPr>
            <p:spPr bwMode="auto">
              <a:xfrm>
                <a:off x="5933" y="1114"/>
                <a:ext cx="48" cy="34"/>
              </a:xfrm>
              <a:custGeom>
                <a:avLst/>
                <a:gdLst>
                  <a:gd name="T0" fmla="*/ 9 w 10"/>
                  <a:gd name="T1" fmla="*/ 4 h 7"/>
                  <a:gd name="T2" fmla="*/ 6 w 10"/>
                  <a:gd name="T3" fmla="*/ 7 h 7"/>
                  <a:gd name="T4" fmla="*/ 2 w 10"/>
                  <a:gd name="T5" fmla="*/ 1 h 7"/>
                  <a:gd name="T6" fmla="*/ 4 w 10"/>
                  <a:gd name="T7" fmla="*/ 0 h 7"/>
                  <a:gd name="T8" fmla="*/ 9 w 10"/>
                  <a:gd name="T9" fmla="*/ 4 h 7"/>
                </a:gdLst>
                <a:ahLst/>
                <a:cxnLst>
                  <a:cxn ang="0">
                    <a:pos x="T0" y="T1"/>
                  </a:cxn>
                  <a:cxn ang="0">
                    <a:pos x="T2" y="T3"/>
                  </a:cxn>
                  <a:cxn ang="0">
                    <a:pos x="T4" y="T5"/>
                  </a:cxn>
                  <a:cxn ang="0">
                    <a:pos x="T6" y="T7"/>
                  </a:cxn>
                  <a:cxn ang="0">
                    <a:pos x="T8" y="T9"/>
                  </a:cxn>
                </a:cxnLst>
                <a:rect l="0" t="0" r="r" b="b"/>
                <a:pathLst>
                  <a:path w="10" h="7">
                    <a:moveTo>
                      <a:pt x="9" y="4"/>
                    </a:moveTo>
                    <a:cubicBezTo>
                      <a:pt x="10" y="6"/>
                      <a:pt x="9" y="7"/>
                      <a:pt x="6" y="7"/>
                    </a:cubicBezTo>
                    <a:cubicBezTo>
                      <a:pt x="3" y="6"/>
                      <a:pt x="0" y="2"/>
                      <a:pt x="2" y="1"/>
                    </a:cubicBezTo>
                    <a:cubicBezTo>
                      <a:pt x="3" y="0"/>
                      <a:pt x="3" y="0"/>
                      <a:pt x="4" y="0"/>
                    </a:cubicBezTo>
                    <a:cubicBezTo>
                      <a:pt x="6" y="1"/>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8" name="Freeform 2146">
                <a:extLst>
                  <a:ext uri="{FF2B5EF4-FFF2-40B4-BE49-F238E27FC236}">
                    <a16:creationId xmlns:a16="http://schemas.microsoft.com/office/drawing/2014/main" id="{3749431B-B094-4A26-8D92-AE66AAB8455E}"/>
                  </a:ext>
                </a:extLst>
              </p:cNvPr>
              <p:cNvSpPr>
                <a:spLocks/>
              </p:cNvSpPr>
              <p:nvPr/>
            </p:nvSpPr>
            <p:spPr bwMode="auto">
              <a:xfrm>
                <a:off x="5909" y="1138"/>
                <a:ext cx="48" cy="39"/>
              </a:xfrm>
              <a:custGeom>
                <a:avLst/>
                <a:gdLst>
                  <a:gd name="T0" fmla="*/ 9 w 10"/>
                  <a:gd name="T1" fmla="*/ 4 h 8"/>
                  <a:gd name="T2" fmla="*/ 6 w 10"/>
                  <a:gd name="T3" fmla="*/ 7 h 8"/>
                  <a:gd name="T4" fmla="*/ 3 w 10"/>
                  <a:gd name="T5" fmla="*/ 0 h 8"/>
                  <a:gd name="T6" fmla="*/ 4 w 10"/>
                  <a:gd name="T7" fmla="*/ 0 h 8"/>
                  <a:gd name="T8" fmla="*/ 9 w 10"/>
                  <a:gd name="T9" fmla="*/ 4 h 8"/>
                </a:gdLst>
                <a:ahLst/>
                <a:cxnLst>
                  <a:cxn ang="0">
                    <a:pos x="T0" y="T1"/>
                  </a:cxn>
                  <a:cxn ang="0">
                    <a:pos x="T2" y="T3"/>
                  </a:cxn>
                  <a:cxn ang="0">
                    <a:pos x="T4" y="T5"/>
                  </a:cxn>
                  <a:cxn ang="0">
                    <a:pos x="T6" y="T7"/>
                  </a:cxn>
                  <a:cxn ang="0">
                    <a:pos x="T8" y="T9"/>
                  </a:cxn>
                </a:cxnLst>
                <a:rect l="0" t="0" r="r" b="b"/>
                <a:pathLst>
                  <a:path w="10" h="8">
                    <a:moveTo>
                      <a:pt x="9" y="4"/>
                    </a:moveTo>
                    <a:cubicBezTo>
                      <a:pt x="10" y="6"/>
                      <a:pt x="9" y="8"/>
                      <a:pt x="6" y="7"/>
                    </a:cubicBezTo>
                    <a:cubicBezTo>
                      <a:pt x="2" y="5"/>
                      <a:pt x="0" y="2"/>
                      <a:pt x="3" y="0"/>
                    </a:cubicBezTo>
                    <a:cubicBezTo>
                      <a:pt x="3" y="0"/>
                      <a:pt x="3" y="0"/>
                      <a:pt x="4" y="0"/>
                    </a:cubicBezTo>
                    <a:cubicBezTo>
                      <a:pt x="7" y="0"/>
                      <a:pt x="9"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099" name="Freeform 2147">
                <a:extLst>
                  <a:ext uri="{FF2B5EF4-FFF2-40B4-BE49-F238E27FC236}">
                    <a16:creationId xmlns:a16="http://schemas.microsoft.com/office/drawing/2014/main" id="{759FFF6F-B0D2-4BBB-93F3-C8EC4BA0FB8E}"/>
                  </a:ext>
                </a:extLst>
              </p:cNvPr>
              <p:cNvSpPr>
                <a:spLocks/>
              </p:cNvSpPr>
              <p:nvPr/>
            </p:nvSpPr>
            <p:spPr bwMode="auto">
              <a:xfrm>
                <a:off x="5644" y="984"/>
                <a:ext cx="38" cy="24"/>
              </a:xfrm>
              <a:custGeom>
                <a:avLst/>
                <a:gdLst>
                  <a:gd name="T0" fmla="*/ 7 w 8"/>
                  <a:gd name="T1" fmla="*/ 2 h 5"/>
                  <a:gd name="T2" fmla="*/ 3 w 8"/>
                  <a:gd name="T3" fmla="*/ 4 h 5"/>
                  <a:gd name="T4" fmla="*/ 2 w 8"/>
                  <a:gd name="T5" fmla="*/ 0 h 5"/>
                  <a:gd name="T6" fmla="*/ 3 w 8"/>
                  <a:gd name="T7" fmla="*/ 0 h 5"/>
                  <a:gd name="T8" fmla="*/ 7 w 8"/>
                  <a:gd name="T9" fmla="*/ 2 h 5"/>
                </a:gdLst>
                <a:ahLst/>
                <a:cxnLst>
                  <a:cxn ang="0">
                    <a:pos x="T0" y="T1"/>
                  </a:cxn>
                  <a:cxn ang="0">
                    <a:pos x="T2" y="T3"/>
                  </a:cxn>
                  <a:cxn ang="0">
                    <a:pos x="T4" y="T5"/>
                  </a:cxn>
                  <a:cxn ang="0">
                    <a:pos x="T6" y="T7"/>
                  </a:cxn>
                  <a:cxn ang="0">
                    <a:pos x="T8" y="T9"/>
                  </a:cxn>
                </a:cxnLst>
                <a:rect l="0" t="0" r="r" b="b"/>
                <a:pathLst>
                  <a:path w="8" h="5">
                    <a:moveTo>
                      <a:pt x="7" y="2"/>
                    </a:moveTo>
                    <a:cubicBezTo>
                      <a:pt x="8" y="4"/>
                      <a:pt x="6" y="5"/>
                      <a:pt x="3" y="4"/>
                    </a:cubicBezTo>
                    <a:cubicBezTo>
                      <a:pt x="1" y="3"/>
                      <a:pt x="0" y="0"/>
                      <a:pt x="2" y="0"/>
                    </a:cubicBezTo>
                    <a:cubicBezTo>
                      <a:pt x="3" y="0"/>
                      <a:pt x="3" y="0"/>
                      <a:pt x="3" y="0"/>
                    </a:cubicBezTo>
                    <a:cubicBezTo>
                      <a:pt x="5" y="0"/>
                      <a:pt x="7" y="1"/>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0" name="Freeform 2148">
                <a:extLst>
                  <a:ext uri="{FF2B5EF4-FFF2-40B4-BE49-F238E27FC236}">
                    <a16:creationId xmlns:a16="http://schemas.microsoft.com/office/drawing/2014/main" id="{7A8A10DD-E225-477A-91C6-AD1CA5EB93CF}"/>
                  </a:ext>
                </a:extLst>
              </p:cNvPr>
              <p:cNvSpPr>
                <a:spLocks/>
              </p:cNvSpPr>
              <p:nvPr/>
            </p:nvSpPr>
            <p:spPr bwMode="auto">
              <a:xfrm>
                <a:off x="5600" y="960"/>
                <a:ext cx="29" cy="29"/>
              </a:xfrm>
              <a:custGeom>
                <a:avLst/>
                <a:gdLst>
                  <a:gd name="T0" fmla="*/ 6 w 6"/>
                  <a:gd name="T1" fmla="*/ 3 h 6"/>
                  <a:gd name="T2" fmla="*/ 2 w 6"/>
                  <a:gd name="T3" fmla="*/ 4 h 6"/>
                  <a:gd name="T4" fmla="*/ 2 w 6"/>
                  <a:gd name="T5" fmla="*/ 1 h 6"/>
                  <a:gd name="T6" fmla="*/ 2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5"/>
                      <a:pt x="4" y="6"/>
                      <a:pt x="2" y="4"/>
                    </a:cubicBezTo>
                    <a:cubicBezTo>
                      <a:pt x="0" y="3"/>
                      <a:pt x="0" y="1"/>
                      <a:pt x="2" y="1"/>
                    </a:cubicBezTo>
                    <a:cubicBezTo>
                      <a:pt x="2" y="0"/>
                      <a:pt x="2" y="0"/>
                      <a:pt x="2" y="0"/>
                    </a:cubicBezTo>
                    <a:cubicBezTo>
                      <a:pt x="4"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1" name="Freeform 2149">
                <a:extLst>
                  <a:ext uri="{FF2B5EF4-FFF2-40B4-BE49-F238E27FC236}">
                    <a16:creationId xmlns:a16="http://schemas.microsoft.com/office/drawing/2014/main" id="{1D0EE42A-EF93-4E78-85C6-FFB63B693381}"/>
                  </a:ext>
                </a:extLst>
              </p:cNvPr>
              <p:cNvSpPr>
                <a:spLocks/>
              </p:cNvSpPr>
              <p:nvPr/>
            </p:nvSpPr>
            <p:spPr bwMode="auto">
              <a:xfrm>
                <a:off x="5673" y="960"/>
                <a:ext cx="33" cy="24"/>
              </a:xfrm>
              <a:custGeom>
                <a:avLst/>
                <a:gdLst>
                  <a:gd name="T0" fmla="*/ 6 w 7"/>
                  <a:gd name="T1" fmla="*/ 3 h 5"/>
                  <a:gd name="T2" fmla="*/ 3 w 7"/>
                  <a:gd name="T3" fmla="*/ 5 h 5"/>
                  <a:gd name="T4" fmla="*/ 1 w 7"/>
                  <a:gd name="T5" fmla="*/ 1 h 5"/>
                  <a:gd name="T6" fmla="*/ 2 w 7"/>
                  <a:gd name="T7" fmla="*/ 0 h 5"/>
                  <a:gd name="T8" fmla="*/ 6 w 7"/>
                  <a:gd name="T9" fmla="*/ 3 h 5"/>
                </a:gdLst>
                <a:ahLst/>
                <a:cxnLst>
                  <a:cxn ang="0">
                    <a:pos x="T0" y="T1"/>
                  </a:cxn>
                  <a:cxn ang="0">
                    <a:pos x="T2" y="T3"/>
                  </a:cxn>
                  <a:cxn ang="0">
                    <a:pos x="T4" y="T5"/>
                  </a:cxn>
                  <a:cxn ang="0">
                    <a:pos x="T6" y="T7"/>
                  </a:cxn>
                  <a:cxn ang="0">
                    <a:pos x="T8" y="T9"/>
                  </a:cxn>
                </a:cxnLst>
                <a:rect l="0" t="0" r="r" b="b"/>
                <a:pathLst>
                  <a:path w="7" h="5">
                    <a:moveTo>
                      <a:pt x="6" y="3"/>
                    </a:moveTo>
                    <a:cubicBezTo>
                      <a:pt x="7" y="4"/>
                      <a:pt x="5" y="5"/>
                      <a:pt x="3" y="5"/>
                    </a:cubicBezTo>
                    <a:cubicBezTo>
                      <a:pt x="1" y="4"/>
                      <a:pt x="0" y="1"/>
                      <a:pt x="1" y="1"/>
                    </a:cubicBezTo>
                    <a:cubicBezTo>
                      <a:pt x="2" y="0"/>
                      <a:pt x="2" y="0"/>
                      <a:pt x="2" y="0"/>
                    </a:cubicBezTo>
                    <a:cubicBezTo>
                      <a:pt x="4"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2" name="Freeform 2150">
                <a:extLst>
                  <a:ext uri="{FF2B5EF4-FFF2-40B4-BE49-F238E27FC236}">
                    <a16:creationId xmlns:a16="http://schemas.microsoft.com/office/drawing/2014/main" id="{77CDDCDC-DF3E-480C-8960-B8BEF4FD8277}"/>
                  </a:ext>
                </a:extLst>
              </p:cNvPr>
              <p:cNvSpPr>
                <a:spLocks/>
              </p:cNvSpPr>
              <p:nvPr/>
            </p:nvSpPr>
            <p:spPr bwMode="auto">
              <a:xfrm>
                <a:off x="5629" y="945"/>
                <a:ext cx="29" cy="25"/>
              </a:xfrm>
              <a:custGeom>
                <a:avLst/>
                <a:gdLst>
                  <a:gd name="T0" fmla="*/ 6 w 6"/>
                  <a:gd name="T1" fmla="*/ 3 h 5"/>
                  <a:gd name="T2" fmla="*/ 2 w 6"/>
                  <a:gd name="T3" fmla="*/ 4 h 5"/>
                  <a:gd name="T4" fmla="*/ 1 w 6"/>
                  <a:gd name="T5" fmla="*/ 0 h 5"/>
                  <a:gd name="T6" fmla="*/ 2 w 6"/>
                  <a:gd name="T7" fmla="*/ 0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4"/>
                      <a:pt x="4" y="5"/>
                      <a:pt x="2" y="4"/>
                    </a:cubicBezTo>
                    <a:cubicBezTo>
                      <a:pt x="0" y="3"/>
                      <a:pt x="0" y="1"/>
                      <a:pt x="1" y="0"/>
                    </a:cubicBezTo>
                    <a:cubicBezTo>
                      <a:pt x="2" y="0"/>
                      <a:pt x="2" y="0"/>
                      <a:pt x="2" y="0"/>
                    </a:cubicBezTo>
                    <a:cubicBezTo>
                      <a:pt x="4" y="0"/>
                      <a:pt x="5"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3" name="Freeform 2151">
                <a:extLst>
                  <a:ext uri="{FF2B5EF4-FFF2-40B4-BE49-F238E27FC236}">
                    <a16:creationId xmlns:a16="http://schemas.microsoft.com/office/drawing/2014/main" id="{3B3837FE-DDE5-45CA-9C50-A64C7B8B0C82}"/>
                  </a:ext>
                </a:extLst>
              </p:cNvPr>
              <p:cNvSpPr>
                <a:spLocks/>
              </p:cNvSpPr>
              <p:nvPr/>
            </p:nvSpPr>
            <p:spPr bwMode="auto">
              <a:xfrm>
                <a:off x="5653" y="931"/>
                <a:ext cx="29" cy="19"/>
              </a:xfrm>
              <a:custGeom>
                <a:avLst/>
                <a:gdLst>
                  <a:gd name="T0" fmla="*/ 6 w 6"/>
                  <a:gd name="T1" fmla="*/ 2 h 4"/>
                  <a:gd name="T2" fmla="*/ 3 w 6"/>
                  <a:gd name="T3" fmla="*/ 4 h 4"/>
                  <a:gd name="T4" fmla="*/ 1 w 6"/>
                  <a:gd name="T5" fmla="*/ 0 h 4"/>
                  <a:gd name="T6" fmla="*/ 2 w 6"/>
                  <a:gd name="T7" fmla="*/ 0 h 4"/>
                  <a:gd name="T8" fmla="*/ 6 w 6"/>
                  <a:gd name="T9" fmla="*/ 2 h 4"/>
                </a:gdLst>
                <a:ahLst/>
                <a:cxnLst>
                  <a:cxn ang="0">
                    <a:pos x="T0" y="T1"/>
                  </a:cxn>
                  <a:cxn ang="0">
                    <a:pos x="T2" y="T3"/>
                  </a:cxn>
                  <a:cxn ang="0">
                    <a:pos x="T4" y="T5"/>
                  </a:cxn>
                  <a:cxn ang="0">
                    <a:pos x="T6" y="T7"/>
                  </a:cxn>
                  <a:cxn ang="0">
                    <a:pos x="T8" y="T9"/>
                  </a:cxn>
                </a:cxnLst>
                <a:rect l="0" t="0" r="r" b="b"/>
                <a:pathLst>
                  <a:path w="6" h="4">
                    <a:moveTo>
                      <a:pt x="6" y="2"/>
                    </a:moveTo>
                    <a:cubicBezTo>
                      <a:pt x="6" y="3"/>
                      <a:pt x="5" y="4"/>
                      <a:pt x="3" y="4"/>
                    </a:cubicBezTo>
                    <a:cubicBezTo>
                      <a:pt x="1" y="3"/>
                      <a:pt x="0" y="1"/>
                      <a:pt x="1" y="0"/>
                    </a:cubicBezTo>
                    <a:cubicBezTo>
                      <a:pt x="1" y="0"/>
                      <a:pt x="2" y="0"/>
                      <a:pt x="2" y="0"/>
                    </a:cubicBezTo>
                    <a:cubicBezTo>
                      <a:pt x="4"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4" name="Freeform 2152">
                <a:extLst>
                  <a:ext uri="{FF2B5EF4-FFF2-40B4-BE49-F238E27FC236}">
                    <a16:creationId xmlns:a16="http://schemas.microsoft.com/office/drawing/2014/main" id="{A21487FB-8945-4B84-AF8A-5C735E5541D4}"/>
                  </a:ext>
                </a:extLst>
              </p:cNvPr>
              <p:cNvSpPr>
                <a:spLocks/>
              </p:cNvSpPr>
              <p:nvPr/>
            </p:nvSpPr>
            <p:spPr bwMode="auto">
              <a:xfrm>
                <a:off x="5663" y="907"/>
                <a:ext cx="29" cy="19"/>
              </a:xfrm>
              <a:custGeom>
                <a:avLst/>
                <a:gdLst>
                  <a:gd name="T0" fmla="*/ 5 w 6"/>
                  <a:gd name="T1" fmla="*/ 2 h 4"/>
                  <a:gd name="T2" fmla="*/ 4 w 6"/>
                  <a:gd name="T3" fmla="*/ 4 h 4"/>
                  <a:gd name="T4" fmla="*/ 1 w 6"/>
                  <a:gd name="T5" fmla="*/ 0 h 4"/>
                  <a:gd name="T6" fmla="*/ 1 w 6"/>
                  <a:gd name="T7" fmla="*/ 0 h 4"/>
                  <a:gd name="T8" fmla="*/ 5 w 6"/>
                  <a:gd name="T9" fmla="*/ 2 h 4"/>
                </a:gdLst>
                <a:ahLst/>
                <a:cxnLst>
                  <a:cxn ang="0">
                    <a:pos x="T0" y="T1"/>
                  </a:cxn>
                  <a:cxn ang="0">
                    <a:pos x="T2" y="T3"/>
                  </a:cxn>
                  <a:cxn ang="0">
                    <a:pos x="T4" y="T5"/>
                  </a:cxn>
                  <a:cxn ang="0">
                    <a:pos x="T6" y="T7"/>
                  </a:cxn>
                  <a:cxn ang="0">
                    <a:pos x="T8" y="T9"/>
                  </a:cxn>
                </a:cxnLst>
                <a:rect l="0" t="0" r="r" b="b"/>
                <a:pathLst>
                  <a:path w="6" h="4">
                    <a:moveTo>
                      <a:pt x="5" y="2"/>
                    </a:moveTo>
                    <a:cubicBezTo>
                      <a:pt x="6" y="3"/>
                      <a:pt x="5" y="4"/>
                      <a:pt x="4" y="4"/>
                    </a:cubicBezTo>
                    <a:cubicBezTo>
                      <a:pt x="2" y="3"/>
                      <a:pt x="0" y="1"/>
                      <a:pt x="1" y="0"/>
                    </a:cubicBezTo>
                    <a:cubicBezTo>
                      <a:pt x="1" y="0"/>
                      <a:pt x="1" y="0"/>
                      <a:pt x="1" y="0"/>
                    </a:cubicBezTo>
                    <a:cubicBezTo>
                      <a:pt x="3"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5" name="Freeform 2153">
                <a:extLst>
                  <a:ext uri="{FF2B5EF4-FFF2-40B4-BE49-F238E27FC236}">
                    <a16:creationId xmlns:a16="http://schemas.microsoft.com/office/drawing/2014/main" id="{531B1788-6061-4E56-AE8C-D51BB22C6A17}"/>
                  </a:ext>
                </a:extLst>
              </p:cNvPr>
              <p:cNvSpPr>
                <a:spLocks/>
              </p:cNvSpPr>
              <p:nvPr/>
            </p:nvSpPr>
            <p:spPr bwMode="auto">
              <a:xfrm>
                <a:off x="5581" y="931"/>
                <a:ext cx="29" cy="24"/>
              </a:xfrm>
              <a:custGeom>
                <a:avLst/>
                <a:gdLst>
                  <a:gd name="T0" fmla="*/ 6 w 6"/>
                  <a:gd name="T1" fmla="*/ 3 h 5"/>
                  <a:gd name="T2" fmla="*/ 2 w 6"/>
                  <a:gd name="T3" fmla="*/ 4 h 5"/>
                  <a:gd name="T4" fmla="*/ 2 w 6"/>
                  <a:gd name="T5" fmla="*/ 1 h 5"/>
                  <a:gd name="T6" fmla="*/ 2 w 6"/>
                  <a:gd name="T7" fmla="*/ 0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4"/>
                      <a:pt x="4" y="5"/>
                      <a:pt x="2" y="4"/>
                    </a:cubicBezTo>
                    <a:cubicBezTo>
                      <a:pt x="0" y="3"/>
                      <a:pt x="0" y="1"/>
                      <a:pt x="2" y="1"/>
                    </a:cubicBezTo>
                    <a:cubicBezTo>
                      <a:pt x="2" y="0"/>
                      <a:pt x="2" y="0"/>
                      <a:pt x="2" y="0"/>
                    </a:cubicBezTo>
                    <a:cubicBezTo>
                      <a:pt x="4" y="0"/>
                      <a:pt x="5"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6" name="Freeform 2154">
                <a:extLst>
                  <a:ext uri="{FF2B5EF4-FFF2-40B4-BE49-F238E27FC236}">
                    <a16:creationId xmlns:a16="http://schemas.microsoft.com/office/drawing/2014/main" id="{8FDD0A5E-3DD9-452D-8FCE-14250DF5FD3C}"/>
                  </a:ext>
                </a:extLst>
              </p:cNvPr>
              <p:cNvSpPr>
                <a:spLocks/>
              </p:cNvSpPr>
              <p:nvPr/>
            </p:nvSpPr>
            <p:spPr bwMode="auto">
              <a:xfrm>
                <a:off x="5605" y="916"/>
                <a:ext cx="29" cy="25"/>
              </a:xfrm>
              <a:custGeom>
                <a:avLst/>
                <a:gdLst>
                  <a:gd name="T0" fmla="*/ 6 w 6"/>
                  <a:gd name="T1" fmla="*/ 2 h 5"/>
                  <a:gd name="T2" fmla="*/ 3 w 6"/>
                  <a:gd name="T3" fmla="*/ 4 h 5"/>
                  <a:gd name="T4" fmla="*/ 2 w 6"/>
                  <a:gd name="T5" fmla="*/ 1 h 5"/>
                  <a:gd name="T6" fmla="*/ 3 w 6"/>
                  <a:gd name="T7" fmla="*/ 0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4"/>
                      <a:pt x="5" y="5"/>
                      <a:pt x="3" y="4"/>
                    </a:cubicBezTo>
                    <a:cubicBezTo>
                      <a:pt x="1" y="3"/>
                      <a:pt x="0" y="1"/>
                      <a:pt x="2" y="1"/>
                    </a:cubicBezTo>
                    <a:cubicBezTo>
                      <a:pt x="2" y="0"/>
                      <a:pt x="2" y="0"/>
                      <a:pt x="3" y="0"/>
                    </a:cubicBezTo>
                    <a:cubicBezTo>
                      <a:pt x="4" y="0"/>
                      <a:pt x="6" y="2"/>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7" name="Freeform 2155">
                <a:extLst>
                  <a:ext uri="{FF2B5EF4-FFF2-40B4-BE49-F238E27FC236}">
                    <a16:creationId xmlns:a16="http://schemas.microsoft.com/office/drawing/2014/main" id="{04349F99-AF19-4089-9609-917F85F8D165}"/>
                  </a:ext>
                </a:extLst>
              </p:cNvPr>
              <p:cNvSpPr>
                <a:spLocks/>
              </p:cNvSpPr>
              <p:nvPr/>
            </p:nvSpPr>
            <p:spPr bwMode="auto">
              <a:xfrm>
                <a:off x="5624" y="902"/>
                <a:ext cx="29" cy="19"/>
              </a:xfrm>
              <a:custGeom>
                <a:avLst/>
                <a:gdLst>
                  <a:gd name="T0" fmla="*/ 6 w 6"/>
                  <a:gd name="T1" fmla="*/ 2 h 4"/>
                  <a:gd name="T2" fmla="*/ 4 w 6"/>
                  <a:gd name="T3" fmla="*/ 4 h 4"/>
                  <a:gd name="T4" fmla="*/ 1 w 6"/>
                  <a:gd name="T5" fmla="*/ 1 h 4"/>
                  <a:gd name="T6" fmla="*/ 2 w 6"/>
                  <a:gd name="T7" fmla="*/ 0 h 4"/>
                  <a:gd name="T8" fmla="*/ 6 w 6"/>
                  <a:gd name="T9" fmla="*/ 2 h 4"/>
                </a:gdLst>
                <a:ahLst/>
                <a:cxnLst>
                  <a:cxn ang="0">
                    <a:pos x="T0" y="T1"/>
                  </a:cxn>
                  <a:cxn ang="0">
                    <a:pos x="T2" y="T3"/>
                  </a:cxn>
                  <a:cxn ang="0">
                    <a:pos x="T4" y="T5"/>
                  </a:cxn>
                  <a:cxn ang="0">
                    <a:pos x="T6" y="T7"/>
                  </a:cxn>
                  <a:cxn ang="0">
                    <a:pos x="T8" y="T9"/>
                  </a:cxn>
                </a:cxnLst>
                <a:rect l="0" t="0" r="r" b="b"/>
                <a:pathLst>
                  <a:path w="6" h="4">
                    <a:moveTo>
                      <a:pt x="6" y="2"/>
                    </a:moveTo>
                    <a:cubicBezTo>
                      <a:pt x="6" y="3"/>
                      <a:pt x="5" y="4"/>
                      <a:pt x="4" y="4"/>
                    </a:cubicBezTo>
                    <a:cubicBezTo>
                      <a:pt x="2" y="3"/>
                      <a:pt x="0" y="1"/>
                      <a:pt x="1" y="1"/>
                    </a:cubicBezTo>
                    <a:cubicBezTo>
                      <a:pt x="2" y="0"/>
                      <a:pt x="2" y="0"/>
                      <a:pt x="2" y="0"/>
                    </a:cubicBezTo>
                    <a:cubicBezTo>
                      <a:pt x="4" y="1"/>
                      <a:pt x="5" y="2"/>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8" name="Freeform 2156">
                <a:extLst>
                  <a:ext uri="{FF2B5EF4-FFF2-40B4-BE49-F238E27FC236}">
                    <a16:creationId xmlns:a16="http://schemas.microsoft.com/office/drawing/2014/main" id="{BC17C58F-D50A-43EB-98A1-5DC08381E8AC}"/>
                  </a:ext>
                </a:extLst>
              </p:cNvPr>
              <p:cNvSpPr>
                <a:spLocks/>
              </p:cNvSpPr>
              <p:nvPr/>
            </p:nvSpPr>
            <p:spPr bwMode="auto">
              <a:xfrm>
                <a:off x="5600" y="888"/>
                <a:ext cx="29" cy="14"/>
              </a:xfrm>
              <a:custGeom>
                <a:avLst/>
                <a:gdLst>
                  <a:gd name="T0" fmla="*/ 5 w 6"/>
                  <a:gd name="T1" fmla="*/ 1 h 3"/>
                  <a:gd name="T2" fmla="*/ 3 w 6"/>
                  <a:gd name="T3" fmla="*/ 3 h 3"/>
                  <a:gd name="T4" fmla="*/ 1 w 6"/>
                  <a:gd name="T5" fmla="*/ 0 h 3"/>
                  <a:gd name="T6" fmla="*/ 2 w 6"/>
                  <a:gd name="T7" fmla="*/ 0 h 3"/>
                  <a:gd name="T8" fmla="*/ 5 w 6"/>
                  <a:gd name="T9" fmla="*/ 1 h 3"/>
                </a:gdLst>
                <a:ahLst/>
                <a:cxnLst>
                  <a:cxn ang="0">
                    <a:pos x="T0" y="T1"/>
                  </a:cxn>
                  <a:cxn ang="0">
                    <a:pos x="T2" y="T3"/>
                  </a:cxn>
                  <a:cxn ang="0">
                    <a:pos x="T4" y="T5"/>
                  </a:cxn>
                  <a:cxn ang="0">
                    <a:pos x="T6" y="T7"/>
                  </a:cxn>
                  <a:cxn ang="0">
                    <a:pos x="T8" y="T9"/>
                  </a:cxn>
                </a:cxnLst>
                <a:rect l="0" t="0" r="r" b="b"/>
                <a:pathLst>
                  <a:path w="6" h="3">
                    <a:moveTo>
                      <a:pt x="5" y="1"/>
                    </a:moveTo>
                    <a:cubicBezTo>
                      <a:pt x="6" y="2"/>
                      <a:pt x="5" y="3"/>
                      <a:pt x="3" y="3"/>
                    </a:cubicBezTo>
                    <a:cubicBezTo>
                      <a:pt x="2" y="2"/>
                      <a:pt x="0" y="0"/>
                      <a:pt x="1" y="0"/>
                    </a:cubicBezTo>
                    <a:cubicBezTo>
                      <a:pt x="1" y="0"/>
                      <a:pt x="2" y="0"/>
                      <a:pt x="2" y="0"/>
                    </a:cubicBezTo>
                    <a:cubicBezTo>
                      <a:pt x="3" y="0"/>
                      <a:pt x="5" y="1"/>
                      <a:pt x="5" y="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09" name="Freeform 2157">
                <a:extLst>
                  <a:ext uri="{FF2B5EF4-FFF2-40B4-BE49-F238E27FC236}">
                    <a16:creationId xmlns:a16="http://schemas.microsoft.com/office/drawing/2014/main" id="{C5165F91-9769-4E3A-9D93-F29E17A38CD3}"/>
                  </a:ext>
                </a:extLst>
              </p:cNvPr>
              <p:cNvSpPr>
                <a:spLocks/>
              </p:cNvSpPr>
              <p:nvPr/>
            </p:nvSpPr>
            <p:spPr bwMode="auto">
              <a:xfrm>
                <a:off x="5586" y="897"/>
                <a:ext cx="24" cy="15"/>
              </a:xfrm>
              <a:custGeom>
                <a:avLst/>
                <a:gdLst>
                  <a:gd name="T0" fmla="*/ 4 w 5"/>
                  <a:gd name="T1" fmla="*/ 1 h 3"/>
                  <a:gd name="T2" fmla="*/ 2 w 5"/>
                  <a:gd name="T3" fmla="*/ 3 h 3"/>
                  <a:gd name="T4" fmla="*/ 1 w 5"/>
                  <a:gd name="T5" fmla="*/ 0 h 3"/>
                  <a:gd name="T6" fmla="*/ 1 w 5"/>
                  <a:gd name="T7" fmla="*/ 0 h 3"/>
                  <a:gd name="T8" fmla="*/ 4 w 5"/>
                  <a:gd name="T9" fmla="*/ 1 h 3"/>
                </a:gdLst>
                <a:ahLst/>
                <a:cxnLst>
                  <a:cxn ang="0">
                    <a:pos x="T0" y="T1"/>
                  </a:cxn>
                  <a:cxn ang="0">
                    <a:pos x="T2" y="T3"/>
                  </a:cxn>
                  <a:cxn ang="0">
                    <a:pos x="T4" y="T5"/>
                  </a:cxn>
                  <a:cxn ang="0">
                    <a:pos x="T6" y="T7"/>
                  </a:cxn>
                  <a:cxn ang="0">
                    <a:pos x="T8" y="T9"/>
                  </a:cxn>
                </a:cxnLst>
                <a:rect l="0" t="0" r="r" b="b"/>
                <a:pathLst>
                  <a:path w="5" h="3">
                    <a:moveTo>
                      <a:pt x="4" y="1"/>
                    </a:moveTo>
                    <a:cubicBezTo>
                      <a:pt x="5" y="2"/>
                      <a:pt x="4" y="3"/>
                      <a:pt x="2" y="3"/>
                    </a:cubicBezTo>
                    <a:cubicBezTo>
                      <a:pt x="0" y="2"/>
                      <a:pt x="0" y="0"/>
                      <a:pt x="1" y="0"/>
                    </a:cubicBezTo>
                    <a:cubicBezTo>
                      <a:pt x="1" y="0"/>
                      <a:pt x="1" y="0"/>
                      <a:pt x="1" y="0"/>
                    </a:cubicBezTo>
                    <a:cubicBezTo>
                      <a:pt x="3" y="0"/>
                      <a:pt x="4" y="1"/>
                      <a:pt x="4" y="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0" name="Freeform 2158">
                <a:extLst>
                  <a:ext uri="{FF2B5EF4-FFF2-40B4-BE49-F238E27FC236}">
                    <a16:creationId xmlns:a16="http://schemas.microsoft.com/office/drawing/2014/main" id="{2EB114EE-C37B-432E-8666-66FADB0DCD58}"/>
                  </a:ext>
                </a:extLst>
              </p:cNvPr>
              <p:cNvSpPr>
                <a:spLocks/>
              </p:cNvSpPr>
              <p:nvPr/>
            </p:nvSpPr>
            <p:spPr bwMode="auto">
              <a:xfrm>
                <a:off x="5567" y="907"/>
                <a:ext cx="24" cy="19"/>
              </a:xfrm>
              <a:custGeom>
                <a:avLst/>
                <a:gdLst>
                  <a:gd name="T0" fmla="*/ 5 w 5"/>
                  <a:gd name="T1" fmla="*/ 2 h 4"/>
                  <a:gd name="T2" fmla="*/ 1 w 5"/>
                  <a:gd name="T3" fmla="*/ 3 h 4"/>
                  <a:gd name="T4" fmla="*/ 1 w 5"/>
                  <a:gd name="T5" fmla="*/ 0 h 4"/>
                  <a:gd name="T6" fmla="*/ 2 w 5"/>
                  <a:gd name="T7" fmla="*/ 0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3"/>
                      <a:pt x="3" y="4"/>
                      <a:pt x="1" y="3"/>
                    </a:cubicBezTo>
                    <a:cubicBezTo>
                      <a:pt x="0" y="2"/>
                      <a:pt x="0" y="0"/>
                      <a:pt x="1" y="0"/>
                    </a:cubicBezTo>
                    <a:cubicBezTo>
                      <a:pt x="1" y="0"/>
                      <a:pt x="2" y="0"/>
                      <a:pt x="2" y="0"/>
                    </a:cubicBezTo>
                    <a:cubicBezTo>
                      <a:pt x="3" y="0"/>
                      <a:pt x="4"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1" name="Freeform 2159">
                <a:extLst>
                  <a:ext uri="{FF2B5EF4-FFF2-40B4-BE49-F238E27FC236}">
                    <a16:creationId xmlns:a16="http://schemas.microsoft.com/office/drawing/2014/main" id="{3D2BDAC3-17B9-40F7-A223-DE70F21F076B}"/>
                  </a:ext>
                </a:extLst>
              </p:cNvPr>
              <p:cNvSpPr>
                <a:spLocks/>
              </p:cNvSpPr>
              <p:nvPr/>
            </p:nvSpPr>
            <p:spPr bwMode="auto">
              <a:xfrm>
                <a:off x="5538" y="907"/>
                <a:ext cx="24" cy="19"/>
              </a:xfrm>
              <a:custGeom>
                <a:avLst/>
                <a:gdLst>
                  <a:gd name="T0" fmla="*/ 5 w 5"/>
                  <a:gd name="T1" fmla="*/ 2 h 4"/>
                  <a:gd name="T2" fmla="*/ 1 w 5"/>
                  <a:gd name="T3" fmla="*/ 3 h 4"/>
                  <a:gd name="T4" fmla="*/ 2 w 5"/>
                  <a:gd name="T5" fmla="*/ 0 h 4"/>
                  <a:gd name="T6" fmla="*/ 2 w 5"/>
                  <a:gd name="T7" fmla="*/ 0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3"/>
                      <a:pt x="3" y="4"/>
                      <a:pt x="1" y="3"/>
                    </a:cubicBezTo>
                    <a:cubicBezTo>
                      <a:pt x="0" y="2"/>
                      <a:pt x="0" y="0"/>
                      <a:pt x="2" y="0"/>
                    </a:cubicBezTo>
                    <a:cubicBezTo>
                      <a:pt x="2" y="0"/>
                      <a:pt x="2" y="0"/>
                      <a:pt x="2" y="0"/>
                    </a:cubicBezTo>
                    <a:cubicBezTo>
                      <a:pt x="4"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2" name="Freeform 2160">
                <a:extLst>
                  <a:ext uri="{FF2B5EF4-FFF2-40B4-BE49-F238E27FC236}">
                    <a16:creationId xmlns:a16="http://schemas.microsoft.com/office/drawing/2014/main" id="{82ECED68-E0C3-4775-8D3A-AC19E06E098D}"/>
                  </a:ext>
                </a:extLst>
              </p:cNvPr>
              <p:cNvSpPr>
                <a:spLocks/>
              </p:cNvSpPr>
              <p:nvPr/>
            </p:nvSpPr>
            <p:spPr bwMode="auto">
              <a:xfrm>
                <a:off x="5543" y="931"/>
                <a:ext cx="28" cy="19"/>
              </a:xfrm>
              <a:custGeom>
                <a:avLst/>
                <a:gdLst>
                  <a:gd name="T0" fmla="*/ 6 w 6"/>
                  <a:gd name="T1" fmla="*/ 2 h 4"/>
                  <a:gd name="T2" fmla="*/ 2 w 6"/>
                  <a:gd name="T3" fmla="*/ 3 h 4"/>
                  <a:gd name="T4" fmla="*/ 2 w 6"/>
                  <a:gd name="T5" fmla="*/ 0 h 4"/>
                  <a:gd name="T6" fmla="*/ 3 w 6"/>
                  <a:gd name="T7" fmla="*/ 0 h 4"/>
                  <a:gd name="T8" fmla="*/ 6 w 6"/>
                  <a:gd name="T9" fmla="*/ 2 h 4"/>
                </a:gdLst>
                <a:ahLst/>
                <a:cxnLst>
                  <a:cxn ang="0">
                    <a:pos x="T0" y="T1"/>
                  </a:cxn>
                  <a:cxn ang="0">
                    <a:pos x="T2" y="T3"/>
                  </a:cxn>
                  <a:cxn ang="0">
                    <a:pos x="T4" y="T5"/>
                  </a:cxn>
                  <a:cxn ang="0">
                    <a:pos x="T6" y="T7"/>
                  </a:cxn>
                  <a:cxn ang="0">
                    <a:pos x="T8" y="T9"/>
                  </a:cxn>
                </a:cxnLst>
                <a:rect l="0" t="0" r="r" b="b"/>
                <a:pathLst>
                  <a:path w="6" h="4">
                    <a:moveTo>
                      <a:pt x="6" y="2"/>
                    </a:moveTo>
                    <a:cubicBezTo>
                      <a:pt x="6" y="4"/>
                      <a:pt x="3" y="4"/>
                      <a:pt x="2" y="3"/>
                    </a:cubicBezTo>
                    <a:cubicBezTo>
                      <a:pt x="0" y="2"/>
                      <a:pt x="0" y="0"/>
                      <a:pt x="2" y="0"/>
                    </a:cubicBezTo>
                    <a:cubicBezTo>
                      <a:pt x="2" y="0"/>
                      <a:pt x="3" y="0"/>
                      <a:pt x="3" y="0"/>
                    </a:cubicBezTo>
                    <a:cubicBezTo>
                      <a:pt x="4" y="0"/>
                      <a:pt x="5"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3" name="Freeform 2161">
                <a:extLst>
                  <a:ext uri="{FF2B5EF4-FFF2-40B4-BE49-F238E27FC236}">
                    <a16:creationId xmlns:a16="http://schemas.microsoft.com/office/drawing/2014/main" id="{D66766BE-27F9-4FF4-BA43-F36C55F14788}"/>
                  </a:ext>
                </a:extLst>
              </p:cNvPr>
              <p:cNvSpPr>
                <a:spLocks/>
              </p:cNvSpPr>
              <p:nvPr/>
            </p:nvSpPr>
            <p:spPr bwMode="auto">
              <a:xfrm>
                <a:off x="5562" y="955"/>
                <a:ext cx="29" cy="24"/>
              </a:xfrm>
              <a:custGeom>
                <a:avLst/>
                <a:gdLst>
                  <a:gd name="T0" fmla="*/ 6 w 6"/>
                  <a:gd name="T1" fmla="*/ 3 h 5"/>
                  <a:gd name="T2" fmla="*/ 1 w 6"/>
                  <a:gd name="T3" fmla="*/ 4 h 5"/>
                  <a:gd name="T4" fmla="*/ 2 w 6"/>
                  <a:gd name="T5" fmla="*/ 0 h 5"/>
                  <a:gd name="T6" fmla="*/ 3 w 6"/>
                  <a:gd name="T7" fmla="*/ 0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5"/>
                      <a:pt x="3" y="5"/>
                      <a:pt x="1" y="4"/>
                    </a:cubicBezTo>
                    <a:cubicBezTo>
                      <a:pt x="0" y="3"/>
                      <a:pt x="0" y="1"/>
                      <a:pt x="2" y="0"/>
                    </a:cubicBezTo>
                    <a:cubicBezTo>
                      <a:pt x="2" y="0"/>
                      <a:pt x="2" y="0"/>
                      <a:pt x="3" y="0"/>
                    </a:cubicBezTo>
                    <a:cubicBezTo>
                      <a:pt x="4"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4" name="Freeform 2162">
                <a:extLst>
                  <a:ext uri="{FF2B5EF4-FFF2-40B4-BE49-F238E27FC236}">
                    <a16:creationId xmlns:a16="http://schemas.microsoft.com/office/drawing/2014/main" id="{FCCF355D-505D-4618-B236-C9EBA4B6BDFE}"/>
                  </a:ext>
                </a:extLst>
              </p:cNvPr>
              <p:cNvSpPr>
                <a:spLocks/>
              </p:cNvSpPr>
              <p:nvPr/>
            </p:nvSpPr>
            <p:spPr bwMode="auto">
              <a:xfrm>
                <a:off x="5528" y="974"/>
                <a:ext cx="29" cy="29"/>
              </a:xfrm>
              <a:custGeom>
                <a:avLst/>
                <a:gdLst>
                  <a:gd name="T0" fmla="*/ 6 w 6"/>
                  <a:gd name="T1" fmla="*/ 3 h 6"/>
                  <a:gd name="T2" fmla="*/ 1 w 6"/>
                  <a:gd name="T3" fmla="*/ 4 h 6"/>
                  <a:gd name="T4" fmla="*/ 3 w 6"/>
                  <a:gd name="T5" fmla="*/ 0 h 6"/>
                  <a:gd name="T6" fmla="*/ 6 w 6"/>
                  <a:gd name="T7" fmla="*/ 3 h 6"/>
                </a:gdLst>
                <a:ahLst/>
                <a:cxnLst>
                  <a:cxn ang="0">
                    <a:pos x="T0" y="T1"/>
                  </a:cxn>
                  <a:cxn ang="0">
                    <a:pos x="T2" y="T3"/>
                  </a:cxn>
                  <a:cxn ang="0">
                    <a:pos x="T4" y="T5"/>
                  </a:cxn>
                  <a:cxn ang="0">
                    <a:pos x="T6" y="T7"/>
                  </a:cxn>
                </a:cxnLst>
                <a:rect l="0" t="0" r="r" b="b"/>
                <a:pathLst>
                  <a:path w="6" h="6">
                    <a:moveTo>
                      <a:pt x="6" y="3"/>
                    </a:moveTo>
                    <a:cubicBezTo>
                      <a:pt x="6" y="5"/>
                      <a:pt x="3" y="6"/>
                      <a:pt x="1" y="4"/>
                    </a:cubicBezTo>
                    <a:cubicBezTo>
                      <a:pt x="0" y="3"/>
                      <a:pt x="1" y="1"/>
                      <a:pt x="3" y="0"/>
                    </a:cubicBezTo>
                    <a:cubicBezTo>
                      <a:pt x="5" y="1"/>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5" name="Freeform 2163">
                <a:extLst>
                  <a:ext uri="{FF2B5EF4-FFF2-40B4-BE49-F238E27FC236}">
                    <a16:creationId xmlns:a16="http://schemas.microsoft.com/office/drawing/2014/main" id="{5BB15B7F-1A51-45E8-8F76-3B02E8052D6D}"/>
                  </a:ext>
                </a:extLst>
              </p:cNvPr>
              <p:cNvSpPr>
                <a:spLocks/>
              </p:cNvSpPr>
              <p:nvPr/>
            </p:nvSpPr>
            <p:spPr bwMode="auto">
              <a:xfrm>
                <a:off x="5509" y="945"/>
                <a:ext cx="29" cy="25"/>
              </a:xfrm>
              <a:custGeom>
                <a:avLst/>
                <a:gdLst>
                  <a:gd name="T0" fmla="*/ 6 w 6"/>
                  <a:gd name="T1" fmla="*/ 2 h 5"/>
                  <a:gd name="T2" fmla="*/ 2 w 6"/>
                  <a:gd name="T3" fmla="*/ 3 h 5"/>
                  <a:gd name="T4" fmla="*/ 4 w 6"/>
                  <a:gd name="T5" fmla="*/ 0 h 5"/>
                  <a:gd name="T6" fmla="*/ 6 w 6"/>
                  <a:gd name="T7" fmla="*/ 2 h 5"/>
                </a:gdLst>
                <a:ahLst/>
                <a:cxnLst>
                  <a:cxn ang="0">
                    <a:pos x="T0" y="T1"/>
                  </a:cxn>
                  <a:cxn ang="0">
                    <a:pos x="T2" y="T3"/>
                  </a:cxn>
                  <a:cxn ang="0">
                    <a:pos x="T4" y="T5"/>
                  </a:cxn>
                  <a:cxn ang="0">
                    <a:pos x="T6" y="T7"/>
                  </a:cxn>
                </a:cxnLst>
                <a:rect l="0" t="0" r="r" b="b"/>
                <a:pathLst>
                  <a:path w="6" h="5">
                    <a:moveTo>
                      <a:pt x="6" y="2"/>
                    </a:moveTo>
                    <a:cubicBezTo>
                      <a:pt x="6" y="4"/>
                      <a:pt x="3" y="5"/>
                      <a:pt x="2" y="3"/>
                    </a:cubicBezTo>
                    <a:cubicBezTo>
                      <a:pt x="0" y="2"/>
                      <a:pt x="1" y="0"/>
                      <a:pt x="4" y="0"/>
                    </a:cubicBezTo>
                    <a:cubicBezTo>
                      <a:pt x="5" y="0"/>
                      <a:pt x="6"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6" name="Freeform 2164">
                <a:extLst>
                  <a:ext uri="{FF2B5EF4-FFF2-40B4-BE49-F238E27FC236}">
                    <a16:creationId xmlns:a16="http://schemas.microsoft.com/office/drawing/2014/main" id="{476D06E3-0964-4F7D-A181-22A2C32334EA}"/>
                  </a:ext>
                </a:extLst>
              </p:cNvPr>
              <p:cNvSpPr>
                <a:spLocks/>
              </p:cNvSpPr>
              <p:nvPr/>
            </p:nvSpPr>
            <p:spPr bwMode="auto">
              <a:xfrm>
                <a:off x="5509" y="916"/>
                <a:ext cx="24" cy="20"/>
              </a:xfrm>
              <a:custGeom>
                <a:avLst/>
                <a:gdLst>
                  <a:gd name="T0" fmla="*/ 5 w 5"/>
                  <a:gd name="T1" fmla="*/ 2 h 4"/>
                  <a:gd name="T2" fmla="*/ 1 w 5"/>
                  <a:gd name="T3" fmla="*/ 3 h 4"/>
                  <a:gd name="T4" fmla="*/ 2 w 5"/>
                  <a:gd name="T5" fmla="*/ 0 h 4"/>
                  <a:gd name="T6" fmla="*/ 5 w 5"/>
                  <a:gd name="T7" fmla="*/ 2 h 4"/>
                </a:gdLst>
                <a:ahLst/>
                <a:cxnLst>
                  <a:cxn ang="0">
                    <a:pos x="T0" y="T1"/>
                  </a:cxn>
                  <a:cxn ang="0">
                    <a:pos x="T2" y="T3"/>
                  </a:cxn>
                  <a:cxn ang="0">
                    <a:pos x="T4" y="T5"/>
                  </a:cxn>
                  <a:cxn ang="0">
                    <a:pos x="T6" y="T7"/>
                  </a:cxn>
                </a:cxnLst>
                <a:rect l="0" t="0" r="r" b="b"/>
                <a:pathLst>
                  <a:path w="5" h="4">
                    <a:moveTo>
                      <a:pt x="5" y="2"/>
                    </a:moveTo>
                    <a:cubicBezTo>
                      <a:pt x="5" y="3"/>
                      <a:pt x="2" y="4"/>
                      <a:pt x="1" y="3"/>
                    </a:cubicBezTo>
                    <a:cubicBezTo>
                      <a:pt x="0" y="2"/>
                      <a:pt x="0" y="0"/>
                      <a:pt x="2" y="0"/>
                    </a:cubicBezTo>
                    <a:cubicBezTo>
                      <a:pt x="4"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7" name="Freeform 2165">
                <a:extLst>
                  <a:ext uri="{FF2B5EF4-FFF2-40B4-BE49-F238E27FC236}">
                    <a16:creationId xmlns:a16="http://schemas.microsoft.com/office/drawing/2014/main" id="{3F18BC6B-A55D-4698-9543-8A60507EB5F7}"/>
                  </a:ext>
                </a:extLst>
              </p:cNvPr>
              <p:cNvSpPr>
                <a:spLocks/>
              </p:cNvSpPr>
              <p:nvPr/>
            </p:nvSpPr>
            <p:spPr bwMode="auto">
              <a:xfrm>
                <a:off x="5475" y="916"/>
                <a:ext cx="24" cy="20"/>
              </a:xfrm>
              <a:custGeom>
                <a:avLst/>
                <a:gdLst>
                  <a:gd name="T0" fmla="*/ 5 w 5"/>
                  <a:gd name="T1" fmla="*/ 2 h 4"/>
                  <a:gd name="T2" fmla="*/ 0 w 5"/>
                  <a:gd name="T3" fmla="*/ 3 h 4"/>
                  <a:gd name="T4" fmla="*/ 3 w 5"/>
                  <a:gd name="T5" fmla="*/ 0 h 4"/>
                  <a:gd name="T6" fmla="*/ 5 w 5"/>
                  <a:gd name="T7" fmla="*/ 2 h 4"/>
                </a:gdLst>
                <a:ahLst/>
                <a:cxnLst>
                  <a:cxn ang="0">
                    <a:pos x="T0" y="T1"/>
                  </a:cxn>
                  <a:cxn ang="0">
                    <a:pos x="T2" y="T3"/>
                  </a:cxn>
                  <a:cxn ang="0">
                    <a:pos x="T4" y="T5"/>
                  </a:cxn>
                  <a:cxn ang="0">
                    <a:pos x="T6" y="T7"/>
                  </a:cxn>
                </a:cxnLst>
                <a:rect l="0" t="0" r="r" b="b"/>
                <a:pathLst>
                  <a:path w="5" h="4">
                    <a:moveTo>
                      <a:pt x="5" y="2"/>
                    </a:moveTo>
                    <a:cubicBezTo>
                      <a:pt x="5" y="4"/>
                      <a:pt x="2" y="4"/>
                      <a:pt x="0" y="3"/>
                    </a:cubicBezTo>
                    <a:cubicBezTo>
                      <a:pt x="0" y="2"/>
                      <a:pt x="1" y="0"/>
                      <a:pt x="3" y="0"/>
                    </a:cubicBezTo>
                    <a:cubicBezTo>
                      <a:pt x="4"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8" name="Freeform 2166">
                <a:extLst>
                  <a:ext uri="{FF2B5EF4-FFF2-40B4-BE49-F238E27FC236}">
                    <a16:creationId xmlns:a16="http://schemas.microsoft.com/office/drawing/2014/main" id="{13A65B6B-F99B-437E-956C-859FC7262EBF}"/>
                  </a:ext>
                </a:extLst>
              </p:cNvPr>
              <p:cNvSpPr>
                <a:spLocks/>
              </p:cNvSpPr>
              <p:nvPr/>
            </p:nvSpPr>
            <p:spPr bwMode="auto">
              <a:xfrm>
                <a:off x="5398" y="984"/>
                <a:ext cx="34" cy="29"/>
              </a:xfrm>
              <a:custGeom>
                <a:avLst/>
                <a:gdLst>
                  <a:gd name="T0" fmla="*/ 7 w 7"/>
                  <a:gd name="T1" fmla="*/ 3 h 6"/>
                  <a:gd name="T2" fmla="*/ 1 w 7"/>
                  <a:gd name="T3" fmla="*/ 4 h 6"/>
                  <a:gd name="T4" fmla="*/ 5 w 7"/>
                  <a:gd name="T5" fmla="*/ 0 h 6"/>
                  <a:gd name="T6" fmla="*/ 7 w 7"/>
                  <a:gd name="T7" fmla="*/ 3 h 6"/>
                </a:gdLst>
                <a:ahLst/>
                <a:cxnLst>
                  <a:cxn ang="0">
                    <a:pos x="T0" y="T1"/>
                  </a:cxn>
                  <a:cxn ang="0">
                    <a:pos x="T2" y="T3"/>
                  </a:cxn>
                  <a:cxn ang="0">
                    <a:pos x="T4" y="T5"/>
                  </a:cxn>
                  <a:cxn ang="0">
                    <a:pos x="T6" y="T7"/>
                  </a:cxn>
                </a:cxnLst>
                <a:rect l="0" t="0" r="r" b="b"/>
                <a:pathLst>
                  <a:path w="7" h="6">
                    <a:moveTo>
                      <a:pt x="7" y="3"/>
                    </a:moveTo>
                    <a:cubicBezTo>
                      <a:pt x="6" y="5"/>
                      <a:pt x="2" y="6"/>
                      <a:pt x="1" y="4"/>
                    </a:cubicBezTo>
                    <a:cubicBezTo>
                      <a:pt x="0" y="2"/>
                      <a:pt x="2" y="0"/>
                      <a:pt x="5" y="0"/>
                    </a:cubicBezTo>
                    <a:cubicBezTo>
                      <a:pt x="7"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19" name="Freeform 2167">
                <a:extLst>
                  <a:ext uri="{FF2B5EF4-FFF2-40B4-BE49-F238E27FC236}">
                    <a16:creationId xmlns:a16="http://schemas.microsoft.com/office/drawing/2014/main" id="{DC4E4496-8319-43B9-B415-95084FD47F16}"/>
                  </a:ext>
                </a:extLst>
              </p:cNvPr>
              <p:cNvSpPr>
                <a:spLocks/>
              </p:cNvSpPr>
              <p:nvPr/>
            </p:nvSpPr>
            <p:spPr bwMode="auto">
              <a:xfrm>
                <a:off x="5441" y="955"/>
                <a:ext cx="29" cy="24"/>
              </a:xfrm>
              <a:custGeom>
                <a:avLst/>
                <a:gdLst>
                  <a:gd name="T0" fmla="*/ 6 w 6"/>
                  <a:gd name="T1" fmla="*/ 2 h 5"/>
                  <a:gd name="T2" fmla="*/ 1 w 6"/>
                  <a:gd name="T3" fmla="*/ 4 h 5"/>
                  <a:gd name="T4" fmla="*/ 3 w 6"/>
                  <a:gd name="T5" fmla="*/ 0 h 5"/>
                  <a:gd name="T6" fmla="*/ 6 w 6"/>
                  <a:gd name="T7" fmla="*/ 2 h 5"/>
                </a:gdLst>
                <a:ahLst/>
                <a:cxnLst>
                  <a:cxn ang="0">
                    <a:pos x="T0" y="T1"/>
                  </a:cxn>
                  <a:cxn ang="0">
                    <a:pos x="T2" y="T3"/>
                  </a:cxn>
                  <a:cxn ang="0">
                    <a:pos x="T4" y="T5"/>
                  </a:cxn>
                  <a:cxn ang="0">
                    <a:pos x="T6" y="T7"/>
                  </a:cxn>
                </a:cxnLst>
                <a:rect l="0" t="0" r="r" b="b"/>
                <a:pathLst>
                  <a:path w="6" h="5">
                    <a:moveTo>
                      <a:pt x="6" y="2"/>
                    </a:moveTo>
                    <a:cubicBezTo>
                      <a:pt x="5" y="5"/>
                      <a:pt x="2" y="5"/>
                      <a:pt x="1" y="4"/>
                    </a:cubicBezTo>
                    <a:cubicBezTo>
                      <a:pt x="0" y="2"/>
                      <a:pt x="1" y="0"/>
                      <a:pt x="3" y="0"/>
                    </a:cubicBezTo>
                    <a:cubicBezTo>
                      <a:pt x="5" y="0"/>
                      <a:pt x="6"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0" name="Freeform 2168">
                <a:extLst>
                  <a:ext uri="{FF2B5EF4-FFF2-40B4-BE49-F238E27FC236}">
                    <a16:creationId xmlns:a16="http://schemas.microsoft.com/office/drawing/2014/main" id="{FAFEA9A7-7F8B-46C8-BE49-F06A5FAE0DEE}"/>
                  </a:ext>
                </a:extLst>
              </p:cNvPr>
              <p:cNvSpPr>
                <a:spLocks/>
              </p:cNvSpPr>
              <p:nvPr/>
            </p:nvSpPr>
            <p:spPr bwMode="auto">
              <a:xfrm>
                <a:off x="5403" y="950"/>
                <a:ext cx="29" cy="29"/>
              </a:xfrm>
              <a:custGeom>
                <a:avLst/>
                <a:gdLst>
                  <a:gd name="T0" fmla="*/ 6 w 6"/>
                  <a:gd name="T1" fmla="*/ 3 h 6"/>
                  <a:gd name="T2" fmla="*/ 1 w 6"/>
                  <a:gd name="T3" fmla="*/ 4 h 6"/>
                  <a:gd name="T4" fmla="*/ 4 w 6"/>
                  <a:gd name="T5" fmla="*/ 0 h 6"/>
                  <a:gd name="T6" fmla="*/ 6 w 6"/>
                  <a:gd name="T7" fmla="*/ 3 h 6"/>
                </a:gdLst>
                <a:ahLst/>
                <a:cxnLst>
                  <a:cxn ang="0">
                    <a:pos x="T0" y="T1"/>
                  </a:cxn>
                  <a:cxn ang="0">
                    <a:pos x="T2" y="T3"/>
                  </a:cxn>
                  <a:cxn ang="0">
                    <a:pos x="T4" y="T5"/>
                  </a:cxn>
                  <a:cxn ang="0">
                    <a:pos x="T6" y="T7"/>
                  </a:cxn>
                </a:cxnLst>
                <a:rect l="0" t="0" r="r" b="b"/>
                <a:pathLst>
                  <a:path w="6" h="6">
                    <a:moveTo>
                      <a:pt x="6" y="3"/>
                    </a:moveTo>
                    <a:cubicBezTo>
                      <a:pt x="5" y="5"/>
                      <a:pt x="2" y="6"/>
                      <a:pt x="1" y="4"/>
                    </a:cubicBezTo>
                    <a:cubicBezTo>
                      <a:pt x="0" y="3"/>
                      <a:pt x="2" y="1"/>
                      <a:pt x="4" y="0"/>
                    </a:cubicBezTo>
                    <a:cubicBezTo>
                      <a:pt x="6"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1" name="Freeform 2169">
                <a:extLst>
                  <a:ext uri="{FF2B5EF4-FFF2-40B4-BE49-F238E27FC236}">
                    <a16:creationId xmlns:a16="http://schemas.microsoft.com/office/drawing/2014/main" id="{EBD57D64-B67A-422F-A8B5-346D6047F813}"/>
                  </a:ext>
                </a:extLst>
              </p:cNvPr>
              <p:cNvSpPr>
                <a:spLocks/>
              </p:cNvSpPr>
              <p:nvPr/>
            </p:nvSpPr>
            <p:spPr bwMode="auto">
              <a:xfrm>
                <a:off x="5403" y="926"/>
                <a:ext cx="24" cy="24"/>
              </a:xfrm>
              <a:custGeom>
                <a:avLst/>
                <a:gdLst>
                  <a:gd name="T0" fmla="*/ 5 w 5"/>
                  <a:gd name="T1" fmla="*/ 2 h 5"/>
                  <a:gd name="T2" fmla="*/ 0 w 5"/>
                  <a:gd name="T3" fmla="*/ 3 h 5"/>
                  <a:gd name="T4" fmla="*/ 3 w 5"/>
                  <a:gd name="T5" fmla="*/ 0 h 5"/>
                  <a:gd name="T6" fmla="*/ 5 w 5"/>
                  <a:gd name="T7" fmla="*/ 2 h 5"/>
                </a:gdLst>
                <a:ahLst/>
                <a:cxnLst>
                  <a:cxn ang="0">
                    <a:pos x="T0" y="T1"/>
                  </a:cxn>
                  <a:cxn ang="0">
                    <a:pos x="T2" y="T3"/>
                  </a:cxn>
                  <a:cxn ang="0">
                    <a:pos x="T4" y="T5"/>
                  </a:cxn>
                  <a:cxn ang="0">
                    <a:pos x="T6" y="T7"/>
                  </a:cxn>
                </a:cxnLst>
                <a:rect l="0" t="0" r="r" b="b"/>
                <a:pathLst>
                  <a:path w="5" h="5">
                    <a:moveTo>
                      <a:pt x="5" y="2"/>
                    </a:moveTo>
                    <a:cubicBezTo>
                      <a:pt x="4" y="4"/>
                      <a:pt x="1" y="5"/>
                      <a:pt x="0" y="3"/>
                    </a:cubicBezTo>
                    <a:cubicBezTo>
                      <a:pt x="0" y="2"/>
                      <a:pt x="1" y="0"/>
                      <a:pt x="3" y="0"/>
                    </a:cubicBezTo>
                    <a:cubicBezTo>
                      <a:pt x="5"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2" name="Freeform 2170">
                <a:extLst>
                  <a:ext uri="{FF2B5EF4-FFF2-40B4-BE49-F238E27FC236}">
                    <a16:creationId xmlns:a16="http://schemas.microsoft.com/office/drawing/2014/main" id="{2CF05D4A-20B8-4FB6-A6B9-7296F0A5544E}"/>
                  </a:ext>
                </a:extLst>
              </p:cNvPr>
              <p:cNvSpPr>
                <a:spLocks/>
              </p:cNvSpPr>
              <p:nvPr/>
            </p:nvSpPr>
            <p:spPr bwMode="auto">
              <a:xfrm>
                <a:off x="5441" y="926"/>
                <a:ext cx="24" cy="19"/>
              </a:xfrm>
              <a:custGeom>
                <a:avLst/>
                <a:gdLst>
                  <a:gd name="T0" fmla="*/ 5 w 5"/>
                  <a:gd name="T1" fmla="*/ 2 h 4"/>
                  <a:gd name="T2" fmla="*/ 0 w 5"/>
                  <a:gd name="T3" fmla="*/ 3 h 4"/>
                  <a:gd name="T4" fmla="*/ 3 w 5"/>
                  <a:gd name="T5" fmla="*/ 0 h 4"/>
                  <a:gd name="T6" fmla="*/ 5 w 5"/>
                  <a:gd name="T7" fmla="*/ 2 h 4"/>
                </a:gdLst>
                <a:ahLst/>
                <a:cxnLst>
                  <a:cxn ang="0">
                    <a:pos x="T0" y="T1"/>
                  </a:cxn>
                  <a:cxn ang="0">
                    <a:pos x="T2" y="T3"/>
                  </a:cxn>
                  <a:cxn ang="0">
                    <a:pos x="T4" y="T5"/>
                  </a:cxn>
                  <a:cxn ang="0">
                    <a:pos x="T6" y="T7"/>
                  </a:cxn>
                </a:cxnLst>
                <a:rect l="0" t="0" r="r" b="b"/>
                <a:pathLst>
                  <a:path w="5" h="4">
                    <a:moveTo>
                      <a:pt x="5" y="2"/>
                    </a:moveTo>
                    <a:cubicBezTo>
                      <a:pt x="5" y="4"/>
                      <a:pt x="1" y="4"/>
                      <a:pt x="0" y="3"/>
                    </a:cubicBezTo>
                    <a:cubicBezTo>
                      <a:pt x="0" y="2"/>
                      <a:pt x="1" y="0"/>
                      <a:pt x="3" y="0"/>
                    </a:cubicBezTo>
                    <a:cubicBezTo>
                      <a:pt x="5" y="0"/>
                      <a:pt x="5"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3" name="Freeform 2171">
                <a:extLst>
                  <a:ext uri="{FF2B5EF4-FFF2-40B4-BE49-F238E27FC236}">
                    <a16:creationId xmlns:a16="http://schemas.microsoft.com/office/drawing/2014/main" id="{4C62500C-EA8D-4829-A5B3-ACCC21C3C3C6}"/>
                  </a:ext>
                </a:extLst>
              </p:cNvPr>
              <p:cNvSpPr>
                <a:spLocks/>
              </p:cNvSpPr>
              <p:nvPr/>
            </p:nvSpPr>
            <p:spPr bwMode="auto">
              <a:xfrm>
                <a:off x="5475" y="945"/>
                <a:ext cx="29" cy="25"/>
              </a:xfrm>
              <a:custGeom>
                <a:avLst/>
                <a:gdLst>
                  <a:gd name="T0" fmla="*/ 6 w 6"/>
                  <a:gd name="T1" fmla="*/ 2 h 5"/>
                  <a:gd name="T2" fmla="*/ 1 w 6"/>
                  <a:gd name="T3" fmla="*/ 3 h 5"/>
                  <a:gd name="T4" fmla="*/ 4 w 6"/>
                  <a:gd name="T5" fmla="*/ 0 h 5"/>
                  <a:gd name="T6" fmla="*/ 6 w 6"/>
                  <a:gd name="T7" fmla="*/ 2 h 5"/>
                </a:gdLst>
                <a:ahLst/>
                <a:cxnLst>
                  <a:cxn ang="0">
                    <a:pos x="T0" y="T1"/>
                  </a:cxn>
                  <a:cxn ang="0">
                    <a:pos x="T2" y="T3"/>
                  </a:cxn>
                  <a:cxn ang="0">
                    <a:pos x="T4" y="T5"/>
                  </a:cxn>
                  <a:cxn ang="0">
                    <a:pos x="T6" y="T7"/>
                  </a:cxn>
                </a:cxnLst>
                <a:rect l="0" t="0" r="r" b="b"/>
                <a:pathLst>
                  <a:path w="6" h="5">
                    <a:moveTo>
                      <a:pt x="6" y="2"/>
                    </a:moveTo>
                    <a:cubicBezTo>
                      <a:pt x="6" y="4"/>
                      <a:pt x="2" y="5"/>
                      <a:pt x="1" y="3"/>
                    </a:cubicBezTo>
                    <a:cubicBezTo>
                      <a:pt x="0" y="2"/>
                      <a:pt x="1" y="0"/>
                      <a:pt x="4" y="0"/>
                    </a:cubicBezTo>
                    <a:cubicBezTo>
                      <a:pt x="5" y="0"/>
                      <a:pt x="6"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4" name="Freeform 2172">
                <a:extLst>
                  <a:ext uri="{FF2B5EF4-FFF2-40B4-BE49-F238E27FC236}">
                    <a16:creationId xmlns:a16="http://schemas.microsoft.com/office/drawing/2014/main" id="{81943A96-EC74-4008-91A5-109DD50C62A2}"/>
                  </a:ext>
                </a:extLst>
              </p:cNvPr>
              <p:cNvSpPr>
                <a:spLocks/>
              </p:cNvSpPr>
              <p:nvPr/>
            </p:nvSpPr>
            <p:spPr bwMode="auto">
              <a:xfrm>
                <a:off x="5446" y="984"/>
                <a:ext cx="29" cy="29"/>
              </a:xfrm>
              <a:custGeom>
                <a:avLst/>
                <a:gdLst>
                  <a:gd name="T0" fmla="*/ 6 w 6"/>
                  <a:gd name="T1" fmla="*/ 3 h 6"/>
                  <a:gd name="T2" fmla="*/ 1 w 6"/>
                  <a:gd name="T3" fmla="*/ 4 h 6"/>
                  <a:gd name="T4" fmla="*/ 4 w 6"/>
                  <a:gd name="T5" fmla="*/ 0 h 6"/>
                  <a:gd name="T6" fmla="*/ 6 w 6"/>
                  <a:gd name="T7" fmla="*/ 3 h 6"/>
                </a:gdLst>
                <a:ahLst/>
                <a:cxnLst>
                  <a:cxn ang="0">
                    <a:pos x="T0" y="T1"/>
                  </a:cxn>
                  <a:cxn ang="0">
                    <a:pos x="T2" y="T3"/>
                  </a:cxn>
                  <a:cxn ang="0">
                    <a:pos x="T4" y="T5"/>
                  </a:cxn>
                  <a:cxn ang="0">
                    <a:pos x="T6" y="T7"/>
                  </a:cxn>
                </a:cxnLst>
                <a:rect l="0" t="0" r="r" b="b"/>
                <a:pathLst>
                  <a:path w="6" h="6">
                    <a:moveTo>
                      <a:pt x="6" y="3"/>
                    </a:moveTo>
                    <a:cubicBezTo>
                      <a:pt x="6" y="5"/>
                      <a:pt x="2" y="6"/>
                      <a:pt x="1" y="4"/>
                    </a:cubicBezTo>
                    <a:cubicBezTo>
                      <a:pt x="0" y="3"/>
                      <a:pt x="1" y="1"/>
                      <a:pt x="4" y="0"/>
                    </a:cubicBezTo>
                    <a:cubicBezTo>
                      <a:pt x="6"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5" name="Freeform 2173">
                <a:extLst>
                  <a:ext uri="{FF2B5EF4-FFF2-40B4-BE49-F238E27FC236}">
                    <a16:creationId xmlns:a16="http://schemas.microsoft.com/office/drawing/2014/main" id="{1C925418-72FB-4A79-92DD-EBCAFFF9E3B1}"/>
                  </a:ext>
                </a:extLst>
              </p:cNvPr>
              <p:cNvSpPr>
                <a:spLocks/>
              </p:cNvSpPr>
              <p:nvPr/>
            </p:nvSpPr>
            <p:spPr bwMode="auto">
              <a:xfrm>
                <a:off x="5485" y="979"/>
                <a:ext cx="33" cy="29"/>
              </a:xfrm>
              <a:custGeom>
                <a:avLst/>
                <a:gdLst>
                  <a:gd name="T0" fmla="*/ 7 w 7"/>
                  <a:gd name="T1" fmla="*/ 3 h 6"/>
                  <a:gd name="T2" fmla="*/ 2 w 7"/>
                  <a:gd name="T3" fmla="*/ 4 h 6"/>
                  <a:gd name="T4" fmla="*/ 4 w 7"/>
                  <a:gd name="T5" fmla="*/ 0 h 6"/>
                  <a:gd name="T6" fmla="*/ 7 w 7"/>
                  <a:gd name="T7" fmla="*/ 3 h 6"/>
                </a:gdLst>
                <a:ahLst/>
                <a:cxnLst>
                  <a:cxn ang="0">
                    <a:pos x="T0" y="T1"/>
                  </a:cxn>
                  <a:cxn ang="0">
                    <a:pos x="T2" y="T3"/>
                  </a:cxn>
                  <a:cxn ang="0">
                    <a:pos x="T4" y="T5"/>
                  </a:cxn>
                  <a:cxn ang="0">
                    <a:pos x="T6" y="T7"/>
                  </a:cxn>
                </a:cxnLst>
                <a:rect l="0" t="0" r="r" b="b"/>
                <a:pathLst>
                  <a:path w="7" h="6">
                    <a:moveTo>
                      <a:pt x="7" y="3"/>
                    </a:moveTo>
                    <a:cubicBezTo>
                      <a:pt x="7" y="5"/>
                      <a:pt x="3" y="6"/>
                      <a:pt x="2" y="4"/>
                    </a:cubicBezTo>
                    <a:cubicBezTo>
                      <a:pt x="0" y="3"/>
                      <a:pt x="1" y="0"/>
                      <a:pt x="4"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6" name="Freeform 2174">
                <a:extLst>
                  <a:ext uri="{FF2B5EF4-FFF2-40B4-BE49-F238E27FC236}">
                    <a16:creationId xmlns:a16="http://schemas.microsoft.com/office/drawing/2014/main" id="{65DC378E-72FB-455C-88C4-16F9D8479E6B}"/>
                  </a:ext>
                </a:extLst>
              </p:cNvPr>
              <p:cNvSpPr>
                <a:spLocks/>
              </p:cNvSpPr>
              <p:nvPr/>
            </p:nvSpPr>
            <p:spPr bwMode="auto">
              <a:xfrm>
                <a:off x="5716" y="892"/>
                <a:ext cx="29" cy="15"/>
              </a:xfrm>
              <a:custGeom>
                <a:avLst/>
                <a:gdLst>
                  <a:gd name="T0" fmla="*/ 5 w 6"/>
                  <a:gd name="T1" fmla="*/ 1 h 3"/>
                  <a:gd name="T2" fmla="*/ 6 w 6"/>
                  <a:gd name="T3" fmla="*/ 3 h 3"/>
                  <a:gd name="T4" fmla="*/ 0 w 6"/>
                  <a:gd name="T5" fmla="*/ 0 h 3"/>
                  <a:gd name="T6" fmla="*/ 1 w 6"/>
                  <a:gd name="T7" fmla="*/ 0 h 3"/>
                  <a:gd name="T8" fmla="*/ 5 w 6"/>
                  <a:gd name="T9" fmla="*/ 1 h 3"/>
                </a:gdLst>
                <a:ahLst/>
                <a:cxnLst>
                  <a:cxn ang="0">
                    <a:pos x="T0" y="T1"/>
                  </a:cxn>
                  <a:cxn ang="0">
                    <a:pos x="T2" y="T3"/>
                  </a:cxn>
                  <a:cxn ang="0">
                    <a:pos x="T4" y="T5"/>
                  </a:cxn>
                  <a:cxn ang="0">
                    <a:pos x="T6" y="T7"/>
                  </a:cxn>
                  <a:cxn ang="0">
                    <a:pos x="T8" y="T9"/>
                  </a:cxn>
                </a:cxnLst>
                <a:rect l="0" t="0" r="r" b="b"/>
                <a:pathLst>
                  <a:path w="6" h="3">
                    <a:moveTo>
                      <a:pt x="5" y="1"/>
                    </a:moveTo>
                    <a:cubicBezTo>
                      <a:pt x="6" y="2"/>
                      <a:pt x="6" y="3"/>
                      <a:pt x="6" y="3"/>
                    </a:cubicBezTo>
                    <a:cubicBezTo>
                      <a:pt x="4" y="3"/>
                      <a:pt x="0" y="1"/>
                      <a:pt x="0" y="0"/>
                    </a:cubicBezTo>
                    <a:cubicBezTo>
                      <a:pt x="0" y="0"/>
                      <a:pt x="1" y="0"/>
                      <a:pt x="1" y="0"/>
                    </a:cubicBezTo>
                    <a:cubicBezTo>
                      <a:pt x="2" y="0"/>
                      <a:pt x="4" y="1"/>
                      <a:pt x="5" y="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7" name="Freeform 2175">
                <a:extLst>
                  <a:ext uri="{FF2B5EF4-FFF2-40B4-BE49-F238E27FC236}">
                    <a16:creationId xmlns:a16="http://schemas.microsoft.com/office/drawing/2014/main" id="{9615BBA9-6EDF-4758-80C2-C934048CA866}"/>
                  </a:ext>
                </a:extLst>
              </p:cNvPr>
              <p:cNvSpPr>
                <a:spLocks/>
              </p:cNvSpPr>
              <p:nvPr/>
            </p:nvSpPr>
            <p:spPr bwMode="auto">
              <a:xfrm>
                <a:off x="5682" y="883"/>
                <a:ext cx="29" cy="14"/>
              </a:xfrm>
              <a:custGeom>
                <a:avLst/>
                <a:gdLst>
                  <a:gd name="T0" fmla="*/ 5 w 6"/>
                  <a:gd name="T1" fmla="*/ 2 h 3"/>
                  <a:gd name="T2" fmla="*/ 5 w 6"/>
                  <a:gd name="T3" fmla="*/ 3 h 3"/>
                  <a:gd name="T4" fmla="*/ 0 w 6"/>
                  <a:gd name="T5" fmla="*/ 0 h 3"/>
                  <a:gd name="T6" fmla="*/ 1 w 6"/>
                  <a:gd name="T7" fmla="*/ 0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3"/>
                      <a:pt x="5" y="3"/>
                    </a:cubicBezTo>
                    <a:cubicBezTo>
                      <a:pt x="3" y="3"/>
                      <a:pt x="0" y="1"/>
                      <a:pt x="0" y="0"/>
                    </a:cubicBezTo>
                    <a:cubicBezTo>
                      <a:pt x="0" y="0"/>
                      <a:pt x="1" y="0"/>
                      <a:pt x="1" y="0"/>
                    </a:cubicBezTo>
                    <a:cubicBezTo>
                      <a:pt x="2" y="0"/>
                      <a:pt x="4"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8" name="Freeform 2176">
                <a:extLst>
                  <a:ext uri="{FF2B5EF4-FFF2-40B4-BE49-F238E27FC236}">
                    <a16:creationId xmlns:a16="http://schemas.microsoft.com/office/drawing/2014/main" id="{4AE713E2-7078-4C30-93A9-16B7CF530F76}"/>
                  </a:ext>
                </a:extLst>
              </p:cNvPr>
              <p:cNvSpPr>
                <a:spLocks/>
              </p:cNvSpPr>
              <p:nvPr/>
            </p:nvSpPr>
            <p:spPr bwMode="auto">
              <a:xfrm>
                <a:off x="5663" y="888"/>
                <a:ext cx="29" cy="14"/>
              </a:xfrm>
              <a:custGeom>
                <a:avLst/>
                <a:gdLst>
                  <a:gd name="T0" fmla="*/ 5 w 6"/>
                  <a:gd name="T1" fmla="*/ 2 h 3"/>
                  <a:gd name="T2" fmla="*/ 5 w 6"/>
                  <a:gd name="T3" fmla="*/ 3 h 3"/>
                  <a:gd name="T4" fmla="*/ 1 w 6"/>
                  <a:gd name="T5" fmla="*/ 0 h 3"/>
                  <a:gd name="T6" fmla="*/ 1 w 6"/>
                  <a:gd name="T7" fmla="*/ 0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3"/>
                      <a:pt x="6" y="3"/>
                      <a:pt x="5" y="3"/>
                    </a:cubicBezTo>
                    <a:cubicBezTo>
                      <a:pt x="2" y="3"/>
                      <a:pt x="0" y="1"/>
                      <a:pt x="1" y="0"/>
                    </a:cubicBezTo>
                    <a:cubicBezTo>
                      <a:pt x="1" y="0"/>
                      <a:pt x="1" y="0"/>
                      <a:pt x="1" y="0"/>
                    </a:cubicBezTo>
                    <a:cubicBezTo>
                      <a:pt x="3" y="0"/>
                      <a:pt x="4" y="1"/>
                      <a:pt x="5"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29" name="Freeform 2177">
                <a:extLst>
                  <a:ext uri="{FF2B5EF4-FFF2-40B4-BE49-F238E27FC236}">
                    <a16:creationId xmlns:a16="http://schemas.microsoft.com/office/drawing/2014/main" id="{567D44B7-467F-42CE-A126-CD8513CBFB0E}"/>
                  </a:ext>
                </a:extLst>
              </p:cNvPr>
              <p:cNvSpPr>
                <a:spLocks/>
              </p:cNvSpPr>
              <p:nvPr/>
            </p:nvSpPr>
            <p:spPr bwMode="auto">
              <a:xfrm>
                <a:off x="5634" y="888"/>
                <a:ext cx="24" cy="14"/>
              </a:xfrm>
              <a:custGeom>
                <a:avLst/>
                <a:gdLst>
                  <a:gd name="T0" fmla="*/ 4 w 5"/>
                  <a:gd name="T1" fmla="*/ 1 h 3"/>
                  <a:gd name="T2" fmla="*/ 4 w 5"/>
                  <a:gd name="T3" fmla="*/ 3 h 3"/>
                  <a:gd name="T4" fmla="*/ 0 w 5"/>
                  <a:gd name="T5" fmla="*/ 0 h 3"/>
                  <a:gd name="T6" fmla="*/ 1 w 5"/>
                  <a:gd name="T7" fmla="*/ 0 h 3"/>
                  <a:gd name="T8" fmla="*/ 4 w 5"/>
                  <a:gd name="T9" fmla="*/ 1 h 3"/>
                </a:gdLst>
                <a:ahLst/>
                <a:cxnLst>
                  <a:cxn ang="0">
                    <a:pos x="T0" y="T1"/>
                  </a:cxn>
                  <a:cxn ang="0">
                    <a:pos x="T2" y="T3"/>
                  </a:cxn>
                  <a:cxn ang="0">
                    <a:pos x="T4" y="T5"/>
                  </a:cxn>
                  <a:cxn ang="0">
                    <a:pos x="T6" y="T7"/>
                  </a:cxn>
                  <a:cxn ang="0">
                    <a:pos x="T8" y="T9"/>
                  </a:cxn>
                </a:cxnLst>
                <a:rect l="0" t="0" r="r" b="b"/>
                <a:pathLst>
                  <a:path w="5" h="3">
                    <a:moveTo>
                      <a:pt x="4" y="1"/>
                    </a:moveTo>
                    <a:cubicBezTo>
                      <a:pt x="5" y="2"/>
                      <a:pt x="5" y="3"/>
                      <a:pt x="4" y="3"/>
                    </a:cubicBezTo>
                    <a:cubicBezTo>
                      <a:pt x="2" y="3"/>
                      <a:pt x="0" y="1"/>
                      <a:pt x="0" y="0"/>
                    </a:cubicBezTo>
                    <a:cubicBezTo>
                      <a:pt x="1" y="0"/>
                      <a:pt x="1" y="0"/>
                      <a:pt x="1" y="0"/>
                    </a:cubicBezTo>
                    <a:cubicBezTo>
                      <a:pt x="2" y="0"/>
                      <a:pt x="4" y="1"/>
                      <a:pt x="4" y="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0" name="Freeform 2178">
                <a:extLst>
                  <a:ext uri="{FF2B5EF4-FFF2-40B4-BE49-F238E27FC236}">
                    <a16:creationId xmlns:a16="http://schemas.microsoft.com/office/drawing/2014/main" id="{861E315E-A59C-4E23-A964-DE4E049B1433}"/>
                  </a:ext>
                </a:extLst>
              </p:cNvPr>
              <p:cNvSpPr>
                <a:spLocks/>
              </p:cNvSpPr>
              <p:nvPr/>
            </p:nvSpPr>
            <p:spPr bwMode="auto">
              <a:xfrm>
                <a:off x="5571" y="1095"/>
                <a:ext cx="39" cy="34"/>
              </a:xfrm>
              <a:custGeom>
                <a:avLst/>
                <a:gdLst>
                  <a:gd name="T0" fmla="*/ 8 w 8"/>
                  <a:gd name="T1" fmla="*/ 3 h 7"/>
                  <a:gd name="T2" fmla="*/ 1 w 8"/>
                  <a:gd name="T3" fmla="*/ 5 h 7"/>
                  <a:gd name="T4" fmla="*/ 4 w 8"/>
                  <a:gd name="T5" fmla="*/ 0 h 7"/>
                  <a:gd name="T6" fmla="*/ 8 w 8"/>
                  <a:gd name="T7" fmla="*/ 3 h 7"/>
                </a:gdLst>
                <a:ahLst/>
                <a:cxnLst>
                  <a:cxn ang="0">
                    <a:pos x="T0" y="T1"/>
                  </a:cxn>
                  <a:cxn ang="0">
                    <a:pos x="T2" y="T3"/>
                  </a:cxn>
                  <a:cxn ang="0">
                    <a:pos x="T4" y="T5"/>
                  </a:cxn>
                  <a:cxn ang="0">
                    <a:pos x="T6" y="T7"/>
                  </a:cxn>
                </a:cxnLst>
                <a:rect l="0" t="0" r="r" b="b"/>
                <a:pathLst>
                  <a:path w="8" h="7">
                    <a:moveTo>
                      <a:pt x="8" y="3"/>
                    </a:moveTo>
                    <a:cubicBezTo>
                      <a:pt x="8" y="6"/>
                      <a:pt x="4" y="7"/>
                      <a:pt x="1" y="5"/>
                    </a:cubicBezTo>
                    <a:cubicBezTo>
                      <a:pt x="0" y="3"/>
                      <a:pt x="0" y="0"/>
                      <a:pt x="4" y="0"/>
                    </a:cubicBezTo>
                    <a:cubicBezTo>
                      <a:pt x="6" y="0"/>
                      <a:pt x="8"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1" name="Freeform 2179">
                <a:extLst>
                  <a:ext uri="{FF2B5EF4-FFF2-40B4-BE49-F238E27FC236}">
                    <a16:creationId xmlns:a16="http://schemas.microsoft.com/office/drawing/2014/main" id="{F9754A49-A206-41B2-BD90-B35C2635BB09}"/>
                  </a:ext>
                </a:extLst>
              </p:cNvPr>
              <p:cNvSpPr>
                <a:spLocks/>
              </p:cNvSpPr>
              <p:nvPr/>
            </p:nvSpPr>
            <p:spPr bwMode="auto">
              <a:xfrm>
                <a:off x="5615" y="1066"/>
                <a:ext cx="38" cy="34"/>
              </a:xfrm>
              <a:custGeom>
                <a:avLst/>
                <a:gdLst>
                  <a:gd name="T0" fmla="*/ 7 w 8"/>
                  <a:gd name="T1" fmla="*/ 3 h 7"/>
                  <a:gd name="T2" fmla="*/ 2 w 8"/>
                  <a:gd name="T3" fmla="*/ 5 h 7"/>
                  <a:gd name="T4" fmla="*/ 3 w 8"/>
                  <a:gd name="T5" fmla="*/ 0 h 7"/>
                  <a:gd name="T6" fmla="*/ 3 w 8"/>
                  <a:gd name="T7" fmla="*/ 0 h 7"/>
                  <a:gd name="T8" fmla="*/ 7 w 8"/>
                  <a:gd name="T9" fmla="*/ 3 h 7"/>
                </a:gdLst>
                <a:ahLst/>
                <a:cxnLst>
                  <a:cxn ang="0">
                    <a:pos x="T0" y="T1"/>
                  </a:cxn>
                  <a:cxn ang="0">
                    <a:pos x="T2" y="T3"/>
                  </a:cxn>
                  <a:cxn ang="0">
                    <a:pos x="T4" y="T5"/>
                  </a:cxn>
                  <a:cxn ang="0">
                    <a:pos x="T6" y="T7"/>
                  </a:cxn>
                  <a:cxn ang="0">
                    <a:pos x="T8" y="T9"/>
                  </a:cxn>
                </a:cxnLst>
                <a:rect l="0" t="0" r="r" b="b"/>
                <a:pathLst>
                  <a:path w="8" h="7">
                    <a:moveTo>
                      <a:pt x="7" y="3"/>
                    </a:moveTo>
                    <a:cubicBezTo>
                      <a:pt x="8" y="6"/>
                      <a:pt x="4" y="7"/>
                      <a:pt x="2" y="5"/>
                    </a:cubicBezTo>
                    <a:cubicBezTo>
                      <a:pt x="0" y="3"/>
                      <a:pt x="0" y="0"/>
                      <a:pt x="3" y="0"/>
                    </a:cubicBezTo>
                    <a:cubicBezTo>
                      <a:pt x="3" y="0"/>
                      <a:pt x="3" y="0"/>
                      <a:pt x="3"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2" name="Freeform 2180">
                <a:extLst>
                  <a:ext uri="{FF2B5EF4-FFF2-40B4-BE49-F238E27FC236}">
                    <a16:creationId xmlns:a16="http://schemas.microsoft.com/office/drawing/2014/main" id="{CBBD75F3-4CC6-4404-9808-B35C70BB450E}"/>
                  </a:ext>
                </a:extLst>
              </p:cNvPr>
              <p:cNvSpPr>
                <a:spLocks/>
              </p:cNvSpPr>
              <p:nvPr/>
            </p:nvSpPr>
            <p:spPr bwMode="auto">
              <a:xfrm>
                <a:off x="5586" y="1027"/>
                <a:ext cx="34" cy="29"/>
              </a:xfrm>
              <a:custGeom>
                <a:avLst/>
                <a:gdLst>
                  <a:gd name="T0" fmla="*/ 7 w 7"/>
                  <a:gd name="T1" fmla="*/ 3 h 6"/>
                  <a:gd name="T2" fmla="*/ 2 w 7"/>
                  <a:gd name="T3" fmla="*/ 5 h 6"/>
                  <a:gd name="T4" fmla="*/ 3 w 7"/>
                  <a:gd name="T5" fmla="*/ 0 h 6"/>
                  <a:gd name="T6" fmla="*/ 3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4" y="6"/>
                      <a:pt x="2" y="5"/>
                    </a:cubicBezTo>
                    <a:cubicBezTo>
                      <a:pt x="0" y="3"/>
                      <a:pt x="0" y="0"/>
                      <a:pt x="3" y="0"/>
                    </a:cubicBezTo>
                    <a:cubicBezTo>
                      <a:pt x="3" y="0"/>
                      <a:pt x="3" y="0"/>
                      <a:pt x="3"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3" name="Freeform 2181">
                <a:extLst>
                  <a:ext uri="{FF2B5EF4-FFF2-40B4-BE49-F238E27FC236}">
                    <a16:creationId xmlns:a16="http://schemas.microsoft.com/office/drawing/2014/main" id="{347887ED-626B-4B6A-BAD2-92E5F9C55894}"/>
                  </a:ext>
                </a:extLst>
              </p:cNvPr>
              <p:cNvSpPr>
                <a:spLocks/>
              </p:cNvSpPr>
              <p:nvPr/>
            </p:nvSpPr>
            <p:spPr bwMode="auto">
              <a:xfrm>
                <a:off x="5552" y="1051"/>
                <a:ext cx="39" cy="34"/>
              </a:xfrm>
              <a:custGeom>
                <a:avLst/>
                <a:gdLst>
                  <a:gd name="T0" fmla="*/ 7 w 8"/>
                  <a:gd name="T1" fmla="*/ 3 h 7"/>
                  <a:gd name="T2" fmla="*/ 2 w 8"/>
                  <a:gd name="T3" fmla="*/ 5 h 7"/>
                  <a:gd name="T4" fmla="*/ 4 w 8"/>
                  <a:gd name="T5" fmla="*/ 0 h 7"/>
                  <a:gd name="T6" fmla="*/ 7 w 8"/>
                  <a:gd name="T7" fmla="*/ 3 h 7"/>
                </a:gdLst>
                <a:ahLst/>
                <a:cxnLst>
                  <a:cxn ang="0">
                    <a:pos x="T0" y="T1"/>
                  </a:cxn>
                  <a:cxn ang="0">
                    <a:pos x="T2" y="T3"/>
                  </a:cxn>
                  <a:cxn ang="0">
                    <a:pos x="T4" y="T5"/>
                  </a:cxn>
                  <a:cxn ang="0">
                    <a:pos x="T6" y="T7"/>
                  </a:cxn>
                </a:cxnLst>
                <a:rect l="0" t="0" r="r" b="b"/>
                <a:pathLst>
                  <a:path w="8" h="7">
                    <a:moveTo>
                      <a:pt x="7" y="3"/>
                    </a:moveTo>
                    <a:cubicBezTo>
                      <a:pt x="8" y="6"/>
                      <a:pt x="4" y="7"/>
                      <a:pt x="2" y="5"/>
                    </a:cubicBezTo>
                    <a:cubicBezTo>
                      <a:pt x="0" y="3"/>
                      <a:pt x="1" y="0"/>
                      <a:pt x="4"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4" name="Freeform 2182">
                <a:extLst>
                  <a:ext uri="{FF2B5EF4-FFF2-40B4-BE49-F238E27FC236}">
                    <a16:creationId xmlns:a16="http://schemas.microsoft.com/office/drawing/2014/main" id="{546338CD-3011-4B4B-AAA2-A69F50B7C30A}"/>
                  </a:ext>
                </a:extLst>
              </p:cNvPr>
              <p:cNvSpPr>
                <a:spLocks/>
              </p:cNvSpPr>
              <p:nvPr/>
            </p:nvSpPr>
            <p:spPr bwMode="auto">
              <a:xfrm>
                <a:off x="5528" y="1013"/>
                <a:ext cx="34" cy="29"/>
              </a:xfrm>
              <a:custGeom>
                <a:avLst/>
                <a:gdLst>
                  <a:gd name="T0" fmla="*/ 7 w 7"/>
                  <a:gd name="T1" fmla="*/ 3 h 6"/>
                  <a:gd name="T2" fmla="*/ 2 w 7"/>
                  <a:gd name="T3" fmla="*/ 5 h 6"/>
                  <a:gd name="T4" fmla="*/ 4 w 7"/>
                  <a:gd name="T5" fmla="*/ 0 h 6"/>
                  <a:gd name="T6" fmla="*/ 7 w 7"/>
                  <a:gd name="T7" fmla="*/ 3 h 6"/>
                </a:gdLst>
                <a:ahLst/>
                <a:cxnLst>
                  <a:cxn ang="0">
                    <a:pos x="T0" y="T1"/>
                  </a:cxn>
                  <a:cxn ang="0">
                    <a:pos x="T2" y="T3"/>
                  </a:cxn>
                  <a:cxn ang="0">
                    <a:pos x="T4" y="T5"/>
                  </a:cxn>
                  <a:cxn ang="0">
                    <a:pos x="T6" y="T7"/>
                  </a:cxn>
                </a:cxnLst>
                <a:rect l="0" t="0" r="r" b="b"/>
                <a:pathLst>
                  <a:path w="7" h="6">
                    <a:moveTo>
                      <a:pt x="7" y="3"/>
                    </a:moveTo>
                    <a:cubicBezTo>
                      <a:pt x="7" y="5"/>
                      <a:pt x="3" y="6"/>
                      <a:pt x="2" y="5"/>
                    </a:cubicBezTo>
                    <a:cubicBezTo>
                      <a:pt x="0" y="3"/>
                      <a:pt x="1" y="0"/>
                      <a:pt x="4"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5" name="Freeform 2183">
                <a:extLst>
                  <a:ext uri="{FF2B5EF4-FFF2-40B4-BE49-F238E27FC236}">
                    <a16:creationId xmlns:a16="http://schemas.microsoft.com/office/drawing/2014/main" id="{9893F504-5C55-4490-975A-2F2BF47B9388}"/>
                  </a:ext>
                </a:extLst>
              </p:cNvPr>
              <p:cNvSpPr>
                <a:spLocks/>
              </p:cNvSpPr>
              <p:nvPr/>
            </p:nvSpPr>
            <p:spPr bwMode="auto">
              <a:xfrm>
                <a:off x="5567" y="989"/>
                <a:ext cx="33" cy="29"/>
              </a:xfrm>
              <a:custGeom>
                <a:avLst/>
                <a:gdLst>
                  <a:gd name="T0" fmla="*/ 6 w 7"/>
                  <a:gd name="T1" fmla="*/ 3 h 6"/>
                  <a:gd name="T2" fmla="*/ 2 w 7"/>
                  <a:gd name="T3" fmla="*/ 4 h 6"/>
                  <a:gd name="T4" fmla="*/ 2 w 7"/>
                  <a:gd name="T5" fmla="*/ 0 h 6"/>
                  <a:gd name="T6" fmla="*/ 3 w 7"/>
                  <a:gd name="T7" fmla="*/ 0 h 6"/>
                  <a:gd name="T8" fmla="*/ 6 w 7"/>
                  <a:gd name="T9" fmla="*/ 3 h 6"/>
                </a:gdLst>
                <a:ahLst/>
                <a:cxnLst>
                  <a:cxn ang="0">
                    <a:pos x="T0" y="T1"/>
                  </a:cxn>
                  <a:cxn ang="0">
                    <a:pos x="T2" y="T3"/>
                  </a:cxn>
                  <a:cxn ang="0">
                    <a:pos x="T4" y="T5"/>
                  </a:cxn>
                  <a:cxn ang="0">
                    <a:pos x="T6" y="T7"/>
                  </a:cxn>
                  <a:cxn ang="0">
                    <a:pos x="T8" y="T9"/>
                  </a:cxn>
                </a:cxnLst>
                <a:rect l="0" t="0" r="r" b="b"/>
                <a:pathLst>
                  <a:path w="7" h="6">
                    <a:moveTo>
                      <a:pt x="6" y="3"/>
                    </a:moveTo>
                    <a:cubicBezTo>
                      <a:pt x="7" y="5"/>
                      <a:pt x="4" y="6"/>
                      <a:pt x="2" y="4"/>
                    </a:cubicBezTo>
                    <a:cubicBezTo>
                      <a:pt x="0" y="3"/>
                      <a:pt x="0" y="1"/>
                      <a:pt x="2" y="0"/>
                    </a:cubicBezTo>
                    <a:cubicBezTo>
                      <a:pt x="3" y="0"/>
                      <a:pt x="3" y="0"/>
                      <a:pt x="3" y="0"/>
                    </a:cubicBezTo>
                    <a:cubicBezTo>
                      <a:pt x="5" y="0"/>
                      <a:pt x="6" y="2"/>
                      <a:pt x="6"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6" name="Freeform 2184">
                <a:extLst>
                  <a:ext uri="{FF2B5EF4-FFF2-40B4-BE49-F238E27FC236}">
                    <a16:creationId xmlns:a16="http://schemas.microsoft.com/office/drawing/2014/main" id="{7499A47E-6E29-4A9B-BD2C-64F400F6F309}"/>
                  </a:ext>
                </a:extLst>
              </p:cNvPr>
              <p:cNvSpPr>
                <a:spLocks/>
              </p:cNvSpPr>
              <p:nvPr/>
            </p:nvSpPr>
            <p:spPr bwMode="auto">
              <a:xfrm>
                <a:off x="5639" y="1037"/>
                <a:ext cx="38" cy="34"/>
              </a:xfrm>
              <a:custGeom>
                <a:avLst/>
                <a:gdLst>
                  <a:gd name="T0" fmla="*/ 7 w 8"/>
                  <a:gd name="T1" fmla="*/ 3 h 7"/>
                  <a:gd name="T2" fmla="*/ 3 w 8"/>
                  <a:gd name="T3" fmla="*/ 5 h 7"/>
                  <a:gd name="T4" fmla="*/ 3 w 8"/>
                  <a:gd name="T5" fmla="*/ 0 h 7"/>
                  <a:gd name="T6" fmla="*/ 3 w 8"/>
                  <a:gd name="T7" fmla="*/ 0 h 7"/>
                  <a:gd name="T8" fmla="*/ 7 w 8"/>
                  <a:gd name="T9" fmla="*/ 3 h 7"/>
                </a:gdLst>
                <a:ahLst/>
                <a:cxnLst>
                  <a:cxn ang="0">
                    <a:pos x="T0" y="T1"/>
                  </a:cxn>
                  <a:cxn ang="0">
                    <a:pos x="T2" y="T3"/>
                  </a:cxn>
                  <a:cxn ang="0">
                    <a:pos x="T4" y="T5"/>
                  </a:cxn>
                  <a:cxn ang="0">
                    <a:pos x="T6" y="T7"/>
                  </a:cxn>
                  <a:cxn ang="0">
                    <a:pos x="T8" y="T9"/>
                  </a:cxn>
                </a:cxnLst>
                <a:rect l="0" t="0" r="r" b="b"/>
                <a:pathLst>
                  <a:path w="8" h="7">
                    <a:moveTo>
                      <a:pt x="7" y="3"/>
                    </a:moveTo>
                    <a:cubicBezTo>
                      <a:pt x="8" y="5"/>
                      <a:pt x="5" y="7"/>
                      <a:pt x="3" y="5"/>
                    </a:cubicBezTo>
                    <a:cubicBezTo>
                      <a:pt x="0" y="4"/>
                      <a:pt x="0" y="1"/>
                      <a:pt x="3" y="0"/>
                    </a:cubicBezTo>
                    <a:cubicBezTo>
                      <a:pt x="3" y="0"/>
                      <a:pt x="3" y="0"/>
                      <a:pt x="3" y="0"/>
                    </a:cubicBezTo>
                    <a:cubicBezTo>
                      <a:pt x="6" y="0"/>
                      <a:pt x="7"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7" name="Freeform 2185">
                <a:extLst>
                  <a:ext uri="{FF2B5EF4-FFF2-40B4-BE49-F238E27FC236}">
                    <a16:creationId xmlns:a16="http://schemas.microsoft.com/office/drawing/2014/main" id="{5382BE54-A691-4A3F-973C-E38775168888}"/>
                  </a:ext>
                </a:extLst>
              </p:cNvPr>
              <p:cNvSpPr>
                <a:spLocks/>
              </p:cNvSpPr>
              <p:nvPr/>
            </p:nvSpPr>
            <p:spPr bwMode="auto">
              <a:xfrm>
                <a:off x="5668" y="1018"/>
                <a:ext cx="38" cy="29"/>
              </a:xfrm>
              <a:custGeom>
                <a:avLst/>
                <a:gdLst>
                  <a:gd name="T0" fmla="*/ 8 w 8"/>
                  <a:gd name="T1" fmla="*/ 3 h 6"/>
                  <a:gd name="T2" fmla="*/ 4 w 8"/>
                  <a:gd name="T3" fmla="*/ 5 h 6"/>
                  <a:gd name="T4" fmla="*/ 3 w 8"/>
                  <a:gd name="T5" fmla="*/ 0 h 6"/>
                  <a:gd name="T6" fmla="*/ 3 w 8"/>
                  <a:gd name="T7" fmla="*/ 0 h 6"/>
                  <a:gd name="T8" fmla="*/ 8 w 8"/>
                  <a:gd name="T9" fmla="*/ 3 h 6"/>
                </a:gdLst>
                <a:ahLst/>
                <a:cxnLst>
                  <a:cxn ang="0">
                    <a:pos x="T0" y="T1"/>
                  </a:cxn>
                  <a:cxn ang="0">
                    <a:pos x="T2" y="T3"/>
                  </a:cxn>
                  <a:cxn ang="0">
                    <a:pos x="T4" y="T5"/>
                  </a:cxn>
                  <a:cxn ang="0">
                    <a:pos x="T6" y="T7"/>
                  </a:cxn>
                  <a:cxn ang="0">
                    <a:pos x="T8" y="T9"/>
                  </a:cxn>
                </a:cxnLst>
                <a:rect l="0" t="0" r="r" b="b"/>
                <a:pathLst>
                  <a:path w="8" h="6">
                    <a:moveTo>
                      <a:pt x="8" y="3"/>
                    </a:moveTo>
                    <a:cubicBezTo>
                      <a:pt x="8" y="5"/>
                      <a:pt x="6" y="6"/>
                      <a:pt x="4" y="5"/>
                    </a:cubicBezTo>
                    <a:cubicBezTo>
                      <a:pt x="1" y="3"/>
                      <a:pt x="0" y="1"/>
                      <a:pt x="3" y="0"/>
                    </a:cubicBezTo>
                    <a:cubicBezTo>
                      <a:pt x="3" y="0"/>
                      <a:pt x="3" y="0"/>
                      <a:pt x="3" y="0"/>
                    </a:cubicBezTo>
                    <a:cubicBezTo>
                      <a:pt x="6" y="0"/>
                      <a:pt x="7" y="2"/>
                      <a:pt x="8"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8" name="Freeform 2186">
                <a:extLst>
                  <a:ext uri="{FF2B5EF4-FFF2-40B4-BE49-F238E27FC236}">
                    <a16:creationId xmlns:a16="http://schemas.microsoft.com/office/drawing/2014/main" id="{C308CF2B-7369-437B-ACD8-647427B532AC}"/>
                  </a:ext>
                </a:extLst>
              </p:cNvPr>
              <p:cNvSpPr>
                <a:spLocks/>
              </p:cNvSpPr>
              <p:nvPr/>
            </p:nvSpPr>
            <p:spPr bwMode="auto">
              <a:xfrm>
                <a:off x="5615" y="998"/>
                <a:ext cx="34" cy="29"/>
              </a:xfrm>
              <a:custGeom>
                <a:avLst/>
                <a:gdLst>
                  <a:gd name="T0" fmla="*/ 6 w 7"/>
                  <a:gd name="T1" fmla="*/ 2 h 6"/>
                  <a:gd name="T2" fmla="*/ 2 w 7"/>
                  <a:gd name="T3" fmla="*/ 4 h 6"/>
                  <a:gd name="T4" fmla="*/ 2 w 7"/>
                  <a:gd name="T5" fmla="*/ 0 h 6"/>
                  <a:gd name="T6" fmla="*/ 2 w 7"/>
                  <a:gd name="T7" fmla="*/ 0 h 6"/>
                  <a:gd name="T8" fmla="*/ 6 w 7"/>
                  <a:gd name="T9" fmla="*/ 2 h 6"/>
                </a:gdLst>
                <a:ahLst/>
                <a:cxnLst>
                  <a:cxn ang="0">
                    <a:pos x="T0" y="T1"/>
                  </a:cxn>
                  <a:cxn ang="0">
                    <a:pos x="T2" y="T3"/>
                  </a:cxn>
                  <a:cxn ang="0">
                    <a:pos x="T4" y="T5"/>
                  </a:cxn>
                  <a:cxn ang="0">
                    <a:pos x="T6" y="T7"/>
                  </a:cxn>
                  <a:cxn ang="0">
                    <a:pos x="T8" y="T9"/>
                  </a:cxn>
                </a:cxnLst>
                <a:rect l="0" t="0" r="r" b="b"/>
                <a:pathLst>
                  <a:path w="7" h="6">
                    <a:moveTo>
                      <a:pt x="6" y="2"/>
                    </a:moveTo>
                    <a:cubicBezTo>
                      <a:pt x="7" y="5"/>
                      <a:pt x="4" y="6"/>
                      <a:pt x="2" y="4"/>
                    </a:cubicBezTo>
                    <a:cubicBezTo>
                      <a:pt x="0" y="3"/>
                      <a:pt x="0" y="0"/>
                      <a:pt x="2" y="0"/>
                    </a:cubicBezTo>
                    <a:cubicBezTo>
                      <a:pt x="2" y="0"/>
                      <a:pt x="2" y="0"/>
                      <a:pt x="2" y="0"/>
                    </a:cubicBezTo>
                    <a:cubicBezTo>
                      <a:pt x="5" y="0"/>
                      <a:pt x="6"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39" name="Freeform 2187">
                <a:extLst>
                  <a:ext uri="{FF2B5EF4-FFF2-40B4-BE49-F238E27FC236}">
                    <a16:creationId xmlns:a16="http://schemas.microsoft.com/office/drawing/2014/main" id="{9BC7120C-1260-41F8-9A52-692FD2A367C9}"/>
                  </a:ext>
                </a:extLst>
              </p:cNvPr>
              <p:cNvSpPr>
                <a:spLocks/>
              </p:cNvSpPr>
              <p:nvPr/>
            </p:nvSpPr>
            <p:spPr bwMode="auto">
              <a:xfrm>
                <a:off x="5779" y="1220"/>
                <a:ext cx="43" cy="44"/>
              </a:xfrm>
              <a:custGeom>
                <a:avLst/>
                <a:gdLst>
                  <a:gd name="T0" fmla="*/ 9 w 9"/>
                  <a:gd name="T1" fmla="*/ 4 h 9"/>
                  <a:gd name="T2" fmla="*/ 3 w 9"/>
                  <a:gd name="T3" fmla="*/ 7 h 9"/>
                  <a:gd name="T4" fmla="*/ 3 w 9"/>
                  <a:gd name="T5" fmla="*/ 0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7"/>
                      <a:pt x="6" y="9"/>
                      <a:pt x="3" y="7"/>
                    </a:cubicBezTo>
                    <a:cubicBezTo>
                      <a:pt x="0" y="5"/>
                      <a:pt x="0" y="1"/>
                      <a:pt x="3" y="0"/>
                    </a:cubicBezTo>
                    <a:cubicBezTo>
                      <a:pt x="3" y="0"/>
                      <a:pt x="3" y="0"/>
                      <a:pt x="4" y="0"/>
                    </a:cubicBezTo>
                    <a:cubicBezTo>
                      <a:pt x="7" y="0"/>
                      <a:pt x="8" y="3"/>
                      <a:pt x="9"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0" name="Freeform 2188">
                <a:extLst>
                  <a:ext uri="{FF2B5EF4-FFF2-40B4-BE49-F238E27FC236}">
                    <a16:creationId xmlns:a16="http://schemas.microsoft.com/office/drawing/2014/main" id="{29013D64-D4C3-4FD7-AB10-AEAEF0A152BC}"/>
                  </a:ext>
                </a:extLst>
              </p:cNvPr>
              <p:cNvSpPr>
                <a:spLocks/>
              </p:cNvSpPr>
              <p:nvPr/>
            </p:nvSpPr>
            <p:spPr bwMode="auto">
              <a:xfrm>
                <a:off x="5716" y="1230"/>
                <a:ext cx="48" cy="43"/>
              </a:xfrm>
              <a:custGeom>
                <a:avLst/>
                <a:gdLst>
                  <a:gd name="T0" fmla="*/ 10 w 10"/>
                  <a:gd name="T1" fmla="*/ 5 h 9"/>
                  <a:gd name="T2" fmla="*/ 3 w 10"/>
                  <a:gd name="T3" fmla="*/ 7 h 9"/>
                  <a:gd name="T4" fmla="*/ 4 w 10"/>
                  <a:gd name="T5" fmla="*/ 0 h 9"/>
                  <a:gd name="T6" fmla="*/ 5 w 10"/>
                  <a:gd name="T7" fmla="*/ 0 h 9"/>
                  <a:gd name="T8" fmla="*/ 10 w 10"/>
                  <a:gd name="T9" fmla="*/ 5 h 9"/>
                </a:gdLst>
                <a:ahLst/>
                <a:cxnLst>
                  <a:cxn ang="0">
                    <a:pos x="T0" y="T1"/>
                  </a:cxn>
                  <a:cxn ang="0">
                    <a:pos x="T2" y="T3"/>
                  </a:cxn>
                  <a:cxn ang="0">
                    <a:pos x="T4" y="T5"/>
                  </a:cxn>
                  <a:cxn ang="0">
                    <a:pos x="T6" y="T7"/>
                  </a:cxn>
                  <a:cxn ang="0">
                    <a:pos x="T8" y="T9"/>
                  </a:cxn>
                </a:cxnLst>
                <a:rect l="0" t="0" r="r" b="b"/>
                <a:pathLst>
                  <a:path w="10" h="9">
                    <a:moveTo>
                      <a:pt x="10" y="5"/>
                    </a:moveTo>
                    <a:cubicBezTo>
                      <a:pt x="10" y="8"/>
                      <a:pt x="6" y="9"/>
                      <a:pt x="3" y="7"/>
                    </a:cubicBezTo>
                    <a:cubicBezTo>
                      <a:pt x="0" y="5"/>
                      <a:pt x="1" y="1"/>
                      <a:pt x="4" y="0"/>
                    </a:cubicBezTo>
                    <a:cubicBezTo>
                      <a:pt x="4" y="0"/>
                      <a:pt x="4" y="0"/>
                      <a:pt x="5" y="0"/>
                    </a:cubicBezTo>
                    <a:cubicBezTo>
                      <a:pt x="8" y="1"/>
                      <a:pt x="9"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1" name="Freeform 2189">
                <a:extLst>
                  <a:ext uri="{FF2B5EF4-FFF2-40B4-BE49-F238E27FC236}">
                    <a16:creationId xmlns:a16="http://schemas.microsoft.com/office/drawing/2014/main" id="{D34BE1F1-A6C6-4C83-80E2-57F06C219F86}"/>
                  </a:ext>
                </a:extLst>
              </p:cNvPr>
              <p:cNvSpPr>
                <a:spLocks/>
              </p:cNvSpPr>
              <p:nvPr/>
            </p:nvSpPr>
            <p:spPr bwMode="auto">
              <a:xfrm>
                <a:off x="4376" y="2517"/>
                <a:ext cx="58" cy="72"/>
              </a:xfrm>
              <a:custGeom>
                <a:avLst/>
                <a:gdLst>
                  <a:gd name="T0" fmla="*/ 11 w 12"/>
                  <a:gd name="T1" fmla="*/ 7 h 15"/>
                  <a:gd name="T2" fmla="*/ 3 w 12"/>
                  <a:gd name="T3" fmla="*/ 12 h 15"/>
                  <a:gd name="T4" fmla="*/ 6 w 12"/>
                  <a:gd name="T5" fmla="*/ 0 h 15"/>
                  <a:gd name="T6" fmla="*/ 11 w 12"/>
                  <a:gd name="T7" fmla="*/ 7 h 15"/>
                </a:gdLst>
                <a:ahLst/>
                <a:cxnLst>
                  <a:cxn ang="0">
                    <a:pos x="T0" y="T1"/>
                  </a:cxn>
                  <a:cxn ang="0">
                    <a:pos x="T2" y="T3"/>
                  </a:cxn>
                  <a:cxn ang="0">
                    <a:pos x="T4" y="T5"/>
                  </a:cxn>
                  <a:cxn ang="0">
                    <a:pos x="T6" y="T7"/>
                  </a:cxn>
                </a:cxnLst>
                <a:rect l="0" t="0" r="r" b="b"/>
                <a:pathLst>
                  <a:path w="12" h="15">
                    <a:moveTo>
                      <a:pt x="11" y="7"/>
                    </a:moveTo>
                    <a:cubicBezTo>
                      <a:pt x="11" y="13"/>
                      <a:pt x="6" y="15"/>
                      <a:pt x="3" y="12"/>
                    </a:cubicBezTo>
                    <a:cubicBezTo>
                      <a:pt x="0" y="8"/>
                      <a:pt x="1" y="1"/>
                      <a:pt x="6" y="0"/>
                    </a:cubicBezTo>
                    <a:cubicBezTo>
                      <a:pt x="10"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2" name="Freeform 2190">
                <a:extLst>
                  <a:ext uri="{FF2B5EF4-FFF2-40B4-BE49-F238E27FC236}">
                    <a16:creationId xmlns:a16="http://schemas.microsoft.com/office/drawing/2014/main" id="{2F270F4F-F03A-45F0-93AB-8B8C8EF816BF}"/>
                  </a:ext>
                </a:extLst>
              </p:cNvPr>
              <p:cNvSpPr>
                <a:spLocks/>
              </p:cNvSpPr>
              <p:nvPr/>
            </p:nvSpPr>
            <p:spPr bwMode="auto">
              <a:xfrm>
                <a:off x="4314" y="2667"/>
                <a:ext cx="53" cy="67"/>
              </a:xfrm>
              <a:custGeom>
                <a:avLst/>
                <a:gdLst>
                  <a:gd name="T0" fmla="*/ 11 w 11"/>
                  <a:gd name="T1" fmla="*/ 6 h 14"/>
                  <a:gd name="T2" fmla="*/ 3 w 11"/>
                  <a:gd name="T3" fmla="*/ 11 h 14"/>
                  <a:gd name="T4" fmla="*/ 6 w 11"/>
                  <a:gd name="T5" fmla="*/ 0 h 14"/>
                  <a:gd name="T6" fmla="*/ 11 w 11"/>
                  <a:gd name="T7" fmla="*/ 6 h 14"/>
                </a:gdLst>
                <a:ahLst/>
                <a:cxnLst>
                  <a:cxn ang="0">
                    <a:pos x="T0" y="T1"/>
                  </a:cxn>
                  <a:cxn ang="0">
                    <a:pos x="T2" y="T3"/>
                  </a:cxn>
                  <a:cxn ang="0">
                    <a:pos x="T4" y="T5"/>
                  </a:cxn>
                  <a:cxn ang="0">
                    <a:pos x="T6" y="T7"/>
                  </a:cxn>
                </a:cxnLst>
                <a:rect l="0" t="0" r="r" b="b"/>
                <a:pathLst>
                  <a:path w="11" h="14">
                    <a:moveTo>
                      <a:pt x="11" y="6"/>
                    </a:moveTo>
                    <a:cubicBezTo>
                      <a:pt x="11" y="11"/>
                      <a:pt x="7" y="14"/>
                      <a:pt x="3" y="11"/>
                    </a:cubicBezTo>
                    <a:cubicBezTo>
                      <a:pt x="0" y="8"/>
                      <a:pt x="1" y="0"/>
                      <a:pt x="6" y="0"/>
                    </a:cubicBezTo>
                    <a:cubicBezTo>
                      <a:pt x="9"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3" name="Freeform 2191">
                <a:extLst>
                  <a:ext uri="{FF2B5EF4-FFF2-40B4-BE49-F238E27FC236}">
                    <a16:creationId xmlns:a16="http://schemas.microsoft.com/office/drawing/2014/main" id="{971E0BA2-5431-42BE-9E88-FC9508EE0577}"/>
                  </a:ext>
                </a:extLst>
              </p:cNvPr>
              <p:cNvSpPr>
                <a:spLocks/>
              </p:cNvSpPr>
              <p:nvPr/>
            </p:nvSpPr>
            <p:spPr bwMode="auto">
              <a:xfrm>
                <a:off x="4266" y="2734"/>
                <a:ext cx="53" cy="68"/>
              </a:xfrm>
              <a:custGeom>
                <a:avLst/>
                <a:gdLst>
                  <a:gd name="T0" fmla="*/ 11 w 11"/>
                  <a:gd name="T1" fmla="*/ 6 h 14"/>
                  <a:gd name="T2" fmla="*/ 3 w 11"/>
                  <a:gd name="T3" fmla="*/ 11 h 14"/>
                  <a:gd name="T4" fmla="*/ 5 w 11"/>
                  <a:gd name="T5" fmla="*/ 0 h 14"/>
                  <a:gd name="T6" fmla="*/ 11 w 11"/>
                  <a:gd name="T7" fmla="*/ 6 h 14"/>
                </a:gdLst>
                <a:ahLst/>
                <a:cxnLst>
                  <a:cxn ang="0">
                    <a:pos x="T0" y="T1"/>
                  </a:cxn>
                  <a:cxn ang="0">
                    <a:pos x="T2" y="T3"/>
                  </a:cxn>
                  <a:cxn ang="0">
                    <a:pos x="T4" y="T5"/>
                  </a:cxn>
                  <a:cxn ang="0">
                    <a:pos x="T6" y="T7"/>
                  </a:cxn>
                </a:cxnLst>
                <a:rect l="0" t="0" r="r" b="b"/>
                <a:pathLst>
                  <a:path w="11" h="14">
                    <a:moveTo>
                      <a:pt x="11" y="6"/>
                    </a:moveTo>
                    <a:cubicBezTo>
                      <a:pt x="11" y="11"/>
                      <a:pt x="6" y="14"/>
                      <a:pt x="3" y="11"/>
                    </a:cubicBezTo>
                    <a:cubicBezTo>
                      <a:pt x="0" y="8"/>
                      <a:pt x="1" y="0"/>
                      <a:pt x="5" y="0"/>
                    </a:cubicBezTo>
                    <a:cubicBezTo>
                      <a:pt x="9" y="0"/>
                      <a:pt x="10"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4" name="Freeform 2192">
                <a:extLst>
                  <a:ext uri="{FF2B5EF4-FFF2-40B4-BE49-F238E27FC236}">
                    <a16:creationId xmlns:a16="http://schemas.microsoft.com/office/drawing/2014/main" id="{263FCC87-B673-4377-A316-A5AFD2D25FB5}"/>
                  </a:ext>
                </a:extLst>
              </p:cNvPr>
              <p:cNvSpPr>
                <a:spLocks/>
              </p:cNvSpPr>
              <p:nvPr/>
            </p:nvSpPr>
            <p:spPr bwMode="auto">
              <a:xfrm>
                <a:off x="5196" y="2999"/>
                <a:ext cx="67" cy="68"/>
              </a:xfrm>
              <a:custGeom>
                <a:avLst/>
                <a:gdLst>
                  <a:gd name="T0" fmla="*/ 14 w 14"/>
                  <a:gd name="T1" fmla="*/ 7 h 14"/>
                  <a:gd name="T2" fmla="*/ 4 w 14"/>
                  <a:gd name="T3" fmla="*/ 10 h 14"/>
                  <a:gd name="T4" fmla="*/ 7 w 14"/>
                  <a:gd name="T5" fmla="*/ 0 h 14"/>
                  <a:gd name="T6" fmla="*/ 14 w 14"/>
                  <a:gd name="T7" fmla="*/ 7 h 14"/>
                </a:gdLst>
                <a:ahLst/>
                <a:cxnLst>
                  <a:cxn ang="0">
                    <a:pos x="T0" y="T1"/>
                  </a:cxn>
                  <a:cxn ang="0">
                    <a:pos x="T2" y="T3"/>
                  </a:cxn>
                  <a:cxn ang="0">
                    <a:pos x="T4" y="T5"/>
                  </a:cxn>
                  <a:cxn ang="0">
                    <a:pos x="T6" y="T7"/>
                  </a:cxn>
                </a:cxnLst>
                <a:rect l="0" t="0" r="r" b="b"/>
                <a:pathLst>
                  <a:path w="14" h="14">
                    <a:moveTo>
                      <a:pt x="14" y="7"/>
                    </a:moveTo>
                    <a:cubicBezTo>
                      <a:pt x="13" y="12"/>
                      <a:pt x="7" y="14"/>
                      <a:pt x="4" y="10"/>
                    </a:cubicBezTo>
                    <a:cubicBezTo>
                      <a:pt x="0" y="7"/>
                      <a:pt x="2" y="1"/>
                      <a:pt x="7" y="0"/>
                    </a:cubicBezTo>
                    <a:cubicBezTo>
                      <a:pt x="12" y="0"/>
                      <a:pt x="14" y="4"/>
                      <a:pt x="1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5" name="Freeform 2193">
                <a:extLst>
                  <a:ext uri="{FF2B5EF4-FFF2-40B4-BE49-F238E27FC236}">
                    <a16:creationId xmlns:a16="http://schemas.microsoft.com/office/drawing/2014/main" id="{BE9A26B2-DCE4-4058-95BB-01A4A8F3389C}"/>
                  </a:ext>
                </a:extLst>
              </p:cNvPr>
              <p:cNvSpPr>
                <a:spLocks/>
              </p:cNvSpPr>
              <p:nvPr/>
            </p:nvSpPr>
            <p:spPr bwMode="auto">
              <a:xfrm>
                <a:off x="4916" y="3197"/>
                <a:ext cx="58" cy="67"/>
              </a:xfrm>
              <a:custGeom>
                <a:avLst/>
                <a:gdLst>
                  <a:gd name="T0" fmla="*/ 12 w 12"/>
                  <a:gd name="T1" fmla="*/ 6 h 14"/>
                  <a:gd name="T2" fmla="*/ 4 w 12"/>
                  <a:gd name="T3" fmla="*/ 10 h 14"/>
                  <a:gd name="T4" fmla="*/ 6 w 12"/>
                  <a:gd name="T5" fmla="*/ 0 h 14"/>
                  <a:gd name="T6" fmla="*/ 12 w 12"/>
                  <a:gd name="T7" fmla="*/ 6 h 14"/>
                </a:gdLst>
                <a:ahLst/>
                <a:cxnLst>
                  <a:cxn ang="0">
                    <a:pos x="T0" y="T1"/>
                  </a:cxn>
                  <a:cxn ang="0">
                    <a:pos x="T2" y="T3"/>
                  </a:cxn>
                  <a:cxn ang="0">
                    <a:pos x="T4" y="T5"/>
                  </a:cxn>
                  <a:cxn ang="0">
                    <a:pos x="T6" y="T7"/>
                  </a:cxn>
                </a:cxnLst>
                <a:rect l="0" t="0" r="r" b="b"/>
                <a:pathLst>
                  <a:path w="12" h="14">
                    <a:moveTo>
                      <a:pt x="12" y="6"/>
                    </a:moveTo>
                    <a:cubicBezTo>
                      <a:pt x="12" y="11"/>
                      <a:pt x="7" y="14"/>
                      <a:pt x="4" y="10"/>
                    </a:cubicBezTo>
                    <a:cubicBezTo>
                      <a:pt x="0" y="7"/>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6" name="Freeform 2194">
                <a:extLst>
                  <a:ext uri="{FF2B5EF4-FFF2-40B4-BE49-F238E27FC236}">
                    <a16:creationId xmlns:a16="http://schemas.microsoft.com/office/drawing/2014/main" id="{297B6AEA-DD54-4230-A5A1-4F8E37A823BE}"/>
                  </a:ext>
                </a:extLst>
              </p:cNvPr>
              <p:cNvSpPr>
                <a:spLocks/>
              </p:cNvSpPr>
              <p:nvPr/>
            </p:nvSpPr>
            <p:spPr bwMode="auto">
              <a:xfrm>
                <a:off x="4998" y="3279"/>
                <a:ext cx="63" cy="67"/>
              </a:xfrm>
              <a:custGeom>
                <a:avLst/>
                <a:gdLst>
                  <a:gd name="T0" fmla="*/ 13 w 13"/>
                  <a:gd name="T1" fmla="*/ 7 h 14"/>
                  <a:gd name="T2" fmla="*/ 4 w 13"/>
                  <a:gd name="T3" fmla="*/ 10 h 14"/>
                  <a:gd name="T4" fmla="*/ 6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1"/>
                      <a:pt x="8" y="14"/>
                      <a:pt x="4" y="10"/>
                    </a:cubicBezTo>
                    <a:cubicBezTo>
                      <a:pt x="0" y="7"/>
                      <a:pt x="1" y="1"/>
                      <a:pt x="6" y="0"/>
                    </a:cubicBezTo>
                    <a:cubicBezTo>
                      <a:pt x="10" y="0"/>
                      <a:pt x="12"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7" name="Freeform 2195">
                <a:extLst>
                  <a:ext uri="{FF2B5EF4-FFF2-40B4-BE49-F238E27FC236}">
                    <a16:creationId xmlns:a16="http://schemas.microsoft.com/office/drawing/2014/main" id="{5152DBA3-2E4D-4287-BC63-B282C2612C00}"/>
                  </a:ext>
                </a:extLst>
              </p:cNvPr>
              <p:cNvSpPr>
                <a:spLocks/>
              </p:cNvSpPr>
              <p:nvPr/>
            </p:nvSpPr>
            <p:spPr bwMode="auto">
              <a:xfrm>
                <a:off x="5085" y="3313"/>
                <a:ext cx="58" cy="62"/>
              </a:xfrm>
              <a:custGeom>
                <a:avLst/>
                <a:gdLst>
                  <a:gd name="T0" fmla="*/ 12 w 12"/>
                  <a:gd name="T1" fmla="*/ 6 h 13"/>
                  <a:gd name="T2" fmla="*/ 4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4" y="10"/>
                    </a:cubicBezTo>
                    <a:cubicBezTo>
                      <a:pt x="0" y="7"/>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8" name="Freeform 2196">
                <a:extLst>
                  <a:ext uri="{FF2B5EF4-FFF2-40B4-BE49-F238E27FC236}">
                    <a16:creationId xmlns:a16="http://schemas.microsoft.com/office/drawing/2014/main" id="{849A775D-9BD8-4390-A9C1-9ACC3FF99653}"/>
                  </a:ext>
                </a:extLst>
              </p:cNvPr>
              <p:cNvSpPr>
                <a:spLocks/>
              </p:cNvSpPr>
              <p:nvPr/>
            </p:nvSpPr>
            <p:spPr bwMode="auto">
              <a:xfrm>
                <a:off x="5162" y="3356"/>
                <a:ext cx="58" cy="63"/>
              </a:xfrm>
              <a:custGeom>
                <a:avLst/>
                <a:gdLst>
                  <a:gd name="T0" fmla="*/ 12 w 12"/>
                  <a:gd name="T1" fmla="*/ 6 h 13"/>
                  <a:gd name="T2" fmla="*/ 3 w 12"/>
                  <a:gd name="T3" fmla="*/ 9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0"/>
                      <a:pt x="7" y="13"/>
                      <a:pt x="3" y="9"/>
                    </a:cubicBezTo>
                    <a:cubicBezTo>
                      <a:pt x="0" y="6"/>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49" name="Freeform 2197">
                <a:extLst>
                  <a:ext uri="{FF2B5EF4-FFF2-40B4-BE49-F238E27FC236}">
                    <a16:creationId xmlns:a16="http://schemas.microsoft.com/office/drawing/2014/main" id="{2C122C9F-EEC7-425D-B0BC-E0972D8D9F8E}"/>
                  </a:ext>
                </a:extLst>
              </p:cNvPr>
              <p:cNvSpPr>
                <a:spLocks/>
              </p:cNvSpPr>
              <p:nvPr/>
            </p:nvSpPr>
            <p:spPr bwMode="auto">
              <a:xfrm>
                <a:off x="5157" y="3250"/>
                <a:ext cx="63"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3" y="11"/>
                      <a:pt x="7" y="13"/>
                      <a:pt x="3" y="9"/>
                    </a:cubicBezTo>
                    <a:cubicBezTo>
                      <a:pt x="0" y="6"/>
                      <a:pt x="1" y="0"/>
                      <a:pt x="7" y="0"/>
                    </a:cubicBezTo>
                    <a:cubicBezTo>
                      <a:pt x="11"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4150" name="Freeform 2198">
                <a:extLst>
                  <a:ext uri="{FF2B5EF4-FFF2-40B4-BE49-F238E27FC236}">
                    <a16:creationId xmlns:a16="http://schemas.microsoft.com/office/drawing/2014/main" id="{5C029042-5A5D-430E-A4DC-58C75C4453AD}"/>
                  </a:ext>
                </a:extLst>
              </p:cNvPr>
              <p:cNvSpPr>
                <a:spLocks/>
              </p:cNvSpPr>
              <p:nvPr/>
            </p:nvSpPr>
            <p:spPr bwMode="auto">
              <a:xfrm>
                <a:off x="5205" y="3163"/>
                <a:ext cx="63" cy="68"/>
              </a:xfrm>
              <a:custGeom>
                <a:avLst/>
                <a:gdLst>
                  <a:gd name="T0" fmla="*/ 13 w 13"/>
                  <a:gd name="T1" fmla="*/ 7 h 14"/>
                  <a:gd name="T2" fmla="*/ 3 w 13"/>
                  <a:gd name="T3" fmla="*/ 10 h 14"/>
                  <a:gd name="T4" fmla="*/ 7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2"/>
                      <a:pt x="7" y="14"/>
                      <a:pt x="3" y="10"/>
                    </a:cubicBezTo>
                    <a:cubicBezTo>
                      <a:pt x="0" y="7"/>
                      <a:pt x="1" y="1"/>
                      <a:pt x="7"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61" name="Group 2400">
              <a:extLst>
                <a:ext uri="{FF2B5EF4-FFF2-40B4-BE49-F238E27FC236}">
                  <a16:creationId xmlns:a16="http://schemas.microsoft.com/office/drawing/2014/main" id="{77F5AFD1-86BB-492B-A75E-CF9C74E0E1D8}"/>
                </a:ext>
              </a:extLst>
            </p:cNvPr>
            <p:cNvGrpSpPr>
              <a:grpSpLocks/>
            </p:cNvGrpSpPr>
            <p:nvPr/>
          </p:nvGrpSpPr>
          <p:grpSpPr bwMode="auto">
            <a:xfrm>
              <a:off x="4984" y="2088"/>
              <a:ext cx="2370" cy="1991"/>
              <a:chOff x="4984" y="2088"/>
              <a:chExt cx="2370" cy="1991"/>
            </a:xfrm>
          </p:grpSpPr>
          <p:sp>
            <p:nvSpPr>
              <p:cNvPr id="3751" name="Freeform 2200">
                <a:extLst>
                  <a:ext uri="{FF2B5EF4-FFF2-40B4-BE49-F238E27FC236}">
                    <a16:creationId xmlns:a16="http://schemas.microsoft.com/office/drawing/2014/main" id="{1A1C866A-C189-4819-89A8-AA7E8FEB6A9A}"/>
                  </a:ext>
                </a:extLst>
              </p:cNvPr>
              <p:cNvSpPr>
                <a:spLocks/>
              </p:cNvSpPr>
              <p:nvPr/>
            </p:nvSpPr>
            <p:spPr bwMode="auto">
              <a:xfrm>
                <a:off x="5253" y="3096"/>
                <a:ext cx="63" cy="67"/>
              </a:xfrm>
              <a:custGeom>
                <a:avLst/>
                <a:gdLst>
                  <a:gd name="T0" fmla="*/ 12 w 13"/>
                  <a:gd name="T1" fmla="*/ 7 h 14"/>
                  <a:gd name="T2" fmla="*/ 3 w 13"/>
                  <a:gd name="T3" fmla="*/ 10 h 14"/>
                  <a:gd name="T4" fmla="*/ 6 w 13"/>
                  <a:gd name="T5" fmla="*/ 0 h 14"/>
                  <a:gd name="T6" fmla="*/ 12 w 13"/>
                  <a:gd name="T7" fmla="*/ 7 h 14"/>
                </a:gdLst>
                <a:ahLst/>
                <a:cxnLst>
                  <a:cxn ang="0">
                    <a:pos x="T0" y="T1"/>
                  </a:cxn>
                  <a:cxn ang="0">
                    <a:pos x="T2" y="T3"/>
                  </a:cxn>
                  <a:cxn ang="0">
                    <a:pos x="T4" y="T5"/>
                  </a:cxn>
                  <a:cxn ang="0">
                    <a:pos x="T6" y="T7"/>
                  </a:cxn>
                </a:cxnLst>
                <a:rect l="0" t="0" r="r" b="b"/>
                <a:pathLst>
                  <a:path w="13" h="14">
                    <a:moveTo>
                      <a:pt x="12" y="7"/>
                    </a:moveTo>
                    <a:cubicBezTo>
                      <a:pt x="12" y="12"/>
                      <a:pt x="6" y="14"/>
                      <a:pt x="3" y="10"/>
                    </a:cubicBezTo>
                    <a:cubicBezTo>
                      <a:pt x="0" y="7"/>
                      <a:pt x="1" y="1"/>
                      <a:pt x="6" y="0"/>
                    </a:cubicBezTo>
                    <a:cubicBezTo>
                      <a:pt x="11" y="0"/>
                      <a:pt x="13"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2" name="Freeform 2201">
                <a:extLst>
                  <a:ext uri="{FF2B5EF4-FFF2-40B4-BE49-F238E27FC236}">
                    <a16:creationId xmlns:a16="http://schemas.microsoft.com/office/drawing/2014/main" id="{42EF586C-020E-45D9-BBDF-C322BC92680A}"/>
                  </a:ext>
                </a:extLst>
              </p:cNvPr>
              <p:cNvSpPr>
                <a:spLocks/>
              </p:cNvSpPr>
              <p:nvPr/>
            </p:nvSpPr>
            <p:spPr bwMode="auto">
              <a:xfrm>
                <a:off x="5292" y="3018"/>
                <a:ext cx="63" cy="68"/>
              </a:xfrm>
              <a:custGeom>
                <a:avLst/>
                <a:gdLst>
                  <a:gd name="T0" fmla="*/ 13 w 13"/>
                  <a:gd name="T1" fmla="*/ 7 h 14"/>
                  <a:gd name="T2" fmla="*/ 3 w 13"/>
                  <a:gd name="T3" fmla="*/ 10 h 14"/>
                  <a:gd name="T4" fmla="*/ 7 w 13"/>
                  <a:gd name="T5" fmla="*/ 0 h 14"/>
                  <a:gd name="T6" fmla="*/ 13 w 13"/>
                  <a:gd name="T7" fmla="*/ 7 h 14"/>
                </a:gdLst>
                <a:ahLst/>
                <a:cxnLst>
                  <a:cxn ang="0">
                    <a:pos x="T0" y="T1"/>
                  </a:cxn>
                  <a:cxn ang="0">
                    <a:pos x="T2" y="T3"/>
                  </a:cxn>
                  <a:cxn ang="0">
                    <a:pos x="T4" y="T5"/>
                  </a:cxn>
                  <a:cxn ang="0">
                    <a:pos x="T6" y="T7"/>
                  </a:cxn>
                </a:cxnLst>
                <a:rect l="0" t="0" r="r" b="b"/>
                <a:pathLst>
                  <a:path w="13" h="14">
                    <a:moveTo>
                      <a:pt x="13" y="7"/>
                    </a:moveTo>
                    <a:cubicBezTo>
                      <a:pt x="13" y="12"/>
                      <a:pt x="6" y="14"/>
                      <a:pt x="3" y="10"/>
                    </a:cubicBezTo>
                    <a:cubicBezTo>
                      <a:pt x="0" y="7"/>
                      <a:pt x="1" y="1"/>
                      <a:pt x="7" y="0"/>
                    </a:cubicBezTo>
                    <a:cubicBezTo>
                      <a:pt x="11" y="0"/>
                      <a:pt x="13"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3" name="Freeform 2202">
                <a:extLst>
                  <a:ext uri="{FF2B5EF4-FFF2-40B4-BE49-F238E27FC236}">
                    <a16:creationId xmlns:a16="http://schemas.microsoft.com/office/drawing/2014/main" id="{A9BB8DA2-20CD-4D26-9740-C05A8EDB8A31}"/>
                  </a:ext>
                </a:extLst>
              </p:cNvPr>
              <p:cNvSpPr>
                <a:spLocks/>
              </p:cNvSpPr>
              <p:nvPr/>
            </p:nvSpPr>
            <p:spPr bwMode="auto">
              <a:xfrm>
                <a:off x="4984" y="3370"/>
                <a:ext cx="57" cy="58"/>
              </a:xfrm>
              <a:custGeom>
                <a:avLst/>
                <a:gdLst>
                  <a:gd name="T0" fmla="*/ 12 w 12"/>
                  <a:gd name="T1" fmla="*/ 5 h 12"/>
                  <a:gd name="T2" fmla="*/ 4 w 12"/>
                  <a:gd name="T3" fmla="*/ 9 h 12"/>
                  <a:gd name="T4" fmla="*/ 6 w 12"/>
                  <a:gd name="T5" fmla="*/ 0 h 12"/>
                  <a:gd name="T6" fmla="*/ 12 w 12"/>
                  <a:gd name="T7" fmla="*/ 5 h 12"/>
                </a:gdLst>
                <a:ahLst/>
                <a:cxnLst>
                  <a:cxn ang="0">
                    <a:pos x="T0" y="T1"/>
                  </a:cxn>
                  <a:cxn ang="0">
                    <a:pos x="T2" y="T3"/>
                  </a:cxn>
                  <a:cxn ang="0">
                    <a:pos x="T4" y="T5"/>
                  </a:cxn>
                  <a:cxn ang="0">
                    <a:pos x="T6" y="T7"/>
                  </a:cxn>
                </a:cxnLst>
                <a:rect l="0" t="0" r="r" b="b"/>
                <a:pathLst>
                  <a:path w="12" h="12">
                    <a:moveTo>
                      <a:pt x="12" y="5"/>
                    </a:moveTo>
                    <a:cubicBezTo>
                      <a:pt x="12" y="10"/>
                      <a:pt x="8" y="12"/>
                      <a:pt x="4" y="9"/>
                    </a:cubicBezTo>
                    <a:cubicBezTo>
                      <a:pt x="0" y="6"/>
                      <a:pt x="1" y="0"/>
                      <a:pt x="6" y="0"/>
                    </a:cubicBezTo>
                    <a:cubicBezTo>
                      <a:pt x="10" y="0"/>
                      <a:pt x="12" y="3"/>
                      <a:pt x="12"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4" name="Freeform 2203">
                <a:extLst>
                  <a:ext uri="{FF2B5EF4-FFF2-40B4-BE49-F238E27FC236}">
                    <a16:creationId xmlns:a16="http://schemas.microsoft.com/office/drawing/2014/main" id="{09E4C3A8-A553-4897-80CF-931BB81A5EA2}"/>
                  </a:ext>
                </a:extLst>
              </p:cNvPr>
              <p:cNvSpPr>
                <a:spLocks/>
              </p:cNvSpPr>
              <p:nvPr/>
            </p:nvSpPr>
            <p:spPr bwMode="auto">
              <a:xfrm>
                <a:off x="5066" y="3390"/>
                <a:ext cx="57" cy="62"/>
              </a:xfrm>
              <a:custGeom>
                <a:avLst/>
                <a:gdLst>
                  <a:gd name="T0" fmla="*/ 12 w 12"/>
                  <a:gd name="T1" fmla="*/ 6 h 13"/>
                  <a:gd name="T2" fmla="*/ 3 w 12"/>
                  <a:gd name="T3" fmla="*/ 10 h 13"/>
                  <a:gd name="T4" fmla="*/ 5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3" y="10"/>
                    </a:cubicBezTo>
                    <a:cubicBezTo>
                      <a:pt x="0" y="7"/>
                      <a:pt x="0" y="1"/>
                      <a:pt x="5" y="0"/>
                    </a:cubicBezTo>
                    <a:cubicBezTo>
                      <a:pt x="9" y="0"/>
                      <a:pt x="11"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5" name="Freeform 2204">
                <a:extLst>
                  <a:ext uri="{FF2B5EF4-FFF2-40B4-BE49-F238E27FC236}">
                    <a16:creationId xmlns:a16="http://schemas.microsoft.com/office/drawing/2014/main" id="{87C498F6-F172-4CF4-9F21-EE866812CE54}"/>
                  </a:ext>
                </a:extLst>
              </p:cNvPr>
              <p:cNvSpPr>
                <a:spLocks/>
              </p:cNvSpPr>
              <p:nvPr/>
            </p:nvSpPr>
            <p:spPr bwMode="auto">
              <a:xfrm>
                <a:off x="5147" y="3438"/>
                <a:ext cx="58" cy="63"/>
              </a:xfrm>
              <a:custGeom>
                <a:avLst/>
                <a:gdLst>
                  <a:gd name="T0" fmla="*/ 12 w 12"/>
                  <a:gd name="T1" fmla="*/ 6 h 13"/>
                  <a:gd name="T2" fmla="*/ 4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4" y="10"/>
                    </a:cubicBezTo>
                    <a:cubicBezTo>
                      <a:pt x="0" y="7"/>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6" name="Freeform 2205">
                <a:extLst>
                  <a:ext uri="{FF2B5EF4-FFF2-40B4-BE49-F238E27FC236}">
                    <a16:creationId xmlns:a16="http://schemas.microsoft.com/office/drawing/2014/main" id="{64B11B62-167A-4D1E-AAED-A9502BE2E1EF}"/>
                  </a:ext>
                </a:extLst>
              </p:cNvPr>
              <p:cNvSpPr>
                <a:spLocks/>
              </p:cNvSpPr>
              <p:nvPr/>
            </p:nvSpPr>
            <p:spPr bwMode="auto">
              <a:xfrm>
                <a:off x="5306" y="3650"/>
                <a:ext cx="53" cy="53"/>
              </a:xfrm>
              <a:custGeom>
                <a:avLst/>
                <a:gdLst>
                  <a:gd name="T0" fmla="*/ 11 w 11"/>
                  <a:gd name="T1" fmla="*/ 5 h 11"/>
                  <a:gd name="T2" fmla="*/ 3 w 11"/>
                  <a:gd name="T3" fmla="*/ 8 h 11"/>
                  <a:gd name="T4" fmla="*/ 5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1" y="9"/>
                      <a:pt x="6" y="11"/>
                      <a:pt x="3" y="8"/>
                    </a:cubicBezTo>
                    <a:cubicBezTo>
                      <a:pt x="0" y="6"/>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7" name="Freeform 2206">
                <a:extLst>
                  <a:ext uri="{FF2B5EF4-FFF2-40B4-BE49-F238E27FC236}">
                    <a16:creationId xmlns:a16="http://schemas.microsoft.com/office/drawing/2014/main" id="{C7465FB2-EA01-4906-9B61-4E5A777B4875}"/>
                  </a:ext>
                </a:extLst>
              </p:cNvPr>
              <p:cNvSpPr>
                <a:spLocks/>
              </p:cNvSpPr>
              <p:nvPr/>
            </p:nvSpPr>
            <p:spPr bwMode="auto">
              <a:xfrm>
                <a:off x="5379" y="3679"/>
                <a:ext cx="48" cy="58"/>
              </a:xfrm>
              <a:custGeom>
                <a:avLst/>
                <a:gdLst>
                  <a:gd name="T0" fmla="*/ 10 w 10"/>
                  <a:gd name="T1" fmla="*/ 6 h 12"/>
                  <a:gd name="T2" fmla="*/ 2 w 10"/>
                  <a:gd name="T3" fmla="*/ 9 h 12"/>
                  <a:gd name="T4" fmla="*/ 5 w 10"/>
                  <a:gd name="T5" fmla="*/ 0 h 12"/>
                  <a:gd name="T6" fmla="*/ 10 w 10"/>
                  <a:gd name="T7" fmla="*/ 6 h 12"/>
                </a:gdLst>
                <a:ahLst/>
                <a:cxnLst>
                  <a:cxn ang="0">
                    <a:pos x="T0" y="T1"/>
                  </a:cxn>
                  <a:cxn ang="0">
                    <a:pos x="T2" y="T3"/>
                  </a:cxn>
                  <a:cxn ang="0">
                    <a:pos x="T4" y="T5"/>
                  </a:cxn>
                  <a:cxn ang="0">
                    <a:pos x="T6" y="T7"/>
                  </a:cxn>
                </a:cxnLst>
                <a:rect l="0" t="0" r="r" b="b"/>
                <a:pathLst>
                  <a:path w="10" h="12">
                    <a:moveTo>
                      <a:pt x="10" y="6"/>
                    </a:moveTo>
                    <a:cubicBezTo>
                      <a:pt x="10" y="10"/>
                      <a:pt x="5" y="12"/>
                      <a:pt x="2" y="9"/>
                    </a:cubicBezTo>
                    <a:cubicBezTo>
                      <a:pt x="0" y="6"/>
                      <a:pt x="1" y="1"/>
                      <a:pt x="5" y="0"/>
                    </a:cubicBezTo>
                    <a:cubicBezTo>
                      <a:pt x="9" y="1"/>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8" name="Freeform 2207">
                <a:extLst>
                  <a:ext uri="{FF2B5EF4-FFF2-40B4-BE49-F238E27FC236}">
                    <a16:creationId xmlns:a16="http://schemas.microsoft.com/office/drawing/2014/main" id="{6BE5AE4F-331B-4413-B720-3323BD96EF45}"/>
                  </a:ext>
                </a:extLst>
              </p:cNvPr>
              <p:cNvSpPr>
                <a:spLocks/>
              </p:cNvSpPr>
              <p:nvPr/>
            </p:nvSpPr>
            <p:spPr bwMode="auto">
              <a:xfrm>
                <a:off x="5408" y="3761"/>
                <a:ext cx="48" cy="53"/>
              </a:xfrm>
              <a:custGeom>
                <a:avLst/>
                <a:gdLst>
                  <a:gd name="T0" fmla="*/ 10 w 10"/>
                  <a:gd name="T1" fmla="*/ 5 h 11"/>
                  <a:gd name="T2" fmla="*/ 2 w 10"/>
                  <a:gd name="T3" fmla="*/ 7 h 11"/>
                  <a:gd name="T4" fmla="*/ 5 w 10"/>
                  <a:gd name="T5" fmla="*/ 0 h 11"/>
                  <a:gd name="T6" fmla="*/ 10 w 10"/>
                  <a:gd name="T7" fmla="*/ 5 h 11"/>
                </a:gdLst>
                <a:ahLst/>
                <a:cxnLst>
                  <a:cxn ang="0">
                    <a:pos x="T0" y="T1"/>
                  </a:cxn>
                  <a:cxn ang="0">
                    <a:pos x="T2" y="T3"/>
                  </a:cxn>
                  <a:cxn ang="0">
                    <a:pos x="T4" y="T5"/>
                  </a:cxn>
                  <a:cxn ang="0">
                    <a:pos x="T6" y="T7"/>
                  </a:cxn>
                </a:cxnLst>
                <a:rect l="0" t="0" r="r" b="b"/>
                <a:pathLst>
                  <a:path w="10" h="11">
                    <a:moveTo>
                      <a:pt x="10" y="5"/>
                    </a:moveTo>
                    <a:cubicBezTo>
                      <a:pt x="10" y="9"/>
                      <a:pt x="5" y="11"/>
                      <a:pt x="2" y="7"/>
                    </a:cubicBezTo>
                    <a:cubicBezTo>
                      <a:pt x="0" y="5"/>
                      <a:pt x="1" y="0"/>
                      <a:pt x="5"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9" name="Freeform 2208">
                <a:extLst>
                  <a:ext uri="{FF2B5EF4-FFF2-40B4-BE49-F238E27FC236}">
                    <a16:creationId xmlns:a16="http://schemas.microsoft.com/office/drawing/2014/main" id="{378779F9-A423-41C5-88F5-3F75F71E3732}"/>
                  </a:ext>
                </a:extLst>
              </p:cNvPr>
              <p:cNvSpPr>
                <a:spLocks/>
              </p:cNvSpPr>
              <p:nvPr/>
            </p:nvSpPr>
            <p:spPr bwMode="auto">
              <a:xfrm>
                <a:off x="5340" y="3737"/>
                <a:ext cx="48" cy="58"/>
              </a:xfrm>
              <a:custGeom>
                <a:avLst/>
                <a:gdLst>
                  <a:gd name="T0" fmla="*/ 10 w 10"/>
                  <a:gd name="T1" fmla="*/ 6 h 12"/>
                  <a:gd name="T2" fmla="*/ 3 w 10"/>
                  <a:gd name="T3" fmla="*/ 9 h 12"/>
                  <a:gd name="T4" fmla="*/ 5 w 10"/>
                  <a:gd name="T5" fmla="*/ 0 h 12"/>
                  <a:gd name="T6" fmla="*/ 10 w 10"/>
                  <a:gd name="T7" fmla="*/ 6 h 12"/>
                </a:gdLst>
                <a:ahLst/>
                <a:cxnLst>
                  <a:cxn ang="0">
                    <a:pos x="T0" y="T1"/>
                  </a:cxn>
                  <a:cxn ang="0">
                    <a:pos x="T2" y="T3"/>
                  </a:cxn>
                  <a:cxn ang="0">
                    <a:pos x="T4" y="T5"/>
                  </a:cxn>
                  <a:cxn ang="0">
                    <a:pos x="T6" y="T7"/>
                  </a:cxn>
                </a:cxnLst>
                <a:rect l="0" t="0" r="r" b="b"/>
                <a:pathLst>
                  <a:path w="10" h="12">
                    <a:moveTo>
                      <a:pt x="10" y="6"/>
                    </a:moveTo>
                    <a:cubicBezTo>
                      <a:pt x="10" y="10"/>
                      <a:pt x="6" y="12"/>
                      <a:pt x="3" y="9"/>
                    </a:cubicBezTo>
                    <a:cubicBezTo>
                      <a:pt x="0" y="6"/>
                      <a:pt x="0" y="1"/>
                      <a:pt x="5" y="0"/>
                    </a:cubicBezTo>
                    <a:cubicBezTo>
                      <a:pt x="8" y="1"/>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0" name="Freeform 2209">
                <a:extLst>
                  <a:ext uri="{FF2B5EF4-FFF2-40B4-BE49-F238E27FC236}">
                    <a16:creationId xmlns:a16="http://schemas.microsoft.com/office/drawing/2014/main" id="{5B6D699F-E773-4492-8C87-0DBC4B55E211}"/>
                  </a:ext>
                </a:extLst>
              </p:cNvPr>
              <p:cNvSpPr>
                <a:spLocks/>
              </p:cNvSpPr>
              <p:nvPr/>
            </p:nvSpPr>
            <p:spPr bwMode="auto">
              <a:xfrm>
                <a:off x="5600" y="3775"/>
                <a:ext cx="49" cy="53"/>
              </a:xfrm>
              <a:custGeom>
                <a:avLst/>
                <a:gdLst>
                  <a:gd name="T0" fmla="*/ 10 w 10"/>
                  <a:gd name="T1" fmla="*/ 5 h 11"/>
                  <a:gd name="T2" fmla="*/ 2 w 10"/>
                  <a:gd name="T3" fmla="*/ 8 h 11"/>
                  <a:gd name="T4" fmla="*/ 6 w 10"/>
                  <a:gd name="T5" fmla="*/ 0 h 11"/>
                  <a:gd name="T6" fmla="*/ 10 w 10"/>
                  <a:gd name="T7" fmla="*/ 5 h 11"/>
                </a:gdLst>
                <a:ahLst/>
                <a:cxnLst>
                  <a:cxn ang="0">
                    <a:pos x="T0" y="T1"/>
                  </a:cxn>
                  <a:cxn ang="0">
                    <a:pos x="T2" y="T3"/>
                  </a:cxn>
                  <a:cxn ang="0">
                    <a:pos x="T4" y="T5"/>
                  </a:cxn>
                  <a:cxn ang="0">
                    <a:pos x="T6" y="T7"/>
                  </a:cxn>
                </a:cxnLst>
                <a:rect l="0" t="0" r="r" b="b"/>
                <a:pathLst>
                  <a:path w="10" h="11">
                    <a:moveTo>
                      <a:pt x="10" y="5"/>
                    </a:moveTo>
                    <a:cubicBezTo>
                      <a:pt x="9" y="9"/>
                      <a:pt x="4" y="11"/>
                      <a:pt x="2" y="8"/>
                    </a:cubicBezTo>
                    <a:cubicBezTo>
                      <a:pt x="0" y="5"/>
                      <a:pt x="2" y="0"/>
                      <a:pt x="6" y="0"/>
                    </a:cubicBezTo>
                    <a:cubicBezTo>
                      <a:pt x="9"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1" name="Freeform 2210">
                <a:extLst>
                  <a:ext uri="{FF2B5EF4-FFF2-40B4-BE49-F238E27FC236}">
                    <a16:creationId xmlns:a16="http://schemas.microsoft.com/office/drawing/2014/main" id="{3756627F-8D34-401B-A241-0487C3635DF6}"/>
                  </a:ext>
                </a:extLst>
              </p:cNvPr>
              <p:cNvSpPr>
                <a:spLocks/>
              </p:cNvSpPr>
              <p:nvPr/>
            </p:nvSpPr>
            <p:spPr bwMode="auto">
              <a:xfrm>
                <a:off x="5533" y="3766"/>
                <a:ext cx="48" cy="53"/>
              </a:xfrm>
              <a:custGeom>
                <a:avLst/>
                <a:gdLst>
                  <a:gd name="T0" fmla="*/ 10 w 10"/>
                  <a:gd name="T1" fmla="*/ 6 h 11"/>
                  <a:gd name="T2" fmla="*/ 2 w 10"/>
                  <a:gd name="T3" fmla="*/ 8 h 11"/>
                  <a:gd name="T4" fmla="*/ 5 w 10"/>
                  <a:gd name="T5" fmla="*/ 0 h 11"/>
                  <a:gd name="T6" fmla="*/ 10 w 10"/>
                  <a:gd name="T7" fmla="*/ 6 h 11"/>
                </a:gdLst>
                <a:ahLst/>
                <a:cxnLst>
                  <a:cxn ang="0">
                    <a:pos x="T0" y="T1"/>
                  </a:cxn>
                  <a:cxn ang="0">
                    <a:pos x="T2" y="T3"/>
                  </a:cxn>
                  <a:cxn ang="0">
                    <a:pos x="T4" y="T5"/>
                  </a:cxn>
                  <a:cxn ang="0">
                    <a:pos x="T6" y="T7"/>
                  </a:cxn>
                </a:cxnLst>
                <a:rect l="0" t="0" r="r" b="b"/>
                <a:pathLst>
                  <a:path w="10" h="11">
                    <a:moveTo>
                      <a:pt x="10" y="6"/>
                    </a:moveTo>
                    <a:cubicBezTo>
                      <a:pt x="9" y="10"/>
                      <a:pt x="4" y="11"/>
                      <a:pt x="2" y="8"/>
                    </a:cubicBezTo>
                    <a:cubicBezTo>
                      <a:pt x="0" y="5"/>
                      <a:pt x="1" y="1"/>
                      <a:pt x="5" y="0"/>
                    </a:cubicBezTo>
                    <a:cubicBezTo>
                      <a:pt x="9" y="1"/>
                      <a:pt x="10"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2" name="Freeform 2211">
                <a:extLst>
                  <a:ext uri="{FF2B5EF4-FFF2-40B4-BE49-F238E27FC236}">
                    <a16:creationId xmlns:a16="http://schemas.microsoft.com/office/drawing/2014/main" id="{58CE5C10-2E4C-4500-893C-36B3EB8214AE}"/>
                  </a:ext>
                </a:extLst>
              </p:cNvPr>
              <p:cNvSpPr>
                <a:spLocks/>
              </p:cNvSpPr>
              <p:nvPr/>
            </p:nvSpPr>
            <p:spPr bwMode="auto">
              <a:xfrm>
                <a:off x="5470" y="3746"/>
                <a:ext cx="53" cy="54"/>
              </a:xfrm>
              <a:custGeom>
                <a:avLst/>
                <a:gdLst>
                  <a:gd name="T0" fmla="*/ 11 w 11"/>
                  <a:gd name="T1" fmla="*/ 5 h 11"/>
                  <a:gd name="T2" fmla="*/ 3 w 11"/>
                  <a:gd name="T3" fmla="*/ 8 h 11"/>
                  <a:gd name="T4" fmla="*/ 6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0" y="9"/>
                      <a:pt x="6" y="11"/>
                      <a:pt x="3" y="8"/>
                    </a:cubicBezTo>
                    <a:cubicBezTo>
                      <a:pt x="0" y="5"/>
                      <a:pt x="2" y="0"/>
                      <a:pt x="6"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3" name="Freeform 2212">
                <a:extLst>
                  <a:ext uri="{FF2B5EF4-FFF2-40B4-BE49-F238E27FC236}">
                    <a16:creationId xmlns:a16="http://schemas.microsoft.com/office/drawing/2014/main" id="{A250EAD4-9D29-42A5-A921-DDEA6A87C497}"/>
                  </a:ext>
                </a:extLst>
              </p:cNvPr>
              <p:cNvSpPr>
                <a:spLocks/>
              </p:cNvSpPr>
              <p:nvPr/>
            </p:nvSpPr>
            <p:spPr bwMode="auto">
              <a:xfrm>
                <a:off x="5441" y="3669"/>
                <a:ext cx="53" cy="58"/>
              </a:xfrm>
              <a:custGeom>
                <a:avLst/>
                <a:gdLst>
                  <a:gd name="T0" fmla="*/ 11 w 11"/>
                  <a:gd name="T1" fmla="*/ 6 h 12"/>
                  <a:gd name="T2" fmla="*/ 3 w 11"/>
                  <a:gd name="T3" fmla="*/ 9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0"/>
                      <a:pt x="6" y="12"/>
                      <a:pt x="3" y="9"/>
                    </a:cubicBezTo>
                    <a:cubicBezTo>
                      <a:pt x="0" y="6"/>
                      <a:pt x="2" y="1"/>
                      <a:pt x="6" y="0"/>
                    </a:cubicBezTo>
                    <a:cubicBezTo>
                      <a:pt x="10" y="1"/>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4" name="Freeform 2213">
                <a:extLst>
                  <a:ext uri="{FF2B5EF4-FFF2-40B4-BE49-F238E27FC236}">
                    <a16:creationId xmlns:a16="http://schemas.microsoft.com/office/drawing/2014/main" id="{17C3EFF9-C148-4848-9696-1D505F7CEE49}"/>
                  </a:ext>
                </a:extLst>
              </p:cNvPr>
              <p:cNvSpPr>
                <a:spLocks/>
              </p:cNvSpPr>
              <p:nvPr/>
            </p:nvSpPr>
            <p:spPr bwMode="auto">
              <a:xfrm>
                <a:off x="5514" y="3689"/>
                <a:ext cx="53" cy="57"/>
              </a:xfrm>
              <a:custGeom>
                <a:avLst/>
                <a:gdLst>
                  <a:gd name="T0" fmla="*/ 11 w 11"/>
                  <a:gd name="T1" fmla="*/ 6 h 12"/>
                  <a:gd name="T2" fmla="*/ 3 w 11"/>
                  <a:gd name="T3" fmla="*/ 8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0" y="10"/>
                      <a:pt x="5" y="12"/>
                      <a:pt x="3" y="8"/>
                    </a:cubicBezTo>
                    <a:cubicBezTo>
                      <a:pt x="0" y="6"/>
                      <a:pt x="2" y="1"/>
                      <a:pt x="6" y="0"/>
                    </a:cubicBezTo>
                    <a:cubicBezTo>
                      <a:pt x="10" y="0"/>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5" name="Freeform 2214">
                <a:extLst>
                  <a:ext uri="{FF2B5EF4-FFF2-40B4-BE49-F238E27FC236}">
                    <a16:creationId xmlns:a16="http://schemas.microsoft.com/office/drawing/2014/main" id="{717325C5-39EB-4186-BA12-0A0C2169DF82}"/>
                  </a:ext>
                </a:extLst>
              </p:cNvPr>
              <p:cNvSpPr>
                <a:spLocks/>
              </p:cNvSpPr>
              <p:nvPr/>
            </p:nvSpPr>
            <p:spPr bwMode="auto">
              <a:xfrm>
                <a:off x="5581" y="3703"/>
                <a:ext cx="53" cy="53"/>
              </a:xfrm>
              <a:custGeom>
                <a:avLst/>
                <a:gdLst>
                  <a:gd name="T0" fmla="*/ 11 w 11"/>
                  <a:gd name="T1" fmla="*/ 5 h 11"/>
                  <a:gd name="T2" fmla="*/ 3 w 11"/>
                  <a:gd name="T3" fmla="*/ 8 h 11"/>
                  <a:gd name="T4" fmla="*/ 6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0" y="10"/>
                      <a:pt x="5" y="11"/>
                      <a:pt x="3" y="8"/>
                    </a:cubicBezTo>
                    <a:cubicBezTo>
                      <a:pt x="0" y="5"/>
                      <a:pt x="2" y="0"/>
                      <a:pt x="6"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6" name="Freeform 2215">
                <a:extLst>
                  <a:ext uri="{FF2B5EF4-FFF2-40B4-BE49-F238E27FC236}">
                    <a16:creationId xmlns:a16="http://schemas.microsoft.com/office/drawing/2014/main" id="{68BE777F-CE70-4C27-BC35-27A2B2E6CD22}"/>
                  </a:ext>
                </a:extLst>
              </p:cNvPr>
              <p:cNvSpPr>
                <a:spLocks/>
              </p:cNvSpPr>
              <p:nvPr/>
            </p:nvSpPr>
            <p:spPr bwMode="auto">
              <a:xfrm>
                <a:off x="5653" y="3722"/>
                <a:ext cx="53" cy="58"/>
              </a:xfrm>
              <a:custGeom>
                <a:avLst/>
                <a:gdLst>
                  <a:gd name="T0" fmla="*/ 10 w 11"/>
                  <a:gd name="T1" fmla="*/ 6 h 12"/>
                  <a:gd name="T2" fmla="*/ 2 w 11"/>
                  <a:gd name="T3" fmla="*/ 8 h 12"/>
                  <a:gd name="T4" fmla="*/ 6 w 11"/>
                  <a:gd name="T5" fmla="*/ 0 h 12"/>
                  <a:gd name="T6" fmla="*/ 10 w 11"/>
                  <a:gd name="T7" fmla="*/ 6 h 12"/>
                </a:gdLst>
                <a:ahLst/>
                <a:cxnLst>
                  <a:cxn ang="0">
                    <a:pos x="T0" y="T1"/>
                  </a:cxn>
                  <a:cxn ang="0">
                    <a:pos x="T2" y="T3"/>
                  </a:cxn>
                  <a:cxn ang="0">
                    <a:pos x="T4" y="T5"/>
                  </a:cxn>
                  <a:cxn ang="0">
                    <a:pos x="T6" y="T7"/>
                  </a:cxn>
                </a:cxnLst>
                <a:rect l="0" t="0" r="r" b="b"/>
                <a:pathLst>
                  <a:path w="11" h="12">
                    <a:moveTo>
                      <a:pt x="10" y="6"/>
                    </a:moveTo>
                    <a:cubicBezTo>
                      <a:pt x="10" y="10"/>
                      <a:pt x="5" y="12"/>
                      <a:pt x="2" y="8"/>
                    </a:cubicBezTo>
                    <a:cubicBezTo>
                      <a:pt x="0" y="5"/>
                      <a:pt x="2" y="1"/>
                      <a:pt x="6" y="0"/>
                    </a:cubicBezTo>
                    <a:cubicBezTo>
                      <a:pt x="10" y="0"/>
                      <a:pt x="11"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7" name="Freeform 2216">
                <a:extLst>
                  <a:ext uri="{FF2B5EF4-FFF2-40B4-BE49-F238E27FC236}">
                    <a16:creationId xmlns:a16="http://schemas.microsoft.com/office/drawing/2014/main" id="{2CDD2D6F-4BB1-49FC-8BE8-3B8DDC7600F0}"/>
                  </a:ext>
                </a:extLst>
              </p:cNvPr>
              <p:cNvSpPr>
                <a:spLocks/>
              </p:cNvSpPr>
              <p:nvPr/>
            </p:nvSpPr>
            <p:spPr bwMode="auto">
              <a:xfrm>
                <a:off x="5721" y="3713"/>
                <a:ext cx="53" cy="53"/>
              </a:xfrm>
              <a:custGeom>
                <a:avLst/>
                <a:gdLst>
                  <a:gd name="T0" fmla="*/ 11 w 11"/>
                  <a:gd name="T1" fmla="*/ 5 h 11"/>
                  <a:gd name="T2" fmla="*/ 2 w 11"/>
                  <a:gd name="T3" fmla="*/ 8 h 11"/>
                  <a:gd name="T4" fmla="*/ 7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0" y="9"/>
                      <a:pt x="5" y="11"/>
                      <a:pt x="2" y="8"/>
                    </a:cubicBezTo>
                    <a:cubicBezTo>
                      <a:pt x="0" y="5"/>
                      <a:pt x="2" y="0"/>
                      <a:pt x="7"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8" name="Freeform 2217">
                <a:extLst>
                  <a:ext uri="{FF2B5EF4-FFF2-40B4-BE49-F238E27FC236}">
                    <a16:creationId xmlns:a16="http://schemas.microsoft.com/office/drawing/2014/main" id="{337F2BDB-0FE9-441E-ADC6-BF9B06A27326}"/>
                  </a:ext>
                </a:extLst>
              </p:cNvPr>
              <p:cNvSpPr>
                <a:spLocks/>
              </p:cNvSpPr>
              <p:nvPr/>
            </p:nvSpPr>
            <p:spPr bwMode="auto">
              <a:xfrm>
                <a:off x="5755" y="3640"/>
                <a:ext cx="53" cy="58"/>
              </a:xfrm>
              <a:custGeom>
                <a:avLst/>
                <a:gdLst>
                  <a:gd name="T0" fmla="*/ 10 w 11"/>
                  <a:gd name="T1" fmla="*/ 6 h 12"/>
                  <a:gd name="T2" fmla="*/ 2 w 11"/>
                  <a:gd name="T3" fmla="*/ 8 h 12"/>
                  <a:gd name="T4" fmla="*/ 6 w 11"/>
                  <a:gd name="T5" fmla="*/ 0 h 12"/>
                  <a:gd name="T6" fmla="*/ 10 w 11"/>
                  <a:gd name="T7" fmla="*/ 6 h 12"/>
                </a:gdLst>
                <a:ahLst/>
                <a:cxnLst>
                  <a:cxn ang="0">
                    <a:pos x="T0" y="T1"/>
                  </a:cxn>
                  <a:cxn ang="0">
                    <a:pos x="T2" y="T3"/>
                  </a:cxn>
                  <a:cxn ang="0">
                    <a:pos x="T4" y="T5"/>
                  </a:cxn>
                  <a:cxn ang="0">
                    <a:pos x="T6" y="T7"/>
                  </a:cxn>
                </a:cxnLst>
                <a:rect l="0" t="0" r="r" b="b"/>
                <a:pathLst>
                  <a:path w="11" h="12">
                    <a:moveTo>
                      <a:pt x="10" y="6"/>
                    </a:moveTo>
                    <a:cubicBezTo>
                      <a:pt x="9" y="10"/>
                      <a:pt x="4" y="12"/>
                      <a:pt x="2" y="8"/>
                    </a:cubicBezTo>
                    <a:cubicBezTo>
                      <a:pt x="0" y="5"/>
                      <a:pt x="2" y="0"/>
                      <a:pt x="6" y="0"/>
                    </a:cubicBezTo>
                    <a:cubicBezTo>
                      <a:pt x="10" y="0"/>
                      <a:pt x="11" y="3"/>
                      <a:pt x="10"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69" name="Freeform 2218">
                <a:extLst>
                  <a:ext uri="{FF2B5EF4-FFF2-40B4-BE49-F238E27FC236}">
                    <a16:creationId xmlns:a16="http://schemas.microsoft.com/office/drawing/2014/main" id="{68D3401E-CF03-4B44-B870-124F57AA6C4F}"/>
                  </a:ext>
                </a:extLst>
              </p:cNvPr>
              <p:cNvSpPr>
                <a:spLocks/>
              </p:cNvSpPr>
              <p:nvPr/>
            </p:nvSpPr>
            <p:spPr bwMode="auto">
              <a:xfrm>
                <a:off x="5745" y="3563"/>
                <a:ext cx="53" cy="58"/>
              </a:xfrm>
              <a:custGeom>
                <a:avLst/>
                <a:gdLst>
                  <a:gd name="T0" fmla="*/ 11 w 11"/>
                  <a:gd name="T1" fmla="*/ 6 h 12"/>
                  <a:gd name="T2" fmla="*/ 2 w 11"/>
                  <a:gd name="T3" fmla="*/ 9 h 12"/>
                  <a:gd name="T4" fmla="*/ 7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0" y="10"/>
                      <a:pt x="5" y="12"/>
                      <a:pt x="2" y="9"/>
                    </a:cubicBezTo>
                    <a:cubicBezTo>
                      <a:pt x="0" y="6"/>
                      <a:pt x="2" y="0"/>
                      <a:pt x="7" y="0"/>
                    </a:cubicBezTo>
                    <a:cubicBezTo>
                      <a:pt x="11" y="0"/>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0" name="Freeform 2219">
                <a:extLst>
                  <a:ext uri="{FF2B5EF4-FFF2-40B4-BE49-F238E27FC236}">
                    <a16:creationId xmlns:a16="http://schemas.microsoft.com/office/drawing/2014/main" id="{B10D6D3C-4FF2-4D82-9586-383CB867F109}"/>
                  </a:ext>
                </a:extLst>
              </p:cNvPr>
              <p:cNvSpPr>
                <a:spLocks/>
              </p:cNvSpPr>
              <p:nvPr/>
            </p:nvSpPr>
            <p:spPr bwMode="auto">
              <a:xfrm>
                <a:off x="5711" y="3501"/>
                <a:ext cx="53" cy="57"/>
              </a:xfrm>
              <a:custGeom>
                <a:avLst/>
                <a:gdLst>
                  <a:gd name="T0" fmla="*/ 11 w 11"/>
                  <a:gd name="T1" fmla="*/ 6 h 12"/>
                  <a:gd name="T2" fmla="*/ 2 w 11"/>
                  <a:gd name="T3" fmla="*/ 9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0" y="10"/>
                      <a:pt x="5" y="12"/>
                      <a:pt x="2" y="9"/>
                    </a:cubicBezTo>
                    <a:cubicBezTo>
                      <a:pt x="0" y="5"/>
                      <a:pt x="2" y="0"/>
                      <a:pt x="6" y="0"/>
                    </a:cubicBezTo>
                    <a:cubicBezTo>
                      <a:pt x="10"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1" name="Freeform 2220">
                <a:extLst>
                  <a:ext uri="{FF2B5EF4-FFF2-40B4-BE49-F238E27FC236}">
                    <a16:creationId xmlns:a16="http://schemas.microsoft.com/office/drawing/2014/main" id="{3985746C-40D8-4C2F-973D-0E14BD653DD8}"/>
                  </a:ext>
                </a:extLst>
              </p:cNvPr>
              <p:cNvSpPr>
                <a:spLocks/>
              </p:cNvSpPr>
              <p:nvPr/>
            </p:nvSpPr>
            <p:spPr bwMode="auto">
              <a:xfrm>
                <a:off x="5793" y="3491"/>
                <a:ext cx="58" cy="58"/>
              </a:xfrm>
              <a:custGeom>
                <a:avLst/>
                <a:gdLst>
                  <a:gd name="T0" fmla="*/ 12 w 12"/>
                  <a:gd name="T1" fmla="*/ 6 h 12"/>
                  <a:gd name="T2" fmla="*/ 2 w 12"/>
                  <a:gd name="T3" fmla="*/ 8 h 12"/>
                  <a:gd name="T4" fmla="*/ 7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1" y="10"/>
                      <a:pt x="5" y="12"/>
                      <a:pt x="2" y="8"/>
                    </a:cubicBezTo>
                    <a:cubicBezTo>
                      <a:pt x="0" y="5"/>
                      <a:pt x="2"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2" name="Freeform 2221">
                <a:extLst>
                  <a:ext uri="{FF2B5EF4-FFF2-40B4-BE49-F238E27FC236}">
                    <a16:creationId xmlns:a16="http://schemas.microsoft.com/office/drawing/2014/main" id="{79B050DA-A227-4A3C-995D-17C58212A8EA}"/>
                  </a:ext>
                </a:extLst>
              </p:cNvPr>
              <p:cNvSpPr>
                <a:spLocks/>
              </p:cNvSpPr>
              <p:nvPr/>
            </p:nvSpPr>
            <p:spPr bwMode="auto">
              <a:xfrm>
                <a:off x="5865" y="3438"/>
                <a:ext cx="58" cy="63"/>
              </a:xfrm>
              <a:custGeom>
                <a:avLst/>
                <a:gdLst>
                  <a:gd name="T0" fmla="*/ 11 w 12"/>
                  <a:gd name="T1" fmla="*/ 6 h 13"/>
                  <a:gd name="T2" fmla="*/ 2 w 12"/>
                  <a:gd name="T3" fmla="*/ 9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5" y="13"/>
                      <a:pt x="2" y="9"/>
                    </a:cubicBezTo>
                    <a:cubicBezTo>
                      <a:pt x="0" y="6"/>
                      <a:pt x="2" y="0"/>
                      <a:pt x="7"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3" name="Freeform 2222">
                <a:extLst>
                  <a:ext uri="{FF2B5EF4-FFF2-40B4-BE49-F238E27FC236}">
                    <a16:creationId xmlns:a16="http://schemas.microsoft.com/office/drawing/2014/main" id="{5B0B18F0-5975-4D2A-A0F2-CB135E57E8A2}"/>
                  </a:ext>
                </a:extLst>
              </p:cNvPr>
              <p:cNvSpPr>
                <a:spLocks/>
              </p:cNvSpPr>
              <p:nvPr/>
            </p:nvSpPr>
            <p:spPr bwMode="auto">
              <a:xfrm>
                <a:off x="5894" y="3356"/>
                <a:ext cx="58" cy="63"/>
              </a:xfrm>
              <a:custGeom>
                <a:avLst/>
                <a:gdLst>
                  <a:gd name="T0" fmla="*/ 11 w 12"/>
                  <a:gd name="T1" fmla="*/ 6 h 13"/>
                  <a:gd name="T2" fmla="*/ 2 w 12"/>
                  <a:gd name="T3" fmla="*/ 9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0" y="11"/>
                      <a:pt x="4" y="13"/>
                      <a:pt x="2" y="9"/>
                    </a:cubicBezTo>
                    <a:cubicBezTo>
                      <a:pt x="0" y="5"/>
                      <a:pt x="2" y="0"/>
                      <a:pt x="7" y="0"/>
                    </a:cubicBezTo>
                    <a:cubicBezTo>
                      <a:pt x="11"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4" name="Freeform 2223">
                <a:extLst>
                  <a:ext uri="{FF2B5EF4-FFF2-40B4-BE49-F238E27FC236}">
                    <a16:creationId xmlns:a16="http://schemas.microsoft.com/office/drawing/2014/main" id="{3E30CD06-908D-49D2-91A7-E72F5DE09EAC}"/>
                  </a:ext>
                </a:extLst>
              </p:cNvPr>
              <p:cNvSpPr>
                <a:spLocks/>
              </p:cNvSpPr>
              <p:nvPr/>
            </p:nvSpPr>
            <p:spPr bwMode="auto">
              <a:xfrm>
                <a:off x="5750" y="3346"/>
                <a:ext cx="58" cy="63"/>
              </a:xfrm>
              <a:custGeom>
                <a:avLst/>
                <a:gdLst>
                  <a:gd name="T0" fmla="*/ 12 w 12"/>
                  <a:gd name="T1" fmla="*/ 6 h 13"/>
                  <a:gd name="T2" fmla="*/ 2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5" y="13"/>
                      <a:pt x="2" y="9"/>
                    </a:cubicBezTo>
                    <a:cubicBezTo>
                      <a:pt x="0" y="6"/>
                      <a:pt x="2"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5" name="Freeform 2224">
                <a:extLst>
                  <a:ext uri="{FF2B5EF4-FFF2-40B4-BE49-F238E27FC236}">
                    <a16:creationId xmlns:a16="http://schemas.microsoft.com/office/drawing/2014/main" id="{7E66AD81-7404-44A3-A169-D601D38E51D3}"/>
                  </a:ext>
                </a:extLst>
              </p:cNvPr>
              <p:cNvSpPr>
                <a:spLocks/>
              </p:cNvSpPr>
              <p:nvPr/>
            </p:nvSpPr>
            <p:spPr bwMode="auto">
              <a:xfrm>
                <a:off x="5822" y="3380"/>
                <a:ext cx="58" cy="63"/>
              </a:xfrm>
              <a:custGeom>
                <a:avLst/>
                <a:gdLst>
                  <a:gd name="T0" fmla="*/ 12 w 12"/>
                  <a:gd name="T1" fmla="*/ 7 h 13"/>
                  <a:gd name="T2" fmla="*/ 2 w 12"/>
                  <a:gd name="T3" fmla="*/ 10 h 13"/>
                  <a:gd name="T4" fmla="*/ 7 w 12"/>
                  <a:gd name="T5" fmla="*/ 0 h 13"/>
                  <a:gd name="T6" fmla="*/ 12 w 12"/>
                  <a:gd name="T7" fmla="*/ 7 h 13"/>
                </a:gdLst>
                <a:ahLst/>
                <a:cxnLst>
                  <a:cxn ang="0">
                    <a:pos x="T0" y="T1"/>
                  </a:cxn>
                  <a:cxn ang="0">
                    <a:pos x="T2" y="T3"/>
                  </a:cxn>
                  <a:cxn ang="0">
                    <a:pos x="T4" y="T5"/>
                  </a:cxn>
                  <a:cxn ang="0">
                    <a:pos x="T6" y="T7"/>
                  </a:cxn>
                </a:cxnLst>
                <a:rect l="0" t="0" r="r" b="b"/>
                <a:pathLst>
                  <a:path w="12" h="13">
                    <a:moveTo>
                      <a:pt x="12" y="7"/>
                    </a:moveTo>
                    <a:cubicBezTo>
                      <a:pt x="11" y="11"/>
                      <a:pt x="5" y="13"/>
                      <a:pt x="2" y="10"/>
                    </a:cubicBezTo>
                    <a:cubicBezTo>
                      <a:pt x="0" y="6"/>
                      <a:pt x="2" y="1"/>
                      <a:pt x="7" y="0"/>
                    </a:cubicBezTo>
                    <a:cubicBezTo>
                      <a:pt x="11" y="1"/>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6" name="Freeform 2225">
                <a:extLst>
                  <a:ext uri="{FF2B5EF4-FFF2-40B4-BE49-F238E27FC236}">
                    <a16:creationId xmlns:a16="http://schemas.microsoft.com/office/drawing/2014/main" id="{C7A0D073-9315-443C-BDD9-5745E064F6C3}"/>
                  </a:ext>
                </a:extLst>
              </p:cNvPr>
              <p:cNvSpPr>
                <a:spLocks/>
              </p:cNvSpPr>
              <p:nvPr/>
            </p:nvSpPr>
            <p:spPr bwMode="auto">
              <a:xfrm>
                <a:off x="5750" y="3428"/>
                <a:ext cx="58" cy="58"/>
              </a:xfrm>
              <a:custGeom>
                <a:avLst/>
                <a:gdLst>
                  <a:gd name="T0" fmla="*/ 12 w 12"/>
                  <a:gd name="T1" fmla="*/ 6 h 12"/>
                  <a:gd name="T2" fmla="*/ 3 w 12"/>
                  <a:gd name="T3" fmla="*/ 9 h 12"/>
                  <a:gd name="T4" fmla="*/ 7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1" y="10"/>
                      <a:pt x="5" y="12"/>
                      <a:pt x="3" y="9"/>
                    </a:cubicBezTo>
                    <a:cubicBezTo>
                      <a:pt x="0" y="5"/>
                      <a:pt x="2"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7" name="Freeform 2226">
                <a:extLst>
                  <a:ext uri="{FF2B5EF4-FFF2-40B4-BE49-F238E27FC236}">
                    <a16:creationId xmlns:a16="http://schemas.microsoft.com/office/drawing/2014/main" id="{E08A9425-CDCE-4E25-9EF8-4606DC0990E8}"/>
                  </a:ext>
                </a:extLst>
              </p:cNvPr>
              <p:cNvSpPr>
                <a:spLocks/>
              </p:cNvSpPr>
              <p:nvPr/>
            </p:nvSpPr>
            <p:spPr bwMode="auto">
              <a:xfrm>
                <a:off x="5634" y="3491"/>
                <a:ext cx="58" cy="63"/>
              </a:xfrm>
              <a:custGeom>
                <a:avLst/>
                <a:gdLst>
                  <a:gd name="T0" fmla="*/ 12 w 12"/>
                  <a:gd name="T1" fmla="*/ 6 h 13"/>
                  <a:gd name="T2" fmla="*/ 3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6" y="13"/>
                      <a:pt x="3" y="9"/>
                    </a:cubicBezTo>
                    <a:cubicBezTo>
                      <a:pt x="0" y="6"/>
                      <a:pt x="2" y="0"/>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8" name="Freeform 2227">
                <a:extLst>
                  <a:ext uri="{FF2B5EF4-FFF2-40B4-BE49-F238E27FC236}">
                    <a16:creationId xmlns:a16="http://schemas.microsoft.com/office/drawing/2014/main" id="{C63EAB87-2C44-4176-88C3-F1C9B695F91F}"/>
                  </a:ext>
                </a:extLst>
              </p:cNvPr>
              <p:cNvSpPr>
                <a:spLocks/>
              </p:cNvSpPr>
              <p:nvPr/>
            </p:nvSpPr>
            <p:spPr bwMode="auto">
              <a:xfrm>
                <a:off x="5677" y="3419"/>
                <a:ext cx="58" cy="62"/>
              </a:xfrm>
              <a:custGeom>
                <a:avLst/>
                <a:gdLst>
                  <a:gd name="T0" fmla="*/ 11 w 12"/>
                  <a:gd name="T1" fmla="*/ 6 h 13"/>
                  <a:gd name="T2" fmla="*/ 2 w 12"/>
                  <a:gd name="T3" fmla="*/ 9 h 13"/>
                  <a:gd name="T4" fmla="*/ 7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1" y="11"/>
                      <a:pt x="5" y="13"/>
                      <a:pt x="2" y="9"/>
                    </a:cubicBezTo>
                    <a:cubicBezTo>
                      <a:pt x="0" y="6"/>
                      <a:pt x="2" y="0"/>
                      <a:pt x="7" y="0"/>
                    </a:cubicBezTo>
                    <a:cubicBezTo>
                      <a:pt x="11"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79" name="Freeform 2228">
                <a:extLst>
                  <a:ext uri="{FF2B5EF4-FFF2-40B4-BE49-F238E27FC236}">
                    <a16:creationId xmlns:a16="http://schemas.microsoft.com/office/drawing/2014/main" id="{268DA992-6A84-4287-8A75-048D2615A548}"/>
                  </a:ext>
                </a:extLst>
              </p:cNvPr>
              <p:cNvSpPr>
                <a:spLocks/>
              </p:cNvSpPr>
              <p:nvPr/>
            </p:nvSpPr>
            <p:spPr bwMode="auto">
              <a:xfrm>
                <a:off x="5673" y="3337"/>
                <a:ext cx="57" cy="62"/>
              </a:xfrm>
              <a:custGeom>
                <a:avLst/>
                <a:gdLst>
                  <a:gd name="T0" fmla="*/ 12 w 12"/>
                  <a:gd name="T1" fmla="*/ 6 h 13"/>
                  <a:gd name="T2" fmla="*/ 3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5" y="13"/>
                      <a:pt x="3" y="9"/>
                    </a:cubicBezTo>
                    <a:cubicBezTo>
                      <a:pt x="0" y="6"/>
                      <a:pt x="2" y="0"/>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0" name="Freeform 2229">
                <a:extLst>
                  <a:ext uri="{FF2B5EF4-FFF2-40B4-BE49-F238E27FC236}">
                    <a16:creationId xmlns:a16="http://schemas.microsoft.com/office/drawing/2014/main" id="{3D3FD31B-727A-446E-85E4-C95DF7F676C7}"/>
                  </a:ext>
                </a:extLst>
              </p:cNvPr>
              <p:cNvSpPr>
                <a:spLocks/>
              </p:cNvSpPr>
              <p:nvPr/>
            </p:nvSpPr>
            <p:spPr bwMode="auto">
              <a:xfrm>
                <a:off x="5586" y="3332"/>
                <a:ext cx="63"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1" name="Freeform 2230">
                <a:extLst>
                  <a:ext uri="{FF2B5EF4-FFF2-40B4-BE49-F238E27FC236}">
                    <a16:creationId xmlns:a16="http://schemas.microsoft.com/office/drawing/2014/main" id="{9D5B3816-5FB5-4C44-8E7C-58914E33FD4F}"/>
                  </a:ext>
                </a:extLst>
              </p:cNvPr>
              <p:cNvSpPr>
                <a:spLocks/>
              </p:cNvSpPr>
              <p:nvPr/>
            </p:nvSpPr>
            <p:spPr bwMode="auto">
              <a:xfrm>
                <a:off x="5523" y="3385"/>
                <a:ext cx="58" cy="58"/>
              </a:xfrm>
              <a:custGeom>
                <a:avLst/>
                <a:gdLst>
                  <a:gd name="T0" fmla="*/ 12 w 12"/>
                  <a:gd name="T1" fmla="*/ 6 h 12"/>
                  <a:gd name="T2" fmla="*/ 3 w 12"/>
                  <a:gd name="T3" fmla="*/ 9 h 12"/>
                  <a:gd name="T4" fmla="*/ 7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2" y="11"/>
                      <a:pt x="6" y="12"/>
                      <a:pt x="3" y="9"/>
                    </a:cubicBezTo>
                    <a:cubicBezTo>
                      <a:pt x="0" y="6"/>
                      <a:pt x="2" y="0"/>
                      <a:pt x="7" y="0"/>
                    </a:cubicBezTo>
                    <a:cubicBezTo>
                      <a:pt x="11"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2" name="Freeform 2231">
                <a:extLst>
                  <a:ext uri="{FF2B5EF4-FFF2-40B4-BE49-F238E27FC236}">
                    <a16:creationId xmlns:a16="http://schemas.microsoft.com/office/drawing/2014/main" id="{074BD970-D04F-4DCD-8B31-6EFF2694CCF1}"/>
                  </a:ext>
                </a:extLst>
              </p:cNvPr>
              <p:cNvSpPr>
                <a:spLocks/>
              </p:cNvSpPr>
              <p:nvPr/>
            </p:nvSpPr>
            <p:spPr bwMode="auto">
              <a:xfrm>
                <a:off x="5475" y="3452"/>
                <a:ext cx="58" cy="63"/>
              </a:xfrm>
              <a:custGeom>
                <a:avLst/>
                <a:gdLst>
                  <a:gd name="T0" fmla="*/ 11 w 12"/>
                  <a:gd name="T1" fmla="*/ 6 h 13"/>
                  <a:gd name="T2" fmla="*/ 2 w 12"/>
                  <a:gd name="T3" fmla="*/ 9 h 13"/>
                  <a:gd name="T4" fmla="*/ 6 w 12"/>
                  <a:gd name="T5" fmla="*/ 0 h 13"/>
                  <a:gd name="T6" fmla="*/ 11 w 12"/>
                  <a:gd name="T7" fmla="*/ 6 h 13"/>
                </a:gdLst>
                <a:ahLst/>
                <a:cxnLst>
                  <a:cxn ang="0">
                    <a:pos x="T0" y="T1"/>
                  </a:cxn>
                  <a:cxn ang="0">
                    <a:pos x="T2" y="T3"/>
                  </a:cxn>
                  <a:cxn ang="0">
                    <a:pos x="T4" y="T5"/>
                  </a:cxn>
                  <a:cxn ang="0">
                    <a:pos x="T6" y="T7"/>
                  </a:cxn>
                </a:cxnLst>
                <a:rect l="0" t="0" r="r" b="b"/>
                <a:pathLst>
                  <a:path w="12" h="13">
                    <a:moveTo>
                      <a:pt x="11" y="6"/>
                    </a:moveTo>
                    <a:cubicBezTo>
                      <a:pt x="11" y="11"/>
                      <a:pt x="5" y="13"/>
                      <a:pt x="2" y="9"/>
                    </a:cubicBezTo>
                    <a:cubicBezTo>
                      <a:pt x="0" y="6"/>
                      <a:pt x="1" y="0"/>
                      <a:pt x="6" y="0"/>
                    </a:cubicBezTo>
                    <a:cubicBezTo>
                      <a:pt x="10"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3" name="Freeform 2232">
                <a:extLst>
                  <a:ext uri="{FF2B5EF4-FFF2-40B4-BE49-F238E27FC236}">
                    <a16:creationId xmlns:a16="http://schemas.microsoft.com/office/drawing/2014/main" id="{6504A14B-7E0F-4529-9026-0AF21FBA5BAF}"/>
                  </a:ext>
                </a:extLst>
              </p:cNvPr>
              <p:cNvSpPr>
                <a:spLocks/>
              </p:cNvSpPr>
              <p:nvPr/>
            </p:nvSpPr>
            <p:spPr bwMode="auto">
              <a:xfrm>
                <a:off x="5398" y="3443"/>
                <a:ext cx="53" cy="58"/>
              </a:xfrm>
              <a:custGeom>
                <a:avLst/>
                <a:gdLst>
                  <a:gd name="T0" fmla="*/ 11 w 11"/>
                  <a:gd name="T1" fmla="*/ 6 h 12"/>
                  <a:gd name="T2" fmla="*/ 2 w 11"/>
                  <a:gd name="T3" fmla="*/ 9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0"/>
                      <a:pt x="5" y="12"/>
                      <a:pt x="2" y="9"/>
                    </a:cubicBezTo>
                    <a:cubicBezTo>
                      <a:pt x="0" y="6"/>
                      <a:pt x="1" y="0"/>
                      <a:pt x="6" y="0"/>
                    </a:cubicBezTo>
                    <a:cubicBezTo>
                      <a:pt x="10"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4" name="Freeform 2233">
                <a:extLst>
                  <a:ext uri="{FF2B5EF4-FFF2-40B4-BE49-F238E27FC236}">
                    <a16:creationId xmlns:a16="http://schemas.microsoft.com/office/drawing/2014/main" id="{2EF31C77-DE9F-49D4-AF6A-6CEA0DB9314D}"/>
                  </a:ext>
                </a:extLst>
              </p:cNvPr>
              <p:cNvSpPr>
                <a:spLocks/>
              </p:cNvSpPr>
              <p:nvPr/>
            </p:nvSpPr>
            <p:spPr bwMode="auto">
              <a:xfrm>
                <a:off x="5287" y="3501"/>
                <a:ext cx="53" cy="57"/>
              </a:xfrm>
              <a:custGeom>
                <a:avLst/>
                <a:gdLst>
                  <a:gd name="T0" fmla="*/ 11 w 11"/>
                  <a:gd name="T1" fmla="*/ 5 h 12"/>
                  <a:gd name="T2" fmla="*/ 2 w 11"/>
                  <a:gd name="T3" fmla="*/ 8 h 12"/>
                  <a:gd name="T4" fmla="*/ 5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1" y="10"/>
                      <a:pt x="6" y="12"/>
                      <a:pt x="2" y="8"/>
                    </a:cubicBezTo>
                    <a:cubicBezTo>
                      <a:pt x="0" y="5"/>
                      <a:pt x="1" y="0"/>
                      <a:pt x="5"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5" name="Freeform 2234">
                <a:extLst>
                  <a:ext uri="{FF2B5EF4-FFF2-40B4-BE49-F238E27FC236}">
                    <a16:creationId xmlns:a16="http://schemas.microsoft.com/office/drawing/2014/main" id="{0C9CD864-3841-44E2-9FC2-2FEBDE1BB3B7}"/>
                  </a:ext>
                </a:extLst>
              </p:cNvPr>
              <p:cNvSpPr>
                <a:spLocks/>
              </p:cNvSpPr>
              <p:nvPr/>
            </p:nvSpPr>
            <p:spPr bwMode="auto">
              <a:xfrm>
                <a:off x="5316" y="3433"/>
                <a:ext cx="58" cy="63"/>
              </a:xfrm>
              <a:custGeom>
                <a:avLst/>
                <a:gdLst>
                  <a:gd name="T0" fmla="*/ 12 w 12"/>
                  <a:gd name="T1" fmla="*/ 6 h 13"/>
                  <a:gd name="T2" fmla="*/ 3 w 12"/>
                  <a:gd name="T3" fmla="*/ 9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6" y="13"/>
                      <a:pt x="3" y="9"/>
                    </a:cubicBezTo>
                    <a:cubicBezTo>
                      <a:pt x="0" y="6"/>
                      <a:pt x="2" y="0"/>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6" name="Freeform 2235">
                <a:extLst>
                  <a:ext uri="{FF2B5EF4-FFF2-40B4-BE49-F238E27FC236}">
                    <a16:creationId xmlns:a16="http://schemas.microsoft.com/office/drawing/2014/main" id="{BC65CA9E-98CC-43F6-AE6E-D7B6348CACEE}"/>
                  </a:ext>
                </a:extLst>
              </p:cNvPr>
              <p:cNvSpPr>
                <a:spLocks/>
              </p:cNvSpPr>
              <p:nvPr/>
            </p:nvSpPr>
            <p:spPr bwMode="auto">
              <a:xfrm>
                <a:off x="5278" y="3361"/>
                <a:ext cx="62" cy="58"/>
              </a:xfrm>
              <a:custGeom>
                <a:avLst/>
                <a:gdLst>
                  <a:gd name="T0" fmla="*/ 13 w 13"/>
                  <a:gd name="T1" fmla="*/ 6 h 12"/>
                  <a:gd name="T2" fmla="*/ 3 w 13"/>
                  <a:gd name="T3" fmla="*/ 9 h 12"/>
                  <a:gd name="T4" fmla="*/ 7 w 13"/>
                  <a:gd name="T5" fmla="*/ 0 h 12"/>
                  <a:gd name="T6" fmla="*/ 13 w 13"/>
                  <a:gd name="T7" fmla="*/ 6 h 12"/>
                </a:gdLst>
                <a:ahLst/>
                <a:cxnLst>
                  <a:cxn ang="0">
                    <a:pos x="T0" y="T1"/>
                  </a:cxn>
                  <a:cxn ang="0">
                    <a:pos x="T2" y="T3"/>
                  </a:cxn>
                  <a:cxn ang="0">
                    <a:pos x="T4" y="T5"/>
                  </a:cxn>
                  <a:cxn ang="0">
                    <a:pos x="T6" y="T7"/>
                  </a:cxn>
                </a:cxnLst>
                <a:rect l="0" t="0" r="r" b="b"/>
                <a:pathLst>
                  <a:path w="13" h="12">
                    <a:moveTo>
                      <a:pt x="13" y="6"/>
                    </a:moveTo>
                    <a:cubicBezTo>
                      <a:pt x="12" y="10"/>
                      <a:pt x="7" y="12"/>
                      <a:pt x="3" y="9"/>
                    </a:cubicBezTo>
                    <a:cubicBezTo>
                      <a:pt x="0" y="6"/>
                      <a:pt x="2" y="0"/>
                      <a:pt x="7" y="0"/>
                    </a:cubicBezTo>
                    <a:cubicBezTo>
                      <a:pt x="11"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7" name="Freeform 2236">
                <a:extLst>
                  <a:ext uri="{FF2B5EF4-FFF2-40B4-BE49-F238E27FC236}">
                    <a16:creationId xmlns:a16="http://schemas.microsoft.com/office/drawing/2014/main" id="{202EDF0A-E5D4-45BE-8621-3ABE23699A17}"/>
                  </a:ext>
                </a:extLst>
              </p:cNvPr>
              <p:cNvSpPr>
                <a:spLocks/>
              </p:cNvSpPr>
              <p:nvPr/>
            </p:nvSpPr>
            <p:spPr bwMode="auto">
              <a:xfrm>
                <a:off x="5321" y="3293"/>
                <a:ext cx="58" cy="63"/>
              </a:xfrm>
              <a:custGeom>
                <a:avLst/>
                <a:gdLst>
                  <a:gd name="T0" fmla="*/ 12 w 12"/>
                  <a:gd name="T1" fmla="*/ 6 h 13"/>
                  <a:gd name="T2" fmla="*/ 3 w 12"/>
                  <a:gd name="T3" fmla="*/ 9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6" y="13"/>
                      <a:pt x="3" y="9"/>
                    </a:cubicBezTo>
                    <a:cubicBezTo>
                      <a:pt x="0" y="6"/>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8" name="Freeform 2237">
                <a:extLst>
                  <a:ext uri="{FF2B5EF4-FFF2-40B4-BE49-F238E27FC236}">
                    <a16:creationId xmlns:a16="http://schemas.microsoft.com/office/drawing/2014/main" id="{DA51108A-DC36-4379-8A19-9EF2416180D5}"/>
                  </a:ext>
                </a:extLst>
              </p:cNvPr>
              <p:cNvSpPr>
                <a:spLocks/>
              </p:cNvSpPr>
              <p:nvPr/>
            </p:nvSpPr>
            <p:spPr bwMode="auto">
              <a:xfrm>
                <a:off x="5220" y="3404"/>
                <a:ext cx="58" cy="63"/>
              </a:xfrm>
              <a:custGeom>
                <a:avLst/>
                <a:gdLst>
                  <a:gd name="T0" fmla="*/ 12 w 12"/>
                  <a:gd name="T1" fmla="*/ 6 h 13"/>
                  <a:gd name="T2" fmla="*/ 3 w 12"/>
                  <a:gd name="T3" fmla="*/ 9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7" y="13"/>
                      <a:pt x="3" y="9"/>
                    </a:cubicBezTo>
                    <a:cubicBezTo>
                      <a:pt x="0" y="6"/>
                      <a:pt x="1" y="1"/>
                      <a:pt x="6"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89" name="Freeform 2238">
                <a:extLst>
                  <a:ext uri="{FF2B5EF4-FFF2-40B4-BE49-F238E27FC236}">
                    <a16:creationId xmlns:a16="http://schemas.microsoft.com/office/drawing/2014/main" id="{E7E616E2-019B-4754-8900-D29E95DE450E}"/>
                  </a:ext>
                </a:extLst>
              </p:cNvPr>
              <p:cNvSpPr>
                <a:spLocks/>
              </p:cNvSpPr>
              <p:nvPr/>
            </p:nvSpPr>
            <p:spPr bwMode="auto">
              <a:xfrm>
                <a:off x="5220" y="3303"/>
                <a:ext cx="58" cy="63"/>
              </a:xfrm>
              <a:custGeom>
                <a:avLst/>
                <a:gdLst>
                  <a:gd name="T0" fmla="*/ 12 w 12"/>
                  <a:gd name="T1" fmla="*/ 6 h 13"/>
                  <a:gd name="T2" fmla="*/ 3 w 12"/>
                  <a:gd name="T3" fmla="*/ 10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6" y="13"/>
                      <a:pt x="3" y="10"/>
                    </a:cubicBezTo>
                    <a:cubicBezTo>
                      <a:pt x="0" y="6"/>
                      <a:pt x="1" y="1"/>
                      <a:pt x="6" y="0"/>
                    </a:cubicBezTo>
                    <a:cubicBezTo>
                      <a:pt x="10"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0" name="Freeform 2239">
                <a:extLst>
                  <a:ext uri="{FF2B5EF4-FFF2-40B4-BE49-F238E27FC236}">
                    <a16:creationId xmlns:a16="http://schemas.microsoft.com/office/drawing/2014/main" id="{F792F603-C3B3-4C08-9996-72473B658585}"/>
                  </a:ext>
                </a:extLst>
              </p:cNvPr>
              <p:cNvSpPr>
                <a:spLocks/>
              </p:cNvSpPr>
              <p:nvPr/>
            </p:nvSpPr>
            <p:spPr bwMode="auto">
              <a:xfrm>
                <a:off x="5268" y="3226"/>
                <a:ext cx="63" cy="67"/>
              </a:xfrm>
              <a:custGeom>
                <a:avLst/>
                <a:gdLst>
                  <a:gd name="T0" fmla="*/ 12 w 13"/>
                  <a:gd name="T1" fmla="*/ 6 h 14"/>
                  <a:gd name="T2" fmla="*/ 3 w 13"/>
                  <a:gd name="T3" fmla="*/ 10 h 14"/>
                  <a:gd name="T4" fmla="*/ 6 w 13"/>
                  <a:gd name="T5" fmla="*/ 0 h 14"/>
                  <a:gd name="T6" fmla="*/ 12 w 13"/>
                  <a:gd name="T7" fmla="*/ 6 h 14"/>
                </a:gdLst>
                <a:ahLst/>
                <a:cxnLst>
                  <a:cxn ang="0">
                    <a:pos x="T0" y="T1"/>
                  </a:cxn>
                  <a:cxn ang="0">
                    <a:pos x="T2" y="T3"/>
                  </a:cxn>
                  <a:cxn ang="0">
                    <a:pos x="T4" y="T5"/>
                  </a:cxn>
                  <a:cxn ang="0">
                    <a:pos x="T6" y="T7"/>
                  </a:cxn>
                </a:cxnLst>
                <a:rect l="0" t="0" r="r" b="b"/>
                <a:pathLst>
                  <a:path w="13" h="14">
                    <a:moveTo>
                      <a:pt x="12" y="6"/>
                    </a:moveTo>
                    <a:cubicBezTo>
                      <a:pt x="12" y="11"/>
                      <a:pt x="6" y="14"/>
                      <a:pt x="3" y="10"/>
                    </a:cubicBezTo>
                    <a:cubicBezTo>
                      <a:pt x="0" y="6"/>
                      <a:pt x="1" y="0"/>
                      <a:pt x="6" y="0"/>
                    </a:cubicBezTo>
                    <a:cubicBezTo>
                      <a:pt x="11"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1" name="Freeform 2240">
                <a:extLst>
                  <a:ext uri="{FF2B5EF4-FFF2-40B4-BE49-F238E27FC236}">
                    <a16:creationId xmlns:a16="http://schemas.microsoft.com/office/drawing/2014/main" id="{C551D63B-04B1-4C39-92E7-BBDC5900C622}"/>
                  </a:ext>
                </a:extLst>
              </p:cNvPr>
              <p:cNvSpPr>
                <a:spLocks/>
              </p:cNvSpPr>
              <p:nvPr/>
            </p:nvSpPr>
            <p:spPr bwMode="auto">
              <a:xfrm>
                <a:off x="5369" y="3370"/>
                <a:ext cx="58" cy="63"/>
              </a:xfrm>
              <a:custGeom>
                <a:avLst/>
                <a:gdLst>
                  <a:gd name="T0" fmla="*/ 12 w 12"/>
                  <a:gd name="T1" fmla="*/ 6 h 13"/>
                  <a:gd name="T2" fmla="*/ 3 w 12"/>
                  <a:gd name="T3" fmla="*/ 9 h 13"/>
                  <a:gd name="T4" fmla="*/ 6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6" y="13"/>
                      <a:pt x="3" y="9"/>
                    </a:cubicBezTo>
                    <a:cubicBezTo>
                      <a:pt x="0" y="6"/>
                      <a:pt x="1" y="0"/>
                      <a:pt x="6"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2" name="Freeform 2241">
                <a:extLst>
                  <a:ext uri="{FF2B5EF4-FFF2-40B4-BE49-F238E27FC236}">
                    <a16:creationId xmlns:a16="http://schemas.microsoft.com/office/drawing/2014/main" id="{22C4125A-9AF4-45B7-95E8-76C06A6E7D4A}"/>
                  </a:ext>
                </a:extLst>
              </p:cNvPr>
              <p:cNvSpPr>
                <a:spLocks/>
              </p:cNvSpPr>
              <p:nvPr/>
            </p:nvSpPr>
            <p:spPr bwMode="auto">
              <a:xfrm>
                <a:off x="5412" y="3293"/>
                <a:ext cx="63" cy="63"/>
              </a:xfrm>
              <a:custGeom>
                <a:avLst/>
                <a:gdLst>
                  <a:gd name="T0" fmla="*/ 12 w 13"/>
                  <a:gd name="T1" fmla="*/ 6 h 13"/>
                  <a:gd name="T2" fmla="*/ 3 w 13"/>
                  <a:gd name="T3" fmla="*/ 9 h 13"/>
                  <a:gd name="T4" fmla="*/ 7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2" y="11"/>
                      <a:pt x="6" y="13"/>
                      <a:pt x="3" y="9"/>
                    </a:cubicBezTo>
                    <a:cubicBezTo>
                      <a:pt x="0" y="6"/>
                      <a:pt x="2" y="0"/>
                      <a:pt x="7" y="0"/>
                    </a:cubicBezTo>
                    <a:cubicBezTo>
                      <a:pt x="11"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3" name="Freeform 2242">
                <a:extLst>
                  <a:ext uri="{FF2B5EF4-FFF2-40B4-BE49-F238E27FC236}">
                    <a16:creationId xmlns:a16="http://schemas.microsoft.com/office/drawing/2014/main" id="{1336DC2D-AFEB-4BE2-B03F-DA74AE502EBC}"/>
                  </a:ext>
                </a:extLst>
              </p:cNvPr>
              <p:cNvSpPr>
                <a:spLocks/>
              </p:cNvSpPr>
              <p:nvPr/>
            </p:nvSpPr>
            <p:spPr bwMode="auto">
              <a:xfrm>
                <a:off x="5465" y="3226"/>
                <a:ext cx="63" cy="62"/>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0"/>
                      <a:pt x="7" y="0"/>
                    </a:cubicBezTo>
                    <a:cubicBezTo>
                      <a:pt x="11"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4" name="Freeform 2243">
                <a:extLst>
                  <a:ext uri="{FF2B5EF4-FFF2-40B4-BE49-F238E27FC236}">
                    <a16:creationId xmlns:a16="http://schemas.microsoft.com/office/drawing/2014/main" id="{582D71AC-3FA4-4FD5-8E3C-DF3ECD2C2D8D}"/>
                  </a:ext>
                </a:extLst>
              </p:cNvPr>
              <p:cNvSpPr>
                <a:spLocks/>
              </p:cNvSpPr>
              <p:nvPr/>
            </p:nvSpPr>
            <p:spPr bwMode="auto">
              <a:xfrm>
                <a:off x="5533" y="3163"/>
                <a:ext cx="63" cy="68"/>
              </a:xfrm>
              <a:custGeom>
                <a:avLst/>
                <a:gdLst>
                  <a:gd name="T0" fmla="*/ 13 w 13"/>
                  <a:gd name="T1" fmla="*/ 6 h 14"/>
                  <a:gd name="T2" fmla="*/ 3 w 13"/>
                  <a:gd name="T3" fmla="*/ 10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2" y="12"/>
                      <a:pt x="6" y="14"/>
                      <a:pt x="3" y="10"/>
                    </a:cubicBezTo>
                    <a:cubicBezTo>
                      <a:pt x="0" y="6"/>
                      <a:pt x="2" y="0"/>
                      <a:pt x="7" y="0"/>
                    </a:cubicBezTo>
                    <a:cubicBezTo>
                      <a:pt x="12"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5" name="Freeform 2244">
                <a:extLst>
                  <a:ext uri="{FF2B5EF4-FFF2-40B4-BE49-F238E27FC236}">
                    <a16:creationId xmlns:a16="http://schemas.microsoft.com/office/drawing/2014/main" id="{74C81C33-B428-40A1-8040-F4E731BDC174}"/>
                  </a:ext>
                </a:extLst>
              </p:cNvPr>
              <p:cNvSpPr>
                <a:spLocks/>
              </p:cNvSpPr>
              <p:nvPr/>
            </p:nvSpPr>
            <p:spPr bwMode="auto">
              <a:xfrm>
                <a:off x="5480" y="3091"/>
                <a:ext cx="67" cy="67"/>
              </a:xfrm>
              <a:custGeom>
                <a:avLst/>
                <a:gdLst>
                  <a:gd name="T0" fmla="*/ 13 w 14"/>
                  <a:gd name="T1" fmla="*/ 7 h 14"/>
                  <a:gd name="T2" fmla="*/ 3 w 14"/>
                  <a:gd name="T3" fmla="*/ 10 h 14"/>
                  <a:gd name="T4" fmla="*/ 8 w 14"/>
                  <a:gd name="T5" fmla="*/ 0 h 14"/>
                  <a:gd name="T6" fmla="*/ 13 w 14"/>
                  <a:gd name="T7" fmla="*/ 7 h 14"/>
                </a:gdLst>
                <a:ahLst/>
                <a:cxnLst>
                  <a:cxn ang="0">
                    <a:pos x="T0" y="T1"/>
                  </a:cxn>
                  <a:cxn ang="0">
                    <a:pos x="T2" y="T3"/>
                  </a:cxn>
                  <a:cxn ang="0">
                    <a:pos x="T4" y="T5"/>
                  </a:cxn>
                  <a:cxn ang="0">
                    <a:pos x="T6" y="T7"/>
                  </a:cxn>
                </a:cxnLst>
                <a:rect l="0" t="0" r="r" b="b"/>
                <a:pathLst>
                  <a:path w="14" h="14">
                    <a:moveTo>
                      <a:pt x="13" y="7"/>
                    </a:moveTo>
                    <a:cubicBezTo>
                      <a:pt x="13" y="12"/>
                      <a:pt x="7" y="14"/>
                      <a:pt x="3" y="10"/>
                    </a:cubicBezTo>
                    <a:cubicBezTo>
                      <a:pt x="0" y="7"/>
                      <a:pt x="2" y="1"/>
                      <a:pt x="8" y="0"/>
                    </a:cubicBezTo>
                    <a:cubicBezTo>
                      <a:pt x="12" y="0"/>
                      <a:pt x="14" y="4"/>
                      <a:pt x="1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6" name="Freeform 2245">
                <a:extLst>
                  <a:ext uri="{FF2B5EF4-FFF2-40B4-BE49-F238E27FC236}">
                    <a16:creationId xmlns:a16="http://schemas.microsoft.com/office/drawing/2014/main" id="{17D5D867-DB2E-432E-B257-589DB4CA5CED}"/>
                  </a:ext>
                </a:extLst>
              </p:cNvPr>
              <p:cNvSpPr>
                <a:spLocks/>
              </p:cNvSpPr>
              <p:nvPr/>
            </p:nvSpPr>
            <p:spPr bwMode="auto">
              <a:xfrm>
                <a:off x="5417" y="3149"/>
                <a:ext cx="63" cy="62"/>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7" name="Freeform 2246">
                <a:extLst>
                  <a:ext uri="{FF2B5EF4-FFF2-40B4-BE49-F238E27FC236}">
                    <a16:creationId xmlns:a16="http://schemas.microsoft.com/office/drawing/2014/main" id="{9FF68201-5010-436B-974F-2DE06869C430}"/>
                  </a:ext>
                </a:extLst>
              </p:cNvPr>
              <p:cNvSpPr>
                <a:spLocks/>
              </p:cNvSpPr>
              <p:nvPr/>
            </p:nvSpPr>
            <p:spPr bwMode="auto">
              <a:xfrm>
                <a:off x="5364" y="3081"/>
                <a:ext cx="63" cy="68"/>
              </a:xfrm>
              <a:custGeom>
                <a:avLst/>
                <a:gdLst>
                  <a:gd name="T0" fmla="*/ 13 w 13"/>
                  <a:gd name="T1" fmla="*/ 6 h 14"/>
                  <a:gd name="T2" fmla="*/ 3 w 13"/>
                  <a:gd name="T3" fmla="*/ 10 h 14"/>
                  <a:gd name="T4" fmla="*/ 7 w 13"/>
                  <a:gd name="T5" fmla="*/ 0 h 14"/>
                  <a:gd name="T6" fmla="*/ 13 w 13"/>
                  <a:gd name="T7" fmla="*/ 6 h 14"/>
                </a:gdLst>
                <a:ahLst/>
                <a:cxnLst>
                  <a:cxn ang="0">
                    <a:pos x="T0" y="T1"/>
                  </a:cxn>
                  <a:cxn ang="0">
                    <a:pos x="T2" y="T3"/>
                  </a:cxn>
                  <a:cxn ang="0">
                    <a:pos x="T4" y="T5"/>
                  </a:cxn>
                  <a:cxn ang="0">
                    <a:pos x="T6" y="T7"/>
                  </a:cxn>
                </a:cxnLst>
                <a:rect l="0" t="0" r="r" b="b"/>
                <a:pathLst>
                  <a:path w="13" h="14">
                    <a:moveTo>
                      <a:pt x="13" y="6"/>
                    </a:moveTo>
                    <a:cubicBezTo>
                      <a:pt x="13" y="11"/>
                      <a:pt x="6" y="14"/>
                      <a:pt x="3" y="10"/>
                    </a:cubicBezTo>
                    <a:cubicBezTo>
                      <a:pt x="0" y="6"/>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8" name="Freeform 2247">
                <a:extLst>
                  <a:ext uri="{FF2B5EF4-FFF2-40B4-BE49-F238E27FC236}">
                    <a16:creationId xmlns:a16="http://schemas.microsoft.com/office/drawing/2014/main" id="{76B35B94-F375-4809-B108-8DA5903FA66B}"/>
                  </a:ext>
                </a:extLst>
              </p:cNvPr>
              <p:cNvSpPr>
                <a:spLocks/>
              </p:cNvSpPr>
              <p:nvPr/>
            </p:nvSpPr>
            <p:spPr bwMode="auto">
              <a:xfrm>
                <a:off x="5321" y="3153"/>
                <a:ext cx="63" cy="63"/>
              </a:xfrm>
              <a:custGeom>
                <a:avLst/>
                <a:gdLst>
                  <a:gd name="T0" fmla="*/ 12 w 13"/>
                  <a:gd name="T1" fmla="*/ 6 h 13"/>
                  <a:gd name="T2" fmla="*/ 3 w 13"/>
                  <a:gd name="T3" fmla="*/ 10 h 13"/>
                  <a:gd name="T4" fmla="*/ 6 w 13"/>
                  <a:gd name="T5" fmla="*/ 0 h 13"/>
                  <a:gd name="T6" fmla="*/ 12 w 13"/>
                  <a:gd name="T7" fmla="*/ 6 h 13"/>
                </a:gdLst>
                <a:ahLst/>
                <a:cxnLst>
                  <a:cxn ang="0">
                    <a:pos x="T0" y="T1"/>
                  </a:cxn>
                  <a:cxn ang="0">
                    <a:pos x="T2" y="T3"/>
                  </a:cxn>
                  <a:cxn ang="0">
                    <a:pos x="T4" y="T5"/>
                  </a:cxn>
                  <a:cxn ang="0">
                    <a:pos x="T6" y="T7"/>
                  </a:cxn>
                </a:cxnLst>
                <a:rect l="0" t="0" r="r" b="b"/>
                <a:pathLst>
                  <a:path w="13" h="13">
                    <a:moveTo>
                      <a:pt x="12" y="6"/>
                    </a:moveTo>
                    <a:cubicBezTo>
                      <a:pt x="12" y="11"/>
                      <a:pt x="6" y="13"/>
                      <a:pt x="3" y="10"/>
                    </a:cubicBezTo>
                    <a:cubicBezTo>
                      <a:pt x="0" y="6"/>
                      <a:pt x="1" y="0"/>
                      <a:pt x="6" y="0"/>
                    </a:cubicBezTo>
                    <a:cubicBezTo>
                      <a:pt x="11" y="0"/>
                      <a:pt x="13"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99" name="Freeform 2248">
                <a:extLst>
                  <a:ext uri="{FF2B5EF4-FFF2-40B4-BE49-F238E27FC236}">
                    <a16:creationId xmlns:a16="http://schemas.microsoft.com/office/drawing/2014/main" id="{84198FDA-55F8-4A85-A90E-83595D5646BF}"/>
                  </a:ext>
                </a:extLst>
              </p:cNvPr>
              <p:cNvSpPr>
                <a:spLocks/>
              </p:cNvSpPr>
              <p:nvPr/>
            </p:nvSpPr>
            <p:spPr bwMode="auto">
              <a:xfrm>
                <a:off x="5369" y="3221"/>
                <a:ext cx="63"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0"/>
                      <a:pt x="7" y="0"/>
                    </a:cubicBezTo>
                    <a:cubicBezTo>
                      <a:pt x="11" y="0"/>
                      <a:pt x="13" y="3"/>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0" name="Freeform 2249">
                <a:extLst>
                  <a:ext uri="{FF2B5EF4-FFF2-40B4-BE49-F238E27FC236}">
                    <a16:creationId xmlns:a16="http://schemas.microsoft.com/office/drawing/2014/main" id="{09FE82B8-75C1-4FB9-96AB-B5C825CDB02C}"/>
                  </a:ext>
                </a:extLst>
              </p:cNvPr>
              <p:cNvSpPr>
                <a:spLocks/>
              </p:cNvSpPr>
              <p:nvPr/>
            </p:nvSpPr>
            <p:spPr bwMode="auto">
              <a:xfrm>
                <a:off x="5441" y="3375"/>
                <a:ext cx="58" cy="63"/>
              </a:xfrm>
              <a:custGeom>
                <a:avLst/>
                <a:gdLst>
                  <a:gd name="T0" fmla="*/ 12 w 12"/>
                  <a:gd name="T1" fmla="*/ 6 h 13"/>
                  <a:gd name="T2" fmla="*/ 3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6" y="13"/>
                      <a:pt x="3" y="9"/>
                    </a:cubicBezTo>
                    <a:cubicBezTo>
                      <a:pt x="0" y="6"/>
                      <a:pt x="2" y="0"/>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1" name="Freeform 2250">
                <a:extLst>
                  <a:ext uri="{FF2B5EF4-FFF2-40B4-BE49-F238E27FC236}">
                    <a16:creationId xmlns:a16="http://schemas.microsoft.com/office/drawing/2014/main" id="{8306452D-1CE4-4DBB-ACFE-61F3B011E7D9}"/>
                  </a:ext>
                </a:extLst>
              </p:cNvPr>
              <p:cNvSpPr>
                <a:spLocks/>
              </p:cNvSpPr>
              <p:nvPr/>
            </p:nvSpPr>
            <p:spPr bwMode="auto">
              <a:xfrm>
                <a:off x="5499" y="3308"/>
                <a:ext cx="58" cy="62"/>
              </a:xfrm>
              <a:custGeom>
                <a:avLst/>
                <a:gdLst>
                  <a:gd name="T0" fmla="*/ 12 w 12"/>
                  <a:gd name="T1" fmla="*/ 6 h 13"/>
                  <a:gd name="T2" fmla="*/ 3 w 12"/>
                  <a:gd name="T3" fmla="*/ 10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2" y="11"/>
                      <a:pt x="6" y="13"/>
                      <a:pt x="3" y="10"/>
                    </a:cubicBezTo>
                    <a:cubicBezTo>
                      <a:pt x="0" y="6"/>
                      <a:pt x="1" y="1"/>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2" name="Freeform 2251">
                <a:extLst>
                  <a:ext uri="{FF2B5EF4-FFF2-40B4-BE49-F238E27FC236}">
                    <a16:creationId xmlns:a16="http://schemas.microsoft.com/office/drawing/2014/main" id="{E9E03F73-E48A-4447-A63C-A16CC0ACCF47}"/>
                  </a:ext>
                </a:extLst>
              </p:cNvPr>
              <p:cNvSpPr>
                <a:spLocks/>
              </p:cNvSpPr>
              <p:nvPr/>
            </p:nvSpPr>
            <p:spPr bwMode="auto">
              <a:xfrm>
                <a:off x="5557" y="3250"/>
                <a:ext cx="63" cy="63"/>
              </a:xfrm>
              <a:custGeom>
                <a:avLst/>
                <a:gdLst>
                  <a:gd name="T0" fmla="*/ 13 w 13"/>
                  <a:gd name="T1" fmla="*/ 6 h 13"/>
                  <a:gd name="T2" fmla="*/ 3 w 13"/>
                  <a:gd name="T3" fmla="*/ 9 h 13"/>
                  <a:gd name="T4" fmla="*/ 7 w 13"/>
                  <a:gd name="T5" fmla="*/ 0 h 13"/>
                  <a:gd name="T6" fmla="*/ 13 w 13"/>
                  <a:gd name="T7" fmla="*/ 6 h 13"/>
                </a:gdLst>
                <a:ahLst/>
                <a:cxnLst>
                  <a:cxn ang="0">
                    <a:pos x="T0" y="T1"/>
                  </a:cxn>
                  <a:cxn ang="0">
                    <a:pos x="T2" y="T3"/>
                  </a:cxn>
                  <a:cxn ang="0">
                    <a:pos x="T4" y="T5"/>
                  </a:cxn>
                  <a:cxn ang="0">
                    <a:pos x="T6" y="T7"/>
                  </a:cxn>
                </a:cxnLst>
                <a:rect l="0" t="0" r="r" b="b"/>
                <a:pathLst>
                  <a:path w="13" h="13">
                    <a:moveTo>
                      <a:pt x="13" y="6"/>
                    </a:moveTo>
                    <a:cubicBezTo>
                      <a:pt x="12" y="11"/>
                      <a:pt x="6" y="13"/>
                      <a:pt x="3" y="9"/>
                    </a:cubicBezTo>
                    <a:cubicBezTo>
                      <a:pt x="0" y="6"/>
                      <a:pt x="2" y="0"/>
                      <a:pt x="7" y="0"/>
                    </a:cubicBezTo>
                    <a:cubicBezTo>
                      <a:pt x="11" y="0"/>
                      <a:pt x="13" y="4"/>
                      <a:pt x="13"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3" name="Freeform 2252">
                <a:extLst>
                  <a:ext uri="{FF2B5EF4-FFF2-40B4-BE49-F238E27FC236}">
                    <a16:creationId xmlns:a16="http://schemas.microsoft.com/office/drawing/2014/main" id="{F20968AA-9587-4122-874E-604597072E62}"/>
                  </a:ext>
                </a:extLst>
              </p:cNvPr>
              <p:cNvSpPr>
                <a:spLocks/>
              </p:cNvSpPr>
              <p:nvPr/>
            </p:nvSpPr>
            <p:spPr bwMode="auto">
              <a:xfrm>
                <a:off x="5639" y="3260"/>
                <a:ext cx="63" cy="62"/>
              </a:xfrm>
              <a:custGeom>
                <a:avLst/>
                <a:gdLst>
                  <a:gd name="T0" fmla="*/ 12 w 13"/>
                  <a:gd name="T1" fmla="*/ 7 h 13"/>
                  <a:gd name="T2" fmla="*/ 3 w 13"/>
                  <a:gd name="T3" fmla="*/ 10 h 13"/>
                  <a:gd name="T4" fmla="*/ 7 w 13"/>
                  <a:gd name="T5" fmla="*/ 0 h 13"/>
                  <a:gd name="T6" fmla="*/ 12 w 13"/>
                  <a:gd name="T7" fmla="*/ 7 h 13"/>
                </a:gdLst>
                <a:ahLst/>
                <a:cxnLst>
                  <a:cxn ang="0">
                    <a:pos x="T0" y="T1"/>
                  </a:cxn>
                  <a:cxn ang="0">
                    <a:pos x="T2" y="T3"/>
                  </a:cxn>
                  <a:cxn ang="0">
                    <a:pos x="T4" y="T5"/>
                  </a:cxn>
                  <a:cxn ang="0">
                    <a:pos x="T6" y="T7"/>
                  </a:cxn>
                </a:cxnLst>
                <a:rect l="0" t="0" r="r" b="b"/>
                <a:pathLst>
                  <a:path w="13" h="13">
                    <a:moveTo>
                      <a:pt x="12" y="7"/>
                    </a:moveTo>
                    <a:cubicBezTo>
                      <a:pt x="12" y="12"/>
                      <a:pt x="6" y="13"/>
                      <a:pt x="3" y="10"/>
                    </a:cubicBezTo>
                    <a:cubicBezTo>
                      <a:pt x="0" y="6"/>
                      <a:pt x="2" y="1"/>
                      <a:pt x="7" y="0"/>
                    </a:cubicBezTo>
                    <a:cubicBezTo>
                      <a:pt x="11" y="0"/>
                      <a:pt x="13"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4" name="Freeform 2253">
                <a:extLst>
                  <a:ext uri="{FF2B5EF4-FFF2-40B4-BE49-F238E27FC236}">
                    <a16:creationId xmlns:a16="http://schemas.microsoft.com/office/drawing/2014/main" id="{F8FA8E1C-F20F-45AF-83F8-A113EDA0FC55}"/>
                  </a:ext>
                </a:extLst>
              </p:cNvPr>
              <p:cNvSpPr>
                <a:spLocks/>
              </p:cNvSpPr>
              <p:nvPr/>
            </p:nvSpPr>
            <p:spPr bwMode="auto">
              <a:xfrm>
                <a:off x="5552" y="3476"/>
                <a:ext cx="58" cy="58"/>
              </a:xfrm>
              <a:custGeom>
                <a:avLst/>
                <a:gdLst>
                  <a:gd name="T0" fmla="*/ 11 w 12"/>
                  <a:gd name="T1" fmla="*/ 6 h 12"/>
                  <a:gd name="T2" fmla="*/ 2 w 12"/>
                  <a:gd name="T3" fmla="*/ 9 h 12"/>
                  <a:gd name="T4" fmla="*/ 6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1" y="10"/>
                      <a:pt x="5" y="12"/>
                      <a:pt x="2" y="9"/>
                    </a:cubicBezTo>
                    <a:cubicBezTo>
                      <a:pt x="0" y="5"/>
                      <a:pt x="1" y="0"/>
                      <a:pt x="6" y="0"/>
                    </a:cubicBezTo>
                    <a:cubicBezTo>
                      <a:pt x="10"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5" name="Freeform 2254">
                <a:extLst>
                  <a:ext uri="{FF2B5EF4-FFF2-40B4-BE49-F238E27FC236}">
                    <a16:creationId xmlns:a16="http://schemas.microsoft.com/office/drawing/2014/main" id="{058C7400-C40A-4ED8-B4B8-77D540A145F2}"/>
                  </a:ext>
                </a:extLst>
              </p:cNvPr>
              <p:cNvSpPr>
                <a:spLocks/>
              </p:cNvSpPr>
              <p:nvPr/>
            </p:nvSpPr>
            <p:spPr bwMode="auto">
              <a:xfrm>
                <a:off x="5596" y="3414"/>
                <a:ext cx="57" cy="62"/>
              </a:xfrm>
              <a:custGeom>
                <a:avLst/>
                <a:gdLst>
                  <a:gd name="T0" fmla="*/ 12 w 12"/>
                  <a:gd name="T1" fmla="*/ 6 h 13"/>
                  <a:gd name="T2" fmla="*/ 3 w 12"/>
                  <a:gd name="T3" fmla="*/ 9 h 13"/>
                  <a:gd name="T4" fmla="*/ 7 w 12"/>
                  <a:gd name="T5" fmla="*/ 0 h 13"/>
                  <a:gd name="T6" fmla="*/ 12 w 12"/>
                  <a:gd name="T7" fmla="*/ 6 h 13"/>
                </a:gdLst>
                <a:ahLst/>
                <a:cxnLst>
                  <a:cxn ang="0">
                    <a:pos x="T0" y="T1"/>
                  </a:cxn>
                  <a:cxn ang="0">
                    <a:pos x="T2" y="T3"/>
                  </a:cxn>
                  <a:cxn ang="0">
                    <a:pos x="T4" y="T5"/>
                  </a:cxn>
                  <a:cxn ang="0">
                    <a:pos x="T6" y="T7"/>
                  </a:cxn>
                </a:cxnLst>
                <a:rect l="0" t="0" r="r" b="b"/>
                <a:pathLst>
                  <a:path w="12" h="13">
                    <a:moveTo>
                      <a:pt x="12" y="6"/>
                    </a:moveTo>
                    <a:cubicBezTo>
                      <a:pt x="11" y="11"/>
                      <a:pt x="6" y="13"/>
                      <a:pt x="3" y="9"/>
                    </a:cubicBezTo>
                    <a:cubicBezTo>
                      <a:pt x="0" y="6"/>
                      <a:pt x="2" y="1"/>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6" name="Freeform 2255">
                <a:extLst>
                  <a:ext uri="{FF2B5EF4-FFF2-40B4-BE49-F238E27FC236}">
                    <a16:creationId xmlns:a16="http://schemas.microsoft.com/office/drawing/2014/main" id="{E3DAE62C-A3EC-48CC-82A4-5EA5F0C3FE02}"/>
                  </a:ext>
                </a:extLst>
              </p:cNvPr>
              <p:cNvSpPr>
                <a:spLocks/>
              </p:cNvSpPr>
              <p:nvPr/>
            </p:nvSpPr>
            <p:spPr bwMode="auto">
              <a:xfrm>
                <a:off x="5682" y="3645"/>
                <a:ext cx="53" cy="53"/>
              </a:xfrm>
              <a:custGeom>
                <a:avLst/>
                <a:gdLst>
                  <a:gd name="T0" fmla="*/ 11 w 11"/>
                  <a:gd name="T1" fmla="*/ 5 h 11"/>
                  <a:gd name="T2" fmla="*/ 2 w 11"/>
                  <a:gd name="T3" fmla="*/ 8 h 11"/>
                  <a:gd name="T4" fmla="*/ 7 w 11"/>
                  <a:gd name="T5" fmla="*/ 0 h 11"/>
                  <a:gd name="T6" fmla="*/ 11 w 11"/>
                  <a:gd name="T7" fmla="*/ 5 h 11"/>
                </a:gdLst>
                <a:ahLst/>
                <a:cxnLst>
                  <a:cxn ang="0">
                    <a:pos x="T0" y="T1"/>
                  </a:cxn>
                  <a:cxn ang="0">
                    <a:pos x="T2" y="T3"/>
                  </a:cxn>
                  <a:cxn ang="0">
                    <a:pos x="T4" y="T5"/>
                  </a:cxn>
                  <a:cxn ang="0">
                    <a:pos x="T6" y="T7"/>
                  </a:cxn>
                </a:cxnLst>
                <a:rect l="0" t="0" r="r" b="b"/>
                <a:pathLst>
                  <a:path w="11" h="11">
                    <a:moveTo>
                      <a:pt x="11" y="5"/>
                    </a:moveTo>
                    <a:cubicBezTo>
                      <a:pt x="10" y="10"/>
                      <a:pt x="5" y="11"/>
                      <a:pt x="2" y="8"/>
                    </a:cubicBezTo>
                    <a:cubicBezTo>
                      <a:pt x="0" y="5"/>
                      <a:pt x="2" y="0"/>
                      <a:pt x="7"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7" name="Freeform 2256">
                <a:extLst>
                  <a:ext uri="{FF2B5EF4-FFF2-40B4-BE49-F238E27FC236}">
                    <a16:creationId xmlns:a16="http://schemas.microsoft.com/office/drawing/2014/main" id="{11B622F6-2353-4150-8CD5-EB5FF2526E00}"/>
                  </a:ext>
                </a:extLst>
              </p:cNvPr>
              <p:cNvSpPr>
                <a:spLocks/>
              </p:cNvSpPr>
              <p:nvPr/>
            </p:nvSpPr>
            <p:spPr bwMode="auto">
              <a:xfrm>
                <a:off x="5668" y="3568"/>
                <a:ext cx="58" cy="58"/>
              </a:xfrm>
              <a:custGeom>
                <a:avLst/>
                <a:gdLst>
                  <a:gd name="T0" fmla="*/ 11 w 12"/>
                  <a:gd name="T1" fmla="*/ 6 h 12"/>
                  <a:gd name="T2" fmla="*/ 2 w 12"/>
                  <a:gd name="T3" fmla="*/ 9 h 12"/>
                  <a:gd name="T4" fmla="*/ 7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0" y="10"/>
                      <a:pt x="5" y="12"/>
                      <a:pt x="2" y="9"/>
                    </a:cubicBezTo>
                    <a:cubicBezTo>
                      <a:pt x="0" y="6"/>
                      <a:pt x="2" y="0"/>
                      <a:pt x="7" y="0"/>
                    </a:cubicBezTo>
                    <a:cubicBezTo>
                      <a:pt x="10" y="0"/>
                      <a:pt x="12"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8" name="Freeform 2257">
                <a:extLst>
                  <a:ext uri="{FF2B5EF4-FFF2-40B4-BE49-F238E27FC236}">
                    <a16:creationId xmlns:a16="http://schemas.microsoft.com/office/drawing/2014/main" id="{C345E59B-4968-4CDC-9E90-FA191BFB222F}"/>
                  </a:ext>
                </a:extLst>
              </p:cNvPr>
              <p:cNvSpPr>
                <a:spLocks/>
              </p:cNvSpPr>
              <p:nvPr/>
            </p:nvSpPr>
            <p:spPr bwMode="auto">
              <a:xfrm>
                <a:off x="5610" y="3631"/>
                <a:ext cx="58" cy="58"/>
              </a:xfrm>
              <a:custGeom>
                <a:avLst/>
                <a:gdLst>
                  <a:gd name="T0" fmla="*/ 11 w 12"/>
                  <a:gd name="T1" fmla="*/ 6 h 12"/>
                  <a:gd name="T2" fmla="*/ 3 w 12"/>
                  <a:gd name="T3" fmla="*/ 8 h 12"/>
                  <a:gd name="T4" fmla="*/ 7 w 12"/>
                  <a:gd name="T5" fmla="*/ 0 h 12"/>
                  <a:gd name="T6" fmla="*/ 11 w 12"/>
                  <a:gd name="T7" fmla="*/ 6 h 12"/>
                </a:gdLst>
                <a:ahLst/>
                <a:cxnLst>
                  <a:cxn ang="0">
                    <a:pos x="T0" y="T1"/>
                  </a:cxn>
                  <a:cxn ang="0">
                    <a:pos x="T2" y="T3"/>
                  </a:cxn>
                  <a:cxn ang="0">
                    <a:pos x="T4" y="T5"/>
                  </a:cxn>
                  <a:cxn ang="0">
                    <a:pos x="T6" y="T7"/>
                  </a:cxn>
                </a:cxnLst>
                <a:rect l="0" t="0" r="r" b="b"/>
                <a:pathLst>
                  <a:path w="12" h="12">
                    <a:moveTo>
                      <a:pt x="11" y="6"/>
                    </a:moveTo>
                    <a:cubicBezTo>
                      <a:pt x="11" y="10"/>
                      <a:pt x="5" y="12"/>
                      <a:pt x="3" y="8"/>
                    </a:cubicBezTo>
                    <a:cubicBezTo>
                      <a:pt x="0" y="5"/>
                      <a:pt x="2" y="0"/>
                      <a:pt x="7" y="0"/>
                    </a:cubicBezTo>
                    <a:cubicBezTo>
                      <a:pt x="10" y="0"/>
                      <a:pt x="12"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09" name="Freeform 2258">
                <a:extLst>
                  <a:ext uri="{FF2B5EF4-FFF2-40B4-BE49-F238E27FC236}">
                    <a16:creationId xmlns:a16="http://schemas.microsoft.com/office/drawing/2014/main" id="{E5224D82-B5E2-465A-A318-07BFC005E574}"/>
                  </a:ext>
                </a:extLst>
              </p:cNvPr>
              <p:cNvSpPr>
                <a:spLocks/>
              </p:cNvSpPr>
              <p:nvPr/>
            </p:nvSpPr>
            <p:spPr bwMode="auto">
              <a:xfrm>
                <a:off x="5543" y="3621"/>
                <a:ext cx="53" cy="58"/>
              </a:xfrm>
              <a:custGeom>
                <a:avLst/>
                <a:gdLst>
                  <a:gd name="T0" fmla="*/ 11 w 11"/>
                  <a:gd name="T1" fmla="*/ 6 h 12"/>
                  <a:gd name="T2" fmla="*/ 3 w 11"/>
                  <a:gd name="T3" fmla="*/ 9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1"/>
                      <a:pt x="5" y="12"/>
                      <a:pt x="3" y="9"/>
                    </a:cubicBezTo>
                    <a:cubicBezTo>
                      <a:pt x="0" y="6"/>
                      <a:pt x="2" y="1"/>
                      <a:pt x="6" y="0"/>
                    </a:cubicBezTo>
                    <a:cubicBezTo>
                      <a:pt x="10" y="1"/>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0" name="Freeform 2259">
                <a:extLst>
                  <a:ext uri="{FF2B5EF4-FFF2-40B4-BE49-F238E27FC236}">
                    <a16:creationId xmlns:a16="http://schemas.microsoft.com/office/drawing/2014/main" id="{B853E13E-2DD3-4E44-B60F-5D3F4FAEFDAD}"/>
                  </a:ext>
                </a:extLst>
              </p:cNvPr>
              <p:cNvSpPr>
                <a:spLocks/>
              </p:cNvSpPr>
              <p:nvPr/>
            </p:nvSpPr>
            <p:spPr bwMode="auto">
              <a:xfrm>
                <a:off x="5591" y="3554"/>
                <a:ext cx="58" cy="57"/>
              </a:xfrm>
              <a:custGeom>
                <a:avLst/>
                <a:gdLst>
                  <a:gd name="T0" fmla="*/ 12 w 12"/>
                  <a:gd name="T1" fmla="*/ 6 h 12"/>
                  <a:gd name="T2" fmla="*/ 3 w 12"/>
                  <a:gd name="T3" fmla="*/ 9 h 12"/>
                  <a:gd name="T4" fmla="*/ 7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1" y="10"/>
                      <a:pt x="6" y="12"/>
                      <a:pt x="3" y="9"/>
                    </a:cubicBezTo>
                    <a:cubicBezTo>
                      <a:pt x="0" y="6"/>
                      <a:pt x="2" y="0"/>
                      <a:pt x="7" y="0"/>
                    </a:cubicBezTo>
                    <a:cubicBezTo>
                      <a:pt x="11" y="0"/>
                      <a:pt x="12" y="4"/>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1" name="Freeform 2260">
                <a:extLst>
                  <a:ext uri="{FF2B5EF4-FFF2-40B4-BE49-F238E27FC236}">
                    <a16:creationId xmlns:a16="http://schemas.microsoft.com/office/drawing/2014/main" id="{446DB977-8044-4EB8-A41B-36DEA23A986B}"/>
                  </a:ext>
                </a:extLst>
              </p:cNvPr>
              <p:cNvSpPr>
                <a:spLocks/>
              </p:cNvSpPr>
              <p:nvPr/>
            </p:nvSpPr>
            <p:spPr bwMode="auto">
              <a:xfrm>
                <a:off x="5470" y="3602"/>
                <a:ext cx="53" cy="58"/>
              </a:xfrm>
              <a:custGeom>
                <a:avLst/>
                <a:gdLst>
                  <a:gd name="T0" fmla="*/ 11 w 11"/>
                  <a:gd name="T1" fmla="*/ 6 h 12"/>
                  <a:gd name="T2" fmla="*/ 3 w 11"/>
                  <a:gd name="T3" fmla="*/ 8 h 12"/>
                  <a:gd name="T4" fmla="*/ 6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0"/>
                      <a:pt x="6" y="12"/>
                      <a:pt x="3" y="8"/>
                    </a:cubicBezTo>
                    <a:cubicBezTo>
                      <a:pt x="0" y="5"/>
                      <a:pt x="2" y="0"/>
                      <a:pt x="6" y="0"/>
                    </a:cubicBezTo>
                    <a:cubicBezTo>
                      <a:pt x="10"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2" name="Freeform 2261">
                <a:extLst>
                  <a:ext uri="{FF2B5EF4-FFF2-40B4-BE49-F238E27FC236}">
                    <a16:creationId xmlns:a16="http://schemas.microsoft.com/office/drawing/2014/main" id="{E0AB41ED-392B-478C-B1E5-E926860B0B67}"/>
                  </a:ext>
                </a:extLst>
              </p:cNvPr>
              <p:cNvSpPr>
                <a:spLocks/>
              </p:cNvSpPr>
              <p:nvPr/>
            </p:nvSpPr>
            <p:spPr bwMode="auto">
              <a:xfrm>
                <a:off x="5393" y="3602"/>
                <a:ext cx="53" cy="58"/>
              </a:xfrm>
              <a:custGeom>
                <a:avLst/>
                <a:gdLst>
                  <a:gd name="T0" fmla="*/ 11 w 11"/>
                  <a:gd name="T1" fmla="*/ 5 h 12"/>
                  <a:gd name="T2" fmla="*/ 3 w 11"/>
                  <a:gd name="T3" fmla="*/ 8 h 12"/>
                  <a:gd name="T4" fmla="*/ 6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1" y="10"/>
                      <a:pt x="6" y="12"/>
                      <a:pt x="3" y="8"/>
                    </a:cubicBezTo>
                    <a:cubicBezTo>
                      <a:pt x="0" y="5"/>
                      <a:pt x="1" y="0"/>
                      <a:pt x="6" y="0"/>
                    </a:cubicBezTo>
                    <a:cubicBezTo>
                      <a:pt x="9"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3" name="Freeform 2262">
                <a:extLst>
                  <a:ext uri="{FF2B5EF4-FFF2-40B4-BE49-F238E27FC236}">
                    <a16:creationId xmlns:a16="http://schemas.microsoft.com/office/drawing/2014/main" id="{60EC0050-6F20-4146-8CD6-DA6531A74CC9}"/>
                  </a:ext>
                </a:extLst>
              </p:cNvPr>
              <p:cNvSpPr>
                <a:spLocks/>
              </p:cNvSpPr>
              <p:nvPr/>
            </p:nvSpPr>
            <p:spPr bwMode="auto">
              <a:xfrm>
                <a:off x="5326" y="3573"/>
                <a:ext cx="53" cy="58"/>
              </a:xfrm>
              <a:custGeom>
                <a:avLst/>
                <a:gdLst>
                  <a:gd name="T0" fmla="*/ 11 w 11"/>
                  <a:gd name="T1" fmla="*/ 6 h 12"/>
                  <a:gd name="T2" fmla="*/ 2 w 11"/>
                  <a:gd name="T3" fmla="*/ 9 h 12"/>
                  <a:gd name="T4" fmla="*/ 5 w 11"/>
                  <a:gd name="T5" fmla="*/ 0 h 12"/>
                  <a:gd name="T6" fmla="*/ 11 w 11"/>
                  <a:gd name="T7" fmla="*/ 6 h 12"/>
                </a:gdLst>
                <a:ahLst/>
                <a:cxnLst>
                  <a:cxn ang="0">
                    <a:pos x="T0" y="T1"/>
                  </a:cxn>
                  <a:cxn ang="0">
                    <a:pos x="T2" y="T3"/>
                  </a:cxn>
                  <a:cxn ang="0">
                    <a:pos x="T4" y="T5"/>
                  </a:cxn>
                  <a:cxn ang="0">
                    <a:pos x="T6" y="T7"/>
                  </a:cxn>
                </a:cxnLst>
                <a:rect l="0" t="0" r="r" b="b"/>
                <a:pathLst>
                  <a:path w="11" h="12">
                    <a:moveTo>
                      <a:pt x="11" y="6"/>
                    </a:moveTo>
                    <a:cubicBezTo>
                      <a:pt x="11" y="10"/>
                      <a:pt x="5" y="12"/>
                      <a:pt x="2" y="9"/>
                    </a:cubicBezTo>
                    <a:cubicBezTo>
                      <a:pt x="0" y="6"/>
                      <a:pt x="1" y="0"/>
                      <a:pt x="5" y="0"/>
                    </a:cubicBezTo>
                    <a:cubicBezTo>
                      <a:pt x="9"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4" name="Freeform 2263">
                <a:extLst>
                  <a:ext uri="{FF2B5EF4-FFF2-40B4-BE49-F238E27FC236}">
                    <a16:creationId xmlns:a16="http://schemas.microsoft.com/office/drawing/2014/main" id="{BBFE2B95-C6EE-46D6-8335-6B5C1B48127A}"/>
                  </a:ext>
                </a:extLst>
              </p:cNvPr>
              <p:cNvSpPr>
                <a:spLocks/>
              </p:cNvSpPr>
              <p:nvPr/>
            </p:nvSpPr>
            <p:spPr bwMode="auto">
              <a:xfrm>
                <a:off x="5441" y="3520"/>
                <a:ext cx="58" cy="58"/>
              </a:xfrm>
              <a:custGeom>
                <a:avLst/>
                <a:gdLst>
                  <a:gd name="T0" fmla="*/ 12 w 12"/>
                  <a:gd name="T1" fmla="*/ 6 h 12"/>
                  <a:gd name="T2" fmla="*/ 3 w 12"/>
                  <a:gd name="T3" fmla="*/ 9 h 12"/>
                  <a:gd name="T4" fmla="*/ 7 w 12"/>
                  <a:gd name="T5" fmla="*/ 0 h 12"/>
                  <a:gd name="T6" fmla="*/ 12 w 12"/>
                  <a:gd name="T7" fmla="*/ 6 h 12"/>
                </a:gdLst>
                <a:ahLst/>
                <a:cxnLst>
                  <a:cxn ang="0">
                    <a:pos x="T0" y="T1"/>
                  </a:cxn>
                  <a:cxn ang="0">
                    <a:pos x="T2" y="T3"/>
                  </a:cxn>
                  <a:cxn ang="0">
                    <a:pos x="T4" y="T5"/>
                  </a:cxn>
                  <a:cxn ang="0">
                    <a:pos x="T6" y="T7"/>
                  </a:cxn>
                </a:cxnLst>
                <a:rect l="0" t="0" r="r" b="b"/>
                <a:pathLst>
                  <a:path w="12" h="12">
                    <a:moveTo>
                      <a:pt x="12" y="6"/>
                    </a:moveTo>
                    <a:cubicBezTo>
                      <a:pt x="11" y="10"/>
                      <a:pt x="6" y="12"/>
                      <a:pt x="3" y="9"/>
                    </a:cubicBezTo>
                    <a:cubicBezTo>
                      <a:pt x="0" y="6"/>
                      <a:pt x="2" y="0"/>
                      <a:pt x="7" y="0"/>
                    </a:cubicBezTo>
                    <a:cubicBezTo>
                      <a:pt x="10" y="0"/>
                      <a:pt x="12" y="3"/>
                      <a:pt x="12"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5" name="Freeform 2264">
                <a:extLst>
                  <a:ext uri="{FF2B5EF4-FFF2-40B4-BE49-F238E27FC236}">
                    <a16:creationId xmlns:a16="http://schemas.microsoft.com/office/drawing/2014/main" id="{60B50CD8-F577-4292-88C9-66D9257C458C}"/>
                  </a:ext>
                </a:extLst>
              </p:cNvPr>
              <p:cNvSpPr>
                <a:spLocks/>
              </p:cNvSpPr>
              <p:nvPr/>
            </p:nvSpPr>
            <p:spPr bwMode="auto">
              <a:xfrm>
                <a:off x="5369" y="3520"/>
                <a:ext cx="53" cy="63"/>
              </a:xfrm>
              <a:custGeom>
                <a:avLst/>
                <a:gdLst>
                  <a:gd name="T0" fmla="*/ 11 w 11"/>
                  <a:gd name="T1" fmla="*/ 6 h 13"/>
                  <a:gd name="T2" fmla="*/ 3 w 11"/>
                  <a:gd name="T3" fmla="*/ 9 h 13"/>
                  <a:gd name="T4" fmla="*/ 6 w 11"/>
                  <a:gd name="T5" fmla="*/ 0 h 13"/>
                  <a:gd name="T6" fmla="*/ 11 w 11"/>
                  <a:gd name="T7" fmla="*/ 6 h 13"/>
                </a:gdLst>
                <a:ahLst/>
                <a:cxnLst>
                  <a:cxn ang="0">
                    <a:pos x="T0" y="T1"/>
                  </a:cxn>
                  <a:cxn ang="0">
                    <a:pos x="T2" y="T3"/>
                  </a:cxn>
                  <a:cxn ang="0">
                    <a:pos x="T4" y="T5"/>
                  </a:cxn>
                  <a:cxn ang="0">
                    <a:pos x="T6" y="T7"/>
                  </a:cxn>
                </a:cxnLst>
                <a:rect l="0" t="0" r="r" b="b"/>
                <a:pathLst>
                  <a:path w="11" h="13">
                    <a:moveTo>
                      <a:pt x="11" y="6"/>
                    </a:moveTo>
                    <a:cubicBezTo>
                      <a:pt x="11" y="11"/>
                      <a:pt x="6" y="13"/>
                      <a:pt x="3" y="9"/>
                    </a:cubicBezTo>
                    <a:cubicBezTo>
                      <a:pt x="0" y="6"/>
                      <a:pt x="1" y="1"/>
                      <a:pt x="6" y="0"/>
                    </a:cubicBezTo>
                    <a:cubicBezTo>
                      <a:pt x="10" y="1"/>
                      <a:pt x="11" y="4"/>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6" name="Freeform 2265">
                <a:extLst>
                  <a:ext uri="{FF2B5EF4-FFF2-40B4-BE49-F238E27FC236}">
                    <a16:creationId xmlns:a16="http://schemas.microsoft.com/office/drawing/2014/main" id="{C59B8B96-258D-4838-95E6-CD67E4BC1F89}"/>
                  </a:ext>
                </a:extLst>
              </p:cNvPr>
              <p:cNvSpPr>
                <a:spLocks/>
              </p:cNvSpPr>
              <p:nvPr/>
            </p:nvSpPr>
            <p:spPr bwMode="auto">
              <a:xfrm>
                <a:off x="5518" y="3544"/>
                <a:ext cx="53" cy="58"/>
              </a:xfrm>
              <a:custGeom>
                <a:avLst/>
                <a:gdLst>
                  <a:gd name="T0" fmla="*/ 11 w 11"/>
                  <a:gd name="T1" fmla="*/ 5 h 12"/>
                  <a:gd name="T2" fmla="*/ 3 w 11"/>
                  <a:gd name="T3" fmla="*/ 8 h 12"/>
                  <a:gd name="T4" fmla="*/ 6 w 11"/>
                  <a:gd name="T5" fmla="*/ 0 h 12"/>
                  <a:gd name="T6" fmla="*/ 11 w 11"/>
                  <a:gd name="T7" fmla="*/ 5 h 12"/>
                </a:gdLst>
                <a:ahLst/>
                <a:cxnLst>
                  <a:cxn ang="0">
                    <a:pos x="T0" y="T1"/>
                  </a:cxn>
                  <a:cxn ang="0">
                    <a:pos x="T2" y="T3"/>
                  </a:cxn>
                  <a:cxn ang="0">
                    <a:pos x="T4" y="T5"/>
                  </a:cxn>
                  <a:cxn ang="0">
                    <a:pos x="T6" y="T7"/>
                  </a:cxn>
                </a:cxnLst>
                <a:rect l="0" t="0" r="r" b="b"/>
                <a:pathLst>
                  <a:path w="11" h="12">
                    <a:moveTo>
                      <a:pt x="11" y="5"/>
                    </a:moveTo>
                    <a:cubicBezTo>
                      <a:pt x="11" y="10"/>
                      <a:pt x="5" y="12"/>
                      <a:pt x="3" y="8"/>
                    </a:cubicBezTo>
                    <a:cubicBezTo>
                      <a:pt x="0" y="5"/>
                      <a:pt x="2" y="0"/>
                      <a:pt x="6" y="0"/>
                    </a:cubicBezTo>
                    <a:cubicBezTo>
                      <a:pt x="10" y="0"/>
                      <a:pt x="11" y="3"/>
                      <a:pt x="11"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7" name="Freeform 2266">
                <a:extLst>
                  <a:ext uri="{FF2B5EF4-FFF2-40B4-BE49-F238E27FC236}">
                    <a16:creationId xmlns:a16="http://schemas.microsoft.com/office/drawing/2014/main" id="{D86BBA0A-FB8E-4A8E-98FA-DD066C535F37}"/>
                  </a:ext>
                </a:extLst>
              </p:cNvPr>
              <p:cNvSpPr>
                <a:spLocks/>
              </p:cNvSpPr>
              <p:nvPr/>
            </p:nvSpPr>
            <p:spPr bwMode="auto">
              <a:xfrm>
                <a:off x="5306" y="3867"/>
                <a:ext cx="49" cy="48"/>
              </a:xfrm>
              <a:custGeom>
                <a:avLst/>
                <a:gdLst>
                  <a:gd name="T0" fmla="*/ 10 w 10"/>
                  <a:gd name="T1" fmla="*/ 5 h 10"/>
                  <a:gd name="T2" fmla="*/ 3 w 10"/>
                  <a:gd name="T3" fmla="*/ 7 h 10"/>
                  <a:gd name="T4" fmla="*/ 5 w 10"/>
                  <a:gd name="T5" fmla="*/ 0 h 10"/>
                  <a:gd name="T6" fmla="*/ 10 w 10"/>
                  <a:gd name="T7" fmla="*/ 5 h 10"/>
                </a:gdLst>
                <a:ahLst/>
                <a:cxnLst>
                  <a:cxn ang="0">
                    <a:pos x="T0" y="T1"/>
                  </a:cxn>
                  <a:cxn ang="0">
                    <a:pos x="T2" y="T3"/>
                  </a:cxn>
                  <a:cxn ang="0">
                    <a:pos x="T4" y="T5"/>
                  </a:cxn>
                  <a:cxn ang="0">
                    <a:pos x="T6" y="T7"/>
                  </a:cxn>
                </a:cxnLst>
                <a:rect l="0" t="0" r="r" b="b"/>
                <a:pathLst>
                  <a:path w="10" h="10">
                    <a:moveTo>
                      <a:pt x="10" y="5"/>
                    </a:moveTo>
                    <a:cubicBezTo>
                      <a:pt x="10" y="8"/>
                      <a:pt x="6" y="10"/>
                      <a:pt x="3" y="7"/>
                    </a:cubicBezTo>
                    <a:cubicBezTo>
                      <a:pt x="0" y="5"/>
                      <a:pt x="1" y="0"/>
                      <a:pt x="5" y="0"/>
                    </a:cubicBezTo>
                    <a:cubicBezTo>
                      <a:pt x="8" y="0"/>
                      <a:pt x="10"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8" name="Freeform 2267">
                <a:extLst>
                  <a:ext uri="{FF2B5EF4-FFF2-40B4-BE49-F238E27FC236}">
                    <a16:creationId xmlns:a16="http://schemas.microsoft.com/office/drawing/2014/main" id="{43705B27-A814-4816-878F-268D78B7C36A}"/>
                  </a:ext>
                </a:extLst>
              </p:cNvPr>
              <p:cNvSpPr>
                <a:spLocks/>
              </p:cNvSpPr>
              <p:nvPr/>
            </p:nvSpPr>
            <p:spPr bwMode="auto">
              <a:xfrm>
                <a:off x="6627" y="3848"/>
                <a:ext cx="43" cy="53"/>
              </a:xfrm>
              <a:custGeom>
                <a:avLst/>
                <a:gdLst>
                  <a:gd name="T0" fmla="*/ 6 w 9"/>
                  <a:gd name="T1" fmla="*/ 6 h 11"/>
                  <a:gd name="T2" fmla="*/ 0 w 9"/>
                  <a:gd name="T3" fmla="*/ 9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3" y="9"/>
                      <a:pt x="0" y="11"/>
                      <a:pt x="0" y="9"/>
                    </a:cubicBezTo>
                    <a:cubicBezTo>
                      <a:pt x="0" y="6"/>
                      <a:pt x="5" y="0"/>
                      <a:pt x="8" y="0"/>
                    </a:cubicBezTo>
                    <a:cubicBezTo>
                      <a:pt x="9" y="1"/>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19" name="Freeform 2268">
                <a:extLst>
                  <a:ext uri="{FF2B5EF4-FFF2-40B4-BE49-F238E27FC236}">
                    <a16:creationId xmlns:a16="http://schemas.microsoft.com/office/drawing/2014/main" id="{5F681D47-60E5-4930-B663-F2298887923D}"/>
                  </a:ext>
                </a:extLst>
              </p:cNvPr>
              <p:cNvSpPr>
                <a:spLocks/>
              </p:cNvSpPr>
              <p:nvPr/>
            </p:nvSpPr>
            <p:spPr bwMode="auto">
              <a:xfrm>
                <a:off x="6574" y="3920"/>
                <a:ext cx="43" cy="48"/>
              </a:xfrm>
              <a:custGeom>
                <a:avLst/>
                <a:gdLst>
                  <a:gd name="T0" fmla="*/ 6 w 9"/>
                  <a:gd name="T1" fmla="*/ 6 h 10"/>
                  <a:gd name="T2" fmla="*/ 0 w 9"/>
                  <a:gd name="T3" fmla="*/ 8 h 10"/>
                  <a:gd name="T4" fmla="*/ 8 w 9"/>
                  <a:gd name="T5" fmla="*/ 0 h 10"/>
                  <a:gd name="T6" fmla="*/ 6 w 9"/>
                  <a:gd name="T7" fmla="*/ 6 h 10"/>
                </a:gdLst>
                <a:ahLst/>
                <a:cxnLst>
                  <a:cxn ang="0">
                    <a:pos x="T0" y="T1"/>
                  </a:cxn>
                  <a:cxn ang="0">
                    <a:pos x="T2" y="T3"/>
                  </a:cxn>
                  <a:cxn ang="0">
                    <a:pos x="T4" y="T5"/>
                  </a:cxn>
                  <a:cxn ang="0">
                    <a:pos x="T6" y="T7"/>
                  </a:cxn>
                </a:cxnLst>
                <a:rect l="0" t="0" r="r" b="b"/>
                <a:pathLst>
                  <a:path w="9" h="10">
                    <a:moveTo>
                      <a:pt x="6" y="6"/>
                    </a:moveTo>
                    <a:cubicBezTo>
                      <a:pt x="3" y="9"/>
                      <a:pt x="0" y="10"/>
                      <a:pt x="0" y="8"/>
                    </a:cubicBezTo>
                    <a:cubicBezTo>
                      <a:pt x="0" y="6"/>
                      <a:pt x="5" y="0"/>
                      <a:pt x="8" y="0"/>
                    </a:cubicBezTo>
                    <a:cubicBezTo>
                      <a:pt x="9" y="1"/>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0" name="Freeform 2269">
                <a:extLst>
                  <a:ext uri="{FF2B5EF4-FFF2-40B4-BE49-F238E27FC236}">
                    <a16:creationId xmlns:a16="http://schemas.microsoft.com/office/drawing/2014/main" id="{5EC00818-E08B-4A33-88B5-C6390FD9A82F}"/>
                  </a:ext>
                </a:extLst>
              </p:cNvPr>
              <p:cNvSpPr>
                <a:spLocks/>
              </p:cNvSpPr>
              <p:nvPr/>
            </p:nvSpPr>
            <p:spPr bwMode="auto">
              <a:xfrm>
                <a:off x="6535" y="3978"/>
                <a:ext cx="48" cy="48"/>
              </a:xfrm>
              <a:custGeom>
                <a:avLst/>
                <a:gdLst>
                  <a:gd name="T0" fmla="*/ 6 w 10"/>
                  <a:gd name="T1" fmla="*/ 5 h 10"/>
                  <a:gd name="T2" fmla="*/ 0 w 10"/>
                  <a:gd name="T3" fmla="*/ 8 h 10"/>
                  <a:gd name="T4" fmla="*/ 9 w 10"/>
                  <a:gd name="T5" fmla="*/ 1 h 10"/>
                  <a:gd name="T6" fmla="*/ 6 w 10"/>
                  <a:gd name="T7" fmla="*/ 5 h 10"/>
                </a:gdLst>
                <a:ahLst/>
                <a:cxnLst>
                  <a:cxn ang="0">
                    <a:pos x="T0" y="T1"/>
                  </a:cxn>
                  <a:cxn ang="0">
                    <a:pos x="T2" y="T3"/>
                  </a:cxn>
                  <a:cxn ang="0">
                    <a:pos x="T4" y="T5"/>
                  </a:cxn>
                  <a:cxn ang="0">
                    <a:pos x="T6" y="T7"/>
                  </a:cxn>
                </a:cxnLst>
                <a:rect l="0" t="0" r="r" b="b"/>
                <a:pathLst>
                  <a:path w="10" h="10">
                    <a:moveTo>
                      <a:pt x="6" y="5"/>
                    </a:moveTo>
                    <a:cubicBezTo>
                      <a:pt x="3" y="8"/>
                      <a:pt x="0" y="10"/>
                      <a:pt x="0" y="8"/>
                    </a:cubicBezTo>
                    <a:cubicBezTo>
                      <a:pt x="0" y="6"/>
                      <a:pt x="6" y="0"/>
                      <a:pt x="9" y="1"/>
                    </a:cubicBezTo>
                    <a:cubicBezTo>
                      <a:pt x="10" y="1"/>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1" name="Freeform 2270">
                <a:extLst>
                  <a:ext uri="{FF2B5EF4-FFF2-40B4-BE49-F238E27FC236}">
                    <a16:creationId xmlns:a16="http://schemas.microsoft.com/office/drawing/2014/main" id="{7FAF668E-DCCD-472D-ACA0-77B6FD9BA164}"/>
                  </a:ext>
                </a:extLst>
              </p:cNvPr>
              <p:cNvSpPr>
                <a:spLocks/>
              </p:cNvSpPr>
              <p:nvPr/>
            </p:nvSpPr>
            <p:spPr bwMode="auto">
              <a:xfrm>
                <a:off x="6492" y="4036"/>
                <a:ext cx="48" cy="43"/>
              </a:xfrm>
              <a:custGeom>
                <a:avLst/>
                <a:gdLst>
                  <a:gd name="T0" fmla="*/ 6 w 10"/>
                  <a:gd name="T1" fmla="*/ 5 h 9"/>
                  <a:gd name="T2" fmla="*/ 0 w 10"/>
                  <a:gd name="T3" fmla="*/ 7 h 9"/>
                  <a:gd name="T4" fmla="*/ 9 w 10"/>
                  <a:gd name="T5" fmla="*/ 0 h 9"/>
                  <a:gd name="T6" fmla="*/ 6 w 10"/>
                  <a:gd name="T7" fmla="*/ 5 h 9"/>
                </a:gdLst>
                <a:ahLst/>
                <a:cxnLst>
                  <a:cxn ang="0">
                    <a:pos x="T0" y="T1"/>
                  </a:cxn>
                  <a:cxn ang="0">
                    <a:pos x="T2" y="T3"/>
                  </a:cxn>
                  <a:cxn ang="0">
                    <a:pos x="T4" y="T5"/>
                  </a:cxn>
                  <a:cxn ang="0">
                    <a:pos x="T6" y="T7"/>
                  </a:cxn>
                </a:cxnLst>
                <a:rect l="0" t="0" r="r" b="b"/>
                <a:pathLst>
                  <a:path w="10" h="9">
                    <a:moveTo>
                      <a:pt x="6" y="5"/>
                    </a:moveTo>
                    <a:cubicBezTo>
                      <a:pt x="3" y="7"/>
                      <a:pt x="0" y="9"/>
                      <a:pt x="0" y="7"/>
                    </a:cubicBezTo>
                    <a:cubicBezTo>
                      <a:pt x="0" y="5"/>
                      <a:pt x="6" y="0"/>
                      <a:pt x="9" y="0"/>
                    </a:cubicBezTo>
                    <a:cubicBezTo>
                      <a:pt x="10"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2" name="Freeform 2271">
                <a:extLst>
                  <a:ext uri="{FF2B5EF4-FFF2-40B4-BE49-F238E27FC236}">
                    <a16:creationId xmlns:a16="http://schemas.microsoft.com/office/drawing/2014/main" id="{2358A820-BD76-40F6-B561-963E9CE410D1}"/>
                  </a:ext>
                </a:extLst>
              </p:cNvPr>
              <p:cNvSpPr>
                <a:spLocks/>
              </p:cNvSpPr>
              <p:nvPr/>
            </p:nvSpPr>
            <p:spPr bwMode="auto">
              <a:xfrm>
                <a:off x="6530" y="4026"/>
                <a:ext cx="49" cy="43"/>
              </a:xfrm>
              <a:custGeom>
                <a:avLst/>
                <a:gdLst>
                  <a:gd name="T0" fmla="*/ 5 w 10"/>
                  <a:gd name="T1" fmla="*/ 5 h 9"/>
                  <a:gd name="T2" fmla="*/ 0 w 10"/>
                  <a:gd name="T3" fmla="*/ 8 h 9"/>
                  <a:gd name="T4" fmla="*/ 9 w 10"/>
                  <a:gd name="T5" fmla="*/ 1 h 9"/>
                  <a:gd name="T6" fmla="*/ 5 w 10"/>
                  <a:gd name="T7" fmla="*/ 5 h 9"/>
                </a:gdLst>
                <a:ahLst/>
                <a:cxnLst>
                  <a:cxn ang="0">
                    <a:pos x="T0" y="T1"/>
                  </a:cxn>
                  <a:cxn ang="0">
                    <a:pos x="T2" y="T3"/>
                  </a:cxn>
                  <a:cxn ang="0">
                    <a:pos x="T4" y="T5"/>
                  </a:cxn>
                  <a:cxn ang="0">
                    <a:pos x="T6" y="T7"/>
                  </a:cxn>
                </a:cxnLst>
                <a:rect l="0" t="0" r="r" b="b"/>
                <a:pathLst>
                  <a:path w="10" h="9">
                    <a:moveTo>
                      <a:pt x="5" y="5"/>
                    </a:moveTo>
                    <a:cubicBezTo>
                      <a:pt x="3" y="8"/>
                      <a:pt x="0" y="9"/>
                      <a:pt x="0" y="8"/>
                    </a:cubicBezTo>
                    <a:cubicBezTo>
                      <a:pt x="0" y="6"/>
                      <a:pt x="6" y="0"/>
                      <a:pt x="9" y="1"/>
                    </a:cubicBezTo>
                    <a:cubicBezTo>
                      <a:pt x="10" y="1"/>
                      <a:pt x="8"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3" name="Freeform 2272">
                <a:extLst>
                  <a:ext uri="{FF2B5EF4-FFF2-40B4-BE49-F238E27FC236}">
                    <a16:creationId xmlns:a16="http://schemas.microsoft.com/office/drawing/2014/main" id="{5C9B75F1-9380-4603-84CD-91752DC8E71F}"/>
                  </a:ext>
                </a:extLst>
              </p:cNvPr>
              <p:cNvSpPr>
                <a:spLocks/>
              </p:cNvSpPr>
              <p:nvPr/>
            </p:nvSpPr>
            <p:spPr bwMode="auto">
              <a:xfrm>
                <a:off x="6559" y="4026"/>
                <a:ext cx="48" cy="43"/>
              </a:xfrm>
              <a:custGeom>
                <a:avLst/>
                <a:gdLst>
                  <a:gd name="T0" fmla="*/ 5 w 10"/>
                  <a:gd name="T1" fmla="*/ 5 h 9"/>
                  <a:gd name="T2" fmla="*/ 0 w 10"/>
                  <a:gd name="T3" fmla="*/ 8 h 9"/>
                  <a:gd name="T4" fmla="*/ 9 w 10"/>
                  <a:gd name="T5" fmla="*/ 1 h 9"/>
                  <a:gd name="T6" fmla="*/ 5 w 10"/>
                  <a:gd name="T7" fmla="*/ 5 h 9"/>
                </a:gdLst>
                <a:ahLst/>
                <a:cxnLst>
                  <a:cxn ang="0">
                    <a:pos x="T0" y="T1"/>
                  </a:cxn>
                  <a:cxn ang="0">
                    <a:pos x="T2" y="T3"/>
                  </a:cxn>
                  <a:cxn ang="0">
                    <a:pos x="T4" y="T5"/>
                  </a:cxn>
                  <a:cxn ang="0">
                    <a:pos x="T6" y="T7"/>
                  </a:cxn>
                </a:cxnLst>
                <a:rect l="0" t="0" r="r" b="b"/>
                <a:pathLst>
                  <a:path w="10" h="9">
                    <a:moveTo>
                      <a:pt x="5" y="5"/>
                    </a:moveTo>
                    <a:cubicBezTo>
                      <a:pt x="3" y="8"/>
                      <a:pt x="0" y="9"/>
                      <a:pt x="0" y="8"/>
                    </a:cubicBezTo>
                    <a:cubicBezTo>
                      <a:pt x="0" y="7"/>
                      <a:pt x="7" y="0"/>
                      <a:pt x="9" y="1"/>
                    </a:cubicBezTo>
                    <a:cubicBezTo>
                      <a:pt x="10" y="1"/>
                      <a:pt x="8"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4" name="Freeform 2273">
                <a:extLst>
                  <a:ext uri="{FF2B5EF4-FFF2-40B4-BE49-F238E27FC236}">
                    <a16:creationId xmlns:a16="http://schemas.microsoft.com/office/drawing/2014/main" id="{AB89756B-4DC5-4A69-9B3E-3DFA6520E0C0}"/>
                  </a:ext>
                </a:extLst>
              </p:cNvPr>
              <p:cNvSpPr>
                <a:spLocks/>
              </p:cNvSpPr>
              <p:nvPr/>
            </p:nvSpPr>
            <p:spPr bwMode="auto">
              <a:xfrm>
                <a:off x="6627" y="3983"/>
                <a:ext cx="48" cy="43"/>
              </a:xfrm>
              <a:custGeom>
                <a:avLst/>
                <a:gdLst>
                  <a:gd name="T0" fmla="*/ 6 w 10"/>
                  <a:gd name="T1" fmla="*/ 5 h 9"/>
                  <a:gd name="T2" fmla="*/ 0 w 10"/>
                  <a:gd name="T3" fmla="*/ 8 h 9"/>
                  <a:gd name="T4" fmla="*/ 9 w 10"/>
                  <a:gd name="T5" fmla="*/ 0 h 9"/>
                  <a:gd name="T6" fmla="*/ 6 w 10"/>
                  <a:gd name="T7" fmla="*/ 5 h 9"/>
                </a:gdLst>
                <a:ahLst/>
                <a:cxnLst>
                  <a:cxn ang="0">
                    <a:pos x="T0" y="T1"/>
                  </a:cxn>
                  <a:cxn ang="0">
                    <a:pos x="T2" y="T3"/>
                  </a:cxn>
                  <a:cxn ang="0">
                    <a:pos x="T4" y="T5"/>
                  </a:cxn>
                  <a:cxn ang="0">
                    <a:pos x="T6" y="T7"/>
                  </a:cxn>
                </a:cxnLst>
                <a:rect l="0" t="0" r="r" b="b"/>
                <a:pathLst>
                  <a:path w="10" h="9">
                    <a:moveTo>
                      <a:pt x="6" y="5"/>
                    </a:moveTo>
                    <a:cubicBezTo>
                      <a:pt x="3" y="7"/>
                      <a:pt x="0" y="9"/>
                      <a:pt x="0" y="8"/>
                    </a:cubicBezTo>
                    <a:cubicBezTo>
                      <a:pt x="0" y="6"/>
                      <a:pt x="7" y="0"/>
                      <a:pt x="9" y="0"/>
                    </a:cubicBezTo>
                    <a:cubicBezTo>
                      <a:pt x="10"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5" name="Freeform 2274">
                <a:extLst>
                  <a:ext uri="{FF2B5EF4-FFF2-40B4-BE49-F238E27FC236}">
                    <a16:creationId xmlns:a16="http://schemas.microsoft.com/office/drawing/2014/main" id="{378B4599-E038-4A38-B23B-90E79B9FE211}"/>
                  </a:ext>
                </a:extLst>
              </p:cNvPr>
              <p:cNvSpPr>
                <a:spLocks/>
              </p:cNvSpPr>
              <p:nvPr/>
            </p:nvSpPr>
            <p:spPr bwMode="auto">
              <a:xfrm>
                <a:off x="6694" y="3925"/>
                <a:ext cx="44" cy="48"/>
              </a:xfrm>
              <a:custGeom>
                <a:avLst/>
                <a:gdLst>
                  <a:gd name="T0" fmla="*/ 5 w 9"/>
                  <a:gd name="T1" fmla="*/ 6 h 10"/>
                  <a:gd name="T2" fmla="*/ 0 w 9"/>
                  <a:gd name="T3" fmla="*/ 9 h 10"/>
                  <a:gd name="T4" fmla="*/ 9 w 9"/>
                  <a:gd name="T5" fmla="*/ 1 h 10"/>
                  <a:gd name="T6" fmla="*/ 5 w 9"/>
                  <a:gd name="T7" fmla="*/ 6 h 10"/>
                </a:gdLst>
                <a:ahLst/>
                <a:cxnLst>
                  <a:cxn ang="0">
                    <a:pos x="T0" y="T1"/>
                  </a:cxn>
                  <a:cxn ang="0">
                    <a:pos x="T2" y="T3"/>
                  </a:cxn>
                  <a:cxn ang="0">
                    <a:pos x="T4" y="T5"/>
                  </a:cxn>
                  <a:cxn ang="0">
                    <a:pos x="T6" y="T7"/>
                  </a:cxn>
                </a:cxnLst>
                <a:rect l="0" t="0" r="r" b="b"/>
                <a:pathLst>
                  <a:path w="9" h="10">
                    <a:moveTo>
                      <a:pt x="5" y="6"/>
                    </a:moveTo>
                    <a:cubicBezTo>
                      <a:pt x="3" y="8"/>
                      <a:pt x="0" y="10"/>
                      <a:pt x="0" y="9"/>
                    </a:cubicBezTo>
                    <a:cubicBezTo>
                      <a:pt x="0" y="7"/>
                      <a:pt x="7" y="0"/>
                      <a:pt x="9" y="1"/>
                    </a:cubicBezTo>
                    <a:cubicBezTo>
                      <a:pt x="9" y="1"/>
                      <a:pt x="8"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6" name="Freeform 2275">
                <a:extLst>
                  <a:ext uri="{FF2B5EF4-FFF2-40B4-BE49-F238E27FC236}">
                    <a16:creationId xmlns:a16="http://schemas.microsoft.com/office/drawing/2014/main" id="{548ED2C3-0DE2-4911-9F2E-48E5D7B4A921}"/>
                  </a:ext>
                </a:extLst>
              </p:cNvPr>
              <p:cNvSpPr>
                <a:spLocks/>
              </p:cNvSpPr>
              <p:nvPr/>
            </p:nvSpPr>
            <p:spPr bwMode="auto">
              <a:xfrm>
                <a:off x="6781" y="3853"/>
                <a:ext cx="43" cy="48"/>
              </a:xfrm>
              <a:custGeom>
                <a:avLst/>
                <a:gdLst>
                  <a:gd name="T0" fmla="*/ 5 w 9"/>
                  <a:gd name="T1" fmla="*/ 6 h 10"/>
                  <a:gd name="T2" fmla="*/ 0 w 9"/>
                  <a:gd name="T3" fmla="*/ 9 h 10"/>
                  <a:gd name="T4" fmla="*/ 8 w 9"/>
                  <a:gd name="T5" fmla="*/ 0 h 10"/>
                  <a:gd name="T6" fmla="*/ 5 w 9"/>
                  <a:gd name="T7" fmla="*/ 6 h 10"/>
                </a:gdLst>
                <a:ahLst/>
                <a:cxnLst>
                  <a:cxn ang="0">
                    <a:pos x="T0" y="T1"/>
                  </a:cxn>
                  <a:cxn ang="0">
                    <a:pos x="T2" y="T3"/>
                  </a:cxn>
                  <a:cxn ang="0">
                    <a:pos x="T4" y="T5"/>
                  </a:cxn>
                  <a:cxn ang="0">
                    <a:pos x="T6" y="T7"/>
                  </a:cxn>
                </a:cxnLst>
                <a:rect l="0" t="0" r="r" b="b"/>
                <a:pathLst>
                  <a:path w="9" h="10">
                    <a:moveTo>
                      <a:pt x="5" y="6"/>
                    </a:moveTo>
                    <a:cubicBezTo>
                      <a:pt x="2" y="8"/>
                      <a:pt x="0" y="10"/>
                      <a:pt x="0" y="9"/>
                    </a:cubicBezTo>
                    <a:cubicBezTo>
                      <a:pt x="0" y="7"/>
                      <a:pt x="6" y="0"/>
                      <a:pt x="8" y="0"/>
                    </a:cubicBezTo>
                    <a:cubicBezTo>
                      <a:pt x="9" y="1"/>
                      <a:pt x="7"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7" name="Freeform 2276">
                <a:extLst>
                  <a:ext uri="{FF2B5EF4-FFF2-40B4-BE49-F238E27FC236}">
                    <a16:creationId xmlns:a16="http://schemas.microsoft.com/office/drawing/2014/main" id="{BFD03C0C-8DD1-4527-936E-2E650B0549F6}"/>
                  </a:ext>
                </a:extLst>
              </p:cNvPr>
              <p:cNvSpPr>
                <a:spLocks/>
              </p:cNvSpPr>
              <p:nvPr/>
            </p:nvSpPr>
            <p:spPr bwMode="auto">
              <a:xfrm>
                <a:off x="6747" y="3857"/>
                <a:ext cx="48" cy="49"/>
              </a:xfrm>
              <a:custGeom>
                <a:avLst/>
                <a:gdLst>
                  <a:gd name="T0" fmla="*/ 6 w 10"/>
                  <a:gd name="T1" fmla="*/ 5 h 10"/>
                  <a:gd name="T2" fmla="*/ 1 w 10"/>
                  <a:gd name="T3" fmla="*/ 9 h 10"/>
                  <a:gd name="T4" fmla="*/ 9 w 10"/>
                  <a:gd name="T5" fmla="*/ 0 h 10"/>
                  <a:gd name="T6" fmla="*/ 6 w 10"/>
                  <a:gd name="T7" fmla="*/ 5 h 10"/>
                </a:gdLst>
                <a:ahLst/>
                <a:cxnLst>
                  <a:cxn ang="0">
                    <a:pos x="T0" y="T1"/>
                  </a:cxn>
                  <a:cxn ang="0">
                    <a:pos x="T2" y="T3"/>
                  </a:cxn>
                  <a:cxn ang="0">
                    <a:pos x="T4" y="T5"/>
                  </a:cxn>
                  <a:cxn ang="0">
                    <a:pos x="T6" y="T7"/>
                  </a:cxn>
                </a:cxnLst>
                <a:rect l="0" t="0" r="r" b="b"/>
                <a:pathLst>
                  <a:path w="10" h="10">
                    <a:moveTo>
                      <a:pt x="6" y="5"/>
                    </a:moveTo>
                    <a:cubicBezTo>
                      <a:pt x="3" y="8"/>
                      <a:pt x="1" y="10"/>
                      <a:pt x="1" y="9"/>
                    </a:cubicBezTo>
                    <a:cubicBezTo>
                      <a:pt x="0" y="7"/>
                      <a:pt x="7" y="0"/>
                      <a:pt x="9" y="0"/>
                    </a:cubicBezTo>
                    <a:cubicBezTo>
                      <a:pt x="10"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8" name="Freeform 2277">
                <a:extLst>
                  <a:ext uri="{FF2B5EF4-FFF2-40B4-BE49-F238E27FC236}">
                    <a16:creationId xmlns:a16="http://schemas.microsoft.com/office/drawing/2014/main" id="{62574AE2-BF2D-43FC-A768-75C5A3ABD12B}"/>
                  </a:ext>
                </a:extLst>
              </p:cNvPr>
              <p:cNvSpPr>
                <a:spLocks/>
              </p:cNvSpPr>
              <p:nvPr/>
            </p:nvSpPr>
            <p:spPr bwMode="auto">
              <a:xfrm>
                <a:off x="6771" y="3804"/>
                <a:ext cx="44" cy="49"/>
              </a:xfrm>
              <a:custGeom>
                <a:avLst/>
                <a:gdLst>
                  <a:gd name="T0" fmla="*/ 6 w 9"/>
                  <a:gd name="T1" fmla="*/ 5 h 10"/>
                  <a:gd name="T2" fmla="*/ 0 w 9"/>
                  <a:gd name="T3" fmla="*/ 9 h 10"/>
                  <a:gd name="T4" fmla="*/ 8 w 9"/>
                  <a:gd name="T5" fmla="*/ 0 h 10"/>
                  <a:gd name="T6" fmla="*/ 6 w 9"/>
                  <a:gd name="T7" fmla="*/ 5 h 10"/>
                </a:gdLst>
                <a:ahLst/>
                <a:cxnLst>
                  <a:cxn ang="0">
                    <a:pos x="T0" y="T1"/>
                  </a:cxn>
                  <a:cxn ang="0">
                    <a:pos x="T2" y="T3"/>
                  </a:cxn>
                  <a:cxn ang="0">
                    <a:pos x="T4" y="T5"/>
                  </a:cxn>
                  <a:cxn ang="0">
                    <a:pos x="T6" y="T7"/>
                  </a:cxn>
                </a:cxnLst>
                <a:rect l="0" t="0" r="r" b="b"/>
                <a:pathLst>
                  <a:path w="9" h="10">
                    <a:moveTo>
                      <a:pt x="6" y="5"/>
                    </a:moveTo>
                    <a:cubicBezTo>
                      <a:pt x="3" y="8"/>
                      <a:pt x="1" y="10"/>
                      <a:pt x="0" y="9"/>
                    </a:cubicBezTo>
                    <a:cubicBezTo>
                      <a:pt x="0" y="7"/>
                      <a:pt x="6" y="0"/>
                      <a:pt x="8" y="0"/>
                    </a:cubicBezTo>
                    <a:cubicBezTo>
                      <a:pt x="9"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29" name="Freeform 2278">
                <a:extLst>
                  <a:ext uri="{FF2B5EF4-FFF2-40B4-BE49-F238E27FC236}">
                    <a16:creationId xmlns:a16="http://schemas.microsoft.com/office/drawing/2014/main" id="{12C06B60-6312-43D7-8021-A198BC3DC686}"/>
                  </a:ext>
                </a:extLst>
              </p:cNvPr>
              <p:cNvSpPr>
                <a:spLocks/>
              </p:cNvSpPr>
              <p:nvPr/>
            </p:nvSpPr>
            <p:spPr bwMode="auto">
              <a:xfrm>
                <a:off x="6791" y="3746"/>
                <a:ext cx="43" cy="54"/>
              </a:xfrm>
              <a:custGeom>
                <a:avLst/>
                <a:gdLst>
                  <a:gd name="T0" fmla="*/ 6 w 9"/>
                  <a:gd name="T1" fmla="*/ 6 h 11"/>
                  <a:gd name="T2" fmla="*/ 0 w 9"/>
                  <a:gd name="T3" fmla="*/ 9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3" y="9"/>
                      <a:pt x="1" y="11"/>
                      <a:pt x="0" y="9"/>
                    </a:cubicBezTo>
                    <a:cubicBezTo>
                      <a:pt x="0" y="7"/>
                      <a:pt x="5" y="0"/>
                      <a:pt x="8" y="0"/>
                    </a:cubicBezTo>
                    <a:cubicBezTo>
                      <a:pt x="9" y="1"/>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0" name="Freeform 2279">
                <a:extLst>
                  <a:ext uri="{FF2B5EF4-FFF2-40B4-BE49-F238E27FC236}">
                    <a16:creationId xmlns:a16="http://schemas.microsoft.com/office/drawing/2014/main" id="{19366ADA-6FFD-4C68-A5DC-AAA413AF4F0A}"/>
                  </a:ext>
                </a:extLst>
              </p:cNvPr>
              <p:cNvSpPr>
                <a:spLocks/>
              </p:cNvSpPr>
              <p:nvPr/>
            </p:nvSpPr>
            <p:spPr bwMode="auto">
              <a:xfrm>
                <a:off x="6829" y="3660"/>
                <a:ext cx="43" cy="53"/>
              </a:xfrm>
              <a:custGeom>
                <a:avLst/>
                <a:gdLst>
                  <a:gd name="T0" fmla="*/ 6 w 9"/>
                  <a:gd name="T1" fmla="*/ 6 h 11"/>
                  <a:gd name="T2" fmla="*/ 1 w 9"/>
                  <a:gd name="T3" fmla="*/ 9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4" y="9"/>
                      <a:pt x="1" y="11"/>
                      <a:pt x="1" y="9"/>
                    </a:cubicBezTo>
                    <a:cubicBezTo>
                      <a:pt x="0" y="7"/>
                      <a:pt x="5" y="0"/>
                      <a:pt x="8" y="0"/>
                    </a:cubicBezTo>
                    <a:cubicBezTo>
                      <a:pt x="9" y="1"/>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1" name="Freeform 2280">
                <a:extLst>
                  <a:ext uri="{FF2B5EF4-FFF2-40B4-BE49-F238E27FC236}">
                    <a16:creationId xmlns:a16="http://schemas.microsoft.com/office/drawing/2014/main" id="{0E69051F-356B-4DCE-8A3F-E1BD4DE126E5}"/>
                  </a:ext>
                </a:extLst>
              </p:cNvPr>
              <p:cNvSpPr>
                <a:spLocks/>
              </p:cNvSpPr>
              <p:nvPr/>
            </p:nvSpPr>
            <p:spPr bwMode="auto">
              <a:xfrm>
                <a:off x="6680" y="3910"/>
                <a:ext cx="48" cy="44"/>
              </a:xfrm>
              <a:custGeom>
                <a:avLst/>
                <a:gdLst>
                  <a:gd name="T0" fmla="*/ 6 w 10"/>
                  <a:gd name="T1" fmla="*/ 5 h 9"/>
                  <a:gd name="T2" fmla="*/ 1 w 10"/>
                  <a:gd name="T3" fmla="*/ 8 h 9"/>
                  <a:gd name="T4" fmla="*/ 9 w 10"/>
                  <a:gd name="T5" fmla="*/ 0 h 9"/>
                  <a:gd name="T6" fmla="*/ 6 w 10"/>
                  <a:gd name="T7" fmla="*/ 5 h 9"/>
                </a:gdLst>
                <a:ahLst/>
                <a:cxnLst>
                  <a:cxn ang="0">
                    <a:pos x="T0" y="T1"/>
                  </a:cxn>
                  <a:cxn ang="0">
                    <a:pos x="T2" y="T3"/>
                  </a:cxn>
                  <a:cxn ang="0">
                    <a:pos x="T4" y="T5"/>
                  </a:cxn>
                  <a:cxn ang="0">
                    <a:pos x="T6" y="T7"/>
                  </a:cxn>
                </a:cxnLst>
                <a:rect l="0" t="0" r="r" b="b"/>
                <a:pathLst>
                  <a:path w="10" h="9">
                    <a:moveTo>
                      <a:pt x="6" y="5"/>
                    </a:moveTo>
                    <a:cubicBezTo>
                      <a:pt x="3" y="8"/>
                      <a:pt x="0" y="9"/>
                      <a:pt x="1" y="8"/>
                    </a:cubicBezTo>
                    <a:cubicBezTo>
                      <a:pt x="1" y="6"/>
                      <a:pt x="7" y="0"/>
                      <a:pt x="9" y="0"/>
                    </a:cubicBezTo>
                    <a:cubicBezTo>
                      <a:pt x="10"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2" name="Freeform 2281">
                <a:extLst>
                  <a:ext uri="{FF2B5EF4-FFF2-40B4-BE49-F238E27FC236}">
                    <a16:creationId xmlns:a16="http://schemas.microsoft.com/office/drawing/2014/main" id="{CBB8A9EF-FB41-4F75-8C1B-31AD584E6CA8}"/>
                  </a:ext>
                </a:extLst>
              </p:cNvPr>
              <p:cNvSpPr>
                <a:spLocks/>
              </p:cNvSpPr>
              <p:nvPr/>
            </p:nvSpPr>
            <p:spPr bwMode="auto">
              <a:xfrm>
                <a:off x="6612" y="3968"/>
                <a:ext cx="44" cy="44"/>
              </a:xfrm>
              <a:custGeom>
                <a:avLst/>
                <a:gdLst>
                  <a:gd name="T0" fmla="*/ 5 w 9"/>
                  <a:gd name="T1" fmla="*/ 5 h 9"/>
                  <a:gd name="T2" fmla="*/ 0 w 9"/>
                  <a:gd name="T3" fmla="*/ 8 h 9"/>
                  <a:gd name="T4" fmla="*/ 8 w 9"/>
                  <a:gd name="T5" fmla="*/ 0 h 9"/>
                  <a:gd name="T6" fmla="*/ 5 w 9"/>
                  <a:gd name="T7" fmla="*/ 5 h 9"/>
                </a:gdLst>
                <a:ahLst/>
                <a:cxnLst>
                  <a:cxn ang="0">
                    <a:pos x="T0" y="T1"/>
                  </a:cxn>
                  <a:cxn ang="0">
                    <a:pos x="T2" y="T3"/>
                  </a:cxn>
                  <a:cxn ang="0">
                    <a:pos x="T4" y="T5"/>
                  </a:cxn>
                  <a:cxn ang="0">
                    <a:pos x="T6" y="T7"/>
                  </a:cxn>
                </a:cxnLst>
                <a:rect l="0" t="0" r="r" b="b"/>
                <a:pathLst>
                  <a:path w="9" h="9">
                    <a:moveTo>
                      <a:pt x="5" y="5"/>
                    </a:moveTo>
                    <a:cubicBezTo>
                      <a:pt x="2" y="8"/>
                      <a:pt x="0" y="9"/>
                      <a:pt x="0" y="8"/>
                    </a:cubicBezTo>
                    <a:cubicBezTo>
                      <a:pt x="0" y="6"/>
                      <a:pt x="6" y="0"/>
                      <a:pt x="8" y="0"/>
                    </a:cubicBezTo>
                    <a:cubicBezTo>
                      <a:pt x="9" y="1"/>
                      <a:pt x="7"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3" name="Freeform 2282">
                <a:extLst>
                  <a:ext uri="{FF2B5EF4-FFF2-40B4-BE49-F238E27FC236}">
                    <a16:creationId xmlns:a16="http://schemas.microsoft.com/office/drawing/2014/main" id="{8EF31A57-38FB-4AD0-B943-988F01B08D51}"/>
                  </a:ext>
                </a:extLst>
              </p:cNvPr>
              <p:cNvSpPr>
                <a:spLocks/>
              </p:cNvSpPr>
              <p:nvPr/>
            </p:nvSpPr>
            <p:spPr bwMode="auto">
              <a:xfrm>
                <a:off x="6579" y="3973"/>
                <a:ext cx="43" cy="43"/>
              </a:xfrm>
              <a:custGeom>
                <a:avLst/>
                <a:gdLst>
                  <a:gd name="T0" fmla="*/ 5 w 9"/>
                  <a:gd name="T1" fmla="*/ 5 h 9"/>
                  <a:gd name="T2" fmla="*/ 0 w 9"/>
                  <a:gd name="T3" fmla="*/ 8 h 9"/>
                  <a:gd name="T4" fmla="*/ 8 w 9"/>
                  <a:gd name="T5" fmla="*/ 0 h 9"/>
                  <a:gd name="T6" fmla="*/ 5 w 9"/>
                  <a:gd name="T7" fmla="*/ 5 h 9"/>
                </a:gdLst>
                <a:ahLst/>
                <a:cxnLst>
                  <a:cxn ang="0">
                    <a:pos x="T0" y="T1"/>
                  </a:cxn>
                  <a:cxn ang="0">
                    <a:pos x="T2" y="T3"/>
                  </a:cxn>
                  <a:cxn ang="0">
                    <a:pos x="T4" y="T5"/>
                  </a:cxn>
                  <a:cxn ang="0">
                    <a:pos x="T6" y="T7"/>
                  </a:cxn>
                </a:cxnLst>
                <a:rect l="0" t="0" r="r" b="b"/>
                <a:pathLst>
                  <a:path w="9" h="9">
                    <a:moveTo>
                      <a:pt x="5" y="5"/>
                    </a:moveTo>
                    <a:cubicBezTo>
                      <a:pt x="3" y="8"/>
                      <a:pt x="0" y="9"/>
                      <a:pt x="0" y="8"/>
                    </a:cubicBezTo>
                    <a:cubicBezTo>
                      <a:pt x="0" y="6"/>
                      <a:pt x="6" y="0"/>
                      <a:pt x="8" y="0"/>
                    </a:cubicBezTo>
                    <a:cubicBezTo>
                      <a:pt x="9" y="0"/>
                      <a:pt x="8"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4" name="Freeform 2283">
                <a:extLst>
                  <a:ext uri="{FF2B5EF4-FFF2-40B4-BE49-F238E27FC236}">
                    <a16:creationId xmlns:a16="http://schemas.microsoft.com/office/drawing/2014/main" id="{39638AF4-3FEA-4457-9F76-99F9113817F9}"/>
                  </a:ext>
                </a:extLst>
              </p:cNvPr>
              <p:cNvSpPr>
                <a:spLocks/>
              </p:cNvSpPr>
              <p:nvPr/>
            </p:nvSpPr>
            <p:spPr bwMode="auto">
              <a:xfrm>
                <a:off x="6607" y="3920"/>
                <a:ext cx="49" cy="48"/>
              </a:xfrm>
              <a:custGeom>
                <a:avLst/>
                <a:gdLst>
                  <a:gd name="T0" fmla="*/ 6 w 10"/>
                  <a:gd name="T1" fmla="*/ 5 h 10"/>
                  <a:gd name="T2" fmla="*/ 0 w 10"/>
                  <a:gd name="T3" fmla="*/ 8 h 10"/>
                  <a:gd name="T4" fmla="*/ 9 w 10"/>
                  <a:gd name="T5" fmla="*/ 0 h 10"/>
                  <a:gd name="T6" fmla="*/ 6 w 10"/>
                  <a:gd name="T7" fmla="*/ 5 h 10"/>
                </a:gdLst>
                <a:ahLst/>
                <a:cxnLst>
                  <a:cxn ang="0">
                    <a:pos x="T0" y="T1"/>
                  </a:cxn>
                  <a:cxn ang="0">
                    <a:pos x="T2" y="T3"/>
                  </a:cxn>
                  <a:cxn ang="0">
                    <a:pos x="T4" y="T5"/>
                  </a:cxn>
                  <a:cxn ang="0">
                    <a:pos x="T6" y="T7"/>
                  </a:cxn>
                </a:cxnLst>
                <a:rect l="0" t="0" r="r" b="b"/>
                <a:pathLst>
                  <a:path w="10" h="10">
                    <a:moveTo>
                      <a:pt x="6" y="5"/>
                    </a:moveTo>
                    <a:cubicBezTo>
                      <a:pt x="4" y="8"/>
                      <a:pt x="1" y="10"/>
                      <a:pt x="0" y="8"/>
                    </a:cubicBezTo>
                    <a:cubicBezTo>
                      <a:pt x="0" y="6"/>
                      <a:pt x="6" y="0"/>
                      <a:pt x="9" y="0"/>
                    </a:cubicBezTo>
                    <a:cubicBezTo>
                      <a:pt x="10" y="1"/>
                      <a:pt x="9"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5" name="Freeform 2284">
                <a:extLst>
                  <a:ext uri="{FF2B5EF4-FFF2-40B4-BE49-F238E27FC236}">
                    <a16:creationId xmlns:a16="http://schemas.microsoft.com/office/drawing/2014/main" id="{0B23A8EE-0321-4996-8314-4283072B41BB}"/>
                  </a:ext>
                </a:extLst>
              </p:cNvPr>
              <p:cNvSpPr>
                <a:spLocks/>
              </p:cNvSpPr>
              <p:nvPr/>
            </p:nvSpPr>
            <p:spPr bwMode="auto">
              <a:xfrm>
                <a:off x="6670" y="3853"/>
                <a:ext cx="43" cy="53"/>
              </a:xfrm>
              <a:custGeom>
                <a:avLst/>
                <a:gdLst>
                  <a:gd name="T0" fmla="*/ 6 w 9"/>
                  <a:gd name="T1" fmla="*/ 6 h 11"/>
                  <a:gd name="T2" fmla="*/ 0 w 9"/>
                  <a:gd name="T3" fmla="*/ 9 h 11"/>
                  <a:gd name="T4" fmla="*/ 8 w 9"/>
                  <a:gd name="T5" fmla="*/ 1 h 11"/>
                  <a:gd name="T6" fmla="*/ 6 w 9"/>
                  <a:gd name="T7" fmla="*/ 6 h 11"/>
                </a:gdLst>
                <a:ahLst/>
                <a:cxnLst>
                  <a:cxn ang="0">
                    <a:pos x="T0" y="T1"/>
                  </a:cxn>
                  <a:cxn ang="0">
                    <a:pos x="T2" y="T3"/>
                  </a:cxn>
                  <a:cxn ang="0">
                    <a:pos x="T4" y="T5"/>
                  </a:cxn>
                  <a:cxn ang="0">
                    <a:pos x="T6" y="T7"/>
                  </a:cxn>
                </a:cxnLst>
                <a:rect l="0" t="0" r="r" b="b"/>
                <a:pathLst>
                  <a:path w="9" h="11">
                    <a:moveTo>
                      <a:pt x="6" y="6"/>
                    </a:moveTo>
                    <a:cubicBezTo>
                      <a:pt x="3" y="9"/>
                      <a:pt x="0" y="11"/>
                      <a:pt x="0" y="9"/>
                    </a:cubicBezTo>
                    <a:cubicBezTo>
                      <a:pt x="0" y="7"/>
                      <a:pt x="5" y="0"/>
                      <a:pt x="8" y="1"/>
                    </a:cubicBezTo>
                    <a:cubicBezTo>
                      <a:pt x="9" y="1"/>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6" name="Freeform 2285">
                <a:extLst>
                  <a:ext uri="{FF2B5EF4-FFF2-40B4-BE49-F238E27FC236}">
                    <a16:creationId xmlns:a16="http://schemas.microsoft.com/office/drawing/2014/main" id="{5D09F203-8EAA-4115-B3E1-60FE2278346E}"/>
                  </a:ext>
                </a:extLst>
              </p:cNvPr>
              <p:cNvSpPr>
                <a:spLocks/>
              </p:cNvSpPr>
              <p:nvPr/>
            </p:nvSpPr>
            <p:spPr bwMode="auto">
              <a:xfrm>
                <a:off x="6651" y="3910"/>
                <a:ext cx="48" cy="44"/>
              </a:xfrm>
              <a:custGeom>
                <a:avLst/>
                <a:gdLst>
                  <a:gd name="T0" fmla="*/ 6 w 10"/>
                  <a:gd name="T1" fmla="*/ 5 h 9"/>
                  <a:gd name="T2" fmla="*/ 0 w 10"/>
                  <a:gd name="T3" fmla="*/ 8 h 9"/>
                  <a:gd name="T4" fmla="*/ 8 w 10"/>
                  <a:gd name="T5" fmla="*/ 0 h 9"/>
                  <a:gd name="T6" fmla="*/ 6 w 10"/>
                  <a:gd name="T7" fmla="*/ 5 h 9"/>
                </a:gdLst>
                <a:ahLst/>
                <a:cxnLst>
                  <a:cxn ang="0">
                    <a:pos x="T0" y="T1"/>
                  </a:cxn>
                  <a:cxn ang="0">
                    <a:pos x="T2" y="T3"/>
                  </a:cxn>
                  <a:cxn ang="0">
                    <a:pos x="T4" y="T5"/>
                  </a:cxn>
                  <a:cxn ang="0">
                    <a:pos x="T6" y="T7"/>
                  </a:cxn>
                </a:cxnLst>
                <a:rect l="0" t="0" r="r" b="b"/>
                <a:pathLst>
                  <a:path w="10" h="9">
                    <a:moveTo>
                      <a:pt x="6" y="5"/>
                    </a:moveTo>
                    <a:cubicBezTo>
                      <a:pt x="3" y="8"/>
                      <a:pt x="0" y="9"/>
                      <a:pt x="0" y="8"/>
                    </a:cubicBezTo>
                    <a:cubicBezTo>
                      <a:pt x="0" y="6"/>
                      <a:pt x="6" y="0"/>
                      <a:pt x="8" y="0"/>
                    </a:cubicBezTo>
                    <a:cubicBezTo>
                      <a:pt x="10"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7" name="Freeform 2286">
                <a:extLst>
                  <a:ext uri="{FF2B5EF4-FFF2-40B4-BE49-F238E27FC236}">
                    <a16:creationId xmlns:a16="http://schemas.microsoft.com/office/drawing/2014/main" id="{AF84454D-0F1B-496F-B4B2-64A2D1846300}"/>
                  </a:ext>
                </a:extLst>
              </p:cNvPr>
              <p:cNvSpPr>
                <a:spLocks/>
              </p:cNvSpPr>
              <p:nvPr/>
            </p:nvSpPr>
            <p:spPr bwMode="auto">
              <a:xfrm>
                <a:off x="6713" y="3848"/>
                <a:ext cx="49" cy="48"/>
              </a:xfrm>
              <a:custGeom>
                <a:avLst/>
                <a:gdLst>
                  <a:gd name="T0" fmla="*/ 6 w 10"/>
                  <a:gd name="T1" fmla="*/ 5 h 10"/>
                  <a:gd name="T2" fmla="*/ 0 w 10"/>
                  <a:gd name="T3" fmla="*/ 8 h 10"/>
                  <a:gd name="T4" fmla="*/ 8 w 10"/>
                  <a:gd name="T5" fmla="*/ 0 h 10"/>
                  <a:gd name="T6" fmla="*/ 6 w 10"/>
                  <a:gd name="T7" fmla="*/ 5 h 10"/>
                </a:gdLst>
                <a:ahLst/>
                <a:cxnLst>
                  <a:cxn ang="0">
                    <a:pos x="T0" y="T1"/>
                  </a:cxn>
                  <a:cxn ang="0">
                    <a:pos x="T2" y="T3"/>
                  </a:cxn>
                  <a:cxn ang="0">
                    <a:pos x="T4" y="T5"/>
                  </a:cxn>
                  <a:cxn ang="0">
                    <a:pos x="T6" y="T7"/>
                  </a:cxn>
                </a:cxnLst>
                <a:rect l="0" t="0" r="r" b="b"/>
                <a:pathLst>
                  <a:path w="10" h="10">
                    <a:moveTo>
                      <a:pt x="6" y="5"/>
                    </a:moveTo>
                    <a:cubicBezTo>
                      <a:pt x="3" y="8"/>
                      <a:pt x="0" y="10"/>
                      <a:pt x="0" y="8"/>
                    </a:cubicBezTo>
                    <a:cubicBezTo>
                      <a:pt x="0" y="6"/>
                      <a:pt x="6" y="0"/>
                      <a:pt x="8" y="0"/>
                    </a:cubicBezTo>
                    <a:cubicBezTo>
                      <a:pt x="10" y="0"/>
                      <a:pt x="8"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8" name="Freeform 2287">
                <a:extLst>
                  <a:ext uri="{FF2B5EF4-FFF2-40B4-BE49-F238E27FC236}">
                    <a16:creationId xmlns:a16="http://schemas.microsoft.com/office/drawing/2014/main" id="{F85132B1-9F32-482C-BFF6-29B6589E90C0}"/>
                  </a:ext>
                </a:extLst>
              </p:cNvPr>
              <p:cNvSpPr>
                <a:spLocks/>
              </p:cNvSpPr>
              <p:nvPr/>
            </p:nvSpPr>
            <p:spPr bwMode="auto">
              <a:xfrm>
                <a:off x="6723" y="3713"/>
                <a:ext cx="43" cy="58"/>
              </a:xfrm>
              <a:custGeom>
                <a:avLst/>
                <a:gdLst>
                  <a:gd name="T0" fmla="*/ 6 w 9"/>
                  <a:gd name="T1" fmla="*/ 6 h 12"/>
                  <a:gd name="T2" fmla="*/ 0 w 9"/>
                  <a:gd name="T3" fmla="*/ 9 h 12"/>
                  <a:gd name="T4" fmla="*/ 7 w 9"/>
                  <a:gd name="T5" fmla="*/ 1 h 12"/>
                  <a:gd name="T6" fmla="*/ 6 w 9"/>
                  <a:gd name="T7" fmla="*/ 6 h 12"/>
                </a:gdLst>
                <a:ahLst/>
                <a:cxnLst>
                  <a:cxn ang="0">
                    <a:pos x="T0" y="T1"/>
                  </a:cxn>
                  <a:cxn ang="0">
                    <a:pos x="T2" y="T3"/>
                  </a:cxn>
                  <a:cxn ang="0">
                    <a:pos x="T4" y="T5"/>
                  </a:cxn>
                  <a:cxn ang="0">
                    <a:pos x="T6" y="T7"/>
                  </a:cxn>
                </a:cxnLst>
                <a:rect l="0" t="0" r="r" b="b"/>
                <a:pathLst>
                  <a:path w="9" h="12">
                    <a:moveTo>
                      <a:pt x="6" y="6"/>
                    </a:moveTo>
                    <a:cubicBezTo>
                      <a:pt x="4" y="10"/>
                      <a:pt x="0" y="12"/>
                      <a:pt x="0" y="9"/>
                    </a:cubicBezTo>
                    <a:cubicBezTo>
                      <a:pt x="0" y="7"/>
                      <a:pt x="5" y="0"/>
                      <a:pt x="7" y="1"/>
                    </a:cubicBezTo>
                    <a:cubicBezTo>
                      <a:pt x="9" y="1"/>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39" name="Freeform 2288">
                <a:extLst>
                  <a:ext uri="{FF2B5EF4-FFF2-40B4-BE49-F238E27FC236}">
                    <a16:creationId xmlns:a16="http://schemas.microsoft.com/office/drawing/2014/main" id="{362B3514-1F1D-4261-8135-AC30289996DD}"/>
                  </a:ext>
                </a:extLst>
              </p:cNvPr>
              <p:cNvSpPr>
                <a:spLocks/>
              </p:cNvSpPr>
              <p:nvPr/>
            </p:nvSpPr>
            <p:spPr bwMode="auto">
              <a:xfrm>
                <a:off x="6694" y="3790"/>
                <a:ext cx="44" cy="53"/>
              </a:xfrm>
              <a:custGeom>
                <a:avLst/>
                <a:gdLst>
                  <a:gd name="T0" fmla="*/ 6 w 9"/>
                  <a:gd name="T1" fmla="*/ 6 h 11"/>
                  <a:gd name="T2" fmla="*/ 0 w 9"/>
                  <a:gd name="T3" fmla="*/ 9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3" y="9"/>
                      <a:pt x="0" y="11"/>
                      <a:pt x="0" y="9"/>
                    </a:cubicBezTo>
                    <a:cubicBezTo>
                      <a:pt x="0" y="6"/>
                      <a:pt x="5" y="0"/>
                      <a:pt x="8" y="0"/>
                    </a:cubicBezTo>
                    <a:cubicBezTo>
                      <a:pt x="9" y="1"/>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0" name="Freeform 2289">
                <a:extLst>
                  <a:ext uri="{FF2B5EF4-FFF2-40B4-BE49-F238E27FC236}">
                    <a16:creationId xmlns:a16="http://schemas.microsoft.com/office/drawing/2014/main" id="{DE1BB338-B02A-48B7-A33C-A78718108872}"/>
                  </a:ext>
                </a:extLst>
              </p:cNvPr>
              <p:cNvSpPr>
                <a:spLocks/>
              </p:cNvSpPr>
              <p:nvPr/>
            </p:nvSpPr>
            <p:spPr bwMode="auto">
              <a:xfrm>
                <a:off x="6733" y="3785"/>
                <a:ext cx="48" cy="53"/>
              </a:xfrm>
              <a:custGeom>
                <a:avLst/>
                <a:gdLst>
                  <a:gd name="T0" fmla="*/ 6 w 10"/>
                  <a:gd name="T1" fmla="*/ 6 h 11"/>
                  <a:gd name="T2" fmla="*/ 1 w 10"/>
                  <a:gd name="T3" fmla="*/ 9 h 11"/>
                  <a:gd name="T4" fmla="*/ 8 w 10"/>
                  <a:gd name="T5" fmla="*/ 1 h 11"/>
                  <a:gd name="T6" fmla="*/ 6 w 10"/>
                  <a:gd name="T7" fmla="*/ 6 h 11"/>
                </a:gdLst>
                <a:ahLst/>
                <a:cxnLst>
                  <a:cxn ang="0">
                    <a:pos x="T0" y="T1"/>
                  </a:cxn>
                  <a:cxn ang="0">
                    <a:pos x="T2" y="T3"/>
                  </a:cxn>
                  <a:cxn ang="0">
                    <a:pos x="T4" y="T5"/>
                  </a:cxn>
                  <a:cxn ang="0">
                    <a:pos x="T6" y="T7"/>
                  </a:cxn>
                </a:cxnLst>
                <a:rect l="0" t="0" r="r" b="b"/>
                <a:pathLst>
                  <a:path w="10" h="11">
                    <a:moveTo>
                      <a:pt x="6" y="6"/>
                    </a:moveTo>
                    <a:cubicBezTo>
                      <a:pt x="4" y="9"/>
                      <a:pt x="1" y="11"/>
                      <a:pt x="1" y="9"/>
                    </a:cubicBezTo>
                    <a:cubicBezTo>
                      <a:pt x="0" y="7"/>
                      <a:pt x="6" y="0"/>
                      <a:pt x="8" y="1"/>
                    </a:cubicBezTo>
                    <a:cubicBezTo>
                      <a:pt x="10" y="1"/>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1" name="Freeform 2290">
                <a:extLst>
                  <a:ext uri="{FF2B5EF4-FFF2-40B4-BE49-F238E27FC236}">
                    <a16:creationId xmlns:a16="http://schemas.microsoft.com/office/drawing/2014/main" id="{48EBC2D5-9ADD-4F7B-B204-80DBD5549B30}"/>
                  </a:ext>
                </a:extLst>
              </p:cNvPr>
              <p:cNvSpPr>
                <a:spLocks/>
              </p:cNvSpPr>
              <p:nvPr/>
            </p:nvSpPr>
            <p:spPr bwMode="auto">
              <a:xfrm>
                <a:off x="7268" y="3009"/>
                <a:ext cx="24" cy="63"/>
              </a:xfrm>
              <a:custGeom>
                <a:avLst/>
                <a:gdLst>
                  <a:gd name="T0" fmla="*/ 3 w 5"/>
                  <a:gd name="T1" fmla="*/ 7 h 13"/>
                  <a:gd name="T2" fmla="*/ 1 w 5"/>
                  <a:gd name="T3" fmla="*/ 12 h 13"/>
                  <a:gd name="T4" fmla="*/ 4 w 5"/>
                  <a:gd name="T5" fmla="*/ 0 h 13"/>
                  <a:gd name="T6" fmla="*/ 4 w 5"/>
                  <a:gd name="T7" fmla="*/ 0 h 13"/>
                  <a:gd name="T8" fmla="*/ 3 w 5"/>
                  <a:gd name="T9" fmla="*/ 7 h 13"/>
                </a:gdLst>
                <a:ahLst/>
                <a:cxnLst>
                  <a:cxn ang="0">
                    <a:pos x="T0" y="T1"/>
                  </a:cxn>
                  <a:cxn ang="0">
                    <a:pos x="T2" y="T3"/>
                  </a:cxn>
                  <a:cxn ang="0">
                    <a:pos x="T4" y="T5"/>
                  </a:cxn>
                  <a:cxn ang="0">
                    <a:pos x="T6" y="T7"/>
                  </a:cxn>
                  <a:cxn ang="0">
                    <a:pos x="T8" y="T9"/>
                  </a:cxn>
                </a:cxnLst>
                <a:rect l="0" t="0" r="r" b="b"/>
                <a:pathLst>
                  <a:path w="5" h="13">
                    <a:moveTo>
                      <a:pt x="3" y="7"/>
                    </a:moveTo>
                    <a:cubicBezTo>
                      <a:pt x="3" y="11"/>
                      <a:pt x="2" y="13"/>
                      <a:pt x="1" y="12"/>
                    </a:cubicBezTo>
                    <a:cubicBezTo>
                      <a:pt x="0" y="11"/>
                      <a:pt x="2" y="0"/>
                      <a:pt x="4" y="0"/>
                    </a:cubicBezTo>
                    <a:cubicBezTo>
                      <a:pt x="4" y="0"/>
                      <a:pt x="4" y="0"/>
                      <a:pt x="4" y="0"/>
                    </a:cubicBezTo>
                    <a:cubicBezTo>
                      <a:pt x="5" y="1"/>
                      <a:pt x="4"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2" name="Freeform 2291">
                <a:extLst>
                  <a:ext uri="{FF2B5EF4-FFF2-40B4-BE49-F238E27FC236}">
                    <a16:creationId xmlns:a16="http://schemas.microsoft.com/office/drawing/2014/main" id="{F5004809-C814-42AF-98A9-E986080703BB}"/>
                  </a:ext>
                </a:extLst>
              </p:cNvPr>
              <p:cNvSpPr>
                <a:spLocks/>
              </p:cNvSpPr>
              <p:nvPr/>
            </p:nvSpPr>
            <p:spPr bwMode="auto">
              <a:xfrm>
                <a:off x="6781" y="3650"/>
                <a:ext cx="43" cy="58"/>
              </a:xfrm>
              <a:custGeom>
                <a:avLst/>
                <a:gdLst>
                  <a:gd name="T0" fmla="*/ 6 w 9"/>
                  <a:gd name="T1" fmla="*/ 7 h 12"/>
                  <a:gd name="T2" fmla="*/ 0 w 9"/>
                  <a:gd name="T3" fmla="*/ 10 h 12"/>
                  <a:gd name="T4" fmla="*/ 7 w 9"/>
                  <a:gd name="T5" fmla="*/ 1 h 12"/>
                  <a:gd name="T6" fmla="*/ 6 w 9"/>
                  <a:gd name="T7" fmla="*/ 7 h 12"/>
                </a:gdLst>
                <a:ahLst/>
                <a:cxnLst>
                  <a:cxn ang="0">
                    <a:pos x="T0" y="T1"/>
                  </a:cxn>
                  <a:cxn ang="0">
                    <a:pos x="T2" y="T3"/>
                  </a:cxn>
                  <a:cxn ang="0">
                    <a:pos x="T4" y="T5"/>
                  </a:cxn>
                  <a:cxn ang="0">
                    <a:pos x="T6" y="T7"/>
                  </a:cxn>
                </a:cxnLst>
                <a:rect l="0" t="0" r="r" b="b"/>
                <a:pathLst>
                  <a:path w="9" h="12">
                    <a:moveTo>
                      <a:pt x="6" y="7"/>
                    </a:moveTo>
                    <a:cubicBezTo>
                      <a:pt x="4" y="10"/>
                      <a:pt x="1" y="12"/>
                      <a:pt x="0" y="10"/>
                    </a:cubicBezTo>
                    <a:cubicBezTo>
                      <a:pt x="0" y="7"/>
                      <a:pt x="4" y="0"/>
                      <a:pt x="7" y="1"/>
                    </a:cubicBezTo>
                    <a:cubicBezTo>
                      <a:pt x="9" y="1"/>
                      <a:pt x="8"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3" name="Freeform 2292">
                <a:extLst>
                  <a:ext uri="{FF2B5EF4-FFF2-40B4-BE49-F238E27FC236}">
                    <a16:creationId xmlns:a16="http://schemas.microsoft.com/office/drawing/2014/main" id="{0F6F6627-3868-41FA-959C-B6CF532C1073}"/>
                  </a:ext>
                </a:extLst>
              </p:cNvPr>
              <p:cNvSpPr>
                <a:spLocks/>
              </p:cNvSpPr>
              <p:nvPr/>
            </p:nvSpPr>
            <p:spPr bwMode="auto">
              <a:xfrm>
                <a:off x="6675" y="3708"/>
                <a:ext cx="48" cy="53"/>
              </a:xfrm>
              <a:custGeom>
                <a:avLst/>
                <a:gdLst>
                  <a:gd name="T0" fmla="*/ 7 w 10"/>
                  <a:gd name="T1" fmla="*/ 6 h 11"/>
                  <a:gd name="T2" fmla="*/ 1 w 10"/>
                  <a:gd name="T3" fmla="*/ 9 h 11"/>
                  <a:gd name="T4" fmla="*/ 8 w 10"/>
                  <a:gd name="T5" fmla="*/ 0 h 11"/>
                  <a:gd name="T6" fmla="*/ 7 w 10"/>
                  <a:gd name="T7" fmla="*/ 6 h 11"/>
                </a:gdLst>
                <a:ahLst/>
                <a:cxnLst>
                  <a:cxn ang="0">
                    <a:pos x="T0" y="T1"/>
                  </a:cxn>
                  <a:cxn ang="0">
                    <a:pos x="T2" y="T3"/>
                  </a:cxn>
                  <a:cxn ang="0">
                    <a:pos x="T4" y="T5"/>
                  </a:cxn>
                  <a:cxn ang="0">
                    <a:pos x="T6" y="T7"/>
                  </a:cxn>
                </a:cxnLst>
                <a:rect l="0" t="0" r="r" b="b"/>
                <a:pathLst>
                  <a:path w="10" h="11">
                    <a:moveTo>
                      <a:pt x="7" y="6"/>
                    </a:moveTo>
                    <a:cubicBezTo>
                      <a:pt x="5" y="9"/>
                      <a:pt x="1" y="11"/>
                      <a:pt x="1" y="9"/>
                    </a:cubicBezTo>
                    <a:cubicBezTo>
                      <a:pt x="0" y="6"/>
                      <a:pt x="5" y="0"/>
                      <a:pt x="8" y="0"/>
                    </a:cubicBezTo>
                    <a:cubicBezTo>
                      <a:pt x="10" y="0"/>
                      <a:pt x="9"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4" name="Freeform 2293">
                <a:extLst>
                  <a:ext uri="{FF2B5EF4-FFF2-40B4-BE49-F238E27FC236}">
                    <a16:creationId xmlns:a16="http://schemas.microsoft.com/office/drawing/2014/main" id="{F3F7A2C0-C708-4EF1-BFDA-CFC5DB9D66DE}"/>
                  </a:ext>
                </a:extLst>
              </p:cNvPr>
              <p:cNvSpPr>
                <a:spLocks/>
              </p:cNvSpPr>
              <p:nvPr/>
            </p:nvSpPr>
            <p:spPr bwMode="auto">
              <a:xfrm>
                <a:off x="6660" y="3775"/>
                <a:ext cx="44" cy="53"/>
              </a:xfrm>
              <a:custGeom>
                <a:avLst/>
                <a:gdLst>
                  <a:gd name="T0" fmla="*/ 6 w 9"/>
                  <a:gd name="T1" fmla="*/ 6 h 11"/>
                  <a:gd name="T2" fmla="*/ 0 w 9"/>
                  <a:gd name="T3" fmla="*/ 9 h 11"/>
                  <a:gd name="T4" fmla="*/ 7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4" y="9"/>
                      <a:pt x="0" y="11"/>
                      <a:pt x="0" y="9"/>
                    </a:cubicBezTo>
                    <a:cubicBezTo>
                      <a:pt x="0" y="6"/>
                      <a:pt x="5" y="0"/>
                      <a:pt x="7" y="0"/>
                    </a:cubicBezTo>
                    <a:cubicBezTo>
                      <a:pt x="9" y="1"/>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5" name="Freeform 2294">
                <a:extLst>
                  <a:ext uri="{FF2B5EF4-FFF2-40B4-BE49-F238E27FC236}">
                    <a16:creationId xmlns:a16="http://schemas.microsoft.com/office/drawing/2014/main" id="{C8029EF2-BE33-4500-B716-F4B6A4372DD5}"/>
                  </a:ext>
                </a:extLst>
              </p:cNvPr>
              <p:cNvSpPr>
                <a:spLocks/>
              </p:cNvSpPr>
              <p:nvPr/>
            </p:nvSpPr>
            <p:spPr bwMode="auto">
              <a:xfrm>
                <a:off x="6766" y="3718"/>
                <a:ext cx="44" cy="53"/>
              </a:xfrm>
              <a:custGeom>
                <a:avLst/>
                <a:gdLst>
                  <a:gd name="T0" fmla="*/ 6 w 9"/>
                  <a:gd name="T1" fmla="*/ 6 h 11"/>
                  <a:gd name="T2" fmla="*/ 0 w 9"/>
                  <a:gd name="T3" fmla="*/ 9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4" y="9"/>
                      <a:pt x="1" y="11"/>
                      <a:pt x="0" y="9"/>
                    </a:cubicBezTo>
                    <a:cubicBezTo>
                      <a:pt x="0" y="6"/>
                      <a:pt x="5" y="0"/>
                      <a:pt x="8" y="0"/>
                    </a:cubicBezTo>
                    <a:cubicBezTo>
                      <a:pt x="9" y="1"/>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6" name="Freeform 2295">
                <a:extLst>
                  <a:ext uri="{FF2B5EF4-FFF2-40B4-BE49-F238E27FC236}">
                    <a16:creationId xmlns:a16="http://schemas.microsoft.com/office/drawing/2014/main" id="{F5B0F378-3911-411F-8ECA-8F120664C1E0}"/>
                  </a:ext>
                </a:extLst>
              </p:cNvPr>
              <p:cNvSpPr>
                <a:spLocks/>
              </p:cNvSpPr>
              <p:nvPr/>
            </p:nvSpPr>
            <p:spPr bwMode="auto">
              <a:xfrm>
                <a:off x="6872" y="3727"/>
                <a:ext cx="44" cy="48"/>
              </a:xfrm>
              <a:custGeom>
                <a:avLst/>
                <a:gdLst>
                  <a:gd name="T0" fmla="*/ 5 w 9"/>
                  <a:gd name="T1" fmla="*/ 6 h 10"/>
                  <a:gd name="T2" fmla="*/ 0 w 9"/>
                  <a:gd name="T3" fmla="*/ 9 h 10"/>
                  <a:gd name="T4" fmla="*/ 8 w 9"/>
                  <a:gd name="T5" fmla="*/ 0 h 10"/>
                  <a:gd name="T6" fmla="*/ 5 w 9"/>
                  <a:gd name="T7" fmla="*/ 6 h 10"/>
                </a:gdLst>
                <a:ahLst/>
                <a:cxnLst>
                  <a:cxn ang="0">
                    <a:pos x="T0" y="T1"/>
                  </a:cxn>
                  <a:cxn ang="0">
                    <a:pos x="T2" y="T3"/>
                  </a:cxn>
                  <a:cxn ang="0">
                    <a:pos x="T4" y="T5"/>
                  </a:cxn>
                  <a:cxn ang="0">
                    <a:pos x="T6" y="T7"/>
                  </a:cxn>
                </a:cxnLst>
                <a:rect l="0" t="0" r="r" b="b"/>
                <a:pathLst>
                  <a:path w="9" h="10">
                    <a:moveTo>
                      <a:pt x="5" y="6"/>
                    </a:moveTo>
                    <a:cubicBezTo>
                      <a:pt x="3" y="9"/>
                      <a:pt x="0" y="10"/>
                      <a:pt x="0" y="9"/>
                    </a:cubicBezTo>
                    <a:cubicBezTo>
                      <a:pt x="0" y="7"/>
                      <a:pt x="6" y="0"/>
                      <a:pt x="8" y="0"/>
                    </a:cubicBezTo>
                    <a:cubicBezTo>
                      <a:pt x="9" y="0"/>
                      <a:pt x="7"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7" name="Freeform 2296">
                <a:extLst>
                  <a:ext uri="{FF2B5EF4-FFF2-40B4-BE49-F238E27FC236}">
                    <a16:creationId xmlns:a16="http://schemas.microsoft.com/office/drawing/2014/main" id="{AF9A9522-1A90-496E-B15A-BC566DFA38AB}"/>
                  </a:ext>
                </a:extLst>
              </p:cNvPr>
              <p:cNvSpPr>
                <a:spLocks/>
              </p:cNvSpPr>
              <p:nvPr/>
            </p:nvSpPr>
            <p:spPr bwMode="auto">
              <a:xfrm>
                <a:off x="6815" y="3790"/>
                <a:ext cx="43" cy="48"/>
              </a:xfrm>
              <a:custGeom>
                <a:avLst/>
                <a:gdLst>
                  <a:gd name="T0" fmla="*/ 5 w 9"/>
                  <a:gd name="T1" fmla="*/ 6 h 10"/>
                  <a:gd name="T2" fmla="*/ 0 w 9"/>
                  <a:gd name="T3" fmla="*/ 9 h 10"/>
                  <a:gd name="T4" fmla="*/ 8 w 9"/>
                  <a:gd name="T5" fmla="*/ 0 h 10"/>
                  <a:gd name="T6" fmla="*/ 5 w 9"/>
                  <a:gd name="T7" fmla="*/ 6 h 10"/>
                </a:gdLst>
                <a:ahLst/>
                <a:cxnLst>
                  <a:cxn ang="0">
                    <a:pos x="T0" y="T1"/>
                  </a:cxn>
                  <a:cxn ang="0">
                    <a:pos x="T2" y="T3"/>
                  </a:cxn>
                  <a:cxn ang="0">
                    <a:pos x="T4" y="T5"/>
                  </a:cxn>
                  <a:cxn ang="0">
                    <a:pos x="T6" y="T7"/>
                  </a:cxn>
                </a:cxnLst>
                <a:rect l="0" t="0" r="r" b="b"/>
                <a:pathLst>
                  <a:path w="9" h="10">
                    <a:moveTo>
                      <a:pt x="5" y="6"/>
                    </a:moveTo>
                    <a:cubicBezTo>
                      <a:pt x="3" y="9"/>
                      <a:pt x="0" y="10"/>
                      <a:pt x="0" y="9"/>
                    </a:cubicBezTo>
                    <a:cubicBezTo>
                      <a:pt x="0" y="7"/>
                      <a:pt x="6" y="0"/>
                      <a:pt x="8" y="0"/>
                    </a:cubicBezTo>
                    <a:cubicBezTo>
                      <a:pt x="9" y="1"/>
                      <a:pt x="7"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8" name="Freeform 2297">
                <a:extLst>
                  <a:ext uri="{FF2B5EF4-FFF2-40B4-BE49-F238E27FC236}">
                    <a16:creationId xmlns:a16="http://schemas.microsoft.com/office/drawing/2014/main" id="{13279FEA-4F6E-4A40-B94D-A2A124FBA56F}"/>
                  </a:ext>
                </a:extLst>
              </p:cNvPr>
              <p:cNvSpPr>
                <a:spLocks/>
              </p:cNvSpPr>
              <p:nvPr/>
            </p:nvSpPr>
            <p:spPr bwMode="auto">
              <a:xfrm>
                <a:off x="6844" y="3592"/>
                <a:ext cx="43" cy="53"/>
              </a:xfrm>
              <a:custGeom>
                <a:avLst/>
                <a:gdLst>
                  <a:gd name="T0" fmla="*/ 6 w 9"/>
                  <a:gd name="T1" fmla="*/ 6 h 11"/>
                  <a:gd name="T2" fmla="*/ 0 w 9"/>
                  <a:gd name="T3" fmla="*/ 9 h 11"/>
                  <a:gd name="T4" fmla="*/ 7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4" y="10"/>
                      <a:pt x="1" y="11"/>
                      <a:pt x="0" y="9"/>
                    </a:cubicBezTo>
                    <a:cubicBezTo>
                      <a:pt x="0" y="7"/>
                      <a:pt x="4" y="0"/>
                      <a:pt x="7" y="0"/>
                    </a:cubicBezTo>
                    <a:cubicBezTo>
                      <a:pt x="9" y="0"/>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49" name="Freeform 2298">
                <a:extLst>
                  <a:ext uri="{FF2B5EF4-FFF2-40B4-BE49-F238E27FC236}">
                    <a16:creationId xmlns:a16="http://schemas.microsoft.com/office/drawing/2014/main" id="{E466CA7B-5C58-4409-9B6C-9E9A2B1CD2D2}"/>
                  </a:ext>
                </a:extLst>
              </p:cNvPr>
              <p:cNvSpPr>
                <a:spLocks/>
              </p:cNvSpPr>
              <p:nvPr/>
            </p:nvSpPr>
            <p:spPr bwMode="auto">
              <a:xfrm>
                <a:off x="6805" y="3583"/>
                <a:ext cx="43" cy="57"/>
              </a:xfrm>
              <a:custGeom>
                <a:avLst/>
                <a:gdLst>
                  <a:gd name="T0" fmla="*/ 7 w 9"/>
                  <a:gd name="T1" fmla="*/ 6 h 12"/>
                  <a:gd name="T2" fmla="*/ 0 w 9"/>
                  <a:gd name="T3" fmla="*/ 9 h 12"/>
                  <a:gd name="T4" fmla="*/ 7 w 9"/>
                  <a:gd name="T5" fmla="*/ 0 h 12"/>
                  <a:gd name="T6" fmla="*/ 7 w 9"/>
                  <a:gd name="T7" fmla="*/ 6 h 12"/>
                </a:gdLst>
                <a:ahLst/>
                <a:cxnLst>
                  <a:cxn ang="0">
                    <a:pos x="T0" y="T1"/>
                  </a:cxn>
                  <a:cxn ang="0">
                    <a:pos x="T2" y="T3"/>
                  </a:cxn>
                  <a:cxn ang="0">
                    <a:pos x="T4" y="T5"/>
                  </a:cxn>
                  <a:cxn ang="0">
                    <a:pos x="T6" y="T7"/>
                  </a:cxn>
                </a:cxnLst>
                <a:rect l="0" t="0" r="r" b="b"/>
                <a:pathLst>
                  <a:path w="9" h="12">
                    <a:moveTo>
                      <a:pt x="7" y="6"/>
                    </a:moveTo>
                    <a:cubicBezTo>
                      <a:pt x="4" y="10"/>
                      <a:pt x="1" y="12"/>
                      <a:pt x="0" y="9"/>
                    </a:cubicBezTo>
                    <a:cubicBezTo>
                      <a:pt x="0" y="6"/>
                      <a:pt x="4" y="0"/>
                      <a:pt x="7" y="0"/>
                    </a:cubicBezTo>
                    <a:cubicBezTo>
                      <a:pt x="9" y="0"/>
                      <a:pt x="8"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0" name="Freeform 2299">
                <a:extLst>
                  <a:ext uri="{FF2B5EF4-FFF2-40B4-BE49-F238E27FC236}">
                    <a16:creationId xmlns:a16="http://schemas.microsoft.com/office/drawing/2014/main" id="{DB89BC11-CA88-461F-91A4-32CC2F2514C4}"/>
                  </a:ext>
                </a:extLst>
              </p:cNvPr>
              <p:cNvSpPr>
                <a:spLocks/>
              </p:cNvSpPr>
              <p:nvPr/>
            </p:nvSpPr>
            <p:spPr bwMode="auto">
              <a:xfrm>
                <a:off x="6738" y="3631"/>
                <a:ext cx="48" cy="58"/>
              </a:xfrm>
              <a:custGeom>
                <a:avLst/>
                <a:gdLst>
                  <a:gd name="T0" fmla="*/ 8 w 10"/>
                  <a:gd name="T1" fmla="*/ 6 h 12"/>
                  <a:gd name="T2" fmla="*/ 1 w 10"/>
                  <a:gd name="T3" fmla="*/ 9 h 12"/>
                  <a:gd name="T4" fmla="*/ 8 w 10"/>
                  <a:gd name="T5" fmla="*/ 0 h 12"/>
                  <a:gd name="T6" fmla="*/ 8 w 10"/>
                  <a:gd name="T7" fmla="*/ 6 h 12"/>
                </a:gdLst>
                <a:ahLst/>
                <a:cxnLst>
                  <a:cxn ang="0">
                    <a:pos x="T0" y="T1"/>
                  </a:cxn>
                  <a:cxn ang="0">
                    <a:pos x="T2" y="T3"/>
                  </a:cxn>
                  <a:cxn ang="0">
                    <a:pos x="T4" y="T5"/>
                  </a:cxn>
                  <a:cxn ang="0">
                    <a:pos x="T6" y="T7"/>
                  </a:cxn>
                </a:cxnLst>
                <a:rect l="0" t="0" r="r" b="b"/>
                <a:pathLst>
                  <a:path w="10" h="12">
                    <a:moveTo>
                      <a:pt x="8" y="6"/>
                    </a:moveTo>
                    <a:cubicBezTo>
                      <a:pt x="5" y="10"/>
                      <a:pt x="2" y="12"/>
                      <a:pt x="1" y="9"/>
                    </a:cubicBezTo>
                    <a:cubicBezTo>
                      <a:pt x="0" y="7"/>
                      <a:pt x="5" y="0"/>
                      <a:pt x="8" y="0"/>
                    </a:cubicBezTo>
                    <a:cubicBezTo>
                      <a:pt x="10" y="1"/>
                      <a:pt x="9" y="4"/>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1" name="Freeform 2300">
                <a:extLst>
                  <a:ext uri="{FF2B5EF4-FFF2-40B4-BE49-F238E27FC236}">
                    <a16:creationId xmlns:a16="http://schemas.microsoft.com/office/drawing/2014/main" id="{C9BFF22C-9D5E-450C-9FC0-B0EBFF69F078}"/>
                  </a:ext>
                </a:extLst>
              </p:cNvPr>
              <p:cNvSpPr>
                <a:spLocks/>
              </p:cNvSpPr>
              <p:nvPr/>
            </p:nvSpPr>
            <p:spPr bwMode="auto">
              <a:xfrm>
                <a:off x="6791" y="3534"/>
                <a:ext cx="43" cy="58"/>
              </a:xfrm>
              <a:custGeom>
                <a:avLst/>
                <a:gdLst>
                  <a:gd name="T0" fmla="*/ 7 w 9"/>
                  <a:gd name="T1" fmla="*/ 7 h 12"/>
                  <a:gd name="T2" fmla="*/ 0 w 9"/>
                  <a:gd name="T3" fmla="*/ 10 h 12"/>
                  <a:gd name="T4" fmla="*/ 7 w 9"/>
                  <a:gd name="T5" fmla="*/ 0 h 12"/>
                  <a:gd name="T6" fmla="*/ 7 w 9"/>
                  <a:gd name="T7" fmla="*/ 7 h 12"/>
                </a:gdLst>
                <a:ahLst/>
                <a:cxnLst>
                  <a:cxn ang="0">
                    <a:pos x="T0" y="T1"/>
                  </a:cxn>
                  <a:cxn ang="0">
                    <a:pos x="T2" y="T3"/>
                  </a:cxn>
                  <a:cxn ang="0">
                    <a:pos x="T4" y="T5"/>
                  </a:cxn>
                  <a:cxn ang="0">
                    <a:pos x="T6" y="T7"/>
                  </a:cxn>
                </a:cxnLst>
                <a:rect l="0" t="0" r="r" b="b"/>
                <a:pathLst>
                  <a:path w="9" h="12">
                    <a:moveTo>
                      <a:pt x="7" y="7"/>
                    </a:moveTo>
                    <a:cubicBezTo>
                      <a:pt x="5" y="10"/>
                      <a:pt x="1" y="12"/>
                      <a:pt x="0" y="10"/>
                    </a:cubicBezTo>
                    <a:cubicBezTo>
                      <a:pt x="0" y="7"/>
                      <a:pt x="4" y="0"/>
                      <a:pt x="7" y="0"/>
                    </a:cubicBezTo>
                    <a:cubicBezTo>
                      <a:pt x="9" y="1"/>
                      <a:pt x="9"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2" name="Freeform 2301">
                <a:extLst>
                  <a:ext uri="{FF2B5EF4-FFF2-40B4-BE49-F238E27FC236}">
                    <a16:creationId xmlns:a16="http://schemas.microsoft.com/office/drawing/2014/main" id="{E2FAF3C7-9E59-489A-B392-B2C7E7A63032}"/>
                  </a:ext>
                </a:extLst>
              </p:cNvPr>
              <p:cNvSpPr>
                <a:spLocks/>
              </p:cNvSpPr>
              <p:nvPr/>
            </p:nvSpPr>
            <p:spPr bwMode="auto">
              <a:xfrm>
                <a:off x="7296" y="2946"/>
                <a:ext cx="15" cy="63"/>
              </a:xfrm>
              <a:custGeom>
                <a:avLst/>
                <a:gdLst>
                  <a:gd name="T0" fmla="*/ 2 w 3"/>
                  <a:gd name="T1" fmla="*/ 8 h 13"/>
                  <a:gd name="T2" fmla="*/ 1 w 3"/>
                  <a:gd name="T3" fmla="*/ 13 h 13"/>
                  <a:gd name="T4" fmla="*/ 1 w 3"/>
                  <a:gd name="T5" fmla="*/ 6 h 13"/>
                  <a:gd name="T6" fmla="*/ 3 w 3"/>
                  <a:gd name="T7" fmla="*/ 0 h 13"/>
                  <a:gd name="T8" fmla="*/ 3 w 3"/>
                  <a:gd name="T9" fmla="*/ 0 h 13"/>
                  <a:gd name="T10" fmla="*/ 2 w 3"/>
                  <a:gd name="T11" fmla="*/ 8 h 13"/>
                </a:gdLst>
                <a:ahLst/>
                <a:cxnLst>
                  <a:cxn ang="0">
                    <a:pos x="T0" y="T1"/>
                  </a:cxn>
                  <a:cxn ang="0">
                    <a:pos x="T2" y="T3"/>
                  </a:cxn>
                  <a:cxn ang="0">
                    <a:pos x="T4" y="T5"/>
                  </a:cxn>
                  <a:cxn ang="0">
                    <a:pos x="T6" y="T7"/>
                  </a:cxn>
                  <a:cxn ang="0">
                    <a:pos x="T8" y="T9"/>
                  </a:cxn>
                  <a:cxn ang="0">
                    <a:pos x="T10" y="T11"/>
                  </a:cxn>
                </a:cxnLst>
                <a:rect l="0" t="0" r="r" b="b"/>
                <a:pathLst>
                  <a:path w="3" h="13">
                    <a:moveTo>
                      <a:pt x="2" y="8"/>
                    </a:moveTo>
                    <a:cubicBezTo>
                      <a:pt x="2" y="8"/>
                      <a:pt x="1" y="12"/>
                      <a:pt x="1" y="13"/>
                    </a:cubicBezTo>
                    <a:cubicBezTo>
                      <a:pt x="0" y="12"/>
                      <a:pt x="1" y="6"/>
                      <a:pt x="1" y="6"/>
                    </a:cubicBezTo>
                    <a:cubicBezTo>
                      <a:pt x="1" y="3"/>
                      <a:pt x="2" y="0"/>
                      <a:pt x="3" y="0"/>
                    </a:cubicBezTo>
                    <a:cubicBezTo>
                      <a:pt x="3" y="0"/>
                      <a:pt x="3" y="0"/>
                      <a:pt x="3" y="0"/>
                    </a:cubicBezTo>
                    <a:cubicBezTo>
                      <a:pt x="3" y="1"/>
                      <a:pt x="3"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3" name="Freeform 2302">
                <a:extLst>
                  <a:ext uri="{FF2B5EF4-FFF2-40B4-BE49-F238E27FC236}">
                    <a16:creationId xmlns:a16="http://schemas.microsoft.com/office/drawing/2014/main" id="{7EE55246-8178-43DE-AD87-D9629D5F4E47}"/>
                  </a:ext>
                </a:extLst>
              </p:cNvPr>
              <p:cNvSpPr>
                <a:spLocks/>
              </p:cNvSpPr>
              <p:nvPr/>
            </p:nvSpPr>
            <p:spPr bwMode="auto">
              <a:xfrm>
                <a:off x="7311" y="2937"/>
                <a:ext cx="14" cy="62"/>
              </a:xfrm>
              <a:custGeom>
                <a:avLst/>
                <a:gdLst>
                  <a:gd name="T0" fmla="*/ 2 w 3"/>
                  <a:gd name="T1" fmla="*/ 8 h 13"/>
                  <a:gd name="T2" fmla="*/ 1 w 3"/>
                  <a:gd name="T3" fmla="*/ 13 h 13"/>
                  <a:gd name="T4" fmla="*/ 0 w 3"/>
                  <a:gd name="T5" fmla="*/ 13 h 13"/>
                  <a:gd name="T6" fmla="*/ 3 w 3"/>
                  <a:gd name="T7" fmla="*/ 0 h 13"/>
                  <a:gd name="T8" fmla="*/ 3 w 3"/>
                  <a:gd name="T9" fmla="*/ 0 h 13"/>
                  <a:gd name="T10" fmla="*/ 2 w 3"/>
                  <a:gd name="T11" fmla="*/ 8 h 13"/>
                </a:gdLst>
                <a:ahLst/>
                <a:cxnLst>
                  <a:cxn ang="0">
                    <a:pos x="T0" y="T1"/>
                  </a:cxn>
                  <a:cxn ang="0">
                    <a:pos x="T2" y="T3"/>
                  </a:cxn>
                  <a:cxn ang="0">
                    <a:pos x="T4" y="T5"/>
                  </a:cxn>
                  <a:cxn ang="0">
                    <a:pos x="T6" y="T7"/>
                  </a:cxn>
                  <a:cxn ang="0">
                    <a:pos x="T8" y="T9"/>
                  </a:cxn>
                  <a:cxn ang="0">
                    <a:pos x="T10" y="T11"/>
                  </a:cxn>
                </a:cxnLst>
                <a:rect l="0" t="0" r="r" b="b"/>
                <a:pathLst>
                  <a:path w="3" h="13">
                    <a:moveTo>
                      <a:pt x="2" y="8"/>
                    </a:moveTo>
                    <a:cubicBezTo>
                      <a:pt x="2" y="9"/>
                      <a:pt x="1" y="12"/>
                      <a:pt x="1" y="13"/>
                    </a:cubicBezTo>
                    <a:cubicBezTo>
                      <a:pt x="0" y="13"/>
                      <a:pt x="0" y="13"/>
                      <a:pt x="0" y="13"/>
                    </a:cubicBezTo>
                    <a:cubicBezTo>
                      <a:pt x="0" y="11"/>
                      <a:pt x="2" y="1"/>
                      <a:pt x="3" y="0"/>
                    </a:cubicBezTo>
                    <a:cubicBezTo>
                      <a:pt x="3" y="0"/>
                      <a:pt x="3" y="0"/>
                      <a:pt x="3" y="0"/>
                    </a:cubicBezTo>
                    <a:cubicBezTo>
                      <a:pt x="3"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4" name="Freeform 2303">
                <a:extLst>
                  <a:ext uri="{FF2B5EF4-FFF2-40B4-BE49-F238E27FC236}">
                    <a16:creationId xmlns:a16="http://schemas.microsoft.com/office/drawing/2014/main" id="{0D21DC5B-660B-4F39-B098-E711C7081250}"/>
                  </a:ext>
                </a:extLst>
              </p:cNvPr>
              <p:cNvSpPr>
                <a:spLocks/>
              </p:cNvSpPr>
              <p:nvPr/>
            </p:nvSpPr>
            <p:spPr bwMode="auto">
              <a:xfrm>
                <a:off x="7325" y="2893"/>
                <a:ext cx="10" cy="58"/>
              </a:xfrm>
              <a:custGeom>
                <a:avLst/>
                <a:gdLst>
                  <a:gd name="T0" fmla="*/ 1 w 2"/>
                  <a:gd name="T1" fmla="*/ 7 h 12"/>
                  <a:gd name="T2" fmla="*/ 0 w 2"/>
                  <a:gd name="T3" fmla="*/ 12 h 12"/>
                  <a:gd name="T4" fmla="*/ 2 w 2"/>
                  <a:gd name="T5" fmla="*/ 0 h 12"/>
                  <a:gd name="T6" fmla="*/ 2 w 2"/>
                  <a:gd name="T7" fmla="*/ 0 h 12"/>
                  <a:gd name="T8" fmla="*/ 1 w 2"/>
                  <a:gd name="T9" fmla="*/ 7 h 12"/>
                </a:gdLst>
                <a:ahLst/>
                <a:cxnLst>
                  <a:cxn ang="0">
                    <a:pos x="T0" y="T1"/>
                  </a:cxn>
                  <a:cxn ang="0">
                    <a:pos x="T2" y="T3"/>
                  </a:cxn>
                  <a:cxn ang="0">
                    <a:pos x="T4" y="T5"/>
                  </a:cxn>
                  <a:cxn ang="0">
                    <a:pos x="T6" y="T7"/>
                  </a:cxn>
                  <a:cxn ang="0">
                    <a:pos x="T8" y="T9"/>
                  </a:cxn>
                </a:cxnLst>
                <a:rect l="0" t="0" r="r" b="b"/>
                <a:pathLst>
                  <a:path w="2" h="12">
                    <a:moveTo>
                      <a:pt x="1" y="7"/>
                    </a:moveTo>
                    <a:cubicBezTo>
                      <a:pt x="1" y="8"/>
                      <a:pt x="1" y="12"/>
                      <a:pt x="0" y="12"/>
                    </a:cubicBezTo>
                    <a:cubicBezTo>
                      <a:pt x="0" y="12"/>
                      <a:pt x="2" y="1"/>
                      <a:pt x="2" y="0"/>
                    </a:cubicBezTo>
                    <a:cubicBezTo>
                      <a:pt x="2" y="0"/>
                      <a:pt x="2" y="0"/>
                      <a:pt x="2" y="0"/>
                    </a:cubicBezTo>
                    <a:cubicBezTo>
                      <a:pt x="2" y="1"/>
                      <a:pt x="2" y="5"/>
                      <a:pt x="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5" name="Freeform 2304">
                <a:extLst>
                  <a:ext uri="{FF2B5EF4-FFF2-40B4-BE49-F238E27FC236}">
                    <a16:creationId xmlns:a16="http://schemas.microsoft.com/office/drawing/2014/main" id="{8FA0C6F9-2063-4278-81DF-7B995C91F97E}"/>
                  </a:ext>
                </a:extLst>
              </p:cNvPr>
              <p:cNvSpPr>
                <a:spLocks/>
              </p:cNvSpPr>
              <p:nvPr/>
            </p:nvSpPr>
            <p:spPr bwMode="auto">
              <a:xfrm>
                <a:off x="7335" y="2845"/>
                <a:ext cx="10" cy="58"/>
              </a:xfrm>
              <a:custGeom>
                <a:avLst/>
                <a:gdLst>
                  <a:gd name="T0" fmla="*/ 1 w 2"/>
                  <a:gd name="T1" fmla="*/ 11 h 12"/>
                  <a:gd name="T2" fmla="*/ 0 w 2"/>
                  <a:gd name="T3" fmla="*/ 12 h 12"/>
                  <a:gd name="T4" fmla="*/ 2 w 2"/>
                  <a:gd name="T5" fmla="*/ 0 h 12"/>
                  <a:gd name="T6" fmla="*/ 2 w 2"/>
                  <a:gd name="T7" fmla="*/ 0 h 12"/>
                  <a:gd name="T8" fmla="*/ 2 w 2"/>
                  <a:gd name="T9" fmla="*/ 1 h 12"/>
                  <a:gd name="T10" fmla="*/ 1 w 2"/>
                  <a:gd name="T11" fmla="*/ 11 h 12"/>
                  <a:gd name="T12" fmla="*/ 1 w 2"/>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2" h="12">
                    <a:moveTo>
                      <a:pt x="1" y="11"/>
                    </a:moveTo>
                    <a:cubicBezTo>
                      <a:pt x="1" y="12"/>
                      <a:pt x="1" y="12"/>
                      <a:pt x="0" y="12"/>
                    </a:cubicBezTo>
                    <a:cubicBezTo>
                      <a:pt x="0" y="12"/>
                      <a:pt x="2" y="0"/>
                      <a:pt x="2" y="0"/>
                    </a:cubicBezTo>
                    <a:cubicBezTo>
                      <a:pt x="2" y="0"/>
                      <a:pt x="2" y="0"/>
                      <a:pt x="2" y="0"/>
                    </a:cubicBezTo>
                    <a:cubicBezTo>
                      <a:pt x="2" y="0"/>
                      <a:pt x="2" y="0"/>
                      <a:pt x="2" y="1"/>
                    </a:cubicBezTo>
                    <a:cubicBezTo>
                      <a:pt x="1" y="11"/>
                      <a:pt x="1" y="11"/>
                      <a:pt x="1" y="11"/>
                    </a:cubicBezTo>
                    <a:cubicBezTo>
                      <a:pt x="1" y="11"/>
                      <a:pt x="1" y="11"/>
                      <a:pt x="1" y="1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6" name="Freeform 2305">
                <a:extLst>
                  <a:ext uri="{FF2B5EF4-FFF2-40B4-BE49-F238E27FC236}">
                    <a16:creationId xmlns:a16="http://schemas.microsoft.com/office/drawing/2014/main" id="{D70CE7F2-57C1-40F2-A4FC-63832092E372}"/>
                  </a:ext>
                </a:extLst>
              </p:cNvPr>
              <p:cNvSpPr>
                <a:spLocks/>
              </p:cNvSpPr>
              <p:nvPr/>
            </p:nvSpPr>
            <p:spPr bwMode="auto">
              <a:xfrm>
                <a:off x="7349" y="2700"/>
                <a:ext cx="5" cy="63"/>
              </a:xfrm>
              <a:custGeom>
                <a:avLst/>
                <a:gdLst>
                  <a:gd name="T0" fmla="*/ 0 w 1"/>
                  <a:gd name="T1" fmla="*/ 12 h 13"/>
                  <a:gd name="T2" fmla="*/ 0 w 1"/>
                  <a:gd name="T3" fmla="*/ 13 h 13"/>
                  <a:gd name="T4" fmla="*/ 1 w 1"/>
                  <a:gd name="T5" fmla="*/ 0 h 13"/>
                  <a:gd name="T6" fmla="*/ 1 w 1"/>
                  <a:gd name="T7" fmla="*/ 0 h 13"/>
                  <a:gd name="T8" fmla="*/ 1 w 1"/>
                  <a:gd name="T9" fmla="*/ 1 h 13"/>
                  <a:gd name="T10" fmla="*/ 0 w 1"/>
                  <a:gd name="T11" fmla="*/ 12 h 13"/>
                  <a:gd name="T12" fmla="*/ 0 w 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 h="13">
                    <a:moveTo>
                      <a:pt x="0" y="12"/>
                    </a:moveTo>
                    <a:cubicBezTo>
                      <a:pt x="0" y="13"/>
                      <a:pt x="0" y="13"/>
                      <a:pt x="0" y="13"/>
                    </a:cubicBezTo>
                    <a:cubicBezTo>
                      <a:pt x="0" y="12"/>
                      <a:pt x="1" y="0"/>
                      <a:pt x="1" y="0"/>
                    </a:cubicBezTo>
                    <a:cubicBezTo>
                      <a:pt x="1" y="0"/>
                      <a:pt x="1" y="0"/>
                      <a:pt x="1" y="0"/>
                    </a:cubicBezTo>
                    <a:cubicBezTo>
                      <a:pt x="1" y="0"/>
                      <a:pt x="1" y="0"/>
                      <a:pt x="1" y="1"/>
                    </a:cubicBezTo>
                    <a:cubicBezTo>
                      <a:pt x="0" y="12"/>
                      <a:pt x="0" y="12"/>
                      <a:pt x="0" y="12"/>
                    </a:cubicBezTo>
                    <a:cubicBezTo>
                      <a:pt x="0" y="12"/>
                      <a:pt x="0" y="12"/>
                      <a:pt x="0" y="1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7" name="Freeform 2306">
                <a:extLst>
                  <a:ext uri="{FF2B5EF4-FFF2-40B4-BE49-F238E27FC236}">
                    <a16:creationId xmlns:a16="http://schemas.microsoft.com/office/drawing/2014/main" id="{CD3F217F-F3B2-4C72-84E5-735815F5AD8C}"/>
                  </a:ext>
                </a:extLst>
              </p:cNvPr>
              <p:cNvSpPr>
                <a:spLocks/>
              </p:cNvSpPr>
              <p:nvPr/>
            </p:nvSpPr>
            <p:spPr bwMode="auto">
              <a:xfrm>
                <a:off x="7340" y="2773"/>
                <a:ext cx="9" cy="62"/>
              </a:xfrm>
              <a:custGeom>
                <a:avLst/>
                <a:gdLst>
                  <a:gd name="T0" fmla="*/ 1 w 2"/>
                  <a:gd name="T1" fmla="*/ 8 h 13"/>
                  <a:gd name="T2" fmla="*/ 1 w 2"/>
                  <a:gd name="T3" fmla="*/ 13 h 13"/>
                  <a:gd name="T4" fmla="*/ 2 w 2"/>
                  <a:gd name="T5" fmla="*/ 0 h 13"/>
                  <a:gd name="T6" fmla="*/ 2 w 2"/>
                  <a:gd name="T7" fmla="*/ 0 h 13"/>
                  <a:gd name="T8" fmla="*/ 1 w 2"/>
                  <a:gd name="T9" fmla="*/ 8 h 13"/>
                </a:gdLst>
                <a:ahLst/>
                <a:cxnLst>
                  <a:cxn ang="0">
                    <a:pos x="T0" y="T1"/>
                  </a:cxn>
                  <a:cxn ang="0">
                    <a:pos x="T2" y="T3"/>
                  </a:cxn>
                  <a:cxn ang="0">
                    <a:pos x="T4" y="T5"/>
                  </a:cxn>
                  <a:cxn ang="0">
                    <a:pos x="T6" y="T7"/>
                  </a:cxn>
                  <a:cxn ang="0">
                    <a:pos x="T8" y="T9"/>
                  </a:cxn>
                </a:cxnLst>
                <a:rect l="0" t="0" r="r" b="b"/>
                <a:pathLst>
                  <a:path w="2" h="13">
                    <a:moveTo>
                      <a:pt x="1" y="8"/>
                    </a:moveTo>
                    <a:cubicBezTo>
                      <a:pt x="1" y="8"/>
                      <a:pt x="1" y="12"/>
                      <a:pt x="1" y="13"/>
                    </a:cubicBezTo>
                    <a:cubicBezTo>
                      <a:pt x="0" y="12"/>
                      <a:pt x="1" y="1"/>
                      <a:pt x="2" y="0"/>
                    </a:cubicBezTo>
                    <a:cubicBezTo>
                      <a:pt x="2" y="0"/>
                      <a:pt x="2" y="0"/>
                      <a:pt x="2" y="0"/>
                    </a:cubicBezTo>
                    <a:cubicBezTo>
                      <a:pt x="2" y="1"/>
                      <a:pt x="2" y="5"/>
                      <a:pt x="1"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8" name="Freeform 2307">
                <a:extLst>
                  <a:ext uri="{FF2B5EF4-FFF2-40B4-BE49-F238E27FC236}">
                    <a16:creationId xmlns:a16="http://schemas.microsoft.com/office/drawing/2014/main" id="{8C8391AD-7C1D-4426-97B4-8D19D634E95E}"/>
                  </a:ext>
                </a:extLst>
              </p:cNvPr>
              <p:cNvSpPr>
                <a:spLocks/>
              </p:cNvSpPr>
              <p:nvPr/>
            </p:nvSpPr>
            <p:spPr bwMode="auto">
              <a:xfrm>
                <a:off x="7330" y="2826"/>
                <a:ext cx="10" cy="57"/>
              </a:xfrm>
              <a:custGeom>
                <a:avLst/>
                <a:gdLst>
                  <a:gd name="T0" fmla="*/ 1 w 2"/>
                  <a:gd name="T1" fmla="*/ 7 h 12"/>
                  <a:gd name="T2" fmla="*/ 0 w 2"/>
                  <a:gd name="T3" fmla="*/ 12 h 12"/>
                  <a:gd name="T4" fmla="*/ 0 w 2"/>
                  <a:gd name="T5" fmla="*/ 12 h 12"/>
                  <a:gd name="T6" fmla="*/ 2 w 2"/>
                  <a:gd name="T7" fmla="*/ 0 h 12"/>
                  <a:gd name="T8" fmla="*/ 2 w 2"/>
                  <a:gd name="T9" fmla="*/ 0 h 12"/>
                  <a:gd name="T10" fmla="*/ 1 w 2"/>
                  <a:gd name="T11" fmla="*/ 7 h 12"/>
                </a:gdLst>
                <a:ahLst/>
                <a:cxnLst>
                  <a:cxn ang="0">
                    <a:pos x="T0" y="T1"/>
                  </a:cxn>
                  <a:cxn ang="0">
                    <a:pos x="T2" y="T3"/>
                  </a:cxn>
                  <a:cxn ang="0">
                    <a:pos x="T4" y="T5"/>
                  </a:cxn>
                  <a:cxn ang="0">
                    <a:pos x="T6" y="T7"/>
                  </a:cxn>
                  <a:cxn ang="0">
                    <a:pos x="T8" y="T9"/>
                  </a:cxn>
                  <a:cxn ang="0">
                    <a:pos x="T10" y="T11"/>
                  </a:cxn>
                </a:cxnLst>
                <a:rect l="0" t="0" r="r" b="b"/>
                <a:pathLst>
                  <a:path w="2" h="12">
                    <a:moveTo>
                      <a:pt x="1" y="7"/>
                    </a:moveTo>
                    <a:cubicBezTo>
                      <a:pt x="1" y="8"/>
                      <a:pt x="1" y="12"/>
                      <a:pt x="0" y="12"/>
                    </a:cubicBezTo>
                    <a:cubicBezTo>
                      <a:pt x="0" y="12"/>
                      <a:pt x="0" y="12"/>
                      <a:pt x="0" y="12"/>
                    </a:cubicBezTo>
                    <a:cubicBezTo>
                      <a:pt x="0" y="11"/>
                      <a:pt x="1" y="0"/>
                      <a:pt x="2" y="0"/>
                    </a:cubicBezTo>
                    <a:cubicBezTo>
                      <a:pt x="2" y="0"/>
                      <a:pt x="2" y="0"/>
                      <a:pt x="2" y="0"/>
                    </a:cubicBezTo>
                    <a:cubicBezTo>
                      <a:pt x="2" y="0"/>
                      <a:pt x="2" y="5"/>
                      <a:pt x="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59" name="Freeform 2308">
                <a:extLst>
                  <a:ext uri="{FF2B5EF4-FFF2-40B4-BE49-F238E27FC236}">
                    <a16:creationId xmlns:a16="http://schemas.microsoft.com/office/drawing/2014/main" id="{FE9C602D-A7B2-453F-8412-842BFAEE0B75}"/>
                  </a:ext>
                </a:extLst>
              </p:cNvPr>
              <p:cNvSpPr>
                <a:spLocks/>
              </p:cNvSpPr>
              <p:nvPr/>
            </p:nvSpPr>
            <p:spPr bwMode="auto">
              <a:xfrm>
                <a:off x="7316" y="2845"/>
                <a:ext cx="14" cy="63"/>
              </a:xfrm>
              <a:custGeom>
                <a:avLst/>
                <a:gdLst>
                  <a:gd name="T0" fmla="*/ 2 w 3"/>
                  <a:gd name="T1" fmla="*/ 8 h 13"/>
                  <a:gd name="T2" fmla="*/ 0 w 3"/>
                  <a:gd name="T3" fmla="*/ 13 h 13"/>
                  <a:gd name="T4" fmla="*/ 0 w 3"/>
                  <a:gd name="T5" fmla="*/ 7 h 13"/>
                  <a:gd name="T6" fmla="*/ 2 w 3"/>
                  <a:gd name="T7" fmla="*/ 0 h 13"/>
                  <a:gd name="T8" fmla="*/ 2 w 3"/>
                  <a:gd name="T9" fmla="*/ 0 h 13"/>
                  <a:gd name="T10" fmla="*/ 2 w 3"/>
                  <a:gd name="T11" fmla="*/ 8 h 13"/>
                </a:gdLst>
                <a:ahLst/>
                <a:cxnLst>
                  <a:cxn ang="0">
                    <a:pos x="T0" y="T1"/>
                  </a:cxn>
                  <a:cxn ang="0">
                    <a:pos x="T2" y="T3"/>
                  </a:cxn>
                  <a:cxn ang="0">
                    <a:pos x="T4" y="T5"/>
                  </a:cxn>
                  <a:cxn ang="0">
                    <a:pos x="T6" y="T7"/>
                  </a:cxn>
                  <a:cxn ang="0">
                    <a:pos x="T8" y="T9"/>
                  </a:cxn>
                  <a:cxn ang="0">
                    <a:pos x="T10" y="T11"/>
                  </a:cxn>
                </a:cxnLst>
                <a:rect l="0" t="0" r="r" b="b"/>
                <a:pathLst>
                  <a:path w="3" h="13">
                    <a:moveTo>
                      <a:pt x="2" y="8"/>
                    </a:moveTo>
                    <a:cubicBezTo>
                      <a:pt x="2" y="9"/>
                      <a:pt x="1" y="13"/>
                      <a:pt x="0" y="13"/>
                    </a:cubicBezTo>
                    <a:cubicBezTo>
                      <a:pt x="0" y="13"/>
                      <a:pt x="0" y="8"/>
                      <a:pt x="0" y="7"/>
                    </a:cubicBezTo>
                    <a:cubicBezTo>
                      <a:pt x="1" y="3"/>
                      <a:pt x="1" y="0"/>
                      <a:pt x="2" y="0"/>
                    </a:cubicBezTo>
                    <a:cubicBezTo>
                      <a:pt x="2" y="0"/>
                      <a:pt x="2" y="0"/>
                      <a:pt x="2" y="0"/>
                    </a:cubicBezTo>
                    <a:cubicBezTo>
                      <a:pt x="3"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0" name="Freeform 2309">
                <a:extLst>
                  <a:ext uri="{FF2B5EF4-FFF2-40B4-BE49-F238E27FC236}">
                    <a16:creationId xmlns:a16="http://schemas.microsoft.com/office/drawing/2014/main" id="{0EB02DB0-B096-4403-ADC1-CB2A29F4FED8}"/>
                  </a:ext>
                </a:extLst>
              </p:cNvPr>
              <p:cNvSpPr>
                <a:spLocks/>
              </p:cNvSpPr>
              <p:nvPr/>
            </p:nvSpPr>
            <p:spPr bwMode="auto">
              <a:xfrm>
                <a:off x="7301" y="2806"/>
                <a:ext cx="15" cy="68"/>
              </a:xfrm>
              <a:custGeom>
                <a:avLst/>
                <a:gdLst>
                  <a:gd name="T0" fmla="*/ 3 w 3"/>
                  <a:gd name="T1" fmla="*/ 8 h 14"/>
                  <a:gd name="T2" fmla="*/ 1 w 3"/>
                  <a:gd name="T3" fmla="*/ 13 h 14"/>
                  <a:gd name="T4" fmla="*/ 3 w 3"/>
                  <a:gd name="T5" fmla="*/ 0 h 14"/>
                  <a:gd name="T6" fmla="*/ 3 w 3"/>
                  <a:gd name="T7" fmla="*/ 0 h 14"/>
                  <a:gd name="T8" fmla="*/ 3 w 3"/>
                  <a:gd name="T9" fmla="*/ 8 h 14"/>
                </a:gdLst>
                <a:ahLst/>
                <a:cxnLst>
                  <a:cxn ang="0">
                    <a:pos x="T0" y="T1"/>
                  </a:cxn>
                  <a:cxn ang="0">
                    <a:pos x="T2" y="T3"/>
                  </a:cxn>
                  <a:cxn ang="0">
                    <a:pos x="T4" y="T5"/>
                  </a:cxn>
                  <a:cxn ang="0">
                    <a:pos x="T6" y="T7"/>
                  </a:cxn>
                  <a:cxn ang="0">
                    <a:pos x="T8" y="T9"/>
                  </a:cxn>
                </a:cxnLst>
                <a:rect l="0" t="0" r="r" b="b"/>
                <a:pathLst>
                  <a:path w="3" h="14">
                    <a:moveTo>
                      <a:pt x="3" y="8"/>
                    </a:moveTo>
                    <a:cubicBezTo>
                      <a:pt x="2" y="11"/>
                      <a:pt x="2" y="14"/>
                      <a:pt x="1" y="13"/>
                    </a:cubicBezTo>
                    <a:cubicBezTo>
                      <a:pt x="0" y="11"/>
                      <a:pt x="1" y="0"/>
                      <a:pt x="3" y="0"/>
                    </a:cubicBezTo>
                    <a:cubicBezTo>
                      <a:pt x="3" y="0"/>
                      <a:pt x="3" y="0"/>
                      <a:pt x="3" y="0"/>
                    </a:cubicBezTo>
                    <a:cubicBezTo>
                      <a:pt x="3" y="1"/>
                      <a:pt x="3" y="5"/>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1" name="Freeform 2310">
                <a:extLst>
                  <a:ext uri="{FF2B5EF4-FFF2-40B4-BE49-F238E27FC236}">
                    <a16:creationId xmlns:a16="http://schemas.microsoft.com/office/drawing/2014/main" id="{949E49E2-CFAA-4566-8F03-CD1215F979F6}"/>
                  </a:ext>
                </a:extLst>
              </p:cNvPr>
              <p:cNvSpPr>
                <a:spLocks/>
              </p:cNvSpPr>
              <p:nvPr/>
            </p:nvSpPr>
            <p:spPr bwMode="auto">
              <a:xfrm>
                <a:off x="7325" y="2749"/>
                <a:ext cx="10" cy="62"/>
              </a:xfrm>
              <a:custGeom>
                <a:avLst/>
                <a:gdLst>
                  <a:gd name="T0" fmla="*/ 2 w 2"/>
                  <a:gd name="T1" fmla="*/ 8 h 13"/>
                  <a:gd name="T2" fmla="*/ 1 w 2"/>
                  <a:gd name="T3" fmla="*/ 13 h 13"/>
                  <a:gd name="T4" fmla="*/ 0 w 2"/>
                  <a:gd name="T5" fmla="*/ 6 h 13"/>
                  <a:gd name="T6" fmla="*/ 2 w 2"/>
                  <a:gd name="T7" fmla="*/ 0 h 13"/>
                  <a:gd name="T8" fmla="*/ 2 w 2"/>
                  <a:gd name="T9" fmla="*/ 0 h 13"/>
                  <a:gd name="T10" fmla="*/ 2 w 2"/>
                  <a:gd name="T11" fmla="*/ 8 h 13"/>
                </a:gdLst>
                <a:ahLst/>
                <a:cxnLst>
                  <a:cxn ang="0">
                    <a:pos x="T0" y="T1"/>
                  </a:cxn>
                  <a:cxn ang="0">
                    <a:pos x="T2" y="T3"/>
                  </a:cxn>
                  <a:cxn ang="0">
                    <a:pos x="T4" y="T5"/>
                  </a:cxn>
                  <a:cxn ang="0">
                    <a:pos x="T6" y="T7"/>
                  </a:cxn>
                  <a:cxn ang="0">
                    <a:pos x="T8" y="T9"/>
                  </a:cxn>
                  <a:cxn ang="0">
                    <a:pos x="T10" y="T11"/>
                  </a:cxn>
                </a:cxnLst>
                <a:rect l="0" t="0" r="r" b="b"/>
                <a:pathLst>
                  <a:path w="2" h="13">
                    <a:moveTo>
                      <a:pt x="2" y="8"/>
                    </a:moveTo>
                    <a:cubicBezTo>
                      <a:pt x="2" y="8"/>
                      <a:pt x="1" y="12"/>
                      <a:pt x="1" y="13"/>
                    </a:cubicBezTo>
                    <a:cubicBezTo>
                      <a:pt x="0" y="12"/>
                      <a:pt x="0" y="6"/>
                      <a:pt x="0" y="6"/>
                    </a:cubicBezTo>
                    <a:cubicBezTo>
                      <a:pt x="1" y="3"/>
                      <a:pt x="1" y="0"/>
                      <a:pt x="2" y="0"/>
                    </a:cubicBezTo>
                    <a:cubicBezTo>
                      <a:pt x="2" y="0"/>
                      <a:pt x="2" y="0"/>
                      <a:pt x="2" y="0"/>
                    </a:cubicBezTo>
                    <a:cubicBezTo>
                      <a:pt x="2" y="0"/>
                      <a:pt x="2" y="4"/>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2" name="Freeform 2311">
                <a:extLst>
                  <a:ext uri="{FF2B5EF4-FFF2-40B4-BE49-F238E27FC236}">
                    <a16:creationId xmlns:a16="http://schemas.microsoft.com/office/drawing/2014/main" id="{9FBA13FF-94E3-4A90-956C-0FC5C4B2590D}"/>
                  </a:ext>
                </a:extLst>
              </p:cNvPr>
              <p:cNvSpPr>
                <a:spLocks/>
              </p:cNvSpPr>
              <p:nvPr/>
            </p:nvSpPr>
            <p:spPr bwMode="auto">
              <a:xfrm>
                <a:off x="7340" y="2710"/>
                <a:ext cx="9" cy="63"/>
              </a:xfrm>
              <a:custGeom>
                <a:avLst/>
                <a:gdLst>
                  <a:gd name="T0" fmla="*/ 1 w 2"/>
                  <a:gd name="T1" fmla="*/ 8 h 13"/>
                  <a:gd name="T2" fmla="*/ 1 w 2"/>
                  <a:gd name="T3" fmla="*/ 13 h 13"/>
                  <a:gd name="T4" fmla="*/ 0 w 2"/>
                  <a:gd name="T5" fmla="*/ 13 h 13"/>
                  <a:gd name="T6" fmla="*/ 1 w 2"/>
                  <a:gd name="T7" fmla="*/ 0 h 13"/>
                  <a:gd name="T8" fmla="*/ 1 w 2"/>
                  <a:gd name="T9" fmla="*/ 0 h 13"/>
                  <a:gd name="T10" fmla="*/ 1 w 2"/>
                  <a:gd name="T11" fmla="*/ 8 h 13"/>
                </a:gdLst>
                <a:ahLst/>
                <a:cxnLst>
                  <a:cxn ang="0">
                    <a:pos x="T0" y="T1"/>
                  </a:cxn>
                  <a:cxn ang="0">
                    <a:pos x="T2" y="T3"/>
                  </a:cxn>
                  <a:cxn ang="0">
                    <a:pos x="T4" y="T5"/>
                  </a:cxn>
                  <a:cxn ang="0">
                    <a:pos x="T6" y="T7"/>
                  </a:cxn>
                  <a:cxn ang="0">
                    <a:pos x="T8" y="T9"/>
                  </a:cxn>
                  <a:cxn ang="0">
                    <a:pos x="T10" y="T11"/>
                  </a:cxn>
                </a:cxnLst>
                <a:rect l="0" t="0" r="r" b="b"/>
                <a:pathLst>
                  <a:path w="2" h="13">
                    <a:moveTo>
                      <a:pt x="1" y="8"/>
                    </a:moveTo>
                    <a:cubicBezTo>
                      <a:pt x="1" y="9"/>
                      <a:pt x="1" y="12"/>
                      <a:pt x="1" y="13"/>
                    </a:cubicBezTo>
                    <a:cubicBezTo>
                      <a:pt x="1" y="13"/>
                      <a:pt x="0" y="13"/>
                      <a:pt x="0" y="13"/>
                    </a:cubicBezTo>
                    <a:cubicBezTo>
                      <a:pt x="0" y="12"/>
                      <a:pt x="0" y="1"/>
                      <a:pt x="1" y="0"/>
                    </a:cubicBezTo>
                    <a:cubicBezTo>
                      <a:pt x="1" y="0"/>
                      <a:pt x="1" y="0"/>
                      <a:pt x="1" y="0"/>
                    </a:cubicBezTo>
                    <a:cubicBezTo>
                      <a:pt x="2" y="1"/>
                      <a:pt x="1" y="5"/>
                      <a:pt x="1"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3" name="Freeform 2312">
                <a:extLst>
                  <a:ext uri="{FF2B5EF4-FFF2-40B4-BE49-F238E27FC236}">
                    <a16:creationId xmlns:a16="http://schemas.microsoft.com/office/drawing/2014/main" id="{FB27F554-A217-469A-B011-FF426F277575}"/>
                  </a:ext>
                </a:extLst>
              </p:cNvPr>
              <p:cNvSpPr>
                <a:spLocks/>
              </p:cNvSpPr>
              <p:nvPr/>
            </p:nvSpPr>
            <p:spPr bwMode="auto">
              <a:xfrm>
                <a:off x="7340" y="2604"/>
                <a:ext cx="9" cy="63"/>
              </a:xfrm>
              <a:custGeom>
                <a:avLst/>
                <a:gdLst>
                  <a:gd name="T0" fmla="*/ 2 w 2"/>
                  <a:gd name="T1" fmla="*/ 8 h 13"/>
                  <a:gd name="T2" fmla="*/ 1 w 2"/>
                  <a:gd name="T3" fmla="*/ 13 h 13"/>
                  <a:gd name="T4" fmla="*/ 1 w 2"/>
                  <a:gd name="T5" fmla="*/ 13 h 13"/>
                  <a:gd name="T6" fmla="*/ 1 w 2"/>
                  <a:gd name="T7" fmla="*/ 0 h 13"/>
                  <a:gd name="T8" fmla="*/ 1 w 2"/>
                  <a:gd name="T9" fmla="*/ 0 h 13"/>
                  <a:gd name="T10" fmla="*/ 2 w 2"/>
                  <a:gd name="T11" fmla="*/ 8 h 13"/>
                </a:gdLst>
                <a:ahLst/>
                <a:cxnLst>
                  <a:cxn ang="0">
                    <a:pos x="T0" y="T1"/>
                  </a:cxn>
                  <a:cxn ang="0">
                    <a:pos x="T2" y="T3"/>
                  </a:cxn>
                  <a:cxn ang="0">
                    <a:pos x="T4" y="T5"/>
                  </a:cxn>
                  <a:cxn ang="0">
                    <a:pos x="T6" y="T7"/>
                  </a:cxn>
                  <a:cxn ang="0">
                    <a:pos x="T8" y="T9"/>
                  </a:cxn>
                  <a:cxn ang="0">
                    <a:pos x="T10" y="T11"/>
                  </a:cxn>
                </a:cxnLst>
                <a:rect l="0" t="0" r="r" b="b"/>
                <a:pathLst>
                  <a:path w="2" h="13">
                    <a:moveTo>
                      <a:pt x="2" y="8"/>
                    </a:moveTo>
                    <a:cubicBezTo>
                      <a:pt x="2" y="9"/>
                      <a:pt x="2" y="13"/>
                      <a:pt x="1" y="13"/>
                    </a:cubicBezTo>
                    <a:cubicBezTo>
                      <a:pt x="1" y="13"/>
                      <a:pt x="1" y="13"/>
                      <a:pt x="1" y="13"/>
                    </a:cubicBezTo>
                    <a:cubicBezTo>
                      <a:pt x="0" y="12"/>
                      <a:pt x="0" y="1"/>
                      <a:pt x="1" y="0"/>
                    </a:cubicBezTo>
                    <a:cubicBezTo>
                      <a:pt x="1" y="0"/>
                      <a:pt x="1" y="0"/>
                      <a:pt x="1" y="0"/>
                    </a:cubicBezTo>
                    <a:cubicBezTo>
                      <a:pt x="1"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4" name="Freeform 2313">
                <a:extLst>
                  <a:ext uri="{FF2B5EF4-FFF2-40B4-BE49-F238E27FC236}">
                    <a16:creationId xmlns:a16="http://schemas.microsoft.com/office/drawing/2014/main" id="{C06925EF-68D8-4894-979E-0132E5A8B87E}"/>
                  </a:ext>
                </a:extLst>
              </p:cNvPr>
              <p:cNvSpPr>
                <a:spLocks/>
              </p:cNvSpPr>
              <p:nvPr/>
            </p:nvSpPr>
            <p:spPr bwMode="auto">
              <a:xfrm>
                <a:off x="7330" y="2647"/>
                <a:ext cx="10" cy="63"/>
              </a:xfrm>
              <a:custGeom>
                <a:avLst/>
                <a:gdLst>
                  <a:gd name="T0" fmla="*/ 2 w 2"/>
                  <a:gd name="T1" fmla="*/ 8 h 13"/>
                  <a:gd name="T2" fmla="*/ 1 w 2"/>
                  <a:gd name="T3" fmla="*/ 13 h 13"/>
                  <a:gd name="T4" fmla="*/ 0 w 2"/>
                  <a:gd name="T5" fmla="*/ 7 h 13"/>
                  <a:gd name="T6" fmla="*/ 1 w 2"/>
                  <a:gd name="T7" fmla="*/ 0 h 13"/>
                  <a:gd name="T8" fmla="*/ 1 w 2"/>
                  <a:gd name="T9" fmla="*/ 0 h 13"/>
                  <a:gd name="T10" fmla="*/ 2 w 2"/>
                  <a:gd name="T11" fmla="*/ 8 h 13"/>
                </a:gdLst>
                <a:ahLst/>
                <a:cxnLst>
                  <a:cxn ang="0">
                    <a:pos x="T0" y="T1"/>
                  </a:cxn>
                  <a:cxn ang="0">
                    <a:pos x="T2" y="T3"/>
                  </a:cxn>
                  <a:cxn ang="0">
                    <a:pos x="T4" y="T5"/>
                  </a:cxn>
                  <a:cxn ang="0">
                    <a:pos x="T6" y="T7"/>
                  </a:cxn>
                  <a:cxn ang="0">
                    <a:pos x="T8" y="T9"/>
                  </a:cxn>
                  <a:cxn ang="0">
                    <a:pos x="T10" y="T11"/>
                  </a:cxn>
                </a:cxnLst>
                <a:rect l="0" t="0" r="r" b="b"/>
                <a:pathLst>
                  <a:path w="2" h="13">
                    <a:moveTo>
                      <a:pt x="2" y="8"/>
                    </a:moveTo>
                    <a:cubicBezTo>
                      <a:pt x="2" y="9"/>
                      <a:pt x="2" y="13"/>
                      <a:pt x="1" y="13"/>
                    </a:cubicBezTo>
                    <a:cubicBezTo>
                      <a:pt x="0" y="13"/>
                      <a:pt x="0" y="9"/>
                      <a:pt x="0" y="7"/>
                    </a:cubicBezTo>
                    <a:cubicBezTo>
                      <a:pt x="0" y="3"/>
                      <a:pt x="1" y="0"/>
                      <a:pt x="1" y="0"/>
                    </a:cubicBezTo>
                    <a:cubicBezTo>
                      <a:pt x="1" y="0"/>
                      <a:pt x="1" y="0"/>
                      <a:pt x="1" y="0"/>
                    </a:cubicBezTo>
                    <a:cubicBezTo>
                      <a:pt x="2"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5" name="Freeform 2314">
                <a:extLst>
                  <a:ext uri="{FF2B5EF4-FFF2-40B4-BE49-F238E27FC236}">
                    <a16:creationId xmlns:a16="http://schemas.microsoft.com/office/drawing/2014/main" id="{46FA8CD2-E23C-47C8-B836-ACE9135A1E88}"/>
                  </a:ext>
                </a:extLst>
              </p:cNvPr>
              <p:cNvSpPr>
                <a:spLocks/>
              </p:cNvSpPr>
              <p:nvPr/>
            </p:nvSpPr>
            <p:spPr bwMode="auto">
              <a:xfrm>
                <a:off x="7311" y="2705"/>
                <a:ext cx="14" cy="68"/>
              </a:xfrm>
              <a:custGeom>
                <a:avLst/>
                <a:gdLst>
                  <a:gd name="T0" fmla="*/ 3 w 3"/>
                  <a:gd name="T1" fmla="*/ 8 h 14"/>
                  <a:gd name="T2" fmla="*/ 1 w 3"/>
                  <a:gd name="T3" fmla="*/ 13 h 14"/>
                  <a:gd name="T4" fmla="*/ 2 w 3"/>
                  <a:gd name="T5" fmla="*/ 0 h 14"/>
                  <a:gd name="T6" fmla="*/ 2 w 3"/>
                  <a:gd name="T7" fmla="*/ 0 h 14"/>
                  <a:gd name="T8" fmla="*/ 3 w 3"/>
                  <a:gd name="T9" fmla="*/ 8 h 14"/>
                </a:gdLst>
                <a:ahLst/>
                <a:cxnLst>
                  <a:cxn ang="0">
                    <a:pos x="T0" y="T1"/>
                  </a:cxn>
                  <a:cxn ang="0">
                    <a:pos x="T2" y="T3"/>
                  </a:cxn>
                  <a:cxn ang="0">
                    <a:pos x="T4" y="T5"/>
                  </a:cxn>
                  <a:cxn ang="0">
                    <a:pos x="T6" y="T7"/>
                  </a:cxn>
                  <a:cxn ang="0">
                    <a:pos x="T8" y="T9"/>
                  </a:cxn>
                </a:cxnLst>
                <a:rect l="0" t="0" r="r" b="b"/>
                <a:pathLst>
                  <a:path w="3" h="14">
                    <a:moveTo>
                      <a:pt x="3" y="8"/>
                    </a:moveTo>
                    <a:cubicBezTo>
                      <a:pt x="2" y="11"/>
                      <a:pt x="2" y="14"/>
                      <a:pt x="1" y="13"/>
                    </a:cubicBezTo>
                    <a:cubicBezTo>
                      <a:pt x="0" y="11"/>
                      <a:pt x="0" y="0"/>
                      <a:pt x="2" y="0"/>
                    </a:cubicBezTo>
                    <a:cubicBezTo>
                      <a:pt x="2" y="0"/>
                      <a:pt x="2" y="0"/>
                      <a:pt x="2" y="0"/>
                    </a:cubicBezTo>
                    <a:cubicBezTo>
                      <a:pt x="3" y="1"/>
                      <a:pt x="3" y="5"/>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6" name="Freeform 2315">
                <a:extLst>
                  <a:ext uri="{FF2B5EF4-FFF2-40B4-BE49-F238E27FC236}">
                    <a16:creationId xmlns:a16="http://schemas.microsoft.com/office/drawing/2014/main" id="{9FFC0838-3FF6-4AC5-9DFC-9F9D18CEE5B0}"/>
                  </a:ext>
                </a:extLst>
              </p:cNvPr>
              <p:cNvSpPr>
                <a:spLocks/>
              </p:cNvSpPr>
              <p:nvPr/>
            </p:nvSpPr>
            <p:spPr bwMode="auto">
              <a:xfrm>
                <a:off x="6829" y="3366"/>
                <a:ext cx="43" cy="62"/>
              </a:xfrm>
              <a:custGeom>
                <a:avLst/>
                <a:gdLst>
                  <a:gd name="T0" fmla="*/ 8 w 9"/>
                  <a:gd name="T1" fmla="*/ 7 h 13"/>
                  <a:gd name="T2" fmla="*/ 1 w 9"/>
                  <a:gd name="T3" fmla="*/ 10 h 13"/>
                  <a:gd name="T4" fmla="*/ 7 w 9"/>
                  <a:gd name="T5" fmla="*/ 0 h 13"/>
                  <a:gd name="T6" fmla="*/ 8 w 9"/>
                  <a:gd name="T7" fmla="*/ 7 h 13"/>
                </a:gdLst>
                <a:ahLst/>
                <a:cxnLst>
                  <a:cxn ang="0">
                    <a:pos x="T0" y="T1"/>
                  </a:cxn>
                  <a:cxn ang="0">
                    <a:pos x="T2" y="T3"/>
                  </a:cxn>
                  <a:cxn ang="0">
                    <a:pos x="T4" y="T5"/>
                  </a:cxn>
                  <a:cxn ang="0">
                    <a:pos x="T6" y="T7"/>
                  </a:cxn>
                </a:cxnLst>
                <a:rect l="0" t="0" r="r" b="b"/>
                <a:pathLst>
                  <a:path w="9" h="13">
                    <a:moveTo>
                      <a:pt x="8" y="7"/>
                    </a:moveTo>
                    <a:cubicBezTo>
                      <a:pt x="6" y="11"/>
                      <a:pt x="2" y="13"/>
                      <a:pt x="1" y="10"/>
                    </a:cubicBezTo>
                    <a:cubicBezTo>
                      <a:pt x="0" y="6"/>
                      <a:pt x="3" y="0"/>
                      <a:pt x="7" y="0"/>
                    </a:cubicBezTo>
                    <a:cubicBezTo>
                      <a:pt x="9"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7" name="Freeform 2316">
                <a:extLst>
                  <a:ext uri="{FF2B5EF4-FFF2-40B4-BE49-F238E27FC236}">
                    <a16:creationId xmlns:a16="http://schemas.microsoft.com/office/drawing/2014/main" id="{9DFE2E3B-D886-4C18-8A3A-C2472662C86F}"/>
                  </a:ext>
                </a:extLst>
              </p:cNvPr>
              <p:cNvSpPr>
                <a:spLocks/>
              </p:cNvSpPr>
              <p:nvPr/>
            </p:nvSpPr>
            <p:spPr bwMode="auto">
              <a:xfrm>
                <a:off x="6834" y="3457"/>
                <a:ext cx="48" cy="63"/>
              </a:xfrm>
              <a:custGeom>
                <a:avLst/>
                <a:gdLst>
                  <a:gd name="T0" fmla="*/ 8 w 10"/>
                  <a:gd name="T1" fmla="*/ 7 h 13"/>
                  <a:gd name="T2" fmla="*/ 1 w 10"/>
                  <a:gd name="T3" fmla="*/ 10 h 13"/>
                  <a:gd name="T4" fmla="*/ 8 w 10"/>
                  <a:gd name="T5" fmla="*/ 1 h 13"/>
                  <a:gd name="T6" fmla="*/ 8 w 10"/>
                  <a:gd name="T7" fmla="*/ 7 h 13"/>
                </a:gdLst>
                <a:ahLst/>
                <a:cxnLst>
                  <a:cxn ang="0">
                    <a:pos x="T0" y="T1"/>
                  </a:cxn>
                  <a:cxn ang="0">
                    <a:pos x="T2" y="T3"/>
                  </a:cxn>
                  <a:cxn ang="0">
                    <a:pos x="T4" y="T5"/>
                  </a:cxn>
                  <a:cxn ang="0">
                    <a:pos x="T6" y="T7"/>
                  </a:cxn>
                </a:cxnLst>
                <a:rect l="0" t="0" r="r" b="b"/>
                <a:pathLst>
                  <a:path w="10" h="13">
                    <a:moveTo>
                      <a:pt x="8" y="7"/>
                    </a:moveTo>
                    <a:cubicBezTo>
                      <a:pt x="6" y="11"/>
                      <a:pt x="2" y="13"/>
                      <a:pt x="1" y="10"/>
                    </a:cubicBezTo>
                    <a:cubicBezTo>
                      <a:pt x="0" y="7"/>
                      <a:pt x="4" y="0"/>
                      <a:pt x="8" y="1"/>
                    </a:cubicBezTo>
                    <a:cubicBezTo>
                      <a:pt x="10" y="1"/>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8" name="Freeform 2317">
                <a:extLst>
                  <a:ext uri="{FF2B5EF4-FFF2-40B4-BE49-F238E27FC236}">
                    <a16:creationId xmlns:a16="http://schemas.microsoft.com/office/drawing/2014/main" id="{E6659D36-C9D1-4D0A-9C77-EC325ADAE55E}"/>
                  </a:ext>
                </a:extLst>
              </p:cNvPr>
              <p:cNvSpPr>
                <a:spLocks/>
              </p:cNvSpPr>
              <p:nvPr/>
            </p:nvSpPr>
            <p:spPr bwMode="auto">
              <a:xfrm>
                <a:off x="6872" y="3380"/>
                <a:ext cx="49" cy="63"/>
              </a:xfrm>
              <a:custGeom>
                <a:avLst/>
                <a:gdLst>
                  <a:gd name="T0" fmla="*/ 8 w 10"/>
                  <a:gd name="T1" fmla="*/ 7 h 13"/>
                  <a:gd name="T2" fmla="*/ 1 w 10"/>
                  <a:gd name="T3" fmla="*/ 10 h 13"/>
                  <a:gd name="T4" fmla="*/ 7 w 10"/>
                  <a:gd name="T5" fmla="*/ 1 h 13"/>
                  <a:gd name="T6" fmla="*/ 8 w 10"/>
                  <a:gd name="T7" fmla="*/ 7 h 13"/>
                </a:gdLst>
                <a:ahLst/>
                <a:cxnLst>
                  <a:cxn ang="0">
                    <a:pos x="T0" y="T1"/>
                  </a:cxn>
                  <a:cxn ang="0">
                    <a:pos x="T2" y="T3"/>
                  </a:cxn>
                  <a:cxn ang="0">
                    <a:pos x="T4" y="T5"/>
                  </a:cxn>
                  <a:cxn ang="0">
                    <a:pos x="T6" y="T7"/>
                  </a:cxn>
                </a:cxnLst>
                <a:rect l="0" t="0" r="r" b="b"/>
                <a:pathLst>
                  <a:path w="10" h="13">
                    <a:moveTo>
                      <a:pt x="8" y="7"/>
                    </a:moveTo>
                    <a:cubicBezTo>
                      <a:pt x="6" y="11"/>
                      <a:pt x="2" y="13"/>
                      <a:pt x="1" y="10"/>
                    </a:cubicBezTo>
                    <a:cubicBezTo>
                      <a:pt x="0" y="7"/>
                      <a:pt x="4" y="0"/>
                      <a:pt x="7" y="1"/>
                    </a:cubicBezTo>
                    <a:cubicBezTo>
                      <a:pt x="10" y="1"/>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69" name="Freeform 2318">
                <a:extLst>
                  <a:ext uri="{FF2B5EF4-FFF2-40B4-BE49-F238E27FC236}">
                    <a16:creationId xmlns:a16="http://schemas.microsoft.com/office/drawing/2014/main" id="{3B2CBCB7-FC13-4843-A703-1E22110FED69}"/>
                  </a:ext>
                </a:extLst>
              </p:cNvPr>
              <p:cNvSpPr>
                <a:spLocks/>
              </p:cNvSpPr>
              <p:nvPr/>
            </p:nvSpPr>
            <p:spPr bwMode="auto">
              <a:xfrm>
                <a:off x="6858" y="3515"/>
                <a:ext cx="43" cy="58"/>
              </a:xfrm>
              <a:custGeom>
                <a:avLst/>
                <a:gdLst>
                  <a:gd name="T0" fmla="*/ 7 w 9"/>
                  <a:gd name="T1" fmla="*/ 6 h 12"/>
                  <a:gd name="T2" fmla="*/ 1 w 9"/>
                  <a:gd name="T3" fmla="*/ 9 h 12"/>
                  <a:gd name="T4" fmla="*/ 7 w 9"/>
                  <a:gd name="T5" fmla="*/ 0 h 12"/>
                  <a:gd name="T6" fmla="*/ 7 w 9"/>
                  <a:gd name="T7" fmla="*/ 6 h 12"/>
                </a:gdLst>
                <a:ahLst/>
                <a:cxnLst>
                  <a:cxn ang="0">
                    <a:pos x="T0" y="T1"/>
                  </a:cxn>
                  <a:cxn ang="0">
                    <a:pos x="T2" y="T3"/>
                  </a:cxn>
                  <a:cxn ang="0">
                    <a:pos x="T4" y="T5"/>
                  </a:cxn>
                  <a:cxn ang="0">
                    <a:pos x="T6" y="T7"/>
                  </a:cxn>
                </a:cxnLst>
                <a:rect l="0" t="0" r="r" b="b"/>
                <a:pathLst>
                  <a:path w="9" h="12">
                    <a:moveTo>
                      <a:pt x="7" y="6"/>
                    </a:moveTo>
                    <a:cubicBezTo>
                      <a:pt x="5" y="10"/>
                      <a:pt x="1" y="12"/>
                      <a:pt x="1" y="9"/>
                    </a:cubicBezTo>
                    <a:cubicBezTo>
                      <a:pt x="0" y="6"/>
                      <a:pt x="4" y="0"/>
                      <a:pt x="7" y="0"/>
                    </a:cubicBezTo>
                    <a:cubicBezTo>
                      <a:pt x="9" y="0"/>
                      <a:pt x="8"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0" name="Freeform 2319">
                <a:extLst>
                  <a:ext uri="{FF2B5EF4-FFF2-40B4-BE49-F238E27FC236}">
                    <a16:creationId xmlns:a16="http://schemas.microsoft.com/office/drawing/2014/main" id="{47D8B197-66F1-4C38-A42A-8FDE0A64FA97}"/>
                  </a:ext>
                </a:extLst>
              </p:cNvPr>
              <p:cNvSpPr>
                <a:spLocks/>
              </p:cNvSpPr>
              <p:nvPr/>
            </p:nvSpPr>
            <p:spPr bwMode="auto">
              <a:xfrm>
                <a:off x="6892" y="3583"/>
                <a:ext cx="43" cy="57"/>
              </a:xfrm>
              <a:custGeom>
                <a:avLst/>
                <a:gdLst>
                  <a:gd name="T0" fmla="*/ 6 w 9"/>
                  <a:gd name="T1" fmla="*/ 7 h 12"/>
                  <a:gd name="T2" fmla="*/ 0 w 9"/>
                  <a:gd name="T3" fmla="*/ 10 h 12"/>
                  <a:gd name="T4" fmla="*/ 7 w 9"/>
                  <a:gd name="T5" fmla="*/ 1 h 12"/>
                  <a:gd name="T6" fmla="*/ 6 w 9"/>
                  <a:gd name="T7" fmla="*/ 7 h 12"/>
                </a:gdLst>
                <a:ahLst/>
                <a:cxnLst>
                  <a:cxn ang="0">
                    <a:pos x="T0" y="T1"/>
                  </a:cxn>
                  <a:cxn ang="0">
                    <a:pos x="T2" y="T3"/>
                  </a:cxn>
                  <a:cxn ang="0">
                    <a:pos x="T4" y="T5"/>
                  </a:cxn>
                  <a:cxn ang="0">
                    <a:pos x="T6" y="T7"/>
                  </a:cxn>
                </a:cxnLst>
                <a:rect l="0" t="0" r="r" b="b"/>
                <a:pathLst>
                  <a:path w="9" h="12">
                    <a:moveTo>
                      <a:pt x="6" y="7"/>
                    </a:moveTo>
                    <a:cubicBezTo>
                      <a:pt x="4" y="10"/>
                      <a:pt x="1" y="12"/>
                      <a:pt x="0" y="10"/>
                    </a:cubicBezTo>
                    <a:cubicBezTo>
                      <a:pt x="0" y="8"/>
                      <a:pt x="4" y="0"/>
                      <a:pt x="7" y="1"/>
                    </a:cubicBezTo>
                    <a:cubicBezTo>
                      <a:pt x="9" y="1"/>
                      <a:pt x="8"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1" name="Freeform 2320">
                <a:extLst>
                  <a:ext uri="{FF2B5EF4-FFF2-40B4-BE49-F238E27FC236}">
                    <a16:creationId xmlns:a16="http://schemas.microsoft.com/office/drawing/2014/main" id="{0119D681-64A5-4299-8D9B-A15D94E72EB7}"/>
                  </a:ext>
                </a:extLst>
              </p:cNvPr>
              <p:cNvSpPr>
                <a:spLocks/>
              </p:cNvSpPr>
              <p:nvPr/>
            </p:nvSpPr>
            <p:spPr bwMode="auto">
              <a:xfrm>
                <a:off x="6930" y="3578"/>
                <a:ext cx="39" cy="53"/>
              </a:xfrm>
              <a:custGeom>
                <a:avLst/>
                <a:gdLst>
                  <a:gd name="T0" fmla="*/ 5 w 8"/>
                  <a:gd name="T1" fmla="*/ 6 h 11"/>
                  <a:gd name="T2" fmla="*/ 0 w 8"/>
                  <a:gd name="T3" fmla="*/ 10 h 11"/>
                  <a:gd name="T4" fmla="*/ 7 w 8"/>
                  <a:gd name="T5" fmla="*/ 0 h 11"/>
                  <a:gd name="T6" fmla="*/ 5 w 8"/>
                  <a:gd name="T7" fmla="*/ 6 h 11"/>
                </a:gdLst>
                <a:ahLst/>
                <a:cxnLst>
                  <a:cxn ang="0">
                    <a:pos x="T0" y="T1"/>
                  </a:cxn>
                  <a:cxn ang="0">
                    <a:pos x="T2" y="T3"/>
                  </a:cxn>
                  <a:cxn ang="0">
                    <a:pos x="T4" y="T5"/>
                  </a:cxn>
                  <a:cxn ang="0">
                    <a:pos x="T6" y="T7"/>
                  </a:cxn>
                </a:cxnLst>
                <a:rect l="0" t="0" r="r" b="b"/>
                <a:pathLst>
                  <a:path w="8" h="11">
                    <a:moveTo>
                      <a:pt x="5" y="6"/>
                    </a:moveTo>
                    <a:cubicBezTo>
                      <a:pt x="3" y="10"/>
                      <a:pt x="1" y="11"/>
                      <a:pt x="0" y="10"/>
                    </a:cubicBezTo>
                    <a:cubicBezTo>
                      <a:pt x="0" y="8"/>
                      <a:pt x="4" y="0"/>
                      <a:pt x="7" y="0"/>
                    </a:cubicBezTo>
                    <a:cubicBezTo>
                      <a:pt x="8" y="0"/>
                      <a:pt x="7"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2" name="Freeform 2321">
                <a:extLst>
                  <a:ext uri="{FF2B5EF4-FFF2-40B4-BE49-F238E27FC236}">
                    <a16:creationId xmlns:a16="http://schemas.microsoft.com/office/drawing/2014/main" id="{4103A554-4EF8-47CD-A4D4-35A722AD751C}"/>
                  </a:ext>
                </a:extLst>
              </p:cNvPr>
              <p:cNvSpPr>
                <a:spLocks/>
              </p:cNvSpPr>
              <p:nvPr/>
            </p:nvSpPr>
            <p:spPr bwMode="auto">
              <a:xfrm>
                <a:off x="6863" y="3665"/>
                <a:ext cx="43" cy="53"/>
              </a:xfrm>
              <a:custGeom>
                <a:avLst/>
                <a:gdLst>
                  <a:gd name="T0" fmla="*/ 6 w 9"/>
                  <a:gd name="T1" fmla="*/ 6 h 11"/>
                  <a:gd name="T2" fmla="*/ 0 w 9"/>
                  <a:gd name="T3" fmla="*/ 9 h 11"/>
                  <a:gd name="T4" fmla="*/ 7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3" y="9"/>
                      <a:pt x="0" y="11"/>
                      <a:pt x="0" y="9"/>
                    </a:cubicBezTo>
                    <a:cubicBezTo>
                      <a:pt x="0" y="7"/>
                      <a:pt x="5" y="0"/>
                      <a:pt x="7" y="0"/>
                    </a:cubicBezTo>
                    <a:cubicBezTo>
                      <a:pt x="9" y="0"/>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3" name="Freeform 2322">
                <a:extLst>
                  <a:ext uri="{FF2B5EF4-FFF2-40B4-BE49-F238E27FC236}">
                    <a16:creationId xmlns:a16="http://schemas.microsoft.com/office/drawing/2014/main" id="{D01061A2-FE8E-48C0-9A00-76A1C4D673F6}"/>
                  </a:ext>
                </a:extLst>
              </p:cNvPr>
              <p:cNvSpPr>
                <a:spLocks/>
              </p:cNvSpPr>
              <p:nvPr/>
            </p:nvSpPr>
            <p:spPr bwMode="auto">
              <a:xfrm>
                <a:off x="6959" y="3496"/>
                <a:ext cx="44" cy="58"/>
              </a:xfrm>
              <a:custGeom>
                <a:avLst/>
                <a:gdLst>
                  <a:gd name="T0" fmla="*/ 6 w 9"/>
                  <a:gd name="T1" fmla="*/ 6 h 12"/>
                  <a:gd name="T2" fmla="*/ 1 w 9"/>
                  <a:gd name="T3" fmla="*/ 10 h 12"/>
                  <a:gd name="T4" fmla="*/ 7 w 9"/>
                  <a:gd name="T5" fmla="*/ 0 h 12"/>
                  <a:gd name="T6" fmla="*/ 6 w 9"/>
                  <a:gd name="T7" fmla="*/ 6 h 12"/>
                </a:gdLst>
                <a:ahLst/>
                <a:cxnLst>
                  <a:cxn ang="0">
                    <a:pos x="T0" y="T1"/>
                  </a:cxn>
                  <a:cxn ang="0">
                    <a:pos x="T2" y="T3"/>
                  </a:cxn>
                  <a:cxn ang="0">
                    <a:pos x="T4" y="T5"/>
                  </a:cxn>
                  <a:cxn ang="0">
                    <a:pos x="T6" y="T7"/>
                  </a:cxn>
                </a:cxnLst>
                <a:rect l="0" t="0" r="r" b="b"/>
                <a:pathLst>
                  <a:path w="9" h="12">
                    <a:moveTo>
                      <a:pt x="6" y="6"/>
                    </a:moveTo>
                    <a:cubicBezTo>
                      <a:pt x="4" y="10"/>
                      <a:pt x="1" y="12"/>
                      <a:pt x="1" y="10"/>
                    </a:cubicBezTo>
                    <a:cubicBezTo>
                      <a:pt x="0" y="7"/>
                      <a:pt x="5" y="0"/>
                      <a:pt x="7" y="0"/>
                    </a:cubicBezTo>
                    <a:cubicBezTo>
                      <a:pt x="9" y="0"/>
                      <a:pt x="8"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4" name="Freeform 2323">
                <a:extLst>
                  <a:ext uri="{FF2B5EF4-FFF2-40B4-BE49-F238E27FC236}">
                    <a16:creationId xmlns:a16="http://schemas.microsoft.com/office/drawing/2014/main" id="{8FCB1D1D-326A-4246-96B8-7A885273F37D}"/>
                  </a:ext>
                </a:extLst>
              </p:cNvPr>
              <p:cNvSpPr>
                <a:spLocks/>
              </p:cNvSpPr>
              <p:nvPr/>
            </p:nvSpPr>
            <p:spPr bwMode="auto">
              <a:xfrm>
                <a:off x="6964" y="3433"/>
                <a:ext cx="39" cy="58"/>
              </a:xfrm>
              <a:custGeom>
                <a:avLst/>
                <a:gdLst>
                  <a:gd name="T0" fmla="*/ 6 w 8"/>
                  <a:gd name="T1" fmla="*/ 7 h 12"/>
                  <a:gd name="T2" fmla="*/ 1 w 8"/>
                  <a:gd name="T3" fmla="*/ 10 h 12"/>
                  <a:gd name="T4" fmla="*/ 7 w 8"/>
                  <a:gd name="T5" fmla="*/ 0 h 12"/>
                  <a:gd name="T6" fmla="*/ 6 w 8"/>
                  <a:gd name="T7" fmla="*/ 7 h 12"/>
                </a:gdLst>
                <a:ahLst/>
                <a:cxnLst>
                  <a:cxn ang="0">
                    <a:pos x="T0" y="T1"/>
                  </a:cxn>
                  <a:cxn ang="0">
                    <a:pos x="T2" y="T3"/>
                  </a:cxn>
                  <a:cxn ang="0">
                    <a:pos x="T4" y="T5"/>
                  </a:cxn>
                  <a:cxn ang="0">
                    <a:pos x="T6" y="T7"/>
                  </a:cxn>
                </a:cxnLst>
                <a:rect l="0" t="0" r="r" b="b"/>
                <a:pathLst>
                  <a:path w="8" h="12">
                    <a:moveTo>
                      <a:pt x="6" y="7"/>
                    </a:moveTo>
                    <a:cubicBezTo>
                      <a:pt x="4" y="10"/>
                      <a:pt x="1" y="12"/>
                      <a:pt x="1" y="10"/>
                    </a:cubicBezTo>
                    <a:cubicBezTo>
                      <a:pt x="0" y="7"/>
                      <a:pt x="4" y="0"/>
                      <a:pt x="7" y="0"/>
                    </a:cubicBezTo>
                    <a:cubicBezTo>
                      <a:pt x="8" y="0"/>
                      <a:pt x="8"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5" name="Freeform 2324">
                <a:extLst>
                  <a:ext uri="{FF2B5EF4-FFF2-40B4-BE49-F238E27FC236}">
                    <a16:creationId xmlns:a16="http://schemas.microsoft.com/office/drawing/2014/main" id="{EEFB18CC-E10F-496A-AA61-45EF06362B6D}"/>
                  </a:ext>
                </a:extLst>
              </p:cNvPr>
              <p:cNvSpPr>
                <a:spLocks/>
              </p:cNvSpPr>
              <p:nvPr/>
            </p:nvSpPr>
            <p:spPr bwMode="auto">
              <a:xfrm>
                <a:off x="6911" y="3438"/>
                <a:ext cx="43" cy="58"/>
              </a:xfrm>
              <a:custGeom>
                <a:avLst/>
                <a:gdLst>
                  <a:gd name="T0" fmla="*/ 7 w 9"/>
                  <a:gd name="T1" fmla="*/ 7 h 12"/>
                  <a:gd name="T2" fmla="*/ 1 w 9"/>
                  <a:gd name="T3" fmla="*/ 10 h 12"/>
                  <a:gd name="T4" fmla="*/ 7 w 9"/>
                  <a:gd name="T5" fmla="*/ 0 h 12"/>
                  <a:gd name="T6" fmla="*/ 7 w 9"/>
                  <a:gd name="T7" fmla="*/ 7 h 12"/>
                </a:gdLst>
                <a:ahLst/>
                <a:cxnLst>
                  <a:cxn ang="0">
                    <a:pos x="T0" y="T1"/>
                  </a:cxn>
                  <a:cxn ang="0">
                    <a:pos x="T2" y="T3"/>
                  </a:cxn>
                  <a:cxn ang="0">
                    <a:pos x="T4" y="T5"/>
                  </a:cxn>
                  <a:cxn ang="0">
                    <a:pos x="T6" y="T7"/>
                  </a:cxn>
                </a:cxnLst>
                <a:rect l="0" t="0" r="r" b="b"/>
                <a:pathLst>
                  <a:path w="9" h="12">
                    <a:moveTo>
                      <a:pt x="7" y="7"/>
                    </a:moveTo>
                    <a:cubicBezTo>
                      <a:pt x="5" y="10"/>
                      <a:pt x="2" y="12"/>
                      <a:pt x="1" y="10"/>
                    </a:cubicBezTo>
                    <a:cubicBezTo>
                      <a:pt x="0" y="7"/>
                      <a:pt x="4" y="0"/>
                      <a:pt x="7" y="0"/>
                    </a:cubicBezTo>
                    <a:cubicBezTo>
                      <a:pt x="9" y="0"/>
                      <a:pt x="8"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6" name="Freeform 2325">
                <a:extLst>
                  <a:ext uri="{FF2B5EF4-FFF2-40B4-BE49-F238E27FC236}">
                    <a16:creationId xmlns:a16="http://schemas.microsoft.com/office/drawing/2014/main" id="{8DD7088A-8C08-4C7F-B7D4-0C39C7294E49}"/>
                  </a:ext>
                </a:extLst>
              </p:cNvPr>
              <p:cNvSpPr>
                <a:spLocks/>
              </p:cNvSpPr>
              <p:nvPr/>
            </p:nvSpPr>
            <p:spPr bwMode="auto">
              <a:xfrm>
                <a:off x="7031" y="3327"/>
                <a:ext cx="39" cy="63"/>
              </a:xfrm>
              <a:custGeom>
                <a:avLst/>
                <a:gdLst>
                  <a:gd name="T0" fmla="*/ 6 w 8"/>
                  <a:gd name="T1" fmla="*/ 7 h 13"/>
                  <a:gd name="T2" fmla="*/ 1 w 8"/>
                  <a:gd name="T3" fmla="*/ 11 h 13"/>
                  <a:gd name="T4" fmla="*/ 6 w 8"/>
                  <a:gd name="T5" fmla="*/ 0 h 13"/>
                  <a:gd name="T6" fmla="*/ 6 w 8"/>
                  <a:gd name="T7" fmla="*/ 7 h 13"/>
                </a:gdLst>
                <a:ahLst/>
                <a:cxnLst>
                  <a:cxn ang="0">
                    <a:pos x="T0" y="T1"/>
                  </a:cxn>
                  <a:cxn ang="0">
                    <a:pos x="T2" y="T3"/>
                  </a:cxn>
                  <a:cxn ang="0">
                    <a:pos x="T4" y="T5"/>
                  </a:cxn>
                  <a:cxn ang="0">
                    <a:pos x="T6" y="T7"/>
                  </a:cxn>
                </a:cxnLst>
                <a:rect l="0" t="0" r="r" b="b"/>
                <a:pathLst>
                  <a:path w="8" h="13">
                    <a:moveTo>
                      <a:pt x="6" y="7"/>
                    </a:moveTo>
                    <a:cubicBezTo>
                      <a:pt x="4" y="11"/>
                      <a:pt x="2" y="13"/>
                      <a:pt x="1" y="11"/>
                    </a:cubicBezTo>
                    <a:cubicBezTo>
                      <a:pt x="0" y="8"/>
                      <a:pt x="3" y="0"/>
                      <a:pt x="6" y="0"/>
                    </a:cubicBezTo>
                    <a:cubicBezTo>
                      <a:pt x="8" y="1"/>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7" name="Freeform 2326">
                <a:extLst>
                  <a:ext uri="{FF2B5EF4-FFF2-40B4-BE49-F238E27FC236}">
                    <a16:creationId xmlns:a16="http://schemas.microsoft.com/office/drawing/2014/main" id="{61732D05-2A16-4CA9-989E-E032EA4B54A9}"/>
                  </a:ext>
                </a:extLst>
              </p:cNvPr>
              <p:cNvSpPr>
                <a:spLocks/>
              </p:cNvSpPr>
              <p:nvPr/>
            </p:nvSpPr>
            <p:spPr bwMode="auto">
              <a:xfrm>
                <a:off x="7296" y="2628"/>
                <a:ext cx="15" cy="67"/>
              </a:xfrm>
              <a:custGeom>
                <a:avLst/>
                <a:gdLst>
                  <a:gd name="T0" fmla="*/ 3 w 3"/>
                  <a:gd name="T1" fmla="*/ 8 h 14"/>
                  <a:gd name="T2" fmla="*/ 1 w 3"/>
                  <a:gd name="T3" fmla="*/ 13 h 14"/>
                  <a:gd name="T4" fmla="*/ 2 w 3"/>
                  <a:gd name="T5" fmla="*/ 0 h 14"/>
                  <a:gd name="T6" fmla="*/ 2 w 3"/>
                  <a:gd name="T7" fmla="*/ 0 h 14"/>
                  <a:gd name="T8" fmla="*/ 3 w 3"/>
                  <a:gd name="T9" fmla="*/ 8 h 14"/>
                </a:gdLst>
                <a:ahLst/>
                <a:cxnLst>
                  <a:cxn ang="0">
                    <a:pos x="T0" y="T1"/>
                  </a:cxn>
                  <a:cxn ang="0">
                    <a:pos x="T2" y="T3"/>
                  </a:cxn>
                  <a:cxn ang="0">
                    <a:pos x="T4" y="T5"/>
                  </a:cxn>
                  <a:cxn ang="0">
                    <a:pos x="T6" y="T7"/>
                  </a:cxn>
                  <a:cxn ang="0">
                    <a:pos x="T8" y="T9"/>
                  </a:cxn>
                </a:cxnLst>
                <a:rect l="0" t="0" r="r" b="b"/>
                <a:pathLst>
                  <a:path w="3" h="14">
                    <a:moveTo>
                      <a:pt x="3" y="8"/>
                    </a:moveTo>
                    <a:cubicBezTo>
                      <a:pt x="3" y="11"/>
                      <a:pt x="2" y="14"/>
                      <a:pt x="1" y="13"/>
                    </a:cubicBezTo>
                    <a:cubicBezTo>
                      <a:pt x="0" y="11"/>
                      <a:pt x="0" y="0"/>
                      <a:pt x="2" y="0"/>
                    </a:cubicBezTo>
                    <a:cubicBezTo>
                      <a:pt x="2" y="0"/>
                      <a:pt x="2" y="0"/>
                      <a:pt x="2" y="0"/>
                    </a:cubicBezTo>
                    <a:cubicBezTo>
                      <a:pt x="3" y="1"/>
                      <a:pt x="3" y="5"/>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8" name="Freeform 2327">
                <a:extLst>
                  <a:ext uri="{FF2B5EF4-FFF2-40B4-BE49-F238E27FC236}">
                    <a16:creationId xmlns:a16="http://schemas.microsoft.com/office/drawing/2014/main" id="{FDBFACB1-D17C-4DA4-8984-4E2CC4876EE7}"/>
                  </a:ext>
                </a:extLst>
              </p:cNvPr>
              <p:cNvSpPr>
                <a:spLocks/>
              </p:cNvSpPr>
              <p:nvPr/>
            </p:nvSpPr>
            <p:spPr bwMode="auto">
              <a:xfrm>
                <a:off x="7316" y="2589"/>
                <a:ext cx="9" cy="68"/>
              </a:xfrm>
              <a:custGeom>
                <a:avLst/>
                <a:gdLst>
                  <a:gd name="T0" fmla="*/ 2 w 2"/>
                  <a:gd name="T1" fmla="*/ 8 h 14"/>
                  <a:gd name="T2" fmla="*/ 1 w 2"/>
                  <a:gd name="T3" fmla="*/ 13 h 14"/>
                  <a:gd name="T4" fmla="*/ 1 w 2"/>
                  <a:gd name="T5" fmla="*/ 0 h 14"/>
                  <a:gd name="T6" fmla="*/ 1 w 2"/>
                  <a:gd name="T7" fmla="*/ 0 h 14"/>
                  <a:gd name="T8" fmla="*/ 2 w 2"/>
                  <a:gd name="T9" fmla="*/ 8 h 14"/>
                </a:gdLst>
                <a:ahLst/>
                <a:cxnLst>
                  <a:cxn ang="0">
                    <a:pos x="T0" y="T1"/>
                  </a:cxn>
                  <a:cxn ang="0">
                    <a:pos x="T2" y="T3"/>
                  </a:cxn>
                  <a:cxn ang="0">
                    <a:pos x="T4" y="T5"/>
                  </a:cxn>
                  <a:cxn ang="0">
                    <a:pos x="T6" y="T7"/>
                  </a:cxn>
                  <a:cxn ang="0">
                    <a:pos x="T8" y="T9"/>
                  </a:cxn>
                </a:cxnLst>
                <a:rect l="0" t="0" r="r" b="b"/>
                <a:pathLst>
                  <a:path w="2" h="14">
                    <a:moveTo>
                      <a:pt x="2" y="8"/>
                    </a:moveTo>
                    <a:cubicBezTo>
                      <a:pt x="2" y="11"/>
                      <a:pt x="2" y="14"/>
                      <a:pt x="1" y="13"/>
                    </a:cubicBezTo>
                    <a:cubicBezTo>
                      <a:pt x="0" y="11"/>
                      <a:pt x="0" y="0"/>
                      <a:pt x="1" y="0"/>
                    </a:cubicBezTo>
                    <a:cubicBezTo>
                      <a:pt x="1" y="0"/>
                      <a:pt x="1" y="0"/>
                      <a:pt x="1" y="0"/>
                    </a:cubicBezTo>
                    <a:cubicBezTo>
                      <a:pt x="2" y="1"/>
                      <a:pt x="2" y="4"/>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79" name="Freeform 2328">
                <a:extLst>
                  <a:ext uri="{FF2B5EF4-FFF2-40B4-BE49-F238E27FC236}">
                    <a16:creationId xmlns:a16="http://schemas.microsoft.com/office/drawing/2014/main" id="{6EE6BB7A-00CE-49A6-B013-E782ED92665C}"/>
                  </a:ext>
                </a:extLst>
              </p:cNvPr>
              <p:cNvSpPr>
                <a:spLocks/>
              </p:cNvSpPr>
              <p:nvPr/>
            </p:nvSpPr>
            <p:spPr bwMode="auto">
              <a:xfrm>
                <a:off x="7330" y="2541"/>
                <a:ext cx="10" cy="63"/>
              </a:xfrm>
              <a:custGeom>
                <a:avLst/>
                <a:gdLst>
                  <a:gd name="T0" fmla="*/ 2 w 2"/>
                  <a:gd name="T1" fmla="*/ 8 h 13"/>
                  <a:gd name="T2" fmla="*/ 1 w 2"/>
                  <a:gd name="T3" fmla="*/ 13 h 13"/>
                  <a:gd name="T4" fmla="*/ 0 w 2"/>
                  <a:gd name="T5" fmla="*/ 7 h 13"/>
                  <a:gd name="T6" fmla="*/ 0 w 2"/>
                  <a:gd name="T7" fmla="*/ 0 h 13"/>
                  <a:gd name="T8" fmla="*/ 1 w 2"/>
                  <a:gd name="T9" fmla="*/ 0 h 13"/>
                  <a:gd name="T10" fmla="*/ 2 w 2"/>
                  <a:gd name="T11" fmla="*/ 8 h 13"/>
                </a:gdLst>
                <a:ahLst/>
                <a:cxnLst>
                  <a:cxn ang="0">
                    <a:pos x="T0" y="T1"/>
                  </a:cxn>
                  <a:cxn ang="0">
                    <a:pos x="T2" y="T3"/>
                  </a:cxn>
                  <a:cxn ang="0">
                    <a:pos x="T4" y="T5"/>
                  </a:cxn>
                  <a:cxn ang="0">
                    <a:pos x="T6" y="T7"/>
                  </a:cxn>
                  <a:cxn ang="0">
                    <a:pos x="T8" y="T9"/>
                  </a:cxn>
                  <a:cxn ang="0">
                    <a:pos x="T10" y="T11"/>
                  </a:cxn>
                </a:cxnLst>
                <a:rect l="0" t="0" r="r" b="b"/>
                <a:pathLst>
                  <a:path w="2" h="13">
                    <a:moveTo>
                      <a:pt x="2" y="8"/>
                    </a:moveTo>
                    <a:cubicBezTo>
                      <a:pt x="2" y="9"/>
                      <a:pt x="2" y="13"/>
                      <a:pt x="1" y="13"/>
                    </a:cubicBezTo>
                    <a:cubicBezTo>
                      <a:pt x="0" y="13"/>
                      <a:pt x="0" y="7"/>
                      <a:pt x="0" y="7"/>
                    </a:cubicBezTo>
                    <a:cubicBezTo>
                      <a:pt x="0" y="3"/>
                      <a:pt x="0" y="0"/>
                      <a:pt x="0" y="0"/>
                    </a:cubicBezTo>
                    <a:cubicBezTo>
                      <a:pt x="1" y="0"/>
                      <a:pt x="1" y="0"/>
                      <a:pt x="1" y="0"/>
                    </a:cubicBezTo>
                    <a:cubicBezTo>
                      <a:pt x="1"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0" name="Freeform 2329">
                <a:extLst>
                  <a:ext uri="{FF2B5EF4-FFF2-40B4-BE49-F238E27FC236}">
                    <a16:creationId xmlns:a16="http://schemas.microsoft.com/office/drawing/2014/main" id="{5D358BD8-0B66-4CE6-BE9F-A9E2F1DE639D}"/>
                  </a:ext>
                </a:extLst>
              </p:cNvPr>
              <p:cNvSpPr>
                <a:spLocks/>
              </p:cNvSpPr>
              <p:nvPr/>
            </p:nvSpPr>
            <p:spPr bwMode="auto">
              <a:xfrm>
                <a:off x="7330" y="2464"/>
                <a:ext cx="10" cy="63"/>
              </a:xfrm>
              <a:custGeom>
                <a:avLst/>
                <a:gdLst>
                  <a:gd name="T0" fmla="*/ 2 w 2"/>
                  <a:gd name="T1" fmla="*/ 8 h 13"/>
                  <a:gd name="T2" fmla="*/ 2 w 2"/>
                  <a:gd name="T3" fmla="*/ 13 h 13"/>
                  <a:gd name="T4" fmla="*/ 1 w 2"/>
                  <a:gd name="T5" fmla="*/ 0 h 13"/>
                  <a:gd name="T6" fmla="*/ 1 w 2"/>
                  <a:gd name="T7" fmla="*/ 0 h 13"/>
                  <a:gd name="T8" fmla="*/ 2 w 2"/>
                  <a:gd name="T9" fmla="*/ 8 h 13"/>
                </a:gdLst>
                <a:ahLst/>
                <a:cxnLst>
                  <a:cxn ang="0">
                    <a:pos x="T0" y="T1"/>
                  </a:cxn>
                  <a:cxn ang="0">
                    <a:pos x="T2" y="T3"/>
                  </a:cxn>
                  <a:cxn ang="0">
                    <a:pos x="T4" y="T5"/>
                  </a:cxn>
                  <a:cxn ang="0">
                    <a:pos x="T6" y="T7"/>
                  </a:cxn>
                  <a:cxn ang="0">
                    <a:pos x="T8" y="T9"/>
                  </a:cxn>
                </a:cxnLst>
                <a:rect l="0" t="0" r="r" b="b"/>
                <a:pathLst>
                  <a:path w="2" h="13">
                    <a:moveTo>
                      <a:pt x="2" y="8"/>
                    </a:moveTo>
                    <a:cubicBezTo>
                      <a:pt x="2" y="9"/>
                      <a:pt x="2" y="12"/>
                      <a:pt x="2" y="13"/>
                    </a:cubicBezTo>
                    <a:cubicBezTo>
                      <a:pt x="1" y="13"/>
                      <a:pt x="0" y="1"/>
                      <a:pt x="1" y="0"/>
                    </a:cubicBezTo>
                    <a:cubicBezTo>
                      <a:pt x="1" y="0"/>
                      <a:pt x="1" y="0"/>
                      <a:pt x="1" y="0"/>
                    </a:cubicBezTo>
                    <a:cubicBezTo>
                      <a:pt x="1"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1" name="Freeform 2330">
                <a:extLst>
                  <a:ext uri="{FF2B5EF4-FFF2-40B4-BE49-F238E27FC236}">
                    <a16:creationId xmlns:a16="http://schemas.microsoft.com/office/drawing/2014/main" id="{83BB2741-CB98-4D3D-B87D-31FEAAE65D34}"/>
                  </a:ext>
                </a:extLst>
              </p:cNvPr>
              <p:cNvSpPr>
                <a:spLocks/>
              </p:cNvSpPr>
              <p:nvPr/>
            </p:nvSpPr>
            <p:spPr bwMode="auto">
              <a:xfrm>
                <a:off x="7316" y="2372"/>
                <a:ext cx="14" cy="58"/>
              </a:xfrm>
              <a:custGeom>
                <a:avLst/>
                <a:gdLst>
                  <a:gd name="T0" fmla="*/ 3 w 3"/>
                  <a:gd name="T1" fmla="*/ 7 h 12"/>
                  <a:gd name="T2" fmla="*/ 3 w 3"/>
                  <a:gd name="T3" fmla="*/ 12 h 12"/>
                  <a:gd name="T4" fmla="*/ 1 w 3"/>
                  <a:gd name="T5" fmla="*/ 0 h 12"/>
                  <a:gd name="T6" fmla="*/ 1 w 3"/>
                  <a:gd name="T7" fmla="*/ 0 h 12"/>
                  <a:gd name="T8" fmla="*/ 3 w 3"/>
                  <a:gd name="T9" fmla="*/ 7 h 12"/>
                </a:gdLst>
                <a:ahLst/>
                <a:cxnLst>
                  <a:cxn ang="0">
                    <a:pos x="T0" y="T1"/>
                  </a:cxn>
                  <a:cxn ang="0">
                    <a:pos x="T2" y="T3"/>
                  </a:cxn>
                  <a:cxn ang="0">
                    <a:pos x="T4" y="T5"/>
                  </a:cxn>
                  <a:cxn ang="0">
                    <a:pos x="T6" y="T7"/>
                  </a:cxn>
                  <a:cxn ang="0">
                    <a:pos x="T8" y="T9"/>
                  </a:cxn>
                </a:cxnLst>
                <a:rect l="0" t="0" r="r" b="b"/>
                <a:pathLst>
                  <a:path w="3" h="12">
                    <a:moveTo>
                      <a:pt x="3" y="7"/>
                    </a:moveTo>
                    <a:cubicBezTo>
                      <a:pt x="3" y="9"/>
                      <a:pt x="3" y="12"/>
                      <a:pt x="3" y="12"/>
                    </a:cubicBezTo>
                    <a:cubicBezTo>
                      <a:pt x="2" y="12"/>
                      <a:pt x="0" y="1"/>
                      <a:pt x="1" y="0"/>
                    </a:cubicBezTo>
                    <a:cubicBezTo>
                      <a:pt x="1" y="0"/>
                      <a:pt x="1" y="0"/>
                      <a:pt x="1" y="0"/>
                    </a:cubicBezTo>
                    <a:cubicBezTo>
                      <a:pt x="1" y="0"/>
                      <a:pt x="2"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2" name="Freeform 2331">
                <a:extLst>
                  <a:ext uri="{FF2B5EF4-FFF2-40B4-BE49-F238E27FC236}">
                    <a16:creationId xmlns:a16="http://schemas.microsoft.com/office/drawing/2014/main" id="{0D851B3A-8104-435D-9D00-DB64DBC3A193}"/>
                  </a:ext>
                </a:extLst>
              </p:cNvPr>
              <p:cNvSpPr>
                <a:spLocks/>
              </p:cNvSpPr>
              <p:nvPr/>
            </p:nvSpPr>
            <p:spPr bwMode="auto">
              <a:xfrm>
                <a:off x="7316" y="2310"/>
                <a:ext cx="9" cy="62"/>
              </a:xfrm>
              <a:custGeom>
                <a:avLst/>
                <a:gdLst>
                  <a:gd name="T0" fmla="*/ 2 w 2"/>
                  <a:gd name="T1" fmla="*/ 8 h 13"/>
                  <a:gd name="T2" fmla="*/ 2 w 2"/>
                  <a:gd name="T3" fmla="*/ 13 h 13"/>
                  <a:gd name="T4" fmla="*/ 0 w 2"/>
                  <a:gd name="T5" fmla="*/ 0 h 13"/>
                  <a:gd name="T6" fmla="*/ 0 w 2"/>
                  <a:gd name="T7" fmla="*/ 0 h 13"/>
                  <a:gd name="T8" fmla="*/ 2 w 2"/>
                  <a:gd name="T9" fmla="*/ 8 h 13"/>
                </a:gdLst>
                <a:ahLst/>
                <a:cxnLst>
                  <a:cxn ang="0">
                    <a:pos x="T0" y="T1"/>
                  </a:cxn>
                  <a:cxn ang="0">
                    <a:pos x="T2" y="T3"/>
                  </a:cxn>
                  <a:cxn ang="0">
                    <a:pos x="T4" y="T5"/>
                  </a:cxn>
                  <a:cxn ang="0">
                    <a:pos x="T6" y="T7"/>
                  </a:cxn>
                  <a:cxn ang="0">
                    <a:pos x="T8" y="T9"/>
                  </a:cxn>
                </a:cxnLst>
                <a:rect l="0" t="0" r="r" b="b"/>
                <a:pathLst>
                  <a:path w="2" h="13">
                    <a:moveTo>
                      <a:pt x="2" y="8"/>
                    </a:moveTo>
                    <a:cubicBezTo>
                      <a:pt x="2" y="9"/>
                      <a:pt x="2" y="12"/>
                      <a:pt x="2" y="13"/>
                    </a:cubicBezTo>
                    <a:cubicBezTo>
                      <a:pt x="2" y="12"/>
                      <a:pt x="0" y="1"/>
                      <a:pt x="0" y="0"/>
                    </a:cubicBezTo>
                    <a:cubicBezTo>
                      <a:pt x="0" y="0"/>
                      <a:pt x="0" y="0"/>
                      <a:pt x="0" y="0"/>
                    </a:cubicBezTo>
                    <a:cubicBezTo>
                      <a:pt x="0" y="1"/>
                      <a:pt x="1"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3" name="Freeform 2332">
                <a:extLst>
                  <a:ext uri="{FF2B5EF4-FFF2-40B4-BE49-F238E27FC236}">
                    <a16:creationId xmlns:a16="http://schemas.microsoft.com/office/drawing/2014/main" id="{DBFBB1AB-618D-4006-9A98-18996684B298}"/>
                  </a:ext>
                </a:extLst>
              </p:cNvPr>
              <p:cNvSpPr>
                <a:spLocks/>
              </p:cNvSpPr>
              <p:nvPr/>
            </p:nvSpPr>
            <p:spPr bwMode="auto">
              <a:xfrm>
                <a:off x="7330" y="2411"/>
                <a:ext cx="10" cy="63"/>
              </a:xfrm>
              <a:custGeom>
                <a:avLst/>
                <a:gdLst>
                  <a:gd name="T0" fmla="*/ 2 w 2"/>
                  <a:gd name="T1" fmla="*/ 8 h 13"/>
                  <a:gd name="T2" fmla="*/ 2 w 2"/>
                  <a:gd name="T3" fmla="*/ 13 h 13"/>
                  <a:gd name="T4" fmla="*/ 1 w 2"/>
                  <a:gd name="T5" fmla="*/ 0 h 13"/>
                  <a:gd name="T6" fmla="*/ 1 w 2"/>
                  <a:gd name="T7" fmla="*/ 0 h 13"/>
                  <a:gd name="T8" fmla="*/ 2 w 2"/>
                  <a:gd name="T9" fmla="*/ 8 h 13"/>
                </a:gdLst>
                <a:ahLst/>
                <a:cxnLst>
                  <a:cxn ang="0">
                    <a:pos x="T0" y="T1"/>
                  </a:cxn>
                  <a:cxn ang="0">
                    <a:pos x="T2" y="T3"/>
                  </a:cxn>
                  <a:cxn ang="0">
                    <a:pos x="T4" y="T5"/>
                  </a:cxn>
                  <a:cxn ang="0">
                    <a:pos x="T6" y="T7"/>
                  </a:cxn>
                  <a:cxn ang="0">
                    <a:pos x="T8" y="T9"/>
                  </a:cxn>
                </a:cxnLst>
                <a:rect l="0" t="0" r="r" b="b"/>
                <a:pathLst>
                  <a:path w="2" h="13">
                    <a:moveTo>
                      <a:pt x="2" y="8"/>
                    </a:moveTo>
                    <a:cubicBezTo>
                      <a:pt x="2" y="8"/>
                      <a:pt x="2" y="12"/>
                      <a:pt x="2" y="13"/>
                    </a:cubicBezTo>
                    <a:cubicBezTo>
                      <a:pt x="2" y="12"/>
                      <a:pt x="0" y="0"/>
                      <a:pt x="1" y="0"/>
                    </a:cubicBezTo>
                    <a:cubicBezTo>
                      <a:pt x="1" y="0"/>
                      <a:pt x="1" y="0"/>
                      <a:pt x="1" y="0"/>
                    </a:cubicBezTo>
                    <a:cubicBezTo>
                      <a:pt x="1" y="1"/>
                      <a:pt x="2" y="5"/>
                      <a:pt x="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4" name="Freeform 2333">
                <a:extLst>
                  <a:ext uri="{FF2B5EF4-FFF2-40B4-BE49-F238E27FC236}">
                    <a16:creationId xmlns:a16="http://schemas.microsoft.com/office/drawing/2014/main" id="{9128320A-35CB-4509-BF9C-A090D1C42080}"/>
                  </a:ext>
                </a:extLst>
              </p:cNvPr>
              <p:cNvSpPr>
                <a:spLocks/>
              </p:cNvSpPr>
              <p:nvPr/>
            </p:nvSpPr>
            <p:spPr bwMode="auto">
              <a:xfrm>
                <a:off x="7325" y="2353"/>
                <a:ext cx="10" cy="58"/>
              </a:xfrm>
              <a:custGeom>
                <a:avLst/>
                <a:gdLst>
                  <a:gd name="T0" fmla="*/ 2 w 2"/>
                  <a:gd name="T1" fmla="*/ 11 h 12"/>
                  <a:gd name="T2" fmla="*/ 2 w 2"/>
                  <a:gd name="T3" fmla="*/ 12 h 12"/>
                  <a:gd name="T4" fmla="*/ 0 w 2"/>
                  <a:gd name="T5" fmla="*/ 0 h 12"/>
                  <a:gd name="T6" fmla="*/ 0 w 2"/>
                  <a:gd name="T7" fmla="*/ 0 h 12"/>
                  <a:gd name="T8" fmla="*/ 0 w 2"/>
                  <a:gd name="T9" fmla="*/ 0 h 12"/>
                  <a:gd name="T10" fmla="*/ 2 w 2"/>
                  <a:gd name="T11" fmla="*/ 11 h 12"/>
                  <a:gd name="T12" fmla="*/ 2 w 2"/>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2" h="12">
                    <a:moveTo>
                      <a:pt x="2" y="11"/>
                    </a:moveTo>
                    <a:cubicBezTo>
                      <a:pt x="2" y="12"/>
                      <a:pt x="2" y="12"/>
                      <a:pt x="2" y="12"/>
                    </a:cubicBezTo>
                    <a:cubicBezTo>
                      <a:pt x="2" y="12"/>
                      <a:pt x="0" y="0"/>
                      <a:pt x="0" y="0"/>
                    </a:cubicBezTo>
                    <a:cubicBezTo>
                      <a:pt x="0" y="0"/>
                      <a:pt x="0" y="0"/>
                      <a:pt x="0" y="0"/>
                    </a:cubicBezTo>
                    <a:cubicBezTo>
                      <a:pt x="0" y="0"/>
                      <a:pt x="0" y="0"/>
                      <a:pt x="0" y="0"/>
                    </a:cubicBezTo>
                    <a:cubicBezTo>
                      <a:pt x="2" y="11"/>
                      <a:pt x="2" y="11"/>
                      <a:pt x="2" y="11"/>
                    </a:cubicBezTo>
                    <a:cubicBezTo>
                      <a:pt x="2" y="11"/>
                      <a:pt x="2" y="11"/>
                      <a:pt x="2" y="1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5" name="Freeform 2334">
                <a:extLst>
                  <a:ext uri="{FF2B5EF4-FFF2-40B4-BE49-F238E27FC236}">
                    <a16:creationId xmlns:a16="http://schemas.microsoft.com/office/drawing/2014/main" id="{9F3BE21F-375A-4A9C-ADD3-842A32422472}"/>
                  </a:ext>
                </a:extLst>
              </p:cNvPr>
              <p:cNvSpPr>
                <a:spLocks/>
              </p:cNvSpPr>
              <p:nvPr/>
            </p:nvSpPr>
            <p:spPr bwMode="auto">
              <a:xfrm>
                <a:off x="7345" y="2517"/>
                <a:ext cx="4" cy="58"/>
              </a:xfrm>
              <a:custGeom>
                <a:avLst/>
                <a:gdLst>
                  <a:gd name="T0" fmla="*/ 1 w 1"/>
                  <a:gd name="T1" fmla="*/ 7 h 12"/>
                  <a:gd name="T2" fmla="*/ 1 w 1"/>
                  <a:gd name="T3" fmla="*/ 12 h 12"/>
                  <a:gd name="T4" fmla="*/ 0 w 1"/>
                  <a:gd name="T5" fmla="*/ 0 h 12"/>
                  <a:gd name="T6" fmla="*/ 0 w 1"/>
                  <a:gd name="T7" fmla="*/ 0 h 12"/>
                  <a:gd name="T8" fmla="*/ 1 w 1"/>
                  <a:gd name="T9" fmla="*/ 7 h 12"/>
                </a:gdLst>
                <a:ahLst/>
                <a:cxnLst>
                  <a:cxn ang="0">
                    <a:pos x="T0" y="T1"/>
                  </a:cxn>
                  <a:cxn ang="0">
                    <a:pos x="T2" y="T3"/>
                  </a:cxn>
                  <a:cxn ang="0">
                    <a:pos x="T4" y="T5"/>
                  </a:cxn>
                  <a:cxn ang="0">
                    <a:pos x="T6" y="T7"/>
                  </a:cxn>
                  <a:cxn ang="0">
                    <a:pos x="T8" y="T9"/>
                  </a:cxn>
                </a:cxnLst>
                <a:rect l="0" t="0" r="r" b="b"/>
                <a:pathLst>
                  <a:path w="1" h="12">
                    <a:moveTo>
                      <a:pt x="1" y="7"/>
                    </a:moveTo>
                    <a:cubicBezTo>
                      <a:pt x="1" y="8"/>
                      <a:pt x="1" y="12"/>
                      <a:pt x="1" y="12"/>
                    </a:cubicBezTo>
                    <a:cubicBezTo>
                      <a:pt x="0" y="12"/>
                      <a:pt x="0" y="0"/>
                      <a:pt x="0" y="0"/>
                    </a:cubicBezTo>
                    <a:cubicBezTo>
                      <a:pt x="0" y="0"/>
                      <a:pt x="0" y="0"/>
                      <a:pt x="0" y="0"/>
                    </a:cubicBezTo>
                    <a:cubicBezTo>
                      <a:pt x="0" y="0"/>
                      <a:pt x="1" y="5"/>
                      <a:pt x="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6" name="Freeform 2335">
                <a:extLst>
                  <a:ext uri="{FF2B5EF4-FFF2-40B4-BE49-F238E27FC236}">
                    <a16:creationId xmlns:a16="http://schemas.microsoft.com/office/drawing/2014/main" id="{603E812D-FBE1-4795-8A53-DFCF670B5BA5}"/>
                  </a:ext>
                </a:extLst>
              </p:cNvPr>
              <p:cNvSpPr>
                <a:spLocks/>
              </p:cNvSpPr>
              <p:nvPr/>
            </p:nvSpPr>
            <p:spPr bwMode="auto">
              <a:xfrm>
                <a:off x="7340" y="2454"/>
                <a:ext cx="9" cy="58"/>
              </a:xfrm>
              <a:custGeom>
                <a:avLst/>
                <a:gdLst>
                  <a:gd name="T0" fmla="*/ 2 w 2"/>
                  <a:gd name="T1" fmla="*/ 12 h 12"/>
                  <a:gd name="T2" fmla="*/ 2 w 2"/>
                  <a:gd name="T3" fmla="*/ 12 h 12"/>
                  <a:gd name="T4" fmla="*/ 0 w 2"/>
                  <a:gd name="T5" fmla="*/ 0 h 12"/>
                  <a:gd name="T6" fmla="*/ 0 w 2"/>
                  <a:gd name="T7" fmla="*/ 0 h 12"/>
                  <a:gd name="T8" fmla="*/ 0 w 2"/>
                  <a:gd name="T9" fmla="*/ 0 h 12"/>
                  <a:gd name="T10" fmla="*/ 1 w 2"/>
                  <a:gd name="T11" fmla="*/ 12 h 12"/>
                  <a:gd name="T12" fmla="*/ 2 w 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 h="12">
                    <a:moveTo>
                      <a:pt x="2" y="12"/>
                    </a:moveTo>
                    <a:cubicBezTo>
                      <a:pt x="2" y="12"/>
                      <a:pt x="2" y="12"/>
                      <a:pt x="2" y="12"/>
                    </a:cubicBezTo>
                    <a:cubicBezTo>
                      <a:pt x="1" y="12"/>
                      <a:pt x="0" y="0"/>
                      <a:pt x="0" y="0"/>
                    </a:cubicBezTo>
                    <a:cubicBezTo>
                      <a:pt x="0" y="0"/>
                      <a:pt x="0" y="0"/>
                      <a:pt x="0" y="0"/>
                    </a:cubicBezTo>
                    <a:cubicBezTo>
                      <a:pt x="0" y="0"/>
                      <a:pt x="0" y="0"/>
                      <a:pt x="0" y="0"/>
                    </a:cubicBezTo>
                    <a:cubicBezTo>
                      <a:pt x="1" y="12"/>
                      <a:pt x="1" y="12"/>
                      <a:pt x="1" y="12"/>
                    </a:cubicBezTo>
                    <a:cubicBezTo>
                      <a:pt x="2" y="12"/>
                      <a:pt x="2" y="12"/>
                      <a:pt x="2" y="1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7" name="Freeform 2336">
                <a:extLst>
                  <a:ext uri="{FF2B5EF4-FFF2-40B4-BE49-F238E27FC236}">
                    <a16:creationId xmlns:a16="http://schemas.microsoft.com/office/drawing/2014/main" id="{FA744BBC-C9AF-4BBE-8CD8-218BADB1D3A4}"/>
                  </a:ext>
                </a:extLst>
              </p:cNvPr>
              <p:cNvSpPr>
                <a:spLocks/>
              </p:cNvSpPr>
              <p:nvPr/>
            </p:nvSpPr>
            <p:spPr bwMode="auto">
              <a:xfrm>
                <a:off x="7349" y="2575"/>
                <a:ext cx="5" cy="63"/>
              </a:xfrm>
              <a:custGeom>
                <a:avLst/>
                <a:gdLst>
                  <a:gd name="T0" fmla="*/ 1 w 1"/>
                  <a:gd name="T1" fmla="*/ 13 h 13"/>
                  <a:gd name="T2" fmla="*/ 0 w 1"/>
                  <a:gd name="T3" fmla="*/ 0 h 13"/>
                  <a:gd name="T4" fmla="*/ 1 w 1"/>
                  <a:gd name="T5" fmla="*/ 12 h 13"/>
                  <a:gd name="T6" fmla="*/ 1 w 1"/>
                  <a:gd name="T7" fmla="*/ 13 h 13"/>
                  <a:gd name="T8" fmla="*/ 1 w 1"/>
                  <a:gd name="T9" fmla="*/ 13 h 13"/>
                </a:gdLst>
                <a:ahLst/>
                <a:cxnLst>
                  <a:cxn ang="0">
                    <a:pos x="T0" y="T1"/>
                  </a:cxn>
                  <a:cxn ang="0">
                    <a:pos x="T2" y="T3"/>
                  </a:cxn>
                  <a:cxn ang="0">
                    <a:pos x="T4" y="T5"/>
                  </a:cxn>
                  <a:cxn ang="0">
                    <a:pos x="T6" y="T7"/>
                  </a:cxn>
                  <a:cxn ang="0">
                    <a:pos x="T8" y="T9"/>
                  </a:cxn>
                </a:cxnLst>
                <a:rect l="0" t="0" r="r" b="b"/>
                <a:pathLst>
                  <a:path w="1" h="13">
                    <a:moveTo>
                      <a:pt x="1" y="13"/>
                    </a:moveTo>
                    <a:cubicBezTo>
                      <a:pt x="1" y="11"/>
                      <a:pt x="0" y="1"/>
                      <a:pt x="0" y="0"/>
                    </a:cubicBezTo>
                    <a:cubicBezTo>
                      <a:pt x="1" y="12"/>
                      <a:pt x="1" y="12"/>
                      <a:pt x="1" y="12"/>
                    </a:cubicBezTo>
                    <a:cubicBezTo>
                      <a:pt x="1" y="13"/>
                      <a:pt x="1" y="13"/>
                      <a:pt x="1" y="13"/>
                    </a:cubicBezTo>
                    <a:cubicBezTo>
                      <a:pt x="1" y="13"/>
                      <a:pt x="1" y="13"/>
                      <a:pt x="1" y="1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8" name="Freeform 2337">
                <a:extLst>
                  <a:ext uri="{FF2B5EF4-FFF2-40B4-BE49-F238E27FC236}">
                    <a16:creationId xmlns:a16="http://schemas.microsoft.com/office/drawing/2014/main" id="{D5EF9883-C399-424F-833B-61395E292B51}"/>
                  </a:ext>
                </a:extLst>
              </p:cNvPr>
              <p:cNvSpPr>
                <a:spLocks/>
              </p:cNvSpPr>
              <p:nvPr/>
            </p:nvSpPr>
            <p:spPr bwMode="auto">
              <a:xfrm>
                <a:off x="7258" y="2088"/>
                <a:ext cx="19" cy="58"/>
              </a:xfrm>
              <a:custGeom>
                <a:avLst/>
                <a:gdLst>
                  <a:gd name="T0" fmla="*/ 4 w 4"/>
                  <a:gd name="T1" fmla="*/ 11 h 12"/>
                  <a:gd name="T2" fmla="*/ 4 w 4"/>
                  <a:gd name="T3" fmla="*/ 12 h 12"/>
                  <a:gd name="T4" fmla="*/ 0 w 4"/>
                  <a:gd name="T5" fmla="*/ 0 h 12"/>
                  <a:gd name="T6" fmla="*/ 1 w 4"/>
                  <a:gd name="T7" fmla="*/ 0 h 12"/>
                  <a:gd name="T8" fmla="*/ 1 w 4"/>
                  <a:gd name="T9" fmla="*/ 0 h 12"/>
                  <a:gd name="T10" fmla="*/ 4 w 4"/>
                  <a:gd name="T11" fmla="*/ 11 h 12"/>
                  <a:gd name="T12" fmla="*/ 4 w 4"/>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11"/>
                    </a:moveTo>
                    <a:cubicBezTo>
                      <a:pt x="4" y="12"/>
                      <a:pt x="4" y="12"/>
                      <a:pt x="4" y="12"/>
                    </a:cubicBezTo>
                    <a:cubicBezTo>
                      <a:pt x="4" y="11"/>
                      <a:pt x="1" y="0"/>
                      <a:pt x="0" y="0"/>
                    </a:cubicBezTo>
                    <a:cubicBezTo>
                      <a:pt x="0" y="0"/>
                      <a:pt x="1" y="0"/>
                      <a:pt x="1" y="0"/>
                    </a:cubicBezTo>
                    <a:cubicBezTo>
                      <a:pt x="1" y="0"/>
                      <a:pt x="1" y="0"/>
                      <a:pt x="1" y="0"/>
                    </a:cubicBezTo>
                    <a:cubicBezTo>
                      <a:pt x="4" y="11"/>
                      <a:pt x="4" y="11"/>
                      <a:pt x="4" y="11"/>
                    </a:cubicBezTo>
                    <a:cubicBezTo>
                      <a:pt x="4" y="11"/>
                      <a:pt x="4" y="11"/>
                      <a:pt x="4" y="1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89" name="Freeform 2338">
                <a:extLst>
                  <a:ext uri="{FF2B5EF4-FFF2-40B4-BE49-F238E27FC236}">
                    <a16:creationId xmlns:a16="http://schemas.microsoft.com/office/drawing/2014/main" id="{BC5BBFBF-01C3-4072-A97C-88068CF3B07B}"/>
                  </a:ext>
                </a:extLst>
              </p:cNvPr>
              <p:cNvSpPr>
                <a:spLocks/>
              </p:cNvSpPr>
              <p:nvPr/>
            </p:nvSpPr>
            <p:spPr bwMode="auto">
              <a:xfrm>
                <a:off x="7311" y="2445"/>
                <a:ext cx="14" cy="62"/>
              </a:xfrm>
              <a:custGeom>
                <a:avLst/>
                <a:gdLst>
                  <a:gd name="T0" fmla="*/ 3 w 3"/>
                  <a:gd name="T1" fmla="*/ 8 h 13"/>
                  <a:gd name="T2" fmla="*/ 3 w 3"/>
                  <a:gd name="T3" fmla="*/ 13 h 13"/>
                  <a:gd name="T4" fmla="*/ 2 w 3"/>
                  <a:gd name="T5" fmla="*/ 0 h 13"/>
                  <a:gd name="T6" fmla="*/ 2 w 3"/>
                  <a:gd name="T7" fmla="*/ 0 h 13"/>
                  <a:gd name="T8" fmla="*/ 3 w 3"/>
                  <a:gd name="T9" fmla="*/ 8 h 13"/>
                </a:gdLst>
                <a:ahLst/>
                <a:cxnLst>
                  <a:cxn ang="0">
                    <a:pos x="T0" y="T1"/>
                  </a:cxn>
                  <a:cxn ang="0">
                    <a:pos x="T2" y="T3"/>
                  </a:cxn>
                  <a:cxn ang="0">
                    <a:pos x="T4" y="T5"/>
                  </a:cxn>
                  <a:cxn ang="0">
                    <a:pos x="T6" y="T7"/>
                  </a:cxn>
                  <a:cxn ang="0">
                    <a:pos x="T8" y="T9"/>
                  </a:cxn>
                </a:cxnLst>
                <a:rect l="0" t="0" r="r" b="b"/>
                <a:pathLst>
                  <a:path w="3" h="13">
                    <a:moveTo>
                      <a:pt x="3" y="8"/>
                    </a:moveTo>
                    <a:cubicBezTo>
                      <a:pt x="3" y="11"/>
                      <a:pt x="3" y="13"/>
                      <a:pt x="3" y="13"/>
                    </a:cubicBezTo>
                    <a:cubicBezTo>
                      <a:pt x="1" y="12"/>
                      <a:pt x="0" y="0"/>
                      <a:pt x="2" y="0"/>
                    </a:cubicBezTo>
                    <a:cubicBezTo>
                      <a:pt x="2" y="0"/>
                      <a:pt x="2" y="0"/>
                      <a:pt x="2" y="0"/>
                    </a:cubicBezTo>
                    <a:cubicBezTo>
                      <a:pt x="2" y="1"/>
                      <a:pt x="3" y="4"/>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0" name="Freeform 2339">
                <a:extLst>
                  <a:ext uri="{FF2B5EF4-FFF2-40B4-BE49-F238E27FC236}">
                    <a16:creationId xmlns:a16="http://schemas.microsoft.com/office/drawing/2014/main" id="{BC9B986F-D18D-4530-9FAB-97A97EDCCCB1}"/>
                  </a:ext>
                </a:extLst>
              </p:cNvPr>
              <p:cNvSpPr>
                <a:spLocks/>
              </p:cNvSpPr>
              <p:nvPr/>
            </p:nvSpPr>
            <p:spPr bwMode="auto">
              <a:xfrm>
                <a:off x="7301" y="2493"/>
                <a:ext cx="15" cy="63"/>
              </a:xfrm>
              <a:custGeom>
                <a:avLst/>
                <a:gdLst>
                  <a:gd name="T0" fmla="*/ 3 w 3"/>
                  <a:gd name="T1" fmla="*/ 8 h 13"/>
                  <a:gd name="T2" fmla="*/ 2 w 3"/>
                  <a:gd name="T3" fmla="*/ 13 h 13"/>
                  <a:gd name="T4" fmla="*/ 1 w 3"/>
                  <a:gd name="T5" fmla="*/ 0 h 13"/>
                  <a:gd name="T6" fmla="*/ 1 w 3"/>
                  <a:gd name="T7" fmla="*/ 0 h 13"/>
                  <a:gd name="T8" fmla="*/ 3 w 3"/>
                  <a:gd name="T9" fmla="*/ 8 h 13"/>
                </a:gdLst>
                <a:ahLst/>
                <a:cxnLst>
                  <a:cxn ang="0">
                    <a:pos x="T0" y="T1"/>
                  </a:cxn>
                  <a:cxn ang="0">
                    <a:pos x="T2" y="T3"/>
                  </a:cxn>
                  <a:cxn ang="0">
                    <a:pos x="T4" y="T5"/>
                  </a:cxn>
                  <a:cxn ang="0">
                    <a:pos x="T6" y="T7"/>
                  </a:cxn>
                  <a:cxn ang="0">
                    <a:pos x="T8" y="T9"/>
                  </a:cxn>
                </a:cxnLst>
                <a:rect l="0" t="0" r="r" b="b"/>
                <a:pathLst>
                  <a:path w="3" h="13">
                    <a:moveTo>
                      <a:pt x="3" y="8"/>
                    </a:moveTo>
                    <a:cubicBezTo>
                      <a:pt x="3" y="11"/>
                      <a:pt x="3" y="13"/>
                      <a:pt x="2" y="13"/>
                    </a:cubicBezTo>
                    <a:cubicBezTo>
                      <a:pt x="1" y="11"/>
                      <a:pt x="0" y="0"/>
                      <a:pt x="1" y="0"/>
                    </a:cubicBezTo>
                    <a:cubicBezTo>
                      <a:pt x="1" y="0"/>
                      <a:pt x="1" y="0"/>
                      <a:pt x="1" y="0"/>
                    </a:cubicBezTo>
                    <a:cubicBezTo>
                      <a:pt x="2" y="0"/>
                      <a:pt x="3" y="4"/>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1" name="Freeform 2340">
                <a:extLst>
                  <a:ext uri="{FF2B5EF4-FFF2-40B4-BE49-F238E27FC236}">
                    <a16:creationId xmlns:a16="http://schemas.microsoft.com/office/drawing/2014/main" id="{2C67AEE4-7DBD-4E29-84AC-3D7907299EF8}"/>
                  </a:ext>
                </a:extLst>
              </p:cNvPr>
              <p:cNvSpPr>
                <a:spLocks/>
              </p:cNvSpPr>
              <p:nvPr/>
            </p:nvSpPr>
            <p:spPr bwMode="auto">
              <a:xfrm>
                <a:off x="7282" y="2527"/>
                <a:ext cx="14" cy="67"/>
              </a:xfrm>
              <a:custGeom>
                <a:avLst/>
                <a:gdLst>
                  <a:gd name="T0" fmla="*/ 3 w 3"/>
                  <a:gd name="T1" fmla="*/ 8 h 14"/>
                  <a:gd name="T2" fmla="*/ 2 w 3"/>
                  <a:gd name="T3" fmla="*/ 13 h 14"/>
                  <a:gd name="T4" fmla="*/ 1 w 3"/>
                  <a:gd name="T5" fmla="*/ 0 h 14"/>
                  <a:gd name="T6" fmla="*/ 2 w 3"/>
                  <a:gd name="T7" fmla="*/ 0 h 14"/>
                  <a:gd name="T8" fmla="*/ 3 w 3"/>
                  <a:gd name="T9" fmla="*/ 8 h 14"/>
                </a:gdLst>
                <a:ahLst/>
                <a:cxnLst>
                  <a:cxn ang="0">
                    <a:pos x="T0" y="T1"/>
                  </a:cxn>
                  <a:cxn ang="0">
                    <a:pos x="T2" y="T3"/>
                  </a:cxn>
                  <a:cxn ang="0">
                    <a:pos x="T4" y="T5"/>
                  </a:cxn>
                  <a:cxn ang="0">
                    <a:pos x="T6" y="T7"/>
                  </a:cxn>
                  <a:cxn ang="0">
                    <a:pos x="T8" y="T9"/>
                  </a:cxn>
                </a:cxnLst>
                <a:rect l="0" t="0" r="r" b="b"/>
                <a:pathLst>
                  <a:path w="3" h="14">
                    <a:moveTo>
                      <a:pt x="3" y="8"/>
                    </a:moveTo>
                    <a:cubicBezTo>
                      <a:pt x="3" y="12"/>
                      <a:pt x="3" y="14"/>
                      <a:pt x="2" y="13"/>
                    </a:cubicBezTo>
                    <a:cubicBezTo>
                      <a:pt x="0" y="11"/>
                      <a:pt x="0" y="0"/>
                      <a:pt x="1" y="0"/>
                    </a:cubicBezTo>
                    <a:cubicBezTo>
                      <a:pt x="1" y="0"/>
                      <a:pt x="2" y="0"/>
                      <a:pt x="2" y="0"/>
                    </a:cubicBezTo>
                    <a:cubicBezTo>
                      <a:pt x="3" y="1"/>
                      <a:pt x="3" y="5"/>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2" name="Freeform 2341">
                <a:extLst>
                  <a:ext uri="{FF2B5EF4-FFF2-40B4-BE49-F238E27FC236}">
                    <a16:creationId xmlns:a16="http://schemas.microsoft.com/office/drawing/2014/main" id="{A40FE081-BCF6-4C8F-B948-8C776642C36F}"/>
                  </a:ext>
                </a:extLst>
              </p:cNvPr>
              <p:cNvSpPr>
                <a:spLocks/>
              </p:cNvSpPr>
              <p:nvPr/>
            </p:nvSpPr>
            <p:spPr bwMode="auto">
              <a:xfrm>
                <a:off x="7272" y="2425"/>
                <a:ext cx="20" cy="68"/>
              </a:xfrm>
              <a:custGeom>
                <a:avLst/>
                <a:gdLst>
                  <a:gd name="T0" fmla="*/ 4 w 4"/>
                  <a:gd name="T1" fmla="*/ 8 h 14"/>
                  <a:gd name="T2" fmla="*/ 3 w 4"/>
                  <a:gd name="T3" fmla="*/ 13 h 14"/>
                  <a:gd name="T4" fmla="*/ 2 w 4"/>
                  <a:gd name="T5" fmla="*/ 1 h 14"/>
                  <a:gd name="T6" fmla="*/ 2 w 4"/>
                  <a:gd name="T7" fmla="*/ 1 h 14"/>
                  <a:gd name="T8" fmla="*/ 4 w 4"/>
                  <a:gd name="T9" fmla="*/ 8 h 14"/>
                </a:gdLst>
                <a:ahLst/>
                <a:cxnLst>
                  <a:cxn ang="0">
                    <a:pos x="T0" y="T1"/>
                  </a:cxn>
                  <a:cxn ang="0">
                    <a:pos x="T2" y="T3"/>
                  </a:cxn>
                  <a:cxn ang="0">
                    <a:pos x="T4" y="T5"/>
                  </a:cxn>
                  <a:cxn ang="0">
                    <a:pos x="T6" y="T7"/>
                  </a:cxn>
                  <a:cxn ang="0">
                    <a:pos x="T8" y="T9"/>
                  </a:cxn>
                </a:cxnLst>
                <a:rect l="0" t="0" r="r" b="b"/>
                <a:pathLst>
                  <a:path w="4" h="14">
                    <a:moveTo>
                      <a:pt x="4" y="8"/>
                    </a:moveTo>
                    <a:cubicBezTo>
                      <a:pt x="4" y="12"/>
                      <a:pt x="4" y="14"/>
                      <a:pt x="3" y="13"/>
                    </a:cubicBezTo>
                    <a:cubicBezTo>
                      <a:pt x="1" y="11"/>
                      <a:pt x="0" y="1"/>
                      <a:pt x="2" y="1"/>
                    </a:cubicBezTo>
                    <a:cubicBezTo>
                      <a:pt x="2" y="0"/>
                      <a:pt x="2" y="1"/>
                      <a:pt x="2" y="1"/>
                    </a:cubicBezTo>
                    <a:cubicBezTo>
                      <a:pt x="3" y="1"/>
                      <a:pt x="4" y="5"/>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3" name="Freeform 2342">
                <a:extLst>
                  <a:ext uri="{FF2B5EF4-FFF2-40B4-BE49-F238E27FC236}">
                    <a16:creationId xmlns:a16="http://schemas.microsoft.com/office/drawing/2014/main" id="{11805123-A372-4750-95BE-F0154B359517}"/>
                  </a:ext>
                </a:extLst>
              </p:cNvPr>
              <p:cNvSpPr>
                <a:spLocks/>
              </p:cNvSpPr>
              <p:nvPr/>
            </p:nvSpPr>
            <p:spPr bwMode="auto">
              <a:xfrm>
                <a:off x="7292" y="2392"/>
                <a:ext cx="14" cy="62"/>
              </a:xfrm>
              <a:custGeom>
                <a:avLst/>
                <a:gdLst>
                  <a:gd name="T0" fmla="*/ 3 w 3"/>
                  <a:gd name="T1" fmla="*/ 7 h 13"/>
                  <a:gd name="T2" fmla="*/ 2 w 3"/>
                  <a:gd name="T3" fmla="*/ 12 h 13"/>
                  <a:gd name="T4" fmla="*/ 1 w 3"/>
                  <a:gd name="T5" fmla="*/ 0 h 13"/>
                  <a:gd name="T6" fmla="*/ 1 w 3"/>
                  <a:gd name="T7" fmla="*/ 0 h 13"/>
                  <a:gd name="T8" fmla="*/ 3 w 3"/>
                  <a:gd name="T9" fmla="*/ 7 h 13"/>
                </a:gdLst>
                <a:ahLst/>
                <a:cxnLst>
                  <a:cxn ang="0">
                    <a:pos x="T0" y="T1"/>
                  </a:cxn>
                  <a:cxn ang="0">
                    <a:pos x="T2" y="T3"/>
                  </a:cxn>
                  <a:cxn ang="0">
                    <a:pos x="T4" y="T5"/>
                  </a:cxn>
                  <a:cxn ang="0">
                    <a:pos x="T6" y="T7"/>
                  </a:cxn>
                  <a:cxn ang="0">
                    <a:pos x="T8" y="T9"/>
                  </a:cxn>
                </a:cxnLst>
                <a:rect l="0" t="0" r="r" b="b"/>
                <a:pathLst>
                  <a:path w="3" h="13">
                    <a:moveTo>
                      <a:pt x="3" y="7"/>
                    </a:moveTo>
                    <a:cubicBezTo>
                      <a:pt x="3" y="11"/>
                      <a:pt x="3" y="13"/>
                      <a:pt x="2" y="12"/>
                    </a:cubicBezTo>
                    <a:cubicBezTo>
                      <a:pt x="1" y="11"/>
                      <a:pt x="0" y="0"/>
                      <a:pt x="1" y="0"/>
                    </a:cubicBezTo>
                    <a:cubicBezTo>
                      <a:pt x="1" y="0"/>
                      <a:pt x="1" y="0"/>
                      <a:pt x="1" y="0"/>
                    </a:cubicBezTo>
                    <a:cubicBezTo>
                      <a:pt x="2" y="0"/>
                      <a:pt x="3"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4" name="Freeform 2343">
                <a:extLst>
                  <a:ext uri="{FF2B5EF4-FFF2-40B4-BE49-F238E27FC236}">
                    <a16:creationId xmlns:a16="http://schemas.microsoft.com/office/drawing/2014/main" id="{5A8E2B5E-C57A-40C6-9927-74F1F8E82135}"/>
                  </a:ext>
                </a:extLst>
              </p:cNvPr>
              <p:cNvSpPr>
                <a:spLocks/>
              </p:cNvSpPr>
              <p:nvPr/>
            </p:nvSpPr>
            <p:spPr bwMode="auto">
              <a:xfrm>
                <a:off x="7263" y="2339"/>
                <a:ext cx="24" cy="62"/>
              </a:xfrm>
              <a:custGeom>
                <a:avLst/>
                <a:gdLst>
                  <a:gd name="T0" fmla="*/ 4 w 5"/>
                  <a:gd name="T1" fmla="*/ 8 h 13"/>
                  <a:gd name="T2" fmla="*/ 3 w 5"/>
                  <a:gd name="T3" fmla="*/ 13 h 13"/>
                  <a:gd name="T4" fmla="*/ 2 w 5"/>
                  <a:gd name="T5" fmla="*/ 0 h 13"/>
                  <a:gd name="T6" fmla="*/ 2 w 5"/>
                  <a:gd name="T7" fmla="*/ 0 h 13"/>
                  <a:gd name="T8" fmla="*/ 4 w 5"/>
                  <a:gd name="T9" fmla="*/ 8 h 13"/>
                </a:gdLst>
                <a:ahLst/>
                <a:cxnLst>
                  <a:cxn ang="0">
                    <a:pos x="T0" y="T1"/>
                  </a:cxn>
                  <a:cxn ang="0">
                    <a:pos x="T2" y="T3"/>
                  </a:cxn>
                  <a:cxn ang="0">
                    <a:pos x="T4" y="T5"/>
                  </a:cxn>
                  <a:cxn ang="0">
                    <a:pos x="T6" y="T7"/>
                  </a:cxn>
                  <a:cxn ang="0">
                    <a:pos x="T8" y="T9"/>
                  </a:cxn>
                </a:cxnLst>
                <a:rect l="0" t="0" r="r" b="b"/>
                <a:pathLst>
                  <a:path w="5" h="13">
                    <a:moveTo>
                      <a:pt x="4" y="8"/>
                    </a:moveTo>
                    <a:cubicBezTo>
                      <a:pt x="5" y="11"/>
                      <a:pt x="4" y="13"/>
                      <a:pt x="3" y="13"/>
                    </a:cubicBezTo>
                    <a:cubicBezTo>
                      <a:pt x="2" y="11"/>
                      <a:pt x="0" y="1"/>
                      <a:pt x="2" y="0"/>
                    </a:cubicBezTo>
                    <a:cubicBezTo>
                      <a:pt x="2" y="0"/>
                      <a:pt x="2" y="0"/>
                      <a:pt x="2" y="0"/>
                    </a:cubicBezTo>
                    <a:cubicBezTo>
                      <a:pt x="3" y="1"/>
                      <a:pt x="4" y="5"/>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5" name="Freeform 2344">
                <a:extLst>
                  <a:ext uri="{FF2B5EF4-FFF2-40B4-BE49-F238E27FC236}">
                    <a16:creationId xmlns:a16="http://schemas.microsoft.com/office/drawing/2014/main" id="{D6025552-80A0-4E0E-99D0-40CEAE87C2FE}"/>
                  </a:ext>
                </a:extLst>
              </p:cNvPr>
              <p:cNvSpPr>
                <a:spLocks/>
              </p:cNvSpPr>
              <p:nvPr/>
            </p:nvSpPr>
            <p:spPr bwMode="auto">
              <a:xfrm>
                <a:off x="7272" y="2290"/>
                <a:ext cx="24" cy="58"/>
              </a:xfrm>
              <a:custGeom>
                <a:avLst/>
                <a:gdLst>
                  <a:gd name="T0" fmla="*/ 4 w 5"/>
                  <a:gd name="T1" fmla="*/ 7 h 12"/>
                  <a:gd name="T2" fmla="*/ 4 w 5"/>
                  <a:gd name="T3" fmla="*/ 12 h 12"/>
                  <a:gd name="T4" fmla="*/ 2 w 5"/>
                  <a:gd name="T5" fmla="*/ 0 h 12"/>
                  <a:gd name="T6" fmla="*/ 2 w 5"/>
                  <a:gd name="T7" fmla="*/ 0 h 12"/>
                  <a:gd name="T8" fmla="*/ 4 w 5"/>
                  <a:gd name="T9" fmla="*/ 7 h 12"/>
                </a:gdLst>
                <a:ahLst/>
                <a:cxnLst>
                  <a:cxn ang="0">
                    <a:pos x="T0" y="T1"/>
                  </a:cxn>
                  <a:cxn ang="0">
                    <a:pos x="T2" y="T3"/>
                  </a:cxn>
                  <a:cxn ang="0">
                    <a:pos x="T4" y="T5"/>
                  </a:cxn>
                  <a:cxn ang="0">
                    <a:pos x="T6" y="T7"/>
                  </a:cxn>
                  <a:cxn ang="0">
                    <a:pos x="T8" y="T9"/>
                  </a:cxn>
                </a:cxnLst>
                <a:rect l="0" t="0" r="r" b="b"/>
                <a:pathLst>
                  <a:path w="5" h="12">
                    <a:moveTo>
                      <a:pt x="4" y="7"/>
                    </a:moveTo>
                    <a:cubicBezTo>
                      <a:pt x="5" y="10"/>
                      <a:pt x="5" y="12"/>
                      <a:pt x="4" y="12"/>
                    </a:cubicBezTo>
                    <a:cubicBezTo>
                      <a:pt x="2" y="11"/>
                      <a:pt x="0" y="0"/>
                      <a:pt x="2" y="0"/>
                    </a:cubicBezTo>
                    <a:cubicBezTo>
                      <a:pt x="2" y="0"/>
                      <a:pt x="2" y="0"/>
                      <a:pt x="2" y="0"/>
                    </a:cubicBezTo>
                    <a:cubicBezTo>
                      <a:pt x="3" y="0"/>
                      <a:pt x="4"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6" name="Freeform 2345">
                <a:extLst>
                  <a:ext uri="{FF2B5EF4-FFF2-40B4-BE49-F238E27FC236}">
                    <a16:creationId xmlns:a16="http://schemas.microsoft.com/office/drawing/2014/main" id="{A2C7942E-4385-4F24-ACAD-ACE6338B1CFC}"/>
                  </a:ext>
                </a:extLst>
              </p:cNvPr>
              <p:cNvSpPr>
                <a:spLocks/>
              </p:cNvSpPr>
              <p:nvPr/>
            </p:nvSpPr>
            <p:spPr bwMode="auto">
              <a:xfrm>
                <a:off x="7296" y="2339"/>
                <a:ext cx="20" cy="62"/>
              </a:xfrm>
              <a:custGeom>
                <a:avLst/>
                <a:gdLst>
                  <a:gd name="T0" fmla="*/ 4 w 4"/>
                  <a:gd name="T1" fmla="*/ 7 h 13"/>
                  <a:gd name="T2" fmla="*/ 3 w 4"/>
                  <a:gd name="T3" fmla="*/ 12 h 13"/>
                  <a:gd name="T4" fmla="*/ 2 w 4"/>
                  <a:gd name="T5" fmla="*/ 0 h 13"/>
                  <a:gd name="T6" fmla="*/ 2 w 4"/>
                  <a:gd name="T7" fmla="*/ 0 h 13"/>
                  <a:gd name="T8" fmla="*/ 4 w 4"/>
                  <a:gd name="T9" fmla="*/ 7 h 13"/>
                </a:gdLst>
                <a:ahLst/>
                <a:cxnLst>
                  <a:cxn ang="0">
                    <a:pos x="T0" y="T1"/>
                  </a:cxn>
                  <a:cxn ang="0">
                    <a:pos x="T2" y="T3"/>
                  </a:cxn>
                  <a:cxn ang="0">
                    <a:pos x="T4" y="T5"/>
                  </a:cxn>
                  <a:cxn ang="0">
                    <a:pos x="T6" y="T7"/>
                  </a:cxn>
                  <a:cxn ang="0">
                    <a:pos x="T8" y="T9"/>
                  </a:cxn>
                </a:cxnLst>
                <a:rect l="0" t="0" r="r" b="b"/>
                <a:pathLst>
                  <a:path w="4" h="13">
                    <a:moveTo>
                      <a:pt x="4" y="7"/>
                    </a:moveTo>
                    <a:cubicBezTo>
                      <a:pt x="4" y="10"/>
                      <a:pt x="4" y="13"/>
                      <a:pt x="3" y="12"/>
                    </a:cubicBezTo>
                    <a:cubicBezTo>
                      <a:pt x="2" y="11"/>
                      <a:pt x="0" y="0"/>
                      <a:pt x="2" y="0"/>
                    </a:cubicBezTo>
                    <a:cubicBezTo>
                      <a:pt x="2" y="0"/>
                      <a:pt x="2" y="0"/>
                      <a:pt x="2" y="0"/>
                    </a:cubicBezTo>
                    <a:cubicBezTo>
                      <a:pt x="2" y="0"/>
                      <a:pt x="3"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7" name="Freeform 2346">
                <a:extLst>
                  <a:ext uri="{FF2B5EF4-FFF2-40B4-BE49-F238E27FC236}">
                    <a16:creationId xmlns:a16="http://schemas.microsoft.com/office/drawing/2014/main" id="{A62AF4AE-AFE0-4CD3-9F9D-69A636BF45F2}"/>
                  </a:ext>
                </a:extLst>
              </p:cNvPr>
              <p:cNvSpPr>
                <a:spLocks/>
              </p:cNvSpPr>
              <p:nvPr/>
            </p:nvSpPr>
            <p:spPr bwMode="auto">
              <a:xfrm>
                <a:off x="7089" y="3255"/>
                <a:ext cx="34" cy="62"/>
              </a:xfrm>
              <a:custGeom>
                <a:avLst/>
                <a:gdLst>
                  <a:gd name="T0" fmla="*/ 5 w 7"/>
                  <a:gd name="T1" fmla="*/ 7 h 13"/>
                  <a:gd name="T2" fmla="*/ 1 w 7"/>
                  <a:gd name="T3" fmla="*/ 11 h 13"/>
                  <a:gd name="T4" fmla="*/ 6 w 7"/>
                  <a:gd name="T5" fmla="*/ 0 h 13"/>
                  <a:gd name="T6" fmla="*/ 5 w 7"/>
                  <a:gd name="T7" fmla="*/ 7 h 13"/>
                </a:gdLst>
                <a:ahLst/>
                <a:cxnLst>
                  <a:cxn ang="0">
                    <a:pos x="T0" y="T1"/>
                  </a:cxn>
                  <a:cxn ang="0">
                    <a:pos x="T2" y="T3"/>
                  </a:cxn>
                  <a:cxn ang="0">
                    <a:pos x="T4" y="T5"/>
                  </a:cxn>
                  <a:cxn ang="0">
                    <a:pos x="T6" y="T7"/>
                  </a:cxn>
                </a:cxnLst>
                <a:rect l="0" t="0" r="r" b="b"/>
                <a:pathLst>
                  <a:path w="7" h="13">
                    <a:moveTo>
                      <a:pt x="5" y="7"/>
                    </a:moveTo>
                    <a:cubicBezTo>
                      <a:pt x="4" y="11"/>
                      <a:pt x="2" y="13"/>
                      <a:pt x="1" y="11"/>
                    </a:cubicBezTo>
                    <a:cubicBezTo>
                      <a:pt x="0" y="9"/>
                      <a:pt x="3" y="0"/>
                      <a:pt x="6" y="0"/>
                    </a:cubicBezTo>
                    <a:cubicBezTo>
                      <a:pt x="7" y="1"/>
                      <a:pt x="7"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8" name="Freeform 2347">
                <a:extLst>
                  <a:ext uri="{FF2B5EF4-FFF2-40B4-BE49-F238E27FC236}">
                    <a16:creationId xmlns:a16="http://schemas.microsoft.com/office/drawing/2014/main" id="{4F8C31A6-1CB4-41DB-B12F-6732B3EDDC9F}"/>
                  </a:ext>
                </a:extLst>
              </p:cNvPr>
              <p:cNvSpPr>
                <a:spLocks/>
              </p:cNvSpPr>
              <p:nvPr/>
            </p:nvSpPr>
            <p:spPr bwMode="auto">
              <a:xfrm>
                <a:off x="7080" y="3202"/>
                <a:ext cx="33" cy="67"/>
              </a:xfrm>
              <a:custGeom>
                <a:avLst/>
                <a:gdLst>
                  <a:gd name="T0" fmla="*/ 6 w 7"/>
                  <a:gd name="T1" fmla="*/ 8 h 14"/>
                  <a:gd name="T2" fmla="*/ 1 w 7"/>
                  <a:gd name="T3" fmla="*/ 11 h 14"/>
                  <a:gd name="T4" fmla="*/ 5 w 7"/>
                  <a:gd name="T5" fmla="*/ 1 h 14"/>
                  <a:gd name="T6" fmla="*/ 6 w 7"/>
                  <a:gd name="T7" fmla="*/ 8 h 14"/>
                </a:gdLst>
                <a:ahLst/>
                <a:cxnLst>
                  <a:cxn ang="0">
                    <a:pos x="T0" y="T1"/>
                  </a:cxn>
                  <a:cxn ang="0">
                    <a:pos x="T2" y="T3"/>
                  </a:cxn>
                  <a:cxn ang="0">
                    <a:pos x="T4" y="T5"/>
                  </a:cxn>
                  <a:cxn ang="0">
                    <a:pos x="T6" y="T7"/>
                  </a:cxn>
                </a:cxnLst>
                <a:rect l="0" t="0" r="r" b="b"/>
                <a:pathLst>
                  <a:path w="7" h="14">
                    <a:moveTo>
                      <a:pt x="6" y="8"/>
                    </a:moveTo>
                    <a:cubicBezTo>
                      <a:pt x="4" y="12"/>
                      <a:pt x="2" y="14"/>
                      <a:pt x="1" y="11"/>
                    </a:cubicBezTo>
                    <a:cubicBezTo>
                      <a:pt x="0" y="9"/>
                      <a:pt x="3" y="0"/>
                      <a:pt x="5" y="1"/>
                    </a:cubicBezTo>
                    <a:cubicBezTo>
                      <a:pt x="7" y="1"/>
                      <a:pt x="7"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899" name="Freeform 2348">
                <a:extLst>
                  <a:ext uri="{FF2B5EF4-FFF2-40B4-BE49-F238E27FC236}">
                    <a16:creationId xmlns:a16="http://schemas.microsoft.com/office/drawing/2014/main" id="{FAC879C1-AE3C-4FD4-B122-E9130A0179C8}"/>
                  </a:ext>
                </a:extLst>
              </p:cNvPr>
              <p:cNvSpPr>
                <a:spLocks/>
              </p:cNvSpPr>
              <p:nvPr/>
            </p:nvSpPr>
            <p:spPr bwMode="auto">
              <a:xfrm>
                <a:off x="7027" y="3260"/>
                <a:ext cx="38" cy="62"/>
              </a:xfrm>
              <a:custGeom>
                <a:avLst/>
                <a:gdLst>
                  <a:gd name="T0" fmla="*/ 7 w 8"/>
                  <a:gd name="T1" fmla="*/ 7 h 13"/>
                  <a:gd name="T2" fmla="*/ 1 w 8"/>
                  <a:gd name="T3" fmla="*/ 11 h 13"/>
                  <a:gd name="T4" fmla="*/ 6 w 8"/>
                  <a:gd name="T5" fmla="*/ 0 h 13"/>
                  <a:gd name="T6" fmla="*/ 7 w 8"/>
                  <a:gd name="T7" fmla="*/ 7 h 13"/>
                </a:gdLst>
                <a:ahLst/>
                <a:cxnLst>
                  <a:cxn ang="0">
                    <a:pos x="T0" y="T1"/>
                  </a:cxn>
                  <a:cxn ang="0">
                    <a:pos x="T2" y="T3"/>
                  </a:cxn>
                  <a:cxn ang="0">
                    <a:pos x="T4" y="T5"/>
                  </a:cxn>
                  <a:cxn ang="0">
                    <a:pos x="T6" y="T7"/>
                  </a:cxn>
                </a:cxnLst>
                <a:rect l="0" t="0" r="r" b="b"/>
                <a:pathLst>
                  <a:path w="8" h="13">
                    <a:moveTo>
                      <a:pt x="7" y="7"/>
                    </a:moveTo>
                    <a:cubicBezTo>
                      <a:pt x="5" y="11"/>
                      <a:pt x="2" y="13"/>
                      <a:pt x="1" y="11"/>
                    </a:cubicBezTo>
                    <a:cubicBezTo>
                      <a:pt x="0" y="8"/>
                      <a:pt x="3" y="0"/>
                      <a:pt x="6" y="0"/>
                    </a:cubicBezTo>
                    <a:cubicBezTo>
                      <a:pt x="8" y="0"/>
                      <a:pt x="8"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0" name="Freeform 2349">
                <a:extLst>
                  <a:ext uri="{FF2B5EF4-FFF2-40B4-BE49-F238E27FC236}">
                    <a16:creationId xmlns:a16="http://schemas.microsoft.com/office/drawing/2014/main" id="{8C6F8610-1D88-46DC-8BB0-5F7AA09C3EE8}"/>
                  </a:ext>
                </a:extLst>
              </p:cNvPr>
              <p:cNvSpPr>
                <a:spLocks/>
              </p:cNvSpPr>
              <p:nvPr/>
            </p:nvSpPr>
            <p:spPr bwMode="auto">
              <a:xfrm>
                <a:off x="6930" y="3356"/>
                <a:ext cx="44" cy="63"/>
              </a:xfrm>
              <a:custGeom>
                <a:avLst/>
                <a:gdLst>
                  <a:gd name="T0" fmla="*/ 7 w 9"/>
                  <a:gd name="T1" fmla="*/ 7 h 13"/>
                  <a:gd name="T2" fmla="*/ 1 w 9"/>
                  <a:gd name="T3" fmla="*/ 11 h 13"/>
                  <a:gd name="T4" fmla="*/ 7 w 9"/>
                  <a:gd name="T5" fmla="*/ 1 h 13"/>
                  <a:gd name="T6" fmla="*/ 7 w 9"/>
                  <a:gd name="T7" fmla="*/ 7 h 13"/>
                </a:gdLst>
                <a:ahLst/>
                <a:cxnLst>
                  <a:cxn ang="0">
                    <a:pos x="T0" y="T1"/>
                  </a:cxn>
                  <a:cxn ang="0">
                    <a:pos x="T2" y="T3"/>
                  </a:cxn>
                  <a:cxn ang="0">
                    <a:pos x="T4" y="T5"/>
                  </a:cxn>
                  <a:cxn ang="0">
                    <a:pos x="T6" y="T7"/>
                  </a:cxn>
                </a:cxnLst>
                <a:rect l="0" t="0" r="r" b="b"/>
                <a:pathLst>
                  <a:path w="9" h="13">
                    <a:moveTo>
                      <a:pt x="7" y="7"/>
                    </a:moveTo>
                    <a:cubicBezTo>
                      <a:pt x="5" y="11"/>
                      <a:pt x="2" y="13"/>
                      <a:pt x="1" y="11"/>
                    </a:cubicBezTo>
                    <a:cubicBezTo>
                      <a:pt x="0" y="7"/>
                      <a:pt x="4" y="0"/>
                      <a:pt x="7" y="1"/>
                    </a:cubicBezTo>
                    <a:cubicBezTo>
                      <a:pt x="9" y="1"/>
                      <a:pt x="8"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1" name="Freeform 2350">
                <a:extLst>
                  <a:ext uri="{FF2B5EF4-FFF2-40B4-BE49-F238E27FC236}">
                    <a16:creationId xmlns:a16="http://schemas.microsoft.com/office/drawing/2014/main" id="{00611E17-34AC-4109-9E7D-E40475672EEB}"/>
                  </a:ext>
                </a:extLst>
              </p:cNvPr>
              <p:cNvSpPr>
                <a:spLocks/>
              </p:cNvSpPr>
              <p:nvPr/>
            </p:nvSpPr>
            <p:spPr bwMode="auto">
              <a:xfrm>
                <a:off x="6983" y="3351"/>
                <a:ext cx="39" cy="63"/>
              </a:xfrm>
              <a:custGeom>
                <a:avLst/>
                <a:gdLst>
                  <a:gd name="T0" fmla="*/ 6 w 8"/>
                  <a:gd name="T1" fmla="*/ 7 h 13"/>
                  <a:gd name="T2" fmla="*/ 0 w 8"/>
                  <a:gd name="T3" fmla="*/ 11 h 13"/>
                  <a:gd name="T4" fmla="*/ 6 w 8"/>
                  <a:gd name="T5" fmla="*/ 0 h 13"/>
                  <a:gd name="T6" fmla="*/ 6 w 8"/>
                  <a:gd name="T7" fmla="*/ 7 h 13"/>
                </a:gdLst>
                <a:ahLst/>
                <a:cxnLst>
                  <a:cxn ang="0">
                    <a:pos x="T0" y="T1"/>
                  </a:cxn>
                  <a:cxn ang="0">
                    <a:pos x="T2" y="T3"/>
                  </a:cxn>
                  <a:cxn ang="0">
                    <a:pos x="T4" y="T5"/>
                  </a:cxn>
                  <a:cxn ang="0">
                    <a:pos x="T6" y="T7"/>
                  </a:cxn>
                </a:cxnLst>
                <a:rect l="0" t="0" r="r" b="b"/>
                <a:pathLst>
                  <a:path w="8" h="13">
                    <a:moveTo>
                      <a:pt x="6" y="7"/>
                    </a:moveTo>
                    <a:cubicBezTo>
                      <a:pt x="4" y="11"/>
                      <a:pt x="1" y="13"/>
                      <a:pt x="0" y="11"/>
                    </a:cubicBezTo>
                    <a:cubicBezTo>
                      <a:pt x="0" y="8"/>
                      <a:pt x="3" y="0"/>
                      <a:pt x="6" y="0"/>
                    </a:cubicBezTo>
                    <a:cubicBezTo>
                      <a:pt x="8" y="1"/>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2" name="Freeform 2351">
                <a:extLst>
                  <a:ext uri="{FF2B5EF4-FFF2-40B4-BE49-F238E27FC236}">
                    <a16:creationId xmlns:a16="http://schemas.microsoft.com/office/drawing/2014/main" id="{A203619B-E5EE-4398-B502-959AA83F087B}"/>
                  </a:ext>
                </a:extLst>
              </p:cNvPr>
              <p:cNvSpPr>
                <a:spLocks/>
              </p:cNvSpPr>
              <p:nvPr/>
            </p:nvSpPr>
            <p:spPr bwMode="auto">
              <a:xfrm>
                <a:off x="6906" y="3510"/>
                <a:ext cx="44" cy="58"/>
              </a:xfrm>
              <a:custGeom>
                <a:avLst/>
                <a:gdLst>
                  <a:gd name="T0" fmla="*/ 7 w 9"/>
                  <a:gd name="T1" fmla="*/ 6 h 12"/>
                  <a:gd name="T2" fmla="*/ 1 w 9"/>
                  <a:gd name="T3" fmla="*/ 10 h 12"/>
                  <a:gd name="T4" fmla="*/ 7 w 9"/>
                  <a:gd name="T5" fmla="*/ 0 h 12"/>
                  <a:gd name="T6" fmla="*/ 7 w 9"/>
                  <a:gd name="T7" fmla="*/ 6 h 12"/>
                </a:gdLst>
                <a:ahLst/>
                <a:cxnLst>
                  <a:cxn ang="0">
                    <a:pos x="T0" y="T1"/>
                  </a:cxn>
                  <a:cxn ang="0">
                    <a:pos x="T2" y="T3"/>
                  </a:cxn>
                  <a:cxn ang="0">
                    <a:pos x="T4" y="T5"/>
                  </a:cxn>
                  <a:cxn ang="0">
                    <a:pos x="T6" y="T7"/>
                  </a:cxn>
                </a:cxnLst>
                <a:rect l="0" t="0" r="r" b="b"/>
                <a:pathLst>
                  <a:path w="9" h="12">
                    <a:moveTo>
                      <a:pt x="7" y="6"/>
                    </a:moveTo>
                    <a:cubicBezTo>
                      <a:pt x="5" y="10"/>
                      <a:pt x="2" y="12"/>
                      <a:pt x="1" y="10"/>
                    </a:cubicBezTo>
                    <a:cubicBezTo>
                      <a:pt x="0" y="7"/>
                      <a:pt x="5" y="0"/>
                      <a:pt x="7" y="0"/>
                    </a:cubicBezTo>
                    <a:cubicBezTo>
                      <a:pt x="9" y="0"/>
                      <a:pt x="8"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3" name="Freeform 2352">
                <a:extLst>
                  <a:ext uri="{FF2B5EF4-FFF2-40B4-BE49-F238E27FC236}">
                    <a16:creationId xmlns:a16="http://schemas.microsoft.com/office/drawing/2014/main" id="{891581D6-F692-4594-AAA8-27222202B6A3}"/>
                  </a:ext>
                </a:extLst>
              </p:cNvPr>
              <p:cNvSpPr>
                <a:spLocks/>
              </p:cNvSpPr>
              <p:nvPr/>
            </p:nvSpPr>
            <p:spPr bwMode="auto">
              <a:xfrm>
                <a:off x="7123" y="3125"/>
                <a:ext cx="34" cy="62"/>
              </a:xfrm>
              <a:custGeom>
                <a:avLst/>
                <a:gdLst>
                  <a:gd name="T0" fmla="*/ 6 w 7"/>
                  <a:gd name="T1" fmla="*/ 7 h 13"/>
                  <a:gd name="T2" fmla="*/ 2 w 7"/>
                  <a:gd name="T3" fmla="*/ 11 h 13"/>
                  <a:gd name="T4" fmla="*/ 6 w 7"/>
                  <a:gd name="T5" fmla="*/ 0 h 13"/>
                  <a:gd name="T6" fmla="*/ 6 w 7"/>
                  <a:gd name="T7" fmla="*/ 7 h 13"/>
                </a:gdLst>
                <a:ahLst/>
                <a:cxnLst>
                  <a:cxn ang="0">
                    <a:pos x="T0" y="T1"/>
                  </a:cxn>
                  <a:cxn ang="0">
                    <a:pos x="T2" y="T3"/>
                  </a:cxn>
                  <a:cxn ang="0">
                    <a:pos x="T4" y="T5"/>
                  </a:cxn>
                  <a:cxn ang="0">
                    <a:pos x="T6" y="T7"/>
                  </a:cxn>
                </a:cxnLst>
                <a:rect l="0" t="0" r="r" b="b"/>
                <a:pathLst>
                  <a:path w="7" h="13">
                    <a:moveTo>
                      <a:pt x="6" y="7"/>
                    </a:moveTo>
                    <a:cubicBezTo>
                      <a:pt x="5" y="11"/>
                      <a:pt x="2" y="13"/>
                      <a:pt x="2" y="11"/>
                    </a:cubicBezTo>
                    <a:cubicBezTo>
                      <a:pt x="0" y="9"/>
                      <a:pt x="3" y="0"/>
                      <a:pt x="6" y="0"/>
                    </a:cubicBezTo>
                    <a:cubicBezTo>
                      <a:pt x="7" y="0"/>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4" name="Freeform 2353">
                <a:extLst>
                  <a:ext uri="{FF2B5EF4-FFF2-40B4-BE49-F238E27FC236}">
                    <a16:creationId xmlns:a16="http://schemas.microsoft.com/office/drawing/2014/main" id="{BD00F88B-ABBC-48BF-8DC2-1CE53DCF24C1}"/>
                  </a:ext>
                </a:extLst>
              </p:cNvPr>
              <p:cNvSpPr>
                <a:spLocks/>
              </p:cNvSpPr>
              <p:nvPr/>
            </p:nvSpPr>
            <p:spPr bwMode="auto">
              <a:xfrm>
                <a:off x="7070" y="3139"/>
                <a:ext cx="39" cy="63"/>
              </a:xfrm>
              <a:custGeom>
                <a:avLst/>
                <a:gdLst>
                  <a:gd name="T0" fmla="*/ 6 w 8"/>
                  <a:gd name="T1" fmla="*/ 7 h 13"/>
                  <a:gd name="T2" fmla="*/ 1 w 8"/>
                  <a:gd name="T3" fmla="*/ 11 h 13"/>
                  <a:gd name="T4" fmla="*/ 6 w 8"/>
                  <a:gd name="T5" fmla="*/ 0 h 13"/>
                  <a:gd name="T6" fmla="*/ 6 w 8"/>
                  <a:gd name="T7" fmla="*/ 7 h 13"/>
                </a:gdLst>
                <a:ahLst/>
                <a:cxnLst>
                  <a:cxn ang="0">
                    <a:pos x="T0" y="T1"/>
                  </a:cxn>
                  <a:cxn ang="0">
                    <a:pos x="T2" y="T3"/>
                  </a:cxn>
                  <a:cxn ang="0">
                    <a:pos x="T4" y="T5"/>
                  </a:cxn>
                  <a:cxn ang="0">
                    <a:pos x="T6" y="T7"/>
                  </a:cxn>
                </a:cxnLst>
                <a:rect l="0" t="0" r="r" b="b"/>
                <a:pathLst>
                  <a:path w="8" h="13">
                    <a:moveTo>
                      <a:pt x="6" y="7"/>
                    </a:moveTo>
                    <a:cubicBezTo>
                      <a:pt x="5" y="11"/>
                      <a:pt x="2" y="13"/>
                      <a:pt x="1" y="11"/>
                    </a:cubicBezTo>
                    <a:cubicBezTo>
                      <a:pt x="0" y="8"/>
                      <a:pt x="3" y="0"/>
                      <a:pt x="6" y="0"/>
                    </a:cubicBezTo>
                    <a:cubicBezTo>
                      <a:pt x="8" y="1"/>
                      <a:pt x="8"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5" name="Freeform 2354">
                <a:extLst>
                  <a:ext uri="{FF2B5EF4-FFF2-40B4-BE49-F238E27FC236}">
                    <a16:creationId xmlns:a16="http://schemas.microsoft.com/office/drawing/2014/main" id="{35814E79-957D-4446-A6EB-24A2F9399625}"/>
                  </a:ext>
                </a:extLst>
              </p:cNvPr>
              <p:cNvSpPr>
                <a:spLocks/>
              </p:cNvSpPr>
              <p:nvPr/>
            </p:nvSpPr>
            <p:spPr bwMode="auto">
              <a:xfrm>
                <a:off x="7017" y="3182"/>
                <a:ext cx="39" cy="68"/>
              </a:xfrm>
              <a:custGeom>
                <a:avLst/>
                <a:gdLst>
                  <a:gd name="T0" fmla="*/ 7 w 8"/>
                  <a:gd name="T1" fmla="*/ 8 h 14"/>
                  <a:gd name="T2" fmla="*/ 2 w 8"/>
                  <a:gd name="T3" fmla="*/ 11 h 14"/>
                  <a:gd name="T4" fmla="*/ 7 w 8"/>
                  <a:gd name="T5" fmla="*/ 1 h 14"/>
                  <a:gd name="T6" fmla="*/ 7 w 8"/>
                  <a:gd name="T7" fmla="*/ 8 h 14"/>
                </a:gdLst>
                <a:ahLst/>
                <a:cxnLst>
                  <a:cxn ang="0">
                    <a:pos x="T0" y="T1"/>
                  </a:cxn>
                  <a:cxn ang="0">
                    <a:pos x="T2" y="T3"/>
                  </a:cxn>
                  <a:cxn ang="0">
                    <a:pos x="T4" y="T5"/>
                  </a:cxn>
                  <a:cxn ang="0">
                    <a:pos x="T6" y="T7"/>
                  </a:cxn>
                </a:cxnLst>
                <a:rect l="0" t="0" r="r" b="b"/>
                <a:pathLst>
                  <a:path w="8" h="14">
                    <a:moveTo>
                      <a:pt x="7" y="8"/>
                    </a:moveTo>
                    <a:cubicBezTo>
                      <a:pt x="6" y="12"/>
                      <a:pt x="3" y="14"/>
                      <a:pt x="2" y="11"/>
                    </a:cubicBezTo>
                    <a:cubicBezTo>
                      <a:pt x="0" y="8"/>
                      <a:pt x="3" y="0"/>
                      <a:pt x="7" y="1"/>
                    </a:cubicBezTo>
                    <a:cubicBezTo>
                      <a:pt x="8" y="1"/>
                      <a:pt x="8"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6" name="Freeform 2355">
                <a:extLst>
                  <a:ext uri="{FF2B5EF4-FFF2-40B4-BE49-F238E27FC236}">
                    <a16:creationId xmlns:a16="http://schemas.microsoft.com/office/drawing/2014/main" id="{089235AA-D400-45FF-8CAC-B3BDFA7ECDBC}"/>
                  </a:ext>
                </a:extLst>
              </p:cNvPr>
              <p:cNvSpPr>
                <a:spLocks/>
              </p:cNvSpPr>
              <p:nvPr/>
            </p:nvSpPr>
            <p:spPr bwMode="auto">
              <a:xfrm>
                <a:off x="6974" y="3274"/>
                <a:ext cx="43" cy="63"/>
              </a:xfrm>
              <a:custGeom>
                <a:avLst/>
                <a:gdLst>
                  <a:gd name="T0" fmla="*/ 7 w 9"/>
                  <a:gd name="T1" fmla="*/ 7 h 13"/>
                  <a:gd name="T2" fmla="*/ 1 w 9"/>
                  <a:gd name="T3" fmla="*/ 11 h 13"/>
                  <a:gd name="T4" fmla="*/ 7 w 9"/>
                  <a:gd name="T5" fmla="*/ 0 h 13"/>
                  <a:gd name="T6" fmla="*/ 7 w 9"/>
                  <a:gd name="T7" fmla="*/ 7 h 13"/>
                </a:gdLst>
                <a:ahLst/>
                <a:cxnLst>
                  <a:cxn ang="0">
                    <a:pos x="T0" y="T1"/>
                  </a:cxn>
                  <a:cxn ang="0">
                    <a:pos x="T2" y="T3"/>
                  </a:cxn>
                  <a:cxn ang="0">
                    <a:pos x="T4" y="T5"/>
                  </a:cxn>
                  <a:cxn ang="0">
                    <a:pos x="T6" y="T7"/>
                  </a:cxn>
                </a:cxnLst>
                <a:rect l="0" t="0" r="r" b="b"/>
                <a:pathLst>
                  <a:path w="9" h="13">
                    <a:moveTo>
                      <a:pt x="7" y="7"/>
                    </a:moveTo>
                    <a:cubicBezTo>
                      <a:pt x="6" y="11"/>
                      <a:pt x="2" y="13"/>
                      <a:pt x="1" y="11"/>
                    </a:cubicBezTo>
                    <a:cubicBezTo>
                      <a:pt x="0" y="8"/>
                      <a:pt x="3" y="0"/>
                      <a:pt x="7" y="0"/>
                    </a:cubicBezTo>
                    <a:cubicBezTo>
                      <a:pt x="9" y="1"/>
                      <a:pt x="9"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7" name="Freeform 2356">
                <a:extLst>
                  <a:ext uri="{FF2B5EF4-FFF2-40B4-BE49-F238E27FC236}">
                    <a16:creationId xmlns:a16="http://schemas.microsoft.com/office/drawing/2014/main" id="{660A45CA-5302-4D36-8ACE-DAE16BD43BD3}"/>
                  </a:ext>
                </a:extLst>
              </p:cNvPr>
              <p:cNvSpPr>
                <a:spLocks/>
              </p:cNvSpPr>
              <p:nvPr/>
            </p:nvSpPr>
            <p:spPr bwMode="auto">
              <a:xfrm>
                <a:off x="6964" y="3207"/>
                <a:ext cx="43" cy="62"/>
              </a:xfrm>
              <a:custGeom>
                <a:avLst/>
                <a:gdLst>
                  <a:gd name="T0" fmla="*/ 8 w 9"/>
                  <a:gd name="T1" fmla="*/ 7 h 13"/>
                  <a:gd name="T2" fmla="*/ 2 w 9"/>
                  <a:gd name="T3" fmla="*/ 10 h 13"/>
                  <a:gd name="T4" fmla="*/ 7 w 9"/>
                  <a:gd name="T5" fmla="*/ 0 h 13"/>
                  <a:gd name="T6" fmla="*/ 8 w 9"/>
                  <a:gd name="T7" fmla="*/ 7 h 13"/>
                </a:gdLst>
                <a:ahLst/>
                <a:cxnLst>
                  <a:cxn ang="0">
                    <a:pos x="T0" y="T1"/>
                  </a:cxn>
                  <a:cxn ang="0">
                    <a:pos x="T2" y="T3"/>
                  </a:cxn>
                  <a:cxn ang="0">
                    <a:pos x="T4" y="T5"/>
                  </a:cxn>
                  <a:cxn ang="0">
                    <a:pos x="T6" y="T7"/>
                  </a:cxn>
                </a:cxnLst>
                <a:rect l="0" t="0" r="r" b="b"/>
                <a:pathLst>
                  <a:path w="9" h="13">
                    <a:moveTo>
                      <a:pt x="8" y="7"/>
                    </a:moveTo>
                    <a:cubicBezTo>
                      <a:pt x="6" y="11"/>
                      <a:pt x="3" y="13"/>
                      <a:pt x="2" y="10"/>
                    </a:cubicBezTo>
                    <a:cubicBezTo>
                      <a:pt x="0" y="7"/>
                      <a:pt x="3" y="0"/>
                      <a:pt x="7" y="0"/>
                    </a:cubicBezTo>
                    <a:cubicBezTo>
                      <a:pt x="9"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8" name="Freeform 2357">
                <a:extLst>
                  <a:ext uri="{FF2B5EF4-FFF2-40B4-BE49-F238E27FC236}">
                    <a16:creationId xmlns:a16="http://schemas.microsoft.com/office/drawing/2014/main" id="{48114E85-2658-4D11-8BD1-32ABB3F6AA72}"/>
                  </a:ext>
                </a:extLst>
              </p:cNvPr>
              <p:cNvSpPr>
                <a:spLocks/>
              </p:cNvSpPr>
              <p:nvPr/>
            </p:nvSpPr>
            <p:spPr bwMode="auto">
              <a:xfrm>
                <a:off x="6868" y="3284"/>
                <a:ext cx="48" cy="62"/>
              </a:xfrm>
              <a:custGeom>
                <a:avLst/>
                <a:gdLst>
                  <a:gd name="T0" fmla="*/ 8 w 10"/>
                  <a:gd name="T1" fmla="*/ 7 h 13"/>
                  <a:gd name="T2" fmla="*/ 1 w 10"/>
                  <a:gd name="T3" fmla="*/ 10 h 13"/>
                  <a:gd name="T4" fmla="*/ 7 w 10"/>
                  <a:gd name="T5" fmla="*/ 0 h 13"/>
                  <a:gd name="T6" fmla="*/ 8 w 10"/>
                  <a:gd name="T7" fmla="*/ 7 h 13"/>
                </a:gdLst>
                <a:ahLst/>
                <a:cxnLst>
                  <a:cxn ang="0">
                    <a:pos x="T0" y="T1"/>
                  </a:cxn>
                  <a:cxn ang="0">
                    <a:pos x="T2" y="T3"/>
                  </a:cxn>
                  <a:cxn ang="0">
                    <a:pos x="T4" y="T5"/>
                  </a:cxn>
                  <a:cxn ang="0">
                    <a:pos x="T6" y="T7"/>
                  </a:cxn>
                </a:cxnLst>
                <a:rect l="0" t="0" r="r" b="b"/>
                <a:pathLst>
                  <a:path w="10" h="13">
                    <a:moveTo>
                      <a:pt x="8" y="7"/>
                    </a:moveTo>
                    <a:cubicBezTo>
                      <a:pt x="6" y="12"/>
                      <a:pt x="3" y="13"/>
                      <a:pt x="1" y="10"/>
                    </a:cubicBezTo>
                    <a:cubicBezTo>
                      <a:pt x="0" y="7"/>
                      <a:pt x="4" y="0"/>
                      <a:pt x="7" y="0"/>
                    </a:cubicBezTo>
                    <a:cubicBezTo>
                      <a:pt x="9" y="1"/>
                      <a:pt x="10"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09" name="Freeform 2358">
                <a:extLst>
                  <a:ext uri="{FF2B5EF4-FFF2-40B4-BE49-F238E27FC236}">
                    <a16:creationId xmlns:a16="http://schemas.microsoft.com/office/drawing/2014/main" id="{9BBD4B5F-C741-4D32-BDA8-4F4F42C9E895}"/>
                  </a:ext>
                </a:extLst>
              </p:cNvPr>
              <p:cNvSpPr>
                <a:spLocks/>
              </p:cNvSpPr>
              <p:nvPr/>
            </p:nvSpPr>
            <p:spPr bwMode="auto">
              <a:xfrm>
                <a:off x="6848" y="3216"/>
                <a:ext cx="49" cy="63"/>
              </a:xfrm>
              <a:custGeom>
                <a:avLst/>
                <a:gdLst>
                  <a:gd name="T0" fmla="*/ 9 w 10"/>
                  <a:gd name="T1" fmla="*/ 7 h 13"/>
                  <a:gd name="T2" fmla="*/ 2 w 10"/>
                  <a:gd name="T3" fmla="*/ 10 h 13"/>
                  <a:gd name="T4" fmla="*/ 7 w 10"/>
                  <a:gd name="T5" fmla="*/ 0 h 13"/>
                  <a:gd name="T6" fmla="*/ 9 w 10"/>
                  <a:gd name="T7" fmla="*/ 7 h 13"/>
                </a:gdLst>
                <a:ahLst/>
                <a:cxnLst>
                  <a:cxn ang="0">
                    <a:pos x="T0" y="T1"/>
                  </a:cxn>
                  <a:cxn ang="0">
                    <a:pos x="T2" y="T3"/>
                  </a:cxn>
                  <a:cxn ang="0">
                    <a:pos x="T4" y="T5"/>
                  </a:cxn>
                  <a:cxn ang="0">
                    <a:pos x="T6" y="T7"/>
                  </a:cxn>
                </a:cxnLst>
                <a:rect l="0" t="0" r="r" b="b"/>
                <a:pathLst>
                  <a:path w="10" h="13">
                    <a:moveTo>
                      <a:pt x="9" y="7"/>
                    </a:moveTo>
                    <a:cubicBezTo>
                      <a:pt x="7" y="11"/>
                      <a:pt x="3" y="13"/>
                      <a:pt x="2" y="10"/>
                    </a:cubicBezTo>
                    <a:cubicBezTo>
                      <a:pt x="0" y="7"/>
                      <a:pt x="3" y="0"/>
                      <a:pt x="7" y="0"/>
                    </a:cubicBezTo>
                    <a:cubicBezTo>
                      <a:pt x="10"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0" name="Freeform 2359">
                <a:extLst>
                  <a:ext uri="{FF2B5EF4-FFF2-40B4-BE49-F238E27FC236}">
                    <a16:creationId xmlns:a16="http://schemas.microsoft.com/office/drawing/2014/main" id="{C0B23036-0CD0-4DBD-A91A-EA9E7E3083E9}"/>
                  </a:ext>
                </a:extLst>
              </p:cNvPr>
              <p:cNvSpPr>
                <a:spLocks/>
              </p:cNvSpPr>
              <p:nvPr/>
            </p:nvSpPr>
            <p:spPr bwMode="auto">
              <a:xfrm>
                <a:off x="6911" y="3207"/>
                <a:ext cx="48" cy="67"/>
              </a:xfrm>
              <a:custGeom>
                <a:avLst/>
                <a:gdLst>
                  <a:gd name="T0" fmla="*/ 8 w 10"/>
                  <a:gd name="T1" fmla="*/ 8 h 14"/>
                  <a:gd name="T2" fmla="*/ 2 w 10"/>
                  <a:gd name="T3" fmla="*/ 11 h 14"/>
                  <a:gd name="T4" fmla="*/ 7 w 10"/>
                  <a:gd name="T5" fmla="*/ 1 h 14"/>
                  <a:gd name="T6" fmla="*/ 8 w 10"/>
                  <a:gd name="T7" fmla="*/ 8 h 14"/>
                </a:gdLst>
                <a:ahLst/>
                <a:cxnLst>
                  <a:cxn ang="0">
                    <a:pos x="T0" y="T1"/>
                  </a:cxn>
                  <a:cxn ang="0">
                    <a:pos x="T2" y="T3"/>
                  </a:cxn>
                  <a:cxn ang="0">
                    <a:pos x="T4" y="T5"/>
                  </a:cxn>
                  <a:cxn ang="0">
                    <a:pos x="T6" y="T7"/>
                  </a:cxn>
                </a:cxnLst>
                <a:rect l="0" t="0" r="r" b="b"/>
                <a:pathLst>
                  <a:path w="10" h="14">
                    <a:moveTo>
                      <a:pt x="8" y="8"/>
                    </a:moveTo>
                    <a:cubicBezTo>
                      <a:pt x="7" y="12"/>
                      <a:pt x="3" y="14"/>
                      <a:pt x="2" y="11"/>
                    </a:cubicBezTo>
                    <a:cubicBezTo>
                      <a:pt x="0" y="8"/>
                      <a:pt x="3" y="0"/>
                      <a:pt x="7" y="1"/>
                    </a:cubicBezTo>
                    <a:cubicBezTo>
                      <a:pt x="9" y="1"/>
                      <a:pt x="10" y="5"/>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1" name="Freeform 2360">
                <a:extLst>
                  <a:ext uri="{FF2B5EF4-FFF2-40B4-BE49-F238E27FC236}">
                    <a16:creationId xmlns:a16="http://schemas.microsoft.com/office/drawing/2014/main" id="{FD92722B-7B49-4943-BEF4-AB434FF49A0A}"/>
                  </a:ext>
                </a:extLst>
              </p:cNvPr>
              <p:cNvSpPr>
                <a:spLocks/>
              </p:cNvSpPr>
              <p:nvPr/>
            </p:nvSpPr>
            <p:spPr bwMode="auto">
              <a:xfrm>
                <a:off x="6906" y="3134"/>
                <a:ext cx="44" cy="63"/>
              </a:xfrm>
              <a:custGeom>
                <a:avLst/>
                <a:gdLst>
                  <a:gd name="T0" fmla="*/ 8 w 9"/>
                  <a:gd name="T1" fmla="*/ 7 h 13"/>
                  <a:gd name="T2" fmla="*/ 1 w 9"/>
                  <a:gd name="T3" fmla="*/ 10 h 13"/>
                  <a:gd name="T4" fmla="*/ 6 w 9"/>
                  <a:gd name="T5" fmla="*/ 0 h 13"/>
                  <a:gd name="T6" fmla="*/ 8 w 9"/>
                  <a:gd name="T7" fmla="*/ 7 h 13"/>
                </a:gdLst>
                <a:ahLst/>
                <a:cxnLst>
                  <a:cxn ang="0">
                    <a:pos x="T0" y="T1"/>
                  </a:cxn>
                  <a:cxn ang="0">
                    <a:pos x="T2" y="T3"/>
                  </a:cxn>
                  <a:cxn ang="0">
                    <a:pos x="T4" y="T5"/>
                  </a:cxn>
                  <a:cxn ang="0">
                    <a:pos x="T6" y="T7"/>
                  </a:cxn>
                </a:cxnLst>
                <a:rect l="0" t="0" r="r" b="b"/>
                <a:pathLst>
                  <a:path w="9" h="13">
                    <a:moveTo>
                      <a:pt x="8" y="7"/>
                    </a:moveTo>
                    <a:cubicBezTo>
                      <a:pt x="7" y="11"/>
                      <a:pt x="3" y="13"/>
                      <a:pt x="1" y="10"/>
                    </a:cubicBezTo>
                    <a:cubicBezTo>
                      <a:pt x="0" y="7"/>
                      <a:pt x="3" y="0"/>
                      <a:pt x="6" y="0"/>
                    </a:cubicBezTo>
                    <a:cubicBezTo>
                      <a:pt x="9"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2" name="Freeform 2361">
                <a:extLst>
                  <a:ext uri="{FF2B5EF4-FFF2-40B4-BE49-F238E27FC236}">
                    <a16:creationId xmlns:a16="http://schemas.microsoft.com/office/drawing/2014/main" id="{6638316A-8BD8-46DA-A750-4FABA4516185}"/>
                  </a:ext>
                </a:extLst>
              </p:cNvPr>
              <p:cNvSpPr>
                <a:spLocks/>
              </p:cNvSpPr>
              <p:nvPr/>
            </p:nvSpPr>
            <p:spPr bwMode="auto">
              <a:xfrm>
                <a:off x="6839" y="3134"/>
                <a:ext cx="48" cy="68"/>
              </a:xfrm>
              <a:custGeom>
                <a:avLst/>
                <a:gdLst>
                  <a:gd name="T0" fmla="*/ 9 w 10"/>
                  <a:gd name="T1" fmla="*/ 8 h 14"/>
                  <a:gd name="T2" fmla="*/ 2 w 10"/>
                  <a:gd name="T3" fmla="*/ 11 h 14"/>
                  <a:gd name="T4" fmla="*/ 7 w 10"/>
                  <a:gd name="T5" fmla="*/ 1 h 14"/>
                  <a:gd name="T6" fmla="*/ 9 w 10"/>
                  <a:gd name="T7" fmla="*/ 8 h 14"/>
                </a:gdLst>
                <a:ahLst/>
                <a:cxnLst>
                  <a:cxn ang="0">
                    <a:pos x="T0" y="T1"/>
                  </a:cxn>
                  <a:cxn ang="0">
                    <a:pos x="T2" y="T3"/>
                  </a:cxn>
                  <a:cxn ang="0">
                    <a:pos x="T4" y="T5"/>
                  </a:cxn>
                  <a:cxn ang="0">
                    <a:pos x="T6" y="T7"/>
                  </a:cxn>
                </a:cxnLst>
                <a:rect l="0" t="0" r="r" b="b"/>
                <a:pathLst>
                  <a:path w="10" h="14">
                    <a:moveTo>
                      <a:pt x="9" y="8"/>
                    </a:moveTo>
                    <a:cubicBezTo>
                      <a:pt x="7" y="12"/>
                      <a:pt x="3" y="14"/>
                      <a:pt x="2" y="11"/>
                    </a:cubicBezTo>
                    <a:cubicBezTo>
                      <a:pt x="0" y="8"/>
                      <a:pt x="3" y="0"/>
                      <a:pt x="7" y="1"/>
                    </a:cubicBezTo>
                    <a:cubicBezTo>
                      <a:pt x="9" y="1"/>
                      <a:pt x="10"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3" name="Freeform 2362">
                <a:extLst>
                  <a:ext uri="{FF2B5EF4-FFF2-40B4-BE49-F238E27FC236}">
                    <a16:creationId xmlns:a16="http://schemas.microsoft.com/office/drawing/2014/main" id="{AD1B50C4-7586-4BE3-BCD7-A1EAF5DE6A5E}"/>
                  </a:ext>
                </a:extLst>
              </p:cNvPr>
              <p:cNvSpPr>
                <a:spLocks/>
              </p:cNvSpPr>
              <p:nvPr/>
            </p:nvSpPr>
            <p:spPr bwMode="auto">
              <a:xfrm>
                <a:off x="6815" y="3072"/>
                <a:ext cx="48" cy="67"/>
              </a:xfrm>
              <a:custGeom>
                <a:avLst/>
                <a:gdLst>
                  <a:gd name="T0" fmla="*/ 9 w 10"/>
                  <a:gd name="T1" fmla="*/ 7 h 14"/>
                  <a:gd name="T2" fmla="*/ 2 w 10"/>
                  <a:gd name="T3" fmla="*/ 10 h 14"/>
                  <a:gd name="T4" fmla="*/ 6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8" y="12"/>
                      <a:pt x="3" y="14"/>
                      <a:pt x="2" y="10"/>
                    </a:cubicBezTo>
                    <a:cubicBezTo>
                      <a:pt x="0" y="7"/>
                      <a:pt x="2" y="0"/>
                      <a:pt x="6"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4" name="Freeform 2363">
                <a:extLst>
                  <a:ext uri="{FF2B5EF4-FFF2-40B4-BE49-F238E27FC236}">
                    <a16:creationId xmlns:a16="http://schemas.microsoft.com/office/drawing/2014/main" id="{AFFEFBFC-B6E0-4CD6-9424-2CB25BF57515}"/>
                  </a:ext>
                </a:extLst>
              </p:cNvPr>
              <p:cNvSpPr>
                <a:spLocks/>
              </p:cNvSpPr>
              <p:nvPr/>
            </p:nvSpPr>
            <p:spPr bwMode="auto">
              <a:xfrm>
                <a:off x="6882" y="3057"/>
                <a:ext cx="48" cy="68"/>
              </a:xfrm>
              <a:custGeom>
                <a:avLst/>
                <a:gdLst>
                  <a:gd name="T0" fmla="*/ 9 w 10"/>
                  <a:gd name="T1" fmla="*/ 8 h 14"/>
                  <a:gd name="T2" fmla="*/ 2 w 10"/>
                  <a:gd name="T3" fmla="*/ 11 h 14"/>
                  <a:gd name="T4" fmla="*/ 6 w 10"/>
                  <a:gd name="T5" fmla="*/ 1 h 14"/>
                  <a:gd name="T6" fmla="*/ 9 w 10"/>
                  <a:gd name="T7" fmla="*/ 8 h 14"/>
                </a:gdLst>
                <a:ahLst/>
                <a:cxnLst>
                  <a:cxn ang="0">
                    <a:pos x="T0" y="T1"/>
                  </a:cxn>
                  <a:cxn ang="0">
                    <a:pos x="T2" y="T3"/>
                  </a:cxn>
                  <a:cxn ang="0">
                    <a:pos x="T4" y="T5"/>
                  </a:cxn>
                  <a:cxn ang="0">
                    <a:pos x="T6" y="T7"/>
                  </a:cxn>
                </a:cxnLst>
                <a:rect l="0" t="0" r="r" b="b"/>
                <a:pathLst>
                  <a:path w="10" h="14">
                    <a:moveTo>
                      <a:pt x="9" y="8"/>
                    </a:moveTo>
                    <a:cubicBezTo>
                      <a:pt x="7" y="12"/>
                      <a:pt x="3" y="14"/>
                      <a:pt x="2" y="11"/>
                    </a:cubicBezTo>
                    <a:cubicBezTo>
                      <a:pt x="0" y="7"/>
                      <a:pt x="2" y="0"/>
                      <a:pt x="6" y="1"/>
                    </a:cubicBezTo>
                    <a:cubicBezTo>
                      <a:pt x="9" y="1"/>
                      <a:pt x="10"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5" name="Freeform 2364">
                <a:extLst>
                  <a:ext uri="{FF2B5EF4-FFF2-40B4-BE49-F238E27FC236}">
                    <a16:creationId xmlns:a16="http://schemas.microsoft.com/office/drawing/2014/main" id="{C440BFD2-AF4E-46E6-A448-45A1BD3D5FEF}"/>
                  </a:ext>
                </a:extLst>
              </p:cNvPr>
              <p:cNvSpPr>
                <a:spLocks/>
              </p:cNvSpPr>
              <p:nvPr/>
            </p:nvSpPr>
            <p:spPr bwMode="auto">
              <a:xfrm>
                <a:off x="6892" y="2970"/>
                <a:ext cx="48" cy="68"/>
              </a:xfrm>
              <a:custGeom>
                <a:avLst/>
                <a:gdLst>
                  <a:gd name="T0" fmla="*/ 9 w 10"/>
                  <a:gd name="T1" fmla="*/ 7 h 14"/>
                  <a:gd name="T2" fmla="*/ 2 w 10"/>
                  <a:gd name="T3" fmla="*/ 11 h 14"/>
                  <a:gd name="T4" fmla="*/ 7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8" y="12"/>
                      <a:pt x="4" y="14"/>
                      <a:pt x="2" y="11"/>
                    </a:cubicBezTo>
                    <a:cubicBezTo>
                      <a:pt x="0" y="7"/>
                      <a:pt x="3" y="0"/>
                      <a:pt x="7" y="0"/>
                    </a:cubicBezTo>
                    <a:cubicBezTo>
                      <a:pt x="10" y="1"/>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6" name="Freeform 2365">
                <a:extLst>
                  <a:ext uri="{FF2B5EF4-FFF2-40B4-BE49-F238E27FC236}">
                    <a16:creationId xmlns:a16="http://schemas.microsoft.com/office/drawing/2014/main" id="{FF018037-A127-4152-84F1-4F4EEC244A12}"/>
                  </a:ext>
                </a:extLst>
              </p:cNvPr>
              <p:cNvSpPr>
                <a:spLocks/>
              </p:cNvSpPr>
              <p:nvPr/>
            </p:nvSpPr>
            <p:spPr bwMode="auto">
              <a:xfrm>
                <a:off x="6829" y="2985"/>
                <a:ext cx="53" cy="67"/>
              </a:xfrm>
              <a:custGeom>
                <a:avLst/>
                <a:gdLst>
                  <a:gd name="T0" fmla="*/ 10 w 11"/>
                  <a:gd name="T1" fmla="*/ 8 h 14"/>
                  <a:gd name="T2" fmla="*/ 2 w 11"/>
                  <a:gd name="T3" fmla="*/ 11 h 14"/>
                  <a:gd name="T4" fmla="*/ 7 w 11"/>
                  <a:gd name="T5" fmla="*/ 0 h 14"/>
                  <a:gd name="T6" fmla="*/ 10 w 11"/>
                  <a:gd name="T7" fmla="*/ 8 h 14"/>
                </a:gdLst>
                <a:ahLst/>
                <a:cxnLst>
                  <a:cxn ang="0">
                    <a:pos x="T0" y="T1"/>
                  </a:cxn>
                  <a:cxn ang="0">
                    <a:pos x="T2" y="T3"/>
                  </a:cxn>
                  <a:cxn ang="0">
                    <a:pos x="T4" y="T5"/>
                  </a:cxn>
                  <a:cxn ang="0">
                    <a:pos x="T6" y="T7"/>
                  </a:cxn>
                </a:cxnLst>
                <a:rect l="0" t="0" r="r" b="b"/>
                <a:pathLst>
                  <a:path w="11" h="14">
                    <a:moveTo>
                      <a:pt x="10" y="8"/>
                    </a:moveTo>
                    <a:cubicBezTo>
                      <a:pt x="9" y="12"/>
                      <a:pt x="4" y="14"/>
                      <a:pt x="2" y="11"/>
                    </a:cubicBezTo>
                    <a:cubicBezTo>
                      <a:pt x="0" y="7"/>
                      <a:pt x="3" y="0"/>
                      <a:pt x="7" y="0"/>
                    </a:cubicBezTo>
                    <a:cubicBezTo>
                      <a:pt x="10" y="1"/>
                      <a:pt x="11" y="4"/>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7" name="Freeform 2366">
                <a:extLst>
                  <a:ext uri="{FF2B5EF4-FFF2-40B4-BE49-F238E27FC236}">
                    <a16:creationId xmlns:a16="http://schemas.microsoft.com/office/drawing/2014/main" id="{3B1F5732-88C3-463C-A2D2-36C61AFE7E68}"/>
                  </a:ext>
                </a:extLst>
              </p:cNvPr>
              <p:cNvSpPr>
                <a:spLocks/>
              </p:cNvSpPr>
              <p:nvPr/>
            </p:nvSpPr>
            <p:spPr bwMode="auto">
              <a:xfrm>
                <a:off x="6848" y="2893"/>
                <a:ext cx="49" cy="72"/>
              </a:xfrm>
              <a:custGeom>
                <a:avLst/>
                <a:gdLst>
                  <a:gd name="T0" fmla="*/ 10 w 10"/>
                  <a:gd name="T1" fmla="*/ 8 h 15"/>
                  <a:gd name="T2" fmla="*/ 2 w 10"/>
                  <a:gd name="T3" fmla="*/ 11 h 15"/>
                  <a:gd name="T4" fmla="*/ 7 w 10"/>
                  <a:gd name="T5" fmla="*/ 1 h 15"/>
                  <a:gd name="T6" fmla="*/ 10 w 10"/>
                  <a:gd name="T7" fmla="*/ 8 h 15"/>
                </a:gdLst>
                <a:ahLst/>
                <a:cxnLst>
                  <a:cxn ang="0">
                    <a:pos x="T0" y="T1"/>
                  </a:cxn>
                  <a:cxn ang="0">
                    <a:pos x="T2" y="T3"/>
                  </a:cxn>
                  <a:cxn ang="0">
                    <a:pos x="T4" y="T5"/>
                  </a:cxn>
                  <a:cxn ang="0">
                    <a:pos x="T6" y="T7"/>
                  </a:cxn>
                </a:cxnLst>
                <a:rect l="0" t="0" r="r" b="b"/>
                <a:pathLst>
                  <a:path w="10" h="15">
                    <a:moveTo>
                      <a:pt x="10" y="8"/>
                    </a:moveTo>
                    <a:cubicBezTo>
                      <a:pt x="8" y="13"/>
                      <a:pt x="4" y="15"/>
                      <a:pt x="2" y="11"/>
                    </a:cubicBezTo>
                    <a:cubicBezTo>
                      <a:pt x="0" y="8"/>
                      <a:pt x="2" y="0"/>
                      <a:pt x="7" y="1"/>
                    </a:cubicBezTo>
                    <a:cubicBezTo>
                      <a:pt x="9"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8" name="Freeform 2367">
                <a:extLst>
                  <a:ext uri="{FF2B5EF4-FFF2-40B4-BE49-F238E27FC236}">
                    <a16:creationId xmlns:a16="http://schemas.microsoft.com/office/drawing/2014/main" id="{F4F091E6-BFA1-4735-BEA8-31178E14E271}"/>
                  </a:ext>
                </a:extLst>
              </p:cNvPr>
              <p:cNvSpPr>
                <a:spLocks/>
              </p:cNvSpPr>
              <p:nvPr/>
            </p:nvSpPr>
            <p:spPr bwMode="auto">
              <a:xfrm>
                <a:off x="6776" y="2965"/>
                <a:ext cx="48" cy="68"/>
              </a:xfrm>
              <a:custGeom>
                <a:avLst/>
                <a:gdLst>
                  <a:gd name="T0" fmla="*/ 9 w 10"/>
                  <a:gd name="T1" fmla="*/ 7 h 14"/>
                  <a:gd name="T2" fmla="*/ 2 w 10"/>
                  <a:gd name="T3" fmla="*/ 10 h 14"/>
                  <a:gd name="T4" fmla="*/ 6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8" y="12"/>
                      <a:pt x="4" y="14"/>
                      <a:pt x="2" y="10"/>
                    </a:cubicBezTo>
                    <a:cubicBezTo>
                      <a:pt x="0" y="6"/>
                      <a:pt x="2" y="0"/>
                      <a:pt x="6"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19" name="Freeform 2368">
                <a:extLst>
                  <a:ext uri="{FF2B5EF4-FFF2-40B4-BE49-F238E27FC236}">
                    <a16:creationId xmlns:a16="http://schemas.microsoft.com/office/drawing/2014/main" id="{42A125AD-AC90-4AC7-AB93-FB687F9C7923}"/>
                  </a:ext>
                </a:extLst>
              </p:cNvPr>
              <p:cNvSpPr>
                <a:spLocks/>
              </p:cNvSpPr>
              <p:nvPr/>
            </p:nvSpPr>
            <p:spPr bwMode="auto">
              <a:xfrm>
                <a:off x="6752" y="3047"/>
                <a:ext cx="53" cy="68"/>
              </a:xfrm>
              <a:custGeom>
                <a:avLst/>
                <a:gdLst>
                  <a:gd name="T0" fmla="*/ 10 w 11"/>
                  <a:gd name="T1" fmla="*/ 7 h 14"/>
                  <a:gd name="T2" fmla="*/ 2 w 11"/>
                  <a:gd name="T3" fmla="*/ 10 h 14"/>
                  <a:gd name="T4" fmla="*/ 7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0"/>
                    </a:cubicBezTo>
                    <a:cubicBezTo>
                      <a:pt x="0" y="7"/>
                      <a:pt x="3" y="0"/>
                      <a:pt x="7"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0" name="Freeform 2369">
                <a:extLst>
                  <a:ext uri="{FF2B5EF4-FFF2-40B4-BE49-F238E27FC236}">
                    <a16:creationId xmlns:a16="http://schemas.microsoft.com/office/drawing/2014/main" id="{8CEE0D16-D1DD-4B70-841A-68A31FD56C45}"/>
                  </a:ext>
                </a:extLst>
              </p:cNvPr>
              <p:cNvSpPr>
                <a:spLocks/>
              </p:cNvSpPr>
              <p:nvPr/>
            </p:nvSpPr>
            <p:spPr bwMode="auto">
              <a:xfrm>
                <a:off x="6685" y="3023"/>
                <a:ext cx="53" cy="68"/>
              </a:xfrm>
              <a:custGeom>
                <a:avLst/>
                <a:gdLst>
                  <a:gd name="T0" fmla="*/ 10 w 11"/>
                  <a:gd name="T1" fmla="*/ 7 h 14"/>
                  <a:gd name="T2" fmla="*/ 2 w 11"/>
                  <a:gd name="T3" fmla="*/ 10 h 14"/>
                  <a:gd name="T4" fmla="*/ 7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0"/>
                    </a:cubicBezTo>
                    <a:cubicBezTo>
                      <a:pt x="0" y="7"/>
                      <a:pt x="3" y="0"/>
                      <a:pt x="7"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1" name="Freeform 2370">
                <a:extLst>
                  <a:ext uri="{FF2B5EF4-FFF2-40B4-BE49-F238E27FC236}">
                    <a16:creationId xmlns:a16="http://schemas.microsoft.com/office/drawing/2014/main" id="{A847DBBF-4D34-4516-9251-B068BF8160D0}"/>
                  </a:ext>
                </a:extLst>
              </p:cNvPr>
              <p:cNvSpPr>
                <a:spLocks/>
              </p:cNvSpPr>
              <p:nvPr/>
            </p:nvSpPr>
            <p:spPr bwMode="auto">
              <a:xfrm>
                <a:off x="6689" y="3115"/>
                <a:ext cx="53" cy="63"/>
              </a:xfrm>
              <a:custGeom>
                <a:avLst/>
                <a:gdLst>
                  <a:gd name="T0" fmla="*/ 10 w 11"/>
                  <a:gd name="T1" fmla="*/ 7 h 13"/>
                  <a:gd name="T2" fmla="*/ 2 w 11"/>
                  <a:gd name="T3" fmla="*/ 10 h 13"/>
                  <a:gd name="T4" fmla="*/ 7 w 11"/>
                  <a:gd name="T5" fmla="*/ 0 h 13"/>
                  <a:gd name="T6" fmla="*/ 10 w 11"/>
                  <a:gd name="T7" fmla="*/ 7 h 13"/>
                </a:gdLst>
                <a:ahLst/>
                <a:cxnLst>
                  <a:cxn ang="0">
                    <a:pos x="T0" y="T1"/>
                  </a:cxn>
                  <a:cxn ang="0">
                    <a:pos x="T2" y="T3"/>
                  </a:cxn>
                  <a:cxn ang="0">
                    <a:pos x="T4" y="T5"/>
                  </a:cxn>
                  <a:cxn ang="0">
                    <a:pos x="T6" y="T7"/>
                  </a:cxn>
                </a:cxnLst>
                <a:rect l="0" t="0" r="r" b="b"/>
                <a:pathLst>
                  <a:path w="11" h="13">
                    <a:moveTo>
                      <a:pt x="10" y="7"/>
                    </a:moveTo>
                    <a:cubicBezTo>
                      <a:pt x="8" y="11"/>
                      <a:pt x="3" y="13"/>
                      <a:pt x="2" y="10"/>
                    </a:cubicBezTo>
                    <a:cubicBezTo>
                      <a:pt x="0" y="6"/>
                      <a:pt x="2" y="0"/>
                      <a:pt x="7"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2" name="Freeform 2371">
                <a:extLst>
                  <a:ext uri="{FF2B5EF4-FFF2-40B4-BE49-F238E27FC236}">
                    <a16:creationId xmlns:a16="http://schemas.microsoft.com/office/drawing/2014/main" id="{860FBFAD-2D89-4F5A-B599-2D56C18BB4F0}"/>
                  </a:ext>
                </a:extLst>
              </p:cNvPr>
              <p:cNvSpPr>
                <a:spLocks/>
              </p:cNvSpPr>
              <p:nvPr/>
            </p:nvSpPr>
            <p:spPr bwMode="auto">
              <a:xfrm>
                <a:off x="6622" y="3096"/>
                <a:ext cx="53" cy="67"/>
              </a:xfrm>
              <a:custGeom>
                <a:avLst/>
                <a:gdLst>
                  <a:gd name="T0" fmla="*/ 10 w 11"/>
                  <a:gd name="T1" fmla="*/ 7 h 14"/>
                  <a:gd name="T2" fmla="*/ 2 w 11"/>
                  <a:gd name="T3" fmla="*/ 10 h 14"/>
                  <a:gd name="T4" fmla="*/ 7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0"/>
                    </a:cubicBezTo>
                    <a:cubicBezTo>
                      <a:pt x="0" y="6"/>
                      <a:pt x="3" y="0"/>
                      <a:pt x="7"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3" name="Freeform 2372">
                <a:extLst>
                  <a:ext uri="{FF2B5EF4-FFF2-40B4-BE49-F238E27FC236}">
                    <a16:creationId xmlns:a16="http://schemas.microsoft.com/office/drawing/2014/main" id="{8D143EC3-15D5-40B4-A34B-DDE9D8AE6A5A}"/>
                  </a:ext>
                </a:extLst>
              </p:cNvPr>
              <p:cNvSpPr>
                <a:spLocks/>
              </p:cNvSpPr>
              <p:nvPr/>
            </p:nvSpPr>
            <p:spPr bwMode="auto">
              <a:xfrm>
                <a:off x="6579" y="3033"/>
                <a:ext cx="57" cy="67"/>
              </a:xfrm>
              <a:custGeom>
                <a:avLst/>
                <a:gdLst>
                  <a:gd name="T0" fmla="*/ 11 w 12"/>
                  <a:gd name="T1" fmla="*/ 7 h 14"/>
                  <a:gd name="T2" fmla="*/ 2 w 12"/>
                  <a:gd name="T3" fmla="*/ 10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9" y="12"/>
                      <a:pt x="4" y="14"/>
                      <a:pt x="2" y="10"/>
                    </a:cubicBezTo>
                    <a:cubicBezTo>
                      <a:pt x="0" y="6"/>
                      <a:pt x="3" y="0"/>
                      <a:pt x="7" y="0"/>
                    </a:cubicBezTo>
                    <a:cubicBezTo>
                      <a:pt x="11"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4" name="Freeform 2373">
                <a:extLst>
                  <a:ext uri="{FF2B5EF4-FFF2-40B4-BE49-F238E27FC236}">
                    <a16:creationId xmlns:a16="http://schemas.microsoft.com/office/drawing/2014/main" id="{B4C177DA-0EC3-458D-B42A-904B28CB3D07}"/>
                  </a:ext>
                </a:extLst>
              </p:cNvPr>
              <p:cNvSpPr>
                <a:spLocks/>
              </p:cNvSpPr>
              <p:nvPr/>
            </p:nvSpPr>
            <p:spPr bwMode="auto">
              <a:xfrm>
                <a:off x="6545" y="3120"/>
                <a:ext cx="53" cy="62"/>
              </a:xfrm>
              <a:custGeom>
                <a:avLst/>
                <a:gdLst>
                  <a:gd name="T0" fmla="*/ 10 w 11"/>
                  <a:gd name="T1" fmla="*/ 7 h 13"/>
                  <a:gd name="T2" fmla="*/ 2 w 11"/>
                  <a:gd name="T3" fmla="*/ 9 h 13"/>
                  <a:gd name="T4" fmla="*/ 7 w 11"/>
                  <a:gd name="T5" fmla="*/ 0 h 13"/>
                  <a:gd name="T6" fmla="*/ 10 w 11"/>
                  <a:gd name="T7" fmla="*/ 7 h 13"/>
                </a:gdLst>
                <a:ahLst/>
                <a:cxnLst>
                  <a:cxn ang="0">
                    <a:pos x="T0" y="T1"/>
                  </a:cxn>
                  <a:cxn ang="0">
                    <a:pos x="T2" y="T3"/>
                  </a:cxn>
                  <a:cxn ang="0">
                    <a:pos x="T4" y="T5"/>
                  </a:cxn>
                  <a:cxn ang="0">
                    <a:pos x="T6" y="T7"/>
                  </a:cxn>
                </a:cxnLst>
                <a:rect l="0" t="0" r="r" b="b"/>
                <a:pathLst>
                  <a:path w="11" h="13">
                    <a:moveTo>
                      <a:pt x="10" y="7"/>
                    </a:moveTo>
                    <a:cubicBezTo>
                      <a:pt x="9" y="11"/>
                      <a:pt x="4" y="13"/>
                      <a:pt x="2" y="9"/>
                    </a:cubicBezTo>
                    <a:cubicBezTo>
                      <a:pt x="0" y="6"/>
                      <a:pt x="3" y="0"/>
                      <a:pt x="7" y="0"/>
                    </a:cubicBezTo>
                    <a:cubicBezTo>
                      <a:pt x="10" y="0"/>
                      <a:pt x="11" y="3"/>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5" name="Freeform 2374">
                <a:extLst>
                  <a:ext uri="{FF2B5EF4-FFF2-40B4-BE49-F238E27FC236}">
                    <a16:creationId xmlns:a16="http://schemas.microsoft.com/office/drawing/2014/main" id="{ACA2D70D-9444-464B-9FFE-2DB6ED8B6EF3}"/>
                  </a:ext>
                </a:extLst>
              </p:cNvPr>
              <p:cNvSpPr>
                <a:spLocks/>
              </p:cNvSpPr>
              <p:nvPr/>
            </p:nvSpPr>
            <p:spPr bwMode="auto">
              <a:xfrm>
                <a:off x="6497" y="3052"/>
                <a:ext cx="57" cy="68"/>
              </a:xfrm>
              <a:custGeom>
                <a:avLst/>
                <a:gdLst>
                  <a:gd name="T0" fmla="*/ 11 w 12"/>
                  <a:gd name="T1" fmla="*/ 7 h 14"/>
                  <a:gd name="T2" fmla="*/ 2 w 12"/>
                  <a:gd name="T3" fmla="*/ 10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9" y="12"/>
                      <a:pt x="4" y="14"/>
                      <a:pt x="2" y="10"/>
                    </a:cubicBezTo>
                    <a:cubicBezTo>
                      <a:pt x="0" y="7"/>
                      <a:pt x="2" y="0"/>
                      <a:pt x="7" y="0"/>
                    </a:cubicBezTo>
                    <a:cubicBezTo>
                      <a:pt x="10" y="1"/>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6" name="Freeform 2375">
                <a:extLst>
                  <a:ext uri="{FF2B5EF4-FFF2-40B4-BE49-F238E27FC236}">
                    <a16:creationId xmlns:a16="http://schemas.microsoft.com/office/drawing/2014/main" id="{33311634-7635-480C-A4D6-9D1F692CA01D}"/>
                  </a:ext>
                </a:extLst>
              </p:cNvPr>
              <p:cNvSpPr>
                <a:spLocks/>
              </p:cNvSpPr>
              <p:nvPr/>
            </p:nvSpPr>
            <p:spPr bwMode="auto">
              <a:xfrm>
                <a:off x="6530" y="2970"/>
                <a:ext cx="53" cy="68"/>
              </a:xfrm>
              <a:custGeom>
                <a:avLst/>
                <a:gdLst>
                  <a:gd name="T0" fmla="*/ 11 w 11"/>
                  <a:gd name="T1" fmla="*/ 7 h 14"/>
                  <a:gd name="T2" fmla="*/ 2 w 11"/>
                  <a:gd name="T3" fmla="*/ 10 h 14"/>
                  <a:gd name="T4" fmla="*/ 7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9" y="12"/>
                      <a:pt x="4" y="14"/>
                      <a:pt x="2" y="10"/>
                    </a:cubicBezTo>
                    <a:cubicBezTo>
                      <a:pt x="0" y="7"/>
                      <a:pt x="2" y="0"/>
                      <a:pt x="7" y="0"/>
                    </a:cubicBezTo>
                    <a:cubicBezTo>
                      <a:pt x="10" y="1"/>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7" name="Freeform 2376">
                <a:extLst>
                  <a:ext uri="{FF2B5EF4-FFF2-40B4-BE49-F238E27FC236}">
                    <a16:creationId xmlns:a16="http://schemas.microsoft.com/office/drawing/2014/main" id="{304B982A-45A4-4C03-B06A-EC5598815E25}"/>
                  </a:ext>
                </a:extLst>
              </p:cNvPr>
              <p:cNvSpPr>
                <a:spLocks/>
              </p:cNvSpPr>
              <p:nvPr/>
            </p:nvSpPr>
            <p:spPr bwMode="auto">
              <a:xfrm>
                <a:off x="6511" y="2883"/>
                <a:ext cx="58" cy="68"/>
              </a:xfrm>
              <a:custGeom>
                <a:avLst/>
                <a:gdLst>
                  <a:gd name="T0" fmla="*/ 11 w 12"/>
                  <a:gd name="T1" fmla="*/ 7 h 14"/>
                  <a:gd name="T2" fmla="*/ 3 w 12"/>
                  <a:gd name="T3" fmla="*/ 11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10" y="13"/>
                      <a:pt x="5" y="14"/>
                      <a:pt x="3" y="11"/>
                    </a:cubicBezTo>
                    <a:cubicBezTo>
                      <a:pt x="0" y="7"/>
                      <a:pt x="3" y="0"/>
                      <a:pt x="7" y="0"/>
                    </a:cubicBezTo>
                    <a:cubicBezTo>
                      <a:pt x="11" y="1"/>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8" name="Freeform 2377">
                <a:extLst>
                  <a:ext uri="{FF2B5EF4-FFF2-40B4-BE49-F238E27FC236}">
                    <a16:creationId xmlns:a16="http://schemas.microsoft.com/office/drawing/2014/main" id="{1FA6E164-A7AB-4D9F-AC72-BC3944F0131D}"/>
                  </a:ext>
                </a:extLst>
              </p:cNvPr>
              <p:cNvSpPr>
                <a:spLocks/>
              </p:cNvSpPr>
              <p:nvPr/>
            </p:nvSpPr>
            <p:spPr bwMode="auto">
              <a:xfrm>
                <a:off x="6434" y="2869"/>
                <a:ext cx="58" cy="68"/>
              </a:xfrm>
              <a:custGeom>
                <a:avLst/>
                <a:gdLst>
                  <a:gd name="T0" fmla="*/ 11 w 12"/>
                  <a:gd name="T1" fmla="*/ 7 h 14"/>
                  <a:gd name="T2" fmla="*/ 2 w 12"/>
                  <a:gd name="T3" fmla="*/ 10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10" y="13"/>
                      <a:pt x="5" y="14"/>
                      <a:pt x="2" y="10"/>
                    </a:cubicBezTo>
                    <a:cubicBezTo>
                      <a:pt x="0" y="7"/>
                      <a:pt x="2" y="0"/>
                      <a:pt x="7" y="0"/>
                    </a:cubicBezTo>
                    <a:cubicBezTo>
                      <a:pt x="11"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29" name="Freeform 2378">
                <a:extLst>
                  <a:ext uri="{FF2B5EF4-FFF2-40B4-BE49-F238E27FC236}">
                    <a16:creationId xmlns:a16="http://schemas.microsoft.com/office/drawing/2014/main" id="{11D04631-718C-42CF-8575-A72BF67EEE96}"/>
                  </a:ext>
                </a:extLst>
              </p:cNvPr>
              <p:cNvSpPr>
                <a:spLocks/>
              </p:cNvSpPr>
              <p:nvPr/>
            </p:nvSpPr>
            <p:spPr bwMode="auto">
              <a:xfrm>
                <a:off x="6434" y="2773"/>
                <a:ext cx="63" cy="72"/>
              </a:xfrm>
              <a:custGeom>
                <a:avLst/>
                <a:gdLst>
                  <a:gd name="T0" fmla="*/ 12 w 13"/>
                  <a:gd name="T1" fmla="*/ 8 h 15"/>
                  <a:gd name="T2" fmla="*/ 3 w 13"/>
                  <a:gd name="T3" fmla="*/ 11 h 15"/>
                  <a:gd name="T4" fmla="*/ 7 w 13"/>
                  <a:gd name="T5" fmla="*/ 0 h 15"/>
                  <a:gd name="T6" fmla="*/ 12 w 13"/>
                  <a:gd name="T7" fmla="*/ 8 h 15"/>
                </a:gdLst>
                <a:ahLst/>
                <a:cxnLst>
                  <a:cxn ang="0">
                    <a:pos x="T0" y="T1"/>
                  </a:cxn>
                  <a:cxn ang="0">
                    <a:pos x="T2" y="T3"/>
                  </a:cxn>
                  <a:cxn ang="0">
                    <a:pos x="T4" y="T5"/>
                  </a:cxn>
                  <a:cxn ang="0">
                    <a:pos x="T6" y="T7"/>
                  </a:cxn>
                </a:cxnLst>
                <a:rect l="0" t="0" r="r" b="b"/>
                <a:pathLst>
                  <a:path w="13" h="15">
                    <a:moveTo>
                      <a:pt x="12" y="8"/>
                    </a:moveTo>
                    <a:cubicBezTo>
                      <a:pt x="11" y="13"/>
                      <a:pt x="6" y="15"/>
                      <a:pt x="3" y="11"/>
                    </a:cubicBezTo>
                    <a:cubicBezTo>
                      <a:pt x="0" y="7"/>
                      <a:pt x="2" y="0"/>
                      <a:pt x="7" y="0"/>
                    </a:cubicBezTo>
                    <a:cubicBezTo>
                      <a:pt x="11" y="1"/>
                      <a:pt x="13" y="4"/>
                      <a:pt x="1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0" name="Freeform 2379">
                <a:extLst>
                  <a:ext uri="{FF2B5EF4-FFF2-40B4-BE49-F238E27FC236}">
                    <a16:creationId xmlns:a16="http://schemas.microsoft.com/office/drawing/2014/main" id="{984ACA70-B0A2-4AF9-9932-523A17351BB6}"/>
                  </a:ext>
                </a:extLst>
              </p:cNvPr>
              <p:cNvSpPr>
                <a:spLocks/>
              </p:cNvSpPr>
              <p:nvPr/>
            </p:nvSpPr>
            <p:spPr bwMode="auto">
              <a:xfrm>
                <a:off x="6506" y="2676"/>
                <a:ext cx="63" cy="73"/>
              </a:xfrm>
              <a:custGeom>
                <a:avLst/>
                <a:gdLst>
                  <a:gd name="T0" fmla="*/ 12 w 13"/>
                  <a:gd name="T1" fmla="*/ 7 h 15"/>
                  <a:gd name="T2" fmla="*/ 3 w 13"/>
                  <a:gd name="T3" fmla="*/ 11 h 15"/>
                  <a:gd name="T4" fmla="*/ 7 w 13"/>
                  <a:gd name="T5" fmla="*/ 0 h 15"/>
                  <a:gd name="T6" fmla="*/ 12 w 13"/>
                  <a:gd name="T7" fmla="*/ 7 h 15"/>
                </a:gdLst>
                <a:ahLst/>
                <a:cxnLst>
                  <a:cxn ang="0">
                    <a:pos x="T0" y="T1"/>
                  </a:cxn>
                  <a:cxn ang="0">
                    <a:pos x="T2" y="T3"/>
                  </a:cxn>
                  <a:cxn ang="0">
                    <a:pos x="T4" y="T5"/>
                  </a:cxn>
                  <a:cxn ang="0">
                    <a:pos x="T6" y="T7"/>
                  </a:cxn>
                </a:cxnLst>
                <a:rect l="0" t="0" r="r" b="b"/>
                <a:pathLst>
                  <a:path w="13" h="15">
                    <a:moveTo>
                      <a:pt x="12" y="7"/>
                    </a:moveTo>
                    <a:cubicBezTo>
                      <a:pt x="11" y="13"/>
                      <a:pt x="6" y="15"/>
                      <a:pt x="3" y="11"/>
                    </a:cubicBezTo>
                    <a:cubicBezTo>
                      <a:pt x="0" y="7"/>
                      <a:pt x="2" y="0"/>
                      <a:pt x="7" y="0"/>
                    </a:cubicBezTo>
                    <a:cubicBezTo>
                      <a:pt x="11" y="0"/>
                      <a:pt x="13"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1" name="Freeform 2380">
                <a:extLst>
                  <a:ext uri="{FF2B5EF4-FFF2-40B4-BE49-F238E27FC236}">
                    <a16:creationId xmlns:a16="http://schemas.microsoft.com/office/drawing/2014/main" id="{82BF1403-9132-45FA-9F48-7A2A6ECA60CF}"/>
                  </a:ext>
                </a:extLst>
              </p:cNvPr>
              <p:cNvSpPr>
                <a:spLocks/>
              </p:cNvSpPr>
              <p:nvPr/>
            </p:nvSpPr>
            <p:spPr bwMode="auto">
              <a:xfrm>
                <a:off x="6453" y="2956"/>
                <a:ext cx="58" cy="67"/>
              </a:xfrm>
              <a:custGeom>
                <a:avLst/>
                <a:gdLst>
                  <a:gd name="T0" fmla="*/ 11 w 12"/>
                  <a:gd name="T1" fmla="*/ 7 h 14"/>
                  <a:gd name="T2" fmla="*/ 2 w 12"/>
                  <a:gd name="T3" fmla="*/ 10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10" y="12"/>
                      <a:pt x="5" y="14"/>
                      <a:pt x="2" y="10"/>
                    </a:cubicBezTo>
                    <a:cubicBezTo>
                      <a:pt x="0" y="7"/>
                      <a:pt x="2" y="0"/>
                      <a:pt x="7" y="0"/>
                    </a:cubicBezTo>
                    <a:cubicBezTo>
                      <a:pt x="11" y="1"/>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2" name="Freeform 2381">
                <a:extLst>
                  <a:ext uri="{FF2B5EF4-FFF2-40B4-BE49-F238E27FC236}">
                    <a16:creationId xmlns:a16="http://schemas.microsoft.com/office/drawing/2014/main" id="{E331C71B-BB67-45B5-B285-1B9EE37525A7}"/>
                  </a:ext>
                </a:extLst>
              </p:cNvPr>
              <p:cNvSpPr>
                <a:spLocks/>
              </p:cNvSpPr>
              <p:nvPr/>
            </p:nvSpPr>
            <p:spPr bwMode="auto">
              <a:xfrm>
                <a:off x="6718" y="2941"/>
                <a:ext cx="53" cy="68"/>
              </a:xfrm>
              <a:custGeom>
                <a:avLst/>
                <a:gdLst>
                  <a:gd name="T0" fmla="*/ 10 w 11"/>
                  <a:gd name="T1" fmla="*/ 7 h 14"/>
                  <a:gd name="T2" fmla="*/ 2 w 11"/>
                  <a:gd name="T3" fmla="*/ 10 h 14"/>
                  <a:gd name="T4" fmla="*/ 6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0"/>
                    </a:cubicBezTo>
                    <a:cubicBezTo>
                      <a:pt x="0" y="7"/>
                      <a:pt x="2" y="0"/>
                      <a:pt x="6" y="0"/>
                    </a:cubicBezTo>
                    <a:cubicBezTo>
                      <a:pt x="9"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3" name="Freeform 2382">
                <a:extLst>
                  <a:ext uri="{FF2B5EF4-FFF2-40B4-BE49-F238E27FC236}">
                    <a16:creationId xmlns:a16="http://schemas.microsoft.com/office/drawing/2014/main" id="{87AB6BEF-7C26-4AFB-9BCA-E7ECDEFA25CA}"/>
                  </a:ext>
                </a:extLst>
              </p:cNvPr>
              <p:cNvSpPr>
                <a:spLocks/>
              </p:cNvSpPr>
              <p:nvPr/>
            </p:nvSpPr>
            <p:spPr bwMode="auto">
              <a:xfrm>
                <a:off x="6641" y="2965"/>
                <a:ext cx="53" cy="68"/>
              </a:xfrm>
              <a:custGeom>
                <a:avLst/>
                <a:gdLst>
                  <a:gd name="T0" fmla="*/ 10 w 11"/>
                  <a:gd name="T1" fmla="*/ 7 h 14"/>
                  <a:gd name="T2" fmla="*/ 2 w 11"/>
                  <a:gd name="T3" fmla="*/ 11 h 14"/>
                  <a:gd name="T4" fmla="*/ 7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1"/>
                    </a:cubicBezTo>
                    <a:cubicBezTo>
                      <a:pt x="0" y="7"/>
                      <a:pt x="2" y="0"/>
                      <a:pt x="7" y="0"/>
                    </a:cubicBezTo>
                    <a:cubicBezTo>
                      <a:pt x="10" y="1"/>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4" name="Freeform 2383">
                <a:extLst>
                  <a:ext uri="{FF2B5EF4-FFF2-40B4-BE49-F238E27FC236}">
                    <a16:creationId xmlns:a16="http://schemas.microsoft.com/office/drawing/2014/main" id="{5506B376-88F0-4FF6-A233-B650758FDA4E}"/>
                  </a:ext>
                </a:extLst>
              </p:cNvPr>
              <p:cNvSpPr>
                <a:spLocks/>
              </p:cNvSpPr>
              <p:nvPr/>
            </p:nvSpPr>
            <p:spPr bwMode="auto">
              <a:xfrm>
                <a:off x="6583" y="2908"/>
                <a:ext cx="58" cy="72"/>
              </a:xfrm>
              <a:custGeom>
                <a:avLst/>
                <a:gdLst>
                  <a:gd name="T0" fmla="*/ 11 w 12"/>
                  <a:gd name="T1" fmla="*/ 8 h 15"/>
                  <a:gd name="T2" fmla="*/ 2 w 12"/>
                  <a:gd name="T3" fmla="*/ 11 h 15"/>
                  <a:gd name="T4" fmla="*/ 7 w 12"/>
                  <a:gd name="T5" fmla="*/ 1 h 15"/>
                  <a:gd name="T6" fmla="*/ 11 w 12"/>
                  <a:gd name="T7" fmla="*/ 8 h 15"/>
                </a:gdLst>
                <a:ahLst/>
                <a:cxnLst>
                  <a:cxn ang="0">
                    <a:pos x="T0" y="T1"/>
                  </a:cxn>
                  <a:cxn ang="0">
                    <a:pos x="T2" y="T3"/>
                  </a:cxn>
                  <a:cxn ang="0">
                    <a:pos x="T4" y="T5"/>
                  </a:cxn>
                  <a:cxn ang="0">
                    <a:pos x="T6" y="T7"/>
                  </a:cxn>
                </a:cxnLst>
                <a:rect l="0" t="0" r="r" b="b"/>
                <a:pathLst>
                  <a:path w="12" h="15">
                    <a:moveTo>
                      <a:pt x="11" y="8"/>
                    </a:moveTo>
                    <a:cubicBezTo>
                      <a:pt x="10" y="13"/>
                      <a:pt x="5" y="15"/>
                      <a:pt x="2" y="11"/>
                    </a:cubicBezTo>
                    <a:cubicBezTo>
                      <a:pt x="0" y="7"/>
                      <a:pt x="2" y="0"/>
                      <a:pt x="7" y="1"/>
                    </a:cubicBezTo>
                    <a:cubicBezTo>
                      <a:pt x="10" y="1"/>
                      <a:pt x="12" y="5"/>
                      <a:pt x="11"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5" name="Freeform 2384">
                <a:extLst>
                  <a:ext uri="{FF2B5EF4-FFF2-40B4-BE49-F238E27FC236}">
                    <a16:creationId xmlns:a16="http://schemas.microsoft.com/office/drawing/2014/main" id="{A99AF4BB-05B3-49A7-A3E8-DB5D30B060DA}"/>
                  </a:ext>
                </a:extLst>
              </p:cNvPr>
              <p:cNvSpPr>
                <a:spLocks/>
              </p:cNvSpPr>
              <p:nvPr/>
            </p:nvSpPr>
            <p:spPr bwMode="auto">
              <a:xfrm>
                <a:off x="6574" y="2821"/>
                <a:ext cx="58" cy="67"/>
              </a:xfrm>
              <a:custGeom>
                <a:avLst/>
                <a:gdLst>
                  <a:gd name="T0" fmla="*/ 11 w 12"/>
                  <a:gd name="T1" fmla="*/ 7 h 14"/>
                  <a:gd name="T2" fmla="*/ 2 w 12"/>
                  <a:gd name="T3" fmla="*/ 10 h 14"/>
                  <a:gd name="T4" fmla="*/ 7 w 12"/>
                  <a:gd name="T5" fmla="*/ 0 h 14"/>
                  <a:gd name="T6" fmla="*/ 11 w 12"/>
                  <a:gd name="T7" fmla="*/ 7 h 14"/>
                </a:gdLst>
                <a:ahLst/>
                <a:cxnLst>
                  <a:cxn ang="0">
                    <a:pos x="T0" y="T1"/>
                  </a:cxn>
                  <a:cxn ang="0">
                    <a:pos x="T2" y="T3"/>
                  </a:cxn>
                  <a:cxn ang="0">
                    <a:pos x="T4" y="T5"/>
                  </a:cxn>
                  <a:cxn ang="0">
                    <a:pos x="T6" y="T7"/>
                  </a:cxn>
                </a:cxnLst>
                <a:rect l="0" t="0" r="r" b="b"/>
                <a:pathLst>
                  <a:path w="12" h="14">
                    <a:moveTo>
                      <a:pt x="11" y="7"/>
                    </a:moveTo>
                    <a:cubicBezTo>
                      <a:pt x="10" y="12"/>
                      <a:pt x="5" y="14"/>
                      <a:pt x="2" y="10"/>
                    </a:cubicBezTo>
                    <a:cubicBezTo>
                      <a:pt x="0" y="7"/>
                      <a:pt x="2" y="0"/>
                      <a:pt x="7" y="0"/>
                    </a:cubicBezTo>
                    <a:cubicBezTo>
                      <a:pt x="10"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6" name="Freeform 2385">
                <a:extLst>
                  <a:ext uri="{FF2B5EF4-FFF2-40B4-BE49-F238E27FC236}">
                    <a16:creationId xmlns:a16="http://schemas.microsoft.com/office/drawing/2014/main" id="{24098A1F-7A53-4335-A9CB-65CFC973CAB2}"/>
                  </a:ext>
                </a:extLst>
              </p:cNvPr>
              <p:cNvSpPr>
                <a:spLocks/>
              </p:cNvSpPr>
              <p:nvPr/>
            </p:nvSpPr>
            <p:spPr bwMode="auto">
              <a:xfrm>
                <a:off x="6506" y="2782"/>
                <a:ext cx="58" cy="73"/>
              </a:xfrm>
              <a:custGeom>
                <a:avLst/>
                <a:gdLst>
                  <a:gd name="T0" fmla="*/ 12 w 12"/>
                  <a:gd name="T1" fmla="*/ 8 h 15"/>
                  <a:gd name="T2" fmla="*/ 3 w 12"/>
                  <a:gd name="T3" fmla="*/ 11 h 15"/>
                  <a:gd name="T4" fmla="*/ 7 w 12"/>
                  <a:gd name="T5" fmla="*/ 0 h 15"/>
                  <a:gd name="T6" fmla="*/ 12 w 12"/>
                  <a:gd name="T7" fmla="*/ 8 h 15"/>
                </a:gdLst>
                <a:ahLst/>
                <a:cxnLst>
                  <a:cxn ang="0">
                    <a:pos x="T0" y="T1"/>
                  </a:cxn>
                  <a:cxn ang="0">
                    <a:pos x="T2" y="T3"/>
                  </a:cxn>
                  <a:cxn ang="0">
                    <a:pos x="T4" y="T5"/>
                  </a:cxn>
                  <a:cxn ang="0">
                    <a:pos x="T6" y="T7"/>
                  </a:cxn>
                </a:cxnLst>
                <a:rect l="0" t="0" r="r" b="b"/>
                <a:pathLst>
                  <a:path w="12" h="15">
                    <a:moveTo>
                      <a:pt x="12" y="8"/>
                    </a:moveTo>
                    <a:cubicBezTo>
                      <a:pt x="11" y="13"/>
                      <a:pt x="6" y="15"/>
                      <a:pt x="3" y="11"/>
                    </a:cubicBezTo>
                    <a:cubicBezTo>
                      <a:pt x="0" y="7"/>
                      <a:pt x="3" y="0"/>
                      <a:pt x="7" y="0"/>
                    </a:cubicBezTo>
                    <a:cubicBezTo>
                      <a:pt x="11" y="1"/>
                      <a:pt x="12" y="4"/>
                      <a:pt x="1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7" name="Freeform 2386">
                <a:extLst>
                  <a:ext uri="{FF2B5EF4-FFF2-40B4-BE49-F238E27FC236}">
                    <a16:creationId xmlns:a16="http://schemas.microsoft.com/office/drawing/2014/main" id="{344E71E7-CC0B-4473-8F54-29B5DD84FEB2}"/>
                  </a:ext>
                </a:extLst>
              </p:cNvPr>
              <p:cNvSpPr>
                <a:spLocks/>
              </p:cNvSpPr>
              <p:nvPr/>
            </p:nvSpPr>
            <p:spPr bwMode="auto">
              <a:xfrm>
                <a:off x="6583" y="2609"/>
                <a:ext cx="58" cy="72"/>
              </a:xfrm>
              <a:custGeom>
                <a:avLst/>
                <a:gdLst>
                  <a:gd name="T0" fmla="*/ 11 w 12"/>
                  <a:gd name="T1" fmla="*/ 7 h 15"/>
                  <a:gd name="T2" fmla="*/ 3 w 12"/>
                  <a:gd name="T3" fmla="*/ 11 h 15"/>
                  <a:gd name="T4" fmla="*/ 7 w 12"/>
                  <a:gd name="T5" fmla="*/ 0 h 15"/>
                  <a:gd name="T6" fmla="*/ 11 w 12"/>
                  <a:gd name="T7" fmla="*/ 7 h 15"/>
                </a:gdLst>
                <a:ahLst/>
                <a:cxnLst>
                  <a:cxn ang="0">
                    <a:pos x="T0" y="T1"/>
                  </a:cxn>
                  <a:cxn ang="0">
                    <a:pos x="T2" y="T3"/>
                  </a:cxn>
                  <a:cxn ang="0">
                    <a:pos x="T4" y="T5"/>
                  </a:cxn>
                  <a:cxn ang="0">
                    <a:pos x="T6" y="T7"/>
                  </a:cxn>
                </a:cxnLst>
                <a:rect l="0" t="0" r="r" b="b"/>
                <a:pathLst>
                  <a:path w="12" h="15">
                    <a:moveTo>
                      <a:pt x="11" y="7"/>
                    </a:moveTo>
                    <a:cubicBezTo>
                      <a:pt x="11" y="13"/>
                      <a:pt x="6" y="15"/>
                      <a:pt x="3" y="11"/>
                    </a:cubicBezTo>
                    <a:cubicBezTo>
                      <a:pt x="0" y="7"/>
                      <a:pt x="2" y="0"/>
                      <a:pt x="7" y="0"/>
                    </a:cubicBezTo>
                    <a:cubicBezTo>
                      <a:pt x="10"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8" name="Freeform 2387">
                <a:extLst>
                  <a:ext uri="{FF2B5EF4-FFF2-40B4-BE49-F238E27FC236}">
                    <a16:creationId xmlns:a16="http://schemas.microsoft.com/office/drawing/2014/main" id="{D92F00F9-8FD0-4663-A751-F2904744729D}"/>
                  </a:ext>
                </a:extLst>
              </p:cNvPr>
              <p:cNvSpPr>
                <a:spLocks/>
              </p:cNvSpPr>
              <p:nvPr/>
            </p:nvSpPr>
            <p:spPr bwMode="auto">
              <a:xfrm>
                <a:off x="6598" y="2517"/>
                <a:ext cx="58" cy="68"/>
              </a:xfrm>
              <a:custGeom>
                <a:avLst/>
                <a:gdLst>
                  <a:gd name="T0" fmla="*/ 12 w 12"/>
                  <a:gd name="T1" fmla="*/ 7 h 14"/>
                  <a:gd name="T2" fmla="*/ 3 w 12"/>
                  <a:gd name="T3" fmla="*/ 11 h 14"/>
                  <a:gd name="T4" fmla="*/ 7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1" y="12"/>
                      <a:pt x="6" y="14"/>
                      <a:pt x="3" y="11"/>
                    </a:cubicBezTo>
                    <a:cubicBezTo>
                      <a:pt x="0" y="7"/>
                      <a:pt x="2" y="0"/>
                      <a:pt x="7"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39" name="Freeform 2388">
                <a:extLst>
                  <a:ext uri="{FF2B5EF4-FFF2-40B4-BE49-F238E27FC236}">
                    <a16:creationId xmlns:a16="http://schemas.microsoft.com/office/drawing/2014/main" id="{42B4C550-470F-4574-8803-CA516F037149}"/>
                  </a:ext>
                </a:extLst>
              </p:cNvPr>
              <p:cNvSpPr>
                <a:spLocks/>
              </p:cNvSpPr>
              <p:nvPr/>
            </p:nvSpPr>
            <p:spPr bwMode="auto">
              <a:xfrm>
                <a:off x="6598" y="2425"/>
                <a:ext cx="58" cy="73"/>
              </a:xfrm>
              <a:custGeom>
                <a:avLst/>
                <a:gdLst>
                  <a:gd name="T0" fmla="*/ 11 w 12"/>
                  <a:gd name="T1" fmla="*/ 8 h 15"/>
                  <a:gd name="T2" fmla="*/ 3 w 12"/>
                  <a:gd name="T3" fmla="*/ 11 h 15"/>
                  <a:gd name="T4" fmla="*/ 6 w 12"/>
                  <a:gd name="T5" fmla="*/ 0 h 15"/>
                  <a:gd name="T6" fmla="*/ 11 w 12"/>
                  <a:gd name="T7" fmla="*/ 8 h 15"/>
                </a:gdLst>
                <a:ahLst/>
                <a:cxnLst>
                  <a:cxn ang="0">
                    <a:pos x="T0" y="T1"/>
                  </a:cxn>
                  <a:cxn ang="0">
                    <a:pos x="T2" y="T3"/>
                  </a:cxn>
                  <a:cxn ang="0">
                    <a:pos x="T4" y="T5"/>
                  </a:cxn>
                  <a:cxn ang="0">
                    <a:pos x="T6" y="T7"/>
                  </a:cxn>
                </a:cxnLst>
                <a:rect l="0" t="0" r="r" b="b"/>
                <a:pathLst>
                  <a:path w="12" h="15">
                    <a:moveTo>
                      <a:pt x="11" y="8"/>
                    </a:moveTo>
                    <a:cubicBezTo>
                      <a:pt x="11" y="13"/>
                      <a:pt x="6" y="15"/>
                      <a:pt x="3" y="11"/>
                    </a:cubicBezTo>
                    <a:cubicBezTo>
                      <a:pt x="0" y="8"/>
                      <a:pt x="1" y="0"/>
                      <a:pt x="6" y="0"/>
                    </a:cubicBezTo>
                    <a:cubicBezTo>
                      <a:pt x="10" y="1"/>
                      <a:pt x="12" y="5"/>
                      <a:pt x="11"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0" name="Freeform 2389">
                <a:extLst>
                  <a:ext uri="{FF2B5EF4-FFF2-40B4-BE49-F238E27FC236}">
                    <a16:creationId xmlns:a16="http://schemas.microsoft.com/office/drawing/2014/main" id="{3CFEB2CA-5902-4AC4-A5D0-9F53E093D5DF}"/>
                  </a:ext>
                </a:extLst>
              </p:cNvPr>
              <p:cNvSpPr>
                <a:spLocks/>
              </p:cNvSpPr>
              <p:nvPr/>
            </p:nvSpPr>
            <p:spPr bwMode="auto">
              <a:xfrm>
                <a:off x="6665" y="2397"/>
                <a:ext cx="53" cy="67"/>
              </a:xfrm>
              <a:custGeom>
                <a:avLst/>
                <a:gdLst>
                  <a:gd name="T0" fmla="*/ 11 w 11"/>
                  <a:gd name="T1" fmla="*/ 7 h 14"/>
                  <a:gd name="T2" fmla="*/ 3 w 11"/>
                  <a:gd name="T3" fmla="*/ 11 h 14"/>
                  <a:gd name="T4" fmla="*/ 6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6" y="14"/>
                      <a:pt x="3" y="11"/>
                    </a:cubicBezTo>
                    <a:cubicBezTo>
                      <a:pt x="0" y="7"/>
                      <a:pt x="1" y="0"/>
                      <a:pt x="6" y="0"/>
                    </a:cubicBezTo>
                    <a:cubicBezTo>
                      <a:pt x="9"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1" name="Freeform 2390">
                <a:extLst>
                  <a:ext uri="{FF2B5EF4-FFF2-40B4-BE49-F238E27FC236}">
                    <a16:creationId xmlns:a16="http://schemas.microsoft.com/office/drawing/2014/main" id="{798C5C94-514A-4FA5-83D1-966655BC181D}"/>
                  </a:ext>
                </a:extLst>
              </p:cNvPr>
              <p:cNvSpPr>
                <a:spLocks/>
              </p:cNvSpPr>
              <p:nvPr/>
            </p:nvSpPr>
            <p:spPr bwMode="auto">
              <a:xfrm>
                <a:off x="6660" y="2570"/>
                <a:ext cx="58" cy="72"/>
              </a:xfrm>
              <a:custGeom>
                <a:avLst/>
                <a:gdLst>
                  <a:gd name="T0" fmla="*/ 11 w 12"/>
                  <a:gd name="T1" fmla="*/ 7 h 15"/>
                  <a:gd name="T2" fmla="*/ 3 w 12"/>
                  <a:gd name="T3" fmla="*/ 11 h 15"/>
                  <a:gd name="T4" fmla="*/ 7 w 12"/>
                  <a:gd name="T5" fmla="*/ 0 h 15"/>
                  <a:gd name="T6" fmla="*/ 11 w 12"/>
                  <a:gd name="T7" fmla="*/ 7 h 15"/>
                </a:gdLst>
                <a:ahLst/>
                <a:cxnLst>
                  <a:cxn ang="0">
                    <a:pos x="T0" y="T1"/>
                  </a:cxn>
                  <a:cxn ang="0">
                    <a:pos x="T2" y="T3"/>
                  </a:cxn>
                  <a:cxn ang="0">
                    <a:pos x="T4" y="T5"/>
                  </a:cxn>
                  <a:cxn ang="0">
                    <a:pos x="T6" y="T7"/>
                  </a:cxn>
                </a:cxnLst>
                <a:rect l="0" t="0" r="r" b="b"/>
                <a:pathLst>
                  <a:path w="12" h="15">
                    <a:moveTo>
                      <a:pt x="11" y="7"/>
                    </a:moveTo>
                    <a:cubicBezTo>
                      <a:pt x="11" y="13"/>
                      <a:pt x="6" y="15"/>
                      <a:pt x="3" y="11"/>
                    </a:cubicBezTo>
                    <a:cubicBezTo>
                      <a:pt x="0" y="7"/>
                      <a:pt x="2" y="0"/>
                      <a:pt x="7" y="0"/>
                    </a:cubicBezTo>
                    <a:cubicBezTo>
                      <a:pt x="10"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2" name="Freeform 2391">
                <a:extLst>
                  <a:ext uri="{FF2B5EF4-FFF2-40B4-BE49-F238E27FC236}">
                    <a16:creationId xmlns:a16="http://schemas.microsoft.com/office/drawing/2014/main" id="{FED540AF-64E7-45A4-AE78-75129BDDCD90}"/>
                  </a:ext>
                </a:extLst>
              </p:cNvPr>
              <p:cNvSpPr>
                <a:spLocks/>
              </p:cNvSpPr>
              <p:nvPr/>
            </p:nvSpPr>
            <p:spPr bwMode="auto">
              <a:xfrm>
                <a:off x="6641" y="2667"/>
                <a:ext cx="58" cy="72"/>
              </a:xfrm>
              <a:custGeom>
                <a:avLst/>
                <a:gdLst>
                  <a:gd name="T0" fmla="*/ 11 w 12"/>
                  <a:gd name="T1" fmla="*/ 8 h 15"/>
                  <a:gd name="T2" fmla="*/ 3 w 12"/>
                  <a:gd name="T3" fmla="*/ 11 h 15"/>
                  <a:gd name="T4" fmla="*/ 7 w 12"/>
                  <a:gd name="T5" fmla="*/ 0 h 15"/>
                  <a:gd name="T6" fmla="*/ 11 w 12"/>
                  <a:gd name="T7" fmla="*/ 8 h 15"/>
                </a:gdLst>
                <a:ahLst/>
                <a:cxnLst>
                  <a:cxn ang="0">
                    <a:pos x="T0" y="T1"/>
                  </a:cxn>
                  <a:cxn ang="0">
                    <a:pos x="T2" y="T3"/>
                  </a:cxn>
                  <a:cxn ang="0">
                    <a:pos x="T4" y="T5"/>
                  </a:cxn>
                  <a:cxn ang="0">
                    <a:pos x="T6" y="T7"/>
                  </a:cxn>
                </a:cxnLst>
                <a:rect l="0" t="0" r="r" b="b"/>
                <a:pathLst>
                  <a:path w="12" h="15">
                    <a:moveTo>
                      <a:pt x="11" y="8"/>
                    </a:moveTo>
                    <a:cubicBezTo>
                      <a:pt x="10" y="13"/>
                      <a:pt x="6" y="15"/>
                      <a:pt x="3" y="11"/>
                    </a:cubicBezTo>
                    <a:cubicBezTo>
                      <a:pt x="0" y="7"/>
                      <a:pt x="2" y="0"/>
                      <a:pt x="7" y="0"/>
                    </a:cubicBezTo>
                    <a:cubicBezTo>
                      <a:pt x="10" y="1"/>
                      <a:pt x="12" y="4"/>
                      <a:pt x="11"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3" name="Freeform 2392">
                <a:extLst>
                  <a:ext uri="{FF2B5EF4-FFF2-40B4-BE49-F238E27FC236}">
                    <a16:creationId xmlns:a16="http://schemas.microsoft.com/office/drawing/2014/main" id="{746CDAC1-EC15-45DE-AA4B-BBD36CAC0ED7}"/>
                  </a:ext>
                </a:extLst>
              </p:cNvPr>
              <p:cNvSpPr>
                <a:spLocks/>
              </p:cNvSpPr>
              <p:nvPr/>
            </p:nvSpPr>
            <p:spPr bwMode="auto">
              <a:xfrm>
                <a:off x="6709" y="2676"/>
                <a:ext cx="53" cy="68"/>
              </a:xfrm>
              <a:custGeom>
                <a:avLst/>
                <a:gdLst>
                  <a:gd name="T0" fmla="*/ 11 w 11"/>
                  <a:gd name="T1" fmla="*/ 7 h 14"/>
                  <a:gd name="T2" fmla="*/ 3 w 11"/>
                  <a:gd name="T3" fmla="*/ 11 h 14"/>
                  <a:gd name="T4" fmla="*/ 6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0" y="12"/>
                      <a:pt x="5" y="14"/>
                      <a:pt x="3" y="11"/>
                    </a:cubicBezTo>
                    <a:cubicBezTo>
                      <a:pt x="0" y="7"/>
                      <a:pt x="2" y="0"/>
                      <a:pt x="6" y="0"/>
                    </a:cubicBezTo>
                    <a:cubicBezTo>
                      <a:pt x="10"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4" name="Freeform 2393">
                <a:extLst>
                  <a:ext uri="{FF2B5EF4-FFF2-40B4-BE49-F238E27FC236}">
                    <a16:creationId xmlns:a16="http://schemas.microsoft.com/office/drawing/2014/main" id="{BE36D6EF-C932-41F3-ABE6-62A1A4EB8A53}"/>
                  </a:ext>
                </a:extLst>
              </p:cNvPr>
              <p:cNvSpPr>
                <a:spLocks/>
              </p:cNvSpPr>
              <p:nvPr/>
            </p:nvSpPr>
            <p:spPr bwMode="auto">
              <a:xfrm>
                <a:off x="6728" y="2580"/>
                <a:ext cx="53" cy="72"/>
              </a:xfrm>
              <a:custGeom>
                <a:avLst/>
                <a:gdLst>
                  <a:gd name="T0" fmla="*/ 11 w 11"/>
                  <a:gd name="T1" fmla="*/ 8 h 15"/>
                  <a:gd name="T2" fmla="*/ 3 w 11"/>
                  <a:gd name="T3" fmla="*/ 11 h 15"/>
                  <a:gd name="T4" fmla="*/ 6 w 11"/>
                  <a:gd name="T5" fmla="*/ 0 h 15"/>
                  <a:gd name="T6" fmla="*/ 11 w 11"/>
                  <a:gd name="T7" fmla="*/ 8 h 15"/>
                </a:gdLst>
                <a:ahLst/>
                <a:cxnLst>
                  <a:cxn ang="0">
                    <a:pos x="T0" y="T1"/>
                  </a:cxn>
                  <a:cxn ang="0">
                    <a:pos x="T2" y="T3"/>
                  </a:cxn>
                  <a:cxn ang="0">
                    <a:pos x="T4" y="T5"/>
                  </a:cxn>
                  <a:cxn ang="0">
                    <a:pos x="T6" y="T7"/>
                  </a:cxn>
                </a:cxnLst>
                <a:rect l="0" t="0" r="r" b="b"/>
                <a:pathLst>
                  <a:path w="11" h="15">
                    <a:moveTo>
                      <a:pt x="11" y="8"/>
                    </a:moveTo>
                    <a:cubicBezTo>
                      <a:pt x="10" y="13"/>
                      <a:pt x="6" y="15"/>
                      <a:pt x="3" y="11"/>
                    </a:cubicBezTo>
                    <a:cubicBezTo>
                      <a:pt x="0" y="8"/>
                      <a:pt x="2" y="0"/>
                      <a:pt x="6" y="0"/>
                    </a:cubicBezTo>
                    <a:cubicBezTo>
                      <a:pt x="10" y="1"/>
                      <a:pt x="11" y="4"/>
                      <a:pt x="11"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5" name="Freeform 2394">
                <a:extLst>
                  <a:ext uri="{FF2B5EF4-FFF2-40B4-BE49-F238E27FC236}">
                    <a16:creationId xmlns:a16="http://schemas.microsoft.com/office/drawing/2014/main" id="{554E4FB0-B064-46D8-8D21-D21290B730EB}"/>
                  </a:ext>
                </a:extLst>
              </p:cNvPr>
              <p:cNvSpPr>
                <a:spLocks/>
              </p:cNvSpPr>
              <p:nvPr/>
            </p:nvSpPr>
            <p:spPr bwMode="auto">
              <a:xfrm>
                <a:off x="6670" y="2488"/>
                <a:ext cx="58" cy="72"/>
              </a:xfrm>
              <a:custGeom>
                <a:avLst/>
                <a:gdLst>
                  <a:gd name="T0" fmla="*/ 11 w 12"/>
                  <a:gd name="T1" fmla="*/ 7 h 15"/>
                  <a:gd name="T2" fmla="*/ 4 w 12"/>
                  <a:gd name="T3" fmla="*/ 11 h 15"/>
                  <a:gd name="T4" fmla="*/ 6 w 12"/>
                  <a:gd name="T5" fmla="*/ 0 h 15"/>
                  <a:gd name="T6" fmla="*/ 11 w 12"/>
                  <a:gd name="T7" fmla="*/ 7 h 15"/>
                </a:gdLst>
                <a:ahLst/>
                <a:cxnLst>
                  <a:cxn ang="0">
                    <a:pos x="T0" y="T1"/>
                  </a:cxn>
                  <a:cxn ang="0">
                    <a:pos x="T2" y="T3"/>
                  </a:cxn>
                  <a:cxn ang="0">
                    <a:pos x="T4" y="T5"/>
                  </a:cxn>
                  <a:cxn ang="0">
                    <a:pos x="T6" y="T7"/>
                  </a:cxn>
                </a:cxnLst>
                <a:rect l="0" t="0" r="r" b="b"/>
                <a:pathLst>
                  <a:path w="12" h="15">
                    <a:moveTo>
                      <a:pt x="11" y="7"/>
                    </a:moveTo>
                    <a:cubicBezTo>
                      <a:pt x="11" y="12"/>
                      <a:pt x="7" y="15"/>
                      <a:pt x="4" y="11"/>
                    </a:cubicBezTo>
                    <a:cubicBezTo>
                      <a:pt x="0" y="7"/>
                      <a:pt x="2" y="0"/>
                      <a:pt x="6" y="0"/>
                    </a:cubicBezTo>
                    <a:cubicBezTo>
                      <a:pt x="10"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6" name="Freeform 2395">
                <a:extLst>
                  <a:ext uri="{FF2B5EF4-FFF2-40B4-BE49-F238E27FC236}">
                    <a16:creationId xmlns:a16="http://schemas.microsoft.com/office/drawing/2014/main" id="{E813EBFE-EE5A-410E-9522-433759A4BE6D}"/>
                  </a:ext>
                </a:extLst>
              </p:cNvPr>
              <p:cNvSpPr>
                <a:spLocks/>
              </p:cNvSpPr>
              <p:nvPr/>
            </p:nvSpPr>
            <p:spPr bwMode="auto">
              <a:xfrm>
                <a:off x="6742" y="2493"/>
                <a:ext cx="53" cy="67"/>
              </a:xfrm>
              <a:custGeom>
                <a:avLst/>
                <a:gdLst>
                  <a:gd name="T0" fmla="*/ 10 w 11"/>
                  <a:gd name="T1" fmla="*/ 7 h 14"/>
                  <a:gd name="T2" fmla="*/ 3 w 11"/>
                  <a:gd name="T3" fmla="*/ 11 h 14"/>
                  <a:gd name="T4" fmla="*/ 6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10" y="12"/>
                      <a:pt x="6" y="14"/>
                      <a:pt x="3" y="11"/>
                    </a:cubicBezTo>
                    <a:cubicBezTo>
                      <a:pt x="0" y="7"/>
                      <a:pt x="1" y="0"/>
                      <a:pt x="6" y="0"/>
                    </a:cubicBezTo>
                    <a:cubicBezTo>
                      <a:pt x="9"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7" name="Freeform 2396">
                <a:extLst>
                  <a:ext uri="{FF2B5EF4-FFF2-40B4-BE49-F238E27FC236}">
                    <a16:creationId xmlns:a16="http://schemas.microsoft.com/office/drawing/2014/main" id="{1E7E1AE1-36A1-4165-9D70-4BB761E54D1B}"/>
                  </a:ext>
                </a:extLst>
              </p:cNvPr>
              <p:cNvSpPr>
                <a:spLocks/>
              </p:cNvSpPr>
              <p:nvPr/>
            </p:nvSpPr>
            <p:spPr bwMode="auto">
              <a:xfrm>
                <a:off x="6506" y="2575"/>
                <a:ext cx="63" cy="72"/>
              </a:xfrm>
              <a:custGeom>
                <a:avLst/>
                <a:gdLst>
                  <a:gd name="T0" fmla="*/ 12 w 13"/>
                  <a:gd name="T1" fmla="*/ 8 h 15"/>
                  <a:gd name="T2" fmla="*/ 4 w 13"/>
                  <a:gd name="T3" fmla="*/ 11 h 15"/>
                  <a:gd name="T4" fmla="*/ 7 w 13"/>
                  <a:gd name="T5" fmla="*/ 0 h 15"/>
                  <a:gd name="T6" fmla="*/ 12 w 13"/>
                  <a:gd name="T7" fmla="*/ 8 h 15"/>
                </a:gdLst>
                <a:ahLst/>
                <a:cxnLst>
                  <a:cxn ang="0">
                    <a:pos x="T0" y="T1"/>
                  </a:cxn>
                  <a:cxn ang="0">
                    <a:pos x="T2" y="T3"/>
                  </a:cxn>
                  <a:cxn ang="0">
                    <a:pos x="T4" y="T5"/>
                  </a:cxn>
                  <a:cxn ang="0">
                    <a:pos x="T6" y="T7"/>
                  </a:cxn>
                </a:cxnLst>
                <a:rect l="0" t="0" r="r" b="b"/>
                <a:pathLst>
                  <a:path w="13" h="15">
                    <a:moveTo>
                      <a:pt x="12" y="8"/>
                    </a:moveTo>
                    <a:cubicBezTo>
                      <a:pt x="12" y="13"/>
                      <a:pt x="7" y="15"/>
                      <a:pt x="4" y="11"/>
                    </a:cubicBezTo>
                    <a:cubicBezTo>
                      <a:pt x="0" y="7"/>
                      <a:pt x="2" y="0"/>
                      <a:pt x="7" y="0"/>
                    </a:cubicBezTo>
                    <a:cubicBezTo>
                      <a:pt x="11" y="0"/>
                      <a:pt x="13" y="4"/>
                      <a:pt x="1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8" name="Freeform 2397">
                <a:extLst>
                  <a:ext uri="{FF2B5EF4-FFF2-40B4-BE49-F238E27FC236}">
                    <a16:creationId xmlns:a16="http://schemas.microsoft.com/office/drawing/2014/main" id="{4C3B4572-579C-49DB-ABE8-551DA7F3BDD2}"/>
                  </a:ext>
                </a:extLst>
              </p:cNvPr>
              <p:cNvSpPr>
                <a:spLocks/>
              </p:cNvSpPr>
              <p:nvPr/>
            </p:nvSpPr>
            <p:spPr bwMode="auto">
              <a:xfrm>
                <a:off x="6526" y="2479"/>
                <a:ext cx="57" cy="67"/>
              </a:xfrm>
              <a:custGeom>
                <a:avLst/>
                <a:gdLst>
                  <a:gd name="T0" fmla="*/ 12 w 12"/>
                  <a:gd name="T1" fmla="*/ 7 h 14"/>
                  <a:gd name="T2" fmla="*/ 3 w 12"/>
                  <a:gd name="T3" fmla="*/ 11 h 14"/>
                  <a:gd name="T4" fmla="*/ 7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1" y="12"/>
                      <a:pt x="6" y="14"/>
                      <a:pt x="3" y="11"/>
                    </a:cubicBezTo>
                    <a:cubicBezTo>
                      <a:pt x="0" y="7"/>
                      <a:pt x="2" y="0"/>
                      <a:pt x="7" y="0"/>
                    </a:cubicBezTo>
                    <a:cubicBezTo>
                      <a:pt x="10"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49" name="Freeform 2398">
                <a:extLst>
                  <a:ext uri="{FF2B5EF4-FFF2-40B4-BE49-F238E27FC236}">
                    <a16:creationId xmlns:a16="http://schemas.microsoft.com/office/drawing/2014/main" id="{30468C9B-0F4F-416C-AB6A-4A776233ED8C}"/>
                  </a:ext>
                </a:extLst>
              </p:cNvPr>
              <p:cNvSpPr>
                <a:spLocks/>
              </p:cNvSpPr>
              <p:nvPr/>
            </p:nvSpPr>
            <p:spPr bwMode="auto">
              <a:xfrm>
                <a:off x="6448" y="2527"/>
                <a:ext cx="58" cy="72"/>
              </a:xfrm>
              <a:custGeom>
                <a:avLst/>
                <a:gdLst>
                  <a:gd name="T0" fmla="*/ 12 w 12"/>
                  <a:gd name="T1" fmla="*/ 8 h 15"/>
                  <a:gd name="T2" fmla="*/ 3 w 12"/>
                  <a:gd name="T3" fmla="*/ 12 h 15"/>
                  <a:gd name="T4" fmla="*/ 7 w 12"/>
                  <a:gd name="T5" fmla="*/ 0 h 15"/>
                  <a:gd name="T6" fmla="*/ 12 w 12"/>
                  <a:gd name="T7" fmla="*/ 8 h 15"/>
                </a:gdLst>
                <a:ahLst/>
                <a:cxnLst>
                  <a:cxn ang="0">
                    <a:pos x="T0" y="T1"/>
                  </a:cxn>
                  <a:cxn ang="0">
                    <a:pos x="T2" y="T3"/>
                  </a:cxn>
                  <a:cxn ang="0">
                    <a:pos x="T4" y="T5"/>
                  </a:cxn>
                  <a:cxn ang="0">
                    <a:pos x="T6" y="T7"/>
                  </a:cxn>
                </a:cxnLst>
                <a:rect l="0" t="0" r="r" b="b"/>
                <a:pathLst>
                  <a:path w="12" h="15">
                    <a:moveTo>
                      <a:pt x="12" y="8"/>
                    </a:moveTo>
                    <a:cubicBezTo>
                      <a:pt x="11" y="13"/>
                      <a:pt x="6" y="15"/>
                      <a:pt x="3" y="12"/>
                    </a:cubicBezTo>
                    <a:cubicBezTo>
                      <a:pt x="0" y="8"/>
                      <a:pt x="1" y="0"/>
                      <a:pt x="7" y="0"/>
                    </a:cubicBezTo>
                    <a:cubicBezTo>
                      <a:pt x="10" y="1"/>
                      <a:pt x="12" y="5"/>
                      <a:pt x="12"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950" name="Freeform 2399">
                <a:extLst>
                  <a:ext uri="{FF2B5EF4-FFF2-40B4-BE49-F238E27FC236}">
                    <a16:creationId xmlns:a16="http://schemas.microsoft.com/office/drawing/2014/main" id="{B452B563-EEE9-429D-8697-594E17EAA669}"/>
                  </a:ext>
                </a:extLst>
              </p:cNvPr>
              <p:cNvSpPr>
                <a:spLocks/>
              </p:cNvSpPr>
              <p:nvPr/>
            </p:nvSpPr>
            <p:spPr bwMode="auto">
              <a:xfrm>
                <a:off x="6574" y="2339"/>
                <a:ext cx="58" cy="67"/>
              </a:xfrm>
              <a:custGeom>
                <a:avLst/>
                <a:gdLst>
                  <a:gd name="T0" fmla="*/ 11 w 12"/>
                  <a:gd name="T1" fmla="*/ 7 h 14"/>
                  <a:gd name="T2" fmla="*/ 4 w 12"/>
                  <a:gd name="T3" fmla="*/ 11 h 14"/>
                  <a:gd name="T4" fmla="*/ 6 w 12"/>
                  <a:gd name="T5" fmla="*/ 0 h 14"/>
                  <a:gd name="T6" fmla="*/ 6 w 12"/>
                  <a:gd name="T7" fmla="*/ 0 h 14"/>
                  <a:gd name="T8" fmla="*/ 11 w 12"/>
                  <a:gd name="T9" fmla="*/ 7 h 14"/>
                </a:gdLst>
                <a:ahLst/>
                <a:cxnLst>
                  <a:cxn ang="0">
                    <a:pos x="T0" y="T1"/>
                  </a:cxn>
                  <a:cxn ang="0">
                    <a:pos x="T2" y="T3"/>
                  </a:cxn>
                  <a:cxn ang="0">
                    <a:pos x="T4" y="T5"/>
                  </a:cxn>
                  <a:cxn ang="0">
                    <a:pos x="T6" y="T7"/>
                  </a:cxn>
                  <a:cxn ang="0">
                    <a:pos x="T8" y="T9"/>
                  </a:cxn>
                </a:cxnLst>
                <a:rect l="0" t="0" r="r" b="b"/>
                <a:pathLst>
                  <a:path w="12" h="14">
                    <a:moveTo>
                      <a:pt x="11" y="7"/>
                    </a:moveTo>
                    <a:cubicBezTo>
                      <a:pt x="11" y="12"/>
                      <a:pt x="7" y="14"/>
                      <a:pt x="4" y="11"/>
                    </a:cubicBezTo>
                    <a:cubicBezTo>
                      <a:pt x="0" y="7"/>
                      <a:pt x="1" y="0"/>
                      <a:pt x="6" y="0"/>
                    </a:cubicBezTo>
                    <a:cubicBezTo>
                      <a:pt x="6" y="0"/>
                      <a:pt x="6" y="0"/>
                      <a:pt x="6" y="0"/>
                    </a:cubicBezTo>
                    <a:cubicBezTo>
                      <a:pt x="10" y="0"/>
                      <a:pt x="12"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62" name="Group 2601">
              <a:extLst>
                <a:ext uri="{FF2B5EF4-FFF2-40B4-BE49-F238E27FC236}">
                  <a16:creationId xmlns:a16="http://schemas.microsoft.com/office/drawing/2014/main" id="{DED435B3-388D-4F6D-A188-33983119BEB5}"/>
                </a:ext>
              </a:extLst>
            </p:cNvPr>
            <p:cNvGrpSpPr>
              <a:grpSpLocks/>
            </p:cNvGrpSpPr>
            <p:nvPr/>
          </p:nvGrpSpPr>
          <p:grpSpPr bwMode="auto">
            <a:xfrm>
              <a:off x="6130" y="970"/>
              <a:ext cx="1186" cy="2217"/>
              <a:chOff x="6130" y="970"/>
              <a:chExt cx="1186" cy="2217"/>
            </a:xfrm>
          </p:grpSpPr>
          <p:sp>
            <p:nvSpPr>
              <p:cNvPr id="3551" name="Freeform 2401">
                <a:extLst>
                  <a:ext uri="{FF2B5EF4-FFF2-40B4-BE49-F238E27FC236}">
                    <a16:creationId xmlns:a16="http://schemas.microsoft.com/office/drawing/2014/main" id="{0439109A-7D00-4D21-88B3-D6F5DA54E2F2}"/>
                  </a:ext>
                </a:extLst>
              </p:cNvPr>
              <p:cNvSpPr>
                <a:spLocks/>
              </p:cNvSpPr>
              <p:nvPr/>
            </p:nvSpPr>
            <p:spPr bwMode="auto">
              <a:xfrm>
                <a:off x="6636" y="2300"/>
                <a:ext cx="53" cy="68"/>
              </a:xfrm>
              <a:custGeom>
                <a:avLst/>
                <a:gdLst>
                  <a:gd name="T0" fmla="*/ 11 w 11"/>
                  <a:gd name="T1" fmla="*/ 7 h 14"/>
                  <a:gd name="T2" fmla="*/ 4 w 11"/>
                  <a:gd name="T3" fmla="*/ 11 h 14"/>
                  <a:gd name="T4" fmla="*/ 6 w 11"/>
                  <a:gd name="T5" fmla="*/ 0 h 14"/>
                  <a:gd name="T6" fmla="*/ 6 w 11"/>
                  <a:gd name="T7" fmla="*/ 0 h 14"/>
                  <a:gd name="T8" fmla="*/ 11 w 11"/>
                  <a:gd name="T9" fmla="*/ 7 h 14"/>
                </a:gdLst>
                <a:ahLst/>
                <a:cxnLst>
                  <a:cxn ang="0">
                    <a:pos x="T0" y="T1"/>
                  </a:cxn>
                  <a:cxn ang="0">
                    <a:pos x="T2" y="T3"/>
                  </a:cxn>
                  <a:cxn ang="0">
                    <a:pos x="T4" y="T5"/>
                  </a:cxn>
                  <a:cxn ang="0">
                    <a:pos x="T6" y="T7"/>
                  </a:cxn>
                  <a:cxn ang="0">
                    <a:pos x="T8" y="T9"/>
                  </a:cxn>
                </a:cxnLst>
                <a:rect l="0" t="0" r="r" b="b"/>
                <a:pathLst>
                  <a:path w="11" h="14">
                    <a:moveTo>
                      <a:pt x="11" y="7"/>
                    </a:moveTo>
                    <a:cubicBezTo>
                      <a:pt x="11" y="12"/>
                      <a:pt x="7" y="14"/>
                      <a:pt x="4" y="11"/>
                    </a:cubicBezTo>
                    <a:cubicBezTo>
                      <a:pt x="0" y="7"/>
                      <a:pt x="1" y="0"/>
                      <a:pt x="6" y="0"/>
                    </a:cubicBezTo>
                    <a:cubicBezTo>
                      <a:pt x="6" y="0"/>
                      <a:pt x="6" y="0"/>
                      <a:pt x="6" y="0"/>
                    </a:cubicBezTo>
                    <a:cubicBezTo>
                      <a:pt x="9"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2" name="Freeform 2402">
                <a:extLst>
                  <a:ext uri="{FF2B5EF4-FFF2-40B4-BE49-F238E27FC236}">
                    <a16:creationId xmlns:a16="http://schemas.microsoft.com/office/drawing/2014/main" id="{3BA4C8D6-8C92-4F8C-AFA4-EC464DA3EB21}"/>
                  </a:ext>
                </a:extLst>
              </p:cNvPr>
              <p:cNvSpPr>
                <a:spLocks/>
              </p:cNvSpPr>
              <p:nvPr/>
            </p:nvSpPr>
            <p:spPr bwMode="auto">
              <a:xfrm>
                <a:off x="6627" y="2199"/>
                <a:ext cx="53" cy="67"/>
              </a:xfrm>
              <a:custGeom>
                <a:avLst/>
                <a:gdLst>
                  <a:gd name="T0" fmla="*/ 11 w 11"/>
                  <a:gd name="T1" fmla="*/ 7 h 14"/>
                  <a:gd name="T2" fmla="*/ 4 w 11"/>
                  <a:gd name="T3" fmla="*/ 10 h 14"/>
                  <a:gd name="T4" fmla="*/ 5 w 11"/>
                  <a:gd name="T5" fmla="*/ 0 h 14"/>
                  <a:gd name="T6" fmla="*/ 5 w 11"/>
                  <a:gd name="T7" fmla="*/ 0 h 14"/>
                  <a:gd name="T8" fmla="*/ 11 w 11"/>
                  <a:gd name="T9" fmla="*/ 7 h 14"/>
                </a:gdLst>
                <a:ahLst/>
                <a:cxnLst>
                  <a:cxn ang="0">
                    <a:pos x="T0" y="T1"/>
                  </a:cxn>
                  <a:cxn ang="0">
                    <a:pos x="T2" y="T3"/>
                  </a:cxn>
                  <a:cxn ang="0">
                    <a:pos x="T4" y="T5"/>
                  </a:cxn>
                  <a:cxn ang="0">
                    <a:pos x="T6" y="T7"/>
                  </a:cxn>
                  <a:cxn ang="0">
                    <a:pos x="T8" y="T9"/>
                  </a:cxn>
                </a:cxnLst>
                <a:rect l="0" t="0" r="r" b="b"/>
                <a:pathLst>
                  <a:path w="11" h="14">
                    <a:moveTo>
                      <a:pt x="11" y="7"/>
                    </a:moveTo>
                    <a:cubicBezTo>
                      <a:pt x="11" y="12"/>
                      <a:pt x="7" y="14"/>
                      <a:pt x="4" y="10"/>
                    </a:cubicBezTo>
                    <a:cubicBezTo>
                      <a:pt x="0" y="7"/>
                      <a:pt x="1" y="0"/>
                      <a:pt x="5" y="0"/>
                    </a:cubicBezTo>
                    <a:cubicBezTo>
                      <a:pt x="5" y="0"/>
                      <a:pt x="5" y="0"/>
                      <a:pt x="5" y="0"/>
                    </a:cubicBezTo>
                    <a:cubicBezTo>
                      <a:pt x="9"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3" name="Freeform 2403">
                <a:extLst>
                  <a:ext uri="{FF2B5EF4-FFF2-40B4-BE49-F238E27FC236}">
                    <a16:creationId xmlns:a16="http://schemas.microsoft.com/office/drawing/2014/main" id="{E35572E6-3352-43DF-B320-6FDA65241A19}"/>
                  </a:ext>
                </a:extLst>
              </p:cNvPr>
              <p:cNvSpPr>
                <a:spLocks/>
              </p:cNvSpPr>
              <p:nvPr/>
            </p:nvSpPr>
            <p:spPr bwMode="auto">
              <a:xfrm>
                <a:off x="6545" y="2127"/>
                <a:ext cx="58" cy="62"/>
              </a:xfrm>
              <a:custGeom>
                <a:avLst/>
                <a:gdLst>
                  <a:gd name="T0" fmla="*/ 11 w 12"/>
                  <a:gd name="T1" fmla="*/ 6 h 13"/>
                  <a:gd name="T2" fmla="*/ 4 w 12"/>
                  <a:gd name="T3" fmla="*/ 10 h 13"/>
                  <a:gd name="T4" fmla="*/ 5 w 12"/>
                  <a:gd name="T5" fmla="*/ 0 h 13"/>
                  <a:gd name="T6" fmla="*/ 6 w 12"/>
                  <a:gd name="T7" fmla="*/ 0 h 13"/>
                  <a:gd name="T8" fmla="*/ 11 w 12"/>
                  <a:gd name="T9" fmla="*/ 6 h 13"/>
                </a:gdLst>
                <a:ahLst/>
                <a:cxnLst>
                  <a:cxn ang="0">
                    <a:pos x="T0" y="T1"/>
                  </a:cxn>
                  <a:cxn ang="0">
                    <a:pos x="T2" y="T3"/>
                  </a:cxn>
                  <a:cxn ang="0">
                    <a:pos x="T4" y="T5"/>
                  </a:cxn>
                  <a:cxn ang="0">
                    <a:pos x="T6" y="T7"/>
                  </a:cxn>
                  <a:cxn ang="0">
                    <a:pos x="T8" y="T9"/>
                  </a:cxn>
                </a:cxnLst>
                <a:rect l="0" t="0" r="r" b="b"/>
                <a:pathLst>
                  <a:path w="12" h="13">
                    <a:moveTo>
                      <a:pt x="11" y="6"/>
                    </a:moveTo>
                    <a:cubicBezTo>
                      <a:pt x="12" y="11"/>
                      <a:pt x="7" y="13"/>
                      <a:pt x="4" y="10"/>
                    </a:cubicBezTo>
                    <a:cubicBezTo>
                      <a:pt x="0" y="6"/>
                      <a:pt x="1" y="0"/>
                      <a:pt x="5" y="0"/>
                    </a:cubicBezTo>
                    <a:cubicBezTo>
                      <a:pt x="5" y="0"/>
                      <a:pt x="6" y="0"/>
                      <a:pt x="6" y="0"/>
                    </a:cubicBezTo>
                    <a:cubicBezTo>
                      <a:pt x="9" y="0"/>
                      <a:pt x="11"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4" name="Freeform 2404">
                <a:extLst>
                  <a:ext uri="{FF2B5EF4-FFF2-40B4-BE49-F238E27FC236}">
                    <a16:creationId xmlns:a16="http://schemas.microsoft.com/office/drawing/2014/main" id="{289F1367-E186-4897-A98A-DDAD4B973CA6}"/>
                  </a:ext>
                </a:extLst>
              </p:cNvPr>
              <p:cNvSpPr>
                <a:spLocks/>
              </p:cNvSpPr>
              <p:nvPr/>
            </p:nvSpPr>
            <p:spPr bwMode="auto">
              <a:xfrm>
                <a:off x="6554" y="2030"/>
                <a:ext cx="58" cy="68"/>
              </a:xfrm>
              <a:custGeom>
                <a:avLst/>
                <a:gdLst>
                  <a:gd name="T0" fmla="*/ 11 w 12"/>
                  <a:gd name="T1" fmla="*/ 7 h 14"/>
                  <a:gd name="T2" fmla="*/ 4 w 12"/>
                  <a:gd name="T3" fmla="*/ 11 h 14"/>
                  <a:gd name="T4" fmla="*/ 5 w 12"/>
                  <a:gd name="T5" fmla="*/ 0 h 14"/>
                  <a:gd name="T6" fmla="*/ 5 w 12"/>
                  <a:gd name="T7" fmla="*/ 0 h 14"/>
                  <a:gd name="T8" fmla="*/ 11 w 12"/>
                  <a:gd name="T9" fmla="*/ 7 h 14"/>
                </a:gdLst>
                <a:ahLst/>
                <a:cxnLst>
                  <a:cxn ang="0">
                    <a:pos x="T0" y="T1"/>
                  </a:cxn>
                  <a:cxn ang="0">
                    <a:pos x="T2" y="T3"/>
                  </a:cxn>
                  <a:cxn ang="0">
                    <a:pos x="T4" y="T5"/>
                  </a:cxn>
                  <a:cxn ang="0">
                    <a:pos x="T6" y="T7"/>
                  </a:cxn>
                  <a:cxn ang="0">
                    <a:pos x="T8" y="T9"/>
                  </a:cxn>
                </a:cxnLst>
                <a:rect l="0" t="0" r="r" b="b"/>
                <a:pathLst>
                  <a:path w="12" h="14">
                    <a:moveTo>
                      <a:pt x="11" y="7"/>
                    </a:moveTo>
                    <a:cubicBezTo>
                      <a:pt x="12" y="12"/>
                      <a:pt x="8" y="14"/>
                      <a:pt x="4" y="11"/>
                    </a:cubicBezTo>
                    <a:cubicBezTo>
                      <a:pt x="0" y="7"/>
                      <a:pt x="1" y="1"/>
                      <a:pt x="5" y="0"/>
                    </a:cubicBezTo>
                    <a:cubicBezTo>
                      <a:pt x="5" y="0"/>
                      <a:pt x="5" y="0"/>
                      <a:pt x="5" y="0"/>
                    </a:cubicBezTo>
                    <a:cubicBezTo>
                      <a:pt x="9" y="1"/>
                      <a:pt x="11" y="4"/>
                      <a:pt x="11"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5" name="Freeform 2405">
                <a:extLst>
                  <a:ext uri="{FF2B5EF4-FFF2-40B4-BE49-F238E27FC236}">
                    <a16:creationId xmlns:a16="http://schemas.microsoft.com/office/drawing/2014/main" id="{24E46179-5E07-4724-AAF5-DEBBA920CAAE}"/>
                  </a:ext>
                </a:extLst>
              </p:cNvPr>
              <p:cNvSpPr>
                <a:spLocks/>
              </p:cNvSpPr>
              <p:nvPr/>
            </p:nvSpPr>
            <p:spPr bwMode="auto">
              <a:xfrm>
                <a:off x="6617" y="2107"/>
                <a:ext cx="58" cy="68"/>
              </a:xfrm>
              <a:custGeom>
                <a:avLst/>
                <a:gdLst>
                  <a:gd name="T0" fmla="*/ 11 w 12"/>
                  <a:gd name="T1" fmla="*/ 7 h 14"/>
                  <a:gd name="T2" fmla="*/ 5 w 12"/>
                  <a:gd name="T3" fmla="*/ 11 h 14"/>
                  <a:gd name="T4" fmla="*/ 5 w 12"/>
                  <a:gd name="T5" fmla="*/ 0 h 14"/>
                  <a:gd name="T6" fmla="*/ 6 w 12"/>
                  <a:gd name="T7" fmla="*/ 0 h 14"/>
                  <a:gd name="T8" fmla="*/ 11 w 12"/>
                  <a:gd name="T9" fmla="*/ 7 h 14"/>
                </a:gdLst>
                <a:ahLst/>
                <a:cxnLst>
                  <a:cxn ang="0">
                    <a:pos x="T0" y="T1"/>
                  </a:cxn>
                  <a:cxn ang="0">
                    <a:pos x="T2" y="T3"/>
                  </a:cxn>
                  <a:cxn ang="0">
                    <a:pos x="T4" y="T5"/>
                  </a:cxn>
                  <a:cxn ang="0">
                    <a:pos x="T6" y="T7"/>
                  </a:cxn>
                  <a:cxn ang="0">
                    <a:pos x="T8" y="T9"/>
                  </a:cxn>
                </a:cxnLst>
                <a:rect l="0" t="0" r="r" b="b"/>
                <a:pathLst>
                  <a:path w="12" h="14">
                    <a:moveTo>
                      <a:pt x="11" y="7"/>
                    </a:moveTo>
                    <a:cubicBezTo>
                      <a:pt x="12" y="12"/>
                      <a:pt x="8" y="14"/>
                      <a:pt x="5" y="11"/>
                    </a:cubicBezTo>
                    <a:cubicBezTo>
                      <a:pt x="0" y="8"/>
                      <a:pt x="1" y="1"/>
                      <a:pt x="5" y="0"/>
                    </a:cubicBezTo>
                    <a:cubicBezTo>
                      <a:pt x="5" y="0"/>
                      <a:pt x="5" y="0"/>
                      <a:pt x="6" y="0"/>
                    </a:cubicBezTo>
                    <a:cubicBezTo>
                      <a:pt x="9" y="1"/>
                      <a:pt x="11" y="4"/>
                      <a:pt x="11"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6" name="Freeform 2406">
                <a:extLst>
                  <a:ext uri="{FF2B5EF4-FFF2-40B4-BE49-F238E27FC236}">
                    <a16:creationId xmlns:a16="http://schemas.microsoft.com/office/drawing/2014/main" id="{884A7980-D499-4643-9DF4-1248FF0FAABD}"/>
                  </a:ext>
                </a:extLst>
              </p:cNvPr>
              <p:cNvSpPr>
                <a:spLocks/>
              </p:cNvSpPr>
              <p:nvPr/>
            </p:nvSpPr>
            <p:spPr bwMode="auto">
              <a:xfrm>
                <a:off x="6627" y="2016"/>
                <a:ext cx="53" cy="67"/>
              </a:xfrm>
              <a:custGeom>
                <a:avLst/>
                <a:gdLst>
                  <a:gd name="T0" fmla="*/ 10 w 11"/>
                  <a:gd name="T1" fmla="*/ 7 h 14"/>
                  <a:gd name="T2" fmla="*/ 4 w 11"/>
                  <a:gd name="T3" fmla="*/ 11 h 14"/>
                  <a:gd name="T4" fmla="*/ 4 w 11"/>
                  <a:gd name="T5" fmla="*/ 0 h 14"/>
                  <a:gd name="T6" fmla="*/ 4 w 11"/>
                  <a:gd name="T7" fmla="*/ 0 h 14"/>
                  <a:gd name="T8" fmla="*/ 10 w 11"/>
                  <a:gd name="T9" fmla="*/ 7 h 14"/>
                </a:gdLst>
                <a:ahLst/>
                <a:cxnLst>
                  <a:cxn ang="0">
                    <a:pos x="T0" y="T1"/>
                  </a:cxn>
                  <a:cxn ang="0">
                    <a:pos x="T2" y="T3"/>
                  </a:cxn>
                  <a:cxn ang="0">
                    <a:pos x="T4" y="T5"/>
                  </a:cxn>
                  <a:cxn ang="0">
                    <a:pos x="T6" y="T7"/>
                  </a:cxn>
                  <a:cxn ang="0">
                    <a:pos x="T8" y="T9"/>
                  </a:cxn>
                </a:cxnLst>
                <a:rect l="0" t="0" r="r" b="b"/>
                <a:pathLst>
                  <a:path w="11" h="14">
                    <a:moveTo>
                      <a:pt x="10" y="7"/>
                    </a:moveTo>
                    <a:cubicBezTo>
                      <a:pt x="11" y="12"/>
                      <a:pt x="7" y="14"/>
                      <a:pt x="4" y="11"/>
                    </a:cubicBezTo>
                    <a:cubicBezTo>
                      <a:pt x="0" y="8"/>
                      <a:pt x="0" y="1"/>
                      <a:pt x="4" y="0"/>
                    </a:cubicBezTo>
                    <a:cubicBezTo>
                      <a:pt x="4" y="0"/>
                      <a:pt x="4" y="0"/>
                      <a:pt x="4" y="0"/>
                    </a:cubicBezTo>
                    <a:cubicBezTo>
                      <a:pt x="8" y="1"/>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7" name="Freeform 2407">
                <a:extLst>
                  <a:ext uri="{FF2B5EF4-FFF2-40B4-BE49-F238E27FC236}">
                    <a16:creationId xmlns:a16="http://schemas.microsoft.com/office/drawing/2014/main" id="{9C09613A-2C23-47C3-820D-940FDEA2E4BA}"/>
                  </a:ext>
                </a:extLst>
              </p:cNvPr>
              <p:cNvSpPr>
                <a:spLocks/>
              </p:cNvSpPr>
              <p:nvPr/>
            </p:nvSpPr>
            <p:spPr bwMode="auto">
              <a:xfrm>
                <a:off x="6699" y="2069"/>
                <a:ext cx="53" cy="62"/>
              </a:xfrm>
              <a:custGeom>
                <a:avLst/>
                <a:gdLst>
                  <a:gd name="T0" fmla="*/ 10 w 11"/>
                  <a:gd name="T1" fmla="*/ 7 h 13"/>
                  <a:gd name="T2" fmla="*/ 4 w 11"/>
                  <a:gd name="T3" fmla="*/ 10 h 13"/>
                  <a:gd name="T4" fmla="*/ 4 w 11"/>
                  <a:gd name="T5" fmla="*/ 0 h 13"/>
                  <a:gd name="T6" fmla="*/ 5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7" y="13"/>
                      <a:pt x="4" y="10"/>
                    </a:cubicBezTo>
                    <a:cubicBezTo>
                      <a:pt x="0" y="7"/>
                      <a:pt x="0" y="0"/>
                      <a:pt x="4" y="0"/>
                    </a:cubicBezTo>
                    <a:cubicBezTo>
                      <a:pt x="4" y="0"/>
                      <a:pt x="5" y="0"/>
                      <a:pt x="5" y="0"/>
                    </a:cubicBezTo>
                    <a:cubicBezTo>
                      <a:pt x="8" y="0"/>
                      <a:pt x="10" y="4"/>
                      <a:pt x="10"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8" name="Freeform 2408">
                <a:extLst>
                  <a:ext uri="{FF2B5EF4-FFF2-40B4-BE49-F238E27FC236}">
                    <a16:creationId xmlns:a16="http://schemas.microsoft.com/office/drawing/2014/main" id="{5939BF86-50FA-4DD0-AD18-8359D5C53934}"/>
                  </a:ext>
                </a:extLst>
              </p:cNvPr>
              <p:cNvSpPr>
                <a:spLocks/>
              </p:cNvSpPr>
              <p:nvPr/>
            </p:nvSpPr>
            <p:spPr bwMode="auto">
              <a:xfrm>
                <a:off x="6752" y="2030"/>
                <a:ext cx="48" cy="63"/>
              </a:xfrm>
              <a:custGeom>
                <a:avLst/>
                <a:gdLst>
                  <a:gd name="T0" fmla="*/ 10 w 10"/>
                  <a:gd name="T1" fmla="*/ 7 h 13"/>
                  <a:gd name="T2" fmla="*/ 4 w 10"/>
                  <a:gd name="T3" fmla="*/ 10 h 13"/>
                  <a:gd name="T4" fmla="*/ 3 w 10"/>
                  <a:gd name="T5" fmla="*/ 0 h 13"/>
                  <a:gd name="T6" fmla="*/ 4 w 10"/>
                  <a:gd name="T7" fmla="*/ 0 h 13"/>
                  <a:gd name="T8" fmla="*/ 10 w 10"/>
                  <a:gd name="T9" fmla="*/ 7 h 13"/>
                </a:gdLst>
                <a:ahLst/>
                <a:cxnLst>
                  <a:cxn ang="0">
                    <a:pos x="T0" y="T1"/>
                  </a:cxn>
                  <a:cxn ang="0">
                    <a:pos x="T2" y="T3"/>
                  </a:cxn>
                  <a:cxn ang="0">
                    <a:pos x="T4" y="T5"/>
                  </a:cxn>
                  <a:cxn ang="0">
                    <a:pos x="T6" y="T7"/>
                  </a:cxn>
                  <a:cxn ang="0">
                    <a:pos x="T8" y="T9"/>
                  </a:cxn>
                </a:cxnLst>
                <a:rect l="0" t="0" r="r" b="b"/>
                <a:pathLst>
                  <a:path w="10" h="13">
                    <a:moveTo>
                      <a:pt x="10" y="7"/>
                    </a:moveTo>
                    <a:cubicBezTo>
                      <a:pt x="10" y="11"/>
                      <a:pt x="7" y="13"/>
                      <a:pt x="4" y="10"/>
                    </a:cubicBezTo>
                    <a:cubicBezTo>
                      <a:pt x="0" y="7"/>
                      <a:pt x="0" y="0"/>
                      <a:pt x="3" y="0"/>
                    </a:cubicBezTo>
                    <a:cubicBezTo>
                      <a:pt x="3" y="0"/>
                      <a:pt x="4" y="0"/>
                      <a:pt x="4" y="0"/>
                    </a:cubicBezTo>
                    <a:cubicBezTo>
                      <a:pt x="7" y="0"/>
                      <a:pt x="9"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9" name="Freeform 2409">
                <a:extLst>
                  <a:ext uri="{FF2B5EF4-FFF2-40B4-BE49-F238E27FC236}">
                    <a16:creationId xmlns:a16="http://schemas.microsoft.com/office/drawing/2014/main" id="{A09DC060-65C9-45CF-8EC1-57457EF64F28}"/>
                  </a:ext>
                </a:extLst>
              </p:cNvPr>
              <p:cNvSpPr>
                <a:spLocks/>
              </p:cNvSpPr>
              <p:nvPr/>
            </p:nvSpPr>
            <p:spPr bwMode="auto">
              <a:xfrm>
                <a:off x="6738" y="1939"/>
                <a:ext cx="53" cy="62"/>
              </a:xfrm>
              <a:custGeom>
                <a:avLst/>
                <a:gdLst>
                  <a:gd name="T0" fmla="*/ 10 w 11"/>
                  <a:gd name="T1" fmla="*/ 7 h 13"/>
                  <a:gd name="T2" fmla="*/ 5 w 11"/>
                  <a:gd name="T3" fmla="*/ 11 h 13"/>
                  <a:gd name="T4" fmla="*/ 3 w 11"/>
                  <a:gd name="T5" fmla="*/ 0 h 13"/>
                  <a:gd name="T6" fmla="*/ 4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8" y="13"/>
                      <a:pt x="5" y="11"/>
                    </a:cubicBezTo>
                    <a:cubicBezTo>
                      <a:pt x="1" y="8"/>
                      <a:pt x="0" y="1"/>
                      <a:pt x="3" y="0"/>
                    </a:cubicBezTo>
                    <a:cubicBezTo>
                      <a:pt x="4" y="0"/>
                      <a:pt x="4" y="0"/>
                      <a:pt x="4" y="0"/>
                    </a:cubicBezTo>
                    <a:cubicBezTo>
                      <a:pt x="7" y="1"/>
                      <a:pt x="9" y="4"/>
                      <a:pt x="10"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0" name="Freeform 2410">
                <a:extLst>
                  <a:ext uri="{FF2B5EF4-FFF2-40B4-BE49-F238E27FC236}">
                    <a16:creationId xmlns:a16="http://schemas.microsoft.com/office/drawing/2014/main" id="{AFFDFCB6-FC0E-412C-B7DC-3B72CC669E27}"/>
                  </a:ext>
                </a:extLst>
              </p:cNvPr>
              <p:cNvSpPr>
                <a:spLocks/>
              </p:cNvSpPr>
              <p:nvPr/>
            </p:nvSpPr>
            <p:spPr bwMode="auto">
              <a:xfrm>
                <a:off x="6800" y="1982"/>
                <a:ext cx="53" cy="63"/>
              </a:xfrm>
              <a:custGeom>
                <a:avLst/>
                <a:gdLst>
                  <a:gd name="T0" fmla="*/ 10 w 11"/>
                  <a:gd name="T1" fmla="*/ 7 h 13"/>
                  <a:gd name="T2" fmla="*/ 5 w 11"/>
                  <a:gd name="T3" fmla="*/ 11 h 13"/>
                  <a:gd name="T4" fmla="*/ 4 w 11"/>
                  <a:gd name="T5" fmla="*/ 0 h 13"/>
                  <a:gd name="T6" fmla="*/ 4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8" y="13"/>
                      <a:pt x="5" y="11"/>
                    </a:cubicBezTo>
                    <a:cubicBezTo>
                      <a:pt x="1" y="8"/>
                      <a:pt x="0" y="1"/>
                      <a:pt x="4" y="0"/>
                    </a:cubicBezTo>
                    <a:cubicBezTo>
                      <a:pt x="4" y="0"/>
                      <a:pt x="4" y="0"/>
                      <a:pt x="4" y="0"/>
                    </a:cubicBezTo>
                    <a:cubicBezTo>
                      <a:pt x="7"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1" name="Freeform 2411">
                <a:extLst>
                  <a:ext uri="{FF2B5EF4-FFF2-40B4-BE49-F238E27FC236}">
                    <a16:creationId xmlns:a16="http://schemas.microsoft.com/office/drawing/2014/main" id="{6EC1F6CF-C25F-4690-8287-5EF5331100FA}"/>
                  </a:ext>
                </a:extLst>
              </p:cNvPr>
              <p:cNvSpPr>
                <a:spLocks/>
              </p:cNvSpPr>
              <p:nvPr/>
            </p:nvSpPr>
            <p:spPr bwMode="auto">
              <a:xfrm>
                <a:off x="6839" y="1948"/>
                <a:ext cx="53" cy="63"/>
              </a:xfrm>
              <a:custGeom>
                <a:avLst/>
                <a:gdLst>
                  <a:gd name="T0" fmla="*/ 10 w 11"/>
                  <a:gd name="T1" fmla="*/ 7 h 13"/>
                  <a:gd name="T2" fmla="*/ 6 w 11"/>
                  <a:gd name="T3" fmla="*/ 11 h 13"/>
                  <a:gd name="T4" fmla="*/ 4 w 11"/>
                  <a:gd name="T5" fmla="*/ 0 h 13"/>
                  <a:gd name="T6" fmla="*/ 4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9" y="13"/>
                      <a:pt x="6" y="11"/>
                    </a:cubicBezTo>
                    <a:cubicBezTo>
                      <a:pt x="2" y="8"/>
                      <a:pt x="0" y="1"/>
                      <a:pt x="4" y="0"/>
                    </a:cubicBezTo>
                    <a:cubicBezTo>
                      <a:pt x="4" y="0"/>
                      <a:pt x="4" y="0"/>
                      <a:pt x="4" y="0"/>
                    </a:cubicBezTo>
                    <a:cubicBezTo>
                      <a:pt x="7" y="0"/>
                      <a:pt x="9"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2" name="Freeform 2412">
                <a:extLst>
                  <a:ext uri="{FF2B5EF4-FFF2-40B4-BE49-F238E27FC236}">
                    <a16:creationId xmlns:a16="http://schemas.microsoft.com/office/drawing/2014/main" id="{60FE9842-0737-442C-8149-977A84929164}"/>
                  </a:ext>
                </a:extLst>
              </p:cNvPr>
              <p:cNvSpPr>
                <a:spLocks/>
              </p:cNvSpPr>
              <p:nvPr/>
            </p:nvSpPr>
            <p:spPr bwMode="auto">
              <a:xfrm>
                <a:off x="6897" y="2001"/>
                <a:ext cx="48" cy="63"/>
              </a:xfrm>
              <a:custGeom>
                <a:avLst/>
                <a:gdLst>
                  <a:gd name="T0" fmla="*/ 10 w 10"/>
                  <a:gd name="T1" fmla="*/ 7 h 13"/>
                  <a:gd name="T2" fmla="*/ 6 w 10"/>
                  <a:gd name="T3" fmla="*/ 11 h 13"/>
                  <a:gd name="T4" fmla="*/ 4 w 10"/>
                  <a:gd name="T5" fmla="*/ 0 h 13"/>
                  <a:gd name="T6" fmla="*/ 4 w 10"/>
                  <a:gd name="T7" fmla="*/ 0 h 13"/>
                  <a:gd name="T8" fmla="*/ 10 w 10"/>
                  <a:gd name="T9" fmla="*/ 7 h 13"/>
                </a:gdLst>
                <a:ahLst/>
                <a:cxnLst>
                  <a:cxn ang="0">
                    <a:pos x="T0" y="T1"/>
                  </a:cxn>
                  <a:cxn ang="0">
                    <a:pos x="T2" y="T3"/>
                  </a:cxn>
                  <a:cxn ang="0">
                    <a:pos x="T4" y="T5"/>
                  </a:cxn>
                  <a:cxn ang="0">
                    <a:pos x="T6" y="T7"/>
                  </a:cxn>
                  <a:cxn ang="0">
                    <a:pos x="T8" y="T9"/>
                  </a:cxn>
                </a:cxnLst>
                <a:rect l="0" t="0" r="r" b="b"/>
                <a:pathLst>
                  <a:path w="10" h="13">
                    <a:moveTo>
                      <a:pt x="10" y="7"/>
                    </a:moveTo>
                    <a:cubicBezTo>
                      <a:pt x="10" y="11"/>
                      <a:pt x="9" y="13"/>
                      <a:pt x="6" y="11"/>
                    </a:cubicBezTo>
                    <a:cubicBezTo>
                      <a:pt x="2" y="8"/>
                      <a:pt x="0" y="1"/>
                      <a:pt x="4" y="0"/>
                    </a:cubicBezTo>
                    <a:cubicBezTo>
                      <a:pt x="4" y="0"/>
                      <a:pt x="4" y="0"/>
                      <a:pt x="4" y="0"/>
                    </a:cubicBezTo>
                    <a:cubicBezTo>
                      <a:pt x="7" y="0"/>
                      <a:pt x="9" y="4"/>
                      <a:pt x="10"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3" name="Freeform 2413">
                <a:extLst>
                  <a:ext uri="{FF2B5EF4-FFF2-40B4-BE49-F238E27FC236}">
                    <a16:creationId xmlns:a16="http://schemas.microsoft.com/office/drawing/2014/main" id="{4F85E2DF-E00D-4431-A9A1-3A81622010BA}"/>
                  </a:ext>
                </a:extLst>
              </p:cNvPr>
              <p:cNvSpPr>
                <a:spLocks/>
              </p:cNvSpPr>
              <p:nvPr/>
            </p:nvSpPr>
            <p:spPr bwMode="auto">
              <a:xfrm>
                <a:off x="6950" y="2064"/>
                <a:ext cx="48" cy="63"/>
              </a:xfrm>
              <a:custGeom>
                <a:avLst/>
                <a:gdLst>
                  <a:gd name="T0" fmla="*/ 9 w 10"/>
                  <a:gd name="T1" fmla="*/ 7 h 13"/>
                  <a:gd name="T2" fmla="*/ 6 w 10"/>
                  <a:gd name="T3" fmla="*/ 11 h 13"/>
                  <a:gd name="T4" fmla="*/ 4 w 10"/>
                  <a:gd name="T5" fmla="*/ 0 h 13"/>
                  <a:gd name="T6" fmla="*/ 4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10" y="11"/>
                      <a:pt x="8" y="13"/>
                      <a:pt x="6" y="11"/>
                    </a:cubicBezTo>
                    <a:cubicBezTo>
                      <a:pt x="2" y="8"/>
                      <a:pt x="0" y="1"/>
                      <a:pt x="4" y="0"/>
                    </a:cubicBezTo>
                    <a:cubicBezTo>
                      <a:pt x="4" y="0"/>
                      <a:pt x="4" y="0"/>
                      <a:pt x="4" y="0"/>
                    </a:cubicBezTo>
                    <a:cubicBezTo>
                      <a:pt x="7"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4" name="Freeform 2414">
                <a:extLst>
                  <a:ext uri="{FF2B5EF4-FFF2-40B4-BE49-F238E27FC236}">
                    <a16:creationId xmlns:a16="http://schemas.microsoft.com/office/drawing/2014/main" id="{631636FC-BA37-4EF4-84F6-6750C059512A}"/>
                  </a:ext>
                </a:extLst>
              </p:cNvPr>
              <p:cNvSpPr>
                <a:spLocks/>
              </p:cNvSpPr>
              <p:nvPr/>
            </p:nvSpPr>
            <p:spPr bwMode="auto">
              <a:xfrm>
                <a:off x="7007" y="2122"/>
                <a:ext cx="44" cy="62"/>
              </a:xfrm>
              <a:custGeom>
                <a:avLst/>
                <a:gdLst>
                  <a:gd name="T0" fmla="*/ 9 w 9"/>
                  <a:gd name="T1" fmla="*/ 7 h 13"/>
                  <a:gd name="T2" fmla="*/ 5 w 9"/>
                  <a:gd name="T3" fmla="*/ 12 h 13"/>
                  <a:gd name="T4" fmla="*/ 4 w 9"/>
                  <a:gd name="T5" fmla="*/ 0 h 13"/>
                  <a:gd name="T6" fmla="*/ 4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9" y="11"/>
                      <a:pt x="7" y="13"/>
                      <a:pt x="5" y="12"/>
                    </a:cubicBezTo>
                    <a:cubicBezTo>
                      <a:pt x="2" y="9"/>
                      <a:pt x="0" y="1"/>
                      <a:pt x="4" y="0"/>
                    </a:cubicBezTo>
                    <a:cubicBezTo>
                      <a:pt x="4" y="0"/>
                      <a:pt x="4" y="0"/>
                      <a:pt x="4" y="0"/>
                    </a:cubicBezTo>
                    <a:cubicBezTo>
                      <a:pt x="6" y="1"/>
                      <a:pt x="8"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5" name="Freeform 2415">
                <a:extLst>
                  <a:ext uri="{FF2B5EF4-FFF2-40B4-BE49-F238E27FC236}">
                    <a16:creationId xmlns:a16="http://schemas.microsoft.com/office/drawing/2014/main" id="{7F2595DF-3A0A-4204-9D32-63F620CC58C3}"/>
                  </a:ext>
                </a:extLst>
              </p:cNvPr>
              <p:cNvSpPr>
                <a:spLocks/>
              </p:cNvSpPr>
              <p:nvPr/>
            </p:nvSpPr>
            <p:spPr bwMode="auto">
              <a:xfrm>
                <a:off x="7007" y="2199"/>
                <a:ext cx="39" cy="63"/>
              </a:xfrm>
              <a:custGeom>
                <a:avLst/>
                <a:gdLst>
                  <a:gd name="T0" fmla="*/ 8 w 8"/>
                  <a:gd name="T1" fmla="*/ 7 h 13"/>
                  <a:gd name="T2" fmla="*/ 4 w 8"/>
                  <a:gd name="T3" fmla="*/ 11 h 13"/>
                  <a:gd name="T4" fmla="*/ 3 w 8"/>
                  <a:gd name="T5" fmla="*/ 0 h 13"/>
                  <a:gd name="T6" fmla="*/ 3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6" y="13"/>
                      <a:pt x="4" y="11"/>
                    </a:cubicBezTo>
                    <a:cubicBezTo>
                      <a:pt x="0" y="9"/>
                      <a:pt x="0" y="0"/>
                      <a:pt x="3" y="0"/>
                    </a:cubicBezTo>
                    <a:cubicBezTo>
                      <a:pt x="3" y="0"/>
                      <a:pt x="3" y="0"/>
                      <a:pt x="3" y="0"/>
                    </a:cubicBezTo>
                    <a:cubicBezTo>
                      <a:pt x="6" y="0"/>
                      <a:pt x="8"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6" name="Freeform 2416">
                <a:extLst>
                  <a:ext uri="{FF2B5EF4-FFF2-40B4-BE49-F238E27FC236}">
                    <a16:creationId xmlns:a16="http://schemas.microsoft.com/office/drawing/2014/main" id="{2201A96F-F737-442C-BB40-50D4A5409771}"/>
                  </a:ext>
                </a:extLst>
              </p:cNvPr>
              <p:cNvSpPr>
                <a:spLocks/>
              </p:cNvSpPr>
              <p:nvPr/>
            </p:nvSpPr>
            <p:spPr bwMode="auto">
              <a:xfrm>
                <a:off x="6882" y="2127"/>
                <a:ext cx="48" cy="62"/>
              </a:xfrm>
              <a:custGeom>
                <a:avLst/>
                <a:gdLst>
                  <a:gd name="T0" fmla="*/ 10 w 10"/>
                  <a:gd name="T1" fmla="*/ 7 h 13"/>
                  <a:gd name="T2" fmla="*/ 5 w 10"/>
                  <a:gd name="T3" fmla="*/ 11 h 13"/>
                  <a:gd name="T4" fmla="*/ 4 w 10"/>
                  <a:gd name="T5" fmla="*/ 0 h 13"/>
                  <a:gd name="T6" fmla="*/ 5 w 10"/>
                  <a:gd name="T7" fmla="*/ 0 h 13"/>
                  <a:gd name="T8" fmla="*/ 10 w 10"/>
                  <a:gd name="T9" fmla="*/ 7 h 13"/>
                </a:gdLst>
                <a:ahLst/>
                <a:cxnLst>
                  <a:cxn ang="0">
                    <a:pos x="T0" y="T1"/>
                  </a:cxn>
                  <a:cxn ang="0">
                    <a:pos x="T2" y="T3"/>
                  </a:cxn>
                  <a:cxn ang="0">
                    <a:pos x="T4" y="T5"/>
                  </a:cxn>
                  <a:cxn ang="0">
                    <a:pos x="T6" y="T7"/>
                  </a:cxn>
                  <a:cxn ang="0">
                    <a:pos x="T8" y="T9"/>
                  </a:cxn>
                </a:cxnLst>
                <a:rect l="0" t="0" r="r" b="b"/>
                <a:pathLst>
                  <a:path w="10" h="13">
                    <a:moveTo>
                      <a:pt x="10" y="7"/>
                    </a:moveTo>
                    <a:cubicBezTo>
                      <a:pt x="10" y="11"/>
                      <a:pt x="8" y="13"/>
                      <a:pt x="5" y="11"/>
                    </a:cubicBezTo>
                    <a:cubicBezTo>
                      <a:pt x="1" y="8"/>
                      <a:pt x="0" y="0"/>
                      <a:pt x="4" y="0"/>
                    </a:cubicBezTo>
                    <a:cubicBezTo>
                      <a:pt x="4" y="0"/>
                      <a:pt x="4" y="0"/>
                      <a:pt x="5" y="0"/>
                    </a:cubicBezTo>
                    <a:cubicBezTo>
                      <a:pt x="7" y="0"/>
                      <a:pt x="9"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7" name="Freeform 2417">
                <a:extLst>
                  <a:ext uri="{FF2B5EF4-FFF2-40B4-BE49-F238E27FC236}">
                    <a16:creationId xmlns:a16="http://schemas.microsoft.com/office/drawing/2014/main" id="{C3043DB4-062C-426D-A055-B2971806FE35}"/>
                  </a:ext>
                </a:extLst>
              </p:cNvPr>
              <p:cNvSpPr>
                <a:spLocks/>
              </p:cNvSpPr>
              <p:nvPr/>
            </p:nvSpPr>
            <p:spPr bwMode="auto">
              <a:xfrm>
                <a:off x="7152" y="2151"/>
                <a:ext cx="34" cy="62"/>
              </a:xfrm>
              <a:custGeom>
                <a:avLst/>
                <a:gdLst>
                  <a:gd name="T0" fmla="*/ 6 w 7"/>
                  <a:gd name="T1" fmla="*/ 8 h 13"/>
                  <a:gd name="T2" fmla="*/ 5 w 7"/>
                  <a:gd name="T3" fmla="*/ 12 h 13"/>
                  <a:gd name="T4" fmla="*/ 2 w 7"/>
                  <a:gd name="T5" fmla="*/ 0 h 13"/>
                  <a:gd name="T6" fmla="*/ 2 w 7"/>
                  <a:gd name="T7" fmla="*/ 0 h 13"/>
                  <a:gd name="T8" fmla="*/ 6 w 7"/>
                  <a:gd name="T9" fmla="*/ 8 h 13"/>
                </a:gdLst>
                <a:ahLst/>
                <a:cxnLst>
                  <a:cxn ang="0">
                    <a:pos x="T0" y="T1"/>
                  </a:cxn>
                  <a:cxn ang="0">
                    <a:pos x="T2" y="T3"/>
                  </a:cxn>
                  <a:cxn ang="0">
                    <a:pos x="T4" y="T5"/>
                  </a:cxn>
                  <a:cxn ang="0">
                    <a:pos x="T6" y="T7"/>
                  </a:cxn>
                  <a:cxn ang="0">
                    <a:pos x="T8" y="T9"/>
                  </a:cxn>
                </a:cxnLst>
                <a:rect l="0" t="0" r="r" b="b"/>
                <a:pathLst>
                  <a:path w="7" h="13">
                    <a:moveTo>
                      <a:pt x="6" y="8"/>
                    </a:moveTo>
                    <a:cubicBezTo>
                      <a:pt x="7" y="11"/>
                      <a:pt x="6" y="13"/>
                      <a:pt x="5" y="12"/>
                    </a:cubicBezTo>
                    <a:cubicBezTo>
                      <a:pt x="2" y="10"/>
                      <a:pt x="0" y="1"/>
                      <a:pt x="2" y="0"/>
                    </a:cubicBezTo>
                    <a:cubicBezTo>
                      <a:pt x="2" y="0"/>
                      <a:pt x="2" y="0"/>
                      <a:pt x="2" y="0"/>
                    </a:cubicBezTo>
                    <a:cubicBezTo>
                      <a:pt x="4" y="1"/>
                      <a:pt x="6" y="5"/>
                      <a:pt x="6" y="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8" name="Freeform 2418">
                <a:extLst>
                  <a:ext uri="{FF2B5EF4-FFF2-40B4-BE49-F238E27FC236}">
                    <a16:creationId xmlns:a16="http://schemas.microsoft.com/office/drawing/2014/main" id="{2A572059-8B2C-48E3-9250-FDF9EF356007}"/>
                  </a:ext>
                </a:extLst>
              </p:cNvPr>
              <p:cNvSpPr>
                <a:spLocks/>
              </p:cNvSpPr>
              <p:nvPr/>
            </p:nvSpPr>
            <p:spPr bwMode="auto">
              <a:xfrm>
                <a:off x="7181" y="2233"/>
                <a:ext cx="34" cy="62"/>
              </a:xfrm>
              <a:custGeom>
                <a:avLst/>
                <a:gdLst>
                  <a:gd name="T0" fmla="*/ 6 w 7"/>
                  <a:gd name="T1" fmla="*/ 7 h 13"/>
                  <a:gd name="T2" fmla="*/ 4 w 7"/>
                  <a:gd name="T3" fmla="*/ 12 h 13"/>
                  <a:gd name="T4" fmla="*/ 2 w 7"/>
                  <a:gd name="T5" fmla="*/ 0 h 13"/>
                  <a:gd name="T6" fmla="*/ 3 w 7"/>
                  <a:gd name="T7" fmla="*/ 0 h 13"/>
                  <a:gd name="T8" fmla="*/ 6 w 7"/>
                  <a:gd name="T9" fmla="*/ 7 h 13"/>
                </a:gdLst>
                <a:ahLst/>
                <a:cxnLst>
                  <a:cxn ang="0">
                    <a:pos x="T0" y="T1"/>
                  </a:cxn>
                  <a:cxn ang="0">
                    <a:pos x="T2" y="T3"/>
                  </a:cxn>
                  <a:cxn ang="0">
                    <a:pos x="T4" y="T5"/>
                  </a:cxn>
                  <a:cxn ang="0">
                    <a:pos x="T6" y="T7"/>
                  </a:cxn>
                  <a:cxn ang="0">
                    <a:pos x="T8" y="T9"/>
                  </a:cxn>
                </a:cxnLst>
                <a:rect l="0" t="0" r="r" b="b"/>
                <a:pathLst>
                  <a:path w="7" h="13">
                    <a:moveTo>
                      <a:pt x="6" y="7"/>
                    </a:moveTo>
                    <a:cubicBezTo>
                      <a:pt x="7" y="10"/>
                      <a:pt x="6" y="13"/>
                      <a:pt x="4" y="12"/>
                    </a:cubicBezTo>
                    <a:cubicBezTo>
                      <a:pt x="2" y="10"/>
                      <a:pt x="0" y="0"/>
                      <a:pt x="2" y="0"/>
                    </a:cubicBezTo>
                    <a:cubicBezTo>
                      <a:pt x="2" y="0"/>
                      <a:pt x="3" y="0"/>
                      <a:pt x="3" y="0"/>
                    </a:cubicBezTo>
                    <a:cubicBezTo>
                      <a:pt x="4" y="0"/>
                      <a:pt x="6"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69" name="Freeform 2419">
                <a:extLst>
                  <a:ext uri="{FF2B5EF4-FFF2-40B4-BE49-F238E27FC236}">
                    <a16:creationId xmlns:a16="http://schemas.microsoft.com/office/drawing/2014/main" id="{E86CA2BD-C903-481F-9418-2BE8FF033EA4}"/>
                  </a:ext>
                </a:extLst>
              </p:cNvPr>
              <p:cNvSpPr>
                <a:spLocks/>
              </p:cNvSpPr>
              <p:nvPr/>
            </p:nvSpPr>
            <p:spPr bwMode="auto">
              <a:xfrm>
                <a:off x="7215" y="2237"/>
                <a:ext cx="28" cy="63"/>
              </a:xfrm>
              <a:custGeom>
                <a:avLst/>
                <a:gdLst>
                  <a:gd name="T0" fmla="*/ 5 w 6"/>
                  <a:gd name="T1" fmla="*/ 7 h 13"/>
                  <a:gd name="T2" fmla="*/ 4 w 6"/>
                  <a:gd name="T3" fmla="*/ 12 h 13"/>
                  <a:gd name="T4" fmla="*/ 2 w 6"/>
                  <a:gd name="T5" fmla="*/ 0 h 13"/>
                  <a:gd name="T6" fmla="*/ 2 w 6"/>
                  <a:gd name="T7" fmla="*/ 0 h 13"/>
                  <a:gd name="T8" fmla="*/ 5 w 6"/>
                  <a:gd name="T9" fmla="*/ 7 h 13"/>
                </a:gdLst>
                <a:ahLst/>
                <a:cxnLst>
                  <a:cxn ang="0">
                    <a:pos x="T0" y="T1"/>
                  </a:cxn>
                  <a:cxn ang="0">
                    <a:pos x="T2" y="T3"/>
                  </a:cxn>
                  <a:cxn ang="0">
                    <a:pos x="T4" y="T5"/>
                  </a:cxn>
                  <a:cxn ang="0">
                    <a:pos x="T6" y="T7"/>
                  </a:cxn>
                  <a:cxn ang="0">
                    <a:pos x="T8" y="T9"/>
                  </a:cxn>
                </a:cxnLst>
                <a:rect l="0" t="0" r="r" b="b"/>
                <a:pathLst>
                  <a:path w="6" h="13">
                    <a:moveTo>
                      <a:pt x="5" y="7"/>
                    </a:moveTo>
                    <a:cubicBezTo>
                      <a:pt x="6" y="11"/>
                      <a:pt x="5" y="13"/>
                      <a:pt x="4" y="12"/>
                    </a:cubicBezTo>
                    <a:cubicBezTo>
                      <a:pt x="2" y="10"/>
                      <a:pt x="0" y="0"/>
                      <a:pt x="2" y="0"/>
                    </a:cubicBezTo>
                    <a:cubicBezTo>
                      <a:pt x="2" y="0"/>
                      <a:pt x="2" y="0"/>
                      <a:pt x="2" y="0"/>
                    </a:cubicBezTo>
                    <a:cubicBezTo>
                      <a:pt x="3" y="0"/>
                      <a:pt x="5"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0" name="Freeform 2420">
                <a:extLst>
                  <a:ext uri="{FF2B5EF4-FFF2-40B4-BE49-F238E27FC236}">
                    <a16:creationId xmlns:a16="http://schemas.microsoft.com/office/drawing/2014/main" id="{CB7228DC-08CB-4326-A208-3AABED6D7D77}"/>
                  </a:ext>
                </a:extLst>
              </p:cNvPr>
              <p:cNvSpPr>
                <a:spLocks/>
              </p:cNvSpPr>
              <p:nvPr/>
            </p:nvSpPr>
            <p:spPr bwMode="auto">
              <a:xfrm>
                <a:off x="7186" y="2146"/>
                <a:ext cx="29" cy="63"/>
              </a:xfrm>
              <a:custGeom>
                <a:avLst/>
                <a:gdLst>
                  <a:gd name="T0" fmla="*/ 5 w 6"/>
                  <a:gd name="T1" fmla="*/ 7 h 13"/>
                  <a:gd name="T2" fmla="*/ 4 w 6"/>
                  <a:gd name="T3" fmla="*/ 12 h 13"/>
                  <a:gd name="T4" fmla="*/ 1 w 6"/>
                  <a:gd name="T5" fmla="*/ 0 h 13"/>
                  <a:gd name="T6" fmla="*/ 2 w 6"/>
                  <a:gd name="T7" fmla="*/ 0 h 13"/>
                  <a:gd name="T8" fmla="*/ 5 w 6"/>
                  <a:gd name="T9" fmla="*/ 7 h 13"/>
                </a:gdLst>
                <a:ahLst/>
                <a:cxnLst>
                  <a:cxn ang="0">
                    <a:pos x="T0" y="T1"/>
                  </a:cxn>
                  <a:cxn ang="0">
                    <a:pos x="T2" y="T3"/>
                  </a:cxn>
                  <a:cxn ang="0">
                    <a:pos x="T4" y="T5"/>
                  </a:cxn>
                  <a:cxn ang="0">
                    <a:pos x="T6" y="T7"/>
                  </a:cxn>
                  <a:cxn ang="0">
                    <a:pos x="T8" y="T9"/>
                  </a:cxn>
                </a:cxnLst>
                <a:rect l="0" t="0" r="r" b="b"/>
                <a:pathLst>
                  <a:path w="6" h="13">
                    <a:moveTo>
                      <a:pt x="5" y="7"/>
                    </a:moveTo>
                    <a:cubicBezTo>
                      <a:pt x="6" y="11"/>
                      <a:pt x="6" y="13"/>
                      <a:pt x="4" y="12"/>
                    </a:cubicBezTo>
                    <a:cubicBezTo>
                      <a:pt x="2" y="11"/>
                      <a:pt x="0" y="1"/>
                      <a:pt x="1" y="0"/>
                    </a:cubicBezTo>
                    <a:cubicBezTo>
                      <a:pt x="2" y="0"/>
                      <a:pt x="2" y="0"/>
                      <a:pt x="2" y="0"/>
                    </a:cubicBezTo>
                    <a:cubicBezTo>
                      <a:pt x="3" y="1"/>
                      <a:pt x="5"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1" name="Freeform 2421">
                <a:extLst>
                  <a:ext uri="{FF2B5EF4-FFF2-40B4-BE49-F238E27FC236}">
                    <a16:creationId xmlns:a16="http://schemas.microsoft.com/office/drawing/2014/main" id="{CBA56563-872A-4F9C-AFF0-C798F4E07A39}"/>
                  </a:ext>
                </a:extLst>
              </p:cNvPr>
              <p:cNvSpPr>
                <a:spLocks/>
              </p:cNvSpPr>
              <p:nvPr/>
            </p:nvSpPr>
            <p:spPr bwMode="auto">
              <a:xfrm>
                <a:off x="7215" y="2156"/>
                <a:ext cx="28" cy="62"/>
              </a:xfrm>
              <a:custGeom>
                <a:avLst/>
                <a:gdLst>
                  <a:gd name="T0" fmla="*/ 5 w 6"/>
                  <a:gd name="T1" fmla="*/ 8 h 13"/>
                  <a:gd name="T2" fmla="*/ 5 w 6"/>
                  <a:gd name="T3" fmla="*/ 12 h 13"/>
                  <a:gd name="T4" fmla="*/ 2 w 6"/>
                  <a:gd name="T5" fmla="*/ 0 h 13"/>
                  <a:gd name="T6" fmla="*/ 2 w 6"/>
                  <a:gd name="T7" fmla="*/ 0 h 13"/>
                  <a:gd name="T8" fmla="*/ 5 w 6"/>
                  <a:gd name="T9" fmla="*/ 8 h 13"/>
                </a:gdLst>
                <a:ahLst/>
                <a:cxnLst>
                  <a:cxn ang="0">
                    <a:pos x="T0" y="T1"/>
                  </a:cxn>
                  <a:cxn ang="0">
                    <a:pos x="T2" y="T3"/>
                  </a:cxn>
                  <a:cxn ang="0">
                    <a:pos x="T4" y="T5"/>
                  </a:cxn>
                  <a:cxn ang="0">
                    <a:pos x="T6" y="T7"/>
                  </a:cxn>
                  <a:cxn ang="0">
                    <a:pos x="T8" y="T9"/>
                  </a:cxn>
                </a:cxnLst>
                <a:rect l="0" t="0" r="r" b="b"/>
                <a:pathLst>
                  <a:path w="6" h="13">
                    <a:moveTo>
                      <a:pt x="5" y="8"/>
                    </a:moveTo>
                    <a:cubicBezTo>
                      <a:pt x="6" y="11"/>
                      <a:pt x="6" y="13"/>
                      <a:pt x="5" y="12"/>
                    </a:cubicBezTo>
                    <a:cubicBezTo>
                      <a:pt x="3" y="11"/>
                      <a:pt x="0" y="1"/>
                      <a:pt x="2" y="0"/>
                    </a:cubicBezTo>
                    <a:cubicBezTo>
                      <a:pt x="2" y="0"/>
                      <a:pt x="2" y="0"/>
                      <a:pt x="2" y="0"/>
                    </a:cubicBezTo>
                    <a:cubicBezTo>
                      <a:pt x="3" y="1"/>
                      <a:pt x="5" y="5"/>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2" name="Freeform 2422">
                <a:extLst>
                  <a:ext uri="{FF2B5EF4-FFF2-40B4-BE49-F238E27FC236}">
                    <a16:creationId xmlns:a16="http://schemas.microsoft.com/office/drawing/2014/main" id="{AA445597-803D-48AF-8119-0FA219691898}"/>
                  </a:ext>
                </a:extLst>
              </p:cNvPr>
              <p:cNvSpPr>
                <a:spLocks/>
              </p:cNvSpPr>
              <p:nvPr/>
            </p:nvSpPr>
            <p:spPr bwMode="auto">
              <a:xfrm>
                <a:off x="7248" y="2189"/>
                <a:ext cx="24" cy="58"/>
              </a:xfrm>
              <a:custGeom>
                <a:avLst/>
                <a:gdLst>
                  <a:gd name="T0" fmla="*/ 4 w 5"/>
                  <a:gd name="T1" fmla="*/ 7 h 12"/>
                  <a:gd name="T2" fmla="*/ 4 w 5"/>
                  <a:gd name="T3" fmla="*/ 12 h 12"/>
                  <a:gd name="T4" fmla="*/ 1 w 5"/>
                  <a:gd name="T5" fmla="*/ 0 h 12"/>
                  <a:gd name="T6" fmla="*/ 1 w 5"/>
                  <a:gd name="T7" fmla="*/ 0 h 12"/>
                  <a:gd name="T8" fmla="*/ 4 w 5"/>
                  <a:gd name="T9" fmla="*/ 7 h 12"/>
                </a:gdLst>
                <a:ahLst/>
                <a:cxnLst>
                  <a:cxn ang="0">
                    <a:pos x="T0" y="T1"/>
                  </a:cxn>
                  <a:cxn ang="0">
                    <a:pos x="T2" y="T3"/>
                  </a:cxn>
                  <a:cxn ang="0">
                    <a:pos x="T4" y="T5"/>
                  </a:cxn>
                  <a:cxn ang="0">
                    <a:pos x="T6" y="T7"/>
                  </a:cxn>
                  <a:cxn ang="0">
                    <a:pos x="T8" y="T9"/>
                  </a:cxn>
                </a:cxnLst>
                <a:rect l="0" t="0" r="r" b="b"/>
                <a:pathLst>
                  <a:path w="5" h="12">
                    <a:moveTo>
                      <a:pt x="4" y="7"/>
                    </a:moveTo>
                    <a:cubicBezTo>
                      <a:pt x="5" y="10"/>
                      <a:pt x="5" y="12"/>
                      <a:pt x="4" y="12"/>
                    </a:cubicBezTo>
                    <a:cubicBezTo>
                      <a:pt x="2" y="11"/>
                      <a:pt x="0" y="0"/>
                      <a:pt x="1" y="0"/>
                    </a:cubicBezTo>
                    <a:cubicBezTo>
                      <a:pt x="1" y="0"/>
                      <a:pt x="1" y="0"/>
                      <a:pt x="1" y="0"/>
                    </a:cubicBezTo>
                    <a:cubicBezTo>
                      <a:pt x="2" y="0"/>
                      <a:pt x="4"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3" name="Freeform 2423">
                <a:extLst>
                  <a:ext uri="{FF2B5EF4-FFF2-40B4-BE49-F238E27FC236}">
                    <a16:creationId xmlns:a16="http://schemas.microsoft.com/office/drawing/2014/main" id="{0C663491-2452-4C0F-81B1-D065FEEE318D}"/>
                  </a:ext>
                </a:extLst>
              </p:cNvPr>
              <p:cNvSpPr>
                <a:spLocks/>
              </p:cNvSpPr>
              <p:nvPr/>
            </p:nvSpPr>
            <p:spPr bwMode="auto">
              <a:xfrm>
                <a:off x="7277" y="2233"/>
                <a:ext cx="19" cy="57"/>
              </a:xfrm>
              <a:custGeom>
                <a:avLst/>
                <a:gdLst>
                  <a:gd name="T0" fmla="*/ 3 w 4"/>
                  <a:gd name="T1" fmla="*/ 7 h 12"/>
                  <a:gd name="T2" fmla="*/ 3 w 4"/>
                  <a:gd name="T3" fmla="*/ 12 h 12"/>
                  <a:gd name="T4" fmla="*/ 1 w 4"/>
                  <a:gd name="T5" fmla="*/ 0 h 12"/>
                  <a:gd name="T6" fmla="*/ 1 w 4"/>
                  <a:gd name="T7" fmla="*/ 0 h 12"/>
                  <a:gd name="T8" fmla="*/ 3 w 4"/>
                  <a:gd name="T9" fmla="*/ 7 h 12"/>
                </a:gdLst>
                <a:ahLst/>
                <a:cxnLst>
                  <a:cxn ang="0">
                    <a:pos x="T0" y="T1"/>
                  </a:cxn>
                  <a:cxn ang="0">
                    <a:pos x="T2" y="T3"/>
                  </a:cxn>
                  <a:cxn ang="0">
                    <a:pos x="T4" y="T5"/>
                  </a:cxn>
                  <a:cxn ang="0">
                    <a:pos x="T6" y="T7"/>
                  </a:cxn>
                  <a:cxn ang="0">
                    <a:pos x="T8" y="T9"/>
                  </a:cxn>
                </a:cxnLst>
                <a:rect l="0" t="0" r="r" b="b"/>
                <a:pathLst>
                  <a:path w="4" h="12">
                    <a:moveTo>
                      <a:pt x="3" y="7"/>
                    </a:moveTo>
                    <a:cubicBezTo>
                      <a:pt x="4" y="10"/>
                      <a:pt x="4" y="12"/>
                      <a:pt x="3" y="12"/>
                    </a:cubicBezTo>
                    <a:cubicBezTo>
                      <a:pt x="2" y="11"/>
                      <a:pt x="0" y="0"/>
                      <a:pt x="1" y="0"/>
                    </a:cubicBezTo>
                    <a:cubicBezTo>
                      <a:pt x="1" y="0"/>
                      <a:pt x="1" y="0"/>
                      <a:pt x="1" y="0"/>
                    </a:cubicBezTo>
                    <a:cubicBezTo>
                      <a:pt x="2" y="0"/>
                      <a:pt x="3"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4" name="Freeform 2424">
                <a:extLst>
                  <a:ext uri="{FF2B5EF4-FFF2-40B4-BE49-F238E27FC236}">
                    <a16:creationId xmlns:a16="http://schemas.microsoft.com/office/drawing/2014/main" id="{9E97F03A-B94C-42A8-9B01-799F62F80512}"/>
                  </a:ext>
                </a:extLst>
              </p:cNvPr>
              <p:cNvSpPr>
                <a:spLocks/>
              </p:cNvSpPr>
              <p:nvPr/>
            </p:nvSpPr>
            <p:spPr bwMode="auto">
              <a:xfrm>
                <a:off x="7253" y="2136"/>
                <a:ext cx="19" cy="58"/>
              </a:xfrm>
              <a:custGeom>
                <a:avLst/>
                <a:gdLst>
                  <a:gd name="T0" fmla="*/ 4 w 4"/>
                  <a:gd name="T1" fmla="*/ 7 h 12"/>
                  <a:gd name="T2" fmla="*/ 4 w 4"/>
                  <a:gd name="T3" fmla="*/ 12 h 12"/>
                  <a:gd name="T4" fmla="*/ 1 w 4"/>
                  <a:gd name="T5" fmla="*/ 0 h 12"/>
                  <a:gd name="T6" fmla="*/ 1 w 4"/>
                  <a:gd name="T7" fmla="*/ 0 h 12"/>
                  <a:gd name="T8" fmla="*/ 4 w 4"/>
                  <a:gd name="T9" fmla="*/ 7 h 12"/>
                </a:gdLst>
                <a:ahLst/>
                <a:cxnLst>
                  <a:cxn ang="0">
                    <a:pos x="T0" y="T1"/>
                  </a:cxn>
                  <a:cxn ang="0">
                    <a:pos x="T2" y="T3"/>
                  </a:cxn>
                  <a:cxn ang="0">
                    <a:pos x="T4" y="T5"/>
                  </a:cxn>
                  <a:cxn ang="0">
                    <a:pos x="T6" y="T7"/>
                  </a:cxn>
                  <a:cxn ang="0">
                    <a:pos x="T8" y="T9"/>
                  </a:cxn>
                </a:cxnLst>
                <a:rect l="0" t="0" r="r" b="b"/>
                <a:pathLst>
                  <a:path w="4" h="12">
                    <a:moveTo>
                      <a:pt x="4" y="7"/>
                    </a:moveTo>
                    <a:cubicBezTo>
                      <a:pt x="4" y="10"/>
                      <a:pt x="4" y="12"/>
                      <a:pt x="4" y="12"/>
                    </a:cubicBezTo>
                    <a:cubicBezTo>
                      <a:pt x="3" y="11"/>
                      <a:pt x="0" y="0"/>
                      <a:pt x="1" y="0"/>
                    </a:cubicBezTo>
                    <a:cubicBezTo>
                      <a:pt x="1" y="0"/>
                      <a:pt x="1" y="0"/>
                      <a:pt x="1" y="0"/>
                    </a:cubicBezTo>
                    <a:cubicBezTo>
                      <a:pt x="1" y="0"/>
                      <a:pt x="3"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5" name="Freeform 2425">
                <a:extLst>
                  <a:ext uri="{FF2B5EF4-FFF2-40B4-BE49-F238E27FC236}">
                    <a16:creationId xmlns:a16="http://schemas.microsoft.com/office/drawing/2014/main" id="{767C181D-3155-42B9-A851-5E1DE91C69EA}"/>
                  </a:ext>
                </a:extLst>
              </p:cNvPr>
              <p:cNvSpPr>
                <a:spLocks/>
              </p:cNvSpPr>
              <p:nvPr/>
            </p:nvSpPr>
            <p:spPr bwMode="auto">
              <a:xfrm>
                <a:off x="7224" y="2049"/>
                <a:ext cx="24" cy="53"/>
              </a:xfrm>
              <a:custGeom>
                <a:avLst/>
                <a:gdLst>
                  <a:gd name="T0" fmla="*/ 4 w 5"/>
                  <a:gd name="T1" fmla="*/ 6 h 11"/>
                  <a:gd name="T2" fmla="*/ 5 w 5"/>
                  <a:gd name="T3" fmla="*/ 11 h 11"/>
                  <a:gd name="T4" fmla="*/ 1 w 5"/>
                  <a:gd name="T5" fmla="*/ 0 h 11"/>
                  <a:gd name="T6" fmla="*/ 1 w 5"/>
                  <a:gd name="T7" fmla="*/ 0 h 11"/>
                  <a:gd name="T8" fmla="*/ 4 w 5"/>
                  <a:gd name="T9" fmla="*/ 6 h 11"/>
                </a:gdLst>
                <a:ahLst/>
                <a:cxnLst>
                  <a:cxn ang="0">
                    <a:pos x="T0" y="T1"/>
                  </a:cxn>
                  <a:cxn ang="0">
                    <a:pos x="T2" y="T3"/>
                  </a:cxn>
                  <a:cxn ang="0">
                    <a:pos x="T4" y="T5"/>
                  </a:cxn>
                  <a:cxn ang="0">
                    <a:pos x="T6" y="T7"/>
                  </a:cxn>
                  <a:cxn ang="0">
                    <a:pos x="T8" y="T9"/>
                  </a:cxn>
                </a:cxnLst>
                <a:rect l="0" t="0" r="r" b="b"/>
                <a:pathLst>
                  <a:path w="5" h="11">
                    <a:moveTo>
                      <a:pt x="4" y="6"/>
                    </a:moveTo>
                    <a:cubicBezTo>
                      <a:pt x="5" y="9"/>
                      <a:pt x="5" y="11"/>
                      <a:pt x="5" y="11"/>
                    </a:cubicBezTo>
                    <a:cubicBezTo>
                      <a:pt x="4" y="11"/>
                      <a:pt x="0" y="0"/>
                      <a:pt x="1" y="0"/>
                    </a:cubicBezTo>
                    <a:cubicBezTo>
                      <a:pt x="1" y="0"/>
                      <a:pt x="1" y="0"/>
                      <a:pt x="1" y="0"/>
                    </a:cubicBezTo>
                    <a:cubicBezTo>
                      <a:pt x="2" y="0"/>
                      <a:pt x="3" y="3"/>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6" name="Freeform 2426">
                <a:extLst>
                  <a:ext uri="{FF2B5EF4-FFF2-40B4-BE49-F238E27FC236}">
                    <a16:creationId xmlns:a16="http://schemas.microsoft.com/office/drawing/2014/main" id="{B13F2294-F219-4366-AD91-A911CE37D03D}"/>
                  </a:ext>
                </a:extLst>
              </p:cNvPr>
              <p:cNvSpPr>
                <a:spLocks/>
              </p:cNvSpPr>
              <p:nvPr/>
            </p:nvSpPr>
            <p:spPr bwMode="auto">
              <a:xfrm>
                <a:off x="7253" y="2102"/>
                <a:ext cx="24" cy="58"/>
              </a:xfrm>
              <a:custGeom>
                <a:avLst/>
                <a:gdLst>
                  <a:gd name="T0" fmla="*/ 4 w 5"/>
                  <a:gd name="T1" fmla="*/ 7 h 12"/>
                  <a:gd name="T2" fmla="*/ 4 w 5"/>
                  <a:gd name="T3" fmla="*/ 12 h 12"/>
                  <a:gd name="T4" fmla="*/ 1 w 5"/>
                  <a:gd name="T5" fmla="*/ 0 h 12"/>
                  <a:gd name="T6" fmla="*/ 1 w 5"/>
                  <a:gd name="T7" fmla="*/ 0 h 12"/>
                  <a:gd name="T8" fmla="*/ 4 w 5"/>
                  <a:gd name="T9" fmla="*/ 7 h 12"/>
                </a:gdLst>
                <a:ahLst/>
                <a:cxnLst>
                  <a:cxn ang="0">
                    <a:pos x="T0" y="T1"/>
                  </a:cxn>
                  <a:cxn ang="0">
                    <a:pos x="T2" y="T3"/>
                  </a:cxn>
                  <a:cxn ang="0">
                    <a:pos x="T4" y="T5"/>
                  </a:cxn>
                  <a:cxn ang="0">
                    <a:pos x="T6" y="T7"/>
                  </a:cxn>
                  <a:cxn ang="0">
                    <a:pos x="T8" y="T9"/>
                  </a:cxn>
                </a:cxnLst>
                <a:rect l="0" t="0" r="r" b="b"/>
                <a:pathLst>
                  <a:path w="5" h="12">
                    <a:moveTo>
                      <a:pt x="4" y="7"/>
                    </a:moveTo>
                    <a:cubicBezTo>
                      <a:pt x="4" y="8"/>
                      <a:pt x="5" y="11"/>
                      <a:pt x="4" y="12"/>
                    </a:cubicBezTo>
                    <a:cubicBezTo>
                      <a:pt x="4" y="12"/>
                      <a:pt x="0" y="1"/>
                      <a:pt x="1" y="0"/>
                    </a:cubicBezTo>
                    <a:cubicBezTo>
                      <a:pt x="1" y="0"/>
                      <a:pt x="1" y="0"/>
                      <a:pt x="1" y="0"/>
                    </a:cubicBezTo>
                    <a:cubicBezTo>
                      <a:pt x="1" y="1"/>
                      <a:pt x="3"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7" name="Freeform 2427">
                <a:extLst>
                  <a:ext uri="{FF2B5EF4-FFF2-40B4-BE49-F238E27FC236}">
                    <a16:creationId xmlns:a16="http://schemas.microsoft.com/office/drawing/2014/main" id="{BEE94A20-A51C-4236-8820-75F3CA541909}"/>
                  </a:ext>
                </a:extLst>
              </p:cNvPr>
              <p:cNvSpPr>
                <a:spLocks/>
              </p:cNvSpPr>
              <p:nvPr/>
            </p:nvSpPr>
            <p:spPr bwMode="auto">
              <a:xfrm>
                <a:off x="7296" y="2276"/>
                <a:ext cx="20" cy="58"/>
              </a:xfrm>
              <a:custGeom>
                <a:avLst/>
                <a:gdLst>
                  <a:gd name="T0" fmla="*/ 3 w 4"/>
                  <a:gd name="T1" fmla="*/ 7 h 12"/>
                  <a:gd name="T2" fmla="*/ 3 w 4"/>
                  <a:gd name="T3" fmla="*/ 12 h 12"/>
                  <a:gd name="T4" fmla="*/ 1 w 4"/>
                  <a:gd name="T5" fmla="*/ 0 h 12"/>
                  <a:gd name="T6" fmla="*/ 1 w 4"/>
                  <a:gd name="T7" fmla="*/ 0 h 12"/>
                  <a:gd name="T8" fmla="*/ 3 w 4"/>
                  <a:gd name="T9" fmla="*/ 7 h 12"/>
                </a:gdLst>
                <a:ahLst/>
                <a:cxnLst>
                  <a:cxn ang="0">
                    <a:pos x="T0" y="T1"/>
                  </a:cxn>
                  <a:cxn ang="0">
                    <a:pos x="T2" y="T3"/>
                  </a:cxn>
                  <a:cxn ang="0">
                    <a:pos x="T4" y="T5"/>
                  </a:cxn>
                  <a:cxn ang="0">
                    <a:pos x="T6" y="T7"/>
                  </a:cxn>
                  <a:cxn ang="0">
                    <a:pos x="T8" y="T9"/>
                  </a:cxn>
                </a:cxnLst>
                <a:rect l="0" t="0" r="r" b="b"/>
                <a:pathLst>
                  <a:path w="4" h="12">
                    <a:moveTo>
                      <a:pt x="3" y="7"/>
                    </a:moveTo>
                    <a:cubicBezTo>
                      <a:pt x="3" y="8"/>
                      <a:pt x="4" y="11"/>
                      <a:pt x="3" y="12"/>
                    </a:cubicBezTo>
                    <a:cubicBezTo>
                      <a:pt x="3" y="12"/>
                      <a:pt x="0" y="0"/>
                      <a:pt x="1" y="0"/>
                    </a:cubicBezTo>
                    <a:cubicBezTo>
                      <a:pt x="1" y="0"/>
                      <a:pt x="1" y="0"/>
                      <a:pt x="1" y="0"/>
                    </a:cubicBezTo>
                    <a:cubicBezTo>
                      <a:pt x="2" y="0"/>
                      <a:pt x="2"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8" name="Freeform 2428">
                <a:extLst>
                  <a:ext uri="{FF2B5EF4-FFF2-40B4-BE49-F238E27FC236}">
                    <a16:creationId xmlns:a16="http://schemas.microsoft.com/office/drawing/2014/main" id="{5D22FE09-A152-4CF4-A529-E70F0528CBC3}"/>
                  </a:ext>
                </a:extLst>
              </p:cNvPr>
              <p:cNvSpPr>
                <a:spLocks/>
              </p:cNvSpPr>
              <p:nvPr/>
            </p:nvSpPr>
            <p:spPr bwMode="auto">
              <a:xfrm>
                <a:off x="7282" y="2189"/>
                <a:ext cx="19" cy="58"/>
              </a:xfrm>
              <a:custGeom>
                <a:avLst/>
                <a:gdLst>
                  <a:gd name="T0" fmla="*/ 3 w 4"/>
                  <a:gd name="T1" fmla="*/ 8 h 12"/>
                  <a:gd name="T2" fmla="*/ 4 w 4"/>
                  <a:gd name="T3" fmla="*/ 12 h 12"/>
                  <a:gd name="T4" fmla="*/ 1 w 4"/>
                  <a:gd name="T5" fmla="*/ 0 h 12"/>
                  <a:gd name="T6" fmla="*/ 1 w 4"/>
                  <a:gd name="T7" fmla="*/ 0 h 12"/>
                  <a:gd name="T8" fmla="*/ 3 w 4"/>
                  <a:gd name="T9" fmla="*/ 8 h 12"/>
                </a:gdLst>
                <a:ahLst/>
                <a:cxnLst>
                  <a:cxn ang="0">
                    <a:pos x="T0" y="T1"/>
                  </a:cxn>
                  <a:cxn ang="0">
                    <a:pos x="T2" y="T3"/>
                  </a:cxn>
                  <a:cxn ang="0">
                    <a:pos x="T4" y="T5"/>
                  </a:cxn>
                  <a:cxn ang="0">
                    <a:pos x="T6" y="T7"/>
                  </a:cxn>
                  <a:cxn ang="0">
                    <a:pos x="T8" y="T9"/>
                  </a:cxn>
                </a:cxnLst>
                <a:rect l="0" t="0" r="r" b="b"/>
                <a:pathLst>
                  <a:path w="4" h="12">
                    <a:moveTo>
                      <a:pt x="3" y="8"/>
                    </a:moveTo>
                    <a:cubicBezTo>
                      <a:pt x="3" y="9"/>
                      <a:pt x="4" y="12"/>
                      <a:pt x="4" y="12"/>
                    </a:cubicBezTo>
                    <a:cubicBezTo>
                      <a:pt x="3" y="12"/>
                      <a:pt x="0" y="1"/>
                      <a:pt x="1" y="0"/>
                    </a:cubicBezTo>
                    <a:cubicBezTo>
                      <a:pt x="1" y="0"/>
                      <a:pt x="1" y="0"/>
                      <a:pt x="1" y="0"/>
                    </a:cubicBezTo>
                    <a:cubicBezTo>
                      <a:pt x="1" y="1"/>
                      <a:pt x="2" y="4"/>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79" name="Freeform 2429">
                <a:extLst>
                  <a:ext uri="{FF2B5EF4-FFF2-40B4-BE49-F238E27FC236}">
                    <a16:creationId xmlns:a16="http://schemas.microsoft.com/office/drawing/2014/main" id="{EC11B2BD-6773-4D4F-AE48-43330FDBA195}"/>
                  </a:ext>
                </a:extLst>
              </p:cNvPr>
              <p:cNvSpPr>
                <a:spLocks/>
              </p:cNvSpPr>
              <p:nvPr/>
            </p:nvSpPr>
            <p:spPr bwMode="auto">
              <a:xfrm>
                <a:off x="7224" y="2006"/>
                <a:ext cx="24" cy="58"/>
              </a:xfrm>
              <a:custGeom>
                <a:avLst/>
                <a:gdLst>
                  <a:gd name="T0" fmla="*/ 3 w 5"/>
                  <a:gd name="T1" fmla="*/ 7 h 12"/>
                  <a:gd name="T2" fmla="*/ 4 w 5"/>
                  <a:gd name="T3" fmla="*/ 12 h 12"/>
                  <a:gd name="T4" fmla="*/ 0 w 5"/>
                  <a:gd name="T5" fmla="*/ 0 h 12"/>
                  <a:gd name="T6" fmla="*/ 0 w 5"/>
                  <a:gd name="T7" fmla="*/ 1 h 12"/>
                  <a:gd name="T8" fmla="*/ 3 w 5"/>
                  <a:gd name="T9" fmla="*/ 7 h 12"/>
                </a:gdLst>
                <a:ahLst/>
                <a:cxnLst>
                  <a:cxn ang="0">
                    <a:pos x="T0" y="T1"/>
                  </a:cxn>
                  <a:cxn ang="0">
                    <a:pos x="T2" y="T3"/>
                  </a:cxn>
                  <a:cxn ang="0">
                    <a:pos x="T4" y="T5"/>
                  </a:cxn>
                  <a:cxn ang="0">
                    <a:pos x="T6" y="T7"/>
                  </a:cxn>
                  <a:cxn ang="0">
                    <a:pos x="T8" y="T9"/>
                  </a:cxn>
                </a:cxnLst>
                <a:rect l="0" t="0" r="r" b="b"/>
                <a:pathLst>
                  <a:path w="5" h="12">
                    <a:moveTo>
                      <a:pt x="3" y="7"/>
                    </a:moveTo>
                    <a:cubicBezTo>
                      <a:pt x="3" y="8"/>
                      <a:pt x="5" y="12"/>
                      <a:pt x="4" y="12"/>
                    </a:cubicBezTo>
                    <a:cubicBezTo>
                      <a:pt x="4" y="12"/>
                      <a:pt x="0" y="1"/>
                      <a:pt x="0" y="0"/>
                    </a:cubicBezTo>
                    <a:cubicBezTo>
                      <a:pt x="0" y="1"/>
                      <a:pt x="0" y="1"/>
                      <a:pt x="0" y="1"/>
                    </a:cubicBezTo>
                    <a:cubicBezTo>
                      <a:pt x="1" y="1"/>
                      <a:pt x="2"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0" name="Freeform 2430">
                <a:extLst>
                  <a:ext uri="{FF2B5EF4-FFF2-40B4-BE49-F238E27FC236}">
                    <a16:creationId xmlns:a16="http://schemas.microsoft.com/office/drawing/2014/main" id="{B86CC060-8EA8-4DDD-8CD1-5D89152B3191}"/>
                  </a:ext>
                </a:extLst>
              </p:cNvPr>
              <p:cNvSpPr>
                <a:spLocks/>
              </p:cNvSpPr>
              <p:nvPr/>
            </p:nvSpPr>
            <p:spPr bwMode="auto">
              <a:xfrm>
                <a:off x="7186" y="1924"/>
                <a:ext cx="29" cy="53"/>
              </a:xfrm>
              <a:custGeom>
                <a:avLst/>
                <a:gdLst>
                  <a:gd name="T0" fmla="*/ 4 w 6"/>
                  <a:gd name="T1" fmla="*/ 6 h 11"/>
                  <a:gd name="T2" fmla="*/ 5 w 6"/>
                  <a:gd name="T3" fmla="*/ 11 h 11"/>
                  <a:gd name="T4" fmla="*/ 1 w 6"/>
                  <a:gd name="T5" fmla="*/ 0 h 11"/>
                  <a:gd name="T6" fmla="*/ 1 w 6"/>
                  <a:gd name="T7" fmla="*/ 0 h 11"/>
                  <a:gd name="T8" fmla="*/ 4 w 6"/>
                  <a:gd name="T9" fmla="*/ 6 h 11"/>
                </a:gdLst>
                <a:ahLst/>
                <a:cxnLst>
                  <a:cxn ang="0">
                    <a:pos x="T0" y="T1"/>
                  </a:cxn>
                  <a:cxn ang="0">
                    <a:pos x="T2" y="T3"/>
                  </a:cxn>
                  <a:cxn ang="0">
                    <a:pos x="T4" y="T5"/>
                  </a:cxn>
                  <a:cxn ang="0">
                    <a:pos x="T6" y="T7"/>
                  </a:cxn>
                  <a:cxn ang="0">
                    <a:pos x="T8" y="T9"/>
                  </a:cxn>
                </a:cxnLst>
                <a:rect l="0" t="0" r="r" b="b"/>
                <a:pathLst>
                  <a:path w="6" h="11">
                    <a:moveTo>
                      <a:pt x="4" y="6"/>
                    </a:moveTo>
                    <a:cubicBezTo>
                      <a:pt x="4" y="7"/>
                      <a:pt x="6" y="11"/>
                      <a:pt x="5" y="11"/>
                    </a:cubicBezTo>
                    <a:cubicBezTo>
                      <a:pt x="5" y="11"/>
                      <a:pt x="0" y="0"/>
                      <a:pt x="1" y="0"/>
                    </a:cubicBezTo>
                    <a:cubicBezTo>
                      <a:pt x="1" y="0"/>
                      <a:pt x="1" y="0"/>
                      <a:pt x="1" y="0"/>
                    </a:cubicBezTo>
                    <a:cubicBezTo>
                      <a:pt x="1" y="0"/>
                      <a:pt x="3" y="4"/>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1" name="Freeform 2431">
                <a:extLst>
                  <a:ext uri="{FF2B5EF4-FFF2-40B4-BE49-F238E27FC236}">
                    <a16:creationId xmlns:a16="http://schemas.microsoft.com/office/drawing/2014/main" id="{69787321-31C2-43E9-B549-34189E3420B4}"/>
                  </a:ext>
                </a:extLst>
              </p:cNvPr>
              <p:cNvSpPr>
                <a:spLocks/>
              </p:cNvSpPr>
              <p:nvPr/>
            </p:nvSpPr>
            <p:spPr bwMode="auto">
              <a:xfrm>
                <a:off x="7152" y="1861"/>
                <a:ext cx="29" cy="53"/>
              </a:xfrm>
              <a:custGeom>
                <a:avLst/>
                <a:gdLst>
                  <a:gd name="T0" fmla="*/ 4 w 6"/>
                  <a:gd name="T1" fmla="*/ 7 h 11"/>
                  <a:gd name="T2" fmla="*/ 5 w 6"/>
                  <a:gd name="T3" fmla="*/ 11 h 11"/>
                  <a:gd name="T4" fmla="*/ 0 w 6"/>
                  <a:gd name="T5" fmla="*/ 0 h 11"/>
                  <a:gd name="T6" fmla="*/ 0 w 6"/>
                  <a:gd name="T7" fmla="*/ 0 h 11"/>
                  <a:gd name="T8" fmla="*/ 4 w 6"/>
                  <a:gd name="T9" fmla="*/ 7 h 11"/>
                </a:gdLst>
                <a:ahLst/>
                <a:cxnLst>
                  <a:cxn ang="0">
                    <a:pos x="T0" y="T1"/>
                  </a:cxn>
                  <a:cxn ang="0">
                    <a:pos x="T2" y="T3"/>
                  </a:cxn>
                  <a:cxn ang="0">
                    <a:pos x="T4" y="T5"/>
                  </a:cxn>
                  <a:cxn ang="0">
                    <a:pos x="T6" y="T7"/>
                  </a:cxn>
                  <a:cxn ang="0">
                    <a:pos x="T8" y="T9"/>
                  </a:cxn>
                </a:cxnLst>
                <a:rect l="0" t="0" r="r" b="b"/>
                <a:pathLst>
                  <a:path w="6" h="11">
                    <a:moveTo>
                      <a:pt x="4" y="7"/>
                    </a:moveTo>
                    <a:cubicBezTo>
                      <a:pt x="5" y="8"/>
                      <a:pt x="6" y="11"/>
                      <a:pt x="5" y="11"/>
                    </a:cubicBezTo>
                    <a:cubicBezTo>
                      <a:pt x="4" y="11"/>
                      <a:pt x="0" y="1"/>
                      <a:pt x="0" y="0"/>
                    </a:cubicBezTo>
                    <a:cubicBezTo>
                      <a:pt x="0" y="0"/>
                      <a:pt x="0" y="0"/>
                      <a:pt x="0" y="0"/>
                    </a:cubicBezTo>
                    <a:cubicBezTo>
                      <a:pt x="1" y="1"/>
                      <a:pt x="3"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2" name="Freeform 2432">
                <a:extLst>
                  <a:ext uri="{FF2B5EF4-FFF2-40B4-BE49-F238E27FC236}">
                    <a16:creationId xmlns:a16="http://schemas.microsoft.com/office/drawing/2014/main" id="{AF7DC344-0742-4C97-9813-4B4381FF8F59}"/>
                  </a:ext>
                </a:extLst>
              </p:cNvPr>
              <p:cNvSpPr>
                <a:spLocks/>
              </p:cNvSpPr>
              <p:nvPr/>
            </p:nvSpPr>
            <p:spPr bwMode="auto">
              <a:xfrm>
                <a:off x="7099" y="1775"/>
                <a:ext cx="34" cy="53"/>
              </a:xfrm>
              <a:custGeom>
                <a:avLst/>
                <a:gdLst>
                  <a:gd name="T0" fmla="*/ 5 w 7"/>
                  <a:gd name="T1" fmla="*/ 6 h 11"/>
                  <a:gd name="T2" fmla="*/ 6 w 7"/>
                  <a:gd name="T3" fmla="*/ 11 h 11"/>
                  <a:gd name="T4" fmla="*/ 1 w 7"/>
                  <a:gd name="T5" fmla="*/ 0 h 11"/>
                  <a:gd name="T6" fmla="*/ 1 w 7"/>
                  <a:gd name="T7" fmla="*/ 0 h 11"/>
                  <a:gd name="T8" fmla="*/ 5 w 7"/>
                  <a:gd name="T9" fmla="*/ 6 h 11"/>
                </a:gdLst>
                <a:ahLst/>
                <a:cxnLst>
                  <a:cxn ang="0">
                    <a:pos x="T0" y="T1"/>
                  </a:cxn>
                  <a:cxn ang="0">
                    <a:pos x="T2" y="T3"/>
                  </a:cxn>
                  <a:cxn ang="0">
                    <a:pos x="T4" y="T5"/>
                  </a:cxn>
                  <a:cxn ang="0">
                    <a:pos x="T6" y="T7"/>
                  </a:cxn>
                  <a:cxn ang="0">
                    <a:pos x="T8" y="T9"/>
                  </a:cxn>
                </a:cxnLst>
                <a:rect l="0" t="0" r="r" b="b"/>
                <a:pathLst>
                  <a:path w="7" h="11">
                    <a:moveTo>
                      <a:pt x="5" y="6"/>
                    </a:moveTo>
                    <a:cubicBezTo>
                      <a:pt x="6" y="9"/>
                      <a:pt x="7" y="11"/>
                      <a:pt x="6" y="11"/>
                    </a:cubicBezTo>
                    <a:cubicBezTo>
                      <a:pt x="5" y="10"/>
                      <a:pt x="0" y="0"/>
                      <a:pt x="1" y="0"/>
                    </a:cubicBezTo>
                    <a:cubicBezTo>
                      <a:pt x="1" y="0"/>
                      <a:pt x="1" y="0"/>
                      <a:pt x="1" y="0"/>
                    </a:cubicBezTo>
                    <a:cubicBezTo>
                      <a:pt x="2" y="0"/>
                      <a:pt x="4"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3" name="Freeform 2433">
                <a:extLst>
                  <a:ext uri="{FF2B5EF4-FFF2-40B4-BE49-F238E27FC236}">
                    <a16:creationId xmlns:a16="http://schemas.microsoft.com/office/drawing/2014/main" id="{6FC023CC-65C7-474B-8CBB-E798226817E1}"/>
                  </a:ext>
                </a:extLst>
              </p:cNvPr>
              <p:cNvSpPr>
                <a:spLocks/>
              </p:cNvSpPr>
              <p:nvPr/>
            </p:nvSpPr>
            <p:spPr bwMode="auto">
              <a:xfrm>
                <a:off x="7046" y="1698"/>
                <a:ext cx="38" cy="53"/>
              </a:xfrm>
              <a:custGeom>
                <a:avLst/>
                <a:gdLst>
                  <a:gd name="T0" fmla="*/ 6 w 8"/>
                  <a:gd name="T1" fmla="*/ 7 h 11"/>
                  <a:gd name="T2" fmla="*/ 7 w 8"/>
                  <a:gd name="T3" fmla="*/ 11 h 11"/>
                  <a:gd name="T4" fmla="*/ 1 w 8"/>
                  <a:gd name="T5" fmla="*/ 1 h 11"/>
                  <a:gd name="T6" fmla="*/ 1 w 8"/>
                  <a:gd name="T7" fmla="*/ 1 h 11"/>
                  <a:gd name="T8" fmla="*/ 6 w 8"/>
                  <a:gd name="T9" fmla="*/ 7 h 11"/>
                </a:gdLst>
                <a:ahLst/>
                <a:cxnLst>
                  <a:cxn ang="0">
                    <a:pos x="T0" y="T1"/>
                  </a:cxn>
                  <a:cxn ang="0">
                    <a:pos x="T2" y="T3"/>
                  </a:cxn>
                  <a:cxn ang="0">
                    <a:pos x="T4" y="T5"/>
                  </a:cxn>
                  <a:cxn ang="0">
                    <a:pos x="T6" y="T7"/>
                  </a:cxn>
                  <a:cxn ang="0">
                    <a:pos x="T8" y="T9"/>
                  </a:cxn>
                </a:cxnLst>
                <a:rect l="0" t="0" r="r" b="b"/>
                <a:pathLst>
                  <a:path w="8" h="11">
                    <a:moveTo>
                      <a:pt x="6" y="7"/>
                    </a:moveTo>
                    <a:cubicBezTo>
                      <a:pt x="7" y="9"/>
                      <a:pt x="8" y="11"/>
                      <a:pt x="7" y="11"/>
                    </a:cubicBezTo>
                    <a:cubicBezTo>
                      <a:pt x="6" y="10"/>
                      <a:pt x="0" y="1"/>
                      <a:pt x="1" y="1"/>
                    </a:cubicBezTo>
                    <a:cubicBezTo>
                      <a:pt x="1" y="0"/>
                      <a:pt x="1" y="1"/>
                      <a:pt x="1" y="1"/>
                    </a:cubicBezTo>
                    <a:cubicBezTo>
                      <a:pt x="2" y="1"/>
                      <a:pt x="4"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4" name="Freeform 2434">
                <a:extLst>
                  <a:ext uri="{FF2B5EF4-FFF2-40B4-BE49-F238E27FC236}">
                    <a16:creationId xmlns:a16="http://schemas.microsoft.com/office/drawing/2014/main" id="{24991825-E506-4956-82F0-F20FC36571AE}"/>
                  </a:ext>
                </a:extLst>
              </p:cNvPr>
              <p:cNvSpPr>
                <a:spLocks/>
              </p:cNvSpPr>
              <p:nvPr/>
            </p:nvSpPr>
            <p:spPr bwMode="auto">
              <a:xfrm>
                <a:off x="7123" y="1794"/>
                <a:ext cx="29" cy="53"/>
              </a:xfrm>
              <a:custGeom>
                <a:avLst/>
                <a:gdLst>
                  <a:gd name="T0" fmla="*/ 4 w 6"/>
                  <a:gd name="T1" fmla="*/ 6 h 11"/>
                  <a:gd name="T2" fmla="*/ 6 w 6"/>
                  <a:gd name="T3" fmla="*/ 11 h 11"/>
                  <a:gd name="T4" fmla="*/ 0 w 6"/>
                  <a:gd name="T5" fmla="*/ 0 h 11"/>
                  <a:gd name="T6" fmla="*/ 0 w 6"/>
                  <a:gd name="T7" fmla="*/ 0 h 11"/>
                  <a:gd name="T8" fmla="*/ 4 w 6"/>
                  <a:gd name="T9" fmla="*/ 6 h 11"/>
                </a:gdLst>
                <a:ahLst/>
                <a:cxnLst>
                  <a:cxn ang="0">
                    <a:pos x="T0" y="T1"/>
                  </a:cxn>
                  <a:cxn ang="0">
                    <a:pos x="T2" y="T3"/>
                  </a:cxn>
                  <a:cxn ang="0">
                    <a:pos x="T4" y="T5"/>
                  </a:cxn>
                  <a:cxn ang="0">
                    <a:pos x="T6" y="T7"/>
                  </a:cxn>
                  <a:cxn ang="0">
                    <a:pos x="T8" y="T9"/>
                  </a:cxn>
                </a:cxnLst>
                <a:rect l="0" t="0" r="r" b="b"/>
                <a:pathLst>
                  <a:path w="6" h="11">
                    <a:moveTo>
                      <a:pt x="4" y="6"/>
                    </a:moveTo>
                    <a:cubicBezTo>
                      <a:pt x="4" y="7"/>
                      <a:pt x="6" y="10"/>
                      <a:pt x="6" y="11"/>
                    </a:cubicBezTo>
                    <a:cubicBezTo>
                      <a:pt x="5" y="11"/>
                      <a:pt x="0" y="1"/>
                      <a:pt x="0" y="0"/>
                    </a:cubicBezTo>
                    <a:cubicBezTo>
                      <a:pt x="0" y="0"/>
                      <a:pt x="0" y="0"/>
                      <a:pt x="0" y="0"/>
                    </a:cubicBezTo>
                    <a:cubicBezTo>
                      <a:pt x="1" y="0"/>
                      <a:pt x="3" y="4"/>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5" name="Freeform 2435">
                <a:extLst>
                  <a:ext uri="{FF2B5EF4-FFF2-40B4-BE49-F238E27FC236}">
                    <a16:creationId xmlns:a16="http://schemas.microsoft.com/office/drawing/2014/main" id="{C398DA91-6201-40ED-AFC4-A8E3D342B286}"/>
                  </a:ext>
                </a:extLst>
              </p:cNvPr>
              <p:cNvSpPr>
                <a:spLocks/>
              </p:cNvSpPr>
              <p:nvPr/>
            </p:nvSpPr>
            <p:spPr bwMode="auto">
              <a:xfrm>
                <a:off x="7157" y="1852"/>
                <a:ext cx="29" cy="53"/>
              </a:xfrm>
              <a:custGeom>
                <a:avLst/>
                <a:gdLst>
                  <a:gd name="T0" fmla="*/ 4 w 6"/>
                  <a:gd name="T1" fmla="*/ 7 h 11"/>
                  <a:gd name="T2" fmla="*/ 6 w 6"/>
                  <a:gd name="T3" fmla="*/ 11 h 11"/>
                  <a:gd name="T4" fmla="*/ 1 w 6"/>
                  <a:gd name="T5" fmla="*/ 0 h 11"/>
                  <a:gd name="T6" fmla="*/ 1 w 6"/>
                  <a:gd name="T7" fmla="*/ 0 h 11"/>
                  <a:gd name="T8" fmla="*/ 4 w 6"/>
                  <a:gd name="T9" fmla="*/ 7 h 11"/>
                </a:gdLst>
                <a:ahLst/>
                <a:cxnLst>
                  <a:cxn ang="0">
                    <a:pos x="T0" y="T1"/>
                  </a:cxn>
                  <a:cxn ang="0">
                    <a:pos x="T2" y="T3"/>
                  </a:cxn>
                  <a:cxn ang="0">
                    <a:pos x="T4" y="T5"/>
                  </a:cxn>
                  <a:cxn ang="0">
                    <a:pos x="T6" y="T7"/>
                  </a:cxn>
                  <a:cxn ang="0">
                    <a:pos x="T8" y="T9"/>
                  </a:cxn>
                </a:cxnLst>
                <a:rect l="0" t="0" r="r" b="b"/>
                <a:pathLst>
                  <a:path w="6" h="11">
                    <a:moveTo>
                      <a:pt x="4" y="7"/>
                    </a:moveTo>
                    <a:cubicBezTo>
                      <a:pt x="4" y="7"/>
                      <a:pt x="6" y="11"/>
                      <a:pt x="6" y="11"/>
                    </a:cubicBezTo>
                    <a:cubicBezTo>
                      <a:pt x="5" y="11"/>
                      <a:pt x="0" y="1"/>
                      <a:pt x="1" y="0"/>
                    </a:cubicBezTo>
                    <a:cubicBezTo>
                      <a:pt x="1" y="0"/>
                      <a:pt x="1" y="0"/>
                      <a:pt x="1" y="0"/>
                    </a:cubicBezTo>
                    <a:cubicBezTo>
                      <a:pt x="1" y="1"/>
                      <a:pt x="3"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6" name="Freeform 2436">
                <a:extLst>
                  <a:ext uri="{FF2B5EF4-FFF2-40B4-BE49-F238E27FC236}">
                    <a16:creationId xmlns:a16="http://schemas.microsoft.com/office/drawing/2014/main" id="{574457C5-2B47-4E4F-8A0D-809661D40AA7}"/>
                  </a:ext>
                </a:extLst>
              </p:cNvPr>
              <p:cNvSpPr>
                <a:spLocks/>
              </p:cNvSpPr>
              <p:nvPr/>
            </p:nvSpPr>
            <p:spPr bwMode="auto">
              <a:xfrm>
                <a:off x="7200" y="1939"/>
                <a:ext cx="24" cy="53"/>
              </a:xfrm>
              <a:custGeom>
                <a:avLst/>
                <a:gdLst>
                  <a:gd name="T0" fmla="*/ 3 w 5"/>
                  <a:gd name="T1" fmla="*/ 7 h 11"/>
                  <a:gd name="T2" fmla="*/ 5 w 5"/>
                  <a:gd name="T3" fmla="*/ 11 h 11"/>
                  <a:gd name="T4" fmla="*/ 0 w 5"/>
                  <a:gd name="T5" fmla="*/ 0 h 11"/>
                  <a:gd name="T6" fmla="*/ 0 w 5"/>
                  <a:gd name="T7" fmla="*/ 0 h 11"/>
                  <a:gd name="T8" fmla="*/ 3 w 5"/>
                  <a:gd name="T9" fmla="*/ 7 h 11"/>
                </a:gdLst>
                <a:ahLst/>
                <a:cxnLst>
                  <a:cxn ang="0">
                    <a:pos x="T0" y="T1"/>
                  </a:cxn>
                  <a:cxn ang="0">
                    <a:pos x="T2" y="T3"/>
                  </a:cxn>
                  <a:cxn ang="0">
                    <a:pos x="T4" y="T5"/>
                  </a:cxn>
                  <a:cxn ang="0">
                    <a:pos x="T6" y="T7"/>
                  </a:cxn>
                  <a:cxn ang="0">
                    <a:pos x="T8" y="T9"/>
                  </a:cxn>
                </a:cxnLst>
                <a:rect l="0" t="0" r="r" b="b"/>
                <a:pathLst>
                  <a:path w="5" h="11">
                    <a:moveTo>
                      <a:pt x="3" y="7"/>
                    </a:moveTo>
                    <a:cubicBezTo>
                      <a:pt x="4" y="8"/>
                      <a:pt x="5" y="11"/>
                      <a:pt x="5" y="11"/>
                    </a:cubicBezTo>
                    <a:cubicBezTo>
                      <a:pt x="4" y="11"/>
                      <a:pt x="0" y="0"/>
                      <a:pt x="0" y="0"/>
                    </a:cubicBezTo>
                    <a:cubicBezTo>
                      <a:pt x="0" y="0"/>
                      <a:pt x="0" y="0"/>
                      <a:pt x="0" y="0"/>
                    </a:cubicBezTo>
                    <a:cubicBezTo>
                      <a:pt x="1" y="1"/>
                      <a:pt x="2"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7" name="Freeform 2437">
                <a:extLst>
                  <a:ext uri="{FF2B5EF4-FFF2-40B4-BE49-F238E27FC236}">
                    <a16:creationId xmlns:a16="http://schemas.microsoft.com/office/drawing/2014/main" id="{600FBC7C-73EF-48B0-A9E6-3404E2879787}"/>
                  </a:ext>
                </a:extLst>
              </p:cNvPr>
              <p:cNvSpPr>
                <a:spLocks/>
              </p:cNvSpPr>
              <p:nvPr/>
            </p:nvSpPr>
            <p:spPr bwMode="auto">
              <a:xfrm>
                <a:off x="7200" y="1934"/>
                <a:ext cx="24" cy="53"/>
              </a:xfrm>
              <a:custGeom>
                <a:avLst/>
                <a:gdLst>
                  <a:gd name="T0" fmla="*/ 5 w 5"/>
                  <a:gd name="T1" fmla="*/ 11 h 11"/>
                  <a:gd name="T2" fmla="*/ 0 w 5"/>
                  <a:gd name="T3" fmla="*/ 0 h 11"/>
                  <a:gd name="T4" fmla="*/ 5 w 5"/>
                  <a:gd name="T5" fmla="*/ 11 h 11"/>
                  <a:gd name="T6" fmla="*/ 5 w 5"/>
                  <a:gd name="T7" fmla="*/ 11 h 11"/>
                </a:gdLst>
                <a:ahLst/>
                <a:cxnLst>
                  <a:cxn ang="0">
                    <a:pos x="T0" y="T1"/>
                  </a:cxn>
                  <a:cxn ang="0">
                    <a:pos x="T2" y="T3"/>
                  </a:cxn>
                  <a:cxn ang="0">
                    <a:pos x="T4" y="T5"/>
                  </a:cxn>
                  <a:cxn ang="0">
                    <a:pos x="T6" y="T7"/>
                  </a:cxn>
                </a:cxnLst>
                <a:rect l="0" t="0" r="r" b="b"/>
                <a:pathLst>
                  <a:path w="5" h="11">
                    <a:moveTo>
                      <a:pt x="5" y="11"/>
                    </a:moveTo>
                    <a:cubicBezTo>
                      <a:pt x="5" y="11"/>
                      <a:pt x="0" y="0"/>
                      <a:pt x="0" y="0"/>
                    </a:cubicBezTo>
                    <a:cubicBezTo>
                      <a:pt x="5" y="11"/>
                      <a:pt x="5" y="11"/>
                      <a:pt x="5" y="11"/>
                    </a:cubicBezTo>
                    <a:cubicBezTo>
                      <a:pt x="5" y="11"/>
                      <a:pt x="5" y="11"/>
                      <a:pt x="5" y="1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8" name="Freeform 2438">
                <a:extLst>
                  <a:ext uri="{FF2B5EF4-FFF2-40B4-BE49-F238E27FC236}">
                    <a16:creationId xmlns:a16="http://schemas.microsoft.com/office/drawing/2014/main" id="{C0D16141-3F82-4729-82BA-5FB354C4BB8E}"/>
                  </a:ext>
                </a:extLst>
              </p:cNvPr>
              <p:cNvSpPr>
                <a:spLocks/>
              </p:cNvSpPr>
              <p:nvPr/>
            </p:nvSpPr>
            <p:spPr bwMode="auto">
              <a:xfrm>
                <a:off x="7157" y="1842"/>
                <a:ext cx="24" cy="53"/>
              </a:xfrm>
              <a:custGeom>
                <a:avLst/>
                <a:gdLst>
                  <a:gd name="T0" fmla="*/ 4 w 5"/>
                  <a:gd name="T1" fmla="*/ 8 h 11"/>
                  <a:gd name="T2" fmla="*/ 5 w 5"/>
                  <a:gd name="T3" fmla="*/ 11 h 11"/>
                  <a:gd name="T4" fmla="*/ 0 w 5"/>
                  <a:gd name="T5" fmla="*/ 0 h 11"/>
                  <a:gd name="T6" fmla="*/ 0 w 5"/>
                  <a:gd name="T7" fmla="*/ 0 h 11"/>
                  <a:gd name="T8" fmla="*/ 1 w 5"/>
                  <a:gd name="T9" fmla="*/ 2 h 11"/>
                  <a:gd name="T10" fmla="*/ 4 w 5"/>
                  <a:gd name="T11" fmla="*/ 8 h 11"/>
                  <a:gd name="T12" fmla="*/ 4 w 5"/>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8"/>
                    </a:moveTo>
                    <a:cubicBezTo>
                      <a:pt x="5" y="10"/>
                      <a:pt x="5" y="11"/>
                      <a:pt x="5" y="11"/>
                    </a:cubicBezTo>
                    <a:cubicBezTo>
                      <a:pt x="5" y="10"/>
                      <a:pt x="0" y="0"/>
                      <a:pt x="0" y="0"/>
                    </a:cubicBezTo>
                    <a:cubicBezTo>
                      <a:pt x="0" y="0"/>
                      <a:pt x="0" y="0"/>
                      <a:pt x="0" y="0"/>
                    </a:cubicBezTo>
                    <a:cubicBezTo>
                      <a:pt x="0" y="0"/>
                      <a:pt x="1" y="1"/>
                      <a:pt x="1" y="2"/>
                    </a:cubicBezTo>
                    <a:cubicBezTo>
                      <a:pt x="4" y="8"/>
                      <a:pt x="4" y="8"/>
                      <a:pt x="4" y="8"/>
                    </a:cubicBezTo>
                    <a:cubicBezTo>
                      <a:pt x="4" y="8"/>
                      <a:pt x="4" y="8"/>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89" name="Freeform 2439">
                <a:extLst>
                  <a:ext uri="{FF2B5EF4-FFF2-40B4-BE49-F238E27FC236}">
                    <a16:creationId xmlns:a16="http://schemas.microsoft.com/office/drawing/2014/main" id="{CC51CD8A-BFB2-43B3-A641-53F417FD7631}"/>
                  </a:ext>
                </a:extLst>
              </p:cNvPr>
              <p:cNvSpPr>
                <a:spLocks/>
              </p:cNvSpPr>
              <p:nvPr/>
            </p:nvSpPr>
            <p:spPr bwMode="auto">
              <a:xfrm>
                <a:off x="7113" y="1765"/>
                <a:ext cx="29" cy="53"/>
              </a:xfrm>
              <a:custGeom>
                <a:avLst/>
                <a:gdLst>
                  <a:gd name="T0" fmla="*/ 4 w 6"/>
                  <a:gd name="T1" fmla="*/ 6 h 11"/>
                  <a:gd name="T2" fmla="*/ 6 w 6"/>
                  <a:gd name="T3" fmla="*/ 11 h 11"/>
                  <a:gd name="T4" fmla="*/ 0 w 6"/>
                  <a:gd name="T5" fmla="*/ 0 h 11"/>
                  <a:gd name="T6" fmla="*/ 0 w 6"/>
                  <a:gd name="T7" fmla="*/ 0 h 11"/>
                  <a:gd name="T8" fmla="*/ 4 w 6"/>
                  <a:gd name="T9" fmla="*/ 6 h 11"/>
                </a:gdLst>
                <a:ahLst/>
                <a:cxnLst>
                  <a:cxn ang="0">
                    <a:pos x="T0" y="T1"/>
                  </a:cxn>
                  <a:cxn ang="0">
                    <a:pos x="T2" y="T3"/>
                  </a:cxn>
                  <a:cxn ang="0">
                    <a:pos x="T4" y="T5"/>
                  </a:cxn>
                  <a:cxn ang="0">
                    <a:pos x="T6" y="T7"/>
                  </a:cxn>
                  <a:cxn ang="0">
                    <a:pos x="T8" y="T9"/>
                  </a:cxn>
                </a:cxnLst>
                <a:rect l="0" t="0" r="r" b="b"/>
                <a:pathLst>
                  <a:path w="6" h="11">
                    <a:moveTo>
                      <a:pt x="4" y="6"/>
                    </a:moveTo>
                    <a:cubicBezTo>
                      <a:pt x="4" y="7"/>
                      <a:pt x="6" y="10"/>
                      <a:pt x="6" y="11"/>
                    </a:cubicBezTo>
                    <a:cubicBezTo>
                      <a:pt x="6" y="10"/>
                      <a:pt x="0" y="1"/>
                      <a:pt x="0" y="0"/>
                    </a:cubicBezTo>
                    <a:cubicBezTo>
                      <a:pt x="0" y="0"/>
                      <a:pt x="0" y="0"/>
                      <a:pt x="0" y="0"/>
                    </a:cubicBezTo>
                    <a:cubicBezTo>
                      <a:pt x="1" y="0"/>
                      <a:pt x="3" y="4"/>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0" name="Freeform 2440">
                <a:extLst>
                  <a:ext uri="{FF2B5EF4-FFF2-40B4-BE49-F238E27FC236}">
                    <a16:creationId xmlns:a16="http://schemas.microsoft.com/office/drawing/2014/main" id="{36A90BE7-97D2-4A62-AC39-D9C8B91EA18D}"/>
                  </a:ext>
                </a:extLst>
              </p:cNvPr>
              <p:cNvSpPr>
                <a:spLocks/>
              </p:cNvSpPr>
              <p:nvPr/>
            </p:nvSpPr>
            <p:spPr bwMode="auto">
              <a:xfrm>
                <a:off x="7118" y="1765"/>
                <a:ext cx="29" cy="53"/>
              </a:xfrm>
              <a:custGeom>
                <a:avLst/>
                <a:gdLst>
                  <a:gd name="T0" fmla="*/ 6 w 6"/>
                  <a:gd name="T1" fmla="*/ 11 h 11"/>
                  <a:gd name="T2" fmla="*/ 0 w 6"/>
                  <a:gd name="T3" fmla="*/ 0 h 11"/>
                  <a:gd name="T4" fmla="*/ 4 w 6"/>
                  <a:gd name="T5" fmla="*/ 7 h 11"/>
                  <a:gd name="T6" fmla="*/ 6 w 6"/>
                  <a:gd name="T7" fmla="*/ 11 h 11"/>
                  <a:gd name="T8" fmla="*/ 6 w 6"/>
                  <a:gd name="T9" fmla="*/ 11 h 11"/>
                </a:gdLst>
                <a:ahLst/>
                <a:cxnLst>
                  <a:cxn ang="0">
                    <a:pos x="T0" y="T1"/>
                  </a:cxn>
                  <a:cxn ang="0">
                    <a:pos x="T2" y="T3"/>
                  </a:cxn>
                  <a:cxn ang="0">
                    <a:pos x="T4" y="T5"/>
                  </a:cxn>
                  <a:cxn ang="0">
                    <a:pos x="T6" y="T7"/>
                  </a:cxn>
                  <a:cxn ang="0">
                    <a:pos x="T8" y="T9"/>
                  </a:cxn>
                </a:cxnLst>
                <a:rect l="0" t="0" r="r" b="b"/>
                <a:pathLst>
                  <a:path w="6" h="11">
                    <a:moveTo>
                      <a:pt x="6" y="11"/>
                    </a:moveTo>
                    <a:cubicBezTo>
                      <a:pt x="5" y="10"/>
                      <a:pt x="1" y="2"/>
                      <a:pt x="0" y="0"/>
                    </a:cubicBezTo>
                    <a:cubicBezTo>
                      <a:pt x="4" y="7"/>
                      <a:pt x="4" y="7"/>
                      <a:pt x="4" y="7"/>
                    </a:cubicBezTo>
                    <a:cubicBezTo>
                      <a:pt x="6" y="11"/>
                      <a:pt x="6" y="11"/>
                      <a:pt x="6" y="11"/>
                    </a:cubicBezTo>
                    <a:cubicBezTo>
                      <a:pt x="6" y="11"/>
                      <a:pt x="6" y="11"/>
                      <a:pt x="6" y="11"/>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1" name="Freeform 2441">
                <a:extLst>
                  <a:ext uri="{FF2B5EF4-FFF2-40B4-BE49-F238E27FC236}">
                    <a16:creationId xmlns:a16="http://schemas.microsoft.com/office/drawing/2014/main" id="{F2D9A4EC-9AE2-436C-91B7-4C3E3DB95EBE}"/>
                  </a:ext>
                </a:extLst>
              </p:cNvPr>
              <p:cNvSpPr>
                <a:spLocks/>
              </p:cNvSpPr>
              <p:nvPr/>
            </p:nvSpPr>
            <p:spPr bwMode="auto">
              <a:xfrm>
                <a:off x="7056" y="1673"/>
                <a:ext cx="33" cy="53"/>
              </a:xfrm>
              <a:custGeom>
                <a:avLst/>
                <a:gdLst>
                  <a:gd name="T0" fmla="*/ 5 w 7"/>
                  <a:gd name="T1" fmla="*/ 6 h 11"/>
                  <a:gd name="T2" fmla="*/ 7 w 7"/>
                  <a:gd name="T3" fmla="*/ 11 h 11"/>
                  <a:gd name="T4" fmla="*/ 0 w 7"/>
                  <a:gd name="T5" fmla="*/ 0 h 11"/>
                  <a:gd name="T6" fmla="*/ 0 w 7"/>
                  <a:gd name="T7" fmla="*/ 0 h 11"/>
                  <a:gd name="T8" fmla="*/ 5 w 7"/>
                  <a:gd name="T9" fmla="*/ 6 h 11"/>
                </a:gdLst>
                <a:ahLst/>
                <a:cxnLst>
                  <a:cxn ang="0">
                    <a:pos x="T0" y="T1"/>
                  </a:cxn>
                  <a:cxn ang="0">
                    <a:pos x="T2" y="T3"/>
                  </a:cxn>
                  <a:cxn ang="0">
                    <a:pos x="T4" y="T5"/>
                  </a:cxn>
                  <a:cxn ang="0">
                    <a:pos x="T6" y="T7"/>
                  </a:cxn>
                  <a:cxn ang="0">
                    <a:pos x="T8" y="T9"/>
                  </a:cxn>
                </a:cxnLst>
                <a:rect l="0" t="0" r="r" b="b"/>
                <a:pathLst>
                  <a:path w="7" h="11">
                    <a:moveTo>
                      <a:pt x="5" y="6"/>
                    </a:moveTo>
                    <a:cubicBezTo>
                      <a:pt x="5" y="7"/>
                      <a:pt x="7" y="10"/>
                      <a:pt x="7" y="11"/>
                    </a:cubicBezTo>
                    <a:cubicBezTo>
                      <a:pt x="6" y="10"/>
                      <a:pt x="0" y="1"/>
                      <a:pt x="0" y="0"/>
                    </a:cubicBezTo>
                    <a:cubicBezTo>
                      <a:pt x="0" y="0"/>
                      <a:pt x="0" y="0"/>
                      <a:pt x="0" y="0"/>
                    </a:cubicBezTo>
                    <a:cubicBezTo>
                      <a:pt x="1" y="1"/>
                      <a:pt x="3"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2" name="Freeform 2442">
                <a:extLst>
                  <a:ext uri="{FF2B5EF4-FFF2-40B4-BE49-F238E27FC236}">
                    <a16:creationId xmlns:a16="http://schemas.microsoft.com/office/drawing/2014/main" id="{5B9D9056-8CC3-4CA1-95C6-694C03EC3A88}"/>
                  </a:ext>
                </a:extLst>
              </p:cNvPr>
              <p:cNvSpPr>
                <a:spLocks/>
              </p:cNvSpPr>
              <p:nvPr/>
            </p:nvSpPr>
            <p:spPr bwMode="auto">
              <a:xfrm>
                <a:off x="6983" y="1620"/>
                <a:ext cx="44" cy="49"/>
              </a:xfrm>
              <a:custGeom>
                <a:avLst/>
                <a:gdLst>
                  <a:gd name="T0" fmla="*/ 7 w 9"/>
                  <a:gd name="T1" fmla="*/ 6 h 10"/>
                  <a:gd name="T2" fmla="*/ 8 w 9"/>
                  <a:gd name="T3" fmla="*/ 10 h 10"/>
                  <a:gd name="T4" fmla="*/ 1 w 9"/>
                  <a:gd name="T5" fmla="*/ 0 h 10"/>
                  <a:gd name="T6" fmla="*/ 2 w 9"/>
                  <a:gd name="T7" fmla="*/ 0 h 10"/>
                  <a:gd name="T8" fmla="*/ 7 w 9"/>
                  <a:gd name="T9" fmla="*/ 6 h 10"/>
                </a:gdLst>
                <a:ahLst/>
                <a:cxnLst>
                  <a:cxn ang="0">
                    <a:pos x="T0" y="T1"/>
                  </a:cxn>
                  <a:cxn ang="0">
                    <a:pos x="T2" y="T3"/>
                  </a:cxn>
                  <a:cxn ang="0">
                    <a:pos x="T4" y="T5"/>
                  </a:cxn>
                  <a:cxn ang="0">
                    <a:pos x="T6" y="T7"/>
                  </a:cxn>
                  <a:cxn ang="0">
                    <a:pos x="T8" y="T9"/>
                  </a:cxn>
                </a:cxnLst>
                <a:rect l="0" t="0" r="r" b="b"/>
                <a:pathLst>
                  <a:path w="9" h="10">
                    <a:moveTo>
                      <a:pt x="7" y="6"/>
                    </a:moveTo>
                    <a:cubicBezTo>
                      <a:pt x="8" y="9"/>
                      <a:pt x="9" y="10"/>
                      <a:pt x="8" y="10"/>
                    </a:cubicBezTo>
                    <a:cubicBezTo>
                      <a:pt x="6" y="10"/>
                      <a:pt x="0" y="1"/>
                      <a:pt x="1" y="0"/>
                    </a:cubicBezTo>
                    <a:cubicBezTo>
                      <a:pt x="2" y="0"/>
                      <a:pt x="2" y="0"/>
                      <a:pt x="2" y="0"/>
                    </a:cubicBezTo>
                    <a:cubicBezTo>
                      <a:pt x="3" y="1"/>
                      <a:pt x="5"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3" name="Freeform 2443">
                <a:extLst>
                  <a:ext uri="{FF2B5EF4-FFF2-40B4-BE49-F238E27FC236}">
                    <a16:creationId xmlns:a16="http://schemas.microsoft.com/office/drawing/2014/main" id="{AC0EBF41-AAB4-4795-8DEA-1667EF5A57AB}"/>
                  </a:ext>
                </a:extLst>
              </p:cNvPr>
              <p:cNvSpPr>
                <a:spLocks/>
              </p:cNvSpPr>
              <p:nvPr/>
            </p:nvSpPr>
            <p:spPr bwMode="auto">
              <a:xfrm>
                <a:off x="6916" y="1534"/>
                <a:ext cx="43" cy="48"/>
              </a:xfrm>
              <a:custGeom>
                <a:avLst/>
                <a:gdLst>
                  <a:gd name="T0" fmla="*/ 6 w 9"/>
                  <a:gd name="T1" fmla="*/ 6 h 10"/>
                  <a:gd name="T2" fmla="*/ 8 w 9"/>
                  <a:gd name="T3" fmla="*/ 10 h 10"/>
                  <a:gd name="T4" fmla="*/ 1 w 9"/>
                  <a:gd name="T5" fmla="*/ 0 h 10"/>
                  <a:gd name="T6" fmla="*/ 1 w 9"/>
                  <a:gd name="T7" fmla="*/ 0 h 10"/>
                  <a:gd name="T8" fmla="*/ 6 w 9"/>
                  <a:gd name="T9" fmla="*/ 6 h 10"/>
                </a:gdLst>
                <a:ahLst/>
                <a:cxnLst>
                  <a:cxn ang="0">
                    <a:pos x="T0" y="T1"/>
                  </a:cxn>
                  <a:cxn ang="0">
                    <a:pos x="T2" y="T3"/>
                  </a:cxn>
                  <a:cxn ang="0">
                    <a:pos x="T4" y="T5"/>
                  </a:cxn>
                  <a:cxn ang="0">
                    <a:pos x="T6" y="T7"/>
                  </a:cxn>
                  <a:cxn ang="0">
                    <a:pos x="T8" y="T9"/>
                  </a:cxn>
                </a:cxnLst>
                <a:rect l="0" t="0" r="r" b="b"/>
                <a:pathLst>
                  <a:path w="9" h="10">
                    <a:moveTo>
                      <a:pt x="6" y="6"/>
                    </a:moveTo>
                    <a:cubicBezTo>
                      <a:pt x="8" y="8"/>
                      <a:pt x="9" y="10"/>
                      <a:pt x="8" y="10"/>
                    </a:cubicBezTo>
                    <a:cubicBezTo>
                      <a:pt x="6" y="9"/>
                      <a:pt x="0" y="1"/>
                      <a:pt x="1" y="0"/>
                    </a:cubicBezTo>
                    <a:cubicBezTo>
                      <a:pt x="1" y="0"/>
                      <a:pt x="1" y="0"/>
                      <a:pt x="1" y="0"/>
                    </a:cubicBezTo>
                    <a:cubicBezTo>
                      <a:pt x="2" y="0"/>
                      <a:pt x="5"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4" name="Freeform 2444">
                <a:extLst>
                  <a:ext uri="{FF2B5EF4-FFF2-40B4-BE49-F238E27FC236}">
                    <a16:creationId xmlns:a16="http://schemas.microsoft.com/office/drawing/2014/main" id="{4AA3D777-DD06-4628-AE93-84B8C69522C9}"/>
                  </a:ext>
                </a:extLst>
              </p:cNvPr>
              <p:cNvSpPr>
                <a:spLocks/>
              </p:cNvSpPr>
              <p:nvPr/>
            </p:nvSpPr>
            <p:spPr bwMode="auto">
              <a:xfrm>
                <a:off x="6805" y="1481"/>
                <a:ext cx="43" cy="43"/>
              </a:xfrm>
              <a:custGeom>
                <a:avLst/>
                <a:gdLst>
                  <a:gd name="T0" fmla="*/ 7 w 9"/>
                  <a:gd name="T1" fmla="*/ 5 h 9"/>
                  <a:gd name="T2" fmla="*/ 8 w 9"/>
                  <a:gd name="T3" fmla="*/ 9 h 9"/>
                  <a:gd name="T4" fmla="*/ 1 w 9"/>
                  <a:gd name="T5" fmla="*/ 0 h 9"/>
                  <a:gd name="T6" fmla="*/ 1 w 9"/>
                  <a:gd name="T7" fmla="*/ 0 h 9"/>
                  <a:gd name="T8" fmla="*/ 7 w 9"/>
                  <a:gd name="T9" fmla="*/ 5 h 9"/>
                </a:gdLst>
                <a:ahLst/>
                <a:cxnLst>
                  <a:cxn ang="0">
                    <a:pos x="T0" y="T1"/>
                  </a:cxn>
                  <a:cxn ang="0">
                    <a:pos x="T2" y="T3"/>
                  </a:cxn>
                  <a:cxn ang="0">
                    <a:pos x="T4" y="T5"/>
                  </a:cxn>
                  <a:cxn ang="0">
                    <a:pos x="T6" y="T7"/>
                  </a:cxn>
                  <a:cxn ang="0">
                    <a:pos x="T8" y="T9"/>
                  </a:cxn>
                </a:cxnLst>
                <a:rect l="0" t="0" r="r" b="b"/>
                <a:pathLst>
                  <a:path w="9" h="9">
                    <a:moveTo>
                      <a:pt x="7" y="5"/>
                    </a:moveTo>
                    <a:cubicBezTo>
                      <a:pt x="9" y="7"/>
                      <a:pt x="9" y="9"/>
                      <a:pt x="8" y="9"/>
                    </a:cubicBezTo>
                    <a:cubicBezTo>
                      <a:pt x="5" y="8"/>
                      <a:pt x="0" y="1"/>
                      <a:pt x="1" y="0"/>
                    </a:cubicBezTo>
                    <a:cubicBezTo>
                      <a:pt x="1" y="0"/>
                      <a:pt x="1" y="0"/>
                      <a:pt x="1" y="0"/>
                    </a:cubicBezTo>
                    <a:cubicBezTo>
                      <a:pt x="3" y="0"/>
                      <a:pt x="6"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5" name="Freeform 2445">
                <a:extLst>
                  <a:ext uri="{FF2B5EF4-FFF2-40B4-BE49-F238E27FC236}">
                    <a16:creationId xmlns:a16="http://schemas.microsoft.com/office/drawing/2014/main" id="{44279531-7DFC-479B-A11B-FAB6B9613A47}"/>
                  </a:ext>
                </a:extLst>
              </p:cNvPr>
              <p:cNvSpPr>
                <a:spLocks/>
              </p:cNvSpPr>
              <p:nvPr/>
            </p:nvSpPr>
            <p:spPr bwMode="auto">
              <a:xfrm>
                <a:off x="6762" y="1408"/>
                <a:ext cx="48" cy="44"/>
              </a:xfrm>
              <a:custGeom>
                <a:avLst/>
                <a:gdLst>
                  <a:gd name="T0" fmla="*/ 8 w 10"/>
                  <a:gd name="T1" fmla="*/ 6 h 9"/>
                  <a:gd name="T2" fmla="*/ 9 w 10"/>
                  <a:gd name="T3" fmla="*/ 9 h 9"/>
                  <a:gd name="T4" fmla="*/ 1 w 10"/>
                  <a:gd name="T5" fmla="*/ 0 h 9"/>
                  <a:gd name="T6" fmla="*/ 2 w 10"/>
                  <a:gd name="T7" fmla="*/ 0 h 9"/>
                  <a:gd name="T8" fmla="*/ 8 w 10"/>
                  <a:gd name="T9" fmla="*/ 6 h 9"/>
                </a:gdLst>
                <a:ahLst/>
                <a:cxnLst>
                  <a:cxn ang="0">
                    <a:pos x="T0" y="T1"/>
                  </a:cxn>
                  <a:cxn ang="0">
                    <a:pos x="T2" y="T3"/>
                  </a:cxn>
                  <a:cxn ang="0">
                    <a:pos x="T4" y="T5"/>
                  </a:cxn>
                  <a:cxn ang="0">
                    <a:pos x="T6" y="T7"/>
                  </a:cxn>
                  <a:cxn ang="0">
                    <a:pos x="T8" y="T9"/>
                  </a:cxn>
                </a:cxnLst>
                <a:rect l="0" t="0" r="r" b="b"/>
                <a:pathLst>
                  <a:path w="10" h="9">
                    <a:moveTo>
                      <a:pt x="8" y="6"/>
                    </a:moveTo>
                    <a:cubicBezTo>
                      <a:pt x="9" y="8"/>
                      <a:pt x="10" y="9"/>
                      <a:pt x="9" y="9"/>
                    </a:cubicBezTo>
                    <a:cubicBezTo>
                      <a:pt x="6" y="9"/>
                      <a:pt x="0" y="1"/>
                      <a:pt x="1" y="0"/>
                    </a:cubicBezTo>
                    <a:cubicBezTo>
                      <a:pt x="1" y="0"/>
                      <a:pt x="1" y="0"/>
                      <a:pt x="2" y="0"/>
                    </a:cubicBezTo>
                    <a:cubicBezTo>
                      <a:pt x="3" y="1"/>
                      <a:pt x="6"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6" name="Freeform 2446">
                <a:extLst>
                  <a:ext uri="{FF2B5EF4-FFF2-40B4-BE49-F238E27FC236}">
                    <a16:creationId xmlns:a16="http://schemas.microsoft.com/office/drawing/2014/main" id="{28B0A1F4-2419-4F41-A7F4-AAC7F9B9C413}"/>
                  </a:ext>
                </a:extLst>
              </p:cNvPr>
              <p:cNvSpPr>
                <a:spLocks/>
              </p:cNvSpPr>
              <p:nvPr/>
            </p:nvSpPr>
            <p:spPr bwMode="auto">
              <a:xfrm>
                <a:off x="6651" y="1321"/>
                <a:ext cx="53" cy="39"/>
              </a:xfrm>
              <a:custGeom>
                <a:avLst/>
                <a:gdLst>
                  <a:gd name="T0" fmla="*/ 8 w 11"/>
                  <a:gd name="T1" fmla="*/ 5 h 8"/>
                  <a:gd name="T2" fmla="*/ 10 w 11"/>
                  <a:gd name="T3" fmla="*/ 8 h 8"/>
                  <a:gd name="T4" fmla="*/ 2 w 11"/>
                  <a:gd name="T5" fmla="*/ 0 h 8"/>
                  <a:gd name="T6" fmla="*/ 2 w 11"/>
                  <a:gd name="T7" fmla="*/ 0 h 8"/>
                  <a:gd name="T8" fmla="*/ 8 w 11"/>
                  <a:gd name="T9" fmla="*/ 5 h 8"/>
                </a:gdLst>
                <a:ahLst/>
                <a:cxnLst>
                  <a:cxn ang="0">
                    <a:pos x="T0" y="T1"/>
                  </a:cxn>
                  <a:cxn ang="0">
                    <a:pos x="T2" y="T3"/>
                  </a:cxn>
                  <a:cxn ang="0">
                    <a:pos x="T4" y="T5"/>
                  </a:cxn>
                  <a:cxn ang="0">
                    <a:pos x="T6" y="T7"/>
                  </a:cxn>
                  <a:cxn ang="0">
                    <a:pos x="T8" y="T9"/>
                  </a:cxn>
                </a:cxnLst>
                <a:rect l="0" t="0" r="r" b="b"/>
                <a:pathLst>
                  <a:path w="11" h="8">
                    <a:moveTo>
                      <a:pt x="8" y="5"/>
                    </a:moveTo>
                    <a:cubicBezTo>
                      <a:pt x="10" y="7"/>
                      <a:pt x="11" y="8"/>
                      <a:pt x="10" y="8"/>
                    </a:cubicBezTo>
                    <a:cubicBezTo>
                      <a:pt x="7" y="8"/>
                      <a:pt x="0" y="1"/>
                      <a:pt x="2" y="0"/>
                    </a:cubicBezTo>
                    <a:cubicBezTo>
                      <a:pt x="2" y="0"/>
                      <a:pt x="2" y="0"/>
                      <a:pt x="2" y="0"/>
                    </a:cubicBezTo>
                    <a:cubicBezTo>
                      <a:pt x="4" y="0"/>
                      <a:pt x="7"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7" name="Freeform 2447">
                <a:extLst>
                  <a:ext uri="{FF2B5EF4-FFF2-40B4-BE49-F238E27FC236}">
                    <a16:creationId xmlns:a16="http://schemas.microsoft.com/office/drawing/2014/main" id="{B904B37D-1EA1-40BE-8A3C-BAD4B90ABF4B}"/>
                  </a:ext>
                </a:extLst>
              </p:cNvPr>
              <p:cNvSpPr>
                <a:spLocks/>
              </p:cNvSpPr>
              <p:nvPr/>
            </p:nvSpPr>
            <p:spPr bwMode="auto">
              <a:xfrm>
                <a:off x="6636" y="1283"/>
                <a:ext cx="49" cy="38"/>
              </a:xfrm>
              <a:custGeom>
                <a:avLst/>
                <a:gdLst>
                  <a:gd name="T0" fmla="*/ 8 w 10"/>
                  <a:gd name="T1" fmla="*/ 5 h 8"/>
                  <a:gd name="T2" fmla="*/ 9 w 10"/>
                  <a:gd name="T3" fmla="*/ 8 h 8"/>
                  <a:gd name="T4" fmla="*/ 1 w 10"/>
                  <a:gd name="T5" fmla="*/ 0 h 8"/>
                  <a:gd name="T6" fmla="*/ 1 w 10"/>
                  <a:gd name="T7" fmla="*/ 0 h 8"/>
                  <a:gd name="T8" fmla="*/ 8 w 10"/>
                  <a:gd name="T9" fmla="*/ 5 h 8"/>
                </a:gdLst>
                <a:ahLst/>
                <a:cxnLst>
                  <a:cxn ang="0">
                    <a:pos x="T0" y="T1"/>
                  </a:cxn>
                  <a:cxn ang="0">
                    <a:pos x="T2" y="T3"/>
                  </a:cxn>
                  <a:cxn ang="0">
                    <a:pos x="T4" y="T5"/>
                  </a:cxn>
                  <a:cxn ang="0">
                    <a:pos x="T6" y="T7"/>
                  </a:cxn>
                  <a:cxn ang="0">
                    <a:pos x="T8" y="T9"/>
                  </a:cxn>
                </a:cxnLst>
                <a:rect l="0" t="0" r="r" b="b"/>
                <a:pathLst>
                  <a:path w="10" h="8">
                    <a:moveTo>
                      <a:pt x="8" y="5"/>
                    </a:moveTo>
                    <a:cubicBezTo>
                      <a:pt x="9" y="7"/>
                      <a:pt x="10" y="8"/>
                      <a:pt x="9" y="8"/>
                    </a:cubicBezTo>
                    <a:cubicBezTo>
                      <a:pt x="7" y="8"/>
                      <a:pt x="0" y="1"/>
                      <a:pt x="1" y="0"/>
                    </a:cubicBezTo>
                    <a:cubicBezTo>
                      <a:pt x="1" y="0"/>
                      <a:pt x="1" y="0"/>
                      <a:pt x="1" y="0"/>
                    </a:cubicBezTo>
                    <a:cubicBezTo>
                      <a:pt x="3" y="0"/>
                      <a:pt x="6"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8" name="Freeform 2448">
                <a:extLst>
                  <a:ext uri="{FF2B5EF4-FFF2-40B4-BE49-F238E27FC236}">
                    <a16:creationId xmlns:a16="http://schemas.microsoft.com/office/drawing/2014/main" id="{8E33541A-B543-4120-8551-EA20801E6203}"/>
                  </a:ext>
                </a:extLst>
              </p:cNvPr>
              <p:cNvSpPr>
                <a:spLocks/>
              </p:cNvSpPr>
              <p:nvPr/>
            </p:nvSpPr>
            <p:spPr bwMode="auto">
              <a:xfrm>
                <a:off x="6583" y="1225"/>
                <a:ext cx="49" cy="39"/>
              </a:xfrm>
              <a:custGeom>
                <a:avLst/>
                <a:gdLst>
                  <a:gd name="T0" fmla="*/ 7 w 10"/>
                  <a:gd name="T1" fmla="*/ 5 h 8"/>
                  <a:gd name="T2" fmla="*/ 9 w 10"/>
                  <a:gd name="T3" fmla="*/ 8 h 8"/>
                  <a:gd name="T4" fmla="*/ 0 w 10"/>
                  <a:gd name="T5" fmla="*/ 0 h 8"/>
                  <a:gd name="T6" fmla="*/ 1 w 10"/>
                  <a:gd name="T7" fmla="*/ 0 h 8"/>
                  <a:gd name="T8" fmla="*/ 7 w 10"/>
                  <a:gd name="T9" fmla="*/ 5 h 8"/>
                </a:gdLst>
                <a:ahLst/>
                <a:cxnLst>
                  <a:cxn ang="0">
                    <a:pos x="T0" y="T1"/>
                  </a:cxn>
                  <a:cxn ang="0">
                    <a:pos x="T2" y="T3"/>
                  </a:cxn>
                  <a:cxn ang="0">
                    <a:pos x="T4" y="T5"/>
                  </a:cxn>
                  <a:cxn ang="0">
                    <a:pos x="T6" y="T7"/>
                  </a:cxn>
                  <a:cxn ang="0">
                    <a:pos x="T8" y="T9"/>
                  </a:cxn>
                </a:cxnLst>
                <a:rect l="0" t="0" r="r" b="b"/>
                <a:pathLst>
                  <a:path w="10" h="8">
                    <a:moveTo>
                      <a:pt x="7" y="5"/>
                    </a:moveTo>
                    <a:cubicBezTo>
                      <a:pt x="9" y="6"/>
                      <a:pt x="10" y="8"/>
                      <a:pt x="9" y="8"/>
                    </a:cubicBezTo>
                    <a:cubicBezTo>
                      <a:pt x="8" y="8"/>
                      <a:pt x="0" y="1"/>
                      <a:pt x="0" y="0"/>
                    </a:cubicBezTo>
                    <a:cubicBezTo>
                      <a:pt x="0" y="0"/>
                      <a:pt x="1" y="0"/>
                      <a:pt x="1" y="0"/>
                    </a:cubicBezTo>
                    <a:cubicBezTo>
                      <a:pt x="2" y="0"/>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99" name="Freeform 2449">
                <a:extLst>
                  <a:ext uri="{FF2B5EF4-FFF2-40B4-BE49-F238E27FC236}">
                    <a16:creationId xmlns:a16="http://schemas.microsoft.com/office/drawing/2014/main" id="{A2AF278B-F2CE-4546-A8E8-4A9CBB426676}"/>
                  </a:ext>
                </a:extLst>
              </p:cNvPr>
              <p:cNvSpPr>
                <a:spLocks/>
              </p:cNvSpPr>
              <p:nvPr/>
            </p:nvSpPr>
            <p:spPr bwMode="auto">
              <a:xfrm>
                <a:off x="6130" y="970"/>
                <a:ext cx="44" cy="24"/>
              </a:xfrm>
              <a:custGeom>
                <a:avLst/>
                <a:gdLst>
                  <a:gd name="T0" fmla="*/ 7 w 9"/>
                  <a:gd name="T1" fmla="*/ 3 h 5"/>
                  <a:gd name="T2" fmla="*/ 9 w 9"/>
                  <a:gd name="T3" fmla="*/ 4 h 5"/>
                  <a:gd name="T4" fmla="*/ 0 w 9"/>
                  <a:gd name="T5" fmla="*/ 0 h 5"/>
                  <a:gd name="T6" fmla="*/ 0 w 9"/>
                  <a:gd name="T7" fmla="*/ 0 h 5"/>
                  <a:gd name="T8" fmla="*/ 7 w 9"/>
                  <a:gd name="T9" fmla="*/ 3 h 5"/>
                </a:gdLst>
                <a:ahLst/>
                <a:cxnLst>
                  <a:cxn ang="0">
                    <a:pos x="T0" y="T1"/>
                  </a:cxn>
                  <a:cxn ang="0">
                    <a:pos x="T2" y="T3"/>
                  </a:cxn>
                  <a:cxn ang="0">
                    <a:pos x="T4" y="T5"/>
                  </a:cxn>
                  <a:cxn ang="0">
                    <a:pos x="T6" y="T7"/>
                  </a:cxn>
                  <a:cxn ang="0">
                    <a:pos x="T8" y="T9"/>
                  </a:cxn>
                </a:cxnLst>
                <a:rect l="0" t="0" r="r" b="b"/>
                <a:pathLst>
                  <a:path w="9" h="5">
                    <a:moveTo>
                      <a:pt x="7" y="3"/>
                    </a:moveTo>
                    <a:cubicBezTo>
                      <a:pt x="8" y="3"/>
                      <a:pt x="9" y="4"/>
                      <a:pt x="9" y="4"/>
                    </a:cubicBezTo>
                    <a:cubicBezTo>
                      <a:pt x="9" y="5"/>
                      <a:pt x="0" y="1"/>
                      <a:pt x="0" y="0"/>
                    </a:cubicBezTo>
                    <a:cubicBezTo>
                      <a:pt x="0" y="0"/>
                      <a:pt x="0" y="0"/>
                      <a:pt x="0" y="0"/>
                    </a:cubicBezTo>
                    <a:cubicBezTo>
                      <a:pt x="1" y="0"/>
                      <a:pt x="4" y="1"/>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0" name="Freeform 2450">
                <a:extLst>
                  <a:ext uri="{FF2B5EF4-FFF2-40B4-BE49-F238E27FC236}">
                    <a16:creationId xmlns:a16="http://schemas.microsoft.com/office/drawing/2014/main" id="{5466D951-93FC-4431-963A-4B030B186515}"/>
                  </a:ext>
                </a:extLst>
              </p:cNvPr>
              <p:cNvSpPr>
                <a:spLocks/>
              </p:cNvSpPr>
              <p:nvPr/>
            </p:nvSpPr>
            <p:spPr bwMode="auto">
              <a:xfrm>
                <a:off x="6174" y="984"/>
                <a:ext cx="48" cy="24"/>
              </a:xfrm>
              <a:custGeom>
                <a:avLst/>
                <a:gdLst>
                  <a:gd name="T0" fmla="*/ 7 w 10"/>
                  <a:gd name="T1" fmla="*/ 3 h 5"/>
                  <a:gd name="T2" fmla="*/ 10 w 10"/>
                  <a:gd name="T3" fmla="*/ 5 h 5"/>
                  <a:gd name="T4" fmla="*/ 0 w 10"/>
                  <a:gd name="T5" fmla="*/ 0 h 5"/>
                  <a:gd name="T6" fmla="*/ 1 w 10"/>
                  <a:gd name="T7" fmla="*/ 0 h 5"/>
                  <a:gd name="T8" fmla="*/ 7 w 10"/>
                  <a:gd name="T9" fmla="*/ 3 h 5"/>
                </a:gdLst>
                <a:ahLst/>
                <a:cxnLst>
                  <a:cxn ang="0">
                    <a:pos x="T0" y="T1"/>
                  </a:cxn>
                  <a:cxn ang="0">
                    <a:pos x="T2" y="T3"/>
                  </a:cxn>
                  <a:cxn ang="0">
                    <a:pos x="T4" y="T5"/>
                  </a:cxn>
                  <a:cxn ang="0">
                    <a:pos x="T6" y="T7"/>
                  </a:cxn>
                  <a:cxn ang="0">
                    <a:pos x="T8" y="T9"/>
                  </a:cxn>
                </a:cxnLst>
                <a:rect l="0" t="0" r="r" b="b"/>
                <a:pathLst>
                  <a:path w="10" h="5">
                    <a:moveTo>
                      <a:pt x="7" y="3"/>
                    </a:moveTo>
                    <a:cubicBezTo>
                      <a:pt x="8" y="3"/>
                      <a:pt x="10" y="4"/>
                      <a:pt x="10" y="5"/>
                    </a:cubicBezTo>
                    <a:cubicBezTo>
                      <a:pt x="10" y="5"/>
                      <a:pt x="1" y="1"/>
                      <a:pt x="0" y="0"/>
                    </a:cubicBezTo>
                    <a:cubicBezTo>
                      <a:pt x="0" y="0"/>
                      <a:pt x="0" y="0"/>
                      <a:pt x="1" y="0"/>
                    </a:cubicBezTo>
                    <a:cubicBezTo>
                      <a:pt x="2" y="0"/>
                      <a:pt x="5" y="1"/>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1" name="Freeform 2451">
                <a:extLst>
                  <a:ext uri="{FF2B5EF4-FFF2-40B4-BE49-F238E27FC236}">
                    <a16:creationId xmlns:a16="http://schemas.microsoft.com/office/drawing/2014/main" id="{4C5486F7-03C9-4089-A71B-D4D649D0D76E}"/>
                  </a:ext>
                </a:extLst>
              </p:cNvPr>
              <p:cNvSpPr>
                <a:spLocks/>
              </p:cNvSpPr>
              <p:nvPr/>
            </p:nvSpPr>
            <p:spPr bwMode="auto">
              <a:xfrm>
                <a:off x="6246" y="1023"/>
                <a:ext cx="48" cy="28"/>
              </a:xfrm>
              <a:custGeom>
                <a:avLst/>
                <a:gdLst>
                  <a:gd name="T0" fmla="*/ 7 w 10"/>
                  <a:gd name="T1" fmla="*/ 3 h 6"/>
                  <a:gd name="T2" fmla="*/ 10 w 10"/>
                  <a:gd name="T3" fmla="*/ 5 h 6"/>
                  <a:gd name="T4" fmla="*/ 0 w 10"/>
                  <a:gd name="T5" fmla="*/ 0 h 6"/>
                  <a:gd name="T6" fmla="*/ 1 w 10"/>
                  <a:gd name="T7" fmla="*/ 0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cubicBezTo>
                      <a:pt x="8" y="4"/>
                      <a:pt x="10" y="5"/>
                      <a:pt x="10" y="5"/>
                    </a:cubicBezTo>
                    <a:cubicBezTo>
                      <a:pt x="9" y="6"/>
                      <a:pt x="0" y="1"/>
                      <a:pt x="0" y="0"/>
                    </a:cubicBezTo>
                    <a:cubicBezTo>
                      <a:pt x="0" y="0"/>
                      <a:pt x="0" y="0"/>
                      <a:pt x="1" y="0"/>
                    </a:cubicBezTo>
                    <a:cubicBezTo>
                      <a:pt x="2" y="0"/>
                      <a:pt x="5" y="2"/>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2" name="Freeform 2452">
                <a:extLst>
                  <a:ext uri="{FF2B5EF4-FFF2-40B4-BE49-F238E27FC236}">
                    <a16:creationId xmlns:a16="http://schemas.microsoft.com/office/drawing/2014/main" id="{227CC86F-A63D-4C58-9D6A-614A0412A506}"/>
                  </a:ext>
                </a:extLst>
              </p:cNvPr>
              <p:cNvSpPr>
                <a:spLocks/>
              </p:cNvSpPr>
              <p:nvPr/>
            </p:nvSpPr>
            <p:spPr bwMode="auto">
              <a:xfrm>
                <a:off x="6232" y="1003"/>
                <a:ext cx="48" cy="29"/>
              </a:xfrm>
              <a:custGeom>
                <a:avLst/>
                <a:gdLst>
                  <a:gd name="T0" fmla="*/ 7 w 10"/>
                  <a:gd name="T1" fmla="*/ 4 h 6"/>
                  <a:gd name="T2" fmla="*/ 10 w 10"/>
                  <a:gd name="T3" fmla="*/ 6 h 6"/>
                  <a:gd name="T4" fmla="*/ 0 w 10"/>
                  <a:gd name="T5" fmla="*/ 1 h 6"/>
                  <a:gd name="T6" fmla="*/ 1 w 10"/>
                  <a:gd name="T7" fmla="*/ 1 h 6"/>
                  <a:gd name="T8" fmla="*/ 7 w 10"/>
                  <a:gd name="T9" fmla="*/ 4 h 6"/>
                </a:gdLst>
                <a:ahLst/>
                <a:cxnLst>
                  <a:cxn ang="0">
                    <a:pos x="T0" y="T1"/>
                  </a:cxn>
                  <a:cxn ang="0">
                    <a:pos x="T2" y="T3"/>
                  </a:cxn>
                  <a:cxn ang="0">
                    <a:pos x="T4" y="T5"/>
                  </a:cxn>
                  <a:cxn ang="0">
                    <a:pos x="T6" y="T7"/>
                  </a:cxn>
                  <a:cxn ang="0">
                    <a:pos x="T8" y="T9"/>
                  </a:cxn>
                </a:cxnLst>
                <a:rect l="0" t="0" r="r" b="b"/>
                <a:pathLst>
                  <a:path w="10" h="6">
                    <a:moveTo>
                      <a:pt x="7" y="4"/>
                    </a:moveTo>
                    <a:cubicBezTo>
                      <a:pt x="8" y="4"/>
                      <a:pt x="10" y="5"/>
                      <a:pt x="10" y="6"/>
                    </a:cubicBezTo>
                    <a:cubicBezTo>
                      <a:pt x="10" y="6"/>
                      <a:pt x="1" y="1"/>
                      <a:pt x="0" y="1"/>
                    </a:cubicBezTo>
                    <a:cubicBezTo>
                      <a:pt x="0" y="1"/>
                      <a:pt x="0" y="0"/>
                      <a:pt x="1" y="1"/>
                    </a:cubicBezTo>
                    <a:cubicBezTo>
                      <a:pt x="2" y="1"/>
                      <a:pt x="5" y="2"/>
                      <a:pt x="7"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3" name="Freeform 2453">
                <a:extLst>
                  <a:ext uri="{FF2B5EF4-FFF2-40B4-BE49-F238E27FC236}">
                    <a16:creationId xmlns:a16="http://schemas.microsoft.com/office/drawing/2014/main" id="{8914CE40-DB7C-466C-A78C-7081A2048846}"/>
                  </a:ext>
                </a:extLst>
              </p:cNvPr>
              <p:cNvSpPr>
                <a:spLocks/>
              </p:cNvSpPr>
              <p:nvPr/>
            </p:nvSpPr>
            <p:spPr bwMode="auto">
              <a:xfrm>
                <a:off x="6159" y="970"/>
                <a:ext cx="48" cy="24"/>
              </a:xfrm>
              <a:custGeom>
                <a:avLst/>
                <a:gdLst>
                  <a:gd name="T0" fmla="*/ 6 w 10"/>
                  <a:gd name="T1" fmla="*/ 2 h 5"/>
                  <a:gd name="T2" fmla="*/ 10 w 10"/>
                  <a:gd name="T3" fmla="*/ 4 h 5"/>
                  <a:gd name="T4" fmla="*/ 0 w 10"/>
                  <a:gd name="T5" fmla="*/ 0 h 5"/>
                  <a:gd name="T6" fmla="*/ 0 w 10"/>
                  <a:gd name="T7" fmla="*/ 0 h 5"/>
                  <a:gd name="T8" fmla="*/ 6 w 10"/>
                  <a:gd name="T9" fmla="*/ 2 h 5"/>
                </a:gdLst>
                <a:ahLst/>
                <a:cxnLst>
                  <a:cxn ang="0">
                    <a:pos x="T0" y="T1"/>
                  </a:cxn>
                  <a:cxn ang="0">
                    <a:pos x="T2" y="T3"/>
                  </a:cxn>
                  <a:cxn ang="0">
                    <a:pos x="T4" y="T5"/>
                  </a:cxn>
                  <a:cxn ang="0">
                    <a:pos x="T6" y="T7"/>
                  </a:cxn>
                  <a:cxn ang="0">
                    <a:pos x="T8" y="T9"/>
                  </a:cxn>
                </a:cxnLst>
                <a:rect l="0" t="0" r="r" b="b"/>
                <a:pathLst>
                  <a:path w="10" h="5">
                    <a:moveTo>
                      <a:pt x="6" y="2"/>
                    </a:moveTo>
                    <a:cubicBezTo>
                      <a:pt x="7" y="3"/>
                      <a:pt x="9" y="4"/>
                      <a:pt x="10" y="4"/>
                    </a:cubicBezTo>
                    <a:cubicBezTo>
                      <a:pt x="9" y="5"/>
                      <a:pt x="0" y="0"/>
                      <a:pt x="0" y="0"/>
                    </a:cubicBezTo>
                    <a:cubicBezTo>
                      <a:pt x="0" y="0"/>
                      <a:pt x="0" y="0"/>
                      <a:pt x="0" y="0"/>
                    </a:cubicBezTo>
                    <a:cubicBezTo>
                      <a:pt x="1" y="0"/>
                      <a:pt x="4" y="1"/>
                      <a:pt x="6"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4" name="Freeform 2454">
                <a:extLst>
                  <a:ext uri="{FF2B5EF4-FFF2-40B4-BE49-F238E27FC236}">
                    <a16:creationId xmlns:a16="http://schemas.microsoft.com/office/drawing/2014/main" id="{EDB95962-5A57-43BC-AFD9-9CB6586E0A2C}"/>
                  </a:ext>
                </a:extLst>
              </p:cNvPr>
              <p:cNvSpPr>
                <a:spLocks/>
              </p:cNvSpPr>
              <p:nvPr/>
            </p:nvSpPr>
            <p:spPr bwMode="auto">
              <a:xfrm>
                <a:off x="6203" y="984"/>
                <a:ext cx="48" cy="19"/>
              </a:xfrm>
              <a:custGeom>
                <a:avLst/>
                <a:gdLst>
                  <a:gd name="T0" fmla="*/ 7 w 10"/>
                  <a:gd name="T1" fmla="*/ 2 h 4"/>
                  <a:gd name="T2" fmla="*/ 10 w 10"/>
                  <a:gd name="T3" fmla="*/ 4 h 4"/>
                  <a:gd name="T4" fmla="*/ 0 w 10"/>
                  <a:gd name="T5" fmla="*/ 0 h 4"/>
                  <a:gd name="T6" fmla="*/ 0 w 10"/>
                  <a:gd name="T7" fmla="*/ 0 h 4"/>
                  <a:gd name="T8" fmla="*/ 7 w 10"/>
                  <a:gd name="T9" fmla="*/ 2 h 4"/>
                </a:gdLst>
                <a:ahLst/>
                <a:cxnLst>
                  <a:cxn ang="0">
                    <a:pos x="T0" y="T1"/>
                  </a:cxn>
                  <a:cxn ang="0">
                    <a:pos x="T2" y="T3"/>
                  </a:cxn>
                  <a:cxn ang="0">
                    <a:pos x="T4" y="T5"/>
                  </a:cxn>
                  <a:cxn ang="0">
                    <a:pos x="T6" y="T7"/>
                  </a:cxn>
                  <a:cxn ang="0">
                    <a:pos x="T8" y="T9"/>
                  </a:cxn>
                </a:cxnLst>
                <a:rect l="0" t="0" r="r" b="b"/>
                <a:pathLst>
                  <a:path w="10" h="4">
                    <a:moveTo>
                      <a:pt x="7" y="2"/>
                    </a:moveTo>
                    <a:cubicBezTo>
                      <a:pt x="8" y="3"/>
                      <a:pt x="10" y="4"/>
                      <a:pt x="10" y="4"/>
                    </a:cubicBezTo>
                    <a:cubicBezTo>
                      <a:pt x="9" y="4"/>
                      <a:pt x="0" y="0"/>
                      <a:pt x="0" y="0"/>
                    </a:cubicBezTo>
                    <a:cubicBezTo>
                      <a:pt x="0" y="0"/>
                      <a:pt x="0" y="0"/>
                      <a:pt x="0" y="0"/>
                    </a:cubicBezTo>
                    <a:cubicBezTo>
                      <a:pt x="1" y="0"/>
                      <a:pt x="4" y="1"/>
                      <a:pt x="7" y="2"/>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5" name="Freeform 2455">
                <a:extLst>
                  <a:ext uri="{FF2B5EF4-FFF2-40B4-BE49-F238E27FC236}">
                    <a16:creationId xmlns:a16="http://schemas.microsoft.com/office/drawing/2014/main" id="{B22007B2-6262-4077-8662-E2F12D3A8AB7}"/>
                  </a:ext>
                </a:extLst>
              </p:cNvPr>
              <p:cNvSpPr>
                <a:spLocks/>
              </p:cNvSpPr>
              <p:nvPr/>
            </p:nvSpPr>
            <p:spPr bwMode="auto">
              <a:xfrm>
                <a:off x="6275" y="1023"/>
                <a:ext cx="48" cy="24"/>
              </a:xfrm>
              <a:custGeom>
                <a:avLst/>
                <a:gdLst>
                  <a:gd name="T0" fmla="*/ 7 w 10"/>
                  <a:gd name="T1" fmla="*/ 3 h 5"/>
                  <a:gd name="T2" fmla="*/ 10 w 10"/>
                  <a:gd name="T3" fmla="*/ 5 h 5"/>
                  <a:gd name="T4" fmla="*/ 0 w 10"/>
                  <a:gd name="T5" fmla="*/ 0 h 5"/>
                  <a:gd name="T6" fmla="*/ 1 w 10"/>
                  <a:gd name="T7" fmla="*/ 0 h 5"/>
                  <a:gd name="T8" fmla="*/ 7 w 10"/>
                  <a:gd name="T9" fmla="*/ 3 h 5"/>
                </a:gdLst>
                <a:ahLst/>
                <a:cxnLst>
                  <a:cxn ang="0">
                    <a:pos x="T0" y="T1"/>
                  </a:cxn>
                  <a:cxn ang="0">
                    <a:pos x="T2" y="T3"/>
                  </a:cxn>
                  <a:cxn ang="0">
                    <a:pos x="T4" y="T5"/>
                  </a:cxn>
                  <a:cxn ang="0">
                    <a:pos x="T6" y="T7"/>
                  </a:cxn>
                  <a:cxn ang="0">
                    <a:pos x="T8" y="T9"/>
                  </a:cxn>
                </a:cxnLst>
                <a:rect l="0" t="0" r="r" b="b"/>
                <a:pathLst>
                  <a:path w="10" h="5">
                    <a:moveTo>
                      <a:pt x="7" y="3"/>
                    </a:moveTo>
                    <a:cubicBezTo>
                      <a:pt x="8" y="3"/>
                      <a:pt x="10" y="5"/>
                      <a:pt x="10" y="5"/>
                    </a:cubicBezTo>
                    <a:cubicBezTo>
                      <a:pt x="10" y="5"/>
                      <a:pt x="1" y="1"/>
                      <a:pt x="0" y="0"/>
                    </a:cubicBezTo>
                    <a:cubicBezTo>
                      <a:pt x="0" y="0"/>
                      <a:pt x="0" y="0"/>
                      <a:pt x="1" y="0"/>
                    </a:cubicBezTo>
                    <a:cubicBezTo>
                      <a:pt x="2" y="0"/>
                      <a:pt x="5" y="1"/>
                      <a:pt x="7"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6" name="Freeform 2456">
                <a:extLst>
                  <a:ext uri="{FF2B5EF4-FFF2-40B4-BE49-F238E27FC236}">
                    <a16:creationId xmlns:a16="http://schemas.microsoft.com/office/drawing/2014/main" id="{CC860ED5-060F-468F-8408-6156DA7DD09D}"/>
                  </a:ext>
                </a:extLst>
              </p:cNvPr>
              <p:cNvSpPr>
                <a:spLocks/>
              </p:cNvSpPr>
              <p:nvPr/>
            </p:nvSpPr>
            <p:spPr bwMode="auto">
              <a:xfrm>
                <a:off x="6583" y="1259"/>
                <a:ext cx="53" cy="38"/>
              </a:xfrm>
              <a:custGeom>
                <a:avLst/>
                <a:gdLst>
                  <a:gd name="T0" fmla="*/ 8 w 11"/>
                  <a:gd name="T1" fmla="*/ 4 h 8"/>
                  <a:gd name="T2" fmla="*/ 10 w 11"/>
                  <a:gd name="T3" fmla="*/ 8 h 8"/>
                  <a:gd name="T4" fmla="*/ 1 w 11"/>
                  <a:gd name="T5" fmla="*/ 0 h 8"/>
                  <a:gd name="T6" fmla="*/ 2 w 11"/>
                  <a:gd name="T7" fmla="*/ 0 h 8"/>
                  <a:gd name="T8" fmla="*/ 8 w 11"/>
                  <a:gd name="T9" fmla="*/ 4 h 8"/>
                </a:gdLst>
                <a:ahLst/>
                <a:cxnLst>
                  <a:cxn ang="0">
                    <a:pos x="T0" y="T1"/>
                  </a:cxn>
                  <a:cxn ang="0">
                    <a:pos x="T2" y="T3"/>
                  </a:cxn>
                  <a:cxn ang="0">
                    <a:pos x="T4" y="T5"/>
                  </a:cxn>
                  <a:cxn ang="0">
                    <a:pos x="T6" y="T7"/>
                  </a:cxn>
                  <a:cxn ang="0">
                    <a:pos x="T8" y="T9"/>
                  </a:cxn>
                </a:cxnLst>
                <a:rect l="0" t="0" r="r" b="b"/>
                <a:pathLst>
                  <a:path w="11" h="8">
                    <a:moveTo>
                      <a:pt x="8" y="4"/>
                    </a:moveTo>
                    <a:cubicBezTo>
                      <a:pt x="10" y="6"/>
                      <a:pt x="11" y="8"/>
                      <a:pt x="10" y="8"/>
                    </a:cubicBezTo>
                    <a:cubicBezTo>
                      <a:pt x="8" y="8"/>
                      <a:pt x="0" y="1"/>
                      <a:pt x="1" y="0"/>
                    </a:cubicBezTo>
                    <a:cubicBezTo>
                      <a:pt x="1" y="0"/>
                      <a:pt x="2" y="0"/>
                      <a:pt x="2" y="0"/>
                    </a:cubicBezTo>
                    <a:cubicBezTo>
                      <a:pt x="3" y="0"/>
                      <a:pt x="6" y="2"/>
                      <a:pt x="8" y="4"/>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7" name="Freeform 2457">
                <a:extLst>
                  <a:ext uri="{FF2B5EF4-FFF2-40B4-BE49-F238E27FC236}">
                    <a16:creationId xmlns:a16="http://schemas.microsoft.com/office/drawing/2014/main" id="{01E1C0EF-0805-4C4E-867B-DF2818B958A6}"/>
                  </a:ext>
                </a:extLst>
              </p:cNvPr>
              <p:cNvSpPr>
                <a:spLocks/>
              </p:cNvSpPr>
              <p:nvPr/>
            </p:nvSpPr>
            <p:spPr bwMode="auto">
              <a:xfrm>
                <a:off x="6603" y="1297"/>
                <a:ext cx="48" cy="44"/>
              </a:xfrm>
              <a:custGeom>
                <a:avLst/>
                <a:gdLst>
                  <a:gd name="T0" fmla="*/ 8 w 10"/>
                  <a:gd name="T1" fmla="*/ 5 h 9"/>
                  <a:gd name="T2" fmla="*/ 9 w 10"/>
                  <a:gd name="T3" fmla="*/ 8 h 9"/>
                  <a:gd name="T4" fmla="*/ 1 w 10"/>
                  <a:gd name="T5" fmla="*/ 0 h 9"/>
                  <a:gd name="T6" fmla="*/ 2 w 10"/>
                  <a:gd name="T7" fmla="*/ 0 h 9"/>
                  <a:gd name="T8" fmla="*/ 8 w 10"/>
                  <a:gd name="T9" fmla="*/ 5 h 9"/>
                </a:gdLst>
                <a:ahLst/>
                <a:cxnLst>
                  <a:cxn ang="0">
                    <a:pos x="T0" y="T1"/>
                  </a:cxn>
                  <a:cxn ang="0">
                    <a:pos x="T2" y="T3"/>
                  </a:cxn>
                  <a:cxn ang="0">
                    <a:pos x="T4" y="T5"/>
                  </a:cxn>
                  <a:cxn ang="0">
                    <a:pos x="T6" y="T7"/>
                  </a:cxn>
                  <a:cxn ang="0">
                    <a:pos x="T8" y="T9"/>
                  </a:cxn>
                </a:cxnLst>
                <a:rect l="0" t="0" r="r" b="b"/>
                <a:pathLst>
                  <a:path w="10" h="9">
                    <a:moveTo>
                      <a:pt x="8" y="5"/>
                    </a:moveTo>
                    <a:cubicBezTo>
                      <a:pt x="10" y="7"/>
                      <a:pt x="10" y="9"/>
                      <a:pt x="9" y="8"/>
                    </a:cubicBezTo>
                    <a:cubicBezTo>
                      <a:pt x="7" y="8"/>
                      <a:pt x="0" y="2"/>
                      <a:pt x="1" y="0"/>
                    </a:cubicBezTo>
                    <a:cubicBezTo>
                      <a:pt x="1" y="0"/>
                      <a:pt x="1" y="0"/>
                      <a:pt x="2" y="0"/>
                    </a:cubicBezTo>
                    <a:cubicBezTo>
                      <a:pt x="3" y="1"/>
                      <a:pt x="6"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8" name="Freeform 2458">
                <a:extLst>
                  <a:ext uri="{FF2B5EF4-FFF2-40B4-BE49-F238E27FC236}">
                    <a16:creationId xmlns:a16="http://schemas.microsoft.com/office/drawing/2014/main" id="{2EE6310C-CD10-4BBA-B911-4E679E79BB57}"/>
                  </a:ext>
                </a:extLst>
              </p:cNvPr>
              <p:cNvSpPr>
                <a:spLocks/>
              </p:cNvSpPr>
              <p:nvPr/>
            </p:nvSpPr>
            <p:spPr bwMode="auto">
              <a:xfrm>
                <a:off x="6670" y="1365"/>
                <a:ext cx="48" cy="43"/>
              </a:xfrm>
              <a:custGeom>
                <a:avLst/>
                <a:gdLst>
                  <a:gd name="T0" fmla="*/ 8 w 10"/>
                  <a:gd name="T1" fmla="*/ 6 h 9"/>
                  <a:gd name="T2" fmla="*/ 9 w 10"/>
                  <a:gd name="T3" fmla="*/ 9 h 9"/>
                  <a:gd name="T4" fmla="*/ 1 w 10"/>
                  <a:gd name="T5" fmla="*/ 1 h 9"/>
                  <a:gd name="T6" fmla="*/ 2 w 10"/>
                  <a:gd name="T7" fmla="*/ 0 h 9"/>
                  <a:gd name="T8" fmla="*/ 8 w 10"/>
                  <a:gd name="T9" fmla="*/ 6 h 9"/>
                </a:gdLst>
                <a:ahLst/>
                <a:cxnLst>
                  <a:cxn ang="0">
                    <a:pos x="T0" y="T1"/>
                  </a:cxn>
                  <a:cxn ang="0">
                    <a:pos x="T2" y="T3"/>
                  </a:cxn>
                  <a:cxn ang="0">
                    <a:pos x="T4" y="T5"/>
                  </a:cxn>
                  <a:cxn ang="0">
                    <a:pos x="T6" y="T7"/>
                  </a:cxn>
                  <a:cxn ang="0">
                    <a:pos x="T8" y="T9"/>
                  </a:cxn>
                </a:cxnLst>
                <a:rect l="0" t="0" r="r" b="b"/>
                <a:pathLst>
                  <a:path w="10" h="9">
                    <a:moveTo>
                      <a:pt x="8" y="6"/>
                    </a:moveTo>
                    <a:cubicBezTo>
                      <a:pt x="10" y="8"/>
                      <a:pt x="10" y="9"/>
                      <a:pt x="9" y="9"/>
                    </a:cubicBezTo>
                    <a:cubicBezTo>
                      <a:pt x="6" y="9"/>
                      <a:pt x="0" y="2"/>
                      <a:pt x="1" y="1"/>
                    </a:cubicBezTo>
                    <a:cubicBezTo>
                      <a:pt x="1" y="0"/>
                      <a:pt x="2" y="0"/>
                      <a:pt x="2" y="0"/>
                    </a:cubicBezTo>
                    <a:cubicBezTo>
                      <a:pt x="3" y="1"/>
                      <a:pt x="6" y="3"/>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09" name="Freeform 2459">
                <a:extLst>
                  <a:ext uri="{FF2B5EF4-FFF2-40B4-BE49-F238E27FC236}">
                    <a16:creationId xmlns:a16="http://schemas.microsoft.com/office/drawing/2014/main" id="{B81A810F-B765-4ECD-8F31-43759816A5EC}"/>
                  </a:ext>
                </a:extLst>
              </p:cNvPr>
              <p:cNvSpPr>
                <a:spLocks/>
              </p:cNvSpPr>
              <p:nvPr/>
            </p:nvSpPr>
            <p:spPr bwMode="auto">
              <a:xfrm>
                <a:off x="6603" y="1336"/>
                <a:ext cx="53" cy="38"/>
              </a:xfrm>
              <a:custGeom>
                <a:avLst/>
                <a:gdLst>
                  <a:gd name="T0" fmla="*/ 9 w 11"/>
                  <a:gd name="T1" fmla="*/ 5 h 8"/>
                  <a:gd name="T2" fmla="*/ 9 w 11"/>
                  <a:gd name="T3" fmla="*/ 8 h 8"/>
                  <a:gd name="T4" fmla="*/ 2 w 11"/>
                  <a:gd name="T5" fmla="*/ 0 h 8"/>
                  <a:gd name="T6" fmla="*/ 2 w 11"/>
                  <a:gd name="T7" fmla="*/ 0 h 8"/>
                  <a:gd name="T8" fmla="*/ 9 w 11"/>
                  <a:gd name="T9" fmla="*/ 5 h 8"/>
                </a:gdLst>
                <a:ahLst/>
                <a:cxnLst>
                  <a:cxn ang="0">
                    <a:pos x="T0" y="T1"/>
                  </a:cxn>
                  <a:cxn ang="0">
                    <a:pos x="T2" y="T3"/>
                  </a:cxn>
                  <a:cxn ang="0">
                    <a:pos x="T4" y="T5"/>
                  </a:cxn>
                  <a:cxn ang="0">
                    <a:pos x="T6" y="T7"/>
                  </a:cxn>
                  <a:cxn ang="0">
                    <a:pos x="T8" y="T9"/>
                  </a:cxn>
                </a:cxnLst>
                <a:rect l="0" t="0" r="r" b="b"/>
                <a:pathLst>
                  <a:path w="11" h="8">
                    <a:moveTo>
                      <a:pt x="9" y="5"/>
                    </a:moveTo>
                    <a:cubicBezTo>
                      <a:pt x="10" y="7"/>
                      <a:pt x="11" y="8"/>
                      <a:pt x="9" y="8"/>
                    </a:cubicBezTo>
                    <a:cubicBezTo>
                      <a:pt x="6" y="8"/>
                      <a:pt x="0" y="1"/>
                      <a:pt x="2" y="0"/>
                    </a:cubicBezTo>
                    <a:cubicBezTo>
                      <a:pt x="2" y="0"/>
                      <a:pt x="2" y="0"/>
                      <a:pt x="2" y="0"/>
                    </a:cubicBezTo>
                    <a:cubicBezTo>
                      <a:pt x="4" y="0"/>
                      <a:pt x="7"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0" name="Freeform 2460">
                <a:extLst>
                  <a:ext uri="{FF2B5EF4-FFF2-40B4-BE49-F238E27FC236}">
                    <a16:creationId xmlns:a16="http://schemas.microsoft.com/office/drawing/2014/main" id="{C09FF5FF-4B45-48D1-88EE-025F3C683395}"/>
                  </a:ext>
                </a:extLst>
              </p:cNvPr>
              <p:cNvSpPr>
                <a:spLocks/>
              </p:cNvSpPr>
              <p:nvPr/>
            </p:nvSpPr>
            <p:spPr bwMode="auto">
              <a:xfrm>
                <a:off x="6699" y="1428"/>
                <a:ext cx="53" cy="43"/>
              </a:xfrm>
              <a:custGeom>
                <a:avLst/>
                <a:gdLst>
                  <a:gd name="T0" fmla="*/ 9 w 11"/>
                  <a:gd name="T1" fmla="*/ 5 h 9"/>
                  <a:gd name="T2" fmla="*/ 9 w 11"/>
                  <a:gd name="T3" fmla="*/ 9 h 9"/>
                  <a:gd name="T4" fmla="*/ 2 w 11"/>
                  <a:gd name="T5" fmla="*/ 0 h 9"/>
                  <a:gd name="T6" fmla="*/ 3 w 11"/>
                  <a:gd name="T7" fmla="*/ 0 h 9"/>
                  <a:gd name="T8" fmla="*/ 9 w 11"/>
                  <a:gd name="T9" fmla="*/ 5 h 9"/>
                </a:gdLst>
                <a:ahLst/>
                <a:cxnLst>
                  <a:cxn ang="0">
                    <a:pos x="T0" y="T1"/>
                  </a:cxn>
                  <a:cxn ang="0">
                    <a:pos x="T2" y="T3"/>
                  </a:cxn>
                  <a:cxn ang="0">
                    <a:pos x="T4" y="T5"/>
                  </a:cxn>
                  <a:cxn ang="0">
                    <a:pos x="T6" y="T7"/>
                  </a:cxn>
                  <a:cxn ang="0">
                    <a:pos x="T8" y="T9"/>
                  </a:cxn>
                </a:cxnLst>
                <a:rect l="0" t="0" r="r" b="b"/>
                <a:pathLst>
                  <a:path w="11" h="9">
                    <a:moveTo>
                      <a:pt x="9" y="5"/>
                    </a:moveTo>
                    <a:cubicBezTo>
                      <a:pt x="11" y="8"/>
                      <a:pt x="11" y="9"/>
                      <a:pt x="9" y="9"/>
                    </a:cubicBezTo>
                    <a:cubicBezTo>
                      <a:pt x="6" y="8"/>
                      <a:pt x="0" y="1"/>
                      <a:pt x="2" y="0"/>
                    </a:cubicBezTo>
                    <a:cubicBezTo>
                      <a:pt x="2" y="0"/>
                      <a:pt x="3" y="0"/>
                      <a:pt x="3" y="0"/>
                    </a:cubicBezTo>
                    <a:cubicBezTo>
                      <a:pt x="5" y="0"/>
                      <a:pt x="7"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1" name="Freeform 2461">
                <a:extLst>
                  <a:ext uri="{FF2B5EF4-FFF2-40B4-BE49-F238E27FC236}">
                    <a16:creationId xmlns:a16="http://schemas.microsoft.com/office/drawing/2014/main" id="{5F5CA5B1-9BB3-496D-A1D0-9B050EE21CFD}"/>
                  </a:ext>
                </a:extLst>
              </p:cNvPr>
              <p:cNvSpPr>
                <a:spLocks/>
              </p:cNvSpPr>
              <p:nvPr/>
            </p:nvSpPr>
            <p:spPr bwMode="auto">
              <a:xfrm>
                <a:off x="6636" y="1394"/>
                <a:ext cx="53" cy="43"/>
              </a:xfrm>
              <a:custGeom>
                <a:avLst/>
                <a:gdLst>
                  <a:gd name="T0" fmla="*/ 9 w 11"/>
                  <a:gd name="T1" fmla="*/ 5 h 9"/>
                  <a:gd name="T2" fmla="*/ 9 w 11"/>
                  <a:gd name="T3" fmla="*/ 9 h 9"/>
                  <a:gd name="T4" fmla="*/ 2 w 11"/>
                  <a:gd name="T5" fmla="*/ 0 h 9"/>
                  <a:gd name="T6" fmla="*/ 3 w 11"/>
                  <a:gd name="T7" fmla="*/ 0 h 9"/>
                  <a:gd name="T8" fmla="*/ 9 w 11"/>
                  <a:gd name="T9" fmla="*/ 5 h 9"/>
                </a:gdLst>
                <a:ahLst/>
                <a:cxnLst>
                  <a:cxn ang="0">
                    <a:pos x="T0" y="T1"/>
                  </a:cxn>
                  <a:cxn ang="0">
                    <a:pos x="T2" y="T3"/>
                  </a:cxn>
                  <a:cxn ang="0">
                    <a:pos x="T4" y="T5"/>
                  </a:cxn>
                  <a:cxn ang="0">
                    <a:pos x="T6" y="T7"/>
                  </a:cxn>
                  <a:cxn ang="0">
                    <a:pos x="T8" y="T9"/>
                  </a:cxn>
                </a:cxnLst>
                <a:rect l="0" t="0" r="r" b="b"/>
                <a:pathLst>
                  <a:path w="11" h="9">
                    <a:moveTo>
                      <a:pt x="9" y="5"/>
                    </a:moveTo>
                    <a:cubicBezTo>
                      <a:pt x="11" y="8"/>
                      <a:pt x="11" y="9"/>
                      <a:pt x="9" y="9"/>
                    </a:cubicBezTo>
                    <a:cubicBezTo>
                      <a:pt x="6" y="8"/>
                      <a:pt x="0" y="1"/>
                      <a:pt x="2" y="0"/>
                    </a:cubicBezTo>
                    <a:cubicBezTo>
                      <a:pt x="2" y="0"/>
                      <a:pt x="3" y="0"/>
                      <a:pt x="3" y="0"/>
                    </a:cubicBezTo>
                    <a:cubicBezTo>
                      <a:pt x="5" y="0"/>
                      <a:pt x="8" y="3"/>
                      <a:pt x="9"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2" name="Freeform 2462">
                <a:extLst>
                  <a:ext uri="{FF2B5EF4-FFF2-40B4-BE49-F238E27FC236}">
                    <a16:creationId xmlns:a16="http://schemas.microsoft.com/office/drawing/2014/main" id="{3DE078BB-EAF9-44E1-B255-F7CFF0AD8C45}"/>
                  </a:ext>
                </a:extLst>
              </p:cNvPr>
              <p:cNvSpPr>
                <a:spLocks/>
              </p:cNvSpPr>
              <p:nvPr/>
            </p:nvSpPr>
            <p:spPr bwMode="auto">
              <a:xfrm>
                <a:off x="6617" y="1423"/>
                <a:ext cx="53" cy="48"/>
              </a:xfrm>
              <a:custGeom>
                <a:avLst/>
                <a:gdLst>
                  <a:gd name="T0" fmla="*/ 10 w 11"/>
                  <a:gd name="T1" fmla="*/ 6 h 10"/>
                  <a:gd name="T2" fmla="*/ 9 w 11"/>
                  <a:gd name="T3" fmla="*/ 9 h 10"/>
                  <a:gd name="T4" fmla="*/ 2 w 11"/>
                  <a:gd name="T5" fmla="*/ 1 h 10"/>
                  <a:gd name="T6" fmla="*/ 3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1" y="8"/>
                      <a:pt x="11" y="10"/>
                      <a:pt x="9" y="9"/>
                    </a:cubicBezTo>
                    <a:cubicBezTo>
                      <a:pt x="5" y="8"/>
                      <a:pt x="0" y="2"/>
                      <a:pt x="2" y="1"/>
                    </a:cubicBezTo>
                    <a:cubicBezTo>
                      <a:pt x="3" y="0"/>
                      <a:pt x="3" y="0"/>
                      <a:pt x="3" y="0"/>
                    </a:cubicBezTo>
                    <a:cubicBezTo>
                      <a:pt x="5" y="1"/>
                      <a:pt x="8"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3" name="Freeform 2463">
                <a:extLst>
                  <a:ext uri="{FF2B5EF4-FFF2-40B4-BE49-F238E27FC236}">
                    <a16:creationId xmlns:a16="http://schemas.microsoft.com/office/drawing/2014/main" id="{F1FA60DC-3B20-4A38-8D83-DB926BEAB893}"/>
                  </a:ext>
                </a:extLst>
              </p:cNvPr>
              <p:cNvSpPr>
                <a:spLocks/>
              </p:cNvSpPr>
              <p:nvPr/>
            </p:nvSpPr>
            <p:spPr bwMode="auto">
              <a:xfrm>
                <a:off x="6583" y="1442"/>
                <a:ext cx="53" cy="48"/>
              </a:xfrm>
              <a:custGeom>
                <a:avLst/>
                <a:gdLst>
                  <a:gd name="T0" fmla="*/ 10 w 11"/>
                  <a:gd name="T1" fmla="*/ 6 h 10"/>
                  <a:gd name="T2" fmla="*/ 8 w 11"/>
                  <a:gd name="T3" fmla="*/ 9 h 10"/>
                  <a:gd name="T4" fmla="*/ 2 w 11"/>
                  <a:gd name="T5" fmla="*/ 0 h 10"/>
                  <a:gd name="T6" fmla="*/ 3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1" y="8"/>
                      <a:pt x="10" y="10"/>
                      <a:pt x="8" y="9"/>
                    </a:cubicBezTo>
                    <a:cubicBezTo>
                      <a:pt x="4" y="8"/>
                      <a:pt x="0" y="2"/>
                      <a:pt x="2" y="0"/>
                    </a:cubicBezTo>
                    <a:cubicBezTo>
                      <a:pt x="3" y="0"/>
                      <a:pt x="3" y="0"/>
                      <a:pt x="3" y="0"/>
                    </a:cubicBezTo>
                    <a:cubicBezTo>
                      <a:pt x="6" y="1"/>
                      <a:pt x="8"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4" name="Freeform 2464">
                <a:extLst>
                  <a:ext uri="{FF2B5EF4-FFF2-40B4-BE49-F238E27FC236}">
                    <a16:creationId xmlns:a16="http://schemas.microsoft.com/office/drawing/2014/main" id="{BD619954-674F-4AC1-94C7-4133660D6A7D}"/>
                  </a:ext>
                </a:extLst>
              </p:cNvPr>
              <p:cNvSpPr>
                <a:spLocks/>
              </p:cNvSpPr>
              <p:nvPr/>
            </p:nvSpPr>
            <p:spPr bwMode="auto">
              <a:xfrm>
                <a:off x="6622" y="1514"/>
                <a:ext cx="53" cy="49"/>
              </a:xfrm>
              <a:custGeom>
                <a:avLst/>
                <a:gdLst>
                  <a:gd name="T0" fmla="*/ 10 w 11"/>
                  <a:gd name="T1" fmla="*/ 5 h 10"/>
                  <a:gd name="T2" fmla="*/ 8 w 11"/>
                  <a:gd name="T3" fmla="*/ 9 h 10"/>
                  <a:gd name="T4" fmla="*/ 3 w 11"/>
                  <a:gd name="T5" fmla="*/ 0 h 10"/>
                  <a:gd name="T6" fmla="*/ 4 w 11"/>
                  <a:gd name="T7" fmla="*/ 0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8"/>
                      <a:pt x="10" y="10"/>
                      <a:pt x="8" y="9"/>
                    </a:cubicBezTo>
                    <a:cubicBezTo>
                      <a:pt x="4" y="8"/>
                      <a:pt x="0" y="1"/>
                      <a:pt x="3" y="0"/>
                    </a:cubicBezTo>
                    <a:cubicBezTo>
                      <a:pt x="3" y="0"/>
                      <a:pt x="3" y="0"/>
                      <a:pt x="4" y="0"/>
                    </a:cubicBezTo>
                    <a:cubicBezTo>
                      <a:pt x="6" y="0"/>
                      <a:pt x="9" y="3"/>
                      <a:pt x="10"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5" name="Freeform 2465">
                <a:extLst>
                  <a:ext uri="{FF2B5EF4-FFF2-40B4-BE49-F238E27FC236}">
                    <a16:creationId xmlns:a16="http://schemas.microsoft.com/office/drawing/2014/main" id="{6C960434-9652-4317-A506-89F8039F4D10}"/>
                  </a:ext>
                </a:extLst>
              </p:cNvPr>
              <p:cNvSpPr>
                <a:spLocks/>
              </p:cNvSpPr>
              <p:nvPr/>
            </p:nvSpPr>
            <p:spPr bwMode="auto">
              <a:xfrm>
                <a:off x="6665" y="1505"/>
                <a:ext cx="53" cy="48"/>
              </a:xfrm>
              <a:custGeom>
                <a:avLst/>
                <a:gdLst>
                  <a:gd name="T0" fmla="*/ 10 w 11"/>
                  <a:gd name="T1" fmla="*/ 6 h 10"/>
                  <a:gd name="T2" fmla="*/ 8 w 11"/>
                  <a:gd name="T3" fmla="*/ 9 h 10"/>
                  <a:gd name="T4" fmla="*/ 2 w 11"/>
                  <a:gd name="T5" fmla="*/ 0 h 10"/>
                  <a:gd name="T6" fmla="*/ 3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1" y="8"/>
                      <a:pt x="10" y="10"/>
                      <a:pt x="8" y="9"/>
                    </a:cubicBezTo>
                    <a:cubicBezTo>
                      <a:pt x="4" y="8"/>
                      <a:pt x="0" y="1"/>
                      <a:pt x="2" y="0"/>
                    </a:cubicBezTo>
                    <a:cubicBezTo>
                      <a:pt x="3" y="0"/>
                      <a:pt x="3" y="0"/>
                      <a:pt x="3" y="0"/>
                    </a:cubicBezTo>
                    <a:cubicBezTo>
                      <a:pt x="5" y="0"/>
                      <a:pt x="8"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6" name="Freeform 2466">
                <a:extLst>
                  <a:ext uri="{FF2B5EF4-FFF2-40B4-BE49-F238E27FC236}">
                    <a16:creationId xmlns:a16="http://schemas.microsoft.com/office/drawing/2014/main" id="{37385194-7A6B-4747-9648-0980452A1205}"/>
                  </a:ext>
                </a:extLst>
              </p:cNvPr>
              <p:cNvSpPr>
                <a:spLocks/>
              </p:cNvSpPr>
              <p:nvPr/>
            </p:nvSpPr>
            <p:spPr bwMode="auto">
              <a:xfrm>
                <a:off x="6685" y="1461"/>
                <a:ext cx="48" cy="48"/>
              </a:xfrm>
              <a:custGeom>
                <a:avLst/>
                <a:gdLst>
                  <a:gd name="T0" fmla="*/ 9 w 10"/>
                  <a:gd name="T1" fmla="*/ 6 h 10"/>
                  <a:gd name="T2" fmla="*/ 8 w 10"/>
                  <a:gd name="T3" fmla="*/ 10 h 10"/>
                  <a:gd name="T4" fmla="*/ 2 w 10"/>
                  <a:gd name="T5" fmla="*/ 1 h 10"/>
                  <a:gd name="T6" fmla="*/ 3 w 10"/>
                  <a:gd name="T7" fmla="*/ 1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8"/>
                      <a:pt x="10" y="10"/>
                      <a:pt x="8" y="10"/>
                    </a:cubicBezTo>
                    <a:cubicBezTo>
                      <a:pt x="5" y="9"/>
                      <a:pt x="0" y="2"/>
                      <a:pt x="2" y="1"/>
                    </a:cubicBezTo>
                    <a:cubicBezTo>
                      <a:pt x="2" y="0"/>
                      <a:pt x="2" y="0"/>
                      <a:pt x="3" y="1"/>
                    </a:cubicBezTo>
                    <a:cubicBezTo>
                      <a:pt x="5" y="1"/>
                      <a:pt x="7"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7" name="Freeform 2467">
                <a:extLst>
                  <a:ext uri="{FF2B5EF4-FFF2-40B4-BE49-F238E27FC236}">
                    <a16:creationId xmlns:a16="http://schemas.microsoft.com/office/drawing/2014/main" id="{B42A2C6F-815A-42C4-B96B-F78B47609DBE}"/>
                  </a:ext>
                </a:extLst>
              </p:cNvPr>
              <p:cNvSpPr>
                <a:spLocks/>
              </p:cNvSpPr>
              <p:nvPr/>
            </p:nvSpPr>
            <p:spPr bwMode="auto">
              <a:xfrm>
                <a:off x="6752" y="1505"/>
                <a:ext cx="48" cy="48"/>
              </a:xfrm>
              <a:custGeom>
                <a:avLst/>
                <a:gdLst>
                  <a:gd name="T0" fmla="*/ 8 w 10"/>
                  <a:gd name="T1" fmla="*/ 6 h 10"/>
                  <a:gd name="T2" fmla="*/ 8 w 10"/>
                  <a:gd name="T3" fmla="*/ 10 h 10"/>
                  <a:gd name="T4" fmla="*/ 2 w 10"/>
                  <a:gd name="T5" fmla="*/ 1 h 10"/>
                  <a:gd name="T6" fmla="*/ 2 w 10"/>
                  <a:gd name="T7" fmla="*/ 1 h 10"/>
                  <a:gd name="T8" fmla="*/ 8 w 10"/>
                  <a:gd name="T9" fmla="*/ 6 h 10"/>
                </a:gdLst>
                <a:ahLst/>
                <a:cxnLst>
                  <a:cxn ang="0">
                    <a:pos x="T0" y="T1"/>
                  </a:cxn>
                  <a:cxn ang="0">
                    <a:pos x="T2" y="T3"/>
                  </a:cxn>
                  <a:cxn ang="0">
                    <a:pos x="T4" y="T5"/>
                  </a:cxn>
                  <a:cxn ang="0">
                    <a:pos x="T6" y="T7"/>
                  </a:cxn>
                  <a:cxn ang="0">
                    <a:pos x="T8" y="T9"/>
                  </a:cxn>
                </a:cxnLst>
                <a:rect l="0" t="0" r="r" b="b"/>
                <a:pathLst>
                  <a:path w="10" h="10">
                    <a:moveTo>
                      <a:pt x="8" y="6"/>
                    </a:moveTo>
                    <a:cubicBezTo>
                      <a:pt x="10" y="9"/>
                      <a:pt x="10" y="10"/>
                      <a:pt x="8" y="10"/>
                    </a:cubicBezTo>
                    <a:cubicBezTo>
                      <a:pt x="5" y="9"/>
                      <a:pt x="0" y="2"/>
                      <a:pt x="2" y="1"/>
                    </a:cubicBezTo>
                    <a:cubicBezTo>
                      <a:pt x="2" y="0"/>
                      <a:pt x="2" y="1"/>
                      <a:pt x="2" y="1"/>
                    </a:cubicBezTo>
                    <a:cubicBezTo>
                      <a:pt x="4" y="1"/>
                      <a:pt x="7" y="4"/>
                      <a:pt x="8"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8" name="Freeform 2468">
                <a:extLst>
                  <a:ext uri="{FF2B5EF4-FFF2-40B4-BE49-F238E27FC236}">
                    <a16:creationId xmlns:a16="http://schemas.microsoft.com/office/drawing/2014/main" id="{B66A5B9B-7738-4AB2-BB3B-A720FD71A007}"/>
                  </a:ext>
                </a:extLst>
              </p:cNvPr>
              <p:cNvSpPr>
                <a:spLocks/>
              </p:cNvSpPr>
              <p:nvPr/>
            </p:nvSpPr>
            <p:spPr bwMode="auto">
              <a:xfrm>
                <a:off x="6733" y="1538"/>
                <a:ext cx="53" cy="49"/>
              </a:xfrm>
              <a:custGeom>
                <a:avLst/>
                <a:gdLst>
                  <a:gd name="T0" fmla="*/ 9 w 11"/>
                  <a:gd name="T1" fmla="*/ 6 h 10"/>
                  <a:gd name="T2" fmla="*/ 8 w 11"/>
                  <a:gd name="T3" fmla="*/ 10 h 10"/>
                  <a:gd name="T4" fmla="*/ 2 w 11"/>
                  <a:gd name="T5" fmla="*/ 1 h 10"/>
                  <a:gd name="T6" fmla="*/ 3 w 11"/>
                  <a:gd name="T7" fmla="*/ 0 h 10"/>
                  <a:gd name="T8" fmla="*/ 9 w 11"/>
                  <a:gd name="T9" fmla="*/ 6 h 10"/>
                </a:gdLst>
                <a:ahLst/>
                <a:cxnLst>
                  <a:cxn ang="0">
                    <a:pos x="T0" y="T1"/>
                  </a:cxn>
                  <a:cxn ang="0">
                    <a:pos x="T2" y="T3"/>
                  </a:cxn>
                  <a:cxn ang="0">
                    <a:pos x="T4" y="T5"/>
                  </a:cxn>
                  <a:cxn ang="0">
                    <a:pos x="T6" y="T7"/>
                  </a:cxn>
                  <a:cxn ang="0">
                    <a:pos x="T8" y="T9"/>
                  </a:cxn>
                </a:cxnLst>
                <a:rect l="0" t="0" r="r" b="b"/>
                <a:pathLst>
                  <a:path w="11" h="10">
                    <a:moveTo>
                      <a:pt x="9" y="6"/>
                    </a:moveTo>
                    <a:cubicBezTo>
                      <a:pt x="11" y="9"/>
                      <a:pt x="10" y="10"/>
                      <a:pt x="8" y="10"/>
                    </a:cubicBezTo>
                    <a:cubicBezTo>
                      <a:pt x="5" y="9"/>
                      <a:pt x="0" y="2"/>
                      <a:pt x="2" y="1"/>
                    </a:cubicBezTo>
                    <a:cubicBezTo>
                      <a:pt x="3" y="0"/>
                      <a:pt x="3" y="0"/>
                      <a:pt x="3" y="0"/>
                    </a:cubicBezTo>
                    <a:cubicBezTo>
                      <a:pt x="5" y="1"/>
                      <a:pt x="8"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19" name="Freeform 2469">
                <a:extLst>
                  <a:ext uri="{FF2B5EF4-FFF2-40B4-BE49-F238E27FC236}">
                    <a16:creationId xmlns:a16="http://schemas.microsoft.com/office/drawing/2014/main" id="{9EC0D26A-25B3-4B3E-A49B-48E4D6FA954A}"/>
                  </a:ext>
                </a:extLst>
              </p:cNvPr>
              <p:cNvSpPr>
                <a:spLocks/>
              </p:cNvSpPr>
              <p:nvPr/>
            </p:nvSpPr>
            <p:spPr bwMode="auto">
              <a:xfrm>
                <a:off x="6781" y="1616"/>
                <a:ext cx="48" cy="53"/>
              </a:xfrm>
              <a:custGeom>
                <a:avLst/>
                <a:gdLst>
                  <a:gd name="T0" fmla="*/ 9 w 10"/>
                  <a:gd name="T1" fmla="*/ 6 h 11"/>
                  <a:gd name="T2" fmla="*/ 8 w 10"/>
                  <a:gd name="T3" fmla="*/ 10 h 11"/>
                  <a:gd name="T4" fmla="*/ 2 w 10"/>
                  <a:gd name="T5" fmla="*/ 0 h 11"/>
                  <a:gd name="T6" fmla="*/ 3 w 10"/>
                  <a:gd name="T7" fmla="*/ 0 h 11"/>
                  <a:gd name="T8" fmla="*/ 9 w 10"/>
                  <a:gd name="T9" fmla="*/ 6 h 11"/>
                </a:gdLst>
                <a:ahLst/>
                <a:cxnLst>
                  <a:cxn ang="0">
                    <a:pos x="T0" y="T1"/>
                  </a:cxn>
                  <a:cxn ang="0">
                    <a:pos x="T2" y="T3"/>
                  </a:cxn>
                  <a:cxn ang="0">
                    <a:pos x="T4" y="T5"/>
                  </a:cxn>
                  <a:cxn ang="0">
                    <a:pos x="T6" y="T7"/>
                  </a:cxn>
                  <a:cxn ang="0">
                    <a:pos x="T8" y="T9"/>
                  </a:cxn>
                </a:cxnLst>
                <a:rect l="0" t="0" r="r" b="b"/>
                <a:pathLst>
                  <a:path w="10" h="11">
                    <a:moveTo>
                      <a:pt x="9" y="6"/>
                    </a:moveTo>
                    <a:cubicBezTo>
                      <a:pt x="10" y="9"/>
                      <a:pt x="10" y="11"/>
                      <a:pt x="8" y="10"/>
                    </a:cubicBezTo>
                    <a:cubicBezTo>
                      <a:pt x="4" y="9"/>
                      <a:pt x="0" y="2"/>
                      <a:pt x="2" y="0"/>
                    </a:cubicBezTo>
                    <a:cubicBezTo>
                      <a:pt x="2" y="0"/>
                      <a:pt x="3" y="0"/>
                      <a:pt x="3" y="0"/>
                    </a:cubicBezTo>
                    <a:cubicBezTo>
                      <a:pt x="5" y="1"/>
                      <a:pt x="8"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0" name="Freeform 2470">
                <a:extLst>
                  <a:ext uri="{FF2B5EF4-FFF2-40B4-BE49-F238E27FC236}">
                    <a16:creationId xmlns:a16="http://schemas.microsoft.com/office/drawing/2014/main" id="{F3632AE1-2D37-48AE-97B0-5C785732DBF4}"/>
                  </a:ext>
                </a:extLst>
              </p:cNvPr>
              <p:cNvSpPr>
                <a:spLocks/>
              </p:cNvSpPr>
              <p:nvPr/>
            </p:nvSpPr>
            <p:spPr bwMode="auto">
              <a:xfrm>
                <a:off x="6742" y="1635"/>
                <a:ext cx="53" cy="53"/>
              </a:xfrm>
              <a:custGeom>
                <a:avLst/>
                <a:gdLst>
                  <a:gd name="T0" fmla="*/ 9 w 11"/>
                  <a:gd name="T1" fmla="*/ 6 h 11"/>
                  <a:gd name="T2" fmla="*/ 7 w 11"/>
                  <a:gd name="T3" fmla="*/ 10 h 11"/>
                  <a:gd name="T4" fmla="*/ 2 w 11"/>
                  <a:gd name="T5" fmla="*/ 0 h 11"/>
                  <a:gd name="T6" fmla="*/ 3 w 11"/>
                  <a:gd name="T7" fmla="*/ 0 h 11"/>
                  <a:gd name="T8" fmla="*/ 9 w 11"/>
                  <a:gd name="T9" fmla="*/ 6 h 11"/>
                </a:gdLst>
                <a:ahLst/>
                <a:cxnLst>
                  <a:cxn ang="0">
                    <a:pos x="T0" y="T1"/>
                  </a:cxn>
                  <a:cxn ang="0">
                    <a:pos x="T2" y="T3"/>
                  </a:cxn>
                  <a:cxn ang="0">
                    <a:pos x="T4" y="T5"/>
                  </a:cxn>
                  <a:cxn ang="0">
                    <a:pos x="T6" y="T7"/>
                  </a:cxn>
                  <a:cxn ang="0">
                    <a:pos x="T8" y="T9"/>
                  </a:cxn>
                </a:cxnLst>
                <a:rect l="0" t="0" r="r" b="b"/>
                <a:pathLst>
                  <a:path w="11" h="11">
                    <a:moveTo>
                      <a:pt x="9" y="6"/>
                    </a:moveTo>
                    <a:cubicBezTo>
                      <a:pt x="11" y="9"/>
                      <a:pt x="10" y="11"/>
                      <a:pt x="7" y="10"/>
                    </a:cubicBezTo>
                    <a:cubicBezTo>
                      <a:pt x="3" y="8"/>
                      <a:pt x="0" y="1"/>
                      <a:pt x="2" y="0"/>
                    </a:cubicBezTo>
                    <a:cubicBezTo>
                      <a:pt x="3" y="0"/>
                      <a:pt x="3" y="0"/>
                      <a:pt x="3" y="0"/>
                    </a:cubicBezTo>
                    <a:cubicBezTo>
                      <a:pt x="5" y="0"/>
                      <a:pt x="8"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1" name="Freeform 2471">
                <a:extLst>
                  <a:ext uri="{FF2B5EF4-FFF2-40B4-BE49-F238E27FC236}">
                    <a16:creationId xmlns:a16="http://schemas.microsoft.com/office/drawing/2014/main" id="{92AB4B82-0123-41AC-B4F0-FA423446ECC2}"/>
                  </a:ext>
                </a:extLst>
              </p:cNvPr>
              <p:cNvSpPr>
                <a:spLocks/>
              </p:cNvSpPr>
              <p:nvPr/>
            </p:nvSpPr>
            <p:spPr bwMode="auto">
              <a:xfrm>
                <a:off x="6627" y="1726"/>
                <a:ext cx="58" cy="58"/>
              </a:xfrm>
              <a:custGeom>
                <a:avLst/>
                <a:gdLst>
                  <a:gd name="T0" fmla="*/ 11 w 12"/>
                  <a:gd name="T1" fmla="*/ 6 h 12"/>
                  <a:gd name="T2" fmla="*/ 6 w 12"/>
                  <a:gd name="T3" fmla="*/ 10 h 12"/>
                  <a:gd name="T4" fmla="*/ 4 w 12"/>
                  <a:gd name="T5" fmla="*/ 0 h 12"/>
                  <a:gd name="T6" fmla="*/ 4 w 12"/>
                  <a:gd name="T7" fmla="*/ 0 h 12"/>
                  <a:gd name="T8" fmla="*/ 11 w 12"/>
                  <a:gd name="T9" fmla="*/ 6 h 12"/>
                </a:gdLst>
                <a:ahLst/>
                <a:cxnLst>
                  <a:cxn ang="0">
                    <a:pos x="T0" y="T1"/>
                  </a:cxn>
                  <a:cxn ang="0">
                    <a:pos x="T2" y="T3"/>
                  </a:cxn>
                  <a:cxn ang="0">
                    <a:pos x="T4" y="T5"/>
                  </a:cxn>
                  <a:cxn ang="0">
                    <a:pos x="T6" y="T7"/>
                  </a:cxn>
                  <a:cxn ang="0">
                    <a:pos x="T8" y="T9"/>
                  </a:cxn>
                </a:cxnLst>
                <a:rect l="0" t="0" r="r" b="b"/>
                <a:pathLst>
                  <a:path w="12" h="12">
                    <a:moveTo>
                      <a:pt x="11" y="6"/>
                    </a:moveTo>
                    <a:cubicBezTo>
                      <a:pt x="12" y="10"/>
                      <a:pt x="9" y="12"/>
                      <a:pt x="6" y="10"/>
                    </a:cubicBezTo>
                    <a:cubicBezTo>
                      <a:pt x="2" y="7"/>
                      <a:pt x="0" y="1"/>
                      <a:pt x="4" y="0"/>
                    </a:cubicBezTo>
                    <a:cubicBezTo>
                      <a:pt x="4" y="0"/>
                      <a:pt x="4" y="0"/>
                      <a:pt x="4" y="0"/>
                    </a:cubicBezTo>
                    <a:cubicBezTo>
                      <a:pt x="7" y="0"/>
                      <a:pt x="10"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2" name="Freeform 2472">
                <a:extLst>
                  <a:ext uri="{FF2B5EF4-FFF2-40B4-BE49-F238E27FC236}">
                    <a16:creationId xmlns:a16="http://schemas.microsoft.com/office/drawing/2014/main" id="{5618EEB4-2AC7-4A83-B5BB-116CC7D82CEB}"/>
                  </a:ext>
                </a:extLst>
              </p:cNvPr>
              <p:cNvSpPr>
                <a:spLocks/>
              </p:cNvSpPr>
              <p:nvPr/>
            </p:nvSpPr>
            <p:spPr bwMode="auto">
              <a:xfrm>
                <a:off x="6564" y="1664"/>
                <a:ext cx="58" cy="53"/>
              </a:xfrm>
              <a:custGeom>
                <a:avLst/>
                <a:gdLst>
                  <a:gd name="T0" fmla="*/ 10 w 12"/>
                  <a:gd name="T1" fmla="*/ 6 h 11"/>
                  <a:gd name="T2" fmla="*/ 6 w 12"/>
                  <a:gd name="T3" fmla="*/ 9 h 11"/>
                  <a:gd name="T4" fmla="*/ 3 w 12"/>
                  <a:gd name="T5" fmla="*/ 0 h 11"/>
                  <a:gd name="T6" fmla="*/ 4 w 12"/>
                  <a:gd name="T7" fmla="*/ 0 h 11"/>
                  <a:gd name="T8" fmla="*/ 10 w 12"/>
                  <a:gd name="T9" fmla="*/ 6 h 11"/>
                </a:gdLst>
                <a:ahLst/>
                <a:cxnLst>
                  <a:cxn ang="0">
                    <a:pos x="T0" y="T1"/>
                  </a:cxn>
                  <a:cxn ang="0">
                    <a:pos x="T2" y="T3"/>
                  </a:cxn>
                  <a:cxn ang="0">
                    <a:pos x="T4" y="T5"/>
                  </a:cxn>
                  <a:cxn ang="0">
                    <a:pos x="T6" y="T7"/>
                  </a:cxn>
                  <a:cxn ang="0">
                    <a:pos x="T8" y="T9"/>
                  </a:cxn>
                </a:cxnLst>
                <a:rect l="0" t="0" r="r" b="b"/>
                <a:pathLst>
                  <a:path w="12" h="11">
                    <a:moveTo>
                      <a:pt x="10" y="6"/>
                    </a:moveTo>
                    <a:cubicBezTo>
                      <a:pt x="12" y="9"/>
                      <a:pt x="9" y="11"/>
                      <a:pt x="6" y="9"/>
                    </a:cubicBezTo>
                    <a:cubicBezTo>
                      <a:pt x="2" y="7"/>
                      <a:pt x="0" y="1"/>
                      <a:pt x="3" y="0"/>
                    </a:cubicBezTo>
                    <a:cubicBezTo>
                      <a:pt x="4" y="0"/>
                      <a:pt x="4" y="0"/>
                      <a:pt x="4" y="0"/>
                    </a:cubicBezTo>
                    <a:cubicBezTo>
                      <a:pt x="7" y="0"/>
                      <a:pt x="10"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3" name="Freeform 2473">
                <a:extLst>
                  <a:ext uri="{FF2B5EF4-FFF2-40B4-BE49-F238E27FC236}">
                    <a16:creationId xmlns:a16="http://schemas.microsoft.com/office/drawing/2014/main" id="{2AC4785A-13EA-40B8-BCB9-1D5E1C6331DA}"/>
                  </a:ext>
                </a:extLst>
              </p:cNvPr>
              <p:cNvSpPr>
                <a:spLocks/>
              </p:cNvSpPr>
              <p:nvPr/>
            </p:nvSpPr>
            <p:spPr bwMode="auto">
              <a:xfrm>
                <a:off x="6564" y="1736"/>
                <a:ext cx="58" cy="53"/>
              </a:xfrm>
              <a:custGeom>
                <a:avLst/>
                <a:gdLst>
                  <a:gd name="T0" fmla="*/ 11 w 12"/>
                  <a:gd name="T1" fmla="*/ 6 h 11"/>
                  <a:gd name="T2" fmla="*/ 6 w 12"/>
                  <a:gd name="T3" fmla="*/ 10 h 11"/>
                  <a:gd name="T4" fmla="*/ 4 w 12"/>
                  <a:gd name="T5" fmla="*/ 0 h 11"/>
                  <a:gd name="T6" fmla="*/ 4 w 12"/>
                  <a:gd name="T7" fmla="*/ 0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10"/>
                      <a:pt x="9" y="11"/>
                      <a:pt x="6" y="10"/>
                    </a:cubicBezTo>
                    <a:cubicBezTo>
                      <a:pt x="2" y="7"/>
                      <a:pt x="0" y="1"/>
                      <a:pt x="4" y="0"/>
                    </a:cubicBezTo>
                    <a:cubicBezTo>
                      <a:pt x="4" y="0"/>
                      <a:pt x="4" y="0"/>
                      <a:pt x="4" y="0"/>
                    </a:cubicBezTo>
                    <a:cubicBezTo>
                      <a:pt x="7" y="0"/>
                      <a:pt x="10" y="3"/>
                      <a:pt x="11"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4" name="Freeform 2474">
                <a:extLst>
                  <a:ext uri="{FF2B5EF4-FFF2-40B4-BE49-F238E27FC236}">
                    <a16:creationId xmlns:a16="http://schemas.microsoft.com/office/drawing/2014/main" id="{D5969599-E711-42D3-AE6C-815851E2622D}"/>
                  </a:ext>
                </a:extLst>
              </p:cNvPr>
              <p:cNvSpPr>
                <a:spLocks/>
              </p:cNvSpPr>
              <p:nvPr/>
            </p:nvSpPr>
            <p:spPr bwMode="auto">
              <a:xfrm>
                <a:off x="6492" y="1596"/>
                <a:ext cx="58" cy="53"/>
              </a:xfrm>
              <a:custGeom>
                <a:avLst/>
                <a:gdLst>
                  <a:gd name="T0" fmla="*/ 11 w 12"/>
                  <a:gd name="T1" fmla="*/ 6 h 11"/>
                  <a:gd name="T2" fmla="*/ 7 w 12"/>
                  <a:gd name="T3" fmla="*/ 9 h 11"/>
                  <a:gd name="T4" fmla="*/ 4 w 12"/>
                  <a:gd name="T5" fmla="*/ 0 h 11"/>
                  <a:gd name="T6" fmla="*/ 5 w 12"/>
                  <a:gd name="T7" fmla="*/ 0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9"/>
                      <a:pt x="10" y="11"/>
                      <a:pt x="7" y="9"/>
                    </a:cubicBezTo>
                    <a:cubicBezTo>
                      <a:pt x="2" y="7"/>
                      <a:pt x="0" y="1"/>
                      <a:pt x="4" y="0"/>
                    </a:cubicBezTo>
                    <a:cubicBezTo>
                      <a:pt x="4" y="0"/>
                      <a:pt x="4" y="0"/>
                      <a:pt x="5" y="0"/>
                    </a:cubicBezTo>
                    <a:cubicBezTo>
                      <a:pt x="7" y="0"/>
                      <a:pt x="10"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5" name="Freeform 2475">
                <a:extLst>
                  <a:ext uri="{FF2B5EF4-FFF2-40B4-BE49-F238E27FC236}">
                    <a16:creationId xmlns:a16="http://schemas.microsoft.com/office/drawing/2014/main" id="{78B93ABC-FB0F-432F-8E9D-6E13603CA3F7}"/>
                  </a:ext>
                </a:extLst>
              </p:cNvPr>
              <p:cNvSpPr>
                <a:spLocks/>
              </p:cNvSpPr>
              <p:nvPr/>
            </p:nvSpPr>
            <p:spPr bwMode="auto">
              <a:xfrm>
                <a:off x="6458" y="1678"/>
                <a:ext cx="58" cy="53"/>
              </a:xfrm>
              <a:custGeom>
                <a:avLst/>
                <a:gdLst>
                  <a:gd name="T0" fmla="*/ 11 w 12"/>
                  <a:gd name="T1" fmla="*/ 6 h 11"/>
                  <a:gd name="T2" fmla="*/ 5 w 12"/>
                  <a:gd name="T3" fmla="*/ 9 h 11"/>
                  <a:gd name="T4" fmla="*/ 3 w 12"/>
                  <a:gd name="T5" fmla="*/ 0 h 11"/>
                  <a:gd name="T6" fmla="*/ 4 w 12"/>
                  <a:gd name="T7" fmla="*/ 0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10"/>
                      <a:pt x="9" y="11"/>
                      <a:pt x="5" y="9"/>
                    </a:cubicBezTo>
                    <a:cubicBezTo>
                      <a:pt x="1" y="7"/>
                      <a:pt x="0" y="1"/>
                      <a:pt x="3" y="0"/>
                    </a:cubicBezTo>
                    <a:cubicBezTo>
                      <a:pt x="4" y="0"/>
                      <a:pt x="4" y="0"/>
                      <a:pt x="4" y="0"/>
                    </a:cubicBezTo>
                    <a:cubicBezTo>
                      <a:pt x="7" y="0"/>
                      <a:pt x="10" y="3"/>
                      <a:pt x="11"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6" name="Freeform 2476">
                <a:extLst>
                  <a:ext uri="{FF2B5EF4-FFF2-40B4-BE49-F238E27FC236}">
                    <a16:creationId xmlns:a16="http://schemas.microsoft.com/office/drawing/2014/main" id="{6CC297A3-EE12-4A29-92EE-B4976377AEAA}"/>
                  </a:ext>
                </a:extLst>
              </p:cNvPr>
              <p:cNvSpPr>
                <a:spLocks/>
              </p:cNvSpPr>
              <p:nvPr/>
            </p:nvSpPr>
            <p:spPr bwMode="auto">
              <a:xfrm>
                <a:off x="6776" y="1394"/>
                <a:ext cx="43" cy="43"/>
              </a:xfrm>
              <a:custGeom>
                <a:avLst/>
                <a:gdLst>
                  <a:gd name="T0" fmla="*/ 7 w 9"/>
                  <a:gd name="T1" fmla="*/ 6 h 9"/>
                  <a:gd name="T2" fmla="*/ 8 w 9"/>
                  <a:gd name="T3" fmla="*/ 9 h 9"/>
                  <a:gd name="T4" fmla="*/ 1 w 9"/>
                  <a:gd name="T5" fmla="*/ 1 h 9"/>
                  <a:gd name="T6" fmla="*/ 1 w 9"/>
                  <a:gd name="T7" fmla="*/ 0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9" y="8"/>
                      <a:pt x="9" y="9"/>
                      <a:pt x="8" y="9"/>
                    </a:cubicBezTo>
                    <a:cubicBezTo>
                      <a:pt x="7" y="9"/>
                      <a:pt x="0" y="1"/>
                      <a:pt x="1" y="1"/>
                    </a:cubicBezTo>
                    <a:cubicBezTo>
                      <a:pt x="1" y="0"/>
                      <a:pt x="1" y="0"/>
                      <a:pt x="1" y="0"/>
                    </a:cubicBezTo>
                    <a:cubicBezTo>
                      <a:pt x="2" y="1"/>
                      <a:pt x="5"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7" name="Freeform 2477">
                <a:extLst>
                  <a:ext uri="{FF2B5EF4-FFF2-40B4-BE49-F238E27FC236}">
                    <a16:creationId xmlns:a16="http://schemas.microsoft.com/office/drawing/2014/main" id="{234C5774-9240-4C4F-9102-6D858EE60CC9}"/>
                  </a:ext>
                </a:extLst>
              </p:cNvPr>
              <p:cNvSpPr>
                <a:spLocks/>
              </p:cNvSpPr>
              <p:nvPr/>
            </p:nvSpPr>
            <p:spPr bwMode="auto">
              <a:xfrm>
                <a:off x="6844" y="1461"/>
                <a:ext cx="43" cy="44"/>
              </a:xfrm>
              <a:custGeom>
                <a:avLst/>
                <a:gdLst>
                  <a:gd name="T0" fmla="*/ 7 w 9"/>
                  <a:gd name="T1" fmla="*/ 5 h 9"/>
                  <a:gd name="T2" fmla="*/ 9 w 9"/>
                  <a:gd name="T3" fmla="*/ 9 h 9"/>
                  <a:gd name="T4" fmla="*/ 1 w 9"/>
                  <a:gd name="T5" fmla="*/ 0 h 9"/>
                  <a:gd name="T6" fmla="*/ 1 w 9"/>
                  <a:gd name="T7" fmla="*/ 0 h 9"/>
                  <a:gd name="T8" fmla="*/ 7 w 9"/>
                  <a:gd name="T9" fmla="*/ 5 h 9"/>
                </a:gdLst>
                <a:ahLst/>
                <a:cxnLst>
                  <a:cxn ang="0">
                    <a:pos x="T0" y="T1"/>
                  </a:cxn>
                  <a:cxn ang="0">
                    <a:pos x="T2" y="T3"/>
                  </a:cxn>
                  <a:cxn ang="0">
                    <a:pos x="T4" y="T5"/>
                  </a:cxn>
                  <a:cxn ang="0">
                    <a:pos x="T6" y="T7"/>
                  </a:cxn>
                  <a:cxn ang="0">
                    <a:pos x="T8" y="T9"/>
                  </a:cxn>
                </a:cxnLst>
                <a:rect l="0" t="0" r="r" b="b"/>
                <a:pathLst>
                  <a:path w="9" h="9">
                    <a:moveTo>
                      <a:pt x="7" y="5"/>
                    </a:moveTo>
                    <a:cubicBezTo>
                      <a:pt x="9" y="7"/>
                      <a:pt x="9" y="9"/>
                      <a:pt x="9" y="9"/>
                    </a:cubicBezTo>
                    <a:cubicBezTo>
                      <a:pt x="7" y="9"/>
                      <a:pt x="0" y="1"/>
                      <a:pt x="1" y="0"/>
                    </a:cubicBezTo>
                    <a:cubicBezTo>
                      <a:pt x="1" y="0"/>
                      <a:pt x="1" y="0"/>
                      <a:pt x="1" y="0"/>
                    </a:cubicBezTo>
                    <a:cubicBezTo>
                      <a:pt x="3" y="0"/>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8" name="Freeform 2478">
                <a:extLst>
                  <a:ext uri="{FF2B5EF4-FFF2-40B4-BE49-F238E27FC236}">
                    <a16:creationId xmlns:a16="http://schemas.microsoft.com/office/drawing/2014/main" id="{1C538445-07E4-4BD7-86FD-C15BDF5E8BD3}"/>
                  </a:ext>
                </a:extLst>
              </p:cNvPr>
              <p:cNvSpPr>
                <a:spLocks/>
              </p:cNvSpPr>
              <p:nvPr/>
            </p:nvSpPr>
            <p:spPr bwMode="auto">
              <a:xfrm>
                <a:off x="6858" y="1452"/>
                <a:ext cx="43" cy="43"/>
              </a:xfrm>
              <a:custGeom>
                <a:avLst/>
                <a:gdLst>
                  <a:gd name="T0" fmla="*/ 6 w 9"/>
                  <a:gd name="T1" fmla="*/ 6 h 9"/>
                  <a:gd name="T2" fmla="*/ 8 w 9"/>
                  <a:gd name="T3" fmla="*/ 9 h 9"/>
                  <a:gd name="T4" fmla="*/ 1 w 9"/>
                  <a:gd name="T5" fmla="*/ 0 h 9"/>
                  <a:gd name="T6" fmla="*/ 1 w 9"/>
                  <a:gd name="T7" fmla="*/ 0 h 9"/>
                  <a:gd name="T8" fmla="*/ 6 w 9"/>
                  <a:gd name="T9" fmla="*/ 6 h 9"/>
                </a:gdLst>
                <a:ahLst/>
                <a:cxnLst>
                  <a:cxn ang="0">
                    <a:pos x="T0" y="T1"/>
                  </a:cxn>
                  <a:cxn ang="0">
                    <a:pos x="T2" y="T3"/>
                  </a:cxn>
                  <a:cxn ang="0">
                    <a:pos x="T4" y="T5"/>
                  </a:cxn>
                  <a:cxn ang="0">
                    <a:pos x="T6" y="T7"/>
                  </a:cxn>
                  <a:cxn ang="0">
                    <a:pos x="T8" y="T9"/>
                  </a:cxn>
                </a:cxnLst>
                <a:rect l="0" t="0" r="r" b="b"/>
                <a:pathLst>
                  <a:path w="9" h="9">
                    <a:moveTo>
                      <a:pt x="6" y="6"/>
                    </a:moveTo>
                    <a:cubicBezTo>
                      <a:pt x="8" y="8"/>
                      <a:pt x="9" y="9"/>
                      <a:pt x="8" y="9"/>
                    </a:cubicBezTo>
                    <a:cubicBezTo>
                      <a:pt x="7" y="9"/>
                      <a:pt x="0" y="1"/>
                      <a:pt x="1" y="0"/>
                    </a:cubicBezTo>
                    <a:cubicBezTo>
                      <a:pt x="1" y="0"/>
                      <a:pt x="1" y="0"/>
                      <a:pt x="1" y="0"/>
                    </a:cubicBezTo>
                    <a:cubicBezTo>
                      <a:pt x="2" y="1"/>
                      <a:pt x="4"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29" name="Freeform 2479">
                <a:extLst>
                  <a:ext uri="{FF2B5EF4-FFF2-40B4-BE49-F238E27FC236}">
                    <a16:creationId xmlns:a16="http://schemas.microsoft.com/office/drawing/2014/main" id="{30426D2E-1B60-4DC9-B329-7C547BBECFE3}"/>
                  </a:ext>
                </a:extLst>
              </p:cNvPr>
              <p:cNvSpPr>
                <a:spLocks/>
              </p:cNvSpPr>
              <p:nvPr/>
            </p:nvSpPr>
            <p:spPr bwMode="auto">
              <a:xfrm>
                <a:off x="6791" y="1389"/>
                <a:ext cx="43" cy="43"/>
              </a:xfrm>
              <a:custGeom>
                <a:avLst/>
                <a:gdLst>
                  <a:gd name="T0" fmla="*/ 7 w 9"/>
                  <a:gd name="T1" fmla="*/ 6 h 9"/>
                  <a:gd name="T2" fmla="*/ 9 w 9"/>
                  <a:gd name="T3" fmla="*/ 9 h 9"/>
                  <a:gd name="T4" fmla="*/ 1 w 9"/>
                  <a:gd name="T5" fmla="*/ 0 h 9"/>
                  <a:gd name="T6" fmla="*/ 1 w 9"/>
                  <a:gd name="T7" fmla="*/ 0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8"/>
                      <a:pt x="9" y="9"/>
                      <a:pt x="9" y="9"/>
                    </a:cubicBezTo>
                    <a:cubicBezTo>
                      <a:pt x="7" y="9"/>
                      <a:pt x="0" y="1"/>
                      <a:pt x="1" y="0"/>
                    </a:cubicBezTo>
                    <a:cubicBezTo>
                      <a:pt x="1" y="0"/>
                      <a:pt x="1" y="0"/>
                      <a:pt x="1" y="0"/>
                    </a:cubicBezTo>
                    <a:cubicBezTo>
                      <a:pt x="2" y="1"/>
                      <a:pt x="5"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0" name="Freeform 2480">
                <a:extLst>
                  <a:ext uri="{FF2B5EF4-FFF2-40B4-BE49-F238E27FC236}">
                    <a16:creationId xmlns:a16="http://schemas.microsoft.com/office/drawing/2014/main" id="{23C21E38-5EFC-4402-945F-A4E53EF3B63E}"/>
                  </a:ext>
                </a:extLst>
              </p:cNvPr>
              <p:cNvSpPr>
                <a:spLocks/>
              </p:cNvSpPr>
              <p:nvPr/>
            </p:nvSpPr>
            <p:spPr bwMode="auto">
              <a:xfrm>
                <a:off x="6723" y="1331"/>
                <a:ext cx="43" cy="43"/>
              </a:xfrm>
              <a:custGeom>
                <a:avLst/>
                <a:gdLst>
                  <a:gd name="T0" fmla="*/ 7 w 9"/>
                  <a:gd name="T1" fmla="*/ 5 h 9"/>
                  <a:gd name="T2" fmla="*/ 9 w 9"/>
                  <a:gd name="T3" fmla="*/ 9 h 9"/>
                  <a:gd name="T4" fmla="*/ 1 w 9"/>
                  <a:gd name="T5" fmla="*/ 0 h 9"/>
                  <a:gd name="T6" fmla="*/ 1 w 9"/>
                  <a:gd name="T7" fmla="*/ 0 h 9"/>
                  <a:gd name="T8" fmla="*/ 7 w 9"/>
                  <a:gd name="T9" fmla="*/ 5 h 9"/>
                </a:gdLst>
                <a:ahLst/>
                <a:cxnLst>
                  <a:cxn ang="0">
                    <a:pos x="T0" y="T1"/>
                  </a:cxn>
                  <a:cxn ang="0">
                    <a:pos x="T2" y="T3"/>
                  </a:cxn>
                  <a:cxn ang="0">
                    <a:pos x="T4" y="T5"/>
                  </a:cxn>
                  <a:cxn ang="0">
                    <a:pos x="T6" y="T7"/>
                  </a:cxn>
                  <a:cxn ang="0">
                    <a:pos x="T8" y="T9"/>
                  </a:cxn>
                </a:cxnLst>
                <a:rect l="0" t="0" r="r" b="b"/>
                <a:pathLst>
                  <a:path w="9" h="9">
                    <a:moveTo>
                      <a:pt x="7" y="5"/>
                    </a:moveTo>
                    <a:cubicBezTo>
                      <a:pt x="9" y="7"/>
                      <a:pt x="9" y="9"/>
                      <a:pt x="9" y="9"/>
                    </a:cubicBezTo>
                    <a:cubicBezTo>
                      <a:pt x="7" y="8"/>
                      <a:pt x="0" y="1"/>
                      <a:pt x="1" y="0"/>
                    </a:cubicBezTo>
                    <a:cubicBezTo>
                      <a:pt x="1" y="0"/>
                      <a:pt x="1" y="0"/>
                      <a:pt x="1" y="0"/>
                    </a:cubicBezTo>
                    <a:cubicBezTo>
                      <a:pt x="2" y="1"/>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1" name="Freeform 2481">
                <a:extLst>
                  <a:ext uri="{FF2B5EF4-FFF2-40B4-BE49-F238E27FC236}">
                    <a16:creationId xmlns:a16="http://schemas.microsoft.com/office/drawing/2014/main" id="{22B22FF1-A0F1-40A5-96C5-D9AA96B2B3B6}"/>
                  </a:ext>
                </a:extLst>
              </p:cNvPr>
              <p:cNvSpPr>
                <a:spLocks/>
              </p:cNvSpPr>
              <p:nvPr/>
            </p:nvSpPr>
            <p:spPr bwMode="auto">
              <a:xfrm>
                <a:off x="6670" y="1273"/>
                <a:ext cx="48" cy="39"/>
              </a:xfrm>
              <a:custGeom>
                <a:avLst/>
                <a:gdLst>
                  <a:gd name="T0" fmla="*/ 7 w 10"/>
                  <a:gd name="T1" fmla="*/ 5 h 8"/>
                  <a:gd name="T2" fmla="*/ 10 w 10"/>
                  <a:gd name="T3" fmla="*/ 8 h 8"/>
                  <a:gd name="T4" fmla="*/ 1 w 10"/>
                  <a:gd name="T5" fmla="*/ 0 h 8"/>
                  <a:gd name="T6" fmla="*/ 1 w 10"/>
                  <a:gd name="T7" fmla="*/ 0 h 8"/>
                  <a:gd name="T8" fmla="*/ 7 w 10"/>
                  <a:gd name="T9" fmla="*/ 5 h 8"/>
                </a:gdLst>
                <a:ahLst/>
                <a:cxnLst>
                  <a:cxn ang="0">
                    <a:pos x="T0" y="T1"/>
                  </a:cxn>
                  <a:cxn ang="0">
                    <a:pos x="T2" y="T3"/>
                  </a:cxn>
                  <a:cxn ang="0">
                    <a:pos x="T4" y="T5"/>
                  </a:cxn>
                  <a:cxn ang="0">
                    <a:pos x="T6" y="T7"/>
                  </a:cxn>
                  <a:cxn ang="0">
                    <a:pos x="T8" y="T9"/>
                  </a:cxn>
                </a:cxnLst>
                <a:rect l="0" t="0" r="r" b="b"/>
                <a:pathLst>
                  <a:path w="10" h="8">
                    <a:moveTo>
                      <a:pt x="7" y="5"/>
                    </a:moveTo>
                    <a:cubicBezTo>
                      <a:pt x="8" y="6"/>
                      <a:pt x="10" y="8"/>
                      <a:pt x="10" y="8"/>
                    </a:cubicBezTo>
                    <a:cubicBezTo>
                      <a:pt x="9" y="8"/>
                      <a:pt x="0" y="1"/>
                      <a:pt x="1" y="0"/>
                    </a:cubicBezTo>
                    <a:cubicBezTo>
                      <a:pt x="1" y="0"/>
                      <a:pt x="1" y="0"/>
                      <a:pt x="1" y="0"/>
                    </a:cubicBezTo>
                    <a:cubicBezTo>
                      <a:pt x="2" y="1"/>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2" name="Freeform 2482">
                <a:extLst>
                  <a:ext uri="{FF2B5EF4-FFF2-40B4-BE49-F238E27FC236}">
                    <a16:creationId xmlns:a16="http://schemas.microsoft.com/office/drawing/2014/main" id="{52687FE9-3004-451A-90E1-051170F043C4}"/>
                  </a:ext>
                </a:extLst>
              </p:cNvPr>
              <p:cNvSpPr>
                <a:spLocks/>
              </p:cNvSpPr>
              <p:nvPr/>
            </p:nvSpPr>
            <p:spPr bwMode="auto">
              <a:xfrm>
                <a:off x="6718" y="1307"/>
                <a:ext cx="44" cy="39"/>
              </a:xfrm>
              <a:custGeom>
                <a:avLst/>
                <a:gdLst>
                  <a:gd name="T0" fmla="*/ 7 w 9"/>
                  <a:gd name="T1" fmla="*/ 5 h 8"/>
                  <a:gd name="T2" fmla="*/ 9 w 9"/>
                  <a:gd name="T3" fmla="*/ 8 h 8"/>
                  <a:gd name="T4" fmla="*/ 1 w 9"/>
                  <a:gd name="T5" fmla="*/ 0 h 8"/>
                  <a:gd name="T6" fmla="*/ 1 w 9"/>
                  <a:gd name="T7" fmla="*/ 0 h 8"/>
                  <a:gd name="T8" fmla="*/ 7 w 9"/>
                  <a:gd name="T9" fmla="*/ 5 h 8"/>
                </a:gdLst>
                <a:ahLst/>
                <a:cxnLst>
                  <a:cxn ang="0">
                    <a:pos x="T0" y="T1"/>
                  </a:cxn>
                  <a:cxn ang="0">
                    <a:pos x="T2" y="T3"/>
                  </a:cxn>
                  <a:cxn ang="0">
                    <a:pos x="T4" y="T5"/>
                  </a:cxn>
                  <a:cxn ang="0">
                    <a:pos x="T6" y="T7"/>
                  </a:cxn>
                  <a:cxn ang="0">
                    <a:pos x="T8" y="T9"/>
                  </a:cxn>
                </a:cxnLst>
                <a:rect l="0" t="0" r="r" b="b"/>
                <a:pathLst>
                  <a:path w="9" h="8">
                    <a:moveTo>
                      <a:pt x="7" y="5"/>
                    </a:moveTo>
                    <a:cubicBezTo>
                      <a:pt x="7" y="5"/>
                      <a:pt x="9" y="7"/>
                      <a:pt x="9" y="8"/>
                    </a:cubicBezTo>
                    <a:cubicBezTo>
                      <a:pt x="8" y="8"/>
                      <a:pt x="0" y="1"/>
                      <a:pt x="1" y="0"/>
                    </a:cubicBezTo>
                    <a:cubicBezTo>
                      <a:pt x="1" y="0"/>
                      <a:pt x="1" y="0"/>
                      <a:pt x="1" y="0"/>
                    </a:cubicBezTo>
                    <a:cubicBezTo>
                      <a:pt x="2" y="0"/>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3" name="Freeform 2483">
                <a:extLst>
                  <a:ext uri="{FF2B5EF4-FFF2-40B4-BE49-F238E27FC236}">
                    <a16:creationId xmlns:a16="http://schemas.microsoft.com/office/drawing/2014/main" id="{8DB93983-2142-4730-80EB-C9FBA45688F7}"/>
                  </a:ext>
                </a:extLst>
              </p:cNvPr>
              <p:cNvSpPr>
                <a:spLocks/>
              </p:cNvSpPr>
              <p:nvPr/>
            </p:nvSpPr>
            <p:spPr bwMode="auto">
              <a:xfrm>
                <a:off x="6752" y="1326"/>
                <a:ext cx="43" cy="39"/>
              </a:xfrm>
              <a:custGeom>
                <a:avLst/>
                <a:gdLst>
                  <a:gd name="T0" fmla="*/ 6 w 9"/>
                  <a:gd name="T1" fmla="*/ 5 h 8"/>
                  <a:gd name="T2" fmla="*/ 9 w 9"/>
                  <a:gd name="T3" fmla="*/ 8 h 8"/>
                  <a:gd name="T4" fmla="*/ 0 w 9"/>
                  <a:gd name="T5" fmla="*/ 0 h 8"/>
                  <a:gd name="T6" fmla="*/ 1 w 9"/>
                  <a:gd name="T7" fmla="*/ 0 h 8"/>
                  <a:gd name="T8" fmla="*/ 6 w 9"/>
                  <a:gd name="T9" fmla="*/ 5 h 8"/>
                </a:gdLst>
                <a:ahLst/>
                <a:cxnLst>
                  <a:cxn ang="0">
                    <a:pos x="T0" y="T1"/>
                  </a:cxn>
                  <a:cxn ang="0">
                    <a:pos x="T2" y="T3"/>
                  </a:cxn>
                  <a:cxn ang="0">
                    <a:pos x="T4" y="T5"/>
                  </a:cxn>
                  <a:cxn ang="0">
                    <a:pos x="T6" y="T7"/>
                  </a:cxn>
                  <a:cxn ang="0">
                    <a:pos x="T8" y="T9"/>
                  </a:cxn>
                </a:cxnLst>
                <a:rect l="0" t="0" r="r" b="b"/>
                <a:pathLst>
                  <a:path w="9" h="8">
                    <a:moveTo>
                      <a:pt x="6" y="5"/>
                    </a:moveTo>
                    <a:cubicBezTo>
                      <a:pt x="7" y="6"/>
                      <a:pt x="9" y="8"/>
                      <a:pt x="9" y="8"/>
                    </a:cubicBezTo>
                    <a:cubicBezTo>
                      <a:pt x="8" y="8"/>
                      <a:pt x="0" y="1"/>
                      <a:pt x="0" y="0"/>
                    </a:cubicBezTo>
                    <a:cubicBezTo>
                      <a:pt x="0" y="0"/>
                      <a:pt x="1" y="0"/>
                      <a:pt x="1" y="0"/>
                    </a:cubicBezTo>
                    <a:cubicBezTo>
                      <a:pt x="1" y="0"/>
                      <a:pt x="4"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4" name="Freeform 2484">
                <a:extLst>
                  <a:ext uri="{FF2B5EF4-FFF2-40B4-BE49-F238E27FC236}">
                    <a16:creationId xmlns:a16="http://schemas.microsoft.com/office/drawing/2014/main" id="{17A2AD83-3AF5-4CC2-823C-4458AF15687A}"/>
                  </a:ext>
                </a:extLst>
              </p:cNvPr>
              <p:cNvSpPr>
                <a:spLocks/>
              </p:cNvSpPr>
              <p:nvPr/>
            </p:nvSpPr>
            <p:spPr bwMode="auto">
              <a:xfrm>
                <a:off x="6834" y="1408"/>
                <a:ext cx="38" cy="44"/>
              </a:xfrm>
              <a:custGeom>
                <a:avLst/>
                <a:gdLst>
                  <a:gd name="T0" fmla="*/ 6 w 8"/>
                  <a:gd name="T1" fmla="*/ 6 h 9"/>
                  <a:gd name="T2" fmla="*/ 8 w 8"/>
                  <a:gd name="T3" fmla="*/ 9 h 9"/>
                  <a:gd name="T4" fmla="*/ 0 w 8"/>
                  <a:gd name="T5" fmla="*/ 0 h 9"/>
                  <a:gd name="T6" fmla="*/ 0 w 8"/>
                  <a:gd name="T7" fmla="*/ 0 h 9"/>
                  <a:gd name="T8" fmla="*/ 6 w 8"/>
                  <a:gd name="T9" fmla="*/ 6 h 9"/>
                </a:gdLst>
                <a:ahLst/>
                <a:cxnLst>
                  <a:cxn ang="0">
                    <a:pos x="T0" y="T1"/>
                  </a:cxn>
                  <a:cxn ang="0">
                    <a:pos x="T2" y="T3"/>
                  </a:cxn>
                  <a:cxn ang="0">
                    <a:pos x="T4" y="T5"/>
                  </a:cxn>
                  <a:cxn ang="0">
                    <a:pos x="T6" y="T7"/>
                  </a:cxn>
                  <a:cxn ang="0">
                    <a:pos x="T8" y="T9"/>
                  </a:cxn>
                </a:cxnLst>
                <a:rect l="0" t="0" r="r" b="b"/>
                <a:pathLst>
                  <a:path w="8" h="9">
                    <a:moveTo>
                      <a:pt x="6" y="6"/>
                    </a:moveTo>
                    <a:cubicBezTo>
                      <a:pt x="6" y="6"/>
                      <a:pt x="8" y="9"/>
                      <a:pt x="8" y="9"/>
                    </a:cubicBezTo>
                    <a:cubicBezTo>
                      <a:pt x="7" y="9"/>
                      <a:pt x="0" y="1"/>
                      <a:pt x="0" y="0"/>
                    </a:cubicBezTo>
                    <a:cubicBezTo>
                      <a:pt x="0" y="0"/>
                      <a:pt x="0" y="0"/>
                      <a:pt x="0" y="0"/>
                    </a:cubicBezTo>
                    <a:cubicBezTo>
                      <a:pt x="1" y="1"/>
                      <a:pt x="4"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5" name="Freeform 2485">
                <a:extLst>
                  <a:ext uri="{FF2B5EF4-FFF2-40B4-BE49-F238E27FC236}">
                    <a16:creationId xmlns:a16="http://schemas.microsoft.com/office/drawing/2014/main" id="{E398C943-1763-4689-BD97-AD8D3D303198}"/>
                  </a:ext>
                </a:extLst>
              </p:cNvPr>
              <p:cNvSpPr>
                <a:spLocks/>
              </p:cNvSpPr>
              <p:nvPr/>
            </p:nvSpPr>
            <p:spPr bwMode="auto">
              <a:xfrm>
                <a:off x="6892" y="1481"/>
                <a:ext cx="43" cy="43"/>
              </a:xfrm>
              <a:custGeom>
                <a:avLst/>
                <a:gdLst>
                  <a:gd name="T0" fmla="*/ 6 w 9"/>
                  <a:gd name="T1" fmla="*/ 5 h 9"/>
                  <a:gd name="T2" fmla="*/ 8 w 9"/>
                  <a:gd name="T3" fmla="*/ 9 h 9"/>
                  <a:gd name="T4" fmla="*/ 1 w 9"/>
                  <a:gd name="T5" fmla="*/ 0 h 9"/>
                  <a:gd name="T6" fmla="*/ 1 w 9"/>
                  <a:gd name="T7" fmla="*/ 0 h 9"/>
                  <a:gd name="T8" fmla="*/ 6 w 9"/>
                  <a:gd name="T9" fmla="*/ 5 h 9"/>
                </a:gdLst>
                <a:ahLst/>
                <a:cxnLst>
                  <a:cxn ang="0">
                    <a:pos x="T0" y="T1"/>
                  </a:cxn>
                  <a:cxn ang="0">
                    <a:pos x="T2" y="T3"/>
                  </a:cxn>
                  <a:cxn ang="0">
                    <a:pos x="T4" y="T5"/>
                  </a:cxn>
                  <a:cxn ang="0">
                    <a:pos x="T6" y="T7"/>
                  </a:cxn>
                  <a:cxn ang="0">
                    <a:pos x="T8" y="T9"/>
                  </a:cxn>
                </a:cxnLst>
                <a:rect l="0" t="0" r="r" b="b"/>
                <a:pathLst>
                  <a:path w="9" h="9">
                    <a:moveTo>
                      <a:pt x="6" y="5"/>
                    </a:moveTo>
                    <a:cubicBezTo>
                      <a:pt x="7" y="6"/>
                      <a:pt x="9" y="9"/>
                      <a:pt x="8" y="9"/>
                    </a:cubicBezTo>
                    <a:cubicBezTo>
                      <a:pt x="7" y="9"/>
                      <a:pt x="0" y="0"/>
                      <a:pt x="1" y="0"/>
                    </a:cubicBezTo>
                    <a:cubicBezTo>
                      <a:pt x="1" y="0"/>
                      <a:pt x="1" y="0"/>
                      <a:pt x="1" y="0"/>
                    </a:cubicBezTo>
                    <a:cubicBezTo>
                      <a:pt x="2" y="0"/>
                      <a:pt x="4" y="3"/>
                      <a:pt x="6"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6" name="Freeform 2486">
                <a:extLst>
                  <a:ext uri="{FF2B5EF4-FFF2-40B4-BE49-F238E27FC236}">
                    <a16:creationId xmlns:a16="http://schemas.microsoft.com/office/drawing/2014/main" id="{B9B1670C-F19F-4A3B-8960-857AD2A9B29A}"/>
                  </a:ext>
                </a:extLst>
              </p:cNvPr>
              <p:cNvSpPr>
                <a:spLocks/>
              </p:cNvSpPr>
              <p:nvPr/>
            </p:nvSpPr>
            <p:spPr bwMode="auto">
              <a:xfrm>
                <a:off x="6945" y="1553"/>
                <a:ext cx="43" cy="48"/>
              </a:xfrm>
              <a:custGeom>
                <a:avLst/>
                <a:gdLst>
                  <a:gd name="T0" fmla="*/ 6 w 9"/>
                  <a:gd name="T1" fmla="*/ 6 h 10"/>
                  <a:gd name="T2" fmla="*/ 8 w 9"/>
                  <a:gd name="T3" fmla="*/ 10 h 10"/>
                  <a:gd name="T4" fmla="*/ 1 w 9"/>
                  <a:gd name="T5" fmla="*/ 0 h 10"/>
                  <a:gd name="T6" fmla="*/ 1 w 9"/>
                  <a:gd name="T7" fmla="*/ 0 h 10"/>
                  <a:gd name="T8" fmla="*/ 6 w 9"/>
                  <a:gd name="T9" fmla="*/ 6 h 10"/>
                </a:gdLst>
                <a:ahLst/>
                <a:cxnLst>
                  <a:cxn ang="0">
                    <a:pos x="T0" y="T1"/>
                  </a:cxn>
                  <a:cxn ang="0">
                    <a:pos x="T2" y="T3"/>
                  </a:cxn>
                  <a:cxn ang="0">
                    <a:pos x="T4" y="T5"/>
                  </a:cxn>
                  <a:cxn ang="0">
                    <a:pos x="T6" y="T7"/>
                  </a:cxn>
                  <a:cxn ang="0">
                    <a:pos x="T8" y="T9"/>
                  </a:cxn>
                </a:cxnLst>
                <a:rect l="0" t="0" r="r" b="b"/>
                <a:pathLst>
                  <a:path w="9" h="10">
                    <a:moveTo>
                      <a:pt x="6" y="6"/>
                    </a:moveTo>
                    <a:cubicBezTo>
                      <a:pt x="8" y="8"/>
                      <a:pt x="9" y="10"/>
                      <a:pt x="8" y="10"/>
                    </a:cubicBezTo>
                    <a:cubicBezTo>
                      <a:pt x="7" y="9"/>
                      <a:pt x="0" y="1"/>
                      <a:pt x="1" y="0"/>
                    </a:cubicBezTo>
                    <a:cubicBezTo>
                      <a:pt x="1" y="0"/>
                      <a:pt x="1" y="0"/>
                      <a:pt x="1" y="0"/>
                    </a:cubicBezTo>
                    <a:cubicBezTo>
                      <a:pt x="2" y="0"/>
                      <a:pt x="5"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7" name="Freeform 2487">
                <a:extLst>
                  <a:ext uri="{FF2B5EF4-FFF2-40B4-BE49-F238E27FC236}">
                    <a16:creationId xmlns:a16="http://schemas.microsoft.com/office/drawing/2014/main" id="{6DD56CE2-7441-4EBD-879A-B61310B0274F}"/>
                  </a:ext>
                </a:extLst>
              </p:cNvPr>
              <p:cNvSpPr>
                <a:spLocks/>
              </p:cNvSpPr>
              <p:nvPr/>
            </p:nvSpPr>
            <p:spPr bwMode="auto">
              <a:xfrm>
                <a:off x="7007" y="1630"/>
                <a:ext cx="39" cy="48"/>
              </a:xfrm>
              <a:custGeom>
                <a:avLst/>
                <a:gdLst>
                  <a:gd name="T0" fmla="*/ 6 w 8"/>
                  <a:gd name="T1" fmla="*/ 6 h 10"/>
                  <a:gd name="T2" fmla="*/ 7 w 8"/>
                  <a:gd name="T3" fmla="*/ 10 h 10"/>
                  <a:gd name="T4" fmla="*/ 1 w 8"/>
                  <a:gd name="T5" fmla="*/ 0 h 10"/>
                  <a:gd name="T6" fmla="*/ 1 w 8"/>
                  <a:gd name="T7" fmla="*/ 0 h 10"/>
                  <a:gd name="T8" fmla="*/ 6 w 8"/>
                  <a:gd name="T9" fmla="*/ 6 h 10"/>
                </a:gdLst>
                <a:ahLst/>
                <a:cxnLst>
                  <a:cxn ang="0">
                    <a:pos x="T0" y="T1"/>
                  </a:cxn>
                  <a:cxn ang="0">
                    <a:pos x="T2" y="T3"/>
                  </a:cxn>
                  <a:cxn ang="0">
                    <a:pos x="T4" y="T5"/>
                  </a:cxn>
                  <a:cxn ang="0">
                    <a:pos x="T6" y="T7"/>
                  </a:cxn>
                  <a:cxn ang="0">
                    <a:pos x="T8" y="T9"/>
                  </a:cxn>
                </a:cxnLst>
                <a:rect l="0" t="0" r="r" b="b"/>
                <a:pathLst>
                  <a:path w="8" h="10">
                    <a:moveTo>
                      <a:pt x="6" y="6"/>
                    </a:moveTo>
                    <a:cubicBezTo>
                      <a:pt x="7" y="8"/>
                      <a:pt x="8" y="10"/>
                      <a:pt x="7" y="10"/>
                    </a:cubicBezTo>
                    <a:cubicBezTo>
                      <a:pt x="6" y="10"/>
                      <a:pt x="0" y="0"/>
                      <a:pt x="1" y="0"/>
                    </a:cubicBezTo>
                    <a:cubicBezTo>
                      <a:pt x="1" y="0"/>
                      <a:pt x="1" y="0"/>
                      <a:pt x="1" y="0"/>
                    </a:cubicBezTo>
                    <a:cubicBezTo>
                      <a:pt x="2" y="0"/>
                      <a:pt x="4"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8" name="Freeform 2488">
                <a:extLst>
                  <a:ext uri="{FF2B5EF4-FFF2-40B4-BE49-F238E27FC236}">
                    <a16:creationId xmlns:a16="http://schemas.microsoft.com/office/drawing/2014/main" id="{A18437CD-B241-4BF1-88FD-56159786412D}"/>
                  </a:ext>
                </a:extLst>
              </p:cNvPr>
              <p:cNvSpPr>
                <a:spLocks/>
              </p:cNvSpPr>
              <p:nvPr/>
            </p:nvSpPr>
            <p:spPr bwMode="auto">
              <a:xfrm>
                <a:off x="7007" y="1611"/>
                <a:ext cx="39" cy="48"/>
              </a:xfrm>
              <a:custGeom>
                <a:avLst/>
                <a:gdLst>
                  <a:gd name="T0" fmla="*/ 5 w 8"/>
                  <a:gd name="T1" fmla="*/ 6 h 10"/>
                  <a:gd name="T2" fmla="*/ 7 w 8"/>
                  <a:gd name="T3" fmla="*/ 10 h 10"/>
                  <a:gd name="T4" fmla="*/ 1 w 8"/>
                  <a:gd name="T5" fmla="*/ 0 h 10"/>
                  <a:gd name="T6" fmla="*/ 1 w 8"/>
                  <a:gd name="T7" fmla="*/ 0 h 10"/>
                  <a:gd name="T8" fmla="*/ 5 w 8"/>
                  <a:gd name="T9" fmla="*/ 6 h 10"/>
                </a:gdLst>
                <a:ahLst/>
                <a:cxnLst>
                  <a:cxn ang="0">
                    <a:pos x="T0" y="T1"/>
                  </a:cxn>
                  <a:cxn ang="0">
                    <a:pos x="T2" y="T3"/>
                  </a:cxn>
                  <a:cxn ang="0">
                    <a:pos x="T4" y="T5"/>
                  </a:cxn>
                  <a:cxn ang="0">
                    <a:pos x="T6" y="T7"/>
                  </a:cxn>
                  <a:cxn ang="0">
                    <a:pos x="T8" y="T9"/>
                  </a:cxn>
                </a:cxnLst>
                <a:rect l="0" t="0" r="r" b="b"/>
                <a:pathLst>
                  <a:path w="8" h="10">
                    <a:moveTo>
                      <a:pt x="5" y="6"/>
                    </a:moveTo>
                    <a:cubicBezTo>
                      <a:pt x="6" y="7"/>
                      <a:pt x="8" y="10"/>
                      <a:pt x="7" y="10"/>
                    </a:cubicBezTo>
                    <a:cubicBezTo>
                      <a:pt x="7" y="10"/>
                      <a:pt x="0" y="1"/>
                      <a:pt x="1" y="0"/>
                    </a:cubicBezTo>
                    <a:cubicBezTo>
                      <a:pt x="1" y="0"/>
                      <a:pt x="1" y="0"/>
                      <a:pt x="1" y="0"/>
                    </a:cubicBezTo>
                    <a:cubicBezTo>
                      <a:pt x="1" y="1"/>
                      <a:pt x="4"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39" name="Freeform 2489">
                <a:extLst>
                  <a:ext uri="{FF2B5EF4-FFF2-40B4-BE49-F238E27FC236}">
                    <a16:creationId xmlns:a16="http://schemas.microsoft.com/office/drawing/2014/main" id="{CDE3CFD0-67E5-4DDF-BBF1-97C7DF18CCCF}"/>
                  </a:ext>
                </a:extLst>
              </p:cNvPr>
              <p:cNvSpPr>
                <a:spLocks/>
              </p:cNvSpPr>
              <p:nvPr/>
            </p:nvSpPr>
            <p:spPr bwMode="auto">
              <a:xfrm>
                <a:off x="6959" y="1553"/>
                <a:ext cx="39" cy="43"/>
              </a:xfrm>
              <a:custGeom>
                <a:avLst/>
                <a:gdLst>
                  <a:gd name="T0" fmla="*/ 5 w 8"/>
                  <a:gd name="T1" fmla="*/ 5 h 9"/>
                  <a:gd name="T2" fmla="*/ 8 w 8"/>
                  <a:gd name="T3" fmla="*/ 9 h 9"/>
                  <a:gd name="T4" fmla="*/ 0 w 8"/>
                  <a:gd name="T5" fmla="*/ 0 h 9"/>
                  <a:gd name="T6" fmla="*/ 1 w 8"/>
                  <a:gd name="T7" fmla="*/ 0 h 9"/>
                  <a:gd name="T8" fmla="*/ 5 w 8"/>
                  <a:gd name="T9" fmla="*/ 5 h 9"/>
                </a:gdLst>
                <a:ahLst/>
                <a:cxnLst>
                  <a:cxn ang="0">
                    <a:pos x="T0" y="T1"/>
                  </a:cxn>
                  <a:cxn ang="0">
                    <a:pos x="T2" y="T3"/>
                  </a:cxn>
                  <a:cxn ang="0">
                    <a:pos x="T4" y="T5"/>
                  </a:cxn>
                  <a:cxn ang="0">
                    <a:pos x="T6" y="T7"/>
                  </a:cxn>
                  <a:cxn ang="0">
                    <a:pos x="T8" y="T9"/>
                  </a:cxn>
                </a:cxnLst>
                <a:rect l="0" t="0" r="r" b="b"/>
                <a:pathLst>
                  <a:path w="8" h="9">
                    <a:moveTo>
                      <a:pt x="5" y="5"/>
                    </a:moveTo>
                    <a:cubicBezTo>
                      <a:pt x="6" y="6"/>
                      <a:pt x="8" y="9"/>
                      <a:pt x="8" y="9"/>
                    </a:cubicBezTo>
                    <a:cubicBezTo>
                      <a:pt x="7" y="9"/>
                      <a:pt x="0" y="0"/>
                      <a:pt x="0" y="0"/>
                    </a:cubicBezTo>
                    <a:cubicBezTo>
                      <a:pt x="0" y="0"/>
                      <a:pt x="0" y="0"/>
                      <a:pt x="1" y="0"/>
                    </a:cubicBezTo>
                    <a:cubicBezTo>
                      <a:pt x="1" y="0"/>
                      <a:pt x="4"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0" name="Freeform 2490">
                <a:extLst>
                  <a:ext uri="{FF2B5EF4-FFF2-40B4-BE49-F238E27FC236}">
                    <a16:creationId xmlns:a16="http://schemas.microsoft.com/office/drawing/2014/main" id="{52FD8548-DD70-43B5-B1EF-05B4444DFD5C}"/>
                  </a:ext>
                </a:extLst>
              </p:cNvPr>
              <p:cNvSpPr>
                <a:spLocks/>
              </p:cNvSpPr>
              <p:nvPr/>
            </p:nvSpPr>
            <p:spPr bwMode="auto">
              <a:xfrm>
                <a:off x="6906" y="1481"/>
                <a:ext cx="39" cy="48"/>
              </a:xfrm>
              <a:custGeom>
                <a:avLst/>
                <a:gdLst>
                  <a:gd name="T0" fmla="*/ 6 w 8"/>
                  <a:gd name="T1" fmla="*/ 6 h 10"/>
                  <a:gd name="T2" fmla="*/ 8 w 8"/>
                  <a:gd name="T3" fmla="*/ 10 h 10"/>
                  <a:gd name="T4" fmla="*/ 1 w 8"/>
                  <a:gd name="T5" fmla="*/ 0 h 10"/>
                  <a:gd name="T6" fmla="*/ 1 w 8"/>
                  <a:gd name="T7" fmla="*/ 0 h 10"/>
                  <a:gd name="T8" fmla="*/ 6 w 8"/>
                  <a:gd name="T9" fmla="*/ 6 h 10"/>
                </a:gdLst>
                <a:ahLst/>
                <a:cxnLst>
                  <a:cxn ang="0">
                    <a:pos x="T0" y="T1"/>
                  </a:cxn>
                  <a:cxn ang="0">
                    <a:pos x="T2" y="T3"/>
                  </a:cxn>
                  <a:cxn ang="0">
                    <a:pos x="T4" y="T5"/>
                  </a:cxn>
                  <a:cxn ang="0">
                    <a:pos x="T6" y="T7"/>
                  </a:cxn>
                  <a:cxn ang="0">
                    <a:pos x="T8" y="T9"/>
                  </a:cxn>
                </a:cxnLst>
                <a:rect l="0" t="0" r="r" b="b"/>
                <a:pathLst>
                  <a:path w="8" h="10">
                    <a:moveTo>
                      <a:pt x="6" y="6"/>
                    </a:moveTo>
                    <a:cubicBezTo>
                      <a:pt x="6" y="6"/>
                      <a:pt x="8" y="9"/>
                      <a:pt x="8" y="10"/>
                    </a:cubicBezTo>
                    <a:cubicBezTo>
                      <a:pt x="7" y="9"/>
                      <a:pt x="0" y="1"/>
                      <a:pt x="1" y="0"/>
                    </a:cubicBezTo>
                    <a:cubicBezTo>
                      <a:pt x="1" y="0"/>
                      <a:pt x="1" y="0"/>
                      <a:pt x="1" y="0"/>
                    </a:cubicBezTo>
                    <a:cubicBezTo>
                      <a:pt x="1" y="1"/>
                      <a:pt x="4"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1" name="Freeform 2491">
                <a:extLst>
                  <a:ext uri="{FF2B5EF4-FFF2-40B4-BE49-F238E27FC236}">
                    <a16:creationId xmlns:a16="http://schemas.microsoft.com/office/drawing/2014/main" id="{675F33ED-8FA9-498C-8707-2C0F5327B764}"/>
                  </a:ext>
                </a:extLst>
              </p:cNvPr>
              <p:cNvSpPr>
                <a:spLocks/>
              </p:cNvSpPr>
              <p:nvPr/>
            </p:nvSpPr>
            <p:spPr bwMode="auto">
              <a:xfrm>
                <a:off x="6848" y="1413"/>
                <a:ext cx="39" cy="43"/>
              </a:xfrm>
              <a:custGeom>
                <a:avLst/>
                <a:gdLst>
                  <a:gd name="T0" fmla="*/ 6 w 8"/>
                  <a:gd name="T1" fmla="*/ 6 h 9"/>
                  <a:gd name="T2" fmla="*/ 8 w 8"/>
                  <a:gd name="T3" fmla="*/ 9 h 9"/>
                  <a:gd name="T4" fmla="*/ 0 w 8"/>
                  <a:gd name="T5" fmla="*/ 0 h 9"/>
                  <a:gd name="T6" fmla="*/ 0 w 8"/>
                  <a:gd name="T7" fmla="*/ 0 h 9"/>
                  <a:gd name="T8" fmla="*/ 6 w 8"/>
                  <a:gd name="T9" fmla="*/ 6 h 9"/>
                </a:gdLst>
                <a:ahLst/>
                <a:cxnLst>
                  <a:cxn ang="0">
                    <a:pos x="T0" y="T1"/>
                  </a:cxn>
                  <a:cxn ang="0">
                    <a:pos x="T2" y="T3"/>
                  </a:cxn>
                  <a:cxn ang="0">
                    <a:pos x="T4" y="T5"/>
                  </a:cxn>
                  <a:cxn ang="0">
                    <a:pos x="T6" y="T7"/>
                  </a:cxn>
                  <a:cxn ang="0">
                    <a:pos x="T8" y="T9"/>
                  </a:cxn>
                </a:cxnLst>
                <a:rect l="0" t="0" r="r" b="b"/>
                <a:pathLst>
                  <a:path w="8" h="9">
                    <a:moveTo>
                      <a:pt x="6" y="6"/>
                    </a:moveTo>
                    <a:cubicBezTo>
                      <a:pt x="6" y="6"/>
                      <a:pt x="8" y="9"/>
                      <a:pt x="8" y="9"/>
                    </a:cubicBezTo>
                    <a:cubicBezTo>
                      <a:pt x="8" y="9"/>
                      <a:pt x="0" y="1"/>
                      <a:pt x="0" y="0"/>
                    </a:cubicBezTo>
                    <a:cubicBezTo>
                      <a:pt x="0" y="0"/>
                      <a:pt x="0" y="0"/>
                      <a:pt x="0" y="0"/>
                    </a:cubicBezTo>
                    <a:cubicBezTo>
                      <a:pt x="1" y="1"/>
                      <a:pt x="4"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2" name="Freeform 2492">
                <a:extLst>
                  <a:ext uri="{FF2B5EF4-FFF2-40B4-BE49-F238E27FC236}">
                    <a16:creationId xmlns:a16="http://schemas.microsoft.com/office/drawing/2014/main" id="{B9BF45AA-0656-40F2-82E6-E3C9D2E63D93}"/>
                  </a:ext>
                </a:extLst>
              </p:cNvPr>
              <p:cNvSpPr>
                <a:spLocks/>
              </p:cNvSpPr>
              <p:nvPr/>
            </p:nvSpPr>
            <p:spPr bwMode="auto">
              <a:xfrm>
                <a:off x="6824" y="1379"/>
                <a:ext cx="39" cy="44"/>
              </a:xfrm>
              <a:custGeom>
                <a:avLst/>
                <a:gdLst>
                  <a:gd name="T0" fmla="*/ 5 w 8"/>
                  <a:gd name="T1" fmla="*/ 6 h 9"/>
                  <a:gd name="T2" fmla="*/ 8 w 8"/>
                  <a:gd name="T3" fmla="*/ 9 h 9"/>
                  <a:gd name="T4" fmla="*/ 8 w 8"/>
                  <a:gd name="T5" fmla="*/ 9 h 9"/>
                  <a:gd name="T6" fmla="*/ 0 w 8"/>
                  <a:gd name="T7" fmla="*/ 0 h 9"/>
                  <a:gd name="T8" fmla="*/ 0 w 8"/>
                  <a:gd name="T9" fmla="*/ 0 h 9"/>
                  <a:gd name="T10" fmla="*/ 5 w 8"/>
                  <a:gd name="T11" fmla="*/ 6 h 9"/>
                </a:gdLst>
                <a:ahLst/>
                <a:cxnLst>
                  <a:cxn ang="0">
                    <a:pos x="T0" y="T1"/>
                  </a:cxn>
                  <a:cxn ang="0">
                    <a:pos x="T2" y="T3"/>
                  </a:cxn>
                  <a:cxn ang="0">
                    <a:pos x="T4" y="T5"/>
                  </a:cxn>
                  <a:cxn ang="0">
                    <a:pos x="T6" y="T7"/>
                  </a:cxn>
                  <a:cxn ang="0">
                    <a:pos x="T8" y="T9"/>
                  </a:cxn>
                  <a:cxn ang="0">
                    <a:pos x="T10" y="T11"/>
                  </a:cxn>
                </a:cxnLst>
                <a:rect l="0" t="0" r="r" b="b"/>
                <a:pathLst>
                  <a:path w="8" h="9">
                    <a:moveTo>
                      <a:pt x="5" y="6"/>
                    </a:moveTo>
                    <a:cubicBezTo>
                      <a:pt x="6" y="7"/>
                      <a:pt x="8" y="9"/>
                      <a:pt x="8" y="9"/>
                    </a:cubicBezTo>
                    <a:cubicBezTo>
                      <a:pt x="8" y="9"/>
                      <a:pt x="8" y="9"/>
                      <a:pt x="8" y="9"/>
                    </a:cubicBezTo>
                    <a:cubicBezTo>
                      <a:pt x="7" y="9"/>
                      <a:pt x="0" y="1"/>
                      <a:pt x="0" y="0"/>
                    </a:cubicBezTo>
                    <a:cubicBezTo>
                      <a:pt x="0" y="0"/>
                      <a:pt x="0" y="0"/>
                      <a:pt x="0" y="0"/>
                    </a:cubicBezTo>
                    <a:cubicBezTo>
                      <a:pt x="0" y="1"/>
                      <a:pt x="3"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3" name="Freeform 2493">
                <a:extLst>
                  <a:ext uri="{FF2B5EF4-FFF2-40B4-BE49-F238E27FC236}">
                    <a16:creationId xmlns:a16="http://schemas.microsoft.com/office/drawing/2014/main" id="{E558688C-72AF-446F-A5E2-F715A733F33B}"/>
                  </a:ext>
                </a:extLst>
              </p:cNvPr>
              <p:cNvSpPr>
                <a:spLocks/>
              </p:cNvSpPr>
              <p:nvPr/>
            </p:nvSpPr>
            <p:spPr bwMode="auto">
              <a:xfrm>
                <a:off x="6887" y="1452"/>
                <a:ext cx="38" cy="43"/>
              </a:xfrm>
              <a:custGeom>
                <a:avLst/>
                <a:gdLst>
                  <a:gd name="T0" fmla="*/ 5 w 8"/>
                  <a:gd name="T1" fmla="*/ 5 h 9"/>
                  <a:gd name="T2" fmla="*/ 8 w 8"/>
                  <a:gd name="T3" fmla="*/ 9 h 9"/>
                  <a:gd name="T4" fmla="*/ 0 w 8"/>
                  <a:gd name="T5" fmla="*/ 0 h 9"/>
                  <a:gd name="T6" fmla="*/ 0 w 8"/>
                  <a:gd name="T7" fmla="*/ 0 h 9"/>
                  <a:gd name="T8" fmla="*/ 5 w 8"/>
                  <a:gd name="T9" fmla="*/ 5 h 9"/>
                </a:gdLst>
                <a:ahLst/>
                <a:cxnLst>
                  <a:cxn ang="0">
                    <a:pos x="T0" y="T1"/>
                  </a:cxn>
                  <a:cxn ang="0">
                    <a:pos x="T2" y="T3"/>
                  </a:cxn>
                  <a:cxn ang="0">
                    <a:pos x="T4" y="T5"/>
                  </a:cxn>
                  <a:cxn ang="0">
                    <a:pos x="T6" y="T7"/>
                  </a:cxn>
                  <a:cxn ang="0">
                    <a:pos x="T8" y="T9"/>
                  </a:cxn>
                </a:cxnLst>
                <a:rect l="0" t="0" r="r" b="b"/>
                <a:pathLst>
                  <a:path w="8" h="9">
                    <a:moveTo>
                      <a:pt x="5" y="5"/>
                    </a:moveTo>
                    <a:cubicBezTo>
                      <a:pt x="6" y="5"/>
                      <a:pt x="8" y="8"/>
                      <a:pt x="8" y="9"/>
                    </a:cubicBezTo>
                    <a:cubicBezTo>
                      <a:pt x="8" y="8"/>
                      <a:pt x="0" y="0"/>
                      <a:pt x="0" y="0"/>
                    </a:cubicBezTo>
                    <a:cubicBezTo>
                      <a:pt x="0" y="0"/>
                      <a:pt x="0" y="0"/>
                      <a:pt x="0" y="0"/>
                    </a:cubicBezTo>
                    <a:cubicBezTo>
                      <a:pt x="1" y="0"/>
                      <a:pt x="3" y="3"/>
                      <a:pt x="5"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4" name="Freeform 2494">
                <a:extLst>
                  <a:ext uri="{FF2B5EF4-FFF2-40B4-BE49-F238E27FC236}">
                    <a16:creationId xmlns:a16="http://schemas.microsoft.com/office/drawing/2014/main" id="{BAB878CE-7894-429B-A022-EBF35C0A9D7E}"/>
                  </a:ext>
                </a:extLst>
              </p:cNvPr>
              <p:cNvSpPr>
                <a:spLocks/>
              </p:cNvSpPr>
              <p:nvPr/>
            </p:nvSpPr>
            <p:spPr bwMode="auto">
              <a:xfrm>
                <a:off x="6945" y="1519"/>
                <a:ext cx="38" cy="48"/>
              </a:xfrm>
              <a:custGeom>
                <a:avLst/>
                <a:gdLst>
                  <a:gd name="T0" fmla="*/ 5 w 8"/>
                  <a:gd name="T1" fmla="*/ 6 h 10"/>
                  <a:gd name="T2" fmla="*/ 8 w 8"/>
                  <a:gd name="T3" fmla="*/ 10 h 10"/>
                  <a:gd name="T4" fmla="*/ 0 w 8"/>
                  <a:gd name="T5" fmla="*/ 0 h 10"/>
                  <a:gd name="T6" fmla="*/ 0 w 8"/>
                  <a:gd name="T7" fmla="*/ 0 h 10"/>
                  <a:gd name="T8" fmla="*/ 5 w 8"/>
                  <a:gd name="T9" fmla="*/ 6 h 10"/>
                </a:gdLst>
                <a:ahLst/>
                <a:cxnLst>
                  <a:cxn ang="0">
                    <a:pos x="T0" y="T1"/>
                  </a:cxn>
                  <a:cxn ang="0">
                    <a:pos x="T2" y="T3"/>
                  </a:cxn>
                  <a:cxn ang="0">
                    <a:pos x="T4" y="T5"/>
                  </a:cxn>
                  <a:cxn ang="0">
                    <a:pos x="T6" y="T7"/>
                  </a:cxn>
                  <a:cxn ang="0">
                    <a:pos x="T8" y="T9"/>
                  </a:cxn>
                </a:cxnLst>
                <a:rect l="0" t="0" r="r" b="b"/>
                <a:pathLst>
                  <a:path w="8" h="10">
                    <a:moveTo>
                      <a:pt x="5" y="6"/>
                    </a:moveTo>
                    <a:cubicBezTo>
                      <a:pt x="5" y="6"/>
                      <a:pt x="8" y="9"/>
                      <a:pt x="8" y="10"/>
                    </a:cubicBezTo>
                    <a:cubicBezTo>
                      <a:pt x="7" y="10"/>
                      <a:pt x="0" y="1"/>
                      <a:pt x="0" y="0"/>
                    </a:cubicBezTo>
                    <a:cubicBezTo>
                      <a:pt x="0" y="0"/>
                      <a:pt x="0" y="0"/>
                      <a:pt x="0" y="0"/>
                    </a:cubicBezTo>
                    <a:cubicBezTo>
                      <a:pt x="1" y="1"/>
                      <a:pt x="3"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5" name="Freeform 2495">
                <a:extLst>
                  <a:ext uri="{FF2B5EF4-FFF2-40B4-BE49-F238E27FC236}">
                    <a16:creationId xmlns:a16="http://schemas.microsoft.com/office/drawing/2014/main" id="{FFAB3198-1942-4FCE-9F50-49F8517A3D44}"/>
                  </a:ext>
                </a:extLst>
              </p:cNvPr>
              <p:cNvSpPr>
                <a:spLocks/>
              </p:cNvSpPr>
              <p:nvPr/>
            </p:nvSpPr>
            <p:spPr bwMode="auto">
              <a:xfrm>
                <a:off x="7003" y="1591"/>
                <a:ext cx="33" cy="49"/>
              </a:xfrm>
              <a:custGeom>
                <a:avLst/>
                <a:gdLst>
                  <a:gd name="T0" fmla="*/ 5 w 7"/>
                  <a:gd name="T1" fmla="*/ 6 h 10"/>
                  <a:gd name="T2" fmla="*/ 7 w 7"/>
                  <a:gd name="T3" fmla="*/ 10 h 10"/>
                  <a:gd name="T4" fmla="*/ 0 w 7"/>
                  <a:gd name="T5" fmla="*/ 0 h 10"/>
                  <a:gd name="T6" fmla="*/ 0 w 7"/>
                  <a:gd name="T7" fmla="*/ 0 h 10"/>
                  <a:gd name="T8" fmla="*/ 5 w 7"/>
                  <a:gd name="T9" fmla="*/ 6 h 10"/>
                </a:gdLst>
                <a:ahLst/>
                <a:cxnLst>
                  <a:cxn ang="0">
                    <a:pos x="T0" y="T1"/>
                  </a:cxn>
                  <a:cxn ang="0">
                    <a:pos x="T2" y="T3"/>
                  </a:cxn>
                  <a:cxn ang="0">
                    <a:pos x="T4" y="T5"/>
                  </a:cxn>
                  <a:cxn ang="0">
                    <a:pos x="T6" y="T7"/>
                  </a:cxn>
                  <a:cxn ang="0">
                    <a:pos x="T8" y="T9"/>
                  </a:cxn>
                </a:cxnLst>
                <a:rect l="0" t="0" r="r" b="b"/>
                <a:pathLst>
                  <a:path w="7" h="10">
                    <a:moveTo>
                      <a:pt x="5" y="6"/>
                    </a:moveTo>
                    <a:cubicBezTo>
                      <a:pt x="5" y="7"/>
                      <a:pt x="7" y="10"/>
                      <a:pt x="7" y="10"/>
                    </a:cubicBezTo>
                    <a:cubicBezTo>
                      <a:pt x="7" y="10"/>
                      <a:pt x="0" y="1"/>
                      <a:pt x="0" y="0"/>
                    </a:cubicBezTo>
                    <a:cubicBezTo>
                      <a:pt x="0" y="0"/>
                      <a:pt x="0" y="0"/>
                      <a:pt x="0" y="0"/>
                    </a:cubicBezTo>
                    <a:cubicBezTo>
                      <a:pt x="1" y="1"/>
                      <a:pt x="3"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6" name="Freeform 2496">
                <a:extLst>
                  <a:ext uri="{FF2B5EF4-FFF2-40B4-BE49-F238E27FC236}">
                    <a16:creationId xmlns:a16="http://schemas.microsoft.com/office/drawing/2014/main" id="{416FFF32-8829-4DB0-A20C-980E4986F9D1}"/>
                  </a:ext>
                </a:extLst>
              </p:cNvPr>
              <p:cNvSpPr>
                <a:spLocks/>
              </p:cNvSpPr>
              <p:nvPr/>
            </p:nvSpPr>
            <p:spPr bwMode="auto">
              <a:xfrm>
                <a:off x="7027" y="1620"/>
                <a:ext cx="33" cy="49"/>
              </a:xfrm>
              <a:custGeom>
                <a:avLst/>
                <a:gdLst>
                  <a:gd name="T0" fmla="*/ 7 w 7"/>
                  <a:gd name="T1" fmla="*/ 10 h 10"/>
                  <a:gd name="T2" fmla="*/ 7 w 7"/>
                  <a:gd name="T3" fmla="*/ 10 h 10"/>
                  <a:gd name="T4" fmla="*/ 0 w 7"/>
                  <a:gd name="T5" fmla="*/ 0 h 10"/>
                  <a:gd name="T6" fmla="*/ 0 w 7"/>
                  <a:gd name="T7" fmla="*/ 0 h 10"/>
                  <a:gd name="T8" fmla="*/ 0 w 7"/>
                  <a:gd name="T9" fmla="*/ 1 h 10"/>
                  <a:gd name="T10" fmla="*/ 6 w 7"/>
                  <a:gd name="T11" fmla="*/ 10 h 10"/>
                  <a:gd name="T12" fmla="*/ 7 w 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7" y="10"/>
                    </a:moveTo>
                    <a:cubicBezTo>
                      <a:pt x="7" y="10"/>
                      <a:pt x="7" y="10"/>
                      <a:pt x="7" y="10"/>
                    </a:cubicBezTo>
                    <a:cubicBezTo>
                      <a:pt x="6" y="10"/>
                      <a:pt x="0" y="0"/>
                      <a:pt x="0" y="0"/>
                    </a:cubicBezTo>
                    <a:cubicBezTo>
                      <a:pt x="0" y="0"/>
                      <a:pt x="0" y="0"/>
                      <a:pt x="0" y="0"/>
                    </a:cubicBezTo>
                    <a:cubicBezTo>
                      <a:pt x="0" y="0"/>
                      <a:pt x="0" y="0"/>
                      <a:pt x="0" y="1"/>
                    </a:cubicBezTo>
                    <a:cubicBezTo>
                      <a:pt x="6" y="10"/>
                      <a:pt x="6" y="10"/>
                      <a:pt x="6" y="10"/>
                    </a:cubicBezTo>
                    <a:cubicBezTo>
                      <a:pt x="6" y="10"/>
                      <a:pt x="6" y="10"/>
                      <a:pt x="7" y="10"/>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7" name="Freeform 2497">
                <a:extLst>
                  <a:ext uri="{FF2B5EF4-FFF2-40B4-BE49-F238E27FC236}">
                    <a16:creationId xmlns:a16="http://schemas.microsoft.com/office/drawing/2014/main" id="{E5AED535-B76E-4132-82C0-8041DB017D1D}"/>
                  </a:ext>
                </a:extLst>
              </p:cNvPr>
              <p:cNvSpPr>
                <a:spLocks/>
              </p:cNvSpPr>
              <p:nvPr/>
            </p:nvSpPr>
            <p:spPr bwMode="auto">
              <a:xfrm>
                <a:off x="6969" y="1543"/>
                <a:ext cx="34" cy="44"/>
              </a:xfrm>
              <a:custGeom>
                <a:avLst/>
                <a:gdLst>
                  <a:gd name="T0" fmla="*/ 4 w 7"/>
                  <a:gd name="T1" fmla="*/ 6 h 9"/>
                  <a:gd name="T2" fmla="*/ 7 w 7"/>
                  <a:gd name="T3" fmla="*/ 9 h 9"/>
                  <a:gd name="T4" fmla="*/ 0 w 7"/>
                  <a:gd name="T5" fmla="*/ 0 h 9"/>
                  <a:gd name="T6" fmla="*/ 0 w 7"/>
                  <a:gd name="T7" fmla="*/ 0 h 9"/>
                  <a:gd name="T8" fmla="*/ 4 w 7"/>
                  <a:gd name="T9" fmla="*/ 6 h 9"/>
                </a:gdLst>
                <a:ahLst/>
                <a:cxnLst>
                  <a:cxn ang="0">
                    <a:pos x="T0" y="T1"/>
                  </a:cxn>
                  <a:cxn ang="0">
                    <a:pos x="T2" y="T3"/>
                  </a:cxn>
                  <a:cxn ang="0">
                    <a:pos x="T4" y="T5"/>
                  </a:cxn>
                  <a:cxn ang="0">
                    <a:pos x="T6" y="T7"/>
                  </a:cxn>
                  <a:cxn ang="0">
                    <a:pos x="T8" y="T9"/>
                  </a:cxn>
                </a:cxnLst>
                <a:rect l="0" t="0" r="r" b="b"/>
                <a:pathLst>
                  <a:path w="7" h="9">
                    <a:moveTo>
                      <a:pt x="4" y="6"/>
                    </a:moveTo>
                    <a:cubicBezTo>
                      <a:pt x="6" y="7"/>
                      <a:pt x="7" y="9"/>
                      <a:pt x="7" y="9"/>
                    </a:cubicBezTo>
                    <a:cubicBezTo>
                      <a:pt x="7" y="9"/>
                      <a:pt x="0" y="0"/>
                      <a:pt x="0" y="0"/>
                    </a:cubicBezTo>
                    <a:cubicBezTo>
                      <a:pt x="0" y="0"/>
                      <a:pt x="0" y="0"/>
                      <a:pt x="0" y="0"/>
                    </a:cubicBezTo>
                    <a:cubicBezTo>
                      <a:pt x="0" y="0"/>
                      <a:pt x="2" y="3"/>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8" name="Freeform 2498">
                <a:extLst>
                  <a:ext uri="{FF2B5EF4-FFF2-40B4-BE49-F238E27FC236}">
                    <a16:creationId xmlns:a16="http://schemas.microsoft.com/office/drawing/2014/main" id="{05B5A8C6-50A2-4EA1-AA32-073A226D7160}"/>
                  </a:ext>
                </a:extLst>
              </p:cNvPr>
              <p:cNvSpPr>
                <a:spLocks/>
              </p:cNvSpPr>
              <p:nvPr/>
            </p:nvSpPr>
            <p:spPr bwMode="auto">
              <a:xfrm>
                <a:off x="6906" y="1466"/>
                <a:ext cx="39" cy="43"/>
              </a:xfrm>
              <a:custGeom>
                <a:avLst/>
                <a:gdLst>
                  <a:gd name="T0" fmla="*/ 7 w 8"/>
                  <a:gd name="T1" fmla="*/ 9 h 9"/>
                  <a:gd name="T2" fmla="*/ 8 w 8"/>
                  <a:gd name="T3" fmla="*/ 9 h 9"/>
                  <a:gd name="T4" fmla="*/ 0 w 8"/>
                  <a:gd name="T5" fmla="*/ 0 h 9"/>
                  <a:gd name="T6" fmla="*/ 0 w 8"/>
                  <a:gd name="T7" fmla="*/ 0 h 9"/>
                  <a:gd name="T8" fmla="*/ 0 w 8"/>
                  <a:gd name="T9" fmla="*/ 0 h 9"/>
                  <a:gd name="T10" fmla="*/ 7 w 8"/>
                  <a:gd name="T11" fmla="*/ 8 h 9"/>
                  <a:gd name="T12" fmla="*/ 7 w 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7" y="9"/>
                    </a:moveTo>
                    <a:cubicBezTo>
                      <a:pt x="7" y="9"/>
                      <a:pt x="7" y="9"/>
                      <a:pt x="8" y="9"/>
                    </a:cubicBezTo>
                    <a:cubicBezTo>
                      <a:pt x="7" y="9"/>
                      <a:pt x="0" y="0"/>
                      <a:pt x="0" y="0"/>
                    </a:cubicBezTo>
                    <a:cubicBezTo>
                      <a:pt x="0" y="0"/>
                      <a:pt x="0" y="0"/>
                      <a:pt x="0" y="0"/>
                    </a:cubicBezTo>
                    <a:cubicBezTo>
                      <a:pt x="0" y="0"/>
                      <a:pt x="0" y="0"/>
                      <a:pt x="0" y="0"/>
                    </a:cubicBezTo>
                    <a:cubicBezTo>
                      <a:pt x="7" y="8"/>
                      <a:pt x="7" y="8"/>
                      <a:pt x="7" y="8"/>
                    </a:cubicBezTo>
                    <a:cubicBezTo>
                      <a:pt x="7" y="9"/>
                      <a:pt x="7" y="9"/>
                      <a:pt x="7" y="9"/>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49" name="Freeform 2499">
                <a:extLst>
                  <a:ext uri="{FF2B5EF4-FFF2-40B4-BE49-F238E27FC236}">
                    <a16:creationId xmlns:a16="http://schemas.microsoft.com/office/drawing/2014/main" id="{750B62F6-4AA8-4C89-A71C-BF7CADDF3483}"/>
                  </a:ext>
                </a:extLst>
              </p:cNvPr>
              <p:cNvSpPr>
                <a:spLocks/>
              </p:cNvSpPr>
              <p:nvPr/>
            </p:nvSpPr>
            <p:spPr bwMode="auto">
              <a:xfrm>
                <a:off x="6839" y="1399"/>
                <a:ext cx="43" cy="38"/>
              </a:xfrm>
              <a:custGeom>
                <a:avLst/>
                <a:gdLst>
                  <a:gd name="T0" fmla="*/ 6 w 9"/>
                  <a:gd name="T1" fmla="*/ 6 h 8"/>
                  <a:gd name="T2" fmla="*/ 9 w 9"/>
                  <a:gd name="T3" fmla="*/ 8 h 8"/>
                  <a:gd name="T4" fmla="*/ 0 w 9"/>
                  <a:gd name="T5" fmla="*/ 0 h 8"/>
                  <a:gd name="T6" fmla="*/ 0 w 9"/>
                  <a:gd name="T7" fmla="*/ 0 h 8"/>
                  <a:gd name="T8" fmla="*/ 3 w 9"/>
                  <a:gd name="T9" fmla="*/ 2 h 8"/>
                  <a:gd name="T10" fmla="*/ 6 w 9"/>
                  <a:gd name="T11" fmla="*/ 5 h 8"/>
                  <a:gd name="T12" fmla="*/ 6 w 9"/>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6" y="6"/>
                    </a:moveTo>
                    <a:cubicBezTo>
                      <a:pt x="7" y="7"/>
                      <a:pt x="8" y="8"/>
                      <a:pt x="9" y="8"/>
                    </a:cubicBezTo>
                    <a:cubicBezTo>
                      <a:pt x="8" y="8"/>
                      <a:pt x="0" y="0"/>
                      <a:pt x="0" y="0"/>
                    </a:cubicBezTo>
                    <a:cubicBezTo>
                      <a:pt x="0" y="0"/>
                      <a:pt x="0" y="0"/>
                      <a:pt x="0" y="0"/>
                    </a:cubicBezTo>
                    <a:cubicBezTo>
                      <a:pt x="1" y="0"/>
                      <a:pt x="2" y="1"/>
                      <a:pt x="3" y="2"/>
                    </a:cubicBezTo>
                    <a:cubicBezTo>
                      <a:pt x="6" y="5"/>
                      <a:pt x="6" y="5"/>
                      <a:pt x="6" y="5"/>
                    </a:cubicBezTo>
                    <a:cubicBezTo>
                      <a:pt x="6" y="5"/>
                      <a:pt x="6" y="6"/>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0" name="Freeform 2500">
                <a:extLst>
                  <a:ext uri="{FF2B5EF4-FFF2-40B4-BE49-F238E27FC236}">
                    <a16:creationId xmlns:a16="http://schemas.microsoft.com/office/drawing/2014/main" id="{7BCFA3F6-DD3C-4104-AB93-63A8069D3D93}"/>
                  </a:ext>
                </a:extLst>
              </p:cNvPr>
              <p:cNvSpPr>
                <a:spLocks/>
              </p:cNvSpPr>
              <p:nvPr/>
            </p:nvSpPr>
            <p:spPr bwMode="auto">
              <a:xfrm>
                <a:off x="6810" y="1365"/>
                <a:ext cx="14" cy="14"/>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1"/>
                      <a:pt x="1" y="1"/>
                      <a:pt x="0" y="0"/>
                    </a:cubicBezTo>
                    <a:cubicBezTo>
                      <a:pt x="3" y="3"/>
                      <a:pt x="3" y="3"/>
                      <a:pt x="3" y="3"/>
                    </a:cubicBezTo>
                    <a:cubicBezTo>
                      <a:pt x="3" y="3"/>
                      <a:pt x="3" y="3"/>
                      <a:pt x="3" y="3"/>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1" name="Freeform 2501">
                <a:extLst>
                  <a:ext uri="{FF2B5EF4-FFF2-40B4-BE49-F238E27FC236}">
                    <a16:creationId xmlns:a16="http://schemas.microsoft.com/office/drawing/2014/main" id="{0DC10326-40C1-43AB-9AB1-061432FD59F1}"/>
                  </a:ext>
                </a:extLst>
              </p:cNvPr>
              <p:cNvSpPr>
                <a:spLocks/>
              </p:cNvSpPr>
              <p:nvPr/>
            </p:nvSpPr>
            <p:spPr bwMode="auto">
              <a:xfrm>
                <a:off x="6646" y="1268"/>
                <a:ext cx="48" cy="39"/>
              </a:xfrm>
              <a:custGeom>
                <a:avLst/>
                <a:gdLst>
                  <a:gd name="T0" fmla="*/ 7 w 10"/>
                  <a:gd name="T1" fmla="*/ 5 h 8"/>
                  <a:gd name="T2" fmla="*/ 9 w 10"/>
                  <a:gd name="T3" fmla="*/ 8 h 8"/>
                  <a:gd name="T4" fmla="*/ 1 w 10"/>
                  <a:gd name="T5" fmla="*/ 0 h 8"/>
                  <a:gd name="T6" fmla="*/ 1 w 10"/>
                  <a:gd name="T7" fmla="*/ 0 h 8"/>
                  <a:gd name="T8" fmla="*/ 7 w 10"/>
                  <a:gd name="T9" fmla="*/ 5 h 8"/>
                </a:gdLst>
                <a:ahLst/>
                <a:cxnLst>
                  <a:cxn ang="0">
                    <a:pos x="T0" y="T1"/>
                  </a:cxn>
                  <a:cxn ang="0">
                    <a:pos x="T2" y="T3"/>
                  </a:cxn>
                  <a:cxn ang="0">
                    <a:pos x="T4" y="T5"/>
                  </a:cxn>
                  <a:cxn ang="0">
                    <a:pos x="T6" y="T7"/>
                  </a:cxn>
                  <a:cxn ang="0">
                    <a:pos x="T8" y="T9"/>
                  </a:cxn>
                </a:cxnLst>
                <a:rect l="0" t="0" r="r" b="b"/>
                <a:pathLst>
                  <a:path w="10" h="8">
                    <a:moveTo>
                      <a:pt x="7" y="5"/>
                    </a:moveTo>
                    <a:cubicBezTo>
                      <a:pt x="9" y="7"/>
                      <a:pt x="10" y="8"/>
                      <a:pt x="9" y="8"/>
                    </a:cubicBezTo>
                    <a:cubicBezTo>
                      <a:pt x="8" y="8"/>
                      <a:pt x="0" y="1"/>
                      <a:pt x="1" y="0"/>
                    </a:cubicBezTo>
                    <a:cubicBezTo>
                      <a:pt x="1" y="0"/>
                      <a:pt x="1" y="0"/>
                      <a:pt x="1" y="0"/>
                    </a:cubicBezTo>
                    <a:cubicBezTo>
                      <a:pt x="2" y="1"/>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2" name="Freeform 2502">
                <a:extLst>
                  <a:ext uri="{FF2B5EF4-FFF2-40B4-BE49-F238E27FC236}">
                    <a16:creationId xmlns:a16="http://schemas.microsoft.com/office/drawing/2014/main" id="{4F81E043-DC8C-4246-9E32-3ADEB073CA0E}"/>
                  </a:ext>
                </a:extLst>
              </p:cNvPr>
              <p:cNvSpPr>
                <a:spLocks/>
              </p:cNvSpPr>
              <p:nvPr/>
            </p:nvSpPr>
            <p:spPr bwMode="auto">
              <a:xfrm>
                <a:off x="6704" y="1336"/>
                <a:ext cx="48" cy="43"/>
              </a:xfrm>
              <a:custGeom>
                <a:avLst/>
                <a:gdLst>
                  <a:gd name="T0" fmla="*/ 8 w 10"/>
                  <a:gd name="T1" fmla="*/ 5 h 9"/>
                  <a:gd name="T2" fmla="*/ 9 w 10"/>
                  <a:gd name="T3" fmla="*/ 9 h 9"/>
                  <a:gd name="T4" fmla="*/ 1 w 10"/>
                  <a:gd name="T5" fmla="*/ 0 h 9"/>
                  <a:gd name="T6" fmla="*/ 1 w 10"/>
                  <a:gd name="T7" fmla="*/ 0 h 9"/>
                  <a:gd name="T8" fmla="*/ 8 w 10"/>
                  <a:gd name="T9" fmla="*/ 5 h 9"/>
                </a:gdLst>
                <a:ahLst/>
                <a:cxnLst>
                  <a:cxn ang="0">
                    <a:pos x="T0" y="T1"/>
                  </a:cxn>
                  <a:cxn ang="0">
                    <a:pos x="T2" y="T3"/>
                  </a:cxn>
                  <a:cxn ang="0">
                    <a:pos x="T4" y="T5"/>
                  </a:cxn>
                  <a:cxn ang="0">
                    <a:pos x="T6" y="T7"/>
                  </a:cxn>
                  <a:cxn ang="0">
                    <a:pos x="T8" y="T9"/>
                  </a:cxn>
                </a:cxnLst>
                <a:rect l="0" t="0" r="r" b="b"/>
                <a:pathLst>
                  <a:path w="10" h="9">
                    <a:moveTo>
                      <a:pt x="8" y="5"/>
                    </a:moveTo>
                    <a:cubicBezTo>
                      <a:pt x="9" y="7"/>
                      <a:pt x="10" y="9"/>
                      <a:pt x="9" y="9"/>
                    </a:cubicBezTo>
                    <a:cubicBezTo>
                      <a:pt x="7" y="9"/>
                      <a:pt x="0" y="1"/>
                      <a:pt x="1" y="0"/>
                    </a:cubicBezTo>
                    <a:cubicBezTo>
                      <a:pt x="1" y="0"/>
                      <a:pt x="1" y="0"/>
                      <a:pt x="1" y="0"/>
                    </a:cubicBezTo>
                    <a:cubicBezTo>
                      <a:pt x="3" y="1"/>
                      <a:pt x="6" y="3"/>
                      <a:pt x="8"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3" name="Freeform 2503">
                <a:extLst>
                  <a:ext uri="{FF2B5EF4-FFF2-40B4-BE49-F238E27FC236}">
                    <a16:creationId xmlns:a16="http://schemas.microsoft.com/office/drawing/2014/main" id="{323079C2-9C2A-435C-8EF5-75A37834DD0C}"/>
                  </a:ext>
                </a:extLst>
              </p:cNvPr>
              <p:cNvSpPr>
                <a:spLocks/>
              </p:cNvSpPr>
              <p:nvPr/>
            </p:nvSpPr>
            <p:spPr bwMode="auto">
              <a:xfrm>
                <a:off x="6824" y="1466"/>
                <a:ext cx="48" cy="48"/>
              </a:xfrm>
              <a:custGeom>
                <a:avLst/>
                <a:gdLst>
                  <a:gd name="T0" fmla="*/ 7 w 10"/>
                  <a:gd name="T1" fmla="*/ 6 h 10"/>
                  <a:gd name="T2" fmla="*/ 9 w 10"/>
                  <a:gd name="T3" fmla="*/ 10 h 10"/>
                  <a:gd name="T4" fmla="*/ 1 w 10"/>
                  <a:gd name="T5" fmla="*/ 0 h 10"/>
                  <a:gd name="T6" fmla="*/ 2 w 10"/>
                  <a:gd name="T7" fmla="*/ 0 h 10"/>
                  <a:gd name="T8" fmla="*/ 7 w 10"/>
                  <a:gd name="T9" fmla="*/ 6 h 10"/>
                </a:gdLst>
                <a:ahLst/>
                <a:cxnLst>
                  <a:cxn ang="0">
                    <a:pos x="T0" y="T1"/>
                  </a:cxn>
                  <a:cxn ang="0">
                    <a:pos x="T2" y="T3"/>
                  </a:cxn>
                  <a:cxn ang="0">
                    <a:pos x="T4" y="T5"/>
                  </a:cxn>
                  <a:cxn ang="0">
                    <a:pos x="T6" y="T7"/>
                  </a:cxn>
                  <a:cxn ang="0">
                    <a:pos x="T8" y="T9"/>
                  </a:cxn>
                </a:cxnLst>
                <a:rect l="0" t="0" r="r" b="b"/>
                <a:pathLst>
                  <a:path w="10" h="10">
                    <a:moveTo>
                      <a:pt x="7" y="6"/>
                    </a:moveTo>
                    <a:cubicBezTo>
                      <a:pt x="9" y="8"/>
                      <a:pt x="10" y="10"/>
                      <a:pt x="9" y="10"/>
                    </a:cubicBezTo>
                    <a:cubicBezTo>
                      <a:pt x="6" y="9"/>
                      <a:pt x="0" y="1"/>
                      <a:pt x="1" y="0"/>
                    </a:cubicBezTo>
                    <a:cubicBezTo>
                      <a:pt x="1" y="0"/>
                      <a:pt x="2" y="0"/>
                      <a:pt x="2" y="0"/>
                    </a:cubicBezTo>
                    <a:cubicBezTo>
                      <a:pt x="3" y="1"/>
                      <a:pt x="6"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4" name="Freeform 2504">
                <a:extLst>
                  <a:ext uri="{FF2B5EF4-FFF2-40B4-BE49-F238E27FC236}">
                    <a16:creationId xmlns:a16="http://schemas.microsoft.com/office/drawing/2014/main" id="{37B06E44-57C6-4EDF-8040-7EDCF5271D77}"/>
                  </a:ext>
                </a:extLst>
              </p:cNvPr>
              <p:cNvSpPr>
                <a:spLocks/>
              </p:cNvSpPr>
              <p:nvPr/>
            </p:nvSpPr>
            <p:spPr bwMode="auto">
              <a:xfrm>
                <a:off x="7070" y="1693"/>
                <a:ext cx="34" cy="48"/>
              </a:xfrm>
              <a:custGeom>
                <a:avLst/>
                <a:gdLst>
                  <a:gd name="T0" fmla="*/ 4 w 7"/>
                  <a:gd name="T1" fmla="*/ 6 h 10"/>
                  <a:gd name="T2" fmla="*/ 7 w 7"/>
                  <a:gd name="T3" fmla="*/ 10 h 10"/>
                  <a:gd name="T4" fmla="*/ 0 w 7"/>
                  <a:gd name="T5" fmla="*/ 0 h 10"/>
                  <a:gd name="T6" fmla="*/ 0 w 7"/>
                  <a:gd name="T7" fmla="*/ 0 h 10"/>
                  <a:gd name="T8" fmla="*/ 4 w 7"/>
                  <a:gd name="T9" fmla="*/ 6 h 10"/>
                </a:gdLst>
                <a:ahLst/>
                <a:cxnLst>
                  <a:cxn ang="0">
                    <a:pos x="T0" y="T1"/>
                  </a:cxn>
                  <a:cxn ang="0">
                    <a:pos x="T2" y="T3"/>
                  </a:cxn>
                  <a:cxn ang="0">
                    <a:pos x="T4" y="T5"/>
                  </a:cxn>
                  <a:cxn ang="0">
                    <a:pos x="T6" y="T7"/>
                  </a:cxn>
                  <a:cxn ang="0">
                    <a:pos x="T8" y="T9"/>
                  </a:cxn>
                </a:cxnLst>
                <a:rect l="0" t="0" r="r" b="b"/>
                <a:pathLst>
                  <a:path w="7" h="10">
                    <a:moveTo>
                      <a:pt x="4" y="6"/>
                    </a:moveTo>
                    <a:cubicBezTo>
                      <a:pt x="5" y="6"/>
                      <a:pt x="7" y="10"/>
                      <a:pt x="7" y="10"/>
                    </a:cubicBezTo>
                    <a:cubicBezTo>
                      <a:pt x="6" y="9"/>
                      <a:pt x="0" y="0"/>
                      <a:pt x="0" y="0"/>
                    </a:cubicBezTo>
                    <a:cubicBezTo>
                      <a:pt x="0" y="0"/>
                      <a:pt x="0" y="0"/>
                      <a:pt x="0" y="0"/>
                    </a:cubicBezTo>
                    <a:cubicBezTo>
                      <a:pt x="1" y="0"/>
                      <a:pt x="3" y="3"/>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5" name="Freeform 2505">
                <a:extLst>
                  <a:ext uri="{FF2B5EF4-FFF2-40B4-BE49-F238E27FC236}">
                    <a16:creationId xmlns:a16="http://schemas.microsoft.com/office/drawing/2014/main" id="{116DF17F-2B65-4100-BEED-A583E31C5F31}"/>
                  </a:ext>
                </a:extLst>
              </p:cNvPr>
              <p:cNvSpPr>
                <a:spLocks/>
              </p:cNvSpPr>
              <p:nvPr/>
            </p:nvSpPr>
            <p:spPr bwMode="auto">
              <a:xfrm>
                <a:off x="7075" y="1717"/>
                <a:ext cx="34" cy="48"/>
              </a:xfrm>
              <a:custGeom>
                <a:avLst/>
                <a:gdLst>
                  <a:gd name="T0" fmla="*/ 4 w 7"/>
                  <a:gd name="T1" fmla="*/ 6 h 10"/>
                  <a:gd name="T2" fmla="*/ 6 w 7"/>
                  <a:gd name="T3" fmla="*/ 10 h 10"/>
                  <a:gd name="T4" fmla="*/ 0 w 7"/>
                  <a:gd name="T5" fmla="*/ 0 h 10"/>
                  <a:gd name="T6" fmla="*/ 0 w 7"/>
                  <a:gd name="T7" fmla="*/ 0 h 10"/>
                  <a:gd name="T8" fmla="*/ 4 w 7"/>
                  <a:gd name="T9" fmla="*/ 6 h 10"/>
                </a:gdLst>
                <a:ahLst/>
                <a:cxnLst>
                  <a:cxn ang="0">
                    <a:pos x="T0" y="T1"/>
                  </a:cxn>
                  <a:cxn ang="0">
                    <a:pos x="T2" y="T3"/>
                  </a:cxn>
                  <a:cxn ang="0">
                    <a:pos x="T4" y="T5"/>
                  </a:cxn>
                  <a:cxn ang="0">
                    <a:pos x="T6" y="T7"/>
                  </a:cxn>
                  <a:cxn ang="0">
                    <a:pos x="T8" y="T9"/>
                  </a:cxn>
                </a:cxnLst>
                <a:rect l="0" t="0" r="r" b="b"/>
                <a:pathLst>
                  <a:path w="7" h="10">
                    <a:moveTo>
                      <a:pt x="4" y="6"/>
                    </a:moveTo>
                    <a:cubicBezTo>
                      <a:pt x="5" y="7"/>
                      <a:pt x="7" y="10"/>
                      <a:pt x="6" y="10"/>
                    </a:cubicBezTo>
                    <a:cubicBezTo>
                      <a:pt x="5" y="10"/>
                      <a:pt x="0" y="0"/>
                      <a:pt x="0" y="0"/>
                    </a:cubicBezTo>
                    <a:cubicBezTo>
                      <a:pt x="0" y="0"/>
                      <a:pt x="0" y="0"/>
                      <a:pt x="0" y="0"/>
                    </a:cubicBezTo>
                    <a:cubicBezTo>
                      <a:pt x="1" y="0"/>
                      <a:pt x="3" y="3"/>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6" name="Freeform 2506">
                <a:extLst>
                  <a:ext uri="{FF2B5EF4-FFF2-40B4-BE49-F238E27FC236}">
                    <a16:creationId xmlns:a16="http://schemas.microsoft.com/office/drawing/2014/main" id="{59436654-4BBE-41D7-9EBD-AD5E4CC3CF95}"/>
                  </a:ext>
                </a:extLst>
              </p:cNvPr>
              <p:cNvSpPr>
                <a:spLocks/>
              </p:cNvSpPr>
              <p:nvPr/>
            </p:nvSpPr>
            <p:spPr bwMode="auto">
              <a:xfrm>
                <a:off x="7243" y="2247"/>
                <a:ext cx="25" cy="63"/>
              </a:xfrm>
              <a:custGeom>
                <a:avLst/>
                <a:gdLst>
                  <a:gd name="T0" fmla="*/ 5 w 5"/>
                  <a:gd name="T1" fmla="*/ 7 h 13"/>
                  <a:gd name="T2" fmla="*/ 4 w 5"/>
                  <a:gd name="T3" fmla="*/ 12 h 13"/>
                  <a:gd name="T4" fmla="*/ 2 w 5"/>
                  <a:gd name="T5" fmla="*/ 0 h 13"/>
                  <a:gd name="T6" fmla="*/ 2 w 5"/>
                  <a:gd name="T7" fmla="*/ 0 h 13"/>
                  <a:gd name="T8" fmla="*/ 5 w 5"/>
                  <a:gd name="T9" fmla="*/ 7 h 13"/>
                </a:gdLst>
                <a:ahLst/>
                <a:cxnLst>
                  <a:cxn ang="0">
                    <a:pos x="T0" y="T1"/>
                  </a:cxn>
                  <a:cxn ang="0">
                    <a:pos x="T2" y="T3"/>
                  </a:cxn>
                  <a:cxn ang="0">
                    <a:pos x="T4" y="T5"/>
                  </a:cxn>
                  <a:cxn ang="0">
                    <a:pos x="T6" y="T7"/>
                  </a:cxn>
                  <a:cxn ang="0">
                    <a:pos x="T8" y="T9"/>
                  </a:cxn>
                </a:cxnLst>
                <a:rect l="0" t="0" r="r" b="b"/>
                <a:pathLst>
                  <a:path w="5" h="13">
                    <a:moveTo>
                      <a:pt x="5" y="7"/>
                    </a:moveTo>
                    <a:cubicBezTo>
                      <a:pt x="5" y="10"/>
                      <a:pt x="5" y="13"/>
                      <a:pt x="4" y="12"/>
                    </a:cubicBezTo>
                    <a:cubicBezTo>
                      <a:pt x="2" y="10"/>
                      <a:pt x="0" y="0"/>
                      <a:pt x="2" y="0"/>
                    </a:cubicBezTo>
                    <a:cubicBezTo>
                      <a:pt x="2" y="0"/>
                      <a:pt x="2" y="0"/>
                      <a:pt x="2" y="0"/>
                    </a:cubicBezTo>
                    <a:cubicBezTo>
                      <a:pt x="3" y="0"/>
                      <a:pt x="4"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7" name="Freeform 2507">
                <a:extLst>
                  <a:ext uri="{FF2B5EF4-FFF2-40B4-BE49-F238E27FC236}">
                    <a16:creationId xmlns:a16="http://schemas.microsoft.com/office/drawing/2014/main" id="{48FA2860-27AD-445D-9E43-C16D031B3974}"/>
                  </a:ext>
                </a:extLst>
              </p:cNvPr>
              <p:cNvSpPr>
                <a:spLocks/>
              </p:cNvSpPr>
              <p:nvPr/>
            </p:nvSpPr>
            <p:spPr bwMode="auto">
              <a:xfrm>
                <a:off x="7113" y="2213"/>
                <a:ext cx="39" cy="63"/>
              </a:xfrm>
              <a:custGeom>
                <a:avLst/>
                <a:gdLst>
                  <a:gd name="T0" fmla="*/ 7 w 8"/>
                  <a:gd name="T1" fmla="*/ 7 h 13"/>
                  <a:gd name="T2" fmla="*/ 5 w 8"/>
                  <a:gd name="T3" fmla="*/ 11 h 13"/>
                  <a:gd name="T4" fmla="*/ 3 w 8"/>
                  <a:gd name="T5" fmla="*/ 0 h 13"/>
                  <a:gd name="T6" fmla="*/ 3 w 8"/>
                  <a:gd name="T7" fmla="*/ 0 h 13"/>
                  <a:gd name="T8" fmla="*/ 7 w 8"/>
                  <a:gd name="T9" fmla="*/ 7 h 13"/>
                </a:gdLst>
                <a:ahLst/>
                <a:cxnLst>
                  <a:cxn ang="0">
                    <a:pos x="T0" y="T1"/>
                  </a:cxn>
                  <a:cxn ang="0">
                    <a:pos x="T2" y="T3"/>
                  </a:cxn>
                  <a:cxn ang="0">
                    <a:pos x="T4" y="T5"/>
                  </a:cxn>
                  <a:cxn ang="0">
                    <a:pos x="T6" y="T7"/>
                  </a:cxn>
                  <a:cxn ang="0">
                    <a:pos x="T8" y="T9"/>
                  </a:cxn>
                </a:cxnLst>
                <a:rect l="0" t="0" r="r" b="b"/>
                <a:pathLst>
                  <a:path w="8" h="13">
                    <a:moveTo>
                      <a:pt x="7" y="7"/>
                    </a:moveTo>
                    <a:cubicBezTo>
                      <a:pt x="8" y="11"/>
                      <a:pt x="7" y="13"/>
                      <a:pt x="5" y="11"/>
                    </a:cubicBezTo>
                    <a:cubicBezTo>
                      <a:pt x="2" y="9"/>
                      <a:pt x="0" y="0"/>
                      <a:pt x="3" y="0"/>
                    </a:cubicBezTo>
                    <a:cubicBezTo>
                      <a:pt x="3" y="0"/>
                      <a:pt x="3" y="0"/>
                      <a:pt x="3" y="0"/>
                    </a:cubicBezTo>
                    <a:cubicBezTo>
                      <a:pt x="5" y="0"/>
                      <a:pt x="7" y="4"/>
                      <a:pt x="7"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8" name="Freeform 2508">
                <a:extLst>
                  <a:ext uri="{FF2B5EF4-FFF2-40B4-BE49-F238E27FC236}">
                    <a16:creationId xmlns:a16="http://schemas.microsoft.com/office/drawing/2014/main" id="{C2143E3D-6E30-446D-BB12-71089C9775FC}"/>
                  </a:ext>
                </a:extLst>
              </p:cNvPr>
              <p:cNvSpPr>
                <a:spLocks/>
              </p:cNvSpPr>
              <p:nvPr/>
            </p:nvSpPr>
            <p:spPr bwMode="auto">
              <a:xfrm>
                <a:off x="7075" y="2127"/>
                <a:ext cx="38" cy="62"/>
              </a:xfrm>
              <a:custGeom>
                <a:avLst/>
                <a:gdLst>
                  <a:gd name="T0" fmla="*/ 8 w 8"/>
                  <a:gd name="T1" fmla="*/ 8 h 13"/>
                  <a:gd name="T2" fmla="*/ 5 w 8"/>
                  <a:gd name="T3" fmla="*/ 12 h 13"/>
                  <a:gd name="T4" fmla="*/ 3 w 8"/>
                  <a:gd name="T5" fmla="*/ 0 h 13"/>
                  <a:gd name="T6" fmla="*/ 3 w 8"/>
                  <a:gd name="T7" fmla="*/ 0 h 13"/>
                  <a:gd name="T8" fmla="*/ 8 w 8"/>
                  <a:gd name="T9" fmla="*/ 8 h 13"/>
                </a:gdLst>
                <a:ahLst/>
                <a:cxnLst>
                  <a:cxn ang="0">
                    <a:pos x="T0" y="T1"/>
                  </a:cxn>
                  <a:cxn ang="0">
                    <a:pos x="T2" y="T3"/>
                  </a:cxn>
                  <a:cxn ang="0">
                    <a:pos x="T4" y="T5"/>
                  </a:cxn>
                  <a:cxn ang="0">
                    <a:pos x="T6" y="T7"/>
                  </a:cxn>
                  <a:cxn ang="0">
                    <a:pos x="T8" y="T9"/>
                  </a:cxn>
                </a:cxnLst>
                <a:rect l="0" t="0" r="r" b="b"/>
                <a:pathLst>
                  <a:path w="8" h="13">
                    <a:moveTo>
                      <a:pt x="8" y="8"/>
                    </a:moveTo>
                    <a:cubicBezTo>
                      <a:pt x="8" y="11"/>
                      <a:pt x="7" y="13"/>
                      <a:pt x="5" y="12"/>
                    </a:cubicBezTo>
                    <a:cubicBezTo>
                      <a:pt x="2" y="9"/>
                      <a:pt x="0" y="1"/>
                      <a:pt x="3" y="0"/>
                    </a:cubicBezTo>
                    <a:cubicBezTo>
                      <a:pt x="3" y="0"/>
                      <a:pt x="3" y="0"/>
                      <a:pt x="3" y="0"/>
                    </a:cubicBezTo>
                    <a:cubicBezTo>
                      <a:pt x="5" y="1"/>
                      <a:pt x="7" y="4"/>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59" name="Freeform 2509">
                <a:extLst>
                  <a:ext uri="{FF2B5EF4-FFF2-40B4-BE49-F238E27FC236}">
                    <a16:creationId xmlns:a16="http://schemas.microsoft.com/office/drawing/2014/main" id="{2DA55D42-AC78-4BA9-9D45-08ED5B52AC77}"/>
                  </a:ext>
                </a:extLst>
              </p:cNvPr>
              <p:cNvSpPr>
                <a:spLocks/>
              </p:cNvSpPr>
              <p:nvPr/>
            </p:nvSpPr>
            <p:spPr bwMode="auto">
              <a:xfrm>
                <a:off x="7041" y="2045"/>
                <a:ext cx="43" cy="62"/>
              </a:xfrm>
              <a:custGeom>
                <a:avLst/>
                <a:gdLst>
                  <a:gd name="T0" fmla="*/ 8 w 9"/>
                  <a:gd name="T1" fmla="*/ 7 h 13"/>
                  <a:gd name="T2" fmla="*/ 5 w 9"/>
                  <a:gd name="T3" fmla="*/ 12 h 13"/>
                  <a:gd name="T4" fmla="*/ 3 w 9"/>
                  <a:gd name="T5" fmla="*/ 0 h 13"/>
                  <a:gd name="T6" fmla="*/ 3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9" y="11"/>
                      <a:pt x="7" y="13"/>
                      <a:pt x="5" y="12"/>
                    </a:cubicBezTo>
                    <a:cubicBezTo>
                      <a:pt x="2" y="10"/>
                      <a:pt x="0" y="1"/>
                      <a:pt x="3" y="0"/>
                    </a:cubicBezTo>
                    <a:cubicBezTo>
                      <a:pt x="3" y="0"/>
                      <a:pt x="3" y="0"/>
                      <a:pt x="3" y="0"/>
                    </a:cubicBezTo>
                    <a:cubicBezTo>
                      <a:pt x="5" y="1"/>
                      <a:pt x="7"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0" name="Freeform 2510">
                <a:extLst>
                  <a:ext uri="{FF2B5EF4-FFF2-40B4-BE49-F238E27FC236}">
                    <a16:creationId xmlns:a16="http://schemas.microsoft.com/office/drawing/2014/main" id="{F757A6FA-A7F0-4109-8D77-158AF600877D}"/>
                  </a:ext>
                </a:extLst>
              </p:cNvPr>
              <p:cNvSpPr>
                <a:spLocks/>
              </p:cNvSpPr>
              <p:nvPr/>
            </p:nvSpPr>
            <p:spPr bwMode="auto">
              <a:xfrm>
                <a:off x="6988" y="1992"/>
                <a:ext cx="43" cy="62"/>
              </a:xfrm>
              <a:custGeom>
                <a:avLst/>
                <a:gdLst>
                  <a:gd name="T0" fmla="*/ 8 w 9"/>
                  <a:gd name="T1" fmla="*/ 7 h 13"/>
                  <a:gd name="T2" fmla="*/ 6 w 9"/>
                  <a:gd name="T3" fmla="*/ 12 h 13"/>
                  <a:gd name="T4" fmla="*/ 3 w 9"/>
                  <a:gd name="T5" fmla="*/ 0 h 13"/>
                  <a:gd name="T6" fmla="*/ 3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9" y="11"/>
                      <a:pt x="8" y="13"/>
                      <a:pt x="6" y="12"/>
                    </a:cubicBezTo>
                    <a:cubicBezTo>
                      <a:pt x="2" y="9"/>
                      <a:pt x="0" y="1"/>
                      <a:pt x="3" y="0"/>
                    </a:cubicBezTo>
                    <a:cubicBezTo>
                      <a:pt x="3" y="0"/>
                      <a:pt x="3" y="0"/>
                      <a:pt x="3" y="0"/>
                    </a:cubicBezTo>
                    <a:cubicBezTo>
                      <a:pt x="6" y="1"/>
                      <a:pt x="8"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1" name="Freeform 2511">
                <a:extLst>
                  <a:ext uri="{FF2B5EF4-FFF2-40B4-BE49-F238E27FC236}">
                    <a16:creationId xmlns:a16="http://schemas.microsoft.com/office/drawing/2014/main" id="{86B3FC34-8FE8-46E8-A7D4-39A1DFB2C1B5}"/>
                  </a:ext>
                </a:extLst>
              </p:cNvPr>
              <p:cNvSpPr>
                <a:spLocks/>
              </p:cNvSpPr>
              <p:nvPr/>
            </p:nvSpPr>
            <p:spPr bwMode="auto">
              <a:xfrm>
                <a:off x="6930" y="1934"/>
                <a:ext cx="48" cy="58"/>
              </a:xfrm>
              <a:custGeom>
                <a:avLst/>
                <a:gdLst>
                  <a:gd name="T0" fmla="*/ 9 w 10"/>
                  <a:gd name="T1" fmla="*/ 7 h 12"/>
                  <a:gd name="T2" fmla="*/ 6 w 10"/>
                  <a:gd name="T3" fmla="*/ 11 h 12"/>
                  <a:gd name="T4" fmla="*/ 3 w 10"/>
                  <a:gd name="T5" fmla="*/ 0 h 12"/>
                  <a:gd name="T6" fmla="*/ 4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10" y="10"/>
                      <a:pt x="9" y="12"/>
                      <a:pt x="6" y="11"/>
                    </a:cubicBezTo>
                    <a:cubicBezTo>
                      <a:pt x="2" y="9"/>
                      <a:pt x="0" y="1"/>
                      <a:pt x="3" y="0"/>
                    </a:cubicBezTo>
                    <a:cubicBezTo>
                      <a:pt x="3" y="0"/>
                      <a:pt x="4" y="0"/>
                      <a:pt x="4" y="0"/>
                    </a:cubicBezTo>
                    <a:cubicBezTo>
                      <a:pt x="6" y="1"/>
                      <a:pt x="8"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2" name="Freeform 2512">
                <a:extLst>
                  <a:ext uri="{FF2B5EF4-FFF2-40B4-BE49-F238E27FC236}">
                    <a16:creationId xmlns:a16="http://schemas.microsoft.com/office/drawing/2014/main" id="{82849DC7-0984-49C4-AFC9-5CA429EB2169}"/>
                  </a:ext>
                </a:extLst>
              </p:cNvPr>
              <p:cNvSpPr>
                <a:spLocks/>
              </p:cNvSpPr>
              <p:nvPr/>
            </p:nvSpPr>
            <p:spPr bwMode="auto">
              <a:xfrm>
                <a:off x="6872" y="1900"/>
                <a:ext cx="49" cy="63"/>
              </a:xfrm>
              <a:custGeom>
                <a:avLst/>
                <a:gdLst>
                  <a:gd name="T0" fmla="*/ 9 w 10"/>
                  <a:gd name="T1" fmla="*/ 7 h 13"/>
                  <a:gd name="T2" fmla="*/ 6 w 10"/>
                  <a:gd name="T3" fmla="*/ 11 h 13"/>
                  <a:gd name="T4" fmla="*/ 3 w 10"/>
                  <a:gd name="T5" fmla="*/ 0 h 13"/>
                  <a:gd name="T6" fmla="*/ 4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10" y="11"/>
                      <a:pt x="8" y="13"/>
                      <a:pt x="6" y="11"/>
                    </a:cubicBezTo>
                    <a:cubicBezTo>
                      <a:pt x="2" y="9"/>
                      <a:pt x="0" y="1"/>
                      <a:pt x="3" y="0"/>
                    </a:cubicBezTo>
                    <a:cubicBezTo>
                      <a:pt x="3" y="0"/>
                      <a:pt x="4" y="0"/>
                      <a:pt x="4" y="0"/>
                    </a:cubicBezTo>
                    <a:cubicBezTo>
                      <a:pt x="6" y="1"/>
                      <a:pt x="9" y="4"/>
                      <a:pt x="9"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3" name="Freeform 2513">
                <a:extLst>
                  <a:ext uri="{FF2B5EF4-FFF2-40B4-BE49-F238E27FC236}">
                    <a16:creationId xmlns:a16="http://schemas.microsoft.com/office/drawing/2014/main" id="{E5E554CE-E14E-4D2D-A313-8295A6CFD483}"/>
                  </a:ext>
                </a:extLst>
              </p:cNvPr>
              <p:cNvSpPr>
                <a:spLocks/>
              </p:cNvSpPr>
              <p:nvPr/>
            </p:nvSpPr>
            <p:spPr bwMode="auto">
              <a:xfrm>
                <a:off x="6766" y="1890"/>
                <a:ext cx="53" cy="63"/>
              </a:xfrm>
              <a:custGeom>
                <a:avLst/>
                <a:gdLst>
                  <a:gd name="T0" fmla="*/ 10 w 11"/>
                  <a:gd name="T1" fmla="*/ 7 h 13"/>
                  <a:gd name="T2" fmla="*/ 6 w 11"/>
                  <a:gd name="T3" fmla="*/ 11 h 13"/>
                  <a:gd name="T4" fmla="*/ 4 w 11"/>
                  <a:gd name="T5" fmla="*/ 0 h 13"/>
                  <a:gd name="T6" fmla="*/ 5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9" y="13"/>
                      <a:pt x="6" y="11"/>
                    </a:cubicBezTo>
                    <a:cubicBezTo>
                      <a:pt x="2" y="8"/>
                      <a:pt x="0" y="1"/>
                      <a:pt x="4" y="0"/>
                    </a:cubicBezTo>
                    <a:cubicBezTo>
                      <a:pt x="4" y="0"/>
                      <a:pt x="4" y="0"/>
                      <a:pt x="5" y="0"/>
                    </a:cubicBezTo>
                    <a:cubicBezTo>
                      <a:pt x="7"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4" name="Freeform 2514">
                <a:extLst>
                  <a:ext uri="{FF2B5EF4-FFF2-40B4-BE49-F238E27FC236}">
                    <a16:creationId xmlns:a16="http://schemas.microsoft.com/office/drawing/2014/main" id="{5164D2E4-3EAF-4454-9F82-B29DB294BC64}"/>
                  </a:ext>
                </a:extLst>
              </p:cNvPr>
              <p:cNvSpPr>
                <a:spLocks/>
              </p:cNvSpPr>
              <p:nvPr/>
            </p:nvSpPr>
            <p:spPr bwMode="auto">
              <a:xfrm>
                <a:off x="6810" y="1857"/>
                <a:ext cx="53" cy="62"/>
              </a:xfrm>
              <a:custGeom>
                <a:avLst/>
                <a:gdLst>
                  <a:gd name="T0" fmla="*/ 10 w 11"/>
                  <a:gd name="T1" fmla="*/ 7 h 13"/>
                  <a:gd name="T2" fmla="*/ 6 w 11"/>
                  <a:gd name="T3" fmla="*/ 11 h 13"/>
                  <a:gd name="T4" fmla="*/ 3 w 11"/>
                  <a:gd name="T5" fmla="*/ 1 h 13"/>
                  <a:gd name="T6" fmla="*/ 4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9" y="13"/>
                      <a:pt x="6" y="11"/>
                    </a:cubicBezTo>
                    <a:cubicBezTo>
                      <a:pt x="2" y="9"/>
                      <a:pt x="0" y="1"/>
                      <a:pt x="3" y="1"/>
                    </a:cubicBezTo>
                    <a:cubicBezTo>
                      <a:pt x="4" y="0"/>
                      <a:pt x="4" y="0"/>
                      <a:pt x="4" y="0"/>
                    </a:cubicBezTo>
                    <a:cubicBezTo>
                      <a:pt x="7" y="1"/>
                      <a:pt x="9"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5" name="Freeform 2515">
                <a:extLst>
                  <a:ext uri="{FF2B5EF4-FFF2-40B4-BE49-F238E27FC236}">
                    <a16:creationId xmlns:a16="http://schemas.microsoft.com/office/drawing/2014/main" id="{EA833E45-B7C7-4034-A835-422483D30F2E}"/>
                  </a:ext>
                </a:extLst>
              </p:cNvPr>
              <p:cNvSpPr>
                <a:spLocks/>
              </p:cNvSpPr>
              <p:nvPr/>
            </p:nvSpPr>
            <p:spPr bwMode="auto">
              <a:xfrm>
                <a:off x="6742" y="1799"/>
                <a:ext cx="53" cy="58"/>
              </a:xfrm>
              <a:custGeom>
                <a:avLst/>
                <a:gdLst>
                  <a:gd name="T0" fmla="*/ 10 w 11"/>
                  <a:gd name="T1" fmla="*/ 6 h 12"/>
                  <a:gd name="T2" fmla="*/ 6 w 11"/>
                  <a:gd name="T3" fmla="*/ 10 h 12"/>
                  <a:gd name="T4" fmla="*/ 3 w 11"/>
                  <a:gd name="T5" fmla="*/ 0 h 12"/>
                  <a:gd name="T6" fmla="*/ 4 w 11"/>
                  <a:gd name="T7" fmla="*/ 0 h 12"/>
                  <a:gd name="T8" fmla="*/ 10 w 11"/>
                  <a:gd name="T9" fmla="*/ 6 h 12"/>
                </a:gdLst>
                <a:ahLst/>
                <a:cxnLst>
                  <a:cxn ang="0">
                    <a:pos x="T0" y="T1"/>
                  </a:cxn>
                  <a:cxn ang="0">
                    <a:pos x="T2" y="T3"/>
                  </a:cxn>
                  <a:cxn ang="0">
                    <a:pos x="T4" y="T5"/>
                  </a:cxn>
                  <a:cxn ang="0">
                    <a:pos x="T6" y="T7"/>
                  </a:cxn>
                  <a:cxn ang="0">
                    <a:pos x="T8" y="T9"/>
                  </a:cxn>
                </a:cxnLst>
                <a:rect l="0" t="0" r="r" b="b"/>
                <a:pathLst>
                  <a:path w="11" h="12">
                    <a:moveTo>
                      <a:pt x="10" y="6"/>
                    </a:moveTo>
                    <a:cubicBezTo>
                      <a:pt x="11" y="10"/>
                      <a:pt x="9" y="12"/>
                      <a:pt x="6" y="10"/>
                    </a:cubicBezTo>
                    <a:cubicBezTo>
                      <a:pt x="2" y="8"/>
                      <a:pt x="0" y="1"/>
                      <a:pt x="3" y="0"/>
                    </a:cubicBezTo>
                    <a:cubicBezTo>
                      <a:pt x="3" y="0"/>
                      <a:pt x="4" y="0"/>
                      <a:pt x="4" y="0"/>
                    </a:cubicBezTo>
                    <a:cubicBezTo>
                      <a:pt x="6" y="0"/>
                      <a:pt x="9"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6" name="Freeform 2516">
                <a:extLst>
                  <a:ext uri="{FF2B5EF4-FFF2-40B4-BE49-F238E27FC236}">
                    <a16:creationId xmlns:a16="http://schemas.microsoft.com/office/drawing/2014/main" id="{2465708E-4E01-4045-A663-1CFDD18B43BF}"/>
                  </a:ext>
                </a:extLst>
              </p:cNvPr>
              <p:cNvSpPr>
                <a:spLocks/>
              </p:cNvSpPr>
              <p:nvPr/>
            </p:nvSpPr>
            <p:spPr bwMode="auto">
              <a:xfrm>
                <a:off x="6757" y="1741"/>
                <a:ext cx="53" cy="58"/>
              </a:xfrm>
              <a:custGeom>
                <a:avLst/>
                <a:gdLst>
                  <a:gd name="T0" fmla="*/ 10 w 11"/>
                  <a:gd name="T1" fmla="*/ 7 h 12"/>
                  <a:gd name="T2" fmla="*/ 7 w 11"/>
                  <a:gd name="T3" fmla="*/ 10 h 12"/>
                  <a:gd name="T4" fmla="*/ 3 w 11"/>
                  <a:gd name="T5" fmla="*/ 0 h 12"/>
                  <a:gd name="T6" fmla="*/ 4 w 11"/>
                  <a:gd name="T7" fmla="*/ 0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1" y="10"/>
                      <a:pt x="9" y="12"/>
                      <a:pt x="7" y="10"/>
                    </a:cubicBezTo>
                    <a:cubicBezTo>
                      <a:pt x="2" y="8"/>
                      <a:pt x="0" y="1"/>
                      <a:pt x="3" y="0"/>
                    </a:cubicBezTo>
                    <a:cubicBezTo>
                      <a:pt x="3" y="0"/>
                      <a:pt x="3" y="0"/>
                      <a:pt x="4" y="0"/>
                    </a:cubicBezTo>
                    <a:cubicBezTo>
                      <a:pt x="6" y="1"/>
                      <a:pt x="9"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7" name="Freeform 2517">
                <a:extLst>
                  <a:ext uri="{FF2B5EF4-FFF2-40B4-BE49-F238E27FC236}">
                    <a16:creationId xmlns:a16="http://schemas.microsoft.com/office/drawing/2014/main" id="{CF61AEE8-3924-4604-AE32-A95D7CB73B43}"/>
                  </a:ext>
                </a:extLst>
              </p:cNvPr>
              <p:cNvSpPr>
                <a:spLocks/>
              </p:cNvSpPr>
              <p:nvPr/>
            </p:nvSpPr>
            <p:spPr bwMode="auto">
              <a:xfrm>
                <a:off x="6819" y="1799"/>
                <a:ext cx="53" cy="53"/>
              </a:xfrm>
              <a:custGeom>
                <a:avLst/>
                <a:gdLst>
                  <a:gd name="T0" fmla="*/ 10 w 11"/>
                  <a:gd name="T1" fmla="*/ 6 h 11"/>
                  <a:gd name="T2" fmla="*/ 7 w 11"/>
                  <a:gd name="T3" fmla="*/ 10 h 11"/>
                  <a:gd name="T4" fmla="*/ 3 w 11"/>
                  <a:gd name="T5" fmla="*/ 0 h 11"/>
                  <a:gd name="T6" fmla="*/ 4 w 11"/>
                  <a:gd name="T7" fmla="*/ 0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10"/>
                      <a:pt x="9" y="11"/>
                      <a:pt x="7" y="10"/>
                    </a:cubicBezTo>
                    <a:cubicBezTo>
                      <a:pt x="3" y="8"/>
                      <a:pt x="0" y="1"/>
                      <a:pt x="3" y="0"/>
                    </a:cubicBezTo>
                    <a:cubicBezTo>
                      <a:pt x="3" y="0"/>
                      <a:pt x="4" y="0"/>
                      <a:pt x="4" y="0"/>
                    </a:cubicBezTo>
                    <a:cubicBezTo>
                      <a:pt x="6" y="0"/>
                      <a:pt x="9" y="3"/>
                      <a:pt x="10"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8" name="Freeform 2518">
                <a:extLst>
                  <a:ext uri="{FF2B5EF4-FFF2-40B4-BE49-F238E27FC236}">
                    <a16:creationId xmlns:a16="http://schemas.microsoft.com/office/drawing/2014/main" id="{C582ADDA-30DC-4FAB-ACC8-C5592C137821}"/>
                  </a:ext>
                </a:extLst>
              </p:cNvPr>
              <p:cNvSpPr>
                <a:spLocks/>
              </p:cNvSpPr>
              <p:nvPr/>
            </p:nvSpPr>
            <p:spPr bwMode="auto">
              <a:xfrm>
                <a:off x="6887" y="1847"/>
                <a:ext cx="48" cy="58"/>
              </a:xfrm>
              <a:custGeom>
                <a:avLst/>
                <a:gdLst>
                  <a:gd name="T0" fmla="*/ 9 w 10"/>
                  <a:gd name="T1" fmla="*/ 6 h 12"/>
                  <a:gd name="T2" fmla="*/ 6 w 10"/>
                  <a:gd name="T3" fmla="*/ 10 h 12"/>
                  <a:gd name="T4" fmla="*/ 3 w 10"/>
                  <a:gd name="T5" fmla="*/ 0 h 12"/>
                  <a:gd name="T6" fmla="*/ 3 w 10"/>
                  <a:gd name="T7" fmla="*/ 0 h 12"/>
                  <a:gd name="T8" fmla="*/ 9 w 10"/>
                  <a:gd name="T9" fmla="*/ 6 h 12"/>
                </a:gdLst>
                <a:ahLst/>
                <a:cxnLst>
                  <a:cxn ang="0">
                    <a:pos x="T0" y="T1"/>
                  </a:cxn>
                  <a:cxn ang="0">
                    <a:pos x="T2" y="T3"/>
                  </a:cxn>
                  <a:cxn ang="0">
                    <a:pos x="T4" y="T5"/>
                  </a:cxn>
                  <a:cxn ang="0">
                    <a:pos x="T6" y="T7"/>
                  </a:cxn>
                  <a:cxn ang="0">
                    <a:pos x="T8" y="T9"/>
                  </a:cxn>
                </a:cxnLst>
                <a:rect l="0" t="0" r="r" b="b"/>
                <a:pathLst>
                  <a:path w="10" h="12">
                    <a:moveTo>
                      <a:pt x="9" y="6"/>
                    </a:moveTo>
                    <a:cubicBezTo>
                      <a:pt x="10" y="10"/>
                      <a:pt x="9" y="12"/>
                      <a:pt x="6" y="10"/>
                    </a:cubicBezTo>
                    <a:cubicBezTo>
                      <a:pt x="2" y="8"/>
                      <a:pt x="0" y="1"/>
                      <a:pt x="3" y="0"/>
                    </a:cubicBezTo>
                    <a:cubicBezTo>
                      <a:pt x="3" y="0"/>
                      <a:pt x="3" y="0"/>
                      <a:pt x="3" y="0"/>
                    </a:cubicBezTo>
                    <a:cubicBezTo>
                      <a:pt x="6" y="0"/>
                      <a:pt x="8" y="4"/>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69" name="Freeform 2519">
                <a:extLst>
                  <a:ext uri="{FF2B5EF4-FFF2-40B4-BE49-F238E27FC236}">
                    <a16:creationId xmlns:a16="http://schemas.microsoft.com/office/drawing/2014/main" id="{005E0F9C-12E3-427D-BBAB-05848D60F1A8}"/>
                  </a:ext>
                </a:extLst>
              </p:cNvPr>
              <p:cNvSpPr>
                <a:spLocks/>
              </p:cNvSpPr>
              <p:nvPr/>
            </p:nvSpPr>
            <p:spPr bwMode="auto">
              <a:xfrm>
                <a:off x="6858" y="1765"/>
                <a:ext cx="48" cy="58"/>
              </a:xfrm>
              <a:custGeom>
                <a:avLst/>
                <a:gdLst>
                  <a:gd name="T0" fmla="*/ 9 w 10"/>
                  <a:gd name="T1" fmla="*/ 7 h 12"/>
                  <a:gd name="T2" fmla="*/ 7 w 10"/>
                  <a:gd name="T3" fmla="*/ 11 h 12"/>
                  <a:gd name="T4" fmla="*/ 3 w 10"/>
                  <a:gd name="T5" fmla="*/ 1 h 12"/>
                  <a:gd name="T6" fmla="*/ 3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10" y="10"/>
                      <a:pt x="9" y="12"/>
                      <a:pt x="7" y="11"/>
                    </a:cubicBezTo>
                    <a:cubicBezTo>
                      <a:pt x="3" y="9"/>
                      <a:pt x="0" y="1"/>
                      <a:pt x="3" y="1"/>
                    </a:cubicBezTo>
                    <a:cubicBezTo>
                      <a:pt x="3" y="0"/>
                      <a:pt x="3" y="0"/>
                      <a:pt x="3" y="0"/>
                    </a:cubicBezTo>
                    <a:cubicBezTo>
                      <a:pt x="6" y="1"/>
                      <a:pt x="8"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0" name="Freeform 2520">
                <a:extLst>
                  <a:ext uri="{FF2B5EF4-FFF2-40B4-BE49-F238E27FC236}">
                    <a16:creationId xmlns:a16="http://schemas.microsoft.com/office/drawing/2014/main" id="{709E794E-7038-44A5-9DDB-B269BE5D57F9}"/>
                  </a:ext>
                </a:extLst>
              </p:cNvPr>
              <p:cNvSpPr>
                <a:spLocks/>
              </p:cNvSpPr>
              <p:nvPr/>
            </p:nvSpPr>
            <p:spPr bwMode="auto">
              <a:xfrm>
                <a:off x="6795" y="1712"/>
                <a:ext cx="53" cy="53"/>
              </a:xfrm>
              <a:custGeom>
                <a:avLst/>
                <a:gdLst>
                  <a:gd name="T0" fmla="*/ 10 w 11"/>
                  <a:gd name="T1" fmla="*/ 6 h 11"/>
                  <a:gd name="T2" fmla="*/ 7 w 11"/>
                  <a:gd name="T3" fmla="*/ 10 h 11"/>
                  <a:gd name="T4" fmla="*/ 3 w 11"/>
                  <a:gd name="T5" fmla="*/ 0 h 11"/>
                  <a:gd name="T6" fmla="*/ 4 w 11"/>
                  <a:gd name="T7" fmla="*/ 0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10"/>
                      <a:pt x="10" y="11"/>
                      <a:pt x="7" y="10"/>
                    </a:cubicBezTo>
                    <a:cubicBezTo>
                      <a:pt x="3" y="9"/>
                      <a:pt x="0" y="2"/>
                      <a:pt x="3" y="0"/>
                    </a:cubicBezTo>
                    <a:cubicBezTo>
                      <a:pt x="3" y="0"/>
                      <a:pt x="3" y="0"/>
                      <a:pt x="4" y="0"/>
                    </a:cubicBezTo>
                    <a:cubicBezTo>
                      <a:pt x="6" y="1"/>
                      <a:pt x="9" y="4"/>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1" name="Freeform 2521">
                <a:extLst>
                  <a:ext uri="{FF2B5EF4-FFF2-40B4-BE49-F238E27FC236}">
                    <a16:creationId xmlns:a16="http://schemas.microsoft.com/office/drawing/2014/main" id="{8CD59254-B144-4A90-8317-F1D57D27E188}"/>
                  </a:ext>
                </a:extLst>
              </p:cNvPr>
              <p:cNvSpPr>
                <a:spLocks/>
              </p:cNvSpPr>
              <p:nvPr/>
            </p:nvSpPr>
            <p:spPr bwMode="auto">
              <a:xfrm>
                <a:off x="6872" y="1722"/>
                <a:ext cx="49" cy="53"/>
              </a:xfrm>
              <a:custGeom>
                <a:avLst/>
                <a:gdLst>
                  <a:gd name="T0" fmla="*/ 9 w 10"/>
                  <a:gd name="T1" fmla="*/ 6 h 11"/>
                  <a:gd name="T2" fmla="*/ 7 w 10"/>
                  <a:gd name="T3" fmla="*/ 10 h 11"/>
                  <a:gd name="T4" fmla="*/ 2 w 10"/>
                  <a:gd name="T5" fmla="*/ 0 h 11"/>
                  <a:gd name="T6" fmla="*/ 3 w 10"/>
                  <a:gd name="T7" fmla="*/ 0 h 11"/>
                  <a:gd name="T8" fmla="*/ 9 w 10"/>
                  <a:gd name="T9" fmla="*/ 6 h 11"/>
                </a:gdLst>
                <a:ahLst/>
                <a:cxnLst>
                  <a:cxn ang="0">
                    <a:pos x="T0" y="T1"/>
                  </a:cxn>
                  <a:cxn ang="0">
                    <a:pos x="T2" y="T3"/>
                  </a:cxn>
                  <a:cxn ang="0">
                    <a:pos x="T4" y="T5"/>
                  </a:cxn>
                  <a:cxn ang="0">
                    <a:pos x="T6" y="T7"/>
                  </a:cxn>
                  <a:cxn ang="0">
                    <a:pos x="T8" y="T9"/>
                  </a:cxn>
                </a:cxnLst>
                <a:rect l="0" t="0" r="r" b="b"/>
                <a:pathLst>
                  <a:path w="10" h="11">
                    <a:moveTo>
                      <a:pt x="9" y="6"/>
                    </a:moveTo>
                    <a:cubicBezTo>
                      <a:pt x="10" y="9"/>
                      <a:pt x="9" y="11"/>
                      <a:pt x="7" y="10"/>
                    </a:cubicBezTo>
                    <a:cubicBezTo>
                      <a:pt x="3" y="9"/>
                      <a:pt x="0" y="1"/>
                      <a:pt x="2" y="0"/>
                    </a:cubicBezTo>
                    <a:cubicBezTo>
                      <a:pt x="2" y="0"/>
                      <a:pt x="3" y="0"/>
                      <a:pt x="3" y="0"/>
                    </a:cubicBezTo>
                    <a:cubicBezTo>
                      <a:pt x="5" y="0"/>
                      <a:pt x="7" y="3"/>
                      <a:pt x="9"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2" name="Freeform 2522">
                <a:extLst>
                  <a:ext uri="{FF2B5EF4-FFF2-40B4-BE49-F238E27FC236}">
                    <a16:creationId xmlns:a16="http://schemas.microsoft.com/office/drawing/2014/main" id="{8DEEA775-969B-46BA-80A5-CBD2A5A6EE4C}"/>
                  </a:ext>
                </a:extLst>
              </p:cNvPr>
              <p:cNvSpPr>
                <a:spLocks/>
              </p:cNvSpPr>
              <p:nvPr/>
            </p:nvSpPr>
            <p:spPr bwMode="auto">
              <a:xfrm>
                <a:off x="6916" y="1799"/>
                <a:ext cx="48" cy="58"/>
              </a:xfrm>
              <a:custGeom>
                <a:avLst/>
                <a:gdLst>
                  <a:gd name="T0" fmla="*/ 9 w 10"/>
                  <a:gd name="T1" fmla="*/ 7 h 12"/>
                  <a:gd name="T2" fmla="*/ 7 w 10"/>
                  <a:gd name="T3" fmla="*/ 11 h 12"/>
                  <a:gd name="T4" fmla="*/ 3 w 10"/>
                  <a:gd name="T5" fmla="*/ 0 h 12"/>
                  <a:gd name="T6" fmla="*/ 3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10" y="10"/>
                      <a:pt x="9" y="12"/>
                      <a:pt x="7" y="11"/>
                    </a:cubicBezTo>
                    <a:cubicBezTo>
                      <a:pt x="3" y="9"/>
                      <a:pt x="0" y="1"/>
                      <a:pt x="3" y="0"/>
                    </a:cubicBezTo>
                    <a:cubicBezTo>
                      <a:pt x="3" y="0"/>
                      <a:pt x="3" y="0"/>
                      <a:pt x="3" y="0"/>
                    </a:cubicBezTo>
                    <a:cubicBezTo>
                      <a:pt x="6" y="1"/>
                      <a:pt x="8"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3" name="Freeform 2523">
                <a:extLst>
                  <a:ext uri="{FF2B5EF4-FFF2-40B4-BE49-F238E27FC236}">
                    <a16:creationId xmlns:a16="http://schemas.microsoft.com/office/drawing/2014/main" id="{0BD36388-0EA1-4D0C-BA45-B6FFB13563DB}"/>
                  </a:ext>
                </a:extLst>
              </p:cNvPr>
              <p:cNvSpPr>
                <a:spLocks/>
              </p:cNvSpPr>
              <p:nvPr/>
            </p:nvSpPr>
            <p:spPr bwMode="auto">
              <a:xfrm>
                <a:off x="6954" y="1886"/>
                <a:ext cx="49" cy="57"/>
              </a:xfrm>
              <a:custGeom>
                <a:avLst/>
                <a:gdLst>
                  <a:gd name="T0" fmla="*/ 9 w 10"/>
                  <a:gd name="T1" fmla="*/ 7 h 12"/>
                  <a:gd name="T2" fmla="*/ 6 w 10"/>
                  <a:gd name="T3" fmla="*/ 11 h 12"/>
                  <a:gd name="T4" fmla="*/ 3 w 10"/>
                  <a:gd name="T5" fmla="*/ 0 h 12"/>
                  <a:gd name="T6" fmla="*/ 3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10" y="10"/>
                      <a:pt x="8" y="12"/>
                      <a:pt x="6" y="11"/>
                    </a:cubicBezTo>
                    <a:cubicBezTo>
                      <a:pt x="3" y="9"/>
                      <a:pt x="0" y="1"/>
                      <a:pt x="3" y="0"/>
                    </a:cubicBezTo>
                    <a:cubicBezTo>
                      <a:pt x="3" y="0"/>
                      <a:pt x="3" y="0"/>
                      <a:pt x="3" y="0"/>
                    </a:cubicBezTo>
                    <a:cubicBezTo>
                      <a:pt x="5" y="0"/>
                      <a:pt x="8" y="4"/>
                      <a:pt x="9"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4" name="Freeform 2524">
                <a:extLst>
                  <a:ext uri="{FF2B5EF4-FFF2-40B4-BE49-F238E27FC236}">
                    <a16:creationId xmlns:a16="http://schemas.microsoft.com/office/drawing/2014/main" id="{7A5073EF-2138-4693-9995-989F32EEF7EE}"/>
                  </a:ext>
                </a:extLst>
              </p:cNvPr>
              <p:cNvSpPr>
                <a:spLocks/>
              </p:cNvSpPr>
              <p:nvPr/>
            </p:nvSpPr>
            <p:spPr bwMode="auto">
              <a:xfrm>
                <a:off x="7007" y="1953"/>
                <a:ext cx="44" cy="58"/>
              </a:xfrm>
              <a:custGeom>
                <a:avLst/>
                <a:gdLst>
                  <a:gd name="T0" fmla="*/ 9 w 9"/>
                  <a:gd name="T1" fmla="*/ 7 h 12"/>
                  <a:gd name="T2" fmla="*/ 6 w 9"/>
                  <a:gd name="T3" fmla="*/ 11 h 12"/>
                  <a:gd name="T4" fmla="*/ 3 w 9"/>
                  <a:gd name="T5" fmla="*/ 0 h 12"/>
                  <a:gd name="T6" fmla="*/ 4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9" y="10"/>
                      <a:pt x="8" y="12"/>
                      <a:pt x="6" y="11"/>
                    </a:cubicBezTo>
                    <a:cubicBezTo>
                      <a:pt x="3" y="9"/>
                      <a:pt x="0" y="1"/>
                      <a:pt x="3" y="0"/>
                    </a:cubicBezTo>
                    <a:cubicBezTo>
                      <a:pt x="3" y="0"/>
                      <a:pt x="4" y="0"/>
                      <a:pt x="4" y="0"/>
                    </a:cubicBezTo>
                    <a:cubicBezTo>
                      <a:pt x="6" y="0"/>
                      <a:pt x="8" y="4"/>
                      <a:pt x="9"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5" name="Freeform 2525">
                <a:extLst>
                  <a:ext uri="{FF2B5EF4-FFF2-40B4-BE49-F238E27FC236}">
                    <a16:creationId xmlns:a16="http://schemas.microsoft.com/office/drawing/2014/main" id="{445FEA06-AAC3-463C-8B0A-BD15574984A8}"/>
                  </a:ext>
                </a:extLst>
              </p:cNvPr>
              <p:cNvSpPr>
                <a:spLocks/>
              </p:cNvSpPr>
              <p:nvPr/>
            </p:nvSpPr>
            <p:spPr bwMode="auto">
              <a:xfrm>
                <a:off x="7065" y="2006"/>
                <a:ext cx="39" cy="58"/>
              </a:xfrm>
              <a:custGeom>
                <a:avLst/>
                <a:gdLst>
                  <a:gd name="T0" fmla="*/ 7 w 8"/>
                  <a:gd name="T1" fmla="*/ 6 h 12"/>
                  <a:gd name="T2" fmla="*/ 5 w 8"/>
                  <a:gd name="T3" fmla="*/ 11 h 12"/>
                  <a:gd name="T4" fmla="*/ 2 w 8"/>
                  <a:gd name="T5" fmla="*/ 0 h 12"/>
                  <a:gd name="T6" fmla="*/ 3 w 8"/>
                  <a:gd name="T7" fmla="*/ 0 h 12"/>
                  <a:gd name="T8" fmla="*/ 7 w 8"/>
                  <a:gd name="T9" fmla="*/ 6 h 12"/>
                </a:gdLst>
                <a:ahLst/>
                <a:cxnLst>
                  <a:cxn ang="0">
                    <a:pos x="T0" y="T1"/>
                  </a:cxn>
                  <a:cxn ang="0">
                    <a:pos x="T2" y="T3"/>
                  </a:cxn>
                  <a:cxn ang="0">
                    <a:pos x="T4" y="T5"/>
                  </a:cxn>
                  <a:cxn ang="0">
                    <a:pos x="T6" y="T7"/>
                  </a:cxn>
                  <a:cxn ang="0">
                    <a:pos x="T8" y="T9"/>
                  </a:cxn>
                </a:cxnLst>
                <a:rect l="0" t="0" r="r" b="b"/>
                <a:pathLst>
                  <a:path w="8" h="12">
                    <a:moveTo>
                      <a:pt x="7" y="6"/>
                    </a:moveTo>
                    <a:cubicBezTo>
                      <a:pt x="8" y="10"/>
                      <a:pt x="7" y="12"/>
                      <a:pt x="5" y="11"/>
                    </a:cubicBezTo>
                    <a:cubicBezTo>
                      <a:pt x="2" y="9"/>
                      <a:pt x="0" y="0"/>
                      <a:pt x="2" y="0"/>
                    </a:cubicBezTo>
                    <a:cubicBezTo>
                      <a:pt x="2" y="0"/>
                      <a:pt x="3" y="0"/>
                      <a:pt x="3" y="0"/>
                    </a:cubicBezTo>
                    <a:cubicBezTo>
                      <a:pt x="5" y="0"/>
                      <a:pt x="6"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6" name="Freeform 2526">
                <a:extLst>
                  <a:ext uri="{FF2B5EF4-FFF2-40B4-BE49-F238E27FC236}">
                    <a16:creationId xmlns:a16="http://schemas.microsoft.com/office/drawing/2014/main" id="{56A51BF2-5212-4E91-B215-E13CDF163984}"/>
                  </a:ext>
                </a:extLst>
              </p:cNvPr>
              <p:cNvSpPr>
                <a:spLocks/>
              </p:cNvSpPr>
              <p:nvPr/>
            </p:nvSpPr>
            <p:spPr bwMode="auto">
              <a:xfrm>
                <a:off x="7104" y="2088"/>
                <a:ext cx="38" cy="58"/>
              </a:xfrm>
              <a:custGeom>
                <a:avLst/>
                <a:gdLst>
                  <a:gd name="T0" fmla="*/ 7 w 8"/>
                  <a:gd name="T1" fmla="*/ 7 h 12"/>
                  <a:gd name="T2" fmla="*/ 5 w 8"/>
                  <a:gd name="T3" fmla="*/ 11 h 12"/>
                  <a:gd name="T4" fmla="*/ 3 w 8"/>
                  <a:gd name="T5" fmla="*/ 0 h 12"/>
                  <a:gd name="T6" fmla="*/ 3 w 8"/>
                  <a:gd name="T7" fmla="*/ 0 h 12"/>
                  <a:gd name="T8" fmla="*/ 7 w 8"/>
                  <a:gd name="T9" fmla="*/ 7 h 12"/>
                </a:gdLst>
                <a:ahLst/>
                <a:cxnLst>
                  <a:cxn ang="0">
                    <a:pos x="T0" y="T1"/>
                  </a:cxn>
                  <a:cxn ang="0">
                    <a:pos x="T2" y="T3"/>
                  </a:cxn>
                  <a:cxn ang="0">
                    <a:pos x="T4" y="T5"/>
                  </a:cxn>
                  <a:cxn ang="0">
                    <a:pos x="T6" y="T7"/>
                  </a:cxn>
                  <a:cxn ang="0">
                    <a:pos x="T8" y="T9"/>
                  </a:cxn>
                </a:cxnLst>
                <a:rect l="0" t="0" r="r" b="b"/>
                <a:pathLst>
                  <a:path w="8" h="12">
                    <a:moveTo>
                      <a:pt x="7" y="7"/>
                    </a:moveTo>
                    <a:cubicBezTo>
                      <a:pt x="8" y="10"/>
                      <a:pt x="7" y="12"/>
                      <a:pt x="5" y="11"/>
                    </a:cubicBezTo>
                    <a:cubicBezTo>
                      <a:pt x="2" y="9"/>
                      <a:pt x="0" y="0"/>
                      <a:pt x="3" y="0"/>
                    </a:cubicBezTo>
                    <a:cubicBezTo>
                      <a:pt x="3" y="0"/>
                      <a:pt x="3" y="0"/>
                      <a:pt x="3" y="0"/>
                    </a:cubicBezTo>
                    <a:cubicBezTo>
                      <a:pt x="5" y="0"/>
                      <a:pt x="6"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7" name="Freeform 2527">
                <a:extLst>
                  <a:ext uri="{FF2B5EF4-FFF2-40B4-BE49-F238E27FC236}">
                    <a16:creationId xmlns:a16="http://schemas.microsoft.com/office/drawing/2014/main" id="{2B8BD099-5F41-4341-B2EA-C5BA34BC6546}"/>
                  </a:ext>
                </a:extLst>
              </p:cNvPr>
              <p:cNvSpPr>
                <a:spLocks/>
              </p:cNvSpPr>
              <p:nvPr/>
            </p:nvSpPr>
            <p:spPr bwMode="auto">
              <a:xfrm>
                <a:off x="7104" y="2011"/>
                <a:ext cx="38" cy="58"/>
              </a:xfrm>
              <a:custGeom>
                <a:avLst/>
                <a:gdLst>
                  <a:gd name="T0" fmla="*/ 7 w 8"/>
                  <a:gd name="T1" fmla="*/ 7 h 12"/>
                  <a:gd name="T2" fmla="*/ 6 w 8"/>
                  <a:gd name="T3" fmla="*/ 11 h 12"/>
                  <a:gd name="T4" fmla="*/ 3 w 8"/>
                  <a:gd name="T5" fmla="*/ 0 h 12"/>
                  <a:gd name="T6" fmla="*/ 3 w 8"/>
                  <a:gd name="T7" fmla="*/ 0 h 12"/>
                  <a:gd name="T8" fmla="*/ 7 w 8"/>
                  <a:gd name="T9" fmla="*/ 7 h 12"/>
                </a:gdLst>
                <a:ahLst/>
                <a:cxnLst>
                  <a:cxn ang="0">
                    <a:pos x="T0" y="T1"/>
                  </a:cxn>
                  <a:cxn ang="0">
                    <a:pos x="T2" y="T3"/>
                  </a:cxn>
                  <a:cxn ang="0">
                    <a:pos x="T4" y="T5"/>
                  </a:cxn>
                  <a:cxn ang="0">
                    <a:pos x="T6" y="T7"/>
                  </a:cxn>
                  <a:cxn ang="0">
                    <a:pos x="T8" y="T9"/>
                  </a:cxn>
                </a:cxnLst>
                <a:rect l="0" t="0" r="r" b="b"/>
                <a:pathLst>
                  <a:path w="8" h="12">
                    <a:moveTo>
                      <a:pt x="7" y="7"/>
                    </a:moveTo>
                    <a:cubicBezTo>
                      <a:pt x="8" y="10"/>
                      <a:pt x="8" y="12"/>
                      <a:pt x="6" y="11"/>
                    </a:cubicBezTo>
                    <a:cubicBezTo>
                      <a:pt x="3" y="10"/>
                      <a:pt x="0" y="1"/>
                      <a:pt x="3" y="0"/>
                    </a:cubicBezTo>
                    <a:cubicBezTo>
                      <a:pt x="3" y="0"/>
                      <a:pt x="3" y="0"/>
                      <a:pt x="3" y="0"/>
                    </a:cubicBezTo>
                    <a:cubicBezTo>
                      <a:pt x="5" y="0"/>
                      <a:pt x="6"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8" name="Freeform 2528">
                <a:extLst>
                  <a:ext uri="{FF2B5EF4-FFF2-40B4-BE49-F238E27FC236}">
                    <a16:creationId xmlns:a16="http://schemas.microsoft.com/office/drawing/2014/main" id="{6D277579-CF74-40F8-90A1-A6DDA5B35783}"/>
                  </a:ext>
                </a:extLst>
              </p:cNvPr>
              <p:cNvSpPr>
                <a:spLocks/>
              </p:cNvSpPr>
              <p:nvPr/>
            </p:nvSpPr>
            <p:spPr bwMode="auto">
              <a:xfrm>
                <a:off x="7099" y="1934"/>
                <a:ext cx="34" cy="58"/>
              </a:xfrm>
              <a:custGeom>
                <a:avLst/>
                <a:gdLst>
                  <a:gd name="T0" fmla="*/ 6 w 7"/>
                  <a:gd name="T1" fmla="*/ 7 h 12"/>
                  <a:gd name="T2" fmla="*/ 6 w 7"/>
                  <a:gd name="T3" fmla="*/ 11 h 12"/>
                  <a:gd name="T4" fmla="*/ 2 w 7"/>
                  <a:gd name="T5" fmla="*/ 0 h 12"/>
                  <a:gd name="T6" fmla="*/ 2 w 7"/>
                  <a:gd name="T7" fmla="*/ 0 h 12"/>
                  <a:gd name="T8" fmla="*/ 6 w 7"/>
                  <a:gd name="T9" fmla="*/ 7 h 12"/>
                </a:gdLst>
                <a:ahLst/>
                <a:cxnLst>
                  <a:cxn ang="0">
                    <a:pos x="T0" y="T1"/>
                  </a:cxn>
                  <a:cxn ang="0">
                    <a:pos x="T2" y="T3"/>
                  </a:cxn>
                  <a:cxn ang="0">
                    <a:pos x="T4" y="T5"/>
                  </a:cxn>
                  <a:cxn ang="0">
                    <a:pos x="T6" y="T7"/>
                  </a:cxn>
                  <a:cxn ang="0">
                    <a:pos x="T8" y="T9"/>
                  </a:cxn>
                </a:cxnLst>
                <a:rect l="0" t="0" r="r" b="b"/>
                <a:pathLst>
                  <a:path w="7" h="12">
                    <a:moveTo>
                      <a:pt x="6" y="7"/>
                    </a:moveTo>
                    <a:cubicBezTo>
                      <a:pt x="7" y="10"/>
                      <a:pt x="7" y="12"/>
                      <a:pt x="6" y="11"/>
                    </a:cubicBezTo>
                    <a:cubicBezTo>
                      <a:pt x="3" y="10"/>
                      <a:pt x="0" y="0"/>
                      <a:pt x="2" y="0"/>
                    </a:cubicBezTo>
                    <a:cubicBezTo>
                      <a:pt x="2" y="0"/>
                      <a:pt x="2" y="0"/>
                      <a:pt x="2" y="0"/>
                    </a:cubicBezTo>
                    <a:cubicBezTo>
                      <a:pt x="3" y="0"/>
                      <a:pt x="5"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79" name="Freeform 2529">
                <a:extLst>
                  <a:ext uri="{FF2B5EF4-FFF2-40B4-BE49-F238E27FC236}">
                    <a16:creationId xmlns:a16="http://schemas.microsoft.com/office/drawing/2014/main" id="{2FB2F0B5-7304-4DF1-BB43-831A7B8D1CB9}"/>
                  </a:ext>
                </a:extLst>
              </p:cNvPr>
              <p:cNvSpPr>
                <a:spLocks/>
              </p:cNvSpPr>
              <p:nvPr/>
            </p:nvSpPr>
            <p:spPr bwMode="auto">
              <a:xfrm>
                <a:off x="7056" y="1929"/>
                <a:ext cx="38" cy="58"/>
              </a:xfrm>
              <a:custGeom>
                <a:avLst/>
                <a:gdLst>
                  <a:gd name="T0" fmla="*/ 7 w 8"/>
                  <a:gd name="T1" fmla="*/ 7 h 12"/>
                  <a:gd name="T2" fmla="*/ 6 w 8"/>
                  <a:gd name="T3" fmla="*/ 11 h 12"/>
                  <a:gd name="T4" fmla="*/ 2 w 8"/>
                  <a:gd name="T5" fmla="*/ 0 h 12"/>
                  <a:gd name="T6" fmla="*/ 3 w 8"/>
                  <a:gd name="T7" fmla="*/ 0 h 12"/>
                  <a:gd name="T8" fmla="*/ 7 w 8"/>
                  <a:gd name="T9" fmla="*/ 7 h 12"/>
                </a:gdLst>
                <a:ahLst/>
                <a:cxnLst>
                  <a:cxn ang="0">
                    <a:pos x="T0" y="T1"/>
                  </a:cxn>
                  <a:cxn ang="0">
                    <a:pos x="T2" y="T3"/>
                  </a:cxn>
                  <a:cxn ang="0">
                    <a:pos x="T4" y="T5"/>
                  </a:cxn>
                  <a:cxn ang="0">
                    <a:pos x="T6" y="T7"/>
                  </a:cxn>
                  <a:cxn ang="0">
                    <a:pos x="T8" y="T9"/>
                  </a:cxn>
                </a:cxnLst>
                <a:rect l="0" t="0" r="r" b="b"/>
                <a:pathLst>
                  <a:path w="8" h="12">
                    <a:moveTo>
                      <a:pt x="7" y="7"/>
                    </a:moveTo>
                    <a:cubicBezTo>
                      <a:pt x="8" y="10"/>
                      <a:pt x="8" y="12"/>
                      <a:pt x="6" y="11"/>
                    </a:cubicBezTo>
                    <a:cubicBezTo>
                      <a:pt x="3" y="9"/>
                      <a:pt x="0" y="1"/>
                      <a:pt x="2" y="0"/>
                    </a:cubicBezTo>
                    <a:cubicBezTo>
                      <a:pt x="3" y="0"/>
                      <a:pt x="3" y="0"/>
                      <a:pt x="3" y="0"/>
                    </a:cubicBezTo>
                    <a:cubicBezTo>
                      <a:pt x="5" y="0"/>
                      <a:pt x="7"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0" name="Freeform 2530">
                <a:extLst>
                  <a:ext uri="{FF2B5EF4-FFF2-40B4-BE49-F238E27FC236}">
                    <a16:creationId xmlns:a16="http://schemas.microsoft.com/office/drawing/2014/main" id="{0E35064C-75AE-41F2-B437-5B3CF77601A4}"/>
                  </a:ext>
                </a:extLst>
              </p:cNvPr>
              <p:cNvSpPr>
                <a:spLocks/>
              </p:cNvSpPr>
              <p:nvPr/>
            </p:nvSpPr>
            <p:spPr bwMode="auto">
              <a:xfrm>
                <a:off x="7003" y="1876"/>
                <a:ext cx="43" cy="58"/>
              </a:xfrm>
              <a:custGeom>
                <a:avLst/>
                <a:gdLst>
                  <a:gd name="T0" fmla="*/ 8 w 9"/>
                  <a:gd name="T1" fmla="*/ 7 h 12"/>
                  <a:gd name="T2" fmla="*/ 7 w 9"/>
                  <a:gd name="T3" fmla="*/ 11 h 12"/>
                  <a:gd name="T4" fmla="*/ 2 w 9"/>
                  <a:gd name="T5" fmla="*/ 0 h 12"/>
                  <a:gd name="T6" fmla="*/ 3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9" y="10"/>
                      <a:pt x="8" y="12"/>
                      <a:pt x="7" y="11"/>
                    </a:cubicBezTo>
                    <a:cubicBezTo>
                      <a:pt x="3" y="9"/>
                      <a:pt x="0" y="1"/>
                      <a:pt x="2" y="0"/>
                    </a:cubicBezTo>
                    <a:cubicBezTo>
                      <a:pt x="3" y="0"/>
                      <a:pt x="3" y="0"/>
                      <a:pt x="3" y="0"/>
                    </a:cubicBezTo>
                    <a:cubicBezTo>
                      <a:pt x="5" y="0"/>
                      <a:pt x="7"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1" name="Freeform 2531">
                <a:extLst>
                  <a:ext uri="{FF2B5EF4-FFF2-40B4-BE49-F238E27FC236}">
                    <a16:creationId xmlns:a16="http://schemas.microsoft.com/office/drawing/2014/main" id="{953C221E-95EC-4CD8-947B-CF92C257601B}"/>
                  </a:ext>
                </a:extLst>
              </p:cNvPr>
              <p:cNvSpPr>
                <a:spLocks/>
              </p:cNvSpPr>
              <p:nvPr/>
            </p:nvSpPr>
            <p:spPr bwMode="auto">
              <a:xfrm>
                <a:off x="7051" y="1861"/>
                <a:ext cx="38" cy="58"/>
              </a:xfrm>
              <a:custGeom>
                <a:avLst/>
                <a:gdLst>
                  <a:gd name="T0" fmla="*/ 7 w 8"/>
                  <a:gd name="T1" fmla="*/ 7 h 12"/>
                  <a:gd name="T2" fmla="*/ 6 w 8"/>
                  <a:gd name="T3" fmla="*/ 11 h 12"/>
                  <a:gd name="T4" fmla="*/ 2 w 8"/>
                  <a:gd name="T5" fmla="*/ 0 h 12"/>
                  <a:gd name="T6" fmla="*/ 2 w 8"/>
                  <a:gd name="T7" fmla="*/ 0 h 12"/>
                  <a:gd name="T8" fmla="*/ 7 w 8"/>
                  <a:gd name="T9" fmla="*/ 7 h 12"/>
                </a:gdLst>
                <a:ahLst/>
                <a:cxnLst>
                  <a:cxn ang="0">
                    <a:pos x="T0" y="T1"/>
                  </a:cxn>
                  <a:cxn ang="0">
                    <a:pos x="T2" y="T3"/>
                  </a:cxn>
                  <a:cxn ang="0">
                    <a:pos x="T4" y="T5"/>
                  </a:cxn>
                  <a:cxn ang="0">
                    <a:pos x="T6" y="T7"/>
                  </a:cxn>
                  <a:cxn ang="0">
                    <a:pos x="T8" y="T9"/>
                  </a:cxn>
                </a:cxnLst>
                <a:rect l="0" t="0" r="r" b="b"/>
                <a:pathLst>
                  <a:path w="8" h="12">
                    <a:moveTo>
                      <a:pt x="7" y="7"/>
                    </a:moveTo>
                    <a:cubicBezTo>
                      <a:pt x="8" y="10"/>
                      <a:pt x="8" y="12"/>
                      <a:pt x="6" y="11"/>
                    </a:cubicBezTo>
                    <a:cubicBezTo>
                      <a:pt x="3" y="10"/>
                      <a:pt x="0" y="1"/>
                      <a:pt x="2" y="0"/>
                    </a:cubicBezTo>
                    <a:cubicBezTo>
                      <a:pt x="2" y="0"/>
                      <a:pt x="2" y="0"/>
                      <a:pt x="2" y="0"/>
                    </a:cubicBezTo>
                    <a:cubicBezTo>
                      <a:pt x="4" y="1"/>
                      <a:pt x="6" y="4"/>
                      <a:pt x="7" y="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2" name="Freeform 2532">
                <a:extLst>
                  <a:ext uri="{FF2B5EF4-FFF2-40B4-BE49-F238E27FC236}">
                    <a16:creationId xmlns:a16="http://schemas.microsoft.com/office/drawing/2014/main" id="{103FADE5-6F6C-4D5B-B9EB-C29E1E934A95}"/>
                  </a:ext>
                </a:extLst>
              </p:cNvPr>
              <p:cNvSpPr>
                <a:spLocks/>
              </p:cNvSpPr>
              <p:nvPr/>
            </p:nvSpPr>
            <p:spPr bwMode="auto">
              <a:xfrm>
                <a:off x="6998" y="1804"/>
                <a:ext cx="43" cy="53"/>
              </a:xfrm>
              <a:custGeom>
                <a:avLst/>
                <a:gdLst>
                  <a:gd name="T0" fmla="*/ 8 w 9"/>
                  <a:gd name="T1" fmla="*/ 6 h 11"/>
                  <a:gd name="T2" fmla="*/ 7 w 9"/>
                  <a:gd name="T3" fmla="*/ 11 h 11"/>
                  <a:gd name="T4" fmla="*/ 2 w 9"/>
                  <a:gd name="T5" fmla="*/ 0 h 11"/>
                  <a:gd name="T6" fmla="*/ 3 w 9"/>
                  <a:gd name="T7" fmla="*/ 0 h 11"/>
                  <a:gd name="T8" fmla="*/ 8 w 9"/>
                  <a:gd name="T9" fmla="*/ 6 h 11"/>
                </a:gdLst>
                <a:ahLst/>
                <a:cxnLst>
                  <a:cxn ang="0">
                    <a:pos x="T0" y="T1"/>
                  </a:cxn>
                  <a:cxn ang="0">
                    <a:pos x="T2" y="T3"/>
                  </a:cxn>
                  <a:cxn ang="0">
                    <a:pos x="T4" y="T5"/>
                  </a:cxn>
                  <a:cxn ang="0">
                    <a:pos x="T6" y="T7"/>
                  </a:cxn>
                  <a:cxn ang="0">
                    <a:pos x="T8" y="T9"/>
                  </a:cxn>
                </a:cxnLst>
                <a:rect l="0" t="0" r="r" b="b"/>
                <a:pathLst>
                  <a:path w="9" h="11">
                    <a:moveTo>
                      <a:pt x="8" y="6"/>
                    </a:moveTo>
                    <a:cubicBezTo>
                      <a:pt x="9" y="9"/>
                      <a:pt x="9" y="11"/>
                      <a:pt x="7" y="11"/>
                    </a:cubicBezTo>
                    <a:cubicBezTo>
                      <a:pt x="4" y="9"/>
                      <a:pt x="0" y="1"/>
                      <a:pt x="2" y="0"/>
                    </a:cubicBezTo>
                    <a:cubicBezTo>
                      <a:pt x="2" y="0"/>
                      <a:pt x="3" y="0"/>
                      <a:pt x="3" y="0"/>
                    </a:cubicBezTo>
                    <a:cubicBezTo>
                      <a:pt x="4" y="0"/>
                      <a:pt x="7" y="4"/>
                      <a:pt x="8"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3" name="Freeform 2533">
                <a:extLst>
                  <a:ext uri="{FF2B5EF4-FFF2-40B4-BE49-F238E27FC236}">
                    <a16:creationId xmlns:a16="http://schemas.microsoft.com/office/drawing/2014/main" id="{8374760E-6E1C-416E-A296-D446CBD8C736}"/>
                  </a:ext>
                </a:extLst>
              </p:cNvPr>
              <p:cNvSpPr>
                <a:spLocks/>
              </p:cNvSpPr>
              <p:nvPr/>
            </p:nvSpPr>
            <p:spPr bwMode="auto">
              <a:xfrm>
                <a:off x="6954" y="1789"/>
                <a:ext cx="44" cy="58"/>
              </a:xfrm>
              <a:custGeom>
                <a:avLst/>
                <a:gdLst>
                  <a:gd name="T0" fmla="*/ 8 w 9"/>
                  <a:gd name="T1" fmla="*/ 7 h 12"/>
                  <a:gd name="T2" fmla="*/ 7 w 9"/>
                  <a:gd name="T3" fmla="*/ 11 h 12"/>
                  <a:gd name="T4" fmla="*/ 2 w 9"/>
                  <a:gd name="T5" fmla="*/ 0 h 12"/>
                  <a:gd name="T6" fmla="*/ 3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9" y="10"/>
                      <a:pt x="9" y="12"/>
                      <a:pt x="7" y="11"/>
                    </a:cubicBezTo>
                    <a:cubicBezTo>
                      <a:pt x="4" y="9"/>
                      <a:pt x="0" y="1"/>
                      <a:pt x="2" y="0"/>
                    </a:cubicBezTo>
                    <a:cubicBezTo>
                      <a:pt x="3" y="0"/>
                      <a:pt x="3" y="0"/>
                      <a:pt x="3" y="0"/>
                    </a:cubicBezTo>
                    <a:cubicBezTo>
                      <a:pt x="5" y="1"/>
                      <a:pt x="7"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4" name="Freeform 2534">
                <a:extLst>
                  <a:ext uri="{FF2B5EF4-FFF2-40B4-BE49-F238E27FC236}">
                    <a16:creationId xmlns:a16="http://schemas.microsoft.com/office/drawing/2014/main" id="{A39662A3-D154-4D37-9E0D-0FFFE4748B34}"/>
                  </a:ext>
                </a:extLst>
              </p:cNvPr>
              <p:cNvSpPr>
                <a:spLocks/>
              </p:cNvSpPr>
              <p:nvPr/>
            </p:nvSpPr>
            <p:spPr bwMode="auto">
              <a:xfrm>
                <a:off x="6906" y="1707"/>
                <a:ext cx="48" cy="53"/>
              </a:xfrm>
              <a:custGeom>
                <a:avLst/>
                <a:gdLst>
                  <a:gd name="T0" fmla="*/ 8 w 10"/>
                  <a:gd name="T1" fmla="*/ 7 h 11"/>
                  <a:gd name="T2" fmla="*/ 8 w 10"/>
                  <a:gd name="T3" fmla="*/ 11 h 11"/>
                  <a:gd name="T4" fmla="*/ 2 w 10"/>
                  <a:gd name="T5" fmla="*/ 1 h 11"/>
                  <a:gd name="T6" fmla="*/ 3 w 10"/>
                  <a:gd name="T7" fmla="*/ 0 h 11"/>
                  <a:gd name="T8" fmla="*/ 8 w 10"/>
                  <a:gd name="T9" fmla="*/ 7 h 11"/>
                </a:gdLst>
                <a:ahLst/>
                <a:cxnLst>
                  <a:cxn ang="0">
                    <a:pos x="T0" y="T1"/>
                  </a:cxn>
                  <a:cxn ang="0">
                    <a:pos x="T2" y="T3"/>
                  </a:cxn>
                  <a:cxn ang="0">
                    <a:pos x="T4" y="T5"/>
                  </a:cxn>
                  <a:cxn ang="0">
                    <a:pos x="T6" y="T7"/>
                  </a:cxn>
                  <a:cxn ang="0">
                    <a:pos x="T8" y="T9"/>
                  </a:cxn>
                </a:cxnLst>
                <a:rect l="0" t="0" r="r" b="b"/>
                <a:pathLst>
                  <a:path w="10" h="11">
                    <a:moveTo>
                      <a:pt x="8" y="7"/>
                    </a:moveTo>
                    <a:cubicBezTo>
                      <a:pt x="10" y="10"/>
                      <a:pt x="9" y="11"/>
                      <a:pt x="8" y="11"/>
                    </a:cubicBezTo>
                    <a:cubicBezTo>
                      <a:pt x="4" y="10"/>
                      <a:pt x="0" y="1"/>
                      <a:pt x="2" y="1"/>
                    </a:cubicBezTo>
                    <a:cubicBezTo>
                      <a:pt x="2" y="0"/>
                      <a:pt x="3" y="0"/>
                      <a:pt x="3" y="0"/>
                    </a:cubicBezTo>
                    <a:cubicBezTo>
                      <a:pt x="5" y="1"/>
                      <a:pt x="7"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5" name="Freeform 2535">
                <a:extLst>
                  <a:ext uri="{FF2B5EF4-FFF2-40B4-BE49-F238E27FC236}">
                    <a16:creationId xmlns:a16="http://schemas.microsoft.com/office/drawing/2014/main" id="{D44D173D-B625-4AB1-953F-7F851AFE88F3}"/>
                  </a:ext>
                </a:extLst>
              </p:cNvPr>
              <p:cNvSpPr>
                <a:spLocks/>
              </p:cNvSpPr>
              <p:nvPr/>
            </p:nvSpPr>
            <p:spPr bwMode="auto">
              <a:xfrm>
                <a:off x="6950" y="1722"/>
                <a:ext cx="43" cy="53"/>
              </a:xfrm>
              <a:custGeom>
                <a:avLst/>
                <a:gdLst>
                  <a:gd name="T0" fmla="*/ 7 w 9"/>
                  <a:gd name="T1" fmla="*/ 6 h 11"/>
                  <a:gd name="T2" fmla="*/ 7 w 9"/>
                  <a:gd name="T3" fmla="*/ 10 h 11"/>
                  <a:gd name="T4" fmla="*/ 1 w 9"/>
                  <a:gd name="T5" fmla="*/ 0 h 11"/>
                  <a:gd name="T6" fmla="*/ 2 w 9"/>
                  <a:gd name="T7" fmla="*/ 0 h 11"/>
                  <a:gd name="T8" fmla="*/ 7 w 9"/>
                  <a:gd name="T9" fmla="*/ 6 h 11"/>
                </a:gdLst>
                <a:ahLst/>
                <a:cxnLst>
                  <a:cxn ang="0">
                    <a:pos x="T0" y="T1"/>
                  </a:cxn>
                  <a:cxn ang="0">
                    <a:pos x="T2" y="T3"/>
                  </a:cxn>
                  <a:cxn ang="0">
                    <a:pos x="T4" y="T5"/>
                  </a:cxn>
                  <a:cxn ang="0">
                    <a:pos x="T6" y="T7"/>
                  </a:cxn>
                  <a:cxn ang="0">
                    <a:pos x="T8" y="T9"/>
                  </a:cxn>
                </a:cxnLst>
                <a:rect l="0" t="0" r="r" b="b"/>
                <a:pathLst>
                  <a:path w="9" h="11">
                    <a:moveTo>
                      <a:pt x="7" y="6"/>
                    </a:moveTo>
                    <a:cubicBezTo>
                      <a:pt x="9" y="9"/>
                      <a:pt x="8" y="11"/>
                      <a:pt x="7" y="10"/>
                    </a:cubicBezTo>
                    <a:cubicBezTo>
                      <a:pt x="4" y="9"/>
                      <a:pt x="0" y="1"/>
                      <a:pt x="1" y="0"/>
                    </a:cubicBezTo>
                    <a:cubicBezTo>
                      <a:pt x="2" y="0"/>
                      <a:pt x="2" y="0"/>
                      <a:pt x="2" y="0"/>
                    </a:cubicBezTo>
                    <a:cubicBezTo>
                      <a:pt x="4" y="0"/>
                      <a:pt x="6"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6" name="Freeform 2536">
                <a:extLst>
                  <a:ext uri="{FF2B5EF4-FFF2-40B4-BE49-F238E27FC236}">
                    <a16:creationId xmlns:a16="http://schemas.microsoft.com/office/drawing/2014/main" id="{BAF6C518-79DD-4B1B-9D3E-19358AAC2448}"/>
                  </a:ext>
                </a:extLst>
              </p:cNvPr>
              <p:cNvSpPr>
                <a:spLocks/>
              </p:cNvSpPr>
              <p:nvPr/>
            </p:nvSpPr>
            <p:spPr bwMode="auto">
              <a:xfrm>
                <a:off x="6892" y="1640"/>
                <a:ext cx="43" cy="53"/>
              </a:xfrm>
              <a:custGeom>
                <a:avLst/>
                <a:gdLst>
                  <a:gd name="T0" fmla="*/ 8 w 9"/>
                  <a:gd name="T1" fmla="*/ 7 h 11"/>
                  <a:gd name="T2" fmla="*/ 8 w 9"/>
                  <a:gd name="T3" fmla="*/ 11 h 11"/>
                  <a:gd name="T4" fmla="*/ 2 w 9"/>
                  <a:gd name="T5" fmla="*/ 1 h 11"/>
                  <a:gd name="T6" fmla="*/ 2 w 9"/>
                  <a:gd name="T7" fmla="*/ 1 h 11"/>
                  <a:gd name="T8" fmla="*/ 8 w 9"/>
                  <a:gd name="T9" fmla="*/ 7 h 11"/>
                </a:gdLst>
                <a:ahLst/>
                <a:cxnLst>
                  <a:cxn ang="0">
                    <a:pos x="T0" y="T1"/>
                  </a:cxn>
                  <a:cxn ang="0">
                    <a:pos x="T2" y="T3"/>
                  </a:cxn>
                  <a:cxn ang="0">
                    <a:pos x="T4" y="T5"/>
                  </a:cxn>
                  <a:cxn ang="0">
                    <a:pos x="T6" y="T7"/>
                  </a:cxn>
                  <a:cxn ang="0">
                    <a:pos x="T8" y="T9"/>
                  </a:cxn>
                </a:cxnLst>
                <a:rect l="0" t="0" r="r" b="b"/>
                <a:pathLst>
                  <a:path w="9" h="11">
                    <a:moveTo>
                      <a:pt x="8" y="7"/>
                    </a:moveTo>
                    <a:cubicBezTo>
                      <a:pt x="9" y="9"/>
                      <a:pt x="9" y="11"/>
                      <a:pt x="8" y="11"/>
                    </a:cubicBezTo>
                    <a:cubicBezTo>
                      <a:pt x="4" y="9"/>
                      <a:pt x="0" y="1"/>
                      <a:pt x="2" y="1"/>
                    </a:cubicBezTo>
                    <a:cubicBezTo>
                      <a:pt x="2" y="0"/>
                      <a:pt x="2" y="1"/>
                      <a:pt x="2" y="1"/>
                    </a:cubicBezTo>
                    <a:cubicBezTo>
                      <a:pt x="4" y="1"/>
                      <a:pt x="7"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7" name="Freeform 2537">
                <a:extLst>
                  <a:ext uri="{FF2B5EF4-FFF2-40B4-BE49-F238E27FC236}">
                    <a16:creationId xmlns:a16="http://schemas.microsoft.com/office/drawing/2014/main" id="{B754AA68-9DA7-4FCE-BC34-2FBDDC93D3B1}"/>
                  </a:ext>
                </a:extLst>
              </p:cNvPr>
              <p:cNvSpPr>
                <a:spLocks/>
              </p:cNvSpPr>
              <p:nvPr/>
            </p:nvSpPr>
            <p:spPr bwMode="auto">
              <a:xfrm>
                <a:off x="6930" y="1654"/>
                <a:ext cx="44" cy="48"/>
              </a:xfrm>
              <a:custGeom>
                <a:avLst/>
                <a:gdLst>
                  <a:gd name="T0" fmla="*/ 7 w 9"/>
                  <a:gd name="T1" fmla="*/ 6 h 10"/>
                  <a:gd name="T2" fmla="*/ 8 w 9"/>
                  <a:gd name="T3" fmla="*/ 10 h 10"/>
                  <a:gd name="T4" fmla="*/ 2 w 9"/>
                  <a:gd name="T5" fmla="*/ 0 h 10"/>
                  <a:gd name="T6" fmla="*/ 2 w 9"/>
                  <a:gd name="T7" fmla="*/ 0 h 10"/>
                  <a:gd name="T8" fmla="*/ 7 w 9"/>
                  <a:gd name="T9" fmla="*/ 6 h 10"/>
                </a:gdLst>
                <a:ahLst/>
                <a:cxnLst>
                  <a:cxn ang="0">
                    <a:pos x="T0" y="T1"/>
                  </a:cxn>
                  <a:cxn ang="0">
                    <a:pos x="T2" y="T3"/>
                  </a:cxn>
                  <a:cxn ang="0">
                    <a:pos x="T4" y="T5"/>
                  </a:cxn>
                  <a:cxn ang="0">
                    <a:pos x="T6" y="T7"/>
                  </a:cxn>
                  <a:cxn ang="0">
                    <a:pos x="T8" y="T9"/>
                  </a:cxn>
                </a:cxnLst>
                <a:rect l="0" t="0" r="r" b="b"/>
                <a:pathLst>
                  <a:path w="9" h="10">
                    <a:moveTo>
                      <a:pt x="7" y="6"/>
                    </a:moveTo>
                    <a:cubicBezTo>
                      <a:pt x="9" y="8"/>
                      <a:pt x="9" y="10"/>
                      <a:pt x="8" y="10"/>
                    </a:cubicBezTo>
                    <a:cubicBezTo>
                      <a:pt x="5" y="9"/>
                      <a:pt x="0" y="1"/>
                      <a:pt x="2" y="0"/>
                    </a:cubicBezTo>
                    <a:cubicBezTo>
                      <a:pt x="2" y="0"/>
                      <a:pt x="2" y="0"/>
                      <a:pt x="2" y="0"/>
                    </a:cubicBezTo>
                    <a:cubicBezTo>
                      <a:pt x="4" y="0"/>
                      <a:pt x="6" y="3"/>
                      <a:pt x="7" y="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8" name="Freeform 2538">
                <a:extLst>
                  <a:ext uri="{FF2B5EF4-FFF2-40B4-BE49-F238E27FC236}">
                    <a16:creationId xmlns:a16="http://schemas.microsoft.com/office/drawing/2014/main" id="{E254500C-8814-48B6-8685-9E8D362290BF}"/>
                  </a:ext>
                </a:extLst>
              </p:cNvPr>
              <p:cNvSpPr>
                <a:spLocks/>
              </p:cNvSpPr>
              <p:nvPr/>
            </p:nvSpPr>
            <p:spPr bwMode="auto">
              <a:xfrm>
                <a:off x="6877" y="1572"/>
                <a:ext cx="44" cy="48"/>
              </a:xfrm>
              <a:custGeom>
                <a:avLst/>
                <a:gdLst>
                  <a:gd name="T0" fmla="*/ 7 w 9"/>
                  <a:gd name="T1" fmla="*/ 6 h 10"/>
                  <a:gd name="T2" fmla="*/ 8 w 9"/>
                  <a:gd name="T3" fmla="*/ 9 h 10"/>
                  <a:gd name="T4" fmla="*/ 1 w 9"/>
                  <a:gd name="T5" fmla="*/ 0 h 10"/>
                  <a:gd name="T6" fmla="*/ 2 w 9"/>
                  <a:gd name="T7" fmla="*/ 0 h 10"/>
                  <a:gd name="T8" fmla="*/ 7 w 9"/>
                  <a:gd name="T9" fmla="*/ 6 h 10"/>
                </a:gdLst>
                <a:ahLst/>
                <a:cxnLst>
                  <a:cxn ang="0">
                    <a:pos x="T0" y="T1"/>
                  </a:cxn>
                  <a:cxn ang="0">
                    <a:pos x="T2" y="T3"/>
                  </a:cxn>
                  <a:cxn ang="0">
                    <a:pos x="T4" y="T5"/>
                  </a:cxn>
                  <a:cxn ang="0">
                    <a:pos x="T6" y="T7"/>
                  </a:cxn>
                  <a:cxn ang="0">
                    <a:pos x="T8" y="T9"/>
                  </a:cxn>
                </a:cxnLst>
                <a:rect l="0" t="0" r="r" b="b"/>
                <a:pathLst>
                  <a:path w="9" h="10">
                    <a:moveTo>
                      <a:pt x="7" y="6"/>
                    </a:moveTo>
                    <a:cubicBezTo>
                      <a:pt x="9" y="8"/>
                      <a:pt x="9" y="10"/>
                      <a:pt x="8" y="9"/>
                    </a:cubicBezTo>
                    <a:cubicBezTo>
                      <a:pt x="5" y="9"/>
                      <a:pt x="0" y="1"/>
                      <a:pt x="1" y="0"/>
                    </a:cubicBezTo>
                    <a:cubicBezTo>
                      <a:pt x="1" y="0"/>
                      <a:pt x="2" y="0"/>
                      <a:pt x="2" y="0"/>
                    </a:cubicBezTo>
                    <a:cubicBezTo>
                      <a:pt x="3" y="0"/>
                      <a:pt x="6"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89" name="Freeform 2539">
                <a:extLst>
                  <a:ext uri="{FF2B5EF4-FFF2-40B4-BE49-F238E27FC236}">
                    <a16:creationId xmlns:a16="http://schemas.microsoft.com/office/drawing/2014/main" id="{32E780A7-2C12-402A-9180-11BC475B6CBD}"/>
                  </a:ext>
                </a:extLst>
              </p:cNvPr>
              <p:cNvSpPr>
                <a:spLocks/>
              </p:cNvSpPr>
              <p:nvPr/>
            </p:nvSpPr>
            <p:spPr bwMode="auto">
              <a:xfrm>
                <a:off x="6921" y="1596"/>
                <a:ext cx="43" cy="48"/>
              </a:xfrm>
              <a:custGeom>
                <a:avLst/>
                <a:gdLst>
                  <a:gd name="T0" fmla="*/ 7 w 9"/>
                  <a:gd name="T1" fmla="*/ 6 h 10"/>
                  <a:gd name="T2" fmla="*/ 8 w 9"/>
                  <a:gd name="T3" fmla="*/ 10 h 10"/>
                  <a:gd name="T4" fmla="*/ 1 w 9"/>
                  <a:gd name="T5" fmla="*/ 0 h 10"/>
                  <a:gd name="T6" fmla="*/ 2 w 9"/>
                  <a:gd name="T7" fmla="*/ 0 h 10"/>
                  <a:gd name="T8" fmla="*/ 7 w 9"/>
                  <a:gd name="T9" fmla="*/ 6 h 10"/>
                </a:gdLst>
                <a:ahLst/>
                <a:cxnLst>
                  <a:cxn ang="0">
                    <a:pos x="T0" y="T1"/>
                  </a:cxn>
                  <a:cxn ang="0">
                    <a:pos x="T2" y="T3"/>
                  </a:cxn>
                  <a:cxn ang="0">
                    <a:pos x="T4" y="T5"/>
                  </a:cxn>
                  <a:cxn ang="0">
                    <a:pos x="T6" y="T7"/>
                  </a:cxn>
                  <a:cxn ang="0">
                    <a:pos x="T8" y="T9"/>
                  </a:cxn>
                </a:cxnLst>
                <a:rect l="0" t="0" r="r" b="b"/>
                <a:pathLst>
                  <a:path w="9" h="10">
                    <a:moveTo>
                      <a:pt x="7" y="6"/>
                    </a:moveTo>
                    <a:cubicBezTo>
                      <a:pt x="9" y="9"/>
                      <a:pt x="9" y="10"/>
                      <a:pt x="8" y="10"/>
                    </a:cubicBezTo>
                    <a:cubicBezTo>
                      <a:pt x="6" y="10"/>
                      <a:pt x="0" y="1"/>
                      <a:pt x="1" y="0"/>
                    </a:cubicBezTo>
                    <a:cubicBezTo>
                      <a:pt x="2" y="0"/>
                      <a:pt x="2" y="0"/>
                      <a:pt x="2" y="0"/>
                    </a:cubicBezTo>
                    <a:cubicBezTo>
                      <a:pt x="3" y="1"/>
                      <a:pt x="6"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0" name="Freeform 2540">
                <a:extLst>
                  <a:ext uri="{FF2B5EF4-FFF2-40B4-BE49-F238E27FC236}">
                    <a16:creationId xmlns:a16="http://schemas.microsoft.com/office/drawing/2014/main" id="{E4C30435-F7CF-49B0-AAAE-96EEC85C536E}"/>
                  </a:ext>
                </a:extLst>
              </p:cNvPr>
              <p:cNvSpPr>
                <a:spLocks/>
              </p:cNvSpPr>
              <p:nvPr/>
            </p:nvSpPr>
            <p:spPr bwMode="auto">
              <a:xfrm>
                <a:off x="6974" y="1673"/>
                <a:ext cx="38" cy="53"/>
              </a:xfrm>
              <a:custGeom>
                <a:avLst/>
                <a:gdLst>
                  <a:gd name="T0" fmla="*/ 7 w 8"/>
                  <a:gd name="T1" fmla="*/ 6 h 11"/>
                  <a:gd name="T2" fmla="*/ 7 w 8"/>
                  <a:gd name="T3" fmla="*/ 11 h 11"/>
                  <a:gd name="T4" fmla="*/ 1 w 8"/>
                  <a:gd name="T5" fmla="*/ 0 h 11"/>
                  <a:gd name="T6" fmla="*/ 2 w 8"/>
                  <a:gd name="T7" fmla="*/ 0 h 11"/>
                  <a:gd name="T8" fmla="*/ 7 w 8"/>
                  <a:gd name="T9" fmla="*/ 6 h 11"/>
                </a:gdLst>
                <a:ahLst/>
                <a:cxnLst>
                  <a:cxn ang="0">
                    <a:pos x="T0" y="T1"/>
                  </a:cxn>
                  <a:cxn ang="0">
                    <a:pos x="T2" y="T3"/>
                  </a:cxn>
                  <a:cxn ang="0">
                    <a:pos x="T4" y="T5"/>
                  </a:cxn>
                  <a:cxn ang="0">
                    <a:pos x="T6" y="T7"/>
                  </a:cxn>
                  <a:cxn ang="0">
                    <a:pos x="T8" y="T9"/>
                  </a:cxn>
                </a:cxnLst>
                <a:rect l="0" t="0" r="r" b="b"/>
                <a:pathLst>
                  <a:path w="8" h="11">
                    <a:moveTo>
                      <a:pt x="7" y="6"/>
                    </a:moveTo>
                    <a:cubicBezTo>
                      <a:pt x="8" y="9"/>
                      <a:pt x="8" y="11"/>
                      <a:pt x="7" y="11"/>
                    </a:cubicBezTo>
                    <a:cubicBezTo>
                      <a:pt x="5" y="10"/>
                      <a:pt x="0" y="1"/>
                      <a:pt x="1" y="0"/>
                    </a:cubicBezTo>
                    <a:cubicBezTo>
                      <a:pt x="1" y="0"/>
                      <a:pt x="2" y="0"/>
                      <a:pt x="2" y="0"/>
                    </a:cubicBezTo>
                    <a:cubicBezTo>
                      <a:pt x="3" y="1"/>
                      <a:pt x="6"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1" name="Freeform 2541">
                <a:extLst>
                  <a:ext uri="{FF2B5EF4-FFF2-40B4-BE49-F238E27FC236}">
                    <a16:creationId xmlns:a16="http://schemas.microsoft.com/office/drawing/2014/main" id="{BC6F5A00-3F35-41F0-A006-4E5F105CD99A}"/>
                  </a:ext>
                </a:extLst>
              </p:cNvPr>
              <p:cNvSpPr>
                <a:spLocks/>
              </p:cNvSpPr>
              <p:nvPr/>
            </p:nvSpPr>
            <p:spPr bwMode="auto">
              <a:xfrm>
                <a:off x="6993" y="1741"/>
                <a:ext cx="38" cy="53"/>
              </a:xfrm>
              <a:custGeom>
                <a:avLst/>
                <a:gdLst>
                  <a:gd name="T0" fmla="*/ 7 w 8"/>
                  <a:gd name="T1" fmla="*/ 6 h 11"/>
                  <a:gd name="T2" fmla="*/ 7 w 8"/>
                  <a:gd name="T3" fmla="*/ 11 h 11"/>
                  <a:gd name="T4" fmla="*/ 2 w 8"/>
                  <a:gd name="T5" fmla="*/ 0 h 11"/>
                  <a:gd name="T6" fmla="*/ 2 w 8"/>
                  <a:gd name="T7" fmla="*/ 0 h 11"/>
                  <a:gd name="T8" fmla="*/ 7 w 8"/>
                  <a:gd name="T9" fmla="*/ 6 h 11"/>
                </a:gdLst>
                <a:ahLst/>
                <a:cxnLst>
                  <a:cxn ang="0">
                    <a:pos x="T0" y="T1"/>
                  </a:cxn>
                  <a:cxn ang="0">
                    <a:pos x="T2" y="T3"/>
                  </a:cxn>
                  <a:cxn ang="0">
                    <a:pos x="T4" y="T5"/>
                  </a:cxn>
                  <a:cxn ang="0">
                    <a:pos x="T6" y="T7"/>
                  </a:cxn>
                  <a:cxn ang="0">
                    <a:pos x="T8" y="T9"/>
                  </a:cxn>
                </a:cxnLst>
                <a:rect l="0" t="0" r="r" b="b"/>
                <a:pathLst>
                  <a:path w="8" h="11">
                    <a:moveTo>
                      <a:pt x="7" y="6"/>
                    </a:moveTo>
                    <a:cubicBezTo>
                      <a:pt x="8" y="9"/>
                      <a:pt x="8" y="11"/>
                      <a:pt x="7" y="11"/>
                    </a:cubicBezTo>
                    <a:cubicBezTo>
                      <a:pt x="5" y="10"/>
                      <a:pt x="0" y="1"/>
                      <a:pt x="2" y="0"/>
                    </a:cubicBezTo>
                    <a:cubicBezTo>
                      <a:pt x="2" y="0"/>
                      <a:pt x="2" y="0"/>
                      <a:pt x="2" y="0"/>
                    </a:cubicBezTo>
                    <a:cubicBezTo>
                      <a:pt x="4" y="1"/>
                      <a:pt x="6"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2" name="Freeform 2542">
                <a:extLst>
                  <a:ext uri="{FF2B5EF4-FFF2-40B4-BE49-F238E27FC236}">
                    <a16:creationId xmlns:a16="http://schemas.microsoft.com/office/drawing/2014/main" id="{6039EACA-7452-4CF5-B56F-200575E56C7A}"/>
                  </a:ext>
                </a:extLst>
              </p:cNvPr>
              <p:cNvSpPr>
                <a:spLocks/>
              </p:cNvSpPr>
              <p:nvPr/>
            </p:nvSpPr>
            <p:spPr bwMode="auto">
              <a:xfrm>
                <a:off x="7041" y="1799"/>
                <a:ext cx="39" cy="53"/>
              </a:xfrm>
              <a:custGeom>
                <a:avLst/>
                <a:gdLst>
                  <a:gd name="T0" fmla="*/ 7 w 8"/>
                  <a:gd name="T1" fmla="*/ 6 h 11"/>
                  <a:gd name="T2" fmla="*/ 7 w 8"/>
                  <a:gd name="T3" fmla="*/ 11 h 11"/>
                  <a:gd name="T4" fmla="*/ 2 w 8"/>
                  <a:gd name="T5" fmla="*/ 0 h 11"/>
                  <a:gd name="T6" fmla="*/ 2 w 8"/>
                  <a:gd name="T7" fmla="*/ 0 h 11"/>
                  <a:gd name="T8" fmla="*/ 7 w 8"/>
                  <a:gd name="T9" fmla="*/ 6 h 11"/>
                </a:gdLst>
                <a:ahLst/>
                <a:cxnLst>
                  <a:cxn ang="0">
                    <a:pos x="T0" y="T1"/>
                  </a:cxn>
                  <a:cxn ang="0">
                    <a:pos x="T2" y="T3"/>
                  </a:cxn>
                  <a:cxn ang="0">
                    <a:pos x="T4" y="T5"/>
                  </a:cxn>
                  <a:cxn ang="0">
                    <a:pos x="T6" y="T7"/>
                  </a:cxn>
                  <a:cxn ang="0">
                    <a:pos x="T8" y="T9"/>
                  </a:cxn>
                </a:cxnLst>
                <a:rect l="0" t="0" r="r" b="b"/>
                <a:pathLst>
                  <a:path w="8" h="11">
                    <a:moveTo>
                      <a:pt x="7" y="6"/>
                    </a:moveTo>
                    <a:cubicBezTo>
                      <a:pt x="8" y="9"/>
                      <a:pt x="8" y="11"/>
                      <a:pt x="7" y="11"/>
                    </a:cubicBezTo>
                    <a:cubicBezTo>
                      <a:pt x="4" y="10"/>
                      <a:pt x="0" y="1"/>
                      <a:pt x="2" y="0"/>
                    </a:cubicBezTo>
                    <a:cubicBezTo>
                      <a:pt x="2" y="0"/>
                      <a:pt x="2" y="0"/>
                      <a:pt x="2" y="0"/>
                    </a:cubicBezTo>
                    <a:cubicBezTo>
                      <a:pt x="3" y="0"/>
                      <a:pt x="6" y="3"/>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3" name="Freeform 2543">
                <a:extLst>
                  <a:ext uri="{FF2B5EF4-FFF2-40B4-BE49-F238E27FC236}">
                    <a16:creationId xmlns:a16="http://schemas.microsoft.com/office/drawing/2014/main" id="{B0735DF7-BF01-4CEB-AF2D-7E2CB3021CAB}"/>
                  </a:ext>
                </a:extLst>
              </p:cNvPr>
              <p:cNvSpPr>
                <a:spLocks/>
              </p:cNvSpPr>
              <p:nvPr/>
            </p:nvSpPr>
            <p:spPr bwMode="auto">
              <a:xfrm>
                <a:off x="7084" y="1866"/>
                <a:ext cx="39" cy="58"/>
              </a:xfrm>
              <a:custGeom>
                <a:avLst/>
                <a:gdLst>
                  <a:gd name="T0" fmla="*/ 7 w 8"/>
                  <a:gd name="T1" fmla="*/ 7 h 12"/>
                  <a:gd name="T2" fmla="*/ 7 w 8"/>
                  <a:gd name="T3" fmla="*/ 11 h 12"/>
                  <a:gd name="T4" fmla="*/ 2 w 8"/>
                  <a:gd name="T5" fmla="*/ 0 h 12"/>
                  <a:gd name="T6" fmla="*/ 2 w 8"/>
                  <a:gd name="T7" fmla="*/ 0 h 12"/>
                  <a:gd name="T8" fmla="*/ 7 w 8"/>
                  <a:gd name="T9" fmla="*/ 7 h 12"/>
                </a:gdLst>
                <a:ahLst/>
                <a:cxnLst>
                  <a:cxn ang="0">
                    <a:pos x="T0" y="T1"/>
                  </a:cxn>
                  <a:cxn ang="0">
                    <a:pos x="T2" y="T3"/>
                  </a:cxn>
                  <a:cxn ang="0">
                    <a:pos x="T4" y="T5"/>
                  </a:cxn>
                  <a:cxn ang="0">
                    <a:pos x="T6" y="T7"/>
                  </a:cxn>
                  <a:cxn ang="0">
                    <a:pos x="T8" y="T9"/>
                  </a:cxn>
                </a:cxnLst>
                <a:rect l="0" t="0" r="r" b="b"/>
                <a:pathLst>
                  <a:path w="8" h="12">
                    <a:moveTo>
                      <a:pt x="7" y="7"/>
                    </a:moveTo>
                    <a:cubicBezTo>
                      <a:pt x="8" y="10"/>
                      <a:pt x="8" y="12"/>
                      <a:pt x="7" y="11"/>
                    </a:cubicBezTo>
                    <a:cubicBezTo>
                      <a:pt x="5" y="10"/>
                      <a:pt x="0" y="1"/>
                      <a:pt x="2" y="0"/>
                    </a:cubicBezTo>
                    <a:cubicBezTo>
                      <a:pt x="2" y="0"/>
                      <a:pt x="2" y="0"/>
                      <a:pt x="2" y="0"/>
                    </a:cubicBezTo>
                    <a:cubicBezTo>
                      <a:pt x="4" y="1"/>
                      <a:pt x="6"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4" name="Freeform 2544">
                <a:extLst>
                  <a:ext uri="{FF2B5EF4-FFF2-40B4-BE49-F238E27FC236}">
                    <a16:creationId xmlns:a16="http://schemas.microsoft.com/office/drawing/2014/main" id="{4FC22EF9-79D9-4DC6-86C6-0D5E18D84AED}"/>
                  </a:ext>
                </a:extLst>
              </p:cNvPr>
              <p:cNvSpPr>
                <a:spLocks/>
              </p:cNvSpPr>
              <p:nvPr/>
            </p:nvSpPr>
            <p:spPr bwMode="auto">
              <a:xfrm>
                <a:off x="7133" y="1939"/>
                <a:ext cx="33" cy="57"/>
              </a:xfrm>
              <a:custGeom>
                <a:avLst/>
                <a:gdLst>
                  <a:gd name="T0" fmla="*/ 6 w 7"/>
                  <a:gd name="T1" fmla="*/ 7 h 12"/>
                  <a:gd name="T2" fmla="*/ 6 w 7"/>
                  <a:gd name="T3" fmla="*/ 12 h 12"/>
                  <a:gd name="T4" fmla="*/ 1 w 7"/>
                  <a:gd name="T5" fmla="*/ 0 h 12"/>
                  <a:gd name="T6" fmla="*/ 1 w 7"/>
                  <a:gd name="T7" fmla="*/ 0 h 12"/>
                  <a:gd name="T8" fmla="*/ 6 w 7"/>
                  <a:gd name="T9" fmla="*/ 7 h 12"/>
                </a:gdLst>
                <a:ahLst/>
                <a:cxnLst>
                  <a:cxn ang="0">
                    <a:pos x="T0" y="T1"/>
                  </a:cxn>
                  <a:cxn ang="0">
                    <a:pos x="T2" y="T3"/>
                  </a:cxn>
                  <a:cxn ang="0">
                    <a:pos x="T4" y="T5"/>
                  </a:cxn>
                  <a:cxn ang="0">
                    <a:pos x="T6" y="T7"/>
                  </a:cxn>
                  <a:cxn ang="0">
                    <a:pos x="T8" y="T9"/>
                  </a:cxn>
                </a:cxnLst>
                <a:rect l="0" t="0" r="r" b="b"/>
                <a:pathLst>
                  <a:path w="7" h="12">
                    <a:moveTo>
                      <a:pt x="6" y="7"/>
                    </a:moveTo>
                    <a:cubicBezTo>
                      <a:pt x="7" y="10"/>
                      <a:pt x="7" y="12"/>
                      <a:pt x="6" y="12"/>
                    </a:cubicBezTo>
                    <a:cubicBezTo>
                      <a:pt x="3" y="11"/>
                      <a:pt x="0" y="1"/>
                      <a:pt x="1" y="0"/>
                    </a:cubicBezTo>
                    <a:cubicBezTo>
                      <a:pt x="1" y="0"/>
                      <a:pt x="1" y="0"/>
                      <a:pt x="1" y="0"/>
                    </a:cubicBezTo>
                    <a:cubicBezTo>
                      <a:pt x="3" y="1"/>
                      <a:pt x="5"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5" name="Freeform 2545">
                <a:extLst>
                  <a:ext uri="{FF2B5EF4-FFF2-40B4-BE49-F238E27FC236}">
                    <a16:creationId xmlns:a16="http://schemas.microsoft.com/office/drawing/2014/main" id="{571D7D84-91B6-4660-B589-BEB61E12EFC8}"/>
                  </a:ext>
                </a:extLst>
              </p:cNvPr>
              <p:cNvSpPr>
                <a:spLocks/>
              </p:cNvSpPr>
              <p:nvPr/>
            </p:nvSpPr>
            <p:spPr bwMode="auto">
              <a:xfrm>
                <a:off x="7118" y="1876"/>
                <a:ext cx="34" cy="53"/>
              </a:xfrm>
              <a:custGeom>
                <a:avLst/>
                <a:gdLst>
                  <a:gd name="T0" fmla="*/ 5 w 7"/>
                  <a:gd name="T1" fmla="*/ 6 h 11"/>
                  <a:gd name="T2" fmla="*/ 6 w 7"/>
                  <a:gd name="T3" fmla="*/ 11 h 11"/>
                  <a:gd name="T4" fmla="*/ 1 w 7"/>
                  <a:gd name="T5" fmla="*/ 0 h 11"/>
                  <a:gd name="T6" fmla="*/ 1 w 7"/>
                  <a:gd name="T7" fmla="*/ 0 h 11"/>
                  <a:gd name="T8" fmla="*/ 5 w 7"/>
                  <a:gd name="T9" fmla="*/ 6 h 11"/>
                </a:gdLst>
                <a:ahLst/>
                <a:cxnLst>
                  <a:cxn ang="0">
                    <a:pos x="T0" y="T1"/>
                  </a:cxn>
                  <a:cxn ang="0">
                    <a:pos x="T2" y="T3"/>
                  </a:cxn>
                  <a:cxn ang="0">
                    <a:pos x="T4" y="T5"/>
                  </a:cxn>
                  <a:cxn ang="0">
                    <a:pos x="T6" y="T7"/>
                  </a:cxn>
                  <a:cxn ang="0">
                    <a:pos x="T8" y="T9"/>
                  </a:cxn>
                </a:cxnLst>
                <a:rect l="0" t="0" r="r" b="b"/>
                <a:pathLst>
                  <a:path w="7" h="11">
                    <a:moveTo>
                      <a:pt x="5" y="6"/>
                    </a:moveTo>
                    <a:cubicBezTo>
                      <a:pt x="7" y="9"/>
                      <a:pt x="7" y="11"/>
                      <a:pt x="6" y="11"/>
                    </a:cubicBezTo>
                    <a:cubicBezTo>
                      <a:pt x="4" y="10"/>
                      <a:pt x="0" y="0"/>
                      <a:pt x="1" y="0"/>
                    </a:cubicBezTo>
                    <a:cubicBezTo>
                      <a:pt x="1" y="0"/>
                      <a:pt x="1" y="0"/>
                      <a:pt x="1" y="0"/>
                    </a:cubicBezTo>
                    <a:cubicBezTo>
                      <a:pt x="2" y="0"/>
                      <a:pt x="4"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6" name="Freeform 2546">
                <a:extLst>
                  <a:ext uri="{FF2B5EF4-FFF2-40B4-BE49-F238E27FC236}">
                    <a16:creationId xmlns:a16="http://schemas.microsoft.com/office/drawing/2014/main" id="{4661DF3D-E5CD-4366-B5BF-6BE546A3B891}"/>
                  </a:ext>
                </a:extLst>
              </p:cNvPr>
              <p:cNvSpPr>
                <a:spLocks/>
              </p:cNvSpPr>
              <p:nvPr/>
            </p:nvSpPr>
            <p:spPr bwMode="auto">
              <a:xfrm>
                <a:off x="7075" y="1804"/>
                <a:ext cx="38" cy="53"/>
              </a:xfrm>
              <a:custGeom>
                <a:avLst/>
                <a:gdLst>
                  <a:gd name="T0" fmla="*/ 6 w 8"/>
                  <a:gd name="T1" fmla="*/ 7 h 11"/>
                  <a:gd name="T2" fmla="*/ 7 w 8"/>
                  <a:gd name="T3" fmla="*/ 11 h 11"/>
                  <a:gd name="T4" fmla="*/ 1 w 8"/>
                  <a:gd name="T5" fmla="*/ 0 h 11"/>
                  <a:gd name="T6" fmla="*/ 2 w 8"/>
                  <a:gd name="T7" fmla="*/ 0 h 11"/>
                  <a:gd name="T8" fmla="*/ 6 w 8"/>
                  <a:gd name="T9" fmla="*/ 7 h 11"/>
                </a:gdLst>
                <a:ahLst/>
                <a:cxnLst>
                  <a:cxn ang="0">
                    <a:pos x="T0" y="T1"/>
                  </a:cxn>
                  <a:cxn ang="0">
                    <a:pos x="T2" y="T3"/>
                  </a:cxn>
                  <a:cxn ang="0">
                    <a:pos x="T4" y="T5"/>
                  </a:cxn>
                  <a:cxn ang="0">
                    <a:pos x="T6" y="T7"/>
                  </a:cxn>
                  <a:cxn ang="0">
                    <a:pos x="T8" y="T9"/>
                  </a:cxn>
                </a:cxnLst>
                <a:rect l="0" t="0" r="r" b="b"/>
                <a:pathLst>
                  <a:path w="8" h="11">
                    <a:moveTo>
                      <a:pt x="6" y="7"/>
                    </a:moveTo>
                    <a:cubicBezTo>
                      <a:pt x="7" y="10"/>
                      <a:pt x="8" y="11"/>
                      <a:pt x="7" y="11"/>
                    </a:cubicBezTo>
                    <a:cubicBezTo>
                      <a:pt x="4" y="10"/>
                      <a:pt x="0" y="1"/>
                      <a:pt x="1" y="0"/>
                    </a:cubicBezTo>
                    <a:cubicBezTo>
                      <a:pt x="1" y="0"/>
                      <a:pt x="2" y="0"/>
                      <a:pt x="2" y="0"/>
                    </a:cubicBezTo>
                    <a:cubicBezTo>
                      <a:pt x="3" y="1"/>
                      <a:pt x="5"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7" name="Freeform 2547">
                <a:extLst>
                  <a:ext uri="{FF2B5EF4-FFF2-40B4-BE49-F238E27FC236}">
                    <a16:creationId xmlns:a16="http://schemas.microsoft.com/office/drawing/2014/main" id="{DAFE2170-89D2-4377-9692-8CAC775C8D2D}"/>
                  </a:ext>
                </a:extLst>
              </p:cNvPr>
              <p:cNvSpPr>
                <a:spLocks/>
              </p:cNvSpPr>
              <p:nvPr/>
            </p:nvSpPr>
            <p:spPr bwMode="auto">
              <a:xfrm>
                <a:off x="7056" y="1741"/>
                <a:ext cx="38" cy="53"/>
              </a:xfrm>
              <a:custGeom>
                <a:avLst/>
                <a:gdLst>
                  <a:gd name="T0" fmla="*/ 6 w 8"/>
                  <a:gd name="T1" fmla="*/ 6 h 11"/>
                  <a:gd name="T2" fmla="*/ 7 w 8"/>
                  <a:gd name="T3" fmla="*/ 11 h 11"/>
                  <a:gd name="T4" fmla="*/ 1 w 8"/>
                  <a:gd name="T5" fmla="*/ 0 h 11"/>
                  <a:gd name="T6" fmla="*/ 1 w 8"/>
                  <a:gd name="T7" fmla="*/ 0 h 11"/>
                  <a:gd name="T8" fmla="*/ 6 w 8"/>
                  <a:gd name="T9" fmla="*/ 6 h 11"/>
                </a:gdLst>
                <a:ahLst/>
                <a:cxnLst>
                  <a:cxn ang="0">
                    <a:pos x="T0" y="T1"/>
                  </a:cxn>
                  <a:cxn ang="0">
                    <a:pos x="T2" y="T3"/>
                  </a:cxn>
                  <a:cxn ang="0">
                    <a:pos x="T4" y="T5"/>
                  </a:cxn>
                  <a:cxn ang="0">
                    <a:pos x="T6" y="T7"/>
                  </a:cxn>
                  <a:cxn ang="0">
                    <a:pos x="T8" y="T9"/>
                  </a:cxn>
                </a:cxnLst>
                <a:rect l="0" t="0" r="r" b="b"/>
                <a:pathLst>
                  <a:path w="8" h="11">
                    <a:moveTo>
                      <a:pt x="6" y="6"/>
                    </a:moveTo>
                    <a:cubicBezTo>
                      <a:pt x="7" y="9"/>
                      <a:pt x="8" y="11"/>
                      <a:pt x="7" y="11"/>
                    </a:cubicBezTo>
                    <a:cubicBezTo>
                      <a:pt x="5" y="10"/>
                      <a:pt x="0" y="1"/>
                      <a:pt x="1" y="0"/>
                    </a:cubicBezTo>
                    <a:cubicBezTo>
                      <a:pt x="1" y="0"/>
                      <a:pt x="1" y="0"/>
                      <a:pt x="1" y="0"/>
                    </a:cubicBezTo>
                    <a:cubicBezTo>
                      <a:pt x="2" y="1"/>
                      <a:pt x="4"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8" name="Freeform 2548">
                <a:extLst>
                  <a:ext uri="{FF2B5EF4-FFF2-40B4-BE49-F238E27FC236}">
                    <a16:creationId xmlns:a16="http://schemas.microsoft.com/office/drawing/2014/main" id="{77AB1331-5903-4AF6-92AC-99883239FB0B}"/>
                  </a:ext>
                </a:extLst>
              </p:cNvPr>
              <p:cNvSpPr>
                <a:spLocks/>
              </p:cNvSpPr>
              <p:nvPr/>
            </p:nvSpPr>
            <p:spPr bwMode="auto">
              <a:xfrm>
                <a:off x="7104" y="1813"/>
                <a:ext cx="33" cy="53"/>
              </a:xfrm>
              <a:custGeom>
                <a:avLst/>
                <a:gdLst>
                  <a:gd name="T0" fmla="*/ 5 w 7"/>
                  <a:gd name="T1" fmla="*/ 6 h 11"/>
                  <a:gd name="T2" fmla="*/ 6 w 7"/>
                  <a:gd name="T3" fmla="*/ 11 h 11"/>
                  <a:gd name="T4" fmla="*/ 1 w 7"/>
                  <a:gd name="T5" fmla="*/ 0 h 11"/>
                  <a:gd name="T6" fmla="*/ 1 w 7"/>
                  <a:gd name="T7" fmla="*/ 0 h 11"/>
                  <a:gd name="T8" fmla="*/ 5 w 7"/>
                  <a:gd name="T9" fmla="*/ 6 h 11"/>
                </a:gdLst>
                <a:ahLst/>
                <a:cxnLst>
                  <a:cxn ang="0">
                    <a:pos x="T0" y="T1"/>
                  </a:cxn>
                  <a:cxn ang="0">
                    <a:pos x="T2" y="T3"/>
                  </a:cxn>
                  <a:cxn ang="0">
                    <a:pos x="T4" y="T5"/>
                  </a:cxn>
                  <a:cxn ang="0">
                    <a:pos x="T6" y="T7"/>
                  </a:cxn>
                  <a:cxn ang="0">
                    <a:pos x="T8" y="T9"/>
                  </a:cxn>
                </a:cxnLst>
                <a:rect l="0" t="0" r="r" b="b"/>
                <a:pathLst>
                  <a:path w="7" h="11">
                    <a:moveTo>
                      <a:pt x="5" y="6"/>
                    </a:moveTo>
                    <a:cubicBezTo>
                      <a:pt x="7" y="9"/>
                      <a:pt x="7" y="11"/>
                      <a:pt x="6" y="11"/>
                    </a:cubicBezTo>
                    <a:cubicBezTo>
                      <a:pt x="5" y="10"/>
                      <a:pt x="0" y="0"/>
                      <a:pt x="1" y="0"/>
                    </a:cubicBezTo>
                    <a:cubicBezTo>
                      <a:pt x="1" y="0"/>
                      <a:pt x="1" y="0"/>
                      <a:pt x="1" y="0"/>
                    </a:cubicBezTo>
                    <a:cubicBezTo>
                      <a:pt x="2" y="0"/>
                      <a:pt x="4"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699" name="Freeform 2549">
                <a:extLst>
                  <a:ext uri="{FF2B5EF4-FFF2-40B4-BE49-F238E27FC236}">
                    <a16:creationId xmlns:a16="http://schemas.microsoft.com/office/drawing/2014/main" id="{71629331-D526-4364-9F80-685A1E659A74}"/>
                  </a:ext>
                </a:extLst>
              </p:cNvPr>
              <p:cNvSpPr>
                <a:spLocks/>
              </p:cNvSpPr>
              <p:nvPr/>
            </p:nvSpPr>
            <p:spPr bwMode="auto">
              <a:xfrm>
                <a:off x="7147" y="1890"/>
                <a:ext cx="34" cy="53"/>
              </a:xfrm>
              <a:custGeom>
                <a:avLst/>
                <a:gdLst>
                  <a:gd name="T0" fmla="*/ 5 w 7"/>
                  <a:gd name="T1" fmla="*/ 7 h 11"/>
                  <a:gd name="T2" fmla="*/ 6 w 7"/>
                  <a:gd name="T3" fmla="*/ 11 h 11"/>
                  <a:gd name="T4" fmla="*/ 1 w 7"/>
                  <a:gd name="T5" fmla="*/ 0 h 11"/>
                  <a:gd name="T6" fmla="*/ 1 w 7"/>
                  <a:gd name="T7" fmla="*/ 0 h 11"/>
                  <a:gd name="T8" fmla="*/ 5 w 7"/>
                  <a:gd name="T9" fmla="*/ 7 h 11"/>
                </a:gdLst>
                <a:ahLst/>
                <a:cxnLst>
                  <a:cxn ang="0">
                    <a:pos x="T0" y="T1"/>
                  </a:cxn>
                  <a:cxn ang="0">
                    <a:pos x="T2" y="T3"/>
                  </a:cxn>
                  <a:cxn ang="0">
                    <a:pos x="T4" y="T5"/>
                  </a:cxn>
                  <a:cxn ang="0">
                    <a:pos x="T6" y="T7"/>
                  </a:cxn>
                  <a:cxn ang="0">
                    <a:pos x="T8" y="T9"/>
                  </a:cxn>
                </a:cxnLst>
                <a:rect l="0" t="0" r="r" b="b"/>
                <a:pathLst>
                  <a:path w="7" h="11">
                    <a:moveTo>
                      <a:pt x="5" y="7"/>
                    </a:moveTo>
                    <a:cubicBezTo>
                      <a:pt x="6" y="9"/>
                      <a:pt x="7" y="11"/>
                      <a:pt x="6" y="11"/>
                    </a:cubicBezTo>
                    <a:cubicBezTo>
                      <a:pt x="4" y="11"/>
                      <a:pt x="0" y="1"/>
                      <a:pt x="1" y="0"/>
                    </a:cubicBezTo>
                    <a:cubicBezTo>
                      <a:pt x="1" y="0"/>
                      <a:pt x="1" y="0"/>
                      <a:pt x="1" y="0"/>
                    </a:cubicBezTo>
                    <a:cubicBezTo>
                      <a:pt x="2" y="0"/>
                      <a:pt x="4"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0" name="Freeform 2550">
                <a:extLst>
                  <a:ext uri="{FF2B5EF4-FFF2-40B4-BE49-F238E27FC236}">
                    <a16:creationId xmlns:a16="http://schemas.microsoft.com/office/drawing/2014/main" id="{16186308-1036-4B92-97E7-94E2291B249C}"/>
                  </a:ext>
                </a:extLst>
              </p:cNvPr>
              <p:cNvSpPr>
                <a:spLocks/>
              </p:cNvSpPr>
              <p:nvPr/>
            </p:nvSpPr>
            <p:spPr bwMode="auto">
              <a:xfrm>
                <a:off x="7157" y="1948"/>
                <a:ext cx="33" cy="53"/>
              </a:xfrm>
              <a:custGeom>
                <a:avLst/>
                <a:gdLst>
                  <a:gd name="T0" fmla="*/ 6 w 7"/>
                  <a:gd name="T1" fmla="*/ 6 h 11"/>
                  <a:gd name="T2" fmla="*/ 6 w 7"/>
                  <a:gd name="T3" fmla="*/ 11 h 11"/>
                  <a:gd name="T4" fmla="*/ 2 w 7"/>
                  <a:gd name="T5" fmla="*/ 0 h 11"/>
                  <a:gd name="T6" fmla="*/ 2 w 7"/>
                  <a:gd name="T7" fmla="*/ 0 h 11"/>
                  <a:gd name="T8" fmla="*/ 6 w 7"/>
                  <a:gd name="T9" fmla="*/ 6 h 11"/>
                </a:gdLst>
                <a:ahLst/>
                <a:cxnLst>
                  <a:cxn ang="0">
                    <a:pos x="T0" y="T1"/>
                  </a:cxn>
                  <a:cxn ang="0">
                    <a:pos x="T2" y="T3"/>
                  </a:cxn>
                  <a:cxn ang="0">
                    <a:pos x="T4" y="T5"/>
                  </a:cxn>
                  <a:cxn ang="0">
                    <a:pos x="T6" y="T7"/>
                  </a:cxn>
                  <a:cxn ang="0">
                    <a:pos x="T8" y="T9"/>
                  </a:cxn>
                </a:cxnLst>
                <a:rect l="0" t="0" r="r" b="b"/>
                <a:pathLst>
                  <a:path w="7" h="11">
                    <a:moveTo>
                      <a:pt x="6" y="6"/>
                    </a:moveTo>
                    <a:cubicBezTo>
                      <a:pt x="7" y="9"/>
                      <a:pt x="7" y="11"/>
                      <a:pt x="6" y="11"/>
                    </a:cubicBezTo>
                    <a:cubicBezTo>
                      <a:pt x="4" y="10"/>
                      <a:pt x="0" y="0"/>
                      <a:pt x="2" y="0"/>
                    </a:cubicBezTo>
                    <a:cubicBezTo>
                      <a:pt x="2" y="0"/>
                      <a:pt x="2" y="0"/>
                      <a:pt x="2" y="0"/>
                    </a:cubicBezTo>
                    <a:cubicBezTo>
                      <a:pt x="3" y="0"/>
                      <a:pt x="5"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1" name="Freeform 2551">
                <a:extLst>
                  <a:ext uri="{FF2B5EF4-FFF2-40B4-BE49-F238E27FC236}">
                    <a16:creationId xmlns:a16="http://schemas.microsoft.com/office/drawing/2014/main" id="{2FA11888-893E-41BD-877B-22E6CF2EF884}"/>
                  </a:ext>
                </a:extLst>
              </p:cNvPr>
              <p:cNvSpPr>
                <a:spLocks/>
              </p:cNvSpPr>
              <p:nvPr/>
            </p:nvSpPr>
            <p:spPr bwMode="auto">
              <a:xfrm>
                <a:off x="7200" y="2021"/>
                <a:ext cx="29" cy="57"/>
              </a:xfrm>
              <a:custGeom>
                <a:avLst/>
                <a:gdLst>
                  <a:gd name="T0" fmla="*/ 5 w 6"/>
                  <a:gd name="T1" fmla="*/ 7 h 12"/>
                  <a:gd name="T2" fmla="*/ 5 w 6"/>
                  <a:gd name="T3" fmla="*/ 12 h 12"/>
                  <a:gd name="T4" fmla="*/ 1 w 6"/>
                  <a:gd name="T5" fmla="*/ 0 h 12"/>
                  <a:gd name="T6" fmla="*/ 1 w 6"/>
                  <a:gd name="T7" fmla="*/ 0 h 12"/>
                  <a:gd name="T8" fmla="*/ 5 w 6"/>
                  <a:gd name="T9" fmla="*/ 7 h 12"/>
                </a:gdLst>
                <a:ahLst/>
                <a:cxnLst>
                  <a:cxn ang="0">
                    <a:pos x="T0" y="T1"/>
                  </a:cxn>
                  <a:cxn ang="0">
                    <a:pos x="T2" y="T3"/>
                  </a:cxn>
                  <a:cxn ang="0">
                    <a:pos x="T4" y="T5"/>
                  </a:cxn>
                  <a:cxn ang="0">
                    <a:pos x="T6" y="T7"/>
                  </a:cxn>
                  <a:cxn ang="0">
                    <a:pos x="T8" y="T9"/>
                  </a:cxn>
                </a:cxnLst>
                <a:rect l="0" t="0" r="r" b="b"/>
                <a:pathLst>
                  <a:path w="6" h="12">
                    <a:moveTo>
                      <a:pt x="5" y="7"/>
                    </a:moveTo>
                    <a:cubicBezTo>
                      <a:pt x="5" y="10"/>
                      <a:pt x="6" y="12"/>
                      <a:pt x="5" y="12"/>
                    </a:cubicBezTo>
                    <a:cubicBezTo>
                      <a:pt x="3" y="11"/>
                      <a:pt x="0" y="1"/>
                      <a:pt x="1" y="0"/>
                    </a:cubicBezTo>
                    <a:cubicBezTo>
                      <a:pt x="1" y="0"/>
                      <a:pt x="1" y="0"/>
                      <a:pt x="1" y="0"/>
                    </a:cubicBezTo>
                    <a:cubicBezTo>
                      <a:pt x="2" y="1"/>
                      <a:pt x="4"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2" name="Freeform 2552">
                <a:extLst>
                  <a:ext uri="{FF2B5EF4-FFF2-40B4-BE49-F238E27FC236}">
                    <a16:creationId xmlns:a16="http://schemas.microsoft.com/office/drawing/2014/main" id="{1A0E9ABE-8258-46C0-B7DA-3C03A949019A}"/>
                  </a:ext>
                </a:extLst>
              </p:cNvPr>
              <p:cNvSpPr>
                <a:spLocks/>
              </p:cNvSpPr>
              <p:nvPr/>
            </p:nvSpPr>
            <p:spPr bwMode="auto">
              <a:xfrm>
                <a:off x="7186" y="1958"/>
                <a:ext cx="29" cy="58"/>
              </a:xfrm>
              <a:custGeom>
                <a:avLst/>
                <a:gdLst>
                  <a:gd name="T0" fmla="*/ 5 w 6"/>
                  <a:gd name="T1" fmla="*/ 7 h 12"/>
                  <a:gd name="T2" fmla="*/ 6 w 6"/>
                  <a:gd name="T3" fmla="*/ 12 h 12"/>
                  <a:gd name="T4" fmla="*/ 1 w 6"/>
                  <a:gd name="T5" fmla="*/ 0 h 12"/>
                  <a:gd name="T6" fmla="*/ 1 w 6"/>
                  <a:gd name="T7" fmla="*/ 0 h 12"/>
                  <a:gd name="T8" fmla="*/ 5 w 6"/>
                  <a:gd name="T9" fmla="*/ 7 h 12"/>
                </a:gdLst>
                <a:ahLst/>
                <a:cxnLst>
                  <a:cxn ang="0">
                    <a:pos x="T0" y="T1"/>
                  </a:cxn>
                  <a:cxn ang="0">
                    <a:pos x="T2" y="T3"/>
                  </a:cxn>
                  <a:cxn ang="0">
                    <a:pos x="T4" y="T5"/>
                  </a:cxn>
                  <a:cxn ang="0">
                    <a:pos x="T6" y="T7"/>
                  </a:cxn>
                  <a:cxn ang="0">
                    <a:pos x="T8" y="T9"/>
                  </a:cxn>
                </a:cxnLst>
                <a:rect l="0" t="0" r="r" b="b"/>
                <a:pathLst>
                  <a:path w="6" h="12">
                    <a:moveTo>
                      <a:pt x="5" y="7"/>
                    </a:moveTo>
                    <a:cubicBezTo>
                      <a:pt x="6" y="10"/>
                      <a:pt x="6" y="12"/>
                      <a:pt x="6" y="12"/>
                    </a:cubicBezTo>
                    <a:cubicBezTo>
                      <a:pt x="4" y="11"/>
                      <a:pt x="0" y="1"/>
                      <a:pt x="1" y="0"/>
                    </a:cubicBezTo>
                    <a:cubicBezTo>
                      <a:pt x="1" y="0"/>
                      <a:pt x="1" y="0"/>
                      <a:pt x="1" y="0"/>
                    </a:cubicBezTo>
                    <a:cubicBezTo>
                      <a:pt x="2" y="1"/>
                      <a:pt x="4"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3" name="Freeform 2553">
                <a:extLst>
                  <a:ext uri="{FF2B5EF4-FFF2-40B4-BE49-F238E27FC236}">
                    <a16:creationId xmlns:a16="http://schemas.microsoft.com/office/drawing/2014/main" id="{2901FFF3-EA12-4376-B7D1-33CC781BAA71}"/>
                  </a:ext>
                </a:extLst>
              </p:cNvPr>
              <p:cNvSpPr>
                <a:spLocks/>
              </p:cNvSpPr>
              <p:nvPr/>
            </p:nvSpPr>
            <p:spPr bwMode="auto">
              <a:xfrm>
                <a:off x="7003" y="1669"/>
                <a:ext cx="38" cy="53"/>
              </a:xfrm>
              <a:custGeom>
                <a:avLst/>
                <a:gdLst>
                  <a:gd name="T0" fmla="*/ 6 w 8"/>
                  <a:gd name="T1" fmla="*/ 6 h 11"/>
                  <a:gd name="T2" fmla="*/ 7 w 8"/>
                  <a:gd name="T3" fmla="*/ 10 h 11"/>
                  <a:gd name="T4" fmla="*/ 1 w 8"/>
                  <a:gd name="T5" fmla="*/ 0 h 11"/>
                  <a:gd name="T6" fmla="*/ 1 w 8"/>
                  <a:gd name="T7" fmla="*/ 0 h 11"/>
                  <a:gd name="T8" fmla="*/ 6 w 8"/>
                  <a:gd name="T9" fmla="*/ 6 h 11"/>
                </a:gdLst>
                <a:ahLst/>
                <a:cxnLst>
                  <a:cxn ang="0">
                    <a:pos x="T0" y="T1"/>
                  </a:cxn>
                  <a:cxn ang="0">
                    <a:pos x="T2" y="T3"/>
                  </a:cxn>
                  <a:cxn ang="0">
                    <a:pos x="T4" y="T5"/>
                  </a:cxn>
                  <a:cxn ang="0">
                    <a:pos x="T6" y="T7"/>
                  </a:cxn>
                  <a:cxn ang="0">
                    <a:pos x="T8" y="T9"/>
                  </a:cxn>
                </a:cxnLst>
                <a:rect l="0" t="0" r="r" b="b"/>
                <a:pathLst>
                  <a:path w="8" h="11">
                    <a:moveTo>
                      <a:pt x="6" y="6"/>
                    </a:moveTo>
                    <a:cubicBezTo>
                      <a:pt x="8" y="9"/>
                      <a:pt x="8" y="11"/>
                      <a:pt x="7" y="10"/>
                    </a:cubicBezTo>
                    <a:cubicBezTo>
                      <a:pt x="5" y="10"/>
                      <a:pt x="0" y="1"/>
                      <a:pt x="1" y="0"/>
                    </a:cubicBezTo>
                    <a:cubicBezTo>
                      <a:pt x="1" y="0"/>
                      <a:pt x="1" y="0"/>
                      <a:pt x="1" y="0"/>
                    </a:cubicBezTo>
                    <a:cubicBezTo>
                      <a:pt x="2" y="1"/>
                      <a:pt x="5"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4" name="Freeform 2554">
                <a:extLst>
                  <a:ext uri="{FF2B5EF4-FFF2-40B4-BE49-F238E27FC236}">
                    <a16:creationId xmlns:a16="http://schemas.microsoft.com/office/drawing/2014/main" id="{C17F77D7-98B9-432F-8CAE-12807D7647C3}"/>
                  </a:ext>
                </a:extLst>
              </p:cNvPr>
              <p:cNvSpPr>
                <a:spLocks/>
              </p:cNvSpPr>
              <p:nvPr/>
            </p:nvSpPr>
            <p:spPr bwMode="auto">
              <a:xfrm>
                <a:off x="6950" y="1596"/>
                <a:ext cx="38" cy="48"/>
              </a:xfrm>
              <a:custGeom>
                <a:avLst/>
                <a:gdLst>
                  <a:gd name="T0" fmla="*/ 6 w 8"/>
                  <a:gd name="T1" fmla="*/ 6 h 10"/>
                  <a:gd name="T2" fmla="*/ 7 w 8"/>
                  <a:gd name="T3" fmla="*/ 10 h 10"/>
                  <a:gd name="T4" fmla="*/ 1 w 8"/>
                  <a:gd name="T5" fmla="*/ 0 h 10"/>
                  <a:gd name="T6" fmla="*/ 1 w 8"/>
                  <a:gd name="T7" fmla="*/ 0 h 10"/>
                  <a:gd name="T8" fmla="*/ 6 w 8"/>
                  <a:gd name="T9" fmla="*/ 6 h 10"/>
                </a:gdLst>
                <a:ahLst/>
                <a:cxnLst>
                  <a:cxn ang="0">
                    <a:pos x="T0" y="T1"/>
                  </a:cxn>
                  <a:cxn ang="0">
                    <a:pos x="T2" y="T3"/>
                  </a:cxn>
                  <a:cxn ang="0">
                    <a:pos x="T4" y="T5"/>
                  </a:cxn>
                  <a:cxn ang="0">
                    <a:pos x="T6" y="T7"/>
                  </a:cxn>
                  <a:cxn ang="0">
                    <a:pos x="T8" y="T9"/>
                  </a:cxn>
                </a:cxnLst>
                <a:rect l="0" t="0" r="r" b="b"/>
                <a:pathLst>
                  <a:path w="8" h="10">
                    <a:moveTo>
                      <a:pt x="6" y="6"/>
                    </a:moveTo>
                    <a:cubicBezTo>
                      <a:pt x="8" y="8"/>
                      <a:pt x="8" y="10"/>
                      <a:pt x="7" y="10"/>
                    </a:cubicBezTo>
                    <a:cubicBezTo>
                      <a:pt x="5" y="9"/>
                      <a:pt x="0" y="1"/>
                      <a:pt x="1" y="0"/>
                    </a:cubicBezTo>
                    <a:cubicBezTo>
                      <a:pt x="1" y="0"/>
                      <a:pt x="1" y="0"/>
                      <a:pt x="1" y="0"/>
                    </a:cubicBezTo>
                    <a:cubicBezTo>
                      <a:pt x="2" y="0"/>
                      <a:pt x="5"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5" name="Freeform 2555">
                <a:extLst>
                  <a:ext uri="{FF2B5EF4-FFF2-40B4-BE49-F238E27FC236}">
                    <a16:creationId xmlns:a16="http://schemas.microsoft.com/office/drawing/2014/main" id="{567A70BF-42A6-4806-9994-00A023B6592F}"/>
                  </a:ext>
                </a:extLst>
              </p:cNvPr>
              <p:cNvSpPr>
                <a:spLocks/>
              </p:cNvSpPr>
              <p:nvPr/>
            </p:nvSpPr>
            <p:spPr bwMode="auto">
              <a:xfrm>
                <a:off x="6887" y="1529"/>
                <a:ext cx="43" cy="43"/>
              </a:xfrm>
              <a:custGeom>
                <a:avLst/>
                <a:gdLst>
                  <a:gd name="T0" fmla="*/ 7 w 9"/>
                  <a:gd name="T1" fmla="*/ 5 h 9"/>
                  <a:gd name="T2" fmla="*/ 8 w 9"/>
                  <a:gd name="T3" fmla="*/ 9 h 9"/>
                  <a:gd name="T4" fmla="*/ 1 w 9"/>
                  <a:gd name="T5" fmla="*/ 0 h 9"/>
                  <a:gd name="T6" fmla="*/ 1 w 9"/>
                  <a:gd name="T7" fmla="*/ 0 h 9"/>
                  <a:gd name="T8" fmla="*/ 7 w 9"/>
                  <a:gd name="T9" fmla="*/ 5 h 9"/>
                </a:gdLst>
                <a:ahLst/>
                <a:cxnLst>
                  <a:cxn ang="0">
                    <a:pos x="T0" y="T1"/>
                  </a:cxn>
                  <a:cxn ang="0">
                    <a:pos x="T2" y="T3"/>
                  </a:cxn>
                  <a:cxn ang="0">
                    <a:pos x="T4" y="T5"/>
                  </a:cxn>
                  <a:cxn ang="0">
                    <a:pos x="T6" y="T7"/>
                  </a:cxn>
                  <a:cxn ang="0">
                    <a:pos x="T8" y="T9"/>
                  </a:cxn>
                </a:cxnLst>
                <a:rect l="0" t="0" r="r" b="b"/>
                <a:pathLst>
                  <a:path w="9" h="9">
                    <a:moveTo>
                      <a:pt x="7" y="5"/>
                    </a:moveTo>
                    <a:cubicBezTo>
                      <a:pt x="9" y="8"/>
                      <a:pt x="9" y="9"/>
                      <a:pt x="8" y="9"/>
                    </a:cubicBezTo>
                    <a:cubicBezTo>
                      <a:pt x="6" y="9"/>
                      <a:pt x="0" y="1"/>
                      <a:pt x="1" y="0"/>
                    </a:cubicBezTo>
                    <a:cubicBezTo>
                      <a:pt x="1" y="0"/>
                      <a:pt x="1" y="0"/>
                      <a:pt x="1" y="0"/>
                    </a:cubicBezTo>
                    <a:cubicBezTo>
                      <a:pt x="3" y="0"/>
                      <a:pt x="5" y="3"/>
                      <a:pt x="7" y="5"/>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6" name="Freeform 2556">
                <a:extLst>
                  <a:ext uri="{FF2B5EF4-FFF2-40B4-BE49-F238E27FC236}">
                    <a16:creationId xmlns:a16="http://schemas.microsoft.com/office/drawing/2014/main" id="{91B56BB8-4715-46C5-A406-4C5330C044B9}"/>
                  </a:ext>
                </a:extLst>
              </p:cNvPr>
              <p:cNvSpPr>
                <a:spLocks/>
              </p:cNvSpPr>
              <p:nvPr/>
            </p:nvSpPr>
            <p:spPr bwMode="auto">
              <a:xfrm>
                <a:off x="7027" y="1736"/>
                <a:ext cx="38" cy="53"/>
              </a:xfrm>
              <a:custGeom>
                <a:avLst/>
                <a:gdLst>
                  <a:gd name="T0" fmla="*/ 7 w 8"/>
                  <a:gd name="T1" fmla="*/ 6 h 11"/>
                  <a:gd name="T2" fmla="*/ 7 w 8"/>
                  <a:gd name="T3" fmla="*/ 11 h 11"/>
                  <a:gd name="T4" fmla="*/ 2 w 8"/>
                  <a:gd name="T5" fmla="*/ 0 h 11"/>
                  <a:gd name="T6" fmla="*/ 2 w 8"/>
                  <a:gd name="T7" fmla="*/ 0 h 11"/>
                  <a:gd name="T8" fmla="*/ 7 w 8"/>
                  <a:gd name="T9" fmla="*/ 6 h 11"/>
                </a:gdLst>
                <a:ahLst/>
                <a:cxnLst>
                  <a:cxn ang="0">
                    <a:pos x="T0" y="T1"/>
                  </a:cxn>
                  <a:cxn ang="0">
                    <a:pos x="T2" y="T3"/>
                  </a:cxn>
                  <a:cxn ang="0">
                    <a:pos x="T4" y="T5"/>
                  </a:cxn>
                  <a:cxn ang="0">
                    <a:pos x="T6" y="T7"/>
                  </a:cxn>
                  <a:cxn ang="0">
                    <a:pos x="T8" y="T9"/>
                  </a:cxn>
                </a:cxnLst>
                <a:rect l="0" t="0" r="r" b="b"/>
                <a:pathLst>
                  <a:path w="8" h="11">
                    <a:moveTo>
                      <a:pt x="7" y="6"/>
                    </a:moveTo>
                    <a:cubicBezTo>
                      <a:pt x="8" y="9"/>
                      <a:pt x="8" y="11"/>
                      <a:pt x="7" y="11"/>
                    </a:cubicBezTo>
                    <a:cubicBezTo>
                      <a:pt x="5" y="10"/>
                      <a:pt x="0" y="1"/>
                      <a:pt x="2" y="0"/>
                    </a:cubicBezTo>
                    <a:cubicBezTo>
                      <a:pt x="2" y="0"/>
                      <a:pt x="2" y="0"/>
                      <a:pt x="2" y="0"/>
                    </a:cubicBezTo>
                    <a:cubicBezTo>
                      <a:pt x="3" y="0"/>
                      <a:pt x="5" y="4"/>
                      <a:pt x="7"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7" name="Freeform 2557">
                <a:extLst>
                  <a:ext uri="{FF2B5EF4-FFF2-40B4-BE49-F238E27FC236}">
                    <a16:creationId xmlns:a16="http://schemas.microsoft.com/office/drawing/2014/main" id="{E9CABCAE-B37D-4C99-9549-9176CEB30D2F}"/>
                  </a:ext>
                </a:extLst>
              </p:cNvPr>
              <p:cNvSpPr>
                <a:spLocks/>
              </p:cNvSpPr>
              <p:nvPr/>
            </p:nvSpPr>
            <p:spPr bwMode="auto">
              <a:xfrm>
                <a:off x="6680" y="1972"/>
                <a:ext cx="53" cy="63"/>
              </a:xfrm>
              <a:custGeom>
                <a:avLst/>
                <a:gdLst>
                  <a:gd name="T0" fmla="*/ 10 w 11"/>
                  <a:gd name="T1" fmla="*/ 7 h 13"/>
                  <a:gd name="T2" fmla="*/ 5 w 11"/>
                  <a:gd name="T3" fmla="*/ 11 h 13"/>
                  <a:gd name="T4" fmla="*/ 4 w 11"/>
                  <a:gd name="T5" fmla="*/ 0 h 13"/>
                  <a:gd name="T6" fmla="*/ 4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8" y="13"/>
                      <a:pt x="5" y="11"/>
                    </a:cubicBezTo>
                    <a:cubicBezTo>
                      <a:pt x="0" y="8"/>
                      <a:pt x="0" y="1"/>
                      <a:pt x="4" y="0"/>
                    </a:cubicBezTo>
                    <a:cubicBezTo>
                      <a:pt x="4" y="0"/>
                      <a:pt x="4" y="0"/>
                      <a:pt x="4" y="0"/>
                    </a:cubicBezTo>
                    <a:cubicBezTo>
                      <a:pt x="7" y="1"/>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8" name="Freeform 2558">
                <a:extLst>
                  <a:ext uri="{FF2B5EF4-FFF2-40B4-BE49-F238E27FC236}">
                    <a16:creationId xmlns:a16="http://schemas.microsoft.com/office/drawing/2014/main" id="{F79FCEF8-4ECA-4D19-B061-9F9DD4FB15C7}"/>
                  </a:ext>
                </a:extLst>
              </p:cNvPr>
              <p:cNvSpPr>
                <a:spLocks/>
              </p:cNvSpPr>
              <p:nvPr/>
            </p:nvSpPr>
            <p:spPr bwMode="auto">
              <a:xfrm>
                <a:off x="6675" y="1886"/>
                <a:ext cx="53" cy="62"/>
              </a:xfrm>
              <a:custGeom>
                <a:avLst/>
                <a:gdLst>
                  <a:gd name="T0" fmla="*/ 10 w 11"/>
                  <a:gd name="T1" fmla="*/ 7 h 13"/>
                  <a:gd name="T2" fmla="*/ 5 w 11"/>
                  <a:gd name="T3" fmla="*/ 11 h 13"/>
                  <a:gd name="T4" fmla="*/ 3 w 11"/>
                  <a:gd name="T5" fmla="*/ 0 h 13"/>
                  <a:gd name="T6" fmla="*/ 4 w 11"/>
                  <a:gd name="T7" fmla="*/ 0 h 13"/>
                  <a:gd name="T8" fmla="*/ 10 w 11"/>
                  <a:gd name="T9" fmla="*/ 7 h 13"/>
                </a:gdLst>
                <a:ahLst/>
                <a:cxnLst>
                  <a:cxn ang="0">
                    <a:pos x="T0" y="T1"/>
                  </a:cxn>
                  <a:cxn ang="0">
                    <a:pos x="T2" y="T3"/>
                  </a:cxn>
                  <a:cxn ang="0">
                    <a:pos x="T4" y="T5"/>
                  </a:cxn>
                  <a:cxn ang="0">
                    <a:pos x="T6" y="T7"/>
                  </a:cxn>
                  <a:cxn ang="0">
                    <a:pos x="T8" y="T9"/>
                  </a:cxn>
                </a:cxnLst>
                <a:rect l="0" t="0" r="r" b="b"/>
                <a:pathLst>
                  <a:path w="11" h="13">
                    <a:moveTo>
                      <a:pt x="10" y="7"/>
                    </a:moveTo>
                    <a:cubicBezTo>
                      <a:pt x="11" y="11"/>
                      <a:pt x="8" y="13"/>
                      <a:pt x="5" y="11"/>
                    </a:cubicBezTo>
                    <a:cubicBezTo>
                      <a:pt x="1" y="8"/>
                      <a:pt x="0" y="1"/>
                      <a:pt x="3" y="0"/>
                    </a:cubicBezTo>
                    <a:cubicBezTo>
                      <a:pt x="4" y="0"/>
                      <a:pt x="4" y="0"/>
                      <a:pt x="4" y="0"/>
                    </a:cubicBezTo>
                    <a:cubicBezTo>
                      <a:pt x="7" y="1"/>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09" name="Freeform 2559">
                <a:extLst>
                  <a:ext uri="{FF2B5EF4-FFF2-40B4-BE49-F238E27FC236}">
                    <a16:creationId xmlns:a16="http://schemas.microsoft.com/office/drawing/2014/main" id="{D9C32116-E149-49F5-B21E-826FD9932B84}"/>
                  </a:ext>
                </a:extLst>
              </p:cNvPr>
              <p:cNvSpPr>
                <a:spLocks/>
              </p:cNvSpPr>
              <p:nvPr/>
            </p:nvSpPr>
            <p:spPr bwMode="auto">
              <a:xfrm>
                <a:off x="6607" y="1842"/>
                <a:ext cx="58" cy="63"/>
              </a:xfrm>
              <a:custGeom>
                <a:avLst/>
                <a:gdLst>
                  <a:gd name="T0" fmla="*/ 11 w 12"/>
                  <a:gd name="T1" fmla="*/ 7 h 13"/>
                  <a:gd name="T2" fmla="*/ 5 w 12"/>
                  <a:gd name="T3" fmla="*/ 11 h 13"/>
                  <a:gd name="T4" fmla="*/ 4 w 12"/>
                  <a:gd name="T5" fmla="*/ 0 h 13"/>
                  <a:gd name="T6" fmla="*/ 5 w 12"/>
                  <a:gd name="T7" fmla="*/ 0 h 13"/>
                  <a:gd name="T8" fmla="*/ 11 w 12"/>
                  <a:gd name="T9" fmla="*/ 7 h 13"/>
                </a:gdLst>
                <a:ahLst/>
                <a:cxnLst>
                  <a:cxn ang="0">
                    <a:pos x="T0" y="T1"/>
                  </a:cxn>
                  <a:cxn ang="0">
                    <a:pos x="T2" y="T3"/>
                  </a:cxn>
                  <a:cxn ang="0">
                    <a:pos x="T4" y="T5"/>
                  </a:cxn>
                  <a:cxn ang="0">
                    <a:pos x="T6" y="T7"/>
                  </a:cxn>
                  <a:cxn ang="0">
                    <a:pos x="T8" y="T9"/>
                  </a:cxn>
                </a:cxnLst>
                <a:rect l="0" t="0" r="r" b="b"/>
                <a:pathLst>
                  <a:path w="12" h="13">
                    <a:moveTo>
                      <a:pt x="11" y="7"/>
                    </a:moveTo>
                    <a:cubicBezTo>
                      <a:pt x="12" y="11"/>
                      <a:pt x="9" y="13"/>
                      <a:pt x="5" y="11"/>
                    </a:cubicBezTo>
                    <a:cubicBezTo>
                      <a:pt x="1" y="8"/>
                      <a:pt x="0" y="1"/>
                      <a:pt x="4" y="0"/>
                    </a:cubicBezTo>
                    <a:cubicBezTo>
                      <a:pt x="4" y="0"/>
                      <a:pt x="4" y="0"/>
                      <a:pt x="5" y="0"/>
                    </a:cubicBezTo>
                    <a:cubicBezTo>
                      <a:pt x="8" y="1"/>
                      <a:pt x="10"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0" name="Freeform 2560">
                <a:extLst>
                  <a:ext uri="{FF2B5EF4-FFF2-40B4-BE49-F238E27FC236}">
                    <a16:creationId xmlns:a16="http://schemas.microsoft.com/office/drawing/2014/main" id="{6CFC59AD-C995-4754-A549-D39DED968001}"/>
                  </a:ext>
                </a:extLst>
              </p:cNvPr>
              <p:cNvSpPr>
                <a:spLocks/>
              </p:cNvSpPr>
              <p:nvPr/>
            </p:nvSpPr>
            <p:spPr bwMode="auto">
              <a:xfrm>
                <a:off x="6699" y="1832"/>
                <a:ext cx="53" cy="58"/>
              </a:xfrm>
              <a:custGeom>
                <a:avLst/>
                <a:gdLst>
                  <a:gd name="T0" fmla="*/ 10 w 11"/>
                  <a:gd name="T1" fmla="*/ 6 h 12"/>
                  <a:gd name="T2" fmla="*/ 6 w 11"/>
                  <a:gd name="T3" fmla="*/ 10 h 12"/>
                  <a:gd name="T4" fmla="*/ 3 w 11"/>
                  <a:gd name="T5" fmla="*/ 0 h 12"/>
                  <a:gd name="T6" fmla="*/ 4 w 11"/>
                  <a:gd name="T7" fmla="*/ 0 h 12"/>
                  <a:gd name="T8" fmla="*/ 10 w 11"/>
                  <a:gd name="T9" fmla="*/ 6 h 12"/>
                </a:gdLst>
                <a:ahLst/>
                <a:cxnLst>
                  <a:cxn ang="0">
                    <a:pos x="T0" y="T1"/>
                  </a:cxn>
                  <a:cxn ang="0">
                    <a:pos x="T2" y="T3"/>
                  </a:cxn>
                  <a:cxn ang="0">
                    <a:pos x="T4" y="T5"/>
                  </a:cxn>
                  <a:cxn ang="0">
                    <a:pos x="T6" y="T7"/>
                  </a:cxn>
                  <a:cxn ang="0">
                    <a:pos x="T8" y="T9"/>
                  </a:cxn>
                </a:cxnLst>
                <a:rect l="0" t="0" r="r" b="b"/>
                <a:pathLst>
                  <a:path w="11" h="12">
                    <a:moveTo>
                      <a:pt x="10" y="6"/>
                    </a:moveTo>
                    <a:cubicBezTo>
                      <a:pt x="11" y="10"/>
                      <a:pt x="9" y="12"/>
                      <a:pt x="6" y="10"/>
                    </a:cubicBezTo>
                    <a:cubicBezTo>
                      <a:pt x="2" y="7"/>
                      <a:pt x="0" y="1"/>
                      <a:pt x="3" y="0"/>
                    </a:cubicBezTo>
                    <a:cubicBezTo>
                      <a:pt x="4" y="0"/>
                      <a:pt x="4" y="0"/>
                      <a:pt x="4" y="0"/>
                    </a:cubicBezTo>
                    <a:cubicBezTo>
                      <a:pt x="7" y="0"/>
                      <a:pt x="10" y="3"/>
                      <a:pt x="10"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1" name="Freeform 2561">
                <a:extLst>
                  <a:ext uri="{FF2B5EF4-FFF2-40B4-BE49-F238E27FC236}">
                    <a16:creationId xmlns:a16="http://schemas.microsoft.com/office/drawing/2014/main" id="{D13D6A8B-03B3-489B-9836-4399F61324C1}"/>
                  </a:ext>
                </a:extLst>
              </p:cNvPr>
              <p:cNvSpPr>
                <a:spLocks/>
              </p:cNvSpPr>
              <p:nvPr/>
            </p:nvSpPr>
            <p:spPr bwMode="auto">
              <a:xfrm>
                <a:off x="6694" y="2151"/>
                <a:ext cx="53" cy="67"/>
              </a:xfrm>
              <a:custGeom>
                <a:avLst/>
                <a:gdLst>
                  <a:gd name="T0" fmla="*/ 10 w 11"/>
                  <a:gd name="T1" fmla="*/ 7 h 14"/>
                  <a:gd name="T2" fmla="*/ 4 w 11"/>
                  <a:gd name="T3" fmla="*/ 11 h 14"/>
                  <a:gd name="T4" fmla="*/ 4 w 11"/>
                  <a:gd name="T5" fmla="*/ 0 h 14"/>
                  <a:gd name="T6" fmla="*/ 5 w 11"/>
                  <a:gd name="T7" fmla="*/ 0 h 14"/>
                  <a:gd name="T8" fmla="*/ 10 w 11"/>
                  <a:gd name="T9" fmla="*/ 7 h 14"/>
                </a:gdLst>
                <a:ahLst/>
                <a:cxnLst>
                  <a:cxn ang="0">
                    <a:pos x="T0" y="T1"/>
                  </a:cxn>
                  <a:cxn ang="0">
                    <a:pos x="T2" y="T3"/>
                  </a:cxn>
                  <a:cxn ang="0">
                    <a:pos x="T4" y="T5"/>
                  </a:cxn>
                  <a:cxn ang="0">
                    <a:pos x="T6" y="T7"/>
                  </a:cxn>
                  <a:cxn ang="0">
                    <a:pos x="T8" y="T9"/>
                  </a:cxn>
                </a:cxnLst>
                <a:rect l="0" t="0" r="r" b="b"/>
                <a:pathLst>
                  <a:path w="11" h="14">
                    <a:moveTo>
                      <a:pt x="10" y="7"/>
                    </a:moveTo>
                    <a:cubicBezTo>
                      <a:pt x="11" y="12"/>
                      <a:pt x="7" y="14"/>
                      <a:pt x="4" y="11"/>
                    </a:cubicBezTo>
                    <a:cubicBezTo>
                      <a:pt x="0" y="8"/>
                      <a:pt x="0" y="1"/>
                      <a:pt x="4" y="0"/>
                    </a:cubicBezTo>
                    <a:cubicBezTo>
                      <a:pt x="5" y="0"/>
                      <a:pt x="5" y="0"/>
                      <a:pt x="5" y="0"/>
                    </a:cubicBezTo>
                    <a:cubicBezTo>
                      <a:pt x="8" y="1"/>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2" name="Freeform 2562">
                <a:extLst>
                  <a:ext uri="{FF2B5EF4-FFF2-40B4-BE49-F238E27FC236}">
                    <a16:creationId xmlns:a16="http://schemas.microsoft.com/office/drawing/2014/main" id="{D2F1CE61-3479-4313-A074-F49E5F1C4B54}"/>
                  </a:ext>
                </a:extLst>
              </p:cNvPr>
              <p:cNvSpPr>
                <a:spLocks/>
              </p:cNvSpPr>
              <p:nvPr/>
            </p:nvSpPr>
            <p:spPr bwMode="auto">
              <a:xfrm>
                <a:off x="6709" y="2300"/>
                <a:ext cx="53" cy="68"/>
              </a:xfrm>
              <a:custGeom>
                <a:avLst/>
                <a:gdLst>
                  <a:gd name="T0" fmla="*/ 11 w 11"/>
                  <a:gd name="T1" fmla="*/ 7 h 14"/>
                  <a:gd name="T2" fmla="*/ 4 w 11"/>
                  <a:gd name="T3" fmla="*/ 11 h 14"/>
                  <a:gd name="T4" fmla="*/ 6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7" y="14"/>
                      <a:pt x="4" y="11"/>
                    </a:cubicBezTo>
                    <a:cubicBezTo>
                      <a:pt x="0" y="7"/>
                      <a:pt x="1" y="0"/>
                      <a:pt x="6" y="0"/>
                    </a:cubicBezTo>
                    <a:cubicBezTo>
                      <a:pt x="9"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3" name="Freeform 2563">
                <a:extLst>
                  <a:ext uri="{FF2B5EF4-FFF2-40B4-BE49-F238E27FC236}">
                    <a16:creationId xmlns:a16="http://schemas.microsoft.com/office/drawing/2014/main" id="{A8D61216-E013-432A-BE16-2ACA5161FEBC}"/>
                  </a:ext>
                </a:extLst>
              </p:cNvPr>
              <p:cNvSpPr>
                <a:spLocks/>
              </p:cNvSpPr>
              <p:nvPr/>
            </p:nvSpPr>
            <p:spPr bwMode="auto">
              <a:xfrm>
                <a:off x="6771" y="2276"/>
                <a:ext cx="48" cy="68"/>
              </a:xfrm>
              <a:custGeom>
                <a:avLst/>
                <a:gdLst>
                  <a:gd name="T0" fmla="*/ 10 w 10"/>
                  <a:gd name="T1" fmla="*/ 7 h 14"/>
                  <a:gd name="T2" fmla="*/ 3 w 10"/>
                  <a:gd name="T3" fmla="*/ 11 h 14"/>
                  <a:gd name="T4" fmla="*/ 4 w 10"/>
                  <a:gd name="T5" fmla="*/ 0 h 14"/>
                  <a:gd name="T6" fmla="*/ 5 w 10"/>
                  <a:gd name="T7" fmla="*/ 0 h 14"/>
                  <a:gd name="T8" fmla="*/ 10 w 10"/>
                  <a:gd name="T9" fmla="*/ 7 h 14"/>
                </a:gdLst>
                <a:ahLst/>
                <a:cxnLst>
                  <a:cxn ang="0">
                    <a:pos x="T0" y="T1"/>
                  </a:cxn>
                  <a:cxn ang="0">
                    <a:pos x="T2" y="T3"/>
                  </a:cxn>
                  <a:cxn ang="0">
                    <a:pos x="T4" y="T5"/>
                  </a:cxn>
                  <a:cxn ang="0">
                    <a:pos x="T6" y="T7"/>
                  </a:cxn>
                  <a:cxn ang="0">
                    <a:pos x="T8" y="T9"/>
                  </a:cxn>
                </a:cxnLst>
                <a:rect l="0" t="0" r="r" b="b"/>
                <a:pathLst>
                  <a:path w="10" h="14">
                    <a:moveTo>
                      <a:pt x="10" y="7"/>
                    </a:moveTo>
                    <a:cubicBezTo>
                      <a:pt x="10" y="12"/>
                      <a:pt x="6" y="14"/>
                      <a:pt x="3" y="11"/>
                    </a:cubicBezTo>
                    <a:cubicBezTo>
                      <a:pt x="0" y="7"/>
                      <a:pt x="0" y="0"/>
                      <a:pt x="4" y="0"/>
                    </a:cubicBezTo>
                    <a:cubicBezTo>
                      <a:pt x="4" y="0"/>
                      <a:pt x="5" y="0"/>
                      <a:pt x="5" y="0"/>
                    </a:cubicBezTo>
                    <a:cubicBezTo>
                      <a:pt x="8"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4" name="Freeform 2564">
                <a:extLst>
                  <a:ext uri="{FF2B5EF4-FFF2-40B4-BE49-F238E27FC236}">
                    <a16:creationId xmlns:a16="http://schemas.microsoft.com/office/drawing/2014/main" id="{47E3F535-C0A6-4277-96E3-3D2568794CA4}"/>
                  </a:ext>
                </a:extLst>
              </p:cNvPr>
              <p:cNvSpPr>
                <a:spLocks/>
              </p:cNvSpPr>
              <p:nvPr/>
            </p:nvSpPr>
            <p:spPr bwMode="auto">
              <a:xfrm>
                <a:off x="6897" y="2329"/>
                <a:ext cx="48" cy="68"/>
              </a:xfrm>
              <a:custGeom>
                <a:avLst/>
                <a:gdLst>
                  <a:gd name="T0" fmla="*/ 10 w 10"/>
                  <a:gd name="T1" fmla="*/ 8 h 14"/>
                  <a:gd name="T2" fmla="*/ 4 w 10"/>
                  <a:gd name="T3" fmla="*/ 12 h 14"/>
                  <a:gd name="T4" fmla="*/ 5 w 10"/>
                  <a:gd name="T5" fmla="*/ 0 h 14"/>
                  <a:gd name="T6" fmla="*/ 5 w 10"/>
                  <a:gd name="T7" fmla="*/ 0 h 14"/>
                  <a:gd name="T8" fmla="*/ 10 w 10"/>
                  <a:gd name="T9" fmla="*/ 8 h 14"/>
                </a:gdLst>
                <a:ahLst/>
                <a:cxnLst>
                  <a:cxn ang="0">
                    <a:pos x="T0" y="T1"/>
                  </a:cxn>
                  <a:cxn ang="0">
                    <a:pos x="T2" y="T3"/>
                  </a:cxn>
                  <a:cxn ang="0">
                    <a:pos x="T4" y="T5"/>
                  </a:cxn>
                  <a:cxn ang="0">
                    <a:pos x="T6" y="T7"/>
                  </a:cxn>
                  <a:cxn ang="0">
                    <a:pos x="T8" y="T9"/>
                  </a:cxn>
                </a:cxnLst>
                <a:rect l="0" t="0" r="r" b="b"/>
                <a:pathLst>
                  <a:path w="10" h="14">
                    <a:moveTo>
                      <a:pt x="10" y="8"/>
                    </a:moveTo>
                    <a:cubicBezTo>
                      <a:pt x="10" y="12"/>
                      <a:pt x="7" y="14"/>
                      <a:pt x="4" y="12"/>
                    </a:cubicBezTo>
                    <a:cubicBezTo>
                      <a:pt x="0" y="8"/>
                      <a:pt x="1" y="0"/>
                      <a:pt x="5" y="0"/>
                    </a:cubicBezTo>
                    <a:cubicBezTo>
                      <a:pt x="5" y="0"/>
                      <a:pt x="5" y="0"/>
                      <a:pt x="5" y="0"/>
                    </a:cubicBezTo>
                    <a:cubicBezTo>
                      <a:pt x="8" y="1"/>
                      <a:pt x="9"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5" name="Freeform 2565">
                <a:extLst>
                  <a:ext uri="{FF2B5EF4-FFF2-40B4-BE49-F238E27FC236}">
                    <a16:creationId xmlns:a16="http://schemas.microsoft.com/office/drawing/2014/main" id="{B533B877-9F90-49CD-84DD-F00BDADEE80B}"/>
                  </a:ext>
                </a:extLst>
              </p:cNvPr>
              <p:cNvSpPr>
                <a:spLocks/>
              </p:cNvSpPr>
              <p:nvPr/>
            </p:nvSpPr>
            <p:spPr bwMode="auto">
              <a:xfrm>
                <a:off x="6839" y="2290"/>
                <a:ext cx="48" cy="68"/>
              </a:xfrm>
              <a:custGeom>
                <a:avLst/>
                <a:gdLst>
                  <a:gd name="T0" fmla="*/ 10 w 10"/>
                  <a:gd name="T1" fmla="*/ 7 h 14"/>
                  <a:gd name="T2" fmla="*/ 3 w 10"/>
                  <a:gd name="T3" fmla="*/ 11 h 14"/>
                  <a:gd name="T4" fmla="*/ 4 w 10"/>
                  <a:gd name="T5" fmla="*/ 0 h 14"/>
                  <a:gd name="T6" fmla="*/ 5 w 10"/>
                  <a:gd name="T7" fmla="*/ 0 h 14"/>
                  <a:gd name="T8" fmla="*/ 10 w 10"/>
                  <a:gd name="T9" fmla="*/ 7 h 14"/>
                </a:gdLst>
                <a:ahLst/>
                <a:cxnLst>
                  <a:cxn ang="0">
                    <a:pos x="T0" y="T1"/>
                  </a:cxn>
                  <a:cxn ang="0">
                    <a:pos x="T2" y="T3"/>
                  </a:cxn>
                  <a:cxn ang="0">
                    <a:pos x="T4" y="T5"/>
                  </a:cxn>
                  <a:cxn ang="0">
                    <a:pos x="T6" y="T7"/>
                  </a:cxn>
                  <a:cxn ang="0">
                    <a:pos x="T8" y="T9"/>
                  </a:cxn>
                </a:cxnLst>
                <a:rect l="0" t="0" r="r" b="b"/>
                <a:pathLst>
                  <a:path w="10" h="14">
                    <a:moveTo>
                      <a:pt x="10" y="7"/>
                    </a:moveTo>
                    <a:cubicBezTo>
                      <a:pt x="10" y="11"/>
                      <a:pt x="6" y="14"/>
                      <a:pt x="3" y="11"/>
                    </a:cubicBezTo>
                    <a:cubicBezTo>
                      <a:pt x="0" y="7"/>
                      <a:pt x="0" y="0"/>
                      <a:pt x="4" y="0"/>
                    </a:cubicBezTo>
                    <a:cubicBezTo>
                      <a:pt x="4" y="0"/>
                      <a:pt x="5" y="0"/>
                      <a:pt x="5" y="0"/>
                    </a:cubicBezTo>
                    <a:cubicBezTo>
                      <a:pt x="8" y="0"/>
                      <a:pt x="9"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6" name="Freeform 2566">
                <a:extLst>
                  <a:ext uri="{FF2B5EF4-FFF2-40B4-BE49-F238E27FC236}">
                    <a16:creationId xmlns:a16="http://schemas.microsoft.com/office/drawing/2014/main" id="{7E6811A9-87E9-4B61-9A12-8AE7515E6D91}"/>
                  </a:ext>
                </a:extLst>
              </p:cNvPr>
              <p:cNvSpPr>
                <a:spLocks/>
              </p:cNvSpPr>
              <p:nvPr/>
            </p:nvSpPr>
            <p:spPr bwMode="auto">
              <a:xfrm>
                <a:off x="6882" y="2242"/>
                <a:ext cx="48" cy="68"/>
              </a:xfrm>
              <a:custGeom>
                <a:avLst/>
                <a:gdLst>
                  <a:gd name="T0" fmla="*/ 9 w 10"/>
                  <a:gd name="T1" fmla="*/ 8 h 14"/>
                  <a:gd name="T2" fmla="*/ 4 w 10"/>
                  <a:gd name="T3" fmla="*/ 12 h 14"/>
                  <a:gd name="T4" fmla="*/ 4 w 10"/>
                  <a:gd name="T5" fmla="*/ 0 h 14"/>
                  <a:gd name="T6" fmla="*/ 4 w 10"/>
                  <a:gd name="T7" fmla="*/ 0 h 14"/>
                  <a:gd name="T8" fmla="*/ 9 w 10"/>
                  <a:gd name="T9" fmla="*/ 8 h 14"/>
                </a:gdLst>
                <a:ahLst/>
                <a:cxnLst>
                  <a:cxn ang="0">
                    <a:pos x="T0" y="T1"/>
                  </a:cxn>
                  <a:cxn ang="0">
                    <a:pos x="T2" y="T3"/>
                  </a:cxn>
                  <a:cxn ang="0">
                    <a:pos x="T4" y="T5"/>
                  </a:cxn>
                  <a:cxn ang="0">
                    <a:pos x="T6" y="T7"/>
                  </a:cxn>
                  <a:cxn ang="0">
                    <a:pos x="T8" y="T9"/>
                  </a:cxn>
                </a:cxnLst>
                <a:rect l="0" t="0" r="r" b="b"/>
                <a:pathLst>
                  <a:path w="10" h="14">
                    <a:moveTo>
                      <a:pt x="9" y="8"/>
                    </a:moveTo>
                    <a:cubicBezTo>
                      <a:pt x="10" y="12"/>
                      <a:pt x="7" y="14"/>
                      <a:pt x="4" y="12"/>
                    </a:cubicBezTo>
                    <a:cubicBezTo>
                      <a:pt x="0" y="8"/>
                      <a:pt x="0" y="1"/>
                      <a:pt x="4" y="0"/>
                    </a:cubicBezTo>
                    <a:cubicBezTo>
                      <a:pt x="4" y="0"/>
                      <a:pt x="4" y="0"/>
                      <a:pt x="4" y="0"/>
                    </a:cubicBezTo>
                    <a:cubicBezTo>
                      <a:pt x="7" y="1"/>
                      <a:pt x="9" y="4"/>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7" name="Freeform 2567">
                <a:extLst>
                  <a:ext uri="{FF2B5EF4-FFF2-40B4-BE49-F238E27FC236}">
                    <a16:creationId xmlns:a16="http://schemas.microsoft.com/office/drawing/2014/main" id="{CF7C6FA9-A8ED-4A46-A4CD-FC607598ACE9}"/>
                  </a:ext>
                </a:extLst>
              </p:cNvPr>
              <p:cNvSpPr>
                <a:spLocks/>
              </p:cNvSpPr>
              <p:nvPr/>
            </p:nvSpPr>
            <p:spPr bwMode="auto">
              <a:xfrm>
                <a:off x="6940" y="2271"/>
                <a:ext cx="43" cy="68"/>
              </a:xfrm>
              <a:custGeom>
                <a:avLst/>
                <a:gdLst>
                  <a:gd name="T0" fmla="*/ 9 w 9"/>
                  <a:gd name="T1" fmla="*/ 7 h 14"/>
                  <a:gd name="T2" fmla="*/ 4 w 9"/>
                  <a:gd name="T3" fmla="*/ 11 h 14"/>
                  <a:gd name="T4" fmla="*/ 4 w 9"/>
                  <a:gd name="T5" fmla="*/ 0 h 14"/>
                  <a:gd name="T6" fmla="*/ 4 w 9"/>
                  <a:gd name="T7" fmla="*/ 0 h 14"/>
                  <a:gd name="T8" fmla="*/ 9 w 9"/>
                  <a:gd name="T9" fmla="*/ 7 h 14"/>
                </a:gdLst>
                <a:ahLst/>
                <a:cxnLst>
                  <a:cxn ang="0">
                    <a:pos x="T0" y="T1"/>
                  </a:cxn>
                  <a:cxn ang="0">
                    <a:pos x="T2" y="T3"/>
                  </a:cxn>
                  <a:cxn ang="0">
                    <a:pos x="T4" y="T5"/>
                  </a:cxn>
                  <a:cxn ang="0">
                    <a:pos x="T6" y="T7"/>
                  </a:cxn>
                  <a:cxn ang="0">
                    <a:pos x="T8" y="T9"/>
                  </a:cxn>
                </a:cxnLst>
                <a:rect l="0" t="0" r="r" b="b"/>
                <a:pathLst>
                  <a:path w="9" h="14">
                    <a:moveTo>
                      <a:pt x="9" y="7"/>
                    </a:moveTo>
                    <a:cubicBezTo>
                      <a:pt x="9" y="12"/>
                      <a:pt x="7" y="14"/>
                      <a:pt x="4" y="11"/>
                    </a:cubicBezTo>
                    <a:cubicBezTo>
                      <a:pt x="0" y="8"/>
                      <a:pt x="1" y="0"/>
                      <a:pt x="4" y="0"/>
                    </a:cubicBezTo>
                    <a:cubicBezTo>
                      <a:pt x="4" y="0"/>
                      <a:pt x="4" y="0"/>
                      <a:pt x="4" y="0"/>
                    </a:cubicBezTo>
                    <a:cubicBezTo>
                      <a:pt x="7"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8" name="Freeform 2568">
                <a:extLst>
                  <a:ext uri="{FF2B5EF4-FFF2-40B4-BE49-F238E27FC236}">
                    <a16:creationId xmlns:a16="http://schemas.microsoft.com/office/drawing/2014/main" id="{7BF29D58-21D1-45FC-A6BE-CD7FF2026799}"/>
                  </a:ext>
                </a:extLst>
              </p:cNvPr>
              <p:cNvSpPr>
                <a:spLocks/>
              </p:cNvSpPr>
              <p:nvPr/>
            </p:nvSpPr>
            <p:spPr bwMode="auto">
              <a:xfrm>
                <a:off x="6434" y="2652"/>
                <a:ext cx="58" cy="68"/>
              </a:xfrm>
              <a:custGeom>
                <a:avLst/>
                <a:gdLst>
                  <a:gd name="T0" fmla="*/ 12 w 12"/>
                  <a:gd name="T1" fmla="*/ 7 h 14"/>
                  <a:gd name="T2" fmla="*/ 3 w 12"/>
                  <a:gd name="T3" fmla="*/ 10 h 14"/>
                  <a:gd name="T4" fmla="*/ 7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1" y="12"/>
                      <a:pt x="6" y="14"/>
                      <a:pt x="3" y="10"/>
                    </a:cubicBezTo>
                    <a:cubicBezTo>
                      <a:pt x="0" y="6"/>
                      <a:pt x="2" y="0"/>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19" name="Freeform 2569">
                <a:extLst>
                  <a:ext uri="{FF2B5EF4-FFF2-40B4-BE49-F238E27FC236}">
                    <a16:creationId xmlns:a16="http://schemas.microsoft.com/office/drawing/2014/main" id="{5ECF5A03-BCF6-49E9-9813-C525795CD477}"/>
                  </a:ext>
                </a:extLst>
              </p:cNvPr>
              <p:cNvSpPr>
                <a:spLocks/>
              </p:cNvSpPr>
              <p:nvPr/>
            </p:nvSpPr>
            <p:spPr bwMode="auto">
              <a:xfrm>
                <a:off x="6742" y="2397"/>
                <a:ext cx="49" cy="67"/>
              </a:xfrm>
              <a:custGeom>
                <a:avLst/>
                <a:gdLst>
                  <a:gd name="T0" fmla="*/ 10 w 10"/>
                  <a:gd name="T1" fmla="*/ 7 h 14"/>
                  <a:gd name="T2" fmla="*/ 3 w 10"/>
                  <a:gd name="T3" fmla="*/ 11 h 14"/>
                  <a:gd name="T4" fmla="*/ 5 w 10"/>
                  <a:gd name="T5" fmla="*/ 0 h 14"/>
                  <a:gd name="T6" fmla="*/ 10 w 10"/>
                  <a:gd name="T7" fmla="*/ 7 h 14"/>
                </a:gdLst>
                <a:ahLst/>
                <a:cxnLst>
                  <a:cxn ang="0">
                    <a:pos x="T0" y="T1"/>
                  </a:cxn>
                  <a:cxn ang="0">
                    <a:pos x="T2" y="T3"/>
                  </a:cxn>
                  <a:cxn ang="0">
                    <a:pos x="T4" y="T5"/>
                  </a:cxn>
                  <a:cxn ang="0">
                    <a:pos x="T6" y="T7"/>
                  </a:cxn>
                </a:cxnLst>
                <a:rect l="0" t="0" r="r" b="b"/>
                <a:pathLst>
                  <a:path w="10" h="14">
                    <a:moveTo>
                      <a:pt x="10" y="7"/>
                    </a:moveTo>
                    <a:cubicBezTo>
                      <a:pt x="10" y="12"/>
                      <a:pt x="6" y="14"/>
                      <a:pt x="3" y="11"/>
                    </a:cubicBezTo>
                    <a:cubicBezTo>
                      <a:pt x="0" y="7"/>
                      <a:pt x="0" y="0"/>
                      <a:pt x="5" y="0"/>
                    </a:cubicBezTo>
                    <a:cubicBezTo>
                      <a:pt x="8"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0" name="Freeform 2570">
                <a:extLst>
                  <a:ext uri="{FF2B5EF4-FFF2-40B4-BE49-F238E27FC236}">
                    <a16:creationId xmlns:a16="http://schemas.microsoft.com/office/drawing/2014/main" id="{2D49DA2D-F4AD-4DFE-84BC-8B01E58697AE}"/>
                  </a:ext>
                </a:extLst>
              </p:cNvPr>
              <p:cNvSpPr>
                <a:spLocks/>
              </p:cNvSpPr>
              <p:nvPr/>
            </p:nvSpPr>
            <p:spPr bwMode="auto">
              <a:xfrm>
                <a:off x="6574" y="2715"/>
                <a:ext cx="58" cy="67"/>
              </a:xfrm>
              <a:custGeom>
                <a:avLst/>
                <a:gdLst>
                  <a:gd name="T0" fmla="*/ 12 w 12"/>
                  <a:gd name="T1" fmla="*/ 7 h 14"/>
                  <a:gd name="T2" fmla="*/ 3 w 12"/>
                  <a:gd name="T3" fmla="*/ 11 h 14"/>
                  <a:gd name="T4" fmla="*/ 7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1" y="12"/>
                      <a:pt x="6" y="14"/>
                      <a:pt x="3" y="11"/>
                    </a:cubicBezTo>
                    <a:cubicBezTo>
                      <a:pt x="0" y="7"/>
                      <a:pt x="2" y="0"/>
                      <a:pt x="7" y="0"/>
                    </a:cubicBezTo>
                    <a:cubicBezTo>
                      <a:pt x="11" y="0"/>
                      <a:pt x="12" y="4"/>
                      <a:pt x="1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1" name="Freeform 2571">
                <a:extLst>
                  <a:ext uri="{FF2B5EF4-FFF2-40B4-BE49-F238E27FC236}">
                    <a16:creationId xmlns:a16="http://schemas.microsoft.com/office/drawing/2014/main" id="{B269B46E-F24F-4D5A-B7A5-0C74EC67FBCA}"/>
                  </a:ext>
                </a:extLst>
              </p:cNvPr>
              <p:cNvSpPr>
                <a:spLocks/>
              </p:cNvSpPr>
              <p:nvPr/>
            </p:nvSpPr>
            <p:spPr bwMode="auto">
              <a:xfrm>
                <a:off x="6636" y="2768"/>
                <a:ext cx="53" cy="72"/>
              </a:xfrm>
              <a:custGeom>
                <a:avLst/>
                <a:gdLst>
                  <a:gd name="T0" fmla="*/ 11 w 11"/>
                  <a:gd name="T1" fmla="*/ 7 h 15"/>
                  <a:gd name="T2" fmla="*/ 2 w 11"/>
                  <a:gd name="T3" fmla="*/ 11 h 15"/>
                  <a:gd name="T4" fmla="*/ 6 w 11"/>
                  <a:gd name="T5" fmla="*/ 0 h 15"/>
                  <a:gd name="T6" fmla="*/ 11 w 11"/>
                  <a:gd name="T7" fmla="*/ 7 h 15"/>
                </a:gdLst>
                <a:ahLst/>
                <a:cxnLst>
                  <a:cxn ang="0">
                    <a:pos x="T0" y="T1"/>
                  </a:cxn>
                  <a:cxn ang="0">
                    <a:pos x="T2" y="T3"/>
                  </a:cxn>
                  <a:cxn ang="0">
                    <a:pos x="T4" y="T5"/>
                  </a:cxn>
                  <a:cxn ang="0">
                    <a:pos x="T6" y="T7"/>
                  </a:cxn>
                </a:cxnLst>
                <a:rect l="0" t="0" r="r" b="b"/>
                <a:pathLst>
                  <a:path w="11" h="15">
                    <a:moveTo>
                      <a:pt x="11" y="7"/>
                    </a:moveTo>
                    <a:cubicBezTo>
                      <a:pt x="10" y="13"/>
                      <a:pt x="5" y="15"/>
                      <a:pt x="2" y="11"/>
                    </a:cubicBezTo>
                    <a:cubicBezTo>
                      <a:pt x="0" y="7"/>
                      <a:pt x="2" y="0"/>
                      <a:pt x="6" y="0"/>
                    </a:cubicBezTo>
                    <a:cubicBezTo>
                      <a:pt x="10"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2" name="Freeform 2572">
                <a:extLst>
                  <a:ext uri="{FF2B5EF4-FFF2-40B4-BE49-F238E27FC236}">
                    <a16:creationId xmlns:a16="http://schemas.microsoft.com/office/drawing/2014/main" id="{859256CE-FFEB-45D7-BA7E-762119B294F3}"/>
                  </a:ext>
                </a:extLst>
              </p:cNvPr>
              <p:cNvSpPr>
                <a:spLocks/>
              </p:cNvSpPr>
              <p:nvPr/>
            </p:nvSpPr>
            <p:spPr bwMode="auto">
              <a:xfrm>
                <a:off x="6704" y="2763"/>
                <a:ext cx="53" cy="67"/>
              </a:xfrm>
              <a:custGeom>
                <a:avLst/>
                <a:gdLst>
                  <a:gd name="T0" fmla="*/ 11 w 11"/>
                  <a:gd name="T1" fmla="*/ 7 h 14"/>
                  <a:gd name="T2" fmla="*/ 2 w 11"/>
                  <a:gd name="T3" fmla="*/ 11 h 14"/>
                  <a:gd name="T4" fmla="*/ 6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0" y="12"/>
                      <a:pt x="5" y="14"/>
                      <a:pt x="2" y="11"/>
                    </a:cubicBezTo>
                    <a:cubicBezTo>
                      <a:pt x="0" y="7"/>
                      <a:pt x="2" y="0"/>
                      <a:pt x="6" y="0"/>
                    </a:cubicBezTo>
                    <a:cubicBezTo>
                      <a:pt x="10"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3" name="Freeform 2573">
                <a:extLst>
                  <a:ext uri="{FF2B5EF4-FFF2-40B4-BE49-F238E27FC236}">
                    <a16:creationId xmlns:a16="http://schemas.microsoft.com/office/drawing/2014/main" id="{E2394DE4-E4ED-4226-AACC-9AB8F092FCA8}"/>
                  </a:ext>
                </a:extLst>
              </p:cNvPr>
              <p:cNvSpPr>
                <a:spLocks/>
              </p:cNvSpPr>
              <p:nvPr/>
            </p:nvSpPr>
            <p:spPr bwMode="auto">
              <a:xfrm>
                <a:off x="6771" y="2739"/>
                <a:ext cx="53" cy="67"/>
              </a:xfrm>
              <a:custGeom>
                <a:avLst/>
                <a:gdLst>
                  <a:gd name="T0" fmla="*/ 10 w 11"/>
                  <a:gd name="T1" fmla="*/ 7 h 14"/>
                  <a:gd name="T2" fmla="*/ 2 w 11"/>
                  <a:gd name="T3" fmla="*/ 11 h 14"/>
                  <a:gd name="T4" fmla="*/ 6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5" y="14"/>
                      <a:pt x="2" y="11"/>
                    </a:cubicBezTo>
                    <a:cubicBezTo>
                      <a:pt x="0" y="7"/>
                      <a:pt x="2" y="0"/>
                      <a:pt x="6" y="0"/>
                    </a:cubicBezTo>
                    <a:cubicBezTo>
                      <a:pt x="9"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4" name="Freeform 2574">
                <a:extLst>
                  <a:ext uri="{FF2B5EF4-FFF2-40B4-BE49-F238E27FC236}">
                    <a16:creationId xmlns:a16="http://schemas.microsoft.com/office/drawing/2014/main" id="{FC06DAC4-A731-4E86-8919-6476F04B30BC}"/>
                  </a:ext>
                </a:extLst>
              </p:cNvPr>
              <p:cNvSpPr>
                <a:spLocks/>
              </p:cNvSpPr>
              <p:nvPr/>
            </p:nvSpPr>
            <p:spPr bwMode="auto">
              <a:xfrm>
                <a:off x="6781" y="2647"/>
                <a:ext cx="48" cy="73"/>
              </a:xfrm>
              <a:custGeom>
                <a:avLst/>
                <a:gdLst>
                  <a:gd name="T0" fmla="*/ 10 w 10"/>
                  <a:gd name="T1" fmla="*/ 8 h 15"/>
                  <a:gd name="T2" fmla="*/ 3 w 10"/>
                  <a:gd name="T3" fmla="*/ 12 h 15"/>
                  <a:gd name="T4" fmla="*/ 6 w 10"/>
                  <a:gd name="T5" fmla="*/ 0 h 15"/>
                  <a:gd name="T6" fmla="*/ 10 w 10"/>
                  <a:gd name="T7" fmla="*/ 8 h 15"/>
                </a:gdLst>
                <a:ahLst/>
                <a:cxnLst>
                  <a:cxn ang="0">
                    <a:pos x="T0" y="T1"/>
                  </a:cxn>
                  <a:cxn ang="0">
                    <a:pos x="T2" y="T3"/>
                  </a:cxn>
                  <a:cxn ang="0">
                    <a:pos x="T4" y="T5"/>
                  </a:cxn>
                  <a:cxn ang="0">
                    <a:pos x="T6" y="T7"/>
                  </a:cxn>
                </a:cxnLst>
                <a:rect l="0" t="0" r="r" b="b"/>
                <a:pathLst>
                  <a:path w="10" h="15">
                    <a:moveTo>
                      <a:pt x="10" y="8"/>
                    </a:moveTo>
                    <a:cubicBezTo>
                      <a:pt x="9" y="13"/>
                      <a:pt x="5" y="15"/>
                      <a:pt x="3" y="12"/>
                    </a:cubicBezTo>
                    <a:cubicBezTo>
                      <a:pt x="0" y="8"/>
                      <a:pt x="1" y="0"/>
                      <a:pt x="6" y="0"/>
                    </a:cubicBezTo>
                    <a:cubicBezTo>
                      <a:pt x="9"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5" name="Freeform 2575">
                <a:extLst>
                  <a:ext uri="{FF2B5EF4-FFF2-40B4-BE49-F238E27FC236}">
                    <a16:creationId xmlns:a16="http://schemas.microsoft.com/office/drawing/2014/main" id="{9471DEFC-E298-48A7-AADA-E04B5AD8BE75}"/>
                  </a:ext>
                </a:extLst>
              </p:cNvPr>
              <p:cNvSpPr>
                <a:spLocks/>
              </p:cNvSpPr>
              <p:nvPr/>
            </p:nvSpPr>
            <p:spPr bwMode="auto">
              <a:xfrm>
                <a:off x="6800" y="2556"/>
                <a:ext cx="48" cy="67"/>
              </a:xfrm>
              <a:custGeom>
                <a:avLst/>
                <a:gdLst>
                  <a:gd name="T0" fmla="*/ 10 w 10"/>
                  <a:gd name="T1" fmla="*/ 7 h 14"/>
                  <a:gd name="T2" fmla="*/ 3 w 10"/>
                  <a:gd name="T3" fmla="*/ 11 h 14"/>
                  <a:gd name="T4" fmla="*/ 5 w 10"/>
                  <a:gd name="T5" fmla="*/ 0 h 14"/>
                  <a:gd name="T6" fmla="*/ 10 w 10"/>
                  <a:gd name="T7" fmla="*/ 7 h 14"/>
                </a:gdLst>
                <a:ahLst/>
                <a:cxnLst>
                  <a:cxn ang="0">
                    <a:pos x="T0" y="T1"/>
                  </a:cxn>
                  <a:cxn ang="0">
                    <a:pos x="T2" y="T3"/>
                  </a:cxn>
                  <a:cxn ang="0">
                    <a:pos x="T4" y="T5"/>
                  </a:cxn>
                  <a:cxn ang="0">
                    <a:pos x="T6" y="T7"/>
                  </a:cxn>
                </a:cxnLst>
                <a:rect l="0" t="0" r="r" b="b"/>
                <a:pathLst>
                  <a:path w="10" h="14">
                    <a:moveTo>
                      <a:pt x="10" y="7"/>
                    </a:moveTo>
                    <a:cubicBezTo>
                      <a:pt x="9" y="12"/>
                      <a:pt x="5" y="14"/>
                      <a:pt x="3" y="11"/>
                    </a:cubicBezTo>
                    <a:cubicBezTo>
                      <a:pt x="0" y="7"/>
                      <a:pt x="1" y="0"/>
                      <a:pt x="5" y="0"/>
                    </a:cubicBezTo>
                    <a:cubicBezTo>
                      <a:pt x="9"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6" name="Freeform 2576">
                <a:extLst>
                  <a:ext uri="{FF2B5EF4-FFF2-40B4-BE49-F238E27FC236}">
                    <a16:creationId xmlns:a16="http://schemas.microsoft.com/office/drawing/2014/main" id="{76A2D709-741C-4E17-A616-7ADF80663CEB}"/>
                  </a:ext>
                </a:extLst>
              </p:cNvPr>
              <p:cNvSpPr>
                <a:spLocks/>
              </p:cNvSpPr>
              <p:nvPr/>
            </p:nvSpPr>
            <p:spPr bwMode="auto">
              <a:xfrm>
                <a:off x="6810" y="2464"/>
                <a:ext cx="48" cy="72"/>
              </a:xfrm>
              <a:custGeom>
                <a:avLst/>
                <a:gdLst>
                  <a:gd name="T0" fmla="*/ 10 w 10"/>
                  <a:gd name="T1" fmla="*/ 8 h 15"/>
                  <a:gd name="T2" fmla="*/ 3 w 10"/>
                  <a:gd name="T3" fmla="*/ 12 h 15"/>
                  <a:gd name="T4" fmla="*/ 5 w 10"/>
                  <a:gd name="T5" fmla="*/ 0 h 15"/>
                  <a:gd name="T6" fmla="*/ 10 w 10"/>
                  <a:gd name="T7" fmla="*/ 8 h 15"/>
                </a:gdLst>
                <a:ahLst/>
                <a:cxnLst>
                  <a:cxn ang="0">
                    <a:pos x="T0" y="T1"/>
                  </a:cxn>
                  <a:cxn ang="0">
                    <a:pos x="T2" y="T3"/>
                  </a:cxn>
                  <a:cxn ang="0">
                    <a:pos x="T4" y="T5"/>
                  </a:cxn>
                  <a:cxn ang="0">
                    <a:pos x="T6" y="T7"/>
                  </a:cxn>
                </a:cxnLst>
                <a:rect l="0" t="0" r="r" b="b"/>
                <a:pathLst>
                  <a:path w="10" h="15">
                    <a:moveTo>
                      <a:pt x="10" y="8"/>
                    </a:moveTo>
                    <a:cubicBezTo>
                      <a:pt x="10" y="13"/>
                      <a:pt x="6" y="15"/>
                      <a:pt x="3" y="12"/>
                    </a:cubicBezTo>
                    <a:cubicBezTo>
                      <a:pt x="0" y="8"/>
                      <a:pt x="1" y="0"/>
                      <a:pt x="5" y="0"/>
                    </a:cubicBezTo>
                    <a:cubicBezTo>
                      <a:pt x="8"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7" name="Freeform 2577">
                <a:extLst>
                  <a:ext uri="{FF2B5EF4-FFF2-40B4-BE49-F238E27FC236}">
                    <a16:creationId xmlns:a16="http://schemas.microsoft.com/office/drawing/2014/main" id="{3E3DD34F-2D78-41C7-BC19-36529EFDD899}"/>
                  </a:ext>
                </a:extLst>
              </p:cNvPr>
              <p:cNvSpPr>
                <a:spLocks/>
              </p:cNvSpPr>
              <p:nvPr/>
            </p:nvSpPr>
            <p:spPr bwMode="auto">
              <a:xfrm>
                <a:off x="6805" y="2363"/>
                <a:ext cx="48" cy="72"/>
              </a:xfrm>
              <a:custGeom>
                <a:avLst/>
                <a:gdLst>
                  <a:gd name="T0" fmla="*/ 10 w 10"/>
                  <a:gd name="T1" fmla="*/ 8 h 15"/>
                  <a:gd name="T2" fmla="*/ 4 w 10"/>
                  <a:gd name="T3" fmla="*/ 12 h 15"/>
                  <a:gd name="T4" fmla="*/ 5 w 10"/>
                  <a:gd name="T5" fmla="*/ 0 h 15"/>
                  <a:gd name="T6" fmla="*/ 6 w 10"/>
                  <a:gd name="T7" fmla="*/ 0 h 15"/>
                  <a:gd name="T8" fmla="*/ 10 w 10"/>
                  <a:gd name="T9" fmla="*/ 8 h 15"/>
                </a:gdLst>
                <a:ahLst/>
                <a:cxnLst>
                  <a:cxn ang="0">
                    <a:pos x="T0" y="T1"/>
                  </a:cxn>
                  <a:cxn ang="0">
                    <a:pos x="T2" y="T3"/>
                  </a:cxn>
                  <a:cxn ang="0">
                    <a:pos x="T4" y="T5"/>
                  </a:cxn>
                  <a:cxn ang="0">
                    <a:pos x="T6" y="T7"/>
                  </a:cxn>
                  <a:cxn ang="0">
                    <a:pos x="T8" y="T9"/>
                  </a:cxn>
                </a:cxnLst>
                <a:rect l="0" t="0" r="r" b="b"/>
                <a:pathLst>
                  <a:path w="10" h="15">
                    <a:moveTo>
                      <a:pt x="10" y="8"/>
                    </a:moveTo>
                    <a:cubicBezTo>
                      <a:pt x="10" y="13"/>
                      <a:pt x="7" y="15"/>
                      <a:pt x="4" y="12"/>
                    </a:cubicBezTo>
                    <a:cubicBezTo>
                      <a:pt x="0" y="8"/>
                      <a:pt x="1" y="0"/>
                      <a:pt x="5" y="0"/>
                    </a:cubicBezTo>
                    <a:cubicBezTo>
                      <a:pt x="5" y="0"/>
                      <a:pt x="5" y="0"/>
                      <a:pt x="6" y="0"/>
                    </a:cubicBezTo>
                    <a:cubicBezTo>
                      <a:pt x="9"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8" name="Freeform 2578">
                <a:extLst>
                  <a:ext uri="{FF2B5EF4-FFF2-40B4-BE49-F238E27FC236}">
                    <a16:creationId xmlns:a16="http://schemas.microsoft.com/office/drawing/2014/main" id="{0ED8791E-0805-41D3-8073-38D37E56B688}"/>
                  </a:ext>
                </a:extLst>
              </p:cNvPr>
              <p:cNvSpPr>
                <a:spLocks/>
              </p:cNvSpPr>
              <p:nvPr/>
            </p:nvSpPr>
            <p:spPr bwMode="auto">
              <a:xfrm>
                <a:off x="6656" y="2864"/>
                <a:ext cx="53" cy="68"/>
              </a:xfrm>
              <a:custGeom>
                <a:avLst/>
                <a:gdLst>
                  <a:gd name="T0" fmla="*/ 11 w 11"/>
                  <a:gd name="T1" fmla="*/ 7 h 14"/>
                  <a:gd name="T2" fmla="*/ 2 w 11"/>
                  <a:gd name="T3" fmla="*/ 11 h 14"/>
                  <a:gd name="T4" fmla="*/ 7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0" y="12"/>
                      <a:pt x="5" y="14"/>
                      <a:pt x="2" y="11"/>
                    </a:cubicBezTo>
                    <a:cubicBezTo>
                      <a:pt x="0" y="7"/>
                      <a:pt x="2" y="0"/>
                      <a:pt x="7" y="0"/>
                    </a:cubicBezTo>
                    <a:cubicBezTo>
                      <a:pt x="10" y="0"/>
                      <a:pt x="11" y="4"/>
                      <a:pt x="11"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29" name="Freeform 2579">
                <a:extLst>
                  <a:ext uri="{FF2B5EF4-FFF2-40B4-BE49-F238E27FC236}">
                    <a16:creationId xmlns:a16="http://schemas.microsoft.com/office/drawing/2014/main" id="{A6691819-2F16-414D-9A32-B1699E78B95B}"/>
                  </a:ext>
                </a:extLst>
              </p:cNvPr>
              <p:cNvSpPr>
                <a:spLocks/>
              </p:cNvSpPr>
              <p:nvPr/>
            </p:nvSpPr>
            <p:spPr bwMode="auto">
              <a:xfrm>
                <a:off x="6728" y="2855"/>
                <a:ext cx="53" cy="67"/>
              </a:xfrm>
              <a:custGeom>
                <a:avLst/>
                <a:gdLst>
                  <a:gd name="T0" fmla="*/ 10 w 11"/>
                  <a:gd name="T1" fmla="*/ 7 h 14"/>
                  <a:gd name="T2" fmla="*/ 2 w 11"/>
                  <a:gd name="T3" fmla="*/ 10 h 14"/>
                  <a:gd name="T4" fmla="*/ 6 w 11"/>
                  <a:gd name="T5" fmla="*/ 0 h 14"/>
                  <a:gd name="T6" fmla="*/ 10 w 11"/>
                  <a:gd name="T7" fmla="*/ 7 h 14"/>
                </a:gdLst>
                <a:ahLst/>
                <a:cxnLst>
                  <a:cxn ang="0">
                    <a:pos x="T0" y="T1"/>
                  </a:cxn>
                  <a:cxn ang="0">
                    <a:pos x="T2" y="T3"/>
                  </a:cxn>
                  <a:cxn ang="0">
                    <a:pos x="T4" y="T5"/>
                  </a:cxn>
                  <a:cxn ang="0">
                    <a:pos x="T6" y="T7"/>
                  </a:cxn>
                </a:cxnLst>
                <a:rect l="0" t="0" r="r" b="b"/>
                <a:pathLst>
                  <a:path w="11" h="14">
                    <a:moveTo>
                      <a:pt x="10" y="7"/>
                    </a:moveTo>
                    <a:cubicBezTo>
                      <a:pt x="9" y="12"/>
                      <a:pt x="4" y="14"/>
                      <a:pt x="2" y="10"/>
                    </a:cubicBezTo>
                    <a:cubicBezTo>
                      <a:pt x="0" y="7"/>
                      <a:pt x="2" y="0"/>
                      <a:pt x="6" y="0"/>
                    </a:cubicBezTo>
                    <a:cubicBezTo>
                      <a:pt x="10" y="0"/>
                      <a:pt x="11"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0" name="Freeform 2580">
                <a:extLst>
                  <a:ext uri="{FF2B5EF4-FFF2-40B4-BE49-F238E27FC236}">
                    <a16:creationId xmlns:a16="http://schemas.microsoft.com/office/drawing/2014/main" id="{CD16C955-D452-44EA-8ED7-269BC4FDFEB5}"/>
                  </a:ext>
                </a:extLst>
              </p:cNvPr>
              <p:cNvSpPr>
                <a:spLocks/>
              </p:cNvSpPr>
              <p:nvPr/>
            </p:nvSpPr>
            <p:spPr bwMode="auto">
              <a:xfrm>
                <a:off x="6791" y="2869"/>
                <a:ext cx="53" cy="72"/>
              </a:xfrm>
              <a:custGeom>
                <a:avLst/>
                <a:gdLst>
                  <a:gd name="T0" fmla="*/ 10 w 11"/>
                  <a:gd name="T1" fmla="*/ 8 h 15"/>
                  <a:gd name="T2" fmla="*/ 2 w 11"/>
                  <a:gd name="T3" fmla="*/ 11 h 15"/>
                  <a:gd name="T4" fmla="*/ 6 w 11"/>
                  <a:gd name="T5" fmla="*/ 1 h 15"/>
                  <a:gd name="T6" fmla="*/ 10 w 11"/>
                  <a:gd name="T7" fmla="*/ 8 h 15"/>
                </a:gdLst>
                <a:ahLst/>
                <a:cxnLst>
                  <a:cxn ang="0">
                    <a:pos x="T0" y="T1"/>
                  </a:cxn>
                  <a:cxn ang="0">
                    <a:pos x="T2" y="T3"/>
                  </a:cxn>
                  <a:cxn ang="0">
                    <a:pos x="T4" y="T5"/>
                  </a:cxn>
                  <a:cxn ang="0">
                    <a:pos x="T6" y="T7"/>
                  </a:cxn>
                </a:cxnLst>
                <a:rect l="0" t="0" r="r" b="b"/>
                <a:pathLst>
                  <a:path w="11" h="15">
                    <a:moveTo>
                      <a:pt x="10" y="8"/>
                    </a:moveTo>
                    <a:cubicBezTo>
                      <a:pt x="9" y="13"/>
                      <a:pt x="4" y="15"/>
                      <a:pt x="2" y="11"/>
                    </a:cubicBezTo>
                    <a:cubicBezTo>
                      <a:pt x="0" y="7"/>
                      <a:pt x="2" y="0"/>
                      <a:pt x="6" y="1"/>
                    </a:cubicBezTo>
                    <a:cubicBezTo>
                      <a:pt x="9" y="1"/>
                      <a:pt x="11"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1" name="Freeform 2581">
                <a:extLst>
                  <a:ext uri="{FF2B5EF4-FFF2-40B4-BE49-F238E27FC236}">
                    <a16:creationId xmlns:a16="http://schemas.microsoft.com/office/drawing/2014/main" id="{07B86ED2-C04A-4494-A8A3-2E3EC0650596}"/>
                  </a:ext>
                </a:extLst>
              </p:cNvPr>
              <p:cNvSpPr>
                <a:spLocks/>
              </p:cNvSpPr>
              <p:nvPr/>
            </p:nvSpPr>
            <p:spPr bwMode="auto">
              <a:xfrm>
                <a:off x="6882" y="2806"/>
                <a:ext cx="48" cy="73"/>
              </a:xfrm>
              <a:custGeom>
                <a:avLst/>
                <a:gdLst>
                  <a:gd name="T0" fmla="*/ 9 w 10"/>
                  <a:gd name="T1" fmla="*/ 8 h 15"/>
                  <a:gd name="T2" fmla="*/ 2 w 10"/>
                  <a:gd name="T3" fmla="*/ 11 h 15"/>
                  <a:gd name="T4" fmla="*/ 6 w 10"/>
                  <a:gd name="T5" fmla="*/ 1 h 15"/>
                  <a:gd name="T6" fmla="*/ 9 w 10"/>
                  <a:gd name="T7" fmla="*/ 8 h 15"/>
                </a:gdLst>
                <a:ahLst/>
                <a:cxnLst>
                  <a:cxn ang="0">
                    <a:pos x="T0" y="T1"/>
                  </a:cxn>
                  <a:cxn ang="0">
                    <a:pos x="T2" y="T3"/>
                  </a:cxn>
                  <a:cxn ang="0">
                    <a:pos x="T4" y="T5"/>
                  </a:cxn>
                  <a:cxn ang="0">
                    <a:pos x="T6" y="T7"/>
                  </a:cxn>
                </a:cxnLst>
                <a:rect l="0" t="0" r="r" b="b"/>
                <a:pathLst>
                  <a:path w="10" h="15">
                    <a:moveTo>
                      <a:pt x="9" y="8"/>
                    </a:moveTo>
                    <a:cubicBezTo>
                      <a:pt x="8" y="13"/>
                      <a:pt x="4" y="15"/>
                      <a:pt x="2" y="11"/>
                    </a:cubicBezTo>
                    <a:cubicBezTo>
                      <a:pt x="0" y="8"/>
                      <a:pt x="2" y="0"/>
                      <a:pt x="6" y="1"/>
                    </a:cubicBezTo>
                    <a:cubicBezTo>
                      <a:pt x="9" y="1"/>
                      <a:pt x="10"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2" name="Freeform 2582">
                <a:extLst>
                  <a:ext uri="{FF2B5EF4-FFF2-40B4-BE49-F238E27FC236}">
                    <a16:creationId xmlns:a16="http://schemas.microsoft.com/office/drawing/2014/main" id="{ABA5139D-F395-45A5-8630-3AC5B6A8741F}"/>
                  </a:ext>
                </a:extLst>
              </p:cNvPr>
              <p:cNvSpPr>
                <a:spLocks/>
              </p:cNvSpPr>
              <p:nvPr/>
            </p:nvSpPr>
            <p:spPr bwMode="auto">
              <a:xfrm>
                <a:off x="6945" y="3033"/>
                <a:ext cx="43" cy="67"/>
              </a:xfrm>
              <a:custGeom>
                <a:avLst/>
                <a:gdLst>
                  <a:gd name="T0" fmla="*/ 8 w 9"/>
                  <a:gd name="T1" fmla="*/ 7 h 14"/>
                  <a:gd name="T2" fmla="*/ 2 w 9"/>
                  <a:gd name="T3" fmla="*/ 11 h 14"/>
                  <a:gd name="T4" fmla="*/ 6 w 9"/>
                  <a:gd name="T5" fmla="*/ 0 h 14"/>
                  <a:gd name="T6" fmla="*/ 8 w 9"/>
                  <a:gd name="T7" fmla="*/ 7 h 14"/>
                </a:gdLst>
                <a:ahLst/>
                <a:cxnLst>
                  <a:cxn ang="0">
                    <a:pos x="T0" y="T1"/>
                  </a:cxn>
                  <a:cxn ang="0">
                    <a:pos x="T2" y="T3"/>
                  </a:cxn>
                  <a:cxn ang="0">
                    <a:pos x="T4" y="T5"/>
                  </a:cxn>
                  <a:cxn ang="0">
                    <a:pos x="T6" y="T7"/>
                  </a:cxn>
                </a:cxnLst>
                <a:rect l="0" t="0" r="r" b="b"/>
                <a:pathLst>
                  <a:path w="9" h="14">
                    <a:moveTo>
                      <a:pt x="8" y="7"/>
                    </a:moveTo>
                    <a:cubicBezTo>
                      <a:pt x="7" y="12"/>
                      <a:pt x="3" y="14"/>
                      <a:pt x="2" y="11"/>
                    </a:cubicBezTo>
                    <a:cubicBezTo>
                      <a:pt x="0" y="7"/>
                      <a:pt x="2" y="0"/>
                      <a:pt x="6" y="0"/>
                    </a:cubicBezTo>
                    <a:cubicBezTo>
                      <a:pt x="9"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3" name="Freeform 2583">
                <a:extLst>
                  <a:ext uri="{FF2B5EF4-FFF2-40B4-BE49-F238E27FC236}">
                    <a16:creationId xmlns:a16="http://schemas.microsoft.com/office/drawing/2014/main" id="{53006FCA-B7C3-4371-A022-72BB15C12DC7}"/>
                  </a:ext>
                </a:extLst>
              </p:cNvPr>
              <p:cNvSpPr>
                <a:spLocks/>
              </p:cNvSpPr>
              <p:nvPr/>
            </p:nvSpPr>
            <p:spPr bwMode="auto">
              <a:xfrm>
                <a:off x="6998" y="3033"/>
                <a:ext cx="43" cy="67"/>
              </a:xfrm>
              <a:custGeom>
                <a:avLst/>
                <a:gdLst>
                  <a:gd name="T0" fmla="*/ 8 w 9"/>
                  <a:gd name="T1" fmla="*/ 8 h 14"/>
                  <a:gd name="T2" fmla="*/ 2 w 9"/>
                  <a:gd name="T3" fmla="*/ 11 h 14"/>
                  <a:gd name="T4" fmla="*/ 7 w 9"/>
                  <a:gd name="T5" fmla="*/ 1 h 14"/>
                  <a:gd name="T6" fmla="*/ 8 w 9"/>
                  <a:gd name="T7" fmla="*/ 8 h 14"/>
                </a:gdLst>
                <a:ahLst/>
                <a:cxnLst>
                  <a:cxn ang="0">
                    <a:pos x="T0" y="T1"/>
                  </a:cxn>
                  <a:cxn ang="0">
                    <a:pos x="T2" y="T3"/>
                  </a:cxn>
                  <a:cxn ang="0">
                    <a:pos x="T4" y="T5"/>
                  </a:cxn>
                  <a:cxn ang="0">
                    <a:pos x="T6" y="T7"/>
                  </a:cxn>
                </a:cxnLst>
                <a:rect l="0" t="0" r="r" b="b"/>
                <a:pathLst>
                  <a:path w="9" h="14">
                    <a:moveTo>
                      <a:pt x="8" y="8"/>
                    </a:moveTo>
                    <a:cubicBezTo>
                      <a:pt x="7" y="12"/>
                      <a:pt x="4" y="14"/>
                      <a:pt x="2" y="11"/>
                    </a:cubicBezTo>
                    <a:cubicBezTo>
                      <a:pt x="0" y="8"/>
                      <a:pt x="3" y="0"/>
                      <a:pt x="7" y="1"/>
                    </a:cubicBezTo>
                    <a:cubicBezTo>
                      <a:pt x="9" y="1"/>
                      <a:pt x="9" y="5"/>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4" name="Freeform 2584">
                <a:extLst>
                  <a:ext uri="{FF2B5EF4-FFF2-40B4-BE49-F238E27FC236}">
                    <a16:creationId xmlns:a16="http://schemas.microsoft.com/office/drawing/2014/main" id="{AB9FDEA5-FE9A-485F-BE69-3087700C65C8}"/>
                  </a:ext>
                </a:extLst>
              </p:cNvPr>
              <p:cNvSpPr>
                <a:spLocks/>
              </p:cNvSpPr>
              <p:nvPr/>
            </p:nvSpPr>
            <p:spPr bwMode="auto">
              <a:xfrm>
                <a:off x="7022" y="3100"/>
                <a:ext cx="38" cy="68"/>
              </a:xfrm>
              <a:custGeom>
                <a:avLst/>
                <a:gdLst>
                  <a:gd name="T0" fmla="*/ 7 w 8"/>
                  <a:gd name="T1" fmla="*/ 7 h 14"/>
                  <a:gd name="T2" fmla="*/ 1 w 8"/>
                  <a:gd name="T3" fmla="*/ 11 h 14"/>
                  <a:gd name="T4" fmla="*/ 6 w 8"/>
                  <a:gd name="T5" fmla="*/ 0 h 14"/>
                  <a:gd name="T6" fmla="*/ 7 w 8"/>
                  <a:gd name="T7" fmla="*/ 7 h 14"/>
                </a:gdLst>
                <a:ahLst/>
                <a:cxnLst>
                  <a:cxn ang="0">
                    <a:pos x="T0" y="T1"/>
                  </a:cxn>
                  <a:cxn ang="0">
                    <a:pos x="T2" y="T3"/>
                  </a:cxn>
                  <a:cxn ang="0">
                    <a:pos x="T4" y="T5"/>
                  </a:cxn>
                  <a:cxn ang="0">
                    <a:pos x="T6" y="T7"/>
                  </a:cxn>
                </a:cxnLst>
                <a:rect l="0" t="0" r="r" b="b"/>
                <a:pathLst>
                  <a:path w="8" h="14">
                    <a:moveTo>
                      <a:pt x="7" y="7"/>
                    </a:moveTo>
                    <a:cubicBezTo>
                      <a:pt x="6" y="12"/>
                      <a:pt x="3" y="14"/>
                      <a:pt x="1" y="11"/>
                    </a:cubicBezTo>
                    <a:cubicBezTo>
                      <a:pt x="0" y="8"/>
                      <a:pt x="2" y="0"/>
                      <a:pt x="6" y="0"/>
                    </a:cubicBezTo>
                    <a:cubicBezTo>
                      <a:pt x="8" y="1"/>
                      <a:pt x="8"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5" name="Freeform 2585">
                <a:extLst>
                  <a:ext uri="{FF2B5EF4-FFF2-40B4-BE49-F238E27FC236}">
                    <a16:creationId xmlns:a16="http://schemas.microsoft.com/office/drawing/2014/main" id="{CF5231B3-92D1-420D-89F1-65C073306DB7}"/>
                  </a:ext>
                </a:extLst>
              </p:cNvPr>
              <p:cNvSpPr>
                <a:spLocks/>
              </p:cNvSpPr>
              <p:nvPr/>
            </p:nvSpPr>
            <p:spPr bwMode="auto">
              <a:xfrm>
                <a:off x="6964" y="3125"/>
                <a:ext cx="43" cy="62"/>
              </a:xfrm>
              <a:custGeom>
                <a:avLst/>
                <a:gdLst>
                  <a:gd name="T0" fmla="*/ 8 w 9"/>
                  <a:gd name="T1" fmla="*/ 7 h 13"/>
                  <a:gd name="T2" fmla="*/ 2 w 9"/>
                  <a:gd name="T3" fmla="*/ 10 h 13"/>
                  <a:gd name="T4" fmla="*/ 7 w 9"/>
                  <a:gd name="T5" fmla="*/ 0 h 13"/>
                  <a:gd name="T6" fmla="*/ 8 w 9"/>
                  <a:gd name="T7" fmla="*/ 7 h 13"/>
                </a:gdLst>
                <a:ahLst/>
                <a:cxnLst>
                  <a:cxn ang="0">
                    <a:pos x="T0" y="T1"/>
                  </a:cxn>
                  <a:cxn ang="0">
                    <a:pos x="T2" y="T3"/>
                  </a:cxn>
                  <a:cxn ang="0">
                    <a:pos x="T4" y="T5"/>
                  </a:cxn>
                  <a:cxn ang="0">
                    <a:pos x="T6" y="T7"/>
                  </a:cxn>
                </a:cxnLst>
                <a:rect l="0" t="0" r="r" b="b"/>
                <a:pathLst>
                  <a:path w="9" h="13">
                    <a:moveTo>
                      <a:pt x="8" y="7"/>
                    </a:moveTo>
                    <a:cubicBezTo>
                      <a:pt x="7" y="11"/>
                      <a:pt x="3" y="13"/>
                      <a:pt x="2" y="10"/>
                    </a:cubicBezTo>
                    <a:cubicBezTo>
                      <a:pt x="0" y="7"/>
                      <a:pt x="3" y="0"/>
                      <a:pt x="7" y="0"/>
                    </a:cubicBezTo>
                    <a:cubicBezTo>
                      <a:pt x="9"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6" name="Freeform 2586">
                <a:extLst>
                  <a:ext uri="{FF2B5EF4-FFF2-40B4-BE49-F238E27FC236}">
                    <a16:creationId xmlns:a16="http://schemas.microsoft.com/office/drawing/2014/main" id="{23ECCE51-2257-4D39-8717-DB2D956C0047}"/>
                  </a:ext>
                </a:extLst>
              </p:cNvPr>
              <p:cNvSpPr>
                <a:spLocks/>
              </p:cNvSpPr>
              <p:nvPr/>
            </p:nvSpPr>
            <p:spPr bwMode="auto">
              <a:xfrm>
                <a:off x="7157" y="3033"/>
                <a:ext cx="33" cy="63"/>
              </a:xfrm>
              <a:custGeom>
                <a:avLst/>
                <a:gdLst>
                  <a:gd name="T0" fmla="*/ 6 w 7"/>
                  <a:gd name="T1" fmla="*/ 7 h 13"/>
                  <a:gd name="T2" fmla="*/ 2 w 7"/>
                  <a:gd name="T3" fmla="*/ 11 h 13"/>
                  <a:gd name="T4" fmla="*/ 5 w 7"/>
                  <a:gd name="T5" fmla="*/ 0 h 13"/>
                  <a:gd name="T6" fmla="*/ 6 w 7"/>
                  <a:gd name="T7" fmla="*/ 7 h 13"/>
                </a:gdLst>
                <a:ahLst/>
                <a:cxnLst>
                  <a:cxn ang="0">
                    <a:pos x="T0" y="T1"/>
                  </a:cxn>
                  <a:cxn ang="0">
                    <a:pos x="T2" y="T3"/>
                  </a:cxn>
                  <a:cxn ang="0">
                    <a:pos x="T4" y="T5"/>
                  </a:cxn>
                  <a:cxn ang="0">
                    <a:pos x="T6" y="T7"/>
                  </a:cxn>
                </a:cxnLst>
                <a:rect l="0" t="0" r="r" b="b"/>
                <a:pathLst>
                  <a:path w="7" h="13">
                    <a:moveTo>
                      <a:pt x="6" y="7"/>
                    </a:moveTo>
                    <a:cubicBezTo>
                      <a:pt x="5" y="11"/>
                      <a:pt x="3" y="13"/>
                      <a:pt x="2" y="11"/>
                    </a:cubicBezTo>
                    <a:cubicBezTo>
                      <a:pt x="0" y="9"/>
                      <a:pt x="3" y="0"/>
                      <a:pt x="5" y="0"/>
                    </a:cubicBezTo>
                    <a:cubicBezTo>
                      <a:pt x="7" y="0"/>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7" name="Freeform 2587">
                <a:extLst>
                  <a:ext uri="{FF2B5EF4-FFF2-40B4-BE49-F238E27FC236}">
                    <a16:creationId xmlns:a16="http://schemas.microsoft.com/office/drawing/2014/main" id="{8C7333AB-F240-4F21-9E24-73BD8BC5D358}"/>
                  </a:ext>
                </a:extLst>
              </p:cNvPr>
              <p:cNvSpPr>
                <a:spLocks/>
              </p:cNvSpPr>
              <p:nvPr/>
            </p:nvSpPr>
            <p:spPr bwMode="auto">
              <a:xfrm>
                <a:off x="7118" y="3052"/>
                <a:ext cx="34" cy="68"/>
              </a:xfrm>
              <a:custGeom>
                <a:avLst/>
                <a:gdLst>
                  <a:gd name="T0" fmla="*/ 6 w 7"/>
                  <a:gd name="T1" fmla="*/ 7 h 14"/>
                  <a:gd name="T2" fmla="*/ 1 w 7"/>
                  <a:gd name="T3" fmla="*/ 11 h 14"/>
                  <a:gd name="T4" fmla="*/ 5 w 7"/>
                  <a:gd name="T5" fmla="*/ 0 h 14"/>
                  <a:gd name="T6" fmla="*/ 6 w 7"/>
                  <a:gd name="T7" fmla="*/ 7 h 14"/>
                </a:gdLst>
                <a:ahLst/>
                <a:cxnLst>
                  <a:cxn ang="0">
                    <a:pos x="T0" y="T1"/>
                  </a:cxn>
                  <a:cxn ang="0">
                    <a:pos x="T2" y="T3"/>
                  </a:cxn>
                  <a:cxn ang="0">
                    <a:pos x="T4" y="T5"/>
                  </a:cxn>
                  <a:cxn ang="0">
                    <a:pos x="T6" y="T7"/>
                  </a:cxn>
                </a:cxnLst>
                <a:rect l="0" t="0" r="r" b="b"/>
                <a:pathLst>
                  <a:path w="7" h="14">
                    <a:moveTo>
                      <a:pt x="6" y="7"/>
                    </a:moveTo>
                    <a:cubicBezTo>
                      <a:pt x="5" y="11"/>
                      <a:pt x="2" y="14"/>
                      <a:pt x="1" y="11"/>
                    </a:cubicBezTo>
                    <a:cubicBezTo>
                      <a:pt x="0" y="8"/>
                      <a:pt x="2" y="0"/>
                      <a:pt x="5" y="0"/>
                    </a:cubicBezTo>
                    <a:cubicBezTo>
                      <a:pt x="7" y="1"/>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8" name="Freeform 2588">
                <a:extLst>
                  <a:ext uri="{FF2B5EF4-FFF2-40B4-BE49-F238E27FC236}">
                    <a16:creationId xmlns:a16="http://schemas.microsoft.com/office/drawing/2014/main" id="{6160867D-848B-4B91-83FA-DB76916F4E09}"/>
                  </a:ext>
                </a:extLst>
              </p:cNvPr>
              <p:cNvSpPr>
                <a:spLocks/>
              </p:cNvSpPr>
              <p:nvPr/>
            </p:nvSpPr>
            <p:spPr bwMode="auto">
              <a:xfrm>
                <a:off x="7070" y="3062"/>
                <a:ext cx="39" cy="67"/>
              </a:xfrm>
              <a:custGeom>
                <a:avLst/>
                <a:gdLst>
                  <a:gd name="T0" fmla="*/ 7 w 8"/>
                  <a:gd name="T1" fmla="*/ 7 h 14"/>
                  <a:gd name="T2" fmla="*/ 2 w 8"/>
                  <a:gd name="T3" fmla="*/ 11 h 14"/>
                  <a:gd name="T4" fmla="*/ 6 w 8"/>
                  <a:gd name="T5" fmla="*/ 0 h 14"/>
                  <a:gd name="T6" fmla="*/ 7 w 8"/>
                  <a:gd name="T7" fmla="*/ 7 h 14"/>
                </a:gdLst>
                <a:ahLst/>
                <a:cxnLst>
                  <a:cxn ang="0">
                    <a:pos x="T0" y="T1"/>
                  </a:cxn>
                  <a:cxn ang="0">
                    <a:pos x="T2" y="T3"/>
                  </a:cxn>
                  <a:cxn ang="0">
                    <a:pos x="T4" y="T5"/>
                  </a:cxn>
                  <a:cxn ang="0">
                    <a:pos x="T6" y="T7"/>
                  </a:cxn>
                </a:cxnLst>
                <a:rect l="0" t="0" r="r" b="b"/>
                <a:pathLst>
                  <a:path w="8" h="14">
                    <a:moveTo>
                      <a:pt x="7" y="7"/>
                    </a:moveTo>
                    <a:cubicBezTo>
                      <a:pt x="5" y="11"/>
                      <a:pt x="3" y="14"/>
                      <a:pt x="2" y="11"/>
                    </a:cubicBezTo>
                    <a:cubicBezTo>
                      <a:pt x="0" y="8"/>
                      <a:pt x="3" y="0"/>
                      <a:pt x="6" y="0"/>
                    </a:cubicBezTo>
                    <a:cubicBezTo>
                      <a:pt x="8" y="1"/>
                      <a:pt x="8"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39" name="Freeform 2589">
                <a:extLst>
                  <a:ext uri="{FF2B5EF4-FFF2-40B4-BE49-F238E27FC236}">
                    <a16:creationId xmlns:a16="http://schemas.microsoft.com/office/drawing/2014/main" id="{EE53CE2A-91F4-48CB-B3C3-DA34BF42DE03}"/>
                  </a:ext>
                </a:extLst>
              </p:cNvPr>
              <p:cNvSpPr>
                <a:spLocks/>
              </p:cNvSpPr>
              <p:nvPr/>
            </p:nvSpPr>
            <p:spPr bwMode="auto">
              <a:xfrm>
                <a:off x="7051" y="2990"/>
                <a:ext cx="38" cy="67"/>
              </a:xfrm>
              <a:custGeom>
                <a:avLst/>
                <a:gdLst>
                  <a:gd name="T0" fmla="*/ 7 w 8"/>
                  <a:gd name="T1" fmla="*/ 8 h 14"/>
                  <a:gd name="T2" fmla="*/ 2 w 8"/>
                  <a:gd name="T3" fmla="*/ 12 h 14"/>
                  <a:gd name="T4" fmla="*/ 6 w 8"/>
                  <a:gd name="T5" fmla="*/ 1 h 14"/>
                  <a:gd name="T6" fmla="*/ 7 w 8"/>
                  <a:gd name="T7" fmla="*/ 8 h 14"/>
                </a:gdLst>
                <a:ahLst/>
                <a:cxnLst>
                  <a:cxn ang="0">
                    <a:pos x="T0" y="T1"/>
                  </a:cxn>
                  <a:cxn ang="0">
                    <a:pos x="T2" y="T3"/>
                  </a:cxn>
                  <a:cxn ang="0">
                    <a:pos x="T4" y="T5"/>
                  </a:cxn>
                  <a:cxn ang="0">
                    <a:pos x="T6" y="T7"/>
                  </a:cxn>
                </a:cxnLst>
                <a:rect l="0" t="0" r="r" b="b"/>
                <a:pathLst>
                  <a:path w="8" h="14">
                    <a:moveTo>
                      <a:pt x="7" y="8"/>
                    </a:moveTo>
                    <a:cubicBezTo>
                      <a:pt x="6" y="12"/>
                      <a:pt x="3" y="14"/>
                      <a:pt x="2" y="12"/>
                    </a:cubicBezTo>
                    <a:cubicBezTo>
                      <a:pt x="0" y="8"/>
                      <a:pt x="2" y="0"/>
                      <a:pt x="6" y="1"/>
                    </a:cubicBezTo>
                    <a:cubicBezTo>
                      <a:pt x="8" y="1"/>
                      <a:pt x="8"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0" name="Freeform 2590">
                <a:extLst>
                  <a:ext uri="{FF2B5EF4-FFF2-40B4-BE49-F238E27FC236}">
                    <a16:creationId xmlns:a16="http://schemas.microsoft.com/office/drawing/2014/main" id="{55EB9EFD-B33A-4B5A-A350-634AE366CDB2}"/>
                  </a:ext>
                </a:extLst>
              </p:cNvPr>
              <p:cNvSpPr>
                <a:spLocks/>
              </p:cNvSpPr>
              <p:nvPr/>
            </p:nvSpPr>
            <p:spPr bwMode="auto">
              <a:xfrm>
                <a:off x="7099" y="2975"/>
                <a:ext cx="38" cy="68"/>
              </a:xfrm>
              <a:custGeom>
                <a:avLst/>
                <a:gdLst>
                  <a:gd name="T0" fmla="*/ 7 w 8"/>
                  <a:gd name="T1" fmla="*/ 8 h 14"/>
                  <a:gd name="T2" fmla="*/ 2 w 8"/>
                  <a:gd name="T3" fmla="*/ 12 h 14"/>
                  <a:gd name="T4" fmla="*/ 5 w 8"/>
                  <a:gd name="T5" fmla="*/ 1 h 14"/>
                  <a:gd name="T6" fmla="*/ 7 w 8"/>
                  <a:gd name="T7" fmla="*/ 8 h 14"/>
                </a:gdLst>
                <a:ahLst/>
                <a:cxnLst>
                  <a:cxn ang="0">
                    <a:pos x="T0" y="T1"/>
                  </a:cxn>
                  <a:cxn ang="0">
                    <a:pos x="T2" y="T3"/>
                  </a:cxn>
                  <a:cxn ang="0">
                    <a:pos x="T4" y="T5"/>
                  </a:cxn>
                  <a:cxn ang="0">
                    <a:pos x="T6" y="T7"/>
                  </a:cxn>
                </a:cxnLst>
                <a:rect l="0" t="0" r="r" b="b"/>
                <a:pathLst>
                  <a:path w="8" h="14">
                    <a:moveTo>
                      <a:pt x="7" y="8"/>
                    </a:moveTo>
                    <a:cubicBezTo>
                      <a:pt x="6" y="12"/>
                      <a:pt x="3" y="14"/>
                      <a:pt x="2" y="12"/>
                    </a:cubicBezTo>
                    <a:cubicBezTo>
                      <a:pt x="0" y="9"/>
                      <a:pt x="2" y="0"/>
                      <a:pt x="5" y="1"/>
                    </a:cubicBezTo>
                    <a:cubicBezTo>
                      <a:pt x="7" y="1"/>
                      <a:pt x="8"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1" name="Freeform 2591">
                <a:extLst>
                  <a:ext uri="{FF2B5EF4-FFF2-40B4-BE49-F238E27FC236}">
                    <a16:creationId xmlns:a16="http://schemas.microsoft.com/office/drawing/2014/main" id="{03E62193-E437-4C81-BE30-56458D56F302}"/>
                  </a:ext>
                </a:extLst>
              </p:cNvPr>
              <p:cNvSpPr>
                <a:spLocks/>
              </p:cNvSpPr>
              <p:nvPr/>
            </p:nvSpPr>
            <p:spPr bwMode="auto">
              <a:xfrm>
                <a:off x="7142" y="2956"/>
                <a:ext cx="34" cy="67"/>
              </a:xfrm>
              <a:custGeom>
                <a:avLst/>
                <a:gdLst>
                  <a:gd name="T0" fmla="*/ 6 w 7"/>
                  <a:gd name="T1" fmla="*/ 8 h 14"/>
                  <a:gd name="T2" fmla="*/ 2 w 7"/>
                  <a:gd name="T3" fmla="*/ 12 h 14"/>
                  <a:gd name="T4" fmla="*/ 5 w 7"/>
                  <a:gd name="T5" fmla="*/ 0 h 14"/>
                  <a:gd name="T6" fmla="*/ 6 w 7"/>
                  <a:gd name="T7" fmla="*/ 8 h 14"/>
                </a:gdLst>
                <a:ahLst/>
                <a:cxnLst>
                  <a:cxn ang="0">
                    <a:pos x="T0" y="T1"/>
                  </a:cxn>
                  <a:cxn ang="0">
                    <a:pos x="T2" y="T3"/>
                  </a:cxn>
                  <a:cxn ang="0">
                    <a:pos x="T4" y="T5"/>
                  </a:cxn>
                  <a:cxn ang="0">
                    <a:pos x="T6" y="T7"/>
                  </a:cxn>
                </a:cxnLst>
                <a:rect l="0" t="0" r="r" b="b"/>
                <a:pathLst>
                  <a:path w="7" h="14">
                    <a:moveTo>
                      <a:pt x="6" y="8"/>
                    </a:moveTo>
                    <a:cubicBezTo>
                      <a:pt x="5" y="12"/>
                      <a:pt x="3" y="14"/>
                      <a:pt x="2" y="12"/>
                    </a:cubicBezTo>
                    <a:cubicBezTo>
                      <a:pt x="0" y="9"/>
                      <a:pt x="2" y="0"/>
                      <a:pt x="5" y="0"/>
                    </a:cubicBezTo>
                    <a:cubicBezTo>
                      <a:pt x="7" y="1"/>
                      <a:pt x="7"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2" name="Freeform 2592">
                <a:extLst>
                  <a:ext uri="{FF2B5EF4-FFF2-40B4-BE49-F238E27FC236}">
                    <a16:creationId xmlns:a16="http://schemas.microsoft.com/office/drawing/2014/main" id="{50B865AF-8526-4E48-B12C-4D66EB428948}"/>
                  </a:ext>
                </a:extLst>
              </p:cNvPr>
              <p:cNvSpPr>
                <a:spLocks/>
              </p:cNvSpPr>
              <p:nvPr/>
            </p:nvSpPr>
            <p:spPr bwMode="auto">
              <a:xfrm>
                <a:off x="7186" y="2941"/>
                <a:ext cx="29" cy="68"/>
              </a:xfrm>
              <a:custGeom>
                <a:avLst/>
                <a:gdLst>
                  <a:gd name="T0" fmla="*/ 6 w 6"/>
                  <a:gd name="T1" fmla="*/ 8 h 14"/>
                  <a:gd name="T2" fmla="*/ 2 w 6"/>
                  <a:gd name="T3" fmla="*/ 12 h 14"/>
                  <a:gd name="T4" fmla="*/ 5 w 6"/>
                  <a:gd name="T5" fmla="*/ 1 h 14"/>
                  <a:gd name="T6" fmla="*/ 6 w 6"/>
                  <a:gd name="T7" fmla="*/ 8 h 14"/>
                </a:gdLst>
                <a:ahLst/>
                <a:cxnLst>
                  <a:cxn ang="0">
                    <a:pos x="T0" y="T1"/>
                  </a:cxn>
                  <a:cxn ang="0">
                    <a:pos x="T2" y="T3"/>
                  </a:cxn>
                  <a:cxn ang="0">
                    <a:pos x="T4" y="T5"/>
                  </a:cxn>
                  <a:cxn ang="0">
                    <a:pos x="T6" y="T7"/>
                  </a:cxn>
                </a:cxnLst>
                <a:rect l="0" t="0" r="r" b="b"/>
                <a:pathLst>
                  <a:path w="6" h="14">
                    <a:moveTo>
                      <a:pt x="6" y="8"/>
                    </a:moveTo>
                    <a:cubicBezTo>
                      <a:pt x="5" y="12"/>
                      <a:pt x="3" y="14"/>
                      <a:pt x="2" y="12"/>
                    </a:cubicBezTo>
                    <a:cubicBezTo>
                      <a:pt x="0" y="10"/>
                      <a:pt x="2" y="0"/>
                      <a:pt x="5" y="1"/>
                    </a:cubicBezTo>
                    <a:cubicBezTo>
                      <a:pt x="6" y="1"/>
                      <a:pt x="6"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3" name="Freeform 2593">
                <a:extLst>
                  <a:ext uri="{FF2B5EF4-FFF2-40B4-BE49-F238E27FC236}">
                    <a16:creationId xmlns:a16="http://schemas.microsoft.com/office/drawing/2014/main" id="{361B5DA2-73FC-43D7-BC55-C3A90046EF21}"/>
                  </a:ext>
                </a:extLst>
              </p:cNvPr>
              <p:cNvSpPr>
                <a:spLocks/>
              </p:cNvSpPr>
              <p:nvPr/>
            </p:nvSpPr>
            <p:spPr bwMode="auto">
              <a:xfrm>
                <a:off x="7224" y="2893"/>
                <a:ext cx="24" cy="63"/>
              </a:xfrm>
              <a:custGeom>
                <a:avLst/>
                <a:gdLst>
                  <a:gd name="T0" fmla="*/ 5 w 5"/>
                  <a:gd name="T1" fmla="*/ 7 h 13"/>
                  <a:gd name="T2" fmla="*/ 1 w 5"/>
                  <a:gd name="T3" fmla="*/ 12 h 13"/>
                  <a:gd name="T4" fmla="*/ 4 w 5"/>
                  <a:gd name="T5" fmla="*/ 0 h 13"/>
                  <a:gd name="T6" fmla="*/ 5 w 5"/>
                  <a:gd name="T7" fmla="*/ 7 h 13"/>
                </a:gdLst>
                <a:ahLst/>
                <a:cxnLst>
                  <a:cxn ang="0">
                    <a:pos x="T0" y="T1"/>
                  </a:cxn>
                  <a:cxn ang="0">
                    <a:pos x="T2" y="T3"/>
                  </a:cxn>
                  <a:cxn ang="0">
                    <a:pos x="T4" y="T5"/>
                  </a:cxn>
                  <a:cxn ang="0">
                    <a:pos x="T6" y="T7"/>
                  </a:cxn>
                </a:cxnLst>
                <a:rect l="0" t="0" r="r" b="b"/>
                <a:pathLst>
                  <a:path w="5" h="13">
                    <a:moveTo>
                      <a:pt x="5" y="7"/>
                    </a:moveTo>
                    <a:cubicBezTo>
                      <a:pt x="4" y="11"/>
                      <a:pt x="2" y="13"/>
                      <a:pt x="1" y="12"/>
                    </a:cubicBezTo>
                    <a:cubicBezTo>
                      <a:pt x="0" y="9"/>
                      <a:pt x="2" y="0"/>
                      <a:pt x="4" y="0"/>
                    </a:cubicBezTo>
                    <a:cubicBezTo>
                      <a:pt x="5" y="0"/>
                      <a:pt x="5"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4" name="Freeform 2594">
                <a:extLst>
                  <a:ext uri="{FF2B5EF4-FFF2-40B4-BE49-F238E27FC236}">
                    <a16:creationId xmlns:a16="http://schemas.microsoft.com/office/drawing/2014/main" id="{E9B72DC5-A70D-402F-A77C-BC9C6352DB49}"/>
                  </a:ext>
                </a:extLst>
              </p:cNvPr>
              <p:cNvSpPr>
                <a:spLocks/>
              </p:cNvSpPr>
              <p:nvPr/>
            </p:nvSpPr>
            <p:spPr bwMode="auto">
              <a:xfrm>
                <a:off x="7263" y="2749"/>
                <a:ext cx="19" cy="67"/>
              </a:xfrm>
              <a:custGeom>
                <a:avLst/>
                <a:gdLst>
                  <a:gd name="T0" fmla="*/ 4 w 4"/>
                  <a:gd name="T1" fmla="*/ 8 h 14"/>
                  <a:gd name="T2" fmla="*/ 2 w 4"/>
                  <a:gd name="T3" fmla="*/ 13 h 14"/>
                  <a:gd name="T4" fmla="*/ 3 w 4"/>
                  <a:gd name="T5" fmla="*/ 0 h 14"/>
                  <a:gd name="T6" fmla="*/ 4 w 4"/>
                  <a:gd name="T7" fmla="*/ 8 h 14"/>
                </a:gdLst>
                <a:ahLst/>
                <a:cxnLst>
                  <a:cxn ang="0">
                    <a:pos x="T0" y="T1"/>
                  </a:cxn>
                  <a:cxn ang="0">
                    <a:pos x="T2" y="T3"/>
                  </a:cxn>
                  <a:cxn ang="0">
                    <a:pos x="T4" y="T5"/>
                  </a:cxn>
                  <a:cxn ang="0">
                    <a:pos x="T6" y="T7"/>
                  </a:cxn>
                </a:cxnLst>
                <a:rect l="0" t="0" r="r" b="b"/>
                <a:pathLst>
                  <a:path w="4" h="14">
                    <a:moveTo>
                      <a:pt x="4" y="8"/>
                    </a:moveTo>
                    <a:cubicBezTo>
                      <a:pt x="4" y="12"/>
                      <a:pt x="2" y="14"/>
                      <a:pt x="2" y="13"/>
                    </a:cubicBezTo>
                    <a:cubicBezTo>
                      <a:pt x="0" y="10"/>
                      <a:pt x="1" y="0"/>
                      <a:pt x="3" y="0"/>
                    </a:cubicBezTo>
                    <a:cubicBezTo>
                      <a:pt x="4" y="1"/>
                      <a:pt x="4" y="5"/>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5" name="Freeform 2595">
                <a:extLst>
                  <a:ext uri="{FF2B5EF4-FFF2-40B4-BE49-F238E27FC236}">
                    <a16:creationId xmlns:a16="http://schemas.microsoft.com/office/drawing/2014/main" id="{E4C4949E-B73E-4435-876A-2FCE9036009F}"/>
                  </a:ext>
                </a:extLst>
              </p:cNvPr>
              <p:cNvSpPr>
                <a:spLocks/>
              </p:cNvSpPr>
              <p:nvPr/>
            </p:nvSpPr>
            <p:spPr bwMode="auto">
              <a:xfrm>
                <a:off x="7253" y="2845"/>
                <a:ext cx="24" cy="67"/>
              </a:xfrm>
              <a:custGeom>
                <a:avLst/>
                <a:gdLst>
                  <a:gd name="T0" fmla="*/ 5 w 5"/>
                  <a:gd name="T1" fmla="*/ 8 h 14"/>
                  <a:gd name="T2" fmla="*/ 2 w 5"/>
                  <a:gd name="T3" fmla="*/ 12 h 14"/>
                  <a:gd name="T4" fmla="*/ 4 w 5"/>
                  <a:gd name="T5" fmla="*/ 0 h 14"/>
                  <a:gd name="T6" fmla="*/ 5 w 5"/>
                  <a:gd name="T7" fmla="*/ 8 h 14"/>
                </a:gdLst>
                <a:ahLst/>
                <a:cxnLst>
                  <a:cxn ang="0">
                    <a:pos x="T0" y="T1"/>
                  </a:cxn>
                  <a:cxn ang="0">
                    <a:pos x="T2" y="T3"/>
                  </a:cxn>
                  <a:cxn ang="0">
                    <a:pos x="T4" y="T5"/>
                  </a:cxn>
                  <a:cxn ang="0">
                    <a:pos x="T6" y="T7"/>
                  </a:cxn>
                </a:cxnLst>
                <a:rect l="0" t="0" r="r" b="b"/>
                <a:pathLst>
                  <a:path w="5" h="14">
                    <a:moveTo>
                      <a:pt x="5" y="8"/>
                    </a:moveTo>
                    <a:cubicBezTo>
                      <a:pt x="4" y="11"/>
                      <a:pt x="3" y="14"/>
                      <a:pt x="2" y="12"/>
                    </a:cubicBezTo>
                    <a:cubicBezTo>
                      <a:pt x="0" y="10"/>
                      <a:pt x="2" y="0"/>
                      <a:pt x="4" y="0"/>
                    </a:cubicBezTo>
                    <a:cubicBezTo>
                      <a:pt x="5" y="1"/>
                      <a:pt x="5" y="4"/>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6" name="Freeform 2596">
                <a:extLst>
                  <a:ext uri="{FF2B5EF4-FFF2-40B4-BE49-F238E27FC236}">
                    <a16:creationId xmlns:a16="http://schemas.microsoft.com/office/drawing/2014/main" id="{073B7240-CAB1-4412-B070-7B58BF4873E4}"/>
                  </a:ext>
                </a:extLst>
              </p:cNvPr>
              <p:cNvSpPr>
                <a:spLocks/>
              </p:cNvSpPr>
              <p:nvPr/>
            </p:nvSpPr>
            <p:spPr bwMode="auto">
              <a:xfrm>
                <a:off x="7234" y="2787"/>
                <a:ext cx="24" cy="68"/>
              </a:xfrm>
              <a:custGeom>
                <a:avLst/>
                <a:gdLst>
                  <a:gd name="T0" fmla="*/ 5 w 5"/>
                  <a:gd name="T1" fmla="*/ 8 h 14"/>
                  <a:gd name="T2" fmla="*/ 2 w 5"/>
                  <a:gd name="T3" fmla="*/ 12 h 14"/>
                  <a:gd name="T4" fmla="*/ 3 w 5"/>
                  <a:gd name="T5" fmla="*/ 0 h 14"/>
                  <a:gd name="T6" fmla="*/ 4 w 5"/>
                  <a:gd name="T7" fmla="*/ 0 h 14"/>
                  <a:gd name="T8" fmla="*/ 5 w 5"/>
                  <a:gd name="T9" fmla="*/ 8 h 14"/>
                </a:gdLst>
                <a:ahLst/>
                <a:cxnLst>
                  <a:cxn ang="0">
                    <a:pos x="T0" y="T1"/>
                  </a:cxn>
                  <a:cxn ang="0">
                    <a:pos x="T2" y="T3"/>
                  </a:cxn>
                  <a:cxn ang="0">
                    <a:pos x="T4" y="T5"/>
                  </a:cxn>
                  <a:cxn ang="0">
                    <a:pos x="T6" y="T7"/>
                  </a:cxn>
                  <a:cxn ang="0">
                    <a:pos x="T8" y="T9"/>
                  </a:cxn>
                </a:cxnLst>
                <a:rect l="0" t="0" r="r" b="b"/>
                <a:pathLst>
                  <a:path w="5" h="14">
                    <a:moveTo>
                      <a:pt x="5" y="8"/>
                    </a:moveTo>
                    <a:cubicBezTo>
                      <a:pt x="4" y="11"/>
                      <a:pt x="3" y="14"/>
                      <a:pt x="2" y="12"/>
                    </a:cubicBezTo>
                    <a:cubicBezTo>
                      <a:pt x="0" y="10"/>
                      <a:pt x="1" y="0"/>
                      <a:pt x="3" y="0"/>
                    </a:cubicBezTo>
                    <a:cubicBezTo>
                      <a:pt x="3" y="0"/>
                      <a:pt x="3" y="0"/>
                      <a:pt x="4" y="0"/>
                    </a:cubicBezTo>
                    <a:cubicBezTo>
                      <a:pt x="5" y="1"/>
                      <a:pt x="5" y="4"/>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7" name="Freeform 2597">
                <a:extLst>
                  <a:ext uri="{FF2B5EF4-FFF2-40B4-BE49-F238E27FC236}">
                    <a16:creationId xmlns:a16="http://schemas.microsoft.com/office/drawing/2014/main" id="{9D197D1C-3E5F-41D0-93AC-1A94F020C2AE}"/>
                  </a:ext>
                </a:extLst>
              </p:cNvPr>
              <p:cNvSpPr>
                <a:spLocks/>
              </p:cNvSpPr>
              <p:nvPr/>
            </p:nvSpPr>
            <p:spPr bwMode="auto">
              <a:xfrm>
                <a:off x="7224" y="2700"/>
                <a:ext cx="24" cy="68"/>
              </a:xfrm>
              <a:custGeom>
                <a:avLst/>
                <a:gdLst>
                  <a:gd name="T0" fmla="*/ 5 w 5"/>
                  <a:gd name="T1" fmla="*/ 8 h 14"/>
                  <a:gd name="T2" fmla="*/ 2 w 5"/>
                  <a:gd name="T3" fmla="*/ 13 h 14"/>
                  <a:gd name="T4" fmla="*/ 3 w 5"/>
                  <a:gd name="T5" fmla="*/ 0 h 14"/>
                  <a:gd name="T6" fmla="*/ 5 w 5"/>
                  <a:gd name="T7" fmla="*/ 8 h 14"/>
                </a:gdLst>
                <a:ahLst/>
                <a:cxnLst>
                  <a:cxn ang="0">
                    <a:pos x="T0" y="T1"/>
                  </a:cxn>
                  <a:cxn ang="0">
                    <a:pos x="T2" y="T3"/>
                  </a:cxn>
                  <a:cxn ang="0">
                    <a:pos x="T4" y="T5"/>
                  </a:cxn>
                  <a:cxn ang="0">
                    <a:pos x="T6" y="T7"/>
                  </a:cxn>
                </a:cxnLst>
                <a:rect l="0" t="0" r="r" b="b"/>
                <a:pathLst>
                  <a:path w="5" h="14">
                    <a:moveTo>
                      <a:pt x="5" y="8"/>
                    </a:moveTo>
                    <a:cubicBezTo>
                      <a:pt x="4" y="12"/>
                      <a:pt x="3" y="14"/>
                      <a:pt x="2" y="13"/>
                    </a:cubicBezTo>
                    <a:cubicBezTo>
                      <a:pt x="0" y="10"/>
                      <a:pt x="1" y="0"/>
                      <a:pt x="3" y="0"/>
                    </a:cubicBezTo>
                    <a:cubicBezTo>
                      <a:pt x="5" y="1"/>
                      <a:pt x="5" y="5"/>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8" name="Freeform 2598">
                <a:extLst>
                  <a:ext uri="{FF2B5EF4-FFF2-40B4-BE49-F238E27FC236}">
                    <a16:creationId xmlns:a16="http://schemas.microsoft.com/office/drawing/2014/main" id="{DA73576C-C51C-4A74-AF46-EB6CCA36B5B0}"/>
                  </a:ext>
                </a:extLst>
              </p:cNvPr>
              <p:cNvSpPr>
                <a:spLocks/>
              </p:cNvSpPr>
              <p:nvPr/>
            </p:nvSpPr>
            <p:spPr bwMode="auto">
              <a:xfrm>
                <a:off x="7190" y="2667"/>
                <a:ext cx="29" cy="67"/>
              </a:xfrm>
              <a:custGeom>
                <a:avLst/>
                <a:gdLst>
                  <a:gd name="T0" fmla="*/ 6 w 6"/>
                  <a:gd name="T1" fmla="*/ 8 h 14"/>
                  <a:gd name="T2" fmla="*/ 2 w 6"/>
                  <a:gd name="T3" fmla="*/ 13 h 14"/>
                  <a:gd name="T4" fmla="*/ 4 w 6"/>
                  <a:gd name="T5" fmla="*/ 0 h 14"/>
                  <a:gd name="T6" fmla="*/ 4 w 6"/>
                  <a:gd name="T7" fmla="*/ 1 h 14"/>
                  <a:gd name="T8" fmla="*/ 6 w 6"/>
                  <a:gd name="T9" fmla="*/ 8 h 14"/>
                </a:gdLst>
                <a:ahLst/>
                <a:cxnLst>
                  <a:cxn ang="0">
                    <a:pos x="T0" y="T1"/>
                  </a:cxn>
                  <a:cxn ang="0">
                    <a:pos x="T2" y="T3"/>
                  </a:cxn>
                  <a:cxn ang="0">
                    <a:pos x="T4" y="T5"/>
                  </a:cxn>
                  <a:cxn ang="0">
                    <a:pos x="T6" y="T7"/>
                  </a:cxn>
                  <a:cxn ang="0">
                    <a:pos x="T8" y="T9"/>
                  </a:cxn>
                </a:cxnLst>
                <a:rect l="0" t="0" r="r" b="b"/>
                <a:pathLst>
                  <a:path w="6" h="14">
                    <a:moveTo>
                      <a:pt x="6" y="8"/>
                    </a:moveTo>
                    <a:cubicBezTo>
                      <a:pt x="6" y="12"/>
                      <a:pt x="4" y="14"/>
                      <a:pt x="2" y="13"/>
                    </a:cubicBezTo>
                    <a:cubicBezTo>
                      <a:pt x="0" y="10"/>
                      <a:pt x="1" y="0"/>
                      <a:pt x="4" y="0"/>
                    </a:cubicBezTo>
                    <a:cubicBezTo>
                      <a:pt x="4" y="0"/>
                      <a:pt x="4" y="0"/>
                      <a:pt x="4" y="1"/>
                    </a:cubicBezTo>
                    <a:cubicBezTo>
                      <a:pt x="6" y="1"/>
                      <a:pt x="6"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49" name="Freeform 2599">
                <a:extLst>
                  <a:ext uri="{FF2B5EF4-FFF2-40B4-BE49-F238E27FC236}">
                    <a16:creationId xmlns:a16="http://schemas.microsoft.com/office/drawing/2014/main" id="{C260938D-5847-4122-AAD5-E6FD961612B6}"/>
                  </a:ext>
                </a:extLst>
              </p:cNvPr>
              <p:cNvSpPr>
                <a:spLocks/>
              </p:cNvSpPr>
              <p:nvPr/>
            </p:nvSpPr>
            <p:spPr bwMode="auto">
              <a:xfrm>
                <a:off x="7234" y="2599"/>
                <a:ext cx="24" cy="68"/>
              </a:xfrm>
              <a:custGeom>
                <a:avLst/>
                <a:gdLst>
                  <a:gd name="T0" fmla="*/ 4 w 5"/>
                  <a:gd name="T1" fmla="*/ 8 h 14"/>
                  <a:gd name="T2" fmla="*/ 2 w 5"/>
                  <a:gd name="T3" fmla="*/ 12 h 14"/>
                  <a:gd name="T4" fmla="*/ 2 w 5"/>
                  <a:gd name="T5" fmla="*/ 0 h 14"/>
                  <a:gd name="T6" fmla="*/ 2 w 5"/>
                  <a:gd name="T7" fmla="*/ 0 h 14"/>
                  <a:gd name="T8" fmla="*/ 4 w 5"/>
                  <a:gd name="T9" fmla="*/ 8 h 14"/>
                </a:gdLst>
                <a:ahLst/>
                <a:cxnLst>
                  <a:cxn ang="0">
                    <a:pos x="T0" y="T1"/>
                  </a:cxn>
                  <a:cxn ang="0">
                    <a:pos x="T2" y="T3"/>
                  </a:cxn>
                  <a:cxn ang="0">
                    <a:pos x="T4" y="T5"/>
                  </a:cxn>
                  <a:cxn ang="0">
                    <a:pos x="T6" y="T7"/>
                  </a:cxn>
                  <a:cxn ang="0">
                    <a:pos x="T8" y="T9"/>
                  </a:cxn>
                </a:cxnLst>
                <a:rect l="0" t="0" r="r" b="b"/>
                <a:pathLst>
                  <a:path w="5" h="14">
                    <a:moveTo>
                      <a:pt x="4" y="8"/>
                    </a:moveTo>
                    <a:cubicBezTo>
                      <a:pt x="4" y="11"/>
                      <a:pt x="3" y="14"/>
                      <a:pt x="2" y="12"/>
                    </a:cubicBezTo>
                    <a:cubicBezTo>
                      <a:pt x="0" y="10"/>
                      <a:pt x="0" y="0"/>
                      <a:pt x="2" y="0"/>
                    </a:cubicBezTo>
                    <a:cubicBezTo>
                      <a:pt x="2" y="0"/>
                      <a:pt x="2" y="0"/>
                      <a:pt x="2" y="0"/>
                    </a:cubicBezTo>
                    <a:cubicBezTo>
                      <a:pt x="4" y="0"/>
                      <a:pt x="5" y="4"/>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750" name="Freeform 2600">
                <a:extLst>
                  <a:ext uri="{FF2B5EF4-FFF2-40B4-BE49-F238E27FC236}">
                    <a16:creationId xmlns:a16="http://schemas.microsoft.com/office/drawing/2014/main" id="{3D418FAD-716F-4D63-AF32-AAD99E9C881A}"/>
                  </a:ext>
                </a:extLst>
              </p:cNvPr>
              <p:cNvSpPr>
                <a:spLocks/>
              </p:cNvSpPr>
              <p:nvPr/>
            </p:nvSpPr>
            <p:spPr bwMode="auto">
              <a:xfrm>
                <a:off x="7248" y="2493"/>
                <a:ext cx="20" cy="63"/>
              </a:xfrm>
              <a:custGeom>
                <a:avLst/>
                <a:gdLst>
                  <a:gd name="T0" fmla="*/ 4 w 4"/>
                  <a:gd name="T1" fmla="*/ 7 h 13"/>
                  <a:gd name="T2" fmla="*/ 2 w 4"/>
                  <a:gd name="T3" fmla="*/ 12 h 13"/>
                  <a:gd name="T4" fmla="*/ 2 w 4"/>
                  <a:gd name="T5" fmla="*/ 0 h 13"/>
                  <a:gd name="T6" fmla="*/ 2 w 4"/>
                  <a:gd name="T7" fmla="*/ 0 h 13"/>
                  <a:gd name="T8" fmla="*/ 4 w 4"/>
                  <a:gd name="T9" fmla="*/ 7 h 13"/>
                </a:gdLst>
                <a:ahLst/>
                <a:cxnLst>
                  <a:cxn ang="0">
                    <a:pos x="T0" y="T1"/>
                  </a:cxn>
                  <a:cxn ang="0">
                    <a:pos x="T2" y="T3"/>
                  </a:cxn>
                  <a:cxn ang="0">
                    <a:pos x="T4" y="T5"/>
                  </a:cxn>
                  <a:cxn ang="0">
                    <a:pos x="T6" y="T7"/>
                  </a:cxn>
                  <a:cxn ang="0">
                    <a:pos x="T8" y="T9"/>
                  </a:cxn>
                </a:cxnLst>
                <a:rect l="0" t="0" r="r" b="b"/>
                <a:pathLst>
                  <a:path w="4" h="13">
                    <a:moveTo>
                      <a:pt x="4" y="7"/>
                    </a:moveTo>
                    <a:cubicBezTo>
                      <a:pt x="4" y="11"/>
                      <a:pt x="3" y="13"/>
                      <a:pt x="2" y="12"/>
                    </a:cubicBezTo>
                    <a:cubicBezTo>
                      <a:pt x="0" y="10"/>
                      <a:pt x="0" y="0"/>
                      <a:pt x="2" y="0"/>
                    </a:cubicBezTo>
                    <a:cubicBezTo>
                      <a:pt x="2" y="0"/>
                      <a:pt x="2" y="0"/>
                      <a:pt x="2" y="0"/>
                    </a:cubicBezTo>
                    <a:cubicBezTo>
                      <a:pt x="3" y="0"/>
                      <a:pt x="4"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sp>
          <p:nvSpPr>
            <p:cNvPr id="3463" name="Freeform 2602">
              <a:extLst>
                <a:ext uri="{FF2B5EF4-FFF2-40B4-BE49-F238E27FC236}">
                  <a16:creationId xmlns:a16="http://schemas.microsoft.com/office/drawing/2014/main" id="{D800D4D6-5DAE-426E-AAF5-60EE3A45C1D1}"/>
                </a:ext>
              </a:extLst>
            </p:cNvPr>
            <p:cNvSpPr>
              <a:spLocks/>
            </p:cNvSpPr>
            <p:nvPr/>
          </p:nvSpPr>
          <p:spPr bwMode="auto">
            <a:xfrm>
              <a:off x="7253" y="2662"/>
              <a:ext cx="24" cy="67"/>
            </a:xfrm>
            <a:custGeom>
              <a:avLst/>
              <a:gdLst>
                <a:gd name="T0" fmla="*/ 5 w 5"/>
                <a:gd name="T1" fmla="*/ 8 h 14"/>
                <a:gd name="T2" fmla="*/ 2 w 5"/>
                <a:gd name="T3" fmla="*/ 13 h 14"/>
                <a:gd name="T4" fmla="*/ 3 w 5"/>
                <a:gd name="T5" fmla="*/ 0 h 14"/>
                <a:gd name="T6" fmla="*/ 3 w 5"/>
                <a:gd name="T7" fmla="*/ 0 h 14"/>
                <a:gd name="T8" fmla="*/ 5 w 5"/>
                <a:gd name="T9" fmla="*/ 8 h 14"/>
              </a:gdLst>
              <a:ahLst/>
              <a:cxnLst>
                <a:cxn ang="0">
                  <a:pos x="T0" y="T1"/>
                </a:cxn>
                <a:cxn ang="0">
                  <a:pos x="T2" y="T3"/>
                </a:cxn>
                <a:cxn ang="0">
                  <a:pos x="T4" y="T5"/>
                </a:cxn>
                <a:cxn ang="0">
                  <a:pos x="T6" y="T7"/>
                </a:cxn>
                <a:cxn ang="0">
                  <a:pos x="T8" y="T9"/>
                </a:cxn>
              </a:cxnLst>
              <a:rect l="0" t="0" r="r" b="b"/>
              <a:pathLst>
                <a:path w="5" h="14">
                  <a:moveTo>
                    <a:pt x="5" y="8"/>
                  </a:moveTo>
                  <a:cubicBezTo>
                    <a:pt x="5" y="12"/>
                    <a:pt x="3" y="14"/>
                    <a:pt x="2" y="13"/>
                  </a:cubicBezTo>
                  <a:cubicBezTo>
                    <a:pt x="0" y="10"/>
                    <a:pt x="1" y="0"/>
                    <a:pt x="3" y="0"/>
                  </a:cubicBezTo>
                  <a:cubicBezTo>
                    <a:pt x="3" y="0"/>
                    <a:pt x="3" y="0"/>
                    <a:pt x="3" y="0"/>
                  </a:cubicBezTo>
                  <a:cubicBezTo>
                    <a:pt x="5" y="1"/>
                    <a:pt x="5" y="5"/>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64" name="Freeform 2603">
              <a:extLst>
                <a:ext uri="{FF2B5EF4-FFF2-40B4-BE49-F238E27FC236}">
                  <a16:creationId xmlns:a16="http://schemas.microsoft.com/office/drawing/2014/main" id="{7C93A92D-C1B9-4ACC-96AB-A7CC57A3E638}"/>
                </a:ext>
              </a:extLst>
            </p:cNvPr>
            <p:cNvSpPr>
              <a:spLocks/>
            </p:cNvSpPr>
            <p:nvPr/>
          </p:nvSpPr>
          <p:spPr bwMode="auto">
            <a:xfrm>
              <a:off x="7176" y="2479"/>
              <a:ext cx="29" cy="67"/>
            </a:xfrm>
            <a:custGeom>
              <a:avLst/>
              <a:gdLst>
                <a:gd name="T0" fmla="*/ 6 w 6"/>
                <a:gd name="T1" fmla="*/ 8 h 14"/>
                <a:gd name="T2" fmla="*/ 2 w 6"/>
                <a:gd name="T3" fmla="*/ 13 h 14"/>
                <a:gd name="T4" fmla="*/ 3 w 6"/>
                <a:gd name="T5" fmla="*/ 0 h 14"/>
                <a:gd name="T6" fmla="*/ 3 w 6"/>
                <a:gd name="T7" fmla="*/ 0 h 14"/>
                <a:gd name="T8" fmla="*/ 6 w 6"/>
                <a:gd name="T9" fmla="*/ 8 h 14"/>
              </a:gdLst>
              <a:ahLst/>
              <a:cxnLst>
                <a:cxn ang="0">
                  <a:pos x="T0" y="T1"/>
                </a:cxn>
                <a:cxn ang="0">
                  <a:pos x="T2" y="T3"/>
                </a:cxn>
                <a:cxn ang="0">
                  <a:pos x="T4" y="T5"/>
                </a:cxn>
                <a:cxn ang="0">
                  <a:pos x="T6" y="T7"/>
                </a:cxn>
                <a:cxn ang="0">
                  <a:pos x="T8" y="T9"/>
                </a:cxn>
              </a:cxnLst>
              <a:rect l="0" t="0" r="r" b="b"/>
              <a:pathLst>
                <a:path w="6" h="14">
                  <a:moveTo>
                    <a:pt x="6" y="8"/>
                  </a:moveTo>
                  <a:cubicBezTo>
                    <a:pt x="6" y="12"/>
                    <a:pt x="4" y="14"/>
                    <a:pt x="2" y="13"/>
                  </a:cubicBezTo>
                  <a:cubicBezTo>
                    <a:pt x="0" y="10"/>
                    <a:pt x="0" y="0"/>
                    <a:pt x="3" y="0"/>
                  </a:cubicBezTo>
                  <a:cubicBezTo>
                    <a:pt x="3" y="0"/>
                    <a:pt x="3" y="0"/>
                    <a:pt x="3" y="0"/>
                  </a:cubicBezTo>
                  <a:cubicBezTo>
                    <a:pt x="4" y="1"/>
                    <a:pt x="6"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65" name="Freeform 2604">
              <a:extLst>
                <a:ext uri="{FF2B5EF4-FFF2-40B4-BE49-F238E27FC236}">
                  <a16:creationId xmlns:a16="http://schemas.microsoft.com/office/drawing/2014/main" id="{1DD42130-88BA-4CD5-B6CA-29218AAD4BD1}"/>
                </a:ext>
              </a:extLst>
            </p:cNvPr>
            <p:cNvSpPr>
              <a:spLocks/>
            </p:cNvSpPr>
            <p:nvPr/>
          </p:nvSpPr>
          <p:spPr bwMode="auto">
            <a:xfrm>
              <a:off x="7215" y="2498"/>
              <a:ext cx="24" cy="67"/>
            </a:xfrm>
            <a:custGeom>
              <a:avLst/>
              <a:gdLst>
                <a:gd name="T0" fmla="*/ 5 w 5"/>
                <a:gd name="T1" fmla="*/ 8 h 14"/>
                <a:gd name="T2" fmla="*/ 3 w 5"/>
                <a:gd name="T3" fmla="*/ 13 h 14"/>
                <a:gd name="T4" fmla="*/ 3 w 5"/>
                <a:gd name="T5" fmla="*/ 0 h 14"/>
                <a:gd name="T6" fmla="*/ 3 w 5"/>
                <a:gd name="T7" fmla="*/ 0 h 14"/>
                <a:gd name="T8" fmla="*/ 5 w 5"/>
                <a:gd name="T9" fmla="*/ 8 h 14"/>
              </a:gdLst>
              <a:ahLst/>
              <a:cxnLst>
                <a:cxn ang="0">
                  <a:pos x="T0" y="T1"/>
                </a:cxn>
                <a:cxn ang="0">
                  <a:pos x="T2" y="T3"/>
                </a:cxn>
                <a:cxn ang="0">
                  <a:pos x="T4" y="T5"/>
                </a:cxn>
                <a:cxn ang="0">
                  <a:pos x="T6" y="T7"/>
                </a:cxn>
                <a:cxn ang="0">
                  <a:pos x="T8" y="T9"/>
                </a:cxn>
              </a:cxnLst>
              <a:rect l="0" t="0" r="r" b="b"/>
              <a:pathLst>
                <a:path w="5" h="14">
                  <a:moveTo>
                    <a:pt x="5" y="8"/>
                  </a:moveTo>
                  <a:cubicBezTo>
                    <a:pt x="5" y="12"/>
                    <a:pt x="4" y="14"/>
                    <a:pt x="3" y="13"/>
                  </a:cubicBezTo>
                  <a:cubicBezTo>
                    <a:pt x="0" y="10"/>
                    <a:pt x="0" y="0"/>
                    <a:pt x="3" y="0"/>
                  </a:cubicBezTo>
                  <a:cubicBezTo>
                    <a:pt x="3" y="0"/>
                    <a:pt x="3" y="0"/>
                    <a:pt x="3" y="0"/>
                  </a:cubicBezTo>
                  <a:cubicBezTo>
                    <a:pt x="4" y="1"/>
                    <a:pt x="5" y="5"/>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66" name="Freeform 2605">
              <a:extLst>
                <a:ext uri="{FF2B5EF4-FFF2-40B4-BE49-F238E27FC236}">
                  <a16:creationId xmlns:a16="http://schemas.microsoft.com/office/drawing/2014/main" id="{A01B1D53-59BB-4AF5-BE05-5DE7C099480E}"/>
                </a:ext>
              </a:extLst>
            </p:cNvPr>
            <p:cNvSpPr>
              <a:spLocks/>
            </p:cNvSpPr>
            <p:nvPr/>
          </p:nvSpPr>
          <p:spPr bwMode="auto">
            <a:xfrm>
              <a:off x="7195" y="2570"/>
              <a:ext cx="29" cy="68"/>
            </a:xfrm>
            <a:custGeom>
              <a:avLst/>
              <a:gdLst>
                <a:gd name="T0" fmla="*/ 6 w 6"/>
                <a:gd name="T1" fmla="*/ 8 h 14"/>
                <a:gd name="T2" fmla="*/ 2 w 6"/>
                <a:gd name="T3" fmla="*/ 13 h 14"/>
                <a:gd name="T4" fmla="*/ 3 w 6"/>
                <a:gd name="T5" fmla="*/ 0 h 14"/>
                <a:gd name="T6" fmla="*/ 3 w 6"/>
                <a:gd name="T7" fmla="*/ 0 h 14"/>
                <a:gd name="T8" fmla="*/ 6 w 6"/>
                <a:gd name="T9" fmla="*/ 8 h 14"/>
              </a:gdLst>
              <a:ahLst/>
              <a:cxnLst>
                <a:cxn ang="0">
                  <a:pos x="T0" y="T1"/>
                </a:cxn>
                <a:cxn ang="0">
                  <a:pos x="T2" y="T3"/>
                </a:cxn>
                <a:cxn ang="0">
                  <a:pos x="T4" y="T5"/>
                </a:cxn>
                <a:cxn ang="0">
                  <a:pos x="T6" y="T7"/>
                </a:cxn>
                <a:cxn ang="0">
                  <a:pos x="T8" y="T9"/>
                </a:cxn>
              </a:cxnLst>
              <a:rect l="0" t="0" r="r" b="b"/>
              <a:pathLst>
                <a:path w="6" h="14">
                  <a:moveTo>
                    <a:pt x="6" y="8"/>
                  </a:moveTo>
                  <a:cubicBezTo>
                    <a:pt x="5" y="12"/>
                    <a:pt x="4" y="14"/>
                    <a:pt x="2" y="13"/>
                  </a:cubicBezTo>
                  <a:cubicBezTo>
                    <a:pt x="0" y="10"/>
                    <a:pt x="0" y="0"/>
                    <a:pt x="3" y="0"/>
                  </a:cubicBezTo>
                  <a:cubicBezTo>
                    <a:pt x="3" y="0"/>
                    <a:pt x="3" y="0"/>
                    <a:pt x="3" y="0"/>
                  </a:cubicBezTo>
                  <a:cubicBezTo>
                    <a:pt x="5" y="1"/>
                    <a:pt x="6"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67" name="Freeform 2606">
              <a:extLst>
                <a:ext uri="{FF2B5EF4-FFF2-40B4-BE49-F238E27FC236}">
                  <a16:creationId xmlns:a16="http://schemas.microsoft.com/office/drawing/2014/main" id="{F31BF4D5-C85D-474E-81E2-27D793CE6D77}"/>
                </a:ext>
              </a:extLst>
            </p:cNvPr>
            <p:cNvSpPr>
              <a:spLocks/>
            </p:cNvSpPr>
            <p:nvPr/>
          </p:nvSpPr>
          <p:spPr bwMode="auto">
            <a:xfrm>
              <a:off x="7152" y="2695"/>
              <a:ext cx="34" cy="68"/>
            </a:xfrm>
            <a:custGeom>
              <a:avLst/>
              <a:gdLst>
                <a:gd name="T0" fmla="*/ 7 w 7"/>
                <a:gd name="T1" fmla="*/ 8 h 14"/>
                <a:gd name="T2" fmla="*/ 2 w 7"/>
                <a:gd name="T3" fmla="*/ 12 h 14"/>
                <a:gd name="T4" fmla="*/ 4 w 7"/>
                <a:gd name="T5" fmla="*/ 0 h 14"/>
                <a:gd name="T6" fmla="*/ 7 w 7"/>
                <a:gd name="T7" fmla="*/ 8 h 14"/>
              </a:gdLst>
              <a:ahLst/>
              <a:cxnLst>
                <a:cxn ang="0">
                  <a:pos x="T0" y="T1"/>
                </a:cxn>
                <a:cxn ang="0">
                  <a:pos x="T2" y="T3"/>
                </a:cxn>
                <a:cxn ang="0">
                  <a:pos x="T4" y="T5"/>
                </a:cxn>
                <a:cxn ang="0">
                  <a:pos x="T6" y="T7"/>
                </a:cxn>
              </a:cxnLst>
              <a:rect l="0" t="0" r="r" b="b"/>
              <a:pathLst>
                <a:path w="7" h="14">
                  <a:moveTo>
                    <a:pt x="7" y="8"/>
                  </a:moveTo>
                  <a:cubicBezTo>
                    <a:pt x="6" y="12"/>
                    <a:pt x="4" y="14"/>
                    <a:pt x="2" y="12"/>
                  </a:cubicBezTo>
                  <a:cubicBezTo>
                    <a:pt x="0" y="9"/>
                    <a:pt x="1" y="0"/>
                    <a:pt x="4" y="0"/>
                  </a:cubicBezTo>
                  <a:cubicBezTo>
                    <a:pt x="6" y="1"/>
                    <a:pt x="7"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68" name="Freeform 2607">
              <a:extLst>
                <a:ext uri="{FF2B5EF4-FFF2-40B4-BE49-F238E27FC236}">
                  <a16:creationId xmlns:a16="http://schemas.microsoft.com/office/drawing/2014/main" id="{749D2D01-D460-4EEE-8DE3-C2C8B1A776FB}"/>
                </a:ext>
              </a:extLst>
            </p:cNvPr>
            <p:cNvSpPr>
              <a:spLocks/>
            </p:cNvSpPr>
            <p:nvPr/>
          </p:nvSpPr>
          <p:spPr bwMode="auto">
            <a:xfrm>
              <a:off x="7157" y="2599"/>
              <a:ext cx="33" cy="68"/>
            </a:xfrm>
            <a:custGeom>
              <a:avLst/>
              <a:gdLst>
                <a:gd name="T0" fmla="*/ 7 w 7"/>
                <a:gd name="T1" fmla="*/ 8 h 14"/>
                <a:gd name="T2" fmla="*/ 3 w 7"/>
                <a:gd name="T3" fmla="*/ 12 h 14"/>
                <a:gd name="T4" fmla="*/ 4 w 7"/>
                <a:gd name="T5" fmla="*/ 0 h 14"/>
                <a:gd name="T6" fmla="*/ 4 w 7"/>
                <a:gd name="T7" fmla="*/ 0 h 14"/>
                <a:gd name="T8" fmla="*/ 7 w 7"/>
                <a:gd name="T9" fmla="*/ 8 h 14"/>
              </a:gdLst>
              <a:ahLst/>
              <a:cxnLst>
                <a:cxn ang="0">
                  <a:pos x="T0" y="T1"/>
                </a:cxn>
                <a:cxn ang="0">
                  <a:pos x="T2" y="T3"/>
                </a:cxn>
                <a:cxn ang="0">
                  <a:pos x="T4" y="T5"/>
                </a:cxn>
                <a:cxn ang="0">
                  <a:pos x="T6" y="T7"/>
                </a:cxn>
                <a:cxn ang="0">
                  <a:pos x="T8" y="T9"/>
                </a:cxn>
              </a:cxnLst>
              <a:rect l="0" t="0" r="r" b="b"/>
              <a:pathLst>
                <a:path w="7" h="14">
                  <a:moveTo>
                    <a:pt x="7" y="8"/>
                  </a:moveTo>
                  <a:cubicBezTo>
                    <a:pt x="6" y="12"/>
                    <a:pt x="4" y="14"/>
                    <a:pt x="3" y="12"/>
                  </a:cubicBezTo>
                  <a:cubicBezTo>
                    <a:pt x="0" y="9"/>
                    <a:pt x="1" y="0"/>
                    <a:pt x="4" y="0"/>
                  </a:cubicBezTo>
                  <a:cubicBezTo>
                    <a:pt x="4" y="0"/>
                    <a:pt x="4" y="0"/>
                    <a:pt x="4" y="0"/>
                  </a:cubicBezTo>
                  <a:cubicBezTo>
                    <a:pt x="6" y="0"/>
                    <a:pt x="7" y="4"/>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69" name="Freeform 2608">
              <a:extLst>
                <a:ext uri="{FF2B5EF4-FFF2-40B4-BE49-F238E27FC236}">
                  <a16:creationId xmlns:a16="http://schemas.microsoft.com/office/drawing/2014/main" id="{F5311414-741E-4169-87C5-AE6665A5592A}"/>
                </a:ext>
              </a:extLst>
            </p:cNvPr>
            <p:cNvSpPr>
              <a:spLocks/>
            </p:cNvSpPr>
            <p:nvPr/>
          </p:nvSpPr>
          <p:spPr bwMode="auto">
            <a:xfrm>
              <a:off x="7133" y="2512"/>
              <a:ext cx="33" cy="73"/>
            </a:xfrm>
            <a:custGeom>
              <a:avLst/>
              <a:gdLst>
                <a:gd name="T0" fmla="*/ 7 w 7"/>
                <a:gd name="T1" fmla="*/ 8 h 15"/>
                <a:gd name="T2" fmla="*/ 3 w 7"/>
                <a:gd name="T3" fmla="*/ 13 h 15"/>
                <a:gd name="T4" fmla="*/ 4 w 7"/>
                <a:gd name="T5" fmla="*/ 0 h 15"/>
                <a:gd name="T6" fmla="*/ 4 w 7"/>
                <a:gd name="T7" fmla="*/ 0 h 15"/>
                <a:gd name="T8" fmla="*/ 7 w 7"/>
                <a:gd name="T9" fmla="*/ 8 h 15"/>
              </a:gdLst>
              <a:ahLst/>
              <a:cxnLst>
                <a:cxn ang="0">
                  <a:pos x="T0" y="T1"/>
                </a:cxn>
                <a:cxn ang="0">
                  <a:pos x="T2" y="T3"/>
                </a:cxn>
                <a:cxn ang="0">
                  <a:pos x="T4" y="T5"/>
                </a:cxn>
                <a:cxn ang="0">
                  <a:pos x="T6" y="T7"/>
                </a:cxn>
                <a:cxn ang="0">
                  <a:pos x="T8" y="T9"/>
                </a:cxn>
              </a:cxnLst>
              <a:rect l="0" t="0" r="r" b="b"/>
              <a:pathLst>
                <a:path w="7" h="15">
                  <a:moveTo>
                    <a:pt x="7" y="8"/>
                  </a:moveTo>
                  <a:cubicBezTo>
                    <a:pt x="7" y="12"/>
                    <a:pt x="5" y="15"/>
                    <a:pt x="3" y="13"/>
                  </a:cubicBezTo>
                  <a:cubicBezTo>
                    <a:pt x="0" y="9"/>
                    <a:pt x="1" y="0"/>
                    <a:pt x="4" y="0"/>
                  </a:cubicBezTo>
                  <a:cubicBezTo>
                    <a:pt x="4" y="0"/>
                    <a:pt x="4" y="0"/>
                    <a:pt x="4" y="0"/>
                  </a:cubicBezTo>
                  <a:cubicBezTo>
                    <a:pt x="6" y="1"/>
                    <a:pt x="7"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0" name="Freeform 2609">
              <a:extLst>
                <a:ext uri="{FF2B5EF4-FFF2-40B4-BE49-F238E27FC236}">
                  <a16:creationId xmlns:a16="http://schemas.microsoft.com/office/drawing/2014/main" id="{B3CB5CF1-55A1-4DF1-8F1F-FE8B9F1167DE}"/>
                </a:ext>
              </a:extLst>
            </p:cNvPr>
            <p:cNvSpPr>
              <a:spLocks/>
            </p:cNvSpPr>
            <p:nvPr/>
          </p:nvSpPr>
          <p:spPr bwMode="auto">
            <a:xfrm>
              <a:off x="7089" y="2541"/>
              <a:ext cx="39" cy="68"/>
            </a:xfrm>
            <a:custGeom>
              <a:avLst/>
              <a:gdLst>
                <a:gd name="T0" fmla="*/ 7 w 8"/>
                <a:gd name="T1" fmla="*/ 8 h 14"/>
                <a:gd name="T2" fmla="*/ 3 w 8"/>
                <a:gd name="T3" fmla="*/ 12 h 14"/>
                <a:gd name="T4" fmla="*/ 4 w 8"/>
                <a:gd name="T5" fmla="*/ 0 h 14"/>
                <a:gd name="T6" fmla="*/ 7 w 8"/>
                <a:gd name="T7" fmla="*/ 8 h 14"/>
              </a:gdLst>
              <a:ahLst/>
              <a:cxnLst>
                <a:cxn ang="0">
                  <a:pos x="T0" y="T1"/>
                </a:cxn>
                <a:cxn ang="0">
                  <a:pos x="T2" y="T3"/>
                </a:cxn>
                <a:cxn ang="0">
                  <a:pos x="T4" y="T5"/>
                </a:cxn>
                <a:cxn ang="0">
                  <a:pos x="T6" y="T7"/>
                </a:cxn>
              </a:cxnLst>
              <a:rect l="0" t="0" r="r" b="b"/>
              <a:pathLst>
                <a:path w="8" h="14">
                  <a:moveTo>
                    <a:pt x="7" y="8"/>
                  </a:moveTo>
                  <a:cubicBezTo>
                    <a:pt x="7" y="12"/>
                    <a:pt x="5" y="14"/>
                    <a:pt x="3" y="12"/>
                  </a:cubicBezTo>
                  <a:cubicBezTo>
                    <a:pt x="0" y="9"/>
                    <a:pt x="1" y="0"/>
                    <a:pt x="4" y="0"/>
                  </a:cubicBezTo>
                  <a:cubicBezTo>
                    <a:pt x="6" y="1"/>
                    <a:pt x="8" y="4"/>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1" name="Freeform 2610">
              <a:extLst>
                <a:ext uri="{FF2B5EF4-FFF2-40B4-BE49-F238E27FC236}">
                  <a16:creationId xmlns:a16="http://schemas.microsoft.com/office/drawing/2014/main" id="{B4D14581-C591-4F89-AA0C-F338C9E24FB4}"/>
                </a:ext>
              </a:extLst>
            </p:cNvPr>
            <p:cNvSpPr>
              <a:spLocks/>
            </p:cNvSpPr>
            <p:nvPr/>
          </p:nvSpPr>
          <p:spPr bwMode="auto">
            <a:xfrm>
              <a:off x="7065" y="2628"/>
              <a:ext cx="39" cy="72"/>
            </a:xfrm>
            <a:custGeom>
              <a:avLst/>
              <a:gdLst>
                <a:gd name="T0" fmla="*/ 8 w 8"/>
                <a:gd name="T1" fmla="*/ 8 h 15"/>
                <a:gd name="T2" fmla="*/ 3 w 8"/>
                <a:gd name="T3" fmla="*/ 12 h 15"/>
                <a:gd name="T4" fmla="*/ 5 w 8"/>
                <a:gd name="T5" fmla="*/ 0 h 15"/>
                <a:gd name="T6" fmla="*/ 5 w 8"/>
                <a:gd name="T7" fmla="*/ 0 h 15"/>
                <a:gd name="T8" fmla="*/ 8 w 8"/>
                <a:gd name="T9" fmla="*/ 8 h 15"/>
              </a:gdLst>
              <a:ahLst/>
              <a:cxnLst>
                <a:cxn ang="0">
                  <a:pos x="T0" y="T1"/>
                </a:cxn>
                <a:cxn ang="0">
                  <a:pos x="T2" y="T3"/>
                </a:cxn>
                <a:cxn ang="0">
                  <a:pos x="T4" y="T5"/>
                </a:cxn>
                <a:cxn ang="0">
                  <a:pos x="T6" y="T7"/>
                </a:cxn>
                <a:cxn ang="0">
                  <a:pos x="T8" y="T9"/>
                </a:cxn>
              </a:cxnLst>
              <a:rect l="0" t="0" r="r" b="b"/>
              <a:pathLst>
                <a:path w="8" h="15">
                  <a:moveTo>
                    <a:pt x="8" y="8"/>
                  </a:moveTo>
                  <a:cubicBezTo>
                    <a:pt x="7" y="12"/>
                    <a:pt x="5" y="15"/>
                    <a:pt x="3" y="12"/>
                  </a:cubicBezTo>
                  <a:cubicBezTo>
                    <a:pt x="0" y="9"/>
                    <a:pt x="1" y="0"/>
                    <a:pt x="5" y="0"/>
                  </a:cubicBezTo>
                  <a:cubicBezTo>
                    <a:pt x="5" y="0"/>
                    <a:pt x="5" y="0"/>
                    <a:pt x="5" y="0"/>
                  </a:cubicBezTo>
                  <a:cubicBezTo>
                    <a:pt x="7" y="1"/>
                    <a:pt x="8" y="5"/>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2" name="Freeform 2611">
              <a:extLst>
                <a:ext uri="{FF2B5EF4-FFF2-40B4-BE49-F238E27FC236}">
                  <a16:creationId xmlns:a16="http://schemas.microsoft.com/office/drawing/2014/main" id="{11C3C8CD-C471-471C-8B88-7C9C5D5342A0}"/>
                </a:ext>
              </a:extLst>
            </p:cNvPr>
            <p:cNvSpPr>
              <a:spLocks/>
            </p:cNvSpPr>
            <p:nvPr/>
          </p:nvSpPr>
          <p:spPr bwMode="auto">
            <a:xfrm>
              <a:off x="7056" y="2729"/>
              <a:ext cx="38" cy="68"/>
            </a:xfrm>
            <a:custGeom>
              <a:avLst/>
              <a:gdLst>
                <a:gd name="T0" fmla="*/ 7 w 8"/>
                <a:gd name="T1" fmla="*/ 8 h 14"/>
                <a:gd name="T2" fmla="*/ 2 w 8"/>
                <a:gd name="T3" fmla="*/ 12 h 14"/>
                <a:gd name="T4" fmla="*/ 5 w 8"/>
                <a:gd name="T5" fmla="*/ 0 h 14"/>
                <a:gd name="T6" fmla="*/ 7 w 8"/>
                <a:gd name="T7" fmla="*/ 8 h 14"/>
              </a:gdLst>
              <a:ahLst/>
              <a:cxnLst>
                <a:cxn ang="0">
                  <a:pos x="T0" y="T1"/>
                </a:cxn>
                <a:cxn ang="0">
                  <a:pos x="T2" y="T3"/>
                </a:cxn>
                <a:cxn ang="0">
                  <a:pos x="T4" y="T5"/>
                </a:cxn>
                <a:cxn ang="0">
                  <a:pos x="T6" y="T7"/>
                </a:cxn>
              </a:cxnLst>
              <a:rect l="0" t="0" r="r" b="b"/>
              <a:pathLst>
                <a:path w="8" h="14">
                  <a:moveTo>
                    <a:pt x="7" y="8"/>
                  </a:moveTo>
                  <a:cubicBezTo>
                    <a:pt x="7" y="12"/>
                    <a:pt x="4" y="14"/>
                    <a:pt x="2" y="12"/>
                  </a:cubicBezTo>
                  <a:cubicBezTo>
                    <a:pt x="0" y="8"/>
                    <a:pt x="1" y="0"/>
                    <a:pt x="5" y="0"/>
                  </a:cubicBezTo>
                  <a:cubicBezTo>
                    <a:pt x="7" y="0"/>
                    <a:pt x="8" y="4"/>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3" name="Freeform 2612">
              <a:extLst>
                <a:ext uri="{FF2B5EF4-FFF2-40B4-BE49-F238E27FC236}">
                  <a16:creationId xmlns:a16="http://schemas.microsoft.com/office/drawing/2014/main" id="{692D39EA-F29A-4E95-9FD6-A3009CEF5035}"/>
                </a:ext>
              </a:extLst>
            </p:cNvPr>
            <p:cNvSpPr>
              <a:spLocks/>
            </p:cNvSpPr>
            <p:nvPr/>
          </p:nvSpPr>
          <p:spPr bwMode="auto">
            <a:xfrm>
              <a:off x="6998" y="2763"/>
              <a:ext cx="43" cy="72"/>
            </a:xfrm>
            <a:custGeom>
              <a:avLst/>
              <a:gdLst>
                <a:gd name="T0" fmla="*/ 9 w 9"/>
                <a:gd name="T1" fmla="*/ 8 h 15"/>
                <a:gd name="T2" fmla="*/ 3 w 9"/>
                <a:gd name="T3" fmla="*/ 12 h 15"/>
                <a:gd name="T4" fmla="*/ 6 w 9"/>
                <a:gd name="T5" fmla="*/ 0 h 15"/>
                <a:gd name="T6" fmla="*/ 9 w 9"/>
                <a:gd name="T7" fmla="*/ 8 h 15"/>
              </a:gdLst>
              <a:ahLst/>
              <a:cxnLst>
                <a:cxn ang="0">
                  <a:pos x="T0" y="T1"/>
                </a:cxn>
                <a:cxn ang="0">
                  <a:pos x="T2" y="T3"/>
                </a:cxn>
                <a:cxn ang="0">
                  <a:pos x="T4" y="T5"/>
                </a:cxn>
                <a:cxn ang="0">
                  <a:pos x="T6" y="T7"/>
                </a:cxn>
              </a:cxnLst>
              <a:rect l="0" t="0" r="r" b="b"/>
              <a:pathLst>
                <a:path w="9" h="15">
                  <a:moveTo>
                    <a:pt x="9" y="8"/>
                  </a:moveTo>
                  <a:cubicBezTo>
                    <a:pt x="8" y="13"/>
                    <a:pt x="5" y="15"/>
                    <a:pt x="3" y="12"/>
                  </a:cubicBezTo>
                  <a:cubicBezTo>
                    <a:pt x="0" y="8"/>
                    <a:pt x="2" y="0"/>
                    <a:pt x="6" y="0"/>
                  </a:cubicBezTo>
                  <a:cubicBezTo>
                    <a:pt x="8" y="1"/>
                    <a:pt x="9"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4" name="Freeform 2613">
              <a:extLst>
                <a:ext uri="{FF2B5EF4-FFF2-40B4-BE49-F238E27FC236}">
                  <a16:creationId xmlns:a16="http://schemas.microsoft.com/office/drawing/2014/main" id="{D41B46E0-2B79-48CC-A835-AC3820F70B11}"/>
                </a:ext>
              </a:extLst>
            </p:cNvPr>
            <p:cNvSpPr>
              <a:spLocks/>
            </p:cNvSpPr>
            <p:nvPr/>
          </p:nvSpPr>
          <p:spPr bwMode="auto">
            <a:xfrm>
              <a:off x="6916" y="2883"/>
              <a:ext cx="43" cy="68"/>
            </a:xfrm>
            <a:custGeom>
              <a:avLst/>
              <a:gdLst>
                <a:gd name="T0" fmla="*/ 9 w 9"/>
                <a:gd name="T1" fmla="*/ 7 h 14"/>
                <a:gd name="T2" fmla="*/ 2 w 9"/>
                <a:gd name="T3" fmla="*/ 11 h 14"/>
                <a:gd name="T4" fmla="*/ 6 w 9"/>
                <a:gd name="T5" fmla="*/ 0 h 14"/>
                <a:gd name="T6" fmla="*/ 9 w 9"/>
                <a:gd name="T7" fmla="*/ 7 h 14"/>
              </a:gdLst>
              <a:ahLst/>
              <a:cxnLst>
                <a:cxn ang="0">
                  <a:pos x="T0" y="T1"/>
                </a:cxn>
                <a:cxn ang="0">
                  <a:pos x="T2" y="T3"/>
                </a:cxn>
                <a:cxn ang="0">
                  <a:pos x="T4" y="T5"/>
                </a:cxn>
                <a:cxn ang="0">
                  <a:pos x="T6" y="T7"/>
                </a:cxn>
              </a:cxnLst>
              <a:rect l="0" t="0" r="r" b="b"/>
              <a:pathLst>
                <a:path w="9" h="14">
                  <a:moveTo>
                    <a:pt x="9" y="7"/>
                  </a:moveTo>
                  <a:cubicBezTo>
                    <a:pt x="8" y="12"/>
                    <a:pt x="4" y="14"/>
                    <a:pt x="2" y="11"/>
                  </a:cubicBezTo>
                  <a:cubicBezTo>
                    <a:pt x="0" y="7"/>
                    <a:pt x="2" y="0"/>
                    <a:pt x="6" y="0"/>
                  </a:cubicBezTo>
                  <a:cubicBezTo>
                    <a:pt x="8"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5" name="Freeform 2614">
              <a:extLst>
                <a:ext uri="{FF2B5EF4-FFF2-40B4-BE49-F238E27FC236}">
                  <a16:creationId xmlns:a16="http://schemas.microsoft.com/office/drawing/2014/main" id="{7F4E856B-7A9E-46E6-944C-8FB4FC54CADC}"/>
                </a:ext>
              </a:extLst>
            </p:cNvPr>
            <p:cNvSpPr>
              <a:spLocks/>
            </p:cNvSpPr>
            <p:nvPr/>
          </p:nvSpPr>
          <p:spPr bwMode="auto">
            <a:xfrm>
              <a:off x="6945" y="2797"/>
              <a:ext cx="48" cy="67"/>
            </a:xfrm>
            <a:custGeom>
              <a:avLst/>
              <a:gdLst>
                <a:gd name="T0" fmla="*/ 9 w 10"/>
                <a:gd name="T1" fmla="*/ 7 h 14"/>
                <a:gd name="T2" fmla="*/ 3 w 10"/>
                <a:gd name="T3" fmla="*/ 11 h 14"/>
                <a:gd name="T4" fmla="*/ 6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8" y="12"/>
                    <a:pt x="5" y="14"/>
                    <a:pt x="3" y="11"/>
                  </a:cubicBezTo>
                  <a:cubicBezTo>
                    <a:pt x="0" y="8"/>
                    <a:pt x="2" y="0"/>
                    <a:pt x="6"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6" name="Freeform 2615">
              <a:extLst>
                <a:ext uri="{FF2B5EF4-FFF2-40B4-BE49-F238E27FC236}">
                  <a16:creationId xmlns:a16="http://schemas.microsoft.com/office/drawing/2014/main" id="{146A4A82-CFD9-4072-9BCD-F74335B1B6F2}"/>
                </a:ext>
              </a:extLst>
            </p:cNvPr>
            <p:cNvSpPr>
              <a:spLocks/>
            </p:cNvSpPr>
            <p:nvPr/>
          </p:nvSpPr>
          <p:spPr bwMode="auto">
            <a:xfrm>
              <a:off x="6897" y="2720"/>
              <a:ext cx="48" cy="67"/>
            </a:xfrm>
            <a:custGeom>
              <a:avLst/>
              <a:gdLst>
                <a:gd name="T0" fmla="*/ 9 w 10"/>
                <a:gd name="T1" fmla="*/ 8 h 14"/>
                <a:gd name="T2" fmla="*/ 2 w 10"/>
                <a:gd name="T3" fmla="*/ 11 h 14"/>
                <a:gd name="T4" fmla="*/ 5 w 10"/>
                <a:gd name="T5" fmla="*/ 0 h 14"/>
                <a:gd name="T6" fmla="*/ 9 w 10"/>
                <a:gd name="T7" fmla="*/ 8 h 14"/>
              </a:gdLst>
              <a:ahLst/>
              <a:cxnLst>
                <a:cxn ang="0">
                  <a:pos x="T0" y="T1"/>
                </a:cxn>
                <a:cxn ang="0">
                  <a:pos x="T2" y="T3"/>
                </a:cxn>
                <a:cxn ang="0">
                  <a:pos x="T4" y="T5"/>
                </a:cxn>
                <a:cxn ang="0">
                  <a:pos x="T6" y="T7"/>
                </a:cxn>
              </a:cxnLst>
              <a:rect l="0" t="0" r="r" b="b"/>
              <a:pathLst>
                <a:path w="10" h="14">
                  <a:moveTo>
                    <a:pt x="9" y="8"/>
                  </a:moveTo>
                  <a:cubicBezTo>
                    <a:pt x="8" y="12"/>
                    <a:pt x="4" y="14"/>
                    <a:pt x="2" y="11"/>
                  </a:cubicBezTo>
                  <a:cubicBezTo>
                    <a:pt x="0" y="7"/>
                    <a:pt x="1" y="0"/>
                    <a:pt x="5" y="0"/>
                  </a:cubicBezTo>
                  <a:cubicBezTo>
                    <a:pt x="8" y="0"/>
                    <a:pt x="10" y="4"/>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7" name="Freeform 2616">
              <a:extLst>
                <a:ext uri="{FF2B5EF4-FFF2-40B4-BE49-F238E27FC236}">
                  <a16:creationId xmlns:a16="http://schemas.microsoft.com/office/drawing/2014/main" id="{A917F6E6-7C06-436F-8285-A64650BA3F99}"/>
                </a:ext>
              </a:extLst>
            </p:cNvPr>
            <p:cNvSpPr>
              <a:spLocks/>
            </p:cNvSpPr>
            <p:nvPr/>
          </p:nvSpPr>
          <p:spPr bwMode="auto">
            <a:xfrm>
              <a:off x="6911" y="2628"/>
              <a:ext cx="43" cy="72"/>
            </a:xfrm>
            <a:custGeom>
              <a:avLst/>
              <a:gdLst>
                <a:gd name="T0" fmla="*/ 9 w 9"/>
                <a:gd name="T1" fmla="*/ 8 h 15"/>
                <a:gd name="T2" fmla="*/ 2 w 9"/>
                <a:gd name="T3" fmla="*/ 12 h 15"/>
                <a:gd name="T4" fmla="*/ 5 w 9"/>
                <a:gd name="T5" fmla="*/ 0 h 15"/>
                <a:gd name="T6" fmla="*/ 9 w 9"/>
                <a:gd name="T7" fmla="*/ 8 h 15"/>
              </a:gdLst>
              <a:ahLst/>
              <a:cxnLst>
                <a:cxn ang="0">
                  <a:pos x="T0" y="T1"/>
                </a:cxn>
                <a:cxn ang="0">
                  <a:pos x="T2" y="T3"/>
                </a:cxn>
                <a:cxn ang="0">
                  <a:pos x="T4" y="T5"/>
                </a:cxn>
                <a:cxn ang="0">
                  <a:pos x="T6" y="T7"/>
                </a:cxn>
              </a:cxnLst>
              <a:rect l="0" t="0" r="r" b="b"/>
              <a:pathLst>
                <a:path w="9" h="15">
                  <a:moveTo>
                    <a:pt x="9" y="8"/>
                  </a:moveTo>
                  <a:cubicBezTo>
                    <a:pt x="8" y="13"/>
                    <a:pt x="5" y="15"/>
                    <a:pt x="2" y="12"/>
                  </a:cubicBezTo>
                  <a:cubicBezTo>
                    <a:pt x="0" y="8"/>
                    <a:pt x="1" y="0"/>
                    <a:pt x="5" y="0"/>
                  </a:cubicBezTo>
                  <a:cubicBezTo>
                    <a:pt x="8" y="1"/>
                    <a:pt x="9"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8" name="Freeform 2617">
              <a:extLst>
                <a:ext uri="{FF2B5EF4-FFF2-40B4-BE49-F238E27FC236}">
                  <a16:creationId xmlns:a16="http://schemas.microsoft.com/office/drawing/2014/main" id="{B5E7FAD6-C0F3-450B-89E9-DA1CB05E6108}"/>
                </a:ext>
              </a:extLst>
            </p:cNvPr>
            <p:cNvSpPr>
              <a:spLocks/>
            </p:cNvSpPr>
            <p:nvPr/>
          </p:nvSpPr>
          <p:spPr bwMode="auto">
            <a:xfrm>
              <a:off x="6824" y="2787"/>
              <a:ext cx="48" cy="68"/>
            </a:xfrm>
            <a:custGeom>
              <a:avLst/>
              <a:gdLst>
                <a:gd name="T0" fmla="*/ 10 w 10"/>
                <a:gd name="T1" fmla="*/ 7 h 14"/>
                <a:gd name="T2" fmla="*/ 2 w 10"/>
                <a:gd name="T3" fmla="*/ 11 h 14"/>
                <a:gd name="T4" fmla="*/ 6 w 10"/>
                <a:gd name="T5" fmla="*/ 0 h 14"/>
                <a:gd name="T6" fmla="*/ 10 w 10"/>
                <a:gd name="T7" fmla="*/ 7 h 14"/>
              </a:gdLst>
              <a:ahLst/>
              <a:cxnLst>
                <a:cxn ang="0">
                  <a:pos x="T0" y="T1"/>
                </a:cxn>
                <a:cxn ang="0">
                  <a:pos x="T2" y="T3"/>
                </a:cxn>
                <a:cxn ang="0">
                  <a:pos x="T4" y="T5"/>
                </a:cxn>
                <a:cxn ang="0">
                  <a:pos x="T6" y="T7"/>
                </a:cxn>
              </a:cxnLst>
              <a:rect l="0" t="0" r="r" b="b"/>
              <a:pathLst>
                <a:path w="10" h="14">
                  <a:moveTo>
                    <a:pt x="10" y="7"/>
                  </a:moveTo>
                  <a:cubicBezTo>
                    <a:pt x="9" y="12"/>
                    <a:pt x="5" y="14"/>
                    <a:pt x="2" y="11"/>
                  </a:cubicBezTo>
                  <a:cubicBezTo>
                    <a:pt x="0" y="7"/>
                    <a:pt x="2" y="0"/>
                    <a:pt x="6" y="0"/>
                  </a:cubicBezTo>
                  <a:cubicBezTo>
                    <a:pt x="9" y="0"/>
                    <a:pt x="10" y="4"/>
                    <a:pt x="10"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79" name="Freeform 2618">
              <a:extLst>
                <a:ext uri="{FF2B5EF4-FFF2-40B4-BE49-F238E27FC236}">
                  <a16:creationId xmlns:a16="http://schemas.microsoft.com/office/drawing/2014/main" id="{483D0FED-6871-4CA5-ACE9-BFDC515F9B18}"/>
                </a:ext>
              </a:extLst>
            </p:cNvPr>
            <p:cNvSpPr>
              <a:spLocks/>
            </p:cNvSpPr>
            <p:nvPr/>
          </p:nvSpPr>
          <p:spPr bwMode="auto">
            <a:xfrm>
              <a:off x="6839" y="2686"/>
              <a:ext cx="48" cy="72"/>
            </a:xfrm>
            <a:custGeom>
              <a:avLst/>
              <a:gdLst>
                <a:gd name="T0" fmla="*/ 10 w 10"/>
                <a:gd name="T1" fmla="*/ 8 h 15"/>
                <a:gd name="T2" fmla="*/ 3 w 10"/>
                <a:gd name="T3" fmla="*/ 12 h 15"/>
                <a:gd name="T4" fmla="*/ 6 w 10"/>
                <a:gd name="T5" fmla="*/ 1 h 15"/>
                <a:gd name="T6" fmla="*/ 10 w 10"/>
                <a:gd name="T7" fmla="*/ 8 h 15"/>
              </a:gdLst>
              <a:ahLst/>
              <a:cxnLst>
                <a:cxn ang="0">
                  <a:pos x="T0" y="T1"/>
                </a:cxn>
                <a:cxn ang="0">
                  <a:pos x="T2" y="T3"/>
                </a:cxn>
                <a:cxn ang="0">
                  <a:pos x="T4" y="T5"/>
                </a:cxn>
                <a:cxn ang="0">
                  <a:pos x="T6" y="T7"/>
                </a:cxn>
              </a:cxnLst>
              <a:rect l="0" t="0" r="r" b="b"/>
              <a:pathLst>
                <a:path w="10" h="15">
                  <a:moveTo>
                    <a:pt x="10" y="8"/>
                  </a:moveTo>
                  <a:cubicBezTo>
                    <a:pt x="9" y="13"/>
                    <a:pt x="5" y="15"/>
                    <a:pt x="3" y="12"/>
                  </a:cubicBezTo>
                  <a:cubicBezTo>
                    <a:pt x="0" y="8"/>
                    <a:pt x="2" y="0"/>
                    <a:pt x="6" y="1"/>
                  </a:cubicBezTo>
                  <a:cubicBezTo>
                    <a:pt x="9"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0" name="Freeform 2619">
              <a:extLst>
                <a:ext uri="{FF2B5EF4-FFF2-40B4-BE49-F238E27FC236}">
                  <a16:creationId xmlns:a16="http://schemas.microsoft.com/office/drawing/2014/main" id="{E6514D0D-E7CE-4E58-BD20-504C648F24F7}"/>
                </a:ext>
              </a:extLst>
            </p:cNvPr>
            <p:cNvSpPr>
              <a:spLocks/>
            </p:cNvSpPr>
            <p:nvPr/>
          </p:nvSpPr>
          <p:spPr bwMode="auto">
            <a:xfrm>
              <a:off x="6858" y="2589"/>
              <a:ext cx="48" cy="73"/>
            </a:xfrm>
            <a:custGeom>
              <a:avLst/>
              <a:gdLst>
                <a:gd name="T0" fmla="*/ 10 w 10"/>
                <a:gd name="T1" fmla="*/ 8 h 15"/>
                <a:gd name="T2" fmla="*/ 3 w 10"/>
                <a:gd name="T3" fmla="*/ 12 h 15"/>
                <a:gd name="T4" fmla="*/ 6 w 10"/>
                <a:gd name="T5" fmla="*/ 0 h 15"/>
                <a:gd name="T6" fmla="*/ 10 w 10"/>
                <a:gd name="T7" fmla="*/ 8 h 15"/>
              </a:gdLst>
              <a:ahLst/>
              <a:cxnLst>
                <a:cxn ang="0">
                  <a:pos x="T0" y="T1"/>
                </a:cxn>
                <a:cxn ang="0">
                  <a:pos x="T2" y="T3"/>
                </a:cxn>
                <a:cxn ang="0">
                  <a:pos x="T4" y="T5"/>
                </a:cxn>
                <a:cxn ang="0">
                  <a:pos x="T6" y="T7"/>
                </a:cxn>
              </a:cxnLst>
              <a:rect l="0" t="0" r="r" b="b"/>
              <a:pathLst>
                <a:path w="10" h="15">
                  <a:moveTo>
                    <a:pt x="10" y="8"/>
                  </a:moveTo>
                  <a:cubicBezTo>
                    <a:pt x="9" y="13"/>
                    <a:pt x="5" y="15"/>
                    <a:pt x="3" y="12"/>
                  </a:cubicBezTo>
                  <a:cubicBezTo>
                    <a:pt x="0" y="8"/>
                    <a:pt x="1" y="0"/>
                    <a:pt x="6" y="0"/>
                  </a:cubicBezTo>
                  <a:cubicBezTo>
                    <a:pt x="9"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1" name="Freeform 2620">
              <a:extLst>
                <a:ext uri="{FF2B5EF4-FFF2-40B4-BE49-F238E27FC236}">
                  <a16:creationId xmlns:a16="http://schemas.microsoft.com/office/drawing/2014/main" id="{A1182C0D-D772-4A9E-BB32-9203A57D777F}"/>
                </a:ext>
              </a:extLst>
            </p:cNvPr>
            <p:cNvSpPr>
              <a:spLocks/>
            </p:cNvSpPr>
            <p:nvPr/>
          </p:nvSpPr>
          <p:spPr bwMode="auto">
            <a:xfrm>
              <a:off x="6959" y="2691"/>
              <a:ext cx="48" cy="67"/>
            </a:xfrm>
            <a:custGeom>
              <a:avLst/>
              <a:gdLst>
                <a:gd name="T0" fmla="*/ 9 w 10"/>
                <a:gd name="T1" fmla="*/ 7 h 14"/>
                <a:gd name="T2" fmla="*/ 3 w 10"/>
                <a:gd name="T3" fmla="*/ 11 h 14"/>
                <a:gd name="T4" fmla="*/ 6 w 10"/>
                <a:gd name="T5" fmla="*/ 0 h 14"/>
                <a:gd name="T6" fmla="*/ 9 w 10"/>
                <a:gd name="T7" fmla="*/ 7 h 14"/>
              </a:gdLst>
              <a:ahLst/>
              <a:cxnLst>
                <a:cxn ang="0">
                  <a:pos x="T0" y="T1"/>
                </a:cxn>
                <a:cxn ang="0">
                  <a:pos x="T2" y="T3"/>
                </a:cxn>
                <a:cxn ang="0">
                  <a:pos x="T4" y="T5"/>
                </a:cxn>
                <a:cxn ang="0">
                  <a:pos x="T6" y="T7"/>
                </a:cxn>
              </a:cxnLst>
              <a:rect l="0" t="0" r="r" b="b"/>
              <a:pathLst>
                <a:path w="10" h="14">
                  <a:moveTo>
                    <a:pt x="9" y="7"/>
                  </a:moveTo>
                  <a:cubicBezTo>
                    <a:pt x="9" y="12"/>
                    <a:pt x="5" y="14"/>
                    <a:pt x="3" y="11"/>
                  </a:cubicBezTo>
                  <a:cubicBezTo>
                    <a:pt x="0" y="8"/>
                    <a:pt x="2" y="0"/>
                    <a:pt x="6" y="0"/>
                  </a:cubicBezTo>
                  <a:cubicBezTo>
                    <a:pt x="9"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2" name="Freeform 2621">
              <a:extLst>
                <a:ext uri="{FF2B5EF4-FFF2-40B4-BE49-F238E27FC236}">
                  <a16:creationId xmlns:a16="http://schemas.microsoft.com/office/drawing/2014/main" id="{82DA6982-ABB7-4E42-A1CF-40A50B628983}"/>
                </a:ext>
              </a:extLst>
            </p:cNvPr>
            <p:cNvSpPr>
              <a:spLocks/>
            </p:cNvSpPr>
            <p:nvPr/>
          </p:nvSpPr>
          <p:spPr bwMode="auto">
            <a:xfrm>
              <a:off x="6969" y="2594"/>
              <a:ext cx="48" cy="73"/>
            </a:xfrm>
            <a:custGeom>
              <a:avLst/>
              <a:gdLst>
                <a:gd name="T0" fmla="*/ 9 w 10"/>
                <a:gd name="T1" fmla="*/ 8 h 15"/>
                <a:gd name="T2" fmla="*/ 3 w 10"/>
                <a:gd name="T3" fmla="*/ 12 h 15"/>
                <a:gd name="T4" fmla="*/ 6 w 10"/>
                <a:gd name="T5" fmla="*/ 0 h 15"/>
                <a:gd name="T6" fmla="*/ 9 w 10"/>
                <a:gd name="T7" fmla="*/ 8 h 15"/>
              </a:gdLst>
              <a:ahLst/>
              <a:cxnLst>
                <a:cxn ang="0">
                  <a:pos x="T0" y="T1"/>
                </a:cxn>
                <a:cxn ang="0">
                  <a:pos x="T2" y="T3"/>
                </a:cxn>
                <a:cxn ang="0">
                  <a:pos x="T4" y="T5"/>
                </a:cxn>
                <a:cxn ang="0">
                  <a:pos x="T6" y="T7"/>
                </a:cxn>
              </a:cxnLst>
              <a:rect l="0" t="0" r="r" b="b"/>
              <a:pathLst>
                <a:path w="10" h="15">
                  <a:moveTo>
                    <a:pt x="9" y="8"/>
                  </a:moveTo>
                  <a:cubicBezTo>
                    <a:pt x="9" y="13"/>
                    <a:pt x="6" y="15"/>
                    <a:pt x="3" y="12"/>
                  </a:cubicBezTo>
                  <a:cubicBezTo>
                    <a:pt x="0" y="8"/>
                    <a:pt x="2" y="0"/>
                    <a:pt x="6" y="0"/>
                  </a:cubicBezTo>
                  <a:cubicBezTo>
                    <a:pt x="8" y="1"/>
                    <a:pt x="10"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3" name="Freeform 2622">
              <a:extLst>
                <a:ext uri="{FF2B5EF4-FFF2-40B4-BE49-F238E27FC236}">
                  <a16:creationId xmlns:a16="http://schemas.microsoft.com/office/drawing/2014/main" id="{854FA8E3-71B6-4692-9A79-08144002B92F}"/>
                </a:ext>
              </a:extLst>
            </p:cNvPr>
            <p:cNvSpPr>
              <a:spLocks/>
            </p:cNvSpPr>
            <p:nvPr/>
          </p:nvSpPr>
          <p:spPr bwMode="auto">
            <a:xfrm>
              <a:off x="6988" y="2493"/>
              <a:ext cx="43" cy="67"/>
            </a:xfrm>
            <a:custGeom>
              <a:avLst/>
              <a:gdLst>
                <a:gd name="T0" fmla="*/ 9 w 9"/>
                <a:gd name="T1" fmla="*/ 8 h 14"/>
                <a:gd name="T2" fmla="*/ 3 w 9"/>
                <a:gd name="T3" fmla="*/ 12 h 14"/>
                <a:gd name="T4" fmla="*/ 4 w 9"/>
                <a:gd name="T5" fmla="*/ 0 h 14"/>
                <a:gd name="T6" fmla="*/ 5 w 9"/>
                <a:gd name="T7" fmla="*/ 0 h 14"/>
                <a:gd name="T8" fmla="*/ 9 w 9"/>
                <a:gd name="T9" fmla="*/ 8 h 14"/>
              </a:gdLst>
              <a:ahLst/>
              <a:cxnLst>
                <a:cxn ang="0">
                  <a:pos x="T0" y="T1"/>
                </a:cxn>
                <a:cxn ang="0">
                  <a:pos x="T2" y="T3"/>
                </a:cxn>
                <a:cxn ang="0">
                  <a:pos x="T4" y="T5"/>
                </a:cxn>
                <a:cxn ang="0">
                  <a:pos x="T6" y="T7"/>
                </a:cxn>
                <a:cxn ang="0">
                  <a:pos x="T8" y="T9"/>
                </a:cxn>
              </a:cxnLst>
              <a:rect l="0" t="0" r="r" b="b"/>
              <a:pathLst>
                <a:path w="9" h="14">
                  <a:moveTo>
                    <a:pt x="9" y="8"/>
                  </a:moveTo>
                  <a:cubicBezTo>
                    <a:pt x="8" y="12"/>
                    <a:pt x="5" y="14"/>
                    <a:pt x="3" y="12"/>
                  </a:cubicBezTo>
                  <a:cubicBezTo>
                    <a:pt x="0" y="8"/>
                    <a:pt x="1" y="0"/>
                    <a:pt x="4" y="0"/>
                  </a:cubicBezTo>
                  <a:cubicBezTo>
                    <a:pt x="5" y="0"/>
                    <a:pt x="5" y="0"/>
                    <a:pt x="5" y="0"/>
                  </a:cubicBezTo>
                  <a:cubicBezTo>
                    <a:pt x="7" y="0"/>
                    <a:pt x="9" y="4"/>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4" name="Freeform 2623">
              <a:extLst>
                <a:ext uri="{FF2B5EF4-FFF2-40B4-BE49-F238E27FC236}">
                  <a16:creationId xmlns:a16="http://schemas.microsoft.com/office/drawing/2014/main" id="{3F813BA9-E5A6-421D-973A-79C3A9419920}"/>
                </a:ext>
              </a:extLst>
            </p:cNvPr>
            <p:cNvSpPr>
              <a:spLocks/>
            </p:cNvSpPr>
            <p:nvPr/>
          </p:nvSpPr>
          <p:spPr bwMode="auto">
            <a:xfrm>
              <a:off x="7012" y="2401"/>
              <a:ext cx="39" cy="68"/>
            </a:xfrm>
            <a:custGeom>
              <a:avLst/>
              <a:gdLst>
                <a:gd name="T0" fmla="*/ 8 w 8"/>
                <a:gd name="T1" fmla="*/ 8 h 14"/>
                <a:gd name="T2" fmla="*/ 3 w 8"/>
                <a:gd name="T3" fmla="*/ 12 h 14"/>
                <a:gd name="T4" fmla="*/ 4 w 8"/>
                <a:gd name="T5" fmla="*/ 0 h 14"/>
                <a:gd name="T6" fmla="*/ 4 w 8"/>
                <a:gd name="T7" fmla="*/ 0 h 14"/>
                <a:gd name="T8" fmla="*/ 8 w 8"/>
                <a:gd name="T9" fmla="*/ 8 h 14"/>
              </a:gdLst>
              <a:ahLst/>
              <a:cxnLst>
                <a:cxn ang="0">
                  <a:pos x="T0" y="T1"/>
                </a:cxn>
                <a:cxn ang="0">
                  <a:pos x="T2" y="T3"/>
                </a:cxn>
                <a:cxn ang="0">
                  <a:pos x="T4" y="T5"/>
                </a:cxn>
                <a:cxn ang="0">
                  <a:pos x="T6" y="T7"/>
                </a:cxn>
                <a:cxn ang="0">
                  <a:pos x="T8" y="T9"/>
                </a:cxn>
              </a:cxnLst>
              <a:rect l="0" t="0" r="r" b="b"/>
              <a:pathLst>
                <a:path w="8" h="14">
                  <a:moveTo>
                    <a:pt x="8" y="8"/>
                  </a:moveTo>
                  <a:cubicBezTo>
                    <a:pt x="8" y="12"/>
                    <a:pt x="6" y="14"/>
                    <a:pt x="3" y="12"/>
                  </a:cubicBezTo>
                  <a:cubicBezTo>
                    <a:pt x="0" y="8"/>
                    <a:pt x="0" y="0"/>
                    <a:pt x="4" y="0"/>
                  </a:cubicBezTo>
                  <a:cubicBezTo>
                    <a:pt x="4" y="0"/>
                    <a:pt x="4" y="0"/>
                    <a:pt x="4" y="0"/>
                  </a:cubicBezTo>
                  <a:cubicBezTo>
                    <a:pt x="6" y="0"/>
                    <a:pt x="8" y="4"/>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5" name="Freeform 2624">
              <a:extLst>
                <a:ext uri="{FF2B5EF4-FFF2-40B4-BE49-F238E27FC236}">
                  <a16:creationId xmlns:a16="http://schemas.microsoft.com/office/drawing/2014/main" id="{868EC023-5504-4E55-B673-2328F6ABE66A}"/>
                </a:ext>
              </a:extLst>
            </p:cNvPr>
            <p:cNvSpPr>
              <a:spLocks/>
            </p:cNvSpPr>
            <p:nvPr/>
          </p:nvSpPr>
          <p:spPr bwMode="auto">
            <a:xfrm>
              <a:off x="6954" y="2363"/>
              <a:ext cx="44" cy="67"/>
            </a:xfrm>
            <a:custGeom>
              <a:avLst/>
              <a:gdLst>
                <a:gd name="T0" fmla="*/ 9 w 9"/>
                <a:gd name="T1" fmla="*/ 8 h 14"/>
                <a:gd name="T2" fmla="*/ 4 w 9"/>
                <a:gd name="T3" fmla="*/ 12 h 14"/>
                <a:gd name="T4" fmla="*/ 4 w 9"/>
                <a:gd name="T5" fmla="*/ 0 h 14"/>
                <a:gd name="T6" fmla="*/ 5 w 9"/>
                <a:gd name="T7" fmla="*/ 0 h 14"/>
                <a:gd name="T8" fmla="*/ 9 w 9"/>
                <a:gd name="T9" fmla="*/ 8 h 14"/>
              </a:gdLst>
              <a:ahLst/>
              <a:cxnLst>
                <a:cxn ang="0">
                  <a:pos x="T0" y="T1"/>
                </a:cxn>
                <a:cxn ang="0">
                  <a:pos x="T2" y="T3"/>
                </a:cxn>
                <a:cxn ang="0">
                  <a:pos x="T4" y="T5"/>
                </a:cxn>
                <a:cxn ang="0">
                  <a:pos x="T6" y="T7"/>
                </a:cxn>
                <a:cxn ang="0">
                  <a:pos x="T8" y="T9"/>
                </a:cxn>
              </a:cxnLst>
              <a:rect l="0" t="0" r="r" b="b"/>
              <a:pathLst>
                <a:path w="9" h="14">
                  <a:moveTo>
                    <a:pt x="9" y="8"/>
                  </a:moveTo>
                  <a:cubicBezTo>
                    <a:pt x="9" y="12"/>
                    <a:pt x="6" y="14"/>
                    <a:pt x="4" y="12"/>
                  </a:cubicBezTo>
                  <a:cubicBezTo>
                    <a:pt x="0" y="8"/>
                    <a:pt x="1" y="0"/>
                    <a:pt x="4" y="0"/>
                  </a:cubicBezTo>
                  <a:cubicBezTo>
                    <a:pt x="4" y="0"/>
                    <a:pt x="5" y="0"/>
                    <a:pt x="5" y="0"/>
                  </a:cubicBezTo>
                  <a:cubicBezTo>
                    <a:pt x="7" y="1"/>
                    <a:pt x="9" y="4"/>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6" name="Freeform 2625">
              <a:extLst>
                <a:ext uri="{FF2B5EF4-FFF2-40B4-BE49-F238E27FC236}">
                  <a16:creationId xmlns:a16="http://schemas.microsoft.com/office/drawing/2014/main" id="{2A1A890E-76FA-4A5D-9247-39B5ED3466E6}"/>
                </a:ext>
              </a:extLst>
            </p:cNvPr>
            <p:cNvSpPr>
              <a:spLocks/>
            </p:cNvSpPr>
            <p:nvPr/>
          </p:nvSpPr>
          <p:spPr bwMode="auto">
            <a:xfrm>
              <a:off x="6930" y="2440"/>
              <a:ext cx="44" cy="67"/>
            </a:xfrm>
            <a:custGeom>
              <a:avLst/>
              <a:gdLst>
                <a:gd name="T0" fmla="*/ 9 w 9"/>
                <a:gd name="T1" fmla="*/ 8 h 14"/>
                <a:gd name="T2" fmla="*/ 3 w 9"/>
                <a:gd name="T3" fmla="*/ 12 h 14"/>
                <a:gd name="T4" fmla="*/ 5 w 9"/>
                <a:gd name="T5" fmla="*/ 0 h 14"/>
                <a:gd name="T6" fmla="*/ 5 w 9"/>
                <a:gd name="T7" fmla="*/ 0 h 14"/>
                <a:gd name="T8" fmla="*/ 9 w 9"/>
                <a:gd name="T9" fmla="*/ 8 h 14"/>
              </a:gdLst>
              <a:ahLst/>
              <a:cxnLst>
                <a:cxn ang="0">
                  <a:pos x="T0" y="T1"/>
                </a:cxn>
                <a:cxn ang="0">
                  <a:pos x="T2" y="T3"/>
                </a:cxn>
                <a:cxn ang="0">
                  <a:pos x="T4" y="T5"/>
                </a:cxn>
                <a:cxn ang="0">
                  <a:pos x="T6" y="T7"/>
                </a:cxn>
                <a:cxn ang="0">
                  <a:pos x="T8" y="T9"/>
                </a:cxn>
              </a:cxnLst>
              <a:rect l="0" t="0" r="r" b="b"/>
              <a:pathLst>
                <a:path w="9" h="14">
                  <a:moveTo>
                    <a:pt x="9" y="8"/>
                  </a:moveTo>
                  <a:cubicBezTo>
                    <a:pt x="9" y="12"/>
                    <a:pt x="6" y="14"/>
                    <a:pt x="3" y="12"/>
                  </a:cubicBezTo>
                  <a:cubicBezTo>
                    <a:pt x="0" y="8"/>
                    <a:pt x="1" y="0"/>
                    <a:pt x="5" y="0"/>
                  </a:cubicBezTo>
                  <a:cubicBezTo>
                    <a:pt x="5" y="0"/>
                    <a:pt x="5" y="0"/>
                    <a:pt x="5" y="0"/>
                  </a:cubicBezTo>
                  <a:cubicBezTo>
                    <a:pt x="8" y="0"/>
                    <a:pt x="9" y="4"/>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7" name="Freeform 2626">
              <a:extLst>
                <a:ext uri="{FF2B5EF4-FFF2-40B4-BE49-F238E27FC236}">
                  <a16:creationId xmlns:a16="http://schemas.microsoft.com/office/drawing/2014/main" id="{963A9828-5375-4C51-9B70-1750E35EC4CC}"/>
                </a:ext>
              </a:extLst>
            </p:cNvPr>
            <p:cNvSpPr>
              <a:spLocks/>
            </p:cNvSpPr>
            <p:nvPr/>
          </p:nvSpPr>
          <p:spPr bwMode="auto">
            <a:xfrm>
              <a:off x="6872" y="2406"/>
              <a:ext cx="44" cy="68"/>
            </a:xfrm>
            <a:custGeom>
              <a:avLst/>
              <a:gdLst>
                <a:gd name="T0" fmla="*/ 9 w 9"/>
                <a:gd name="T1" fmla="*/ 7 h 14"/>
                <a:gd name="T2" fmla="*/ 3 w 9"/>
                <a:gd name="T3" fmla="*/ 11 h 14"/>
                <a:gd name="T4" fmla="*/ 5 w 9"/>
                <a:gd name="T5" fmla="*/ 0 h 14"/>
                <a:gd name="T6" fmla="*/ 9 w 9"/>
                <a:gd name="T7" fmla="*/ 7 h 14"/>
              </a:gdLst>
              <a:ahLst/>
              <a:cxnLst>
                <a:cxn ang="0">
                  <a:pos x="T0" y="T1"/>
                </a:cxn>
                <a:cxn ang="0">
                  <a:pos x="T2" y="T3"/>
                </a:cxn>
                <a:cxn ang="0">
                  <a:pos x="T4" y="T5"/>
                </a:cxn>
                <a:cxn ang="0">
                  <a:pos x="T6" y="T7"/>
                </a:cxn>
              </a:cxnLst>
              <a:rect l="0" t="0" r="r" b="b"/>
              <a:pathLst>
                <a:path w="9" h="14">
                  <a:moveTo>
                    <a:pt x="9" y="7"/>
                  </a:moveTo>
                  <a:cubicBezTo>
                    <a:pt x="9" y="12"/>
                    <a:pt x="6" y="14"/>
                    <a:pt x="3" y="11"/>
                  </a:cubicBezTo>
                  <a:cubicBezTo>
                    <a:pt x="0" y="8"/>
                    <a:pt x="0" y="0"/>
                    <a:pt x="5" y="0"/>
                  </a:cubicBezTo>
                  <a:cubicBezTo>
                    <a:pt x="8"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8" name="Freeform 2627">
              <a:extLst>
                <a:ext uri="{FF2B5EF4-FFF2-40B4-BE49-F238E27FC236}">
                  <a16:creationId xmlns:a16="http://schemas.microsoft.com/office/drawing/2014/main" id="{11DD9284-E98C-415A-AC67-6C1180AD9C48}"/>
                </a:ext>
              </a:extLst>
            </p:cNvPr>
            <p:cNvSpPr>
              <a:spLocks/>
            </p:cNvSpPr>
            <p:nvPr/>
          </p:nvSpPr>
          <p:spPr bwMode="auto">
            <a:xfrm>
              <a:off x="6868" y="2488"/>
              <a:ext cx="48" cy="72"/>
            </a:xfrm>
            <a:custGeom>
              <a:avLst/>
              <a:gdLst>
                <a:gd name="T0" fmla="*/ 10 w 10"/>
                <a:gd name="T1" fmla="*/ 8 h 15"/>
                <a:gd name="T2" fmla="*/ 3 w 10"/>
                <a:gd name="T3" fmla="*/ 12 h 15"/>
                <a:gd name="T4" fmla="*/ 6 w 10"/>
                <a:gd name="T5" fmla="*/ 1 h 15"/>
                <a:gd name="T6" fmla="*/ 10 w 10"/>
                <a:gd name="T7" fmla="*/ 8 h 15"/>
              </a:gdLst>
              <a:ahLst/>
              <a:cxnLst>
                <a:cxn ang="0">
                  <a:pos x="T0" y="T1"/>
                </a:cxn>
                <a:cxn ang="0">
                  <a:pos x="T2" y="T3"/>
                </a:cxn>
                <a:cxn ang="0">
                  <a:pos x="T4" y="T5"/>
                </a:cxn>
                <a:cxn ang="0">
                  <a:pos x="T6" y="T7"/>
                </a:cxn>
              </a:cxnLst>
              <a:rect l="0" t="0" r="r" b="b"/>
              <a:pathLst>
                <a:path w="10" h="15">
                  <a:moveTo>
                    <a:pt x="10" y="8"/>
                  </a:moveTo>
                  <a:cubicBezTo>
                    <a:pt x="10" y="13"/>
                    <a:pt x="6" y="15"/>
                    <a:pt x="3" y="12"/>
                  </a:cubicBezTo>
                  <a:cubicBezTo>
                    <a:pt x="0" y="9"/>
                    <a:pt x="1" y="0"/>
                    <a:pt x="6" y="1"/>
                  </a:cubicBezTo>
                  <a:cubicBezTo>
                    <a:pt x="9" y="1"/>
                    <a:pt x="10" y="5"/>
                    <a:pt x="10"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89" name="Freeform 2628">
              <a:extLst>
                <a:ext uri="{FF2B5EF4-FFF2-40B4-BE49-F238E27FC236}">
                  <a16:creationId xmlns:a16="http://schemas.microsoft.com/office/drawing/2014/main" id="{58BEDA2E-A0A7-4176-9954-7316E6283248}"/>
                </a:ext>
              </a:extLst>
            </p:cNvPr>
            <p:cNvSpPr>
              <a:spLocks/>
            </p:cNvSpPr>
            <p:nvPr/>
          </p:nvSpPr>
          <p:spPr bwMode="auto">
            <a:xfrm>
              <a:off x="6925" y="2527"/>
              <a:ext cx="44" cy="72"/>
            </a:xfrm>
            <a:custGeom>
              <a:avLst/>
              <a:gdLst>
                <a:gd name="T0" fmla="*/ 9 w 9"/>
                <a:gd name="T1" fmla="*/ 8 h 15"/>
                <a:gd name="T2" fmla="*/ 3 w 9"/>
                <a:gd name="T3" fmla="*/ 12 h 15"/>
                <a:gd name="T4" fmla="*/ 5 w 9"/>
                <a:gd name="T5" fmla="*/ 1 h 15"/>
                <a:gd name="T6" fmla="*/ 9 w 9"/>
                <a:gd name="T7" fmla="*/ 8 h 15"/>
              </a:gdLst>
              <a:ahLst/>
              <a:cxnLst>
                <a:cxn ang="0">
                  <a:pos x="T0" y="T1"/>
                </a:cxn>
                <a:cxn ang="0">
                  <a:pos x="T2" y="T3"/>
                </a:cxn>
                <a:cxn ang="0">
                  <a:pos x="T4" y="T5"/>
                </a:cxn>
                <a:cxn ang="0">
                  <a:pos x="T6" y="T7"/>
                </a:cxn>
              </a:cxnLst>
              <a:rect l="0" t="0" r="r" b="b"/>
              <a:pathLst>
                <a:path w="9" h="15">
                  <a:moveTo>
                    <a:pt x="9" y="8"/>
                  </a:moveTo>
                  <a:cubicBezTo>
                    <a:pt x="9" y="13"/>
                    <a:pt x="5" y="15"/>
                    <a:pt x="3" y="12"/>
                  </a:cubicBezTo>
                  <a:cubicBezTo>
                    <a:pt x="0" y="9"/>
                    <a:pt x="1" y="0"/>
                    <a:pt x="5" y="1"/>
                  </a:cubicBezTo>
                  <a:cubicBezTo>
                    <a:pt x="8" y="1"/>
                    <a:pt x="9" y="5"/>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0" name="Freeform 2629">
              <a:extLst>
                <a:ext uri="{FF2B5EF4-FFF2-40B4-BE49-F238E27FC236}">
                  <a16:creationId xmlns:a16="http://schemas.microsoft.com/office/drawing/2014/main" id="{4572420F-5EBA-4D49-A21C-E1C3424D46BD}"/>
                </a:ext>
              </a:extLst>
            </p:cNvPr>
            <p:cNvSpPr>
              <a:spLocks/>
            </p:cNvSpPr>
            <p:nvPr/>
          </p:nvSpPr>
          <p:spPr bwMode="auto">
            <a:xfrm>
              <a:off x="7017" y="2657"/>
              <a:ext cx="39" cy="72"/>
            </a:xfrm>
            <a:custGeom>
              <a:avLst/>
              <a:gdLst>
                <a:gd name="T0" fmla="*/ 8 w 8"/>
                <a:gd name="T1" fmla="*/ 8 h 15"/>
                <a:gd name="T2" fmla="*/ 2 w 8"/>
                <a:gd name="T3" fmla="*/ 12 h 15"/>
                <a:gd name="T4" fmla="*/ 5 w 8"/>
                <a:gd name="T5" fmla="*/ 1 h 15"/>
                <a:gd name="T6" fmla="*/ 8 w 8"/>
                <a:gd name="T7" fmla="*/ 8 h 15"/>
              </a:gdLst>
              <a:ahLst/>
              <a:cxnLst>
                <a:cxn ang="0">
                  <a:pos x="T0" y="T1"/>
                </a:cxn>
                <a:cxn ang="0">
                  <a:pos x="T2" y="T3"/>
                </a:cxn>
                <a:cxn ang="0">
                  <a:pos x="T4" y="T5"/>
                </a:cxn>
                <a:cxn ang="0">
                  <a:pos x="T6" y="T7"/>
                </a:cxn>
              </a:cxnLst>
              <a:rect l="0" t="0" r="r" b="b"/>
              <a:pathLst>
                <a:path w="8" h="15">
                  <a:moveTo>
                    <a:pt x="8" y="8"/>
                  </a:moveTo>
                  <a:cubicBezTo>
                    <a:pt x="7" y="13"/>
                    <a:pt x="4" y="15"/>
                    <a:pt x="2" y="12"/>
                  </a:cubicBezTo>
                  <a:cubicBezTo>
                    <a:pt x="0" y="9"/>
                    <a:pt x="1" y="0"/>
                    <a:pt x="5" y="1"/>
                  </a:cubicBezTo>
                  <a:cubicBezTo>
                    <a:pt x="7" y="1"/>
                    <a:pt x="8" y="5"/>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1" name="Freeform 2630">
              <a:extLst>
                <a:ext uri="{FF2B5EF4-FFF2-40B4-BE49-F238E27FC236}">
                  <a16:creationId xmlns:a16="http://schemas.microsoft.com/office/drawing/2014/main" id="{8F60235D-9183-43BE-9319-0A1AD40E08F3}"/>
                </a:ext>
              </a:extLst>
            </p:cNvPr>
            <p:cNvSpPr>
              <a:spLocks/>
            </p:cNvSpPr>
            <p:nvPr/>
          </p:nvSpPr>
          <p:spPr bwMode="auto">
            <a:xfrm>
              <a:off x="7027" y="2560"/>
              <a:ext cx="43" cy="68"/>
            </a:xfrm>
            <a:custGeom>
              <a:avLst/>
              <a:gdLst>
                <a:gd name="T0" fmla="*/ 9 w 9"/>
                <a:gd name="T1" fmla="*/ 7 h 14"/>
                <a:gd name="T2" fmla="*/ 3 w 9"/>
                <a:gd name="T3" fmla="*/ 12 h 14"/>
                <a:gd name="T4" fmla="*/ 5 w 9"/>
                <a:gd name="T5" fmla="*/ 0 h 14"/>
                <a:gd name="T6" fmla="*/ 9 w 9"/>
                <a:gd name="T7" fmla="*/ 7 h 14"/>
              </a:gdLst>
              <a:ahLst/>
              <a:cxnLst>
                <a:cxn ang="0">
                  <a:pos x="T0" y="T1"/>
                </a:cxn>
                <a:cxn ang="0">
                  <a:pos x="T2" y="T3"/>
                </a:cxn>
                <a:cxn ang="0">
                  <a:pos x="T4" y="T5"/>
                </a:cxn>
                <a:cxn ang="0">
                  <a:pos x="T6" y="T7"/>
                </a:cxn>
              </a:cxnLst>
              <a:rect l="0" t="0" r="r" b="b"/>
              <a:pathLst>
                <a:path w="9" h="14">
                  <a:moveTo>
                    <a:pt x="9" y="7"/>
                  </a:moveTo>
                  <a:cubicBezTo>
                    <a:pt x="8" y="12"/>
                    <a:pt x="6" y="14"/>
                    <a:pt x="3" y="12"/>
                  </a:cubicBezTo>
                  <a:cubicBezTo>
                    <a:pt x="0" y="8"/>
                    <a:pt x="2" y="0"/>
                    <a:pt x="5" y="0"/>
                  </a:cubicBezTo>
                  <a:cubicBezTo>
                    <a:pt x="8" y="0"/>
                    <a:pt x="9"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2" name="Freeform 2631">
              <a:extLst>
                <a:ext uri="{FF2B5EF4-FFF2-40B4-BE49-F238E27FC236}">
                  <a16:creationId xmlns:a16="http://schemas.microsoft.com/office/drawing/2014/main" id="{BBA81CE9-BBA9-4ADB-AE41-BE73E75C714A}"/>
                </a:ext>
              </a:extLst>
            </p:cNvPr>
            <p:cNvSpPr>
              <a:spLocks/>
            </p:cNvSpPr>
            <p:nvPr/>
          </p:nvSpPr>
          <p:spPr bwMode="auto">
            <a:xfrm>
              <a:off x="7051" y="2474"/>
              <a:ext cx="38" cy="67"/>
            </a:xfrm>
            <a:custGeom>
              <a:avLst/>
              <a:gdLst>
                <a:gd name="T0" fmla="*/ 8 w 8"/>
                <a:gd name="T1" fmla="*/ 8 h 14"/>
                <a:gd name="T2" fmla="*/ 3 w 8"/>
                <a:gd name="T3" fmla="*/ 12 h 14"/>
                <a:gd name="T4" fmla="*/ 4 w 8"/>
                <a:gd name="T5" fmla="*/ 0 h 14"/>
                <a:gd name="T6" fmla="*/ 4 w 8"/>
                <a:gd name="T7" fmla="*/ 0 h 14"/>
                <a:gd name="T8" fmla="*/ 8 w 8"/>
                <a:gd name="T9" fmla="*/ 8 h 14"/>
              </a:gdLst>
              <a:ahLst/>
              <a:cxnLst>
                <a:cxn ang="0">
                  <a:pos x="T0" y="T1"/>
                </a:cxn>
                <a:cxn ang="0">
                  <a:pos x="T2" y="T3"/>
                </a:cxn>
                <a:cxn ang="0">
                  <a:pos x="T4" y="T5"/>
                </a:cxn>
                <a:cxn ang="0">
                  <a:pos x="T6" y="T7"/>
                </a:cxn>
                <a:cxn ang="0">
                  <a:pos x="T8" y="T9"/>
                </a:cxn>
              </a:cxnLst>
              <a:rect l="0" t="0" r="r" b="b"/>
              <a:pathLst>
                <a:path w="8" h="14">
                  <a:moveTo>
                    <a:pt x="8" y="8"/>
                  </a:moveTo>
                  <a:cubicBezTo>
                    <a:pt x="8" y="12"/>
                    <a:pt x="5" y="14"/>
                    <a:pt x="3" y="12"/>
                  </a:cubicBezTo>
                  <a:cubicBezTo>
                    <a:pt x="0" y="9"/>
                    <a:pt x="0" y="0"/>
                    <a:pt x="4" y="0"/>
                  </a:cubicBezTo>
                  <a:cubicBezTo>
                    <a:pt x="4" y="0"/>
                    <a:pt x="4" y="0"/>
                    <a:pt x="4" y="0"/>
                  </a:cubicBezTo>
                  <a:cubicBezTo>
                    <a:pt x="6" y="0"/>
                    <a:pt x="8" y="4"/>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3" name="Freeform 2632">
              <a:extLst>
                <a:ext uri="{FF2B5EF4-FFF2-40B4-BE49-F238E27FC236}">
                  <a16:creationId xmlns:a16="http://schemas.microsoft.com/office/drawing/2014/main" id="{62DDA7B1-D726-4B30-8400-15A942AEF347}"/>
                </a:ext>
              </a:extLst>
            </p:cNvPr>
            <p:cNvSpPr>
              <a:spLocks/>
            </p:cNvSpPr>
            <p:nvPr/>
          </p:nvSpPr>
          <p:spPr bwMode="auto">
            <a:xfrm>
              <a:off x="7142" y="2416"/>
              <a:ext cx="29" cy="63"/>
            </a:xfrm>
            <a:custGeom>
              <a:avLst/>
              <a:gdLst>
                <a:gd name="T0" fmla="*/ 6 w 6"/>
                <a:gd name="T1" fmla="*/ 7 h 13"/>
                <a:gd name="T2" fmla="*/ 3 w 6"/>
                <a:gd name="T3" fmla="*/ 12 h 13"/>
                <a:gd name="T4" fmla="*/ 2 w 6"/>
                <a:gd name="T5" fmla="*/ 0 h 13"/>
                <a:gd name="T6" fmla="*/ 3 w 6"/>
                <a:gd name="T7" fmla="*/ 0 h 13"/>
                <a:gd name="T8" fmla="*/ 6 w 6"/>
                <a:gd name="T9" fmla="*/ 7 h 13"/>
              </a:gdLst>
              <a:ahLst/>
              <a:cxnLst>
                <a:cxn ang="0">
                  <a:pos x="T0" y="T1"/>
                </a:cxn>
                <a:cxn ang="0">
                  <a:pos x="T2" y="T3"/>
                </a:cxn>
                <a:cxn ang="0">
                  <a:pos x="T4" y="T5"/>
                </a:cxn>
                <a:cxn ang="0">
                  <a:pos x="T6" y="T7"/>
                </a:cxn>
                <a:cxn ang="0">
                  <a:pos x="T8" y="T9"/>
                </a:cxn>
              </a:cxnLst>
              <a:rect l="0" t="0" r="r" b="b"/>
              <a:pathLst>
                <a:path w="6" h="13">
                  <a:moveTo>
                    <a:pt x="6" y="7"/>
                  </a:moveTo>
                  <a:cubicBezTo>
                    <a:pt x="6" y="11"/>
                    <a:pt x="4" y="13"/>
                    <a:pt x="3" y="12"/>
                  </a:cubicBezTo>
                  <a:cubicBezTo>
                    <a:pt x="0" y="9"/>
                    <a:pt x="0" y="0"/>
                    <a:pt x="2" y="0"/>
                  </a:cubicBezTo>
                  <a:cubicBezTo>
                    <a:pt x="2" y="0"/>
                    <a:pt x="3" y="0"/>
                    <a:pt x="3" y="0"/>
                  </a:cubicBezTo>
                  <a:cubicBezTo>
                    <a:pt x="5" y="0"/>
                    <a:pt x="6"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4" name="Freeform 2633">
              <a:extLst>
                <a:ext uri="{FF2B5EF4-FFF2-40B4-BE49-F238E27FC236}">
                  <a16:creationId xmlns:a16="http://schemas.microsoft.com/office/drawing/2014/main" id="{7DB45C2E-2E34-4A3F-871F-8B73CB8CA616}"/>
                </a:ext>
              </a:extLst>
            </p:cNvPr>
            <p:cNvSpPr>
              <a:spLocks/>
            </p:cNvSpPr>
            <p:nvPr/>
          </p:nvSpPr>
          <p:spPr bwMode="auto">
            <a:xfrm>
              <a:off x="7099" y="2450"/>
              <a:ext cx="38" cy="67"/>
            </a:xfrm>
            <a:custGeom>
              <a:avLst/>
              <a:gdLst>
                <a:gd name="T0" fmla="*/ 8 w 8"/>
                <a:gd name="T1" fmla="*/ 8 h 14"/>
                <a:gd name="T2" fmla="*/ 4 w 8"/>
                <a:gd name="T3" fmla="*/ 12 h 14"/>
                <a:gd name="T4" fmla="*/ 4 w 8"/>
                <a:gd name="T5" fmla="*/ 0 h 14"/>
                <a:gd name="T6" fmla="*/ 4 w 8"/>
                <a:gd name="T7" fmla="*/ 0 h 14"/>
                <a:gd name="T8" fmla="*/ 8 w 8"/>
                <a:gd name="T9" fmla="*/ 8 h 14"/>
              </a:gdLst>
              <a:ahLst/>
              <a:cxnLst>
                <a:cxn ang="0">
                  <a:pos x="T0" y="T1"/>
                </a:cxn>
                <a:cxn ang="0">
                  <a:pos x="T2" y="T3"/>
                </a:cxn>
                <a:cxn ang="0">
                  <a:pos x="T4" y="T5"/>
                </a:cxn>
                <a:cxn ang="0">
                  <a:pos x="T6" y="T7"/>
                </a:cxn>
                <a:cxn ang="0">
                  <a:pos x="T8" y="T9"/>
                </a:cxn>
              </a:cxnLst>
              <a:rect l="0" t="0" r="r" b="b"/>
              <a:pathLst>
                <a:path w="8" h="14">
                  <a:moveTo>
                    <a:pt x="8" y="8"/>
                  </a:moveTo>
                  <a:cubicBezTo>
                    <a:pt x="8" y="12"/>
                    <a:pt x="6" y="14"/>
                    <a:pt x="4" y="12"/>
                  </a:cubicBezTo>
                  <a:cubicBezTo>
                    <a:pt x="0" y="9"/>
                    <a:pt x="1" y="0"/>
                    <a:pt x="4" y="0"/>
                  </a:cubicBezTo>
                  <a:cubicBezTo>
                    <a:pt x="4" y="0"/>
                    <a:pt x="4" y="0"/>
                    <a:pt x="4" y="0"/>
                  </a:cubicBezTo>
                  <a:cubicBezTo>
                    <a:pt x="6" y="1"/>
                    <a:pt x="8" y="5"/>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5" name="Freeform 2634">
              <a:extLst>
                <a:ext uri="{FF2B5EF4-FFF2-40B4-BE49-F238E27FC236}">
                  <a16:creationId xmlns:a16="http://schemas.microsoft.com/office/drawing/2014/main" id="{7AABC94D-48E7-46AE-8DF2-6FC05166CDDE}"/>
                </a:ext>
              </a:extLst>
            </p:cNvPr>
            <p:cNvSpPr>
              <a:spLocks/>
            </p:cNvSpPr>
            <p:nvPr/>
          </p:nvSpPr>
          <p:spPr bwMode="auto">
            <a:xfrm>
              <a:off x="6805" y="3298"/>
              <a:ext cx="48" cy="63"/>
            </a:xfrm>
            <a:custGeom>
              <a:avLst/>
              <a:gdLst>
                <a:gd name="T0" fmla="*/ 9 w 10"/>
                <a:gd name="T1" fmla="*/ 7 h 13"/>
                <a:gd name="T2" fmla="*/ 2 w 10"/>
                <a:gd name="T3" fmla="*/ 10 h 13"/>
                <a:gd name="T4" fmla="*/ 8 w 10"/>
                <a:gd name="T5" fmla="*/ 0 h 13"/>
                <a:gd name="T6" fmla="*/ 9 w 10"/>
                <a:gd name="T7" fmla="*/ 7 h 13"/>
              </a:gdLst>
              <a:ahLst/>
              <a:cxnLst>
                <a:cxn ang="0">
                  <a:pos x="T0" y="T1"/>
                </a:cxn>
                <a:cxn ang="0">
                  <a:pos x="T2" y="T3"/>
                </a:cxn>
                <a:cxn ang="0">
                  <a:pos x="T4" y="T5"/>
                </a:cxn>
                <a:cxn ang="0">
                  <a:pos x="T6" y="T7"/>
                </a:cxn>
              </a:cxnLst>
              <a:rect l="0" t="0" r="r" b="b"/>
              <a:pathLst>
                <a:path w="10" h="13">
                  <a:moveTo>
                    <a:pt x="9" y="7"/>
                  </a:moveTo>
                  <a:cubicBezTo>
                    <a:pt x="7" y="11"/>
                    <a:pt x="3" y="13"/>
                    <a:pt x="2" y="10"/>
                  </a:cubicBezTo>
                  <a:cubicBezTo>
                    <a:pt x="0" y="7"/>
                    <a:pt x="4" y="0"/>
                    <a:pt x="8" y="0"/>
                  </a:cubicBezTo>
                  <a:cubicBezTo>
                    <a:pt x="10" y="0"/>
                    <a:pt x="10" y="4"/>
                    <a:pt x="9"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6" name="Freeform 2635">
              <a:extLst>
                <a:ext uri="{FF2B5EF4-FFF2-40B4-BE49-F238E27FC236}">
                  <a16:creationId xmlns:a16="http://schemas.microsoft.com/office/drawing/2014/main" id="{74B7EF86-F93D-40B8-B7C6-8CF1C2C9606C}"/>
                </a:ext>
              </a:extLst>
            </p:cNvPr>
            <p:cNvSpPr>
              <a:spLocks/>
            </p:cNvSpPr>
            <p:nvPr/>
          </p:nvSpPr>
          <p:spPr bwMode="auto">
            <a:xfrm>
              <a:off x="6901" y="3655"/>
              <a:ext cx="44" cy="53"/>
            </a:xfrm>
            <a:custGeom>
              <a:avLst/>
              <a:gdLst>
                <a:gd name="T0" fmla="*/ 6 w 9"/>
                <a:gd name="T1" fmla="*/ 6 h 11"/>
                <a:gd name="T2" fmla="*/ 1 w 9"/>
                <a:gd name="T3" fmla="*/ 10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3" y="10"/>
                    <a:pt x="1" y="11"/>
                    <a:pt x="1" y="10"/>
                  </a:cubicBezTo>
                  <a:cubicBezTo>
                    <a:pt x="0" y="8"/>
                    <a:pt x="5" y="0"/>
                    <a:pt x="8" y="0"/>
                  </a:cubicBezTo>
                  <a:cubicBezTo>
                    <a:pt x="9" y="1"/>
                    <a:pt x="7" y="4"/>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7" name="Freeform 2636">
              <a:extLst>
                <a:ext uri="{FF2B5EF4-FFF2-40B4-BE49-F238E27FC236}">
                  <a16:creationId xmlns:a16="http://schemas.microsoft.com/office/drawing/2014/main" id="{5D9F0820-4637-444E-B34E-8DCFEA93FE43}"/>
                </a:ext>
              </a:extLst>
            </p:cNvPr>
            <p:cNvSpPr>
              <a:spLocks/>
            </p:cNvSpPr>
            <p:nvPr/>
          </p:nvSpPr>
          <p:spPr bwMode="auto">
            <a:xfrm>
              <a:off x="6834" y="3732"/>
              <a:ext cx="43" cy="53"/>
            </a:xfrm>
            <a:custGeom>
              <a:avLst/>
              <a:gdLst>
                <a:gd name="T0" fmla="*/ 6 w 9"/>
                <a:gd name="T1" fmla="*/ 6 h 11"/>
                <a:gd name="T2" fmla="*/ 1 w 9"/>
                <a:gd name="T3" fmla="*/ 9 h 11"/>
                <a:gd name="T4" fmla="*/ 8 w 9"/>
                <a:gd name="T5" fmla="*/ 0 h 11"/>
                <a:gd name="T6" fmla="*/ 6 w 9"/>
                <a:gd name="T7" fmla="*/ 6 h 11"/>
              </a:gdLst>
              <a:ahLst/>
              <a:cxnLst>
                <a:cxn ang="0">
                  <a:pos x="T0" y="T1"/>
                </a:cxn>
                <a:cxn ang="0">
                  <a:pos x="T2" y="T3"/>
                </a:cxn>
                <a:cxn ang="0">
                  <a:pos x="T4" y="T5"/>
                </a:cxn>
                <a:cxn ang="0">
                  <a:pos x="T6" y="T7"/>
                </a:cxn>
              </a:cxnLst>
              <a:rect l="0" t="0" r="r" b="b"/>
              <a:pathLst>
                <a:path w="9" h="11">
                  <a:moveTo>
                    <a:pt x="6" y="6"/>
                  </a:moveTo>
                  <a:cubicBezTo>
                    <a:pt x="3" y="9"/>
                    <a:pt x="1" y="11"/>
                    <a:pt x="1" y="9"/>
                  </a:cubicBezTo>
                  <a:cubicBezTo>
                    <a:pt x="0" y="7"/>
                    <a:pt x="6" y="0"/>
                    <a:pt x="8" y="0"/>
                  </a:cubicBezTo>
                  <a:cubicBezTo>
                    <a:pt x="9" y="0"/>
                    <a:pt x="8" y="3"/>
                    <a:pt x="6"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8" name="Freeform 2637">
              <a:extLst>
                <a:ext uri="{FF2B5EF4-FFF2-40B4-BE49-F238E27FC236}">
                  <a16:creationId xmlns:a16="http://schemas.microsoft.com/office/drawing/2014/main" id="{C53BE26E-F102-4CBC-9119-D0E9DCB50C8D}"/>
                </a:ext>
              </a:extLst>
            </p:cNvPr>
            <p:cNvSpPr>
              <a:spLocks/>
            </p:cNvSpPr>
            <p:nvPr/>
          </p:nvSpPr>
          <p:spPr bwMode="auto">
            <a:xfrm>
              <a:off x="6964" y="3583"/>
              <a:ext cx="39" cy="57"/>
            </a:xfrm>
            <a:custGeom>
              <a:avLst/>
              <a:gdLst>
                <a:gd name="T0" fmla="*/ 5 w 8"/>
                <a:gd name="T1" fmla="*/ 7 h 12"/>
                <a:gd name="T2" fmla="*/ 0 w 8"/>
                <a:gd name="T3" fmla="*/ 10 h 12"/>
                <a:gd name="T4" fmla="*/ 7 w 8"/>
                <a:gd name="T5" fmla="*/ 1 h 12"/>
                <a:gd name="T6" fmla="*/ 5 w 8"/>
                <a:gd name="T7" fmla="*/ 7 h 12"/>
              </a:gdLst>
              <a:ahLst/>
              <a:cxnLst>
                <a:cxn ang="0">
                  <a:pos x="T0" y="T1"/>
                </a:cxn>
                <a:cxn ang="0">
                  <a:pos x="T2" y="T3"/>
                </a:cxn>
                <a:cxn ang="0">
                  <a:pos x="T4" y="T5"/>
                </a:cxn>
                <a:cxn ang="0">
                  <a:pos x="T6" y="T7"/>
                </a:cxn>
              </a:cxnLst>
              <a:rect l="0" t="0" r="r" b="b"/>
              <a:pathLst>
                <a:path w="8" h="12">
                  <a:moveTo>
                    <a:pt x="5" y="7"/>
                  </a:moveTo>
                  <a:cubicBezTo>
                    <a:pt x="3" y="10"/>
                    <a:pt x="1" y="12"/>
                    <a:pt x="0" y="10"/>
                  </a:cubicBezTo>
                  <a:cubicBezTo>
                    <a:pt x="0" y="8"/>
                    <a:pt x="5" y="0"/>
                    <a:pt x="7" y="1"/>
                  </a:cubicBezTo>
                  <a:cubicBezTo>
                    <a:pt x="8" y="1"/>
                    <a:pt x="7"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499" name="Freeform 2638">
              <a:extLst>
                <a:ext uri="{FF2B5EF4-FFF2-40B4-BE49-F238E27FC236}">
                  <a16:creationId xmlns:a16="http://schemas.microsoft.com/office/drawing/2014/main" id="{BCB9C71C-4F66-4924-9BEC-715CCE3C8977}"/>
                </a:ext>
              </a:extLst>
            </p:cNvPr>
            <p:cNvSpPr>
              <a:spLocks/>
            </p:cNvSpPr>
            <p:nvPr/>
          </p:nvSpPr>
          <p:spPr bwMode="auto">
            <a:xfrm>
              <a:off x="6988" y="3592"/>
              <a:ext cx="39" cy="53"/>
            </a:xfrm>
            <a:custGeom>
              <a:avLst/>
              <a:gdLst>
                <a:gd name="T0" fmla="*/ 5 w 8"/>
                <a:gd name="T1" fmla="*/ 6 h 11"/>
                <a:gd name="T2" fmla="*/ 0 w 8"/>
                <a:gd name="T3" fmla="*/ 10 h 11"/>
                <a:gd name="T4" fmla="*/ 7 w 8"/>
                <a:gd name="T5" fmla="*/ 0 h 11"/>
                <a:gd name="T6" fmla="*/ 5 w 8"/>
                <a:gd name="T7" fmla="*/ 6 h 11"/>
              </a:gdLst>
              <a:ahLst/>
              <a:cxnLst>
                <a:cxn ang="0">
                  <a:pos x="T0" y="T1"/>
                </a:cxn>
                <a:cxn ang="0">
                  <a:pos x="T2" y="T3"/>
                </a:cxn>
                <a:cxn ang="0">
                  <a:pos x="T4" y="T5"/>
                </a:cxn>
                <a:cxn ang="0">
                  <a:pos x="T6" y="T7"/>
                </a:cxn>
              </a:cxnLst>
              <a:rect l="0" t="0" r="r" b="b"/>
              <a:pathLst>
                <a:path w="8" h="11">
                  <a:moveTo>
                    <a:pt x="5" y="6"/>
                  </a:moveTo>
                  <a:cubicBezTo>
                    <a:pt x="3" y="9"/>
                    <a:pt x="1" y="11"/>
                    <a:pt x="0" y="10"/>
                  </a:cubicBezTo>
                  <a:cubicBezTo>
                    <a:pt x="0" y="8"/>
                    <a:pt x="5" y="0"/>
                    <a:pt x="7" y="0"/>
                  </a:cubicBezTo>
                  <a:cubicBezTo>
                    <a:pt x="8" y="0"/>
                    <a:pt x="7"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0" name="Freeform 2639">
              <a:extLst>
                <a:ext uri="{FF2B5EF4-FFF2-40B4-BE49-F238E27FC236}">
                  <a16:creationId xmlns:a16="http://schemas.microsoft.com/office/drawing/2014/main" id="{D41F1901-27A1-4798-80C2-84C8A61B2E77}"/>
                </a:ext>
              </a:extLst>
            </p:cNvPr>
            <p:cNvSpPr>
              <a:spLocks/>
            </p:cNvSpPr>
            <p:nvPr/>
          </p:nvSpPr>
          <p:spPr bwMode="auto">
            <a:xfrm>
              <a:off x="7017" y="3510"/>
              <a:ext cx="39" cy="53"/>
            </a:xfrm>
            <a:custGeom>
              <a:avLst/>
              <a:gdLst>
                <a:gd name="T0" fmla="*/ 5 w 8"/>
                <a:gd name="T1" fmla="*/ 6 h 11"/>
                <a:gd name="T2" fmla="*/ 1 w 8"/>
                <a:gd name="T3" fmla="*/ 10 h 11"/>
                <a:gd name="T4" fmla="*/ 7 w 8"/>
                <a:gd name="T5" fmla="*/ 0 h 11"/>
                <a:gd name="T6" fmla="*/ 5 w 8"/>
                <a:gd name="T7" fmla="*/ 6 h 11"/>
              </a:gdLst>
              <a:ahLst/>
              <a:cxnLst>
                <a:cxn ang="0">
                  <a:pos x="T0" y="T1"/>
                </a:cxn>
                <a:cxn ang="0">
                  <a:pos x="T2" y="T3"/>
                </a:cxn>
                <a:cxn ang="0">
                  <a:pos x="T4" y="T5"/>
                </a:cxn>
                <a:cxn ang="0">
                  <a:pos x="T6" y="T7"/>
                </a:cxn>
              </a:cxnLst>
              <a:rect l="0" t="0" r="r" b="b"/>
              <a:pathLst>
                <a:path w="8" h="11">
                  <a:moveTo>
                    <a:pt x="5" y="6"/>
                  </a:moveTo>
                  <a:cubicBezTo>
                    <a:pt x="3" y="10"/>
                    <a:pt x="1" y="11"/>
                    <a:pt x="1" y="10"/>
                  </a:cubicBezTo>
                  <a:cubicBezTo>
                    <a:pt x="0" y="8"/>
                    <a:pt x="5" y="0"/>
                    <a:pt x="7" y="0"/>
                  </a:cubicBezTo>
                  <a:cubicBezTo>
                    <a:pt x="8" y="0"/>
                    <a:pt x="7" y="3"/>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1" name="Freeform 2640">
              <a:extLst>
                <a:ext uri="{FF2B5EF4-FFF2-40B4-BE49-F238E27FC236}">
                  <a16:creationId xmlns:a16="http://schemas.microsoft.com/office/drawing/2014/main" id="{C3806F0A-9A56-4D28-BCFE-93096EF32E39}"/>
                </a:ext>
              </a:extLst>
            </p:cNvPr>
            <p:cNvSpPr>
              <a:spLocks/>
            </p:cNvSpPr>
            <p:nvPr/>
          </p:nvSpPr>
          <p:spPr bwMode="auto">
            <a:xfrm>
              <a:off x="7041" y="3423"/>
              <a:ext cx="39" cy="58"/>
            </a:xfrm>
            <a:custGeom>
              <a:avLst/>
              <a:gdLst>
                <a:gd name="T0" fmla="*/ 6 w 8"/>
                <a:gd name="T1" fmla="*/ 7 h 12"/>
                <a:gd name="T2" fmla="*/ 1 w 8"/>
                <a:gd name="T3" fmla="*/ 11 h 12"/>
                <a:gd name="T4" fmla="*/ 7 w 8"/>
                <a:gd name="T5" fmla="*/ 1 h 12"/>
                <a:gd name="T6" fmla="*/ 6 w 8"/>
                <a:gd name="T7" fmla="*/ 7 h 12"/>
              </a:gdLst>
              <a:ahLst/>
              <a:cxnLst>
                <a:cxn ang="0">
                  <a:pos x="T0" y="T1"/>
                </a:cxn>
                <a:cxn ang="0">
                  <a:pos x="T2" y="T3"/>
                </a:cxn>
                <a:cxn ang="0">
                  <a:pos x="T4" y="T5"/>
                </a:cxn>
                <a:cxn ang="0">
                  <a:pos x="T6" y="T7"/>
                </a:cxn>
              </a:cxnLst>
              <a:rect l="0" t="0" r="r" b="b"/>
              <a:pathLst>
                <a:path w="8" h="12">
                  <a:moveTo>
                    <a:pt x="6" y="7"/>
                  </a:moveTo>
                  <a:cubicBezTo>
                    <a:pt x="4" y="11"/>
                    <a:pt x="2" y="12"/>
                    <a:pt x="1" y="11"/>
                  </a:cubicBezTo>
                  <a:cubicBezTo>
                    <a:pt x="0" y="9"/>
                    <a:pt x="5" y="0"/>
                    <a:pt x="7" y="1"/>
                  </a:cubicBezTo>
                  <a:cubicBezTo>
                    <a:pt x="8" y="1"/>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2" name="Freeform 2641">
              <a:extLst>
                <a:ext uri="{FF2B5EF4-FFF2-40B4-BE49-F238E27FC236}">
                  <a16:creationId xmlns:a16="http://schemas.microsoft.com/office/drawing/2014/main" id="{F0D6B682-EA12-4551-8B79-3920EAC0A1DF}"/>
                </a:ext>
              </a:extLst>
            </p:cNvPr>
            <p:cNvSpPr>
              <a:spLocks/>
            </p:cNvSpPr>
            <p:nvPr/>
          </p:nvSpPr>
          <p:spPr bwMode="auto">
            <a:xfrm>
              <a:off x="6988" y="3501"/>
              <a:ext cx="39" cy="57"/>
            </a:xfrm>
            <a:custGeom>
              <a:avLst/>
              <a:gdLst>
                <a:gd name="T0" fmla="*/ 6 w 8"/>
                <a:gd name="T1" fmla="*/ 7 h 12"/>
                <a:gd name="T2" fmla="*/ 1 w 8"/>
                <a:gd name="T3" fmla="*/ 11 h 12"/>
                <a:gd name="T4" fmla="*/ 7 w 8"/>
                <a:gd name="T5" fmla="*/ 1 h 12"/>
                <a:gd name="T6" fmla="*/ 6 w 8"/>
                <a:gd name="T7" fmla="*/ 7 h 12"/>
              </a:gdLst>
              <a:ahLst/>
              <a:cxnLst>
                <a:cxn ang="0">
                  <a:pos x="T0" y="T1"/>
                </a:cxn>
                <a:cxn ang="0">
                  <a:pos x="T2" y="T3"/>
                </a:cxn>
                <a:cxn ang="0">
                  <a:pos x="T4" y="T5"/>
                </a:cxn>
                <a:cxn ang="0">
                  <a:pos x="T6" y="T7"/>
                </a:cxn>
              </a:cxnLst>
              <a:rect l="0" t="0" r="r" b="b"/>
              <a:pathLst>
                <a:path w="8" h="12">
                  <a:moveTo>
                    <a:pt x="6" y="7"/>
                  </a:moveTo>
                  <a:cubicBezTo>
                    <a:pt x="4" y="10"/>
                    <a:pt x="1" y="12"/>
                    <a:pt x="1" y="11"/>
                  </a:cubicBezTo>
                  <a:cubicBezTo>
                    <a:pt x="0" y="8"/>
                    <a:pt x="5" y="0"/>
                    <a:pt x="7" y="1"/>
                  </a:cubicBezTo>
                  <a:cubicBezTo>
                    <a:pt x="8" y="1"/>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3" name="Freeform 2642">
              <a:extLst>
                <a:ext uri="{FF2B5EF4-FFF2-40B4-BE49-F238E27FC236}">
                  <a16:creationId xmlns:a16="http://schemas.microsoft.com/office/drawing/2014/main" id="{5FFFCEF2-0E4D-436E-BFF8-FB94A56C5E62}"/>
                </a:ext>
              </a:extLst>
            </p:cNvPr>
            <p:cNvSpPr>
              <a:spLocks/>
            </p:cNvSpPr>
            <p:nvPr/>
          </p:nvSpPr>
          <p:spPr bwMode="auto">
            <a:xfrm>
              <a:off x="7060" y="3346"/>
              <a:ext cx="39" cy="63"/>
            </a:xfrm>
            <a:custGeom>
              <a:avLst/>
              <a:gdLst>
                <a:gd name="T0" fmla="*/ 6 w 8"/>
                <a:gd name="T1" fmla="*/ 7 h 13"/>
                <a:gd name="T2" fmla="*/ 1 w 8"/>
                <a:gd name="T3" fmla="*/ 11 h 13"/>
                <a:gd name="T4" fmla="*/ 6 w 8"/>
                <a:gd name="T5" fmla="*/ 1 h 13"/>
                <a:gd name="T6" fmla="*/ 6 w 8"/>
                <a:gd name="T7" fmla="*/ 7 h 13"/>
              </a:gdLst>
              <a:ahLst/>
              <a:cxnLst>
                <a:cxn ang="0">
                  <a:pos x="T0" y="T1"/>
                </a:cxn>
                <a:cxn ang="0">
                  <a:pos x="T2" y="T3"/>
                </a:cxn>
                <a:cxn ang="0">
                  <a:pos x="T4" y="T5"/>
                </a:cxn>
                <a:cxn ang="0">
                  <a:pos x="T6" y="T7"/>
                </a:cxn>
              </a:cxnLst>
              <a:rect l="0" t="0" r="r" b="b"/>
              <a:pathLst>
                <a:path w="8" h="13">
                  <a:moveTo>
                    <a:pt x="6" y="7"/>
                  </a:moveTo>
                  <a:cubicBezTo>
                    <a:pt x="4" y="11"/>
                    <a:pt x="2" y="13"/>
                    <a:pt x="1" y="11"/>
                  </a:cubicBezTo>
                  <a:cubicBezTo>
                    <a:pt x="0" y="9"/>
                    <a:pt x="4" y="0"/>
                    <a:pt x="6" y="1"/>
                  </a:cubicBezTo>
                  <a:cubicBezTo>
                    <a:pt x="8" y="1"/>
                    <a:pt x="7" y="5"/>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4" name="Freeform 2643">
              <a:extLst>
                <a:ext uri="{FF2B5EF4-FFF2-40B4-BE49-F238E27FC236}">
                  <a16:creationId xmlns:a16="http://schemas.microsoft.com/office/drawing/2014/main" id="{36F2BF2B-3F26-4555-9679-30084821BF47}"/>
                </a:ext>
              </a:extLst>
            </p:cNvPr>
            <p:cNvSpPr>
              <a:spLocks/>
            </p:cNvSpPr>
            <p:nvPr/>
          </p:nvSpPr>
          <p:spPr bwMode="auto">
            <a:xfrm>
              <a:off x="7012" y="3414"/>
              <a:ext cx="39" cy="58"/>
            </a:xfrm>
            <a:custGeom>
              <a:avLst/>
              <a:gdLst>
                <a:gd name="T0" fmla="*/ 6 w 8"/>
                <a:gd name="T1" fmla="*/ 7 h 12"/>
                <a:gd name="T2" fmla="*/ 1 w 8"/>
                <a:gd name="T3" fmla="*/ 11 h 12"/>
                <a:gd name="T4" fmla="*/ 6 w 8"/>
                <a:gd name="T5" fmla="*/ 0 h 12"/>
                <a:gd name="T6" fmla="*/ 6 w 8"/>
                <a:gd name="T7" fmla="*/ 7 h 12"/>
              </a:gdLst>
              <a:ahLst/>
              <a:cxnLst>
                <a:cxn ang="0">
                  <a:pos x="T0" y="T1"/>
                </a:cxn>
                <a:cxn ang="0">
                  <a:pos x="T2" y="T3"/>
                </a:cxn>
                <a:cxn ang="0">
                  <a:pos x="T4" y="T5"/>
                </a:cxn>
                <a:cxn ang="0">
                  <a:pos x="T6" y="T7"/>
                </a:cxn>
              </a:cxnLst>
              <a:rect l="0" t="0" r="r" b="b"/>
              <a:pathLst>
                <a:path w="8" h="12">
                  <a:moveTo>
                    <a:pt x="6" y="7"/>
                  </a:moveTo>
                  <a:cubicBezTo>
                    <a:pt x="4" y="10"/>
                    <a:pt x="1" y="12"/>
                    <a:pt x="1" y="11"/>
                  </a:cubicBezTo>
                  <a:cubicBezTo>
                    <a:pt x="0" y="8"/>
                    <a:pt x="4" y="0"/>
                    <a:pt x="6" y="0"/>
                  </a:cubicBezTo>
                  <a:cubicBezTo>
                    <a:pt x="8" y="1"/>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5" name="Freeform 2644">
              <a:extLst>
                <a:ext uri="{FF2B5EF4-FFF2-40B4-BE49-F238E27FC236}">
                  <a16:creationId xmlns:a16="http://schemas.microsoft.com/office/drawing/2014/main" id="{79B4482E-9F44-4190-A9FD-9B553DB50547}"/>
                </a:ext>
              </a:extLst>
            </p:cNvPr>
            <p:cNvSpPr>
              <a:spLocks/>
            </p:cNvSpPr>
            <p:nvPr/>
          </p:nvSpPr>
          <p:spPr bwMode="auto">
            <a:xfrm>
              <a:off x="7041" y="3515"/>
              <a:ext cx="39" cy="58"/>
            </a:xfrm>
            <a:custGeom>
              <a:avLst/>
              <a:gdLst>
                <a:gd name="T0" fmla="*/ 5 w 8"/>
                <a:gd name="T1" fmla="*/ 7 h 12"/>
                <a:gd name="T2" fmla="*/ 1 w 8"/>
                <a:gd name="T3" fmla="*/ 11 h 12"/>
                <a:gd name="T4" fmla="*/ 7 w 8"/>
                <a:gd name="T5" fmla="*/ 1 h 12"/>
                <a:gd name="T6" fmla="*/ 5 w 8"/>
                <a:gd name="T7" fmla="*/ 7 h 12"/>
              </a:gdLst>
              <a:ahLst/>
              <a:cxnLst>
                <a:cxn ang="0">
                  <a:pos x="T0" y="T1"/>
                </a:cxn>
                <a:cxn ang="0">
                  <a:pos x="T2" y="T3"/>
                </a:cxn>
                <a:cxn ang="0">
                  <a:pos x="T4" y="T5"/>
                </a:cxn>
                <a:cxn ang="0">
                  <a:pos x="T6" y="T7"/>
                </a:cxn>
              </a:cxnLst>
              <a:rect l="0" t="0" r="r" b="b"/>
              <a:pathLst>
                <a:path w="8" h="12">
                  <a:moveTo>
                    <a:pt x="5" y="7"/>
                  </a:moveTo>
                  <a:cubicBezTo>
                    <a:pt x="3" y="10"/>
                    <a:pt x="1" y="12"/>
                    <a:pt x="1" y="11"/>
                  </a:cubicBezTo>
                  <a:cubicBezTo>
                    <a:pt x="0" y="9"/>
                    <a:pt x="5" y="0"/>
                    <a:pt x="7" y="1"/>
                  </a:cubicBezTo>
                  <a:cubicBezTo>
                    <a:pt x="8" y="1"/>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6" name="Freeform 2645">
              <a:extLst>
                <a:ext uri="{FF2B5EF4-FFF2-40B4-BE49-F238E27FC236}">
                  <a16:creationId xmlns:a16="http://schemas.microsoft.com/office/drawing/2014/main" id="{18070631-426B-47F7-A6A5-2C14ACFBD427}"/>
                </a:ext>
              </a:extLst>
            </p:cNvPr>
            <p:cNvSpPr>
              <a:spLocks/>
            </p:cNvSpPr>
            <p:nvPr/>
          </p:nvSpPr>
          <p:spPr bwMode="auto">
            <a:xfrm>
              <a:off x="7094" y="3443"/>
              <a:ext cx="34" cy="58"/>
            </a:xfrm>
            <a:custGeom>
              <a:avLst/>
              <a:gdLst>
                <a:gd name="T0" fmla="*/ 4 w 7"/>
                <a:gd name="T1" fmla="*/ 7 h 12"/>
                <a:gd name="T2" fmla="*/ 0 w 7"/>
                <a:gd name="T3" fmla="*/ 11 h 12"/>
                <a:gd name="T4" fmla="*/ 6 w 7"/>
                <a:gd name="T5" fmla="*/ 0 h 12"/>
                <a:gd name="T6" fmla="*/ 4 w 7"/>
                <a:gd name="T7" fmla="*/ 7 h 12"/>
              </a:gdLst>
              <a:ahLst/>
              <a:cxnLst>
                <a:cxn ang="0">
                  <a:pos x="T0" y="T1"/>
                </a:cxn>
                <a:cxn ang="0">
                  <a:pos x="T2" y="T3"/>
                </a:cxn>
                <a:cxn ang="0">
                  <a:pos x="T4" y="T5"/>
                </a:cxn>
                <a:cxn ang="0">
                  <a:pos x="T6" y="T7"/>
                </a:cxn>
              </a:cxnLst>
              <a:rect l="0" t="0" r="r" b="b"/>
              <a:pathLst>
                <a:path w="7" h="12">
                  <a:moveTo>
                    <a:pt x="4" y="7"/>
                  </a:moveTo>
                  <a:cubicBezTo>
                    <a:pt x="2" y="10"/>
                    <a:pt x="0" y="12"/>
                    <a:pt x="0" y="11"/>
                  </a:cubicBezTo>
                  <a:cubicBezTo>
                    <a:pt x="0" y="8"/>
                    <a:pt x="4" y="0"/>
                    <a:pt x="6" y="0"/>
                  </a:cubicBezTo>
                  <a:cubicBezTo>
                    <a:pt x="7" y="0"/>
                    <a:pt x="6"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7" name="Freeform 2646">
              <a:extLst>
                <a:ext uri="{FF2B5EF4-FFF2-40B4-BE49-F238E27FC236}">
                  <a16:creationId xmlns:a16="http://schemas.microsoft.com/office/drawing/2014/main" id="{54316DEC-5B49-4341-A206-899D22D4BF36}"/>
                </a:ext>
              </a:extLst>
            </p:cNvPr>
            <p:cNvSpPr>
              <a:spLocks/>
            </p:cNvSpPr>
            <p:nvPr/>
          </p:nvSpPr>
          <p:spPr bwMode="auto">
            <a:xfrm>
              <a:off x="7123" y="3356"/>
              <a:ext cx="34" cy="58"/>
            </a:xfrm>
            <a:custGeom>
              <a:avLst/>
              <a:gdLst>
                <a:gd name="T0" fmla="*/ 5 w 7"/>
                <a:gd name="T1" fmla="*/ 7 h 12"/>
                <a:gd name="T2" fmla="*/ 1 w 7"/>
                <a:gd name="T3" fmla="*/ 11 h 12"/>
                <a:gd name="T4" fmla="*/ 6 w 7"/>
                <a:gd name="T5" fmla="*/ 0 h 12"/>
                <a:gd name="T6" fmla="*/ 5 w 7"/>
                <a:gd name="T7" fmla="*/ 7 h 12"/>
              </a:gdLst>
              <a:ahLst/>
              <a:cxnLst>
                <a:cxn ang="0">
                  <a:pos x="T0" y="T1"/>
                </a:cxn>
                <a:cxn ang="0">
                  <a:pos x="T2" y="T3"/>
                </a:cxn>
                <a:cxn ang="0">
                  <a:pos x="T4" y="T5"/>
                </a:cxn>
                <a:cxn ang="0">
                  <a:pos x="T6" y="T7"/>
                </a:cxn>
              </a:cxnLst>
              <a:rect l="0" t="0" r="r" b="b"/>
              <a:pathLst>
                <a:path w="7" h="12">
                  <a:moveTo>
                    <a:pt x="5" y="7"/>
                  </a:moveTo>
                  <a:cubicBezTo>
                    <a:pt x="3" y="10"/>
                    <a:pt x="1" y="12"/>
                    <a:pt x="1" y="11"/>
                  </a:cubicBezTo>
                  <a:cubicBezTo>
                    <a:pt x="0" y="9"/>
                    <a:pt x="4" y="0"/>
                    <a:pt x="6" y="0"/>
                  </a:cubicBezTo>
                  <a:cubicBezTo>
                    <a:pt x="7" y="0"/>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8" name="Freeform 2647">
              <a:extLst>
                <a:ext uri="{FF2B5EF4-FFF2-40B4-BE49-F238E27FC236}">
                  <a16:creationId xmlns:a16="http://schemas.microsoft.com/office/drawing/2014/main" id="{CEC8FC49-9B52-4E05-870F-AE4642B2F972}"/>
                </a:ext>
              </a:extLst>
            </p:cNvPr>
            <p:cNvSpPr>
              <a:spLocks/>
            </p:cNvSpPr>
            <p:nvPr/>
          </p:nvSpPr>
          <p:spPr bwMode="auto">
            <a:xfrm>
              <a:off x="7094" y="3361"/>
              <a:ext cx="34" cy="62"/>
            </a:xfrm>
            <a:custGeom>
              <a:avLst/>
              <a:gdLst>
                <a:gd name="T0" fmla="*/ 5 w 7"/>
                <a:gd name="T1" fmla="*/ 7 h 13"/>
                <a:gd name="T2" fmla="*/ 0 w 7"/>
                <a:gd name="T3" fmla="*/ 11 h 13"/>
                <a:gd name="T4" fmla="*/ 6 w 7"/>
                <a:gd name="T5" fmla="*/ 0 h 13"/>
                <a:gd name="T6" fmla="*/ 5 w 7"/>
                <a:gd name="T7" fmla="*/ 7 h 13"/>
              </a:gdLst>
              <a:ahLst/>
              <a:cxnLst>
                <a:cxn ang="0">
                  <a:pos x="T0" y="T1"/>
                </a:cxn>
                <a:cxn ang="0">
                  <a:pos x="T2" y="T3"/>
                </a:cxn>
                <a:cxn ang="0">
                  <a:pos x="T4" y="T5"/>
                </a:cxn>
                <a:cxn ang="0">
                  <a:pos x="T6" y="T7"/>
                </a:cxn>
              </a:cxnLst>
              <a:rect l="0" t="0" r="r" b="b"/>
              <a:pathLst>
                <a:path w="7" h="13">
                  <a:moveTo>
                    <a:pt x="5" y="7"/>
                  </a:moveTo>
                  <a:cubicBezTo>
                    <a:pt x="3" y="11"/>
                    <a:pt x="1" y="13"/>
                    <a:pt x="0" y="11"/>
                  </a:cubicBezTo>
                  <a:cubicBezTo>
                    <a:pt x="0" y="9"/>
                    <a:pt x="4" y="0"/>
                    <a:pt x="6" y="0"/>
                  </a:cubicBezTo>
                  <a:cubicBezTo>
                    <a:pt x="7" y="1"/>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09" name="Freeform 2648">
              <a:extLst>
                <a:ext uri="{FF2B5EF4-FFF2-40B4-BE49-F238E27FC236}">
                  <a16:creationId xmlns:a16="http://schemas.microsoft.com/office/drawing/2014/main" id="{4992FE07-C6B5-4EF2-9BF9-7B1F70FB7EEB}"/>
                </a:ext>
              </a:extLst>
            </p:cNvPr>
            <p:cNvSpPr>
              <a:spLocks/>
            </p:cNvSpPr>
            <p:nvPr/>
          </p:nvSpPr>
          <p:spPr bwMode="auto">
            <a:xfrm>
              <a:off x="7176" y="3235"/>
              <a:ext cx="29" cy="63"/>
            </a:xfrm>
            <a:custGeom>
              <a:avLst/>
              <a:gdLst>
                <a:gd name="T0" fmla="*/ 4 w 6"/>
                <a:gd name="T1" fmla="*/ 8 h 13"/>
                <a:gd name="T2" fmla="*/ 1 w 6"/>
                <a:gd name="T3" fmla="*/ 12 h 13"/>
                <a:gd name="T4" fmla="*/ 5 w 6"/>
                <a:gd name="T5" fmla="*/ 1 h 13"/>
                <a:gd name="T6" fmla="*/ 4 w 6"/>
                <a:gd name="T7" fmla="*/ 8 h 13"/>
              </a:gdLst>
              <a:ahLst/>
              <a:cxnLst>
                <a:cxn ang="0">
                  <a:pos x="T0" y="T1"/>
                </a:cxn>
                <a:cxn ang="0">
                  <a:pos x="T2" y="T3"/>
                </a:cxn>
                <a:cxn ang="0">
                  <a:pos x="T4" y="T5"/>
                </a:cxn>
                <a:cxn ang="0">
                  <a:pos x="T6" y="T7"/>
                </a:cxn>
              </a:cxnLst>
              <a:rect l="0" t="0" r="r" b="b"/>
              <a:pathLst>
                <a:path w="6" h="13">
                  <a:moveTo>
                    <a:pt x="4" y="8"/>
                  </a:moveTo>
                  <a:cubicBezTo>
                    <a:pt x="3" y="11"/>
                    <a:pt x="1" y="13"/>
                    <a:pt x="1" y="12"/>
                  </a:cubicBezTo>
                  <a:cubicBezTo>
                    <a:pt x="0" y="9"/>
                    <a:pt x="3" y="0"/>
                    <a:pt x="5" y="1"/>
                  </a:cubicBezTo>
                  <a:cubicBezTo>
                    <a:pt x="6" y="1"/>
                    <a:pt x="5" y="5"/>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0" name="Freeform 2649">
              <a:extLst>
                <a:ext uri="{FF2B5EF4-FFF2-40B4-BE49-F238E27FC236}">
                  <a16:creationId xmlns:a16="http://schemas.microsoft.com/office/drawing/2014/main" id="{1E8DB9BA-77AC-4FE0-9B03-DB403755B389}"/>
                </a:ext>
              </a:extLst>
            </p:cNvPr>
            <p:cNvSpPr>
              <a:spLocks/>
            </p:cNvSpPr>
            <p:nvPr/>
          </p:nvSpPr>
          <p:spPr bwMode="auto">
            <a:xfrm>
              <a:off x="7210" y="3187"/>
              <a:ext cx="24" cy="63"/>
            </a:xfrm>
            <a:custGeom>
              <a:avLst/>
              <a:gdLst>
                <a:gd name="T0" fmla="*/ 3 w 5"/>
                <a:gd name="T1" fmla="*/ 8 h 13"/>
                <a:gd name="T2" fmla="*/ 0 w 5"/>
                <a:gd name="T3" fmla="*/ 12 h 13"/>
                <a:gd name="T4" fmla="*/ 4 w 5"/>
                <a:gd name="T5" fmla="*/ 1 h 13"/>
                <a:gd name="T6" fmla="*/ 3 w 5"/>
                <a:gd name="T7" fmla="*/ 8 h 13"/>
              </a:gdLst>
              <a:ahLst/>
              <a:cxnLst>
                <a:cxn ang="0">
                  <a:pos x="T0" y="T1"/>
                </a:cxn>
                <a:cxn ang="0">
                  <a:pos x="T2" y="T3"/>
                </a:cxn>
                <a:cxn ang="0">
                  <a:pos x="T4" y="T5"/>
                </a:cxn>
                <a:cxn ang="0">
                  <a:pos x="T6" y="T7"/>
                </a:cxn>
              </a:cxnLst>
              <a:rect l="0" t="0" r="r" b="b"/>
              <a:pathLst>
                <a:path w="5" h="13">
                  <a:moveTo>
                    <a:pt x="3" y="8"/>
                  </a:moveTo>
                  <a:cubicBezTo>
                    <a:pt x="2" y="11"/>
                    <a:pt x="1" y="13"/>
                    <a:pt x="0" y="12"/>
                  </a:cubicBezTo>
                  <a:cubicBezTo>
                    <a:pt x="0" y="10"/>
                    <a:pt x="3" y="0"/>
                    <a:pt x="4" y="1"/>
                  </a:cubicBezTo>
                  <a:cubicBezTo>
                    <a:pt x="5" y="1"/>
                    <a:pt x="5" y="5"/>
                    <a:pt x="3"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1" name="Freeform 2650">
              <a:extLst>
                <a:ext uri="{FF2B5EF4-FFF2-40B4-BE49-F238E27FC236}">
                  <a16:creationId xmlns:a16="http://schemas.microsoft.com/office/drawing/2014/main" id="{A582525D-24CE-4F39-887B-C9539A36AB99}"/>
                </a:ext>
              </a:extLst>
            </p:cNvPr>
            <p:cNvSpPr>
              <a:spLocks/>
            </p:cNvSpPr>
            <p:nvPr/>
          </p:nvSpPr>
          <p:spPr bwMode="auto">
            <a:xfrm>
              <a:off x="7162" y="3308"/>
              <a:ext cx="33" cy="58"/>
            </a:xfrm>
            <a:custGeom>
              <a:avLst/>
              <a:gdLst>
                <a:gd name="T0" fmla="*/ 5 w 7"/>
                <a:gd name="T1" fmla="*/ 7 h 12"/>
                <a:gd name="T2" fmla="*/ 1 w 7"/>
                <a:gd name="T3" fmla="*/ 11 h 12"/>
                <a:gd name="T4" fmla="*/ 6 w 7"/>
                <a:gd name="T5" fmla="*/ 0 h 12"/>
                <a:gd name="T6" fmla="*/ 5 w 7"/>
                <a:gd name="T7" fmla="*/ 7 h 12"/>
              </a:gdLst>
              <a:ahLst/>
              <a:cxnLst>
                <a:cxn ang="0">
                  <a:pos x="T0" y="T1"/>
                </a:cxn>
                <a:cxn ang="0">
                  <a:pos x="T2" y="T3"/>
                </a:cxn>
                <a:cxn ang="0">
                  <a:pos x="T4" y="T5"/>
                </a:cxn>
                <a:cxn ang="0">
                  <a:pos x="T6" y="T7"/>
                </a:cxn>
              </a:cxnLst>
              <a:rect l="0" t="0" r="r" b="b"/>
              <a:pathLst>
                <a:path w="7" h="12">
                  <a:moveTo>
                    <a:pt x="5" y="7"/>
                  </a:moveTo>
                  <a:cubicBezTo>
                    <a:pt x="3" y="10"/>
                    <a:pt x="2" y="12"/>
                    <a:pt x="1" y="11"/>
                  </a:cubicBezTo>
                  <a:cubicBezTo>
                    <a:pt x="0" y="9"/>
                    <a:pt x="5" y="0"/>
                    <a:pt x="6" y="0"/>
                  </a:cubicBezTo>
                  <a:cubicBezTo>
                    <a:pt x="7" y="0"/>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2" name="Freeform 2651">
              <a:extLst>
                <a:ext uri="{FF2B5EF4-FFF2-40B4-BE49-F238E27FC236}">
                  <a16:creationId xmlns:a16="http://schemas.microsoft.com/office/drawing/2014/main" id="{1F1059C6-A6AD-4F8F-9581-A5B0C48DA60C}"/>
                </a:ext>
              </a:extLst>
            </p:cNvPr>
            <p:cNvSpPr>
              <a:spLocks/>
            </p:cNvSpPr>
            <p:nvPr/>
          </p:nvSpPr>
          <p:spPr bwMode="auto">
            <a:xfrm>
              <a:off x="7200" y="3245"/>
              <a:ext cx="29" cy="63"/>
            </a:xfrm>
            <a:custGeom>
              <a:avLst/>
              <a:gdLst>
                <a:gd name="T0" fmla="*/ 4 w 6"/>
                <a:gd name="T1" fmla="*/ 8 h 13"/>
                <a:gd name="T2" fmla="*/ 1 w 6"/>
                <a:gd name="T3" fmla="*/ 12 h 13"/>
                <a:gd name="T4" fmla="*/ 6 w 6"/>
                <a:gd name="T5" fmla="*/ 1 h 13"/>
                <a:gd name="T6" fmla="*/ 4 w 6"/>
                <a:gd name="T7" fmla="*/ 8 h 13"/>
              </a:gdLst>
              <a:ahLst/>
              <a:cxnLst>
                <a:cxn ang="0">
                  <a:pos x="T0" y="T1"/>
                </a:cxn>
                <a:cxn ang="0">
                  <a:pos x="T2" y="T3"/>
                </a:cxn>
                <a:cxn ang="0">
                  <a:pos x="T4" y="T5"/>
                </a:cxn>
                <a:cxn ang="0">
                  <a:pos x="T6" y="T7"/>
                </a:cxn>
              </a:cxnLst>
              <a:rect l="0" t="0" r="r" b="b"/>
              <a:pathLst>
                <a:path w="6" h="13">
                  <a:moveTo>
                    <a:pt x="4" y="8"/>
                  </a:moveTo>
                  <a:cubicBezTo>
                    <a:pt x="3" y="11"/>
                    <a:pt x="2" y="13"/>
                    <a:pt x="1" y="12"/>
                  </a:cubicBezTo>
                  <a:cubicBezTo>
                    <a:pt x="0" y="11"/>
                    <a:pt x="4" y="0"/>
                    <a:pt x="6" y="1"/>
                  </a:cubicBezTo>
                  <a:cubicBezTo>
                    <a:pt x="6" y="1"/>
                    <a:pt x="5" y="5"/>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3" name="Freeform 2652">
              <a:extLst>
                <a:ext uri="{FF2B5EF4-FFF2-40B4-BE49-F238E27FC236}">
                  <a16:creationId xmlns:a16="http://schemas.microsoft.com/office/drawing/2014/main" id="{B81D96F1-7AC5-42BC-B33C-169B100EC794}"/>
                </a:ext>
              </a:extLst>
            </p:cNvPr>
            <p:cNvSpPr>
              <a:spLocks/>
            </p:cNvSpPr>
            <p:nvPr/>
          </p:nvSpPr>
          <p:spPr bwMode="auto">
            <a:xfrm>
              <a:off x="7229" y="3216"/>
              <a:ext cx="24" cy="53"/>
            </a:xfrm>
            <a:custGeom>
              <a:avLst/>
              <a:gdLst>
                <a:gd name="T0" fmla="*/ 3 w 5"/>
                <a:gd name="T1" fmla="*/ 7 h 11"/>
                <a:gd name="T2" fmla="*/ 0 w 5"/>
                <a:gd name="T3" fmla="*/ 11 h 11"/>
                <a:gd name="T4" fmla="*/ 2 w 5"/>
                <a:gd name="T5" fmla="*/ 6 h 11"/>
                <a:gd name="T6" fmla="*/ 4 w 5"/>
                <a:gd name="T7" fmla="*/ 0 h 11"/>
                <a:gd name="T8" fmla="*/ 4 w 5"/>
                <a:gd name="T9" fmla="*/ 0 h 11"/>
                <a:gd name="T10" fmla="*/ 3 w 5"/>
                <a:gd name="T11" fmla="*/ 7 h 11"/>
              </a:gdLst>
              <a:ahLst/>
              <a:cxnLst>
                <a:cxn ang="0">
                  <a:pos x="T0" y="T1"/>
                </a:cxn>
                <a:cxn ang="0">
                  <a:pos x="T2" y="T3"/>
                </a:cxn>
                <a:cxn ang="0">
                  <a:pos x="T4" y="T5"/>
                </a:cxn>
                <a:cxn ang="0">
                  <a:pos x="T6" y="T7"/>
                </a:cxn>
                <a:cxn ang="0">
                  <a:pos x="T8" y="T9"/>
                </a:cxn>
                <a:cxn ang="0">
                  <a:pos x="T10" y="T11"/>
                </a:cxn>
              </a:cxnLst>
              <a:rect l="0" t="0" r="r" b="b"/>
              <a:pathLst>
                <a:path w="5" h="11">
                  <a:moveTo>
                    <a:pt x="3" y="7"/>
                  </a:moveTo>
                  <a:cubicBezTo>
                    <a:pt x="3" y="8"/>
                    <a:pt x="1" y="11"/>
                    <a:pt x="0" y="11"/>
                  </a:cubicBezTo>
                  <a:cubicBezTo>
                    <a:pt x="0" y="11"/>
                    <a:pt x="1" y="7"/>
                    <a:pt x="2" y="6"/>
                  </a:cubicBezTo>
                  <a:cubicBezTo>
                    <a:pt x="3" y="2"/>
                    <a:pt x="4" y="0"/>
                    <a:pt x="4" y="0"/>
                  </a:cubicBezTo>
                  <a:cubicBezTo>
                    <a:pt x="4" y="0"/>
                    <a:pt x="4" y="0"/>
                    <a:pt x="4" y="0"/>
                  </a:cubicBezTo>
                  <a:cubicBezTo>
                    <a:pt x="5" y="1"/>
                    <a:pt x="4" y="5"/>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4" name="Freeform 2653">
              <a:extLst>
                <a:ext uri="{FF2B5EF4-FFF2-40B4-BE49-F238E27FC236}">
                  <a16:creationId xmlns:a16="http://schemas.microsoft.com/office/drawing/2014/main" id="{9FDA2341-07C4-4279-93DF-EB97AE8DC5CE}"/>
                </a:ext>
              </a:extLst>
            </p:cNvPr>
            <p:cNvSpPr>
              <a:spLocks/>
            </p:cNvSpPr>
            <p:nvPr/>
          </p:nvSpPr>
          <p:spPr bwMode="auto">
            <a:xfrm>
              <a:off x="7239" y="3144"/>
              <a:ext cx="24" cy="58"/>
            </a:xfrm>
            <a:custGeom>
              <a:avLst/>
              <a:gdLst>
                <a:gd name="T0" fmla="*/ 3 w 5"/>
                <a:gd name="T1" fmla="*/ 7 h 12"/>
                <a:gd name="T2" fmla="*/ 1 w 5"/>
                <a:gd name="T3" fmla="*/ 12 h 12"/>
                <a:gd name="T4" fmla="*/ 4 w 5"/>
                <a:gd name="T5" fmla="*/ 0 h 12"/>
                <a:gd name="T6" fmla="*/ 4 w 5"/>
                <a:gd name="T7" fmla="*/ 0 h 12"/>
                <a:gd name="T8" fmla="*/ 3 w 5"/>
                <a:gd name="T9" fmla="*/ 7 h 12"/>
              </a:gdLst>
              <a:ahLst/>
              <a:cxnLst>
                <a:cxn ang="0">
                  <a:pos x="T0" y="T1"/>
                </a:cxn>
                <a:cxn ang="0">
                  <a:pos x="T2" y="T3"/>
                </a:cxn>
                <a:cxn ang="0">
                  <a:pos x="T4" y="T5"/>
                </a:cxn>
                <a:cxn ang="0">
                  <a:pos x="T6" y="T7"/>
                </a:cxn>
                <a:cxn ang="0">
                  <a:pos x="T8" y="T9"/>
                </a:cxn>
              </a:cxnLst>
              <a:rect l="0" t="0" r="r" b="b"/>
              <a:pathLst>
                <a:path w="5" h="12">
                  <a:moveTo>
                    <a:pt x="3" y="7"/>
                  </a:moveTo>
                  <a:cubicBezTo>
                    <a:pt x="2" y="10"/>
                    <a:pt x="1" y="12"/>
                    <a:pt x="1" y="12"/>
                  </a:cubicBezTo>
                  <a:cubicBezTo>
                    <a:pt x="0" y="10"/>
                    <a:pt x="3" y="0"/>
                    <a:pt x="4" y="0"/>
                  </a:cubicBezTo>
                  <a:cubicBezTo>
                    <a:pt x="4" y="0"/>
                    <a:pt x="4" y="0"/>
                    <a:pt x="4" y="0"/>
                  </a:cubicBezTo>
                  <a:cubicBezTo>
                    <a:pt x="5" y="0"/>
                    <a:pt x="4"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5" name="Freeform 2654">
              <a:extLst>
                <a:ext uri="{FF2B5EF4-FFF2-40B4-BE49-F238E27FC236}">
                  <a16:creationId xmlns:a16="http://schemas.microsoft.com/office/drawing/2014/main" id="{5A942C0B-F822-4131-B45D-927279CAF79B}"/>
                </a:ext>
              </a:extLst>
            </p:cNvPr>
            <p:cNvSpPr>
              <a:spLocks/>
            </p:cNvSpPr>
            <p:nvPr/>
          </p:nvSpPr>
          <p:spPr bwMode="auto">
            <a:xfrm>
              <a:off x="7268" y="3091"/>
              <a:ext cx="19" cy="58"/>
            </a:xfrm>
            <a:custGeom>
              <a:avLst/>
              <a:gdLst>
                <a:gd name="T0" fmla="*/ 3 w 4"/>
                <a:gd name="T1" fmla="*/ 7 h 12"/>
                <a:gd name="T2" fmla="*/ 1 w 4"/>
                <a:gd name="T3" fmla="*/ 12 h 12"/>
                <a:gd name="T4" fmla="*/ 2 w 4"/>
                <a:gd name="T5" fmla="*/ 6 h 12"/>
                <a:gd name="T6" fmla="*/ 4 w 4"/>
                <a:gd name="T7" fmla="*/ 0 h 12"/>
                <a:gd name="T8" fmla="*/ 4 w 4"/>
                <a:gd name="T9" fmla="*/ 0 h 12"/>
                <a:gd name="T10" fmla="*/ 3 w 4"/>
                <a:gd name="T11" fmla="*/ 7 h 12"/>
              </a:gdLst>
              <a:ahLst/>
              <a:cxnLst>
                <a:cxn ang="0">
                  <a:pos x="T0" y="T1"/>
                </a:cxn>
                <a:cxn ang="0">
                  <a:pos x="T2" y="T3"/>
                </a:cxn>
                <a:cxn ang="0">
                  <a:pos x="T4" y="T5"/>
                </a:cxn>
                <a:cxn ang="0">
                  <a:pos x="T6" y="T7"/>
                </a:cxn>
                <a:cxn ang="0">
                  <a:pos x="T8" y="T9"/>
                </a:cxn>
                <a:cxn ang="0">
                  <a:pos x="T10" y="T11"/>
                </a:cxn>
              </a:cxnLst>
              <a:rect l="0" t="0" r="r" b="b"/>
              <a:pathLst>
                <a:path w="4" h="12">
                  <a:moveTo>
                    <a:pt x="3" y="7"/>
                  </a:moveTo>
                  <a:cubicBezTo>
                    <a:pt x="3" y="8"/>
                    <a:pt x="1" y="12"/>
                    <a:pt x="1" y="12"/>
                  </a:cubicBezTo>
                  <a:cubicBezTo>
                    <a:pt x="0" y="11"/>
                    <a:pt x="1" y="6"/>
                    <a:pt x="2" y="6"/>
                  </a:cubicBezTo>
                  <a:cubicBezTo>
                    <a:pt x="2" y="3"/>
                    <a:pt x="3" y="0"/>
                    <a:pt x="4" y="0"/>
                  </a:cubicBezTo>
                  <a:cubicBezTo>
                    <a:pt x="4" y="0"/>
                    <a:pt x="4" y="0"/>
                    <a:pt x="4" y="0"/>
                  </a:cubicBezTo>
                  <a:cubicBezTo>
                    <a:pt x="4" y="0"/>
                    <a:pt x="4"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6" name="Freeform 2655">
              <a:extLst>
                <a:ext uri="{FF2B5EF4-FFF2-40B4-BE49-F238E27FC236}">
                  <a16:creationId xmlns:a16="http://schemas.microsoft.com/office/drawing/2014/main" id="{7F266EE3-A6FB-458E-824B-BC47FA94D07B}"/>
                </a:ext>
              </a:extLst>
            </p:cNvPr>
            <p:cNvSpPr>
              <a:spLocks/>
            </p:cNvSpPr>
            <p:nvPr/>
          </p:nvSpPr>
          <p:spPr bwMode="auto">
            <a:xfrm>
              <a:off x="7253" y="3163"/>
              <a:ext cx="24" cy="58"/>
            </a:xfrm>
            <a:custGeom>
              <a:avLst/>
              <a:gdLst>
                <a:gd name="T0" fmla="*/ 3 w 5"/>
                <a:gd name="T1" fmla="*/ 7 h 12"/>
                <a:gd name="T2" fmla="*/ 1 w 5"/>
                <a:gd name="T3" fmla="*/ 12 h 12"/>
                <a:gd name="T4" fmla="*/ 4 w 5"/>
                <a:gd name="T5" fmla="*/ 0 h 12"/>
                <a:gd name="T6" fmla="*/ 4 w 5"/>
                <a:gd name="T7" fmla="*/ 0 h 12"/>
                <a:gd name="T8" fmla="*/ 3 w 5"/>
                <a:gd name="T9" fmla="*/ 7 h 12"/>
              </a:gdLst>
              <a:ahLst/>
              <a:cxnLst>
                <a:cxn ang="0">
                  <a:pos x="T0" y="T1"/>
                </a:cxn>
                <a:cxn ang="0">
                  <a:pos x="T2" y="T3"/>
                </a:cxn>
                <a:cxn ang="0">
                  <a:pos x="T4" y="T5"/>
                </a:cxn>
                <a:cxn ang="0">
                  <a:pos x="T6" y="T7"/>
                </a:cxn>
                <a:cxn ang="0">
                  <a:pos x="T8" y="T9"/>
                </a:cxn>
              </a:cxnLst>
              <a:rect l="0" t="0" r="r" b="b"/>
              <a:pathLst>
                <a:path w="5" h="12">
                  <a:moveTo>
                    <a:pt x="3" y="7"/>
                  </a:moveTo>
                  <a:cubicBezTo>
                    <a:pt x="3" y="7"/>
                    <a:pt x="1" y="11"/>
                    <a:pt x="1" y="12"/>
                  </a:cubicBezTo>
                  <a:cubicBezTo>
                    <a:pt x="0" y="11"/>
                    <a:pt x="4" y="0"/>
                    <a:pt x="4" y="0"/>
                  </a:cubicBezTo>
                  <a:cubicBezTo>
                    <a:pt x="4" y="0"/>
                    <a:pt x="4" y="0"/>
                    <a:pt x="4" y="0"/>
                  </a:cubicBezTo>
                  <a:cubicBezTo>
                    <a:pt x="5" y="0"/>
                    <a:pt x="4"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7" name="Freeform 2656">
              <a:extLst>
                <a:ext uri="{FF2B5EF4-FFF2-40B4-BE49-F238E27FC236}">
                  <a16:creationId xmlns:a16="http://schemas.microsoft.com/office/drawing/2014/main" id="{18AAE511-BE45-42CE-A5BB-CED008EF3510}"/>
                </a:ext>
              </a:extLst>
            </p:cNvPr>
            <p:cNvSpPr>
              <a:spLocks/>
            </p:cNvSpPr>
            <p:nvPr/>
          </p:nvSpPr>
          <p:spPr bwMode="auto">
            <a:xfrm>
              <a:off x="7248" y="2990"/>
              <a:ext cx="24" cy="62"/>
            </a:xfrm>
            <a:custGeom>
              <a:avLst/>
              <a:gdLst>
                <a:gd name="T0" fmla="*/ 4 w 5"/>
                <a:gd name="T1" fmla="*/ 8 h 13"/>
                <a:gd name="T2" fmla="*/ 1 w 5"/>
                <a:gd name="T3" fmla="*/ 12 h 13"/>
                <a:gd name="T4" fmla="*/ 4 w 5"/>
                <a:gd name="T5" fmla="*/ 0 h 13"/>
                <a:gd name="T6" fmla="*/ 4 w 5"/>
                <a:gd name="T7" fmla="*/ 8 h 13"/>
              </a:gdLst>
              <a:ahLst/>
              <a:cxnLst>
                <a:cxn ang="0">
                  <a:pos x="T0" y="T1"/>
                </a:cxn>
                <a:cxn ang="0">
                  <a:pos x="T2" y="T3"/>
                </a:cxn>
                <a:cxn ang="0">
                  <a:pos x="T4" y="T5"/>
                </a:cxn>
                <a:cxn ang="0">
                  <a:pos x="T6" y="T7"/>
                </a:cxn>
              </a:cxnLst>
              <a:rect l="0" t="0" r="r" b="b"/>
              <a:pathLst>
                <a:path w="5" h="13">
                  <a:moveTo>
                    <a:pt x="4" y="8"/>
                  </a:moveTo>
                  <a:cubicBezTo>
                    <a:pt x="3" y="11"/>
                    <a:pt x="2" y="13"/>
                    <a:pt x="1" y="12"/>
                  </a:cubicBezTo>
                  <a:cubicBezTo>
                    <a:pt x="0" y="10"/>
                    <a:pt x="3" y="0"/>
                    <a:pt x="4" y="0"/>
                  </a:cubicBezTo>
                  <a:cubicBezTo>
                    <a:pt x="5" y="1"/>
                    <a:pt x="5" y="5"/>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8" name="Freeform 2657">
              <a:extLst>
                <a:ext uri="{FF2B5EF4-FFF2-40B4-BE49-F238E27FC236}">
                  <a16:creationId xmlns:a16="http://schemas.microsoft.com/office/drawing/2014/main" id="{3A08078D-980E-4D74-A035-78DA5801103C}"/>
                </a:ext>
              </a:extLst>
            </p:cNvPr>
            <p:cNvSpPr>
              <a:spLocks/>
            </p:cNvSpPr>
            <p:nvPr/>
          </p:nvSpPr>
          <p:spPr bwMode="auto">
            <a:xfrm>
              <a:off x="7215" y="3062"/>
              <a:ext cx="28" cy="63"/>
            </a:xfrm>
            <a:custGeom>
              <a:avLst/>
              <a:gdLst>
                <a:gd name="T0" fmla="*/ 4 w 6"/>
                <a:gd name="T1" fmla="*/ 8 h 13"/>
                <a:gd name="T2" fmla="*/ 1 w 6"/>
                <a:gd name="T3" fmla="*/ 12 h 13"/>
                <a:gd name="T4" fmla="*/ 4 w 6"/>
                <a:gd name="T5" fmla="*/ 0 h 13"/>
                <a:gd name="T6" fmla="*/ 4 w 6"/>
                <a:gd name="T7" fmla="*/ 8 h 13"/>
              </a:gdLst>
              <a:ahLst/>
              <a:cxnLst>
                <a:cxn ang="0">
                  <a:pos x="T0" y="T1"/>
                </a:cxn>
                <a:cxn ang="0">
                  <a:pos x="T2" y="T3"/>
                </a:cxn>
                <a:cxn ang="0">
                  <a:pos x="T4" y="T5"/>
                </a:cxn>
                <a:cxn ang="0">
                  <a:pos x="T6" y="T7"/>
                </a:cxn>
              </a:cxnLst>
              <a:rect l="0" t="0" r="r" b="b"/>
              <a:pathLst>
                <a:path w="6" h="13">
                  <a:moveTo>
                    <a:pt x="4" y="8"/>
                  </a:moveTo>
                  <a:cubicBezTo>
                    <a:pt x="3" y="11"/>
                    <a:pt x="2" y="13"/>
                    <a:pt x="1" y="12"/>
                  </a:cubicBezTo>
                  <a:cubicBezTo>
                    <a:pt x="0" y="10"/>
                    <a:pt x="3" y="0"/>
                    <a:pt x="4" y="0"/>
                  </a:cubicBezTo>
                  <a:cubicBezTo>
                    <a:pt x="6" y="1"/>
                    <a:pt x="5" y="4"/>
                    <a:pt x="4"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19" name="Freeform 2658">
              <a:extLst>
                <a:ext uri="{FF2B5EF4-FFF2-40B4-BE49-F238E27FC236}">
                  <a16:creationId xmlns:a16="http://schemas.microsoft.com/office/drawing/2014/main" id="{DA383BA1-CFA1-4569-BAFA-D5E782D17F34}"/>
                </a:ext>
              </a:extLst>
            </p:cNvPr>
            <p:cNvSpPr>
              <a:spLocks/>
            </p:cNvSpPr>
            <p:nvPr/>
          </p:nvSpPr>
          <p:spPr bwMode="auto">
            <a:xfrm>
              <a:off x="7162" y="3192"/>
              <a:ext cx="28" cy="63"/>
            </a:xfrm>
            <a:custGeom>
              <a:avLst/>
              <a:gdLst>
                <a:gd name="T0" fmla="*/ 5 w 6"/>
                <a:gd name="T1" fmla="*/ 7 h 13"/>
                <a:gd name="T2" fmla="*/ 1 w 6"/>
                <a:gd name="T3" fmla="*/ 11 h 13"/>
                <a:gd name="T4" fmla="*/ 5 w 6"/>
                <a:gd name="T5" fmla="*/ 0 h 13"/>
                <a:gd name="T6" fmla="*/ 5 w 6"/>
                <a:gd name="T7" fmla="*/ 7 h 13"/>
              </a:gdLst>
              <a:ahLst/>
              <a:cxnLst>
                <a:cxn ang="0">
                  <a:pos x="T0" y="T1"/>
                </a:cxn>
                <a:cxn ang="0">
                  <a:pos x="T2" y="T3"/>
                </a:cxn>
                <a:cxn ang="0">
                  <a:pos x="T4" y="T5"/>
                </a:cxn>
                <a:cxn ang="0">
                  <a:pos x="T6" y="T7"/>
                </a:cxn>
              </a:cxnLst>
              <a:rect l="0" t="0" r="r" b="b"/>
              <a:pathLst>
                <a:path w="6" h="13">
                  <a:moveTo>
                    <a:pt x="5" y="7"/>
                  </a:moveTo>
                  <a:cubicBezTo>
                    <a:pt x="3" y="11"/>
                    <a:pt x="2" y="13"/>
                    <a:pt x="1" y="11"/>
                  </a:cubicBezTo>
                  <a:cubicBezTo>
                    <a:pt x="0" y="8"/>
                    <a:pt x="3" y="0"/>
                    <a:pt x="5" y="0"/>
                  </a:cubicBezTo>
                  <a:cubicBezTo>
                    <a:pt x="6" y="0"/>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0" name="Freeform 2659">
              <a:extLst>
                <a:ext uri="{FF2B5EF4-FFF2-40B4-BE49-F238E27FC236}">
                  <a16:creationId xmlns:a16="http://schemas.microsoft.com/office/drawing/2014/main" id="{0621AB43-A226-47CD-BE0B-87DBA4191BBE}"/>
                </a:ext>
              </a:extLst>
            </p:cNvPr>
            <p:cNvSpPr>
              <a:spLocks/>
            </p:cNvSpPr>
            <p:nvPr/>
          </p:nvSpPr>
          <p:spPr bwMode="auto">
            <a:xfrm>
              <a:off x="7200" y="3149"/>
              <a:ext cx="29" cy="62"/>
            </a:xfrm>
            <a:custGeom>
              <a:avLst/>
              <a:gdLst>
                <a:gd name="T0" fmla="*/ 4 w 6"/>
                <a:gd name="T1" fmla="*/ 7 h 13"/>
                <a:gd name="T2" fmla="*/ 1 w 6"/>
                <a:gd name="T3" fmla="*/ 12 h 13"/>
                <a:gd name="T4" fmla="*/ 5 w 6"/>
                <a:gd name="T5" fmla="*/ 0 h 13"/>
                <a:gd name="T6" fmla="*/ 4 w 6"/>
                <a:gd name="T7" fmla="*/ 7 h 13"/>
              </a:gdLst>
              <a:ahLst/>
              <a:cxnLst>
                <a:cxn ang="0">
                  <a:pos x="T0" y="T1"/>
                </a:cxn>
                <a:cxn ang="0">
                  <a:pos x="T2" y="T3"/>
                </a:cxn>
                <a:cxn ang="0">
                  <a:pos x="T4" y="T5"/>
                </a:cxn>
                <a:cxn ang="0">
                  <a:pos x="T6" y="T7"/>
                </a:cxn>
              </a:cxnLst>
              <a:rect l="0" t="0" r="r" b="b"/>
              <a:pathLst>
                <a:path w="6" h="13">
                  <a:moveTo>
                    <a:pt x="4" y="7"/>
                  </a:moveTo>
                  <a:cubicBezTo>
                    <a:pt x="3" y="11"/>
                    <a:pt x="1" y="13"/>
                    <a:pt x="1" y="12"/>
                  </a:cubicBezTo>
                  <a:cubicBezTo>
                    <a:pt x="0" y="9"/>
                    <a:pt x="3" y="0"/>
                    <a:pt x="5" y="0"/>
                  </a:cubicBezTo>
                  <a:cubicBezTo>
                    <a:pt x="6" y="0"/>
                    <a:pt x="5"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1" name="Freeform 2660">
              <a:extLst>
                <a:ext uri="{FF2B5EF4-FFF2-40B4-BE49-F238E27FC236}">
                  <a16:creationId xmlns:a16="http://schemas.microsoft.com/office/drawing/2014/main" id="{1B921D7A-D750-4224-8DFC-D02E5138A23A}"/>
                </a:ext>
              </a:extLst>
            </p:cNvPr>
            <p:cNvSpPr>
              <a:spLocks/>
            </p:cNvSpPr>
            <p:nvPr/>
          </p:nvSpPr>
          <p:spPr bwMode="auto">
            <a:xfrm>
              <a:off x="7109" y="3284"/>
              <a:ext cx="33" cy="58"/>
            </a:xfrm>
            <a:custGeom>
              <a:avLst/>
              <a:gdLst>
                <a:gd name="T0" fmla="*/ 6 w 7"/>
                <a:gd name="T1" fmla="*/ 7 h 12"/>
                <a:gd name="T2" fmla="*/ 1 w 7"/>
                <a:gd name="T3" fmla="*/ 11 h 12"/>
                <a:gd name="T4" fmla="*/ 6 w 7"/>
                <a:gd name="T5" fmla="*/ 0 h 12"/>
                <a:gd name="T6" fmla="*/ 6 w 7"/>
                <a:gd name="T7" fmla="*/ 7 h 12"/>
              </a:gdLst>
              <a:ahLst/>
              <a:cxnLst>
                <a:cxn ang="0">
                  <a:pos x="T0" y="T1"/>
                </a:cxn>
                <a:cxn ang="0">
                  <a:pos x="T2" y="T3"/>
                </a:cxn>
                <a:cxn ang="0">
                  <a:pos x="T4" y="T5"/>
                </a:cxn>
                <a:cxn ang="0">
                  <a:pos x="T6" y="T7"/>
                </a:cxn>
              </a:cxnLst>
              <a:rect l="0" t="0" r="r" b="b"/>
              <a:pathLst>
                <a:path w="7" h="12">
                  <a:moveTo>
                    <a:pt x="6" y="7"/>
                  </a:moveTo>
                  <a:cubicBezTo>
                    <a:pt x="4" y="10"/>
                    <a:pt x="2" y="12"/>
                    <a:pt x="1" y="11"/>
                  </a:cubicBezTo>
                  <a:cubicBezTo>
                    <a:pt x="0" y="9"/>
                    <a:pt x="4" y="0"/>
                    <a:pt x="6" y="0"/>
                  </a:cubicBezTo>
                  <a:cubicBezTo>
                    <a:pt x="7" y="0"/>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2" name="Freeform 2661">
              <a:extLst>
                <a:ext uri="{FF2B5EF4-FFF2-40B4-BE49-F238E27FC236}">
                  <a16:creationId xmlns:a16="http://schemas.microsoft.com/office/drawing/2014/main" id="{A9EE64F7-4C45-464C-A5CE-8DC5B9D5E97D}"/>
                </a:ext>
              </a:extLst>
            </p:cNvPr>
            <p:cNvSpPr>
              <a:spLocks/>
            </p:cNvSpPr>
            <p:nvPr/>
          </p:nvSpPr>
          <p:spPr bwMode="auto">
            <a:xfrm>
              <a:off x="7137" y="3279"/>
              <a:ext cx="34" cy="63"/>
            </a:xfrm>
            <a:custGeom>
              <a:avLst/>
              <a:gdLst>
                <a:gd name="T0" fmla="*/ 5 w 7"/>
                <a:gd name="T1" fmla="*/ 7 h 13"/>
                <a:gd name="T2" fmla="*/ 1 w 7"/>
                <a:gd name="T3" fmla="*/ 12 h 13"/>
                <a:gd name="T4" fmla="*/ 6 w 7"/>
                <a:gd name="T5" fmla="*/ 1 h 13"/>
                <a:gd name="T6" fmla="*/ 5 w 7"/>
                <a:gd name="T7" fmla="*/ 7 h 13"/>
              </a:gdLst>
              <a:ahLst/>
              <a:cxnLst>
                <a:cxn ang="0">
                  <a:pos x="T0" y="T1"/>
                </a:cxn>
                <a:cxn ang="0">
                  <a:pos x="T2" y="T3"/>
                </a:cxn>
                <a:cxn ang="0">
                  <a:pos x="T4" y="T5"/>
                </a:cxn>
                <a:cxn ang="0">
                  <a:pos x="T6" y="T7"/>
                </a:cxn>
              </a:cxnLst>
              <a:rect l="0" t="0" r="r" b="b"/>
              <a:pathLst>
                <a:path w="7" h="13">
                  <a:moveTo>
                    <a:pt x="5" y="7"/>
                  </a:moveTo>
                  <a:cubicBezTo>
                    <a:pt x="4" y="11"/>
                    <a:pt x="2" y="13"/>
                    <a:pt x="1" y="12"/>
                  </a:cubicBezTo>
                  <a:cubicBezTo>
                    <a:pt x="0" y="9"/>
                    <a:pt x="4" y="0"/>
                    <a:pt x="6" y="1"/>
                  </a:cubicBezTo>
                  <a:cubicBezTo>
                    <a:pt x="7" y="1"/>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3" name="Freeform 2662">
              <a:extLst>
                <a:ext uri="{FF2B5EF4-FFF2-40B4-BE49-F238E27FC236}">
                  <a16:creationId xmlns:a16="http://schemas.microsoft.com/office/drawing/2014/main" id="{5D93F211-D878-4560-9F4C-49E2D6C08783}"/>
                </a:ext>
              </a:extLst>
            </p:cNvPr>
            <p:cNvSpPr>
              <a:spLocks/>
            </p:cNvSpPr>
            <p:nvPr/>
          </p:nvSpPr>
          <p:spPr bwMode="auto">
            <a:xfrm>
              <a:off x="7070" y="3443"/>
              <a:ext cx="34" cy="58"/>
            </a:xfrm>
            <a:custGeom>
              <a:avLst/>
              <a:gdLst>
                <a:gd name="T0" fmla="*/ 4 w 7"/>
                <a:gd name="T1" fmla="*/ 6 h 12"/>
                <a:gd name="T2" fmla="*/ 0 w 7"/>
                <a:gd name="T3" fmla="*/ 10 h 12"/>
                <a:gd name="T4" fmla="*/ 6 w 7"/>
                <a:gd name="T5" fmla="*/ 0 h 12"/>
                <a:gd name="T6" fmla="*/ 4 w 7"/>
                <a:gd name="T7" fmla="*/ 6 h 12"/>
              </a:gdLst>
              <a:ahLst/>
              <a:cxnLst>
                <a:cxn ang="0">
                  <a:pos x="T0" y="T1"/>
                </a:cxn>
                <a:cxn ang="0">
                  <a:pos x="T2" y="T3"/>
                </a:cxn>
                <a:cxn ang="0">
                  <a:pos x="T4" y="T5"/>
                </a:cxn>
                <a:cxn ang="0">
                  <a:pos x="T6" y="T7"/>
                </a:cxn>
              </a:cxnLst>
              <a:rect l="0" t="0" r="r" b="b"/>
              <a:pathLst>
                <a:path w="7" h="12">
                  <a:moveTo>
                    <a:pt x="4" y="6"/>
                  </a:moveTo>
                  <a:cubicBezTo>
                    <a:pt x="2" y="10"/>
                    <a:pt x="0" y="12"/>
                    <a:pt x="0" y="10"/>
                  </a:cubicBezTo>
                  <a:cubicBezTo>
                    <a:pt x="0" y="8"/>
                    <a:pt x="4" y="0"/>
                    <a:pt x="6" y="0"/>
                  </a:cubicBezTo>
                  <a:cubicBezTo>
                    <a:pt x="7" y="0"/>
                    <a:pt x="6" y="4"/>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4" name="Freeform 2663">
              <a:extLst>
                <a:ext uri="{FF2B5EF4-FFF2-40B4-BE49-F238E27FC236}">
                  <a16:creationId xmlns:a16="http://schemas.microsoft.com/office/drawing/2014/main" id="{01A9E9F9-6261-4345-A44F-D7935B8FD900}"/>
                </a:ext>
              </a:extLst>
            </p:cNvPr>
            <p:cNvSpPr>
              <a:spLocks/>
            </p:cNvSpPr>
            <p:nvPr/>
          </p:nvSpPr>
          <p:spPr bwMode="auto">
            <a:xfrm>
              <a:off x="7282" y="3076"/>
              <a:ext cx="19" cy="58"/>
            </a:xfrm>
            <a:custGeom>
              <a:avLst/>
              <a:gdLst>
                <a:gd name="T0" fmla="*/ 2 w 4"/>
                <a:gd name="T1" fmla="*/ 7 h 12"/>
                <a:gd name="T2" fmla="*/ 1 w 4"/>
                <a:gd name="T3" fmla="*/ 12 h 12"/>
                <a:gd name="T4" fmla="*/ 4 w 4"/>
                <a:gd name="T5" fmla="*/ 0 h 12"/>
                <a:gd name="T6" fmla="*/ 4 w 4"/>
                <a:gd name="T7" fmla="*/ 0 h 12"/>
                <a:gd name="T8" fmla="*/ 2 w 4"/>
                <a:gd name="T9" fmla="*/ 7 h 12"/>
              </a:gdLst>
              <a:ahLst/>
              <a:cxnLst>
                <a:cxn ang="0">
                  <a:pos x="T0" y="T1"/>
                </a:cxn>
                <a:cxn ang="0">
                  <a:pos x="T2" y="T3"/>
                </a:cxn>
                <a:cxn ang="0">
                  <a:pos x="T4" y="T5"/>
                </a:cxn>
                <a:cxn ang="0">
                  <a:pos x="T6" y="T7"/>
                </a:cxn>
                <a:cxn ang="0">
                  <a:pos x="T8" y="T9"/>
                </a:cxn>
              </a:cxnLst>
              <a:rect l="0" t="0" r="r" b="b"/>
              <a:pathLst>
                <a:path w="4" h="12">
                  <a:moveTo>
                    <a:pt x="2" y="7"/>
                  </a:moveTo>
                  <a:cubicBezTo>
                    <a:pt x="2" y="8"/>
                    <a:pt x="1" y="12"/>
                    <a:pt x="1" y="12"/>
                  </a:cubicBezTo>
                  <a:cubicBezTo>
                    <a:pt x="0" y="12"/>
                    <a:pt x="3" y="1"/>
                    <a:pt x="4" y="0"/>
                  </a:cubicBezTo>
                  <a:cubicBezTo>
                    <a:pt x="4" y="0"/>
                    <a:pt x="4" y="0"/>
                    <a:pt x="4" y="0"/>
                  </a:cubicBezTo>
                  <a:cubicBezTo>
                    <a:pt x="4" y="1"/>
                    <a:pt x="3" y="5"/>
                    <a:pt x="2"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5" name="Freeform 2664">
              <a:extLst>
                <a:ext uri="{FF2B5EF4-FFF2-40B4-BE49-F238E27FC236}">
                  <a16:creationId xmlns:a16="http://schemas.microsoft.com/office/drawing/2014/main" id="{211BBA22-7015-4A74-8840-87DB98B34808}"/>
                </a:ext>
              </a:extLst>
            </p:cNvPr>
            <p:cNvSpPr>
              <a:spLocks/>
            </p:cNvSpPr>
            <p:nvPr/>
          </p:nvSpPr>
          <p:spPr bwMode="auto">
            <a:xfrm>
              <a:off x="7268" y="2908"/>
              <a:ext cx="19" cy="62"/>
            </a:xfrm>
            <a:custGeom>
              <a:avLst/>
              <a:gdLst>
                <a:gd name="T0" fmla="*/ 4 w 4"/>
                <a:gd name="T1" fmla="*/ 7 h 13"/>
                <a:gd name="T2" fmla="*/ 1 w 4"/>
                <a:gd name="T3" fmla="*/ 12 h 13"/>
                <a:gd name="T4" fmla="*/ 3 w 4"/>
                <a:gd name="T5" fmla="*/ 0 h 13"/>
                <a:gd name="T6" fmla="*/ 3 w 4"/>
                <a:gd name="T7" fmla="*/ 0 h 13"/>
                <a:gd name="T8" fmla="*/ 4 w 4"/>
                <a:gd name="T9" fmla="*/ 7 h 13"/>
              </a:gdLst>
              <a:ahLst/>
              <a:cxnLst>
                <a:cxn ang="0">
                  <a:pos x="T0" y="T1"/>
                </a:cxn>
                <a:cxn ang="0">
                  <a:pos x="T2" y="T3"/>
                </a:cxn>
                <a:cxn ang="0">
                  <a:pos x="T4" y="T5"/>
                </a:cxn>
                <a:cxn ang="0">
                  <a:pos x="T6" y="T7"/>
                </a:cxn>
                <a:cxn ang="0">
                  <a:pos x="T8" y="T9"/>
                </a:cxn>
              </a:cxnLst>
              <a:rect l="0" t="0" r="r" b="b"/>
              <a:pathLst>
                <a:path w="4" h="13">
                  <a:moveTo>
                    <a:pt x="4" y="7"/>
                  </a:moveTo>
                  <a:cubicBezTo>
                    <a:pt x="3" y="11"/>
                    <a:pt x="2" y="13"/>
                    <a:pt x="1" y="12"/>
                  </a:cubicBezTo>
                  <a:cubicBezTo>
                    <a:pt x="0" y="10"/>
                    <a:pt x="2" y="0"/>
                    <a:pt x="3" y="0"/>
                  </a:cubicBezTo>
                  <a:cubicBezTo>
                    <a:pt x="3" y="0"/>
                    <a:pt x="3" y="0"/>
                    <a:pt x="3" y="0"/>
                  </a:cubicBezTo>
                  <a:cubicBezTo>
                    <a:pt x="4" y="0"/>
                    <a:pt x="4" y="4"/>
                    <a:pt x="4"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6" name="Freeform 2665">
              <a:extLst>
                <a:ext uri="{FF2B5EF4-FFF2-40B4-BE49-F238E27FC236}">
                  <a16:creationId xmlns:a16="http://schemas.microsoft.com/office/drawing/2014/main" id="{CEE8C0A7-51B4-405C-AF9B-FE314E12FC40}"/>
                </a:ext>
              </a:extLst>
            </p:cNvPr>
            <p:cNvSpPr>
              <a:spLocks/>
            </p:cNvSpPr>
            <p:nvPr/>
          </p:nvSpPr>
          <p:spPr bwMode="auto">
            <a:xfrm>
              <a:off x="7176" y="3105"/>
              <a:ext cx="29" cy="63"/>
            </a:xfrm>
            <a:custGeom>
              <a:avLst/>
              <a:gdLst>
                <a:gd name="T0" fmla="*/ 5 w 6"/>
                <a:gd name="T1" fmla="*/ 7 h 13"/>
                <a:gd name="T2" fmla="*/ 1 w 6"/>
                <a:gd name="T3" fmla="*/ 11 h 13"/>
                <a:gd name="T4" fmla="*/ 5 w 6"/>
                <a:gd name="T5" fmla="*/ 0 h 13"/>
                <a:gd name="T6" fmla="*/ 5 w 6"/>
                <a:gd name="T7" fmla="*/ 7 h 13"/>
              </a:gdLst>
              <a:ahLst/>
              <a:cxnLst>
                <a:cxn ang="0">
                  <a:pos x="T0" y="T1"/>
                </a:cxn>
                <a:cxn ang="0">
                  <a:pos x="T2" y="T3"/>
                </a:cxn>
                <a:cxn ang="0">
                  <a:pos x="T4" y="T5"/>
                </a:cxn>
                <a:cxn ang="0">
                  <a:pos x="T6" y="T7"/>
                </a:cxn>
              </a:cxnLst>
              <a:rect l="0" t="0" r="r" b="b"/>
              <a:pathLst>
                <a:path w="6" h="13">
                  <a:moveTo>
                    <a:pt x="5" y="7"/>
                  </a:moveTo>
                  <a:cubicBezTo>
                    <a:pt x="4" y="11"/>
                    <a:pt x="2" y="13"/>
                    <a:pt x="1" y="11"/>
                  </a:cubicBezTo>
                  <a:cubicBezTo>
                    <a:pt x="0" y="9"/>
                    <a:pt x="3" y="0"/>
                    <a:pt x="5" y="0"/>
                  </a:cubicBezTo>
                  <a:cubicBezTo>
                    <a:pt x="6" y="0"/>
                    <a:pt x="6"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7" name="Freeform 2666">
              <a:extLst>
                <a:ext uri="{FF2B5EF4-FFF2-40B4-BE49-F238E27FC236}">
                  <a16:creationId xmlns:a16="http://schemas.microsoft.com/office/drawing/2014/main" id="{A290758A-54BE-4675-A653-1A973C4B6EFD}"/>
                </a:ext>
              </a:extLst>
            </p:cNvPr>
            <p:cNvSpPr>
              <a:spLocks/>
            </p:cNvSpPr>
            <p:nvPr/>
          </p:nvSpPr>
          <p:spPr bwMode="auto">
            <a:xfrm>
              <a:off x="7239" y="3096"/>
              <a:ext cx="24" cy="62"/>
            </a:xfrm>
            <a:custGeom>
              <a:avLst/>
              <a:gdLst>
                <a:gd name="T0" fmla="*/ 3 w 5"/>
                <a:gd name="T1" fmla="*/ 7 h 13"/>
                <a:gd name="T2" fmla="*/ 1 w 5"/>
                <a:gd name="T3" fmla="*/ 12 h 13"/>
                <a:gd name="T4" fmla="*/ 4 w 5"/>
                <a:gd name="T5" fmla="*/ 0 h 13"/>
                <a:gd name="T6" fmla="*/ 3 w 5"/>
                <a:gd name="T7" fmla="*/ 7 h 13"/>
              </a:gdLst>
              <a:ahLst/>
              <a:cxnLst>
                <a:cxn ang="0">
                  <a:pos x="T0" y="T1"/>
                </a:cxn>
                <a:cxn ang="0">
                  <a:pos x="T2" y="T3"/>
                </a:cxn>
                <a:cxn ang="0">
                  <a:pos x="T4" y="T5"/>
                </a:cxn>
                <a:cxn ang="0">
                  <a:pos x="T6" y="T7"/>
                </a:cxn>
              </a:cxnLst>
              <a:rect l="0" t="0" r="r" b="b"/>
              <a:pathLst>
                <a:path w="5" h="13">
                  <a:moveTo>
                    <a:pt x="3" y="7"/>
                  </a:moveTo>
                  <a:cubicBezTo>
                    <a:pt x="2" y="11"/>
                    <a:pt x="1" y="13"/>
                    <a:pt x="1" y="12"/>
                  </a:cubicBezTo>
                  <a:cubicBezTo>
                    <a:pt x="0" y="10"/>
                    <a:pt x="3" y="0"/>
                    <a:pt x="4" y="0"/>
                  </a:cubicBezTo>
                  <a:cubicBezTo>
                    <a:pt x="5" y="0"/>
                    <a:pt x="4" y="4"/>
                    <a:pt x="3"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8" name="Freeform 2667">
              <a:extLst>
                <a:ext uri="{FF2B5EF4-FFF2-40B4-BE49-F238E27FC236}">
                  <a16:creationId xmlns:a16="http://schemas.microsoft.com/office/drawing/2014/main" id="{28E405CE-AA15-4ECD-A3C5-94B9FEF817C3}"/>
                </a:ext>
              </a:extLst>
            </p:cNvPr>
            <p:cNvSpPr>
              <a:spLocks/>
            </p:cNvSpPr>
            <p:nvPr/>
          </p:nvSpPr>
          <p:spPr bwMode="auto">
            <a:xfrm>
              <a:off x="7195" y="3014"/>
              <a:ext cx="29" cy="67"/>
            </a:xfrm>
            <a:custGeom>
              <a:avLst/>
              <a:gdLst>
                <a:gd name="T0" fmla="*/ 5 w 6"/>
                <a:gd name="T1" fmla="*/ 8 h 14"/>
                <a:gd name="T2" fmla="*/ 1 w 6"/>
                <a:gd name="T3" fmla="*/ 12 h 14"/>
                <a:gd name="T4" fmla="*/ 5 w 6"/>
                <a:gd name="T5" fmla="*/ 1 h 14"/>
                <a:gd name="T6" fmla="*/ 5 w 6"/>
                <a:gd name="T7" fmla="*/ 8 h 14"/>
              </a:gdLst>
              <a:ahLst/>
              <a:cxnLst>
                <a:cxn ang="0">
                  <a:pos x="T0" y="T1"/>
                </a:cxn>
                <a:cxn ang="0">
                  <a:pos x="T2" y="T3"/>
                </a:cxn>
                <a:cxn ang="0">
                  <a:pos x="T4" y="T5"/>
                </a:cxn>
                <a:cxn ang="0">
                  <a:pos x="T6" y="T7"/>
                </a:cxn>
              </a:cxnLst>
              <a:rect l="0" t="0" r="r" b="b"/>
              <a:pathLst>
                <a:path w="6" h="14">
                  <a:moveTo>
                    <a:pt x="5" y="8"/>
                  </a:moveTo>
                  <a:cubicBezTo>
                    <a:pt x="4" y="12"/>
                    <a:pt x="2" y="14"/>
                    <a:pt x="1" y="12"/>
                  </a:cubicBezTo>
                  <a:cubicBezTo>
                    <a:pt x="0" y="9"/>
                    <a:pt x="2" y="0"/>
                    <a:pt x="5" y="1"/>
                  </a:cubicBezTo>
                  <a:cubicBezTo>
                    <a:pt x="6" y="1"/>
                    <a:pt x="6" y="5"/>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29" name="Freeform 2668">
              <a:extLst>
                <a:ext uri="{FF2B5EF4-FFF2-40B4-BE49-F238E27FC236}">
                  <a16:creationId xmlns:a16="http://schemas.microsoft.com/office/drawing/2014/main" id="{8BF7C1CF-49BA-4581-BBB6-875B27EEBCD0}"/>
                </a:ext>
              </a:extLst>
            </p:cNvPr>
            <p:cNvSpPr>
              <a:spLocks/>
            </p:cNvSpPr>
            <p:nvPr/>
          </p:nvSpPr>
          <p:spPr bwMode="auto">
            <a:xfrm>
              <a:off x="6819" y="3877"/>
              <a:ext cx="39" cy="48"/>
            </a:xfrm>
            <a:custGeom>
              <a:avLst/>
              <a:gdLst>
                <a:gd name="T0" fmla="*/ 4 w 8"/>
                <a:gd name="T1" fmla="*/ 6 h 10"/>
                <a:gd name="T2" fmla="*/ 0 w 8"/>
                <a:gd name="T3" fmla="*/ 9 h 10"/>
                <a:gd name="T4" fmla="*/ 8 w 8"/>
                <a:gd name="T5" fmla="*/ 0 h 10"/>
                <a:gd name="T6" fmla="*/ 4 w 8"/>
                <a:gd name="T7" fmla="*/ 6 h 10"/>
              </a:gdLst>
              <a:ahLst/>
              <a:cxnLst>
                <a:cxn ang="0">
                  <a:pos x="T0" y="T1"/>
                </a:cxn>
                <a:cxn ang="0">
                  <a:pos x="T2" y="T3"/>
                </a:cxn>
                <a:cxn ang="0">
                  <a:pos x="T4" y="T5"/>
                </a:cxn>
                <a:cxn ang="0">
                  <a:pos x="T6" y="T7"/>
                </a:cxn>
              </a:cxnLst>
              <a:rect l="0" t="0" r="r" b="b"/>
              <a:pathLst>
                <a:path w="8" h="10">
                  <a:moveTo>
                    <a:pt x="4" y="6"/>
                  </a:moveTo>
                  <a:cubicBezTo>
                    <a:pt x="3" y="7"/>
                    <a:pt x="0" y="10"/>
                    <a:pt x="0" y="9"/>
                  </a:cubicBezTo>
                  <a:cubicBezTo>
                    <a:pt x="0" y="8"/>
                    <a:pt x="7" y="0"/>
                    <a:pt x="8" y="0"/>
                  </a:cubicBezTo>
                  <a:cubicBezTo>
                    <a:pt x="8" y="1"/>
                    <a:pt x="6" y="4"/>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0" name="Freeform 2669">
              <a:extLst>
                <a:ext uri="{FF2B5EF4-FFF2-40B4-BE49-F238E27FC236}">
                  <a16:creationId xmlns:a16="http://schemas.microsoft.com/office/drawing/2014/main" id="{AE5E140F-3150-4524-9491-D3DC5F5DC4BA}"/>
                </a:ext>
              </a:extLst>
            </p:cNvPr>
            <p:cNvSpPr>
              <a:spLocks/>
            </p:cNvSpPr>
            <p:nvPr/>
          </p:nvSpPr>
          <p:spPr bwMode="auto">
            <a:xfrm>
              <a:off x="6921" y="3751"/>
              <a:ext cx="38" cy="53"/>
            </a:xfrm>
            <a:custGeom>
              <a:avLst/>
              <a:gdLst>
                <a:gd name="T0" fmla="*/ 5 w 8"/>
                <a:gd name="T1" fmla="*/ 6 h 11"/>
                <a:gd name="T2" fmla="*/ 1 w 8"/>
                <a:gd name="T3" fmla="*/ 10 h 11"/>
                <a:gd name="T4" fmla="*/ 8 w 8"/>
                <a:gd name="T5" fmla="*/ 1 h 11"/>
                <a:gd name="T6" fmla="*/ 5 w 8"/>
                <a:gd name="T7" fmla="*/ 6 h 11"/>
              </a:gdLst>
              <a:ahLst/>
              <a:cxnLst>
                <a:cxn ang="0">
                  <a:pos x="T0" y="T1"/>
                </a:cxn>
                <a:cxn ang="0">
                  <a:pos x="T2" y="T3"/>
                </a:cxn>
                <a:cxn ang="0">
                  <a:pos x="T4" y="T5"/>
                </a:cxn>
                <a:cxn ang="0">
                  <a:pos x="T6" y="T7"/>
                </a:cxn>
              </a:cxnLst>
              <a:rect l="0" t="0" r="r" b="b"/>
              <a:pathLst>
                <a:path w="8" h="11">
                  <a:moveTo>
                    <a:pt x="5" y="6"/>
                  </a:moveTo>
                  <a:cubicBezTo>
                    <a:pt x="3" y="9"/>
                    <a:pt x="1" y="11"/>
                    <a:pt x="1" y="10"/>
                  </a:cubicBezTo>
                  <a:cubicBezTo>
                    <a:pt x="0" y="9"/>
                    <a:pt x="7" y="0"/>
                    <a:pt x="8" y="1"/>
                  </a:cubicBezTo>
                  <a:cubicBezTo>
                    <a:pt x="8" y="1"/>
                    <a:pt x="6"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1" name="Freeform 2670">
              <a:extLst>
                <a:ext uri="{FF2B5EF4-FFF2-40B4-BE49-F238E27FC236}">
                  <a16:creationId xmlns:a16="http://schemas.microsoft.com/office/drawing/2014/main" id="{059B4C42-77D9-43D7-910B-7E72CA79F2F6}"/>
                </a:ext>
              </a:extLst>
            </p:cNvPr>
            <p:cNvSpPr>
              <a:spLocks/>
            </p:cNvSpPr>
            <p:nvPr/>
          </p:nvSpPr>
          <p:spPr bwMode="auto">
            <a:xfrm>
              <a:off x="6872" y="3814"/>
              <a:ext cx="44" cy="48"/>
            </a:xfrm>
            <a:custGeom>
              <a:avLst/>
              <a:gdLst>
                <a:gd name="T0" fmla="*/ 4 w 9"/>
                <a:gd name="T1" fmla="*/ 6 h 10"/>
                <a:gd name="T2" fmla="*/ 0 w 9"/>
                <a:gd name="T3" fmla="*/ 10 h 10"/>
                <a:gd name="T4" fmla="*/ 8 w 9"/>
                <a:gd name="T5" fmla="*/ 1 h 10"/>
                <a:gd name="T6" fmla="*/ 4 w 9"/>
                <a:gd name="T7" fmla="*/ 6 h 10"/>
              </a:gdLst>
              <a:ahLst/>
              <a:cxnLst>
                <a:cxn ang="0">
                  <a:pos x="T0" y="T1"/>
                </a:cxn>
                <a:cxn ang="0">
                  <a:pos x="T2" y="T3"/>
                </a:cxn>
                <a:cxn ang="0">
                  <a:pos x="T4" y="T5"/>
                </a:cxn>
                <a:cxn ang="0">
                  <a:pos x="T6" y="T7"/>
                </a:cxn>
              </a:cxnLst>
              <a:rect l="0" t="0" r="r" b="b"/>
              <a:pathLst>
                <a:path w="9" h="10">
                  <a:moveTo>
                    <a:pt x="4" y="6"/>
                  </a:moveTo>
                  <a:cubicBezTo>
                    <a:pt x="2" y="9"/>
                    <a:pt x="0" y="10"/>
                    <a:pt x="0" y="10"/>
                  </a:cubicBezTo>
                  <a:cubicBezTo>
                    <a:pt x="0" y="9"/>
                    <a:pt x="7" y="0"/>
                    <a:pt x="8" y="1"/>
                  </a:cubicBezTo>
                  <a:cubicBezTo>
                    <a:pt x="9" y="1"/>
                    <a:pt x="7" y="4"/>
                    <a:pt x="4"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2" name="Freeform 2671">
              <a:extLst>
                <a:ext uri="{FF2B5EF4-FFF2-40B4-BE49-F238E27FC236}">
                  <a16:creationId xmlns:a16="http://schemas.microsoft.com/office/drawing/2014/main" id="{4D516DA8-B789-4831-A27F-289A53021034}"/>
                </a:ext>
              </a:extLst>
            </p:cNvPr>
            <p:cNvSpPr>
              <a:spLocks/>
            </p:cNvSpPr>
            <p:nvPr/>
          </p:nvSpPr>
          <p:spPr bwMode="auto">
            <a:xfrm>
              <a:off x="6954" y="3669"/>
              <a:ext cx="39" cy="53"/>
            </a:xfrm>
            <a:custGeom>
              <a:avLst/>
              <a:gdLst>
                <a:gd name="T0" fmla="*/ 5 w 8"/>
                <a:gd name="T1" fmla="*/ 6 h 11"/>
                <a:gd name="T2" fmla="*/ 0 w 8"/>
                <a:gd name="T3" fmla="*/ 10 h 11"/>
                <a:gd name="T4" fmla="*/ 7 w 8"/>
                <a:gd name="T5" fmla="*/ 0 h 11"/>
                <a:gd name="T6" fmla="*/ 5 w 8"/>
                <a:gd name="T7" fmla="*/ 6 h 11"/>
              </a:gdLst>
              <a:ahLst/>
              <a:cxnLst>
                <a:cxn ang="0">
                  <a:pos x="T0" y="T1"/>
                </a:cxn>
                <a:cxn ang="0">
                  <a:pos x="T2" y="T3"/>
                </a:cxn>
                <a:cxn ang="0">
                  <a:pos x="T4" y="T5"/>
                </a:cxn>
                <a:cxn ang="0">
                  <a:pos x="T6" y="T7"/>
                </a:cxn>
              </a:cxnLst>
              <a:rect l="0" t="0" r="r" b="b"/>
              <a:pathLst>
                <a:path w="8" h="11">
                  <a:moveTo>
                    <a:pt x="5" y="6"/>
                  </a:moveTo>
                  <a:cubicBezTo>
                    <a:pt x="2" y="9"/>
                    <a:pt x="0" y="11"/>
                    <a:pt x="0" y="10"/>
                  </a:cubicBezTo>
                  <a:cubicBezTo>
                    <a:pt x="0" y="8"/>
                    <a:pt x="6" y="0"/>
                    <a:pt x="7" y="0"/>
                  </a:cubicBezTo>
                  <a:cubicBezTo>
                    <a:pt x="8" y="1"/>
                    <a:pt x="6"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3" name="Freeform 2672">
              <a:extLst>
                <a:ext uri="{FF2B5EF4-FFF2-40B4-BE49-F238E27FC236}">
                  <a16:creationId xmlns:a16="http://schemas.microsoft.com/office/drawing/2014/main" id="{6F8463D1-48F4-4739-A312-A275B0C19950}"/>
                </a:ext>
              </a:extLst>
            </p:cNvPr>
            <p:cNvSpPr>
              <a:spLocks/>
            </p:cNvSpPr>
            <p:nvPr/>
          </p:nvSpPr>
          <p:spPr bwMode="auto">
            <a:xfrm>
              <a:off x="6935" y="3660"/>
              <a:ext cx="39" cy="53"/>
            </a:xfrm>
            <a:custGeom>
              <a:avLst/>
              <a:gdLst>
                <a:gd name="T0" fmla="*/ 5 w 8"/>
                <a:gd name="T1" fmla="*/ 6 h 11"/>
                <a:gd name="T2" fmla="*/ 0 w 8"/>
                <a:gd name="T3" fmla="*/ 10 h 11"/>
                <a:gd name="T4" fmla="*/ 7 w 8"/>
                <a:gd name="T5" fmla="*/ 0 h 11"/>
                <a:gd name="T6" fmla="*/ 5 w 8"/>
                <a:gd name="T7" fmla="*/ 6 h 11"/>
              </a:gdLst>
              <a:ahLst/>
              <a:cxnLst>
                <a:cxn ang="0">
                  <a:pos x="T0" y="T1"/>
                </a:cxn>
                <a:cxn ang="0">
                  <a:pos x="T2" y="T3"/>
                </a:cxn>
                <a:cxn ang="0">
                  <a:pos x="T4" y="T5"/>
                </a:cxn>
                <a:cxn ang="0">
                  <a:pos x="T6" y="T7"/>
                </a:cxn>
              </a:cxnLst>
              <a:rect l="0" t="0" r="r" b="b"/>
              <a:pathLst>
                <a:path w="8" h="11">
                  <a:moveTo>
                    <a:pt x="5" y="6"/>
                  </a:moveTo>
                  <a:cubicBezTo>
                    <a:pt x="2" y="9"/>
                    <a:pt x="0" y="11"/>
                    <a:pt x="0" y="10"/>
                  </a:cubicBezTo>
                  <a:cubicBezTo>
                    <a:pt x="0" y="8"/>
                    <a:pt x="5" y="0"/>
                    <a:pt x="7" y="0"/>
                  </a:cubicBezTo>
                  <a:cubicBezTo>
                    <a:pt x="8" y="1"/>
                    <a:pt x="7"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4" name="Freeform 2673">
              <a:extLst>
                <a:ext uri="{FF2B5EF4-FFF2-40B4-BE49-F238E27FC236}">
                  <a16:creationId xmlns:a16="http://schemas.microsoft.com/office/drawing/2014/main" id="{02FA014A-BF32-49A0-A382-FF70EED778E0}"/>
                </a:ext>
              </a:extLst>
            </p:cNvPr>
            <p:cNvSpPr>
              <a:spLocks/>
            </p:cNvSpPr>
            <p:nvPr/>
          </p:nvSpPr>
          <p:spPr bwMode="auto">
            <a:xfrm>
              <a:off x="6897" y="3732"/>
              <a:ext cx="38" cy="53"/>
            </a:xfrm>
            <a:custGeom>
              <a:avLst/>
              <a:gdLst>
                <a:gd name="T0" fmla="*/ 5 w 8"/>
                <a:gd name="T1" fmla="*/ 6 h 11"/>
                <a:gd name="T2" fmla="*/ 0 w 8"/>
                <a:gd name="T3" fmla="*/ 10 h 11"/>
                <a:gd name="T4" fmla="*/ 8 w 8"/>
                <a:gd name="T5" fmla="*/ 0 h 11"/>
                <a:gd name="T6" fmla="*/ 5 w 8"/>
                <a:gd name="T7" fmla="*/ 6 h 11"/>
              </a:gdLst>
              <a:ahLst/>
              <a:cxnLst>
                <a:cxn ang="0">
                  <a:pos x="T0" y="T1"/>
                </a:cxn>
                <a:cxn ang="0">
                  <a:pos x="T2" y="T3"/>
                </a:cxn>
                <a:cxn ang="0">
                  <a:pos x="T4" y="T5"/>
                </a:cxn>
                <a:cxn ang="0">
                  <a:pos x="T6" y="T7"/>
                </a:cxn>
              </a:cxnLst>
              <a:rect l="0" t="0" r="r" b="b"/>
              <a:pathLst>
                <a:path w="8" h="11">
                  <a:moveTo>
                    <a:pt x="5" y="6"/>
                  </a:moveTo>
                  <a:cubicBezTo>
                    <a:pt x="3" y="9"/>
                    <a:pt x="0" y="11"/>
                    <a:pt x="0" y="10"/>
                  </a:cubicBezTo>
                  <a:cubicBezTo>
                    <a:pt x="0" y="8"/>
                    <a:pt x="6" y="0"/>
                    <a:pt x="8" y="0"/>
                  </a:cubicBezTo>
                  <a:cubicBezTo>
                    <a:pt x="8" y="1"/>
                    <a:pt x="7" y="4"/>
                    <a:pt x="5" y="6"/>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5" name="Freeform 2674">
              <a:extLst>
                <a:ext uri="{FF2B5EF4-FFF2-40B4-BE49-F238E27FC236}">
                  <a16:creationId xmlns:a16="http://schemas.microsoft.com/office/drawing/2014/main" id="{1067BC7B-672D-40F7-BA64-834370A7A37F}"/>
                </a:ext>
              </a:extLst>
            </p:cNvPr>
            <p:cNvSpPr>
              <a:spLocks/>
            </p:cNvSpPr>
            <p:nvPr/>
          </p:nvSpPr>
          <p:spPr bwMode="auto">
            <a:xfrm>
              <a:off x="7133" y="3182"/>
              <a:ext cx="33" cy="63"/>
            </a:xfrm>
            <a:custGeom>
              <a:avLst/>
              <a:gdLst>
                <a:gd name="T0" fmla="*/ 5 w 7"/>
                <a:gd name="T1" fmla="*/ 8 h 13"/>
                <a:gd name="T2" fmla="*/ 1 w 7"/>
                <a:gd name="T3" fmla="*/ 12 h 13"/>
                <a:gd name="T4" fmla="*/ 6 w 7"/>
                <a:gd name="T5" fmla="*/ 1 h 13"/>
                <a:gd name="T6" fmla="*/ 5 w 7"/>
                <a:gd name="T7" fmla="*/ 8 h 13"/>
              </a:gdLst>
              <a:ahLst/>
              <a:cxnLst>
                <a:cxn ang="0">
                  <a:pos x="T0" y="T1"/>
                </a:cxn>
                <a:cxn ang="0">
                  <a:pos x="T2" y="T3"/>
                </a:cxn>
                <a:cxn ang="0">
                  <a:pos x="T4" y="T5"/>
                </a:cxn>
                <a:cxn ang="0">
                  <a:pos x="T6" y="T7"/>
                </a:cxn>
              </a:cxnLst>
              <a:rect l="0" t="0" r="r" b="b"/>
              <a:pathLst>
                <a:path w="7" h="13">
                  <a:moveTo>
                    <a:pt x="5" y="8"/>
                  </a:moveTo>
                  <a:cubicBezTo>
                    <a:pt x="4" y="11"/>
                    <a:pt x="2" y="13"/>
                    <a:pt x="1" y="12"/>
                  </a:cubicBezTo>
                  <a:cubicBezTo>
                    <a:pt x="0" y="9"/>
                    <a:pt x="3" y="0"/>
                    <a:pt x="6" y="1"/>
                  </a:cubicBezTo>
                  <a:cubicBezTo>
                    <a:pt x="7" y="1"/>
                    <a:pt x="7" y="5"/>
                    <a:pt x="5"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6" name="Freeform 2675">
              <a:extLst>
                <a:ext uri="{FF2B5EF4-FFF2-40B4-BE49-F238E27FC236}">
                  <a16:creationId xmlns:a16="http://schemas.microsoft.com/office/drawing/2014/main" id="{9D108A89-B75C-47FA-9214-5401B1C547F4}"/>
                </a:ext>
              </a:extLst>
            </p:cNvPr>
            <p:cNvSpPr>
              <a:spLocks/>
            </p:cNvSpPr>
            <p:nvPr/>
          </p:nvSpPr>
          <p:spPr bwMode="auto">
            <a:xfrm>
              <a:off x="7229" y="2965"/>
              <a:ext cx="29" cy="63"/>
            </a:xfrm>
            <a:custGeom>
              <a:avLst/>
              <a:gdLst>
                <a:gd name="T0" fmla="*/ 5 w 6"/>
                <a:gd name="T1" fmla="*/ 7 h 13"/>
                <a:gd name="T2" fmla="*/ 2 w 6"/>
                <a:gd name="T3" fmla="*/ 12 h 13"/>
                <a:gd name="T4" fmla="*/ 4 w 6"/>
                <a:gd name="T5" fmla="*/ 0 h 13"/>
                <a:gd name="T6" fmla="*/ 5 w 6"/>
                <a:gd name="T7" fmla="*/ 7 h 13"/>
              </a:gdLst>
              <a:ahLst/>
              <a:cxnLst>
                <a:cxn ang="0">
                  <a:pos x="T0" y="T1"/>
                </a:cxn>
                <a:cxn ang="0">
                  <a:pos x="T2" y="T3"/>
                </a:cxn>
                <a:cxn ang="0">
                  <a:pos x="T4" y="T5"/>
                </a:cxn>
                <a:cxn ang="0">
                  <a:pos x="T6" y="T7"/>
                </a:cxn>
              </a:cxnLst>
              <a:rect l="0" t="0" r="r" b="b"/>
              <a:pathLst>
                <a:path w="6" h="13">
                  <a:moveTo>
                    <a:pt x="5" y="7"/>
                  </a:moveTo>
                  <a:cubicBezTo>
                    <a:pt x="4" y="11"/>
                    <a:pt x="2" y="13"/>
                    <a:pt x="2" y="12"/>
                  </a:cubicBezTo>
                  <a:cubicBezTo>
                    <a:pt x="0" y="9"/>
                    <a:pt x="2" y="0"/>
                    <a:pt x="4" y="0"/>
                  </a:cubicBezTo>
                  <a:cubicBezTo>
                    <a:pt x="6" y="0"/>
                    <a:pt x="5" y="4"/>
                    <a:pt x="5"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7" name="Freeform 2676">
              <a:extLst>
                <a:ext uri="{FF2B5EF4-FFF2-40B4-BE49-F238E27FC236}">
                  <a16:creationId xmlns:a16="http://schemas.microsoft.com/office/drawing/2014/main" id="{641B8125-E9A8-4432-B6FD-E5351D559842}"/>
                </a:ext>
              </a:extLst>
            </p:cNvPr>
            <p:cNvSpPr>
              <a:spLocks/>
            </p:cNvSpPr>
            <p:nvPr/>
          </p:nvSpPr>
          <p:spPr bwMode="auto">
            <a:xfrm>
              <a:off x="7099" y="2720"/>
              <a:ext cx="38" cy="67"/>
            </a:xfrm>
            <a:custGeom>
              <a:avLst/>
              <a:gdLst>
                <a:gd name="T0" fmla="*/ 8 w 8"/>
                <a:gd name="T1" fmla="*/ 8 h 14"/>
                <a:gd name="T2" fmla="*/ 3 w 8"/>
                <a:gd name="T3" fmla="*/ 12 h 14"/>
                <a:gd name="T4" fmla="*/ 5 w 8"/>
                <a:gd name="T5" fmla="*/ 0 h 14"/>
                <a:gd name="T6" fmla="*/ 8 w 8"/>
                <a:gd name="T7" fmla="*/ 8 h 14"/>
              </a:gdLst>
              <a:ahLst/>
              <a:cxnLst>
                <a:cxn ang="0">
                  <a:pos x="T0" y="T1"/>
                </a:cxn>
                <a:cxn ang="0">
                  <a:pos x="T2" y="T3"/>
                </a:cxn>
                <a:cxn ang="0">
                  <a:pos x="T4" y="T5"/>
                </a:cxn>
                <a:cxn ang="0">
                  <a:pos x="T6" y="T7"/>
                </a:cxn>
              </a:cxnLst>
              <a:rect l="0" t="0" r="r" b="b"/>
              <a:pathLst>
                <a:path w="8" h="14">
                  <a:moveTo>
                    <a:pt x="8" y="8"/>
                  </a:moveTo>
                  <a:cubicBezTo>
                    <a:pt x="7" y="12"/>
                    <a:pt x="5" y="14"/>
                    <a:pt x="3" y="12"/>
                  </a:cubicBezTo>
                  <a:cubicBezTo>
                    <a:pt x="0" y="9"/>
                    <a:pt x="2" y="0"/>
                    <a:pt x="5" y="0"/>
                  </a:cubicBezTo>
                  <a:cubicBezTo>
                    <a:pt x="7" y="1"/>
                    <a:pt x="8" y="4"/>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8" name="Freeform 2677">
              <a:extLst>
                <a:ext uri="{FF2B5EF4-FFF2-40B4-BE49-F238E27FC236}">
                  <a16:creationId xmlns:a16="http://schemas.microsoft.com/office/drawing/2014/main" id="{DEB98614-5237-4DB2-A804-1CA4D35B2245}"/>
                </a:ext>
              </a:extLst>
            </p:cNvPr>
            <p:cNvSpPr>
              <a:spLocks/>
            </p:cNvSpPr>
            <p:nvPr/>
          </p:nvSpPr>
          <p:spPr bwMode="auto">
            <a:xfrm>
              <a:off x="7113" y="2633"/>
              <a:ext cx="39" cy="67"/>
            </a:xfrm>
            <a:custGeom>
              <a:avLst/>
              <a:gdLst>
                <a:gd name="T0" fmla="*/ 7 w 8"/>
                <a:gd name="T1" fmla="*/ 8 h 14"/>
                <a:gd name="T2" fmla="*/ 3 w 8"/>
                <a:gd name="T3" fmla="*/ 12 h 14"/>
                <a:gd name="T4" fmla="*/ 5 w 8"/>
                <a:gd name="T5" fmla="*/ 0 h 14"/>
                <a:gd name="T6" fmla="*/ 7 w 8"/>
                <a:gd name="T7" fmla="*/ 8 h 14"/>
              </a:gdLst>
              <a:ahLst/>
              <a:cxnLst>
                <a:cxn ang="0">
                  <a:pos x="T0" y="T1"/>
                </a:cxn>
                <a:cxn ang="0">
                  <a:pos x="T2" y="T3"/>
                </a:cxn>
                <a:cxn ang="0">
                  <a:pos x="T4" y="T5"/>
                </a:cxn>
                <a:cxn ang="0">
                  <a:pos x="T6" y="T7"/>
                </a:cxn>
              </a:cxnLst>
              <a:rect l="0" t="0" r="r" b="b"/>
              <a:pathLst>
                <a:path w="8" h="14">
                  <a:moveTo>
                    <a:pt x="7" y="8"/>
                  </a:moveTo>
                  <a:cubicBezTo>
                    <a:pt x="7" y="12"/>
                    <a:pt x="5" y="14"/>
                    <a:pt x="3" y="12"/>
                  </a:cubicBezTo>
                  <a:cubicBezTo>
                    <a:pt x="0" y="9"/>
                    <a:pt x="1" y="0"/>
                    <a:pt x="5" y="0"/>
                  </a:cubicBezTo>
                  <a:cubicBezTo>
                    <a:pt x="7" y="1"/>
                    <a:pt x="8"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39" name="Freeform 2678">
              <a:extLst>
                <a:ext uri="{FF2B5EF4-FFF2-40B4-BE49-F238E27FC236}">
                  <a16:creationId xmlns:a16="http://schemas.microsoft.com/office/drawing/2014/main" id="{FCC263A5-ADAB-41BB-B9FD-97C92B5790C4}"/>
                </a:ext>
              </a:extLst>
            </p:cNvPr>
            <p:cNvSpPr>
              <a:spLocks/>
            </p:cNvSpPr>
            <p:nvPr/>
          </p:nvSpPr>
          <p:spPr bwMode="auto">
            <a:xfrm>
              <a:off x="7195" y="2840"/>
              <a:ext cx="34" cy="68"/>
            </a:xfrm>
            <a:custGeom>
              <a:avLst/>
              <a:gdLst>
                <a:gd name="T0" fmla="*/ 6 w 7"/>
                <a:gd name="T1" fmla="*/ 7 h 14"/>
                <a:gd name="T2" fmla="*/ 2 w 7"/>
                <a:gd name="T3" fmla="*/ 12 h 14"/>
                <a:gd name="T4" fmla="*/ 5 w 7"/>
                <a:gd name="T5" fmla="*/ 0 h 14"/>
                <a:gd name="T6" fmla="*/ 6 w 7"/>
                <a:gd name="T7" fmla="*/ 7 h 14"/>
              </a:gdLst>
              <a:ahLst/>
              <a:cxnLst>
                <a:cxn ang="0">
                  <a:pos x="T0" y="T1"/>
                </a:cxn>
                <a:cxn ang="0">
                  <a:pos x="T2" y="T3"/>
                </a:cxn>
                <a:cxn ang="0">
                  <a:pos x="T4" y="T5"/>
                </a:cxn>
                <a:cxn ang="0">
                  <a:pos x="T6" y="T7"/>
                </a:cxn>
              </a:cxnLst>
              <a:rect l="0" t="0" r="r" b="b"/>
              <a:pathLst>
                <a:path w="7" h="14">
                  <a:moveTo>
                    <a:pt x="6" y="7"/>
                  </a:moveTo>
                  <a:cubicBezTo>
                    <a:pt x="5" y="11"/>
                    <a:pt x="4" y="14"/>
                    <a:pt x="2" y="12"/>
                  </a:cubicBezTo>
                  <a:cubicBezTo>
                    <a:pt x="0" y="9"/>
                    <a:pt x="2" y="0"/>
                    <a:pt x="5" y="0"/>
                  </a:cubicBezTo>
                  <a:cubicBezTo>
                    <a:pt x="6" y="0"/>
                    <a:pt x="7" y="4"/>
                    <a:pt x="6"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0" name="Freeform 2679">
              <a:extLst>
                <a:ext uri="{FF2B5EF4-FFF2-40B4-BE49-F238E27FC236}">
                  <a16:creationId xmlns:a16="http://schemas.microsoft.com/office/drawing/2014/main" id="{A36AE561-A103-4095-B13C-3E23C98AB9B7}"/>
                </a:ext>
              </a:extLst>
            </p:cNvPr>
            <p:cNvSpPr>
              <a:spLocks/>
            </p:cNvSpPr>
            <p:nvPr/>
          </p:nvSpPr>
          <p:spPr bwMode="auto">
            <a:xfrm>
              <a:off x="7181" y="2763"/>
              <a:ext cx="34" cy="67"/>
            </a:xfrm>
            <a:custGeom>
              <a:avLst/>
              <a:gdLst>
                <a:gd name="T0" fmla="*/ 6 w 7"/>
                <a:gd name="T1" fmla="*/ 8 h 14"/>
                <a:gd name="T2" fmla="*/ 2 w 7"/>
                <a:gd name="T3" fmla="*/ 12 h 14"/>
                <a:gd name="T4" fmla="*/ 4 w 7"/>
                <a:gd name="T5" fmla="*/ 0 h 14"/>
                <a:gd name="T6" fmla="*/ 6 w 7"/>
                <a:gd name="T7" fmla="*/ 8 h 14"/>
              </a:gdLst>
              <a:ahLst/>
              <a:cxnLst>
                <a:cxn ang="0">
                  <a:pos x="T0" y="T1"/>
                </a:cxn>
                <a:cxn ang="0">
                  <a:pos x="T2" y="T3"/>
                </a:cxn>
                <a:cxn ang="0">
                  <a:pos x="T4" y="T5"/>
                </a:cxn>
                <a:cxn ang="0">
                  <a:pos x="T6" y="T7"/>
                </a:cxn>
              </a:cxnLst>
              <a:rect l="0" t="0" r="r" b="b"/>
              <a:pathLst>
                <a:path w="7" h="14">
                  <a:moveTo>
                    <a:pt x="6" y="8"/>
                  </a:moveTo>
                  <a:cubicBezTo>
                    <a:pt x="5" y="12"/>
                    <a:pt x="4" y="14"/>
                    <a:pt x="2" y="12"/>
                  </a:cubicBezTo>
                  <a:cubicBezTo>
                    <a:pt x="0" y="9"/>
                    <a:pt x="2" y="0"/>
                    <a:pt x="4" y="0"/>
                  </a:cubicBezTo>
                  <a:cubicBezTo>
                    <a:pt x="6" y="1"/>
                    <a:pt x="7"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1" name="Freeform 2680">
              <a:extLst>
                <a:ext uri="{FF2B5EF4-FFF2-40B4-BE49-F238E27FC236}">
                  <a16:creationId xmlns:a16="http://schemas.microsoft.com/office/drawing/2014/main" id="{6303BC72-4DD8-4360-9220-E7A6C8F3637E}"/>
                </a:ext>
              </a:extLst>
            </p:cNvPr>
            <p:cNvSpPr>
              <a:spLocks/>
            </p:cNvSpPr>
            <p:nvPr/>
          </p:nvSpPr>
          <p:spPr bwMode="auto">
            <a:xfrm>
              <a:off x="7157" y="2859"/>
              <a:ext cx="33" cy="68"/>
            </a:xfrm>
            <a:custGeom>
              <a:avLst/>
              <a:gdLst>
                <a:gd name="T0" fmla="*/ 6 w 7"/>
                <a:gd name="T1" fmla="*/ 8 h 14"/>
                <a:gd name="T2" fmla="*/ 2 w 7"/>
                <a:gd name="T3" fmla="*/ 12 h 14"/>
                <a:gd name="T4" fmla="*/ 5 w 7"/>
                <a:gd name="T5" fmla="*/ 1 h 14"/>
                <a:gd name="T6" fmla="*/ 6 w 7"/>
                <a:gd name="T7" fmla="*/ 8 h 14"/>
              </a:gdLst>
              <a:ahLst/>
              <a:cxnLst>
                <a:cxn ang="0">
                  <a:pos x="T0" y="T1"/>
                </a:cxn>
                <a:cxn ang="0">
                  <a:pos x="T2" y="T3"/>
                </a:cxn>
                <a:cxn ang="0">
                  <a:pos x="T4" y="T5"/>
                </a:cxn>
                <a:cxn ang="0">
                  <a:pos x="T6" y="T7"/>
                </a:cxn>
              </a:cxnLst>
              <a:rect l="0" t="0" r="r" b="b"/>
              <a:pathLst>
                <a:path w="7" h="14">
                  <a:moveTo>
                    <a:pt x="6" y="8"/>
                  </a:moveTo>
                  <a:cubicBezTo>
                    <a:pt x="5" y="12"/>
                    <a:pt x="3" y="14"/>
                    <a:pt x="2" y="12"/>
                  </a:cubicBezTo>
                  <a:cubicBezTo>
                    <a:pt x="0" y="9"/>
                    <a:pt x="2" y="0"/>
                    <a:pt x="5" y="1"/>
                  </a:cubicBezTo>
                  <a:cubicBezTo>
                    <a:pt x="7" y="1"/>
                    <a:pt x="7" y="5"/>
                    <a:pt x="6"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2" name="Freeform 2681">
              <a:extLst>
                <a:ext uri="{FF2B5EF4-FFF2-40B4-BE49-F238E27FC236}">
                  <a16:creationId xmlns:a16="http://schemas.microsoft.com/office/drawing/2014/main" id="{6553A5ED-6FF7-412F-BED0-F2C471DF1355}"/>
                </a:ext>
              </a:extLst>
            </p:cNvPr>
            <p:cNvSpPr>
              <a:spLocks/>
            </p:cNvSpPr>
            <p:nvPr/>
          </p:nvSpPr>
          <p:spPr bwMode="auto">
            <a:xfrm>
              <a:off x="7113" y="2883"/>
              <a:ext cx="39" cy="68"/>
            </a:xfrm>
            <a:custGeom>
              <a:avLst/>
              <a:gdLst>
                <a:gd name="T0" fmla="*/ 7 w 8"/>
                <a:gd name="T1" fmla="*/ 8 h 14"/>
                <a:gd name="T2" fmla="*/ 2 w 8"/>
                <a:gd name="T3" fmla="*/ 12 h 14"/>
                <a:gd name="T4" fmla="*/ 6 w 8"/>
                <a:gd name="T5" fmla="*/ 1 h 14"/>
                <a:gd name="T6" fmla="*/ 7 w 8"/>
                <a:gd name="T7" fmla="*/ 8 h 14"/>
              </a:gdLst>
              <a:ahLst/>
              <a:cxnLst>
                <a:cxn ang="0">
                  <a:pos x="T0" y="T1"/>
                </a:cxn>
                <a:cxn ang="0">
                  <a:pos x="T2" y="T3"/>
                </a:cxn>
                <a:cxn ang="0">
                  <a:pos x="T4" y="T5"/>
                </a:cxn>
                <a:cxn ang="0">
                  <a:pos x="T6" y="T7"/>
                </a:cxn>
              </a:cxnLst>
              <a:rect l="0" t="0" r="r" b="b"/>
              <a:pathLst>
                <a:path w="8" h="14">
                  <a:moveTo>
                    <a:pt x="7" y="8"/>
                  </a:moveTo>
                  <a:cubicBezTo>
                    <a:pt x="6" y="12"/>
                    <a:pt x="4" y="14"/>
                    <a:pt x="2" y="12"/>
                  </a:cubicBezTo>
                  <a:cubicBezTo>
                    <a:pt x="0" y="9"/>
                    <a:pt x="3" y="0"/>
                    <a:pt x="6" y="1"/>
                  </a:cubicBezTo>
                  <a:cubicBezTo>
                    <a:pt x="7" y="1"/>
                    <a:pt x="8" y="5"/>
                    <a:pt x="7"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3" name="Freeform 2682">
              <a:extLst>
                <a:ext uri="{FF2B5EF4-FFF2-40B4-BE49-F238E27FC236}">
                  <a16:creationId xmlns:a16="http://schemas.microsoft.com/office/drawing/2014/main" id="{B25E7D5A-BC55-4413-9192-91EC1426CD07}"/>
                </a:ext>
              </a:extLst>
            </p:cNvPr>
            <p:cNvSpPr>
              <a:spLocks/>
            </p:cNvSpPr>
            <p:nvPr/>
          </p:nvSpPr>
          <p:spPr bwMode="auto">
            <a:xfrm>
              <a:off x="7137" y="2787"/>
              <a:ext cx="34" cy="68"/>
            </a:xfrm>
            <a:custGeom>
              <a:avLst/>
              <a:gdLst>
                <a:gd name="T0" fmla="*/ 7 w 7"/>
                <a:gd name="T1" fmla="*/ 7 h 14"/>
                <a:gd name="T2" fmla="*/ 2 w 7"/>
                <a:gd name="T3" fmla="*/ 12 h 14"/>
                <a:gd name="T4" fmla="*/ 5 w 7"/>
                <a:gd name="T5" fmla="*/ 0 h 14"/>
                <a:gd name="T6" fmla="*/ 7 w 7"/>
                <a:gd name="T7" fmla="*/ 7 h 14"/>
              </a:gdLst>
              <a:ahLst/>
              <a:cxnLst>
                <a:cxn ang="0">
                  <a:pos x="T0" y="T1"/>
                </a:cxn>
                <a:cxn ang="0">
                  <a:pos x="T2" y="T3"/>
                </a:cxn>
                <a:cxn ang="0">
                  <a:pos x="T4" y="T5"/>
                </a:cxn>
                <a:cxn ang="0">
                  <a:pos x="T6" y="T7"/>
                </a:cxn>
              </a:cxnLst>
              <a:rect l="0" t="0" r="r" b="b"/>
              <a:pathLst>
                <a:path w="7" h="14">
                  <a:moveTo>
                    <a:pt x="7" y="7"/>
                  </a:moveTo>
                  <a:cubicBezTo>
                    <a:pt x="6" y="11"/>
                    <a:pt x="4" y="14"/>
                    <a:pt x="2" y="12"/>
                  </a:cubicBezTo>
                  <a:cubicBezTo>
                    <a:pt x="0" y="9"/>
                    <a:pt x="2" y="0"/>
                    <a:pt x="5" y="0"/>
                  </a:cubicBezTo>
                  <a:cubicBezTo>
                    <a:pt x="7" y="0"/>
                    <a:pt x="7"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4" name="Freeform 2683">
              <a:extLst>
                <a:ext uri="{FF2B5EF4-FFF2-40B4-BE49-F238E27FC236}">
                  <a16:creationId xmlns:a16="http://schemas.microsoft.com/office/drawing/2014/main" id="{C74F5BF9-09B8-4DD4-9EA2-580E1E78CBDA}"/>
                </a:ext>
              </a:extLst>
            </p:cNvPr>
            <p:cNvSpPr>
              <a:spLocks/>
            </p:cNvSpPr>
            <p:nvPr/>
          </p:nvSpPr>
          <p:spPr bwMode="auto">
            <a:xfrm>
              <a:off x="7065" y="2898"/>
              <a:ext cx="39" cy="67"/>
            </a:xfrm>
            <a:custGeom>
              <a:avLst/>
              <a:gdLst>
                <a:gd name="T0" fmla="*/ 8 w 8"/>
                <a:gd name="T1" fmla="*/ 8 h 14"/>
                <a:gd name="T2" fmla="*/ 2 w 8"/>
                <a:gd name="T3" fmla="*/ 11 h 14"/>
                <a:gd name="T4" fmla="*/ 6 w 8"/>
                <a:gd name="T5" fmla="*/ 0 h 14"/>
                <a:gd name="T6" fmla="*/ 8 w 8"/>
                <a:gd name="T7" fmla="*/ 8 h 14"/>
              </a:gdLst>
              <a:ahLst/>
              <a:cxnLst>
                <a:cxn ang="0">
                  <a:pos x="T0" y="T1"/>
                </a:cxn>
                <a:cxn ang="0">
                  <a:pos x="T2" y="T3"/>
                </a:cxn>
                <a:cxn ang="0">
                  <a:pos x="T4" y="T5"/>
                </a:cxn>
                <a:cxn ang="0">
                  <a:pos x="T6" y="T7"/>
                </a:cxn>
              </a:cxnLst>
              <a:rect l="0" t="0" r="r" b="b"/>
              <a:pathLst>
                <a:path w="8" h="14">
                  <a:moveTo>
                    <a:pt x="8" y="8"/>
                  </a:moveTo>
                  <a:cubicBezTo>
                    <a:pt x="7" y="12"/>
                    <a:pt x="4" y="14"/>
                    <a:pt x="2" y="11"/>
                  </a:cubicBezTo>
                  <a:cubicBezTo>
                    <a:pt x="0" y="8"/>
                    <a:pt x="2" y="0"/>
                    <a:pt x="6" y="0"/>
                  </a:cubicBezTo>
                  <a:cubicBezTo>
                    <a:pt x="8" y="1"/>
                    <a:pt x="8" y="4"/>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5" name="Freeform 2684">
              <a:extLst>
                <a:ext uri="{FF2B5EF4-FFF2-40B4-BE49-F238E27FC236}">
                  <a16:creationId xmlns:a16="http://schemas.microsoft.com/office/drawing/2014/main" id="{71ECFE37-8FF7-4CAF-8D79-3A7A9BA18149}"/>
                </a:ext>
              </a:extLst>
            </p:cNvPr>
            <p:cNvSpPr>
              <a:spLocks/>
            </p:cNvSpPr>
            <p:nvPr/>
          </p:nvSpPr>
          <p:spPr bwMode="auto">
            <a:xfrm>
              <a:off x="7012" y="2937"/>
              <a:ext cx="39" cy="67"/>
            </a:xfrm>
            <a:custGeom>
              <a:avLst/>
              <a:gdLst>
                <a:gd name="T0" fmla="*/ 8 w 8"/>
                <a:gd name="T1" fmla="*/ 7 h 14"/>
                <a:gd name="T2" fmla="*/ 2 w 8"/>
                <a:gd name="T3" fmla="*/ 11 h 14"/>
                <a:gd name="T4" fmla="*/ 5 w 8"/>
                <a:gd name="T5" fmla="*/ 0 h 14"/>
                <a:gd name="T6" fmla="*/ 8 w 8"/>
                <a:gd name="T7" fmla="*/ 7 h 14"/>
              </a:gdLst>
              <a:ahLst/>
              <a:cxnLst>
                <a:cxn ang="0">
                  <a:pos x="T0" y="T1"/>
                </a:cxn>
                <a:cxn ang="0">
                  <a:pos x="T2" y="T3"/>
                </a:cxn>
                <a:cxn ang="0">
                  <a:pos x="T4" y="T5"/>
                </a:cxn>
                <a:cxn ang="0">
                  <a:pos x="T6" y="T7"/>
                </a:cxn>
              </a:cxnLst>
              <a:rect l="0" t="0" r="r" b="b"/>
              <a:pathLst>
                <a:path w="8" h="14">
                  <a:moveTo>
                    <a:pt x="8" y="7"/>
                  </a:moveTo>
                  <a:cubicBezTo>
                    <a:pt x="6" y="12"/>
                    <a:pt x="3" y="14"/>
                    <a:pt x="2" y="11"/>
                  </a:cubicBezTo>
                  <a:cubicBezTo>
                    <a:pt x="0" y="8"/>
                    <a:pt x="2" y="0"/>
                    <a:pt x="5" y="0"/>
                  </a:cubicBezTo>
                  <a:cubicBezTo>
                    <a:pt x="8" y="0"/>
                    <a:pt x="8"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6" name="Freeform 2685">
              <a:extLst>
                <a:ext uri="{FF2B5EF4-FFF2-40B4-BE49-F238E27FC236}">
                  <a16:creationId xmlns:a16="http://schemas.microsoft.com/office/drawing/2014/main" id="{0F206792-5BB4-497A-B3C1-5FC73DF6BDDF}"/>
                </a:ext>
              </a:extLst>
            </p:cNvPr>
            <p:cNvSpPr>
              <a:spLocks/>
            </p:cNvSpPr>
            <p:nvPr/>
          </p:nvSpPr>
          <p:spPr bwMode="auto">
            <a:xfrm>
              <a:off x="6954" y="2937"/>
              <a:ext cx="49" cy="67"/>
            </a:xfrm>
            <a:custGeom>
              <a:avLst/>
              <a:gdLst>
                <a:gd name="T0" fmla="*/ 9 w 10"/>
                <a:gd name="T1" fmla="*/ 8 h 14"/>
                <a:gd name="T2" fmla="*/ 2 w 10"/>
                <a:gd name="T3" fmla="*/ 11 h 14"/>
                <a:gd name="T4" fmla="*/ 6 w 10"/>
                <a:gd name="T5" fmla="*/ 0 h 14"/>
                <a:gd name="T6" fmla="*/ 9 w 10"/>
                <a:gd name="T7" fmla="*/ 8 h 14"/>
              </a:gdLst>
              <a:ahLst/>
              <a:cxnLst>
                <a:cxn ang="0">
                  <a:pos x="T0" y="T1"/>
                </a:cxn>
                <a:cxn ang="0">
                  <a:pos x="T2" y="T3"/>
                </a:cxn>
                <a:cxn ang="0">
                  <a:pos x="T4" y="T5"/>
                </a:cxn>
                <a:cxn ang="0">
                  <a:pos x="T6" y="T7"/>
                </a:cxn>
              </a:cxnLst>
              <a:rect l="0" t="0" r="r" b="b"/>
              <a:pathLst>
                <a:path w="10" h="14">
                  <a:moveTo>
                    <a:pt x="9" y="8"/>
                  </a:moveTo>
                  <a:cubicBezTo>
                    <a:pt x="8" y="12"/>
                    <a:pt x="4" y="14"/>
                    <a:pt x="2" y="11"/>
                  </a:cubicBezTo>
                  <a:cubicBezTo>
                    <a:pt x="0" y="8"/>
                    <a:pt x="2" y="0"/>
                    <a:pt x="6" y="0"/>
                  </a:cubicBezTo>
                  <a:cubicBezTo>
                    <a:pt x="9" y="1"/>
                    <a:pt x="10" y="4"/>
                    <a:pt x="9"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7" name="Freeform 2686">
              <a:extLst>
                <a:ext uri="{FF2B5EF4-FFF2-40B4-BE49-F238E27FC236}">
                  <a16:creationId xmlns:a16="http://schemas.microsoft.com/office/drawing/2014/main" id="{FAEF4D46-8A8B-49AD-9D45-AF0F46147293}"/>
                </a:ext>
              </a:extLst>
            </p:cNvPr>
            <p:cNvSpPr>
              <a:spLocks/>
            </p:cNvSpPr>
            <p:nvPr/>
          </p:nvSpPr>
          <p:spPr bwMode="auto">
            <a:xfrm>
              <a:off x="7041" y="2821"/>
              <a:ext cx="39" cy="67"/>
            </a:xfrm>
            <a:custGeom>
              <a:avLst/>
              <a:gdLst>
                <a:gd name="T0" fmla="*/ 7 w 8"/>
                <a:gd name="T1" fmla="*/ 7 h 14"/>
                <a:gd name="T2" fmla="*/ 2 w 8"/>
                <a:gd name="T3" fmla="*/ 11 h 14"/>
                <a:gd name="T4" fmla="*/ 5 w 8"/>
                <a:gd name="T5" fmla="*/ 0 h 14"/>
                <a:gd name="T6" fmla="*/ 7 w 8"/>
                <a:gd name="T7" fmla="*/ 7 h 14"/>
              </a:gdLst>
              <a:ahLst/>
              <a:cxnLst>
                <a:cxn ang="0">
                  <a:pos x="T0" y="T1"/>
                </a:cxn>
                <a:cxn ang="0">
                  <a:pos x="T2" y="T3"/>
                </a:cxn>
                <a:cxn ang="0">
                  <a:pos x="T4" y="T5"/>
                </a:cxn>
                <a:cxn ang="0">
                  <a:pos x="T6" y="T7"/>
                </a:cxn>
              </a:cxnLst>
              <a:rect l="0" t="0" r="r" b="b"/>
              <a:pathLst>
                <a:path w="8" h="14">
                  <a:moveTo>
                    <a:pt x="7" y="7"/>
                  </a:moveTo>
                  <a:cubicBezTo>
                    <a:pt x="7" y="12"/>
                    <a:pt x="4" y="14"/>
                    <a:pt x="2" y="11"/>
                  </a:cubicBezTo>
                  <a:cubicBezTo>
                    <a:pt x="0" y="8"/>
                    <a:pt x="1" y="0"/>
                    <a:pt x="5" y="0"/>
                  </a:cubicBezTo>
                  <a:cubicBezTo>
                    <a:pt x="7" y="0"/>
                    <a:pt x="8" y="4"/>
                    <a:pt x="7"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8" name="Freeform 2687">
              <a:extLst>
                <a:ext uri="{FF2B5EF4-FFF2-40B4-BE49-F238E27FC236}">
                  <a16:creationId xmlns:a16="http://schemas.microsoft.com/office/drawing/2014/main" id="{5B9C6CE4-266B-44F0-9B7C-7812BFEFA592}"/>
                </a:ext>
              </a:extLst>
            </p:cNvPr>
            <p:cNvSpPr>
              <a:spLocks/>
            </p:cNvSpPr>
            <p:nvPr/>
          </p:nvSpPr>
          <p:spPr bwMode="auto">
            <a:xfrm>
              <a:off x="6988" y="2859"/>
              <a:ext cx="43" cy="68"/>
            </a:xfrm>
            <a:custGeom>
              <a:avLst/>
              <a:gdLst>
                <a:gd name="T0" fmla="*/ 8 w 9"/>
                <a:gd name="T1" fmla="*/ 7 h 14"/>
                <a:gd name="T2" fmla="*/ 2 w 9"/>
                <a:gd name="T3" fmla="*/ 11 h 14"/>
                <a:gd name="T4" fmla="*/ 5 w 9"/>
                <a:gd name="T5" fmla="*/ 0 h 14"/>
                <a:gd name="T6" fmla="*/ 8 w 9"/>
                <a:gd name="T7" fmla="*/ 7 h 14"/>
              </a:gdLst>
              <a:ahLst/>
              <a:cxnLst>
                <a:cxn ang="0">
                  <a:pos x="T0" y="T1"/>
                </a:cxn>
                <a:cxn ang="0">
                  <a:pos x="T2" y="T3"/>
                </a:cxn>
                <a:cxn ang="0">
                  <a:pos x="T4" y="T5"/>
                </a:cxn>
                <a:cxn ang="0">
                  <a:pos x="T6" y="T7"/>
                </a:cxn>
              </a:cxnLst>
              <a:rect l="0" t="0" r="r" b="b"/>
              <a:pathLst>
                <a:path w="9" h="14">
                  <a:moveTo>
                    <a:pt x="8" y="7"/>
                  </a:moveTo>
                  <a:cubicBezTo>
                    <a:pt x="7" y="12"/>
                    <a:pt x="4" y="14"/>
                    <a:pt x="2" y="11"/>
                  </a:cubicBezTo>
                  <a:cubicBezTo>
                    <a:pt x="0" y="7"/>
                    <a:pt x="2" y="0"/>
                    <a:pt x="5" y="0"/>
                  </a:cubicBezTo>
                  <a:cubicBezTo>
                    <a:pt x="8" y="0"/>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49" name="Freeform 2688">
              <a:extLst>
                <a:ext uri="{FF2B5EF4-FFF2-40B4-BE49-F238E27FC236}">
                  <a16:creationId xmlns:a16="http://schemas.microsoft.com/office/drawing/2014/main" id="{1E2AB8CB-BA5A-461C-8DC8-1B447DBBF218}"/>
                </a:ext>
              </a:extLst>
            </p:cNvPr>
            <p:cNvSpPr>
              <a:spLocks/>
            </p:cNvSpPr>
            <p:nvPr/>
          </p:nvSpPr>
          <p:spPr bwMode="auto">
            <a:xfrm>
              <a:off x="7089" y="2806"/>
              <a:ext cx="39" cy="73"/>
            </a:xfrm>
            <a:custGeom>
              <a:avLst/>
              <a:gdLst>
                <a:gd name="T0" fmla="*/ 8 w 8"/>
                <a:gd name="T1" fmla="*/ 8 h 15"/>
                <a:gd name="T2" fmla="*/ 3 w 8"/>
                <a:gd name="T3" fmla="*/ 12 h 15"/>
                <a:gd name="T4" fmla="*/ 5 w 8"/>
                <a:gd name="T5" fmla="*/ 1 h 15"/>
                <a:gd name="T6" fmla="*/ 8 w 8"/>
                <a:gd name="T7" fmla="*/ 8 h 15"/>
              </a:gdLst>
              <a:ahLst/>
              <a:cxnLst>
                <a:cxn ang="0">
                  <a:pos x="T0" y="T1"/>
                </a:cxn>
                <a:cxn ang="0">
                  <a:pos x="T2" y="T3"/>
                </a:cxn>
                <a:cxn ang="0">
                  <a:pos x="T4" y="T5"/>
                </a:cxn>
                <a:cxn ang="0">
                  <a:pos x="T6" y="T7"/>
                </a:cxn>
              </a:cxnLst>
              <a:rect l="0" t="0" r="r" b="b"/>
              <a:pathLst>
                <a:path w="8" h="15">
                  <a:moveTo>
                    <a:pt x="8" y="8"/>
                  </a:moveTo>
                  <a:cubicBezTo>
                    <a:pt x="7" y="12"/>
                    <a:pt x="4" y="15"/>
                    <a:pt x="3" y="12"/>
                  </a:cubicBezTo>
                  <a:cubicBezTo>
                    <a:pt x="0" y="9"/>
                    <a:pt x="2" y="0"/>
                    <a:pt x="5" y="1"/>
                  </a:cubicBezTo>
                  <a:cubicBezTo>
                    <a:pt x="7" y="1"/>
                    <a:pt x="8" y="5"/>
                    <a:pt x="8" y="8"/>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sp>
          <p:nvSpPr>
            <p:cNvPr id="3550" name="Freeform 2689">
              <a:extLst>
                <a:ext uri="{FF2B5EF4-FFF2-40B4-BE49-F238E27FC236}">
                  <a16:creationId xmlns:a16="http://schemas.microsoft.com/office/drawing/2014/main" id="{5E4203A3-62D4-4CFF-ABD5-428FE92F67EA}"/>
                </a:ext>
              </a:extLst>
            </p:cNvPr>
            <p:cNvSpPr>
              <a:spLocks/>
            </p:cNvSpPr>
            <p:nvPr/>
          </p:nvSpPr>
          <p:spPr bwMode="auto">
            <a:xfrm>
              <a:off x="6916" y="3293"/>
              <a:ext cx="43" cy="63"/>
            </a:xfrm>
            <a:custGeom>
              <a:avLst/>
              <a:gdLst>
                <a:gd name="T0" fmla="*/ 8 w 9"/>
                <a:gd name="T1" fmla="*/ 7 h 13"/>
                <a:gd name="T2" fmla="*/ 2 w 9"/>
                <a:gd name="T3" fmla="*/ 10 h 13"/>
                <a:gd name="T4" fmla="*/ 7 w 9"/>
                <a:gd name="T5" fmla="*/ 0 h 13"/>
                <a:gd name="T6" fmla="*/ 8 w 9"/>
                <a:gd name="T7" fmla="*/ 7 h 13"/>
              </a:gdLst>
              <a:ahLst/>
              <a:cxnLst>
                <a:cxn ang="0">
                  <a:pos x="T0" y="T1"/>
                </a:cxn>
                <a:cxn ang="0">
                  <a:pos x="T2" y="T3"/>
                </a:cxn>
                <a:cxn ang="0">
                  <a:pos x="T4" y="T5"/>
                </a:cxn>
                <a:cxn ang="0">
                  <a:pos x="T6" y="T7"/>
                </a:cxn>
              </a:cxnLst>
              <a:rect l="0" t="0" r="r" b="b"/>
              <a:pathLst>
                <a:path w="9" h="13">
                  <a:moveTo>
                    <a:pt x="8" y="7"/>
                  </a:moveTo>
                  <a:cubicBezTo>
                    <a:pt x="6" y="11"/>
                    <a:pt x="3" y="13"/>
                    <a:pt x="2" y="10"/>
                  </a:cubicBezTo>
                  <a:cubicBezTo>
                    <a:pt x="0" y="7"/>
                    <a:pt x="4" y="0"/>
                    <a:pt x="7" y="0"/>
                  </a:cubicBezTo>
                  <a:cubicBezTo>
                    <a:pt x="9" y="1"/>
                    <a:pt x="9" y="4"/>
                    <a:pt x="8" y="7"/>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896328" rtl="0" eaLnBrk="1" fontAlgn="auto" latinLnBrk="0" hangingPunct="1">
                <a:lnSpc>
                  <a:spcPct val="100000"/>
                </a:lnSpc>
                <a:spcBef>
                  <a:spcPts val="0"/>
                </a:spcBef>
                <a:spcAft>
                  <a:spcPts val="0"/>
                </a:spcAft>
                <a:buClrTx/>
                <a:buSzTx/>
                <a:buFontTx/>
                <a:buNone/>
                <a:tabLst/>
                <a:defRPr/>
              </a:pPr>
              <a:endParaRPr kumimoji="0" lang="en-US" sz="1372" b="0" i="0" u="none" strike="noStrike" kern="0" cap="none" spc="0" normalizeH="0" baseline="0" noProof="0">
                <a:ln>
                  <a:noFill/>
                </a:ln>
                <a:solidFill>
                  <a:srgbClr val="505050"/>
                </a:solidFill>
                <a:effectLst/>
                <a:uLnTx/>
                <a:uFillTx/>
                <a:latin typeface="Segoe UI"/>
                <a:ea typeface="+mn-ea"/>
                <a:cs typeface="+mn-cs"/>
              </a:endParaRPr>
            </a:p>
          </p:txBody>
        </p:sp>
      </p:grpSp>
      <p:sp>
        <p:nvSpPr>
          <p:cNvPr id="3439" name="TextBox 3438">
            <a:extLst>
              <a:ext uri="{FF2B5EF4-FFF2-40B4-BE49-F238E27FC236}">
                <a16:creationId xmlns:a16="http://schemas.microsoft.com/office/drawing/2014/main" id="{27369D46-F1F9-4699-A425-44F353FB5F1B}"/>
              </a:ext>
            </a:extLst>
          </p:cNvPr>
          <p:cNvSpPr txBox="1"/>
          <p:nvPr/>
        </p:nvSpPr>
        <p:spPr>
          <a:xfrm>
            <a:off x="721919" y="3033483"/>
            <a:ext cx="3041256" cy="1375490"/>
          </a:xfrm>
          <a:prstGeom prst="rect">
            <a:avLst/>
          </a:prstGeom>
          <a:noFill/>
        </p:spPr>
        <p:txBody>
          <a:bodyPr wrap="square" lIns="179259" tIns="143407" rIns="179259" bIns="143407" rtlCol="0">
            <a:spAutoFit/>
          </a:bodyPr>
          <a:lstStyle/>
          <a:p>
            <a:pPr marL="0" marR="0" lvl="0" indent="0" algn="l" defTabSz="896328" rtl="0" eaLnBrk="1" fontAlgn="auto" latinLnBrk="0" hangingPunct="1">
              <a:lnSpc>
                <a:spcPct val="90000"/>
              </a:lnSpc>
              <a:spcBef>
                <a:spcPts val="0"/>
              </a:spcBef>
              <a:spcAft>
                <a:spcPts val="587"/>
              </a:spcAft>
              <a:buClrTx/>
              <a:buSzTx/>
              <a:buFontTx/>
              <a:buNone/>
              <a:tabLst/>
              <a:defRPr/>
            </a:pP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Each </a:t>
            </a:r>
            <a:r>
              <a:rPr kumimoji="0" lang="en-US" sz="1568" b="0" i="0" u="none" strike="noStrike" kern="0" cap="none" spc="0" normalizeH="0" baseline="0" noProof="0">
                <a:ln>
                  <a:noFill/>
                </a:ln>
                <a:gradFill>
                  <a:gsLst>
                    <a:gs pos="0">
                      <a:srgbClr val="0078D4"/>
                    </a:gs>
                    <a:gs pos="99000">
                      <a:srgbClr val="0078D4"/>
                    </a:gs>
                  </a:gsLst>
                  <a:lin ang="5400000" scaled="1"/>
                </a:gradFill>
                <a:effectLst/>
                <a:uLnTx/>
                <a:uFillTx/>
                <a:latin typeface="Segoe UI Semibold"/>
                <a:ea typeface="+mn-ea"/>
                <a:cs typeface="+mn-cs"/>
              </a:rPr>
              <a:t>physical datacenter </a:t>
            </a: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protected with world-class, </a:t>
            </a:r>
            <a:b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b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multi-layered protection, </a:t>
            </a:r>
            <a:b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b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and engineered for </a:t>
            </a:r>
            <a:b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b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maximum availability</a:t>
            </a:r>
          </a:p>
        </p:txBody>
      </p:sp>
      <p:sp>
        <p:nvSpPr>
          <p:cNvPr id="3452" name="TextBox 3451">
            <a:extLst>
              <a:ext uri="{FF2B5EF4-FFF2-40B4-BE49-F238E27FC236}">
                <a16:creationId xmlns:a16="http://schemas.microsoft.com/office/drawing/2014/main" id="{8CA2DC38-AF90-4CDA-9000-CDE5D3625F6A}"/>
              </a:ext>
            </a:extLst>
          </p:cNvPr>
          <p:cNvSpPr txBox="1"/>
          <p:nvPr/>
        </p:nvSpPr>
        <p:spPr>
          <a:xfrm>
            <a:off x="721919" y="5128838"/>
            <a:ext cx="3010735" cy="941140"/>
          </a:xfrm>
          <a:prstGeom prst="rect">
            <a:avLst/>
          </a:prstGeom>
          <a:noFill/>
        </p:spPr>
        <p:txBody>
          <a:bodyPr wrap="square" lIns="179259" tIns="143407" rIns="179259" bIns="143407" rtlCol="0">
            <a:spAutoFit/>
          </a:bodyPr>
          <a:lstStyle/>
          <a:p>
            <a:pPr marL="0" marR="0" lvl="0" indent="0" algn="l" defTabSz="896328" rtl="0" eaLnBrk="1" fontAlgn="auto" latinLnBrk="0" hangingPunct="1">
              <a:lnSpc>
                <a:spcPct val="90000"/>
              </a:lnSpc>
              <a:spcBef>
                <a:spcPts val="0"/>
              </a:spcBef>
              <a:spcAft>
                <a:spcPts val="587"/>
              </a:spcAft>
              <a:buClrTx/>
              <a:buSzTx/>
              <a:buFontTx/>
              <a:buNone/>
              <a:tabLst/>
              <a:defRPr/>
            </a:pPr>
            <a:r>
              <a:rPr kumimoji="0" lang="en-US" sz="1568" b="0" i="0" u="none" strike="noStrike" kern="0" cap="none" spc="0" normalizeH="0" baseline="0" noProof="0">
                <a:ln>
                  <a:noFill/>
                </a:ln>
                <a:gradFill>
                  <a:gsLst>
                    <a:gs pos="0">
                      <a:srgbClr val="0078D4"/>
                    </a:gs>
                    <a:gs pos="99000">
                      <a:srgbClr val="0078D4"/>
                    </a:gs>
                  </a:gsLst>
                  <a:lin ang="5400000" scaled="1"/>
                </a:gradFill>
                <a:effectLst/>
                <a:uLnTx/>
                <a:uFillTx/>
                <a:latin typeface="Segoe UI Semibold"/>
                <a:ea typeface="+mn-ea"/>
                <a:cs typeface="+mn-cs"/>
              </a:rPr>
              <a:t>Global cloud infrastructure </a:t>
            </a: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with secure hardware and </a:t>
            </a:r>
            <a:b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b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data segregation</a:t>
            </a:r>
          </a:p>
        </p:txBody>
      </p:sp>
      <p:sp>
        <p:nvSpPr>
          <p:cNvPr id="3440" name="TextBox 3439">
            <a:extLst>
              <a:ext uri="{FF2B5EF4-FFF2-40B4-BE49-F238E27FC236}">
                <a16:creationId xmlns:a16="http://schemas.microsoft.com/office/drawing/2014/main" id="{6A28DB52-5188-4A3F-A3D8-3B3D74883371}"/>
              </a:ext>
            </a:extLst>
          </p:cNvPr>
          <p:cNvSpPr txBox="1"/>
          <p:nvPr/>
        </p:nvSpPr>
        <p:spPr>
          <a:xfrm>
            <a:off x="8982172" y="3640169"/>
            <a:ext cx="3174497" cy="1606322"/>
          </a:xfrm>
          <a:prstGeom prst="rect">
            <a:avLst/>
          </a:prstGeom>
          <a:noFill/>
        </p:spPr>
        <p:txBody>
          <a:bodyPr wrap="square" lIns="179259" tIns="143407" rIns="179259" bIns="143407" rtlCol="0">
            <a:spAutoFit/>
          </a:bodyPr>
          <a:lstStyle/>
          <a:p>
            <a:pPr marL="0" marR="0" lvl="0" indent="0" algn="l" defTabSz="896328" rtl="0" eaLnBrk="1" fontAlgn="auto" latinLnBrk="0" hangingPunct="1">
              <a:lnSpc>
                <a:spcPct val="90000"/>
              </a:lnSpc>
              <a:spcBef>
                <a:spcPts val="0"/>
              </a:spcBef>
              <a:spcAft>
                <a:spcPts val="587"/>
              </a:spcAft>
              <a:buClrTx/>
              <a:buSzTx/>
              <a:buFontTx/>
              <a:buNone/>
              <a:tabLst/>
              <a:defRPr/>
            </a:pP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Secured with cutting-edge </a:t>
            </a:r>
            <a:r>
              <a:rPr kumimoji="0" lang="en-US" sz="1568" b="0" i="0" u="none" strike="noStrike" kern="0" cap="none" spc="0" normalizeH="0" baseline="0" noProof="0">
                <a:ln>
                  <a:noFill/>
                </a:ln>
                <a:gradFill>
                  <a:gsLst>
                    <a:gs pos="0">
                      <a:srgbClr val="0078D4"/>
                    </a:gs>
                    <a:gs pos="99000">
                      <a:srgbClr val="0078D4"/>
                    </a:gs>
                  </a:gsLst>
                  <a:lin ang="5400000" scaled="1"/>
                </a:gradFill>
                <a:effectLst/>
                <a:uLnTx/>
                <a:uFillTx/>
                <a:latin typeface="Segoe UI Semibold"/>
                <a:ea typeface="+mn-ea"/>
                <a:cs typeface="+mn-cs"/>
              </a:rPr>
              <a:t>operational security</a:t>
            </a:r>
          </a:p>
          <a:p>
            <a:pPr marL="169852" marR="0" lvl="0" indent="-169852" algn="l" defTabSz="896328" rtl="0" eaLnBrk="1" fontAlgn="auto" latinLnBrk="0" hangingPunct="1">
              <a:lnSpc>
                <a:spcPct val="90000"/>
              </a:lnSpc>
              <a:spcBef>
                <a:spcPts val="0"/>
              </a:spcBef>
              <a:spcAft>
                <a:spcPts val="587"/>
              </a:spcAft>
              <a:buClr>
                <a:srgbClr val="939393"/>
              </a:buClr>
              <a:buSzTx/>
              <a:buFont typeface="Wingdings" panose="05000000000000000000" pitchFamily="2" charset="2"/>
              <a:buChar char=""/>
              <a:tabLst/>
              <a:defRPr/>
            </a:pP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Restricted access</a:t>
            </a:r>
          </a:p>
          <a:p>
            <a:pPr marL="169852" marR="0" lvl="0" indent="-169852" algn="l" defTabSz="896328" rtl="0" eaLnBrk="1" fontAlgn="auto" latinLnBrk="0" hangingPunct="1">
              <a:lnSpc>
                <a:spcPct val="90000"/>
              </a:lnSpc>
              <a:spcBef>
                <a:spcPts val="0"/>
              </a:spcBef>
              <a:spcAft>
                <a:spcPts val="587"/>
              </a:spcAft>
              <a:buClr>
                <a:srgbClr val="939393"/>
              </a:buClr>
              <a:buSzTx/>
              <a:buFont typeface="Wingdings" panose="05000000000000000000" pitchFamily="2" charset="2"/>
              <a:buChar char=""/>
              <a:tabLst/>
              <a:defRPr/>
            </a:pP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24x7 monitoring</a:t>
            </a:r>
          </a:p>
          <a:p>
            <a:pPr marL="169852" marR="0" lvl="0" indent="-169852" algn="l" defTabSz="896328" rtl="0" eaLnBrk="1" fontAlgn="auto" latinLnBrk="0" hangingPunct="1">
              <a:lnSpc>
                <a:spcPct val="90000"/>
              </a:lnSpc>
              <a:spcBef>
                <a:spcPts val="0"/>
              </a:spcBef>
              <a:spcAft>
                <a:spcPts val="587"/>
              </a:spcAft>
              <a:buClr>
                <a:srgbClr val="939393"/>
              </a:buClr>
              <a:buSzTx/>
              <a:buFont typeface="Wingdings" panose="05000000000000000000" pitchFamily="2" charset="2"/>
              <a:buChar char=""/>
              <a:tabLst/>
              <a:defRPr/>
            </a:pPr>
            <a:r>
              <a:rPr kumimoji="0" lang="en-US" sz="1568" b="0" i="0" u="none" strike="noStrike" kern="0" cap="none" spc="0" normalizeH="0" baseline="0" noProof="0">
                <a:ln>
                  <a:noFill/>
                </a:ln>
                <a:gradFill>
                  <a:gsLst>
                    <a:gs pos="0">
                      <a:srgbClr val="282828"/>
                    </a:gs>
                    <a:gs pos="99000">
                      <a:srgbClr val="282828"/>
                    </a:gs>
                  </a:gsLst>
                  <a:lin ang="5400000" scaled="1"/>
                </a:gradFill>
                <a:effectLst/>
                <a:uLnTx/>
                <a:uFillTx/>
                <a:latin typeface="Segoe UI"/>
                <a:ea typeface="+mn-ea"/>
                <a:cs typeface="+mn-cs"/>
              </a:rPr>
              <a:t>Global security experts</a:t>
            </a:r>
          </a:p>
        </p:txBody>
      </p:sp>
      <p:sp>
        <p:nvSpPr>
          <p:cNvPr id="1169" name="Rectangle 1168">
            <a:extLst>
              <a:ext uri="{FF2B5EF4-FFF2-40B4-BE49-F238E27FC236}">
                <a16:creationId xmlns:a16="http://schemas.microsoft.com/office/drawing/2014/main" id="{20E2D351-D6D5-45D9-BE40-B13B4DF3F4DA}"/>
              </a:ext>
            </a:extLst>
          </p:cNvPr>
          <p:cNvSpPr/>
          <p:nvPr/>
        </p:nvSpPr>
        <p:spPr bwMode="auto">
          <a:xfrm>
            <a:off x="5117387" y="2829301"/>
            <a:ext cx="2183959" cy="2067290"/>
          </a:xfrm>
          <a:prstGeom prst="rect">
            <a:avLst/>
          </a:pr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627408" tIns="45707" rIns="179259" bIns="45707" numCol="1" rtlCol="0" anchor="ctr" anchorCtr="0" compatLnSpc="1">
            <a:prstTxWarp prst="textNoShape">
              <a:avLst/>
            </a:prstTxWarp>
          </a:bodyPr>
          <a:lstStyle/>
          <a:p>
            <a:pPr marL="0" marR="0" lvl="0" indent="0" algn="ctr" defTabSz="932626" rtl="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a:ln>
                  <a:noFill/>
                </a:ln>
                <a:gradFill>
                  <a:gsLst>
                    <a:gs pos="2917">
                      <a:srgbClr val="282828"/>
                    </a:gs>
                    <a:gs pos="30000">
                      <a:srgbClr val="282828"/>
                    </a:gs>
                  </a:gsLst>
                  <a:lin ang="5400000" scaled="0"/>
                </a:gradFill>
                <a:effectLst/>
                <a:uLnTx/>
                <a:uFillTx/>
                <a:latin typeface="Segoe UI"/>
                <a:ea typeface="+mn-ea"/>
                <a:cs typeface="+mn-cs"/>
              </a:rPr>
              <a:t>Over</a:t>
            </a:r>
            <a:r>
              <a:rPr kumimoji="0" lang="en-US" sz="2400" b="0" i="0" u="none" strike="noStrike" kern="0" cap="none" spc="0" normalizeH="0" baseline="0" noProof="0">
                <a:ln>
                  <a:noFill/>
                </a:ln>
                <a:gradFill>
                  <a:gsLst>
                    <a:gs pos="2917">
                      <a:srgbClr val="282828"/>
                    </a:gs>
                    <a:gs pos="30000">
                      <a:srgbClr val="282828"/>
                    </a:gs>
                  </a:gsLst>
                  <a:lin ang="5400000" scaled="0"/>
                </a:gradFill>
                <a:effectLst/>
                <a:uLnTx/>
                <a:uFillTx/>
                <a:latin typeface="Segoe UI"/>
                <a:ea typeface="+mn-ea"/>
                <a:cs typeface="+mn-cs"/>
              </a:rPr>
              <a:t> </a:t>
            </a:r>
            <a:r>
              <a:rPr kumimoji="0" lang="en-US" sz="2400" b="0" i="0" u="none" strike="noStrike" kern="0" cap="none" spc="0" normalizeH="0" baseline="0" noProof="0">
                <a:ln>
                  <a:noFill/>
                </a:ln>
                <a:gradFill>
                  <a:gsLst>
                    <a:gs pos="2917">
                      <a:srgbClr val="0078D4"/>
                    </a:gs>
                    <a:gs pos="30000">
                      <a:srgbClr val="0078D4"/>
                    </a:gs>
                  </a:gsLst>
                  <a:lin ang="5400000" scaled="0"/>
                </a:gradFill>
                <a:effectLst/>
                <a:uLnTx/>
                <a:uFillTx/>
                <a:latin typeface="Segoe UI Semibold"/>
                <a:ea typeface="+mn-ea"/>
                <a:cs typeface="+mn-cs"/>
              </a:rPr>
              <a:t>100 </a:t>
            </a:r>
            <a:r>
              <a:rPr kumimoji="0" lang="en-US" sz="2000" b="0" i="0" u="none" strike="noStrike" kern="0" cap="none" spc="0" normalizeH="0" baseline="0" noProof="0">
                <a:ln>
                  <a:noFill/>
                </a:ln>
                <a:gradFill>
                  <a:gsLst>
                    <a:gs pos="2917">
                      <a:srgbClr val="282828"/>
                    </a:gs>
                    <a:gs pos="30000">
                      <a:srgbClr val="282828"/>
                    </a:gs>
                  </a:gsLst>
                  <a:lin ang="5400000" scaled="0"/>
                </a:gradFill>
                <a:effectLst/>
                <a:uLnTx/>
                <a:uFillTx/>
                <a:latin typeface="Segoe UI"/>
                <a:ea typeface="+mn-ea"/>
                <a:cs typeface="+mn-cs"/>
              </a:rPr>
              <a:t>datacenters across </a:t>
            </a:r>
            <a:br>
              <a:rPr kumimoji="0" lang="en-US" sz="2000" b="0" i="0" u="none" strike="noStrike" kern="0" cap="none" spc="0" normalizeH="0" baseline="0" noProof="0">
                <a:ln>
                  <a:noFill/>
                </a:ln>
                <a:gradFill>
                  <a:gsLst>
                    <a:gs pos="2917">
                      <a:srgbClr val="282828"/>
                    </a:gs>
                    <a:gs pos="30000">
                      <a:srgbClr val="282828"/>
                    </a:gs>
                  </a:gsLst>
                  <a:lin ang="5400000" scaled="0"/>
                </a:gradFill>
                <a:effectLst/>
                <a:uLnTx/>
                <a:uFillTx/>
                <a:latin typeface="Segoe UI"/>
                <a:ea typeface="+mn-ea"/>
                <a:cs typeface="+mn-cs"/>
              </a:rPr>
            </a:br>
            <a:r>
              <a:rPr kumimoji="0" lang="en-US" sz="2000" b="0" i="0" u="none" strike="noStrike" kern="0" cap="none" spc="0" normalizeH="0" baseline="0" noProof="0">
                <a:ln>
                  <a:noFill/>
                </a:ln>
                <a:gradFill>
                  <a:gsLst>
                    <a:gs pos="2917">
                      <a:srgbClr val="282828"/>
                    </a:gs>
                    <a:gs pos="30000">
                      <a:srgbClr val="282828"/>
                    </a:gs>
                  </a:gsLst>
                  <a:lin ang="5400000" scaled="0"/>
                </a:gradFill>
                <a:effectLst/>
                <a:uLnTx/>
                <a:uFillTx/>
                <a:latin typeface="Segoe UI"/>
                <a:ea typeface="+mn-ea"/>
                <a:cs typeface="+mn-cs"/>
              </a:rPr>
              <a:t>the planet</a:t>
            </a:r>
            <a:endParaRPr kumimoji="0" lang="en-US" sz="2400" b="0" i="0" u="none" strike="noStrike" kern="0" cap="none" spc="0" normalizeH="0" baseline="0" noProof="0">
              <a:ln>
                <a:noFill/>
              </a:ln>
              <a:gradFill>
                <a:gsLst>
                  <a:gs pos="2917">
                    <a:srgbClr val="282828"/>
                  </a:gs>
                  <a:gs pos="30000">
                    <a:srgbClr val="282828"/>
                  </a:gs>
                </a:gsLst>
                <a:lin ang="5400000" scaled="0"/>
              </a:gradFill>
              <a:effectLst/>
              <a:uLnTx/>
              <a:uFillTx/>
              <a:latin typeface="Segoe UI"/>
              <a:ea typeface="+mn-ea"/>
              <a:cs typeface="+mn-cs"/>
            </a:endParaRPr>
          </a:p>
        </p:txBody>
      </p:sp>
      <p:cxnSp>
        <p:nvCxnSpPr>
          <p:cNvPr id="3443" name="Straight Connector 3442">
            <a:extLst>
              <a:ext uri="{FF2B5EF4-FFF2-40B4-BE49-F238E27FC236}">
                <a16:creationId xmlns:a16="http://schemas.microsoft.com/office/drawing/2014/main" id="{D38E4A65-5B2B-4C27-81E0-966FD23B60F0}"/>
              </a:ext>
            </a:extLst>
          </p:cNvPr>
          <p:cNvCxnSpPr>
            <a:cxnSpLocks/>
          </p:cNvCxnSpPr>
          <p:nvPr/>
        </p:nvCxnSpPr>
        <p:spPr>
          <a:xfrm flipH="1">
            <a:off x="4787180" y="4579828"/>
            <a:ext cx="836597" cy="779854"/>
          </a:xfrm>
          <a:prstGeom prst="line">
            <a:avLst/>
          </a:prstGeom>
          <a:solidFill>
            <a:srgbClr val="BDBDBD"/>
          </a:solidFill>
          <a:ln>
            <a:noFill/>
          </a:ln>
        </p:spPr>
      </p:cxnSp>
      <p:cxnSp>
        <p:nvCxnSpPr>
          <p:cNvPr id="1176" name="Straight Connector 1175">
            <a:extLst>
              <a:ext uri="{FF2B5EF4-FFF2-40B4-BE49-F238E27FC236}">
                <a16:creationId xmlns:a16="http://schemas.microsoft.com/office/drawing/2014/main" id="{A83B8F99-9EC1-40C4-94E9-F9D600EB4534}"/>
              </a:ext>
              <a:ext uri="{C183D7F6-B498-43B3-948B-1728B52AA6E4}">
                <adec:decorative xmlns:adec="http://schemas.microsoft.com/office/drawing/2017/decorative" val="1"/>
              </a:ext>
            </a:extLst>
          </p:cNvPr>
          <p:cNvCxnSpPr>
            <a:cxnSpLocks/>
          </p:cNvCxnSpPr>
          <p:nvPr/>
        </p:nvCxnSpPr>
        <p:spPr>
          <a:xfrm flipH="1">
            <a:off x="2808952" y="3926772"/>
            <a:ext cx="1542020" cy="0"/>
          </a:xfrm>
          <a:prstGeom prst="line">
            <a:avLst/>
          </a:prstGeom>
          <a:noFill/>
          <a:ln w="88900" cap="rnd" cmpd="sng" algn="ctr">
            <a:solidFill>
              <a:srgbClr val="50E6FF"/>
            </a:solidFill>
            <a:prstDash val="solid"/>
            <a:headEnd type="none"/>
            <a:tailEnd type="none"/>
          </a:ln>
          <a:effectLst/>
        </p:spPr>
      </p:cxnSp>
      <p:cxnSp>
        <p:nvCxnSpPr>
          <p:cNvPr id="1200" name="Straight Connector 1199">
            <a:extLst>
              <a:ext uri="{FF2B5EF4-FFF2-40B4-BE49-F238E27FC236}">
                <a16:creationId xmlns:a16="http://schemas.microsoft.com/office/drawing/2014/main" id="{AFBF7D78-F4F2-432C-ABA3-630568C36656}"/>
              </a:ext>
              <a:ext uri="{C183D7F6-B498-43B3-948B-1728B52AA6E4}">
                <adec:decorative xmlns:adec="http://schemas.microsoft.com/office/drawing/2017/decorative" val="1"/>
              </a:ext>
            </a:extLst>
          </p:cNvPr>
          <p:cNvCxnSpPr>
            <a:cxnSpLocks/>
          </p:cNvCxnSpPr>
          <p:nvPr/>
        </p:nvCxnSpPr>
        <p:spPr>
          <a:xfrm flipH="1" flipV="1">
            <a:off x="3503009" y="5526600"/>
            <a:ext cx="2036164" cy="15157"/>
          </a:xfrm>
          <a:prstGeom prst="line">
            <a:avLst/>
          </a:prstGeom>
          <a:noFill/>
          <a:ln w="88900" cap="rnd" cmpd="sng" algn="ctr">
            <a:solidFill>
              <a:srgbClr val="50E6FF"/>
            </a:solidFill>
            <a:prstDash val="solid"/>
            <a:headEnd type="none"/>
            <a:tailEnd type="none"/>
          </a:ln>
          <a:effectLst/>
        </p:spPr>
      </p:cxnSp>
      <p:cxnSp>
        <p:nvCxnSpPr>
          <p:cNvPr id="1217" name="Straight Connector 1216">
            <a:extLst>
              <a:ext uri="{FF2B5EF4-FFF2-40B4-BE49-F238E27FC236}">
                <a16:creationId xmlns:a16="http://schemas.microsoft.com/office/drawing/2014/main" id="{0193A1F0-9116-4AB3-9574-860A469D2130}"/>
              </a:ext>
            </a:extLst>
          </p:cNvPr>
          <p:cNvCxnSpPr>
            <a:cxnSpLocks/>
          </p:cNvCxnSpPr>
          <p:nvPr/>
        </p:nvCxnSpPr>
        <p:spPr>
          <a:xfrm flipH="1">
            <a:off x="7788164" y="4657691"/>
            <a:ext cx="1194008" cy="0"/>
          </a:xfrm>
          <a:prstGeom prst="line">
            <a:avLst/>
          </a:prstGeom>
          <a:noFill/>
          <a:ln w="88900" cap="rnd" cmpd="sng" algn="ctr">
            <a:solidFill>
              <a:srgbClr val="50E6FF"/>
            </a:solidFill>
            <a:prstDash val="solid"/>
            <a:headEnd type="none"/>
            <a:tailEnd type="none"/>
          </a:ln>
          <a:effectLst/>
        </p:spPr>
      </p:cxnSp>
      <p:grpSp>
        <p:nvGrpSpPr>
          <p:cNvPr id="12" name="Group 11">
            <a:extLst>
              <a:ext uri="{FF2B5EF4-FFF2-40B4-BE49-F238E27FC236}">
                <a16:creationId xmlns:a16="http://schemas.microsoft.com/office/drawing/2014/main" id="{653651F1-3B14-4721-8A2B-47C58ACF08A3}"/>
              </a:ext>
              <a:ext uri="{C183D7F6-B498-43B3-948B-1728B52AA6E4}">
                <adec:decorative xmlns:adec="http://schemas.microsoft.com/office/drawing/2017/decorative" val="1"/>
              </a:ext>
            </a:extLst>
          </p:cNvPr>
          <p:cNvGrpSpPr/>
          <p:nvPr/>
        </p:nvGrpSpPr>
        <p:grpSpPr>
          <a:xfrm>
            <a:off x="7335220" y="4324397"/>
            <a:ext cx="657194" cy="657194"/>
            <a:chOff x="7795389" y="4224070"/>
            <a:chExt cx="724535" cy="724535"/>
          </a:xfrm>
        </p:grpSpPr>
        <p:sp>
          <p:nvSpPr>
            <p:cNvPr id="3453" name="Oval 3452">
              <a:extLst>
                <a:ext uri="{FF2B5EF4-FFF2-40B4-BE49-F238E27FC236}">
                  <a16:creationId xmlns:a16="http://schemas.microsoft.com/office/drawing/2014/main" id="{E26FC91D-F041-4416-9CB3-6E76DE3DE36E}"/>
                </a:ext>
              </a:extLst>
            </p:cNvPr>
            <p:cNvSpPr/>
            <p:nvPr/>
          </p:nvSpPr>
          <p:spPr bwMode="auto">
            <a:xfrm rot="18900000">
              <a:off x="7795389" y="4224070"/>
              <a:ext cx="724535" cy="724535"/>
            </a:xfrm>
            <a:prstGeom prst="ellipse">
              <a:avLst/>
            </a:prstGeom>
            <a:solidFill>
              <a:schemeClr val="accent1"/>
            </a:solidFill>
            <a:ln>
              <a:noFill/>
            </a:ln>
            <a:effectLst>
              <a:outerShdw blurRad="101600" sx="101000" sy="101000" algn="ctr" rotWithShape="0">
                <a:prstClr val="black">
                  <a:alpha val="2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932626"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282828"/>
                </a:solidFill>
                <a:effectLst/>
                <a:uLnTx/>
                <a:uFillTx/>
                <a:latin typeface="Segoe UI"/>
                <a:ea typeface="+mn-ea"/>
                <a:cs typeface="+mn-cs"/>
              </a:endParaRPr>
            </a:p>
          </p:txBody>
        </p:sp>
        <p:grpSp>
          <p:nvGrpSpPr>
            <p:cNvPr id="1136" name="Group 44">
              <a:extLst>
                <a:ext uri="{FF2B5EF4-FFF2-40B4-BE49-F238E27FC236}">
                  <a16:creationId xmlns:a16="http://schemas.microsoft.com/office/drawing/2014/main" id="{7EDB3BEE-008C-48AF-A453-51732D165B25}"/>
                </a:ext>
              </a:extLst>
            </p:cNvPr>
            <p:cNvGrpSpPr>
              <a:grpSpLocks noChangeAspect="1"/>
            </p:cNvGrpSpPr>
            <p:nvPr/>
          </p:nvGrpSpPr>
          <p:grpSpPr bwMode="auto">
            <a:xfrm>
              <a:off x="8016415" y="4399672"/>
              <a:ext cx="282482" cy="373330"/>
              <a:chOff x="4171" y="796"/>
              <a:chExt cx="199" cy="263"/>
            </a:xfrm>
            <a:solidFill>
              <a:schemeClr val="bg1"/>
            </a:solidFill>
          </p:grpSpPr>
          <p:sp>
            <p:nvSpPr>
              <p:cNvPr id="1138" name="Freeform 45">
                <a:extLst>
                  <a:ext uri="{FF2B5EF4-FFF2-40B4-BE49-F238E27FC236}">
                    <a16:creationId xmlns:a16="http://schemas.microsoft.com/office/drawing/2014/main" id="{B0ECCFE2-2D5C-4C28-BA99-C2CACD301843}"/>
                  </a:ext>
                </a:extLst>
              </p:cNvPr>
              <p:cNvSpPr>
                <a:spLocks noEditPoints="1"/>
              </p:cNvSpPr>
              <p:nvPr/>
            </p:nvSpPr>
            <p:spPr bwMode="auto">
              <a:xfrm>
                <a:off x="4171" y="796"/>
                <a:ext cx="199" cy="116"/>
              </a:xfrm>
              <a:custGeom>
                <a:avLst/>
                <a:gdLst>
                  <a:gd name="T0" fmla="*/ 80 w 320"/>
                  <a:gd name="T1" fmla="*/ 186 h 186"/>
                  <a:gd name="T2" fmla="*/ 80 w 320"/>
                  <a:gd name="T3" fmla="*/ 186 h 186"/>
                  <a:gd name="T4" fmla="*/ 240 w 320"/>
                  <a:gd name="T5" fmla="*/ 186 h 186"/>
                  <a:gd name="T6" fmla="*/ 240 w 320"/>
                  <a:gd name="T7" fmla="*/ 108 h 186"/>
                  <a:gd name="T8" fmla="*/ 234 w 320"/>
                  <a:gd name="T9" fmla="*/ 76 h 186"/>
                  <a:gd name="T10" fmla="*/ 217 w 320"/>
                  <a:gd name="T11" fmla="*/ 50 h 186"/>
                  <a:gd name="T12" fmla="*/ 192 w 320"/>
                  <a:gd name="T13" fmla="*/ 32 h 186"/>
                  <a:gd name="T14" fmla="*/ 160 w 320"/>
                  <a:gd name="T15" fmla="*/ 26 h 186"/>
                  <a:gd name="T16" fmla="*/ 128 w 320"/>
                  <a:gd name="T17" fmla="*/ 32 h 186"/>
                  <a:gd name="T18" fmla="*/ 103 w 320"/>
                  <a:gd name="T19" fmla="*/ 50 h 186"/>
                  <a:gd name="T20" fmla="*/ 86 w 320"/>
                  <a:gd name="T21" fmla="*/ 76 h 186"/>
                  <a:gd name="T22" fmla="*/ 80 w 320"/>
                  <a:gd name="T23" fmla="*/ 108 h 186"/>
                  <a:gd name="T24" fmla="*/ 80 w 320"/>
                  <a:gd name="T25" fmla="*/ 186 h 186"/>
                  <a:gd name="T26" fmla="*/ 0 w 320"/>
                  <a:gd name="T27" fmla="*/ 186 h 186"/>
                  <a:gd name="T28" fmla="*/ 0 w 320"/>
                  <a:gd name="T29" fmla="*/ 186 h 186"/>
                  <a:gd name="T30" fmla="*/ 53 w 320"/>
                  <a:gd name="T31" fmla="*/ 186 h 186"/>
                  <a:gd name="T32" fmla="*/ 53 w 320"/>
                  <a:gd name="T33" fmla="*/ 108 h 186"/>
                  <a:gd name="T34" fmla="*/ 61 w 320"/>
                  <a:gd name="T35" fmla="*/ 65 h 186"/>
                  <a:gd name="T36" fmla="*/ 84 w 320"/>
                  <a:gd name="T37" fmla="*/ 31 h 186"/>
                  <a:gd name="T38" fmla="*/ 118 w 320"/>
                  <a:gd name="T39" fmla="*/ 7 h 186"/>
                  <a:gd name="T40" fmla="*/ 160 w 320"/>
                  <a:gd name="T41" fmla="*/ 0 h 186"/>
                  <a:gd name="T42" fmla="*/ 202 w 320"/>
                  <a:gd name="T43" fmla="*/ 7 h 186"/>
                  <a:gd name="T44" fmla="*/ 236 w 320"/>
                  <a:gd name="T45" fmla="*/ 31 h 186"/>
                  <a:gd name="T46" fmla="*/ 258 w 320"/>
                  <a:gd name="T47" fmla="*/ 65 h 186"/>
                  <a:gd name="T48" fmla="*/ 266 w 320"/>
                  <a:gd name="T49" fmla="*/ 108 h 186"/>
                  <a:gd name="T50" fmla="*/ 266 w 320"/>
                  <a:gd name="T51" fmla="*/ 186 h 186"/>
                  <a:gd name="T52" fmla="*/ 320 w 320"/>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80" y="186"/>
                    </a:moveTo>
                    <a:lnTo>
                      <a:pt x="80" y="186"/>
                    </a:lnTo>
                    <a:lnTo>
                      <a:pt x="240" y="186"/>
                    </a:lnTo>
                    <a:lnTo>
                      <a:pt x="240" y="108"/>
                    </a:lnTo>
                    <a:cubicBezTo>
                      <a:pt x="240" y="96"/>
                      <a:pt x="238" y="86"/>
                      <a:pt x="234" y="76"/>
                    </a:cubicBezTo>
                    <a:cubicBezTo>
                      <a:pt x="230" y="66"/>
                      <a:pt x="224" y="57"/>
                      <a:pt x="217" y="50"/>
                    </a:cubicBezTo>
                    <a:cubicBezTo>
                      <a:pt x="210" y="42"/>
                      <a:pt x="201" y="36"/>
                      <a:pt x="192" y="32"/>
                    </a:cubicBezTo>
                    <a:cubicBezTo>
                      <a:pt x="182" y="28"/>
                      <a:pt x="171" y="26"/>
                      <a:pt x="160" y="26"/>
                    </a:cubicBezTo>
                    <a:cubicBezTo>
                      <a:pt x="148" y="26"/>
                      <a:pt x="138" y="28"/>
                      <a:pt x="128" y="32"/>
                    </a:cubicBezTo>
                    <a:cubicBezTo>
                      <a:pt x="118" y="36"/>
                      <a:pt x="110" y="42"/>
                      <a:pt x="103" y="50"/>
                    </a:cubicBezTo>
                    <a:cubicBezTo>
                      <a:pt x="95" y="57"/>
                      <a:pt x="90" y="66"/>
                      <a:pt x="86" y="76"/>
                    </a:cubicBezTo>
                    <a:cubicBezTo>
                      <a:pt x="82" y="86"/>
                      <a:pt x="80" y="96"/>
                      <a:pt x="80" y="108"/>
                    </a:cubicBezTo>
                    <a:lnTo>
                      <a:pt x="80" y="186"/>
                    </a:lnTo>
                    <a:close/>
                    <a:moveTo>
                      <a:pt x="0" y="186"/>
                    </a:moveTo>
                    <a:lnTo>
                      <a:pt x="0" y="186"/>
                    </a:lnTo>
                    <a:lnTo>
                      <a:pt x="53" y="186"/>
                    </a:lnTo>
                    <a:lnTo>
                      <a:pt x="53" y="108"/>
                    </a:lnTo>
                    <a:cubicBezTo>
                      <a:pt x="53" y="93"/>
                      <a:pt x="56" y="79"/>
                      <a:pt x="61" y="65"/>
                    </a:cubicBezTo>
                    <a:cubicBezTo>
                      <a:pt x="67" y="52"/>
                      <a:pt x="74" y="41"/>
                      <a:pt x="84" y="31"/>
                    </a:cubicBezTo>
                    <a:cubicBezTo>
                      <a:pt x="93" y="21"/>
                      <a:pt x="105" y="13"/>
                      <a:pt x="118" y="7"/>
                    </a:cubicBezTo>
                    <a:cubicBezTo>
                      <a:pt x="131" y="3"/>
                      <a:pt x="145" y="0"/>
                      <a:pt x="160" y="0"/>
                    </a:cubicBezTo>
                    <a:cubicBezTo>
                      <a:pt x="175" y="0"/>
                      <a:pt x="189" y="3"/>
                      <a:pt x="202" y="7"/>
                    </a:cubicBezTo>
                    <a:cubicBezTo>
                      <a:pt x="215" y="13"/>
                      <a:pt x="226" y="21"/>
                      <a:pt x="236" y="31"/>
                    </a:cubicBezTo>
                    <a:cubicBezTo>
                      <a:pt x="245" y="41"/>
                      <a:pt x="253" y="52"/>
                      <a:pt x="258" y="65"/>
                    </a:cubicBezTo>
                    <a:cubicBezTo>
                      <a:pt x="264" y="79"/>
                      <a:pt x="266" y="93"/>
                      <a:pt x="266" y="108"/>
                    </a:cubicBezTo>
                    <a:lnTo>
                      <a:pt x="266" y="186"/>
                    </a:lnTo>
                    <a:lnTo>
                      <a:pt x="320" y="186"/>
                    </a:lnTo>
                  </a:path>
                </a:pathLst>
              </a:custGeom>
              <a:grpFill/>
              <a:ln w="0">
                <a:noFill/>
                <a:prstDash val="solid"/>
                <a:round/>
                <a:headEnd/>
                <a:tailEnd/>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3C3C41"/>
                  </a:solidFill>
                  <a:effectLst/>
                  <a:uLnTx/>
                  <a:uFillTx/>
                  <a:latin typeface="Segoe UI"/>
                  <a:ea typeface="+mn-ea"/>
                  <a:cs typeface="+mn-cs"/>
                </a:endParaRPr>
              </a:p>
            </p:txBody>
          </p:sp>
          <p:sp>
            <p:nvSpPr>
              <p:cNvPr id="1139" name="Freeform 46">
                <a:extLst>
                  <a:ext uri="{FF2B5EF4-FFF2-40B4-BE49-F238E27FC236}">
                    <a16:creationId xmlns:a16="http://schemas.microsoft.com/office/drawing/2014/main" id="{D035651F-E3F6-497A-A634-EF4436EEF566}"/>
                  </a:ext>
                </a:extLst>
              </p:cNvPr>
              <p:cNvSpPr>
                <a:spLocks noEditPoints="1"/>
              </p:cNvSpPr>
              <p:nvPr/>
            </p:nvSpPr>
            <p:spPr bwMode="auto">
              <a:xfrm>
                <a:off x="4171" y="912"/>
                <a:ext cx="199" cy="147"/>
              </a:xfrm>
              <a:custGeom>
                <a:avLst/>
                <a:gdLst>
                  <a:gd name="T0" fmla="*/ 160 w 320"/>
                  <a:gd name="T1" fmla="*/ 179 h 237"/>
                  <a:gd name="T2" fmla="*/ 160 w 320"/>
                  <a:gd name="T3" fmla="*/ 179 h 237"/>
                  <a:gd name="T4" fmla="*/ 106 w 320"/>
                  <a:gd name="T5" fmla="*/ 125 h 237"/>
                  <a:gd name="T6" fmla="*/ 160 w 320"/>
                  <a:gd name="T7" fmla="*/ 72 h 237"/>
                  <a:gd name="T8" fmla="*/ 213 w 320"/>
                  <a:gd name="T9" fmla="*/ 125 h 237"/>
                  <a:gd name="T10" fmla="*/ 160 w 320"/>
                  <a:gd name="T11" fmla="*/ 179 h 237"/>
                  <a:gd name="T12" fmla="*/ 0 w 320"/>
                  <a:gd name="T13" fmla="*/ 237 h 237"/>
                  <a:gd name="T14" fmla="*/ 0 w 320"/>
                  <a:gd name="T15" fmla="*/ 237 h 237"/>
                  <a:gd name="T16" fmla="*/ 320 w 320"/>
                  <a:gd name="T17" fmla="*/ 237 h 237"/>
                  <a:gd name="T18" fmla="*/ 320 w 320"/>
                  <a:gd name="T19" fmla="*/ 0 h 237"/>
                  <a:gd name="T20" fmla="*/ 0 w 320"/>
                  <a:gd name="T21" fmla="*/ 0 h 237"/>
                  <a:gd name="T22" fmla="*/ 0 w 320"/>
                  <a:gd name="T23" fmla="*/ 237 h 237"/>
                  <a:gd name="T24" fmla="*/ 0 w 320"/>
                  <a:gd name="T25" fmla="*/ 0 h 237"/>
                  <a:gd name="T26" fmla="*/ 0 w 320"/>
                  <a:gd name="T2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7">
                    <a:moveTo>
                      <a:pt x="160" y="179"/>
                    </a:moveTo>
                    <a:lnTo>
                      <a:pt x="160" y="179"/>
                    </a:lnTo>
                    <a:cubicBezTo>
                      <a:pt x="130" y="179"/>
                      <a:pt x="106" y="155"/>
                      <a:pt x="106" y="125"/>
                    </a:cubicBezTo>
                    <a:cubicBezTo>
                      <a:pt x="106" y="96"/>
                      <a:pt x="130" y="72"/>
                      <a:pt x="160" y="72"/>
                    </a:cubicBezTo>
                    <a:cubicBezTo>
                      <a:pt x="189" y="72"/>
                      <a:pt x="213" y="96"/>
                      <a:pt x="213" y="125"/>
                    </a:cubicBezTo>
                    <a:cubicBezTo>
                      <a:pt x="213" y="155"/>
                      <a:pt x="189" y="179"/>
                      <a:pt x="160" y="179"/>
                    </a:cubicBezTo>
                    <a:close/>
                    <a:moveTo>
                      <a:pt x="0" y="237"/>
                    </a:moveTo>
                    <a:lnTo>
                      <a:pt x="0" y="237"/>
                    </a:lnTo>
                    <a:lnTo>
                      <a:pt x="320" y="237"/>
                    </a:lnTo>
                    <a:lnTo>
                      <a:pt x="320" y="0"/>
                    </a:lnTo>
                    <a:lnTo>
                      <a:pt x="0" y="0"/>
                    </a:lnTo>
                    <a:lnTo>
                      <a:pt x="0" y="237"/>
                    </a:lnTo>
                    <a:close/>
                    <a:moveTo>
                      <a:pt x="0" y="0"/>
                    </a:moveTo>
                    <a:lnTo>
                      <a:pt x="0" y="0"/>
                    </a:lnTo>
                    <a:close/>
                  </a:path>
                </a:pathLst>
              </a:custGeom>
              <a:grpFill/>
              <a:ln w="0">
                <a:noFill/>
                <a:prstDash val="solid"/>
                <a:round/>
                <a:headEnd/>
                <a:tailEnd/>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3C3C41"/>
                  </a:solidFill>
                  <a:effectLst/>
                  <a:uLnTx/>
                  <a:uFillTx/>
                  <a:latin typeface="Segoe UI"/>
                  <a:ea typeface="+mn-ea"/>
                  <a:cs typeface="+mn-cs"/>
                </a:endParaRPr>
              </a:p>
            </p:txBody>
          </p:sp>
          <p:sp>
            <p:nvSpPr>
              <p:cNvPr id="1140" name="Freeform 47">
                <a:extLst>
                  <a:ext uri="{FF2B5EF4-FFF2-40B4-BE49-F238E27FC236}">
                    <a16:creationId xmlns:a16="http://schemas.microsoft.com/office/drawing/2014/main" id="{358DF7ED-61B6-4FA1-8993-3AD838711ACC}"/>
                  </a:ext>
                </a:extLst>
              </p:cNvPr>
              <p:cNvSpPr>
                <a:spLocks/>
              </p:cNvSpPr>
              <p:nvPr/>
            </p:nvSpPr>
            <p:spPr bwMode="auto">
              <a:xfrm>
                <a:off x="4253" y="973"/>
                <a:ext cx="33" cy="33"/>
              </a:xfrm>
              <a:custGeom>
                <a:avLst/>
                <a:gdLst>
                  <a:gd name="T0" fmla="*/ 27 w 53"/>
                  <a:gd name="T1" fmla="*/ 0 h 53"/>
                  <a:gd name="T2" fmla="*/ 27 w 53"/>
                  <a:gd name="T3" fmla="*/ 0 h 53"/>
                  <a:gd name="T4" fmla="*/ 0 w 53"/>
                  <a:gd name="T5" fmla="*/ 26 h 53"/>
                  <a:gd name="T6" fmla="*/ 27 w 53"/>
                  <a:gd name="T7" fmla="*/ 53 h 53"/>
                  <a:gd name="T8" fmla="*/ 53 w 53"/>
                  <a:gd name="T9" fmla="*/ 26 h 53"/>
                  <a:gd name="T10" fmla="*/ 27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7" y="0"/>
                    </a:moveTo>
                    <a:lnTo>
                      <a:pt x="27" y="0"/>
                    </a:lnTo>
                    <a:cubicBezTo>
                      <a:pt x="12" y="0"/>
                      <a:pt x="0" y="11"/>
                      <a:pt x="0" y="26"/>
                    </a:cubicBezTo>
                    <a:cubicBezTo>
                      <a:pt x="0" y="41"/>
                      <a:pt x="12" y="53"/>
                      <a:pt x="27" y="53"/>
                    </a:cubicBezTo>
                    <a:cubicBezTo>
                      <a:pt x="42" y="53"/>
                      <a:pt x="53" y="41"/>
                      <a:pt x="53" y="26"/>
                    </a:cubicBezTo>
                    <a:cubicBezTo>
                      <a:pt x="53" y="11"/>
                      <a:pt x="42" y="0"/>
                      <a:pt x="27" y="0"/>
                    </a:cubicBezTo>
                    <a:close/>
                  </a:path>
                </a:pathLst>
              </a:custGeom>
              <a:grpFill/>
              <a:ln w="0">
                <a:noFill/>
                <a:prstDash val="solid"/>
                <a:round/>
                <a:headEnd/>
                <a:tailEnd/>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3C3C41"/>
                  </a:solidFill>
                  <a:effectLst/>
                  <a:uLnTx/>
                  <a:uFillTx/>
                  <a:latin typeface="Segoe UI"/>
                  <a:ea typeface="+mn-ea"/>
                  <a:cs typeface="+mn-cs"/>
                </a:endParaRPr>
              </a:p>
            </p:txBody>
          </p:sp>
        </p:grpSp>
      </p:grpSp>
      <p:grpSp>
        <p:nvGrpSpPr>
          <p:cNvPr id="11" name="Group 10">
            <a:extLst>
              <a:ext uri="{FF2B5EF4-FFF2-40B4-BE49-F238E27FC236}">
                <a16:creationId xmlns:a16="http://schemas.microsoft.com/office/drawing/2014/main" id="{F9DF578B-5A22-46B2-8478-E1F933216D97}"/>
              </a:ext>
              <a:ext uri="{C183D7F6-B498-43B3-948B-1728B52AA6E4}">
                <adec:decorative xmlns:adec="http://schemas.microsoft.com/office/drawing/2017/decorative" val="1"/>
              </a:ext>
            </a:extLst>
          </p:cNvPr>
          <p:cNvGrpSpPr/>
          <p:nvPr/>
        </p:nvGrpSpPr>
        <p:grpSpPr>
          <a:xfrm>
            <a:off x="4174800" y="3594229"/>
            <a:ext cx="657194" cy="657196"/>
            <a:chOff x="4311133" y="3419085"/>
            <a:chExt cx="724535" cy="724536"/>
          </a:xfrm>
        </p:grpSpPr>
        <p:sp>
          <p:nvSpPr>
            <p:cNvPr id="3455" name="Oval 3454">
              <a:extLst>
                <a:ext uri="{FF2B5EF4-FFF2-40B4-BE49-F238E27FC236}">
                  <a16:creationId xmlns:a16="http://schemas.microsoft.com/office/drawing/2014/main" id="{10620DCA-3877-42A3-9771-E372950F7680}"/>
                </a:ext>
              </a:extLst>
            </p:cNvPr>
            <p:cNvSpPr/>
            <p:nvPr/>
          </p:nvSpPr>
          <p:spPr bwMode="auto">
            <a:xfrm>
              <a:off x="4311133" y="3419085"/>
              <a:ext cx="724535" cy="724536"/>
            </a:xfrm>
            <a:prstGeom prst="ellipse">
              <a:avLst/>
            </a:prstGeom>
            <a:solidFill>
              <a:schemeClr val="accent1"/>
            </a:solidFill>
            <a:ln>
              <a:noFill/>
            </a:ln>
            <a:effectLst>
              <a:outerShdw blurRad="101600" sx="101000" sy="101000" algn="ctr" rotWithShape="0">
                <a:prstClr val="black">
                  <a:alpha val="2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932626"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282828"/>
                </a:solidFill>
                <a:effectLst/>
                <a:uLnTx/>
                <a:uFillTx/>
                <a:latin typeface="Segoe UI"/>
                <a:ea typeface="+mn-ea"/>
                <a:cs typeface="+mn-cs"/>
              </a:endParaRPr>
            </a:p>
          </p:txBody>
        </p:sp>
        <p:sp>
          <p:nvSpPr>
            <p:cNvPr id="1143" name="Freeform 5">
              <a:extLst>
                <a:ext uri="{FF2B5EF4-FFF2-40B4-BE49-F238E27FC236}">
                  <a16:creationId xmlns:a16="http://schemas.microsoft.com/office/drawing/2014/main" id="{3B5F6EF9-19A3-4BEF-A66A-FBFD6DBD4D19}"/>
                </a:ext>
              </a:extLst>
            </p:cNvPr>
            <p:cNvSpPr>
              <a:spLocks noEditPoints="1"/>
            </p:cNvSpPr>
            <p:nvPr/>
          </p:nvSpPr>
          <p:spPr bwMode="auto">
            <a:xfrm>
              <a:off x="4505357" y="3582062"/>
              <a:ext cx="336086" cy="398582"/>
            </a:xfrm>
            <a:custGeom>
              <a:avLst/>
              <a:gdLst>
                <a:gd name="T0" fmla="*/ 321 w 391"/>
                <a:gd name="T1" fmla="*/ 209 h 463"/>
                <a:gd name="T2" fmla="*/ 195 w 391"/>
                <a:gd name="T3" fmla="*/ 133 h 463"/>
                <a:gd name="T4" fmla="*/ 113 w 391"/>
                <a:gd name="T5" fmla="*/ 155 h 463"/>
                <a:gd name="T6" fmla="*/ 81 w 391"/>
                <a:gd name="T7" fmla="*/ 184 h 463"/>
                <a:gd name="T8" fmla="*/ 70 w 391"/>
                <a:gd name="T9" fmla="*/ 165 h 463"/>
                <a:gd name="T10" fmla="*/ 159 w 391"/>
                <a:gd name="T11" fmla="*/ 111 h 463"/>
                <a:gd name="T12" fmla="*/ 276 w 391"/>
                <a:gd name="T13" fmla="*/ 129 h 463"/>
                <a:gd name="T14" fmla="*/ 334 w 391"/>
                <a:gd name="T15" fmla="*/ 196 h 463"/>
                <a:gd name="T16" fmla="*/ 299 w 391"/>
                <a:gd name="T17" fmla="*/ 293 h 463"/>
                <a:gd name="T18" fmla="*/ 271 w 391"/>
                <a:gd name="T19" fmla="*/ 371 h 463"/>
                <a:gd name="T20" fmla="*/ 237 w 391"/>
                <a:gd name="T21" fmla="*/ 410 h 463"/>
                <a:gd name="T22" fmla="*/ 221 w 391"/>
                <a:gd name="T23" fmla="*/ 398 h 463"/>
                <a:gd name="T24" fmla="*/ 245 w 391"/>
                <a:gd name="T25" fmla="*/ 364 h 463"/>
                <a:gd name="T26" fmla="*/ 275 w 391"/>
                <a:gd name="T27" fmla="*/ 269 h 463"/>
                <a:gd name="T28" fmla="*/ 227 w 391"/>
                <a:gd name="T29" fmla="*/ 191 h 463"/>
                <a:gd name="T30" fmla="*/ 146 w 391"/>
                <a:gd name="T31" fmla="*/ 193 h 463"/>
                <a:gd name="T32" fmla="*/ 113 w 391"/>
                <a:gd name="T33" fmla="*/ 237 h 463"/>
                <a:gd name="T34" fmla="*/ 60 w 391"/>
                <a:gd name="T35" fmla="*/ 284 h 463"/>
                <a:gd name="T36" fmla="*/ 47 w 391"/>
                <a:gd name="T37" fmla="*/ 281 h 463"/>
                <a:gd name="T38" fmla="*/ 53 w 391"/>
                <a:gd name="T39" fmla="*/ 260 h 463"/>
                <a:gd name="T40" fmla="*/ 95 w 391"/>
                <a:gd name="T41" fmla="*/ 218 h 463"/>
                <a:gd name="T42" fmla="*/ 134 w 391"/>
                <a:gd name="T43" fmla="*/ 171 h 463"/>
                <a:gd name="T44" fmla="*/ 224 w 391"/>
                <a:gd name="T45" fmla="*/ 163 h 463"/>
                <a:gd name="T46" fmla="*/ 286 w 391"/>
                <a:gd name="T47" fmla="*/ 216 h 463"/>
                <a:gd name="T48" fmla="*/ 299 w 391"/>
                <a:gd name="T49" fmla="*/ 293 h 463"/>
                <a:gd name="T50" fmla="*/ 182 w 391"/>
                <a:gd name="T51" fmla="*/ 395 h 463"/>
                <a:gd name="T52" fmla="*/ 157 w 391"/>
                <a:gd name="T53" fmla="*/ 411 h 463"/>
                <a:gd name="T54" fmla="*/ 150 w 391"/>
                <a:gd name="T55" fmla="*/ 388 h 463"/>
                <a:gd name="T56" fmla="*/ 196 w 391"/>
                <a:gd name="T57" fmla="*/ 337 h 463"/>
                <a:gd name="T58" fmla="*/ 221 w 391"/>
                <a:gd name="T59" fmla="*/ 275 h 463"/>
                <a:gd name="T60" fmla="*/ 202 w 391"/>
                <a:gd name="T61" fmla="*/ 237 h 463"/>
                <a:gd name="T62" fmla="*/ 159 w 391"/>
                <a:gd name="T63" fmla="*/ 246 h 463"/>
                <a:gd name="T64" fmla="*/ 135 w 391"/>
                <a:gd name="T65" fmla="*/ 291 h 463"/>
                <a:gd name="T66" fmla="*/ 86 w 391"/>
                <a:gd name="T67" fmla="*/ 334 h 463"/>
                <a:gd name="T68" fmla="*/ 69 w 391"/>
                <a:gd name="T69" fmla="*/ 323 h 463"/>
                <a:gd name="T70" fmla="*/ 101 w 391"/>
                <a:gd name="T71" fmla="*/ 294 h 463"/>
                <a:gd name="T72" fmla="*/ 141 w 391"/>
                <a:gd name="T73" fmla="*/ 228 h 463"/>
                <a:gd name="T74" fmla="*/ 231 w 391"/>
                <a:gd name="T75" fmla="*/ 226 h 463"/>
                <a:gd name="T76" fmla="*/ 232 w 391"/>
                <a:gd name="T77" fmla="*/ 323 h 463"/>
                <a:gd name="T78" fmla="*/ 117 w 391"/>
                <a:gd name="T79" fmla="*/ 383 h 463"/>
                <a:gd name="T80" fmla="*/ 89 w 391"/>
                <a:gd name="T81" fmla="*/ 385 h 463"/>
                <a:gd name="T82" fmla="*/ 93 w 391"/>
                <a:gd name="T83" fmla="*/ 365 h 463"/>
                <a:gd name="T84" fmla="*/ 159 w 391"/>
                <a:gd name="T85" fmla="*/ 299 h 463"/>
                <a:gd name="T86" fmla="*/ 183 w 391"/>
                <a:gd name="T87" fmla="*/ 260 h 463"/>
                <a:gd name="T88" fmla="*/ 191 w 391"/>
                <a:gd name="T89" fmla="*/ 292 h 463"/>
                <a:gd name="T90" fmla="*/ 139 w 391"/>
                <a:gd name="T91" fmla="*/ 366 h 463"/>
                <a:gd name="T92" fmla="*/ 100 w 391"/>
                <a:gd name="T93" fmla="*/ 80 h 463"/>
                <a:gd name="T94" fmla="*/ 161 w 391"/>
                <a:gd name="T95" fmla="*/ 61 h 463"/>
                <a:gd name="T96" fmla="*/ 217 w 391"/>
                <a:gd name="T97" fmla="*/ 58 h 463"/>
                <a:gd name="T98" fmla="*/ 301 w 391"/>
                <a:gd name="T99" fmla="*/ 85 h 463"/>
                <a:gd name="T100" fmla="*/ 296 w 391"/>
                <a:gd name="T101" fmla="*/ 109 h 463"/>
                <a:gd name="T102" fmla="*/ 195 w 391"/>
                <a:gd name="T103" fmla="*/ 83 h 463"/>
                <a:gd name="T104" fmla="*/ 109 w 391"/>
                <a:gd name="T105" fmla="*/ 102 h 463"/>
                <a:gd name="T106" fmla="*/ 94 w 391"/>
                <a:gd name="T107" fmla="*/ 90 h 463"/>
                <a:gd name="T108" fmla="*/ 247 w 391"/>
                <a:gd name="T109" fmla="*/ 23 h 463"/>
                <a:gd name="T110" fmla="*/ 363 w 391"/>
                <a:gd name="T111" fmla="*/ 272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1" h="463">
                  <a:moveTo>
                    <a:pt x="330" y="205"/>
                  </a:moveTo>
                  <a:lnTo>
                    <a:pt x="330" y="205"/>
                  </a:lnTo>
                  <a:cubicBezTo>
                    <a:pt x="327" y="208"/>
                    <a:pt x="325" y="209"/>
                    <a:pt x="321" y="209"/>
                  </a:cubicBezTo>
                  <a:cubicBezTo>
                    <a:pt x="316" y="209"/>
                    <a:pt x="312" y="207"/>
                    <a:pt x="310" y="202"/>
                  </a:cubicBezTo>
                  <a:cubicBezTo>
                    <a:pt x="297" y="179"/>
                    <a:pt x="281" y="162"/>
                    <a:pt x="263" y="151"/>
                  </a:cubicBezTo>
                  <a:cubicBezTo>
                    <a:pt x="244" y="139"/>
                    <a:pt x="221" y="133"/>
                    <a:pt x="195" y="133"/>
                  </a:cubicBezTo>
                  <a:cubicBezTo>
                    <a:pt x="184" y="133"/>
                    <a:pt x="174" y="134"/>
                    <a:pt x="164" y="135"/>
                  </a:cubicBezTo>
                  <a:cubicBezTo>
                    <a:pt x="155" y="136"/>
                    <a:pt x="145" y="138"/>
                    <a:pt x="137" y="141"/>
                  </a:cubicBezTo>
                  <a:cubicBezTo>
                    <a:pt x="128" y="145"/>
                    <a:pt x="120" y="149"/>
                    <a:pt x="113" y="155"/>
                  </a:cubicBezTo>
                  <a:cubicBezTo>
                    <a:pt x="105" y="161"/>
                    <a:pt x="98" y="168"/>
                    <a:pt x="92" y="177"/>
                  </a:cubicBezTo>
                  <a:cubicBezTo>
                    <a:pt x="91" y="179"/>
                    <a:pt x="89" y="181"/>
                    <a:pt x="88" y="182"/>
                  </a:cubicBezTo>
                  <a:cubicBezTo>
                    <a:pt x="86" y="183"/>
                    <a:pt x="84" y="184"/>
                    <a:pt x="81" y="184"/>
                  </a:cubicBezTo>
                  <a:cubicBezTo>
                    <a:pt x="78" y="184"/>
                    <a:pt x="75" y="183"/>
                    <a:pt x="72" y="180"/>
                  </a:cubicBezTo>
                  <a:cubicBezTo>
                    <a:pt x="70" y="178"/>
                    <a:pt x="69" y="175"/>
                    <a:pt x="69" y="171"/>
                  </a:cubicBezTo>
                  <a:cubicBezTo>
                    <a:pt x="69" y="169"/>
                    <a:pt x="69" y="167"/>
                    <a:pt x="70" y="165"/>
                  </a:cubicBezTo>
                  <a:cubicBezTo>
                    <a:pt x="76" y="154"/>
                    <a:pt x="84" y="144"/>
                    <a:pt x="93" y="137"/>
                  </a:cubicBezTo>
                  <a:cubicBezTo>
                    <a:pt x="102" y="130"/>
                    <a:pt x="113" y="124"/>
                    <a:pt x="124" y="120"/>
                  </a:cubicBezTo>
                  <a:cubicBezTo>
                    <a:pt x="135" y="115"/>
                    <a:pt x="147" y="112"/>
                    <a:pt x="159" y="111"/>
                  </a:cubicBezTo>
                  <a:cubicBezTo>
                    <a:pt x="171" y="109"/>
                    <a:pt x="183" y="108"/>
                    <a:pt x="195" y="108"/>
                  </a:cubicBezTo>
                  <a:cubicBezTo>
                    <a:pt x="209" y="108"/>
                    <a:pt x="223" y="110"/>
                    <a:pt x="237" y="114"/>
                  </a:cubicBezTo>
                  <a:cubicBezTo>
                    <a:pt x="251" y="117"/>
                    <a:pt x="264" y="122"/>
                    <a:pt x="276" y="129"/>
                  </a:cubicBezTo>
                  <a:cubicBezTo>
                    <a:pt x="289" y="136"/>
                    <a:pt x="300" y="145"/>
                    <a:pt x="309" y="155"/>
                  </a:cubicBezTo>
                  <a:cubicBezTo>
                    <a:pt x="319" y="166"/>
                    <a:pt x="327" y="178"/>
                    <a:pt x="333" y="191"/>
                  </a:cubicBezTo>
                  <a:cubicBezTo>
                    <a:pt x="333" y="193"/>
                    <a:pt x="334" y="195"/>
                    <a:pt x="334" y="196"/>
                  </a:cubicBezTo>
                  <a:cubicBezTo>
                    <a:pt x="334" y="200"/>
                    <a:pt x="332" y="203"/>
                    <a:pt x="330" y="205"/>
                  </a:cubicBezTo>
                  <a:close/>
                  <a:moveTo>
                    <a:pt x="299" y="293"/>
                  </a:moveTo>
                  <a:lnTo>
                    <a:pt x="299" y="293"/>
                  </a:lnTo>
                  <a:cubicBezTo>
                    <a:pt x="297" y="301"/>
                    <a:pt x="295" y="309"/>
                    <a:pt x="293" y="318"/>
                  </a:cubicBezTo>
                  <a:cubicBezTo>
                    <a:pt x="290" y="327"/>
                    <a:pt x="287" y="336"/>
                    <a:pt x="283" y="345"/>
                  </a:cubicBezTo>
                  <a:cubicBezTo>
                    <a:pt x="280" y="354"/>
                    <a:pt x="276" y="363"/>
                    <a:pt x="271" y="371"/>
                  </a:cubicBezTo>
                  <a:cubicBezTo>
                    <a:pt x="267" y="379"/>
                    <a:pt x="262" y="386"/>
                    <a:pt x="257" y="392"/>
                  </a:cubicBezTo>
                  <a:cubicBezTo>
                    <a:pt x="252" y="399"/>
                    <a:pt x="247" y="404"/>
                    <a:pt x="241" y="408"/>
                  </a:cubicBezTo>
                  <a:cubicBezTo>
                    <a:pt x="240" y="409"/>
                    <a:pt x="239" y="410"/>
                    <a:pt x="237" y="410"/>
                  </a:cubicBezTo>
                  <a:cubicBezTo>
                    <a:pt x="236" y="411"/>
                    <a:pt x="235" y="411"/>
                    <a:pt x="233" y="411"/>
                  </a:cubicBezTo>
                  <a:cubicBezTo>
                    <a:pt x="230" y="411"/>
                    <a:pt x="227" y="410"/>
                    <a:pt x="224" y="407"/>
                  </a:cubicBezTo>
                  <a:cubicBezTo>
                    <a:pt x="222" y="405"/>
                    <a:pt x="221" y="402"/>
                    <a:pt x="221" y="398"/>
                  </a:cubicBezTo>
                  <a:cubicBezTo>
                    <a:pt x="221" y="396"/>
                    <a:pt x="221" y="395"/>
                    <a:pt x="222" y="393"/>
                  </a:cubicBezTo>
                  <a:cubicBezTo>
                    <a:pt x="222" y="392"/>
                    <a:pt x="224" y="390"/>
                    <a:pt x="225" y="389"/>
                  </a:cubicBezTo>
                  <a:cubicBezTo>
                    <a:pt x="233" y="381"/>
                    <a:pt x="239" y="373"/>
                    <a:pt x="245" y="364"/>
                  </a:cubicBezTo>
                  <a:cubicBezTo>
                    <a:pt x="252" y="354"/>
                    <a:pt x="257" y="344"/>
                    <a:pt x="261" y="334"/>
                  </a:cubicBezTo>
                  <a:cubicBezTo>
                    <a:pt x="266" y="323"/>
                    <a:pt x="269" y="312"/>
                    <a:pt x="272" y="301"/>
                  </a:cubicBezTo>
                  <a:cubicBezTo>
                    <a:pt x="274" y="291"/>
                    <a:pt x="275" y="280"/>
                    <a:pt x="275" y="269"/>
                  </a:cubicBezTo>
                  <a:cubicBezTo>
                    <a:pt x="275" y="259"/>
                    <a:pt x="273" y="248"/>
                    <a:pt x="269" y="238"/>
                  </a:cubicBezTo>
                  <a:cubicBezTo>
                    <a:pt x="265" y="228"/>
                    <a:pt x="259" y="218"/>
                    <a:pt x="252" y="210"/>
                  </a:cubicBezTo>
                  <a:cubicBezTo>
                    <a:pt x="245" y="202"/>
                    <a:pt x="236" y="196"/>
                    <a:pt x="227" y="191"/>
                  </a:cubicBezTo>
                  <a:cubicBezTo>
                    <a:pt x="217" y="186"/>
                    <a:pt x="206" y="184"/>
                    <a:pt x="195" y="184"/>
                  </a:cubicBezTo>
                  <a:cubicBezTo>
                    <a:pt x="183" y="184"/>
                    <a:pt x="173" y="185"/>
                    <a:pt x="165" y="186"/>
                  </a:cubicBezTo>
                  <a:cubicBezTo>
                    <a:pt x="157" y="188"/>
                    <a:pt x="151" y="190"/>
                    <a:pt x="146" y="193"/>
                  </a:cubicBezTo>
                  <a:cubicBezTo>
                    <a:pt x="140" y="196"/>
                    <a:pt x="136" y="200"/>
                    <a:pt x="133" y="204"/>
                  </a:cubicBezTo>
                  <a:cubicBezTo>
                    <a:pt x="130" y="209"/>
                    <a:pt x="127" y="214"/>
                    <a:pt x="123" y="219"/>
                  </a:cubicBezTo>
                  <a:cubicBezTo>
                    <a:pt x="120" y="224"/>
                    <a:pt x="117" y="230"/>
                    <a:pt x="113" y="237"/>
                  </a:cubicBezTo>
                  <a:cubicBezTo>
                    <a:pt x="109" y="243"/>
                    <a:pt x="103" y="250"/>
                    <a:pt x="97" y="258"/>
                  </a:cubicBezTo>
                  <a:cubicBezTo>
                    <a:pt x="92" y="263"/>
                    <a:pt x="86" y="269"/>
                    <a:pt x="80" y="274"/>
                  </a:cubicBezTo>
                  <a:cubicBezTo>
                    <a:pt x="74" y="279"/>
                    <a:pt x="67" y="282"/>
                    <a:pt x="60" y="284"/>
                  </a:cubicBezTo>
                  <a:cubicBezTo>
                    <a:pt x="59" y="285"/>
                    <a:pt x="59" y="285"/>
                    <a:pt x="58" y="285"/>
                  </a:cubicBezTo>
                  <a:lnTo>
                    <a:pt x="57" y="285"/>
                  </a:lnTo>
                  <a:cubicBezTo>
                    <a:pt x="53" y="285"/>
                    <a:pt x="50" y="284"/>
                    <a:pt x="47" y="281"/>
                  </a:cubicBezTo>
                  <a:cubicBezTo>
                    <a:pt x="45" y="278"/>
                    <a:pt x="44" y="275"/>
                    <a:pt x="44" y="272"/>
                  </a:cubicBezTo>
                  <a:cubicBezTo>
                    <a:pt x="44" y="269"/>
                    <a:pt x="44" y="266"/>
                    <a:pt x="46" y="265"/>
                  </a:cubicBezTo>
                  <a:cubicBezTo>
                    <a:pt x="48" y="263"/>
                    <a:pt x="50" y="261"/>
                    <a:pt x="53" y="260"/>
                  </a:cubicBezTo>
                  <a:cubicBezTo>
                    <a:pt x="60" y="257"/>
                    <a:pt x="67" y="253"/>
                    <a:pt x="72" y="249"/>
                  </a:cubicBezTo>
                  <a:cubicBezTo>
                    <a:pt x="77" y="245"/>
                    <a:pt x="81" y="240"/>
                    <a:pt x="85" y="234"/>
                  </a:cubicBezTo>
                  <a:cubicBezTo>
                    <a:pt x="89" y="229"/>
                    <a:pt x="92" y="224"/>
                    <a:pt x="95" y="218"/>
                  </a:cubicBezTo>
                  <a:cubicBezTo>
                    <a:pt x="98" y="212"/>
                    <a:pt x="101" y="206"/>
                    <a:pt x="104" y="201"/>
                  </a:cubicBezTo>
                  <a:cubicBezTo>
                    <a:pt x="108" y="195"/>
                    <a:pt x="112" y="190"/>
                    <a:pt x="116" y="185"/>
                  </a:cubicBezTo>
                  <a:cubicBezTo>
                    <a:pt x="121" y="179"/>
                    <a:pt x="127" y="175"/>
                    <a:pt x="134" y="171"/>
                  </a:cubicBezTo>
                  <a:cubicBezTo>
                    <a:pt x="140" y="167"/>
                    <a:pt x="149" y="164"/>
                    <a:pt x="159" y="162"/>
                  </a:cubicBezTo>
                  <a:cubicBezTo>
                    <a:pt x="169" y="160"/>
                    <a:pt x="181" y="159"/>
                    <a:pt x="195" y="159"/>
                  </a:cubicBezTo>
                  <a:cubicBezTo>
                    <a:pt x="205" y="159"/>
                    <a:pt x="215" y="160"/>
                    <a:pt x="224" y="163"/>
                  </a:cubicBezTo>
                  <a:cubicBezTo>
                    <a:pt x="233" y="166"/>
                    <a:pt x="241" y="170"/>
                    <a:pt x="249" y="175"/>
                  </a:cubicBezTo>
                  <a:cubicBezTo>
                    <a:pt x="257" y="180"/>
                    <a:pt x="264" y="186"/>
                    <a:pt x="270" y="193"/>
                  </a:cubicBezTo>
                  <a:cubicBezTo>
                    <a:pt x="276" y="200"/>
                    <a:pt x="282" y="207"/>
                    <a:pt x="286" y="216"/>
                  </a:cubicBezTo>
                  <a:cubicBezTo>
                    <a:pt x="291" y="224"/>
                    <a:pt x="294" y="233"/>
                    <a:pt x="297" y="242"/>
                  </a:cubicBezTo>
                  <a:cubicBezTo>
                    <a:pt x="299" y="251"/>
                    <a:pt x="301" y="260"/>
                    <a:pt x="301" y="270"/>
                  </a:cubicBezTo>
                  <a:cubicBezTo>
                    <a:pt x="301" y="277"/>
                    <a:pt x="300" y="284"/>
                    <a:pt x="299" y="293"/>
                  </a:cubicBezTo>
                  <a:close/>
                  <a:moveTo>
                    <a:pt x="201" y="374"/>
                  </a:moveTo>
                  <a:lnTo>
                    <a:pt x="201" y="374"/>
                  </a:lnTo>
                  <a:cubicBezTo>
                    <a:pt x="195" y="382"/>
                    <a:pt x="188" y="389"/>
                    <a:pt x="182" y="395"/>
                  </a:cubicBezTo>
                  <a:cubicBezTo>
                    <a:pt x="176" y="401"/>
                    <a:pt x="170" y="406"/>
                    <a:pt x="164" y="409"/>
                  </a:cubicBezTo>
                  <a:cubicBezTo>
                    <a:pt x="163" y="410"/>
                    <a:pt x="162" y="410"/>
                    <a:pt x="161" y="411"/>
                  </a:cubicBezTo>
                  <a:cubicBezTo>
                    <a:pt x="160" y="411"/>
                    <a:pt x="159" y="411"/>
                    <a:pt x="157" y="411"/>
                  </a:cubicBezTo>
                  <a:cubicBezTo>
                    <a:pt x="154" y="411"/>
                    <a:pt x="151" y="410"/>
                    <a:pt x="149" y="407"/>
                  </a:cubicBezTo>
                  <a:cubicBezTo>
                    <a:pt x="146" y="405"/>
                    <a:pt x="145" y="402"/>
                    <a:pt x="145" y="398"/>
                  </a:cubicBezTo>
                  <a:cubicBezTo>
                    <a:pt x="145" y="394"/>
                    <a:pt x="147" y="391"/>
                    <a:pt x="150" y="388"/>
                  </a:cubicBezTo>
                  <a:cubicBezTo>
                    <a:pt x="155" y="384"/>
                    <a:pt x="160" y="380"/>
                    <a:pt x="165" y="375"/>
                  </a:cubicBezTo>
                  <a:cubicBezTo>
                    <a:pt x="171" y="370"/>
                    <a:pt x="176" y="364"/>
                    <a:pt x="181" y="357"/>
                  </a:cubicBezTo>
                  <a:cubicBezTo>
                    <a:pt x="186" y="351"/>
                    <a:pt x="191" y="344"/>
                    <a:pt x="196" y="337"/>
                  </a:cubicBezTo>
                  <a:cubicBezTo>
                    <a:pt x="201" y="330"/>
                    <a:pt x="205" y="323"/>
                    <a:pt x="209" y="315"/>
                  </a:cubicBezTo>
                  <a:cubicBezTo>
                    <a:pt x="213" y="308"/>
                    <a:pt x="215" y="301"/>
                    <a:pt x="218" y="294"/>
                  </a:cubicBezTo>
                  <a:cubicBezTo>
                    <a:pt x="220" y="287"/>
                    <a:pt x="221" y="281"/>
                    <a:pt x="221" y="275"/>
                  </a:cubicBezTo>
                  <a:cubicBezTo>
                    <a:pt x="221" y="268"/>
                    <a:pt x="220" y="261"/>
                    <a:pt x="219" y="256"/>
                  </a:cubicBezTo>
                  <a:cubicBezTo>
                    <a:pt x="218" y="251"/>
                    <a:pt x="216" y="247"/>
                    <a:pt x="214" y="244"/>
                  </a:cubicBezTo>
                  <a:cubicBezTo>
                    <a:pt x="211" y="240"/>
                    <a:pt x="207" y="238"/>
                    <a:pt x="202" y="237"/>
                  </a:cubicBezTo>
                  <a:cubicBezTo>
                    <a:pt x="197" y="235"/>
                    <a:pt x="190" y="234"/>
                    <a:pt x="183" y="234"/>
                  </a:cubicBezTo>
                  <a:cubicBezTo>
                    <a:pt x="177" y="234"/>
                    <a:pt x="173" y="235"/>
                    <a:pt x="169" y="238"/>
                  </a:cubicBezTo>
                  <a:cubicBezTo>
                    <a:pt x="165" y="240"/>
                    <a:pt x="162" y="243"/>
                    <a:pt x="159" y="246"/>
                  </a:cubicBezTo>
                  <a:cubicBezTo>
                    <a:pt x="156" y="250"/>
                    <a:pt x="153" y="254"/>
                    <a:pt x="151" y="259"/>
                  </a:cubicBezTo>
                  <a:cubicBezTo>
                    <a:pt x="149" y="264"/>
                    <a:pt x="146" y="269"/>
                    <a:pt x="143" y="274"/>
                  </a:cubicBezTo>
                  <a:cubicBezTo>
                    <a:pt x="141" y="280"/>
                    <a:pt x="138" y="285"/>
                    <a:pt x="135" y="291"/>
                  </a:cubicBezTo>
                  <a:cubicBezTo>
                    <a:pt x="132" y="297"/>
                    <a:pt x="128" y="302"/>
                    <a:pt x="123" y="308"/>
                  </a:cubicBezTo>
                  <a:cubicBezTo>
                    <a:pt x="119" y="313"/>
                    <a:pt x="114" y="318"/>
                    <a:pt x="108" y="322"/>
                  </a:cubicBezTo>
                  <a:cubicBezTo>
                    <a:pt x="102" y="327"/>
                    <a:pt x="95" y="331"/>
                    <a:pt x="86" y="334"/>
                  </a:cubicBezTo>
                  <a:cubicBezTo>
                    <a:pt x="85" y="335"/>
                    <a:pt x="83" y="335"/>
                    <a:pt x="81" y="335"/>
                  </a:cubicBezTo>
                  <a:cubicBezTo>
                    <a:pt x="78" y="335"/>
                    <a:pt x="75" y="334"/>
                    <a:pt x="73" y="332"/>
                  </a:cubicBezTo>
                  <a:cubicBezTo>
                    <a:pt x="70" y="329"/>
                    <a:pt x="69" y="326"/>
                    <a:pt x="69" y="323"/>
                  </a:cubicBezTo>
                  <a:cubicBezTo>
                    <a:pt x="69" y="320"/>
                    <a:pt x="70" y="318"/>
                    <a:pt x="71" y="316"/>
                  </a:cubicBezTo>
                  <a:cubicBezTo>
                    <a:pt x="73" y="314"/>
                    <a:pt x="75" y="312"/>
                    <a:pt x="77" y="311"/>
                  </a:cubicBezTo>
                  <a:cubicBezTo>
                    <a:pt x="86" y="307"/>
                    <a:pt x="94" y="301"/>
                    <a:pt x="101" y="294"/>
                  </a:cubicBezTo>
                  <a:cubicBezTo>
                    <a:pt x="109" y="287"/>
                    <a:pt x="114" y="279"/>
                    <a:pt x="119" y="270"/>
                  </a:cubicBezTo>
                  <a:cubicBezTo>
                    <a:pt x="122" y="262"/>
                    <a:pt x="125" y="255"/>
                    <a:pt x="129" y="247"/>
                  </a:cubicBezTo>
                  <a:cubicBezTo>
                    <a:pt x="132" y="240"/>
                    <a:pt x="136" y="233"/>
                    <a:pt x="141" y="228"/>
                  </a:cubicBezTo>
                  <a:cubicBezTo>
                    <a:pt x="146" y="222"/>
                    <a:pt x="151" y="218"/>
                    <a:pt x="158" y="214"/>
                  </a:cubicBezTo>
                  <a:cubicBezTo>
                    <a:pt x="165" y="211"/>
                    <a:pt x="173" y="209"/>
                    <a:pt x="183" y="209"/>
                  </a:cubicBezTo>
                  <a:cubicBezTo>
                    <a:pt x="205" y="209"/>
                    <a:pt x="221" y="215"/>
                    <a:pt x="231" y="226"/>
                  </a:cubicBezTo>
                  <a:cubicBezTo>
                    <a:pt x="241" y="237"/>
                    <a:pt x="246" y="253"/>
                    <a:pt x="246" y="275"/>
                  </a:cubicBezTo>
                  <a:cubicBezTo>
                    <a:pt x="246" y="282"/>
                    <a:pt x="245" y="289"/>
                    <a:pt x="242" y="297"/>
                  </a:cubicBezTo>
                  <a:cubicBezTo>
                    <a:pt x="240" y="306"/>
                    <a:pt x="237" y="314"/>
                    <a:pt x="232" y="323"/>
                  </a:cubicBezTo>
                  <a:cubicBezTo>
                    <a:pt x="228" y="332"/>
                    <a:pt x="223" y="341"/>
                    <a:pt x="218" y="350"/>
                  </a:cubicBezTo>
                  <a:cubicBezTo>
                    <a:pt x="212" y="358"/>
                    <a:pt x="207" y="367"/>
                    <a:pt x="201" y="374"/>
                  </a:cubicBezTo>
                  <a:close/>
                  <a:moveTo>
                    <a:pt x="117" y="383"/>
                  </a:moveTo>
                  <a:lnTo>
                    <a:pt x="117" y="383"/>
                  </a:lnTo>
                  <a:cubicBezTo>
                    <a:pt x="110" y="387"/>
                    <a:pt x="103" y="389"/>
                    <a:pt x="97" y="389"/>
                  </a:cubicBezTo>
                  <a:cubicBezTo>
                    <a:pt x="94" y="389"/>
                    <a:pt x="91" y="388"/>
                    <a:pt x="89" y="385"/>
                  </a:cubicBezTo>
                  <a:cubicBezTo>
                    <a:pt x="86" y="383"/>
                    <a:pt x="85" y="380"/>
                    <a:pt x="85" y="376"/>
                  </a:cubicBezTo>
                  <a:cubicBezTo>
                    <a:pt x="85" y="374"/>
                    <a:pt x="86" y="371"/>
                    <a:pt x="87" y="369"/>
                  </a:cubicBezTo>
                  <a:cubicBezTo>
                    <a:pt x="88" y="367"/>
                    <a:pt x="90" y="366"/>
                    <a:pt x="93" y="365"/>
                  </a:cubicBezTo>
                  <a:cubicBezTo>
                    <a:pt x="103" y="360"/>
                    <a:pt x="112" y="355"/>
                    <a:pt x="120" y="348"/>
                  </a:cubicBezTo>
                  <a:cubicBezTo>
                    <a:pt x="128" y="341"/>
                    <a:pt x="136" y="334"/>
                    <a:pt x="142" y="326"/>
                  </a:cubicBezTo>
                  <a:cubicBezTo>
                    <a:pt x="148" y="317"/>
                    <a:pt x="154" y="308"/>
                    <a:pt x="159" y="299"/>
                  </a:cubicBezTo>
                  <a:cubicBezTo>
                    <a:pt x="163" y="289"/>
                    <a:pt x="167" y="279"/>
                    <a:pt x="170" y="269"/>
                  </a:cubicBezTo>
                  <a:cubicBezTo>
                    <a:pt x="171" y="266"/>
                    <a:pt x="173" y="264"/>
                    <a:pt x="175" y="262"/>
                  </a:cubicBezTo>
                  <a:cubicBezTo>
                    <a:pt x="177" y="260"/>
                    <a:pt x="179" y="260"/>
                    <a:pt x="183" y="260"/>
                  </a:cubicBezTo>
                  <a:cubicBezTo>
                    <a:pt x="186" y="260"/>
                    <a:pt x="189" y="261"/>
                    <a:pt x="192" y="263"/>
                  </a:cubicBezTo>
                  <a:cubicBezTo>
                    <a:pt x="194" y="266"/>
                    <a:pt x="195" y="269"/>
                    <a:pt x="195" y="272"/>
                  </a:cubicBezTo>
                  <a:cubicBezTo>
                    <a:pt x="195" y="278"/>
                    <a:pt x="194" y="284"/>
                    <a:pt x="191" y="292"/>
                  </a:cubicBezTo>
                  <a:cubicBezTo>
                    <a:pt x="187" y="300"/>
                    <a:pt x="183" y="308"/>
                    <a:pt x="178" y="317"/>
                  </a:cubicBezTo>
                  <a:cubicBezTo>
                    <a:pt x="173" y="326"/>
                    <a:pt x="167" y="334"/>
                    <a:pt x="160" y="343"/>
                  </a:cubicBezTo>
                  <a:cubicBezTo>
                    <a:pt x="153" y="352"/>
                    <a:pt x="146" y="359"/>
                    <a:pt x="139" y="366"/>
                  </a:cubicBezTo>
                  <a:cubicBezTo>
                    <a:pt x="131" y="373"/>
                    <a:pt x="124" y="378"/>
                    <a:pt x="117" y="383"/>
                  </a:cubicBezTo>
                  <a:close/>
                  <a:moveTo>
                    <a:pt x="100" y="80"/>
                  </a:moveTo>
                  <a:lnTo>
                    <a:pt x="100" y="80"/>
                  </a:lnTo>
                  <a:cubicBezTo>
                    <a:pt x="104" y="76"/>
                    <a:pt x="110" y="74"/>
                    <a:pt x="116" y="71"/>
                  </a:cubicBezTo>
                  <a:cubicBezTo>
                    <a:pt x="123" y="69"/>
                    <a:pt x="130" y="67"/>
                    <a:pt x="138" y="65"/>
                  </a:cubicBezTo>
                  <a:cubicBezTo>
                    <a:pt x="145" y="63"/>
                    <a:pt x="153" y="62"/>
                    <a:pt x="161" y="61"/>
                  </a:cubicBezTo>
                  <a:cubicBezTo>
                    <a:pt x="168" y="60"/>
                    <a:pt x="175" y="59"/>
                    <a:pt x="181" y="58"/>
                  </a:cubicBezTo>
                  <a:cubicBezTo>
                    <a:pt x="187" y="58"/>
                    <a:pt x="192" y="58"/>
                    <a:pt x="195" y="58"/>
                  </a:cubicBezTo>
                  <a:cubicBezTo>
                    <a:pt x="198" y="58"/>
                    <a:pt x="210" y="58"/>
                    <a:pt x="217" y="58"/>
                  </a:cubicBezTo>
                  <a:cubicBezTo>
                    <a:pt x="224" y="59"/>
                    <a:pt x="231" y="60"/>
                    <a:pt x="240" y="62"/>
                  </a:cubicBezTo>
                  <a:cubicBezTo>
                    <a:pt x="248" y="63"/>
                    <a:pt x="276" y="72"/>
                    <a:pt x="284" y="75"/>
                  </a:cubicBezTo>
                  <a:cubicBezTo>
                    <a:pt x="291" y="78"/>
                    <a:pt x="297" y="81"/>
                    <a:pt x="301" y="85"/>
                  </a:cubicBezTo>
                  <a:cubicBezTo>
                    <a:pt x="306" y="88"/>
                    <a:pt x="308" y="92"/>
                    <a:pt x="308" y="96"/>
                  </a:cubicBezTo>
                  <a:cubicBezTo>
                    <a:pt x="308" y="100"/>
                    <a:pt x="307" y="103"/>
                    <a:pt x="305" y="105"/>
                  </a:cubicBezTo>
                  <a:cubicBezTo>
                    <a:pt x="302" y="108"/>
                    <a:pt x="299" y="109"/>
                    <a:pt x="296" y="109"/>
                  </a:cubicBezTo>
                  <a:cubicBezTo>
                    <a:pt x="294" y="109"/>
                    <a:pt x="292" y="108"/>
                    <a:pt x="290" y="107"/>
                  </a:cubicBezTo>
                  <a:cubicBezTo>
                    <a:pt x="274" y="99"/>
                    <a:pt x="259" y="93"/>
                    <a:pt x="244" y="89"/>
                  </a:cubicBezTo>
                  <a:cubicBezTo>
                    <a:pt x="228" y="85"/>
                    <a:pt x="212" y="83"/>
                    <a:pt x="195" y="83"/>
                  </a:cubicBezTo>
                  <a:cubicBezTo>
                    <a:pt x="180" y="83"/>
                    <a:pt x="166" y="84"/>
                    <a:pt x="152" y="88"/>
                  </a:cubicBezTo>
                  <a:cubicBezTo>
                    <a:pt x="139" y="91"/>
                    <a:pt x="125" y="95"/>
                    <a:pt x="112" y="101"/>
                  </a:cubicBezTo>
                  <a:cubicBezTo>
                    <a:pt x="111" y="102"/>
                    <a:pt x="110" y="102"/>
                    <a:pt x="109" y="102"/>
                  </a:cubicBezTo>
                  <a:cubicBezTo>
                    <a:pt x="108" y="102"/>
                    <a:pt x="107" y="103"/>
                    <a:pt x="106" y="103"/>
                  </a:cubicBezTo>
                  <a:cubicBezTo>
                    <a:pt x="103" y="103"/>
                    <a:pt x="100" y="101"/>
                    <a:pt x="98" y="99"/>
                  </a:cubicBezTo>
                  <a:cubicBezTo>
                    <a:pt x="95" y="96"/>
                    <a:pt x="94" y="93"/>
                    <a:pt x="94" y="90"/>
                  </a:cubicBezTo>
                  <a:cubicBezTo>
                    <a:pt x="94" y="86"/>
                    <a:pt x="96" y="83"/>
                    <a:pt x="100" y="80"/>
                  </a:cubicBezTo>
                  <a:close/>
                  <a:moveTo>
                    <a:pt x="247" y="23"/>
                  </a:moveTo>
                  <a:lnTo>
                    <a:pt x="247" y="23"/>
                  </a:lnTo>
                  <a:cubicBezTo>
                    <a:pt x="154" y="0"/>
                    <a:pt x="57" y="75"/>
                    <a:pt x="29" y="190"/>
                  </a:cubicBezTo>
                  <a:cubicBezTo>
                    <a:pt x="0" y="306"/>
                    <a:pt x="52" y="418"/>
                    <a:pt x="145" y="441"/>
                  </a:cubicBezTo>
                  <a:cubicBezTo>
                    <a:pt x="237" y="463"/>
                    <a:pt x="335" y="388"/>
                    <a:pt x="363" y="272"/>
                  </a:cubicBezTo>
                  <a:cubicBezTo>
                    <a:pt x="391" y="156"/>
                    <a:pt x="339" y="44"/>
                    <a:pt x="247" y="23"/>
                  </a:cubicBezTo>
                  <a:close/>
                </a:path>
              </a:pathLst>
            </a:custGeom>
            <a:solidFill>
              <a:schemeClr val="bg1"/>
            </a:solidFill>
            <a:ln w="0">
              <a:noFill/>
              <a:prstDash val="solid"/>
              <a:round/>
              <a:headEnd/>
              <a:tailEnd/>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3C3C41"/>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293FAC08-2E5B-47D0-8F1C-2DC2D4BE9F88}"/>
              </a:ext>
              <a:ext uri="{C183D7F6-B498-43B3-948B-1728B52AA6E4}">
                <adec:decorative xmlns:adec="http://schemas.microsoft.com/office/drawing/2017/decorative" val="1"/>
              </a:ext>
            </a:extLst>
          </p:cNvPr>
          <p:cNvGrpSpPr/>
          <p:nvPr/>
        </p:nvGrpSpPr>
        <p:grpSpPr>
          <a:xfrm>
            <a:off x="5337063" y="5156975"/>
            <a:ext cx="664890" cy="664890"/>
            <a:chOff x="5592489" y="5141962"/>
            <a:chExt cx="733019" cy="733019"/>
          </a:xfrm>
        </p:grpSpPr>
        <p:sp>
          <p:nvSpPr>
            <p:cNvPr id="4554" name="Oval 4553">
              <a:extLst>
                <a:ext uri="{FF2B5EF4-FFF2-40B4-BE49-F238E27FC236}">
                  <a16:creationId xmlns:a16="http://schemas.microsoft.com/office/drawing/2014/main" id="{7A3FE3B8-5690-4751-810B-D14E91418761}"/>
                </a:ext>
              </a:extLst>
            </p:cNvPr>
            <p:cNvSpPr/>
            <p:nvPr/>
          </p:nvSpPr>
          <p:spPr bwMode="auto">
            <a:xfrm rot="18900000">
              <a:off x="5592489" y="5141962"/>
              <a:ext cx="733019" cy="733019"/>
            </a:xfrm>
            <a:prstGeom prst="ellipse">
              <a:avLst/>
            </a:prstGeom>
            <a:solidFill>
              <a:schemeClr val="accent1"/>
            </a:solidFill>
            <a:ln>
              <a:noFill/>
            </a:ln>
            <a:effectLst>
              <a:outerShdw blurRad="101600" sx="101000" sy="101000" algn="ctr" rotWithShape="0">
                <a:prstClr val="black">
                  <a:alpha val="2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marL="0" marR="0" lvl="0" indent="0" algn="l" defTabSz="932626"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282828"/>
                </a:solidFill>
                <a:effectLst/>
                <a:uLnTx/>
                <a:uFillTx/>
                <a:latin typeface="Segoe UI"/>
                <a:ea typeface="+mn-ea"/>
                <a:cs typeface="+mn-cs"/>
              </a:endParaRPr>
            </a:p>
          </p:txBody>
        </p:sp>
        <p:grpSp>
          <p:nvGrpSpPr>
            <p:cNvPr id="13" name="Group 12">
              <a:extLst>
                <a:ext uri="{FF2B5EF4-FFF2-40B4-BE49-F238E27FC236}">
                  <a16:creationId xmlns:a16="http://schemas.microsoft.com/office/drawing/2014/main" id="{E75E0C2C-4FA1-4BB4-88F6-D3113A842C4B}"/>
                </a:ext>
              </a:extLst>
            </p:cNvPr>
            <p:cNvGrpSpPr/>
            <p:nvPr/>
          </p:nvGrpSpPr>
          <p:grpSpPr>
            <a:xfrm>
              <a:off x="5789145" y="5297933"/>
              <a:ext cx="339707" cy="421077"/>
              <a:chOff x="5704318" y="6416665"/>
              <a:chExt cx="502920" cy="623384"/>
            </a:xfrm>
          </p:grpSpPr>
          <p:grpSp>
            <p:nvGrpSpPr>
              <p:cNvPr id="1144" name="Group 1143">
                <a:extLst>
                  <a:ext uri="{FF2B5EF4-FFF2-40B4-BE49-F238E27FC236}">
                    <a16:creationId xmlns:a16="http://schemas.microsoft.com/office/drawing/2014/main" id="{FA5FFE15-C7E1-4E3A-A5B8-B9A578C0F5C0}"/>
                  </a:ext>
                </a:extLst>
              </p:cNvPr>
              <p:cNvGrpSpPr/>
              <p:nvPr/>
            </p:nvGrpSpPr>
            <p:grpSpPr>
              <a:xfrm>
                <a:off x="5706322" y="6416665"/>
                <a:ext cx="498912" cy="623384"/>
                <a:chOff x="2305760" y="1206104"/>
                <a:chExt cx="640080" cy="799771"/>
              </a:xfrm>
            </p:grpSpPr>
            <p:grpSp>
              <p:nvGrpSpPr>
                <p:cNvPr id="1145" name="Group 1144">
                  <a:extLst>
                    <a:ext uri="{FF2B5EF4-FFF2-40B4-BE49-F238E27FC236}">
                      <a16:creationId xmlns:a16="http://schemas.microsoft.com/office/drawing/2014/main" id="{AEBE70A7-9A87-4C57-8988-57543C9115A0}"/>
                    </a:ext>
                  </a:extLst>
                </p:cNvPr>
                <p:cNvGrpSpPr/>
                <p:nvPr/>
              </p:nvGrpSpPr>
              <p:grpSpPr>
                <a:xfrm>
                  <a:off x="2305760" y="1637205"/>
                  <a:ext cx="640080" cy="368670"/>
                  <a:chOff x="2935301" y="-691445"/>
                  <a:chExt cx="640080" cy="368670"/>
                </a:xfrm>
              </p:grpSpPr>
              <p:cxnSp>
                <p:nvCxnSpPr>
                  <p:cNvPr id="1152" name="Straight Connector 1151">
                    <a:extLst>
                      <a:ext uri="{FF2B5EF4-FFF2-40B4-BE49-F238E27FC236}">
                        <a16:creationId xmlns:a16="http://schemas.microsoft.com/office/drawing/2014/main" id="{52FA2FAD-0063-40EA-A30D-2B07984D2041}"/>
                      </a:ext>
                    </a:extLst>
                  </p:cNvPr>
                  <p:cNvCxnSpPr/>
                  <p:nvPr/>
                </p:nvCxnSpPr>
                <p:spPr>
                  <a:xfrm>
                    <a:off x="3255341" y="-691445"/>
                    <a:ext cx="0" cy="322493"/>
                  </a:xfrm>
                  <a:prstGeom prst="line">
                    <a:avLst/>
                  </a:prstGeom>
                  <a:noFill/>
                  <a:ln w="12700" cap="flat" cmpd="sng" algn="ctr">
                    <a:solidFill>
                      <a:schemeClr val="bg1"/>
                    </a:solidFill>
                    <a:prstDash val="solid"/>
                    <a:headEnd type="none" w="lg" len="med"/>
                    <a:tailEnd type="none" w="lg" len="med"/>
                  </a:ln>
                  <a:effectLst/>
                </p:spPr>
              </p:cxnSp>
              <p:cxnSp>
                <p:nvCxnSpPr>
                  <p:cNvPr id="1153" name="Straight Connector 1152">
                    <a:extLst>
                      <a:ext uri="{FF2B5EF4-FFF2-40B4-BE49-F238E27FC236}">
                        <a16:creationId xmlns:a16="http://schemas.microsoft.com/office/drawing/2014/main" id="{1999DF4F-610C-4DE0-B25D-159099B5A7AE}"/>
                      </a:ext>
                    </a:extLst>
                  </p:cNvPr>
                  <p:cNvCxnSpPr>
                    <a:cxnSpLocks/>
                  </p:cNvCxnSpPr>
                  <p:nvPr/>
                </p:nvCxnSpPr>
                <p:spPr>
                  <a:xfrm>
                    <a:off x="2935301" y="-391909"/>
                    <a:ext cx="640080" cy="0"/>
                  </a:xfrm>
                  <a:prstGeom prst="line">
                    <a:avLst/>
                  </a:prstGeom>
                  <a:noFill/>
                  <a:ln w="12700" cap="flat" cmpd="sng" algn="ctr">
                    <a:solidFill>
                      <a:schemeClr val="bg1"/>
                    </a:solidFill>
                    <a:prstDash val="solid"/>
                    <a:headEnd type="none" w="lg" len="med"/>
                    <a:tailEnd type="none" w="lg" len="med"/>
                  </a:ln>
                  <a:effectLst/>
                </p:spPr>
              </p:cxnSp>
              <p:sp>
                <p:nvSpPr>
                  <p:cNvPr id="1154" name="Rectangle 1153">
                    <a:extLst>
                      <a:ext uri="{FF2B5EF4-FFF2-40B4-BE49-F238E27FC236}">
                        <a16:creationId xmlns:a16="http://schemas.microsoft.com/office/drawing/2014/main" id="{65165573-7CF8-4459-AAA0-E61D50CCABD3}"/>
                      </a:ext>
                    </a:extLst>
                  </p:cNvPr>
                  <p:cNvSpPr/>
                  <p:nvPr/>
                </p:nvSpPr>
                <p:spPr bwMode="auto">
                  <a:xfrm>
                    <a:off x="3049601" y="-461042"/>
                    <a:ext cx="411480" cy="13826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5" name="Rectangle 1154">
                    <a:extLst>
                      <a:ext uri="{FF2B5EF4-FFF2-40B4-BE49-F238E27FC236}">
                        <a16:creationId xmlns:a16="http://schemas.microsoft.com/office/drawing/2014/main" id="{5D59DF7A-49F9-4BFB-9020-81A0B1837C85}"/>
                      </a:ext>
                    </a:extLst>
                  </p:cNvPr>
                  <p:cNvSpPr/>
                  <p:nvPr/>
                </p:nvSpPr>
                <p:spPr bwMode="auto">
                  <a:xfrm>
                    <a:off x="3186761" y="-530198"/>
                    <a:ext cx="137160" cy="13826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46" name="Group 1145">
                  <a:extLst>
                    <a:ext uri="{FF2B5EF4-FFF2-40B4-BE49-F238E27FC236}">
                      <a16:creationId xmlns:a16="http://schemas.microsoft.com/office/drawing/2014/main" id="{922BDC1A-168F-48B3-A2EF-6D222BBFA87E}"/>
                    </a:ext>
                  </a:extLst>
                </p:cNvPr>
                <p:cNvGrpSpPr/>
                <p:nvPr/>
              </p:nvGrpSpPr>
              <p:grpSpPr>
                <a:xfrm>
                  <a:off x="2492224" y="1206104"/>
                  <a:ext cx="267151" cy="535730"/>
                  <a:chOff x="-1790627" y="2171700"/>
                  <a:chExt cx="296863" cy="595313"/>
                </a:xfrm>
              </p:grpSpPr>
              <p:sp>
                <p:nvSpPr>
                  <p:cNvPr id="1147" name="AutoShape 10">
                    <a:extLst>
                      <a:ext uri="{FF2B5EF4-FFF2-40B4-BE49-F238E27FC236}">
                        <a16:creationId xmlns:a16="http://schemas.microsoft.com/office/drawing/2014/main" id="{ABDC3AB5-B370-42DD-9CD0-EEA1ACDB8567}"/>
                      </a:ext>
                    </a:extLst>
                  </p:cNvPr>
                  <p:cNvSpPr>
                    <a:spLocks noChangeAspect="1" noChangeArrowheads="1" noTextEdit="1"/>
                  </p:cNvSpPr>
                  <p:nvPr/>
                </p:nvSpPr>
                <p:spPr bwMode="auto">
                  <a:xfrm>
                    <a:off x="-1790627" y="2171700"/>
                    <a:ext cx="2968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00000"/>
                      </a:solidFill>
                      <a:effectLst/>
                      <a:uLnTx/>
                      <a:uFillTx/>
                      <a:latin typeface="Segoe UI"/>
                      <a:ea typeface="+mn-ea"/>
                      <a:cs typeface="+mn-cs"/>
                    </a:endParaRPr>
                  </a:p>
                </p:txBody>
              </p:sp>
              <p:sp>
                <p:nvSpPr>
                  <p:cNvPr id="1148" name="Rectangle 12">
                    <a:extLst>
                      <a:ext uri="{FF2B5EF4-FFF2-40B4-BE49-F238E27FC236}">
                        <a16:creationId xmlns:a16="http://schemas.microsoft.com/office/drawing/2014/main" id="{2FDCF268-ED88-47D2-8C0D-9989F6666176}"/>
                      </a:ext>
                    </a:extLst>
                  </p:cNvPr>
                  <p:cNvSpPr>
                    <a:spLocks noChangeArrowheads="1"/>
                  </p:cNvSpPr>
                  <p:nvPr/>
                </p:nvSpPr>
                <p:spPr bwMode="auto">
                  <a:xfrm>
                    <a:off x="-1790627" y="2171700"/>
                    <a:ext cx="296863" cy="595313"/>
                  </a:xfrm>
                  <a:prstGeom prst="rect">
                    <a:avLst/>
                  </a:prstGeom>
                  <a:solidFill>
                    <a:schemeClr val="bg1"/>
                  </a:solidFill>
                  <a:ln>
                    <a:noFill/>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00000"/>
                      </a:solidFill>
                      <a:effectLst/>
                      <a:uLnTx/>
                      <a:uFillTx/>
                      <a:latin typeface="Segoe UI"/>
                      <a:ea typeface="+mn-ea"/>
                      <a:cs typeface="+mn-cs"/>
                    </a:endParaRPr>
                  </a:p>
                </p:txBody>
              </p:sp>
              <p:sp>
                <p:nvSpPr>
                  <p:cNvPr id="1149" name="Rectangle 13">
                    <a:extLst>
                      <a:ext uri="{FF2B5EF4-FFF2-40B4-BE49-F238E27FC236}">
                        <a16:creationId xmlns:a16="http://schemas.microsoft.com/office/drawing/2014/main" id="{A0AC5075-D6F9-436E-838C-8B76BCCD7D31}"/>
                      </a:ext>
                    </a:extLst>
                  </p:cNvPr>
                  <p:cNvSpPr>
                    <a:spLocks noChangeArrowheads="1"/>
                  </p:cNvSpPr>
                  <p:nvPr/>
                </p:nvSpPr>
                <p:spPr bwMode="auto">
                  <a:xfrm>
                    <a:off x="-1754114" y="2600325"/>
                    <a:ext cx="223838" cy="36513"/>
                  </a:xfrm>
                  <a:prstGeom prst="rect">
                    <a:avLst/>
                  </a:prstGeom>
                  <a:solidFill>
                    <a:srgbClr val="243A5E"/>
                  </a:solidFill>
                  <a:ln>
                    <a:noFill/>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00000"/>
                      </a:solidFill>
                      <a:effectLst/>
                      <a:uLnTx/>
                      <a:uFillTx/>
                      <a:latin typeface="Segoe UI"/>
                      <a:ea typeface="+mn-ea"/>
                      <a:cs typeface="+mn-cs"/>
                    </a:endParaRPr>
                  </a:p>
                </p:txBody>
              </p:sp>
              <p:sp>
                <p:nvSpPr>
                  <p:cNvPr id="1150" name="Rectangle 14">
                    <a:extLst>
                      <a:ext uri="{FF2B5EF4-FFF2-40B4-BE49-F238E27FC236}">
                        <a16:creationId xmlns:a16="http://schemas.microsoft.com/office/drawing/2014/main" id="{F7AF3DFA-AEE9-4B82-875D-7A4C1AF1B422}"/>
                      </a:ext>
                    </a:extLst>
                  </p:cNvPr>
                  <p:cNvSpPr>
                    <a:spLocks noChangeArrowheads="1"/>
                  </p:cNvSpPr>
                  <p:nvPr/>
                </p:nvSpPr>
                <p:spPr bwMode="auto">
                  <a:xfrm>
                    <a:off x="-1754114" y="2227263"/>
                    <a:ext cx="223838" cy="38100"/>
                  </a:xfrm>
                  <a:prstGeom prst="rect">
                    <a:avLst/>
                  </a:prstGeom>
                  <a:solidFill>
                    <a:schemeClr val="accent1"/>
                  </a:solidFill>
                  <a:ln>
                    <a:noFill/>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00000"/>
                      </a:solidFill>
                      <a:effectLst/>
                      <a:uLnTx/>
                      <a:uFillTx/>
                      <a:latin typeface="Segoe UI"/>
                      <a:ea typeface="+mn-ea"/>
                      <a:cs typeface="+mn-cs"/>
                    </a:endParaRPr>
                  </a:p>
                </p:txBody>
              </p:sp>
              <p:sp>
                <p:nvSpPr>
                  <p:cNvPr id="1151" name="Rectangle 15">
                    <a:extLst>
                      <a:ext uri="{FF2B5EF4-FFF2-40B4-BE49-F238E27FC236}">
                        <a16:creationId xmlns:a16="http://schemas.microsoft.com/office/drawing/2014/main" id="{9322A38C-EB5C-45D9-9452-2F41A76AF0F1}"/>
                      </a:ext>
                    </a:extLst>
                  </p:cNvPr>
                  <p:cNvSpPr>
                    <a:spLocks noChangeArrowheads="1"/>
                  </p:cNvSpPr>
                  <p:nvPr/>
                </p:nvSpPr>
                <p:spPr bwMode="auto">
                  <a:xfrm>
                    <a:off x="-1754114" y="2674938"/>
                    <a:ext cx="223838" cy="36513"/>
                  </a:xfrm>
                  <a:prstGeom prst="rect">
                    <a:avLst/>
                  </a:prstGeom>
                  <a:solidFill>
                    <a:srgbClr val="243A5E"/>
                  </a:solidFill>
                  <a:ln>
                    <a:noFill/>
                  </a:ln>
                </p:spPr>
                <p:txBody>
                  <a:bodyPr vert="horz" wrap="square" lIns="91427" tIns="45714" rIns="91427" bIns="45714" numCol="1" anchor="t" anchorCtr="0" compatLnSpc="1">
                    <a:prstTxWarp prst="textNoShape">
                      <a:avLst/>
                    </a:prstTxWarp>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00000"/>
                      </a:solidFill>
                      <a:effectLst/>
                      <a:uLnTx/>
                      <a:uFillTx/>
                      <a:latin typeface="Segoe UI"/>
                      <a:ea typeface="+mn-ea"/>
                      <a:cs typeface="+mn-cs"/>
                    </a:endParaRPr>
                  </a:p>
                </p:txBody>
              </p:sp>
            </p:grpSp>
          </p:grpSp>
          <p:sp>
            <p:nvSpPr>
              <p:cNvPr id="1156" name="Freeform: Shape 1155">
                <a:extLst>
                  <a:ext uri="{FF2B5EF4-FFF2-40B4-BE49-F238E27FC236}">
                    <a16:creationId xmlns:a16="http://schemas.microsoft.com/office/drawing/2014/main" id="{52F5B3B7-0433-4D0D-AB71-108ED4B841A2}"/>
                  </a:ext>
                </a:extLst>
              </p:cNvPr>
              <p:cNvSpPr/>
              <p:nvPr/>
            </p:nvSpPr>
            <p:spPr bwMode="auto">
              <a:xfrm>
                <a:off x="5704318" y="6527568"/>
                <a:ext cx="502920" cy="320409"/>
              </a:xfrm>
              <a:custGeom>
                <a:avLst/>
                <a:gdLst>
                  <a:gd name="connsiteX0" fmla="*/ 269004 w 502920"/>
                  <a:gd name="connsiteY0" fmla="*/ 0 h 320409"/>
                  <a:gd name="connsiteX1" fmla="*/ 406430 w 502920"/>
                  <a:gd name="connsiteY1" fmla="*/ 125506 h 320409"/>
                  <a:gd name="connsiteX2" fmla="*/ 502920 w 502920"/>
                  <a:gd name="connsiteY2" fmla="*/ 222957 h 320409"/>
                  <a:gd name="connsiteX3" fmla="*/ 410816 w 502920"/>
                  <a:gd name="connsiteY3" fmla="*/ 318933 h 320409"/>
                  <a:gd name="connsiteX4" fmla="*/ 410816 w 502920"/>
                  <a:gd name="connsiteY4" fmla="*/ 320409 h 320409"/>
                  <a:gd name="connsiteX5" fmla="*/ 128654 w 502920"/>
                  <a:gd name="connsiteY5" fmla="*/ 320409 h 320409"/>
                  <a:gd name="connsiteX6" fmla="*/ 125730 w 502920"/>
                  <a:gd name="connsiteY6" fmla="*/ 320409 h 320409"/>
                  <a:gd name="connsiteX7" fmla="*/ 0 w 502920"/>
                  <a:gd name="connsiteY7" fmla="*/ 191950 h 320409"/>
                  <a:gd name="connsiteX8" fmla="*/ 125730 w 502920"/>
                  <a:gd name="connsiteY8" fmla="*/ 64968 h 320409"/>
                  <a:gd name="connsiteX9" fmla="*/ 152046 w 502920"/>
                  <a:gd name="connsiteY9" fmla="*/ 66444 h 320409"/>
                  <a:gd name="connsiteX10" fmla="*/ 269004 w 502920"/>
                  <a:gd name="connsiteY10" fmla="*/ 0 h 3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920" h="320409">
                    <a:moveTo>
                      <a:pt x="269004" y="0"/>
                    </a:moveTo>
                    <a:cubicBezTo>
                      <a:pt x="340641" y="0"/>
                      <a:pt x="399120" y="54632"/>
                      <a:pt x="406430" y="125506"/>
                    </a:cubicBezTo>
                    <a:cubicBezTo>
                      <a:pt x="460523" y="125506"/>
                      <a:pt x="502920" y="168326"/>
                      <a:pt x="502920" y="222957"/>
                    </a:cubicBezTo>
                    <a:cubicBezTo>
                      <a:pt x="502920" y="274636"/>
                      <a:pt x="461985" y="317456"/>
                      <a:pt x="410816" y="318933"/>
                    </a:cubicBezTo>
                    <a:cubicBezTo>
                      <a:pt x="410816" y="320409"/>
                      <a:pt x="410816" y="320409"/>
                      <a:pt x="410816" y="320409"/>
                    </a:cubicBezTo>
                    <a:cubicBezTo>
                      <a:pt x="128654" y="320409"/>
                      <a:pt x="128654" y="320409"/>
                      <a:pt x="128654" y="320409"/>
                    </a:cubicBezTo>
                    <a:cubicBezTo>
                      <a:pt x="127192" y="320409"/>
                      <a:pt x="127192" y="320409"/>
                      <a:pt x="125730" y="320409"/>
                    </a:cubicBezTo>
                    <a:cubicBezTo>
                      <a:pt x="57017" y="320409"/>
                      <a:pt x="0" y="262824"/>
                      <a:pt x="0" y="191950"/>
                    </a:cubicBezTo>
                    <a:cubicBezTo>
                      <a:pt x="0" y="121076"/>
                      <a:pt x="57017" y="64968"/>
                      <a:pt x="125730" y="64968"/>
                    </a:cubicBezTo>
                    <a:cubicBezTo>
                      <a:pt x="134502" y="64968"/>
                      <a:pt x="143274" y="64968"/>
                      <a:pt x="152046" y="66444"/>
                    </a:cubicBezTo>
                    <a:cubicBezTo>
                      <a:pt x="176899" y="26578"/>
                      <a:pt x="219297" y="0"/>
                      <a:pt x="269004" y="0"/>
                    </a:cubicBezTo>
                    <a:close/>
                  </a:path>
                </a:pathLst>
              </a:custGeom>
              <a:solidFill>
                <a:schemeClr val="bg1"/>
              </a:solid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132" name="Title 2">
            <a:extLst>
              <a:ext uri="{FF2B5EF4-FFF2-40B4-BE49-F238E27FC236}">
                <a16:creationId xmlns:a16="http://schemas.microsoft.com/office/drawing/2014/main" id="{5D358B40-51A3-4004-8390-16D0EEF8CF9B}"/>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Engineered for availability and security </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1133" name="Text Placeholder 3">
            <a:extLst>
              <a:ext uri="{FF2B5EF4-FFF2-40B4-BE49-F238E27FC236}">
                <a16:creationId xmlns:a16="http://schemas.microsoft.com/office/drawing/2014/main" id="{C2AA651F-C3A2-4D17-A71F-E271BC6CACBC}"/>
              </a:ext>
            </a:extLst>
          </p:cNvPr>
          <p:cNvSpPr txBox="1">
            <a:spLocks/>
          </p:cNvSpPr>
          <p:nvPr/>
        </p:nvSpPr>
        <p:spPr>
          <a:xfrm>
            <a:off x="426425" y="1221540"/>
            <a:ext cx="11025188"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Cloud-native, hyper-scale, multi-tenant architecture</a:t>
            </a:r>
          </a:p>
        </p:txBody>
      </p:sp>
    </p:spTree>
    <p:extLst>
      <p:ext uri="{BB962C8B-B14F-4D97-AF65-F5344CB8AC3E}">
        <p14:creationId xmlns:p14="http://schemas.microsoft.com/office/powerpoint/2010/main" val="351726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FA127D35-8628-417C-8327-83AA052F6C1D}"/>
              </a:ext>
              <a:ext uri="{C183D7F6-B498-43B3-948B-1728B52AA6E4}">
                <adec:decorative xmlns:adec="http://schemas.microsoft.com/office/drawing/2017/decorative" val="1"/>
              </a:ext>
            </a:extLst>
          </p:cNvPr>
          <p:cNvSpPr/>
          <p:nvPr/>
        </p:nvSpPr>
        <p:spPr>
          <a:xfrm>
            <a:off x="4536259" y="2095073"/>
            <a:ext cx="659556" cy="162158"/>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gradFill>
                  <a:gsLst>
                    <a:gs pos="0">
                      <a:srgbClr val="282828"/>
                    </a:gs>
                    <a:gs pos="100000">
                      <a:srgbClr val="282828"/>
                    </a:gs>
                  </a:gsLst>
                  <a:lin ang="5400000" scaled="0"/>
                </a:gradFill>
                <a:effectLst/>
                <a:uLnTx/>
                <a:uFillTx/>
                <a:latin typeface="Segoe UI Semibold"/>
                <a:ea typeface="+mn-ea"/>
                <a:cs typeface="Segoe UI Semilight" panose="020B0402040204020203" pitchFamily="34" charset="0"/>
              </a:rPr>
              <a:t>SSO</a:t>
            </a:r>
          </a:p>
        </p:txBody>
      </p:sp>
      <p:sp>
        <p:nvSpPr>
          <p:cNvPr id="96" name="Rectangle 95">
            <a:extLst>
              <a:ext uri="{FF2B5EF4-FFF2-40B4-BE49-F238E27FC236}">
                <a16:creationId xmlns:a16="http://schemas.microsoft.com/office/drawing/2014/main" id="{1A6AFA4E-69CB-44E8-AB4F-6FA0A984E026}"/>
              </a:ext>
              <a:ext uri="{C183D7F6-B498-43B3-948B-1728B52AA6E4}">
                <adec:decorative xmlns:adec="http://schemas.microsoft.com/office/drawing/2017/decorative" val="1"/>
              </a:ext>
            </a:extLst>
          </p:cNvPr>
          <p:cNvSpPr/>
          <p:nvPr/>
        </p:nvSpPr>
        <p:spPr>
          <a:xfrm>
            <a:off x="3695497" y="2387240"/>
            <a:ext cx="1500318" cy="162158"/>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gradFill>
                  <a:gsLst>
                    <a:gs pos="0">
                      <a:srgbClr val="282828"/>
                    </a:gs>
                    <a:gs pos="100000">
                      <a:srgbClr val="282828"/>
                    </a:gs>
                  </a:gsLst>
                  <a:lin ang="5400000" scaled="0"/>
                </a:gradFill>
                <a:effectLst/>
                <a:uLnTx/>
                <a:uFillTx/>
                <a:latin typeface="Segoe UI Semibold"/>
                <a:ea typeface="+mn-ea"/>
                <a:cs typeface="Segoe UI Semilight" panose="020B0402040204020203" pitchFamily="34" charset="0"/>
              </a:rPr>
              <a:t>Alternate ID</a:t>
            </a:r>
          </a:p>
        </p:txBody>
      </p:sp>
      <p:sp>
        <p:nvSpPr>
          <p:cNvPr id="97" name="Rectangle 96">
            <a:extLst>
              <a:ext uri="{FF2B5EF4-FFF2-40B4-BE49-F238E27FC236}">
                <a16:creationId xmlns:a16="http://schemas.microsoft.com/office/drawing/2014/main" id="{99310300-D9B7-42B3-B370-6FEEE45A26A7}"/>
              </a:ext>
              <a:ext uri="{C183D7F6-B498-43B3-948B-1728B52AA6E4}">
                <adec:decorative xmlns:adec="http://schemas.microsoft.com/office/drawing/2017/decorative" val="1"/>
              </a:ext>
            </a:extLst>
          </p:cNvPr>
          <p:cNvSpPr/>
          <p:nvPr/>
        </p:nvSpPr>
        <p:spPr>
          <a:xfrm>
            <a:off x="1184173" y="3785525"/>
            <a:ext cx="4011642" cy="142129"/>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737373"/>
                </a:solidFill>
                <a:effectLst/>
                <a:uLnTx/>
                <a:uFillTx/>
                <a:latin typeface="Segoe UI Semibold"/>
                <a:ea typeface="+mn-ea"/>
                <a:cs typeface="Segoe UI Semilight" panose="020B0402040204020203" pitchFamily="34" charset="0"/>
              </a:rPr>
              <a:t>User Certificate Based Authentication</a:t>
            </a:r>
          </a:p>
        </p:txBody>
      </p:sp>
      <p:sp>
        <p:nvSpPr>
          <p:cNvPr id="98" name="Rectangle 97">
            <a:extLst>
              <a:ext uri="{FF2B5EF4-FFF2-40B4-BE49-F238E27FC236}">
                <a16:creationId xmlns:a16="http://schemas.microsoft.com/office/drawing/2014/main" id="{964848B3-E0FF-40FB-BBD0-8EC948A36CB4}"/>
              </a:ext>
              <a:ext uri="{C183D7F6-B498-43B3-948B-1728B52AA6E4}">
                <adec:decorative xmlns:adec="http://schemas.microsoft.com/office/drawing/2017/decorative" val="1"/>
              </a:ext>
            </a:extLst>
          </p:cNvPr>
          <p:cNvSpPr/>
          <p:nvPr/>
        </p:nvSpPr>
        <p:spPr>
          <a:xfrm>
            <a:off x="2552700" y="2928633"/>
            <a:ext cx="2643115" cy="154264"/>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Semibold"/>
                <a:ea typeface="+mn-ea"/>
                <a:cs typeface="Segoe UI Semilight" panose="020B0402040204020203" pitchFamily="34" charset="0"/>
              </a:rPr>
              <a:t>3rd party MFA provider</a:t>
            </a:r>
          </a:p>
        </p:txBody>
      </p:sp>
      <p:sp>
        <p:nvSpPr>
          <p:cNvPr id="99" name="Rectangle 98">
            <a:extLst>
              <a:ext uri="{FF2B5EF4-FFF2-40B4-BE49-F238E27FC236}">
                <a16:creationId xmlns:a16="http://schemas.microsoft.com/office/drawing/2014/main" id="{681887C6-3152-4A27-8F07-1680D4470FC2}"/>
              </a:ext>
              <a:ext uri="{C183D7F6-B498-43B3-948B-1728B52AA6E4}">
                <adec:decorative xmlns:adec="http://schemas.microsoft.com/office/drawing/2017/decorative" val="1"/>
              </a:ext>
            </a:extLst>
          </p:cNvPr>
          <p:cNvSpPr/>
          <p:nvPr/>
        </p:nvSpPr>
        <p:spPr>
          <a:xfrm>
            <a:off x="1918065" y="2669560"/>
            <a:ext cx="3277750" cy="142128"/>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282828"/>
                </a:solidFill>
                <a:effectLst/>
                <a:uLnTx/>
                <a:uFillTx/>
                <a:latin typeface="Segoe UI Semibold"/>
                <a:ea typeface="+mn-ea"/>
                <a:cs typeface="Segoe UI Semilight" panose="020B0402040204020203" pitchFamily="34" charset="0"/>
              </a:rPr>
              <a:t>OATH Hard Tokens</a:t>
            </a:r>
          </a:p>
        </p:txBody>
      </p:sp>
      <p:sp>
        <p:nvSpPr>
          <p:cNvPr id="100" name="Rectangle 99">
            <a:extLst>
              <a:ext uri="{FF2B5EF4-FFF2-40B4-BE49-F238E27FC236}">
                <a16:creationId xmlns:a16="http://schemas.microsoft.com/office/drawing/2014/main" id="{FA0FC825-20F1-4C3B-80EC-D55E4DA75A89}"/>
              </a:ext>
              <a:ext uri="{C183D7F6-B498-43B3-948B-1728B52AA6E4}">
                <adec:decorative xmlns:adec="http://schemas.microsoft.com/office/drawing/2017/decorative" val="1"/>
              </a:ext>
            </a:extLst>
          </p:cNvPr>
          <p:cNvSpPr/>
          <p:nvPr/>
        </p:nvSpPr>
        <p:spPr>
          <a:xfrm>
            <a:off x="1918065" y="3233758"/>
            <a:ext cx="3277750" cy="142128"/>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Semibold"/>
                <a:ea typeface="+mn-ea"/>
                <a:cs typeface="Segoe UI Semilight" panose="020B0402040204020203" pitchFamily="34" charset="0"/>
              </a:rPr>
              <a:t>Block Legacy Authentication</a:t>
            </a:r>
          </a:p>
        </p:txBody>
      </p:sp>
      <p:sp>
        <p:nvSpPr>
          <p:cNvPr id="101" name="Rectangle 100">
            <a:extLst>
              <a:ext uri="{FF2B5EF4-FFF2-40B4-BE49-F238E27FC236}">
                <a16:creationId xmlns:a16="http://schemas.microsoft.com/office/drawing/2014/main" id="{27863CFF-0B60-4C62-825B-8B9DB4549B95}"/>
              </a:ext>
              <a:ext uri="{C183D7F6-B498-43B3-948B-1728B52AA6E4}">
                <adec:decorative xmlns:adec="http://schemas.microsoft.com/office/drawing/2017/decorative" val="1"/>
              </a:ext>
            </a:extLst>
          </p:cNvPr>
          <p:cNvSpPr/>
          <p:nvPr/>
        </p:nvSpPr>
        <p:spPr>
          <a:xfrm>
            <a:off x="1031773" y="3505122"/>
            <a:ext cx="4164042" cy="142130"/>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Semibold"/>
                <a:ea typeface="+mn-ea"/>
                <a:cs typeface="Segoe UI Semilight" panose="020B0402040204020203" pitchFamily="34" charset="0"/>
              </a:rPr>
              <a:t>Customer managed on-premises servers</a:t>
            </a:r>
          </a:p>
        </p:txBody>
      </p:sp>
      <p:sp>
        <p:nvSpPr>
          <p:cNvPr id="102" name="Rectangle 101">
            <a:extLst>
              <a:ext uri="{FF2B5EF4-FFF2-40B4-BE49-F238E27FC236}">
                <a16:creationId xmlns:a16="http://schemas.microsoft.com/office/drawing/2014/main" id="{B10B8493-A7E4-4C1C-9663-69C9D04099EF}"/>
              </a:ext>
              <a:ext uri="{C183D7F6-B498-43B3-948B-1728B52AA6E4}">
                <adec:decorative xmlns:adec="http://schemas.microsoft.com/office/drawing/2017/decorative" val="1"/>
              </a:ext>
            </a:extLst>
          </p:cNvPr>
          <p:cNvSpPr/>
          <p:nvPr/>
        </p:nvSpPr>
        <p:spPr>
          <a:xfrm>
            <a:off x="7135110" y="2095073"/>
            <a:ext cx="659556" cy="16215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gradFill>
                  <a:gsLst>
                    <a:gs pos="0">
                      <a:srgbClr val="282828"/>
                    </a:gs>
                    <a:gs pos="100000">
                      <a:srgbClr val="282828"/>
                    </a:gs>
                  </a:gsLst>
                  <a:lin ang="5400000" scaled="0"/>
                </a:gradFill>
                <a:effectLst/>
                <a:uLnTx/>
                <a:uFillTx/>
                <a:latin typeface="Segoe UI Semibold"/>
                <a:ea typeface="+mn-ea"/>
                <a:cs typeface="Segoe UI Semilight" panose="020B0402040204020203" pitchFamily="34" charset="0"/>
              </a:rPr>
              <a:t>SSO</a:t>
            </a:r>
          </a:p>
        </p:txBody>
      </p:sp>
      <p:sp>
        <p:nvSpPr>
          <p:cNvPr id="103" name="Rectangle 102">
            <a:extLst>
              <a:ext uri="{FF2B5EF4-FFF2-40B4-BE49-F238E27FC236}">
                <a16:creationId xmlns:a16="http://schemas.microsoft.com/office/drawing/2014/main" id="{087BFCEF-972E-41D6-8E17-6C870E2FE5B0}"/>
              </a:ext>
              <a:ext uri="{C183D7F6-B498-43B3-948B-1728B52AA6E4}">
                <adec:decorative xmlns:adec="http://schemas.microsoft.com/office/drawing/2017/decorative" val="1"/>
              </a:ext>
            </a:extLst>
          </p:cNvPr>
          <p:cNvSpPr/>
          <p:nvPr/>
        </p:nvSpPr>
        <p:spPr>
          <a:xfrm>
            <a:off x="7135110" y="2383672"/>
            <a:ext cx="1500318" cy="16215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gradFill>
                  <a:gsLst>
                    <a:gs pos="0">
                      <a:srgbClr val="282828"/>
                    </a:gs>
                    <a:gs pos="100000">
                      <a:srgbClr val="282828"/>
                    </a:gs>
                  </a:gsLst>
                  <a:lin ang="5400000" scaled="0"/>
                </a:gradFill>
                <a:effectLst/>
                <a:uLnTx/>
                <a:uFillTx/>
                <a:latin typeface="Segoe UI Semibold"/>
                <a:ea typeface="+mn-ea"/>
                <a:cs typeface="Segoe UI Semilight" panose="020B0402040204020203" pitchFamily="34" charset="0"/>
              </a:rPr>
              <a:t>Alternate ID</a:t>
            </a:r>
          </a:p>
        </p:txBody>
      </p:sp>
      <p:sp>
        <p:nvSpPr>
          <p:cNvPr id="105" name="Rectangle 104">
            <a:extLst>
              <a:ext uri="{FF2B5EF4-FFF2-40B4-BE49-F238E27FC236}">
                <a16:creationId xmlns:a16="http://schemas.microsoft.com/office/drawing/2014/main" id="{EE1852D8-E96D-4979-9F12-85C55A5E0CA5}"/>
              </a:ext>
              <a:ext uri="{C183D7F6-B498-43B3-948B-1728B52AA6E4}">
                <adec:decorative xmlns:adec="http://schemas.microsoft.com/office/drawing/2017/decorative" val="1"/>
              </a:ext>
            </a:extLst>
          </p:cNvPr>
          <p:cNvSpPr/>
          <p:nvPr/>
        </p:nvSpPr>
        <p:spPr>
          <a:xfrm>
            <a:off x="7135109" y="2928793"/>
            <a:ext cx="5301364" cy="153944"/>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Semibold"/>
                <a:ea typeface="+mn-ea"/>
                <a:cs typeface="Segoe UI Semilight" panose="020B0402040204020203" pitchFamily="34" charset="0"/>
              </a:rPr>
              <a:t>Custom Controls and </a:t>
            </a:r>
            <a:r>
              <a:rPr kumimoji="0" lang="en-US" sz="1600" b="0" i="0" u="none" strike="noStrike" kern="1200" cap="none" spc="-30" normalizeH="0" baseline="0" noProof="0">
                <a:ln w="3175">
                  <a:noFill/>
                </a:ln>
                <a:solidFill>
                  <a:srgbClr val="282828"/>
                </a:solidFill>
                <a:effectLst/>
                <a:uLnTx/>
                <a:uFillTx/>
                <a:latin typeface="Segoe UI Semibold"/>
                <a:ea typeface="+mn-ea"/>
                <a:cs typeface="Segoe UI Semilight" panose="020B0402040204020203" pitchFamily="34" charset="0"/>
              </a:rPr>
              <a:t>Conditional</a:t>
            </a:r>
            <a:r>
              <a:rPr kumimoji="0" lang="en-US" sz="1600" b="0" i="0" u="none" strike="noStrike" kern="1200" cap="none" spc="0" normalizeH="0" baseline="0" noProof="0">
                <a:ln w="3175">
                  <a:noFill/>
                </a:ln>
                <a:solidFill>
                  <a:srgbClr val="282828"/>
                </a:solidFill>
                <a:effectLst/>
                <a:uLnTx/>
                <a:uFillTx/>
                <a:latin typeface="Segoe UI Semibold"/>
                <a:ea typeface="+mn-ea"/>
                <a:cs typeface="Segoe UI Semilight" panose="020B0402040204020203" pitchFamily="34" charset="0"/>
              </a:rPr>
              <a:t> Access Extensibility</a:t>
            </a:r>
          </a:p>
        </p:txBody>
      </p:sp>
      <p:sp>
        <p:nvSpPr>
          <p:cNvPr id="106" name="Rectangle 105">
            <a:extLst>
              <a:ext uri="{FF2B5EF4-FFF2-40B4-BE49-F238E27FC236}">
                <a16:creationId xmlns:a16="http://schemas.microsoft.com/office/drawing/2014/main" id="{F215EA8F-FE76-4458-B4CA-59E8D64FC6D4}"/>
              </a:ext>
              <a:ext uri="{C183D7F6-B498-43B3-948B-1728B52AA6E4}">
                <adec:decorative xmlns:adec="http://schemas.microsoft.com/office/drawing/2017/decorative" val="1"/>
              </a:ext>
            </a:extLst>
          </p:cNvPr>
          <p:cNvSpPr/>
          <p:nvPr/>
        </p:nvSpPr>
        <p:spPr>
          <a:xfrm>
            <a:off x="7135110" y="2664812"/>
            <a:ext cx="3277750" cy="14212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282828"/>
                </a:solidFill>
                <a:effectLst/>
                <a:uLnTx/>
                <a:uFillTx/>
                <a:latin typeface="Segoe UI Semibold"/>
                <a:ea typeface="+mn-ea"/>
                <a:cs typeface="Segoe UI Semilight" panose="020B0402040204020203" pitchFamily="34" charset="0"/>
              </a:rPr>
              <a:t>OATH Hard Tokens</a:t>
            </a:r>
          </a:p>
        </p:txBody>
      </p:sp>
      <p:sp>
        <p:nvSpPr>
          <p:cNvPr id="107" name="Rectangle 106">
            <a:extLst>
              <a:ext uri="{FF2B5EF4-FFF2-40B4-BE49-F238E27FC236}">
                <a16:creationId xmlns:a16="http://schemas.microsoft.com/office/drawing/2014/main" id="{A9E527FB-7E6B-438E-B730-DEBBB4D6D30B}"/>
              </a:ext>
              <a:ext uri="{C183D7F6-B498-43B3-948B-1728B52AA6E4}">
                <adec:decorative xmlns:adec="http://schemas.microsoft.com/office/drawing/2017/decorative" val="1"/>
              </a:ext>
            </a:extLst>
          </p:cNvPr>
          <p:cNvSpPr/>
          <p:nvPr/>
        </p:nvSpPr>
        <p:spPr>
          <a:xfrm>
            <a:off x="7135109" y="3214303"/>
            <a:ext cx="4556320" cy="179100"/>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282828"/>
                </a:solidFill>
                <a:effectLst/>
                <a:uLnTx/>
                <a:uFillTx/>
                <a:latin typeface="Segoe UI Semibold"/>
                <a:ea typeface="+mn-ea"/>
                <a:cs typeface="Segoe UI Semilight" panose="020B0402040204020203" pitchFamily="34" charset="0"/>
              </a:rPr>
              <a:t>Block Legacy Auth with Conditional Access</a:t>
            </a:r>
          </a:p>
        </p:txBody>
      </p:sp>
      <p:sp>
        <p:nvSpPr>
          <p:cNvPr id="108" name="Rectangle 107">
            <a:extLst>
              <a:ext uri="{FF2B5EF4-FFF2-40B4-BE49-F238E27FC236}">
                <a16:creationId xmlns:a16="http://schemas.microsoft.com/office/drawing/2014/main" id="{2C4D915E-25F3-4D4E-9100-1643C5D2CCB4}"/>
              </a:ext>
              <a:ext uri="{C183D7F6-B498-43B3-948B-1728B52AA6E4}">
                <adec:decorative xmlns:adec="http://schemas.microsoft.com/office/drawing/2017/decorative" val="1"/>
              </a:ext>
            </a:extLst>
          </p:cNvPr>
          <p:cNvSpPr/>
          <p:nvPr/>
        </p:nvSpPr>
        <p:spPr>
          <a:xfrm>
            <a:off x="7135111" y="3485204"/>
            <a:ext cx="5301364" cy="179100"/>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30" normalizeH="0" baseline="0" noProof="0">
                <a:ln w="3175">
                  <a:noFill/>
                </a:ln>
                <a:solidFill>
                  <a:srgbClr val="282828"/>
                </a:solidFill>
                <a:effectLst/>
                <a:uLnTx/>
                <a:uFillTx/>
                <a:latin typeface="Segoe UI Semibold"/>
                <a:ea typeface="+mn-ea"/>
                <a:cs typeface="Segoe UI Semilight" panose="020B0402040204020203" pitchFamily="34" charset="0"/>
              </a:rPr>
              <a:t>Microsoft managed infrastructure with 99.99% uptime</a:t>
            </a:r>
          </a:p>
        </p:txBody>
      </p:sp>
      <p:sp>
        <p:nvSpPr>
          <p:cNvPr id="88" name="Freeform: Shape 87">
            <a:extLst>
              <a:ext uri="{FF2B5EF4-FFF2-40B4-BE49-F238E27FC236}">
                <a16:creationId xmlns:a16="http://schemas.microsoft.com/office/drawing/2014/main" id="{4F519CDD-FD44-4199-BF3B-970BCB330BEF}"/>
              </a:ext>
            </a:extLst>
          </p:cNvPr>
          <p:cNvSpPr/>
          <p:nvPr/>
        </p:nvSpPr>
        <p:spPr>
          <a:xfrm flipH="1">
            <a:off x="6082003" y="1923801"/>
            <a:ext cx="72014" cy="4728137"/>
          </a:xfrm>
          <a:custGeom>
            <a:avLst/>
            <a:gdLst>
              <a:gd name="connsiteX0" fmla="*/ 0 w 11009"/>
              <a:gd name="connsiteY0" fmla="*/ 0 h 4954466"/>
              <a:gd name="connsiteX1" fmla="*/ 0 w 11009"/>
              <a:gd name="connsiteY1" fmla="*/ 4954467 h 4954466"/>
            </a:gdLst>
            <a:ahLst/>
            <a:cxnLst>
              <a:cxn ang="0">
                <a:pos x="connsiteX0" y="connsiteY0"/>
              </a:cxn>
              <a:cxn ang="0">
                <a:pos x="connsiteX1" y="connsiteY1"/>
              </a:cxn>
            </a:cxnLst>
            <a:rect l="l" t="t" r="r" b="b"/>
            <a:pathLst>
              <a:path w="11009" h="4954466">
                <a:moveTo>
                  <a:pt x="0" y="0"/>
                </a:moveTo>
                <a:lnTo>
                  <a:pt x="0" y="4954467"/>
                </a:lnTo>
              </a:path>
            </a:pathLst>
          </a:custGeom>
          <a:ln w="131885" cap="rnd">
            <a:solidFill>
              <a:srgbClr val="505050"/>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4C26C01-D0FA-4D58-B8F4-7808C9682168}"/>
              </a:ext>
            </a:extLst>
          </p:cNvPr>
          <p:cNvSpPr/>
          <p:nvPr/>
        </p:nvSpPr>
        <p:spPr>
          <a:xfrm>
            <a:off x="5409193" y="2139816"/>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19"/>
                  <a:pt x="19364" y="-3033"/>
                  <a:pt x="37637" y="-3033"/>
                </a:cubicBezTo>
                <a:lnTo>
                  <a:pt x="745245" y="-3033"/>
                </a:lnTo>
                <a:cubicBezTo>
                  <a:pt x="763523" y="-3033"/>
                  <a:pt x="778274" y="11719"/>
                  <a:pt x="778274" y="29997"/>
                </a:cubicBezTo>
                <a:cubicBezTo>
                  <a:pt x="778274" y="48272"/>
                  <a:pt x="763523" y="63027"/>
                  <a:pt x="745245" y="63027"/>
                </a:cubicBezTo>
                <a:close/>
              </a:path>
            </a:pathLst>
          </a:custGeom>
          <a:solidFill>
            <a:srgbClr val="737373"/>
          </a:solidFill>
          <a:ln w="10990"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122C6E7-6996-4FD9-9777-853B213070D1}"/>
              </a:ext>
            </a:extLst>
          </p:cNvPr>
          <p:cNvSpPr/>
          <p:nvPr/>
        </p:nvSpPr>
        <p:spPr>
          <a:xfrm>
            <a:off x="6125172" y="2139816"/>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19"/>
                  <a:pt x="19358" y="-3033"/>
                  <a:pt x="37637" y="-3033"/>
                </a:cubicBezTo>
                <a:lnTo>
                  <a:pt x="745132" y="-3033"/>
                </a:lnTo>
                <a:cubicBezTo>
                  <a:pt x="763410" y="-3033"/>
                  <a:pt x="778162" y="11719"/>
                  <a:pt x="778162" y="29997"/>
                </a:cubicBezTo>
                <a:cubicBezTo>
                  <a:pt x="778162" y="48272"/>
                  <a:pt x="763410" y="63027"/>
                  <a:pt x="745132" y="63027"/>
                </a:cubicBezTo>
                <a:close/>
              </a:path>
            </a:pathLst>
          </a:custGeom>
          <a:solidFill>
            <a:srgbClr val="737373"/>
          </a:solidFill>
          <a:ln w="1099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C9ABB17-5795-403D-9E0C-6CC9EF8F0967}"/>
              </a:ext>
            </a:extLst>
          </p:cNvPr>
          <p:cNvSpPr/>
          <p:nvPr/>
        </p:nvSpPr>
        <p:spPr>
          <a:xfrm>
            <a:off x="6921464" y="2098486"/>
            <a:ext cx="89893" cy="148496"/>
          </a:xfrm>
          <a:custGeom>
            <a:avLst/>
            <a:gdLst>
              <a:gd name="connsiteX0" fmla="*/ 94501 w 89893"/>
              <a:gd name="connsiteY0" fmla="*/ 71327 h 148496"/>
              <a:gd name="connsiteX1" fmla="*/ 89877 w 89893"/>
              <a:gd name="connsiteY1" fmla="*/ 60317 h 148496"/>
              <a:gd name="connsiteX2" fmla="*/ 31086 w 89893"/>
              <a:gd name="connsiteY2" fmla="*/ 1523 h 148496"/>
              <a:gd name="connsiteX3" fmla="*/ 9174 w 89893"/>
              <a:gd name="connsiteY3" fmla="*/ 1413 h 148496"/>
              <a:gd name="connsiteX4" fmla="*/ 9066 w 89893"/>
              <a:gd name="connsiteY4" fmla="*/ 1523 h 148496"/>
              <a:gd name="connsiteX5" fmla="*/ 9066 w 89893"/>
              <a:gd name="connsiteY5" fmla="*/ 23543 h 148496"/>
              <a:gd name="connsiteX6" fmla="*/ 56740 w 89893"/>
              <a:gd name="connsiteY6" fmla="*/ 71217 h 148496"/>
              <a:gd name="connsiteX7" fmla="*/ 9066 w 89893"/>
              <a:gd name="connsiteY7" fmla="*/ 118888 h 148496"/>
              <a:gd name="connsiteX8" fmla="*/ 9066 w 89893"/>
              <a:gd name="connsiteY8" fmla="*/ 140908 h 148496"/>
              <a:gd name="connsiteX9" fmla="*/ 30973 w 89893"/>
              <a:gd name="connsiteY9" fmla="*/ 141018 h 148496"/>
              <a:gd name="connsiteX10" fmla="*/ 31086 w 89893"/>
              <a:gd name="connsiteY10" fmla="*/ 140908 h 148496"/>
              <a:gd name="connsiteX11" fmla="*/ 89877 w 89893"/>
              <a:gd name="connsiteY11" fmla="*/ 82227 h 148496"/>
              <a:gd name="connsiteX12" fmla="*/ 94501 w 89893"/>
              <a:gd name="connsiteY12" fmla="*/ 71217 h 14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496">
                <a:moveTo>
                  <a:pt x="94501" y="71327"/>
                </a:moveTo>
                <a:cubicBezTo>
                  <a:pt x="94501" y="67142"/>
                  <a:pt x="92850" y="63180"/>
                  <a:pt x="89877" y="60317"/>
                </a:cubicBezTo>
                <a:lnTo>
                  <a:pt x="31086" y="1523"/>
                </a:lnTo>
                <a:cubicBezTo>
                  <a:pt x="25027" y="-4533"/>
                  <a:pt x="15232" y="-4533"/>
                  <a:pt x="9174" y="1413"/>
                </a:cubicBezTo>
                <a:cubicBezTo>
                  <a:pt x="9066" y="1523"/>
                  <a:pt x="9066" y="1523"/>
                  <a:pt x="9066" y="1523"/>
                </a:cubicBezTo>
                <a:cubicBezTo>
                  <a:pt x="3120" y="7689"/>
                  <a:pt x="3120" y="17377"/>
                  <a:pt x="9066" y="23543"/>
                </a:cubicBezTo>
                <a:lnTo>
                  <a:pt x="56740" y="71217"/>
                </a:lnTo>
                <a:lnTo>
                  <a:pt x="9066" y="118888"/>
                </a:lnTo>
                <a:cubicBezTo>
                  <a:pt x="3120" y="125054"/>
                  <a:pt x="3120" y="134744"/>
                  <a:pt x="9066" y="140908"/>
                </a:cubicBezTo>
                <a:cubicBezTo>
                  <a:pt x="15120" y="146964"/>
                  <a:pt x="24920" y="146964"/>
                  <a:pt x="30973" y="141018"/>
                </a:cubicBezTo>
                <a:cubicBezTo>
                  <a:pt x="31086" y="140908"/>
                  <a:pt x="31086" y="140908"/>
                  <a:pt x="31086" y="140908"/>
                </a:cubicBezTo>
                <a:lnTo>
                  <a:pt x="89877" y="82227"/>
                </a:lnTo>
                <a:cubicBezTo>
                  <a:pt x="92850" y="79364"/>
                  <a:pt x="94501" y="75399"/>
                  <a:pt x="94501" y="71217"/>
                </a:cubicBezTo>
              </a:path>
            </a:pathLst>
          </a:custGeom>
          <a:solidFill>
            <a:srgbClr val="737373"/>
          </a:solidFill>
          <a:ln w="1099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8096A53-2BD5-4208-A6ED-B8D0282CE1EC}"/>
              </a:ext>
            </a:extLst>
          </p:cNvPr>
          <p:cNvSpPr/>
          <p:nvPr/>
        </p:nvSpPr>
        <p:spPr>
          <a:xfrm>
            <a:off x="5296675" y="2098500"/>
            <a:ext cx="89786" cy="148468"/>
          </a:xfrm>
          <a:custGeom>
            <a:avLst/>
            <a:gdLst>
              <a:gd name="connsiteX0" fmla="*/ 4607 w 89786"/>
              <a:gd name="connsiteY0" fmla="*/ 71313 h 148468"/>
              <a:gd name="connsiteX1" fmla="*/ 9230 w 89786"/>
              <a:gd name="connsiteY1" fmla="*/ 60303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3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213 h 148468"/>
              <a:gd name="connsiteX10" fmla="*/ 4607 w 89786"/>
              <a:gd name="connsiteY10" fmla="*/ 71203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313"/>
                </a:moveTo>
                <a:cubicBezTo>
                  <a:pt x="4607" y="67128"/>
                  <a:pt x="6257" y="63166"/>
                  <a:pt x="9230" y="60303"/>
                </a:cubicBezTo>
                <a:lnTo>
                  <a:pt x="67914" y="1509"/>
                </a:lnTo>
                <a:cubicBezTo>
                  <a:pt x="73967" y="-4547"/>
                  <a:pt x="83875" y="-4547"/>
                  <a:pt x="89934" y="1509"/>
                </a:cubicBezTo>
                <a:cubicBezTo>
                  <a:pt x="95880" y="7675"/>
                  <a:pt x="95880" y="17363"/>
                  <a:pt x="89934" y="23529"/>
                </a:cubicBezTo>
                <a:lnTo>
                  <a:pt x="42260" y="71203"/>
                </a:lnTo>
                <a:lnTo>
                  <a:pt x="89934" y="118874"/>
                </a:lnTo>
                <a:cubicBezTo>
                  <a:pt x="95880" y="125040"/>
                  <a:pt x="95880" y="134730"/>
                  <a:pt x="89934" y="140894"/>
                </a:cubicBezTo>
                <a:cubicBezTo>
                  <a:pt x="83875" y="146950"/>
                  <a:pt x="73967" y="146950"/>
                  <a:pt x="67914" y="140894"/>
                </a:cubicBezTo>
                <a:lnTo>
                  <a:pt x="9230" y="82213"/>
                </a:lnTo>
                <a:cubicBezTo>
                  <a:pt x="6257" y="79350"/>
                  <a:pt x="4607" y="75385"/>
                  <a:pt x="4607" y="71203"/>
                </a:cubicBezTo>
              </a:path>
            </a:pathLst>
          </a:custGeom>
          <a:solidFill>
            <a:srgbClr val="737373"/>
          </a:solidFill>
          <a:ln w="1099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C90FA2F-2260-4DAC-98DC-FBBE47014A25}"/>
              </a:ext>
            </a:extLst>
          </p:cNvPr>
          <p:cNvSpPr/>
          <p:nvPr/>
        </p:nvSpPr>
        <p:spPr>
          <a:xfrm>
            <a:off x="5409193" y="2418164"/>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5"/>
                  <a:pt x="4607" y="29997"/>
                </a:cubicBezTo>
                <a:cubicBezTo>
                  <a:pt x="4607" y="11721"/>
                  <a:pt x="19364" y="-3033"/>
                  <a:pt x="37637" y="-3033"/>
                </a:cubicBezTo>
                <a:lnTo>
                  <a:pt x="745245" y="-3033"/>
                </a:lnTo>
                <a:cubicBezTo>
                  <a:pt x="763523" y="-3033"/>
                  <a:pt x="778274" y="11721"/>
                  <a:pt x="778274" y="29997"/>
                </a:cubicBezTo>
                <a:cubicBezTo>
                  <a:pt x="778274" y="48275"/>
                  <a:pt x="763523" y="63027"/>
                  <a:pt x="745245" y="63027"/>
                </a:cubicBezTo>
                <a:close/>
              </a:path>
            </a:pathLst>
          </a:custGeom>
          <a:solidFill>
            <a:srgbClr val="737373"/>
          </a:solidFill>
          <a:ln w="1099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76D9B7B-4309-4E10-9D5C-91F1F9888BD6}"/>
              </a:ext>
            </a:extLst>
          </p:cNvPr>
          <p:cNvSpPr/>
          <p:nvPr/>
        </p:nvSpPr>
        <p:spPr>
          <a:xfrm>
            <a:off x="6125172" y="2418164"/>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5"/>
                  <a:pt x="4607" y="29997"/>
                </a:cubicBezTo>
                <a:cubicBezTo>
                  <a:pt x="4607" y="11721"/>
                  <a:pt x="19358" y="-3033"/>
                  <a:pt x="37637" y="-3033"/>
                </a:cubicBezTo>
                <a:lnTo>
                  <a:pt x="745132" y="-3033"/>
                </a:lnTo>
                <a:cubicBezTo>
                  <a:pt x="763410" y="-3033"/>
                  <a:pt x="778162" y="11721"/>
                  <a:pt x="778162" y="29997"/>
                </a:cubicBezTo>
                <a:cubicBezTo>
                  <a:pt x="778162" y="48275"/>
                  <a:pt x="763410" y="63027"/>
                  <a:pt x="745132" y="63027"/>
                </a:cubicBezTo>
                <a:close/>
              </a:path>
            </a:pathLst>
          </a:custGeom>
          <a:solidFill>
            <a:srgbClr val="737373"/>
          </a:solidFill>
          <a:ln w="1099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47593B9-B9D9-4986-BB4B-B0229A4D2952}"/>
              </a:ext>
            </a:extLst>
          </p:cNvPr>
          <p:cNvSpPr/>
          <p:nvPr/>
        </p:nvSpPr>
        <p:spPr>
          <a:xfrm>
            <a:off x="6921464" y="2376947"/>
            <a:ext cx="89893" cy="148496"/>
          </a:xfrm>
          <a:custGeom>
            <a:avLst/>
            <a:gdLst>
              <a:gd name="connsiteX0" fmla="*/ 94501 w 89893"/>
              <a:gd name="connsiteY0" fmla="*/ 71214 h 148496"/>
              <a:gd name="connsiteX1" fmla="*/ 89877 w 89893"/>
              <a:gd name="connsiteY1" fmla="*/ 60204 h 148496"/>
              <a:gd name="connsiteX2" fmla="*/ 31086 w 89893"/>
              <a:gd name="connsiteY2" fmla="*/ 1523 h 148496"/>
              <a:gd name="connsiteX3" fmla="*/ 9174 w 89893"/>
              <a:gd name="connsiteY3" fmla="*/ 1413 h 148496"/>
              <a:gd name="connsiteX4" fmla="*/ 9066 w 89893"/>
              <a:gd name="connsiteY4" fmla="*/ 1523 h 148496"/>
              <a:gd name="connsiteX5" fmla="*/ 9066 w 89893"/>
              <a:gd name="connsiteY5" fmla="*/ 23543 h 148496"/>
              <a:gd name="connsiteX6" fmla="*/ 56740 w 89893"/>
              <a:gd name="connsiteY6" fmla="*/ 71214 h 148496"/>
              <a:gd name="connsiteX7" fmla="*/ 9066 w 89893"/>
              <a:gd name="connsiteY7" fmla="*/ 118888 h 148496"/>
              <a:gd name="connsiteX8" fmla="*/ 9066 w 89893"/>
              <a:gd name="connsiteY8" fmla="*/ 140908 h 148496"/>
              <a:gd name="connsiteX9" fmla="*/ 30973 w 89893"/>
              <a:gd name="connsiteY9" fmla="*/ 141018 h 148496"/>
              <a:gd name="connsiteX10" fmla="*/ 31086 w 89893"/>
              <a:gd name="connsiteY10" fmla="*/ 140908 h 148496"/>
              <a:gd name="connsiteX11" fmla="*/ 89877 w 89893"/>
              <a:gd name="connsiteY11" fmla="*/ 82224 h 148496"/>
              <a:gd name="connsiteX12" fmla="*/ 94501 w 89893"/>
              <a:gd name="connsiteY12" fmla="*/ 71214 h 14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496">
                <a:moveTo>
                  <a:pt x="94501" y="71214"/>
                </a:moveTo>
                <a:cubicBezTo>
                  <a:pt x="94501" y="67031"/>
                  <a:pt x="92850" y="63177"/>
                  <a:pt x="89877" y="60204"/>
                </a:cubicBezTo>
                <a:lnTo>
                  <a:pt x="31086" y="1523"/>
                </a:lnTo>
                <a:cubicBezTo>
                  <a:pt x="25027" y="-4533"/>
                  <a:pt x="15232" y="-4533"/>
                  <a:pt x="9174" y="1413"/>
                </a:cubicBezTo>
                <a:cubicBezTo>
                  <a:pt x="9066" y="1523"/>
                  <a:pt x="9066" y="1523"/>
                  <a:pt x="9066" y="1523"/>
                </a:cubicBezTo>
                <a:cubicBezTo>
                  <a:pt x="3120" y="7686"/>
                  <a:pt x="3120" y="17377"/>
                  <a:pt x="9066" y="23543"/>
                </a:cubicBezTo>
                <a:lnTo>
                  <a:pt x="56740" y="71214"/>
                </a:lnTo>
                <a:lnTo>
                  <a:pt x="9066" y="118888"/>
                </a:lnTo>
                <a:cubicBezTo>
                  <a:pt x="3120" y="125054"/>
                  <a:pt x="3120" y="134741"/>
                  <a:pt x="9066" y="140908"/>
                </a:cubicBezTo>
                <a:cubicBezTo>
                  <a:pt x="15120" y="146964"/>
                  <a:pt x="24920" y="146964"/>
                  <a:pt x="30973" y="141018"/>
                </a:cubicBezTo>
                <a:cubicBezTo>
                  <a:pt x="31086" y="140908"/>
                  <a:pt x="31086" y="140908"/>
                  <a:pt x="31086" y="140908"/>
                </a:cubicBezTo>
                <a:lnTo>
                  <a:pt x="89877" y="82224"/>
                </a:lnTo>
                <a:cubicBezTo>
                  <a:pt x="92850" y="79251"/>
                  <a:pt x="94501" y="75399"/>
                  <a:pt x="94501" y="71214"/>
                </a:cubicBezTo>
              </a:path>
            </a:pathLst>
          </a:custGeom>
          <a:solidFill>
            <a:srgbClr val="737373"/>
          </a:solidFill>
          <a:ln w="1099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81275FC-0E0E-4212-99F6-814C1E894063}"/>
              </a:ext>
            </a:extLst>
          </p:cNvPr>
          <p:cNvSpPr/>
          <p:nvPr/>
        </p:nvSpPr>
        <p:spPr>
          <a:xfrm>
            <a:off x="5296675" y="2376961"/>
            <a:ext cx="89786" cy="148468"/>
          </a:xfrm>
          <a:custGeom>
            <a:avLst/>
            <a:gdLst>
              <a:gd name="connsiteX0" fmla="*/ 4607 w 89786"/>
              <a:gd name="connsiteY0" fmla="*/ 71200 h 148468"/>
              <a:gd name="connsiteX1" fmla="*/ 9230 w 89786"/>
              <a:gd name="connsiteY1" fmla="*/ 60190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0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210 h 148468"/>
              <a:gd name="connsiteX10" fmla="*/ 4607 w 89786"/>
              <a:gd name="connsiteY10" fmla="*/ 71200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200"/>
                </a:moveTo>
                <a:cubicBezTo>
                  <a:pt x="4607" y="67018"/>
                  <a:pt x="6257" y="63163"/>
                  <a:pt x="9230" y="60190"/>
                </a:cubicBezTo>
                <a:lnTo>
                  <a:pt x="67914" y="1509"/>
                </a:lnTo>
                <a:cubicBezTo>
                  <a:pt x="73967" y="-4547"/>
                  <a:pt x="83875" y="-4547"/>
                  <a:pt x="89934" y="1509"/>
                </a:cubicBezTo>
                <a:cubicBezTo>
                  <a:pt x="95880" y="7673"/>
                  <a:pt x="95880" y="17363"/>
                  <a:pt x="89934" y="23529"/>
                </a:cubicBezTo>
                <a:lnTo>
                  <a:pt x="42260" y="71200"/>
                </a:lnTo>
                <a:lnTo>
                  <a:pt x="89934" y="118874"/>
                </a:lnTo>
                <a:cubicBezTo>
                  <a:pt x="95880" y="125040"/>
                  <a:pt x="95880" y="134728"/>
                  <a:pt x="89934" y="140894"/>
                </a:cubicBezTo>
                <a:cubicBezTo>
                  <a:pt x="83875" y="146950"/>
                  <a:pt x="73967" y="146950"/>
                  <a:pt x="67914" y="140894"/>
                </a:cubicBezTo>
                <a:lnTo>
                  <a:pt x="9230" y="82210"/>
                </a:lnTo>
                <a:cubicBezTo>
                  <a:pt x="6257" y="79237"/>
                  <a:pt x="4607" y="75385"/>
                  <a:pt x="4607" y="71200"/>
                </a:cubicBezTo>
              </a:path>
            </a:pathLst>
          </a:custGeom>
          <a:solidFill>
            <a:srgbClr val="737373"/>
          </a:solidFill>
          <a:ln w="1099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D2D72B8-190D-4759-80CE-B8CE5F1B7A61}"/>
              </a:ext>
            </a:extLst>
          </p:cNvPr>
          <p:cNvSpPr/>
          <p:nvPr/>
        </p:nvSpPr>
        <p:spPr>
          <a:xfrm>
            <a:off x="5409193" y="2690076"/>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19"/>
                  <a:pt x="19364" y="-3033"/>
                  <a:pt x="37637" y="-3033"/>
                </a:cubicBezTo>
                <a:lnTo>
                  <a:pt x="745245" y="-3033"/>
                </a:lnTo>
                <a:cubicBezTo>
                  <a:pt x="763523" y="-3033"/>
                  <a:pt x="778274" y="11719"/>
                  <a:pt x="778274" y="29997"/>
                </a:cubicBezTo>
                <a:cubicBezTo>
                  <a:pt x="778274" y="48272"/>
                  <a:pt x="763523" y="63027"/>
                  <a:pt x="745245" y="63027"/>
                </a:cubicBezTo>
                <a:close/>
              </a:path>
            </a:pathLst>
          </a:custGeom>
          <a:solidFill>
            <a:srgbClr val="737373"/>
          </a:solidFill>
          <a:ln w="10990"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DD27E60-6AD8-40F7-B43A-48BF969AFF00}"/>
              </a:ext>
            </a:extLst>
          </p:cNvPr>
          <p:cNvSpPr/>
          <p:nvPr/>
        </p:nvSpPr>
        <p:spPr>
          <a:xfrm>
            <a:off x="6125172" y="2690076"/>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19"/>
                  <a:pt x="19358" y="-3033"/>
                  <a:pt x="37637" y="-3033"/>
                </a:cubicBezTo>
                <a:lnTo>
                  <a:pt x="745132" y="-3033"/>
                </a:lnTo>
                <a:cubicBezTo>
                  <a:pt x="763410" y="-3033"/>
                  <a:pt x="778162" y="11719"/>
                  <a:pt x="778162" y="29997"/>
                </a:cubicBezTo>
                <a:cubicBezTo>
                  <a:pt x="778162" y="48272"/>
                  <a:pt x="763410" y="63027"/>
                  <a:pt x="745132" y="63027"/>
                </a:cubicBezTo>
                <a:close/>
              </a:path>
            </a:pathLst>
          </a:custGeom>
          <a:solidFill>
            <a:srgbClr val="737373"/>
          </a:solidFill>
          <a:ln w="10990"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4B2B022-BC0B-4E59-B0E1-4BB9D9A70AF0}"/>
              </a:ext>
            </a:extLst>
          </p:cNvPr>
          <p:cNvSpPr/>
          <p:nvPr/>
        </p:nvSpPr>
        <p:spPr>
          <a:xfrm>
            <a:off x="6921464" y="2648856"/>
            <a:ext cx="89893" cy="148496"/>
          </a:xfrm>
          <a:custGeom>
            <a:avLst/>
            <a:gdLst>
              <a:gd name="connsiteX0" fmla="*/ 94501 w 89893"/>
              <a:gd name="connsiteY0" fmla="*/ 71217 h 148496"/>
              <a:gd name="connsiteX1" fmla="*/ 89877 w 89893"/>
              <a:gd name="connsiteY1" fmla="*/ 60207 h 148496"/>
              <a:gd name="connsiteX2" fmla="*/ 31086 w 89893"/>
              <a:gd name="connsiteY2" fmla="*/ 1523 h 148496"/>
              <a:gd name="connsiteX3" fmla="*/ 9174 w 89893"/>
              <a:gd name="connsiteY3" fmla="*/ 1413 h 148496"/>
              <a:gd name="connsiteX4" fmla="*/ 9066 w 89893"/>
              <a:gd name="connsiteY4" fmla="*/ 1523 h 148496"/>
              <a:gd name="connsiteX5" fmla="*/ 9066 w 89893"/>
              <a:gd name="connsiteY5" fmla="*/ 23543 h 148496"/>
              <a:gd name="connsiteX6" fmla="*/ 56740 w 89893"/>
              <a:gd name="connsiteY6" fmla="*/ 71217 h 148496"/>
              <a:gd name="connsiteX7" fmla="*/ 9066 w 89893"/>
              <a:gd name="connsiteY7" fmla="*/ 118888 h 148496"/>
              <a:gd name="connsiteX8" fmla="*/ 9066 w 89893"/>
              <a:gd name="connsiteY8" fmla="*/ 140908 h 148496"/>
              <a:gd name="connsiteX9" fmla="*/ 30973 w 89893"/>
              <a:gd name="connsiteY9" fmla="*/ 141018 h 148496"/>
              <a:gd name="connsiteX10" fmla="*/ 31086 w 89893"/>
              <a:gd name="connsiteY10" fmla="*/ 140908 h 148496"/>
              <a:gd name="connsiteX11" fmla="*/ 89877 w 89893"/>
              <a:gd name="connsiteY11" fmla="*/ 82116 h 148496"/>
              <a:gd name="connsiteX12" fmla="*/ 94501 w 89893"/>
              <a:gd name="connsiteY12" fmla="*/ 71106 h 14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496">
                <a:moveTo>
                  <a:pt x="94501" y="71217"/>
                </a:moveTo>
                <a:cubicBezTo>
                  <a:pt x="94501" y="67031"/>
                  <a:pt x="92850" y="63069"/>
                  <a:pt x="89877" y="60207"/>
                </a:cubicBezTo>
                <a:lnTo>
                  <a:pt x="31086" y="1523"/>
                </a:lnTo>
                <a:cubicBezTo>
                  <a:pt x="25027" y="-4533"/>
                  <a:pt x="15232" y="-4533"/>
                  <a:pt x="9174" y="1413"/>
                </a:cubicBezTo>
                <a:cubicBezTo>
                  <a:pt x="9066" y="1523"/>
                  <a:pt x="9066" y="1523"/>
                  <a:pt x="9066" y="1523"/>
                </a:cubicBezTo>
                <a:cubicBezTo>
                  <a:pt x="3120" y="7689"/>
                  <a:pt x="3120" y="17377"/>
                  <a:pt x="9066" y="23543"/>
                </a:cubicBezTo>
                <a:lnTo>
                  <a:pt x="56740" y="71217"/>
                </a:lnTo>
                <a:lnTo>
                  <a:pt x="9066" y="118888"/>
                </a:lnTo>
                <a:cubicBezTo>
                  <a:pt x="3120" y="125054"/>
                  <a:pt x="3120" y="134744"/>
                  <a:pt x="9066" y="140908"/>
                </a:cubicBezTo>
                <a:cubicBezTo>
                  <a:pt x="15120" y="146964"/>
                  <a:pt x="24920" y="146964"/>
                  <a:pt x="30973" y="141018"/>
                </a:cubicBezTo>
                <a:cubicBezTo>
                  <a:pt x="31086" y="140908"/>
                  <a:pt x="31086" y="140908"/>
                  <a:pt x="31086" y="140908"/>
                </a:cubicBezTo>
                <a:lnTo>
                  <a:pt x="89877" y="82116"/>
                </a:lnTo>
                <a:cubicBezTo>
                  <a:pt x="92850" y="79254"/>
                  <a:pt x="94501" y="75289"/>
                  <a:pt x="94501" y="71106"/>
                </a:cubicBezTo>
              </a:path>
            </a:pathLst>
          </a:custGeom>
          <a:solidFill>
            <a:srgbClr val="737373"/>
          </a:solidFill>
          <a:ln w="1099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A4C00E5-E16B-4967-8940-BAFE1A6AE84F}"/>
              </a:ext>
            </a:extLst>
          </p:cNvPr>
          <p:cNvSpPr/>
          <p:nvPr/>
        </p:nvSpPr>
        <p:spPr>
          <a:xfrm>
            <a:off x="5296675" y="2648870"/>
            <a:ext cx="89786" cy="148468"/>
          </a:xfrm>
          <a:custGeom>
            <a:avLst/>
            <a:gdLst>
              <a:gd name="connsiteX0" fmla="*/ 4607 w 89786"/>
              <a:gd name="connsiteY0" fmla="*/ 71203 h 148468"/>
              <a:gd name="connsiteX1" fmla="*/ 9230 w 89786"/>
              <a:gd name="connsiteY1" fmla="*/ 60193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3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102 h 148468"/>
              <a:gd name="connsiteX10" fmla="*/ 4607 w 89786"/>
              <a:gd name="connsiteY10" fmla="*/ 71093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203"/>
                </a:moveTo>
                <a:cubicBezTo>
                  <a:pt x="4607" y="67018"/>
                  <a:pt x="6257" y="63056"/>
                  <a:pt x="9230" y="60193"/>
                </a:cubicBezTo>
                <a:lnTo>
                  <a:pt x="67914" y="1509"/>
                </a:lnTo>
                <a:cubicBezTo>
                  <a:pt x="73967" y="-4547"/>
                  <a:pt x="83875" y="-4547"/>
                  <a:pt x="89934" y="1509"/>
                </a:cubicBezTo>
                <a:cubicBezTo>
                  <a:pt x="95880" y="7675"/>
                  <a:pt x="95880" y="17363"/>
                  <a:pt x="89934" y="23529"/>
                </a:cubicBezTo>
                <a:lnTo>
                  <a:pt x="42260" y="71203"/>
                </a:lnTo>
                <a:lnTo>
                  <a:pt x="89934" y="118874"/>
                </a:lnTo>
                <a:cubicBezTo>
                  <a:pt x="95880" y="125040"/>
                  <a:pt x="95880" y="134730"/>
                  <a:pt x="89934" y="140894"/>
                </a:cubicBezTo>
                <a:cubicBezTo>
                  <a:pt x="83875" y="146950"/>
                  <a:pt x="73967" y="146950"/>
                  <a:pt x="67914" y="140894"/>
                </a:cubicBezTo>
                <a:lnTo>
                  <a:pt x="9230" y="82102"/>
                </a:lnTo>
                <a:cubicBezTo>
                  <a:pt x="6257" y="79240"/>
                  <a:pt x="4607" y="75275"/>
                  <a:pt x="4607" y="71093"/>
                </a:cubicBezTo>
              </a:path>
            </a:pathLst>
          </a:custGeom>
          <a:solidFill>
            <a:srgbClr val="737373"/>
          </a:solidFill>
          <a:ln w="1099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0071F8D-F0D1-4C5C-A82E-CE03D47CF594}"/>
              </a:ext>
            </a:extLst>
          </p:cNvPr>
          <p:cNvSpPr/>
          <p:nvPr/>
        </p:nvSpPr>
        <p:spPr>
          <a:xfrm>
            <a:off x="5409193" y="2968974"/>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21"/>
                  <a:pt x="19364" y="-3033"/>
                  <a:pt x="37637" y="-3033"/>
                </a:cubicBezTo>
                <a:lnTo>
                  <a:pt x="745245" y="-3033"/>
                </a:lnTo>
                <a:cubicBezTo>
                  <a:pt x="763523" y="-3033"/>
                  <a:pt x="778274" y="11721"/>
                  <a:pt x="778274" y="29997"/>
                </a:cubicBezTo>
                <a:cubicBezTo>
                  <a:pt x="778274" y="48272"/>
                  <a:pt x="763523" y="63027"/>
                  <a:pt x="745245" y="63027"/>
                </a:cubicBezTo>
                <a:close/>
              </a:path>
            </a:pathLst>
          </a:custGeom>
          <a:solidFill>
            <a:srgbClr val="737373"/>
          </a:solidFill>
          <a:ln w="1099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D57BE84-90EF-4236-9D96-698D28ECD237}"/>
              </a:ext>
            </a:extLst>
          </p:cNvPr>
          <p:cNvSpPr/>
          <p:nvPr/>
        </p:nvSpPr>
        <p:spPr>
          <a:xfrm>
            <a:off x="6125172" y="2968974"/>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21"/>
                  <a:pt x="19358" y="-3033"/>
                  <a:pt x="37637" y="-3033"/>
                </a:cubicBezTo>
                <a:lnTo>
                  <a:pt x="745132" y="-3033"/>
                </a:lnTo>
                <a:cubicBezTo>
                  <a:pt x="763410" y="-3033"/>
                  <a:pt x="778162" y="11721"/>
                  <a:pt x="778162" y="29997"/>
                </a:cubicBezTo>
                <a:cubicBezTo>
                  <a:pt x="778162" y="48272"/>
                  <a:pt x="763410" y="63027"/>
                  <a:pt x="745132" y="63027"/>
                </a:cubicBezTo>
                <a:close/>
              </a:path>
            </a:pathLst>
          </a:custGeom>
          <a:solidFill>
            <a:srgbClr val="737373"/>
          </a:solidFill>
          <a:ln w="1099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EB77994-449F-42F5-B81B-D1890AF4353B}"/>
              </a:ext>
            </a:extLst>
          </p:cNvPr>
          <p:cNvSpPr/>
          <p:nvPr/>
        </p:nvSpPr>
        <p:spPr>
          <a:xfrm>
            <a:off x="6921464" y="2927743"/>
            <a:ext cx="89893" cy="148304"/>
          </a:xfrm>
          <a:custGeom>
            <a:avLst/>
            <a:gdLst>
              <a:gd name="connsiteX0" fmla="*/ 94501 w 89893"/>
              <a:gd name="connsiteY0" fmla="*/ 71228 h 148304"/>
              <a:gd name="connsiteX1" fmla="*/ 89877 w 89893"/>
              <a:gd name="connsiteY1" fmla="*/ 60218 h 148304"/>
              <a:gd name="connsiteX2" fmla="*/ 31086 w 89893"/>
              <a:gd name="connsiteY2" fmla="*/ 1424 h 148304"/>
              <a:gd name="connsiteX3" fmla="*/ 9066 w 89893"/>
              <a:gd name="connsiteY3" fmla="*/ 1424 h 148304"/>
              <a:gd name="connsiteX4" fmla="*/ 9066 w 89893"/>
              <a:gd name="connsiteY4" fmla="*/ 23444 h 148304"/>
              <a:gd name="connsiteX5" fmla="*/ 56740 w 89893"/>
              <a:gd name="connsiteY5" fmla="*/ 71118 h 148304"/>
              <a:gd name="connsiteX6" fmla="*/ 9066 w 89893"/>
              <a:gd name="connsiteY6" fmla="*/ 118792 h 148304"/>
              <a:gd name="connsiteX7" fmla="*/ 9066 w 89893"/>
              <a:gd name="connsiteY7" fmla="*/ 140812 h 148304"/>
              <a:gd name="connsiteX8" fmla="*/ 31086 w 89893"/>
              <a:gd name="connsiteY8" fmla="*/ 140812 h 148304"/>
              <a:gd name="connsiteX9" fmla="*/ 89877 w 89893"/>
              <a:gd name="connsiteY9" fmla="*/ 82018 h 148304"/>
              <a:gd name="connsiteX10" fmla="*/ 94501 w 89893"/>
              <a:gd name="connsiteY10" fmla="*/ 71008 h 14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893" h="148304">
                <a:moveTo>
                  <a:pt x="94501" y="71228"/>
                </a:moveTo>
                <a:cubicBezTo>
                  <a:pt x="94501" y="67046"/>
                  <a:pt x="92850" y="63081"/>
                  <a:pt x="89877" y="60218"/>
                </a:cubicBezTo>
                <a:lnTo>
                  <a:pt x="31086" y="1424"/>
                </a:lnTo>
                <a:cubicBezTo>
                  <a:pt x="24920" y="-4519"/>
                  <a:pt x="15232" y="-4519"/>
                  <a:pt x="9066" y="1424"/>
                </a:cubicBezTo>
                <a:cubicBezTo>
                  <a:pt x="3120" y="7591"/>
                  <a:pt x="3120" y="17281"/>
                  <a:pt x="9066" y="23444"/>
                </a:cubicBezTo>
                <a:lnTo>
                  <a:pt x="56740" y="71118"/>
                </a:lnTo>
                <a:lnTo>
                  <a:pt x="9066" y="118792"/>
                </a:lnTo>
                <a:cubicBezTo>
                  <a:pt x="3120" y="124955"/>
                  <a:pt x="3120" y="134646"/>
                  <a:pt x="9066" y="140812"/>
                </a:cubicBezTo>
                <a:cubicBezTo>
                  <a:pt x="15232" y="146758"/>
                  <a:pt x="24920" y="146758"/>
                  <a:pt x="31086" y="140812"/>
                </a:cubicBezTo>
                <a:lnTo>
                  <a:pt x="89877" y="82018"/>
                </a:lnTo>
                <a:cubicBezTo>
                  <a:pt x="92850" y="79155"/>
                  <a:pt x="94501" y="75193"/>
                  <a:pt x="94501" y="71008"/>
                </a:cubicBezTo>
              </a:path>
            </a:pathLst>
          </a:custGeom>
          <a:solidFill>
            <a:srgbClr val="737373"/>
          </a:solidFill>
          <a:ln w="1099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E98CA89-C8EE-4B1F-B5A9-10C4A6AC82B3}"/>
              </a:ext>
            </a:extLst>
          </p:cNvPr>
          <p:cNvSpPr/>
          <p:nvPr/>
        </p:nvSpPr>
        <p:spPr>
          <a:xfrm>
            <a:off x="5296675" y="2927743"/>
            <a:ext cx="89786" cy="148304"/>
          </a:xfrm>
          <a:custGeom>
            <a:avLst/>
            <a:gdLst>
              <a:gd name="connsiteX0" fmla="*/ 4607 w 89786"/>
              <a:gd name="connsiteY0" fmla="*/ 71228 h 148304"/>
              <a:gd name="connsiteX1" fmla="*/ 9230 w 89786"/>
              <a:gd name="connsiteY1" fmla="*/ 60218 h 148304"/>
              <a:gd name="connsiteX2" fmla="*/ 67914 w 89786"/>
              <a:gd name="connsiteY2" fmla="*/ 1424 h 148304"/>
              <a:gd name="connsiteX3" fmla="*/ 89934 w 89786"/>
              <a:gd name="connsiteY3" fmla="*/ 1424 h 148304"/>
              <a:gd name="connsiteX4" fmla="*/ 89934 w 89786"/>
              <a:gd name="connsiteY4" fmla="*/ 23444 h 148304"/>
              <a:gd name="connsiteX5" fmla="*/ 42260 w 89786"/>
              <a:gd name="connsiteY5" fmla="*/ 71118 h 148304"/>
              <a:gd name="connsiteX6" fmla="*/ 89934 w 89786"/>
              <a:gd name="connsiteY6" fmla="*/ 118792 h 148304"/>
              <a:gd name="connsiteX7" fmla="*/ 89934 w 89786"/>
              <a:gd name="connsiteY7" fmla="*/ 140812 h 148304"/>
              <a:gd name="connsiteX8" fmla="*/ 67914 w 89786"/>
              <a:gd name="connsiteY8" fmla="*/ 140812 h 148304"/>
              <a:gd name="connsiteX9" fmla="*/ 9230 w 89786"/>
              <a:gd name="connsiteY9" fmla="*/ 82018 h 148304"/>
              <a:gd name="connsiteX10" fmla="*/ 4607 w 89786"/>
              <a:gd name="connsiteY10" fmla="*/ 71008 h 14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304">
                <a:moveTo>
                  <a:pt x="4607" y="71228"/>
                </a:moveTo>
                <a:cubicBezTo>
                  <a:pt x="4607" y="67046"/>
                  <a:pt x="6257" y="63081"/>
                  <a:pt x="9230" y="60218"/>
                </a:cubicBezTo>
                <a:lnTo>
                  <a:pt x="67914" y="1424"/>
                </a:lnTo>
                <a:cubicBezTo>
                  <a:pt x="74080" y="-4519"/>
                  <a:pt x="83768" y="-4519"/>
                  <a:pt x="89934" y="1424"/>
                </a:cubicBezTo>
                <a:cubicBezTo>
                  <a:pt x="95880" y="7591"/>
                  <a:pt x="95880" y="17281"/>
                  <a:pt x="89934" y="23444"/>
                </a:cubicBezTo>
                <a:lnTo>
                  <a:pt x="42260" y="71118"/>
                </a:lnTo>
                <a:lnTo>
                  <a:pt x="89934" y="118792"/>
                </a:lnTo>
                <a:cubicBezTo>
                  <a:pt x="95880" y="124955"/>
                  <a:pt x="95880" y="134646"/>
                  <a:pt x="89934" y="140812"/>
                </a:cubicBezTo>
                <a:cubicBezTo>
                  <a:pt x="83768" y="146758"/>
                  <a:pt x="74080" y="146758"/>
                  <a:pt x="67914" y="140812"/>
                </a:cubicBezTo>
                <a:lnTo>
                  <a:pt x="9230" y="82018"/>
                </a:lnTo>
                <a:cubicBezTo>
                  <a:pt x="6257" y="79155"/>
                  <a:pt x="4607" y="75193"/>
                  <a:pt x="4607" y="71008"/>
                </a:cubicBezTo>
              </a:path>
            </a:pathLst>
          </a:custGeom>
          <a:solidFill>
            <a:srgbClr val="737373"/>
          </a:solidFill>
          <a:ln w="1099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98C0B87-A7E2-4B1A-9800-406A6CA5B214}"/>
              </a:ext>
            </a:extLst>
          </p:cNvPr>
          <p:cNvSpPr/>
          <p:nvPr/>
        </p:nvSpPr>
        <p:spPr>
          <a:xfrm>
            <a:off x="5409193" y="3246664"/>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19"/>
                  <a:pt x="19364" y="-3033"/>
                  <a:pt x="37637" y="-3033"/>
                </a:cubicBezTo>
                <a:lnTo>
                  <a:pt x="745245" y="-3033"/>
                </a:lnTo>
                <a:cubicBezTo>
                  <a:pt x="763523" y="-3033"/>
                  <a:pt x="778274" y="11719"/>
                  <a:pt x="778274" y="29997"/>
                </a:cubicBezTo>
                <a:cubicBezTo>
                  <a:pt x="778274" y="48272"/>
                  <a:pt x="763523" y="63027"/>
                  <a:pt x="745245" y="63027"/>
                </a:cubicBezTo>
                <a:close/>
              </a:path>
            </a:pathLst>
          </a:custGeom>
          <a:solidFill>
            <a:srgbClr val="737373"/>
          </a:solidFill>
          <a:ln w="1099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8E049D7-2F0C-420C-9838-C8C8B78A5BC4}"/>
              </a:ext>
            </a:extLst>
          </p:cNvPr>
          <p:cNvSpPr/>
          <p:nvPr/>
        </p:nvSpPr>
        <p:spPr>
          <a:xfrm>
            <a:off x="6125172" y="3246664"/>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19"/>
                  <a:pt x="19358" y="-3033"/>
                  <a:pt x="37637" y="-3033"/>
                </a:cubicBezTo>
                <a:lnTo>
                  <a:pt x="745132" y="-3033"/>
                </a:lnTo>
                <a:cubicBezTo>
                  <a:pt x="763410" y="-3033"/>
                  <a:pt x="778162" y="11719"/>
                  <a:pt x="778162" y="29997"/>
                </a:cubicBezTo>
                <a:cubicBezTo>
                  <a:pt x="778162" y="48272"/>
                  <a:pt x="763410" y="63027"/>
                  <a:pt x="745132" y="63027"/>
                </a:cubicBezTo>
                <a:close/>
              </a:path>
            </a:pathLst>
          </a:custGeom>
          <a:solidFill>
            <a:srgbClr val="737373"/>
          </a:solidFill>
          <a:ln w="10990"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3A220F8-2FD4-4501-84EB-37183D2231AD}"/>
              </a:ext>
            </a:extLst>
          </p:cNvPr>
          <p:cNvSpPr/>
          <p:nvPr/>
        </p:nvSpPr>
        <p:spPr>
          <a:xfrm>
            <a:off x="6921464" y="3205430"/>
            <a:ext cx="89893" cy="148303"/>
          </a:xfrm>
          <a:custGeom>
            <a:avLst/>
            <a:gdLst>
              <a:gd name="connsiteX0" fmla="*/ 94501 w 89893"/>
              <a:gd name="connsiteY0" fmla="*/ 71230 h 148303"/>
              <a:gd name="connsiteX1" fmla="*/ 89877 w 89893"/>
              <a:gd name="connsiteY1" fmla="*/ 60220 h 148303"/>
              <a:gd name="connsiteX2" fmla="*/ 31086 w 89893"/>
              <a:gd name="connsiteY2" fmla="*/ 1426 h 148303"/>
              <a:gd name="connsiteX3" fmla="*/ 9066 w 89893"/>
              <a:gd name="connsiteY3" fmla="*/ 1426 h 148303"/>
              <a:gd name="connsiteX4" fmla="*/ 9066 w 89893"/>
              <a:gd name="connsiteY4" fmla="*/ 23446 h 148303"/>
              <a:gd name="connsiteX5" fmla="*/ 56740 w 89893"/>
              <a:gd name="connsiteY5" fmla="*/ 71120 h 148303"/>
              <a:gd name="connsiteX6" fmla="*/ 9066 w 89893"/>
              <a:gd name="connsiteY6" fmla="*/ 118791 h 148303"/>
              <a:gd name="connsiteX7" fmla="*/ 9066 w 89893"/>
              <a:gd name="connsiteY7" fmla="*/ 140811 h 148303"/>
              <a:gd name="connsiteX8" fmla="*/ 31086 w 89893"/>
              <a:gd name="connsiteY8" fmla="*/ 140811 h 148303"/>
              <a:gd name="connsiteX9" fmla="*/ 89877 w 89893"/>
              <a:gd name="connsiteY9" fmla="*/ 82020 h 148303"/>
              <a:gd name="connsiteX10" fmla="*/ 94501 w 89893"/>
              <a:gd name="connsiteY10" fmla="*/ 71010 h 14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893" h="148303">
                <a:moveTo>
                  <a:pt x="94501" y="71230"/>
                </a:moveTo>
                <a:cubicBezTo>
                  <a:pt x="94501" y="67045"/>
                  <a:pt x="92850" y="63083"/>
                  <a:pt x="89877" y="60220"/>
                </a:cubicBezTo>
                <a:lnTo>
                  <a:pt x="31086" y="1426"/>
                </a:lnTo>
                <a:cubicBezTo>
                  <a:pt x="24920" y="-4519"/>
                  <a:pt x="15232" y="-4519"/>
                  <a:pt x="9066" y="1426"/>
                </a:cubicBezTo>
                <a:cubicBezTo>
                  <a:pt x="3120" y="7593"/>
                  <a:pt x="3120" y="17280"/>
                  <a:pt x="9066" y="23446"/>
                </a:cubicBezTo>
                <a:lnTo>
                  <a:pt x="56740" y="71120"/>
                </a:lnTo>
                <a:lnTo>
                  <a:pt x="9066" y="118791"/>
                </a:lnTo>
                <a:cubicBezTo>
                  <a:pt x="3120" y="124957"/>
                  <a:pt x="3120" y="134648"/>
                  <a:pt x="9066" y="140811"/>
                </a:cubicBezTo>
                <a:cubicBezTo>
                  <a:pt x="15232" y="146757"/>
                  <a:pt x="24920" y="146757"/>
                  <a:pt x="31086" y="140811"/>
                </a:cubicBezTo>
                <a:lnTo>
                  <a:pt x="89877" y="82020"/>
                </a:lnTo>
                <a:cubicBezTo>
                  <a:pt x="92850" y="79157"/>
                  <a:pt x="94501" y="75192"/>
                  <a:pt x="94501" y="71010"/>
                </a:cubicBezTo>
              </a:path>
            </a:pathLst>
          </a:custGeom>
          <a:solidFill>
            <a:srgbClr val="737373"/>
          </a:solidFill>
          <a:ln w="10990"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0B2B88C-B71E-4148-AA87-ECAE3BB46C2F}"/>
              </a:ext>
            </a:extLst>
          </p:cNvPr>
          <p:cNvSpPr/>
          <p:nvPr/>
        </p:nvSpPr>
        <p:spPr>
          <a:xfrm>
            <a:off x="5296675" y="3205430"/>
            <a:ext cx="89786" cy="148303"/>
          </a:xfrm>
          <a:custGeom>
            <a:avLst/>
            <a:gdLst>
              <a:gd name="connsiteX0" fmla="*/ 4607 w 89786"/>
              <a:gd name="connsiteY0" fmla="*/ 71230 h 148303"/>
              <a:gd name="connsiteX1" fmla="*/ 9230 w 89786"/>
              <a:gd name="connsiteY1" fmla="*/ 60220 h 148303"/>
              <a:gd name="connsiteX2" fmla="*/ 67914 w 89786"/>
              <a:gd name="connsiteY2" fmla="*/ 1426 h 148303"/>
              <a:gd name="connsiteX3" fmla="*/ 89934 w 89786"/>
              <a:gd name="connsiteY3" fmla="*/ 1426 h 148303"/>
              <a:gd name="connsiteX4" fmla="*/ 89934 w 89786"/>
              <a:gd name="connsiteY4" fmla="*/ 23446 h 148303"/>
              <a:gd name="connsiteX5" fmla="*/ 42260 w 89786"/>
              <a:gd name="connsiteY5" fmla="*/ 71120 h 148303"/>
              <a:gd name="connsiteX6" fmla="*/ 89934 w 89786"/>
              <a:gd name="connsiteY6" fmla="*/ 118791 h 148303"/>
              <a:gd name="connsiteX7" fmla="*/ 89934 w 89786"/>
              <a:gd name="connsiteY7" fmla="*/ 140811 h 148303"/>
              <a:gd name="connsiteX8" fmla="*/ 67914 w 89786"/>
              <a:gd name="connsiteY8" fmla="*/ 140811 h 148303"/>
              <a:gd name="connsiteX9" fmla="*/ 9230 w 89786"/>
              <a:gd name="connsiteY9" fmla="*/ 82020 h 148303"/>
              <a:gd name="connsiteX10" fmla="*/ 4607 w 89786"/>
              <a:gd name="connsiteY10" fmla="*/ 71010 h 14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303">
                <a:moveTo>
                  <a:pt x="4607" y="71230"/>
                </a:moveTo>
                <a:cubicBezTo>
                  <a:pt x="4607" y="67045"/>
                  <a:pt x="6257" y="63083"/>
                  <a:pt x="9230" y="60220"/>
                </a:cubicBezTo>
                <a:lnTo>
                  <a:pt x="67914" y="1426"/>
                </a:lnTo>
                <a:cubicBezTo>
                  <a:pt x="74080" y="-4519"/>
                  <a:pt x="83768" y="-4519"/>
                  <a:pt x="89934" y="1426"/>
                </a:cubicBezTo>
                <a:cubicBezTo>
                  <a:pt x="95880" y="7593"/>
                  <a:pt x="95880" y="17280"/>
                  <a:pt x="89934" y="23446"/>
                </a:cubicBezTo>
                <a:lnTo>
                  <a:pt x="42260" y="71120"/>
                </a:lnTo>
                <a:lnTo>
                  <a:pt x="89934" y="118791"/>
                </a:lnTo>
                <a:cubicBezTo>
                  <a:pt x="95880" y="124957"/>
                  <a:pt x="95880" y="134648"/>
                  <a:pt x="89934" y="140811"/>
                </a:cubicBezTo>
                <a:cubicBezTo>
                  <a:pt x="83768" y="146757"/>
                  <a:pt x="74080" y="146757"/>
                  <a:pt x="67914" y="140811"/>
                </a:cubicBezTo>
                <a:lnTo>
                  <a:pt x="9230" y="82020"/>
                </a:lnTo>
                <a:cubicBezTo>
                  <a:pt x="6257" y="79157"/>
                  <a:pt x="4607" y="75192"/>
                  <a:pt x="4607" y="71010"/>
                </a:cubicBezTo>
              </a:path>
            </a:pathLst>
          </a:custGeom>
          <a:solidFill>
            <a:srgbClr val="737373"/>
          </a:solidFill>
          <a:ln w="10990"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F3ECABA-D7E9-4DEC-BA43-91C8DC5C95FA}"/>
              </a:ext>
            </a:extLst>
          </p:cNvPr>
          <p:cNvSpPr/>
          <p:nvPr/>
        </p:nvSpPr>
        <p:spPr>
          <a:xfrm>
            <a:off x="5409193" y="3525011"/>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5"/>
                  <a:pt x="4607" y="29997"/>
                </a:cubicBezTo>
                <a:cubicBezTo>
                  <a:pt x="4607" y="11721"/>
                  <a:pt x="19364" y="-3033"/>
                  <a:pt x="37637" y="-3033"/>
                </a:cubicBezTo>
                <a:lnTo>
                  <a:pt x="745245" y="-3033"/>
                </a:lnTo>
                <a:cubicBezTo>
                  <a:pt x="763523" y="-3033"/>
                  <a:pt x="778274" y="11721"/>
                  <a:pt x="778274" y="29997"/>
                </a:cubicBezTo>
                <a:cubicBezTo>
                  <a:pt x="778274" y="48275"/>
                  <a:pt x="763523" y="63027"/>
                  <a:pt x="745245" y="63027"/>
                </a:cubicBezTo>
                <a:close/>
              </a:path>
            </a:pathLst>
          </a:custGeom>
          <a:solidFill>
            <a:srgbClr val="737373"/>
          </a:solidFill>
          <a:ln w="1099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776EF6C-CB17-41B0-9A9C-1BD3E52050CA}"/>
              </a:ext>
            </a:extLst>
          </p:cNvPr>
          <p:cNvSpPr/>
          <p:nvPr/>
        </p:nvSpPr>
        <p:spPr>
          <a:xfrm>
            <a:off x="6125172" y="3525011"/>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5"/>
                  <a:pt x="4607" y="29997"/>
                </a:cubicBezTo>
                <a:cubicBezTo>
                  <a:pt x="4607" y="11721"/>
                  <a:pt x="19358" y="-3033"/>
                  <a:pt x="37637" y="-3033"/>
                </a:cubicBezTo>
                <a:lnTo>
                  <a:pt x="745132" y="-3033"/>
                </a:lnTo>
                <a:cubicBezTo>
                  <a:pt x="763410" y="-3033"/>
                  <a:pt x="778162" y="11721"/>
                  <a:pt x="778162" y="29997"/>
                </a:cubicBezTo>
                <a:cubicBezTo>
                  <a:pt x="778162" y="48275"/>
                  <a:pt x="763410" y="63027"/>
                  <a:pt x="745132" y="63027"/>
                </a:cubicBezTo>
                <a:close/>
              </a:path>
            </a:pathLst>
          </a:custGeom>
          <a:solidFill>
            <a:srgbClr val="737373"/>
          </a:solidFill>
          <a:ln w="1099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904FC70-DD8E-4579-AF84-814F1603A509}"/>
              </a:ext>
            </a:extLst>
          </p:cNvPr>
          <p:cNvSpPr/>
          <p:nvPr/>
        </p:nvSpPr>
        <p:spPr>
          <a:xfrm>
            <a:off x="6921464" y="3483684"/>
            <a:ext cx="89893" cy="148496"/>
          </a:xfrm>
          <a:custGeom>
            <a:avLst/>
            <a:gdLst>
              <a:gd name="connsiteX0" fmla="*/ 94501 w 89893"/>
              <a:gd name="connsiteY0" fmla="*/ 71324 h 148496"/>
              <a:gd name="connsiteX1" fmla="*/ 89877 w 89893"/>
              <a:gd name="connsiteY1" fmla="*/ 60314 h 148496"/>
              <a:gd name="connsiteX2" fmla="*/ 31086 w 89893"/>
              <a:gd name="connsiteY2" fmla="*/ 1523 h 148496"/>
              <a:gd name="connsiteX3" fmla="*/ 9174 w 89893"/>
              <a:gd name="connsiteY3" fmla="*/ 1413 h 148496"/>
              <a:gd name="connsiteX4" fmla="*/ 9066 w 89893"/>
              <a:gd name="connsiteY4" fmla="*/ 1523 h 148496"/>
              <a:gd name="connsiteX5" fmla="*/ 9066 w 89893"/>
              <a:gd name="connsiteY5" fmla="*/ 23543 h 148496"/>
              <a:gd name="connsiteX6" fmla="*/ 56740 w 89893"/>
              <a:gd name="connsiteY6" fmla="*/ 71214 h 148496"/>
              <a:gd name="connsiteX7" fmla="*/ 9066 w 89893"/>
              <a:gd name="connsiteY7" fmla="*/ 118888 h 148496"/>
              <a:gd name="connsiteX8" fmla="*/ 9066 w 89893"/>
              <a:gd name="connsiteY8" fmla="*/ 140908 h 148496"/>
              <a:gd name="connsiteX9" fmla="*/ 30973 w 89893"/>
              <a:gd name="connsiteY9" fmla="*/ 141018 h 148496"/>
              <a:gd name="connsiteX10" fmla="*/ 31086 w 89893"/>
              <a:gd name="connsiteY10" fmla="*/ 140908 h 148496"/>
              <a:gd name="connsiteX11" fmla="*/ 89877 w 89893"/>
              <a:gd name="connsiteY11" fmla="*/ 82224 h 148496"/>
              <a:gd name="connsiteX12" fmla="*/ 94501 w 89893"/>
              <a:gd name="connsiteY12" fmla="*/ 71214 h 14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496">
                <a:moveTo>
                  <a:pt x="94501" y="71324"/>
                </a:moveTo>
                <a:cubicBezTo>
                  <a:pt x="94501" y="67142"/>
                  <a:pt x="92850" y="63177"/>
                  <a:pt x="89877" y="60314"/>
                </a:cubicBezTo>
                <a:lnTo>
                  <a:pt x="31086" y="1523"/>
                </a:lnTo>
                <a:cubicBezTo>
                  <a:pt x="25027" y="-4533"/>
                  <a:pt x="15232" y="-4533"/>
                  <a:pt x="9174" y="1413"/>
                </a:cubicBezTo>
                <a:cubicBezTo>
                  <a:pt x="9066" y="1523"/>
                  <a:pt x="9066" y="1523"/>
                  <a:pt x="9066" y="1523"/>
                </a:cubicBezTo>
                <a:cubicBezTo>
                  <a:pt x="3120" y="7686"/>
                  <a:pt x="3120" y="17377"/>
                  <a:pt x="9066" y="23543"/>
                </a:cubicBezTo>
                <a:lnTo>
                  <a:pt x="56740" y="71214"/>
                </a:lnTo>
                <a:lnTo>
                  <a:pt x="9066" y="118888"/>
                </a:lnTo>
                <a:cubicBezTo>
                  <a:pt x="3120" y="125054"/>
                  <a:pt x="3120" y="134741"/>
                  <a:pt x="9066" y="140908"/>
                </a:cubicBezTo>
                <a:cubicBezTo>
                  <a:pt x="15120" y="146964"/>
                  <a:pt x="24920" y="146964"/>
                  <a:pt x="30973" y="141018"/>
                </a:cubicBezTo>
                <a:cubicBezTo>
                  <a:pt x="31086" y="140908"/>
                  <a:pt x="31086" y="140908"/>
                  <a:pt x="31086" y="140908"/>
                </a:cubicBezTo>
                <a:lnTo>
                  <a:pt x="89877" y="82224"/>
                </a:lnTo>
                <a:cubicBezTo>
                  <a:pt x="92850" y="79361"/>
                  <a:pt x="94501" y="75399"/>
                  <a:pt x="94501" y="71214"/>
                </a:cubicBezTo>
              </a:path>
            </a:pathLst>
          </a:custGeom>
          <a:solidFill>
            <a:srgbClr val="737373"/>
          </a:solidFill>
          <a:ln w="1099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00BE880-8D2D-43FA-82F0-A0860D71939A}"/>
              </a:ext>
            </a:extLst>
          </p:cNvPr>
          <p:cNvSpPr/>
          <p:nvPr/>
        </p:nvSpPr>
        <p:spPr>
          <a:xfrm>
            <a:off x="5296675" y="3483698"/>
            <a:ext cx="89786" cy="148468"/>
          </a:xfrm>
          <a:custGeom>
            <a:avLst/>
            <a:gdLst>
              <a:gd name="connsiteX0" fmla="*/ 4607 w 89786"/>
              <a:gd name="connsiteY0" fmla="*/ 71310 h 148468"/>
              <a:gd name="connsiteX1" fmla="*/ 9230 w 89786"/>
              <a:gd name="connsiteY1" fmla="*/ 60300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0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210 h 148468"/>
              <a:gd name="connsiteX10" fmla="*/ 4607 w 89786"/>
              <a:gd name="connsiteY10" fmla="*/ 71200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310"/>
                </a:moveTo>
                <a:cubicBezTo>
                  <a:pt x="4607" y="67128"/>
                  <a:pt x="6257" y="63163"/>
                  <a:pt x="9230" y="60300"/>
                </a:cubicBezTo>
                <a:lnTo>
                  <a:pt x="67914" y="1509"/>
                </a:lnTo>
                <a:cubicBezTo>
                  <a:pt x="73967" y="-4547"/>
                  <a:pt x="83875" y="-4547"/>
                  <a:pt x="89934" y="1509"/>
                </a:cubicBezTo>
                <a:cubicBezTo>
                  <a:pt x="95880" y="7673"/>
                  <a:pt x="95880" y="17363"/>
                  <a:pt x="89934" y="23529"/>
                </a:cubicBezTo>
                <a:lnTo>
                  <a:pt x="42260" y="71200"/>
                </a:lnTo>
                <a:lnTo>
                  <a:pt x="89934" y="118874"/>
                </a:lnTo>
                <a:cubicBezTo>
                  <a:pt x="95880" y="125040"/>
                  <a:pt x="95880" y="134728"/>
                  <a:pt x="89934" y="140894"/>
                </a:cubicBezTo>
                <a:cubicBezTo>
                  <a:pt x="83875" y="146950"/>
                  <a:pt x="73967" y="146950"/>
                  <a:pt x="67914" y="140894"/>
                </a:cubicBezTo>
                <a:lnTo>
                  <a:pt x="9230" y="82210"/>
                </a:lnTo>
                <a:cubicBezTo>
                  <a:pt x="6257" y="79347"/>
                  <a:pt x="4607" y="75385"/>
                  <a:pt x="4607" y="71200"/>
                </a:cubicBezTo>
              </a:path>
            </a:pathLst>
          </a:custGeom>
          <a:solidFill>
            <a:srgbClr val="737373"/>
          </a:solidFill>
          <a:ln w="1099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C0CC6B1-008D-4F9E-B4D7-3073DCA27CA2}"/>
              </a:ext>
            </a:extLst>
          </p:cNvPr>
          <p:cNvSpPr/>
          <p:nvPr/>
        </p:nvSpPr>
        <p:spPr>
          <a:xfrm>
            <a:off x="5409193" y="3822679"/>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19"/>
                  <a:pt x="19364" y="-3033"/>
                  <a:pt x="37637" y="-3033"/>
                </a:cubicBezTo>
                <a:lnTo>
                  <a:pt x="745245" y="-3033"/>
                </a:lnTo>
                <a:cubicBezTo>
                  <a:pt x="763523" y="-3033"/>
                  <a:pt x="778274" y="11719"/>
                  <a:pt x="778274" y="29997"/>
                </a:cubicBezTo>
                <a:cubicBezTo>
                  <a:pt x="778274" y="48272"/>
                  <a:pt x="763523" y="63027"/>
                  <a:pt x="745245" y="63027"/>
                </a:cubicBezTo>
                <a:close/>
              </a:path>
            </a:pathLst>
          </a:custGeom>
          <a:solidFill>
            <a:srgbClr val="D2D2D2"/>
          </a:solidFill>
          <a:ln w="1099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AD413AE-03F5-49F7-915B-339472A60626}"/>
              </a:ext>
            </a:extLst>
          </p:cNvPr>
          <p:cNvSpPr/>
          <p:nvPr/>
        </p:nvSpPr>
        <p:spPr>
          <a:xfrm>
            <a:off x="5296675" y="3781473"/>
            <a:ext cx="89786" cy="148468"/>
          </a:xfrm>
          <a:custGeom>
            <a:avLst/>
            <a:gdLst>
              <a:gd name="connsiteX0" fmla="*/ 4607 w 89786"/>
              <a:gd name="connsiteY0" fmla="*/ 71203 h 148468"/>
              <a:gd name="connsiteX1" fmla="*/ 9230 w 89786"/>
              <a:gd name="connsiteY1" fmla="*/ 60193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3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213 h 148468"/>
              <a:gd name="connsiteX10" fmla="*/ 4607 w 89786"/>
              <a:gd name="connsiteY10" fmla="*/ 71203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203"/>
                </a:moveTo>
                <a:cubicBezTo>
                  <a:pt x="4607" y="67018"/>
                  <a:pt x="6257" y="63166"/>
                  <a:pt x="9230" y="60193"/>
                </a:cubicBezTo>
                <a:lnTo>
                  <a:pt x="67914" y="1509"/>
                </a:lnTo>
                <a:cubicBezTo>
                  <a:pt x="73967" y="-4547"/>
                  <a:pt x="83875" y="-4547"/>
                  <a:pt x="89934" y="1509"/>
                </a:cubicBezTo>
                <a:cubicBezTo>
                  <a:pt x="95880" y="7675"/>
                  <a:pt x="95880" y="17363"/>
                  <a:pt x="89934" y="23529"/>
                </a:cubicBezTo>
                <a:lnTo>
                  <a:pt x="42260" y="71203"/>
                </a:lnTo>
                <a:lnTo>
                  <a:pt x="89934" y="118874"/>
                </a:lnTo>
                <a:cubicBezTo>
                  <a:pt x="95880" y="125040"/>
                  <a:pt x="95880" y="134730"/>
                  <a:pt x="89934" y="140894"/>
                </a:cubicBezTo>
                <a:cubicBezTo>
                  <a:pt x="83875" y="146950"/>
                  <a:pt x="73967" y="146950"/>
                  <a:pt x="67914" y="140894"/>
                </a:cubicBezTo>
                <a:lnTo>
                  <a:pt x="9230" y="82213"/>
                </a:lnTo>
                <a:cubicBezTo>
                  <a:pt x="6257" y="79240"/>
                  <a:pt x="4607" y="75385"/>
                  <a:pt x="4607" y="71203"/>
                </a:cubicBezTo>
              </a:path>
            </a:pathLst>
          </a:custGeom>
          <a:solidFill>
            <a:srgbClr val="D2D2D2"/>
          </a:solidFill>
          <a:ln w="1099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4E401FD-1AFD-4CAE-B695-7447727C9E88}"/>
              </a:ext>
            </a:extLst>
          </p:cNvPr>
          <p:cNvSpPr/>
          <p:nvPr/>
        </p:nvSpPr>
        <p:spPr>
          <a:xfrm>
            <a:off x="6125172" y="4696281"/>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5"/>
                  <a:pt x="4607" y="29997"/>
                </a:cubicBezTo>
                <a:cubicBezTo>
                  <a:pt x="4607" y="11721"/>
                  <a:pt x="19358" y="-3033"/>
                  <a:pt x="37637" y="-3033"/>
                </a:cubicBezTo>
                <a:lnTo>
                  <a:pt x="745132" y="-3033"/>
                </a:lnTo>
                <a:cubicBezTo>
                  <a:pt x="763410" y="-3033"/>
                  <a:pt x="778162" y="11721"/>
                  <a:pt x="778162" y="29997"/>
                </a:cubicBezTo>
                <a:cubicBezTo>
                  <a:pt x="778162" y="48275"/>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C25FAA1-FB8D-4988-B432-B9C13D504AB7}"/>
              </a:ext>
            </a:extLst>
          </p:cNvPr>
          <p:cNvSpPr/>
          <p:nvPr/>
        </p:nvSpPr>
        <p:spPr>
          <a:xfrm>
            <a:off x="6921464" y="4655022"/>
            <a:ext cx="89893" cy="148538"/>
          </a:xfrm>
          <a:custGeom>
            <a:avLst/>
            <a:gdLst>
              <a:gd name="connsiteX0" fmla="*/ 94501 w 89893"/>
              <a:gd name="connsiteY0" fmla="*/ 71256 h 148538"/>
              <a:gd name="connsiteX1" fmla="*/ 89877 w 89893"/>
              <a:gd name="connsiteY1" fmla="*/ 60246 h 148538"/>
              <a:gd name="connsiteX2" fmla="*/ 31086 w 89893"/>
              <a:gd name="connsiteY2" fmla="*/ 1562 h 148538"/>
              <a:gd name="connsiteX3" fmla="*/ 9174 w 89893"/>
              <a:gd name="connsiteY3" fmla="*/ 1455 h 148538"/>
              <a:gd name="connsiteX4" fmla="*/ 9066 w 89893"/>
              <a:gd name="connsiteY4" fmla="*/ 1562 h 148538"/>
              <a:gd name="connsiteX5" fmla="*/ 9066 w 89893"/>
              <a:gd name="connsiteY5" fmla="*/ 23582 h 148538"/>
              <a:gd name="connsiteX6" fmla="*/ 56740 w 89893"/>
              <a:gd name="connsiteY6" fmla="*/ 71256 h 148538"/>
              <a:gd name="connsiteX7" fmla="*/ 9066 w 89893"/>
              <a:gd name="connsiteY7" fmla="*/ 118930 h 148538"/>
              <a:gd name="connsiteX8" fmla="*/ 9066 w 89893"/>
              <a:gd name="connsiteY8" fmla="*/ 140950 h 148538"/>
              <a:gd name="connsiteX9" fmla="*/ 30973 w 89893"/>
              <a:gd name="connsiteY9" fmla="*/ 141060 h 148538"/>
              <a:gd name="connsiteX10" fmla="*/ 31086 w 89893"/>
              <a:gd name="connsiteY10" fmla="*/ 140950 h 148538"/>
              <a:gd name="connsiteX11" fmla="*/ 89877 w 89893"/>
              <a:gd name="connsiteY11" fmla="*/ 82156 h 148538"/>
              <a:gd name="connsiteX12" fmla="*/ 94501 w 89893"/>
              <a:gd name="connsiteY12" fmla="*/ 71146 h 14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538">
                <a:moveTo>
                  <a:pt x="94501" y="71256"/>
                </a:moveTo>
                <a:cubicBezTo>
                  <a:pt x="94501" y="67073"/>
                  <a:pt x="92850" y="63109"/>
                  <a:pt x="89877" y="60246"/>
                </a:cubicBezTo>
                <a:lnTo>
                  <a:pt x="31086" y="1562"/>
                </a:lnTo>
                <a:cubicBezTo>
                  <a:pt x="25027" y="-4491"/>
                  <a:pt x="15232" y="-4601"/>
                  <a:pt x="9174" y="1455"/>
                </a:cubicBezTo>
                <a:cubicBezTo>
                  <a:pt x="9066" y="1562"/>
                  <a:pt x="9066" y="1562"/>
                  <a:pt x="9066" y="1562"/>
                </a:cubicBezTo>
                <a:cubicBezTo>
                  <a:pt x="3120" y="7728"/>
                  <a:pt x="3120" y="17419"/>
                  <a:pt x="9066" y="23582"/>
                </a:cubicBezTo>
                <a:lnTo>
                  <a:pt x="56740" y="71256"/>
                </a:lnTo>
                <a:lnTo>
                  <a:pt x="9066" y="118930"/>
                </a:lnTo>
                <a:cubicBezTo>
                  <a:pt x="3120" y="125096"/>
                  <a:pt x="3120" y="134783"/>
                  <a:pt x="9066" y="140950"/>
                </a:cubicBezTo>
                <a:cubicBezTo>
                  <a:pt x="15120" y="147006"/>
                  <a:pt x="24920" y="147006"/>
                  <a:pt x="30973" y="141060"/>
                </a:cubicBezTo>
                <a:cubicBezTo>
                  <a:pt x="31086" y="140950"/>
                  <a:pt x="31086" y="140950"/>
                  <a:pt x="31086" y="140950"/>
                </a:cubicBezTo>
                <a:lnTo>
                  <a:pt x="89877" y="82156"/>
                </a:lnTo>
                <a:cubicBezTo>
                  <a:pt x="92850" y="79293"/>
                  <a:pt x="94501" y="75331"/>
                  <a:pt x="94501" y="71146"/>
                </a:cubicBezTo>
              </a:path>
            </a:pathLst>
          </a:custGeom>
          <a:solidFill>
            <a:srgbClr val="0078D4"/>
          </a:solidFill>
          <a:ln w="1099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51E21B2-1EBF-4748-AE10-CEBEB548A6DF}"/>
              </a:ext>
            </a:extLst>
          </p:cNvPr>
          <p:cNvSpPr/>
          <p:nvPr/>
        </p:nvSpPr>
        <p:spPr>
          <a:xfrm>
            <a:off x="6125172" y="4974632"/>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19"/>
                  <a:pt x="19358" y="-3033"/>
                  <a:pt x="37637" y="-3033"/>
                </a:cubicBezTo>
                <a:lnTo>
                  <a:pt x="745132" y="-3033"/>
                </a:lnTo>
                <a:cubicBezTo>
                  <a:pt x="763410" y="-3033"/>
                  <a:pt x="778162" y="11719"/>
                  <a:pt x="778162" y="29997"/>
                </a:cubicBezTo>
                <a:cubicBezTo>
                  <a:pt x="778162" y="48272"/>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A2BB97A-A9CA-4228-BD7B-F73949EDEEBA}"/>
              </a:ext>
            </a:extLst>
          </p:cNvPr>
          <p:cNvSpPr/>
          <p:nvPr/>
        </p:nvSpPr>
        <p:spPr>
          <a:xfrm>
            <a:off x="6921464" y="4933398"/>
            <a:ext cx="89893" cy="148303"/>
          </a:xfrm>
          <a:custGeom>
            <a:avLst/>
            <a:gdLst>
              <a:gd name="connsiteX0" fmla="*/ 94501 w 89893"/>
              <a:gd name="connsiteY0" fmla="*/ 71230 h 148303"/>
              <a:gd name="connsiteX1" fmla="*/ 89877 w 89893"/>
              <a:gd name="connsiteY1" fmla="*/ 60220 h 148303"/>
              <a:gd name="connsiteX2" fmla="*/ 31086 w 89893"/>
              <a:gd name="connsiteY2" fmla="*/ 1426 h 148303"/>
              <a:gd name="connsiteX3" fmla="*/ 9066 w 89893"/>
              <a:gd name="connsiteY3" fmla="*/ 1426 h 148303"/>
              <a:gd name="connsiteX4" fmla="*/ 9066 w 89893"/>
              <a:gd name="connsiteY4" fmla="*/ 23446 h 148303"/>
              <a:gd name="connsiteX5" fmla="*/ 56740 w 89893"/>
              <a:gd name="connsiteY5" fmla="*/ 71120 h 148303"/>
              <a:gd name="connsiteX6" fmla="*/ 9066 w 89893"/>
              <a:gd name="connsiteY6" fmla="*/ 118791 h 148303"/>
              <a:gd name="connsiteX7" fmla="*/ 9066 w 89893"/>
              <a:gd name="connsiteY7" fmla="*/ 140811 h 148303"/>
              <a:gd name="connsiteX8" fmla="*/ 31086 w 89893"/>
              <a:gd name="connsiteY8" fmla="*/ 140811 h 148303"/>
              <a:gd name="connsiteX9" fmla="*/ 89877 w 89893"/>
              <a:gd name="connsiteY9" fmla="*/ 82020 h 148303"/>
              <a:gd name="connsiteX10" fmla="*/ 94501 w 89893"/>
              <a:gd name="connsiteY10" fmla="*/ 71010 h 14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893" h="148303">
                <a:moveTo>
                  <a:pt x="94501" y="71230"/>
                </a:moveTo>
                <a:cubicBezTo>
                  <a:pt x="94501" y="67045"/>
                  <a:pt x="92850" y="63083"/>
                  <a:pt x="89877" y="60220"/>
                </a:cubicBezTo>
                <a:lnTo>
                  <a:pt x="31086" y="1426"/>
                </a:lnTo>
                <a:cubicBezTo>
                  <a:pt x="24920" y="-4519"/>
                  <a:pt x="15232" y="-4519"/>
                  <a:pt x="9066" y="1426"/>
                </a:cubicBezTo>
                <a:cubicBezTo>
                  <a:pt x="3120" y="7593"/>
                  <a:pt x="3120" y="17280"/>
                  <a:pt x="9066" y="23446"/>
                </a:cubicBezTo>
                <a:lnTo>
                  <a:pt x="56740" y="71120"/>
                </a:lnTo>
                <a:lnTo>
                  <a:pt x="9066" y="118791"/>
                </a:lnTo>
                <a:cubicBezTo>
                  <a:pt x="3120" y="124957"/>
                  <a:pt x="3120" y="134648"/>
                  <a:pt x="9066" y="140811"/>
                </a:cubicBezTo>
                <a:cubicBezTo>
                  <a:pt x="15232" y="146757"/>
                  <a:pt x="24920" y="146757"/>
                  <a:pt x="31086" y="140811"/>
                </a:cubicBezTo>
                <a:lnTo>
                  <a:pt x="89877" y="82020"/>
                </a:lnTo>
                <a:cubicBezTo>
                  <a:pt x="92850" y="79157"/>
                  <a:pt x="94501" y="75192"/>
                  <a:pt x="94501" y="71010"/>
                </a:cubicBezTo>
              </a:path>
            </a:pathLst>
          </a:custGeom>
          <a:solidFill>
            <a:srgbClr val="0078D4"/>
          </a:solidFill>
          <a:ln w="10990"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1254759-9594-41E7-91CE-04DBD493A529}"/>
              </a:ext>
            </a:extLst>
          </p:cNvPr>
          <p:cNvSpPr/>
          <p:nvPr/>
        </p:nvSpPr>
        <p:spPr>
          <a:xfrm>
            <a:off x="6125172" y="5259308"/>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5"/>
                  <a:pt x="4607" y="29997"/>
                </a:cubicBezTo>
                <a:cubicBezTo>
                  <a:pt x="4607" y="11721"/>
                  <a:pt x="19358" y="-3033"/>
                  <a:pt x="37637" y="-3033"/>
                </a:cubicBezTo>
                <a:lnTo>
                  <a:pt x="745132" y="-3033"/>
                </a:lnTo>
                <a:cubicBezTo>
                  <a:pt x="763410" y="-3033"/>
                  <a:pt x="778162" y="11721"/>
                  <a:pt x="778162" y="29997"/>
                </a:cubicBezTo>
                <a:cubicBezTo>
                  <a:pt x="778162" y="48275"/>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A42DB18-46C3-4073-A114-5A2D61139C17}"/>
              </a:ext>
            </a:extLst>
          </p:cNvPr>
          <p:cNvSpPr/>
          <p:nvPr/>
        </p:nvSpPr>
        <p:spPr>
          <a:xfrm>
            <a:off x="6921464" y="5218077"/>
            <a:ext cx="89893" cy="148303"/>
          </a:xfrm>
          <a:custGeom>
            <a:avLst/>
            <a:gdLst>
              <a:gd name="connsiteX0" fmla="*/ 94501 w 89893"/>
              <a:gd name="connsiteY0" fmla="*/ 71228 h 148303"/>
              <a:gd name="connsiteX1" fmla="*/ 89877 w 89893"/>
              <a:gd name="connsiteY1" fmla="*/ 60218 h 148303"/>
              <a:gd name="connsiteX2" fmla="*/ 31086 w 89893"/>
              <a:gd name="connsiteY2" fmla="*/ 1426 h 148303"/>
              <a:gd name="connsiteX3" fmla="*/ 9066 w 89893"/>
              <a:gd name="connsiteY3" fmla="*/ 1426 h 148303"/>
              <a:gd name="connsiteX4" fmla="*/ 9066 w 89893"/>
              <a:gd name="connsiteY4" fmla="*/ 23446 h 148303"/>
              <a:gd name="connsiteX5" fmla="*/ 56740 w 89893"/>
              <a:gd name="connsiteY5" fmla="*/ 71117 h 148303"/>
              <a:gd name="connsiteX6" fmla="*/ 9066 w 89893"/>
              <a:gd name="connsiteY6" fmla="*/ 118791 h 148303"/>
              <a:gd name="connsiteX7" fmla="*/ 9066 w 89893"/>
              <a:gd name="connsiteY7" fmla="*/ 140811 h 148303"/>
              <a:gd name="connsiteX8" fmla="*/ 31086 w 89893"/>
              <a:gd name="connsiteY8" fmla="*/ 140811 h 148303"/>
              <a:gd name="connsiteX9" fmla="*/ 89877 w 89893"/>
              <a:gd name="connsiteY9" fmla="*/ 82017 h 148303"/>
              <a:gd name="connsiteX10" fmla="*/ 94501 w 89893"/>
              <a:gd name="connsiteY10" fmla="*/ 71007 h 14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893" h="148303">
                <a:moveTo>
                  <a:pt x="94501" y="71228"/>
                </a:moveTo>
                <a:cubicBezTo>
                  <a:pt x="94501" y="67045"/>
                  <a:pt x="92850" y="63080"/>
                  <a:pt x="89877" y="60218"/>
                </a:cubicBezTo>
                <a:lnTo>
                  <a:pt x="31086" y="1426"/>
                </a:lnTo>
                <a:cubicBezTo>
                  <a:pt x="24920" y="-4519"/>
                  <a:pt x="15232" y="-4519"/>
                  <a:pt x="9066" y="1426"/>
                </a:cubicBezTo>
                <a:cubicBezTo>
                  <a:pt x="3120" y="7590"/>
                  <a:pt x="3120" y="17280"/>
                  <a:pt x="9066" y="23446"/>
                </a:cubicBezTo>
                <a:lnTo>
                  <a:pt x="56740" y="71117"/>
                </a:lnTo>
                <a:lnTo>
                  <a:pt x="9066" y="118791"/>
                </a:lnTo>
                <a:cubicBezTo>
                  <a:pt x="3120" y="124957"/>
                  <a:pt x="3120" y="134645"/>
                  <a:pt x="9066" y="140811"/>
                </a:cubicBezTo>
                <a:cubicBezTo>
                  <a:pt x="15232" y="146757"/>
                  <a:pt x="24920" y="146757"/>
                  <a:pt x="31086" y="140811"/>
                </a:cubicBezTo>
                <a:lnTo>
                  <a:pt x="89877" y="82017"/>
                </a:lnTo>
                <a:cubicBezTo>
                  <a:pt x="92850" y="79154"/>
                  <a:pt x="94501" y="75192"/>
                  <a:pt x="94501" y="71007"/>
                </a:cubicBezTo>
              </a:path>
            </a:pathLst>
          </a:custGeom>
          <a:solidFill>
            <a:srgbClr val="0078D4"/>
          </a:solidFill>
          <a:ln w="1099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55793F-1E3F-4275-93AA-77C668AE11E1}"/>
              </a:ext>
            </a:extLst>
          </p:cNvPr>
          <p:cNvSpPr/>
          <p:nvPr/>
        </p:nvSpPr>
        <p:spPr>
          <a:xfrm>
            <a:off x="6125172" y="5544098"/>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19"/>
                  <a:pt x="19358" y="-3033"/>
                  <a:pt x="37637" y="-3033"/>
                </a:cubicBezTo>
                <a:lnTo>
                  <a:pt x="745132" y="-3033"/>
                </a:lnTo>
                <a:cubicBezTo>
                  <a:pt x="763410" y="-3033"/>
                  <a:pt x="778162" y="11719"/>
                  <a:pt x="778162" y="29997"/>
                </a:cubicBezTo>
                <a:cubicBezTo>
                  <a:pt x="778162" y="48272"/>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6A3DE15-F9E0-49CA-B73D-858BDC9E5549}"/>
              </a:ext>
            </a:extLst>
          </p:cNvPr>
          <p:cNvSpPr/>
          <p:nvPr/>
        </p:nvSpPr>
        <p:spPr>
          <a:xfrm>
            <a:off x="6921464" y="5502768"/>
            <a:ext cx="89893" cy="148496"/>
          </a:xfrm>
          <a:custGeom>
            <a:avLst/>
            <a:gdLst>
              <a:gd name="connsiteX0" fmla="*/ 94501 w 89893"/>
              <a:gd name="connsiteY0" fmla="*/ 71327 h 148496"/>
              <a:gd name="connsiteX1" fmla="*/ 89877 w 89893"/>
              <a:gd name="connsiteY1" fmla="*/ 60317 h 148496"/>
              <a:gd name="connsiteX2" fmla="*/ 31086 w 89893"/>
              <a:gd name="connsiteY2" fmla="*/ 1523 h 148496"/>
              <a:gd name="connsiteX3" fmla="*/ 9174 w 89893"/>
              <a:gd name="connsiteY3" fmla="*/ 1413 h 148496"/>
              <a:gd name="connsiteX4" fmla="*/ 9066 w 89893"/>
              <a:gd name="connsiteY4" fmla="*/ 1523 h 148496"/>
              <a:gd name="connsiteX5" fmla="*/ 9066 w 89893"/>
              <a:gd name="connsiteY5" fmla="*/ 23543 h 148496"/>
              <a:gd name="connsiteX6" fmla="*/ 56740 w 89893"/>
              <a:gd name="connsiteY6" fmla="*/ 71217 h 148496"/>
              <a:gd name="connsiteX7" fmla="*/ 9066 w 89893"/>
              <a:gd name="connsiteY7" fmla="*/ 118888 h 148496"/>
              <a:gd name="connsiteX8" fmla="*/ 9066 w 89893"/>
              <a:gd name="connsiteY8" fmla="*/ 140908 h 148496"/>
              <a:gd name="connsiteX9" fmla="*/ 30973 w 89893"/>
              <a:gd name="connsiteY9" fmla="*/ 141018 h 148496"/>
              <a:gd name="connsiteX10" fmla="*/ 31086 w 89893"/>
              <a:gd name="connsiteY10" fmla="*/ 140908 h 148496"/>
              <a:gd name="connsiteX11" fmla="*/ 89877 w 89893"/>
              <a:gd name="connsiteY11" fmla="*/ 82227 h 148496"/>
              <a:gd name="connsiteX12" fmla="*/ 94501 w 89893"/>
              <a:gd name="connsiteY12" fmla="*/ 71217 h 14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496">
                <a:moveTo>
                  <a:pt x="94501" y="71327"/>
                </a:moveTo>
                <a:cubicBezTo>
                  <a:pt x="94501" y="67142"/>
                  <a:pt x="92850" y="63180"/>
                  <a:pt x="89877" y="60317"/>
                </a:cubicBezTo>
                <a:lnTo>
                  <a:pt x="31086" y="1523"/>
                </a:lnTo>
                <a:cubicBezTo>
                  <a:pt x="25027" y="-4533"/>
                  <a:pt x="15232" y="-4533"/>
                  <a:pt x="9174" y="1413"/>
                </a:cubicBezTo>
                <a:cubicBezTo>
                  <a:pt x="9066" y="1523"/>
                  <a:pt x="9066" y="1523"/>
                  <a:pt x="9066" y="1523"/>
                </a:cubicBezTo>
                <a:cubicBezTo>
                  <a:pt x="3120" y="7689"/>
                  <a:pt x="3120" y="17377"/>
                  <a:pt x="9066" y="23543"/>
                </a:cubicBezTo>
                <a:lnTo>
                  <a:pt x="56740" y="71217"/>
                </a:lnTo>
                <a:lnTo>
                  <a:pt x="9066" y="118888"/>
                </a:lnTo>
                <a:cubicBezTo>
                  <a:pt x="3120" y="125054"/>
                  <a:pt x="3120" y="134744"/>
                  <a:pt x="9066" y="140908"/>
                </a:cubicBezTo>
                <a:cubicBezTo>
                  <a:pt x="15120" y="146964"/>
                  <a:pt x="24920" y="146964"/>
                  <a:pt x="30973" y="141018"/>
                </a:cubicBezTo>
                <a:cubicBezTo>
                  <a:pt x="31086" y="140908"/>
                  <a:pt x="31086" y="140908"/>
                  <a:pt x="31086" y="140908"/>
                </a:cubicBezTo>
                <a:lnTo>
                  <a:pt x="89877" y="82227"/>
                </a:lnTo>
                <a:cubicBezTo>
                  <a:pt x="92850" y="79364"/>
                  <a:pt x="94501" y="75399"/>
                  <a:pt x="94501" y="71217"/>
                </a:cubicBezTo>
              </a:path>
            </a:pathLst>
          </a:custGeom>
          <a:solidFill>
            <a:srgbClr val="0078D4"/>
          </a:solidFill>
          <a:ln w="1099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7FA8C44-6871-4091-B3F8-3A23279E9C4B}"/>
              </a:ext>
            </a:extLst>
          </p:cNvPr>
          <p:cNvSpPr/>
          <p:nvPr/>
        </p:nvSpPr>
        <p:spPr>
          <a:xfrm>
            <a:off x="6125172" y="5829215"/>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21"/>
                  <a:pt x="19358" y="-3033"/>
                  <a:pt x="37637" y="-3033"/>
                </a:cubicBezTo>
                <a:lnTo>
                  <a:pt x="745132" y="-3033"/>
                </a:lnTo>
                <a:cubicBezTo>
                  <a:pt x="763410" y="-3033"/>
                  <a:pt x="778162" y="11721"/>
                  <a:pt x="778162" y="29997"/>
                </a:cubicBezTo>
                <a:cubicBezTo>
                  <a:pt x="778162" y="48272"/>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E75940E-F7ED-492F-BEC6-09CDBDD3C564}"/>
              </a:ext>
            </a:extLst>
          </p:cNvPr>
          <p:cNvSpPr/>
          <p:nvPr/>
        </p:nvSpPr>
        <p:spPr>
          <a:xfrm>
            <a:off x="6921464" y="5787956"/>
            <a:ext cx="89893" cy="148578"/>
          </a:xfrm>
          <a:custGeom>
            <a:avLst/>
            <a:gdLst>
              <a:gd name="connsiteX0" fmla="*/ 94501 w 89893"/>
              <a:gd name="connsiteY0" fmla="*/ 71256 h 148578"/>
              <a:gd name="connsiteX1" fmla="*/ 89877 w 89893"/>
              <a:gd name="connsiteY1" fmla="*/ 60246 h 148578"/>
              <a:gd name="connsiteX2" fmla="*/ 31086 w 89893"/>
              <a:gd name="connsiteY2" fmla="*/ 1563 h 148578"/>
              <a:gd name="connsiteX3" fmla="*/ 9174 w 89893"/>
              <a:gd name="connsiteY3" fmla="*/ 1452 h 148578"/>
              <a:gd name="connsiteX4" fmla="*/ 9066 w 89893"/>
              <a:gd name="connsiteY4" fmla="*/ 1563 h 148578"/>
              <a:gd name="connsiteX5" fmla="*/ 9066 w 89893"/>
              <a:gd name="connsiteY5" fmla="*/ 23582 h 148578"/>
              <a:gd name="connsiteX6" fmla="*/ 56740 w 89893"/>
              <a:gd name="connsiteY6" fmla="*/ 71256 h 148578"/>
              <a:gd name="connsiteX7" fmla="*/ 9066 w 89893"/>
              <a:gd name="connsiteY7" fmla="*/ 118930 h 148578"/>
              <a:gd name="connsiteX8" fmla="*/ 9066 w 89893"/>
              <a:gd name="connsiteY8" fmla="*/ 140950 h 148578"/>
              <a:gd name="connsiteX9" fmla="*/ 30973 w 89893"/>
              <a:gd name="connsiteY9" fmla="*/ 141060 h 148578"/>
              <a:gd name="connsiteX10" fmla="*/ 31086 w 89893"/>
              <a:gd name="connsiteY10" fmla="*/ 140950 h 148578"/>
              <a:gd name="connsiteX11" fmla="*/ 89877 w 89893"/>
              <a:gd name="connsiteY11" fmla="*/ 82266 h 148578"/>
              <a:gd name="connsiteX12" fmla="*/ 94501 w 89893"/>
              <a:gd name="connsiteY12" fmla="*/ 71256 h 14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578">
                <a:moveTo>
                  <a:pt x="94501" y="71256"/>
                </a:moveTo>
                <a:cubicBezTo>
                  <a:pt x="94501" y="67074"/>
                  <a:pt x="92850" y="63219"/>
                  <a:pt x="89877" y="60246"/>
                </a:cubicBezTo>
                <a:lnTo>
                  <a:pt x="31086" y="1563"/>
                </a:lnTo>
                <a:cubicBezTo>
                  <a:pt x="25027" y="-4491"/>
                  <a:pt x="15232" y="-4601"/>
                  <a:pt x="9174" y="1452"/>
                </a:cubicBezTo>
                <a:cubicBezTo>
                  <a:pt x="9066" y="1563"/>
                  <a:pt x="9066" y="1563"/>
                  <a:pt x="9066" y="1563"/>
                </a:cubicBezTo>
                <a:cubicBezTo>
                  <a:pt x="3120" y="7729"/>
                  <a:pt x="3120" y="17419"/>
                  <a:pt x="9066" y="23582"/>
                </a:cubicBezTo>
                <a:lnTo>
                  <a:pt x="56740" y="71256"/>
                </a:lnTo>
                <a:lnTo>
                  <a:pt x="9066" y="118930"/>
                </a:lnTo>
                <a:cubicBezTo>
                  <a:pt x="3120" y="125094"/>
                  <a:pt x="3120" y="134784"/>
                  <a:pt x="9066" y="140950"/>
                </a:cubicBezTo>
                <a:cubicBezTo>
                  <a:pt x="15120" y="147003"/>
                  <a:pt x="24920" y="147113"/>
                  <a:pt x="30973" y="141060"/>
                </a:cubicBezTo>
                <a:cubicBezTo>
                  <a:pt x="31086" y="140950"/>
                  <a:pt x="31086" y="140950"/>
                  <a:pt x="31086" y="140950"/>
                </a:cubicBezTo>
                <a:lnTo>
                  <a:pt x="89877" y="82266"/>
                </a:lnTo>
                <a:cubicBezTo>
                  <a:pt x="92850" y="79293"/>
                  <a:pt x="94501" y="75439"/>
                  <a:pt x="94501" y="71256"/>
                </a:cubicBezTo>
              </a:path>
            </a:pathLst>
          </a:custGeom>
          <a:solidFill>
            <a:srgbClr val="0078D4"/>
          </a:solidFill>
          <a:ln w="1099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7590245-9E8E-4169-BF67-80D4A2D5433E}"/>
              </a:ext>
            </a:extLst>
          </p:cNvPr>
          <p:cNvSpPr/>
          <p:nvPr/>
        </p:nvSpPr>
        <p:spPr>
          <a:xfrm>
            <a:off x="6125172" y="6113674"/>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19"/>
                  <a:pt x="19358" y="-3033"/>
                  <a:pt x="37637" y="-3033"/>
                </a:cubicBezTo>
                <a:lnTo>
                  <a:pt x="745132" y="-3033"/>
                </a:lnTo>
                <a:cubicBezTo>
                  <a:pt x="763410" y="-3033"/>
                  <a:pt x="778162" y="11719"/>
                  <a:pt x="778162" y="29997"/>
                </a:cubicBezTo>
                <a:cubicBezTo>
                  <a:pt x="778162" y="48272"/>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2D52F07-931A-4CC2-80BC-BF98BE1C31AF}"/>
              </a:ext>
            </a:extLst>
          </p:cNvPr>
          <p:cNvSpPr/>
          <p:nvPr/>
        </p:nvSpPr>
        <p:spPr>
          <a:xfrm>
            <a:off x="6921464" y="6072454"/>
            <a:ext cx="89893" cy="148496"/>
          </a:xfrm>
          <a:custGeom>
            <a:avLst/>
            <a:gdLst>
              <a:gd name="connsiteX0" fmla="*/ 94501 w 89893"/>
              <a:gd name="connsiteY0" fmla="*/ 71217 h 148496"/>
              <a:gd name="connsiteX1" fmla="*/ 89877 w 89893"/>
              <a:gd name="connsiteY1" fmla="*/ 60207 h 148496"/>
              <a:gd name="connsiteX2" fmla="*/ 31086 w 89893"/>
              <a:gd name="connsiteY2" fmla="*/ 1523 h 148496"/>
              <a:gd name="connsiteX3" fmla="*/ 9174 w 89893"/>
              <a:gd name="connsiteY3" fmla="*/ 1413 h 148496"/>
              <a:gd name="connsiteX4" fmla="*/ 9066 w 89893"/>
              <a:gd name="connsiteY4" fmla="*/ 1523 h 148496"/>
              <a:gd name="connsiteX5" fmla="*/ 9066 w 89893"/>
              <a:gd name="connsiteY5" fmla="*/ 23543 h 148496"/>
              <a:gd name="connsiteX6" fmla="*/ 56740 w 89893"/>
              <a:gd name="connsiteY6" fmla="*/ 71217 h 148496"/>
              <a:gd name="connsiteX7" fmla="*/ 9066 w 89893"/>
              <a:gd name="connsiteY7" fmla="*/ 118888 h 148496"/>
              <a:gd name="connsiteX8" fmla="*/ 9066 w 89893"/>
              <a:gd name="connsiteY8" fmla="*/ 140908 h 148496"/>
              <a:gd name="connsiteX9" fmla="*/ 30973 w 89893"/>
              <a:gd name="connsiteY9" fmla="*/ 141018 h 148496"/>
              <a:gd name="connsiteX10" fmla="*/ 31086 w 89893"/>
              <a:gd name="connsiteY10" fmla="*/ 140908 h 148496"/>
              <a:gd name="connsiteX11" fmla="*/ 89877 w 89893"/>
              <a:gd name="connsiteY11" fmla="*/ 82116 h 148496"/>
              <a:gd name="connsiteX12" fmla="*/ 94501 w 89893"/>
              <a:gd name="connsiteY12" fmla="*/ 71106 h 14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893" h="148496">
                <a:moveTo>
                  <a:pt x="94501" y="71217"/>
                </a:moveTo>
                <a:cubicBezTo>
                  <a:pt x="94501" y="67031"/>
                  <a:pt x="92850" y="63069"/>
                  <a:pt x="89877" y="60207"/>
                </a:cubicBezTo>
                <a:lnTo>
                  <a:pt x="31086" y="1523"/>
                </a:lnTo>
                <a:cubicBezTo>
                  <a:pt x="25027" y="-4533"/>
                  <a:pt x="15232" y="-4533"/>
                  <a:pt x="9174" y="1413"/>
                </a:cubicBezTo>
                <a:cubicBezTo>
                  <a:pt x="9066" y="1523"/>
                  <a:pt x="9066" y="1523"/>
                  <a:pt x="9066" y="1523"/>
                </a:cubicBezTo>
                <a:cubicBezTo>
                  <a:pt x="3120" y="7689"/>
                  <a:pt x="3120" y="17377"/>
                  <a:pt x="9066" y="23543"/>
                </a:cubicBezTo>
                <a:lnTo>
                  <a:pt x="56740" y="71217"/>
                </a:lnTo>
                <a:lnTo>
                  <a:pt x="9066" y="118888"/>
                </a:lnTo>
                <a:cubicBezTo>
                  <a:pt x="3120" y="125054"/>
                  <a:pt x="3120" y="134744"/>
                  <a:pt x="9066" y="140908"/>
                </a:cubicBezTo>
                <a:cubicBezTo>
                  <a:pt x="15120" y="146964"/>
                  <a:pt x="24920" y="146964"/>
                  <a:pt x="30973" y="141018"/>
                </a:cubicBezTo>
                <a:cubicBezTo>
                  <a:pt x="31086" y="140908"/>
                  <a:pt x="31086" y="140908"/>
                  <a:pt x="31086" y="140908"/>
                </a:cubicBezTo>
                <a:lnTo>
                  <a:pt x="89877" y="82116"/>
                </a:lnTo>
                <a:cubicBezTo>
                  <a:pt x="92850" y="79254"/>
                  <a:pt x="94501" y="75289"/>
                  <a:pt x="94501" y="71106"/>
                </a:cubicBezTo>
              </a:path>
            </a:pathLst>
          </a:custGeom>
          <a:solidFill>
            <a:srgbClr val="0078D4"/>
          </a:solidFill>
          <a:ln w="10990"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5298462-CC40-4149-9409-0EE0269FFBD8}"/>
              </a:ext>
            </a:extLst>
          </p:cNvPr>
          <p:cNvSpPr/>
          <p:nvPr/>
        </p:nvSpPr>
        <p:spPr>
          <a:xfrm>
            <a:off x="6125172" y="6392022"/>
            <a:ext cx="773554" cy="66059"/>
          </a:xfrm>
          <a:custGeom>
            <a:avLst/>
            <a:gdLst>
              <a:gd name="connsiteX0" fmla="*/ 745132 w 773554"/>
              <a:gd name="connsiteY0" fmla="*/ 63027 h 66059"/>
              <a:gd name="connsiteX1" fmla="*/ 37637 w 773554"/>
              <a:gd name="connsiteY1" fmla="*/ 63027 h 66059"/>
              <a:gd name="connsiteX2" fmla="*/ 4607 w 773554"/>
              <a:gd name="connsiteY2" fmla="*/ 29997 h 66059"/>
              <a:gd name="connsiteX3" fmla="*/ 37637 w 773554"/>
              <a:gd name="connsiteY3" fmla="*/ -3033 h 66059"/>
              <a:gd name="connsiteX4" fmla="*/ 745132 w 773554"/>
              <a:gd name="connsiteY4" fmla="*/ -3033 h 66059"/>
              <a:gd name="connsiteX5" fmla="*/ 778162 w 773554"/>
              <a:gd name="connsiteY5" fmla="*/ 29997 h 66059"/>
              <a:gd name="connsiteX6" fmla="*/ 745132 w 773554"/>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554" h="66059">
                <a:moveTo>
                  <a:pt x="745132" y="63027"/>
                </a:moveTo>
                <a:lnTo>
                  <a:pt x="37637" y="63027"/>
                </a:lnTo>
                <a:cubicBezTo>
                  <a:pt x="19358" y="63027"/>
                  <a:pt x="4607" y="48272"/>
                  <a:pt x="4607" y="29997"/>
                </a:cubicBezTo>
                <a:cubicBezTo>
                  <a:pt x="4607" y="11721"/>
                  <a:pt x="19358" y="-3033"/>
                  <a:pt x="37637" y="-3033"/>
                </a:cubicBezTo>
                <a:lnTo>
                  <a:pt x="745132" y="-3033"/>
                </a:lnTo>
                <a:cubicBezTo>
                  <a:pt x="763410" y="-3033"/>
                  <a:pt x="778162" y="11721"/>
                  <a:pt x="778162" y="29997"/>
                </a:cubicBezTo>
                <a:cubicBezTo>
                  <a:pt x="778162" y="48272"/>
                  <a:pt x="763410" y="63027"/>
                  <a:pt x="745132" y="63027"/>
                </a:cubicBezTo>
                <a:close/>
              </a:path>
            </a:pathLst>
          </a:custGeom>
          <a:solidFill>
            <a:srgbClr val="0078D4"/>
          </a:solidFill>
          <a:ln w="10990"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9CA3944-06F3-434A-A58B-72DD4C6FD87F}"/>
              </a:ext>
            </a:extLst>
          </p:cNvPr>
          <p:cNvSpPr/>
          <p:nvPr/>
        </p:nvSpPr>
        <p:spPr>
          <a:xfrm>
            <a:off x="6921464" y="6350790"/>
            <a:ext cx="89893" cy="148304"/>
          </a:xfrm>
          <a:custGeom>
            <a:avLst/>
            <a:gdLst>
              <a:gd name="connsiteX0" fmla="*/ 94501 w 89893"/>
              <a:gd name="connsiteY0" fmla="*/ 71228 h 148304"/>
              <a:gd name="connsiteX1" fmla="*/ 89877 w 89893"/>
              <a:gd name="connsiteY1" fmla="*/ 60218 h 148304"/>
              <a:gd name="connsiteX2" fmla="*/ 31086 w 89893"/>
              <a:gd name="connsiteY2" fmla="*/ 1424 h 148304"/>
              <a:gd name="connsiteX3" fmla="*/ 9066 w 89893"/>
              <a:gd name="connsiteY3" fmla="*/ 1424 h 148304"/>
              <a:gd name="connsiteX4" fmla="*/ 9066 w 89893"/>
              <a:gd name="connsiteY4" fmla="*/ 23444 h 148304"/>
              <a:gd name="connsiteX5" fmla="*/ 56740 w 89893"/>
              <a:gd name="connsiteY5" fmla="*/ 71118 h 148304"/>
              <a:gd name="connsiteX6" fmla="*/ 9066 w 89893"/>
              <a:gd name="connsiteY6" fmla="*/ 118792 h 148304"/>
              <a:gd name="connsiteX7" fmla="*/ 9066 w 89893"/>
              <a:gd name="connsiteY7" fmla="*/ 140812 h 148304"/>
              <a:gd name="connsiteX8" fmla="*/ 31086 w 89893"/>
              <a:gd name="connsiteY8" fmla="*/ 140812 h 148304"/>
              <a:gd name="connsiteX9" fmla="*/ 89877 w 89893"/>
              <a:gd name="connsiteY9" fmla="*/ 82018 h 148304"/>
              <a:gd name="connsiteX10" fmla="*/ 94501 w 89893"/>
              <a:gd name="connsiteY10" fmla="*/ 71008 h 14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893" h="148304">
                <a:moveTo>
                  <a:pt x="94501" y="71228"/>
                </a:moveTo>
                <a:cubicBezTo>
                  <a:pt x="94501" y="67046"/>
                  <a:pt x="92850" y="63081"/>
                  <a:pt x="89877" y="60218"/>
                </a:cubicBezTo>
                <a:lnTo>
                  <a:pt x="31086" y="1424"/>
                </a:lnTo>
                <a:cubicBezTo>
                  <a:pt x="24920" y="-4519"/>
                  <a:pt x="15232" y="-4519"/>
                  <a:pt x="9066" y="1424"/>
                </a:cubicBezTo>
                <a:cubicBezTo>
                  <a:pt x="3120" y="7591"/>
                  <a:pt x="3120" y="17281"/>
                  <a:pt x="9066" y="23444"/>
                </a:cubicBezTo>
                <a:lnTo>
                  <a:pt x="56740" y="71118"/>
                </a:lnTo>
                <a:lnTo>
                  <a:pt x="9066" y="118792"/>
                </a:lnTo>
                <a:cubicBezTo>
                  <a:pt x="3120" y="124958"/>
                  <a:pt x="3120" y="134646"/>
                  <a:pt x="9066" y="140812"/>
                </a:cubicBezTo>
                <a:cubicBezTo>
                  <a:pt x="15232" y="146758"/>
                  <a:pt x="24920" y="146758"/>
                  <a:pt x="31086" y="140812"/>
                </a:cubicBezTo>
                <a:lnTo>
                  <a:pt x="89877" y="82018"/>
                </a:lnTo>
                <a:cubicBezTo>
                  <a:pt x="92850" y="79155"/>
                  <a:pt x="94501" y="75193"/>
                  <a:pt x="94501" y="71008"/>
                </a:cubicBezTo>
              </a:path>
            </a:pathLst>
          </a:custGeom>
          <a:solidFill>
            <a:srgbClr val="0078D4"/>
          </a:solidFill>
          <a:ln w="10990"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9E31BB0A-69E1-409D-BF5A-AF06DD06A86E}"/>
              </a:ext>
            </a:extLst>
          </p:cNvPr>
          <p:cNvSpPr/>
          <p:nvPr/>
        </p:nvSpPr>
        <p:spPr>
          <a:xfrm>
            <a:off x="6059111" y="2077940"/>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774AB4A-3E97-4B7A-A9E1-3B2867EA98FB}"/>
              </a:ext>
            </a:extLst>
          </p:cNvPr>
          <p:cNvSpPr/>
          <p:nvPr/>
        </p:nvSpPr>
        <p:spPr>
          <a:xfrm>
            <a:off x="6085314" y="2104144"/>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107552D-C982-4329-8E41-6446FF0E68D3}"/>
              </a:ext>
            </a:extLst>
          </p:cNvPr>
          <p:cNvSpPr/>
          <p:nvPr/>
        </p:nvSpPr>
        <p:spPr>
          <a:xfrm>
            <a:off x="6059111" y="2356289"/>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CAACAAC-C53A-49D4-9628-52290249DFCF}"/>
              </a:ext>
            </a:extLst>
          </p:cNvPr>
          <p:cNvSpPr/>
          <p:nvPr/>
        </p:nvSpPr>
        <p:spPr>
          <a:xfrm>
            <a:off x="6085314" y="2382493"/>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CB40368-9511-4331-9FB7-BA6054928DF8}"/>
              </a:ext>
            </a:extLst>
          </p:cNvPr>
          <p:cNvSpPr/>
          <p:nvPr/>
        </p:nvSpPr>
        <p:spPr>
          <a:xfrm>
            <a:off x="6059111" y="2628199"/>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429DAE-950E-4689-8D74-F07C9B0FF9E0}"/>
              </a:ext>
            </a:extLst>
          </p:cNvPr>
          <p:cNvSpPr/>
          <p:nvPr/>
        </p:nvSpPr>
        <p:spPr>
          <a:xfrm>
            <a:off x="6085314" y="2654403"/>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25781A4-6036-47D9-9069-339354FF8A9B}"/>
              </a:ext>
            </a:extLst>
          </p:cNvPr>
          <p:cNvSpPr/>
          <p:nvPr/>
        </p:nvSpPr>
        <p:spPr>
          <a:xfrm>
            <a:off x="6059111" y="2906548"/>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1"/>
                  <a:pt x="147320" y="189811"/>
                  <a:pt x="94905" y="189811"/>
                </a:cubicBezTo>
                <a:cubicBezTo>
                  <a:pt x="42491" y="189811"/>
                  <a:pt x="0" y="147321"/>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2BA607B-BAFD-48F2-9727-300F3C52E154}"/>
              </a:ext>
            </a:extLst>
          </p:cNvPr>
          <p:cNvSpPr/>
          <p:nvPr/>
        </p:nvSpPr>
        <p:spPr>
          <a:xfrm>
            <a:off x="6085314" y="2932752"/>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058C5DF-5A4E-47C5-8E59-472D2DC31957}"/>
              </a:ext>
            </a:extLst>
          </p:cNvPr>
          <p:cNvSpPr/>
          <p:nvPr/>
        </p:nvSpPr>
        <p:spPr>
          <a:xfrm>
            <a:off x="6059111" y="3184787"/>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1"/>
                  <a:pt x="147320" y="189811"/>
                  <a:pt x="94905" y="189811"/>
                </a:cubicBezTo>
                <a:cubicBezTo>
                  <a:pt x="42491" y="189811"/>
                  <a:pt x="0" y="147321"/>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4FA1507-957F-4081-8728-49FBF9B1E235}"/>
              </a:ext>
            </a:extLst>
          </p:cNvPr>
          <p:cNvSpPr/>
          <p:nvPr/>
        </p:nvSpPr>
        <p:spPr>
          <a:xfrm>
            <a:off x="6085314" y="3210991"/>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1C681FD-BDA4-4EB4-BB17-9F8BC89D2DF3}"/>
              </a:ext>
            </a:extLst>
          </p:cNvPr>
          <p:cNvSpPr/>
          <p:nvPr/>
        </p:nvSpPr>
        <p:spPr>
          <a:xfrm>
            <a:off x="6059111" y="3463136"/>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A824832-4AD3-444C-B89B-B8001E82C244}"/>
              </a:ext>
            </a:extLst>
          </p:cNvPr>
          <p:cNvSpPr/>
          <p:nvPr/>
        </p:nvSpPr>
        <p:spPr>
          <a:xfrm>
            <a:off x="6085314" y="3489340"/>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E419235-4E1C-4D15-B083-B48F13770A14}"/>
              </a:ext>
            </a:extLst>
          </p:cNvPr>
          <p:cNvSpPr/>
          <p:nvPr/>
        </p:nvSpPr>
        <p:spPr>
          <a:xfrm>
            <a:off x="6059111" y="3760802"/>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79159F6-8152-4A6E-B378-7C4491743A09}"/>
              </a:ext>
            </a:extLst>
          </p:cNvPr>
          <p:cNvSpPr/>
          <p:nvPr/>
        </p:nvSpPr>
        <p:spPr>
          <a:xfrm>
            <a:off x="6085314" y="3787006"/>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1ABC87C-B559-43C2-B8EA-F073B8810B7C}"/>
              </a:ext>
            </a:extLst>
          </p:cNvPr>
          <p:cNvSpPr/>
          <p:nvPr/>
        </p:nvSpPr>
        <p:spPr>
          <a:xfrm>
            <a:off x="6059111" y="4634406"/>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1"/>
                  <a:pt x="147320" y="189811"/>
                  <a:pt x="94905" y="189811"/>
                </a:cubicBezTo>
                <a:cubicBezTo>
                  <a:pt x="42491" y="189811"/>
                  <a:pt x="0" y="147321"/>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B643DB8-CA24-4AF4-811F-210170455026}"/>
              </a:ext>
            </a:extLst>
          </p:cNvPr>
          <p:cNvSpPr/>
          <p:nvPr/>
        </p:nvSpPr>
        <p:spPr>
          <a:xfrm>
            <a:off x="6085314" y="4660610"/>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EDF6952-3F1B-40C6-BF8B-20BC91D3D1B6}"/>
              </a:ext>
            </a:extLst>
          </p:cNvPr>
          <p:cNvSpPr/>
          <p:nvPr/>
        </p:nvSpPr>
        <p:spPr>
          <a:xfrm>
            <a:off x="6059111" y="4912755"/>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C8D0413-6F1F-416A-B0CC-DE36BC175160}"/>
              </a:ext>
            </a:extLst>
          </p:cNvPr>
          <p:cNvSpPr/>
          <p:nvPr/>
        </p:nvSpPr>
        <p:spPr>
          <a:xfrm>
            <a:off x="6085314" y="4938959"/>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D5E0102-7019-4DB7-93B8-387F59941A02}"/>
              </a:ext>
            </a:extLst>
          </p:cNvPr>
          <p:cNvSpPr/>
          <p:nvPr/>
        </p:nvSpPr>
        <p:spPr>
          <a:xfrm>
            <a:off x="6059111" y="5197433"/>
            <a:ext cx="189811" cy="189811"/>
          </a:xfrm>
          <a:custGeom>
            <a:avLst/>
            <a:gdLst>
              <a:gd name="connsiteX0" fmla="*/ 189811 w 189811"/>
              <a:gd name="connsiteY0" fmla="*/ 94905 h 189811"/>
              <a:gd name="connsiteX1" fmla="*/ 94905 w 189811"/>
              <a:gd name="connsiteY1" fmla="*/ 189811 h 189811"/>
              <a:gd name="connsiteX2" fmla="*/ 0 w 189811"/>
              <a:gd name="connsiteY2" fmla="*/ 94905 h 189811"/>
              <a:gd name="connsiteX3" fmla="*/ 94905 w 189811"/>
              <a:gd name="connsiteY3" fmla="*/ 0 h 189811"/>
              <a:gd name="connsiteX4" fmla="*/ 189811 w 189811"/>
              <a:gd name="connsiteY4" fmla="*/ 94905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5"/>
                </a:moveTo>
                <a:cubicBezTo>
                  <a:pt x="189811" y="147320"/>
                  <a:pt x="147320" y="189811"/>
                  <a:pt x="94905" y="189811"/>
                </a:cubicBezTo>
                <a:cubicBezTo>
                  <a:pt x="42491" y="189811"/>
                  <a:pt x="0" y="147320"/>
                  <a:pt x="0" y="94905"/>
                </a:cubicBezTo>
                <a:cubicBezTo>
                  <a:pt x="0" y="42491"/>
                  <a:pt x="42491" y="0"/>
                  <a:pt x="94905" y="0"/>
                </a:cubicBezTo>
                <a:cubicBezTo>
                  <a:pt x="147320" y="0"/>
                  <a:pt x="189811" y="42491"/>
                  <a:pt x="189811" y="94905"/>
                </a:cubicBezTo>
                <a:close/>
              </a:path>
            </a:pathLst>
          </a:custGeom>
          <a:solidFill>
            <a:srgbClr val="F2F2F2"/>
          </a:solidFill>
          <a:ln w="10990"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C12EF2E1-CF0C-4ACA-B87D-58874391FDF6}"/>
              </a:ext>
            </a:extLst>
          </p:cNvPr>
          <p:cNvSpPr/>
          <p:nvPr/>
        </p:nvSpPr>
        <p:spPr>
          <a:xfrm>
            <a:off x="6085314" y="5223637"/>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3198ECB-77BE-41C1-A4BF-B9DED45FC190}"/>
              </a:ext>
            </a:extLst>
          </p:cNvPr>
          <p:cNvSpPr/>
          <p:nvPr/>
        </p:nvSpPr>
        <p:spPr>
          <a:xfrm>
            <a:off x="6059111" y="5482221"/>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89B3899-6934-4B45-BFE4-ADF2FFD7B71D}"/>
              </a:ext>
            </a:extLst>
          </p:cNvPr>
          <p:cNvSpPr/>
          <p:nvPr/>
        </p:nvSpPr>
        <p:spPr>
          <a:xfrm>
            <a:off x="6085314" y="5508425"/>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0DB23209-5362-4D9C-BBC1-A0604AAE7DAC}"/>
              </a:ext>
            </a:extLst>
          </p:cNvPr>
          <p:cNvSpPr/>
          <p:nvPr/>
        </p:nvSpPr>
        <p:spPr>
          <a:xfrm>
            <a:off x="6059111" y="5767009"/>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5D858F7-A62F-4D1A-BF23-1989669F4CB3}"/>
              </a:ext>
            </a:extLst>
          </p:cNvPr>
          <p:cNvSpPr/>
          <p:nvPr/>
        </p:nvSpPr>
        <p:spPr>
          <a:xfrm>
            <a:off x="6085314" y="5793213"/>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55BCC09-0ACD-4F69-A013-B3F1D01CE7B1}"/>
              </a:ext>
            </a:extLst>
          </p:cNvPr>
          <p:cNvSpPr/>
          <p:nvPr/>
        </p:nvSpPr>
        <p:spPr>
          <a:xfrm>
            <a:off x="6059111" y="6051797"/>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099299D-2902-4413-BFC7-495F12117A17}"/>
              </a:ext>
            </a:extLst>
          </p:cNvPr>
          <p:cNvSpPr/>
          <p:nvPr/>
        </p:nvSpPr>
        <p:spPr>
          <a:xfrm>
            <a:off x="6085314" y="6078001"/>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FD87BF3-D369-4E7A-BB43-E6557E3882DF}"/>
              </a:ext>
            </a:extLst>
          </p:cNvPr>
          <p:cNvSpPr/>
          <p:nvPr/>
        </p:nvSpPr>
        <p:spPr>
          <a:xfrm>
            <a:off x="6059111" y="6330146"/>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BC54673-D1C0-4E73-BD89-97BCC980B72A}"/>
              </a:ext>
            </a:extLst>
          </p:cNvPr>
          <p:cNvSpPr/>
          <p:nvPr/>
        </p:nvSpPr>
        <p:spPr>
          <a:xfrm>
            <a:off x="6085314" y="6356350"/>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110" name="Rectangle 109">
            <a:extLst>
              <a:ext uri="{FF2B5EF4-FFF2-40B4-BE49-F238E27FC236}">
                <a16:creationId xmlns:a16="http://schemas.microsoft.com/office/drawing/2014/main" id="{4B1FE29D-CBCF-4D15-A126-35B6BD4954A0}"/>
              </a:ext>
              <a:ext uri="{C183D7F6-B498-43B3-948B-1728B52AA6E4}">
                <adec:decorative xmlns:adec="http://schemas.microsoft.com/office/drawing/2017/decorative" val="1"/>
              </a:ext>
            </a:extLst>
          </p:cNvPr>
          <p:cNvSpPr/>
          <p:nvPr/>
        </p:nvSpPr>
        <p:spPr>
          <a:xfrm>
            <a:off x="7135110" y="4652159"/>
            <a:ext cx="1910305" cy="15318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Identity protection</a:t>
            </a:r>
          </a:p>
        </p:txBody>
      </p:sp>
      <p:sp>
        <p:nvSpPr>
          <p:cNvPr id="111" name="Rectangle 110">
            <a:extLst>
              <a:ext uri="{FF2B5EF4-FFF2-40B4-BE49-F238E27FC236}">
                <a16:creationId xmlns:a16="http://schemas.microsoft.com/office/drawing/2014/main" id="{5D29ADEE-AB64-45AF-B656-5EBEEE547445}"/>
              </a:ext>
              <a:ext uri="{C183D7F6-B498-43B3-948B-1728B52AA6E4}">
                <adec:decorative xmlns:adec="http://schemas.microsoft.com/office/drawing/2017/decorative" val="1"/>
              </a:ext>
            </a:extLst>
          </p:cNvPr>
          <p:cNvSpPr/>
          <p:nvPr/>
        </p:nvSpPr>
        <p:spPr>
          <a:xfrm>
            <a:off x="7135110" y="4944801"/>
            <a:ext cx="2104206" cy="147384"/>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Identity governance</a:t>
            </a:r>
          </a:p>
        </p:txBody>
      </p:sp>
      <p:sp>
        <p:nvSpPr>
          <p:cNvPr id="112" name="Rectangle 111">
            <a:extLst>
              <a:ext uri="{FF2B5EF4-FFF2-40B4-BE49-F238E27FC236}">
                <a16:creationId xmlns:a16="http://schemas.microsoft.com/office/drawing/2014/main" id="{A9FDA94E-90C8-4F71-A6CB-C196DDAC0DCD}"/>
              </a:ext>
              <a:ext uri="{C183D7F6-B498-43B3-948B-1728B52AA6E4}">
                <adec:decorative xmlns:adec="http://schemas.microsoft.com/office/drawing/2017/decorative" val="1"/>
              </a:ext>
            </a:extLst>
          </p:cNvPr>
          <p:cNvSpPr/>
          <p:nvPr/>
        </p:nvSpPr>
        <p:spPr>
          <a:xfrm>
            <a:off x="7135111" y="5785656"/>
            <a:ext cx="3277749" cy="14212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Mitigate on-premises outages</a:t>
            </a:r>
          </a:p>
        </p:txBody>
      </p:sp>
      <p:sp>
        <p:nvSpPr>
          <p:cNvPr id="113" name="Rectangle 112">
            <a:extLst>
              <a:ext uri="{FF2B5EF4-FFF2-40B4-BE49-F238E27FC236}">
                <a16:creationId xmlns:a16="http://schemas.microsoft.com/office/drawing/2014/main" id="{796ED4A8-209F-4E12-A88E-BF69FE821032}"/>
              </a:ext>
              <a:ext uri="{C183D7F6-B498-43B3-948B-1728B52AA6E4}">
                <adec:decorative xmlns:adec="http://schemas.microsoft.com/office/drawing/2017/decorative" val="1"/>
              </a:ext>
            </a:extLst>
          </p:cNvPr>
          <p:cNvSpPr/>
          <p:nvPr/>
        </p:nvSpPr>
        <p:spPr>
          <a:xfrm>
            <a:off x="7135110" y="5225297"/>
            <a:ext cx="3277750" cy="14212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Application provisioning</a:t>
            </a:r>
          </a:p>
        </p:txBody>
      </p:sp>
      <p:sp>
        <p:nvSpPr>
          <p:cNvPr id="114" name="Rectangle 113">
            <a:extLst>
              <a:ext uri="{FF2B5EF4-FFF2-40B4-BE49-F238E27FC236}">
                <a16:creationId xmlns:a16="http://schemas.microsoft.com/office/drawing/2014/main" id="{9C4DE984-E39F-4712-9978-1BD2B1DED79E}"/>
              </a:ext>
              <a:ext uri="{C183D7F6-B498-43B3-948B-1728B52AA6E4}">
                <adec:decorative xmlns:adec="http://schemas.microsoft.com/office/drawing/2017/decorative" val="1"/>
              </a:ext>
            </a:extLst>
          </p:cNvPr>
          <p:cNvSpPr/>
          <p:nvPr/>
        </p:nvSpPr>
        <p:spPr>
          <a:xfrm>
            <a:off x="7135111" y="6075699"/>
            <a:ext cx="2184047" cy="150007"/>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Conditional Access</a:t>
            </a:r>
          </a:p>
        </p:txBody>
      </p:sp>
      <p:sp>
        <p:nvSpPr>
          <p:cNvPr id="115" name="Rectangle 114">
            <a:extLst>
              <a:ext uri="{FF2B5EF4-FFF2-40B4-BE49-F238E27FC236}">
                <a16:creationId xmlns:a16="http://schemas.microsoft.com/office/drawing/2014/main" id="{248D46B1-71BF-4F05-A6E7-6887B90FF006}"/>
              </a:ext>
              <a:ext uri="{C183D7F6-B498-43B3-948B-1728B52AA6E4}">
                <adec:decorative xmlns:adec="http://schemas.microsoft.com/office/drawing/2017/decorative" val="1"/>
              </a:ext>
            </a:extLst>
          </p:cNvPr>
          <p:cNvSpPr/>
          <p:nvPr/>
        </p:nvSpPr>
        <p:spPr>
          <a:xfrm>
            <a:off x="7135111" y="6362584"/>
            <a:ext cx="1294387" cy="106685"/>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…and more</a:t>
            </a:r>
          </a:p>
        </p:txBody>
      </p:sp>
      <p:sp>
        <p:nvSpPr>
          <p:cNvPr id="116" name="Rectangle 115">
            <a:extLst>
              <a:ext uri="{FF2B5EF4-FFF2-40B4-BE49-F238E27FC236}">
                <a16:creationId xmlns:a16="http://schemas.microsoft.com/office/drawing/2014/main" id="{B5E44B14-E3AC-4D09-9972-ED15B77175B9}"/>
              </a:ext>
              <a:ext uri="{C183D7F6-B498-43B3-948B-1728B52AA6E4}">
                <adec:decorative xmlns:adec="http://schemas.microsoft.com/office/drawing/2017/decorative" val="1"/>
              </a:ext>
            </a:extLst>
          </p:cNvPr>
          <p:cNvSpPr/>
          <p:nvPr/>
        </p:nvSpPr>
        <p:spPr>
          <a:xfrm>
            <a:off x="7135110" y="5510647"/>
            <a:ext cx="3277750" cy="142128"/>
          </a:xfrm>
          <a:prstGeom prst="rect">
            <a:avLst/>
          </a:prstGeom>
        </p:spPr>
        <p:txBody>
          <a:bodyPr wrap="square" anchor="ctr" anchorCtr="0">
            <a:noAutofit/>
          </a:bodyPr>
          <a:lstStyle/>
          <a:p>
            <a:pPr marL="0" marR="0" lvl="0" indent="0" algn="l"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a:ln w="3175">
                  <a:noFill/>
                </a:ln>
                <a:solidFill>
                  <a:srgbClr val="0078D4"/>
                </a:solidFill>
                <a:effectLst/>
                <a:uLnTx/>
                <a:uFillTx/>
                <a:latin typeface="Segoe UI Semibold"/>
                <a:ea typeface="+mn-ea"/>
                <a:cs typeface="Segoe UI Semilight" panose="020B0402040204020203" pitchFamily="34" charset="0"/>
              </a:rPr>
              <a:t>Brute force and DDOS mitigation</a:t>
            </a:r>
          </a:p>
        </p:txBody>
      </p:sp>
      <p:sp>
        <p:nvSpPr>
          <p:cNvPr id="117" name="Title 2">
            <a:extLst>
              <a:ext uri="{FF2B5EF4-FFF2-40B4-BE49-F238E27FC236}">
                <a16:creationId xmlns:a16="http://schemas.microsoft.com/office/drawing/2014/main" id="{73CAB182-A2FC-4135-9487-467407DAD370}"/>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AD FS Capabilities in Azure AD</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grpSp>
        <p:nvGrpSpPr>
          <p:cNvPr id="16" name="Group 15">
            <a:extLst>
              <a:ext uri="{FF2B5EF4-FFF2-40B4-BE49-F238E27FC236}">
                <a16:creationId xmlns:a16="http://schemas.microsoft.com/office/drawing/2014/main" id="{979662E4-DB80-4692-AC5C-88A0F064B550}"/>
              </a:ext>
            </a:extLst>
          </p:cNvPr>
          <p:cNvGrpSpPr/>
          <p:nvPr/>
        </p:nvGrpSpPr>
        <p:grpSpPr>
          <a:xfrm>
            <a:off x="335164" y="1443428"/>
            <a:ext cx="2760189" cy="1055857"/>
            <a:chOff x="335164" y="1459935"/>
            <a:chExt cx="2760189" cy="1055857"/>
          </a:xfrm>
        </p:grpSpPr>
        <p:grpSp>
          <p:nvGrpSpPr>
            <p:cNvPr id="14" name="Group 13">
              <a:extLst>
                <a:ext uri="{FF2B5EF4-FFF2-40B4-BE49-F238E27FC236}">
                  <a16:creationId xmlns:a16="http://schemas.microsoft.com/office/drawing/2014/main" id="{B7A37127-2EAE-42A8-ADBD-72A5ED280F96}"/>
                </a:ext>
              </a:extLst>
            </p:cNvPr>
            <p:cNvGrpSpPr/>
            <p:nvPr/>
          </p:nvGrpSpPr>
          <p:grpSpPr>
            <a:xfrm>
              <a:off x="335164" y="1459935"/>
              <a:ext cx="2760189" cy="1055857"/>
              <a:chOff x="5836934" y="874800"/>
              <a:chExt cx="2760189" cy="1055857"/>
            </a:xfrm>
          </p:grpSpPr>
          <p:sp>
            <p:nvSpPr>
              <p:cNvPr id="10" name="Freeform: Shape 9">
                <a:extLst>
                  <a:ext uri="{FF2B5EF4-FFF2-40B4-BE49-F238E27FC236}">
                    <a16:creationId xmlns:a16="http://schemas.microsoft.com/office/drawing/2014/main" id="{CEB23081-FACC-4678-B934-02C863833FB6}"/>
                  </a:ext>
                </a:extLst>
              </p:cNvPr>
              <p:cNvSpPr/>
              <p:nvPr/>
            </p:nvSpPr>
            <p:spPr>
              <a:xfrm>
                <a:off x="5836934" y="874870"/>
                <a:ext cx="2760189" cy="1055787"/>
              </a:xfrm>
              <a:custGeom>
                <a:avLst/>
                <a:gdLst>
                  <a:gd name="connsiteX0" fmla="*/ 1965419 w 2760189"/>
                  <a:gd name="connsiteY0" fmla="*/ 37702 h 1055787"/>
                  <a:gd name="connsiteX1" fmla="*/ 1964317 w 2760189"/>
                  <a:gd name="connsiteY1" fmla="*/ -3593 h 1055787"/>
                  <a:gd name="connsiteX2" fmla="*/ 179458 w 2760189"/>
                  <a:gd name="connsiteY2" fmla="*/ -3593 h 1055787"/>
                  <a:gd name="connsiteX3" fmla="*/ 6015 w 2760189"/>
                  <a:gd name="connsiteY3" fmla="*/ 169848 h 1055787"/>
                  <a:gd name="connsiteX4" fmla="*/ 6015 w 2760189"/>
                  <a:gd name="connsiteY4" fmla="*/ 878753 h 1055787"/>
                  <a:gd name="connsiteX5" fmla="*/ 179458 w 2760189"/>
                  <a:gd name="connsiteY5" fmla="*/ 1052194 h 1055787"/>
                  <a:gd name="connsiteX6" fmla="*/ 2592833 w 2760189"/>
                  <a:gd name="connsiteY6" fmla="*/ 1052194 h 1055787"/>
                  <a:gd name="connsiteX7" fmla="*/ 2766205 w 2760189"/>
                  <a:gd name="connsiteY7" fmla="*/ 878822 h 1055787"/>
                  <a:gd name="connsiteX8" fmla="*/ 2766205 w 2760189"/>
                  <a:gd name="connsiteY8" fmla="*/ 878753 h 1055787"/>
                  <a:gd name="connsiteX9" fmla="*/ 2766205 w 2760189"/>
                  <a:gd name="connsiteY9" fmla="*/ 799466 h 1055787"/>
                  <a:gd name="connsiteX10" fmla="*/ 1965419 w 2760189"/>
                  <a:gd name="connsiteY10" fmla="*/ 37702 h 105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0189" h="1055787">
                    <a:moveTo>
                      <a:pt x="1965419" y="37702"/>
                    </a:moveTo>
                    <a:lnTo>
                      <a:pt x="1964317" y="-3593"/>
                    </a:lnTo>
                    <a:lnTo>
                      <a:pt x="179458" y="-3593"/>
                    </a:lnTo>
                    <a:cubicBezTo>
                      <a:pt x="83653" y="-3524"/>
                      <a:pt x="6086" y="74043"/>
                      <a:pt x="6015" y="169848"/>
                    </a:cubicBezTo>
                    <a:lnTo>
                      <a:pt x="6015" y="878753"/>
                    </a:lnTo>
                    <a:cubicBezTo>
                      <a:pt x="6015" y="974558"/>
                      <a:pt x="83653" y="1052194"/>
                      <a:pt x="179458" y="1052194"/>
                    </a:cubicBezTo>
                    <a:lnTo>
                      <a:pt x="2592833" y="1052194"/>
                    </a:lnTo>
                    <a:cubicBezTo>
                      <a:pt x="2688571" y="1052194"/>
                      <a:pt x="2766205" y="974558"/>
                      <a:pt x="2766205" y="878822"/>
                    </a:cubicBezTo>
                    <a:cubicBezTo>
                      <a:pt x="2766205" y="878822"/>
                      <a:pt x="2766205" y="878753"/>
                      <a:pt x="2766205" y="878753"/>
                    </a:cubicBezTo>
                    <a:lnTo>
                      <a:pt x="2766205" y="799466"/>
                    </a:lnTo>
                    <a:cubicBezTo>
                      <a:pt x="2339004" y="799259"/>
                      <a:pt x="1986961" y="464354"/>
                      <a:pt x="1965419" y="37702"/>
                    </a:cubicBezTo>
                    <a:close/>
                  </a:path>
                </a:pathLst>
              </a:custGeom>
              <a:solidFill>
                <a:srgbClr val="737373"/>
              </a:solidFill>
              <a:ln w="68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5E8A52CD-3FBC-4CFE-9ED6-A234B73AD229}"/>
                  </a:ext>
                </a:extLst>
              </p:cNvPr>
              <p:cNvSpPr/>
              <p:nvPr/>
            </p:nvSpPr>
            <p:spPr>
              <a:xfrm>
                <a:off x="7670671" y="874800"/>
                <a:ext cx="926386" cy="927259"/>
              </a:xfrm>
              <a:custGeom>
                <a:avLst/>
                <a:gdLst>
                  <a:gd name="connsiteX0" fmla="*/ 667774 w 801958"/>
                  <a:gd name="connsiteY0" fmla="*/ -14 h 802714"/>
                  <a:gd name="connsiteX1" fmla="*/ 632330 w 801958"/>
                  <a:gd name="connsiteY1" fmla="*/ -3593 h 802714"/>
                  <a:gd name="connsiteX2" fmla="*/ 6015 w 801958"/>
                  <a:gd name="connsiteY2" fmla="*/ -3593 h 802714"/>
                  <a:gd name="connsiteX3" fmla="*/ 7117 w 801958"/>
                  <a:gd name="connsiteY3" fmla="*/ 37702 h 802714"/>
                  <a:gd name="connsiteX4" fmla="*/ 807973 w 801958"/>
                  <a:gd name="connsiteY4" fmla="*/ 799122 h 802714"/>
                  <a:gd name="connsiteX5" fmla="*/ 807973 w 801958"/>
                  <a:gd name="connsiteY5" fmla="*/ 172257 h 802714"/>
                  <a:gd name="connsiteX6" fmla="*/ 667774 w 801958"/>
                  <a:gd name="connsiteY6" fmla="*/ -14 h 80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1958" h="802714">
                    <a:moveTo>
                      <a:pt x="667774" y="-14"/>
                    </a:moveTo>
                    <a:lnTo>
                      <a:pt x="632330" y="-3593"/>
                    </a:lnTo>
                    <a:lnTo>
                      <a:pt x="6015" y="-3593"/>
                    </a:lnTo>
                    <a:lnTo>
                      <a:pt x="7117" y="37702"/>
                    </a:lnTo>
                    <a:cubicBezTo>
                      <a:pt x="28864" y="464216"/>
                      <a:pt x="380907" y="798915"/>
                      <a:pt x="807973" y="799122"/>
                    </a:cubicBezTo>
                    <a:lnTo>
                      <a:pt x="807973" y="172257"/>
                    </a:lnTo>
                    <a:cubicBezTo>
                      <a:pt x="807973" y="88840"/>
                      <a:pt x="749401" y="16917"/>
                      <a:pt x="667774" y="-14"/>
                    </a:cubicBezTo>
                    <a:close/>
                  </a:path>
                </a:pathLst>
              </a:custGeom>
              <a:solidFill>
                <a:srgbClr val="F2F2F2"/>
              </a:solidFill>
              <a:ln w="68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31" name="TextBox 30">
              <a:extLst>
                <a:ext uri="{FF2B5EF4-FFF2-40B4-BE49-F238E27FC236}">
                  <a16:creationId xmlns:a16="http://schemas.microsoft.com/office/drawing/2014/main" id="{FC84B344-0034-4FF6-B2C3-6141A7EDFED3}"/>
                </a:ext>
                <a:ext uri="{C183D7F6-B498-43B3-948B-1728B52AA6E4}">
                  <adec:decorative xmlns:adec="http://schemas.microsoft.com/office/drawing/2017/decorative" val="1"/>
                </a:ext>
              </a:extLst>
            </p:cNvPr>
            <p:cNvSpPr txBox="1"/>
            <p:nvPr/>
          </p:nvSpPr>
          <p:spPr>
            <a:xfrm>
              <a:off x="625860" y="1674979"/>
              <a:ext cx="1747363" cy="615553"/>
            </a:xfrm>
            <a:prstGeom prst="rect">
              <a:avLst/>
            </a:prstGeom>
            <a:noFill/>
          </p:spPr>
          <p:txBody>
            <a:bodyPr wrap="square" lIns="0" tIns="0" rIns="0" bIns="0" rtlCol="0">
              <a:spAutoFit/>
            </a:bodyPr>
            <a:lstStyle/>
            <a:p>
              <a:pPr marL="0" marR="0" lvl="0" indent="0" algn="l" defTabSz="12431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w="3175">
                    <a:noFill/>
                  </a:ln>
                  <a:solidFill>
                    <a:srgbClr val="FFFFFF"/>
                  </a:solidFill>
                  <a:effectLst/>
                  <a:uLnTx/>
                  <a:uFillTx/>
                  <a:latin typeface="Segoe UI Semibold"/>
                  <a:ea typeface="ＭＳ Ｐゴシック" charset="0"/>
                  <a:cs typeface="Segoe UI" panose="020B0502040204020203" pitchFamily="34" charset="0"/>
                </a:rPr>
                <a:t>AD FS </a:t>
              </a:r>
              <a:br>
                <a:rPr kumimoji="0" lang="en-US" sz="2000" b="0" i="0" u="none" strike="noStrike" kern="1200" cap="none" spc="0" normalizeH="0" baseline="0" noProof="0">
                  <a:ln w="3175">
                    <a:noFill/>
                  </a:ln>
                  <a:solidFill>
                    <a:srgbClr val="FFFFFF"/>
                  </a:solidFill>
                  <a:effectLst/>
                  <a:uLnTx/>
                  <a:uFillTx/>
                  <a:latin typeface="Segoe UI Semibold"/>
                  <a:ea typeface="ＭＳ Ｐゴシック" charset="0"/>
                  <a:cs typeface="Segoe UI" panose="020B0502040204020203" pitchFamily="34" charset="0"/>
                </a:rPr>
              </a:br>
              <a:r>
                <a:rPr kumimoji="0" lang="en-US" sz="2000" b="0" i="0" u="none" strike="noStrike" kern="1200" cap="none" spc="0" normalizeH="0" baseline="0" noProof="0">
                  <a:ln w="3175">
                    <a:noFill/>
                  </a:ln>
                  <a:solidFill>
                    <a:srgbClr val="FFFFFF"/>
                  </a:solidFill>
                  <a:effectLst/>
                  <a:uLnTx/>
                  <a:uFillTx/>
                  <a:latin typeface="Segoe UI Semibold"/>
                  <a:ea typeface="ＭＳ Ｐゴシック" charset="0"/>
                  <a:cs typeface="Segoe UI" panose="020B0502040204020203" pitchFamily="34" charset="0"/>
                </a:rPr>
                <a:t>capability </a:t>
              </a:r>
            </a:p>
          </p:txBody>
        </p:sp>
        <p:sp>
          <p:nvSpPr>
            <p:cNvPr id="25" name="Freeform: Shape 24">
              <a:extLst>
                <a:ext uri="{FF2B5EF4-FFF2-40B4-BE49-F238E27FC236}">
                  <a16:creationId xmlns:a16="http://schemas.microsoft.com/office/drawing/2014/main" id="{C6336CEA-0365-4F22-8E87-2F6AEF2BD6F8}"/>
                </a:ext>
              </a:extLst>
            </p:cNvPr>
            <p:cNvSpPr>
              <a:spLocks noChangeAspect="1"/>
            </p:cNvSpPr>
            <p:nvPr/>
          </p:nvSpPr>
          <p:spPr>
            <a:xfrm>
              <a:off x="2425929" y="1538888"/>
              <a:ext cx="553248" cy="462414"/>
            </a:xfrm>
            <a:custGeom>
              <a:avLst/>
              <a:gdLst>
                <a:gd name="connsiteX0" fmla="*/ 454301 w 458269"/>
                <a:gd name="connsiteY0" fmla="*/ 357224 h 383027"/>
                <a:gd name="connsiteX1" fmla="*/ 245569 w 458269"/>
                <a:gd name="connsiteY1" fmla="*/ 11045 h 383027"/>
                <a:gd name="connsiteX2" fmla="*/ 212701 w 458269"/>
                <a:gd name="connsiteY2" fmla="*/ 11045 h 383027"/>
                <a:gd name="connsiteX3" fmla="*/ 3969 w 458269"/>
                <a:gd name="connsiteY3" fmla="*/ 357224 h 383027"/>
                <a:gd name="connsiteX4" fmla="*/ 20403 w 458269"/>
                <a:gd name="connsiteY4" fmla="*/ 382836 h 383027"/>
                <a:gd name="connsiteX5" fmla="*/ 437867 w 458269"/>
                <a:gd name="connsiteY5" fmla="*/ 382836 h 383027"/>
                <a:gd name="connsiteX6" fmla="*/ 454301 w 458269"/>
                <a:gd name="connsiteY6" fmla="*/ 357224 h 383027"/>
                <a:gd name="connsiteX7" fmla="*/ 351856 w 458269"/>
                <a:gd name="connsiteY7" fmla="*/ 349968 h 383027"/>
                <a:gd name="connsiteX8" fmla="*/ 260295 w 458269"/>
                <a:gd name="connsiteY8" fmla="*/ 349968 h 383027"/>
                <a:gd name="connsiteX9" fmla="*/ 260295 w 458269"/>
                <a:gd name="connsiteY9" fmla="*/ 295117 h 383027"/>
                <a:gd name="connsiteX10" fmla="*/ 297005 w 458269"/>
                <a:gd name="connsiteY10" fmla="*/ 295117 h 383027"/>
                <a:gd name="connsiteX11" fmla="*/ 297005 w 458269"/>
                <a:gd name="connsiteY11" fmla="*/ 258408 h 383027"/>
                <a:gd name="connsiteX12" fmla="*/ 242154 w 458269"/>
                <a:gd name="connsiteY12" fmla="*/ 258408 h 383027"/>
                <a:gd name="connsiteX13" fmla="*/ 223586 w 458269"/>
                <a:gd name="connsiteY13" fmla="*/ 258408 h 383027"/>
                <a:gd name="connsiteX14" fmla="*/ 168735 w 458269"/>
                <a:gd name="connsiteY14" fmla="*/ 258408 h 383027"/>
                <a:gd name="connsiteX15" fmla="*/ 168735 w 458269"/>
                <a:gd name="connsiteY15" fmla="*/ 295117 h 383027"/>
                <a:gd name="connsiteX16" fmla="*/ 205444 w 458269"/>
                <a:gd name="connsiteY16" fmla="*/ 295117 h 383027"/>
                <a:gd name="connsiteX17" fmla="*/ 205444 w 458269"/>
                <a:gd name="connsiteY17" fmla="*/ 349968 h 383027"/>
                <a:gd name="connsiteX18" fmla="*/ 113884 w 458269"/>
                <a:gd name="connsiteY18" fmla="*/ 349968 h 383027"/>
                <a:gd name="connsiteX19" fmla="*/ 113884 w 458269"/>
                <a:gd name="connsiteY19" fmla="*/ 295117 h 383027"/>
                <a:gd name="connsiteX20" fmla="*/ 150593 w 458269"/>
                <a:gd name="connsiteY20" fmla="*/ 295117 h 383027"/>
                <a:gd name="connsiteX21" fmla="*/ 150593 w 458269"/>
                <a:gd name="connsiteY21" fmla="*/ 240266 h 383027"/>
                <a:gd name="connsiteX22" fmla="*/ 168948 w 458269"/>
                <a:gd name="connsiteY22" fmla="*/ 240266 h 383027"/>
                <a:gd name="connsiteX23" fmla="*/ 223586 w 458269"/>
                <a:gd name="connsiteY23" fmla="*/ 240266 h 383027"/>
                <a:gd name="connsiteX24" fmla="*/ 223586 w 458269"/>
                <a:gd name="connsiteY24" fmla="*/ 203557 h 383027"/>
                <a:gd name="connsiteX25" fmla="*/ 186876 w 458269"/>
                <a:gd name="connsiteY25" fmla="*/ 203557 h 383027"/>
                <a:gd name="connsiteX26" fmla="*/ 186876 w 458269"/>
                <a:gd name="connsiteY26" fmla="*/ 148706 h 383027"/>
                <a:gd name="connsiteX27" fmla="*/ 278437 w 458269"/>
                <a:gd name="connsiteY27" fmla="*/ 148706 h 383027"/>
                <a:gd name="connsiteX28" fmla="*/ 278437 w 458269"/>
                <a:gd name="connsiteY28" fmla="*/ 203557 h 383027"/>
                <a:gd name="connsiteX29" fmla="*/ 241727 w 458269"/>
                <a:gd name="connsiteY29" fmla="*/ 203557 h 383027"/>
                <a:gd name="connsiteX30" fmla="*/ 241727 w 458269"/>
                <a:gd name="connsiteY30" fmla="*/ 240266 h 383027"/>
                <a:gd name="connsiteX31" fmla="*/ 296578 w 458269"/>
                <a:gd name="connsiteY31" fmla="*/ 240266 h 383027"/>
                <a:gd name="connsiteX32" fmla="*/ 314933 w 458269"/>
                <a:gd name="connsiteY32" fmla="*/ 240266 h 383027"/>
                <a:gd name="connsiteX33" fmla="*/ 314933 w 458269"/>
                <a:gd name="connsiteY33" fmla="*/ 295117 h 383027"/>
                <a:gd name="connsiteX34" fmla="*/ 351642 w 458269"/>
                <a:gd name="connsiteY34" fmla="*/ 295117 h 383027"/>
                <a:gd name="connsiteX35" fmla="*/ 351642 w 458269"/>
                <a:gd name="connsiteY35" fmla="*/ 349968 h 38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269" h="383027">
                  <a:moveTo>
                    <a:pt x="454301" y="357224"/>
                  </a:moveTo>
                  <a:lnTo>
                    <a:pt x="245569" y="11045"/>
                  </a:lnTo>
                  <a:cubicBezTo>
                    <a:pt x="236391" y="-3682"/>
                    <a:pt x="221665" y="-3682"/>
                    <a:pt x="212701" y="11045"/>
                  </a:cubicBezTo>
                  <a:lnTo>
                    <a:pt x="3969" y="357224"/>
                  </a:lnTo>
                  <a:cubicBezTo>
                    <a:pt x="-5209" y="371951"/>
                    <a:pt x="2048" y="382836"/>
                    <a:pt x="20403" y="382836"/>
                  </a:cubicBezTo>
                  <a:lnTo>
                    <a:pt x="437867" y="382836"/>
                  </a:lnTo>
                  <a:cubicBezTo>
                    <a:pt x="456222" y="384757"/>
                    <a:pt x="463478" y="371951"/>
                    <a:pt x="454301" y="357224"/>
                  </a:cubicBezTo>
                  <a:close/>
                  <a:moveTo>
                    <a:pt x="351856" y="349968"/>
                  </a:moveTo>
                  <a:lnTo>
                    <a:pt x="260295" y="349968"/>
                  </a:lnTo>
                  <a:lnTo>
                    <a:pt x="260295" y="295117"/>
                  </a:lnTo>
                  <a:lnTo>
                    <a:pt x="297005" y="295117"/>
                  </a:lnTo>
                  <a:lnTo>
                    <a:pt x="297005" y="258408"/>
                  </a:lnTo>
                  <a:lnTo>
                    <a:pt x="242154" y="258408"/>
                  </a:lnTo>
                  <a:lnTo>
                    <a:pt x="223586" y="258408"/>
                  </a:lnTo>
                  <a:lnTo>
                    <a:pt x="168735" y="258408"/>
                  </a:lnTo>
                  <a:lnTo>
                    <a:pt x="168735" y="295117"/>
                  </a:lnTo>
                  <a:lnTo>
                    <a:pt x="205444" y="295117"/>
                  </a:lnTo>
                  <a:lnTo>
                    <a:pt x="205444" y="349968"/>
                  </a:lnTo>
                  <a:lnTo>
                    <a:pt x="113884" y="349968"/>
                  </a:lnTo>
                  <a:lnTo>
                    <a:pt x="113884" y="295117"/>
                  </a:lnTo>
                  <a:lnTo>
                    <a:pt x="150593" y="295117"/>
                  </a:lnTo>
                  <a:lnTo>
                    <a:pt x="150593" y="240266"/>
                  </a:lnTo>
                  <a:lnTo>
                    <a:pt x="168948" y="240266"/>
                  </a:lnTo>
                  <a:lnTo>
                    <a:pt x="223586" y="240266"/>
                  </a:lnTo>
                  <a:lnTo>
                    <a:pt x="223586" y="203557"/>
                  </a:lnTo>
                  <a:lnTo>
                    <a:pt x="186876" y="203557"/>
                  </a:lnTo>
                  <a:lnTo>
                    <a:pt x="186876" y="148706"/>
                  </a:lnTo>
                  <a:lnTo>
                    <a:pt x="278437" y="148706"/>
                  </a:lnTo>
                  <a:lnTo>
                    <a:pt x="278437" y="203557"/>
                  </a:lnTo>
                  <a:lnTo>
                    <a:pt x="241727" y="203557"/>
                  </a:lnTo>
                  <a:lnTo>
                    <a:pt x="241727" y="240266"/>
                  </a:lnTo>
                  <a:lnTo>
                    <a:pt x="296578" y="240266"/>
                  </a:lnTo>
                  <a:lnTo>
                    <a:pt x="314933" y="240266"/>
                  </a:lnTo>
                  <a:lnTo>
                    <a:pt x="314933" y="295117"/>
                  </a:lnTo>
                  <a:lnTo>
                    <a:pt x="351642" y="295117"/>
                  </a:lnTo>
                  <a:lnTo>
                    <a:pt x="351642" y="349968"/>
                  </a:lnTo>
                  <a:close/>
                </a:path>
              </a:pathLst>
            </a:custGeom>
            <a:gradFill>
              <a:gsLst>
                <a:gs pos="0">
                  <a:srgbClr val="1B95BE"/>
                </a:gs>
                <a:gs pos="48000">
                  <a:srgbClr val="31D0F2"/>
                </a:gs>
                <a:gs pos="100000">
                  <a:srgbClr val="50E6FF"/>
                </a:gs>
              </a:gsLst>
              <a:lin ang="13500000" scaled="1"/>
            </a:gradFill>
            <a:ln w="212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4D863701-BDF3-4D6F-A386-227CCC66164E}"/>
              </a:ext>
            </a:extLst>
          </p:cNvPr>
          <p:cNvGrpSpPr/>
          <p:nvPr/>
        </p:nvGrpSpPr>
        <p:grpSpPr>
          <a:xfrm>
            <a:off x="9202588" y="1443428"/>
            <a:ext cx="2760189" cy="1055857"/>
            <a:chOff x="9202588" y="1459935"/>
            <a:chExt cx="2760189" cy="1055857"/>
          </a:xfrm>
        </p:grpSpPr>
        <p:grpSp>
          <p:nvGrpSpPr>
            <p:cNvPr id="55" name="Group 54">
              <a:extLst>
                <a:ext uri="{FF2B5EF4-FFF2-40B4-BE49-F238E27FC236}">
                  <a16:creationId xmlns:a16="http://schemas.microsoft.com/office/drawing/2014/main" id="{08DC8C74-82B5-4EB6-8BFA-BB73E47F42E2}"/>
                </a:ext>
              </a:extLst>
            </p:cNvPr>
            <p:cNvGrpSpPr/>
            <p:nvPr/>
          </p:nvGrpSpPr>
          <p:grpSpPr>
            <a:xfrm>
              <a:off x="9202588" y="1459935"/>
              <a:ext cx="2760189" cy="1055857"/>
              <a:chOff x="335164" y="1459935"/>
              <a:chExt cx="2760189" cy="1055857"/>
            </a:xfrm>
          </p:grpSpPr>
          <p:grpSp>
            <p:nvGrpSpPr>
              <p:cNvPr id="56" name="Group 55">
                <a:extLst>
                  <a:ext uri="{FF2B5EF4-FFF2-40B4-BE49-F238E27FC236}">
                    <a16:creationId xmlns:a16="http://schemas.microsoft.com/office/drawing/2014/main" id="{506C701D-74AE-4FEE-820E-5E51EEAC27BA}"/>
                  </a:ext>
                </a:extLst>
              </p:cNvPr>
              <p:cNvGrpSpPr/>
              <p:nvPr/>
            </p:nvGrpSpPr>
            <p:grpSpPr>
              <a:xfrm>
                <a:off x="335164" y="1459935"/>
                <a:ext cx="2760189" cy="1055857"/>
                <a:chOff x="5836934" y="874800"/>
                <a:chExt cx="2760189" cy="1055857"/>
              </a:xfrm>
            </p:grpSpPr>
            <p:sp>
              <p:nvSpPr>
                <p:cNvPr id="59" name="Freeform: Shape 58">
                  <a:extLst>
                    <a:ext uri="{FF2B5EF4-FFF2-40B4-BE49-F238E27FC236}">
                      <a16:creationId xmlns:a16="http://schemas.microsoft.com/office/drawing/2014/main" id="{DE1B6F9E-50D6-40F4-8558-F6BABCB30FA4}"/>
                    </a:ext>
                  </a:extLst>
                </p:cNvPr>
                <p:cNvSpPr/>
                <p:nvPr/>
              </p:nvSpPr>
              <p:spPr>
                <a:xfrm>
                  <a:off x="5836934" y="874870"/>
                  <a:ext cx="2760189" cy="1055787"/>
                </a:xfrm>
                <a:custGeom>
                  <a:avLst/>
                  <a:gdLst>
                    <a:gd name="connsiteX0" fmla="*/ 1965419 w 2760189"/>
                    <a:gd name="connsiteY0" fmla="*/ 37702 h 1055787"/>
                    <a:gd name="connsiteX1" fmla="*/ 1964317 w 2760189"/>
                    <a:gd name="connsiteY1" fmla="*/ -3593 h 1055787"/>
                    <a:gd name="connsiteX2" fmla="*/ 179458 w 2760189"/>
                    <a:gd name="connsiteY2" fmla="*/ -3593 h 1055787"/>
                    <a:gd name="connsiteX3" fmla="*/ 6015 w 2760189"/>
                    <a:gd name="connsiteY3" fmla="*/ 169848 h 1055787"/>
                    <a:gd name="connsiteX4" fmla="*/ 6015 w 2760189"/>
                    <a:gd name="connsiteY4" fmla="*/ 878753 h 1055787"/>
                    <a:gd name="connsiteX5" fmla="*/ 179458 w 2760189"/>
                    <a:gd name="connsiteY5" fmla="*/ 1052194 h 1055787"/>
                    <a:gd name="connsiteX6" fmla="*/ 2592833 w 2760189"/>
                    <a:gd name="connsiteY6" fmla="*/ 1052194 h 1055787"/>
                    <a:gd name="connsiteX7" fmla="*/ 2766205 w 2760189"/>
                    <a:gd name="connsiteY7" fmla="*/ 878822 h 1055787"/>
                    <a:gd name="connsiteX8" fmla="*/ 2766205 w 2760189"/>
                    <a:gd name="connsiteY8" fmla="*/ 878753 h 1055787"/>
                    <a:gd name="connsiteX9" fmla="*/ 2766205 w 2760189"/>
                    <a:gd name="connsiteY9" fmla="*/ 799466 h 1055787"/>
                    <a:gd name="connsiteX10" fmla="*/ 1965419 w 2760189"/>
                    <a:gd name="connsiteY10" fmla="*/ 37702 h 105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0189" h="1055787">
                      <a:moveTo>
                        <a:pt x="1965419" y="37702"/>
                      </a:moveTo>
                      <a:lnTo>
                        <a:pt x="1964317" y="-3593"/>
                      </a:lnTo>
                      <a:lnTo>
                        <a:pt x="179458" y="-3593"/>
                      </a:lnTo>
                      <a:cubicBezTo>
                        <a:pt x="83653" y="-3524"/>
                        <a:pt x="6086" y="74043"/>
                        <a:pt x="6015" y="169848"/>
                      </a:cubicBezTo>
                      <a:lnTo>
                        <a:pt x="6015" y="878753"/>
                      </a:lnTo>
                      <a:cubicBezTo>
                        <a:pt x="6015" y="974558"/>
                        <a:pt x="83653" y="1052194"/>
                        <a:pt x="179458" y="1052194"/>
                      </a:cubicBezTo>
                      <a:lnTo>
                        <a:pt x="2592833" y="1052194"/>
                      </a:lnTo>
                      <a:cubicBezTo>
                        <a:pt x="2688571" y="1052194"/>
                        <a:pt x="2766205" y="974558"/>
                        <a:pt x="2766205" y="878822"/>
                      </a:cubicBezTo>
                      <a:cubicBezTo>
                        <a:pt x="2766205" y="878822"/>
                        <a:pt x="2766205" y="878753"/>
                        <a:pt x="2766205" y="878753"/>
                      </a:cubicBezTo>
                      <a:lnTo>
                        <a:pt x="2766205" y="799466"/>
                      </a:lnTo>
                      <a:cubicBezTo>
                        <a:pt x="2339004" y="799259"/>
                        <a:pt x="1986961" y="464354"/>
                        <a:pt x="1965419" y="37702"/>
                      </a:cubicBezTo>
                      <a:close/>
                    </a:path>
                  </a:pathLst>
                </a:custGeom>
                <a:solidFill>
                  <a:srgbClr val="0078D4"/>
                </a:solidFill>
                <a:ln w="68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60" name="Freeform: Shape 59">
                  <a:extLst>
                    <a:ext uri="{FF2B5EF4-FFF2-40B4-BE49-F238E27FC236}">
                      <a16:creationId xmlns:a16="http://schemas.microsoft.com/office/drawing/2014/main" id="{257624E5-80DB-4916-A131-F0C836D9EDE6}"/>
                    </a:ext>
                  </a:extLst>
                </p:cNvPr>
                <p:cNvSpPr/>
                <p:nvPr/>
              </p:nvSpPr>
              <p:spPr>
                <a:xfrm>
                  <a:off x="7670671" y="874800"/>
                  <a:ext cx="926386" cy="927259"/>
                </a:xfrm>
                <a:custGeom>
                  <a:avLst/>
                  <a:gdLst>
                    <a:gd name="connsiteX0" fmla="*/ 667774 w 801958"/>
                    <a:gd name="connsiteY0" fmla="*/ -14 h 802714"/>
                    <a:gd name="connsiteX1" fmla="*/ 632330 w 801958"/>
                    <a:gd name="connsiteY1" fmla="*/ -3593 h 802714"/>
                    <a:gd name="connsiteX2" fmla="*/ 6015 w 801958"/>
                    <a:gd name="connsiteY2" fmla="*/ -3593 h 802714"/>
                    <a:gd name="connsiteX3" fmla="*/ 7117 w 801958"/>
                    <a:gd name="connsiteY3" fmla="*/ 37702 h 802714"/>
                    <a:gd name="connsiteX4" fmla="*/ 807973 w 801958"/>
                    <a:gd name="connsiteY4" fmla="*/ 799122 h 802714"/>
                    <a:gd name="connsiteX5" fmla="*/ 807973 w 801958"/>
                    <a:gd name="connsiteY5" fmla="*/ 172257 h 802714"/>
                    <a:gd name="connsiteX6" fmla="*/ 667774 w 801958"/>
                    <a:gd name="connsiteY6" fmla="*/ -14 h 80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1958" h="802714">
                      <a:moveTo>
                        <a:pt x="667774" y="-14"/>
                      </a:moveTo>
                      <a:lnTo>
                        <a:pt x="632330" y="-3593"/>
                      </a:lnTo>
                      <a:lnTo>
                        <a:pt x="6015" y="-3593"/>
                      </a:lnTo>
                      <a:lnTo>
                        <a:pt x="7117" y="37702"/>
                      </a:lnTo>
                      <a:cubicBezTo>
                        <a:pt x="28864" y="464216"/>
                        <a:pt x="380907" y="798915"/>
                        <a:pt x="807973" y="799122"/>
                      </a:cubicBezTo>
                      <a:lnTo>
                        <a:pt x="807973" y="172257"/>
                      </a:lnTo>
                      <a:cubicBezTo>
                        <a:pt x="807973" y="88840"/>
                        <a:pt x="749401" y="16917"/>
                        <a:pt x="667774" y="-14"/>
                      </a:cubicBezTo>
                      <a:close/>
                    </a:path>
                  </a:pathLst>
                </a:custGeom>
                <a:solidFill>
                  <a:srgbClr val="F2F2F2"/>
                </a:solidFill>
                <a:ln w="68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57" name="TextBox 56">
                <a:extLst>
                  <a:ext uri="{FF2B5EF4-FFF2-40B4-BE49-F238E27FC236}">
                    <a16:creationId xmlns:a16="http://schemas.microsoft.com/office/drawing/2014/main" id="{E264B454-C6E8-4D76-8807-7433CCD0F52B}"/>
                  </a:ext>
                  <a:ext uri="{C183D7F6-B498-43B3-948B-1728B52AA6E4}">
                    <adec:decorative xmlns:adec="http://schemas.microsoft.com/office/drawing/2017/decorative" val="1"/>
                  </a:ext>
                </a:extLst>
              </p:cNvPr>
              <p:cNvSpPr txBox="1"/>
              <p:nvPr/>
            </p:nvSpPr>
            <p:spPr>
              <a:xfrm>
                <a:off x="625860" y="1674979"/>
                <a:ext cx="1747363" cy="615553"/>
              </a:xfrm>
              <a:prstGeom prst="rect">
                <a:avLst/>
              </a:prstGeom>
              <a:noFill/>
            </p:spPr>
            <p:txBody>
              <a:bodyPr wrap="square" lIns="0" tIns="0" rIns="0" bIns="0" rtlCol="0">
                <a:spAutoFit/>
              </a:bodyPr>
              <a:lstStyle/>
              <a:p>
                <a:pPr marL="0" marR="0" lvl="0" indent="0" algn="l" defTabSz="12431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w="3175">
                      <a:noFill/>
                    </a:ln>
                    <a:solidFill>
                      <a:srgbClr val="FFFFFF"/>
                    </a:solidFill>
                    <a:effectLst/>
                    <a:uLnTx/>
                    <a:uFillTx/>
                    <a:latin typeface="Segoe UI Semibold"/>
                    <a:ea typeface="ＭＳ Ｐゴシック" charset="0"/>
                    <a:cs typeface="Segoe UI" panose="020B0502040204020203" pitchFamily="34" charset="0"/>
                  </a:rPr>
                  <a:t>Azure AD </a:t>
                </a:r>
                <a:br>
                  <a:rPr kumimoji="0" lang="en-US" sz="2000" b="0" i="0" u="none" strike="noStrike" kern="1200" cap="none" spc="0" normalizeH="0" baseline="0" noProof="0">
                    <a:ln w="3175">
                      <a:noFill/>
                    </a:ln>
                    <a:solidFill>
                      <a:srgbClr val="FFFFFF"/>
                    </a:solidFill>
                    <a:effectLst/>
                    <a:uLnTx/>
                    <a:uFillTx/>
                    <a:latin typeface="Segoe UI Semibold"/>
                    <a:ea typeface="ＭＳ Ｐゴシック" charset="0"/>
                    <a:cs typeface="Segoe UI" panose="020B0502040204020203" pitchFamily="34" charset="0"/>
                  </a:rPr>
                </a:br>
                <a:r>
                  <a:rPr kumimoji="0" lang="en-US" sz="2000" b="0" i="0" u="none" strike="noStrike" kern="1200" cap="none" spc="0" normalizeH="0" baseline="0" noProof="0">
                    <a:ln w="3175">
                      <a:noFill/>
                    </a:ln>
                    <a:solidFill>
                      <a:srgbClr val="FFFFFF"/>
                    </a:solidFill>
                    <a:effectLst/>
                    <a:uLnTx/>
                    <a:uFillTx/>
                    <a:latin typeface="Segoe UI Semibold"/>
                    <a:ea typeface="ＭＳ Ｐゴシック" charset="0"/>
                    <a:cs typeface="Segoe UI" panose="020B0502040204020203" pitchFamily="34" charset="0"/>
                  </a:rPr>
                  <a:t>capability</a:t>
                </a:r>
              </a:p>
            </p:txBody>
          </p:sp>
        </p:grpSp>
        <p:pic>
          <p:nvPicPr>
            <p:cNvPr id="61" name="Graphic 60">
              <a:extLst>
                <a:ext uri="{FF2B5EF4-FFF2-40B4-BE49-F238E27FC236}">
                  <a16:creationId xmlns:a16="http://schemas.microsoft.com/office/drawing/2014/main" id="{69E0071F-5D8C-41D3-B6E4-8BCA22E9766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8596" y="1485442"/>
              <a:ext cx="622761" cy="622764"/>
            </a:xfrm>
            <a:prstGeom prst="rect">
              <a:avLst/>
            </a:prstGeom>
          </p:spPr>
        </p:pic>
      </p:grpSp>
      <p:sp>
        <p:nvSpPr>
          <p:cNvPr id="85" name="Rectangle 84">
            <a:extLst>
              <a:ext uri="{FF2B5EF4-FFF2-40B4-BE49-F238E27FC236}">
                <a16:creationId xmlns:a16="http://schemas.microsoft.com/office/drawing/2014/main" id="{F5052B5D-098D-454F-AA27-DFE0A035A0C3}"/>
              </a:ext>
              <a:ext uri="{C183D7F6-B498-43B3-948B-1728B52AA6E4}">
                <adec:decorative xmlns:adec="http://schemas.microsoft.com/office/drawing/2017/decorative" val="1"/>
              </a:ext>
            </a:extLst>
          </p:cNvPr>
          <p:cNvSpPr/>
          <p:nvPr/>
        </p:nvSpPr>
        <p:spPr>
          <a:xfrm>
            <a:off x="1184173" y="4076221"/>
            <a:ext cx="4011642" cy="142129"/>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737373"/>
                </a:solidFill>
                <a:effectLst/>
                <a:uLnTx/>
                <a:uFillTx/>
                <a:latin typeface="Segoe UI Semibold"/>
                <a:ea typeface="+mn-ea"/>
                <a:cs typeface="Segoe UI Semilight" panose="020B0402040204020203" pitchFamily="34" charset="0"/>
              </a:rPr>
              <a:t>Attribute claims from external sources</a:t>
            </a:r>
          </a:p>
        </p:txBody>
      </p:sp>
      <p:sp>
        <p:nvSpPr>
          <p:cNvPr id="86" name="Rectangle 85">
            <a:extLst>
              <a:ext uri="{FF2B5EF4-FFF2-40B4-BE49-F238E27FC236}">
                <a16:creationId xmlns:a16="http://schemas.microsoft.com/office/drawing/2014/main" id="{1B2B9DFB-D97F-4ED9-87BC-E0F38710C265}"/>
              </a:ext>
              <a:ext uri="{C183D7F6-B498-43B3-948B-1728B52AA6E4}">
                <adec:decorative xmlns:adec="http://schemas.microsoft.com/office/drawing/2017/decorative" val="1"/>
              </a:ext>
            </a:extLst>
          </p:cNvPr>
          <p:cNvSpPr/>
          <p:nvPr/>
        </p:nvSpPr>
        <p:spPr>
          <a:xfrm>
            <a:off x="1184173" y="4375302"/>
            <a:ext cx="4011642" cy="142129"/>
          </a:xfrm>
          <a:prstGeom prst="rect">
            <a:avLst/>
          </a:prstGeom>
        </p:spPr>
        <p:txBody>
          <a:bodyPr wrap="square" anchor="ctr" anchorCtr="0">
            <a:noAutofit/>
          </a:bodyPr>
          <a:lstStyle/>
          <a:p>
            <a:pPr marL="0" marR="0" lvl="0" indent="0" algn="r" defTabSz="914225" rtl="0" eaLnBrk="1" fontAlgn="auto" latinLnBrk="0" hangingPunct="1">
              <a:lnSpc>
                <a:spcPct val="90000"/>
              </a:lnSpc>
              <a:spcBef>
                <a:spcPts val="300"/>
              </a:spcBef>
              <a:spcAft>
                <a:spcPts val="612"/>
              </a:spcAft>
              <a:buClrTx/>
              <a:buSzTx/>
              <a:buFontTx/>
              <a:buNone/>
              <a:tabLst/>
              <a:defRPr/>
            </a:pPr>
            <a:r>
              <a:rPr kumimoji="0" lang="en-US" sz="1600" b="0" i="0" u="none" strike="noStrike" kern="1200" cap="none" spc="0" normalizeH="0" baseline="0" noProof="0" dirty="0">
                <a:ln w="3175">
                  <a:noFill/>
                </a:ln>
                <a:solidFill>
                  <a:srgbClr val="737373"/>
                </a:solidFill>
                <a:effectLst/>
                <a:uLnTx/>
                <a:uFillTx/>
                <a:latin typeface="Segoe UI Semibold"/>
                <a:ea typeface="+mn-ea"/>
                <a:cs typeface="Segoe UI Semilight" panose="020B0402040204020203" pitchFamily="34" charset="0"/>
              </a:rPr>
              <a:t>User Certificate Based Authentication</a:t>
            </a:r>
          </a:p>
        </p:txBody>
      </p:sp>
      <p:sp>
        <p:nvSpPr>
          <p:cNvPr id="2" name="Freeform: Shape 1">
            <a:extLst>
              <a:ext uri="{FF2B5EF4-FFF2-40B4-BE49-F238E27FC236}">
                <a16:creationId xmlns:a16="http://schemas.microsoft.com/office/drawing/2014/main" id="{BD76D296-E72B-452F-A971-D5FCFD275186}"/>
              </a:ext>
            </a:extLst>
          </p:cNvPr>
          <p:cNvSpPr/>
          <p:nvPr/>
        </p:nvSpPr>
        <p:spPr>
          <a:xfrm>
            <a:off x="5409193" y="4133195"/>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19"/>
                  <a:pt x="19364" y="-3033"/>
                  <a:pt x="37637" y="-3033"/>
                </a:cubicBezTo>
                <a:lnTo>
                  <a:pt x="745245" y="-3033"/>
                </a:lnTo>
                <a:cubicBezTo>
                  <a:pt x="763523" y="-3033"/>
                  <a:pt x="778274" y="11719"/>
                  <a:pt x="778274" y="29997"/>
                </a:cubicBezTo>
                <a:cubicBezTo>
                  <a:pt x="778274" y="48272"/>
                  <a:pt x="763523" y="63027"/>
                  <a:pt x="745245" y="63027"/>
                </a:cubicBezTo>
                <a:close/>
              </a:path>
            </a:pathLst>
          </a:custGeom>
          <a:solidFill>
            <a:srgbClr val="D2D2D2"/>
          </a:solidFill>
          <a:ln w="10990"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5BDD389C-3817-48F4-B47B-283604F3747D}"/>
              </a:ext>
            </a:extLst>
          </p:cNvPr>
          <p:cNvSpPr/>
          <p:nvPr/>
        </p:nvSpPr>
        <p:spPr>
          <a:xfrm>
            <a:off x="5296675" y="4091989"/>
            <a:ext cx="89786" cy="148468"/>
          </a:xfrm>
          <a:custGeom>
            <a:avLst/>
            <a:gdLst>
              <a:gd name="connsiteX0" fmla="*/ 4607 w 89786"/>
              <a:gd name="connsiteY0" fmla="*/ 71203 h 148468"/>
              <a:gd name="connsiteX1" fmla="*/ 9230 w 89786"/>
              <a:gd name="connsiteY1" fmla="*/ 60193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3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213 h 148468"/>
              <a:gd name="connsiteX10" fmla="*/ 4607 w 89786"/>
              <a:gd name="connsiteY10" fmla="*/ 71203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203"/>
                </a:moveTo>
                <a:cubicBezTo>
                  <a:pt x="4607" y="67018"/>
                  <a:pt x="6257" y="63166"/>
                  <a:pt x="9230" y="60193"/>
                </a:cubicBezTo>
                <a:lnTo>
                  <a:pt x="67914" y="1509"/>
                </a:lnTo>
                <a:cubicBezTo>
                  <a:pt x="73967" y="-4547"/>
                  <a:pt x="83875" y="-4547"/>
                  <a:pt x="89934" y="1509"/>
                </a:cubicBezTo>
                <a:cubicBezTo>
                  <a:pt x="95880" y="7675"/>
                  <a:pt x="95880" y="17363"/>
                  <a:pt x="89934" y="23529"/>
                </a:cubicBezTo>
                <a:lnTo>
                  <a:pt x="42260" y="71203"/>
                </a:lnTo>
                <a:lnTo>
                  <a:pt x="89934" y="118874"/>
                </a:lnTo>
                <a:cubicBezTo>
                  <a:pt x="95880" y="125040"/>
                  <a:pt x="95880" y="134730"/>
                  <a:pt x="89934" y="140894"/>
                </a:cubicBezTo>
                <a:cubicBezTo>
                  <a:pt x="83875" y="146950"/>
                  <a:pt x="73967" y="146950"/>
                  <a:pt x="67914" y="140894"/>
                </a:cubicBezTo>
                <a:lnTo>
                  <a:pt x="9230" y="82213"/>
                </a:lnTo>
                <a:cubicBezTo>
                  <a:pt x="6257" y="79240"/>
                  <a:pt x="4607" y="75385"/>
                  <a:pt x="4607" y="71203"/>
                </a:cubicBezTo>
              </a:path>
            </a:pathLst>
          </a:custGeom>
          <a:solidFill>
            <a:srgbClr val="D2D2D2"/>
          </a:solidFill>
          <a:ln w="10990"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733B88A-F0A3-4A58-BD44-6D3012F313AC}"/>
              </a:ext>
            </a:extLst>
          </p:cNvPr>
          <p:cNvSpPr/>
          <p:nvPr/>
        </p:nvSpPr>
        <p:spPr>
          <a:xfrm>
            <a:off x="6059111" y="4071318"/>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E6569E3-3935-40DB-86D6-B3D8537FCDE7}"/>
              </a:ext>
            </a:extLst>
          </p:cNvPr>
          <p:cNvSpPr/>
          <p:nvPr/>
        </p:nvSpPr>
        <p:spPr>
          <a:xfrm>
            <a:off x="6085314" y="4097522"/>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44A3527-5160-4084-B9A4-766CE4839BB3}"/>
              </a:ext>
            </a:extLst>
          </p:cNvPr>
          <p:cNvSpPr/>
          <p:nvPr/>
        </p:nvSpPr>
        <p:spPr>
          <a:xfrm>
            <a:off x="5409193" y="4420296"/>
            <a:ext cx="773667" cy="66059"/>
          </a:xfrm>
          <a:custGeom>
            <a:avLst/>
            <a:gdLst>
              <a:gd name="connsiteX0" fmla="*/ 745245 w 773667"/>
              <a:gd name="connsiteY0" fmla="*/ 63027 h 66059"/>
              <a:gd name="connsiteX1" fmla="*/ 37637 w 773667"/>
              <a:gd name="connsiteY1" fmla="*/ 63027 h 66059"/>
              <a:gd name="connsiteX2" fmla="*/ 4607 w 773667"/>
              <a:gd name="connsiteY2" fmla="*/ 29997 h 66059"/>
              <a:gd name="connsiteX3" fmla="*/ 37637 w 773667"/>
              <a:gd name="connsiteY3" fmla="*/ -3033 h 66059"/>
              <a:gd name="connsiteX4" fmla="*/ 745245 w 773667"/>
              <a:gd name="connsiteY4" fmla="*/ -3033 h 66059"/>
              <a:gd name="connsiteX5" fmla="*/ 778274 w 773667"/>
              <a:gd name="connsiteY5" fmla="*/ 29997 h 66059"/>
              <a:gd name="connsiteX6" fmla="*/ 745245 w 773667"/>
              <a:gd name="connsiteY6" fmla="*/ 63027 h 6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667" h="66059">
                <a:moveTo>
                  <a:pt x="745245" y="63027"/>
                </a:moveTo>
                <a:lnTo>
                  <a:pt x="37637" y="63027"/>
                </a:lnTo>
                <a:cubicBezTo>
                  <a:pt x="19364" y="63027"/>
                  <a:pt x="4607" y="48272"/>
                  <a:pt x="4607" y="29997"/>
                </a:cubicBezTo>
                <a:cubicBezTo>
                  <a:pt x="4607" y="11719"/>
                  <a:pt x="19364" y="-3033"/>
                  <a:pt x="37637" y="-3033"/>
                </a:cubicBezTo>
                <a:lnTo>
                  <a:pt x="745245" y="-3033"/>
                </a:lnTo>
                <a:cubicBezTo>
                  <a:pt x="763523" y="-3033"/>
                  <a:pt x="778274" y="11719"/>
                  <a:pt x="778274" y="29997"/>
                </a:cubicBezTo>
                <a:cubicBezTo>
                  <a:pt x="778274" y="48272"/>
                  <a:pt x="763523" y="63027"/>
                  <a:pt x="745245" y="63027"/>
                </a:cubicBezTo>
                <a:close/>
              </a:path>
            </a:pathLst>
          </a:custGeom>
          <a:solidFill>
            <a:srgbClr val="D2D2D2"/>
          </a:solidFill>
          <a:ln w="1099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3A8B6B1-1874-4D0A-9654-CBFD223F8B60}"/>
              </a:ext>
            </a:extLst>
          </p:cNvPr>
          <p:cNvSpPr/>
          <p:nvPr/>
        </p:nvSpPr>
        <p:spPr>
          <a:xfrm>
            <a:off x="5296675" y="4379090"/>
            <a:ext cx="89786" cy="148468"/>
          </a:xfrm>
          <a:custGeom>
            <a:avLst/>
            <a:gdLst>
              <a:gd name="connsiteX0" fmla="*/ 4607 w 89786"/>
              <a:gd name="connsiteY0" fmla="*/ 71203 h 148468"/>
              <a:gd name="connsiteX1" fmla="*/ 9230 w 89786"/>
              <a:gd name="connsiteY1" fmla="*/ 60193 h 148468"/>
              <a:gd name="connsiteX2" fmla="*/ 67914 w 89786"/>
              <a:gd name="connsiteY2" fmla="*/ 1509 h 148468"/>
              <a:gd name="connsiteX3" fmla="*/ 89934 w 89786"/>
              <a:gd name="connsiteY3" fmla="*/ 1509 h 148468"/>
              <a:gd name="connsiteX4" fmla="*/ 89934 w 89786"/>
              <a:gd name="connsiteY4" fmla="*/ 23529 h 148468"/>
              <a:gd name="connsiteX5" fmla="*/ 42260 w 89786"/>
              <a:gd name="connsiteY5" fmla="*/ 71203 h 148468"/>
              <a:gd name="connsiteX6" fmla="*/ 89934 w 89786"/>
              <a:gd name="connsiteY6" fmla="*/ 118874 h 148468"/>
              <a:gd name="connsiteX7" fmla="*/ 89934 w 89786"/>
              <a:gd name="connsiteY7" fmla="*/ 140894 h 148468"/>
              <a:gd name="connsiteX8" fmla="*/ 67914 w 89786"/>
              <a:gd name="connsiteY8" fmla="*/ 140894 h 148468"/>
              <a:gd name="connsiteX9" fmla="*/ 9230 w 89786"/>
              <a:gd name="connsiteY9" fmla="*/ 82213 h 148468"/>
              <a:gd name="connsiteX10" fmla="*/ 4607 w 89786"/>
              <a:gd name="connsiteY10" fmla="*/ 71203 h 14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786" h="148468">
                <a:moveTo>
                  <a:pt x="4607" y="71203"/>
                </a:moveTo>
                <a:cubicBezTo>
                  <a:pt x="4607" y="67018"/>
                  <a:pt x="6257" y="63166"/>
                  <a:pt x="9230" y="60193"/>
                </a:cubicBezTo>
                <a:lnTo>
                  <a:pt x="67914" y="1509"/>
                </a:lnTo>
                <a:cubicBezTo>
                  <a:pt x="73967" y="-4547"/>
                  <a:pt x="83875" y="-4547"/>
                  <a:pt x="89934" y="1509"/>
                </a:cubicBezTo>
                <a:cubicBezTo>
                  <a:pt x="95880" y="7675"/>
                  <a:pt x="95880" y="17363"/>
                  <a:pt x="89934" y="23529"/>
                </a:cubicBezTo>
                <a:lnTo>
                  <a:pt x="42260" y="71203"/>
                </a:lnTo>
                <a:lnTo>
                  <a:pt x="89934" y="118874"/>
                </a:lnTo>
                <a:cubicBezTo>
                  <a:pt x="95880" y="125040"/>
                  <a:pt x="95880" y="134730"/>
                  <a:pt x="89934" y="140894"/>
                </a:cubicBezTo>
                <a:cubicBezTo>
                  <a:pt x="83875" y="146950"/>
                  <a:pt x="73967" y="146950"/>
                  <a:pt x="67914" y="140894"/>
                </a:cubicBezTo>
                <a:lnTo>
                  <a:pt x="9230" y="82213"/>
                </a:lnTo>
                <a:cubicBezTo>
                  <a:pt x="6257" y="79240"/>
                  <a:pt x="4607" y="75385"/>
                  <a:pt x="4607" y="71203"/>
                </a:cubicBezTo>
              </a:path>
            </a:pathLst>
          </a:custGeom>
          <a:solidFill>
            <a:srgbClr val="D2D2D2"/>
          </a:solidFill>
          <a:ln w="1099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662EE20-5097-476B-82FD-D7B3FEB1BFDB}"/>
              </a:ext>
            </a:extLst>
          </p:cNvPr>
          <p:cNvSpPr/>
          <p:nvPr/>
        </p:nvSpPr>
        <p:spPr>
          <a:xfrm>
            <a:off x="6059111" y="4358419"/>
            <a:ext cx="189811" cy="189811"/>
          </a:xfrm>
          <a:custGeom>
            <a:avLst/>
            <a:gdLst>
              <a:gd name="connsiteX0" fmla="*/ 189811 w 189811"/>
              <a:gd name="connsiteY0" fmla="*/ 94906 h 189811"/>
              <a:gd name="connsiteX1" fmla="*/ 94905 w 189811"/>
              <a:gd name="connsiteY1" fmla="*/ 189811 h 189811"/>
              <a:gd name="connsiteX2" fmla="*/ 0 w 189811"/>
              <a:gd name="connsiteY2" fmla="*/ 94906 h 189811"/>
              <a:gd name="connsiteX3" fmla="*/ 94905 w 189811"/>
              <a:gd name="connsiteY3" fmla="*/ 0 h 189811"/>
              <a:gd name="connsiteX4" fmla="*/ 189811 w 189811"/>
              <a:gd name="connsiteY4" fmla="*/ 94906 h 18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1" h="189811">
                <a:moveTo>
                  <a:pt x="189811" y="94906"/>
                </a:moveTo>
                <a:cubicBezTo>
                  <a:pt x="189811" y="147320"/>
                  <a:pt x="147320" y="189811"/>
                  <a:pt x="94905" y="189811"/>
                </a:cubicBezTo>
                <a:cubicBezTo>
                  <a:pt x="42491" y="189811"/>
                  <a:pt x="0" y="147320"/>
                  <a:pt x="0" y="94906"/>
                </a:cubicBezTo>
                <a:cubicBezTo>
                  <a:pt x="0" y="42491"/>
                  <a:pt x="42491" y="0"/>
                  <a:pt x="94905" y="0"/>
                </a:cubicBezTo>
                <a:cubicBezTo>
                  <a:pt x="147320" y="0"/>
                  <a:pt x="189811" y="42491"/>
                  <a:pt x="189811" y="94906"/>
                </a:cubicBezTo>
                <a:close/>
              </a:path>
            </a:pathLst>
          </a:custGeom>
          <a:solidFill>
            <a:srgbClr val="F2F2F2"/>
          </a:solidFill>
          <a:ln w="1099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3978E1-8626-4F61-A8B5-47753F74F2AF}"/>
              </a:ext>
            </a:extLst>
          </p:cNvPr>
          <p:cNvSpPr/>
          <p:nvPr/>
        </p:nvSpPr>
        <p:spPr>
          <a:xfrm>
            <a:off x="6085314" y="4384623"/>
            <a:ext cx="137403" cy="137403"/>
          </a:xfrm>
          <a:custGeom>
            <a:avLst/>
            <a:gdLst>
              <a:gd name="connsiteX0" fmla="*/ 137404 w 137403"/>
              <a:gd name="connsiteY0" fmla="*/ 68702 h 137403"/>
              <a:gd name="connsiteX1" fmla="*/ 68702 w 137403"/>
              <a:gd name="connsiteY1" fmla="*/ 137404 h 137403"/>
              <a:gd name="connsiteX2" fmla="*/ 0 w 137403"/>
              <a:gd name="connsiteY2" fmla="*/ 68702 h 137403"/>
              <a:gd name="connsiteX3" fmla="*/ 68702 w 137403"/>
              <a:gd name="connsiteY3" fmla="*/ 0 h 137403"/>
              <a:gd name="connsiteX4" fmla="*/ 137404 w 137403"/>
              <a:gd name="connsiteY4" fmla="*/ 68702 h 137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03" h="137403">
                <a:moveTo>
                  <a:pt x="137404" y="68702"/>
                </a:moveTo>
                <a:cubicBezTo>
                  <a:pt x="137404" y="106645"/>
                  <a:pt x="106645" y="137404"/>
                  <a:pt x="68702" y="137404"/>
                </a:cubicBezTo>
                <a:cubicBezTo>
                  <a:pt x="30759" y="137404"/>
                  <a:pt x="0" y="106645"/>
                  <a:pt x="0" y="68702"/>
                </a:cubicBezTo>
                <a:cubicBezTo>
                  <a:pt x="0" y="30759"/>
                  <a:pt x="30759" y="0"/>
                  <a:pt x="68702" y="0"/>
                </a:cubicBezTo>
                <a:cubicBezTo>
                  <a:pt x="106645" y="0"/>
                  <a:pt x="137404" y="30759"/>
                  <a:pt x="137404" y="68702"/>
                </a:cubicBezTo>
                <a:close/>
              </a:path>
            </a:pathLst>
          </a:custGeom>
          <a:solidFill>
            <a:srgbClr val="2F2F2F"/>
          </a:solidFill>
          <a:ln w="10990" cap="flat">
            <a:noFill/>
            <a:prstDash val="solid"/>
            <a:miter/>
          </a:ln>
        </p:spPr>
        <p:txBody>
          <a:bodyPr rtlCol="0" anchor="ctr"/>
          <a:lstStyle/>
          <a:p>
            <a:endParaRPr lang="en-US"/>
          </a:p>
        </p:txBody>
      </p:sp>
    </p:spTree>
    <p:extLst>
      <p:ext uri="{BB962C8B-B14F-4D97-AF65-F5344CB8AC3E}">
        <p14:creationId xmlns:p14="http://schemas.microsoft.com/office/powerpoint/2010/main" val="20740117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67B0-5363-43D0-BF92-4153BE8C2644}"/>
              </a:ext>
            </a:extLst>
          </p:cNvPr>
          <p:cNvSpPr>
            <a:spLocks noGrp="1"/>
          </p:cNvSpPr>
          <p:nvPr>
            <p:ph type="title"/>
          </p:nvPr>
        </p:nvSpPr>
        <p:spPr>
          <a:xfrm>
            <a:off x="600856" y="466301"/>
            <a:ext cx="11237870" cy="565027"/>
          </a:xfrm>
        </p:spPr>
        <p:txBody>
          <a:bodyPr/>
          <a:lstStyle/>
          <a:p>
            <a:r>
              <a:rPr lang="en-US"/>
              <a:t>AD FS to Azure AD roadmap</a:t>
            </a:r>
          </a:p>
        </p:txBody>
      </p:sp>
      <p:graphicFrame>
        <p:nvGraphicFramePr>
          <p:cNvPr id="4" name="Table 6">
            <a:extLst>
              <a:ext uri="{FF2B5EF4-FFF2-40B4-BE49-F238E27FC236}">
                <a16:creationId xmlns:a16="http://schemas.microsoft.com/office/drawing/2014/main" id="{D4C21D59-64D4-4DBC-A01B-454734850BD9}"/>
              </a:ext>
            </a:extLst>
          </p:cNvPr>
          <p:cNvGraphicFramePr>
            <a:graphicFrameLocks noGrp="1"/>
          </p:cNvGraphicFramePr>
          <p:nvPr>
            <p:extLst>
              <p:ext uri="{D42A27DB-BD31-4B8C-83A1-F6EECF244321}">
                <p14:modId xmlns:p14="http://schemas.microsoft.com/office/powerpoint/2010/main" val="3522135045"/>
              </p:ext>
            </p:extLst>
          </p:nvPr>
        </p:nvGraphicFramePr>
        <p:xfrm>
          <a:off x="600855" y="1224179"/>
          <a:ext cx="11405840" cy="5127086"/>
        </p:xfrm>
        <a:graphic>
          <a:graphicData uri="http://schemas.openxmlformats.org/drawingml/2006/table">
            <a:tbl>
              <a:tblPr firstRow="1" bandRow="1">
                <a:tableStyleId>{5C22544A-7EE6-4342-B048-85BDC9FD1C3A}</a:tableStyleId>
              </a:tblPr>
              <a:tblGrid>
                <a:gridCol w="6510013">
                  <a:extLst>
                    <a:ext uri="{9D8B030D-6E8A-4147-A177-3AD203B41FA5}">
                      <a16:colId xmlns:a16="http://schemas.microsoft.com/office/drawing/2014/main" val="2403434442"/>
                    </a:ext>
                  </a:extLst>
                </a:gridCol>
                <a:gridCol w="2131846">
                  <a:extLst>
                    <a:ext uri="{9D8B030D-6E8A-4147-A177-3AD203B41FA5}">
                      <a16:colId xmlns:a16="http://schemas.microsoft.com/office/drawing/2014/main" val="595302495"/>
                    </a:ext>
                  </a:extLst>
                </a:gridCol>
                <a:gridCol w="2763981">
                  <a:extLst>
                    <a:ext uri="{9D8B030D-6E8A-4147-A177-3AD203B41FA5}">
                      <a16:colId xmlns:a16="http://schemas.microsoft.com/office/drawing/2014/main" val="1171171258"/>
                    </a:ext>
                  </a:extLst>
                </a:gridCol>
              </a:tblGrid>
              <a:tr h="419918">
                <a:tc>
                  <a:txBody>
                    <a:bodyPr/>
                    <a:lstStyle/>
                    <a:p>
                      <a:r>
                        <a:rPr lang="en-US" sz="1800" b="0">
                          <a:solidFill>
                            <a:schemeClr val="bg1"/>
                          </a:solidFill>
                          <a:latin typeface="+mj-lt"/>
                        </a:rPr>
                        <a:t>Capability</a:t>
                      </a:r>
                    </a:p>
                  </a:txBody>
                  <a:tcPr marL="93260" marR="93260" marT="46630" marB="466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r>
                        <a:rPr lang="en-US" sz="1800" b="0">
                          <a:solidFill>
                            <a:schemeClr val="tx1"/>
                          </a:solidFill>
                          <a:latin typeface="+mj-lt"/>
                        </a:rPr>
                        <a:t>Current status</a:t>
                      </a:r>
                    </a:p>
                  </a:txBody>
                  <a:tcPr marL="93260" marR="93260" marT="46630" marB="466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800" b="0" dirty="0">
                          <a:solidFill>
                            <a:schemeClr val="bg1"/>
                          </a:solidFill>
                          <a:latin typeface="+mj-lt"/>
                        </a:rPr>
                        <a:t>Expected </a:t>
                      </a:r>
                    </a:p>
                  </a:txBody>
                  <a:tcPr marL="93260" marR="93260" marT="46630" marB="466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875971125"/>
                  </a:ext>
                </a:extLst>
              </a:tr>
              <a:tr h="588396">
                <a:tc>
                  <a:txBody>
                    <a:bodyPr/>
                    <a:lstStyle/>
                    <a:p>
                      <a:r>
                        <a:rPr lang="en-US" sz="1200">
                          <a:solidFill>
                            <a:schemeClr val="tx1"/>
                          </a:solidFill>
                        </a:rPr>
                        <a:t>Support for additional claims, claims transformations and SAML configuration settings</a:t>
                      </a:r>
                    </a:p>
                  </a:txBody>
                  <a:tcPr marL="93260" marR="93260" marT="46630" marB="46630" anchor="ct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r>
                        <a:rPr lang="en-US" sz="1200">
                          <a:solidFill>
                            <a:schemeClr val="tx1"/>
                          </a:solidFill>
                        </a:rPr>
                        <a:t>Private Preview</a:t>
                      </a:r>
                    </a:p>
                  </a:txBody>
                  <a:tcPr marL="93260" marR="93260" marT="46630" marB="46630" anchor="ct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a:solidFill>
                            <a:schemeClr val="tx1"/>
                          </a:solidFill>
                        </a:rPr>
                        <a:t>H1 FY22</a:t>
                      </a:r>
                    </a:p>
                    <a:p>
                      <a:r>
                        <a:rPr lang="en-US" sz="1200">
                          <a:solidFill>
                            <a:schemeClr val="tx1"/>
                          </a:solidFill>
                        </a:rPr>
                        <a:t>Public Preview</a:t>
                      </a:r>
                    </a:p>
                  </a:txBody>
                  <a:tcPr marL="93260" marR="93260" marT="46630" marB="46630" anchor="ct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1428698724"/>
                  </a:ext>
                </a:extLst>
              </a:tr>
              <a:tr h="588396">
                <a:tc>
                  <a:txBody>
                    <a:bodyPr/>
                    <a:lstStyle/>
                    <a:p>
                      <a:r>
                        <a:rPr lang="en-US" sz="1200" dirty="0">
                          <a:solidFill>
                            <a:schemeClr val="tx1"/>
                          </a:solidFill>
                        </a:rPr>
                        <a:t>Sign-in using smartcards or certificate-based authentication</a:t>
                      </a:r>
                    </a:p>
                  </a:txBody>
                  <a:tcPr marL="93260" marR="93260" marT="46630" marB="46630" anchor="ct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r>
                        <a:rPr lang="en-US" sz="1200">
                          <a:solidFill>
                            <a:schemeClr val="tx1"/>
                          </a:solidFill>
                        </a:rPr>
                        <a:t>Private Preview</a:t>
                      </a:r>
                    </a:p>
                  </a:txBody>
                  <a:tcPr marL="93260" marR="93260" marT="46630" marB="46630" anchor="ct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dirty="0">
                          <a:solidFill>
                            <a:schemeClr val="tx1"/>
                          </a:solidFill>
                        </a:rPr>
                        <a:t>H2 FY22 </a:t>
                      </a:r>
                    </a:p>
                    <a:p>
                      <a:r>
                        <a:rPr lang="en-US" sz="1200" dirty="0">
                          <a:solidFill>
                            <a:schemeClr val="tx1"/>
                          </a:solidFill>
                        </a:rPr>
                        <a:t>Public Preview</a:t>
                      </a:r>
                    </a:p>
                  </a:txBody>
                  <a:tcPr marL="93260" marR="93260" marT="46630" marB="46630" anchor="ct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174750440"/>
                  </a:ext>
                </a:extLst>
              </a:tr>
              <a:tr h="588396">
                <a:tc>
                  <a:txBody>
                    <a:bodyPr/>
                    <a:lstStyle/>
                    <a:p>
                      <a:r>
                        <a:rPr lang="en-US" sz="1200" dirty="0">
                          <a:solidFill>
                            <a:schemeClr val="tx1"/>
                          </a:solidFill>
                          <a:latin typeface="+mn-lt"/>
                          <a:ea typeface="Calibri" panose="020F0502020204030204" pitchFamily="34" charset="0"/>
                          <a:cs typeface="Arial"/>
                        </a:rPr>
                        <a:t>Attribute claims from external repositories and user stores </a:t>
                      </a:r>
                      <a:endParaRPr lang="en-US" sz="1200" dirty="0">
                        <a:solidFill>
                          <a:schemeClr val="tx1"/>
                        </a:solidFill>
                      </a:endParaRPr>
                    </a:p>
                  </a:txBody>
                  <a:tcPr marL="93260" marR="93260" marT="46630" marB="46630" anchor="ctr">
                    <a:lnL w="12700" cmpd="sng">
                      <a:noFill/>
                    </a:lnL>
                    <a:lnR w="12700" cmpd="sng">
                      <a:noFill/>
                    </a:lnR>
                    <a:lnT w="38100" cmpd="sng">
                      <a:noFill/>
                    </a:lnT>
                    <a:lnB w="12700" cap="flat" cmpd="sng" algn="ctr">
                      <a:solidFill>
                        <a:schemeClr val="accent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 development</a:t>
                      </a:r>
                    </a:p>
                  </a:txBody>
                  <a:tcPr marL="93260" marR="93260" marT="46630" marB="46630" anchor="ctr">
                    <a:lnL w="12700" cmpd="sng">
                      <a:noFill/>
                    </a:lnL>
                    <a:lnR w="12700" cmpd="sng">
                      <a:noFill/>
                    </a:lnR>
                    <a:lnT w="38100" cmpd="sng">
                      <a:noFill/>
                    </a:lnT>
                    <a:lnB w="12700" cap="flat" cmpd="sng" algn="ctr">
                      <a:solidFill>
                        <a:schemeClr val="accent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dirty="0">
                          <a:solidFill>
                            <a:schemeClr val="tx1"/>
                          </a:solidFill>
                        </a:rPr>
                        <a:t>H1 FY22</a:t>
                      </a:r>
                    </a:p>
                    <a:p>
                      <a:r>
                        <a:rPr lang="en-US" sz="1200" dirty="0">
                          <a:solidFill>
                            <a:schemeClr val="tx1"/>
                          </a:solidFill>
                        </a:rPr>
                        <a:t>Public Preview</a:t>
                      </a:r>
                    </a:p>
                  </a:txBody>
                  <a:tcPr marL="93260" marR="93260" marT="46630" marB="46630" anchor="ctr">
                    <a:lnL w="12700" cmpd="sng">
                      <a:noFill/>
                    </a:lnL>
                    <a:lnR w="12700" cmpd="sng">
                      <a:noFill/>
                    </a:lnR>
                    <a:lnT w="38100" cmpd="sng">
                      <a:noFill/>
                    </a:lnT>
                    <a:lnB w="12700" cap="flat" cmpd="sng" algn="ctr">
                      <a:solidFill>
                        <a:schemeClr val="accent3">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1794215"/>
                  </a:ext>
                </a:extLst>
              </a:tr>
              <a:tr h="588396">
                <a:tc>
                  <a:txBody>
                    <a:bodyPr/>
                    <a:lstStyle/>
                    <a:p>
                      <a:r>
                        <a:rPr lang="en-US" sz="1200" dirty="0">
                          <a:solidFill>
                            <a:schemeClr val="tx1"/>
                          </a:solidFill>
                        </a:rPr>
                        <a:t>Use of nested groups for coarse-grained authorization</a:t>
                      </a:r>
                    </a:p>
                  </a:txBody>
                  <a:tcPr marL="93260" marR="93260" marT="46630" marB="46630" anchor="ctr">
                    <a:lnL w="12700" cmpd="sng">
                      <a:noFill/>
                    </a:lnL>
                    <a:lnR w="12700" cmpd="sng">
                      <a:noFill/>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 development</a:t>
                      </a:r>
                    </a:p>
                  </a:txBody>
                  <a:tcPr marL="93260" marR="93260" marT="46630" marB="46630" anchor="ctr">
                    <a:lnL w="12700" cmpd="sng">
                      <a:noFill/>
                    </a:lnL>
                    <a:lnR w="12700" cmpd="sng">
                      <a:noFill/>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dirty="0">
                          <a:solidFill>
                            <a:schemeClr val="tx1"/>
                          </a:solidFill>
                        </a:rPr>
                        <a:t>TBD</a:t>
                      </a:r>
                    </a:p>
                  </a:txBody>
                  <a:tcPr marL="93260" marR="93260" marT="46630" marB="46630" anchor="ctr">
                    <a:lnL w="12700" cmpd="sng">
                      <a:noFill/>
                    </a:lnL>
                    <a:lnR w="12700" cmpd="sng">
                      <a:noFill/>
                    </a:lnR>
                    <a:lnT w="12700" cap="flat" cmpd="sng" algn="ctr">
                      <a:solidFill>
                        <a:schemeClr val="accent3">
                          <a:lumMod val="20000"/>
                          <a:lumOff val="80000"/>
                        </a:schemeClr>
                      </a:solidFill>
                      <a:prstDash val="solid"/>
                      <a:round/>
                      <a:headEnd type="none" w="med" len="med"/>
                      <a:tailEnd type="none" w="med" len="med"/>
                    </a:lnT>
                    <a:lnB w="12700" cap="flat" cmpd="sng" algn="ctr">
                      <a:solidFill>
                        <a:schemeClr val="accent3">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4190782057"/>
                  </a:ext>
                </a:extLst>
              </a:tr>
              <a:tr h="588396">
                <a:tc>
                  <a:txBody>
                    <a:bodyPr/>
                    <a:lstStyle/>
                    <a:p>
                      <a:r>
                        <a:rPr lang="en-US" sz="1200" dirty="0">
                          <a:solidFill>
                            <a:schemeClr val="tx1"/>
                          </a:solidFill>
                        </a:rPr>
                        <a:t>Sign-in using third-party authentication solution, including </a:t>
                      </a:r>
                      <a:br>
                        <a:rPr lang="en-US" sz="1200" dirty="0">
                          <a:solidFill>
                            <a:schemeClr val="tx1"/>
                          </a:solidFill>
                        </a:rPr>
                      </a:br>
                      <a:r>
                        <a:rPr lang="en-US" sz="1200" dirty="0">
                          <a:solidFill>
                            <a:schemeClr val="tx1"/>
                          </a:solidFill>
                        </a:rPr>
                        <a:t>on-premises MFA server</a:t>
                      </a:r>
                    </a:p>
                  </a:txBody>
                  <a:tcPr marL="93260" marR="93260" marT="46630" marB="46630" anchor="ctr">
                    <a:lnL w="12700" cmpd="sng">
                      <a:noFill/>
                    </a:lnL>
                    <a:lnR w="12700" cmpd="sng">
                      <a:noFill/>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a:solidFill>
                            <a:schemeClr val="tx1"/>
                          </a:solidFill>
                        </a:rPr>
                        <a:t>In development</a:t>
                      </a:r>
                    </a:p>
                  </a:txBody>
                  <a:tcPr marL="93260" marR="93260" marT="46630" marB="46630" anchor="ctr">
                    <a:lnL w="12700" cmpd="sng">
                      <a:noFill/>
                    </a:lnL>
                    <a:lnR w="12700" cmpd="sng">
                      <a:noFill/>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dirty="0">
                          <a:solidFill>
                            <a:schemeClr val="tx1"/>
                          </a:solidFill>
                        </a:rPr>
                        <a:t>TBD</a:t>
                      </a:r>
                    </a:p>
                  </a:txBody>
                  <a:tcPr marL="93260" marR="93260" marT="46630" marB="46630" anchor="ctr">
                    <a:lnL w="12700" cmpd="sng">
                      <a:noFill/>
                    </a:lnL>
                    <a:lnR w="12700" cmpd="sng">
                      <a:noFill/>
                    </a:lnR>
                    <a:lnT w="12700" cap="flat" cmpd="sng" algn="ctr">
                      <a:solidFill>
                        <a:schemeClr val="accent3">
                          <a:lumMod val="20000"/>
                          <a:lumOff val="80000"/>
                        </a:schemeClr>
                      </a:solidFill>
                      <a:prstDash val="solid"/>
                      <a:round/>
                      <a:headEnd type="none" w="med" len="med"/>
                      <a:tailEnd type="none" w="med" len="med"/>
                    </a:lnT>
                    <a:lnB w="12700" cap="flat" cmpd="sng" algn="ctr">
                      <a:solidFill>
                        <a:schemeClr val="accent3">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1922381985"/>
                  </a:ext>
                </a:extLst>
              </a:tr>
              <a:tr h="588396">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Requirement for authentication and authorization for critical locally-hosted apps not reliant on internet connectivity </a:t>
                      </a:r>
                    </a:p>
                  </a:txBody>
                  <a:tcPr marL="93260" marR="93260" marT="46630" marB="46630" anchor="ctr">
                    <a:lnL w="12700" cmpd="sng">
                      <a:noFill/>
                    </a:lnL>
                    <a:lnR w="12700" cmpd="sng">
                      <a:noFill/>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a:solidFill>
                            <a:schemeClr val="tx1"/>
                          </a:solidFill>
                        </a:rPr>
                        <a:t>In development</a:t>
                      </a:r>
                    </a:p>
                  </a:txBody>
                  <a:tcPr marL="93260" marR="93260" marT="46630" marB="46630" anchor="ctr">
                    <a:lnL w="12700" cmpd="sng">
                      <a:noFill/>
                    </a:lnL>
                    <a:lnR w="12700" cmpd="sng">
                      <a:noFill/>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a:solidFill>
                            <a:schemeClr val="tx1"/>
                          </a:solidFill>
                        </a:rPr>
                        <a:t>TBD</a:t>
                      </a:r>
                    </a:p>
                  </a:txBody>
                  <a:tcPr marL="93260" marR="93260" marT="46630" marB="46630" anchor="ctr">
                    <a:lnL w="12700" cmpd="sng">
                      <a:noFill/>
                    </a:lnL>
                    <a:lnR w="12700" cmpd="sng">
                      <a:noFill/>
                    </a:lnR>
                    <a:lnT w="12700" cap="flat" cmpd="sng" algn="ctr">
                      <a:solidFill>
                        <a:schemeClr val="accent3">
                          <a:lumMod val="20000"/>
                          <a:lumOff val="80000"/>
                        </a:schemeClr>
                      </a:solidFill>
                      <a:prstDash val="solid"/>
                      <a:round/>
                      <a:headEnd type="none" w="med" len="med"/>
                      <a:tailEnd type="none" w="med" len="med"/>
                    </a:lnT>
                    <a:lnB w="12700" cap="flat" cmpd="sng" algn="ctr">
                      <a:solidFill>
                        <a:schemeClr val="accent3">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674810544"/>
                  </a:ext>
                </a:extLst>
              </a:tr>
              <a:tr h="588396">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a:solidFill>
                            <a:schemeClr val="tx1"/>
                          </a:solidFill>
                        </a:rPr>
                        <a:t>Enforcing per-app authentication types</a:t>
                      </a:r>
                    </a:p>
                  </a:txBody>
                  <a:tcPr marL="93260" marR="93260" marT="46630" marB="46630" anchor="ctr">
                    <a:lnL w="12700" cmpd="sng">
                      <a:noFill/>
                    </a:lnL>
                    <a:lnR w="12700" cmpd="sng">
                      <a:noFill/>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1">
                        <a:alpha val="10000"/>
                      </a:schemeClr>
                    </a:solidFill>
                  </a:tcPr>
                </a:tc>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a:solidFill>
                            <a:schemeClr val="tx1"/>
                          </a:solidFill>
                        </a:rPr>
                        <a:t>In development</a:t>
                      </a:r>
                    </a:p>
                  </a:txBody>
                  <a:tcPr marL="93260" marR="93260" marT="46630" marB="46630" anchor="ctr">
                    <a:lnL w="12700" cmpd="sng">
                      <a:noFill/>
                    </a:lnL>
                    <a:lnR w="12700" cmpd="sng">
                      <a:noFill/>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10000"/>
                      </a:schemeClr>
                    </a:solidFill>
                  </a:tcPr>
                </a:tc>
                <a:tc>
                  <a:txBody>
                    <a:bodyPr/>
                    <a:lstStyle/>
                    <a:p>
                      <a:r>
                        <a:rPr lang="en-US" sz="1200">
                          <a:solidFill>
                            <a:schemeClr val="tx1"/>
                          </a:solidFill>
                        </a:rPr>
                        <a:t>TBD</a:t>
                      </a:r>
                    </a:p>
                  </a:txBody>
                  <a:tcPr marL="93260" marR="93260" marT="46630" marB="46630" anchor="ctr">
                    <a:lnL w="12700" cmpd="sng">
                      <a:noFill/>
                    </a:lnL>
                    <a:lnR w="12700" cmpd="sng">
                      <a:noFill/>
                    </a:lnR>
                    <a:lnT w="12700" cap="flat" cmpd="sng" algn="ctr">
                      <a:solidFill>
                        <a:schemeClr val="accent3">
                          <a:lumMod val="20000"/>
                          <a:lumOff val="80000"/>
                        </a:schemeClr>
                      </a:solidFill>
                      <a:prstDash val="solid"/>
                      <a:round/>
                      <a:headEnd type="none" w="med" len="med"/>
                      <a:tailEnd type="none" w="med" len="med"/>
                    </a:lnT>
                    <a:lnB w="12700" cap="flat" cmpd="sng" algn="ctr">
                      <a:solidFill>
                        <a:schemeClr val="accent3">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1192450263"/>
                  </a:ext>
                </a:extLst>
              </a:tr>
              <a:tr h="588396">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a:solidFill>
                            <a:schemeClr val="tx1"/>
                          </a:solidFill>
                        </a:rPr>
                        <a:t>Air-gapped environments</a:t>
                      </a:r>
                    </a:p>
                  </a:txBody>
                  <a:tcPr marL="93260" marR="93260" marT="46630" marB="46630" anchor="ctr">
                    <a:lnL w="12700" cmpd="sng">
                      <a:noFill/>
                    </a:lnL>
                    <a:lnR w="12700" cmpd="sng">
                      <a:noFill/>
                    </a:lnR>
                    <a:lnT w="12700" cap="flat" cmpd="sng" algn="ctr">
                      <a:solidFill>
                        <a:schemeClr val="accent1">
                          <a:lumMod val="20000"/>
                          <a:lumOff val="8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alpha val="10000"/>
                      </a:schemeClr>
                    </a:solidFill>
                  </a:tcPr>
                </a:tc>
                <a:tc>
                  <a:txBody>
                    <a:bodyPr/>
                    <a:lstStyle/>
                    <a:p>
                      <a:pPr marL="0" marR="0" lvl="0" indent="0" algn="l" defTabSz="1371597" rtl="0" eaLnBrk="1" fontAlgn="auto" latinLnBrk="0" hangingPunct="1">
                        <a:lnSpc>
                          <a:spcPct val="100000"/>
                        </a:lnSpc>
                        <a:spcBef>
                          <a:spcPts val="0"/>
                        </a:spcBef>
                        <a:spcAft>
                          <a:spcPts val="0"/>
                        </a:spcAft>
                        <a:buClrTx/>
                        <a:buSzTx/>
                        <a:buFontTx/>
                        <a:buNone/>
                        <a:tabLst/>
                        <a:defRPr/>
                      </a:pPr>
                      <a:r>
                        <a:rPr lang="en-US" sz="1200">
                          <a:solidFill>
                            <a:schemeClr val="tx1"/>
                          </a:solidFill>
                        </a:rPr>
                        <a:t>In development</a:t>
                      </a:r>
                    </a:p>
                  </a:txBody>
                  <a:tcPr marL="93260" marR="93260" marT="46630" marB="46630" anchor="ctr">
                    <a:lnL w="12700" cmpd="sng">
                      <a:noFill/>
                    </a:lnL>
                    <a:lnR w="12700" cmpd="sng">
                      <a:noFill/>
                    </a:lnR>
                    <a:lnT w="12700" cap="flat" cmpd="sng" algn="ctr">
                      <a:solidFill>
                        <a:schemeClr val="accent2">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alpha val="10000"/>
                      </a:schemeClr>
                    </a:solidFill>
                  </a:tcPr>
                </a:tc>
                <a:tc>
                  <a:txBody>
                    <a:bodyPr/>
                    <a:lstStyle/>
                    <a:p>
                      <a:r>
                        <a:rPr lang="en-US" sz="1200" dirty="0">
                          <a:solidFill>
                            <a:schemeClr val="tx1"/>
                          </a:solidFill>
                        </a:rPr>
                        <a:t>TBD</a:t>
                      </a:r>
                    </a:p>
                  </a:txBody>
                  <a:tcPr marL="93260" marR="93260" marT="46630" marB="46630" anchor="ctr">
                    <a:lnL w="12700" cmpd="sng">
                      <a:noFill/>
                    </a:lnL>
                    <a:lnR w="12700" cmpd="sng">
                      <a:noFill/>
                    </a:lnR>
                    <a:lnT w="12700" cap="flat" cmpd="sng" algn="ctr">
                      <a:solidFill>
                        <a:schemeClr val="accent3">
                          <a:lumMod val="20000"/>
                          <a:lumOff val="8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1587073302"/>
                  </a:ext>
                </a:extLst>
              </a:tr>
            </a:tbl>
          </a:graphicData>
        </a:graphic>
      </p:graphicFrame>
    </p:spTree>
    <p:extLst>
      <p:ext uri="{BB962C8B-B14F-4D97-AF65-F5344CB8AC3E}">
        <p14:creationId xmlns:p14="http://schemas.microsoft.com/office/powerpoint/2010/main" val="17987079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9BE887-8525-496D-9708-CB46C7FD36BF}"/>
              </a:ext>
            </a:extLst>
          </p:cNvPr>
          <p:cNvSpPr txBox="1"/>
          <p:nvPr/>
        </p:nvSpPr>
        <p:spPr>
          <a:xfrm>
            <a:off x="288924" y="6270228"/>
            <a:ext cx="8425417" cy="64633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1A1A1A"/>
                </a:solidFill>
                <a:effectLst/>
                <a:uLnTx/>
                <a:uFillTx/>
                <a:latin typeface="Segoe UI"/>
                <a:ea typeface="+mn-ea"/>
                <a:cs typeface="+mn-cs"/>
              </a:rPr>
              <a:t>Source: </a:t>
            </a:r>
            <a:br>
              <a:rPr kumimoji="0" lang="en-US" sz="900" b="0" i="0" u="none" strike="noStrike" kern="1200" cap="none" spc="0" normalizeH="0" baseline="0" noProof="0">
                <a:ln>
                  <a:noFill/>
                </a:ln>
                <a:solidFill>
                  <a:srgbClr val="1A1A1A"/>
                </a:solidFill>
                <a:effectLst/>
                <a:uLnTx/>
                <a:uFillTx/>
                <a:latin typeface="Segoe UI"/>
                <a:ea typeface="+mn-ea"/>
                <a:cs typeface="+mn-cs"/>
              </a:rPr>
            </a:br>
            <a:r>
              <a:rPr kumimoji="0" lang="en-US" sz="900" b="0" i="0" u="none" strike="noStrike" kern="1200" cap="none" spc="0" normalizeH="0" baseline="30000" noProof="0">
                <a:ln>
                  <a:noFill/>
                </a:ln>
                <a:solidFill>
                  <a:srgbClr val="1A1A1A"/>
                </a:solidFill>
                <a:effectLst/>
                <a:uLnTx/>
                <a:uFillTx/>
                <a:latin typeface="Segoe UI" panose="020B0502040204020203" pitchFamily="34" charset="0"/>
                <a:ea typeface="+mn-ea"/>
                <a:cs typeface="+mn-cs"/>
              </a:rPr>
              <a:t>1 </a:t>
            </a:r>
            <a:r>
              <a:rPr kumimoji="0" lang="en-US" sz="900" b="0" i="0" u="none" strike="noStrike" kern="1200" cap="none" spc="0" normalizeH="0" baseline="0" noProof="0">
                <a:ln>
                  <a:noFill/>
                </a:ln>
                <a:solidFill>
                  <a:srgbClr val="1A1A1A"/>
                </a:solidFill>
                <a:effectLst/>
                <a:uLnTx/>
                <a:uFillTx/>
                <a:latin typeface="Segoe UI" panose="020B0502040204020203" pitchFamily="34" charset="0"/>
                <a:ea typeface="+mn-ea"/>
                <a:cs typeface="+mn-cs"/>
              </a:rPr>
              <a:t>Average cost of breach for organizations with 5,001-10,000 employees from </a:t>
            </a:r>
            <a:r>
              <a:rPr kumimoji="0" lang="en-US" sz="900" b="0" i="0" u="none" strike="noStrike" kern="1200" cap="none" spc="0" normalizeH="0" baseline="0" noProof="0" err="1">
                <a:ln>
                  <a:noFill/>
                </a:ln>
                <a:solidFill>
                  <a:srgbClr val="1A1A1A"/>
                </a:solidFill>
                <a:effectLst/>
                <a:uLnTx/>
                <a:uFillTx/>
                <a:latin typeface="Segoe UI" panose="020B0502040204020203" pitchFamily="34" charset="0"/>
                <a:ea typeface="+mn-ea"/>
                <a:cs typeface="+mn-cs"/>
              </a:rPr>
              <a:t>Ponemon</a:t>
            </a:r>
            <a:r>
              <a:rPr kumimoji="0" lang="en-US" sz="900" b="0" i="0" u="none" strike="noStrike" kern="1200" cap="none" spc="0" normalizeH="0" baseline="0" noProof="0">
                <a:ln>
                  <a:noFill/>
                </a:ln>
                <a:solidFill>
                  <a:srgbClr val="1A1A1A"/>
                </a:solidFill>
                <a:effectLst/>
                <a:uLnTx/>
                <a:uFillTx/>
                <a:latin typeface="Segoe UI" panose="020B0502040204020203" pitchFamily="34" charset="0"/>
                <a:ea typeface="+mn-ea"/>
                <a:cs typeface="+mn-cs"/>
              </a:rPr>
              <a:t> Institute; </a:t>
            </a:r>
            <a:br>
              <a:rPr kumimoji="0" lang="en-US" sz="900" b="0" i="0" u="none" strike="noStrike" kern="1200" cap="none" spc="0" normalizeH="0" baseline="0" noProof="0">
                <a:ln>
                  <a:noFill/>
                </a:ln>
                <a:solidFill>
                  <a:srgbClr val="1A1A1A"/>
                </a:solidFill>
                <a:effectLst/>
                <a:uLnTx/>
                <a:uFillTx/>
                <a:latin typeface="Segoe UI" panose="020B0502040204020203" pitchFamily="34" charset="0"/>
                <a:ea typeface="+mn-ea"/>
                <a:cs typeface="+mn-cs"/>
              </a:rPr>
            </a:br>
            <a:r>
              <a:rPr kumimoji="0" lang="en-US" sz="900" b="0" i="0" u="none" strike="noStrike" kern="1200" cap="none" spc="0" normalizeH="0" baseline="30000" noProof="0">
                <a:ln>
                  <a:noFill/>
                </a:ln>
                <a:solidFill>
                  <a:srgbClr val="1A1A1A"/>
                </a:solidFill>
                <a:effectLst/>
                <a:uLnTx/>
                <a:uFillTx/>
                <a:latin typeface="Segoe UI" panose="020B0502040204020203" pitchFamily="34" charset="0"/>
                <a:ea typeface="+mn-ea"/>
                <a:cs typeface="Segoe UI" panose="020B0502040204020203" pitchFamily="34" charset="0"/>
              </a:rPr>
              <a:t>2</a:t>
            </a:r>
            <a:r>
              <a:rPr kumimoji="0" lang="en-US" sz="900" b="0" i="0" u="none" strike="noStrike" kern="1200" cap="none" spc="0" normalizeH="0" baseline="30000" noProof="0">
                <a:ln>
                  <a:noFill/>
                </a:ln>
                <a:solidFill>
                  <a:srgbClr val="1A1A1A"/>
                </a:solidFill>
                <a:effectLst/>
                <a:uLnTx/>
                <a:uFillTx/>
                <a:latin typeface="Segoe UI" panose="020B0502040204020203" pitchFamily="34" charset="0"/>
                <a:ea typeface="Source Sans Pro" panose="020B0503030403020204" pitchFamily="34" charset="0"/>
                <a:cs typeface="Segoe UI" panose="020B0502040204020203" pitchFamily="34" charset="0"/>
              </a:rPr>
              <a:t> </a:t>
            </a:r>
            <a:r>
              <a:rPr kumimoji="0" lang="en-US" sz="900" b="0" i="0" u="none" strike="noStrike" kern="1200" cap="none" spc="0" normalizeH="0" baseline="0" noProof="0">
                <a:ln>
                  <a:noFill/>
                </a:ln>
                <a:solidFill>
                  <a:srgbClr val="1A1A1A"/>
                </a:solidFill>
                <a:effectLst/>
                <a:uLnTx/>
                <a:uFillTx/>
                <a:latin typeface="Segoe UI" panose="020B0502040204020203" pitchFamily="34" charset="0"/>
                <a:ea typeface="+mn-ea"/>
                <a:cs typeface="+mn-cs"/>
              </a:rPr>
              <a:t>Forrester Study: The 2020 state of security operations (Commissioned by Paolo Alto Networks);</a:t>
            </a:r>
            <a:br>
              <a:rPr kumimoji="0" lang="en-US" sz="900" b="0" i="0" u="none" strike="noStrike" kern="1200" cap="none" spc="0" normalizeH="0" baseline="0" noProof="0">
                <a:ln>
                  <a:noFill/>
                </a:ln>
                <a:solidFill>
                  <a:srgbClr val="1A1A1A"/>
                </a:solidFill>
                <a:effectLst/>
                <a:uLnTx/>
                <a:uFillTx/>
                <a:latin typeface="Segoe UI" panose="020B0502040204020203" pitchFamily="34" charset="0"/>
                <a:ea typeface="+mn-ea"/>
                <a:cs typeface="+mn-cs"/>
              </a:rPr>
            </a:br>
            <a:r>
              <a:rPr kumimoji="0" lang="en-US" sz="900" b="0" i="0" u="none" strike="noStrike" kern="1200" cap="none" spc="0" normalizeH="0" baseline="30000" noProof="0">
                <a:ln>
                  <a:noFill/>
                </a:ln>
                <a:solidFill>
                  <a:srgbClr val="1A1A1A"/>
                </a:solidFill>
                <a:effectLst/>
                <a:uLnTx/>
                <a:uFillTx/>
                <a:latin typeface="Segoe UI" panose="020B0502040204020203" pitchFamily="34" charset="0"/>
                <a:ea typeface="+mn-ea"/>
                <a:cs typeface="+mn-cs"/>
              </a:rPr>
              <a:t>3 </a:t>
            </a:r>
            <a:r>
              <a:rPr kumimoji="0" lang="en-US" sz="900" b="0" i="0" u="none" strike="noStrike" kern="1200" cap="none" spc="0" normalizeH="0" baseline="0" noProof="0">
                <a:ln>
                  <a:noFill/>
                </a:ln>
                <a:solidFill>
                  <a:srgbClr val="1A1A1A"/>
                </a:solidFill>
                <a:effectLst/>
                <a:uLnTx/>
                <a:uFillTx/>
                <a:latin typeface="Segoe UI" panose="020B0502040204020203" pitchFamily="34" charset="0"/>
                <a:ea typeface="+mn-ea"/>
                <a:cs typeface="+mn-cs"/>
              </a:rPr>
              <a:t>Gartner Report: Cloud Strategy Leadership</a:t>
            </a:r>
            <a:endParaRPr kumimoji="0" lang="en-US" sz="900" b="0" i="0" u="none" strike="noStrike" kern="1200" cap="none" spc="0" normalizeH="0" baseline="30000" noProof="0">
              <a:ln>
                <a:noFill/>
              </a:ln>
              <a:solidFill>
                <a:srgbClr val="1A1A1A"/>
              </a:solidFill>
              <a:effectLst/>
              <a:uLnTx/>
              <a:uFillTx/>
              <a:latin typeface="Segoe UI" panose="020B0502040204020203" pitchFamily="34" charset="0"/>
              <a:ea typeface="+mn-ea"/>
              <a:cs typeface="+mn-cs"/>
            </a:endParaRPr>
          </a:p>
        </p:txBody>
      </p:sp>
      <p:sp>
        <p:nvSpPr>
          <p:cNvPr id="8" name="Title 2">
            <a:extLst>
              <a:ext uri="{FF2B5EF4-FFF2-40B4-BE49-F238E27FC236}">
                <a16:creationId xmlns:a16="http://schemas.microsoft.com/office/drawing/2014/main" id="{BDE15CCB-F7C0-4E17-BA1B-90E002A45980}"/>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Today’s security challenges facing organizations</a:t>
            </a:r>
          </a:p>
        </p:txBody>
      </p:sp>
      <p:sp>
        <p:nvSpPr>
          <p:cNvPr id="2" name="Text Placeholder 3">
            <a:extLst>
              <a:ext uri="{FF2B5EF4-FFF2-40B4-BE49-F238E27FC236}">
                <a16:creationId xmlns:a16="http://schemas.microsoft.com/office/drawing/2014/main" id="{66BE3947-0686-489D-8499-A23A215D35B3}"/>
              </a:ext>
            </a:extLst>
          </p:cNvPr>
          <p:cNvSpPr txBox="1">
            <a:spLocks/>
          </p:cNvSpPr>
          <p:nvPr/>
        </p:nvSpPr>
        <p:spPr>
          <a:xfrm>
            <a:off x="426425" y="1221540"/>
            <a:ext cx="11563350"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Average cost of a breach for organizations cost $4.72M</a:t>
            </a:r>
          </a:p>
        </p:txBody>
      </p:sp>
      <p:grpSp>
        <p:nvGrpSpPr>
          <p:cNvPr id="3" name="Group 2">
            <a:extLst>
              <a:ext uri="{FF2B5EF4-FFF2-40B4-BE49-F238E27FC236}">
                <a16:creationId xmlns:a16="http://schemas.microsoft.com/office/drawing/2014/main" id="{73084E38-788C-7F4D-B25A-8466BE59D50F}"/>
              </a:ext>
            </a:extLst>
          </p:cNvPr>
          <p:cNvGrpSpPr/>
          <p:nvPr/>
        </p:nvGrpSpPr>
        <p:grpSpPr>
          <a:xfrm>
            <a:off x="1382003" y="2986891"/>
            <a:ext cx="2165603" cy="2894437"/>
            <a:chOff x="1382003" y="2570646"/>
            <a:chExt cx="2165603" cy="2894437"/>
          </a:xfrm>
        </p:grpSpPr>
        <p:sp>
          <p:nvSpPr>
            <p:cNvPr id="38" name="Text Placeholder 3">
              <a:extLst>
                <a:ext uri="{FF2B5EF4-FFF2-40B4-BE49-F238E27FC236}">
                  <a16:creationId xmlns:a16="http://schemas.microsoft.com/office/drawing/2014/main" id="{4C5AF6AA-E90F-40B7-B4B1-07F2478E2332}"/>
                </a:ext>
              </a:extLst>
            </p:cNvPr>
            <p:cNvSpPr txBox="1">
              <a:spLocks/>
            </p:cNvSpPr>
            <p:nvPr/>
          </p:nvSpPr>
          <p:spPr>
            <a:xfrm>
              <a:off x="1382003" y="3679979"/>
              <a:ext cx="2165603" cy="1785104"/>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6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79%</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rPr>
                <a:t>of surveyed enterprises have experienced a cyber breach in the past year</a:t>
              </a:r>
              <a:r>
                <a:rPr kumimoji="0" lang="en-US" sz="1400" b="0" i="0" u="none" strike="noStrike" kern="1200" cap="none" spc="0" normalizeH="0" baseline="30000" noProof="0">
                  <a:ln>
                    <a:noFill/>
                  </a:ln>
                  <a:solidFill>
                    <a:srgbClr val="282828"/>
                  </a:solidFill>
                  <a:effectLst/>
                  <a:uLnTx/>
                  <a:uFillTx/>
                  <a:latin typeface="Segoe UI"/>
                  <a:ea typeface="+mn-ea"/>
                  <a:cs typeface="Segoe UI" panose="020B0502040204020203" pitchFamily="34" charset="0"/>
                </a:rPr>
                <a:t>2</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282828"/>
                </a:solidFill>
                <a:effectLst/>
                <a:uLnTx/>
                <a:uFillTx/>
                <a:latin typeface="Segoe UI Semibold" panose="020B0702040204020203" pitchFamily="34" charset="0"/>
                <a:ea typeface="+mn-ea"/>
                <a:cs typeface="Segoe UI Semibold" panose="020B0702040204020203" pitchFamily="34" charset="0"/>
              </a:endParaRPr>
            </a:p>
          </p:txBody>
        </p:sp>
        <p:sp>
          <p:nvSpPr>
            <p:cNvPr id="46" name="Oval 45" descr="Venn diagram circle ">
              <a:extLst>
                <a:ext uri="{FF2B5EF4-FFF2-40B4-BE49-F238E27FC236}">
                  <a16:creationId xmlns:a16="http://schemas.microsoft.com/office/drawing/2014/main" id="{93F85C00-2323-C646-94EE-0DC10A7CD1C2}"/>
                </a:ext>
              </a:extLst>
            </p:cNvPr>
            <p:cNvSpPr/>
            <p:nvPr/>
          </p:nvSpPr>
          <p:spPr>
            <a:xfrm>
              <a:off x="1382003" y="2570646"/>
              <a:ext cx="1017812" cy="1017812"/>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grpSp>
      <p:sp>
        <p:nvSpPr>
          <p:cNvPr id="34" name="Text Placeholder 3">
            <a:extLst>
              <a:ext uri="{FF2B5EF4-FFF2-40B4-BE49-F238E27FC236}">
                <a16:creationId xmlns:a16="http://schemas.microsoft.com/office/drawing/2014/main" id="{AB7A5802-124A-4350-BFCE-279574AE21FA}"/>
              </a:ext>
            </a:extLst>
          </p:cNvPr>
          <p:cNvSpPr txBox="1">
            <a:spLocks/>
          </p:cNvSpPr>
          <p:nvPr/>
        </p:nvSpPr>
        <p:spPr>
          <a:xfrm>
            <a:off x="5399595" y="4052192"/>
            <a:ext cx="2165603" cy="1569660"/>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6000" b="0" i="0" u="none" strike="noStrike" kern="1200" cap="none" spc="0" normalizeH="0" baseline="0" noProof="0">
                <a:ln>
                  <a:noFill/>
                </a:ln>
                <a:solidFill>
                  <a:srgbClr val="6A4B16"/>
                </a:solidFill>
                <a:effectLst/>
                <a:uLnTx/>
                <a:uFillTx/>
                <a:latin typeface="Segoe UI Semibold" panose="020B0702040204020203" pitchFamily="34" charset="0"/>
                <a:ea typeface="+mn-ea"/>
                <a:cs typeface="Segoe UI Semibold" panose="020B0702040204020203" pitchFamily="34" charset="0"/>
              </a:rPr>
              <a:t>80%</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rPr>
              <a:t>of breaches involve the use of lost or stolen passwords</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282828"/>
              </a:solidFill>
              <a:effectLst/>
              <a:uLnTx/>
              <a:uFillTx/>
              <a:latin typeface="Segoe UI Semibold" panose="020B0702040204020203" pitchFamily="34" charset="0"/>
              <a:ea typeface="+mn-ea"/>
              <a:cs typeface="Segoe UI Semibold" panose="020B0702040204020203" pitchFamily="34" charset="0"/>
            </a:endParaRPr>
          </a:p>
        </p:txBody>
      </p:sp>
      <p:grpSp>
        <p:nvGrpSpPr>
          <p:cNvPr id="6" name="Group 5">
            <a:extLst>
              <a:ext uri="{FF2B5EF4-FFF2-40B4-BE49-F238E27FC236}">
                <a16:creationId xmlns:a16="http://schemas.microsoft.com/office/drawing/2014/main" id="{BB638DD7-D10E-F749-8E97-8EA5AECA4208}"/>
              </a:ext>
            </a:extLst>
          </p:cNvPr>
          <p:cNvGrpSpPr/>
          <p:nvPr/>
        </p:nvGrpSpPr>
        <p:grpSpPr>
          <a:xfrm>
            <a:off x="9283427" y="2984997"/>
            <a:ext cx="2272541" cy="3107052"/>
            <a:chOff x="9283427" y="2568752"/>
            <a:chExt cx="2272541" cy="3107052"/>
          </a:xfrm>
        </p:grpSpPr>
        <p:sp>
          <p:nvSpPr>
            <p:cNvPr id="43" name="Text Placeholder 3">
              <a:extLst>
                <a:ext uri="{FF2B5EF4-FFF2-40B4-BE49-F238E27FC236}">
                  <a16:creationId xmlns:a16="http://schemas.microsoft.com/office/drawing/2014/main" id="{31AD7696-6D26-41DF-B953-3ADE0D1D828D}"/>
                </a:ext>
              </a:extLst>
            </p:cNvPr>
            <p:cNvSpPr txBox="1">
              <a:spLocks/>
            </p:cNvSpPr>
            <p:nvPr/>
          </p:nvSpPr>
          <p:spPr>
            <a:xfrm>
              <a:off x="9390365" y="3675256"/>
              <a:ext cx="2165603" cy="2000548"/>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6000" b="0" i="0" u="none" strike="noStrike" kern="1200" cap="none" spc="0" normalizeH="0" baseline="0" noProof="0">
                  <a:ln>
                    <a:noFill/>
                  </a:ln>
                  <a:solidFill>
                    <a:srgbClr val="0F7C0F"/>
                  </a:solidFill>
                  <a:effectLst/>
                  <a:uLnTx/>
                  <a:uFillTx/>
                  <a:latin typeface="Segoe UI Semibold" panose="020B0702040204020203" pitchFamily="34" charset="0"/>
                  <a:ea typeface="+mn-ea"/>
                  <a:cs typeface="Segoe UI Semibold" panose="020B0702040204020203" pitchFamily="34" charset="0"/>
                </a:rPr>
                <a:t>60%</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rPr>
                <a:t>fewer security incidents with public cloud service workloads than those in traditional data centers</a:t>
              </a:r>
              <a:r>
                <a:rPr kumimoji="0" lang="en-US" sz="1400" b="0" i="0" u="none" strike="noStrike" kern="1200" cap="none" spc="0" normalizeH="0" baseline="30000" noProof="0">
                  <a:ln>
                    <a:noFill/>
                  </a:ln>
                  <a:solidFill>
                    <a:srgbClr val="282828"/>
                  </a:solidFill>
                  <a:effectLst/>
                  <a:uLnTx/>
                  <a:uFillTx/>
                  <a:latin typeface="Segoe UI"/>
                  <a:ea typeface="+mn-ea"/>
                  <a:cs typeface="Segoe UI Semibold" panose="020B0702040204020203" pitchFamily="34" charset="0"/>
                </a:rPr>
                <a:t>3</a:t>
              </a:r>
              <a:endPar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endParaRP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282828"/>
                </a:solidFill>
                <a:effectLst/>
                <a:uLnTx/>
                <a:uFillTx/>
                <a:latin typeface="Segoe UI Semibold" panose="020B0702040204020203" pitchFamily="34" charset="0"/>
                <a:ea typeface="+mn-ea"/>
                <a:cs typeface="Segoe UI Semibold" panose="020B0702040204020203" pitchFamily="34" charset="0"/>
              </a:endParaRPr>
            </a:p>
          </p:txBody>
        </p:sp>
        <p:sp>
          <p:nvSpPr>
            <p:cNvPr id="48" name="Oval 47" descr="Venn diagram circle ">
              <a:extLst>
                <a:ext uri="{FF2B5EF4-FFF2-40B4-BE49-F238E27FC236}">
                  <a16:creationId xmlns:a16="http://schemas.microsoft.com/office/drawing/2014/main" id="{DAA6DB44-C165-B645-9C47-EF112F3E6B8C}"/>
                </a:ext>
              </a:extLst>
            </p:cNvPr>
            <p:cNvSpPr/>
            <p:nvPr/>
          </p:nvSpPr>
          <p:spPr>
            <a:xfrm>
              <a:off x="9283427" y="2568752"/>
              <a:ext cx="1017812" cy="1017812"/>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64" name="Group 63">
            <a:extLst>
              <a:ext uri="{FF2B5EF4-FFF2-40B4-BE49-F238E27FC236}">
                <a16:creationId xmlns:a16="http://schemas.microsoft.com/office/drawing/2014/main" id="{45E00EDE-6386-6F4C-926F-6B1B92630DCD}"/>
              </a:ext>
            </a:extLst>
          </p:cNvPr>
          <p:cNvGrpSpPr/>
          <p:nvPr/>
        </p:nvGrpSpPr>
        <p:grpSpPr>
          <a:xfrm>
            <a:off x="0" y="8037743"/>
            <a:ext cx="6945151" cy="1857822"/>
            <a:chOff x="0" y="7151687"/>
            <a:chExt cx="6945151" cy="1857822"/>
          </a:xfrm>
        </p:grpSpPr>
        <p:grpSp>
          <p:nvGrpSpPr>
            <p:cNvPr id="65" name="Light Brand colors" descr="Light Microsoft Brand colors with text in accessible brand colors">
              <a:extLst>
                <a:ext uri="{FF2B5EF4-FFF2-40B4-BE49-F238E27FC236}">
                  <a16:creationId xmlns:a16="http://schemas.microsoft.com/office/drawing/2014/main" id="{E4D32ED2-8130-054D-8DA4-1516BCC6B0C0}"/>
                </a:ext>
              </a:extLst>
            </p:cNvPr>
            <p:cNvGrpSpPr/>
            <p:nvPr/>
          </p:nvGrpSpPr>
          <p:grpSpPr>
            <a:xfrm>
              <a:off x="0" y="7151687"/>
              <a:ext cx="6945151" cy="592860"/>
              <a:chOff x="4065588" y="1436688"/>
              <a:chExt cx="7549853" cy="598859"/>
            </a:xfrm>
          </p:grpSpPr>
          <p:sp>
            <p:nvSpPr>
              <p:cNvPr id="80" name="Freeform 121" descr="Light Orange shape">
                <a:extLst>
                  <a:ext uri="{FF2B5EF4-FFF2-40B4-BE49-F238E27FC236}">
                    <a16:creationId xmlns:a16="http://schemas.microsoft.com/office/drawing/2014/main" id="{C418669A-1FC2-E447-A7F3-6040A5B423B3}"/>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6B2929"/>
                    </a:solidFill>
                    <a:effectLst/>
                    <a:uLnTx/>
                    <a:uFillTx/>
                    <a:latin typeface="Segoe UI" panose="020B0502040204020203" pitchFamily="34" charset="0"/>
                    <a:ea typeface="+mn-ea"/>
                    <a:cs typeface="Segoe UI" panose="020B0502040204020203" pitchFamily="34" charset="0"/>
                  </a:rPr>
                  <a:t>Dark Orange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R255 G147 B73 </a:t>
                </a:r>
                <a:b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#FF9349 </a:t>
                </a:r>
                <a:endParaRPr kumimoji="0" lang="en-US"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81" name="Freeform 119" descr="Light Yellow shape">
                <a:extLst>
                  <a:ext uri="{FF2B5EF4-FFF2-40B4-BE49-F238E27FC236}">
                    <a16:creationId xmlns:a16="http://schemas.microsoft.com/office/drawing/2014/main" id="{17CBCA4E-5BB8-1D4C-B368-99B3381B99AD}"/>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6A4B16"/>
                    </a:solidFill>
                    <a:effectLst/>
                    <a:uLnTx/>
                    <a:uFillTx/>
                    <a:latin typeface="Segoe UI" panose="020B0502040204020203" pitchFamily="34" charset="0"/>
                    <a:ea typeface="+mn-ea"/>
                    <a:cs typeface="Segoe UI" panose="020B0502040204020203" pitchFamily="34" charset="0"/>
                  </a:rPr>
                  <a:t>Dark Yellow</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R254 G240 B0 </a:t>
                </a:r>
                <a:b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#FEF000 </a:t>
                </a:r>
                <a:endParaRPr kumimoji="0" lang="en-US"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82" name="Rectangle 81" descr="Light Green shape">
                <a:extLst>
                  <a:ext uri="{FF2B5EF4-FFF2-40B4-BE49-F238E27FC236}">
                    <a16:creationId xmlns:a16="http://schemas.microsoft.com/office/drawing/2014/main" id="{6DD791F9-0C90-7D4C-9087-4FF94DB08A0B}"/>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54B16"/>
                    </a:solidFill>
                    <a:effectLst/>
                    <a:uLnTx/>
                    <a:uFillTx/>
                    <a:latin typeface="Segoe UI" panose="020B0502040204020203" pitchFamily="34" charset="0"/>
                    <a:ea typeface="+mn-ea"/>
                    <a:cs typeface="Segoe UI" panose="020B0502040204020203" pitchFamily="34" charset="0"/>
                  </a:rPr>
                  <a:t>Dark Green</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endParaRPr kumimoji="0" lang="en-US" sz="653"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R155 G240 B11 </a:t>
                </a:r>
                <a:b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#9BF00B</a:t>
                </a:r>
                <a:endParaRPr kumimoji="0" lang="en-US"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83" name="Rectangle 82" descr="Light Teal shape">
                <a:extLst>
                  <a:ext uri="{FF2B5EF4-FFF2-40B4-BE49-F238E27FC236}">
                    <a16:creationId xmlns:a16="http://schemas.microsoft.com/office/drawing/2014/main" id="{C2D14684-EA9F-8744-B76F-6B5BEBE74A3C}"/>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274B47"/>
                    </a:solidFill>
                    <a:effectLst/>
                    <a:uLnTx/>
                    <a:uFillTx/>
                    <a:latin typeface="Segoe UI" panose="020B0502040204020203" pitchFamily="34" charset="0"/>
                    <a:ea typeface="+mn-ea"/>
                    <a:cs typeface="Segoe UI" panose="020B0502040204020203" pitchFamily="34" charset="0"/>
                  </a:rPr>
                  <a:t>Dark Teal</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endPar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R48 G229 B208 </a:t>
                </a:r>
                <a:b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#30E5D0 </a:t>
                </a:r>
                <a:endParaRPr kumimoji="0" lang="en-US"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84" name="Freeform 130" descr="Light Blue shape">
                <a:extLst>
                  <a:ext uri="{FF2B5EF4-FFF2-40B4-BE49-F238E27FC236}">
                    <a16:creationId xmlns:a16="http://schemas.microsoft.com/office/drawing/2014/main" id="{703A6362-F223-B349-8E4D-5253AFBFA68F}"/>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243A5E"/>
                    </a:solidFill>
                    <a:effectLst/>
                    <a:uLnTx/>
                    <a:uFillTx/>
                    <a:latin typeface="Segoe UI" panose="020B0502040204020203" pitchFamily="34" charset="0"/>
                    <a:ea typeface="+mn-ea"/>
                    <a:cs typeface="Segoe UI" panose="020B0502040204020203" pitchFamily="34" charset="0"/>
                  </a:rPr>
                  <a:t>Dark Blue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R80 G230 B255 </a:t>
                </a:r>
                <a:b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#50E6FF</a:t>
                </a:r>
                <a:endParaRPr kumimoji="0" lang="en-US"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85" name="Freeform 131" descr="Light Purple shape">
                <a:extLst>
                  <a:ext uri="{FF2B5EF4-FFF2-40B4-BE49-F238E27FC236}">
                    <a16:creationId xmlns:a16="http://schemas.microsoft.com/office/drawing/2014/main" id="{BFE3703E-28AF-E94B-A7D1-BA41051DCE4D}"/>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B2E58"/>
                    </a:solidFill>
                    <a:effectLst/>
                    <a:uLnTx/>
                    <a:uFillTx/>
                    <a:latin typeface="Segoe UI" panose="020B0502040204020203" pitchFamily="34" charset="0"/>
                    <a:ea typeface="+mn-ea"/>
                    <a:cs typeface="Segoe UI" panose="020B0502040204020203" pitchFamily="34" charset="0"/>
                  </a:rPr>
                  <a:t>Dark Purple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R213 G157 B255 </a:t>
                </a:r>
                <a:b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#D59DFF </a:t>
                </a:r>
                <a:endParaRPr kumimoji="0" lang="en-US" sz="653"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grpSp>
        <p:grpSp>
          <p:nvGrpSpPr>
            <p:cNvPr id="66" name="Brand colors" descr="Microsoft Brand colors with text in accessible brand colors">
              <a:extLst>
                <a:ext uri="{FF2B5EF4-FFF2-40B4-BE49-F238E27FC236}">
                  <a16:creationId xmlns:a16="http://schemas.microsoft.com/office/drawing/2014/main" id="{C86AD65D-1A40-2347-9E95-CDCB1CAE0F3D}"/>
                </a:ext>
              </a:extLst>
            </p:cNvPr>
            <p:cNvGrpSpPr/>
            <p:nvPr/>
          </p:nvGrpSpPr>
          <p:grpSpPr>
            <a:xfrm>
              <a:off x="0" y="7784168"/>
              <a:ext cx="6945151" cy="592860"/>
              <a:chOff x="4065588" y="2065908"/>
              <a:chExt cx="7549853" cy="601359"/>
            </a:xfrm>
          </p:grpSpPr>
          <p:sp>
            <p:nvSpPr>
              <p:cNvPr id="74" name="Rectangle 73" descr="Orange shape">
                <a:extLst>
                  <a:ext uri="{FF2B5EF4-FFF2-40B4-BE49-F238E27FC236}">
                    <a16:creationId xmlns:a16="http://schemas.microsoft.com/office/drawing/2014/main" id="{7A194F9B-5405-8C41-93E8-A4BD4C0073BA}"/>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endParaRPr kumimoji="0" lang="en-US" sz="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R216 G59 B1</a:t>
                </a:r>
              </a:p>
              <a:p>
                <a:pPr marL="0" marR="0" lvl="0" indent="0" algn="l" defTabSz="746123" rtl="0" eaLnBrk="1" fontAlgn="auto" latinLnBrk="0" hangingPunct="1">
                  <a:lnSpc>
                    <a:spcPct val="100000"/>
                  </a:lnSpc>
                  <a:spcBef>
                    <a:spcPts val="0"/>
                  </a:spcBef>
                  <a:spcAft>
                    <a:spcPts val="326"/>
                  </a:spcAft>
                  <a:buClrTx/>
                  <a:buSzTx/>
                  <a:buFontTx/>
                  <a:buNone/>
                  <a:tabLst/>
                  <a:defRPr/>
                </a:pPr>
                <a:r>
                  <a:rPr kumimoji="0" lang="en-US"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#D83B01</a:t>
                </a: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5" name="Freeform 39" descr="Yellow shape">
                <a:extLst>
                  <a:ext uri="{FF2B5EF4-FFF2-40B4-BE49-F238E27FC236}">
                    <a16:creationId xmlns:a16="http://schemas.microsoft.com/office/drawing/2014/main" id="{56848B0D-EA4A-7845-8551-5979241D5111}"/>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R255 G185 B0</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Hex #FFB900</a:t>
                </a:r>
              </a:p>
            </p:txBody>
          </p:sp>
          <p:sp>
            <p:nvSpPr>
              <p:cNvPr id="76" name="Rectangle 75" descr="Green shape">
                <a:extLst>
                  <a:ext uri="{FF2B5EF4-FFF2-40B4-BE49-F238E27FC236}">
                    <a16:creationId xmlns:a16="http://schemas.microsoft.com/office/drawing/2014/main" id="{AF741530-37B9-CA40-B175-7B32DD477E90}"/>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R16 G124 B16</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#107C10</a:t>
                </a: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7" name="Rectangle 76" descr="Teal shape">
                <a:extLst>
                  <a:ext uri="{FF2B5EF4-FFF2-40B4-BE49-F238E27FC236}">
                    <a16:creationId xmlns:a16="http://schemas.microsoft.com/office/drawing/2014/main" id="{155AF2F3-177D-B446-9CDE-744F9CF6908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R0 G133 B117</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#008575</a:t>
                </a: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8" name="Rectangle 77" descr="Blue shape">
                <a:extLst>
                  <a:ext uri="{FF2B5EF4-FFF2-40B4-BE49-F238E27FC236}">
                    <a16:creationId xmlns:a16="http://schemas.microsoft.com/office/drawing/2014/main" id="{9BDC1975-CD20-C54E-9CDF-D4EE7F55D2B0}"/>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R0 G120 B212</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#0078D4</a:t>
                </a: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9" name="Rectangle 78" descr="Purple shape">
                <a:extLst>
                  <a:ext uri="{FF2B5EF4-FFF2-40B4-BE49-F238E27FC236}">
                    <a16:creationId xmlns:a16="http://schemas.microsoft.com/office/drawing/2014/main" id="{C5E53287-EB74-0842-A338-D638A0EB6E9C}"/>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Rich Black</a:t>
                </a:r>
                <a:endPar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R134 G97 B197</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#8661C5</a:t>
                </a:r>
              </a:p>
              <a:p>
                <a:pPr marL="0" marR="0" lvl="0" indent="0" algn="l" defTabSz="746123" rtl="0" eaLnBrk="1" fontAlgn="auto" latinLnBrk="0" hangingPunct="1">
                  <a:lnSpc>
                    <a:spcPct val="100000"/>
                  </a:lnSpc>
                  <a:spcBef>
                    <a:spcPts val="0"/>
                  </a:spcBef>
                  <a:spcAft>
                    <a:spcPts val="0"/>
                  </a:spcAft>
                  <a:buClrTx/>
                  <a:buSzTx/>
                  <a:buFontTx/>
                  <a:buNone/>
                  <a:tabLst/>
                  <a:defRPr/>
                </a:pPr>
                <a:endParaRPr kumimoji="0" lang="en-US" sz="6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67" name="Dark Brand colors" descr="Dark Microsoft Brand colors with text in accessible brand colors">
              <a:extLst>
                <a:ext uri="{FF2B5EF4-FFF2-40B4-BE49-F238E27FC236}">
                  <a16:creationId xmlns:a16="http://schemas.microsoft.com/office/drawing/2014/main" id="{7B72A902-DF7E-704B-9F35-21E6A528B9F6}"/>
                </a:ext>
              </a:extLst>
            </p:cNvPr>
            <p:cNvGrpSpPr/>
            <p:nvPr/>
          </p:nvGrpSpPr>
          <p:grpSpPr>
            <a:xfrm>
              <a:off x="0" y="8416649"/>
              <a:ext cx="6945151" cy="592860"/>
              <a:chOff x="4065588" y="2697627"/>
              <a:chExt cx="7549853" cy="601358"/>
            </a:xfrm>
          </p:grpSpPr>
          <p:sp>
            <p:nvSpPr>
              <p:cNvPr id="68" name="Rectangle 67" descr="Dark Orange shape">
                <a:extLst>
                  <a:ext uri="{FF2B5EF4-FFF2-40B4-BE49-F238E27FC236}">
                    <a16:creationId xmlns:a16="http://schemas.microsoft.com/office/drawing/2014/main" id="{25824CE6-C390-B744-A218-14FB20957D8F}"/>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9349"/>
                    </a:solidFill>
                    <a:effectLst/>
                    <a:uLnTx/>
                    <a:uFillTx/>
                    <a:latin typeface="Segoe UI" panose="020B0502040204020203" pitchFamily="34" charset="0"/>
                    <a:ea typeface="+mn-ea"/>
                    <a:cs typeface="Segoe UI" panose="020B0502040204020203" pitchFamily="34" charset="0"/>
                  </a:rPr>
                  <a:t>Light Orange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R107 G41 B41 </a:t>
                </a:r>
                <a:b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#6B2929</a:t>
                </a:r>
                <a:endParaRPr kumimoji="0" lang="en-US"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9" name="Rectangle 68" descr="Dark Yellow shape">
                <a:extLst>
                  <a:ext uri="{FF2B5EF4-FFF2-40B4-BE49-F238E27FC236}">
                    <a16:creationId xmlns:a16="http://schemas.microsoft.com/office/drawing/2014/main" id="{E77412DF-2BA1-EF47-BB5C-82DBB2084698}"/>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EF000"/>
                    </a:solidFill>
                    <a:effectLst/>
                    <a:uLnTx/>
                    <a:uFillTx/>
                    <a:latin typeface="Segoe UI" panose="020B0502040204020203" pitchFamily="34" charset="0"/>
                    <a:ea typeface="+mn-ea"/>
                    <a:cs typeface="Segoe UI" panose="020B0502040204020203" pitchFamily="34" charset="0"/>
                  </a:rPr>
                  <a:t>Light Yellow</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R106 G75 B22 </a:t>
                </a:r>
                <a:b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#6A4B16 </a:t>
                </a:r>
                <a:endParaRPr kumimoji="0" lang="en-US"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0" name="Rectangle 69" descr="Dark Green shape">
                <a:extLst>
                  <a:ext uri="{FF2B5EF4-FFF2-40B4-BE49-F238E27FC236}">
                    <a16:creationId xmlns:a16="http://schemas.microsoft.com/office/drawing/2014/main" id="{CAAACD8F-E02D-0244-A492-8573480F94E1}"/>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9BF00B"/>
                    </a:solidFill>
                    <a:effectLst/>
                    <a:uLnTx/>
                    <a:uFillTx/>
                    <a:latin typeface="Segoe UI" panose="020B0502040204020203" pitchFamily="34" charset="0"/>
                    <a:ea typeface="+mn-ea"/>
                    <a:cs typeface="Segoe UI" panose="020B0502040204020203" pitchFamily="34" charset="0"/>
                  </a:rPr>
                  <a:t>Light Green</a:t>
                </a:r>
                <a:b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R5 G75 B22 </a:t>
                </a:r>
                <a:b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#054B16 </a:t>
                </a:r>
                <a:endParaRPr kumimoji="0" lang="en-US"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1" name="Rectangle 70" descr="Dark Teal shape">
                <a:extLst>
                  <a:ext uri="{FF2B5EF4-FFF2-40B4-BE49-F238E27FC236}">
                    <a16:creationId xmlns:a16="http://schemas.microsoft.com/office/drawing/2014/main" id="{CDB0EE74-070A-F144-B4E1-3BCAF1C89198}"/>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30E5D0"/>
                    </a:solidFill>
                    <a:effectLst/>
                    <a:uLnTx/>
                    <a:uFillTx/>
                    <a:latin typeface="Segoe UI" panose="020B0502040204020203" pitchFamily="34" charset="0"/>
                    <a:ea typeface="+mn-ea"/>
                    <a:cs typeface="Segoe UI" panose="020B0502040204020203" pitchFamily="34" charset="0"/>
                  </a:rPr>
                  <a:t>Light Teal</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R39 G75 B71 </a:t>
                </a:r>
                <a:b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#274B47 </a:t>
                </a:r>
                <a:endParaRPr kumimoji="0" lang="en-US"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2" name="Rectangle 71" descr="Dark Blue shape">
                <a:extLst>
                  <a:ext uri="{FF2B5EF4-FFF2-40B4-BE49-F238E27FC236}">
                    <a16:creationId xmlns:a16="http://schemas.microsoft.com/office/drawing/2014/main" id="{6A08B614-1B64-324B-9DE3-FB9B8F152362}"/>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0E6FF"/>
                    </a:solidFill>
                    <a:effectLst/>
                    <a:uLnTx/>
                    <a:uFillTx/>
                    <a:latin typeface="Segoe UI" panose="020B0502040204020203" pitchFamily="34" charset="0"/>
                    <a:ea typeface="+mn-ea"/>
                    <a:cs typeface="Segoe UI" panose="020B0502040204020203" pitchFamily="34" charset="0"/>
                  </a:rPr>
                  <a:t>Light Blue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R36 G58 B94 </a:t>
                </a:r>
                <a:b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#243A5E </a:t>
                </a:r>
                <a:endParaRPr kumimoji="0" lang="en-US"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3" name="Rectangle 72" descr="Dark Purple shape">
                <a:extLst>
                  <a:ext uri="{FF2B5EF4-FFF2-40B4-BE49-F238E27FC236}">
                    <a16:creationId xmlns:a16="http://schemas.microsoft.com/office/drawing/2014/main" id="{34BCB518-44DD-C842-B228-E11A384CC00F}"/>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D59DFF"/>
                    </a:solidFill>
                    <a:effectLst/>
                    <a:uLnTx/>
                    <a:uFillTx/>
                    <a:latin typeface="Segoe UI" panose="020B0502040204020203" pitchFamily="34" charset="0"/>
                    <a:ea typeface="+mn-ea"/>
                    <a:cs typeface="Segoe UI" panose="020B0502040204020203" pitchFamily="34" charset="0"/>
                  </a:rPr>
                  <a:t>Light Purple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White</a:t>
                </a:r>
              </a:p>
              <a:p>
                <a:pPr marL="0" marR="0" lvl="0" indent="0" algn="l" defTabSz="746123" rtl="0" eaLnBrk="1" fontAlgn="auto" latinLnBrk="0" hangingPunct="1">
                  <a:lnSpc>
                    <a:spcPct val="100000"/>
                  </a:lnSpc>
                  <a:spcBef>
                    <a:spcPts val="0"/>
                  </a:spcBef>
                  <a:spcAft>
                    <a:spcPts val="0"/>
                  </a:spcAft>
                  <a:buClrTx/>
                  <a:buSzTx/>
                  <a:buFontTx/>
                  <a:buNone/>
                  <a:tabLst/>
                  <a:defRPr/>
                </a:pP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R59 G46 B88 </a:t>
                </a:r>
                <a:b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pt-BR"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Hex #3B2E58 </a:t>
                </a:r>
                <a:endParaRPr kumimoji="0" lang="en-US" sz="653"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sp>
        <p:nvSpPr>
          <p:cNvPr id="86" name="Rectangle 85">
            <a:extLst>
              <a:ext uri="{FF2B5EF4-FFF2-40B4-BE49-F238E27FC236}">
                <a16:creationId xmlns:a16="http://schemas.microsoft.com/office/drawing/2014/main" id="{30E7C91E-D0D2-3E40-9623-2B03F30157E5}"/>
              </a:ext>
            </a:extLst>
          </p:cNvPr>
          <p:cNvSpPr/>
          <p:nvPr/>
        </p:nvSpPr>
        <p:spPr bwMode="auto">
          <a:xfrm>
            <a:off x="0" y="6994525"/>
            <a:ext cx="12436475" cy="50872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9" name="Graphic 38" descr="Disconnected">
            <a:extLst>
              <a:ext uri="{FF2B5EF4-FFF2-40B4-BE49-F238E27FC236}">
                <a16:creationId xmlns:a16="http://schemas.microsoft.com/office/drawing/2014/main" id="{EEB7B64E-3369-4B45-B41F-4C8B13AC81B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557005" y="3159999"/>
            <a:ext cx="667807" cy="667807"/>
          </a:xfrm>
          <a:prstGeom prst="rect">
            <a:avLst/>
          </a:prstGeom>
        </p:spPr>
      </p:pic>
      <p:grpSp>
        <p:nvGrpSpPr>
          <p:cNvPr id="61" name="Group 60">
            <a:extLst>
              <a:ext uri="{FF2B5EF4-FFF2-40B4-BE49-F238E27FC236}">
                <a16:creationId xmlns:a16="http://schemas.microsoft.com/office/drawing/2014/main" id="{49E8CA9E-1A02-44D5-B812-3534A30995F5}"/>
              </a:ext>
            </a:extLst>
          </p:cNvPr>
          <p:cNvGrpSpPr/>
          <p:nvPr/>
        </p:nvGrpSpPr>
        <p:grpSpPr>
          <a:xfrm>
            <a:off x="5399594" y="2984996"/>
            <a:ext cx="1017812" cy="1017812"/>
            <a:chOff x="7056292" y="2389437"/>
            <a:chExt cx="1017812" cy="1017812"/>
          </a:xfrm>
        </p:grpSpPr>
        <p:sp>
          <p:nvSpPr>
            <p:cNvPr id="62" name="Oval 61" descr="Venn diagram circle ">
              <a:extLst>
                <a:ext uri="{FF2B5EF4-FFF2-40B4-BE49-F238E27FC236}">
                  <a16:creationId xmlns:a16="http://schemas.microsoft.com/office/drawing/2014/main" id="{D8276285-FB70-4D3F-B065-719604CAC81F}"/>
                </a:ext>
              </a:extLst>
            </p:cNvPr>
            <p:cNvSpPr/>
            <p:nvPr/>
          </p:nvSpPr>
          <p:spPr>
            <a:xfrm>
              <a:off x="7056292" y="2389437"/>
              <a:ext cx="1017812" cy="1017812"/>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282828"/>
                </a:solidFill>
                <a:effectLst/>
                <a:uLnTx/>
                <a:uFillTx/>
                <a:latin typeface="Segoe UI Semibold" panose="020B0502040204020203" pitchFamily="34" charset="0"/>
                <a:ea typeface="+mn-ea"/>
                <a:cs typeface="Segoe UI Semibold" panose="020B0502040204020203" pitchFamily="34" charset="0"/>
              </a:endParaRPr>
            </a:p>
          </p:txBody>
        </p:sp>
        <p:pic>
          <p:nvPicPr>
            <p:cNvPr id="63" name="Picture 62">
              <a:extLst>
                <a:ext uri="{FF2B5EF4-FFF2-40B4-BE49-F238E27FC236}">
                  <a16:creationId xmlns:a16="http://schemas.microsoft.com/office/drawing/2014/main" id="{0BCB9B43-8BA0-4D9C-8982-25E1BF403DA8}"/>
                </a:ext>
              </a:extLst>
            </p:cNvPr>
            <p:cNvPicPr>
              <a:picLocks noChangeAspect="1"/>
            </p:cNvPicPr>
            <p:nvPr/>
          </p:nvPicPr>
          <p:blipFill>
            <a:blip r:embed="rId5"/>
            <a:stretch>
              <a:fillRect/>
            </a:stretch>
          </p:blipFill>
          <p:spPr>
            <a:xfrm>
              <a:off x="7235310" y="2518612"/>
              <a:ext cx="659776" cy="633903"/>
            </a:xfrm>
            <a:prstGeom prst="rect">
              <a:avLst/>
            </a:prstGeom>
          </p:spPr>
        </p:pic>
      </p:grpSp>
      <p:pic>
        <p:nvPicPr>
          <p:cNvPr id="30" name="Graphic 29">
            <a:extLst>
              <a:ext uri="{FF2B5EF4-FFF2-40B4-BE49-F238E27FC236}">
                <a16:creationId xmlns:a16="http://schemas.microsoft.com/office/drawing/2014/main" id="{800C795B-3C12-4038-93AF-46A4C6CF04DE}"/>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430063" y="3159999"/>
            <a:ext cx="752773" cy="628276"/>
          </a:xfrm>
          <a:prstGeom prst="rect">
            <a:avLst/>
          </a:prstGeom>
        </p:spPr>
      </p:pic>
    </p:spTree>
    <p:extLst>
      <p:ext uri="{BB962C8B-B14F-4D97-AF65-F5344CB8AC3E}">
        <p14:creationId xmlns:p14="http://schemas.microsoft.com/office/powerpoint/2010/main" val="244850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A46B8FEB-655C-DE49-AE9E-9018B634609F}"/>
              </a:ext>
            </a:extLst>
          </p:cNvPr>
          <p:cNvGrpSpPr/>
          <p:nvPr/>
        </p:nvGrpSpPr>
        <p:grpSpPr>
          <a:xfrm>
            <a:off x="1382003" y="2084677"/>
            <a:ext cx="2165603" cy="2894437"/>
            <a:chOff x="1382003" y="2570646"/>
            <a:chExt cx="2165603" cy="2894437"/>
          </a:xfrm>
        </p:grpSpPr>
        <p:sp>
          <p:nvSpPr>
            <p:cNvPr id="43" name="Text Placeholder 3">
              <a:extLst>
                <a:ext uri="{FF2B5EF4-FFF2-40B4-BE49-F238E27FC236}">
                  <a16:creationId xmlns:a16="http://schemas.microsoft.com/office/drawing/2014/main" id="{89CEBC6D-0CDA-FE4E-832B-1312F25A2DDF}"/>
                </a:ext>
              </a:extLst>
            </p:cNvPr>
            <p:cNvSpPr txBox="1">
              <a:spLocks/>
            </p:cNvSpPr>
            <p:nvPr/>
          </p:nvSpPr>
          <p:spPr>
            <a:xfrm>
              <a:off x="1382003" y="3679979"/>
              <a:ext cx="2165603" cy="1785104"/>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6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79%</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rPr>
                <a:t>of surveyed enterprises have experienced a cyber breach in the past year</a:t>
              </a:r>
              <a:r>
                <a:rPr kumimoji="0" lang="en-US" sz="1400" b="0" i="0" u="none" strike="noStrike" kern="1200" cap="none" spc="0" normalizeH="0" baseline="30000" noProof="0">
                  <a:ln>
                    <a:noFill/>
                  </a:ln>
                  <a:solidFill>
                    <a:srgbClr val="282828"/>
                  </a:solidFill>
                  <a:effectLst/>
                  <a:uLnTx/>
                  <a:uFillTx/>
                  <a:latin typeface="Segoe UI"/>
                  <a:ea typeface="+mn-ea"/>
                  <a:cs typeface="Segoe UI" panose="020B0502040204020203" pitchFamily="34" charset="0"/>
                </a:rPr>
                <a:t>2</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282828"/>
                </a:solidFill>
                <a:effectLst/>
                <a:uLnTx/>
                <a:uFillTx/>
                <a:latin typeface="Segoe UI Semibold" panose="020B0702040204020203" pitchFamily="34" charset="0"/>
                <a:ea typeface="+mn-ea"/>
                <a:cs typeface="Segoe UI Semibold" panose="020B0702040204020203" pitchFamily="34" charset="0"/>
              </a:endParaRPr>
            </a:p>
          </p:txBody>
        </p:sp>
        <p:sp>
          <p:nvSpPr>
            <p:cNvPr id="44" name="Oval 43" descr="Venn diagram circle ">
              <a:extLst>
                <a:ext uri="{FF2B5EF4-FFF2-40B4-BE49-F238E27FC236}">
                  <a16:creationId xmlns:a16="http://schemas.microsoft.com/office/drawing/2014/main" id="{BBA56665-82A0-D449-B861-AB5B478D1271}"/>
                </a:ext>
              </a:extLst>
            </p:cNvPr>
            <p:cNvSpPr/>
            <p:nvPr/>
          </p:nvSpPr>
          <p:spPr>
            <a:xfrm>
              <a:off x="1382003" y="2570646"/>
              <a:ext cx="1017812" cy="1017812"/>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1</a:t>
              </a:r>
            </a:p>
          </p:txBody>
        </p:sp>
      </p:grpSp>
      <p:grpSp>
        <p:nvGrpSpPr>
          <p:cNvPr id="45" name="Group 44">
            <a:extLst>
              <a:ext uri="{FF2B5EF4-FFF2-40B4-BE49-F238E27FC236}">
                <a16:creationId xmlns:a16="http://schemas.microsoft.com/office/drawing/2014/main" id="{BC8BB6B8-BBA7-824F-887E-FE6523A1F803}"/>
              </a:ext>
            </a:extLst>
          </p:cNvPr>
          <p:cNvGrpSpPr/>
          <p:nvPr/>
        </p:nvGrpSpPr>
        <p:grpSpPr>
          <a:xfrm>
            <a:off x="5399595" y="2082783"/>
            <a:ext cx="2165603" cy="2636855"/>
            <a:chOff x="5399595" y="2568752"/>
            <a:chExt cx="2165603" cy="2636855"/>
          </a:xfrm>
        </p:grpSpPr>
        <p:sp>
          <p:nvSpPr>
            <p:cNvPr id="46" name="Text Placeholder 3">
              <a:extLst>
                <a:ext uri="{FF2B5EF4-FFF2-40B4-BE49-F238E27FC236}">
                  <a16:creationId xmlns:a16="http://schemas.microsoft.com/office/drawing/2014/main" id="{2A16413D-A568-6A47-819E-1102531C44E7}"/>
                </a:ext>
              </a:extLst>
            </p:cNvPr>
            <p:cNvSpPr txBox="1">
              <a:spLocks/>
            </p:cNvSpPr>
            <p:nvPr/>
          </p:nvSpPr>
          <p:spPr>
            <a:xfrm>
              <a:off x="5399595" y="3635947"/>
              <a:ext cx="2165603" cy="1569660"/>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6000" b="0" i="0" u="none" strike="noStrike" kern="1200" cap="none" spc="0" normalizeH="0" baseline="0" noProof="0">
                  <a:ln>
                    <a:noFill/>
                  </a:ln>
                  <a:solidFill>
                    <a:srgbClr val="6A4B16"/>
                  </a:solidFill>
                  <a:effectLst/>
                  <a:uLnTx/>
                  <a:uFillTx/>
                  <a:latin typeface="Segoe UI Semibold" panose="020B0702040204020203" pitchFamily="34" charset="0"/>
                  <a:ea typeface="+mn-ea"/>
                  <a:cs typeface="Segoe UI Semibold" panose="020B0702040204020203" pitchFamily="34" charset="0"/>
                </a:rPr>
                <a:t>80%</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rPr>
                <a:t>of breaches involve the use of lost or stolen passwords</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282828"/>
                </a:solidFill>
                <a:effectLst/>
                <a:uLnTx/>
                <a:uFillTx/>
                <a:latin typeface="Segoe UI Semibold" panose="020B0702040204020203" pitchFamily="34" charset="0"/>
                <a:ea typeface="+mn-ea"/>
                <a:cs typeface="Segoe UI Semibold" panose="020B0702040204020203" pitchFamily="34" charset="0"/>
              </a:endParaRPr>
            </a:p>
          </p:txBody>
        </p:sp>
        <p:sp>
          <p:nvSpPr>
            <p:cNvPr id="47" name="Oval 46" descr="Venn diagram circle ">
              <a:extLst>
                <a:ext uri="{FF2B5EF4-FFF2-40B4-BE49-F238E27FC236}">
                  <a16:creationId xmlns:a16="http://schemas.microsoft.com/office/drawing/2014/main" id="{45E7B0D3-C9C2-0A47-9693-E7CECF63389A}"/>
                </a:ext>
              </a:extLst>
            </p:cNvPr>
            <p:cNvSpPr/>
            <p:nvPr/>
          </p:nvSpPr>
          <p:spPr>
            <a:xfrm>
              <a:off x="5399595" y="2568752"/>
              <a:ext cx="1017812" cy="1017812"/>
            </a:xfrm>
            <a:prstGeom prst="ellipse">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282828"/>
                  </a:solidFill>
                  <a:effectLst/>
                  <a:uLnTx/>
                  <a:uFillTx/>
                  <a:latin typeface="Segoe UI Semibold" panose="020B0502040204020203" pitchFamily="34" charset="0"/>
                  <a:ea typeface="+mn-ea"/>
                  <a:cs typeface="Segoe UI Semibold" panose="020B0502040204020203" pitchFamily="34" charset="0"/>
                </a:rPr>
                <a:t>2</a:t>
              </a:r>
            </a:p>
          </p:txBody>
        </p:sp>
      </p:grpSp>
      <p:grpSp>
        <p:nvGrpSpPr>
          <p:cNvPr id="48" name="Group 47">
            <a:extLst>
              <a:ext uri="{FF2B5EF4-FFF2-40B4-BE49-F238E27FC236}">
                <a16:creationId xmlns:a16="http://schemas.microsoft.com/office/drawing/2014/main" id="{D01931F6-C735-1D40-B16A-A073160C37A4}"/>
              </a:ext>
            </a:extLst>
          </p:cNvPr>
          <p:cNvGrpSpPr/>
          <p:nvPr/>
        </p:nvGrpSpPr>
        <p:grpSpPr>
          <a:xfrm>
            <a:off x="9283427" y="2082783"/>
            <a:ext cx="2272541" cy="3107052"/>
            <a:chOff x="9283427" y="2568752"/>
            <a:chExt cx="2272541" cy="3107052"/>
          </a:xfrm>
        </p:grpSpPr>
        <p:sp>
          <p:nvSpPr>
            <p:cNvPr id="49" name="Text Placeholder 3">
              <a:extLst>
                <a:ext uri="{FF2B5EF4-FFF2-40B4-BE49-F238E27FC236}">
                  <a16:creationId xmlns:a16="http://schemas.microsoft.com/office/drawing/2014/main" id="{6E266671-DFB0-914D-A54F-D05337360783}"/>
                </a:ext>
              </a:extLst>
            </p:cNvPr>
            <p:cNvSpPr txBox="1">
              <a:spLocks/>
            </p:cNvSpPr>
            <p:nvPr/>
          </p:nvSpPr>
          <p:spPr>
            <a:xfrm>
              <a:off x="9390365" y="3675256"/>
              <a:ext cx="2165603" cy="2000548"/>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6000" b="0" i="0" u="none" strike="noStrike" kern="1200" cap="none" spc="0" normalizeH="0" baseline="0" noProof="0">
                  <a:ln>
                    <a:noFill/>
                  </a:ln>
                  <a:solidFill>
                    <a:srgbClr val="0F7C0F"/>
                  </a:solidFill>
                  <a:effectLst/>
                  <a:uLnTx/>
                  <a:uFillTx/>
                  <a:latin typeface="Segoe UI Semibold" panose="020B0702040204020203" pitchFamily="34" charset="0"/>
                  <a:ea typeface="+mn-ea"/>
                  <a:cs typeface="Segoe UI Semibold" panose="020B0702040204020203" pitchFamily="34" charset="0"/>
                </a:rPr>
                <a:t>60%</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rPr>
                <a:t>fewer security incidents with public cloud service workloads than those in traditional data centers</a:t>
              </a:r>
              <a:r>
                <a:rPr kumimoji="0" lang="en-US" sz="1400" b="0" i="0" u="none" strike="noStrike" kern="1200" cap="none" spc="0" normalizeH="0" baseline="30000" noProof="0">
                  <a:ln>
                    <a:noFill/>
                  </a:ln>
                  <a:solidFill>
                    <a:srgbClr val="282828"/>
                  </a:solidFill>
                  <a:effectLst/>
                  <a:uLnTx/>
                  <a:uFillTx/>
                  <a:latin typeface="Segoe UI"/>
                  <a:ea typeface="+mn-ea"/>
                  <a:cs typeface="Segoe UI Semibold" panose="020B0702040204020203" pitchFamily="34" charset="0"/>
                </a:rPr>
                <a:t>3</a:t>
              </a:r>
              <a:endParaRPr kumimoji="0" lang="en-US" sz="1400" b="0" i="0" u="none" strike="noStrike" kern="1200" cap="none" spc="0" normalizeH="0" baseline="0" noProof="0">
                <a:ln>
                  <a:noFill/>
                </a:ln>
                <a:solidFill>
                  <a:srgbClr val="282828"/>
                </a:solidFill>
                <a:effectLst/>
                <a:uLnTx/>
                <a:uFillTx/>
                <a:latin typeface="Segoe UI"/>
                <a:ea typeface="+mn-ea"/>
                <a:cs typeface="Segoe UI Semibold" panose="020B0702040204020203" pitchFamily="34" charset="0"/>
              </a:endParaRP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282828"/>
                </a:solidFill>
                <a:effectLst/>
                <a:uLnTx/>
                <a:uFillTx/>
                <a:latin typeface="Segoe UI Semibold" panose="020B0702040204020203" pitchFamily="34" charset="0"/>
                <a:ea typeface="+mn-ea"/>
                <a:cs typeface="Segoe UI Semibold" panose="020B0702040204020203" pitchFamily="34" charset="0"/>
              </a:endParaRPr>
            </a:p>
          </p:txBody>
        </p:sp>
        <p:sp>
          <p:nvSpPr>
            <p:cNvPr id="50" name="Oval 49" descr="Venn diagram circle ">
              <a:extLst>
                <a:ext uri="{FF2B5EF4-FFF2-40B4-BE49-F238E27FC236}">
                  <a16:creationId xmlns:a16="http://schemas.microsoft.com/office/drawing/2014/main" id="{1E280DE4-F831-BD4F-98CB-BB99475B7E47}"/>
                </a:ext>
              </a:extLst>
            </p:cNvPr>
            <p:cNvSpPr/>
            <p:nvPr/>
          </p:nvSpPr>
          <p:spPr>
            <a:xfrm>
              <a:off x="9283427" y="2568752"/>
              <a:ext cx="1017812" cy="1017812"/>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3</a:t>
              </a:r>
            </a:p>
          </p:txBody>
        </p:sp>
      </p:grpSp>
      <p:sp>
        <p:nvSpPr>
          <p:cNvPr id="4" name="Rectangle 3">
            <a:extLst>
              <a:ext uri="{FF2B5EF4-FFF2-40B4-BE49-F238E27FC236}">
                <a16:creationId xmlns:a16="http://schemas.microsoft.com/office/drawing/2014/main" id="{94E5EDCC-851F-B24E-B373-0F00FBF2AA75}"/>
              </a:ext>
            </a:extLst>
          </p:cNvPr>
          <p:cNvSpPr/>
          <p:nvPr/>
        </p:nvSpPr>
        <p:spPr bwMode="auto">
          <a:xfrm>
            <a:off x="0" y="1907300"/>
            <a:ext cx="12436475" cy="50872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629BE887-8525-496D-9708-CB46C7FD36BF}"/>
              </a:ext>
            </a:extLst>
          </p:cNvPr>
          <p:cNvSpPr txBox="1"/>
          <p:nvPr/>
        </p:nvSpPr>
        <p:spPr>
          <a:xfrm>
            <a:off x="288924" y="6270228"/>
            <a:ext cx="842541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1A1A1A"/>
                </a:solidFill>
                <a:effectLst/>
                <a:uLnTx/>
                <a:uFillTx/>
                <a:latin typeface="Segoe UI"/>
                <a:ea typeface="+mn-ea"/>
                <a:cs typeface="+mn-cs"/>
              </a:rPr>
              <a:t>Source: </a:t>
            </a:r>
            <a:br>
              <a:rPr kumimoji="0" lang="en-US" sz="900" b="0" i="0" u="none" strike="noStrike" kern="1200" cap="none" spc="0" normalizeH="0" baseline="0" noProof="0">
                <a:ln>
                  <a:noFill/>
                </a:ln>
                <a:solidFill>
                  <a:srgbClr val="1A1A1A"/>
                </a:solidFill>
                <a:effectLst/>
                <a:uLnTx/>
                <a:uFillTx/>
                <a:latin typeface="Segoe UI"/>
                <a:ea typeface="+mn-ea"/>
                <a:cs typeface="+mn-cs"/>
              </a:rPr>
            </a:br>
            <a:r>
              <a:rPr kumimoji="0" lang="en-US" sz="900" b="0" i="0" u="none" strike="noStrike" kern="1200" cap="none" spc="0" normalizeH="0" baseline="0" noProof="0">
                <a:ln>
                  <a:noFill/>
                </a:ln>
                <a:solidFill>
                  <a:srgbClr val="1A1A1A"/>
                </a:solidFill>
                <a:effectLst/>
                <a:uLnTx/>
                <a:uFillTx/>
                <a:latin typeface="Segoe UI"/>
                <a:ea typeface="+mn-ea"/>
                <a:cs typeface="+mn-cs"/>
              </a:rPr>
              <a:t>Microsoft</a:t>
            </a:r>
            <a:r>
              <a:rPr kumimoji="0" lang="en-US" sz="900" b="0" i="0" u="none" strike="noStrike" kern="1200" cap="none" spc="0" normalizeH="0" noProof="0">
                <a:ln>
                  <a:noFill/>
                </a:ln>
                <a:solidFill>
                  <a:srgbClr val="1A1A1A"/>
                </a:solidFill>
                <a:effectLst/>
                <a:uLnTx/>
                <a:uFillTx/>
                <a:latin typeface="Segoe UI"/>
                <a:ea typeface="+mn-ea"/>
                <a:cs typeface="+mn-cs"/>
              </a:rPr>
              <a:t> Commissioned </a:t>
            </a:r>
            <a:r>
              <a:rPr lang="en-US" sz="900" noProof="0">
                <a:solidFill>
                  <a:srgbClr val="1A1A1A"/>
                </a:solidFill>
                <a:latin typeface="Segoe UI"/>
              </a:rPr>
              <a:t>IAM Audience Tracker Study 2021</a:t>
            </a:r>
            <a:endParaRPr kumimoji="0" lang="en-US" sz="900" b="0" i="0" u="none" strike="noStrike" kern="1200" cap="none" spc="0" normalizeH="0" baseline="30000" noProof="0">
              <a:ln>
                <a:noFill/>
              </a:ln>
              <a:solidFill>
                <a:srgbClr val="1A1A1A"/>
              </a:solidFill>
              <a:effectLst/>
              <a:uLnTx/>
              <a:uFillTx/>
              <a:latin typeface="Segoe UI" panose="020B0502040204020203" pitchFamily="34" charset="0"/>
              <a:ea typeface="+mn-ea"/>
              <a:cs typeface="+mn-cs"/>
            </a:endParaRPr>
          </a:p>
        </p:txBody>
      </p:sp>
      <p:sp>
        <p:nvSpPr>
          <p:cNvPr id="2" name="Title 2">
            <a:extLst>
              <a:ext uri="{FF2B5EF4-FFF2-40B4-BE49-F238E27FC236}">
                <a16:creationId xmlns:a16="http://schemas.microsoft.com/office/drawing/2014/main" id="{0ED4B5E3-17F2-44DC-9AD4-ABA1FD4DD33E}"/>
              </a:ext>
            </a:extLst>
          </p:cNvPr>
          <p:cNvSpPr txBox="1">
            <a:spLocks/>
          </p:cNvSpPr>
          <p:nvPr/>
        </p:nvSpPr>
        <p:spPr>
          <a:xfrm>
            <a:off x="385114" y="461109"/>
            <a:ext cx="12051361"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Today’s security challenges are influencing IAM investment decisions</a:t>
            </a:r>
          </a:p>
        </p:txBody>
      </p:sp>
      <p:sp>
        <p:nvSpPr>
          <p:cNvPr id="3" name="Text Placeholder 3">
            <a:extLst>
              <a:ext uri="{FF2B5EF4-FFF2-40B4-BE49-F238E27FC236}">
                <a16:creationId xmlns:a16="http://schemas.microsoft.com/office/drawing/2014/main" id="{BAD2CBFB-E4E7-4CD0-8F2A-6F904DD920C1}"/>
              </a:ext>
            </a:extLst>
          </p:cNvPr>
          <p:cNvSpPr txBox="1">
            <a:spLocks/>
          </p:cNvSpPr>
          <p:nvPr/>
        </p:nvSpPr>
        <p:spPr>
          <a:xfrm>
            <a:off x="426425" y="1221540"/>
            <a:ext cx="11563350"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Top 5 IAM investments companies are planning for over the next 12 months</a:t>
            </a:r>
          </a:p>
        </p:txBody>
      </p:sp>
      <p:sp>
        <p:nvSpPr>
          <p:cNvPr id="51" name="TextBox 50">
            <a:extLst>
              <a:ext uri="{FF2B5EF4-FFF2-40B4-BE49-F238E27FC236}">
                <a16:creationId xmlns:a16="http://schemas.microsoft.com/office/drawing/2014/main" id="{D55C84C8-CB63-CA44-A481-7E532767B865}"/>
              </a:ext>
            </a:extLst>
          </p:cNvPr>
          <p:cNvSpPr txBox="1"/>
          <p:nvPr/>
        </p:nvSpPr>
        <p:spPr>
          <a:xfrm>
            <a:off x="880507" y="4430838"/>
            <a:ext cx="1718241" cy="954107"/>
          </a:xfrm>
          <a:prstGeom prst="rect">
            <a:avLst/>
          </a:prstGeom>
          <a:noFill/>
        </p:spPr>
        <p:txBody>
          <a:bodyPr wrap="squar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Looking to have one single identity management solution</a:t>
            </a:r>
            <a:endParaRPr kumimoji="0" lang="en-IE" sz="1400" b="0" i="0" u="none" strike="noStrike" kern="1200" cap="none" spc="0" normalizeH="0" baseline="0" noProof="0">
              <a:ln>
                <a:noFill/>
              </a:ln>
              <a:solidFill>
                <a:srgbClr val="282828"/>
              </a:solidFill>
              <a:effectLst/>
              <a:uLnTx/>
              <a:uFillTx/>
              <a:latin typeface="Segoe UI"/>
              <a:ea typeface="+mn-ea"/>
              <a:cs typeface="+mn-cs"/>
            </a:endParaRPr>
          </a:p>
        </p:txBody>
      </p:sp>
      <p:sp>
        <p:nvSpPr>
          <p:cNvPr id="52" name="TextBox 51">
            <a:extLst>
              <a:ext uri="{FF2B5EF4-FFF2-40B4-BE49-F238E27FC236}">
                <a16:creationId xmlns:a16="http://schemas.microsoft.com/office/drawing/2014/main" id="{E2886858-9681-C84B-A575-D614B0212191}"/>
              </a:ext>
            </a:extLst>
          </p:cNvPr>
          <p:cNvSpPr txBox="1"/>
          <p:nvPr/>
        </p:nvSpPr>
        <p:spPr>
          <a:xfrm>
            <a:off x="9752484" y="4430838"/>
            <a:ext cx="1597253" cy="738664"/>
          </a:xfrm>
          <a:prstGeom prst="rect">
            <a:avLst/>
          </a:prstGeom>
          <a:noFill/>
        </p:spPr>
        <p:txBody>
          <a:bodyPr wrap="squar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Multi-cloud Privileged Access Management</a:t>
            </a:r>
            <a:endParaRPr kumimoji="0" lang="en-IE" sz="1400" b="0" i="0" u="none" strike="noStrike" kern="1200" cap="none" spc="0" normalizeH="0" baseline="0" noProof="0">
              <a:ln>
                <a:noFill/>
              </a:ln>
              <a:solidFill>
                <a:srgbClr val="282828"/>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5CF86ED3-0DE2-414E-A096-8DD426002661}"/>
              </a:ext>
            </a:extLst>
          </p:cNvPr>
          <p:cNvSpPr txBox="1"/>
          <p:nvPr/>
        </p:nvSpPr>
        <p:spPr>
          <a:xfrm>
            <a:off x="3189243" y="4430838"/>
            <a:ext cx="1597253" cy="738664"/>
          </a:xfrm>
          <a:prstGeom prst="rect">
            <a:avLst/>
          </a:prstGeom>
          <a:noFill/>
        </p:spPr>
        <p:txBody>
          <a:bodyPr wrap="squar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Retiring old IAM solutions / upgrading</a:t>
            </a:r>
            <a:endParaRPr kumimoji="0" lang="en-IE" sz="1400" b="0" i="0" u="none" strike="noStrike" kern="1200" cap="none" spc="0" normalizeH="0" baseline="0" noProof="0">
              <a:ln>
                <a:noFill/>
              </a:ln>
              <a:solidFill>
                <a:srgbClr val="282828"/>
              </a:solidFill>
              <a:effectLst/>
              <a:uLnTx/>
              <a:uFillTx/>
              <a:latin typeface="Segoe UI"/>
              <a:ea typeface="+mn-ea"/>
              <a:cs typeface="+mn-cs"/>
            </a:endParaRPr>
          </a:p>
        </p:txBody>
      </p:sp>
      <p:sp>
        <p:nvSpPr>
          <p:cNvPr id="54" name="TextBox 53">
            <a:extLst>
              <a:ext uri="{FF2B5EF4-FFF2-40B4-BE49-F238E27FC236}">
                <a16:creationId xmlns:a16="http://schemas.microsoft.com/office/drawing/2014/main" id="{8611425E-A11F-1D4E-9E00-1ED460F0EDED}"/>
              </a:ext>
            </a:extLst>
          </p:cNvPr>
          <p:cNvSpPr txBox="1"/>
          <p:nvPr/>
        </p:nvSpPr>
        <p:spPr>
          <a:xfrm>
            <a:off x="5376991" y="4430838"/>
            <a:ext cx="1597252" cy="738664"/>
          </a:xfrm>
          <a:prstGeom prst="rect">
            <a:avLst/>
          </a:prstGeom>
          <a:noFill/>
        </p:spPr>
        <p:txBody>
          <a:bodyPr wrap="squar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Optimizing the end user experience</a:t>
            </a:r>
            <a:endParaRPr kumimoji="0" lang="en-IE" sz="1400" b="0" i="0" u="none" strike="noStrike" kern="1200" cap="none" spc="0" normalizeH="0" baseline="0" noProof="0">
              <a:ln>
                <a:noFill/>
              </a:ln>
              <a:solidFill>
                <a:srgbClr val="282828"/>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ECFD12FA-6004-AE40-AB6A-DBE90D9B4431}"/>
              </a:ext>
            </a:extLst>
          </p:cNvPr>
          <p:cNvSpPr txBox="1"/>
          <p:nvPr/>
        </p:nvSpPr>
        <p:spPr>
          <a:xfrm>
            <a:off x="7564738" y="4430838"/>
            <a:ext cx="1597252" cy="523220"/>
          </a:xfrm>
          <a:prstGeom prst="rect">
            <a:avLst/>
          </a:prstGeom>
          <a:noFill/>
        </p:spPr>
        <p:txBody>
          <a:bodyPr wrap="squar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Implementing Zero Trust</a:t>
            </a:r>
            <a:endParaRPr kumimoji="0" lang="en-IE" sz="1400" b="0" i="0" u="none" strike="noStrike" kern="1200" cap="none" spc="0" normalizeH="0" baseline="0" noProof="0">
              <a:ln>
                <a:noFill/>
              </a:ln>
              <a:solidFill>
                <a:srgbClr val="282828"/>
              </a:solidFill>
              <a:effectLst/>
              <a:uLnTx/>
              <a:uFillTx/>
              <a:latin typeface="Segoe UI"/>
              <a:ea typeface="+mn-ea"/>
              <a:cs typeface="+mn-cs"/>
            </a:endParaRPr>
          </a:p>
        </p:txBody>
      </p:sp>
      <p:grpSp>
        <p:nvGrpSpPr>
          <p:cNvPr id="11" name="Group 10">
            <a:extLst>
              <a:ext uri="{FF2B5EF4-FFF2-40B4-BE49-F238E27FC236}">
                <a16:creationId xmlns:a16="http://schemas.microsoft.com/office/drawing/2014/main" id="{BD284BE3-ED68-254C-86DC-A1B8B9053FD4}"/>
              </a:ext>
            </a:extLst>
          </p:cNvPr>
          <p:cNvGrpSpPr/>
          <p:nvPr/>
        </p:nvGrpSpPr>
        <p:grpSpPr>
          <a:xfrm>
            <a:off x="985975" y="2906474"/>
            <a:ext cx="1017812" cy="1017812"/>
            <a:chOff x="985975" y="2825194"/>
            <a:chExt cx="1017812" cy="1017812"/>
          </a:xfrm>
        </p:grpSpPr>
        <p:sp>
          <p:nvSpPr>
            <p:cNvPr id="56" name="Oval 55" descr="Venn diagram circle ">
              <a:extLst>
                <a:ext uri="{FF2B5EF4-FFF2-40B4-BE49-F238E27FC236}">
                  <a16:creationId xmlns:a16="http://schemas.microsoft.com/office/drawing/2014/main" id="{4CC63997-FA03-3D4D-AEFB-0370DFF94FD5}"/>
                </a:ext>
              </a:extLst>
            </p:cNvPr>
            <p:cNvSpPr/>
            <p:nvPr/>
          </p:nvSpPr>
          <p:spPr>
            <a:xfrm>
              <a:off x="985975" y="2825194"/>
              <a:ext cx="1017812" cy="1017812"/>
            </a:xfrm>
            <a:prstGeom prst="ellips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61" name="Fingerprint_E928" title="Icon of a fingerprint">
              <a:extLst>
                <a:ext uri="{FF2B5EF4-FFF2-40B4-BE49-F238E27FC236}">
                  <a16:creationId xmlns:a16="http://schemas.microsoft.com/office/drawing/2014/main" id="{E80081FA-A6D7-9C44-8097-A9379415331B}"/>
                </a:ext>
              </a:extLst>
            </p:cNvPr>
            <p:cNvSpPr>
              <a:spLocks noChangeAspect="1" noEditPoints="1"/>
            </p:cNvSpPr>
            <p:nvPr/>
          </p:nvSpPr>
          <p:spPr bwMode="auto">
            <a:xfrm>
              <a:off x="1361565" y="3161161"/>
              <a:ext cx="266631" cy="35857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C5EC34B5-4F5A-354C-AC10-4E8D55096552}"/>
              </a:ext>
            </a:extLst>
          </p:cNvPr>
          <p:cNvGrpSpPr/>
          <p:nvPr/>
        </p:nvGrpSpPr>
        <p:grpSpPr>
          <a:xfrm>
            <a:off x="3267075" y="2906474"/>
            <a:ext cx="1017812" cy="1017812"/>
            <a:chOff x="3267075" y="2825194"/>
            <a:chExt cx="1017812" cy="1017812"/>
          </a:xfrm>
        </p:grpSpPr>
        <p:sp>
          <p:nvSpPr>
            <p:cNvPr id="57" name="Oval 56" descr="Venn diagram circle ">
              <a:extLst>
                <a:ext uri="{FF2B5EF4-FFF2-40B4-BE49-F238E27FC236}">
                  <a16:creationId xmlns:a16="http://schemas.microsoft.com/office/drawing/2014/main" id="{07F021F9-AF5D-1247-8282-055D5DC156F9}"/>
                </a:ext>
              </a:extLst>
            </p:cNvPr>
            <p:cNvSpPr/>
            <p:nvPr/>
          </p:nvSpPr>
          <p:spPr>
            <a:xfrm>
              <a:off x="3267075" y="2825194"/>
              <a:ext cx="1017812" cy="1017812"/>
            </a:xfrm>
            <a:prstGeom prst="ellipse">
              <a:avLst/>
            </a:prstGeom>
            <a:noFill/>
            <a:ln w="101600">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62" name="transform_2" title="Icon of a circle and a square with a curved arrow between them">
              <a:extLst>
                <a:ext uri="{FF2B5EF4-FFF2-40B4-BE49-F238E27FC236}">
                  <a16:creationId xmlns:a16="http://schemas.microsoft.com/office/drawing/2014/main" id="{4F03D22D-D957-164E-A0DD-491431998182}"/>
                </a:ext>
              </a:extLst>
            </p:cNvPr>
            <p:cNvSpPr>
              <a:spLocks noChangeAspect="1" noEditPoints="1"/>
            </p:cNvSpPr>
            <p:nvPr/>
          </p:nvSpPr>
          <p:spPr bwMode="auto">
            <a:xfrm>
              <a:off x="3595124" y="3164632"/>
              <a:ext cx="387128" cy="358570"/>
            </a:xfrm>
            <a:custGeom>
              <a:avLst/>
              <a:gdLst>
                <a:gd name="T0" fmla="*/ 31 w 337"/>
                <a:gd name="T1" fmla="*/ 210 h 311"/>
                <a:gd name="T2" fmla="*/ 185 w 337"/>
                <a:gd name="T3" fmla="*/ 56 h 311"/>
                <a:gd name="T4" fmla="*/ 142 w 337"/>
                <a:gd name="T5" fmla="*/ 108 h 311"/>
                <a:gd name="T6" fmla="*/ 185 w 337"/>
                <a:gd name="T7" fmla="*/ 56 h 311"/>
                <a:gd name="T8" fmla="*/ 133 w 337"/>
                <a:gd name="T9" fmla="*/ 13 h 311"/>
                <a:gd name="T10" fmla="*/ 37 w 337"/>
                <a:gd name="T11" fmla="*/ 311 h 311"/>
                <a:gd name="T12" fmla="*/ 73 w 337"/>
                <a:gd name="T13" fmla="*/ 274 h 311"/>
                <a:gd name="T14" fmla="*/ 37 w 337"/>
                <a:gd name="T15" fmla="*/ 238 h 311"/>
                <a:gd name="T16" fmla="*/ 0 w 337"/>
                <a:gd name="T17" fmla="*/ 274 h 311"/>
                <a:gd name="T18" fmla="*/ 37 w 337"/>
                <a:gd name="T19" fmla="*/ 311 h 311"/>
                <a:gd name="T20" fmla="*/ 337 w 337"/>
                <a:gd name="T21" fmla="*/ 0 h 311"/>
                <a:gd name="T22" fmla="*/ 219 w 337"/>
                <a:gd name="T23" fmla="*/ 0 h 311"/>
                <a:gd name="T24" fmla="*/ 219 w 337"/>
                <a:gd name="T25" fmla="*/ 118 h 311"/>
                <a:gd name="T26" fmla="*/ 337 w 337"/>
                <a:gd name="T27" fmla="*/ 118 h 311"/>
                <a:gd name="T28" fmla="*/ 337 w 337"/>
                <a:gd name="T2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7" h="311">
                  <a:moveTo>
                    <a:pt x="31" y="210"/>
                  </a:moveTo>
                  <a:cubicBezTo>
                    <a:pt x="31" y="125"/>
                    <a:pt x="100" y="56"/>
                    <a:pt x="185" y="56"/>
                  </a:cubicBezTo>
                  <a:moveTo>
                    <a:pt x="142" y="108"/>
                  </a:moveTo>
                  <a:cubicBezTo>
                    <a:pt x="185" y="56"/>
                    <a:pt x="185" y="56"/>
                    <a:pt x="185" y="56"/>
                  </a:cubicBezTo>
                  <a:cubicBezTo>
                    <a:pt x="133" y="13"/>
                    <a:pt x="133" y="13"/>
                    <a:pt x="133" y="13"/>
                  </a:cubicBezTo>
                  <a:moveTo>
                    <a:pt x="37" y="311"/>
                  </a:moveTo>
                  <a:cubicBezTo>
                    <a:pt x="56" y="311"/>
                    <a:pt x="73" y="294"/>
                    <a:pt x="73" y="274"/>
                  </a:cubicBezTo>
                  <a:cubicBezTo>
                    <a:pt x="73" y="254"/>
                    <a:pt x="56" y="238"/>
                    <a:pt x="37" y="238"/>
                  </a:cubicBezTo>
                  <a:cubicBezTo>
                    <a:pt x="17" y="238"/>
                    <a:pt x="0" y="254"/>
                    <a:pt x="0" y="274"/>
                  </a:cubicBezTo>
                  <a:cubicBezTo>
                    <a:pt x="0" y="294"/>
                    <a:pt x="17" y="311"/>
                    <a:pt x="37" y="311"/>
                  </a:cubicBezTo>
                  <a:close/>
                  <a:moveTo>
                    <a:pt x="337" y="0"/>
                  </a:moveTo>
                  <a:cubicBezTo>
                    <a:pt x="219" y="0"/>
                    <a:pt x="219" y="0"/>
                    <a:pt x="219" y="0"/>
                  </a:cubicBezTo>
                  <a:cubicBezTo>
                    <a:pt x="219" y="118"/>
                    <a:pt x="219" y="118"/>
                    <a:pt x="219" y="118"/>
                  </a:cubicBezTo>
                  <a:cubicBezTo>
                    <a:pt x="337" y="118"/>
                    <a:pt x="337" y="118"/>
                    <a:pt x="337" y="118"/>
                  </a:cubicBezTo>
                  <a:lnTo>
                    <a:pt x="337" y="0"/>
                  </a:lnTo>
                  <a:close/>
                </a:path>
              </a:pathLst>
            </a:custGeom>
            <a:noFill/>
            <a:ln w="158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58E19AAF-E6F4-6242-A3A7-5C89052DAD17}"/>
              </a:ext>
            </a:extLst>
          </p:cNvPr>
          <p:cNvGrpSpPr/>
          <p:nvPr/>
        </p:nvGrpSpPr>
        <p:grpSpPr>
          <a:xfrm>
            <a:off x="5451173" y="2906474"/>
            <a:ext cx="1017812" cy="1017812"/>
            <a:chOff x="5451173" y="2825194"/>
            <a:chExt cx="1017812" cy="1017812"/>
          </a:xfrm>
        </p:grpSpPr>
        <p:sp>
          <p:nvSpPr>
            <p:cNvPr id="58" name="Oval 57" descr="Venn diagram circle ">
              <a:extLst>
                <a:ext uri="{FF2B5EF4-FFF2-40B4-BE49-F238E27FC236}">
                  <a16:creationId xmlns:a16="http://schemas.microsoft.com/office/drawing/2014/main" id="{29C35443-C6DC-6743-AD75-A7FFA76FD31D}"/>
                </a:ext>
              </a:extLst>
            </p:cNvPr>
            <p:cNvSpPr/>
            <p:nvPr/>
          </p:nvSpPr>
          <p:spPr>
            <a:xfrm>
              <a:off x="5451173" y="2825194"/>
              <a:ext cx="1017812" cy="1017812"/>
            </a:xfrm>
            <a:prstGeom prst="ellipse">
              <a:avLst/>
            </a:prstGeom>
            <a:noFill/>
            <a:ln w="101600">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63" name="strategy" title="Icon of two circles and a curved arrow winding between three exes connecting them">
              <a:extLst>
                <a:ext uri="{FF2B5EF4-FFF2-40B4-BE49-F238E27FC236}">
                  <a16:creationId xmlns:a16="http://schemas.microsoft.com/office/drawing/2014/main" id="{0C417570-BDE7-104C-875A-5923A756A403}"/>
                </a:ext>
              </a:extLst>
            </p:cNvPr>
            <p:cNvSpPr>
              <a:spLocks noChangeAspect="1" noEditPoints="1"/>
            </p:cNvSpPr>
            <p:nvPr/>
          </p:nvSpPr>
          <p:spPr bwMode="auto">
            <a:xfrm>
              <a:off x="5790228" y="3128076"/>
              <a:ext cx="313749" cy="41801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58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15" name="Group 14">
            <a:extLst>
              <a:ext uri="{FF2B5EF4-FFF2-40B4-BE49-F238E27FC236}">
                <a16:creationId xmlns:a16="http://schemas.microsoft.com/office/drawing/2014/main" id="{B952D33D-C997-4C41-BA79-DF0DBBF38924}"/>
              </a:ext>
            </a:extLst>
          </p:cNvPr>
          <p:cNvGrpSpPr/>
          <p:nvPr/>
        </p:nvGrpSpPr>
        <p:grpSpPr>
          <a:xfrm>
            <a:off x="7635271" y="2906474"/>
            <a:ext cx="1017812" cy="1017812"/>
            <a:chOff x="7635271" y="2825194"/>
            <a:chExt cx="1017812" cy="1017812"/>
          </a:xfrm>
        </p:grpSpPr>
        <p:sp>
          <p:nvSpPr>
            <p:cNvPr id="59" name="Oval 58" descr="Venn diagram circle ">
              <a:extLst>
                <a:ext uri="{FF2B5EF4-FFF2-40B4-BE49-F238E27FC236}">
                  <a16:creationId xmlns:a16="http://schemas.microsoft.com/office/drawing/2014/main" id="{1239A347-D60A-BD4B-AE0B-D99DF462F60A}"/>
                </a:ext>
              </a:extLst>
            </p:cNvPr>
            <p:cNvSpPr/>
            <p:nvPr/>
          </p:nvSpPr>
          <p:spPr>
            <a:xfrm>
              <a:off x="7635271" y="2825194"/>
              <a:ext cx="1017812" cy="1017812"/>
            </a:xfrm>
            <a:prstGeom prst="ellipse">
              <a:avLst/>
            </a:prstGeom>
            <a:noFill/>
            <a:ln w="101600">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64" name="Shield_EA18" title="Icon of a shield">
              <a:extLst>
                <a:ext uri="{FF2B5EF4-FFF2-40B4-BE49-F238E27FC236}">
                  <a16:creationId xmlns:a16="http://schemas.microsoft.com/office/drawing/2014/main" id="{3C2396FE-2786-9C43-88B6-9A7E1355A0DB}"/>
                </a:ext>
              </a:extLst>
            </p:cNvPr>
            <p:cNvSpPr>
              <a:spLocks noChangeAspect="1"/>
            </p:cNvSpPr>
            <p:nvPr/>
          </p:nvSpPr>
          <p:spPr bwMode="auto">
            <a:xfrm>
              <a:off x="7972595" y="3182730"/>
              <a:ext cx="336791" cy="3585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338A2F21-2B4D-C143-A38C-D62E69AE374B}"/>
              </a:ext>
            </a:extLst>
          </p:cNvPr>
          <p:cNvGrpSpPr/>
          <p:nvPr/>
        </p:nvGrpSpPr>
        <p:grpSpPr>
          <a:xfrm>
            <a:off x="9819369" y="2906474"/>
            <a:ext cx="1017812" cy="1017812"/>
            <a:chOff x="9819369" y="2825194"/>
            <a:chExt cx="1017812" cy="1017812"/>
          </a:xfrm>
        </p:grpSpPr>
        <p:sp>
          <p:nvSpPr>
            <p:cNvPr id="60" name="Oval 59" descr="Venn diagram circle ">
              <a:extLst>
                <a:ext uri="{FF2B5EF4-FFF2-40B4-BE49-F238E27FC236}">
                  <a16:creationId xmlns:a16="http://schemas.microsoft.com/office/drawing/2014/main" id="{42E5EDF2-DB05-A74D-974F-EBF126971B6D}"/>
                </a:ext>
              </a:extLst>
            </p:cNvPr>
            <p:cNvSpPr/>
            <p:nvPr/>
          </p:nvSpPr>
          <p:spPr>
            <a:xfrm>
              <a:off x="9819369" y="2825194"/>
              <a:ext cx="1017812" cy="1017812"/>
            </a:xfrm>
            <a:prstGeom prst="ellipse">
              <a:avLst/>
            </a:prstGeom>
            <a:noFill/>
            <a:ln w="101600">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65" name="cloud" title="Icon of a cloud">
              <a:extLst>
                <a:ext uri="{FF2B5EF4-FFF2-40B4-BE49-F238E27FC236}">
                  <a16:creationId xmlns:a16="http://schemas.microsoft.com/office/drawing/2014/main" id="{73501465-B31D-BE41-B9DE-D302BC11F03D}"/>
                </a:ext>
              </a:extLst>
            </p:cNvPr>
            <p:cNvSpPr>
              <a:spLocks noChangeAspect="1"/>
            </p:cNvSpPr>
            <p:nvPr/>
          </p:nvSpPr>
          <p:spPr bwMode="auto">
            <a:xfrm>
              <a:off x="10077133" y="3131416"/>
              <a:ext cx="448212" cy="283623"/>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71" name="cloud" title="Icon of a cloud">
              <a:extLst>
                <a:ext uri="{FF2B5EF4-FFF2-40B4-BE49-F238E27FC236}">
                  <a16:creationId xmlns:a16="http://schemas.microsoft.com/office/drawing/2014/main" id="{10485D56-C6B9-6E42-A25C-E012E90C1649}"/>
                </a:ext>
              </a:extLst>
            </p:cNvPr>
            <p:cNvSpPr>
              <a:spLocks noChangeAspect="1"/>
            </p:cNvSpPr>
            <p:nvPr/>
          </p:nvSpPr>
          <p:spPr bwMode="auto">
            <a:xfrm>
              <a:off x="10188893" y="3314296"/>
              <a:ext cx="351721" cy="22256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lumMod val="95000"/>
              </a:schemeClr>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13967009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50"/>
                                        <p:tgtEl>
                                          <p:spTgt spid="51"/>
                                        </p:tgtEl>
                                      </p:cBhvr>
                                    </p:animEffect>
                                  </p:childTnLst>
                                </p:cTn>
                              </p:par>
                              <p:par>
                                <p:cTn id="8" presetID="0" presetClass="path" presetSubtype="0" accel="50000" decel="50000" fill="hold" grpId="1" nodeType="withEffect">
                                  <p:stCondLst>
                                    <p:cond delay="0"/>
                                  </p:stCondLst>
                                  <p:childTnLst>
                                    <p:animMotion origin="layout" path="M -2.98698E-6 -3.34998E-6 L -2.98698E-6 -0.04062 " pathEditMode="relative" rAng="0" ptsTypes="AA">
                                      <p:cBhvr>
                                        <p:cTn id="9" dur="750" fill="hold"/>
                                        <p:tgtEl>
                                          <p:spTgt spid="51"/>
                                        </p:tgtEl>
                                        <p:attrNameLst>
                                          <p:attrName>ppt_x</p:attrName>
                                          <p:attrName>ppt_y</p:attrName>
                                        </p:attrNameLst>
                                      </p:cBhvr>
                                      <p:rCtr x="0" y="-2043"/>
                                    </p:animMotion>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750"/>
                                        <p:tgtEl>
                                          <p:spTgt spid="53"/>
                                        </p:tgtEl>
                                      </p:cBhvr>
                                    </p:animEffect>
                                  </p:childTnLst>
                                </p:cTn>
                              </p:par>
                              <p:par>
                                <p:cTn id="17" presetID="0" presetClass="path" presetSubtype="0" accel="50000" decel="50000" fill="hold" grpId="1" nodeType="withEffect">
                                  <p:stCondLst>
                                    <p:cond delay="0"/>
                                  </p:stCondLst>
                                  <p:childTnLst>
                                    <p:animMotion origin="layout" path="M -3.5614E-6 1.49796E-7 L -3.5614E-6 -0.04063 " pathEditMode="relative" rAng="0" ptsTypes="AA">
                                      <p:cBhvr>
                                        <p:cTn id="18" dur="750" fill="hold"/>
                                        <p:tgtEl>
                                          <p:spTgt spid="53"/>
                                        </p:tgtEl>
                                        <p:attrNameLst>
                                          <p:attrName>ppt_x</p:attrName>
                                          <p:attrName>ppt_y</p:attrName>
                                        </p:attrNameLst>
                                      </p:cBhvr>
                                      <p:rCtr x="0" y="-2043"/>
                                    </p:animMotion>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750"/>
                                        <p:tgtEl>
                                          <p:spTgt spid="54"/>
                                        </p:tgtEl>
                                      </p:cBhvr>
                                    </p:animEffect>
                                  </p:childTnLst>
                                </p:cTn>
                              </p:par>
                              <p:par>
                                <p:cTn id="26" presetID="0" presetClass="path" presetSubtype="0" accel="50000" decel="50000" fill="hold" grpId="1" nodeType="withEffect">
                                  <p:stCondLst>
                                    <p:cond delay="0"/>
                                  </p:stCondLst>
                                  <p:childTnLst>
                                    <p:animMotion origin="layout" path="M -3.48481E-6 1.49796E-7 L -3.48481E-6 -0.04063 " pathEditMode="relative" rAng="0" ptsTypes="AA">
                                      <p:cBhvr>
                                        <p:cTn id="27" dur="750" fill="hold"/>
                                        <p:tgtEl>
                                          <p:spTgt spid="54"/>
                                        </p:tgtEl>
                                        <p:attrNameLst>
                                          <p:attrName>ppt_x</p:attrName>
                                          <p:attrName>ppt_y</p:attrName>
                                        </p:attrNameLst>
                                      </p:cBhvr>
                                      <p:rCtr x="0" y="-2043"/>
                                    </p:animMotion>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750"/>
                                        <p:tgtEl>
                                          <p:spTgt spid="55"/>
                                        </p:tgtEl>
                                      </p:cBhvr>
                                    </p:animEffect>
                                  </p:childTnLst>
                                </p:cTn>
                              </p:par>
                              <p:par>
                                <p:cTn id="35" presetID="0" presetClass="path" presetSubtype="0" accel="50000" decel="50000" fill="hold" grpId="1" nodeType="withEffect">
                                  <p:stCondLst>
                                    <p:cond delay="0"/>
                                  </p:stCondLst>
                                  <p:childTnLst>
                                    <p:animMotion origin="layout" path="M -3.40822E-6 -3.31366E-6 L -3.40822E-6 -0.04062 " pathEditMode="relative" rAng="0" ptsTypes="AA">
                                      <p:cBhvr>
                                        <p:cTn id="36" dur="750" fill="hold"/>
                                        <p:tgtEl>
                                          <p:spTgt spid="55"/>
                                        </p:tgtEl>
                                        <p:attrNameLst>
                                          <p:attrName>ppt_x</p:attrName>
                                          <p:attrName>ppt_y</p:attrName>
                                        </p:attrNameLst>
                                      </p:cBhvr>
                                      <p:rCtr x="0" y="-2043"/>
                                    </p:animMotion>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750"/>
                                        <p:tgtEl>
                                          <p:spTgt spid="52"/>
                                        </p:tgtEl>
                                      </p:cBhvr>
                                    </p:animEffect>
                                  </p:childTnLst>
                                </p:cTn>
                              </p:par>
                              <p:par>
                                <p:cTn id="44" presetID="0" presetClass="path" presetSubtype="0" accel="50000" decel="50000" fill="hold" grpId="1" nodeType="withEffect">
                                  <p:stCondLst>
                                    <p:cond delay="0"/>
                                  </p:stCondLst>
                                  <p:childTnLst>
                                    <p:animMotion origin="layout" path="M -3.33163E-6 -2.85066E-6 L -3.33163E-6 -0.04062 " pathEditMode="relative" rAng="0" ptsTypes="AA">
                                      <p:cBhvr>
                                        <p:cTn id="45" dur="750" fill="hold"/>
                                        <p:tgtEl>
                                          <p:spTgt spid="52"/>
                                        </p:tgtEl>
                                        <p:attrNameLst>
                                          <p:attrName>ppt_x</p:attrName>
                                          <p:attrName>ppt_y</p:attrName>
                                        </p:attrNameLst>
                                      </p:cBhvr>
                                      <p:rCtr x="0" y="-2043"/>
                                    </p:animMotion>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52" grpId="0"/>
      <p:bldP spid="52" grpId="1"/>
      <p:bldP spid="53" grpId="0"/>
      <p:bldP spid="53" grpId="1"/>
      <p:bldP spid="54" grpId="0"/>
      <p:bldP spid="54" grpId="1"/>
      <p:bldP spid="55" grpId="0"/>
      <p:bldP spid="5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2063CF70-29E8-4E31-B4E8-BD8818DD0E76}"/>
              </a:ext>
            </a:extLst>
          </p:cNvPr>
          <p:cNvSpPr txBox="1"/>
          <p:nvPr/>
        </p:nvSpPr>
        <p:spPr>
          <a:xfrm>
            <a:off x="1945843" y="2150443"/>
            <a:ext cx="8026284" cy="307777"/>
          </a:xfrm>
          <a:prstGeom prst="rect">
            <a:avLst/>
          </a:prstGeom>
          <a:noFill/>
        </p:spPr>
        <p:txBody>
          <a:bodyPr wrap="square" lIns="0" tIns="0" rIns="0" bIns="0"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Semibold"/>
                <a:ea typeface="+mn-ea"/>
                <a:cs typeface="+mn-cs"/>
              </a:rPr>
              <a:t>Verify explicitly  |  Use least privilege access  |  Assume breach</a:t>
            </a:r>
          </a:p>
        </p:txBody>
      </p:sp>
      <p:sp>
        <p:nvSpPr>
          <p:cNvPr id="42" name="TextBox 41">
            <a:extLst>
              <a:ext uri="{FF2B5EF4-FFF2-40B4-BE49-F238E27FC236}">
                <a16:creationId xmlns:a16="http://schemas.microsoft.com/office/drawing/2014/main" id="{D8F4C737-0881-48D2-B680-5D20BF254CBA}"/>
              </a:ext>
            </a:extLst>
          </p:cNvPr>
          <p:cNvSpPr txBox="1"/>
          <p:nvPr/>
        </p:nvSpPr>
        <p:spPr>
          <a:xfrm>
            <a:off x="330081" y="3804265"/>
            <a:ext cx="983472" cy="256159"/>
          </a:xfrm>
          <a:prstGeom prst="rect">
            <a:avLst/>
          </a:prstGeom>
          <a:noFill/>
        </p:spPr>
        <p:txBody>
          <a:bodyPr wrap="square" lIns="0" tIns="0" rIns="0" bIns="0" rtlCol="0">
            <a:spAutoFit/>
          </a:bodyPr>
          <a:lstStyle/>
          <a:p>
            <a:pPr marL="0" marR="0" lvl="0" indent="0" algn="r" defTabSz="932688"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Segoe UI Semibold" panose="020B0502040204020203" pitchFamily="34" charset="0"/>
              </a:rPr>
              <a:t>Identities</a:t>
            </a:r>
          </a:p>
        </p:txBody>
      </p:sp>
      <p:sp>
        <p:nvSpPr>
          <p:cNvPr id="43" name="TextBox 42">
            <a:extLst>
              <a:ext uri="{FF2B5EF4-FFF2-40B4-BE49-F238E27FC236}">
                <a16:creationId xmlns:a16="http://schemas.microsoft.com/office/drawing/2014/main" id="{CEC25D4F-6509-4B03-91A5-8E2BB182D817}"/>
              </a:ext>
            </a:extLst>
          </p:cNvPr>
          <p:cNvSpPr txBox="1"/>
          <p:nvPr/>
        </p:nvSpPr>
        <p:spPr>
          <a:xfrm>
            <a:off x="324429" y="4491940"/>
            <a:ext cx="983472" cy="256159"/>
          </a:xfrm>
          <a:prstGeom prst="rect">
            <a:avLst/>
          </a:prstGeom>
          <a:noFill/>
        </p:spPr>
        <p:txBody>
          <a:bodyPr wrap="square" lIns="0" tIns="0" rIns="0" bIns="0" rtlCol="0">
            <a:spAutoFit/>
          </a:bodyPr>
          <a:lstStyle/>
          <a:p>
            <a:pPr marL="0" marR="0" lvl="0" indent="0" algn="r" defTabSz="932688"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Segoe UI Semibold" panose="020B0502040204020203" pitchFamily="34" charset="0"/>
              </a:rPr>
              <a:t>Endpoints</a:t>
            </a:r>
          </a:p>
        </p:txBody>
      </p:sp>
      <p:grpSp>
        <p:nvGrpSpPr>
          <p:cNvPr id="130" name="Group 129">
            <a:extLst>
              <a:ext uri="{FF2B5EF4-FFF2-40B4-BE49-F238E27FC236}">
                <a16:creationId xmlns:a16="http://schemas.microsoft.com/office/drawing/2014/main" id="{357DC9CE-C018-4B8D-BB20-AD45FF6BC47A}"/>
              </a:ext>
            </a:extLst>
          </p:cNvPr>
          <p:cNvGrpSpPr/>
          <p:nvPr/>
        </p:nvGrpSpPr>
        <p:grpSpPr>
          <a:xfrm>
            <a:off x="2179911" y="2761389"/>
            <a:ext cx="7558149" cy="2899484"/>
            <a:chOff x="2161354" y="2761389"/>
            <a:chExt cx="7558149" cy="2899484"/>
          </a:xfrm>
        </p:grpSpPr>
        <p:pic>
          <p:nvPicPr>
            <p:cNvPr id="128" name="Graphic 127">
              <a:extLst>
                <a:ext uri="{FF2B5EF4-FFF2-40B4-BE49-F238E27FC236}">
                  <a16:creationId xmlns:a16="http://schemas.microsoft.com/office/drawing/2014/main" id="{501ED84F-28AA-409A-81F5-46505008F54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61354" y="2761389"/>
              <a:ext cx="7558149" cy="2899484"/>
            </a:xfrm>
            <a:prstGeom prst="rect">
              <a:avLst/>
            </a:prstGeom>
          </p:spPr>
        </p:pic>
        <p:grpSp>
          <p:nvGrpSpPr>
            <p:cNvPr id="129" name="Group 128">
              <a:extLst>
                <a:ext uri="{FF2B5EF4-FFF2-40B4-BE49-F238E27FC236}">
                  <a16:creationId xmlns:a16="http://schemas.microsoft.com/office/drawing/2014/main" id="{C3722249-052C-40B4-A4F5-1B8FE08B950A}"/>
                </a:ext>
              </a:extLst>
            </p:cNvPr>
            <p:cNvGrpSpPr/>
            <p:nvPr/>
          </p:nvGrpSpPr>
          <p:grpSpPr>
            <a:xfrm>
              <a:off x="5225309" y="3485255"/>
              <a:ext cx="1500644" cy="1596690"/>
              <a:chOff x="5225309" y="3485255"/>
              <a:chExt cx="1500644" cy="1596690"/>
            </a:xfrm>
          </p:grpSpPr>
          <p:sp>
            <p:nvSpPr>
              <p:cNvPr id="45" name="04R">
                <a:extLst>
                  <a:ext uri="{FF2B5EF4-FFF2-40B4-BE49-F238E27FC236}">
                    <a16:creationId xmlns:a16="http://schemas.microsoft.com/office/drawing/2014/main" id="{2D51C117-4FD5-47CD-922D-DFDE26E774BD}"/>
                  </a:ext>
                </a:extLst>
              </p:cNvPr>
              <p:cNvSpPr/>
              <p:nvPr/>
            </p:nvSpPr>
            <p:spPr bwMode="auto">
              <a:xfrm>
                <a:off x="5581827" y="3485255"/>
                <a:ext cx="765866" cy="273367"/>
              </a:xfrm>
              <a:prstGeom prst="rect">
                <a:avLst/>
              </a:prstGeom>
              <a:noFill/>
              <a:ln w="19050" cap="sq" cmpd="sng" algn="ctr">
                <a:noFill/>
                <a:prstDash val="solid"/>
                <a:miter lim="800000"/>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563" rtl="0" eaLnBrk="1" fontAlgn="auto" latinLnBrk="0" hangingPunct="1">
                  <a:lnSpc>
                    <a:spcPct val="100000"/>
                  </a:lnSpc>
                  <a:spcBef>
                    <a:spcPct val="0"/>
                  </a:spcBef>
                  <a:spcAft>
                    <a:spcPts val="1199"/>
                  </a:spcAft>
                  <a:buClrTx/>
                  <a:buSzTx/>
                  <a:buFontTx/>
                  <a:buNone/>
                  <a:tabLst/>
                  <a:defRPr/>
                </a:pPr>
                <a:r>
                  <a:rPr kumimoji="0" lang="en-US" sz="1224" b="1" i="0" u="none" strike="noStrike" kern="1200" cap="none" spc="0" normalizeH="0" baseline="0" noProof="0">
                    <a:ln w="3175">
                      <a:noFill/>
                    </a:ln>
                    <a:solidFill>
                      <a:srgbClr val="FFFFFF"/>
                    </a:solidFill>
                    <a:effectLst/>
                    <a:uLnTx/>
                    <a:uFillTx/>
                    <a:latin typeface="Segoe UI Semibold" panose="020B0502040204020203" pitchFamily="34" charset="0"/>
                    <a:ea typeface="+mn-ea"/>
                    <a:cs typeface="Segoe UI Semibold" panose="020B0502040204020203" pitchFamily="34" charset="0"/>
                  </a:rPr>
                  <a:t>Context</a:t>
                </a:r>
                <a:endParaRPr kumimoji="0" lang="en-US" sz="1224"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46" name="04R">
                <a:extLst>
                  <a:ext uri="{FF2B5EF4-FFF2-40B4-BE49-F238E27FC236}">
                    <a16:creationId xmlns:a16="http://schemas.microsoft.com/office/drawing/2014/main" id="{9CFE0541-4F83-4CF5-AC37-EF26DB666896}"/>
                  </a:ext>
                </a:extLst>
              </p:cNvPr>
              <p:cNvSpPr/>
              <p:nvPr/>
            </p:nvSpPr>
            <p:spPr bwMode="auto">
              <a:xfrm>
                <a:off x="5225309" y="3847821"/>
                <a:ext cx="1500644" cy="976683"/>
              </a:xfrm>
              <a:prstGeom prst="rect">
                <a:avLst/>
              </a:prstGeom>
              <a:noFill/>
              <a:ln w="19050" cap="sq" cmpd="sng" algn="ctr">
                <a:noFill/>
                <a:prstDash val="solid"/>
                <a:miter lim="800000"/>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563" rtl="0" eaLnBrk="1" fontAlgn="auto" latinLnBrk="0" hangingPunct="1">
                  <a:lnSpc>
                    <a:spcPts val="1897"/>
                  </a:lnSpc>
                  <a:spcBef>
                    <a:spcPct val="0"/>
                  </a:spcBef>
                  <a:spcAft>
                    <a:spcPts val="1199"/>
                  </a:spcAft>
                  <a:buClrTx/>
                  <a:buSzTx/>
                  <a:buFontTx/>
                  <a:buNone/>
                  <a:tabLst/>
                  <a:defRPr/>
                </a:pPr>
                <a:r>
                  <a:rPr kumimoji="0" lang="en-US" sz="1632" b="1" i="0" u="none" strike="noStrike" kern="1200" cap="none" spc="0" normalizeH="0" baseline="0" noProof="0">
                    <a:ln w="3175">
                      <a:noFill/>
                    </a:ln>
                    <a:solidFill>
                      <a:srgbClr val="FFFFFF"/>
                    </a:solidFill>
                    <a:effectLst/>
                    <a:uLnTx/>
                    <a:uFillTx/>
                    <a:latin typeface="Segoe UI Semibold" panose="020B0502040204020203" pitchFamily="34" charset="0"/>
                    <a:ea typeface="+mn-ea"/>
                    <a:cs typeface="Segoe UI Semibold" panose="020B0502040204020203" pitchFamily="34" charset="0"/>
                  </a:rPr>
                  <a:t>Security enforcement policy</a:t>
                </a:r>
                <a:endParaRPr kumimoji="0" lang="en-US" sz="1632" b="0" i="0" u="none" strike="noStrike" kern="1200" cap="none" spc="0" normalizeH="0" baseline="0" noProof="0">
                  <a:ln>
                    <a:noFill/>
                  </a:ln>
                  <a:solidFill>
                    <a:srgbClr val="FFFFFF"/>
                  </a:solidFill>
                  <a:effectLst/>
                  <a:uLnTx/>
                  <a:uFillTx/>
                  <a:latin typeface="Segoe UI"/>
                  <a:ea typeface="+mn-ea"/>
                  <a:cs typeface="+mn-cs"/>
                </a:endParaRPr>
              </a:p>
            </p:txBody>
          </p:sp>
          <p:sp>
            <p:nvSpPr>
              <p:cNvPr id="47" name="04R">
                <a:extLst>
                  <a:ext uri="{FF2B5EF4-FFF2-40B4-BE49-F238E27FC236}">
                    <a16:creationId xmlns:a16="http://schemas.microsoft.com/office/drawing/2014/main" id="{C8F1B819-CB54-4869-8885-2F20DF43ED32}"/>
                  </a:ext>
                </a:extLst>
              </p:cNvPr>
              <p:cNvSpPr/>
              <p:nvPr/>
            </p:nvSpPr>
            <p:spPr bwMode="auto">
              <a:xfrm>
                <a:off x="5581826" y="4808578"/>
                <a:ext cx="765866" cy="273367"/>
              </a:xfrm>
              <a:prstGeom prst="rect">
                <a:avLst/>
              </a:prstGeom>
              <a:noFill/>
              <a:ln w="19050" cap="sq" cmpd="sng" algn="ctr">
                <a:noFill/>
                <a:prstDash val="solid"/>
                <a:miter lim="800000"/>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563" rtl="0" eaLnBrk="1" fontAlgn="auto" latinLnBrk="0" hangingPunct="1">
                  <a:lnSpc>
                    <a:spcPct val="100000"/>
                  </a:lnSpc>
                  <a:spcBef>
                    <a:spcPct val="0"/>
                  </a:spcBef>
                  <a:spcAft>
                    <a:spcPts val="1199"/>
                  </a:spcAft>
                  <a:buClrTx/>
                  <a:buSzTx/>
                  <a:buFontTx/>
                  <a:buNone/>
                  <a:tabLst/>
                  <a:defRPr/>
                </a:pPr>
                <a:r>
                  <a:rPr kumimoji="0" lang="en-US" sz="1224" b="1" i="0" u="none" strike="noStrike" kern="1200" cap="none" spc="0" normalizeH="0" baseline="0" noProof="0">
                    <a:ln w="3175">
                      <a:noFill/>
                    </a:ln>
                    <a:solidFill>
                      <a:srgbClr val="FFFFFF"/>
                    </a:solidFill>
                    <a:effectLst/>
                    <a:uLnTx/>
                    <a:uFillTx/>
                    <a:latin typeface="Segoe UI Semibold" panose="020B0502040204020203" pitchFamily="34" charset="0"/>
                    <a:ea typeface="+mn-ea"/>
                    <a:cs typeface="Segoe UI Semibold" panose="020B0502040204020203" pitchFamily="34" charset="0"/>
                  </a:rPr>
                  <a:t>Control</a:t>
                </a:r>
                <a:endParaRPr kumimoji="0" lang="en-US" sz="1224"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grpSp>
      </p:grpSp>
      <p:sp>
        <p:nvSpPr>
          <p:cNvPr id="48" name="04R">
            <a:extLst>
              <a:ext uri="{FF2B5EF4-FFF2-40B4-BE49-F238E27FC236}">
                <a16:creationId xmlns:a16="http://schemas.microsoft.com/office/drawing/2014/main" id="{54C566E1-6616-43AA-B20D-67FA15519241}"/>
              </a:ext>
            </a:extLst>
          </p:cNvPr>
          <p:cNvSpPr/>
          <p:nvPr/>
        </p:nvSpPr>
        <p:spPr bwMode="auto">
          <a:xfrm>
            <a:off x="4082474" y="5959435"/>
            <a:ext cx="3753022" cy="453982"/>
          </a:xfrm>
          <a:prstGeom prst="rect">
            <a:avLst/>
          </a:prstGeom>
          <a:noFill/>
          <a:ln w="19050" cap="sq" cmpd="sng" algn="ctr">
            <a:noFill/>
            <a:prstDash val="solid"/>
            <a:miter lim="800000"/>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563" rtl="0" eaLnBrk="1" fontAlgn="auto" latinLnBrk="0" hangingPunct="1">
              <a:lnSpc>
                <a:spcPct val="100000"/>
              </a:lnSpc>
              <a:spcBef>
                <a:spcPct val="0"/>
              </a:spcBef>
              <a:spcAft>
                <a:spcPts val="1199"/>
              </a:spcAft>
              <a:buClrTx/>
              <a:buSzTx/>
              <a:buFontTx/>
              <a:buNone/>
              <a:tabLst/>
              <a:defRPr/>
            </a:pPr>
            <a:r>
              <a:rPr kumimoji="0" lang="en-US" sz="1800" b="0" i="0" u="none" strike="noStrike" kern="1200" cap="none" spc="0" normalizeH="0" baseline="0" noProof="0">
                <a:ln w="3175">
                  <a:noFill/>
                </a:ln>
                <a:solidFill>
                  <a:srgbClr val="000000"/>
                </a:solidFill>
                <a:effectLst/>
                <a:uLnTx/>
                <a:uFillTx/>
                <a:latin typeface="Segoe UI"/>
                <a:ea typeface="+mn-ea"/>
                <a:cs typeface="Segoe UI Semibold" panose="020B0502040204020203" pitchFamily="34" charset="0"/>
              </a:rPr>
              <a:t>Visibility  |  Analytics  |  Automation</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817E6BC7-C9B0-497B-97BF-0550839B38D5}"/>
              </a:ext>
            </a:extLst>
          </p:cNvPr>
          <p:cNvSpPr txBox="1"/>
          <p:nvPr/>
        </p:nvSpPr>
        <p:spPr>
          <a:xfrm>
            <a:off x="10600464" y="3093711"/>
            <a:ext cx="983472" cy="256159"/>
          </a:xfrm>
          <a:prstGeom prst="rect">
            <a:avLst/>
          </a:prstGeom>
          <a:noFill/>
        </p:spPr>
        <p:txBody>
          <a:bodyPr wrap="square" lIns="0" tIns="0" rIns="0" bIns="0" rtlCol="0">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Segoe UI Semibold" panose="020B0502040204020203" pitchFamily="34" charset="0"/>
              </a:rPr>
              <a:t>Data</a:t>
            </a:r>
          </a:p>
        </p:txBody>
      </p:sp>
      <p:sp>
        <p:nvSpPr>
          <p:cNvPr id="56" name="TextBox 55">
            <a:extLst>
              <a:ext uri="{FF2B5EF4-FFF2-40B4-BE49-F238E27FC236}">
                <a16:creationId xmlns:a16="http://schemas.microsoft.com/office/drawing/2014/main" id="{93BF1D59-6545-4A71-ABB9-CD71DF29CA45}"/>
              </a:ext>
            </a:extLst>
          </p:cNvPr>
          <p:cNvSpPr txBox="1"/>
          <p:nvPr/>
        </p:nvSpPr>
        <p:spPr>
          <a:xfrm>
            <a:off x="10600464" y="3765845"/>
            <a:ext cx="983472" cy="256159"/>
          </a:xfrm>
          <a:prstGeom prst="rect">
            <a:avLst/>
          </a:prstGeom>
          <a:noFill/>
        </p:spPr>
        <p:txBody>
          <a:bodyPr wrap="square" lIns="0" tIns="0" rIns="0" bIns="0" rtlCol="0">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Segoe UI Semibold" panose="020B0502040204020203" pitchFamily="34" charset="0"/>
              </a:rPr>
              <a:t>Apps</a:t>
            </a:r>
          </a:p>
        </p:txBody>
      </p:sp>
      <p:sp>
        <p:nvSpPr>
          <p:cNvPr id="57" name="TextBox 56">
            <a:extLst>
              <a:ext uri="{FF2B5EF4-FFF2-40B4-BE49-F238E27FC236}">
                <a16:creationId xmlns:a16="http://schemas.microsoft.com/office/drawing/2014/main" id="{5D113F70-F969-4402-B814-C16E8E048A30}"/>
              </a:ext>
            </a:extLst>
          </p:cNvPr>
          <p:cNvSpPr txBox="1"/>
          <p:nvPr/>
        </p:nvSpPr>
        <p:spPr>
          <a:xfrm>
            <a:off x="10600464" y="4453520"/>
            <a:ext cx="1308471" cy="251159"/>
          </a:xfrm>
          <a:prstGeom prst="rect">
            <a:avLst/>
          </a:prstGeom>
          <a:noFill/>
        </p:spPr>
        <p:txBody>
          <a:bodyPr wrap="square" lIns="0" tIns="0" rIns="0" bIns="0" rtlCol="0">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Segoe UI Semibold" panose="020B0502040204020203" pitchFamily="34" charset="0"/>
              </a:rPr>
              <a:t>Infrastructure</a:t>
            </a:r>
          </a:p>
        </p:txBody>
      </p:sp>
      <p:sp>
        <p:nvSpPr>
          <p:cNvPr id="58" name="TextBox 57">
            <a:extLst>
              <a:ext uri="{FF2B5EF4-FFF2-40B4-BE49-F238E27FC236}">
                <a16:creationId xmlns:a16="http://schemas.microsoft.com/office/drawing/2014/main" id="{7C35B5D2-2D5A-47A6-B1A8-7FC4AECAD5F6}"/>
              </a:ext>
            </a:extLst>
          </p:cNvPr>
          <p:cNvSpPr txBox="1"/>
          <p:nvPr/>
        </p:nvSpPr>
        <p:spPr>
          <a:xfrm>
            <a:off x="10600464" y="5125655"/>
            <a:ext cx="983472" cy="256159"/>
          </a:xfrm>
          <a:prstGeom prst="rect">
            <a:avLst/>
          </a:prstGeom>
          <a:noFill/>
        </p:spPr>
        <p:txBody>
          <a:bodyPr wrap="square" lIns="0" tIns="0" rIns="0" bIns="0" rtlCol="0">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Segoe UI Semibold" panose="020B0502040204020203" pitchFamily="34" charset="0"/>
              </a:rPr>
              <a:t>Network</a:t>
            </a:r>
          </a:p>
        </p:txBody>
      </p:sp>
      <p:sp>
        <p:nvSpPr>
          <p:cNvPr id="77" name="Title 2">
            <a:extLst>
              <a:ext uri="{FF2B5EF4-FFF2-40B4-BE49-F238E27FC236}">
                <a16:creationId xmlns:a16="http://schemas.microsoft.com/office/drawing/2014/main" id="{E6327D25-1CBD-4ECF-8B6D-2EFF9CBB8F9A}"/>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Secure your organization with Zero Trust</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78" name="Text Placeholder 3">
            <a:extLst>
              <a:ext uri="{FF2B5EF4-FFF2-40B4-BE49-F238E27FC236}">
                <a16:creationId xmlns:a16="http://schemas.microsoft.com/office/drawing/2014/main" id="{9F98CCD9-5219-46C4-9D62-51A1607D550A}"/>
              </a:ext>
            </a:extLst>
          </p:cNvPr>
          <p:cNvSpPr txBox="1">
            <a:spLocks/>
          </p:cNvSpPr>
          <p:nvPr/>
        </p:nvSpPr>
        <p:spPr>
          <a:xfrm>
            <a:off x="426425" y="1221540"/>
            <a:ext cx="11563350"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A modern security framework with identity as its foundation</a:t>
            </a:r>
          </a:p>
        </p:txBody>
      </p:sp>
      <p:grpSp>
        <p:nvGrpSpPr>
          <p:cNvPr id="14" name="Group 13">
            <a:extLst>
              <a:ext uri="{FF2B5EF4-FFF2-40B4-BE49-F238E27FC236}">
                <a16:creationId xmlns:a16="http://schemas.microsoft.com/office/drawing/2014/main" id="{A4EEEB3A-2B94-4225-818C-0841CE5732C8}"/>
              </a:ext>
            </a:extLst>
          </p:cNvPr>
          <p:cNvGrpSpPr/>
          <p:nvPr/>
        </p:nvGrpSpPr>
        <p:grpSpPr>
          <a:xfrm>
            <a:off x="1481709" y="3693962"/>
            <a:ext cx="471520" cy="471520"/>
            <a:chOff x="1766197" y="3693962"/>
            <a:chExt cx="471520" cy="471520"/>
          </a:xfrm>
        </p:grpSpPr>
        <p:sp>
          <p:nvSpPr>
            <p:cNvPr id="8" name="Freeform: Shape 7">
              <a:extLst>
                <a:ext uri="{FF2B5EF4-FFF2-40B4-BE49-F238E27FC236}">
                  <a16:creationId xmlns:a16="http://schemas.microsoft.com/office/drawing/2014/main" id="{8857FD92-7395-437F-8FFB-6A1405850001}"/>
                </a:ext>
              </a:extLst>
            </p:cNvPr>
            <p:cNvSpPr/>
            <p:nvPr/>
          </p:nvSpPr>
          <p:spPr>
            <a:xfrm>
              <a:off x="1766197" y="3693962"/>
              <a:ext cx="471520" cy="471520"/>
            </a:xfrm>
            <a:custGeom>
              <a:avLst/>
              <a:gdLst>
                <a:gd name="connsiteX0" fmla="*/ 471520 w 471520"/>
                <a:gd name="connsiteY0" fmla="*/ 235760 h 471520"/>
                <a:gd name="connsiteX1" fmla="*/ 235760 w 471520"/>
                <a:gd name="connsiteY1" fmla="*/ 471520 h 471520"/>
                <a:gd name="connsiteX2" fmla="*/ 0 w 471520"/>
                <a:gd name="connsiteY2" fmla="*/ 235760 h 471520"/>
                <a:gd name="connsiteX3" fmla="*/ 235760 w 471520"/>
                <a:gd name="connsiteY3" fmla="*/ 0 h 471520"/>
                <a:gd name="connsiteX4" fmla="*/ 471520 w 471520"/>
                <a:gd name="connsiteY4" fmla="*/ 235760 h 47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520" h="471520">
                  <a:moveTo>
                    <a:pt x="471520" y="235760"/>
                  </a:moveTo>
                  <a:cubicBezTo>
                    <a:pt x="471520" y="365967"/>
                    <a:pt x="365967" y="471520"/>
                    <a:pt x="235760" y="471520"/>
                  </a:cubicBezTo>
                  <a:cubicBezTo>
                    <a:pt x="105553" y="471520"/>
                    <a:pt x="0" y="365967"/>
                    <a:pt x="0" y="235760"/>
                  </a:cubicBezTo>
                  <a:cubicBezTo>
                    <a:pt x="0" y="105553"/>
                    <a:pt x="105553" y="0"/>
                    <a:pt x="235760" y="0"/>
                  </a:cubicBezTo>
                  <a:cubicBezTo>
                    <a:pt x="365967" y="0"/>
                    <a:pt x="471520" y="105553"/>
                    <a:pt x="471520" y="235760"/>
                  </a:cubicBezTo>
                  <a:close/>
                </a:path>
              </a:pathLst>
            </a:custGeom>
            <a:solidFill>
              <a:srgbClr val="FFB900"/>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565B7F15-14C3-40A6-B1C2-B2703ACF53C2}"/>
                </a:ext>
              </a:extLst>
            </p:cNvPr>
            <p:cNvSpPr/>
            <p:nvPr/>
          </p:nvSpPr>
          <p:spPr>
            <a:xfrm>
              <a:off x="1831282" y="3759047"/>
              <a:ext cx="341348" cy="341348"/>
            </a:xfrm>
            <a:custGeom>
              <a:avLst/>
              <a:gdLst>
                <a:gd name="connsiteX0" fmla="*/ 341349 w 341348"/>
                <a:gd name="connsiteY0" fmla="*/ 170674 h 341348"/>
                <a:gd name="connsiteX1" fmla="*/ 170674 w 341348"/>
                <a:gd name="connsiteY1" fmla="*/ 341349 h 341348"/>
                <a:gd name="connsiteX2" fmla="*/ 0 w 341348"/>
                <a:gd name="connsiteY2" fmla="*/ 170674 h 341348"/>
                <a:gd name="connsiteX3" fmla="*/ 170674 w 341348"/>
                <a:gd name="connsiteY3" fmla="*/ 0 h 341348"/>
                <a:gd name="connsiteX4" fmla="*/ 341349 w 341348"/>
                <a:gd name="connsiteY4" fmla="*/ 170674 h 341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48" h="341348">
                  <a:moveTo>
                    <a:pt x="341349" y="170674"/>
                  </a:moveTo>
                  <a:cubicBezTo>
                    <a:pt x="341349" y="264935"/>
                    <a:pt x="264935" y="341349"/>
                    <a:pt x="170674" y="341349"/>
                  </a:cubicBezTo>
                  <a:cubicBezTo>
                    <a:pt x="76414" y="341349"/>
                    <a:pt x="0" y="264935"/>
                    <a:pt x="0" y="170674"/>
                  </a:cubicBezTo>
                  <a:cubicBezTo>
                    <a:pt x="0" y="76414"/>
                    <a:pt x="76414" y="0"/>
                    <a:pt x="170674" y="0"/>
                  </a:cubicBezTo>
                  <a:cubicBezTo>
                    <a:pt x="264935" y="0"/>
                    <a:pt x="341349" y="76414"/>
                    <a:pt x="341349" y="170674"/>
                  </a:cubicBezTo>
                  <a:close/>
                </a:path>
              </a:pathLst>
            </a:custGeom>
            <a:solidFill>
              <a:srgbClr val="FFFFFF"/>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54" name="people_12">
            <a:extLst>
              <a:ext uri="{FF2B5EF4-FFF2-40B4-BE49-F238E27FC236}">
                <a16:creationId xmlns:a16="http://schemas.microsoft.com/office/drawing/2014/main" id="{7A036841-F891-4F98-8238-16D5FAC5C07E}"/>
              </a:ext>
              <a:ext uri="{C183D7F6-B498-43B3-948B-1728B52AA6E4}">
                <adec:decorative xmlns:adec="http://schemas.microsoft.com/office/drawing/2017/decorative" val="1"/>
              </a:ext>
            </a:extLst>
          </p:cNvPr>
          <p:cNvSpPr>
            <a:spLocks noChangeAspect="1" noEditPoints="1"/>
          </p:cNvSpPr>
          <p:nvPr/>
        </p:nvSpPr>
        <p:spPr bwMode="auto">
          <a:xfrm>
            <a:off x="1589996" y="3829465"/>
            <a:ext cx="253592" cy="216359"/>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95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a typeface="+mn-ea"/>
              <a:cs typeface="+mn-cs"/>
            </a:endParaRPr>
          </a:p>
        </p:txBody>
      </p:sp>
      <p:grpSp>
        <p:nvGrpSpPr>
          <p:cNvPr id="13" name="Group 12">
            <a:extLst>
              <a:ext uri="{FF2B5EF4-FFF2-40B4-BE49-F238E27FC236}">
                <a16:creationId xmlns:a16="http://schemas.microsoft.com/office/drawing/2014/main" id="{FE4212A9-2A64-4523-BA4A-4F30864FDE15}"/>
              </a:ext>
            </a:extLst>
          </p:cNvPr>
          <p:cNvGrpSpPr/>
          <p:nvPr/>
        </p:nvGrpSpPr>
        <p:grpSpPr>
          <a:xfrm>
            <a:off x="1481709" y="4370091"/>
            <a:ext cx="471520" cy="471520"/>
            <a:chOff x="1766197" y="4370091"/>
            <a:chExt cx="471520" cy="471520"/>
          </a:xfrm>
        </p:grpSpPr>
        <p:sp>
          <p:nvSpPr>
            <p:cNvPr id="11" name="Freeform: Shape 10">
              <a:extLst>
                <a:ext uri="{FF2B5EF4-FFF2-40B4-BE49-F238E27FC236}">
                  <a16:creationId xmlns:a16="http://schemas.microsoft.com/office/drawing/2014/main" id="{7AD17157-32C9-4708-8CF9-CB7132DCF605}"/>
                </a:ext>
              </a:extLst>
            </p:cNvPr>
            <p:cNvSpPr/>
            <p:nvPr/>
          </p:nvSpPr>
          <p:spPr>
            <a:xfrm>
              <a:off x="1766197" y="4370091"/>
              <a:ext cx="471520" cy="471520"/>
            </a:xfrm>
            <a:custGeom>
              <a:avLst/>
              <a:gdLst>
                <a:gd name="connsiteX0" fmla="*/ 471520 w 471520"/>
                <a:gd name="connsiteY0" fmla="*/ 235760 h 471520"/>
                <a:gd name="connsiteX1" fmla="*/ 235760 w 471520"/>
                <a:gd name="connsiteY1" fmla="*/ 471520 h 471520"/>
                <a:gd name="connsiteX2" fmla="*/ 0 w 471520"/>
                <a:gd name="connsiteY2" fmla="*/ 235760 h 471520"/>
                <a:gd name="connsiteX3" fmla="*/ 235760 w 471520"/>
                <a:gd name="connsiteY3" fmla="*/ 0 h 471520"/>
                <a:gd name="connsiteX4" fmla="*/ 471520 w 471520"/>
                <a:gd name="connsiteY4" fmla="*/ 235760 h 47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520" h="471520">
                  <a:moveTo>
                    <a:pt x="471520" y="235760"/>
                  </a:moveTo>
                  <a:cubicBezTo>
                    <a:pt x="471520" y="365967"/>
                    <a:pt x="365967" y="471520"/>
                    <a:pt x="235760" y="471520"/>
                  </a:cubicBezTo>
                  <a:cubicBezTo>
                    <a:pt x="105553" y="471520"/>
                    <a:pt x="0" y="365967"/>
                    <a:pt x="0" y="235760"/>
                  </a:cubicBezTo>
                  <a:cubicBezTo>
                    <a:pt x="0" y="105553"/>
                    <a:pt x="105553" y="0"/>
                    <a:pt x="235760" y="0"/>
                  </a:cubicBezTo>
                  <a:cubicBezTo>
                    <a:pt x="365967" y="0"/>
                    <a:pt x="471520" y="105553"/>
                    <a:pt x="471520" y="235760"/>
                  </a:cubicBezTo>
                  <a:close/>
                </a:path>
              </a:pathLst>
            </a:custGeom>
            <a:solidFill>
              <a:srgbClr val="FFB900"/>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22BF73F1-1E9B-4163-8168-0D541AD5C72F}"/>
                </a:ext>
              </a:extLst>
            </p:cNvPr>
            <p:cNvSpPr/>
            <p:nvPr/>
          </p:nvSpPr>
          <p:spPr>
            <a:xfrm>
              <a:off x="1831282" y="4435176"/>
              <a:ext cx="341348" cy="341348"/>
            </a:xfrm>
            <a:custGeom>
              <a:avLst/>
              <a:gdLst>
                <a:gd name="connsiteX0" fmla="*/ 341349 w 341348"/>
                <a:gd name="connsiteY0" fmla="*/ 170674 h 341348"/>
                <a:gd name="connsiteX1" fmla="*/ 170674 w 341348"/>
                <a:gd name="connsiteY1" fmla="*/ 341349 h 341348"/>
                <a:gd name="connsiteX2" fmla="*/ 0 w 341348"/>
                <a:gd name="connsiteY2" fmla="*/ 170674 h 341348"/>
                <a:gd name="connsiteX3" fmla="*/ 170674 w 341348"/>
                <a:gd name="connsiteY3" fmla="*/ 0 h 341348"/>
                <a:gd name="connsiteX4" fmla="*/ 341349 w 341348"/>
                <a:gd name="connsiteY4" fmla="*/ 170674 h 341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48" h="341348">
                  <a:moveTo>
                    <a:pt x="341349" y="170674"/>
                  </a:moveTo>
                  <a:cubicBezTo>
                    <a:pt x="341349" y="264935"/>
                    <a:pt x="264935" y="341349"/>
                    <a:pt x="170674" y="341349"/>
                  </a:cubicBezTo>
                  <a:cubicBezTo>
                    <a:pt x="76414" y="341349"/>
                    <a:pt x="0" y="264935"/>
                    <a:pt x="0" y="170674"/>
                  </a:cubicBezTo>
                  <a:cubicBezTo>
                    <a:pt x="0" y="76414"/>
                    <a:pt x="76414" y="0"/>
                    <a:pt x="170674" y="0"/>
                  </a:cubicBezTo>
                  <a:cubicBezTo>
                    <a:pt x="264935" y="0"/>
                    <a:pt x="341349" y="76414"/>
                    <a:pt x="341349" y="170674"/>
                  </a:cubicBezTo>
                  <a:close/>
                </a:path>
              </a:pathLst>
            </a:custGeom>
            <a:solidFill>
              <a:srgbClr val="FFFFFF"/>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53" name="Graphic 6">
              <a:extLst>
                <a:ext uri="{FF2B5EF4-FFF2-40B4-BE49-F238E27FC236}">
                  <a16:creationId xmlns:a16="http://schemas.microsoft.com/office/drawing/2014/main" id="{AB08751E-3E20-40F2-A8E7-E94A9EA4AEF7}"/>
                </a:ext>
                <a:ext uri="{C183D7F6-B498-43B3-948B-1728B52AA6E4}">
                  <adec:decorative xmlns:adec="http://schemas.microsoft.com/office/drawing/2017/decorative" val="1"/>
                </a:ext>
              </a:extLst>
            </p:cNvPr>
            <p:cNvSpPr/>
            <p:nvPr/>
          </p:nvSpPr>
          <p:spPr>
            <a:xfrm>
              <a:off x="1892239" y="4534140"/>
              <a:ext cx="218081" cy="160183"/>
            </a:xfrm>
            <a:custGeom>
              <a:avLst/>
              <a:gdLst>
                <a:gd name="connsiteX0" fmla="*/ 166949 w 500997"/>
                <a:gd name="connsiteY0" fmla="*/ 367987 h 367986"/>
                <a:gd name="connsiteX1" fmla="*/ 0 w 500997"/>
                <a:gd name="connsiteY1" fmla="*/ 367987 h 367986"/>
                <a:gd name="connsiteX2" fmla="*/ 0 w 500997"/>
                <a:gd name="connsiteY2" fmla="*/ 100443 h 367986"/>
                <a:gd name="connsiteX3" fmla="*/ 166949 w 500997"/>
                <a:gd name="connsiteY3" fmla="*/ 100443 h 367986"/>
                <a:gd name="connsiteX4" fmla="*/ 166949 w 500997"/>
                <a:gd name="connsiteY4" fmla="*/ 367987 h 367986"/>
                <a:gd name="connsiteX5" fmla="*/ 166949 w 500997"/>
                <a:gd name="connsiteY5" fmla="*/ 367987 h 367986"/>
                <a:gd name="connsiteX6" fmla="*/ 166949 w 500997"/>
                <a:gd name="connsiteY6" fmla="*/ 367987 h 367986"/>
                <a:gd name="connsiteX7" fmla="*/ 50069 w 500997"/>
                <a:gd name="connsiteY7" fmla="*/ 301025 h 367986"/>
                <a:gd name="connsiteX8" fmla="*/ 116879 w 500997"/>
                <a:gd name="connsiteY8" fmla="*/ 301025 h 367986"/>
                <a:gd name="connsiteX9" fmla="*/ 250347 w 500997"/>
                <a:gd name="connsiteY9" fmla="*/ 234215 h 367986"/>
                <a:gd name="connsiteX10" fmla="*/ 317157 w 500997"/>
                <a:gd name="connsiteY10" fmla="*/ 234215 h 367986"/>
                <a:gd name="connsiteX11" fmla="*/ 166949 w 500997"/>
                <a:gd name="connsiteY11" fmla="*/ 301025 h 367986"/>
                <a:gd name="connsiteX12" fmla="*/ 484257 w 500997"/>
                <a:gd name="connsiteY12" fmla="*/ 301025 h 367986"/>
                <a:gd name="connsiteX13" fmla="*/ 500998 w 500997"/>
                <a:gd name="connsiteY13" fmla="*/ 284284 h 367986"/>
                <a:gd name="connsiteX14" fmla="*/ 500998 w 500997"/>
                <a:gd name="connsiteY14" fmla="*/ 16741 h 367986"/>
                <a:gd name="connsiteX15" fmla="*/ 484257 w 500997"/>
                <a:gd name="connsiteY15" fmla="*/ 0 h 367986"/>
                <a:gd name="connsiteX16" fmla="*/ 83398 w 500997"/>
                <a:gd name="connsiteY16" fmla="*/ 0 h 367986"/>
                <a:gd name="connsiteX17" fmla="*/ 66658 w 500997"/>
                <a:gd name="connsiteY17" fmla="*/ 16741 h 367986"/>
                <a:gd name="connsiteX18" fmla="*/ 66658 w 500997"/>
                <a:gd name="connsiteY18" fmla="*/ 100291 h 367986"/>
                <a:gd name="connsiteX0" fmla="*/ 166949 w 500998"/>
                <a:gd name="connsiteY0" fmla="*/ 367987 h 367987"/>
                <a:gd name="connsiteX1" fmla="*/ 0 w 500998"/>
                <a:gd name="connsiteY1" fmla="*/ 367987 h 367987"/>
                <a:gd name="connsiteX2" fmla="*/ 0 w 500998"/>
                <a:gd name="connsiteY2" fmla="*/ 100443 h 367987"/>
                <a:gd name="connsiteX3" fmla="*/ 166949 w 500998"/>
                <a:gd name="connsiteY3" fmla="*/ 100443 h 367987"/>
                <a:gd name="connsiteX4" fmla="*/ 166949 w 500998"/>
                <a:gd name="connsiteY4" fmla="*/ 367987 h 367987"/>
                <a:gd name="connsiteX5" fmla="*/ 166949 w 500998"/>
                <a:gd name="connsiteY5" fmla="*/ 367987 h 367987"/>
                <a:gd name="connsiteX6" fmla="*/ 166949 w 500998"/>
                <a:gd name="connsiteY6" fmla="*/ 367987 h 367987"/>
                <a:gd name="connsiteX7" fmla="*/ 50069 w 500998"/>
                <a:gd name="connsiteY7" fmla="*/ 301025 h 367987"/>
                <a:gd name="connsiteX8" fmla="*/ 116879 w 500998"/>
                <a:gd name="connsiteY8" fmla="*/ 301025 h 367987"/>
                <a:gd name="connsiteX9" fmla="*/ 250347 w 500998"/>
                <a:gd name="connsiteY9" fmla="*/ 234215 h 367987"/>
                <a:gd name="connsiteX10" fmla="*/ 317157 w 500998"/>
                <a:gd name="connsiteY10" fmla="*/ 234215 h 367987"/>
                <a:gd name="connsiteX11" fmla="*/ 166949 w 500998"/>
                <a:gd name="connsiteY11" fmla="*/ 301025 h 367987"/>
                <a:gd name="connsiteX12" fmla="*/ 484257 w 500998"/>
                <a:gd name="connsiteY12" fmla="*/ 301025 h 367987"/>
                <a:gd name="connsiteX13" fmla="*/ 500998 w 500998"/>
                <a:gd name="connsiteY13" fmla="*/ 284284 h 367987"/>
                <a:gd name="connsiteX14" fmla="*/ 500998 w 500998"/>
                <a:gd name="connsiteY14" fmla="*/ 16741 h 367987"/>
                <a:gd name="connsiteX15" fmla="*/ 484257 w 500998"/>
                <a:gd name="connsiteY15" fmla="*/ 0 h 367987"/>
                <a:gd name="connsiteX16" fmla="*/ 83398 w 500998"/>
                <a:gd name="connsiteY16" fmla="*/ 0 h 367987"/>
                <a:gd name="connsiteX17" fmla="*/ 66658 w 500998"/>
                <a:gd name="connsiteY17" fmla="*/ 16741 h 367987"/>
                <a:gd name="connsiteX18" fmla="*/ 66658 w 500998"/>
                <a:gd name="connsiteY18" fmla="*/ 100291 h 36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998" h="367987">
                  <a:moveTo>
                    <a:pt x="166949" y="367987"/>
                  </a:moveTo>
                  <a:lnTo>
                    <a:pt x="0" y="367987"/>
                  </a:lnTo>
                  <a:lnTo>
                    <a:pt x="0" y="100443"/>
                  </a:lnTo>
                  <a:lnTo>
                    <a:pt x="166949" y="100443"/>
                  </a:lnTo>
                  <a:lnTo>
                    <a:pt x="166949" y="367987"/>
                  </a:lnTo>
                  <a:lnTo>
                    <a:pt x="166949" y="367987"/>
                  </a:lnTo>
                  <a:lnTo>
                    <a:pt x="166949" y="367987"/>
                  </a:lnTo>
                  <a:close/>
                  <a:moveTo>
                    <a:pt x="50069" y="301025"/>
                  </a:moveTo>
                  <a:lnTo>
                    <a:pt x="116879" y="301025"/>
                  </a:lnTo>
                  <a:moveTo>
                    <a:pt x="250347" y="234215"/>
                  </a:moveTo>
                  <a:lnTo>
                    <a:pt x="317157" y="234215"/>
                  </a:lnTo>
                  <a:moveTo>
                    <a:pt x="166949" y="301025"/>
                  </a:moveTo>
                  <a:lnTo>
                    <a:pt x="484257" y="301025"/>
                  </a:lnTo>
                  <a:cubicBezTo>
                    <a:pt x="493541" y="301025"/>
                    <a:pt x="500998" y="293568"/>
                    <a:pt x="500998" y="284284"/>
                  </a:cubicBezTo>
                  <a:lnTo>
                    <a:pt x="500998" y="16741"/>
                  </a:lnTo>
                  <a:cubicBezTo>
                    <a:pt x="500998" y="7457"/>
                    <a:pt x="493541" y="0"/>
                    <a:pt x="484257" y="0"/>
                  </a:cubicBezTo>
                  <a:lnTo>
                    <a:pt x="83398" y="0"/>
                  </a:lnTo>
                  <a:cubicBezTo>
                    <a:pt x="74115" y="0"/>
                    <a:pt x="66658" y="7457"/>
                    <a:pt x="66658" y="16741"/>
                  </a:cubicBezTo>
                  <a:lnTo>
                    <a:pt x="66658" y="100291"/>
                  </a:lnTo>
                </a:path>
              </a:pathLst>
            </a:custGeom>
            <a:noFill/>
            <a:ln w="9525" cap="sq">
              <a:solidFill>
                <a:srgbClr val="000000"/>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5" name="Group 14">
            <a:extLst>
              <a:ext uri="{FF2B5EF4-FFF2-40B4-BE49-F238E27FC236}">
                <a16:creationId xmlns:a16="http://schemas.microsoft.com/office/drawing/2014/main" id="{182309F6-A5D9-49BA-BA6E-272E8A046FC8}"/>
              </a:ext>
            </a:extLst>
          </p:cNvPr>
          <p:cNvGrpSpPr/>
          <p:nvPr/>
        </p:nvGrpSpPr>
        <p:grpSpPr>
          <a:xfrm>
            <a:off x="9969884" y="5017974"/>
            <a:ext cx="471520" cy="471520"/>
            <a:chOff x="9796998" y="5793716"/>
            <a:chExt cx="471520" cy="471520"/>
          </a:xfrm>
        </p:grpSpPr>
        <p:sp>
          <p:nvSpPr>
            <p:cNvPr id="84" name="Freeform: Shape 83">
              <a:extLst>
                <a:ext uri="{FF2B5EF4-FFF2-40B4-BE49-F238E27FC236}">
                  <a16:creationId xmlns:a16="http://schemas.microsoft.com/office/drawing/2014/main" id="{CAE7099D-7EBB-42A9-A018-85B2FBE1FC1A}"/>
                </a:ext>
              </a:extLst>
            </p:cNvPr>
            <p:cNvSpPr/>
            <p:nvPr/>
          </p:nvSpPr>
          <p:spPr>
            <a:xfrm>
              <a:off x="9796998" y="5793716"/>
              <a:ext cx="471520" cy="471520"/>
            </a:xfrm>
            <a:custGeom>
              <a:avLst/>
              <a:gdLst>
                <a:gd name="connsiteX0" fmla="*/ 471520 w 471520"/>
                <a:gd name="connsiteY0" fmla="*/ 235760 h 471520"/>
                <a:gd name="connsiteX1" fmla="*/ 235760 w 471520"/>
                <a:gd name="connsiteY1" fmla="*/ 471520 h 471520"/>
                <a:gd name="connsiteX2" fmla="*/ 0 w 471520"/>
                <a:gd name="connsiteY2" fmla="*/ 235760 h 471520"/>
                <a:gd name="connsiteX3" fmla="*/ 235760 w 471520"/>
                <a:gd name="connsiteY3" fmla="*/ 0 h 471520"/>
                <a:gd name="connsiteX4" fmla="*/ 471520 w 471520"/>
                <a:gd name="connsiteY4" fmla="*/ 235760 h 47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520" h="471520">
                  <a:moveTo>
                    <a:pt x="471520" y="235760"/>
                  </a:moveTo>
                  <a:cubicBezTo>
                    <a:pt x="471520" y="365967"/>
                    <a:pt x="365967" y="471520"/>
                    <a:pt x="235760" y="471520"/>
                  </a:cubicBezTo>
                  <a:cubicBezTo>
                    <a:pt x="105553" y="471520"/>
                    <a:pt x="0" y="365967"/>
                    <a:pt x="0" y="235760"/>
                  </a:cubicBezTo>
                  <a:cubicBezTo>
                    <a:pt x="0" y="105553"/>
                    <a:pt x="105553" y="0"/>
                    <a:pt x="235760" y="0"/>
                  </a:cubicBezTo>
                  <a:cubicBezTo>
                    <a:pt x="365967" y="0"/>
                    <a:pt x="471520" y="105553"/>
                    <a:pt x="471520" y="235760"/>
                  </a:cubicBezTo>
                  <a:close/>
                </a:path>
              </a:pathLst>
            </a:custGeom>
            <a:solidFill>
              <a:srgbClr val="107C10"/>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15394B6F-9172-4C79-A5B5-B133E2A5C1D6}"/>
                </a:ext>
              </a:extLst>
            </p:cNvPr>
            <p:cNvSpPr/>
            <p:nvPr/>
          </p:nvSpPr>
          <p:spPr>
            <a:xfrm>
              <a:off x="9862083" y="5858801"/>
              <a:ext cx="341348" cy="341348"/>
            </a:xfrm>
            <a:custGeom>
              <a:avLst/>
              <a:gdLst>
                <a:gd name="connsiteX0" fmla="*/ 341349 w 341348"/>
                <a:gd name="connsiteY0" fmla="*/ 170674 h 341348"/>
                <a:gd name="connsiteX1" fmla="*/ 170674 w 341348"/>
                <a:gd name="connsiteY1" fmla="*/ 341349 h 341348"/>
                <a:gd name="connsiteX2" fmla="*/ 0 w 341348"/>
                <a:gd name="connsiteY2" fmla="*/ 170674 h 341348"/>
                <a:gd name="connsiteX3" fmla="*/ 170674 w 341348"/>
                <a:gd name="connsiteY3" fmla="*/ 0 h 341348"/>
                <a:gd name="connsiteX4" fmla="*/ 341349 w 341348"/>
                <a:gd name="connsiteY4" fmla="*/ 170674 h 341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48" h="341348">
                  <a:moveTo>
                    <a:pt x="341349" y="170674"/>
                  </a:moveTo>
                  <a:cubicBezTo>
                    <a:pt x="341349" y="264935"/>
                    <a:pt x="264935" y="341349"/>
                    <a:pt x="170674" y="341349"/>
                  </a:cubicBezTo>
                  <a:cubicBezTo>
                    <a:pt x="76414" y="341349"/>
                    <a:pt x="0" y="264935"/>
                    <a:pt x="0" y="170674"/>
                  </a:cubicBezTo>
                  <a:cubicBezTo>
                    <a:pt x="0" y="76414"/>
                    <a:pt x="76414" y="0"/>
                    <a:pt x="170674" y="0"/>
                  </a:cubicBezTo>
                  <a:cubicBezTo>
                    <a:pt x="264935" y="0"/>
                    <a:pt x="341349" y="76414"/>
                    <a:pt x="341349" y="170674"/>
                  </a:cubicBezTo>
                  <a:close/>
                </a:path>
              </a:pathLst>
            </a:custGeom>
            <a:solidFill>
              <a:srgbClr val="FFFFFF"/>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66" name="Org_ECA6">
              <a:extLst>
                <a:ext uri="{FF2B5EF4-FFF2-40B4-BE49-F238E27FC236}">
                  <a16:creationId xmlns:a16="http://schemas.microsoft.com/office/drawing/2014/main" id="{B278CA18-7BCE-413E-94FD-A657D1A9A19A}"/>
                </a:ext>
                <a:ext uri="{C183D7F6-B498-43B3-948B-1728B52AA6E4}">
                  <adec:decorative xmlns:adec="http://schemas.microsoft.com/office/drawing/2017/decorative" val="1"/>
                </a:ext>
              </a:extLst>
            </p:cNvPr>
            <p:cNvSpPr>
              <a:spLocks noChangeAspect="1" noEditPoints="1"/>
            </p:cNvSpPr>
            <p:nvPr/>
          </p:nvSpPr>
          <p:spPr bwMode="auto">
            <a:xfrm>
              <a:off x="9935391" y="5915645"/>
              <a:ext cx="202280" cy="20238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EB8051D4-95AF-48A6-9E85-9CF6B88E87E4}"/>
              </a:ext>
            </a:extLst>
          </p:cNvPr>
          <p:cNvGrpSpPr/>
          <p:nvPr/>
        </p:nvGrpSpPr>
        <p:grpSpPr>
          <a:xfrm>
            <a:off x="9969884" y="4341090"/>
            <a:ext cx="471520" cy="471520"/>
            <a:chOff x="9793288" y="4368719"/>
            <a:chExt cx="471520" cy="471520"/>
          </a:xfrm>
        </p:grpSpPr>
        <p:grpSp>
          <p:nvGrpSpPr>
            <p:cNvPr id="91" name="Group 90">
              <a:extLst>
                <a:ext uri="{FF2B5EF4-FFF2-40B4-BE49-F238E27FC236}">
                  <a16:creationId xmlns:a16="http://schemas.microsoft.com/office/drawing/2014/main" id="{93073BDC-8CA0-4B5B-AD31-5A4209797EC9}"/>
                </a:ext>
              </a:extLst>
            </p:cNvPr>
            <p:cNvGrpSpPr/>
            <p:nvPr/>
          </p:nvGrpSpPr>
          <p:grpSpPr>
            <a:xfrm>
              <a:off x="9793288" y="4368719"/>
              <a:ext cx="471520" cy="471520"/>
              <a:chOff x="9796998" y="5793716"/>
              <a:chExt cx="471520" cy="471520"/>
            </a:xfrm>
          </p:grpSpPr>
          <p:sp>
            <p:nvSpPr>
              <p:cNvPr id="92" name="Freeform: Shape 91">
                <a:extLst>
                  <a:ext uri="{FF2B5EF4-FFF2-40B4-BE49-F238E27FC236}">
                    <a16:creationId xmlns:a16="http://schemas.microsoft.com/office/drawing/2014/main" id="{FC215B30-C2A9-42BA-8480-9C3E0F3AB64A}"/>
                  </a:ext>
                </a:extLst>
              </p:cNvPr>
              <p:cNvSpPr/>
              <p:nvPr/>
            </p:nvSpPr>
            <p:spPr>
              <a:xfrm>
                <a:off x="9796998" y="5793716"/>
                <a:ext cx="471520" cy="471520"/>
              </a:xfrm>
              <a:custGeom>
                <a:avLst/>
                <a:gdLst>
                  <a:gd name="connsiteX0" fmla="*/ 471520 w 471520"/>
                  <a:gd name="connsiteY0" fmla="*/ 235760 h 471520"/>
                  <a:gd name="connsiteX1" fmla="*/ 235760 w 471520"/>
                  <a:gd name="connsiteY1" fmla="*/ 471520 h 471520"/>
                  <a:gd name="connsiteX2" fmla="*/ 0 w 471520"/>
                  <a:gd name="connsiteY2" fmla="*/ 235760 h 471520"/>
                  <a:gd name="connsiteX3" fmla="*/ 235760 w 471520"/>
                  <a:gd name="connsiteY3" fmla="*/ 0 h 471520"/>
                  <a:gd name="connsiteX4" fmla="*/ 471520 w 471520"/>
                  <a:gd name="connsiteY4" fmla="*/ 235760 h 47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520" h="471520">
                    <a:moveTo>
                      <a:pt x="471520" y="235760"/>
                    </a:moveTo>
                    <a:cubicBezTo>
                      <a:pt x="471520" y="365967"/>
                      <a:pt x="365967" y="471520"/>
                      <a:pt x="235760" y="471520"/>
                    </a:cubicBezTo>
                    <a:cubicBezTo>
                      <a:pt x="105553" y="471520"/>
                      <a:pt x="0" y="365967"/>
                      <a:pt x="0" y="235760"/>
                    </a:cubicBezTo>
                    <a:cubicBezTo>
                      <a:pt x="0" y="105553"/>
                      <a:pt x="105553" y="0"/>
                      <a:pt x="235760" y="0"/>
                    </a:cubicBezTo>
                    <a:cubicBezTo>
                      <a:pt x="365967" y="0"/>
                      <a:pt x="471520" y="105553"/>
                      <a:pt x="471520" y="235760"/>
                    </a:cubicBezTo>
                    <a:close/>
                  </a:path>
                </a:pathLst>
              </a:custGeom>
              <a:solidFill>
                <a:srgbClr val="107C10"/>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93" name="Freeform: Shape 92">
                <a:extLst>
                  <a:ext uri="{FF2B5EF4-FFF2-40B4-BE49-F238E27FC236}">
                    <a16:creationId xmlns:a16="http://schemas.microsoft.com/office/drawing/2014/main" id="{05492187-2CE2-4C2F-A6EA-604C21F5B162}"/>
                  </a:ext>
                </a:extLst>
              </p:cNvPr>
              <p:cNvSpPr/>
              <p:nvPr/>
            </p:nvSpPr>
            <p:spPr>
              <a:xfrm>
                <a:off x="9862083" y="5858801"/>
                <a:ext cx="341348" cy="341348"/>
              </a:xfrm>
              <a:custGeom>
                <a:avLst/>
                <a:gdLst>
                  <a:gd name="connsiteX0" fmla="*/ 341349 w 341348"/>
                  <a:gd name="connsiteY0" fmla="*/ 170674 h 341348"/>
                  <a:gd name="connsiteX1" fmla="*/ 170674 w 341348"/>
                  <a:gd name="connsiteY1" fmla="*/ 341349 h 341348"/>
                  <a:gd name="connsiteX2" fmla="*/ 0 w 341348"/>
                  <a:gd name="connsiteY2" fmla="*/ 170674 h 341348"/>
                  <a:gd name="connsiteX3" fmla="*/ 170674 w 341348"/>
                  <a:gd name="connsiteY3" fmla="*/ 0 h 341348"/>
                  <a:gd name="connsiteX4" fmla="*/ 341349 w 341348"/>
                  <a:gd name="connsiteY4" fmla="*/ 170674 h 341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48" h="341348">
                    <a:moveTo>
                      <a:pt x="341349" y="170674"/>
                    </a:moveTo>
                    <a:cubicBezTo>
                      <a:pt x="341349" y="264935"/>
                      <a:pt x="264935" y="341349"/>
                      <a:pt x="170674" y="341349"/>
                    </a:cubicBezTo>
                    <a:cubicBezTo>
                      <a:pt x="76414" y="341349"/>
                      <a:pt x="0" y="264935"/>
                      <a:pt x="0" y="170674"/>
                    </a:cubicBezTo>
                    <a:cubicBezTo>
                      <a:pt x="0" y="76414"/>
                      <a:pt x="76414" y="0"/>
                      <a:pt x="170674" y="0"/>
                    </a:cubicBezTo>
                    <a:cubicBezTo>
                      <a:pt x="264935" y="0"/>
                      <a:pt x="341349" y="76414"/>
                      <a:pt x="341349" y="170674"/>
                    </a:cubicBezTo>
                    <a:close/>
                  </a:path>
                </a:pathLst>
              </a:custGeom>
              <a:solidFill>
                <a:srgbClr val="FFFFFF"/>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60" name="Group 59">
              <a:extLst>
                <a:ext uri="{FF2B5EF4-FFF2-40B4-BE49-F238E27FC236}">
                  <a16:creationId xmlns:a16="http://schemas.microsoft.com/office/drawing/2014/main" id="{4CCA445D-7CDD-40C1-BD51-81A0F3E080B2}"/>
                </a:ext>
                <a:ext uri="{C183D7F6-B498-43B3-948B-1728B52AA6E4}">
                  <adec:decorative xmlns:adec="http://schemas.microsoft.com/office/drawing/2017/decorative" val="1"/>
                </a:ext>
              </a:extLst>
            </p:cNvPr>
            <p:cNvGrpSpPr/>
            <p:nvPr/>
          </p:nvGrpSpPr>
          <p:grpSpPr>
            <a:xfrm>
              <a:off x="9921898" y="4545864"/>
              <a:ext cx="232854" cy="101759"/>
              <a:chOff x="8612908" y="4468298"/>
              <a:chExt cx="710536" cy="310508"/>
            </a:xfrm>
          </p:grpSpPr>
          <p:sp>
            <p:nvSpPr>
              <p:cNvPr id="61" name="Database_EFC7">
                <a:extLst>
                  <a:ext uri="{FF2B5EF4-FFF2-40B4-BE49-F238E27FC236}">
                    <a16:creationId xmlns:a16="http://schemas.microsoft.com/office/drawing/2014/main" id="{269E6396-3855-4646-B8C5-07832A1CE353}"/>
                  </a:ext>
                </a:extLst>
              </p:cNvPr>
              <p:cNvSpPr>
                <a:spLocks noChangeAspect="1" noEditPoints="1"/>
              </p:cNvSpPr>
              <p:nvPr/>
            </p:nvSpPr>
            <p:spPr bwMode="auto">
              <a:xfrm>
                <a:off x="8612908" y="4468298"/>
                <a:ext cx="238882" cy="31050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a typeface="+mn-ea"/>
                  <a:cs typeface="+mn-cs"/>
                </a:endParaRPr>
              </a:p>
            </p:txBody>
          </p:sp>
          <p:sp>
            <p:nvSpPr>
              <p:cNvPr id="62" name="cloud">
                <a:extLst>
                  <a:ext uri="{FF2B5EF4-FFF2-40B4-BE49-F238E27FC236}">
                    <a16:creationId xmlns:a16="http://schemas.microsoft.com/office/drawing/2014/main" id="{B589AA24-75C6-42FB-8A1C-8B2B5E8D25DE}"/>
                  </a:ext>
                </a:extLst>
              </p:cNvPr>
              <p:cNvSpPr>
                <a:spLocks noChangeAspect="1"/>
              </p:cNvSpPr>
              <p:nvPr/>
            </p:nvSpPr>
            <p:spPr bwMode="auto">
              <a:xfrm>
                <a:off x="8926005" y="4497806"/>
                <a:ext cx="397439" cy="25149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18" name="Group 17">
            <a:extLst>
              <a:ext uri="{FF2B5EF4-FFF2-40B4-BE49-F238E27FC236}">
                <a16:creationId xmlns:a16="http://schemas.microsoft.com/office/drawing/2014/main" id="{CDECA05B-2E33-4538-B031-4455F7213EA1}"/>
              </a:ext>
            </a:extLst>
          </p:cNvPr>
          <p:cNvGrpSpPr/>
          <p:nvPr/>
        </p:nvGrpSpPr>
        <p:grpSpPr>
          <a:xfrm>
            <a:off x="9969884" y="3664206"/>
            <a:ext cx="471520" cy="471520"/>
            <a:chOff x="9793288" y="3681044"/>
            <a:chExt cx="471520" cy="471520"/>
          </a:xfrm>
        </p:grpSpPr>
        <p:grpSp>
          <p:nvGrpSpPr>
            <p:cNvPr id="103" name="Group 102">
              <a:extLst>
                <a:ext uri="{FF2B5EF4-FFF2-40B4-BE49-F238E27FC236}">
                  <a16:creationId xmlns:a16="http://schemas.microsoft.com/office/drawing/2014/main" id="{F5328BB5-B298-4ABC-A214-965ED7A5A299}"/>
                </a:ext>
              </a:extLst>
            </p:cNvPr>
            <p:cNvGrpSpPr/>
            <p:nvPr/>
          </p:nvGrpSpPr>
          <p:grpSpPr>
            <a:xfrm>
              <a:off x="9793288" y="3681044"/>
              <a:ext cx="471520" cy="471520"/>
              <a:chOff x="9796998" y="5793716"/>
              <a:chExt cx="471520" cy="471520"/>
            </a:xfrm>
          </p:grpSpPr>
          <p:sp>
            <p:nvSpPr>
              <p:cNvPr id="107" name="Freeform: Shape 106">
                <a:extLst>
                  <a:ext uri="{FF2B5EF4-FFF2-40B4-BE49-F238E27FC236}">
                    <a16:creationId xmlns:a16="http://schemas.microsoft.com/office/drawing/2014/main" id="{F0C6423C-6A27-4623-B86C-A93CAA43D195}"/>
                  </a:ext>
                </a:extLst>
              </p:cNvPr>
              <p:cNvSpPr/>
              <p:nvPr/>
            </p:nvSpPr>
            <p:spPr>
              <a:xfrm>
                <a:off x="9796998" y="5793716"/>
                <a:ext cx="471520" cy="471520"/>
              </a:xfrm>
              <a:custGeom>
                <a:avLst/>
                <a:gdLst>
                  <a:gd name="connsiteX0" fmla="*/ 471520 w 471520"/>
                  <a:gd name="connsiteY0" fmla="*/ 235760 h 471520"/>
                  <a:gd name="connsiteX1" fmla="*/ 235760 w 471520"/>
                  <a:gd name="connsiteY1" fmla="*/ 471520 h 471520"/>
                  <a:gd name="connsiteX2" fmla="*/ 0 w 471520"/>
                  <a:gd name="connsiteY2" fmla="*/ 235760 h 471520"/>
                  <a:gd name="connsiteX3" fmla="*/ 235760 w 471520"/>
                  <a:gd name="connsiteY3" fmla="*/ 0 h 471520"/>
                  <a:gd name="connsiteX4" fmla="*/ 471520 w 471520"/>
                  <a:gd name="connsiteY4" fmla="*/ 235760 h 47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520" h="471520">
                    <a:moveTo>
                      <a:pt x="471520" y="235760"/>
                    </a:moveTo>
                    <a:cubicBezTo>
                      <a:pt x="471520" y="365967"/>
                      <a:pt x="365967" y="471520"/>
                      <a:pt x="235760" y="471520"/>
                    </a:cubicBezTo>
                    <a:cubicBezTo>
                      <a:pt x="105553" y="471520"/>
                      <a:pt x="0" y="365967"/>
                      <a:pt x="0" y="235760"/>
                    </a:cubicBezTo>
                    <a:cubicBezTo>
                      <a:pt x="0" y="105553"/>
                      <a:pt x="105553" y="0"/>
                      <a:pt x="235760" y="0"/>
                    </a:cubicBezTo>
                    <a:cubicBezTo>
                      <a:pt x="365967" y="0"/>
                      <a:pt x="471520" y="105553"/>
                      <a:pt x="471520" y="235760"/>
                    </a:cubicBezTo>
                    <a:close/>
                  </a:path>
                </a:pathLst>
              </a:custGeom>
              <a:solidFill>
                <a:srgbClr val="107C10"/>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108" name="Freeform: Shape 107">
                <a:extLst>
                  <a:ext uri="{FF2B5EF4-FFF2-40B4-BE49-F238E27FC236}">
                    <a16:creationId xmlns:a16="http://schemas.microsoft.com/office/drawing/2014/main" id="{9B846E04-0A21-41CC-A85D-4DCE1575FC36}"/>
                  </a:ext>
                </a:extLst>
              </p:cNvPr>
              <p:cNvSpPr/>
              <p:nvPr/>
            </p:nvSpPr>
            <p:spPr>
              <a:xfrm>
                <a:off x="9862083" y="5858801"/>
                <a:ext cx="341348" cy="341348"/>
              </a:xfrm>
              <a:custGeom>
                <a:avLst/>
                <a:gdLst>
                  <a:gd name="connsiteX0" fmla="*/ 341349 w 341348"/>
                  <a:gd name="connsiteY0" fmla="*/ 170674 h 341348"/>
                  <a:gd name="connsiteX1" fmla="*/ 170674 w 341348"/>
                  <a:gd name="connsiteY1" fmla="*/ 341349 h 341348"/>
                  <a:gd name="connsiteX2" fmla="*/ 0 w 341348"/>
                  <a:gd name="connsiteY2" fmla="*/ 170674 h 341348"/>
                  <a:gd name="connsiteX3" fmla="*/ 170674 w 341348"/>
                  <a:gd name="connsiteY3" fmla="*/ 0 h 341348"/>
                  <a:gd name="connsiteX4" fmla="*/ 341349 w 341348"/>
                  <a:gd name="connsiteY4" fmla="*/ 170674 h 341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48" h="341348">
                    <a:moveTo>
                      <a:pt x="341349" y="170674"/>
                    </a:moveTo>
                    <a:cubicBezTo>
                      <a:pt x="341349" y="264935"/>
                      <a:pt x="264935" y="341349"/>
                      <a:pt x="170674" y="341349"/>
                    </a:cubicBezTo>
                    <a:cubicBezTo>
                      <a:pt x="76414" y="341349"/>
                      <a:pt x="0" y="264935"/>
                      <a:pt x="0" y="170674"/>
                    </a:cubicBezTo>
                    <a:cubicBezTo>
                      <a:pt x="0" y="76414"/>
                      <a:pt x="76414" y="0"/>
                      <a:pt x="170674" y="0"/>
                    </a:cubicBezTo>
                    <a:cubicBezTo>
                      <a:pt x="264935" y="0"/>
                      <a:pt x="341349" y="76414"/>
                      <a:pt x="341349" y="170674"/>
                    </a:cubicBezTo>
                    <a:close/>
                  </a:path>
                </a:pathLst>
              </a:custGeom>
              <a:solidFill>
                <a:srgbClr val="FFFFFF"/>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71" name="Group 70">
              <a:extLst>
                <a:ext uri="{FF2B5EF4-FFF2-40B4-BE49-F238E27FC236}">
                  <a16:creationId xmlns:a16="http://schemas.microsoft.com/office/drawing/2014/main" id="{A5B023BB-6A95-4089-82E9-79F1EEFB6544}"/>
                </a:ext>
              </a:extLst>
            </p:cNvPr>
            <p:cNvGrpSpPr/>
            <p:nvPr/>
          </p:nvGrpSpPr>
          <p:grpSpPr>
            <a:xfrm>
              <a:off x="9940234" y="3842728"/>
              <a:ext cx="185176" cy="148152"/>
              <a:chOff x="9971998" y="2762984"/>
              <a:chExt cx="437439" cy="349979"/>
            </a:xfrm>
          </p:grpSpPr>
          <p:sp>
            <p:nvSpPr>
              <p:cNvPr id="72" name="Freeform: Shape 300">
                <a:extLst>
                  <a:ext uri="{FF2B5EF4-FFF2-40B4-BE49-F238E27FC236}">
                    <a16:creationId xmlns:a16="http://schemas.microsoft.com/office/drawing/2014/main" id="{7694D9E8-225E-4B45-A58E-54FAA6FCF1D0}"/>
                  </a:ext>
                </a:extLst>
              </p:cNvPr>
              <p:cNvSpPr/>
              <p:nvPr/>
            </p:nvSpPr>
            <p:spPr>
              <a:xfrm>
                <a:off x="10136513" y="2916542"/>
                <a:ext cx="108409" cy="134426"/>
              </a:xfrm>
              <a:custGeom>
                <a:avLst/>
                <a:gdLst>
                  <a:gd name="connsiteX0" fmla="*/ 1475 w 108408"/>
                  <a:gd name="connsiteY0" fmla="*/ 1475 h 134426"/>
                  <a:gd name="connsiteX1" fmla="*/ 55812 w 108408"/>
                  <a:gd name="connsiteY1" fmla="*/ 40986 h 134426"/>
                  <a:gd name="connsiteX2" fmla="*/ 110003 w 108408"/>
                  <a:gd name="connsiteY2" fmla="*/ 80350 h 134426"/>
                  <a:gd name="connsiteX3" fmla="*/ 60852 w 108408"/>
                  <a:gd name="connsiteY3" fmla="*/ 94811 h 134426"/>
                  <a:gd name="connsiteX4" fmla="*/ 26818 w 108408"/>
                  <a:gd name="connsiteY4" fmla="*/ 133154 h 134426"/>
                  <a:gd name="connsiteX5" fmla="*/ 14183 w 108408"/>
                  <a:gd name="connsiteY5" fmla="*/ 67278 h 134426"/>
                  <a:gd name="connsiteX6" fmla="*/ 1475 w 108408"/>
                  <a:gd name="connsiteY6" fmla="*/ 1475 h 13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08" h="134426">
                    <a:moveTo>
                      <a:pt x="1475" y="1475"/>
                    </a:moveTo>
                    <a:lnTo>
                      <a:pt x="55812" y="40986"/>
                    </a:lnTo>
                    <a:lnTo>
                      <a:pt x="110003" y="80350"/>
                    </a:lnTo>
                    <a:lnTo>
                      <a:pt x="60852" y="94811"/>
                    </a:lnTo>
                    <a:lnTo>
                      <a:pt x="26818" y="133154"/>
                    </a:lnTo>
                    <a:lnTo>
                      <a:pt x="14183" y="67278"/>
                    </a:lnTo>
                    <a:lnTo>
                      <a:pt x="1475" y="1475"/>
                    </a:lnTo>
                    <a:close/>
                  </a:path>
                </a:pathLst>
              </a:custGeom>
              <a:noFill/>
              <a:ln w="9525" cap="flat">
                <a:solidFill>
                  <a:schemeClr val="tx1"/>
                </a:solidFill>
                <a:prstDash val="solid"/>
                <a:miter/>
              </a:ln>
            </p:spPr>
            <p:txBody>
              <a:bodyPr rtlCol="0" anchor="ct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a:ea typeface="+mn-ea"/>
                  <a:cs typeface="+mn-cs"/>
                </a:endParaRPr>
              </a:p>
            </p:txBody>
          </p:sp>
          <p:sp>
            <p:nvSpPr>
              <p:cNvPr id="73" name="Graphic 25">
                <a:extLst>
                  <a:ext uri="{FF2B5EF4-FFF2-40B4-BE49-F238E27FC236}">
                    <a16:creationId xmlns:a16="http://schemas.microsoft.com/office/drawing/2014/main" id="{6C62CD67-E596-4AC5-9DEE-D1C95C5B86A1}"/>
                  </a:ext>
                </a:extLst>
              </p:cNvPr>
              <p:cNvSpPr/>
              <p:nvPr/>
            </p:nvSpPr>
            <p:spPr>
              <a:xfrm flipH="1">
                <a:off x="9971998" y="2762984"/>
                <a:ext cx="437439" cy="349979"/>
              </a:xfrm>
              <a:custGeom>
                <a:avLst/>
                <a:gdLst>
                  <a:gd name="connsiteX0" fmla="*/ 446211 w 446210"/>
                  <a:gd name="connsiteY0" fmla="*/ 356997 h 356997"/>
                  <a:gd name="connsiteX1" fmla="*/ 0 w 446210"/>
                  <a:gd name="connsiteY1" fmla="*/ 356997 h 356997"/>
                  <a:gd name="connsiteX2" fmla="*/ 0 w 446210"/>
                  <a:gd name="connsiteY2" fmla="*/ 0 h 356997"/>
                  <a:gd name="connsiteX3" fmla="*/ 446211 w 446210"/>
                  <a:gd name="connsiteY3" fmla="*/ 0 h 356997"/>
                  <a:gd name="connsiteX4" fmla="*/ 446211 w 446210"/>
                  <a:gd name="connsiteY4" fmla="*/ 356997 h 356997"/>
                  <a:gd name="connsiteX5" fmla="*/ 446211 w 446210"/>
                  <a:gd name="connsiteY5" fmla="*/ 356997 h 356997"/>
                  <a:gd name="connsiteX6" fmla="*/ 446211 w 446210"/>
                  <a:gd name="connsiteY6" fmla="*/ 356997 h 356997"/>
                  <a:gd name="connsiteX7" fmla="*/ 0 w 446210"/>
                  <a:gd name="connsiteY7" fmla="*/ 89358 h 356997"/>
                  <a:gd name="connsiteX8" fmla="*/ 446211 w 446210"/>
                  <a:gd name="connsiteY8" fmla="*/ 89358 h 356997"/>
                  <a:gd name="connsiteX9" fmla="*/ 396905 w 446210"/>
                  <a:gd name="connsiteY9" fmla="*/ 44679 h 356997"/>
                  <a:gd name="connsiteX10" fmla="*/ 401676 w 446210"/>
                  <a:gd name="connsiteY10" fmla="*/ 49450 h 356997"/>
                  <a:gd name="connsiteX11" fmla="*/ 406303 w 446210"/>
                  <a:gd name="connsiteY11" fmla="*/ 44679 h 356997"/>
                  <a:gd name="connsiteX12" fmla="*/ 401676 w 446210"/>
                  <a:gd name="connsiteY12" fmla="*/ 40052 h 356997"/>
                  <a:gd name="connsiteX13" fmla="*/ 396905 w 446210"/>
                  <a:gd name="connsiteY13" fmla="*/ 44679 h 356997"/>
                  <a:gd name="connsiteX14" fmla="*/ 396905 w 446210"/>
                  <a:gd name="connsiteY14" fmla="*/ 44679 h 356997"/>
                  <a:gd name="connsiteX15" fmla="*/ 343406 w 446210"/>
                  <a:gd name="connsiteY15" fmla="*/ 44679 h 356997"/>
                  <a:gd name="connsiteX16" fmla="*/ 348033 w 446210"/>
                  <a:gd name="connsiteY16" fmla="*/ 49450 h 356997"/>
                  <a:gd name="connsiteX17" fmla="*/ 352804 w 446210"/>
                  <a:gd name="connsiteY17" fmla="*/ 44679 h 356997"/>
                  <a:gd name="connsiteX18" fmla="*/ 348033 w 446210"/>
                  <a:gd name="connsiteY18" fmla="*/ 40052 h 356997"/>
                  <a:gd name="connsiteX19" fmla="*/ 343406 w 446210"/>
                  <a:gd name="connsiteY19" fmla="*/ 44679 h 356997"/>
                  <a:gd name="connsiteX20" fmla="*/ 343406 w 446210"/>
                  <a:gd name="connsiteY20" fmla="*/ 44679 h 356997"/>
                  <a:gd name="connsiteX21" fmla="*/ 290051 w 446210"/>
                  <a:gd name="connsiteY21" fmla="*/ 44679 h 356997"/>
                  <a:gd name="connsiteX22" fmla="*/ 294678 w 446210"/>
                  <a:gd name="connsiteY22" fmla="*/ 49450 h 356997"/>
                  <a:gd name="connsiteX23" fmla="*/ 299450 w 446210"/>
                  <a:gd name="connsiteY23" fmla="*/ 44679 h 356997"/>
                  <a:gd name="connsiteX24" fmla="*/ 294678 w 446210"/>
                  <a:gd name="connsiteY24" fmla="*/ 40052 h 356997"/>
                  <a:gd name="connsiteX25" fmla="*/ 290051 w 446210"/>
                  <a:gd name="connsiteY25" fmla="*/ 44679 h 356997"/>
                  <a:gd name="connsiteX26" fmla="*/ 290051 w 446210"/>
                  <a:gd name="connsiteY26" fmla="*/ 44679 h 356997"/>
                  <a:gd name="connsiteX0" fmla="*/ 446211 w 446211"/>
                  <a:gd name="connsiteY0" fmla="*/ 356997 h 356997"/>
                  <a:gd name="connsiteX1" fmla="*/ 0 w 446211"/>
                  <a:gd name="connsiteY1" fmla="*/ 356997 h 356997"/>
                  <a:gd name="connsiteX2" fmla="*/ 0 w 446211"/>
                  <a:gd name="connsiteY2" fmla="*/ 0 h 356997"/>
                  <a:gd name="connsiteX3" fmla="*/ 446211 w 446211"/>
                  <a:gd name="connsiteY3" fmla="*/ 0 h 356997"/>
                  <a:gd name="connsiteX4" fmla="*/ 446211 w 446211"/>
                  <a:gd name="connsiteY4" fmla="*/ 356997 h 356997"/>
                  <a:gd name="connsiteX5" fmla="*/ 446211 w 446211"/>
                  <a:gd name="connsiteY5" fmla="*/ 356997 h 356997"/>
                  <a:gd name="connsiteX6" fmla="*/ 446211 w 446211"/>
                  <a:gd name="connsiteY6" fmla="*/ 356997 h 356997"/>
                  <a:gd name="connsiteX7" fmla="*/ 0 w 446211"/>
                  <a:gd name="connsiteY7" fmla="*/ 89358 h 356997"/>
                  <a:gd name="connsiteX8" fmla="*/ 446211 w 446211"/>
                  <a:gd name="connsiteY8" fmla="*/ 89358 h 356997"/>
                  <a:gd name="connsiteX9" fmla="*/ 396905 w 446211"/>
                  <a:gd name="connsiteY9" fmla="*/ 44679 h 356997"/>
                  <a:gd name="connsiteX10" fmla="*/ 401676 w 446211"/>
                  <a:gd name="connsiteY10" fmla="*/ 49450 h 356997"/>
                  <a:gd name="connsiteX11" fmla="*/ 406303 w 446211"/>
                  <a:gd name="connsiteY11" fmla="*/ 44679 h 356997"/>
                  <a:gd name="connsiteX12" fmla="*/ 401676 w 446211"/>
                  <a:gd name="connsiteY12" fmla="*/ 40052 h 356997"/>
                  <a:gd name="connsiteX13" fmla="*/ 396905 w 446211"/>
                  <a:gd name="connsiteY13" fmla="*/ 44679 h 356997"/>
                  <a:gd name="connsiteX14" fmla="*/ 396905 w 446211"/>
                  <a:gd name="connsiteY14" fmla="*/ 44679 h 356997"/>
                  <a:gd name="connsiteX15" fmla="*/ 343406 w 446211"/>
                  <a:gd name="connsiteY15" fmla="*/ 44679 h 356997"/>
                  <a:gd name="connsiteX16" fmla="*/ 348033 w 446211"/>
                  <a:gd name="connsiteY16" fmla="*/ 49450 h 356997"/>
                  <a:gd name="connsiteX17" fmla="*/ 352804 w 446211"/>
                  <a:gd name="connsiteY17" fmla="*/ 44679 h 356997"/>
                  <a:gd name="connsiteX18" fmla="*/ 348033 w 446211"/>
                  <a:gd name="connsiteY18" fmla="*/ 40052 h 356997"/>
                  <a:gd name="connsiteX19" fmla="*/ 343406 w 446211"/>
                  <a:gd name="connsiteY19" fmla="*/ 44679 h 356997"/>
                  <a:gd name="connsiteX20" fmla="*/ 343406 w 446211"/>
                  <a:gd name="connsiteY20" fmla="*/ 44679 h 356997"/>
                  <a:gd name="connsiteX21" fmla="*/ 290051 w 446211"/>
                  <a:gd name="connsiteY21" fmla="*/ 44679 h 356997"/>
                  <a:gd name="connsiteX22" fmla="*/ 294678 w 446211"/>
                  <a:gd name="connsiteY22" fmla="*/ 49450 h 356997"/>
                  <a:gd name="connsiteX23" fmla="*/ 299450 w 446211"/>
                  <a:gd name="connsiteY23" fmla="*/ 44679 h 356997"/>
                  <a:gd name="connsiteX24" fmla="*/ 294678 w 446211"/>
                  <a:gd name="connsiteY24" fmla="*/ 40052 h 356997"/>
                  <a:gd name="connsiteX25" fmla="*/ 290051 w 446211"/>
                  <a:gd name="connsiteY25" fmla="*/ 44679 h 356997"/>
                  <a:gd name="connsiteX26" fmla="*/ 290051 w 446211"/>
                  <a:gd name="connsiteY26" fmla="*/ 44679 h 35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211" h="356997">
                    <a:moveTo>
                      <a:pt x="446211" y="356997"/>
                    </a:moveTo>
                    <a:lnTo>
                      <a:pt x="0" y="356997"/>
                    </a:lnTo>
                    <a:lnTo>
                      <a:pt x="0" y="0"/>
                    </a:lnTo>
                    <a:lnTo>
                      <a:pt x="446211" y="0"/>
                    </a:lnTo>
                    <a:lnTo>
                      <a:pt x="446211" y="356997"/>
                    </a:lnTo>
                    <a:lnTo>
                      <a:pt x="446211" y="356997"/>
                    </a:lnTo>
                    <a:lnTo>
                      <a:pt x="446211" y="356997"/>
                    </a:lnTo>
                    <a:close/>
                    <a:moveTo>
                      <a:pt x="0" y="89358"/>
                    </a:moveTo>
                    <a:lnTo>
                      <a:pt x="446211" y="89358"/>
                    </a:lnTo>
                    <a:moveTo>
                      <a:pt x="396905" y="44679"/>
                    </a:moveTo>
                    <a:cubicBezTo>
                      <a:pt x="396905" y="47282"/>
                      <a:pt x="399074" y="49450"/>
                      <a:pt x="401676" y="49450"/>
                    </a:cubicBezTo>
                    <a:cubicBezTo>
                      <a:pt x="404279" y="49450"/>
                      <a:pt x="406303" y="47282"/>
                      <a:pt x="406303" y="44679"/>
                    </a:cubicBezTo>
                    <a:cubicBezTo>
                      <a:pt x="406303" y="42076"/>
                      <a:pt x="404279" y="40052"/>
                      <a:pt x="401676" y="40052"/>
                    </a:cubicBezTo>
                    <a:cubicBezTo>
                      <a:pt x="398929" y="40052"/>
                      <a:pt x="396905" y="42076"/>
                      <a:pt x="396905" y="44679"/>
                    </a:cubicBezTo>
                    <a:lnTo>
                      <a:pt x="396905" y="44679"/>
                    </a:lnTo>
                    <a:close/>
                    <a:moveTo>
                      <a:pt x="343406" y="44679"/>
                    </a:moveTo>
                    <a:cubicBezTo>
                      <a:pt x="343406" y="47282"/>
                      <a:pt x="345575" y="49450"/>
                      <a:pt x="348033" y="49450"/>
                    </a:cubicBezTo>
                    <a:cubicBezTo>
                      <a:pt x="350635" y="49450"/>
                      <a:pt x="352804" y="47282"/>
                      <a:pt x="352804" y="44679"/>
                    </a:cubicBezTo>
                    <a:cubicBezTo>
                      <a:pt x="352804" y="42076"/>
                      <a:pt x="350635" y="40052"/>
                      <a:pt x="348033" y="40052"/>
                    </a:cubicBezTo>
                    <a:cubicBezTo>
                      <a:pt x="345575" y="40052"/>
                      <a:pt x="343406" y="42076"/>
                      <a:pt x="343406" y="44679"/>
                    </a:cubicBezTo>
                    <a:lnTo>
                      <a:pt x="343406" y="44679"/>
                    </a:lnTo>
                    <a:close/>
                    <a:moveTo>
                      <a:pt x="290051" y="44679"/>
                    </a:moveTo>
                    <a:cubicBezTo>
                      <a:pt x="290051" y="47282"/>
                      <a:pt x="292076" y="49450"/>
                      <a:pt x="294678" y="49450"/>
                    </a:cubicBezTo>
                    <a:cubicBezTo>
                      <a:pt x="297281" y="49450"/>
                      <a:pt x="299450" y="47282"/>
                      <a:pt x="299450" y="44679"/>
                    </a:cubicBezTo>
                    <a:cubicBezTo>
                      <a:pt x="299450" y="42076"/>
                      <a:pt x="297281" y="40052"/>
                      <a:pt x="294678" y="40052"/>
                    </a:cubicBezTo>
                    <a:cubicBezTo>
                      <a:pt x="292076" y="40052"/>
                      <a:pt x="290051" y="42076"/>
                      <a:pt x="290051" y="44679"/>
                    </a:cubicBezTo>
                    <a:lnTo>
                      <a:pt x="290051" y="44679"/>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17" name="Group 16">
            <a:extLst>
              <a:ext uri="{FF2B5EF4-FFF2-40B4-BE49-F238E27FC236}">
                <a16:creationId xmlns:a16="http://schemas.microsoft.com/office/drawing/2014/main" id="{967668B9-CD29-40D1-BE89-8FB97BACEB01}"/>
              </a:ext>
            </a:extLst>
          </p:cNvPr>
          <p:cNvGrpSpPr/>
          <p:nvPr/>
        </p:nvGrpSpPr>
        <p:grpSpPr>
          <a:xfrm>
            <a:off x="9969884" y="2987322"/>
            <a:ext cx="471520" cy="471520"/>
            <a:chOff x="9793288" y="3025742"/>
            <a:chExt cx="471520" cy="471520"/>
          </a:xfrm>
        </p:grpSpPr>
        <p:grpSp>
          <p:nvGrpSpPr>
            <p:cNvPr id="115" name="Group 114">
              <a:extLst>
                <a:ext uri="{FF2B5EF4-FFF2-40B4-BE49-F238E27FC236}">
                  <a16:creationId xmlns:a16="http://schemas.microsoft.com/office/drawing/2014/main" id="{1A704CFE-227E-4069-AB41-FD03228338C3}"/>
                </a:ext>
              </a:extLst>
            </p:cNvPr>
            <p:cNvGrpSpPr/>
            <p:nvPr/>
          </p:nvGrpSpPr>
          <p:grpSpPr>
            <a:xfrm>
              <a:off x="9793288" y="3025742"/>
              <a:ext cx="471520" cy="471520"/>
              <a:chOff x="9796998" y="5793716"/>
              <a:chExt cx="471520" cy="471520"/>
            </a:xfrm>
          </p:grpSpPr>
          <p:sp>
            <p:nvSpPr>
              <p:cNvPr id="116" name="Freeform: Shape 115">
                <a:extLst>
                  <a:ext uri="{FF2B5EF4-FFF2-40B4-BE49-F238E27FC236}">
                    <a16:creationId xmlns:a16="http://schemas.microsoft.com/office/drawing/2014/main" id="{4171FB69-3906-4C8A-BCD3-262EFB28B46E}"/>
                  </a:ext>
                </a:extLst>
              </p:cNvPr>
              <p:cNvSpPr/>
              <p:nvPr/>
            </p:nvSpPr>
            <p:spPr>
              <a:xfrm>
                <a:off x="9796998" y="5793716"/>
                <a:ext cx="471520" cy="471520"/>
              </a:xfrm>
              <a:custGeom>
                <a:avLst/>
                <a:gdLst>
                  <a:gd name="connsiteX0" fmla="*/ 471520 w 471520"/>
                  <a:gd name="connsiteY0" fmla="*/ 235760 h 471520"/>
                  <a:gd name="connsiteX1" fmla="*/ 235760 w 471520"/>
                  <a:gd name="connsiteY1" fmla="*/ 471520 h 471520"/>
                  <a:gd name="connsiteX2" fmla="*/ 0 w 471520"/>
                  <a:gd name="connsiteY2" fmla="*/ 235760 h 471520"/>
                  <a:gd name="connsiteX3" fmla="*/ 235760 w 471520"/>
                  <a:gd name="connsiteY3" fmla="*/ 0 h 471520"/>
                  <a:gd name="connsiteX4" fmla="*/ 471520 w 471520"/>
                  <a:gd name="connsiteY4" fmla="*/ 235760 h 47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520" h="471520">
                    <a:moveTo>
                      <a:pt x="471520" y="235760"/>
                    </a:moveTo>
                    <a:cubicBezTo>
                      <a:pt x="471520" y="365967"/>
                      <a:pt x="365967" y="471520"/>
                      <a:pt x="235760" y="471520"/>
                    </a:cubicBezTo>
                    <a:cubicBezTo>
                      <a:pt x="105553" y="471520"/>
                      <a:pt x="0" y="365967"/>
                      <a:pt x="0" y="235760"/>
                    </a:cubicBezTo>
                    <a:cubicBezTo>
                      <a:pt x="0" y="105553"/>
                      <a:pt x="105553" y="0"/>
                      <a:pt x="235760" y="0"/>
                    </a:cubicBezTo>
                    <a:cubicBezTo>
                      <a:pt x="365967" y="0"/>
                      <a:pt x="471520" y="105553"/>
                      <a:pt x="471520" y="235760"/>
                    </a:cubicBezTo>
                    <a:close/>
                  </a:path>
                </a:pathLst>
              </a:custGeom>
              <a:solidFill>
                <a:srgbClr val="107C10"/>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6650422F-4238-453C-990A-8DA7A26DA63D}"/>
                  </a:ext>
                </a:extLst>
              </p:cNvPr>
              <p:cNvSpPr/>
              <p:nvPr/>
            </p:nvSpPr>
            <p:spPr>
              <a:xfrm>
                <a:off x="9862083" y="5858801"/>
                <a:ext cx="341348" cy="341348"/>
              </a:xfrm>
              <a:custGeom>
                <a:avLst/>
                <a:gdLst>
                  <a:gd name="connsiteX0" fmla="*/ 341349 w 341348"/>
                  <a:gd name="connsiteY0" fmla="*/ 170674 h 341348"/>
                  <a:gd name="connsiteX1" fmla="*/ 170674 w 341348"/>
                  <a:gd name="connsiteY1" fmla="*/ 341349 h 341348"/>
                  <a:gd name="connsiteX2" fmla="*/ 0 w 341348"/>
                  <a:gd name="connsiteY2" fmla="*/ 170674 h 341348"/>
                  <a:gd name="connsiteX3" fmla="*/ 170674 w 341348"/>
                  <a:gd name="connsiteY3" fmla="*/ 0 h 341348"/>
                  <a:gd name="connsiteX4" fmla="*/ 341349 w 341348"/>
                  <a:gd name="connsiteY4" fmla="*/ 170674 h 341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48" h="341348">
                    <a:moveTo>
                      <a:pt x="341349" y="170674"/>
                    </a:moveTo>
                    <a:cubicBezTo>
                      <a:pt x="341349" y="264935"/>
                      <a:pt x="264935" y="341349"/>
                      <a:pt x="170674" y="341349"/>
                    </a:cubicBezTo>
                    <a:cubicBezTo>
                      <a:pt x="76414" y="341349"/>
                      <a:pt x="0" y="264935"/>
                      <a:pt x="0" y="170674"/>
                    </a:cubicBezTo>
                    <a:cubicBezTo>
                      <a:pt x="0" y="76414"/>
                      <a:pt x="76414" y="0"/>
                      <a:pt x="170674" y="0"/>
                    </a:cubicBezTo>
                    <a:cubicBezTo>
                      <a:pt x="264935" y="0"/>
                      <a:pt x="341349" y="76414"/>
                      <a:pt x="341349" y="170674"/>
                    </a:cubicBezTo>
                    <a:close/>
                  </a:path>
                </a:pathLst>
              </a:custGeom>
              <a:solidFill>
                <a:srgbClr val="FFFFFF"/>
              </a:solidFill>
              <a:ln w="496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64" name="binary">
              <a:extLst>
                <a:ext uri="{FF2B5EF4-FFF2-40B4-BE49-F238E27FC236}">
                  <a16:creationId xmlns:a16="http://schemas.microsoft.com/office/drawing/2014/main" id="{A889638B-24CC-490D-AA08-9D649003860F}"/>
                </a:ext>
                <a:ext uri="{C183D7F6-B498-43B3-948B-1728B52AA6E4}">
                  <adec:decorative xmlns:adec="http://schemas.microsoft.com/office/drawing/2017/decorative" val="1"/>
                </a:ext>
              </a:extLst>
            </p:cNvPr>
            <p:cNvSpPr>
              <a:spLocks noChangeAspect="1" noEditPoints="1"/>
            </p:cNvSpPr>
            <p:nvPr/>
          </p:nvSpPr>
          <p:spPr bwMode="auto">
            <a:xfrm>
              <a:off x="9951753" y="3190207"/>
              <a:ext cx="162137" cy="140005"/>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23007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906D2D-9CE2-48D4-86B2-384D25C08F07}"/>
              </a:ext>
            </a:extLst>
          </p:cNvPr>
          <p:cNvSpPr/>
          <p:nvPr/>
        </p:nvSpPr>
        <p:spPr bwMode="auto">
          <a:xfrm>
            <a:off x="-1588" y="3796200"/>
            <a:ext cx="12436475" cy="3198325"/>
          </a:xfrm>
          <a:prstGeom prst="rect">
            <a:avLst/>
          </a:prstGeom>
          <a:blipFill>
            <a:blip r:embed="rId3" cstate="screen">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E"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99E1620E-958C-43EC-B932-46F41CAEBFF4}"/>
              </a:ext>
            </a:extLst>
          </p:cNvPr>
          <p:cNvGrpSpPr/>
          <p:nvPr/>
        </p:nvGrpSpPr>
        <p:grpSpPr>
          <a:xfrm>
            <a:off x="251939" y="2265629"/>
            <a:ext cx="2518824" cy="2138960"/>
            <a:chOff x="251939" y="2265629"/>
            <a:chExt cx="2518824" cy="2138960"/>
          </a:xfrm>
        </p:grpSpPr>
        <p:sp>
          <p:nvSpPr>
            <p:cNvPr id="11" name="Oval 10">
              <a:extLst>
                <a:ext uri="{FF2B5EF4-FFF2-40B4-BE49-F238E27FC236}">
                  <a16:creationId xmlns:a16="http://schemas.microsoft.com/office/drawing/2014/main" id="{D369C650-3CDE-4096-B3AD-F3E243C3BDDC}"/>
                </a:ext>
              </a:extLst>
            </p:cNvPr>
            <p:cNvSpPr/>
            <p:nvPr/>
          </p:nvSpPr>
          <p:spPr bwMode="auto">
            <a:xfrm>
              <a:off x="708821" y="2760615"/>
              <a:ext cx="1643974" cy="16439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E"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Oval 11">
              <a:extLst>
                <a:ext uri="{FF2B5EF4-FFF2-40B4-BE49-F238E27FC236}">
                  <a16:creationId xmlns:a16="http://schemas.microsoft.com/office/drawing/2014/main" id="{605F3B83-AFB1-4A64-8676-121F6EEA6671}"/>
                </a:ext>
                <a:ext uri="{C183D7F6-B498-43B3-948B-1728B52AA6E4}">
                  <adec:decorative xmlns:adec="http://schemas.microsoft.com/office/drawing/2017/decorative" val="1"/>
                </a:ext>
              </a:extLst>
            </p:cNvPr>
            <p:cNvSpPr/>
            <p:nvPr/>
          </p:nvSpPr>
          <p:spPr bwMode="auto">
            <a:xfrm>
              <a:off x="909691" y="2960890"/>
              <a:ext cx="1242235" cy="1242235"/>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3" name="Lock" title="Icon of a padlock">
              <a:extLst>
                <a:ext uri="{FF2B5EF4-FFF2-40B4-BE49-F238E27FC236}">
                  <a16:creationId xmlns:a16="http://schemas.microsoft.com/office/drawing/2014/main" id="{B917C623-A206-42EC-AE97-34D046222A88}"/>
                </a:ext>
              </a:extLst>
            </p:cNvPr>
            <p:cNvSpPr>
              <a:spLocks noChangeAspect="1" noEditPoints="1"/>
            </p:cNvSpPr>
            <p:nvPr/>
          </p:nvSpPr>
          <p:spPr bwMode="auto">
            <a:xfrm>
              <a:off x="1290375" y="3205657"/>
              <a:ext cx="441953" cy="61769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317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85974CDA-0E5A-4ACC-AECB-68DB838F3852}"/>
                </a:ext>
              </a:extLst>
            </p:cNvPr>
            <p:cNvSpPr txBox="1"/>
            <p:nvPr/>
          </p:nvSpPr>
          <p:spPr>
            <a:xfrm>
              <a:off x="251939" y="2265629"/>
              <a:ext cx="2518824" cy="498598"/>
            </a:xfrm>
            <a:prstGeom prst="rect">
              <a:avLst/>
            </a:prstGeom>
            <a:noFill/>
          </p:spPr>
          <p:txBody>
            <a:bodyPr wrap="square" lIns="0" tIns="0" rIns="0" bIns="0" rtlCol="0">
              <a:spAutoFit/>
            </a:bodyPr>
            <a:lstStyle>
              <a:defPPr>
                <a:defRPr lang="en-US"/>
              </a:defPPr>
              <a:lvl1pPr marR="0" lvl="0" indent="0" defTabSz="932114" fontAlgn="base">
                <a:lnSpc>
                  <a:spcPct val="90000"/>
                </a:lnSpc>
                <a:spcBef>
                  <a:spcPct val="0"/>
                </a:spcBef>
                <a:spcAft>
                  <a:spcPct val="0"/>
                </a:spcAft>
                <a:buClrTx/>
                <a:buSzTx/>
                <a:buFontTx/>
                <a:buNone/>
                <a:tabLst/>
                <a:defRPr kumimoji="0" sz="1800" b="0" i="0" u="none" strike="noStrike" kern="0" cap="none" spc="0" normalizeH="0">
                  <a:ln>
                    <a:noFill/>
                  </a:ln>
                  <a:effectLst/>
                  <a:uLnTx/>
                  <a:uFillTx/>
                  <a:latin typeface="+mj-lt"/>
                  <a:cs typeface="Segoe UI" panose="020B0502040204020203" pitchFamily="34" charset="0"/>
                </a:defRPr>
              </a:lvl1pPr>
            </a:lstStyle>
            <a:p>
              <a:pPr marL="0" marR="0" lvl="0" indent="0" algn="ctr" defTabSz="932114"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282828"/>
                  </a:solidFill>
                  <a:effectLst/>
                  <a:uLnTx/>
                  <a:uFillTx/>
                  <a:latin typeface="Segoe UI Semibold"/>
                  <a:ea typeface="+mn-ea"/>
                  <a:cs typeface="Segoe UI" panose="020B0502040204020203" pitchFamily="34" charset="0"/>
                </a:rPr>
                <a:t>Build a foundation to Zero Trust</a:t>
              </a:r>
            </a:p>
          </p:txBody>
        </p:sp>
      </p:grpSp>
      <p:grpSp>
        <p:nvGrpSpPr>
          <p:cNvPr id="17" name="Group 16">
            <a:extLst>
              <a:ext uri="{FF2B5EF4-FFF2-40B4-BE49-F238E27FC236}">
                <a16:creationId xmlns:a16="http://schemas.microsoft.com/office/drawing/2014/main" id="{37C5142B-6BCA-4DC4-B2F7-E7642209E8EC}"/>
              </a:ext>
            </a:extLst>
          </p:cNvPr>
          <p:cNvGrpSpPr/>
          <p:nvPr/>
        </p:nvGrpSpPr>
        <p:grpSpPr>
          <a:xfrm>
            <a:off x="3349933" y="2265629"/>
            <a:ext cx="2518824" cy="2138366"/>
            <a:chOff x="3349933" y="2265629"/>
            <a:chExt cx="2518824" cy="2138366"/>
          </a:xfrm>
        </p:grpSpPr>
        <p:sp>
          <p:nvSpPr>
            <p:cNvPr id="18" name="Oval 17">
              <a:extLst>
                <a:ext uri="{FF2B5EF4-FFF2-40B4-BE49-F238E27FC236}">
                  <a16:creationId xmlns:a16="http://schemas.microsoft.com/office/drawing/2014/main" id="{6F87DCAE-3091-4943-BCAE-752B448987F6}"/>
                </a:ext>
              </a:extLst>
            </p:cNvPr>
            <p:cNvSpPr/>
            <p:nvPr/>
          </p:nvSpPr>
          <p:spPr bwMode="auto">
            <a:xfrm>
              <a:off x="3825816" y="2760021"/>
              <a:ext cx="1643974" cy="16439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E"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1F56282-3AEE-4816-B3C7-55BFF27170EF}"/>
                </a:ext>
                <a:ext uri="{C183D7F6-B498-43B3-948B-1728B52AA6E4}">
                  <adec:decorative xmlns:adec="http://schemas.microsoft.com/office/drawing/2017/decorative" val="1"/>
                </a:ext>
              </a:extLst>
            </p:cNvPr>
            <p:cNvSpPr/>
            <p:nvPr/>
          </p:nvSpPr>
          <p:spPr bwMode="auto">
            <a:xfrm>
              <a:off x="4026186" y="2960890"/>
              <a:ext cx="1242235" cy="1242235"/>
            </a:xfrm>
            <a:prstGeom prst="ellipse">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91562412-894E-41D1-8E7E-A7241E93CF0C}"/>
                </a:ext>
              </a:extLst>
            </p:cNvPr>
            <p:cNvSpPr txBox="1"/>
            <p:nvPr/>
          </p:nvSpPr>
          <p:spPr>
            <a:xfrm>
              <a:off x="3349933" y="2265629"/>
              <a:ext cx="2518824" cy="498598"/>
            </a:xfrm>
            <a:prstGeom prst="rect">
              <a:avLst/>
            </a:prstGeom>
            <a:noFill/>
          </p:spPr>
          <p:txBody>
            <a:bodyPr wrap="square" lIns="0" tIns="0" rIns="0" bIns="0" rtlCol="0">
              <a:spAutoFit/>
            </a:bodyPr>
            <a:lstStyle>
              <a:defPPr>
                <a:defRPr lang="en-US"/>
              </a:defPPr>
              <a:lvl1pPr marR="0" lvl="0" indent="0" defTabSz="932114" fontAlgn="base">
                <a:lnSpc>
                  <a:spcPct val="90000"/>
                </a:lnSpc>
                <a:spcBef>
                  <a:spcPct val="0"/>
                </a:spcBef>
                <a:spcAft>
                  <a:spcPct val="0"/>
                </a:spcAft>
                <a:buClrTx/>
                <a:buSzTx/>
                <a:buFontTx/>
                <a:buNone/>
                <a:tabLst/>
                <a:defRPr kumimoji="0" sz="1800" b="0" i="0" u="none" strike="noStrike" kern="0" cap="none" spc="0" normalizeH="0">
                  <a:ln>
                    <a:noFill/>
                  </a:ln>
                  <a:effectLst/>
                  <a:uLnTx/>
                  <a:uFillTx/>
                  <a:latin typeface="+mj-lt"/>
                  <a:cs typeface="Segoe UI" panose="020B0502040204020203" pitchFamily="34" charset="0"/>
                </a:defRPr>
              </a:lvl1pPr>
            </a:lstStyle>
            <a:p>
              <a:pPr marL="0" marR="0" lvl="0" indent="0" algn="ctr" defTabSz="932114"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282828"/>
                  </a:solidFill>
                  <a:effectLst/>
                  <a:uLnTx/>
                  <a:uFillTx/>
                  <a:latin typeface="Segoe UI Semibold"/>
                  <a:ea typeface="+mn-ea"/>
                  <a:cs typeface="Segoe UI" panose="020B0502040204020203" pitchFamily="34" charset="0"/>
                </a:rPr>
                <a:t>Secure the hybrid workforce</a:t>
              </a:r>
            </a:p>
          </p:txBody>
        </p:sp>
        <p:sp>
          <p:nvSpPr>
            <p:cNvPr id="21" name="people_12" title="Icon of three people">
              <a:extLst>
                <a:ext uri="{FF2B5EF4-FFF2-40B4-BE49-F238E27FC236}">
                  <a16:creationId xmlns:a16="http://schemas.microsoft.com/office/drawing/2014/main" id="{E4DEDF02-3AD1-4DA3-867C-883D7B203B81}"/>
                </a:ext>
              </a:extLst>
            </p:cNvPr>
            <p:cNvSpPr>
              <a:spLocks noChangeAspect="1" noEditPoints="1"/>
            </p:cNvSpPr>
            <p:nvPr/>
          </p:nvSpPr>
          <p:spPr bwMode="auto">
            <a:xfrm>
              <a:off x="4311731" y="3260263"/>
              <a:ext cx="660347" cy="563392"/>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317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F0EFB16B-4CE7-4C23-BB67-454BAD87EB28}"/>
              </a:ext>
            </a:extLst>
          </p:cNvPr>
          <p:cNvGrpSpPr/>
          <p:nvPr/>
        </p:nvGrpSpPr>
        <p:grpSpPr>
          <a:xfrm>
            <a:off x="6505386" y="2265629"/>
            <a:ext cx="2518824" cy="2053620"/>
            <a:chOff x="6505386" y="2265629"/>
            <a:chExt cx="2518824" cy="2053620"/>
          </a:xfrm>
        </p:grpSpPr>
        <p:sp>
          <p:nvSpPr>
            <p:cNvPr id="7" name="Oval 6">
              <a:extLst>
                <a:ext uri="{FF2B5EF4-FFF2-40B4-BE49-F238E27FC236}">
                  <a16:creationId xmlns:a16="http://schemas.microsoft.com/office/drawing/2014/main" id="{622E6B14-0A4D-4EAF-BB72-F3B0906778E6}"/>
                </a:ext>
              </a:extLst>
            </p:cNvPr>
            <p:cNvSpPr/>
            <p:nvPr/>
          </p:nvSpPr>
          <p:spPr bwMode="auto">
            <a:xfrm>
              <a:off x="6942811" y="2675275"/>
              <a:ext cx="1643974" cy="16439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E"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16C39A44-73EB-4D4D-9B0A-4BE8E07A5334}"/>
                </a:ext>
                <a:ext uri="{C183D7F6-B498-43B3-948B-1728B52AA6E4}">
                  <adec:decorative xmlns:adec="http://schemas.microsoft.com/office/drawing/2017/decorative" val="1"/>
                </a:ext>
              </a:extLst>
            </p:cNvPr>
            <p:cNvSpPr/>
            <p:nvPr/>
          </p:nvSpPr>
          <p:spPr bwMode="auto">
            <a:xfrm>
              <a:off x="7143681" y="2960890"/>
              <a:ext cx="1242235" cy="1242235"/>
            </a:xfrm>
            <a:prstGeom prst="ellipse">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a:ea typeface="+mn-ea"/>
                <a:cs typeface="Segoe UI" pitchFamily="34" charset="0"/>
              </a:endParaRPr>
            </a:p>
          </p:txBody>
        </p:sp>
        <p:sp>
          <p:nvSpPr>
            <p:cNvPr id="15" name="TextBox 14">
              <a:extLst>
                <a:ext uri="{FF2B5EF4-FFF2-40B4-BE49-F238E27FC236}">
                  <a16:creationId xmlns:a16="http://schemas.microsoft.com/office/drawing/2014/main" id="{8D935B0C-106D-4D10-AA44-7EE503B049BA}"/>
                </a:ext>
              </a:extLst>
            </p:cNvPr>
            <p:cNvSpPr txBox="1"/>
            <p:nvPr/>
          </p:nvSpPr>
          <p:spPr>
            <a:xfrm>
              <a:off x="6505386" y="2265629"/>
              <a:ext cx="2518824" cy="498598"/>
            </a:xfrm>
            <a:prstGeom prst="rect">
              <a:avLst/>
            </a:prstGeom>
            <a:noFill/>
          </p:spPr>
          <p:txBody>
            <a:bodyPr wrap="square" lIns="0" tIns="0" rIns="0" bIns="0" rtlCol="0">
              <a:spAutoFit/>
            </a:bodyPr>
            <a:lstStyle>
              <a:defPPr>
                <a:defRPr lang="en-US"/>
              </a:defPPr>
              <a:lvl1pPr marR="0" lvl="0" indent="0" defTabSz="932114" fontAlgn="base">
                <a:lnSpc>
                  <a:spcPct val="90000"/>
                </a:lnSpc>
                <a:spcBef>
                  <a:spcPct val="0"/>
                </a:spcBef>
                <a:spcAft>
                  <a:spcPct val="0"/>
                </a:spcAft>
                <a:buClrTx/>
                <a:buSzTx/>
                <a:buFontTx/>
                <a:buNone/>
                <a:tabLst/>
                <a:defRPr kumimoji="0" sz="1800" b="0" i="0" u="none" strike="noStrike" kern="0" cap="none" spc="0" normalizeH="0">
                  <a:ln>
                    <a:noFill/>
                  </a:ln>
                  <a:effectLst/>
                  <a:uLnTx/>
                  <a:uFillTx/>
                  <a:latin typeface="+mj-lt"/>
                  <a:cs typeface="Segoe UI" panose="020B0502040204020203" pitchFamily="34" charset="0"/>
                </a:defRPr>
              </a:lvl1pPr>
            </a:lstStyle>
            <a:p>
              <a:pPr marL="0" marR="0" lvl="0" indent="0" algn="ctr" defTabSz="932114"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Segoe UI Semibold"/>
                  <a:ea typeface="+mn-ea"/>
                  <a:cs typeface="Segoe UI" panose="020B0502040204020203" pitchFamily="34" charset="0"/>
                </a:rPr>
                <a:t>Improve operational efficiency</a:t>
              </a:r>
            </a:p>
          </p:txBody>
        </p:sp>
        <p:sp>
          <p:nvSpPr>
            <p:cNvPr id="22" name="speedometer_2" title="Icon of a spedometer showing fast speed">
              <a:extLst>
                <a:ext uri="{FF2B5EF4-FFF2-40B4-BE49-F238E27FC236}">
                  <a16:creationId xmlns:a16="http://schemas.microsoft.com/office/drawing/2014/main" id="{4ED64136-18EC-47E1-90AE-FA35F4C3E456}"/>
                </a:ext>
              </a:extLst>
            </p:cNvPr>
            <p:cNvSpPr>
              <a:spLocks noChangeAspect="1" noEditPoints="1"/>
            </p:cNvSpPr>
            <p:nvPr/>
          </p:nvSpPr>
          <p:spPr bwMode="auto">
            <a:xfrm>
              <a:off x="7434625" y="3248619"/>
              <a:ext cx="660346" cy="66034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317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D1E06835-56E8-487F-B516-70DB0AFFCB3B}"/>
              </a:ext>
            </a:extLst>
          </p:cNvPr>
          <p:cNvGrpSpPr/>
          <p:nvPr/>
        </p:nvGrpSpPr>
        <p:grpSpPr>
          <a:xfrm>
            <a:off x="9675601" y="2265629"/>
            <a:ext cx="2518824" cy="2112241"/>
            <a:chOff x="9675601" y="2265629"/>
            <a:chExt cx="2518824" cy="2112241"/>
          </a:xfrm>
        </p:grpSpPr>
        <p:sp>
          <p:nvSpPr>
            <p:cNvPr id="6" name="Oval 5">
              <a:extLst>
                <a:ext uri="{FF2B5EF4-FFF2-40B4-BE49-F238E27FC236}">
                  <a16:creationId xmlns:a16="http://schemas.microsoft.com/office/drawing/2014/main" id="{A96F7780-030E-4855-ACB2-4CE6B20A4344}"/>
                </a:ext>
              </a:extLst>
            </p:cNvPr>
            <p:cNvSpPr/>
            <p:nvPr/>
          </p:nvSpPr>
          <p:spPr bwMode="auto">
            <a:xfrm>
              <a:off x="10059807" y="2733896"/>
              <a:ext cx="1643974" cy="16439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E"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9C6F7AB7-3D16-405E-8B0C-C73A8ED67B40}"/>
                </a:ext>
                <a:ext uri="{C183D7F6-B498-43B3-948B-1728B52AA6E4}">
                  <adec:decorative xmlns:adec="http://schemas.microsoft.com/office/drawing/2017/decorative" val="1"/>
                </a:ext>
              </a:extLst>
            </p:cNvPr>
            <p:cNvSpPr/>
            <p:nvPr/>
          </p:nvSpPr>
          <p:spPr bwMode="auto">
            <a:xfrm>
              <a:off x="10260676" y="2960890"/>
              <a:ext cx="1242235" cy="1242235"/>
            </a:xfrm>
            <a:prstGeom prst="ellipse">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6" name="TextBox 15">
              <a:extLst>
                <a:ext uri="{FF2B5EF4-FFF2-40B4-BE49-F238E27FC236}">
                  <a16:creationId xmlns:a16="http://schemas.microsoft.com/office/drawing/2014/main" id="{A73FB853-A155-4960-B4FF-144CDD132B2A}"/>
                </a:ext>
              </a:extLst>
            </p:cNvPr>
            <p:cNvSpPr txBox="1"/>
            <p:nvPr/>
          </p:nvSpPr>
          <p:spPr>
            <a:xfrm>
              <a:off x="9675601" y="2265629"/>
              <a:ext cx="2518824" cy="498598"/>
            </a:xfrm>
            <a:prstGeom prst="rect">
              <a:avLst/>
            </a:prstGeom>
            <a:noFill/>
          </p:spPr>
          <p:txBody>
            <a:bodyPr wrap="square" lIns="0" tIns="0" rIns="0" bIns="0" rtlCol="0">
              <a:spAutoFit/>
            </a:bodyPr>
            <a:lstStyle>
              <a:defPPr>
                <a:defRPr lang="en-US"/>
              </a:defPPr>
              <a:lvl1pPr marR="0" lvl="0" indent="0" defTabSz="932114" fontAlgn="base">
                <a:lnSpc>
                  <a:spcPct val="90000"/>
                </a:lnSpc>
                <a:spcBef>
                  <a:spcPct val="0"/>
                </a:spcBef>
                <a:spcAft>
                  <a:spcPct val="0"/>
                </a:spcAft>
                <a:buClrTx/>
                <a:buSzTx/>
                <a:buFontTx/>
                <a:buNone/>
                <a:tabLst/>
                <a:defRPr kumimoji="0" sz="1800" b="0" i="0" u="none" strike="noStrike" kern="0" cap="none" spc="0" normalizeH="0">
                  <a:ln>
                    <a:noFill/>
                  </a:ln>
                  <a:effectLst/>
                  <a:uLnTx/>
                  <a:uFillTx/>
                  <a:latin typeface="+mj-lt"/>
                  <a:cs typeface="Segoe UI" panose="020B0502040204020203" pitchFamily="34" charset="0"/>
                </a:defRPr>
              </a:lvl1pPr>
            </a:lstStyle>
            <a:p>
              <a:pPr marL="0" marR="0" lvl="0" indent="0" algn="ctr" defTabSz="932114"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Segoe UI Semibold"/>
                  <a:ea typeface="+mn-ea"/>
                  <a:cs typeface="Segoe UI" panose="020B0502040204020203" pitchFamily="34" charset="0"/>
                </a:rPr>
                <a:t>Increase resiliency and adapt to change</a:t>
              </a:r>
            </a:p>
          </p:txBody>
        </p:sp>
        <p:pic>
          <p:nvPicPr>
            <p:cNvPr id="23" name="Graphic 22">
              <a:extLst>
                <a:ext uri="{FF2B5EF4-FFF2-40B4-BE49-F238E27FC236}">
                  <a16:creationId xmlns:a16="http://schemas.microsoft.com/office/drawing/2014/main" id="{3F5BAD5A-C445-44C5-B508-9E7ED117BA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45831" y="3300164"/>
              <a:ext cx="679887" cy="662454"/>
            </a:xfrm>
            <a:prstGeom prst="rect">
              <a:avLst/>
            </a:prstGeom>
          </p:spPr>
        </p:pic>
      </p:grpSp>
      <p:sp>
        <p:nvSpPr>
          <p:cNvPr id="28" name="Title 2">
            <a:extLst>
              <a:ext uri="{FF2B5EF4-FFF2-40B4-BE49-F238E27FC236}">
                <a16:creationId xmlns:a16="http://schemas.microsoft.com/office/drawing/2014/main" id="{8D0121F8-9574-47E0-B57C-82967ACBABE2}"/>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dirty="0">
                <a:ln w="3175">
                  <a:noFill/>
                </a:ln>
                <a:gradFill>
                  <a:gsLst>
                    <a:gs pos="0">
                      <a:srgbClr val="282828"/>
                    </a:gs>
                    <a:gs pos="100000">
                      <a:srgbClr val="282828"/>
                    </a:gs>
                  </a:gsLst>
                  <a:lin ang="5400000" scaled="0"/>
                </a:gradFill>
                <a:effectLst/>
                <a:uLnTx/>
                <a:uFillTx/>
                <a:latin typeface="Segoe UI Semibold"/>
                <a:ea typeface="+mn-ea"/>
                <a:cs typeface="Segoe UI" pitchFamily="34" charset="0"/>
              </a:rPr>
              <a:t>Your most strategic projects require modern identity management</a:t>
            </a:r>
            <a:endParaRPr kumimoji="0" lang="en-US" sz="3200" b="0" i="0" u="none" strike="noStrike" kern="1200" cap="none" spc="-147" normalizeH="0" baseline="0" noProof="0" dirty="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29" name="Text Placeholder 3">
            <a:extLst>
              <a:ext uri="{FF2B5EF4-FFF2-40B4-BE49-F238E27FC236}">
                <a16:creationId xmlns:a16="http://schemas.microsoft.com/office/drawing/2014/main" id="{A1BDE197-4B3C-4733-B72A-A13B1A3A24BD}"/>
              </a:ext>
            </a:extLst>
          </p:cNvPr>
          <p:cNvSpPr txBox="1">
            <a:spLocks/>
          </p:cNvSpPr>
          <p:nvPr/>
        </p:nvSpPr>
        <p:spPr>
          <a:xfrm>
            <a:off x="426424" y="1221540"/>
            <a:ext cx="11095699"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Future-proof your business by upgrading from Active Directory Federation Services to Azure AD</a:t>
            </a:r>
          </a:p>
        </p:txBody>
      </p:sp>
    </p:spTree>
    <p:extLst>
      <p:ext uri="{BB962C8B-B14F-4D97-AF65-F5344CB8AC3E}">
        <p14:creationId xmlns:p14="http://schemas.microsoft.com/office/powerpoint/2010/main" val="317079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7077E8-F53D-9848-8C87-5F3CC945E8FF}"/>
              </a:ext>
            </a:extLst>
          </p:cNvPr>
          <p:cNvSpPr/>
          <p:nvPr/>
        </p:nvSpPr>
        <p:spPr bwMode="auto">
          <a:xfrm>
            <a:off x="0" y="1793907"/>
            <a:ext cx="12436475" cy="52006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Text Placeholder 16">
            <a:extLst>
              <a:ext uri="{FF2B5EF4-FFF2-40B4-BE49-F238E27FC236}">
                <a16:creationId xmlns:a16="http://schemas.microsoft.com/office/drawing/2014/main" id="{9F7FFABF-306E-3F47-BAB9-74D3F2D5AE3F}"/>
              </a:ext>
            </a:extLst>
          </p:cNvPr>
          <p:cNvSpPr txBox="1">
            <a:spLocks/>
          </p:cNvSpPr>
          <p:nvPr/>
        </p:nvSpPr>
        <p:spPr>
          <a:xfrm>
            <a:off x="385114" y="2680737"/>
            <a:ext cx="2532063"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rPr>
              <a:t>AD FS</a:t>
            </a:r>
          </a:p>
        </p:txBody>
      </p:sp>
      <p:sp>
        <p:nvSpPr>
          <p:cNvPr id="27" name="Rounded Rectangle 26">
            <a:extLst>
              <a:ext uri="{FF2B5EF4-FFF2-40B4-BE49-F238E27FC236}">
                <a16:creationId xmlns:a16="http://schemas.microsoft.com/office/drawing/2014/main" id="{73805C91-8DC4-AD44-8B92-06159D324C08}"/>
              </a:ext>
            </a:extLst>
          </p:cNvPr>
          <p:cNvSpPr/>
          <p:nvPr/>
        </p:nvSpPr>
        <p:spPr bwMode="auto">
          <a:xfrm>
            <a:off x="6850374" y="3145138"/>
            <a:ext cx="5277778" cy="514304"/>
          </a:xfrm>
          <a:prstGeom prst="round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688"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a:ln>
                  <a:noFill/>
                </a:ln>
                <a:solidFill>
                  <a:srgbClr val="FFFFFF"/>
                </a:solidFill>
                <a:effectLst/>
                <a:uLnTx/>
                <a:uFillTx/>
                <a:latin typeface="Segoe UI"/>
                <a:ea typeface="+mn-ea"/>
                <a:cs typeface="+mn-cs"/>
              </a:rPr>
              <a:t>Microsoft managed identity-as-a-service</a:t>
            </a:r>
          </a:p>
        </p:txBody>
      </p:sp>
      <p:sp>
        <p:nvSpPr>
          <p:cNvPr id="28" name="Rounded Rectangle 27">
            <a:extLst>
              <a:ext uri="{FF2B5EF4-FFF2-40B4-BE49-F238E27FC236}">
                <a16:creationId xmlns:a16="http://schemas.microsoft.com/office/drawing/2014/main" id="{824F8C94-2357-4D42-A948-439B4EEF7092}"/>
              </a:ext>
            </a:extLst>
          </p:cNvPr>
          <p:cNvSpPr/>
          <p:nvPr/>
        </p:nvSpPr>
        <p:spPr bwMode="auto">
          <a:xfrm>
            <a:off x="6850374" y="3880616"/>
            <a:ext cx="5277778" cy="514304"/>
          </a:xfrm>
          <a:prstGeom prst="round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688"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a:ln>
                  <a:noFill/>
                </a:ln>
                <a:solidFill>
                  <a:srgbClr val="FFFFFF"/>
                </a:solidFill>
                <a:effectLst/>
                <a:uLnTx/>
                <a:uFillTx/>
                <a:latin typeface="Segoe UI"/>
                <a:ea typeface="+mn-ea"/>
                <a:cs typeface="+mn-cs"/>
              </a:rPr>
              <a:t>99.99% service resiliency</a:t>
            </a:r>
          </a:p>
        </p:txBody>
      </p:sp>
      <p:sp>
        <p:nvSpPr>
          <p:cNvPr id="31" name="Rounded Rectangle 30">
            <a:extLst>
              <a:ext uri="{FF2B5EF4-FFF2-40B4-BE49-F238E27FC236}">
                <a16:creationId xmlns:a16="http://schemas.microsoft.com/office/drawing/2014/main" id="{EBD7ECE4-23C4-AE48-A5F1-4D115BB68B76}"/>
              </a:ext>
            </a:extLst>
          </p:cNvPr>
          <p:cNvSpPr/>
          <p:nvPr/>
        </p:nvSpPr>
        <p:spPr bwMode="auto">
          <a:xfrm>
            <a:off x="6850374" y="4616094"/>
            <a:ext cx="5277778" cy="514304"/>
          </a:xfrm>
          <a:prstGeom prst="round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688"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a:ln>
                  <a:noFill/>
                </a:ln>
                <a:solidFill>
                  <a:srgbClr val="FFFFFF"/>
                </a:solidFill>
                <a:effectLst/>
                <a:uLnTx/>
                <a:uFillTx/>
                <a:latin typeface="Segoe UI"/>
                <a:ea typeface="+mn-ea"/>
                <a:cs typeface="+mn-cs"/>
              </a:rPr>
              <a:t>Pre-integrated applications</a:t>
            </a:r>
          </a:p>
        </p:txBody>
      </p:sp>
      <p:sp>
        <p:nvSpPr>
          <p:cNvPr id="32" name="Rounded Rectangle 31">
            <a:extLst>
              <a:ext uri="{FF2B5EF4-FFF2-40B4-BE49-F238E27FC236}">
                <a16:creationId xmlns:a16="http://schemas.microsoft.com/office/drawing/2014/main" id="{070012A2-45D4-D249-B657-2D4A1ECD3354}"/>
              </a:ext>
            </a:extLst>
          </p:cNvPr>
          <p:cNvSpPr/>
          <p:nvPr/>
        </p:nvSpPr>
        <p:spPr bwMode="auto">
          <a:xfrm>
            <a:off x="6850374" y="5351572"/>
            <a:ext cx="5277778" cy="514304"/>
          </a:xfrm>
          <a:prstGeom prst="round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742"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a:ln>
                  <a:noFill/>
                </a:ln>
                <a:solidFill>
                  <a:srgbClr val="FFFFFF"/>
                </a:solidFill>
                <a:effectLst/>
                <a:uLnTx/>
                <a:uFillTx/>
                <a:latin typeface="Segoe UI"/>
                <a:ea typeface="+mn-ea"/>
                <a:cs typeface="+mn-cs"/>
              </a:rPr>
              <a:t>Granular adaptive access controls</a:t>
            </a:r>
          </a:p>
        </p:txBody>
      </p:sp>
      <p:sp>
        <p:nvSpPr>
          <p:cNvPr id="33" name="Rounded Rectangle 32">
            <a:extLst>
              <a:ext uri="{FF2B5EF4-FFF2-40B4-BE49-F238E27FC236}">
                <a16:creationId xmlns:a16="http://schemas.microsoft.com/office/drawing/2014/main" id="{054A4B99-43A9-6148-A473-2DBED7FD9E6F}"/>
              </a:ext>
            </a:extLst>
          </p:cNvPr>
          <p:cNvSpPr/>
          <p:nvPr/>
        </p:nvSpPr>
        <p:spPr bwMode="auto">
          <a:xfrm>
            <a:off x="6850374" y="6087051"/>
            <a:ext cx="5277778" cy="514304"/>
          </a:xfrm>
          <a:prstGeom prst="round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742"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a:ln>
                  <a:noFill/>
                </a:ln>
                <a:solidFill>
                  <a:srgbClr val="FFFFFF"/>
                </a:solidFill>
                <a:effectLst/>
                <a:uLnTx/>
                <a:uFillTx/>
                <a:latin typeface="Segoe UI"/>
                <a:ea typeface="+mn-ea"/>
                <a:cs typeface="+mn-cs"/>
              </a:rPr>
              <a:t>Consolidated and complete IAM</a:t>
            </a:r>
          </a:p>
        </p:txBody>
      </p:sp>
      <p:sp>
        <p:nvSpPr>
          <p:cNvPr id="36" name="Text Placeholder 16">
            <a:extLst>
              <a:ext uri="{FF2B5EF4-FFF2-40B4-BE49-F238E27FC236}">
                <a16:creationId xmlns:a16="http://schemas.microsoft.com/office/drawing/2014/main" id="{6E60B23D-6F08-AB44-80B0-BC8FD559A5A2}"/>
              </a:ext>
            </a:extLst>
          </p:cNvPr>
          <p:cNvSpPr txBox="1">
            <a:spLocks/>
          </p:cNvSpPr>
          <p:nvPr/>
        </p:nvSpPr>
        <p:spPr>
          <a:xfrm>
            <a:off x="6843016" y="2680737"/>
            <a:ext cx="2532063"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0000"/>
                </a:solidFill>
                <a:effectLst/>
                <a:uLnTx/>
                <a:uFillTx/>
                <a:latin typeface="Segoe UI Semibold"/>
                <a:ea typeface="+mn-ea"/>
                <a:cs typeface="Segoe UI" panose="020B0502040204020203" pitchFamily="34" charset="0"/>
              </a:rPr>
              <a:t>Azure AD</a:t>
            </a:r>
          </a:p>
        </p:txBody>
      </p:sp>
      <p:grpSp>
        <p:nvGrpSpPr>
          <p:cNvPr id="9" name="Group 8">
            <a:extLst>
              <a:ext uri="{FF2B5EF4-FFF2-40B4-BE49-F238E27FC236}">
                <a16:creationId xmlns:a16="http://schemas.microsoft.com/office/drawing/2014/main" id="{6EF2A517-4E5F-41FE-AE71-086CF1C34345}"/>
              </a:ext>
            </a:extLst>
          </p:cNvPr>
          <p:cNvGrpSpPr/>
          <p:nvPr/>
        </p:nvGrpSpPr>
        <p:grpSpPr>
          <a:xfrm>
            <a:off x="6030596" y="3324042"/>
            <a:ext cx="444715" cy="260396"/>
            <a:chOff x="6030596" y="2718279"/>
            <a:chExt cx="444715" cy="366953"/>
          </a:xfrm>
        </p:grpSpPr>
        <p:sp>
          <p:nvSpPr>
            <p:cNvPr id="61" name="Graphic 4">
              <a:extLst>
                <a:ext uri="{FF2B5EF4-FFF2-40B4-BE49-F238E27FC236}">
                  <a16:creationId xmlns:a16="http://schemas.microsoft.com/office/drawing/2014/main" id="{F8FC29ED-FC7F-C04E-8B3A-F6130E9AD4AC}"/>
                </a:ext>
              </a:extLst>
            </p:cNvPr>
            <p:cNvSpPr/>
            <p:nvPr/>
          </p:nvSpPr>
          <p:spPr>
            <a:xfrm>
              <a:off x="6030596"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62" name="Graphic 4">
              <a:extLst>
                <a:ext uri="{FF2B5EF4-FFF2-40B4-BE49-F238E27FC236}">
                  <a16:creationId xmlns:a16="http://schemas.microsoft.com/office/drawing/2014/main" id="{DAF16E5D-BEB2-9040-8571-6C492DDFCB80}"/>
                </a:ext>
              </a:extLst>
            </p:cNvPr>
            <p:cNvSpPr/>
            <p:nvPr/>
          </p:nvSpPr>
          <p:spPr>
            <a:xfrm>
              <a:off x="6250173"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pic>
        <p:nvPicPr>
          <p:cNvPr id="1026" name="Picture 2">
            <a:extLst>
              <a:ext uri="{FF2B5EF4-FFF2-40B4-BE49-F238E27FC236}">
                <a16:creationId xmlns:a16="http://schemas.microsoft.com/office/drawing/2014/main" id="{23AB19AA-F8EC-2549-B449-2C4AB671B6F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5114" y="2017322"/>
            <a:ext cx="561092" cy="56109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F556366B-1733-5043-B716-DD9D420DF7FD}"/>
              </a:ext>
            </a:extLst>
          </p:cNvPr>
          <p:cNvGrpSpPr/>
          <p:nvPr/>
        </p:nvGrpSpPr>
        <p:grpSpPr>
          <a:xfrm>
            <a:off x="6850374" y="2015796"/>
            <a:ext cx="617068" cy="561092"/>
            <a:chOff x="9502751" y="1855856"/>
            <a:chExt cx="1738930" cy="1581185"/>
          </a:xfrm>
        </p:grpSpPr>
        <p:sp>
          <p:nvSpPr>
            <p:cNvPr id="67" name="Freeform: Shape 66">
              <a:extLst>
                <a:ext uri="{FF2B5EF4-FFF2-40B4-BE49-F238E27FC236}">
                  <a16:creationId xmlns:a16="http://schemas.microsoft.com/office/drawing/2014/main" id="{40D4B1B0-22E6-AF4C-A95A-2F2174CC67FC}"/>
                </a:ext>
              </a:extLst>
            </p:cNvPr>
            <p:cNvSpPr/>
            <p:nvPr/>
          </p:nvSpPr>
          <p:spPr>
            <a:xfrm>
              <a:off x="9502751" y="2760057"/>
              <a:ext cx="870088" cy="676984"/>
            </a:xfrm>
            <a:custGeom>
              <a:avLst/>
              <a:gdLst>
                <a:gd name="connsiteX0" fmla="*/ 832286 w 832285"/>
                <a:gd name="connsiteY0" fmla="*/ 479173 h 647572"/>
                <a:gd name="connsiteX1" fmla="*/ 832286 w 832285"/>
                <a:gd name="connsiteY1" fmla="*/ 478616 h 647572"/>
                <a:gd name="connsiteX2" fmla="*/ 832286 w 832285"/>
                <a:gd name="connsiteY2" fmla="*/ 647015 h 647572"/>
                <a:gd name="connsiteX3" fmla="*/ 832286 w 832285"/>
                <a:gd name="connsiteY3" fmla="*/ 647572 h 647572"/>
                <a:gd name="connsiteX4" fmla="*/ 0 w 832285"/>
                <a:gd name="connsiteY4" fmla="*/ 108313 h 647572"/>
                <a:gd name="connsiteX5" fmla="*/ 92556 w 832285"/>
                <a:gd name="connsiteY5" fmla="*/ 0 h 647572"/>
                <a:gd name="connsiteX6" fmla="*/ 832286 w 832285"/>
                <a:gd name="connsiteY6" fmla="*/ 479173 h 64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285" h="647572">
                  <a:moveTo>
                    <a:pt x="832286" y="479173"/>
                  </a:moveTo>
                  <a:lnTo>
                    <a:pt x="832286" y="478616"/>
                  </a:lnTo>
                  <a:lnTo>
                    <a:pt x="832286" y="647015"/>
                  </a:lnTo>
                  <a:lnTo>
                    <a:pt x="832286" y="647572"/>
                  </a:lnTo>
                  <a:lnTo>
                    <a:pt x="0" y="108313"/>
                  </a:lnTo>
                  <a:lnTo>
                    <a:pt x="92556" y="0"/>
                  </a:lnTo>
                  <a:lnTo>
                    <a:pt x="832286" y="479173"/>
                  </a:lnTo>
                  <a:close/>
                </a:path>
              </a:pathLst>
            </a:custGeom>
            <a:solidFill>
              <a:srgbClr val="53AAE8"/>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68" name="Freeform: Shape 67">
              <a:extLst>
                <a:ext uri="{FF2B5EF4-FFF2-40B4-BE49-F238E27FC236}">
                  <a16:creationId xmlns:a16="http://schemas.microsoft.com/office/drawing/2014/main" id="{DA10A0FA-7C32-3245-AAA2-EE044B5D29D1}"/>
                </a:ext>
              </a:extLst>
            </p:cNvPr>
            <p:cNvSpPr/>
            <p:nvPr/>
          </p:nvSpPr>
          <p:spPr>
            <a:xfrm>
              <a:off x="10372840" y="2760057"/>
              <a:ext cx="868841" cy="676402"/>
            </a:xfrm>
            <a:custGeom>
              <a:avLst/>
              <a:gdLst>
                <a:gd name="connsiteX0" fmla="*/ 738457 w 831092"/>
                <a:gd name="connsiteY0" fmla="*/ 0 h 647015"/>
                <a:gd name="connsiteX1" fmla="*/ 831092 w 831092"/>
                <a:gd name="connsiteY1" fmla="*/ 108313 h 647015"/>
                <a:gd name="connsiteX2" fmla="*/ 0 w 831092"/>
                <a:gd name="connsiteY2" fmla="*/ 647015 h 647015"/>
                <a:gd name="connsiteX3" fmla="*/ 0 w 831092"/>
                <a:gd name="connsiteY3" fmla="*/ 478616 h 647015"/>
                <a:gd name="connsiteX4" fmla="*/ 738457 w 831092"/>
                <a:gd name="connsiteY4" fmla="*/ 0 h 647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092" h="647015">
                  <a:moveTo>
                    <a:pt x="738457" y="0"/>
                  </a:moveTo>
                  <a:lnTo>
                    <a:pt x="831092" y="108313"/>
                  </a:lnTo>
                  <a:lnTo>
                    <a:pt x="0" y="647015"/>
                  </a:lnTo>
                  <a:lnTo>
                    <a:pt x="0" y="478616"/>
                  </a:lnTo>
                  <a:lnTo>
                    <a:pt x="738457" y="0"/>
                  </a:lnTo>
                  <a:close/>
                </a:path>
              </a:pathLst>
            </a:custGeom>
            <a:solidFill>
              <a:srgbClr val="5AE9FF"/>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69" name="Freeform: Shape 68">
              <a:extLst>
                <a:ext uri="{FF2B5EF4-FFF2-40B4-BE49-F238E27FC236}">
                  <a16:creationId xmlns:a16="http://schemas.microsoft.com/office/drawing/2014/main" id="{8F657081-68FA-9A4A-B1CB-3B8F33ECD5D8}"/>
                </a:ext>
              </a:extLst>
            </p:cNvPr>
            <p:cNvSpPr/>
            <p:nvPr/>
          </p:nvSpPr>
          <p:spPr>
            <a:xfrm>
              <a:off x="9656918" y="2520527"/>
              <a:ext cx="715922" cy="636133"/>
            </a:xfrm>
            <a:custGeom>
              <a:avLst/>
              <a:gdLst>
                <a:gd name="connsiteX0" fmla="*/ 684817 w 684817"/>
                <a:gd name="connsiteY0" fmla="*/ 0 h 608496"/>
                <a:gd name="connsiteX1" fmla="*/ 684817 w 684817"/>
                <a:gd name="connsiteY1" fmla="*/ 239 h 608496"/>
                <a:gd name="connsiteX2" fmla="*/ 684817 w 684817"/>
                <a:gd name="connsiteY2" fmla="*/ 607860 h 608496"/>
                <a:gd name="connsiteX3" fmla="*/ 684817 w 684817"/>
                <a:gd name="connsiteY3" fmla="*/ 608497 h 608496"/>
                <a:gd name="connsiteX4" fmla="*/ 0 w 684817"/>
                <a:gd name="connsiteY4" fmla="*/ 164818 h 608496"/>
                <a:gd name="connsiteX5" fmla="*/ 159 w 684817"/>
                <a:gd name="connsiteY5" fmla="*/ 164658 h 608496"/>
                <a:gd name="connsiteX6" fmla="*/ 684817 w 684817"/>
                <a:gd name="connsiteY6" fmla="*/ 0 h 60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817" h="608496">
                  <a:moveTo>
                    <a:pt x="684817" y="0"/>
                  </a:moveTo>
                  <a:lnTo>
                    <a:pt x="684817" y="239"/>
                  </a:lnTo>
                  <a:lnTo>
                    <a:pt x="684817" y="607860"/>
                  </a:lnTo>
                  <a:lnTo>
                    <a:pt x="684817" y="608497"/>
                  </a:lnTo>
                  <a:lnTo>
                    <a:pt x="0" y="164818"/>
                  </a:lnTo>
                  <a:lnTo>
                    <a:pt x="159" y="164658"/>
                  </a:lnTo>
                  <a:lnTo>
                    <a:pt x="684817" y="0"/>
                  </a:lnTo>
                  <a:close/>
                </a:path>
              </a:pathLst>
            </a:custGeom>
            <a:solidFill>
              <a:srgbClr val="5CBAE3"/>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70" name="Freeform: Shape 69">
              <a:extLst>
                <a:ext uri="{FF2B5EF4-FFF2-40B4-BE49-F238E27FC236}">
                  <a16:creationId xmlns:a16="http://schemas.microsoft.com/office/drawing/2014/main" id="{B7BB7BED-5E47-594F-AD5D-19769E8BF3B6}"/>
                </a:ext>
              </a:extLst>
            </p:cNvPr>
            <p:cNvSpPr/>
            <p:nvPr/>
          </p:nvSpPr>
          <p:spPr>
            <a:xfrm>
              <a:off x="10372840" y="2520779"/>
              <a:ext cx="714591" cy="635219"/>
            </a:xfrm>
            <a:custGeom>
              <a:avLst/>
              <a:gdLst>
                <a:gd name="connsiteX0" fmla="*/ 0 w 683544"/>
                <a:gd name="connsiteY0" fmla="*/ 0 h 607621"/>
                <a:gd name="connsiteX1" fmla="*/ 683385 w 683544"/>
                <a:gd name="connsiteY1" fmla="*/ 164420 h 607621"/>
                <a:gd name="connsiteX2" fmla="*/ 683544 w 683544"/>
                <a:gd name="connsiteY2" fmla="*/ 164579 h 607621"/>
                <a:gd name="connsiteX3" fmla="*/ 0 w 683544"/>
                <a:gd name="connsiteY3" fmla="*/ 607621 h 607621"/>
                <a:gd name="connsiteX4" fmla="*/ 0 w 683544"/>
                <a:gd name="connsiteY4" fmla="*/ 0 h 60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44" h="607621">
                  <a:moveTo>
                    <a:pt x="0" y="0"/>
                  </a:moveTo>
                  <a:lnTo>
                    <a:pt x="683385" y="164420"/>
                  </a:lnTo>
                  <a:lnTo>
                    <a:pt x="683544" y="164579"/>
                  </a:lnTo>
                  <a:lnTo>
                    <a:pt x="0" y="607621"/>
                  </a:lnTo>
                  <a:lnTo>
                    <a:pt x="0" y="0"/>
                  </a:lnTo>
                  <a:close/>
                </a:path>
              </a:pathLst>
            </a:custGeom>
            <a:solidFill>
              <a:srgbClr val="A7EEFF"/>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71" name="Freeform: Shape 72">
              <a:extLst>
                <a:ext uri="{FF2B5EF4-FFF2-40B4-BE49-F238E27FC236}">
                  <a16:creationId xmlns:a16="http://schemas.microsoft.com/office/drawing/2014/main" id="{BA29BCFC-61E4-564D-BA20-8100348D0A01}"/>
                </a:ext>
              </a:extLst>
            </p:cNvPr>
            <p:cNvSpPr/>
            <p:nvPr/>
          </p:nvSpPr>
          <p:spPr>
            <a:xfrm>
              <a:off x="10372840" y="1857021"/>
              <a:ext cx="714424" cy="835643"/>
            </a:xfrm>
            <a:custGeom>
              <a:avLst/>
              <a:gdLst>
                <a:gd name="connsiteX0" fmla="*/ 683385 w 683384"/>
                <a:gd name="connsiteY0" fmla="*/ 799338 h 799338"/>
                <a:gd name="connsiteX1" fmla="*/ 0 w 683384"/>
                <a:gd name="connsiteY1" fmla="*/ 634918 h 799338"/>
                <a:gd name="connsiteX2" fmla="*/ 0 w 683384"/>
                <a:gd name="connsiteY2" fmla="*/ 0 h 799338"/>
                <a:gd name="connsiteX3" fmla="*/ 683385 w 683384"/>
                <a:gd name="connsiteY3" fmla="*/ 799338 h 799338"/>
              </a:gdLst>
              <a:ahLst/>
              <a:cxnLst>
                <a:cxn ang="0">
                  <a:pos x="connsiteX0" y="connsiteY0"/>
                </a:cxn>
                <a:cxn ang="0">
                  <a:pos x="connsiteX1" y="connsiteY1"/>
                </a:cxn>
                <a:cxn ang="0">
                  <a:pos x="connsiteX2" y="connsiteY2"/>
                </a:cxn>
                <a:cxn ang="0">
                  <a:pos x="connsiteX3" y="connsiteY3"/>
                </a:cxn>
              </a:cxnLst>
              <a:rect l="l" t="t" r="r" b="b"/>
              <a:pathLst>
                <a:path w="683384" h="799338">
                  <a:moveTo>
                    <a:pt x="683385" y="799338"/>
                  </a:moveTo>
                  <a:lnTo>
                    <a:pt x="0" y="634918"/>
                  </a:lnTo>
                  <a:lnTo>
                    <a:pt x="0" y="0"/>
                  </a:lnTo>
                  <a:lnTo>
                    <a:pt x="683385" y="799338"/>
                  </a:lnTo>
                  <a:close/>
                </a:path>
              </a:pathLst>
            </a:custGeom>
            <a:solidFill>
              <a:srgbClr val="5AE9FF"/>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72" name="Freeform: Shape 73">
              <a:extLst>
                <a:ext uri="{FF2B5EF4-FFF2-40B4-BE49-F238E27FC236}">
                  <a16:creationId xmlns:a16="http://schemas.microsoft.com/office/drawing/2014/main" id="{D752D669-DCD6-644E-90C3-BB28B830A93A}"/>
                </a:ext>
              </a:extLst>
            </p:cNvPr>
            <p:cNvSpPr/>
            <p:nvPr/>
          </p:nvSpPr>
          <p:spPr>
            <a:xfrm>
              <a:off x="9657084" y="1855856"/>
              <a:ext cx="715756" cy="836808"/>
            </a:xfrm>
            <a:custGeom>
              <a:avLst/>
              <a:gdLst>
                <a:gd name="connsiteX0" fmla="*/ 684658 w 684658"/>
                <a:gd name="connsiteY0" fmla="*/ 636033 h 800452"/>
                <a:gd name="connsiteX1" fmla="*/ 684658 w 684658"/>
                <a:gd name="connsiteY1" fmla="*/ 635794 h 800452"/>
                <a:gd name="connsiteX2" fmla="*/ 0 w 684658"/>
                <a:gd name="connsiteY2" fmla="*/ 800452 h 800452"/>
                <a:gd name="connsiteX3" fmla="*/ 684658 w 684658"/>
                <a:gd name="connsiteY3" fmla="*/ 0 h 800452"/>
                <a:gd name="connsiteX4" fmla="*/ 684658 w 684658"/>
                <a:gd name="connsiteY4" fmla="*/ 1114 h 800452"/>
                <a:gd name="connsiteX5" fmla="*/ 684658 w 684658"/>
                <a:gd name="connsiteY5" fmla="*/ 636033 h 80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8" h="800452">
                  <a:moveTo>
                    <a:pt x="684658" y="636033"/>
                  </a:moveTo>
                  <a:lnTo>
                    <a:pt x="684658" y="635794"/>
                  </a:lnTo>
                  <a:lnTo>
                    <a:pt x="0" y="800452"/>
                  </a:lnTo>
                  <a:lnTo>
                    <a:pt x="684658" y="0"/>
                  </a:lnTo>
                  <a:lnTo>
                    <a:pt x="684658" y="1114"/>
                  </a:lnTo>
                  <a:lnTo>
                    <a:pt x="684658" y="636033"/>
                  </a:lnTo>
                  <a:close/>
                </a:path>
              </a:pathLst>
            </a:custGeom>
            <a:solidFill>
              <a:srgbClr val="48ABED"/>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49" name="Rounded Rectangle 26">
            <a:extLst>
              <a:ext uri="{FF2B5EF4-FFF2-40B4-BE49-F238E27FC236}">
                <a16:creationId xmlns:a16="http://schemas.microsoft.com/office/drawing/2014/main" id="{9567B25E-C11F-40D8-8821-34AB750460BE}"/>
              </a:ext>
            </a:extLst>
          </p:cNvPr>
          <p:cNvSpPr/>
          <p:nvPr/>
        </p:nvSpPr>
        <p:spPr bwMode="auto">
          <a:xfrm>
            <a:off x="385114" y="3145138"/>
            <a:ext cx="5277778" cy="514304"/>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82828"/>
                </a:solidFill>
                <a:effectLst/>
                <a:uLnTx/>
                <a:uFillTx/>
                <a:latin typeface="Segoe UI"/>
                <a:ea typeface="+mn-ea"/>
                <a:cs typeface="+mn-cs"/>
              </a:rPr>
              <a:t>Complex to set up and maintain</a:t>
            </a:r>
          </a:p>
        </p:txBody>
      </p:sp>
      <p:sp>
        <p:nvSpPr>
          <p:cNvPr id="52" name="Rounded Rectangle 27">
            <a:extLst>
              <a:ext uri="{FF2B5EF4-FFF2-40B4-BE49-F238E27FC236}">
                <a16:creationId xmlns:a16="http://schemas.microsoft.com/office/drawing/2014/main" id="{3FA31F89-A37B-4CC6-B47B-FFEEFE45F8AD}"/>
              </a:ext>
            </a:extLst>
          </p:cNvPr>
          <p:cNvSpPr/>
          <p:nvPr/>
        </p:nvSpPr>
        <p:spPr bwMode="auto">
          <a:xfrm>
            <a:off x="385114" y="3880616"/>
            <a:ext cx="5277778" cy="514304"/>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82828"/>
                </a:solidFill>
                <a:effectLst/>
                <a:uLnTx/>
                <a:uFillTx/>
                <a:latin typeface="Segoe UI"/>
                <a:ea typeface="+mn-ea"/>
                <a:cs typeface="+mn-cs"/>
              </a:rPr>
              <a:t>Maintain multiple servers for high availability</a:t>
            </a:r>
          </a:p>
        </p:txBody>
      </p:sp>
      <p:sp>
        <p:nvSpPr>
          <p:cNvPr id="63" name="Rounded Rectangle 30">
            <a:extLst>
              <a:ext uri="{FF2B5EF4-FFF2-40B4-BE49-F238E27FC236}">
                <a16:creationId xmlns:a16="http://schemas.microsoft.com/office/drawing/2014/main" id="{8F74E040-172D-4F3E-AC39-B190B199BE23}"/>
              </a:ext>
            </a:extLst>
          </p:cNvPr>
          <p:cNvSpPr/>
          <p:nvPr/>
        </p:nvSpPr>
        <p:spPr bwMode="auto">
          <a:xfrm>
            <a:off x="385114" y="4616094"/>
            <a:ext cx="5277778" cy="514304"/>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688"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82828"/>
                </a:solidFill>
                <a:effectLst/>
                <a:uLnTx/>
                <a:uFillTx/>
                <a:latin typeface="Segoe UI"/>
                <a:ea typeface="+mn-ea"/>
                <a:cs typeface="+mn-cs"/>
              </a:rPr>
              <a:t>Build and maintain app integrations</a:t>
            </a:r>
          </a:p>
        </p:txBody>
      </p:sp>
      <p:sp>
        <p:nvSpPr>
          <p:cNvPr id="64" name="Rounded Rectangle 31">
            <a:extLst>
              <a:ext uri="{FF2B5EF4-FFF2-40B4-BE49-F238E27FC236}">
                <a16:creationId xmlns:a16="http://schemas.microsoft.com/office/drawing/2014/main" id="{E29D4342-B7F2-4530-BE95-1C8DADDC4469}"/>
              </a:ext>
            </a:extLst>
          </p:cNvPr>
          <p:cNvSpPr/>
          <p:nvPr/>
        </p:nvSpPr>
        <p:spPr bwMode="auto">
          <a:xfrm>
            <a:off x="385114" y="5351572"/>
            <a:ext cx="5277778" cy="514304"/>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742"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a:ln>
                  <a:noFill/>
                </a:ln>
                <a:solidFill>
                  <a:srgbClr val="282828"/>
                </a:solidFill>
                <a:effectLst/>
                <a:uLnTx/>
                <a:uFillTx/>
                <a:latin typeface="Segoe UI"/>
                <a:ea typeface="+mn-ea"/>
                <a:cs typeface="+mn-cs"/>
              </a:rPr>
              <a:t>Coarse grained access controls</a:t>
            </a:r>
          </a:p>
        </p:txBody>
      </p:sp>
      <p:sp>
        <p:nvSpPr>
          <p:cNvPr id="65" name="Rounded Rectangle 32">
            <a:extLst>
              <a:ext uri="{FF2B5EF4-FFF2-40B4-BE49-F238E27FC236}">
                <a16:creationId xmlns:a16="http://schemas.microsoft.com/office/drawing/2014/main" id="{AF833BD2-0273-4387-A4B2-2EBFA1D5B532}"/>
              </a:ext>
            </a:extLst>
          </p:cNvPr>
          <p:cNvSpPr/>
          <p:nvPr/>
        </p:nvSpPr>
        <p:spPr bwMode="auto">
          <a:xfrm>
            <a:off x="385114" y="6087051"/>
            <a:ext cx="5277778" cy="514304"/>
          </a:xfrm>
          <a:prstGeom prst="round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252000" marR="0" lvl="1"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82828"/>
                </a:solidFill>
                <a:effectLst/>
                <a:uLnTx/>
                <a:uFillTx/>
                <a:latin typeface="Segoe UI"/>
                <a:ea typeface="+mn-ea"/>
                <a:cs typeface="+mn-cs"/>
              </a:rPr>
              <a:t>Connect multiple IAM solutions together</a:t>
            </a:r>
          </a:p>
        </p:txBody>
      </p:sp>
      <p:grpSp>
        <p:nvGrpSpPr>
          <p:cNvPr id="73" name="Group 72">
            <a:extLst>
              <a:ext uri="{FF2B5EF4-FFF2-40B4-BE49-F238E27FC236}">
                <a16:creationId xmlns:a16="http://schemas.microsoft.com/office/drawing/2014/main" id="{E1DF220E-A093-4882-BA5E-A365B62416D9}"/>
              </a:ext>
            </a:extLst>
          </p:cNvPr>
          <p:cNvGrpSpPr/>
          <p:nvPr/>
        </p:nvGrpSpPr>
        <p:grpSpPr>
          <a:xfrm>
            <a:off x="6053133" y="6265954"/>
            <a:ext cx="444715" cy="260396"/>
            <a:chOff x="6030596" y="2718279"/>
            <a:chExt cx="444715" cy="366953"/>
          </a:xfrm>
        </p:grpSpPr>
        <p:sp>
          <p:nvSpPr>
            <p:cNvPr id="74" name="Graphic 4">
              <a:extLst>
                <a:ext uri="{FF2B5EF4-FFF2-40B4-BE49-F238E27FC236}">
                  <a16:creationId xmlns:a16="http://schemas.microsoft.com/office/drawing/2014/main" id="{808FA073-1AC2-423D-830B-90BABDA52033}"/>
                </a:ext>
              </a:extLst>
            </p:cNvPr>
            <p:cNvSpPr/>
            <p:nvPr/>
          </p:nvSpPr>
          <p:spPr>
            <a:xfrm>
              <a:off x="6030596"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75" name="Graphic 4">
              <a:extLst>
                <a:ext uri="{FF2B5EF4-FFF2-40B4-BE49-F238E27FC236}">
                  <a16:creationId xmlns:a16="http://schemas.microsoft.com/office/drawing/2014/main" id="{CBDCD014-20BC-4D8D-B173-B081FD097665}"/>
                </a:ext>
              </a:extLst>
            </p:cNvPr>
            <p:cNvSpPr/>
            <p:nvPr/>
          </p:nvSpPr>
          <p:spPr>
            <a:xfrm>
              <a:off x="6250173"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76" name="Group 75">
            <a:extLst>
              <a:ext uri="{FF2B5EF4-FFF2-40B4-BE49-F238E27FC236}">
                <a16:creationId xmlns:a16="http://schemas.microsoft.com/office/drawing/2014/main" id="{17B4C241-6F86-43CF-9D23-1264FA399B8C}"/>
              </a:ext>
            </a:extLst>
          </p:cNvPr>
          <p:cNvGrpSpPr/>
          <p:nvPr/>
        </p:nvGrpSpPr>
        <p:grpSpPr>
          <a:xfrm>
            <a:off x="6050352" y="4059520"/>
            <a:ext cx="444715" cy="260396"/>
            <a:chOff x="6030596" y="2718279"/>
            <a:chExt cx="444715" cy="366953"/>
          </a:xfrm>
        </p:grpSpPr>
        <p:sp>
          <p:nvSpPr>
            <p:cNvPr id="77" name="Graphic 4">
              <a:extLst>
                <a:ext uri="{FF2B5EF4-FFF2-40B4-BE49-F238E27FC236}">
                  <a16:creationId xmlns:a16="http://schemas.microsoft.com/office/drawing/2014/main" id="{632CA42C-B2A9-4A44-8498-636B57A0E704}"/>
                </a:ext>
              </a:extLst>
            </p:cNvPr>
            <p:cNvSpPr/>
            <p:nvPr/>
          </p:nvSpPr>
          <p:spPr>
            <a:xfrm>
              <a:off x="6030596"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78" name="Graphic 4">
              <a:extLst>
                <a:ext uri="{FF2B5EF4-FFF2-40B4-BE49-F238E27FC236}">
                  <a16:creationId xmlns:a16="http://schemas.microsoft.com/office/drawing/2014/main" id="{C9E0DD23-1332-4206-AC09-B551CF1E9A1B}"/>
                </a:ext>
              </a:extLst>
            </p:cNvPr>
            <p:cNvSpPr/>
            <p:nvPr/>
          </p:nvSpPr>
          <p:spPr>
            <a:xfrm>
              <a:off x="6250173"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79" name="Group 78">
            <a:extLst>
              <a:ext uri="{FF2B5EF4-FFF2-40B4-BE49-F238E27FC236}">
                <a16:creationId xmlns:a16="http://schemas.microsoft.com/office/drawing/2014/main" id="{8135909E-4208-4450-871F-CB2292582AE1}"/>
              </a:ext>
            </a:extLst>
          </p:cNvPr>
          <p:cNvGrpSpPr/>
          <p:nvPr/>
        </p:nvGrpSpPr>
        <p:grpSpPr>
          <a:xfrm>
            <a:off x="6027815" y="4794998"/>
            <a:ext cx="444715" cy="260396"/>
            <a:chOff x="6030596" y="2718279"/>
            <a:chExt cx="444715" cy="366953"/>
          </a:xfrm>
        </p:grpSpPr>
        <p:sp>
          <p:nvSpPr>
            <p:cNvPr id="80" name="Graphic 4">
              <a:extLst>
                <a:ext uri="{FF2B5EF4-FFF2-40B4-BE49-F238E27FC236}">
                  <a16:creationId xmlns:a16="http://schemas.microsoft.com/office/drawing/2014/main" id="{D6FD23F3-1693-47A0-A81F-91FA8B326917}"/>
                </a:ext>
              </a:extLst>
            </p:cNvPr>
            <p:cNvSpPr/>
            <p:nvPr/>
          </p:nvSpPr>
          <p:spPr>
            <a:xfrm>
              <a:off x="6030596"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81" name="Graphic 4">
              <a:extLst>
                <a:ext uri="{FF2B5EF4-FFF2-40B4-BE49-F238E27FC236}">
                  <a16:creationId xmlns:a16="http://schemas.microsoft.com/office/drawing/2014/main" id="{5EA8936C-D9F5-4325-A4BA-760D1C073941}"/>
                </a:ext>
              </a:extLst>
            </p:cNvPr>
            <p:cNvSpPr/>
            <p:nvPr/>
          </p:nvSpPr>
          <p:spPr>
            <a:xfrm>
              <a:off x="6250173"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nvGrpSpPr>
          <p:cNvPr id="82" name="Group 81">
            <a:extLst>
              <a:ext uri="{FF2B5EF4-FFF2-40B4-BE49-F238E27FC236}">
                <a16:creationId xmlns:a16="http://schemas.microsoft.com/office/drawing/2014/main" id="{2CF82F09-DA54-436A-8202-7A167EE247D8}"/>
              </a:ext>
            </a:extLst>
          </p:cNvPr>
          <p:cNvGrpSpPr/>
          <p:nvPr/>
        </p:nvGrpSpPr>
        <p:grpSpPr>
          <a:xfrm>
            <a:off x="6021839" y="5530476"/>
            <a:ext cx="444715" cy="260396"/>
            <a:chOff x="6030596" y="2718279"/>
            <a:chExt cx="444715" cy="366953"/>
          </a:xfrm>
        </p:grpSpPr>
        <p:sp>
          <p:nvSpPr>
            <p:cNvPr id="83" name="Graphic 4">
              <a:extLst>
                <a:ext uri="{FF2B5EF4-FFF2-40B4-BE49-F238E27FC236}">
                  <a16:creationId xmlns:a16="http://schemas.microsoft.com/office/drawing/2014/main" id="{F4359812-DC83-433B-8FE1-A01F6F66C61D}"/>
                </a:ext>
              </a:extLst>
            </p:cNvPr>
            <p:cNvSpPr/>
            <p:nvPr/>
          </p:nvSpPr>
          <p:spPr>
            <a:xfrm>
              <a:off x="6030596"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84" name="Graphic 4">
              <a:extLst>
                <a:ext uri="{FF2B5EF4-FFF2-40B4-BE49-F238E27FC236}">
                  <a16:creationId xmlns:a16="http://schemas.microsoft.com/office/drawing/2014/main" id="{7A1CDD33-E708-4E96-A987-EE7BE12592C0}"/>
                </a:ext>
              </a:extLst>
            </p:cNvPr>
            <p:cNvSpPr/>
            <p:nvPr/>
          </p:nvSpPr>
          <p:spPr>
            <a:xfrm>
              <a:off x="6250173" y="2718279"/>
              <a:ext cx="225138" cy="366953"/>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0F7C0F"/>
            </a:solidFill>
            <a:ln w="9525"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2" name="Title 2">
            <a:extLst>
              <a:ext uri="{FF2B5EF4-FFF2-40B4-BE49-F238E27FC236}">
                <a16:creationId xmlns:a16="http://schemas.microsoft.com/office/drawing/2014/main" id="{C8CDBCFD-E49E-4304-859B-039148F607F0}"/>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UI Semibold"/>
                <a:ea typeface="+mn-ea"/>
                <a:cs typeface="Segoe UI" pitchFamily="34" charset="0"/>
              </a:rPr>
              <a:t>AD FS vs. Azure AD</a:t>
            </a:r>
            <a:endParaRPr kumimoji="0" lang="en-US" sz="3200" b="0" i="0" u="none" strike="noStrike" kern="1200" cap="none" spc="-147" normalizeH="0" baseline="0" noProof="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3" name="Text Placeholder 3">
            <a:extLst>
              <a:ext uri="{FF2B5EF4-FFF2-40B4-BE49-F238E27FC236}">
                <a16:creationId xmlns:a16="http://schemas.microsoft.com/office/drawing/2014/main" id="{7E4A045F-F4E2-4BDA-AAD7-D58FA4BA9EC6}"/>
              </a:ext>
            </a:extLst>
          </p:cNvPr>
          <p:cNvSpPr txBox="1">
            <a:spLocks/>
          </p:cNvSpPr>
          <p:nvPr/>
        </p:nvSpPr>
        <p:spPr>
          <a:xfrm>
            <a:off x="426424" y="1221540"/>
            <a:ext cx="11095699" cy="27154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defRPr/>
            </a:pPr>
            <a:r>
              <a:rPr lang="en-US"/>
              <a:t>Protect your organization with Azure AD, a complete identity and access management solution</a:t>
            </a:r>
            <a:endParaRPr kumimoji="0" lang="en-US" sz="2000" b="0" i="0" u="none" strike="noStrike" kern="1200" cap="none" spc="0" normalizeH="0" baseline="0" noProof="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2337777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35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par>
                          <p:cTn id="11" fill="hold">
                            <p:stCondLst>
                              <p:cond delay="700"/>
                            </p:stCondLst>
                            <p:childTnLst>
                              <p:par>
                                <p:cTn id="12" presetID="10" presetClass="entr" presetSubtype="0" fill="hold" grpId="0" nodeType="afterEffect">
                                  <p:stCondLst>
                                    <p:cond delay="35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350"/>
                                        <p:tgtEl>
                                          <p:spTgt spid="36"/>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A68D722-EA93-4B40-9A5F-CA267F09F5A1}"/>
              </a:ext>
            </a:extLst>
          </p:cNvPr>
          <p:cNvSpPr/>
          <p:nvPr/>
        </p:nvSpPr>
        <p:spPr bwMode="auto">
          <a:xfrm>
            <a:off x="9652635" y="0"/>
            <a:ext cx="2783840" cy="699452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C50B91DD-4147-9D48-AF78-CBDAE322D84E}"/>
              </a:ext>
            </a:extLst>
          </p:cNvPr>
          <p:cNvSpPr/>
          <p:nvPr/>
        </p:nvSpPr>
        <p:spPr bwMode="auto">
          <a:xfrm>
            <a:off x="6868795" y="0"/>
            <a:ext cx="2783840" cy="6994525"/>
          </a:xfrm>
          <a:prstGeom prst="rect">
            <a:avLst/>
          </a:prstGeom>
          <a:solidFill>
            <a:srgbClr val="0F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2D8BA6DC-0DB7-E746-B545-2B139FF54A89}"/>
              </a:ext>
            </a:extLst>
          </p:cNvPr>
          <p:cNvSpPr/>
          <p:nvPr/>
        </p:nvSpPr>
        <p:spPr bwMode="auto">
          <a:xfrm>
            <a:off x="4084955" y="0"/>
            <a:ext cx="2783840" cy="69945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C35CDEF7-DFB0-4943-9B81-92E863DF3574}"/>
              </a:ext>
            </a:extLst>
          </p:cNvPr>
          <p:cNvSpPr/>
          <p:nvPr/>
        </p:nvSpPr>
        <p:spPr>
          <a:xfrm>
            <a:off x="7265064" y="986348"/>
            <a:ext cx="2261625" cy="1523494"/>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solidFill>
                  <a:srgbClr val="FFFFFF"/>
                </a:solidFill>
                <a:effectLst/>
                <a:uLnTx/>
                <a:uFillTx/>
                <a:latin typeface="Segoe UI"/>
                <a:ea typeface="+mn-ea"/>
                <a:cs typeface="Segoe UI" panose="020B0502040204020203" pitchFamily="34" charset="0"/>
              </a:rPr>
              <a:t>Authorization</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Machine learning based risk scoring</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Adaptive Access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OAuth Authorization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OAuth Token issuance &amp; revocation</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Claims/Attribute mapping</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Role based access control</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Session lifetime management</a:t>
            </a:r>
          </a:p>
        </p:txBody>
      </p:sp>
      <p:sp>
        <p:nvSpPr>
          <p:cNvPr id="44" name="Rectangle 43">
            <a:extLst>
              <a:ext uri="{FF2B5EF4-FFF2-40B4-BE49-F238E27FC236}">
                <a16:creationId xmlns:a16="http://schemas.microsoft.com/office/drawing/2014/main" id="{2C77E547-97ED-5C4B-80DD-F4D37C48C3D0}"/>
              </a:ext>
            </a:extLst>
          </p:cNvPr>
          <p:cNvSpPr/>
          <p:nvPr/>
        </p:nvSpPr>
        <p:spPr>
          <a:xfrm>
            <a:off x="4481224" y="4970125"/>
            <a:ext cx="1574399" cy="1346522"/>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solidFill>
                  <a:srgbClr val="FFFFFF"/>
                </a:solidFill>
                <a:effectLst/>
                <a:uLnTx/>
                <a:uFillTx/>
                <a:latin typeface="Segoe UI"/>
                <a:ea typeface="+mn-ea"/>
                <a:cs typeface="Segoe UI" panose="020B0502040204020203" pitchFamily="34" charset="0"/>
              </a:rPr>
              <a:t>Administration</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User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Group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Domain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Delegated Administration</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Application Management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Password Management</a:t>
            </a:r>
          </a:p>
        </p:txBody>
      </p:sp>
      <p:sp>
        <p:nvSpPr>
          <p:cNvPr id="45" name="Rectangle 44">
            <a:extLst>
              <a:ext uri="{FF2B5EF4-FFF2-40B4-BE49-F238E27FC236}">
                <a16:creationId xmlns:a16="http://schemas.microsoft.com/office/drawing/2014/main" id="{6376BF3E-4287-2F4E-B538-4B67D31F280B}"/>
              </a:ext>
            </a:extLst>
          </p:cNvPr>
          <p:cNvSpPr/>
          <p:nvPr/>
        </p:nvSpPr>
        <p:spPr>
          <a:xfrm>
            <a:off x="4481224" y="2712779"/>
            <a:ext cx="2239679" cy="2054409"/>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solidFill>
                  <a:srgbClr val="FFFFFF"/>
                </a:solidFill>
                <a:effectLst/>
                <a:uLnTx/>
                <a:uFillTx/>
                <a:latin typeface="Segoe UI"/>
                <a:ea typeface="+mn-ea"/>
                <a:cs typeface="Segoe UI" panose="020B0502040204020203" pitchFamily="34" charset="0"/>
              </a:rPr>
              <a:t>Governance</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Access certifications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Privileged Access/Just-In-Time</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Entitlement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Identity Lifecycle</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Access Requests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Workflow</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Automated User/Group provisioning</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Policy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Reporting, Auditing &amp; Analytics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Data Access Policies</a:t>
            </a:r>
          </a:p>
        </p:txBody>
      </p:sp>
      <p:sp>
        <p:nvSpPr>
          <p:cNvPr id="46" name="Rectangle 45">
            <a:extLst>
              <a:ext uri="{FF2B5EF4-FFF2-40B4-BE49-F238E27FC236}">
                <a16:creationId xmlns:a16="http://schemas.microsoft.com/office/drawing/2014/main" id="{B3002D29-4F6A-6E40-8117-D56B660E7A1A}"/>
              </a:ext>
            </a:extLst>
          </p:cNvPr>
          <p:cNvSpPr/>
          <p:nvPr/>
        </p:nvSpPr>
        <p:spPr>
          <a:xfrm>
            <a:off x="4481224" y="986348"/>
            <a:ext cx="1757996" cy="1523494"/>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solidFill>
                  <a:srgbClr val="FFFFFF"/>
                </a:solidFill>
                <a:effectLst/>
                <a:uLnTx/>
                <a:uFillTx/>
                <a:latin typeface="Segoe UI"/>
                <a:ea typeface="+mn-ea"/>
                <a:cs typeface="Segoe UI" panose="020B0502040204020203" pitchFamily="34" charset="0"/>
              </a:rPr>
              <a:t>Self-Service Management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Password Reset &amp; Change</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Group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Credential Registration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Credential Recovery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App Launching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Access Requests &amp; Approvals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Profile Management</a:t>
            </a:r>
          </a:p>
        </p:txBody>
      </p:sp>
      <p:sp>
        <p:nvSpPr>
          <p:cNvPr id="47" name="Rectangle 46">
            <a:extLst>
              <a:ext uri="{FF2B5EF4-FFF2-40B4-BE49-F238E27FC236}">
                <a16:creationId xmlns:a16="http://schemas.microsoft.com/office/drawing/2014/main" id="{A3AE8FFD-B4D7-9146-83A7-0FF0A7FD91C6}"/>
              </a:ext>
            </a:extLst>
          </p:cNvPr>
          <p:cNvSpPr/>
          <p:nvPr/>
        </p:nvSpPr>
        <p:spPr>
          <a:xfrm>
            <a:off x="10048904" y="986348"/>
            <a:ext cx="1734177" cy="1523494"/>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gradFill>
                  <a:gsLst>
                    <a:gs pos="83000">
                      <a:srgbClr val="282828"/>
                    </a:gs>
                    <a:gs pos="100000">
                      <a:srgbClr val="282828"/>
                    </a:gs>
                  </a:gsLst>
                  <a:lin ang="5400000" scaled="1"/>
                </a:gradFill>
                <a:effectLst/>
                <a:uLnTx/>
                <a:uFillTx/>
                <a:latin typeface="Segoe UI"/>
                <a:ea typeface="+mn-ea"/>
                <a:cs typeface="Segoe UI" panose="020B0502040204020203" pitchFamily="34" charset="0"/>
              </a:rPr>
              <a:t>Customer IAM</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Social Identity Federation</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Self-Service Registration </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Custom End User Experiences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Customer Data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Consent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Administer Users &amp; Partners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Privacy Management</a:t>
            </a:r>
          </a:p>
        </p:txBody>
      </p:sp>
      <p:sp>
        <p:nvSpPr>
          <p:cNvPr id="48" name="Rectangle 47">
            <a:extLst>
              <a:ext uri="{FF2B5EF4-FFF2-40B4-BE49-F238E27FC236}">
                <a16:creationId xmlns:a16="http://schemas.microsoft.com/office/drawing/2014/main" id="{1254493B-901D-2D4F-B0CC-8B77A7977190}"/>
              </a:ext>
            </a:extLst>
          </p:cNvPr>
          <p:cNvSpPr/>
          <p:nvPr/>
        </p:nvSpPr>
        <p:spPr>
          <a:xfrm>
            <a:off x="10048904" y="4616182"/>
            <a:ext cx="2021468" cy="815608"/>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gradFill>
                  <a:gsLst>
                    <a:gs pos="83000">
                      <a:srgbClr val="282828"/>
                    </a:gs>
                    <a:gs pos="100000">
                      <a:srgbClr val="282828"/>
                    </a:gs>
                  </a:gsLst>
                  <a:lin ang="5400000" scaled="1"/>
                </a:gradFill>
                <a:effectLst/>
                <a:uLnTx/>
                <a:uFillTx/>
                <a:latin typeface="Segoe UI"/>
                <a:ea typeface="+mn-ea"/>
                <a:cs typeface="Segoe UI" panose="020B0502040204020203" pitchFamily="34" charset="0"/>
              </a:rPr>
              <a:t>Managing Cloud Infrastructure</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Managed Identities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PaaS Identity management</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IaaS/VM Identity Management</a:t>
            </a:r>
          </a:p>
        </p:txBody>
      </p:sp>
      <p:sp>
        <p:nvSpPr>
          <p:cNvPr id="50" name="Rectangle 49">
            <a:extLst>
              <a:ext uri="{FF2B5EF4-FFF2-40B4-BE49-F238E27FC236}">
                <a16:creationId xmlns:a16="http://schemas.microsoft.com/office/drawing/2014/main" id="{92D27A8F-65C3-7F44-9F30-62A3E5630A10}"/>
              </a:ext>
            </a:extLst>
          </p:cNvPr>
          <p:cNvSpPr/>
          <p:nvPr/>
        </p:nvSpPr>
        <p:spPr>
          <a:xfrm>
            <a:off x="7265064" y="4754681"/>
            <a:ext cx="1734176" cy="1346522"/>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solidFill>
                  <a:srgbClr val="FFFFFF"/>
                </a:solidFill>
                <a:effectLst/>
                <a:uLnTx/>
                <a:uFillTx/>
                <a:latin typeface="Segoe UI"/>
                <a:ea typeface="+mn-ea"/>
                <a:cs typeface="Segoe UI" panose="020B0502040204020203" pitchFamily="34" charset="0"/>
              </a:rPr>
              <a:t>Developer Support</a:t>
            </a:r>
          </a:p>
          <a:p>
            <a:pPr marL="0" marR="0" lvl="0" indent="0" algn="l" defTabSz="932688" rtl="0" eaLnBrk="1" fontAlgn="auto" latinLnBrk="0" hangingPunct="1">
              <a:lnSpc>
                <a:spcPct val="90000"/>
              </a:lnSpc>
              <a:spcBef>
                <a:spcPts val="300"/>
              </a:spcBef>
              <a:spcAft>
                <a:spcPts val="0"/>
              </a:spcAft>
              <a:buClrTx/>
              <a:buSzPts val="1100"/>
              <a:buFontTx/>
              <a:buNone/>
              <a:tabLst/>
              <a:defRPr/>
            </a:pPr>
            <a:r>
              <a:rPr kumimoji="0" lang="en-US" sz="1000" b="0" i="0" u="none" strike="noStrike" kern="1200" cap="none" spc="-20" normalizeH="0" baseline="0" noProof="0">
                <a:ln>
                  <a:noFill/>
                </a:ln>
                <a:solidFill>
                  <a:srgbClr val="FFFFFF"/>
                </a:solidFill>
                <a:effectLst/>
                <a:uLnTx/>
                <a:uFillTx/>
                <a:latin typeface="Segoe UI" panose="020B0502040204020203" pitchFamily="34" charset="0"/>
                <a:ea typeface="+mn-ea"/>
                <a:cs typeface="+mn-cs"/>
              </a:rPr>
              <a:t>API Management </a:t>
            </a:r>
            <a:endParaRPr kumimoji="0" 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p>
            <a:pPr marL="173736" marR="0" lvl="0" indent="-173736"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panose="020B0502040204020203" pitchFamily="34" charset="0"/>
                <a:ea typeface="+mn-ea"/>
                <a:cs typeface="+mn-cs"/>
              </a:rPr>
              <a:t>API Security</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p>
            <a:pPr marL="173736" marR="0" lvl="0" indent="-173736"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panose="020B0502040204020203" pitchFamily="34" charset="0"/>
                <a:ea typeface="+mn-ea"/>
                <a:cs typeface="+mn-cs"/>
              </a:rPr>
              <a:t>Solution API’s</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p>
            <a:pPr marL="173736" marR="0" lvl="0" indent="-173736"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panose="020B0502040204020203" pitchFamily="34" charset="0"/>
                <a:ea typeface="+mn-ea"/>
                <a:cs typeface="+mn-cs"/>
              </a:rPr>
              <a:t>SDK’s</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p>
            <a:pPr marL="173736" marR="0" lvl="0" indent="-173736"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panose="020B0502040204020203" pitchFamily="34" charset="0"/>
                <a:ea typeface="+mn-ea"/>
                <a:cs typeface="+mn-cs"/>
              </a:rPr>
              <a:t>Externalized RBAC/PEP/PDP</a:t>
            </a:r>
            <a:endParaRPr kumimoji="0" lang="en-US" sz="1400" b="0" i="0" u="none" strike="noStrike" kern="1200" cap="none" spc="-20" normalizeH="0" baseline="0" noProof="0">
              <a:ln>
                <a:noFill/>
              </a:ln>
              <a:solidFill>
                <a:srgbClr val="FFFFFF"/>
              </a:solidFill>
              <a:effectLst/>
              <a:uLnTx/>
              <a:uFillTx/>
              <a:latin typeface="Arial" panose="020B0604020202020204" pitchFamily="34" charset="0"/>
              <a:ea typeface="+mn-ea"/>
              <a:cs typeface="+mn-cs"/>
            </a:endParaRPr>
          </a:p>
          <a:p>
            <a:pPr marL="173736" marR="0" lvl="0" indent="-173736"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panose="020B0502040204020203" pitchFamily="34" charset="0"/>
                <a:ea typeface="+mn-ea"/>
                <a:cs typeface="+mn-cs"/>
              </a:rPr>
              <a:t>Application Registration</a:t>
            </a:r>
            <a:endPar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4" name="Rectangle 53">
            <a:extLst>
              <a:ext uri="{FF2B5EF4-FFF2-40B4-BE49-F238E27FC236}">
                <a16:creationId xmlns:a16="http://schemas.microsoft.com/office/drawing/2014/main" id="{1FB81065-82F8-3E41-8AC0-E800412A892C}"/>
              </a:ext>
            </a:extLst>
          </p:cNvPr>
          <p:cNvSpPr/>
          <p:nvPr/>
        </p:nvSpPr>
        <p:spPr>
          <a:xfrm>
            <a:off x="7265064" y="2712779"/>
            <a:ext cx="2239679" cy="1838965"/>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solidFill>
                  <a:srgbClr val="FFFFFF"/>
                </a:solidFill>
                <a:effectLst/>
                <a:uLnTx/>
                <a:uFillTx/>
                <a:latin typeface="Segoe UI"/>
                <a:ea typeface="+mn-ea"/>
                <a:cs typeface="Segoe UI" panose="020B0502040204020203" pitchFamily="34" charset="0"/>
              </a:rPr>
              <a:t>Authentication</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User Authentication</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Multi-factor authentication (MFA)</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Single Sign on (SSO)</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Federation</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Passwordless Authentication</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Passwordless FIDO2 Key Partners</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Certificate/Smartcard based authentication Partners</a:t>
            </a:r>
          </a:p>
          <a:p>
            <a:pPr marL="0" marR="0" lvl="0" indent="0" algn="l" defTabSz="914400"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FFFFFF"/>
                </a:solidFill>
                <a:effectLst/>
                <a:uLnTx/>
                <a:uFillTx/>
                <a:latin typeface="Segoe UI"/>
                <a:ea typeface="+mn-ea"/>
                <a:cs typeface="+mn-cs"/>
              </a:rPr>
              <a:t>Federated IdP Partners</a:t>
            </a:r>
            <a:endParaRPr kumimoji="0" lang="en-US" sz="1000" b="0" i="0" u="none" strike="noStrike" kern="1200" cap="none" spc="0" normalizeH="0" baseline="0" noProof="0">
              <a:ln w="3175">
                <a:noFill/>
              </a:ln>
              <a:solidFill>
                <a:srgbClr val="FFFFFF"/>
              </a:solidFill>
              <a:effectLst/>
              <a:uLnTx/>
              <a:uFillTx/>
              <a:latin typeface="Segoe UI"/>
              <a:ea typeface="+mn-ea"/>
              <a:cs typeface="Segoe UI" panose="020B0502040204020203" pitchFamily="34" charset="0"/>
            </a:endParaRPr>
          </a:p>
        </p:txBody>
      </p:sp>
      <p:sp>
        <p:nvSpPr>
          <p:cNvPr id="55" name="Rectangle 54">
            <a:extLst>
              <a:ext uri="{FF2B5EF4-FFF2-40B4-BE49-F238E27FC236}">
                <a16:creationId xmlns:a16="http://schemas.microsoft.com/office/drawing/2014/main" id="{42D0B42F-C524-AC44-8DCD-E3C2839F95F6}"/>
              </a:ext>
            </a:extLst>
          </p:cNvPr>
          <p:cNvSpPr/>
          <p:nvPr/>
        </p:nvSpPr>
        <p:spPr>
          <a:xfrm>
            <a:off x="10048904" y="2712779"/>
            <a:ext cx="2239679" cy="1700466"/>
          </a:xfrm>
          <a:prstGeom prst="rect">
            <a:avLst/>
          </a:prstGeom>
        </p:spPr>
        <p:txBody>
          <a:bodyPr wrap="square" lIns="0" numCol="1" anchor="t" anchorCtr="0">
            <a:spAutoFit/>
          </a:bodyPr>
          <a:lstStyle/>
          <a:p>
            <a:pPr marL="0" marR="0" lvl="0" indent="0" algn="l" defTabSz="932395" rtl="0" eaLnBrk="1" fontAlgn="auto" latinLnBrk="0" hangingPunct="1">
              <a:lnSpc>
                <a:spcPct val="100000"/>
              </a:lnSpc>
              <a:spcBef>
                <a:spcPct val="0"/>
              </a:spcBef>
              <a:spcAft>
                <a:spcPts val="300"/>
              </a:spcAft>
              <a:buClrTx/>
              <a:buSzTx/>
              <a:buFontTx/>
              <a:buNone/>
              <a:tabLst/>
              <a:defRPr/>
            </a:pPr>
            <a:r>
              <a:rPr kumimoji="0" lang="en-US" sz="1000" b="1" i="0" u="none" strike="noStrike" kern="1200" cap="none" spc="-20" normalizeH="0" baseline="0" noProof="0">
                <a:ln w="3175">
                  <a:noFill/>
                </a:ln>
                <a:gradFill>
                  <a:gsLst>
                    <a:gs pos="83000">
                      <a:srgbClr val="282828"/>
                    </a:gs>
                    <a:gs pos="100000">
                      <a:srgbClr val="282828"/>
                    </a:gs>
                  </a:gsLst>
                  <a:lin ang="5400000" scaled="1"/>
                </a:gradFill>
                <a:effectLst/>
                <a:uLnTx/>
                <a:uFillTx/>
                <a:latin typeface="Segoe UI"/>
                <a:ea typeface="+mn-ea"/>
                <a:cs typeface="Segoe UI" panose="020B0502040204020203" pitchFamily="34" charset="0"/>
              </a:rPr>
              <a:t>Application access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Pre-integrated SSO and Provisioning</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BYO SAML &amp; OATH 2.0</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Custom Provisioning (SCIM)</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HR-driven provisioning partners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Web Access Manager</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Hosted Directory Services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Secure Hybrid Access &amp; VPN Partners</a:t>
            </a:r>
          </a:p>
          <a:p>
            <a:pPr marL="0" marR="0" lvl="0" indent="0" algn="l" defTabSz="932688" rtl="0" eaLnBrk="1" fontAlgn="auto" latinLnBrk="0" hangingPunct="1">
              <a:lnSpc>
                <a:spcPct val="90000"/>
              </a:lnSpc>
              <a:spcBef>
                <a:spcPts val="300"/>
              </a:spcBef>
              <a:spcAft>
                <a:spcPts val="0"/>
              </a:spcAft>
              <a:buClrTx/>
              <a:buSzTx/>
              <a:buFontTx/>
              <a:buNone/>
              <a:tabLst/>
              <a:defRPr/>
            </a:pPr>
            <a:r>
              <a:rPr kumimoji="0" lang="en-US" sz="1000" b="0" i="0" u="none" strike="noStrike" kern="1200" cap="none" spc="-20" normalizeH="0" baseline="0" noProof="0">
                <a:ln>
                  <a:noFill/>
                </a:ln>
                <a:solidFill>
                  <a:srgbClr val="282828"/>
                </a:solidFill>
                <a:effectLst/>
                <a:uLnTx/>
                <a:uFillTx/>
                <a:latin typeface="Segoe UI"/>
                <a:ea typeface="+mn-ea"/>
                <a:cs typeface="+mn-cs"/>
              </a:rPr>
              <a:t>Windows VDI Integration</a:t>
            </a:r>
          </a:p>
        </p:txBody>
      </p:sp>
      <p:grpSp>
        <p:nvGrpSpPr>
          <p:cNvPr id="3" name="Group 2">
            <a:extLst>
              <a:ext uri="{FF2B5EF4-FFF2-40B4-BE49-F238E27FC236}">
                <a16:creationId xmlns:a16="http://schemas.microsoft.com/office/drawing/2014/main" id="{40C4A2A5-929F-B243-B861-B7D9845A13D8}"/>
              </a:ext>
            </a:extLst>
          </p:cNvPr>
          <p:cNvGrpSpPr/>
          <p:nvPr/>
        </p:nvGrpSpPr>
        <p:grpSpPr>
          <a:xfrm>
            <a:off x="167237" y="799660"/>
            <a:ext cx="3660592" cy="3420364"/>
            <a:chOff x="8541469" y="1215876"/>
            <a:chExt cx="3660592" cy="3420364"/>
          </a:xfrm>
        </p:grpSpPr>
        <p:graphicFrame>
          <p:nvGraphicFramePr>
            <p:cNvPr id="88" name="Chart 87" descr="Pie chart example">
              <a:extLst>
                <a:ext uri="{FF2B5EF4-FFF2-40B4-BE49-F238E27FC236}">
                  <a16:creationId xmlns:a16="http://schemas.microsoft.com/office/drawing/2014/main" id="{C32E42D1-EEFB-1D4E-B41B-3869C4CC584B}"/>
                </a:ext>
              </a:extLst>
            </p:cNvPr>
            <p:cNvGraphicFramePr/>
            <p:nvPr/>
          </p:nvGraphicFramePr>
          <p:xfrm>
            <a:off x="8541469" y="1215876"/>
            <a:ext cx="3660592" cy="3420364"/>
          </p:xfrm>
          <a:graphic>
            <a:graphicData uri="http://schemas.openxmlformats.org/drawingml/2006/chart">
              <c:chart xmlns:c="http://schemas.openxmlformats.org/drawingml/2006/chart" xmlns:r="http://schemas.openxmlformats.org/officeDocument/2006/relationships" r:id="rId3"/>
            </a:graphicData>
          </a:graphic>
        </p:graphicFrame>
        <p:grpSp>
          <p:nvGrpSpPr>
            <p:cNvPr id="35" name="Group 34">
              <a:extLst>
                <a:ext uri="{FF2B5EF4-FFF2-40B4-BE49-F238E27FC236}">
                  <a16:creationId xmlns:a16="http://schemas.microsoft.com/office/drawing/2014/main" id="{62F8923E-EF40-F948-9109-02C2BB21F190}"/>
                </a:ext>
              </a:extLst>
            </p:cNvPr>
            <p:cNvGrpSpPr/>
            <p:nvPr/>
          </p:nvGrpSpPr>
          <p:grpSpPr>
            <a:xfrm>
              <a:off x="8917915" y="1478910"/>
              <a:ext cx="2908606" cy="2908606"/>
              <a:chOff x="5291757" y="3059045"/>
              <a:chExt cx="1852962" cy="1852962"/>
            </a:xfrm>
          </p:grpSpPr>
          <p:grpSp>
            <p:nvGrpSpPr>
              <p:cNvPr id="36" name="Group 35">
                <a:extLst>
                  <a:ext uri="{FF2B5EF4-FFF2-40B4-BE49-F238E27FC236}">
                    <a16:creationId xmlns:a16="http://schemas.microsoft.com/office/drawing/2014/main" id="{D08D436E-0241-864E-8A04-22701DD14372}"/>
                  </a:ext>
                  <a:ext uri="{C183D7F6-B498-43B3-948B-1728B52AA6E4}">
                    <adec:decorative xmlns:adec="http://schemas.microsoft.com/office/drawing/2017/decorative" val="1"/>
                  </a:ext>
                </a:extLst>
              </p:cNvPr>
              <p:cNvGrpSpPr/>
              <p:nvPr/>
            </p:nvGrpSpPr>
            <p:grpSpPr>
              <a:xfrm>
                <a:off x="5291757" y="3059045"/>
                <a:ext cx="1852962" cy="1852962"/>
                <a:chOff x="5291757" y="3059045"/>
                <a:chExt cx="1852962" cy="1852962"/>
              </a:xfrm>
            </p:grpSpPr>
            <p:sp>
              <p:nvSpPr>
                <p:cNvPr id="52" name="Oval 51">
                  <a:extLst>
                    <a:ext uri="{FF2B5EF4-FFF2-40B4-BE49-F238E27FC236}">
                      <a16:creationId xmlns:a16="http://schemas.microsoft.com/office/drawing/2014/main" id="{63B910FF-ED09-5B4F-98D9-E293367CF9B3}"/>
                    </a:ext>
                  </a:extLst>
                </p:cNvPr>
                <p:cNvSpPr/>
                <p:nvPr/>
              </p:nvSpPr>
              <p:spPr bwMode="auto">
                <a:xfrm>
                  <a:off x="5291757" y="3059045"/>
                  <a:ext cx="1852962" cy="1852962"/>
                </a:xfrm>
                <a:prstGeom prst="ellipse">
                  <a:avLst/>
                </a:prstGeom>
                <a:solidFill>
                  <a:schemeClr val="bg1"/>
                </a:solidFill>
                <a:ln w="57150" cap="rnd" cmpd="sng" algn="ctr">
                  <a:solidFill>
                    <a:schemeClr val="bg1"/>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Segoe UI"/>
                    <a:ea typeface="+mn-ea"/>
                    <a:cs typeface="Segoe UI" pitchFamily="34" charset="0"/>
                  </a:endParaRPr>
                </a:p>
              </p:txBody>
            </p:sp>
            <p:sp>
              <p:nvSpPr>
                <p:cNvPr id="53" name="TextBox 52">
                  <a:extLst>
                    <a:ext uri="{FF2B5EF4-FFF2-40B4-BE49-F238E27FC236}">
                      <a16:creationId xmlns:a16="http://schemas.microsoft.com/office/drawing/2014/main" id="{6F4A9FD5-B928-C647-AA85-BF16760AB2A6}"/>
                    </a:ext>
                  </a:extLst>
                </p:cNvPr>
                <p:cNvSpPr txBox="1"/>
                <p:nvPr/>
              </p:nvSpPr>
              <p:spPr>
                <a:xfrm>
                  <a:off x="5450219" y="4359022"/>
                  <a:ext cx="1548638" cy="307777"/>
                </a:xfrm>
                <a:prstGeom prst="rect">
                  <a:avLst/>
                </a:prstGeom>
                <a:noFill/>
              </p:spPr>
              <p:txBody>
                <a:bodyPr wrap="square" lIns="0" tIns="0" rIns="0" b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Semibold"/>
                      <a:ea typeface="+mn-ea"/>
                      <a:cs typeface="+mn-cs"/>
                    </a:rPr>
                    <a:t>Azure AD</a:t>
                  </a:r>
                </a:p>
              </p:txBody>
            </p:sp>
          </p:grpSp>
          <p:grpSp>
            <p:nvGrpSpPr>
              <p:cNvPr id="37" name="Group 36">
                <a:extLst>
                  <a:ext uri="{FF2B5EF4-FFF2-40B4-BE49-F238E27FC236}">
                    <a16:creationId xmlns:a16="http://schemas.microsoft.com/office/drawing/2014/main" id="{01E06ED6-7778-9747-A962-ED7B026664B5}"/>
                  </a:ext>
                </a:extLst>
              </p:cNvPr>
              <p:cNvGrpSpPr/>
              <p:nvPr/>
            </p:nvGrpSpPr>
            <p:grpSpPr>
              <a:xfrm>
                <a:off x="5664334" y="3299183"/>
                <a:ext cx="1107806" cy="1007313"/>
                <a:chOff x="6550260" y="2838866"/>
                <a:chExt cx="1663378" cy="1512489"/>
              </a:xfrm>
            </p:grpSpPr>
            <p:sp>
              <p:nvSpPr>
                <p:cNvPr id="38" name="Freeform: Shape 66">
                  <a:extLst>
                    <a:ext uri="{FF2B5EF4-FFF2-40B4-BE49-F238E27FC236}">
                      <a16:creationId xmlns:a16="http://schemas.microsoft.com/office/drawing/2014/main" id="{BA466456-3789-0943-BE35-4E60F33A29C6}"/>
                    </a:ext>
                  </a:extLst>
                </p:cNvPr>
                <p:cNvSpPr/>
                <p:nvPr/>
              </p:nvSpPr>
              <p:spPr>
                <a:xfrm>
                  <a:off x="6550260" y="3703783"/>
                  <a:ext cx="832285" cy="647572"/>
                </a:xfrm>
                <a:custGeom>
                  <a:avLst/>
                  <a:gdLst>
                    <a:gd name="connsiteX0" fmla="*/ 832286 w 832285"/>
                    <a:gd name="connsiteY0" fmla="*/ 479173 h 647572"/>
                    <a:gd name="connsiteX1" fmla="*/ 832286 w 832285"/>
                    <a:gd name="connsiteY1" fmla="*/ 478616 h 647572"/>
                    <a:gd name="connsiteX2" fmla="*/ 832286 w 832285"/>
                    <a:gd name="connsiteY2" fmla="*/ 647015 h 647572"/>
                    <a:gd name="connsiteX3" fmla="*/ 832286 w 832285"/>
                    <a:gd name="connsiteY3" fmla="*/ 647572 h 647572"/>
                    <a:gd name="connsiteX4" fmla="*/ 0 w 832285"/>
                    <a:gd name="connsiteY4" fmla="*/ 108313 h 647572"/>
                    <a:gd name="connsiteX5" fmla="*/ 92556 w 832285"/>
                    <a:gd name="connsiteY5" fmla="*/ 0 h 647572"/>
                    <a:gd name="connsiteX6" fmla="*/ 832286 w 832285"/>
                    <a:gd name="connsiteY6" fmla="*/ 479173 h 64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285" h="647572">
                      <a:moveTo>
                        <a:pt x="832286" y="479173"/>
                      </a:moveTo>
                      <a:lnTo>
                        <a:pt x="832286" y="478616"/>
                      </a:lnTo>
                      <a:lnTo>
                        <a:pt x="832286" y="647015"/>
                      </a:lnTo>
                      <a:lnTo>
                        <a:pt x="832286" y="647572"/>
                      </a:lnTo>
                      <a:lnTo>
                        <a:pt x="0" y="108313"/>
                      </a:lnTo>
                      <a:lnTo>
                        <a:pt x="92556" y="0"/>
                      </a:lnTo>
                      <a:lnTo>
                        <a:pt x="832286" y="479173"/>
                      </a:lnTo>
                      <a:close/>
                    </a:path>
                  </a:pathLst>
                </a:custGeom>
                <a:solidFill>
                  <a:srgbClr val="53AAE8"/>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40" name="Freeform: Shape 67">
                  <a:extLst>
                    <a:ext uri="{FF2B5EF4-FFF2-40B4-BE49-F238E27FC236}">
                      <a16:creationId xmlns:a16="http://schemas.microsoft.com/office/drawing/2014/main" id="{00857AAF-E85B-A345-9AB6-CE3B51ED1F95}"/>
                    </a:ext>
                  </a:extLst>
                </p:cNvPr>
                <p:cNvSpPr/>
                <p:nvPr/>
              </p:nvSpPr>
              <p:spPr>
                <a:xfrm>
                  <a:off x="7382546" y="3703783"/>
                  <a:ext cx="831092" cy="647015"/>
                </a:xfrm>
                <a:custGeom>
                  <a:avLst/>
                  <a:gdLst>
                    <a:gd name="connsiteX0" fmla="*/ 738457 w 831092"/>
                    <a:gd name="connsiteY0" fmla="*/ 0 h 647015"/>
                    <a:gd name="connsiteX1" fmla="*/ 831092 w 831092"/>
                    <a:gd name="connsiteY1" fmla="*/ 108313 h 647015"/>
                    <a:gd name="connsiteX2" fmla="*/ 0 w 831092"/>
                    <a:gd name="connsiteY2" fmla="*/ 647015 h 647015"/>
                    <a:gd name="connsiteX3" fmla="*/ 0 w 831092"/>
                    <a:gd name="connsiteY3" fmla="*/ 478616 h 647015"/>
                    <a:gd name="connsiteX4" fmla="*/ 738457 w 831092"/>
                    <a:gd name="connsiteY4" fmla="*/ 0 h 647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092" h="647015">
                      <a:moveTo>
                        <a:pt x="738457" y="0"/>
                      </a:moveTo>
                      <a:lnTo>
                        <a:pt x="831092" y="108313"/>
                      </a:lnTo>
                      <a:lnTo>
                        <a:pt x="0" y="647015"/>
                      </a:lnTo>
                      <a:lnTo>
                        <a:pt x="0" y="478616"/>
                      </a:lnTo>
                      <a:lnTo>
                        <a:pt x="738457" y="0"/>
                      </a:lnTo>
                      <a:close/>
                    </a:path>
                  </a:pathLst>
                </a:custGeom>
                <a:solidFill>
                  <a:srgbClr val="5AE9FF"/>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41" name="Freeform: Shape 68">
                  <a:extLst>
                    <a:ext uri="{FF2B5EF4-FFF2-40B4-BE49-F238E27FC236}">
                      <a16:creationId xmlns:a16="http://schemas.microsoft.com/office/drawing/2014/main" id="{99052886-E9BF-D148-A5A2-46C91B110E95}"/>
                    </a:ext>
                  </a:extLst>
                </p:cNvPr>
                <p:cNvSpPr/>
                <p:nvPr/>
              </p:nvSpPr>
              <p:spPr>
                <a:xfrm>
                  <a:off x="6697729" y="3474660"/>
                  <a:ext cx="684817" cy="608496"/>
                </a:xfrm>
                <a:custGeom>
                  <a:avLst/>
                  <a:gdLst>
                    <a:gd name="connsiteX0" fmla="*/ 684817 w 684817"/>
                    <a:gd name="connsiteY0" fmla="*/ 0 h 608496"/>
                    <a:gd name="connsiteX1" fmla="*/ 684817 w 684817"/>
                    <a:gd name="connsiteY1" fmla="*/ 239 h 608496"/>
                    <a:gd name="connsiteX2" fmla="*/ 684817 w 684817"/>
                    <a:gd name="connsiteY2" fmla="*/ 607860 h 608496"/>
                    <a:gd name="connsiteX3" fmla="*/ 684817 w 684817"/>
                    <a:gd name="connsiteY3" fmla="*/ 608497 h 608496"/>
                    <a:gd name="connsiteX4" fmla="*/ 0 w 684817"/>
                    <a:gd name="connsiteY4" fmla="*/ 164818 h 608496"/>
                    <a:gd name="connsiteX5" fmla="*/ 159 w 684817"/>
                    <a:gd name="connsiteY5" fmla="*/ 164658 h 608496"/>
                    <a:gd name="connsiteX6" fmla="*/ 684817 w 684817"/>
                    <a:gd name="connsiteY6" fmla="*/ 0 h 60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817" h="608496">
                      <a:moveTo>
                        <a:pt x="684817" y="0"/>
                      </a:moveTo>
                      <a:lnTo>
                        <a:pt x="684817" y="239"/>
                      </a:lnTo>
                      <a:lnTo>
                        <a:pt x="684817" y="607860"/>
                      </a:lnTo>
                      <a:lnTo>
                        <a:pt x="684817" y="608497"/>
                      </a:lnTo>
                      <a:lnTo>
                        <a:pt x="0" y="164818"/>
                      </a:lnTo>
                      <a:lnTo>
                        <a:pt x="159" y="164658"/>
                      </a:lnTo>
                      <a:lnTo>
                        <a:pt x="684817" y="0"/>
                      </a:lnTo>
                      <a:close/>
                    </a:path>
                  </a:pathLst>
                </a:custGeom>
                <a:solidFill>
                  <a:srgbClr val="5CBAE3"/>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42" name="Freeform: Shape 69">
                  <a:extLst>
                    <a:ext uri="{FF2B5EF4-FFF2-40B4-BE49-F238E27FC236}">
                      <a16:creationId xmlns:a16="http://schemas.microsoft.com/office/drawing/2014/main" id="{D4462CFD-B85B-4C45-B53A-6C30543F0079}"/>
                    </a:ext>
                  </a:extLst>
                </p:cNvPr>
                <p:cNvSpPr/>
                <p:nvPr/>
              </p:nvSpPr>
              <p:spPr>
                <a:xfrm>
                  <a:off x="7382546" y="3474901"/>
                  <a:ext cx="683544" cy="607621"/>
                </a:xfrm>
                <a:custGeom>
                  <a:avLst/>
                  <a:gdLst>
                    <a:gd name="connsiteX0" fmla="*/ 0 w 683544"/>
                    <a:gd name="connsiteY0" fmla="*/ 0 h 607621"/>
                    <a:gd name="connsiteX1" fmla="*/ 683385 w 683544"/>
                    <a:gd name="connsiteY1" fmla="*/ 164420 h 607621"/>
                    <a:gd name="connsiteX2" fmla="*/ 683544 w 683544"/>
                    <a:gd name="connsiteY2" fmla="*/ 164579 h 607621"/>
                    <a:gd name="connsiteX3" fmla="*/ 0 w 683544"/>
                    <a:gd name="connsiteY3" fmla="*/ 607621 h 607621"/>
                    <a:gd name="connsiteX4" fmla="*/ 0 w 683544"/>
                    <a:gd name="connsiteY4" fmla="*/ 0 h 60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44" h="607621">
                      <a:moveTo>
                        <a:pt x="0" y="0"/>
                      </a:moveTo>
                      <a:lnTo>
                        <a:pt x="683385" y="164420"/>
                      </a:lnTo>
                      <a:lnTo>
                        <a:pt x="683544" y="164579"/>
                      </a:lnTo>
                      <a:lnTo>
                        <a:pt x="0" y="607621"/>
                      </a:lnTo>
                      <a:lnTo>
                        <a:pt x="0" y="0"/>
                      </a:lnTo>
                      <a:close/>
                    </a:path>
                  </a:pathLst>
                </a:custGeom>
                <a:solidFill>
                  <a:srgbClr val="A7EEFF"/>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49" name="Freeform: Shape 72">
                  <a:extLst>
                    <a:ext uri="{FF2B5EF4-FFF2-40B4-BE49-F238E27FC236}">
                      <a16:creationId xmlns:a16="http://schemas.microsoft.com/office/drawing/2014/main" id="{83CC9F6A-4FEB-E442-BD16-58F5978DDC58}"/>
                    </a:ext>
                  </a:extLst>
                </p:cNvPr>
                <p:cNvSpPr/>
                <p:nvPr/>
              </p:nvSpPr>
              <p:spPr>
                <a:xfrm>
                  <a:off x="7382546" y="2839980"/>
                  <a:ext cx="683384" cy="799338"/>
                </a:xfrm>
                <a:custGeom>
                  <a:avLst/>
                  <a:gdLst>
                    <a:gd name="connsiteX0" fmla="*/ 683385 w 683384"/>
                    <a:gd name="connsiteY0" fmla="*/ 799338 h 799338"/>
                    <a:gd name="connsiteX1" fmla="*/ 0 w 683384"/>
                    <a:gd name="connsiteY1" fmla="*/ 634918 h 799338"/>
                    <a:gd name="connsiteX2" fmla="*/ 0 w 683384"/>
                    <a:gd name="connsiteY2" fmla="*/ 0 h 799338"/>
                    <a:gd name="connsiteX3" fmla="*/ 683385 w 683384"/>
                    <a:gd name="connsiteY3" fmla="*/ 799338 h 799338"/>
                  </a:gdLst>
                  <a:ahLst/>
                  <a:cxnLst>
                    <a:cxn ang="0">
                      <a:pos x="connsiteX0" y="connsiteY0"/>
                    </a:cxn>
                    <a:cxn ang="0">
                      <a:pos x="connsiteX1" y="connsiteY1"/>
                    </a:cxn>
                    <a:cxn ang="0">
                      <a:pos x="connsiteX2" y="connsiteY2"/>
                    </a:cxn>
                    <a:cxn ang="0">
                      <a:pos x="connsiteX3" y="connsiteY3"/>
                    </a:cxn>
                  </a:cxnLst>
                  <a:rect l="l" t="t" r="r" b="b"/>
                  <a:pathLst>
                    <a:path w="683384" h="799338">
                      <a:moveTo>
                        <a:pt x="683385" y="799338"/>
                      </a:moveTo>
                      <a:lnTo>
                        <a:pt x="0" y="634918"/>
                      </a:lnTo>
                      <a:lnTo>
                        <a:pt x="0" y="0"/>
                      </a:lnTo>
                      <a:lnTo>
                        <a:pt x="683385" y="799338"/>
                      </a:lnTo>
                      <a:close/>
                    </a:path>
                  </a:pathLst>
                </a:custGeom>
                <a:solidFill>
                  <a:srgbClr val="5AE9FF"/>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51" name="Freeform: Shape 73">
                  <a:extLst>
                    <a:ext uri="{FF2B5EF4-FFF2-40B4-BE49-F238E27FC236}">
                      <a16:creationId xmlns:a16="http://schemas.microsoft.com/office/drawing/2014/main" id="{387BF92C-BAA4-EE45-82CB-2FD106177054}"/>
                    </a:ext>
                  </a:extLst>
                </p:cNvPr>
                <p:cNvSpPr/>
                <p:nvPr/>
              </p:nvSpPr>
              <p:spPr>
                <a:xfrm>
                  <a:off x="6697888" y="2838866"/>
                  <a:ext cx="684658" cy="800452"/>
                </a:xfrm>
                <a:custGeom>
                  <a:avLst/>
                  <a:gdLst>
                    <a:gd name="connsiteX0" fmla="*/ 684658 w 684658"/>
                    <a:gd name="connsiteY0" fmla="*/ 636033 h 800452"/>
                    <a:gd name="connsiteX1" fmla="*/ 684658 w 684658"/>
                    <a:gd name="connsiteY1" fmla="*/ 635794 h 800452"/>
                    <a:gd name="connsiteX2" fmla="*/ 0 w 684658"/>
                    <a:gd name="connsiteY2" fmla="*/ 800452 h 800452"/>
                    <a:gd name="connsiteX3" fmla="*/ 684658 w 684658"/>
                    <a:gd name="connsiteY3" fmla="*/ 0 h 800452"/>
                    <a:gd name="connsiteX4" fmla="*/ 684658 w 684658"/>
                    <a:gd name="connsiteY4" fmla="*/ 1114 h 800452"/>
                    <a:gd name="connsiteX5" fmla="*/ 684658 w 684658"/>
                    <a:gd name="connsiteY5" fmla="*/ 636033 h 80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8" h="800452">
                      <a:moveTo>
                        <a:pt x="684658" y="636033"/>
                      </a:moveTo>
                      <a:lnTo>
                        <a:pt x="684658" y="635794"/>
                      </a:lnTo>
                      <a:lnTo>
                        <a:pt x="0" y="800452"/>
                      </a:lnTo>
                      <a:lnTo>
                        <a:pt x="684658" y="0"/>
                      </a:lnTo>
                      <a:lnTo>
                        <a:pt x="684658" y="1114"/>
                      </a:lnTo>
                      <a:lnTo>
                        <a:pt x="684658" y="636033"/>
                      </a:lnTo>
                      <a:close/>
                    </a:path>
                  </a:pathLst>
                </a:custGeom>
                <a:solidFill>
                  <a:srgbClr val="48ABED"/>
                </a:solidFill>
                <a:ln w="7956"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grpSp>
        </p:grpSp>
      </p:grpSp>
      <p:sp>
        <p:nvSpPr>
          <p:cNvPr id="56" name="Text Placeholder 2">
            <a:extLst>
              <a:ext uri="{FF2B5EF4-FFF2-40B4-BE49-F238E27FC236}">
                <a16:creationId xmlns:a16="http://schemas.microsoft.com/office/drawing/2014/main" id="{156EA28E-4BAF-294A-967C-8F917F51074D}"/>
              </a:ext>
            </a:extLst>
          </p:cNvPr>
          <p:cNvSpPr>
            <a:spLocks noGrp="1"/>
          </p:cNvSpPr>
          <p:nvPr>
            <p:ph type="body" sz="quarter" idx="10"/>
          </p:nvPr>
        </p:nvSpPr>
        <p:spPr>
          <a:xfrm>
            <a:off x="155660" y="4350972"/>
            <a:ext cx="3711010" cy="830997"/>
          </a:xfrm>
        </p:spPr>
        <p:txBody>
          <a:bodyPr/>
          <a:lstStyle/>
          <a:p>
            <a:pPr marL="0" marR="0" lvl="0" indent="0" algn="ctr"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chemeClr val="tx1"/>
                </a:solidFill>
                <a:effectLst/>
                <a:uLnTx/>
                <a:uFillTx/>
                <a:latin typeface="+mn-lt"/>
                <a:ea typeface="+mn-ea"/>
                <a:cs typeface="Segoe UI Semibold" panose="020B0702040204020203" pitchFamily="34" charset="0"/>
              </a:rPr>
              <a:t>Your complete identity and access management solution with integrated security </a:t>
            </a:r>
          </a:p>
        </p:txBody>
      </p:sp>
    </p:spTree>
    <p:extLst>
      <p:ext uri="{BB962C8B-B14F-4D97-AF65-F5344CB8AC3E}">
        <p14:creationId xmlns:p14="http://schemas.microsoft.com/office/powerpoint/2010/main" val="14665483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82EACF42-BB1A-41D3-ADA2-57BF741C8EB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31077" y="1701183"/>
            <a:ext cx="3473451" cy="3475038"/>
          </a:xfrm>
          <a:prstGeom prst="rect">
            <a:avLst/>
          </a:prstGeom>
          <a:effectLst>
            <a:outerShdw blurRad="317500" sx="101000" sy="101000" algn="ctr" rotWithShape="0">
              <a:srgbClr val="000000">
                <a:alpha val="20000"/>
              </a:srgbClr>
            </a:outerShdw>
          </a:effectLst>
        </p:spPr>
      </p:pic>
      <p:pic>
        <p:nvPicPr>
          <p:cNvPr id="31" name="Picture 30">
            <a:extLst>
              <a:ext uri="{FF2B5EF4-FFF2-40B4-BE49-F238E27FC236}">
                <a16:creationId xmlns:a16="http://schemas.microsoft.com/office/drawing/2014/main" id="{AE7FD725-3449-4776-B4F2-2742A1FB03A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82337" y="1701184"/>
            <a:ext cx="3473451" cy="3475039"/>
          </a:xfrm>
          <a:prstGeom prst="rect">
            <a:avLst/>
          </a:prstGeom>
          <a:effectLst>
            <a:outerShdw blurRad="317500" sx="101000" sy="101000" algn="ctr" rotWithShape="0">
              <a:srgbClr val="000000">
                <a:alpha val="20000"/>
              </a:srgbClr>
            </a:outerShdw>
          </a:effectLst>
        </p:spPr>
      </p:pic>
      <p:pic>
        <p:nvPicPr>
          <p:cNvPr id="32" name="Picture 31">
            <a:extLst>
              <a:ext uri="{FF2B5EF4-FFF2-40B4-BE49-F238E27FC236}">
                <a16:creationId xmlns:a16="http://schemas.microsoft.com/office/drawing/2014/main" id="{3EE23946-CCE6-49FD-A04A-3EF206685EF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355049" y="1701183"/>
            <a:ext cx="3473451" cy="3475039"/>
          </a:xfrm>
          <a:prstGeom prst="rect">
            <a:avLst/>
          </a:prstGeom>
          <a:effectLst>
            <a:outerShdw blurRad="317500" sx="101000" sy="101000" algn="ctr" rotWithShape="0">
              <a:srgbClr val="000000">
                <a:alpha val="20000"/>
              </a:srgbClr>
            </a:outerShdw>
          </a:effectLst>
        </p:spPr>
      </p:pic>
      <p:sp>
        <p:nvSpPr>
          <p:cNvPr id="2" name="Oval 1">
            <a:extLst>
              <a:ext uri="{FF2B5EF4-FFF2-40B4-BE49-F238E27FC236}">
                <a16:creationId xmlns:a16="http://schemas.microsoft.com/office/drawing/2014/main" id="{51CAAB9B-70FE-F143-85C3-519DC2C30036}"/>
              </a:ext>
            </a:extLst>
          </p:cNvPr>
          <p:cNvSpPr/>
          <p:nvPr/>
        </p:nvSpPr>
        <p:spPr bwMode="auto">
          <a:xfrm>
            <a:off x="1763210" y="4429400"/>
            <a:ext cx="1111704" cy="1111704"/>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3" name="Group 42">
            <a:extLst>
              <a:ext uri="{FF2B5EF4-FFF2-40B4-BE49-F238E27FC236}">
                <a16:creationId xmlns:a16="http://schemas.microsoft.com/office/drawing/2014/main" id="{92FAB88D-BFA7-4D71-8980-95BCF2B69463}"/>
              </a:ext>
            </a:extLst>
          </p:cNvPr>
          <p:cNvGrpSpPr/>
          <p:nvPr/>
        </p:nvGrpSpPr>
        <p:grpSpPr>
          <a:xfrm>
            <a:off x="1869240" y="4531931"/>
            <a:ext cx="901463" cy="901463"/>
            <a:chOff x="1869240" y="4543980"/>
            <a:chExt cx="901463" cy="901463"/>
          </a:xfrm>
          <a:effectLst/>
        </p:grpSpPr>
        <p:sp>
          <p:nvSpPr>
            <p:cNvPr id="47" name="Graphic 7">
              <a:extLst>
                <a:ext uri="{FF2B5EF4-FFF2-40B4-BE49-F238E27FC236}">
                  <a16:creationId xmlns:a16="http://schemas.microsoft.com/office/drawing/2014/main" id="{D31BC503-86A8-4A77-B6F6-AC64EB297973}"/>
                </a:ext>
              </a:extLst>
            </p:cNvPr>
            <p:cNvSpPr/>
            <p:nvPr/>
          </p:nvSpPr>
          <p:spPr>
            <a:xfrm>
              <a:off x="1869240" y="4543980"/>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0078D4"/>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45" name="shield_3" title="Icon of a shield with an exclamation point inside">
              <a:extLst>
                <a:ext uri="{FF2B5EF4-FFF2-40B4-BE49-F238E27FC236}">
                  <a16:creationId xmlns:a16="http://schemas.microsoft.com/office/drawing/2014/main" id="{D9815DFA-86AD-4C59-84F9-CC218583486A}"/>
                </a:ext>
              </a:extLst>
            </p:cNvPr>
            <p:cNvSpPr>
              <a:spLocks noChangeAspect="1" noEditPoints="1"/>
            </p:cNvSpPr>
            <p:nvPr/>
          </p:nvSpPr>
          <p:spPr bwMode="auto">
            <a:xfrm>
              <a:off x="2109184" y="4808361"/>
              <a:ext cx="419760" cy="425432"/>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48" name="!!Least privilege Text">
            <a:extLst>
              <a:ext uri="{FF2B5EF4-FFF2-40B4-BE49-F238E27FC236}">
                <a16:creationId xmlns:a16="http://schemas.microsoft.com/office/drawing/2014/main" id="{0E82C258-8A98-4576-A0DD-6EE95301C911}"/>
              </a:ext>
            </a:extLst>
          </p:cNvPr>
          <p:cNvSpPr/>
          <p:nvPr/>
        </p:nvSpPr>
        <p:spPr>
          <a:xfrm>
            <a:off x="4400723" y="5664340"/>
            <a:ext cx="3550971" cy="769441"/>
          </a:xfrm>
          <a:prstGeom prst="rect">
            <a:avLst/>
          </a:prstGeom>
        </p:spPr>
        <p:txBody>
          <a:bodyPr wrap="square">
            <a:spAutoFit/>
          </a:bodyPr>
          <a:lstStyle/>
          <a:p>
            <a:pPr marL="0" marR="0" lvl="0" indent="0" algn="ctr" defTabSz="932742" rtl="0" eaLnBrk="1" fontAlgn="auto" latinLnBrk="0" hangingPunct="1">
              <a:lnSpc>
                <a:spcPct val="100000"/>
              </a:lnSpc>
              <a:spcBef>
                <a:spcPct val="20000"/>
              </a:spcBef>
              <a:spcAft>
                <a:spcPts val="0"/>
              </a:spcAft>
              <a:buClrTx/>
              <a:buSzPct val="90000"/>
              <a:buFontTx/>
              <a:buNone/>
              <a:tabLst/>
              <a:defRPr/>
            </a:pPr>
            <a:r>
              <a:rPr kumimoji="0" lang="en-US" sz="2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Increase productivity with seamless access</a:t>
            </a:r>
          </a:p>
        </p:txBody>
      </p:sp>
      <p:sp>
        <p:nvSpPr>
          <p:cNvPr id="49" name="!!Least privilege Text">
            <a:extLst>
              <a:ext uri="{FF2B5EF4-FFF2-40B4-BE49-F238E27FC236}">
                <a16:creationId xmlns:a16="http://schemas.microsoft.com/office/drawing/2014/main" id="{32FCC0B7-3455-438D-82E0-7DF16CDFFFFF}"/>
              </a:ext>
            </a:extLst>
          </p:cNvPr>
          <p:cNvSpPr/>
          <p:nvPr/>
        </p:nvSpPr>
        <p:spPr>
          <a:xfrm>
            <a:off x="582612" y="5664340"/>
            <a:ext cx="3550971" cy="769441"/>
          </a:xfrm>
          <a:prstGeom prst="rect">
            <a:avLst/>
          </a:prstGeom>
        </p:spPr>
        <p:txBody>
          <a:bodyPr wrap="square">
            <a:spAutoFit/>
          </a:bodyPr>
          <a:lstStyle/>
          <a:p>
            <a:pPr marL="0" marR="0" lvl="0" indent="0" algn="ctr" defTabSz="932742" rtl="0" eaLnBrk="1" fontAlgn="auto" latinLnBrk="0" hangingPunct="1">
              <a:lnSpc>
                <a:spcPct val="100000"/>
              </a:lnSpc>
              <a:spcBef>
                <a:spcPct val="20000"/>
              </a:spcBef>
              <a:spcAft>
                <a:spcPts val="0"/>
              </a:spcAft>
              <a:buClrTx/>
              <a:buSzPct val="90000"/>
              <a:buFontTx/>
              <a:buNone/>
              <a:tabLst/>
              <a:defRPr/>
            </a:pPr>
            <a:r>
              <a:rPr kumimoji="0" lang="en-US" sz="2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Protect your data with industry-leading security</a:t>
            </a:r>
          </a:p>
        </p:txBody>
      </p:sp>
      <p:sp>
        <p:nvSpPr>
          <p:cNvPr id="50" name="!!Least privilege Text">
            <a:extLst>
              <a:ext uri="{FF2B5EF4-FFF2-40B4-BE49-F238E27FC236}">
                <a16:creationId xmlns:a16="http://schemas.microsoft.com/office/drawing/2014/main" id="{0E2CFF5D-428F-4AC9-8EA6-EDE7FF991ABC}"/>
              </a:ext>
            </a:extLst>
          </p:cNvPr>
          <p:cNvSpPr/>
          <p:nvPr/>
        </p:nvSpPr>
        <p:spPr>
          <a:xfrm>
            <a:off x="8139603" y="5664340"/>
            <a:ext cx="3550971" cy="769441"/>
          </a:xfrm>
          <a:prstGeom prst="rect">
            <a:avLst/>
          </a:prstGeom>
        </p:spPr>
        <p:txBody>
          <a:bodyPr wrap="square">
            <a:spAutoFit/>
          </a:bodyPr>
          <a:lstStyle/>
          <a:p>
            <a:pPr marL="0" marR="0" lvl="0" indent="0" algn="ctr" defTabSz="932742" rtl="0" eaLnBrk="1" fontAlgn="auto" latinLnBrk="0" hangingPunct="1">
              <a:lnSpc>
                <a:spcPct val="100000"/>
              </a:lnSpc>
              <a:spcBef>
                <a:spcPct val="20000"/>
              </a:spcBef>
              <a:spcAft>
                <a:spcPts val="0"/>
              </a:spcAft>
              <a:buClrTx/>
              <a:buSzPct val="90000"/>
              <a:buFontTx/>
              <a:buNone/>
              <a:tabLst/>
              <a:defRPr/>
            </a:pPr>
            <a:r>
              <a:rPr kumimoji="0" lang="en-US" sz="2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Improve IT efficiency and free up focus</a:t>
            </a:r>
          </a:p>
        </p:txBody>
      </p:sp>
      <p:grpSp>
        <p:nvGrpSpPr>
          <p:cNvPr id="3" name="Group 2">
            <a:extLst>
              <a:ext uri="{FF2B5EF4-FFF2-40B4-BE49-F238E27FC236}">
                <a16:creationId xmlns:a16="http://schemas.microsoft.com/office/drawing/2014/main" id="{5C09A72D-AE4C-2E44-A06B-14DDA4852A58}"/>
              </a:ext>
            </a:extLst>
          </p:cNvPr>
          <p:cNvGrpSpPr/>
          <p:nvPr/>
        </p:nvGrpSpPr>
        <p:grpSpPr>
          <a:xfrm>
            <a:off x="5534687" y="4429400"/>
            <a:ext cx="1111704" cy="1111704"/>
            <a:chOff x="5534687" y="4429400"/>
            <a:chExt cx="1111704" cy="1111704"/>
          </a:xfrm>
        </p:grpSpPr>
        <p:sp>
          <p:nvSpPr>
            <p:cNvPr id="25" name="Oval 24">
              <a:extLst>
                <a:ext uri="{FF2B5EF4-FFF2-40B4-BE49-F238E27FC236}">
                  <a16:creationId xmlns:a16="http://schemas.microsoft.com/office/drawing/2014/main" id="{90618934-75C0-684E-87AC-F9E7A8947217}"/>
                </a:ext>
              </a:extLst>
            </p:cNvPr>
            <p:cNvSpPr/>
            <p:nvPr/>
          </p:nvSpPr>
          <p:spPr bwMode="auto">
            <a:xfrm>
              <a:off x="5534687" y="4429400"/>
              <a:ext cx="1111704" cy="1111704"/>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 name="Group 53">
              <a:extLst>
                <a:ext uri="{FF2B5EF4-FFF2-40B4-BE49-F238E27FC236}">
                  <a16:creationId xmlns:a16="http://schemas.microsoft.com/office/drawing/2014/main" id="{3F930C8F-4A56-405C-836B-26517C471B5C}"/>
                </a:ext>
              </a:extLst>
            </p:cNvPr>
            <p:cNvGrpSpPr/>
            <p:nvPr/>
          </p:nvGrpSpPr>
          <p:grpSpPr>
            <a:xfrm>
              <a:off x="5645268" y="4522789"/>
              <a:ext cx="901463" cy="901463"/>
              <a:chOff x="5645268" y="4531933"/>
              <a:chExt cx="901463" cy="901463"/>
            </a:xfrm>
            <a:effectLst/>
          </p:grpSpPr>
          <p:sp>
            <p:nvSpPr>
              <p:cNvPr id="42" name="Graphic 7">
                <a:extLst>
                  <a:ext uri="{FF2B5EF4-FFF2-40B4-BE49-F238E27FC236}">
                    <a16:creationId xmlns:a16="http://schemas.microsoft.com/office/drawing/2014/main" id="{CC70F4E8-BFD6-4B42-B7A6-5BA866AA7E04}"/>
                  </a:ext>
                </a:extLst>
              </p:cNvPr>
              <p:cNvSpPr/>
              <p:nvPr/>
            </p:nvSpPr>
            <p:spPr>
              <a:xfrm>
                <a:off x="5645268" y="4531933"/>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799" y="901463"/>
                      <a:pt x="0" y="699664"/>
                      <a:pt x="0" y="450732"/>
                    </a:cubicBezTo>
                    <a:cubicBezTo>
                      <a:pt x="0" y="201800"/>
                      <a:pt x="201799" y="0"/>
                      <a:pt x="450732" y="0"/>
                    </a:cubicBezTo>
                    <a:cubicBezTo>
                      <a:pt x="699664" y="0"/>
                      <a:pt x="901464" y="201800"/>
                      <a:pt x="901464" y="450732"/>
                    </a:cubicBezTo>
                    <a:close/>
                  </a:path>
                </a:pathLst>
              </a:custGeom>
              <a:solidFill>
                <a:srgbClr val="FFB900"/>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52" name="Market_EAFC" title="Icon of a chart line of varying heights that ends with an arrow pointing up">
                <a:extLst>
                  <a:ext uri="{FF2B5EF4-FFF2-40B4-BE49-F238E27FC236}">
                    <a16:creationId xmlns:a16="http://schemas.microsoft.com/office/drawing/2014/main" id="{FB77C90B-302A-4298-971E-123B0C1AA34E}"/>
                  </a:ext>
                </a:extLst>
              </p:cNvPr>
              <p:cNvSpPr>
                <a:spLocks noChangeAspect="1" noEditPoints="1"/>
              </p:cNvSpPr>
              <p:nvPr/>
            </p:nvSpPr>
            <p:spPr bwMode="auto">
              <a:xfrm>
                <a:off x="5844478" y="4828956"/>
                <a:ext cx="464882" cy="281918"/>
              </a:xfrm>
              <a:custGeom>
                <a:avLst/>
                <a:gdLst>
                  <a:gd name="T0" fmla="*/ 4688 w 6657"/>
                  <a:gd name="T1" fmla="*/ 0 h 4037"/>
                  <a:gd name="T2" fmla="*/ 6657 w 6657"/>
                  <a:gd name="T3" fmla="*/ 0 h 4037"/>
                  <a:gd name="T4" fmla="*/ 6657 w 6657"/>
                  <a:gd name="T5" fmla="*/ 1970 h 4037"/>
                  <a:gd name="T6" fmla="*/ 0 w 6657"/>
                  <a:gd name="T7" fmla="*/ 4037 h 4037"/>
                  <a:gd name="T8" fmla="*/ 2501 w 6657"/>
                  <a:gd name="T9" fmla="*/ 1532 h 4037"/>
                  <a:gd name="T10" fmla="*/ 3813 w 6657"/>
                  <a:gd name="T11" fmla="*/ 2846 h 4037"/>
                  <a:gd name="T12" fmla="*/ 6657 w 6657"/>
                  <a:gd name="T13" fmla="*/ 0 h 4037"/>
                </a:gdLst>
                <a:ahLst/>
                <a:cxnLst>
                  <a:cxn ang="0">
                    <a:pos x="T0" y="T1"/>
                  </a:cxn>
                  <a:cxn ang="0">
                    <a:pos x="T2" y="T3"/>
                  </a:cxn>
                  <a:cxn ang="0">
                    <a:pos x="T4" y="T5"/>
                  </a:cxn>
                  <a:cxn ang="0">
                    <a:pos x="T6" y="T7"/>
                  </a:cxn>
                  <a:cxn ang="0">
                    <a:pos x="T8" y="T9"/>
                  </a:cxn>
                  <a:cxn ang="0">
                    <a:pos x="T10" y="T11"/>
                  </a:cxn>
                  <a:cxn ang="0">
                    <a:pos x="T12" y="T13"/>
                  </a:cxn>
                </a:cxnLst>
                <a:rect l="0" t="0" r="r" b="b"/>
                <a:pathLst>
                  <a:path w="6657" h="4037">
                    <a:moveTo>
                      <a:pt x="4688" y="0"/>
                    </a:moveTo>
                    <a:lnTo>
                      <a:pt x="6657" y="0"/>
                    </a:lnTo>
                    <a:lnTo>
                      <a:pt x="6657" y="1970"/>
                    </a:lnTo>
                    <a:moveTo>
                      <a:pt x="0" y="4037"/>
                    </a:moveTo>
                    <a:lnTo>
                      <a:pt x="2501" y="1532"/>
                    </a:lnTo>
                    <a:lnTo>
                      <a:pt x="3813" y="2846"/>
                    </a:lnTo>
                    <a:lnTo>
                      <a:pt x="6657" y="0"/>
                    </a:lnTo>
                  </a:path>
                </a:pathLst>
              </a:custGeom>
              <a:noFill/>
              <a:ln w="317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4" name="Group 3">
            <a:extLst>
              <a:ext uri="{FF2B5EF4-FFF2-40B4-BE49-F238E27FC236}">
                <a16:creationId xmlns:a16="http://schemas.microsoft.com/office/drawing/2014/main" id="{12EE0020-DF23-FF43-A6F8-B76308EB6399}"/>
              </a:ext>
            </a:extLst>
          </p:cNvPr>
          <p:cNvGrpSpPr/>
          <p:nvPr/>
        </p:nvGrpSpPr>
        <p:grpSpPr>
          <a:xfrm>
            <a:off x="9311950" y="4429400"/>
            <a:ext cx="1111704" cy="1111704"/>
            <a:chOff x="9311950" y="4429400"/>
            <a:chExt cx="1111704" cy="1111704"/>
          </a:xfrm>
        </p:grpSpPr>
        <p:sp>
          <p:nvSpPr>
            <p:cNvPr id="26" name="Oval 25">
              <a:extLst>
                <a:ext uri="{FF2B5EF4-FFF2-40B4-BE49-F238E27FC236}">
                  <a16:creationId xmlns:a16="http://schemas.microsoft.com/office/drawing/2014/main" id="{F2080765-EA04-DE42-A002-9712023E5CF0}"/>
                </a:ext>
              </a:extLst>
            </p:cNvPr>
            <p:cNvSpPr/>
            <p:nvPr/>
          </p:nvSpPr>
          <p:spPr bwMode="auto">
            <a:xfrm>
              <a:off x="9311950" y="4429400"/>
              <a:ext cx="1111704" cy="1111704"/>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5" name="Group 54">
              <a:extLst>
                <a:ext uri="{FF2B5EF4-FFF2-40B4-BE49-F238E27FC236}">
                  <a16:creationId xmlns:a16="http://schemas.microsoft.com/office/drawing/2014/main" id="{BBA8A40E-6642-4C8A-BCF4-A44E88FC067A}"/>
                </a:ext>
              </a:extLst>
            </p:cNvPr>
            <p:cNvGrpSpPr/>
            <p:nvPr/>
          </p:nvGrpSpPr>
          <p:grpSpPr>
            <a:xfrm>
              <a:off x="9425828" y="4531930"/>
              <a:ext cx="901463" cy="901463"/>
              <a:chOff x="9421297" y="4590856"/>
              <a:chExt cx="901463" cy="901463"/>
            </a:xfrm>
            <a:effectLst/>
          </p:grpSpPr>
          <p:sp>
            <p:nvSpPr>
              <p:cNvPr id="37" name="Graphic 7">
                <a:extLst>
                  <a:ext uri="{FF2B5EF4-FFF2-40B4-BE49-F238E27FC236}">
                    <a16:creationId xmlns:a16="http://schemas.microsoft.com/office/drawing/2014/main" id="{CC3B6207-306E-4F5A-B036-79862AF76118}"/>
                  </a:ext>
                </a:extLst>
              </p:cNvPr>
              <p:cNvSpPr/>
              <p:nvPr/>
            </p:nvSpPr>
            <p:spPr>
              <a:xfrm>
                <a:off x="9421297" y="4590856"/>
                <a:ext cx="901463" cy="901463"/>
              </a:xfrm>
              <a:custGeom>
                <a:avLst/>
                <a:gdLst>
                  <a:gd name="connsiteX0" fmla="*/ 901464 w 901463"/>
                  <a:gd name="connsiteY0" fmla="*/ 450732 h 901463"/>
                  <a:gd name="connsiteX1" fmla="*/ 450732 w 901463"/>
                  <a:gd name="connsiteY1" fmla="*/ 901463 h 901463"/>
                  <a:gd name="connsiteX2" fmla="*/ 0 w 901463"/>
                  <a:gd name="connsiteY2" fmla="*/ 450732 h 901463"/>
                  <a:gd name="connsiteX3" fmla="*/ 450732 w 901463"/>
                  <a:gd name="connsiteY3" fmla="*/ 0 h 901463"/>
                  <a:gd name="connsiteX4" fmla="*/ 901464 w 901463"/>
                  <a:gd name="connsiteY4" fmla="*/ 450732 h 901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463" h="901463">
                    <a:moveTo>
                      <a:pt x="901464" y="450732"/>
                    </a:moveTo>
                    <a:cubicBezTo>
                      <a:pt x="901464" y="699664"/>
                      <a:pt x="699664" y="901463"/>
                      <a:pt x="450732" y="901463"/>
                    </a:cubicBezTo>
                    <a:cubicBezTo>
                      <a:pt x="201800" y="901463"/>
                      <a:pt x="0" y="699664"/>
                      <a:pt x="0" y="450732"/>
                    </a:cubicBezTo>
                    <a:cubicBezTo>
                      <a:pt x="0" y="201800"/>
                      <a:pt x="201800" y="0"/>
                      <a:pt x="450732" y="0"/>
                    </a:cubicBezTo>
                    <a:cubicBezTo>
                      <a:pt x="699664" y="0"/>
                      <a:pt x="901464" y="201800"/>
                      <a:pt x="901464" y="450732"/>
                    </a:cubicBezTo>
                    <a:close/>
                  </a:path>
                </a:pathLst>
              </a:custGeom>
              <a:solidFill>
                <a:srgbClr val="107C10"/>
              </a:solidFill>
              <a:ln w="16407" cap="flat">
                <a:noFill/>
                <a:prstDash val="solid"/>
                <a:miter/>
              </a:ln>
            </p:spPr>
            <p:txBody>
              <a:bodyPr rtlCol="0" anchor="ct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IE" sz="1836" b="0" i="0" u="none" strike="noStrike" kern="1200" cap="none" spc="0" normalizeH="0" baseline="0" noProof="0">
                  <a:ln>
                    <a:noFill/>
                  </a:ln>
                  <a:solidFill>
                    <a:srgbClr val="282828"/>
                  </a:solidFill>
                  <a:effectLst/>
                  <a:uLnTx/>
                  <a:uFillTx/>
                  <a:latin typeface="Segoe UI"/>
                  <a:ea typeface="+mn-ea"/>
                  <a:cs typeface="+mn-cs"/>
                </a:endParaRPr>
              </a:p>
            </p:txBody>
          </p:sp>
          <p:sp>
            <p:nvSpPr>
              <p:cNvPr id="53" name="globe_6" title="Icon of a monitor in front of a sphere made of lines">
                <a:extLst>
                  <a:ext uri="{FF2B5EF4-FFF2-40B4-BE49-F238E27FC236}">
                    <a16:creationId xmlns:a16="http://schemas.microsoft.com/office/drawing/2014/main" id="{0171FD37-4E87-4E9C-9B8E-19E851AB1DF9}"/>
                  </a:ext>
                </a:extLst>
              </p:cNvPr>
              <p:cNvSpPr>
                <a:spLocks noChangeAspect="1" noEditPoints="1"/>
              </p:cNvSpPr>
              <p:nvPr/>
            </p:nvSpPr>
            <p:spPr bwMode="auto">
              <a:xfrm>
                <a:off x="9653488" y="4801389"/>
                <a:ext cx="423200" cy="453354"/>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grpSp>
      </p:grpSp>
      <p:sp>
        <p:nvSpPr>
          <p:cNvPr id="11" name="Title 2">
            <a:extLst>
              <a:ext uri="{FF2B5EF4-FFF2-40B4-BE49-F238E27FC236}">
                <a16:creationId xmlns:a16="http://schemas.microsoft.com/office/drawing/2014/main" id="{FD3B550E-DD8F-4BFB-BFBB-901FE30788F9}"/>
              </a:ext>
            </a:extLst>
          </p:cNvPr>
          <p:cNvSpPr txBox="1">
            <a:spLocks/>
          </p:cNvSpPr>
          <p:nvPr/>
        </p:nvSpPr>
        <p:spPr>
          <a:xfrm>
            <a:off x="385114" y="461109"/>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marL="12700" marR="5080" lvl="0" indent="0" algn="l" defTabSz="914367" rtl="0" eaLnBrk="1" fontAlgn="auto" latinLnBrk="0" hangingPunct="1">
              <a:lnSpc>
                <a:spcPct val="113199"/>
              </a:lnSpc>
              <a:spcBef>
                <a:spcPts val="90"/>
              </a:spcBef>
              <a:spcAft>
                <a:spcPts val="0"/>
              </a:spcAft>
              <a:buClrTx/>
              <a:buSzTx/>
              <a:buFontTx/>
              <a:buNone/>
              <a:tabLst/>
              <a:defRPr/>
            </a:pPr>
            <a:r>
              <a:rPr kumimoji="0" lang="en-US" sz="3200" b="0" i="0" u="none" strike="noStrike" kern="1200" cap="none" spc="-147" normalizeH="0" baseline="0" noProof="0" dirty="0">
                <a:ln w="3175">
                  <a:noFill/>
                </a:ln>
                <a:gradFill>
                  <a:gsLst>
                    <a:gs pos="0">
                      <a:srgbClr val="282828"/>
                    </a:gs>
                    <a:gs pos="100000">
                      <a:srgbClr val="282828"/>
                    </a:gs>
                  </a:gsLst>
                  <a:lin ang="5400000" scaled="0"/>
                </a:gradFill>
                <a:effectLst/>
                <a:uLnTx/>
                <a:uFillTx/>
                <a:latin typeface="Segoe UI Semibold"/>
                <a:ea typeface="+mn-ea"/>
                <a:cs typeface="Segoe UI" pitchFamily="34" charset="0"/>
              </a:rPr>
              <a:t>What Azure AD can do for your organization</a:t>
            </a:r>
            <a:endParaRPr kumimoji="0" lang="en-US" sz="3200" b="0" i="0" u="none" strike="noStrike" kern="1200" cap="none" spc="-147" normalizeH="0" baseline="0" noProof="0" dirty="0">
              <a:ln w="3175">
                <a:noFill/>
              </a:ln>
              <a:gradFill>
                <a:gsLst>
                  <a:gs pos="0">
                    <a:srgbClr val="282828"/>
                  </a:gs>
                  <a:gs pos="100000">
                    <a:srgbClr val="282828"/>
                  </a:gs>
                </a:gsLst>
                <a:lin ang="5400000" scaled="0"/>
              </a:gradFill>
              <a:effectLst/>
              <a:uLnTx/>
              <a:uFillTx/>
              <a:latin typeface="Segoe Pro Semibold"/>
              <a:ea typeface="+mn-ea"/>
              <a:cs typeface="Segoe Pro Semibold"/>
            </a:endParaRPr>
          </a:p>
        </p:txBody>
      </p:sp>
      <p:sp>
        <p:nvSpPr>
          <p:cNvPr id="12" name="Text Placeholder 3">
            <a:extLst>
              <a:ext uri="{FF2B5EF4-FFF2-40B4-BE49-F238E27FC236}">
                <a16:creationId xmlns:a16="http://schemas.microsoft.com/office/drawing/2014/main" id="{A924418F-01CE-4F7F-804D-CE492CBE54F9}"/>
              </a:ext>
            </a:extLst>
          </p:cNvPr>
          <p:cNvSpPr txBox="1">
            <a:spLocks/>
          </p:cNvSpPr>
          <p:nvPr/>
        </p:nvSpPr>
        <p:spPr>
          <a:xfrm>
            <a:off x="426424" y="1221540"/>
            <a:ext cx="11095699" cy="27699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0078D4"/>
                    </a:gs>
                    <a:gs pos="100000">
                      <a:srgbClr val="0078D4"/>
                    </a:gs>
                  </a:gsLst>
                  <a:lin ang="5400000" scaled="0"/>
                </a:gradFill>
                <a:effectLst/>
                <a:uLnTx/>
                <a:uFillTx/>
                <a:latin typeface="Segoe UI Semibold" panose="020B0702040204020203" pitchFamily="34" charset="0"/>
                <a:ea typeface="+mn-ea"/>
                <a:cs typeface="Segoe UI Semibold" panose="020B0702040204020203" pitchFamily="34" charset="0"/>
              </a:rPr>
              <a:t>Benefits your organization can realize when migrating from AD FS to Azure AD</a:t>
            </a:r>
          </a:p>
        </p:txBody>
      </p:sp>
    </p:spTree>
    <p:extLst>
      <p:ext uri="{BB962C8B-B14F-4D97-AF65-F5344CB8AC3E}">
        <p14:creationId xmlns:p14="http://schemas.microsoft.com/office/powerpoint/2010/main" val="2552722103"/>
      </p:ext>
    </p:extLst>
  </p:cSld>
  <p:clrMapOvr>
    <a:masterClrMapping/>
  </p:clrMapOvr>
  <p:transition>
    <p:fade/>
  </p:transition>
</p:sld>
</file>

<file path=ppt/theme/theme1.xml><?xml version="1.0" encoding="utf-8"?>
<a:theme xmlns:a="http://schemas.openxmlformats.org/drawingml/2006/main" name="Microsoft Security template">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Security_BrandTemplate_v10.potx" id="{FA44F287-60BB-48C7-B80C-62BD5504555E}" vid="{676AD5CD-2562-4982-A575-5107351C6B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4adedd7d-935b-4333-8d58-a05e36984d97">
      <UserInfo>
        <DisplayName>Samuel Devasahayam</DisplayName>
        <AccountId>355</AccountId>
        <AccountType/>
      </UserInfo>
      <UserInfo>
        <DisplayName>Irina Nechaeva</DisplayName>
        <AccountId>136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9E4E1A5A7FF0419F9239650D87EAB7" ma:contentTypeVersion="8" ma:contentTypeDescription="Create a new document." ma:contentTypeScope="" ma:versionID="fcefc4d72bfeeda5f68e09e8bf352ab0">
  <xsd:schema xmlns:xsd="http://www.w3.org/2001/XMLSchema" xmlns:xs="http://www.w3.org/2001/XMLSchema" xmlns:p="http://schemas.microsoft.com/office/2006/metadata/properties" xmlns:ns1="http://schemas.microsoft.com/sharepoint/v3" xmlns:ns2="606b1de9-3fb6-46c9-948a-a24d9b72c01d" xmlns:ns3="4adedd7d-935b-4333-8d58-a05e36984d97" targetNamespace="http://schemas.microsoft.com/office/2006/metadata/properties" ma:root="true" ma:fieldsID="822c703622012cb0979667734cde0375" ns1:_="" ns2:_="" ns3:_="">
    <xsd:import namespace="http://schemas.microsoft.com/sharepoint/v3"/>
    <xsd:import namespace="606b1de9-3fb6-46c9-948a-a24d9b72c01d"/>
    <xsd:import namespace="4adedd7d-935b-4333-8d58-a05e36984d97"/>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6b1de9-3fb6-46c9-948a-a24d9b72c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dedd7d-935b-4333-8d58-a05e36984d9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6E37F1-50FA-4E41-B4DA-93A844561AF2}">
  <ds:schemaRefs>
    <ds:schemaRef ds:uri="http://purl.org/dc/elements/1.1/"/>
    <ds:schemaRef ds:uri="af41aba5-b3cf-496f-94b8-e26f584f98f6"/>
    <ds:schemaRef ds:uri="http://schemas.microsoft.com/office/2006/documentManagement/types"/>
    <ds:schemaRef ds:uri="http://schemas.microsoft.com/sharepoint/v3"/>
    <ds:schemaRef ds:uri="13e0f690-c97b-43d2-a909-0953365e8302"/>
    <ds:schemaRef ds:uri="http://schemas.microsoft.com/office/2006/metadata/properties"/>
    <ds:schemaRef ds:uri="http://schemas.microsoft.com/office/infopath/2007/PartnerControls"/>
    <ds:schemaRef ds:uri="http://purl.org/dc/dcmitype/"/>
    <ds:schemaRef ds:uri="http://schemas.openxmlformats.org/package/2006/metadata/core-properties"/>
    <ds:schemaRef ds:uri="230e9df3-be65-4c73-a93b-d1236ebd677e"/>
    <ds:schemaRef ds:uri="http://www.w3.org/XML/1998/namespace"/>
    <ds:schemaRef ds:uri="http://purl.org/dc/terms/"/>
  </ds:schemaRefs>
</ds:datastoreItem>
</file>

<file path=customXml/itemProps2.xml><?xml version="1.0" encoding="utf-8"?>
<ds:datastoreItem xmlns:ds="http://schemas.openxmlformats.org/officeDocument/2006/customXml" ds:itemID="{0FFB1BD2-8DB1-4F40-846F-7AA0BA4C9A5D}">
  <ds:schemaRefs>
    <ds:schemaRef ds:uri="http://schemas.microsoft.com/sharepoint/v3/contenttype/forms"/>
  </ds:schemaRefs>
</ds:datastoreItem>
</file>

<file path=customXml/itemProps3.xml><?xml version="1.0" encoding="utf-8"?>
<ds:datastoreItem xmlns:ds="http://schemas.openxmlformats.org/officeDocument/2006/customXml" ds:itemID="{78CE8B9F-21F8-4D30-8AA8-86A2B6BBCEFC}"/>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Microsoft_365_Powerpoint_template (1)</Template>
  <TotalTime>5</TotalTime>
  <Words>7321</Words>
  <Application>Microsoft Office PowerPoint</Application>
  <PresentationFormat>Custom</PresentationFormat>
  <Paragraphs>637</Paragraphs>
  <Slides>29</Slides>
  <Notes>27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Georgia</vt:lpstr>
      <vt:lpstr>Segoe Pro Semibold</vt:lpstr>
      <vt:lpstr>Segoe UI</vt:lpstr>
      <vt:lpstr>Segoe UI Light</vt:lpstr>
      <vt:lpstr>Segoe UI Semibold</vt:lpstr>
      <vt:lpstr>Segoe UI Semilight</vt:lpstr>
      <vt:lpstr>Wingdings</vt:lpstr>
      <vt:lpstr>Microsoft Security template</vt:lpstr>
      <vt:lpstr>Modernize identity management customer presentation</vt:lpstr>
      <vt:lpstr>Modernize your identity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Thank you</vt:lpstr>
      <vt:lpstr>PowerPoint Presentation</vt:lpstr>
      <vt:lpstr>Tools to help you upgrade from AD FS to Azure 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 FS to Azure AD roadmap</vt:lpstr>
    </vt:vector>
  </TitlesOfParts>
  <Company>Microsoft 365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Baxter-Jenkins</dc:creator>
  <dc:description>Template by: Zoey Vong; ZUM Communications
Formatted by:</dc:description>
  <cp:lastModifiedBy>Jeremy Jenkins</cp:lastModifiedBy>
  <cp:revision>3</cp:revision>
  <dcterms:created xsi:type="dcterms:W3CDTF">2020-11-21T15:03:21Z</dcterms:created>
  <dcterms:modified xsi:type="dcterms:W3CDTF">2021-10-19T17:28:56Z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v-ellars@microsoft.com</vt:lpwstr>
  </property>
  <property fmtid="{D5CDD505-2E9C-101B-9397-08002B2CF9AE}" pid="5" name="MSIP_Label_f42aa342-8706-4288-bd11-ebb85995028c_SetDate">
    <vt:lpwstr>2017-12-15T19:02:32.0807259Z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0x010100379E4E1A5A7FF0419F9239650D87EAB7</vt:lpwstr>
  </property>
  <property fmtid="{D5CDD505-2E9C-101B-9397-08002B2CF9AE}" pid="11" name="MediaServiceImageTags">
    <vt:lpwstr/>
  </property>
</Properties>
</file>