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3/20/2020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3/20/2020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D73F04-C354-480A-A352-BA3054FC800E}"/>
              </a:ext>
            </a:extLst>
          </p:cNvPr>
          <p:cNvSpPr>
            <a:spLocks noGrp="1"/>
          </p:cNvSpPr>
          <p:nvPr>
            <p:ph type="ctrTitle"/>
          </p:nvPr>
        </p:nvSpPr>
        <p:spPr/>
        <p:txBody>
          <a:bodyPr/>
          <a:lstStyle/>
          <a:p>
            <a:r>
              <a:rPr lang="es-MX" cap="none" dirty="0" err="1">
                <a:latin typeface="Arial Rounded MT Bold" panose="020F0704030504030204" pitchFamily="34" charset="0"/>
              </a:rPr>
              <a:t>UpLine</a:t>
            </a:r>
            <a:r>
              <a:rPr lang="es-MX" cap="none" dirty="0">
                <a:latin typeface="Arial Rounded MT Bold" panose="020F0704030504030204" pitchFamily="34" charset="0"/>
              </a:rPr>
              <a:t>: </a:t>
            </a:r>
            <a:r>
              <a:rPr lang="es-MX" sz="2400" cap="none" dirty="0">
                <a:latin typeface="Arial Rounded MT Bold" panose="020F0704030504030204" pitchFamily="34" charset="0"/>
              </a:rPr>
              <a:t>Red social</a:t>
            </a:r>
            <a:endParaRPr lang="es-CO" cap="none" dirty="0">
              <a:latin typeface="Arial Rounded MT Bold" panose="020F0704030504030204" pitchFamily="34" charset="0"/>
            </a:endParaRPr>
          </a:p>
        </p:txBody>
      </p:sp>
      <p:sp>
        <p:nvSpPr>
          <p:cNvPr id="3" name="Subtítulo 2">
            <a:extLst>
              <a:ext uri="{FF2B5EF4-FFF2-40B4-BE49-F238E27FC236}">
                <a16:creationId xmlns:a16="http://schemas.microsoft.com/office/drawing/2014/main" id="{40ED8D32-9E1F-4B84-AF62-DB8E00CAA734}"/>
              </a:ext>
            </a:extLst>
          </p:cNvPr>
          <p:cNvSpPr>
            <a:spLocks noGrp="1"/>
          </p:cNvSpPr>
          <p:nvPr>
            <p:ph type="subTitle" idx="1"/>
          </p:nvPr>
        </p:nvSpPr>
        <p:spPr/>
        <p:txBody>
          <a:bodyPr/>
          <a:lstStyle/>
          <a:p>
            <a:r>
              <a:rPr lang="es-MX" dirty="0">
                <a:latin typeface="Arial Rounded MT Bold" panose="020F0704030504030204" pitchFamily="34" charset="0"/>
              </a:rPr>
              <a:t>Natalia garnica genes.</a:t>
            </a:r>
          </a:p>
          <a:p>
            <a:r>
              <a:rPr lang="es-MX" dirty="0">
                <a:latin typeface="Arial Rounded MT Bold" panose="020F0704030504030204" pitchFamily="34" charset="0"/>
              </a:rPr>
              <a:t>Luis pablo </a:t>
            </a:r>
            <a:r>
              <a:rPr lang="es-MX" dirty="0" err="1">
                <a:latin typeface="Arial Rounded MT Bold" panose="020F0704030504030204" pitchFamily="34" charset="0"/>
              </a:rPr>
              <a:t>góez</a:t>
            </a:r>
            <a:r>
              <a:rPr lang="es-MX" dirty="0">
                <a:latin typeface="Arial Rounded MT Bold" panose="020F0704030504030204" pitchFamily="34" charset="0"/>
              </a:rPr>
              <a:t> </a:t>
            </a:r>
            <a:r>
              <a:rPr lang="es-MX" dirty="0" err="1">
                <a:latin typeface="Arial Rounded MT Bold" panose="020F0704030504030204" pitchFamily="34" charset="0"/>
              </a:rPr>
              <a:t>sepúlveda</a:t>
            </a:r>
            <a:r>
              <a:rPr lang="es-MX" dirty="0">
                <a:latin typeface="Arial Rounded MT Bold" panose="020F0704030504030204" pitchFamily="34" charset="0"/>
              </a:rPr>
              <a:t>.</a:t>
            </a:r>
            <a:endParaRPr lang="es-CO" dirty="0">
              <a:latin typeface="Arial Rounded MT Bold" panose="020F0704030504030204" pitchFamily="34" charset="0"/>
            </a:endParaRPr>
          </a:p>
        </p:txBody>
      </p:sp>
    </p:spTree>
    <p:extLst>
      <p:ext uri="{BB962C8B-B14F-4D97-AF65-F5344CB8AC3E}">
        <p14:creationId xmlns:p14="http://schemas.microsoft.com/office/powerpoint/2010/main" val="1695775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2AC7D3-1155-471E-A800-710904D0C939}"/>
              </a:ext>
            </a:extLst>
          </p:cNvPr>
          <p:cNvSpPr>
            <a:spLocks noGrp="1"/>
          </p:cNvSpPr>
          <p:nvPr>
            <p:ph type="title"/>
          </p:nvPr>
        </p:nvSpPr>
        <p:spPr/>
        <p:txBody>
          <a:bodyPr/>
          <a:lstStyle/>
          <a:p>
            <a:pPr algn="ctr"/>
            <a:r>
              <a:rPr lang="es-MX" dirty="0">
                <a:latin typeface="Arial Rounded MT Bold" panose="020F0704030504030204" pitchFamily="34" charset="0"/>
              </a:rPr>
              <a:t>CASO DE USO PARA EL INICIO DE SESIÓN</a:t>
            </a:r>
            <a:endParaRPr lang="es-CO" dirty="0">
              <a:latin typeface="Arial Rounded MT Bold" panose="020F0704030504030204" pitchFamily="34" charset="0"/>
            </a:endParaRPr>
          </a:p>
        </p:txBody>
      </p:sp>
      <p:pic>
        <p:nvPicPr>
          <p:cNvPr id="5" name="Marcador de contenido 4">
            <a:extLst>
              <a:ext uri="{FF2B5EF4-FFF2-40B4-BE49-F238E27FC236}">
                <a16:creationId xmlns:a16="http://schemas.microsoft.com/office/drawing/2014/main" id="{CAFE650C-381A-485C-9413-DADB5CB5926A}"/>
              </a:ext>
            </a:extLst>
          </p:cNvPr>
          <p:cNvPicPr>
            <a:picLocks noGrp="1" noChangeAspect="1"/>
          </p:cNvPicPr>
          <p:nvPr>
            <p:ph idx="1"/>
          </p:nvPr>
        </p:nvPicPr>
        <p:blipFill>
          <a:blip r:embed="rId2"/>
          <a:stretch>
            <a:fillRect/>
          </a:stretch>
        </p:blipFill>
        <p:spPr>
          <a:xfrm>
            <a:off x="2223506" y="2141538"/>
            <a:ext cx="7056013" cy="3649662"/>
          </a:xfrm>
        </p:spPr>
      </p:pic>
    </p:spTree>
    <p:extLst>
      <p:ext uri="{BB962C8B-B14F-4D97-AF65-F5344CB8AC3E}">
        <p14:creationId xmlns:p14="http://schemas.microsoft.com/office/powerpoint/2010/main" val="227483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D680D1-E828-4D61-99D0-7112093B8791}"/>
              </a:ext>
            </a:extLst>
          </p:cNvPr>
          <p:cNvSpPr>
            <a:spLocks noGrp="1"/>
          </p:cNvSpPr>
          <p:nvPr>
            <p:ph type="title"/>
          </p:nvPr>
        </p:nvSpPr>
        <p:spPr/>
        <p:txBody>
          <a:bodyPr/>
          <a:lstStyle/>
          <a:p>
            <a:pPr algn="ctr"/>
            <a:r>
              <a:rPr lang="es-MX" dirty="0">
                <a:latin typeface="Arial Rounded MT Bold" panose="020F0704030504030204" pitchFamily="34" charset="0"/>
              </a:rPr>
              <a:t>Algunos requerimientos no funcionales</a:t>
            </a:r>
            <a:endParaRPr lang="es-CO" dirty="0"/>
          </a:p>
        </p:txBody>
      </p:sp>
      <p:sp>
        <p:nvSpPr>
          <p:cNvPr id="3" name="Marcador de contenido 2">
            <a:extLst>
              <a:ext uri="{FF2B5EF4-FFF2-40B4-BE49-F238E27FC236}">
                <a16:creationId xmlns:a16="http://schemas.microsoft.com/office/drawing/2014/main" id="{16A8A1D1-8141-415C-A9CF-BBEE4CEFBF33}"/>
              </a:ext>
            </a:extLst>
          </p:cNvPr>
          <p:cNvSpPr>
            <a:spLocks noGrp="1"/>
          </p:cNvSpPr>
          <p:nvPr>
            <p:ph sz="half" idx="1"/>
          </p:nvPr>
        </p:nvSpPr>
        <p:spPr/>
        <p:txBody>
          <a:bodyPr>
            <a:normAutofit fontScale="92500" lnSpcReduction="20000"/>
          </a:bodyPr>
          <a:lstStyle/>
          <a:p>
            <a:r>
              <a:rPr lang="es-ES" dirty="0">
                <a:latin typeface="Arial" panose="020B0604020202020204" pitchFamily="34" charset="0"/>
                <a:cs typeface="Arial" panose="020B0604020202020204" pitchFamily="34" charset="0"/>
              </a:rPr>
              <a:t>La aplicación permitirá enviar varios mensajes a una persona, pero también debe verificar que esos mensajes no sean de tipo spam para que no generar incomodidad a la persona que recibe esos mensajes.</a:t>
            </a:r>
          </a:p>
          <a:p>
            <a:r>
              <a:rPr lang="es-ES" dirty="0">
                <a:latin typeface="Arial" panose="020B0604020202020204" pitchFamily="34" charset="0"/>
                <a:cs typeface="Arial" panose="020B0604020202020204" pitchFamily="34" charset="0"/>
              </a:rPr>
              <a:t>Si se le da clic a el número de contacto que tiene el perfil de la empresa, este debe llevarlo a el teclado telefónico y ya el usuario decide si quiere realizar la llamada a la empresa, o guardar el número.</a:t>
            </a:r>
          </a:p>
          <a:p>
            <a:r>
              <a:rPr lang="es-ES" dirty="0">
                <a:latin typeface="Arial" panose="020B0604020202020204" pitchFamily="34" charset="0"/>
                <a:cs typeface="Arial" panose="020B0604020202020204" pitchFamily="34" charset="0"/>
              </a:rPr>
              <a:t>Los datos actualizados se reflejarán inmediatamente en el perfil al igual que con las publicaciones, después del cambio y además deben quedar actualizados también en la base de datos</a:t>
            </a:r>
            <a:endParaRPr lang="es-CO" dirty="0">
              <a:latin typeface="Arial" panose="020B0604020202020204" pitchFamily="34" charset="0"/>
              <a:cs typeface="Arial" panose="020B0604020202020204" pitchFamily="34" charset="0"/>
            </a:endParaRPr>
          </a:p>
        </p:txBody>
      </p:sp>
      <p:sp>
        <p:nvSpPr>
          <p:cNvPr id="4" name="Marcador de contenido 3">
            <a:extLst>
              <a:ext uri="{FF2B5EF4-FFF2-40B4-BE49-F238E27FC236}">
                <a16:creationId xmlns:a16="http://schemas.microsoft.com/office/drawing/2014/main" id="{C5709FE4-B213-4343-8591-1F6ADE85F8E6}"/>
              </a:ext>
            </a:extLst>
          </p:cNvPr>
          <p:cNvSpPr>
            <a:spLocks noGrp="1"/>
          </p:cNvSpPr>
          <p:nvPr>
            <p:ph sz="half" idx="2"/>
          </p:nvPr>
        </p:nvSpPr>
        <p:spPr/>
        <p:txBody>
          <a:bodyPr>
            <a:normAutofit fontScale="92500" lnSpcReduction="20000"/>
          </a:bodyPr>
          <a:lstStyle/>
          <a:p>
            <a:r>
              <a:rPr lang="es-ES" dirty="0">
                <a:latin typeface="Arial" panose="020B0604020202020204" pitchFamily="34" charset="0"/>
                <a:cs typeface="Arial" panose="020B0604020202020204" pitchFamily="34" charset="0"/>
              </a:rPr>
              <a:t>En la interfaz gráfica del perfil desarrollador, se debe organizar de la siguiente forma, en la parte izquierda debe ir el icono de la foto, a su lado, el nombre y la descripción del perfil en donde se detallará mejor en que programas, frameworks o lenguajes se destaca, debajo de esto se vera la cantidad de seguidores y seguidos. Abajo irá el número de cuantas publicaciones hay, con cuales ha interactuado, y una ventana de reseñas por parte de las empresas, y debajo de esto, sus publicaciones.</a:t>
            </a:r>
          </a:p>
          <a:p>
            <a:r>
              <a:rPr lang="es-ES" dirty="0">
                <a:latin typeface="Arial" panose="020B0604020202020204" pitchFamily="34" charset="0"/>
                <a:cs typeface="Arial" panose="020B0604020202020204" pitchFamily="34" charset="0"/>
              </a:rPr>
              <a:t>La aplicación llevará un conteo de las reacciones, comentarios y cuantas veces han sido compartidas las publicaciones</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602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54C265-79F1-4BED-B852-199F6C475BDB}"/>
              </a:ext>
            </a:extLst>
          </p:cNvPr>
          <p:cNvSpPr>
            <a:spLocks noGrp="1"/>
          </p:cNvSpPr>
          <p:nvPr>
            <p:ph type="title"/>
          </p:nvPr>
        </p:nvSpPr>
        <p:spPr>
          <a:xfrm>
            <a:off x="1030287" y="390659"/>
            <a:ext cx="10131425" cy="1456267"/>
          </a:xfrm>
        </p:spPr>
        <p:txBody>
          <a:bodyPr/>
          <a:lstStyle/>
          <a:p>
            <a:pPr algn="ctr"/>
            <a:r>
              <a:rPr lang="es-MX" dirty="0">
                <a:latin typeface="Arial Rounded MT Bold" panose="020F0704030504030204" pitchFamily="34" charset="0"/>
              </a:rPr>
              <a:t>MODELO ENTIDAD RELACIÓN</a:t>
            </a:r>
            <a:endParaRPr lang="es-CO" dirty="0">
              <a:latin typeface="Arial Rounded MT Bold" panose="020F0704030504030204" pitchFamily="34" charset="0"/>
            </a:endParaRPr>
          </a:p>
        </p:txBody>
      </p:sp>
      <p:pic>
        <p:nvPicPr>
          <p:cNvPr id="5" name="Marcador de contenido 4">
            <a:extLst>
              <a:ext uri="{FF2B5EF4-FFF2-40B4-BE49-F238E27FC236}">
                <a16:creationId xmlns:a16="http://schemas.microsoft.com/office/drawing/2014/main" id="{7E728AA6-6B75-4E70-A851-04FF502AD25E}"/>
              </a:ext>
            </a:extLst>
          </p:cNvPr>
          <p:cNvPicPr>
            <a:picLocks noGrp="1" noChangeAspect="1"/>
          </p:cNvPicPr>
          <p:nvPr>
            <p:ph idx="1"/>
          </p:nvPr>
        </p:nvPicPr>
        <p:blipFill>
          <a:blip r:embed="rId2"/>
          <a:stretch>
            <a:fillRect/>
          </a:stretch>
        </p:blipFill>
        <p:spPr>
          <a:xfrm>
            <a:off x="2446436" y="1716534"/>
            <a:ext cx="7299126" cy="4967600"/>
          </a:xfrm>
        </p:spPr>
      </p:pic>
    </p:spTree>
    <p:extLst>
      <p:ext uri="{BB962C8B-B14F-4D97-AF65-F5344CB8AC3E}">
        <p14:creationId xmlns:p14="http://schemas.microsoft.com/office/powerpoint/2010/main" val="2705786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81A59D-1757-440F-B52F-CD780B035C0C}"/>
              </a:ext>
            </a:extLst>
          </p:cNvPr>
          <p:cNvSpPr>
            <a:spLocks noGrp="1"/>
          </p:cNvSpPr>
          <p:nvPr>
            <p:ph type="title"/>
          </p:nvPr>
        </p:nvSpPr>
        <p:spPr>
          <a:xfrm>
            <a:off x="1311487" y="2700866"/>
            <a:ext cx="9569026" cy="1456267"/>
          </a:xfrm>
        </p:spPr>
        <p:txBody>
          <a:bodyPr>
            <a:normAutofit fontScale="90000"/>
          </a:bodyPr>
          <a:lstStyle/>
          <a:p>
            <a:r>
              <a:rPr lang="es-MX" sz="6600" dirty="0">
                <a:latin typeface="Arial Rounded MT Bold" panose="020F0704030504030204" pitchFamily="34" charset="0"/>
              </a:rPr>
              <a:t>MOCKUPS DE MUESTRA</a:t>
            </a:r>
            <a:endParaRPr lang="es-CO" dirty="0">
              <a:latin typeface="Arial Rounded MT Bold" panose="020F0704030504030204" pitchFamily="34" charset="0"/>
            </a:endParaRPr>
          </a:p>
        </p:txBody>
      </p:sp>
    </p:spTree>
    <p:extLst>
      <p:ext uri="{BB962C8B-B14F-4D97-AF65-F5344CB8AC3E}">
        <p14:creationId xmlns:p14="http://schemas.microsoft.com/office/powerpoint/2010/main" val="839886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0A23E-D0E0-408B-A21A-82248C796145}"/>
              </a:ext>
            </a:extLst>
          </p:cNvPr>
          <p:cNvSpPr>
            <a:spLocks noGrp="1"/>
          </p:cNvSpPr>
          <p:nvPr>
            <p:ph type="title"/>
          </p:nvPr>
        </p:nvSpPr>
        <p:spPr/>
        <p:txBody>
          <a:bodyPr/>
          <a:lstStyle/>
          <a:p>
            <a:endParaRPr lang="es-CO" dirty="0"/>
          </a:p>
        </p:txBody>
      </p:sp>
      <p:pic>
        <p:nvPicPr>
          <p:cNvPr id="6" name="Marcador de contenido 5">
            <a:extLst>
              <a:ext uri="{FF2B5EF4-FFF2-40B4-BE49-F238E27FC236}">
                <a16:creationId xmlns:a16="http://schemas.microsoft.com/office/drawing/2014/main" id="{E4FE1F6D-E7A4-4A44-A080-6DDB35C8EFD3}"/>
              </a:ext>
            </a:extLst>
          </p:cNvPr>
          <p:cNvPicPr>
            <a:picLocks noGrp="1" noChangeAspect="1"/>
          </p:cNvPicPr>
          <p:nvPr>
            <p:ph sz="half" idx="1"/>
          </p:nvPr>
        </p:nvPicPr>
        <p:blipFill>
          <a:blip r:embed="rId2"/>
          <a:stretch>
            <a:fillRect/>
          </a:stretch>
        </p:blipFill>
        <p:spPr>
          <a:xfrm>
            <a:off x="830739" y="609600"/>
            <a:ext cx="3084437" cy="5597138"/>
          </a:xfrm>
        </p:spPr>
      </p:pic>
      <p:pic>
        <p:nvPicPr>
          <p:cNvPr id="8" name="Marcador de contenido 7">
            <a:extLst>
              <a:ext uri="{FF2B5EF4-FFF2-40B4-BE49-F238E27FC236}">
                <a16:creationId xmlns:a16="http://schemas.microsoft.com/office/drawing/2014/main" id="{919569BA-C892-4B9C-85FA-2338BB589C0D}"/>
              </a:ext>
            </a:extLst>
          </p:cNvPr>
          <p:cNvPicPr>
            <a:picLocks noGrp="1" noChangeAspect="1"/>
          </p:cNvPicPr>
          <p:nvPr>
            <p:ph sz="half" idx="2"/>
          </p:nvPr>
        </p:nvPicPr>
        <p:blipFill>
          <a:blip r:embed="rId3"/>
          <a:stretch>
            <a:fillRect/>
          </a:stretch>
        </p:blipFill>
        <p:spPr>
          <a:xfrm>
            <a:off x="4208389" y="609600"/>
            <a:ext cx="3148389" cy="5597138"/>
          </a:xfrm>
        </p:spPr>
      </p:pic>
      <p:pic>
        <p:nvPicPr>
          <p:cNvPr id="10" name="Imagen 9">
            <a:extLst>
              <a:ext uri="{FF2B5EF4-FFF2-40B4-BE49-F238E27FC236}">
                <a16:creationId xmlns:a16="http://schemas.microsoft.com/office/drawing/2014/main" id="{FEB326B6-E03A-41C6-8396-214DCE34E64D}"/>
              </a:ext>
            </a:extLst>
          </p:cNvPr>
          <p:cNvPicPr>
            <a:picLocks noChangeAspect="1"/>
          </p:cNvPicPr>
          <p:nvPr/>
        </p:nvPicPr>
        <p:blipFill>
          <a:blip r:embed="rId4"/>
          <a:stretch>
            <a:fillRect/>
          </a:stretch>
        </p:blipFill>
        <p:spPr>
          <a:xfrm>
            <a:off x="7932261" y="609600"/>
            <a:ext cx="3178178" cy="5638800"/>
          </a:xfrm>
          <a:prstGeom prst="rect">
            <a:avLst/>
          </a:prstGeom>
        </p:spPr>
      </p:pic>
    </p:spTree>
    <p:extLst>
      <p:ext uri="{BB962C8B-B14F-4D97-AF65-F5344CB8AC3E}">
        <p14:creationId xmlns:p14="http://schemas.microsoft.com/office/powerpoint/2010/main" val="145939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585C71-537E-46EC-8BF1-450A3FA86FE4}"/>
              </a:ext>
            </a:extLst>
          </p:cNvPr>
          <p:cNvSpPr>
            <a:spLocks noGrp="1"/>
          </p:cNvSpPr>
          <p:nvPr>
            <p:ph type="title"/>
          </p:nvPr>
        </p:nvSpPr>
        <p:spPr>
          <a:xfrm>
            <a:off x="685800" y="2142067"/>
            <a:ext cx="10131425" cy="1456267"/>
          </a:xfrm>
        </p:spPr>
        <p:txBody>
          <a:bodyPr/>
          <a:lstStyle/>
          <a:p>
            <a:r>
              <a:rPr lang="es-MX" dirty="0">
                <a:latin typeface="Arial Rounded MT Bold" panose="020F0704030504030204" pitchFamily="34" charset="0"/>
              </a:rPr>
              <a:t>Problemática</a:t>
            </a:r>
            <a:endParaRPr lang="es-CO" dirty="0">
              <a:latin typeface="Arial Rounded MT Bold" panose="020F0704030504030204" pitchFamily="34" charset="0"/>
            </a:endParaRPr>
          </a:p>
        </p:txBody>
      </p:sp>
      <p:sp>
        <p:nvSpPr>
          <p:cNvPr id="3" name="Marcador de contenido 2">
            <a:extLst>
              <a:ext uri="{FF2B5EF4-FFF2-40B4-BE49-F238E27FC236}">
                <a16:creationId xmlns:a16="http://schemas.microsoft.com/office/drawing/2014/main" id="{F8F73355-3029-4213-AF99-255801283417}"/>
              </a:ext>
            </a:extLst>
          </p:cNvPr>
          <p:cNvSpPr>
            <a:spLocks noGrp="1"/>
          </p:cNvSpPr>
          <p:nvPr>
            <p:ph idx="1"/>
          </p:nvPr>
        </p:nvSpPr>
        <p:spPr>
          <a:xfrm>
            <a:off x="685801" y="2142067"/>
            <a:ext cx="4388475" cy="3649133"/>
          </a:xfrm>
        </p:spPr>
        <p:txBody>
          <a:bodyPr/>
          <a:lstStyle/>
          <a:p>
            <a:pPr marL="0" indent="0" algn="just">
              <a:buNone/>
            </a:pPr>
            <a:r>
              <a:rPr lang="es-ES" dirty="0">
                <a:latin typeface="Arial Rounded MT Bold" panose="020F0704030504030204" pitchFamily="34" charset="0"/>
              </a:rPr>
              <a:t>La aplicación relacionada con este tema, está es en plataforma web, y no para móviles.</a:t>
            </a:r>
            <a:endParaRPr lang="es-CO" dirty="0">
              <a:latin typeface="Arial Rounded MT Bold" panose="020F0704030504030204" pitchFamily="34" charset="0"/>
            </a:endParaRPr>
          </a:p>
        </p:txBody>
      </p:sp>
      <p:pic>
        <p:nvPicPr>
          <p:cNvPr id="5" name="Imagen 4">
            <a:extLst>
              <a:ext uri="{FF2B5EF4-FFF2-40B4-BE49-F238E27FC236}">
                <a16:creationId xmlns:a16="http://schemas.microsoft.com/office/drawing/2014/main" id="{3E8AE908-F76D-48D4-819A-7FCE667EB88F}"/>
              </a:ext>
            </a:extLst>
          </p:cNvPr>
          <p:cNvPicPr>
            <a:picLocks noChangeAspect="1"/>
          </p:cNvPicPr>
          <p:nvPr/>
        </p:nvPicPr>
        <p:blipFill>
          <a:blip r:embed="rId2"/>
          <a:stretch>
            <a:fillRect/>
          </a:stretch>
        </p:blipFill>
        <p:spPr>
          <a:xfrm>
            <a:off x="5751513" y="990905"/>
            <a:ext cx="4876190" cy="4876190"/>
          </a:xfrm>
          <a:prstGeom prst="rect">
            <a:avLst/>
          </a:prstGeom>
        </p:spPr>
      </p:pic>
    </p:spTree>
    <p:extLst>
      <p:ext uri="{BB962C8B-B14F-4D97-AF65-F5344CB8AC3E}">
        <p14:creationId xmlns:p14="http://schemas.microsoft.com/office/powerpoint/2010/main" val="214596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D0EB46-2DCD-4A4E-9A5A-E2E96BA80928}"/>
              </a:ext>
            </a:extLst>
          </p:cNvPr>
          <p:cNvSpPr>
            <a:spLocks noGrp="1"/>
          </p:cNvSpPr>
          <p:nvPr>
            <p:ph type="title"/>
          </p:nvPr>
        </p:nvSpPr>
        <p:spPr>
          <a:xfrm>
            <a:off x="685800" y="1689398"/>
            <a:ext cx="10131425" cy="1456267"/>
          </a:xfrm>
        </p:spPr>
        <p:txBody>
          <a:bodyPr/>
          <a:lstStyle/>
          <a:p>
            <a:pPr algn="ctr"/>
            <a:r>
              <a:rPr lang="es-MX" dirty="0">
                <a:latin typeface="Arial Rounded MT Bold" panose="020F0704030504030204" pitchFamily="34" charset="0"/>
              </a:rPr>
              <a:t>OBJETIVO GENERAL</a:t>
            </a:r>
            <a:endParaRPr lang="es-CO" dirty="0">
              <a:latin typeface="Arial Rounded MT Bold" panose="020F0704030504030204" pitchFamily="34" charset="0"/>
            </a:endParaRPr>
          </a:p>
        </p:txBody>
      </p:sp>
      <p:sp>
        <p:nvSpPr>
          <p:cNvPr id="3" name="Marcador de contenido 2">
            <a:extLst>
              <a:ext uri="{FF2B5EF4-FFF2-40B4-BE49-F238E27FC236}">
                <a16:creationId xmlns:a16="http://schemas.microsoft.com/office/drawing/2014/main" id="{08085108-6558-4857-B0FE-D75E374E677B}"/>
              </a:ext>
            </a:extLst>
          </p:cNvPr>
          <p:cNvSpPr>
            <a:spLocks noGrp="1"/>
          </p:cNvSpPr>
          <p:nvPr>
            <p:ph idx="1"/>
          </p:nvPr>
        </p:nvSpPr>
        <p:spPr>
          <a:xfrm>
            <a:off x="685801" y="2142067"/>
            <a:ext cx="10131425" cy="3649133"/>
          </a:xfrm>
        </p:spPr>
        <p:txBody>
          <a:bodyPr>
            <a:normAutofit/>
          </a:bodyPr>
          <a:lstStyle/>
          <a:p>
            <a:pPr marL="0" indent="0" algn="just">
              <a:buNone/>
            </a:pPr>
            <a:r>
              <a:rPr lang="es-CO" dirty="0">
                <a:latin typeface="Arial" panose="020B0604020202020204" pitchFamily="34" charset="0"/>
                <a:cs typeface="Arial" panose="020B0604020202020204" pitchFamily="34" charset="0"/>
              </a:rPr>
              <a:t>Desarrollar una aplicación la cual permita socializar diferentes aspectos del ámbito cotidiano del programador, en el que se pueda interactuar sobre diferentes problemas que surgen día a día y/o programas que ya están realizados. De una manera tan sencilla y eficiente que pueda ser el puente de oportunidades de aprendizaje y laborales para personas del mismo gremio.</a:t>
            </a:r>
          </a:p>
          <a:p>
            <a:pPr marL="0" indent="0" algn="just">
              <a:buNone/>
            </a:pPr>
            <a:endParaRPr lang="es-MX" dirty="0">
              <a:latin typeface="Arial Rounded MT Bold" panose="020F0704030504030204" pitchFamily="34" charset="0"/>
            </a:endParaRPr>
          </a:p>
        </p:txBody>
      </p:sp>
    </p:spTree>
    <p:extLst>
      <p:ext uri="{BB962C8B-B14F-4D97-AF65-F5344CB8AC3E}">
        <p14:creationId xmlns:p14="http://schemas.microsoft.com/office/powerpoint/2010/main" val="209659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DCC808-6D34-48A4-8ACC-F76B5585A353}"/>
              </a:ext>
            </a:extLst>
          </p:cNvPr>
          <p:cNvSpPr>
            <a:spLocks noGrp="1"/>
          </p:cNvSpPr>
          <p:nvPr>
            <p:ph type="title"/>
          </p:nvPr>
        </p:nvSpPr>
        <p:spPr>
          <a:xfrm>
            <a:off x="685801" y="1066800"/>
            <a:ext cx="10131425" cy="1456267"/>
          </a:xfrm>
        </p:spPr>
        <p:txBody>
          <a:bodyPr/>
          <a:lstStyle/>
          <a:p>
            <a:pPr algn="ctr"/>
            <a:r>
              <a:rPr lang="es-MX" dirty="0">
                <a:latin typeface="Arial Rounded MT Bold" panose="020F0704030504030204" pitchFamily="34" charset="0"/>
              </a:rPr>
              <a:t>Objetivos específicos</a:t>
            </a:r>
            <a:endParaRPr lang="es-CO" dirty="0"/>
          </a:p>
        </p:txBody>
      </p:sp>
      <p:sp>
        <p:nvSpPr>
          <p:cNvPr id="3" name="Marcador de contenido 2">
            <a:extLst>
              <a:ext uri="{FF2B5EF4-FFF2-40B4-BE49-F238E27FC236}">
                <a16:creationId xmlns:a16="http://schemas.microsoft.com/office/drawing/2014/main" id="{DA28FB49-E901-44D3-B9CB-EA5B236BA7FC}"/>
              </a:ext>
            </a:extLst>
          </p:cNvPr>
          <p:cNvSpPr>
            <a:spLocks noGrp="1"/>
          </p:cNvSpPr>
          <p:nvPr>
            <p:ph idx="1"/>
          </p:nvPr>
        </p:nvSpPr>
        <p:spPr/>
        <p:txBody>
          <a:bodyPr/>
          <a:lstStyle/>
          <a:p>
            <a:r>
              <a:rPr lang="es-ES" dirty="0">
                <a:latin typeface="Arial" panose="020B0604020202020204" pitchFamily="34" charset="0"/>
                <a:cs typeface="Arial" panose="020B0604020202020204" pitchFamily="34" charset="0"/>
              </a:rPr>
              <a:t>Especificar los requisitos necesarios para desarrollar el sistema de información UpLine de acuerdo al cliente.</a:t>
            </a:r>
          </a:p>
          <a:p>
            <a:r>
              <a:rPr lang="es-ES" dirty="0">
                <a:latin typeface="Arial" panose="020B0604020202020204" pitchFamily="34" charset="0"/>
                <a:cs typeface="Arial" panose="020B0604020202020204" pitchFamily="34" charset="0"/>
              </a:rPr>
              <a:t>Construir el sistema que cumpla con los requisitos del sistema UpLine.</a:t>
            </a:r>
          </a:p>
          <a:p>
            <a:r>
              <a:rPr lang="es-ES" dirty="0">
                <a:latin typeface="Arial" panose="020B0604020202020204" pitchFamily="34" charset="0"/>
                <a:cs typeface="Arial" panose="020B0604020202020204" pitchFamily="34" charset="0"/>
              </a:rPr>
              <a:t>Analizar los requisitos del cliente para construir el sistema UpLine.</a:t>
            </a:r>
          </a:p>
          <a:p>
            <a:r>
              <a:rPr lang="es-ES" dirty="0">
                <a:latin typeface="Arial" panose="020B0604020202020204" pitchFamily="34" charset="0"/>
                <a:cs typeface="Arial" panose="020B0604020202020204" pitchFamily="34" charset="0"/>
              </a:rPr>
              <a:t>Diseñar el sistema de acuerdo con los requisitos del cliente.</a:t>
            </a:r>
          </a:p>
          <a:p>
            <a:r>
              <a:rPr lang="es-ES" dirty="0">
                <a:latin typeface="Arial" panose="020B0604020202020204" pitchFamily="34" charset="0"/>
                <a:cs typeface="Arial" panose="020B0604020202020204" pitchFamily="34" charset="0"/>
              </a:rPr>
              <a:t>Implantar la solución que cumpla con los requisitos para su operación.</a:t>
            </a:r>
          </a:p>
          <a:p>
            <a:r>
              <a:rPr lang="es-ES" dirty="0">
                <a:latin typeface="Arial" panose="020B0604020202020204" pitchFamily="34" charset="0"/>
                <a:cs typeface="Arial" panose="020B0604020202020204" pitchFamily="34" charset="0"/>
              </a:rPr>
              <a:t>Aplicar buenas practicas de calidad en el proceso de desarrollo del sistema UpLine.</a:t>
            </a:r>
          </a:p>
          <a:p>
            <a:endParaRPr lang="es-CO" dirty="0">
              <a:latin typeface="Arial Rounded MT Bold" panose="020F0704030504030204" pitchFamily="34" charset="0"/>
            </a:endParaRPr>
          </a:p>
        </p:txBody>
      </p:sp>
    </p:spTree>
    <p:extLst>
      <p:ext uri="{BB962C8B-B14F-4D97-AF65-F5344CB8AC3E}">
        <p14:creationId xmlns:p14="http://schemas.microsoft.com/office/powerpoint/2010/main" val="256201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AEAA257-BFB2-43FA-9E3C-60F97537736A}"/>
              </a:ext>
            </a:extLst>
          </p:cNvPr>
          <p:cNvSpPr>
            <a:spLocks noGrp="1"/>
          </p:cNvSpPr>
          <p:nvPr>
            <p:ph type="title"/>
          </p:nvPr>
        </p:nvSpPr>
        <p:spPr/>
        <p:txBody>
          <a:bodyPr/>
          <a:lstStyle/>
          <a:p>
            <a:pPr algn="ctr"/>
            <a:r>
              <a:rPr lang="es-MX" dirty="0">
                <a:latin typeface="Arial Rounded MT Bold" panose="020F0704030504030204" pitchFamily="34" charset="0"/>
              </a:rPr>
              <a:t>Requerimientos sección registro</a:t>
            </a:r>
            <a:endParaRPr lang="es-CO" dirty="0"/>
          </a:p>
        </p:txBody>
      </p:sp>
      <p:sp>
        <p:nvSpPr>
          <p:cNvPr id="5" name="Marcador de contenido 4">
            <a:extLst>
              <a:ext uri="{FF2B5EF4-FFF2-40B4-BE49-F238E27FC236}">
                <a16:creationId xmlns:a16="http://schemas.microsoft.com/office/drawing/2014/main" id="{15E7A721-BE45-4B0A-B3F8-44B3101D1E64}"/>
              </a:ext>
            </a:extLst>
          </p:cNvPr>
          <p:cNvSpPr>
            <a:spLocks noGrp="1"/>
          </p:cNvSpPr>
          <p:nvPr>
            <p:ph sz="half" idx="1"/>
          </p:nvPr>
        </p:nvSpPr>
        <p:spPr/>
        <p:txBody>
          <a:bodyPr>
            <a:normAutofit fontScale="85000" lnSpcReduction="20000"/>
          </a:bodyPr>
          <a:lstStyle/>
          <a:p>
            <a:pPr algn="just"/>
            <a:r>
              <a:rPr lang="es-ES" dirty="0">
                <a:latin typeface="Arial" panose="020B0604020202020204" pitchFamily="34" charset="0"/>
                <a:cs typeface="Arial" panose="020B0604020202020204" pitchFamily="34" charset="0"/>
              </a:rPr>
              <a:t>El usuario ingresará sus datos principales para completar el registro. La aplicación realizará una autenticación de estos y los debe registrar en la base de datos de la red social.</a:t>
            </a:r>
          </a:p>
          <a:p>
            <a:pPr algn="just"/>
            <a:r>
              <a:rPr lang="es-ES" dirty="0">
                <a:latin typeface="Arial" panose="020B0604020202020204" pitchFamily="34" charset="0"/>
                <a:cs typeface="Arial" panose="020B0604020202020204" pitchFamily="34" charset="0"/>
              </a:rPr>
              <a:t>La aplicación luego de guardar los datos, realizará una presentación de bienvenida al nuevo usuario y guiarlo por la red social indicando para que sirve cada elemento que se muestre en pantalla.</a:t>
            </a:r>
          </a:p>
          <a:p>
            <a:pPr algn="just"/>
            <a:r>
              <a:rPr lang="es-ES" dirty="0">
                <a:latin typeface="Arial" panose="020B0604020202020204" pitchFamily="34" charset="0"/>
                <a:cs typeface="Arial" panose="020B0604020202020204" pitchFamily="34" charset="0"/>
              </a:rPr>
              <a:t>Generará automáticamente un id de usuario y con este poder realizar la búsqueda de datos del nuevo usuario y así poder crear un perfil inicial del desarrollador.</a:t>
            </a:r>
          </a:p>
          <a:p>
            <a:pPr algn="just"/>
            <a:r>
              <a:rPr lang="es-ES" dirty="0">
                <a:latin typeface="Arial" panose="020B0604020202020204" pitchFamily="34" charset="0"/>
                <a:cs typeface="Arial" panose="020B0604020202020204" pitchFamily="34" charset="0"/>
              </a:rPr>
              <a:t>La aplicación pedirá una validación de los datos del nuevo usuario, dándole a elegir como desea que esto se realice, ya sea por medio de correo electrónico o un numero celular.</a:t>
            </a:r>
            <a:endParaRPr lang="es-CO" dirty="0">
              <a:latin typeface="Arial" panose="020B0604020202020204" pitchFamily="34" charset="0"/>
              <a:cs typeface="Arial" panose="020B0604020202020204" pitchFamily="34" charset="0"/>
            </a:endParaRPr>
          </a:p>
        </p:txBody>
      </p:sp>
      <p:pic>
        <p:nvPicPr>
          <p:cNvPr id="10" name="Marcador de contenido 9">
            <a:extLst>
              <a:ext uri="{FF2B5EF4-FFF2-40B4-BE49-F238E27FC236}">
                <a16:creationId xmlns:a16="http://schemas.microsoft.com/office/drawing/2014/main" id="{31CEB0BB-53DB-4DAE-A239-6B618AB4B5EF}"/>
              </a:ext>
            </a:extLst>
          </p:cNvPr>
          <p:cNvPicPr>
            <a:picLocks noGrp="1" noChangeAspect="1"/>
          </p:cNvPicPr>
          <p:nvPr>
            <p:ph sz="half" idx="2"/>
          </p:nvPr>
        </p:nvPicPr>
        <p:blipFill>
          <a:blip r:embed="rId2"/>
          <a:stretch>
            <a:fillRect/>
          </a:stretch>
        </p:blipFill>
        <p:spPr>
          <a:xfrm>
            <a:off x="5821363" y="2676700"/>
            <a:ext cx="4995862" cy="2579338"/>
          </a:xfrm>
        </p:spPr>
      </p:pic>
    </p:spTree>
    <p:extLst>
      <p:ext uri="{BB962C8B-B14F-4D97-AF65-F5344CB8AC3E}">
        <p14:creationId xmlns:p14="http://schemas.microsoft.com/office/powerpoint/2010/main" val="3248429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B929CF-3E8C-4DE4-AE75-96905EB24F81}"/>
              </a:ext>
            </a:extLst>
          </p:cNvPr>
          <p:cNvSpPr>
            <a:spLocks noGrp="1"/>
          </p:cNvSpPr>
          <p:nvPr>
            <p:ph type="title"/>
          </p:nvPr>
        </p:nvSpPr>
        <p:spPr>
          <a:xfrm>
            <a:off x="685801" y="609600"/>
            <a:ext cx="10131425" cy="768439"/>
          </a:xfrm>
        </p:spPr>
        <p:txBody>
          <a:bodyPr/>
          <a:lstStyle/>
          <a:p>
            <a:pPr algn="ctr"/>
            <a:r>
              <a:rPr lang="es-MX" dirty="0">
                <a:latin typeface="Arial Rounded MT Bold" panose="020F0704030504030204" pitchFamily="34" charset="0"/>
              </a:rPr>
              <a:t>Requerimientos sección Publicación</a:t>
            </a:r>
            <a:endParaRPr lang="es-CO" dirty="0">
              <a:latin typeface="Arial Rounded MT Bold" panose="020F0704030504030204" pitchFamily="34" charset="0"/>
            </a:endParaRPr>
          </a:p>
        </p:txBody>
      </p:sp>
      <p:sp>
        <p:nvSpPr>
          <p:cNvPr id="3" name="Marcador de contenido 2">
            <a:extLst>
              <a:ext uri="{FF2B5EF4-FFF2-40B4-BE49-F238E27FC236}">
                <a16:creationId xmlns:a16="http://schemas.microsoft.com/office/drawing/2014/main" id="{FCD027FB-79CF-421E-9589-3880980C2448}"/>
              </a:ext>
            </a:extLst>
          </p:cNvPr>
          <p:cNvSpPr>
            <a:spLocks noGrp="1"/>
          </p:cNvSpPr>
          <p:nvPr>
            <p:ph sz="half" idx="1"/>
          </p:nvPr>
        </p:nvSpPr>
        <p:spPr>
          <a:xfrm>
            <a:off x="685801" y="1800269"/>
            <a:ext cx="4995334" cy="4935382"/>
          </a:xfrm>
        </p:spPr>
        <p:txBody>
          <a:bodyPr>
            <a:normAutofit fontScale="85000" lnSpcReduction="20000"/>
          </a:bodyPr>
          <a:lstStyle/>
          <a:p>
            <a:r>
              <a:rPr lang="es-ES" dirty="0"/>
              <a:t>La aplicación mostrará las publicaciones de todos los usuarios a los que sigue el usuario principal y así ver la actividad de los desarrolladores.</a:t>
            </a:r>
          </a:p>
          <a:p>
            <a:r>
              <a:rPr lang="es-ES" dirty="0"/>
              <a:t>El usuario puede reaccionar en la publicación, o en caso de que infrinjan las normas y términos de privacidad poder denunciar esta publicación.</a:t>
            </a:r>
          </a:p>
          <a:p>
            <a:r>
              <a:rPr lang="es-ES" dirty="0"/>
              <a:t>El usuario puede compartir la publicación, o en caso de que infrinjan las normas y términos de privacidad poder denunciar esta publicación.</a:t>
            </a:r>
          </a:p>
          <a:p>
            <a:r>
              <a:rPr lang="es-ES" dirty="0"/>
              <a:t>El usuario puede comentar la publicación, o en caso de que infrinjan las normas y términos de privacidad poder denunciar esta publicación.</a:t>
            </a:r>
          </a:p>
          <a:p>
            <a:r>
              <a:rPr lang="es-ES" dirty="0"/>
              <a:t>El usuario aparte de ver publicaciones puede subir una ya sea de tipo texto o de tipo gráfico y la aplicación debe subirla en tiempo real y al mismo tiempo almacenarla en la base de datos con la información necesaria acerca de la publicación.</a:t>
            </a:r>
          </a:p>
          <a:p>
            <a:r>
              <a:rPr lang="es-ES" dirty="0"/>
              <a:t>Al haber subido el usuario una publicación esa publicación también se mostrara en su perfil por ende la aplicación debe actualizarse en cada instante para que esta publicación pueda aparecer en su perfil.</a:t>
            </a:r>
          </a:p>
          <a:p>
            <a:endParaRPr lang="es-ES" dirty="0"/>
          </a:p>
          <a:p>
            <a:endParaRPr lang="es-CO" dirty="0"/>
          </a:p>
        </p:txBody>
      </p:sp>
      <p:sp>
        <p:nvSpPr>
          <p:cNvPr id="4" name="Marcador de contenido 3">
            <a:extLst>
              <a:ext uri="{FF2B5EF4-FFF2-40B4-BE49-F238E27FC236}">
                <a16:creationId xmlns:a16="http://schemas.microsoft.com/office/drawing/2014/main" id="{A262F1DF-9B2F-4543-911A-C0A25D4A4B65}"/>
              </a:ext>
            </a:extLst>
          </p:cNvPr>
          <p:cNvSpPr>
            <a:spLocks noGrp="1"/>
          </p:cNvSpPr>
          <p:nvPr>
            <p:ph sz="half" idx="2"/>
          </p:nvPr>
        </p:nvSpPr>
        <p:spPr>
          <a:xfrm>
            <a:off x="5883129" y="1378039"/>
            <a:ext cx="4995332" cy="3649133"/>
          </a:xfrm>
        </p:spPr>
        <p:txBody>
          <a:bodyPr>
            <a:normAutofit fontScale="85000" lnSpcReduction="20000"/>
          </a:bodyPr>
          <a:lstStyle/>
          <a:p>
            <a:r>
              <a:rPr lang="es-ES" dirty="0"/>
              <a:t>En el modo de publicaciones para las empresas las publicaciones serán de tipo que se pueda ver los perfiles de los desarrolladores que han sido más virales en los últimos días y por qué han destacado</a:t>
            </a:r>
          </a:p>
          <a:p>
            <a:pPr marL="0" indent="0">
              <a:buNone/>
            </a:pPr>
            <a:endParaRPr lang="es-CO" dirty="0"/>
          </a:p>
          <a:p>
            <a:pPr marL="0" indent="0">
              <a:buNone/>
            </a:pPr>
            <a:endParaRPr lang="es-CO" dirty="0"/>
          </a:p>
          <a:p>
            <a:pPr marL="0" indent="0">
              <a:buNone/>
            </a:pPr>
            <a:endParaRPr lang="es-CO" dirty="0"/>
          </a:p>
          <a:p>
            <a:pPr marL="0" indent="0">
              <a:buNone/>
            </a:pPr>
            <a:endParaRPr lang="es-CO" dirty="0"/>
          </a:p>
          <a:p>
            <a:pPr marL="0" indent="0">
              <a:buNone/>
            </a:pPr>
            <a:endParaRPr lang="es-CO" dirty="0"/>
          </a:p>
          <a:p>
            <a:pPr marL="0" indent="0">
              <a:buNone/>
            </a:pPr>
            <a:endParaRPr lang="es-CO" dirty="0"/>
          </a:p>
          <a:p>
            <a:pPr marL="0" indent="0">
              <a:buNone/>
            </a:pPr>
            <a:endParaRPr lang="es-CO" dirty="0"/>
          </a:p>
        </p:txBody>
      </p:sp>
      <p:pic>
        <p:nvPicPr>
          <p:cNvPr id="8" name="Imagen 7">
            <a:extLst>
              <a:ext uri="{FF2B5EF4-FFF2-40B4-BE49-F238E27FC236}">
                <a16:creationId xmlns:a16="http://schemas.microsoft.com/office/drawing/2014/main" id="{A2F9A603-0C14-41EF-9FB6-E258C394BB16}"/>
              </a:ext>
            </a:extLst>
          </p:cNvPr>
          <p:cNvPicPr>
            <a:picLocks noChangeAspect="1"/>
          </p:cNvPicPr>
          <p:nvPr/>
        </p:nvPicPr>
        <p:blipFill>
          <a:blip r:embed="rId2"/>
          <a:stretch>
            <a:fillRect/>
          </a:stretch>
        </p:blipFill>
        <p:spPr>
          <a:xfrm>
            <a:off x="5973280" y="2946655"/>
            <a:ext cx="4995334" cy="3301745"/>
          </a:xfrm>
          <a:prstGeom prst="rect">
            <a:avLst/>
          </a:prstGeom>
        </p:spPr>
      </p:pic>
    </p:spTree>
    <p:extLst>
      <p:ext uri="{BB962C8B-B14F-4D97-AF65-F5344CB8AC3E}">
        <p14:creationId xmlns:p14="http://schemas.microsoft.com/office/powerpoint/2010/main" val="441127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59819D-0AAC-428A-8775-4DF780102809}"/>
              </a:ext>
            </a:extLst>
          </p:cNvPr>
          <p:cNvSpPr>
            <a:spLocks noGrp="1"/>
          </p:cNvSpPr>
          <p:nvPr>
            <p:ph type="title"/>
          </p:nvPr>
        </p:nvSpPr>
        <p:spPr/>
        <p:txBody>
          <a:bodyPr/>
          <a:lstStyle/>
          <a:p>
            <a:pPr algn="ctr"/>
            <a:r>
              <a:rPr lang="es-MX" sz="2800" dirty="0">
                <a:latin typeface="Arial Rounded MT Bold" panose="020F0704030504030204" pitchFamily="34" charset="0"/>
              </a:rPr>
              <a:t>REQUERIMIENTOS SECCIÓN PERFIL DESARROLLADOR</a:t>
            </a:r>
            <a:endParaRPr lang="es-CO" dirty="0">
              <a:latin typeface="Arial Rounded MT Bold" panose="020F0704030504030204" pitchFamily="34" charset="0"/>
            </a:endParaRPr>
          </a:p>
        </p:txBody>
      </p:sp>
      <p:sp>
        <p:nvSpPr>
          <p:cNvPr id="3" name="Marcador de contenido 2">
            <a:extLst>
              <a:ext uri="{FF2B5EF4-FFF2-40B4-BE49-F238E27FC236}">
                <a16:creationId xmlns:a16="http://schemas.microsoft.com/office/drawing/2014/main" id="{3DF7D051-644B-4FC0-9605-2A1329DA793E}"/>
              </a:ext>
            </a:extLst>
          </p:cNvPr>
          <p:cNvSpPr>
            <a:spLocks noGrp="1"/>
          </p:cNvSpPr>
          <p:nvPr>
            <p:ph sz="half" idx="1"/>
          </p:nvPr>
        </p:nvSpPr>
        <p:spPr>
          <a:xfrm>
            <a:off x="685802" y="2142067"/>
            <a:ext cx="4995334" cy="3949640"/>
          </a:xfrm>
        </p:spPr>
        <p:txBody>
          <a:bodyPr>
            <a:normAutofit fontScale="77500" lnSpcReduction="20000"/>
          </a:bodyPr>
          <a:lstStyle/>
          <a:p>
            <a:r>
              <a:rPr lang="es-ES" dirty="0">
                <a:latin typeface="Arial" panose="020B0604020202020204" pitchFamily="34" charset="0"/>
                <a:cs typeface="Arial" panose="020B0604020202020204" pitchFamily="34" charset="0"/>
              </a:rPr>
              <a:t>La aplicación tomará todos los datos encontrados en la base de datos del usuario y estos datos se verán reflejados en la sección del perfil en donde cada uno estará clasificado de forma apropiada para que se pueda ver claramente su información entre las cuales están datos personales, las publicaciones que ha realizado, a qué personas sigue, qué persona lo siguen y en qué temas se destaca.</a:t>
            </a:r>
          </a:p>
          <a:p>
            <a:r>
              <a:rPr lang="es-ES" dirty="0">
                <a:latin typeface="Arial" panose="020B0604020202020204" pitchFamily="34" charset="0"/>
                <a:cs typeface="Arial" panose="020B0604020202020204" pitchFamily="34" charset="0"/>
              </a:rPr>
              <a:t>La aplicación organizará las publicaciones en base a la fecha que se realizó, empezando por las más recientes hasta las más antiguas y a su vez le permitirá tanto al usuario como a la persona que esté viendo el perfil, acceder a cada publicación y ver qué impacto ha tenido con la comunidad.</a:t>
            </a:r>
          </a:p>
          <a:p>
            <a:r>
              <a:rPr lang="es-ES" dirty="0">
                <a:latin typeface="Arial" panose="020B0604020202020204" pitchFamily="34" charset="0"/>
                <a:cs typeface="Arial" panose="020B0604020202020204" pitchFamily="34" charset="0"/>
              </a:rPr>
              <a:t>En la sección del perfil habrá un botón de configuración en donde el usuario puede hacer una actualización de sus datos y cómo quiere que se maneje el contenido de su perfil o el caso tal de que no esté satisfecho con la aplicación pueda cancelar su cuenta por un tiempo hasta que ésta sea abierta de nuevo o eliminada totalmente.</a:t>
            </a:r>
            <a:endParaRPr lang="es-CO" dirty="0">
              <a:latin typeface="Arial" panose="020B0604020202020204" pitchFamily="34" charset="0"/>
              <a:cs typeface="Arial" panose="020B0604020202020204" pitchFamily="34" charset="0"/>
            </a:endParaRPr>
          </a:p>
        </p:txBody>
      </p:sp>
      <p:pic>
        <p:nvPicPr>
          <p:cNvPr id="6" name="Marcador de contenido 5">
            <a:extLst>
              <a:ext uri="{FF2B5EF4-FFF2-40B4-BE49-F238E27FC236}">
                <a16:creationId xmlns:a16="http://schemas.microsoft.com/office/drawing/2014/main" id="{9FF5A053-7445-4D28-8790-272189146D56}"/>
              </a:ext>
            </a:extLst>
          </p:cNvPr>
          <p:cNvPicPr>
            <a:picLocks noGrp="1" noChangeAspect="1"/>
          </p:cNvPicPr>
          <p:nvPr>
            <p:ph sz="half" idx="2"/>
          </p:nvPr>
        </p:nvPicPr>
        <p:blipFill>
          <a:blip r:embed="rId2"/>
          <a:stretch>
            <a:fillRect/>
          </a:stretch>
        </p:blipFill>
        <p:spPr>
          <a:xfrm>
            <a:off x="5821363" y="2796925"/>
            <a:ext cx="5280226" cy="2994275"/>
          </a:xfrm>
        </p:spPr>
      </p:pic>
    </p:spTree>
    <p:extLst>
      <p:ext uri="{BB962C8B-B14F-4D97-AF65-F5344CB8AC3E}">
        <p14:creationId xmlns:p14="http://schemas.microsoft.com/office/powerpoint/2010/main" val="3366049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F5B09B-D99B-4E5A-BFB3-50BA3E173C25}"/>
              </a:ext>
            </a:extLst>
          </p:cNvPr>
          <p:cNvSpPr>
            <a:spLocks noGrp="1"/>
          </p:cNvSpPr>
          <p:nvPr>
            <p:ph type="title"/>
          </p:nvPr>
        </p:nvSpPr>
        <p:spPr/>
        <p:txBody>
          <a:bodyPr/>
          <a:lstStyle/>
          <a:p>
            <a:pPr algn="ctr"/>
            <a:r>
              <a:rPr lang="es-MX" sz="3200" dirty="0">
                <a:solidFill>
                  <a:prstClr val="white"/>
                </a:solidFill>
                <a:latin typeface="Arial Rounded MT Bold" panose="020F0704030504030204" pitchFamily="34" charset="0"/>
              </a:rPr>
              <a:t>REQUERIMIENTOS SECCIÓN PERFIL EMPRESA</a:t>
            </a:r>
            <a:endParaRPr lang="es-CO" dirty="0"/>
          </a:p>
        </p:txBody>
      </p:sp>
      <p:sp>
        <p:nvSpPr>
          <p:cNvPr id="3" name="Marcador de contenido 2">
            <a:extLst>
              <a:ext uri="{FF2B5EF4-FFF2-40B4-BE49-F238E27FC236}">
                <a16:creationId xmlns:a16="http://schemas.microsoft.com/office/drawing/2014/main" id="{2759528D-C75B-4C9D-911A-899894AB137A}"/>
              </a:ext>
            </a:extLst>
          </p:cNvPr>
          <p:cNvSpPr>
            <a:spLocks noGrp="1"/>
          </p:cNvSpPr>
          <p:nvPr>
            <p:ph sz="half" idx="1"/>
          </p:nvPr>
        </p:nvSpPr>
        <p:spPr/>
        <p:txBody>
          <a:bodyPr/>
          <a:lstStyle/>
          <a:p>
            <a:r>
              <a:rPr lang="es-ES" dirty="0"/>
              <a:t> La aplicación deberá tomar la información encontrada en la base de datos de la empresa para así poder mostrar su información correspondiente a su ubicación, un teléfono de contacto y el nombre de la persona encargada del manejo del perfil de la empresa.</a:t>
            </a:r>
          </a:p>
          <a:p>
            <a:r>
              <a:rPr lang="es-ES" dirty="0"/>
              <a:t>En el perfil de la empresa se mostrará todas las reseñas que dejan los demás programadores que ya han colaborado con esta. En caso tal de que no haya reseña alguna, la aplicación debe mostrar un perfil básico de la empresa.</a:t>
            </a:r>
            <a:endParaRPr lang="es-CO" dirty="0"/>
          </a:p>
        </p:txBody>
      </p:sp>
      <p:pic>
        <p:nvPicPr>
          <p:cNvPr id="6" name="Marcador de contenido 5">
            <a:extLst>
              <a:ext uri="{FF2B5EF4-FFF2-40B4-BE49-F238E27FC236}">
                <a16:creationId xmlns:a16="http://schemas.microsoft.com/office/drawing/2014/main" id="{4DF92C7E-22F9-4F19-A15E-600F16C7AD64}"/>
              </a:ext>
            </a:extLst>
          </p:cNvPr>
          <p:cNvPicPr>
            <a:picLocks noGrp="1" noChangeAspect="1"/>
          </p:cNvPicPr>
          <p:nvPr>
            <p:ph sz="half" idx="2"/>
          </p:nvPr>
        </p:nvPicPr>
        <p:blipFill>
          <a:blip r:embed="rId2"/>
          <a:stretch>
            <a:fillRect/>
          </a:stretch>
        </p:blipFill>
        <p:spPr>
          <a:xfrm>
            <a:off x="5589544" y="2723344"/>
            <a:ext cx="5227682" cy="2486579"/>
          </a:xfrm>
        </p:spPr>
      </p:pic>
    </p:spTree>
    <p:extLst>
      <p:ext uri="{BB962C8B-B14F-4D97-AF65-F5344CB8AC3E}">
        <p14:creationId xmlns:p14="http://schemas.microsoft.com/office/powerpoint/2010/main" val="2864990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C10C21-940F-40F6-B5A3-EB822C196E0A}"/>
              </a:ext>
            </a:extLst>
          </p:cNvPr>
          <p:cNvSpPr>
            <a:spLocks noGrp="1"/>
          </p:cNvSpPr>
          <p:nvPr>
            <p:ph type="title"/>
          </p:nvPr>
        </p:nvSpPr>
        <p:spPr/>
        <p:txBody>
          <a:bodyPr/>
          <a:lstStyle/>
          <a:p>
            <a:pPr algn="ctr"/>
            <a:r>
              <a:rPr lang="es-MX" dirty="0">
                <a:solidFill>
                  <a:prstClr val="white"/>
                </a:solidFill>
                <a:latin typeface="Arial Rounded MT Bold" panose="020F0704030504030204" pitchFamily="34" charset="0"/>
              </a:rPr>
              <a:t>REQUERIMIENTOS SECCIÓN CHAT</a:t>
            </a:r>
            <a:endParaRPr lang="es-CO" dirty="0"/>
          </a:p>
        </p:txBody>
      </p:sp>
      <p:sp>
        <p:nvSpPr>
          <p:cNvPr id="3" name="Marcador de contenido 2">
            <a:extLst>
              <a:ext uri="{FF2B5EF4-FFF2-40B4-BE49-F238E27FC236}">
                <a16:creationId xmlns:a16="http://schemas.microsoft.com/office/drawing/2014/main" id="{F7824CBB-2B34-4708-A4EC-A9125898ACF4}"/>
              </a:ext>
            </a:extLst>
          </p:cNvPr>
          <p:cNvSpPr>
            <a:spLocks noGrp="1"/>
          </p:cNvSpPr>
          <p:nvPr>
            <p:ph sz="half" idx="1"/>
          </p:nvPr>
        </p:nvSpPr>
        <p:spPr/>
        <p:txBody>
          <a:bodyPr>
            <a:normAutofit fontScale="92500" lnSpcReduction="20000"/>
          </a:bodyPr>
          <a:lstStyle/>
          <a:p>
            <a:r>
              <a:rPr lang="es-ES" dirty="0"/>
              <a:t>La aplicación llevará un registro almacenado de los mensajes que hay entre la interacción de dos usuarios y permitir que los mensajes sean en tiempo real y evitar que haya tardanzas en el envío del mensaje</a:t>
            </a:r>
          </a:p>
          <a:p>
            <a:r>
              <a:rPr lang="es-ES" dirty="0"/>
              <a:t>La aplicación también llevará un registro del nombre de las personas que están interactuando y a las cuales se le genera un chat.</a:t>
            </a:r>
          </a:p>
          <a:p>
            <a:r>
              <a:rPr lang="es-ES" dirty="0"/>
              <a:t>La aplicación permitirá ver la hora y el día en el que fueron enviados los mensajes por parte de ambos usuarios en los que hubo una interacción.</a:t>
            </a:r>
          </a:p>
          <a:p>
            <a:r>
              <a:rPr lang="es-CO" dirty="0"/>
              <a:t>L</a:t>
            </a:r>
            <a:r>
              <a:rPr lang="es-ES" dirty="0"/>
              <a:t>a aplicación está limitada solamente enviar mensajes de tipo texto ya que la finalidad del chat es que se ha usado para contactar otros usuarios</a:t>
            </a:r>
            <a:endParaRPr lang="es-CO" dirty="0"/>
          </a:p>
        </p:txBody>
      </p:sp>
      <p:pic>
        <p:nvPicPr>
          <p:cNvPr id="6" name="Marcador de contenido 5">
            <a:extLst>
              <a:ext uri="{FF2B5EF4-FFF2-40B4-BE49-F238E27FC236}">
                <a16:creationId xmlns:a16="http://schemas.microsoft.com/office/drawing/2014/main" id="{C8EB413E-2765-42D8-A7D0-F1D5FF0DEA60}"/>
              </a:ext>
            </a:extLst>
          </p:cNvPr>
          <p:cNvPicPr>
            <a:picLocks noGrp="1" noChangeAspect="1"/>
          </p:cNvPicPr>
          <p:nvPr>
            <p:ph sz="half" idx="2"/>
          </p:nvPr>
        </p:nvPicPr>
        <p:blipFill>
          <a:blip r:embed="rId2"/>
          <a:stretch>
            <a:fillRect/>
          </a:stretch>
        </p:blipFill>
        <p:spPr>
          <a:xfrm>
            <a:off x="5821364" y="2823499"/>
            <a:ext cx="4995862" cy="2286269"/>
          </a:xfrm>
        </p:spPr>
      </p:pic>
    </p:spTree>
    <p:extLst>
      <p:ext uri="{BB962C8B-B14F-4D97-AF65-F5344CB8AC3E}">
        <p14:creationId xmlns:p14="http://schemas.microsoft.com/office/powerpoint/2010/main" val="19705836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213</TotalTime>
  <Words>1169</Words>
  <Application>Microsoft Office PowerPoint</Application>
  <PresentationFormat>Panorámica</PresentationFormat>
  <Paragraphs>53</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Arial Rounded MT Bold</vt:lpstr>
      <vt:lpstr>Calibri</vt:lpstr>
      <vt:lpstr>Calibri Light</vt:lpstr>
      <vt:lpstr>Celestial</vt:lpstr>
      <vt:lpstr>UpLine: Red social</vt:lpstr>
      <vt:lpstr>Problemática</vt:lpstr>
      <vt:lpstr>OBJETIVO GENERAL</vt:lpstr>
      <vt:lpstr>Objetivos específicos</vt:lpstr>
      <vt:lpstr>Requerimientos sección registro</vt:lpstr>
      <vt:lpstr>Requerimientos sección Publicación</vt:lpstr>
      <vt:lpstr>REQUERIMIENTOS SECCIÓN PERFIL DESARROLLADOR</vt:lpstr>
      <vt:lpstr>REQUERIMIENTOS SECCIÓN PERFIL EMPRESA</vt:lpstr>
      <vt:lpstr>REQUERIMIENTOS SECCIÓN CHAT</vt:lpstr>
      <vt:lpstr>CASO DE USO PARA EL INICIO DE SESIÓN</vt:lpstr>
      <vt:lpstr>Algunos requerimientos no funcionales</vt:lpstr>
      <vt:lpstr>MODELO ENTIDAD RELACIÓN</vt:lpstr>
      <vt:lpstr>MOCKUPS DE MUESTRA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UpLine: Red social</dc:title>
  <dc:creator>Natalia Garnica</dc:creator>
  <cp:lastModifiedBy>Natalia Garnica</cp:lastModifiedBy>
  <cp:revision>13</cp:revision>
  <dcterms:created xsi:type="dcterms:W3CDTF">2020-03-20T04:03:13Z</dcterms:created>
  <dcterms:modified xsi:type="dcterms:W3CDTF">2020-03-20T20:35:32Z</dcterms:modified>
</cp:coreProperties>
</file>