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3/27/2020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DDF461-90E9-4DC8-895C-768D3D77AC6E}"/>
              </a:ext>
            </a:extLst>
          </p:cNvPr>
          <p:cNvSpPr>
            <a:spLocks noGrp="1"/>
          </p:cNvSpPr>
          <p:nvPr>
            <p:ph type="ctrTitle"/>
          </p:nvPr>
        </p:nvSpPr>
        <p:spPr/>
        <p:txBody>
          <a:bodyPr/>
          <a:lstStyle/>
          <a:p>
            <a:r>
              <a:rPr lang="es-MX" cap="none" dirty="0">
                <a:latin typeface="Bahnschrift" panose="020B0502040204020203" pitchFamily="34" charset="0"/>
              </a:rPr>
              <a:t>Modelo de </a:t>
            </a:r>
            <a:r>
              <a:rPr lang="es-MX" cap="none" dirty="0" err="1">
                <a:latin typeface="Bahnschrift" panose="020B0502040204020203" pitchFamily="34" charset="0"/>
              </a:rPr>
              <a:t>canvas</a:t>
            </a:r>
            <a:r>
              <a:rPr lang="es-MX" cap="none" dirty="0">
                <a:latin typeface="Bahnschrift" panose="020B0502040204020203" pitchFamily="34" charset="0"/>
              </a:rPr>
              <a:t> de UPLINE</a:t>
            </a:r>
            <a:endParaRPr lang="es-CO" cap="none" dirty="0">
              <a:latin typeface="Bahnschrift" panose="020B0502040204020203" pitchFamily="34" charset="0"/>
            </a:endParaRPr>
          </a:p>
        </p:txBody>
      </p:sp>
      <p:sp>
        <p:nvSpPr>
          <p:cNvPr id="3" name="Subtítulo 2">
            <a:extLst>
              <a:ext uri="{FF2B5EF4-FFF2-40B4-BE49-F238E27FC236}">
                <a16:creationId xmlns:a16="http://schemas.microsoft.com/office/drawing/2014/main" id="{C7CD357D-1255-4B91-BBEE-BDBA6A53A8D3}"/>
              </a:ext>
            </a:extLst>
          </p:cNvPr>
          <p:cNvSpPr>
            <a:spLocks noGrp="1"/>
          </p:cNvSpPr>
          <p:nvPr>
            <p:ph type="subTitle" idx="1"/>
          </p:nvPr>
        </p:nvSpPr>
        <p:spPr/>
        <p:txBody>
          <a:bodyPr/>
          <a:lstStyle/>
          <a:p>
            <a:r>
              <a:rPr lang="es-MX" cap="none" dirty="0">
                <a:latin typeface="Bahnschrift SemiLight" panose="020B0502040204020203" pitchFamily="34" charset="0"/>
              </a:rPr>
              <a:t>Natalia Garnica Genes</a:t>
            </a:r>
          </a:p>
          <a:p>
            <a:r>
              <a:rPr lang="es-MX" cap="none" dirty="0">
                <a:latin typeface="Bahnschrift SemiLight" panose="020B0502040204020203" pitchFamily="34" charset="0"/>
              </a:rPr>
              <a:t>Luis Pablo </a:t>
            </a:r>
            <a:r>
              <a:rPr lang="es-MX" cap="none" dirty="0" err="1">
                <a:latin typeface="Bahnschrift SemiLight" panose="020B0502040204020203" pitchFamily="34" charset="0"/>
              </a:rPr>
              <a:t>Góez</a:t>
            </a:r>
            <a:r>
              <a:rPr lang="es-MX" cap="none" dirty="0">
                <a:latin typeface="Bahnschrift SemiLight" panose="020B0502040204020203" pitchFamily="34" charset="0"/>
              </a:rPr>
              <a:t> Sepúlveda</a:t>
            </a:r>
            <a:endParaRPr lang="es-CO" cap="none" dirty="0">
              <a:latin typeface="Bahnschrift SemiLight" panose="020B0502040204020203" pitchFamily="34" charset="0"/>
            </a:endParaRPr>
          </a:p>
        </p:txBody>
      </p:sp>
    </p:spTree>
    <p:extLst>
      <p:ext uri="{BB962C8B-B14F-4D97-AF65-F5344CB8AC3E}">
        <p14:creationId xmlns:p14="http://schemas.microsoft.com/office/powerpoint/2010/main" val="378547569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BE7EC-6CC0-4173-9216-71A27A7D12BE}"/>
              </a:ext>
            </a:extLst>
          </p:cNvPr>
          <p:cNvSpPr>
            <a:spLocks noGrp="1"/>
          </p:cNvSpPr>
          <p:nvPr>
            <p:ph type="title"/>
          </p:nvPr>
        </p:nvSpPr>
        <p:spPr>
          <a:xfrm>
            <a:off x="685800" y="1697269"/>
            <a:ext cx="10131425" cy="1456267"/>
          </a:xfrm>
        </p:spPr>
        <p:txBody>
          <a:bodyPr/>
          <a:lstStyle/>
          <a:p>
            <a:pPr algn="ctr"/>
            <a:r>
              <a:rPr lang="es-MX" cap="none" dirty="0">
                <a:latin typeface="Bahnschrift" panose="020B0502040204020203" pitchFamily="34" charset="0"/>
              </a:rPr>
              <a:t>Socios claves</a:t>
            </a:r>
            <a:endParaRPr lang="es-CO" cap="none" dirty="0">
              <a:latin typeface="Bahnschrift" panose="020B0502040204020203" pitchFamily="34" charset="0"/>
            </a:endParaRPr>
          </a:p>
        </p:txBody>
      </p:sp>
      <p:sp>
        <p:nvSpPr>
          <p:cNvPr id="3" name="Marcador de contenido 2">
            <a:extLst>
              <a:ext uri="{FF2B5EF4-FFF2-40B4-BE49-F238E27FC236}">
                <a16:creationId xmlns:a16="http://schemas.microsoft.com/office/drawing/2014/main" id="{D315F601-0AAF-4CD0-80D5-47533E181AAC}"/>
              </a:ext>
            </a:extLst>
          </p:cNvPr>
          <p:cNvSpPr>
            <a:spLocks noGrp="1"/>
          </p:cNvSpPr>
          <p:nvPr>
            <p:ph idx="1"/>
          </p:nvPr>
        </p:nvSpPr>
        <p:spPr>
          <a:xfrm>
            <a:off x="685800" y="1794934"/>
            <a:ext cx="10131425" cy="3649133"/>
          </a:xfrm>
        </p:spPr>
        <p:txBody>
          <a:bodyPr>
            <a:normAutofit/>
          </a:bodyPr>
          <a:lstStyle/>
          <a:p>
            <a:r>
              <a:rPr lang="es-MX" sz="2000" dirty="0"/>
              <a:t>Empresa que nos preste un servicio para un servidor web</a:t>
            </a:r>
          </a:p>
          <a:p>
            <a:r>
              <a:rPr lang="es-MX" sz="2000" dirty="0"/>
              <a:t>Proveedores de servicio de internet</a:t>
            </a:r>
          </a:p>
          <a:p>
            <a:r>
              <a:rPr lang="es-MX" sz="2000" dirty="0"/>
              <a:t>Diseñadores gráficos </a:t>
            </a:r>
            <a:endParaRPr lang="es-CO" sz="2000" dirty="0"/>
          </a:p>
        </p:txBody>
      </p:sp>
    </p:spTree>
    <p:extLst>
      <p:ext uri="{BB962C8B-B14F-4D97-AF65-F5344CB8AC3E}">
        <p14:creationId xmlns:p14="http://schemas.microsoft.com/office/powerpoint/2010/main" val="204068279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E704E-1B57-404C-BF2A-1F1878E9C137}"/>
              </a:ext>
            </a:extLst>
          </p:cNvPr>
          <p:cNvSpPr>
            <a:spLocks noGrp="1"/>
          </p:cNvSpPr>
          <p:nvPr>
            <p:ph type="title"/>
          </p:nvPr>
        </p:nvSpPr>
        <p:spPr/>
        <p:txBody>
          <a:bodyPr/>
          <a:lstStyle/>
          <a:p>
            <a:pPr algn="ctr"/>
            <a:r>
              <a:rPr lang="es-MX" cap="none" dirty="0">
                <a:latin typeface="Bahnschrift" panose="020B0502040204020203" pitchFamily="34" charset="0"/>
              </a:rPr>
              <a:t>Estructura de costos</a:t>
            </a:r>
            <a:endParaRPr lang="es-CO" cap="none" dirty="0">
              <a:latin typeface="Bahnschrift" panose="020B0502040204020203" pitchFamily="34" charset="0"/>
            </a:endParaRPr>
          </a:p>
        </p:txBody>
      </p:sp>
      <p:sp>
        <p:nvSpPr>
          <p:cNvPr id="3" name="Marcador de contenido 2">
            <a:extLst>
              <a:ext uri="{FF2B5EF4-FFF2-40B4-BE49-F238E27FC236}">
                <a16:creationId xmlns:a16="http://schemas.microsoft.com/office/drawing/2014/main" id="{362955E9-402B-46D6-BBB5-1F90D62E5BDE}"/>
              </a:ext>
            </a:extLst>
          </p:cNvPr>
          <p:cNvSpPr>
            <a:spLocks noGrp="1"/>
          </p:cNvSpPr>
          <p:nvPr>
            <p:ph idx="1"/>
          </p:nvPr>
        </p:nvSpPr>
        <p:spPr/>
        <p:txBody>
          <a:bodyPr/>
          <a:lstStyle/>
          <a:p>
            <a:r>
              <a:rPr lang="es-MX" dirty="0"/>
              <a:t>Pago de personal</a:t>
            </a:r>
          </a:p>
          <a:p>
            <a:r>
              <a:rPr lang="es-MX" dirty="0"/>
              <a:t>Pago de servicios públicos</a:t>
            </a:r>
          </a:p>
          <a:p>
            <a:r>
              <a:rPr lang="es-MX" dirty="0"/>
              <a:t>Pago de servicios web y informáticos</a:t>
            </a:r>
          </a:p>
          <a:p>
            <a:r>
              <a:rPr lang="es-MX" dirty="0"/>
              <a:t>Publicidad y Marketing online</a:t>
            </a:r>
          </a:p>
          <a:p>
            <a:r>
              <a:rPr lang="es-MX" dirty="0"/>
              <a:t>Costo del desarrollo de la publicación.</a:t>
            </a:r>
          </a:p>
          <a:p>
            <a:r>
              <a:rPr lang="es-MX" dirty="0"/>
              <a:t>Me da rabia amarte y yo no recibir amor de tu parte, enojarme, pero seguirte amando, te </a:t>
            </a:r>
            <a:r>
              <a:rPr lang="es-MX" dirty="0" err="1"/>
              <a:t>odio.l</a:t>
            </a:r>
            <a:r>
              <a:rPr lang="es-MX" dirty="0"/>
              <a:t>.</a:t>
            </a:r>
            <a:endParaRPr lang="es-CO" dirty="0"/>
          </a:p>
        </p:txBody>
      </p:sp>
    </p:spTree>
    <p:extLst>
      <p:ext uri="{BB962C8B-B14F-4D97-AF65-F5344CB8AC3E}">
        <p14:creationId xmlns:p14="http://schemas.microsoft.com/office/powerpoint/2010/main" val="100328000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527C92E-54DC-45DC-9D7B-AE28EE9EED09}"/>
              </a:ext>
            </a:extLst>
          </p:cNvPr>
          <p:cNvPicPr>
            <a:picLocks noChangeAspect="1"/>
          </p:cNvPicPr>
          <p:nvPr/>
        </p:nvPicPr>
        <p:blipFill>
          <a:blip r:embed="rId2"/>
          <a:stretch>
            <a:fillRect/>
          </a:stretch>
        </p:blipFill>
        <p:spPr>
          <a:xfrm>
            <a:off x="1223282" y="166232"/>
            <a:ext cx="9745435" cy="6525536"/>
          </a:xfrm>
          <a:prstGeom prst="rect">
            <a:avLst/>
          </a:prstGeom>
        </p:spPr>
      </p:pic>
    </p:spTree>
    <p:extLst>
      <p:ext uri="{BB962C8B-B14F-4D97-AF65-F5344CB8AC3E}">
        <p14:creationId xmlns:p14="http://schemas.microsoft.com/office/powerpoint/2010/main" val="91841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DF68B-CDED-4D02-8E0E-80246535A5D0}"/>
              </a:ext>
            </a:extLst>
          </p:cNvPr>
          <p:cNvSpPr>
            <a:spLocks noGrp="1"/>
          </p:cNvSpPr>
          <p:nvPr>
            <p:ph type="title"/>
          </p:nvPr>
        </p:nvSpPr>
        <p:spPr/>
        <p:txBody>
          <a:bodyPr>
            <a:normAutofit/>
          </a:bodyPr>
          <a:lstStyle/>
          <a:p>
            <a:pPr algn="ctr"/>
            <a:r>
              <a:rPr lang="es-MX" sz="4800" cap="none" dirty="0">
                <a:latin typeface="Bahnschrift" panose="020B0502040204020203" pitchFamily="34" charset="0"/>
              </a:rPr>
              <a:t>Segmento de clientes</a:t>
            </a:r>
            <a:endParaRPr lang="es-CO" sz="4800" cap="none" dirty="0">
              <a:latin typeface="Bahnschrift" panose="020B0502040204020203" pitchFamily="34" charset="0"/>
            </a:endParaRPr>
          </a:p>
        </p:txBody>
      </p:sp>
      <p:sp>
        <p:nvSpPr>
          <p:cNvPr id="3" name="Marcador de contenido 2">
            <a:extLst>
              <a:ext uri="{FF2B5EF4-FFF2-40B4-BE49-F238E27FC236}">
                <a16:creationId xmlns:a16="http://schemas.microsoft.com/office/drawing/2014/main" id="{B3E3ED61-12AB-4589-A26F-1467EA24A437}"/>
              </a:ext>
            </a:extLst>
          </p:cNvPr>
          <p:cNvSpPr>
            <a:spLocks noGrp="1"/>
          </p:cNvSpPr>
          <p:nvPr>
            <p:ph idx="1"/>
          </p:nvPr>
        </p:nvSpPr>
        <p:spPr>
          <a:xfrm>
            <a:off x="1030287" y="2065867"/>
            <a:ext cx="10131425" cy="1670079"/>
          </a:xfrm>
        </p:spPr>
        <p:txBody>
          <a:bodyPr>
            <a:normAutofit/>
          </a:bodyPr>
          <a:lstStyle/>
          <a:p>
            <a:pPr marL="0" indent="0">
              <a:buNone/>
            </a:pPr>
            <a:r>
              <a:rPr lang="es-MX" sz="2400" dirty="0"/>
              <a:t>La aplicación será dirigida para todas las personas que se empleen y interactúen en el entorno del desarrollo de software, teniendo en cuenta los usuarios que están comenzando en este entorno y las que ya hacen parte de el y además a las empresas de desarrollo existentes en el mercado.   </a:t>
            </a:r>
            <a:endParaRPr lang="es-CO" sz="2400" dirty="0"/>
          </a:p>
        </p:txBody>
      </p:sp>
      <p:pic>
        <p:nvPicPr>
          <p:cNvPr id="5" name="Imagen 4">
            <a:extLst>
              <a:ext uri="{FF2B5EF4-FFF2-40B4-BE49-F238E27FC236}">
                <a16:creationId xmlns:a16="http://schemas.microsoft.com/office/drawing/2014/main" id="{2BE0592A-2661-4CDD-B4F9-4CD7D823A5C6}"/>
              </a:ext>
            </a:extLst>
          </p:cNvPr>
          <p:cNvPicPr>
            <a:picLocks noChangeAspect="1"/>
          </p:cNvPicPr>
          <p:nvPr/>
        </p:nvPicPr>
        <p:blipFill>
          <a:blip r:embed="rId2"/>
          <a:stretch>
            <a:fillRect/>
          </a:stretch>
        </p:blipFill>
        <p:spPr>
          <a:xfrm>
            <a:off x="4769627" y="3735946"/>
            <a:ext cx="2652743" cy="2652743"/>
          </a:xfrm>
          <a:prstGeom prst="rect">
            <a:avLst/>
          </a:prstGeom>
        </p:spPr>
      </p:pic>
    </p:spTree>
    <p:extLst>
      <p:ext uri="{BB962C8B-B14F-4D97-AF65-F5344CB8AC3E}">
        <p14:creationId xmlns:p14="http://schemas.microsoft.com/office/powerpoint/2010/main" val="33477740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8B838-A141-4125-BECC-26DA1D5587AB}"/>
              </a:ext>
            </a:extLst>
          </p:cNvPr>
          <p:cNvSpPr>
            <a:spLocks noGrp="1"/>
          </p:cNvSpPr>
          <p:nvPr>
            <p:ph type="title"/>
          </p:nvPr>
        </p:nvSpPr>
        <p:spPr>
          <a:xfrm>
            <a:off x="685802" y="1190434"/>
            <a:ext cx="10131425" cy="1456267"/>
          </a:xfrm>
        </p:spPr>
        <p:txBody>
          <a:bodyPr/>
          <a:lstStyle/>
          <a:p>
            <a:pPr algn="ctr"/>
            <a:r>
              <a:rPr lang="es-MX" cap="none" dirty="0">
                <a:latin typeface="Bahnschrift" panose="020B0502040204020203" pitchFamily="34" charset="0"/>
              </a:rPr>
              <a:t>Propuesta de valor</a:t>
            </a:r>
            <a:endParaRPr lang="es-CO" cap="none" dirty="0">
              <a:latin typeface="Bahnschrift" panose="020B0502040204020203" pitchFamily="34" charset="0"/>
            </a:endParaRPr>
          </a:p>
        </p:txBody>
      </p:sp>
      <p:sp>
        <p:nvSpPr>
          <p:cNvPr id="3" name="Marcador de contenido 2">
            <a:extLst>
              <a:ext uri="{FF2B5EF4-FFF2-40B4-BE49-F238E27FC236}">
                <a16:creationId xmlns:a16="http://schemas.microsoft.com/office/drawing/2014/main" id="{BCB85F36-BFA6-40A3-A805-1D93307D8C07}"/>
              </a:ext>
            </a:extLst>
          </p:cNvPr>
          <p:cNvSpPr>
            <a:spLocks noGrp="1"/>
          </p:cNvSpPr>
          <p:nvPr>
            <p:ph idx="1"/>
          </p:nvPr>
        </p:nvSpPr>
        <p:spPr>
          <a:xfrm>
            <a:off x="685802" y="2142067"/>
            <a:ext cx="7028644" cy="3649133"/>
          </a:xfrm>
        </p:spPr>
        <p:txBody>
          <a:bodyPr/>
          <a:lstStyle/>
          <a:p>
            <a:pPr marL="0" indent="0">
              <a:buNone/>
            </a:pPr>
            <a:r>
              <a:rPr lang="es-MX" dirty="0"/>
              <a:t>Nuestro principal objetivo es crear un ambiente cómodo para las personas que hacen parte de una comunidad de desarrollo, con el fin de que en nuestro aplicativo encuentren soluciones y consejos de parte de los otros colegas y que han sido basados en experiencias propias y así fortalecer la relación entre usuarios programadores. Además se creara un vinculo en el área laboral para que se pueda generar una mayor demanda en el área de las tecnologías de la información.</a:t>
            </a:r>
            <a:endParaRPr lang="es-CO" dirty="0"/>
          </a:p>
        </p:txBody>
      </p:sp>
      <p:pic>
        <p:nvPicPr>
          <p:cNvPr id="5" name="Imagen 4">
            <a:extLst>
              <a:ext uri="{FF2B5EF4-FFF2-40B4-BE49-F238E27FC236}">
                <a16:creationId xmlns:a16="http://schemas.microsoft.com/office/drawing/2014/main" id="{014D8BEE-518E-43D0-BE37-45E0725BAFE7}"/>
              </a:ext>
            </a:extLst>
          </p:cNvPr>
          <p:cNvPicPr>
            <a:picLocks noChangeAspect="1"/>
          </p:cNvPicPr>
          <p:nvPr/>
        </p:nvPicPr>
        <p:blipFill>
          <a:blip r:embed="rId2"/>
          <a:stretch>
            <a:fillRect/>
          </a:stretch>
        </p:blipFill>
        <p:spPr>
          <a:xfrm>
            <a:off x="8461725" y="2646701"/>
            <a:ext cx="2639864" cy="2639864"/>
          </a:xfrm>
          <a:prstGeom prst="rect">
            <a:avLst/>
          </a:prstGeom>
        </p:spPr>
      </p:pic>
    </p:spTree>
    <p:extLst>
      <p:ext uri="{BB962C8B-B14F-4D97-AF65-F5344CB8AC3E}">
        <p14:creationId xmlns:p14="http://schemas.microsoft.com/office/powerpoint/2010/main" val="3692989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8DE2EB-ECDE-411D-86DB-828D8FF26F34}"/>
              </a:ext>
            </a:extLst>
          </p:cNvPr>
          <p:cNvSpPr>
            <a:spLocks noGrp="1"/>
          </p:cNvSpPr>
          <p:nvPr>
            <p:ph type="title"/>
          </p:nvPr>
        </p:nvSpPr>
        <p:spPr>
          <a:xfrm>
            <a:off x="685801" y="1214907"/>
            <a:ext cx="10131425" cy="1456267"/>
          </a:xfrm>
        </p:spPr>
        <p:txBody>
          <a:bodyPr/>
          <a:lstStyle/>
          <a:p>
            <a:pPr algn="ctr"/>
            <a:r>
              <a:rPr lang="es-MX" sz="6000" cap="none" dirty="0">
                <a:latin typeface="Bahnschrift" panose="020B0502040204020203" pitchFamily="34" charset="0"/>
              </a:rPr>
              <a:t>Canales</a:t>
            </a:r>
            <a:endParaRPr lang="es-CO" cap="none" dirty="0">
              <a:latin typeface="Bahnschrift" panose="020B0502040204020203" pitchFamily="34" charset="0"/>
            </a:endParaRPr>
          </a:p>
        </p:txBody>
      </p:sp>
      <p:sp>
        <p:nvSpPr>
          <p:cNvPr id="3" name="Marcador de contenido 2">
            <a:extLst>
              <a:ext uri="{FF2B5EF4-FFF2-40B4-BE49-F238E27FC236}">
                <a16:creationId xmlns:a16="http://schemas.microsoft.com/office/drawing/2014/main" id="{6B83E10C-4138-4972-B474-211761E755F7}"/>
              </a:ext>
            </a:extLst>
          </p:cNvPr>
          <p:cNvSpPr>
            <a:spLocks noGrp="1"/>
          </p:cNvSpPr>
          <p:nvPr>
            <p:ph idx="1"/>
          </p:nvPr>
        </p:nvSpPr>
        <p:spPr/>
        <p:txBody>
          <a:bodyPr>
            <a:normAutofit/>
          </a:bodyPr>
          <a:lstStyle/>
          <a:p>
            <a:pPr marL="0" indent="0">
              <a:buNone/>
            </a:pPr>
            <a:r>
              <a:rPr lang="es-MX" sz="2400" dirty="0"/>
              <a:t>Nuestra aplicación se hará llegar a nuestros clientes por medio de publicidad en otras redes sociales y también a través de plataformas que contengan un flujo masivo de personas como por ejemplo YouTube y juegos móviles.</a:t>
            </a:r>
          </a:p>
          <a:p>
            <a:pPr marL="0" indent="0">
              <a:buNone/>
            </a:pPr>
            <a:r>
              <a:rPr lang="es-MX" sz="2400" dirty="0"/>
              <a:t>Hacer publicidad a través de foros de programadores en los cuales se encuentren nuestro segmento de clientes así llegaremos a más personas interesadas en el tema en poco tiempo y generar un posicionamiento alto de nuestra red social.</a:t>
            </a:r>
            <a:endParaRPr lang="es-CO" sz="2400" dirty="0"/>
          </a:p>
        </p:txBody>
      </p:sp>
    </p:spTree>
    <p:extLst>
      <p:ext uri="{BB962C8B-B14F-4D97-AF65-F5344CB8AC3E}">
        <p14:creationId xmlns:p14="http://schemas.microsoft.com/office/powerpoint/2010/main" val="176690216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6E113-28C9-4B51-97A5-AAB128C4EA8D}"/>
              </a:ext>
            </a:extLst>
          </p:cNvPr>
          <p:cNvSpPr>
            <a:spLocks noGrp="1"/>
          </p:cNvSpPr>
          <p:nvPr>
            <p:ph type="title"/>
          </p:nvPr>
        </p:nvSpPr>
        <p:spPr>
          <a:xfrm>
            <a:off x="698680" y="1452570"/>
            <a:ext cx="10131425" cy="1456267"/>
          </a:xfrm>
        </p:spPr>
        <p:txBody>
          <a:bodyPr/>
          <a:lstStyle/>
          <a:p>
            <a:pPr algn="ctr"/>
            <a:r>
              <a:rPr lang="es-MX" cap="none" dirty="0">
                <a:latin typeface="Bahnschrift" panose="020B0502040204020203" pitchFamily="34" charset="0"/>
              </a:rPr>
              <a:t>Relación con los clientes</a:t>
            </a:r>
            <a:endParaRPr lang="es-CO" cap="none" dirty="0">
              <a:latin typeface="Bahnschrift" panose="020B0502040204020203" pitchFamily="34" charset="0"/>
            </a:endParaRPr>
          </a:p>
        </p:txBody>
      </p:sp>
      <p:sp>
        <p:nvSpPr>
          <p:cNvPr id="3" name="Marcador de contenido 2">
            <a:extLst>
              <a:ext uri="{FF2B5EF4-FFF2-40B4-BE49-F238E27FC236}">
                <a16:creationId xmlns:a16="http://schemas.microsoft.com/office/drawing/2014/main" id="{CCA5DD56-1FF7-4EC8-BFC9-EA33C2C26CC3}"/>
              </a:ext>
            </a:extLst>
          </p:cNvPr>
          <p:cNvSpPr>
            <a:spLocks noGrp="1"/>
          </p:cNvSpPr>
          <p:nvPr>
            <p:ph idx="1"/>
          </p:nvPr>
        </p:nvSpPr>
        <p:spPr>
          <a:xfrm>
            <a:off x="3541691" y="2180704"/>
            <a:ext cx="7545992" cy="3447364"/>
          </a:xfrm>
        </p:spPr>
        <p:txBody>
          <a:bodyPr>
            <a:normAutofit/>
          </a:bodyPr>
          <a:lstStyle/>
          <a:p>
            <a:pPr marL="0" indent="0">
              <a:buNone/>
            </a:pPr>
            <a:r>
              <a:rPr lang="es-MX" sz="2000" dirty="0"/>
              <a:t>La relación que tendrá la aplicación con los clientes va a ser a distancia ya que se dispondrán de medios informáticos y tecnológicos para que el cliente pueda interactuar en la red social y a su vez interactúe con una comunidad en tiempo real, pero el cliente decidirá con que fines hará uso de esta.</a:t>
            </a:r>
            <a:endParaRPr lang="es-CO" sz="2000" dirty="0"/>
          </a:p>
        </p:txBody>
      </p:sp>
      <p:pic>
        <p:nvPicPr>
          <p:cNvPr id="5" name="Imagen 4">
            <a:extLst>
              <a:ext uri="{FF2B5EF4-FFF2-40B4-BE49-F238E27FC236}">
                <a16:creationId xmlns:a16="http://schemas.microsoft.com/office/drawing/2014/main" id="{B36AECDD-AD8A-4050-BF0D-3EB0DDEE8C84}"/>
              </a:ext>
            </a:extLst>
          </p:cNvPr>
          <p:cNvPicPr>
            <a:picLocks noChangeAspect="1"/>
          </p:cNvPicPr>
          <p:nvPr/>
        </p:nvPicPr>
        <p:blipFill>
          <a:blip r:embed="rId2"/>
          <a:stretch>
            <a:fillRect/>
          </a:stretch>
        </p:blipFill>
        <p:spPr>
          <a:xfrm>
            <a:off x="425307" y="2545664"/>
            <a:ext cx="2717443" cy="2717443"/>
          </a:xfrm>
          <a:prstGeom prst="rect">
            <a:avLst/>
          </a:prstGeom>
        </p:spPr>
      </p:pic>
    </p:spTree>
    <p:extLst>
      <p:ext uri="{BB962C8B-B14F-4D97-AF65-F5344CB8AC3E}">
        <p14:creationId xmlns:p14="http://schemas.microsoft.com/office/powerpoint/2010/main" val="281433855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EBFC69-C5EF-43BE-A40F-A6C86F50FF33}"/>
              </a:ext>
            </a:extLst>
          </p:cNvPr>
          <p:cNvSpPr>
            <a:spLocks noGrp="1"/>
          </p:cNvSpPr>
          <p:nvPr>
            <p:ph type="title"/>
          </p:nvPr>
        </p:nvSpPr>
        <p:spPr>
          <a:xfrm>
            <a:off x="672922" y="1202029"/>
            <a:ext cx="10131425" cy="1456267"/>
          </a:xfrm>
        </p:spPr>
        <p:txBody>
          <a:bodyPr/>
          <a:lstStyle/>
          <a:p>
            <a:pPr algn="ctr"/>
            <a:r>
              <a:rPr lang="es-MX" cap="none" dirty="0">
                <a:latin typeface="Bahnschrift" panose="020B0502040204020203" pitchFamily="34" charset="0"/>
              </a:rPr>
              <a:t>Flujo de ingresos</a:t>
            </a:r>
            <a:endParaRPr lang="es-CO" cap="none" dirty="0">
              <a:latin typeface="Bahnschrift" panose="020B0502040204020203" pitchFamily="34" charset="0"/>
            </a:endParaRPr>
          </a:p>
        </p:txBody>
      </p:sp>
      <p:sp>
        <p:nvSpPr>
          <p:cNvPr id="3" name="Marcador de contenido 2">
            <a:extLst>
              <a:ext uri="{FF2B5EF4-FFF2-40B4-BE49-F238E27FC236}">
                <a16:creationId xmlns:a16="http://schemas.microsoft.com/office/drawing/2014/main" id="{65758A77-15B8-4587-9350-9A3708DAF43B}"/>
              </a:ext>
            </a:extLst>
          </p:cNvPr>
          <p:cNvSpPr>
            <a:spLocks noGrp="1"/>
          </p:cNvSpPr>
          <p:nvPr>
            <p:ph idx="1"/>
          </p:nvPr>
        </p:nvSpPr>
        <p:spPr>
          <a:xfrm>
            <a:off x="1030287" y="2142067"/>
            <a:ext cx="10131425" cy="1456267"/>
          </a:xfrm>
        </p:spPr>
        <p:txBody>
          <a:bodyPr/>
          <a:lstStyle/>
          <a:p>
            <a:pPr marL="0" indent="0">
              <a:buNone/>
            </a:pPr>
            <a:r>
              <a:rPr lang="es-MX" dirty="0"/>
              <a:t>Nuestra aplicación será gratuita sin ningún costo de suscripción o de uso, nuestros ingresos serán por medio de la publicidad que aparecerá a medida que se muestran cierta cantidad de publicaciones.</a:t>
            </a:r>
            <a:endParaRPr lang="es-CO" dirty="0"/>
          </a:p>
        </p:txBody>
      </p:sp>
      <p:pic>
        <p:nvPicPr>
          <p:cNvPr id="5" name="Imagen 4">
            <a:extLst>
              <a:ext uri="{FF2B5EF4-FFF2-40B4-BE49-F238E27FC236}">
                <a16:creationId xmlns:a16="http://schemas.microsoft.com/office/drawing/2014/main" id="{9E018DD2-9CBC-4843-9EA0-BFE5BCE73B4F}"/>
              </a:ext>
            </a:extLst>
          </p:cNvPr>
          <p:cNvPicPr>
            <a:picLocks noChangeAspect="1"/>
          </p:cNvPicPr>
          <p:nvPr/>
        </p:nvPicPr>
        <p:blipFill>
          <a:blip r:embed="rId2"/>
          <a:stretch>
            <a:fillRect/>
          </a:stretch>
        </p:blipFill>
        <p:spPr>
          <a:xfrm>
            <a:off x="4723918" y="3598334"/>
            <a:ext cx="2744164" cy="2744164"/>
          </a:xfrm>
          <a:prstGeom prst="rect">
            <a:avLst/>
          </a:prstGeom>
        </p:spPr>
      </p:pic>
    </p:spTree>
    <p:extLst>
      <p:ext uri="{BB962C8B-B14F-4D97-AF65-F5344CB8AC3E}">
        <p14:creationId xmlns:p14="http://schemas.microsoft.com/office/powerpoint/2010/main" val="57457032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43B3F-2BA5-43D7-B001-90D4238C37CC}"/>
              </a:ext>
            </a:extLst>
          </p:cNvPr>
          <p:cNvSpPr>
            <a:spLocks noGrp="1"/>
          </p:cNvSpPr>
          <p:nvPr>
            <p:ph type="title"/>
          </p:nvPr>
        </p:nvSpPr>
        <p:spPr>
          <a:xfrm>
            <a:off x="685801" y="1413933"/>
            <a:ext cx="10131425" cy="1456267"/>
          </a:xfrm>
        </p:spPr>
        <p:txBody>
          <a:bodyPr/>
          <a:lstStyle/>
          <a:p>
            <a:pPr algn="ctr"/>
            <a:r>
              <a:rPr lang="es-MX" cap="none" dirty="0">
                <a:latin typeface="Bahnschrift" panose="020B0502040204020203" pitchFamily="34" charset="0"/>
              </a:rPr>
              <a:t>Recursos claves</a:t>
            </a:r>
            <a:endParaRPr lang="es-CO" cap="none" dirty="0">
              <a:latin typeface="Bahnschrift" panose="020B0502040204020203" pitchFamily="34" charset="0"/>
            </a:endParaRPr>
          </a:p>
        </p:txBody>
      </p:sp>
      <p:sp>
        <p:nvSpPr>
          <p:cNvPr id="3" name="Marcador de contenido 2">
            <a:extLst>
              <a:ext uri="{FF2B5EF4-FFF2-40B4-BE49-F238E27FC236}">
                <a16:creationId xmlns:a16="http://schemas.microsoft.com/office/drawing/2014/main" id="{351F72A0-586A-4FE5-A1F8-3D6959FEEE82}"/>
              </a:ext>
            </a:extLst>
          </p:cNvPr>
          <p:cNvSpPr>
            <a:spLocks noGrp="1"/>
          </p:cNvSpPr>
          <p:nvPr>
            <p:ph idx="1"/>
          </p:nvPr>
        </p:nvSpPr>
        <p:spPr/>
        <p:txBody>
          <a:bodyPr>
            <a:normAutofit/>
          </a:bodyPr>
          <a:lstStyle/>
          <a:p>
            <a:r>
              <a:rPr lang="es-MX" sz="2000" b="1" dirty="0"/>
              <a:t>Físicos: </a:t>
            </a:r>
            <a:r>
              <a:rPr lang="es-MX" sz="2000" dirty="0"/>
              <a:t>Sitios de trabajo para el desarrollo de la aplicación, dispositivos tecnológicos (Computadores, televisores, celulares).</a:t>
            </a:r>
          </a:p>
          <a:p>
            <a:r>
              <a:rPr lang="es-MX" sz="2000" b="1" dirty="0"/>
              <a:t>Económicos: </a:t>
            </a:r>
            <a:r>
              <a:rPr lang="es-MX" sz="2000" dirty="0"/>
              <a:t>Servidores web, licencia para mantener la aplicación en la Play Store, nomina de los desarrolladores y contribuyentes de la aplicación.</a:t>
            </a:r>
          </a:p>
          <a:p>
            <a:r>
              <a:rPr lang="es-MX" sz="2000" b="1" dirty="0"/>
              <a:t>Humanos: </a:t>
            </a:r>
            <a:r>
              <a:rPr lang="es-MX" sz="2000" dirty="0"/>
              <a:t>Desarrolladores, analistas y otros tipos de empleados que se requieran.</a:t>
            </a:r>
            <a:endParaRPr lang="es-CO" sz="2000" b="1" dirty="0"/>
          </a:p>
        </p:txBody>
      </p:sp>
    </p:spTree>
    <p:extLst>
      <p:ext uri="{BB962C8B-B14F-4D97-AF65-F5344CB8AC3E}">
        <p14:creationId xmlns:p14="http://schemas.microsoft.com/office/powerpoint/2010/main" val="153990898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5EFCF-88BC-4F43-B525-BBADBE3DD0B1}"/>
              </a:ext>
            </a:extLst>
          </p:cNvPr>
          <p:cNvSpPr>
            <a:spLocks noGrp="1"/>
          </p:cNvSpPr>
          <p:nvPr>
            <p:ph type="title"/>
          </p:nvPr>
        </p:nvSpPr>
        <p:spPr>
          <a:xfrm>
            <a:off x="685801" y="1124755"/>
            <a:ext cx="10131425" cy="1456267"/>
          </a:xfrm>
        </p:spPr>
        <p:txBody>
          <a:bodyPr/>
          <a:lstStyle/>
          <a:p>
            <a:pPr algn="ctr"/>
            <a:r>
              <a:rPr lang="es-MX" cap="none" dirty="0">
                <a:latin typeface="Bahnschrift" panose="020B0502040204020203" pitchFamily="34" charset="0"/>
              </a:rPr>
              <a:t>Actividades claves</a:t>
            </a:r>
            <a:endParaRPr lang="es-CO" cap="none" dirty="0">
              <a:latin typeface="Bahnschrift" panose="020B0502040204020203" pitchFamily="34" charset="0"/>
            </a:endParaRPr>
          </a:p>
        </p:txBody>
      </p:sp>
      <p:sp>
        <p:nvSpPr>
          <p:cNvPr id="3" name="Marcador de contenido 2">
            <a:extLst>
              <a:ext uri="{FF2B5EF4-FFF2-40B4-BE49-F238E27FC236}">
                <a16:creationId xmlns:a16="http://schemas.microsoft.com/office/drawing/2014/main" id="{EC8AA27E-4C98-4E0E-86F5-F460DEC00B47}"/>
              </a:ext>
            </a:extLst>
          </p:cNvPr>
          <p:cNvSpPr>
            <a:spLocks noGrp="1"/>
          </p:cNvSpPr>
          <p:nvPr>
            <p:ph idx="1"/>
          </p:nvPr>
        </p:nvSpPr>
        <p:spPr>
          <a:xfrm>
            <a:off x="685801" y="1961764"/>
            <a:ext cx="10131425" cy="2210992"/>
          </a:xfrm>
        </p:spPr>
        <p:txBody>
          <a:bodyPr>
            <a:normAutofit/>
          </a:bodyPr>
          <a:lstStyle/>
          <a:p>
            <a:r>
              <a:rPr lang="es-MX" sz="2000" dirty="0"/>
              <a:t>Plataforma de interacción social para una comunidad de desarrolladores.</a:t>
            </a:r>
          </a:p>
          <a:p>
            <a:r>
              <a:rPr lang="es-MX" sz="2000" dirty="0"/>
              <a:t>Plataforma para el intercambio de conocimientos y métodos de aprendizaje.</a:t>
            </a:r>
          </a:p>
          <a:p>
            <a:r>
              <a:rPr lang="es-MX" sz="2000" dirty="0"/>
              <a:t>Intermediario entre el vinculo de empresa-desarrollador.</a:t>
            </a:r>
            <a:endParaRPr lang="es-CO" sz="2000" dirty="0"/>
          </a:p>
        </p:txBody>
      </p:sp>
      <p:pic>
        <p:nvPicPr>
          <p:cNvPr id="5" name="Imagen 4">
            <a:extLst>
              <a:ext uri="{FF2B5EF4-FFF2-40B4-BE49-F238E27FC236}">
                <a16:creationId xmlns:a16="http://schemas.microsoft.com/office/drawing/2014/main" id="{776AE09D-E2B3-434B-8305-4148AD4D0112}"/>
              </a:ext>
            </a:extLst>
          </p:cNvPr>
          <p:cNvPicPr>
            <a:picLocks noChangeAspect="1"/>
          </p:cNvPicPr>
          <p:nvPr/>
        </p:nvPicPr>
        <p:blipFill>
          <a:blip r:embed="rId2"/>
          <a:stretch>
            <a:fillRect/>
          </a:stretch>
        </p:blipFill>
        <p:spPr>
          <a:xfrm>
            <a:off x="5117358" y="4172756"/>
            <a:ext cx="2494056" cy="1957284"/>
          </a:xfrm>
          <a:prstGeom prst="rect">
            <a:avLst/>
          </a:prstGeom>
        </p:spPr>
      </p:pic>
    </p:spTree>
    <p:extLst>
      <p:ext uri="{BB962C8B-B14F-4D97-AF65-F5344CB8AC3E}">
        <p14:creationId xmlns:p14="http://schemas.microsoft.com/office/powerpoint/2010/main" val="218776307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368</TotalTime>
  <Words>488</Words>
  <Application>Microsoft Office PowerPoint</Application>
  <PresentationFormat>Panorámica</PresentationFormat>
  <Paragraphs>33</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Bahnschrift</vt:lpstr>
      <vt:lpstr>Bahnschrift SemiLight</vt:lpstr>
      <vt:lpstr>Calibri</vt:lpstr>
      <vt:lpstr>Calibri Light</vt:lpstr>
      <vt:lpstr>Celestial</vt:lpstr>
      <vt:lpstr>Modelo de canvas de UPLINE</vt:lpstr>
      <vt:lpstr>Presentación de PowerPoint</vt:lpstr>
      <vt:lpstr>Segmento de clientes</vt:lpstr>
      <vt:lpstr>Propuesta de valor</vt:lpstr>
      <vt:lpstr>Canales</vt:lpstr>
      <vt:lpstr>Relación con los clientes</vt:lpstr>
      <vt:lpstr>Flujo de ingresos</vt:lpstr>
      <vt:lpstr>Recursos claves</vt:lpstr>
      <vt:lpstr>Actividades claves</vt:lpstr>
      <vt:lpstr>Socios claves</vt:lpstr>
      <vt:lpstr>Estructura de costos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canvas de UPLINE</dc:title>
  <dc:creator>Natalia Garnica</dc:creator>
  <cp:lastModifiedBy>Natalia Garnica</cp:lastModifiedBy>
  <cp:revision>18</cp:revision>
  <dcterms:created xsi:type="dcterms:W3CDTF">2020-03-27T17:48:50Z</dcterms:created>
  <dcterms:modified xsi:type="dcterms:W3CDTF">2020-03-27T23:57:46Z</dcterms:modified>
</cp:coreProperties>
</file>