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2" r:id="rId2"/>
    <p:sldId id="258" r:id="rId3"/>
    <p:sldId id="279" r:id="rId4"/>
    <p:sldId id="259" r:id="rId5"/>
    <p:sldId id="260" r:id="rId6"/>
    <p:sldId id="261" r:id="rId7"/>
    <p:sldId id="262" r:id="rId8"/>
    <p:sldId id="263" r:id="rId9"/>
    <p:sldId id="267" r:id="rId10"/>
    <p:sldId id="280" r:id="rId11"/>
    <p:sldId id="268" r:id="rId12"/>
    <p:sldId id="281" r:id="rId13"/>
    <p:sldId id="269" r:id="rId14"/>
    <p:sldId id="272" r:id="rId15"/>
    <p:sldId id="273" r:id="rId16"/>
    <p:sldId id="275" r:id="rId17"/>
    <p:sldId id="276" r:id="rId18"/>
    <p:sldId id="283" r:id="rId19"/>
    <p:sldId id="278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07" autoAdjust="0"/>
  </p:normalViewPr>
  <p:slideViewPr>
    <p:cSldViewPr>
      <p:cViewPr varScale="1">
        <p:scale>
          <a:sx n="77" d="100"/>
          <a:sy n="77" d="100"/>
        </p:scale>
        <p:origin x="-10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DBDE1-AFAB-4E2C-8837-72132DF21D69}" type="datetimeFigureOut">
              <a:rPr lang="pt-BR" smtClean="0"/>
              <a:pPr/>
              <a:t>27/11/2015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25A19-B5C0-4940-BAFF-6C32F49580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27/11/2015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27/11/2015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27/11/2015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27/11/2015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file:///C:\Users\Ghost\Desktop\ppt-final\Meu%20Filme.wmv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undo apresentaçã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9144000" cy="5663028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2132856"/>
            <a:ext cx="8280920" cy="1512168"/>
          </a:xfrm>
        </p:spPr>
        <p:txBody>
          <a:bodyPr anchor="ctr">
            <a:normAutofit fontScale="90000"/>
          </a:bodyPr>
          <a:lstStyle/>
          <a:p>
            <a:r>
              <a:rPr lang="pt-BR" b="1" dirty="0" smtClean="0">
                <a:solidFill>
                  <a:schemeClr val="tx2"/>
                </a:solidFill>
                <a:latin typeface="Arial Narrow" pitchFamily="34" charset="0"/>
              </a:rPr>
              <a:t>AUTOMAÇÃO DE TESTE DE SOFTWARE</a:t>
            </a:r>
            <a:br>
              <a:rPr lang="pt-BR" b="1" dirty="0" smtClean="0">
                <a:solidFill>
                  <a:schemeClr val="tx2"/>
                </a:solidFill>
                <a:latin typeface="Arial Narrow" pitchFamily="34" charset="0"/>
              </a:rPr>
            </a:br>
            <a:r>
              <a:rPr lang="pt-BR" b="1" dirty="0" smtClean="0">
                <a:solidFill>
                  <a:schemeClr val="tx2"/>
                </a:solidFill>
                <a:latin typeface="Arial Narrow" pitchFamily="34" charset="0"/>
              </a:rPr>
              <a:t>COM A FERRAMENTA TESTCOMPLETE</a:t>
            </a:r>
            <a:endParaRPr lang="pt-BR" sz="4400" b="1" i="1" dirty="0" smtClean="0">
              <a:solidFill>
                <a:schemeClr val="tx2"/>
              </a:solidFill>
            </a:endParaRPr>
          </a:p>
        </p:txBody>
      </p:sp>
      <p:pic>
        <p:nvPicPr>
          <p:cNvPr id="2051" name="Picture 7" descr="fe_ger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404813"/>
            <a:ext cx="71628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com Único Canto Aparado 3"/>
          <p:cNvSpPr/>
          <p:nvPr/>
        </p:nvSpPr>
        <p:spPr>
          <a:xfrm rot="16200000">
            <a:off x="5669868" y="2259124"/>
            <a:ext cx="1728192" cy="5220072"/>
          </a:xfrm>
          <a:prstGeom prst="snip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283968" y="443711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b="1" dirty="0" smtClean="0">
                <a:solidFill>
                  <a:schemeClr val="tx2"/>
                </a:solidFill>
                <a:latin typeface="Arial Narrow" pitchFamily="34" charset="0"/>
              </a:rPr>
              <a:t>Acadêmico(a): Luís Paulo G. </a:t>
            </a:r>
            <a:r>
              <a:rPr lang="pt-BR" sz="2400" b="1" dirty="0" err="1" smtClean="0">
                <a:solidFill>
                  <a:schemeClr val="tx2"/>
                </a:solidFill>
                <a:latin typeface="Arial Narrow" pitchFamily="34" charset="0"/>
              </a:rPr>
              <a:t>Lauer</a:t>
            </a:r>
            <a:endParaRPr lang="pt-BR" sz="2400" b="1" dirty="0" smtClean="0">
              <a:solidFill>
                <a:schemeClr val="tx2"/>
              </a:solidFill>
              <a:latin typeface="Arial Narrow" pitchFamily="34" charset="0"/>
            </a:endParaRPr>
          </a:p>
          <a:p>
            <a:r>
              <a:rPr lang="pt-BR" sz="2400" b="1" dirty="0" smtClean="0">
                <a:solidFill>
                  <a:schemeClr val="tx2"/>
                </a:solidFill>
                <a:latin typeface="Arial Narrow" pitchFamily="34" charset="0"/>
              </a:rPr>
              <a:t>Orientador(a): </a:t>
            </a:r>
            <a:r>
              <a:rPr lang="pt-BR" sz="2400" b="1" dirty="0" err="1" smtClean="0">
                <a:solidFill>
                  <a:schemeClr val="tx2"/>
                </a:solidFill>
                <a:latin typeface="Arial Narrow" pitchFamily="34" charset="0"/>
              </a:rPr>
              <a:t>Vlademir</a:t>
            </a:r>
            <a:r>
              <a:rPr lang="pt-BR" sz="2400" b="1" dirty="0" smtClean="0">
                <a:solidFill>
                  <a:schemeClr val="tx2"/>
                </a:solidFill>
                <a:latin typeface="Arial Narrow" pitchFamily="34" charset="0"/>
              </a:rPr>
              <a:t> B. Viana</a:t>
            </a:r>
            <a:endParaRPr lang="en-US" sz="2400" b="1" dirty="0" smtClean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995936" y="6165304"/>
            <a:ext cx="748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olidFill>
                  <a:schemeClr val="tx2"/>
                </a:solidFill>
                <a:latin typeface="Arial Narrow" pitchFamily="34" charset="0"/>
              </a:rPr>
              <a:t>2015</a:t>
            </a:r>
            <a:endParaRPr lang="pt-BR" sz="2400" dirty="0">
              <a:solidFill>
                <a:schemeClr val="tx2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fundo apresentaçã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619672" y="260648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cap="all" dirty="0" smtClean="0">
                <a:solidFill>
                  <a:schemeClr val="tx2"/>
                </a:solidFill>
              </a:rPr>
              <a:t>6 - METODOLOGIA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403648" y="1772816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2"/>
                </a:solidFill>
                <a:latin typeface="Arial Narrow" pitchFamily="34" charset="0"/>
              </a:rPr>
              <a:t> Seguidamente sobre Automação de teste de software </a:t>
            </a:r>
          </a:p>
        </p:txBody>
      </p:sp>
      <p:sp>
        <p:nvSpPr>
          <p:cNvPr id="5" name="Retângulo 4"/>
          <p:cNvSpPr/>
          <p:nvPr/>
        </p:nvSpPr>
        <p:spPr>
          <a:xfrm>
            <a:off x="1403648" y="1196752"/>
            <a:ext cx="3622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cap="all" dirty="0" smtClean="0">
                <a:solidFill>
                  <a:schemeClr val="tx2"/>
                </a:solidFill>
                <a:latin typeface="Arial Narrow" pitchFamily="34" charset="0"/>
              </a:rPr>
              <a:t>6.3  PESQUISAS E TAREFAS</a:t>
            </a:r>
            <a:endParaRPr lang="pt-BR" sz="2400" b="1" cap="all" dirty="0">
              <a:solidFill>
                <a:schemeClr val="tx2"/>
              </a:solidFill>
              <a:latin typeface="Arial Narrow" pitchFamily="34" charset="0"/>
            </a:endParaRPr>
          </a:p>
        </p:txBody>
      </p:sp>
      <p:pic>
        <p:nvPicPr>
          <p:cNvPr id="6" name="Imagem 5" descr="sq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4653136"/>
            <a:ext cx="2976331" cy="1008112"/>
          </a:xfrm>
          <a:prstGeom prst="rect">
            <a:avLst/>
          </a:prstGeom>
        </p:spPr>
      </p:pic>
      <p:pic>
        <p:nvPicPr>
          <p:cNvPr id="7" name="Imagem 6" descr="automatic_form_focus_control-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656" y="2348880"/>
            <a:ext cx="1368152" cy="1368152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440390" y="3933056"/>
            <a:ext cx="3756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2"/>
                </a:solidFill>
                <a:latin typeface="Arial Narrow" pitchFamily="34" charset="0"/>
              </a:rPr>
              <a:t> Depois sobre Linguagem SQL</a:t>
            </a:r>
            <a:endParaRPr lang="pt-BR" sz="2400" dirty="0">
              <a:solidFill>
                <a:schemeClr val="tx2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fundo apresentaçã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619672" y="260648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cap="all" dirty="0" smtClean="0">
                <a:solidFill>
                  <a:schemeClr val="tx2"/>
                </a:solidFill>
              </a:rPr>
              <a:t>6 - METODOLOGIA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403648" y="1772816"/>
            <a:ext cx="6552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2"/>
                </a:solidFill>
                <a:latin typeface="Arial Narrow" pitchFamily="34" charset="0"/>
              </a:rPr>
              <a:t> O software testado foi o sistema ERP GMAX da empresa </a:t>
            </a:r>
            <a:r>
              <a:rPr lang="pt-BR" sz="2400" dirty="0" err="1" smtClean="0">
                <a:solidFill>
                  <a:schemeClr val="tx2"/>
                </a:solidFill>
                <a:latin typeface="Arial Narrow" pitchFamily="34" charset="0"/>
              </a:rPr>
              <a:t>Genesys</a:t>
            </a:r>
            <a:r>
              <a:rPr lang="pt-BR" sz="2400" dirty="0" smtClean="0">
                <a:solidFill>
                  <a:schemeClr val="tx2"/>
                </a:solidFill>
                <a:latin typeface="Arial Narrow" pitchFamily="34" charset="0"/>
              </a:rPr>
              <a:t> Engenharia de Software LTDA.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403648" y="1196752"/>
            <a:ext cx="41056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cap="all" dirty="0" smtClean="0">
                <a:solidFill>
                  <a:schemeClr val="tx2"/>
                </a:solidFill>
                <a:latin typeface="Arial Narrow" pitchFamily="34" charset="0"/>
              </a:rPr>
              <a:t>6.4  tecnologias utilizadas</a:t>
            </a:r>
          </a:p>
        </p:txBody>
      </p:sp>
      <p:pic>
        <p:nvPicPr>
          <p:cNvPr id="6" name="Imagem 5" descr="4801f9c042b9686ad993bc8c3c6735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2708920"/>
            <a:ext cx="1224136" cy="1224136"/>
          </a:xfrm>
          <a:prstGeom prst="rect">
            <a:avLst/>
          </a:prstGeom>
        </p:spPr>
      </p:pic>
      <p:pic>
        <p:nvPicPr>
          <p:cNvPr id="7" name="Imagem 6" descr="TestComplete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7663" y="4869160"/>
            <a:ext cx="3960441" cy="81239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475656" y="4005064"/>
            <a:ext cx="6552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2"/>
                </a:solidFill>
                <a:latin typeface="Arial Narrow" pitchFamily="34" charset="0"/>
              </a:rPr>
              <a:t> A ferramenta utilizada para a automação de testes foi o </a:t>
            </a:r>
            <a:r>
              <a:rPr lang="pt-BR" sz="2400" i="1" dirty="0" err="1" smtClean="0">
                <a:solidFill>
                  <a:schemeClr val="tx2"/>
                </a:solidFill>
                <a:latin typeface="Arial Narrow" pitchFamily="34" charset="0"/>
              </a:rPr>
              <a:t>TestComplete</a:t>
            </a:r>
            <a:r>
              <a:rPr lang="pt-BR" sz="2400" dirty="0" smtClean="0">
                <a:solidFill>
                  <a:schemeClr val="tx2"/>
                </a:solidFill>
                <a:latin typeface="Arial Narrow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fundo apresentaçã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619672" y="260648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cap="all" dirty="0" smtClean="0">
                <a:solidFill>
                  <a:schemeClr val="tx2"/>
                </a:solidFill>
              </a:rPr>
              <a:t>6 - METODOLOGIA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403648" y="1772816"/>
            <a:ext cx="65527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2"/>
                </a:solidFill>
              </a:rPr>
              <a:t> Utilizado o Software da </a:t>
            </a:r>
            <a:r>
              <a:rPr lang="pt-BR" sz="2400" dirty="0" err="1" smtClean="0">
                <a:solidFill>
                  <a:schemeClr val="tx2"/>
                </a:solidFill>
              </a:rPr>
              <a:t>Quest</a:t>
            </a:r>
            <a:r>
              <a:rPr lang="pt-BR" sz="2400" dirty="0" smtClean="0">
                <a:solidFill>
                  <a:schemeClr val="tx2"/>
                </a:solidFill>
              </a:rPr>
              <a:t> </a:t>
            </a:r>
            <a:r>
              <a:rPr lang="pt-BR" sz="2400" dirty="0" err="1" smtClean="0">
                <a:solidFill>
                  <a:schemeClr val="tx2"/>
                </a:solidFill>
              </a:rPr>
              <a:t>Soft</a:t>
            </a:r>
            <a:r>
              <a:rPr lang="pt-BR" sz="2400" dirty="0" smtClean="0">
                <a:solidFill>
                  <a:schemeClr val="tx2"/>
                </a:solidFill>
              </a:rPr>
              <a:t>, o </a:t>
            </a:r>
            <a:r>
              <a:rPr lang="pt-BR" sz="2400" dirty="0" err="1" smtClean="0">
                <a:solidFill>
                  <a:schemeClr val="tx2"/>
                </a:solidFill>
              </a:rPr>
              <a:t>Toad</a:t>
            </a:r>
            <a:r>
              <a:rPr lang="pt-BR" sz="2400" dirty="0" smtClean="0">
                <a:solidFill>
                  <a:schemeClr val="tx2"/>
                </a:solidFill>
              </a:rPr>
              <a:t> para banco de dados Oracle e linguagem </a:t>
            </a:r>
            <a:r>
              <a:rPr lang="pt-BR" sz="2400" i="1" dirty="0" smtClean="0">
                <a:solidFill>
                  <a:schemeClr val="tx2"/>
                </a:solidFill>
              </a:rPr>
              <a:t>SQL</a:t>
            </a:r>
            <a:r>
              <a:rPr lang="pt-BR" sz="2400" dirty="0" smtClean="0">
                <a:solidFill>
                  <a:schemeClr val="tx2"/>
                </a:solidFill>
              </a:rPr>
              <a:t> para verificação das consultas de banco de dados rodadas nos testes.</a:t>
            </a:r>
            <a:endParaRPr lang="pt-BR" sz="2400" dirty="0" smtClean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403648" y="1196752"/>
            <a:ext cx="41056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cap="all" dirty="0" smtClean="0">
                <a:solidFill>
                  <a:schemeClr val="tx2"/>
                </a:solidFill>
                <a:latin typeface="Arial Narrow" pitchFamily="34" charset="0"/>
              </a:rPr>
              <a:t>6.5  tecnologias utilizadas</a:t>
            </a:r>
          </a:p>
        </p:txBody>
      </p:sp>
      <p:pic>
        <p:nvPicPr>
          <p:cNvPr id="6" name="Imagem 5" descr="toad-for-orac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3573016"/>
            <a:ext cx="2520280" cy="1057978"/>
          </a:xfrm>
          <a:prstGeom prst="rect">
            <a:avLst/>
          </a:prstGeom>
        </p:spPr>
      </p:pic>
      <p:pic>
        <p:nvPicPr>
          <p:cNvPr id="7" name="Imagem 6" descr="sq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2040" y="3573016"/>
            <a:ext cx="3188926" cy="1080120"/>
          </a:xfrm>
          <a:prstGeom prst="rect">
            <a:avLst/>
          </a:prstGeom>
        </p:spPr>
      </p:pic>
      <p:pic>
        <p:nvPicPr>
          <p:cNvPr id="8" name="Imagem 7" descr="superscript_plus_sign_u207A_icon_128x12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1880" y="3140968"/>
            <a:ext cx="1944216" cy="1944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undo apresentaçã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619672" y="260648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cap="all" dirty="0" smtClean="0">
                <a:solidFill>
                  <a:schemeClr val="tx2"/>
                </a:solidFill>
              </a:rPr>
              <a:t>7 - Desenvolvimento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403648" y="1772816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400" dirty="0">
              <a:latin typeface="Arial Narrow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403648" y="1196752"/>
            <a:ext cx="4562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cap="all" dirty="0" smtClean="0">
                <a:solidFill>
                  <a:schemeClr val="tx2"/>
                </a:solidFill>
                <a:latin typeface="Arial Narrow" pitchFamily="34" charset="0"/>
              </a:rPr>
              <a:t>7.1  Diagrama  de Casos de uso</a:t>
            </a:r>
          </a:p>
        </p:txBody>
      </p:sp>
      <p:pic>
        <p:nvPicPr>
          <p:cNvPr id="6" name="Imagem 5" descr="Use Case 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916832"/>
            <a:ext cx="8208912" cy="4409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undo apresentaçã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619672" y="260648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cap="all" dirty="0" smtClean="0">
                <a:solidFill>
                  <a:schemeClr val="tx2"/>
                </a:solidFill>
              </a:rPr>
              <a:t>7 - Desenvolvimento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403648" y="1772816"/>
            <a:ext cx="65527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solidFill>
                  <a:schemeClr val="tx2"/>
                </a:solidFill>
              </a:rPr>
              <a:t>A criação do projeto de teste leva em consideração os casos de uso, as estratégias e rotinas de teste. Teste de regressão foi a etapa de teste utilizada para a criação do projeto de teste.</a:t>
            </a:r>
            <a:endParaRPr lang="pt-BR" sz="2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403648" y="1196752"/>
            <a:ext cx="5965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cap="all" dirty="0" smtClean="0">
                <a:solidFill>
                  <a:schemeClr val="tx2"/>
                </a:solidFill>
                <a:latin typeface="Arial Narrow" pitchFamily="34" charset="0"/>
              </a:rPr>
              <a:t>7.2  Projeto de teste com </a:t>
            </a:r>
            <a:r>
              <a:rPr lang="pt-BR" sz="2400" b="1" cap="all" dirty="0" err="1" smtClean="0">
                <a:solidFill>
                  <a:schemeClr val="tx2"/>
                </a:solidFill>
                <a:latin typeface="Arial Narrow" pitchFamily="34" charset="0"/>
              </a:rPr>
              <a:t>TestComplete</a:t>
            </a:r>
            <a:endParaRPr lang="pt-BR" sz="2400" b="1" cap="all" dirty="0" smtClean="0">
              <a:solidFill>
                <a:schemeClr val="tx2"/>
              </a:solidFill>
              <a:latin typeface="Arial Narrow" pitchFamily="34" charset="0"/>
            </a:endParaRPr>
          </a:p>
        </p:txBody>
      </p:sp>
      <p:pic>
        <p:nvPicPr>
          <p:cNvPr id="6" name="Imagem 5" descr="Tela0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592" y="3573016"/>
            <a:ext cx="7488832" cy="2376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fundo apresentaçã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403648" y="1772816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400" dirty="0">
              <a:latin typeface="Arial Narrow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403648" y="1196752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sz="2400" b="1" cap="all" dirty="0" smtClean="0">
              <a:latin typeface="Arial Narrow" pitchFamily="34" charset="0"/>
            </a:endParaRPr>
          </a:p>
        </p:txBody>
      </p:sp>
      <p:pic>
        <p:nvPicPr>
          <p:cNvPr id="11" name="Imagem 10" descr="11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66234"/>
            <a:ext cx="5963483" cy="4486902"/>
          </a:xfrm>
          <a:prstGeom prst="rect">
            <a:avLst/>
          </a:prstGeom>
        </p:spPr>
      </p:pic>
      <p:pic>
        <p:nvPicPr>
          <p:cNvPr id="8" name="Imagem 7" descr="Tela25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71392" y="1844824"/>
            <a:ext cx="5472608" cy="5013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3648" y="1772816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400" dirty="0">
              <a:latin typeface="Arial Narrow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403648" y="1196752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sz="2400" b="1" cap="all" dirty="0" smtClean="0">
              <a:latin typeface="Arial Narrow" pitchFamily="34" charset="0"/>
            </a:endParaRPr>
          </a:p>
        </p:txBody>
      </p:sp>
      <p:pic>
        <p:nvPicPr>
          <p:cNvPr id="9" name="Imagem 8" descr="tela1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undo apresentaçã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403648" y="1772816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400" dirty="0">
              <a:latin typeface="Arial Narrow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403648" y="1196752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sz="2400" b="1" cap="all" dirty="0" smtClean="0">
              <a:latin typeface="Arial Narrow" pitchFamily="34" charset="0"/>
            </a:endParaRPr>
          </a:p>
        </p:txBody>
      </p:sp>
      <p:pic>
        <p:nvPicPr>
          <p:cNvPr id="9" name="Imagem 8" descr="tela1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6624736" cy="4536504"/>
          </a:xfrm>
          <a:prstGeom prst="rect">
            <a:avLst/>
          </a:prstGeom>
        </p:spPr>
      </p:pic>
      <p:pic>
        <p:nvPicPr>
          <p:cNvPr id="10" name="Imagem 9" descr="Tela22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5816" y="3284984"/>
            <a:ext cx="6084169" cy="33569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fundo apresentação.jpg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619672" y="260648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tx2"/>
                </a:solidFill>
              </a:rPr>
              <a:t>8 - RESULTADOS ATINGIDOS</a:t>
            </a:r>
            <a:endParaRPr lang="pt-BR" sz="3600" b="1" cap="all" dirty="0" smtClean="0">
              <a:solidFill>
                <a:schemeClr val="tx2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403648" y="1772816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400" dirty="0">
              <a:latin typeface="Arial Narrow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403648" y="1196752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sz="2400" b="1" cap="all" dirty="0" smtClean="0">
              <a:latin typeface="Arial Narrow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907704" y="2132856"/>
            <a:ext cx="5688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>
                <a:solidFill>
                  <a:schemeClr val="tx2"/>
                </a:solidFill>
                <a:latin typeface="Arial Narrow" pitchFamily="34" charset="0"/>
              </a:rPr>
              <a:t>Clique aqui para rodar o vídeo</a:t>
            </a:r>
            <a:endParaRPr lang="pt-BR" sz="5400" dirty="0">
              <a:solidFill>
                <a:schemeClr val="tx2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fundo apresentaçã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619672" y="260648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tx2"/>
                </a:solidFill>
              </a:rPr>
              <a:t>9 - CONCLUSÃO</a:t>
            </a:r>
            <a:endParaRPr lang="pt-BR" sz="3600" b="1" cap="all" dirty="0" smtClean="0">
              <a:solidFill>
                <a:schemeClr val="tx2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403648" y="1772816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400" dirty="0">
              <a:latin typeface="Arial Narrow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403648" y="1196752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sz="2400" b="1" cap="all" dirty="0" smtClean="0">
              <a:latin typeface="Arial Narrow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71600" y="1052736"/>
            <a:ext cx="720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solidFill>
                  <a:schemeClr val="tx2"/>
                </a:solidFill>
                <a:latin typeface="Arial Narrow" pitchFamily="34" charset="0"/>
              </a:rPr>
              <a:t>Após o desenvolvimento e aplicação do projeto na empresa, é possível afirmar que a automação de teste fornecida pela ferramenta </a:t>
            </a:r>
            <a:r>
              <a:rPr lang="pt-BR" sz="2400" i="1" dirty="0" err="1" smtClean="0">
                <a:solidFill>
                  <a:schemeClr val="tx2"/>
                </a:solidFill>
                <a:latin typeface="Arial Narrow" pitchFamily="34" charset="0"/>
              </a:rPr>
              <a:t>TestComplete</a:t>
            </a:r>
            <a:r>
              <a:rPr lang="pt-BR" sz="2400" dirty="0" smtClean="0">
                <a:solidFill>
                  <a:schemeClr val="tx2"/>
                </a:solidFill>
                <a:latin typeface="Arial Narrow" pitchFamily="34" charset="0"/>
              </a:rPr>
              <a:t>, possuí diversos benefícios e vantagens, se comparado com testes manuais.</a:t>
            </a:r>
            <a:r>
              <a:rPr lang="pt-BR" dirty="0" smtClean="0">
                <a:solidFill>
                  <a:schemeClr val="tx2"/>
                </a:solidFill>
              </a:rPr>
              <a:t> </a:t>
            </a:r>
            <a:r>
              <a:rPr lang="pt-BR" dirty="0" smtClean="0"/>
              <a:t>	</a:t>
            </a:r>
            <a:endParaRPr lang="pt-BR" dirty="0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971600" y="2924944"/>
          <a:ext cx="7200799" cy="3382873"/>
        </p:xfrm>
        <a:graphic>
          <a:graphicData uri="http://schemas.openxmlformats.org/drawingml/2006/table">
            <a:tbl>
              <a:tblPr/>
              <a:tblGrid>
                <a:gridCol w="2400005"/>
                <a:gridCol w="2400005"/>
                <a:gridCol w="2400789"/>
              </a:tblGrid>
              <a:tr h="4266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Informações</a:t>
                      </a:r>
                      <a:endParaRPr lang="pt-BR" sz="1800" dirty="0">
                        <a:solidFill>
                          <a:srgbClr val="000000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Testes Manuais</a:t>
                      </a:r>
                      <a:endParaRPr lang="pt-BR" sz="1800" dirty="0">
                        <a:solidFill>
                          <a:srgbClr val="000000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Automação de Testes</a:t>
                      </a:r>
                      <a:endParaRPr lang="pt-BR" sz="1800">
                        <a:solidFill>
                          <a:srgbClr val="000000"/>
                        </a:solidFill>
                        <a:latin typeface="Arial Narrow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4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Tempo de execução do teste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10 minutos à 20 minutos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1 minuto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6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Precisão do teste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Não aplicável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100%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6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Qualidade do resultado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Baixa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Alta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6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Manutenção dos testes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Pouca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Média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3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Envolvimento humano na execução do teste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100%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Calibri"/>
                          <a:cs typeface="Times New Roman"/>
                        </a:rPr>
                        <a:t>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undo apresentaçã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619672" y="260648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tx2"/>
                </a:solidFill>
                <a:latin typeface="Arial Narrow" pitchFamily="34" charset="0"/>
              </a:rPr>
              <a:t>1 - EMPRESA</a:t>
            </a:r>
            <a:endParaRPr lang="pt-BR" sz="36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403648" y="1124744"/>
            <a:ext cx="64807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solidFill>
                  <a:schemeClr val="tx2"/>
                </a:solidFill>
                <a:latin typeface="Arial Narrow" pitchFamily="34" charset="0"/>
              </a:rPr>
              <a:t>Criada em 1991, a </a:t>
            </a:r>
            <a:r>
              <a:rPr lang="pt-BR" sz="2400" dirty="0" err="1" smtClean="0">
                <a:solidFill>
                  <a:schemeClr val="tx2"/>
                </a:solidFill>
                <a:latin typeface="Arial Narrow" pitchFamily="34" charset="0"/>
              </a:rPr>
              <a:t>Genesys</a:t>
            </a:r>
            <a:r>
              <a:rPr lang="pt-BR" sz="2400" dirty="0" smtClean="0">
                <a:solidFill>
                  <a:schemeClr val="tx2"/>
                </a:solidFill>
                <a:latin typeface="Arial Narrow" pitchFamily="34" charset="0"/>
              </a:rPr>
              <a:t> Engenharia de Software tem como missão viabilizar soluções para o sucesso das organizações, por meio da gestão da informação, com tecnologia avançada e inovadora, pessoas valorizadas, e comprometidas, transferindo conhecimento em benefício dos clientes.</a:t>
            </a:r>
            <a:endParaRPr lang="pt-BR" sz="2400" dirty="0">
              <a:solidFill>
                <a:schemeClr val="tx2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undo apresentaçã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619672" y="260648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tx2"/>
                </a:solidFill>
                <a:latin typeface="Arial Narrow" pitchFamily="34" charset="0"/>
              </a:rPr>
              <a:t>2 - SITUAÇÃO-PROBLEMA</a:t>
            </a:r>
            <a:endParaRPr lang="pt-BR" sz="36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403648" y="1196752"/>
            <a:ext cx="6678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solidFill>
                  <a:schemeClr val="tx2"/>
                </a:solidFill>
                <a:latin typeface="Arial Narrow" pitchFamily="34" charset="0"/>
              </a:rPr>
              <a:t>Atualmente, empresas de tecnologia que desenvolvem software que constantemente sofrem novas atualizações, necessitam efetuar testes repetitivos baseados em casos de uso, com o propósito de encontrar possíveis falhas devido a um novo componente integrado ao sistema ou devido a alteração de um componente existente. </a:t>
            </a:r>
            <a:endParaRPr lang="pt-BR" sz="2400" dirty="0">
              <a:solidFill>
                <a:schemeClr val="tx2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undo apresentaçã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619672" y="260648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tx2"/>
                </a:solidFill>
                <a:latin typeface="Arial Narrow" pitchFamily="34" charset="0"/>
              </a:rPr>
              <a:t>3 - OBJETIVO</a:t>
            </a:r>
            <a:endParaRPr lang="pt-BR" sz="36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403648" y="1196752"/>
            <a:ext cx="64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solidFill>
                  <a:schemeClr val="tx2"/>
                </a:solidFill>
                <a:latin typeface="Arial Narrow" pitchFamily="34" charset="0"/>
              </a:rPr>
              <a:t>Utilizar um software específico para automação de testes </a:t>
            </a:r>
            <a:r>
              <a:rPr lang="pt-BR" sz="2400" dirty="0" smtClean="0">
                <a:solidFill>
                  <a:schemeClr val="tx2"/>
                </a:solidFill>
                <a:latin typeface="Arial Narrow" pitchFamily="34" charset="0"/>
              </a:rPr>
              <a:t>aplicados no </a:t>
            </a:r>
            <a:r>
              <a:rPr lang="pt-BR" sz="2400" dirty="0" smtClean="0">
                <a:solidFill>
                  <a:schemeClr val="tx2"/>
                </a:solidFill>
                <a:latin typeface="Arial Narrow" pitchFamily="34" charset="0"/>
              </a:rPr>
              <a:t>software ERP GMAX.</a:t>
            </a:r>
            <a:endParaRPr lang="pt-BR" sz="2400" dirty="0">
              <a:solidFill>
                <a:schemeClr val="tx2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undo apresentaçã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619672" y="260648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tx2"/>
                </a:solidFill>
                <a:latin typeface="Arial Narrow" pitchFamily="34" charset="0"/>
              </a:rPr>
              <a:t>4 - JUSTIFICATIVA</a:t>
            </a:r>
            <a:endParaRPr lang="pt-BR" sz="36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403648" y="1196752"/>
            <a:ext cx="64087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solidFill>
                  <a:schemeClr val="tx2"/>
                </a:solidFill>
                <a:latin typeface="Arial Narrow" pitchFamily="34" charset="0"/>
              </a:rPr>
              <a:t>Automatizar o processo de teste de um novo software ou nova versão de um software, faz com que o nível de qualidade se eleve e fortaleça o produto como um todo. </a:t>
            </a:r>
          </a:p>
          <a:p>
            <a:pPr algn="just"/>
            <a:endParaRPr lang="pt-BR" sz="2400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 algn="just"/>
            <a:r>
              <a:rPr lang="pt-BR" sz="2400" dirty="0" smtClean="0">
                <a:solidFill>
                  <a:schemeClr val="tx2"/>
                </a:solidFill>
                <a:latin typeface="Arial Narrow" pitchFamily="34" charset="0"/>
              </a:rPr>
              <a:t>Possibilita aumentar a qualidade dos resultados de testes, reduzir o tempo de execução dos testes e reduzir o risco de falhas no software.</a:t>
            </a:r>
            <a:endParaRPr lang="pt-BR" sz="2400" dirty="0">
              <a:solidFill>
                <a:schemeClr val="tx2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undo apresentaçã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04" y="0"/>
            <a:ext cx="9141196" cy="68580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619672" y="260648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cap="all" dirty="0" smtClean="0">
                <a:solidFill>
                  <a:schemeClr val="tx2"/>
                </a:solidFill>
                <a:latin typeface="Arial Narrow" pitchFamily="34" charset="0"/>
              </a:rPr>
              <a:t>5 - fundamentação teórica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403648" y="1700808"/>
            <a:ext cx="64087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solidFill>
                  <a:schemeClr val="tx2"/>
                </a:solidFill>
                <a:latin typeface="Arial Narrow" pitchFamily="34" charset="0"/>
              </a:rPr>
              <a:t>"A área de Testes de Software vem se tornando cada vez mais importante para que o desenvolvimento alcance um alto nível de qualidade e confiabilidade." (LOURENÇÃO e OLIVEIRA, 2015).</a:t>
            </a:r>
            <a:endParaRPr lang="pt-BR" sz="2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75656" y="1052736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tx2"/>
                </a:solidFill>
                <a:latin typeface="Arial Narrow" pitchFamily="34" charset="0"/>
              </a:rPr>
              <a:t>5.1  TESTE DE SOFTWARE</a:t>
            </a:r>
            <a:endParaRPr lang="pt-BR" sz="2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undo apresentaçã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619672" y="260648"/>
            <a:ext cx="6120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cap="all" dirty="0" smtClean="0">
                <a:solidFill>
                  <a:schemeClr val="tx2"/>
                </a:solidFill>
              </a:rPr>
              <a:t>5 - fundamentação teórica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31640" y="1772816"/>
            <a:ext cx="64087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solidFill>
                  <a:schemeClr val="tx2"/>
                </a:solidFill>
                <a:latin typeface="Arial Narrow" pitchFamily="34" charset="0"/>
              </a:rPr>
              <a:t>Automação de teste de software está relacionada à utilização de ferramentas para execução dos testes, tendo em vista a redução do envolvimento humano em atividades manuais repetitivas e na otimização do tempo de realização do </a:t>
            </a:r>
            <a:r>
              <a:rPr lang="pt-BR" sz="2400" dirty="0" smtClean="0">
                <a:solidFill>
                  <a:schemeClr val="tx2"/>
                </a:solidFill>
                <a:latin typeface="Arial Narrow" pitchFamily="34" charset="0"/>
              </a:rPr>
              <a:t>teste. (</a:t>
            </a:r>
            <a:r>
              <a:rPr lang="pt-BR" sz="2400" dirty="0" smtClean="0">
                <a:solidFill>
                  <a:schemeClr val="tx2"/>
                </a:solidFill>
                <a:latin typeface="Arial Narrow" pitchFamily="34" charset="0"/>
              </a:rPr>
              <a:t>CAETANO, 2014).</a:t>
            </a:r>
            <a:endParaRPr lang="pt-BR" sz="2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475656" y="1124744"/>
            <a:ext cx="5649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tx2"/>
                </a:solidFill>
                <a:latin typeface="Arial Narrow" pitchFamily="34" charset="0"/>
              </a:rPr>
              <a:t>5.2  AUTOMAÇÃO DE TESTE DE SOFTWARE</a:t>
            </a:r>
            <a:endParaRPr lang="pt-BR" sz="2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undo apresentaçã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619672" y="260648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cap="all" dirty="0" smtClean="0">
                <a:solidFill>
                  <a:schemeClr val="tx2"/>
                </a:solidFill>
              </a:rPr>
              <a:t>6 - METODOLOGIA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403648" y="1772816"/>
            <a:ext cx="65527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solidFill>
                  <a:schemeClr val="tx2"/>
                </a:solidFill>
                <a:latin typeface="Arial Narrow" pitchFamily="34" charset="0"/>
              </a:rPr>
              <a:t>Este trabalho tem como objetivo automatizar por completo o processo de teste e liberação da versão de atualização do sistema GMAX da empresa </a:t>
            </a:r>
            <a:r>
              <a:rPr lang="pt-BR" sz="2400" dirty="0" err="1" smtClean="0">
                <a:solidFill>
                  <a:schemeClr val="tx2"/>
                </a:solidFill>
                <a:latin typeface="Arial Narrow" pitchFamily="34" charset="0"/>
              </a:rPr>
              <a:t>Genesys</a:t>
            </a:r>
            <a:r>
              <a:rPr lang="pt-BR" sz="2400" dirty="0" smtClean="0">
                <a:solidFill>
                  <a:schemeClr val="tx2"/>
                </a:solidFill>
                <a:latin typeface="Arial Narrow" pitchFamily="34" charset="0"/>
              </a:rPr>
              <a:t> Engenharia de Software LTDA.</a:t>
            </a:r>
            <a:endParaRPr lang="pt-BR" sz="2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403648" y="1196752"/>
            <a:ext cx="4792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cap="all" dirty="0" smtClean="0">
                <a:solidFill>
                  <a:schemeClr val="tx2"/>
                </a:solidFill>
                <a:latin typeface="Arial Narrow" pitchFamily="34" charset="0"/>
              </a:rPr>
              <a:t>6.1  CARACTERIZAÇÃO DO PROJETO</a:t>
            </a:r>
            <a:endParaRPr lang="pt-BR" sz="2400" b="1" cap="all" dirty="0">
              <a:solidFill>
                <a:schemeClr val="tx2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fundo apresentaçã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619672" y="260648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cap="all" dirty="0" smtClean="0">
                <a:solidFill>
                  <a:schemeClr val="tx2"/>
                </a:solidFill>
              </a:rPr>
              <a:t>6 - METODOLOGIA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403648" y="1772816"/>
            <a:ext cx="65527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Arial Narrow" pitchFamily="34" charset="0"/>
              </a:rPr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2"/>
                </a:solidFill>
                <a:latin typeface="Arial Narrow" pitchFamily="34" charset="0"/>
              </a:rPr>
              <a:t>Pesquisas bibliográficas foram realizadas em artigos, livros, revistas e sites especializados.</a:t>
            </a:r>
          </a:p>
          <a:p>
            <a:pPr algn="just"/>
            <a:endParaRPr lang="pt-BR" sz="2400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2"/>
                </a:solidFill>
                <a:latin typeface="Arial Narrow" pitchFamily="34" charset="0"/>
              </a:rPr>
              <a:t> Realizado inicialmente um estudo sobre teste de software. </a:t>
            </a:r>
          </a:p>
        </p:txBody>
      </p:sp>
      <p:sp>
        <p:nvSpPr>
          <p:cNvPr id="5" name="Retângulo 4"/>
          <p:cNvSpPr/>
          <p:nvPr/>
        </p:nvSpPr>
        <p:spPr>
          <a:xfrm>
            <a:off x="1403648" y="1196752"/>
            <a:ext cx="3622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cap="all" dirty="0" smtClean="0">
                <a:solidFill>
                  <a:schemeClr val="tx2"/>
                </a:solidFill>
                <a:latin typeface="Arial Narrow" pitchFamily="34" charset="0"/>
              </a:rPr>
              <a:t>6.2  PESQUISAS E TAREFAS</a:t>
            </a:r>
            <a:endParaRPr lang="pt-BR" sz="2400" b="1" cap="all" dirty="0">
              <a:solidFill>
                <a:schemeClr val="tx2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601</Words>
  <Application>Microsoft Office PowerPoint</Application>
  <PresentationFormat>Apresentação na tela (4:3)</PresentationFormat>
  <Paragraphs>67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AUTOMAÇÃO DE TESTE DE SOFTWARE COM A FERRAMENTA TESTCOMPLETE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1 - TÍTULO</dc:title>
  <dc:creator>Ghost</dc:creator>
  <cp:lastModifiedBy>Ghost</cp:lastModifiedBy>
  <cp:revision>17</cp:revision>
  <dcterms:created xsi:type="dcterms:W3CDTF">2015-11-18T14:43:41Z</dcterms:created>
  <dcterms:modified xsi:type="dcterms:W3CDTF">2015-11-27T15:04:07Z</dcterms:modified>
</cp:coreProperties>
</file>