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96" r:id="rId4"/>
    <p:sldId id="301" r:id="rId5"/>
    <p:sldId id="315" r:id="rId6"/>
    <p:sldId id="297" r:id="rId7"/>
    <p:sldId id="316" r:id="rId8"/>
    <p:sldId id="304" r:id="rId9"/>
    <p:sldId id="308" r:id="rId10"/>
    <p:sldId id="306" r:id="rId11"/>
    <p:sldId id="309" r:id="rId12"/>
    <p:sldId id="307" r:id="rId13"/>
    <p:sldId id="310" r:id="rId14"/>
    <p:sldId id="260" r:id="rId15"/>
    <p:sldId id="298" r:id="rId16"/>
    <p:sldId id="299" r:id="rId17"/>
    <p:sldId id="317" r:id="rId18"/>
    <p:sldId id="305" r:id="rId19"/>
    <p:sldId id="311" r:id="rId20"/>
    <p:sldId id="312" r:id="rId21"/>
    <p:sldId id="313" r:id="rId22"/>
    <p:sldId id="300" r:id="rId23"/>
    <p:sldId id="302" r:id="rId2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6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3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51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8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9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66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4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4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3306847" cy="2383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342C-8F7F-4F47-BB61-143B3E670F53}"/>
              </a:ext>
            </a:extLst>
          </p:cNvPr>
          <p:cNvSpPr txBox="1"/>
          <p:nvPr/>
        </p:nvSpPr>
        <p:spPr>
          <a:xfrm>
            <a:off x="586282" y="3127108"/>
            <a:ext cx="56366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" panose="00000500000000000000" pitchFamily="2" charset="0"/>
              </a:rPr>
              <a:t>Grupo 52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Dados e </a:t>
            </a:r>
            <a:r>
              <a:rPr lang="pt-PT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Aprendizagem</a:t>
            </a: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Automática</a:t>
            </a:r>
            <a:endParaRPr lang="en-US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Universidade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Minho,Mestrado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Engenharia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59484-008E-4025-8897-237EB4F9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08" y="153970"/>
            <a:ext cx="1325164" cy="1179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Pycaret</a:t>
            </a:r>
            <a:r>
              <a:rPr lang="en-US" sz="3600" dirty="0"/>
              <a:t> 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5230907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Open Source</a:t>
            </a:r>
          </a:p>
          <a:p>
            <a:pPr marL="285750" indent="-285750"/>
            <a:r>
              <a:rPr lang="en-US" b="1" dirty="0"/>
              <a:t>Low Code</a:t>
            </a:r>
          </a:p>
          <a:p>
            <a:pPr marL="285750" indent="-285750"/>
            <a:r>
              <a:rPr lang="en-US" b="1" dirty="0"/>
              <a:t>Automated Machine Learning</a:t>
            </a:r>
          </a:p>
          <a:p>
            <a:pPr marL="285750" indent="-285750"/>
            <a:r>
              <a:rPr lang="en-US" b="1" dirty="0"/>
              <a:t>Normalization </a:t>
            </a:r>
          </a:p>
          <a:p>
            <a:pPr marL="285750" indent="-285750"/>
            <a:r>
              <a:rPr lang="en-US" b="1" dirty="0"/>
              <a:t>Oversampling Selection</a:t>
            </a:r>
          </a:p>
          <a:p>
            <a:pPr marL="285750" indent="-285750"/>
            <a:r>
              <a:rPr lang="en-US" b="1" dirty="0"/>
              <a:t>K-fold validation</a:t>
            </a:r>
          </a:p>
          <a:p>
            <a:pPr marL="285750" indent="-285750"/>
            <a:r>
              <a:rPr lang="en-US" b="1" dirty="0"/>
              <a:t>Auto Tuning </a:t>
            </a:r>
          </a:p>
          <a:p>
            <a:pPr marL="285750" indent="-285750"/>
            <a:endParaRPr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24B132-BE29-4173-A745-8FECEE73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24" y="1233768"/>
            <a:ext cx="3442542" cy="4926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373F02-340C-44ED-9AEA-82CF5049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24" y="1836346"/>
            <a:ext cx="4037860" cy="22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 err="1"/>
              <a:t>Pycaret</a:t>
            </a:r>
            <a:r>
              <a:rPr lang="en-US" sz="3600" dirty="0"/>
              <a:t>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Model Training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AA022-01FB-4692-98B4-425A4A4E0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"/>
          <a:stretch/>
        </p:blipFill>
        <p:spPr>
          <a:xfrm>
            <a:off x="1252058" y="1183504"/>
            <a:ext cx="6130377" cy="36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Neural Network 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en" b="1" dirty="0"/>
              <a:t>Endoding Label</a:t>
            </a:r>
          </a:p>
          <a:p>
            <a:pPr marL="285750" indent="-285750"/>
            <a:r>
              <a:rPr lang="en" b="1" dirty="0"/>
              <a:t>MinMax Scaler 0,1</a:t>
            </a:r>
          </a:p>
          <a:p>
            <a:pPr marL="285750" indent="-285750"/>
            <a:endParaRPr lang="en" b="1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Tuning</a:t>
            </a:r>
          </a:p>
          <a:p>
            <a:pPr marL="285750" indent="-285750"/>
            <a:r>
              <a:rPr lang="en" b="1" dirty="0"/>
              <a:t>Sequential</a:t>
            </a:r>
          </a:p>
          <a:p>
            <a:pPr marL="285750" indent="-285750"/>
            <a:r>
              <a:rPr lang="en" b="1" dirty="0"/>
              <a:t>Keras Tuner</a:t>
            </a:r>
          </a:p>
          <a:p>
            <a:pPr marL="285750" indent="-285750"/>
            <a:r>
              <a:rPr lang="en" b="1" dirty="0"/>
              <a:t>Nodes and Layers</a:t>
            </a:r>
          </a:p>
          <a:p>
            <a:pPr marL="285750" indent="-285750"/>
            <a:r>
              <a:rPr lang="en" b="1" dirty="0"/>
              <a:t>DropOut Rate</a:t>
            </a:r>
          </a:p>
          <a:p>
            <a:pPr marL="285750" indent="-285750"/>
            <a:r>
              <a:rPr lang="en" b="1" dirty="0"/>
              <a:t>Learning Rate</a:t>
            </a:r>
          </a:p>
          <a:p>
            <a:pPr marL="285750" indent="-285750"/>
            <a:r>
              <a:rPr lang="en" b="1" dirty="0"/>
              <a:t>RandomSearch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</a:p>
          <a:p>
            <a:pPr marL="285750" indent="-285750"/>
            <a:r>
              <a:rPr lang="en" b="1" dirty="0"/>
              <a:t>Class Weight</a:t>
            </a:r>
          </a:p>
          <a:p>
            <a:pPr marL="285750" indent="-285750"/>
            <a:r>
              <a:rPr lang="en" b="1" dirty="0"/>
              <a:t>Categorical Accuracy</a:t>
            </a:r>
          </a:p>
          <a:p>
            <a:pPr marL="285750" indent="-285750"/>
            <a:r>
              <a:rPr lang="en" b="1" dirty="0"/>
              <a:t>Loss</a:t>
            </a:r>
            <a:endParaRPr b="1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Neural Network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Accuracy + Loss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091844-8F6A-4778-BEFE-4DB395E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9" y="2863947"/>
            <a:ext cx="3165135" cy="2279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CD6134-1366-4CFE-B10F-B026020D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95" y="659448"/>
            <a:ext cx="3060922" cy="2204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28F47C-56AA-42D5-98A7-8250ADD12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05" y="1294485"/>
            <a:ext cx="3472783" cy="35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Traffic WorkFlow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3ED7625-6397-4F25-8640-7704A10C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1975"/>
            <a:ext cx="7826188" cy="3274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284194"/>
            <a:ext cx="5796900" cy="14589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2.</a:t>
            </a:r>
          </a:p>
          <a:p>
            <a:pPr algn="l" fontAlgn="base"/>
            <a:r>
              <a:rPr lang="pt-PT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Disease</a:t>
            </a:r>
            <a:r>
              <a:rPr lang="pt-PT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pt-PT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Prediction</a:t>
            </a:r>
            <a:endParaRPr lang="pt-PT" b="1" i="0" dirty="0">
              <a:solidFill>
                <a:srgbClr val="FFFFFF"/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799" y="2840049"/>
            <a:ext cx="6931960" cy="1019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pt-PT" sz="2000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Kaggle</a:t>
            </a:r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pt-PT" sz="2000" b="1" i="0" dirty="0" err="1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Dataset</a:t>
            </a:r>
            <a:endParaRPr lang="pt-PT" sz="2000" b="1" i="0" dirty="0">
              <a:solidFill>
                <a:srgbClr val="FFFFFF"/>
              </a:solidFill>
              <a:effectLst/>
              <a:latin typeface="Titillium Web" panose="00000500000000000000" pitchFamily="2" charset="0"/>
            </a:endParaRPr>
          </a:p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5453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1471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Dataset Disease Prediction</a:t>
            </a:r>
            <a:endParaRPr dirty="0"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37" name="Google Shape;637;p45"/>
          <p:cNvGraphicFramePr/>
          <p:nvPr>
            <p:extLst>
              <p:ext uri="{D42A27DB-BD31-4B8C-83A1-F6EECF244321}">
                <p14:modId xmlns:p14="http://schemas.microsoft.com/office/powerpoint/2010/main" val="1100839497"/>
              </p:ext>
            </p:extLst>
          </p:nvPr>
        </p:nvGraphicFramePr>
        <p:xfrm>
          <a:off x="450475" y="1474725"/>
          <a:ext cx="3684496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60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Column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prognosis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itching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skin_rash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continuous_sneezing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shivering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stomach_pain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4920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binary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Unnamed</a:t>
                      </a: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 133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Missing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4CB4DE1-0D02-4688-BE7D-D129C16AF1DE}"/>
              </a:ext>
            </a:extLst>
          </p:cNvPr>
          <p:cNvSpPr txBox="1"/>
          <p:nvPr/>
        </p:nvSpPr>
        <p:spPr>
          <a:xfrm>
            <a:off x="4668356" y="1793363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134 columns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6B3070-351D-42E3-B78E-837E70EDB0DC}"/>
              </a:ext>
            </a:extLst>
          </p:cNvPr>
          <p:cNvSpPr txBox="1"/>
          <p:nvPr/>
        </p:nvSpPr>
        <p:spPr>
          <a:xfrm>
            <a:off x="4694115" y="2070362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4920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lines</a:t>
            </a:r>
          </a:p>
        </p:txBody>
      </p:sp>
    </p:spTree>
    <p:extLst>
      <p:ext uri="{BB962C8B-B14F-4D97-AF65-F5344CB8AC3E}">
        <p14:creationId xmlns:p14="http://schemas.microsoft.com/office/powerpoint/2010/main" val="205006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40658" y="15660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Pre-Processing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40658" y="1233768"/>
            <a:ext cx="3832413" cy="16640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Constant / Missing</a:t>
            </a:r>
          </a:p>
          <a:p>
            <a:pPr marL="285750" indent="-285750"/>
            <a:r>
              <a:rPr lang="pt-PT" b="1" dirty="0"/>
              <a:t>'</a:t>
            </a:r>
            <a:r>
              <a:rPr lang="pt-PT" b="1" dirty="0" err="1"/>
              <a:t>Unnamed</a:t>
            </a:r>
            <a:r>
              <a:rPr lang="pt-PT" b="1" dirty="0"/>
              <a:t>: 133’ – 100% Miss</a:t>
            </a:r>
            <a:endParaRPr lang="en" b="1" dirty="0"/>
          </a:p>
          <a:p>
            <a:pPr marL="285750" indent="-285750"/>
            <a:r>
              <a:rPr lang="pt-PT" b="1" dirty="0" err="1"/>
              <a:t>fluid_overload</a:t>
            </a:r>
            <a:r>
              <a:rPr lang="pt-PT" b="1" dirty="0"/>
              <a:t> </a:t>
            </a:r>
            <a:r>
              <a:rPr lang="en" b="1" dirty="0"/>
              <a:t>– Constant 0</a:t>
            </a:r>
          </a:p>
          <a:p>
            <a:pPr marL="285750" indent="-285750"/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122;p19">
            <a:extLst>
              <a:ext uri="{FF2B5EF4-FFF2-40B4-BE49-F238E27FC236}">
                <a16:creationId xmlns:a16="http://schemas.microsoft.com/office/drawing/2014/main" id="{DF777C65-69D7-4654-8C8F-3AAA7400EF68}"/>
              </a:ext>
            </a:extLst>
          </p:cNvPr>
          <p:cNvSpPr txBox="1">
            <a:spLocks/>
          </p:cNvSpPr>
          <p:nvPr/>
        </p:nvSpPr>
        <p:spPr>
          <a:xfrm>
            <a:off x="340658" y="3007722"/>
            <a:ext cx="3832413" cy="18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1600"/>
              <a:buFont typeface="Titillium Web Light"/>
              <a:buChar char="▰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" b="1" dirty="0"/>
              <a:t>Solution</a:t>
            </a:r>
          </a:p>
          <a:p>
            <a:pPr marL="285750" indent="-285750"/>
            <a:r>
              <a:rPr lang="en" b="1" dirty="0"/>
              <a:t>Remove Constant and Missing column</a:t>
            </a:r>
          </a:p>
          <a:p>
            <a:pPr marL="0" indent="0">
              <a:buNone/>
            </a:pPr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Font typeface="Titillium Web Light"/>
              <a:buNone/>
            </a:pPr>
            <a:endParaRPr lang="en" b="1" dirty="0"/>
          </a:p>
        </p:txBody>
      </p: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5926F8FE-AD22-4399-8468-11A4BD96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41" y="852476"/>
            <a:ext cx="3370248" cy="27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en" b="1" dirty="0"/>
              <a:t>No Oversampling Needed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Classifier + Tuning</a:t>
            </a:r>
          </a:p>
          <a:p>
            <a:pPr marL="285750" indent="-285750"/>
            <a:r>
              <a:rPr lang="pt-PT" b="1" dirty="0" err="1"/>
              <a:t>LogisticRegression</a:t>
            </a:r>
            <a:endParaRPr lang="pt-PT" b="1" dirty="0"/>
          </a:p>
          <a:p>
            <a:pPr marL="285750" indent="-285750"/>
            <a:r>
              <a:rPr lang="pt-PT" b="1" dirty="0" err="1"/>
              <a:t>RandomForestClassifier</a:t>
            </a:r>
            <a:endParaRPr lang="pt-PT" b="1" dirty="0"/>
          </a:p>
          <a:p>
            <a:pPr marL="285750" indent="-285750"/>
            <a:r>
              <a:rPr lang="pt-PT" b="1" dirty="0" err="1"/>
              <a:t>KNeighborsClassifier</a:t>
            </a:r>
            <a:endParaRPr lang="pt-PT" b="1" dirty="0"/>
          </a:p>
          <a:p>
            <a:pPr marL="285750" indent="-285750"/>
            <a:r>
              <a:rPr lang="pt-PT" b="1" dirty="0" err="1"/>
              <a:t>DecisionTreeClassifier</a:t>
            </a:r>
            <a:endParaRPr lang="pt-PT" b="1" dirty="0"/>
          </a:p>
          <a:p>
            <a:pPr marL="285750" indent="-285750"/>
            <a:r>
              <a:rPr lang="pt-PT" b="1" dirty="0" err="1"/>
              <a:t>AdaBoostClassifier</a:t>
            </a:r>
            <a:endParaRPr lang="pt-PT" b="1" dirty="0"/>
          </a:p>
          <a:p>
            <a:pPr marL="285750" indent="-285750"/>
            <a:r>
              <a:rPr lang="pt-PT" b="1" dirty="0"/>
              <a:t>SVC</a:t>
            </a:r>
          </a:p>
          <a:p>
            <a:pPr marL="285750" indent="-285750"/>
            <a:r>
              <a:rPr lang="pt-PT" b="1" dirty="0" err="1"/>
              <a:t>XGBClassifier</a:t>
            </a:r>
            <a:endParaRPr lang="pt-PT" b="1" dirty="0"/>
          </a:p>
          <a:p>
            <a:pPr marL="285750" indent="-285750"/>
            <a:r>
              <a:rPr lang="pt-PT" b="1" dirty="0" err="1"/>
              <a:t>RidgeClassifier</a:t>
            </a:r>
            <a:endParaRPr lang="pt-PT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  <a:endParaRPr b="1" dirty="0"/>
          </a:p>
          <a:p>
            <a:pPr marL="285750" indent="-285750"/>
            <a:r>
              <a:rPr lang="en-US" dirty="0"/>
              <a:t>10 </a:t>
            </a:r>
            <a:r>
              <a:rPr lang="en-US" dirty="0" err="1"/>
              <a:t>StratifiedKFold</a:t>
            </a:r>
            <a:endParaRPr lang="en-US" dirty="0"/>
          </a:p>
          <a:p>
            <a:pPr marL="285750" indent="-285750"/>
            <a:r>
              <a:rPr lang="pt-PT" dirty="0" err="1"/>
              <a:t>Cross_val_score</a:t>
            </a:r>
            <a:endParaRPr lang="pt-PT" dirty="0"/>
          </a:p>
          <a:p>
            <a:pPr marL="285750" indent="-285750"/>
            <a:r>
              <a:rPr lang="pt-PT" dirty="0" err="1"/>
              <a:t>Test</a:t>
            </a:r>
            <a:r>
              <a:rPr lang="pt-PT" dirty="0"/>
              <a:t> Score</a:t>
            </a:r>
          </a:p>
          <a:p>
            <a:pPr marL="285750" indent="-285750"/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</a:t>
            </a:r>
            <a:endParaRPr lang="pt-PT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Feature Importance RF</a:t>
            </a:r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3A20DE6-83FD-4ED2-BDB6-9F5794D2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96153"/>
            <a:ext cx="2986368" cy="314661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EB5299E9-F3D0-468D-B7E8-ED9A9D88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00" y="1396153"/>
            <a:ext cx="2812614" cy="314661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CBCECCD-1057-4547-B3E3-E917B2B6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74" y="1722330"/>
            <a:ext cx="2413144" cy="24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284194"/>
            <a:ext cx="5796900" cy="14589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</a:p>
          <a:p>
            <a:pPr algn="l" fontAlgn="base"/>
            <a:r>
              <a:rPr lang="pt-PT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Previsão do fluxo de tráfego rodoviário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799" y="2840049"/>
            <a:ext cx="6931960" cy="1019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Competição ML @SBS/DAA </a:t>
            </a:r>
          </a:p>
          <a:p>
            <a:pPr algn="l" fontAlgn="base"/>
            <a:r>
              <a:rPr lang="pt-PT" sz="2000" b="1" i="0" dirty="0">
                <a:solidFill>
                  <a:srgbClr val="FFFFFF"/>
                </a:solidFill>
                <a:effectLst/>
                <a:latin typeface="Titillium Web" panose="00000500000000000000" pitchFamily="2" charset="0"/>
              </a:rPr>
              <a:t>Edição 2021/2022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Neural Network Training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461822" y="1428750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Split</a:t>
            </a:r>
          </a:p>
          <a:p>
            <a:pPr marL="285750" indent="-285750"/>
            <a:r>
              <a:rPr lang="en-US" b="1" dirty="0"/>
              <a:t>Encoding</a:t>
            </a:r>
          </a:p>
          <a:p>
            <a:pPr marL="285750" indent="-285750"/>
            <a:r>
              <a:rPr lang="en-US" b="1" dirty="0"/>
              <a:t>Early Stopping</a:t>
            </a:r>
          </a:p>
          <a:p>
            <a:pPr marL="285750" indent="-285750"/>
            <a:r>
              <a:rPr lang="en-US" b="1" dirty="0"/>
              <a:t>Future Tuning</a:t>
            </a:r>
          </a:p>
          <a:p>
            <a:pPr marL="285750" indent="-285750"/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Imagem 6" descr="Uma imagem com mapa&#10;&#10;Descrição gerada automaticamente">
            <a:extLst>
              <a:ext uri="{FF2B5EF4-FFF2-40B4-BE49-F238E27FC236}">
                <a16:creationId xmlns:a16="http://schemas.microsoft.com/office/drawing/2014/main" id="{1AC5F18C-C7C8-4F11-B196-57C6443D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12" y="1227044"/>
            <a:ext cx="5017966" cy="33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Neural Networks 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Accuracy + Loss</a:t>
            </a:r>
            <a:endParaRPr lang="pt-PT" dirty="0"/>
          </a:p>
        </p:txBody>
      </p:sp>
      <p:pic>
        <p:nvPicPr>
          <p:cNvPr id="5" name="Imagem 4" descr="Uma imagem com eletrónica&#10;&#10;Descrição gerada automaticamente">
            <a:extLst>
              <a:ext uri="{FF2B5EF4-FFF2-40B4-BE49-F238E27FC236}">
                <a16:creationId xmlns:a16="http://schemas.microsoft.com/office/drawing/2014/main" id="{E1AE48B7-2B2E-4812-96D4-71F3CCFC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5" y="1253413"/>
            <a:ext cx="3469342" cy="36278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0EF758-40BF-424A-A720-BEFFD913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76" y="2754008"/>
            <a:ext cx="3040814" cy="21900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C95F52-60FD-48BE-B3E3-C21ECF291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76" y="563991"/>
            <a:ext cx="3040814" cy="21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Disease Prediction WorkFlow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CAD62B-0727-475F-876A-EA7E6873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22" y="1502134"/>
            <a:ext cx="5100078" cy="29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3306847" cy="2383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342C-8F7F-4F47-BB61-143B3E670F53}"/>
              </a:ext>
            </a:extLst>
          </p:cNvPr>
          <p:cNvSpPr txBox="1"/>
          <p:nvPr/>
        </p:nvSpPr>
        <p:spPr>
          <a:xfrm>
            <a:off x="586282" y="3127108"/>
            <a:ext cx="56366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" panose="00000500000000000000" pitchFamily="2" charset="0"/>
              </a:rPr>
              <a:t>Grupo 52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Dados e </a:t>
            </a:r>
            <a:r>
              <a:rPr lang="pt-PT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Aprendizagem</a:t>
            </a:r>
            <a:r>
              <a:rPr lang="en-US" sz="1400" b="1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Automática</a:t>
            </a:r>
            <a:endParaRPr lang="en-US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Universidade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Minho,Mestrado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Engenharia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59484-008E-4025-8897-237EB4F9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08" y="153970"/>
            <a:ext cx="1325164" cy="11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2614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Dataset Tráfego Rodoviário</a:t>
            </a:r>
            <a:endParaRPr dirty="0"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37" name="Google Shape;637;p45"/>
          <p:cNvGraphicFramePr/>
          <p:nvPr>
            <p:extLst>
              <p:ext uri="{D42A27DB-BD31-4B8C-83A1-F6EECF244321}">
                <p14:modId xmlns:p14="http://schemas.microsoft.com/office/powerpoint/2010/main" val="3313341341"/>
              </p:ext>
            </p:extLst>
          </p:nvPr>
        </p:nvGraphicFramePr>
        <p:xfrm>
          <a:off x="450475" y="1474725"/>
          <a:ext cx="3684496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60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Column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city_name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record_date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datetime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AVERAGE_SPEED_DIFF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AVERAGE_FREE_FLOW_SPEED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AVERAGE_TIME_DIFF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AVERAGE_FREE_FLOW_TIME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LUMINOSITY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oogle Shape;637;p45">
            <a:extLst>
              <a:ext uri="{FF2B5EF4-FFF2-40B4-BE49-F238E27FC236}">
                <a16:creationId xmlns:a16="http://schemas.microsoft.com/office/drawing/2014/main" id="{1668D768-7B96-449C-A98C-1FA258F77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763534"/>
              </p:ext>
            </p:extLst>
          </p:nvPr>
        </p:nvGraphicFramePr>
        <p:xfrm>
          <a:off x="4408339" y="1474756"/>
          <a:ext cx="3962455" cy="2986825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77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Features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Non-Null-Count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DType</a:t>
                      </a:r>
                      <a:endParaRPr sz="7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AVERAGE_TEMPERATURE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AVERAGE_ATMOSP_PRESSURE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AVERAGE_HUMIDITY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AVERAGE_WIND_SPEED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AVERAGE_CLOUDINESS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4130</a:t>
                      </a:r>
                      <a:endParaRPr sz="1000" b="1" u="sng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AVERAGE_PRECIPITATION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6812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float64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  <a:sym typeface="Titillium Web"/>
                        </a:rPr>
                        <a:t>AVERAGE_RAIN</a:t>
                      </a:r>
                      <a:endParaRPr sz="800" dirty="0">
                        <a:solidFill>
                          <a:schemeClr val="bg1"/>
                        </a:solidFill>
                        <a:latin typeface="Titillium Web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000" b="1" i="0" u="sng" strike="noStrike" cap="none" dirty="0">
                          <a:solidFill>
                            <a:schemeClr val="bg1"/>
                          </a:solidFill>
                          <a:effectLst/>
                          <a:latin typeface="Titillium Web" panose="00000500000000000000" pitchFamily="2" charset="0"/>
                          <a:ea typeface="Arial"/>
                          <a:cs typeface="Arial"/>
                          <a:sym typeface="Arial"/>
                        </a:rPr>
                        <a:t>563</a:t>
                      </a:r>
                      <a:endParaRPr sz="1000" b="1" u="sng" dirty="0">
                        <a:solidFill>
                          <a:schemeClr val="bg1"/>
                        </a:solidFill>
                        <a:latin typeface="Titillium Web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 dirty="0" err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categorical</a:t>
                      </a:r>
                      <a:endParaRPr sz="800" dirty="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4CB4DE1-0D02-4688-BE7D-D129C16AF1DE}"/>
              </a:ext>
            </a:extLst>
          </p:cNvPr>
          <p:cNvSpPr txBox="1"/>
          <p:nvPr/>
        </p:nvSpPr>
        <p:spPr>
          <a:xfrm>
            <a:off x="537882" y="4570424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14 columns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6B3070-351D-42E3-B78E-837E70EDB0DC}"/>
              </a:ext>
            </a:extLst>
          </p:cNvPr>
          <p:cNvSpPr txBox="1"/>
          <p:nvPr/>
        </p:nvSpPr>
        <p:spPr>
          <a:xfrm>
            <a:off x="4426309" y="4570425"/>
            <a:ext cx="2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6812 lines</a:t>
            </a:r>
          </a:p>
        </p:txBody>
      </p:sp>
    </p:spTree>
    <p:extLst>
      <p:ext uri="{BB962C8B-B14F-4D97-AF65-F5344CB8AC3E}">
        <p14:creationId xmlns:p14="http://schemas.microsoft.com/office/powerpoint/2010/main" val="27801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FC655-FC39-44D7-B319-A7D620D2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66" y="214339"/>
            <a:ext cx="6824382" cy="822461"/>
          </a:xfrm>
        </p:spPr>
        <p:txBody>
          <a:bodyPr/>
          <a:lstStyle/>
          <a:p>
            <a:r>
              <a:rPr lang="en-US" sz="3600" dirty="0"/>
              <a:t>AVERAGE_SPEED_DIFF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259A4-3186-4ED7-BA5A-B362EF6D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66" y="1036800"/>
            <a:ext cx="5796900" cy="465300"/>
          </a:xfrm>
        </p:spPr>
        <p:txBody>
          <a:bodyPr/>
          <a:lstStyle/>
          <a:p>
            <a:r>
              <a:rPr lang="en-US" dirty="0"/>
              <a:t>Distribution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218E5E-1171-40B8-B31C-6DCB584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6" y="1617011"/>
            <a:ext cx="3917916" cy="26994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31FB9E-8013-4420-920B-D5134577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02" y="1617012"/>
            <a:ext cx="2572955" cy="26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40658" y="15660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Pre-Processing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40658" y="1233768"/>
            <a:ext cx="3832413" cy="16640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Constant / Missing</a:t>
            </a:r>
          </a:p>
          <a:p>
            <a:pPr marL="285750" indent="-285750"/>
            <a:r>
              <a:rPr lang="pt-PT" b="1" dirty="0"/>
              <a:t>C</a:t>
            </a:r>
            <a:r>
              <a:rPr lang="en" b="1" dirty="0"/>
              <a:t>ity_name – Constant “Porto”</a:t>
            </a:r>
          </a:p>
          <a:p>
            <a:pPr marL="285750" indent="-285750"/>
            <a:r>
              <a:rPr lang="en" b="1" dirty="0"/>
              <a:t>AVERAGE_PRECIPITATION – Constant 0</a:t>
            </a:r>
          </a:p>
          <a:p>
            <a:pPr marL="285750" indent="-285750"/>
            <a:r>
              <a:rPr lang="en" b="1" dirty="0"/>
              <a:t>AVERAGE_RAIN – 91.7% Miss</a:t>
            </a:r>
          </a:p>
          <a:p>
            <a:pPr marL="285750" indent="-285750"/>
            <a:r>
              <a:rPr lang="en" b="1" dirty="0"/>
              <a:t>AVERAGE_CLOUDINESS – 39.4% Miss</a:t>
            </a:r>
          </a:p>
          <a:p>
            <a:pPr marL="285750" indent="-285750"/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None/>
            </a:pPr>
            <a:endParaRPr lang="en" b="1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E8C910-1EEE-4887-BF0E-81C3D1B5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37" y="1123887"/>
            <a:ext cx="4699747" cy="2581397"/>
          </a:xfrm>
          <a:prstGeom prst="rect">
            <a:avLst/>
          </a:prstGeom>
        </p:spPr>
      </p:pic>
      <p:sp>
        <p:nvSpPr>
          <p:cNvPr id="13" name="Google Shape;122;p19">
            <a:extLst>
              <a:ext uri="{FF2B5EF4-FFF2-40B4-BE49-F238E27FC236}">
                <a16:creationId xmlns:a16="http://schemas.microsoft.com/office/drawing/2014/main" id="{DF777C65-69D7-4654-8C8F-3AAA7400EF68}"/>
              </a:ext>
            </a:extLst>
          </p:cNvPr>
          <p:cNvSpPr txBox="1">
            <a:spLocks/>
          </p:cNvSpPr>
          <p:nvPr/>
        </p:nvSpPr>
        <p:spPr>
          <a:xfrm>
            <a:off x="340658" y="3007722"/>
            <a:ext cx="3832413" cy="18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1600"/>
              <a:buFont typeface="Titillium Web Light"/>
              <a:buChar char="▰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" b="1" dirty="0"/>
              <a:t>Solution</a:t>
            </a:r>
          </a:p>
          <a:p>
            <a:pPr marL="285750" indent="-285750"/>
            <a:r>
              <a:rPr lang="en" b="1" dirty="0"/>
              <a:t>Remove Constants</a:t>
            </a:r>
          </a:p>
          <a:p>
            <a:pPr marL="285750" indent="-285750"/>
            <a:r>
              <a:rPr lang="en" b="1" dirty="0"/>
              <a:t>Analize Rain – ( O : No Rain, 1: Rain)</a:t>
            </a:r>
          </a:p>
          <a:p>
            <a:pPr marL="285750" indent="-285750"/>
            <a:r>
              <a:rPr lang="en" b="1" dirty="0"/>
              <a:t>Apply Mode or Prediction to CLOUDINESS</a:t>
            </a:r>
          </a:p>
          <a:p>
            <a:pPr marL="285750" indent="-285750"/>
            <a:r>
              <a:rPr lang="en" b="1" dirty="0"/>
              <a:t>Clean LUMINOSITY and CLOUDINESS</a:t>
            </a:r>
          </a:p>
          <a:p>
            <a:pPr marL="285750" indent="-285750"/>
            <a:endParaRPr lang="en" b="1" dirty="0"/>
          </a:p>
          <a:p>
            <a:pPr marL="285750" indent="-285750"/>
            <a:endParaRPr lang="en" b="1" dirty="0"/>
          </a:p>
          <a:p>
            <a:pPr marL="0" indent="0">
              <a:buFont typeface="Titillium Web Light"/>
              <a:buNone/>
            </a:pP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13770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894-E610-4EE5-BA1C-3974E1D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Pre-Processing</a:t>
            </a:r>
            <a:br>
              <a:rPr lang="en-US" dirty="0"/>
            </a:br>
            <a:r>
              <a:rPr lang="en-US" sz="2000" dirty="0"/>
              <a:t>Extended Features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92EA4-3E0C-43A0-867E-C0D46223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3139888" cy="3148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From </a:t>
            </a:r>
            <a:r>
              <a:rPr lang="en-US" dirty="0" err="1"/>
              <a:t>record_date</a:t>
            </a:r>
            <a:endParaRPr lang="en-US" dirty="0"/>
          </a:p>
          <a:p>
            <a:r>
              <a:rPr lang="en-US" dirty="0"/>
              <a:t>Hour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Weekday</a:t>
            </a:r>
          </a:p>
          <a:p>
            <a:r>
              <a:rPr lang="en-US" dirty="0" err="1"/>
              <a:t>Is_Weekend</a:t>
            </a:r>
            <a:endParaRPr lang="en-US" dirty="0"/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  <a:p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D23AD6-4017-45FE-9D62-FB0E28CA6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EF47714-0FF8-4857-980A-962C814CBAE1}"/>
              </a:ext>
            </a:extLst>
          </p:cNvPr>
          <p:cNvSpPr txBox="1">
            <a:spLocks/>
          </p:cNvSpPr>
          <p:nvPr/>
        </p:nvSpPr>
        <p:spPr>
          <a:xfrm>
            <a:off x="4374777" y="1428748"/>
            <a:ext cx="4473388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/>
              <a:t>From speed=distance/time</a:t>
            </a:r>
          </a:p>
          <a:p>
            <a:r>
              <a:rPr lang="en-US" dirty="0"/>
              <a:t>AVERAGE_TIME</a:t>
            </a:r>
          </a:p>
          <a:p>
            <a:r>
              <a:rPr lang="en-US" dirty="0"/>
              <a:t>AVERAGE_SPEED</a:t>
            </a:r>
          </a:p>
          <a:p>
            <a:r>
              <a:rPr lang="en-US" dirty="0" err="1"/>
              <a:t>AVERAGE_SPEED_DIFF_Num</a:t>
            </a:r>
            <a:endParaRPr lang="en-US" dirty="0"/>
          </a:p>
          <a:p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34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894-E610-4EE5-BA1C-3974E1D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Pre-Processing</a:t>
            </a:r>
            <a:br>
              <a:rPr lang="en-US" dirty="0"/>
            </a:br>
            <a:r>
              <a:rPr lang="en-US" sz="2000" dirty="0"/>
              <a:t>One-Hot Encoding  and </a:t>
            </a:r>
            <a:r>
              <a:rPr lang="en-US" sz="2000" dirty="0" err="1"/>
              <a:t>Tranformations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192EA4-3E0C-43A0-867E-C0D46223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3139888" cy="3148800"/>
          </a:xfrm>
        </p:spPr>
        <p:txBody>
          <a:bodyPr/>
          <a:lstStyle/>
          <a:p>
            <a:pPr marL="76200" indent="0">
              <a:buNone/>
            </a:pPr>
            <a:r>
              <a:rPr lang="en-US" dirty="0" err="1"/>
              <a:t>CyclicalTransformer</a:t>
            </a:r>
            <a:endParaRPr lang="en-US" dirty="0"/>
          </a:p>
          <a:p>
            <a:r>
              <a:rPr lang="en-US" dirty="0"/>
              <a:t>Hour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  <a:p>
            <a:pPr marL="76200" indent="0">
              <a:buNone/>
            </a:pPr>
            <a:r>
              <a:rPr lang="en-US" dirty="0"/>
              <a:t>Sin and Cos columns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D23AD6-4017-45FE-9D62-FB0E28CA6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EF47714-0FF8-4857-980A-962C814CBAE1}"/>
              </a:ext>
            </a:extLst>
          </p:cNvPr>
          <p:cNvSpPr txBox="1">
            <a:spLocks/>
          </p:cNvSpPr>
          <p:nvPr/>
        </p:nvSpPr>
        <p:spPr>
          <a:xfrm>
            <a:off x="3897407" y="1428748"/>
            <a:ext cx="4473388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en-US" dirty="0"/>
              <a:t>One-Hot Encoding</a:t>
            </a:r>
          </a:p>
          <a:p>
            <a:r>
              <a:rPr lang="en-US" dirty="0"/>
              <a:t>LUMINOSITY</a:t>
            </a:r>
          </a:p>
          <a:p>
            <a:r>
              <a:rPr lang="en-US" dirty="0"/>
              <a:t>AVERAGE_CLOUDINESS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One new column per label</a:t>
            </a:r>
          </a:p>
          <a:p>
            <a:pPr marL="76200" indent="0">
              <a:buNone/>
            </a:pPr>
            <a:r>
              <a:rPr lang="en-US" dirty="0"/>
              <a:t>Values 0 or 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769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266487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Training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199" y="1233768"/>
            <a:ext cx="21760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Sampling</a:t>
            </a:r>
          </a:p>
          <a:p>
            <a:pPr marL="285750" indent="-285750"/>
            <a:r>
              <a:rPr lang="pt-PT" b="1" dirty="0" err="1"/>
              <a:t>RandomOverSampler</a:t>
            </a:r>
            <a:endParaRPr lang="en" b="1" dirty="0"/>
          </a:p>
          <a:p>
            <a:pPr marL="285750" indent="-285750"/>
            <a:r>
              <a:rPr lang="en" b="1" dirty="0"/>
              <a:t>SMOTE</a:t>
            </a:r>
          </a:p>
          <a:p>
            <a:pPr marL="285750" indent="-285750"/>
            <a:r>
              <a:rPr lang="en" b="1" dirty="0"/>
              <a:t>SMOTE-Borderline</a:t>
            </a:r>
          </a:p>
          <a:p>
            <a:pPr marL="285750" indent="-285750"/>
            <a:r>
              <a:rPr lang="pt-PT" b="1" dirty="0"/>
              <a:t>SVMSMOTE</a:t>
            </a:r>
          </a:p>
          <a:p>
            <a:pPr marL="285750" indent="-285750"/>
            <a:r>
              <a:rPr lang="pt-PT" b="1" dirty="0"/>
              <a:t>SMOTEENN</a:t>
            </a:r>
          </a:p>
          <a:p>
            <a:pPr marL="285750" indent="-285750"/>
            <a:r>
              <a:rPr lang="pt-PT" b="1" dirty="0" err="1"/>
              <a:t>SMOTETomek</a:t>
            </a:r>
            <a:endParaRPr lang="pt-PT" b="1" dirty="0"/>
          </a:p>
          <a:p>
            <a:pPr marL="285750" indent="-285750"/>
            <a:r>
              <a:rPr lang="pt-PT" b="1" dirty="0" err="1"/>
              <a:t>NearMiss</a:t>
            </a:r>
            <a:r>
              <a:rPr lang="pt-PT" b="1" dirty="0"/>
              <a:t> + SMOTE</a:t>
            </a:r>
            <a:endParaRPr b="1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734090" y="1233768"/>
            <a:ext cx="2503539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Classifier + Tuning</a:t>
            </a:r>
          </a:p>
          <a:p>
            <a:pPr marL="285750" indent="-285750"/>
            <a:r>
              <a:rPr lang="pt-PT" b="1" dirty="0" err="1"/>
              <a:t>LogisticRegression</a:t>
            </a:r>
            <a:endParaRPr lang="pt-PT" b="1" dirty="0"/>
          </a:p>
          <a:p>
            <a:pPr marL="285750" indent="-285750"/>
            <a:r>
              <a:rPr lang="pt-PT" b="1" dirty="0" err="1"/>
              <a:t>RandomForestClassifier</a:t>
            </a:r>
            <a:endParaRPr lang="pt-PT" b="1" dirty="0"/>
          </a:p>
          <a:p>
            <a:pPr marL="285750" indent="-285750"/>
            <a:r>
              <a:rPr lang="pt-PT" b="1" dirty="0" err="1"/>
              <a:t>KNeighborsClassifier</a:t>
            </a:r>
            <a:endParaRPr lang="pt-PT" b="1" dirty="0"/>
          </a:p>
          <a:p>
            <a:pPr marL="285750" indent="-285750"/>
            <a:r>
              <a:rPr lang="pt-PT" b="1" dirty="0" err="1"/>
              <a:t>DecisionTreeClassifier</a:t>
            </a:r>
            <a:endParaRPr lang="pt-PT" b="1" dirty="0"/>
          </a:p>
          <a:p>
            <a:pPr marL="285750" indent="-285750"/>
            <a:r>
              <a:rPr lang="pt-PT" b="1" dirty="0" err="1"/>
              <a:t>AdaBoostClassifier</a:t>
            </a:r>
            <a:endParaRPr lang="pt-PT" b="1" dirty="0"/>
          </a:p>
          <a:p>
            <a:pPr marL="285750" indent="-285750"/>
            <a:r>
              <a:rPr lang="pt-PT" b="1" dirty="0"/>
              <a:t>SVC</a:t>
            </a:r>
          </a:p>
          <a:p>
            <a:pPr marL="285750" indent="-285750"/>
            <a:r>
              <a:rPr lang="pt-PT" b="1" dirty="0" err="1"/>
              <a:t>XGBClassifier</a:t>
            </a:r>
            <a:endParaRPr lang="pt-PT" b="1" dirty="0"/>
          </a:p>
          <a:p>
            <a:pPr marL="285750" indent="-285750"/>
            <a:r>
              <a:rPr lang="pt-PT" b="1" dirty="0" err="1"/>
              <a:t>RidgeClassifier</a:t>
            </a:r>
            <a:endParaRPr lang="pt-PT" b="1" dirty="0"/>
          </a:p>
          <a:p>
            <a:pPr marL="285750" indent="-285750"/>
            <a:r>
              <a:rPr lang="pt-PT" b="1" dirty="0" err="1"/>
              <a:t>RandomizedSearchCV</a:t>
            </a:r>
            <a:endParaRPr lang="pt-PT" b="1" dirty="0"/>
          </a:p>
          <a:p>
            <a:pPr marL="285750" indent="-285750"/>
            <a:r>
              <a:rPr lang="pt-PT" b="1" dirty="0" err="1"/>
              <a:t>GridSearchCV</a:t>
            </a:r>
            <a:endParaRPr lang="pt-PT" b="1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5495084" y="1233768"/>
            <a:ext cx="2082333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Validation</a:t>
            </a:r>
          </a:p>
          <a:p>
            <a:pPr marL="285750" indent="-285750"/>
            <a:r>
              <a:rPr lang="en" b="1" dirty="0"/>
              <a:t>80% Train</a:t>
            </a:r>
          </a:p>
          <a:p>
            <a:pPr marL="285750" indent="-285750"/>
            <a:r>
              <a:rPr lang="en" b="1" dirty="0"/>
              <a:t>20% Test</a:t>
            </a:r>
            <a:endParaRPr b="1" dirty="0"/>
          </a:p>
          <a:p>
            <a:pPr marL="285750" indent="-285750"/>
            <a:r>
              <a:rPr lang="en-US" dirty="0"/>
              <a:t>10 </a:t>
            </a:r>
            <a:r>
              <a:rPr lang="en-US" dirty="0" err="1"/>
              <a:t>StratifiedKFold</a:t>
            </a:r>
            <a:endParaRPr lang="en-US" dirty="0"/>
          </a:p>
          <a:p>
            <a:pPr marL="285750" indent="-285750"/>
            <a:r>
              <a:rPr lang="pt-PT" dirty="0" err="1"/>
              <a:t>Cross_val_score</a:t>
            </a:r>
            <a:endParaRPr lang="pt-PT" dirty="0"/>
          </a:p>
          <a:p>
            <a:pPr marL="285750" indent="-285750"/>
            <a:r>
              <a:rPr lang="pt-PT" dirty="0" err="1"/>
              <a:t>Test</a:t>
            </a:r>
            <a:r>
              <a:rPr lang="pt-PT" dirty="0"/>
              <a:t> Score</a:t>
            </a:r>
          </a:p>
          <a:p>
            <a:pPr marL="285750" indent="-285750"/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</a:t>
            </a:r>
            <a:endParaRPr lang="pt-PT" dirty="0"/>
          </a:p>
          <a:p>
            <a:pPr marL="285750" indent="-285750"/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endParaRPr lang="pt-PT" dirty="0"/>
          </a:p>
          <a:p>
            <a:pPr marL="285750" indent="-285750"/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53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2319-A897-4302-A040-73F16107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62217"/>
            <a:ext cx="5796900" cy="566968"/>
          </a:xfrm>
        </p:spPr>
        <p:txBody>
          <a:bodyPr/>
          <a:lstStyle/>
          <a:p>
            <a:r>
              <a:rPr lang="en-US" sz="3600" dirty="0"/>
              <a:t>Training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C89B0-7CE9-4BC5-975C-DFFECDFC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76" y="829185"/>
            <a:ext cx="5796900" cy="465300"/>
          </a:xfrm>
        </p:spPr>
        <p:txBody>
          <a:bodyPr/>
          <a:lstStyle/>
          <a:p>
            <a:r>
              <a:rPr lang="en-US" dirty="0"/>
              <a:t>Confusion Matrix + Feature Importance RF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EAD19-EDB0-472D-9617-ADA297AB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45" y="1485085"/>
            <a:ext cx="5055320" cy="24826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89B77E-0056-4004-B060-6DE4BBFA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485085"/>
            <a:ext cx="3052482" cy="3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273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549</Words>
  <Application>Microsoft Office PowerPoint</Application>
  <PresentationFormat>Apresentação no Ecrã (16:9)</PresentationFormat>
  <Paragraphs>246</Paragraphs>
  <Slides>23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Titillium Web</vt:lpstr>
      <vt:lpstr>Titillium Web Light</vt:lpstr>
      <vt:lpstr>Ninacor template</vt:lpstr>
      <vt:lpstr>Machine Learning</vt:lpstr>
      <vt:lpstr>1. Previsão do fluxo de tráfego rodoviário</vt:lpstr>
      <vt:lpstr>Train Dataset Tráfego Rodoviário</vt:lpstr>
      <vt:lpstr>AVERAGE_SPEED_DIFF</vt:lpstr>
      <vt:lpstr>Pre-Processing</vt:lpstr>
      <vt:lpstr> Pre-Processing Extended Features</vt:lpstr>
      <vt:lpstr> Pre-Processing One-Hot Encoding  and Tranformations</vt:lpstr>
      <vt:lpstr>Training</vt:lpstr>
      <vt:lpstr>Training</vt:lpstr>
      <vt:lpstr>Pycaret Training</vt:lpstr>
      <vt:lpstr>Pycaret Training</vt:lpstr>
      <vt:lpstr>Neural Network Training</vt:lpstr>
      <vt:lpstr>Neural Network Training</vt:lpstr>
      <vt:lpstr>Traffic WorkFlow</vt:lpstr>
      <vt:lpstr>2. Disease Prediction</vt:lpstr>
      <vt:lpstr>Train Dataset Disease Prediction</vt:lpstr>
      <vt:lpstr>Pre-Processing</vt:lpstr>
      <vt:lpstr>Training</vt:lpstr>
      <vt:lpstr>Training</vt:lpstr>
      <vt:lpstr>Neural Network Training</vt:lpstr>
      <vt:lpstr>Neural Networks Training</vt:lpstr>
      <vt:lpstr>Disease Prediction WorkFlow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Krow</dc:creator>
  <cp:lastModifiedBy>Luís Manuel Pereira</cp:lastModifiedBy>
  <cp:revision>6</cp:revision>
  <dcterms:modified xsi:type="dcterms:W3CDTF">2021-12-01T20:09:19Z</dcterms:modified>
</cp:coreProperties>
</file>