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7" r:id="rId5"/>
  </p:sldMasterIdLst>
  <p:notesMasterIdLst>
    <p:notesMasterId r:id="rId13"/>
  </p:notesMasterIdLst>
  <p:handoutMasterIdLst>
    <p:handoutMasterId r:id="rId14"/>
  </p:handoutMasterIdLst>
  <p:sldIdLst>
    <p:sldId id="257" r:id="rId6"/>
    <p:sldId id="840" r:id="rId7"/>
    <p:sldId id="841" r:id="rId8"/>
    <p:sldId id="842" r:id="rId9"/>
    <p:sldId id="843" r:id="rId10"/>
    <p:sldId id="844" r:id="rId11"/>
    <p:sldId id="663" r:id="rId12"/>
  </p:sldIdLst>
  <p:sldSz cx="9144000" cy="6858000" type="screen4x3"/>
  <p:notesSz cx="6797675" cy="9856788"/>
  <p:defaultTextStyle>
    <a:defPPr>
      <a:defRPr lang="es-E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Miyake Carbajal" initials="JMC" lastIdx="1" clrIdx="0">
    <p:extLst>
      <p:ext uri="{19B8F6BF-5375-455C-9EA6-DF929625EA0E}">
        <p15:presenceInfo xmlns:p15="http://schemas.microsoft.com/office/powerpoint/2012/main" userId="S-1-5-21-291807029-118641816-3885112711-25438" providerId="AD"/>
      </p:ext>
    </p:extLst>
  </p:cmAuthor>
  <p:cmAuthor id="2" name="Claudia Quintanilla Amoros" initials="CQA" lastIdx="0" clrIdx="1">
    <p:extLst>
      <p:ext uri="{19B8F6BF-5375-455C-9EA6-DF929625EA0E}">
        <p15:presenceInfo xmlns:p15="http://schemas.microsoft.com/office/powerpoint/2012/main" userId="Claudia Quintanilla Amor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00"/>
    <a:srgbClr val="DCDDDE"/>
    <a:srgbClr val="F9FBE3"/>
    <a:srgbClr val="1F497D"/>
    <a:srgbClr val="1E2E6E"/>
    <a:srgbClr val="00AEFF"/>
    <a:srgbClr val="1E2E90"/>
    <a:srgbClr val="E3E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85472" autoAdjust="0"/>
  </p:normalViewPr>
  <p:slideViewPr>
    <p:cSldViewPr snapToGrid="0" snapToObjects="1">
      <p:cViewPr varScale="1">
        <p:scale>
          <a:sx n="75" d="100"/>
          <a:sy n="75" d="100"/>
        </p:scale>
        <p:origin x="14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notesViewPr>
    <p:cSldViewPr snapToGrid="0" snapToObjects="1">
      <p:cViewPr varScale="1">
        <p:scale>
          <a:sx n="61" d="100"/>
          <a:sy n="61" d="100"/>
        </p:scale>
        <p:origin x="-3342" y="-84"/>
      </p:cViewPr>
      <p:guideLst>
        <p:guide orient="horz" pos="310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391"/>
          </a:xfrm>
          <a:prstGeom prst="rect">
            <a:avLst/>
          </a:prstGeom>
        </p:spPr>
        <p:txBody>
          <a:bodyPr vert="horz" lIns="92170" tIns="46085" rIns="92170" bIns="46085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90" y="0"/>
            <a:ext cx="2946400" cy="493391"/>
          </a:xfrm>
          <a:prstGeom prst="rect">
            <a:avLst/>
          </a:prstGeom>
        </p:spPr>
        <p:txBody>
          <a:bodyPr vert="horz" lIns="92170" tIns="46085" rIns="92170" bIns="46085" rtlCol="0"/>
          <a:lstStyle>
            <a:lvl1pPr algn="r">
              <a:defRPr sz="1200"/>
            </a:lvl1pPr>
          </a:lstStyle>
          <a:p>
            <a:fld id="{30F82DEF-152D-4CD1-9AB8-30DEFEB86C70}" type="datetimeFigureOut">
              <a:rPr lang="es-ES_tradnl" smtClean="0"/>
              <a:pPr/>
              <a:t>30/08/2018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61824"/>
            <a:ext cx="2946400" cy="493390"/>
          </a:xfrm>
          <a:prstGeom prst="rect">
            <a:avLst/>
          </a:prstGeom>
        </p:spPr>
        <p:txBody>
          <a:bodyPr vert="horz" lIns="92170" tIns="46085" rIns="92170" bIns="46085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90" y="9361824"/>
            <a:ext cx="2946400" cy="493390"/>
          </a:xfrm>
          <a:prstGeom prst="rect">
            <a:avLst/>
          </a:prstGeom>
        </p:spPr>
        <p:txBody>
          <a:bodyPr vert="horz" lIns="92170" tIns="46085" rIns="92170" bIns="46085" rtlCol="0" anchor="b"/>
          <a:lstStyle>
            <a:lvl1pPr algn="r">
              <a:defRPr sz="1200"/>
            </a:lvl1pPr>
          </a:lstStyle>
          <a:p>
            <a:fld id="{C01F3235-D3DC-4F0F-850F-151D61235DED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85264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2840"/>
          </a:xfrm>
          <a:prstGeom prst="rect">
            <a:avLst/>
          </a:prstGeom>
        </p:spPr>
        <p:txBody>
          <a:bodyPr vert="horz" lIns="92170" tIns="46085" rIns="92170" bIns="46085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2840"/>
          </a:xfrm>
          <a:prstGeom prst="rect">
            <a:avLst/>
          </a:prstGeom>
        </p:spPr>
        <p:txBody>
          <a:bodyPr vert="horz" lIns="92170" tIns="46085" rIns="92170" bIns="46085" rtlCol="0"/>
          <a:lstStyle>
            <a:lvl1pPr algn="r">
              <a:defRPr sz="1200"/>
            </a:lvl1pPr>
          </a:lstStyle>
          <a:p>
            <a:fld id="{A0483F19-302A-4A05-83C7-376731CA8B1E}" type="datetimeFigureOut">
              <a:rPr lang="es-ES_tradnl" smtClean="0"/>
              <a:pPr/>
              <a:t>30/08/2018</a:t>
            </a:fld>
            <a:endParaRPr lang="es-ES_tradn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8188"/>
            <a:ext cx="4927600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70" tIns="46085" rIns="92170" bIns="46085" rtlCol="0" anchor="ctr"/>
          <a:lstStyle/>
          <a:p>
            <a:endParaRPr lang="es-ES_tradn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681976"/>
            <a:ext cx="5438140" cy="4435555"/>
          </a:xfrm>
          <a:prstGeom prst="rect">
            <a:avLst/>
          </a:prstGeom>
        </p:spPr>
        <p:txBody>
          <a:bodyPr vert="horz" lIns="92170" tIns="46085" rIns="92170" bIns="46085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362239"/>
            <a:ext cx="2945659" cy="492840"/>
          </a:xfrm>
          <a:prstGeom prst="rect">
            <a:avLst/>
          </a:prstGeom>
        </p:spPr>
        <p:txBody>
          <a:bodyPr vert="horz" lIns="92170" tIns="46085" rIns="92170" bIns="46085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5" y="9362239"/>
            <a:ext cx="2945659" cy="492840"/>
          </a:xfrm>
          <a:prstGeom prst="rect">
            <a:avLst/>
          </a:prstGeom>
        </p:spPr>
        <p:txBody>
          <a:bodyPr vert="horz" lIns="92170" tIns="46085" rIns="92170" bIns="46085" rtlCol="0" anchor="b"/>
          <a:lstStyle>
            <a:lvl1pPr algn="r">
              <a:defRPr sz="1200"/>
            </a:lvl1pPr>
          </a:lstStyle>
          <a:p>
            <a:fld id="{2927587F-7C63-4FB0-9773-440AAAB8BC0E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604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7587F-7C63-4FB0-9773-440AAAB8BC0E}" type="slidenum">
              <a:rPr lang="es-ES_tradnl" smtClean="0"/>
              <a:pPr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6141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7587F-7C63-4FB0-9773-440AAAB8BC0E}" type="slidenum">
              <a:rPr lang="es-ES_tradnl" smtClean="0"/>
              <a:pPr/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7213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7587F-7C63-4FB0-9773-440AAAB8BC0E}" type="slidenum">
              <a:rPr lang="es-ES_tradnl" smtClean="0"/>
              <a:pPr/>
              <a:t>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29498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7587F-7C63-4FB0-9773-440AAAB8BC0E}" type="slidenum">
              <a:rPr lang="es-ES_tradnl" smtClean="0"/>
              <a:pPr/>
              <a:t>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17233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7587F-7C63-4FB0-9773-440AAAB8BC0E}" type="slidenum">
              <a:rPr lang="es-ES_tradnl" smtClean="0"/>
              <a:pPr/>
              <a:t>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7799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108C8-88F2-4CA9-BC07-BD40D730D88E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061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82C8E-0E08-4596-A6B3-8BF07DF32A6B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212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68CDE-CCBE-4CE9-B3A3-A930EAB56D7C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8593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88FCED53-99C9-497C-8DFA-68CC7EC1C078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405472B4-66F7-4E32-B3D0-E9037D427B1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7462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rgbClr val="E3E829"/>
          </a:solidFill>
          <a:ln>
            <a:solidFill>
              <a:srgbClr val="E3E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>
              <a:solidFill>
                <a:prstClr val="white"/>
              </a:solidFill>
            </a:endParaRPr>
          </a:p>
        </p:txBody>
      </p:sp>
      <p:sp>
        <p:nvSpPr>
          <p:cNvPr id="5" name="Rectangle 6"/>
          <p:cNvSpPr/>
          <p:nvPr userDrawn="1"/>
        </p:nvSpPr>
        <p:spPr>
          <a:xfrm>
            <a:off x="0" y="0"/>
            <a:ext cx="9144000" cy="1223963"/>
          </a:xfrm>
          <a:prstGeom prst="rect">
            <a:avLst/>
          </a:prstGeom>
          <a:solidFill>
            <a:srgbClr val="1E2E6E"/>
          </a:solidFill>
          <a:ln>
            <a:solidFill>
              <a:srgbClr val="1E2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 dirty="0">
              <a:solidFill>
                <a:srgbClr val="0070C0"/>
              </a:solidFill>
              <a:latin typeface="Trebuchet MS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59" y="204789"/>
            <a:ext cx="111515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6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P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14F07BF9-39DC-432F-91A2-43C8581157B2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44884F20-7665-4EAD-BAB3-4DFE42ECEDFE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70794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288A5028-AB21-41D0-A031-B656833CF268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29672499-C57E-4A35-B427-FB3F27DEAE2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43492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EACF1CA9-FC1A-458B-A375-7DF0247A7308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AEE19AF0-6B85-474C-898C-1892B377C34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457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BB83CEA1-1D67-45DD-BE30-96623F73027F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3B31B0BC-E7CF-48F1-90EE-9C62B428AC6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58183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660E4512-FD1E-4A9D-AD7C-D7F3FA08CE76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28602ECE-70D3-474C-82E3-A2A073BC8504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71951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63B05E65-1FDE-4AE9-9941-A3F26DC2277A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FFAE46AC-7DB4-4801-84D3-A369D146DC78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6029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C84E1A65-D007-43D7-AF4F-D16168B5C29B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A12F4D4C-56C1-4712-9CE3-0087FF754355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5660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D3AA9-BA3B-4A7F-A9A2-AA22008D4349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4408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D125C5FA-0CB6-454C-B492-437136C99AF3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F50D0EB2-6864-469D-B6AD-A52E5E00033D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00782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FB2138A6-A63A-4659-9149-B9DC11C5E4ED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7EFB8D3A-85BF-40BF-8005-1604ED9A06BC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54085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CB34F92D-0523-47CF-A318-64466D5703C3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19D4FE55-6E7D-4BB6-9AE2-3E6D91985C3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88519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zul logo chico">
    <p:bg>
      <p:bgPr>
        <a:solidFill>
          <a:srgbClr val="1E2E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80635" cy="6858000"/>
          </a:xfrm>
          <a:prstGeom prst="rect">
            <a:avLst/>
          </a:prstGeom>
          <a:solidFill>
            <a:srgbClr val="1E2E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256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E3FED-3013-4E08-A565-FAAC440E9300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343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C3DD1-C8E7-4809-8CDE-C8768DC1F7AC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77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DB8E9-7300-40A0-A2BA-797FE45B3659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720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9944F-B959-4183-BC2E-1E3A74AF4A1D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77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207520-9CAB-43EF-8DEC-93C3E6E054E4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218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702FE-0E24-4EF8-A35C-6E26EE19BFBB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049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C852D-7FE8-432D-862B-6CB43AD53055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256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D1FADF0-536F-4E1E-ADC1-276F8BD1C61B}" type="slidenum">
              <a:rPr lang="es-ES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 defTabSz="914400">
              <a:defRPr/>
            </a:pPr>
            <a:fld id="{9E0E3B30-4F5A-4AF4-A96F-95D2E968FA35}" type="datetimeFigureOut">
              <a:rPr lang="es-PE"/>
              <a:pPr defTabSz="914400">
                <a:defRPr/>
              </a:pPr>
              <a:t>30/08/2018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 defTabSz="914400"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 defTabSz="914400">
              <a:defRPr/>
            </a:pPr>
            <a:fld id="{C94208A7-D0F2-492C-BD1E-06E3AC59E749}" type="slidenum">
              <a:rPr lang="es-PE"/>
              <a:pPr defTabSz="914400">
                <a:defRPr/>
              </a:pPr>
              <a:t>‹Nº›</a:t>
            </a:fld>
            <a:endParaRPr lang="es-PE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765788" y="836613"/>
            <a:ext cx="1585546" cy="187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00" b="1" dirty="0">
                <a:solidFill>
                  <a:prstClr val="white"/>
                </a:solidFill>
              </a:rPr>
              <a:t>Guía de Colores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solidFill>
                  <a:prstClr val="white"/>
                </a:solidFill>
              </a:rPr>
              <a:t>Azul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solidFill>
                  <a:prstClr val="white"/>
                </a:solidFill>
              </a:rPr>
              <a:t>R: 30 G: 46 B: 110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solidFill>
                  <a:prstClr val="white"/>
                </a:solidFill>
              </a:rPr>
              <a:t>Aqua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solidFill>
                  <a:prstClr val="white"/>
                </a:solidFill>
              </a:rPr>
              <a:t>R: 0 G: 174 B: 203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solidFill>
                  <a:prstClr val="white"/>
                </a:solidFill>
              </a:rPr>
              <a:t>Amarillo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solidFill>
                  <a:prstClr val="white"/>
                </a:solidFill>
              </a:rPr>
              <a:t>R: 227 G: 232 B: 41</a:t>
            </a:r>
            <a:endParaRPr lang="es-PE" sz="1000" dirty="0">
              <a:solidFill>
                <a:prstClr val="white"/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00" dirty="0">
                <a:solidFill>
                  <a:prstClr val="white"/>
                </a:solidFill>
              </a:rPr>
              <a:t>Gris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00" dirty="0">
                <a:solidFill>
                  <a:prstClr val="white"/>
                </a:solidFill>
              </a:rPr>
              <a:t>R: 220 G: 221 B:222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00" dirty="0">
                <a:solidFill>
                  <a:prstClr val="white"/>
                </a:solidFill>
              </a:rPr>
              <a:t>Plomo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00" dirty="0">
                <a:solidFill>
                  <a:prstClr val="white"/>
                </a:solidFill>
              </a:rPr>
              <a:t>R: 126 G: 128 B:131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540727" y="1196976"/>
            <a:ext cx="143608" cy="144463"/>
          </a:xfrm>
          <a:prstGeom prst="rect">
            <a:avLst/>
          </a:prstGeom>
          <a:solidFill>
            <a:srgbClr val="1E2E6E"/>
          </a:solidFill>
          <a:ln>
            <a:solidFill>
              <a:srgbClr val="1E2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0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540727" y="1484313"/>
            <a:ext cx="143608" cy="144462"/>
          </a:xfrm>
          <a:prstGeom prst="rect">
            <a:avLst/>
          </a:prstGeom>
          <a:solidFill>
            <a:srgbClr val="00AECB"/>
          </a:solidFill>
          <a:ln>
            <a:solidFill>
              <a:srgbClr val="00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0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540727" y="1773239"/>
            <a:ext cx="143608" cy="142875"/>
          </a:xfrm>
          <a:prstGeom prst="rect">
            <a:avLst/>
          </a:prstGeom>
          <a:solidFill>
            <a:srgbClr val="E3E829"/>
          </a:solidFill>
          <a:ln>
            <a:solidFill>
              <a:srgbClr val="E3E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0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540727" y="2060576"/>
            <a:ext cx="143608" cy="144463"/>
          </a:xfrm>
          <a:prstGeom prst="rect">
            <a:avLst/>
          </a:prstGeom>
          <a:solidFill>
            <a:srgbClr val="DCDDDE"/>
          </a:solidFill>
          <a:ln>
            <a:solidFill>
              <a:srgbClr val="DCDD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0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540727" y="2349501"/>
            <a:ext cx="143608" cy="142875"/>
          </a:xfrm>
          <a:prstGeom prst="rect">
            <a:avLst/>
          </a:prstGeom>
          <a:solidFill>
            <a:srgbClr val="7E8083"/>
          </a:solidFill>
          <a:ln>
            <a:solidFill>
              <a:srgbClr val="7E8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4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-13648" y="0"/>
            <a:ext cx="9144000" cy="5445125"/>
          </a:xfrm>
          <a:prstGeom prst="rect">
            <a:avLst/>
          </a:prstGeom>
          <a:solidFill>
            <a:srgbClr val="1E2E6E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469555" y="1614606"/>
            <a:ext cx="8353168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/>
          <a:p>
            <a:pPr algn="r"/>
            <a:r>
              <a:rPr lang="es-PE" sz="4000" b="1" dirty="0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Proyecto </a:t>
            </a:r>
            <a:r>
              <a:rPr lang="es-PE" sz="4000" b="1" dirty="0" err="1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Kadabra</a:t>
            </a:r>
            <a:endParaRPr lang="es-PE" sz="4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pPr algn="r"/>
            <a:r>
              <a:rPr lang="es-PE" sz="3600" b="1" dirty="0" smtClean="0">
                <a:solidFill>
                  <a:srgbClr val="FFFF00"/>
                </a:solidFill>
                <a:latin typeface="Trebuchet MS" pitchFamily="34" charset="0"/>
                <a:ea typeface="ＭＳ Ｐゴシック" pitchFamily="34" charset="-128"/>
                <a:cs typeface="Arial" pitchFamily="34" charset="0"/>
                <a:sym typeface="Arial"/>
              </a:rPr>
              <a:t>Modelo Asociación</a:t>
            </a:r>
            <a:endParaRPr lang="es-PE" sz="3600" b="1" dirty="0">
              <a:solidFill>
                <a:srgbClr val="FFFF00"/>
              </a:solidFill>
              <a:latin typeface="Trebuchet MS" pitchFamily="34" charset="0"/>
              <a:ea typeface="ＭＳ Ｐゴシック" pitchFamily="34" charset="-128"/>
              <a:cs typeface="Arial" pitchFamily="34" charset="0"/>
              <a:sym typeface="Arial"/>
            </a:endParaRPr>
          </a:p>
          <a:p>
            <a:pPr algn="r"/>
            <a:endParaRPr lang="es-PE" sz="2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8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pPr algn="r"/>
            <a:endParaRPr lang="es-PE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400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2" name="Rectángulo 1"/>
          <p:cNvSpPr>
            <a:spLocks noChangeArrowheads="1"/>
          </p:cNvSpPr>
          <p:nvPr/>
        </p:nvSpPr>
        <p:spPr bwMode="auto">
          <a:xfrm>
            <a:off x="0" y="5445125"/>
            <a:ext cx="9144000" cy="1412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3316" name="Imagen 2" descr="COMUNICADO SEGURO SURA-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32463"/>
            <a:ext cx="842486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08C8-88F2-4CA9-BC07-BD40D730D88E}" type="slidenum">
              <a:rPr lang="es-ES" smtClean="0"/>
              <a:pPr/>
              <a:t>1</a:t>
            </a:fld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22" y="5922962"/>
            <a:ext cx="235267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147263" y="285947"/>
            <a:ext cx="8229600" cy="7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es-PE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Agenda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91176" y="1676567"/>
            <a:ext cx="85053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 smtClean="0">
                <a:solidFill>
                  <a:schemeClr val="bg1">
                    <a:lumMod val="50000"/>
                  </a:schemeClr>
                </a:solidFill>
              </a:rPr>
              <a:t>Arquitectura</a:t>
            </a:r>
            <a:endParaRPr lang="es-PE" sz="28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 smtClean="0">
                <a:solidFill>
                  <a:schemeClr val="bg1">
                    <a:lumMod val="50000"/>
                  </a:schemeClr>
                </a:solidFill>
              </a:rPr>
              <a:t>Costos Desarrollo</a:t>
            </a:r>
            <a:endParaRPr lang="es-PE" sz="28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 smtClean="0">
                <a:solidFill>
                  <a:schemeClr val="bg1">
                    <a:lumMod val="50000"/>
                  </a:schemeClr>
                </a:solidFill>
              </a:rPr>
              <a:t>Costos Infraestructura</a:t>
            </a:r>
            <a:endParaRPr lang="es-PE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PE" sz="28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8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s-PE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PE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5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147263" y="285947"/>
            <a:ext cx="8229600" cy="7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es-PE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Seguimiento de Actividades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73" y="1260389"/>
            <a:ext cx="7310090" cy="515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3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147263" y="285947"/>
            <a:ext cx="8229600" cy="7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es-PE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Actividades Pendientes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00618"/>
              </p:ext>
            </p:extLst>
          </p:nvPr>
        </p:nvGraphicFramePr>
        <p:xfrm>
          <a:off x="147263" y="1854199"/>
          <a:ext cx="8650748" cy="4002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057">
                  <a:extLst>
                    <a:ext uri="{9D8B030D-6E8A-4147-A177-3AD203B41FA5}">
                      <a16:colId xmlns:a16="http://schemas.microsoft.com/office/drawing/2014/main" val="6660775"/>
                    </a:ext>
                  </a:extLst>
                </a:gridCol>
                <a:gridCol w="1111834">
                  <a:extLst>
                    <a:ext uri="{9D8B030D-6E8A-4147-A177-3AD203B41FA5}">
                      <a16:colId xmlns:a16="http://schemas.microsoft.com/office/drawing/2014/main" val="648925294"/>
                    </a:ext>
                  </a:extLst>
                </a:gridCol>
                <a:gridCol w="4999597">
                  <a:extLst>
                    <a:ext uri="{9D8B030D-6E8A-4147-A177-3AD203B41FA5}">
                      <a16:colId xmlns:a16="http://schemas.microsoft.com/office/drawing/2014/main" val="3223036620"/>
                    </a:ext>
                  </a:extLst>
                </a:gridCol>
                <a:gridCol w="1632260">
                  <a:extLst>
                    <a:ext uri="{9D8B030D-6E8A-4147-A177-3AD203B41FA5}">
                      <a16:colId xmlns:a16="http://schemas.microsoft.com/office/drawing/2014/main" val="3309679204"/>
                    </a:ext>
                  </a:extLst>
                </a:gridCol>
              </a:tblGrid>
              <a:tr h="493585">
                <a:tc>
                  <a:txBody>
                    <a:bodyPr/>
                    <a:lstStyle/>
                    <a:p>
                      <a:r>
                        <a:rPr lang="es-PE" sz="1400" dirty="0"/>
                        <a:t>Mapeo</a:t>
                      </a:r>
                      <a:r>
                        <a:rPr lang="es-PE" sz="1400" baseline="0" dirty="0"/>
                        <a:t> de Tablas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Comentarios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Responsable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0228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r>
                        <a:rPr lang="es-PE" sz="1400" dirty="0"/>
                        <a:t>Endosos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Retrasado</a:t>
                      </a:r>
                    </a:p>
                    <a:p>
                      <a:r>
                        <a:rPr lang="es-PE" sz="1400" dirty="0"/>
                        <a:t>(93%)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“Endoso </a:t>
                      </a:r>
                      <a:r>
                        <a:rPr lang="es-PE" sz="1400" dirty="0" err="1"/>
                        <a:t>Poliza</a:t>
                      </a:r>
                      <a:r>
                        <a:rPr lang="es-PE" sz="1400" dirty="0"/>
                        <a:t>”,</a:t>
                      </a:r>
                      <a:r>
                        <a:rPr lang="es-PE" sz="1400" baseline="0" dirty="0"/>
                        <a:t> falta </a:t>
                      </a:r>
                      <a:r>
                        <a:rPr lang="es-PE" sz="1400" dirty="0"/>
                        <a:t>Definir posibles</a:t>
                      </a:r>
                      <a:r>
                        <a:rPr lang="es-PE" sz="1400" baseline="0" dirty="0"/>
                        <a:t> valores al campo “Causal de Estado”</a:t>
                      </a:r>
                    </a:p>
                    <a:p>
                      <a:r>
                        <a:rPr lang="es-PE" sz="1400" dirty="0"/>
                        <a:t>“Endoso Beneficiario”, pendiente de enviar ejemplos de campos:</a:t>
                      </a:r>
                      <a:r>
                        <a:rPr lang="es-PE" sz="1400" baseline="0" dirty="0"/>
                        <a:t> </a:t>
                      </a:r>
                      <a:r>
                        <a:rPr lang="es-PE" sz="1400" dirty="0" err="1"/>
                        <a:t>cod_causal_estado_ben</a:t>
                      </a:r>
                      <a:r>
                        <a:rPr lang="es-PE" sz="1400" dirty="0"/>
                        <a:t>, </a:t>
                      </a:r>
                      <a:r>
                        <a:rPr lang="es-PE" sz="1400" dirty="0" err="1"/>
                        <a:t>fec_pagar_desde</a:t>
                      </a:r>
                      <a:r>
                        <a:rPr lang="es-PE" sz="1400" dirty="0"/>
                        <a:t>, </a:t>
                      </a:r>
                      <a:r>
                        <a:rPr lang="es-PE" sz="1400" dirty="0" err="1"/>
                        <a:t>fec_suspension_pago</a:t>
                      </a:r>
                      <a:endParaRPr lang="es-PE" sz="1400" dirty="0"/>
                    </a:p>
                    <a:p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Interseguro</a:t>
                      </a:r>
                      <a:endParaRPr lang="es-PE" sz="1400" dirty="0"/>
                    </a:p>
                    <a:p>
                      <a:endParaRPr lang="es-PE" sz="1400" dirty="0"/>
                    </a:p>
                    <a:p>
                      <a:r>
                        <a:rPr lang="es-PE" sz="1400" dirty="0" err="1"/>
                        <a:t>Interseguro</a:t>
                      </a:r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98932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r>
                        <a:rPr lang="es-PE" sz="1400" dirty="0"/>
                        <a:t>Pagos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Retrasado</a:t>
                      </a:r>
                    </a:p>
                    <a:p>
                      <a:r>
                        <a:rPr lang="es-PE" sz="1400" dirty="0"/>
                        <a:t>(82%)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/>
                        <a:t>“Póliza”,</a:t>
                      </a:r>
                      <a:r>
                        <a:rPr lang="es-PE" sz="1400" baseline="0" dirty="0"/>
                        <a:t> campo “Fecha de envío MELER”, pendiente validación si Sura puede enviar “Fecha de cierre de cotización”.</a:t>
                      </a:r>
                    </a:p>
                    <a:p>
                      <a:r>
                        <a:rPr lang="es-PE" sz="1400" dirty="0"/>
                        <a:t>“Póliza”, campos “código de moneda de cotización y pago”, pendiente</a:t>
                      </a:r>
                      <a:r>
                        <a:rPr lang="es-PE" sz="1400" baseline="0" dirty="0"/>
                        <a:t> de armar la lógica para obtener el valor; detallar la lógica de los demás campos</a:t>
                      </a:r>
                    </a:p>
                    <a:p>
                      <a:r>
                        <a:rPr lang="es-PE" sz="1400" baseline="0" dirty="0"/>
                        <a:t>“Beneficiario”, </a:t>
                      </a:r>
                      <a:r>
                        <a:rPr lang="es-PE" sz="1400" dirty="0"/>
                        <a:t>pendiente de enviar ejemplos de campos:</a:t>
                      </a:r>
                      <a:r>
                        <a:rPr lang="es-PE" sz="1400" baseline="0" dirty="0"/>
                        <a:t> </a:t>
                      </a:r>
                      <a:r>
                        <a:rPr lang="es-PE" sz="1400" dirty="0" err="1"/>
                        <a:t>cod_causal_estado_ben</a:t>
                      </a:r>
                      <a:r>
                        <a:rPr lang="es-PE" sz="1400" dirty="0"/>
                        <a:t>, </a:t>
                      </a:r>
                      <a:r>
                        <a:rPr lang="es-PE" sz="1400" dirty="0" err="1"/>
                        <a:t>fec_pagar_desde</a:t>
                      </a:r>
                      <a:r>
                        <a:rPr lang="es-PE" sz="1400" dirty="0"/>
                        <a:t>, </a:t>
                      </a:r>
                      <a:r>
                        <a:rPr lang="es-PE" sz="1400" dirty="0" err="1"/>
                        <a:t>fec_suspension_pago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Interseguro</a:t>
                      </a:r>
                      <a:endParaRPr lang="es-PE" sz="1400" dirty="0"/>
                    </a:p>
                    <a:p>
                      <a:endParaRPr lang="es-PE" sz="1400" dirty="0"/>
                    </a:p>
                    <a:p>
                      <a:r>
                        <a:rPr lang="es-PE" sz="1400" dirty="0"/>
                        <a:t>Sura</a:t>
                      </a:r>
                    </a:p>
                    <a:p>
                      <a:endParaRPr lang="es-PE" sz="1400" dirty="0"/>
                    </a:p>
                    <a:p>
                      <a:endParaRPr lang="es-PE" sz="1400" dirty="0"/>
                    </a:p>
                    <a:p>
                      <a:r>
                        <a:rPr lang="es-PE" sz="1400" dirty="0" err="1"/>
                        <a:t>Interseguro</a:t>
                      </a:r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89390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r>
                        <a:rPr lang="es-PE" sz="1400" dirty="0"/>
                        <a:t>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En Progreso</a:t>
                      </a:r>
                    </a:p>
                    <a:p>
                      <a:r>
                        <a:rPr lang="es-PE" sz="1400" dirty="0"/>
                        <a:t>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“Personas”, pendiente que validen los casos de Persona</a:t>
                      </a:r>
                      <a:r>
                        <a:rPr lang="es-PE" sz="1400" baseline="0" dirty="0"/>
                        <a:t> Jurídica</a:t>
                      </a:r>
                    </a:p>
                    <a:p>
                      <a:r>
                        <a:rPr lang="es-PE" sz="1400" baseline="0" dirty="0"/>
                        <a:t>“Personas”, cód. país de Origen, falta revisar los casos del PDT</a:t>
                      </a:r>
                    </a:p>
                    <a:p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Interseguro</a:t>
                      </a:r>
                      <a:endParaRPr lang="es-PE" sz="1400" dirty="0"/>
                    </a:p>
                    <a:p>
                      <a:r>
                        <a:rPr lang="es-PE" sz="1400" dirty="0"/>
                        <a:t>Sura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770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43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147263" y="285947"/>
            <a:ext cx="8229600" cy="7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es-PE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Acuerdos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99647"/>
              </p:ext>
            </p:extLst>
          </p:nvPr>
        </p:nvGraphicFramePr>
        <p:xfrm>
          <a:off x="690960" y="1557637"/>
          <a:ext cx="8107051" cy="3458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962">
                  <a:extLst>
                    <a:ext uri="{9D8B030D-6E8A-4147-A177-3AD203B41FA5}">
                      <a16:colId xmlns:a16="http://schemas.microsoft.com/office/drawing/2014/main" val="6660775"/>
                    </a:ext>
                  </a:extLst>
                </a:gridCol>
                <a:gridCol w="6862089">
                  <a:extLst>
                    <a:ext uri="{9D8B030D-6E8A-4147-A177-3AD203B41FA5}">
                      <a16:colId xmlns:a16="http://schemas.microsoft.com/office/drawing/2014/main" val="3223036620"/>
                    </a:ext>
                  </a:extLst>
                </a:gridCol>
              </a:tblGrid>
              <a:tr h="493585">
                <a:tc>
                  <a:txBody>
                    <a:bodyPr/>
                    <a:lstStyle/>
                    <a:p>
                      <a:r>
                        <a:rPr lang="es-PE" sz="1400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Acuerdo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0228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r>
                        <a:rPr lang="es-PE" sz="1400" dirty="0"/>
                        <a:t>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Se migran</a:t>
                      </a:r>
                      <a:r>
                        <a:rPr lang="es-PE" sz="1400" baseline="0" dirty="0"/>
                        <a:t> casos Activos</a:t>
                      </a:r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37821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r>
                        <a:rPr lang="es-PE" sz="1400" dirty="0"/>
                        <a:t>Endosos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Dado que Sura no guarda histórico</a:t>
                      </a:r>
                      <a:r>
                        <a:rPr lang="es-PE" sz="1400" baseline="0" dirty="0"/>
                        <a:t> de los cambios en la póliza, e</a:t>
                      </a:r>
                      <a:r>
                        <a:rPr lang="es-PE" sz="1400" dirty="0"/>
                        <a:t>l</a:t>
                      </a:r>
                      <a:r>
                        <a:rPr lang="es-PE" sz="1400" baseline="0" dirty="0"/>
                        <a:t> endoso cero de la póliza contendrá la “foto actual” de la póliza en Sura</a:t>
                      </a:r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98932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r>
                        <a:rPr lang="es-PE" sz="1400" dirty="0"/>
                        <a:t>Pagos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/>
                        <a:t>La llave de la póliza será la unión</a:t>
                      </a:r>
                      <a:r>
                        <a:rPr lang="es-PE" sz="1400" baseline="0" dirty="0"/>
                        <a:t> del Ramo + Póliza en Sura.</a:t>
                      </a:r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89390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r>
                        <a:rPr lang="es-PE" sz="1400" dirty="0"/>
                        <a:t>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D</a:t>
                      </a:r>
                      <a:r>
                        <a:rPr lang="es-PE" sz="1400" baseline="0" dirty="0"/>
                        <a:t>irecciones con vía y número de vía no separada van de la misma forma.</a:t>
                      </a:r>
                    </a:p>
                    <a:p>
                      <a:r>
                        <a:rPr lang="es-PE" sz="1400" baseline="0" dirty="0"/>
                        <a:t>Direcciones se envía Dirección Legal.</a:t>
                      </a:r>
                    </a:p>
                    <a:p>
                      <a:r>
                        <a:rPr lang="es-PE" sz="1400" baseline="0" dirty="0"/>
                        <a:t>Se obvia el apellido de casada en la migración(salvo no se tenga el apellido Materno)</a:t>
                      </a:r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770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8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147263" y="285947"/>
            <a:ext cx="8229600" cy="7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es-PE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Riesgos Identificados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773825"/>
              </p:ext>
            </p:extLst>
          </p:nvPr>
        </p:nvGraphicFramePr>
        <p:xfrm>
          <a:off x="271850" y="1557637"/>
          <a:ext cx="8526160" cy="3458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058">
                  <a:extLst>
                    <a:ext uri="{9D8B030D-6E8A-4147-A177-3AD203B41FA5}">
                      <a16:colId xmlns:a16="http://schemas.microsoft.com/office/drawing/2014/main" val="6660775"/>
                    </a:ext>
                  </a:extLst>
                </a:gridCol>
                <a:gridCol w="1050324">
                  <a:extLst>
                    <a:ext uri="{9D8B030D-6E8A-4147-A177-3AD203B41FA5}">
                      <a16:colId xmlns:a16="http://schemas.microsoft.com/office/drawing/2014/main" val="2526986973"/>
                    </a:ext>
                  </a:extLst>
                </a:gridCol>
                <a:gridCol w="3546390">
                  <a:extLst>
                    <a:ext uri="{9D8B030D-6E8A-4147-A177-3AD203B41FA5}">
                      <a16:colId xmlns:a16="http://schemas.microsoft.com/office/drawing/2014/main" val="3223036620"/>
                    </a:ext>
                  </a:extLst>
                </a:gridCol>
                <a:gridCol w="1260388">
                  <a:extLst>
                    <a:ext uri="{9D8B030D-6E8A-4147-A177-3AD203B41FA5}">
                      <a16:colId xmlns:a16="http://schemas.microsoft.com/office/drawing/2014/main" val="2881764983"/>
                    </a:ext>
                  </a:extLst>
                </a:gridCol>
              </a:tblGrid>
              <a:tr h="493585">
                <a:tc>
                  <a:txBody>
                    <a:bodyPr/>
                    <a:lstStyle/>
                    <a:p>
                      <a:r>
                        <a:rPr lang="es-PE" sz="1400" dirty="0"/>
                        <a:t>Riesgo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Resolución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0228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r>
                        <a:rPr lang="es-PE" sz="1400" dirty="0"/>
                        <a:t>Falta de disponibilidad de</a:t>
                      </a:r>
                      <a:r>
                        <a:rPr lang="es-PE" sz="1400" baseline="0" dirty="0"/>
                        <a:t> recursos </a:t>
                      </a:r>
                      <a:r>
                        <a:rPr lang="es-PE" sz="1400" baseline="0" dirty="0" err="1"/>
                        <a:t>Interseguro</a:t>
                      </a:r>
                      <a:r>
                        <a:rPr lang="es-PE" sz="1400" baseline="0" dirty="0"/>
                        <a:t>, para concluir el Mapeo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Coordinar más horas de atención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37821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r>
                        <a:rPr lang="es-PE" sz="1400" dirty="0"/>
                        <a:t>Sura no almacena la historia de</a:t>
                      </a:r>
                      <a:r>
                        <a:rPr lang="es-PE" sz="1400" baseline="0" dirty="0"/>
                        <a:t> cada cambio a nivel de póliza o Beneficiario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Se enviarán en algunos</a:t>
                      </a:r>
                      <a:r>
                        <a:rPr lang="es-PE" sz="1400" baseline="0" dirty="0"/>
                        <a:t> casos la Data a la fecha de hoy, y en otros hay que hacer lógica para reconstruir el Dato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98932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r>
                        <a:rPr lang="es-PE" sz="1400" dirty="0"/>
                        <a:t>Inclusión de nuevas</a:t>
                      </a:r>
                      <a:r>
                        <a:rPr lang="es-PE" sz="1400" baseline="0" dirty="0"/>
                        <a:t> “Entidades” al proceso de migración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/>
                        <a:t>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/>
                        <a:t>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89390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770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5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0" y="0"/>
            <a:ext cx="9144000" cy="5445125"/>
          </a:xfrm>
          <a:prstGeom prst="rect">
            <a:avLst/>
          </a:prstGeom>
          <a:solidFill>
            <a:srgbClr val="1E2E6E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469555" y="1614606"/>
            <a:ext cx="835316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s-PE" sz="4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4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r>
              <a:rPr lang="es-PE" sz="4000" b="1" dirty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Gracias</a:t>
            </a:r>
          </a:p>
          <a:p>
            <a:endParaRPr lang="es-PE" sz="4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8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r>
              <a:rPr lang="es-PE" sz="2000" b="1" dirty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Julio 2017</a:t>
            </a:r>
          </a:p>
          <a:p>
            <a:endParaRPr lang="es-PE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400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2" name="Rectángulo 1"/>
          <p:cNvSpPr>
            <a:spLocks noChangeArrowheads="1"/>
          </p:cNvSpPr>
          <p:nvPr/>
        </p:nvSpPr>
        <p:spPr bwMode="auto">
          <a:xfrm>
            <a:off x="0" y="5445125"/>
            <a:ext cx="9144000" cy="1412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3316" name="Imagen 2" descr="COMUNICADO SEGURO SURA-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32463"/>
            <a:ext cx="842486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08C8-88F2-4CA9-BC07-BD40D730D88E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230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B7A58E49CF9E74585A21770967DB85A" ma:contentTypeVersion="0" ma:contentTypeDescription="Crear nuevo documento." ma:contentTypeScope="" ma:versionID="afe98e32b46eec4a94ab4af320abe2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402d889ab97ec046f9aa59dadd0966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BB353E-8CFA-4345-BC3F-6B135BE14C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5A4552-BEE8-41AD-804F-DBC222E9A53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AAA11B6-9134-43D8-AC98-2E02FD8DD0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66790</TotalTime>
  <Words>349</Words>
  <Application>Microsoft Office PowerPoint</Application>
  <PresentationFormat>Presentación en pantalla (4:3)</PresentationFormat>
  <Paragraphs>91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Trebuchet MS</vt:lpstr>
      <vt:lpstr>Tema de Office</vt:lpstr>
      <vt:lpstr>2_Office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Cubo Comunicaciones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Cubo Comunicaciones</dc:creator>
  <cp:lastModifiedBy>LUIS POLO MARTINEZ</cp:lastModifiedBy>
  <cp:revision>1797</cp:revision>
  <cp:lastPrinted>2014-09-30T14:22:09Z</cp:lastPrinted>
  <dcterms:created xsi:type="dcterms:W3CDTF">2012-11-26T15:03:36Z</dcterms:created>
  <dcterms:modified xsi:type="dcterms:W3CDTF">2018-08-30T17:18:22Z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0x0101005B7A58E49CF9E74585A21770967DB85A</vt:lpwstr>
  </property>
  <property fmtid="{D5CDD505-2E9C-101B-9397-08002B2CF9AE}" pid="3" name="_AdHocReviewCycleID">
    <vt:i4>202979666</vt:i4>
  </property>
  <property fmtid="{D5CDD505-2E9C-101B-9397-08002B2CF9AE}" pid="4" name="_NewReviewCycle">
    <vt:lpwstr/>
  </property>
  <property fmtid="{D5CDD505-2E9C-101B-9397-08002B2CF9AE}" pid="5" name="_EmailSubject">
    <vt:lpwstr>Presentación</vt:lpwstr>
  </property>
  <property fmtid="{D5CDD505-2E9C-101B-9397-08002B2CF9AE}" pid="6" name="_AuthorEmail">
    <vt:lpwstr>jorge.miyake@sura.pe</vt:lpwstr>
  </property>
  <property fmtid="{D5CDD505-2E9C-101B-9397-08002B2CF9AE}" pid="7" name="_AuthorEmailDisplayName">
    <vt:lpwstr>Jorge Miyake Carbajal</vt:lpwstr>
  </property>
</Properties>
</file>