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1075" r:id="rId3"/>
    <p:sldId id="1076" r:id="rId4"/>
    <p:sldId id="1069" r:id="rId5"/>
    <p:sldId id="912" r:id="rId6"/>
    <p:sldId id="1057" r:id="rId7"/>
    <p:sldId id="1073" r:id="rId8"/>
    <p:sldId id="904" r:id="rId9"/>
    <p:sldId id="905" r:id="rId10"/>
    <p:sldId id="1072" r:id="rId11"/>
    <p:sldId id="1077" r:id="rId12"/>
    <p:sldId id="347" r:id="rId13"/>
    <p:sldId id="1089" r:id="rId14"/>
    <p:sldId id="1058" r:id="rId15"/>
    <p:sldId id="1090" r:id="rId16"/>
    <p:sldId id="350" r:id="rId17"/>
    <p:sldId id="1083" r:id="rId18"/>
    <p:sldId id="295" r:id="rId19"/>
    <p:sldId id="29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stor Cayllahua" initials="NC" lastIdx="1" clrIdx="0">
    <p:extLst>
      <p:ext uri="{19B8F6BF-5375-455C-9EA6-DF929625EA0E}">
        <p15:presenceInfo xmlns:p15="http://schemas.microsoft.com/office/powerpoint/2012/main" userId="S-1-5-21-4168501691-320441133-2620347011-1001" providerId="AD"/>
      </p:ext>
    </p:extLst>
  </p:cmAuthor>
  <p:cmAuthor id="2" name="Nestor Cayllahua" initials="NC [2]" lastIdx="1" clrIdx="1">
    <p:extLst>
      <p:ext uri="{19B8F6BF-5375-455C-9EA6-DF929625EA0E}">
        <p15:presenceInfo xmlns:p15="http://schemas.microsoft.com/office/powerpoint/2012/main" userId="2750338c545f1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969"/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485C-EEA5-4C00-B5E9-F81103290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2791-04AF-487A-BACF-4257050BC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BD722-8B4B-433A-9A90-D35D2025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1DC61-C1BD-42B8-B51E-61F6F1C1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2B4A-6873-41A4-91ED-A0D5313B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3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AC23-BAAC-4CBD-BAC1-CAB85297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00EA8-AA6E-4C5C-85E3-AEE8F1320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0433-BFE2-4144-AAED-3FF879FB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32A0-4C93-4060-89DC-D7BB58C5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BF15-5881-41FF-83D0-9502F8C4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F21C1-6A8F-4405-82A4-F8B005FE1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EE0A4-1171-4928-ADD2-4D6F9CF64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AAD4-FC15-4E30-B70B-FC633F49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F2D0-D44E-484C-B921-6F9E1C7E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BFF6-AD7E-4A94-83EE-008A2F4D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0AD8-6244-4FDE-825E-CB903458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753A-54BD-4ED0-A028-F799FB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6C5F-02CB-48A0-B74F-1004B216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EA1-6F28-46C7-AC82-022878AD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1654-7640-4F37-A35A-86C47F3E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BBAF-8792-4C4E-9EE5-A9440958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0AA6C-C40A-4F3F-9C50-31A2DE45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4BB6-89A3-4D48-A093-DEAFD9E4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C0D6-47C7-482C-AEFE-98A6FF84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F4BBC-B34B-4A1D-B393-104E64E3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06B5-02C5-4E43-872F-C09AE058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E040-0FC4-4AC4-91AE-DBE355102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4E13C-B033-4267-9145-ACA90B36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F6A7D-E328-496B-ACBA-ED94AE31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D98FA-9767-4C81-BA59-C355BD50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4E12-CB13-4AEA-85E3-B083CC8B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7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27CC-78A5-4A96-A61F-BD99DCCD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A6349-ABD4-4276-8763-6AA45BD0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A0AFF-EB47-4923-88FB-78E07035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52D7D-56B7-439E-9007-BDA174DD0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C6D3E-53D8-4B34-8DAD-592396D23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51D84-D65B-4B2E-8674-4D3AFA74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B2A0D-F19F-40D1-BE98-F8904E35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8D9D1-2D41-43E2-9FFF-BDFFB9CF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70B0-8EF1-4FCD-BC8A-368F2663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E0286-DF59-4FC9-8AE4-554FEEA0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17E04-06D6-4CA9-A232-8F3A856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FF34B-A406-41DF-9959-D55270F8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41ADF-08C6-400B-8B20-C8315199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C5281-24CB-40FA-8BD4-2A3F99E9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1878-8A9E-4F38-8FFC-CF308BB9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6789-BB12-488E-A93F-508C2DF5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BBF9-4EED-4B4C-8FEE-7B61B5B6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252B-3D23-4AB0-87C0-50E6DD9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65E55-0A32-4C38-B5F2-E42EC4E7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7FB2F-9597-4430-98A0-7BE4434C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56FDE-844D-49E0-8D43-D3EB593F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B546-BBEA-40CD-9C0F-C1AE206D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3E83B-ACDF-4F9F-A0B9-0DD29BDF4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ECE66-550A-44BD-AEC6-7F3208279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02CD8-0018-4E64-87CD-C4FC3590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3C43-4879-48FD-8D46-9F76ECED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EE71B-73A2-4C5E-ABA5-41655B43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6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7D214-BA16-434F-A12D-60D94E01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6880A-A73F-41AD-9CF3-8E63E0F6C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F898-377D-4F42-A5EA-5A6AD2785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2AD9-DBD9-41BC-8679-245A282BC601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5806-6090-4F61-835C-F6ED9D5E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0144-B7EC-4819-A459-C0C2D1F03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6B7A-8D13-4336-A2F6-7E76A4D5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2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F411B-0226-4BD0-9817-58BBA94882E5}"/>
              </a:ext>
            </a:extLst>
          </p:cNvPr>
          <p:cNvSpPr txBox="1"/>
          <p:nvPr/>
        </p:nvSpPr>
        <p:spPr>
          <a:xfrm>
            <a:off x="1632258" y="2010696"/>
            <a:ext cx="9467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b="1" dirty="0"/>
              <a:t>ARQUITECTURA DE TECNOLOGIA </a:t>
            </a:r>
          </a:p>
          <a:p>
            <a:pPr algn="ctr"/>
            <a:r>
              <a:rPr lang="es-PE" sz="5400" b="1" dirty="0"/>
              <a:t>(MARCO DE REFERENCIA)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4217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BF7FE6-9A22-402E-A864-9EEAEB48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43" y="360293"/>
            <a:ext cx="11262098" cy="598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1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8445A0-5B99-487B-BDBB-6E72AC95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318052"/>
            <a:ext cx="11648661" cy="63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1BDE51-973F-4F73-882C-A8B5903D7130}"/>
              </a:ext>
            </a:extLst>
          </p:cNvPr>
          <p:cNvSpPr txBox="1"/>
          <p:nvPr/>
        </p:nvSpPr>
        <p:spPr>
          <a:xfrm>
            <a:off x="3416978" y="277426"/>
            <a:ext cx="6764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MODELO TECNOLOGICO DE ASOCIACION </a:t>
            </a:r>
          </a:p>
        </p:txBody>
      </p:sp>
      <p:sp>
        <p:nvSpPr>
          <p:cNvPr id="3" name="Rectángulo 22" descr="sssss">
            <a:extLst>
              <a:ext uri="{FF2B5EF4-FFF2-40B4-BE49-F238E27FC236}">
                <a16:creationId xmlns:a16="http://schemas.microsoft.com/office/drawing/2014/main" id="{39C5A15A-E8CA-4831-A5B6-E069CC0B1E88}"/>
              </a:ext>
            </a:extLst>
          </p:cNvPr>
          <p:cNvSpPr/>
          <p:nvPr/>
        </p:nvSpPr>
        <p:spPr>
          <a:xfrm>
            <a:off x="1326365" y="1974573"/>
            <a:ext cx="2556521" cy="34190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4" name="Rectángulo 1">
            <a:extLst>
              <a:ext uri="{FF2B5EF4-FFF2-40B4-BE49-F238E27FC236}">
                <a16:creationId xmlns:a16="http://schemas.microsoft.com/office/drawing/2014/main" id="{86C78F41-5DF9-4B48-82B8-30A13E23C0BF}"/>
              </a:ext>
            </a:extLst>
          </p:cNvPr>
          <p:cNvSpPr/>
          <p:nvPr/>
        </p:nvSpPr>
        <p:spPr>
          <a:xfrm>
            <a:off x="1496969" y="1044204"/>
            <a:ext cx="2215312" cy="754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ESCENARIO 1 </a:t>
            </a:r>
            <a:r>
              <a:rPr lang="en-US" dirty="0" err="1">
                <a:solidFill>
                  <a:schemeClr val="tx1"/>
                </a:solidFill>
              </a:rPr>
              <a:t>Separados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Rectángulo 22" descr="sssss">
            <a:extLst>
              <a:ext uri="{FF2B5EF4-FFF2-40B4-BE49-F238E27FC236}">
                <a16:creationId xmlns:a16="http://schemas.microsoft.com/office/drawing/2014/main" id="{04529864-BABD-492F-9E50-3C6DA1B3FB75}"/>
              </a:ext>
            </a:extLst>
          </p:cNvPr>
          <p:cNvSpPr/>
          <p:nvPr/>
        </p:nvSpPr>
        <p:spPr>
          <a:xfrm>
            <a:off x="4844819" y="1974573"/>
            <a:ext cx="2556520" cy="341906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6" name="Rectángulo 22" descr="sssss">
            <a:extLst>
              <a:ext uri="{FF2B5EF4-FFF2-40B4-BE49-F238E27FC236}">
                <a16:creationId xmlns:a16="http://schemas.microsoft.com/office/drawing/2014/main" id="{A7872709-F102-4950-B999-7FE435B71C75}"/>
              </a:ext>
            </a:extLst>
          </p:cNvPr>
          <p:cNvSpPr/>
          <p:nvPr/>
        </p:nvSpPr>
        <p:spPr>
          <a:xfrm>
            <a:off x="8363271" y="1974572"/>
            <a:ext cx="2556520" cy="341906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s-PE" sz="1600" b="1" dirty="0">
              <a:solidFill>
                <a:schemeClr val="tx1"/>
              </a:solidFill>
            </a:endParaRPr>
          </a:p>
        </p:txBody>
      </p:sp>
      <p:pic>
        <p:nvPicPr>
          <p:cNvPr id="11" name="Picture 10" descr="Red Database Drum.png">
            <a:extLst>
              <a:ext uri="{FF2B5EF4-FFF2-40B4-BE49-F238E27FC236}">
                <a16:creationId xmlns:a16="http://schemas.microsoft.com/office/drawing/2014/main" id="{740DAAE0-8950-4229-8964-81AFBA68FB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68" y="4103218"/>
            <a:ext cx="561137" cy="627807"/>
          </a:xfrm>
          <a:prstGeom prst="rect">
            <a:avLst/>
          </a:prstGeom>
        </p:spPr>
      </p:pic>
      <p:pic>
        <p:nvPicPr>
          <p:cNvPr id="12" name="Picture 11" descr="Red Database Drum.png">
            <a:extLst>
              <a:ext uri="{FF2B5EF4-FFF2-40B4-BE49-F238E27FC236}">
                <a16:creationId xmlns:a16="http://schemas.microsoft.com/office/drawing/2014/main" id="{928570EF-C532-46E4-AE25-E3EED8530F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31" y="4103219"/>
            <a:ext cx="561137" cy="627807"/>
          </a:xfrm>
          <a:prstGeom prst="rect">
            <a:avLst/>
          </a:prstGeom>
        </p:spPr>
      </p:pic>
      <p:sp>
        <p:nvSpPr>
          <p:cNvPr id="19" name="Octagon 18">
            <a:extLst>
              <a:ext uri="{FF2B5EF4-FFF2-40B4-BE49-F238E27FC236}">
                <a16:creationId xmlns:a16="http://schemas.microsoft.com/office/drawing/2014/main" id="{2795B97F-8667-47F4-B41A-D36548FE0B42}"/>
              </a:ext>
            </a:extLst>
          </p:cNvPr>
          <p:cNvSpPr/>
          <p:nvPr/>
        </p:nvSpPr>
        <p:spPr>
          <a:xfrm>
            <a:off x="1655494" y="3046502"/>
            <a:ext cx="602411" cy="5696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44DD47CC-223A-4915-8B82-E6B55E699BCC}"/>
              </a:ext>
            </a:extLst>
          </p:cNvPr>
          <p:cNvSpPr/>
          <p:nvPr/>
        </p:nvSpPr>
        <p:spPr>
          <a:xfrm>
            <a:off x="5794793" y="3046502"/>
            <a:ext cx="602411" cy="569600"/>
          </a:xfrm>
          <a:prstGeom prst="oct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22B05DC2-578A-4C4B-BE16-5934F58A3824}"/>
              </a:ext>
            </a:extLst>
          </p:cNvPr>
          <p:cNvSpPr/>
          <p:nvPr/>
        </p:nvSpPr>
        <p:spPr>
          <a:xfrm>
            <a:off x="9340325" y="3046502"/>
            <a:ext cx="602411" cy="569600"/>
          </a:xfrm>
          <a:prstGeom prst="oct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9C5ED7-216B-42CB-957B-B3E5B6CA13AF}"/>
              </a:ext>
            </a:extLst>
          </p:cNvPr>
          <p:cNvSpPr/>
          <p:nvPr/>
        </p:nvSpPr>
        <p:spPr>
          <a:xfrm>
            <a:off x="1738136" y="2201483"/>
            <a:ext cx="478400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pic>
        <p:nvPicPr>
          <p:cNvPr id="24" name="Picture 23" descr="Red Database Drum.png">
            <a:extLst>
              <a:ext uri="{FF2B5EF4-FFF2-40B4-BE49-F238E27FC236}">
                <a16:creationId xmlns:a16="http://schemas.microsoft.com/office/drawing/2014/main" id="{290D75D2-8D72-4268-805C-F16F31E622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29" y="4101477"/>
            <a:ext cx="561137" cy="627807"/>
          </a:xfrm>
          <a:prstGeom prst="rect">
            <a:avLst/>
          </a:prstGeom>
        </p:spPr>
      </p:pic>
      <p:sp>
        <p:nvSpPr>
          <p:cNvPr id="25" name="Octagon 24">
            <a:extLst>
              <a:ext uri="{FF2B5EF4-FFF2-40B4-BE49-F238E27FC236}">
                <a16:creationId xmlns:a16="http://schemas.microsoft.com/office/drawing/2014/main" id="{50CA6D94-0B42-4D81-8FAF-129ECB21DA59}"/>
              </a:ext>
            </a:extLst>
          </p:cNvPr>
          <p:cNvSpPr/>
          <p:nvPr/>
        </p:nvSpPr>
        <p:spPr>
          <a:xfrm>
            <a:off x="2763055" y="3044761"/>
            <a:ext cx="602411" cy="569600"/>
          </a:xfrm>
          <a:prstGeom prst="oc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F0994B-ECE0-4F30-A450-9E0DF160995E}"/>
              </a:ext>
            </a:extLst>
          </p:cNvPr>
          <p:cNvSpPr/>
          <p:nvPr/>
        </p:nvSpPr>
        <p:spPr>
          <a:xfrm>
            <a:off x="2845697" y="2199742"/>
            <a:ext cx="478400" cy="4505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C8913D-0EFD-404B-A824-B7805B305F58}"/>
              </a:ext>
            </a:extLst>
          </p:cNvPr>
          <p:cNvCxnSpPr/>
          <p:nvPr/>
        </p:nvCxnSpPr>
        <p:spPr>
          <a:xfrm>
            <a:off x="1974574" y="2650316"/>
            <a:ext cx="0" cy="3944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29E643-BE22-460B-A7FE-6BE2DCFDF599}"/>
              </a:ext>
            </a:extLst>
          </p:cNvPr>
          <p:cNvCxnSpPr/>
          <p:nvPr/>
        </p:nvCxnSpPr>
        <p:spPr>
          <a:xfrm>
            <a:off x="1974574" y="3614361"/>
            <a:ext cx="0" cy="48711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3DE918-6781-4E29-B793-1F80D57C4C65}"/>
              </a:ext>
            </a:extLst>
          </p:cNvPr>
          <p:cNvCxnSpPr/>
          <p:nvPr/>
        </p:nvCxnSpPr>
        <p:spPr>
          <a:xfrm>
            <a:off x="3081130" y="2650316"/>
            <a:ext cx="0" cy="39444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9CAAF1-2CD4-4CCF-BCF0-2F435AAA04BA}"/>
              </a:ext>
            </a:extLst>
          </p:cNvPr>
          <p:cNvCxnSpPr/>
          <p:nvPr/>
        </p:nvCxnSpPr>
        <p:spPr>
          <a:xfrm>
            <a:off x="3081130" y="3614361"/>
            <a:ext cx="0" cy="487116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F5DC01-E145-4388-97DD-AA56CE06D61E}"/>
              </a:ext>
            </a:extLst>
          </p:cNvPr>
          <p:cNvCxnSpPr/>
          <p:nvPr/>
        </p:nvCxnSpPr>
        <p:spPr>
          <a:xfrm>
            <a:off x="6096000" y="3614361"/>
            <a:ext cx="0" cy="4871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254AB9-6D91-4F99-8A0F-4E9C39E3235B}"/>
              </a:ext>
            </a:extLst>
          </p:cNvPr>
          <p:cNvCxnSpPr>
            <a:cxnSpLocks/>
          </p:cNvCxnSpPr>
          <p:nvPr/>
        </p:nvCxnSpPr>
        <p:spPr>
          <a:xfrm flipH="1">
            <a:off x="9383294" y="3614361"/>
            <a:ext cx="193285" cy="3557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85CC82-CDF1-4C15-94A2-0EDB9775003A}"/>
              </a:ext>
            </a:extLst>
          </p:cNvPr>
          <p:cNvCxnSpPr>
            <a:cxnSpLocks/>
          </p:cNvCxnSpPr>
          <p:nvPr/>
        </p:nvCxnSpPr>
        <p:spPr>
          <a:xfrm>
            <a:off x="9726895" y="3614361"/>
            <a:ext cx="188478" cy="2435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DBA5B65-CC5B-4D2A-99E1-C27044647A51}"/>
              </a:ext>
            </a:extLst>
          </p:cNvPr>
          <p:cNvSpPr/>
          <p:nvPr/>
        </p:nvSpPr>
        <p:spPr>
          <a:xfrm>
            <a:off x="5299104" y="2195484"/>
            <a:ext cx="478400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297862-3535-4210-82AB-8338F7C8705C}"/>
              </a:ext>
            </a:extLst>
          </p:cNvPr>
          <p:cNvSpPr/>
          <p:nvPr/>
        </p:nvSpPr>
        <p:spPr>
          <a:xfrm>
            <a:off x="6406665" y="2193743"/>
            <a:ext cx="478400" cy="4505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09B609-E70A-49F7-B487-AC4ACCB807B3}"/>
              </a:ext>
            </a:extLst>
          </p:cNvPr>
          <p:cNvSpPr/>
          <p:nvPr/>
        </p:nvSpPr>
        <p:spPr>
          <a:xfrm>
            <a:off x="8835175" y="2195484"/>
            <a:ext cx="478400" cy="450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D56FB92-B069-4265-B21D-FBAEEDB18BF7}"/>
              </a:ext>
            </a:extLst>
          </p:cNvPr>
          <p:cNvSpPr/>
          <p:nvPr/>
        </p:nvSpPr>
        <p:spPr>
          <a:xfrm>
            <a:off x="9942736" y="2193743"/>
            <a:ext cx="478400" cy="4505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CC45EB-C1B5-4080-930C-A998C65F8146}"/>
              </a:ext>
            </a:extLst>
          </p:cNvPr>
          <p:cNvCxnSpPr>
            <a:cxnSpLocks/>
            <a:endCxn id="21" idx="6"/>
          </p:cNvCxnSpPr>
          <p:nvPr/>
        </p:nvCxnSpPr>
        <p:spPr>
          <a:xfrm>
            <a:off x="5625548" y="2644317"/>
            <a:ext cx="336075" cy="4021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DB9EFF-4851-457D-B1D4-AEC6B35FA5FB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6230374" y="2642576"/>
            <a:ext cx="327860" cy="4039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E1DF8D-CFA1-4DB0-AFAE-AB92C1A7CFB4}"/>
              </a:ext>
            </a:extLst>
          </p:cNvPr>
          <p:cNvCxnSpPr>
            <a:cxnSpLocks/>
          </p:cNvCxnSpPr>
          <p:nvPr/>
        </p:nvCxnSpPr>
        <p:spPr>
          <a:xfrm>
            <a:off x="9173473" y="2652057"/>
            <a:ext cx="336075" cy="4021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851A6C-889F-4F24-AE29-6CD8F1C8FD90}"/>
              </a:ext>
            </a:extLst>
          </p:cNvPr>
          <p:cNvCxnSpPr>
            <a:cxnSpLocks/>
          </p:cNvCxnSpPr>
          <p:nvPr/>
        </p:nvCxnSpPr>
        <p:spPr>
          <a:xfrm flipH="1">
            <a:off x="9778299" y="2650316"/>
            <a:ext cx="327860" cy="4039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1">
            <a:extLst>
              <a:ext uri="{FF2B5EF4-FFF2-40B4-BE49-F238E27FC236}">
                <a16:creationId xmlns:a16="http://schemas.microsoft.com/office/drawing/2014/main" id="{90E6CAAD-EB14-4F9C-82D0-95CDBDC4A4B7}"/>
              </a:ext>
            </a:extLst>
          </p:cNvPr>
          <p:cNvSpPr/>
          <p:nvPr/>
        </p:nvSpPr>
        <p:spPr>
          <a:xfrm>
            <a:off x="4988342" y="1037480"/>
            <a:ext cx="2215312" cy="754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ESCENARIO 2     </a:t>
            </a:r>
            <a:r>
              <a:rPr lang="en-US" dirty="0" err="1">
                <a:solidFill>
                  <a:schemeClr val="tx1"/>
                </a:solidFill>
              </a:rPr>
              <a:t>Juntos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Applicaciones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48" name="Rectángulo 1">
            <a:extLst>
              <a:ext uri="{FF2B5EF4-FFF2-40B4-BE49-F238E27FC236}">
                <a16:creationId xmlns:a16="http://schemas.microsoft.com/office/drawing/2014/main" id="{4B4C872F-0BCA-42D9-BB96-944D0C19C1C2}"/>
              </a:ext>
            </a:extLst>
          </p:cNvPr>
          <p:cNvSpPr/>
          <p:nvPr/>
        </p:nvSpPr>
        <p:spPr>
          <a:xfrm>
            <a:off x="8479719" y="1037480"/>
            <a:ext cx="2996664" cy="754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ESCENARIO 3   (</a:t>
            </a:r>
            <a:r>
              <a:rPr lang="en-US" dirty="0" err="1">
                <a:solidFill>
                  <a:schemeClr val="tx1"/>
                </a:solidFill>
              </a:rPr>
              <a:t>Juntos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Aplicaciones</a:t>
            </a:r>
            <a:r>
              <a:rPr lang="en-US" dirty="0">
                <a:solidFill>
                  <a:schemeClr val="tx1"/>
                </a:solidFill>
              </a:rPr>
              <a:t> con Base de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Multitenant)</a:t>
            </a:r>
          </a:p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81E2EAB-4AAE-46FE-89EC-A7119C551A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72339" y="5844381"/>
          <a:ext cx="1593559" cy="93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695">
                  <a:extLst>
                    <a:ext uri="{9D8B030D-6E8A-4147-A177-3AD203B41FA5}">
                      <a16:colId xmlns:a16="http://schemas.microsoft.com/office/drawing/2014/main" val="550011192"/>
                    </a:ext>
                  </a:extLst>
                </a:gridCol>
                <a:gridCol w="767864">
                  <a:extLst>
                    <a:ext uri="{9D8B030D-6E8A-4147-A177-3AD203B41FA5}">
                      <a16:colId xmlns:a16="http://schemas.microsoft.com/office/drawing/2014/main" val="3846048309"/>
                    </a:ext>
                  </a:extLst>
                </a:gridCol>
              </a:tblGrid>
              <a:tr h="356318">
                <a:tc>
                  <a:txBody>
                    <a:bodyPr/>
                    <a:lstStyle/>
                    <a:p>
                      <a:r>
                        <a:rPr lang="en-US" sz="8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INTEGRA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89518"/>
                  </a:ext>
                </a:extLst>
              </a:tr>
              <a:tr h="286966">
                <a:tc>
                  <a:txBody>
                    <a:bodyPr/>
                    <a:lstStyle/>
                    <a:p>
                      <a:r>
                        <a:rPr lang="en-US" sz="8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9960"/>
                  </a:ext>
                </a:extLst>
              </a:tr>
              <a:tr h="286966">
                <a:tc>
                  <a:txBody>
                    <a:bodyPr/>
                    <a:lstStyle/>
                    <a:p>
                      <a:r>
                        <a:rPr lang="en-US" sz="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SERVICIO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14554"/>
                  </a:ext>
                </a:extLst>
              </a:tr>
            </a:tbl>
          </a:graphicData>
        </a:graphic>
      </p:graphicFrame>
      <p:grpSp>
        <p:nvGrpSpPr>
          <p:cNvPr id="55" name="Group 40">
            <a:extLst>
              <a:ext uri="{FF2B5EF4-FFF2-40B4-BE49-F238E27FC236}">
                <a16:creationId xmlns:a16="http://schemas.microsoft.com/office/drawing/2014/main" id="{C0F187FE-C139-4267-85C8-FCEB086C9621}"/>
              </a:ext>
            </a:extLst>
          </p:cNvPr>
          <p:cNvGrpSpPr>
            <a:grpSpLocks/>
          </p:cNvGrpSpPr>
          <p:nvPr/>
        </p:nvGrpSpPr>
        <p:grpSpPr bwMode="auto">
          <a:xfrm>
            <a:off x="9038539" y="4626682"/>
            <a:ext cx="2135239" cy="536599"/>
            <a:chOff x="1932034" y="3880331"/>
            <a:chExt cx="4963242" cy="974128"/>
          </a:xfrm>
        </p:grpSpPr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14E3FC2C-0EC1-4C84-9613-B56E4A9BD560}"/>
                </a:ext>
              </a:extLst>
            </p:cNvPr>
            <p:cNvSpPr/>
            <p:nvPr/>
          </p:nvSpPr>
          <p:spPr>
            <a:xfrm>
              <a:off x="1932034" y="3880331"/>
              <a:ext cx="4963242" cy="974128"/>
            </a:xfrm>
            <a:custGeom>
              <a:avLst/>
              <a:gdLst/>
              <a:ahLst/>
              <a:cxnLst/>
              <a:rect l="l" t="t" r="r" b="b"/>
              <a:pathLst>
                <a:path w="4445000" h="824208">
                  <a:moveTo>
                    <a:pt x="437213" y="0"/>
                  </a:moveTo>
                  <a:lnTo>
                    <a:pt x="1004977" y="0"/>
                  </a:lnTo>
                  <a:lnTo>
                    <a:pt x="1004977" y="129443"/>
                  </a:lnTo>
                  <a:lnTo>
                    <a:pt x="2003892" y="129443"/>
                  </a:lnTo>
                  <a:lnTo>
                    <a:pt x="2003892" y="0"/>
                  </a:lnTo>
                  <a:lnTo>
                    <a:pt x="2571656" y="0"/>
                  </a:lnTo>
                  <a:lnTo>
                    <a:pt x="2571656" y="129443"/>
                  </a:lnTo>
                  <a:lnTo>
                    <a:pt x="3573084" y="129443"/>
                  </a:lnTo>
                  <a:lnTo>
                    <a:pt x="3573084" y="0"/>
                  </a:lnTo>
                  <a:lnTo>
                    <a:pt x="4140848" y="0"/>
                  </a:lnTo>
                  <a:lnTo>
                    <a:pt x="4140848" y="129443"/>
                  </a:lnTo>
                  <a:lnTo>
                    <a:pt x="4329204" y="129443"/>
                  </a:lnTo>
                  <a:cubicBezTo>
                    <a:pt x="4393156" y="129443"/>
                    <a:pt x="4445000" y="181287"/>
                    <a:pt x="4445000" y="245239"/>
                  </a:cubicBezTo>
                  <a:lnTo>
                    <a:pt x="4445000" y="708412"/>
                  </a:lnTo>
                  <a:cubicBezTo>
                    <a:pt x="4445000" y="772364"/>
                    <a:pt x="4393156" y="824208"/>
                    <a:pt x="4329204" y="824208"/>
                  </a:cubicBezTo>
                  <a:lnTo>
                    <a:pt x="115796" y="824208"/>
                  </a:lnTo>
                  <a:cubicBezTo>
                    <a:pt x="51844" y="824208"/>
                    <a:pt x="0" y="772364"/>
                    <a:pt x="0" y="708412"/>
                  </a:cubicBezTo>
                  <a:lnTo>
                    <a:pt x="0" y="245239"/>
                  </a:lnTo>
                  <a:cubicBezTo>
                    <a:pt x="0" y="181287"/>
                    <a:pt x="51844" y="129443"/>
                    <a:pt x="115796" y="129443"/>
                  </a:cubicBezTo>
                  <a:lnTo>
                    <a:pt x="437213" y="129443"/>
                  </a:lnTo>
                  <a:close/>
                </a:path>
              </a:pathLst>
            </a:custGeom>
            <a:solidFill>
              <a:srgbClr val="878787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6F0381C-9CCD-4E3C-BE2C-F7EA7D9D5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6776" y="4240335"/>
              <a:ext cx="376741" cy="374827"/>
            </a:xfrm>
            <a:prstGeom prst="ellipse">
              <a:avLst/>
            </a:prstGeom>
            <a:solidFill>
              <a:schemeClr val="accent1"/>
            </a:solidFill>
            <a:ln w="127000" cmpd="sng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endParaRPr lang="en-US">
                <a:ln w="1143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91846D3-DADC-4E73-B430-857E28CCA4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0421" y="4221275"/>
              <a:ext cx="376741" cy="374828"/>
            </a:xfrm>
            <a:prstGeom prst="ellipse">
              <a:avLst/>
            </a:prstGeom>
            <a:solidFill>
              <a:schemeClr val="accent1"/>
            </a:solidFill>
            <a:ln w="127000" cmpd="sng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endParaRPr lang="en-US" dirty="0">
                <a:ln w="1143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971B68E-7E5E-43A6-AC14-630E5A9770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7134" y="4227629"/>
              <a:ext cx="374625" cy="374827"/>
            </a:xfrm>
            <a:prstGeom prst="ellipse">
              <a:avLst/>
            </a:prstGeom>
            <a:solidFill>
              <a:schemeClr val="tx2"/>
            </a:solidFill>
            <a:ln w="127000" cmpd="sng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endParaRPr lang="en-US">
                <a:ln w="114300" cmpd="sng">
                  <a:solidFill>
                    <a:schemeClr val="tx1"/>
                  </a:solidFill>
                </a:ln>
              </a:endParaRPr>
            </a:p>
          </p:txBody>
        </p:sp>
      </p:grpSp>
      <p:pic>
        <p:nvPicPr>
          <p:cNvPr id="61" name="Picture 31">
            <a:extLst>
              <a:ext uri="{FF2B5EF4-FFF2-40B4-BE49-F238E27FC236}">
                <a16:creationId xmlns:a16="http://schemas.microsoft.com/office/drawing/2014/main" id="{677E1108-BCF4-4C8F-9C11-23EA9F986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769" y="3947330"/>
            <a:ext cx="696370" cy="69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>
            <a:extLst>
              <a:ext uri="{FF2B5EF4-FFF2-40B4-BE49-F238E27FC236}">
                <a16:creationId xmlns:a16="http://schemas.microsoft.com/office/drawing/2014/main" id="{B367E5CF-FB6E-41B8-ADE6-B99214AC1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25" y="3781761"/>
            <a:ext cx="854593" cy="85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0">
            <a:extLst>
              <a:ext uri="{FF2B5EF4-FFF2-40B4-BE49-F238E27FC236}">
                <a16:creationId xmlns:a16="http://schemas.microsoft.com/office/drawing/2014/main" id="{AE376BFD-5EB1-46E3-8BE9-A11AD8F54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4007" y="5200602"/>
            <a:ext cx="311632" cy="31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1">
            <a:extLst>
              <a:ext uri="{FF2B5EF4-FFF2-40B4-BE49-F238E27FC236}">
                <a16:creationId xmlns:a16="http://schemas.microsoft.com/office/drawing/2014/main" id="{DC09E076-CCF0-4306-8D10-7F2A21F29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42736" y="5224213"/>
            <a:ext cx="608965" cy="26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0">
            <a:extLst>
              <a:ext uri="{FF2B5EF4-FFF2-40B4-BE49-F238E27FC236}">
                <a16:creationId xmlns:a16="http://schemas.microsoft.com/office/drawing/2014/main" id="{7E280591-CC07-4B66-B26F-F79BA2B59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45299" y="4835010"/>
            <a:ext cx="311632" cy="31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1">
            <a:extLst>
              <a:ext uri="{FF2B5EF4-FFF2-40B4-BE49-F238E27FC236}">
                <a16:creationId xmlns:a16="http://schemas.microsoft.com/office/drawing/2014/main" id="{7F3D1C7B-4057-4098-BE80-B6AD778FF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04028" y="4858621"/>
            <a:ext cx="608965" cy="26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0">
            <a:extLst>
              <a:ext uri="{FF2B5EF4-FFF2-40B4-BE49-F238E27FC236}">
                <a16:creationId xmlns:a16="http://schemas.microsoft.com/office/drawing/2014/main" id="{C8554AEA-BCA3-4835-A4AF-03851BF37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4093" y="4835010"/>
            <a:ext cx="311632" cy="31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>
            <a:extLst>
              <a:ext uri="{FF2B5EF4-FFF2-40B4-BE49-F238E27FC236}">
                <a16:creationId xmlns:a16="http://schemas.microsoft.com/office/drawing/2014/main" id="{1857E5C6-EBC9-4BDB-9385-281D4568E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22822" y="4858621"/>
            <a:ext cx="608965" cy="26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0">
            <a:extLst>
              <a:ext uri="{FF2B5EF4-FFF2-40B4-BE49-F238E27FC236}">
                <a16:creationId xmlns:a16="http://schemas.microsoft.com/office/drawing/2014/main" id="{BE9473ED-BFED-42FA-B2D9-3ACFD878A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90540" y="4835010"/>
            <a:ext cx="311632" cy="31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11">
            <a:extLst>
              <a:ext uri="{FF2B5EF4-FFF2-40B4-BE49-F238E27FC236}">
                <a16:creationId xmlns:a16="http://schemas.microsoft.com/office/drawing/2014/main" id="{1B80F7BE-AC03-4E2D-86C6-B3F16DA07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9269" y="4858621"/>
            <a:ext cx="608965" cy="26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31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ED7F3A-6824-4E11-9375-05B0E9BC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20" y="722762"/>
            <a:ext cx="3755049" cy="37829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30243-2357-4BEA-B020-E80FCA579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3121"/>
            <a:ext cx="5419513" cy="4297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1FDBC-04A2-4C8A-9442-65B6CACA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20" y="4837043"/>
            <a:ext cx="3629854" cy="2020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ED80DC-210E-4D80-9E78-9C373C6AA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997" y="4837043"/>
            <a:ext cx="4105275" cy="18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2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3">
            <a:extLst>
              <a:ext uri="{FF2B5EF4-FFF2-40B4-BE49-F238E27FC236}">
                <a16:creationId xmlns:a16="http://schemas.microsoft.com/office/drawing/2014/main" id="{CA87FEC1-905C-482B-97E4-E168E8521A96}"/>
              </a:ext>
            </a:extLst>
          </p:cNvPr>
          <p:cNvSpPr txBox="1">
            <a:spLocks/>
          </p:cNvSpPr>
          <p:nvPr/>
        </p:nvSpPr>
        <p:spPr>
          <a:xfrm>
            <a:off x="3668636" y="531770"/>
            <a:ext cx="8132762" cy="43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Private Database Cloud Architectures </a:t>
            </a:r>
            <a:br>
              <a:rPr lang="en-US" altLang="en-US" dirty="0"/>
            </a:br>
            <a:r>
              <a:rPr lang="en-US" altLang="en-US" sz="2000" dirty="0">
                <a:solidFill>
                  <a:schemeClr val="accent1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Common building blocks are shared server and storage pools</a:t>
            </a:r>
          </a:p>
        </p:txBody>
      </p:sp>
      <p:grpSp>
        <p:nvGrpSpPr>
          <p:cNvPr id="56" name="Group 207">
            <a:extLst>
              <a:ext uri="{FF2B5EF4-FFF2-40B4-BE49-F238E27FC236}">
                <a16:creationId xmlns:a16="http://schemas.microsoft.com/office/drawing/2014/main" id="{27695777-9D54-4345-84E1-D3FAE81DDB10}"/>
              </a:ext>
            </a:extLst>
          </p:cNvPr>
          <p:cNvGrpSpPr>
            <a:grpSpLocks/>
          </p:cNvGrpSpPr>
          <p:nvPr/>
        </p:nvGrpSpPr>
        <p:grpSpPr bwMode="auto">
          <a:xfrm>
            <a:off x="4040739" y="1435515"/>
            <a:ext cx="3479800" cy="4785146"/>
            <a:chOff x="2746419" y="1656222"/>
            <a:chExt cx="3479468" cy="4204481"/>
          </a:xfrm>
        </p:grpSpPr>
        <p:grpSp>
          <p:nvGrpSpPr>
            <p:cNvPr id="57" name="Group 205">
              <a:extLst>
                <a:ext uri="{FF2B5EF4-FFF2-40B4-BE49-F238E27FC236}">
                  <a16:creationId xmlns:a16="http://schemas.microsoft.com/office/drawing/2014/main" id="{D955C5DB-9373-4D41-9A60-F05A39DB8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2943" y="1656222"/>
              <a:ext cx="2565155" cy="2915432"/>
              <a:chOff x="3267387" y="1656222"/>
              <a:chExt cx="2565155" cy="2915432"/>
            </a:xfrm>
          </p:grpSpPr>
          <p:grpSp>
            <p:nvGrpSpPr>
              <p:cNvPr id="59" name="Group 201">
                <a:extLst>
                  <a:ext uri="{FF2B5EF4-FFF2-40B4-BE49-F238E27FC236}">
                    <a16:creationId xmlns:a16="http://schemas.microsoft.com/office/drawing/2014/main" id="{74C6E262-77B5-40A0-B5DA-BDB71E3F49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7387" y="2109057"/>
                <a:ext cx="2469914" cy="2462597"/>
                <a:chOff x="3155629" y="2109057"/>
                <a:chExt cx="2469914" cy="2462597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B2A6B08-1F20-4588-A756-3B17D7FAAE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6584" y="3632561"/>
                  <a:ext cx="1130192" cy="285660"/>
                </a:xfrm>
                <a:prstGeom prst="rect">
                  <a:avLst/>
                </a:prstGeom>
                <a:gradFill rotWithShape="1">
                  <a:gsLst>
                    <a:gs pos="0">
                      <a:srgbClr val="F1F1F1"/>
                    </a:gs>
                    <a:gs pos="64999">
                      <a:srgbClr val="DBDBDB"/>
                    </a:gs>
                    <a:gs pos="100000">
                      <a:srgbClr val="CCCCCC"/>
                    </a:gs>
                  </a:gsLst>
                  <a:lin ang="5400000" scaled="1"/>
                </a:gradFill>
                <a:ln w="9525">
                  <a:solidFill>
                    <a:srgbClr val="7C7C7C"/>
                  </a:solidFill>
                  <a:miter lim="800000"/>
                  <a:headEnd type="oval" w="med" len="med"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119063" indent="-119063" algn="ctr">
                    <a:lnSpc>
                      <a:spcPct val="90000"/>
                    </a:lnSpc>
                    <a:spcBef>
                      <a:spcPct val="50000"/>
                    </a:spcBef>
                    <a:buClr>
                      <a:schemeClr val="accent1"/>
                    </a:buClr>
                    <a:defRPr/>
                  </a:pPr>
                  <a:r>
                    <a:rPr lang="en-US" sz="1600" dirty="0">
                      <a:latin typeface="Arial" charset="0"/>
                      <a:ea typeface="+mn-ea"/>
                    </a:rPr>
                    <a:t>Platform</a:t>
                  </a:r>
                </a:p>
              </p:txBody>
            </p:sp>
            <p:grpSp>
              <p:nvGrpSpPr>
                <p:cNvPr id="62" name="Group 76">
                  <a:extLst>
                    <a:ext uri="{FF2B5EF4-FFF2-40B4-BE49-F238E27FC236}">
                      <a16:creationId xmlns:a16="http://schemas.microsoft.com/office/drawing/2014/main" id="{2A4CBF56-5DCB-4506-821F-890358B1C2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11839" y="4001487"/>
                  <a:ext cx="2355150" cy="570167"/>
                  <a:chOff x="316239" y="4027078"/>
                  <a:chExt cx="2355150" cy="570167"/>
                </a:xfrm>
              </p:grpSpPr>
              <p:pic>
                <p:nvPicPr>
                  <p:cNvPr id="70" name="Picture 55" descr="SSE-M4000_78L.gif">
                    <a:extLst>
                      <a:ext uri="{FF2B5EF4-FFF2-40B4-BE49-F238E27FC236}">
                        <a16:creationId xmlns:a16="http://schemas.microsoft.com/office/drawing/2014/main" id="{DCDCE9D6-7EF5-45EE-95C3-E56B1C07A3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6239" y="4027078"/>
                    <a:ext cx="1167670" cy="5701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71" name="Picture 55" descr="SSE-M4000_78L.gif">
                    <a:extLst>
                      <a:ext uri="{FF2B5EF4-FFF2-40B4-BE49-F238E27FC236}">
                        <a16:creationId xmlns:a16="http://schemas.microsoft.com/office/drawing/2014/main" id="{A91D2347-EBB9-4956-9B81-1FA3071091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03719" y="4027078"/>
                    <a:ext cx="1167670" cy="5701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63" name="TextBox 84">
                  <a:extLst>
                    <a:ext uri="{FF2B5EF4-FFF2-40B4-BE49-F238E27FC236}">
                      <a16:creationId xmlns:a16="http://schemas.microsoft.com/office/drawing/2014/main" id="{139273F5-C467-4A34-B560-03F2E734C4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5018" y="2109045"/>
                  <a:ext cx="736530" cy="266615"/>
                </a:xfrm>
                <a:prstGeom prst="rect">
                  <a:avLst/>
                </a:prstGeom>
                <a:gradFill rotWithShape="1">
                  <a:gsLst>
                    <a:gs pos="0">
                      <a:srgbClr val="7B7B7B"/>
                    </a:gs>
                    <a:gs pos="20000">
                      <a:srgbClr val="7B7B7B"/>
                    </a:gs>
                    <a:gs pos="100000">
                      <a:srgbClr val="5D5D5D"/>
                    </a:gs>
                  </a:gsLst>
                  <a:lin ang="5400000"/>
                </a:gradFill>
                <a:ln w="9525">
                  <a:solidFill>
                    <a:srgbClr val="7C7C7C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bg1"/>
                      </a:solidFill>
                      <a:latin typeface="+mn-lt"/>
                      <a:ea typeface="+mn-ea"/>
                    </a:rPr>
                    <a:t>ERP</a:t>
                  </a:r>
                </a:p>
              </p:txBody>
            </p:sp>
            <p:sp>
              <p:nvSpPr>
                <p:cNvPr id="64" name="TextBox 84">
                  <a:extLst>
                    <a:ext uri="{FF2B5EF4-FFF2-40B4-BE49-F238E27FC236}">
                      <a16:creationId xmlns:a16="http://schemas.microsoft.com/office/drawing/2014/main" id="{CE6EA3A3-636A-48DB-BFE7-538F0A8377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5629" y="2109045"/>
                  <a:ext cx="588907" cy="266615"/>
                </a:xfrm>
                <a:prstGeom prst="rect">
                  <a:avLst/>
                </a:prstGeom>
                <a:gradFill rotWithShape="1">
                  <a:gsLst>
                    <a:gs pos="0">
                      <a:srgbClr val="7B7B7B"/>
                    </a:gs>
                    <a:gs pos="20000">
                      <a:srgbClr val="7B7B7B"/>
                    </a:gs>
                    <a:gs pos="100000">
                      <a:srgbClr val="5D5D5D"/>
                    </a:gs>
                  </a:gsLst>
                  <a:lin ang="5400000"/>
                </a:gradFill>
                <a:ln w="9525">
                  <a:solidFill>
                    <a:srgbClr val="7C7C7C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bg1"/>
                      </a:solidFill>
                      <a:latin typeface="+mn-lt"/>
                      <a:ea typeface="+mn-ea"/>
                    </a:rPr>
                    <a:t>DW</a:t>
                  </a:r>
                </a:p>
              </p:txBody>
            </p:sp>
            <p:sp>
              <p:nvSpPr>
                <p:cNvPr id="65" name="TextBox 84">
                  <a:extLst>
                    <a:ext uri="{FF2B5EF4-FFF2-40B4-BE49-F238E27FC236}">
                      <a16:creationId xmlns:a16="http://schemas.microsoft.com/office/drawing/2014/main" id="{D8AC25A6-6A76-4FEE-917B-988813C07A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3140" y="2109045"/>
                  <a:ext cx="752403" cy="266615"/>
                </a:xfrm>
                <a:prstGeom prst="rect">
                  <a:avLst/>
                </a:prstGeom>
                <a:gradFill rotWithShape="1">
                  <a:gsLst>
                    <a:gs pos="0">
                      <a:srgbClr val="7B7B7B"/>
                    </a:gs>
                    <a:gs pos="20000">
                      <a:srgbClr val="7B7B7B"/>
                    </a:gs>
                    <a:gs pos="100000">
                      <a:srgbClr val="5D5D5D"/>
                    </a:gs>
                  </a:gsLst>
                  <a:lin ang="5400000"/>
                </a:gradFill>
                <a:ln w="9525">
                  <a:solidFill>
                    <a:srgbClr val="7C7C7C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bg1"/>
                      </a:solidFill>
                      <a:latin typeface="+mn-lt"/>
                      <a:ea typeface="+mn-ea"/>
                    </a:rPr>
                    <a:t>CRM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45D398E-999D-4825-9602-4D2EB9EB0E80}"/>
                    </a:ext>
                  </a:extLst>
                </p:cNvPr>
                <p:cNvSpPr/>
                <p:nvPr/>
              </p:nvSpPr>
              <p:spPr bwMode="auto">
                <a:xfrm>
                  <a:off x="3264112" y="2546745"/>
                  <a:ext cx="448056" cy="1014984"/>
                </a:xfrm>
                <a:prstGeom prst="rect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vert270" wrap="none" anchor="ctr"/>
                <a:lstStyle/>
                <a:p>
                  <a:pPr marL="119063" indent="-119063" algn="ctr">
                    <a:lnSpc>
                      <a:spcPct val="90000"/>
                    </a:lnSpc>
                    <a:spcBef>
                      <a:spcPct val="50000"/>
                    </a:spcBef>
                    <a:buClr>
                      <a:schemeClr val="accent1"/>
                    </a:buClr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  <a:latin typeface="Arial" charset="0"/>
                    </a:rPr>
                    <a:t>DB</a:t>
                  </a: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635D6A5-7142-4697-9C56-5DF5A7A7D7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5508" y="3634677"/>
                  <a:ext cx="1128605" cy="285659"/>
                </a:xfrm>
                <a:prstGeom prst="rect">
                  <a:avLst/>
                </a:prstGeom>
                <a:gradFill rotWithShape="1">
                  <a:gsLst>
                    <a:gs pos="0">
                      <a:srgbClr val="F1F1F1"/>
                    </a:gs>
                    <a:gs pos="64999">
                      <a:srgbClr val="DBDBDB"/>
                    </a:gs>
                    <a:gs pos="100000">
                      <a:srgbClr val="CCCCCC"/>
                    </a:gs>
                  </a:gsLst>
                  <a:lin ang="5400000" scaled="1"/>
                </a:gradFill>
                <a:ln w="9525">
                  <a:solidFill>
                    <a:srgbClr val="7C7C7C"/>
                  </a:solidFill>
                  <a:miter lim="800000"/>
                  <a:headEnd type="oval" w="med" len="med"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119063" indent="-119063" algn="ctr">
                    <a:lnSpc>
                      <a:spcPct val="90000"/>
                    </a:lnSpc>
                    <a:spcBef>
                      <a:spcPct val="50000"/>
                    </a:spcBef>
                    <a:buClr>
                      <a:schemeClr val="accent1"/>
                    </a:buClr>
                    <a:defRPr/>
                  </a:pPr>
                  <a:r>
                    <a:rPr lang="en-US" sz="1600" dirty="0">
                      <a:latin typeface="Arial" charset="0"/>
                      <a:ea typeface="+mn-ea"/>
                    </a:rPr>
                    <a:t>Platform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9397169-93F5-4E24-8D65-4D764AF2F470}"/>
                    </a:ext>
                  </a:extLst>
                </p:cNvPr>
                <p:cNvSpPr/>
                <p:nvPr/>
              </p:nvSpPr>
              <p:spPr bwMode="auto">
                <a:xfrm>
                  <a:off x="5026952" y="2546745"/>
                  <a:ext cx="448056" cy="1014984"/>
                </a:xfrm>
                <a:prstGeom prst="rect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vert270" wrap="none" anchor="ctr"/>
                <a:lstStyle/>
                <a:p>
                  <a:pPr marL="119063" indent="-119063" algn="ctr">
                    <a:lnSpc>
                      <a:spcPct val="90000"/>
                    </a:lnSpc>
                    <a:spcBef>
                      <a:spcPct val="50000"/>
                    </a:spcBef>
                    <a:buClr>
                      <a:schemeClr val="accent1"/>
                    </a:buClr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  <a:latin typeface="Arial" charset="0"/>
                    </a:rPr>
                    <a:t>DB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065F43A-45E8-4D7D-88BC-2FA6C22DE94B}"/>
                    </a:ext>
                  </a:extLst>
                </p:cNvPr>
                <p:cNvSpPr/>
                <p:nvPr/>
              </p:nvSpPr>
              <p:spPr bwMode="auto">
                <a:xfrm>
                  <a:off x="3798648" y="2546745"/>
                  <a:ext cx="1141841" cy="1014984"/>
                </a:xfrm>
                <a:prstGeom prst="rect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vert270" wrap="none" anchor="ctr"/>
                <a:lstStyle/>
                <a:p>
                  <a:pPr marL="119063" indent="-119063" algn="ctr">
                    <a:lnSpc>
                      <a:spcPct val="90000"/>
                    </a:lnSpc>
                    <a:spcBef>
                      <a:spcPct val="50000"/>
                    </a:spcBef>
                    <a:buClr>
                      <a:schemeClr val="accent1"/>
                    </a:buClr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  <a:latin typeface="Arial" charset="0"/>
                    </a:rPr>
                    <a:t>DB</a:t>
                  </a:r>
                </a:p>
              </p:txBody>
            </p:sp>
          </p:grpSp>
          <p:sp>
            <p:nvSpPr>
              <p:cNvPr id="60" name="AutoShape 139">
                <a:extLst>
                  <a:ext uri="{FF2B5EF4-FFF2-40B4-BE49-F238E27FC236}">
                    <a16:creationId xmlns:a16="http://schemas.microsoft.com/office/drawing/2014/main" id="{90F9DFA4-6DE8-47B7-870D-3F6C0C326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848" y="1656222"/>
                <a:ext cx="2547694" cy="35337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7A9F75"/>
                  </a:gs>
                  <a:gs pos="20000">
                    <a:srgbClr val="7A9E75"/>
                  </a:gs>
                  <a:gs pos="100000">
                    <a:srgbClr val="5C7858"/>
                  </a:gs>
                </a:gsLst>
                <a:lin ang="5400000"/>
              </a:gradFill>
              <a:ln w="9525">
                <a:solidFill>
                  <a:srgbClr val="7E9B7A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bg1"/>
                    </a:solidFill>
                    <a:latin typeface="+mn-lt"/>
                    <a:ea typeface="+mn-ea"/>
                  </a:rPr>
                  <a:t>Database Cloud</a:t>
                </a:r>
              </a:p>
            </p:txBody>
          </p:sp>
        </p:grpSp>
        <p:sp>
          <p:nvSpPr>
            <p:cNvPr id="58" name="TextBox 114">
              <a:extLst>
                <a:ext uri="{FF2B5EF4-FFF2-40B4-BE49-F238E27FC236}">
                  <a16:creationId xmlns:a16="http://schemas.microsoft.com/office/drawing/2014/main" id="{5C7BA280-1DCD-4550-AEEF-8153D0451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419" y="4958156"/>
              <a:ext cx="3479468" cy="902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D0000"/>
                  </a:solidFill>
                </a:rPr>
                <a:t>Database Consolidation</a:t>
              </a:r>
              <a:endParaRPr lang="en-US" altLang="en-US" sz="1200">
                <a:solidFill>
                  <a:srgbClr val="FD0000"/>
                </a:solidFill>
              </a:endParaRPr>
            </a:p>
            <a:p>
              <a:pPr algn="ctr" eaLnBrk="1" hangingPunct="1"/>
              <a:r>
                <a:rPr lang="en-US" altLang="en-US" sz="1000"/>
                <a:t>Share server pool</a:t>
              </a:r>
            </a:p>
            <a:p>
              <a:pPr algn="ctr" eaLnBrk="1" hangingPunct="1"/>
              <a:r>
                <a:rPr lang="en-US" altLang="en-US" sz="1000"/>
                <a:t>Real Application Clusters</a:t>
              </a:r>
            </a:p>
          </p:txBody>
        </p:sp>
      </p:grpSp>
      <p:grpSp>
        <p:nvGrpSpPr>
          <p:cNvPr id="72" name="Group 55">
            <a:extLst>
              <a:ext uri="{FF2B5EF4-FFF2-40B4-BE49-F238E27FC236}">
                <a16:creationId xmlns:a16="http://schemas.microsoft.com/office/drawing/2014/main" id="{FB2009F8-7E8D-4C43-855A-0786AA3CD437}"/>
              </a:ext>
            </a:extLst>
          </p:cNvPr>
          <p:cNvGrpSpPr>
            <a:grpSpLocks/>
          </p:cNvGrpSpPr>
          <p:nvPr/>
        </p:nvGrpSpPr>
        <p:grpSpPr bwMode="auto">
          <a:xfrm>
            <a:off x="4633529" y="1435514"/>
            <a:ext cx="5546725" cy="5018499"/>
            <a:chOff x="3651919" y="1656222"/>
            <a:chExt cx="5546663" cy="4542272"/>
          </a:xfrm>
        </p:grpSpPr>
        <p:grpSp>
          <p:nvGrpSpPr>
            <p:cNvPr id="73" name="Group 54">
              <a:extLst>
                <a:ext uri="{FF2B5EF4-FFF2-40B4-BE49-F238E27FC236}">
                  <a16:creationId xmlns:a16="http://schemas.microsoft.com/office/drawing/2014/main" id="{118D3323-E49D-4F2F-9474-6EBB544B0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919" y="1656222"/>
              <a:ext cx="5110927" cy="2917707"/>
              <a:chOff x="3651919" y="1656222"/>
              <a:chExt cx="5110927" cy="2917707"/>
            </a:xfrm>
          </p:grpSpPr>
          <p:grpSp>
            <p:nvGrpSpPr>
              <p:cNvPr id="75" name="Group 202">
                <a:extLst>
                  <a:ext uri="{FF2B5EF4-FFF2-40B4-BE49-F238E27FC236}">
                    <a16:creationId xmlns:a16="http://schemas.microsoft.com/office/drawing/2014/main" id="{65A1D89F-A2D5-419C-84FC-361B2F1B85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7696" y="2111164"/>
                <a:ext cx="2355150" cy="2462765"/>
                <a:chOff x="6039200" y="2111164"/>
                <a:chExt cx="2355150" cy="2462765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790B518-3744-4812-A2B4-63BEAB9CEE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63105" y="3634342"/>
                  <a:ext cx="1131875" cy="285610"/>
                </a:xfrm>
                <a:prstGeom prst="rect">
                  <a:avLst/>
                </a:prstGeom>
                <a:gradFill rotWithShape="1">
                  <a:gsLst>
                    <a:gs pos="0">
                      <a:srgbClr val="F1F1F1"/>
                    </a:gs>
                    <a:gs pos="64999">
                      <a:srgbClr val="DBDBDB"/>
                    </a:gs>
                    <a:gs pos="100000">
                      <a:srgbClr val="CCCCCC"/>
                    </a:gs>
                  </a:gsLst>
                  <a:lin ang="5400000" scaled="1"/>
                </a:gradFill>
                <a:ln w="9525">
                  <a:solidFill>
                    <a:srgbClr val="7C7C7C"/>
                  </a:solidFill>
                  <a:miter lim="800000"/>
                  <a:headEnd type="oval" w="med" len="med"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119063" indent="-119063" algn="ctr">
                    <a:lnSpc>
                      <a:spcPct val="90000"/>
                    </a:lnSpc>
                    <a:spcBef>
                      <a:spcPct val="50000"/>
                    </a:spcBef>
                    <a:buClr>
                      <a:schemeClr val="accent1"/>
                    </a:buClr>
                    <a:defRPr/>
                  </a:pPr>
                  <a:r>
                    <a:rPr lang="en-US" sz="1600" dirty="0">
                      <a:latin typeface="Arial" charset="0"/>
                      <a:ea typeface="+mn-ea"/>
                    </a:rPr>
                    <a:t>Platform</a:t>
                  </a:r>
                </a:p>
              </p:txBody>
            </p:sp>
            <p:grpSp>
              <p:nvGrpSpPr>
                <p:cNvPr id="78" name="Group 76">
                  <a:extLst>
                    <a:ext uri="{FF2B5EF4-FFF2-40B4-BE49-F238E27FC236}">
                      <a16:creationId xmlns:a16="http://schemas.microsoft.com/office/drawing/2014/main" id="{615405D3-55E5-4841-84BD-07C9E54D8B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39200" y="4003762"/>
                  <a:ext cx="2355150" cy="570167"/>
                  <a:chOff x="316239" y="4027078"/>
                  <a:chExt cx="2355150" cy="570167"/>
                </a:xfrm>
              </p:grpSpPr>
              <p:pic>
                <p:nvPicPr>
                  <p:cNvPr id="84" name="Picture 55" descr="SSE-M4000_78L.gif">
                    <a:extLst>
                      <a:ext uri="{FF2B5EF4-FFF2-40B4-BE49-F238E27FC236}">
                        <a16:creationId xmlns:a16="http://schemas.microsoft.com/office/drawing/2014/main" id="{2A8ED138-7C2F-4C7C-A9E3-25EE13F75F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6239" y="4027078"/>
                    <a:ext cx="1167670" cy="5701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5" name="Picture 55" descr="SSE-M4000_78L.gif">
                    <a:extLst>
                      <a:ext uri="{FF2B5EF4-FFF2-40B4-BE49-F238E27FC236}">
                        <a16:creationId xmlns:a16="http://schemas.microsoft.com/office/drawing/2014/main" id="{CDF9C63B-9D48-4F18-82FF-E86F38E200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03719" y="4027078"/>
                    <a:ext cx="1167670" cy="5701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79" name="TextBox 84">
                  <a:extLst>
                    <a:ext uri="{FF2B5EF4-FFF2-40B4-BE49-F238E27FC236}">
                      <a16:creationId xmlns:a16="http://schemas.microsoft.com/office/drawing/2014/main" id="{E6D37111-FF34-4774-AF64-3CFFEBEF4B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55247" y="2111084"/>
                  <a:ext cx="738179" cy="266570"/>
                </a:xfrm>
                <a:prstGeom prst="rect">
                  <a:avLst/>
                </a:prstGeom>
                <a:gradFill rotWithShape="1">
                  <a:gsLst>
                    <a:gs pos="0">
                      <a:srgbClr val="7B7B7B"/>
                    </a:gs>
                    <a:gs pos="20000">
                      <a:srgbClr val="7B7B7B"/>
                    </a:gs>
                    <a:gs pos="100000">
                      <a:srgbClr val="5D5D5D"/>
                    </a:gs>
                  </a:gsLst>
                  <a:lin ang="5400000"/>
                </a:gradFill>
                <a:ln w="9525">
                  <a:solidFill>
                    <a:srgbClr val="7C7C7C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bg1"/>
                      </a:solidFill>
                      <a:latin typeface="+mn-lt"/>
                      <a:ea typeface="+mn-ea"/>
                    </a:rPr>
                    <a:t>ERP</a:t>
                  </a:r>
                </a:p>
              </p:txBody>
            </p:sp>
            <p:sp>
              <p:nvSpPr>
                <p:cNvPr id="80" name="TextBox 84">
                  <a:extLst>
                    <a:ext uri="{FF2B5EF4-FFF2-40B4-BE49-F238E27FC236}">
                      <a16:creationId xmlns:a16="http://schemas.microsoft.com/office/drawing/2014/main" id="{14A5EA1A-24A7-4B4F-B001-BC3F7AAD05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64692" y="2111084"/>
                  <a:ext cx="588956" cy="266570"/>
                </a:xfrm>
                <a:prstGeom prst="rect">
                  <a:avLst/>
                </a:prstGeom>
                <a:gradFill rotWithShape="1">
                  <a:gsLst>
                    <a:gs pos="0">
                      <a:srgbClr val="7B7B7B"/>
                    </a:gs>
                    <a:gs pos="20000">
                      <a:srgbClr val="7B7B7B"/>
                    </a:gs>
                    <a:gs pos="100000">
                      <a:srgbClr val="5D5D5D"/>
                    </a:gs>
                  </a:gsLst>
                  <a:lin ang="5400000"/>
                </a:gradFill>
                <a:ln w="9525">
                  <a:solidFill>
                    <a:srgbClr val="7C7C7C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bg1"/>
                      </a:solidFill>
                      <a:latin typeface="+mn-lt"/>
                      <a:ea typeface="+mn-ea"/>
                    </a:rPr>
                    <a:t>DW</a:t>
                  </a:r>
                </a:p>
              </p:txBody>
            </p:sp>
            <p:sp>
              <p:nvSpPr>
                <p:cNvPr id="81" name="TextBox 84">
                  <a:extLst>
                    <a:ext uri="{FF2B5EF4-FFF2-40B4-BE49-F238E27FC236}">
                      <a16:creationId xmlns:a16="http://schemas.microsoft.com/office/drawing/2014/main" id="{18B05FB9-0EA1-4731-A7A6-A1F51035F5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5025" y="2111084"/>
                  <a:ext cx="738180" cy="266570"/>
                </a:xfrm>
                <a:prstGeom prst="rect">
                  <a:avLst/>
                </a:prstGeom>
                <a:gradFill rotWithShape="1">
                  <a:gsLst>
                    <a:gs pos="0">
                      <a:srgbClr val="7B7B7B"/>
                    </a:gs>
                    <a:gs pos="20000">
                      <a:srgbClr val="7B7B7B"/>
                    </a:gs>
                    <a:gs pos="100000">
                      <a:srgbClr val="5D5D5D"/>
                    </a:gs>
                  </a:gsLst>
                  <a:lin ang="5400000"/>
                </a:gradFill>
                <a:ln w="9525">
                  <a:solidFill>
                    <a:srgbClr val="7C7C7C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bg1"/>
                      </a:solidFill>
                      <a:latin typeface="+mn-lt"/>
                      <a:ea typeface="+mn-ea"/>
                    </a:rPr>
                    <a:t>CRM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CA8FD4B1-C075-4AC0-898B-57EDFE59A0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53717" y="3636457"/>
                  <a:ext cx="1131875" cy="285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F1F1F1"/>
                    </a:gs>
                    <a:gs pos="64999">
                      <a:srgbClr val="DBDBDB"/>
                    </a:gs>
                    <a:gs pos="100000">
                      <a:srgbClr val="CCCCCC"/>
                    </a:gs>
                  </a:gsLst>
                  <a:lin ang="5400000" scaled="1"/>
                </a:gradFill>
                <a:ln w="9525">
                  <a:solidFill>
                    <a:srgbClr val="7C7C7C"/>
                  </a:solidFill>
                  <a:miter lim="800000"/>
                  <a:headEnd type="oval" w="med" len="med"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119063" indent="-119063" algn="ctr">
                    <a:lnSpc>
                      <a:spcPct val="90000"/>
                    </a:lnSpc>
                    <a:spcBef>
                      <a:spcPct val="50000"/>
                    </a:spcBef>
                    <a:buClr>
                      <a:schemeClr val="accent1"/>
                    </a:buClr>
                    <a:defRPr/>
                  </a:pPr>
                  <a:r>
                    <a:rPr lang="en-US" sz="1600" dirty="0">
                      <a:latin typeface="Arial" charset="0"/>
                      <a:ea typeface="+mn-ea"/>
                    </a:rPr>
                    <a:t>Platform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97B057C-7002-41DA-8489-C43D861178E3}"/>
                    </a:ext>
                  </a:extLst>
                </p:cNvPr>
                <p:cNvSpPr/>
                <p:nvPr/>
              </p:nvSpPr>
              <p:spPr bwMode="auto">
                <a:xfrm>
                  <a:off x="6045958" y="2549020"/>
                  <a:ext cx="2320119" cy="1014984"/>
                </a:xfrm>
                <a:prstGeom prst="rect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vert270" wrap="none" anchor="ctr"/>
                <a:lstStyle/>
                <a:p>
                  <a:pPr marL="119063" indent="-119063" algn="ctr">
                    <a:lnSpc>
                      <a:spcPct val="90000"/>
                    </a:lnSpc>
                    <a:spcBef>
                      <a:spcPct val="50000"/>
                    </a:spcBef>
                    <a:buClr>
                      <a:schemeClr val="accent1"/>
                    </a:buClr>
                    <a:defRPr/>
                  </a:pPr>
                  <a:r>
                    <a:rPr lang="en-US" sz="2000" dirty="0">
                      <a:solidFill>
                        <a:schemeClr val="tx1"/>
                      </a:solidFill>
                      <a:latin typeface="Arial" charset="0"/>
                    </a:rPr>
                    <a:t>DB</a:t>
                  </a:r>
                </a:p>
              </p:txBody>
            </p:sp>
          </p:grpSp>
          <p:sp>
            <p:nvSpPr>
              <p:cNvPr id="76" name="AutoShape 139">
                <a:extLst>
                  <a:ext uri="{FF2B5EF4-FFF2-40B4-BE49-F238E27FC236}">
                    <a16:creationId xmlns:a16="http://schemas.microsoft.com/office/drawing/2014/main" id="{DC2EA7DA-09C1-494C-8778-D39BC0232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919" y="1656222"/>
                <a:ext cx="5078356" cy="353312"/>
              </a:xfrm>
              <a:prstGeom prst="roundRect">
                <a:avLst>
                  <a:gd name="adj" fmla="val 16667"/>
                </a:avLst>
              </a:prstGeom>
              <a:solidFill>
                <a:schemeClr val="tx2"/>
              </a:solidFill>
              <a:ln w="9525">
                <a:solidFill>
                  <a:srgbClr val="7E9B7A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bg1"/>
                    </a:solidFill>
                    <a:latin typeface="+mn-lt"/>
                    <a:ea typeface="+mn-ea"/>
                  </a:rPr>
                  <a:t>Database Cloud</a:t>
                </a:r>
              </a:p>
            </p:txBody>
          </p:sp>
        </p:grpSp>
        <p:sp>
          <p:nvSpPr>
            <p:cNvPr id="74" name="TextBox 115">
              <a:extLst>
                <a:ext uri="{FF2B5EF4-FFF2-40B4-BE49-F238E27FC236}">
                  <a16:creationId xmlns:a16="http://schemas.microsoft.com/office/drawing/2014/main" id="{8865B9DE-BF21-4D64-A7D2-7B5E4B8B8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8284" y="4967770"/>
              <a:ext cx="3630298" cy="1230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FD0000"/>
                  </a:solidFill>
                </a:rPr>
                <a:t>       </a:t>
              </a:r>
              <a:r>
                <a:rPr lang="en-US" altLang="en-US" sz="1600" dirty="0">
                  <a:solidFill>
                    <a:srgbClr val="FD0000"/>
                  </a:solidFill>
                </a:rPr>
                <a:t>Schema/PDB Consolidation</a:t>
              </a:r>
              <a:endParaRPr lang="en-US" altLang="en-US" sz="1600" dirty="0"/>
            </a:p>
            <a:p>
              <a:pPr algn="ctr" eaLnBrk="1" hangingPunct="1"/>
              <a:r>
                <a:rPr lang="en-US" altLang="en-US" sz="1000" dirty="0"/>
                <a:t>Share database instances </a:t>
              </a:r>
            </a:p>
            <a:p>
              <a:pPr algn="ctr" eaLnBrk="1" hangingPunct="1"/>
              <a:r>
                <a:rPr lang="en-US" altLang="en-US" sz="1000" dirty="0"/>
                <a:t>    Real Application Clusters</a:t>
              </a:r>
            </a:p>
            <a:p>
              <a:pPr algn="ctr" eaLnBrk="1" hangingPunct="1">
                <a:buFont typeface="Arial" panose="020B0604020202020204" pitchFamily="34" charset="0"/>
                <a:buNone/>
              </a:pPr>
              <a:endParaRPr lang="en-US" altLang="en-US" sz="1600" dirty="0"/>
            </a:p>
          </p:txBody>
        </p:sp>
      </p:grpSp>
      <p:sp>
        <p:nvSpPr>
          <p:cNvPr id="86" name="Footer Placeholder 8">
            <a:extLst>
              <a:ext uri="{FF2B5EF4-FFF2-40B4-BE49-F238E27FC236}">
                <a16:creationId xmlns:a16="http://schemas.microsoft.com/office/drawing/2014/main" id="{4309C83E-F09F-44CB-BA73-E9BE4F54AFA1}"/>
              </a:ext>
            </a:extLst>
          </p:cNvPr>
          <p:cNvSpPr txBox="1">
            <a:spLocks noGrp="1"/>
          </p:cNvSpPr>
          <p:nvPr/>
        </p:nvSpPr>
        <p:spPr bwMode="auto">
          <a:xfrm>
            <a:off x="1170539" y="5848419"/>
            <a:ext cx="9205913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7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7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7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7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7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en-US" sz="900">
              <a:solidFill>
                <a:srgbClr val="898989"/>
              </a:solidFill>
            </a:endParaRPr>
          </a:p>
        </p:txBody>
      </p:sp>
      <p:grpSp>
        <p:nvGrpSpPr>
          <p:cNvPr id="87" name="Group 55">
            <a:extLst>
              <a:ext uri="{FF2B5EF4-FFF2-40B4-BE49-F238E27FC236}">
                <a16:creationId xmlns:a16="http://schemas.microsoft.com/office/drawing/2014/main" id="{5A0A07E9-8DE8-4679-8FA5-DFD2EC8D6DA9}"/>
              </a:ext>
            </a:extLst>
          </p:cNvPr>
          <p:cNvGrpSpPr>
            <a:grpSpLocks/>
          </p:cNvGrpSpPr>
          <p:nvPr/>
        </p:nvGrpSpPr>
        <p:grpSpPr bwMode="auto">
          <a:xfrm>
            <a:off x="1029252" y="1435514"/>
            <a:ext cx="2870200" cy="4914209"/>
            <a:chOff x="631825" y="1647825"/>
            <a:chExt cx="2870200" cy="4214364"/>
          </a:xfrm>
        </p:grpSpPr>
        <p:grpSp>
          <p:nvGrpSpPr>
            <p:cNvPr id="88" name="Group 203">
              <a:extLst>
                <a:ext uri="{FF2B5EF4-FFF2-40B4-BE49-F238E27FC236}">
                  <a16:creationId xmlns:a16="http://schemas.microsoft.com/office/drawing/2014/main" id="{C6491208-9274-4569-BFBC-F7B2627CB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825" y="1647825"/>
              <a:ext cx="2870200" cy="4214364"/>
              <a:chOff x="263320" y="1648262"/>
              <a:chExt cx="2870129" cy="4214704"/>
            </a:xfrm>
          </p:grpSpPr>
          <p:sp>
            <p:nvSpPr>
              <p:cNvPr id="90" name="AutoShape 140">
                <a:extLst>
                  <a:ext uri="{FF2B5EF4-FFF2-40B4-BE49-F238E27FC236}">
                    <a16:creationId xmlns:a16="http://schemas.microsoft.com/office/drawing/2014/main" id="{09954FD0-8550-465E-8917-81639EFCB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06" y="1648262"/>
                <a:ext cx="2739957" cy="35140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1F1F1"/>
                  </a:gs>
                  <a:gs pos="64999">
                    <a:srgbClr val="DBDBDB"/>
                  </a:gs>
                  <a:gs pos="100000">
                    <a:srgbClr val="CCCCCC"/>
                  </a:gs>
                </a:gsLst>
                <a:lin ang="5400000" scaled="1"/>
              </a:gradFill>
              <a:ln w="9525">
                <a:solidFill>
                  <a:srgbClr val="7C7C7C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dirty="0">
                    <a:latin typeface="+mn-lt"/>
                    <a:ea typeface="+mn-ea"/>
                  </a:rPr>
                  <a:t>Infrastructure Cloud</a:t>
                </a:r>
              </a:p>
            </p:txBody>
          </p:sp>
          <p:sp>
            <p:nvSpPr>
              <p:cNvPr id="91" name="TextBox 112">
                <a:extLst>
                  <a:ext uri="{FF2B5EF4-FFF2-40B4-BE49-F238E27FC236}">
                    <a16:creationId xmlns:a16="http://schemas.microsoft.com/office/drawing/2014/main" id="{50517E7E-A196-44F2-8813-AEBEEF0BF8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320" y="4960054"/>
                <a:ext cx="2870129" cy="90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7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7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7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7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7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7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7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7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7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chemeClr val="tx2"/>
                    </a:solidFill>
                  </a:rPr>
                  <a:t>Server Consolidation</a:t>
                </a:r>
              </a:p>
              <a:p>
                <a:pPr eaLnBrk="1" hangingPunct="1"/>
                <a:r>
                  <a:rPr lang="en-US" altLang="en-US"/>
                  <a:t>                               </a:t>
                </a:r>
                <a:r>
                  <a:rPr lang="en-US" altLang="en-US" sz="1000"/>
                  <a:t>Deploy in dedicated VMs</a:t>
                </a:r>
              </a:p>
              <a:p>
                <a:pPr eaLnBrk="1" hangingPunct="1"/>
                <a:r>
                  <a:rPr lang="en-US" altLang="en-US" sz="1000"/>
                  <a:t>                           Server virtualization</a:t>
                </a:r>
              </a:p>
            </p:txBody>
          </p:sp>
          <p:grpSp>
            <p:nvGrpSpPr>
              <p:cNvPr id="92" name="Group 120">
                <a:extLst>
                  <a:ext uri="{FF2B5EF4-FFF2-40B4-BE49-F238E27FC236}">
                    <a16:creationId xmlns:a16="http://schemas.microsoft.com/office/drawing/2014/main" id="{F7A3C9BA-A5C6-420D-ABB2-913BC76264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0327" y="2107630"/>
                <a:ext cx="2415885" cy="2464024"/>
                <a:chOff x="259077" y="2092277"/>
                <a:chExt cx="2415885" cy="2464024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92CF6CE-1EA6-4864-B9D2-4FDF8B10F8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37" y="3616423"/>
                  <a:ext cx="1135035" cy="285779"/>
                </a:xfrm>
                <a:prstGeom prst="rect">
                  <a:avLst/>
                </a:prstGeom>
                <a:gradFill rotWithShape="1">
                  <a:gsLst>
                    <a:gs pos="0">
                      <a:srgbClr val="F1F1F1"/>
                    </a:gs>
                    <a:gs pos="64999">
                      <a:srgbClr val="DBDBDB"/>
                    </a:gs>
                    <a:gs pos="100000">
                      <a:srgbClr val="CCCCCC"/>
                    </a:gs>
                  </a:gsLst>
                  <a:lin ang="5400000" scaled="1"/>
                </a:gradFill>
                <a:ln w="9525">
                  <a:solidFill>
                    <a:srgbClr val="7C7C7C"/>
                  </a:solidFill>
                  <a:miter lim="800000"/>
                  <a:headEnd type="oval" w="med" len="med"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marL="119063" indent="-119063" algn="ctr">
                    <a:lnSpc>
                      <a:spcPct val="90000"/>
                    </a:lnSpc>
                    <a:spcBef>
                      <a:spcPct val="50000"/>
                    </a:spcBef>
                    <a:buClr>
                      <a:schemeClr val="accent1"/>
                    </a:buClr>
                    <a:defRPr/>
                  </a:pPr>
                  <a:r>
                    <a:rPr lang="en-US" sz="1600" dirty="0">
                      <a:latin typeface="Arial" charset="0"/>
                      <a:ea typeface="+mn-ea"/>
                    </a:rPr>
                    <a:t>Hypervisor</a:t>
                  </a:r>
                </a:p>
              </p:txBody>
            </p:sp>
            <p:grpSp>
              <p:nvGrpSpPr>
                <p:cNvPr id="94" name="Group 76">
                  <a:extLst>
                    <a:ext uri="{FF2B5EF4-FFF2-40B4-BE49-F238E27FC236}">
                      <a16:creationId xmlns:a16="http://schemas.microsoft.com/office/drawing/2014/main" id="{EB47C5B4-9A70-4A23-BFA6-87AE4F5ECA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6239" y="3986134"/>
                  <a:ext cx="2355150" cy="570167"/>
                  <a:chOff x="316239" y="4027078"/>
                  <a:chExt cx="2355150" cy="570167"/>
                </a:xfrm>
              </p:grpSpPr>
              <p:pic>
                <p:nvPicPr>
                  <p:cNvPr id="107" name="Picture 55" descr="SSE-M4000_78L.gif">
                    <a:extLst>
                      <a:ext uri="{FF2B5EF4-FFF2-40B4-BE49-F238E27FC236}">
                        <a16:creationId xmlns:a16="http://schemas.microsoft.com/office/drawing/2014/main" id="{5C1A9ECF-C439-4BC8-930D-7F01DC63B8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6239" y="4027078"/>
                    <a:ext cx="1167670" cy="5701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8" name="Picture 55" descr="SSE-M4000_78L.gif">
                    <a:extLst>
                      <a:ext uri="{FF2B5EF4-FFF2-40B4-BE49-F238E27FC236}">
                        <a16:creationId xmlns:a16="http://schemas.microsoft.com/office/drawing/2014/main" id="{2CCE7B4B-C66C-4FA5-BD5A-7C63131EFF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03719" y="4027078"/>
                    <a:ext cx="1167670" cy="5701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95" name="TextBox 84">
                  <a:extLst>
                    <a:ext uri="{FF2B5EF4-FFF2-40B4-BE49-F238E27FC236}">
                      <a16:creationId xmlns:a16="http://schemas.microsoft.com/office/drawing/2014/main" id="{0DD70EE8-AB09-4A2A-9234-41122F8142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572" y="2092270"/>
                  <a:ext cx="736582" cy="266727"/>
                </a:xfrm>
                <a:prstGeom prst="rect">
                  <a:avLst/>
                </a:prstGeom>
                <a:gradFill rotWithShape="1">
                  <a:gsLst>
                    <a:gs pos="0">
                      <a:srgbClr val="7B7B7B"/>
                    </a:gs>
                    <a:gs pos="20000">
                      <a:srgbClr val="7B7B7B"/>
                    </a:gs>
                    <a:gs pos="100000">
                      <a:srgbClr val="5D5D5D"/>
                    </a:gs>
                  </a:gsLst>
                  <a:lin ang="5400000"/>
                </a:gradFill>
                <a:ln w="9525">
                  <a:solidFill>
                    <a:srgbClr val="7C7C7C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bg1"/>
                      </a:solidFill>
                      <a:latin typeface="+mn-lt"/>
                      <a:ea typeface="+mn-ea"/>
                    </a:rPr>
                    <a:t>CRM</a:t>
                  </a:r>
                </a:p>
              </p:txBody>
            </p:sp>
            <p:sp>
              <p:nvSpPr>
                <p:cNvPr id="96" name="TextBox 84">
                  <a:extLst>
                    <a:ext uri="{FF2B5EF4-FFF2-40B4-BE49-F238E27FC236}">
                      <a16:creationId xmlns:a16="http://schemas.microsoft.com/office/drawing/2014/main" id="{8C613106-FE65-4D40-8CB1-0968DF2D47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077" y="2092270"/>
                  <a:ext cx="588947" cy="266727"/>
                </a:xfrm>
                <a:prstGeom prst="rect">
                  <a:avLst/>
                </a:prstGeom>
                <a:gradFill rotWithShape="1">
                  <a:gsLst>
                    <a:gs pos="0">
                      <a:srgbClr val="7B7B7B"/>
                    </a:gs>
                    <a:gs pos="20000">
                      <a:srgbClr val="7B7B7B"/>
                    </a:gs>
                    <a:gs pos="100000">
                      <a:srgbClr val="5D5D5D"/>
                    </a:gs>
                  </a:gsLst>
                  <a:lin ang="5400000"/>
                </a:gradFill>
                <a:ln w="9525">
                  <a:solidFill>
                    <a:srgbClr val="7C7C7C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bg1"/>
                      </a:solidFill>
                      <a:latin typeface="+mn-lt"/>
                      <a:ea typeface="+mn-ea"/>
                    </a:rPr>
                    <a:t>DW</a:t>
                  </a:r>
                </a:p>
              </p:txBody>
            </p:sp>
            <p:sp>
              <p:nvSpPr>
                <p:cNvPr id="97" name="TextBox 84">
                  <a:extLst>
                    <a:ext uri="{FF2B5EF4-FFF2-40B4-BE49-F238E27FC236}">
                      <a16:creationId xmlns:a16="http://schemas.microsoft.com/office/drawing/2014/main" id="{ED56B32E-6494-4F4A-91B7-12E5745CED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1937" y="2092270"/>
                  <a:ext cx="736582" cy="266727"/>
                </a:xfrm>
                <a:prstGeom prst="rect">
                  <a:avLst/>
                </a:prstGeom>
                <a:gradFill rotWithShape="1">
                  <a:gsLst>
                    <a:gs pos="0">
                      <a:srgbClr val="7B7B7B"/>
                    </a:gs>
                    <a:gs pos="20000">
                      <a:srgbClr val="7B7B7B"/>
                    </a:gs>
                    <a:gs pos="100000">
                      <a:srgbClr val="5D5D5D"/>
                    </a:gs>
                  </a:gsLst>
                  <a:lin ang="5400000"/>
                </a:gradFill>
                <a:ln w="9525">
                  <a:solidFill>
                    <a:srgbClr val="7C7C7C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bg1"/>
                      </a:solidFill>
                      <a:latin typeface="+mn-lt"/>
                      <a:ea typeface="+mn-ea"/>
                    </a:rPr>
                    <a:t>ERP</a:t>
                  </a:r>
                </a:p>
              </p:txBody>
            </p:sp>
            <p:grpSp>
              <p:nvGrpSpPr>
                <p:cNvPr id="98" name="Group 21">
                  <a:extLst>
                    <a:ext uri="{FF2B5EF4-FFF2-40B4-BE49-F238E27FC236}">
                      <a16:creationId xmlns:a16="http://schemas.microsoft.com/office/drawing/2014/main" id="{9AD28A8B-623F-45AA-AE9D-9B6E5E75BD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118" y="2539621"/>
                  <a:ext cx="447425" cy="1012647"/>
                  <a:chOff x="2321702" y="2988860"/>
                  <a:chExt cx="643009" cy="1012647"/>
                </a:xfrm>
              </p:grpSpPr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B35DA8B9-CFD9-4AA4-BB33-87C44B44FA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22179" y="2988172"/>
                    <a:ext cx="643352" cy="91872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1F1F1"/>
                      </a:gs>
                      <a:gs pos="64999">
                        <a:srgbClr val="DBDBDB"/>
                      </a:gs>
                      <a:gs pos="100000">
                        <a:srgbClr val="CCCCCC"/>
                      </a:gs>
                    </a:gsLst>
                    <a:lin ang="5400000" scaled="1"/>
                  </a:gradFill>
                  <a:ln w="9525">
                    <a:solidFill>
                      <a:srgbClr val="7C7C7C"/>
                    </a:solidFill>
                    <a:miter lim="800000"/>
                    <a:headEnd type="oval" w="med" len="med"/>
                    <a:tailEnd type="triangle" w="med" len="med"/>
                  </a:ln>
                  <a:effectLst>
                    <a:outerShdw blurRad="40000" dist="20000" dir="5400000" rotWithShape="0">
                      <a:srgbClr val="808080">
                        <a:alpha val="37999"/>
                      </a:srgbClr>
                    </a:outerShdw>
                  </a:effectLst>
                </p:spPr>
                <p:txBody>
                  <a:bodyPr wrap="none" anchor="b" anchorCtr="1"/>
                  <a:lstStyle/>
                  <a:p>
                    <a:pPr marL="119063" indent="-119063" algn="ctr">
                      <a:lnSpc>
                        <a:spcPct val="90000"/>
                      </a:lnSpc>
                      <a:spcBef>
                        <a:spcPct val="50000"/>
                      </a:spcBef>
                      <a:buClr>
                        <a:schemeClr val="accent1"/>
                      </a:buClr>
                      <a:defRPr/>
                    </a:pPr>
                    <a:r>
                      <a:rPr lang="en-US" sz="1200" dirty="0">
                        <a:latin typeface="Arial" charset="0"/>
                        <a:ea typeface="+mn-ea"/>
                      </a:rPr>
                      <a:t>OS</a:t>
                    </a: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B016622B-C26E-462E-AFF7-36843171D0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38611" y="3111690"/>
                    <a:ext cx="409190" cy="594441"/>
                  </a:xfrm>
                  <a:prstGeom prst="rect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vert="vert270" wrap="none" anchor="ctr"/>
                  <a:lstStyle/>
                  <a:p>
                    <a:pPr marL="119063" indent="-119063" algn="ctr">
                      <a:lnSpc>
                        <a:spcPct val="90000"/>
                      </a:lnSpc>
                      <a:spcBef>
                        <a:spcPct val="50000"/>
                      </a:spcBef>
                      <a:buClr>
                        <a:schemeClr val="accent1"/>
                      </a:buClr>
                      <a:defRPr/>
                    </a:pPr>
                    <a:r>
                      <a:rPr lang="en-US" sz="2000" dirty="0">
                        <a:solidFill>
                          <a:schemeClr val="tx1"/>
                        </a:solidFill>
                        <a:latin typeface="Arial" charset="0"/>
                      </a:rPr>
                      <a:t>DB</a:t>
                    </a:r>
                  </a:p>
                </p:txBody>
              </p:sp>
            </p:grpSp>
            <p:grpSp>
              <p:nvGrpSpPr>
                <p:cNvPr id="99" name="Group 22">
                  <a:extLst>
                    <a:ext uri="{FF2B5EF4-FFF2-40B4-BE49-F238E27FC236}">
                      <a16:creationId xmlns:a16="http://schemas.microsoft.com/office/drawing/2014/main" id="{7300D273-F344-4FCE-8E03-ECC49D88B4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7732" y="2539621"/>
                  <a:ext cx="1037230" cy="1012647"/>
                  <a:chOff x="2321702" y="2988860"/>
                  <a:chExt cx="643009" cy="1012647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198D4F64-F57B-4995-BA55-324B8791C5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8322" y="2988172"/>
                    <a:ext cx="586531" cy="91872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1F1F1"/>
                      </a:gs>
                      <a:gs pos="64999">
                        <a:srgbClr val="DBDBDB"/>
                      </a:gs>
                      <a:gs pos="100000">
                        <a:srgbClr val="CCCCCC"/>
                      </a:gs>
                    </a:gsLst>
                    <a:lin ang="5400000" scaled="1"/>
                  </a:gradFill>
                  <a:ln w="9525">
                    <a:solidFill>
                      <a:srgbClr val="7C7C7C"/>
                    </a:solidFill>
                    <a:miter lim="800000"/>
                    <a:headEnd type="oval" w="med" len="med"/>
                    <a:tailEnd type="triangle" w="med" len="med"/>
                  </a:ln>
                  <a:effectLst>
                    <a:outerShdw blurRad="40000" dist="20000" dir="5400000" rotWithShape="0">
                      <a:srgbClr val="808080">
                        <a:alpha val="37999"/>
                      </a:srgbClr>
                    </a:outerShdw>
                  </a:effectLst>
                </p:spPr>
                <p:txBody>
                  <a:bodyPr wrap="none" anchor="b" anchorCtr="1"/>
                  <a:lstStyle/>
                  <a:p>
                    <a:pPr marL="119063" indent="-119063" algn="ctr">
                      <a:lnSpc>
                        <a:spcPct val="90000"/>
                      </a:lnSpc>
                      <a:spcBef>
                        <a:spcPct val="50000"/>
                      </a:spcBef>
                      <a:buClr>
                        <a:schemeClr val="accent1"/>
                      </a:buClr>
                      <a:defRPr/>
                    </a:pPr>
                    <a:r>
                      <a:rPr lang="en-US" sz="1200" dirty="0">
                        <a:latin typeface="Arial" charset="0"/>
                        <a:ea typeface="+mn-ea"/>
                      </a:rPr>
                      <a:t>OS</a:t>
                    </a: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1DE91613-C7A5-47B0-AA23-EAAAA87421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38611" y="3111690"/>
                    <a:ext cx="409190" cy="594441"/>
                  </a:xfrm>
                  <a:prstGeom prst="rect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vert="vert270" wrap="none" anchor="ctr"/>
                  <a:lstStyle/>
                  <a:p>
                    <a:pPr marL="119063" indent="-119063" algn="ctr">
                      <a:lnSpc>
                        <a:spcPct val="90000"/>
                      </a:lnSpc>
                      <a:spcBef>
                        <a:spcPct val="50000"/>
                      </a:spcBef>
                      <a:buClr>
                        <a:schemeClr val="accent1"/>
                      </a:buClr>
                      <a:defRPr/>
                    </a:pPr>
                    <a:r>
                      <a:rPr lang="en-US" sz="2000" dirty="0">
                        <a:solidFill>
                          <a:schemeClr val="tx1"/>
                        </a:solidFill>
                        <a:latin typeface="Arial" charset="0"/>
                      </a:rPr>
                      <a:t>DB</a:t>
                    </a:r>
                  </a:p>
                </p:txBody>
              </p:sp>
            </p:grpSp>
            <p:grpSp>
              <p:nvGrpSpPr>
                <p:cNvPr id="100" name="Group 21">
                  <a:extLst>
                    <a:ext uri="{FF2B5EF4-FFF2-40B4-BE49-F238E27FC236}">
                      <a16:creationId xmlns:a16="http://schemas.microsoft.com/office/drawing/2014/main" id="{D0712CDB-DCDC-474A-932A-CC0E647D18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0510" y="2539621"/>
                  <a:ext cx="447425" cy="1012647"/>
                  <a:chOff x="2321702" y="2988860"/>
                  <a:chExt cx="643009" cy="1012647"/>
                </a:xfrm>
              </p:grpSpPr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1A9BB3A5-03BE-47C9-8D54-E3CD90ACC4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22490" y="2988172"/>
                    <a:ext cx="643352" cy="91872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1F1F1"/>
                      </a:gs>
                      <a:gs pos="64999">
                        <a:srgbClr val="DBDBDB"/>
                      </a:gs>
                      <a:gs pos="100000">
                        <a:srgbClr val="CCCCCC"/>
                      </a:gs>
                    </a:gsLst>
                    <a:lin ang="5400000" scaled="1"/>
                  </a:gradFill>
                  <a:ln w="9525">
                    <a:solidFill>
                      <a:srgbClr val="7C7C7C"/>
                    </a:solidFill>
                    <a:miter lim="800000"/>
                    <a:headEnd type="oval" w="med" len="med"/>
                    <a:tailEnd type="triangle" w="med" len="med"/>
                  </a:ln>
                  <a:effectLst>
                    <a:outerShdw blurRad="40000" dist="20000" dir="5400000" rotWithShape="0">
                      <a:srgbClr val="808080">
                        <a:alpha val="37999"/>
                      </a:srgbClr>
                    </a:outerShdw>
                  </a:effectLst>
                </p:spPr>
                <p:txBody>
                  <a:bodyPr wrap="none" anchor="b" anchorCtr="1"/>
                  <a:lstStyle/>
                  <a:p>
                    <a:pPr marL="119063" indent="-119063" algn="ctr">
                      <a:lnSpc>
                        <a:spcPct val="90000"/>
                      </a:lnSpc>
                      <a:spcBef>
                        <a:spcPct val="50000"/>
                      </a:spcBef>
                      <a:buClr>
                        <a:schemeClr val="accent1"/>
                      </a:buClr>
                      <a:defRPr/>
                    </a:pPr>
                    <a:r>
                      <a:rPr lang="en-US" sz="1200" dirty="0">
                        <a:latin typeface="Arial" charset="0"/>
                        <a:ea typeface="+mn-ea"/>
                      </a:rPr>
                      <a:t>OS</a:t>
                    </a: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91696C06-ECE8-43C2-B903-317837661E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38611" y="3111690"/>
                    <a:ext cx="409190" cy="594441"/>
                  </a:xfrm>
                  <a:prstGeom prst="rect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vert="vert270" wrap="none" anchor="ctr"/>
                  <a:lstStyle/>
                  <a:p>
                    <a:pPr marL="119063" indent="-119063" algn="ctr">
                      <a:lnSpc>
                        <a:spcPct val="90000"/>
                      </a:lnSpc>
                      <a:spcBef>
                        <a:spcPct val="50000"/>
                      </a:spcBef>
                      <a:buClr>
                        <a:schemeClr val="accent1"/>
                      </a:buClr>
                      <a:defRPr/>
                    </a:pPr>
                    <a:r>
                      <a:rPr lang="en-US" sz="2000" dirty="0">
                        <a:solidFill>
                          <a:schemeClr val="tx1"/>
                        </a:solidFill>
                        <a:latin typeface="Arial" charset="0"/>
                      </a:rPr>
                      <a:t>DB</a:t>
                    </a:r>
                  </a:p>
                </p:txBody>
              </p:sp>
            </p:grpSp>
          </p:grp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F375D76-C309-4C16-9A30-C91857919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5" y="3631179"/>
              <a:ext cx="1135063" cy="287872"/>
            </a:xfrm>
            <a:prstGeom prst="rect">
              <a:avLst/>
            </a:prstGeom>
            <a:gradFill rotWithShape="1">
              <a:gsLst>
                <a:gs pos="0">
                  <a:srgbClr val="F1F1F1"/>
                </a:gs>
                <a:gs pos="64999">
                  <a:srgbClr val="DBDBDB"/>
                </a:gs>
                <a:gs pos="100000">
                  <a:srgbClr val="CCCCCC"/>
                </a:gs>
              </a:gsLst>
              <a:lin ang="5400000" scaled="1"/>
            </a:gradFill>
            <a:ln w="9525">
              <a:solidFill>
                <a:srgbClr val="7C7C7C"/>
              </a:solidFill>
              <a:miter lim="800000"/>
              <a:headEnd type="oval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r>
                <a:rPr lang="en-US" sz="1600" dirty="0">
                  <a:latin typeface="Arial" charset="0"/>
                  <a:ea typeface="+mn-ea"/>
                </a:rPr>
                <a:t>Hypervisor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4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C5ED76-5AD9-43E0-88DA-3E27E88B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672" y="1313828"/>
            <a:ext cx="4868361" cy="4729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5A9109-808E-42C8-921C-A9F35412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80" y="1547656"/>
            <a:ext cx="4591050" cy="37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7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56CE5ED-B2E5-4665-9385-0711FDA91522}"/>
              </a:ext>
            </a:extLst>
          </p:cNvPr>
          <p:cNvSpPr/>
          <p:nvPr/>
        </p:nvSpPr>
        <p:spPr>
          <a:xfrm>
            <a:off x="4423297" y="135618"/>
            <a:ext cx="334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MATRIZ DE ASOCIACION </a:t>
            </a:r>
          </a:p>
        </p:txBody>
      </p:sp>
      <p:sp>
        <p:nvSpPr>
          <p:cNvPr id="21" name="Rectángulo 2">
            <a:extLst>
              <a:ext uri="{FF2B5EF4-FFF2-40B4-BE49-F238E27FC236}">
                <a16:creationId xmlns:a16="http://schemas.microsoft.com/office/drawing/2014/main" id="{13DA8955-AE5A-4AA7-9C89-86CBE36DCB92}"/>
              </a:ext>
            </a:extLst>
          </p:cNvPr>
          <p:cNvSpPr/>
          <p:nvPr/>
        </p:nvSpPr>
        <p:spPr>
          <a:xfrm>
            <a:off x="3975652" y="2387830"/>
            <a:ext cx="2014330" cy="121344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2" name="Rectángulo 2">
            <a:extLst>
              <a:ext uri="{FF2B5EF4-FFF2-40B4-BE49-F238E27FC236}">
                <a16:creationId xmlns:a16="http://schemas.microsoft.com/office/drawing/2014/main" id="{0E9807E2-8CFB-4014-A141-7B62049C8BA8}"/>
              </a:ext>
            </a:extLst>
          </p:cNvPr>
          <p:cNvSpPr/>
          <p:nvPr/>
        </p:nvSpPr>
        <p:spPr>
          <a:xfrm>
            <a:off x="5989982" y="2387830"/>
            <a:ext cx="2014330" cy="121344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3" name="Rectángulo 2">
            <a:extLst>
              <a:ext uri="{FF2B5EF4-FFF2-40B4-BE49-F238E27FC236}">
                <a16:creationId xmlns:a16="http://schemas.microsoft.com/office/drawing/2014/main" id="{D0D28322-4B49-481D-A7D5-6787CC8A9403}"/>
              </a:ext>
            </a:extLst>
          </p:cNvPr>
          <p:cNvSpPr/>
          <p:nvPr/>
        </p:nvSpPr>
        <p:spPr>
          <a:xfrm>
            <a:off x="3975652" y="3601278"/>
            <a:ext cx="2014330" cy="121344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4" name="Rectángulo 2">
            <a:extLst>
              <a:ext uri="{FF2B5EF4-FFF2-40B4-BE49-F238E27FC236}">
                <a16:creationId xmlns:a16="http://schemas.microsoft.com/office/drawing/2014/main" id="{267A9657-6B29-4842-97C3-95E156595380}"/>
              </a:ext>
            </a:extLst>
          </p:cNvPr>
          <p:cNvSpPr/>
          <p:nvPr/>
        </p:nvSpPr>
        <p:spPr>
          <a:xfrm>
            <a:off x="5989982" y="3601278"/>
            <a:ext cx="2014330" cy="121344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C645DE-73EC-408D-BE02-A37E24A9CC61}"/>
              </a:ext>
            </a:extLst>
          </p:cNvPr>
          <p:cNvSpPr txBox="1"/>
          <p:nvPr/>
        </p:nvSpPr>
        <p:spPr>
          <a:xfrm>
            <a:off x="2450699" y="2809888"/>
            <a:ext cx="143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 PREMISE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11AE45-0A39-42D9-93B3-C667AF086FDB}"/>
              </a:ext>
            </a:extLst>
          </p:cNvPr>
          <p:cNvSpPr txBox="1"/>
          <p:nvPr/>
        </p:nvSpPr>
        <p:spPr>
          <a:xfrm>
            <a:off x="2689238" y="4023336"/>
            <a:ext cx="143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CLOUD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E1DC29-2EDE-4C75-8014-E209669ABC31}"/>
              </a:ext>
            </a:extLst>
          </p:cNvPr>
          <p:cNvSpPr txBox="1"/>
          <p:nvPr/>
        </p:nvSpPr>
        <p:spPr>
          <a:xfrm>
            <a:off x="4557794" y="1781106"/>
            <a:ext cx="143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JUNTOS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3BA0F6-64F5-4AA8-A3CE-004C448FC115}"/>
              </a:ext>
            </a:extLst>
          </p:cNvPr>
          <p:cNvSpPr txBox="1"/>
          <p:nvPr/>
        </p:nvSpPr>
        <p:spPr>
          <a:xfrm>
            <a:off x="6376745" y="1781106"/>
            <a:ext cx="143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SEPARADOS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4C2618-6C69-47D9-B179-6900330DF3B5}"/>
              </a:ext>
            </a:extLst>
          </p:cNvPr>
          <p:cNvCxnSpPr>
            <a:cxnSpLocks/>
          </p:cNvCxnSpPr>
          <p:nvPr/>
        </p:nvCxnSpPr>
        <p:spPr>
          <a:xfrm>
            <a:off x="5989982" y="32352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8BF160-35B1-4A28-9424-698C86140569}"/>
              </a:ext>
            </a:extLst>
          </p:cNvPr>
          <p:cNvGraphicFramePr>
            <a:graphicFrameLocks noGrp="1"/>
          </p:cNvGraphicFramePr>
          <p:nvPr/>
        </p:nvGraphicFramePr>
        <p:xfrm>
          <a:off x="311426" y="857402"/>
          <a:ext cx="3134141" cy="15304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537">
                  <a:extLst>
                    <a:ext uri="{9D8B030D-6E8A-4147-A177-3AD203B41FA5}">
                      <a16:colId xmlns:a16="http://schemas.microsoft.com/office/drawing/2014/main" val="3432490640"/>
                    </a:ext>
                  </a:extLst>
                </a:gridCol>
                <a:gridCol w="1014007">
                  <a:extLst>
                    <a:ext uri="{9D8B030D-6E8A-4147-A177-3AD203B41FA5}">
                      <a16:colId xmlns:a16="http://schemas.microsoft.com/office/drawing/2014/main" val="80623489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3486195267"/>
                    </a:ext>
                  </a:extLst>
                </a:gridCol>
                <a:gridCol w="852492">
                  <a:extLst>
                    <a:ext uri="{9D8B030D-6E8A-4147-A177-3AD203B41FA5}">
                      <a16:colId xmlns:a16="http://schemas.microsoft.com/office/drawing/2014/main" val="3961210238"/>
                    </a:ext>
                  </a:extLst>
                </a:gridCol>
              </a:tblGrid>
              <a:tr h="765214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Costos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Intermedios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Gobierno</a:t>
                      </a:r>
                      <a:r>
                        <a:rPr lang="en-US" sz="1100" dirty="0"/>
                        <a:t> mas </a:t>
                      </a:r>
                      <a:r>
                        <a:rPr lang="en-US" sz="1100" dirty="0" err="1"/>
                        <a:t>facil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llevar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84451"/>
                  </a:ext>
                </a:extLst>
              </a:tr>
              <a:tr h="765214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Menor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disponibilidad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Menos</a:t>
                      </a:r>
                      <a:r>
                        <a:rPr lang="en-US" sz="1100" dirty="0"/>
                        <a:t> Portable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hay </a:t>
                      </a:r>
                      <a:r>
                        <a:rPr lang="en-US" sz="1100" dirty="0" err="1"/>
                        <a:t>Independencia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datos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538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49602CF-B328-4956-B1E0-07892EBB3D17}"/>
              </a:ext>
            </a:extLst>
          </p:cNvPr>
          <p:cNvSpPr txBox="1"/>
          <p:nvPr/>
        </p:nvSpPr>
        <p:spPr>
          <a:xfrm>
            <a:off x="1162402" y="515568"/>
            <a:ext cx="1432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Juntos</a:t>
            </a:r>
            <a:r>
              <a:rPr lang="en-US" sz="1100" b="1" dirty="0"/>
              <a:t> – On Premise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4BAB9-DC64-44B7-B76E-5872F3491DFF}"/>
              </a:ext>
            </a:extLst>
          </p:cNvPr>
          <p:cNvSpPr txBox="1"/>
          <p:nvPr/>
        </p:nvSpPr>
        <p:spPr>
          <a:xfrm>
            <a:off x="9547954" y="466478"/>
            <a:ext cx="1623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Separados</a:t>
            </a:r>
            <a:r>
              <a:rPr lang="en-US" sz="1100" b="1" dirty="0"/>
              <a:t> – On Premise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EA74A-9B84-4832-9FBB-8787C7160031}"/>
              </a:ext>
            </a:extLst>
          </p:cNvPr>
          <p:cNvSpPr txBox="1"/>
          <p:nvPr/>
        </p:nvSpPr>
        <p:spPr>
          <a:xfrm>
            <a:off x="1157659" y="4814726"/>
            <a:ext cx="1432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Cloud – </a:t>
            </a:r>
            <a:r>
              <a:rPr lang="en-US" sz="1100" b="1" dirty="0" err="1"/>
              <a:t>Juntos</a:t>
            </a:r>
            <a:endParaRPr lang="en-US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F36D84-DA1F-465D-A6E5-39253C69586B}"/>
              </a:ext>
            </a:extLst>
          </p:cNvPr>
          <p:cNvSpPr txBox="1"/>
          <p:nvPr/>
        </p:nvSpPr>
        <p:spPr>
          <a:xfrm>
            <a:off x="9872868" y="4814726"/>
            <a:ext cx="1432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Cloud - </a:t>
            </a:r>
            <a:r>
              <a:rPr lang="en-US" sz="1100" b="1" dirty="0" err="1"/>
              <a:t>Separados</a:t>
            </a:r>
            <a:endParaRPr lang="en-US" sz="1100" b="1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62E5135-2E9C-4116-8D5B-B998C60F9AB5}"/>
              </a:ext>
            </a:extLst>
          </p:cNvPr>
          <p:cNvGraphicFramePr>
            <a:graphicFrameLocks noGrp="1"/>
          </p:cNvGraphicFramePr>
          <p:nvPr/>
        </p:nvGraphicFramePr>
        <p:xfrm>
          <a:off x="8792818" y="857402"/>
          <a:ext cx="3134141" cy="16948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537">
                  <a:extLst>
                    <a:ext uri="{9D8B030D-6E8A-4147-A177-3AD203B41FA5}">
                      <a16:colId xmlns:a16="http://schemas.microsoft.com/office/drawing/2014/main" val="3432490640"/>
                    </a:ext>
                  </a:extLst>
                </a:gridCol>
                <a:gridCol w="1089761">
                  <a:extLst>
                    <a:ext uri="{9D8B030D-6E8A-4147-A177-3AD203B41FA5}">
                      <a16:colId xmlns:a16="http://schemas.microsoft.com/office/drawing/2014/main" val="80623489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3486195267"/>
                    </a:ext>
                  </a:extLst>
                </a:gridCol>
                <a:gridCol w="844977">
                  <a:extLst>
                    <a:ext uri="{9D8B030D-6E8A-4147-A177-3AD203B41FA5}">
                      <a16:colId xmlns:a16="http://schemas.microsoft.com/office/drawing/2014/main" val="3961210238"/>
                    </a:ext>
                  </a:extLst>
                </a:gridCol>
              </a:tblGrid>
              <a:tr h="765214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Escalabilidad</a:t>
                      </a:r>
                      <a:r>
                        <a:rPr lang="en-US" sz="1100" dirty="0"/>
                        <a:t> y </a:t>
                      </a:r>
                      <a:r>
                        <a:rPr lang="en-US" sz="1100" dirty="0" err="1"/>
                        <a:t>disponibilidad</a:t>
                      </a:r>
                      <a:r>
                        <a:rPr lang="en-US" sz="1100" dirty="0"/>
                        <a:t> por AFP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Portable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Independencia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datos</a:t>
                      </a:r>
                      <a:r>
                        <a:rPr lang="en-US" sz="1100" dirty="0"/>
                        <a:t> y </a:t>
                      </a:r>
                      <a:r>
                        <a:rPr lang="en-US" sz="1100" dirty="0" err="1"/>
                        <a:t>seguridad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84451"/>
                  </a:ext>
                </a:extLst>
              </a:tr>
              <a:tr h="765214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Costo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licencia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costo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Hw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Gobierno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Complejo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Costos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Operativos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Gobierno</a:t>
                      </a:r>
                      <a:r>
                        <a:rPr lang="en-US" sz="1100" dirty="0"/>
                        <a:t> de Hosting </a:t>
                      </a:r>
                      <a:r>
                        <a:rPr lang="en-US" sz="1100" dirty="0" err="1"/>
                        <a:t>Complejo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5386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55FEEE3-1C8E-49A2-8E4A-4788C85C1A4F}"/>
              </a:ext>
            </a:extLst>
          </p:cNvPr>
          <p:cNvGraphicFramePr>
            <a:graphicFrameLocks noGrp="1"/>
          </p:cNvGraphicFramePr>
          <p:nvPr/>
        </p:nvGraphicFramePr>
        <p:xfrm>
          <a:off x="311426" y="5186107"/>
          <a:ext cx="3134141" cy="15304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537">
                  <a:extLst>
                    <a:ext uri="{9D8B030D-6E8A-4147-A177-3AD203B41FA5}">
                      <a16:colId xmlns:a16="http://schemas.microsoft.com/office/drawing/2014/main" val="3432490640"/>
                    </a:ext>
                  </a:extLst>
                </a:gridCol>
                <a:gridCol w="917868">
                  <a:extLst>
                    <a:ext uri="{9D8B030D-6E8A-4147-A177-3AD203B41FA5}">
                      <a16:colId xmlns:a16="http://schemas.microsoft.com/office/drawing/2014/main" val="80623489"/>
                    </a:ext>
                  </a:extLst>
                </a:gridCol>
                <a:gridCol w="917868">
                  <a:extLst>
                    <a:ext uri="{9D8B030D-6E8A-4147-A177-3AD203B41FA5}">
                      <a16:colId xmlns:a16="http://schemas.microsoft.com/office/drawing/2014/main" val="3486195267"/>
                    </a:ext>
                  </a:extLst>
                </a:gridCol>
                <a:gridCol w="917868">
                  <a:extLst>
                    <a:ext uri="{9D8B030D-6E8A-4147-A177-3AD203B41FA5}">
                      <a16:colId xmlns:a16="http://schemas.microsoft.com/office/drawing/2014/main" val="3961210238"/>
                    </a:ext>
                  </a:extLst>
                </a:gridCol>
              </a:tblGrid>
              <a:tr h="765214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Costos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Menores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Gobierno</a:t>
                      </a:r>
                      <a:r>
                        <a:rPr lang="en-US" sz="1100" dirty="0"/>
                        <a:t> mas </a:t>
                      </a:r>
                      <a:r>
                        <a:rPr lang="en-US" sz="1100" dirty="0" err="1"/>
                        <a:t>facil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llevar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Agilidad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84451"/>
                  </a:ext>
                </a:extLst>
              </a:tr>
              <a:tr h="765214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Menor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disponibilidad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Menos</a:t>
                      </a:r>
                      <a:r>
                        <a:rPr lang="en-US" sz="1100" dirty="0"/>
                        <a:t> Portable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hay </a:t>
                      </a:r>
                      <a:r>
                        <a:rPr lang="en-US" sz="1100" dirty="0" err="1"/>
                        <a:t>Independencia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datos</a:t>
                      </a:r>
                      <a:r>
                        <a:rPr lang="en-US" sz="1100" dirty="0"/>
                        <a:t> y </a:t>
                      </a:r>
                      <a:r>
                        <a:rPr lang="en-US" sz="1100" dirty="0" err="1"/>
                        <a:t>latencia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5386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A0D463E-9818-46CC-8886-ABA4EB5BAC86}"/>
              </a:ext>
            </a:extLst>
          </p:cNvPr>
          <p:cNvGraphicFramePr>
            <a:graphicFrameLocks noGrp="1"/>
          </p:cNvGraphicFramePr>
          <p:nvPr/>
        </p:nvGraphicFramePr>
        <p:xfrm>
          <a:off x="8792818" y="5186107"/>
          <a:ext cx="3134141" cy="160145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0537">
                  <a:extLst>
                    <a:ext uri="{9D8B030D-6E8A-4147-A177-3AD203B41FA5}">
                      <a16:colId xmlns:a16="http://schemas.microsoft.com/office/drawing/2014/main" val="3432490640"/>
                    </a:ext>
                  </a:extLst>
                </a:gridCol>
                <a:gridCol w="1062466">
                  <a:extLst>
                    <a:ext uri="{9D8B030D-6E8A-4147-A177-3AD203B41FA5}">
                      <a16:colId xmlns:a16="http://schemas.microsoft.com/office/drawing/2014/main" val="80623489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3486195267"/>
                    </a:ext>
                  </a:extLst>
                </a:gridCol>
                <a:gridCol w="872272">
                  <a:extLst>
                    <a:ext uri="{9D8B030D-6E8A-4147-A177-3AD203B41FA5}">
                      <a16:colId xmlns:a16="http://schemas.microsoft.com/office/drawing/2014/main" val="3961210238"/>
                    </a:ext>
                  </a:extLst>
                </a:gridCol>
              </a:tblGrid>
              <a:tr h="690977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Escalabilidad</a:t>
                      </a:r>
                      <a:r>
                        <a:rPr lang="en-US" sz="1100" dirty="0"/>
                        <a:t> y </a:t>
                      </a:r>
                      <a:r>
                        <a:rPr lang="en-US" sz="1100" dirty="0" err="1"/>
                        <a:t>disponibilidad</a:t>
                      </a:r>
                      <a:r>
                        <a:rPr lang="en-US" sz="1100" dirty="0"/>
                        <a:t> por AFP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Portable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Independencia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datos</a:t>
                      </a:r>
                      <a:r>
                        <a:rPr lang="en-US" sz="1100" dirty="0"/>
                        <a:t> y </a:t>
                      </a:r>
                      <a:r>
                        <a:rPr lang="en-US" sz="1100" dirty="0" err="1"/>
                        <a:t>seguridad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84451"/>
                  </a:ext>
                </a:extLst>
              </a:tr>
              <a:tr h="839451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Costo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licencia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costo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Hw</a:t>
                      </a:r>
                      <a:r>
                        <a:rPr lang="en-US" sz="1100" dirty="0"/>
                        <a:t>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Costos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Operativos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Latencia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Gobierno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Complejo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5386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B393D1-2D59-4878-8561-9310E051E4E6}"/>
              </a:ext>
            </a:extLst>
          </p:cNvPr>
          <p:cNvCxnSpPr>
            <a:cxnSpLocks/>
          </p:cNvCxnSpPr>
          <p:nvPr/>
        </p:nvCxnSpPr>
        <p:spPr>
          <a:xfrm>
            <a:off x="3445567" y="2387830"/>
            <a:ext cx="530085" cy="422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71A64B-0D83-4018-85C2-AB8775974E2E}"/>
              </a:ext>
            </a:extLst>
          </p:cNvPr>
          <p:cNvCxnSpPr>
            <a:cxnSpLocks/>
          </p:cNvCxnSpPr>
          <p:nvPr/>
        </p:nvCxnSpPr>
        <p:spPr>
          <a:xfrm flipH="1">
            <a:off x="8004312" y="2387830"/>
            <a:ext cx="788506" cy="289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FEBBE6-998C-4C1E-B9DD-8DB5F26B9D9F}"/>
              </a:ext>
            </a:extLst>
          </p:cNvPr>
          <p:cNvCxnSpPr>
            <a:cxnSpLocks/>
          </p:cNvCxnSpPr>
          <p:nvPr/>
        </p:nvCxnSpPr>
        <p:spPr>
          <a:xfrm flipV="1">
            <a:off x="3445567" y="4814726"/>
            <a:ext cx="530085" cy="371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8A7A10-6197-408C-8E2F-00AD3A17B26C}"/>
              </a:ext>
            </a:extLst>
          </p:cNvPr>
          <p:cNvCxnSpPr/>
          <p:nvPr/>
        </p:nvCxnSpPr>
        <p:spPr>
          <a:xfrm flipH="1" flipV="1">
            <a:off x="8004312" y="4814726"/>
            <a:ext cx="788506" cy="371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3DFFE384-3059-4FD7-B742-89BD411C4103}"/>
              </a:ext>
            </a:extLst>
          </p:cNvPr>
          <p:cNvSpPr/>
          <p:nvPr/>
        </p:nvSpPr>
        <p:spPr>
          <a:xfrm rot="5400000" flipV="1">
            <a:off x="5887754" y="622162"/>
            <a:ext cx="369333" cy="2014334"/>
          </a:xfrm>
          <a:prstGeom prst="leftBrace">
            <a:avLst>
              <a:gd name="adj1" fmla="val 8009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B0ADEA-8669-4912-AB64-7A19EDA2CAB4}"/>
              </a:ext>
            </a:extLst>
          </p:cNvPr>
          <p:cNvSpPr txBox="1"/>
          <p:nvPr/>
        </p:nvSpPr>
        <p:spPr>
          <a:xfrm>
            <a:off x="4392857" y="739080"/>
            <a:ext cx="361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           HIBRIDO </a:t>
            </a:r>
          </a:p>
          <a:p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Servicio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Juntos</a:t>
            </a:r>
            <a:r>
              <a:rPr lang="en-US" b="1" dirty="0">
                <a:solidFill>
                  <a:srgbClr val="FF0000"/>
                </a:solidFill>
              </a:rPr>
              <a:t> y </a:t>
            </a:r>
            <a:r>
              <a:rPr lang="en-US" b="1" dirty="0" err="1">
                <a:solidFill>
                  <a:srgbClr val="FF0000"/>
                </a:solidFill>
              </a:rPr>
              <a:t>Datos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Separados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D6E0D9A-DA80-469C-93CE-D73DBF78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807" y="739080"/>
            <a:ext cx="657964" cy="865223"/>
          </a:xfrm>
          <a:prstGeom prst="rect">
            <a:avLst/>
          </a:prstGeom>
        </p:spPr>
      </p:pic>
      <p:sp>
        <p:nvSpPr>
          <p:cNvPr id="37" name="Left Brace 36">
            <a:extLst>
              <a:ext uri="{FF2B5EF4-FFF2-40B4-BE49-F238E27FC236}">
                <a16:creationId xmlns:a16="http://schemas.microsoft.com/office/drawing/2014/main" id="{44D32A67-61F8-49A5-8FC5-E7934A36365C}"/>
              </a:ext>
            </a:extLst>
          </p:cNvPr>
          <p:cNvSpPr/>
          <p:nvPr/>
        </p:nvSpPr>
        <p:spPr>
          <a:xfrm flipV="1">
            <a:off x="2206696" y="3009366"/>
            <a:ext cx="244003" cy="1213448"/>
          </a:xfrm>
          <a:prstGeom prst="leftBrace">
            <a:avLst>
              <a:gd name="adj1" fmla="val 8009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137945-EF16-482D-A574-D7455C4D82AF}"/>
              </a:ext>
            </a:extLst>
          </p:cNvPr>
          <p:cNvSpPr txBox="1"/>
          <p:nvPr/>
        </p:nvSpPr>
        <p:spPr>
          <a:xfrm>
            <a:off x="338140" y="3104781"/>
            <a:ext cx="1707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HIBRIDO</a:t>
            </a:r>
          </a:p>
          <a:p>
            <a:r>
              <a:rPr lang="en-US" b="1" dirty="0">
                <a:solidFill>
                  <a:srgbClr val="FF0000"/>
                </a:solidFill>
              </a:rPr>
              <a:t>( Dedicated On premise Cloud 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A34217-0024-437B-9798-6A30FEDDAE5F}"/>
              </a:ext>
            </a:extLst>
          </p:cNvPr>
          <p:cNvGrpSpPr/>
          <p:nvPr/>
        </p:nvGrpSpPr>
        <p:grpSpPr>
          <a:xfrm>
            <a:off x="681743" y="4033836"/>
            <a:ext cx="367777" cy="854735"/>
            <a:chOff x="9162263" y="1600200"/>
            <a:chExt cx="2269070" cy="449131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168A5D1-D7CB-4EDE-96A9-BAF7C9B2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62263" y="1600200"/>
              <a:ext cx="2269070" cy="433255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6E9FFA-5421-4243-84F1-53CD60D16A4B}"/>
                </a:ext>
              </a:extLst>
            </p:cNvPr>
            <p:cNvSpPr txBox="1"/>
            <p:nvPr/>
          </p:nvSpPr>
          <p:spPr>
            <a:xfrm>
              <a:off x="9277115" y="5100919"/>
              <a:ext cx="1980545" cy="990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41F2C3-9565-49A1-85C6-18FC20821C6E}"/>
              </a:ext>
            </a:extLst>
          </p:cNvPr>
          <p:cNvGrpSpPr/>
          <p:nvPr/>
        </p:nvGrpSpPr>
        <p:grpSpPr>
          <a:xfrm>
            <a:off x="1130408" y="4023336"/>
            <a:ext cx="367777" cy="854735"/>
            <a:chOff x="9162263" y="1600200"/>
            <a:chExt cx="2269070" cy="449131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F84E4CF-42FD-40C3-A1CF-B8AA69212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62263" y="1600200"/>
              <a:ext cx="2269070" cy="4332556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1AB45B-5D42-43B2-BE2B-A5EC1FA48592}"/>
                </a:ext>
              </a:extLst>
            </p:cNvPr>
            <p:cNvSpPr txBox="1"/>
            <p:nvPr/>
          </p:nvSpPr>
          <p:spPr>
            <a:xfrm>
              <a:off x="9277115" y="5100919"/>
              <a:ext cx="1980545" cy="990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1D1C93B-7FB0-4EAB-AC31-631E6A16AC67}"/>
              </a:ext>
            </a:extLst>
          </p:cNvPr>
          <p:cNvSpPr txBox="1"/>
          <p:nvPr/>
        </p:nvSpPr>
        <p:spPr>
          <a:xfrm>
            <a:off x="1526677" y="4209273"/>
            <a:ext cx="69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PaaS</a:t>
            </a:r>
          </a:p>
          <a:p>
            <a:r>
              <a:rPr lang="en-US" b="1" dirty="0">
                <a:solidFill>
                  <a:srgbClr val="FF0000"/>
                </a:solidFill>
              </a:rPr>
              <a:t>IaaS</a:t>
            </a: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34F0AC6A-7356-4E93-A9BE-5F89D2D64A5E}"/>
              </a:ext>
            </a:extLst>
          </p:cNvPr>
          <p:cNvSpPr/>
          <p:nvPr/>
        </p:nvSpPr>
        <p:spPr>
          <a:xfrm>
            <a:off x="5579641" y="3235208"/>
            <a:ext cx="820681" cy="761765"/>
          </a:xfrm>
          <a:prstGeom prst="diamond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0CA2F6-39C7-484E-8126-1D1132CBF618}"/>
              </a:ext>
            </a:extLst>
          </p:cNvPr>
          <p:cNvCxnSpPr/>
          <p:nvPr/>
        </p:nvCxnSpPr>
        <p:spPr>
          <a:xfrm flipH="1">
            <a:off x="5659067" y="3296142"/>
            <a:ext cx="373985" cy="34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3AEB00-B94A-43CB-B42D-07AB231675EF}"/>
              </a:ext>
            </a:extLst>
          </p:cNvPr>
          <p:cNvCxnSpPr/>
          <p:nvPr/>
        </p:nvCxnSpPr>
        <p:spPr>
          <a:xfrm flipH="1">
            <a:off x="5701898" y="3357076"/>
            <a:ext cx="373985" cy="34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9962DB-CF8A-40C5-902F-0E6558DA76E4}"/>
              </a:ext>
            </a:extLst>
          </p:cNvPr>
          <p:cNvCxnSpPr/>
          <p:nvPr/>
        </p:nvCxnSpPr>
        <p:spPr>
          <a:xfrm flipH="1">
            <a:off x="6003235" y="3639061"/>
            <a:ext cx="373985" cy="34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E8AF94-DD40-45F5-9F76-B08596559EAA}"/>
              </a:ext>
            </a:extLst>
          </p:cNvPr>
          <p:cNvCxnSpPr/>
          <p:nvPr/>
        </p:nvCxnSpPr>
        <p:spPr>
          <a:xfrm flipH="1">
            <a:off x="5766665" y="3394401"/>
            <a:ext cx="373985" cy="34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EF77CB-6195-4368-BC0C-7D127EB4363C}"/>
              </a:ext>
            </a:extLst>
          </p:cNvPr>
          <p:cNvCxnSpPr/>
          <p:nvPr/>
        </p:nvCxnSpPr>
        <p:spPr>
          <a:xfrm flipH="1">
            <a:off x="5811467" y="3448542"/>
            <a:ext cx="373985" cy="34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E08022-30B5-44CB-9DBE-FA1609B66E5B}"/>
              </a:ext>
            </a:extLst>
          </p:cNvPr>
          <p:cNvCxnSpPr/>
          <p:nvPr/>
        </p:nvCxnSpPr>
        <p:spPr>
          <a:xfrm flipH="1">
            <a:off x="5854298" y="3509476"/>
            <a:ext cx="373985" cy="34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D5E998-EE3E-4820-9A79-9B0B1961927F}"/>
              </a:ext>
            </a:extLst>
          </p:cNvPr>
          <p:cNvCxnSpPr/>
          <p:nvPr/>
        </p:nvCxnSpPr>
        <p:spPr>
          <a:xfrm flipH="1">
            <a:off x="5919065" y="3546801"/>
            <a:ext cx="373985" cy="34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6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F97F2D-7DA4-4D38-BA6D-1D3CA493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209675"/>
            <a:ext cx="8988495" cy="49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9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B2B077-C55D-496D-A11D-6FBD8A92E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018448"/>
              </p:ext>
            </p:extLst>
          </p:nvPr>
        </p:nvGraphicFramePr>
        <p:xfrm>
          <a:off x="500537" y="432453"/>
          <a:ext cx="5025621" cy="604516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61762">
                  <a:extLst>
                    <a:ext uri="{9D8B030D-6E8A-4147-A177-3AD203B41FA5}">
                      <a16:colId xmlns:a16="http://schemas.microsoft.com/office/drawing/2014/main" val="3714453886"/>
                    </a:ext>
                  </a:extLst>
                </a:gridCol>
                <a:gridCol w="1022176">
                  <a:extLst>
                    <a:ext uri="{9D8B030D-6E8A-4147-A177-3AD203B41FA5}">
                      <a16:colId xmlns:a16="http://schemas.microsoft.com/office/drawing/2014/main" val="1555834724"/>
                    </a:ext>
                  </a:extLst>
                </a:gridCol>
                <a:gridCol w="2441683">
                  <a:extLst>
                    <a:ext uri="{9D8B030D-6E8A-4147-A177-3AD203B41FA5}">
                      <a16:colId xmlns:a16="http://schemas.microsoft.com/office/drawing/2014/main" val="2505525904"/>
                    </a:ext>
                  </a:extLst>
                </a:gridCol>
              </a:tblGrid>
              <a:tr h="492266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/>
                        <a:t>Recurso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/>
                        <a:t>Valor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/>
                        <a:t>Fuente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43103"/>
                  </a:ext>
                </a:extLst>
              </a:tr>
              <a:tr h="428057">
                <a:tc>
                  <a:txBody>
                    <a:bodyPr/>
                    <a:lstStyle/>
                    <a:p>
                      <a:pPr algn="l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Cores Usados BD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438164"/>
                  </a:ext>
                </a:extLst>
              </a:tr>
              <a:tr h="4280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RAM Asignado BD (utilizado)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706873"/>
                  </a:ext>
                </a:extLst>
              </a:tr>
              <a:tr h="428057">
                <a:tc>
                  <a:txBody>
                    <a:bodyPr/>
                    <a:lstStyle/>
                    <a:p>
                      <a:pPr algn="l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Modelo de Despliegue Nube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424878"/>
                  </a:ext>
                </a:extLst>
              </a:tr>
              <a:tr h="8989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s-PE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ambiente Productivo contará con una Contingencia y HA Local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072559"/>
                  </a:ext>
                </a:extLst>
              </a:tr>
              <a:tr h="428057">
                <a:tc>
                  <a:txBody>
                    <a:bodyPr/>
                    <a:lstStyle/>
                    <a:p>
                      <a:pPr algn="l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Ambientes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013077"/>
                  </a:ext>
                </a:extLst>
              </a:tr>
              <a:tr h="4280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de Aplicación 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829691"/>
                  </a:ext>
                </a:extLst>
              </a:tr>
              <a:tr h="4280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Transacciones Mensuales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948086"/>
                  </a:ext>
                </a:extLst>
              </a:tr>
              <a:tr h="4280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Usuarios del Core 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211239"/>
                  </a:ext>
                </a:extLst>
              </a:tr>
              <a:tr h="8989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de Usuarios Concurrentes </a:t>
                      </a:r>
                    </a:p>
                    <a:p>
                      <a:pPr marL="0" algn="l" defTabSz="914400" rtl="0" eaLnBrk="1" latinLnBrk="0" hangingPunct="1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940129"/>
                  </a:ext>
                </a:extLst>
              </a:tr>
              <a:tr h="6420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Transacciones Diarias </a:t>
                      </a:r>
                    </a:p>
                    <a:p>
                      <a:pPr marL="0" algn="l" defTabSz="914400" rtl="0" eaLnBrk="1" latinLnBrk="0" hangingPunct="1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56901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589AF0-09D3-4EBD-A08D-837146C8D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92438"/>
              </p:ext>
            </p:extLst>
          </p:nvPr>
        </p:nvGraphicFramePr>
        <p:xfrm>
          <a:off x="5724938" y="432453"/>
          <a:ext cx="6202019" cy="538197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27339">
                  <a:extLst>
                    <a:ext uri="{9D8B030D-6E8A-4147-A177-3AD203B41FA5}">
                      <a16:colId xmlns:a16="http://schemas.microsoft.com/office/drawing/2014/main" val="3714453886"/>
                    </a:ext>
                  </a:extLst>
                </a:gridCol>
                <a:gridCol w="1261447">
                  <a:extLst>
                    <a:ext uri="{9D8B030D-6E8A-4147-A177-3AD203B41FA5}">
                      <a16:colId xmlns:a16="http://schemas.microsoft.com/office/drawing/2014/main" val="1555834724"/>
                    </a:ext>
                  </a:extLst>
                </a:gridCol>
                <a:gridCol w="3013233">
                  <a:extLst>
                    <a:ext uri="{9D8B030D-6E8A-4147-A177-3AD203B41FA5}">
                      <a16:colId xmlns:a16="http://schemas.microsoft.com/office/drawing/2014/main" val="2505525904"/>
                    </a:ext>
                  </a:extLst>
                </a:gridCol>
              </a:tblGrid>
              <a:tr h="448333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/>
                        <a:t>Recurso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/>
                        <a:t>Valor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/>
                        <a:t>Fuente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43103"/>
                  </a:ext>
                </a:extLst>
              </a:tr>
              <a:tr h="707593">
                <a:tc>
                  <a:txBody>
                    <a:bodyPr/>
                    <a:lstStyle/>
                    <a:p>
                      <a:pPr algn="l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de Usuarios (Externos/Internos) </a:t>
                      </a:r>
                    </a:p>
                    <a:p>
                      <a:pPr algn="l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(IAM)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438164"/>
                  </a:ext>
                </a:extLst>
              </a:tr>
              <a:tr h="5012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API </a:t>
                      </a:r>
                      <a:r>
                        <a:rPr lang="es-PE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por Hora - API Gateway 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706873"/>
                  </a:ext>
                </a:extLst>
              </a:tr>
              <a:tr h="2948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de </a:t>
                      </a:r>
                      <a:r>
                        <a:rPr lang="es-PE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Gateways</a:t>
                      </a:r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PRD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066524"/>
                  </a:ext>
                </a:extLst>
              </a:tr>
              <a:tr h="501212">
                <a:tc>
                  <a:txBody>
                    <a:bodyPr/>
                    <a:lstStyle/>
                    <a:p>
                      <a:pPr algn="l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Opciones de Seguridad de Base de Datos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751338"/>
                  </a:ext>
                </a:extLst>
              </a:tr>
              <a:tr h="5012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Componentes de Capa Aplicación a Agregarse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424878"/>
                  </a:ext>
                </a:extLst>
              </a:tr>
              <a:tr h="501212">
                <a:tc>
                  <a:txBody>
                    <a:bodyPr/>
                    <a:lstStyle/>
                    <a:p>
                      <a:pPr algn="l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Distribución de </a:t>
                      </a:r>
                      <a:r>
                        <a:rPr lang="es-PE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Workload</a:t>
                      </a:r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la Solución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829691"/>
                  </a:ext>
                </a:extLst>
              </a:tr>
              <a:tr h="501212">
                <a:tc>
                  <a:txBody>
                    <a:bodyPr/>
                    <a:lstStyle/>
                    <a:p>
                      <a:pPr algn="l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Hardware Requerido para Respaldos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948086"/>
                  </a:ext>
                </a:extLst>
              </a:tr>
              <a:tr h="501212">
                <a:tc>
                  <a:txBody>
                    <a:bodyPr/>
                    <a:lstStyle/>
                    <a:p>
                      <a:pPr algn="l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Solución de Monitoreo de Infraestructura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307376"/>
                  </a:ext>
                </a:extLst>
              </a:tr>
              <a:tr h="913974">
                <a:tc>
                  <a:txBody>
                    <a:bodyPr/>
                    <a:lstStyle/>
                    <a:p>
                      <a:pPr algn="l"/>
                      <a:r>
                        <a:rPr lang="es-PE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 Infraestructura para Ambientes No Productivos respecto a Producción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775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64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FD3DB7-C4F0-4166-BD1B-142845FE5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52522"/>
              </p:ext>
            </p:extLst>
          </p:nvPr>
        </p:nvGraphicFramePr>
        <p:xfrm>
          <a:off x="2604589" y="918399"/>
          <a:ext cx="7440560" cy="452638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312229">
                  <a:extLst>
                    <a:ext uri="{9D8B030D-6E8A-4147-A177-3AD203B41FA5}">
                      <a16:colId xmlns:a16="http://schemas.microsoft.com/office/drawing/2014/main" val="3714453886"/>
                    </a:ext>
                  </a:extLst>
                </a:gridCol>
                <a:gridCol w="1513357">
                  <a:extLst>
                    <a:ext uri="{9D8B030D-6E8A-4147-A177-3AD203B41FA5}">
                      <a16:colId xmlns:a16="http://schemas.microsoft.com/office/drawing/2014/main" val="1555834724"/>
                    </a:ext>
                  </a:extLst>
                </a:gridCol>
                <a:gridCol w="3614974">
                  <a:extLst>
                    <a:ext uri="{9D8B030D-6E8A-4147-A177-3AD203B41FA5}">
                      <a16:colId xmlns:a16="http://schemas.microsoft.com/office/drawing/2014/main" val="2505525904"/>
                    </a:ext>
                  </a:extLst>
                </a:gridCol>
              </a:tblGrid>
              <a:tr h="323966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/>
                        <a:t>Recurso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/>
                        <a:t>Valor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/>
                        <a:t>Fuente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43103"/>
                  </a:ext>
                </a:extLst>
              </a:tr>
              <a:tr h="287413">
                <a:tc>
                  <a:txBody>
                    <a:bodyPr/>
                    <a:lstStyle/>
                    <a:p>
                      <a:pPr algn="l"/>
                      <a:r>
                        <a:rPr lang="es-P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Ambientes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438164"/>
                  </a:ext>
                </a:extLst>
              </a:tr>
              <a:tr h="4942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Plataforma de Contenedores para Microservicios Core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706873"/>
                  </a:ext>
                </a:extLst>
              </a:tr>
              <a:tr h="6384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 Transaccional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066524"/>
                  </a:ext>
                </a:extLst>
              </a:tr>
              <a:tr h="638454">
                <a:tc>
                  <a:txBody>
                    <a:bodyPr/>
                    <a:lstStyle/>
                    <a:p>
                      <a:pPr algn="l"/>
                      <a:r>
                        <a:rPr lang="es-P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BPM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751338"/>
                  </a:ext>
                </a:extLst>
              </a:tr>
              <a:tr h="4942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BRMS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424878"/>
                  </a:ext>
                </a:extLst>
              </a:tr>
              <a:tr h="494287">
                <a:tc>
                  <a:txBody>
                    <a:bodyPr/>
                    <a:lstStyle/>
                    <a:p>
                      <a:pPr algn="l"/>
                      <a:r>
                        <a:rPr lang="es-P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829691"/>
                  </a:ext>
                </a:extLst>
              </a:tr>
              <a:tr h="782621">
                <a:tc>
                  <a:txBody>
                    <a:bodyPr/>
                    <a:lstStyle/>
                    <a:p>
                      <a:pPr algn="l"/>
                      <a:r>
                        <a:rPr lang="es-P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Seguridad de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307376"/>
                  </a:ext>
                </a:extLst>
              </a:tr>
              <a:tr h="281710">
                <a:tc>
                  <a:txBody>
                    <a:bodyPr/>
                    <a:lstStyle/>
                    <a:p>
                      <a:pPr algn="l"/>
                      <a:endParaRPr lang="es-P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775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0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B29595-A44C-4419-B3FD-3DA5039C702D}"/>
              </a:ext>
            </a:extLst>
          </p:cNvPr>
          <p:cNvSpPr txBox="1"/>
          <p:nvPr/>
        </p:nvSpPr>
        <p:spPr>
          <a:xfrm>
            <a:off x="1643270" y="1444488"/>
            <a:ext cx="9369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Definimos</a:t>
            </a:r>
            <a:r>
              <a:rPr lang="en-US" dirty="0"/>
              <a:t> </a:t>
            </a:r>
            <a:r>
              <a:rPr lang="en-US" b="1" dirty="0"/>
              <a:t>ArquitecturaTecnológicaEmpresarial</a:t>
            </a:r>
            <a:r>
              <a:rPr lang="en-US" dirty="0"/>
              <a:t>comoelconjuntodecomponentes,servicios y </a:t>
            </a:r>
            <a:r>
              <a:rPr lang="en-US" dirty="0" err="1"/>
              <a:t>procedimientos</a:t>
            </a:r>
            <a:r>
              <a:rPr lang="en-US" dirty="0"/>
              <a:t> que </a:t>
            </a:r>
            <a:r>
              <a:rPr lang="en-US" dirty="0" err="1"/>
              <a:t>dirigen</a:t>
            </a:r>
            <a:r>
              <a:rPr lang="en-US" dirty="0"/>
              <a:t> y </a:t>
            </a:r>
            <a:r>
              <a:rPr lang="en-US" dirty="0" err="1"/>
              <a:t>soportan</a:t>
            </a:r>
            <a:r>
              <a:rPr lang="en-US" dirty="0"/>
              <a:t> el Desarrollo y </a:t>
            </a:r>
            <a:r>
              <a:rPr lang="en-US" dirty="0" err="1"/>
              <a:t>funcionamiento</a:t>
            </a:r>
            <a:r>
              <a:rPr lang="en-US" dirty="0"/>
              <a:t> de una </a:t>
            </a:r>
            <a:r>
              <a:rPr lang="en-US" dirty="0" err="1"/>
              <a:t>solución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para una </a:t>
            </a:r>
            <a:r>
              <a:rPr lang="en-US" dirty="0" err="1"/>
              <a:t>organización</a:t>
            </a:r>
            <a:r>
              <a:rPr lang="en-US" dirty="0"/>
              <a:t>, </a:t>
            </a:r>
            <a:r>
              <a:rPr lang="en-US" dirty="0" err="1"/>
              <a:t>garantizando</a:t>
            </a:r>
            <a:r>
              <a:rPr lang="en-US" dirty="0"/>
              <a:t> la </a:t>
            </a:r>
            <a:r>
              <a:rPr lang="en-US" dirty="0" err="1"/>
              <a:t>calidad</a:t>
            </a:r>
            <a:r>
              <a:rPr lang="en-US" dirty="0"/>
              <a:t>, </a:t>
            </a:r>
            <a:r>
              <a:rPr lang="en-US" dirty="0" err="1"/>
              <a:t>completitud</a:t>
            </a:r>
            <a:r>
              <a:rPr lang="en-US" dirty="0"/>
              <a:t> y </a:t>
            </a:r>
            <a:r>
              <a:rPr lang="en-US" dirty="0" err="1"/>
              <a:t>operatividad</a:t>
            </a:r>
            <a:r>
              <a:rPr lang="en-US" dirty="0"/>
              <a:t> del </a:t>
            </a:r>
            <a:r>
              <a:rPr lang="en-US" dirty="0" err="1"/>
              <a:t>resultado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8DB92-88D4-4617-B4D0-674FCDFFB9ED}"/>
              </a:ext>
            </a:extLst>
          </p:cNvPr>
          <p:cNvSpPr txBox="1"/>
          <p:nvPr/>
        </p:nvSpPr>
        <p:spPr>
          <a:xfrm>
            <a:off x="1643270" y="2589650"/>
            <a:ext cx="93692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actualidad</a:t>
            </a:r>
            <a:r>
              <a:rPr lang="en-US" dirty="0"/>
              <a:t> ,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tecnologías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Mercado IT y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empresas</a:t>
            </a:r>
            <a:r>
              <a:rPr lang="en-US" dirty="0"/>
              <a:t>, </a:t>
            </a:r>
            <a:r>
              <a:rPr lang="en-US" dirty="0" err="1"/>
              <a:t>estaevolución</a:t>
            </a:r>
            <a:r>
              <a:rPr lang="en-US" dirty="0"/>
              <a:t> </a:t>
            </a:r>
            <a:r>
              <a:rPr lang="en-US" dirty="0" err="1"/>
              <a:t>haprovocado</a:t>
            </a:r>
            <a:r>
              <a:rPr lang="en-US" dirty="0"/>
              <a:t> la </a:t>
            </a:r>
            <a:r>
              <a:rPr lang="en-US" dirty="0" err="1"/>
              <a:t>aparición</a:t>
            </a:r>
            <a:r>
              <a:rPr lang="en-US" dirty="0"/>
              <a:t> de una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y </a:t>
            </a:r>
            <a:r>
              <a:rPr lang="en-US" dirty="0" err="1"/>
              <a:t>escenarios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adecuados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Proliferación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departamentales</a:t>
            </a:r>
            <a:r>
              <a:rPr lang="en-US" dirty="0"/>
              <a:t> </a:t>
            </a:r>
            <a:r>
              <a:rPr lang="en-US" dirty="0" err="1"/>
              <a:t>tecnológicamente</a:t>
            </a:r>
            <a:r>
              <a:rPr lang="en-US" dirty="0"/>
              <a:t> </a:t>
            </a:r>
            <a:r>
              <a:rPr lang="en-US" dirty="0" err="1"/>
              <a:t>dispares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Poca</a:t>
            </a:r>
            <a:r>
              <a:rPr lang="en-US" dirty="0"/>
              <a:t> </a:t>
            </a:r>
            <a:r>
              <a:rPr lang="en-US" dirty="0" err="1"/>
              <a:t>uniformidad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programación</a:t>
            </a:r>
            <a:r>
              <a:rPr lang="en-US" dirty="0"/>
              <a:t> y </a:t>
            </a:r>
            <a:r>
              <a:rPr lang="en-US" dirty="0" err="1"/>
              <a:t>look&amp;feel</a:t>
            </a:r>
            <a:r>
              <a:rPr lang="en-US" dirty="0"/>
              <a:t> de las </a:t>
            </a:r>
            <a:r>
              <a:rPr lang="en-US" dirty="0" err="1"/>
              <a:t>aplicaciones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Entornos</a:t>
            </a:r>
            <a:r>
              <a:rPr lang="en-US" dirty="0"/>
              <a:t> de Desarrollo y </a:t>
            </a:r>
            <a:r>
              <a:rPr lang="en-US" dirty="0" err="1"/>
              <a:t>ejecución</a:t>
            </a:r>
            <a:r>
              <a:rPr lang="en-US" dirty="0"/>
              <a:t> </a:t>
            </a:r>
            <a:r>
              <a:rPr lang="en-US" dirty="0" err="1"/>
              <a:t>heterogéneos</a:t>
            </a:r>
            <a:r>
              <a:rPr lang="en-US" dirty="0"/>
              <a:t> y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integrados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Diversidad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 con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cobertura</a:t>
            </a:r>
            <a:r>
              <a:rPr lang="en-US" dirty="0"/>
              <a:t> </a:t>
            </a:r>
            <a:r>
              <a:rPr lang="en-US" dirty="0" err="1"/>
              <a:t>funcional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que sea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estructurar</a:t>
            </a:r>
            <a:r>
              <a:rPr lang="en-US" dirty="0"/>
              <a:t> y </a:t>
            </a:r>
            <a:r>
              <a:rPr lang="en-US" dirty="0" err="1"/>
              <a:t>racionalizar</a:t>
            </a:r>
            <a:r>
              <a:rPr lang="en-US" dirty="0"/>
              <a:t> los </a:t>
            </a:r>
            <a:r>
              <a:rPr lang="en-US" dirty="0" err="1"/>
              <a:t>elementos</a:t>
            </a:r>
            <a:r>
              <a:rPr lang="en-US" dirty="0"/>
              <a:t> que </a:t>
            </a:r>
            <a:r>
              <a:rPr lang="en-US" dirty="0" err="1"/>
              <a:t>intervienen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tecnologías</a:t>
            </a:r>
            <a:r>
              <a:rPr lang="en-US" dirty="0"/>
              <a:t>. Como </a:t>
            </a:r>
            <a:r>
              <a:rPr lang="en-US" dirty="0" err="1"/>
              <a:t>respuesta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, surge el </a:t>
            </a:r>
            <a:r>
              <a:rPr lang="en-US" dirty="0" err="1"/>
              <a:t>concepto</a:t>
            </a:r>
            <a:r>
              <a:rPr lang="en-US" dirty="0"/>
              <a:t> de </a:t>
            </a:r>
            <a:r>
              <a:rPr lang="en-US" b="1" dirty="0" err="1"/>
              <a:t>Arquitectura</a:t>
            </a:r>
            <a:r>
              <a:rPr lang="en-US" b="1" dirty="0"/>
              <a:t> </a:t>
            </a:r>
            <a:r>
              <a:rPr lang="en-US" b="1" dirty="0" err="1"/>
              <a:t>Tecnologica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0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FFA3E6-2AF4-4B7A-8BAA-5F60D6B9275D}"/>
              </a:ext>
            </a:extLst>
          </p:cNvPr>
          <p:cNvSpPr txBox="1"/>
          <p:nvPr/>
        </p:nvSpPr>
        <p:spPr>
          <a:xfrm>
            <a:off x="4933467" y="2858611"/>
            <a:ext cx="1737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600" b="1" dirty="0"/>
              <a:t>F I N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76926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D3713-9C0C-4D9C-81C9-4FA3D2C9541E}"/>
              </a:ext>
            </a:extLst>
          </p:cNvPr>
          <p:cNvSpPr txBox="1"/>
          <p:nvPr/>
        </p:nvSpPr>
        <p:spPr>
          <a:xfrm>
            <a:off x="2027583" y="1895061"/>
            <a:ext cx="8945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 </a:t>
            </a:r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tecnológica</a:t>
            </a:r>
            <a:r>
              <a:rPr lang="en-US" dirty="0"/>
              <a:t> </a:t>
            </a:r>
            <a:r>
              <a:rPr lang="en-US" dirty="0" err="1"/>
              <a:t>empresarial</a:t>
            </a:r>
            <a:r>
              <a:rPr lang="en-US" dirty="0"/>
              <a:t> es </a:t>
            </a:r>
            <a:r>
              <a:rPr lang="en-US" dirty="0" err="1"/>
              <a:t>necesaria</a:t>
            </a:r>
            <a:r>
              <a:rPr lang="en-US" dirty="0"/>
              <a:t> para </a:t>
            </a:r>
            <a:r>
              <a:rPr lang="en-US" dirty="0" err="1"/>
              <a:t>permitir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Focalizar</a:t>
            </a:r>
            <a:r>
              <a:rPr lang="en-US" dirty="0"/>
              <a:t> el Desarrollo de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implementación</a:t>
            </a:r>
            <a:r>
              <a:rPr lang="en-US" dirty="0"/>
              <a:t> de </a:t>
            </a:r>
            <a:r>
              <a:rPr lang="en-US" dirty="0" err="1"/>
              <a:t>soluciones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Mejorar</a:t>
            </a:r>
            <a:r>
              <a:rPr lang="en-US" dirty="0"/>
              <a:t> la </a:t>
            </a:r>
            <a:r>
              <a:rPr lang="en-US" dirty="0" err="1"/>
              <a:t>calidad</a:t>
            </a:r>
            <a:r>
              <a:rPr lang="en-US" dirty="0"/>
              <a:t> del </a:t>
            </a:r>
            <a:r>
              <a:rPr lang="en-US" dirty="0" err="1"/>
              <a:t>resultado</a:t>
            </a:r>
            <a:r>
              <a:rPr lang="en-US" dirty="0"/>
              <a:t> final de los </a:t>
            </a:r>
            <a:r>
              <a:rPr lang="en-US" dirty="0" err="1"/>
              <a:t>desarrollos</a:t>
            </a:r>
            <a:r>
              <a:rPr lang="en-US" dirty="0"/>
              <a:t> </a:t>
            </a:r>
            <a:r>
              <a:rPr lang="en-US" dirty="0" err="1"/>
              <a:t>reforzando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estándares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Reducir</a:t>
            </a:r>
            <a:r>
              <a:rPr lang="en-US" dirty="0"/>
              <a:t> la </a:t>
            </a:r>
            <a:r>
              <a:rPr lang="en-US" dirty="0" err="1"/>
              <a:t>complejidad</a:t>
            </a:r>
            <a:r>
              <a:rPr lang="en-US" dirty="0"/>
              <a:t> y los </a:t>
            </a:r>
            <a:r>
              <a:rPr lang="en-US" dirty="0" err="1"/>
              <a:t>tiempos</a:t>
            </a:r>
            <a:r>
              <a:rPr lang="en-US" dirty="0"/>
              <a:t> de Desarrollo (</a:t>
            </a:r>
            <a:r>
              <a:rPr lang="en-US" dirty="0" err="1"/>
              <a:t>timetomarket</a:t>
            </a:r>
            <a:r>
              <a:rPr lang="en-US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Optimizar</a:t>
            </a:r>
            <a:r>
              <a:rPr lang="en-US" dirty="0"/>
              <a:t> el </a:t>
            </a:r>
            <a:r>
              <a:rPr lang="en-US" dirty="0" err="1"/>
              <a:t>rendimiento</a:t>
            </a:r>
            <a:r>
              <a:rPr lang="en-US" dirty="0"/>
              <a:t> de las </a:t>
            </a:r>
            <a:r>
              <a:rPr lang="en-US" dirty="0" err="1"/>
              <a:t>aplicaciones</a:t>
            </a:r>
            <a:r>
              <a:rPr lang="en-US" dirty="0"/>
              <a:t>, </a:t>
            </a:r>
            <a:r>
              <a:rPr lang="en-US" dirty="0" err="1"/>
              <a:t>favoreciendo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modularidad</a:t>
            </a:r>
            <a:r>
              <a:rPr lang="en-US" dirty="0"/>
              <a:t> y </a:t>
            </a:r>
            <a:r>
              <a:rPr lang="en-US" dirty="0" err="1"/>
              <a:t>escalabilidad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Simplificar</a:t>
            </a:r>
            <a:r>
              <a:rPr lang="en-US" dirty="0"/>
              <a:t> el </a:t>
            </a:r>
            <a:r>
              <a:rPr lang="en-US" dirty="0" err="1"/>
              <a:t>mantenimiento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Facilitar</a:t>
            </a:r>
            <a:r>
              <a:rPr lang="en-US" dirty="0"/>
              <a:t> la </a:t>
            </a:r>
            <a:r>
              <a:rPr lang="en-US" dirty="0" err="1"/>
              <a:t>portabilidad</a:t>
            </a:r>
            <a:r>
              <a:rPr lang="en-US" dirty="0"/>
              <a:t> entre </a:t>
            </a:r>
            <a:r>
              <a:rPr lang="en-US" dirty="0" err="1"/>
              <a:t>plataformas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Predeci</a:t>
            </a:r>
            <a:r>
              <a:rPr lang="en-US" dirty="0"/>
              <a:t> </a:t>
            </a:r>
            <a:r>
              <a:rPr lang="en-US" dirty="0" err="1"/>
              <a:t>rcostos</a:t>
            </a:r>
            <a:r>
              <a:rPr lang="en-US" dirty="0"/>
              <a:t> de Desarrollo y </a:t>
            </a:r>
            <a:r>
              <a:rPr lang="en-US" dirty="0" err="1"/>
              <a:t>mantenimiento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8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36E776-9660-42FF-8299-BB4080C8C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25" y="433180"/>
            <a:ext cx="5738191" cy="4205081"/>
          </a:xfrm>
          <a:prstGeom prst="rect">
            <a:avLst/>
          </a:prstGeom>
        </p:spPr>
      </p:pic>
      <p:grpSp>
        <p:nvGrpSpPr>
          <p:cNvPr id="4" name="Group 22">
            <a:extLst>
              <a:ext uri="{FF2B5EF4-FFF2-40B4-BE49-F238E27FC236}">
                <a16:creationId xmlns:a16="http://schemas.microsoft.com/office/drawing/2014/main" id="{82A6D6F0-7F9A-44C3-9BB8-65F45ABBD4C5}"/>
              </a:ext>
            </a:extLst>
          </p:cNvPr>
          <p:cNvGrpSpPr>
            <a:grpSpLocks/>
          </p:cNvGrpSpPr>
          <p:nvPr/>
        </p:nvGrpSpPr>
        <p:grpSpPr bwMode="auto">
          <a:xfrm>
            <a:off x="5723566" y="280723"/>
            <a:ext cx="6188766" cy="5010979"/>
            <a:chOff x="339" y="1094"/>
            <a:chExt cx="4424" cy="2900"/>
          </a:xfrm>
        </p:grpSpPr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B8A2ADF9-7057-4C30-99CC-C58FAE604A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3" y="1094"/>
              <a:ext cx="1274" cy="1067"/>
            </a:xfrm>
            <a:prstGeom prst="flowChartExtract">
              <a:avLst/>
            </a:prstGeom>
            <a:solidFill>
              <a:srgbClr val="B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CB08AA69-87FE-4B69-98C7-1FDC4CD727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1224" y="3104"/>
              <a:ext cx="3289" cy="736"/>
            </a:xfrm>
            <a:custGeom>
              <a:avLst/>
              <a:gdLst>
                <a:gd name="G0" fmla="+- 2952 0 0"/>
                <a:gd name="G1" fmla="+- 21600 0 2952"/>
                <a:gd name="G2" fmla="*/ 2952 1 2"/>
                <a:gd name="G3" fmla="+- 21600 0 G2"/>
                <a:gd name="G4" fmla="+/ 2952 21600 2"/>
                <a:gd name="G5" fmla="+/ G1 0 2"/>
                <a:gd name="G6" fmla="*/ 21600 21600 2952"/>
                <a:gd name="G7" fmla="*/ G6 1 2"/>
                <a:gd name="G8" fmla="+- 21600 0 G7"/>
                <a:gd name="G9" fmla="*/ 21600 1 2"/>
                <a:gd name="G10" fmla="+- 2952 0 G9"/>
                <a:gd name="G11" fmla="?: G10 G8 0"/>
                <a:gd name="G12" fmla="?: G10 G7 21600"/>
                <a:gd name="T0" fmla="*/ 20124 w 21600"/>
                <a:gd name="T1" fmla="*/ 10800 h 21600"/>
                <a:gd name="T2" fmla="*/ 10800 w 21600"/>
                <a:gd name="T3" fmla="*/ 21600 h 21600"/>
                <a:gd name="T4" fmla="*/ 1476 w 21600"/>
                <a:gd name="T5" fmla="*/ 10800 h 21600"/>
                <a:gd name="T6" fmla="*/ 10800 w 21600"/>
                <a:gd name="T7" fmla="*/ 0 h 21600"/>
                <a:gd name="T8" fmla="*/ 3276 w 21600"/>
                <a:gd name="T9" fmla="*/ 3276 h 21600"/>
                <a:gd name="T10" fmla="*/ 18324 w 21600"/>
                <a:gd name="T11" fmla="*/ 1832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952" y="21600"/>
                  </a:lnTo>
                  <a:lnTo>
                    <a:pt x="1864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4E3C446C-5C15-4CE4-B759-A38A3102A6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1694" y="2232"/>
              <a:ext cx="2349" cy="804"/>
            </a:xfrm>
            <a:custGeom>
              <a:avLst/>
              <a:gdLst>
                <a:gd name="G0" fmla="+- 4570 0 0"/>
                <a:gd name="G1" fmla="+- 21600 0 4570"/>
                <a:gd name="G2" fmla="*/ 4570 1 2"/>
                <a:gd name="G3" fmla="+- 21600 0 G2"/>
                <a:gd name="G4" fmla="+/ 4570 21600 2"/>
                <a:gd name="G5" fmla="+/ G1 0 2"/>
                <a:gd name="G6" fmla="*/ 21600 21600 4570"/>
                <a:gd name="G7" fmla="*/ G6 1 2"/>
                <a:gd name="G8" fmla="+- 21600 0 G7"/>
                <a:gd name="G9" fmla="*/ 21600 1 2"/>
                <a:gd name="G10" fmla="+- 4570 0 G9"/>
                <a:gd name="G11" fmla="?: G10 G8 0"/>
                <a:gd name="G12" fmla="?: G10 G7 21600"/>
                <a:gd name="T0" fmla="*/ 19315 w 21600"/>
                <a:gd name="T1" fmla="*/ 10800 h 21600"/>
                <a:gd name="T2" fmla="*/ 10800 w 21600"/>
                <a:gd name="T3" fmla="*/ 21600 h 21600"/>
                <a:gd name="T4" fmla="*/ 2285 w 21600"/>
                <a:gd name="T5" fmla="*/ 10800 h 21600"/>
                <a:gd name="T6" fmla="*/ 10800 w 21600"/>
                <a:gd name="T7" fmla="*/ 0 h 21600"/>
                <a:gd name="T8" fmla="*/ 4085 w 21600"/>
                <a:gd name="T9" fmla="*/ 4085 h 21600"/>
                <a:gd name="T10" fmla="*/ 17515 w 21600"/>
                <a:gd name="T11" fmla="*/ 1751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570" y="21600"/>
                  </a:lnTo>
                  <a:lnTo>
                    <a:pt x="1703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B0AD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A61D7BCA-13B9-4498-9809-A2CF15FAA9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6" y="2232"/>
              <a:ext cx="89" cy="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D32BD945-79F3-4B85-9FA2-6DE2553FFD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91" y="2341"/>
              <a:ext cx="1165" cy="671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AU" altLang="en-US" sz="1400" b="1">
                  <a:latin typeface="Arial Narrow" panose="020B0606020202030204" pitchFamily="34" charset="0"/>
                </a:rPr>
                <a:t>Information </a:t>
              </a:r>
            </a:p>
            <a:p>
              <a:pPr algn="ctr"/>
              <a:r>
                <a:rPr lang="en-AU" altLang="en-US" sz="1400" b="1">
                  <a:latin typeface="Arial Narrow" panose="020B0606020202030204" pitchFamily="34" charset="0"/>
                </a:rPr>
                <a:t>Architecture </a:t>
              </a:r>
            </a:p>
          </p:txBody>
        </p:sp>
        <p:sp>
          <p:nvSpPr>
            <p:cNvPr id="10" name="AutoShape 12">
              <a:extLst>
                <a:ext uri="{FF2B5EF4-FFF2-40B4-BE49-F238E27FC236}">
                  <a16:creationId xmlns:a16="http://schemas.microsoft.com/office/drawing/2014/main" id="{73838414-EDCC-4C10-A308-AA50A830D8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4" y="2341"/>
              <a:ext cx="1165" cy="671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AU" altLang="en-US" sz="1400" b="1" dirty="0">
                  <a:latin typeface="Arial Narrow" panose="020B0606020202030204" pitchFamily="34" charset="0"/>
                </a:rPr>
                <a:t>Application </a:t>
              </a:r>
            </a:p>
            <a:p>
              <a:pPr algn="ctr"/>
              <a:r>
                <a:rPr lang="en-AU" altLang="en-US" sz="1400" b="1" dirty="0">
                  <a:latin typeface="Arial Narrow" panose="020B0606020202030204" pitchFamily="34" charset="0"/>
                </a:rPr>
                <a:t>Architecture </a:t>
              </a:r>
            </a:p>
          </p:txBody>
        </p:sp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2E0C3122-EBAE-4C3F-A4F2-A143F93DCB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90" y="1457"/>
              <a:ext cx="1165" cy="671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AU" altLang="en-US" sz="1400" b="1" dirty="0">
                  <a:latin typeface="Arial Narrow" panose="020B0606020202030204" pitchFamily="34" charset="0"/>
                </a:rPr>
                <a:t>Business </a:t>
              </a:r>
            </a:p>
            <a:p>
              <a:pPr algn="ctr"/>
              <a:r>
                <a:rPr lang="en-AU" altLang="en-US" sz="1400" b="1" dirty="0">
                  <a:latin typeface="Arial Narrow" panose="020B0606020202030204" pitchFamily="34" charset="0"/>
                </a:rPr>
                <a:t>Architecture </a:t>
              </a:r>
            </a:p>
          </p:txBody>
        </p:sp>
        <p:sp>
          <p:nvSpPr>
            <p:cNvPr id="12" name="AutoShape 14">
              <a:extLst>
                <a:ext uri="{FF2B5EF4-FFF2-40B4-BE49-F238E27FC236}">
                  <a16:creationId xmlns:a16="http://schemas.microsoft.com/office/drawing/2014/main" id="{EADB037E-CC8E-4AFC-851D-1C371BBA02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73" y="3181"/>
              <a:ext cx="1837" cy="671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AU" altLang="en-US" sz="1400" b="1">
                  <a:latin typeface="Arial Narrow" panose="020B0606020202030204" pitchFamily="34" charset="0"/>
                </a:rPr>
                <a:t>Technology Architecture 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BEB10429-9FB0-4B28-99A7-C5AEE22B2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253"/>
              <a:ext cx="748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altLang="en-US" sz="1000" dirty="0">
                  <a:latin typeface="Arial Narrow" panose="020B0606020202030204" pitchFamily="34" charset="0"/>
                </a:rPr>
                <a:t> Business Model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altLang="en-US" sz="1000" dirty="0">
                  <a:latin typeface="Arial Narrow" panose="020B0606020202030204" pitchFamily="34" charset="0"/>
                </a:rPr>
                <a:t> Stakeholders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altLang="en-US" sz="1000" dirty="0">
                  <a:latin typeface="Arial Narrow" panose="020B0606020202030204" pitchFamily="34" charset="0"/>
                </a:rPr>
                <a:t> Principles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altLang="en-US" sz="1000" dirty="0">
                  <a:latin typeface="Arial Narrow" panose="020B0606020202030204" pitchFamily="34" charset="0"/>
                </a:rPr>
                <a:t> Information</a:t>
              </a:r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03D27B21-B80E-481B-B51F-D25EF682F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" y="2353"/>
              <a:ext cx="74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altLang="en-US" sz="1000" dirty="0">
                  <a:latin typeface="Arial Narrow" panose="020B0606020202030204" pitchFamily="34" charset="0"/>
                </a:rPr>
                <a:t> Data Model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altLang="en-US" sz="1000" dirty="0">
                  <a:latin typeface="Arial Narrow" panose="020B0606020202030204" pitchFamily="34" charset="0"/>
                </a:rPr>
                <a:t> Information Flows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altLang="en-US" sz="1000" dirty="0">
                  <a:latin typeface="Arial Narrow" panose="020B0606020202030204" pitchFamily="34" charset="0"/>
                </a:rPr>
                <a:t> Databases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5B24618E-F87D-47E1-AEDF-236DF4BA1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" y="2364"/>
              <a:ext cx="86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altLang="en-US" sz="1000" dirty="0">
                  <a:latin typeface="Arial Narrow" panose="020B0606020202030204" pitchFamily="34" charset="0"/>
                </a:rPr>
                <a:t> Applications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altLang="en-US" sz="1000" dirty="0">
                  <a:latin typeface="Arial Narrow" panose="020B0606020202030204" pitchFamily="34" charset="0"/>
                </a:rPr>
                <a:t> Application Integration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5E3206E5-E407-45D2-94EE-7BDFA83DF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" y="2976"/>
              <a:ext cx="1180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altLang="en-US" sz="1000" dirty="0">
                  <a:latin typeface="Arial Narrow" panose="020B0606020202030204" pitchFamily="34" charset="0"/>
                </a:rPr>
                <a:t> Application Technology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altLang="en-US" sz="1000" dirty="0">
                  <a:latin typeface="Arial Narrow" panose="020B0606020202030204" pitchFamily="34" charset="0"/>
                </a:rPr>
                <a:t> Server Technology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altLang="en-US" sz="1000" dirty="0">
                  <a:latin typeface="Arial Narrow" panose="020B0606020202030204" pitchFamily="34" charset="0"/>
                </a:rPr>
                <a:t> Network / Communications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altLang="en-US" sz="1000" dirty="0">
                  <a:latin typeface="Arial Narrow" panose="020B0606020202030204" pitchFamily="34" charset="0"/>
                </a:rPr>
                <a:t> Platforms / Operating Systems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altLang="en-US" sz="1000" dirty="0">
                  <a:latin typeface="Arial Narrow" panose="020B0606020202030204" pitchFamily="34" charset="0"/>
                </a:rPr>
                <a:t> Database Systems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altLang="en-US" sz="1000" dirty="0">
                  <a:latin typeface="Arial Narrow" panose="020B0606020202030204" pitchFamily="34" charset="0"/>
                </a:rPr>
                <a:t> Security Technologies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AU" altLang="en-US" sz="1000" dirty="0">
                  <a:latin typeface="Arial Narrow" panose="020B0606020202030204" pitchFamily="34" charset="0"/>
                </a:rPr>
                <a:t> etc.</a:t>
              </a:r>
            </a:p>
          </p:txBody>
        </p:sp>
      </p:grpSp>
      <p:sp>
        <p:nvSpPr>
          <p:cNvPr id="17" name="Rectángulo: esquinas redondeadas 26">
            <a:extLst>
              <a:ext uri="{FF2B5EF4-FFF2-40B4-BE49-F238E27FC236}">
                <a16:creationId xmlns:a16="http://schemas.microsoft.com/office/drawing/2014/main" id="{1964AAEB-1942-4644-8D6F-3B70E064004E}"/>
              </a:ext>
            </a:extLst>
          </p:cNvPr>
          <p:cNvSpPr/>
          <p:nvPr/>
        </p:nvSpPr>
        <p:spPr>
          <a:xfrm>
            <a:off x="5449752" y="3429000"/>
            <a:ext cx="2169334" cy="186270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8" name="Group 41">
            <a:extLst>
              <a:ext uri="{FF2B5EF4-FFF2-40B4-BE49-F238E27FC236}">
                <a16:creationId xmlns:a16="http://schemas.microsoft.com/office/drawing/2014/main" id="{FDABD7C1-9036-41C9-A110-227CED48E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900319"/>
              </p:ext>
            </p:extLst>
          </p:nvPr>
        </p:nvGraphicFramePr>
        <p:xfrm>
          <a:off x="847109" y="5395378"/>
          <a:ext cx="10497782" cy="1645920"/>
        </p:xfrm>
        <a:graphic>
          <a:graphicData uri="http://schemas.openxmlformats.org/drawingml/2006/table">
            <a:tbl>
              <a:tblPr/>
              <a:tblGrid>
                <a:gridCol w="5326416">
                  <a:extLst>
                    <a:ext uri="{9D8B030D-6E8A-4147-A177-3AD203B41FA5}">
                      <a16:colId xmlns:a16="http://schemas.microsoft.com/office/drawing/2014/main" val="1951507861"/>
                    </a:ext>
                  </a:extLst>
                </a:gridCol>
                <a:gridCol w="5171366">
                  <a:extLst>
                    <a:ext uri="{9D8B030D-6E8A-4147-A177-3AD203B41FA5}">
                      <a16:colId xmlns:a16="http://schemas.microsoft.com/office/drawing/2014/main" val="1381945094"/>
                    </a:ext>
                  </a:extLst>
                </a:gridCol>
              </a:tblGrid>
              <a:tr h="243770"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193675" algn="l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584325" algn="l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2160588" algn="l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573338" algn="l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3030538" eaLnBrk="0" fontAlgn="base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487738" eaLnBrk="0" fontAlgn="base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944938" eaLnBrk="0" fontAlgn="base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402138" eaLnBrk="0" fontAlgn="base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Technology Architecture Principles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193468"/>
                  </a:ext>
                </a:extLst>
              </a:tr>
              <a:tr h="121885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193675" algn="l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584325" algn="l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2160588" algn="l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573338" algn="l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3030538" eaLnBrk="0" fontAlgn="base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487738" eaLnBrk="0" fontAlgn="base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944938" eaLnBrk="0" fontAlgn="base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402138" eaLnBrk="0" fontAlgn="base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Technical Environment for the Future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Use Proven Technologies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Disaster Recovery / Business Continuity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Interoperability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Control Technical Diversity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 Single Integrated WAN based on IP Protocol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defRPr sz="16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193675" algn="l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584325" algn="l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accent2"/>
                        </a:buClr>
                        <a:buSzPct val="100000"/>
                        <a:defRPr sz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2160588" algn="l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573338" algn="l" eaLnBrk="0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3030538" eaLnBrk="0" fontAlgn="base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487738" eaLnBrk="0" fontAlgn="base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944938" eaLnBrk="0" fontAlgn="base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402138" eaLnBrk="0" fontAlgn="base" hangingPunct="0"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100000"/>
                        <a:defRPr sz="10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Consistent Office Environment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Ensure Enterprise-Wide Integration of IT Security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Non-Repudiation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Deploy a Perimeter Layer Protecting Internal Network Access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Security Infrastructure to Support Distributed Users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Use Portals to Provide Security at a Higher Level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871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43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7BBB82C-74AC-4D1D-8E20-365634E23995}"/>
              </a:ext>
            </a:extLst>
          </p:cNvPr>
          <p:cNvSpPr/>
          <p:nvPr/>
        </p:nvSpPr>
        <p:spPr>
          <a:xfrm>
            <a:off x="1162050" y="308464"/>
            <a:ext cx="8439150" cy="759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FRONT - END</a:t>
            </a:r>
            <a:endParaRPr lang="es-PE" sz="3200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25CB01-1823-42E7-9E0C-B58F6D22E86B}"/>
              </a:ext>
            </a:extLst>
          </p:cNvPr>
          <p:cNvSpPr/>
          <p:nvPr/>
        </p:nvSpPr>
        <p:spPr>
          <a:xfrm>
            <a:off x="1162051" y="1175237"/>
            <a:ext cx="8439150" cy="13891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b="1" dirty="0" err="1">
                <a:solidFill>
                  <a:schemeClr val="tx1"/>
                </a:solidFill>
              </a:rPr>
              <a:t>Experiencia</a:t>
            </a:r>
            <a:r>
              <a:rPr lang="en-US" sz="2200" b="1" dirty="0">
                <a:solidFill>
                  <a:schemeClr val="tx1"/>
                </a:solidFill>
              </a:rPr>
              <a:t> de </a:t>
            </a:r>
            <a:r>
              <a:rPr lang="en-US" sz="2200" b="1" dirty="0" err="1">
                <a:solidFill>
                  <a:schemeClr val="tx1"/>
                </a:solidFill>
              </a:rPr>
              <a:t>Usuario</a:t>
            </a:r>
            <a:endParaRPr lang="es-PE" sz="2200" b="1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9993C9F-DEEB-4CF9-863D-2DBA691FA946}"/>
              </a:ext>
            </a:extLst>
          </p:cNvPr>
          <p:cNvSpPr/>
          <p:nvPr/>
        </p:nvSpPr>
        <p:spPr>
          <a:xfrm>
            <a:off x="3343280" y="1647824"/>
            <a:ext cx="1800220" cy="7440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Reglas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Negocio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B0B6B47-2258-4F91-904D-27B930DDEA36}"/>
              </a:ext>
            </a:extLst>
          </p:cNvPr>
          <p:cNvSpPr/>
          <p:nvPr/>
        </p:nvSpPr>
        <p:spPr>
          <a:xfrm>
            <a:off x="5362575" y="1647825"/>
            <a:ext cx="1800220" cy="7440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Notificaciones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FE553BF-D5AC-4DDB-A539-B08AAC3C3BDA}"/>
              </a:ext>
            </a:extLst>
          </p:cNvPr>
          <p:cNvSpPr/>
          <p:nvPr/>
        </p:nvSpPr>
        <p:spPr>
          <a:xfrm>
            <a:off x="7381869" y="1647825"/>
            <a:ext cx="2000256" cy="74409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Orquestación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Procesos</a:t>
            </a:r>
            <a:r>
              <a:rPr lang="en-US" b="1" dirty="0">
                <a:solidFill>
                  <a:schemeClr val="tx1"/>
                </a:solidFill>
              </a:rPr>
              <a:t> Batch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E341955-D767-4906-A920-614015A63C86}"/>
              </a:ext>
            </a:extLst>
          </p:cNvPr>
          <p:cNvSpPr/>
          <p:nvPr/>
        </p:nvSpPr>
        <p:spPr>
          <a:xfrm>
            <a:off x="1385893" y="1628771"/>
            <a:ext cx="1800220" cy="7440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Workflow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BPMN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B6DA93A-AA1B-4C79-948C-DDA85688E111}"/>
              </a:ext>
            </a:extLst>
          </p:cNvPr>
          <p:cNvSpPr/>
          <p:nvPr/>
        </p:nvSpPr>
        <p:spPr>
          <a:xfrm>
            <a:off x="1162050" y="2678356"/>
            <a:ext cx="8439150" cy="12610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b="1" dirty="0" err="1">
                <a:solidFill>
                  <a:schemeClr val="tx1"/>
                </a:solidFill>
              </a:rPr>
              <a:t>Integración</a:t>
            </a:r>
            <a:endParaRPr lang="es-PE" sz="2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EF0FD35-5987-41C4-AA9E-142EAA2158A3}"/>
              </a:ext>
            </a:extLst>
          </p:cNvPr>
          <p:cNvSpPr/>
          <p:nvPr/>
        </p:nvSpPr>
        <p:spPr>
          <a:xfrm>
            <a:off x="2005017" y="3112841"/>
            <a:ext cx="6710358" cy="583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7D6186B-A932-4076-A9FB-2FD47691BA7B}"/>
              </a:ext>
            </a:extLst>
          </p:cNvPr>
          <p:cNvSpPr/>
          <p:nvPr/>
        </p:nvSpPr>
        <p:spPr>
          <a:xfrm>
            <a:off x="1162050" y="4030908"/>
            <a:ext cx="8439150" cy="1278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Back-End</a:t>
            </a:r>
            <a:endParaRPr lang="es-PE" sz="2200" b="1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7D83AE8-AFD6-4F01-A15D-84CA5BE8BF30}"/>
              </a:ext>
            </a:extLst>
          </p:cNvPr>
          <p:cNvSpPr/>
          <p:nvPr/>
        </p:nvSpPr>
        <p:spPr>
          <a:xfrm>
            <a:off x="1385893" y="4438646"/>
            <a:ext cx="1395407" cy="74409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Servicios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Negocio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A004DB1-4254-4A8F-94C6-0116ACB5B208}"/>
              </a:ext>
            </a:extLst>
          </p:cNvPr>
          <p:cNvSpPr/>
          <p:nvPr/>
        </p:nvSpPr>
        <p:spPr>
          <a:xfrm>
            <a:off x="2913464" y="4438646"/>
            <a:ext cx="1395407" cy="74409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Servicios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Datos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8169142-7853-4125-9D6B-822BD6B88745}"/>
              </a:ext>
            </a:extLst>
          </p:cNvPr>
          <p:cNvSpPr/>
          <p:nvPr/>
        </p:nvSpPr>
        <p:spPr>
          <a:xfrm>
            <a:off x="4441036" y="4438646"/>
            <a:ext cx="1395407" cy="74409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Servicios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Mensajeria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F8582AB-DD48-4040-B049-39148ABDC2F9}"/>
              </a:ext>
            </a:extLst>
          </p:cNvPr>
          <p:cNvSpPr/>
          <p:nvPr/>
        </p:nvSpPr>
        <p:spPr>
          <a:xfrm>
            <a:off x="6028140" y="4438646"/>
            <a:ext cx="1514465" cy="74409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Servicios</a:t>
            </a:r>
            <a:r>
              <a:rPr lang="en-US" b="1" dirty="0">
                <a:solidFill>
                  <a:schemeClr val="bg1"/>
                </a:solidFill>
              </a:rPr>
              <a:t> Batch &amp; Jobs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6549732-ED91-4911-A348-27238616543D}"/>
              </a:ext>
            </a:extLst>
          </p:cNvPr>
          <p:cNvSpPr/>
          <p:nvPr/>
        </p:nvSpPr>
        <p:spPr>
          <a:xfrm>
            <a:off x="7734302" y="4438646"/>
            <a:ext cx="1514465" cy="74409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Servicios</a:t>
            </a:r>
            <a:r>
              <a:rPr lang="en-US" b="1" dirty="0">
                <a:solidFill>
                  <a:schemeClr val="bg1"/>
                </a:solidFill>
              </a:rPr>
              <a:t> Cache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1CCEC7D-0388-4648-876B-0D2C614C6848}"/>
              </a:ext>
            </a:extLst>
          </p:cNvPr>
          <p:cNvSpPr/>
          <p:nvPr/>
        </p:nvSpPr>
        <p:spPr>
          <a:xfrm>
            <a:off x="1162050" y="5387122"/>
            <a:ext cx="8439150" cy="12783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b="1" dirty="0" err="1">
                <a:solidFill>
                  <a:schemeClr val="bg1"/>
                </a:solidFill>
              </a:rPr>
              <a:t>Tecnologia</a:t>
            </a:r>
            <a:r>
              <a:rPr lang="en-US" sz="2200" b="1" dirty="0">
                <a:solidFill>
                  <a:schemeClr val="bg1"/>
                </a:solidFill>
              </a:rPr>
              <a:t> e </a:t>
            </a:r>
            <a:r>
              <a:rPr lang="en-US" sz="2200" b="1" dirty="0" err="1">
                <a:solidFill>
                  <a:schemeClr val="bg1"/>
                </a:solidFill>
              </a:rPr>
              <a:t>Infraestructura</a:t>
            </a:r>
            <a:endParaRPr lang="es-PE" sz="2200" b="1" dirty="0">
              <a:solidFill>
                <a:schemeClr val="bg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6DD0FE4-871D-4475-A441-3CF9075D40B1}"/>
              </a:ext>
            </a:extLst>
          </p:cNvPr>
          <p:cNvSpPr/>
          <p:nvPr/>
        </p:nvSpPr>
        <p:spPr>
          <a:xfrm>
            <a:off x="9734548" y="308462"/>
            <a:ext cx="1409701" cy="635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2800" b="1" dirty="0">
                <a:solidFill>
                  <a:schemeClr val="tx1"/>
                </a:solidFill>
              </a:rPr>
              <a:t>Seguridad</a:t>
            </a:r>
          </a:p>
          <a:p>
            <a:pPr algn="ctr"/>
            <a:r>
              <a:rPr lang="es-PE" sz="2600" b="1" dirty="0" err="1">
                <a:solidFill>
                  <a:schemeClr val="tx1"/>
                </a:solidFill>
              </a:rPr>
              <a:t>Identity</a:t>
            </a:r>
            <a:r>
              <a:rPr lang="es-PE" sz="2600" b="1" dirty="0">
                <a:solidFill>
                  <a:schemeClr val="tx1"/>
                </a:solidFill>
              </a:rPr>
              <a:t>  &amp;  </a:t>
            </a:r>
            <a:r>
              <a:rPr lang="es-PE" sz="2600" b="1" dirty="0" err="1">
                <a:solidFill>
                  <a:schemeClr val="tx1"/>
                </a:solidFill>
              </a:rPr>
              <a:t>Acces</a:t>
            </a:r>
            <a:r>
              <a:rPr lang="es-PE" sz="2600" b="1" dirty="0">
                <a:solidFill>
                  <a:schemeClr val="tx1"/>
                </a:solidFill>
              </a:rPr>
              <a:t>  Management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3D9E584-64B3-4DC9-9C73-4B4D97ABD05C}"/>
              </a:ext>
            </a:extLst>
          </p:cNvPr>
          <p:cNvSpPr/>
          <p:nvPr/>
        </p:nvSpPr>
        <p:spPr>
          <a:xfrm>
            <a:off x="1434715" y="5805440"/>
            <a:ext cx="2518160" cy="744096"/>
          </a:xfrm>
          <a:prstGeom prst="roundRect">
            <a:avLst/>
          </a:prstGeom>
          <a:solidFill>
            <a:schemeClr val="accent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Hypervisor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A10461E-DACF-4CEB-819B-10F4D535D3B7}"/>
              </a:ext>
            </a:extLst>
          </p:cNvPr>
          <p:cNvSpPr/>
          <p:nvPr/>
        </p:nvSpPr>
        <p:spPr>
          <a:xfrm>
            <a:off x="4086222" y="5805440"/>
            <a:ext cx="2518160" cy="744096"/>
          </a:xfrm>
          <a:prstGeom prst="roundRect">
            <a:avLst/>
          </a:prstGeom>
          <a:solidFill>
            <a:schemeClr val="accent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Base de 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Datos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2111625-61D0-46EC-A66E-6BFF20B73114}"/>
              </a:ext>
            </a:extLst>
          </p:cNvPr>
          <p:cNvSpPr/>
          <p:nvPr/>
        </p:nvSpPr>
        <p:spPr>
          <a:xfrm>
            <a:off x="6737729" y="5805440"/>
            <a:ext cx="2518160" cy="744096"/>
          </a:xfrm>
          <a:prstGeom prst="roundRect">
            <a:avLst/>
          </a:prstGeom>
          <a:solidFill>
            <a:schemeClr val="accent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PaaS / CaaS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2B8D017-BA6D-4770-B451-F829F05AE585}"/>
              </a:ext>
            </a:extLst>
          </p:cNvPr>
          <p:cNvSpPr/>
          <p:nvPr/>
        </p:nvSpPr>
        <p:spPr>
          <a:xfrm>
            <a:off x="1020931" y="208866"/>
            <a:ext cx="8713617" cy="382204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44D32A67-61F8-49A5-8FC5-E7934A36365C}"/>
              </a:ext>
            </a:extLst>
          </p:cNvPr>
          <p:cNvSpPr/>
          <p:nvPr/>
        </p:nvSpPr>
        <p:spPr>
          <a:xfrm flipV="1">
            <a:off x="784699" y="4095782"/>
            <a:ext cx="368445" cy="2484000"/>
          </a:xfrm>
          <a:prstGeom prst="leftBrace">
            <a:avLst>
              <a:gd name="adj1" fmla="val 8009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0DEF4-83CD-4EB1-A6CA-1419288C78D4}"/>
              </a:ext>
            </a:extLst>
          </p:cNvPr>
          <p:cNvSpPr txBox="1"/>
          <p:nvPr/>
        </p:nvSpPr>
        <p:spPr>
          <a:xfrm>
            <a:off x="309487" y="715640"/>
            <a:ext cx="337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FBA31"/>
                </a:solidFill>
              </a:rPr>
              <a:t>Definidos</a:t>
            </a:r>
            <a:endParaRPr lang="en-US" b="1" dirty="0">
              <a:solidFill>
                <a:srgbClr val="7FBA3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784618-F356-4CDC-B053-7E620049BA8C}"/>
              </a:ext>
            </a:extLst>
          </p:cNvPr>
          <p:cNvSpPr txBox="1"/>
          <p:nvPr/>
        </p:nvSpPr>
        <p:spPr>
          <a:xfrm>
            <a:off x="309487" y="3878069"/>
            <a:ext cx="337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En</a:t>
            </a:r>
            <a:r>
              <a:rPr lang="en-US" b="1" dirty="0">
                <a:solidFill>
                  <a:srgbClr val="FF0000"/>
                </a:solidFill>
              </a:rPr>
              <a:t>   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Proceso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05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>
            <a:extLst>
              <a:ext uri="{FF2B5EF4-FFF2-40B4-BE49-F238E27FC236}">
                <a16:creationId xmlns:a16="http://schemas.microsoft.com/office/drawing/2014/main" id="{91383CF5-2A3C-44FF-BA35-2A24827EECA8}"/>
              </a:ext>
            </a:extLst>
          </p:cNvPr>
          <p:cNvGrpSpPr>
            <a:grpSpLocks/>
          </p:cNvGrpSpPr>
          <p:nvPr/>
        </p:nvGrpSpPr>
        <p:grpSpPr bwMode="auto">
          <a:xfrm>
            <a:off x="1650241" y="2894357"/>
            <a:ext cx="8686800" cy="2559050"/>
            <a:chOff x="259197" y="1782067"/>
            <a:chExt cx="8686767" cy="2557707"/>
          </a:xfrm>
        </p:grpSpPr>
        <p:sp>
          <p:nvSpPr>
            <p:cNvPr id="3" name="AutoShape 110">
              <a:extLst>
                <a:ext uri="{FF2B5EF4-FFF2-40B4-BE49-F238E27FC236}">
                  <a16:creationId xmlns:a16="http://schemas.microsoft.com/office/drawing/2014/main" id="{9A648132-43BB-4E3C-A860-1DB1CA08F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568" y="2356440"/>
              <a:ext cx="1554156" cy="506147"/>
            </a:xfrm>
            <a:prstGeom prst="roundRect">
              <a:avLst>
                <a:gd name="adj" fmla="val 13931"/>
              </a:avLst>
            </a:prstGeom>
            <a:gradFill rotWithShape="1">
              <a:gsLst>
                <a:gs pos="0">
                  <a:srgbClr val="FEA9A9">
                    <a:alpha val="60001"/>
                  </a:srgbClr>
                </a:gs>
                <a:gs pos="100000">
                  <a:srgbClr val="FD0000"/>
                </a:gs>
              </a:gsLst>
              <a:lin ang="2700000" scaled="1"/>
            </a:gradFill>
            <a:ln w="12700">
              <a:solidFill>
                <a:srgbClr val="FD0000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42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0" fontAlgn="auto" hangingPunct="0">
                <a:spcBef>
                  <a:spcPct val="50000"/>
                </a:spcBef>
                <a:spcAft>
                  <a:spcPts val="0"/>
                </a:spcAft>
                <a:buClr>
                  <a:srgbClr val="FD0000"/>
                </a:buClr>
                <a:defRPr/>
              </a:pPr>
              <a:r>
                <a:rPr lang="en-US" sz="1800" b="1" kern="0" dirty="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rPr>
                <a:t>Application</a:t>
              </a:r>
            </a:p>
          </p:txBody>
        </p:sp>
        <p:sp>
          <p:nvSpPr>
            <p:cNvPr id="4" name="AutoShape 110">
              <a:extLst>
                <a:ext uri="{FF2B5EF4-FFF2-40B4-BE49-F238E27FC236}">
                  <a16:creationId xmlns:a16="http://schemas.microsoft.com/office/drawing/2014/main" id="{F22B2299-34C5-4738-9677-1E8C9127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568" y="2933987"/>
              <a:ext cx="1554156" cy="758427"/>
            </a:xfrm>
            <a:prstGeom prst="roundRect">
              <a:avLst>
                <a:gd name="adj" fmla="val 8301"/>
              </a:avLst>
            </a:prstGeom>
            <a:gradFill rotWithShape="1">
              <a:gsLst>
                <a:gs pos="0">
                  <a:srgbClr val="FEA9A9">
                    <a:alpha val="60001"/>
                  </a:srgbClr>
                </a:gs>
                <a:gs pos="100000">
                  <a:srgbClr val="FD0000"/>
                </a:gs>
              </a:gsLst>
              <a:lin ang="2700000" scaled="1"/>
            </a:gradFill>
            <a:ln w="12700">
              <a:solidFill>
                <a:srgbClr val="FD0000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42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0" fontAlgn="auto" hangingPunct="0">
                <a:spcBef>
                  <a:spcPct val="50000"/>
                </a:spcBef>
                <a:spcAft>
                  <a:spcPts val="0"/>
                </a:spcAft>
                <a:buClr>
                  <a:srgbClr val="FD0000"/>
                </a:buClr>
                <a:defRPr/>
              </a:pPr>
              <a:r>
                <a:rPr lang="en-US" sz="1800" b="1" kern="0" dirty="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rPr>
                <a:t>Platform</a:t>
              </a:r>
            </a:p>
            <a:p>
              <a:pPr algn="ctr" eaLnBrk="0" fontAlgn="auto" hangingPunct="0">
                <a:spcBef>
                  <a:spcPct val="50000"/>
                </a:spcBef>
                <a:spcAft>
                  <a:spcPts val="0"/>
                </a:spcAft>
                <a:buClr>
                  <a:srgbClr val="FD0000"/>
                </a:buClr>
                <a:defRPr/>
              </a:pPr>
              <a:endParaRPr lang="en-US" sz="1800" b="1" kern="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5" name="AutoShape 110">
              <a:extLst>
                <a:ext uri="{FF2B5EF4-FFF2-40B4-BE49-F238E27FC236}">
                  <a16:creationId xmlns:a16="http://schemas.microsoft.com/office/drawing/2014/main" id="{11F3C48D-642E-49F2-B47C-CCC9FC8B4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505" y="2035934"/>
              <a:ext cx="1554157" cy="247520"/>
            </a:xfrm>
            <a:prstGeom prst="roundRect">
              <a:avLst>
                <a:gd name="adj" fmla="val 13931"/>
              </a:avLst>
            </a:prstGeom>
            <a:gradFill rotWithShape="1">
              <a:gsLst>
                <a:gs pos="0">
                  <a:srgbClr val="FEA9A9">
                    <a:alpha val="60001"/>
                  </a:srgbClr>
                </a:gs>
                <a:gs pos="100000">
                  <a:srgbClr val="FD0000"/>
                </a:gs>
              </a:gsLst>
              <a:lin ang="2700000" scaled="1"/>
            </a:gradFill>
            <a:ln w="12700">
              <a:solidFill>
                <a:srgbClr val="FD0000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42998"/>
                </a:srgbClr>
              </a:outerShdw>
            </a:effectLst>
          </p:spPr>
          <p:txBody>
            <a:bodyPr lIns="0" tIns="0" rIns="0" bIns="0"/>
            <a:lstStyle/>
            <a:p>
              <a:pPr algn="ctr" eaLnBrk="0" fontAlgn="auto" hangingPunct="0">
                <a:spcBef>
                  <a:spcPct val="50000"/>
                </a:spcBef>
                <a:spcAft>
                  <a:spcPts val="0"/>
                </a:spcAft>
                <a:buClr>
                  <a:srgbClr val="FD0000"/>
                </a:buCl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rPr>
                <a:t>Customizations</a:t>
              </a:r>
            </a:p>
          </p:txBody>
        </p:sp>
        <p:sp>
          <p:nvSpPr>
            <p:cNvPr id="6" name="AutoShape 110">
              <a:extLst>
                <a:ext uri="{FF2B5EF4-FFF2-40B4-BE49-F238E27FC236}">
                  <a16:creationId xmlns:a16="http://schemas.microsoft.com/office/drawing/2014/main" id="{0D0A764D-EF92-45DD-ACB3-1BB28CA1E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659" y="2358028"/>
              <a:ext cx="1554156" cy="1045613"/>
            </a:xfrm>
            <a:prstGeom prst="roundRect">
              <a:avLst>
                <a:gd name="adj" fmla="val 7537"/>
              </a:avLst>
            </a:prstGeom>
            <a:gradFill rotWithShape="1">
              <a:gsLst>
                <a:gs pos="0">
                  <a:srgbClr val="FEA9A9">
                    <a:alpha val="60001"/>
                  </a:srgbClr>
                </a:gs>
                <a:gs pos="100000">
                  <a:srgbClr val="FD0000"/>
                </a:gs>
              </a:gsLst>
              <a:lin ang="2700000" scaled="1"/>
            </a:gradFill>
            <a:ln w="12700">
              <a:solidFill>
                <a:srgbClr val="FD0000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42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0" fontAlgn="auto" hangingPunct="0">
                <a:spcBef>
                  <a:spcPct val="50000"/>
                </a:spcBef>
                <a:spcAft>
                  <a:spcPts val="0"/>
                </a:spcAft>
                <a:buClr>
                  <a:srgbClr val="FD0000"/>
                </a:buClr>
                <a:defRPr/>
              </a:pPr>
              <a:r>
                <a:rPr lang="en-US" sz="1800" b="1" kern="0" dirty="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rPr>
                <a:t>Application</a:t>
              </a:r>
              <a:br>
                <a:rPr lang="en-US" sz="1800" b="1" kern="0" dirty="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rPr>
              </a:br>
              <a:br>
                <a:rPr lang="en-US" sz="1800" b="1" kern="0" dirty="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rPr>
              </a:br>
              <a:endParaRPr lang="en-US" sz="1800" b="1" kern="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7" name="AutoShape 110">
              <a:extLst>
                <a:ext uri="{FF2B5EF4-FFF2-40B4-BE49-F238E27FC236}">
                  <a16:creationId xmlns:a16="http://schemas.microsoft.com/office/drawing/2014/main" id="{339ECD07-0792-4C36-8584-87741753E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595" y="2035934"/>
              <a:ext cx="1552569" cy="247520"/>
            </a:xfrm>
            <a:prstGeom prst="roundRect">
              <a:avLst>
                <a:gd name="adj" fmla="val 13931"/>
              </a:avLst>
            </a:prstGeom>
            <a:gradFill rotWithShape="1">
              <a:gsLst>
                <a:gs pos="0">
                  <a:srgbClr val="FEA9A9">
                    <a:alpha val="60001"/>
                  </a:srgbClr>
                </a:gs>
                <a:gs pos="100000">
                  <a:srgbClr val="FD0000"/>
                </a:gs>
              </a:gsLst>
              <a:lin ang="2700000" scaled="1"/>
            </a:gradFill>
            <a:ln w="12700">
              <a:solidFill>
                <a:srgbClr val="FD0000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42998"/>
                </a:srgbClr>
              </a:outerShdw>
            </a:effectLst>
          </p:spPr>
          <p:txBody>
            <a:bodyPr lIns="0" tIns="0" rIns="0" bIns="0"/>
            <a:lstStyle/>
            <a:p>
              <a:pPr algn="ctr" eaLnBrk="0" fontAlgn="auto" hangingPunct="0">
                <a:spcBef>
                  <a:spcPct val="50000"/>
                </a:spcBef>
                <a:spcAft>
                  <a:spcPts val="0"/>
                </a:spcAft>
                <a:buClr>
                  <a:srgbClr val="FD0000"/>
                </a:buCl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rPr>
                <a:t>Customizations</a:t>
              </a:r>
            </a:p>
          </p:txBody>
        </p:sp>
        <p:sp>
          <p:nvSpPr>
            <p:cNvPr id="8" name="AutoShape 110">
              <a:extLst>
                <a:ext uri="{FF2B5EF4-FFF2-40B4-BE49-F238E27FC236}">
                  <a16:creationId xmlns:a16="http://schemas.microsoft.com/office/drawing/2014/main" id="{31BF697D-4C91-4230-BABD-DCF6984EB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124" y="2035934"/>
              <a:ext cx="1554156" cy="647360"/>
            </a:xfrm>
            <a:prstGeom prst="roundRect">
              <a:avLst>
                <a:gd name="adj" fmla="val 5329"/>
              </a:avLst>
            </a:prstGeom>
            <a:gradFill rotWithShape="1">
              <a:gsLst>
                <a:gs pos="0">
                  <a:srgbClr val="FEA9A9">
                    <a:alpha val="60001"/>
                  </a:srgbClr>
                </a:gs>
                <a:gs pos="100000">
                  <a:srgbClr val="FD0000"/>
                </a:gs>
              </a:gsLst>
              <a:lin ang="2700000" scaled="1"/>
            </a:gradFill>
            <a:ln w="12700">
              <a:solidFill>
                <a:srgbClr val="FD0000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42998"/>
                </a:srgbClr>
              </a:outerShdw>
            </a:effectLst>
          </p:spPr>
          <p:txBody>
            <a:bodyPr lIns="0" tIns="0" rIns="0" bIns="0"/>
            <a:lstStyle/>
            <a:p>
              <a:pPr algn="ctr" eaLnBrk="0" fontAlgn="auto" hangingPunct="0">
                <a:spcBef>
                  <a:spcPct val="50000"/>
                </a:spcBef>
                <a:spcAft>
                  <a:spcPts val="0"/>
                </a:spcAft>
                <a:buClr>
                  <a:srgbClr val="FD0000"/>
                </a:buCl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rPr>
                <a:t>Customizations</a:t>
              </a:r>
            </a:p>
          </p:txBody>
        </p:sp>
        <p:sp>
          <p:nvSpPr>
            <p:cNvPr id="9" name="Up-Down Arrow 55">
              <a:extLst>
                <a:ext uri="{FF2B5EF4-FFF2-40B4-BE49-F238E27FC236}">
                  <a16:creationId xmlns:a16="http://schemas.microsoft.com/office/drawing/2014/main" id="{6C49BFD8-D837-4436-BC78-6018278B3C9A}"/>
                </a:ext>
              </a:extLst>
            </p:cNvPr>
            <p:cNvSpPr/>
            <p:nvPr/>
          </p:nvSpPr>
          <p:spPr>
            <a:xfrm>
              <a:off x="684645" y="2035934"/>
              <a:ext cx="287336" cy="1512094"/>
            </a:xfrm>
            <a:prstGeom prst="up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>
                <a:defRPr/>
              </a:pPr>
              <a:endPara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Up-Down Arrow 57">
              <a:extLst>
                <a:ext uri="{FF2B5EF4-FFF2-40B4-BE49-F238E27FC236}">
                  <a16:creationId xmlns:a16="http://schemas.microsoft.com/office/drawing/2014/main" id="{C8246D19-89A2-4181-8CD2-308371284C33}"/>
                </a:ext>
              </a:extLst>
            </p:cNvPr>
            <p:cNvSpPr/>
            <p:nvPr/>
          </p:nvSpPr>
          <p:spPr>
            <a:xfrm>
              <a:off x="8388753" y="2035934"/>
              <a:ext cx="287337" cy="360174"/>
            </a:xfrm>
            <a:prstGeom prst="up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>
                <a:defRPr/>
              </a:pPr>
              <a:endPara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F8F28E8F-8130-4582-81DC-1AB7992E41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23" y="2671328"/>
              <a:ext cx="891707" cy="258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D0000"/>
                </a:buClr>
                <a:defRPr/>
              </a:pPr>
              <a:r>
                <a:rPr lang="en-US" sz="1200" kern="0" dirty="0">
                  <a:solidFill>
                    <a:srgbClr val="000000"/>
                  </a:solidFill>
                  <a:ea typeface="+mn-ea"/>
                  <a:cs typeface="Arial" pitchFamily="34" charset="0"/>
                </a:rPr>
                <a:t>Consumer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C844BC16-BF2A-4B18-B3D9-4951EE317C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364380" y="2098539"/>
              <a:ext cx="891707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D0000"/>
                </a:buClr>
                <a:defRPr/>
              </a:pPr>
              <a:r>
                <a:rPr lang="en-US" sz="1200" kern="0" dirty="0">
                  <a:solidFill>
                    <a:srgbClr val="000000"/>
                  </a:solidFill>
                  <a:ea typeface="+mn-ea"/>
                  <a:cs typeface="Arial" pitchFamily="34" charset="0"/>
                </a:rPr>
                <a:t>Consumer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DA55C73C-5F71-419E-A20D-D780EC1A6C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4294" y="3722450"/>
              <a:ext cx="755253" cy="42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D0000"/>
                </a:buClr>
                <a:defRPr/>
              </a:pPr>
              <a:r>
                <a:rPr lang="en-US" sz="1200" kern="0" dirty="0">
                  <a:solidFill>
                    <a:srgbClr val="000000"/>
                  </a:solidFill>
                  <a:ea typeface="+mn-ea"/>
                  <a:cs typeface="Arial" pitchFamily="34" charset="0"/>
                </a:rPr>
                <a:t>Service</a:t>
              </a:r>
              <a:br>
                <a:rPr lang="en-US" sz="1200" kern="0" dirty="0">
                  <a:solidFill>
                    <a:srgbClr val="000000"/>
                  </a:solidFill>
                  <a:ea typeface="+mn-ea"/>
                  <a:cs typeface="Arial" pitchFamily="34" charset="0"/>
                </a:rPr>
              </a:br>
              <a:r>
                <a:rPr lang="en-US" sz="1200" kern="0" dirty="0">
                  <a:solidFill>
                    <a:srgbClr val="000000"/>
                  </a:solidFill>
                  <a:ea typeface="+mn-ea"/>
                  <a:cs typeface="Arial" pitchFamily="34" charset="0"/>
                </a:rPr>
                <a:t>Provider</a:t>
              </a:r>
            </a:p>
          </p:txBody>
        </p:sp>
        <p:sp>
          <p:nvSpPr>
            <p:cNvPr id="14" name="Up-Down Arrow 56">
              <a:extLst>
                <a:ext uri="{FF2B5EF4-FFF2-40B4-BE49-F238E27FC236}">
                  <a16:creationId xmlns:a16="http://schemas.microsoft.com/office/drawing/2014/main" id="{D308E705-3E54-4576-98CC-314486E4EF8E}"/>
                </a:ext>
              </a:extLst>
            </p:cNvPr>
            <p:cNvSpPr/>
            <p:nvPr/>
          </p:nvSpPr>
          <p:spPr>
            <a:xfrm>
              <a:off x="684645" y="3579761"/>
              <a:ext cx="287336" cy="760013"/>
            </a:xfrm>
            <a:prstGeom prst="up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>
                <a:defRPr/>
              </a:pPr>
              <a:endPara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Up-Down Arrow 58">
              <a:extLst>
                <a:ext uri="{FF2B5EF4-FFF2-40B4-BE49-F238E27FC236}">
                  <a16:creationId xmlns:a16="http://schemas.microsoft.com/office/drawing/2014/main" id="{F526A80E-FE24-495B-A5FA-5A5F4635393F}"/>
                </a:ext>
              </a:extLst>
            </p:cNvPr>
            <p:cNvSpPr/>
            <p:nvPr/>
          </p:nvSpPr>
          <p:spPr>
            <a:xfrm>
              <a:off x="8388753" y="2427841"/>
              <a:ext cx="287337" cy="1911933"/>
            </a:xfrm>
            <a:prstGeom prst="up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>
                <a:defRPr/>
              </a:pPr>
              <a:endPara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8E76AAAD-C94A-47B2-998C-7D5D109733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162083" y="3302026"/>
              <a:ext cx="130900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D0000"/>
                </a:buClr>
                <a:defRPr/>
              </a:pPr>
              <a:r>
                <a:rPr lang="en-US" sz="1200" kern="0" dirty="0">
                  <a:solidFill>
                    <a:srgbClr val="000000"/>
                  </a:solidFill>
                  <a:ea typeface="+mn-ea"/>
                  <a:cs typeface="Arial" pitchFamily="34" charset="0"/>
                </a:rPr>
                <a:t>Service Provider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AFC722A7-3F51-4EB5-B08E-E815B8C49E0A}"/>
              </a:ext>
            </a:extLst>
          </p:cNvPr>
          <p:cNvSpPr txBox="1">
            <a:spLocks/>
          </p:cNvSpPr>
          <p:nvPr/>
        </p:nvSpPr>
        <p:spPr>
          <a:xfrm>
            <a:off x="2199516" y="1314795"/>
            <a:ext cx="8132762" cy="431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/>
              <a:t>Customers Have a Choice of Cloud Consumption</a:t>
            </a:r>
          </a:p>
        </p:txBody>
      </p:sp>
      <p:sp>
        <p:nvSpPr>
          <p:cNvPr id="18" name="Content Placeholder 39">
            <a:extLst>
              <a:ext uri="{FF2B5EF4-FFF2-40B4-BE49-F238E27FC236}">
                <a16:creationId xmlns:a16="http://schemas.microsoft.com/office/drawing/2014/main" id="{6245547C-7180-49FE-830A-C41CE5BEB4F2}"/>
              </a:ext>
            </a:extLst>
          </p:cNvPr>
          <p:cNvSpPr txBox="1">
            <a:spLocks/>
          </p:cNvSpPr>
          <p:nvPr/>
        </p:nvSpPr>
        <p:spPr>
          <a:xfrm>
            <a:off x="2199516" y="1771995"/>
            <a:ext cx="8139112" cy="319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IaaS, PaaS or SaaS</a:t>
            </a:r>
          </a:p>
        </p:txBody>
      </p:sp>
      <p:pic>
        <p:nvPicPr>
          <p:cNvPr id="19" name="Picture 62" descr="cloud_and_Bkgd_dkoutline.png">
            <a:extLst>
              <a:ext uri="{FF2B5EF4-FFF2-40B4-BE49-F238E27FC236}">
                <a16:creationId xmlns:a16="http://schemas.microsoft.com/office/drawing/2014/main" id="{56B66ABD-1602-4D6E-B203-7D1E680F5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66" y="4372320"/>
            <a:ext cx="21605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248DEC-3C67-4759-834E-6CCBA36F47C8}"/>
              </a:ext>
            </a:extLst>
          </p:cNvPr>
          <p:cNvSpPr/>
          <p:nvPr/>
        </p:nvSpPr>
        <p:spPr>
          <a:xfrm>
            <a:off x="2796416" y="4804120"/>
            <a:ext cx="15113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kern="0" dirty="0">
                <a:latin typeface="Arial" charset="0"/>
                <a:cs typeface="Arial" charset="0"/>
              </a:rPr>
              <a:t>IaaS Cloud</a:t>
            </a:r>
            <a:endParaRPr lang="en-US" sz="1800" dirty="0">
              <a:cs typeface="Arial" pitchFamily="34" charset="0"/>
            </a:endParaRPr>
          </a:p>
        </p:txBody>
      </p:sp>
      <p:grpSp>
        <p:nvGrpSpPr>
          <p:cNvPr id="21" name="Group 47">
            <a:extLst>
              <a:ext uri="{FF2B5EF4-FFF2-40B4-BE49-F238E27FC236}">
                <a16:creationId xmlns:a16="http://schemas.microsoft.com/office/drawing/2014/main" id="{CF460C3D-3899-4FFC-B914-23E582DF5A1E}"/>
              </a:ext>
            </a:extLst>
          </p:cNvPr>
          <p:cNvGrpSpPr>
            <a:grpSpLocks/>
          </p:cNvGrpSpPr>
          <p:nvPr/>
        </p:nvGrpSpPr>
        <p:grpSpPr bwMode="auto">
          <a:xfrm>
            <a:off x="7258878" y="3286470"/>
            <a:ext cx="2449513" cy="2244725"/>
            <a:chOff x="5896321" y="1845110"/>
            <a:chExt cx="2687653" cy="2245368"/>
          </a:xfrm>
        </p:grpSpPr>
        <p:pic>
          <p:nvPicPr>
            <p:cNvPr id="22" name="Picture 62" descr="cloud_and_Bkgd_dkoutline.png">
              <a:extLst>
                <a:ext uri="{FF2B5EF4-FFF2-40B4-BE49-F238E27FC236}">
                  <a16:creationId xmlns:a16="http://schemas.microsoft.com/office/drawing/2014/main" id="{6613D769-D9C0-49B6-9DF0-7F82D34A8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527"/>
            <a:stretch>
              <a:fillRect/>
            </a:stretch>
          </p:blipFill>
          <p:spPr bwMode="auto">
            <a:xfrm>
              <a:off x="6012160" y="1845110"/>
              <a:ext cx="2448272" cy="996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62" descr="cloud_and_Bkgd_dkoutline.png">
              <a:extLst>
                <a:ext uri="{FF2B5EF4-FFF2-40B4-BE49-F238E27FC236}">
                  <a16:creationId xmlns:a16="http://schemas.microsoft.com/office/drawing/2014/main" id="{DE55722A-4F84-4E25-AC8A-F8983C643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290"/>
            <a:stretch>
              <a:fillRect/>
            </a:stretch>
          </p:blipFill>
          <p:spPr bwMode="auto">
            <a:xfrm>
              <a:off x="6012160" y="3410230"/>
              <a:ext cx="2304255" cy="68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62" descr="cloud_and_Bkgd_dkoutline.png">
              <a:extLst>
                <a:ext uri="{FF2B5EF4-FFF2-40B4-BE49-F238E27FC236}">
                  <a16:creationId xmlns:a16="http://schemas.microsoft.com/office/drawing/2014/main" id="{96DEB14C-2FE6-49F0-8AB2-9C5227061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290"/>
            <a:stretch>
              <a:fillRect/>
            </a:stretch>
          </p:blipFill>
          <p:spPr bwMode="auto">
            <a:xfrm rot="-4423265">
              <a:off x="7612380" y="2861112"/>
              <a:ext cx="1262939" cy="68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62" descr="cloud_and_Bkgd_dkoutline.png">
              <a:extLst>
                <a:ext uri="{FF2B5EF4-FFF2-40B4-BE49-F238E27FC236}">
                  <a16:creationId xmlns:a16="http://schemas.microsoft.com/office/drawing/2014/main" id="{709A9A4E-7D8B-4897-8EFF-A487FE684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6" t="58495" r="21516"/>
            <a:stretch>
              <a:fillRect/>
            </a:stretch>
          </p:blipFill>
          <p:spPr bwMode="auto">
            <a:xfrm rot="4855116">
              <a:off x="5658828" y="2861284"/>
              <a:ext cx="1107097" cy="632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CDFD047-A3C9-4052-84B2-26365FE55F87}"/>
              </a:ext>
            </a:extLst>
          </p:cNvPr>
          <p:cNvSpPr/>
          <p:nvPr/>
        </p:nvSpPr>
        <p:spPr>
          <a:xfrm>
            <a:off x="7720841" y="4229445"/>
            <a:ext cx="1611312" cy="40005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kern="0" dirty="0">
                <a:latin typeface="Arial" charset="0"/>
                <a:cs typeface="Arial" charset="0"/>
              </a:rPr>
              <a:t>SaaS Cloud</a:t>
            </a:r>
            <a:endParaRPr lang="en-US" sz="1800" dirty="0">
              <a:cs typeface="Arial" pitchFamily="34" charset="0"/>
            </a:endParaRPr>
          </a:p>
        </p:txBody>
      </p:sp>
      <p:grpSp>
        <p:nvGrpSpPr>
          <p:cNvPr id="27" name="Group 54">
            <a:extLst>
              <a:ext uri="{FF2B5EF4-FFF2-40B4-BE49-F238E27FC236}">
                <a16:creationId xmlns:a16="http://schemas.microsoft.com/office/drawing/2014/main" id="{BBDA2890-14B2-498A-973F-6E79396396BB}"/>
              </a:ext>
            </a:extLst>
          </p:cNvPr>
          <p:cNvGrpSpPr>
            <a:grpSpLocks/>
          </p:cNvGrpSpPr>
          <p:nvPr/>
        </p:nvGrpSpPr>
        <p:grpSpPr bwMode="auto">
          <a:xfrm>
            <a:off x="4883978" y="3829395"/>
            <a:ext cx="2159000" cy="1687512"/>
            <a:chOff x="3491880" y="2499742"/>
            <a:chExt cx="2160241" cy="1688360"/>
          </a:xfrm>
        </p:grpSpPr>
        <p:pic>
          <p:nvPicPr>
            <p:cNvPr id="28" name="Picture 62" descr="cloud_and_Bkgd_dkoutline.png">
              <a:extLst>
                <a:ext uri="{FF2B5EF4-FFF2-40B4-BE49-F238E27FC236}">
                  <a16:creationId xmlns:a16="http://schemas.microsoft.com/office/drawing/2014/main" id="{E26BE279-7053-4F67-A2B7-60F3D80BA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499742"/>
              <a:ext cx="2160240" cy="1374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62" descr="cloud_and_Bkgd_dkoutline.png">
              <a:extLst>
                <a:ext uri="{FF2B5EF4-FFF2-40B4-BE49-F238E27FC236}">
                  <a16:creationId xmlns:a16="http://schemas.microsoft.com/office/drawing/2014/main" id="{D0E5D2A9-6262-40E3-B6FB-4ED702AD1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290"/>
            <a:stretch>
              <a:fillRect/>
            </a:stretch>
          </p:blipFill>
          <p:spPr bwMode="auto">
            <a:xfrm>
              <a:off x="3491881" y="3507854"/>
              <a:ext cx="2160240" cy="68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42F5A80-9B18-4AA4-A9FF-B03A33D9370D}"/>
              </a:ext>
            </a:extLst>
          </p:cNvPr>
          <p:cNvSpPr/>
          <p:nvPr/>
        </p:nvSpPr>
        <p:spPr>
          <a:xfrm>
            <a:off x="5161791" y="4548532"/>
            <a:ext cx="16827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kern="0" dirty="0" err="1">
                <a:latin typeface="Arial" charset="0"/>
                <a:cs typeface="Arial" charset="0"/>
              </a:rPr>
              <a:t>PaaS</a:t>
            </a:r>
            <a:r>
              <a:rPr lang="en-US" sz="2000" b="1" kern="0" dirty="0">
                <a:latin typeface="Arial" charset="0"/>
                <a:cs typeface="Arial" charset="0"/>
              </a:rPr>
              <a:t>/</a:t>
            </a:r>
            <a:r>
              <a:rPr lang="en-US" sz="2000" b="1" kern="0" dirty="0" err="1">
                <a:latin typeface="Arial" charset="0"/>
                <a:cs typeface="Arial" charset="0"/>
              </a:rPr>
              <a:t>DbaaS</a:t>
            </a:r>
            <a:endParaRPr lang="en-US" sz="2000" b="1" kern="0" dirty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000" b="1" kern="0" dirty="0">
                <a:latin typeface="Arial" charset="0"/>
                <a:cs typeface="Arial" charset="0"/>
              </a:rPr>
              <a:t> Cloud</a:t>
            </a:r>
            <a:endParaRPr lang="en-US" sz="1800" dirty="0">
              <a:cs typeface="Arial" pitchFamily="34" charset="0"/>
            </a:endParaRPr>
          </a:p>
        </p:txBody>
      </p:sp>
      <p:grpSp>
        <p:nvGrpSpPr>
          <p:cNvPr id="31" name="Group 42">
            <a:extLst>
              <a:ext uri="{FF2B5EF4-FFF2-40B4-BE49-F238E27FC236}">
                <a16:creationId xmlns:a16="http://schemas.microsoft.com/office/drawing/2014/main" id="{542E9033-F104-4AF6-8A46-7B056194DD07}"/>
              </a:ext>
            </a:extLst>
          </p:cNvPr>
          <p:cNvGrpSpPr>
            <a:grpSpLocks/>
          </p:cNvGrpSpPr>
          <p:nvPr/>
        </p:nvGrpSpPr>
        <p:grpSpPr bwMode="auto">
          <a:xfrm>
            <a:off x="1499428" y="2102195"/>
            <a:ext cx="7783513" cy="998537"/>
            <a:chOff x="107504" y="989686"/>
            <a:chExt cx="7784080" cy="996674"/>
          </a:xfrm>
        </p:grpSpPr>
        <p:pic>
          <p:nvPicPr>
            <p:cNvPr id="32" name="Picture 60" descr="MC900441537.PNG">
              <a:extLst>
                <a:ext uri="{FF2B5EF4-FFF2-40B4-BE49-F238E27FC236}">
                  <a16:creationId xmlns:a16="http://schemas.microsoft.com/office/drawing/2014/main" id="{88743F82-9C82-49F7-8D2B-A3331DDB4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39952" y="989686"/>
              <a:ext cx="806260" cy="795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63" descr="MC900441534.PNG">
              <a:extLst>
                <a:ext uri="{FF2B5EF4-FFF2-40B4-BE49-F238E27FC236}">
                  <a16:creationId xmlns:a16="http://schemas.microsoft.com/office/drawing/2014/main" id="{8A273590-7131-4AD9-900C-FAD477168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989686"/>
              <a:ext cx="810317" cy="79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65" descr="MC900441541.PNG">
              <a:extLst>
                <a:ext uri="{FF2B5EF4-FFF2-40B4-BE49-F238E27FC236}">
                  <a16:creationId xmlns:a16="http://schemas.microsoft.com/office/drawing/2014/main" id="{D5912592-713A-423C-B908-0C8B88A4F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3869" y="989686"/>
              <a:ext cx="820459" cy="809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tangle 67">
              <a:extLst>
                <a:ext uri="{FF2B5EF4-FFF2-40B4-BE49-F238E27FC236}">
                  <a16:creationId xmlns:a16="http://schemas.microsoft.com/office/drawing/2014/main" id="{7CDD9545-5D0F-40BF-9AB3-24D32C152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657" y="1709766"/>
              <a:ext cx="1206308" cy="27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IT Professional</a:t>
              </a:r>
            </a:p>
          </p:txBody>
        </p:sp>
        <p:sp>
          <p:nvSpPr>
            <p:cNvPr id="36" name="Rectangle 68">
              <a:extLst>
                <a:ext uri="{FF2B5EF4-FFF2-40B4-BE49-F238E27FC236}">
                  <a16:creationId xmlns:a16="http://schemas.microsoft.com/office/drawing/2014/main" id="{365C72F6-4877-4852-A5BA-269DF6A4C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145" y="1709766"/>
              <a:ext cx="882032" cy="27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Developer</a:t>
              </a:r>
            </a:p>
          </p:txBody>
        </p:sp>
        <p:sp>
          <p:nvSpPr>
            <p:cNvPr id="37" name="Rectangle 69">
              <a:extLst>
                <a:ext uri="{FF2B5EF4-FFF2-40B4-BE49-F238E27FC236}">
                  <a16:creationId xmlns:a16="http://schemas.microsoft.com/office/drawing/2014/main" id="{40DF814B-D44C-4902-8015-5E1476527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1975" y="1709766"/>
              <a:ext cx="1489609" cy="27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Business End User</a:t>
              </a:r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2044552D-08C4-44E2-A967-EAAB2D5C6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4" y="1275606"/>
              <a:ext cx="1512167" cy="307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7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400" b="1"/>
                <a:t>Different 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2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7B8B85-A58C-4170-8F3B-AD6E9E02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0" y="104774"/>
            <a:ext cx="11660633" cy="66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0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1">
            <a:extLst>
              <a:ext uri="{FF2B5EF4-FFF2-40B4-BE49-F238E27FC236}">
                <a16:creationId xmlns:a16="http://schemas.microsoft.com/office/drawing/2014/main" id="{94336EAA-7C8C-414E-B9F0-925A9E87C94C}"/>
              </a:ext>
            </a:extLst>
          </p:cNvPr>
          <p:cNvSpPr/>
          <p:nvPr/>
        </p:nvSpPr>
        <p:spPr>
          <a:xfrm>
            <a:off x="2832856" y="1466849"/>
            <a:ext cx="5958770" cy="4053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 – END EMPLEADOS KADABRA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5" name="Rectángulo 10">
            <a:extLst>
              <a:ext uri="{FF2B5EF4-FFF2-40B4-BE49-F238E27FC236}">
                <a16:creationId xmlns:a16="http://schemas.microsoft.com/office/drawing/2014/main" id="{14892110-4261-4D4C-837C-8A0FE9900B4B}"/>
              </a:ext>
            </a:extLst>
          </p:cNvPr>
          <p:cNvSpPr/>
          <p:nvPr/>
        </p:nvSpPr>
        <p:spPr>
          <a:xfrm>
            <a:off x="2822713" y="2351387"/>
            <a:ext cx="5958770" cy="626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Integración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36" name="Rectángulo: esquinas redondeadas 14">
            <a:extLst>
              <a:ext uri="{FF2B5EF4-FFF2-40B4-BE49-F238E27FC236}">
                <a16:creationId xmlns:a16="http://schemas.microsoft.com/office/drawing/2014/main" id="{AFC2690A-CE52-4076-B22F-DAFA94917601}"/>
              </a:ext>
            </a:extLst>
          </p:cNvPr>
          <p:cNvSpPr/>
          <p:nvPr/>
        </p:nvSpPr>
        <p:spPr>
          <a:xfrm>
            <a:off x="3271696" y="2664688"/>
            <a:ext cx="5029759" cy="262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38" name="Rectángulo 15">
            <a:extLst>
              <a:ext uri="{FF2B5EF4-FFF2-40B4-BE49-F238E27FC236}">
                <a16:creationId xmlns:a16="http://schemas.microsoft.com/office/drawing/2014/main" id="{6F461B8B-026C-4283-9093-30D1DDE2A580}"/>
              </a:ext>
            </a:extLst>
          </p:cNvPr>
          <p:cNvSpPr/>
          <p:nvPr/>
        </p:nvSpPr>
        <p:spPr>
          <a:xfrm>
            <a:off x="2822713" y="3063255"/>
            <a:ext cx="5958770" cy="8167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Back-End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54" name="Rectángulo 15">
            <a:extLst>
              <a:ext uri="{FF2B5EF4-FFF2-40B4-BE49-F238E27FC236}">
                <a16:creationId xmlns:a16="http://schemas.microsoft.com/office/drawing/2014/main" id="{ABBF15E4-D80F-4F25-9531-CDFD1B5A40BB}"/>
              </a:ext>
            </a:extLst>
          </p:cNvPr>
          <p:cNvSpPr/>
          <p:nvPr/>
        </p:nvSpPr>
        <p:spPr>
          <a:xfrm>
            <a:off x="2822713" y="3969905"/>
            <a:ext cx="5958770" cy="9389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Batch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58" name="Rectángulo 22">
            <a:extLst>
              <a:ext uri="{FF2B5EF4-FFF2-40B4-BE49-F238E27FC236}">
                <a16:creationId xmlns:a16="http://schemas.microsoft.com/office/drawing/2014/main" id="{B1B6E2B9-0858-425D-A9D7-5084FB8D1BC1}"/>
              </a:ext>
            </a:extLst>
          </p:cNvPr>
          <p:cNvSpPr/>
          <p:nvPr/>
        </p:nvSpPr>
        <p:spPr>
          <a:xfrm>
            <a:off x="8855740" y="1478992"/>
            <a:ext cx="559653" cy="342981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600" b="1" dirty="0">
                <a:solidFill>
                  <a:schemeClr val="tx1"/>
                </a:solidFill>
              </a:rPr>
              <a:t>Seguridad</a:t>
            </a:r>
          </a:p>
          <a:p>
            <a:pPr algn="ctr"/>
            <a:r>
              <a:rPr lang="es-PE" sz="1600" b="1" dirty="0" err="1">
                <a:solidFill>
                  <a:schemeClr val="tx1"/>
                </a:solidFill>
              </a:rPr>
              <a:t>Identity</a:t>
            </a:r>
            <a:r>
              <a:rPr lang="es-PE" sz="1600" b="1" dirty="0">
                <a:solidFill>
                  <a:schemeClr val="tx1"/>
                </a:solidFill>
              </a:rPr>
              <a:t>  &amp;  Access  Management</a:t>
            </a:r>
          </a:p>
        </p:txBody>
      </p:sp>
      <p:sp>
        <p:nvSpPr>
          <p:cNvPr id="59" name="Rectángulo: esquinas redondeadas 26">
            <a:extLst>
              <a:ext uri="{FF2B5EF4-FFF2-40B4-BE49-F238E27FC236}">
                <a16:creationId xmlns:a16="http://schemas.microsoft.com/office/drawing/2014/main" id="{09F91AF9-3FC9-4F9D-87DB-5F576092821E}"/>
              </a:ext>
            </a:extLst>
          </p:cNvPr>
          <p:cNvSpPr/>
          <p:nvPr/>
        </p:nvSpPr>
        <p:spPr>
          <a:xfrm>
            <a:off x="2491408" y="1289231"/>
            <a:ext cx="7209183" cy="385261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Rectángulo 15">
            <a:extLst>
              <a:ext uri="{FF2B5EF4-FFF2-40B4-BE49-F238E27FC236}">
                <a16:creationId xmlns:a16="http://schemas.microsoft.com/office/drawing/2014/main" id="{9AC80BA8-684A-41E0-9CBB-2938A7AC0BD3}"/>
              </a:ext>
            </a:extLst>
          </p:cNvPr>
          <p:cNvSpPr/>
          <p:nvPr/>
        </p:nvSpPr>
        <p:spPr>
          <a:xfrm>
            <a:off x="3058778" y="5790680"/>
            <a:ext cx="5958770" cy="8167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Externos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64" name="Rectángulo: esquinas redondeadas 9">
            <a:extLst>
              <a:ext uri="{FF2B5EF4-FFF2-40B4-BE49-F238E27FC236}">
                <a16:creationId xmlns:a16="http://schemas.microsoft.com/office/drawing/2014/main" id="{A319152F-71DF-4D4F-B517-A99348D3BFD0}"/>
              </a:ext>
            </a:extLst>
          </p:cNvPr>
          <p:cNvSpPr/>
          <p:nvPr/>
        </p:nvSpPr>
        <p:spPr>
          <a:xfrm>
            <a:off x="3231233" y="6089376"/>
            <a:ext cx="617215" cy="4567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AFP NET</a:t>
            </a:r>
          </a:p>
        </p:txBody>
      </p:sp>
      <p:sp>
        <p:nvSpPr>
          <p:cNvPr id="65" name="Rectángulo: esquinas redondeadas 9">
            <a:extLst>
              <a:ext uri="{FF2B5EF4-FFF2-40B4-BE49-F238E27FC236}">
                <a16:creationId xmlns:a16="http://schemas.microsoft.com/office/drawing/2014/main" id="{0E9D0B5B-1474-4A35-B3CF-F5AE51BAC7E6}"/>
              </a:ext>
            </a:extLst>
          </p:cNvPr>
          <p:cNvSpPr/>
          <p:nvPr/>
        </p:nvSpPr>
        <p:spPr>
          <a:xfrm>
            <a:off x="3996566" y="6089377"/>
            <a:ext cx="617215" cy="4567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Meller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6" name="Rectángulo: esquinas redondeadas 9">
            <a:extLst>
              <a:ext uri="{FF2B5EF4-FFF2-40B4-BE49-F238E27FC236}">
                <a16:creationId xmlns:a16="http://schemas.microsoft.com/office/drawing/2014/main" id="{9FBC36EE-2EEB-435F-ABA6-5FEC737BFBB9}"/>
              </a:ext>
            </a:extLst>
          </p:cNvPr>
          <p:cNvSpPr/>
          <p:nvPr/>
        </p:nvSpPr>
        <p:spPr>
          <a:xfrm>
            <a:off x="4761899" y="6100043"/>
            <a:ext cx="617215" cy="4567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SBS</a:t>
            </a:r>
          </a:p>
        </p:txBody>
      </p:sp>
      <p:sp>
        <p:nvSpPr>
          <p:cNvPr id="67" name="Rectángulo: esquinas redondeadas 9">
            <a:extLst>
              <a:ext uri="{FF2B5EF4-FFF2-40B4-BE49-F238E27FC236}">
                <a16:creationId xmlns:a16="http://schemas.microsoft.com/office/drawing/2014/main" id="{6FCE5286-473D-43BD-8166-90C9780B526A}"/>
              </a:ext>
            </a:extLst>
          </p:cNvPr>
          <p:cNvSpPr/>
          <p:nvPr/>
        </p:nvSpPr>
        <p:spPr>
          <a:xfrm>
            <a:off x="5551569" y="6106771"/>
            <a:ext cx="617215" cy="4567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DIS</a:t>
            </a:r>
          </a:p>
        </p:txBody>
      </p:sp>
      <p:sp>
        <p:nvSpPr>
          <p:cNvPr id="68" name="Rectángulo: esquinas redondeadas 9">
            <a:extLst>
              <a:ext uri="{FF2B5EF4-FFF2-40B4-BE49-F238E27FC236}">
                <a16:creationId xmlns:a16="http://schemas.microsoft.com/office/drawing/2014/main" id="{CE55654C-098B-44C7-9ED1-A2A5E2CE769A}"/>
              </a:ext>
            </a:extLst>
          </p:cNvPr>
          <p:cNvSpPr/>
          <p:nvPr/>
        </p:nvSpPr>
        <p:spPr>
          <a:xfrm>
            <a:off x="6325899" y="6100043"/>
            <a:ext cx="617215" cy="4567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CIAD</a:t>
            </a:r>
          </a:p>
        </p:txBody>
      </p:sp>
      <p:sp>
        <p:nvSpPr>
          <p:cNvPr id="69" name="Rectángulo: esquinas redondeadas 9">
            <a:extLst>
              <a:ext uri="{FF2B5EF4-FFF2-40B4-BE49-F238E27FC236}">
                <a16:creationId xmlns:a16="http://schemas.microsoft.com/office/drawing/2014/main" id="{2D8D1AA9-4A20-4D4B-A2D9-AF49E55DB29E}"/>
              </a:ext>
            </a:extLst>
          </p:cNvPr>
          <p:cNvSpPr/>
          <p:nvPr/>
        </p:nvSpPr>
        <p:spPr>
          <a:xfrm>
            <a:off x="7100229" y="6106770"/>
            <a:ext cx="756777" cy="4567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Bancos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Rectángulo: esquinas redondeadas 9">
            <a:extLst>
              <a:ext uri="{FF2B5EF4-FFF2-40B4-BE49-F238E27FC236}">
                <a16:creationId xmlns:a16="http://schemas.microsoft.com/office/drawing/2014/main" id="{A0DD844F-0B84-4BE7-B2A3-A31ED10A836B}"/>
              </a:ext>
            </a:extLst>
          </p:cNvPr>
          <p:cNvSpPr/>
          <p:nvPr/>
        </p:nvSpPr>
        <p:spPr>
          <a:xfrm>
            <a:off x="8032615" y="6100043"/>
            <a:ext cx="756777" cy="4567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Central </a:t>
            </a:r>
            <a:r>
              <a:rPr lang="en-US" sz="1100" b="1" dirty="0" err="1">
                <a:solidFill>
                  <a:schemeClr val="tx1"/>
                </a:solidFill>
              </a:rPr>
              <a:t>Riesgos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2" name="Rectángulo 22">
            <a:extLst>
              <a:ext uri="{FF2B5EF4-FFF2-40B4-BE49-F238E27FC236}">
                <a16:creationId xmlns:a16="http://schemas.microsoft.com/office/drawing/2014/main" id="{231E8D3F-41D5-4C73-8324-E0DE381256D1}"/>
              </a:ext>
            </a:extLst>
          </p:cNvPr>
          <p:cNvSpPr/>
          <p:nvPr/>
        </p:nvSpPr>
        <p:spPr>
          <a:xfrm>
            <a:off x="10436526" y="1056273"/>
            <a:ext cx="1523551" cy="5306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73" name="Rectángulo 22" descr="sssss">
            <a:extLst>
              <a:ext uri="{FF2B5EF4-FFF2-40B4-BE49-F238E27FC236}">
                <a16:creationId xmlns:a16="http://schemas.microsoft.com/office/drawing/2014/main" id="{8EC51F40-3EC7-4A4F-8770-491DB3471AFB}"/>
              </a:ext>
            </a:extLst>
          </p:cNvPr>
          <p:cNvSpPr/>
          <p:nvPr/>
        </p:nvSpPr>
        <p:spPr>
          <a:xfrm>
            <a:off x="170079" y="1002885"/>
            <a:ext cx="1634071" cy="57557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75" name="Rectángulo 1">
            <a:extLst>
              <a:ext uri="{FF2B5EF4-FFF2-40B4-BE49-F238E27FC236}">
                <a16:creationId xmlns:a16="http://schemas.microsoft.com/office/drawing/2014/main" id="{A6AA703D-59A2-4CB7-967C-50B5459A1F0C}"/>
              </a:ext>
            </a:extLst>
          </p:cNvPr>
          <p:cNvSpPr/>
          <p:nvPr/>
        </p:nvSpPr>
        <p:spPr>
          <a:xfrm>
            <a:off x="177853" y="587362"/>
            <a:ext cx="1626297" cy="3408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FRONT – END  CLIENTE</a:t>
            </a:r>
            <a:endParaRPr lang="es-PE" sz="900" dirty="0">
              <a:solidFill>
                <a:schemeClr val="tx1"/>
              </a:solidFill>
            </a:endParaRPr>
          </a:p>
        </p:txBody>
      </p:sp>
      <p:sp>
        <p:nvSpPr>
          <p:cNvPr id="76" name="Rectángulo 1">
            <a:extLst>
              <a:ext uri="{FF2B5EF4-FFF2-40B4-BE49-F238E27FC236}">
                <a16:creationId xmlns:a16="http://schemas.microsoft.com/office/drawing/2014/main" id="{BF4EA89B-4EC2-45C1-86A5-AB1EB78052A5}"/>
              </a:ext>
            </a:extLst>
          </p:cNvPr>
          <p:cNvSpPr/>
          <p:nvPr/>
        </p:nvSpPr>
        <p:spPr>
          <a:xfrm>
            <a:off x="10473474" y="640749"/>
            <a:ext cx="1484026" cy="3408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FRONT – END  CLIENTE</a:t>
            </a:r>
            <a:endParaRPr lang="es-PE" sz="900" dirty="0">
              <a:solidFill>
                <a:schemeClr val="tx1"/>
              </a:solidFill>
            </a:endParaRPr>
          </a:p>
        </p:txBody>
      </p:sp>
      <p:sp>
        <p:nvSpPr>
          <p:cNvPr id="77" name="Rectángulo: esquinas redondeadas 9">
            <a:extLst>
              <a:ext uri="{FF2B5EF4-FFF2-40B4-BE49-F238E27FC236}">
                <a16:creationId xmlns:a16="http://schemas.microsoft.com/office/drawing/2014/main" id="{B76BC1F9-17A1-47DB-88FE-8D6A355B80CB}"/>
              </a:ext>
            </a:extLst>
          </p:cNvPr>
          <p:cNvSpPr/>
          <p:nvPr/>
        </p:nvSpPr>
        <p:spPr>
          <a:xfrm>
            <a:off x="315206" y="1117009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Premium</a:t>
            </a:r>
          </a:p>
        </p:txBody>
      </p:sp>
      <p:sp>
        <p:nvSpPr>
          <p:cNvPr id="78" name="Rectángulo: esquinas redondeadas 9">
            <a:extLst>
              <a:ext uri="{FF2B5EF4-FFF2-40B4-BE49-F238E27FC236}">
                <a16:creationId xmlns:a16="http://schemas.microsoft.com/office/drawing/2014/main" id="{596E7A74-7348-442D-9E87-630735B5969C}"/>
              </a:ext>
            </a:extLst>
          </p:cNvPr>
          <p:cNvSpPr/>
          <p:nvPr/>
        </p:nvSpPr>
        <p:spPr>
          <a:xfrm>
            <a:off x="315206" y="1577642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Comercial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9" name="Rectángulo: esquinas redondeadas 9">
            <a:extLst>
              <a:ext uri="{FF2B5EF4-FFF2-40B4-BE49-F238E27FC236}">
                <a16:creationId xmlns:a16="http://schemas.microsoft.com/office/drawing/2014/main" id="{9CC29710-D27F-4511-930D-DFE58804325F}"/>
              </a:ext>
            </a:extLst>
          </p:cNvPr>
          <p:cNvSpPr/>
          <p:nvPr/>
        </p:nvSpPr>
        <p:spPr>
          <a:xfrm>
            <a:off x="315206" y="2050372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BI</a:t>
            </a:r>
          </a:p>
        </p:txBody>
      </p:sp>
      <p:sp>
        <p:nvSpPr>
          <p:cNvPr id="80" name="Rectángulo: esquinas redondeadas 9">
            <a:extLst>
              <a:ext uri="{FF2B5EF4-FFF2-40B4-BE49-F238E27FC236}">
                <a16:creationId xmlns:a16="http://schemas.microsoft.com/office/drawing/2014/main" id="{D063ED32-6DC8-47E9-9500-0485DBC49440}"/>
              </a:ext>
            </a:extLst>
          </p:cNvPr>
          <p:cNvSpPr/>
          <p:nvPr/>
        </p:nvSpPr>
        <p:spPr>
          <a:xfrm>
            <a:off x="315206" y="2523102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Estado de </a:t>
            </a:r>
            <a:r>
              <a:rPr lang="en-US" sz="1100" b="1" dirty="0" err="1">
                <a:solidFill>
                  <a:schemeClr val="tx1"/>
                </a:solidFill>
              </a:rPr>
              <a:t>Cuenta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1" name="Rectángulo: esquinas redondeadas 9">
            <a:extLst>
              <a:ext uri="{FF2B5EF4-FFF2-40B4-BE49-F238E27FC236}">
                <a16:creationId xmlns:a16="http://schemas.microsoft.com/office/drawing/2014/main" id="{5CA362EB-E2F5-46BB-8768-55F146DD35EE}"/>
              </a:ext>
            </a:extLst>
          </p:cNvPr>
          <p:cNvSpPr/>
          <p:nvPr/>
        </p:nvSpPr>
        <p:spPr>
          <a:xfrm>
            <a:off x="306165" y="3013630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82" name="Rectángulo: esquinas redondeadas 9">
            <a:extLst>
              <a:ext uri="{FF2B5EF4-FFF2-40B4-BE49-F238E27FC236}">
                <a16:creationId xmlns:a16="http://schemas.microsoft.com/office/drawing/2014/main" id="{2EA74DD4-9383-4A4D-B7BB-17A2B3CC58FD}"/>
              </a:ext>
            </a:extLst>
          </p:cNvPr>
          <p:cNvSpPr/>
          <p:nvPr/>
        </p:nvSpPr>
        <p:spPr>
          <a:xfrm>
            <a:off x="299744" y="3486360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Mobile</a:t>
            </a:r>
          </a:p>
        </p:txBody>
      </p:sp>
      <p:sp>
        <p:nvSpPr>
          <p:cNvPr id="83" name="Rectángulo: esquinas redondeadas 9">
            <a:extLst>
              <a:ext uri="{FF2B5EF4-FFF2-40B4-BE49-F238E27FC236}">
                <a16:creationId xmlns:a16="http://schemas.microsoft.com/office/drawing/2014/main" id="{7E49BB43-FC51-4D9D-BF7E-7454AE0C4845}"/>
              </a:ext>
            </a:extLst>
          </p:cNvPr>
          <p:cNvSpPr/>
          <p:nvPr/>
        </p:nvSpPr>
        <p:spPr>
          <a:xfrm>
            <a:off x="315206" y="3942964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Call Center</a:t>
            </a:r>
          </a:p>
        </p:txBody>
      </p:sp>
      <p:sp>
        <p:nvSpPr>
          <p:cNvPr id="84" name="Rectángulo: esquinas redondeadas 9">
            <a:extLst>
              <a:ext uri="{FF2B5EF4-FFF2-40B4-BE49-F238E27FC236}">
                <a16:creationId xmlns:a16="http://schemas.microsoft.com/office/drawing/2014/main" id="{49481EAC-EC07-4A96-B8E8-866FA7C716E2}"/>
              </a:ext>
            </a:extLst>
          </p:cNvPr>
          <p:cNvSpPr/>
          <p:nvPr/>
        </p:nvSpPr>
        <p:spPr>
          <a:xfrm>
            <a:off x="306165" y="4411602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Servicio</a:t>
            </a:r>
            <a:r>
              <a:rPr lang="en-US" sz="1100" b="1" dirty="0">
                <a:solidFill>
                  <a:schemeClr val="tx1"/>
                </a:solidFill>
              </a:rPr>
              <a:t> al </a:t>
            </a:r>
            <a:r>
              <a:rPr lang="en-US" sz="1100" b="1" dirty="0" err="1">
                <a:solidFill>
                  <a:schemeClr val="tx1"/>
                </a:solidFill>
              </a:rPr>
              <a:t>Cliente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5" name="Rectángulo: esquinas redondeadas 9">
            <a:extLst>
              <a:ext uri="{FF2B5EF4-FFF2-40B4-BE49-F238E27FC236}">
                <a16:creationId xmlns:a16="http://schemas.microsoft.com/office/drawing/2014/main" id="{65B3B22C-8CA2-41E0-B35D-E39D87F337B4}"/>
              </a:ext>
            </a:extLst>
          </p:cNvPr>
          <p:cNvSpPr/>
          <p:nvPr/>
        </p:nvSpPr>
        <p:spPr>
          <a:xfrm>
            <a:off x="315206" y="4880463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Reclamos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6" name="Rectángulo: esquinas redondeadas 9">
            <a:extLst>
              <a:ext uri="{FF2B5EF4-FFF2-40B4-BE49-F238E27FC236}">
                <a16:creationId xmlns:a16="http://schemas.microsoft.com/office/drawing/2014/main" id="{858CA72B-582A-4ACF-B4FC-6C9F5FFA1620}"/>
              </a:ext>
            </a:extLst>
          </p:cNvPr>
          <p:cNvSpPr/>
          <p:nvPr/>
        </p:nvSpPr>
        <p:spPr>
          <a:xfrm>
            <a:off x="299744" y="5359101"/>
            <a:ext cx="896822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Comisiones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7" name="Rectángulo: esquinas redondeadas 9">
            <a:extLst>
              <a:ext uri="{FF2B5EF4-FFF2-40B4-BE49-F238E27FC236}">
                <a16:creationId xmlns:a16="http://schemas.microsoft.com/office/drawing/2014/main" id="{5151CB01-C6EA-4A69-B8DC-8E93FF662D3C}"/>
              </a:ext>
            </a:extLst>
          </p:cNvPr>
          <p:cNvSpPr/>
          <p:nvPr/>
        </p:nvSpPr>
        <p:spPr>
          <a:xfrm>
            <a:off x="299744" y="5837076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CRM </a:t>
            </a:r>
            <a:r>
              <a:rPr lang="en-US" sz="1100" b="1" dirty="0" err="1">
                <a:solidFill>
                  <a:schemeClr val="tx1"/>
                </a:solidFill>
              </a:rPr>
              <a:t>Deuda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8" name="Rectángulo: esquinas redondeadas 9">
            <a:extLst>
              <a:ext uri="{FF2B5EF4-FFF2-40B4-BE49-F238E27FC236}">
                <a16:creationId xmlns:a16="http://schemas.microsoft.com/office/drawing/2014/main" id="{A5C06E10-8D68-42B6-A314-CD85DE8AC0B6}"/>
              </a:ext>
            </a:extLst>
          </p:cNvPr>
          <p:cNvSpPr/>
          <p:nvPr/>
        </p:nvSpPr>
        <p:spPr>
          <a:xfrm>
            <a:off x="10888980" y="1289231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MIDAS</a:t>
            </a:r>
          </a:p>
        </p:txBody>
      </p:sp>
      <p:sp>
        <p:nvSpPr>
          <p:cNvPr id="110" name="Rectángulo: esquinas redondeadas 14">
            <a:extLst>
              <a:ext uri="{FF2B5EF4-FFF2-40B4-BE49-F238E27FC236}">
                <a16:creationId xmlns:a16="http://schemas.microsoft.com/office/drawing/2014/main" id="{6BAA7660-AF62-4957-BAD1-E89399001A7A}"/>
              </a:ext>
            </a:extLst>
          </p:cNvPr>
          <p:cNvSpPr/>
          <p:nvPr/>
        </p:nvSpPr>
        <p:spPr>
          <a:xfrm rot="16200000">
            <a:off x="-1014851" y="3717279"/>
            <a:ext cx="5029759" cy="262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Satelites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legados</a:t>
            </a:r>
            <a:r>
              <a:rPr lang="en-US" b="1" dirty="0">
                <a:solidFill>
                  <a:schemeClr val="tx1"/>
                </a:solidFill>
              </a:rPr>
              <a:t>, canals y </a:t>
            </a:r>
            <a:r>
              <a:rPr lang="en-US" b="1" dirty="0" err="1">
                <a:solidFill>
                  <a:schemeClr val="tx1"/>
                </a:solidFill>
              </a:rPr>
              <a:t>Domnio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Empresarial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1" name="Rectángulo: esquinas redondeadas 14">
            <a:extLst>
              <a:ext uri="{FF2B5EF4-FFF2-40B4-BE49-F238E27FC236}">
                <a16:creationId xmlns:a16="http://schemas.microsoft.com/office/drawing/2014/main" id="{64867AEB-F0EA-43D9-BF66-03492FDFD129}"/>
              </a:ext>
            </a:extLst>
          </p:cNvPr>
          <p:cNvSpPr/>
          <p:nvPr/>
        </p:nvSpPr>
        <p:spPr>
          <a:xfrm rot="5400000">
            <a:off x="8232863" y="3521106"/>
            <a:ext cx="4887337" cy="2492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Satelites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legados</a:t>
            </a:r>
            <a:r>
              <a:rPr lang="en-US" b="1" dirty="0">
                <a:solidFill>
                  <a:schemeClr val="tx1"/>
                </a:solidFill>
              </a:rPr>
              <a:t> , canals y </a:t>
            </a:r>
            <a:r>
              <a:rPr lang="en-US" b="1" dirty="0" err="1">
                <a:solidFill>
                  <a:schemeClr val="tx1"/>
                </a:solidFill>
              </a:rPr>
              <a:t>Dominio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Empresarial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BA43533-6E98-4B39-8E7A-B7EB8048BB25}"/>
              </a:ext>
            </a:extLst>
          </p:cNvPr>
          <p:cNvSpPr txBox="1"/>
          <p:nvPr/>
        </p:nvSpPr>
        <p:spPr>
          <a:xfrm>
            <a:off x="2491408" y="311920"/>
            <a:ext cx="74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ARQUITECTURA REFERENCIAL – On Premise / </a:t>
            </a:r>
            <a:r>
              <a:rPr lang="en-US" sz="2400" b="1" dirty="0" err="1"/>
              <a:t>Juntos</a:t>
            </a:r>
            <a:r>
              <a:rPr lang="en-US" sz="2400" b="1" dirty="0"/>
              <a:t>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F33FC4A-E846-4C2E-8ED0-E7B407641B42}"/>
              </a:ext>
            </a:extLst>
          </p:cNvPr>
          <p:cNvSpPr txBox="1"/>
          <p:nvPr/>
        </p:nvSpPr>
        <p:spPr>
          <a:xfrm>
            <a:off x="4294911" y="836177"/>
            <a:ext cx="370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KADABRA – On Premise (PaaS)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32F5834-4F22-403A-9579-E93DDD08071A}"/>
              </a:ext>
            </a:extLst>
          </p:cNvPr>
          <p:cNvSpPr txBox="1"/>
          <p:nvPr/>
        </p:nvSpPr>
        <p:spPr>
          <a:xfrm>
            <a:off x="415212" y="204182"/>
            <a:ext cx="110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INTEGRA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0CF386F-C133-4F49-BCB3-30F6D332F405}"/>
              </a:ext>
            </a:extLst>
          </p:cNvPr>
          <p:cNvSpPr txBox="1"/>
          <p:nvPr/>
        </p:nvSpPr>
        <p:spPr>
          <a:xfrm>
            <a:off x="10888980" y="207175"/>
            <a:ext cx="85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PRIMA</a:t>
            </a:r>
          </a:p>
        </p:txBody>
      </p:sp>
      <p:graphicFrame>
        <p:nvGraphicFramePr>
          <p:cNvPr id="150" name="Table 149">
            <a:extLst>
              <a:ext uri="{FF2B5EF4-FFF2-40B4-BE49-F238E27FC236}">
                <a16:creationId xmlns:a16="http://schemas.microsoft.com/office/drawing/2014/main" id="{132C2970-21DA-40D1-BF52-8086A24381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85301" y="5799459"/>
          <a:ext cx="1198237" cy="81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61">
                  <a:extLst>
                    <a:ext uri="{9D8B030D-6E8A-4147-A177-3AD203B41FA5}">
                      <a16:colId xmlns:a16="http://schemas.microsoft.com/office/drawing/2014/main" val="550011192"/>
                    </a:ext>
                  </a:extLst>
                </a:gridCol>
                <a:gridCol w="577376">
                  <a:extLst>
                    <a:ext uri="{9D8B030D-6E8A-4147-A177-3AD203B41FA5}">
                      <a16:colId xmlns:a16="http://schemas.microsoft.com/office/drawing/2014/main" val="3846048309"/>
                    </a:ext>
                  </a:extLst>
                </a:gridCol>
              </a:tblGrid>
              <a:tr h="354828">
                <a:tc>
                  <a:txBody>
                    <a:bodyPr/>
                    <a:lstStyle/>
                    <a:p>
                      <a:r>
                        <a:rPr lang="en-US" sz="800" dirty="0" err="1"/>
                        <a:t>Api</a:t>
                      </a:r>
                      <a:r>
                        <a:rPr lang="en-US" sz="800" dirty="0"/>
                        <a:t>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TX 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89518"/>
                  </a:ext>
                </a:extLst>
              </a:tr>
              <a:tr h="422098">
                <a:tc>
                  <a:txBody>
                    <a:bodyPr/>
                    <a:lstStyle/>
                    <a:p>
                      <a:r>
                        <a:rPr lang="en-US" sz="800" dirty="0"/>
                        <a:t>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Schedule </a:t>
                      </a:r>
                      <a:r>
                        <a:rPr lang="en-US" sz="800" dirty="0" err="1"/>
                        <a:t>proceso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masivo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9960"/>
                  </a:ext>
                </a:extLst>
              </a:tr>
            </a:tbl>
          </a:graphicData>
        </a:graphic>
      </p:graphicFrame>
      <p:sp>
        <p:nvSpPr>
          <p:cNvPr id="99" name="Rectángulo: esquinas redondeadas 9">
            <a:extLst>
              <a:ext uri="{FF2B5EF4-FFF2-40B4-BE49-F238E27FC236}">
                <a16:creationId xmlns:a16="http://schemas.microsoft.com/office/drawing/2014/main" id="{0ECBE070-4410-4A31-BD41-19CEEF8BCC62}"/>
              </a:ext>
            </a:extLst>
          </p:cNvPr>
          <p:cNvSpPr/>
          <p:nvPr/>
        </p:nvSpPr>
        <p:spPr>
          <a:xfrm>
            <a:off x="306165" y="6335121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DWH Netezza</a:t>
            </a:r>
          </a:p>
        </p:txBody>
      </p:sp>
      <p:sp>
        <p:nvSpPr>
          <p:cNvPr id="131" name="Rectángulo: esquinas redondeadas 9">
            <a:extLst>
              <a:ext uri="{FF2B5EF4-FFF2-40B4-BE49-F238E27FC236}">
                <a16:creationId xmlns:a16="http://schemas.microsoft.com/office/drawing/2014/main" id="{9264F8EF-D198-4671-BEA6-D84B5AD5A262}"/>
              </a:ext>
            </a:extLst>
          </p:cNvPr>
          <p:cNvSpPr/>
          <p:nvPr/>
        </p:nvSpPr>
        <p:spPr>
          <a:xfrm>
            <a:off x="10888980" y="1574667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Riesgos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2" name="Rectángulo: esquinas redondeadas 9">
            <a:extLst>
              <a:ext uri="{FF2B5EF4-FFF2-40B4-BE49-F238E27FC236}">
                <a16:creationId xmlns:a16="http://schemas.microsoft.com/office/drawing/2014/main" id="{E8F229C5-630F-4229-9933-32C62C3AF471}"/>
              </a:ext>
            </a:extLst>
          </p:cNvPr>
          <p:cNvSpPr/>
          <p:nvPr/>
        </p:nvSpPr>
        <p:spPr>
          <a:xfrm>
            <a:off x="10900850" y="1863468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Isosystem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3" name="Rectángulo: esquinas redondeadas 9">
            <a:extLst>
              <a:ext uri="{FF2B5EF4-FFF2-40B4-BE49-F238E27FC236}">
                <a16:creationId xmlns:a16="http://schemas.microsoft.com/office/drawing/2014/main" id="{92B4B8BE-4272-481E-8DEC-3FF22D267BB8}"/>
              </a:ext>
            </a:extLst>
          </p:cNvPr>
          <p:cNvSpPr/>
          <p:nvPr/>
        </p:nvSpPr>
        <p:spPr>
          <a:xfrm>
            <a:off x="10900850" y="2148904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CRM</a:t>
            </a:r>
          </a:p>
        </p:txBody>
      </p:sp>
      <p:sp>
        <p:nvSpPr>
          <p:cNvPr id="134" name="Rectángulo: esquinas redondeadas 9">
            <a:extLst>
              <a:ext uri="{FF2B5EF4-FFF2-40B4-BE49-F238E27FC236}">
                <a16:creationId xmlns:a16="http://schemas.microsoft.com/office/drawing/2014/main" id="{A4826605-E4FD-4B5F-A84C-C3FCB20C4151}"/>
              </a:ext>
            </a:extLst>
          </p:cNvPr>
          <p:cNvSpPr/>
          <p:nvPr/>
        </p:nvSpPr>
        <p:spPr>
          <a:xfrm>
            <a:off x="10906404" y="2453449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SIGA</a:t>
            </a:r>
          </a:p>
        </p:txBody>
      </p:sp>
      <p:sp>
        <p:nvSpPr>
          <p:cNvPr id="135" name="Rectángulo: esquinas redondeadas 9">
            <a:extLst>
              <a:ext uri="{FF2B5EF4-FFF2-40B4-BE49-F238E27FC236}">
                <a16:creationId xmlns:a16="http://schemas.microsoft.com/office/drawing/2014/main" id="{E50E6B05-F0A1-433B-998D-72C00503D3C1}"/>
              </a:ext>
            </a:extLst>
          </p:cNvPr>
          <p:cNvSpPr/>
          <p:nvPr/>
        </p:nvSpPr>
        <p:spPr>
          <a:xfrm>
            <a:off x="10906404" y="2738885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SARR</a:t>
            </a:r>
          </a:p>
        </p:txBody>
      </p:sp>
      <p:sp>
        <p:nvSpPr>
          <p:cNvPr id="136" name="Rectángulo: esquinas redondeadas 9">
            <a:extLst>
              <a:ext uri="{FF2B5EF4-FFF2-40B4-BE49-F238E27FC236}">
                <a16:creationId xmlns:a16="http://schemas.microsoft.com/office/drawing/2014/main" id="{C385E56E-A3DE-47CA-BD6B-8330E768487E}"/>
              </a:ext>
            </a:extLst>
          </p:cNvPr>
          <p:cNvSpPr/>
          <p:nvPr/>
        </p:nvSpPr>
        <p:spPr>
          <a:xfrm>
            <a:off x="10918274" y="3027686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Comisiones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8" name="Rectángulo: esquinas redondeadas 9">
            <a:extLst>
              <a:ext uri="{FF2B5EF4-FFF2-40B4-BE49-F238E27FC236}">
                <a16:creationId xmlns:a16="http://schemas.microsoft.com/office/drawing/2014/main" id="{3E1DD495-A4AA-4AA0-8D79-A865AE64A7D4}"/>
              </a:ext>
            </a:extLst>
          </p:cNvPr>
          <p:cNvSpPr/>
          <p:nvPr/>
        </p:nvSpPr>
        <p:spPr>
          <a:xfrm>
            <a:off x="10918274" y="3313122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Cyval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9" name="Rectángulo: esquinas redondeadas 9">
            <a:extLst>
              <a:ext uri="{FF2B5EF4-FFF2-40B4-BE49-F238E27FC236}">
                <a16:creationId xmlns:a16="http://schemas.microsoft.com/office/drawing/2014/main" id="{3FD55544-EA30-404D-A05C-FF3D158E2A7B}"/>
              </a:ext>
            </a:extLst>
          </p:cNvPr>
          <p:cNvSpPr/>
          <p:nvPr/>
        </p:nvSpPr>
        <p:spPr>
          <a:xfrm>
            <a:off x="10895507" y="3640135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EXACTUS</a:t>
            </a:r>
          </a:p>
        </p:txBody>
      </p:sp>
      <p:sp>
        <p:nvSpPr>
          <p:cNvPr id="141" name="Rectángulo: esquinas redondeadas 9">
            <a:extLst>
              <a:ext uri="{FF2B5EF4-FFF2-40B4-BE49-F238E27FC236}">
                <a16:creationId xmlns:a16="http://schemas.microsoft.com/office/drawing/2014/main" id="{7FEBD047-6A4F-4E5C-98E5-3F659DAAD23F}"/>
              </a:ext>
            </a:extLst>
          </p:cNvPr>
          <p:cNvSpPr/>
          <p:nvPr/>
        </p:nvSpPr>
        <p:spPr>
          <a:xfrm>
            <a:off x="10895507" y="3925571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Est Abogado</a:t>
            </a:r>
          </a:p>
        </p:txBody>
      </p:sp>
      <p:sp>
        <p:nvSpPr>
          <p:cNvPr id="143" name="Rectángulo: esquinas redondeadas 9">
            <a:extLst>
              <a:ext uri="{FF2B5EF4-FFF2-40B4-BE49-F238E27FC236}">
                <a16:creationId xmlns:a16="http://schemas.microsoft.com/office/drawing/2014/main" id="{9746816B-D48C-4809-966F-2150B45D4302}"/>
              </a:ext>
            </a:extLst>
          </p:cNvPr>
          <p:cNvSpPr/>
          <p:nvPr/>
        </p:nvSpPr>
        <p:spPr>
          <a:xfrm>
            <a:off x="10907377" y="4214372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IVR</a:t>
            </a:r>
          </a:p>
        </p:txBody>
      </p:sp>
      <p:sp>
        <p:nvSpPr>
          <p:cNvPr id="149" name="Rectángulo: esquinas redondeadas 9">
            <a:extLst>
              <a:ext uri="{FF2B5EF4-FFF2-40B4-BE49-F238E27FC236}">
                <a16:creationId xmlns:a16="http://schemas.microsoft.com/office/drawing/2014/main" id="{B374DFD9-9E4E-445D-A9C2-91B5115E367B}"/>
              </a:ext>
            </a:extLst>
          </p:cNvPr>
          <p:cNvSpPr/>
          <p:nvPr/>
        </p:nvSpPr>
        <p:spPr>
          <a:xfrm>
            <a:off x="10907377" y="4499808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Mobile</a:t>
            </a:r>
          </a:p>
        </p:txBody>
      </p:sp>
      <p:sp>
        <p:nvSpPr>
          <p:cNvPr id="151" name="Rectángulo: esquinas redondeadas 9">
            <a:extLst>
              <a:ext uri="{FF2B5EF4-FFF2-40B4-BE49-F238E27FC236}">
                <a16:creationId xmlns:a16="http://schemas.microsoft.com/office/drawing/2014/main" id="{5D6CF33E-47CF-4A2D-9C8F-68BBFB038A14}"/>
              </a:ext>
            </a:extLst>
          </p:cNvPr>
          <p:cNvSpPr/>
          <p:nvPr/>
        </p:nvSpPr>
        <p:spPr>
          <a:xfrm>
            <a:off x="10912931" y="4804353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52" name="Rectángulo: esquinas redondeadas 9">
            <a:extLst>
              <a:ext uri="{FF2B5EF4-FFF2-40B4-BE49-F238E27FC236}">
                <a16:creationId xmlns:a16="http://schemas.microsoft.com/office/drawing/2014/main" id="{BB9E958C-0A44-4B8E-B016-0A1520F4201F}"/>
              </a:ext>
            </a:extLst>
          </p:cNvPr>
          <p:cNvSpPr/>
          <p:nvPr/>
        </p:nvSpPr>
        <p:spPr>
          <a:xfrm>
            <a:off x="10912931" y="5089789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PAC</a:t>
            </a:r>
          </a:p>
        </p:txBody>
      </p:sp>
      <p:sp>
        <p:nvSpPr>
          <p:cNvPr id="153" name="Rectángulo: esquinas redondeadas 9">
            <a:extLst>
              <a:ext uri="{FF2B5EF4-FFF2-40B4-BE49-F238E27FC236}">
                <a16:creationId xmlns:a16="http://schemas.microsoft.com/office/drawing/2014/main" id="{31FDBA7B-3B41-448A-9FF3-B1066EE001B2}"/>
              </a:ext>
            </a:extLst>
          </p:cNvPr>
          <p:cNvSpPr/>
          <p:nvPr/>
        </p:nvSpPr>
        <p:spPr>
          <a:xfrm>
            <a:off x="10924801" y="5378590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Mod </a:t>
            </a:r>
            <a:r>
              <a:rPr lang="en-US" sz="1100" b="1" dirty="0" err="1">
                <a:solidFill>
                  <a:schemeClr val="tx1"/>
                </a:solidFill>
              </a:rPr>
              <a:t>Autent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4" name="Rectángulo: esquinas redondeadas 9">
            <a:extLst>
              <a:ext uri="{FF2B5EF4-FFF2-40B4-BE49-F238E27FC236}">
                <a16:creationId xmlns:a16="http://schemas.microsoft.com/office/drawing/2014/main" id="{D00D1876-9738-480F-B258-B763AD7F1264}"/>
              </a:ext>
            </a:extLst>
          </p:cNvPr>
          <p:cNvSpPr/>
          <p:nvPr/>
        </p:nvSpPr>
        <p:spPr>
          <a:xfrm>
            <a:off x="10924801" y="5664026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DWH</a:t>
            </a:r>
          </a:p>
        </p:txBody>
      </p:sp>
      <p:sp>
        <p:nvSpPr>
          <p:cNvPr id="90" name="Rectángulo: esquinas redondeadas 14">
            <a:extLst>
              <a:ext uri="{FF2B5EF4-FFF2-40B4-BE49-F238E27FC236}">
                <a16:creationId xmlns:a16="http://schemas.microsoft.com/office/drawing/2014/main" id="{C00B9E6E-C817-4F01-B879-AE8CD0549451}"/>
              </a:ext>
            </a:extLst>
          </p:cNvPr>
          <p:cNvSpPr/>
          <p:nvPr/>
        </p:nvSpPr>
        <p:spPr>
          <a:xfrm rot="16200000">
            <a:off x="837945" y="3298587"/>
            <a:ext cx="2340579" cy="2061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91" name="Rectángulo: esquinas redondeadas 14">
            <a:extLst>
              <a:ext uri="{FF2B5EF4-FFF2-40B4-BE49-F238E27FC236}">
                <a16:creationId xmlns:a16="http://schemas.microsoft.com/office/drawing/2014/main" id="{A10C2AF5-CC51-4898-A999-B3A032EA93A6}"/>
              </a:ext>
            </a:extLst>
          </p:cNvPr>
          <p:cNvSpPr/>
          <p:nvPr/>
        </p:nvSpPr>
        <p:spPr>
          <a:xfrm rot="5400000">
            <a:off x="9033059" y="3290761"/>
            <a:ext cx="2340579" cy="2344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92" name="Rectángulo: esquinas redondeadas 14">
            <a:extLst>
              <a:ext uri="{FF2B5EF4-FFF2-40B4-BE49-F238E27FC236}">
                <a16:creationId xmlns:a16="http://schemas.microsoft.com/office/drawing/2014/main" id="{383D88CD-A544-4B1E-87EE-58700B96D14A}"/>
              </a:ext>
            </a:extLst>
          </p:cNvPr>
          <p:cNvSpPr/>
          <p:nvPr/>
        </p:nvSpPr>
        <p:spPr>
          <a:xfrm>
            <a:off x="3974872" y="1977527"/>
            <a:ext cx="3685222" cy="2538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Balanceador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ángulo: esquinas redondeadas 9">
            <a:extLst>
              <a:ext uri="{FF2B5EF4-FFF2-40B4-BE49-F238E27FC236}">
                <a16:creationId xmlns:a16="http://schemas.microsoft.com/office/drawing/2014/main" id="{39E5EA1A-FAB0-4A41-B37F-3EA51B845FD0}"/>
              </a:ext>
            </a:extLst>
          </p:cNvPr>
          <p:cNvSpPr/>
          <p:nvPr/>
        </p:nvSpPr>
        <p:spPr>
          <a:xfrm>
            <a:off x="10926216" y="6015192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Cobranzas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4" name="Rectángulo: esquinas redondeadas 16">
            <a:extLst>
              <a:ext uri="{FF2B5EF4-FFF2-40B4-BE49-F238E27FC236}">
                <a16:creationId xmlns:a16="http://schemas.microsoft.com/office/drawing/2014/main" id="{39E830C9-26F4-4D94-9A27-95BAB5D1F911}"/>
              </a:ext>
            </a:extLst>
          </p:cNvPr>
          <p:cNvSpPr/>
          <p:nvPr/>
        </p:nvSpPr>
        <p:spPr>
          <a:xfrm>
            <a:off x="2878250" y="3379833"/>
            <a:ext cx="735499" cy="412594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Persona</a:t>
            </a:r>
          </a:p>
        </p:txBody>
      </p:sp>
      <p:sp>
        <p:nvSpPr>
          <p:cNvPr id="89" name="Rectángulo: esquinas redondeadas 16">
            <a:extLst>
              <a:ext uri="{FF2B5EF4-FFF2-40B4-BE49-F238E27FC236}">
                <a16:creationId xmlns:a16="http://schemas.microsoft.com/office/drawing/2014/main" id="{A798FE37-BBF1-4818-B5B5-74317EE21024}"/>
              </a:ext>
            </a:extLst>
          </p:cNvPr>
          <p:cNvSpPr/>
          <p:nvPr/>
        </p:nvSpPr>
        <p:spPr>
          <a:xfrm>
            <a:off x="3672591" y="3372158"/>
            <a:ext cx="809890" cy="412594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Producto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Rectángulo: esquinas redondeadas 16">
            <a:extLst>
              <a:ext uri="{FF2B5EF4-FFF2-40B4-BE49-F238E27FC236}">
                <a16:creationId xmlns:a16="http://schemas.microsoft.com/office/drawing/2014/main" id="{563CEC45-F4A3-448F-AFFF-91C62AB48F6A}"/>
              </a:ext>
            </a:extLst>
          </p:cNvPr>
          <p:cNvSpPr/>
          <p:nvPr/>
        </p:nvSpPr>
        <p:spPr>
          <a:xfrm>
            <a:off x="4531385" y="3163495"/>
            <a:ext cx="809890" cy="621257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Operaciones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err="1">
                <a:solidFill>
                  <a:schemeClr val="tx1"/>
                </a:solidFill>
              </a:rPr>
              <a:t>previsionales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4" name="Rectángulo: esquinas redondeadas 16">
            <a:extLst>
              <a:ext uri="{FF2B5EF4-FFF2-40B4-BE49-F238E27FC236}">
                <a16:creationId xmlns:a16="http://schemas.microsoft.com/office/drawing/2014/main" id="{7416D050-6AA4-498F-9C35-334D5D5CA5B6}"/>
              </a:ext>
            </a:extLst>
          </p:cNvPr>
          <p:cNvSpPr/>
          <p:nvPr/>
        </p:nvSpPr>
        <p:spPr>
          <a:xfrm>
            <a:off x="5379114" y="3365593"/>
            <a:ext cx="852690" cy="412594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Empresarial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5" name="Rectángulo: esquinas redondeadas 16">
            <a:extLst>
              <a:ext uri="{FF2B5EF4-FFF2-40B4-BE49-F238E27FC236}">
                <a16:creationId xmlns:a16="http://schemas.microsoft.com/office/drawing/2014/main" id="{AB75A3AC-BCBD-4D0D-9F79-3058B08A8FC9}"/>
              </a:ext>
            </a:extLst>
          </p:cNvPr>
          <p:cNvSpPr/>
          <p:nvPr/>
        </p:nvSpPr>
        <p:spPr>
          <a:xfrm>
            <a:off x="6268267" y="3347470"/>
            <a:ext cx="735499" cy="412594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Cobranza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6" name="Rectángulo: esquinas redondeadas 16">
            <a:extLst>
              <a:ext uri="{FF2B5EF4-FFF2-40B4-BE49-F238E27FC236}">
                <a16:creationId xmlns:a16="http://schemas.microsoft.com/office/drawing/2014/main" id="{830904A7-DD67-4906-8D8D-9EAC38008B8D}"/>
              </a:ext>
            </a:extLst>
          </p:cNvPr>
          <p:cNvSpPr/>
          <p:nvPr/>
        </p:nvSpPr>
        <p:spPr>
          <a:xfrm>
            <a:off x="7078023" y="3163495"/>
            <a:ext cx="756226" cy="596569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Aportes</a:t>
            </a:r>
            <a:r>
              <a:rPr lang="en-US" sz="1200" b="1" dirty="0">
                <a:solidFill>
                  <a:schemeClr val="tx1"/>
                </a:solidFill>
              </a:rPr>
              <a:t> y </a:t>
            </a:r>
            <a:r>
              <a:rPr lang="en-US" sz="1200" b="1" dirty="0" err="1">
                <a:solidFill>
                  <a:schemeClr val="tx1"/>
                </a:solidFill>
              </a:rPr>
              <a:t>Retiros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7" name="Rectángulo: esquinas redondeadas 16">
            <a:extLst>
              <a:ext uri="{FF2B5EF4-FFF2-40B4-BE49-F238E27FC236}">
                <a16:creationId xmlns:a16="http://schemas.microsoft.com/office/drawing/2014/main" id="{1F0130BB-51E1-4FCF-9E65-1AD3890B8195}"/>
              </a:ext>
            </a:extLst>
          </p:cNvPr>
          <p:cNvSpPr/>
          <p:nvPr/>
        </p:nvSpPr>
        <p:spPr>
          <a:xfrm>
            <a:off x="7920769" y="3171170"/>
            <a:ext cx="809890" cy="621257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OperacionesNO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err="1">
                <a:solidFill>
                  <a:schemeClr val="tx1"/>
                </a:solidFill>
              </a:rPr>
              <a:t>previsionales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8" name="Rectángulo: esquinas redondeadas 16">
            <a:extLst>
              <a:ext uri="{FF2B5EF4-FFF2-40B4-BE49-F238E27FC236}">
                <a16:creationId xmlns:a16="http://schemas.microsoft.com/office/drawing/2014/main" id="{7768343E-7942-4BED-9484-BCEE387784AA}"/>
              </a:ext>
            </a:extLst>
          </p:cNvPr>
          <p:cNvSpPr/>
          <p:nvPr/>
        </p:nvSpPr>
        <p:spPr>
          <a:xfrm>
            <a:off x="2910301" y="4339349"/>
            <a:ext cx="735499" cy="41259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Persona</a:t>
            </a:r>
          </a:p>
        </p:txBody>
      </p:sp>
      <p:sp>
        <p:nvSpPr>
          <p:cNvPr id="100" name="Rectángulo: esquinas redondeadas 16">
            <a:extLst>
              <a:ext uri="{FF2B5EF4-FFF2-40B4-BE49-F238E27FC236}">
                <a16:creationId xmlns:a16="http://schemas.microsoft.com/office/drawing/2014/main" id="{BD2412CF-4058-45BF-BB20-0B08AEF9A34E}"/>
              </a:ext>
            </a:extLst>
          </p:cNvPr>
          <p:cNvSpPr/>
          <p:nvPr/>
        </p:nvSpPr>
        <p:spPr>
          <a:xfrm>
            <a:off x="3704642" y="4331674"/>
            <a:ext cx="809890" cy="41259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Producto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1" name="Rectángulo: esquinas redondeadas 16">
            <a:extLst>
              <a:ext uri="{FF2B5EF4-FFF2-40B4-BE49-F238E27FC236}">
                <a16:creationId xmlns:a16="http://schemas.microsoft.com/office/drawing/2014/main" id="{B90D8C70-1A63-4825-80CC-BD07234B9188}"/>
              </a:ext>
            </a:extLst>
          </p:cNvPr>
          <p:cNvSpPr/>
          <p:nvPr/>
        </p:nvSpPr>
        <p:spPr>
          <a:xfrm>
            <a:off x="4563436" y="4123011"/>
            <a:ext cx="809890" cy="62125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Operaciones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err="1">
                <a:solidFill>
                  <a:schemeClr val="tx1"/>
                </a:solidFill>
              </a:rPr>
              <a:t>previsionales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2" name="Rectángulo: esquinas redondeadas 16">
            <a:extLst>
              <a:ext uri="{FF2B5EF4-FFF2-40B4-BE49-F238E27FC236}">
                <a16:creationId xmlns:a16="http://schemas.microsoft.com/office/drawing/2014/main" id="{CB633C07-549C-4A76-8753-F161F138BBB6}"/>
              </a:ext>
            </a:extLst>
          </p:cNvPr>
          <p:cNvSpPr/>
          <p:nvPr/>
        </p:nvSpPr>
        <p:spPr>
          <a:xfrm>
            <a:off x="5411165" y="4325109"/>
            <a:ext cx="852690" cy="41259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Empresarial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Rectángulo: esquinas redondeadas 16">
            <a:extLst>
              <a:ext uri="{FF2B5EF4-FFF2-40B4-BE49-F238E27FC236}">
                <a16:creationId xmlns:a16="http://schemas.microsoft.com/office/drawing/2014/main" id="{23F6487D-24DE-491F-B5D9-7CD11CD2D897}"/>
              </a:ext>
            </a:extLst>
          </p:cNvPr>
          <p:cNvSpPr/>
          <p:nvPr/>
        </p:nvSpPr>
        <p:spPr>
          <a:xfrm>
            <a:off x="6300318" y="4306986"/>
            <a:ext cx="735499" cy="41259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Cobranza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4" name="Rectángulo: esquinas redondeadas 16">
            <a:extLst>
              <a:ext uri="{FF2B5EF4-FFF2-40B4-BE49-F238E27FC236}">
                <a16:creationId xmlns:a16="http://schemas.microsoft.com/office/drawing/2014/main" id="{4D800F2A-54E8-424D-BE28-480280C5B2BC}"/>
              </a:ext>
            </a:extLst>
          </p:cNvPr>
          <p:cNvSpPr/>
          <p:nvPr/>
        </p:nvSpPr>
        <p:spPr>
          <a:xfrm>
            <a:off x="7110074" y="4123011"/>
            <a:ext cx="756226" cy="59656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Aportes</a:t>
            </a:r>
            <a:r>
              <a:rPr lang="en-US" sz="1200" b="1" dirty="0">
                <a:solidFill>
                  <a:schemeClr val="tx1"/>
                </a:solidFill>
              </a:rPr>
              <a:t> y </a:t>
            </a:r>
            <a:r>
              <a:rPr lang="en-US" sz="1200" b="1" dirty="0" err="1">
                <a:solidFill>
                  <a:schemeClr val="tx1"/>
                </a:solidFill>
              </a:rPr>
              <a:t>Retiros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5" name="Rectángulo: esquinas redondeadas 16">
            <a:extLst>
              <a:ext uri="{FF2B5EF4-FFF2-40B4-BE49-F238E27FC236}">
                <a16:creationId xmlns:a16="http://schemas.microsoft.com/office/drawing/2014/main" id="{330F6093-D293-4A46-B1B8-D3CF357560B9}"/>
              </a:ext>
            </a:extLst>
          </p:cNvPr>
          <p:cNvSpPr/>
          <p:nvPr/>
        </p:nvSpPr>
        <p:spPr>
          <a:xfrm>
            <a:off x="7952820" y="4130686"/>
            <a:ext cx="809890" cy="62125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OperacionesNO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err="1">
                <a:solidFill>
                  <a:schemeClr val="tx1"/>
                </a:solidFill>
              </a:rPr>
              <a:t>previsionales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35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15">
            <a:extLst>
              <a:ext uri="{FF2B5EF4-FFF2-40B4-BE49-F238E27FC236}">
                <a16:creationId xmlns:a16="http://schemas.microsoft.com/office/drawing/2014/main" id="{6F461B8B-026C-4283-9093-30D1DDE2A580}"/>
              </a:ext>
            </a:extLst>
          </p:cNvPr>
          <p:cNvSpPr/>
          <p:nvPr/>
        </p:nvSpPr>
        <p:spPr>
          <a:xfrm>
            <a:off x="6242660" y="3347204"/>
            <a:ext cx="3029148" cy="8167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Back-End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39" name="Rectángulo: esquinas redondeadas 16">
            <a:extLst>
              <a:ext uri="{FF2B5EF4-FFF2-40B4-BE49-F238E27FC236}">
                <a16:creationId xmlns:a16="http://schemas.microsoft.com/office/drawing/2014/main" id="{E9213166-8B77-453F-B60C-A3DE84CE2AD9}"/>
              </a:ext>
            </a:extLst>
          </p:cNvPr>
          <p:cNvSpPr/>
          <p:nvPr/>
        </p:nvSpPr>
        <p:spPr>
          <a:xfrm>
            <a:off x="6494700" y="3638405"/>
            <a:ext cx="777329" cy="467139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Dominio</a:t>
            </a:r>
            <a:r>
              <a:rPr lang="en-US" sz="1000" b="1" dirty="0">
                <a:solidFill>
                  <a:schemeClr val="tx1"/>
                </a:solidFill>
              </a:rPr>
              <a:t> 1 </a:t>
            </a:r>
          </a:p>
        </p:txBody>
      </p:sp>
      <p:sp>
        <p:nvSpPr>
          <p:cNvPr id="45" name="Rectángulo: esquinas redondeadas 16">
            <a:extLst>
              <a:ext uri="{FF2B5EF4-FFF2-40B4-BE49-F238E27FC236}">
                <a16:creationId xmlns:a16="http://schemas.microsoft.com/office/drawing/2014/main" id="{2A13C350-86FA-4B9C-922A-8BF508BFFF02}"/>
              </a:ext>
            </a:extLst>
          </p:cNvPr>
          <p:cNvSpPr/>
          <p:nvPr/>
        </p:nvSpPr>
        <p:spPr>
          <a:xfrm>
            <a:off x="7397425" y="3638406"/>
            <a:ext cx="803677" cy="467139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Dominio</a:t>
            </a:r>
            <a:r>
              <a:rPr lang="en-US" sz="10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46" name="Rectángulo: esquinas redondeadas 16">
            <a:extLst>
              <a:ext uri="{FF2B5EF4-FFF2-40B4-BE49-F238E27FC236}">
                <a16:creationId xmlns:a16="http://schemas.microsoft.com/office/drawing/2014/main" id="{9A830E2B-5392-41A7-81F4-07ABDD8A0E21}"/>
              </a:ext>
            </a:extLst>
          </p:cNvPr>
          <p:cNvSpPr/>
          <p:nvPr/>
        </p:nvSpPr>
        <p:spPr>
          <a:xfrm>
            <a:off x="8307344" y="3632237"/>
            <a:ext cx="777329" cy="467139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Dominio</a:t>
            </a:r>
            <a:r>
              <a:rPr lang="en-US" sz="1000" b="1" dirty="0">
                <a:solidFill>
                  <a:schemeClr val="tx1"/>
                </a:solidFill>
              </a:rPr>
              <a:t> 3 </a:t>
            </a:r>
          </a:p>
        </p:txBody>
      </p:sp>
      <p:sp>
        <p:nvSpPr>
          <p:cNvPr id="54" name="Rectángulo 15">
            <a:extLst>
              <a:ext uri="{FF2B5EF4-FFF2-40B4-BE49-F238E27FC236}">
                <a16:creationId xmlns:a16="http://schemas.microsoft.com/office/drawing/2014/main" id="{ABBF15E4-D80F-4F25-9531-CDFD1B5A40BB}"/>
              </a:ext>
            </a:extLst>
          </p:cNvPr>
          <p:cNvSpPr/>
          <p:nvPr/>
        </p:nvSpPr>
        <p:spPr>
          <a:xfrm>
            <a:off x="6242658" y="4253854"/>
            <a:ext cx="3029148" cy="9389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Batch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: esquinas redondeadas 16">
            <a:extLst>
              <a:ext uri="{FF2B5EF4-FFF2-40B4-BE49-F238E27FC236}">
                <a16:creationId xmlns:a16="http://schemas.microsoft.com/office/drawing/2014/main" id="{075D9EA1-D2CB-4CED-99E1-D5EB34DA08C3}"/>
              </a:ext>
            </a:extLst>
          </p:cNvPr>
          <p:cNvSpPr/>
          <p:nvPr/>
        </p:nvSpPr>
        <p:spPr>
          <a:xfrm>
            <a:off x="6522759" y="4516858"/>
            <a:ext cx="808273" cy="4671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Dominio</a:t>
            </a:r>
            <a:r>
              <a:rPr lang="en-US" sz="10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6" name="Rectángulo: esquinas redondeadas 16">
            <a:extLst>
              <a:ext uri="{FF2B5EF4-FFF2-40B4-BE49-F238E27FC236}">
                <a16:creationId xmlns:a16="http://schemas.microsoft.com/office/drawing/2014/main" id="{9B4414E0-F3EB-4CC8-8388-393375E71DBB}"/>
              </a:ext>
            </a:extLst>
          </p:cNvPr>
          <p:cNvSpPr/>
          <p:nvPr/>
        </p:nvSpPr>
        <p:spPr>
          <a:xfrm>
            <a:off x="7402708" y="4516677"/>
            <a:ext cx="808273" cy="4671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Dominio</a:t>
            </a:r>
            <a:r>
              <a:rPr lang="en-US" sz="10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57" name="Rectángulo: esquinas redondeadas 16">
            <a:extLst>
              <a:ext uri="{FF2B5EF4-FFF2-40B4-BE49-F238E27FC236}">
                <a16:creationId xmlns:a16="http://schemas.microsoft.com/office/drawing/2014/main" id="{A3E24328-4B86-414A-8341-AE02700796F5}"/>
              </a:ext>
            </a:extLst>
          </p:cNvPr>
          <p:cNvSpPr/>
          <p:nvPr/>
        </p:nvSpPr>
        <p:spPr>
          <a:xfrm>
            <a:off x="8301951" y="4516677"/>
            <a:ext cx="808273" cy="4671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Dominio</a:t>
            </a:r>
            <a:r>
              <a:rPr lang="en-US" sz="10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58" name="Rectángulo 22">
            <a:extLst>
              <a:ext uri="{FF2B5EF4-FFF2-40B4-BE49-F238E27FC236}">
                <a16:creationId xmlns:a16="http://schemas.microsoft.com/office/drawing/2014/main" id="{B1B6E2B9-0858-425D-A9D7-5084FB8D1BC1}"/>
              </a:ext>
            </a:extLst>
          </p:cNvPr>
          <p:cNvSpPr/>
          <p:nvPr/>
        </p:nvSpPr>
        <p:spPr>
          <a:xfrm>
            <a:off x="9371523" y="1753126"/>
            <a:ext cx="397845" cy="34396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Seguridad</a:t>
            </a:r>
          </a:p>
          <a:p>
            <a:pPr algn="ctr"/>
            <a:r>
              <a:rPr lang="es-PE" sz="1200" b="1" dirty="0" err="1">
                <a:solidFill>
                  <a:schemeClr val="tx1"/>
                </a:solidFill>
              </a:rPr>
              <a:t>Identity</a:t>
            </a:r>
            <a:r>
              <a:rPr lang="es-PE" sz="1200" b="1" dirty="0">
                <a:solidFill>
                  <a:schemeClr val="tx1"/>
                </a:solidFill>
              </a:rPr>
              <a:t>  &amp;  </a:t>
            </a:r>
            <a:r>
              <a:rPr lang="es-PE" sz="1200" b="1" dirty="0" err="1">
                <a:solidFill>
                  <a:schemeClr val="tx1"/>
                </a:solidFill>
              </a:rPr>
              <a:t>Acces</a:t>
            </a:r>
            <a:r>
              <a:rPr lang="es-PE" sz="1200" b="1" dirty="0">
                <a:solidFill>
                  <a:schemeClr val="tx1"/>
                </a:solidFill>
              </a:rPr>
              <a:t>  Management</a:t>
            </a:r>
          </a:p>
        </p:txBody>
      </p:sp>
      <p:sp>
        <p:nvSpPr>
          <p:cNvPr id="59" name="Rectángulo: esquinas redondeadas 26">
            <a:extLst>
              <a:ext uri="{FF2B5EF4-FFF2-40B4-BE49-F238E27FC236}">
                <a16:creationId xmlns:a16="http://schemas.microsoft.com/office/drawing/2014/main" id="{09F91AF9-3FC9-4F9D-87DB-5F576092821E}"/>
              </a:ext>
            </a:extLst>
          </p:cNvPr>
          <p:cNvSpPr/>
          <p:nvPr/>
        </p:nvSpPr>
        <p:spPr>
          <a:xfrm>
            <a:off x="2298250" y="1464325"/>
            <a:ext cx="7693889" cy="395812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Rectángulo 15">
            <a:extLst>
              <a:ext uri="{FF2B5EF4-FFF2-40B4-BE49-F238E27FC236}">
                <a16:creationId xmlns:a16="http://schemas.microsoft.com/office/drawing/2014/main" id="{9AC80BA8-684A-41E0-9CBB-2938A7AC0BD3}"/>
              </a:ext>
            </a:extLst>
          </p:cNvPr>
          <p:cNvSpPr/>
          <p:nvPr/>
        </p:nvSpPr>
        <p:spPr>
          <a:xfrm>
            <a:off x="3075225" y="5914697"/>
            <a:ext cx="5958770" cy="8167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Externos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64" name="Rectángulo: esquinas redondeadas 9">
            <a:extLst>
              <a:ext uri="{FF2B5EF4-FFF2-40B4-BE49-F238E27FC236}">
                <a16:creationId xmlns:a16="http://schemas.microsoft.com/office/drawing/2014/main" id="{A319152F-71DF-4D4F-B517-A99348D3BFD0}"/>
              </a:ext>
            </a:extLst>
          </p:cNvPr>
          <p:cNvSpPr/>
          <p:nvPr/>
        </p:nvSpPr>
        <p:spPr>
          <a:xfrm>
            <a:off x="3247680" y="6213393"/>
            <a:ext cx="617215" cy="4567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AFP NET</a:t>
            </a:r>
          </a:p>
        </p:txBody>
      </p:sp>
      <p:sp>
        <p:nvSpPr>
          <p:cNvPr id="65" name="Rectángulo: esquinas redondeadas 9">
            <a:extLst>
              <a:ext uri="{FF2B5EF4-FFF2-40B4-BE49-F238E27FC236}">
                <a16:creationId xmlns:a16="http://schemas.microsoft.com/office/drawing/2014/main" id="{0E9D0B5B-1474-4A35-B3CF-F5AE51BAC7E6}"/>
              </a:ext>
            </a:extLst>
          </p:cNvPr>
          <p:cNvSpPr/>
          <p:nvPr/>
        </p:nvSpPr>
        <p:spPr>
          <a:xfrm>
            <a:off x="4013013" y="6213394"/>
            <a:ext cx="617215" cy="4567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Meller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6" name="Rectángulo: esquinas redondeadas 9">
            <a:extLst>
              <a:ext uri="{FF2B5EF4-FFF2-40B4-BE49-F238E27FC236}">
                <a16:creationId xmlns:a16="http://schemas.microsoft.com/office/drawing/2014/main" id="{9FBC36EE-2EEB-435F-ABA6-5FEC737BFBB9}"/>
              </a:ext>
            </a:extLst>
          </p:cNvPr>
          <p:cNvSpPr/>
          <p:nvPr/>
        </p:nvSpPr>
        <p:spPr>
          <a:xfrm>
            <a:off x="4778346" y="6224060"/>
            <a:ext cx="617215" cy="4567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SBS</a:t>
            </a:r>
          </a:p>
        </p:txBody>
      </p:sp>
      <p:sp>
        <p:nvSpPr>
          <p:cNvPr id="67" name="Rectángulo: esquinas redondeadas 9">
            <a:extLst>
              <a:ext uri="{FF2B5EF4-FFF2-40B4-BE49-F238E27FC236}">
                <a16:creationId xmlns:a16="http://schemas.microsoft.com/office/drawing/2014/main" id="{6FCE5286-473D-43BD-8166-90C9780B526A}"/>
              </a:ext>
            </a:extLst>
          </p:cNvPr>
          <p:cNvSpPr/>
          <p:nvPr/>
        </p:nvSpPr>
        <p:spPr>
          <a:xfrm>
            <a:off x="5568016" y="6230788"/>
            <a:ext cx="617215" cy="4567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DIS</a:t>
            </a:r>
          </a:p>
        </p:txBody>
      </p:sp>
      <p:sp>
        <p:nvSpPr>
          <p:cNvPr id="68" name="Rectángulo: esquinas redondeadas 9">
            <a:extLst>
              <a:ext uri="{FF2B5EF4-FFF2-40B4-BE49-F238E27FC236}">
                <a16:creationId xmlns:a16="http://schemas.microsoft.com/office/drawing/2014/main" id="{CE55654C-098B-44C7-9ED1-A2A5E2CE769A}"/>
              </a:ext>
            </a:extLst>
          </p:cNvPr>
          <p:cNvSpPr/>
          <p:nvPr/>
        </p:nvSpPr>
        <p:spPr>
          <a:xfrm>
            <a:off x="6342346" y="6224060"/>
            <a:ext cx="617215" cy="4567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CIAD</a:t>
            </a:r>
          </a:p>
        </p:txBody>
      </p:sp>
      <p:sp>
        <p:nvSpPr>
          <p:cNvPr id="69" name="Rectángulo: esquinas redondeadas 9">
            <a:extLst>
              <a:ext uri="{FF2B5EF4-FFF2-40B4-BE49-F238E27FC236}">
                <a16:creationId xmlns:a16="http://schemas.microsoft.com/office/drawing/2014/main" id="{2D8D1AA9-4A20-4D4B-A2D9-AF49E55DB29E}"/>
              </a:ext>
            </a:extLst>
          </p:cNvPr>
          <p:cNvSpPr/>
          <p:nvPr/>
        </p:nvSpPr>
        <p:spPr>
          <a:xfrm>
            <a:off x="7116676" y="6230787"/>
            <a:ext cx="756777" cy="4567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Bancos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Rectángulo: esquinas redondeadas 9">
            <a:extLst>
              <a:ext uri="{FF2B5EF4-FFF2-40B4-BE49-F238E27FC236}">
                <a16:creationId xmlns:a16="http://schemas.microsoft.com/office/drawing/2014/main" id="{A0DD844F-0B84-4BE7-B2A3-A31ED10A836B}"/>
              </a:ext>
            </a:extLst>
          </p:cNvPr>
          <p:cNvSpPr/>
          <p:nvPr/>
        </p:nvSpPr>
        <p:spPr>
          <a:xfrm>
            <a:off x="8049062" y="6224060"/>
            <a:ext cx="756777" cy="4567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Central </a:t>
            </a:r>
            <a:r>
              <a:rPr lang="en-US" sz="1100" b="1" dirty="0" err="1">
                <a:solidFill>
                  <a:schemeClr val="tx1"/>
                </a:solidFill>
              </a:rPr>
              <a:t>Riesgos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2" name="Rectángulo 22">
            <a:extLst>
              <a:ext uri="{FF2B5EF4-FFF2-40B4-BE49-F238E27FC236}">
                <a16:creationId xmlns:a16="http://schemas.microsoft.com/office/drawing/2014/main" id="{231E8D3F-41D5-4C73-8324-E0DE381256D1}"/>
              </a:ext>
            </a:extLst>
          </p:cNvPr>
          <p:cNvSpPr/>
          <p:nvPr/>
        </p:nvSpPr>
        <p:spPr>
          <a:xfrm>
            <a:off x="10632180" y="945932"/>
            <a:ext cx="1486604" cy="5306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73" name="Rectángulo 22" descr="sssss">
            <a:extLst>
              <a:ext uri="{FF2B5EF4-FFF2-40B4-BE49-F238E27FC236}">
                <a16:creationId xmlns:a16="http://schemas.microsoft.com/office/drawing/2014/main" id="{8EC51F40-3EC7-4A4F-8770-491DB3471AFB}"/>
              </a:ext>
            </a:extLst>
          </p:cNvPr>
          <p:cNvSpPr/>
          <p:nvPr/>
        </p:nvSpPr>
        <p:spPr>
          <a:xfrm>
            <a:off x="63300" y="927335"/>
            <a:ext cx="1523552" cy="57557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75" name="Rectángulo 1">
            <a:extLst>
              <a:ext uri="{FF2B5EF4-FFF2-40B4-BE49-F238E27FC236}">
                <a16:creationId xmlns:a16="http://schemas.microsoft.com/office/drawing/2014/main" id="{A6AA703D-59A2-4CB7-967C-50B5459A1F0C}"/>
              </a:ext>
            </a:extLst>
          </p:cNvPr>
          <p:cNvSpPr/>
          <p:nvPr/>
        </p:nvSpPr>
        <p:spPr>
          <a:xfrm>
            <a:off x="71073" y="511812"/>
            <a:ext cx="1626297" cy="3408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FRONT – END  CLIENTE</a:t>
            </a:r>
            <a:endParaRPr lang="es-PE" sz="900" dirty="0">
              <a:solidFill>
                <a:schemeClr val="tx1"/>
              </a:solidFill>
            </a:endParaRPr>
          </a:p>
        </p:txBody>
      </p:sp>
      <p:sp>
        <p:nvSpPr>
          <p:cNvPr id="76" name="Rectángulo 1">
            <a:extLst>
              <a:ext uri="{FF2B5EF4-FFF2-40B4-BE49-F238E27FC236}">
                <a16:creationId xmlns:a16="http://schemas.microsoft.com/office/drawing/2014/main" id="{BF4EA89B-4EC2-45C1-86A5-AB1EB78052A5}"/>
              </a:ext>
            </a:extLst>
          </p:cNvPr>
          <p:cNvSpPr/>
          <p:nvPr/>
        </p:nvSpPr>
        <p:spPr>
          <a:xfrm>
            <a:off x="10632180" y="530408"/>
            <a:ext cx="1484026" cy="3408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FRONT – END  CLIENTE</a:t>
            </a:r>
            <a:endParaRPr lang="es-PE" sz="900" dirty="0">
              <a:solidFill>
                <a:schemeClr val="tx1"/>
              </a:solidFill>
            </a:endParaRPr>
          </a:p>
        </p:txBody>
      </p:sp>
      <p:sp>
        <p:nvSpPr>
          <p:cNvPr id="77" name="Rectángulo: esquinas redondeadas 9">
            <a:extLst>
              <a:ext uri="{FF2B5EF4-FFF2-40B4-BE49-F238E27FC236}">
                <a16:creationId xmlns:a16="http://schemas.microsoft.com/office/drawing/2014/main" id="{B76BC1F9-17A1-47DB-88FE-8D6A355B80CB}"/>
              </a:ext>
            </a:extLst>
          </p:cNvPr>
          <p:cNvSpPr/>
          <p:nvPr/>
        </p:nvSpPr>
        <p:spPr>
          <a:xfrm>
            <a:off x="208426" y="1041459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Premium</a:t>
            </a:r>
          </a:p>
        </p:txBody>
      </p:sp>
      <p:sp>
        <p:nvSpPr>
          <p:cNvPr id="78" name="Rectángulo: esquinas redondeadas 9">
            <a:extLst>
              <a:ext uri="{FF2B5EF4-FFF2-40B4-BE49-F238E27FC236}">
                <a16:creationId xmlns:a16="http://schemas.microsoft.com/office/drawing/2014/main" id="{596E7A74-7348-442D-9E87-630735B5969C}"/>
              </a:ext>
            </a:extLst>
          </p:cNvPr>
          <p:cNvSpPr/>
          <p:nvPr/>
        </p:nvSpPr>
        <p:spPr>
          <a:xfrm>
            <a:off x="208426" y="1502092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Comercial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9" name="Rectángulo: esquinas redondeadas 9">
            <a:extLst>
              <a:ext uri="{FF2B5EF4-FFF2-40B4-BE49-F238E27FC236}">
                <a16:creationId xmlns:a16="http://schemas.microsoft.com/office/drawing/2014/main" id="{9CC29710-D27F-4511-930D-DFE58804325F}"/>
              </a:ext>
            </a:extLst>
          </p:cNvPr>
          <p:cNvSpPr/>
          <p:nvPr/>
        </p:nvSpPr>
        <p:spPr>
          <a:xfrm>
            <a:off x="208426" y="1974822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BI</a:t>
            </a:r>
          </a:p>
        </p:txBody>
      </p:sp>
      <p:sp>
        <p:nvSpPr>
          <p:cNvPr id="80" name="Rectángulo: esquinas redondeadas 9">
            <a:extLst>
              <a:ext uri="{FF2B5EF4-FFF2-40B4-BE49-F238E27FC236}">
                <a16:creationId xmlns:a16="http://schemas.microsoft.com/office/drawing/2014/main" id="{D063ED32-6DC8-47E9-9500-0485DBC49440}"/>
              </a:ext>
            </a:extLst>
          </p:cNvPr>
          <p:cNvSpPr/>
          <p:nvPr/>
        </p:nvSpPr>
        <p:spPr>
          <a:xfrm>
            <a:off x="208426" y="2447552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Estado de </a:t>
            </a:r>
            <a:r>
              <a:rPr lang="en-US" sz="1100" b="1" dirty="0" err="1">
                <a:solidFill>
                  <a:schemeClr val="tx1"/>
                </a:solidFill>
              </a:rPr>
              <a:t>Cuenta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1" name="Rectángulo: esquinas redondeadas 9">
            <a:extLst>
              <a:ext uri="{FF2B5EF4-FFF2-40B4-BE49-F238E27FC236}">
                <a16:creationId xmlns:a16="http://schemas.microsoft.com/office/drawing/2014/main" id="{5CA362EB-E2F5-46BB-8768-55F146DD35EE}"/>
              </a:ext>
            </a:extLst>
          </p:cNvPr>
          <p:cNvSpPr/>
          <p:nvPr/>
        </p:nvSpPr>
        <p:spPr>
          <a:xfrm>
            <a:off x="199385" y="2938080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82" name="Rectángulo: esquinas redondeadas 9">
            <a:extLst>
              <a:ext uri="{FF2B5EF4-FFF2-40B4-BE49-F238E27FC236}">
                <a16:creationId xmlns:a16="http://schemas.microsoft.com/office/drawing/2014/main" id="{2EA74DD4-9383-4A4D-B7BB-17A2B3CC58FD}"/>
              </a:ext>
            </a:extLst>
          </p:cNvPr>
          <p:cNvSpPr/>
          <p:nvPr/>
        </p:nvSpPr>
        <p:spPr>
          <a:xfrm>
            <a:off x="192964" y="3410810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Mobile</a:t>
            </a:r>
          </a:p>
        </p:txBody>
      </p:sp>
      <p:sp>
        <p:nvSpPr>
          <p:cNvPr id="83" name="Rectángulo: esquinas redondeadas 9">
            <a:extLst>
              <a:ext uri="{FF2B5EF4-FFF2-40B4-BE49-F238E27FC236}">
                <a16:creationId xmlns:a16="http://schemas.microsoft.com/office/drawing/2014/main" id="{7E49BB43-FC51-4D9D-BF7E-7454AE0C4845}"/>
              </a:ext>
            </a:extLst>
          </p:cNvPr>
          <p:cNvSpPr/>
          <p:nvPr/>
        </p:nvSpPr>
        <p:spPr>
          <a:xfrm>
            <a:off x="208426" y="3867414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Call Center</a:t>
            </a:r>
          </a:p>
        </p:txBody>
      </p:sp>
      <p:sp>
        <p:nvSpPr>
          <p:cNvPr id="84" name="Rectángulo: esquinas redondeadas 9">
            <a:extLst>
              <a:ext uri="{FF2B5EF4-FFF2-40B4-BE49-F238E27FC236}">
                <a16:creationId xmlns:a16="http://schemas.microsoft.com/office/drawing/2014/main" id="{49481EAC-EC07-4A96-B8E8-866FA7C716E2}"/>
              </a:ext>
            </a:extLst>
          </p:cNvPr>
          <p:cNvSpPr/>
          <p:nvPr/>
        </p:nvSpPr>
        <p:spPr>
          <a:xfrm>
            <a:off x="199385" y="4336052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Servicio</a:t>
            </a:r>
            <a:r>
              <a:rPr lang="en-US" sz="1100" b="1" dirty="0">
                <a:solidFill>
                  <a:schemeClr val="tx1"/>
                </a:solidFill>
              </a:rPr>
              <a:t> al </a:t>
            </a:r>
            <a:r>
              <a:rPr lang="en-US" sz="1100" b="1" dirty="0" err="1">
                <a:solidFill>
                  <a:schemeClr val="tx1"/>
                </a:solidFill>
              </a:rPr>
              <a:t>Cliente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5" name="Rectángulo: esquinas redondeadas 9">
            <a:extLst>
              <a:ext uri="{FF2B5EF4-FFF2-40B4-BE49-F238E27FC236}">
                <a16:creationId xmlns:a16="http://schemas.microsoft.com/office/drawing/2014/main" id="{65B3B22C-8CA2-41E0-B35D-E39D87F337B4}"/>
              </a:ext>
            </a:extLst>
          </p:cNvPr>
          <p:cNvSpPr/>
          <p:nvPr/>
        </p:nvSpPr>
        <p:spPr>
          <a:xfrm>
            <a:off x="208426" y="4804913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Reclamos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6" name="Rectángulo: esquinas redondeadas 9">
            <a:extLst>
              <a:ext uri="{FF2B5EF4-FFF2-40B4-BE49-F238E27FC236}">
                <a16:creationId xmlns:a16="http://schemas.microsoft.com/office/drawing/2014/main" id="{858CA72B-582A-4ACF-B4FC-6C9F5FFA1620}"/>
              </a:ext>
            </a:extLst>
          </p:cNvPr>
          <p:cNvSpPr/>
          <p:nvPr/>
        </p:nvSpPr>
        <p:spPr>
          <a:xfrm>
            <a:off x="192964" y="5283551"/>
            <a:ext cx="896822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Comisiones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7" name="Rectángulo: esquinas redondeadas 9">
            <a:extLst>
              <a:ext uri="{FF2B5EF4-FFF2-40B4-BE49-F238E27FC236}">
                <a16:creationId xmlns:a16="http://schemas.microsoft.com/office/drawing/2014/main" id="{5151CB01-C6EA-4A69-B8DC-8E93FF662D3C}"/>
              </a:ext>
            </a:extLst>
          </p:cNvPr>
          <p:cNvSpPr/>
          <p:nvPr/>
        </p:nvSpPr>
        <p:spPr>
          <a:xfrm>
            <a:off x="192964" y="5761526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CRM </a:t>
            </a:r>
            <a:r>
              <a:rPr lang="en-US" sz="1100" b="1" dirty="0" err="1">
                <a:solidFill>
                  <a:schemeClr val="tx1"/>
                </a:solidFill>
              </a:rPr>
              <a:t>Deuda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8" name="Rectángulo: esquinas redondeadas 9">
            <a:extLst>
              <a:ext uri="{FF2B5EF4-FFF2-40B4-BE49-F238E27FC236}">
                <a16:creationId xmlns:a16="http://schemas.microsoft.com/office/drawing/2014/main" id="{A5C06E10-8D68-42B6-A314-CD85DE8AC0B6}"/>
              </a:ext>
            </a:extLst>
          </p:cNvPr>
          <p:cNvSpPr/>
          <p:nvPr/>
        </p:nvSpPr>
        <p:spPr>
          <a:xfrm>
            <a:off x="11047686" y="1178890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MIDAS</a:t>
            </a:r>
          </a:p>
        </p:txBody>
      </p:sp>
      <p:sp>
        <p:nvSpPr>
          <p:cNvPr id="110" name="Rectángulo: esquinas redondeadas 14">
            <a:extLst>
              <a:ext uri="{FF2B5EF4-FFF2-40B4-BE49-F238E27FC236}">
                <a16:creationId xmlns:a16="http://schemas.microsoft.com/office/drawing/2014/main" id="{6BAA7660-AF62-4957-BAD1-E89399001A7A}"/>
              </a:ext>
            </a:extLst>
          </p:cNvPr>
          <p:cNvSpPr/>
          <p:nvPr/>
        </p:nvSpPr>
        <p:spPr>
          <a:xfrm rot="16200000">
            <a:off x="-1121631" y="3641729"/>
            <a:ext cx="5029759" cy="2621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Satelites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legados</a:t>
            </a:r>
            <a:r>
              <a:rPr lang="en-US" b="1" dirty="0">
                <a:solidFill>
                  <a:schemeClr val="tx1"/>
                </a:solidFill>
              </a:rPr>
              <a:t>, canals y </a:t>
            </a:r>
            <a:r>
              <a:rPr lang="en-US" b="1" dirty="0" err="1">
                <a:solidFill>
                  <a:schemeClr val="tx1"/>
                </a:solidFill>
              </a:rPr>
              <a:t>Domnio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Empresarial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1" name="Rectángulo: esquinas redondeadas 14">
            <a:extLst>
              <a:ext uri="{FF2B5EF4-FFF2-40B4-BE49-F238E27FC236}">
                <a16:creationId xmlns:a16="http://schemas.microsoft.com/office/drawing/2014/main" id="{64867AEB-F0EA-43D9-BF66-03492FDFD129}"/>
              </a:ext>
            </a:extLst>
          </p:cNvPr>
          <p:cNvSpPr/>
          <p:nvPr/>
        </p:nvSpPr>
        <p:spPr>
          <a:xfrm rot="5400000">
            <a:off x="8391569" y="3410765"/>
            <a:ext cx="4887337" cy="2492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Satelites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legados</a:t>
            </a:r>
            <a:r>
              <a:rPr lang="en-US" b="1" dirty="0">
                <a:solidFill>
                  <a:schemeClr val="tx1"/>
                </a:solidFill>
              </a:rPr>
              <a:t> , canals y </a:t>
            </a:r>
            <a:r>
              <a:rPr lang="en-US" b="1" dirty="0" err="1">
                <a:solidFill>
                  <a:schemeClr val="tx1"/>
                </a:solidFill>
              </a:rPr>
              <a:t>Dominio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Empresarial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BA43533-6E98-4B39-8E7A-B7EB8048BB25}"/>
              </a:ext>
            </a:extLst>
          </p:cNvPr>
          <p:cNvSpPr txBox="1"/>
          <p:nvPr/>
        </p:nvSpPr>
        <p:spPr>
          <a:xfrm>
            <a:off x="2336685" y="332777"/>
            <a:ext cx="743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ARQUITECTURA INTEGRACION – On Premise / </a:t>
            </a:r>
            <a:r>
              <a:rPr lang="en-US" sz="2400" b="1" dirty="0" err="1"/>
              <a:t>Separados</a:t>
            </a:r>
            <a:r>
              <a:rPr lang="en-US" sz="2400" b="1" dirty="0"/>
              <a:t>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F33FC4A-E846-4C2E-8ED0-E7B407641B42}"/>
              </a:ext>
            </a:extLst>
          </p:cNvPr>
          <p:cNvSpPr txBox="1"/>
          <p:nvPr/>
        </p:nvSpPr>
        <p:spPr>
          <a:xfrm>
            <a:off x="4548362" y="933772"/>
            <a:ext cx="31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KADABRA – On Premise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32F5834-4F22-403A-9579-E93DDD08071A}"/>
              </a:ext>
            </a:extLst>
          </p:cNvPr>
          <p:cNvSpPr txBox="1"/>
          <p:nvPr/>
        </p:nvSpPr>
        <p:spPr>
          <a:xfrm>
            <a:off x="192964" y="127388"/>
            <a:ext cx="104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INTEGRA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0CF386F-C133-4F49-BCB3-30F6D332F405}"/>
              </a:ext>
            </a:extLst>
          </p:cNvPr>
          <p:cNvSpPr txBox="1"/>
          <p:nvPr/>
        </p:nvSpPr>
        <p:spPr>
          <a:xfrm>
            <a:off x="11099940" y="96834"/>
            <a:ext cx="93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PRIMA</a:t>
            </a:r>
          </a:p>
        </p:txBody>
      </p:sp>
      <p:sp>
        <p:nvSpPr>
          <p:cNvPr id="99" name="Rectángulo: esquinas redondeadas 9">
            <a:extLst>
              <a:ext uri="{FF2B5EF4-FFF2-40B4-BE49-F238E27FC236}">
                <a16:creationId xmlns:a16="http://schemas.microsoft.com/office/drawing/2014/main" id="{0ECBE070-4410-4A31-BD41-19CEEF8BCC62}"/>
              </a:ext>
            </a:extLst>
          </p:cNvPr>
          <p:cNvSpPr/>
          <p:nvPr/>
        </p:nvSpPr>
        <p:spPr>
          <a:xfrm>
            <a:off x="199385" y="6259571"/>
            <a:ext cx="881360" cy="3619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DWH Netezza</a:t>
            </a:r>
          </a:p>
        </p:txBody>
      </p:sp>
      <p:sp>
        <p:nvSpPr>
          <p:cNvPr id="131" name="Rectángulo: esquinas redondeadas 9">
            <a:extLst>
              <a:ext uri="{FF2B5EF4-FFF2-40B4-BE49-F238E27FC236}">
                <a16:creationId xmlns:a16="http://schemas.microsoft.com/office/drawing/2014/main" id="{9264F8EF-D198-4671-BEA6-D84B5AD5A262}"/>
              </a:ext>
            </a:extLst>
          </p:cNvPr>
          <p:cNvSpPr/>
          <p:nvPr/>
        </p:nvSpPr>
        <p:spPr>
          <a:xfrm>
            <a:off x="11047686" y="1464326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Riesgos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2" name="Rectángulo: esquinas redondeadas 9">
            <a:extLst>
              <a:ext uri="{FF2B5EF4-FFF2-40B4-BE49-F238E27FC236}">
                <a16:creationId xmlns:a16="http://schemas.microsoft.com/office/drawing/2014/main" id="{E8F229C5-630F-4229-9933-32C62C3AF471}"/>
              </a:ext>
            </a:extLst>
          </p:cNvPr>
          <p:cNvSpPr/>
          <p:nvPr/>
        </p:nvSpPr>
        <p:spPr>
          <a:xfrm>
            <a:off x="11059556" y="1753127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Isosystem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3" name="Rectángulo: esquinas redondeadas 9">
            <a:extLst>
              <a:ext uri="{FF2B5EF4-FFF2-40B4-BE49-F238E27FC236}">
                <a16:creationId xmlns:a16="http://schemas.microsoft.com/office/drawing/2014/main" id="{92B4B8BE-4272-481E-8DEC-3FF22D267BB8}"/>
              </a:ext>
            </a:extLst>
          </p:cNvPr>
          <p:cNvSpPr/>
          <p:nvPr/>
        </p:nvSpPr>
        <p:spPr>
          <a:xfrm>
            <a:off x="11059556" y="2038563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CRM</a:t>
            </a:r>
          </a:p>
        </p:txBody>
      </p:sp>
      <p:sp>
        <p:nvSpPr>
          <p:cNvPr id="134" name="Rectángulo: esquinas redondeadas 9">
            <a:extLst>
              <a:ext uri="{FF2B5EF4-FFF2-40B4-BE49-F238E27FC236}">
                <a16:creationId xmlns:a16="http://schemas.microsoft.com/office/drawing/2014/main" id="{A4826605-E4FD-4B5F-A84C-C3FCB20C4151}"/>
              </a:ext>
            </a:extLst>
          </p:cNvPr>
          <p:cNvSpPr/>
          <p:nvPr/>
        </p:nvSpPr>
        <p:spPr>
          <a:xfrm>
            <a:off x="11065110" y="2343108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SIGA</a:t>
            </a:r>
          </a:p>
        </p:txBody>
      </p:sp>
      <p:sp>
        <p:nvSpPr>
          <p:cNvPr id="135" name="Rectángulo: esquinas redondeadas 9">
            <a:extLst>
              <a:ext uri="{FF2B5EF4-FFF2-40B4-BE49-F238E27FC236}">
                <a16:creationId xmlns:a16="http://schemas.microsoft.com/office/drawing/2014/main" id="{E50E6B05-F0A1-433B-998D-72C00503D3C1}"/>
              </a:ext>
            </a:extLst>
          </p:cNvPr>
          <p:cNvSpPr/>
          <p:nvPr/>
        </p:nvSpPr>
        <p:spPr>
          <a:xfrm>
            <a:off x="11065110" y="2628544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SARR</a:t>
            </a:r>
          </a:p>
        </p:txBody>
      </p:sp>
      <p:sp>
        <p:nvSpPr>
          <p:cNvPr id="136" name="Rectángulo: esquinas redondeadas 9">
            <a:extLst>
              <a:ext uri="{FF2B5EF4-FFF2-40B4-BE49-F238E27FC236}">
                <a16:creationId xmlns:a16="http://schemas.microsoft.com/office/drawing/2014/main" id="{C385E56E-A3DE-47CA-BD6B-8330E768487E}"/>
              </a:ext>
            </a:extLst>
          </p:cNvPr>
          <p:cNvSpPr/>
          <p:nvPr/>
        </p:nvSpPr>
        <p:spPr>
          <a:xfrm>
            <a:off x="11076980" y="2917345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Comisiones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8" name="Rectángulo: esquinas redondeadas 9">
            <a:extLst>
              <a:ext uri="{FF2B5EF4-FFF2-40B4-BE49-F238E27FC236}">
                <a16:creationId xmlns:a16="http://schemas.microsoft.com/office/drawing/2014/main" id="{3E1DD495-A4AA-4AA0-8D79-A865AE64A7D4}"/>
              </a:ext>
            </a:extLst>
          </p:cNvPr>
          <p:cNvSpPr/>
          <p:nvPr/>
        </p:nvSpPr>
        <p:spPr>
          <a:xfrm>
            <a:off x="11076980" y="3202781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Cyval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9" name="Rectángulo: esquinas redondeadas 9">
            <a:extLst>
              <a:ext uri="{FF2B5EF4-FFF2-40B4-BE49-F238E27FC236}">
                <a16:creationId xmlns:a16="http://schemas.microsoft.com/office/drawing/2014/main" id="{3FD55544-EA30-404D-A05C-FF3D158E2A7B}"/>
              </a:ext>
            </a:extLst>
          </p:cNvPr>
          <p:cNvSpPr/>
          <p:nvPr/>
        </p:nvSpPr>
        <p:spPr>
          <a:xfrm>
            <a:off x="11054213" y="3529794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EXACTUS</a:t>
            </a:r>
          </a:p>
        </p:txBody>
      </p:sp>
      <p:sp>
        <p:nvSpPr>
          <p:cNvPr id="141" name="Rectángulo: esquinas redondeadas 9">
            <a:extLst>
              <a:ext uri="{FF2B5EF4-FFF2-40B4-BE49-F238E27FC236}">
                <a16:creationId xmlns:a16="http://schemas.microsoft.com/office/drawing/2014/main" id="{7FEBD047-6A4F-4E5C-98E5-3F659DAAD23F}"/>
              </a:ext>
            </a:extLst>
          </p:cNvPr>
          <p:cNvSpPr/>
          <p:nvPr/>
        </p:nvSpPr>
        <p:spPr>
          <a:xfrm>
            <a:off x="11054213" y="3815230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Est Abogado</a:t>
            </a:r>
          </a:p>
        </p:txBody>
      </p:sp>
      <p:sp>
        <p:nvSpPr>
          <p:cNvPr id="143" name="Rectángulo: esquinas redondeadas 9">
            <a:extLst>
              <a:ext uri="{FF2B5EF4-FFF2-40B4-BE49-F238E27FC236}">
                <a16:creationId xmlns:a16="http://schemas.microsoft.com/office/drawing/2014/main" id="{9746816B-D48C-4809-966F-2150B45D4302}"/>
              </a:ext>
            </a:extLst>
          </p:cNvPr>
          <p:cNvSpPr/>
          <p:nvPr/>
        </p:nvSpPr>
        <p:spPr>
          <a:xfrm>
            <a:off x="11066083" y="4104031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IVR</a:t>
            </a:r>
          </a:p>
        </p:txBody>
      </p:sp>
      <p:sp>
        <p:nvSpPr>
          <p:cNvPr id="149" name="Rectángulo: esquinas redondeadas 9">
            <a:extLst>
              <a:ext uri="{FF2B5EF4-FFF2-40B4-BE49-F238E27FC236}">
                <a16:creationId xmlns:a16="http://schemas.microsoft.com/office/drawing/2014/main" id="{B374DFD9-9E4E-445D-A9C2-91B5115E367B}"/>
              </a:ext>
            </a:extLst>
          </p:cNvPr>
          <p:cNvSpPr/>
          <p:nvPr/>
        </p:nvSpPr>
        <p:spPr>
          <a:xfrm>
            <a:off x="11066083" y="4389467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Mobile</a:t>
            </a:r>
          </a:p>
        </p:txBody>
      </p:sp>
      <p:sp>
        <p:nvSpPr>
          <p:cNvPr id="151" name="Rectángulo: esquinas redondeadas 9">
            <a:extLst>
              <a:ext uri="{FF2B5EF4-FFF2-40B4-BE49-F238E27FC236}">
                <a16:creationId xmlns:a16="http://schemas.microsoft.com/office/drawing/2014/main" id="{5D6CF33E-47CF-4A2D-9C8F-68BBFB038A14}"/>
              </a:ext>
            </a:extLst>
          </p:cNvPr>
          <p:cNvSpPr/>
          <p:nvPr/>
        </p:nvSpPr>
        <p:spPr>
          <a:xfrm>
            <a:off x="11071637" y="4694012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52" name="Rectángulo: esquinas redondeadas 9">
            <a:extLst>
              <a:ext uri="{FF2B5EF4-FFF2-40B4-BE49-F238E27FC236}">
                <a16:creationId xmlns:a16="http://schemas.microsoft.com/office/drawing/2014/main" id="{BB9E958C-0A44-4B8E-B016-0A1520F4201F}"/>
              </a:ext>
            </a:extLst>
          </p:cNvPr>
          <p:cNvSpPr/>
          <p:nvPr/>
        </p:nvSpPr>
        <p:spPr>
          <a:xfrm>
            <a:off x="11071637" y="4979448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PAC</a:t>
            </a:r>
          </a:p>
        </p:txBody>
      </p:sp>
      <p:sp>
        <p:nvSpPr>
          <p:cNvPr id="153" name="Rectángulo: esquinas redondeadas 9">
            <a:extLst>
              <a:ext uri="{FF2B5EF4-FFF2-40B4-BE49-F238E27FC236}">
                <a16:creationId xmlns:a16="http://schemas.microsoft.com/office/drawing/2014/main" id="{31FDBA7B-3B41-448A-9FF3-B1066EE001B2}"/>
              </a:ext>
            </a:extLst>
          </p:cNvPr>
          <p:cNvSpPr/>
          <p:nvPr/>
        </p:nvSpPr>
        <p:spPr>
          <a:xfrm>
            <a:off x="11083507" y="5268249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Mod </a:t>
            </a:r>
            <a:r>
              <a:rPr lang="en-US" sz="1100" b="1" dirty="0" err="1">
                <a:solidFill>
                  <a:schemeClr val="tx1"/>
                </a:solidFill>
              </a:rPr>
              <a:t>Autent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4" name="Rectángulo: esquinas redondeadas 9">
            <a:extLst>
              <a:ext uri="{FF2B5EF4-FFF2-40B4-BE49-F238E27FC236}">
                <a16:creationId xmlns:a16="http://schemas.microsoft.com/office/drawing/2014/main" id="{D00D1876-9738-480F-B258-B763AD7F1264}"/>
              </a:ext>
            </a:extLst>
          </p:cNvPr>
          <p:cNvSpPr/>
          <p:nvPr/>
        </p:nvSpPr>
        <p:spPr>
          <a:xfrm>
            <a:off x="11083507" y="5553685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DWH</a:t>
            </a:r>
          </a:p>
        </p:txBody>
      </p:sp>
      <p:sp>
        <p:nvSpPr>
          <p:cNvPr id="89" name="Rectángulo 1">
            <a:extLst>
              <a:ext uri="{FF2B5EF4-FFF2-40B4-BE49-F238E27FC236}">
                <a16:creationId xmlns:a16="http://schemas.microsoft.com/office/drawing/2014/main" id="{3C44E39A-30C1-4659-B66E-FA553693CC3A}"/>
              </a:ext>
            </a:extLst>
          </p:cNvPr>
          <p:cNvSpPr/>
          <p:nvPr/>
        </p:nvSpPr>
        <p:spPr>
          <a:xfrm>
            <a:off x="3047698" y="1826374"/>
            <a:ext cx="3023877" cy="3408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FRONT – END EMPLEADOS KADABRA 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95" name="Rectángulo 10">
            <a:extLst>
              <a:ext uri="{FF2B5EF4-FFF2-40B4-BE49-F238E27FC236}">
                <a16:creationId xmlns:a16="http://schemas.microsoft.com/office/drawing/2014/main" id="{1F8DA5FF-DBBB-4E79-A023-1CD8551BAEA2}"/>
              </a:ext>
            </a:extLst>
          </p:cNvPr>
          <p:cNvSpPr/>
          <p:nvPr/>
        </p:nvSpPr>
        <p:spPr>
          <a:xfrm>
            <a:off x="3042030" y="2609217"/>
            <a:ext cx="1317175" cy="626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Integración</a:t>
            </a:r>
            <a:endParaRPr lang="es-PE" sz="1400" b="1" dirty="0">
              <a:solidFill>
                <a:schemeClr val="tx1"/>
              </a:solidFill>
            </a:endParaRPr>
          </a:p>
        </p:txBody>
      </p:sp>
      <p:sp>
        <p:nvSpPr>
          <p:cNvPr id="96" name="Rectángulo: esquinas redondeadas 14">
            <a:extLst>
              <a:ext uri="{FF2B5EF4-FFF2-40B4-BE49-F238E27FC236}">
                <a16:creationId xmlns:a16="http://schemas.microsoft.com/office/drawing/2014/main" id="{E575D99E-6CF9-4B48-B7E5-E3DD47F914CD}"/>
              </a:ext>
            </a:extLst>
          </p:cNvPr>
          <p:cNvSpPr/>
          <p:nvPr/>
        </p:nvSpPr>
        <p:spPr>
          <a:xfrm>
            <a:off x="3111825" y="2952513"/>
            <a:ext cx="1202294" cy="1682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API Gateway 1</a:t>
            </a:r>
          </a:p>
        </p:txBody>
      </p:sp>
      <p:sp>
        <p:nvSpPr>
          <p:cNvPr id="97" name="Rectángulo 15">
            <a:extLst>
              <a:ext uri="{FF2B5EF4-FFF2-40B4-BE49-F238E27FC236}">
                <a16:creationId xmlns:a16="http://schemas.microsoft.com/office/drawing/2014/main" id="{B2432A19-1DBA-4072-A766-D4BCA113BF77}"/>
              </a:ext>
            </a:extLst>
          </p:cNvPr>
          <p:cNvSpPr/>
          <p:nvPr/>
        </p:nvSpPr>
        <p:spPr>
          <a:xfrm>
            <a:off x="3003034" y="3342924"/>
            <a:ext cx="3029148" cy="8167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Back-End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98" name="Rectángulo: esquinas redondeadas 16">
            <a:extLst>
              <a:ext uri="{FF2B5EF4-FFF2-40B4-BE49-F238E27FC236}">
                <a16:creationId xmlns:a16="http://schemas.microsoft.com/office/drawing/2014/main" id="{9874C84D-8087-4AC4-8084-3624A8E97B44}"/>
              </a:ext>
            </a:extLst>
          </p:cNvPr>
          <p:cNvSpPr/>
          <p:nvPr/>
        </p:nvSpPr>
        <p:spPr>
          <a:xfrm>
            <a:off x="3255074" y="3634125"/>
            <a:ext cx="777329" cy="467139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Dominio</a:t>
            </a:r>
            <a:r>
              <a:rPr lang="en-US" sz="10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00" name="Rectángulo: esquinas redondeadas 16">
            <a:extLst>
              <a:ext uri="{FF2B5EF4-FFF2-40B4-BE49-F238E27FC236}">
                <a16:creationId xmlns:a16="http://schemas.microsoft.com/office/drawing/2014/main" id="{D4AA3B69-9B21-4060-AC61-345731E785E2}"/>
              </a:ext>
            </a:extLst>
          </p:cNvPr>
          <p:cNvSpPr/>
          <p:nvPr/>
        </p:nvSpPr>
        <p:spPr>
          <a:xfrm>
            <a:off x="4157799" y="3634126"/>
            <a:ext cx="803677" cy="467139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Dominio</a:t>
            </a:r>
            <a:r>
              <a:rPr lang="en-US" sz="1000" b="1" dirty="0">
                <a:solidFill>
                  <a:schemeClr val="tx1"/>
                </a:solidFill>
              </a:rPr>
              <a:t> 2 </a:t>
            </a:r>
          </a:p>
        </p:txBody>
      </p:sp>
      <p:sp>
        <p:nvSpPr>
          <p:cNvPr id="101" name="Rectángulo: esquinas redondeadas 16">
            <a:extLst>
              <a:ext uri="{FF2B5EF4-FFF2-40B4-BE49-F238E27FC236}">
                <a16:creationId xmlns:a16="http://schemas.microsoft.com/office/drawing/2014/main" id="{65E9D2C1-BF3B-4DBA-B4C2-7244E4886D9B}"/>
              </a:ext>
            </a:extLst>
          </p:cNvPr>
          <p:cNvSpPr/>
          <p:nvPr/>
        </p:nvSpPr>
        <p:spPr>
          <a:xfrm>
            <a:off x="5067718" y="3627957"/>
            <a:ext cx="777329" cy="467139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Dominio</a:t>
            </a:r>
            <a:r>
              <a:rPr lang="en-US" sz="1000" b="1" dirty="0">
                <a:solidFill>
                  <a:schemeClr val="tx1"/>
                </a:solidFill>
              </a:rPr>
              <a:t> 3 </a:t>
            </a:r>
          </a:p>
        </p:txBody>
      </p:sp>
      <p:sp>
        <p:nvSpPr>
          <p:cNvPr id="102" name="Rectángulo 15">
            <a:extLst>
              <a:ext uri="{FF2B5EF4-FFF2-40B4-BE49-F238E27FC236}">
                <a16:creationId xmlns:a16="http://schemas.microsoft.com/office/drawing/2014/main" id="{D43ED2DB-2FD7-4C1C-B080-0C368A7E4E2E}"/>
              </a:ext>
            </a:extLst>
          </p:cNvPr>
          <p:cNvSpPr/>
          <p:nvPr/>
        </p:nvSpPr>
        <p:spPr>
          <a:xfrm>
            <a:off x="3003032" y="4249574"/>
            <a:ext cx="3029148" cy="9389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Batch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103" name="Rectángulo: esquinas redondeadas 16">
            <a:extLst>
              <a:ext uri="{FF2B5EF4-FFF2-40B4-BE49-F238E27FC236}">
                <a16:creationId xmlns:a16="http://schemas.microsoft.com/office/drawing/2014/main" id="{D444A93A-17EA-41A1-86A5-13C8E29E5D6B}"/>
              </a:ext>
            </a:extLst>
          </p:cNvPr>
          <p:cNvSpPr/>
          <p:nvPr/>
        </p:nvSpPr>
        <p:spPr>
          <a:xfrm>
            <a:off x="3283133" y="4512578"/>
            <a:ext cx="808273" cy="4671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Dominio</a:t>
            </a:r>
            <a:r>
              <a:rPr lang="en-US" sz="10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04" name="Rectángulo: esquinas redondeadas 16">
            <a:extLst>
              <a:ext uri="{FF2B5EF4-FFF2-40B4-BE49-F238E27FC236}">
                <a16:creationId xmlns:a16="http://schemas.microsoft.com/office/drawing/2014/main" id="{0A6BFE59-9A9C-43C4-BF4E-7021761D8FDA}"/>
              </a:ext>
            </a:extLst>
          </p:cNvPr>
          <p:cNvSpPr/>
          <p:nvPr/>
        </p:nvSpPr>
        <p:spPr>
          <a:xfrm>
            <a:off x="4163082" y="4512397"/>
            <a:ext cx="808273" cy="4671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Dominio</a:t>
            </a:r>
            <a:r>
              <a:rPr lang="en-US" sz="10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05" name="Rectángulo: esquinas redondeadas 16">
            <a:extLst>
              <a:ext uri="{FF2B5EF4-FFF2-40B4-BE49-F238E27FC236}">
                <a16:creationId xmlns:a16="http://schemas.microsoft.com/office/drawing/2014/main" id="{581776A5-AE8E-4653-8C3B-466CF85E9659}"/>
              </a:ext>
            </a:extLst>
          </p:cNvPr>
          <p:cNvSpPr/>
          <p:nvPr/>
        </p:nvSpPr>
        <p:spPr>
          <a:xfrm>
            <a:off x="5062325" y="4512397"/>
            <a:ext cx="808273" cy="4671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Dominio</a:t>
            </a:r>
            <a:r>
              <a:rPr lang="en-US" sz="10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124" name="Rectángulo 22">
            <a:extLst>
              <a:ext uri="{FF2B5EF4-FFF2-40B4-BE49-F238E27FC236}">
                <a16:creationId xmlns:a16="http://schemas.microsoft.com/office/drawing/2014/main" id="{D0EC93C6-FF94-4B11-BF96-3C36395A5BD8}"/>
              </a:ext>
            </a:extLst>
          </p:cNvPr>
          <p:cNvSpPr/>
          <p:nvPr/>
        </p:nvSpPr>
        <p:spPr>
          <a:xfrm rot="10800000">
            <a:off x="2502246" y="1753126"/>
            <a:ext cx="397845" cy="34509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Seguridad</a:t>
            </a:r>
          </a:p>
          <a:p>
            <a:pPr algn="ctr"/>
            <a:r>
              <a:rPr lang="es-PE" sz="1200" b="1" dirty="0" err="1">
                <a:solidFill>
                  <a:schemeClr val="tx1"/>
                </a:solidFill>
              </a:rPr>
              <a:t>Identity</a:t>
            </a:r>
            <a:r>
              <a:rPr lang="es-PE" sz="1200" b="1" dirty="0">
                <a:solidFill>
                  <a:schemeClr val="tx1"/>
                </a:solidFill>
              </a:rPr>
              <a:t>  &amp;  </a:t>
            </a:r>
            <a:r>
              <a:rPr lang="es-PE" sz="1200" b="1" dirty="0" err="1">
                <a:solidFill>
                  <a:schemeClr val="tx1"/>
                </a:solidFill>
              </a:rPr>
              <a:t>Acces</a:t>
            </a:r>
            <a:r>
              <a:rPr lang="es-PE" sz="1200" b="1" dirty="0">
                <a:solidFill>
                  <a:schemeClr val="tx1"/>
                </a:solidFill>
              </a:rPr>
              <a:t>  Management</a:t>
            </a:r>
          </a:p>
        </p:txBody>
      </p:sp>
      <p:sp>
        <p:nvSpPr>
          <p:cNvPr id="108" name="Rectángulo: esquinas redondeadas 14">
            <a:extLst>
              <a:ext uri="{FF2B5EF4-FFF2-40B4-BE49-F238E27FC236}">
                <a16:creationId xmlns:a16="http://schemas.microsoft.com/office/drawing/2014/main" id="{DB87BBC2-D491-448D-9B89-94351108FE8D}"/>
              </a:ext>
            </a:extLst>
          </p:cNvPr>
          <p:cNvSpPr/>
          <p:nvPr/>
        </p:nvSpPr>
        <p:spPr>
          <a:xfrm>
            <a:off x="3327855" y="2269319"/>
            <a:ext cx="2340579" cy="2061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Balanceador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3" name="Rectángulo 10">
            <a:extLst>
              <a:ext uri="{FF2B5EF4-FFF2-40B4-BE49-F238E27FC236}">
                <a16:creationId xmlns:a16="http://schemas.microsoft.com/office/drawing/2014/main" id="{9C1963F3-4DA8-4CF7-88A1-F3A960722E28}"/>
              </a:ext>
            </a:extLst>
          </p:cNvPr>
          <p:cNvSpPr/>
          <p:nvPr/>
        </p:nvSpPr>
        <p:spPr>
          <a:xfrm>
            <a:off x="4601219" y="2609217"/>
            <a:ext cx="1317175" cy="626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Integración</a:t>
            </a:r>
            <a:endParaRPr lang="es-PE" sz="1400" b="1" dirty="0">
              <a:solidFill>
                <a:schemeClr val="tx1"/>
              </a:solidFill>
            </a:endParaRPr>
          </a:p>
        </p:txBody>
      </p:sp>
      <p:sp>
        <p:nvSpPr>
          <p:cNvPr id="114" name="Rectángulo: esquinas redondeadas 14">
            <a:extLst>
              <a:ext uri="{FF2B5EF4-FFF2-40B4-BE49-F238E27FC236}">
                <a16:creationId xmlns:a16="http://schemas.microsoft.com/office/drawing/2014/main" id="{C534592F-E8F7-4EAB-893E-DD9488717986}"/>
              </a:ext>
            </a:extLst>
          </p:cNvPr>
          <p:cNvSpPr/>
          <p:nvPr/>
        </p:nvSpPr>
        <p:spPr>
          <a:xfrm>
            <a:off x="4671014" y="2952513"/>
            <a:ext cx="1202294" cy="1682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API Gateway 2</a:t>
            </a:r>
          </a:p>
        </p:txBody>
      </p:sp>
      <p:sp>
        <p:nvSpPr>
          <p:cNvPr id="115" name="Rectángulo 10">
            <a:extLst>
              <a:ext uri="{FF2B5EF4-FFF2-40B4-BE49-F238E27FC236}">
                <a16:creationId xmlns:a16="http://schemas.microsoft.com/office/drawing/2014/main" id="{3B678EB9-9B69-496D-9CA7-AC277C855CD7}"/>
              </a:ext>
            </a:extLst>
          </p:cNvPr>
          <p:cNvSpPr/>
          <p:nvPr/>
        </p:nvSpPr>
        <p:spPr>
          <a:xfrm>
            <a:off x="6321518" y="2603225"/>
            <a:ext cx="1317175" cy="626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Integración</a:t>
            </a:r>
            <a:endParaRPr lang="es-PE" sz="1400" b="1" dirty="0">
              <a:solidFill>
                <a:schemeClr val="tx1"/>
              </a:solidFill>
            </a:endParaRPr>
          </a:p>
        </p:txBody>
      </p:sp>
      <p:sp>
        <p:nvSpPr>
          <p:cNvPr id="116" name="Rectángulo: esquinas redondeadas 14">
            <a:extLst>
              <a:ext uri="{FF2B5EF4-FFF2-40B4-BE49-F238E27FC236}">
                <a16:creationId xmlns:a16="http://schemas.microsoft.com/office/drawing/2014/main" id="{79845C54-7F66-454C-809C-E9D2E867A234}"/>
              </a:ext>
            </a:extLst>
          </p:cNvPr>
          <p:cNvSpPr/>
          <p:nvPr/>
        </p:nvSpPr>
        <p:spPr>
          <a:xfrm>
            <a:off x="6391313" y="2946521"/>
            <a:ext cx="1202294" cy="1682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API Gateway 1</a:t>
            </a:r>
          </a:p>
        </p:txBody>
      </p:sp>
      <p:sp>
        <p:nvSpPr>
          <p:cNvPr id="117" name="Rectángulo 10">
            <a:extLst>
              <a:ext uri="{FF2B5EF4-FFF2-40B4-BE49-F238E27FC236}">
                <a16:creationId xmlns:a16="http://schemas.microsoft.com/office/drawing/2014/main" id="{45A1FB17-9A8E-4C13-8DEF-F5B39C4D2397}"/>
              </a:ext>
            </a:extLst>
          </p:cNvPr>
          <p:cNvSpPr/>
          <p:nvPr/>
        </p:nvSpPr>
        <p:spPr>
          <a:xfrm>
            <a:off x="7880707" y="2603225"/>
            <a:ext cx="1317175" cy="626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Integración</a:t>
            </a:r>
            <a:endParaRPr lang="es-PE" sz="1400" b="1" dirty="0">
              <a:solidFill>
                <a:schemeClr val="tx1"/>
              </a:solidFill>
            </a:endParaRPr>
          </a:p>
        </p:txBody>
      </p:sp>
      <p:sp>
        <p:nvSpPr>
          <p:cNvPr id="118" name="Rectángulo: esquinas redondeadas 14">
            <a:extLst>
              <a:ext uri="{FF2B5EF4-FFF2-40B4-BE49-F238E27FC236}">
                <a16:creationId xmlns:a16="http://schemas.microsoft.com/office/drawing/2014/main" id="{EAD67561-DB9C-4E13-AA75-94585E3B187F}"/>
              </a:ext>
            </a:extLst>
          </p:cNvPr>
          <p:cNvSpPr/>
          <p:nvPr/>
        </p:nvSpPr>
        <p:spPr>
          <a:xfrm>
            <a:off x="7950502" y="2946521"/>
            <a:ext cx="1202294" cy="1682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API Gateway 2</a:t>
            </a:r>
          </a:p>
        </p:txBody>
      </p:sp>
      <p:sp>
        <p:nvSpPr>
          <p:cNvPr id="119" name="Rectángulo 1">
            <a:extLst>
              <a:ext uri="{FF2B5EF4-FFF2-40B4-BE49-F238E27FC236}">
                <a16:creationId xmlns:a16="http://schemas.microsoft.com/office/drawing/2014/main" id="{981ED599-26F7-4312-B05B-8220B6D95F4E}"/>
              </a:ext>
            </a:extLst>
          </p:cNvPr>
          <p:cNvSpPr/>
          <p:nvPr/>
        </p:nvSpPr>
        <p:spPr>
          <a:xfrm>
            <a:off x="6306887" y="1845053"/>
            <a:ext cx="2976791" cy="3408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FRONT – END EMPLEADOS KADABRA 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20" name="Rectángulo: esquinas redondeadas 14">
            <a:extLst>
              <a:ext uri="{FF2B5EF4-FFF2-40B4-BE49-F238E27FC236}">
                <a16:creationId xmlns:a16="http://schemas.microsoft.com/office/drawing/2014/main" id="{62C7631A-1F9E-45E7-9CD2-FE839E6BA972}"/>
              </a:ext>
            </a:extLst>
          </p:cNvPr>
          <p:cNvSpPr/>
          <p:nvPr/>
        </p:nvSpPr>
        <p:spPr>
          <a:xfrm>
            <a:off x="6587044" y="2287998"/>
            <a:ext cx="2304133" cy="2061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Balanceador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2" name="Rectángulo: esquinas redondeadas 14">
            <a:extLst>
              <a:ext uri="{FF2B5EF4-FFF2-40B4-BE49-F238E27FC236}">
                <a16:creationId xmlns:a16="http://schemas.microsoft.com/office/drawing/2014/main" id="{2B1CFB43-D911-4052-9FF0-50CFF4B0CE36}"/>
              </a:ext>
            </a:extLst>
          </p:cNvPr>
          <p:cNvSpPr/>
          <p:nvPr/>
        </p:nvSpPr>
        <p:spPr>
          <a:xfrm rot="16200000">
            <a:off x="692026" y="3280390"/>
            <a:ext cx="2340579" cy="2061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123" name="Rectángulo: esquinas redondeadas 14">
            <a:extLst>
              <a:ext uri="{FF2B5EF4-FFF2-40B4-BE49-F238E27FC236}">
                <a16:creationId xmlns:a16="http://schemas.microsoft.com/office/drawing/2014/main" id="{972890BB-C61F-4755-8B6D-D173AF60BA54}"/>
              </a:ext>
            </a:extLst>
          </p:cNvPr>
          <p:cNvSpPr/>
          <p:nvPr/>
        </p:nvSpPr>
        <p:spPr>
          <a:xfrm rot="5400000">
            <a:off x="9168173" y="3225041"/>
            <a:ext cx="2340579" cy="2344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90" name="Rectángulo: esquinas redondeadas 9">
            <a:extLst>
              <a:ext uri="{FF2B5EF4-FFF2-40B4-BE49-F238E27FC236}">
                <a16:creationId xmlns:a16="http://schemas.microsoft.com/office/drawing/2014/main" id="{62F43106-1CD2-4170-B7B6-A21D48A5192B}"/>
              </a:ext>
            </a:extLst>
          </p:cNvPr>
          <p:cNvSpPr/>
          <p:nvPr/>
        </p:nvSpPr>
        <p:spPr>
          <a:xfrm>
            <a:off x="11071637" y="5865833"/>
            <a:ext cx="947430" cy="189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Cobranzas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1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1108</Words>
  <Application>Microsoft Office PowerPoint</Application>
  <PresentationFormat>Widescreen</PresentationFormat>
  <Paragraphs>400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 Cayllahua</dc:creator>
  <cp:lastModifiedBy>Nestor Cayllahua</cp:lastModifiedBy>
  <cp:revision>31</cp:revision>
  <dcterms:created xsi:type="dcterms:W3CDTF">2018-08-09T09:07:22Z</dcterms:created>
  <dcterms:modified xsi:type="dcterms:W3CDTF">2018-08-09T16:37:29Z</dcterms:modified>
</cp:coreProperties>
</file>