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8" r:id="rId3"/>
    <p:sldId id="281" r:id="rId4"/>
    <p:sldId id="277" r:id="rId5"/>
    <p:sldId id="282" r:id="rId6"/>
    <p:sldId id="283" r:id="rId7"/>
    <p:sldId id="289" r:id="rId8"/>
    <p:sldId id="290" r:id="rId9"/>
    <p:sldId id="291" r:id="rId10"/>
    <p:sldId id="292" r:id="rId11"/>
    <p:sldId id="293" r:id="rId12"/>
    <p:sldId id="284" r:id="rId13"/>
    <p:sldId id="285" r:id="rId14"/>
    <p:sldId id="286" r:id="rId15"/>
    <p:sldId id="28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485C-EEA5-4C00-B5E9-F81103290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2791-04AF-487A-BACF-4257050BC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D722-8B4B-433A-9A90-D35D2025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C61-C1BD-42B8-B51E-61F6F1C1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2B4A-6873-41A4-91ED-A0D5313B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AC23-BAAC-4CBD-BAC1-CAB8529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00EA8-AA6E-4C5C-85E3-AEE8F132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433-BFE2-4144-AAED-3FF879F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32A0-4C93-4060-89DC-D7BB58C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BF15-5881-41FF-83D0-9502F8C4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3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F21C1-6A8F-4405-82A4-F8B005FE1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E0A4-1171-4928-ADD2-4D6F9CF6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AAD4-FC15-4E30-B70B-FC633F49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F2D0-D44E-484C-B921-6F9E1C7E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BFF6-AD7E-4A94-83EE-008A2F4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0AD8-6244-4FDE-825E-CB903458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753A-54BD-4ED0-A028-F799FBE4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6C5F-02CB-48A0-B74F-1004B21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EA1-6F28-46C7-AC82-022878A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1654-7640-4F37-A35A-86C47F3E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BBAF-8792-4C4E-9EE5-A9440958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AA6C-C40A-4F3F-9C50-31A2DE45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4BB6-89A3-4D48-A093-DEAFD9E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0D6-47C7-482C-AEFE-98A6FF8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F4BBC-B34B-4A1D-B393-104E64E3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06B5-02C5-4E43-872F-C09AE058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E040-0FC4-4AC4-91AE-DBE355102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E13C-B033-4267-9145-ACA90B365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6A7D-E328-496B-ACBA-ED94AE3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98FA-9767-4C81-BA59-C355BD50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D4E12-CB13-4AEA-85E3-B083CC8B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27CC-78A5-4A96-A61F-BD99DCCD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6349-ABD4-4276-8763-6AA45BD06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AFF-EB47-4923-88FB-78E0703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52D7D-56B7-439E-9007-BDA174DD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C6D3E-53D8-4B34-8DAD-592396D23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51D84-D65B-4B2E-8674-4D3AFA74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2A0D-F19F-40D1-BE98-F8904E35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8D9D1-2D41-43E2-9FFF-BDFFB9CF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0B0-8EF1-4FCD-BC8A-368F2663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E0286-DF59-4FC9-8AE4-554FEEA0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7E04-06D6-4CA9-A232-8F3A856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FF34B-A406-41DF-9959-D55270F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1ADF-08C6-400B-8B20-C8315199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C5281-24CB-40FA-8BD4-2A3F99E9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1878-8A9E-4F38-8FFC-CF308BB9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6789-BB12-488E-A93F-508C2DF5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BBF9-4EED-4B4C-8FEE-7B61B5B6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252B-3D23-4AB0-87C0-50E6DD9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65E55-0A32-4C38-B5F2-E42EC4E7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FB2F-9597-4430-98A0-7BE4434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56FDE-844D-49E0-8D43-D3EB593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B546-BBEA-40CD-9C0F-C1AE206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E83B-ACDF-4F9F-A0B9-0DD29BDF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CE66-550A-44BD-AEC6-7F3208279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02CD8-0018-4E64-87CD-C4FC359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33C43-4879-48FD-8D46-9F76ECED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E71B-73A2-4C5E-ABA5-41655B4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7D214-BA16-434F-A12D-60D94E01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880A-A73F-41AD-9CF3-8E63E0F6C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F898-377D-4F42-A5EA-5A6AD2785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12AD9-DBD9-41BC-8679-245A282BC60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5806-6090-4F61-835C-F6ED9D5E3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0144-B7EC-4819-A459-C0C2D1F03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6B7A-8D13-4336-A2F6-7E76A4D54E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F411B-0226-4BD0-9817-58BBA94882E5}"/>
              </a:ext>
            </a:extLst>
          </p:cNvPr>
          <p:cNvSpPr txBox="1"/>
          <p:nvPr/>
        </p:nvSpPr>
        <p:spPr>
          <a:xfrm>
            <a:off x="1168431" y="2143218"/>
            <a:ext cx="9467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400" b="1" dirty="0"/>
              <a:t>ARQUITECTURA APLICACIONES BACK-END</a:t>
            </a:r>
          </a:p>
          <a:p>
            <a:pPr algn="ctr"/>
            <a:r>
              <a:rPr lang="es-PE" sz="5400" b="1" dirty="0"/>
              <a:t>(MARCO DE REFERENCIA)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4217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0A6C7CE-3BED-44B5-A1F3-84A4C369D232}"/>
              </a:ext>
            </a:extLst>
          </p:cNvPr>
          <p:cNvSpPr txBox="1"/>
          <p:nvPr/>
        </p:nvSpPr>
        <p:spPr>
          <a:xfrm>
            <a:off x="677381" y="578062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84" name="TextBox 3">
            <a:extLst>
              <a:ext uri="{FF2B5EF4-FFF2-40B4-BE49-F238E27FC236}">
                <a16:creationId xmlns:a16="http://schemas.microsoft.com/office/drawing/2014/main" id="{60476619-13F8-41BC-9CCB-B6DCDA6715EA}"/>
              </a:ext>
            </a:extLst>
          </p:cNvPr>
          <p:cNvSpPr txBox="1"/>
          <p:nvPr/>
        </p:nvSpPr>
        <p:spPr>
          <a:xfrm>
            <a:off x="674538" y="1326855"/>
            <a:ext cx="11109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/>
              <a:t>Dependiendo del caso de uso o requerimiento del negocio se utilizara una combinación de comunicación síncrona y asíncrona.</a:t>
            </a:r>
            <a:endParaRPr lang="en-US" sz="2200" b="1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397C5024-4740-4BF9-A05F-9519A5E77615}"/>
              </a:ext>
            </a:extLst>
          </p:cNvPr>
          <p:cNvSpPr txBox="1">
            <a:spLocks/>
          </p:cNvSpPr>
          <p:nvPr/>
        </p:nvSpPr>
        <p:spPr>
          <a:xfrm>
            <a:off x="4331844" y="5997837"/>
            <a:ext cx="2844800" cy="365125"/>
          </a:xfrm>
          <a:prstGeom prst="rect">
            <a:avLst/>
          </a:prstGeom>
        </p:spPr>
        <p:txBody>
          <a:bodyPr vert="horz" lIns="182880" tIns="45720" rIns="18288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rgbClr val="3F3F3F"/>
                </a:solidFill>
                <a:latin typeface="+mn-lt"/>
                <a:ea typeface="+mn-ea"/>
                <a:cs typeface="Segoe Pr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Confidential</a:t>
            </a:r>
          </a:p>
        </p:txBody>
      </p:sp>
      <p:grpSp>
        <p:nvGrpSpPr>
          <p:cNvPr id="86" name="Group 6">
            <a:extLst>
              <a:ext uri="{FF2B5EF4-FFF2-40B4-BE49-F238E27FC236}">
                <a16:creationId xmlns:a16="http://schemas.microsoft.com/office/drawing/2014/main" id="{0E0D926C-9626-4937-AB06-8A9D5904D75D}"/>
              </a:ext>
            </a:extLst>
          </p:cNvPr>
          <p:cNvGrpSpPr/>
          <p:nvPr/>
        </p:nvGrpSpPr>
        <p:grpSpPr>
          <a:xfrm>
            <a:off x="4546359" y="3924776"/>
            <a:ext cx="872629" cy="501143"/>
            <a:chOff x="2886562" y="2288295"/>
            <a:chExt cx="601248" cy="337049"/>
          </a:xfrm>
        </p:grpSpPr>
        <p:grpSp>
          <p:nvGrpSpPr>
            <p:cNvPr id="87" name="Group 7">
              <a:extLst>
                <a:ext uri="{FF2B5EF4-FFF2-40B4-BE49-F238E27FC236}">
                  <a16:creationId xmlns:a16="http://schemas.microsoft.com/office/drawing/2014/main" id="{9D416F0F-FDF6-4425-B603-B11929F03747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89" name="Rectangle 9">
                <a:extLst>
                  <a:ext uri="{FF2B5EF4-FFF2-40B4-BE49-F238E27FC236}">
                    <a16:creationId xmlns:a16="http://schemas.microsoft.com/office/drawing/2014/main" id="{CD36613D-73D5-4383-85EB-6E2634FC6904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0" name="Freeform 108">
                <a:extLst>
                  <a:ext uri="{FF2B5EF4-FFF2-40B4-BE49-F238E27FC236}">
                    <a16:creationId xmlns:a16="http://schemas.microsoft.com/office/drawing/2014/main" id="{7B068A46-A2E1-4885-8ED7-4A62FB873116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1" name="Freeform 109">
                <a:extLst>
                  <a:ext uri="{FF2B5EF4-FFF2-40B4-BE49-F238E27FC236}">
                    <a16:creationId xmlns:a16="http://schemas.microsoft.com/office/drawing/2014/main" id="{114DCADF-494A-4B17-90AE-30AFE6BF76B7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88" name="Hexagon 8">
              <a:extLst>
                <a:ext uri="{FF2B5EF4-FFF2-40B4-BE49-F238E27FC236}">
                  <a16:creationId xmlns:a16="http://schemas.microsoft.com/office/drawing/2014/main" id="{E192E4C8-F0DF-4990-B9D9-3EAEC4BE572A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2" name="Group 12">
            <a:extLst>
              <a:ext uri="{FF2B5EF4-FFF2-40B4-BE49-F238E27FC236}">
                <a16:creationId xmlns:a16="http://schemas.microsoft.com/office/drawing/2014/main" id="{638D5996-2A28-4832-A59D-AD9D122A012F}"/>
              </a:ext>
            </a:extLst>
          </p:cNvPr>
          <p:cNvGrpSpPr/>
          <p:nvPr/>
        </p:nvGrpSpPr>
        <p:grpSpPr>
          <a:xfrm>
            <a:off x="7808446" y="3163584"/>
            <a:ext cx="589345" cy="330376"/>
            <a:chOff x="1601399" y="2288295"/>
            <a:chExt cx="601248" cy="337049"/>
          </a:xfrm>
        </p:grpSpPr>
        <p:grpSp>
          <p:nvGrpSpPr>
            <p:cNvPr id="93" name="Group 13">
              <a:extLst>
                <a:ext uri="{FF2B5EF4-FFF2-40B4-BE49-F238E27FC236}">
                  <a16:creationId xmlns:a16="http://schemas.microsoft.com/office/drawing/2014/main" id="{B551AE75-1817-415D-98CF-0BB032FCEF4E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95" name="Rectangle 15">
                <a:extLst>
                  <a:ext uri="{FF2B5EF4-FFF2-40B4-BE49-F238E27FC236}">
                    <a16:creationId xmlns:a16="http://schemas.microsoft.com/office/drawing/2014/main" id="{99C64F6C-8C82-477D-8B20-E5B0D8411692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6" name="Freeform 96">
                <a:extLst>
                  <a:ext uri="{FF2B5EF4-FFF2-40B4-BE49-F238E27FC236}">
                    <a16:creationId xmlns:a16="http://schemas.microsoft.com/office/drawing/2014/main" id="{C130F8D0-E9F2-4C37-98D0-23038F52AB0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97" name="Freeform 97">
                <a:extLst>
                  <a:ext uri="{FF2B5EF4-FFF2-40B4-BE49-F238E27FC236}">
                    <a16:creationId xmlns:a16="http://schemas.microsoft.com/office/drawing/2014/main" id="{15652525-5B7F-41B1-8BEC-C209DEE34FE0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94" name="Hexagon 14">
              <a:extLst>
                <a:ext uri="{FF2B5EF4-FFF2-40B4-BE49-F238E27FC236}">
                  <a16:creationId xmlns:a16="http://schemas.microsoft.com/office/drawing/2014/main" id="{18F15E26-57C5-4181-80BD-629C641DA9A8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8" name="Group 18">
            <a:extLst>
              <a:ext uri="{FF2B5EF4-FFF2-40B4-BE49-F238E27FC236}">
                <a16:creationId xmlns:a16="http://schemas.microsoft.com/office/drawing/2014/main" id="{4ED5C71F-3375-466E-B872-AA52A35C4CC8}"/>
              </a:ext>
            </a:extLst>
          </p:cNvPr>
          <p:cNvGrpSpPr/>
          <p:nvPr/>
        </p:nvGrpSpPr>
        <p:grpSpPr>
          <a:xfrm>
            <a:off x="7808446" y="4491840"/>
            <a:ext cx="589345" cy="330376"/>
            <a:chOff x="1596268" y="2657736"/>
            <a:chExt cx="601248" cy="337049"/>
          </a:xfrm>
        </p:grpSpPr>
        <p:grpSp>
          <p:nvGrpSpPr>
            <p:cNvPr id="99" name="Group 19">
              <a:extLst>
                <a:ext uri="{FF2B5EF4-FFF2-40B4-BE49-F238E27FC236}">
                  <a16:creationId xmlns:a16="http://schemas.microsoft.com/office/drawing/2014/main" id="{701FEDF6-82A5-4B97-A14E-FBDFDADF88DF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01" name="Rectangle 21">
                <a:extLst>
                  <a:ext uri="{FF2B5EF4-FFF2-40B4-BE49-F238E27FC236}">
                    <a16:creationId xmlns:a16="http://schemas.microsoft.com/office/drawing/2014/main" id="{827A204F-5862-4842-89BC-36D4ECC91DC7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2" name="Freeform 92">
                <a:extLst>
                  <a:ext uri="{FF2B5EF4-FFF2-40B4-BE49-F238E27FC236}">
                    <a16:creationId xmlns:a16="http://schemas.microsoft.com/office/drawing/2014/main" id="{CE42541C-1B69-48CB-BB41-86FF8DCF0673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03" name="Freeform 93">
                <a:extLst>
                  <a:ext uri="{FF2B5EF4-FFF2-40B4-BE49-F238E27FC236}">
                    <a16:creationId xmlns:a16="http://schemas.microsoft.com/office/drawing/2014/main" id="{658A7D5A-9D3F-47B8-A073-832CCFEAD40D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00" name="Hexagon 20">
              <a:extLst>
                <a:ext uri="{FF2B5EF4-FFF2-40B4-BE49-F238E27FC236}">
                  <a16:creationId xmlns:a16="http://schemas.microsoft.com/office/drawing/2014/main" id="{D2B1021F-7665-465B-B3E5-C8553C2AF2C3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4" name="Rounded Rectangle 66">
            <a:extLst>
              <a:ext uri="{FF2B5EF4-FFF2-40B4-BE49-F238E27FC236}">
                <a16:creationId xmlns:a16="http://schemas.microsoft.com/office/drawing/2014/main" id="{7C34140B-9EB2-49B4-B795-635508FBBE24}"/>
              </a:ext>
            </a:extLst>
          </p:cNvPr>
          <p:cNvSpPr/>
          <p:nvPr/>
        </p:nvSpPr>
        <p:spPr bwMode="auto">
          <a:xfrm>
            <a:off x="7648465" y="4046165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Rectangle 25">
            <a:extLst>
              <a:ext uri="{FF2B5EF4-FFF2-40B4-BE49-F238E27FC236}">
                <a16:creationId xmlns:a16="http://schemas.microsoft.com/office/drawing/2014/main" id="{19DC3669-F839-4942-A5A9-50699337AAFF}"/>
              </a:ext>
            </a:extLst>
          </p:cNvPr>
          <p:cNvSpPr/>
          <p:nvPr/>
        </p:nvSpPr>
        <p:spPr>
          <a:xfrm>
            <a:off x="7749733" y="4007872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106" name="Rounded Rectangle 66">
            <a:extLst>
              <a:ext uri="{FF2B5EF4-FFF2-40B4-BE49-F238E27FC236}">
                <a16:creationId xmlns:a16="http://schemas.microsoft.com/office/drawing/2014/main" id="{98C4F99A-012F-416F-A545-8C3FDC6A5C76}"/>
              </a:ext>
            </a:extLst>
          </p:cNvPr>
          <p:cNvSpPr/>
          <p:nvPr/>
        </p:nvSpPr>
        <p:spPr bwMode="auto">
          <a:xfrm>
            <a:off x="7648465" y="2718822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Rectangle 27">
            <a:extLst>
              <a:ext uri="{FF2B5EF4-FFF2-40B4-BE49-F238E27FC236}">
                <a16:creationId xmlns:a16="http://schemas.microsoft.com/office/drawing/2014/main" id="{1E8B63C1-75D0-41CA-80DA-E463970A1732}"/>
              </a:ext>
            </a:extLst>
          </p:cNvPr>
          <p:cNvSpPr/>
          <p:nvPr/>
        </p:nvSpPr>
        <p:spPr>
          <a:xfrm>
            <a:off x="7749733" y="2680529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108" name="Rounded Rectangle 66">
            <a:extLst>
              <a:ext uri="{FF2B5EF4-FFF2-40B4-BE49-F238E27FC236}">
                <a16:creationId xmlns:a16="http://schemas.microsoft.com/office/drawing/2014/main" id="{5E8FBC16-56C5-4A70-A6FF-C9DE5CB0AA3D}"/>
              </a:ext>
            </a:extLst>
          </p:cNvPr>
          <p:cNvSpPr/>
          <p:nvPr/>
        </p:nvSpPr>
        <p:spPr bwMode="auto">
          <a:xfrm>
            <a:off x="806838" y="3649756"/>
            <a:ext cx="2385902" cy="91755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Rectangle 29">
            <a:extLst>
              <a:ext uri="{FF2B5EF4-FFF2-40B4-BE49-F238E27FC236}">
                <a16:creationId xmlns:a16="http://schemas.microsoft.com/office/drawing/2014/main" id="{84D998E5-24BC-421A-9645-7998728F15A2}"/>
              </a:ext>
            </a:extLst>
          </p:cNvPr>
          <p:cNvSpPr/>
          <p:nvPr/>
        </p:nvSpPr>
        <p:spPr>
          <a:xfrm>
            <a:off x="926236" y="3640161"/>
            <a:ext cx="2106113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110" name="Straight Arrow Connector 30">
            <a:extLst>
              <a:ext uri="{FF2B5EF4-FFF2-40B4-BE49-F238E27FC236}">
                <a16:creationId xmlns:a16="http://schemas.microsoft.com/office/drawing/2014/main" id="{B6F2621A-5466-4DD6-B816-8088279E0501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6595890" y="4117026"/>
            <a:ext cx="1094159" cy="14913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Rectangle 31">
            <a:extLst>
              <a:ext uri="{FF2B5EF4-FFF2-40B4-BE49-F238E27FC236}">
                <a16:creationId xmlns:a16="http://schemas.microsoft.com/office/drawing/2014/main" id="{1FA1BB62-ADB4-43DF-833B-2D3787D12FEC}"/>
              </a:ext>
            </a:extLst>
          </p:cNvPr>
          <p:cNvSpPr/>
          <p:nvPr/>
        </p:nvSpPr>
        <p:spPr>
          <a:xfrm>
            <a:off x="7779250" y="4768348"/>
            <a:ext cx="771365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112" name="Rectangle 32">
            <a:extLst>
              <a:ext uri="{FF2B5EF4-FFF2-40B4-BE49-F238E27FC236}">
                <a16:creationId xmlns:a16="http://schemas.microsoft.com/office/drawing/2014/main" id="{E77EF070-F899-4C67-9868-717074162F4A}"/>
              </a:ext>
            </a:extLst>
          </p:cNvPr>
          <p:cNvSpPr/>
          <p:nvPr/>
        </p:nvSpPr>
        <p:spPr>
          <a:xfrm>
            <a:off x="7740124" y="3440506"/>
            <a:ext cx="771365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113" name="Rectangle 33">
            <a:extLst>
              <a:ext uri="{FF2B5EF4-FFF2-40B4-BE49-F238E27FC236}">
                <a16:creationId xmlns:a16="http://schemas.microsoft.com/office/drawing/2014/main" id="{FF2D83FC-672C-4D48-8D2C-AA81A4B1125A}"/>
              </a:ext>
            </a:extLst>
          </p:cNvPr>
          <p:cNvSpPr/>
          <p:nvPr/>
        </p:nvSpPr>
        <p:spPr>
          <a:xfrm>
            <a:off x="7779250" y="4279373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114" name="Rectangle 34">
            <a:extLst>
              <a:ext uri="{FF2B5EF4-FFF2-40B4-BE49-F238E27FC236}">
                <a16:creationId xmlns:a16="http://schemas.microsoft.com/office/drawing/2014/main" id="{C2583C5C-9319-4BEC-B3F4-3823FB8E326D}"/>
              </a:ext>
            </a:extLst>
          </p:cNvPr>
          <p:cNvSpPr/>
          <p:nvPr/>
        </p:nvSpPr>
        <p:spPr>
          <a:xfrm>
            <a:off x="7777430" y="2945780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115" name="Rectangle 35">
            <a:extLst>
              <a:ext uri="{FF2B5EF4-FFF2-40B4-BE49-F238E27FC236}">
                <a16:creationId xmlns:a16="http://schemas.microsoft.com/office/drawing/2014/main" id="{F58A33F6-0F30-4A9B-8CC0-DFD7D9701D42}"/>
              </a:ext>
            </a:extLst>
          </p:cNvPr>
          <p:cNvSpPr/>
          <p:nvPr/>
        </p:nvSpPr>
        <p:spPr>
          <a:xfrm>
            <a:off x="1135993" y="3981655"/>
            <a:ext cx="838691" cy="45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Core MVC</a:t>
            </a:r>
          </a:p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116" name="Rounded Rectangle 66">
            <a:extLst>
              <a:ext uri="{FF2B5EF4-FFF2-40B4-BE49-F238E27FC236}">
                <a16:creationId xmlns:a16="http://schemas.microsoft.com/office/drawing/2014/main" id="{84B2B906-A165-4DD7-8B6C-5F0B113751DA}"/>
              </a:ext>
            </a:extLst>
          </p:cNvPr>
          <p:cNvSpPr/>
          <p:nvPr/>
        </p:nvSpPr>
        <p:spPr bwMode="auto">
          <a:xfrm>
            <a:off x="7648465" y="5365672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37">
            <a:extLst>
              <a:ext uri="{FF2B5EF4-FFF2-40B4-BE49-F238E27FC236}">
                <a16:creationId xmlns:a16="http://schemas.microsoft.com/office/drawing/2014/main" id="{1B507BFB-6D96-40AD-97C7-341D40C0B7FE}"/>
              </a:ext>
            </a:extLst>
          </p:cNvPr>
          <p:cNvSpPr/>
          <p:nvPr/>
        </p:nvSpPr>
        <p:spPr>
          <a:xfrm>
            <a:off x="7749733" y="5327379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118" name="Rectangle 38">
            <a:extLst>
              <a:ext uri="{FF2B5EF4-FFF2-40B4-BE49-F238E27FC236}">
                <a16:creationId xmlns:a16="http://schemas.microsoft.com/office/drawing/2014/main" id="{002D4F12-EE5A-4B44-B1E8-CB9843B8E549}"/>
              </a:ext>
            </a:extLst>
          </p:cNvPr>
          <p:cNvSpPr/>
          <p:nvPr/>
        </p:nvSpPr>
        <p:spPr>
          <a:xfrm>
            <a:off x="7740124" y="6087356"/>
            <a:ext cx="771365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E33F5F01-6284-4034-A69F-FBE3219DA698}"/>
              </a:ext>
            </a:extLst>
          </p:cNvPr>
          <p:cNvSpPr/>
          <p:nvPr/>
        </p:nvSpPr>
        <p:spPr>
          <a:xfrm>
            <a:off x="7777430" y="5592630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grpSp>
        <p:nvGrpSpPr>
          <p:cNvPr id="120" name="Group 40">
            <a:extLst>
              <a:ext uri="{FF2B5EF4-FFF2-40B4-BE49-F238E27FC236}">
                <a16:creationId xmlns:a16="http://schemas.microsoft.com/office/drawing/2014/main" id="{41DC8027-D962-4E7E-BCA4-171EDC70B344}"/>
              </a:ext>
            </a:extLst>
          </p:cNvPr>
          <p:cNvGrpSpPr/>
          <p:nvPr/>
        </p:nvGrpSpPr>
        <p:grpSpPr>
          <a:xfrm>
            <a:off x="7815202" y="5810128"/>
            <a:ext cx="589345" cy="330376"/>
            <a:chOff x="2244917" y="2288296"/>
            <a:chExt cx="601248" cy="337049"/>
          </a:xfrm>
        </p:grpSpPr>
        <p:grpSp>
          <p:nvGrpSpPr>
            <p:cNvPr id="121" name="Group 41">
              <a:extLst>
                <a:ext uri="{FF2B5EF4-FFF2-40B4-BE49-F238E27FC236}">
                  <a16:creationId xmlns:a16="http://schemas.microsoft.com/office/drawing/2014/main" id="{9883E082-B4D7-46F9-AEB8-1B474A76179C}"/>
                </a:ext>
              </a:extLst>
            </p:cNvPr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123" name="Rectangle 43">
                <a:extLst>
                  <a:ext uri="{FF2B5EF4-FFF2-40B4-BE49-F238E27FC236}">
                    <a16:creationId xmlns:a16="http://schemas.microsoft.com/office/drawing/2014/main" id="{5A2B68B2-6EEE-4CAE-8D2E-5502C0DF8C4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24" name="Freeform 100">
                <a:extLst>
                  <a:ext uri="{FF2B5EF4-FFF2-40B4-BE49-F238E27FC236}">
                    <a16:creationId xmlns:a16="http://schemas.microsoft.com/office/drawing/2014/main" id="{86BA5328-B96D-480F-B6DD-D3C5B244EA05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25" name="Freeform 101">
                <a:extLst>
                  <a:ext uri="{FF2B5EF4-FFF2-40B4-BE49-F238E27FC236}">
                    <a16:creationId xmlns:a16="http://schemas.microsoft.com/office/drawing/2014/main" id="{386FC80A-E8ED-4B97-91D7-8D1BE6F43DF6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22" name="Hexagon 42">
              <a:extLst>
                <a:ext uri="{FF2B5EF4-FFF2-40B4-BE49-F238E27FC236}">
                  <a16:creationId xmlns:a16="http://schemas.microsoft.com/office/drawing/2014/main" id="{F080D67A-81D8-4A63-B782-CB2C007F890F}"/>
                </a:ext>
              </a:extLst>
            </p:cNvPr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6" name="Group 46">
            <a:extLst>
              <a:ext uri="{FF2B5EF4-FFF2-40B4-BE49-F238E27FC236}">
                <a16:creationId xmlns:a16="http://schemas.microsoft.com/office/drawing/2014/main" id="{FB3207E7-8CE4-45D9-B46F-6E948D7B37D0}"/>
              </a:ext>
            </a:extLst>
          </p:cNvPr>
          <p:cNvGrpSpPr/>
          <p:nvPr/>
        </p:nvGrpSpPr>
        <p:grpSpPr>
          <a:xfrm>
            <a:off x="2240219" y="4417040"/>
            <a:ext cx="589345" cy="330376"/>
            <a:chOff x="2240670" y="2657736"/>
            <a:chExt cx="601248" cy="337049"/>
          </a:xfrm>
        </p:grpSpPr>
        <p:grpSp>
          <p:nvGrpSpPr>
            <p:cNvPr id="127" name="Group 47">
              <a:extLst>
                <a:ext uri="{FF2B5EF4-FFF2-40B4-BE49-F238E27FC236}">
                  <a16:creationId xmlns:a16="http://schemas.microsoft.com/office/drawing/2014/main" id="{3C591C45-CCCA-4849-95AA-4F7194625077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129" name="Rectangle 49">
                <a:extLst>
                  <a:ext uri="{FF2B5EF4-FFF2-40B4-BE49-F238E27FC236}">
                    <a16:creationId xmlns:a16="http://schemas.microsoft.com/office/drawing/2014/main" id="{2546993D-CF98-41DF-8D11-0100BEB1D7DE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0" name="Freeform 104">
                <a:extLst>
                  <a:ext uri="{FF2B5EF4-FFF2-40B4-BE49-F238E27FC236}">
                    <a16:creationId xmlns:a16="http://schemas.microsoft.com/office/drawing/2014/main" id="{CECDDA74-E6A5-4654-9B98-50DA75910099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1" name="Freeform 105">
                <a:extLst>
                  <a:ext uri="{FF2B5EF4-FFF2-40B4-BE49-F238E27FC236}">
                    <a16:creationId xmlns:a16="http://schemas.microsoft.com/office/drawing/2014/main" id="{D14AA8A9-D549-4B49-B830-421B972A3A0C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28" name="Hexagon 48">
              <a:extLst>
                <a:ext uri="{FF2B5EF4-FFF2-40B4-BE49-F238E27FC236}">
                  <a16:creationId xmlns:a16="http://schemas.microsoft.com/office/drawing/2014/main" id="{C1C03643-0FDC-464C-ADE7-5F494F6C5401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32" name="Straight Arrow Connector 52">
            <a:extLst>
              <a:ext uri="{FF2B5EF4-FFF2-40B4-BE49-F238E27FC236}">
                <a16:creationId xmlns:a16="http://schemas.microsoft.com/office/drawing/2014/main" id="{24C0DD7E-1D9A-4069-A69A-77BFF2C72D23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6595890" y="2951997"/>
            <a:ext cx="1037854" cy="11650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Straight Arrow Connector 53">
            <a:extLst>
              <a:ext uri="{FF2B5EF4-FFF2-40B4-BE49-F238E27FC236}">
                <a16:creationId xmlns:a16="http://schemas.microsoft.com/office/drawing/2014/main" id="{2EF174FD-1788-42BE-9A92-3E3409251520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6595890" y="4117026"/>
            <a:ext cx="1037854" cy="1486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4" name="Rounded Rectangle 66">
            <a:extLst>
              <a:ext uri="{FF2B5EF4-FFF2-40B4-BE49-F238E27FC236}">
                <a16:creationId xmlns:a16="http://schemas.microsoft.com/office/drawing/2014/main" id="{58D87BED-0217-4AC4-8799-3095B11CD3C4}"/>
              </a:ext>
            </a:extLst>
          </p:cNvPr>
          <p:cNvSpPr/>
          <p:nvPr/>
        </p:nvSpPr>
        <p:spPr bwMode="auto">
          <a:xfrm>
            <a:off x="4209988" y="3658250"/>
            <a:ext cx="2385902" cy="91755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ectangle 55">
            <a:extLst>
              <a:ext uri="{FF2B5EF4-FFF2-40B4-BE49-F238E27FC236}">
                <a16:creationId xmlns:a16="http://schemas.microsoft.com/office/drawing/2014/main" id="{084F1A5F-7221-4043-B6F9-1B0104C29CCD}"/>
              </a:ext>
            </a:extLst>
          </p:cNvPr>
          <p:cNvSpPr/>
          <p:nvPr/>
        </p:nvSpPr>
        <p:spPr>
          <a:xfrm>
            <a:off x="4329385" y="3648655"/>
            <a:ext cx="1380838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490F6E4D-4A11-4F3A-BB61-1997A9B0A2DE}"/>
              </a:ext>
            </a:extLst>
          </p:cNvPr>
          <p:cNvSpPr/>
          <p:nvPr/>
        </p:nvSpPr>
        <p:spPr>
          <a:xfrm>
            <a:off x="5575633" y="3978061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137" name="Rectangle 57">
            <a:extLst>
              <a:ext uri="{FF2B5EF4-FFF2-40B4-BE49-F238E27FC236}">
                <a16:creationId xmlns:a16="http://schemas.microsoft.com/office/drawing/2014/main" id="{1614A32F-5D01-43E4-B574-B9FE6C93240E}"/>
              </a:ext>
            </a:extLst>
          </p:cNvPr>
          <p:cNvSpPr/>
          <p:nvPr/>
        </p:nvSpPr>
        <p:spPr>
          <a:xfrm>
            <a:off x="5277094" y="4321362"/>
            <a:ext cx="770346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138" name="Flowchart: Magnetic Disk 59">
            <a:extLst>
              <a:ext uri="{FF2B5EF4-FFF2-40B4-BE49-F238E27FC236}">
                <a16:creationId xmlns:a16="http://schemas.microsoft.com/office/drawing/2014/main" id="{B2C922F8-6F7B-4088-9AFA-48EEEE0AF271}"/>
              </a:ext>
            </a:extLst>
          </p:cNvPr>
          <p:cNvSpPr/>
          <p:nvPr/>
        </p:nvSpPr>
        <p:spPr>
          <a:xfrm>
            <a:off x="8825308" y="3177856"/>
            <a:ext cx="333209" cy="341113"/>
          </a:xfrm>
          <a:prstGeom prst="flowChartMagneticDisk">
            <a:avLst/>
          </a:prstGeom>
          <a:solidFill>
            <a:srgbClr val="00206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9" name="Straight Arrow Connector 60">
            <a:extLst>
              <a:ext uri="{FF2B5EF4-FFF2-40B4-BE49-F238E27FC236}">
                <a16:creationId xmlns:a16="http://schemas.microsoft.com/office/drawing/2014/main" id="{9B0E52EB-3E79-4499-AEDF-4C296C3EC5FC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8420422" y="5966282"/>
            <a:ext cx="373089" cy="538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Flowchart: Magnetic Disk 61">
            <a:extLst>
              <a:ext uri="{FF2B5EF4-FFF2-40B4-BE49-F238E27FC236}">
                <a16:creationId xmlns:a16="http://schemas.microsoft.com/office/drawing/2014/main" id="{E236A7B9-CB16-4668-A751-AC9E31EE1AFC}"/>
              </a:ext>
            </a:extLst>
          </p:cNvPr>
          <p:cNvSpPr/>
          <p:nvPr/>
        </p:nvSpPr>
        <p:spPr>
          <a:xfrm>
            <a:off x="8793511" y="5795725"/>
            <a:ext cx="333209" cy="341113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1" name="Flowchart: Magnetic Disk 62">
            <a:extLst>
              <a:ext uri="{FF2B5EF4-FFF2-40B4-BE49-F238E27FC236}">
                <a16:creationId xmlns:a16="http://schemas.microsoft.com/office/drawing/2014/main" id="{5AEAD793-FFDB-4841-ABF3-57DBBCBEA352}"/>
              </a:ext>
            </a:extLst>
          </p:cNvPr>
          <p:cNvSpPr/>
          <p:nvPr/>
        </p:nvSpPr>
        <p:spPr>
          <a:xfrm>
            <a:off x="8803928" y="4485795"/>
            <a:ext cx="333209" cy="341113"/>
          </a:xfrm>
          <a:prstGeom prst="flowChartMagneticDisk">
            <a:avLst/>
          </a:prstGeom>
          <a:solidFill>
            <a:srgbClr val="00B05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2" name="Straight Arrow Connector 63">
            <a:extLst>
              <a:ext uri="{FF2B5EF4-FFF2-40B4-BE49-F238E27FC236}">
                <a16:creationId xmlns:a16="http://schemas.microsoft.com/office/drawing/2014/main" id="{828BEBAF-C53A-4E4D-97EA-34AACE0E551C}"/>
              </a:ext>
            </a:extLst>
          </p:cNvPr>
          <p:cNvCxnSpPr>
            <a:cxnSpLocks/>
          </p:cNvCxnSpPr>
          <p:nvPr/>
        </p:nvCxnSpPr>
        <p:spPr>
          <a:xfrm flipV="1">
            <a:off x="8423763" y="3333067"/>
            <a:ext cx="373089" cy="537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3" name="Straight Arrow Connector 64">
            <a:extLst>
              <a:ext uri="{FF2B5EF4-FFF2-40B4-BE49-F238E27FC236}">
                <a16:creationId xmlns:a16="http://schemas.microsoft.com/office/drawing/2014/main" id="{04550464-0A93-4F8B-83F0-FBFEB640F285}"/>
              </a:ext>
            </a:extLst>
          </p:cNvPr>
          <p:cNvCxnSpPr>
            <a:cxnSpLocks/>
          </p:cNvCxnSpPr>
          <p:nvPr/>
        </p:nvCxnSpPr>
        <p:spPr>
          <a:xfrm flipV="1">
            <a:off x="8425000" y="4654357"/>
            <a:ext cx="373089" cy="537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Straight Arrow Connector 75">
            <a:extLst>
              <a:ext uri="{FF2B5EF4-FFF2-40B4-BE49-F238E27FC236}">
                <a16:creationId xmlns:a16="http://schemas.microsoft.com/office/drawing/2014/main" id="{935A1BAE-49C0-48D0-94BD-036EB7F4A13C}"/>
              </a:ext>
            </a:extLst>
          </p:cNvPr>
          <p:cNvCxnSpPr>
            <a:cxnSpLocks/>
            <a:stCxn id="108" idx="3"/>
            <a:endCxn id="134" idx="1"/>
          </p:cNvCxnSpPr>
          <p:nvPr/>
        </p:nvCxnSpPr>
        <p:spPr>
          <a:xfrm>
            <a:off x="3192740" y="4108532"/>
            <a:ext cx="1017248" cy="849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Rectangle 76">
            <a:extLst>
              <a:ext uri="{FF2B5EF4-FFF2-40B4-BE49-F238E27FC236}">
                <a16:creationId xmlns:a16="http://schemas.microsoft.com/office/drawing/2014/main" id="{42C0D9F8-CE2F-4242-955A-4AF69044862F}"/>
              </a:ext>
            </a:extLst>
          </p:cNvPr>
          <p:cNvSpPr/>
          <p:nvPr/>
        </p:nvSpPr>
        <p:spPr>
          <a:xfrm>
            <a:off x="3418736" y="3764268"/>
            <a:ext cx="59022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HTTP</a:t>
            </a:r>
          </a:p>
        </p:txBody>
      </p:sp>
      <p:sp>
        <p:nvSpPr>
          <p:cNvPr id="146" name="Rectangle 77">
            <a:extLst>
              <a:ext uri="{FF2B5EF4-FFF2-40B4-BE49-F238E27FC236}">
                <a16:creationId xmlns:a16="http://schemas.microsoft.com/office/drawing/2014/main" id="{9AC272CF-DDF7-4F3E-A5C8-EBA876D986D2}"/>
              </a:ext>
            </a:extLst>
          </p:cNvPr>
          <p:cNvSpPr/>
          <p:nvPr/>
        </p:nvSpPr>
        <p:spPr>
          <a:xfrm>
            <a:off x="5194554" y="5584545"/>
            <a:ext cx="59022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HTTP</a:t>
            </a:r>
          </a:p>
        </p:txBody>
      </p:sp>
      <p:cxnSp>
        <p:nvCxnSpPr>
          <p:cNvPr id="147" name="Straight Arrow Connector 81">
            <a:extLst>
              <a:ext uri="{FF2B5EF4-FFF2-40B4-BE49-F238E27FC236}">
                <a16:creationId xmlns:a16="http://schemas.microsoft.com/office/drawing/2014/main" id="{6D4981C5-3471-4D6E-A1B1-A20D9DE89F13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9469647" y="3203118"/>
            <a:ext cx="1195905" cy="26026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48" name="Straight Arrow Connector 83">
            <a:extLst>
              <a:ext uri="{FF2B5EF4-FFF2-40B4-BE49-F238E27FC236}">
                <a16:creationId xmlns:a16="http://schemas.microsoft.com/office/drawing/2014/main" id="{A12112EC-473A-45D3-A2BA-4DB8956E7E38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469647" y="5604401"/>
            <a:ext cx="1142071" cy="24556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49" name="Picture 84">
            <a:extLst>
              <a:ext uri="{FF2B5EF4-FFF2-40B4-BE49-F238E27FC236}">
                <a16:creationId xmlns:a16="http://schemas.microsoft.com/office/drawing/2014/main" id="{21B8106C-C85E-47E8-9DC3-6F51B92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10" y="5402140"/>
            <a:ext cx="243155" cy="190490"/>
          </a:xfrm>
          <a:prstGeom prst="rect">
            <a:avLst/>
          </a:prstGeom>
        </p:spPr>
      </p:pic>
      <p:pic>
        <p:nvPicPr>
          <p:cNvPr id="150" name="Picture 85">
            <a:extLst>
              <a:ext uri="{FF2B5EF4-FFF2-40B4-BE49-F238E27FC236}">
                <a16:creationId xmlns:a16="http://schemas.microsoft.com/office/drawing/2014/main" id="{763A2FF7-1E6D-408F-8488-B80E6DCE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488" y="4215169"/>
            <a:ext cx="243155" cy="190490"/>
          </a:xfrm>
          <a:prstGeom prst="rect">
            <a:avLst/>
          </a:prstGeom>
        </p:spPr>
      </p:pic>
      <p:pic>
        <p:nvPicPr>
          <p:cNvPr id="151" name="Picture 86">
            <a:extLst>
              <a:ext uri="{FF2B5EF4-FFF2-40B4-BE49-F238E27FC236}">
                <a16:creationId xmlns:a16="http://schemas.microsoft.com/office/drawing/2014/main" id="{16EA1CF9-9DF4-434D-B0F8-A64EA3753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493" y="3056924"/>
            <a:ext cx="243155" cy="190490"/>
          </a:xfrm>
          <a:prstGeom prst="rect">
            <a:avLst/>
          </a:prstGeom>
        </p:spPr>
      </p:pic>
      <p:cxnSp>
        <p:nvCxnSpPr>
          <p:cNvPr id="152" name="Straight Arrow Connector 87">
            <a:extLst>
              <a:ext uri="{FF2B5EF4-FFF2-40B4-BE49-F238E27FC236}">
                <a16:creationId xmlns:a16="http://schemas.microsoft.com/office/drawing/2014/main" id="{C29BFCAC-D5FA-4E08-925A-D7B67510C47D}"/>
              </a:ext>
            </a:extLst>
          </p:cNvPr>
          <p:cNvCxnSpPr>
            <a:cxnSpLocks/>
          </p:cNvCxnSpPr>
          <p:nvPr/>
        </p:nvCxnSpPr>
        <p:spPr>
          <a:xfrm flipV="1">
            <a:off x="9488525" y="4469529"/>
            <a:ext cx="1123193" cy="237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153" name="Picture 88">
            <a:extLst>
              <a:ext uri="{FF2B5EF4-FFF2-40B4-BE49-F238E27FC236}">
                <a16:creationId xmlns:a16="http://schemas.microsoft.com/office/drawing/2014/main" id="{FFA8A48E-47E9-4F78-A0CD-BD057BBF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47426" y="4111616"/>
            <a:ext cx="2623764" cy="693295"/>
          </a:xfrm>
          <a:prstGeom prst="rect">
            <a:avLst/>
          </a:prstGeom>
        </p:spPr>
      </p:pic>
      <p:sp>
        <p:nvSpPr>
          <p:cNvPr id="154" name="Rectangle 73">
            <a:extLst>
              <a:ext uri="{FF2B5EF4-FFF2-40B4-BE49-F238E27FC236}">
                <a16:creationId xmlns:a16="http://schemas.microsoft.com/office/drawing/2014/main" id="{7595493B-AEB0-43B4-BF3D-D7D9A6AA384D}"/>
              </a:ext>
            </a:extLst>
          </p:cNvPr>
          <p:cNvSpPr/>
          <p:nvPr/>
        </p:nvSpPr>
        <p:spPr>
          <a:xfrm>
            <a:off x="6796916" y="3410305"/>
            <a:ext cx="59022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HTTP</a:t>
            </a:r>
          </a:p>
        </p:txBody>
      </p:sp>
      <p:sp>
        <p:nvSpPr>
          <p:cNvPr id="155" name="Rectangle 74">
            <a:extLst>
              <a:ext uri="{FF2B5EF4-FFF2-40B4-BE49-F238E27FC236}">
                <a16:creationId xmlns:a16="http://schemas.microsoft.com/office/drawing/2014/main" id="{3FECDBA9-B8C4-40E5-94C5-1EBC3112CFDD}"/>
              </a:ext>
            </a:extLst>
          </p:cNvPr>
          <p:cNvSpPr/>
          <p:nvPr/>
        </p:nvSpPr>
        <p:spPr>
          <a:xfrm>
            <a:off x="6876101" y="4042543"/>
            <a:ext cx="59022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HTTP</a:t>
            </a:r>
          </a:p>
        </p:txBody>
      </p:sp>
      <p:sp>
        <p:nvSpPr>
          <p:cNvPr id="156" name="Rectangle 78">
            <a:extLst>
              <a:ext uri="{FF2B5EF4-FFF2-40B4-BE49-F238E27FC236}">
                <a16:creationId xmlns:a16="http://schemas.microsoft.com/office/drawing/2014/main" id="{005AA0C7-227E-486D-B613-CC43DDD64E56}"/>
              </a:ext>
            </a:extLst>
          </p:cNvPr>
          <p:cNvSpPr/>
          <p:nvPr/>
        </p:nvSpPr>
        <p:spPr>
          <a:xfrm>
            <a:off x="6902857" y="4810659"/>
            <a:ext cx="590226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70439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>
            <a:extLst>
              <a:ext uri="{FF2B5EF4-FFF2-40B4-BE49-F238E27FC236}">
                <a16:creationId xmlns:a16="http://schemas.microsoft.com/office/drawing/2014/main" id="{A68BD2B9-D2F7-4FAE-BEC1-B57D6217159B}"/>
              </a:ext>
            </a:extLst>
          </p:cNvPr>
          <p:cNvSpPr/>
          <p:nvPr/>
        </p:nvSpPr>
        <p:spPr bwMode="auto">
          <a:xfrm>
            <a:off x="3215360" y="1686897"/>
            <a:ext cx="8251782" cy="4997976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" name="Group 336">
            <a:extLst>
              <a:ext uri="{FF2B5EF4-FFF2-40B4-BE49-F238E27FC236}">
                <a16:creationId xmlns:a16="http://schemas.microsoft.com/office/drawing/2014/main" id="{AA5384F6-E140-4698-A93F-0F752B0425C8}"/>
              </a:ext>
            </a:extLst>
          </p:cNvPr>
          <p:cNvGrpSpPr/>
          <p:nvPr/>
        </p:nvGrpSpPr>
        <p:grpSpPr>
          <a:xfrm>
            <a:off x="5644739" y="3742132"/>
            <a:ext cx="872629" cy="501143"/>
            <a:chOff x="2886562" y="2288295"/>
            <a:chExt cx="601248" cy="337049"/>
          </a:xfrm>
        </p:grpSpPr>
        <p:grpSp>
          <p:nvGrpSpPr>
            <p:cNvPr id="4" name="Group 338">
              <a:extLst>
                <a:ext uri="{FF2B5EF4-FFF2-40B4-BE49-F238E27FC236}">
                  <a16:creationId xmlns:a16="http://schemas.microsoft.com/office/drawing/2014/main" id="{05A33232-166F-4D19-9F64-FFC28AD38952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6" name="Rectangle 340">
                <a:extLst>
                  <a:ext uri="{FF2B5EF4-FFF2-40B4-BE49-F238E27FC236}">
                    <a16:creationId xmlns:a16="http://schemas.microsoft.com/office/drawing/2014/main" id="{67FC07DB-1DD2-4C12-A8AD-40DF2A8C0250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7" name="Freeform 108">
                <a:extLst>
                  <a:ext uri="{FF2B5EF4-FFF2-40B4-BE49-F238E27FC236}">
                    <a16:creationId xmlns:a16="http://schemas.microsoft.com/office/drawing/2014/main" id="{11F7E16A-1560-47C7-83CF-70BC7A18755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8" name="Freeform 109">
                <a:extLst>
                  <a:ext uri="{FF2B5EF4-FFF2-40B4-BE49-F238E27FC236}">
                    <a16:creationId xmlns:a16="http://schemas.microsoft.com/office/drawing/2014/main" id="{31C1ED58-D7CA-4417-8D10-B7A634841863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5" name="Hexagon 339">
              <a:extLst>
                <a:ext uri="{FF2B5EF4-FFF2-40B4-BE49-F238E27FC236}">
                  <a16:creationId xmlns:a16="http://schemas.microsoft.com/office/drawing/2014/main" id="{1CEE8BB0-2DA3-452F-896B-F3389F3558D4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346">
            <a:extLst>
              <a:ext uri="{FF2B5EF4-FFF2-40B4-BE49-F238E27FC236}">
                <a16:creationId xmlns:a16="http://schemas.microsoft.com/office/drawing/2014/main" id="{4E0CE32D-968C-4342-9978-5CE65D033925}"/>
              </a:ext>
            </a:extLst>
          </p:cNvPr>
          <p:cNvGrpSpPr/>
          <p:nvPr/>
        </p:nvGrpSpPr>
        <p:grpSpPr>
          <a:xfrm>
            <a:off x="8761348" y="2596472"/>
            <a:ext cx="589345" cy="330376"/>
            <a:chOff x="1601399" y="2288295"/>
            <a:chExt cx="601248" cy="337049"/>
          </a:xfrm>
        </p:grpSpPr>
        <p:grpSp>
          <p:nvGrpSpPr>
            <p:cNvPr id="10" name="Group 347">
              <a:extLst>
                <a:ext uri="{FF2B5EF4-FFF2-40B4-BE49-F238E27FC236}">
                  <a16:creationId xmlns:a16="http://schemas.microsoft.com/office/drawing/2014/main" id="{B6880219-E102-41BD-BFAD-E38539A4233A}"/>
                </a:ext>
              </a:extLst>
            </p:cNvPr>
            <p:cNvGrpSpPr/>
            <p:nvPr/>
          </p:nvGrpSpPr>
          <p:grpSpPr>
            <a:xfrm>
              <a:off x="1601399" y="2288295"/>
              <a:ext cx="601248" cy="337049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12" name="Rectangle 350">
                <a:extLst>
                  <a:ext uri="{FF2B5EF4-FFF2-40B4-BE49-F238E27FC236}">
                    <a16:creationId xmlns:a16="http://schemas.microsoft.com/office/drawing/2014/main" id="{A6853EEF-7E3B-45A1-A1BF-113656C77F8B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" name="Freeform 96">
                <a:extLst>
                  <a:ext uri="{FF2B5EF4-FFF2-40B4-BE49-F238E27FC236}">
                    <a16:creationId xmlns:a16="http://schemas.microsoft.com/office/drawing/2014/main" id="{AF0D6243-82C1-4DEC-A537-F9715C8F91B7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4" name="Freeform 97">
                <a:extLst>
                  <a:ext uri="{FF2B5EF4-FFF2-40B4-BE49-F238E27FC236}">
                    <a16:creationId xmlns:a16="http://schemas.microsoft.com/office/drawing/2014/main" id="{106D6096-A6F1-4E28-A7B7-98FAF1961309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1" name="Hexagon 348">
              <a:extLst>
                <a:ext uri="{FF2B5EF4-FFF2-40B4-BE49-F238E27FC236}">
                  <a16:creationId xmlns:a16="http://schemas.microsoft.com/office/drawing/2014/main" id="{E27007BE-7130-4FA1-B147-B09BDAC80B7D}"/>
                </a:ext>
              </a:extLst>
            </p:cNvPr>
            <p:cNvSpPr/>
            <p:nvPr/>
          </p:nvSpPr>
          <p:spPr bwMode="auto">
            <a:xfrm>
              <a:off x="1759502" y="2333937"/>
              <a:ext cx="278243" cy="248925"/>
            </a:xfrm>
            <a:prstGeom prst="hexagon">
              <a:avLst/>
            </a:prstGeom>
            <a:solidFill>
              <a:srgbClr val="00206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353">
            <a:extLst>
              <a:ext uri="{FF2B5EF4-FFF2-40B4-BE49-F238E27FC236}">
                <a16:creationId xmlns:a16="http://schemas.microsoft.com/office/drawing/2014/main" id="{C374F687-9F17-4D08-9B40-6B04F2E0E7DC}"/>
              </a:ext>
            </a:extLst>
          </p:cNvPr>
          <p:cNvGrpSpPr/>
          <p:nvPr/>
        </p:nvGrpSpPr>
        <p:grpSpPr>
          <a:xfrm>
            <a:off x="8761348" y="3924728"/>
            <a:ext cx="589345" cy="330376"/>
            <a:chOff x="1596268" y="2657736"/>
            <a:chExt cx="601248" cy="337049"/>
          </a:xfrm>
        </p:grpSpPr>
        <p:grpSp>
          <p:nvGrpSpPr>
            <p:cNvPr id="16" name="Group 354">
              <a:extLst>
                <a:ext uri="{FF2B5EF4-FFF2-40B4-BE49-F238E27FC236}">
                  <a16:creationId xmlns:a16="http://schemas.microsoft.com/office/drawing/2014/main" id="{A0F102BB-9817-40A5-B160-081E950F3B43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8" name="Rectangle 364">
                <a:extLst>
                  <a:ext uri="{FF2B5EF4-FFF2-40B4-BE49-F238E27FC236}">
                    <a16:creationId xmlns:a16="http://schemas.microsoft.com/office/drawing/2014/main" id="{C17DF8E2-6FAF-41C4-8901-F928CEFBEE08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9" name="Freeform 92">
                <a:extLst>
                  <a:ext uri="{FF2B5EF4-FFF2-40B4-BE49-F238E27FC236}">
                    <a16:creationId xmlns:a16="http://schemas.microsoft.com/office/drawing/2014/main" id="{CC1C7D58-8A91-43D6-A82E-03580190729A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0" name="Freeform 93">
                <a:extLst>
                  <a:ext uri="{FF2B5EF4-FFF2-40B4-BE49-F238E27FC236}">
                    <a16:creationId xmlns:a16="http://schemas.microsoft.com/office/drawing/2014/main" id="{E33E1A05-3319-4F9B-B5B5-2708B5DAB52D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7" name="Hexagon 363">
              <a:extLst>
                <a:ext uri="{FF2B5EF4-FFF2-40B4-BE49-F238E27FC236}">
                  <a16:creationId xmlns:a16="http://schemas.microsoft.com/office/drawing/2014/main" id="{D947BAB4-9E57-4A26-BADE-D8F674EE2317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Rounded Rectangle 66">
            <a:extLst>
              <a:ext uri="{FF2B5EF4-FFF2-40B4-BE49-F238E27FC236}">
                <a16:creationId xmlns:a16="http://schemas.microsoft.com/office/drawing/2014/main" id="{9ABEA5E0-30DE-425E-BC7A-7BAE4B22F217}"/>
              </a:ext>
            </a:extLst>
          </p:cNvPr>
          <p:cNvSpPr/>
          <p:nvPr/>
        </p:nvSpPr>
        <p:spPr bwMode="auto">
          <a:xfrm>
            <a:off x="8601367" y="3479053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385">
            <a:extLst>
              <a:ext uri="{FF2B5EF4-FFF2-40B4-BE49-F238E27FC236}">
                <a16:creationId xmlns:a16="http://schemas.microsoft.com/office/drawing/2014/main" id="{8994DC60-8BEB-4D8A-9E77-FD9570AC4DA1}"/>
              </a:ext>
            </a:extLst>
          </p:cNvPr>
          <p:cNvSpPr/>
          <p:nvPr/>
        </p:nvSpPr>
        <p:spPr>
          <a:xfrm>
            <a:off x="8702635" y="3440760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2</a:t>
            </a:r>
          </a:p>
        </p:txBody>
      </p:sp>
      <p:sp>
        <p:nvSpPr>
          <p:cNvPr id="23" name="Rounded Rectangle 66">
            <a:extLst>
              <a:ext uri="{FF2B5EF4-FFF2-40B4-BE49-F238E27FC236}">
                <a16:creationId xmlns:a16="http://schemas.microsoft.com/office/drawing/2014/main" id="{619CCCC8-BB25-405F-A1B0-A70A68D3DA30}"/>
              </a:ext>
            </a:extLst>
          </p:cNvPr>
          <p:cNvSpPr/>
          <p:nvPr/>
        </p:nvSpPr>
        <p:spPr bwMode="auto">
          <a:xfrm>
            <a:off x="8601367" y="2151710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387">
            <a:extLst>
              <a:ext uri="{FF2B5EF4-FFF2-40B4-BE49-F238E27FC236}">
                <a16:creationId xmlns:a16="http://schemas.microsoft.com/office/drawing/2014/main" id="{D313A263-4EF9-498A-8E76-AC473FEC8C34}"/>
              </a:ext>
            </a:extLst>
          </p:cNvPr>
          <p:cNvSpPr/>
          <p:nvPr/>
        </p:nvSpPr>
        <p:spPr>
          <a:xfrm>
            <a:off x="8702635" y="2113417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1</a:t>
            </a:r>
          </a:p>
        </p:txBody>
      </p:sp>
      <p:sp>
        <p:nvSpPr>
          <p:cNvPr id="25" name="Rounded Rectangle 66">
            <a:extLst>
              <a:ext uri="{FF2B5EF4-FFF2-40B4-BE49-F238E27FC236}">
                <a16:creationId xmlns:a16="http://schemas.microsoft.com/office/drawing/2014/main" id="{CC46E661-CF63-4E6D-AF54-78E425A4C946}"/>
              </a:ext>
            </a:extLst>
          </p:cNvPr>
          <p:cNvSpPr/>
          <p:nvPr/>
        </p:nvSpPr>
        <p:spPr bwMode="auto">
          <a:xfrm>
            <a:off x="3781702" y="5506055"/>
            <a:ext cx="2385902" cy="91755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391">
            <a:extLst>
              <a:ext uri="{FF2B5EF4-FFF2-40B4-BE49-F238E27FC236}">
                <a16:creationId xmlns:a16="http://schemas.microsoft.com/office/drawing/2014/main" id="{CAF918A7-C391-4C51-B637-8EF95DA4A609}"/>
              </a:ext>
            </a:extLst>
          </p:cNvPr>
          <p:cNvSpPr/>
          <p:nvPr/>
        </p:nvSpPr>
        <p:spPr>
          <a:xfrm>
            <a:off x="3901100" y="5496460"/>
            <a:ext cx="2106113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WebApp MVC</a:t>
            </a:r>
          </a:p>
        </p:txBody>
      </p:sp>
      <p:cxnSp>
        <p:nvCxnSpPr>
          <p:cNvPr id="27" name="Straight Arrow Connector 395">
            <a:extLst>
              <a:ext uri="{FF2B5EF4-FFF2-40B4-BE49-F238E27FC236}">
                <a16:creationId xmlns:a16="http://schemas.microsoft.com/office/drawing/2014/main" id="{A052FAAE-FBA3-4752-A21B-A830069DE1A8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 flipV="1">
            <a:off x="2288934" y="3934382"/>
            <a:ext cx="3019434" cy="29240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396">
            <a:extLst>
              <a:ext uri="{FF2B5EF4-FFF2-40B4-BE49-F238E27FC236}">
                <a16:creationId xmlns:a16="http://schemas.microsoft.com/office/drawing/2014/main" id="{8EE022F6-F40E-4F69-9CD2-048D1C20213E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4269" y="3934382"/>
            <a:ext cx="1094160" cy="148793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" name="Rectangle 397">
            <a:extLst>
              <a:ext uri="{FF2B5EF4-FFF2-40B4-BE49-F238E27FC236}">
                <a16:creationId xmlns:a16="http://schemas.microsoft.com/office/drawing/2014/main" id="{D27CEE1C-00BE-4880-89DF-CFDA0BF26D7D}"/>
              </a:ext>
            </a:extLst>
          </p:cNvPr>
          <p:cNvSpPr/>
          <p:nvPr/>
        </p:nvSpPr>
        <p:spPr>
          <a:xfrm>
            <a:off x="8732152" y="4201236"/>
            <a:ext cx="797060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30" name="Rectangle 398">
            <a:extLst>
              <a:ext uri="{FF2B5EF4-FFF2-40B4-BE49-F238E27FC236}">
                <a16:creationId xmlns:a16="http://schemas.microsoft.com/office/drawing/2014/main" id="{0DFDB7DC-67A4-46C5-BCCC-F927EDF93364}"/>
              </a:ext>
            </a:extLst>
          </p:cNvPr>
          <p:cNvSpPr/>
          <p:nvPr/>
        </p:nvSpPr>
        <p:spPr>
          <a:xfrm>
            <a:off x="8693027" y="2873394"/>
            <a:ext cx="797060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31" name="Rectangle 400">
            <a:extLst>
              <a:ext uri="{FF2B5EF4-FFF2-40B4-BE49-F238E27FC236}">
                <a16:creationId xmlns:a16="http://schemas.microsoft.com/office/drawing/2014/main" id="{F6B59CE6-82F6-4031-BB62-3DF8B3C6EAD1}"/>
              </a:ext>
            </a:extLst>
          </p:cNvPr>
          <p:cNvSpPr/>
          <p:nvPr/>
        </p:nvSpPr>
        <p:spPr>
          <a:xfrm>
            <a:off x="8732152" y="3712261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32" name="Rectangle 401">
            <a:extLst>
              <a:ext uri="{FF2B5EF4-FFF2-40B4-BE49-F238E27FC236}">
                <a16:creationId xmlns:a16="http://schemas.microsoft.com/office/drawing/2014/main" id="{0E9DFEEE-7467-4673-BA30-62414083B81D}"/>
              </a:ext>
            </a:extLst>
          </p:cNvPr>
          <p:cNvSpPr/>
          <p:nvPr/>
        </p:nvSpPr>
        <p:spPr>
          <a:xfrm>
            <a:off x="8730332" y="2378668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33" name="Rectangle 403">
            <a:extLst>
              <a:ext uri="{FF2B5EF4-FFF2-40B4-BE49-F238E27FC236}">
                <a16:creationId xmlns:a16="http://schemas.microsoft.com/office/drawing/2014/main" id="{7607DF80-AE0D-4684-8126-DAF9B3D5EBF1}"/>
              </a:ext>
            </a:extLst>
          </p:cNvPr>
          <p:cNvSpPr/>
          <p:nvPr/>
        </p:nvSpPr>
        <p:spPr>
          <a:xfrm>
            <a:off x="4110857" y="5837954"/>
            <a:ext cx="838691" cy="454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Core MVC</a:t>
            </a:r>
          </a:p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34" name="Rounded Rectangle 66">
            <a:extLst>
              <a:ext uri="{FF2B5EF4-FFF2-40B4-BE49-F238E27FC236}">
                <a16:creationId xmlns:a16="http://schemas.microsoft.com/office/drawing/2014/main" id="{1408B344-F4CF-4979-98D6-6764C80DE4CF}"/>
              </a:ext>
            </a:extLst>
          </p:cNvPr>
          <p:cNvSpPr/>
          <p:nvPr/>
        </p:nvSpPr>
        <p:spPr bwMode="auto">
          <a:xfrm>
            <a:off x="8601367" y="4798560"/>
            <a:ext cx="1821182" cy="96859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84">
            <a:extLst>
              <a:ext uri="{FF2B5EF4-FFF2-40B4-BE49-F238E27FC236}">
                <a16:creationId xmlns:a16="http://schemas.microsoft.com/office/drawing/2014/main" id="{87C7606A-863D-4B14-AF2D-B1CA9A49FF49}"/>
              </a:ext>
            </a:extLst>
          </p:cNvPr>
          <p:cNvSpPr/>
          <p:nvPr/>
        </p:nvSpPr>
        <p:spPr>
          <a:xfrm>
            <a:off x="8702635" y="4760267"/>
            <a:ext cx="1553890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Microservice 3</a:t>
            </a:r>
          </a:p>
        </p:txBody>
      </p:sp>
      <p:sp>
        <p:nvSpPr>
          <p:cNvPr id="36" name="Rectangle 85">
            <a:extLst>
              <a:ext uri="{FF2B5EF4-FFF2-40B4-BE49-F238E27FC236}">
                <a16:creationId xmlns:a16="http://schemas.microsoft.com/office/drawing/2014/main" id="{2BC0FA1C-AB01-4309-898C-36972F7824A6}"/>
              </a:ext>
            </a:extLst>
          </p:cNvPr>
          <p:cNvSpPr/>
          <p:nvPr/>
        </p:nvSpPr>
        <p:spPr>
          <a:xfrm>
            <a:off x="8693027" y="5520244"/>
            <a:ext cx="797060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sp>
        <p:nvSpPr>
          <p:cNvPr id="37" name="Rectangle 86">
            <a:extLst>
              <a:ext uri="{FF2B5EF4-FFF2-40B4-BE49-F238E27FC236}">
                <a16:creationId xmlns:a16="http://schemas.microsoft.com/office/drawing/2014/main" id="{E09BA443-2866-443A-B919-4A287E697650}"/>
              </a:ext>
            </a:extLst>
          </p:cNvPr>
          <p:cNvSpPr/>
          <p:nvPr/>
        </p:nvSpPr>
        <p:spPr>
          <a:xfrm>
            <a:off x="8730332" y="5025518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grpSp>
        <p:nvGrpSpPr>
          <p:cNvPr id="38" name="Group 87">
            <a:extLst>
              <a:ext uri="{FF2B5EF4-FFF2-40B4-BE49-F238E27FC236}">
                <a16:creationId xmlns:a16="http://schemas.microsoft.com/office/drawing/2014/main" id="{C3ECC8A9-4019-4637-869F-993857D6A533}"/>
              </a:ext>
            </a:extLst>
          </p:cNvPr>
          <p:cNvGrpSpPr/>
          <p:nvPr/>
        </p:nvGrpSpPr>
        <p:grpSpPr>
          <a:xfrm>
            <a:off x="8768104" y="5243016"/>
            <a:ext cx="589345" cy="330376"/>
            <a:chOff x="2244917" y="2288296"/>
            <a:chExt cx="601248" cy="337049"/>
          </a:xfrm>
        </p:grpSpPr>
        <p:grpSp>
          <p:nvGrpSpPr>
            <p:cNvPr id="39" name="Group 88">
              <a:extLst>
                <a:ext uri="{FF2B5EF4-FFF2-40B4-BE49-F238E27FC236}">
                  <a16:creationId xmlns:a16="http://schemas.microsoft.com/office/drawing/2014/main" id="{C149FA31-693C-44B2-97A6-2BFC349B5F6F}"/>
                </a:ext>
              </a:extLst>
            </p:cNvPr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41" name="Rectangle 90">
                <a:extLst>
                  <a:ext uri="{FF2B5EF4-FFF2-40B4-BE49-F238E27FC236}">
                    <a16:creationId xmlns:a16="http://schemas.microsoft.com/office/drawing/2014/main" id="{04E969B5-5D62-44A9-BF09-D9CB4D9A4121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2" name="Freeform 100">
                <a:extLst>
                  <a:ext uri="{FF2B5EF4-FFF2-40B4-BE49-F238E27FC236}">
                    <a16:creationId xmlns:a16="http://schemas.microsoft.com/office/drawing/2014/main" id="{25454BBB-69CC-49C1-903D-8439DCFE58B1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3" name="Freeform 101">
                <a:extLst>
                  <a:ext uri="{FF2B5EF4-FFF2-40B4-BE49-F238E27FC236}">
                    <a16:creationId xmlns:a16="http://schemas.microsoft.com/office/drawing/2014/main" id="{C333494A-D6A7-4FF9-9943-FF3E9131EAEA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40" name="Hexagon 89">
              <a:extLst>
                <a:ext uri="{FF2B5EF4-FFF2-40B4-BE49-F238E27FC236}">
                  <a16:creationId xmlns:a16="http://schemas.microsoft.com/office/drawing/2014/main" id="{438F1C4D-86BF-455E-AB96-40CFA1118BE1}"/>
                </a:ext>
              </a:extLst>
            </p:cNvPr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4" name="Group 93">
            <a:extLst>
              <a:ext uri="{FF2B5EF4-FFF2-40B4-BE49-F238E27FC236}">
                <a16:creationId xmlns:a16="http://schemas.microsoft.com/office/drawing/2014/main" id="{86A47DF9-FFCD-45AE-843D-298754DBA4AC}"/>
              </a:ext>
            </a:extLst>
          </p:cNvPr>
          <p:cNvGrpSpPr/>
          <p:nvPr/>
        </p:nvGrpSpPr>
        <p:grpSpPr>
          <a:xfrm>
            <a:off x="5215083" y="5904464"/>
            <a:ext cx="589345" cy="330376"/>
            <a:chOff x="2240670" y="2657736"/>
            <a:chExt cx="601248" cy="337049"/>
          </a:xfrm>
        </p:grpSpPr>
        <p:grpSp>
          <p:nvGrpSpPr>
            <p:cNvPr id="45" name="Group 94">
              <a:extLst>
                <a:ext uri="{FF2B5EF4-FFF2-40B4-BE49-F238E27FC236}">
                  <a16:creationId xmlns:a16="http://schemas.microsoft.com/office/drawing/2014/main" id="{297F7BBF-9AA6-49CB-9EBE-39B69E83DA39}"/>
                </a:ext>
              </a:extLst>
            </p:cNvPr>
            <p:cNvGrpSpPr/>
            <p:nvPr/>
          </p:nvGrpSpPr>
          <p:grpSpPr>
            <a:xfrm>
              <a:off x="2240670" y="2657736"/>
              <a:ext cx="601248" cy="337049"/>
              <a:chOff x="3523102" y="1791568"/>
              <a:chExt cx="6746733" cy="3782104"/>
            </a:xfrm>
            <a:solidFill>
              <a:srgbClr val="FFC000"/>
            </a:solidFill>
          </p:grpSpPr>
          <p:sp>
            <p:nvSpPr>
              <p:cNvPr id="47" name="Rectangle 96">
                <a:extLst>
                  <a:ext uri="{FF2B5EF4-FFF2-40B4-BE49-F238E27FC236}">
                    <a16:creationId xmlns:a16="http://schemas.microsoft.com/office/drawing/2014/main" id="{D8307460-669F-4272-A5C1-18AD36B09B89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8" name="Freeform 104">
                <a:extLst>
                  <a:ext uri="{FF2B5EF4-FFF2-40B4-BE49-F238E27FC236}">
                    <a16:creationId xmlns:a16="http://schemas.microsoft.com/office/drawing/2014/main" id="{1C821AB6-1ED4-4CB1-B0FB-1B7E0AB32036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9" name="Freeform 105">
                <a:extLst>
                  <a:ext uri="{FF2B5EF4-FFF2-40B4-BE49-F238E27FC236}">
                    <a16:creationId xmlns:a16="http://schemas.microsoft.com/office/drawing/2014/main" id="{85045FB3-C303-471B-9A07-F009B3317359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923">
                  <a:defRPr/>
                </a:pPr>
                <a:endParaRPr lang="en-US" sz="1729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46" name="Hexagon 95">
              <a:extLst>
                <a:ext uri="{FF2B5EF4-FFF2-40B4-BE49-F238E27FC236}">
                  <a16:creationId xmlns:a16="http://schemas.microsoft.com/office/drawing/2014/main" id="{4AFEF984-1A5B-4CAD-86C8-65387EE3F28B}"/>
                </a:ext>
              </a:extLst>
            </p:cNvPr>
            <p:cNvSpPr/>
            <p:nvPr/>
          </p:nvSpPr>
          <p:spPr bwMode="auto">
            <a:xfrm>
              <a:off x="2398893" y="2701796"/>
              <a:ext cx="278243" cy="248925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88" tIns="91388" rIns="34275" bIns="34275" rtlCol="0" anchor="b" anchorCtr="0"/>
            <a:lstStyle/>
            <a:p>
              <a:pPr algn="ctr" defTabSz="931690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0" name="Rectangle 106">
            <a:extLst>
              <a:ext uri="{FF2B5EF4-FFF2-40B4-BE49-F238E27FC236}">
                <a16:creationId xmlns:a16="http://schemas.microsoft.com/office/drawing/2014/main" id="{911CDAF1-39F6-4130-9749-FE094D1D3D89}"/>
              </a:ext>
            </a:extLst>
          </p:cNvPr>
          <p:cNvSpPr/>
          <p:nvPr/>
        </p:nvSpPr>
        <p:spPr>
          <a:xfrm>
            <a:off x="942484" y="3439042"/>
            <a:ext cx="166847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WebApp</a:t>
            </a:r>
          </a:p>
        </p:txBody>
      </p:sp>
      <p:sp>
        <p:nvSpPr>
          <p:cNvPr id="51" name="Rectangle 107">
            <a:extLst>
              <a:ext uri="{FF2B5EF4-FFF2-40B4-BE49-F238E27FC236}">
                <a16:creationId xmlns:a16="http://schemas.microsoft.com/office/drawing/2014/main" id="{2A5496C3-3088-4BC0-9E19-99654D0E8E04}"/>
              </a:ext>
            </a:extLst>
          </p:cNvPr>
          <p:cNvSpPr/>
          <p:nvPr/>
        </p:nvSpPr>
        <p:spPr>
          <a:xfrm>
            <a:off x="851135" y="4631451"/>
            <a:ext cx="1759819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JavaScript / Angular.js</a:t>
            </a:r>
          </a:p>
        </p:txBody>
      </p:sp>
      <p:cxnSp>
        <p:nvCxnSpPr>
          <p:cNvPr id="52" name="Straight Arrow Connector 136">
            <a:extLst>
              <a:ext uri="{FF2B5EF4-FFF2-40B4-BE49-F238E27FC236}">
                <a16:creationId xmlns:a16="http://schemas.microsoft.com/office/drawing/2014/main" id="{61855E42-184A-4557-B759-90FB6E4B0933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694270" y="2771994"/>
            <a:ext cx="1037854" cy="11623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137">
            <a:extLst>
              <a:ext uri="{FF2B5EF4-FFF2-40B4-BE49-F238E27FC236}">
                <a16:creationId xmlns:a16="http://schemas.microsoft.com/office/drawing/2014/main" id="{AC9F5E6B-26E4-4126-AC7D-F2E322395E04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7694270" y="3934382"/>
            <a:ext cx="1037854" cy="14830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54" name="Picture 12">
            <a:extLst>
              <a:ext uri="{FF2B5EF4-FFF2-40B4-BE49-F238E27FC236}">
                <a16:creationId xmlns:a16="http://schemas.microsoft.com/office/drawing/2014/main" id="{4BFEE7D2-FD87-4E4C-9742-4FAA9AD0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57" y="3789417"/>
            <a:ext cx="1115777" cy="874734"/>
          </a:xfrm>
          <a:prstGeom prst="rect">
            <a:avLst/>
          </a:prstGeom>
          <a:ln w="3175">
            <a:solidFill>
              <a:schemeClr val="tx1">
                <a:lumMod val="50000"/>
              </a:schemeClr>
            </a:solidFill>
          </a:ln>
        </p:spPr>
      </p:pic>
      <p:grpSp>
        <p:nvGrpSpPr>
          <p:cNvPr id="55" name="Group 15">
            <a:extLst>
              <a:ext uri="{FF2B5EF4-FFF2-40B4-BE49-F238E27FC236}">
                <a16:creationId xmlns:a16="http://schemas.microsoft.com/office/drawing/2014/main" id="{C24CA524-AA1B-4017-ABED-07640F7958BD}"/>
              </a:ext>
            </a:extLst>
          </p:cNvPr>
          <p:cNvGrpSpPr/>
          <p:nvPr/>
        </p:nvGrpSpPr>
        <p:grpSpPr>
          <a:xfrm>
            <a:off x="1368387" y="1769038"/>
            <a:ext cx="639151" cy="1366138"/>
            <a:chOff x="2606432" y="2395597"/>
            <a:chExt cx="651967" cy="1393532"/>
          </a:xfrm>
        </p:grpSpPr>
        <p:pic>
          <p:nvPicPr>
            <p:cNvPr id="56" name="Picture 14">
              <a:extLst>
                <a:ext uri="{FF2B5EF4-FFF2-40B4-BE49-F238E27FC236}">
                  <a16:creationId xmlns:a16="http://schemas.microsoft.com/office/drawing/2014/main" id="{7D13B7D1-4F3B-43AE-9E45-C9EE8A4D6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76" r="26838"/>
            <a:stretch/>
          </p:blipFill>
          <p:spPr>
            <a:xfrm>
              <a:off x="2606432" y="2395597"/>
              <a:ext cx="651967" cy="1393532"/>
            </a:xfrm>
            <a:prstGeom prst="rect">
              <a:avLst/>
            </a:prstGeom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AE4EDA7D-F65C-482A-A8E8-6CBA921D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938" y="2573457"/>
              <a:ext cx="577194" cy="1037812"/>
            </a:xfrm>
            <a:prstGeom prst="rect">
              <a:avLst/>
            </a:prstGeom>
          </p:spPr>
        </p:pic>
      </p:grpSp>
      <p:sp>
        <p:nvSpPr>
          <p:cNvPr id="58" name="Rectangle 150">
            <a:extLst>
              <a:ext uri="{FF2B5EF4-FFF2-40B4-BE49-F238E27FC236}">
                <a16:creationId xmlns:a16="http://schemas.microsoft.com/office/drawing/2014/main" id="{F8F5A025-9416-4EF5-AB08-CEAB6F4250E1}"/>
              </a:ext>
            </a:extLst>
          </p:cNvPr>
          <p:cNvSpPr/>
          <p:nvPr/>
        </p:nvSpPr>
        <p:spPr>
          <a:xfrm>
            <a:off x="741661" y="1518608"/>
            <a:ext cx="1889248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Mobile App</a:t>
            </a:r>
          </a:p>
        </p:txBody>
      </p:sp>
      <p:cxnSp>
        <p:nvCxnSpPr>
          <p:cNvPr id="59" name="Straight Arrow Connector 167">
            <a:extLst>
              <a:ext uri="{FF2B5EF4-FFF2-40B4-BE49-F238E27FC236}">
                <a16:creationId xmlns:a16="http://schemas.microsoft.com/office/drawing/2014/main" id="{2B165240-3ABA-46FE-AAF3-266EA72BD155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967082" y="2452107"/>
            <a:ext cx="3318122" cy="130991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ounded Rectangle 66">
            <a:extLst>
              <a:ext uri="{FF2B5EF4-FFF2-40B4-BE49-F238E27FC236}">
                <a16:creationId xmlns:a16="http://schemas.microsoft.com/office/drawing/2014/main" id="{1FC050C3-4CD9-436D-9423-6DEDF999E725}"/>
              </a:ext>
            </a:extLst>
          </p:cNvPr>
          <p:cNvSpPr/>
          <p:nvPr/>
        </p:nvSpPr>
        <p:spPr bwMode="auto">
          <a:xfrm>
            <a:off x="5308368" y="3475606"/>
            <a:ext cx="2385902" cy="917552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30" tIns="89630" rIns="33615" bIns="33615" rtlCol="0" anchor="b" anchorCtr="0"/>
          <a:lstStyle/>
          <a:p>
            <a:pPr algn="ctr" defTabSz="913862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 134">
            <a:extLst>
              <a:ext uri="{FF2B5EF4-FFF2-40B4-BE49-F238E27FC236}">
                <a16:creationId xmlns:a16="http://schemas.microsoft.com/office/drawing/2014/main" id="{DABB3914-D1ED-48AF-B84C-62A82D8065A6}"/>
              </a:ext>
            </a:extLst>
          </p:cNvPr>
          <p:cNvSpPr/>
          <p:nvPr/>
        </p:nvSpPr>
        <p:spPr>
          <a:xfrm>
            <a:off x="5427765" y="3466011"/>
            <a:ext cx="1380838" cy="331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Gateway</a:t>
            </a:r>
          </a:p>
        </p:txBody>
      </p:sp>
      <p:sp>
        <p:nvSpPr>
          <p:cNvPr id="62" name="Rectangle 135">
            <a:extLst>
              <a:ext uri="{FF2B5EF4-FFF2-40B4-BE49-F238E27FC236}">
                <a16:creationId xmlns:a16="http://schemas.microsoft.com/office/drawing/2014/main" id="{34E014C8-0E5B-4D86-A46E-104ECF90E3E1}"/>
              </a:ext>
            </a:extLst>
          </p:cNvPr>
          <p:cNvSpPr/>
          <p:nvPr/>
        </p:nvSpPr>
        <p:spPr>
          <a:xfrm>
            <a:off x="6674013" y="3795417"/>
            <a:ext cx="731290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Web API</a:t>
            </a:r>
          </a:p>
        </p:txBody>
      </p:sp>
      <p:sp>
        <p:nvSpPr>
          <p:cNvPr id="63" name="Rectangle 145">
            <a:extLst>
              <a:ext uri="{FF2B5EF4-FFF2-40B4-BE49-F238E27FC236}">
                <a16:creationId xmlns:a16="http://schemas.microsoft.com/office/drawing/2014/main" id="{56F6C3D3-5D84-4047-BC77-153B762DE640}"/>
              </a:ext>
            </a:extLst>
          </p:cNvPr>
          <p:cNvSpPr/>
          <p:nvPr/>
        </p:nvSpPr>
        <p:spPr>
          <a:xfrm>
            <a:off x="5707483" y="4138718"/>
            <a:ext cx="797060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873">
              <a:defRPr/>
            </a:pPr>
            <a:r>
              <a:rPr lang="en-US" sz="1176" dirty="0">
                <a:solidFill>
                  <a:srgbClr val="505050"/>
                </a:solidFill>
                <a:latin typeface="Segoe UI Light" pitchFamily="34" charset="0"/>
              </a:rPr>
              <a:t>Container</a:t>
            </a:r>
          </a:p>
        </p:txBody>
      </p:sp>
      <p:cxnSp>
        <p:nvCxnSpPr>
          <p:cNvPr id="64" name="Straight Arrow Connector 146">
            <a:extLst>
              <a:ext uri="{FF2B5EF4-FFF2-40B4-BE49-F238E27FC236}">
                <a16:creationId xmlns:a16="http://schemas.microsoft.com/office/drawing/2014/main" id="{3C8C2B7F-9B18-4A13-B4F0-A4C53B4CDB0A}"/>
              </a:ext>
            </a:extLst>
          </p:cNvPr>
          <p:cNvCxnSpPr>
            <a:cxnSpLocks/>
          </p:cNvCxnSpPr>
          <p:nvPr/>
        </p:nvCxnSpPr>
        <p:spPr>
          <a:xfrm flipV="1">
            <a:off x="5017515" y="4380935"/>
            <a:ext cx="578976" cy="123962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ctangle 147">
            <a:extLst>
              <a:ext uri="{FF2B5EF4-FFF2-40B4-BE49-F238E27FC236}">
                <a16:creationId xmlns:a16="http://schemas.microsoft.com/office/drawing/2014/main" id="{E039B68B-4B37-4C12-A678-27FDEE7A2804}"/>
              </a:ext>
            </a:extLst>
          </p:cNvPr>
          <p:cNvSpPr/>
          <p:nvPr/>
        </p:nvSpPr>
        <p:spPr>
          <a:xfrm>
            <a:off x="3403203" y="1743936"/>
            <a:ext cx="1252793" cy="39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961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 end</a:t>
            </a:r>
          </a:p>
        </p:txBody>
      </p:sp>
      <p:sp>
        <p:nvSpPr>
          <p:cNvPr id="66" name="Rectangle 71">
            <a:extLst>
              <a:ext uri="{FF2B5EF4-FFF2-40B4-BE49-F238E27FC236}">
                <a16:creationId xmlns:a16="http://schemas.microsoft.com/office/drawing/2014/main" id="{0401CECC-575C-47F8-B515-70953D19D7FE}"/>
              </a:ext>
            </a:extLst>
          </p:cNvPr>
          <p:cNvSpPr/>
          <p:nvPr/>
        </p:nvSpPr>
        <p:spPr>
          <a:xfrm>
            <a:off x="734063" y="5233985"/>
            <a:ext cx="2179066" cy="331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873">
              <a:defRPr/>
            </a:pPr>
            <a:r>
              <a:rPr lang="en-US" sz="1568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 WebApp</a:t>
            </a: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4F0B77A6-3148-4554-AA95-9EAB39D84742}"/>
              </a:ext>
            </a:extLst>
          </p:cNvPr>
          <p:cNvSpPr/>
          <p:nvPr/>
        </p:nvSpPr>
        <p:spPr bwMode="auto">
          <a:xfrm>
            <a:off x="1200348" y="5545883"/>
            <a:ext cx="1162197" cy="837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solidFill>
                  <a:srgbClr val="505050">
                    <a:lumMod val="50000"/>
                  </a:srgbClr>
                </a:solidFill>
                <a:latin typeface="Segoe UI"/>
              </a:rPr>
              <a:t>Browser</a:t>
            </a:r>
          </a:p>
        </p:txBody>
      </p:sp>
      <p:cxnSp>
        <p:nvCxnSpPr>
          <p:cNvPr id="68" name="Straight Arrow Connector 73">
            <a:extLst>
              <a:ext uri="{FF2B5EF4-FFF2-40B4-BE49-F238E27FC236}">
                <a16:creationId xmlns:a16="http://schemas.microsoft.com/office/drawing/2014/main" id="{DBC15F53-1809-449C-826D-F3A4F4A4A01A}"/>
              </a:ext>
            </a:extLst>
          </p:cNvPr>
          <p:cNvCxnSpPr>
            <a:cxnSpLocks/>
            <a:stCxn id="67" idx="3"/>
            <a:endCxn id="25" idx="1"/>
          </p:cNvCxnSpPr>
          <p:nvPr/>
        </p:nvCxnSpPr>
        <p:spPr>
          <a:xfrm>
            <a:off x="2362545" y="5964515"/>
            <a:ext cx="1419158" cy="31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69" name="Rectangle 79">
            <a:extLst>
              <a:ext uri="{FF2B5EF4-FFF2-40B4-BE49-F238E27FC236}">
                <a16:creationId xmlns:a16="http://schemas.microsoft.com/office/drawing/2014/main" id="{7D96DCA0-E57B-462E-9E33-6CA37B24B52E}"/>
              </a:ext>
            </a:extLst>
          </p:cNvPr>
          <p:cNvSpPr/>
          <p:nvPr/>
        </p:nvSpPr>
        <p:spPr>
          <a:xfrm>
            <a:off x="1515425" y="6383146"/>
            <a:ext cx="616339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HTML</a:t>
            </a:r>
          </a:p>
        </p:txBody>
      </p:sp>
      <p:sp>
        <p:nvSpPr>
          <p:cNvPr id="70" name="Rectangle 80">
            <a:extLst>
              <a:ext uri="{FF2B5EF4-FFF2-40B4-BE49-F238E27FC236}">
                <a16:creationId xmlns:a16="http://schemas.microsoft.com/office/drawing/2014/main" id="{146F0CD0-14BA-43D8-9230-0ADECEFB48A2}"/>
              </a:ext>
            </a:extLst>
          </p:cNvPr>
          <p:cNvSpPr/>
          <p:nvPr/>
        </p:nvSpPr>
        <p:spPr>
          <a:xfrm>
            <a:off x="2574847" y="5934154"/>
            <a:ext cx="616339" cy="301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HTML</a:t>
            </a:r>
          </a:p>
        </p:txBody>
      </p:sp>
      <p:sp>
        <p:nvSpPr>
          <p:cNvPr id="71" name="Rectangle 81">
            <a:extLst>
              <a:ext uri="{FF2B5EF4-FFF2-40B4-BE49-F238E27FC236}">
                <a16:creationId xmlns:a16="http://schemas.microsoft.com/office/drawing/2014/main" id="{EB569F1D-641F-45EF-93A9-44F174E95490}"/>
              </a:ext>
            </a:extLst>
          </p:cNvPr>
          <p:cNvSpPr/>
          <p:nvPr/>
        </p:nvSpPr>
        <p:spPr>
          <a:xfrm>
            <a:off x="2503912" y="4195817"/>
            <a:ext cx="59022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JSON</a:t>
            </a:r>
          </a:p>
        </p:txBody>
      </p:sp>
      <p:sp>
        <p:nvSpPr>
          <p:cNvPr id="72" name="Rectangle 82">
            <a:extLst>
              <a:ext uri="{FF2B5EF4-FFF2-40B4-BE49-F238E27FC236}">
                <a16:creationId xmlns:a16="http://schemas.microsoft.com/office/drawing/2014/main" id="{C804749F-61C0-46C2-899D-2D3B19B3467D}"/>
              </a:ext>
            </a:extLst>
          </p:cNvPr>
          <p:cNvSpPr/>
          <p:nvPr/>
        </p:nvSpPr>
        <p:spPr>
          <a:xfrm>
            <a:off x="2529456" y="2481271"/>
            <a:ext cx="590226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372" dirty="0">
                <a:solidFill>
                  <a:srgbClr val="505050"/>
                </a:solidFill>
                <a:latin typeface="Segoe UI Light" pitchFamily="34" charset="0"/>
              </a:rPr>
              <a:t>JSON</a:t>
            </a:r>
          </a:p>
        </p:txBody>
      </p:sp>
      <p:sp>
        <p:nvSpPr>
          <p:cNvPr id="73" name="Rectangle 75">
            <a:extLst>
              <a:ext uri="{FF2B5EF4-FFF2-40B4-BE49-F238E27FC236}">
                <a16:creationId xmlns:a16="http://schemas.microsoft.com/office/drawing/2014/main" id="{A9BD12A9-522F-437C-8F9F-308DEBAA0F4C}"/>
              </a:ext>
            </a:extLst>
          </p:cNvPr>
          <p:cNvSpPr/>
          <p:nvPr/>
        </p:nvSpPr>
        <p:spPr>
          <a:xfrm>
            <a:off x="4390842" y="4077947"/>
            <a:ext cx="708679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873">
              <a:defRPr/>
            </a:pPr>
            <a:r>
              <a:rPr lang="en-US" sz="1765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74" name="Rectangle 76">
            <a:extLst>
              <a:ext uri="{FF2B5EF4-FFF2-40B4-BE49-F238E27FC236}">
                <a16:creationId xmlns:a16="http://schemas.microsoft.com/office/drawing/2014/main" id="{3CC95A5C-0823-478C-8977-4F154AFE03DC}"/>
              </a:ext>
            </a:extLst>
          </p:cNvPr>
          <p:cNvSpPr/>
          <p:nvPr/>
        </p:nvSpPr>
        <p:spPr>
          <a:xfrm>
            <a:off x="4096913" y="4400096"/>
            <a:ext cx="1404662" cy="271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Request/Response</a:t>
            </a:r>
          </a:p>
        </p:txBody>
      </p:sp>
      <p:sp>
        <p:nvSpPr>
          <p:cNvPr id="75" name="Rectangle 77">
            <a:extLst>
              <a:ext uri="{FF2B5EF4-FFF2-40B4-BE49-F238E27FC236}">
                <a16:creationId xmlns:a16="http://schemas.microsoft.com/office/drawing/2014/main" id="{A1C1F8F7-2867-4E0B-91AA-138CFA526F19}"/>
              </a:ext>
            </a:extLst>
          </p:cNvPr>
          <p:cNvSpPr/>
          <p:nvPr/>
        </p:nvSpPr>
        <p:spPr>
          <a:xfrm>
            <a:off x="7051828" y="4575167"/>
            <a:ext cx="1404662" cy="452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</a:t>
            </a:r>
          </a:p>
          <a:p>
            <a:pPr algn="ctr" defTabSz="914367">
              <a:defRPr/>
            </a:pPr>
            <a:r>
              <a:rPr lang="en-US" sz="1176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Request/Response</a:t>
            </a:r>
          </a:p>
        </p:txBody>
      </p:sp>
      <p:grpSp>
        <p:nvGrpSpPr>
          <p:cNvPr id="76" name="Group 2">
            <a:extLst>
              <a:ext uri="{FF2B5EF4-FFF2-40B4-BE49-F238E27FC236}">
                <a16:creationId xmlns:a16="http://schemas.microsoft.com/office/drawing/2014/main" id="{12CD4F1C-8006-466D-BEAA-8CFDBA2F3EC6}"/>
              </a:ext>
            </a:extLst>
          </p:cNvPr>
          <p:cNvGrpSpPr/>
          <p:nvPr/>
        </p:nvGrpSpPr>
        <p:grpSpPr>
          <a:xfrm>
            <a:off x="6435391" y="5785440"/>
            <a:ext cx="2860160" cy="860331"/>
            <a:chOff x="6564434" y="5570610"/>
            <a:chExt cx="2917512" cy="877582"/>
          </a:xfrm>
        </p:grpSpPr>
        <p:sp>
          <p:nvSpPr>
            <p:cNvPr id="77" name="Speech Bubble: Rectangle with Corners Rounded 1">
              <a:extLst>
                <a:ext uri="{FF2B5EF4-FFF2-40B4-BE49-F238E27FC236}">
                  <a16:creationId xmlns:a16="http://schemas.microsoft.com/office/drawing/2014/main" id="{5FC74B0E-A211-4636-8289-4E6E5542EF77}"/>
                </a:ext>
              </a:extLst>
            </p:cNvPr>
            <p:cNvSpPr/>
            <p:nvPr/>
          </p:nvSpPr>
          <p:spPr bwMode="auto">
            <a:xfrm>
              <a:off x="6564434" y="5570610"/>
              <a:ext cx="2857203" cy="872222"/>
            </a:xfrm>
            <a:prstGeom prst="wedgeRoundRectCallout">
              <a:avLst>
                <a:gd name="adj1" fmla="val -80973"/>
                <a:gd name="adj2" fmla="val -147171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/>
                </a:rPr>
                <a:t>Implement resilient communication</a:t>
              </a:r>
            </a:p>
          </p:txBody>
        </p:sp>
        <p:sp>
          <p:nvSpPr>
            <p:cNvPr id="78" name="Speech Bubble: Rectangle with Corners Rounded 78">
              <a:extLst>
                <a:ext uri="{FF2B5EF4-FFF2-40B4-BE49-F238E27FC236}">
                  <a16:creationId xmlns:a16="http://schemas.microsoft.com/office/drawing/2014/main" id="{24A9B566-BE36-4637-BA66-76655E92094E}"/>
                </a:ext>
              </a:extLst>
            </p:cNvPr>
            <p:cNvSpPr/>
            <p:nvPr/>
          </p:nvSpPr>
          <p:spPr bwMode="auto">
            <a:xfrm>
              <a:off x="6624743" y="5575970"/>
              <a:ext cx="2857203" cy="872222"/>
            </a:xfrm>
            <a:prstGeom prst="wedgeRoundRectCallout">
              <a:avLst>
                <a:gd name="adj1" fmla="val -4079"/>
                <a:gd name="adj2" fmla="val -128878"/>
                <a:gd name="adj3" fmla="val 16667"/>
              </a:avLst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961" dirty="0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/>
                </a:rPr>
                <a:t>Implement resilient communication / </a:t>
              </a:r>
              <a:r>
                <a:rPr lang="en-US" sz="1961" dirty="0" err="1"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latin typeface="Segoe UI"/>
                </a:rPr>
                <a:t>TimeOut</a:t>
              </a:r>
              <a:endPara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sp>
        <p:nvSpPr>
          <p:cNvPr id="79" name="Speech Bubble: Rectangle with Corners Rounded 99">
            <a:extLst>
              <a:ext uri="{FF2B5EF4-FFF2-40B4-BE49-F238E27FC236}">
                <a16:creationId xmlns:a16="http://schemas.microsoft.com/office/drawing/2014/main" id="{4E8CB8FA-F7F0-4A61-B785-66438A17400E}"/>
              </a:ext>
            </a:extLst>
          </p:cNvPr>
          <p:cNvSpPr/>
          <p:nvPr/>
        </p:nvSpPr>
        <p:spPr bwMode="auto">
          <a:xfrm>
            <a:off x="4672233" y="1980020"/>
            <a:ext cx="3576731" cy="1025559"/>
          </a:xfrm>
          <a:prstGeom prst="wedgeRoundRectCallout">
            <a:avLst>
              <a:gd name="adj1" fmla="val 45374"/>
              <a:gd name="adj2" fmla="val 90644"/>
              <a:gd name="adj3" fmla="val 16667"/>
            </a:avLst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With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Retries w/ exponential backoff &amp; Circuit-Breakers / Timeout</a:t>
            </a:r>
          </a:p>
        </p:txBody>
      </p:sp>
      <p:sp>
        <p:nvSpPr>
          <p:cNvPr id="80" name="TextBox 3">
            <a:extLst>
              <a:ext uri="{FF2B5EF4-FFF2-40B4-BE49-F238E27FC236}">
                <a16:creationId xmlns:a16="http://schemas.microsoft.com/office/drawing/2014/main" id="{404AFCA1-EECD-4440-9C42-0FDBBEDF806D}"/>
              </a:ext>
            </a:extLst>
          </p:cNvPr>
          <p:cNvSpPr txBox="1"/>
          <p:nvPr/>
        </p:nvSpPr>
        <p:spPr>
          <a:xfrm>
            <a:off x="405874" y="139671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81" name="TextBox 3">
            <a:extLst>
              <a:ext uri="{FF2B5EF4-FFF2-40B4-BE49-F238E27FC236}">
                <a16:creationId xmlns:a16="http://schemas.microsoft.com/office/drawing/2014/main" id="{BCDA1B74-71BA-4471-BB43-041A2B996EED}"/>
              </a:ext>
            </a:extLst>
          </p:cNvPr>
          <p:cNvSpPr txBox="1"/>
          <p:nvPr/>
        </p:nvSpPr>
        <p:spPr>
          <a:xfrm>
            <a:off x="452441" y="744921"/>
            <a:ext cx="7548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/>
              <a:t>Construyendo </a:t>
            </a:r>
            <a:r>
              <a:rPr lang="es-PE" sz="2200" b="1" dirty="0" err="1"/>
              <a:t>Resilencia</a:t>
            </a:r>
            <a:r>
              <a:rPr lang="es-PE" sz="2200" b="1" dirty="0"/>
              <a:t> para los fallos de los Microservicios.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08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23137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Datos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56687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Para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microservicios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 </a:t>
            </a:r>
            <a:r>
              <a:rPr lang="en-US" sz="2000" dirty="0" err="1"/>
              <a:t>utilizarán</a:t>
            </a:r>
            <a:r>
              <a:rPr lang="en-US" sz="2000" dirty="0"/>
              <a:t> JDBC y JPA para </a:t>
            </a:r>
            <a:r>
              <a:rPr lang="en-US" sz="2000" dirty="0" err="1"/>
              <a:t>mapear</a:t>
            </a:r>
            <a:r>
              <a:rPr lang="en-US" sz="2000" dirty="0"/>
              <a:t> la </a:t>
            </a:r>
            <a:r>
              <a:rPr lang="en-US" sz="2000" dirty="0" err="1"/>
              <a:t>entidades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Los </a:t>
            </a:r>
            <a:r>
              <a:rPr lang="en-US" sz="2000" dirty="0" err="1"/>
              <a:t>microservicios</a:t>
            </a:r>
            <a:r>
              <a:rPr lang="en-US" sz="2000" dirty="0"/>
              <a:t> </a:t>
            </a:r>
            <a:r>
              <a:rPr lang="en-US" sz="2000" dirty="0" err="1"/>
              <a:t>utilizarán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</a:t>
            </a:r>
            <a:r>
              <a:rPr lang="en-US" sz="2000" dirty="0" err="1"/>
              <a:t>acceso</a:t>
            </a:r>
            <a:r>
              <a:rPr lang="en-US" sz="2000" dirty="0"/>
              <a:t> a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b="1" dirty="0"/>
              <a:t>Shared-Data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decir</a:t>
            </a:r>
            <a:r>
              <a:rPr lang="en-US" sz="2000" dirty="0"/>
              <a:t> </a:t>
            </a:r>
            <a:r>
              <a:rPr lang="en-US" sz="2000" dirty="0" err="1"/>
              <a:t>según</a:t>
            </a:r>
            <a:r>
              <a:rPr lang="en-US" sz="2000" dirty="0"/>
              <a:t> la </a:t>
            </a:r>
            <a:r>
              <a:rPr lang="en-US" sz="2000" dirty="0" err="1"/>
              <a:t>ubicación</a:t>
            </a:r>
            <a:r>
              <a:rPr lang="en-US" sz="2000" dirty="0"/>
              <a:t> del </a:t>
            </a:r>
            <a:r>
              <a:rPr lang="en-US" sz="2000" dirty="0" err="1"/>
              <a:t>dominio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se </a:t>
            </a:r>
            <a:r>
              <a:rPr lang="en-US" sz="2000" dirty="0" err="1"/>
              <a:t>encuentren</a:t>
            </a:r>
            <a:r>
              <a:rPr lang="en-US" sz="2000" dirty="0"/>
              <a:t> </a:t>
            </a:r>
            <a:r>
              <a:rPr lang="en-US" sz="2000" dirty="0" err="1"/>
              <a:t>accederan</a:t>
            </a:r>
            <a:r>
              <a:rPr lang="en-US" sz="2000" dirty="0"/>
              <a:t> a </a:t>
            </a:r>
            <a:r>
              <a:rPr lang="en-US" sz="2000" dirty="0" err="1"/>
              <a:t>entidades</a:t>
            </a:r>
            <a:r>
              <a:rPr lang="en-US" sz="2000" dirty="0"/>
              <a:t> </a:t>
            </a:r>
            <a:r>
              <a:rPr lang="en-US" sz="2000" dirty="0" err="1"/>
              <a:t>compartidas</a:t>
            </a:r>
            <a:r>
              <a:rPr lang="en-US" sz="2000" dirty="0"/>
              <a:t>, </a:t>
            </a:r>
            <a:r>
              <a:rPr lang="en-US" sz="2000" dirty="0" err="1"/>
              <a:t>dejando</a:t>
            </a:r>
            <a:r>
              <a:rPr lang="en-US" sz="2000" dirty="0"/>
              <a:t> la </a:t>
            </a:r>
            <a:r>
              <a:rPr lang="en-US" sz="2000" dirty="0" err="1"/>
              <a:t>posibilidad</a:t>
            </a:r>
            <a:r>
              <a:rPr lang="en-US" sz="2000" dirty="0"/>
              <a:t> </a:t>
            </a:r>
            <a:r>
              <a:rPr lang="en-US" sz="2000" dirty="0" err="1"/>
              <a:t>segun</a:t>
            </a:r>
            <a:r>
              <a:rPr lang="en-US" sz="2000" dirty="0"/>
              <a:t> </a:t>
            </a:r>
            <a:r>
              <a:rPr lang="en-US" sz="2000" dirty="0" err="1"/>
              <a:t>requerimiento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 </a:t>
            </a:r>
            <a:r>
              <a:rPr lang="en-US" sz="2000" dirty="0" err="1"/>
              <a:t>pueda</a:t>
            </a:r>
            <a:r>
              <a:rPr lang="en-US" sz="2000" dirty="0"/>
              <a:t> utilizer el patron de </a:t>
            </a:r>
            <a:r>
              <a:rPr lang="en-US" sz="2000" dirty="0" err="1"/>
              <a:t>virtualización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para un </a:t>
            </a:r>
            <a:r>
              <a:rPr lang="en-US" sz="2000" dirty="0" err="1"/>
              <a:t>microservicio</a:t>
            </a:r>
            <a:r>
              <a:rPr lang="en-US" sz="2000" dirty="0"/>
              <a:t> </a:t>
            </a:r>
            <a:r>
              <a:rPr lang="en-US" sz="2000" dirty="0" err="1"/>
              <a:t>específico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90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3108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</a:t>
            </a:r>
            <a:r>
              <a:rPr lang="es-PE" sz="2200" b="1" dirty="0" err="1"/>
              <a:t>Batch</a:t>
            </a:r>
            <a:r>
              <a:rPr lang="es-PE" sz="2200" b="1" dirty="0"/>
              <a:t> con Jobs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56687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Son de </a:t>
            </a:r>
            <a:r>
              <a:rPr lang="en-US" sz="2000" dirty="0" err="1"/>
              <a:t>naturaleza</a:t>
            </a:r>
            <a:r>
              <a:rPr lang="en-US" sz="2000" dirty="0"/>
              <a:t> de </a:t>
            </a:r>
            <a:r>
              <a:rPr lang="en-US" sz="2000" dirty="0" err="1"/>
              <a:t>procesamiento</a:t>
            </a:r>
            <a:r>
              <a:rPr lang="en-US" sz="2000" dirty="0"/>
              <a:t> Batch y son </a:t>
            </a:r>
            <a:r>
              <a:rPr lang="en-US" sz="2000" dirty="0" err="1"/>
              <a:t>los</a:t>
            </a:r>
            <a:r>
              <a:rPr lang="en-US" sz="2000" dirty="0"/>
              <a:t> que se </a:t>
            </a:r>
            <a:r>
              <a:rPr lang="en-US" sz="2000" dirty="0" err="1"/>
              <a:t>ejecutan</a:t>
            </a:r>
            <a:r>
              <a:rPr lang="en-US" sz="2000" dirty="0"/>
              <a:t> a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determinada</a:t>
            </a:r>
            <a:r>
              <a:rPr lang="en-US" sz="2000" dirty="0"/>
              <a:t> hora de </a:t>
            </a:r>
            <a:r>
              <a:rPr lang="en-US" sz="2000" dirty="0" err="1"/>
              <a:t>ejecucion</a:t>
            </a:r>
            <a:r>
              <a:rPr lang="en-US" sz="2000" dirty="0"/>
              <a:t> </a:t>
            </a:r>
            <a:r>
              <a:rPr lang="en-US" sz="2000" dirty="0" err="1"/>
              <a:t>configurada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un scheduler y </a:t>
            </a:r>
            <a:r>
              <a:rPr lang="en-US" sz="2000" dirty="0" err="1"/>
              <a:t>cron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No </a:t>
            </a:r>
            <a:r>
              <a:rPr lang="en-US" sz="2000" dirty="0" err="1"/>
              <a:t>necesitan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condición</a:t>
            </a:r>
            <a:r>
              <a:rPr lang="en-US" sz="2000" dirty="0"/>
              <a:t> previa para que se </a:t>
            </a:r>
            <a:r>
              <a:rPr lang="en-US" sz="2000" dirty="0" err="1"/>
              <a:t>ejecuten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seran</a:t>
            </a:r>
            <a:r>
              <a:rPr lang="en-US" sz="2000" dirty="0"/>
              <a:t> </a:t>
            </a:r>
            <a:r>
              <a:rPr lang="en-US" sz="2000" dirty="0" err="1"/>
              <a:t>contruidos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arquitectura</a:t>
            </a:r>
            <a:r>
              <a:rPr lang="en-US" sz="2000" dirty="0"/>
              <a:t> </a:t>
            </a:r>
            <a:r>
              <a:rPr lang="en-US" sz="2000" dirty="0" err="1"/>
              <a:t>monolitica</a:t>
            </a:r>
            <a:r>
              <a:rPr lang="en-US" sz="2000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el </a:t>
            </a:r>
            <a:r>
              <a:rPr lang="en-US" sz="2000" dirty="0" err="1"/>
              <a:t>manejo</a:t>
            </a:r>
            <a:r>
              <a:rPr lang="en-US" sz="2000" dirty="0"/>
              <a:t> de colas </a:t>
            </a:r>
            <a:r>
              <a:rPr lang="en-US" sz="2000" dirty="0" err="1"/>
              <a:t>asincronas</a:t>
            </a:r>
            <a:r>
              <a:rPr lang="en-US" sz="2000" dirty="0"/>
              <a:t> para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ejecución</a:t>
            </a:r>
            <a:r>
              <a:rPr lang="en-US" sz="2000" dirty="0"/>
              <a:t>, </a:t>
            </a:r>
            <a:r>
              <a:rPr lang="en-US" sz="2000" dirty="0" err="1"/>
              <a:t>debido</a:t>
            </a:r>
            <a:r>
              <a:rPr lang="en-US" sz="2000" dirty="0"/>
              <a:t> a que </a:t>
            </a:r>
            <a:r>
              <a:rPr lang="en-US" sz="2000" dirty="0" err="1"/>
              <a:t>necesitan</a:t>
            </a:r>
            <a:r>
              <a:rPr lang="en-US" sz="2000" dirty="0"/>
              <a:t> mas de </a:t>
            </a:r>
            <a:r>
              <a:rPr lang="en-US" sz="2000" dirty="0" err="1"/>
              <a:t>varias</a:t>
            </a:r>
            <a:r>
              <a:rPr lang="en-US" sz="2000" dirty="0"/>
              <a:t> </a:t>
            </a:r>
            <a:r>
              <a:rPr lang="en-US" sz="2000" dirty="0" err="1"/>
              <a:t>instrucciones</a:t>
            </a:r>
            <a:r>
              <a:rPr lang="en-US" sz="2000" dirty="0"/>
              <a:t> juntas para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ejecución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63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3067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</a:t>
            </a:r>
            <a:r>
              <a:rPr lang="es-PE" sz="2200" b="1" dirty="0" err="1"/>
              <a:t>Mensajeria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56687"/>
            <a:ext cx="97155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/>
              <a:t>Serán</a:t>
            </a:r>
            <a:r>
              <a:rPr lang="en-US" sz="2000" dirty="0"/>
              <a:t> de dos </a:t>
            </a:r>
            <a:r>
              <a:rPr lang="en-US" sz="2000" dirty="0" err="1"/>
              <a:t>tipos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Basados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Queue (Punto a Punto con Distribute Queue) para el </a:t>
            </a:r>
            <a:r>
              <a:rPr lang="en-US" sz="2000" dirty="0" err="1"/>
              <a:t>manejo</a:t>
            </a:r>
            <a:r>
              <a:rPr lang="en-US" sz="2000" dirty="0"/>
              <a:t> de </a:t>
            </a:r>
            <a:r>
              <a:rPr lang="en-US" sz="2000" dirty="0" err="1"/>
              <a:t>mensajeria</a:t>
            </a:r>
            <a:r>
              <a:rPr lang="en-US" sz="2000" dirty="0"/>
              <a:t> </a:t>
            </a:r>
            <a:r>
              <a:rPr lang="en-US" sz="2000" dirty="0" err="1"/>
              <a:t>asincrona</a:t>
            </a:r>
            <a:r>
              <a:rPr lang="en-US" sz="2000" dirty="0"/>
              <a:t> para las </a:t>
            </a:r>
            <a:r>
              <a:rPr lang="en-US" sz="2000" dirty="0" err="1"/>
              <a:t>aplicaciones</a:t>
            </a:r>
            <a:r>
              <a:rPr lang="en-US" sz="2000" dirty="0"/>
              <a:t> </a:t>
            </a:r>
            <a:r>
              <a:rPr lang="en-US" sz="2000" dirty="0" err="1"/>
              <a:t>monoliticas</a:t>
            </a:r>
            <a:r>
              <a:rPr lang="en-US" sz="2000" dirty="0"/>
              <a:t> que se </a:t>
            </a:r>
            <a:r>
              <a:rPr lang="en-US" sz="2000" dirty="0" err="1"/>
              <a:t>utilizarán</a:t>
            </a:r>
            <a:r>
              <a:rPr lang="en-US" sz="2000" dirty="0"/>
              <a:t> para la </a:t>
            </a:r>
            <a:r>
              <a:rPr lang="en-US" sz="2000" dirty="0" err="1"/>
              <a:t>ejecución</a:t>
            </a:r>
            <a:r>
              <a:rPr lang="en-US" sz="2000" dirty="0"/>
              <a:t> de Jobs </a:t>
            </a:r>
            <a:r>
              <a:rPr lang="en-US" sz="2000" dirty="0" err="1"/>
              <a:t>Batcheros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Basados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Topic (Publish / Subscribe) para el </a:t>
            </a:r>
            <a:r>
              <a:rPr lang="en-US" sz="2000" dirty="0" err="1"/>
              <a:t>manejo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microservicios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7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234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Cache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56687"/>
            <a:ext cx="9715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</a:t>
            </a:r>
            <a:r>
              <a:rPr lang="en-US" sz="2000" dirty="0" err="1"/>
              <a:t>seran</a:t>
            </a:r>
            <a:r>
              <a:rPr lang="en-US" sz="2000" dirty="0"/>
              <a:t> </a:t>
            </a:r>
            <a:r>
              <a:rPr lang="en-US" sz="2000" dirty="0" err="1"/>
              <a:t>utilizados</a:t>
            </a:r>
            <a:r>
              <a:rPr lang="en-US" sz="2000" dirty="0"/>
              <a:t> con la </a:t>
            </a:r>
            <a:r>
              <a:rPr lang="en-US" sz="2000" dirty="0" err="1"/>
              <a:t>finalidad</a:t>
            </a:r>
            <a:r>
              <a:rPr lang="en-US" sz="2000" dirty="0"/>
              <a:t> de </a:t>
            </a:r>
            <a:r>
              <a:rPr lang="en-US" sz="2000" dirty="0" err="1"/>
              <a:t>cargar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memoria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información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Paramétricas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Información</a:t>
            </a:r>
            <a:r>
              <a:rPr lang="en-US" sz="2000" dirty="0"/>
              <a:t> de </a:t>
            </a:r>
            <a:r>
              <a:rPr lang="en-US" sz="2000" dirty="0" err="1"/>
              <a:t>catalogos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maestras</a:t>
            </a:r>
            <a:r>
              <a:rPr lang="en-US" sz="2000" dirty="0"/>
              <a:t> con </a:t>
            </a:r>
            <a:r>
              <a:rPr lang="en-US" sz="2000" dirty="0" err="1"/>
              <a:t>poco</a:t>
            </a:r>
            <a:r>
              <a:rPr lang="en-US" sz="2000" dirty="0"/>
              <a:t> </a:t>
            </a:r>
            <a:r>
              <a:rPr lang="en-US" sz="2000" dirty="0" err="1"/>
              <a:t>movimiento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72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FA3E6-2AF4-4B7A-8BAA-5F60D6B9275D}"/>
              </a:ext>
            </a:extLst>
          </p:cNvPr>
          <p:cNvSpPr txBox="1"/>
          <p:nvPr/>
        </p:nvSpPr>
        <p:spPr>
          <a:xfrm>
            <a:off x="4933467" y="2858611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b="1" dirty="0"/>
              <a:t>F I N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7692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5289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Orquestación de Procesos en Lotes y Mallas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56687"/>
            <a:ext cx="9715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funcionalidad</a:t>
            </a:r>
            <a:r>
              <a:rPr lang="en-US" sz="2000" dirty="0"/>
              <a:t> se </a:t>
            </a:r>
            <a:r>
              <a:rPr lang="en-US" sz="2000" dirty="0" err="1"/>
              <a:t>retiro</a:t>
            </a:r>
            <a:r>
              <a:rPr lang="en-US" sz="2000" dirty="0"/>
              <a:t> de la </a:t>
            </a:r>
            <a:r>
              <a:rPr lang="en-US" sz="2000" dirty="0" err="1"/>
              <a:t>arquitectura</a:t>
            </a:r>
            <a:r>
              <a:rPr lang="en-US" sz="2000" dirty="0"/>
              <a:t> de </a:t>
            </a:r>
            <a:r>
              <a:rPr lang="en-US" sz="2000" dirty="0" err="1"/>
              <a:t>referencia</a:t>
            </a:r>
            <a:r>
              <a:rPr lang="en-US" sz="2000" dirty="0"/>
              <a:t> Back-End </a:t>
            </a:r>
            <a:r>
              <a:rPr lang="en-US" sz="2000" dirty="0" err="1"/>
              <a:t>colocandose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capa</a:t>
            </a:r>
            <a:r>
              <a:rPr lang="en-US" sz="2000" dirty="0"/>
              <a:t> de </a:t>
            </a:r>
            <a:r>
              <a:rPr lang="en-US" sz="2000" b="1" dirty="0" err="1"/>
              <a:t>Experiencia</a:t>
            </a:r>
            <a:r>
              <a:rPr lang="en-US" sz="2000" b="1" dirty="0"/>
              <a:t> de </a:t>
            </a:r>
            <a:r>
              <a:rPr lang="en-US" sz="2000" b="1" dirty="0" err="1"/>
              <a:t>Usuario</a:t>
            </a:r>
            <a:r>
              <a:rPr lang="en-US" sz="2000" b="1" dirty="0"/>
              <a:t> </a:t>
            </a:r>
            <a:r>
              <a:rPr lang="en-US" sz="2000" dirty="0" err="1"/>
              <a:t>debido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requerimientos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enmallados</a:t>
            </a:r>
            <a:r>
              <a:rPr lang="en-US" sz="2000" dirty="0"/>
              <a:t>, </a:t>
            </a:r>
            <a:r>
              <a:rPr lang="en-US" sz="2000" dirty="0" err="1"/>
              <a:t>loteados</a:t>
            </a:r>
            <a:r>
              <a:rPr lang="en-US" sz="2000" dirty="0"/>
              <a:t> y </a:t>
            </a:r>
            <a:r>
              <a:rPr lang="en-US" sz="2000" dirty="0" err="1"/>
              <a:t>orquestados</a:t>
            </a:r>
            <a:r>
              <a:rPr lang="en-US" sz="2000" dirty="0"/>
              <a:t> </a:t>
            </a:r>
            <a:r>
              <a:rPr lang="en-US" sz="2000" dirty="0" err="1"/>
              <a:t>tanto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usuarios</a:t>
            </a:r>
            <a:r>
              <a:rPr lang="en-US" sz="2000" dirty="0"/>
              <a:t> de TI </a:t>
            </a:r>
            <a:r>
              <a:rPr lang="en-US" sz="2000" dirty="0" err="1"/>
              <a:t>como</a:t>
            </a:r>
            <a:r>
              <a:rPr lang="en-US" sz="2000" dirty="0"/>
              <a:t> del </a:t>
            </a:r>
            <a:r>
              <a:rPr lang="en-US" sz="2000" dirty="0" err="1"/>
              <a:t>negocio</a:t>
            </a:r>
            <a:r>
              <a:rPr lang="en-US" sz="2000" dirty="0"/>
              <a:t> KADABRA.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err="1"/>
              <a:t>Interfaz</a:t>
            </a:r>
            <a:r>
              <a:rPr lang="en-US" sz="2000" dirty="0"/>
              <a:t> web de </a:t>
            </a:r>
            <a:r>
              <a:rPr lang="en-US" sz="2000" dirty="0" err="1"/>
              <a:t>fácil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y </a:t>
            </a:r>
            <a:r>
              <a:rPr lang="en-US" sz="2000" dirty="0" err="1"/>
              <a:t>acceso</a:t>
            </a:r>
            <a:r>
              <a:rPr lang="en-US" sz="2000" dirty="0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sz="2000" dirty="0" err="1"/>
              <a:t>Integración</a:t>
            </a:r>
            <a:r>
              <a:rPr lang="en-US" sz="2000" dirty="0"/>
              <a:t> con la </a:t>
            </a:r>
            <a:r>
              <a:rPr lang="en-US" sz="2000" dirty="0" err="1"/>
              <a:t>capa</a:t>
            </a:r>
            <a:r>
              <a:rPr lang="en-US" sz="2000" dirty="0"/>
              <a:t> de </a:t>
            </a:r>
            <a:r>
              <a:rPr lang="en-US" sz="2000" dirty="0" err="1"/>
              <a:t>seguridad</a:t>
            </a:r>
            <a:r>
              <a:rPr lang="en-US" sz="2000" dirty="0"/>
              <a:t> para </a:t>
            </a:r>
            <a:r>
              <a:rPr lang="en-US" sz="2000" dirty="0" err="1"/>
              <a:t>gestionar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accesos</a:t>
            </a:r>
            <a:r>
              <a:rPr lang="en-US" sz="2000" dirty="0"/>
              <a:t>, roles y </a:t>
            </a:r>
            <a:r>
              <a:rPr lang="en-US" sz="2000" dirty="0" err="1"/>
              <a:t>autorizaciones</a:t>
            </a:r>
            <a:r>
              <a:rPr lang="en-US" sz="2000" dirty="0"/>
              <a:t> a la </a:t>
            </a: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y APIs </a:t>
            </a:r>
            <a:r>
              <a:rPr lang="en-US" sz="2000" dirty="0" err="1"/>
              <a:t>expuestos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dirty="0" err="1"/>
              <a:t>capa</a:t>
            </a:r>
            <a:r>
              <a:rPr lang="en-US" sz="2000" dirty="0"/>
              <a:t> de </a:t>
            </a:r>
            <a:r>
              <a:rPr lang="en-US" sz="2000" dirty="0" err="1"/>
              <a:t>integración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98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7BBB82C-74AC-4D1D-8E20-365634E23995}"/>
              </a:ext>
            </a:extLst>
          </p:cNvPr>
          <p:cNvSpPr/>
          <p:nvPr/>
        </p:nvSpPr>
        <p:spPr>
          <a:xfrm>
            <a:off x="1162050" y="308464"/>
            <a:ext cx="8439150" cy="759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FRONT - END</a:t>
            </a:r>
            <a:endParaRPr lang="es-PE" sz="3200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25CB01-1823-42E7-9E0C-B58F6D22E86B}"/>
              </a:ext>
            </a:extLst>
          </p:cNvPr>
          <p:cNvSpPr/>
          <p:nvPr/>
        </p:nvSpPr>
        <p:spPr>
          <a:xfrm>
            <a:off x="1162051" y="1175237"/>
            <a:ext cx="8439150" cy="1389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Experiencia</a:t>
            </a:r>
            <a:r>
              <a:rPr lang="en-US" sz="2200" b="1" dirty="0">
                <a:solidFill>
                  <a:schemeClr val="tx1"/>
                </a:solidFill>
              </a:rPr>
              <a:t> de </a:t>
            </a:r>
            <a:r>
              <a:rPr lang="en-US" sz="2200" b="1" dirty="0" err="1">
                <a:solidFill>
                  <a:schemeClr val="tx1"/>
                </a:solidFill>
              </a:rPr>
              <a:t>Usuario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9993C9F-DEEB-4CF9-863D-2DBA691FA946}"/>
              </a:ext>
            </a:extLst>
          </p:cNvPr>
          <p:cNvSpPr/>
          <p:nvPr/>
        </p:nvSpPr>
        <p:spPr>
          <a:xfrm>
            <a:off x="3343280" y="1647824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Reglas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Negocio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0B6B47-2258-4F91-904D-27B930DDEA36}"/>
              </a:ext>
            </a:extLst>
          </p:cNvPr>
          <p:cNvSpPr/>
          <p:nvPr/>
        </p:nvSpPr>
        <p:spPr>
          <a:xfrm>
            <a:off x="5362575" y="1647825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Notificaciones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FE553BF-D5AC-4DDB-A539-B08AAC3C3BDA}"/>
              </a:ext>
            </a:extLst>
          </p:cNvPr>
          <p:cNvSpPr/>
          <p:nvPr/>
        </p:nvSpPr>
        <p:spPr>
          <a:xfrm>
            <a:off x="7381869" y="1647825"/>
            <a:ext cx="2000256" cy="7440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Orquestación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Procesos</a:t>
            </a:r>
            <a:r>
              <a:rPr lang="en-US" b="1" dirty="0">
                <a:solidFill>
                  <a:schemeClr val="tx1"/>
                </a:solidFill>
              </a:rPr>
              <a:t> Batch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341955-D767-4906-A920-614015A63C86}"/>
              </a:ext>
            </a:extLst>
          </p:cNvPr>
          <p:cNvSpPr/>
          <p:nvPr/>
        </p:nvSpPr>
        <p:spPr>
          <a:xfrm>
            <a:off x="1385893" y="1628771"/>
            <a:ext cx="1800220" cy="7440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Workflow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BPMN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6DA93A-AA1B-4C79-948C-DDA85688E111}"/>
              </a:ext>
            </a:extLst>
          </p:cNvPr>
          <p:cNvSpPr/>
          <p:nvPr/>
        </p:nvSpPr>
        <p:spPr>
          <a:xfrm>
            <a:off x="1162050" y="2678356"/>
            <a:ext cx="8439150" cy="12610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Integración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EF0FD35-5987-41C4-AA9E-142EAA2158A3}"/>
              </a:ext>
            </a:extLst>
          </p:cNvPr>
          <p:cNvSpPr/>
          <p:nvPr/>
        </p:nvSpPr>
        <p:spPr>
          <a:xfrm>
            <a:off x="2005017" y="3112841"/>
            <a:ext cx="6710358" cy="583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7D6186B-A932-4076-A9FB-2FD47691BA7B}"/>
              </a:ext>
            </a:extLst>
          </p:cNvPr>
          <p:cNvSpPr/>
          <p:nvPr/>
        </p:nvSpPr>
        <p:spPr>
          <a:xfrm>
            <a:off x="1162050" y="4030908"/>
            <a:ext cx="8439150" cy="1278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Back-End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7D83AE8-AFD6-4F01-A15D-84CA5BE8BF30}"/>
              </a:ext>
            </a:extLst>
          </p:cNvPr>
          <p:cNvSpPr/>
          <p:nvPr/>
        </p:nvSpPr>
        <p:spPr>
          <a:xfrm>
            <a:off x="1385893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Servicios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Negocio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A004DB1-4254-4A8F-94C6-0116ACB5B208}"/>
              </a:ext>
            </a:extLst>
          </p:cNvPr>
          <p:cNvSpPr/>
          <p:nvPr/>
        </p:nvSpPr>
        <p:spPr>
          <a:xfrm>
            <a:off x="2913464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Servicios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8169142-7853-4125-9D6B-822BD6B88745}"/>
              </a:ext>
            </a:extLst>
          </p:cNvPr>
          <p:cNvSpPr/>
          <p:nvPr/>
        </p:nvSpPr>
        <p:spPr>
          <a:xfrm>
            <a:off x="4441036" y="4438646"/>
            <a:ext cx="1395407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Servicios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Mensajeria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F8582AB-DD48-4040-B049-39148ABDC2F9}"/>
              </a:ext>
            </a:extLst>
          </p:cNvPr>
          <p:cNvSpPr/>
          <p:nvPr/>
        </p:nvSpPr>
        <p:spPr>
          <a:xfrm>
            <a:off x="6028140" y="4438646"/>
            <a:ext cx="1514465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Servicios</a:t>
            </a:r>
            <a:r>
              <a:rPr lang="en-US" b="1" dirty="0">
                <a:solidFill>
                  <a:schemeClr val="tx1"/>
                </a:solidFill>
              </a:rPr>
              <a:t> Batch &amp; Jobs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6549732-ED91-4911-A348-27238616543D}"/>
              </a:ext>
            </a:extLst>
          </p:cNvPr>
          <p:cNvSpPr/>
          <p:nvPr/>
        </p:nvSpPr>
        <p:spPr>
          <a:xfrm>
            <a:off x="7734302" y="4438646"/>
            <a:ext cx="1514465" cy="74409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Servicios</a:t>
            </a:r>
            <a:r>
              <a:rPr lang="en-US" b="1" dirty="0">
                <a:solidFill>
                  <a:schemeClr val="tx1"/>
                </a:solidFill>
              </a:rPr>
              <a:t> Cache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1CCEC7D-0388-4648-876B-0D2C614C6848}"/>
              </a:ext>
            </a:extLst>
          </p:cNvPr>
          <p:cNvSpPr/>
          <p:nvPr/>
        </p:nvSpPr>
        <p:spPr>
          <a:xfrm>
            <a:off x="1162050" y="5387122"/>
            <a:ext cx="8439150" cy="1278322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200" b="1" dirty="0" err="1">
                <a:solidFill>
                  <a:schemeClr val="tx1"/>
                </a:solidFill>
              </a:rPr>
              <a:t>Tecnologia</a:t>
            </a:r>
            <a:r>
              <a:rPr lang="en-US" sz="2200" b="1" dirty="0">
                <a:solidFill>
                  <a:schemeClr val="tx1"/>
                </a:solidFill>
              </a:rPr>
              <a:t> e </a:t>
            </a:r>
            <a:r>
              <a:rPr lang="en-US" sz="2200" b="1" dirty="0" err="1">
                <a:solidFill>
                  <a:schemeClr val="tx1"/>
                </a:solidFill>
              </a:rPr>
              <a:t>Infraestructura</a:t>
            </a:r>
            <a:endParaRPr lang="es-PE" sz="2200" b="1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6DD0FE4-871D-4475-A441-3CF9075D40B1}"/>
              </a:ext>
            </a:extLst>
          </p:cNvPr>
          <p:cNvSpPr/>
          <p:nvPr/>
        </p:nvSpPr>
        <p:spPr>
          <a:xfrm>
            <a:off x="9734548" y="308462"/>
            <a:ext cx="1409701" cy="635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PE" sz="2800" b="1" dirty="0">
                <a:solidFill>
                  <a:schemeClr val="tx1"/>
                </a:solidFill>
              </a:rPr>
              <a:t>Seguridad</a:t>
            </a:r>
          </a:p>
          <a:p>
            <a:pPr algn="ctr"/>
            <a:r>
              <a:rPr lang="es-PE" sz="2600" b="1" dirty="0" err="1">
                <a:solidFill>
                  <a:schemeClr val="tx1"/>
                </a:solidFill>
              </a:rPr>
              <a:t>Identity</a:t>
            </a:r>
            <a:r>
              <a:rPr lang="es-PE" sz="2600" b="1" dirty="0">
                <a:solidFill>
                  <a:schemeClr val="tx1"/>
                </a:solidFill>
              </a:rPr>
              <a:t>  &amp;  </a:t>
            </a:r>
            <a:r>
              <a:rPr lang="es-PE" sz="2600" b="1" dirty="0" err="1">
                <a:solidFill>
                  <a:schemeClr val="tx1"/>
                </a:solidFill>
              </a:rPr>
              <a:t>Acces</a:t>
            </a:r>
            <a:r>
              <a:rPr lang="es-PE" sz="2600" b="1" dirty="0">
                <a:solidFill>
                  <a:schemeClr val="tx1"/>
                </a:solidFill>
              </a:rPr>
              <a:t>  Management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3D9E584-64B3-4DC9-9C73-4B4D97ABD05C}"/>
              </a:ext>
            </a:extLst>
          </p:cNvPr>
          <p:cNvSpPr/>
          <p:nvPr/>
        </p:nvSpPr>
        <p:spPr>
          <a:xfrm>
            <a:off x="1434715" y="5805440"/>
            <a:ext cx="2518160" cy="744096"/>
          </a:xfrm>
          <a:prstGeom prst="roundRect">
            <a:avLst/>
          </a:prstGeom>
          <a:solidFill>
            <a:srgbClr val="A162D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A10461E-DACF-4CEB-819B-10F4D535D3B7}"/>
              </a:ext>
            </a:extLst>
          </p:cNvPr>
          <p:cNvSpPr/>
          <p:nvPr/>
        </p:nvSpPr>
        <p:spPr>
          <a:xfrm>
            <a:off x="4086222" y="5805440"/>
            <a:ext cx="2518160" cy="744096"/>
          </a:xfrm>
          <a:prstGeom prst="roundRect">
            <a:avLst/>
          </a:prstGeom>
          <a:solidFill>
            <a:srgbClr val="A162D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 de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32111625-61D0-46EC-A66E-6BFF20B73114}"/>
              </a:ext>
            </a:extLst>
          </p:cNvPr>
          <p:cNvSpPr/>
          <p:nvPr/>
        </p:nvSpPr>
        <p:spPr>
          <a:xfrm>
            <a:off x="6737729" y="5805440"/>
            <a:ext cx="2518160" cy="744096"/>
          </a:xfrm>
          <a:prstGeom prst="roundRect">
            <a:avLst/>
          </a:prstGeom>
          <a:solidFill>
            <a:srgbClr val="A162D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PaaS / CaaS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2B8D017-BA6D-4770-B451-F829F05AE585}"/>
              </a:ext>
            </a:extLst>
          </p:cNvPr>
          <p:cNvSpPr/>
          <p:nvPr/>
        </p:nvSpPr>
        <p:spPr>
          <a:xfrm>
            <a:off x="736995" y="3755669"/>
            <a:ext cx="9159479" cy="17941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04E5D07A-F809-4354-9589-D6845330C6D7}"/>
              </a:ext>
            </a:extLst>
          </p:cNvPr>
          <p:cNvSpPr/>
          <p:nvPr/>
        </p:nvSpPr>
        <p:spPr>
          <a:xfrm>
            <a:off x="7296141" y="1475709"/>
            <a:ext cx="2209809" cy="111066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564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53D1582-C98E-44C2-A00C-BCAEE566AB6F}"/>
              </a:ext>
            </a:extLst>
          </p:cNvPr>
          <p:cNvSpPr txBox="1"/>
          <p:nvPr/>
        </p:nvSpPr>
        <p:spPr>
          <a:xfrm>
            <a:off x="1896581" y="482812"/>
            <a:ext cx="8398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/>
              <a:t>ARQUITECTURA DE REFERENCIA BACK-END</a:t>
            </a:r>
            <a:endParaRPr lang="en-US" sz="3600" b="1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7B0C3A-2087-41AD-B430-91E61BAE670C}"/>
              </a:ext>
            </a:extLst>
          </p:cNvPr>
          <p:cNvSpPr/>
          <p:nvPr/>
        </p:nvSpPr>
        <p:spPr>
          <a:xfrm>
            <a:off x="747606" y="1327599"/>
            <a:ext cx="10734675" cy="526127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D04B81-3614-4C29-B7B6-C8CAC756C148}"/>
              </a:ext>
            </a:extLst>
          </p:cNvPr>
          <p:cNvSpPr/>
          <p:nvPr/>
        </p:nvSpPr>
        <p:spPr>
          <a:xfrm>
            <a:off x="1078677" y="1817508"/>
            <a:ext cx="5181602" cy="4281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Estandares &amp; Patrones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1F15AE-5299-466F-8A47-FA3C44B75011}"/>
              </a:ext>
            </a:extLst>
          </p:cNvPr>
          <p:cNvSpPr/>
          <p:nvPr/>
        </p:nvSpPr>
        <p:spPr>
          <a:xfrm>
            <a:off x="2115553" y="2344793"/>
            <a:ext cx="2247900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de negocio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12AA770-3F73-4F05-AD19-CDE6A661AB14}"/>
              </a:ext>
            </a:extLst>
          </p:cNvPr>
          <p:cNvSpPr/>
          <p:nvPr/>
        </p:nvSpPr>
        <p:spPr>
          <a:xfrm>
            <a:off x="6402506" y="1817508"/>
            <a:ext cx="4686300" cy="4281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Capacidades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BEDD802-48BB-4B13-B36A-6D63B0B499C1}"/>
              </a:ext>
            </a:extLst>
          </p:cNvPr>
          <p:cNvSpPr/>
          <p:nvPr/>
        </p:nvSpPr>
        <p:spPr>
          <a:xfrm>
            <a:off x="6646039" y="219374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Soporte</a:t>
            </a:r>
          </a:p>
          <a:p>
            <a:pPr algn="ctr"/>
            <a:r>
              <a:rPr lang="es-PE" sz="1200" b="1" dirty="0">
                <a:solidFill>
                  <a:schemeClr val="tx1"/>
                </a:solidFill>
              </a:rPr>
              <a:t>Java Microservicios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E69EFCE-F129-4A25-B283-6FE5114B09A3}"/>
              </a:ext>
            </a:extLst>
          </p:cNvPr>
          <p:cNvSpPr/>
          <p:nvPr/>
        </p:nvSpPr>
        <p:spPr>
          <a:xfrm>
            <a:off x="8149686" y="218898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Soporte Java API </a:t>
            </a:r>
            <a:r>
              <a:rPr lang="es-PE" sz="1200" b="1" dirty="0" err="1">
                <a:solidFill>
                  <a:schemeClr val="tx1"/>
                </a:solidFill>
              </a:rPr>
              <a:t>Restfull</a:t>
            </a:r>
            <a:r>
              <a:rPr lang="es-PE" sz="1200" b="1" dirty="0">
                <a:solidFill>
                  <a:schemeClr val="tx1"/>
                </a:solidFill>
              </a:rPr>
              <a:t> &amp; SOAP     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4734FA0-4224-42B7-8E7E-5938C85762F2}"/>
              </a:ext>
            </a:extLst>
          </p:cNvPr>
          <p:cNvSpPr/>
          <p:nvPr/>
        </p:nvSpPr>
        <p:spPr>
          <a:xfrm>
            <a:off x="9619246" y="218898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Transacciones (</a:t>
            </a:r>
            <a:r>
              <a:rPr lang="es-PE" sz="1200" b="1" dirty="0" err="1">
                <a:solidFill>
                  <a:schemeClr val="tx1"/>
                </a:solidFill>
              </a:rPr>
              <a:t>Sincronas</a:t>
            </a:r>
            <a:r>
              <a:rPr lang="es-PE" sz="1200" b="1" dirty="0">
                <a:solidFill>
                  <a:schemeClr val="tx1"/>
                </a:solidFill>
              </a:rPr>
              <a:t> &amp; </a:t>
            </a:r>
            <a:r>
              <a:rPr lang="es-PE" sz="1200" b="1" dirty="0" err="1">
                <a:solidFill>
                  <a:schemeClr val="tx1"/>
                </a:solidFill>
              </a:rPr>
              <a:t>Asincronas</a:t>
            </a:r>
            <a:r>
              <a:rPr lang="es-PE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F8B5BA6-57EE-42DE-85CA-E15A55D5C94E}"/>
              </a:ext>
            </a:extLst>
          </p:cNvPr>
          <p:cNvSpPr/>
          <p:nvPr/>
        </p:nvSpPr>
        <p:spPr>
          <a:xfrm>
            <a:off x="6646039" y="293193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Gesti</a:t>
            </a:r>
            <a:r>
              <a:rPr lang="es-PE" sz="1200" b="1" dirty="0" err="1">
                <a:solidFill>
                  <a:schemeClr val="tx1"/>
                </a:solidFill>
              </a:rPr>
              <a:t>ón</a:t>
            </a:r>
            <a:r>
              <a:rPr lang="es-PE" sz="1200" b="1" dirty="0">
                <a:solidFill>
                  <a:schemeClr val="tx1"/>
                </a:solidFill>
              </a:rPr>
              <a:t> de la Configuración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51DF0E-A7DB-4EBA-BB59-EA3121C2884B}"/>
              </a:ext>
            </a:extLst>
          </p:cNvPr>
          <p:cNvSpPr/>
          <p:nvPr/>
        </p:nvSpPr>
        <p:spPr>
          <a:xfrm>
            <a:off x="6646039" y="3692959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Gestión de Errores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0359405-8881-4930-8F09-0312C09BD8DC}"/>
              </a:ext>
            </a:extLst>
          </p:cNvPr>
          <p:cNvSpPr/>
          <p:nvPr/>
        </p:nvSpPr>
        <p:spPr>
          <a:xfrm>
            <a:off x="8174156" y="2931932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Mensajería </a:t>
            </a:r>
          </a:p>
          <a:p>
            <a:pPr algn="ctr"/>
            <a:r>
              <a:rPr lang="es-PE" sz="1200" b="1" dirty="0">
                <a:solidFill>
                  <a:schemeClr val="tx1"/>
                </a:solidFill>
              </a:rPr>
              <a:t>Java JMS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5E5B47-2C1C-4DB7-925F-21F7C63A7AA2}"/>
              </a:ext>
            </a:extLst>
          </p:cNvPr>
          <p:cNvSpPr/>
          <p:nvPr/>
        </p:nvSpPr>
        <p:spPr>
          <a:xfrm>
            <a:off x="9619246" y="2946218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Gestión de Cache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75B88A4-13FF-42AF-B369-1E3B0EBFC9CD}"/>
              </a:ext>
            </a:extLst>
          </p:cNvPr>
          <p:cNvSpPr/>
          <p:nvPr/>
        </p:nvSpPr>
        <p:spPr>
          <a:xfrm>
            <a:off x="8174156" y="366676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Gestión de Excepciones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C3CE34-A80D-4AE5-8BE3-777B61E955F5}"/>
              </a:ext>
            </a:extLst>
          </p:cNvPr>
          <p:cNvSpPr/>
          <p:nvPr/>
        </p:nvSpPr>
        <p:spPr>
          <a:xfrm>
            <a:off x="9619246" y="366676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err="1">
                <a:solidFill>
                  <a:schemeClr val="tx1"/>
                </a:solidFill>
              </a:rPr>
              <a:t>Service</a:t>
            </a:r>
            <a:endParaRPr lang="es-PE" sz="1200" b="1" dirty="0">
              <a:solidFill>
                <a:schemeClr val="tx1"/>
              </a:solidFill>
            </a:endParaRPr>
          </a:p>
          <a:p>
            <a:pPr algn="ctr"/>
            <a:r>
              <a:rPr lang="es-PE" sz="1200" b="1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C0D33A7-242A-45DB-BC2E-2F0A29C990DF}"/>
              </a:ext>
            </a:extLst>
          </p:cNvPr>
          <p:cNvSpPr/>
          <p:nvPr/>
        </p:nvSpPr>
        <p:spPr>
          <a:xfrm>
            <a:off x="4447712" y="2348242"/>
            <a:ext cx="1667987" cy="501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API </a:t>
            </a:r>
            <a:r>
              <a:rPr lang="es-PE" b="1" dirty="0" err="1">
                <a:solidFill>
                  <a:schemeClr val="tx1"/>
                </a:solidFill>
              </a:rPr>
              <a:t>Restfull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5550EE8-8E71-45F2-888B-4BB92DD18F02}"/>
              </a:ext>
            </a:extLst>
          </p:cNvPr>
          <p:cNvSpPr txBox="1"/>
          <p:nvPr/>
        </p:nvSpPr>
        <p:spPr>
          <a:xfrm>
            <a:off x="3232480" y="1382544"/>
            <a:ext cx="5902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Arquitectura de Referencia Aplicaciones </a:t>
            </a:r>
            <a:r>
              <a:rPr lang="es-PE" sz="2200" b="1" dirty="0" err="1"/>
              <a:t>Backend</a:t>
            </a:r>
            <a:endParaRPr lang="es-PE" sz="2200" b="1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3F98F86-C3EB-4398-88FE-0B2637BA5EFD}"/>
              </a:ext>
            </a:extLst>
          </p:cNvPr>
          <p:cNvSpPr/>
          <p:nvPr/>
        </p:nvSpPr>
        <p:spPr>
          <a:xfrm>
            <a:off x="6646039" y="4461727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Eventos</a:t>
            </a:r>
          </a:p>
          <a:p>
            <a:pPr algn="ctr"/>
            <a:r>
              <a:rPr lang="es-PE" sz="1200" b="1" dirty="0">
                <a:solidFill>
                  <a:schemeClr val="tx1"/>
                </a:solidFill>
              </a:rPr>
              <a:t>(</a:t>
            </a:r>
            <a:r>
              <a:rPr lang="es-PE" sz="1200" b="1" dirty="0" err="1">
                <a:solidFill>
                  <a:schemeClr val="tx1"/>
                </a:solidFill>
              </a:rPr>
              <a:t>Publish</a:t>
            </a:r>
            <a:r>
              <a:rPr lang="es-PE" sz="1200" b="1" dirty="0">
                <a:solidFill>
                  <a:schemeClr val="tx1"/>
                </a:solidFill>
              </a:rPr>
              <a:t> / Subscribe)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654D296-0F47-4D99-BDE3-80D49D09131F}"/>
              </a:ext>
            </a:extLst>
          </p:cNvPr>
          <p:cNvSpPr/>
          <p:nvPr/>
        </p:nvSpPr>
        <p:spPr>
          <a:xfrm>
            <a:off x="6646039" y="5238236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Gestión de la Trazabilidad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578B06A-AECF-4917-BCB8-48C7B28EB2DF}"/>
              </a:ext>
            </a:extLst>
          </p:cNvPr>
          <p:cNvSpPr/>
          <p:nvPr/>
        </p:nvSpPr>
        <p:spPr>
          <a:xfrm>
            <a:off x="8209664" y="4452500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Orquestación de</a:t>
            </a:r>
          </a:p>
          <a:p>
            <a:pPr algn="ctr"/>
            <a:r>
              <a:rPr lang="es-PE" sz="1200" b="1" dirty="0">
                <a:solidFill>
                  <a:schemeClr val="tx1"/>
                </a:solidFill>
              </a:rPr>
              <a:t>Servicios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F99B932-6BB9-49CD-9362-0AE66EA706E7}"/>
              </a:ext>
            </a:extLst>
          </p:cNvPr>
          <p:cNvSpPr/>
          <p:nvPr/>
        </p:nvSpPr>
        <p:spPr>
          <a:xfrm>
            <a:off x="8209664" y="5238236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Soporte Ejecución de Jobs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F636A31-0271-4EFE-8CA9-699C26F61624}"/>
              </a:ext>
            </a:extLst>
          </p:cNvPr>
          <p:cNvSpPr/>
          <p:nvPr/>
        </p:nvSpPr>
        <p:spPr>
          <a:xfrm>
            <a:off x="9619246" y="4451363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Auditoria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C90D3C9-AEC1-44E4-AC4A-421C5C276DF1}"/>
              </a:ext>
            </a:extLst>
          </p:cNvPr>
          <p:cNvSpPr/>
          <p:nvPr/>
        </p:nvSpPr>
        <p:spPr>
          <a:xfrm>
            <a:off x="2115553" y="4570502"/>
            <a:ext cx="2247900" cy="59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de </a:t>
            </a:r>
            <a:r>
              <a:rPr lang="es-PE" dirty="0" err="1">
                <a:solidFill>
                  <a:schemeClr val="tx1"/>
                </a:solidFill>
              </a:rPr>
              <a:t>Mensajeria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B300263-E5E5-4899-A5A8-185004CBCF9E}"/>
              </a:ext>
            </a:extLst>
          </p:cNvPr>
          <p:cNvSpPr/>
          <p:nvPr/>
        </p:nvSpPr>
        <p:spPr>
          <a:xfrm>
            <a:off x="2115553" y="3829100"/>
            <a:ext cx="2247900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</a:t>
            </a:r>
            <a:r>
              <a:rPr lang="es-PE" dirty="0" err="1">
                <a:solidFill>
                  <a:schemeClr val="tx1"/>
                </a:solidFill>
              </a:rPr>
              <a:t>Batch</a:t>
            </a:r>
            <a:r>
              <a:rPr lang="es-PE" dirty="0">
                <a:solidFill>
                  <a:schemeClr val="tx1"/>
                </a:solidFill>
              </a:rPr>
              <a:t> &amp;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 Jobs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2765647-5EDA-4751-99F7-B5CF57BFD31A}"/>
              </a:ext>
            </a:extLst>
          </p:cNvPr>
          <p:cNvSpPr/>
          <p:nvPr/>
        </p:nvSpPr>
        <p:spPr>
          <a:xfrm>
            <a:off x="2115553" y="3099416"/>
            <a:ext cx="2247900" cy="67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de Datos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827A0FC-ABB5-4DD7-80A1-E119EF7B81EA}"/>
              </a:ext>
            </a:extLst>
          </p:cNvPr>
          <p:cNvSpPr/>
          <p:nvPr/>
        </p:nvSpPr>
        <p:spPr>
          <a:xfrm>
            <a:off x="2115553" y="5239774"/>
            <a:ext cx="2247900" cy="59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de Cache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0C7FD4E-DE0A-4D6C-9B62-B70E7E5BB905}"/>
              </a:ext>
            </a:extLst>
          </p:cNvPr>
          <p:cNvSpPr/>
          <p:nvPr/>
        </p:nvSpPr>
        <p:spPr>
          <a:xfrm>
            <a:off x="4454462" y="2953655"/>
            <a:ext cx="1667988" cy="501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Jobs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E274C1D-CFA1-4CE1-B918-2B2263FFE6A8}"/>
              </a:ext>
            </a:extLst>
          </p:cNvPr>
          <p:cNvSpPr/>
          <p:nvPr/>
        </p:nvSpPr>
        <p:spPr>
          <a:xfrm>
            <a:off x="4468692" y="4445196"/>
            <a:ext cx="1667232" cy="382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Slf4j / Log4j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D4EC885-F011-48C7-99A4-AD7DE3F2181B}"/>
              </a:ext>
            </a:extLst>
          </p:cNvPr>
          <p:cNvSpPr/>
          <p:nvPr/>
        </p:nvSpPr>
        <p:spPr>
          <a:xfrm>
            <a:off x="4445441" y="3555818"/>
            <a:ext cx="1667988" cy="453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2186BE0-5E67-45A4-9C61-59D6E34F50CD}"/>
              </a:ext>
            </a:extLst>
          </p:cNvPr>
          <p:cNvSpPr/>
          <p:nvPr/>
        </p:nvSpPr>
        <p:spPr>
          <a:xfrm>
            <a:off x="4454462" y="4069748"/>
            <a:ext cx="1667232" cy="315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EJBs</a:t>
            </a:r>
            <a:r>
              <a:rPr lang="es-PE" b="1" dirty="0">
                <a:solidFill>
                  <a:schemeClr val="tx1"/>
                </a:solidFill>
              </a:rPr>
              <a:t> / </a:t>
            </a:r>
            <a:r>
              <a:rPr lang="es-PE" b="1" dirty="0" err="1">
                <a:solidFill>
                  <a:schemeClr val="tx1"/>
                </a:solidFill>
              </a:rPr>
              <a:t>MDBs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CB00F2E-1BB8-4D9A-8A2C-D913E5E47915}"/>
              </a:ext>
            </a:extLst>
          </p:cNvPr>
          <p:cNvSpPr/>
          <p:nvPr/>
        </p:nvSpPr>
        <p:spPr>
          <a:xfrm rot="16200000">
            <a:off x="-41749" y="3796152"/>
            <a:ext cx="3500770" cy="598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Servicios  Comunes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C88FFE8-9665-4419-8A73-7854FF46E55E}"/>
              </a:ext>
            </a:extLst>
          </p:cNvPr>
          <p:cNvSpPr/>
          <p:nvPr/>
        </p:nvSpPr>
        <p:spPr>
          <a:xfrm>
            <a:off x="4462832" y="4882378"/>
            <a:ext cx="1667232" cy="329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JDBC / JPA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7CF46AE-DB6D-4019-8D8B-60AF9AF4E54E}"/>
              </a:ext>
            </a:extLst>
          </p:cNvPr>
          <p:cNvSpPr/>
          <p:nvPr/>
        </p:nvSpPr>
        <p:spPr>
          <a:xfrm>
            <a:off x="4454462" y="5296545"/>
            <a:ext cx="1667232" cy="504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SOAP </a:t>
            </a:r>
            <a:r>
              <a:rPr lang="es-PE" b="1" dirty="0" err="1">
                <a:solidFill>
                  <a:schemeClr val="tx1"/>
                </a:solidFill>
              </a:rPr>
              <a:t>Webservices</a:t>
            </a:r>
            <a:endParaRPr lang="es-PE" b="1" dirty="0">
              <a:solidFill>
                <a:schemeClr val="tx1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83567DF-F331-4319-A4C8-14A17159045F}"/>
              </a:ext>
            </a:extLst>
          </p:cNvPr>
          <p:cNvSpPr/>
          <p:nvPr/>
        </p:nvSpPr>
        <p:spPr>
          <a:xfrm>
            <a:off x="9649235" y="5228225"/>
            <a:ext cx="1143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>
                <a:solidFill>
                  <a:schemeClr val="tx1"/>
                </a:solidFill>
              </a:rPr>
              <a:t>Monitoreo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Centralizado</a:t>
            </a:r>
            <a:endParaRPr lang="es-P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25905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09062"/>
            <a:ext cx="9715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Para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servicios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 sera </a:t>
            </a:r>
            <a:r>
              <a:rPr lang="en-US" sz="2000" dirty="0" err="1"/>
              <a:t>manejada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Microservicios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La </a:t>
            </a:r>
            <a:r>
              <a:rPr lang="en-US" sz="2000" dirty="0" err="1"/>
              <a:t>seguridad</a:t>
            </a:r>
            <a:r>
              <a:rPr lang="en-US" sz="2000" dirty="0"/>
              <a:t> sera </a:t>
            </a:r>
            <a:r>
              <a:rPr lang="en-US" sz="2000" dirty="0" err="1"/>
              <a:t>delegada</a:t>
            </a:r>
            <a:r>
              <a:rPr lang="en-US" sz="2000" dirty="0"/>
              <a:t> a la </a:t>
            </a:r>
            <a:r>
              <a:rPr lang="en-US" sz="2000" dirty="0" err="1"/>
              <a:t>capa</a:t>
            </a:r>
            <a:r>
              <a:rPr lang="en-US" sz="2000" dirty="0"/>
              <a:t> superior o API Layer que sera </a:t>
            </a:r>
            <a:r>
              <a:rPr lang="en-US" sz="2000" dirty="0" err="1"/>
              <a:t>manejada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 el </a:t>
            </a:r>
            <a:r>
              <a:rPr lang="en-US" sz="2000" dirty="0" err="1"/>
              <a:t>partón</a:t>
            </a:r>
            <a:r>
              <a:rPr lang="en-US" sz="2000" dirty="0"/>
              <a:t> API Gateway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El API Gateway </a:t>
            </a:r>
            <a:r>
              <a:rPr lang="en-US" sz="2000" dirty="0" err="1"/>
              <a:t>implementará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siguientes</a:t>
            </a:r>
            <a:r>
              <a:rPr lang="en-US" sz="2000" dirty="0"/>
              <a:t> </a:t>
            </a:r>
            <a:r>
              <a:rPr lang="en-US" sz="2000" dirty="0" err="1"/>
              <a:t>patrones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Gateway Routing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Gateway Aggregation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Gateway Offloading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Para la </a:t>
            </a:r>
            <a:r>
              <a:rPr lang="en-US" sz="2000" dirty="0" err="1"/>
              <a:t>comunicación</a:t>
            </a:r>
            <a:r>
              <a:rPr lang="en-US" sz="2000" dirty="0"/>
              <a:t> entre </a:t>
            </a:r>
            <a:r>
              <a:rPr lang="en-US" sz="2000" dirty="0" err="1"/>
              <a:t>microservicios</a:t>
            </a:r>
            <a:r>
              <a:rPr lang="en-US" sz="2000" dirty="0"/>
              <a:t> de </a:t>
            </a:r>
            <a:r>
              <a:rPr lang="en-US" sz="2000" dirty="0" err="1"/>
              <a:t>manera</a:t>
            </a:r>
            <a:r>
              <a:rPr lang="en-US" sz="2000" dirty="0"/>
              <a:t> </a:t>
            </a:r>
            <a:r>
              <a:rPr lang="en-US" sz="2000" dirty="0" err="1"/>
              <a:t>sincrona</a:t>
            </a:r>
            <a:r>
              <a:rPr lang="en-US" sz="2000" dirty="0"/>
              <a:t> sera </a:t>
            </a:r>
            <a:r>
              <a:rPr lang="en-US" sz="2000" dirty="0" err="1"/>
              <a:t>utilizando</a:t>
            </a:r>
            <a:r>
              <a:rPr lang="en-US" sz="2000" dirty="0"/>
              <a:t> el patron </a:t>
            </a:r>
            <a:r>
              <a:rPr lang="en-US" sz="2000" dirty="0" err="1"/>
              <a:t>resquest</a:t>
            </a:r>
            <a:r>
              <a:rPr lang="en-US" sz="2000" dirty="0"/>
              <a:t> / response, para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puntuales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no se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cadena</a:t>
            </a:r>
            <a:r>
              <a:rPr lang="en-US" sz="2000" dirty="0"/>
              <a:t> </a:t>
            </a:r>
            <a:r>
              <a:rPr lang="en-US" sz="2000" dirty="0" err="1"/>
              <a:t>larga</a:t>
            </a:r>
            <a:r>
              <a:rPr lang="en-US" sz="2000" dirty="0"/>
              <a:t> y </a:t>
            </a:r>
            <a:r>
              <a:rPr lang="en-US" sz="2000" dirty="0" err="1"/>
              <a:t>compleja</a:t>
            </a:r>
            <a:r>
              <a:rPr lang="en-US" sz="2000" dirty="0"/>
              <a:t> de </a:t>
            </a:r>
            <a:r>
              <a:rPr lang="en-US" sz="2000" dirty="0" err="1"/>
              <a:t>llamadas</a:t>
            </a:r>
            <a:r>
              <a:rPr lang="en-US" sz="2000" dirty="0"/>
              <a:t> entre </a:t>
            </a:r>
            <a:r>
              <a:rPr lang="en-US" sz="2000" dirty="0" err="1"/>
              <a:t>estos</a:t>
            </a:r>
            <a:r>
              <a:rPr lang="en-US" sz="2000" dirty="0"/>
              <a:t>. Para </a:t>
            </a:r>
            <a:r>
              <a:rPr lang="en-US" sz="2000" dirty="0" err="1"/>
              <a:t>ello</a:t>
            </a:r>
            <a:r>
              <a:rPr lang="en-US" sz="2000" dirty="0"/>
              <a:t> se </a:t>
            </a:r>
            <a:r>
              <a:rPr lang="en-US" sz="2000" dirty="0" err="1"/>
              <a:t>usará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Gateway Aggregation.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Para la </a:t>
            </a:r>
            <a:r>
              <a:rPr lang="en-US" sz="2000" dirty="0" err="1"/>
              <a:t>comunicación</a:t>
            </a:r>
            <a:r>
              <a:rPr lang="en-US" sz="2000" dirty="0"/>
              <a:t> </a:t>
            </a:r>
            <a:r>
              <a:rPr lang="en-US" sz="2000" dirty="0" err="1"/>
              <a:t>asincrona</a:t>
            </a:r>
            <a:r>
              <a:rPr lang="en-US" sz="2000" dirty="0"/>
              <a:t> se </a:t>
            </a:r>
            <a:r>
              <a:rPr lang="en-US" sz="2000" dirty="0" err="1"/>
              <a:t>utilizará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Publish/Subscribe para el </a:t>
            </a:r>
            <a:r>
              <a:rPr lang="en-US" sz="2000" dirty="0" err="1"/>
              <a:t>manejo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el patron Event Bus.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60334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2DCB117-F868-48D5-A0CF-1F8D685002F0}"/>
              </a:ext>
            </a:extLst>
          </p:cNvPr>
          <p:cNvSpPr txBox="1"/>
          <p:nvPr/>
        </p:nvSpPr>
        <p:spPr>
          <a:xfrm>
            <a:off x="677381" y="578062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E8F369-364C-4A8A-9DD3-5172CC84CA6E}"/>
              </a:ext>
            </a:extLst>
          </p:cNvPr>
          <p:cNvSpPr txBox="1"/>
          <p:nvPr/>
        </p:nvSpPr>
        <p:spPr>
          <a:xfrm>
            <a:off x="923925" y="1309062"/>
            <a:ext cx="97155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000" dirty="0"/>
              <a:t>Se </a:t>
            </a:r>
            <a:r>
              <a:rPr lang="en-US" sz="2000" dirty="0" err="1"/>
              <a:t>utilizará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Service Discovery para </a:t>
            </a:r>
            <a:r>
              <a:rPr lang="en-US" sz="2000" dirty="0" err="1"/>
              <a:t>obtener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la </a:t>
            </a:r>
            <a:r>
              <a:rPr lang="en-US" sz="2000" dirty="0" err="1"/>
              <a:t>configuración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microservicios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Para el </a:t>
            </a:r>
            <a:r>
              <a:rPr lang="en-US" sz="2000" dirty="0" err="1"/>
              <a:t>manejo</a:t>
            </a:r>
            <a:r>
              <a:rPr lang="en-US" sz="2000" dirty="0"/>
              <a:t> de </a:t>
            </a:r>
            <a:r>
              <a:rPr lang="en-US" sz="2000" dirty="0" err="1"/>
              <a:t>fallos</a:t>
            </a:r>
            <a:r>
              <a:rPr lang="en-US" sz="2000" dirty="0"/>
              <a:t> y rollbacks se </a:t>
            </a:r>
            <a:r>
              <a:rPr lang="en-US" sz="2000" dirty="0" err="1"/>
              <a:t>utilizarán</a:t>
            </a:r>
            <a:r>
              <a:rPr lang="en-US" sz="2000" dirty="0"/>
              <a:t> las </a:t>
            </a:r>
            <a:r>
              <a:rPr lang="en-US" sz="2000" dirty="0" err="1"/>
              <a:t>mejores</a:t>
            </a:r>
            <a:r>
              <a:rPr lang="en-US" sz="2000" dirty="0"/>
              <a:t> </a:t>
            </a:r>
            <a:r>
              <a:rPr lang="en-US" sz="2000" dirty="0" err="1"/>
              <a:t>practicas</a:t>
            </a:r>
            <a:r>
              <a:rPr lang="en-US" sz="2000" dirty="0"/>
              <a:t> para la </a:t>
            </a:r>
            <a:r>
              <a:rPr lang="en-US" sz="2000" dirty="0" err="1"/>
              <a:t>resillency</a:t>
            </a:r>
            <a:r>
              <a:rPr lang="en-US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Implementar</a:t>
            </a:r>
            <a:r>
              <a:rPr lang="en-US" sz="2000" dirty="0"/>
              <a:t> el </a:t>
            </a:r>
            <a:r>
              <a:rPr lang="en-US" sz="2000" dirty="0" err="1"/>
              <a:t>el</a:t>
            </a:r>
            <a:r>
              <a:rPr lang="en-US" sz="2000" dirty="0"/>
              <a:t> patron de </a:t>
            </a:r>
            <a:r>
              <a:rPr lang="en-US" sz="2000" dirty="0" err="1"/>
              <a:t>reintentos</a:t>
            </a:r>
            <a:r>
              <a:rPr lang="en-US" sz="2000" dirty="0"/>
              <a:t> para </a:t>
            </a:r>
            <a:r>
              <a:rPr lang="en-US" sz="2000" dirty="0" err="1"/>
              <a:t>manejo</a:t>
            </a:r>
            <a:r>
              <a:rPr lang="en-US" sz="2000" dirty="0"/>
              <a:t> de </a:t>
            </a:r>
            <a:r>
              <a:rPr lang="en-US" sz="2000" dirty="0" err="1"/>
              <a:t>estados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Implementar</a:t>
            </a:r>
            <a:r>
              <a:rPr lang="en-US" sz="2000" dirty="0"/>
              <a:t> el patron Circuit Breaker para </a:t>
            </a:r>
            <a:r>
              <a:rPr lang="en-US" sz="2000" dirty="0" err="1"/>
              <a:t>aliviar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possible </a:t>
            </a:r>
            <a:r>
              <a:rPr lang="en-US" sz="2000" dirty="0" err="1"/>
              <a:t>denegación</a:t>
            </a:r>
            <a:r>
              <a:rPr lang="en-US" sz="2000" dirty="0"/>
              <a:t> de </a:t>
            </a:r>
            <a:r>
              <a:rPr lang="en-US" sz="2000" dirty="0" err="1"/>
              <a:t>servicios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algun</a:t>
            </a:r>
            <a:r>
              <a:rPr lang="en-US" sz="2000" dirty="0"/>
              <a:t> </a:t>
            </a:r>
            <a:r>
              <a:rPr lang="en-US" sz="2000" dirty="0" err="1"/>
              <a:t>microservicio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Incluir</a:t>
            </a:r>
            <a:r>
              <a:rPr lang="en-US" sz="2000" dirty="0"/>
              <a:t> timeouts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llamada</a:t>
            </a:r>
            <a:r>
              <a:rPr lang="en-US" sz="2000" dirty="0"/>
              <a:t> de </a:t>
            </a:r>
            <a:r>
              <a:rPr lang="en-US" sz="2000" dirty="0" err="1"/>
              <a:t>microservicios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 err="1"/>
              <a:t>Utilizar</a:t>
            </a:r>
            <a:r>
              <a:rPr lang="en-US" sz="2000" dirty="0"/>
              <a:t> el </a:t>
            </a:r>
            <a:r>
              <a:rPr lang="en-US" sz="2000" dirty="0" err="1"/>
              <a:t>patrón</a:t>
            </a:r>
            <a:r>
              <a:rPr lang="en-US" sz="2000" dirty="0"/>
              <a:t> de </a:t>
            </a:r>
            <a:r>
              <a:rPr lang="en-US" sz="2000" dirty="0" err="1"/>
              <a:t>compensación</a:t>
            </a:r>
            <a:r>
              <a:rPr lang="en-US" sz="2000" dirty="0"/>
              <a:t> con </a:t>
            </a:r>
            <a:r>
              <a:rPr lang="en-US" sz="2000" dirty="0" err="1"/>
              <a:t>logica</a:t>
            </a:r>
            <a:r>
              <a:rPr lang="en-US" sz="2000" dirty="0"/>
              <a:t> para </a:t>
            </a:r>
            <a:r>
              <a:rPr lang="en-US" sz="2000" dirty="0" err="1"/>
              <a:t>ejecutarla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el </a:t>
            </a:r>
            <a:r>
              <a:rPr lang="en-US" sz="2000" dirty="0" err="1"/>
              <a:t>momento</a:t>
            </a:r>
            <a:r>
              <a:rPr lang="en-US" sz="2000" dirty="0"/>
              <a:t> de un </a:t>
            </a:r>
            <a:r>
              <a:rPr lang="en-US" sz="2000" dirty="0" err="1"/>
              <a:t>fallo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470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C2060644-7A7C-4F00-B704-1008AAB7C92F}"/>
              </a:ext>
            </a:extLst>
          </p:cNvPr>
          <p:cNvSpPr/>
          <p:nvPr/>
        </p:nvSpPr>
        <p:spPr bwMode="auto">
          <a:xfrm>
            <a:off x="4457894" y="1817189"/>
            <a:ext cx="7395505" cy="4726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1B61C79-F203-4AA8-BAB9-5EC8CF53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88" y="2019514"/>
            <a:ext cx="7066816" cy="4357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F3E358-0E04-4231-A6BF-0B84E6626854}"/>
              </a:ext>
            </a:extLst>
          </p:cNvPr>
          <p:cNvSpPr txBox="1"/>
          <p:nvPr/>
        </p:nvSpPr>
        <p:spPr>
          <a:xfrm>
            <a:off x="677381" y="578062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27C3E8-F697-4D8C-BDA1-7C5489ABE1B4}"/>
              </a:ext>
            </a:extLst>
          </p:cNvPr>
          <p:cNvSpPr txBox="1"/>
          <p:nvPr/>
        </p:nvSpPr>
        <p:spPr>
          <a:xfrm>
            <a:off x="410681" y="3806309"/>
            <a:ext cx="355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Evitar estos escenarios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CEEB867-FC6B-4422-B157-2F200CD4130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63705" y="3695700"/>
            <a:ext cx="4608795" cy="372219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4A7D6C-3E04-4D51-A48E-7E77FFF59BA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63705" y="4067919"/>
            <a:ext cx="4623581" cy="749621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2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0A6C7CE-3BED-44B5-A1F3-84A4C369D232}"/>
              </a:ext>
            </a:extLst>
          </p:cNvPr>
          <p:cNvSpPr txBox="1"/>
          <p:nvPr/>
        </p:nvSpPr>
        <p:spPr>
          <a:xfrm>
            <a:off x="677381" y="578062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4CADFC76-E7F2-417B-BDAB-D9A0CB61152D}"/>
              </a:ext>
            </a:extLst>
          </p:cNvPr>
          <p:cNvSpPr/>
          <p:nvPr/>
        </p:nvSpPr>
        <p:spPr bwMode="auto">
          <a:xfrm>
            <a:off x="3914775" y="1676400"/>
            <a:ext cx="7943850" cy="492017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206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1EF3043-A8DD-493E-87C2-8F50FF5A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51" y="1938289"/>
            <a:ext cx="7529098" cy="44290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2F69F8-D64D-48C4-92D2-06042BE8F2BE}"/>
              </a:ext>
            </a:extLst>
          </p:cNvPr>
          <p:cNvSpPr txBox="1"/>
          <p:nvPr/>
        </p:nvSpPr>
        <p:spPr>
          <a:xfrm>
            <a:off x="191251" y="4163406"/>
            <a:ext cx="3136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Utilizar </a:t>
            </a:r>
            <a:r>
              <a:rPr lang="es-PE" sz="2800" b="1" dirty="0" err="1"/>
              <a:t>Aggregation</a:t>
            </a:r>
            <a:endParaRPr lang="es-PE" sz="2800" b="1" dirty="0"/>
          </a:p>
          <a:p>
            <a:r>
              <a:rPr lang="es-PE" sz="2800" b="1" dirty="0" err="1"/>
              <a:t>Gateways</a:t>
            </a:r>
            <a:endParaRPr lang="es-PE" sz="2800" b="1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531BF13-0AB2-40F2-92CD-CBB04CE25D4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327944" y="3917882"/>
            <a:ext cx="3053806" cy="722578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E0A6C7CE-3BED-44B5-A1F3-84A4C369D232}"/>
              </a:ext>
            </a:extLst>
          </p:cNvPr>
          <p:cNvSpPr txBox="1"/>
          <p:nvPr/>
        </p:nvSpPr>
        <p:spPr>
          <a:xfrm>
            <a:off x="677381" y="578062"/>
            <a:ext cx="34535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200" b="1" dirty="0"/>
              <a:t>Servicios de Negocio (Cont.)</a:t>
            </a:r>
            <a:endParaRPr lang="en-US" sz="2200" b="1" dirty="0"/>
          </a:p>
        </p:txBody>
      </p:sp>
      <p:sp>
        <p:nvSpPr>
          <p:cNvPr id="8" name="Rectangle 38">
            <a:extLst>
              <a:ext uri="{FF2B5EF4-FFF2-40B4-BE49-F238E27FC236}">
                <a16:creationId xmlns:a16="http://schemas.microsoft.com/office/drawing/2014/main" id="{108A502B-7DDB-463B-AD9C-D684D984EA08}"/>
              </a:ext>
            </a:extLst>
          </p:cNvPr>
          <p:cNvSpPr/>
          <p:nvPr/>
        </p:nvSpPr>
        <p:spPr bwMode="auto">
          <a:xfrm>
            <a:off x="677381" y="2250083"/>
            <a:ext cx="10979646" cy="4257414"/>
          </a:xfrm>
          <a:prstGeom prst="rect">
            <a:avLst/>
          </a:prstGeom>
          <a:noFill/>
          <a:ln w="57150">
            <a:solidFill>
              <a:srgbClr val="3A8CB4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9" name="Group 336">
            <a:extLst>
              <a:ext uri="{FF2B5EF4-FFF2-40B4-BE49-F238E27FC236}">
                <a16:creationId xmlns:a16="http://schemas.microsoft.com/office/drawing/2014/main" id="{593ED538-E01B-48B2-ACFF-FEBC6040642D}"/>
              </a:ext>
            </a:extLst>
          </p:cNvPr>
          <p:cNvGrpSpPr/>
          <p:nvPr/>
        </p:nvGrpSpPr>
        <p:grpSpPr>
          <a:xfrm>
            <a:off x="7922965" y="3155211"/>
            <a:ext cx="589261" cy="330329"/>
            <a:chOff x="2886562" y="2288295"/>
            <a:chExt cx="601248" cy="337049"/>
          </a:xfrm>
        </p:grpSpPr>
        <p:grpSp>
          <p:nvGrpSpPr>
            <p:cNvPr id="10" name="Group 338">
              <a:extLst>
                <a:ext uri="{FF2B5EF4-FFF2-40B4-BE49-F238E27FC236}">
                  <a16:creationId xmlns:a16="http://schemas.microsoft.com/office/drawing/2014/main" id="{29B74297-F1B1-4B8A-88E5-E032E5F3FD8A}"/>
                </a:ext>
              </a:extLst>
            </p:cNvPr>
            <p:cNvGrpSpPr/>
            <p:nvPr/>
          </p:nvGrpSpPr>
          <p:grpSpPr>
            <a:xfrm>
              <a:off x="2886562" y="2288295"/>
              <a:ext cx="601248" cy="337049"/>
              <a:chOff x="3523102" y="1791568"/>
              <a:chExt cx="6746733" cy="3782104"/>
            </a:xfrm>
            <a:solidFill>
              <a:srgbClr val="7030A0"/>
            </a:solidFill>
          </p:grpSpPr>
          <p:sp>
            <p:nvSpPr>
              <p:cNvPr id="12" name="Rectangle 340">
                <a:extLst>
                  <a:ext uri="{FF2B5EF4-FFF2-40B4-BE49-F238E27FC236}">
                    <a16:creationId xmlns:a16="http://schemas.microsoft.com/office/drawing/2014/main" id="{29E44001-5759-413B-8F24-A46F0F9DB73B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solidFill>
                <a:srgbClr val="0079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3" name="Freeform 108">
                <a:extLst>
                  <a:ext uri="{FF2B5EF4-FFF2-40B4-BE49-F238E27FC236}">
                    <a16:creationId xmlns:a16="http://schemas.microsoft.com/office/drawing/2014/main" id="{2417D5DC-4850-4787-93A6-F3AC3EB11033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4" name="Freeform 109">
                <a:extLst>
                  <a:ext uri="{FF2B5EF4-FFF2-40B4-BE49-F238E27FC236}">
                    <a16:creationId xmlns:a16="http://schemas.microsoft.com/office/drawing/2014/main" id="{961535E2-3EA0-4111-ADA4-EE1E34426795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1" name="Hexagon 339">
              <a:extLst>
                <a:ext uri="{FF2B5EF4-FFF2-40B4-BE49-F238E27FC236}">
                  <a16:creationId xmlns:a16="http://schemas.microsoft.com/office/drawing/2014/main" id="{A7722A1B-F32F-474D-877F-52CAF73CF21E}"/>
                </a:ext>
              </a:extLst>
            </p:cNvPr>
            <p:cNvSpPr/>
            <p:nvPr/>
          </p:nvSpPr>
          <p:spPr bwMode="auto">
            <a:xfrm>
              <a:off x="3051589" y="2333937"/>
              <a:ext cx="278243" cy="248925"/>
            </a:xfrm>
            <a:prstGeom prst="hexagon">
              <a:avLst/>
            </a:prstGeom>
            <a:solidFill>
              <a:srgbClr val="0079D6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75" tIns="91375" rIns="34270" bIns="34270" rtlCol="0" anchor="b" anchorCtr="0"/>
            <a:lstStyle/>
            <a:p>
              <a:pPr algn="ctr" defTabSz="931511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353">
            <a:extLst>
              <a:ext uri="{FF2B5EF4-FFF2-40B4-BE49-F238E27FC236}">
                <a16:creationId xmlns:a16="http://schemas.microsoft.com/office/drawing/2014/main" id="{A095ABF0-FEB1-47F0-9BF7-49B02D5DEFF2}"/>
              </a:ext>
            </a:extLst>
          </p:cNvPr>
          <p:cNvGrpSpPr/>
          <p:nvPr/>
        </p:nvGrpSpPr>
        <p:grpSpPr>
          <a:xfrm>
            <a:off x="7922965" y="5214993"/>
            <a:ext cx="589261" cy="330329"/>
            <a:chOff x="1596268" y="2657736"/>
            <a:chExt cx="601248" cy="337049"/>
          </a:xfrm>
        </p:grpSpPr>
        <p:grpSp>
          <p:nvGrpSpPr>
            <p:cNvPr id="16" name="Group 354">
              <a:extLst>
                <a:ext uri="{FF2B5EF4-FFF2-40B4-BE49-F238E27FC236}">
                  <a16:creationId xmlns:a16="http://schemas.microsoft.com/office/drawing/2014/main" id="{026B967E-B8ED-42B7-8CF2-4D892AC5EE26}"/>
                </a:ext>
              </a:extLst>
            </p:cNvPr>
            <p:cNvGrpSpPr/>
            <p:nvPr/>
          </p:nvGrpSpPr>
          <p:grpSpPr>
            <a:xfrm>
              <a:off x="1596268" y="2657736"/>
              <a:ext cx="601248" cy="337049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18" name="Rectangle 364">
                <a:extLst>
                  <a:ext uri="{FF2B5EF4-FFF2-40B4-BE49-F238E27FC236}">
                    <a16:creationId xmlns:a16="http://schemas.microsoft.com/office/drawing/2014/main" id="{A6F925D6-E082-48AA-BD83-DC1443E865E5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19" name="Freeform 92">
                <a:extLst>
                  <a:ext uri="{FF2B5EF4-FFF2-40B4-BE49-F238E27FC236}">
                    <a16:creationId xmlns:a16="http://schemas.microsoft.com/office/drawing/2014/main" id="{E6070D25-2133-4457-BB54-133279D66DD0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20" name="Freeform 93">
                <a:extLst>
                  <a:ext uri="{FF2B5EF4-FFF2-40B4-BE49-F238E27FC236}">
                    <a16:creationId xmlns:a16="http://schemas.microsoft.com/office/drawing/2014/main" id="{8B9B03A8-FB18-4025-8A97-4052DE513E8B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17" name="Hexagon 363">
              <a:extLst>
                <a:ext uri="{FF2B5EF4-FFF2-40B4-BE49-F238E27FC236}">
                  <a16:creationId xmlns:a16="http://schemas.microsoft.com/office/drawing/2014/main" id="{0ACF3729-4A43-4677-98E9-7EA6A747E8D2}"/>
                </a:ext>
              </a:extLst>
            </p:cNvPr>
            <p:cNvSpPr/>
            <p:nvPr/>
          </p:nvSpPr>
          <p:spPr bwMode="auto">
            <a:xfrm>
              <a:off x="1752996" y="2701797"/>
              <a:ext cx="278243" cy="248925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75" tIns="91375" rIns="34270" bIns="34270" rtlCol="0" anchor="b" anchorCtr="0"/>
            <a:lstStyle/>
            <a:p>
              <a:pPr algn="ctr" defTabSz="931511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1" name="Rounded Rectangle 66">
            <a:extLst>
              <a:ext uri="{FF2B5EF4-FFF2-40B4-BE49-F238E27FC236}">
                <a16:creationId xmlns:a16="http://schemas.microsoft.com/office/drawing/2014/main" id="{0409F093-935C-41E2-91CD-62A7CEA51A47}"/>
              </a:ext>
            </a:extLst>
          </p:cNvPr>
          <p:cNvSpPr/>
          <p:nvPr/>
        </p:nvSpPr>
        <p:spPr bwMode="auto">
          <a:xfrm>
            <a:off x="7763007" y="4769381"/>
            <a:ext cx="3593379" cy="96845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Picture 2" descr="Resultado de imagen para Redis cache Azure icon">
            <a:extLst>
              <a:ext uri="{FF2B5EF4-FFF2-40B4-BE49-F238E27FC236}">
                <a16:creationId xmlns:a16="http://schemas.microsoft.com/office/drawing/2014/main" id="{F19C35D9-0CB0-4634-8A32-4E9700C6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31" y="2994729"/>
            <a:ext cx="658800" cy="6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376">
            <a:extLst>
              <a:ext uri="{FF2B5EF4-FFF2-40B4-BE49-F238E27FC236}">
                <a16:creationId xmlns:a16="http://schemas.microsoft.com/office/drawing/2014/main" id="{332E50BE-57A9-4C42-93B0-838031BB504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524149" y="3316724"/>
            <a:ext cx="616182" cy="740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Rectangle 72">
            <a:extLst>
              <a:ext uri="{FF2B5EF4-FFF2-40B4-BE49-F238E27FC236}">
                <a16:creationId xmlns:a16="http://schemas.microsoft.com/office/drawing/2014/main" id="{41552B38-8B85-411B-87C4-579EA51FC398}"/>
              </a:ext>
            </a:extLst>
          </p:cNvPr>
          <p:cNvSpPr/>
          <p:nvPr/>
        </p:nvSpPr>
        <p:spPr>
          <a:xfrm>
            <a:off x="10139860" y="5170286"/>
            <a:ext cx="986027" cy="338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567" dirty="0">
                <a:solidFill>
                  <a:srgbClr val="505050"/>
                </a:solidFill>
                <a:latin typeface="Segoe UI Light" pitchFamily="34" charset="0"/>
              </a:rPr>
              <a:t>Database</a:t>
            </a:r>
          </a:p>
        </p:txBody>
      </p:sp>
      <p:sp>
        <p:nvSpPr>
          <p:cNvPr id="25" name="Rectangle 385">
            <a:extLst>
              <a:ext uri="{FF2B5EF4-FFF2-40B4-BE49-F238E27FC236}">
                <a16:creationId xmlns:a16="http://schemas.microsoft.com/office/drawing/2014/main" id="{FBB07188-2DC1-4557-99AF-999C0ADED86A}"/>
              </a:ext>
            </a:extLst>
          </p:cNvPr>
          <p:cNvSpPr/>
          <p:nvPr/>
        </p:nvSpPr>
        <p:spPr>
          <a:xfrm>
            <a:off x="7864261" y="4731093"/>
            <a:ext cx="2354471" cy="33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567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Inventory Microservice</a:t>
            </a:r>
          </a:p>
        </p:txBody>
      </p:sp>
      <p:sp>
        <p:nvSpPr>
          <p:cNvPr id="26" name="Rounded Rectangle 66">
            <a:extLst>
              <a:ext uri="{FF2B5EF4-FFF2-40B4-BE49-F238E27FC236}">
                <a16:creationId xmlns:a16="http://schemas.microsoft.com/office/drawing/2014/main" id="{3E5651AB-A489-4FA0-B207-B5FD2FF62EBA}"/>
              </a:ext>
            </a:extLst>
          </p:cNvPr>
          <p:cNvSpPr/>
          <p:nvPr/>
        </p:nvSpPr>
        <p:spPr bwMode="auto">
          <a:xfrm>
            <a:off x="7763007" y="2720997"/>
            <a:ext cx="3593379" cy="96845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389">
            <a:extLst>
              <a:ext uri="{FF2B5EF4-FFF2-40B4-BE49-F238E27FC236}">
                <a16:creationId xmlns:a16="http://schemas.microsoft.com/office/drawing/2014/main" id="{17004A9E-251E-4C7C-AF05-65E7CF95AD74}"/>
              </a:ext>
            </a:extLst>
          </p:cNvPr>
          <p:cNvSpPr/>
          <p:nvPr/>
        </p:nvSpPr>
        <p:spPr>
          <a:xfrm>
            <a:off x="7864260" y="2682710"/>
            <a:ext cx="2283126" cy="33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567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Ordering Microservice</a:t>
            </a:r>
          </a:p>
        </p:txBody>
      </p:sp>
      <p:sp>
        <p:nvSpPr>
          <p:cNvPr id="28" name="Rectangle 392">
            <a:extLst>
              <a:ext uri="{FF2B5EF4-FFF2-40B4-BE49-F238E27FC236}">
                <a16:creationId xmlns:a16="http://schemas.microsoft.com/office/drawing/2014/main" id="{ECC144BF-3944-4C92-83E1-E2A3696DD8AD}"/>
              </a:ext>
            </a:extLst>
          </p:cNvPr>
          <p:cNvSpPr/>
          <p:nvPr/>
        </p:nvSpPr>
        <p:spPr>
          <a:xfrm>
            <a:off x="9768438" y="3027155"/>
            <a:ext cx="1279336" cy="58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567" dirty="0">
                <a:solidFill>
                  <a:srgbClr val="505050"/>
                </a:solidFill>
                <a:latin typeface="Segoe UI Light" pitchFamily="34" charset="0"/>
              </a:rPr>
              <a:t>Database as </a:t>
            </a:r>
          </a:p>
          <a:p>
            <a:pPr defTabSz="913697">
              <a:defRPr/>
            </a:pPr>
            <a:r>
              <a:rPr lang="en-US" sz="1567" dirty="0">
                <a:solidFill>
                  <a:srgbClr val="505050"/>
                </a:solidFill>
                <a:latin typeface="Segoe UI Light" pitchFamily="34" charset="0"/>
              </a:rPr>
              <a:t>Cache</a:t>
            </a:r>
          </a:p>
        </p:txBody>
      </p:sp>
      <p:sp>
        <p:nvSpPr>
          <p:cNvPr id="29" name="Rectangle 397">
            <a:extLst>
              <a:ext uri="{FF2B5EF4-FFF2-40B4-BE49-F238E27FC236}">
                <a16:creationId xmlns:a16="http://schemas.microsoft.com/office/drawing/2014/main" id="{9EF96721-1B52-4850-921A-5A033EA23393}"/>
              </a:ext>
            </a:extLst>
          </p:cNvPr>
          <p:cNvSpPr/>
          <p:nvPr/>
        </p:nvSpPr>
        <p:spPr>
          <a:xfrm>
            <a:off x="7893773" y="5491462"/>
            <a:ext cx="636622" cy="276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175" dirty="0">
                <a:solidFill>
                  <a:srgbClr val="505050"/>
                </a:solidFill>
                <a:latin typeface="Segoe UI Light" pitchFamily="34" charset="0"/>
              </a:rPr>
              <a:t>Service</a:t>
            </a:r>
          </a:p>
        </p:txBody>
      </p:sp>
      <p:sp>
        <p:nvSpPr>
          <p:cNvPr id="30" name="Rectangle 399">
            <a:extLst>
              <a:ext uri="{FF2B5EF4-FFF2-40B4-BE49-F238E27FC236}">
                <a16:creationId xmlns:a16="http://schemas.microsoft.com/office/drawing/2014/main" id="{2DBF97F6-391F-4906-BB33-D51C2CE4F943}"/>
              </a:ext>
            </a:extLst>
          </p:cNvPr>
          <p:cNvSpPr/>
          <p:nvPr/>
        </p:nvSpPr>
        <p:spPr>
          <a:xfrm>
            <a:off x="7906486" y="3436587"/>
            <a:ext cx="636622" cy="276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175" dirty="0">
                <a:solidFill>
                  <a:srgbClr val="505050"/>
                </a:solidFill>
                <a:latin typeface="Segoe UI Light" pitchFamily="34" charset="0"/>
              </a:rPr>
              <a:t>Service</a:t>
            </a:r>
          </a:p>
        </p:txBody>
      </p:sp>
      <p:cxnSp>
        <p:nvCxnSpPr>
          <p:cNvPr id="31" name="Straight Arrow Connector 74">
            <a:extLst>
              <a:ext uri="{FF2B5EF4-FFF2-40B4-BE49-F238E27FC236}">
                <a16:creationId xmlns:a16="http://schemas.microsoft.com/office/drawing/2014/main" id="{6B8C8D89-AB10-4182-8804-49D51E64882F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2686667" y="4469355"/>
            <a:ext cx="5277" cy="40638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ounded Rectangle 66">
            <a:extLst>
              <a:ext uri="{FF2B5EF4-FFF2-40B4-BE49-F238E27FC236}">
                <a16:creationId xmlns:a16="http://schemas.microsoft.com/office/drawing/2014/main" id="{A8F8536E-43F2-44D1-ADE8-FC08955A9C5D}"/>
              </a:ext>
            </a:extLst>
          </p:cNvPr>
          <p:cNvSpPr/>
          <p:nvPr/>
        </p:nvSpPr>
        <p:spPr bwMode="auto">
          <a:xfrm>
            <a:off x="1075546" y="3369052"/>
            <a:ext cx="3550587" cy="2154486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84">
            <a:extLst>
              <a:ext uri="{FF2B5EF4-FFF2-40B4-BE49-F238E27FC236}">
                <a16:creationId xmlns:a16="http://schemas.microsoft.com/office/drawing/2014/main" id="{892762C9-4E00-4985-9414-B9C6544266AA}"/>
              </a:ext>
            </a:extLst>
          </p:cNvPr>
          <p:cNvSpPr/>
          <p:nvPr/>
        </p:nvSpPr>
        <p:spPr>
          <a:xfrm>
            <a:off x="1279499" y="3358941"/>
            <a:ext cx="2067810" cy="333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567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Basket Microservice</a:t>
            </a: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289EB351-39C2-4AEA-8F29-4A141DA32F12}"/>
              </a:ext>
            </a:extLst>
          </p:cNvPr>
          <p:cNvSpPr/>
          <p:nvPr/>
        </p:nvSpPr>
        <p:spPr>
          <a:xfrm>
            <a:off x="1998802" y="3663969"/>
            <a:ext cx="1390255" cy="276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97">
              <a:defRPr/>
            </a:pPr>
            <a:r>
              <a:rPr lang="en-US" sz="1175" dirty="0">
                <a:solidFill>
                  <a:srgbClr val="505050"/>
                </a:solidFill>
                <a:latin typeface="Segoe UI Light" pitchFamily="34" charset="0"/>
              </a:rPr>
              <a:t>Web API Service</a:t>
            </a:r>
          </a:p>
        </p:txBody>
      </p:sp>
      <p:grpSp>
        <p:nvGrpSpPr>
          <p:cNvPr id="35" name="Group 87">
            <a:extLst>
              <a:ext uri="{FF2B5EF4-FFF2-40B4-BE49-F238E27FC236}">
                <a16:creationId xmlns:a16="http://schemas.microsoft.com/office/drawing/2014/main" id="{0BD6AC0C-CD15-4834-85CC-399D85FAFBC2}"/>
              </a:ext>
            </a:extLst>
          </p:cNvPr>
          <p:cNvGrpSpPr>
            <a:grpSpLocks noChangeAspect="1"/>
          </p:cNvGrpSpPr>
          <p:nvPr/>
        </p:nvGrpSpPr>
        <p:grpSpPr>
          <a:xfrm>
            <a:off x="2172239" y="3941657"/>
            <a:ext cx="1039411" cy="582674"/>
            <a:chOff x="2244917" y="2288296"/>
            <a:chExt cx="601248" cy="337049"/>
          </a:xfrm>
        </p:grpSpPr>
        <p:grpSp>
          <p:nvGrpSpPr>
            <p:cNvPr id="36" name="Group 88">
              <a:extLst>
                <a:ext uri="{FF2B5EF4-FFF2-40B4-BE49-F238E27FC236}">
                  <a16:creationId xmlns:a16="http://schemas.microsoft.com/office/drawing/2014/main" id="{1755E8D3-25F3-485B-944F-48DA227FA5A0}"/>
                </a:ext>
              </a:extLst>
            </p:cNvPr>
            <p:cNvGrpSpPr/>
            <p:nvPr/>
          </p:nvGrpSpPr>
          <p:grpSpPr>
            <a:xfrm>
              <a:off x="2244917" y="2288296"/>
              <a:ext cx="601248" cy="337049"/>
              <a:chOff x="3523102" y="1791568"/>
              <a:chExt cx="6746733" cy="3782104"/>
            </a:xfrm>
            <a:solidFill>
              <a:srgbClr val="C00000"/>
            </a:solidFill>
          </p:grpSpPr>
          <p:sp>
            <p:nvSpPr>
              <p:cNvPr id="38" name="Rectangle 90">
                <a:extLst>
                  <a:ext uri="{FF2B5EF4-FFF2-40B4-BE49-F238E27FC236}">
                    <a16:creationId xmlns:a16="http://schemas.microsoft.com/office/drawing/2014/main" id="{2A8AE09C-6A5E-4086-B5F8-6E9F2950B845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9" name="Freeform 100">
                <a:extLst>
                  <a:ext uri="{FF2B5EF4-FFF2-40B4-BE49-F238E27FC236}">
                    <a16:creationId xmlns:a16="http://schemas.microsoft.com/office/drawing/2014/main" id="{5AA84B42-3DC8-43F8-BB75-0AC8D515FAF4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40" name="Freeform 101">
                <a:extLst>
                  <a:ext uri="{FF2B5EF4-FFF2-40B4-BE49-F238E27FC236}">
                    <a16:creationId xmlns:a16="http://schemas.microsoft.com/office/drawing/2014/main" id="{3779C50C-A7BE-4B84-B99A-668BDAFB2F08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37" name="Hexagon 89">
              <a:extLst>
                <a:ext uri="{FF2B5EF4-FFF2-40B4-BE49-F238E27FC236}">
                  <a16:creationId xmlns:a16="http://schemas.microsoft.com/office/drawing/2014/main" id="{EE253096-D40D-48B2-BF64-B2358126FB06}"/>
                </a:ext>
              </a:extLst>
            </p:cNvPr>
            <p:cNvSpPr/>
            <p:nvPr/>
          </p:nvSpPr>
          <p:spPr bwMode="auto">
            <a:xfrm>
              <a:off x="2406419" y="2333937"/>
              <a:ext cx="278243" cy="248925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375" tIns="91375" rIns="34270" bIns="34270" rtlCol="0" anchor="b" anchorCtr="0"/>
            <a:lstStyle/>
            <a:p>
              <a:pPr algn="ctr" defTabSz="931511">
                <a:defRPr/>
              </a:pPr>
              <a:endParaRPr lang="en-US" sz="800" kern="0" dirty="0">
                <a:solidFill>
                  <a:sysClr val="windowText" lastClr="000000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1" name="Group 115">
            <a:extLst>
              <a:ext uri="{FF2B5EF4-FFF2-40B4-BE49-F238E27FC236}">
                <a16:creationId xmlns:a16="http://schemas.microsoft.com/office/drawing/2014/main" id="{7E8D9AC7-CD3E-46C7-813F-E0A367E1344D}"/>
              </a:ext>
            </a:extLst>
          </p:cNvPr>
          <p:cNvGrpSpPr/>
          <p:nvPr/>
        </p:nvGrpSpPr>
        <p:grpSpPr>
          <a:xfrm>
            <a:off x="2156564" y="4818774"/>
            <a:ext cx="1060207" cy="603737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42" name="Rectangle 117">
              <a:extLst>
                <a:ext uri="{FF2B5EF4-FFF2-40B4-BE49-F238E27FC236}">
                  <a16:creationId xmlns:a16="http://schemas.microsoft.com/office/drawing/2014/main" id="{0B9803D9-F437-4738-A434-CF752DB78B94}"/>
                </a:ext>
              </a:extLst>
            </p:cNvPr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694">
                <a:defRPr/>
              </a:pPr>
              <a:endParaRPr lang="en-US" sz="172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3" name="Freeform 100">
              <a:extLst>
                <a:ext uri="{FF2B5EF4-FFF2-40B4-BE49-F238E27FC236}">
                  <a16:creationId xmlns:a16="http://schemas.microsoft.com/office/drawing/2014/main" id="{B7486391-5B75-4817-A8C7-4B680E2B19B9}"/>
                </a:ext>
              </a:extLst>
            </p:cNvPr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694">
                <a:defRPr/>
              </a:pPr>
              <a:endParaRPr lang="en-US" sz="172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44" name="Freeform 101">
              <a:extLst>
                <a:ext uri="{FF2B5EF4-FFF2-40B4-BE49-F238E27FC236}">
                  <a16:creationId xmlns:a16="http://schemas.microsoft.com/office/drawing/2014/main" id="{4BABC7CD-8DB4-45E1-BC5F-F3A0EEDFF120}"/>
                </a:ext>
              </a:extLst>
            </p:cNvPr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94694">
                <a:defRPr/>
              </a:pPr>
              <a:endParaRPr lang="en-US" sz="1728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</p:grpSp>
      <p:sp>
        <p:nvSpPr>
          <p:cNvPr id="45" name="Flowchart: Magnetic Disk 120">
            <a:extLst>
              <a:ext uri="{FF2B5EF4-FFF2-40B4-BE49-F238E27FC236}">
                <a16:creationId xmlns:a16="http://schemas.microsoft.com/office/drawing/2014/main" id="{E3F53413-DF73-47C3-A055-699E54616C62}"/>
              </a:ext>
            </a:extLst>
          </p:cNvPr>
          <p:cNvSpPr/>
          <p:nvPr/>
        </p:nvSpPr>
        <p:spPr>
          <a:xfrm>
            <a:off x="2527349" y="4932686"/>
            <a:ext cx="333161" cy="341065"/>
          </a:xfrm>
          <a:prstGeom prst="flowChartMagneticDisk">
            <a:avLst/>
          </a:prstGeom>
          <a:solidFill>
            <a:srgbClr val="C00000"/>
          </a:solidFill>
          <a:ln w="1587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89617" tIns="89617" rIns="33610" bIns="33610" rtlCol="0" anchor="b" anchorCtr="0"/>
          <a:lstStyle/>
          <a:p>
            <a:pPr algn="ctr" defTabSz="913687">
              <a:defRPr/>
            </a:pPr>
            <a:endParaRPr lang="en-US" sz="78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83E43426-7F66-4CD5-A9AB-1916FCE64482}"/>
              </a:ext>
            </a:extLst>
          </p:cNvPr>
          <p:cNvGrpSpPr/>
          <p:nvPr/>
        </p:nvGrpSpPr>
        <p:grpSpPr>
          <a:xfrm>
            <a:off x="9127551" y="5075538"/>
            <a:ext cx="1017627" cy="567248"/>
            <a:chOff x="3011394" y="2282383"/>
            <a:chExt cx="1038180" cy="578704"/>
          </a:xfrm>
        </p:grpSpPr>
        <p:grpSp>
          <p:nvGrpSpPr>
            <p:cNvPr id="47" name="Group 122">
              <a:extLst>
                <a:ext uri="{FF2B5EF4-FFF2-40B4-BE49-F238E27FC236}">
                  <a16:creationId xmlns:a16="http://schemas.microsoft.com/office/drawing/2014/main" id="{B57A07CF-6EEA-4F9A-815F-C2957E3A5C5C}"/>
                </a:ext>
              </a:extLst>
            </p:cNvPr>
            <p:cNvGrpSpPr/>
            <p:nvPr/>
          </p:nvGrpSpPr>
          <p:grpSpPr>
            <a:xfrm>
              <a:off x="3011394" y="2282383"/>
              <a:ext cx="1038180" cy="578704"/>
              <a:chOff x="3523102" y="1791568"/>
              <a:chExt cx="6746733" cy="3782104"/>
            </a:xfrm>
            <a:solidFill>
              <a:srgbClr val="00B050"/>
            </a:solidFill>
          </p:grpSpPr>
          <p:sp>
            <p:nvSpPr>
              <p:cNvPr id="49" name="Rectangle 124">
                <a:extLst>
                  <a:ext uri="{FF2B5EF4-FFF2-40B4-BE49-F238E27FC236}">
                    <a16:creationId xmlns:a16="http://schemas.microsoft.com/office/drawing/2014/main" id="{E1D06B47-43C4-41F4-8316-3FFE84A1B160}"/>
                  </a:ext>
                </a:extLst>
              </p:cNvPr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0" name="Freeform 92">
                <a:extLst>
                  <a:ext uri="{FF2B5EF4-FFF2-40B4-BE49-F238E27FC236}">
                    <a16:creationId xmlns:a16="http://schemas.microsoft.com/office/drawing/2014/main" id="{4CFC1AA7-CD9F-4262-A934-49121D6022BF}"/>
                  </a:ext>
                </a:extLst>
              </p:cNvPr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51" name="Freeform 93">
                <a:extLst>
                  <a:ext uri="{FF2B5EF4-FFF2-40B4-BE49-F238E27FC236}">
                    <a16:creationId xmlns:a16="http://schemas.microsoft.com/office/drawing/2014/main" id="{3465761D-035E-4FF2-9E9C-F64BF1581D6E}"/>
                  </a:ext>
                </a:extLst>
              </p:cNvPr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194694">
                  <a:defRPr/>
                </a:pPr>
                <a:endParaRPr lang="en-US" sz="1728" kern="0" dirty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sp>
          <p:nvSpPr>
            <p:cNvPr id="48" name="Flowchart: Magnetic Disk 127">
              <a:extLst>
                <a:ext uri="{FF2B5EF4-FFF2-40B4-BE49-F238E27FC236}">
                  <a16:creationId xmlns:a16="http://schemas.microsoft.com/office/drawing/2014/main" id="{E48DE2D2-D8BC-47AE-B86A-E24C1B872072}"/>
                </a:ext>
              </a:extLst>
            </p:cNvPr>
            <p:cNvSpPr/>
            <p:nvPr/>
          </p:nvSpPr>
          <p:spPr>
            <a:xfrm>
              <a:off x="3378692" y="2397757"/>
              <a:ext cx="339891" cy="347953"/>
            </a:xfrm>
            <a:prstGeom prst="flowChartMagneticDisk">
              <a:avLst/>
            </a:prstGeom>
            <a:solidFill>
              <a:srgbClr val="00B050"/>
            </a:solidFill>
            <a:ln w="15875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89617" tIns="89617" rIns="33610" bIns="33610" rtlCol="0" anchor="b" anchorCtr="0"/>
            <a:lstStyle/>
            <a:p>
              <a:pPr algn="ctr" defTabSz="913687">
                <a:defRPr/>
              </a:pPr>
              <a:endParaRPr lang="en-US" sz="784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52" name="Straight Arrow Connector 128">
            <a:extLst>
              <a:ext uri="{FF2B5EF4-FFF2-40B4-BE49-F238E27FC236}">
                <a16:creationId xmlns:a16="http://schemas.microsoft.com/office/drawing/2014/main" id="{E3D95161-1D1F-417F-9CC6-E9CB811EAD6D}"/>
              </a:ext>
            </a:extLst>
          </p:cNvPr>
          <p:cNvCxnSpPr>
            <a:cxnSpLocks/>
          </p:cNvCxnSpPr>
          <p:nvPr/>
        </p:nvCxnSpPr>
        <p:spPr>
          <a:xfrm>
            <a:off x="8533653" y="5365547"/>
            <a:ext cx="603359" cy="824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Rectangle 130">
            <a:extLst>
              <a:ext uri="{FF2B5EF4-FFF2-40B4-BE49-F238E27FC236}">
                <a16:creationId xmlns:a16="http://schemas.microsoft.com/office/drawing/2014/main" id="{23812A36-4D3D-415C-983F-174AE5D35186}"/>
              </a:ext>
            </a:extLst>
          </p:cNvPr>
          <p:cNvSpPr/>
          <p:nvPr/>
        </p:nvSpPr>
        <p:spPr>
          <a:xfrm>
            <a:off x="1408264" y="4982094"/>
            <a:ext cx="782476" cy="276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175" dirty="0">
                <a:solidFill>
                  <a:srgbClr val="505050"/>
                </a:solidFill>
                <a:latin typeface="Segoe UI Light" pitchFamily="34" charset="0"/>
              </a:rPr>
              <a:t>Database</a:t>
            </a:r>
          </a:p>
        </p:txBody>
      </p:sp>
      <p:cxnSp>
        <p:nvCxnSpPr>
          <p:cNvPr id="54" name="Straight Arrow Connector 136">
            <a:extLst>
              <a:ext uri="{FF2B5EF4-FFF2-40B4-BE49-F238E27FC236}">
                <a16:creationId xmlns:a16="http://schemas.microsoft.com/office/drawing/2014/main" id="{199739CC-1791-4B6D-B647-4715CDBA8818}"/>
              </a:ext>
            </a:extLst>
          </p:cNvPr>
          <p:cNvCxnSpPr>
            <a:cxnSpLocks/>
          </p:cNvCxnSpPr>
          <p:nvPr/>
        </p:nvCxnSpPr>
        <p:spPr>
          <a:xfrm>
            <a:off x="737629" y="4216924"/>
            <a:ext cx="1361449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Rectangle 102">
            <a:extLst>
              <a:ext uri="{FF2B5EF4-FFF2-40B4-BE49-F238E27FC236}">
                <a16:creationId xmlns:a16="http://schemas.microsoft.com/office/drawing/2014/main" id="{9DB07165-F8EB-4D55-950C-0E793A7FAA06}"/>
              </a:ext>
            </a:extLst>
          </p:cNvPr>
          <p:cNvSpPr/>
          <p:nvPr/>
        </p:nvSpPr>
        <p:spPr>
          <a:xfrm>
            <a:off x="737629" y="2278528"/>
            <a:ext cx="4984521" cy="400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697">
              <a:defRPr/>
            </a:pPr>
            <a:r>
              <a:rPr lang="en-US" sz="1961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Microservices</a:t>
            </a:r>
          </a:p>
        </p:txBody>
      </p:sp>
      <p:cxnSp>
        <p:nvCxnSpPr>
          <p:cNvPr id="56" name="Straight Arrow Connector 103">
            <a:extLst>
              <a:ext uri="{FF2B5EF4-FFF2-40B4-BE49-F238E27FC236}">
                <a16:creationId xmlns:a16="http://schemas.microsoft.com/office/drawing/2014/main" id="{BE173261-02CE-498E-A17F-01E7D923EF4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972393" y="4206886"/>
            <a:ext cx="1778801" cy="1003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108">
            <a:extLst>
              <a:ext uri="{FF2B5EF4-FFF2-40B4-BE49-F238E27FC236}">
                <a16:creationId xmlns:a16="http://schemas.microsoft.com/office/drawing/2014/main" id="{C503466F-299C-44A1-9C3B-923D094CF0A1}"/>
              </a:ext>
            </a:extLst>
          </p:cNvPr>
          <p:cNvSpPr/>
          <p:nvPr/>
        </p:nvSpPr>
        <p:spPr>
          <a:xfrm>
            <a:off x="3136820" y="4173932"/>
            <a:ext cx="1563451" cy="4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Event </a:t>
            </a:r>
          </a:p>
          <a:p>
            <a:pPr algn="ctr"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(Publish Action)</a:t>
            </a:r>
          </a:p>
        </p:txBody>
      </p:sp>
      <p:sp>
        <p:nvSpPr>
          <p:cNvPr id="58" name="Cylinder 5">
            <a:extLst>
              <a:ext uri="{FF2B5EF4-FFF2-40B4-BE49-F238E27FC236}">
                <a16:creationId xmlns:a16="http://schemas.microsoft.com/office/drawing/2014/main" id="{B46CD5D8-1601-4FA5-8250-4E509BEF6A2D}"/>
              </a:ext>
            </a:extLst>
          </p:cNvPr>
          <p:cNvSpPr/>
          <p:nvPr/>
        </p:nvSpPr>
        <p:spPr bwMode="auto">
          <a:xfrm rot="16200000">
            <a:off x="5779981" y="2924922"/>
            <a:ext cx="526432" cy="2584004"/>
          </a:xfrm>
          <a:prstGeom prst="can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59" name="Picture 10">
            <a:extLst>
              <a:ext uri="{FF2B5EF4-FFF2-40B4-BE49-F238E27FC236}">
                <a16:creationId xmlns:a16="http://schemas.microsoft.com/office/drawing/2014/main" id="{7C8C9E3A-4A8B-499A-9FD2-954330E9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04" y="3941360"/>
            <a:ext cx="288883" cy="226314"/>
          </a:xfrm>
          <a:prstGeom prst="rect">
            <a:avLst/>
          </a:prstGeom>
        </p:spPr>
      </p:pic>
      <p:sp>
        <p:nvSpPr>
          <p:cNvPr id="60" name="Rectangle 11">
            <a:extLst>
              <a:ext uri="{FF2B5EF4-FFF2-40B4-BE49-F238E27FC236}">
                <a16:creationId xmlns:a16="http://schemas.microsoft.com/office/drawing/2014/main" id="{4FD0A260-BB46-40F8-905C-DA4E78D02698}"/>
              </a:ext>
            </a:extLst>
          </p:cNvPr>
          <p:cNvSpPr/>
          <p:nvPr/>
        </p:nvSpPr>
        <p:spPr>
          <a:xfrm>
            <a:off x="4802973" y="3909740"/>
            <a:ext cx="2567968" cy="58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3697">
              <a:defRPr/>
            </a:pPr>
            <a:r>
              <a:rPr lang="en-US" sz="1567" dirty="0">
                <a:solidFill>
                  <a:srgbClr val="505050"/>
                </a:solidFill>
                <a:latin typeface="Segoe UI Light" pitchFamily="34" charset="0"/>
              </a:rPr>
              <a:t>Event Bus</a:t>
            </a:r>
          </a:p>
          <a:p>
            <a:pPr algn="ctr" defTabSz="913697">
              <a:defRPr/>
            </a:pPr>
            <a:r>
              <a:rPr lang="en-US" sz="1567" dirty="0">
                <a:solidFill>
                  <a:srgbClr val="505050"/>
                </a:solidFill>
                <a:latin typeface="Segoe UI Light" pitchFamily="34" charset="0"/>
              </a:rPr>
              <a:t>(Publish/Subscribe Channel)</a:t>
            </a:r>
          </a:p>
        </p:txBody>
      </p:sp>
      <p:cxnSp>
        <p:nvCxnSpPr>
          <p:cNvPr id="61" name="Straight Arrow Connector 113">
            <a:extLst>
              <a:ext uri="{FF2B5EF4-FFF2-40B4-BE49-F238E27FC236}">
                <a16:creationId xmlns:a16="http://schemas.microsoft.com/office/drawing/2014/main" id="{4AD651CF-66A5-405F-8C27-C9E4BB537710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7335199" y="3663969"/>
            <a:ext cx="445199" cy="5529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116">
            <a:extLst>
              <a:ext uri="{FF2B5EF4-FFF2-40B4-BE49-F238E27FC236}">
                <a16:creationId xmlns:a16="http://schemas.microsoft.com/office/drawing/2014/main" id="{6445A555-05F6-49F8-9A01-CA4210CD9F7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335199" y="4216922"/>
            <a:ext cx="445199" cy="601853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134">
            <a:extLst>
              <a:ext uri="{FF2B5EF4-FFF2-40B4-BE49-F238E27FC236}">
                <a16:creationId xmlns:a16="http://schemas.microsoft.com/office/drawing/2014/main" id="{87A7BF57-97E2-4346-A6A2-15E030CC96DE}"/>
              </a:ext>
            </a:extLst>
          </p:cNvPr>
          <p:cNvSpPr/>
          <p:nvPr/>
        </p:nvSpPr>
        <p:spPr>
          <a:xfrm>
            <a:off x="1166002" y="3977767"/>
            <a:ext cx="1071182" cy="45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</a:t>
            </a:r>
          </a:p>
          <a:p>
            <a:pPr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</p:txBody>
      </p:sp>
      <p:pic>
        <p:nvPicPr>
          <p:cNvPr id="64" name="Picture 144">
            <a:extLst>
              <a:ext uri="{FF2B5EF4-FFF2-40B4-BE49-F238E27FC236}">
                <a16:creationId xmlns:a16="http://schemas.microsoft.com/office/drawing/2014/main" id="{E6EC6B83-70D3-413F-AD77-CDE6B5B3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529" y="3788407"/>
            <a:ext cx="288883" cy="226314"/>
          </a:xfrm>
          <a:prstGeom prst="rect">
            <a:avLst/>
          </a:prstGeom>
        </p:spPr>
      </p:pic>
      <p:pic>
        <p:nvPicPr>
          <p:cNvPr id="65" name="Picture 145">
            <a:extLst>
              <a:ext uri="{FF2B5EF4-FFF2-40B4-BE49-F238E27FC236}">
                <a16:creationId xmlns:a16="http://schemas.microsoft.com/office/drawing/2014/main" id="{7567C570-65A1-41BE-ACA4-24B03D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765" y="4419125"/>
            <a:ext cx="288883" cy="226314"/>
          </a:xfrm>
          <a:prstGeom prst="rect">
            <a:avLst/>
          </a:prstGeom>
        </p:spPr>
      </p:pic>
      <p:sp>
        <p:nvSpPr>
          <p:cNvPr id="66" name="Rectangle 146">
            <a:extLst>
              <a:ext uri="{FF2B5EF4-FFF2-40B4-BE49-F238E27FC236}">
                <a16:creationId xmlns:a16="http://schemas.microsoft.com/office/drawing/2014/main" id="{0BC6A329-B455-4DB5-B3C1-2A841749BAA1}"/>
              </a:ext>
            </a:extLst>
          </p:cNvPr>
          <p:cNvSpPr/>
          <p:nvPr/>
        </p:nvSpPr>
        <p:spPr>
          <a:xfrm>
            <a:off x="7943405" y="3757967"/>
            <a:ext cx="3412981" cy="276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Event </a:t>
            </a: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Create Order </a:t>
            </a: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7" name="Rectangle 148">
            <a:extLst>
              <a:ext uri="{FF2B5EF4-FFF2-40B4-BE49-F238E27FC236}">
                <a16:creationId xmlns:a16="http://schemas.microsoft.com/office/drawing/2014/main" id="{682E49A4-9711-4D22-A724-E6ABCF9745DB}"/>
              </a:ext>
            </a:extLst>
          </p:cNvPr>
          <p:cNvSpPr/>
          <p:nvPr/>
        </p:nvSpPr>
        <p:spPr>
          <a:xfrm>
            <a:off x="7943405" y="4393464"/>
            <a:ext cx="3412981" cy="27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92">
              <a:defRPr/>
            </a:pP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Event </a:t>
            </a: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Adjust Inventory Level </a:t>
            </a:r>
            <a:r>
              <a:rPr lang="en-US" sz="1175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ACA07C13-5901-4EA8-BE22-A6A634A1DE8B}"/>
              </a:ext>
            </a:extLst>
          </p:cNvPr>
          <p:cNvSpPr/>
          <p:nvPr/>
        </p:nvSpPr>
        <p:spPr>
          <a:xfrm>
            <a:off x="1698328" y="6001423"/>
            <a:ext cx="9116972" cy="369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765" dirty="0">
                <a:solidFill>
                  <a:srgbClr val="505050"/>
                </a:solidFill>
                <a:latin typeface="Segoe UI Light" pitchFamily="34" charset="0"/>
              </a:rPr>
              <a:t>Eventual consistency across microservices’ data based on event-driven async communication</a:t>
            </a:r>
          </a:p>
        </p:txBody>
      </p:sp>
      <p:sp>
        <p:nvSpPr>
          <p:cNvPr id="69" name="Flowchart: Connector 3">
            <a:extLst>
              <a:ext uri="{FF2B5EF4-FFF2-40B4-BE49-F238E27FC236}">
                <a16:creationId xmlns:a16="http://schemas.microsoft.com/office/drawing/2014/main" id="{CF4482DE-CA43-42D7-AD7C-C5B4EC614CE2}"/>
              </a:ext>
            </a:extLst>
          </p:cNvPr>
          <p:cNvSpPr/>
          <p:nvPr/>
        </p:nvSpPr>
        <p:spPr bwMode="auto">
          <a:xfrm>
            <a:off x="1493919" y="3689679"/>
            <a:ext cx="332388" cy="325781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1</a:t>
            </a:r>
          </a:p>
        </p:txBody>
      </p:sp>
      <p:sp>
        <p:nvSpPr>
          <p:cNvPr id="70" name="Flowchart: Connector 65">
            <a:extLst>
              <a:ext uri="{FF2B5EF4-FFF2-40B4-BE49-F238E27FC236}">
                <a16:creationId xmlns:a16="http://schemas.microsoft.com/office/drawing/2014/main" id="{ACA5379A-5F7C-4FEF-B0EC-50CA94BC9F8F}"/>
              </a:ext>
            </a:extLst>
          </p:cNvPr>
          <p:cNvSpPr/>
          <p:nvPr/>
        </p:nvSpPr>
        <p:spPr bwMode="auto">
          <a:xfrm>
            <a:off x="3429518" y="3693315"/>
            <a:ext cx="332388" cy="325781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3</a:t>
            </a:r>
          </a:p>
        </p:txBody>
      </p:sp>
      <p:sp>
        <p:nvSpPr>
          <p:cNvPr id="71" name="Flowchart: Connector 66">
            <a:extLst>
              <a:ext uri="{FF2B5EF4-FFF2-40B4-BE49-F238E27FC236}">
                <a16:creationId xmlns:a16="http://schemas.microsoft.com/office/drawing/2014/main" id="{014E84D5-5379-4755-B627-8DF54208FCFF}"/>
              </a:ext>
            </a:extLst>
          </p:cNvPr>
          <p:cNvSpPr/>
          <p:nvPr/>
        </p:nvSpPr>
        <p:spPr bwMode="auto">
          <a:xfrm>
            <a:off x="2330032" y="4502635"/>
            <a:ext cx="332388" cy="325781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2</a:t>
            </a:r>
          </a:p>
        </p:txBody>
      </p:sp>
      <p:sp>
        <p:nvSpPr>
          <p:cNvPr id="72" name="Flowchart: Connector 67">
            <a:extLst>
              <a:ext uri="{FF2B5EF4-FFF2-40B4-BE49-F238E27FC236}">
                <a16:creationId xmlns:a16="http://schemas.microsoft.com/office/drawing/2014/main" id="{916D64B8-D0DA-4221-AA70-2D688449F8D5}"/>
              </a:ext>
            </a:extLst>
          </p:cNvPr>
          <p:cNvSpPr/>
          <p:nvPr/>
        </p:nvSpPr>
        <p:spPr bwMode="auto">
          <a:xfrm>
            <a:off x="7423468" y="4053008"/>
            <a:ext cx="332388" cy="325781"/>
          </a:xfrm>
          <a:prstGeom prst="flowChartConnector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67" b="1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  <a:latin typeface="Segoe UI"/>
              </a:rPr>
              <a:t>4</a:t>
            </a: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21AA7739-F8AF-453B-969D-552038C24A8A}"/>
              </a:ext>
            </a:extLst>
          </p:cNvPr>
          <p:cNvSpPr/>
          <p:nvPr/>
        </p:nvSpPr>
        <p:spPr>
          <a:xfrm>
            <a:off x="2659048" y="4548257"/>
            <a:ext cx="865820" cy="276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697">
              <a:defRPr/>
            </a:pPr>
            <a:r>
              <a:rPr lang="en-US" sz="1175" dirty="0">
                <a:solidFill>
                  <a:srgbClr val="505050"/>
                </a:solidFill>
                <a:latin typeface="Segoe UI Light" pitchFamily="34" charset="0"/>
              </a:rPr>
              <a:t>DB update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5F55F90B-6B5C-4601-B5BD-8AE7B4E2A31B}"/>
              </a:ext>
            </a:extLst>
          </p:cNvPr>
          <p:cNvSpPr/>
          <p:nvPr/>
        </p:nvSpPr>
        <p:spPr bwMode="auto">
          <a:xfrm>
            <a:off x="4822714" y="4548256"/>
            <a:ext cx="2467991" cy="32748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C8BA8DA5-5C1D-4678-86B7-02BE62D0B91E}"/>
              </a:ext>
            </a:extLst>
          </p:cNvPr>
          <p:cNvSpPr/>
          <p:nvPr/>
        </p:nvSpPr>
        <p:spPr bwMode="auto">
          <a:xfrm>
            <a:off x="4825232" y="4937068"/>
            <a:ext cx="2467991" cy="316540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6" name="Rectangle 70">
            <a:extLst>
              <a:ext uri="{FF2B5EF4-FFF2-40B4-BE49-F238E27FC236}">
                <a16:creationId xmlns:a16="http://schemas.microsoft.com/office/drawing/2014/main" id="{79B6FED6-608E-4DD7-AED6-1E022FB46335}"/>
              </a:ext>
            </a:extLst>
          </p:cNvPr>
          <p:cNvSpPr/>
          <p:nvPr/>
        </p:nvSpPr>
        <p:spPr>
          <a:xfrm>
            <a:off x="4815367" y="4576241"/>
            <a:ext cx="2510533" cy="271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175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Bus Abstractions/Interface</a:t>
            </a:r>
          </a:p>
        </p:txBody>
      </p:sp>
      <p:sp>
        <p:nvSpPr>
          <p:cNvPr id="77" name="Rectangle 71">
            <a:extLst>
              <a:ext uri="{FF2B5EF4-FFF2-40B4-BE49-F238E27FC236}">
                <a16:creationId xmlns:a16="http://schemas.microsoft.com/office/drawing/2014/main" id="{09826AA0-ED5C-4911-8A55-E6B0C7684BA6}"/>
              </a:ext>
            </a:extLst>
          </p:cNvPr>
          <p:cNvSpPr/>
          <p:nvPr/>
        </p:nvSpPr>
        <p:spPr>
          <a:xfrm>
            <a:off x="4827044" y="4960167"/>
            <a:ext cx="2510533" cy="276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175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Bus Implementations</a:t>
            </a: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5A02F182-2E12-4583-B9F8-BF51C6197FF1}"/>
              </a:ext>
            </a:extLst>
          </p:cNvPr>
          <p:cNvSpPr/>
          <p:nvPr/>
        </p:nvSpPr>
        <p:spPr bwMode="auto">
          <a:xfrm>
            <a:off x="4822714" y="5247356"/>
            <a:ext cx="787669" cy="654895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79" name="Rectangle 77">
            <a:extLst>
              <a:ext uri="{FF2B5EF4-FFF2-40B4-BE49-F238E27FC236}">
                <a16:creationId xmlns:a16="http://schemas.microsoft.com/office/drawing/2014/main" id="{3C6AE198-A8D1-476C-BC7E-9A9C65CE706B}"/>
              </a:ext>
            </a:extLst>
          </p:cNvPr>
          <p:cNvSpPr/>
          <p:nvPr/>
        </p:nvSpPr>
        <p:spPr bwMode="auto">
          <a:xfrm>
            <a:off x="5670981" y="5246160"/>
            <a:ext cx="798892" cy="654895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0" name="Rectangle 78">
            <a:extLst>
              <a:ext uri="{FF2B5EF4-FFF2-40B4-BE49-F238E27FC236}">
                <a16:creationId xmlns:a16="http://schemas.microsoft.com/office/drawing/2014/main" id="{60E8230C-8E0D-4931-8072-155309A4266D}"/>
              </a:ext>
            </a:extLst>
          </p:cNvPr>
          <p:cNvSpPr/>
          <p:nvPr/>
        </p:nvSpPr>
        <p:spPr bwMode="auto">
          <a:xfrm>
            <a:off x="6530263" y="5246160"/>
            <a:ext cx="762960" cy="654895"/>
          </a:xfrm>
          <a:prstGeom prst="rect">
            <a:avLst/>
          </a:prstGeom>
          <a:solidFill>
            <a:srgbClr val="4B4B4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81" name="Rectangle 79">
            <a:extLst>
              <a:ext uri="{FF2B5EF4-FFF2-40B4-BE49-F238E27FC236}">
                <a16:creationId xmlns:a16="http://schemas.microsoft.com/office/drawing/2014/main" id="{E8A23C3E-BD5E-4035-86B6-C2402E3E7744}"/>
              </a:ext>
            </a:extLst>
          </p:cNvPr>
          <p:cNvSpPr/>
          <p:nvPr/>
        </p:nvSpPr>
        <p:spPr>
          <a:xfrm>
            <a:off x="4759850" y="5433757"/>
            <a:ext cx="890689" cy="253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RabbitMQ</a:t>
            </a:r>
          </a:p>
        </p:txBody>
      </p:sp>
      <p:sp>
        <p:nvSpPr>
          <p:cNvPr id="82" name="Rectangle 80">
            <a:extLst>
              <a:ext uri="{FF2B5EF4-FFF2-40B4-BE49-F238E27FC236}">
                <a16:creationId xmlns:a16="http://schemas.microsoft.com/office/drawing/2014/main" id="{679B4CC3-21B1-4183-8A02-1989E5DE97BE}"/>
              </a:ext>
            </a:extLst>
          </p:cNvPr>
          <p:cNvSpPr/>
          <p:nvPr/>
        </p:nvSpPr>
        <p:spPr>
          <a:xfrm>
            <a:off x="5610382" y="5279750"/>
            <a:ext cx="890689" cy="576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</a:p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</a:t>
            </a:r>
          </a:p>
        </p:txBody>
      </p:sp>
      <p:sp>
        <p:nvSpPr>
          <p:cNvPr id="83" name="Rectangle 81">
            <a:extLst>
              <a:ext uri="{FF2B5EF4-FFF2-40B4-BE49-F238E27FC236}">
                <a16:creationId xmlns:a16="http://schemas.microsoft.com/office/drawing/2014/main" id="{9A60AD5D-678A-4FB8-AD2A-08B39AB525C3}"/>
              </a:ext>
            </a:extLst>
          </p:cNvPr>
          <p:cNvSpPr/>
          <p:nvPr/>
        </p:nvSpPr>
        <p:spPr>
          <a:xfrm>
            <a:off x="6456440" y="5214992"/>
            <a:ext cx="922262" cy="899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Other:</a:t>
            </a:r>
          </a:p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NServiceBus</a:t>
            </a:r>
          </a:p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MassTransit</a:t>
            </a:r>
          </a:p>
          <a:p>
            <a:pPr algn="ctr" defTabSz="914192">
              <a:defRPr/>
            </a:pPr>
            <a:r>
              <a:rPr lang="en-US" sz="1028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etc.</a:t>
            </a:r>
          </a:p>
          <a:p>
            <a:pPr algn="ctr" defTabSz="914192">
              <a:defRPr/>
            </a:pPr>
            <a:endParaRPr lang="en-US" sz="1028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3">
            <a:extLst>
              <a:ext uri="{FF2B5EF4-FFF2-40B4-BE49-F238E27FC236}">
                <a16:creationId xmlns:a16="http://schemas.microsoft.com/office/drawing/2014/main" id="{60476619-13F8-41BC-9CCB-B6DCDA6715EA}"/>
              </a:ext>
            </a:extLst>
          </p:cNvPr>
          <p:cNvSpPr txBox="1"/>
          <p:nvPr/>
        </p:nvSpPr>
        <p:spPr>
          <a:xfrm>
            <a:off x="674538" y="1326855"/>
            <a:ext cx="11109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200" b="1" dirty="0"/>
              <a:t>EVENT-DRIVEN realiza un </a:t>
            </a:r>
            <a:r>
              <a:rPr lang="es-PE" sz="2200" b="1" dirty="0" err="1"/>
              <a:t>checkout</a:t>
            </a:r>
            <a:r>
              <a:rPr lang="es-PE" sz="2200" b="1" dirty="0"/>
              <a:t> de los mensajes enviados y recibos para tomar una acción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379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18836</TotalTime>
  <Words>943</Words>
  <Application>Microsoft Office PowerPoint</Application>
  <PresentationFormat>Panorámica</PresentationFormat>
  <Paragraphs>218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 RENTERIA</dc:creator>
  <cp:lastModifiedBy>JOSE LUIS RENTERIA</cp:lastModifiedBy>
  <cp:revision>238</cp:revision>
  <dcterms:created xsi:type="dcterms:W3CDTF">2018-06-22T04:04:12Z</dcterms:created>
  <dcterms:modified xsi:type="dcterms:W3CDTF">2018-07-30T17:26:24Z</dcterms:modified>
</cp:coreProperties>
</file>