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4" r:id="rId4"/>
    <p:sldId id="277" r:id="rId5"/>
    <p:sldId id="286" r:id="rId6"/>
    <p:sldId id="290" r:id="rId7"/>
    <p:sldId id="287" r:id="rId8"/>
    <p:sldId id="291" r:id="rId9"/>
    <p:sldId id="292" r:id="rId10"/>
    <p:sldId id="288" r:id="rId11"/>
    <p:sldId id="289" r:id="rId12"/>
    <p:sldId id="293" r:id="rId13"/>
    <p:sldId id="27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85C-EEA5-4C00-B5E9-F8110329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2791-04AF-487A-BACF-4257050B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722-8B4B-433A-9A90-D35D202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C61-C1BD-42B8-B51E-61F6F1C1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2B4A-6873-41A4-91ED-A0D5313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C23-BAAC-4CBD-BAC1-CAB8529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EA8-AA6E-4C5C-85E3-AEE8F132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433-BFE2-4144-AAED-3FF879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32A0-4C93-4060-89DC-D7BB58C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F15-5881-41FF-83D0-9502F8C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F21C1-6A8F-4405-82A4-F8B005FE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E0A4-1171-4928-ADD2-4D6F9CF6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AAD4-FC15-4E30-B70B-FC633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F2D0-D44E-484C-B921-6F9E1C7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BFF6-AD7E-4A94-83EE-008A2F4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AD8-6244-4FDE-825E-CB90345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53A-54BD-4ED0-A028-F799FB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6C5F-02CB-48A0-B74F-1004B2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EA1-6F28-46C7-AC82-022878A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654-7640-4F37-A35A-86C47F3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BBAF-8792-4C4E-9EE5-A9440958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AA6C-C40A-4F3F-9C50-31A2DE45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4BB6-89A3-4D48-A093-DEAFD9E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0D6-47C7-482C-AEFE-98A6FF8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4BBC-B34B-4A1D-B393-104E64E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6B5-02C5-4E43-872F-C09AE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E040-0FC4-4AC4-91AE-DBE35510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E13C-B033-4267-9145-ACA90B3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6A7D-E328-496B-ACBA-ED94AE3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98FA-9767-4C81-BA59-C355BD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E12-CB13-4AEA-85E3-B083CC8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27CC-78A5-4A96-A61F-BD99DCCD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349-ABD4-4276-8763-6AA45BD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AFF-EB47-4923-88FB-78E070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2D7D-56B7-439E-9007-BDA174DD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6D3E-53D8-4B34-8DAD-592396D23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1D84-D65B-4B2E-8674-4D3AFA7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2A0D-F19F-40D1-BE98-F8904E3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8D9D1-2D41-43E2-9FFF-BDFFB9C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B0-8EF1-4FCD-BC8A-368F266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0286-DF59-4FC9-8AE4-554FEEA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7E04-06D6-4CA9-A232-8F3A856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F34B-A406-41DF-9959-D55270F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1ADF-08C6-400B-8B20-C831519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5281-24CB-40FA-8BD4-2A3F99E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1878-8A9E-4F38-8FFC-CF308BB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6789-BB12-488E-A93F-508C2DF5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BF9-4EED-4B4C-8FEE-7B61B5B6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52B-3D23-4AB0-87C0-50E6DD9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5E55-0A32-4C38-B5F2-E42EC4E7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FB2F-9597-4430-98A0-7BE4434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6FDE-844D-49E0-8D43-D3EB593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546-BBEA-40CD-9C0F-C1AE206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E83B-ACDF-4F9F-A0B9-0DD29BDF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CE66-550A-44BD-AEC6-7F3208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2CD8-0018-4E64-87CD-C4FC359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3C43-4879-48FD-8D46-9F76ECED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E71B-73A2-4C5E-ABA5-41655B4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7D214-BA16-434F-A12D-60D94E0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880A-A73F-41AD-9CF3-8E63E0F6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98-377D-4F42-A5EA-5A6AD27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2AD9-DBD9-41BC-8679-245A282BC60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5806-6090-4F61-835C-F6ED9D5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144-B7EC-4819-A459-C0C2D1F0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F411B-0226-4BD0-9817-58BBA94882E5}"/>
              </a:ext>
            </a:extLst>
          </p:cNvPr>
          <p:cNvSpPr txBox="1"/>
          <p:nvPr/>
        </p:nvSpPr>
        <p:spPr>
          <a:xfrm>
            <a:off x="1168431" y="2143218"/>
            <a:ext cx="946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/>
              <a:t>ARQUITECTURA INTEGRACION</a:t>
            </a:r>
          </a:p>
          <a:p>
            <a:pPr algn="ctr"/>
            <a:r>
              <a:rPr lang="en-US" sz="5400" b="1" dirty="0"/>
              <a:t>K</a:t>
            </a:r>
            <a:r>
              <a:rPr lang="es-PE" sz="5400" b="1" dirty="0"/>
              <a:t>ADABRA</a:t>
            </a:r>
          </a:p>
          <a:p>
            <a:pPr algn="ctr"/>
            <a:r>
              <a:rPr lang="es-PE" sz="5400" b="1" dirty="0"/>
              <a:t>(MODELO DE EJECUCIÓN)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217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50DB132A-CD93-479C-8B20-227C6F367422}"/>
              </a:ext>
            </a:extLst>
          </p:cNvPr>
          <p:cNvSpPr txBox="1"/>
          <p:nvPr/>
        </p:nvSpPr>
        <p:spPr>
          <a:xfrm>
            <a:off x="3457114" y="346260"/>
            <a:ext cx="5334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PORQUE NO USAR UN ESB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56EF2E-BFB1-48E1-95EB-1B7469818AA7}"/>
              </a:ext>
            </a:extLst>
          </p:cNvPr>
          <p:cNvSpPr/>
          <p:nvPr/>
        </p:nvSpPr>
        <p:spPr>
          <a:xfrm>
            <a:off x="914400" y="1171575"/>
            <a:ext cx="10420350" cy="5505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La </a:t>
            </a:r>
            <a:r>
              <a:rPr lang="en-US" sz="2200" dirty="0" err="1">
                <a:solidFill>
                  <a:schemeClr val="tx1"/>
                </a:solidFill>
              </a:rPr>
              <a:t>integración</a:t>
            </a:r>
            <a:r>
              <a:rPr lang="en-US" sz="2200" dirty="0">
                <a:solidFill>
                  <a:schemeClr val="tx1"/>
                </a:solidFill>
              </a:rPr>
              <a:t> con ESB </a:t>
            </a:r>
            <a:r>
              <a:rPr lang="en-US" sz="2200" dirty="0" err="1">
                <a:solidFill>
                  <a:schemeClr val="tx1"/>
                </a:solidFill>
              </a:rPr>
              <a:t>necesitará</a:t>
            </a:r>
            <a:r>
              <a:rPr lang="en-US" sz="2200" dirty="0">
                <a:solidFill>
                  <a:schemeClr val="tx1"/>
                </a:solidFill>
              </a:rPr>
              <a:t> un </a:t>
            </a:r>
            <a:r>
              <a:rPr lang="en-US" sz="2200" dirty="0" err="1">
                <a:solidFill>
                  <a:schemeClr val="tx1"/>
                </a:solidFill>
              </a:rPr>
              <a:t>costo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inicial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fuerte</a:t>
            </a:r>
            <a:r>
              <a:rPr lang="en-US" sz="2200" dirty="0">
                <a:solidFill>
                  <a:schemeClr val="tx1"/>
                </a:solidFill>
              </a:rPr>
              <a:t> y un </a:t>
            </a:r>
            <a:r>
              <a:rPr lang="en-US" sz="2200" dirty="0" err="1">
                <a:solidFill>
                  <a:schemeClr val="tx1"/>
                </a:solidFill>
              </a:rPr>
              <a:t>desafio</a:t>
            </a:r>
            <a:r>
              <a:rPr lang="en-US" sz="2200" dirty="0">
                <a:solidFill>
                  <a:schemeClr val="tx1"/>
                </a:solidFill>
              </a:rPr>
              <a:t> a </a:t>
            </a:r>
            <a:r>
              <a:rPr lang="en-US" sz="2200" dirty="0" err="1">
                <a:solidFill>
                  <a:schemeClr val="tx1"/>
                </a:solidFill>
              </a:rPr>
              <a:t>nivel</a:t>
            </a:r>
            <a:r>
              <a:rPr lang="en-US" sz="2200" dirty="0">
                <a:solidFill>
                  <a:schemeClr val="tx1"/>
                </a:solidFill>
              </a:rPr>
              <a:t> de KADABRA </a:t>
            </a:r>
            <a:r>
              <a:rPr lang="en-US" sz="2200" dirty="0" err="1">
                <a:solidFill>
                  <a:schemeClr val="tx1"/>
                </a:solidFill>
              </a:rPr>
              <a:t>muy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agresivo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200" dirty="0">
                <a:solidFill>
                  <a:schemeClr val="tx1"/>
                </a:solidFill>
              </a:rPr>
              <a:t>La integración con ESB fomenta una arquitectura monolítica con un alto costo en </a:t>
            </a:r>
            <a:r>
              <a:rPr lang="es-PE" sz="2200" dirty="0" err="1">
                <a:solidFill>
                  <a:schemeClr val="tx1"/>
                </a:solidFill>
              </a:rPr>
              <a:t>infrastructura</a:t>
            </a:r>
            <a:r>
              <a:rPr lang="es-PE" sz="2200" dirty="0">
                <a:solidFill>
                  <a:schemeClr val="tx1"/>
                </a:solidFill>
              </a:rPr>
              <a:t> y crecimiento.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200" dirty="0">
                <a:solidFill>
                  <a:schemeClr val="tx1"/>
                </a:solidFill>
              </a:rPr>
              <a:t>Las integraciones con un ESB no fueron diseñados para trabajar en un esquema de nube.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200" dirty="0">
                <a:solidFill>
                  <a:schemeClr val="tx1"/>
                </a:solidFill>
              </a:rPr>
              <a:t>Las integraciones con </a:t>
            </a:r>
            <a:r>
              <a:rPr lang="es-PE" sz="2200" dirty="0" err="1">
                <a:solidFill>
                  <a:schemeClr val="tx1"/>
                </a:solidFill>
              </a:rPr>
              <a:t>con</a:t>
            </a:r>
            <a:r>
              <a:rPr lang="es-PE" sz="2200" dirty="0">
                <a:solidFill>
                  <a:schemeClr val="tx1"/>
                </a:solidFill>
              </a:rPr>
              <a:t> ESB tratan todas las integraciones como iguales, incluir lógica de orquestación en los servicios impiden el acceso fácil a las aplicaciones del back-</a:t>
            </a:r>
            <a:r>
              <a:rPr lang="es-PE" sz="2200" dirty="0" err="1">
                <a:solidFill>
                  <a:schemeClr val="tx1"/>
                </a:solidFill>
              </a:rPr>
              <a:t>end</a:t>
            </a:r>
            <a:r>
              <a:rPr lang="es-PE" sz="22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200" dirty="0">
                <a:solidFill>
                  <a:schemeClr val="tx1"/>
                </a:solidFill>
              </a:rPr>
              <a:t>La integraciones con ESB no ofrecen agilidad e innovación para el negocio tardan mas tiempo en construirse que un API.</a:t>
            </a:r>
          </a:p>
        </p:txBody>
      </p:sp>
    </p:spTree>
    <p:extLst>
      <p:ext uri="{BB962C8B-B14F-4D97-AF65-F5344CB8AC3E}">
        <p14:creationId xmlns:p14="http://schemas.microsoft.com/office/powerpoint/2010/main" val="13533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84C4003-EA21-4DA0-8253-9EB2829B8E39}"/>
              </a:ext>
            </a:extLst>
          </p:cNvPr>
          <p:cNvSpPr txBox="1"/>
          <p:nvPr/>
        </p:nvSpPr>
        <p:spPr>
          <a:xfrm>
            <a:off x="2934993" y="220115"/>
            <a:ext cx="654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/>
              <a:t>JUSTIFICACION DE USAR UN API GATEWAY VERSUS UN ESB</a:t>
            </a:r>
            <a:endParaRPr lang="en-US" sz="36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0F39FD4-95E1-4954-A92A-A03F1887716E}"/>
              </a:ext>
            </a:extLst>
          </p:cNvPr>
          <p:cNvSpPr/>
          <p:nvPr/>
        </p:nvSpPr>
        <p:spPr>
          <a:xfrm>
            <a:off x="967665" y="1970842"/>
            <a:ext cx="10477499" cy="4243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darse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orquestación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negocio</a:t>
            </a:r>
            <a:r>
              <a:rPr lang="en-US" dirty="0">
                <a:solidFill>
                  <a:schemeClr val="tx1"/>
                </a:solidFill>
              </a:rPr>
              <a:t> para el </a:t>
            </a:r>
            <a:r>
              <a:rPr lang="en-US" dirty="0" err="1">
                <a:solidFill>
                  <a:schemeClr val="tx1"/>
                </a:solidFill>
              </a:rPr>
              <a:t>coliving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implicaría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desarrollos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CORE </a:t>
            </a:r>
            <a:r>
              <a:rPr lang="en-US" dirty="0" err="1">
                <a:solidFill>
                  <a:schemeClr val="tx1"/>
                </a:solidFill>
              </a:rPr>
              <a:t>existentes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soportar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capacidad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ESB, lo </a:t>
            </a:r>
            <a:r>
              <a:rPr lang="en-US" dirty="0" err="1">
                <a:solidFill>
                  <a:schemeClr val="tx1"/>
                </a:solidFill>
              </a:rPr>
              <a:t>cual</a:t>
            </a:r>
            <a:r>
              <a:rPr lang="en-US" dirty="0">
                <a:solidFill>
                  <a:schemeClr val="tx1"/>
                </a:solidFill>
              </a:rPr>
              <a:t> no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contemplado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considerar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capacidad</a:t>
            </a:r>
            <a:r>
              <a:rPr lang="en-US" dirty="0">
                <a:solidFill>
                  <a:schemeClr val="tx1"/>
                </a:solidFill>
              </a:rPr>
              <a:t> no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de un API Gateway.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Con la </a:t>
            </a:r>
            <a:r>
              <a:rPr lang="en-US" dirty="0" err="1">
                <a:solidFill>
                  <a:schemeClr val="tx1"/>
                </a:solidFill>
              </a:rPr>
              <a:t>información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recabada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el AS-IS, </a:t>
            </a:r>
            <a:r>
              <a:rPr lang="en-US" dirty="0" err="1">
                <a:solidFill>
                  <a:schemeClr val="tx1"/>
                </a:solidFill>
              </a:rPr>
              <a:t>reuniones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sesiones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internas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arquitectura</a:t>
            </a:r>
            <a:r>
              <a:rPr lang="en-US" dirty="0">
                <a:solidFill>
                  <a:schemeClr val="tx1"/>
                </a:solidFill>
              </a:rPr>
              <a:t> no se </a:t>
            </a:r>
            <a:r>
              <a:rPr lang="en-US" dirty="0" err="1">
                <a:solidFill>
                  <a:schemeClr val="tx1"/>
                </a:solidFill>
              </a:rPr>
              <a:t>encuentra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orquestación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negocio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sistemas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legados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/>
                </a:solidFill>
              </a:rPr>
              <a:t>La </a:t>
            </a:r>
            <a:r>
              <a:rPr lang="en-US" dirty="0" err="1">
                <a:solidFill>
                  <a:prstClr val="black"/>
                </a:solidFill>
              </a:rPr>
              <a:t>comunicación</a:t>
            </a:r>
            <a:r>
              <a:rPr lang="en-US" dirty="0">
                <a:solidFill>
                  <a:prstClr val="black"/>
                </a:solidFill>
              </a:rPr>
              <a:t> con </a:t>
            </a:r>
            <a:r>
              <a:rPr lang="en-US" dirty="0" err="1">
                <a:solidFill>
                  <a:prstClr val="black"/>
                </a:solidFill>
              </a:rPr>
              <a:t>los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satelites</a:t>
            </a:r>
            <a:r>
              <a:rPr lang="en-US" dirty="0">
                <a:solidFill>
                  <a:prstClr val="black"/>
                </a:solidFill>
              </a:rPr>
              <a:t> y </a:t>
            </a:r>
            <a:r>
              <a:rPr lang="en-US" dirty="0" err="1">
                <a:solidFill>
                  <a:prstClr val="black"/>
                </a:solidFill>
              </a:rPr>
              <a:t>entidades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externas</a:t>
            </a:r>
            <a:r>
              <a:rPr lang="en-US" dirty="0">
                <a:solidFill>
                  <a:prstClr val="black"/>
                </a:solidFill>
              </a:rPr>
              <a:t> se </a:t>
            </a:r>
            <a:r>
              <a:rPr lang="en-US" dirty="0" err="1">
                <a:solidFill>
                  <a:prstClr val="black"/>
                </a:solidFill>
              </a:rPr>
              <a:t>haran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por</a:t>
            </a:r>
            <a:r>
              <a:rPr lang="en-US" dirty="0">
                <a:solidFill>
                  <a:prstClr val="black"/>
                </a:solidFill>
              </a:rPr>
              <a:t> medio de APIs o </a:t>
            </a:r>
            <a:r>
              <a:rPr lang="en-US" dirty="0" err="1">
                <a:solidFill>
                  <a:prstClr val="black"/>
                </a:solidFill>
              </a:rPr>
              <a:t>Servicios</a:t>
            </a:r>
            <a:r>
              <a:rPr lang="en-US" dirty="0">
                <a:solidFill>
                  <a:prstClr val="black"/>
                </a:solidFill>
              </a:rPr>
              <a:t> Web no </a:t>
            </a:r>
            <a:r>
              <a:rPr lang="en-US" dirty="0" err="1">
                <a:solidFill>
                  <a:prstClr val="black"/>
                </a:solidFill>
              </a:rPr>
              <a:t>orquestados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/>
                </a:solidFill>
              </a:rPr>
              <a:t>Un </a:t>
            </a:r>
            <a:r>
              <a:rPr lang="en-US" dirty="0" err="1">
                <a:solidFill>
                  <a:prstClr val="black"/>
                </a:solidFill>
              </a:rPr>
              <a:t>proposito</a:t>
            </a:r>
            <a:r>
              <a:rPr lang="en-US" dirty="0">
                <a:solidFill>
                  <a:prstClr val="black"/>
                </a:solidFill>
              </a:rPr>
              <a:t> fundamental del ESB </a:t>
            </a:r>
            <a:r>
              <a:rPr lang="en-US" dirty="0" err="1">
                <a:solidFill>
                  <a:prstClr val="black"/>
                </a:solidFill>
              </a:rPr>
              <a:t>es</a:t>
            </a:r>
            <a:r>
              <a:rPr lang="en-US" dirty="0">
                <a:solidFill>
                  <a:prstClr val="black"/>
                </a:solidFill>
              </a:rPr>
              <a:t> la </a:t>
            </a:r>
            <a:r>
              <a:rPr lang="en-US" dirty="0" err="1">
                <a:solidFill>
                  <a:prstClr val="black"/>
                </a:solidFill>
              </a:rPr>
              <a:t>orquestación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servicios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negocio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en</a:t>
            </a:r>
            <a:r>
              <a:rPr lang="en-US" dirty="0">
                <a:solidFill>
                  <a:prstClr val="black"/>
                </a:solidFill>
              </a:rPr>
              <a:t> un </a:t>
            </a:r>
            <a:r>
              <a:rPr lang="en-US" dirty="0" err="1">
                <a:solidFill>
                  <a:prstClr val="black"/>
                </a:solidFill>
              </a:rPr>
              <a:t>escenario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migraci</a:t>
            </a:r>
            <a:r>
              <a:rPr lang="es-PE" dirty="0">
                <a:solidFill>
                  <a:prstClr val="black"/>
                </a:solidFill>
              </a:rPr>
              <a:t>ó</a:t>
            </a:r>
            <a:r>
              <a:rPr lang="en-US" dirty="0">
                <a:solidFill>
                  <a:prstClr val="black"/>
                </a:solidFill>
              </a:rPr>
              <a:t>n y </a:t>
            </a:r>
            <a:r>
              <a:rPr lang="en-US" dirty="0" err="1">
                <a:solidFill>
                  <a:prstClr val="black"/>
                </a:solidFill>
              </a:rPr>
              <a:t>convivencia</a:t>
            </a:r>
            <a:r>
              <a:rPr lang="en-US" dirty="0">
                <a:solidFill>
                  <a:prstClr val="black"/>
                </a:solidFill>
              </a:rPr>
              <a:t> con </a:t>
            </a:r>
            <a:r>
              <a:rPr lang="en-US" dirty="0" err="1">
                <a:solidFill>
                  <a:prstClr val="black"/>
                </a:solidFill>
              </a:rPr>
              <a:t>legados</a:t>
            </a:r>
            <a:r>
              <a:rPr lang="en-US" dirty="0">
                <a:solidFill>
                  <a:prstClr val="black"/>
                </a:solidFill>
              </a:rPr>
              <a:t> y COREs </a:t>
            </a:r>
            <a:r>
              <a:rPr lang="en-US" dirty="0" err="1">
                <a:solidFill>
                  <a:prstClr val="black"/>
                </a:solidFill>
              </a:rPr>
              <a:t>actuales</a:t>
            </a:r>
            <a:r>
              <a:rPr lang="en-US" dirty="0">
                <a:solidFill>
                  <a:prstClr val="black"/>
                </a:solidFill>
              </a:rPr>
              <a:t>, hasta el </a:t>
            </a:r>
            <a:r>
              <a:rPr lang="en-US" dirty="0" err="1">
                <a:solidFill>
                  <a:prstClr val="black"/>
                </a:solidFill>
              </a:rPr>
              <a:t>momento</a:t>
            </a:r>
            <a:r>
              <a:rPr lang="en-US" dirty="0">
                <a:solidFill>
                  <a:prstClr val="black"/>
                </a:solidFill>
              </a:rPr>
              <a:t> el </a:t>
            </a:r>
            <a:r>
              <a:rPr lang="en-US" dirty="0" err="1">
                <a:solidFill>
                  <a:prstClr val="black"/>
                </a:solidFill>
              </a:rPr>
              <a:t>cliente</a:t>
            </a:r>
            <a:r>
              <a:rPr lang="en-US" dirty="0">
                <a:solidFill>
                  <a:prstClr val="black"/>
                </a:solidFill>
              </a:rPr>
              <a:t> manifesto que la </a:t>
            </a:r>
            <a:r>
              <a:rPr lang="en-US" dirty="0" err="1">
                <a:solidFill>
                  <a:prstClr val="black"/>
                </a:solidFill>
              </a:rPr>
              <a:t>convivencia</a:t>
            </a:r>
            <a:r>
              <a:rPr lang="en-US" dirty="0">
                <a:solidFill>
                  <a:prstClr val="black"/>
                </a:solidFill>
              </a:rPr>
              <a:t> se </a:t>
            </a:r>
            <a:r>
              <a:rPr lang="en-US" dirty="0" err="1">
                <a:solidFill>
                  <a:prstClr val="black"/>
                </a:solidFill>
              </a:rPr>
              <a:t>realizará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intermedio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replicacion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datos</a:t>
            </a:r>
            <a:r>
              <a:rPr lang="en-US" dirty="0">
                <a:solidFill>
                  <a:prstClr val="black"/>
                </a:solidFill>
              </a:rPr>
              <a:t> mas no </a:t>
            </a:r>
            <a:r>
              <a:rPr lang="en-US" dirty="0" err="1">
                <a:solidFill>
                  <a:prstClr val="black"/>
                </a:solidFill>
              </a:rPr>
              <a:t>por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orquestacion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funcionalidades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>
                <a:solidFill>
                  <a:prstClr val="black"/>
                </a:solidFill>
              </a:rPr>
              <a:t>negocio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51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2648F82-53D4-44E7-97FB-79D4FF7D8B24}"/>
              </a:ext>
            </a:extLst>
          </p:cNvPr>
          <p:cNvSpPr/>
          <p:nvPr/>
        </p:nvSpPr>
        <p:spPr>
          <a:xfrm>
            <a:off x="1001865" y="3817540"/>
            <a:ext cx="2620228" cy="93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Arquitectura Orientada Servicios</a:t>
            </a:r>
          </a:p>
          <a:p>
            <a:pPr algn="ctr"/>
            <a:r>
              <a:rPr lang="es-PE" b="1" dirty="0">
                <a:solidFill>
                  <a:schemeClr val="tx1"/>
                </a:solidFill>
              </a:rPr>
              <a:t> (SOA)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E2D32F-7075-4A13-9A4D-D9BA0E2C2E0A}"/>
              </a:ext>
            </a:extLst>
          </p:cNvPr>
          <p:cNvSpPr/>
          <p:nvPr/>
        </p:nvSpPr>
        <p:spPr>
          <a:xfrm>
            <a:off x="4751665" y="2778851"/>
            <a:ext cx="2004246" cy="65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E24442-EF36-47C5-AF50-BB363D3312E9}"/>
              </a:ext>
            </a:extLst>
          </p:cNvPr>
          <p:cNvSpPr/>
          <p:nvPr/>
        </p:nvSpPr>
        <p:spPr>
          <a:xfrm>
            <a:off x="4751665" y="5061892"/>
            <a:ext cx="2004246" cy="65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ESB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927470FA-985D-4D2E-813E-652392BB54D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622093" y="3107279"/>
            <a:ext cx="1129572" cy="1176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AC2B1F4-E40F-426E-A73A-CC103215F46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22093" y="4283550"/>
            <a:ext cx="1129572" cy="1106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1DB3D5-99F1-4216-AE55-EE4EACC9465A}"/>
              </a:ext>
            </a:extLst>
          </p:cNvPr>
          <p:cNvSpPr txBox="1"/>
          <p:nvPr/>
        </p:nvSpPr>
        <p:spPr>
          <a:xfrm>
            <a:off x="1461265" y="3304465"/>
            <a:ext cx="17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ARQUITECTURA</a:t>
            </a:r>
            <a:endParaRPr lang="es-P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03FAFE-5CD7-47F4-9E08-B90AA01A5725}"/>
              </a:ext>
            </a:extLst>
          </p:cNvPr>
          <p:cNvSpPr txBox="1"/>
          <p:nvPr/>
        </p:nvSpPr>
        <p:spPr>
          <a:xfrm>
            <a:off x="4326474" y="2205014"/>
            <a:ext cx="285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PATRONES DE PLATAFORMA</a:t>
            </a:r>
            <a:endParaRPr lang="es-PE" b="1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F987E16-3C64-4160-8429-74B4EB309BAA}"/>
              </a:ext>
            </a:extLst>
          </p:cNvPr>
          <p:cNvSpPr/>
          <p:nvPr/>
        </p:nvSpPr>
        <p:spPr>
          <a:xfrm>
            <a:off x="6755911" y="39457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368B20-B960-4076-959A-941335808782}"/>
              </a:ext>
            </a:extLst>
          </p:cNvPr>
          <p:cNvSpPr txBox="1"/>
          <p:nvPr/>
        </p:nvSpPr>
        <p:spPr>
          <a:xfrm>
            <a:off x="8030236" y="3587924"/>
            <a:ext cx="354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 son </a:t>
            </a:r>
            <a:r>
              <a:rPr lang="en-US" dirty="0" err="1"/>
              <a:t>comparables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tienen</a:t>
            </a:r>
            <a:endParaRPr lang="en-US" dirty="0"/>
          </a:p>
          <a:p>
            <a:pPr algn="just"/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, la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el ESB </a:t>
            </a:r>
            <a:r>
              <a:rPr lang="en-US" dirty="0" err="1"/>
              <a:t>orquesta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D355971B-D5C0-4D42-A9DB-A7FD682B88B7}"/>
              </a:ext>
            </a:extLst>
          </p:cNvPr>
          <p:cNvSpPr txBox="1"/>
          <p:nvPr/>
        </p:nvSpPr>
        <p:spPr>
          <a:xfrm>
            <a:off x="1721066" y="471752"/>
            <a:ext cx="776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/>
              <a:t>ARQUITECTURA ORIENTADA A SERVICIOS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6951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A3E6-2AF4-4B7A-8BAA-5F60D6B9275D}"/>
              </a:ext>
            </a:extLst>
          </p:cNvPr>
          <p:cNvSpPr txBox="1"/>
          <p:nvPr/>
        </p:nvSpPr>
        <p:spPr>
          <a:xfrm>
            <a:off x="4933467" y="2858611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F I 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692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5DDF4C5-8477-41C6-90F1-D3EC255708E7}"/>
              </a:ext>
            </a:extLst>
          </p:cNvPr>
          <p:cNvSpPr/>
          <p:nvPr/>
        </p:nvSpPr>
        <p:spPr>
          <a:xfrm>
            <a:off x="1494870" y="2040477"/>
            <a:ext cx="26277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Aplicación Web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A8752F5-1C7A-4208-AEBD-3785E6F5067D}"/>
              </a:ext>
            </a:extLst>
          </p:cNvPr>
          <p:cNvSpPr/>
          <p:nvPr/>
        </p:nvSpPr>
        <p:spPr>
          <a:xfrm>
            <a:off x="1494870" y="3196053"/>
            <a:ext cx="26277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Aplicación Móvil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EBBE0C-BF36-459D-9168-532D7F5DDFAA}"/>
              </a:ext>
            </a:extLst>
          </p:cNvPr>
          <p:cNvSpPr/>
          <p:nvPr/>
        </p:nvSpPr>
        <p:spPr>
          <a:xfrm>
            <a:off x="1494870" y="4351629"/>
            <a:ext cx="26277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Satélites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1FE3A9C-F685-4E84-A438-AF1A43A95AE2}"/>
              </a:ext>
            </a:extLst>
          </p:cNvPr>
          <p:cNvSpPr/>
          <p:nvPr/>
        </p:nvSpPr>
        <p:spPr>
          <a:xfrm>
            <a:off x="1494870" y="5507205"/>
            <a:ext cx="26277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Externos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E3C173-CA97-4099-9228-CB72599B82B2}"/>
              </a:ext>
            </a:extLst>
          </p:cNvPr>
          <p:cNvSpPr/>
          <p:nvPr/>
        </p:nvSpPr>
        <p:spPr>
          <a:xfrm>
            <a:off x="5054817" y="2040477"/>
            <a:ext cx="1216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0122D8-7523-47BA-BDDF-54576BD49E05}"/>
              </a:ext>
            </a:extLst>
          </p:cNvPr>
          <p:cNvSpPr/>
          <p:nvPr/>
        </p:nvSpPr>
        <p:spPr>
          <a:xfrm>
            <a:off x="5054817" y="3196053"/>
            <a:ext cx="1216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D60B955-C65B-4062-976A-5D94BA0F2B8F}"/>
              </a:ext>
            </a:extLst>
          </p:cNvPr>
          <p:cNvSpPr/>
          <p:nvPr/>
        </p:nvSpPr>
        <p:spPr>
          <a:xfrm>
            <a:off x="5054816" y="4351629"/>
            <a:ext cx="1216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832575-374E-4675-8989-ED8ED9BF7993}"/>
              </a:ext>
            </a:extLst>
          </p:cNvPr>
          <p:cNvSpPr/>
          <p:nvPr/>
        </p:nvSpPr>
        <p:spPr>
          <a:xfrm>
            <a:off x="5054816" y="5507205"/>
            <a:ext cx="1216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24EC0FE-C497-4A34-A0EC-F46AC527456F}"/>
              </a:ext>
            </a:extLst>
          </p:cNvPr>
          <p:cNvSpPr/>
          <p:nvPr/>
        </p:nvSpPr>
        <p:spPr>
          <a:xfrm>
            <a:off x="7274237" y="2795079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3F55E8-8807-4390-8223-565E7EDE9B92}"/>
              </a:ext>
            </a:extLst>
          </p:cNvPr>
          <p:cNvSpPr/>
          <p:nvPr/>
        </p:nvSpPr>
        <p:spPr>
          <a:xfrm>
            <a:off x="7274237" y="3959534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D9F514-BE14-47EC-9F4A-99816AC81CFD}"/>
              </a:ext>
            </a:extLst>
          </p:cNvPr>
          <p:cNvSpPr/>
          <p:nvPr/>
        </p:nvSpPr>
        <p:spPr>
          <a:xfrm>
            <a:off x="7274237" y="5123989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4C7E6D-923D-4A50-9A9E-899E8B49701A}"/>
              </a:ext>
            </a:extLst>
          </p:cNvPr>
          <p:cNvSpPr/>
          <p:nvPr/>
        </p:nvSpPr>
        <p:spPr>
          <a:xfrm>
            <a:off x="8188636" y="2795079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</a:t>
            </a:r>
          </a:p>
          <a:p>
            <a:pPr algn="ctr"/>
            <a:r>
              <a:rPr lang="es-PE" dirty="0"/>
              <a:t>Traspasos &amp; Afiliación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3C17BC-0CD1-4D7D-BC35-EC0417BEC14F}"/>
              </a:ext>
            </a:extLst>
          </p:cNvPr>
          <p:cNvSpPr/>
          <p:nvPr/>
        </p:nvSpPr>
        <p:spPr>
          <a:xfrm>
            <a:off x="8197517" y="3959534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</a:t>
            </a:r>
          </a:p>
          <a:p>
            <a:pPr algn="ctr"/>
            <a:r>
              <a:rPr lang="es-PE" dirty="0"/>
              <a:t>Pagos &amp; Cuentas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345860-6883-4009-AF81-6DF2D1F077AA}"/>
              </a:ext>
            </a:extLst>
          </p:cNvPr>
          <p:cNvSpPr/>
          <p:nvPr/>
        </p:nvSpPr>
        <p:spPr>
          <a:xfrm>
            <a:off x="8197517" y="5123989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 </a:t>
            </a:r>
          </a:p>
          <a:p>
            <a:pPr algn="ctr"/>
            <a:r>
              <a:rPr lang="es-PE" dirty="0"/>
              <a:t>Acreditación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728B810-B382-4F37-8034-F194BEE8DD9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122660" y="2497677"/>
            <a:ext cx="9321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16E1254-1A66-46FB-A94C-DAF31C7EEB21}"/>
              </a:ext>
            </a:extLst>
          </p:cNvPr>
          <p:cNvCxnSpPr/>
          <p:nvPr/>
        </p:nvCxnSpPr>
        <p:spPr>
          <a:xfrm>
            <a:off x="4122658" y="3653253"/>
            <a:ext cx="9321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3EEDFB-2160-4579-9F9B-CA6BDA63165D}"/>
              </a:ext>
            </a:extLst>
          </p:cNvPr>
          <p:cNvCxnSpPr/>
          <p:nvPr/>
        </p:nvCxnSpPr>
        <p:spPr>
          <a:xfrm>
            <a:off x="4122659" y="4791906"/>
            <a:ext cx="9321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421D477-288F-491E-AF66-8197A9ADC81F}"/>
              </a:ext>
            </a:extLst>
          </p:cNvPr>
          <p:cNvCxnSpPr/>
          <p:nvPr/>
        </p:nvCxnSpPr>
        <p:spPr>
          <a:xfrm>
            <a:off x="4122659" y="5964405"/>
            <a:ext cx="9321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8BBA338-9240-429E-B297-D19203FFDFB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71057" y="5412513"/>
            <a:ext cx="1003180" cy="525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DEFF06-68B0-4F37-8FAA-5754F68E0BB5}"/>
              </a:ext>
            </a:extLst>
          </p:cNvPr>
          <p:cNvCxnSpPr>
            <a:cxnSpLocks/>
          </p:cNvCxnSpPr>
          <p:nvPr/>
        </p:nvCxnSpPr>
        <p:spPr>
          <a:xfrm flipV="1">
            <a:off x="6271057" y="4536582"/>
            <a:ext cx="1003180" cy="113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4BBEA4B-E915-4F86-88B7-00708219D341}"/>
              </a:ext>
            </a:extLst>
          </p:cNvPr>
          <p:cNvCxnSpPr>
            <a:cxnSpLocks/>
          </p:cNvCxnSpPr>
          <p:nvPr/>
        </p:nvCxnSpPr>
        <p:spPr>
          <a:xfrm flipV="1">
            <a:off x="6037184" y="3372127"/>
            <a:ext cx="1237053" cy="2135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2DF60F-4ECD-4723-A8E1-095FC82F490A}"/>
              </a:ext>
            </a:extLst>
          </p:cNvPr>
          <p:cNvCxnSpPr>
            <a:cxnSpLocks/>
          </p:cNvCxnSpPr>
          <p:nvPr/>
        </p:nvCxnSpPr>
        <p:spPr>
          <a:xfrm>
            <a:off x="6294731" y="2202030"/>
            <a:ext cx="991343" cy="653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87E218-308A-455C-9EC8-9EDB5935A3FF}"/>
              </a:ext>
            </a:extLst>
          </p:cNvPr>
          <p:cNvCxnSpPr>
            <a:cxnSpLocks/>
          </p:cNvCxnSpPr>
          <p:nvPr/>
        </p:nvCxnSpPr>
        <p:spPr>
          <a:xfrm>
            <a:off x="6294731" y="2659230"/>
            <a:ext cx="979506" cy="13003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1B2A25D-40CC-428D-BDE6-98470DC20303}"/>
              </a:ext>
            </a:extLst>
          </p:cNvPr>
          <p:cNvCxnSpPr>
            <a:cxnSpLocks/>
          </p:cNvCxnSpPr>
          <p:nvPr/>
        </p:nvCxnSpPr>
        <p:spPr>
          <a:xfrm>
            <a:off x="6238505" y="3015679"/>
            <a:ext cx="1269606" cy="2120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5A0C7E2-3512-4B44-8850-7ED0024E5BF9}"/>
              </a:ext>
            </a:extLst>
          </p:cNvPr>
          <p:cNvCxnSpPr>
            <a:cxnSpLocks/>
          </p:cNvCxnSpPr>
          <p:nvPr/>
        </p:nvCxnSpPr>
        <p:spPr>
          <a:xfrm flipV="1">
            <a:off x="6282894" y="2971153"/>
            <a:ext cx="1003180" cy="525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F569B64-8141-4AB0-A058-242F058896E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270460" y="3679189"/>
            <a:ext cx="1003777" cy="568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C2402B3-AF6E-46EC-B4E8-7F7346D8088D}"/>
              </a:ext>
            </a:extLst>
          </p:cNvPr>
          <p:cNvCxnSpPr>
            <a:cxnSpLocks/>
          </p:cNvCxnSpPr>
          <p:nvPr/>
        </p:nvCxnSpPr>
        <p:spPr>
          <a:xfrm>
            <a:off x="6279937" y="3917110"/>
            <a:ext cx="1066548" cy="1322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>
            <a:extLst>
              <a:ext uri="{FF2B5EF4-FFF2-40B4-BE49-F238E27FC236}">
                <a16:creationId xmlns:a16="http://schemas.microsoft.com/office/drawing/2014/main" id="{0B6100DC-F008-4E66-A943-14CB078BA8D4}"/>
              </a:ext>
            </a:extLst>
          </p:cNvPr>
          <p:cNvSpPr txBox="1"/>
          <p:nvPr/>
        </p:nvSpPr>
        <p:spPr>
          <a:xfrm>
            <a:off x="3860778" y="501655"/>
            <a:ext cx="558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BACKENDS FOR FRONTENDS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31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5032813" y="576582"/>
            <a:ext cx="227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OBJETIVOS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704846" y="1454273"/>
            <a:ext cx="10934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Definir una arquitectura de integración que promueva la reutilización de los servicios.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Enfocar la arquitectura de integración con un alto grado de descomposición funcional e independencia.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Desacoplar las implementaciones para que no dependan de </a:t>
            </a:r>
            <a:r>
              <a:rPr lang="es-PE" dirty="0" err="1"/>
              <a:t>vendors</a:t>
            </a:r>
            <a:r>
              <a:rPr lang="es-PE" dirty="0"/>
              <a:t> o plataformas especificas.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Promover el uso y reutilización generando menor impacto en las aplicaciones del </a:t>
            </a:r>
            <a:r>
              <a:rPr lang="es-PE" dirty="0" err="1"/>
              <a:t>front-end</a:t>
            </a:r>
            <a:r>
              <a:rPr lang="es-PE" dirty="0"/>
              <a:t> y back-</a:t>
            </a:r>
            <a:r>
              <a:rPr lang="es-PE" dirty="0" err="1"/>
              <a:t>end</a:t>
            </a:r>
            <a:r>
              <a:rPr lang="es-PE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Permitir el crecimiento tecnológico de los sistemas de forma controlada, organizada y estandarizada en base a dominios.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Re-organizar, desacoplar y modularizar los nuevas funcionalidades y aplicaciones back-</a:t>
            </a:r>
            <a:r>
              <a:rPr lang="es-PE" dirty="0" err="1"/>
              <a:t>end</a:t>
            </a:r>
            <a:r>
              <a:rPr lang="es-PE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Reestructurar los sistemas para que soporten una mejor manera al negocio.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Modernización de los sistemas obsoletos.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/>
              <a:t>Mejorar la interoperabilidad.</a:t>
            </a:r>
          </a:p>
        </p:txBody>
      </p:sp>
    </p:spTree>
    <p:extLst>
      <p:ext uri="{BB962C8B-B14F-4D97-AF65-F5344CB8AC3E}">
        <p14:creationId xmlns:p14="http://schemas.microsoft.com/office/powerpoint/2010/main" val="25678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4862512" y="464872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BENEFICIOS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952496" y="1589674"/>
            <a:ext cx="10248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Optimizar la integración de aplicaciones para mejorar el funcionamiento de los procesos KADABRA.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Estandarizaci</a:t>
            </a:r>
            <a:r>
              <a:rPr lang="es-PE" sz="2000" dirty="0" err="1"/>
              <a:t>ón</a:t>
            </a:r>
            <a:r>
              <a:rPr lang="es-PE" sz="2000" dirty="0"/>
              <a:t> de los servicios y componentes de integración.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Generar interoperabilidad.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Reducir y ahorrar costos de implementación y mantenimiento.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Mejorar el Time-</a:t>
            </a:r>
            <a:r>
              <a:rPr lang="es-PE" sz="2000" dirty="0" err="1"/>
              <a:t>to</a:t>
            </a:r>
            <a:r>
              <a:rPr lang="es-PE" sz="2000" dirty="0"/>
              <a:t>-</a:t>
            </a:r>
            <a:r>
              <a:rPr lang="es-PE" sz="2000" dirty="0" err="1"/>
              <a:t>Market</a:t>
            </a:r>
            <a:r>
              <a:rPr lang="es-PE" sz="2000" dirty="0"/>
              <a:t> y mayor velocidad en el desarrollo.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Generar servicios integrados para un proceso de negocio.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Desarrollo orientado a funcionalidades de negocio y con única responsabilidad.</a:t>
            </a:r>
          </a:p>
        </p:txBody>
      </p:sp>
    </p:spTree>
    <p:extLst>
      <p:ext uri="{BB962C8B-B14F-4D97-AF65-F5344CB8AC3E}">
        <p14:creationId xmlns:p14="http://schemas.microsoft.com/office/powerpoint/2010/main" val="23041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53D1582-C98E-44C2-A00C-BCAEE566AB6F}"/>
              </a:ext>
            </a:extLst>
          </p:cNvPr>
          <p:cNvSpPr txBox="1"/>
          <p:nvPr/>
        </p:nvSpPr>
        <p:spPr>
          <a:xfrm>
            <a:off x="4949523" y="321864"/>
            <a:ext cx="2960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CAPACIDADES</a:t>
            </a:r>
            <a:endParaRPr lang="en-US" sz="36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7B0C3A-2087-41AD-B430-91E61BAE670C}"/>
              </a:ext>
            </a:extLst>
          </p:cNvPr>
          <p:cNvSpPr/>
          <p:nvPr/>
        </p:nvSpPr>
        <p:spPr>
          <a:xfrm>
            <a:off x="692917" y="1282346"/>
            <a:ext cx="10734675" cy="5091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D04B81-3614-4C29-B7B6-C8CAC756C148}"/>
              </a:ext>
            </a:extLst>
          </p:cNvPr>
          <p:cNvSpPr/>
          <p:nvPr/>
        </p:nvSpPr>
        <p:spPr>
          <a:xfrm>
            <a:off x="1078677" y="1710971"/>
            <a:ext cx="5181602" cy="4281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OpenAPI</a:t>
            </a:r>
            <a:r>
              <a:rPr lang="es-PE" b="1" dirty="0">
                <a:solidFill>
                  <a:schemeClr val="tx1"/>
                </a:solidFill>
              </a:rPr>
              <a:t>  / Web </a:t>
            </a:r>
            <a:r>
              <a:rPr lang="es-PE" b="1" dirty="0" err="1">
                <a:solidFill>
                  <a:schemeClr val="tx1"/>
                </a:solidFill>
              </a:rPr>
              <a:t>Services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1F15AE-5299-466F-8A47-FA3C44B75011}"/>
              </a:ext>
            </a:extLst>
          </p:cNvPr>
          <p:cNvSpPr/>
          <p:nvPr/>
        </p:nvSpPr>
        <p:spPr>
          <a:xfrm>
            <a:off x="1417255" y="2323304"/>
            <a:ext cx="2247900" cy="2241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2AA770-3F73-4F05-AD19-CDE6A661AB14}"/>
              </a:ext>
            </a:extLst>
          </p:cNvPr>
          <p:cNvSpPr/>
          <p:nvPr/>
        </p:nvSpPr>
        <p:spPr>
          <a:xfrm>
            <a:off x="6402506" y="1710971"/>
            <a:ext cx="4686300" cy="4281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Capacidades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BEDD802-48BB-4B13-B36A-6D63B0B499C1}"/>
              </a:ext>
            </a:extLst>
          </p:cNvPr>
          <p:cNvSpPr/>
          <p:nvPr/>
        </p:nvSpPr>
        <p:spPr>
          <a:xfrm>
            <a:off x="6646039" y="2087208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Soporte</a:t>
            </a:r>
          </a:p>
          <a:p>
            <a:pPr algn="ctr"/>
            <a:r>
              <a:rPr lang="es-PE" sz="1200" dirty="0" err="1">
                <a:solidFill>
                  <a:schemeClr val="tx1"/>
                </a:solidFill>
              </a:rPr>
              <a:t>APIs</a:t>
            </a:r>
            <a:r>
              <a:rPr lang="es-PE" sz="1200" dirty="0">
                <a:solidFill>
                  <a:schemeClr val="tx1"/>
                </a:solidFill>
              </a:rPr>
              <a:t> &amp; Microservicios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E69EFCE-F129-4A25-B283-6FE5114B09A3}"/>
              </a:ext>
            </a:extLst>
          </p:cNvPr>
          <p:cNvSpPr/>
          <p:nvPr/>
        </p:nvSpPr>
        <p:spPr>
          <a:xfrm>
            <a:off x="8149686" y="208244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Autenticación &amp; </a:t>
            </a:r>
          </a:p>
          <a:p>
            <a:pPr algn="ctr"/>
            <a:r>
              <a:rPr lang="es-PE" sz="1200" dirty="0">
                <a:solidFill>
                  <a:schemeClr val="tx1"/>
                </a:solidFill>
              </a:rPr>
              <a:t>Autorización     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734FA0-4224-42B7-8E7E-5938C85762F2}"/>
              </a:ext>
            </a:extLst>
          </p:cNvPr>
          <p:cNvSpPr/>
          <p:nvPr/>
        </p:nvSpPr>
        <p:spPr>
          <a:xfrm>
            <a:off x="9619246" y="208244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Transacciones (</a:t>
            </a:r>
            <a:r>
              <a:rPr lang="es-PE" sz="1200" dirty="0" err="1">
                <a:solidFill>
                  <a:schemeClr val="tx1"/>
                </a:solidFill>
              </a:rPr>
              <a:t>Sincronas</a:t>
            </a:r>
            <a:r>
              <a:rPr lang="es-PE" sz="1200" dirty="0">
                <a:solidFill>
                  <a:schemeClr val="tx1"/>
                </a:solidFill>
              </a:rPr>
              <a:t> &amp; </a:t>
            </a:r>
            <a:r>
              <a:rPr lang="es-PE" sz="1200" dirty="0" err="1">
                <a:solidFill>
                  <a:schemeClr val="tx1"/>
                </a:solidFill>
              </a:rPr>
              <a:t>Asincronas</a:t>
            </a:r>
            <a:r>
              <a:rPr lang="es-P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F8B5BA6-57EE-42DE-85CA-E15A55D5C94E}"/>
              </a:ext>
            </a:extLst>
          </p:cNvPr>
          <p:cNvSpPr/>
          <p:nvPr/>
        </p:nvSpPr>
        <p:spPr>
          <a:xfrm>
            <a:off x="6646039" y="282539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1200" dirty="0">
                <a:solidFill>
                  <a:schemeClr val="tx1"/>
                </a:solidFill>
              </a:rPr>
              <a:t>OWASP Top 10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51DF0E-A7DB-4EBA-BB59-EA3121C2884B}"/>
              </a:ext>
            </a:extLst>
          </p:cNvPr>
          <p:cNvSpPr/>
          <p:nvPr/>
        </p:nvSpPr>
        <p:spPr>
          <a:xfrm>
            <a:off x="6646039" y="358642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Ruteo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0359405-8881-4930-8F09-0312C09BD8DC}"/>
              </a:ext>
            </a:extLst>
          </p:cNvPr>
          <p:cNvSpPr/>
          <p:nvPr/>
        </p:nvSpPr>
        <p:spPr>
          <a:xfrm>
            <a:off x="8174156" y="282539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Mensajería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5E5B47-2C1C-4DB7-925F-21F7C63A7AA2}"/>
              </a:ext>
            </a:extLst>
          </p:cNvPr>
          <p:cNvSpPr/>
          <p:nvPr/>
        </p:nvSpPr>
        <p:spPr>
          <a:xfrm>
            <a:off x="9619246" y="2839681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Validación de Esquemas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5B88A4-13FF-42AF-B369-1E3B0EBFC9CD}"/>
              </a:ext>
            </a:extLst>
          </p:cNvPr>
          <p:cNvSpPr/>
          <p:nvPr/>
        </p:nvSpPr>
        <p:spPr>
          <a:xfrm>
            <a:off x="8174156" y="3560228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>
                <a:solidFill>
                  <a:schemeClr val="tx1"/>
                </a:solidFill>
              </a:rPr>
              <a:t>Throttling</a:t>
            </a:r>
            <a:r>
              <a:rPr lang="es-PE" sz="1200" dirty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s-PE" sz="1200" dirty="0">
                <a:solidFill>
                  <a:schemeClr val="tx1"/>
                </a:solidFill>
              </a:rPr>
              <a:t>SLA Servicios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C3CE34-A80D-4AE5-8BE3-777B61E955F5}"/>
              </a:ext>
            </a:extLst>
          </p:cNvPr>
          <p:cNvSpPr/>
          <p:nvPr/>
        </p:nvSpPr>
        <p:spPr>
          <a:xfrm>
            <a:off x="9619246" y="3560228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Múltiples protocolos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C0D33A7-242A-45DB-BC2E-2F0A29C990DF}"/>
              </a:ext>
            </a:extLst>
          </p:cNvPr>
          <p:cNvSpPr/>
          <p:nvPr/>
        </p:nvSpPr>
        <p:spPr>
          <a:xfrm>
            <a:off x="3867045" y="2426658"/>
            <a:ext cx="2247900" cy="501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API </a:t>
            </a:r>
            <a:r>
              <a:rPr lang="es-PE" dirty="0" err="1">
                <a:solidFill>
                  <a:schemeClr val="tx1"/>
                </a:solidFill>
              </a:rPr>
              <a:t>Rest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5550EE8-8E71-45F2-888B-4BB92DD18F02}"/>
              </a:ext>
            </a:extLst>
          </p:cNvPr>
          <p:cNvSpPr txBox="1"/>
          <p:nvPr/>
        </p:nvSpPr>
        <p:spPr>
          <a:xfrm>
            <a:off x="4901337" y="1277270"/>
            <a:ext cx="3056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Integración / Interacción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BC2C593-DB4E-4561-891C-D3B5D5B59A74}"/>
              </a:ext>
            </a:extLst>
          </p:cNvPr>
          <p:cNvSpPr/>
          <p:nvPr/>
        </p:nvSpPr>
        <p:spPr>
          <a:xfrm>
            <a:off x="3867800" y="3069432"/>
            <a:ext cx="2247900" cy="468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Web API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3F98F86-C3EB-4398-88FE-0B2637BA5EFD}"/>
              </a:ext>
            </a:extLst>
          </p:cNvPr>
          <p:cNvSpPr/>
          <p:nvPr/>
        </p:nvSpPr>
        <p:spPr>
          <a:xfrm>
            <a:off x="6646039" y="435519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Virtualización &amp;</a:t>
            </a:r>
          </a:p>
          <a:p>
            <a:pPr algn="ctr"/>
            <a:r>
              <a:rPr lang="es-PE" sz="1200" dirty="0">
                <a:solidFill>
                  <a:schemeClr val="tx1"/>
                </a:solidFill>
              </a:rPr>
              <a:t>Exposición </a:t>
            </a:r>
            <a:r>
              <a:rPr lang="es-PE" sz="1200" dirty="0" err="1">
                <a:solidFill>
                  <a:schemeClr val="tx1"/>
                </a:solidFill>
              </a:rPr>
              <a:t>APIs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654D296-0F47-4D99-BDE3-80D49D09131F}"/>
              </a:ext>
            </a:extLst>
          </p:cNvPr>
          <p:cNvSpPr/>
          <p:nvPr/>
        </p:nvSpPr>
        <p:spPr>
          <a:xfrm>
            <a:off x="6646039" y="5131699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Transformación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578B06A-AECF-4917-BCB8-48C7B28EB2DF}"/>
              </a:ext>
            </a:extLst>
          </p:cNvPr>
          <p:cNvSpPr/>
          <p:nvPr/>
        </p:nvSpPr>
        <p:spPr>
          <a:xfrm>
            <a:off x="8209664" y="4345963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Orquestación &amp; Agregación</a:t>
            </a:r>
          </a:p>
          <a:p>
            <a:pPr algn="ctr"/>
            <a:r>
              <a:rPr lang="es-PE" sz="1200" dirty="0" err="1">
                <a:solidFill>
                  <a:schemeClr val="tx1"/>
                </a:solidFill>
              </a:rPr>
              <a:t>APIs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F99B932-6BB9-49CD-9362-0AE66EA706E7}"/>
              </a:ext>
            </a:extLst>
          </p:cNvPr>
          <p:cNvSpPr/>
          <p:nvPr/>
        </p:nvSpPr>
        <p:spPr>
          <a:xfrm>
            <a:off x="8209664" y="5131699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F636A31-0271-4EFE-8CA9-699C26F61624}"/>
              </a:ext>
            </a:extLst>
          </p:cNvPr>
          <p:cNvSpPr/>
          <p:nvPr/>
        </p:nvSpPr>
        <p:spPr>
          <a:xfrm>
            <a:off x="9619246" y="4344826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OAUTH 2.0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AF1BBF8-3C3B-4238-9AEA-4926518A52E7}"/>
              </a:ext>
            </a:extLst>
          </p:cNvPr>
          <p:cNvSpPr/>
          <p:nvPr/>
        </p:nvSpPr>
        <p:spPr>
          <a:xfrm>
            <a:off x="9649235" y="5129424"/>
            <a:ext cx="11430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HSM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163DCF4-6E53-4031-9D9E-86F3EC59ECD7}"/>
              </a:ext>
            </a:extLst>
          </p:cNvPr>
          <p:cNvSpPr/>
          <p:nvPr/>
        </p:nvSpPr>
        <p:spPr>
          <a:xfrm>
            <a:off x="3888024" y="3695942"/>
            <a:ext cx="2247900" cy="469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Web Proxy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00D51D7-DDD0-4338-8CE0-851CF1B1DFD6}"/>
              </a:ext>
            </a:extLst>
          </p:cNvPr>
          <p:cNvSpPr/>
          <p:nvPr/>
        </p:nvSpPr>
        <p:spPr>
          <a:xfrm>
            <a:off x="3898790" y="4322628"/>
            <a:ext cx="2247900" cy="55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SOAP </a:t>
            </a:r>
            <a:r>
              <a:rPr lang="es-PE" dirty="0" err="1">
                <a:solidFill>
                  <a:schemeClr val="tx1"/>
                </a:solidFill>
              </a:rPr>
              <a:t>Webservices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C90D3C9-AEC1-44E4-AC4A-421C5C276DF1}"/>
              </a:ext>
            </a:extLst>
          </p:cNvPr>
          <p:cNvSpPr/>
          <p:nvPr/>
        </p:nvSpPr>
        <p:spPr>
          <a:xfrm>
            <a:off x="1407357" y="4649626"/>
            <a:ext cx="2247900" cy="108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Swagger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Service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Wizard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99F8F23-83D5-42F3-A28E-16B378402A9E}"/>
              </a:ext>
            </a:extLst>
          </p:cNvPr>
          <p:cNvSpPr/>
          <p:nvPr/>
        </p:nvSpPr>
        <p:spPr>
          <a:xfrm>
            <a:off x="3888024" y="5087726"/>
            <a:ext cx="2247900" cy="51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Mobile API</a:t>
            </a:r>
          </a:p>
        </p:txBody>
      </p:sp>
    </p:spTree>
    <p:extLst>
      <p:ext uri="{BB962C8B-B14F-4D97-AF65-F5344CB8AC3E}">
        <p14:creationId xmlns:p14="http://schemas.microsoft.com/office/powerpoint/2010/main" val="3391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3374E1D-515E-4CD8-B810-5B02ED8C986F}"/>
              </a:ext>
            </a:extLst>
          </p:cNvPr>
          <p:cNvSpPr txBox="1"/>
          <p:nvPr/>
        </p:nvSpPr>
        <p:spPr>
          <a:xfrm>
            <a:off x="4987620" y="563343"/>
            <a:ext cx="218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PATRONES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803A3DD-5410-44C9-9003-EFB43D477B72}"/>
              </a:ext>
            </a:extLst>
          </p:cNvPr>
          <p:cNvSpPr/>
          <p:nvPr/>
        </p:nvSpPr>
        <p:spPr>
          <a:xfrm>
            <a:off x="781051" y="1390649"/>
            <a:ext cx="10420350" cy="180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 err="1">
                <a:solidFill>
                  <a:schemeClr val="tx1"/>
                </a:solidFill>
              </a:rPr>
              <a:t>Backends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for</a:t>
            </a: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Frontends</a:t>
            </a:r>
            <a:r>
              <a:rPr lang="es-P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Gateway </a:t>
            </a:r>
            <a:r>
              <a:rPr lang="es-PE" dirty="0" err="1">
                <a:solidFill>
                  <a:schemeClr val="tx1"/>
                </a:solidFill>
              </a:rPr>
              <a:t>Aggregation</a:t>
            </a:r>
            <a:r>
              <a:rPr lang="es-PE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Gateway </a:t>
            </a:r>
            <a:r>
              <a:rPr lang="es-PE" dirty="0" err="1">
                <a:solidFill>
                  <a:schemeClr val="tx1"/>
                </a:solidFill>
              </a:rPr>
              <a:t>Offloadin</a:t>
            </a:r>
            <a:endParaRPr lang="es-P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Gateway </a:t>
            </a:r>
            <a:r>
              <a:rPr lang="es-PE" dirty="0" err="1">
                <a:solidFill>
                  <a:schemeClr val="tx1"/>
                </a:solidFill>
              </a:rPr>
              <a:t>Routing</a:t>
            </a:r>
            <a:r>
              <a:rPr lang="es-P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5AA9C-77E9-4BF9-8A3D-5E0E852CD069}"/>
              </a:ext>
            </a:extLst>
          </p:cNvPr>
          <p:cNvSpPr/>
          <p:nvPr/>
        </p:nvSpPr>
        <p:spPr>
          <a:xfrm>
            <a:off x="781051" y="3457575"/>
            <a:ext cx="10420350" cy="3257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Evitar la personalización de un único </a:t>
            </a:r>
            <a:r>
              <a:rPr lang="es-PE" dirty="0" err="1">
                <a:solidFill>
                  <a:schemeClr val="tx1"/>
                </a:solidFill>
              </a:rPr>
              <a:t>backend</a:t>
            </a:r>
            <a:r>
              <a:rPr lang="es-PE" dirty="0">
                <a:solidFill>
                  <a:schemeClr val="tx1"/>
                </a:solidFill>
              </a:rPr>
              <a:t> para múltiples interfaces.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Permitir que un cliente pueda realizar múltiples llamadas a diferentes sistemas </a:t>
            </a:r>
            <a:r>
              <a:rPr lang="es-PE" dirty="0" err="1">
                <a:solidFill>
                  <a:schemeClr val="tx1"/>
                </a:solidFill>
              </a:rPr>
              <a:t>backend</a:t>
            </a:r>
            <a:r>
              <a:rPr lang="es-PE" dirty="0">
                <a:solidFill>
                  <a:schemeClr val="tx1"/>
                </a:solidFill>
              </a:rPr>
              <a:t> para realizar una operación.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Permitir  a los desarrolladores preocuparse de las funcionalidades en los servicios del </a:t>
            </a:r>
            <a:r>
              <a:rPr lang="es-PE" dirty="0" err="1">
                <a:solidFill>
                  <a:schemeClr val="tx1"/>
                </a:solidFill>
              </a:rPr>
              <a:t>backend</a:t>
            </a:r>
            <a:r>
              <a:rPr lang="es-PE" dirty="0">
                <a:solidFill>
                  <a:schemeClr val="tx1"/>
                </a:solidFill>
              </a:rPr>
              <a:t> dejando los temas de seguridad, logs, manejo de transacciones  y transferencia de archivos al API Gateway.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dirty="0">
                <a:solidFill>
                  <a:schemeClr val="tx1"/>
                </a:solidFill>
              </a:rPr>
              <a:t>Exponer múltiples servicios en un solo punto final y enrutar al servicio apropiado en función de la solicitud.</a:t>
            </a:r>
          </a:p>
        </p:txBody>
      </p:sp>
    </p:spTree>
    <p:extLst>
      <p:ext uri="{BB962C8B-B14F-4D97-AF65-F5344CB8AC3E}">
        <p14:creationId xmlns:p14="http://schemas.microsoft.com/office/powerpoint/2010/main" val="128149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3374E1D-515E-4CD8-B810-5B02ED8C986F}"/>
              </a:ext>
            </a:extLst>
          </p:cNvPr>
          <p:cNvSpPr txBox="1"/>
          <p:nvPr/>
        </p:nvSpPr>
        <p:spPr>
          <a:xfrm>
            <a:off x="3201879" y="554465"/>
            <a:ext cx="558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BACKENDS FOR FRONTENDS</a:t>
            </a:r>
            <a:endParaRPr lang="en-US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9D184A-D771-4D25-A385-2B1E5EBB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89" y="1746491"/>
            <a:ext cx="4200525" cy="4419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E0FCB3B-2C7B-4048-8C5F-C78206B0858B}"/>
              </a:ext>
            </a:extLst>
          </p:cNvPr>
          <p:cNvSpPr/>
          <p:nvPr/>
        </p:nvSpPr>
        <p:spPr>
          <a:xfrm>
            <a:off x="473476" y="2260660"/>
            <a:ext cx="57408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/>
              <a:t>Crear una interface </a:t>
            </a:r>
            <a:r>
              <a:rPr lang="es-PE" sz="2800" dirty="0" err="1"/>
              <a:t>backend</a:t>
            </a:r>
            <a:r>
              <a:rPr lang="es-PE" sz="2800" dirty="0"/>
              <a:t> por  usuario (B2C2B2E), con la finalidad de aumentar la experiencia de usuario y el rendimiento en cada servicio del back-</a:t>
            </a:r>
            <a:r>
              <a:rPr lang="es-PE" sz="2800" dirty="0" err="1"/>
              <a:t>end</a:t>
            </a:r>
            <a:r>
              <a:rPr lang="es-PE" sz="2800" dirty="0"/>
              <a:t> con la finalidad que cumpla de la mejor manera las necesidades de integración, sin afectar otros canales y experiencias en la capa del </a:t>
            </a:r>
            <a:r>
              <a:rPr lang="es-PE" sz="2800" dirty="0" err="1"/>
              <a:t>frontend</a:t>
            </a:r>
            <a:r>
              <a:rPr lang="es-PE" sz="2800" dirty="0"/>
              <a:t>.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158314C-E0B2-48F1-BDD2-BDB7BBA08EE4}"/>
              </a:ext>
            </a:extLst>
          </p:cNvPr>
          <p:cNvSpPr/>
          <p:nvPr/>
        </p:nvSpPr>
        <p:spPr>
          <a:xfrm>
            <a:off x="6581775" y="37139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3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5CA7F1-67F2-4C4B-8066-CAFE3CE7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43" y="1648691"/>
            <a:ext cx="4346864" cy="49703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F22BC31-1601-414A-9A70-79898BC5E0B5}"/>
              </a:ext>
            </a:extLst>
          </p:cNvPr>
          <p:cNvSpPr txBox="1"/>
          <p:nvPr/>
        </p:nvSpPr>
        <p:spPr>
          <a:xfrm>
            <a:off x="657226" y="2665303"/>
            <a:ext cx="5210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Para agregar múltiples solicitudes individuales en una única solicitud. Este patrón es útil cuando un cliente debe realizar múltiples llamadas a diferentes sistemas </a:t>
            </a:r>
            <a:r>
              <a:rPr lang="es-PE" sz="2800" dirty="0" err="1"/>
              <a:t>backend</a:t>
            </a:r>
            <a:r>
              <a:rPr lang="es-PE" sz="2800" dirty="0"/>
              <a:t> para realizar una operación.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85BFEC1-800A-4D27-8C38-04B8A1201446}"/>
              </a:ext>
            </a:extLst>
          </p:cNvPr>
          <p:cNvSpPr/>
          <p:nvPr/>
        </p:nvSpPr>
        <p:spPr>
          <a:xfrm>
            <a:off x="6581775" y="38915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E08B348-1FA9-40EB-AF9D-B25A0DD331EF}"/>
              </a:ext>
            </a:extLst>
          </p:cNvPr>
          <p:cNvSpPr txBox="1"/>
          <p:nvPr/>
        </p:nvSpPr>
        <p:spPr>
          <a:xfrm>
            <a:off x="3737775" y="574385"/>
            <a:ext cx="501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GATEWAY AGGREGATION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8776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CE176E-08A0-43E9-9BA8-6BF29BB7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18" y="4044818"/>
            <a:ext cx="8327300" cy="2426678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9E46312-7669-4193-B6FF-AB1AF57A1963}"/>
              </a:ext>
            </a:extLst>
          </p:cNvPr>
          <p:cNvSpPr txBox="1"/>
          <p:nvPr/>
        </p:nvSpPr>
        <p:spPr>
          <a:xfrm>
            <a:off x="3521846" y="494486"/>
            <a:ext cx="468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GATEWAY OFFLOADING</a:t>
            </a:r>
            <a:endParaRPr lang="en-US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0E4555-9E24-47FC-B550-F25FCEED8D74}"/>
              </a:ext>
            </a:extLst>
          </p:cNvPr>
          <p:cNvSpPr txBox="1"/>
          <p:nvPr/>
        </p:nvSpPr>
        <p:spPr>
          <a:xfrm>
            <a:off x="1017972" y="1367162"/>
            <a:ext cx="969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Simplificar el desarrollo y configuración de </a:t>
            </a:r>
            <a:r>
              <a:rPr lang="es-PE" sz="2800" dirty="0" err="1"/>
              <a:t>APIs</a:t>
            </a:r>
            <a:r>
              <a:rPr lang="es-PE" sz="2800" dirty="0"/>
              <a:t> y/o servicios eliminando la dependencia no funcional como la seguridad, registro de eventos, conectividad, transacciones, .. </a:t>
            </a:r>
            <a:r>
              <a:rPr lang="es-PE" sz="2800" dirty="0" err="1"/>
              <a:t>etc</a:t>
            </a:r>
            <a:r>
              <a:rPr lang="es-PE" sz="2800" dirty="0"/>
              <a:t>, ya que una configuración o desarrollo más simple da como resultado una administración y escalabilidad más sencillas y simplifica las actualizaciones de las </a:t>
            </a:r>
            <a:r>
              <a:rPr lang="es-PE" sz="2800" dirty="0" err="1"/>
              <a:t>APIs</a:t>
            </a:r>
            <a:r>
              <a:rPr lang="es-PE" sz="2800" dirty="0"/>
              <a:t> y servicios.</a:t>
            </a:r>
          </a:p>
        </p:txBody>
      </p:sp>
    </p:spTree>
    <p:extLst>
      <p:ext uri="{BB962C8B-B14F-4D97-AF65-F5344CB8AC3E}">
        <p14:creationId xmlns:p14="http://schemas.microsoft.com/office/powerpoint/2010/main" val="304410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9E46312-7669-4193-B6FF-AB1AF57A1963}"/>
              </a:ext>
            </a:extLst>
          </p:cNvPr>
          <p:cNvSpPr txBox="1"/>
          <p:nvPr/>
        </p:nvSpPr>
        <p:spPr>
          <a:xfrm>
            <a:off x="3637256" y="476730"/>
            <a:ext cx="398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GATEWAY ROUTING</a:t>
            </a:r>
            <a:endParaRPr lang="en-US" sz="36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10B25F-4F3C-430C-8271-C7B0CE5AD508}"/>
              </a:ext>
            </a:extLst>
          </p:cNvPr>
          <p:cNvSpPr/>
          <p:nvPr/>
        </p:nvSpPr>
        <p:spPr>
          <a:xfrm>
            <a:off x="1108393" y="4795561"/>
            <a:ext cx="2627790" cy="6568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App Front-</a:t>
            </a:r>
            <a:r>
              <a:rPr lang="es-PE" b="1" dirty="0" err="1">
                <a:solidFill>
                  <a:schemeClr val="tx1"/>
                </a:solidFill>
              </a:rPr>
              <a:t>End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94EE3-C546-4506-AAB2-F3FA99A3193B}"/>
              </a:ext>
            </a:extLst>
          </p:cNvPr>
          <p:cNvSpPr/>
          <p:nvPr/>
        </p:nvSpPr>
        <p:spPr>
          <a:xfrm>
            <a:off x="4849317" y="4795561"/>
            <a:ext cx="1216241" cy="65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A7E6E10-7314-44B2-9867-1F4C259E070F}"/>
              </a:ext>
            </a:extLst>
          </p:cNvPr>
          <p:cNvSpPr/>
          <p:nvPr/>
        </p:nvSpPr>
        <p:spPr>
          <a:xfrm>
            <a:off x="7220752" y="4011334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813B09-977C-4816-906C-7EE2A38CC47F}"/>
              </a:ext>
            </a:extLst>
          </p:cNvPr>
          <p:cNvSpPr/>
          <p:nvPr/>
        </p:nvSpPr>
        <p:spPr>
          <a:xfrm>
            <a:off x="7238725" y="4838430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38A0DA-55C8-4D60-8ACE-48438B400AB9}"/>
              </a:ext>
            </a:extLst>
          </p:cNvPr>
          <p:cNvSpPr/>
          <p:nvPr/>
        </p:nvSpPr>
        <p:spPr>
          <a:xfrm>
            <a:off x="7247603" y="5665526"/>
            <a:ext cx="914400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REST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688C5C2-BF01-4CA6-93FA-BEF11A1DE77A}"/>
              </a:ext>
            </a:extLst>
          </p:cNvPr>
          <p:cNvSpPr/>
          <p:nvPr/>
        </p:nvSpPr>
        <p:spPr>
          <a:xfrm>
            <a:off x="8135151" y="4011334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</a:t>
            </a:r>
          </a:p>
          <a:p>
            <a:pPr algn="ctr"/>
            <a:r>
              <a:rPr lang="es-PE" dirty="0"/>
              <a:t>Traspasos &amp; Afiliación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0E6FB9-7BA4-4901-BDF3-C1BD99B37B31}"/>
              </a:ext>
            </a:extLst>
          </p:cNvPr>
          <p:cNvSpPr/>
          <p:nvPr/>
        </p:nvSpPr>
        <p:spPr>
          <a:xfrm>
            <a:off x="8162005" y="4838430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</a:t>
            </a:r>
          </a:p>
          <a:p>
            <a:pPr algn="ctr"/>
            <a:r>
              <a:rPr lang="es-PE" dirty="0"/>
              <a:t>Pagos &amp; Cuentas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CEFAE4-92FB-43F0-9BA4-22E2300ABFC7}"/>
              </a:ext>
            </a:extLst>
          </p:cNvPr>
          <p:cNvSpPr/>
          <p:nvPr/>
        </p:nvSpPr>
        <p:spPr>
          <a:xfrm>
            <a:off x="8170883" y="5665526"/>
            <a:ext cx="2734321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Servicios de </a:t>
            </a:r>
          </a:p>
          <a:p>
            <a:pPr algn="ctr"/>
            <a:r>
              <a:rPr lang="es-PE" dirty="0"/>
              <a:t>Acreditación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EC05A9-B524-44D6-B5DE-4CC2F2765D4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6183" y="5123989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3B7A721-DDBA-4599-A1AF-FCFB2FF8A548}"/>
              </a:ext>
            </a:extLst>
          </p:cNvPr>
          <p:cNvSpPr/>
          <p:nvPr/>
        </p:nvSpPr>
        <p:spPr>
          <a:xfrm>
            <a:off x="1108393" y="5701037"/>
            <a:ext cx="2627790" cy="584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App Front-</a:t>
            </a:r>
            <a:r>
              <a:rPr lang="es-PE" b="1" dirty="0" err="1">
                <a:solidFill>
                  <a:schemeClr val="tx1"/>
                </a:solidFill>
              </a:rPr>
              <a:t>End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FF81C74-00D0-465F-A4DF-88AD55FEDEB1}"/>
              </a:ext>
            </a:extLst>
          </p:cNvPr>
          <p:cNvSpPr/>
          <p:nvPr/>
        </p:nvSpPr>
        <p:spPr>
          <a:xfrm>
            <a:off x="4855865" y="5628535"/>
            <a:ext cx="1216241" cy="65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28676C7-BB09-49E6-BCAD-4B7057332C75}"/>
              </a:ext>
            </a:extLst>
          </p:cNvPr>
          <p:cNvCxnSpPr>
            <a:cxnSpLocks/>
          </p:cNvCxnSpPr>
          <p:nvPr/>
        </p:nvCxnSpPr>
        <p:spPr>
          <a:xfrm>
            <a:off x="3755415" y="5986607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D96D8A-D1B9-4FF8-813A-2AB772419D9E}"/>
              </a:ext>
            </a:extLst>
          </p:cNvPr>
          <p:cNvCxnSpPr>
            <a:cxnSpLocks/>
          </p:cNvCxnSpPr>
          <p:nvPr/>
        </p:nvCxnSpPr>
        <p:spPr>
          <a:xfrm>
            <a:off x="6107618" y="5986607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6924AE9-C249-420E-A16D-F24EB6941E47}"/>
              </a:ext>
            </a:extLst>
          </p:cNvPr>
          <p:cNvCxnSpPr>
            <a:cxnSpLocks/>
          </p:cNvCxnSpPr>
          <p:nvPr/>
        </p:nvCxnSpPr>
        <p:spPr>
          <a:xfrm>
            <a:off x="6065558" y="5123988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3A5D6A0-88DD-41AD-81DF-1FB86A168CA6}"/>
              </a:ext>
            </a:extLst>
          </p:cNvPr>
          <p:cNvSpPr/>
          <p:nvPr/>
        </p:nvSpPr>
        <p:spPr>
          <a:xfrm>
            <a:off x="1108393" y="3932944"/>
            <a:ext cx="2627790" cy="6568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App Front-</a:t>
            </a:r>
            <a:r>
              <a:rPr lang="es-PE" b="1" dirty="0" err="1">
                <a:solidFill>
                  <a:schemeClr val="tx1"/>
                </a:solidFill>
              </a:rPr>
              <a:t>End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645BBEC-48D2-4DEF-8376-AFB7AB35155F}"/>
              </a:ext>
            </a:extLst>
          </p:cNvPr>
          <p:cNvCxnSpPr>
            <a:cxnSpLocks/>
          </p:cNvCxnSpPr>
          <p:nvPr/>
        </p:nvCxnSpPr>
        <p:spPr>
          <a:xfrm>
            <a:off x="3736183" y="4261371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0DE615F-117A-45BC-9847-5A570A8D85A7}"/>
              </a:ext>
            </a:extLst>
          </p:cNvPr>
          <p:cNvSpPr/>
          <p:nvPr/>
        </p:nvSpPr>
        <p:spPr>
          <a:xfrm>
            <a:off x="4849316" y="3932944"/>
            <a:ext cx="1216241" cy="65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Gateway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7CB6CB6-81E3-4227-87C4-2D53A846FFE7}"/>
              </a:ext>
            </a:extLst>
          </p:cNvPr>
          <p:cNvCxnSpPr>
            <a:cxnSpLocks/>
          </p:cNvCxnSpPr>
          <p:nvPr/>
        </p:nvCxnSpPr>
        <p:spPr>
          <a:xfrm>
            <a:off x="6065557" y="4271818"/>
            <a:ext cx="1113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EB8275F-E982-49A0-948D-69EB800DB68F}"/>
              </a:ext>
            </a:extLst>
          </p:cNvPr>
          <p:cNvSpPr txBox="1"/>
          <p:nvPr/>
        </p:nvSpPr>
        <p:spPr>
          <a:xfrm>
            <a:off x="994747" y="1300384"/>
            <a:ext cx="9874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Con este patrón la aplicación </a:t>
            </a:r>
            <a:r>
              <a:rPr lang="es-PE" sz="2800" dirty="0" err="1"/>
              <a:t>frontend</a:t>
            </a:r>
            <a:r>
              <a:rPr lang="es-PE" sz="2800" dirty="0"/>
              <a:t> solo necesita conocer y comunicarse con un único punto final, si un servicio se consolida o se descompone, el </a:t>
            </a:r>
            <a:r>
              <a:rPr lang="es-PE" sz="2800" dirty="0" err="1"/>
              <a:t>frontend</a:t>
            </a:r>
            <a:r>
              <a:rPr lang="es-PE" sz="2800" dirty="0"/>
              <a:t> no necesariamente requiere actualización. Puede continuar realizando solicitudes al API Gateway solo con cambiar el enrutamiento.</a:t>
            </a:r>
          </a:p>
        </p:txBody>
      </p:sp>
    </p:spTree>
    <p:extLst>
      <p:ext uri="{BB962C8B-B14F-4D97-AF65-F5344CB8AC3E}">
        <p14:creationId xmlns:p14="http://schemas.microsoft.com/office/powerpoint/2010/main" val="13911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12924</TotalTime>
  <Words>907</Words>
  <Application>Microsoft Office PowerPoint</Application>
  <PresentationFormat>Panorámica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RENTERIA</dc:creator>
  <cp:lastModifiedBy>JOSE LUIS RENTERIA</cp:lastModifiedBy>
  <cp:revision>190</cp:revision>
  <dcterms:created xsi:type="dcterms:W3CDTF">2018-06-22T04:04:12Z</dcterms:created>
  <dcterms:modified xsi:type="dcterms:W3CDTF">2018-07-26T00:32:22Z</dcterms:modified>
</cp:coreProperties>
</file>