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6"/>
  </p:notesMasterIdLst>
  <p:handoutMasterIdLst>
    <p:handoutMasterId r:id="rId47"/>
  </p:handoutMasterIdLst>
  <p:sldIdLst>
    <p:sldId id="268" r:id="rId5"/>
    <p:sldId id="370" r:id="rId6"/>
    <p:sldId id="339" r:id="rId7"/>
    <p:sldId id="350" r:id="rId8"/>
    <p:sldId id="351" r:id="rId9"/>
    <p:sldId id="372" r:id="rId10"/>
    <p:sldId id="332" r:id="rId11"/>
    <p:sldId id="382" r:id="rId12"/>
    <p:sldId id="333" r:id="rId13"/>
    <p:sldId id="374" r:id="rId14"/>
    <p:sldId id="366" r:id="rId15"/>
    <p:sldId id="383" r:id="rId16"/>
    <p:sldId id="334" r:id="rId17"/>
    <p:sldId id="384" r:id="rId18"/>
    <p:sldId id="352" r:id="rId19"/>
    <p:sldId id="375" r:id="rId20"/>
    <p:sldId id="338" r:id="rId21"/>
    <p:sldId id="385" r:id="rId22"/>
    <p:sldId id="341" r:id="rId23"/>
    <p:sldId id="406" r:id="rId24"/>
    <p:sldId id="405" r:id="rId25"/>
    <p:sldId id="386" r:id="rId26"/>
    <p:sldId id="408" r:id="rId27"/>
    <p:sldId id="409" r:id="rId28"/>
    <p:sldId id="377" r:id="rId29"/>
    <p:sldId id="394" r:id="rId30"/>
    <p:sldId id="387" r:id="rId31"/>
    <p:sldId id="404" r:id="rId32"/>
    <p:sldId id="388" r:id="rId33"/>
    <p:sldId id="368" r:id="rId34"/>
    <p:sldId id="401" r:id="rId35"/>
    <p:sldId id="389" r:id="rId36"/>
    <p:sldId id="361" r:id="rId37"/>
    <p:sldId id="391" r:id="rId38"/>
    <p:sldId id="369" r:id="rId39"/>
    <p:sldId id="392" r:id="rId40"/>
    <p:sldId id="373" r:id="rId41"/>
    <p:sldId id="393" r:id="rId42"/>
    <p:sldId id="402" r:id="rId43"/>
    <p:sldId id="403" r:id="rId44"/>
    <p:sldId id="292" r:id="rId4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4284">
          <p15:clr>
            <a:srgbClr val="A4A3A4"/>
          </p15:clr>
        </p15:guide>
        <p15:guide id="4" pos="764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BE0000"/>
    <a:srgbClr val="CC0000"/>
    <a:srgbClr val="00B0F0"/>
    <a:srgbClr val="660066"/>
    <a:srgbClr val="ED7D31"/>
    <a:srgbClr val="CC66FF"/>
    <a:srgbClr val="FF6600"/>
    <a:srgbClr val="6699FF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Estilo medio 3 - Énfasis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34" autoAdjust="0"/>
    <p:restoredTop sz="94660"/>
  </p:normalViewPr>
  <p:slideViewPr>
    <p:cSldViewPr snapToGrid="0">
      <p:cViewPr varScale="1">
        <p:scale>
          <a:sx n="74" d="100"/>
          <a:sy n="74" d="100"/>
        </p:scale>
        <p:origin x="468" y="120"/>
      </p:cViewPr>
      <p:guideLst>
        <p:guide orient="horz" pos="2160"/>
        <p:guide pos="3840"/>
        <p:guide orient="horz" pos="4284"/>
        <p:guide pos="764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584D0-FF1D-4B79-A930-A94BB1FCADC1}" type="datetimeFigureOut">
              <a:rPr lang="es-PE" smtClean="0"/>
              <a:t>11/07/2018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643AA2-45E9-4E79-BC1F-2A25A0D7724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460119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E82380-2E69-4252-B84C-1CAF3CCA6985}" type="datetimeFigureOut">
              <a:rPr lang="es-ES" smtClean="0"/>
              <a:t>11/07/2018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F13CAF-0D4C-4B61-9A61-A3FF320033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3078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-2" y="3210880"/>
            <a:ext cx="8641725" cy="579841"/>
          </a:xfrm>
        </p:spPr>
        <p:txBody>
          <a:bodyPr>
            <a:noAutofit/>
          </a:bodyPr>
          <a:lstStyle>
            <a:lvl1pPr marL="0" indent="0" algn="r">
              <a:buNone/>
              <a:defRPr sz="3600">
                <a:solidFill>
                  <a:schemeClr val="accent5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subtítulo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FCB33-03DE-4619-B3DB-00553DC5814B}" type="datetime1">
              <a:rPr lang="es-ES" smtClean="0"/>
              <a:t>11/07/2018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Título 1"/>
          <p:cNvSpPr txBox="1">
            <a:spLocks/>
          </p:cNvSpPr>
          <p:nvPr userDrawn="1"/>
        </p:nvSpPr>
        <p:spPr>
          <a:xfrm>
            <a:off x="1" y="2499557"/>
            <a:ext cx="8641723" cy="691603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s-ES" sz="4800">
              <a:solidFill>
                <a:schemeClr val="bg1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59F9-8389-4473-83AD-11B7AE420D88}" type="slidenum">
              <a:rPr lang="es-ES" smtClean="0"/>
              <a:t>‹Nº›</a:t>
            </a:fld>
            <a:endParaRPr lang="es-ES"/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 rotWithShape="1">
          <a:blip r:embed="rId2"/>
          <a:srcRect l="14828" t="68441" r="18657" b="9024"/>
          <a:stretch/>
        </p:blipFill>
        <p:spPr>
          <a:xfrm>
            <a:off x="-1" y="4629947"/>
            <a:ext cx="6490953" cy="1236373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/>
          <a:srcRect l="14828" t="68441" r="18657" b="9024"/>
          <a:stretch/>
        </p:blipFill>
        <p:spPr>
          <a:xfrm>
            <a:off x="5675289" y="4629947"/>
            <a:ext cx="6490953" cy="1236373"/>
          </a:xfrm>
          <a:prstGeom prst="rect">
            <a:avLst/>
          </a:prstGeom>
        </p:spPr>
      </p:pic>
      <p:sp>
        <p:nvSpPr>
          <p:cNvPr id="13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2495679"/>
            <a:ext cx="8610600" cy="695112"/>
          </a:xfrm>
        </p:spPr>
        <p:txBody>
          <a:bodyPr anchor="b">
            <a:normAutofit/>
          </a:bodyPr>
          <a:lstStyle>
            <a:lvl1pPr algn="r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titulo</a:t>
            </a:r>
          </a:p>
        </p:txBody>
      </p:sp>
    </p:spTree>
    <p:extLst>
      <p:ext uri="{BB962C8B-B14F-4D97-AF65-F5344CB8AC3E}">
        <p14:creationId xmlns:p14="http://schemas.microsoft.com/office/powerpoint/2010/main" val="1765237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0D78-C586-487D-97AF-1AA179E87410}" type="datetime1">
              <a:rPr lang="es-ES" smtClean="0"/>
              <a:t>11/07/2018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59F9-8389-4473-83AD-11B7AE420D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2915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34D0-A187-426B-A0E0-B81AF07BC100}" type="datetime1">
              <a:rPr lang="es-ES" smtClean="0"/>
              <a:t>11/07/2018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59F9-8389-4473-83AD-11B7AE420D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5210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715914"/>
            <a:ext cx="8100810" cy="6833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E07EF-4F79-4F23-9676-EF22D342A06F}" type="datetime1">
              <a:rPr lang="es-ES" smtClean="0"/>
              <a:t>11/07/2018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59F9-8389-4473-83AD-11B7AE420D88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Título 1"/>
          <p:cNvSpPr txBox="1">
            <a:spLocks/>
          </p:cNvSpPr>
          <p:nvPr userDrawn="1"/>
        </p:nvSpPr>
        <p:spPr>
          <a:xfrm>
            <a:off x="0" y="119144"/>
            <a:ext cx="8100810" cy="588035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s-ES" sz="4000">
              <a:solidFill>
                <a:schemeClr val="bg1"/>
              </a:solidFill>
            </a:endParaRPr>
          </a:p>
        </p:txBody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0" y="119143"/>
            <a:ext cx="8100810" cy="588035"/>
          </a:xfrm>
        </p:spPr>
        <p:txBody>
          <a:bodyPr>
            <a:noAutofit/>
          </a:bodyPr>
          <a:lstStyle>
            <a:lvl1pPr algn="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s-PE"/>
              <a:t>TITULO</a:t>
            </a:r>
            <a:endParaRPr lang="es-ES"/>
          </a:p>
        </p:txBody>
      </p:sp>
      <p:sp>
        <p:nvSpPr>
          <p:cNvPr id="14" name="Marcador de contenido 2"/>
          <p:cNvSpPr>
            <a:spLocks noGrp="1"/>
          </p:cNvSpPr>
          <p:nvPr>
            <p:ph idx="13"/>
          </p:nvPr>
        </p:nvSpPr>
        <p:spPr>
          <a:xfrm>
            <a:off x="838200" y="1524000"/>
            <a:ext cx="10515600" cy="4610084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083901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50B8-0A42-44CC-9F3F-AC63120C79A5}" type="datetime1">
              <a:rPr lang="es-ES" smtClean="0"/>
              <a:t>11/07/2018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59F9-8389-4473-83AD-11B7AE420D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7475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9265-5CF3-4626-A41A-03A679A3D422}" type="datetime1">
              <a:rPr lang="es-ES" smtClean="0"/>
              <a:t>11/07/2018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59F9-8389-4473-83AD-11B7AE420D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3077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07B9-5075-4F15-AC15-46C7E0CE84F2}" type="datetime1">
              <a:rPr lang="es-ES" smtClean="0"/>
              <a:t>11/07/2018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59F9-8389-4473-83AD-11B7AE420D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5830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10DA-DFE9-48F5-B1A0-398709F99D40}" type="datetime1">
              <a:rPr lang="es-ES" smtClean="0"/>
              <a:t>11/07/2018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59F9-8389-4473-83AD-11B7AE420D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816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08B7A-39AC-432F-8DA5-9EAE8752733B}" type="datetime1">
              <a:rPr lang="es-ES" smtClean="0"/>
              <a:t>11/07/2018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59F9-8389-4473-83AD-11B7AE420D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2718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0F87-21B0-4FE0-AD24-776D4DFE9184}" type="datetime1">
              <a:rPr lang="es-ES" smtClean="0"/>
              <a:t>11/07/2018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59F9-8389-4473-83AD-11B7AE420D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5411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AC68-0693-4640-9AF6-8874BA3B95DB}" type="datetime1">
              <a:rPr lang="es-ES" smtClean="0"/>
              <a:t>11/07/2018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59F9-8389-4473-83AD-11B7AE420D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1742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5AA5C-20EB-4762-A9C9-41EF08D52C45}" type="datetime1">
              <a:rPr lang="es-ES" smtClean="0"/>
              <a:t>11/07/2018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459F9-8389-4473-83AD-11B7AE420D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9962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3.emf"/><Relationship Id="rId7" Type="http://schemas.openxmlformats.org/officeDocument/2006/relationships/image" Target="../media/image6.emf"/><Relationship Id="rId12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11" Type="http://schemas.openxmlformats.org/officeDocument/2006/relationships/image" Target="../media/image17.png"/><Relationship Id="rId5" Type="http://schemas.openxmlformats.org/officeDocument/2006/relationships/image" Target="../media/image4.png"/><Relationship Id="rId10" Type="http://schemas.openxmlformats.org/officeDocument/2006/relationships/image" Target="../media/image16.png"/><Relationship Id="rId4" Type="http://schemas.openxmlformats.org/officeDocument/2006/relationships/image" Target="../media/image12.emf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.emf"/><Relationship Id="rId7" Type="http://schemas.openxmlformats.org/officeDocument/2006/relationships/image" Target="../media/image6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5.emf"/><Relationship Id="rId4" Type="http://schemas.openxmlformats.org/officeDocument/2006/relationships/image" Target="../media/image4.png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emf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4.png"/><Relationship Id="rId10" Type="http://schemas.openxmlformats.org/officeDocument/2006/relationships/image" Target="../media/image23.jpeg"/><Relationship Id="rId4" Type="http://schemas.openxmlformats.org/officeDocument/2006/relationships/image" Target="../media/image3.emf"/><Relationship Id="rId9" Type="http://schemas.openxmlformats.org/officeDocument/2006/relationships/image" Target="../media/image2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4.png"/><Relationship Id="rId7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12.emf"/><Relationship Id="rId10" Type="http://schemas.openxmlformats.org/officeDocument/2006/relationships/image" Target="../media/image24.png"/><Relationship Id="rId4" Type="http://schemas.openxmlformats.org/officeDocument/2006/relationships/image" Target="../media/image10.emf"/><Relationship Id="rId9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30.jpeg"/><Relationship Id="rId3" Type="http://schemas.openxmlformats.org/officeDocument/2006/relationships/image" Target="../media/image4.png"/><Relationship Id="rId7" Type="http://schemas.openxmlformats.org/officeDocument/2006/relationships/image" Target="../media/image25.png"/><Relationship Id="rId12" Type="http://schemas.openxmlformats.org/officeDocument/2006/relationships/image" Target="../media/image2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11" Type="http://schemas.openxmlformats.org/officeDocument/2006/relationships/image" Target="../media/image28.jpeg"/><Relationship Id="rId5" Type="http://schemas.openxmlformats.org/officeDocument/2006/relationships/image" Target="../media/image3.emf"/><Relationship Id="rId10" Type="http://schemas.openxmlformats.org/officeDocument/2006/relationships/image" Target="../media/image27.jpeg"/><Relationship Id="rId4" Type="http://schemas.openxmlformats.org/officeDocument/2006/relationships/image" Target="../media/image5.emf"/><Relationship Id="rId9" Type="http://schemas.openxmlformats.org/officeDocument/2006/relationships/image" Target="../media/image2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9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6.emf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.emf"/><Relationship Id="rId7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0.emf"/><Relationship Id="rId3" Type="http://schemas.openxmlformats.org/officeDocument/2006/relationships/image" Target="../media/image5.emf"/><Relationship Id="rId7" Type="http://schemas.openxmlformats.org/officeDocument/2006/relationships/image" Target="../media/image35.png"/><Relationship Id="rId12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14.png"/><Relationship Id="rId5" Type="http://schemas.openxmlformats.org/officeDocument/2006/relationships/image" Target="../media/image3.emf"/><Relationship Id="rId10" Type="http://schemas.openxmlformats.org/officeDocument/2006/relationships/image" Target="../media/image36.png"/><Relationship Id="rId4" Type="http://schemas.openxmlformats.org/officeDocument/2006/relationships/image" Target="../media/image19.png"/><Relationship Id="rId9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eg"/><Relationship Id="rId13" Type="http://schemas.openxmlformats.org/officeDocument/2006/relationships/image" Target="../media/image4.png"/><Relationship Id="rId3" Type="http://schemas.openxmlformats.org/officeDocument/2006/relationships/image" Target="../media/image25.png"/><Relationship Id="rId7" Type="http://schemas.openxmlformats.org/officeDocument/2006/relationships/image" Target="../media/image38.png"/><Relationship Id="rId12" Type="http://schemas.openxmlformats.org/officeDocument/2006/relationships/image" Target="../media/image5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eg"/><Relationship Id="rId11" Type="http://schemas.openxmlformats.org/officeDocument/2006/relationships/image" Target="../media/image16.png"/><Relationship Id="rId5" Type="http://schemas.openxmlformats.org/officeDocument/2006/relationships/image" Target="../media/image9.png"/><Relationship Id="rId15" Type="http://schemas.openxmlformats.org/officeDocument/2006/relationships/image" Target="../media/image42.png"/><Relationship Id="rId10" Type="http://schemas.openxmlformats.org/officeDocument/2006/relationships/image" Target="../media/image41.png"/><Relationship Id="rId4" Type="http://schemas.openxmlformats.org/officeDocument/2006/relationships/image" Target="../media/image19.png"/><Relationship Id="rId9" Type="http://schemas.openxmlformats.org/officeDocument/2006/relationships/image" Target="../media/image40.png"/><Relationship Id="rId14" Type="http://schemas.openxmlformats.org/officeDocument/2006/relationships/image" Target="../media/image6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13" Type="http://schemas.openxmlformats.org/officeDocument/2006/relationships/image" Target="../media/image31.png"/><Relationship Id="rId18" Type="http://schemas.openxmlformats.org/officeDocument/2006/relationships/image" Target="../media/image45.jpeg"/><Relationship Id="rId3" Type="http://schemas.openxmlformats.org/officeDocument/2006/relationships/image" Target="../media/image4.png"/><Relationship Id="rId7" Type="http://schemas.openxmlformats.org/officeDocument/2006/relationships/image" Target="../media/image10.emf"/><Relationship Id="rId12" Type="http://schemas.openxmlformats.org/officeDocument/2006/relationships/image" Target="../media/image6.emf"/><Relationship Id="rId17" Type="http://schemas.openxmlformats.org/officeDocument/2006/relationships/image" Target="../media/image44.jpeg"/><Relationship Id="rId2" Type="http://schemas.openxmlformats.org/officeDocument/2006/relationships/image" Target="../media/image2.png"/><Relationship Id="rId16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15.png"/><Relationship Id="rId5" Type="http://schemas.openxmlformats.org/officeDocument/2006/relationships/image" Target="../media/image3.emf"/><Relationship Id="rId15" Type="http://schemas.openxmlformats.org/officeDocument/2006/relationships/image" Target="../media/image43.jpeg"/><Relationship Id="rId10" Type="http://schemas.openxmlformats.org/officeDocument/2006/relationships/image" Target="../media/image11.emf"/><Relationship Id="rId19" Type="http://schemas.openxmlformats.org/officeDocument/2006/relationships/image" Target="../media/image46.jpeg"/><Relationship Id="rId4" Type="http://schemas.openxmlformats.org/officeDocument/2006/relationships/image" Target="../media/image5.emf"/><Relationship Id="rId9" Type="http://schemas.openxmlformats.org/officeDocument/2006/relationships/image" Target="../media/image19.png"/><Relationship Id="rId1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13" Type="http://schemas.openxmlformats.org/officeDocument/2006/relationships/image" Target="../media/image31.png"/><Relationship Id="rId3" Type="http://schemas.openxmlformats.org/officeDocument/2006/relationships/image" Target="../media/image9.png"/><Relationship Id="rId7" Type="http://schemas.openxmlformats.org/officeDocument/2006/relationships/image" Target="../media/image22.jpeg"/><Relationship Id="rId12" Type="http://schemas.openxmlformats.org/officeDocument/2006/relationships/image" Target="../media/image4.png"/><Relationship Id="rId2" Type="http://schemas.openxmlformats.org/officeDocument/2006/relationships/image" Target="../media/image2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6.emf"/><Relationship Id="rId5" Type="http://schemas.openxmlformats.org/officeDocument/2006/relationships/image" Target="../media/image10.emf"/><Relationship Id="rId15" Type="http://schemas.openxmlformats.org/officeDocument/2006/relationships/image" Target="../media/image5.emf"/><Relationship Id="rId10" Type="http://schemas.openxmlformats.org/officeDocument/2006/relationships/image" Target="../media/image27.jpeg"/><Relationship Id="rId4" Type="http://schemas.openxmlformats.org/officeDocument/2006/relationships/image" Target="../media/image3.emf"/><Relationship Id="rId9" Type="http://schemas.openxmlformats.org/officeDocument/2006/relationships/image" Target="../media/image47.jpeg"/><Relationship Id="rId14" Type="http://schemas.openxmlformats.org/officeDocument/2006/relationships/image" Target="../media/image48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image" Target="../media/image3.emf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6.emf"/><Relationship Id="rId9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6.png"/><Relationship Id="rId3" Type="http://schemas.openxmlformats.org/officeDocument/2006/relationships/image" Target="../media/image9.png"/><Relationship Id="rId7" Type="http://schemas.openxmlformats.org/officeDocument/2006/relationships/image" Target="../media/image3.emf"/><Relationship Id="rId12" Type="http://schemas.openxmlformats.org/officeDocument/2006/relationships/image" Target="../media/image31.png"/><Relationship Id="rId2" Type="http://schemas.openxmlformats.org/officeDocument/2006/relationships/image" Target="../media/image2.png"/><Relationship Id="rId16" Type="http://schemas.openxmlformats.org/officeDocument/2006/relationships/slide" Target="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11" Type="http://schemas.openxmlformats.org/officeDocument/2006/relationships/image" Target="../media/image6.emf"/><Relationship Id="rId5" Type="http://schemas.openxmlformats.org/officeDocument/2006/relationships/image" Target="../media/image12.emf"/><Relationship Id="rId15" Type="http://schemas.openxmlformats.org/officeDocument/2006/relationships/image" Target="../media/image5.emf"/><Relationship Id="rId10" Type="http://schemas.openxmlformats.org/officeDocument/2006/relationships/image" Target="../media/image4.png"/><Relationship Id="rId4" Type="http://schemas.openxmlformats.org/officeDocument/2006/relationships/image" Target="../media/image10.emf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slide" Target="slide3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jpeg"/><Relationship Id="rId13" Type="http://schemas.openxmlformats.org/officeDocument/2006/relationships/image" Target="../media/image54.jpeg"/><Relationship Id="rId3" Type="http://schemas.openxmlformats.org/officeDocument/2006/relationships/image" Target="../media/image4.png"/><Relationship Id="rId7" Type="http://schemas.openxmlformats.org/officeDocument/2006/relationships/image" Target="../media/image33.png"/><Relationship Id="rId12" Type="http://schemas.openxmlformats.org/officeDocument/2006/relationships/image" Target="../media/image53.jpeg"/><Relationship Id="rId17" Type="http://schemas.openxmlformats.org/officeDocument/2006/relationships/image" Target="../media/image36.png"/><Relationship Id="rId2" Type="http://schemas.openxmlformats.org/officeDocument/2006/relationships/image" Target="../media/image2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11" Type="http://schemas.openxmlformats.org/officeDocument/2006/relationships/image" Target="../media/image52.jpeg"/><Relationship Id="rId5" Type="http://schemas.openxmlformats.org/officeDocument/2006/relationships/image" Target="../media/image5.emf"/><Relationship Id="rId15" Type="http://schemas.openxmlformats.org/officeDocument/2006/relationships/image" Target="../media/image6.emf"/><Relationship Id="rId10" Type="http://schemas.openxmlformats.org/officeDocument/2006/relationships/image" Target="../media/image51.jpeg"/><Relationship Id="rId4" Type="http://schemas.openxmlformats.org/officeDocument/2006/relationships/image" Target="../media/image19.png"/><Relationship Id="rId9" Type="http://schemas.openxmlformats.org/officeDocument/2006/relationships/image" Target="../media/image50.jpeg"/><Relationship Id="rId14" Type="http://schemas.openxmlformats.org/officeDocument/2006/relationships/image" Target="../media/image5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13" Type="http://schemas.openxmlformats.org/officeDocument/2006/relationships/image" Target="../media/image19.png"/><Relationship Id="rId18" Type="http://schemas.openxmlformats.org/officeDocument/2006/relationships/image" Target="../media/image57.jpeg"/><Relationship Id="rId3" Type="http://schemas.openxmlformats.org/officeDocument/2006/relationships/image" Target="../media/image4.png"/><Relationship Id="rId7" Type="http://schemas.openxmlformats.org/officeDocument/2006/relationships/image" Target="../media/image10.emf"/><Relationship Id="rId12" Type="http://schemas.openxmlformats.org/officeDocument/2006/relationships/image" Target="../media/image36.png"/><Relationship Id="rId17" Type="http://schemas.openxmlformats.org/officeDocument/2006/relationships/image" Target="../media/image56.png"/><Relationship Id="rId2" Type="http://schemas.openxmlformats.org/officeDocument/2006/relationships/image" Target="../media/image2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11" Type="http://schemas.openxmlformats.org/officeDocument/2006/relationships/image" Target="../media/image31.png"/><Relationship Id="rId5" Type="http://schemas.openxmlformats.org/officeDocument/2006/relationships/image" Target="../media/image33.png"/><Relationship Id="rId15" Type="http://schemas.openxmlformats.org/officeDocument/2006/relationships/image" Target="../media/image9.png"/><Relationship Id="rId10" Type="http://schemas.openxmlformats.org/officeDocument/2006/relationships/image" Target="../media/image6.emf"/><Relationship Id="rId4" Type="http://schemas.openxmlformats.org/officeDocument/2006/relationships/image" Target="../media/image5.emf"/><Relationship Id="rId9" Type="http://schemas.openxmlformats.org/officeDocument/2006/relationships/image" Target="../media/image11.emf"/><Relationship Id="rId14" Type="http://schemas.openxmlformats.org/officeDocument/2006/relationships/image" Target="../media/image23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62.png"/><Relationship Id="rId3" Type="http://schemas.openxmlformats.org/officeDocument/2006/relationships/image" Target="../media/image4.png"/><Relationship Id="rId7" Type="http://schemas.openxmlformats.org/officeDocument/2006/relationships/image" Target="../media/image33.png"/><Relationship Id="rId12" Type="http://schemas.openxmlformats.org/officeDocument/2006/relationships/image" Target="../media/image6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11" Type="http://schemas.openxmlformats.org/officeDocument/2006/relationships/image" Target="../media/image60.png"/><Relationship Id="rId5" Type="http://schemas.openxmlformats.org/officeDocument/2006/relationships/image" Target="../media/image19.png"/><Relationship Id="rId10" Type="http://schemas.openxmlformats.org/officeDocument/2006/relationships/image" Target="../media/image59.png"/><Relationship Id="rId4" Type="http://schemas.openxmlformats.org/officeDocument/2006/relationships/image" Target="../media/image5.emf"/><Relationship Id="rId9" Type="http://schemas.openxmlformats.org/officeDocument/2006/relationships/image" Target="../media/image58.png"/><Relationship Id="rId14" Type="http://schemas.openxmlformats.org/officeDocument/2006/relationships/image" Target="../media/image6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9.png"/><Relationship Id="rId7" Type="http://schemas.openxmlformats.org/officeDocument/2006/relationships/image" Target="../media/image6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19.png"/><Relationship Id="rId4" Type="http://schemas.openxmlformats.org/officeDocument/2006/relationships/image" Target="../media/image3.emf"/><Relationship Id="rId9" Type="http://schemas.openxmlformats.org/officeDocument/2006/relationships/image" Target="../media/image6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8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jpeg"/><Relationship Id="rId5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5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emf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0.emf"/><Relationship Id="rId7" Type="http://schemas.openxmlformats.org/officeDocument/2006/relationships/image" Target="../media/image1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10" Type="http://schemas.openxmlformats.org/officeDocument/2006/relationships/image" Target="../media/image6.emf"/><Relationship Id="rId4" Type="http://schemas.openxmlformats.org/officeDocument/2006/relationships/image" Target="../media/image3.emf"/><Relationship Id="rId9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0.emf"/><Relationship Id="rId7" Type="http://schemas.openxmlformats.org/officeDocument/2006/relationships/image" Target="../media/image6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12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sz="3000" b="1">
                <a:solidFill>
                  <a:schemeClr val="tx1"/>
                </a:solidFill>
              </a:rPr>
              <a:t> Arquitectura de Aplicaciones</a:t>
            </a:r>
            <a:endParaRPr lang="es-PE" sz="300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59F9-8389-4473-83AD-11B7AE420D88}" type="slidenum">
              <a:rPr lang="es-ES" smtClean="0"/>
              <a:t>1</a:t>
            </a:fld>
            <a:endParaRPr lang="es-ES"/>
          </a:p>
        </p:txBody>
      </p:sp>
      <p:sp>
        <p:nvSpPr>
          <p:cNvPr id="6" name="Título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PE"/>
              <a:t>AFP INTEGRA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7257" y="887685"/>
            <a:ext cx="2508476" cy="101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02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90"/>
          <p:cNvSpPr/>
          <p:nvPr/>
        </p:nvSpPr>
        <p:spPr>
          <a:xfrm rot="5400000">
            <a:off x="4547982" y="-2773942"/>
            <a:ext cx="3030390" cy="11497719"/>
          </a:xfrm>
          <a:prstGeom prst="rect">
            <a:avLst/>
          </a:prstGeom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PE" sz="2400" b="1" dirty="0"/>
              <a:t>AFP INTEGRA – Definición de las Aplicaciones de Cobranzas</a:t>
            </a:r>
          </a:p>
        </p:txBody>
      </p:sp>
      <p:pic>
        <p:nvPicPr>
          <p:cNvPr id="222" name="Imagen 22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57496" y="103009"/>
            <a:ext cx="1724704" cy="698676"/>
          </a:xfrm>
          <a:prstGeom prst="rect">
            <a:avLst/>
          </a:prstGeom>
        </p:spPr>
      </p:pic>
      <p:sp>
        <p:nvSpPr>
          <p:cNvPr id="130" name="AutoShape 2" descr="Resultado de imagen para edificio empresa dibuj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44" name="CuadroTexto 206"/>
          <p:cNvSpPr txBox="1"/>
          <p:nvPr/>
        </p:nvSpPr>
        <p:spPr>
          <a:xfrm>
            <a:off x="314321" y="1182829"/>
            <a:ext cx="11497723" cy="338554"/>
          </a:xfrm>
          <a:prstGeom prst="rect">
            <a:avLst/>
          </a:prstGeom>
          <a:solidFill>
            <a:srgbClr val="00CCFF"/>
          </a:solidFill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PE" dirty="0"/>
              <a:t>Cobranzas</a:t>
            </a:r>
          </a:p>
        </p:txBody>
      </p:sp>
      <p:grpSp>
        <p:nvGrpSpPr>
          <p:cNvPr id="50" name="Grupo 37"/>
          <p:cNvGrpSpPr/>
          <p:nvPr/>
        </p:nvGrpSpPr>
        <p:grpSpPr>
          <a:xfrm>
            <a:off x="569352" y="1623248"/>
            <a:ext cx="881595" cy="525595"/>
            <a:chOff x="1380056" y="2255197"/>
            <a:chExt cx="881595" cy="525595"/>
          </a:xfrm>
        </p:grpSpPr>
        <p:pic>
          <p:nvPicPr>
            <p:cNvPr id="51" name="Imagen 101"/>
            <p:cNvPicPr>
              <a:picLocks noChangeAspect="1"/>
            </p:cNvPicPr>
            <p:nvPr/>
          </p:nvPicPr>
          <p:blipFill rotWithShape="1">
            <a:blip r:embed="rId3"/>
            <a:srcRect r="20396"/>
            <a:stretch/>
          </p:blipFill>
          <p:spPr>
            <a:xfrm>
              <a:off x="1618718" y="2255197"/>
              <a:ext cx="356268" cy="304248"/>
            </a:xfrm>
            <a:prstGeom prst="rect">
              <a:avLst/>
            </a:prstGeom>
          </p:spPr>
        </p:pic>
        <p:sp>
          <p:nvSpPr>
            <p:cNvPr id="52" name="CuadroTexto 34"/>
            <p:cNvSpPr txBox="1"/>
            <p:nvPr/>
          </p:nvSpPr>
          <p:spPr>
            <a:xfrm>
              <a:off x="1380056" y="2519182"/>
              <a:ext cx="88159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100" dirty="0">
                  <a:latin typeface="Arial" panose="020B0604020202020204" pitchFamily="34" charset="0"/>
                  <a:cs typeface="Arial" panose="020B0604020202020204" pitchFamily="34" charset="0"/>
                </a:rPr>
                <a:t>Cobranzas</a:t>
              </a:r>
            </a:p>
          </p:txBody>
        </p:sp>
      </p:grpSp>
      <p:sp>
        <p:nvSpPr>
          <p:cNvPr id="111" name="CuadroTexto 206"/>
          <p:cNvSpPr txBox="1"/>
          <p:nvPr/>
        </p:nvSpPr>
        <p:spPr>
          <a:xfrm>
            <a:off x="1746421" y="1635143"/>
            <a:ext cx="3960000" cy="1107996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PE" sz="1100" dirty="0">
                <a:latin typeface="Arial" panose="020B0604020202020204" pitchFamily="34" charset="0"/>
                <a:cs typeface="Arial" panose="020B0604020202020204" pitchFamily="34" charset="0"/>
              </a:rPr>
              <a:t>Sistema que administra la cobranza de las deudas Administrativa y Judicial generadas por el incumplimiento de pago de los empleadores en los plazos que determina la ley. Este módulo incluye: procesos de deudas administrativas, judiciales, emisión de liquidaciones previas y generación de demandas.</a:t>
            </a:r>
          </a:p>
        </p:txBody>
      </p:sp>
      <p:grpSp>
        <p:nvGrpSpPr>
          <p:cNvPr id="55" name="Grupo 37"/>
          <p:cNvGrpSpPr/>
          <p:nvPr/>
        </p:nvGrpSpPr>
        <p:grpSpPr>
          <a:xfrm>
            <a:off x="5800802" y="1627825"/>
            <a:ext cx="1486057" cy="525595"/>
            <a:chOff x="1075245" y="2255197"/>
            <a:chExt cx="1486057" cy="525595"/>
          </a:xfrm>
        </p:grpSpPr>
        <p:pic>
          <p:nvPicPr>
            <p:cNvPr id="56" name="Imagen 101"/>
            <p:cNvPicPr>
              <a:picLocks noChangeAspect="1"/>
            </p:cNvPicPr>
            <p:nvPr/>
          </p:nvPicPr>
          <p:blipFill rotWithShape="1">
            <a:blip r:embed="rId3"/>
            <a:srcRect r="20396"/>
            <a:stretch/>
          </p:blipFill>
          <p:spPr>
            <a:xfrm>
              <a:off x="1646014" y="2255197"/>
              <a:ext cx="356268" cy="304248"/>
            </a:xfrm>
            <a:prstGeom prst="rect">
              <a:avLst/>
            </a:prstGeom>
          </p:spPr>
        </p:pic>
        <p:sp>
          <p:nvSpPr>
            <p:cNvPr id="57" name="CuadroTexto 34"/>
            <p:cNvSpPr txBox="1"/>
            <p:nvPr/>
          </p:nvSpPr>
          <p:spPr>
            <a:xfrm>
              <a:off x="1075245" y="2519182"/>
              <a:ext cx="14860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100">
                  <a:latin typeface="Arial" panose="020B0604020202020204" pitchFamily="34" charset="0"/>
                  <a:cs typeface="Arial" panose="020B0604020202020204" pitchFamily="34" charset="0"/>
                </a:rPr>
                <a:t>Modulo Concursal</a:t>
              </a:r>
            </a:p>
          </p:txBody>
        </p:sp>
      </p:grpSp>
      <p:sp>
        <p:nvSpPr>
          <p:cNvPr id="117" name="CuadroTexto 206"/>
          <p:cNvSpPr txBox="1"/>
          <p:nvPr/>
        </p:nvSpPr>
        <p:spPr>
          <a:xfrm>
            <a:off x="7245915" y="1632262"/>
            <a:ext cx="3960000" cy="769441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PE" sz="1100" dirty="0">
                <a:latin typeface="Arial" panose="020B0604020202020204" pitchFamily="34" charset="0"/>
                <a:cs typeface="Arial" panose="020B0604020202020204" pitchFamily="34" charset="0"/>
              </a:rPr>
              <a:t>Se encarga de pasar a concurso y gestionar la deuda de aquellas empresas que se acogen a dicho proceso en INDECOPI</a:t>
            </a:r>
            <a:r>
              <a:rPr lang="es-PE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s-PE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8" name="Grupo 37"/>
          <p:cNvGrpSpPr/>
          <p:nvPr/>
        </p:nvGrpSpPr>
        <p:grpSpPr>
          <a:xfrm>
            <a:off x="337930" y="3012751"/>
            <a:ext cx="1176969" cy="694872"/>
            <a:chOff x="1380056" y="2255197"/>
            <a:chExt cx="1176969" cy="694872"/>
          </a:xfrm>
        </p:grpSpPr>
        <p:pic>
          <p:nvPicPr>
            <p:cNvPr id="59" name="Imagen 101"/>
            <p:cNvPicPr>
              <a:picLocks noChangeAspect="1"/>
            </p:cNvPicPr>
            <p:nvPr/>
          </p:nvPicPr>
          <p:blipFill rotWithShape="1">
            <a:blip r:embed="rId3"/>
            <a:srcRect r="20396"/>
            <a:stretch/>
          </p:blipFill>
          <p:spPr>
            <a:xfrm>
              <a:off x="1782494" y="2255197"/>
              <a:ext cx="356268" cy="304248"/>
            </a:xfrm>
            <a:prstGeom prst="rect">
              <a:avLst/>
            </a:prstGeom>
          </p:spPr>
        </p:pic>
        <p:sp>
          <p:nvSpPr>
            <p:cNvPr id="60" name="CuadroTexto 34"/>
            <p:cNvSpPr txBox="1"/>
            <p:nvPr/>
          </p:nvSpPr>
          <p:spPr>
            <a:xfrm>
              <a:off x="1380056" y="2519182"/>
              <a:ext cx="117696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100" dirty="0">
                  <a:latin typeface="Arial" panose="020B0604020202020204" pitchFamily="34" charset="0"/>
                  <a:cs typeface="Arial" panose="020B0604020202020204" pitchFamily="34" charset="0"/>
                </a:rPr>
                <a:t>Centralización LQP</a:t>
              </a:r>
            </a:p>
          </p:txBody>
        </p:sp>
      </p:grpSp>
      <p:sp>
        <p:nvSpPr>
          <p:cNvPr id="69" name="CuadroTexto 206"/>
          <p:cNvSpPr txBox="1"/>
          <p:nvPr/>
        </p:nvSpPr>
        <p:spPr>
          <a:xfrm>
            <a:off x="1732773" y="3035413"/>
            <a:ext cx="3960000" cy="769441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PE" sz="1100" dirty="0">
                <a:latin typeface="Arial" panose="020B0604020202020204" pitchFamily="34" charset="0"/>
                <a:cs typeface="Arial" panose="020B0604020202020204" pitchFamily="34" charset="0"/>
              </a:rPr>
              <a:t>Nos permite procesar la información descargada de los empleadores para regularizar deuda presunta de los mismos a través del portal de AFPNET</a:t>
            </a:r>
            <a:r>
              <a:rPr lang="es-PE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s-PE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0" name="Grupo 37"/>
          <p:cNvGrpSpPr/>
          <p:nvPr/>
        </p:nvGrpSpPr>
        <p:grpSpPr>
          <a:xfrm>
            <a:off x="5774100" y="3017328"/>
            <a:ext cx="1512759" cy="850501"/>
            <a:chOff x="979709" y="2255197"/>
            <a:chExt cx="1512759" cy="850501"/>
          </a:xfrm>
        </p:grpSpPr>
        <p:pic>
          <p:nvPicPr>
            <p:cNvPr id="71" name="Imagen 101"/>
            <p:cNvPicPr>
              <a:picLocks noChangeAspect="1"/>
            </p:cNvPicPr>
            <p:nvPr/>
          </p:nvPicPr>
          <p:blipFill rotWithShape="1">
            <a:blip r:embed="rId3"/>
            <a:srcRect r="20396"/>
            <a:stretch/>
          </p:blipFill>
          <p:spPr>
            <a:xfrm>
              <a:off x="1577774" y="2255197"/>
              <a:ext cx="356268" cy="304248"/>
            </a:xfrm>
            <a:prstGeom prst="rect">
              <a:avLst/>
            </a:prstGeom>
          </p:spPr>
        </p:pic>
        <p:sp>
          <p:nvSpPr>
            <p:cNvPr id="75" name="CuadroTexto 34"/>
            <p:cNvSpPr txBox="1"/>
            <p:nvPr/>
          </p:nvSpPr>
          <p:spPr>
            <a:xfrm>
              <a:off x="979709" y="2505534"/>
              <a:ext cx="1512759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100">
                  <a:latin typeface="Arial" panose="020B0604020202020204" pitchFamily="34" charset="0"/>
                  <a:cs typeface="Arial" panose="020B0604020202020204" pitchFamily="34" charset="0"/>
                </a:rPr>
                <a:t>Proceso masivo de novedades del afiliado</a:t>
              </a:r>
            </a:p>
          </p:txBody>
        </p:sp>
      </p:grpSp>
      <p:sp>
        <p:nvSpPr>
          <p:cNvPr id="76" name="CuadroTexto 206"/>
          <p:cNvSpPr txBox="1"/>
          <p:nvPr/>
        </p:nvSpPr>
        <p:spPr>
          <a:xfrm>
            <a:off x="7260157" y="3035413"/>
            <a:ext cx="3960000" cy="938719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PE" sz="1100" dirty="0">
                <a:latin typeface="Arial" panose="020B0604020202020204" pitchFamily="34" charset="0"/>
                <a:cs typeface="Arial" panose="020B0604020202020204" pitchFamily="34" charset="0"/>
              </a:rPr>
              <a:t>Esta aplicación permite atender los descargos de empleadores sobre las liquidaciones previas presentadas tanto en AFPNET como en agencias u otro canal directo de la AFP</a:t>
            </a:r>
            <a:r>
              <a:rPr lang="es-PE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s-PE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86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ángulo 90"/>
          <p:cNvSpPr/>
          <p:nvPr/>
        </p:nvSpPr>
        <p:spPr>
          <a:xfrm rot="5400000">
            <a:off x="3839756" y="2813219"/>
            <a:ext cx="1162185" cy="1340359"/>
          </a:xfrm>
          <a:prstGeom prst="rect">
            <a:avLst/>
          </a:prstGeom>
          <a:ln w="19050">
            <a:solidFill>
              <a:srgbClr val="CC00C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2" name="Rectángulo 90"/>
          <p:cNvSpPr/>
          <p:nvPr/>
        </p:nvSpPr>
        <p:spPr>
          <a:xfrm rot="5400000">
            <a:off x="9691006" y="1903118"/>
            <a:ext cx="1210984" cy="2000707"/>
          </a:xfrm>
          <a:prstGeom prst="rect">
            <a:avLst/>
          </a:prstGeom>
          <a:ln w="19050">
            <a:solidFill>
              <a:srgbClr val="CC00CC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Rectángulo 90"/>
          <p:cNvSpPr/>
          <p:nvPr/>
        </p:nvSpPr>
        <p:spPr>
          <a:xfrm rot="5400000">
            <a:off x="5007377" y="-820225"/>
            <a:ext cx="1339652" cy="5413143"/>
          </a:xfrm>
          <a:prstGeom prst="rect">
            <a:avLst/>
          </a:prstGeom>
          <a:ln w="19050">
            <a:solidFill>
              <a:srgbClr val="0099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CuadroTexto 206"/>
          <p:cNvSpPr txBox="1"/>
          <p:nvPr/>
        </p:nvSpPr>
        <p:spPr>
          <a:xfrm>
            <a:off x="2970632" y="942996"/>
            <a:ext cx="5425726" cy="276999"/>
          </a:xfrm>
          <a:prstGeom prst="rect">
            <a:avLst/>
          </a:prstGeom>
          <a:solidFill>
            <a:srgbClr val="0099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APLICACIÓN AS400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PE" sz="2400" b="1" dirty="0"/>
              <a:t>AFP INTEGRA – Proceso de  Cobranzas</a:t>
            </a:r>
          </a:p>
        </p:txBody>
      </p:sp>
      <p:pic>
        <p:nvPicPr>
          <p:cNvPr id="222" name="Imagen 22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57496" y="103009"/>
            <a:ext cx="1724704" cy="698676"/>
          </a:xfrm>
          <a:prstGeom prst="rect">
            <a:avLst/>
          </a:prstGeom>
        </p:spPr>
      </p:pic>
      <p:sp>
        <p:nvSpPr>
          <p:cNvPr id="130" name="AutoShape 2" descr="Resultado de imagen para edificio empresa dibuj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grpSp>
        <p:nvGrpSpPr>
          <p:cNvPr id="38" name="Grupo 37"/>
          <p:cNvGrpSpPr/>
          <p:nvPr/>
        </p:nvGrpSpPr>
        <p:grpSpPr>
          <a:xfrm>
            <a:off x="6943452" y="1401783"/>
            <a:ext cx="1505547" cy="955270"/>
            <a:chOff x="1122200" y="2022096"/>
            <a:chExt cx="1505547" cy="955270"/>
          </a:xfrm>
        </p:grpSpPr>
        <p:pic>
          <p:nvPicPr>
            <p:cNvPr id="102" name="Imagen 101"/>
            <p:cNvPicPr>
              <a:picLocks noChangeAspect="1"/>
            </p:cNvPicPr>
            <p:nvPr/>
          </p:nvPicPr>
          <p:blipFill rotWithShape="1">
            <a:blip r:embed="rId3"/>
            <a:srcRect r="20396"/>
            <a:stretch/>
          </p:blipFill>
          <p:spPr>
            <a:xfrm>
              <a:off x="1480788" y="2022096"/>
              <a:ext cx="629224" cy="537349"/>
            </a:xfrm>
            <a:prstGeom prst="rect">
              <a:avLst/>
            </a:prstGeom>
          </p:spPr>
        </p:pic>
        <p:sp>
          <p:nvSpPr>
            <p:cNvPr id="35" name="CuadroTexto 34"/>
            <p:cNvSpPr txBox="1"/>
            <p:nvPr/>
          </p:nvSpPr>
          <p:spPr>
            <a:xfrm>
              <a:off x="1122200" y="2546479"/>
              <a:ext cx="15055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100" dirty="0">
                  <a:latin typeface="Arial" panose="020B0604020202020204" pitchFamily="34" charset="0"/>
                  <a:cs typeface="Arial" panose="020B0604020202020204" pitchFamily="34" charset="0"/>
                </a:rPr>
                <a:t>Modulo Concursal (PCON)</a:t>
              </a:r>
            </a:p>
          </p:txBody>
        </p:sp>
      </p:grpSp>
      <p:grpSp>
        <p:nvGrpSpPr>
          <p:cNvPr id="42" name="Grupo 41"/>
          <p:cNvGrpSpPr/>
          <p:nvPr/>
        </p:nvGrpSpPr>
        <p:grpSpPr>
          <a:xfrm>
            <a:off x="3020160" y="1401783"/>
            <a:ext cx="904726" cy="798959"/>
            <a:chOff x="8177606" y="1276685"/>
            <a:chExt cx="904726" cy="798959"/>
          </a:xfrm>
        </p:grpSpPr>
        <p:pic>
          <p:nvPicPr>
            <p:cNvPr id="125" name="Imagen 124"/>
            <p:cNvPicPr>
              <a:picLocks noChangeAspect="1"/>
            </p:cNvPicPr>
            <p:nvPr/>
          </p:nvPicPr>
          <p:blipFill rotWithShape="1">
            <a:blip r:embed="rId3"/>
            <a:srcRect r="20396"/>
            <a:stretch/>
          </p:blipFill>
          <p:spPr>
            <a:xfrm>
              <a:off x="8311158" y="1276685"/>
              <a:ext cx="629224" cy="537349"/>
            </a:xfrm>
            <a:prstGeom prst="rect">
              <a:avLst/>
            </a:prstGeom>
          </p:spPr>
        </p:pic>
        <p:sp>
          <p:nvSpPr>
            <p:cNvPr id="126" name="CuadroTexto 125"/>
            <p:cNvSpPr txBox="1"/>
            <p:nvPr/>
          </p:nvSpPr>
          <p:spPr>
            <a:xfrm>
              <a:off x="8177606" y="1814034"/>
              <a:ext cx="9047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100" dirty="0">
                  <a:latin typeface="Arial" panose="020B0604020202020204" pitchFamily="34" charset="0"/>
                  <a:cs typeface="Arial" panose="020B0604020202020204" pitchFamily="34" charset="0"/>
                </a:rPr>
                <a:t>Cobranzas</a:t>
              </a:r>
            </a:p>
          </p:txBody>
        </p:sp>
      </p:grpSp>
      <p:grpSp>
        <p:nvGrpSpPr>
          <p:cNvPr id="86" name="Grupo 37"/>
          <p:cNvGrpSpPr/>
          <p:nvPr/>
        </p:nvGrpSpPr>
        <p:grpSpPr>
          <a:xfrm>
            <a:off x="3938893" y="1401783"/>
            <a:ext cx="1779525" cy="1138402"/>
            <a:chOff x="980104" y="2022096"/>
            <a:chExt cx="1779525" cy="1138402"/>
          </a:xfrm>
        </p:grpSpPr>
        <p:pic>
          <p:nvPicPr>
            <p:cNvPr id="87" name="Imagen 101"/>
            <p:cNvPicPr>
              <a:picLocks noChangeAspect="1"/>
            </p:cNvPicPr>
            <p:nvPr/>
          </p:nvPicPr>
          <p:blipFill rotWithShape="1">
            <a:blip r:embed="rId3"/>
            <a:srcRect r="20396"/>
            <a:stretch/>
          </p:blipFill>
          <p:spPr>
            <a:xfrm>
              <a:off x="1480788" y="2022096"/>
              <a:ext cx="629224" cy="537349"/>
            </a:xfrm>
            <a:prstGeom prst="rect">
              <a:avLst/>
            </a:prstGeom>
          </p:spPr>
        </p:pic>
        <p:sp>
          <p:nvSpPr>
            <p:cNvPr id="88" name="CuadroTexto 34"/>
            <p:cNvSpPr txBox="1"/>
            <p:nvPr/>
          </p:nvSpPr>
          <p:spPr>
            <a:xfrm>
              <a:off x="980104" y="2560334"/>
              <a:ext cx="177952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100" dirty="0">
                  <a:latin typeface="Arial" panose="020B0604020202020204" pitchFamily="34" charset="0"/>
                  <a:cs typeface="Arial" panose="020B0604020202020204" pitchFamily="34" charset="0"/>
                </a:rPr>
                <a:t>Proceso Masivo de Novedades del Afiliado (PNOV)</a:t>
              </a:r>
            </a:p>
          </p:txBody>
        </p:sp>
      </p:grpSp>
      <p:grpSp>
        <p:nvGrpSpPr>
          <p:cNvPr id="64" name="Grupo 24"/>
          <p:cNvGrpSpPr/>
          <p:nvPr/>
        </p:nvGrpSpPr>
        <p:grpSpPr>
          <a:xfrm>
            <a:off x="10752327" y="998923"/>
            <a:ext cx="813295" cy="908237"/>
            <a:chOff x="7655424" y="5735009"/>
            <a:chExt cx="834674" cy="908237"/>
          </a:xfrm>
        </p:grpSpPr>
        <p:pic>
          <p:nvPicPr>
            <p:cNvPr id="65" name="Imagen 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56156" y="5735009"/>
              <a:ext cx="584169" cy="740874"/>
            </a:xfrm>
            <a:prstGeom prst="rect">
              <a:avLst/>
            </a:prstGeom>
          </p:spPr>
        </p:pic>
        <p:sp>
          <p:nvSpPr>
            <p:cNvPr id="66" name="CuadroTexto 136"/>
            <p:cNvSpPr txBox="1"/>
            <p:nvPr/>
          </p:nvSpPr>
          <p:spPr>
            <a:xfrm>
              <a:off x="7655424" y="6381636"/>
              <a:ext cx="8346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100" dirty="0">
                  <a:latin typeface="Arial" panose="020B0604020202020204" pitchFamily="34" charset="0"/>
                  <a:cs typeface="Arial" panose="020B0604020202020204" pitchFamily="34" charset="0"/>
                </a:rPr>
                <a:t>AAFP’s</a:t>
              </a:r>
            </a:p>
          </p:txBody>
        </p:sp>
      </p:grpSp>
      <p:cxnSp>
        <p:nvCxnSpPr>
          <p:cNvPr id="70" name="114 Conector recto de flecha"/>
          <p:cNvCxnSpPr/>
          <p:nvPr/>
        </p:nvCxnSpPr>
        <p:spPr>
          <a:xfrm flipV="1">
            <a:off x="5839609" y="5633840"/>
            <a:ext cx="0" cy="355286"/>
          </a:xfrm>
          <a:prstGeom prst="straightConnector1">
            <a:avLst/>
          </a:prstGeom>
          <a:ln cap="flat">
            <a:solidFill>
              <a:schemeClr val="tx1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114 Conector recto de flecha"/>
          <p:cNvCxnSpPr/>
          <p:nvPr/>
        </p:nvCxnSpPr>
        <p:spPr>
          <a:xfrm flipH="1" flipV="1">
            <a:off x="7159160" y="5629192"/>
            <a:ext cx="221" cy="313137"/>
          </a:xfrm>
          <a:prstGeom prst="straightConnector1">
            <a:avLst/>
          </a:prstGeom>
          <a:ln cap="flat">
            <a:solidFill>
              <a:schemeClr val="tx1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114 Conector recto de flecha"/>
          <p:cNvCxnSpPr/>
          <p:nvPr/>
        </p:nvCxnSpPr>
        <p:spPr>
          <a:xfrm flipV="1">
            <a:off x="6577033" y="4896904"/>
            <a:ext cx="0" cy="448978"/>
          </a:xfrm>
          <a:prstGeom prst="straightConnector1">
            <a:avLst/>
          </a:prstGeom>
          <a:ln cap="flat">
            <a:solidFill>
              <a:schemeClr val="tx1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114 Conector recto de flecha"/>
          <p:cNvCxnSpPr/>
          <p:nvPr/>
        </p:nvCxnSpPr>
        <p:spPr>
          <a:xfrm flipV="1">
            <a:off x="4498436" y="5631813"/>
            <a:ext cx="0" cy="355286"/>
          </a:xfrm>
          <a:prstGeom prst="straightConnector1">
            <a:avLst/>
          </a:prstGeom>
          <a:ln cap="flat">
            <a:solidFill>
              <a:schemeClr val="tx1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CuadroTexto 206"/>
          <p:cNvSpPr txBox="1"/>
          <p:nvPr/>
        </p:nvSpPr>
        <p:spPr>
          <a:xfrm>
            <a:off x="7825614" y="5487923"/>
            <a:ext cx="1729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1200" b="1">
                <a:latin typeface="Arial" panose="020B0604020202020204" pitchFamily="34" charset="0"/>
                <a:cs typeface="Arial" panose="020B0604020202020204" pitchFamily="34" charset="0"/>
              </a:rPr>
              <a:t>Base de Datos CORE</a:t>
            </a:r>
          </a:p>
        </p:txBody>
      </p:sp>
      <p:sp>
        <p:nvSpPr>
          <p:cNvPr id="95" name="Rectángulo 90"/>
          <p:cNvSpPr/>
          <p:nvPr/>
        </p:nvSpPr>
        <p:spPr>
          <a:xfrm rot="5400000">
            <a:off x="7937630" y="4756399"/>
            <a:ext cx="1882962" cy="20772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CuadroTexto 206"/>
          <p:cNvSpPr txBox="1"/>
          <p:nvPr/>
        </p:nvSpPr>
        <p:spPr>
          <a:xfrm>
            <a:off x="7840335" y="4570318"/>
            <a:ext cx="2077376" cy="285186"/>
          </a:xfrm>
          <a:prstGeom prst="rect">
            <a:avLst/>
          </a:prstGeom>
          <a:solidFill>
            <a:srgbClr val="FFFF6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>
                <a:latin typeface="Arial" panose="020B0604020202020204" pitchFamily="34" charset="0"/>
                <a:cs typeface="Arial" panose="020B0604020202020204" pitchFamily="34" charset="0"/>
              </a:rPr>
              <a:t>SERVICIOS DE SOPORTE</a:t>
            </a:r>
          </a:p>
        </p:txBody>
      </p:sp>
      <p:sp>
        <p:nvSpPr>
          <p:cNvPr id="99" name="Rectángulo 90"/>
          <p:cNvSpPr/>
          <p:nvPr/>
        </p:nvSpPr>
        <p:spPr>
          <a:xfrm rot="5400000">
            <a:off x="4034136" y="3015936"/>
            <a:ext cx="1902472" cy="5538611"/>
          </a:xfrm>
          <a:prstGeom prst="rect">
            <a:avLst/>
          </a:prstGeom>
          <a:ln w="19050">
            <a:solidFill>
              <a:srgbClr val="0099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CuadroTexto 206"/>
          <p:cNvSpPr txBox="1"/>
          <p:nvPr/>
        </p:nvSpPr>
        <p:spPr>
          <a:xfrm>
            <a:off x="2216068" y="4566574"/>
            <a:ext cx="5538610" cy="276999"/>
          </a:xfrm>
          <a:prstGeom prst="rect">
            <a:avLst/>
          </a:prstGeom>
          <a:solidFill>
            <a:srgbClr val="0099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DE DATOS CORE</a:t>
            </a:r>
          </a:p>
        </p:txBody>
      </p:sp>
      <p:sp>
        <p:nvSpPr>
          <p:cNvPr id="104" name="Rectángulo 90"/>
          <p:cNvSpPr/>
          <p:nvPr/>
        </p:nvSpPr>
        <p:spPr>
          <a:xfrm>
            <a:off x="2385761" y="5207435"/>
            <a:ext cx="5215288" cy="1227835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adroTexto 206"/>
          <p:cNvSpPr txBox="1"/>
          <p:nvPr/>
        </p:nvSpPr>
        <p:spPr>
          <a:xfrm>
            <a:off x="2385760" y="4940997"/>
            <a:ext cx="5232539" cy="276999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DB2</a:t>
            </a:r>
          </a:p>
        </p:txBody>
      </p:sp>
      <p:grpSp>
        <p:nvGrpSpPr>
          <p:cNvPr id="106" name="105 Grupo"/>
          <p:cNvGrpSpPr/>
          <p:nvPr/>
        </p:nvGrpSpPr>
        <p:grpSpPr>
          <a:xfrm>
            <a:off x="6570626" y="6263545"/>
            <a:ext cx="1334752" cy="472933"/>
            <a:chOff x="3369080" y="6356361"/>
            <a:chExt cx="1334752" cy="472933"/>
          </a:xfrm>
        </p:grpSpPr>
        <p:pic>
          <p:nvPicPr>
            <p:cNvPr id="107" name="Imagen 12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76122" y="6356361"/>
              <a:ext cx="859589" cy="220014"/>
            </a:xfrm>
            <a:prstGeom prst="rect">
              <a:avLst/>
            </a:prstGeom>
          </p:spPr>
        </p:pic>
        <p:sp>
          <p:nvSpPr>
            <p:cNvPr id="108" name="Rectángulo 103"/>
            <p:cNvSpPr/>
            <p:nvPr/>
          </p:nvSpPr>
          <p:spPr>
            <a:xfrm>
              <a:off x="3369080" y="6567684"/>
              <a:ext cx="1334752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E" sz="1100">
                  <a:latin typeface="Arial" panose="020B0604020202020204" pitchFamily="34" charset="0"/>
                  <a:cs typeface="Arial" panose="020B0604020202020204" pitchFamily="34" charset="0"/>
                </a:rPr>
                <a:t>APPN.INTEGRA</a:t>
              </a:r>
            </a:p>
          </p:txBody>
        </p:sp>
      </p:grpSp>
      <p:sp>
        <p:nvSpPr>
          <p:cNvPr id="109" name="Rectángulo 90"/>
          <p:cNvSpPr/>
          <p:nvPr/>
        </p:nvSpPr>
        <p:spPr>
          <a:xfrm>
            <a:off x="8061478" y="5221841"/>
            <a:ext cx="1284037" cy="1095285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0" name="20 Grupo"/>
          <p:cNvGrpSpPr/>
          <p:nvPr/>
        </p:nvGrpSpPr>
        <p:grpSpPr>
          <a:xfrm>
            <a:off x="8243250" y="5338794"/>
            <a:ext cx="1099871" cy="847028"/>
            <a:chOff x="461335" y="5420691"/>
            <a:chExt cx="1099871" cy="847028"/>
          </a:xfrm>
        </p:grpSpPr>
        <p:sp>
          <p:nvSpPr>
            <p:cNvPr id="111" name="CuadroTexto 58"/>
            <p:cNvSpPr txBox="1"/>
            <p:nvPr/>
          </p:nvSpPr>
          <p:spPr>
            <a:xfrm>
              <a:off x="461335" y="6006109"/>
              <a:ext cx="10998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100" dirty="0">
                  <a:latin typeface="Arial" panose="020B0604020202020204" pitchFamily="34" charset="0"/>
                  <a:cs typeface="Arial" panose="020B0604020202020204" pitchFamily="34" charset="0"/>
                </a:rPr>
                <a:t>SERVICIOS</a:t>
              </a:r>
            </a:p>
          </p:txBody>
        </p:sp>
        <p:pic>
          <p:nvPicPr>
            <p:cNvPr id="112" name="Imagen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7835" y="5420691"/>
              <a:ext cx="586602" cy="586700"/>
            </a:xfrm>
            <a:prstGeom prst="rect">
              <a:avLst/>
            </a:prstGeom>
          </p:spPr>
        </p:pic>
      </p:grpSp>
      <p:sp>
        <p:nvSpPr>
          <p:cNvPr id="113" name="CuadroTexto 206"/>
          <p:cNvSpPr txBox="1"/>
          <p:nvPr/>
        </p:nvSpPr>
        <p:spPr>
          <a:xfrm>
            <a:off x="8057876" y="4955404"/>
            <a:ext cx="1301287" cy="276999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DB2</a:t>
            </a:r>
          </a:p>
        </p:txBody>
      </p:sp>
      <p:grpSp>
        <p:nvGrpSpPr>
          <p:cNvPr id="114" name="20 Grupo"/>
          <p:cNvGrpSpPr/>
          <p:nvPr/>
        </p:nvGrpSpPr>
        <p:grpSpPr>
          <a:xfrm>
            <a:off x="4280239" y="5333917"/>
            <a:ext cx="1281758" cy="899502"/>
            <a:chOff x="265801" y="5420691"/>
            <a:chExt cx="1281758" cy="899502"/>
          </a:xfrm>
        </p:grpSpPr>
        <p:sp>
          <p:nvSpPr>
            <p:cNvPr id="115" name="CuadroTexto 58"/>
            <p:cNvSpPr txBox="1"/>
            <p:nvPr/>
          </p:nvSpPr>
          <p:spPr>
            <a:xfrm>
              <a:off x="265801" y="6058583"/>
              <a:ext cx="12817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100">
                  <a:latin typeface="Arial" panose="020B0604020202020204" pitchFamily="34" charset="0"/>
                  <a:cs typeface="Arial" panose="020B0604020202020204" pitchFamily="34" charset="0"/>
                </a:rPr>
                <a:t>EMPLEADORES</a:t>
              </a:r>
            </a:p>
          </p:txBody>
        </p:sp>
        <p:pic>
          <p:nvPicPr>
            <p:cNvPr id="116" name="Imagen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7835" y="5420691"/>
              <a:ext cx="586602" cy="586700"/>
            </a:xfrm>
            <a:prstGeom prst="rect">
              <a:avLst/>
            </a:prstGeom>
          </p:spPr>
        </p:pic>
      </p:grpSp>
      <p:grpSp>
        <p:nvGrpSpPr>
          <p:cNvPr id="117" name="20 Grupo"/>
          <p:cNvGrpSpPr/>
          <p:nvPr/>
        </p:nvGrpSpPr>
        <p:grpSpPr>
          <a:xfrm>
            <a:off x="5513463" y="5315992"/>
            <a:ext cx="1099871" cy="915268"/>
            <a:chOff x="447687" y="5420691"/>
            <a:chExt cx="1099871" cy="915268"/>
          </a:xfrm>
        </p:grpSpPr>
        <p:sp>
          <p:nvSpPr>
            <p:cNvPr id="118" name="CuadroTexto 58"/>
            <p:cNvSpPr txBox="1"/>
            <p:nvPr/>
          </p:nvSpPr>
          <p:spPr>
            <a:xfrm>
              <a:off x="447687" y="6074349"/>
              <a:ext cx="10998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100" dirty="0">
                  <a:latin typeface="Arial" panose="020B0604020202020204" pitchFamily="34" charset="0"/>
                  <a:cs typeface="Arial" panose="020B0604020202020204" pitchFamily="34" charset="0"/>
                </a:rPr>
                <a:t>CUENTAS</a:t>
              </a:r>
            </a:p>
          </p:txBody>
        </p:sp>
        <p:pic>
          <p:nvPicPr>
            <p:cNvPr id="119" name="Imagen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7835" y="5420691"/>
              <a:ext cx="586602" cy="586700"/>
            </a:xfrm>
            <a:prstGeom prst="rect">
              <a:avLst/>
            </a:prstGeom>
          </p:spPr>
        </p:pic>
      </p:grpSp>
      <p:grpSp>
        <p:nvGrpSpPr>
          <p:cNvPr id="120" name="20 Grupo"/>
          <p:cNvGrpSpPr/>
          <p:nvPr/>
        </p:nvGrpSpPr>
        <p:grpSpPr>
          <a:xfrm>
            <a:off x="3429250" y="5350617"/>
            <a:ext cx="1099871" cy="883736"/>
            <a:chOff x="447687" y="5420691"/>
            <a:chExt cx="1099871" cy="883736"/>
          </a:xfrm>
        </p:grpSpPr>
        <p:sp>
          <p:nvSpPr>
            <p:cNvPr id="121" name="CuadroTexto 58"/>
            <p:cNvSpPr txBox="1"/>
            <p:nvPr/>
          </p:nvSpPr>
          <p:spPr>
            <a:xfrm>
              <a:off x="447687" y="6042817"/>
              <a:ext cx="10998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100">
                  <a:latin typeface="Arial" panose="020B0604020202020204" pitchFamily="34" charset="0"/>
                  <a:cs typeface="Arial" panose="020B0604020202020204" pitchFamily="34" charset="0"/>
                </a:rPr>
                <a:t>AFILIADOS</a:t>
              </a:r>
            </a:p>
          </p:txBody>
        </p:sp>
        <p:pic>
          <p:nvPicPr>
            <p:cNvPr id="122" name="Imagen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7835" y="5420691"/>
              <a:ext cx="586602" cy="586700"/>
            </a:xfrm>
            <a:prstGeom prst="rect">
              <a:avLst/>
            </a:prstGeom>
          </p:spPr>
        </p:pic>
      </p:grpSp>
      <p:grpSp>
        <p:nvGrpSpPr>
          <p:cNvPr id="127" name="20 Grupo"/>
          <p:cNvGrpSpPr/>
          <p:nvPr/>
        </p:nvGrpSpPr>
        <p:grpSpPr>
          <a:xfrm>
            <a:off x="6338772" y="5330935"/>
            <a:ext cx="1380414" cy="883736"/>
            <a:chOff x="315923" y="5420691"/>
            <a:chExt cx="1380414" cy="883736"/>
          </a:xfrm>
        </p:grpSpPr>
        <p:sp>
          <p:nvSpPr>
            <p:cNvPr id="128" name="CuadroTexto 58"/>
            <p:cNvSpPr txBox="1"/>
            <p:nvPr/>
          </p:nvSpPr>
          <p:spPr>
            <a:xfrm>
              <a:off x="315923" y="6042817"/>
              <a:ext cx="138041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100">
                  <a:latin typeface="Arial" panose="020B0604020202020204" pitchFamily="34" charset="0"/>
                  <a:cs typeface="Arial" panose="020B0604020202020204" pitchFamily="34" charset="0"/>
                </a:rPr>
                <a:t>ACREDITACIÓN</a:t>
              </a:r>
            </a:p>
          </p:txBody>
        </p:sp>
        <p:pic>
          <p:nvPicPr>
            <p:cNvPr id="129" name="Imagen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7835" y="5420691"/>
              <a:ext cx="586602" cy="586700"/>
            </a:xfrm>
            <a:prstGeom prst="rect">
              <a:avLst/>
            </a:prstGeom>
          </p:spPr>
        </p:pic>
      </p:grpSp>
      <p:grpSp>
        <p:nvGrpSpPr>
          <p:cNvPr id="131" name="20 Grupo"/>
          <p:cNvGrpSpPr/>
          <p:nvPr/>
        </p:nvGrpSpPr>
        <p:grpSpPr>
          <a:xfrm>
            <a:off x="2420697" y="5345882"/>
            <a:ext cx="1099871" cy="883736"/>
            <a:chOff x="447687" y="5420691"/>
            <a:chExt cx="1099871" cy="883736"/>
          </a:xfrm>
        </p:grpSpPr>
        <p:sp>
          <p:nvSpPr>
            <p:cNvPr id="132" name="CuadroTexto 58"/>
            <p:cNvSpPr txBox="1"/>
            <p:nvPr/>
          </p:nvSpPr>
          <p:spPr>
            <a:xfrm>
              <a:off x="447687" y="6042817"/>
              <a:ext cx="10998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100">
                  <a:latin typeface="Arial" panose="020B0604020202020204" pitchFamily="34" charset="0"/>
                  <a:cs typeface="Arial" panose="020B0604020202020204" pitchFamily="34" charset="0"/>
                </a:rPr>
                <a:t>COBRANZAS</a:t>
              </a:r>
            </a:p>
          </p:txBody>
        </p:sp>
        <p:pic>
          <p:nvPicPr>
            <p:cNvPr id="133" name="Imagen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7835" y="5420691"/>
              <a:ext cx="586602" cy="586700"/>
            </a:xfrm>
            <a:prstGeom prst="rect">
              <a:avLst/>
            </a:prstGeom>
          </p:spPr>
        </p:pic>
      </p:grpSp>
      <p:grpSp>
        <p:nvGrpSpPr>
          <p:cNvPr id="62" name="Grupo 24"/>
          <p:cNvGrpSpPr/>
          <p:nvPr/>
        </p:nvGrpSpPr>
        <p:grpSpPr>
          <a:xfrm>
            <a:off x="371118" y="1332363"/>
            <a:ext cx="1242915" cy="910042"/>
            <a:chOff x="7537131" y="5905761"/>
            <a:chExt cx="1275589" cy="910042"/>
          </a:xfrm>
        </p:grpSpPr>
        <p:pic>
          <p:nvPicPr>
            <p:cNvPr id="63" name="Imagen 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83483" y="5905761"/>
              <a:ext cx="551864" cy="699903"/>
            </a:xfrm>
            <a:prstGeom prst="rect">
              <a:avLst/>
            </a:prstGeom>
          </p:spPr>
        </p:pic>
        <p:sp>
          <p:nvSpPr>
            <p:cNvPr id="67" name="CuadroTexto 136"/>
            <p:cNvSpPr txBox="1"/>
            <p:nvPr/>
          </p:nvSpPr>
          <p:spPr>
            <a:xfrm>
              <a:off x="7537131" y="6538804"/>
              <a:ext cx="1275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200" dirty="0">
                  <a:latin typeface="Arial" panose="020B0604020202020204" pitchFamily="34" charset="0"/>
                  <a:cs typeface="Arial" panose="020B0604020202020204" pitchFamily="34" charset="0"/>
                </a:rPr>
                <a:t>AAFP’s</a:t>
              </a:r>
            </a:p>
          </p:txBody>
        </p:sp>
      </p:grpSp>
      <p:sp>
        <p:nvSpPr>
          <p:cNvPr id="74" name="CuadroTexto 135"/>
          <p:cNvSpPr txBox="1"/>
          <p:nvPr/>
        </p:nvSpPr>
        <p:spPr>
          <a:xfrm>
            <a:off x="1279638" y="1680324"/>
            <a:ext cx="17000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110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Descargos de deuda</a:t>
            </a:r>
          </a:p>
        </p:txBody>
      </p:sp>
      <p:cxnSp>
        <p:nvCxnSpPr>
          <p:cNvPr id="75" name="Conector recto 4"/>
          <p:cNvCxnSpPr>
            <a:stCxn id="63" idx="3"/>
          </p:cNvCxnSpPr>
          <p:nvPr/>
        </p:nvCxnSpPr>
        <p:spPr>
          <a:xfrm flipV="1">
            <a:off x="1051449" y="1680324"/>
            <a:ext cx="1832697" cy="1991"/>
          </a:xfrm>
          <a:prstGeom prst="line">
            <a:avLst/>
          </a:prstGeom>
          <a:ln>
            <a:solidFill>
              <a:srgbClr val="000099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uadroTexto 135"/>
          <p:cNvSpPr txBox="1"/>
          <p:nvPr/>
        </p:nvSpPr>
        <p:spPr>
          <a:xfrm>
            <a:off x="8609393" y="1242884"/>
            <a:ext cx="20639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110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Liquidaciones de Cobranzas</a:t>
            </a:r>
          </a:p>
        </p:txBody>
      </p:sp>
      <p:sp>
        <p:nvSpPr>
          <p:cNvPr id="77" name="CuadroTexto 135"/>
          <p:cNvSpPr txBox="1"/>
          <p:nvPr/>
        </p:nvSpPr>
        <p:spPr>
          <a:xfrm>
            <a:off x="9144866" y="1525548"/>
            <a:ext cx="748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110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Deuda</a:t>
            </a:r>
          </a:p>
        </p:txBody>
      </p:sp>
      <p:cxnSp>
        <p:nvCxnSpPr>
          <p:cNvPr id="78" name="Conector recto 4"/>
          <p:cNvCxnSpPr/>
          <p:nvPr/>
        </p:nvCxnSpPr>
        <p:spPr>
          <a:xfrm>
            <a:off x="8383776" y="1507910"/>
            <a:ext cx="2369264" cy="0"/>
          </a:xfrm>
          <a:prstGeom prst="line">
            <a:avLst/>
          </a:prstGeom>
          <a:ln>
            <a:solidFill>
              <a:srgbClr val="000099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1 CuadroTexto"/>
          <p:cNvSpPr txBox="1"/>
          <p:nvPr/>
        </p:nvSpPr>
        <p:spPr>
          <a:xfrm>
            <a:off x="689707" y="931001"/>
            <a:ext cx="263214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PE" sz="1200"/>
              <a:t>1</a:t>
            </a:r>
          </a:p>
        </p:txBody>
      </p:sp>
      <p:sp>
        <p:nvSpPr>
          <p:cNvPr id="80" name="1 CuadroTexto"/>
          <p:cNvSpPr txBox="1"/>
          <p:nvPr/>
        </p:nvSpPr>
        <p:spPr>
          <a:xfrm>
            <a:off x="2653180" y="860424"/>
            <a:ext cx="263214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PE" sz="1200" dirty="0"/>
              <a:t>2</a:t>
            </a:r>
          </a:p>
        </p:txBody>
      </p:sp>
      <p:sp>
        <p:nvSpPr>
          <p:cNvPr id="81" name="1 CuadroTexto"/>
          <p:cNvSpPr txBox="1"/>
          <p:nvPr/>
        </p:nvSpPr>
        <p:spPr>
          <a:xfrm>
            <a:off x="9359163" y="931000"/>
            <a:ext cx="263214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PE" sz="1200"/>
              <a:t>3</a:t>
            </a:r>
          </a:p>
        </p:txBody>
      </p:sp>
      <p:graphicFrame>
        <p:nvGraphicFramePr>
          <p:cNvPr id="82" name="Tabla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541747"/>
              </p:ext>
            </p:extLst>
          </p:nvPr>
        </p:nvGraphicFramePr>
        <p:xfrm>
          <a:off x="10162514" y="5060632"/>
          <a:ext cx="1946255" cy="172529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474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987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7006">
                <a:tc gridSpan="2">
                  <a:txBody>
                    <a:bodyPr/>
                    <a:lstStyle/>
                    <a:p>
                      <a:pPr algn="ctr"/>
                      <a:r>
                        <a:rPr lang="es-PE"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LEYENDA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E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7374">
                <a:tc>
                  <a:txBody>
                    <a:bodyPr/>
                    <a:lstStyle/>
                    <a:p>
                      <a:pPr algn="ctr"/>
                      <a:r>
                        <a:rPr lang="es-PE" sz="9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Símbolo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9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8076">
                <a:tc>
                  <a:txBody>
                    <a:bodyPr/>
                    <a:lstStyle/>
                    <a:p>
                      <a:endParaRPr lang="es-PE" sz="9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9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Entradas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7840">
                <a:tc>
                  <a:txBody>
                    <a:bodyPr/>
                    <a:lstStyle/>
                    <a:p>
                      <a:endParaRPr lang="es-PE" sz="9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9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Salidas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8945">
                <a:tc>
                  <a:txBody>
                    <a:bodyPr/>
                    <a:lstStyle/>
                    <a:p>
                      <a:endParaRPr lang="es-PE" sz="9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9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Aplicación</a:t>
                      </a:r>
                      <a:r>
                        <a:rPr lang="es-PE" sz="90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(RPG400)</a:t>
                      </a:r>
                      <a:endParaRPr lang="es-PE" sz="9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8945">
                <a:tc>
                  <a:txBody>
                    <a:bodyPr/>
                    <a:lstStyle/>
                    <a:p>
                      <a:endParaRPr lang="es-PE" sz="9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9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 de datos (DB2)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3002">
                <a:tc>
                  <a:txBody>
                    <a:bodyPr/>
                    <a:lstStyle/>
                    <a:p>
                      <a:endParaRPr lang="es-PE" sz="9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9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Servidor de BD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83" name="Imagen 82"/>
          <p:cNvPicPr>
            <a:picLocks noChangeAspect="1"/>
          </p:cNvPicPr>
          <p:nvPr/>
        </p:nvPicPr>
        <p:blipFill rotWithShape="1">
          <a:blip r:embed="rId3"/>
          <a:srcRect r="20396"/>
          <a:stretch/>
        </p:blipFill>
        <p:spPr>
          <a:xfrm>
            <a:off x="10377712" y="6010221"/>
            <a:ext cx="242165" cy="206805"/>
          </a:xfrm>
          <a:prstGeom prst="rect">
            <a:avLst/>
          </a:prstGeom>
        </p:spPr>
      </p:pic>
      <p:pic>
        <p:nvPicPr>
          <p:cNvPr id="84" name="Imagen 8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22368" y="6311054"/>
            <a:ext cx="183861" cy="183892"/>
          </a:xfrm>
          <a:prstGeom prst="rect">
            <a:avLst/>
          </a:prstGeom>
        </p:spPr>
      </p:pic>
      <p:cxnSp>
        <p:nvCxnSpPr>
          <p:cNvPr id="85" name="Conector recto 4"/>
          <p:cNvCxnSpPr/>
          <p:nvPr/>
        </p:nvCxnSpPr>
        <p:spPr>
          <a:xfrm>
            <a:off x="10251164" y="5870223"/>
            <a:ext cx="456289" cy="8255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4"/>
          <p:cNvCxnSpPr/>
          <p:nvPr/>
        </p:nvCxnSpPr>
        <p:spPr>
          <a:xfrm>
            <a:off x="10237516" y="5651271"/>
            <a:ext cx="456289" cy="0"/>
          </a:xfrm>
          <a:prstGeom prst="line">
            <a:avLst/>
          </a:prstGeom>
          <a:ln>
            <a:solidFill>
              <a:srgbClr val="000099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Imagen 1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5617" y="6630140"/>
            <a:ext cx="378821" cy="96960"/>
          </a:xfrm>
          <a:prstGeom prst="rect">
            <a:avLst/>
          </a:prstGeom>
        </p:spPr>
      </p:pic>
      <p:cxnSp>
        <p:nvCxnSpPr>
          <p:cNvPr id="91" name="Conector recto 4"/>
          <p:cNvCxnSpPr/>
          <p:nvPr/>
        </p:nvCxnSpPr>
        <p:spPr>
          <a:xfrm>
            <a:off x="5976912" y="3936817"/>
            <a:ext cx="3009440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114 Conector recto de flecha"/>
          <p:cNvCxnSpPr/>
          <p:nvPr/>
        </p:nvCxnSpPr>
        <p:spPr>
          <a:xfrm flipV="1">
            <a:off x="6777668" y="2615865"/>
            <a:ext cx="0" cy="1302736"/>
          </a:xfrm>
          <a:prstGeom prst="straightConnector1">
            <a:avLst/>
          </a:prstGeom>
          <a:ln cap="flat">
            <a:solidFill>
              <a:schemeClr val="tx1"/>
            </a:solidFill>
            <a:miter lim="800000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158 Conector recto de flecha"/>
          <p:cNvCxnSpPr/>
          <p:nvPr/>
        </p:nvCxnSpPr>
        <p:spPr>
          <a:xfrm flipV="1">
            <a:off x="8986352" y="3936817"/>
            <a:ext cx="0" cy="629758"/>
          </a:xfrm>
          <a:prstGeom prst="straightConnector1">
            <a:avLst/>
          </a:prstGeom>
          <a:ln cap="flat">
            <a:solidFill>
              <a:schemeClr val="tx1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105 Grupo"/>
          <p:cNvGrpSpPr/>
          <p:nvPr/>
        </p:nvGrpSpPr>
        <p:grpSpPr>
          <a:xfrm>
            <a:off x="8568239" y="6234357"/>
            <a:ext cx="1334752" cy="472933"/>
            <a:chOff x="3369080" y="6356361"/>
            <a:chExt cx="1334752" cy="472933"/>
          </a:xfrm>
        </p:grpSpPr>
        <p:pic>
          <p:nvPicPr>
            <p:cNvPr id="141" name="Imagen 12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76122" y="6356361"/>
              <a:ext cx="859589" cy="220014"/>
            </a:xfrm>
            <a:prstGeom prst="rect">
              <a:avLst/>
            </a:prstGeom>
          </p:spPr>
        </p:pic>
        <p:sp>
          <p:nvSpPr>
            <p:cNvPr id="142" name="Rectángulo 103"/>
            <p:cNvSpPr/>
            <p:nvPr/>
          </p:nvSpPr>
          <p:spPr>
            <a:xfrm>
              <a:off x="3369080" y="6567684"/>
              <a:ext cx="1334752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E" sz="1100">
                  <a:latin typeface="Arial" panose="020B0604020202020204" pitchFamily="34" charset="0"/>
                  <a:cs typeface="Arial" panose="020B0604020202020204" pitchFamily="34" charset="0"/>
                </a:rPr>
                <a:t>APPN.INTEGRA</a:t>
              </a:r>
            </a:p>
          </p:txBody>
        </p:sp>
      </p:grpSp>
      <p:sp>
        <p:nvSpPr>
          <p:cNvPr id="145" name="CuadroTexto 206"/>
          <p:cNvSpPr txBox="1"/>
          <p:nvPr/>
        </p:nvSpPr>
        <p:spPr>
          <a:xfrm>
            <a:off x="161415" y="2814187"/>
            <a:ext cx="1388820" cy="276999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COAXSA</a:t>
            </a:r>
          </a:p>
        </p:txBody>
      </p:sp>
      <p:sp>
        <p:nvSpPr>
          <p:cNvPr id="149" name="Rectángulo 90"/>
          <p:cNvSpPr/>
          <p:nvPr/>
        </p:nvSpPr>
        <p:spPr>
          <a:xfrm rot="5400000">
            <a:off x="440840" y="2825616"/>
            <a:ext cx="836471" cy="1367611"/>
          </a:xfrm>
          <a:prstGeom prst="rect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6" name="259 Grupo"/>
          <p:cNvGrpSpPr/>
          <p:nvPr/>
        </p:nvGrpSpPr>
        <p:grpSpPr>
          <a:xfrm>
            <a:off x="4502815" y="3936817"/>
            <a:ext cx="1334752" cy="429664"/>
            <a:chOff x="1133710" y="4546871"/>
            <a:chExt cx="1334752" cy="429664"/>
          </a:xfrm>
        </p:grpSpPr>
        <p:pic>
          <p:nvPicPr>
            <p:cNvPr id="147" name="Imagen 12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09764" y="4546871"/>
              <a:ext cx="744919" cy="211954"/>
            </a:xfrm>
            <a:prstGeom prst="rect">
              <a:avLst/>
            </a:prstGeom>
          </p:spPr>
        </p:pic>
        <p:sp>
          <p:nvSpPr>
            <p:cNvPr id="148" name="Rectángulo 103"/>
            <p:cNvSpPr/>
            <p:nvPr/>
          </p:nvSpPr>
          <p:spPr>
            <a:xfrm>
              <a:off x="1133710" y="4714925"/>
              <a:ext cx="1334752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E" sz="1100">
                  <a:latin typeface="Arial" panose="020B0604020202020204" pitchFamily="34" charset="0"/>
                  <a:cs typeface="Arial" panose="020B0604020202020204" pitchFamily="34" charset="0"/>
                </a:rPr>
                <a:t>SPPEDBS00019</a:t>
              </a:r>
            </a:p>
          </p:txBody>
        </p:sp>
      </p:grpSp>
      <p:pic>
        <p:nvPicPr>
          <p:cNvPr id="150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631" y="3265555"/>
            <a:ext cx="526065" cy="37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9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5098" y="2415659"/>
            <a:ext cx="323817" cy="274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0" name="CuadroTexto 135"/>
          <p:cNvSpPr txBox="1"/>
          <p:nvPr/>
        </p:nvSpPr>
        <p:spPr>
          <a:xfrm>
            <a:off x="9361514" y="2650807"/>
            <a:ext cx="20639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11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Navigator</a:t>
            </a:r>
          </a:p>
        </p:txBody>
      </p:sp>
      <p:sp>
        <p:nvSpPr>
          <p:cNvPr id="161" name="CuadroTexto 135"/>
          <p:cNvSpPr txBox="1"/>
          <p:nvPr/>
        </p:nvSpPr>
        <p:spPr>
          <a:xfrm>
            <a:off x="9292547" y="2046120"/>
            <a:ext cx="2009013" cy="265713"/>
          </a:xfrm>
          <a:prstGeom prst="rect">
            <a:avLst/>
          </a:prstGeom>
          <a:solidFill>
            <a:srgbClr val="CC99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100" dirty="0">
                <a:latin typeface="Arial" panose="020B0604020202020204" pitchFamily="34" charset="0"/>
                <a:cs typeface="Arial" panose="020B0604020202020204" pitchFamily="34" charset="0"/>
              </a:rPr>
              <a:t>Generación de Archivos</a:t>
            </a:r>
          </a:p>
        </p:txBody>
      </p:sp>
      <p:pic>
        <p:nvPicPr>
          <p:cNvPr id="162" name="Picture 10" descr="Imagen relacionada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8732" y="2380516"/>
            <a:ext cx="351313" cy="351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" name="CuadroTexto 100"/>
          <p:cNvSpPr txBox="1"/>
          <p:nvPr/>
        </p:nvSpPr>
        <p:spPr>
          <a:xfrm>
            <a:off x="10409431" y="2677443"/>
            <a:ext cx="3706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100" dirty="0">
                <a:latin typeface="Arial" panose="020B0604020202020204" pitchFamily="34" charset="0"/>
                <a:cs typeface="Arial" panose="020B0604020202020204" pitchFamily="34" charset="0"/>
              </a:rPr>
              <a:t>.txt</a:t>
            </a:r>
          </a:p>
        </p:txBody>
      </p:sp>
      <p:cxnSp>
        <p:nvCxnSpPr>
          <p:cNvPr id="164" name="114 Conector recto de flecha"/>
          <p:cNvCxnSpPr>
            <a:stCxn id="162" idx="1"/>
            <a:endCxn id="159" idx="3"/>
          </p:cNvCxnSpPr>
          <p:nvPr/>
        </p:nvCxnSpPr>
        <p:spPr>
          <a:xfrm flipH="1" flipV="1">
            <a:off x="9798915" y="2552974"/>
            <a:ext cx="629817" cy="3199"/>
          </a:xfrm>
          <a:prstGeom prst="straightConnector1">
            <a:avLst/>
          </a:prstGeom>
          <a:ln w="12700" cap="flat">
            <a:solidFill>
              <a:srgbClr val="FF0000"/>
            </a:solidFill>
            <a:prstDash val="dash"/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5" name="Picture 16" descr="Resultado de imagen para archivo .bat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8" t="10727" r="5269" b="20541"/>
          <a:stretch/>
        </p:blipFill>
        <p:spPr bwMode="auto">
          <a:xfrm>
            <a:off x="9408770" y="2950488"/>
            <a:ext cx="325661" cy="262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6" name="CuadroTexto 100"/>
          <p:cNvSpPr txBox="1"/>
          <p:nvPr/>
        </p:nvSpPr>
        <p:spPr>
          <a:xfrm>
            <a:off x="9365275" y="3158700"/>
            <a:ext cx="4187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defRPr sz="110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PE" dirty="0"/>
              <a:t>.bat</a:t>
            </a:r>
          </a:p>
        </p:txBody>
      </p:sp>
      <p:cxnSp>
        <p:nvCxnSpPr>
          <p:cNvPr id="167" name="114 Conector recto de flecha"/>
          <p:cNvCxnSpPr>
            <a:stCxn id="168" idx="1"/>
            <a:endCxn id="165" idx="3"/>
          </p:cNvCxnSpPr>
          <p:nvPr/>
        </p:nvCxnSpPr>
        <p:spPr>
          <a:xfrm flipH="1">
            <a:off x="9734431" y="3080471"/>
            <a:ext cx="318265" cy="1262"/>
          </a:xfrm>
          <a:prstGeom prst="straightConnector1">
            <a:avLst/>
          </a:prstGeom>
          <a:ln w="12700" cap="flat">
            <a:solidFill>
              <a:srgbClr val="FF0000"/>
            </a:solidFill>
            <a:prstDash val="dash"/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8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696" y="2951420"/>
            <a:ext cx="361342" cy="258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" name="Picture 10" descr="Imagen relacionada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5636" y="2902766"/>
            <a:ext cx="351313" cy="351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0" name="CuadroTexto 100"/>
          <p:cNvSpPr txBox="1"/>
          <p:nvPr/>
        </p:nvSpPr>
        <p:spPr>
          <a:xfrm>
            <a:off x="10632074" y="3191554"/>
            <a:ext cx="7264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100">
                <a:latin typeface="Arial" panose="020B0604020202020204" pitchFamily="34" charset="0"/>
                <a:cs typeface="Arial" panose="020B0604020202020204" pitchFamily="34" charset="0"/>
              </a:rPr>
              <a:t>Archivos</a:t>
            </a:r>
          </a:p>
        </p:txBody>
      </p:sp>
      <p:cxnSp>
        <p:nvCxnSpPr>
          <p:cNvPr id="171" name="114 Conector recto de flecha"/>
          <p:cNvCxnSpPr>
            <a:stCxn id="169" idx="1"/>
            <a:endCxn id="168" idx="3"/>
          </p:cNvCxnSpPr>
          <p:nvPr/>
        </p:nvCxnSpPr>
        <p:spPr>
          <a:xfrm flipH="1">
            <a:off x="10414038" y="3078423"/>
            <a:ext cx="371598" cy="2048"/>
          </a:xfrm>
          <a:prstGeom prst="straightConnector1">
            <a:avLst/>
          </a:prstGeom>
          <a:ln w="12700" cap="flat">
            <a:solidFill>
              <a:srgbClr val="FF0000"/>
            </a:solidFill>
            <a:prstDash val="dash"/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2" name="Picture 2" descr="Imagen relacionada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581" y="3351035"/>
            <a:ext cx="556112" cy="556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" name="CuadroTexto 206"/>
          <p:cNvSpPr txBox="1"/>
          <p:nvPr/>
        </p:nvSpPr>
        <p:spPr>
          <a:xfrm>
            <a:off x="3733813" y="2644506"/>
            <a:ext cx="1371072" cy="276999"/>
          </a:xfrm>
          <a:prstGeom prst="rect">
            <a:avLst/>
          </a:prstGeom>
          <a:solidFill>
            <a:srgbClr val="CC00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PROCESO ETL</a:t>
            </a:r>
          </a:p>
        </p:txBody>
      </p:sp>
      <p:grpSp>
        <p:nvGrpSpPr>
          <p:cNvPr id="28" name="27 Grupo"/>
          <p:cNvGrpSpPr/>
          <p:nvPr/>
        </p:nvGrpSpPr>
        <p:grpSpPr>
          <a:xfrm>
            <a:off x="175270" y="4955404"/>
            <a:ext cx="1988754" cy="1519900"/>
            <a:chOff x="8251329" y="2877975"/>
            <a:chExt cx="1988754" cy="1519900"/>
          </a:xfrm>
        </p:grpSpPr>
        <p:sp>
          <p:nvSpPr>
            <p:cNvPr id="176" name="Rectángulo 90"/>
            <p:cNvSpPr/>
            <p:nvPr/>
          </p:nvSpPr>
          <p:spPr>
            <a:xfrm rot="5400000">
              <a:off x="8454019" y="3048228"/>
              <a:ext cx="943456" cy="1114605"/>
            </a:xfrm>
            <a:prstGeom prst="rect">
              <a:avLst/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7" name="CuadroTexto 206"/>
            <p:cNvSpPr txBox="1"/>
            <p:nvPr/>
          </p:nvSpPr>
          <p:spPr>
            <a:xfrm>
              <a:off x="8368444" y="2877975"/>
              <a:ext cx="1132355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2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SQL</a:t>
              </a:r>
            </a:p>
          </p:txBody>
        </p:sp>
        <p:grpSp>
          <p:nvGrpSpPr>
            <p:cNvPr id="178" name="259 Grupo"/>
            <p:cNvGrpSpPr/>
            <p:nvPr/>
          </p:nvGrpSpPr>
          <p:grpSpPr>
            <a:xfrm>
              <a:off x="8905331" y="3974563"/>
              <a:ext cx="1334752" cy="423312"/>
              <a:chOff x="1147565" y="4636353"/>
              <a:chExt cx="1334752" cy="423312"/>
            </a:xfrm>
          </p:grpSpPr>
          <p:pic>
            <p:nvPicPr>
              <p:cNvPr id="179" name="Imagen 120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09764" y="4636353"/>
                <a:ext cx="744919" cy="177891"/>
              </a:xfrm>
              <a:prstGeom prst="rect">
                <a:avLst/>
              </a:prstGeom>
            </p:spPr>
          </p:pic>
          <p:sp>
            <p:nvSpPr>
              <p:cNvPr id="180" name="Rectángulo 103"/>
              <p:cNvSpPr/>
              <p:nvPr/>
            </p:nvSpPr>
            <p:spPr>
              <a:xfrm>
                <a:off x="1147565" y="4798055"/>
                <a:ext cx="1334752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PE" sz="1100">
                    <a:latin typeface="Arial" panose="020B0604020202020204" pitchFamily="34" charset="0"/>
                    <a:cs typeface="Arial" panose="020B0604020202020204" pitchFamily="34" charset="0"/>
                  </a:rPr>
                  <a:t>SPPEDBS00006</a:t>
                </a:r>
              </a:p>
            </p:txBody>
          </p:sp>
        </p:grpSp>
        <p:grpSp>
          <p:nvGrpSpPr>
            <p:cNvPr id="181" name="28 Grupo"/>
            <p:cNvGrpSpPr/>
            <p:nvPr/>
          </p:nvGrpSpPr>
          <p:grpSpPr>
            <a:xfrm>
              <a:off x="8251329" y="3231810"/>
              <a:ext cx="1379624" cy="657566"/>
              <a:chOff x="1810925" y="1931204"/>
              <a:chExt cx="1379624" cy="657566"/>
            </a:xfrm>
          </p:grpSpPr>
          <p:pic>
            <p:nvPicPr>
              <p:cNvPr id="182" name="Picture 2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09695" y="1931204"/>
                <a:ext cx="439260" cy="439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3" name="CuadroTexto 9"/>
              <p:cNvSpPr txBox="1"/>
              <p:nvPr/>
            </p:nvSpPr>
            <p:spPr>
              <a:xfrm>
                <a:off x="1810925" y="2327160"/>
                <a:ext cx="137962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E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Cobranza_AAFP</a:t>
                </a:r>
                <a:endParaRPr lang="es-PE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19" name="Conector angular 18"/>
          <p:cNvCxnSpPr>
            <a:stCxn id="137" idx="3"/>
            <a:endCxn id="177" idx="0"/>
          </p:cNvCxnSpPr>
          <p:nvPr/>
        </p:nvCxnSpPr>
        <p:spPr>
          <a:xfrm rot="5400000">
            <a:off x="2194250" y="2728805"/>
            <a:ext cx="890913" cy="3562285"/>
          </a:xfrm>
          <a:prstGeom prst="bentConnector3">
            <a:avLst>
              <a:gd name="adj1" fmla="val 31339"/>
            </a:avLst>
          </a:prstGeom>
          <a:ln>
            <a:solidFill>
              <a:srgbClr val="000099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158 Conector recto de flecha"/>
          <p:cNvCxnSpPr/>
          <p:nvPr/>
        </p:nvCxnSpPr>
        <p:spPr>
          <a:xfrm flipV="1">
            <a:off x="5976912" y="3936817"/>
            <a:ext cx="0" cy="624774"/>
          </a:xfrm>
          <a:prstGeom prst="straightConnector1">
            <a:avLst/>
          </a:prstGeom>
          <a:ln cap="flat">
            <a:solidFill>
              <a:schemeClr val="tx1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CuadroTexto 9"/>
          <p:cNvSpPr txBox="1"/>
          <p:nvPr/>
        </p:nvSpPr>
        <p:spPr>
          <a:xfrm>
            <a:off x="9987147" y="3168366"/>
            <a:ext cx="9949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050" dirty="0"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</a:p>
        </p:txBody>
      </p:sp>
      <p:sp>
        <p:nvSpPr>
          <p:cNvPr id="175" name="CuadroTexto 58"/>
          <p:cNvSpPr txBox="1"/>
          <p:nvPr/>
        </p:nvSpPr>
        <p:spPr>
          <a:xfrm>
            <a:off x="3571112" y="2926001"/>
            <a:ext cx="16589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1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Graba descargos </a:t>
            </a:r>
          </a:p>
          <a:p>
            <a:pPr algn="ctr"/>
            <a:r>
              <a:rPr lang="es-PE" sz="11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deuda</a:t>
            </a:r>
          </a:p>
        </p:txBody>
      </p:sp>
      <p:sp>
        <p:nvSpPr>
          <p:cNvPr id="196" name="CuadroTexto 135"/>
          <p:cNvSpPr txBox="1"/>
          <p:nvPr/>
        </p:nvSpPr>
        <p:spPr>
          <a:xfrm>
            <a:off x="1780970" y="3190111"/>
            <a:ext cx="20639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110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Descargos de deuda</a:t>
            </a:r>
          </a:p>
        </p:txBody>
      </p:sp>
      <p:cxnSp>
        <p:nvCxnSpPr>
          <p:cNvPr id="204" name="Conector recto 4"/>
          <p:cNvCxnSpPr/>
          <p:nvPr/>
        </p:nvCxnSpPr>
        <p:spPr>
          <a:xfrm>
            <a:off x="1577957" y="3482320"/>
            <a:ext cx="2155856" cy="2758"/>
          </a:xfrm>
          <a:prstGeom prst="line">
            <a:avLst/>
          </a:prstGeom>
          <a:ln>
            <a:solidFill>
              <a:srgbClr val="000099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>
            <a:endCxn id="212" idx="2"/>
          </p:cNvCxnSpPr>
          <p:nvPr/>
        </p:nvCxnSpPr>
        <p:spPr>
          <a:xfrm>
            <a:off x="8410213" y="2380516"/>
            <a:ext cx="885932" cy="522956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36" name="CuadroTexto 9"/>
          <p:cNvSpPr txBox="1"/>
          <p:nvPr/>
        </p:nvSpPr>
        <p:spPr>
          <a:xfrm>
            <a:off x="553155" y="3629281"/>
            <a:ext cx="5265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050" dirty="0"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</a:p>
        </p:txBody>
      </p:sp>
      <p:cxnSp>
        <p:nvCxnSpPr>
          <p:cNvPr id="138" name="Conector recto 4"/>
          <p:cNvCxnSpPr>
            <a:stCxn id="176" idx="0"/>
          </p:cNvCxnSpPr>
          <p:nvPr/>
        </p:nvCxnSpPr>
        <p:spPr>
          <a:xfrm flipV="1">
            <a:off x="1406991" y="5677486"/>
            <a:ext cx="1181357" cy="5474"/>
          </a:xfrm>
          <a:prstGeom prst="line">
            <a:avLst/>
          </a:prstGeom>
          <a:ln>
            <a:solidFill>
              <a:srgbClr val="000099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Grupo 37"/>
          <p:cNvGrpSpPr/>
          <p:nvPr/>
        </p:nvGrpSpPr>
        <p:grpSpPr>
          <a:xfrm>
            <a:off x="5122704" y="1401783"/>
            <a:ext cx="2295018" cy="969125"/>
            <a:chOff x="611608" y="2022096"/>
            <a:chExt cx="2295018" cy="969125"/>
          </a:xfrm>
        </p:grpSpPr>
        <p:pic>
          <p:nvPicPr>
            <p:cNvPr id="139" name="Imagen 101"/>
            <p:cNvPicPr>
              <a:picLocks noChangeAspect="1"/>
            </p:cNvPicPr>
            <p:nvPr/>
          </p:nvPicPr>
          <p:blipFill rotWithShape="1">
            <a:blip r:embed="rId3"/>
            <a:srcRect r="20396"/>
            <a:stretch/>
          </p:blipFill>
          <p:spPr>
            <a:xfrm>
              <a:off x="1480788" y="2022096"/>
              <a:ext cx="629224" cy="537349"/>
            </a:xfrm>
            <a:prstGeom prst="rect">
              <a:avLst/>
            </a:prstGeom>
          </p:spPr>
        </p:pic>
        <p:sp>
          <p:nvSpPr>
            <p:cNvPr id="140" name="CuadroTexto 34"/>
            <p:cNvSpPr txBox="1"/>
            <p:nvPr/>
          </p:nvSpPr>
          <p:spPr>
            <a:xfrm>
              <a:off x="611608" y="2560334"/>
              <a:ext cx="22950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Centralización </a:t>
              </a:r>
            </a:p>
            <a:p>
              <a:pPr algn="ctr"/>
              <a:r>
                <a:rPr lang="es-PE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de LQP</a:t>
              </a:r>
              <a:endParaRPr lang="es-PE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710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PE" sz="2400" b="1" dirty="0"/>
              <a:t>AFP INTEGRA – Definición de las Aplicaciones de Comercial</a:t>
            </a:r>
          </a:p>
        </p:txBody>
      </p:sp>
      <p:pic>
        <p:nvPicPr>
          <p:cNvPr id="222" name="Imagen 22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57496" y="103009"/>
            <a:ext cx="1724704" cy="698676"/>
          </a:xfrm>
          <a:prstGeom prst="rect">
            <a:avLst/>
          </a:prstGeom>
        </p:spPr>
      </p:pic>
      <p:sp>
        <p:nvSpPr>
          <p:cNvPr id="130" name="AutoShape 2" descr="Resultado de imagen para edificio empresa dibuj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77" name="Rectángulo 90"/>
          <p:cNvSpPr/>
          <p:nvPr/>
        </p:nvSpPr>
        <p:spPr>
          <a:xfrm rot="5400000">
            <a:off x="3922948" y="-2143379"/>
            <a:ext cx="4280457" cy="11497719"/>
          </a:xfrm>
          <a:prstGeom prst="rect">
            <a:avLst/>
          </a:prstGeom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CuadroTexto 206"/>
          <p:cNvSpPr txBox="1"/>
          <p:nvPr/>
        </p:nvSpPr>
        <p:spPr>
          <a:xfrm>
            <a:off x="314323" y="1188361"/>
            <a:ext cx="11497721" cy="338554"/>
          </a:xfrm>
          <a:prstGeom prst="rect">
            <a:avLst/>
          </a:prstGeom>
          <a:solidFill>
            <a:srgbClr val="00CCFF"/>
          </a:solidFill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PE" dirty="0"/>
              <a:t>Comercial</a:t>
            </a:r>
          </a:p>
        </p:txBody>
      </p:sp>
      <p:grpSp>
        <p:nvGrpSpPr>
          <p:cNvPr id="79" name="Grupo 37"/>
          <p:cNvGrpSpPr/>
          <p:nvPr/>
        </p:nvGrpSpPr>
        <p:grpSpPr>
          <a:xfrm>
            <a:off x="446523" y="4438460"/>
            <a:ext cx="905542" cy="694872"/>
            <a:chOff x="1380057" y="2255197"/>
            <a:chExt cx="905542" cy="694872"/>
          </a:xfrm>
        </p:grpSpPr>
        <p:pic>
          <p:nvPicPr>
            <p:cNvPr id="80" name="Imagen 101"/>
            <p:cNvPicPr>
              <a:picLocks noChangeAspect="1"/>
            </p:cNvPicPr>
            <p:nvPr/>
          </p:nvPicPr>
          <p:blipFill rotWithShape="1">
            <a:blip r:embed="rId3"/>
            <a:srcRect r="20396"/>
            <a:stretch/>
          </p:blipFill>
          <p:spPr>
            <a:xfrm>
              <a:off x="1577774" y="2255197"/>
              <a:ext cx="356268" cy="304248"/>
            </a:xfrm>
            <a:prstGeom prst="rect">
              <a:avLst/>
            </a:prstGeom>
          </p:spPr>
        </p:pic>
        <p:sp>
          <p:nvSpPr>
            <p:cNvPr id="81" name="CuadroTexto 34"/>
            <p:cNvSpPr txBox="1"/>
            <p:nvPr/>
          </p:nvSpPr>
          <p:spPr>
            <a:xfrm>
              <a:off x="1380057" y="2519182"/>
              <a:ext cx="90554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Reportes Comercial</a:t>
              </a:r>
              <a:endParaRPr lang="es-PE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2" name="CuadroTexto 206"/>
          <p:cNvSpPr txBox="1"/>
          <p:nvPr/>
        </p:nvSpPr>
        <p:spPr>
          <a:xfrm>
            <a:off x="1359233" y="4495769"/>
            <a:ext cx="4338394" cy="261610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PE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Muestra información </a:t>
            </a:r>
            <a:r>
              <a:rPr lang="es-PE" sz="1100" dirty="0">
                <a:latin typeface="Arial" panose="020B0604020202020204" pitchFamily="34" charset="0"/>
                <a:cs typeface="Arial" panose="020B0604020202020204" pitchFamily="34" charset="0"/>
              </a:rPr>
              <a:t>de AS40O para análisis de información</a:t>
            </a:r>
          </a:p>
        </p:txBody>
      </p:sp>
      <p:grpSp>
        <p:nvGrpSpPr>
          <p:cNvPr id="83" name="Grupo 37"/>
          <p:cNvGrpSpPr/>
          <p:nvPr/>
        </p:nvGrpSpPr>
        <p:grpSpPr>
          <a:xfrm>
            <a:off x="5728743" y="1769837"/>
            <a:ext cx="1486057" cy="525595"/>
            <a:chOff x="1075245" y="2255197"/>
            <a:chExt cx="1486057" cy="525595"/>
          </a:xfrm>
        </p:grpSpPr>
        <p:pic>
          <p:nvPicPr>
            <p:cNvPr id="84" name="Imagen 101"/>
            <p:cNvPicPr>
              <a:picLocks noChangeAspect="1"/>
            </p:cNvPicPr>
            <p:nvPr/>
          </p:nvPicPr>
          <p:blipFill rotWithShape="1">
            <a:blip r:embed="rId3"/>
            <a:srcRect r="20396"/>
            <a:stretch/>
          </p:blipFill>
          <p:spPr>
            <a:xfrm>
              <a:off x="1646014" y="2255197"/>
              <a:ext cx="356268" cy="304248"/>
            </a:xfrm>
            <a:prstGeom prst="rect">
              <a:avLst/>
            </a:prstGeom>
          </p:spPr>
        </p:pic>
        <p:sp>
          <p:nvSpPr>
            <p:cNvPr id="85" name="CuadroTexto 34"/>
            <p:cNvSpPr txBox="1"/>
            <p:nvPr/>
          </p:nvSpPr>
          <p:spPr>
            <a:xfrm>
              <a:off x="1075245" y="2519182"/>
              <a:ext cx="14860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100">
                  <a:latin typeface="Arial" panose="020B0604020202020204" pitchFamily="34" charset="0"/>
                  <a:cs typeface="Arial" panose="020B0604020202020204" pitchFamily="34" charset="0"/>
                </a:rPr>
                <a:t>Segmentación</a:t>
              </a:r>
            </a:p>
          </p:txBody>
        </p:sp>
      </p:grpSp>
      <p:sp>
        <p:nvSpPr>
          <p:cNvPr id="86" name="CuadroTexto 206"/>
          <p:cNvSpPr txBox="1"/>
          <p:nvPr/>
        </p:nvSpPr>
        <p:spPr>
          <a:xfrm>
            <a:off x="7245917" y="1801570"/>
            <a:ext cx="4338394" cy="430887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PE" sz="1100" dirty="0">
                <a:latin typeface="Arial" panose="020B0604020202020204" pitchFamily="34" charset="0"/>
                <a:cs typeface="Arial" panose="020B0604020202020204" pitchFamily="34" charset="0"/>
              </a:rPr>
              <a:t>Asignar segmentación comercial y de MKT a los afiliados de integra</a:t>
            </a:r>
          </a:p>
        </p:txBody>
      </p:sp>
      <p:grpSp>
        <p:nvGrpSpPr>
          <p:cNvPr id="96" name="Grupo 37"/>
          <p:cNvGrpSpPr/>
          <p:nvPr/>
        </p:nvGrpSpPr>
        <p:grpSpPr>
          <a:xfrm>
            <a:off x="256045" y="1751559"/>
            <a:ext cx="1162826" cy="1541258"/>
            <a:chOff x="1175337" y="2255197"/>
            <a:chExt cx="1162826" cy="1541258"/>
          </a:xfrm>
        </p:grpSpPr>
        <p:pic>
          <p:nvPicPr>
            <p:cNvPr id="97" name="Imagen 101"/>
            <p:cNvPicPr>
              <a:picLocks noChangeAspect="1"/>
            </p:cNvPicPr>
            <p:nvPr/>
          </p:nvPicPr>
          <p:blipFill rotWithShape="1">
            <a:blip r:embed="rId3"/>
            <a:srcRect r="20396"/>
            <a:stretch/>
          </p:blipFill>
          <p:spPr>
            <a:xfrm>
              <a:off x="1577774" y="2255197"/>
              <a:ext cx="356268" cy="304248"/>
            </a:xfrm>
            <a:prstGeom prst="rect">
              <a:avLst/>
            </a:prstGeom>
          </p:spPr>
        </p:pic>
        <p:sp>
          <p:nvSpPr>
            <p:cNvPr id="98" name="CuadroTexto 34"/>
            <p:cNvSpPr txBox="1"/>
            <p:nvPr/>
          </p:nvSpPr>
          <p:spPr>
            <a:xfrm>
              <a:off x="1175337" y="2519182"/>
              <a:ext cx="1162826" cy="127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100" dirty="0">
                  <a:latin typeface="Arial" panose="020B0604020202020204" pitchFamily="34" charset="0"/>
                  <a:cs typeface="Arial" panose="020B0604020202020204" pitchFamily="34" charset="0"/>
                </a:rPr>
                <a:t>Carteras de Servicios al  Empleador</a:t>
              </a:r>
            </a:p>
            <a:p>
              <a:pPr algn="ctr"/>
              <a:r>
                <a:rPr lang="es-PE" sz="1100" dirty="0">
                  <a:latin typeface="Arial" panose="020B0604020202020204" pitchFamily="34" charset="0"/>
                  <a:cs typeface="Arial" panose="020B0604020202020204" pitchFamily="34" charset="0"/>
                </a:rPr>
                <a:t>Nombre correcto: Cartera de Asesores</a:t>
              </a:r>
            </a:p>
          </p:txBody>
        </p:sp>
      </p:grpSp>
      <p:sp>
        <p:nvSpPr>
          <p:cNvPr id="99" name="CuadroTexto 206"/>
          <p:cNvSpPr txBox="1"/>
          <p:nvPr/>
        </p:nvSpPr>
        <p:spPr>
          <a:xfrm>
            <a:off x="1415583" y="1799018"/>
            <a:ext cx="4338394" cy="600164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PE" sz="1100" dirty="0">
                <a:latin typeface="Arial" panose="020B0604020202020204" pitchFamily="34" charset="0"/>
                <a:cs typeface="Arial" panose="020B0604020202020204" pitchFamily="34" charset="0"/>
              </a:rPr>
              <a:t>Nos permite procesar la información descargada de los empleadores para regularizar deuda presunta de los mismos a través del portal de AFPNET.</a:t>
            </a:r>
          </a:p>
        </p:txBody>
      </p:sp>
      <p:grpSp>
        <p:nvGrpSpPr>
          <p:cNvPr id="24" name="Grupo 37"/>
          <p:cNvGrpSpPr/>
          <p:nvPr/>
        </p:nvGrpSpPr>
        <p:grpSpPr>
          <a:xfrm>
            <a:off x="5735132" y="2816113"/>
            <a:ext cx="1512759" cy="681224"/>
            <a:chOff x="979709" y="2255197"/>
            <a:chExt cx="1512759" cy="681224"/>
          </a:xfrm>
        </p:grpSpPr>
        <p:pic>
          <p:nvPicPr>
            <p:cNvPr id="25" name="Imagen 101"/>
            <p:cNvPicPr>
              <a:picLocks noChangeAspect="1"/>
            </p:cNvPicPr>
            <p:nvPr/>
          </p:nvPicPr>
          <p:blipFill rotWithShape="1">
            <a:blip r:embed="rId3"/>
            <a:srcRect r="20396"/>
            <a:stretch/>
          </p:blipFill>
          <p:spPr>
            <a:xfrm>
              <a:off x="1577774" y="2255197"/>
              <a:ext cx="356268" cy="304248"/>
            </a:xfrm>
            <a:prstGeom prst="rect">
              <a:avLst/>
            </a:prstGeom>
          </p:spPr>
        </p:pic>
        <p:sp>
          <p:nvSpPr>
            <p:cNvPr id="26" name="CuadroTexto 34"/>
            <p:cNvSpPr txBox="1"/>
            <p:nvPr/>
          </p:nvSpPr>
          <p:spPr>
            <a:xfrm>
              <a:off x="979709" y="2505534"/>
              <a:ext cx="151275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Estructura comercial WEB</a:t>
              </a:r>
              <a:endParaRPr lang="es-PE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7" name="CuadroTexto 206"/>
          <p:cNvSpPr txBox="1"/>
          <p:nvPr/>
        </p:nvSpPr>
        <p:spPr>
          <a:xfrm>
            <a:off x="7228675" y="2816113"/>
            <a:ext cx="4338394" cy="769441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PE" sz="1100" dirty="0">
                <a:latin typeface="Arial" panose="020B0604020202020204" pitchFamily="34" charset="0"/>
                <a:cs typeface="Arial" panose="020B0604020202020204" pitchFamily="34" charset="0"/>
              </a:rPr>
              <a:t>Administración de la estructura comercial de ventas. Maneja la jerarquía de agencias, supervisores, y los movimientos de los ejecutivos.</a:t>
            </a:r>
          </a:p>
          <a:p>
            <a:pPr algn="just"/>
            <a:r>
              <a:rPr lang="es-PE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( WEB)</a:t>
            </a:r>
            <a:endParaRPr lang="es-PE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1" name="Grupo 37"/>
          <p:cNvGrpSpPr/>
          <p:nvPr/>
        </p:nvGrpSpPr>
        <p:grpSpPr>
          <a:xfrm>
            <a:off x="5715916" y="4275273"/>
            <a:ext cx="1512759" cy="681224"/>
            <a:chOff x="979709" y="2255197"/>
            <a:chExt cx="1512759" cy="681224"/>
          </a:xfrm>
        </p:grpSpPr>
        <p:pic>
          <p:nvPicPr>
            <p:cNvPr id="32" name="Imagen 101"/>
            <p:cNvPicPr>
              <a:picLocks noChangeAspect="1"/>
            </p:cNvPicPr>
            <p:nvPr/>
          </p:nvPicPr>
          <p:blipFill rotWithShape="1">
            <a:blip r:embed="rId3"/>
            <a:srcRect r="20396"/>
            <a:stretch/>
          </p:blipFill>
          <p:spPr>
            <a:xfrm>
              <a:off x="1577774" y="2255197"/>
              <a:ext cx="356268" cy="304248"/>
            </a:xfrm>
            <a:prstGeom prst="rect">
              <a:avLst/>
            </a:prstGeom>
          </p:spPr>
        </p:pic>
        <p:sp>
          <p:nvSpPr>
            <p:cNvPr id="33" name="CuadroTexto 34"/>
            <p:cNvSpPr txBox="1"/>
            <p:nvPr/>
          </p:nvSpPr>
          <p:spPr>
            <a:xfrm>
              <a:off x="979709" y="2505534"/>
              <a:ext cx="151275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Estructura comercial AS400</a:t>
              </a:r>
              <a:endParaRPr lang="es-PE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4" name="CuadroTexto 206"/>
          <p:cNvSpPr txBox="1"/>
          <p:nvPr/>
        </p:nvSpPr>
        <p:spPr>
          <a:xfrm>
            <a:off x="7188623" y="4198188"/>
            <a:ext cx="4338394" cy="769441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PE" sz="1100" dirty="0">
                <a:latin typeface="Arial" panose="020B0604020202020204" pitchFamily="34" charset="0"/>
                <a:cs typeface="Arial" panose="020B0604020202020204" pitchFamily="34" charset="0"/>
              </a:rPr>
              <a:t>Administración de la estructura comercial de ventas. Maneja la jerarquía de agencias, supervisores, y los movimientos de los ejecutivos.</a:t>
            </a:r>
          </a:p>
          <a:p>
            <a:pPr algn="just"/>
            <a:r>
              <a:rPr lang="es-PE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( AS400)</a:t>
            </a:r>
            <a:endParaRPr lang="es-PE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5" name="Grupo 37"/>
          <p:cNvGrpSpPr/>
          <p:nvPr/>
        </p:nvGrpSpPr>
        <p:grpSpPr>
          <a:xfrm>
            <a:off x="374275" y="3462654"/>
            <a:ext cx="827001" cy="805062"/>
            <a:chOff x="1342407" y="2255197"/>
            <a:chExt cx="827001" cy="805062"/>
          </a:xfrm>
        </p:grpSpPr>
        <p:pic>
          <p:nvPicPr>
            <p:cNvPr id="36" name="Imagen 101"/>
            <p:cNvPicPr>
              <a:picLocks noChangeAspect="1"/>
            </p:cNvPicPr>
            <p:nvPr/>
          </p:nvPicPr>
          <p:blipFill rotWithShape="1">
            <a:blip r:embed="rId3"/>
            <a:srcRect r="20396"/>
            <a:stretch/>
          </p:blipFill>
          <p:spPr>
            <a:xfrm>
              <a:off x="1577774" y="2255197"/>
              <a:ext cx="356268" cy="304248"/>
            </a:xfrm>
            <a:prstGeom prst="rect">
              <a:avLst/>
            </a:prstGeom>
          </p:spPr>
        </p:pic>
        <p:sp>
          <p:nvSpPr>
            <p:cNvPr id="37" name="CuadroTexto 34"/>
            <p:cNvSpPr txBox="1"/>
            <p:nvPr/>
          </p:nvSpPr>
          <p:spPr>
            <a:xfrm>
              <a:off x="1342407" y="2552428"/>
              <a:ext cx="827001" cy="5078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s-PE" sz="1100" dirty="0">
                  <a:latin typeface="Arial" panose="020B0604020202020204" pitchFamily="34" charset="0"/>
                  <a:cs typeface="Arial" panose="020B0604020202020204" pitchFamily="34" charset="0"/>
                </a:rPr>
                <a:t>Sistema Comisiones - RRHH</a:t>
              </a:r>
            </a:p>
          </p:txBody>
        </p:sp>
      </p:grpSp>
      <p:sp>
        <p:nvSpPr>
          <p:cNvPr id="38" name="CuadroTexto 206"/>
          <p:cNvSpPr txBox="1"/>
          <p:nvPr/>
        </p:nvSpPr>
        <p:spPr>
          <a:xfrm>
            <a:off x="1352065" y="3552867"/>
            <a:ext cx="4338394" cy="261610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PE" sz="1100" dirty="0">
                <a:latin typeface="Arial" panose="020B0604020202020204" pitchFamily="34" charset="0"/>
                <a:cs typeface="Arial" panose="020B0604020202020204" pitchFamily="34" charset="0"/>
              </a:rPr>
              <a:t>Pago de comisiones a la fuerza de ventas</a:t>
            </a:r>
          </a:p>
        </p:txBody>
      </p:sp>
    </p:spTree>
    <p:extLst>
      <p:ext uri="{BB962C8B-B14F-4D97-AF65-F5344CB8AC3E}">
        <p14:creationId xmlns:p14="http://schemas.microsoft.com/office/powerpoint/2010/main" val="426594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ángulo 90"/>
          <p:cNvSpPr/>
          <p:nvPr/>
        </p:nvSpPr>
        <p:spPr>
          <a:xfrm rot="5400000">
            <a:off x="9664326" y="1298986"/>
            <a:ext cx="1404256" cy="1636816"/>
          </a:xfrm>
          <a:prstGeom prst="rect">
            <a:avLst/>
          </a:prstGeom>
          <a:ln w="19050">
            <a:solidFill>
              <a:srgbClr val="0099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ángulo 90"/>
          <p:cNvSpPr/>
          <p:nvPr/>
        </p:nvSpPr>
        <p:spPr>
          <a:xfrm rot="5400000">
            <a:off x="4638640" y="-370244"/>
            <a:ext cx="1404256" cy="4907702"/>
          </a:xfrm>
          <a:prstGeom prst="rect">
            <a:avLst/>
          </a:prstGeom>
          <a:ln w="19050">
            <a:solidFill>
              <a:srgbClr val="0099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CuadroTexto 206"/>
          <p:cNvSpPr txBox="1"/>
          <p:nvPr/>
        </p:nvSpPr>
        <p:spPr>
          <a:xfrm>
            <a:off x="2878212" y="1104470"/>
            <a:ext cx="4916407" cy="276999"/>
          </a:xfrm>
          <a:prstGeom prst="rect">
            <a:avLst/>
          </a:prstGeom>
          <a:solidFill>
            <a:srgbClr val="0099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APLICACIÓN AS400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PE" sz="2400" b="1" dirty="0"/>
              <a:t>AFP INTEGRA – Proceso Comercial</a:t>
            </a:r>
          </a:p>
        </p:txBody>
      </p:sp>
      <p:pic>
        <p:nvPicPr>
          <p:cNvPr id="222" name="Imagen 22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57496" y="103009"/>
            <a:ext cx="1724704" cy="698676"/>
          </a:xfrm>
          <a:prstGeom prst="rect">
            <a:avLst/>
          </a:prstGeom>
        </p:spPr>
      </p:pic>
      <p:sp>
        <p:nvSpPr>
          <p:cNvPr id="130" name="AutoShape 2" descr="Resultado de imagen para edificio empresa dibuj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grpSp>
        <p:nvGrpSpPr>
          <p:cNvPr id="38" name="Grupo 37"/>
          <p:cNvGrpSpPr/>
          <p:nvPr/>
        </p:nvGrpSpPr>
        <p:grpSpPr>
          <a:xfrm>
            <a:off x="6006504" y="1575768"/>
            <a:ext cx="1039406" cy="986047"/>
            <a:chOff x="1275171" y="2022096"/>
            <a:chExt cx="1039406" cy="986047"/>
          </a:xfrm>
        </p:grpSpPr>
        <p:pic>
          <p:nvPicPr>
            <p:cNvPr id="102" name="Imagen 101"/>
            <p:cNvPicPr>
              <a:picLocks noChangeAspect="1"/>
            </p:cNvPicPr>
            <p:nvPr/>
          </p:nvPicPr>
          <p:blipFill rotWithShape="1">
            <a:blip r:embed="rId3"/>
            <a:srcRect r="20396"/>
            <a:stretch/>
          </p:blipFill>
          <p:spPr>
            <a:xfrm>
              <a:off x="1480788" y="2022096"/>
              <a:ext cx="629224" cy="537349"/>
            </a:xfrm>
            <a:prstGeom prst="rect">
              <a:avLst/>
            </a:prstGeom>
          </p:spPr>
        </p:pic>
        <p:sp>
          <p:nvSpPr>
            <p:cNvPr id="35" name="CuadroTexto 34"/>
            <p:cNvSpPr txBox="1"/>
            <p:nvPr/>
          </p:nvSpPr>
          <p:spPr>
            <a:xfrm>
              <a:off x="1275171" y="2546478"/>
              <a:ext cx="10394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Reportes comerciales</a:t>
              </a:r>
              <a:endParaRPr lang="es-PE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9" name="Grupo 38"/>
          <p:cNvGrpSpPr/>
          <p:nvPr/>
        </p:nvGrpSpPr>
        <p:grpSpPr>
          <a:xfrm>
            <a:off x="4476262" y="1593191"/>
            <a:ext cx="1679144" cy="822379"/>
            <a:chOff x="2054703" y="1093396"/>
            <a:chExt cx="1679144" cy="822379"/>
          </a:xfrm>
        </p:grpSpPr>
        <p:pic>
          <p:nvPicPr>
            <p:cNvPr id="90" name="Imagen 89"/>
            <p:cNvPicPr>
              <a:picLocks noChangeAspect="1"/>
            </p:cNvPicPr>
            <p:nvPr/>
          </p:nvPicPr>
          <p:blipFill rotWithShape="1">
            <a:blip r:embed="rId3"/>
            <a:srcRect r="20396"/>
            <a:stretch/>
          </p:blipFill>
          <p:spPr>
            <a:xfrm>
              <a:off x="2580298" y="1093396"/>
              <a:ext cx="629224" cy="537349"/>
            </a:xfrm>
            <a:prstGeom prst="rect">
              <a:avLst/>
            </a:prstGeom>
          </p:spPr>
        </p:pic>
        <p:sp>
          <p:nvSpPr>
            <p:cNvPr id="113" name="CuadroTexto 112"/>
            <p:cNvSpPr txBox="1"/>
            <p:nvPr/>
          </p:nvSpPr>
          <p:spPr>
            <a:xfrm>
              <a:off x="2054703" y="1638776"/>
              <a:ext cx="1679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200">
                  <a:latin typeface="Arial" panose="020B0604020202020204" pitchFamily="34" charset="0"/>
                  <a:cs typeface="Arial" panose="020B0604020202020204" pitchFamily="34" charset="0"/>
                </a:rPr>
                <a:t>Segmentación</a:t>
              </a:r>
            </a:p>
          </p:txBody>
        </p:sp>
      </p:grpSp>
      <p:grpSp>
        <p:nvGrpSpPr>
          <p:cNvPr id="40" name="Grupo 39"/>
          <p:cNvGrpSpPr/>
          <p:nvPr/>
        </p:nvGrpSpPr>
        <p:grpSpPr>
          <a:xfrm>
            <a:off x="3013140" y="1601289"/>
            <a:ext cx="1679144" cy="818849"/>
            <a:chOff x="3989139" y="997585"/>
            <a:chExt cx="1679144" cy="818849"/>
          </a:xfrm>
        </p:grpSpPr>
        <p:pic>
          <p:nvPicPr>
            <p:cNvPr id="101" name="Imagen 100"/>
            <p:cNvPicPr>
              <a:picLocks noChangeAspect="1"/>
            </p:cNvPicPr>
            <p:nvPr/>
          </p:nvPicPr>
          <p:blipFill rotWithShape="1">
            <a:blip r:embed="rId3"/>
            <a:srcRect r="20396"/>
            <a:stretch/>
          </p:blipFill>
          <p:spPr>
            <a:xfrm>
              <a:off x="4514099" y="997585"/>
              <a:ext cx="629224" cy="537349"/>
            </a:xfrm>
            <a:prstGeom prst="rect">
              <a:avLst/>
            </a:prstGeom>
          </p:spPr>
        </p:pic>
        <p:sp>
          <p:nvSpPr>
            <p:cNvPr id="117" name="CuadroTexto 116"/>
            <p:cNvSpPr txBox="1"/>
            <p:nvPr/>
          </p:nvSpPr>
          <p:spPr>
            <a:xfrm>
              <a:off x="3989139" y="1539435"/>
              <a:ext cx="1679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200">
                  <a:latin typeface="Arial" panose="020B0604020202020204" pitchFamily="34" charset="0"/>
                  <a:cs typeface="Arial" panose="020B0604020202020204" pitchFamily="34" charset="0"/>
                </a:rPr>
                <a:t>Cartera de Asesores</a:t>
              </a:r>
            </a:p>
          </p:txBody>
        </p:sp>
      </p:grpSp>
      <p:cxnSp>
        <p:nvCxnSpPr>
          <p:cNvPr id="69" name="114 Conector recto de flecha"/>
          <p:cNvCxnSpPr/>
          <p:nvPr/>
        </p:nvCxnSpPr>
        <p:spPr>
          <a:xfrm flipV="1">
            <a:off x="2992359" y="4861720"/>
            <a:ext cx="0" cy="355286"/>
          </a:xfrm>
          <a:prstGeom prst="straightConnector1">
            <a:avLst/>
          </a:prstGeom>
          <a:ln cap="flat">
            <a:solidFill>
              <a:schemeClr val="tx1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114 Conector recto de flecha"/>
          <p:cNvCxnSpPr/>
          <p:nvPr/>
        </p:nvCxnSpPr>
        <p:spPr>
          <a:xfrm flipH="1" flipV="1">
            <a:off x="4311910" y="4857072"/>
            <a:ext cx="221" cy="313137"/>
          </a:xfrm>
          <a:prstGeom prst="straightConnector1">
            <a:avLst/>
          </a:prstGeom>
          <a:ln cap="flat">
            <a:solidFill>
              <a:schemeClr val="tx1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114 Conector recto de flecha"/>
          <p:cNvCxnSpPr/>
          <p:nvPr/>
        </p:nvCxnSpPr>
        <p:spPr>
          <a:xfrm flipV="1">
            <a:off x="3729783" y="4124784"/>
            <a:ext cx="0" cy="448978"/>
          </a:xfrm>
          <a:prstGeom prst="straightConnector1">
            <a:avLst/>
          </a:prstGeom>
          <a:ln cap="flat">
            <a:solidFill>
              <a:schemeClr val="tx1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114 Conector recto de flecha"/>
          <p:cNvCxnSpPr/>
          <p:nvPr/>
        </p:nvCxnSpPr>
        <p:spPr>
          <a:xfrm flipV="1">
            <a:off x="1651186" y="4859693"/>
            <a:ext cx="0" cy="355286"/>
          </a:xfrm>
          <a:prstGeom prst="straightConnector1">
            <a:avLst/>
          </a:prstGeom>
          <a:ln cap="flat">
            <a:solidFill>
              <a:schemeClr val="tx1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uadroTexto 206"/>
          <p:cNvSpPr txBox="1"/>
          <p:nvPr/>
        </p:nvSpPr>
        <p:spPr>
          <a:xfrm>
            <a:off x="5748856" y="4706453"/>
            <a:ext cx="1729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1200" b="1">
                <a:latin typeface="Arial" panose="020B0604020202020204" pitchFamily="34" charset="0"/>
                <a:cs typeface="Arial" panose="020B0604020202020204" pitchFamily="34" charset="0"/>
              </a:rPr>
              <a:t>Base de Datos CORE</a:t>
            </a:r>
          </a:p>
        </p:txBody>
      </p:sp>
      <p:sp>
        <p:nvSpPr>
          <p:cNvPr id="75" name="Rectángulo 90"/>
          <p:cNvSpPr/>
          <p:nvPr/>
        </p:nvSpPr>
        <p:spPr>
          <a:xfrm rot="5400000">
            <a:off x="5632503" y="3978478"/>
            <a:ext cx="1948902" cy="213604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CuadroTexto 206"/>
          <p:cNvSpPr txBox="1"/>
          <p:nvPr/>
        </p:nvSpPr>
        <p:spPr>
          <a:xfrm>
            <a:off x="5538938" y="3788848"/>
            <a:ext cx="2136037" cy="276999"/>
          </a:xfrm>
          <a:prstGeom prst="rect">
            <a:avLst/>
          </a:prstGeom>
          <a:solidFill>
            <a:srgbClr val="FFFF6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>
                <a:latin typeface="Arial" panose="020B0604020202020204" pitchFamily="34" charset="0"/>
                <a:cs typeface="Arial" panose="020B0604020202020204" pitchFamily="34" charset="0"/>
              </a:rPr>
              <a:t>SERVICIOS DE SOPORTE</a:t>
            </a:r>
          </a:p>
        </p:txBody>
      </p:sp>
      <p:sp>
        <p:nvSpPr>
          <p:cNvPr id="78" name="Rectángulo 90"/>
          <p:cNvSpPr/>
          <p:nvPr/>
        </p:nvSpPr>
        <p:spPr>
          <a:xfrm rot="5400000">
            <a:off x="1662079" y="2550311"/>
            <a:ext cx="1959064" cy="4982211"/>
          </a:xfrm>
          <a:prstGeom prst="rect">
            <a:avLst/>
          </a:prstGeom>
          <a:ln w="19050">
            <a:solidFill>
              <a:srgbClr val="0099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CuadroTexto 206"/>
          <p:cNvSpPr txBox="1"/>
          <p:nvPr/>
        </p:nvSpPr>
        <p:spPr>
          <a:xfrm>
            <a:off x="150506" y="3778688"/>
            <a:ext cx="4982211" cy="276999"/>
          </a:xfrm>
          <a:prstGeom prst="rect">
            <a:avLst/>
          </a:prstGeom>
          <a:solidFill>
            <a:srgbClr val="0099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DE DATOS CORE</a:t>
            </a:r>
          </a:p>
        </p:txBody>
      </p:sp>
      <p:sp>
        <p:nvSpPr>
          <p:cNvPr id="82" name="Rectángulo 90"/>
          <p:cNvSpPr/>
          <p:nvPr/>
        </p:nvSpPr>
        <p:spPr>
          <a:xfrm>
            <a:off x="349225" y="4435315"/>
            <a:ext cx="4404574" cy="1134897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CuadroTexto 206"/>
          <p:cNvSpPr txBox="1"/>
          <p:nvPr/>
        </p:nvSpPr>
        <p:spPr>
          <a:xfrm>
            <a:off x="349225" y="4168877"/>
            <a:ext cx="4404574" cy="276999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DB2</a:t>
            </a:r>
          </a:p>
        </p:txBody>
      </p:sp>
      <p:grpSp>
        <p:nvGrpSpPr>
          <p:cNvPr id="84" name="83 Grupo"/>
          <p:cNvGrpSpPr/>
          <p:nvPr/>
        </p:nvGrpSpPr>
        <p:grpSpPr>
          <a:xfrm>
            <a:off x="3702429" y="5588100"/>
            <a:ext cx="1334752" cy="472933"/>
            <a:chOff x="3369080" y="6356361"/>
            <a:chExt cx="1334752" cy="472933"/>
          </a:xfrm>
        </p:grpSpPr>
        <p:pic>
          <p:nvPicPr>
            <p:cNvPr id="85" name="Imagen 1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76122" y="6356361"/>
              <a:ext cx="859589" cy="220014"/>
            </a:xfrm>
            <a:prstGeom prst="rect">
              <a:avLst/>
            </a:prstGeom>
          </p:spPr>
        </p:pic>
        <p:sp>
          <p:nvSpPr>
            <p:cNvPr id="86" name="Rectángulo 103"/>
            <p:cNvSpPr/>
            <p:nvPr/>
          </p:nvSpPr>
          <p:spPr>
            <a:xfrm>
              <a:off x="3369080" y="6567684"/>
              <a:ext cx="1334752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E" sz="1100">
                  <a:latin typeface="Arial" panose="020B0604020202020204" pitchFamily="34" charset="0"/>
                  <a:cs typeface="Arial" panose="020B0604020202020204" pitchFamily="34" charset="0"/>
                </a:rPr>
                <a:t>APPN.INTEGRA</a:t>
              </a:r>
            </a:p>
          </p:txBody>
        </p:sp>
      </p:grpSp>
      <p:sp>
        <p:nvSpPr>
          <p:cNvPr id="87" name="Rectángulo 90"/>
          <p:cNvSpPr/>
          <p:nvPr/>
        </p:nvSpPr>
        <p:spPr>
          <a:xfrm>
            <a:off x="5984720" y="4440371"/>
            <a:ext cx="1284037" cy="1095285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8" name="20 Grupo"/>
          <p:cNvGrpSpPr/>
          <p:nvPr/>
        </p:nvGrpSpPr>
        <p:grpSpPr>
          <a:xfrm>
            <a:off x="6139196" y="4557324"/>
            <a:ext cx="1099871" cy="847028"/>
            <a:chOff x="434039" y="5420691"/>
            <a:chExt cx="1099871" cy="847028"/>
          </a:xfrm>
        </p:grpSpPr>
        <p:sp>
          <p:nvSpPr>
            <p:cNvPr id="91" name="CuadroTexto 58"/>
            <p:cNvSpPr txBox="1"/>
            <p:nvPr/>
          </p:nvSpPr>
          <p:spPr>
            <a:xfrm>
              <a:off x="434039" y="6006109"/>
              <a:ext cx="10998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100" dirty="0">
                  <a:latin typeface="Arial" panose="020B0604020202020204" pitchFamily="34" charset="0"/>
                  <a:cs typeface="Arial" panose="020B0604020202020204" pitchFamily="34" charset="0"/>
                </a:rPr>
                <a:t>SERVICIOS</a:t>
              </a:r>
            </a:p>
          </p:txBody>
        </p:sp>
        <p:pic>
          <p:nvPicPr>
            <p:cNvPr id="92" name="Imagen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7835" y="5420691"/>
              <a:ext cx="586602" cy="586700"/>
            </a:xfrm>
            <a:prstGeom prst="rect">
              <a:avLst/>
            </a:prstGeom>
          </p:spPr>
        </p:pic>
      </p:grpSp>
      <p:sp>
        <p:nvSpPr>
          <p:cNvPr id="93" name="CuadroTexto 206"/>
          <p:cNvSpPr txBox="1"/>
          <p:nvPr/>
        </p:nvSpPr>
        <p:spPr>
          <a:xfrm>
            <a:off x="5981118" y="4173934"/>
            <a:ext cx="1301287" cy="276999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DB2</a:t>
            </a:r>
          </a:p>
        </p:txBody>
      </p:sp>
      <p:grpSp>
        <p:nvGrpSpPr>
          <p:cNvPr id="94" name="20 Grupo"/>
          <p:cNvGrpSpPr/>
          <p:nvPr/>
        </p:nvGrpSpPr>
        <p:grpSpPr>
          <a:xfrm>
            <a:off x="2489311" y="4561797"/>
            <a:ext cx="1281758" cy="899502"/>
            <a:chOff x="265801" y="5420691"/>
            <a:chExt cx="1281758" cy="899502"/>
          </a:xfrm>
        </p:grpSpPr>
        <p:sp>
          <p:nvSpPr>
            <p:cNvPr id="95" name="CuadroTexto 58"/>
            <p:cNvSpPr txBox="1"/>
            <p:nvPr/>
          </p:nvSpPr>
          <p:spPr>
            <a:xfrm>
              <a:off x="265801" y="6058583"/>
              <a:ext cx="12817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100">
                  <a:latin typeface="Arial" panose="020B0604020202020204" pitchFamily="34" charset="0"/>
                  <a:cs typeface="Arial" panose="020B0604020202020204" pitchFamily="34" charset="0"/>
                </a:rPr>
                <a:t>EMPLEADORES</a:t>
              </a:r>
            </a:p>
          </p:txBody>
        </p:sp>
        <p:pic>
          <p:nvPicPr>
            <p:cNvPr id="96" name="Imagen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7835" y="5420691"/>
              <a:ext cx="586602" cy="586700"/>
            </a:xfrm>
            <a:prstGeom prst="rect">
              <a:avLst/>
            </a:prstGeom>
          </p:spPr>
        </p:pic>
      </p:grpSp>
      <p:grpSp>
        <p:nvGrpSpPr>
          <p:cNvPr id="97" name="20 Grupo"/>
          <p:cNvGrpSpPr/>
          <p:nvPr/>
        </p:nvGrpSpPr>
        <p:grpSpPr>
          <a:xfrm>
            <a:off x="3736183" y="4543872"/>
            <a:ext cx="1099871" cy="887972"/>
            <a:chOff x="461335" y="5420691"/>
            <a:chExt cx="1099871" cy="887972"/>
          </a:xfrm>
        </p:grpSpPr>
        <p:sp>
          <p:nvSpPr>
            <p:cNvPr id="98" name="CuadroTexto 58"/>
            <p:cNvSpPr txBox="1"/>
            <p:nvPr/>
          </p:nvSpPr>
          <p:spPr>
            <a:xfrm>
              <a:off x="461335" y="6047053"/>
              <a:ext cx="10998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100">
                  <a:latin typeface="Arial" panose="020B0604020202020204" pitchFamily="34" charset="0"/>
                  <a:cs typeface="Arial" panose="020B0604020202020204" pitchFamily="34" charset="0"/>
                </a:rPr>
                <a:t>CUENTAS</a:t>
              </a:r>
            </a:p>
          </p:txBody>
        </p:sp>
        <p:pic>
          <p:nvPicPr>
            <p:cNvPr id="99" name="Imagen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7835" y="5420691"/>
              <a:ext cx="586602" cy="586700"/>
            </a:xfrm>
            <a:prstGeom prst="rect">
              <a:avLst/>
            </a:prstGeom>
          </p:spPr>
        </p:pic>
      </p:grpSp>
      <p:grpSp>
        <p:nvGrpSpPr>
          <p:cNvPr id="100" name="20 Grupo"/>
          <p:cNvGrpSpPr/>
          <p:nvPr/>
        </p:nvGrpSpPr>
        <p:grpSpPr>
          <a:xfrm>
            <a:off x="1559492" y="4578497"/>
            <a:ext cx="1099871" cy="883736"/>
            <a:chOff x="447687" y="5420691"/>
            <a:chExt cx="1099871" cy="883736"/>
          </a:xfrm>
        </p:grpSpPr>
        <p:sp>
          <p:nvSpPr>
            <p:cNvPr id="103" name="CuadroTexto 58"/>
            <p:cNvSpPr txBox="1"/>
            <p:nvPr/>
          </p:nvSpPr>
          <p:spPr>
            <a:xfrm>
              <a:off x="447687" y="6042817"/>
              <a:ext cx="10998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100">
                  <a:latin typeface="Arial" panose="020B0604020202020204" pitchFamily="34" charset="0"/>
                  <a:cs typeface="Arial" panose="020B0604020202020204" pitchFamily="34" charset="0"/>
                </a:rPr>
                <a:t>AFILIADOS</a:t>
              </a:r>
            </a:p>
          </p:txBody>
        </p:sp>
        <p:pic>
          <p:nvPicPr>
            <p:cNvPr id="104" name="Imagen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7835" y="5420691"/>
              <a:ext cx="586602" cy="586700"/>
            </a:xfrm>
            <a:prstGeom prst="rect">
              <a:avLst/>
            </a:prstGeom>
          </p:spPr>
        </p:pic>
      </p:grpSp>
      <p:grpSp>
        <p:nvGrpSpPr>
          <p:cNvPr id="107" name="20 Grupo"/>
          <p:cNvGrpSpPr/>
          <p:nvPr/>
        </p:nvGrpSpPr>
        <p:grpSpPr>
          <a:xfrm>
            <a:off x="443822" y="4578534"/>
            <a:ext cx="1380414" cy="883736"/>
            <a:chOff x="410519" y="5420691"/>
            <a:chExt cx="1380414" cy="883736"/>
          </a:xfrm>
        </p:grpSpPr>
        <p:sp>
          <p:nvSpPr>
            <p:cNvPr id="108" name="CuadroTexto 58"/>
            <p:cNvSpPr txBox="1"/>
            <p:nvPr/>
          </p:nvSpPr>
          <p:spPr>
            <a:xfrm>
              <a:off x="410519" y="6042817"/>
              <a:ext cx="138041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100">
                  <a:latin typeface="Arial" panose="020B0604020202020204" pitchFamily="34" charset="0"/>
                  <a:cs typeface="Arial" panose="020B0604020202020204" pitchFamily="34" charset="0"/>
                </a:rPr>
                <a:t>COMERCIAL</a:t>
              </a:r>
            </a:p>
          </p:txBody>
        </p:sp>
        <p:pic>
          <p:nvPicPr>
            <p:cNvPr id="109" name="Imagen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7835" y="5420691"/>
              <a:ext cx="586602" cy="586700"/>
            </a:xfrm>
            <a:prstGeom prst="rect">
              <a:avLst/>
            </a:prstGeom>
          </p:spPr>
        </p:pic>
      </p:grpSp>
      <p:sp>
        <p:nvSpPr>
          <p:cNvPr id="65" name="CuadroTexto 116"/>
          <p:cNvSpPr txBox="1"/>
          <p:nvPr/>
        </p:nvSpPr>
        <p:spPr>
          <a:xfrm>
            <a:off x="7362372" y="2798979"/>
            <a:ext cx="167914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1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Producción de ventas de afiliaciones y traspasos</a:t>
            </a:r>
          </a:p>
          <a:p>
            <a:pPr algn="ctr"/>
            <a:endParaRPr lang="es-P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CuadroTexto 116"/>
          <p:cNvSpPr txBox="1"/>
          <p:nvPr/>
        </p:nvSpPr>
        <p:spPr>
          <a:xfrm>
            <a:off x="8113819" y="2355436"/>
            <a:ext cx="9231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1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Archivos</a:t>
            </a:r>
          </a:p>
        </p:txBody>
      </p:sp>
      <p:grpSp>
        <p:nvGrpSpPr>
          <p:cNvPr id="124" name="83 Grupo"/>
          <p:cNvGrpSpPr/>
          <p:nvPr/>
        </p:nvGrpSpPr>
        <p:grpSpPr>
          <a:xfrm>
            <a:off x="6217391" y="5548494"/>
            <a:ext cx="1334752" cy="472933"/>
            <a:chOff x="3369080" y="6356361"/>
            <a:chExt cx="1334752" cy="472933"/>
          </a:xfrm>
        </p:grpSpPr>
        <p:pic>
          <p:nvPicPr>
            <p:cNvPr id="125" name="Imagen 1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76122" y="6356361"/>
              <a:ext cx="859589" cy="220014"/>
            </a:xfrm>
            <a:prstGeom prst="rect">
              <a:avLst/>
            </a:prstGeom>
          </p:spPr>
        </p:pic>
        <p:sp>
          <p:nvSpPr>
            <p:cNvPr id="126" name="Rectángulo 103"/>
            <p:cNvSpPr/>
            <p:nvPr/>
          </p:nvSpPr>
          <p:spPr>
            <a:xfrm>
              <a:off x="3369080" y="6567684"/>
              <a:ext cx="1334752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E" sz="1100">
                  <a:latin typeface="Arial" panose="020B0604020202020204" pitchFamily="34" charset="0"/>
                  <a:cs typeface="Arial" panose="020B0604020202020204" pitchFamily="34" charset="0"/>
                </a:rPr>
                <a:t>APPN.INTEGRA</a:t>
              </a:r>
            </a:p>
          </p:txBody>
        </p:sp>
      </p:grpSp>
      <p:cxnSp>
        <p:nvCxnSpPr>
          <p:cNvPr id="127" name="Conector recto 4"/>
          <p:cNvCxnSpPr>
            <a:stCxn id="62" idx="0"/>
            <a:endCxn id="1026" idx="1"/>
          </p:cNvCxnSpPr>
          <p:nvPr/>
        </p:nvCxnSpPr>
        <p:spPr>
          <a:xfrm flipV="1">
            <a:off x="7794619" y="2083332"/>
            <a:ext cx="462665" cy="275"/>
          </a:xfrm>
          <a:prstGeom prst="line">
            <a:avLst/>
          </a:prstGeom>
          <a:ln>
            <a:solidFill>
              <a:srgbClr val="000099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sultado de imagen para documentos excel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7284" y="1739642"/>
            <a:ext cx="626213" cy="687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8" name="Tabla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990494"/>
              </p:ext>
            </p:extLst>
          </p:nvPr>
        </p:nvGraphicFramePr>
        <p:xfrm>
          <a:off x="10159314" y="5228461"/>
          <a:ext cx="1946255" cy="155263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474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987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7006">
                <a:tc gridSpan="2">
                  <a:txBody>
                    <a:bodyPr/>
                    <a:lstStyle/>
                    <a:p>
                      <a:pPr algn="ctr"/>
                      <a:r>
                        <a:rPr lang="es-PE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LEYENDA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E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7374">
                <a:tc>
                  <a:txBody>
                    <a:bodyPr/>
                    <a:lstStyle/>
                    <a:p>
                      <a:pPr algn="ctr"/>
                      <a:r>
                        <a:rPr lang="es-PE" sz="9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Símbolo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9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7840">
                <a:tc>
                  <a:txBody>
                    <a:bodyPr/>
                    <a:lstStyle/>
                    <a:p>
                      <a:endParaRPr lang="es-PE" sz="9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9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Salidas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8945">
                <a:tc>
                  <a:txBody>
                    <a:bodyPr/>
                    <a:lstStyle/>
                    <a:p>
                      <a:endParaRPr lang="es-PE" sz="9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9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Aplicación</a:t>
                      </a:r>
                      <a:r>
                        <a:rPr lang="es-PE" sz="90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(RPG400)</a:t>
                      </a:r>
                      <a:endParaRPr lang="es-PE" sz="9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8945">
                <a:tc>
                  <a:txBody>
                    <a:bodyPr/>
                    <a:lstStyle/>
                    <a:p>
                      <a:endParaRPr lang="es-PE" sz="9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9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 de datos (DB2)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8945">
                <a:tc>
                  <a:txBody>
                    <a:bodyPr/>
                    <a:lstStyle/>
                    <a:p>
                      <a:endParaRPr lang="es-PE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Servidor de BD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129" name="Imagen 128"/>
          <p:cNvPicPr>
            <a:picLocks noChangeAspect="1"/>
          </p:cNvPicPr>
          <p:nvPr/>
        </p:nvPicPr>
        <p:blipFill rotWithShape="1">
          <a:blip r:embed="rId3"/>
          <a:srcRect r="20396"/>
          <a:stretch/>
        </p:blipFill>
        <p:spPr>
          <a:xfrm>
            <a:off x="10374512" y="5946034"/>
            <a:ext cx="242165" cy="206805"/>
          </a:xfrm>
          <a:prstGeom prst="rect">
            <a:avLst/>
          </a:prstGeom>
        </p:spPr>
      </p:pic>
      <p:pic>
        <p:nvPicPr>
          <p:cNvPr id="131" name="Imagen 1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19168" y="6246867"/>
            <a:ext cx="183861" cy="183892"/>
          </a:xfrm>
          <a:prstGeom prst="rect">
            <a:avLst/>
          </a:prstGeom>
        </p:spPr>
      </p:pic>
      <p:cxnSp>
        <p:nvCxnSpPr>
          <p:cNvPr id="132" name="Conector recto 4"/>
          <p:cNvCxnSpPr/>
          <p:nvPr/>
        </p:nvCxnSpPr>
        <p:spPr>
          <a:xfrm>
            <a:off x="10247964" y="5792393"/>
            <a:ext cx="456289" cy="8255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4" name="Imagen 1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6183" y="6579379"/>
            <a:ext cx="378821" cy="96960"/>
          </a:xfrm>
          <a:prstGeom prst="rect">
            <a:avLst/>
          </a:prstGeom>
        </p:spPr>
      </p:pic>
      <p:sp>
        <p:nvSpPr>
          <p:cNvPr id="135" name="1 CuadroTexto"/>
          <p:cNvSpPr txBox="1"/>
          <p:nvPr/>
        </p:nvSpPr>
        <p:spPr>
          <a:xfrm>
            <a:off x="2540196" y="980534"/>
            <a:ext cx="263214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PE" sz="1200" dirty="0"/>
              <a:t>2</a:t>
            </a:r>
          </a:p>
        </p:txBody>
      </p:sp>
      <p:sp>
        <p:nvSpPr>
          <p:cNvPr id="136" name="1 CuadroTexto"/>
          <p:cNvSpPr txBox="1"/>
          <p:nvPr/>
        </p:nvSpPr>
        <p:spPr>
          <a:xfrm>
            <a:off x="8407262" y="1464718"/>
            <a:ext cx="263214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PE" sz="1200"/>
              <a:t>3</a:t>
            </a:r>
          </a:p>
        </p:txBody>
      </p:sp>
      <p:sp>
        <p:nvSpPr>
          <p:cNvPr id="114" name="1 CuadroTexto"/>
          <p:cNvSpPr txBox="1"/>
          <p:nvPr/>
        </p:nvSpPr>
        <p:spPr>
          <a:xfrm>
            <a:off x="1326889" y="804378"/>
            <a:ext cx="263214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PE" sz="1200"/>
              <a:t>1</a:t>
            </a:r>
          </a:p>
        </p:txBody>
      </p:sp>
      <p:grpSp>
        <p:nvGrpSpPr>
          <p:cNvPr id="2" name="1 Grupo"/>
          <p:cNvGrpSpPr/>
          <p:nvPr/>
        </p:nvGrpSpPr>
        <p:grpSpPr>
          <a:xfrm>
            <a:off x="1673973" y="2427911"/>
            <a:ext cx="956435" cy="874009"/>
            <a:chOff x="977925" y="2264135"/>
            <a:chExt cx="956435" cy="874009"/>
          </a:xfrm>
        </p:grpSpPr>
        <p:pic>
          <p:nvPicPr>
            <p:cNvPr id="119" name="Picture 6" descr="Resultado de imagen para DOCUMENTO ICON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1569" y="2264135"/>
              <a:ext cx="443809" cy="5535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0" name="CuadroTexto 116"/>
            <p:cNvSpPr txBox="1"/>
            <p:nvPr/>
          </p:nvSpPr>
          <p:spPr>
            <a:xfrm>
              <a:off x="977925" y="2799590"/>
              <a:ext cx="956435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s-PE" sz="1100" dirty="0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Políticas de </a:t>
              </a:r>
              <a:r>
                <a:rPr lang="es-PE" sz="1100" dirty="0" smtClean="0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</a:t>
              </a:r>
            </a:p>
            <a:p>
              <a:pPr algn="ctr"/>
              <a:r>
                <a:rPr lang="es-PE" sz="1100" dirty="0" smtClean="0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PE" sz="1100" dirty="0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empresa </a:t>
              </a:r>
            </a:p>
          </p:txBody>
        </p:sp>
      </p:grpSp>
      <p:cxnSp>
        <p:nvCxnSpPr>
          <p:cNvPr id="121" name="Conector recto 4"/>
          <p:cNvCxnSpPr/>
          <p:nvPr/>
        </p:nvCxnSpPr>
        <p:spPr>
          <a:xfrm>
            <a:off x="2316504" y="2704708"/>
            <a:ext cx="561708" cy="0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upo 50"/>
          <p:cNvGrpSpPr/>
          <p:nvPr/>
        </p:nvGrpSpPr>
        <p:grpSpPr>
          <a:xfrm>
            <a:off x="9692978" y="1643306"/>
            <a:ext cx="1476000" cy="826587"/>
            <a:chOff x="963085" y="3821379"/>
            <a:chExt cx="1476000" cy="826587"/>
          </a:xfrm>
        </p:grpSpPr>
        <p:pic>
          <p:nvPicPr>
            <p:cNvPr id="112" name="Imagen 110"/>
            <p:cNvPicPr>
              <a:picLocks noChangeAspect="1"/>
            </p:cNvPicPr>
            <p:nvPr/>
          </p:nvPicPr>
          <p:blipFill rotWithShape="1">
            <a:blip r:embed="rId3"/>
            <a:srcRect r="20396"/>
            <a:stretch/>
          </p:blipFill>
          <p:spPr>
            <a:xfrm>
              <a:off x="1303988" y="3821379"/>
              <a:ext cx="577227" cy="492944"/>
            </a:xfrm>
            <a:prstGeom prst="rect">
              <a:avLst/>
            </a:prstGeom>
          </p:spPr>
        </p:pic>
        <p:sp>
          <p:nvSpPr>
            <p:cNvPr id="122" name="CuadroTexto 123"/>
            <p:cNvSpPr txBox="1"/>
            <p:nvPr/>
          </p:nvSpPr>
          <p:spPr>
            <a:xfrm>
              <a:off x="963085" y="4309412"/>
              <a:ext cx="1476000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s-PE" sz="1100" dirty="0">
                  <a:latin typeface="Arial" panose="020B0604020202020204" pitchFamily="34" charset="0"/>
                  <a:cs typeface="Arial" panose="020B0604020202020204" pitchFamily="34" charset="0"/>
                </a:rPr>
                <a:t>Sistema Comisiones - RRHH</a:t>
              </a:r>
            </a:p>
          </p:txBody>
        </p:sp>
      </p:grpSp>
      <p:grpSp>
        <p:nvGrpSpPr>
          <p:cNvPr id="133" name="Grupo 37"/>
          <p:cNvGrpSpPr/>
          <p:nvPr/>
        </p:nvGrpSpPr>
        <p:grpSpPr>
          <a:xfrm>
            <a:off x="77344" y="1104470"/>
            <a:ext cx="1512759" cy="681224"/>
            <a:chOff x="979709" y="2255197"/>
            <a:chExt cx="1512759" cy="681224"/>
          </a:xfrm>
        </p:grpSpPr>
        <p:pic>
          <p:nvPicPr>
            <p:cNvPr id="138" name="Imagen 101"/>
            <p:cNvPicPr>
              <a:picLocks noChangeAspect="1"/>
            </p:cNvPicPr>
            <p:nvPr/>
          </p:nvPicPr>
          <p:blipFill rotWithShape="1">
            <a:blip r:embed="rId3"/>
            <a:srcRect r="20396"/>
            <a:stretch/>
          </p:blipFill>
          <p:spPr>
            <a:xfrm>
              <a:off x="1577774" y="2255197"/>
              <a:ext cx="356268" cy="304248"/>
            </a:xfrm>
            <a:prstGeom prst="rect">
              <a:avLst/>
            </a:prstGeom>
          </p:spPr>
        </p:pic>
        <p:sp>
          <p:nvSpPr>
            <p:cNvPr id="139" name="CuadroTexto 34"/>
            <p:cNvSpPr txBox="1"/>
            <p:nvPr/>
          </p:nvSpPr>
          <p:spPr>
            <a:xfrm>
              <a:off x="979709" y="2505534"/>
              <a:ext cx="151275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Estructura comercial WEB</a:t>
              </a:r>
              <a:endParaRPr lang="es-PE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0" name="Grupo 37"/>
          <p:cNvGrpSpPr/>
          <p:nvPr/>
        </p:nvGrpSpPr>
        <p:grpSpPr>
          <a:xfrm>
            <a:off x="58128" y="1935822"/>
            <a:ext cx="1512759" cy="681224"/>
            <a:chOff x="979709" y="2255197"/>
            <a:chExt cx="1512759" cy="681224"/>
          </a:xfrm>
        </p:grpSpPr>
        <p:pic>
          <p:nvPicPr>
            <p:cNvPr id="141" name="Imagen 101"/>
            <p:cNvPicPr>
              <a:picLocks noChangeAspect="1"/>
            </p:cNvPicPr>
            <p:nvPr/>
          </p:nvPicPr>
          <p:blipFill rotWithShape="1">
            <a:blip r:embed="rId3"/>
            <a:srcRect r="20396"/>
            <a:stretch/>
          </p:blipFill>
          <p:spPr>
            <a:xfrm>
              <a:off x="1577774" y="2255197"/>
              <a:ext cx="356268" cy="304248"/>
            </a:xfrm>
            <a:prstGeom prst="rect">
              <a:avLst/>
            </a:prstGeom>
          </p:spPr>
        </p:pic>
        <p:sp>
          <p:nvSpPr>
            <p:cNvPr id="142" name="CuadroTexto 34"/>
            <p:cNvSpPr txBox="1"/>
            <p:nvPr/>
          </p:nvSpPr>
          <p:spPr>
            <a:xfrm>
              <a:off x="979709" y="2505534"/>
              <a:ext cx="151275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Estructura comercial AS400</a:t>
              </a:r>
              <a:endParaRPr lang="es-PE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43" name="Rectángulo 90"/>
          <p:cNvSpPr/>
          <p:nvPr/>
        </p:nvSpPr>
        <p:spPr>
          <a:xfrm rot="5400000">
            <a:off x="9205215" y="3324426"/>
            <a:ext cx="936000" cy="1260000"/>
          </a:xfrm>
          <a:prstGeom prst="rect">
            <a:avLst/>
          </a:prstGeom>
          <a:ln w="19050">
            <a:solidFill>
              <a:schemeClr val="accent2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CuadroTexto 206"/>
          <p:cNvSpPr txBox="1"/>
          <p:nvPr/>
        </p:nvSpPr>
        <p:spPr>
          <a:xfrm>
            <a:off x="9038972" y="3198104"/>
            <a:ext cx="1296000" cy="27699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PE" dirty="0"/>
              <a:t>SQL</a:t>
            </a:r>
          </a:p>
        </p:txBody>
      </p:sp>
      <p:grpSp>
        <p:nvGrpSpPr>
          <p:cNvPr id="145" name="72 Grupo"/>
          <p:cNvGrpSpPr/>
          <p:nvPr/>
        </p:nvGrpSpPr>
        <p:grpSpPr>
          <a:xfrm>
            <a:off x="9262314" y="3549661"/>
            <a:ext cx="994938" cy="824087"/>
            <a:chOff x="272486" y="1389030"/>
            <a:chExt cx="994938" cy="824087"/>
          </a:xfrm>
        </p:grpSpPr>
        <p:sp>
          <p:nvSpPr>
            <p:cNvPr id="146" name="CuadroTexto 9"/>
            <p:cNvSpPr txBox="1"/>
            <p:nvPr/>
          </p:nvSpPr>
          <p:spPr>
            <a:xfrm>
              <a:off x="272486" y="1951507"/>
              <a:ext cx="99493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100" dirty="0">
                  <a:latin typeface="Arial" panose="020B0604020202020204" pitchFamily="34" charset="0"/>
                  <a:cs typeface="Arial" panose="020B0604020202020204" pitchFamily="34" charset="0"/>
                </a:rPr>
                <a:t>ADRYAN</a:t>
              </a:r>
            </a:p>
          </p:txBody>
        </p:sp>
        <p:pic>
          <p:nvPicPr>
            <p:cNvPr id="147" name="Picture 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171" y="1389030"/>
              <a:ext cx="569647" cy="5696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8" name="166 Grupo"/>
          <p:cNvGrpSpPr/>
          <p:nvPr/>
        </p:nvGrpSpPr>
        <p:grpSpPr>
          <a:xfrm>
            <a:off x="9329544" y="4439631"/>
            <a:ext cx="1142670" cy="368345"/>
            <a:chOff x="991582" y="4572217"/>
            <a:chExt cx="1142670" cy="368345"/>
          </a:xfrm>
        </p:grpSpPr>
        <p:pic>
          <p:nvPicPr>
            <p:cNvPr id="149" name="Imagen 1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97733" y="4572217"/>
              <a:ext cx="783756" cy="200605"/>
            </a:xfrm>
            <a:prstGeom prst="rect">
              <a:avLst/>
            </a:prstGeom>
          </p:spPr>
        </p:pic>
        <p:sp>
          <p:nvSpPr>
            <p:cNvPr id="150" name="Rectángulo 103"/>
            <p:cNvSpPr/>
            <p:nvPr/>
          </p:nvSpPr>
          <p:spPr>
            <a:xfrm>
              <a:off x="991582" y="4771285"/>
              <a:ext cx="1142670" cy="16927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s-PE" sz="1100" dirty="0">
                  <a:latin typeface="Arial" panose="020B0604020202020204" pitchFamily="34" charset="0"/>
                  <a:cs typeface="Arial" panose="020B0604020202020204" pitchFamily="34" charset="0"/>
                </a:rPr>
                <a:t>SPPEDBS00020 </a:t>
              </a:r>
            </a:p>
          </p:txBody>
        </p:sp>
      </p:grpSp>
      <p:cxnSp>
        <p:nvCxnSpPr>
          <p:cNvPr id="7" name="6 Conector angular"/>
          <p:cNvCxnSpPr>
            <a:stCxn id="138" idx="3"/>
            <a:endCxn id="101" idx="1"/>
          </p:cNvCxnSpPr>
          <p:nvPr/>
        </p:nvCxnSpPr>
        <p:spPr>
          <a:xfrm>
            <a:off x="1031677" y="1256594"/>
            <a:ext cx="2506423" cy="613370"/>
          </a:xfrm>
          <a:prstGeom prst="bentConnector3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CuadroTexto 206"/>
          <p:cNvSpPr txBox="1"/>
          <p:nvPr/>
        </p:nvSpPr>
        <p:spPr>
          <a:xfrm>
            <a:off x="9552989" y="1138257"/>
            <a:ext cx="1639719" cy="276999"/>
          </a:xfrm>
          <a:prstGeom prst="rect">
            <a:avLst/>
          </a:prstGeom>
          <a:solidFill>
            <a:srgbClr val="0099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APLICACIÓN AS400</a:t>
            </a:r>
          </a:p>
        </p:txBody>
      </p:sp>
      <p:cxnSp>
        <p:nvCxnSpPr>
          <p:cNvPr id="10" name="9 Conector angular"/>
          <p:cNvCxnSpPr>
            <a:stCxn id="79" idx="0"/>
            <a:endCxn id="62" idx="3"/>
          </p:cNvCxnSpPr>
          <p:nvPr/>
        </p:nvCxnSpPr>
        <p:spPr>
          <a:xfrm rot="5400000" flipH="1" flipV="1">
            <a:off x="3494714" y="1932634"/>
            <a:ext cx="992953" cy="2699156"/>
          </a:xfrm>
          <a:prstGeom prst="bentConnector5">
            <a:avLst>
              <a:gd name="adj1" fmla="val 47762"/>
              <a:gd name="adj2" fmla="val 100099"/>
              <a:gd name="adj3" fmla="val 76978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angular"/>
          <p:cNvCxnSpPr>
            <a:stCxn id="77" idx="0"/>
            <a:endCxn id="62" idx="3"/>
          </p:cNvCxnSpPr>
          <p:nvPr/>
        </p:nvCxnSpPr>
        <p:spPr>
          <a:xfrm rot="16200000" flipV="1">
            <a:off x="5472307" y="2654197"/>
            <a:ext cx="1003113" cy="1266189"/>
          </a:xfrm>
          <a:prstGeom prst="bentConnector5">
            <a:avLst>
              <a:gd name="adj1" fmla="val 47279"/>
              <a:gd name="adj2" fmla="val 99134"/>
              <a:gd name="adj3" fmla="val 77211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152 Conector angular"/>
          <p:cNvCxnSpPr>
            <a:stCxn id="141" idx="3"/>
          </p:cNvCxnSpPr>
          <p:nvPr/>
        </p:nvCxnSpPr>
        <p:spPr>
          <a:xfrm>
            <a:off x="1012461" y="2087946"/>
            <a:ext cx="1865751" cy="243036"/>
          </a:xfrm>
          <a:prstGeom prst="bentConnector3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angular"/>
          <p:cNvCxnSpPr>
            <a:stCxn id="151" idx="3"/>
            <a:endCxn id="144" idx="0"/>
          </p:cNvCxnSpPr>
          <p:nvPr/>
        </p:nvCxnSpPr>
        <p:spPr>
          <a:xfrm rot="5400000">
            <a:off x="9837422" y="2669072"/>
            <a:ext cx="378582" cy="679482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ángulo 90"/>
          <p:cNvSpPr/>
          <p:nvPr/>
        </p:nvSpPr>
        <p:spPr>
          <a:xfrm>
            <a:off x="10558434" y="3482086"/>
            <a:ext cx="1260000" cy="936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CuadroTexto 206"/>
          <p:cNvSpPr txBox="1"/>
          <p:nvPr/>
        </p:nvSpPr>
        <p:spPr>
          <a:xfrm>
            <a:off x="10558434" y="3200630"/>
            <a:ext cx="1260000" cy="281456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DB2</a:t>
            </a:r>
          </a:p>
        </p:txBody>
      </p:sp>
      <p:grpSp>
        <p:nvGrpSpPr>
          <p:cNvPr id="156" name="155 Grupo"/>
          <p:cNvGrpSpPr/>
          <p:nvPr/>
        </p:nvGrpSpPr>
        <p:grpSpPr>
          <a:xfrm>
            <a:off x="10763154" y="4428781"/>
            <a:ext cx="1334752" cy="472933"/>
            <a:chOff x="3369080" y="6356361"/>
            <a:chExt cx="1334752" cy="472933"/>
          </a:xfrm>
        </p:grpSpPr>
        <p:pic>
          <p:nvPicPr>
            <p:cNvPr id="157" name="Imagen 1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76122" y="6356361"/>
              <a:ext cx="859589" cy="220014"/>
            </a:xfrm>
            <a:prstGeom prst="rect">
              <a:avLst/>
            </a:prstGeom>
          </p:spPr>
        </p:pic>
        <p:sp>
          <p:nvSpPr>
            <p:cNvPr id="158" name="Rectángulo 103"/>
            <p:cNvSpPr/>
            <p:nvPr/>
          </p:nvSpPr>
          <p:spPr>
            <a:xfrm>
              <a:off x="3369080" y="6567684"/>
              <a:ext cx="1334752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E" sz="1100">
                  <a:latin typeface="Arial" panose="020B0604020202020204" pitchFamily="34" charset="0"/>
                  <a:cs typeface="Arial" panose="020B0604020202020204" pitchFamily="34" charset="0"/>
                </a:rPr>
                <a:t>APPN.INTEGRA</a:t>
              </a:r>
            </a:p>
          </p:txBody>
        </p:sp>
      </p:grpSp>
      <p:grpSp>
        <p:nvGrpSpPr>
          <p:cNvPr id="159" name="20 Grupo"/>
          <p:cNvGrpSpPr/>
          <p:nvPr/>
        </p:nvGrpSpPr>
        <p:grpSpPr>
          <a:xfrm>
            <a:off x="10742316" y="3575625"/>
            <a:ext cx="1099871" cy="887972"/>
            <a:chOff x="611463" y="5420691"/>
            <a:chExt cx="1099871" cy="887972"/>
          </a:xfrm>
        </p:grpSpPr>
        <p:sp>
          <p:nvSpPr>
            <p:cNvPr id="160" name="CuadroTexto 58"/>
            <p:cNvSpPr txBox="1"/>
            <p:nvPr/>
          </p:nvSpPr>
          <p:spPr>
            <a:xfrm>
              <a:off x="611463" y="6047053"/>
              <a:ext cx="10998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100">
                  <a:latin typeface="Arial" panose="020B0604020202020204" pitchFamily="34" charset="0"/>
                  <a:cs typeface="Arial" panose="020B0604020202020204" pitchFamily="34" charset="0"/>
                </a:rPr>
                <a:t>CUENTAS</a:t>
              </a:r>
            </a:p>
          </p:txBody>
        </p:sp>
        <p:pic>
          <p:nvPicPr>
            <p:cNvPr id="161" name="Imagen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7963" y="5420691"/>
              <a:ext cx="586602" cy="586700"/>
            </a:xfrm>
            <a:prstGeom prst="rect">
              <a:avLst/>
            </a:prstGeom>
          </p:spPr>
        </p:pic>
      </p:grpSp>
      <p:cxnSp>
        <p:nvCxnSpPr>
          <p:cNvPr id="28" name="27 Conector angular"/>
          <p:cNvCxnSpPr>
            <a:stCxn id="151" idx="3"/>
            <a:endCxn id="155" idx="0"/>
          </p:cNvCxnSpPr>
          <p:nvPr/>
        </p:nvCxnSpPr>
        <p:spPr>
          <a:xfrm rot="16200000" flipH="1">
            <a:off x="10586890" y="2599086"/>
            <a:ext cx="381108" cy="821980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10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90"/>
          <p:cNvSpPr/>
          <p:nvPr/>
        </p:nvSpPr>
        <p:spPr>
          <a:xfrm rot="5400000">
            <a:off x="4916469" y="-3374445"/>
            <a:ext cx="2293416" cy="11497719"/>
          </a:xfrm>
          <a:prstGeom prst="rect">
            <a:avLst/>
          </a:prstGeom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PE" sz="2000" b="1" dirty="0"/>
              <a:t>AFP INTEGRA – Definición de las Aplicaciones de Servicio al Cliente en Agencias</a:t>
            </a:r>
          </a:p>
        </p:txBody>
      </p:sp>
      <p:pic>
        <p:nvPicPr>
          <p:cNvPr id="222" name="Imagen 22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57496" y="103009"/>
            <a:ext cx="1724704" cy="698676"/>
          </a:xfrm>
          <a:prstGeom prst="rect">
            <a:avLst/>
          </a:prstGeom>
        </p:spPr>
      </p:pic>
      <p:sp>
        <p:nvSpPr>
          <p:cNvPr id="130" name="AutoShape 2" descr="Resultado de imagen para edificio empresa dibuj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44" name="CuadroTexto 206"/>
          <p:cNvSpPr txBox="1"/>
          <p:nvPr/>
        </p:nvSpPr>
        <p:spPr>
          <a:xfrm>
            <a:off x="314321" y="964461"/>
            <a:ext cx="11497723" cy="338554"/>
          </a:xfrm>
          <a:prstGeom prst="rect">
            <a:avLst/>
          </a:prstGeom>
          <a:solidFill>
            <a:srgbClr val="00CCFF"/>
          </a:solidFill>
          <a:ln>
            <a:solidFill>
              <a:srgbClr val="0099FF"/>
            </a:solidFill>
          </a:ln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PE" dirty="0"/>
              <a:t>Servicio al Cliente en Agencias</a:t>
            </a:r>
          </a:p>
        </p:txBody>
      </p:sp>
      <p:grpSp>
        <p:nvGrpSpPr>
          <p:cNvPr id="50" name="Grupo 37"/>
          <p:cNvGrpSpPr/>
          <p:nvPr/>
        </p:nvGrpSpPr>
        <p:grpSpPr>
          <a:xfrm>
            <a:off x="232017" y="1473120"/>
            <a:ext cx="1328116" cy="722168"/>
            <a:chOff x="1165553" y="2255197"/>
            <a:chExt cx="1328116" cy="722168"/>
          </a:xfrm>
        </p:grpSpPr>
        <p:pic>
          <p:nvPicPr>
            <p:cNvPr id="51" name="Imagen 101"/>
            <p:cNvPicPr>
              <a:picLocks noChangeAspect="1"/>
            </p:cNvPicPr>
            <p:nvPr/>
          </p:nvPicPr>
          <p:blipFill rotWithShape="1">
            <a:blip r:embed="rId3"/>
            <a:srcRect r="20396"/>
            <a:stretch/>
          </p:blipFill>
          <p:spPr>
            <a:xfrm>
              <a:off x="1577774" y="2255197"/>
              <a:ext cx="356268" cy="304248"/>
            </a:xfrm>
            <a:prstGeom prst="rect">
              <a:avLst/>
            </a:prstGeom>
          </p:spPr>
        </p:pic>
        <p:sp>
          <p:nvSpPr>
            <p:cNvPr id="52" name="CuadroTexto 34"/>
            <p:cNvSpPr txBox="1"/>
            <p:nvPr/>
          </p:nvSpPr>
          <p:spPr>
            <a:xfrm>
              <a:off x="1165553" y="2546478"/>
              <a:ext cx="13281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100" dirty="0">
                  <a:latin typeface="Arial" panose="020B0604020202020204" pitchFamily="34" charset="0"/>
                  <a:cs typeface="Arial" panose="020B0604020202020204" pitchFamily="34" charset="0"/>
                </a:rPr>
                <a:t>Estados de Cuenta - AS400</a:t>
              </a:r>
            </a:p>
          </p:txBody>
        </p:sp>
      </p:grpSp>
      <p:sp>
        <p:nvSpPr>
          <p:cNvPr id="111" name="CuadroTexto 206"/>
          <p:cNvSpPr txBox="1"/>
          <p:nvPr/>
        </p:nvSpPr>
        <p:spPr>
          <a:xfrm>
            <a:off x="1405221" y="1473120"/>
            <a:ext cx="4338394" cy="430887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PE" sz="1100">
                <a:latin typeface="Arial" panose="020B0604020202020204" pitchFamily="34" charset="0"/>
                <a:cs typeface="Arial" panose="020B0604020202020204" pitchFamily="34" charset="0"/>
              </a:rPr>
              <a:t>Procesos relacionados con la emisión de EECC y consultas al mismo, para emisión de estados de cuenta físicos</a:t>
            </a:r>
          </a:p>
        </p:txBody>
      </p:sp>
      <p:grpSp>
        <p:nvGrpSpPr>
          <p:cNvPr id="55" name="Grupo 37"/>
          <p:cNvGrpSpPr/>
          <p:nvPr/>
        </p:nvGrpSpPr>
        <p:grpSpPr>
          <a:xfrm>
            <a:off x="5869042" y="1491345"/>
            <a:ext cx="1486057" cy="694872"/>
            <a:chOff x="1075245" y="2255197"/>
            <a:chExt cx="1486057" cy="694872"/>
          </a:xfrm>
        </p:grpSpPr>
        <p:pic>
          <p:nvPicPr>
            <p:cNvPr id="56" name="Imagen 101"/>
            <p:cNvPicPr>
              <a:picLocks noChangeAspect="1"/>
            </p:cNvPicPr>
            <p:nvPr/>
          </p:nvPicPr>
          <p:blipFill rotWithShape="1">
            <a:blip r:embed="rId3"/>
            <a:srcRect r="20396"/>
            <a:stretch/>
          </p:blipFill>
          <p:spPr>
            <a:xfrm>
              <a:off x="1646014" y="2255197"/>
              <a:ext cx="356268" cy="304248"/>
            </a:xfrm>
            <a:prstGeom prst="rect">
              <a:avLst/>
            </a:prstGeom>
          </p:spPr>
        </p:pic>
        <p:sp>
          <p:nvSpPr>
            <p:cNvPr id="57" name="CuadroTexto 34"/>
            <p:cNvSpPr txBox="1"/>
            <p:nvPr/>
          </p:nvSpPr>
          <p:spPr>
            <a:xfrm>
              <a:off x="1075245" y="2519182"/>
              <a:ext cx="148605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100" dirty="0">
                  <a:latin typeface="Arial" panose="020B0604020202020204" pitchFamily="34" charset="0"/>
                  <a:cs typeface="Arial" panose="020B0604020202020204" pitchFamily="34" charset="0"/>
                </a:rPr>
                <a:t>Estados de Cuenta Detallado - AS400</a:t>
              </a:r>
            </a:p>
          </p:txBody>
        </p:sp>
      </p:grpSp>
      <p:sp>
        <p:nvSpPr>
          <p:cNvPr id="117" name="CuadroTexto 206"/>
          <p:cNvSpPr txBox="1"/>
          <p:nvPr/>
        </p:nvSpPr>
        <p:spPr>
          <a:xfrm>
            <a:off x="7245915" y="1523078"/>
            <a:ext cx="4338394" cy="261610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PE" sz="1100">
                <a:latin typeface="Arial" panose="020B0604020202020204" pitchFamily="34" charset="0"/>
                <a:cs typeface="Arial" panose="020B0604020202020204" pitchFamily="34" charset="0"/>
              </a:rPr>
              <a:t>Consultas y reportes de estado de cuenta detallado</a:t>
            </a:r>
          </a:p>
        </p:txBody>
      </p:sp>
      <p:grpSp>
        <p:nvGrpSpPr>
          <p:cNvPr id="58" name="Grupo 37"/>
          <p:cNvGrpSpPr/>
          <p:nvPr/>
        </p:nvGrpSpPr>
        <p:grpSpPr>
          <a:xfrm>
            <a:off x="269690" y="2384943"/>
            <a:ext cx="1080941" cy="864149"/>
            <a:chOff x="1216280" y="2255197"/>
            <a:chExt cx="1080941" cy="864149"/>
          </a:xfrm>
        </p:grpSpPr>
        <p:pic>
          <p:nvPicPr>
            <p:cNvPr id="59" name="Imagen 101"/>
            <p:cNvPicPr>
              <a:picLocks noChangeAspect="1"/>
            </p:cNvPicPr>
            <p:nvPr/>
          </p:nvPicPr>
          <p:blipFill rotWithShape="1">
            <a:blip r:embed="rId3"/>
            <a:srcRect r="20396"/>
            <a:stretch/>
          </p:blipFill>
          <p:spPr>
            <a:xfrm>
              <a:off x="1577774" y="2255197"/>
              <a:ext cx="356268" cy="304248"/>
            </a:xfrm>
            <a:prstGeom prst="rect">
              <a:avLst/>
            </a:prstGeom>
          </p:spPr>
        </p:pic>
        <p:sp>
          <p:nvSpPr>
            <p:cNvPr id="60" name="CuadroTexto 34"/>
            <p:cNvSpPr txBox="1"/>
            <p:nvPr/>
          </p:nvSpPr>
          <p:spPr>
            <a:xfrm>
              <a:off x="1216280" y="2519182"/>
              <a:ext cx="1080941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100" dirty="0">
                  <a:latin typeface="Arial" panose="020B0604020202020204" pitchFamily="34" charset="0"/>
                  <a:cs typeface="Arial" panose="020B0604020202020204" pitchFamily="34" charset="0"/>
                </a:rPr>
                <a:t>Servicio al Cliente AS/400</a:t>
              </a:r>
            </a:p>
          </p:txBody>
        </p:sp>
      </p:grpSp>
      <p:sp>
        <p:nvSpPr>
          <p:cNvPr id="69" name="CuadroTexto 206"/>
          <p:cNvSpPr txBox="1"/>
          <p:nvPr/>
        </p:nvSpPr>
        <p:spPr>
          <a:xfrm>
            <a:off x="1405221" y="2474254"/>
            <a:ext cx="4338394" cy="261610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PE" sz="1100">
                <a:latin typeface="Arial" panose="020B0604020202020204" pitchFamily="34" charset="0"/>
                <a:cs typeface="Arial" panose="020B0604020202020204" pitchFamily="34" charset="0"/>
              </a:rPr>
              <a:t>Funcionalidad asociada al área de SSCC</a:t>
            </a:r>
          </a:p>
        </p:txBody>
      </p:sp>
    </p:spTree>
    <p:extLst>
      <p:ext uri="{BB962C8B-B14F-4D97-AF65-F5344CB8AC3E}">
        <p14:creationId xmlns:p14="http://schemas.microsoft.com/office/powerpoint/2010/main" val="163863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ángulo 90"/>
          <p:cNvSpPr/>
          <p:nvPr/>
        </p:nvSpPr>
        <p:spPr>
          <a:xfrm rot="5400000">
            <a:off x="5149861" y="-458382"/>
            <a:ext cx="1404256" cy="4811017"/>
          </a:xfrm>
          <a:prstGeom prst="rect">
            <a:avLst/>
          </a:prstGeom>
          <a:ln w="19050">
            <a:solidFill>
              <a:srgbClr val="0099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CuadroTexto 206"/>
          <p:cNvSpPr txBox="1"/>
          <p:nvPr/>
        </p:nvSpPr>
        <p:spPr>
          <a:xfrm>
            <a:off x="3451424" y="967990"/>
            <a:ext cx="4819720" cy="276999"/>
          </a:xfrm>
          <a:prstGeom prst="rect">
            <a:avLst/>
          </a:prstGeom>
          <a:solidFill>
            <a:srgbClr val="0099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APLICACIÓN AS400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PE" sz="2400" b="1" dirty="0"/>
              <a:t>AFP INTEGRA – Proceso de Servicio al Cliente en Agencias</a:t>
            </a:r>
          </a:p>
        </p:txBody>
      </p:sp>
      <p:pic>
        <p:nvPicPr>
          <p:cNvPr id="222" name="Imagen 22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57496" y="103009"/>
            <a:ext cx="1724704" cy="698676"/>
          </a:xfrm>
          <a:prstGeom prst="rect">
            <a:avLst/>
          </a:prstGeom>
        </p:spPr>
      </p:pic>
      <p:sp>
        <p:nvSpPr>
          <p:cNvPr id="130" name="AutoShape 2" descr="Resultado de imagen para edificio empresa dibuj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cxnSp>
        <p:nvCxnSpPr>
          <p:cNvPr id="69" name="114 Conector recto de flecha"/>
          <p:cNvCxnSpPr/>
          <p:nvPr/>
        </p:nvCxnSpPr>
        <p:spPr>
          <a:xfrm flipV="1">
            <a:off x="4138785" y="4368115"/>
            <a:ext cx="0" cy="355286"/>
          </a:xfrm>
          <a:prstGeom prst="straightConnector1">
            <a:avLst/>
          </a:prstGeom>
          <a:ln cap="flat">
            <a:solidFill>
              <a:schemeClr val="tx1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114 Conector recto de flecha"/>
          <p:cNvCxnSpPr/>
          <p:nvPr/>
        </p:nvCxnSpPr>
        <p:spPr>
          <a:xfrm flipH="1" flipV="1">
            <a:off x="5458336" y="4363467"/>
            <a:ext cx="221" cy="313137"/>
          </a:xfrm>
          <a:prstGeom prst="straightConnector1">
            <a:avLst/>
          </a:prstGeom>
          <a:ln cap="flat">
            <a:solidFill>
              <a:schemeClr val="tx1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114 Conector recto de flecha"/>
          <p:cNvCxnSpPr/>
          <p:nvPr/>
        </p:nvCxnSpPr>
        <p:spPr>
          <a:xfrm flipV="1">
            <a:off x="4876209" y="3631179"/>
            <a:ext cx="0" cy="448978"/>
          </a:xfrm>
          <a:prstGeom prst="straightConnector1">
            <a:avLst/>
          </a:prstGeom>
          <a:ln cap="flat">
            <a:solidFill>
              <a:schemeClr val="tx1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114 Conector recto de flecha"/>
          <p:cNvCxnSpPr/>
          <p:nvPr/>
        </p:nvCxnSpPr>
        <p:spPr>
          <a:xfrm flipV="1">
            <a:off x="2797612" y="4366088"/>
            <a:ext cx="0" cy="355286"/>
          </a:xfrm>
          <a:prstGeom prst="straightConnector1">
            <a:avLst/>
          </a:prstGeom>
          <a:ln cap="flat">
            <a:solidFill>
              <a:schemeClr val="tx1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uadroTexto 206"/>
          <p:cNvSpPr txBox="1"/>
          <p:nvPr/>
        </p:nvSpPr>
        <p:spPr>
          <a:xfrm>
            <a:off x="6895282" y="4212848"/>
            <a:ext cx="1729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1200" b="1">
                <a:latin typeface="Arial" panose="020B0604020202020204" pitchFamily="34" charset="0"/>
                <a:cs typeface="Arial" panose="020B0604020202020204" pitchFamily="34" charset="0"/>
              </a:rPr>
              <a:t>Base de Datos CORE</a:t>
            </a:r>
          </a:p>
        </p:txBody>
      </p:sp>
      <p:sp>
        <p:nvSpPr>
          <p:cNvPr id="75" name="Rectángulo 90"/>
          <p:cNvSpPr/>
          <p:nvPr/>
        </p:nvSpPr>
        <p:spPr>
          <a:xfrm rot="5400000">
            <a:off x="6861338" y="3402463"/>
            <a:ext cx="1937856" cy="2289813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CuadroTexto 206"/>
          <p:cNvSpPr txBox="1"/>
          <p:nvPr/>
        </p:nvSpPr>
        <p:spPr>
          <a:xfrm>
            <a:off x="6685364" y="3295243"/>
            <a:ext cx="2289809" cy="283198"/>
          </a:xfrm>
          <a:prstGeom prst="rect">
            <a:avLst/>
          </a:prstGeom>
          <a:solidFill>
            <a:srgbClr val="FFFF6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>
                <a:latin typeface="Arial" panose="020B0604020202020204" pitchFamily="34" charset="0"/>
                <a:cs typeface="Arial" panose="020B0604020202020204" pitchFamily="34" charset="0"/>
              </a:rPr>
              <a:t>SERVICIOS DE SOPORTE</a:t>
            </a:r>
          </a:p>
        </p:txBody>
      </p:sp>
      <p:sp>
        <p:nvSpPr>
          <p:cNvPr id="78" name="Rectángulo 90"/>
          <p:cNvSpPr/>
          <p:nvPr/>
        </p:nvSpPr>
        <p:spPr>
          <a:xfrm rot="5400000">
            <a:off x="2627742" y="1854939"/>
            <a:ext cx="1948019" cy="5374705"/>
          </a:xfrm>
          <a:prstGeom prst="rect">
            <a:avLst/>
          </a:prstGeom>
          <a:ln w="19050">
            <a:solidFill>
              <a:srgbClr val="0099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CuadroTexto 206"/>
          <p:cNvSpPr txBox="1"/>
          <p:nvPr/>
        </p:nvSpPr>
        <p:spPr>
          <a:xfrm>
            <a:off x="928048" y="3298937"/>
            <a:ext cx="5374704" cy="279139"/>
          </a:xfrm>
          <a:prstGeom prst="rect">
            <a:avLst/>
          </a:prstGeom>
          <a:solidFill>
            <a:srgbClr val="0099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DE DATOS CORE</a:t>
            </a:r>
          </a:p>
        </p:txBody>
      </p:sp>
      <p:cxnSp>
        <p:nvCxnSpPr>
          <p:cNvPr id="80" name="Conector recto 4"/>
          <p:cNvCxnSpPr/>
          <p:nvPr/>
        </p:nvCxnSpPr>
        <p:spPr>
          <a:xfrm>
            <a:off x="4394435" y="3025346"/>
            <a:ext cx="3524826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114 Conector recto de flecha"/>
          <p:cNvCxnSpPr/>
          <p:nvPr/>
        </p:nvCxnSpPr>
        <p:spPr>
          <a:xfrm flipV="1">
            <a:off x="6012695" y="2668257"/>
            <a:ext cx="0" cy="357090"/>
          </a:xfrm>
          <a:prstGeom prst="straightConnector1">
            <a:avLst/>
          </a:prstGeom>
          <a:ln cap="flat">
            <a:solidFill>
              <a:schemeClr val="tx1"/>
            </a:solidFill>
            <a:miter lim="800000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ángulo 90"/>
          <p:cNvSpPr/>
          <p:nvPr/>
        </p:nvSpPr>
        <p:spPr>
          <a:xfrm>
            <a:off x="1087821" y="3941711"/>
            <a:ext cx="4812404" cy="110034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CuadroTexto 206"/>
          <p:cNvSpPr txBox="1"/>
          <p:nvPr/>
        </p:nvSpPr>
        <p:spPr>
          <a:xfrm>
            <a:off x="1087821" y="3675272"/>
            <a:ext cx="4812404" cy="282056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DB2</a:t>
            </a:r>
          </a:p>
        </p:txBody>
      </p:sp>
      <p:sp>
        <p:nvSpPr>
          <p:cNvPr id="87" name="Rectángulo 90"/>
          <p:cNvSpPr/>
          <p:nvPr/>
        </p:nvSpPr>
        <p:spPr>
          <a:xfrm>
            <a:off x="7131146" y="3946766"/>
            <a:ext cx="1284037" cy="1095285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8" name="20 Grupo"/>
          <p:cNvGrpSpPr/>
          <p:nvPr/>
        </p:nvGrpSpPr>
        <p:grpSpPr>
          <a:xfrm>
            <a:off x="7299270" y="4063719"/>
            <a:ext cx="1099871" cy="833380"/>
            <a:chOff x="447687" y="5420691"/>
            <a:chExt cx="1099871" cy="833380"/>
          </a:xfrm>
        </p:grpSpPr>
        <p:sp>
          <p:nvSpPr>
            <p:cNvPr id="91" name="CuadroTexto 58"/>
            <p:cNvSpPr txBox="1"/>
            <p:nvPr/>
          </p:nvSpPr>
          <p:spPr>
            <a:xfrm>
              <a:off x="447687" y="5992461"/>
              <a:ext cx="10998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100" dirty="0">
                  <a:latin typeface="Arial" panose="020B0604020202020204" pitchFamily="34" charset="0"/>
                  <a:cs typeface="Arial" panose="020B0604020202020204" pitchFamily="34" charset="0"/>
                </a:rPr>
                <a:t>SERVICIOS</a:t>
              </a:r>
            </a:p>
          </p:txBody>
        </p:sp>
        <p:pic>
          <p:nvPicPr>
            <p:cNvPr id="92" name="Imagen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7835" y="5420691"/>
              <a:ext cx="586602" cy="586700"/>
            </a:xfrm>
            <a:prstGeom prst="rect">
              <a:avLst/>
            </a:prstGeom>
          </p:spPr>
        </p:pic>
      </p:grpSp>
      <p:sp>
        <p:nvSpPr>
          <p:cNvPr id="93" name="CuadroTexto 206"/>
          <p:cNvSpPr txBox="1"/>
          <p:nvPr/>
        </p:nvSpPr>
        <p:spPr>
          <a:xfrm>
            <a:off x="7127544" y="3680329"/>
            <a:ext cx="1301287" cy="276999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DB2</a:t>
            </a:r>
          </a:p>
        </p:txBody>
      </p:sp>
      <p:grpSp>
        <p:nvGrpSpPr>
          <p:cNvPr id="94" name="20 Grupo"/>
          <p:cNvGrpSpPr/>
          <p:nvPr/>
        </p:nvGrpSpPr>
        <p:grpSpPr>
          <a:xfrm>
            <a:off x="3635737" y="4068192"/>
            <a:ext cx="1281758" cy="899502"/>
            <a:chOff x="265801" y="5420691"/>
            <a:chExt cx="1281758" cy="899502"/>
          </a:xfrm>
        </p:grpSpPr>
        <p:sp>
          <p:nvSpPr>
            <p:cNvPr id="95" name="CuadroTexto 58"/>
            <p:cNvSpPr txBox="1"/>
            <p:nvPr/>
          </p:nvSpPr>
          <p:spPr>
            <a:xfrm>
              <a:off x="265801" y="6058583"/>
              <a:ext cx="12817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100">
                  <a:latin typeface="Arial" panose="020B0604020202020204" pitchFamily="34" charset="0"/>
                  <a:cs typeface="Arial" panose="020B0604020202020204" pitchFamily="34" charset="0"/>
                </a:rPr>
                <a:t>EMPLEADORES</a:t>
              </a:r>
            </a:p>
          </p:txBody>
        </p:sp>
        <p:pic>
          <p:nvPicPr>
            <p:cNvPr id="96" name="Imagen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7835" y="5420691"/>
              <a:ext cx="586602" cy="586700"/>
            </a:xfrm>
            <a:prstGeom prst="rect">
              <a:avLst/>
            </a:prstGeom>
          </p:spPr>
        </p:pic>
      </p:grpSp>
      <p:grpSp>
        <p:nvGrpSpPr>
          <p:cNvPr id="97" name="20 Grupo"/>
          <p:cNvGrpSpPr/>
          <p:nvPr/>
        </p:nvGrpSpPr>
        <p:grpSpPr>
          <a:xfrm>
            <a:off x="4868961" y="4050267"/>
            <a:ext cx="1099871" cy="915268"/>
            <a:chOff x="447687" y="5420691"/>
            <a:chExt cx="1099871" cy="915268"/>
          </a:xfrm>
        </p:grpSpPr>
        <p:sp>
          <p:nvSpPr>
            <p:cNvPr id="98" name="CuadroTexto 58"/>
            <p:cNvSpPr txBox="1"/>
            <p:nvPr/>
          </p:nvSpPr>
          <p:spPr>
            <a:xfrm>
              <a:off x="447687" y="6074349"/>
              <a:ext cx="10998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100">
                  <a:latin typeface="Arial" panose="020B0604020202020204" pitchFamily="34" charset="0"/>
                  <a:cs typeface="Arial" panose="020B0604020202020204" pitchFamily="34" charset="0"/>
                </a:rPr>
                <a:t>CUENTAS</a:t>
              </a:r>
            </a:p>
          </p:txBody>
        </p:sp>
        <p:pic>
          <p:nvPicPr>
            <p:cNvPr id="99" name="Imagen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7835" y="5420691"/>
              <a:ext cx="586602" cy="586700"/>
            </a:xfrm>
            <a:prstGeom prst="rect">
              <a:avLst/>
            </a:prstGeom>
          </p:spPr>
        </p:pic>
      </p:grpSp>
      <p:grpSp>
        <p:nvGrpSpPr>
          <p:cNvPr id="100" name="20 Grupo"/>
          <p:cNvGrpSpPr/>
          <p:nvPr/>
        </p:nvGrpSpPr>
        <p:grpSpPr>
          <a:xfrm>
            <a:off x="2705918" y="4084892"/>
            <a:ext cx="1099871" cy="883736"/>
            <a:chOff x="447687" y="5420691"/>
            <a:chExt cx="1099871" cy="883736"/>
          </a:xfrm>
        </p:grpSpPr>
        <p:sp>
          <p:nvSpPr>
            <p:cNvPr id="103" name="CuadroTexto 58"/>
            <p:cNvSpPr txBox="1"/>
            <p:nvPr/>
          </p:nvSpPr>
          <p:spPr>
            <a:xfrm>
              <a:off x="447687" y="6042817"/>
              <a:ext cx="10998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100">
                  <a:latin typeface="Arial" panose="020B0604020202020204" pitchFamily="34" charset="0"/>
                  <a:cs typeface="Arial" panose="020B0604020202020204" pitchFamily="34" charset="0"/>
                </a:rPr>
                <a:t>AFILIADOS</a:t>
              </a:r>
            </a:p>
          </p:txBody>
        </p:sp>
        <p:pic>
          <p:nvPicPr>
            <p:cNvPr id="104" name="Imagen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7835" y="5420691"/>
              <a:ext cx="586602" cy="586700"/>
            </a:xfrm>
            <a:prstGeom prst="rect">
              <a:avLst/>
            </a:prstGeom>
          </p:spPr>
        </p:pic>
      </p:grpSp>
      <p:cxnSp>
        <p:nvCxnSpPr>
          <p:cNvPr id="105" name="104 Conector recto de flecha"/>
          <p:cNvCxnSpPr/>
          <p:nvPr/>
        </p:nvCxnSpPr>
        <p:spPr>
          <a:xfrm flipV="1">
            <a:off x="7919261" y="3025346"/>
            <a:ext cx="3004" cy="269898"/>
          </a:xfrm>
          <a:prstGeom prst="straightConnector1">
            <a:avLst/>
          </a:prstGeom>
          <a:ln cap="flat">
            <a:solidFill>
              <a:schemeClr val="tx1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114 Conector recto de flecha"/>
          <p:cNvCxnSpPr/>
          <p:nvPr/>
        </p:nvCxnSpPr>
        <p:spPr>
          <a:xfrm flipV="1">
            <a:off x="4394435" y="3042935"/>
            <a:ext cx="0" cy="239529"/>
          </a:xfrm>
          <a:prstGeom prst="straightConnector1">
            <a:avLst/>
          </a:prstGeom>
          <a:ln cap="flat">
            <a:solidFill>
              <a:schemeClr val="tx1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20 Grupo"/>
          <p:cNvGrpSpPr/>
          <p:nvPr/>
        </p:nvGrpSpPr>
        <p:grpSpPr>
          <a:xfrm>
            <a:off x="1056289" y="4084929"/>
            <a:ext cx="1882841" cy="883736"/>
            <a:chOff x="-123440" y="5420691"/>
            <a:chExt cx="1882841" cy="883736"/>
          </a:xfrm>
        </p:grpSpPr>
        <p:sp>
          <p:nvSpPr>
            <p:cNvPr id="108" name="CuadroTexto 58"/>
            <p:cNvSpPr txBox="1"/>
            <p:nvPr/>
          </p:nvSpPr>
          <p:spPr>
            <a:xfrm>
              <a:off x="-123440" y="6042817"/>
              <a:ext cx="188284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100" dirty="0">
                  <a:latin typeface="Arial" panose="020B0604020202020204" pitchFamily="34" charset="0"/>
                  <a:cs typeface="Arial" panose="020B0604020202020204" pitchFamily="34" charset="0"/>
                </a:rPr>
                <a:t>SERVICIO AL CLIENTE</a:t>
              </a:r>
            </a:p>
          </p:txBody>
        </p:sp>
        <p:pic>
          <p:nvPicPr>
            <p:cNvPr id="109" name="Imagen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4999" y="5420691"/>
              <a:ext cx="586602" cy="586700"/>
            </a:xfrm>
            <a:prstGeom prst="rect">
              <a:avLst/>
            </a:prstGeom>
          </p:spPr>
        </p:pic>
      </p:grpSp>
      <p:grpSp>
        <p:nvGrpSpPr>
          <p:cNvPr id="56" name="Grupo 43"/>
          <p:cNvGrpSpPr/>
          <p:nvPr/>
        </p:nvGrpSpPr>
        <p:grpSpPr>
          <a:xfrm>
            <a:off x="6517494" y="1454571"/>
            <a:ext cx="1859891" cy="873221"/>
            <a:chOff x="7297906" y="2552147"/>
            <a:chExt cx="1859891" cy="873221"/>
          </a:xfrm>
        </p:grpSpPr>
        <p:pic>
          <p:nvPicPr>
            <p:cNvPr id="57" name="Imagen 103"/>
            <p:cNvPicPr>
              <a:picLocks noChangeAspect="1"/>
            </p:cNvPicPr>
            <p:nvPr/>
          </p:nvPicPr>
          <p:blipFill rotWithShape="1">
            <a:blip r:embed="rId4"/>
            <a:srcRect r="20396"/>
            <a:stretch/>
          </p:blipFill>
          <p:spPr>
            <a:xfrm>
              <a:off x="7881150" y="2552147"/>
              <a:ext cx="534980" cy="456866"/>
            </a:xfrm>
            <a:prstGeom prst="rect">
              <a:avLst/>
            </a:prstGeom>
          </p:spPr>
        </p:pic>
        <p:sp>
          <p:nvSpPr>
            <p:cNvPr id="58" name="CuadroTexto 113"/>
            <p:cNvSpPr txBox="1"/>
            <p:nvPr/>
          </p:nvSpPr>
          <p:spPr>
            <a:xfrm>
              <a:off x="7297906" y="2994481"/>
              <a:ext cx="18598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100" dirty="0">
                  <a:latin typeface="Arial" panose="020B0604020202020204" pitchFamily="34" charset="0"/>
                  <a:cs typeface="Arial" panose="020B0604020202020204" pitchFamily="34" charset="0"/>
                </a:rPr>
                <a:t>Estados de Cuenta Detallado - AS400</a:t>
              </a:r>
            </a:p>
          </p:txBody>
        </p:sp>
      </p:grpSp>
      <p:grpSp>
        <p:nvGrpSpPr>
          <p:cNvPr id="59" name="Grupo 45"/>
          <p:cNvGrpSpPr/>
          <p:nvPr/>
        </p:nvGrpSpPr>
        <p:grpSpPr>
          <a:xfrm>
            <a:off x="3425432" y="1515925"/>
            <a:ext cx="2093200" cy="701574"/>
            <a:chOff x="5423758" y="3975108"/>
            <a:chExt cx="2093200" cy="701574"/>
          </a:xfrm>
        </p:grpSpPr>
        <p:pic>
          <p:nvPicPr>
            <p:cNvPr id="60" name="Imagen 106"/>
            <p:cNvPicPr>
              <a:picLocks noChangeAspect="1"/>
            </p:cNvPicPr>
            <p:nvPr/>
          </p:nvPicPr>
          <p:blipFill rotWithShape="1">
            <a:blip r:embed="rId4"/>
            <a:srcRect r="20396"/>
            <a:stretch/>
          </p:blipFill>
          <p:spPr>
            <a:xfrm>
              <a:off x="6136899" y="3975108"/>
              <a:ext cx="515315" cy="440072"/>
            </a:xfrm>
            <a:prstGeom prst="rect">
              <a:avLst/>
            </a:prstGeom>
          </p:spPr>
        </p:pic>
        <p:sp>
          <p:nvSpPr>
            <p:cNvPr id="61" name="CuadroTexto 120"/>
            <p:cNvSpPr txBox="1"/>
            <p:nvPr/>
          </p:nvSpPr>
          <p:spPr>
            <a:xfrm>
              <a:off x="5423758" y="4415072"/>
              <a:ext cx="2093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100" dirty="0">
                  <a:latin typeface="Arial" panose="020B0604020202020204" pitchFamily="34" charset="0"/>
                  <a:cs typeface="Arial" panose="020B0604020202020204" pitchFamily="34" charset="0"/>
                </a:rPr>
                <a:t>Servicio al Cliente AS/400</a:t>
              </a:r>
            </a:p>
          </p:txBody>
        </p:sp>
      </p:grpSp>
      <p:grpSp>
        <p:nvGrpSpPr>
          <p:cNvPr id="63" name="Grupo 42"/>
          <p:cNvGrpSpPr/>
          <p:nvPr/>
        </p:nvGrpSpPr>
        <p:grpSpPr>
          <a:xfrm>
            <a:off x="5353467" y="1485335"/>
            <a:ext cx="1340544" cy="859587"/>
            <a:chOff x="6029465" y="2404185"/>
            <a:chExt cx="1340544" cy="859587"/>
          </a:xfrm>
        </p:grpSpPr>
        <p:pic>
          <p:nvPicPr>
            <p:cNvPr id="64" name="Imagen 126"/>
            <p:cNvPicPr>
              <a:picLocks noChangeAspect="1"/>
            </p:cNvPicPr>
            <p:nvPr/>
          </p:nvPicPr>
          <p:blipFill rotWithShape="1">
            <a:blip r:embed="rId4"/>
            <a:srcRect r="20396"/>
            <a:stretch/>
          </p:blipFill>
          <p:spPr>
            <a:xfrm>
              <a:off x="6386501" y="2404185"/>
              <a:ext cx="478065" cy="408261"/>
            </a:xfrm>
            <a:prstGeom prst="rect">
              <a:avLst/>
            </a:prstGeom>
          </p:spPr>
        </p:pic>
        <p:sp>
          <p:nvSpPr>
            <p:cNvPr id="65" name="CuadroTexto 127"/>
            <p:cNvSpPr txBox="1"/>
            <p:nvPr/>
          </p:nvSpPr>
          <p:spPr>
            <a:xfrm>
              <a:off x="6029465" y="2832885"/>
              <a:ext cx="134054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100" dirty="0">
                  <a:latin typeface="Arial" panose="020B0604020202020204" pitchFamily="34" charset="0"/>
                  <a:cs typeface="Arial" panose="020B0604020202020204" pitchFamily="34" charset="0"/>
                </a:rPr>
                <a:t>Estados de Cuenta - AS400</a:t>
              </a:r>
            </a:p>
          </p:txBody>
        </p:sp>
      </p:grpSp>
      <p:grpSp>
        <p:nvGrpSpPr>
          <p:cNvPr id="84" name="83 Grupo"/>
          <p:cNvGrpSpPr/>
          <p:nvPr/>
        </p:nvGrpSpPr>
        <p:grpSpPr>
          <a:xfrm>
            <a:off x="7640421" y="4960222"/>
            <a:ext cx="1334752" cy="472933"/>
            <a:chOff x="3369080" y="6356361"/>
            <a:chExt cx="1334752" cy="472933"/>
          </a:xfrm>
        </p:grpSpPr>
        <p:pic>
          <p:nvPicPr>
            <p:cNvPr id="85" name="Imagen 12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76122" y="6356361"/>
              <a:ext cx="859589" cy="220014"/>
            </a:xfrm>
            <a:prstGeom prst="rect">
              <a:avLst/>
            </a:prstGeom>
          </p:spPr>
        </p:pic>
        <p:sp>
          <p:nvSpPr>
            <p:cNvPr id="86" name="Rectángulo 103"/>
            <p:cNvSpPr/>
            <p:nvPr/>
          </p:nvSpPr>
          <p:spPr>
            <a:xfrm>
              <a:off x="3369080" y="6567684"/>
              <a:ext cx="1334752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E" sz="1100">
                  <a:latin typeface="Arial" panose="020B0604020202020204" pitchFamily="34" charset="0"/>
                  <a:cs typeface="Arial" panose="020B0604020202020204" pitchFamily="34" charset="0"/>
                </a:rPr>
                <a:t>APPN.INTEGRA</a:t>
              </a:r>
            </a:p>
          </p:txBody>
        </p:sp>
      </p:grpSp>
      <p:grpSp>
        <p:nvGrpSpPr>
          <p:cNvPr id="55" name="83 Grupo"/>
          <p:cNvGrpSpPr/>
          <p:nvPr/>
        </p:nvGrpSpPr>
        <p:grpSpPr>
          <a:xfrm>
            <a:off x="5008945" y="4989804"/>
            <a:ext cx="1334752" cy="472933"/>
            <a:chOff x="3369080" y="6356361"/>
            <a:chExt cx="1334752" cy="472933"/>
          </a:xfrm>
        </p:grpSpPr>
        <p:pic>
          <p:nvPicPr>
            <p:cNvPr id="66" name="Imagen 12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76122" y="6356361"/>
              <a:ext cx="859589" cy="220014"/>
            </a:xfrm>
            <a:prstGeom prst="rect">
              <a:avLst/>
            </a:prstGeom>
          </p:spPr>
        </p:pic>
        <p:sp>
          <p:nvSpPr>
            <p:cNvPr id="68" name="Rectángulo 103"/>
            <p:cNvSpPr/>
            <p:nvPr/>
          </p:nvSpPr>
          <p:spPr>
            <a:xfrm>
              <a:off x="3369080" y="6567684"/>
              <a:ext cx="1334752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E" sz="1100">
                  <a:latin typeface="Arial" panose="020B0604020202020204" pitchFamily="34" charset="0"/>
                  <a:cs typeface="Arial" panose="020B0604020202020204" pitchFamily="34" charset="0"/>
                </a:rPr>
                <a:t>APPN.INTEGRA</a:t>
              </a:r>
            </a:p>
          </p:txBody>
        </p:sp>
      </p:grpSp>
      <p:graphicFrame>
        <p:nvGraphicFramePr>
          <p:cNvPr id="76" name="Tabla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227566"/>
              </p:ext>
            </p:extLst>
          </p:nvPr>
        </p:nvGraphicFramePr>
        <p:xfrm>
          <a:off x="10172962" y="5446829"/>
          <a:ext cx="1946255" cy="132403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474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987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7006">
                <a:tc gridSpan="2">
                  <a:txBody>
                    <a:bodyPr/>
                    <a:lstStyle/>
                    <a:p>
                      <a:pPr algn="ctr"/>
                      <a:r>
                        <a:rPr lang="es-PE"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LEYENDA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E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7374">
                <a:tc>
                  <a:txBody>
                    <a:bodyPr/>
                    <a:lstStyle/>
                    <a:p>
                      <a:pPr algn="ctr"/>
                      <a:r>
                        <a:rPr lang="es-PE" sz="9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Símbolo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9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8945">
                <a:tc>
                  <a:txBody>
                    <a:bodyPr/>
                    <a:lstStyle/>
                    <a:p>
                      <a:endParaRPr lang="es-PE" sz="9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9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Aplicación</a:t>
                      </a:r>
                      <a:r>
                        <a:rPr lang="es-PE" sz="90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(RPG400)</a:t>
                      </a:r>
                      <a:endParaRPr lang="es-PE" sz="9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8945">
                <a:tc>
                  <a:txBody>
                    <a:bodyPr/>
                    <a:lstStyle/>
                    <a:p>
                      <a:endParaRPr lang="es-PE" sz="9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9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 de datos (DB2)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8945">
                <a:tc>
                  <a:txBody>
                    <a:bodyPr/>
                    <a:lstStyle/>
                    <a:p>
                      <a:endParaRPr lang="es-PE" sz="9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9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Servidor de BD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89" name="Imagen 88"/>
          <p:cNvPicPr>
            <a:picLocks noChangeAspect="1"/>
          </p:cNvPicPr>
          <p:nvPr/>
        </p:nvPicPr>
        <p:blipFill rotWithShape="1">
          <a:blip r:embed="rId4"/>
          <a:srcRect r="20396"/>
          <a:stretch/>
        </p:blipFill>
        <p:spPr>
          <a:xfrm>
            <a:off x="10388160" y="5946034"/>
            <a:ext cx="242165" cy="206805"/>
          </a:xfrm>
          <a:prstGeom prst="rect">
            <a:avLst/>
          </a:prstGeom>
        </p:spPr>
      </p:pic>
      <p:pic>
        <p:nvPicPr>
          <p:cNvPr id="90" name="Imagen 8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32816" y="6260515"/>
            <a:ext cx="183861" cy="183892"/>
          </a:xfrm>
          <a:prstGeom prst="rect">
            <a:avLst/>
          </a:prstGeom>
        </p:spPr>
      </p:pic>
      <p:pic>
        <p:nvPicPr>
          <p:cNvPr id="102" name="Imagen 1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19831" y="6593027"/>
            <a:ext cx="378821" cy="96960"/>
          </a:xfrm>
          <a:prstGeom prst="rect">
            <a:avLst/>
          </a:prstGeom>
        </p:spPr>
      </p:pic>
      <p:sp>
        <p:nvSpPr>
          <p:cNvPr id="113" name="1 CuadroTexto"/>
          <p:cNvSpPr txBox="1"/>
          <p:nvPr/>
        </p:nvSpPr>
        <p:spPr>
          <a:xfrm>
            <a:off x="3314873" y="845161"/>
            <a:ext cx="263214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PE" sz="1200"/>
              <a:t>2</a:t>
            </a:r>
          </a:p>
        </p:txBody>
      </p:sp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477" y="1196596"/>
            <a:ext cx="5715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CuadroTexto 9"/>
          <p:cNvSpPr txBox="1"/>
          <p:nvPr/>
        </p:nvSpPr>
        <p:spPr>
          <a:xfrm>
            <a:off x="1314125" y="1947126"/>
            <a:ext cx="9949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100">
                <a:latin typeface="Arial" panose="020B0604020202020204" pitchFamily="34" charset="0"/>
                <a:cs typeface="Arial" panose="020B0604020202020204" pitchFamily="34" charset="0"/>
              </a:rPr>
              <a:t>Afiliados</a:t>
            </a:r>
          </a:p>
        </p:txBody>
      </p:sp>
      <p:cxnSp>
        <p:nvCxnSpPr>
          <p:cNvPr id="110" name="Conector recto 4"/>
          <p:cNvCxnSpPr>
            <a:stCxn id="73" idx="3"/>
          </p:cNvCxnSpPr>
          <p:nvPr/>
        </p:nvCxnSpPr>
        <p:spPr>
          <a:xfrm>
            <a:off x="1977977" y="1572834"/>
            <a:ext cx="1419995" cy="0"/>
          </a:xfrm>
          <a:prstGeom prst="line">
            <a:avLst/>
          </a:prstGeom>
          <a:ln>
            <a:solidFill>
              <a:srgbClr val="000099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1 CuadroTexto"/>
          <p:cNvSpPr txBox="1"/>
          <p:nvPr/>
        </p:nvSpPr>
        <p:spPr>
          <a:xfrm>
            <a:off x="1409291" y="878021"/>
            <a:ext cx="263214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PE" sz="1200"/>
              <a:t>1</a:t>
            </a:r>
          </a:p>
        </p:txBody>
      </p:sp>
      <p:sp>
        <p:nvSpPr>
          <p:cNvPr id="112" name="CuadroTexto 9"/>
          <p:cNvSpPr txBox="1"/>
          <p:nvPr/>
        </p:nvSpPr>
        <p:spPr>
          <a:xfrm>
            <a:off x="2139828" y="1296056"/>
            <a:ext cx="1258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10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Requerimiento</a:t>
            </a:r>
          </a:p>
        </p:txBody>
      </p:sp>
      <p:pic>
        <p:nvPicPr>
          <p:cNvPr id="114" name="Picture 10" descr="Imagen relacionad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3745" y="2086694"/>
            <a:ext cx="351313" cy="351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CuadroTexto 9"/>
          <p:cNvSpPr txBox="1"/>
          <p:nvPr/>
        </p:nvSpPr>
        <p:spPr>
          <a:xfrm>
            <a:off x="8559538" y="2438007"/>
            <a:ext cx="1258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10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Documentos </a:t>
            </a:r>
          </a:p>
        </p:txBody>
      </p:sp>
      <p:cxnSp>
        <p:nvCxnSpPr>
          <p:cNvPr id="119" name="Conector recto 4"/>
          <p:cNvCxnSpPr/>
          <p:nvPr/>
        </p:nvCxnSpPr>
        <p:spPr>
          <a:xfrm>
            <a:off x="8257496" y="2026593"/>
            <a:ext cx="1523813" cy="0"/>
          </a:xfrm>
          <a:prstGeom prst="line">
            <a:avLst/>
          </a:prstGeom>
          <a:ln>
            <a:solidFill>
              <a:srgbClr val="000099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CuadroTexto 9"/>
          <p:cNvSpPr txBox="1"/>
          <p:nvPr/>
        </p:nvSpPr>
        <p:spPr>
          <a:xfrm>
            <a:off x="8377385" y="1735961"/>
            <a:ext cx="1258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10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Medios de envió </a:t>
            </a:r>
          </a:p>
        </p:txBody>
      </p:sp>
      <p:grpSp>
        <p:nvGrpSpPr>
          <p:cNvPr id="121" name="Grupo 32"/>
          <p:cNvGrpSpPr/>
          <p:nvPr/>
        </p:nvGrpSpPr>
        <p:grpSpPr>
          <a:xfrm>
            <a:off x="9771571" y="1296028"/>
            <a:ext cx="994938" cy="1230817"/>
            <a:chOff x="9486211" y="2865264"/>
            <a:chExt cx="994938" cy="1230817"/>
          </a:xfrm>
        </p:grpSpPr>
        <p:pic>
          <p:nvPicPr>
            <p:cNvPr id="122" name="Picture 2" descr="Resultado de imagen para courier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0" t="13123" r="51927"/>
            <a:stretch/>
          </p:blipFill>
          <p:spPr bwMode="auto">
            <a:xfrm>
              <a:off x="9588318" y="2865264"/>
              <a:ext cx="495450" cy="98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" name="CuadroTexto 9"/>
            <p:cNvSpPr txBox="1"/>
            <p:nvPr/>
          </p:nvSpPr>
          <p:spPr>
            <a:xfrm>
              <a:off x="9486211" y="3834471"/>
              <a:ext cx="99493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100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Courier</a:t>
              </a:r>
            </a:p>
          </p:txBody>
        </p:sp>
      </p:grpSp>
      <p:pic>
        <p:nvPicPr>
          <p:cNvPr id="124" name="Picture 8" descr="Resultado de imagen para correo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8495" y="1641126"/>
            <a:ext cx="416027" cy="422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5" name="CuadroTexto 9"/>
          <p:cNvSpPr txBox="1"/>
          <p:nvPr/>
        </p:nvSpPr>
        <p:spPr>
          <a:xfrm>
            <a:off x="10510595" y="1998464"/>
            <a:ext cx="9949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10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</a:p>
        </p:txBody>
      </p:sp>
      <p:grpSp>
        <p:nvGrpSpPr>
          <p:cNvPr id="126" name="125 Grupo"/>
          <p:cNvGrpSpPr/>
          <p:nvPr/>
        </p:nvGrpSpPr>
        <p:grpSpPr>
          <a:xfrm>
            <a:off x="11019388" y="1852247"/>
            <a:ext cx="994938" cy="769682"/>
            <a:chOff x="2504528" y="2841565"/>
            <a:chExt cx="994938" cy="769682"/>
          </a:xfrm>
        </p:grpSpPr>
        <p:pic>
          <p:nvPicPr>
            <p:cNvPr id="127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4349" y="2841565"/>
              <a:ext cx="406923" cy="5357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8" name="CuadroTexto 9"/>
            <p:cNvSpPr txBox="1"/>
            <p:nvPr/>
          </p:nvSpPr>
          <p:spPr>
            <a:xfrm>
              <a:off x="2504528" y="3349637"/>
              <a:ext cx="99493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100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Afiliados</a:t>
              </a:r>
            </a:p>
          </p:txBody>
        </p:sp>
      </p:grpSp>
      <p:sp>
        <p:nvSpPr>
          <p:cNvPr id="129" name="CuadroTexto 9"/>
          <p:cNvSpPr txBox="1"/>
          <p:nvPr/>
        </p:nvSpPr>
        <p:spPr>
          <a:xfrm>
            <a:off x="10647208" y="2566125"/>
            <a:ext cx="15540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10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le entrega al afiliado presencial </a:t>
            </a:r>
          </a:p>
        </p:txBody>
      </p:sp>
      <p:sp>
        <p:nvSpPr>
          <p:cNvPr id="131" name="1 CuadroTexto"/>
          <p:cNvSpPr txBox="1"/>
          <p:nvPr/>
        </p:nvSpPr>
        <p:spPr>
          <a:xfrm>
            <a:off x="8887795" y="2699617"/>
            <a:ext cx="263214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PE" sz="1200"/>
              <a:t>3</a:t>
            </a:r>
          </a:p>
        </p:txBody>
      </p:sp>
      <p:sp>
        <p:nvSpPr>
          <p:cNvPr id="132" name="1 CuadroTexto"/>
          <p:cNvSpPr txBox="1"/>
          <p:nvPr/>
        </p:nvSpPr>
        <p:spPr>
          <a:xfrm>
            <a:off x="10452901" y="997561"/>
            <a:ext cx="263214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PE" sz="120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27979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z="2000" b="1"/>
              <a:t>AFP INTEGRA – Definición de las Aplicaciones de Informes de movimientos de Cuentas </a:t>
            </a:r>
          </a:p>
        </p:txBody>
      </p:sp>
      <p:pic>
        <p:nvPicPr>
          <p:cNvPr id="222" name="Imagen 22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57496" y="103009"/>
            <a:ext cx="1724704" cy="698676"/>
          </a:xfrm>
          <a:prstGeom prst="rect">
            <a:avLst/>
          </a:prstGeom>
        </p:spPr>
      </p:pic>
      <p:sp>
        <p:nvSpPr>
          <p:cNvPr id="130" name="AutoShape 2" descr="Resultado de imagen para edificio empresa dibuj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41" name="Rectángulo 90"/>
          <p:cNvSpPr/>
          <p:nvPr/>
        </p:nvSpPr>
        <p:spPr>
          <a:xfrm rot="5400000">
            <a:off x="5597789" y="-3776255"/>
            <a:ext cx="1090416" cy="11497719"/>
          </a:xfrm>
          <a:prstGeom prst="rect">
            <a:avLst/>
          </a:prstGeom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CuadroTexto 206"/>
          <p:cNvSpPr txBox="1"/>
          <p:nvPr/>
        </p:nvSpPr>
        <p:spPr>
          <a:xfrm>
            <a:off x="394144" y="1164151"/>
            <a:ext cx="11497721" cy="338554"/>
          </a:xfrm>
          <a:prstGeom prst="rect">
            <a:avLst/>
          </a:prstGeom>
          <a:solidFill>
            <a:srgbClr val="00CCFF"/>
          </a:solidFill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PE"/>
              <a:t>Informes de movimientos de Cuentas</a:t>
            </a:r>
          </a:p>
        </p:txBody>
      </p:sp>
      <p:grpSp>
        <p:nvGrpSpPr>
          <p:cNvPr id="43" name="Grupo 37"/>
          <p:cNvGrpSpPr/>
          <p:nvPr/>
        </p:nvGrpSpPr>
        <p:grpSpPr>
          <a:xfrm>
            <a:off x="307975" y="1686458"/>
            <a:ext cx="1222795" cy="722168"/>
            <a:chOff x="1161688" y="2255197"/>
            <a:chExt cx="1222795" cy="722168"/>
          </a:xfrm>
        </p:grpSpPr>
        <p:pic>
          <p:nvPicPr>
            <p:cNvPr id="45" name="Imagen 101"/>
            <p:cNvPicPr>
              <a:picLocks noChangeAspect="1"/>
            </p:cNvPicPr>
            <p:nvPr/>
          </p:nvPicPr>
          <p:blipFill rotWithShape="1">
            <a:blip r:embed="rId3"/>
            <a:srcRect r="20396"/>
            <a:stretch/>
          </p:blipFill>
          <p:spPr>
            <a:xfrm>
              <a:off x="1577774" y="2255197"/>
              <a:ext cx="356268" cy="304248"/>
            </a:xfrm>
            <a:prstGeom prst="rect">
              <a:avLst/>
            </a:prstGeom>
          </p:spPr>
        </p:pic>
        <p:sp>
          <p:nvSpPr>
            <p:cNvPr id="47" name="CuadroTexto 34"/>
            <p:cNvSpPr txBox="1"/>
            <p:nvPr/>
          </p:nvSpPr>
          <p:spPr>
            <a:xfrm>
              <a:off x="1161688" y="2546478"/>
              <a:ext cx="122279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100" dirty="0">
                  <a:latin typeface="Arial" panose="020B0604020202020204" pitchFamily="34" charset="0"/>
                  <a:cs typeface="Arial" panose="020B0604020202020204" pitchFamily="34" charset="0"/>
                </a:rPr>
                <a:t>Lavado de dinero</a:t>
              </a:r>
            </a:p>
          </p:txBody>
        </p:sp>
      </p:grpSp>
      <p:sp>
        <p:nvSpPr>
          <p:cNvPr id="48" name="CuadroTexto 206"/>
          <p:cNvSpPr txBox="1"/>
          <p:nvPr/>
        </p:nvSpPr>
        <p:spPr>
          <a:xfrm>
            <a:off x="1471396" y="1743767"/>
            <a:ext cx="4338394" cy="261610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PE" sz="1100" dirty="0">
                <a:latin typeface="Arial" panose="020B0604020202020204" pitchFamily="34" charset="0"/>
                <a:cs typeface="Arial" panose="020B0604020202020204" pitchFamily="34" charset="0"/>
              </a:rPr>
              <a:t>Compliance. Módulo de alerta.</a:t>
            </a:r>
          </a:p>
        </p:txBody>
      </p:sp>
      <p:grpSp>
        <p:nvGrpSpPr>
          <p:cNvPr id="49" name="Grupo 37"/>
          <p:cNvGrpSpPr/>
          <p:nvPr/>
        </p:nvGrpSpPr>
        <p:grpSpPr>
          <a:xfrm>
            <a:off x="5880625" y="1636443"/>
            <a:ext cx="1486057" cy="722168"/>
            <a:chOff x="1075245" y="2255197"/>
            <a:chExt cx="1486057" cy="722168"/>
          </a:xfrm>
        </p:grpSpPr>
        <p:pic>
          <p:nvPicPr>
            <p:cNvPr id="53" name="Imagen 101"/>
            <p:cNvPicPr>
              <a:picLocks noChangeAspect="1"/>
            </p:cNvPicPr>
            <p:nvPr/>
          </p:nvPicPr>
          <p:blipFill rotWithShape="1">
            <a:blip r:embed="rId3"/>
            <a:srcRect r="20396"/>
            <a:stretch/>
          </p:blipFill>
          <p:spPr>
            <a:xfrm>
              <a:off x="1646014" y="2255197"/>
              <a:ext cx="356268" cy="304248"/>
            </a:xfrm>
            <a:prstGeom prst="rect">
              <a:avLst/>
            </a:prstGeom>
          </p:spPr>
        </p:pic>
        <p:sp>
          <p:nvSpPr>
            <p:cNvPr id="54" name="CuadroTexto 34"/>
            <p:cNvSpPr txBox="1"/>
            <p:nvPr/>
          </p:nvSpPr>
          <p:spPr>
            <a:xfrm>
              <a:off x="1075245" y="2546478"/>
              <a:ext cx="148605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100" dirty="0">
                  <a:latin typeface="Arial" panose="020B0604020202020204" pitchFamily="34" charset="0"/>
                  <a:cs typeface="Arial" panose="020B0604020202020204" pitchFamily="34" charset="0"/>
                </a:rPr>
                <a:t>Registro </a:t>
              </a:r>
              <a:r>
                <a:rPr lang="es-PE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de</a:t>
              </a:r>
            </a:p>
            <a:p>
              <a:pPr algn="ctr"/>
              <a:r>
                <a:rPr lang="es-PE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PE" sz="1100" dirty="0">
                  <a:latin typeface="Arial" panose="020B0604020202020204" pitchFamily="34" charset="0"/>
                  <a:cs typeface="Arial" panose="020B0604020202020204" pitchFamily="34" charset="0"/>
                </a:rPr>
                <a:t>Paridad</a:t>
              </a:r>
            </a:p>
          </p:txBody>
        </p:sp>
      </p:grpSp>
      <p:sp>
        <p:nvSpPr>
          <p:cNvPr id="61" name="CuadroTexto 206"/>
          <p:cNvSpPr txBox="1"/>
          <p:nvPr/>
        </p:nvSpPr>
        <p:spPr>
          <a:xfrm>
            <a:off x="7325738" y="1640880"/>
            <a:ext cx="4338394" cy="430887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PE" sz="1100" dirty="0">
                <a:latin typeface="Arial" panose="020B0604020202020204" pitchFamily="34" charset="0"/>
                <a:cs typeface="Arial" panose="020B0604020202020204" pitchFamily="34" charset="0"/>
              </a:rPr>
              <a:t>Aplicación que realiza las validaciones de movimientos en cuentas de afiliados, para informar a la SBS</a:t>
            </a:r>
          </a:p>
        </p:txBody>
      </p:sp>
    </p:spTree>
    <p:extLst>
      <p:ext uri="{BB962C8B-B14F-4D97-AF65-F5344CB8AC3E}">
        <p14:creationId xmlns:p14="http://schemas.microsoft.com/office/powerpoint/2010/main" val="125305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PE" sz="2400" b="1"/>
              <a:t>AFP INTEGRA – Proceso de Informes de movimientos de Cuentas</a:t>
            </a:r>
          </a:p>
        </p:txBody>
      </p:sp>
      <p:pic>
        <p:nvPicPr>
          <p:cNvPr id="222" name="Imagen 22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57496" y="103009"/>
            <a:ext cx="1724704" cy="698676"/>
          </a:xfrm>
          <a:prstGeom prst="rect">
            <a:avLst/>
          </a:prstGeom>
        </p:spPr>
      </p:pic>
      <p:sp>
        <p:nvSpPr>
          <p:cNvPr id="130" name="AutoShape 2" descr="Resultado de imagen para edificio empresa dibuj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grpSp>
        <p:nvGrpSpPr>
          <p:cNvPr id="67" name="66 Grupo"/>
          <p:cNvGrpSpPr/>
          <p:nvPr/>
        </p:nvGrpSpPr>
        <p:grpSpPr>
          <a:xfrm>
            <a:off x="1130600" y="3924095"/>
            <a:ext cx="1334752" cy="551445"/>
            <a:chOff x="1045090" y="4524135"/>
            <a:chExt cx="1334752" cy="551445"/>
          </a:xfrm>
        </p:grpSpPr>
        <p:pic>
          <p:nvPicPr>
            <p:cNvPr id="68" name="Imagen 1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97733" y="4524135"/>
              <a:ext cx="971616" cy="248688"/>
            </a:xfrm>
            <a:prstGeom prst="rect">
              <a:avLst/>
            </a:prstGeom>
          </p:spPr>
        </p:pic>
        <p:sp>
          <p:nvSpPr>
            <p:cNvPr id="69" name="Rectángulo 103"/>
            <p:cNvSpPr/>
            <p:nvPr/>
          </p:nvSpPr>
          <p:spPr>
            <a:xfrm>
              <a:off x="1045090" y="4798581"/>
              <a:ext cx="133475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E" sz="1200">
                  <a:latin typeface="Arial" panose="020B0604020202020204" pitchFamily="34" charset="0"/>
                  <a:cs typeface="Arial" panose="020B0604020202020204" pitchFamily="34" charset="0"/>
                </a:rPr>
                <a:t>APPN.INTEGRA</a:t>
              </a:r>
            </a:p>
          </p:txBody>
        </p:sp>
      </p:grpSp>
      <p:grpSp>
        <p:nvGrpSpPr>
          <p:cNvPr id="80" name="Grupo 13"/>
          <p:cNvGrpSpPr/>
          <p:nvPr/>
        </p:nvGrpSpPr>
        <p:grpSpPr>
          <a:xfrm>
            <a:off x="8771242" y="2480810"/>
            <a:ext cx="531866" cy="769542"/>
            <a:chOff x="9758083" y="5165028"/>
            <a:chExt cx="705360" cy="933815"/>
          </a:xfrm>
        </p:grpSpPr>
        <p:pic>
          <p:nvPicPr>
            <p:cNvPr id="81" name="Imagen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58083" y="5165028"/>
              <a:ext cx="679113" cy="644394"/>
            </a:xfrm>
            <a:prstGeom prst="rect">
              <a:avLst/>
            </a:prstGeom>
          </p:spPr>
        </p:pic>
        <p:sp>
          <p:nvSpPr>
            <p:cNvPr id="82" name="CuadroTexto 61"/>
            <p:cNvSpPr txBox="1"/>
            <p:nvPr/>
          </p:nvSpPr>
          <p:spPr>
            <a:xfrm>
              <a:off x="9760737" y="5787017"/>
              <a:ext cx="702706" cy="311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200">
                  <a:latin typeface="Arial" panose="020B0604020202020204" pitchFamily="34" charset="0"/>
                  <a:cs typeface="Arial" panose="020B0604020202020204" pitchFamily="34" charset="0"/>
                </a:rPr>
                <a:t>SBS </a:t>
              </a:r>
            </a:p>
          </p:txBody>
        </p:sp>
      </p:grpSp>
      <p:grpSp>
        <p:nvGrpSpPr>
          <p:cNvPr id="83" name="Grupo 24"/>
          <p:cNvGrpSpPr/>
          <p:nvPr/>
        </p:nvGrpSpPr>
        <p:grpSpPr>
          <a:xfrm>
            <a:off x="8727652" y="1287032"/>
            <a:ext cx="784392" cy="900770"/>
            <a:chOff x="7649644" y="5733479"/>
            <a:chExt cx="784392" cy="900770"/>
          </a:xfrm>
        </p:grpSpPr>
        <p:pic>
          <p:nvPicPr>
            <p:cNvPr id="84" name="Imagen 2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83482" y="5733479"/>
              <a:ext cx="539617" cy="684370"/>
            </a:xfrm>
            <a:prstGeom prst="rect">
              <a:avLst/>
            </a:prstGeom>
          </p:spPr>
        </p:pic>
        <p:sp>
          <p:nvSpPr>
            <p:cNvPr id="85" name="CuadroTexto 136"/>
            <p:cNvSpPr txBox="1"/>
            <p:nvPr/>
          </p:nvSpPr>
          <p:spPr>
            <a:xfrm>
              <a:off x="7649644" y="6357250"/>
              <a:ext cx="7843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200">
                  <a:latin typeface="Arial" panose="020B0604020202020204" pitchFamily="34" charset="0"/>
                  <a:cs typeface="Arial" panose="020B0604020202020204" pitchFamily="34" charset="0"/>
                </a:rPr>
                <a:t>SUNAT</a:t>
              </a:r>
            </a:p>
          </p:txBody>
        </p:sp>
      </p:grpSp>
      <p:sp>
        <p:nvSpPr>
          <p:cNvPr id="61" name="Rectángulo 90"/>
          <p:cNvSpPr/>
          <p:nvPr/>
        </p:nvSpPr>
        <p:spPr>
          <a:xfrm rot="5400000">
            <a:off x="3938824" y="937379"/>
            <a:ext cx="1955439" cy="2500847"/>
          </a:xfrm>
          <a:prstGeom prst="rect">
            <a:avLst/>
          </a:prstGeom>
          <a:ln w="19050">
            <a:solidFill>
              <a:srgbClr val="0099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CuadroTexto 206"/>
          <p:cNvSpPr txBox="1"/>
          <p:nvPr/>
        </p:nvSpPr>
        <p:spPr>
          <a:xfrm>
            <a:off x="3662793" y="934916"/>
            <a:ext cx="2533590" cy="275168"/>
          </a:xfrm>
          <a:prstGeom prst="rect">
            <a:avLst/>
          </a:prstGeom>
          <a:solidFill>
            <a:srgbClr val="0099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APLICACIÓN AS400</a:t>
            </a:r>
          </a:p>
        </p:txBody>
      </p:sp>
      <p:cxnSp>
        <p:nvCxnSpPr>
          <p:cNvPr id="93" name="114 Conector recto de flecha"/>
          <p:cNvCxnSpPr/>
          <p:nvPr/>
        </p:nvCxnSpPr>
        <p:spPr>
          <a:xfrm flipV="1">
            <a:off x="4022287" y="4990074"/>
            <a:ext cx="0" cy="355286"/>
          </a:xfrm>
          <a:prstGeom prst="straightConnector1">
            <a:avLst/>
          </a:prstGeom>
          <a:ln cap="flat">
            <a:solidFill>
              <a:schemeClr val="tx1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114 Conector recto de flecha"/>
          <p:cNvCxnSpPr/>
          <p:nvPr/>
        </p:nvCxnSpPr>
        <p:spPr>
          <a:xfrm flipV="1">
            <a:off x="4759711" y="4253138"/>
            <a:ext cx="0" cy="448978"/>
          </a:xfrm>
          <a:prstGeom prst="straightConnector1">
            <a:avLst/>
          </a:prstGeom>
          <a:ln cap="flat">
            <a:solidFill>
              <a:schemeClr val="tx1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114 Conector recto de flecha"/>
          <p:cNvCxnSpPr/>
          <p:nvPr/>
        </p:nvCxnSpPr>
        <p:spPr>
          <a:xfrm flipV="1">
            <a:off x="2681114" y="4988047"/>
            <a:ext cx="0" cy="355286"/>
          </a:xfrm>
          <a:prstGeom prst="straightConnector1">
            <a:avLst/>
          </a:prstGeom>
          <a:ln cap="flat">
            <a:solidFill>
              <a:schemeClr val="tx1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uadroTexto 206"/>
          <p:cNvSpPr txBox="1"/>
          <p:nvPr/>
        </p:nvSpPr>
        <p:spPr>
          <a:xfrm>
            <a:off x="6085080" y="4834807"/>
            <a:ext cx="1729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1200" b="1">
                <a:latin typeface="Arial" panose="020B0604020202020204" pitchFamily="34" charset="0"/>
                <a:cs typeface="Arial" panose="020B0604020202020204" pitchFamily="34" charset="0"/>
              </a:rPr>
              <a:t>Base de Datos CORE</a:t>
            </a:r>
          </a:p>
        </p:txBody>
      </p:sp>
      <p:sp>
        <p:nvSpPr>
          <p:cNvPr id="99" name="Rectángulo 90"/>
          <p:cNvSpPr/>
          <p:nvPr/>
        </p:nvSpPr>
        <p:spPr>
          <a:xfrm rot="5400000">
            <a:off x="5923516" y="4138394"/>
            <a:ext cx="2039323" cy="213604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CuadroTexto 206"/>
          <p:cNvSpPr txBox="1"/>
          <p:nvPr/>
        </p:nvSpPr>
        <p:spPr>
          <a:xfrm>
            <a:off x="5875162" y="3917202"/>
            <a:ext cx="2136037" cy="276999"/>
          </a:xfrm>
          <a:prstGeom prst="rect">
            <a:avLst/>
          </a:prstGeom>
          <a:solidFill>
            <a:srgbClr val="FFFF6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>
                <a:latin typeface="Arial" panose="020B0604020202020204" pitchFamily="34" charset="0"/>
                <a:cs typeface="Arial" panose="020B0604020202020204" pitchFamily="34" charset="0"/>
              </a:rPr>
              <a:t>SERVICIOS DE SOPORTE</a:t>
            </a:r>
          </a:p>
        </p:txBody>
      </p:sp>
      <p:sp>
        <p:nvSpPr>
          <p:cNvPr id="101" name="Rectángulo 90"/>
          <p:cNvSpPr/>
          <p:nvPr/>
        </p:nvSpPr>
        <p:spPr>
          <a:xfrm rot="5400000">
            <a:off x="2247261" y="3123415"/>
            <a:ext cx="2049482" cy="4183136"/>
          </a:xfrm>
          <a:prstGeom prst="rect">
            <a:avLst/>
          </a:prstGeom>
          <a:ln w="19050">
            <a:solidFill>
              <a:srgbClr val="0099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CuadroTexto 206"/>
          <p:cNvSpPr txBox="1"/>
          <p:nvPr/>
        </p:nvSpPr>
        <p:spPr>
          <a:xfrm>
            <a:off x="1180434" y="3907042"/>
            <a:ext cx="4183135" cy="276999"/>
          </a:xfrm>
          <a:prstGeom prst="rect">
            <a:avLst/>
          </a:prstGeom>
          <a:solidFill>
            <a:srgbClr val="0099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DE DATOS CORE</a:t>
            </a:r>
          </a:p>
        </p:txBody>
      </p:sp>
      <p:cxnSp>
        <p:nvCxnSpPr>
          <p:cNvPr id="103" name="Conector recto 4"/>
          <p:cNvCxnSpPr/>
          <p:nvPr/>
        </p:nvCxnSpPr>
        <p:spPr>
          <a:xfrm>
            <a:off x="3584233" y="3647305"/>
            <a:ext cx="3524826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114 Conector recto de flecha"/>
          <p:cNvCxnSpPr/>
          <p:nvPr/>
        </p:nvCxnSpPr>
        <p:spPr>
          <a:xfrm flipH="1" flipV="1">
            <a:off x="4806705" y="3165521"/>
            <a:ext cx="1373" cy="481784"/>
          </a:xfrm>
          <a:prstGeom prst="straightConnector1">
            <a:avLst/>
          </a:prstGeom>
          <a:ln cap="flat">
            <a:solidFill>
              <a:schemeClr val="tx1"/>
            </a:solidFill>
            <a:miter lim="800000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ángulo 90"/>
          <p:cNvSpPr/>
          <p:nvPr/>
        </p:nvSpPr>
        <p:spPr>
          <a:xfrm>
            <a:off x="1379153" y="4563670"/>
            <a:ext cx="3602752" cy="110034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CuadroTexto 206"/>
          <p:cNvSpPr txBox="1"/>
          <p:nvPr/>
        </p:nvSpPr>
        <p:spPr>
          <a:xfrm>
            <a:off x="1379153" y="4297233"/>
            <a:ext cx="3602752" cy="276999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DB2</a:t>
            </a:r>
          </a:p>
        </p:txBody>
      </p:sp>
      <p:grpSp>
        <p:nvGrpSpPr>
          <p:cNvPr id="108" name="107 Grupo"/>
          <p:cNvGrpSpPr/>
          <p:nvPr/>
        </p:nvGrpSpPr>
        <p:grpSpPr>
          <a:xfrm>
            <a:off x="4100490" y="5622737"/>
            <a:ext cx="1334752" cy="472933"/>
            <a:chOff x="3369080" y="6356361"/>
            <a:chExt cx="1334752" cy="472933"/>
          </a:xfrm>
        </p:grpSpPr>
        <p:pic>
          <p:nvPicPr>
            <p:cNvPr id="109" name="Imagen 1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76122" y="6356361"/>
              <a:ext cx="859589" cy="220014"/>
            </a:xfrm>
            <a:prstGeom prst="rect">
              <a:avLst/>
            </a:prstGeom>
          </p:spPr>
        </p:pic>
        <p:sp>
          <p:nvSpPr>
            <p:cNvPr id="110" name="Rectángulo 103"/>
            <p:cNvSpPr/>
            <p:nvPr/>
          </p:nvSpPr>
          <p:spPr>
            <a:xfrm>
              <a:off x="3369080" y="6567684"/>
              <a:ext cx="1334752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E" sz="1100">
                  <a:latin typeface="Arial" panose="020B0604020202020204" pitchFamily="34" charset="0"/>
                  <a:cs typeface="Arial" panose="020B0604020202020204" pitchFamily="34" charset="0"/>
                </a:rPr>
                <a:t>APPN.INTEGRA</a:t>
              </a:r>
            </a:p>
          </p:txBody>
        </p:sp>
      </p:grpSp>
      <p:sp>
        <p:nvSpPr>
          <p:cNvPr id="111" name="Rectángulo 90"/>
          <p:cNvSpPr/>
          <p:nvPr/>
        </p:nvSpPr>
        <p:spPr>
          <a:xfrm>
            <a:off x="6320944" y="4568725"/>
            <a:ext cx="1284037" cy="1095285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2" name="20 Grupo"/>
          <p:cNvGrpSpPr/>
          <p:nvPr/>
        </p:nvGrpSpPr>
        <p:grpSpPr>
          <a:xfrm>
            <a:off x="6489068" y="4685678"/>
            <a:ext cx="1099871" cy="833380"/>
            <a:chOff x="447687" y="5420691"/>
            <a:chExt cx="1099871" cy="833380"/>
          </a:xfrm>
        </p:grpSpPr>
        <p:sp>
          <p:nvSpPr>
            <p:cNvPr id="113" name="CuadroTexto 58"/>
            <p:cNvSpPr txBox="1"/>
            <p:nvPr/>
          </p:nvSpPr>
          <p:spPr>
            <a:xfrm>
              <a:off x="447687" y="5992461"/>
              <a:ext cx="10998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100" dirty="0">
                  <a:latin typeface="Arial" panose="020B0604020202020204" pitchFamily="34" charset="0"/>
                  <a:cs typeface="Arial" panose="020B0604020202020204" pitchFamily="34" charset="0"/>
                </a:rPr>
                <a:t>SERVICIOS</a:t>
              </a:r>
            </a:p>
          </p:txBody>
        </p:sp>
        <p:pic>
          <p:nvPicPr>
            <p:cNvPr id="114" name="Imagen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7835" y="5420691"/>
              <a:ext cx="586602" cy="586700"/>
            </a:xfrm>
            <a:prstGeom prst="rect">
              <a:avLst/>
            </a:prstGeom>
          </p:spPr>
        </p:pic>
      </p:grpSp>
      <p:sp>
        <p:nvSpPr>
          <p:cNvPr id="115" name="CuadroTexto 206"/>
          <p:cNvSpPr txBox="1"/>
          <p:nvPr/>
        </p:nvSpPr>
        <p:spPr>
          <a:xfrm>
            <a:off x="6317342" y="4302288"/>
            <a:ext cx="1301287" cy="276999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DB2</a:t>
            </a:r>
          </a:p>
        </p:txBody>
      </p:sp>
      <p:grpSp>
        <p:nvGrpSpPr>
          <p:cNvPr id="116" name="20 Grupo"/>
          <p:cNvGrpSpPr/>
          <p:nvPr/>
        </p:nvGrpSpPr>
        <p:grpSpPr>
          <a:xfrm>
            <a:off x="3519239" y="4690151"/>
            <a:ext cx="1281758" cy="899502"/>
            <a:chOff x="265801" y="5420691"/>
            <a:chExt cx="1281758" cy="899502"/>
          </a:xfrm>
        </p:grpSpPr>
        <p:sp>
          <p:nvSpPr>
            <p:cNvPr id="117" name="CuadroTexto 58"/>
            <p:cNvSpPr txBox="1"/>
            <p:nvPr/>
          </p:nvSpPr>
          <p:spPr>
            <a:xfrm>
              <a:off x="265801" y="6058583"/>
              <a:ext cx="12817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100">
                  <a:latin typeface="Arial" panose="020B0604020202020204" pitchFamily="34" charset="0"/>
                  <a:cs typeface="Arial" panose="020B0604020202020204" pitchFamily="34" charset="0"/>
                </a:rPr>
                <a:t>EMPLEADORES</a:t>
              </a:r>
            </a:p>
          </p:txBody>
        </p:sp>
        <p:pic>
          <p:nvPicPr>
            <p:cNvPr id="118" name="Imagen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7835" y="5420691"/>
              <a:ext cx="586602" cy="586700"/>
            </a:xfrm>
            <a:prstGeom prst="rect">
              <a:avLst/>
            </a:prstGeom>
          </p:spPr>
        </p:pic>
      </p:grpSp>
      <p:grpSp>
        <p:nvGrpSpPr>
          <p:cNvPr id="123" name="20 Grupo"/>
          <p:cNvGrpSpPr/>
          <p:nvPr/>
        </p:nvGrpSpPr>
        <p:grpSpPr>
          <a:xfrm>
            <a:off x="2589420" y="4706851"/>
            <a:ext cx="1099871" cy="883736"/>
            <a:chOff x="447687" y="5420691"/>
            <a:chExt cx="1099871" cy="883736"/>
          </a:xfrm>
        </p:grpSpPr>
        <p:sp>
          <p:nvSpPr>
            <p:cNvPr id="124" name="CuadroTexto 58"/>
            <p:cNvSpPr txBox="1"/>
            <p:nvPr/>
          </p:nvSpPr>
          <p:spPr>
            <a:xfrm>
              <a:off x="447687" y="6042817"/>
              <a:ext cx="10998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100">
                  <a:latin typeface="Arial" panose="020B0604020202020204" pitchFamily="34" charset="0"/>
                  <a:cs typeface="Arial" panose="020B0604020202020204" pitchFamily="34" charset="0"/>
                </a:rPr>
                <a:t>AFILIADOS</a:t>
              </a:r>
            </a:p>
          </p:txBody>
        </p:sp>
        <p:pic>
          <p:nvPicPr>
            <p:cNvPr id="125" name="Imagen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7835" y="5420691"/>
              <a:ext cx="586602" cy="586700"/>
            </a:xfrm>
            <a:prstGeom prst="rect">
              <a:avLst/>
            </a:prstGeom>
          </p:spPr>
        </p:pic>
      </p:grpSp>
      <p:cxnSp>
        <p:nvCxnSpPr>
          <p:cNvPr id="126" name="125 Conector recto de flecha"/>
          <p:cNvCxnSpPr/>
          <p:nvPr/>
        </p:nvCxnSpPr>
        <p:spPr>
          <a:xfrm flipV="1">
            <a:off x="7109059" y="3647305"/>
            <a:ext cx="3004" cy="269898"/>
          </a:xfrm>
          <a:prstGeom prst="straightConnector1">
            <a:avLst/>
          </a:prstGeom>
          <a:ln cap="flat">
            <a:solidFill>
              <a:schemeClr val="tx1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114 Conector recto de flecha"/>
          <p:cNvCxnSpPr/>
          <p:nvPr/>
        </p:nvCxnSpPr>
        <p:spPr>
          <a:xfrm flipV="1">
            <a:off x="3584233" y="3664894"/>
            <a:ext cx="0" cy="239529"/>
          </a:xfrm>
          <a:prstGeom prst="straightConnector1">
            <a:avLst/>
          </a:prstGeom>
          <a:ln cap="flat">
            <a:solidFill>
              <a:schemeClr val="tx1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20 Grupo"/>
          <p:cNvGrpSpPr/>
          <p:nvPr/>
        </p:nvGrpSpPr>
        <p:grpSpPr>
          <a:xfrm>
            <a:off x="1510918" y="4706888"/>
            <a:ext cx="1099871" cy="883736"/>
            <a:chOff x="447687" y="5420691"/>
            <a:chExt cx="1099871" cy="883736"/>
          </a:xfrm>
        </p:grpSpPr>
        <p:sp>
          <p:nvSpPr>
            <p:cNvPr id="132" name="CuadroTexto 58"/>
            <p:cNvSpPr txBox="1"/>
            <p:nvPr/>
          </p:nvSpPr>
          <p:spPr>
            <a:xfrm>
              <a:off x="447687" y="6042817"/>
              <a:ext cx="10998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100">
                  <a:latin typeface="Arial" panose="020B0604020202020204" pitchFamily="34" charset="0"/>
                  <a:cs typeface="Arial" panose="020B0604020202020204" pitchFamily="34" charset="0"/>
                </a:rPr>
                <a:t>CUENTAS</a:t>
              </a:r>
            </a:p>
          </p:txBody>
        </p:sp>
        <p:pic>
          <p:nvPicPr>
            <p:cNvPr id="133" name="Imagen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7835" y="5420691"/>
              <a:ext cx="586602" cy="586700"/>
            </a:xfrm>
            <a:prstGeom prst="rect">
              <a:avLst/>
            </a:prstGeom>
          </p:spPr>
        </p:pic>
      </p:grpSp>
      <p:grpSp>
        <p:nvGrpSpPr>
          <p:cNvPr id="46" name="Grupo 45"/>
          <p:cNvGrpSpPr/>
          <p:nvPr/>
        </p:nvGrpSpPr>
        <p:grpSpPr>
          <a:xfrm>
            <a:off x="3780325" y="1374835"/>
            <a:ext cx="2093200" cy="814240"/>
            <a:chOff x="5423758" y="3877831"/>
            <a:chExt cx="2093200" cy="814240"/>
          </a:xfrm>
        </p:grpSpPr>
        <p:pic>
          <p:nvPicPr>
            <p:cNvPr id="107" name="Imagen 106"/>
            <p:cNvPicPr>
              <a:picLocks noChangeAspect="1"/>
            </p:cNvPicPr>
            <p:nvPr/>
          </p:nvPicPr>
          <p:blipFill rotWithShape="1">
            <a:blip r:embed="rId7"/>
            <a:srcRect r="20396"/>
            <a:stretch/>
          </p:blipFill>
          <p:spPr>
            <a:xfrm>
              <a:off x="6136899" y="3877831"/>
              <a:ext cx="629224" cy="537349"/>
            </a:xfrm>
            <a:prstGeom prst="rect">
              <a:avLst/>
            </a:prstGeom>
          </p:spPr>
        </p:pic>
        <p:sp>
          <p:nvSpPr>
            <p:cNvPr id="121" name="CuadroTexto 120"/>
            <p:cNvSpPr txBox="1"/>
            <p:nvPr/>
          </p:nvSpPr>
          <p:spPr>
            <a:xfrm>
              <a:off x="5423758" y="4415072"/>
              <a:ext cx="2093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200">
                  <a:latin typeface="Arial" panose="020B0604020202020204" pitchFamily="34" charset="0"/>
                  <a:cs typeface="Arial" panose="020B0604020202020204" pitchFamily="34" charset="0"/>
                </a:rPr>
                <a:t>Lavado de dinero</a:t>
              </a:r>
            </a:p>
          </p:txBody>
        </p:sp>
      </p:grpSp>
      <p:grpSp>
        <p:nvGrpSpPr>
          <p:cNvPr id="43" name="Grupo 42"/>
          <p:cNvGrpSpPr/>
          <p:nvPr/>
        </p:nvGrpSpPr>
        <p:grpSpPr>
          <a:xfrm>
            <a:off x="4007845" y="2247865"/>
            <a:ext cx="1750079" cy="834787"/>
            <a:chOff x="5887570" y="2275097"/>
            <a:chExt cx="1750079" cy="834787"/>
          </a:xfrm>
        </p:grpSpPr>
        <p:pic>
          <p:nvPicPr>
            <p:cNvPr id="127" name="Imagen 126"/>
            <p:cNvPicPr>
              <a:picLocks noChangeAspect="1"/>
            </p:cNvPicPr>
            <p:nvPr/>
          </p:nvPicPr>
          <p:blipFill rotWithShape="1">
            <a:blip r:embed="rId7"/>
            <a:srcRect r="20396"/>
            <a:stretch/>
          </p:blipFill>
          <p:spPr>
            <a:xfrm>
              <a:off x="6386501" y="2275097"/>
              <a:ext cx="629224" cy="537349"/>
            </a:xfrm>
            <a:prstGeom prst="rect">
              <a:avLst/>
            </a:prstGeom>
          </p:spPr>
        </p:pic>
        <p:sp>
          <p:nvSpPr>
            <p:cNvPr id="128" name="CuadroTexto 127"/>
            <p:cNvSpPr txBox="1"/>
            <p:nvPr/>
          </p:nvSpPr>
          <p:spPr>
            <a:xfrm>
              <a:off x="5887570" y="2832885"/>
              <a:ext cx="17500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200">
                  <a:latin typeface="Arial" panose="020B0604020202020204" pitchFamily="34" charset="0"/>
                  <a:cs typeface="Arial" panose="020B0604020202020204" pitchFamily="34" charset="0"/>
                </a:rPr>
                <a:t>Registro de Paridad</a:t>
              </a:r>
            </a:p>
          </p:txBody>
        </p:sp>
      </p:grpSp>
      <p:graphicFrame>
        <p:nvGraphicFramePr>
          <p:cNvPr id="59" name="Tabla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460695"/>
              </p:ext>
            </p:extLst>
          </p:nvPr>
        </p:nvGraphicFramePr>
        <p:xfrm>
          <a:off x="10172962" y="5228461"/>
          <a:ext cx="1946255" cy="155263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474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987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7006">
                <a:tc gridSpan="2">
                  <a:txBody>
                    <a:bodyPr/>
                    <a:lstStyle/>
                    <a:p>
                      <a:pPr algn="ctr"/>
                      <a:r>
                        <a:rPr lang="es-PE"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LEYENDA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E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7374">
                <a:tc>
                  <a:txBody>
                    <a:bodyPr/>
                    <a:lstStyle/>
                    <a:p>
                      <a:pPr algn="ctr"/>
                      <a:r>
                        <a:rPr lang="es-PE" sz="9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Símbolo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9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7840">
                <a:tc>
                  <a:txBody>
                    <a:bodyPr/>
                    <a:lstStyle/>
                    <a:p>
                      <a:endParaRPr lang="es-PE" sz="9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9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Salidas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8945">
                <a:tc>
                  <a:txBody>
                    <a:bodyPr/>
                    <a:lstStyle/>
                    <a:p>
                      <a:endParaRPr lang="es-PE" sz="9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9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Aplicación</a:t>
                      </a:r>
                      <a:r>
                        <a:rPr lang="es-PE" sz="90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(RPG400)</a:t>
                      </a:r>
                      <a:endParaRPr lang="es-PE" sz="9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8945">
                <a:tc>
                  <a:txBody>
                    <a:bodyPr/>
                    <a:lstStyle/>
                    <a:p>
                      <a:endParaRPr lang="es-PE" sz="9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9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 de datos (DB2)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8945">
                <a:tc>
                  <a:txBody>
                    <a:bodyPr/>
                    <a:lstStyle/>
                    <a:p>
                      <a:endParaRPr lang="es-PE" sz="9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9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Servidor de BD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60" name="Imagen 59"/>
          <p:cNvPicPr>
            <a:picLocks noChangeAspect="1"/>
          </p:cNvPicPr>
          <p:nvPr/>
        </p:nvPicPr>
        <p:blipFill rotWithShape="1">
          <a:blip r:embed="rId7"/>
          <a:srcRect r="20396"/>
          <a:stretch/>
        </p:blipFill>
        <p:spPr>
          <a:xfrm>
            <a:off x="10388160" y="5946034"/>
            <a:ext cx="242165" cy="206805"/>
          </a:xfrm>
          <a:prstGeom prst="rect">
            <a:avLst/>
          </a:prstGeom>
        </p:spPr>
      </p:pic>
      <p:pic>
        <p:nvPicPr>
          <p:cNvPr id="62" name="Imagen 6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32816" y="6246867"/>
            <a:ext cx="183861" cy="183892"/>
          </a:xfrm>
          <a:prstGeom prst="rect">
            <a:avLst/>
          </a:prstGeom>
        </p:spPr>
      </p:pic>
      <p:cxnSp>
        <p:nvCxnSpPr>
          <p:cNvPr id="63" name="Conector recto 4"/>
          <p:cNvCxnSpPr/>
          <p:nvPr/>
        </p:nvCxnSpPr>
        <p:spPr>
          <a:xfrm>
            <a:off x="10261612" y="5792393"/>
            <a:ext cx="456289" cy="8255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Imagen 1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9831" y="6579379"/>
            <a:ext cx="378821" cy="96960"/>
          </a:xfrm>
          <a:prstGeom prst="rect">
            <a:avLst/>
          </a:prstGeom>
        </p:spPr>
      </p:pic>
      <p:cxnSp>
        <p:nvCxnSpPr>
          <p:cNvPr id="66" name="Conector recto 4"/>
          <p:cNvCxnSpPr>
            <a:endCxn id="84" idx="1"/>
          </p:cNvCxnSpPr>
          <p:nvPr/>
        </p:nvCxnSpPr>
        <p:spPr>
          <a:xfrm>
            <a:off x="6166967" y="1627888"/>
            <a:ext cx="2594523" cy="1329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4"/>
          <p:cNvCxnSpPr>
            <a:endCxn id="81" idx="1"/>
          </p:cNvCxnSpPr>
          <p:nvPr/>
        </p:nvCxnSpPr>
        <p:spPr>
          <a:xfrm>
            <a:off x="6168968" y="2746328"/>
            <a:ext cx="2602274" cy="0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107 Grupo"/>
          <p:cNvGrpSpPr/>
          <p:nvPr/>
        </p:nvGrpSpPr>
        <p:grpSpPr>
          <a:xfrm>
            <a:off x="6802347" y="5602229"/>
            <a:ext cx="1334752" cy="472933"/>
            <a:chOff x="3369080" y="6356361"/>
            <a:chExt cx="1334752" cy="472933"/>
          </a:xfrm>
        </p:grpSpPr>
        <p:pic>
          <p:nvPicPr>
            <p:cNvPr id="72" name="Imagen 1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76122" y="6356361"/>
              <a:ext cx="859589" cy="220014"/>
            </a:xfrm>
            <a:prstGeom prst="rect">
              <a:avLst/>
            </a:prstGeom>
          </p:spPr>
        </p:pic>
        <p:sp>
          <p:nvSpPr>
            <p:cNvPr id="73" name="Rectángulo 103"/>
            <p:cNvSpPr/>
            <p:nvPr/>
          </p:nvSpPr>
          <p:spPr>
            <a:xfrm>
              <a:off x="3369080" y="6567684"/>
              <a:ext cx="1334752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E" sz="1100">
                  <a:latin typeface="Arial" panose="020B0604020202020204" pitchFamily="34" charset="0"/>
                  <a:cs typeface="Arial" panose="020B0604020202020204" pitchFamily="34" charset="0"/>
                </a:rPr>
                <a:t>APPN.INTEGRA</a:t>
              </a:r>
            </a:p>
          </p:txBody>
        </p:sp>
      </p:grpSp>
      <p:sp>
        <p:nvSpPr>
          <p:cNvPr id="74" name="1 CuadroTexto"/>
          <p:cNvSpPr txBox="1"/>
          <p:nvPr/>
        </p:nvSpPr>
        <p:spPr>
          <a:xfrm>
            <a:off x="3465377" y="816470"/>
            <a:ext cx="263214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PE" sz="1200"/>
              <a:t>2</a:t>
            </a:r>
          </a:p>
        </p:txBody>
      </p:sp>
      <p:sp>
        <p:nvSpPr>
          <p:cNvPr id="75" name="1 CuadroTexto"/>
          <p:cNvSpPr txBox="1"/>
          <p:nvPr/>
        </p:nvSpPr>
        <p:spPr>
          <a:xfrm>
            <a:off x="8904567" y="873411"/>
            <a:ext cx="263214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PE" sz="1200"/>
              <a:t>3</a:t>
            </a:r>
          </a:p>
        </p:txBody>
      </p:sp>
      <p:sp>
        <p:nvSpPr>
          <p:cNvPr id="76" name="CuadroTexto 127"/>
          <p:cNvSpPr txBox="1"/>
          <p:nvPr/>
        </p:nvSpPr>
        <p:spPr>
          <a:xfrm>
            <a:off x="1769160" y="1430464"/>
            <a:ext cx="1750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20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 o Ley</a:t>
            </a:r>
          </a:p>
        </p:txBody>
      </p:sp>
      <p:sp>
        <p:nvSpPr>
          <p:cNvPr id="77" name="CuadroTexto 127"/>
          <p:cNvSpPr txBox="1"/>
          <p:nvPr/>
        </p:nvSpPr>
        <p:spPr>
          <a:xfrm>
            <a:off x="1848009" y="1732884"/>
            <a:ext cx="1750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120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PE" dirty="0"/>
              <a:t>Oficio circular, llega a todos los señores de las AFP’s</a:t>
            </a:r>
          </a:p>
        </p:txBody>
      </p:sp>
      <p:cxnSp>
        <p:nvCxnSpPr>
          <p:cNvPr id="86" name="114 Conector recto de flecha"/>
          <p:cNvCxnSpPr>
            <a:stCxn id="87" idx="3"/>
          </p:cNvCxnSpPr>
          <p:nvPr/>
        </p:nvCxnSpPr>
        <p:spPr>
          <a:xfrm>
            <a:off x="1728647" y="1716914"/>
            <a:ext cx="1868337" cy="0"/>
          </a:xfrm>
          <a:prstGeom prst="straightConnector1">
            <a:avLst/>
          </a:prstGeom>
          <a:ln cap="flat">
            <a:solidFill>
              <a:srgbClr val="000099"/>
            </a:solidFill>
            <a:miter lim="800000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Picture 6" descr="Resultado de imagen para DOCUMENTO ICO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838" y="1440117"/>
            <a:ext cx="443809" cy="553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1 CuadroTexto"/>
          <p:cNvSpPr txBox="1"/>
          <p:nvPr/>
        </p:nvSpPr>
        <p:spPr>
          <a:xfrm>
            <a:off x="1286556" y="1071583"/>
            <a:ext cx="263214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PE" sz="1200"/>
              <a:t>1</a:t>
            </a:r>
          </a:p>
        </p:txBody>
      </p:sp>
      <p:grpSp>
        <p:nvGrpSpPr>
          <p:cNvPr id="9" name="8 Grupo"/>
          <p:cNvGrpSpPr/>
          <p:nvPr/>
        </p:nvGrpSpPr>
        <p:grpSpPr>
          <a:xfrm>
            <a:off x="9321283" y="2284242"/>
            <a:ext cx="915441" cy="604196"/>
            <a:chOff x="9290971" y="2187802"/>
            <a:chExt cx="915441" cy="604196"/>
          </a:xfrm>
        </p:grpSpPr>
        <p:sp>
          <p:nvSpPr>
            <p:cNvPr id="90" name="CuadroTexto 61"/>
            <p:cNvSpPr txBox="1"/>
            <p:nvPr/>
          </p:nvSpPr>
          <p:spPr>
            <a:xfrm>
              <a:off x="9290971" y="2514999"/>
              <a:ext cx="9154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200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SUCAVE </a:t>
              </a:r>
            </a:p>
          </p:txBody>
        </p:sp>
        <p:pic>
          <p:nvPicPr>
            <p:cNvPr id="91" name="Picture 1"/>
            <p:cNvPicPr/>
            <p:nvPr/>
          </p:nvPicPr>
          <p:blipFill rotWithShape="1">
            <a:blip r:embed="rId10"/>
            <a:srcRect l="727" t="997" r="955" b="3022"/>
            <a:stretch/>
          </p:blipFill>
          <p:spPr>
            <a:xfrm>
              <a:off x="9371552" y="2187802"/>
              <a:ext cx="550207" cy="348583"/>
            </a:xfrm>
            <a:prstGeom prst="rect">
              <a:avLst/>
            </a:prstGeom>
          </p:spPr>
        </p:pic>
      </p:grpSp>
      <p:sp>
        <p:nvSpPr>
          <p:cNvPr id="92" name="CuadroTexto 127"/>
          <p:cNvSpPr txBox="1"/>
          <p:nvPr/>
        </p:nvSpPr>
        <p:spPr>
          <a:xfrm>
            <a:off x="6222276" y="2440863"/>
            <a:ext cx="2505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2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 archivos en .txt </a:t>
            </a:r>
          </a:p>
        </p:txBody>
      </p:sp>
      <p:sp>
        <p:nvSpPr>
          <p:cNvPr id="94" name="CuadroTexto 127"/>
          <p:cNvSpPr txBox="1"/>
          <p:nvPr/>
        </p:nvSpPr>
        <p:spPr>
          <a:xfrm>
            <a:off x="6223959" y="2732166"/>
            <a:ext cx="2505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20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Envía al SUCAVE </a:t>
            </a:r>
          </a:p>
        </p:txBody>
      </p:sp>
      <p:sp>
        <p:nvSpPr>
          <p:cNvPr id="96" name="CuadroTexto 127"/>
          <p:cNvSpPr txBox="1"/>
          <p:nvPr/>
        </p:nvSpPr>
        <p:spPr>
          <a:xfrm>
            <a:off x="6238156" y="1337470"/>
            <a:ext cx="2505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2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 archivos en .txt </a:t>
            </a:r>
          </a:p>
        </p:txBody>
      </p:sp>
    </p:spTree>
    <p:extLst>
      <p:ext uri="{BB962C8B-B14F-4D97-AF65-F5344CB8AC3E}">
        <p14:creationId xmlns:p14="http://schemas.microsoft.com/office/powerpoint/2010/main" val="339670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PE" sz="2000" b="1" dirty="0"/>
              <a:t>AFP INTEGRA – Definición de las Aplicaciones de Atención al Cliente</a:t>
            </a:r>
          </a:p>
        </p:txBody>
      </p:sp>
      <p:pic>
        <p:nvPicPr>
          <p:cNvPr id="222" name="Imagen 22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57496" y="103009"/>
            <a:ext cx="1724704" cy="698676"/>
          </a:xfrm>
          <a:prstGeom prst="rect">
            <a:avLst/>
          </a:prstGeom>
        </p:spPr>
      </p:pic>
      <p:sp>
        <p:nvSpPr>
          <p:cNvPr id="130" name="AutoShape 2" descr="Resultado de imagen para edificio empresa dibuj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66" name="Rectángulo 90"/>
          <p:cNvSpPr/>
          <p:nvPr/>
        </p:nvSpPr>
        <p:spPr>
          <a:xfrm rot="5400000">
            <a:off x="4906200" y="-3041450"/>
            <a:ext cx="2364410" cy="11497719"/>
          </a:xfrm>
          <a:prstGeom prst="rect">
            <a:avLst/>
          </a:prstGeom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CuadroTexto 206"/>
          <p:cNvSpPr txBox="1"/>
          <p:nvPr/>
        </p:nvSpPr>
        <p:spPr>
          <a:xfrm>
            <a:off x="339552" y="1261959"/>
            <a:ext cx="11497721" cy="338554"/>
          </a:xfrm>
          <a:prstGeom prst="rect">
            <a:avLst/>
          </a:prstGeom>
          <a:solidFill>
            <a:srgbClr val="00CCFF"/>
          </a:solidFill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PE" dirty="0"/>
              <a:t>Atención al Cliente</a:t>
            </a:r>
          </a:p>
        </p:txBody>
      </p:sp>
      <p:grpSp>
        <p:nvGrpSpPr>
          <p:cNvPr id="68" name="Grupo 37"/>
          <p:cNvGrpSpPr/>
          <p:nvPr/>
        </p:nvGrpSpPr>
        <p:grpSpPr>
          <a:xfrm>
            <a:off x="307975" y="1811562"/>
            <a:ext cx="1222795" cy="694872"/>
            <a:chOff x="1161688" y="2255197"/>
            <a:chExt cx="1222795" cy="694872"/>
          </a:xfrm>
        </p:grpSpPr>
        <p:pic>
          <p:nvPicPr>
            <p:cNvPr id="72" name="Imagen 101"/>
            <p:cNvPicPr>
              <a:picLocks noChangeAspect="1"/>
            </p:cNvPicPr>
            <p:nvPr/>
          </p:nvPicPr>
          <p:blipFill rotWithShape="1">
            <a:blip r:embed="rId3"/>
            <a:srcRect r="20396"/>
            <a:stretch/>
          </p:blipFill>
          <p:spPr>
            <a:xfrm>
              <a:off x="1577774" y="2255197"/>
              <a:ext cx="356268" cy="304248"/>
            </a:xfrm>
            <a:prstGeom prst="rect">
              <a:avLst/>
            </a:prstGeom>
          </p:spPr>
        </p:pic>
        <p:sp>
          <p:nvSpPr>
            <p:cNvPr id="73" name="CuadroTexto 34"/>
            <p:cNvSpPr txBox="1"/>
            <p:nvPr/>
          </p:nvSpPr>
          <p:spPr>
            <a:xfrm>
              <a:off x="1161688" y="2519182"/>
              <a:ext cx="122279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100" dirty="0">
                  <a:latin typeface="Arial" panose="020B0604020202020204" pitchFamily="34" charset="0"/>
                  <a:cs typeface="Arial" panose="020B0604020202020204" pitchFamily="34" charset="0"/>
                </a:rPr>
                <a:t>Contact Center Web</a:t>
              </a:r>
            </a:p>
          </p:txBody>
        </p:sp>
      </p:grpSp>
      <p:sp>
        <p:nvSpPr>
          <p:cNvPr id="74" name="CuadroTexto 206"/>
          <p:cNvSpPr txBox="1"/>
          <p:nvPr/>
        </p:nvSpPr>
        <p:spPr>
          <a:xfrm>
            <a:off x="1416804" y="1882519"/>
            <a:ext cx="4338394" cy="261610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PE" sz="1100" dirty="0">
                <a:latin typeface="Arial" panose="020B0604020202020204" pitchFamily="34" charset="0"/>
                <a:cs typeface="Arial" panose="020B0604020202020204" pitchFamily="34" charset="0"/>
              </a:rPr>
              <a:t>Registro de eventos de contacto con el afiliado</a:t>
            </a:r>
          </a:p>
        </p:txBody>
      </p:sp>
      <p:grpSp>
        <p:nvGrpSpPr>
          <p:cNvPr id="87" name="Grupo 37"/>
          <p:cNvGrpSpPr/>
          <p:nvPr/>
        </p:nvGrpSpPr>
        <p:grpSpPr>
          <a:xfrm>
            <a:off x="5826033" y="1802491"/>
            <a:ext cx="1486057" cy="694872"/>
            <a:chOff x="1075245" y="2255197"/>
            <a:chExt cx="1486057" cy="694872"/>
          </a:xfrm>
        </p:grpSpPr>
        <p:pic>
          <p:nvPicPr>
            <p:cNvPr id="88" name="Imagen 101"/>
            <p:cNvPicPr>
              <a:picLocks noChangeAspect="1"/>
            </p:cNvPicPr>
            <p:nvPr/>
          </p:nvPicPr>
          <p:blipFill rotWithShape="1">
            <a:blip r:embed="rId3"/>
            <a:srcRect r="20396"/>
            <a:stretch/>
          </p:blipFill>
          <p:spPr>
            <a:xfrm>
              <a:off x="1646014" y="2255197"/>
              <a:ext cx="356268" cy="304248"/>
            </a:xfrm>
            <a:prstGeom prst="rect">
              <a:avLst/>
            </a:prstGeom>
          </p:spPr>
        </p:pic>
        <p:sp>
          <p:nvSpPr>
            <p:cNvPr id="89" name="CuadroTexto 34"/>
            <p:cNvSpPr txBox="1"/>
            <p:nvPr/>
          </p:nvSpPr>
          <p:spPr>
            <a:xfrm>
              <a:off x="1075245" y="2519182"/>
              <a:ext cx="148605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100" dirty="0">
                  <a:latin typeface="Arial" panose="020B0604020202020204" pitchFamily="34" charset="0"/>
                  <a:cs typeface="Arial" panose="020B0604020202020204" pitchFamily="34" charset="0"/>
                </a:rPr>
                <a:t>Sistema de Citas Web</a:t>
              </a:r>
            </a:p>
          </p:txBody>
        </p:sp>
      </p:grpSp>
      <p:sp>
        <p:nvSpPr>
          <p:cNvPr id="90" name="CuadroTexto 206"/>
          <p:cNvSpPr txBox="1"/>
          <p:nvPr/>
        </p:nvSpPr>
        <p:spPr>
          <a:xfrm>
            <a:off x="7271146" y="1806928"/>
            <a:ext cx="4338394" cy="261610"/>
          </a:xfrm>
          <a:prstGeom prst="rect">
            <a:avLst/>
          </a:prstGeom>
          <a:solidFill>
            <a:srgbClr val="CCECFF"/>
          </a:solidFill>
        </p:spPr>
        <p:txBody>
          <a:bodyPr wrap="square" rtlCol="0" anchor="t">
            <a:spAutoFit/>
          </a:bodyPr>
          <a:lstStyle/>
          <a:p>
            <a:pPr algn="just"/>
            <a:r>
              <a:rPr lang="es-PE" sz="1100" dirty="0">
                <a:latin typeface="Arial" panose="020B0604020202020204" pitchFamily="34" charset="0"/>
                <a:cs typeface="Arial" panose="020B0604020202020204" pitchFamily="34" charset="0"/>
              </a:rPr>
              <a:t>Registro de citas presenciales con el afiliado-pensionista</a:t>
            </a:r>
          </a:p>
        </p:txBody>
      </p:sp>
      <p:grpSp>
        <p:nvGrpSpPr>
          <p:cNvPr id="15" name="Grupo 37"/>
          <p:cNvGrpSpPr/>
          <p:nvPr/>
        </p:nvGrpSpPr>
        <p:grpSpPr>
          <a:xfrm>
            <a:off x="421941" y="2723738"/>
            <a:ext cx="1222795" cy="525595"/>
            <a:chOff x="1161688" y="2255197"/>
            <a:chExt cx="1222795" cy="525595"/>
          </a:xfrm>
        </p:grpSpPr>
        <p:pic>
          <p:nvPicPr>
            <p:cNvPr id="16" name="Imagen 101"/>
            <p:cNvPicPr>
              <a:picLocks noChangeAspect="1"/>
            </p:cNvPicPr>
            <p:nvPr/>
          </p:nvPicPr>
          <p:blipFill rotWithShape="1">
            <a:blip r:embed="rId3"/>
            <a:srcRect r="20396"/>
            <a:stretch/>
          </p:blipFill>
          <p:spPr>
            <a:xfrm>
              <a:off x="1577774" y="2255197"/>
              <a:ext cx="356268" cy="304248"/>
            </a:xfrm>
            <a:prstGeom prst="rect">
              <a:avLst/>
            </a:prstGeom>
          </p:spPr>
        </p:pic>
        <p:sp>
          <p:nvSpPr>
            <p:cNvPr id="17" name="CuadroTexto 34"/>
            <p:cNvSpPr txBox="1"/>
            <p:nvPr/>
          </p:nvSpPr>
          <p:spPr>
            <a:xfrm>
              <a:off x="1161688" y="2519182"/>
              <a:ext cx="122279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BMATIC</a:t>
              </a:r>
              <a:endParaRPr lang="es-PE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CuadroTexto 206"/>
          <p:cNvSpPr txBox="1"/>
          <p:nvPr/>
        </p:nvSpPr>
        <p:spPr>
          <a:xfrm>
            <a:off x="1530770" y="2794695"/>
            <a:ext cx="4338394" cy="261610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PE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MARLENE</a:t>
            </a:r>
            <a:endParaRPr lang="es-PE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51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ángulo 90"/>
          <p:cNvSpPr/>
          <p:nvPr/>
        </p:nvSpPr>
        <p:spPr>
          <a:xfrm rot="5400000">
            <a:off x="9706071" y="575280"/>
            <a:ext cx="1396834" cy="3158286"/>
          </a:xfrm>
          <a:prstGeom prst="rect">
            <a:avLst/>
          </a:prstGeom>
          <a:ln w="19050">
            <a:solidFill>
              <a:srgbClr val="CC00C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CuadroTexto 206"/>
          <p:cNvSpPr txBox="1"/>
          <p:nvPr/>
        </p:nvSpPr>
        <p:spPr>
          <a:xfrm>
            <a:off x="8825345" y="1178997"/>
            <a:ext cx="3186540" cy="276999"/>
          </a:xfrm>
          <a:prstGeom prst="rect">
            <a:avLst/>
          </a:prstGeom>
          <a:solidFill>
            <a:srgbClr val="CC00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PROCESO DE GESTIÓN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PE" sz="2400" b="1" dirty="0"/>
              <a:t>AFP INTEGRA – Proceso de Atención al Cliente</a:t>
            </a:r>
          </a:p>
        </p:txBody>
      </p:sp>
      <p:pic>
        <p:nvPicPr>
          <p:cNvPr id="222" name="Imagen 22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57496" y="103009"/>
            <a:ext cx="1724704" cy="698676"/>
          </a:xfrm>
          <a:prstGeom prst="rect">
            <a:avLst/>
          </a:prstGeom>
        </p:spPr>
      </p:pic>
      <p:sp>
        <p:nvSpPr>
          <p:cNvPr id="130" name="AutoShape 2" descr="Resultado de imagen para edificio empresa dibuj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55" name="Rectángulo 90"/>
          <p:cNvSpPr/>
          <p:nvPr/>
        </p:nvSpPr>
        <p:spPr>
          <a:xfrm rot="5400000">
            <a:off x="4484336" y="-42886"/>
            <a:ext cx="1404256" cy="4387192"/>
          </a:xfrm>
          <a:prstGeom prst="rect">
            <a:avLst/>
          </a:prstGeom>
          <a:ln w="19050">
            <a:solidFill>
              <a:srgbClr val="0099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CuadroTexto 206"/>
          <p:cNvSpPr txBox="1"/>
          <p:nvPr/>
        </p:nvSpPr>
        <p:spPr>
          <a:xfrm>
            <a:off x="2988775" y="1171573"/>
            <a:ext cx="4388400" cy="276999"/>
          </a:xfrm>
          <a:prstGeom prst="rect">
            <a:avLst/>
          </a:prstGeom>
          <a:solidFill>
            <a:srgbClr val="0099FF"/>
          </a:solidFill>
          <a:ln>
            <a:solidFill>
              <a:srgbClr val="6699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APLICACIÓN WEB</a:t>
            </a:r>
          </a:p>
        </p:txBody>
      </p:sp>
      <p:cxnSp>
        <p:nvCxnSpPr>
          <p:cNvPr id="81" name="114 Conector recto de flecha"/>
          <p:cNvCxnSpPr/>
          <p:nvPr/>
        </p:nvCxnSpPr>
        <p:spPr>
          <a:xfrm flipV="1">
            <a:off x="3897855" y="5066545"/>
            <a:ext cx="0" cy="355286"/>
          </a:xfrm>
          <a:prstGeom prst="straightConnector1">
            <a:avLst/>
          </a:prstGeom>
          <a:ln cap="flat">
            <a:solidFill>
              <a:schemeClr val="tx1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114 Conector recto de flecha"/>
          <p:cNvCxnSpPr/>
          <p:nvPr/>
        </p:nvCxnSpPr>
        <p:spPr>
          <a:xfrm flipH="1" flipV="1">
            <a:off x="5217406" y="5061897"/>
            <a:ext cx="221" cy="313137"/>
          </a:xfrm>
          <a:prstGeom prst="straightConnector1">
            <a:avLst/>
          </a:prstGeom>
          <a:ln cap="flat">
            <a:solidFill>
              <a:schemeClr val="tx1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114 Conector recto de flecha"/>
          <p:cNvCxnSpPr/>
          <p:nvPr/>
        </p:nvCxnSpPr>
        <p:spPr>
          <a:xfrm flipV="1">
            <a:off x="4635279" y="4329609"/>
            <a:ext cx="0" cy="448978"/>
          </a:xfrm>
          <a:prstGeom prst="straightConnector1">
            <a:avLst/>
          </a:prstGeom>
          <a:ln cap="flat">
            <a:solidFill>
              <a:schemeClr val="tx1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114 Conector recto de flecha"/>
          <p:cNvCxnSpPr/>
          <p:nvPr/>
        </p:nvCxnSpPr>
        <p:spPr>
          <a:xfrm flipV="1">
            <a:off x="2556682" y="5064518"/>
            <a:ext cx="0" cy="355286"/>
          </a:xfrm>
          <a:prstGeom prst="straightConnector1">
            <a:avLst/>
          </a:prstGeom>
          <a:ln cap="flat">
            <a:solidFill>
              <a:schemeClr val="tx1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uadroTexto 206"/>
          <p:cNvSpPr txBox="1"/>
          <p:nvPr/>
        </p:nvSpPr>
        <p:spPr>
          <a:xfrm>
            <a:off x="6654352" y="4911278"/>
            <a:ext cx="1729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1200" b="1">
                <a:latin typeface="Arial" panose="020B0604020202020204" pitchFamily="34" charset="0"/>
                <a:cs typeface="Arial" panose="020B0604020202020204" pitchFamily="34" charset="0"/>
              </a:rPr>
              <a:t>Base de Datos CORE</a:t>
            </a:r>
          </a:p>
        </p:txBody>
      </p:sp>
      <p:sp>
        <p:nvSpPr>
          <p:cNvPr id="86" name="Rectángulo 90"/>
          <p:cNvSpPr/>
          <p:nvPr/>
        </p:nvSpPr>
        <p:spPr>
          <a:xfrm rot="5400000">
            <a:off x="6565305" y="4155997"/>
            <a:ext cx="1894290" cy="213604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CuadroTexto 206"/>
          <p:cNvSpPr txBox="1"/>
          <p:nvPr/>
        </p:nvSpPr>
        <p:spPr>
          <a:xfrm>
            <a:off x="6444434" y="3993673"/>
            <a:ext cx="2136037" cy="276999"/>
          </a:xfrm>
          <a:prstGeom prst="rect">
            <a:avLst/>
          </a:prstGeom>
          <a:solidFill>
            <a:srgbClr val="FFFF6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>
                <a:latin typeface="Arial" panose="020B0604020202020204" pitchFamily="34" charset="0"/>
                <a:cs typeface="Arial" panose="020B0604020202020204" pitchFamily="34" charset="0"/>
              </a:rPr>
              <a:t>SERVICIOS DE SOPORTE</a:t>
            </a:r>
          </a:p>
        </p:txBody>
      </p:sp>
      <p:sp>
        <p:nvSpPr>
          <p:cNvPr id="88" name="Rectángulo 90"/>
          <p:cNvSpPr/>
          <p:nvPr/>
        </p:nvSpPr>
        <p:spPr>
          <a:xfrm rot="5400000">
            <a:off x="2386878" y="2553305"/>
            <a:ext cx="1801954" cy="5228770"/>
          </a:xfrm>
          <a:prstGeom prst="rect">
            <a:avLst/>
          </a:prstGeom>
          <a:ln w="19050">
            <a:solidFill>
              <a:srgbClr val="0099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CuadroTexto 206"/>
          <p:cNvSpPr txBox="1"/>
          <p:nvPr/>
        </p:nvSpPr>
        <p:spPr>
          <a:xfrm>
            <a:off x="687118" y="3997160"/>
            <a:ext cx="5228772" cy="276999"/>
          </a:xfrm>
          <a:prstGeom prst="rect">
            <a:avLst/>
          </a:prstGeom>
          <a:solidFill>
            <a:srgbClr val="0099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DE DATOS CORE</a:t>
            </a:r>
          </a:p>
        </p:txBody>
      </p:sp>
      <p:cxnSp>
        <p:nvCxnSpPr>
          <p:cNvPr id="92" name="114 Conector recto de flecha"/>
          <p:cNvCxnSpPr/>
          <p:nvPr/>
        </p:nvCxnSpPr>
        <p:spPr>
          <a:xfrm flipH="1" flipV="1">
            <a:off x="5750718" y="2847506"/>
            <a:ext cx="7400" cy="648000"/>
          </a:xfrm>
          <a:prstGeom prst="straightConnector1">
            <a:avLst/>
          </a:prstGeom>
          <a:ln cap="flat">
            <a:solidFill>
              <a:schemeClr val="tx1"/>
            </a:solidFill>
            <a:miter lim="800000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ángulo 90"/>
          <p:cNvSpPr/>
          <p:nvPr/>
        </p:nvSpPr>
        <p:spPr>
          <a:xfrm>
            <a:off x="846891" y="4640141"/>
            <a:ext cx="4812404" cy="110034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CuadroTexto 206"/>
          <p:cNvSpPr txBox="1"/>
          <p:nvPr/>
        </p:nvSpPr>
        <p:spPr>
          <a:xfrm>
            <a:off x="846891" y="4373702"/>
            <a:ext cx="4812404" cy="282056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DB2</a:t>
            </a:r>
          </a:p>
        </p:txBody>
      </p:sp>
      <p:grpSp>
        <p:nvGrpSpPr>
          <p:cNvPr id="95" name="94 Grupo"/>
          <p:cNvGrpSpPr/>
          <p:nvPr/>
        </p:nvGrpSpPr>
        <p:grpSpPr>
          <a:xfrm>
            <a:off x="4684087" y="5663096"/>
            <a:ext cx="1334752" cy="472933"/>
            <a:chOff x="3369080" y="6356361"/>
            <a:chExt cx="1334752" cy="472933"/>
          </a:xfrm>
        </p:grpSpPr>
        <p:pic>
          <p:nvPicPr>
            <p:cNvPr id="96" name="Imagen 1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76122" y="6356361"/>
              <a:ext cx="859589" cy="220014"/>
            </a:xfrm>
            <a:prstGeom prst="rect">
              <a:avLst/>
            </a:prstGeom>
          </p:spPr>
        </p:pic>
        <p:sp>
          <p:nvSpPr>
            <p:cNvPr id="97" name="Rectángulo 103"/>
            <p:cNvSpPr/>
            <p:nvPr/>
          </p:nvSpPr>
          <p:spPr>
            <a:xfrm>
              <a:off x="3369080" y="6567684"/>
              <a:ext cx="1334752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E" sz="1100">
                  <a:latin typeface="Arial" panose="020B0604020202020204" pitchFamily="34" charset="0"/>
                  <a:cs typeface="Arial" panose="020B0604020202020204" pitchFamily="34" charset="0"/>
                </a:rPr>
                <a:t>APPN.INTEGRA</a:t>
              </a:r>
            </a:p>
          </p:txBody>
        </p:sp>
      </p:grpSp>
      <p:sp>
        <p:nvSpPr>
          <p:cNvPr id="98" name="Rectángulo 90"/>
          <p:cNvSpPr/>
          <p:nvPr/>
        </p:nvSpPr>
        <p:spPr>
          <a:xfrm>
            <a:off x="6890216" y="4645196"/>
            <a:ext cx="1284037" cy="1095285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9" name="20 Grupo"/>
          <p:cNvGrpSpPr/>
          <p:nvPr/>
        </p:nvGrpSpPr>
        <p:grpSpPr>
          <a:xfrm>
            <a:off x="7058340" y="4762149"/>
            <a:ext cx="1099871" cy="915268"/>
            <a:chOff x="447687" y="5420691"/>
            <a:chExt cx="1099871" cy="915268"/>
          </a:xfrm>
        </p:grpSpPr>
        <p:sp>
          <p:nvSpPr>
            <p:cNvPr id="100" name="CuadroTexto 58"/>
            <p:cNvSpPr txBox="1"/>
            <p:nvPr/>
          </p:nvSpPr>
          <p:spPr>
            <a:xfrm>
              <a:off x="447687" y="6074349"/>
              <a:ext cx="10998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100" dirty="0">
                  <a:latin typeface="Arial" panose="020B0604020202020204" pitchFamily="34" charset="0"/>
                  <a:cs typeface="Arial" panose="020B0604020202020204" pitchFamily="34" charset="0"/>
                </a:rPr>
                <a:t>SERVICIOS</a:t>
              </a:r>
            </a:p>
          </p:txBody>
        </p:sp>
        <p:pic>
          <p:nvPicPr>
            <p:cNvPr id="101" name="Imagen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7835" y="5420691"/>
              <a:ext cx="586602" cy="586700"/>
            </a:xfrm>
            <a:prstGeom prst="rect">
              <a:avLst/>
            </a:prstGeom>
          </p:spPr>
        </p:pic>
      </p:grpSp>
      <p:sp>
        <p:nvSpPr>
          <p:cNvPr id="102" name="CuadroTexto 206"/>
          <p:cNvSpPr txBox="1"/>
          <p:nvPr/>
        </p:nvSpPr>
        <p:spPr>
          <a:xfrm>
            <a:off x="6886614" y="4378759"/>
            <a:ext cx="1301287" cy="276999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DB2</a:t>
            </a:r>
          </a:p>
        </p:txBody>
      </p:sp>
      <p:grpSp>
        <p:nvGrpSpPr>
          <p:cNvPr id="103" name="20 Grupo"/>
          <p:cNvGrpSpPr/>
          <p:nvPr/>
        </p:nvGrpSpPr>
        <p:grpSpPr>
          <a:xfrm>
            <a:off x="3394807" y="4766622"/>
            <a:ext cx="1281758" cy="899502"/>
            <a:chOff x="265801" y="5420691"/>
            <a:chExt cx="1281758" cy="899502"/>
          </a:xfrm>
        </p:grpSpPr>
        <p:sp>
          <p:nvSpPr>
            <p:cNvPr id="104" name="CuadroTexto 58"/>
            <p:cNvSpPr txBox="1"/>
            <p:nvPr/>
          </p:nvSpPr>
          <p:spPr>
            <a:xfrm>
              <a:off x="265801" y="6058583"/>
              <a:ext cx="12817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100">
                  <a:latin typeface="Arial" panose="020B0604020202020204" pitchFamily="34" charset="0"/>
                  <a:cs typeface="Arial" panose="020B0604020202020204" pitchFamily="34" charset="0"/>
                </a:rPr>
                <a:t>PENSIONISTAS</a:t>
              </a:r>
            </a:p>
          </p:txBody>
        </p:sp>
        <p:pic>
          <p:nvPicPr>
            <p:cNvPr id="105" name="Imagen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7835" y="5420691"/>
              <a:ext cx="586602" cy="586700"/>
            </a:xfrm>
            <a:prstGeom prst="rect">
              <a:avLst/>
            </a:prstGeom>
          </p:spPr>
        </p:pic>
      </p:grpSp>
      <p:grpSp>
        <p:nvGrpSpPr>
          <p:cNvPr id="106" name="20 Grupo"/>
          <p:cNvGrpSpPr/>
          <p:nvPr/>
        </p:nvGrpSpPr>
        <p:grpSpPr>
          <a:xfrm>
            <a:off x="4628031" y="4748697"/>
            <a:ext cx="1099871" cy="915268"/>
            <a:chOff x="447687" y="5420691"/>
            <a:chExt cx="1099871" cy="915268"/>
          </a:xfrm>
        </p:grpSpPr>
        <p:sp>
          <p:nvSpPr>
            <p:cNvPr id="108" name="CuadroTexto 58"/>
            <p:cNvSpPr txBox="1"/>
            <p:nvPr/>
          </p:nvSpPr>
          <p:spPr>
            <a:xfrm>
              <a:off x="447687" y="6074349"/>
              <a:ext cx="10998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100">
                  <a:latin typeface="Arial" panose="020B0604020202020204" pitchFamily="34" charset="0"/>
                  <a:cs typeface="Arial" panose="020B0604020202020204" pitchFamily="34" charset="0"/>
                </a:rPr>
                <a:t>CUENTAS</a:t>
              </a:r>
            </a:p>
          </p:txBody>
        </p:sp>
        <p:pic>
          <p:nvPicPr>
            <p:cNvPr id="109" name="Imagen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7835" y="5420691"/>
              <a:ext cx="586602" cy="586700"/>
            </a:xfrm>
            <a:prstGeom prst="rect">
              <a:avLst/>
            </a:prstGeom>
          </p:spPr>
        </p:pic>
      </p:grpSp>
      <p:grpSp>
        <p:nvGrpSpPr>
          <p:cNvPr id="110" name="20 Grupo"/>
          <p:cNvGrpSpPr/>
          <p:nvPr/>
        </p:nvGrpSpPr>
        <p:grpSpPr>
          <a:xfrm>
            <a:off x="2464988" y="4783322"/>
            <a:ext cx="1099871" cy="883736"/>
            <a:chOff x="447687" y="5420691"/>
            <a:chExt cx="1099871" cy="883736"/>
          </a:xfrm>
        </p:grpSpPr>
        <p:sp>
          <p:nvSpPr>
            <p:cNvPr id="111" name="CuadroTexto 58"/>
            <p:cNvSpPr txBox="1"/>
            <p:nvPr/>
          </p:nvSpPr>
          <p:spPr>
            <a:xfrm>
              <a:off x="447687" y="6042817"/>
              <a:ext cx="10998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100">
                  <a:latin typeface="Arial" panose="020B0604020202020204" pitchFamily="34" charset="0"/>
                  <a:cs typeface="Arial" panose="020B0604020202020204" pitchFamily="34" charset="0"/>
                </a:rPr>
                <a:t>AFILIADOS</a:t>
              </a:r>
            </a:p>
          </p:txBody>
        </p:sp>
        <p:pic>
          <p:nvPicPr>
            <p:cNvPr id="112" name="Imagen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7835" y="5420691"/>
              <a:ext cx="586602" cy="586700"/>
            </a:xfrm>
            <a:prstGeom prst="rect">
              <a:avLst/>
            </a:prstGeom>
          </p:spPr>
        </p:pic>
      </p:grpSp>
      <p:grpSp>
        <p:nvGrpSpPr>
          <p:cNvPr id="115" name="20 Grupo"/>
          <p:cNvGrpSpPr/>
          <p:nvPr/>
        </p:nvGrpSpPr>
        <p:grpSpPr>
          <a:xfrm>
            <a:off x="1130679" y="4783359"/>
            <a:ext cx="1882841" cy="883736"/>
            <a:chOff x="191880" y="5420691"/>
            <a:chExt cx="1882841" cy="883736"/>
          </a:xfrm>
        </p:grpSpPr>
        <p:sp>
          <p:nvSpPr>
            <p:cNvPr id="116" name="CuadroTexto 58"/>
            <p:cNvSpPr txBox="1"/>
            <p:nvPr/>
          </p:nvSpPr>
          <p:spPr>
            <a:xfrm>
              <a:off x="191880" y="6042817"/>
              <a:ext cx="188284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100" dirty="0">
                  <a:latin typeface="Arial" panose="020B0604020202020204" pitchFamily="34" charset="0"/>
                  <a:cs typeface="Arial" panose="020B0604020202020204" pitchFamily="34" charset="0"/>
                </a:rPr>
                <a:t>EVENTOS/CITAS</a:t>
              </a:r>
            </a:p>
          </p:txBody>
        </p:sp>
        <p:pic>
          <p:nvPicPr>
            <p:cNvPr id="117" name="Imagen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3239" y="5420691"/>
              <a:ext cx="586602" cy="586700"/>
            </a:xfrm>
            <a:prstGeom prst="rect">
              <a:avLst/>
            </a:prstGeom>
          </p:spPr>
        </p:pic>
      </p:grpSp>
      <p:grpSp>
        <p:nvGrpSpPr>
          <p:cNvPr id="46" name="Grupo 45"/>
          <p:cNvGrpSpPr/>
          <p:nvPr/>
        </p:nvGrpSpPr>
        <p:grpSpPr>
          <a:xfrm>
            <a:off x="3290458" y="1673057"/>
            <a:ext cx="1218526" cy="814240"/>
            <a:chOff x="5819551" y="3877831"/>
            <a:chExt cx="1218526" cy="814240"/>
          </a:xfrm>
        </p:grpSpPr>
        <p:pic>
          <p:nvPicPr>
            <p:cNvPr id="107" name="Imagen 106"/>
            <p:cNvPicPr>
              <a:picLocks noChangeAspect="1"/>
            </p:cNvPicPr>
            <p:nvPr/>
          </p:nvPicPr>
          <p:blipFill rotWithShape="1">
            <a:blip r:embed="rId5"/>
            <a:srcRect r="20396"/>
            <a:stretch/>
          </p:blipFill>
          <p:spPr>
            <a:xfrm>
              <a:off x="6136899" y="3877831"/>
              <a:ext cx="629224" cy="537349"/>
            </a:xfrm>
            <a:prstGeom prst="rect">
              <a:avLst/>
            </a:prstGeom>
          </p:spPr>
        </p:pic>
        <p:sp>
          <p:nvSpPr>
            <p:cNvPr id="121" name="CuadroTexto 120"/>
            <p:cNvSpPr txBox="1"/>
            <p:nvPr/>
          </p:nvSpPr>
          <p:spPr>
            <a:xfrm>
              <a:off x="5819551" y="4415072"/>
              <a:ext cx="12185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200" dirty="0">
                  <a:latin typeface="Arial" panose="020B0604020202020204" pitchFamily="34" charset="0"/>
                  <a:cs typeface="Arial" panose="020B0604020202020204" pitchFamily="34" charset="0"/>
                </a:rPr>
                <a:t>Contact Center</a:t>
              </a:r>
            </a:p>
          </p:txBody>
        </p:sp>
      </p:grpSp>
      <p:grpSp>
        <p:nvGrpSpPr>
          <p:cNvPr id="43" name="Grupo 42"/>
          <p:cNvGrpSpPr/>
          <p:nvPr/>
        </p:nvGrpSpPr>
        <p:grpSpPr>
          <a:xfrm>
            <a:off x="5479801" y="1645625"/>
            <a:ext cx="1340544" cy="1019453"/>
            <a:chOff x="6029465" y="2275097"/>
            <a:chExt cx="1340544" cy="1019453"/>
          </a:xfrm>
        </p:grpSpPr>
        <p:pic>
          <p:nvPicPr>
            <p:cNvPr id="127" name="Imagen 126"/>
            <p:cNvPicPr>
              <a:picLocks noChangeAspect="1"/>
            </p:cNvPicPr>
            <p:nvPr/>
          </p:nvPicPr>
          <p:blipFill rotWithShape="1">
            <a:blip r:embed="rId5"/>
            <a:srcRect r="20396"/>
            <a:stretch/>
          </p:blipFill>
          <p:spPr>
            <a:xfrm>
              <a:off x="6386501" y="2275097"/>
              <a:ext cx="629224" cy="537349"/>
            </a:xfrm>
            <a:prstGeom prst="rect">
              <a:avLst/>
            </a:prstGeom>
          </p:spPr>
        </p:pic>
        <p:sp>
          <p:nvSpPr>
            <p:cNvPr id="128" name="CuadroTexto 127"/>
            <p:cNvSpPr txBox="1"/>
            <p:nvPr/>
          </p:nvSpPr>
          <p:spPr>
            <a:xfrm>
              <a:off x="6029465" y="2832885"/>
              <a:ext cx="13405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Consulta y registro de Citas</a:t>
              </a:r>
              <a:endParaRPr lang="es-PE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2" name="1 CuadroTexto"/>
          <p:cNvSpPr txBox="1"/>
          <p:nvPr/>
        </p:nvSpPr>
        <p:spPr>
          <a:xfrm>
            <a:off x="369208" y="767530"/>
            <a:ext cx="263214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PE" sz="1200" dirty="0"/>
              <a:t>1</a:t>
            </a:r>
          </a:p>
        </p:txBody>
      </p:sp>
      <p:grpSp>
        <p:nvGrpSpPr>
          <p:cNvPr id="53" name="94 Grupo"/>
          <p:cNvGrpSpPr/>
          <p:nvPr/>
        </p:nvGrpSpPr>
        <p:grpSpPr>
          <a:xfrm>
            <a:off x="7380061" y="5665477"/>
            <a:ext cx="1334752" cy="472933"/>
            <a:chOff x="3369080" y="6356361"/>
            <a:chExt cx="1334752" cy="472933"/>
          </a:xfrm>
        </p:grpSpPr>
        <p:pic>
          <p:nvPicPr>
            <p:cNvPr id="54" name="Imagen 1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76122" y="6356361"/>
              <a:ext cx="859589" cy="220014"/>
            </a:xfrm>
            <a:prstGeom prst="rect">
              <a:avLst/>
            </a:prstGeom>
          </p:spPr>
        </p:pic>
        <p:sp>
          <p:nvSpPr>
            <p:cNvPr id="56" name="Rectángulo 103"/>
            <p:cNvSpPr/>
            <p:nvPr/>
          </p:nvSpPr>
          <p:spPr>
            <a:xfrm>
              <a:off x="3369080" y="6567684"/>
              <a:ext cx="1334752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E" sz="1100">
                  <a:latin typeface="Arial" panose="020B0604020202020204" pitchFamily="34" charset="0"/>
                  <a:cs typeface="Arial" panose="020B0604020202020204" pitchFamily="34" charset="0"/>
                </a:rPr>
                <a:t>APPN.INTEGRA</a:t>
              </a:r>
            </a:p>
          </p:txBody>
        </p:sp>
      </p:grpSp>
      <p:graphicFrame>
        <p:nvGraphicFramePr>
          <p:cNvPr id="57" name="Tabla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589438"/>
              </p:ext>
            </p:extLst>
          </p:nvPr>
        </p:nvGraphicFramePr>
        <p:xfrm>
          <a:off x="10159624" y="5453232"/>
          <a:ext cx="1946255" cy="132403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474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987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7006">
                <a:tc gridSpan="2">
                  <a:txBody>
                    <a:bodyPr/>
                    <a:lstStyle/>
                    <a:p>
                      <a:pPr algn="ctr"/>
                      <a:r>
                        <a:rPr lang="es-PE"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LEYENDA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E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7374">
                <a:tc>
                  <a:txBody>
                    <a:bodyPr/>
                    <a:lstStyle/>
                    <a:p>
                      <a:pPr algn="ctr"/>
                      <a:r>
                        <a:rPr lang="es-PE" sz="9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Símbolo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9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8945">
                <a:tc>
                  <a:txBody>
                    <a:bodyPr/>
                    <a:lstStyle/>
                    <a:p>
                      <a:endParaRPr lang="es-PE" sz="9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9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Aplicación</a:t>
                      </a:r>
                      <a:r>
                        <a:rPr lang="es-PE" sz="90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(RPG400)</a:t>
                      </a:r>
                      <a:endParaRPr lang="es-PE" sz="9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8945">
                <a:tc>
                  <a:txBody>
                    <a:bodyPr/>
                    <a:lstStyle/>
                    <a:p>
                      <a:endParaRPr lang="es-PE" sz="9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9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 de datos (DB2)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8945">
                <a:tc>
                  <a:txBody>
                    <a:bodyPr/>
                    <a:lstStyle/>
                    <a:p>
                      <a:endParaRPr lang="es-PE" sz="9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9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Servidor de BD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58" name="Imagen 57"/>
          <p:cNvPicPr>
            <a:picLocks noChangeAspect="1"/>
          </p:cNvPicPr>
          <p:nvPr/>
        </p:nvPicPr>
        <p:blipFill rotWithShape="1">
          <a:blip r:embed="rId5"/>
          <a:srcRect r="20396"/>
          <a:stretch/>
        </p:blipFill>
        <p:spPr>
          <a:xfrm>
            <a:off x="10374822" y="5952437"/>
            <a:ext cx="242165" cy="206805"/>
          </a:xfrm>
          <a:prstGeom prst="rect">
            <a:avLst/>
          </a:prstGeom>
        </p:spPr>
      </p:pic>
      <p:pic>
        <p:nvPicPr>
          <p:cNvPr id="60" name="Imagen 5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19478" y="6266918"/>
            <a:ext cx="183861" cy="183892"/>
          </a:xfrm>
          <a:prstGeom prst="rect">
            <a:avLst/>
          </a:prstGeom>
        </p:spPr>
      </p:pic>
      <p:pic>
        <p:nvPicPr>
          <p:cNvPr id="61" name="Imagen 1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6493" y="6599430"/>
            <a:ext cx="378821" cy="96960"/>
          </a:xfrm>
          <a:prstGeom prst="rect">
            <a:avLst/>
          </a:prstGeom>
        </p:spPr>
      </p:pic>
      <p:sp>
        <p:nvSpPr>
          <p:cNvPr id="69" name="Rectángulo 103"/>
          <p:cNvSpPr/>
          <p:nvPr/>
        </p:nvSpPr>
        <p:spPr>
          <a:xfrm>
            <a:off x="8999232" y="2319069"/>
            <a:ext cx="133475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1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Constancia de atención</a:t>
            </a:r>
          </a:p>
        </p:txBody>
      </p:sp>
      <p:grpSp>
        <p:nvGrpSpPr>
          <p:cNvPr id="68" name="109 Grupo"/>
          <p:cNvGrpSpPr/>
          <p:nvPr/>
        </p:nvGrpSpPr>
        <p:grpSpPr>
          <a:xfrm>
            <a:off x="4146292" y="2388773"/>
            <a:ext cx="1355304" cy="887683"/>
            <a:chOff x="7965333" y="3035764"/>
            <a:chExt cx="1334752" cy="892610"/>
          </a:xfrm>
        </p:grpSpPr>
        <p:pic>
          <p:nvPicPr>
            <p:cNvPr id="70" name="Picture 4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6221" y="3035764"/>
              <a:ext cx="477430" cy="657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Rectángulo 103"/>
            <p:cNvSpPr/>
            <p:nvPr/>
          </p:nvSpPr>
          <p:spPr>
            <a:xfrm>
              <a:off x="7965333" y="3666764"/>
              <a:ext cx="1334752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E" sz="1100" dirty="0">
                  <a:latin typeface="Arial" panose="020B0604020202020204" pitchFamily="34" charset="0"/>
                  <a:cs typeface="Arial" panose="020B0604020202020204" pitchFamily="34" charset="0"/>
                </a:rPr>
                <a:t>SPPEAPP00060</a:t>
              </a:r>
            </a:p>
          </p:txBody>
        </p:sp>
      </p:grpSp>
      <p:grpSp>
        <p:nvGrpSpPr>
          <p:cNvPr id="3" name="2 Grupo"/>
          <p:cNvGrpSpPr/>
          <p:nvPr/>
        </p:nvGrpSpPr>
        <p:grpSpPr>
          <a:xfrm>
            <a:off x="134953" y="1102829"/>
            <a:ext cx="994938" cy="986375"/>
            <a:chOff x="2504528" y="2624872"/>
            <a:chExt cx="994938" cy="986375"/>
          </a:xfrm>
        </p:grpSpPr>
        <p:pic>
          <p:nvPicPr>
            <p:cNvPr id="72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5074" y="2624872"/>
              <a:ext cx="571500" cy="75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CuadroTexto 9"/>
            <p:cNvSpPr txBox="1"/>
            <p:nvPr/>
          </p:nvSpPr>
          <p:spPr>
            <a:xfrm>
              <a:off x="2504528" y="3349637"/>
              <a:ext cx="99493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100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Afiliados</a:t>
              </a:r>
            </a:p>
          </p:txBody>
        </p:sp>
      </p:grpSp>
      <p:cxnSp>
        <p:nvCxnSpPr>
          <p:cNvPr id="74" name="114 Conector recto de flecha"/>
          <p:cNvCxnSpPr/>
          <p:nvPr/>
        </p:nvCxnSpPr>
        <p:spPr>
          <a:xfrm flipV="1">
            <a:off x="838564" y="1620331"/>
            <a:ext cx="2142412" cy="1"/>
          </a:xfrm>
          <a:prstGeom prst="straightConnector1">
            <a:avLst/>
          </a:prstGeom>
          <a:ln cap="flat">
            <a:solidFill>
              <a:schemeClr val="tx1"/>
            </a:solidFill>
            <a:miter lim="800000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1 CuadroTexto"/>
          <p:cNvSpPr txBox="1"/>
          <p:nvPr/>
        </p:nvSpPr>
        <p:spPr>
          <a:xfrm>
            <a:off x="2683565" y="876721"/>
            <a:ext cx="263214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PE" sz="1200"/>
              <a:t>2</a:t>
            </a:r>
          </a:p>
        </p:txBody>
      </p:sp>
      <p:sp>
        <p:nvSpPr>
          <p:cNvPr id="76" name="1 CuadroTexto"/>
          <p:cNvSpPr txBox="1"/>
          <p:nvPr/>
        </p:nvSpPr>
        <p:spPr>
          <a:xfrm>
            <a:off x="9119848" y="801685"/>
            <a:ext cx="263214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PE" sz="1200"/>
              <a:t>3</a:t>
            </a:r>
          </a:p>
        </p:txBody>
      </p:sp>
      <p:sp>
        <p:nvSpPr>
          <p:cNvPr id="77" name="CuadroTexto 9"/>
          <p:cNvSpPr txBox="1"/>
          <p:nvPr/>
        </p:nvSpPr>
        <p:spPr>
          <a:xfrm>
            <a:off x="1280698" y="1358722"/>
            <a:ext cx="1258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Requerimiento</a:t>
            </a:r>
          </a:p>
        </p:txBody>
      </p:sp>
      <p:pic>
        <p:nvPicPr>
          <p:cNvPr id="1026" name="Picture 2" descr="Resultado de imagen para call center icon"/>
          <p:cNvPicPr>
            <a:picLocks noChangeAspect="1" noChangeArrowheads="1"/>
          </p:cNvPicPr>
          <p:nvPr/>
        </p:nvPicPr>
        <p:blipFill rotWithShape="1"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78" t="7747" r="20755" b="10938"/>
          <a:stretch/>
        </p:blipFill>
        <p:spPr bwMode="auto">
          <a:xfrm>
            <a:off x="128023" y="2115582"/>
            <a:ext cx="780572" cy="785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0" name="114 Conector recto de flecha"/>
          <p:cNvCxnSpPr/>
          <p:nvPr/>
        </p:nvCxnSpPr>
        <p:spPr>
          <a:xfrm>
            <a:off x="808891" y="2476475"/>
            <a:ext cx="2183977" cy="0"/>
          </a:xfrm>
          <a:prstGeom prst="straightConnector1">
            <a:avLst/>
          </a:prstGeom>
          <a:ln cap="flat">
            <a:solidFill>
              <a:schemeClr val="tx1"/>
            </a:solidFill>
            <a:miter lim="800000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uadroTexto 9"/>
          <p:cNvSpPr txBox="1"/>
          <p:nvPr/>
        </p:nvSpPr>
        <p:spPr>
          <a:xfrm>
            <a:off x="1040862" y="1910055"/>
            <a:ext cx="175026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Registran información en el sistema (usan las agencias)</a:t>
            </a:r>
          </a:p>
        </p:txBody>
      </p:sp>
      <p:sp>
        <p:nvSpPr>
          <p:cNvPr id="118" name="CuadroTexto 9"/>
          <p:cNvSpPr txBox="1"/>
          <p:nvPr/>
        </p:nvSpPr>
        <p:spPr>
          <a:xfrm>
            <a:off x="-1524" y="2912500"/>
            <a:ext cx="16179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1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 Center (ATENTO)</a:t>
            </a:r>
          </a:p>
        </p:txBody>
      </p:sp>
      <p:grpSp>
        <p:nvGrpSpPr>
          <p:cNvPr id="119" name="118 Grupo"/>
          <p:cNvGrpSpPr/>
          <p:nvPr/>
        </p:nvGrpSpPr>
        <p:grpSpPr>
          <a:xfrm>
            <a:off x="11071286" y="1717984"/>
            <a:ext cx="994938" cy="986375"/>
            <a:chOff x="2504528" y="2624872"/>
            <a:chExt cx="994938" cy="986375"/>
          </a:xfrm>
        </p:grpSpPr>
        <p:pic>
          <p:nvPicPr>
            <p:cNvPr id="120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5074" y="2624872"/>
              <a:ext cx="571500" cy="75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" name="CuadroTexto 9"/>
            <p:cNvSpPr txBox="1"/>
            <p:nvPr/>
          </p:nvSpPr>
          <p:spPr>
            <a:xfrm>
              <a:off x="2504528" y="3349637"/>
              <a:ext cx="99493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100">
                  <a:latin typeface="Arial" panose="020B0604020202020204" pitchFamily="34" charset="0"/>
                  <a:cs typeface="Arial" panose="020B0604020202020204" pitchFamily="34" charset="0"/>
                </a:rPr>
                <a:t>Afiliados</a:t>
              </a:r>
            </a:p>
          </p:txBody>
        </p:sp>
      </p:grpSp>
      <p:cxnSp>
        <p:nvCxnSpPr>
          <p:cNvPr id="123" name="114 Conector recto de flecha"/>
          <p:cNvCxnSpPr/>
          <p:nvPr/>
        </p:nvCxnSpPr>
        <p:spPr>
          <a:xfrm>
            <a:off x="9588011" y="2180062"/>
            <a:ext cx="1464594" cy="4934"/>
          </a:xfrm>
          <a:prstGeom prst="straightConnector1">
            <a:avLst/>
          </a:prstGeom>
          <a:ln cap="flat">
            <a:solidFill>
              <a:schemeClr val="tx1"/>
            </a:solidFill>
            <a:miter lim="800000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CuadroTexto 9"/>
          <p:cNvSpPr txBox="1"/>
          <p:nvPr/>
        </p:nvSpPr>
        <p:spPr>
          <a:xfrm>
            <a:off x="9661347" y="1749175"/>
            <a:ext cx="15540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1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le entrega al afiliado presencial </a:t>
            </a:r>
          </a:p>
        </p:txBody>
      </p:sp>
      <p:pic>
        <p:nvPicPr>
          <p:cNvPr id="125" name="Picture 20" descr="Imagen relacionada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4811" y="1886910"/>
            <a:ext cx="483200" cy="48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6" name="114 Conector recto de flecha"/>
          <p:cNvCxnSpPr>
            <a:stCxn id="55" idx="0"/>
          </p:cNvCxnSpPr>
          <p:nvPr/>
        </p:nvCxnSpPr>
        <p:spPr>
          <a:xfrm>
            <a:off x="7380060" y="2150710"/>
            <a:ext cx="1724751" cy="11651"/>
          </a:xfrm>
          <a:prstGeom prst="straightConnector1">
            <a:avLst/>
          </a:prstGeom>
          <a:ln cap="flat">
            <a:solidFill>
              <a:schemeClr val="tx1"/>
            </a:solidFill>
            <a:miter lim="800000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ángulo 103"/>
          <p:cNvSpPr/>
          <p:nvPr/>
        </p:nvSpPr>
        <p:spPr>
          <a:xfrm>
            <a:off x="7453991" y="1542988"/>
            <a:ext cx="1334752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11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Registro de eventos de todos los afiliados </a:t>
            </a:r>
          </a:p>
        </p:txBody>
      </p:sp>
      <p:sp>
        <p:nvSpPr>
          <p:cNvPr id="131" name="CuadroTexto 9"/>
          <p:cNvSpPr txBox="1"/>
          <p:nvPr/>
        </p:nvSpPr>
        <p:spPr>
          <a:xfrm>
            <a:off x="30804" y="3127842"/>
            <a:ext cx="16350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1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Asesores Preferentes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305" y="6259636"/>
            <a:ext cx="572070" cy="579767"/>
          </a:xfrm>
          <a:prstGeom prst="rect">
            <a:avLst/>
          </a:prstGeom>
        </p:spPr>
      </p:pic>
      <p:sp>
        <p:nvSpPr>
          <p:cNvPr id="132" name="Rectángulo 103"/>
          <p:cNvSpPr/>
          <p:nvPr/>
        </p:nvSpPr>
        <p:spPr>
          <a:xfrm>
            <a:off x="1940064" y="6315474"/>
            <a:ext cx="133475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SPPEAPP00092Go Anywhare</a:t>
            </a:r>
            <a:endParaRPr lang="es-PE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3" name="109 Grupo"/>
          <p:cNvGrpSpPr/>
          <p:nvPr/>
        </p:nvGrpSpPr>
        <p:grpSpPr>
          <a:xfrm>
            <a:off x="1000099" y="6176342"/>
            <a:ext cx="1334752" cy="892610"/>
            <a:chOff x="7965333" y="3035764"/>
            <a:chExt cx="1334752" cy="892610"/>
          </a:xfrm>
        </p:grpSpPr>
        <p:pic>
          <p:nvPicPr>
            <p:cNvPr id="134" name="Picture 4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6221" y="3035764"/>
              <a:ext cx="477430" cy="657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5" name="Rectángulo 103"/>
            <p:cNvSpPr/>
            <p:nvPr/>
          </p:nvSpPr>
          <p:spPr>
            <a:xfrm>
              <a:off x="7965333" y="3666764"/>
              <a:ext cx="1334752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s-PE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8" name="CuadroTexto 137"/>
          <p:cNvSpPr txBox="1"/>
          <p:nvPr/>
        </p:nvSpPr>
        <p:spPr>
          <a:xfrm>
            <a:off x="6552903" y="2970575"/>
            <a:ext cx="2110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Configuración de citas – AS400 (RPG)</a:t>
            </a:r>
            <a:endParaRPr lang="es-P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99" b="61910"/>
          <a:stretch/>
        </p:blipFill>
        <p:spPr>
          <a:xfrm>
            <a:off x="7150730" y="2602404"/>
            <a:ext cx="1061210" cy="350307"/>
          </a:xfrm>
          <a:prstGeom prst="rect">
            <a:avLst/>
          </a:prstGeom>
        </p:spPr>
      </p:pic>
      <p:sp>
        <p:nvSpPr>
          <p:cNvPr id="139" name="CuadroTexto 138"/>
          <p:cNvSpPr txBox="1"/>
          <p:nvPr/>
        </p:nvSpPr>
        <p:spPr>
          <a:xfrm>
            <a:off x="1761635" y="3067489"/>
            <a:ext cx="2110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Configuración de temas AS400 (RPG)</a:t>
            </a:r>
            <a:endParaRPr lang="es-P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0" name="Imagen 139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99" b="61910"/>
          <a:stretch/>
        </p:blipFill>
        <p:spPr>
          <a:xfrm>
            <a:off x="2290986" y="2714189"/>
            <a:ext cx="1061210" cy="350307"/>
          </a:xfrm>
          <a:prstGeom prst="rect">
            <a:avLst/>
          </a:prstGeom>
        </p:spPr>
      </p:pic>
      <p:sp>
        <p:nvSpPr>
          <p:cNvPr id="141" name="CuadroTexto 140"/>
          <p:cNvSpPr txBox="1"/>
          <p:nvPr/>
        </p:nvSpPr>
        <p:spPr>
          <a:xfrm>
            <a:off x="4483001" y="3491532"/>
            <a:ext cx="2339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Servicio Web: Recibe información de Inconcert</a:t>
            </a:r>
            <a:endParaRPr lang="es-P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Imagen 2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437" y="3301113"/>
            <a:ext cx="409237" cy="409237"/>
          </a:xfrm>
          <a:prstGeom prst="rect">
            <a:avLst/>
          </a:prstGeom>
        </p:spPr>
      </p:pic>
      <p:cxnSp>
        <p:nvCxnSpPr>
          <p:cNvPr id="7" name="6 Conector angular"/>
          <p:cNvCxnSpPr>
            <a:stCxn id="22" idx="1"/>
            <a:endCxn id="90" idx="0"/>
          </p:cNvCxnSpPr>
          <p:nvPr/>
        </p:nvCxnSpPr>
        <p:spPr>
          <a:xfrm rot="10800000" flipV="1">
            <a:off x="3301505" y="3505732"/>
            <a:ext cx="1193933" cy="491428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angular"/>
          <p:cNvCxnSpPr>
            <a:stCxn id="22" idx="3"/>
            <a:endCxn id="87" idx="0"/>
          </p:cNvCxnSpPr>
          <p:nvPr/>
        </p:nvCxnSpPr>
        <p:spPr>
          <a:xfrm>
            <a:off x="4904674" y="3505732"/>
            <a:ext cx="2607779" cy="487941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angular"/>
          <p:cNvCxnSpPr>
            <a:endCxn id="134" idx="1"/>
          </p:cNvCxnSpPr>
          <p:nvPr/>
        </p:nvCxnSpPr>
        <p:spPr>
          <a:xfrm rot="5400000">
            <a:off x="1055862" y="6119771"/>
            <a:ext cx="770250" cy="12700"/>
          </a:xfrm>
          <a:prstGeom prst="bentConnector4">
            <a:avLst>
              <a:gd name="adj1" fmla="val 28672"/>
              <a:gd name="adj2" fmla="val 3780598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angular"/>
          <p:cNvCxnSpPr>
            <a:stCxn id="70" idx="1"/>
            <a:endCxn id="117" idx="0"/>
          </p:cNvCxnSpPr>
          <p:nvPr/>
        </p:nvCxnSpPr>
        <p:spPr>
          <a:xfrm rot="10800000" flipV="1">
            <a:off x="1755339" y="2715513"/>
            <a:ext cx="2838630" cy="2067846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75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90"/>
          <p:cNvSpPr/>
          <p:nvPr/>
        </p:nvSpPr>
        <p:spPr>
          <a:xfrm rot="5400000">
            <a:off x="510048" y="768735"/>
            <a:ext cx="4894913" cy="5286361"/>
          </a:xfrm>
          <a:prstGeom prst="rect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PE" sz="2400" b="1" dirty="0"/>
              <a:t>AFP INTEGRA – Aplicaciones Servicios de Soporte</a:t>
            </a:r>
          </a:p>
        </p:txBody>
      </p:sp>
      <p:pic>
        <p:nvPicPr>
          <p:cNvPr id="222" name="Imagen 22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57496" y="103009"/>
            <a:ext cx="1724704" cy="698676"/>
          </a:xfrm>
          <a:prstGeom prst="rect">
            <a:avLst/>
          </a:prstGeom>
        </p:spPr>
      </p:pic>
      <p:sp>
        <p:nvSpPr>
          <p:cNvPr id="130" name="AutoShape 2" descr="Resultado de imagen para edificio empresa dibuj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135" name="CuadroTexto 206"/>
          <p:cNvSpPr txBox="1"/>
          <p:nvPr/>
        </p:nvSpPr>
        <p:spPr>
          <a:xfrm>
            <a:off x="2808172" y="1218003"/>
            <a:ext cx="2499424" cy="246221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s-ES"/>
            </a:defPPr>
            <a:lvl1pPr algn="ctr">
              <a:defRPr sz="100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PE" sz="1100" b="1" dirty="0"/>
              <a:t>SERVICIOS DE SOPORTE</a:t>
            </a:r>
          </a:p>
        </p:txBody>
      </p:sp>
      <p:sp>
        <p:nvSpPr>
          <p:cNvPr id="136" name="Rectángulo 90"/>
          <p:cNvSpPr/>
          <p:nvPr/>
        </p:nvSpPr>
        <p:spPr>
          <a:xfrm rot="5400000">
            <a:off x="2052960" y="2231763"/>
            <a:ext cx="4004820" cy="2475873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4" name="Imagen 203"/>
          <p:cNvPicPr>
            <a:picLocks noChangeAspect="1"/>
          </p:cNvPicPr>
          <p:nvPr/>
        </p:nvPicPr>
        <p:blipFill rotWithShape="1">
          <a:blip r:embed="rId3"/>
          <a:srcRect r="20396"/>
          <a:stretch/>
        </p:blipFill>
        <p:spPr>
          <a:xfrm>
            <a:off x="2968029" y="1616743"/>
            <a:ext cx="499971" cy="426969"/>
          </a:xfrm>
          <a:prstGeom prst="rect">
            <a:avLst/>
          </a:prstGeom>
        </p:spPr>
      </p:pic>
      <p:pic>
        <p:nvPicPr>
          <p:cNvPr id="206" name="Imagen 205"/>
          <p:cNvPicPr>
            <a:picLocks noChangeAspect="1"/>
          </p:cNvPicPr>
          <p:nvPr/>
        </p:nvPicPr>
        <p:blipFill rotWithShape="1">
          <a:blip r:embed="rId3"/>
          <a:srcRect r="20396"/>
          <a:stretch/>
        </p:blipFill>
        <p:spPr>
          <a:xfrm>
            <a:off x="2958055" y="2148545"/>
            <a:ext cx="499971" cy="426969"/>
          </a:xfrm>
          <a:prstGeom prst="rect">
            <a:avLst/>
          </a:prstGeom>
        </p:spPr>
      </p:pic>
      <p:pic>
        <p:nvPicPr>
          <p:cNvPr id="207" name="Imagen 206"/>
          <p:cNvPicPr>
            <a:picLocks noChangeAspect="1"/>
          </p:cNvPicPr>
          <p:nvPr/>
        </p:nvPicPr>
        <p:blipFill rotWithShape="1">
          <a:blip r:embed="rId3"/>
          <a:srcRect r="20396"/>
          <a:stretch/>
        </p:blipFill>
        <p:spPr>
          <a:xfrm>
            <a:off x="2954381" y="2665618"/>
            <a:ext cx="499971" cy="426969"/>
          </a:xfrm>
          <a:prstGeom prst="rect">
            <a:avLst/>
          </a:prstGeom>
        </p:spPr>
      </p:pic>
      <p:pic>
        <p:nvPicPr>
          <p:cNvPr id="208" name="Imagen 207"/>
          <p:cNvPicPr>
            <a:picLocks noChangeAspect="1"/>
          </p:cNvPicPr>
          <p:nvPr/>
        </p:nvPicPr>
        <p:blipFill rotWithShape="1">
          <a:blip r:embed="rId3"/>
          <a:srcRect r="20396"/>
          <a:stretch/>
        </p:blipFill>
        <p:spPr>
          <a:xfrm>
            <a:off x="2943767" y="3192841"/>
            <a:ext cx="499971" cy="426969"/>
          </a:xfrm>
          <a:prstGeom prst="rect">
            <a:avLst/>
          </a:prstGeom>
        </p:spPr>
      </p:pic>
      <p:sp>
        <p:nvSpPr>
          <p:cNvPr id="205" name="CuadroTexto 204"/>
          <p:cNvSpPr txBox="1"/>
          <p:nvPr/>
        </p:nvSpPr>
        <p:spPr>
          <a:xfrm>
            <a:off x="3439253" y="4434499"/>
            <a:ext cx="13405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100">
                <a:latin typeface="Arial" panose="020B0604020202020204" pitchFamily="34" charset="0"/>
                <a:cs typeface="Arial" panose="020B0604020202020204" pitchFamily="34" charset="0"/>
              </a:rPr>
              <a:t>Cargos (Correo)</a:t>
            </a:r>
          </a:p>
        </p:txBody>
      </p:sp>
      <p:sp>
        <p:nvSpPr>
          <p:cNvPr id="211" name="CuadroTexto 210"/>
          <p:cNvSpPr txBox="1"/>
          <p:nvPr/>
        </p:nvSpPr>
        <p:spPr>
          <a:xfrm>
            <a:off x="3439253" y="3784262"/>
            <a:ext cx="176004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100" dirty="0">
                <a:latin typeface="Arial" panose="020B0604020202020204" pitchFamily="34" charset="0"/>
                <a:cs typeface="Arial" panose="020B0604020202020204" pitchFamily="34" charset="0"/>
              </a:rPr>
              <a:t>Centro Documentación</a:t>
            </a:r>
          </a:p>
          <a:p>
            <a:pPr algn="ctr"/>
            <a:r>
              <a:rPr lang="es-PE" sz="1000" dirty="0">
                <a:latin typeface="Arial" panose="020B0604020202020204" pitchFamily="34" charset="0"/>
                <a:cs typeface="Arial" panose="020B0604020202020204" pitchFamily="34" charset="0"/>
              </a:rPr>
              <a:t>(EMC Documentum)</a:t>
            </a:r>
          </a:p>
        </p:txBody>
      </p:sp>
      <p:sp>
        <p:nvSpPr>
          <p:cNvPr id="212" name="CuadroTexto 211"/>
          <p:cNvSpPr txBox="1"/>
          <p:nvPr/>
        </p:nvSpPr>
        <p:spPr>
          <a:xfrm>
            <a:off x="3439253" y="3240284"/>
            <a:ext cx="17650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100" dirty="0">
                <a:latin typeface="Arial" panose="020B0604020202020204" pitchFamily="34" charset="0"/>
                <a:cs typeface="Arial" panose="020B0604020202020204" pitchFamily="34" charset="0"/>
              </a:rPr>
              <a:t>Estadísticas Generales</a:t>
            </a:r>
          </a:p>
        </p:txBody>
      </p:sp>
      <p:sp>
        <p:nvSpPr>
          <p:cNvPr id="213" name="CuadroTexto 212"/>
          <p:cNvSpPr txBox="1"/>
          <p:nvPr/>
        </p:nvSpPr>
        <p:spPr>
          <a:xfrm>
            <a:off x="3410677" y="2218786"/>
            <a:ext cx="19425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100">
                <a:latin typeface="Arial" panose="020B0604020202020204" pitchFamily="34" charset="0"/>
                <a:cs typeface="Arial" panose="020B0604020202020204" pitchFamily="34" charset="0"/>
              </a:rPr>
              <a:t>Parámetros de Sistemas</a:t>
            </a:r>
          </a:p>
        </p:txBody>
      </p:sp>
      <p:sp>
        <p:nvSpPr>
          <p:cNvPr id="214" name="CuadroTexto 213"/>
          <p:cNvSpPr txBox="1"/>
          <p:nvPr/>
        </p:nvSpPr>
        <p:spPr>
          <a:xfrm>
            <a:off x="3396389" y="2733309"/>
            <a:ext cx="17624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100">
                <a:latin typeface="Arial" panose="020B0604020202020204" pitchFamily="34" charset="0"/>
                <a:cs typeface="Arial" panose="020B0604020202020204" pitchFamily="34" charset="0"/>
              </a:rPr>
              <a:t>Seguridad (Sistemas)</a:t>
            </a:r>
          </a:p>
        </p:txBody>
      </p:sp>
      <p:sp>
        <p:nvSpPr>
          <p:cNvPr id="215" name="CuadroTexto 214"/>
          <p:cNvSpPr txBox="1"/>
          <p:nvPr/>
        </p:nvSpPr>
        <p:spPr>
          <a:xfrm>
            <a:off x="3439253" y="1673959"/>
            <a:ext cx="17129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100">
                <a:latin typeface="Arial" panose="020B0604020202020204" pitchFamily="34" charset="0"/>
                <a:cs typeface="Arial" panose="020B0604020202020204" pitchFamily="34" charset="0"/>
              </a:rPr>
              <a:t>Utilitarios de Sistemas</a:t>
            </a:r>
          </a:p>
        </p:txBody>
      </p:sp>
      <p:grpSp>
        <p:nvGrpSpPr>
          <p:cNvPr id="137" name="136 Grupo"/>
          <p:cNvGrpSpPr/>
          <p:nvPr/>
        </p:nvGrpSpPr>
        <p:grpSpPr>
          <a:xfrm>
            <a:off x="2400428" y="5754236"/>
            <a:ext cx="1606254" cy="524235"/>
            <a:chOff x="1045090" y="4551345"/>
            <a:chExt cx="1606254" cy="524235"/>
          </a:xfrm>
        </p:grpSpPr>
        <p:pic>
          <p:nvPicPr>
            <p:cNvPr id="138" name="Imagen 1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97733" y="4551345"/>
              <a:ext cx="865310" cy="221478"/>
            </a:xfrm>
            <a:prstGeom prst="rect">
              <a:avLst/>
            </a:prstGeom>
          </p:spPr>
        </p:pic>
        <p:sp>
          <p:nvSpPr>
            <p:cNvPr id="140" name="Rectángulo 103"/>
            <p:cNvSpPr/>
            <p:nvPr/>
          </p:nvSpPr>
          <p:spPr>
            <a:xfrm>
              <a:off x="1045090" y="4798581"/>
              <a:ext cx="160625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E" sz="1200">
                  <a:latin typeface="Arial" panose="020B0604020202020204" pitchFamily="34" charset="0"/>
                  <a:cs typeface="Arial" panose="020B0604020202020204" pitchFamily="34" charset="0"/>
                </a:rPr>
                <a:t>APPN.INTEGRA</a:t>
              </a:r>
            </a:p>
          </p:txBody>
        </p:sp>
      </p:grpSp>
      <p:pic>
        <p:nvPicPr>
          <p:cNvPr id="141" name="Imagen 207"/>
          <p:cNvPicPr>
            <a:picLocks noChangeAspect="1"/>
          </p:cNvPicPr>
          <p:nvPr/>
        </p:nvPicPr>
        <p:blipFill rotWithShape="1">
          <a:blip r:embed="rId3"/>
          <a:srcRect r="20396"/>
          <a:stretch/>
        </p:blipFill>
        <p:spPr>
          <a:xfrm>
            <a:off x="2954381" y="3779108"/>
            <a:ext cx="499971" cy="426969"/>
          </a:xfrm>
          <a:prstGeom prst="rect">
            <a:avLst/>
          </a:prstGeom>
        </p:spPr>
      </p:pic>
      <p:pic>
        <p:nvPicPr>
          <p:cNvPr id="142" name="Imagen 207"/>
          <p:cNvPicPr>
            <a:picLocks noChangeAspect="1"/>
          </p:cNvPicPr>
          <p:nvPr/>
        </p:nvPicPr>
        <p:blipFill rotWithShape="1">
          <a:blip r:embed="rId3"/>
          <a:srcRect r="20396"/>
          <a:stretch/>
        </p:blipFill>
        <p:spPr>
          <a:xfrm>
            <a:off x="2968029" y="4334299"/>
            <a:ext cx="499971" cy="426969"/>
          </a:xfrm>
          <a:prstGeom prst="rect">
            <a:avLst/>
          </a:prstGeom>
        </p:spPr>
      </p:pic>
      <p:sp>
        <p:nvSpPr>
          <p:cNvPr id="30" name="Rectángulo 90"/>
          <p:cNvSpPr/>
          <p:nvPr/>
        </p:nvSpPr>
        <p:spPr>
          <a:xfrm>
            <a:off x="608570" y="2512176"/>
            <a:ext cx="1284037" cy="1231143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1" name="20 Grupo"/>
          <p:cNvGrpSpPr/>
          <p:nvPr/>
        </p:nvGrpSpPr>
        <p:grpSpPr>
          <a:xfrm>
            <a:off x="790982" y="2629129"/>
            <a:ext cx="1099871" cy="872404"/>
            <a:chOff x="447687" y="5420691"/>
            <a:chExt cx="1099871" cy="872404"/>
          </a:xfrm>
        </p:grpSpPr>
        <p:sp>
          <p:nvSpPr>
            <p:cNvPr id="32" name="CuadroTexto 58"/>
            <p:cNvSpPr txBox="1"/>
            <p:nvPr/>
          </p:nvSpPr>
          <p:spPr>
            <a:xfrm>
              <a:off x="447687" y="6031485"/>
              <a:ext cx="10998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100" dirty="0">
                  <a:latin typeface="Arial" panose="020B0604020202020204" pitchFamily="34" charset="0"/>
                  <a:cs typeface="Arial" panose="020B0604020202020204" pitchFamily="34" charset="0"/>
                </a:rPr>
                <a:t>SERVICIOS</a:t>
              </a:r>
            </a:p>
          </p:txBody>
        </p:sp>
        <p:pic>
          <p:nvPicPr>
            <p:cNvPr id="33" name="Imagen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7835" y="5420691"/>
              <a:ext cx="586602" cy="586700"/>
            </a:xfrm>
            <a:prstGeom prst="rect">
              <a:avLst/>
            </a:prstGeom>
          </p:spPr>
        </p:pic>
      </p:grpSp>
      <p:sp>
        <p:nvSpPr>
          <p:cNvPr id="34" name="CuadroTexto 206"/>
          <p:cNvSpPr txBox="1"/>
          <p:nvPr/>
        </p:nvSpPr>
        <p:spPr>
          <a:xfrm>
            <a:off x="605608" y="2245739"/>
            <a:ext cx="1301287" cy="276999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BD AS400</a:t>
            </a:r>
          </a:p>
        </p:txBody>
      </p:sp>
      <p:cxnSp>
        <p:nvCxnSpPr>
          <p:cNvPr id="43" name="Conector recto 4"/>
          <p:cNvCxnSpPr/>
          <p:nvPr/>
        </p:nvCxnSpPr>
        <p:spPr>
          <a:xfrm>
            <a:off x="1906895" y="3067450"/>
            <a:ext cx="901277" cy="0"/>
          </a:xfrm>
          <a:prstGeom prst="line">
            <a:avLst/>
          </a:prstGeom>
          <a:ln>
            <a:solidFill>
              <a:srgbClr val="000099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uadroTexto 46"/>
          <p:cNvSpPr txBox="1"/>
          <p:nvPr/>
        </p:nvSpPr>
        <p:spPr>
          <a:xfrm>
            <a:off x="3310489" y="4918250"/>
            <a:ext cx="17887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100">
                <a:latin typeface="Arial" panose="020B0604020202020204" pitchFamily="34" charset="0"/>
                <a:cs typeface="Arial" panose="020B0604020202020204" pitchFamily="34" charset="0"/>
              </a:rPr>
              <a:t>Sistema Seguridad General</a:t>
            </a:r>
          </a:p>
        </p:txBody>
      </p:sp>
      <p:pic>
        <p:nvPicPr>
          <p:cNvPr id="48" name="Imagen 207"/>
          <p:cNvPicPr>
            <a:picLocks noChangeAspect="1"/>
          </p:cNvPicPr>
          <p:nvPr/>
        </p:nvPicPr>
        <p:blipFill rotWithShape="1">
          <a:blip r:embed="rId3"/>
          <a:srcRect r="20396"/>
          <a:stretch/>
        </p:blipFill>
        <p:spPr>
          <a:xfrm>
            <a:off x="2953570" y="4889490"/>
            <a:ext cx="499971" cy="426969"/>
          </a:xfrm>
          <a:prstGeom prst="rect">
            <a:avLst/>
          </a:prstGeom>
        </p:spPr>
      </p:pic>
      <p:sp>
        <p:nvSpPr>
          <p:cNvPr id="8" name="Llamada de flecha a la izquierda 7"/>
          <p:cNvSpPr/>
          <p:nvPr/>
        </p:nvSpPr>
        <p:spPr>
          <a:xfrm>
            <a:off x="5201731" y="1645190"/>
            <a:ext cx="5311764" cy="333165"/>
          </a:xfrm>
          <a:prstGeom prst="leftArrowCallout">
            <a:avLst>
              <a:gd name="adj1" fmla="val 40043"/>
              <a:gd name="adj2" fmla="val 43805"/>
              <a:gd name="adj3" fmla="val 81415"/>
              <a:gd name="adj4" fmla="val 90122"/>
            </a:avLst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100" dirty="0">
                <a:solidFill>
                  <a:schemeClr val="tx1"/>
                </a:solidFill>
              </a:rPr>
              <a:t>Programas de apoyo al Desarrollo y administración de aplicativos en </a:t>
            </a:r>
            <a:r>
              <a:rPr lang="es-PE" sz="1100" dirty="0" smtClean="0">
                <a:solidFill>
                  <a:schemeClr val="tx1"/>
                </a:solidFill>
              </a:rPr>
              <a:t>AS/400.</a:t>
            </a:r>
            <a:endParaRPr lang="es-PE" sz="1100" dirty="0">
              <a:solidFill>
                <a:schemeClr val="tx1"/>
              </a:solidFill>
            </a:endParaRPr>
          </a:p>
        </p:txBody>
      </p:sp>
      <p:sp>
        <p:nvSpPr>
          <p:cNvPr id="53" name="Llamada de flecha a la izquierda 52"/>
          <p:cNvSpPr/>
          <p:nvPr/>
        </p:nvSpPr>
        <p:spPr>
          <a:xfrm>
            <a:off x="5223101" y="2183008"/>
            <a:ext cx="5311764" cy="333165"/>
          </a:xfrm>
          <a:prstGeom prst="leftArrowCallout">
            <a:avLst>
              <a:gd name="adj1" fmla="val 40043"/>
              <a:gd name="adj2" fmla="val 43805"/>
              <a:gd name="adj3" fmla="val 81415"/>
              <a:gd name="adj4" fmla="val 90122"/>
            </a:avLst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100" dirty="0">
                <a:solidFill>
                  <a:schemeClr val="tx1"/>
                </a:solidFill>
              </a:rPr>
              <a:t>Tablas Generales para las </a:t>
            </a:r>
            <a:r>
              <a:rPr lang="es-PE" sz="1100" dirty="0" smtClean="0">
                <a:solidFill>
                  <a:schemeClr val="tx1"/>
                </a:solidFill>
              </a:rPr>
              <a:t>aplicaciones.</a:t>
            </a:r>
            <a:endParaRPr lang="es-PE" sz="1100" dirty="0">
              <a:solidFill>
                <a:schemeClr val="tx1"/>
              </a:solidFill>
            </a:endParaRPr>
          </a:p>
        </p:txBody>
      </p:sp>
      <p:sp>
        <p:nvSpPr>
          <p:cNvPr id="54" name="Llamada de flecha a la izquierda 53"/>
          <p:cNvSpPr/>
          <p:nvPr/>
        </p:nvSpPr>
        <p:spPr>
          <a:xfrm>
            <a:off x="5223101" y="2734285"/>
            <a:ext cx="5311764" cy="333165"/>
          </a:xfrm>
          <a:prstGeom prst="leftArrowCallout">
            <a:avLst>
              <a:gd name="adj1" fmla="val 40043"/>
              <a:gd name="adj2" fmla="val 43805"/>
              <a:gd name="adj3" fmla="val 81415"/>
              <a:gd name="adj4" fmla="val 90122"/>
            </a:avLst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100">
                <a:solidFill>
                  <a:schemeClr val="tx1"/>
                </a:solidFill>
              </a:rPr>
              <a:t>Módulo para la administración de la asignación o restricción de opciones a los usuarios de las Aplicaciones desarrolladas bajo AS/400.</a:t>
            </a:r>
          </a:p>
        </p:txBody>
      </p:sp>
      <p:sp>
        <p:nvSpPr>
          <p:cNvPr id="55" name="Llamada de flecha a la izquierda 54"/>
          <p:cNvSpPr/>
          <p:nvPr/>
        </p:nvSpPr>
        <p:spPr>
          <a:xfrm>
            <a:off x="5223101" y="3231676"/>
            <a:ext cx="5311764" cy="333165"/>
          </a:xfrm>
          <a:prstGeom prst="leftArrowCallout">
            <a:avLst>
              <a:gd name="adj1" fmla="val 40043"/>
              <a:gd name="adj2" fmla="val 43805"/>
              <a:gd name="adj3" fmla="val 81415"/>
              <a:gd name="adj4" fmla="val 90122"/>
            </a:avLst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100" dirty="0">
                <a:solidFill>
                  <a:schemeClr val="tx1"/>
                </a:solidFill>
              </a:rPr>
              <a:t>Estadística operacionales sobre los resultados </a:t>
            </a:r>
            <a:r>
              <a:rPr lang="es-PE" sz="1100" dirty="0" smtClean="0">
                <a:solidFill>
                  <a:schemeClr val="tx1"/>
                </a:solidFill>
              </a:rPr>
              <a:t>mensuales.</a:t>
            </a:r>
            <a:endParaRPr lang="es-PE" sz="1100" dirty="0">
              <a:solidFill>
                <a:schemeClr val="tx1"/>
              </a:solidFill>
            </a:endParaRPr>
          </a:p>
        </p:txBody>
      </p:sp>
      <p:sp>
        <p:nvSpPr>
          <p:cNvPr id="56" name="Llamada de flecha a la izquierda 55"/>
          <p:cNvSpPr/>
          <p:nvPr/>
        </p:nvSpPr>
        <p:spPr>
          <a:xfrm>
            <a:off x="5237389" y="3809702"/>
            <a:ext cx="5311764" cy="333165"/>
          </a:xfrm>
          <a:prstGeom prst="leftArrowCallout">
            <a:avLst>
              <a:gd name="adj1" fmla="val 40043"/>
              <a:gd name="adj2" fmla="val 43805"/>
              <a:gd name="adj3" fmla="val 81415"/>
              <a:gd name="adj4" fmla="val 90122"/>
            </a:avLst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100" dirty="0">
                <a:solidFill>
                  <a:schemeClr val="tx1"/>
                </a:solidFill>
              </a:rPr>
              <a:t>Administración de todas las correspondencia de la </a:t>
            </a:r>
            <a:r>
              <a:rPr lang="es-PE" sz="1100" dirty="0" smtClean="0">
                <a:solidFill>
                  <a:schemeClr val="tx1"/>
                </a:solidFill>
              </a:rPr>
              <a:t>empresa.</a:t>
            </a:r>
            <a:endParaRPr lang="es-PE" sz="1100" dirty="0">
              <a:solidFill>
                <a:schemeClr val="tx1"/>
              </a:solidFill>
            </a:endParaRPr>
          </a:p>
        </p:txBody>
      </p:sp>
      <p:sp>
        <p:nvSpPr>
          <p:cNvPr id="57" name="Llamada de flecha a la izquierda 56"/>
          <p:cNvSpPr/>
          <p:nvPr/>
        </p:nvSpPr>
        <p:spPr>
          <a:xfrm>
            <a:off x="5216019" y="4439688"/>
            <a:ext cx="5311764" cy="333165"/>
          </a:xfrm>
          <a:prstGeom prst="leftArrowCallout">
            <a:avLst>
              <a:gd name="adj1" fmla="val 40043"/>
              <a:gd name="adj2" fmla="val 43805"/>
              <a:gd name="adj3" fmla="val 81415"/>
              <a:gd name="adj4" fmla="val 90122"/>
            </a:avLst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100" dirty="0">
                <a:solidFill>
                  <a:schemeClr val="tx1"/>
                </a:solidFill>
              </a:rPr>
              <a:t>Administración de envío y recepción de </a:t>
            </a:r>
            <a:r>
              <a:rPr lang="es-PE" sz="1100" dirty="0" smtClean="0">
                <a:solidFill>
                  <a:schemeClr val="tx1"/>
                </a:solidFill>
              </a:rPr>
              <a:t>correspondencia.</a:t>
            </a:r>
            <a:endParaRPr lang="es-PE" sz="1100" dirty="0">
              <a:solidFill>
                <a:schemeClr val="tx1"/>
              </a:solidFill>
            </a:endParaRPr>
          </a:p>
        </p:txBody>
      </p:sp>
      <p:sp>
        <p:nvSpPr>
          <p:cNvPr id="58" name="Llamada de flecha a la izquierda 57"/>
          <p:cNvSpPr/>
          <p:nvPr/>
        </p:nvSpPr>
        <p:spPr>
          <a:xfrm>
            <a:off x="5223101" y="4963793"/>
            <a:ext cx="5311764" cy="333165"/>
          </a:xfrm>
          <a:prstGeom prst="leftArrowCallout">
            <a:avLst>
              <a:gd name="adj1" fmla="val 40043"/>
              <a:gd name="adj2" fmla="val 43805"/>
              <a:gd name="adj3" fmla="val 81415"/>
              <a:gd name="adj4" fmla="val 90122"/>
            </a:avLst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100" dirty="0">
                <a:solidFill>
                  <a:schemeClr val="tx1"/>
                </a:solidFill>
              </a:rPr>
              <a:t>Controla la seguridad de las aplicaciones integra, algunas de Seguros y </a:t>
            </a:r>
            <a:r>
              <a:rPr lang="es-PE" sz="1100" dirty="0" smtClean="0">
                <a:solidFill>
                  <a:schemeClr val="tx1"/>
                </a:solidFill>
              </a:rPr>
              <a:t>Fondos.</a:t>
            </a:r>
            <a:endParaRPr lang="es-PE" sz="1100" dirty="0">
              <a:solidFill>
                <a:schemeClr val="tx1"/>
              </a:solidFill>
            </a:endParaRPr>
          </a:p>
        </p:txBody>
      </p:sp>
      <p:graphicFrame>
        <p:nvGraphicFramePr>
          <p:cNvPr id="59" name="Tabla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893441"/>
              </p:ext>
            </p:extLst>
          </p:nvPr>
        </p:nvGraphicFramePr>
        <p:xfrm>
          <a:off x="10175192" y="5575826"/>
          <a:ext cx="1946255" cy="120882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474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987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7006">
                <a:tc gridSpan="2">
                  <a:txBody>
                    <a:bodyPr/>
                    <a:lstStyle/>
                    <a:p>
                      <a:pPr algn="ctr"/>
                      <a:r>
                        <a:rPr lang="es-PE"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LEYENDA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E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7374">
                <a:tc>
                  <a:txBody>
                    <a:bodyPr/>
                    <a:lstStyle/>
                    <a:p>
                      <a:pPr algn="ctr"/>
                      <a:r>
                        <a:rPr lang="es-PE" sz="9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Símbolo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9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4423">
                <a:tc>
                  <a:txBody>
                    <a:bodyPr/>
                    <a:lstStyle/>
                    <a:p>
                      <a:endParaRPr lang="es-PE" sz="9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9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Aplicación</a:t>
                      </a:r>
                      <a:r>
                        <a:rPr lang="es-PE" sz="90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(RPG400)</a:t>
                      </a:r>
                      <a:endParaRPr lang="es-PE" sz="9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endParaRPr lang="es-PE" sz="9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9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 de datos (DB2)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endParaRPr lang="es-PE" sz="9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9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Servidor de BD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60" name="Imagen 59"/>
          <p:cNvPicPr>
            <a:picLocks noChangeAspect="1"/>
          </p:cNvPicPr>
          <p:nvPr/>
        </p:nvPicPr>
        <p:blipFill rotWithShape="1">
          <a:blip r:embed="rId3"/>
          <a:srcRect r="20396"/>
          <a:stretch/>
        </p:blipFill>
        <p:spPr>
          <a:xfrm>
            <a:off x="10390390" y="6089318"/>
            <a:ext cx="242165" cy="206805"/>
          </a:xfrm>
          <a:prstGeom prst="rect">
            <a:avLst/>
          </a:prstGeom>
        </p:spPr>
      </p:pic>
      <p:pic>
        <p:nvPicPr>
          <p:cNvPr id="61" name="Imagen 6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20758" y="6375223"/>
            <a:ext cx="183861" cy="183892"/>
          </a:xfrm>
          <a:prstGeom prst="rect">
            <a:avLst/>
          </a:prstGeom>
        </p:spPr>
      </p:pic>
      <p:pic>
        <p:nvPicPr>
          <p:cNvPr id="62" name="Imagen 1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2061" y="6636295"/>
            <a:ext cx="378821" cy="9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34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ítulo 3"/>
          <p:cNvSpPr txBox="1">
            <a:spLocks/>
          </p:cNvSpPr>
          <p:nvPr/>
        </p:nvSpPr>
        <p:spPr>
          <a:xfrm>
            <a:off x="2272" y="121415"/>
            <a:ext cx="8100810" cy="5880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2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dirty="0"/>
              <a:t>AFP INTEGRA – Citas</a:t>
            </a:r>
          </a:p>
        </p:txBody>
      </p:sp>
      <p:sp>
        <p:nvSpPr>
          <p:cNvPr id="50" name="Rectángulo 90"/>
          <p:cNvSpPr/>
          <p:nvPr/>
        </p:nvSpPr>
        <p:spPr>
          <a:xfrm rot="5400000">
            <a:off x="4812268" y="598950"/>
            <a:ext cx="1404256" cy="3240000"/>
          </a:xfrm>
          <a:prstGeom prst="rect">
            <a:avLst/>
          </a:prstGeom>
          <a:ln w="19050">
            <a:solidFill>
              <a:srgbClr val="0099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CuadroTexto 206"/>
          <p:cNvSpPr txBox="1"/>
          <p:nvPr/>
        </p:nvSpPr>
        <p:spPr>
          <a:xfrm>
            <a:off x="3886628" y="1185221"/>
            <a:ext cx="3240000" cy="324000"/>
          </a:xfrm>
          <a:prstGeom prst="rect">
            <a:avLst/>
          </a:prstGeom>
          <a:solidFill>
            <a:srgbClr val="0099FF"/>
          </a:solidFill>
          <a:ln w="38100">
            <a:solidFill>
              <a:srgbClr val="0099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APLICACIÓN WEB</a:t>
            </a:r>
          </a:p>
        </p:txBody>
      </p:sp>
      <p:sp>
        <p:nvSpPr>
          <p:cNvPr id="52" name="Rectángulo 90"/>
          <p:cNvSpPr/>
          <p:nvPr/>
        </p:nvSpPr>
        <p:spPr>
          <a:xfrm rot="5400000">
            <a:off x="4618479" y="3022507"/>
            <a:ext cx="1800000" cy="3240000"/>
          </a:xfrm>
          <a:prstGeom prst="rect">
            <a:avLst/>
          </a:prstGeom>
          <a:ln w="19050">
            <a:solidFill>
              <a:srgbClr val="0099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ángulo 90"/>
          <p:cNvSpPr/>
          <p:nvPr/>
        </p:nvSpPr>
        <p:spPr>
          <a:xfrm>
            <a:off x="4817022" y="4286964"/>
            <a:ext cx="1284037" cy="1095285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4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561" y="4493834"/>
            <a:ext cx="586602" cy="586700"/>
          </a:xfrm>
          <a:prstGeom prst="rect">
            <a:avLst/>
          </a:prstGeom>
        </p:spPr>
      </p:pic>
      <p:sp>
        <p:nvSpPr>
          <p:cNvPr id="55" name="CuadroTexto 206"/>
          <p:cNvSpPr txBox="1"/>
          <p:nvPr/>
        </p:nvSpPr>
        <p:spPr>
          <a:xfrm>
            <a:off x="4808398" y="4009965"/>
            <a:ext cx="1301287" cy="276999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DB2</a:t>
            </a:r>
          </a:p>
        </p:txBody>
      </p:sp>
      <p:grpSp>
        <p:nvGrpSpPr>
          <p:cNvPr id="56" name="Grupo 42"/>
          <p:cNvGrpSpPr/>
          <p:nvPr/>
        </p:nvGrpSpPr>
        <p:grpSpPr>
          <a:xfrm>
            <a:off x="4910374" y="1647493"/>
            <a:ext cx="1340544" cy="834787"/>
            <a:chOff x="6029465" y="2275097"/>
            <a:chExt cx="1340544" cy="834787"/>
          </a:xfrm>
        </p:grpSpPr>
        <p:pic>
          <p:nvPicPr>
            <p:cNvPr id="57" name="Imagen 126"/>
            <p:cNvPicPr>
              <a:picLocks noChangeAspect="1"/>
            </p:cNvPicPr>
            <p:nvPr/>
          </p:nvPicPr>
          <p:blipFill rotWithShape="1">
            <a:blip r:embed="rId3"/>
            <a:srcRect r="20396"/>
            <a:stretch/>
          </p:blipFill>
          <p:spPr>
            <a:xfrm>
              <a:off x="6386501" y="2275097"/>
              <a:ext cx="629224" cy="537349"/>
            </a:xfrm>
            <a:prstGeom prst="rect">
              <a:avLst/>
            </a:prstGeom>
          </p:spPr>
        </p:pic>
        <p:sp>
          <p:nvSpPr>
            <p:cNvPr id="58" name="CuadroTexto 127"/>
            <p:cNvSpPr txBox="1"/>
            <p:nvPr/>
          </p:nvSpPr>
          <p:spPr>
            <a:xfrm>
              <a:off x="6029465" y="2832885"/>
              <a:ext cx="13405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200">
                  <a:latin typeface="Arial" panose="020B0604020202020204" pitchFamily="34" charset="0"/>
                  <a:cs typeface="Arial" panose="020B0604020202020204" pitchFamily="34" charset="0"/>
                </a:rPr>
                <a:t>Sistema de Citas</a:t>
              </a:r>
            </a:p>
          </p:txBody>
        </p:sp>
      </p:grpSp>
      <p:grpSp>
        <p:nvGrpSpPr>
          <p:cNvPr id="59" name="94 Grupo"/>
          <p:cNvGrpSpPr/>
          <p:nvPr/>
        </p:nvGrpSpPr>
        <p:grpSpPr>
          <a:xfrm>
            <a:off x="5940207" y="5135126"/>
            <a:ext cx="1334752" cy="472933"/>
            <a:chOff x="3369080" y="6356361"/>
            <a:chExt cx="1334752" cy="472933"/>
          </a:xfrm>
        </p:grpSpPr>
        <p:pic>
          <p:nvPicPr>
            <p:cNvPr id="60" name="Imagen 1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76122" y="6356361"/>
              <a:ext cx="859589" cy="220014"/>
            </a:xfrm>
            <a:prstGeom prst="rect">
              <a:avLst/>
            </a:prstGeom>
          </p:spPr>
        </p:pic>
        <p:sp>
          <p:nvSpPr>
            <p:cNvPr id="61" name="Rectángulo 103"/>
            <p:cNvSpPr/>
            <p:nvPr/>
          </p:nvSpPr>
          <p:spPr>
            <a:xfrm>
              <a:off x="3369080" y="6567684"/>
              <a:ext cx="1334752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E" sz="1100">
                  <a:latin typeface="Arial" panose="020B0604020202020204" pitchFamily="34" charset="0"/>
                  <a:cs typeface="Arial" panose="020B0604020202020204" pitchFamily="34" charset="0"/>
                </a:rPr>
                <a:t>APPN.INTEGRA</a:t>
              </a:r>
            </a:p>
          </p:txBody>
        </p:sp>
      </p:grpSp>
      <p:graphicFrame>
        <p:nvGraphicFramePr>
          <p:cNvPr id="62" name="Tabla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878968"/>
              </p:ext>
            </p:extLst>
          </p:nvPr>
        </p:nvGraphicFramePr>
        <p:xfrm>
          <a:off x="10105032" y="5357696"/>
          <a:ext cx="1946255" cy="132403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474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987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7006">
                <a:tc gridSpan="2">
                  <a:txBody>
                    <a:bodyPr/>
                    <a:lstStyle/>
                    <a:p>
                      <a:pPr algn="ctr"/>
                      <a:r>
                        <a:rPr lang="es-PE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LEYENDA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E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7374">
                <a:tc>
                  <a:txBody>
                    <a:bodyPr/>
                    <a:lstStyle/>
                    <a:p>
                      <a:pPr algn="ctr"/>
                      <a:r>
                        <a:rPr lang="es-PE" sz="9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Símbolo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9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8945">
                <a:tc>
                  <a:txBody>
                    <a:bodyPr/>
                    <a:lstStyle/>
                    <a:p>
                      <a:endParaRPr lang="es-PE" sz="9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Aplicación</a:t>
                      </a:r>
                      <a:r>
                        <a:rPr lang="es-PE" sz="9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s-PE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8945">
                <a:tc>
                  <a:txBody>
                    <a:bodyPr/>
                    <a:lstStyle/>
                    <a:p>
                      <a:endParaRPr lang="es-PE" sz="9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9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 de datos (DB2)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8945">
                <a:tc>
                  <a:txBody>
                    <a:bodyPr/>
                    <a:lstStyle/>
                    <a:p>
                      <a:endParaRPr lang="es-PE" sz="9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9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Servidor de BD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63" name="Imagen 57"/>
          <p:cNvPicPr>
            <a:picLocks noChangeAspect="1"/>
          </p:cNvPicPr>
          <p:nvPr/>
        </p:nvPicPr>
        <p:blipFill rotWithShape="1">
          <a:blip r:embed="rId3"/>
          <a:srcRect r="20396"/>
          <a:stretch/>
        </p:blipFill>
        <p:spPr>
          <a:xfrm>
            <a:off x="10320230" y="5856901"/>
            <a:ext cx="242165" cy="206805"/>
          </a:xfrm>
          <a:prstGeom prst="rect">
            <a:avLst/>
          </a:prstGeom>
        </p:spPr>
      </p:pic>
      <p:pic>
        <p:nvPicPr>
          <p:cNvPr id="64" name="Imagen 5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64886" y="6171382"/>
            <a:ext cx="183861" cy="183892"/>
          </a:xfrm>
          <a:prstGeom prst="rect">
            <a:avLst/>
          </a:prstGeom>
        </p:spPr>
      </p:pic>
      <p:pic>
        <p:nvPicPr>
          <p:cNvPr id="65" name="Imagen 1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1901" y="6503894"/>
            <a:ext cx="378821" cy="96960"/>
          </a:xfrm>
          <a:prstGeom prst="rect">
            <a:avLst/>
          </a:prstGeom>
        </p:spPr>
      </p:pic>
      <p:grpSp>
        <p:nvGrpSpPr>
          <p:cNvPr id="66" name="109 Grupo"/>
          <p:cNvGrpSpPr/>
          <p:nvPr/>
        </p:nvGrpSpPr>
        <p:grpSpPr>
          <a:xfrm>
            <a:off x="5972124" y="2065208"/>
            <a:ext cx="1334752" cy="892610"/>
            <a:chOff x="7719669" y="3035764"/>
            <a:chExt cx="1334752" cy="892610"/>
          </a:xfrm>
        </p:grpSpPr>
        <p:pic>
          <p:nvPicPr>
            <p:cNvPr id="67" name="Picture 4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6221" y="3035764"/>
              <a:ext cx="477430" cy="657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8" name="Rectángulo 103"/>
            <p:cNvSpPr/>
            <p:nvPr/>
          </p:nvSpPr>
          <p:spPr>
            <a:xfrm>
              <a:off x="7719669" y="3666764"/>
              <a:ext cx="1334752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E" sz="1100" dirty="0">
                  <a:latin typeface="Arial" panose="020B0604020202020204" pitchFamily="34" charset="0"/>
                  <a:cs typeface="Arial" panose="020B0604020202020204" pitchFamily="34" charset="0"/>
                </a:rPr>
                <a:t>SPPEAPP00060</a:t>
              </a:r>
            </a:p>
          </p:txBody>
        </p:sp>
      </p:grpSp>
      <p:grpSp>
        <p:nvGrpSpPr>
          <p:cNvPr id="69" name="68 Grupo"/>
          <p:cNvGrpSpPr/>
          <p:nvPr/>
        </p:nvGrpSpPr>
        <p:grpSpPr>
          <a:xfrm>
            <a:off x="718836" y="1839063"/>
            <a:ext cx="994938" cy="986375"/>
            <a:chOff x="2504528" y="2624872"/>
            <a:chExt cx="994938" cy="986375"/>
          </a:xfrm>
        </p:grpSpPr>
        <p:pic>
          <p:nvPicPr>
            <p:cNvPr id="70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5074" y="2624872"/>
              <a:ext cx="571500" cy="75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CuadroTexto 9"/>
            <p:cNvSpPr txBox="1"/>
            <p:nvPr/>
          </p:nvSpPr>
          <p:spPr>
            <a:xfrm>
              <a:off x="2504528" y="3349637"/>
              <a:ext cx="99493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100" dirty="0" smtClean="0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Cliente</a:t>
              </a:r>
              <a:endParaRPr lang="es-PE" sz="11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2" name="114 Conector recto de flecha"/>
          <p:cNvCxnSpPr>
            <a:stCxn id="70" idx="3"/>
            <a:endCxn id="50" idx="2"/>
          </p:cNvCxnSpPr>
          <p:nvPr/>
        </p:nvCxnSpPr>
        <p:spPr>
          <a:xfrm>
            <a:off x="1380882" y="2215301"/>
            <a:ext cx="2513514" cy="0"/>
          </a:xfrm>
          <a:prstGeom prst="straightConnector1">
            <a:avLst/>
          </a:prstGeom>
          <a:ln cap="flat">
            <a:solidFill>
              <a:schemeClr val="tx1"/>
            </a:solidFill>
            <a:miter lim="800000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uadroTexto 9"/>
          <p:cNvSpPr txBox="1"/>
          <p:nvPr/>
        </p:nvSpPr>
        <p:spPr>
          <a:xfrm>
            <a:off x="1864581" y="1878641"/>
            <a:ext cx="1258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Requerimiento</a:t>
            </a:r>
          </a:p>
        </p:txBody>
      </p:sp>
      <p:cxnSp>
        <p:nvCxnSpPr>
          <p:cNvPr id="74" name="Straight Arrow Connector 5"/>
          <p:cNvCxnSpPr/>
          <p:nvPr/>
        </p:nvCxnSpPr>
        <p:spPr>
          <a:xfrm flipH="1" flipV="1">
            <a:off x="4831996" y="2921078"/>
            <a:ext cx="4083" cy="8214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"/>
          <p:cNvCxnSpPr/>
          <p:nvPr/>
        </p:nvCxnSpPr>
        <p:spPr>
          <a:xfrm>
            <a:off x="6101059" y="2921078"/>
            <a:ext cx="8626" cy="8214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02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610600" y="6424590"/>
            <a:ext cx="2743200" cy="365125"/>
          </a:xfrm>
        </p:spPr>
        <p:txBody>
          <a:bodyPr/>
          <a:lstStyle/>
          <a:p>
            <a:fld id="{8E7459F9-8389-4473-83AD-11B7AE420D88}" type="slidenum">
              <a:rPr lang="es-ES" smtClean="0"/>
              <a:t>21</a:t>
            </a:fld>
            <a:endParaRPr lang="es-ES"/>
          </a:p>
        </p:txBody>
      </p:sp>
      <p:grpSp>
        <p:nvGrpSpPr>
          <p:cNvPr id="6" name="5 Grupo"/>
          <p:cNvGrpSpPr/>
          <p:nvPr/>
        </p:nvGrpSpPr>
        <p:grpSpPr>
          <a:xfrm>
            <a:off x="2105113" y="2037975"/>
            <a:ext cx="2199632" cy="1367226"/>
            <a:chOff x="1905337" y="1321154"/>
            <a:chExt cx="2199632" cy="1367226"/>
          </a:xfrm>
        </p:grpSpPr>
        <p:sp>
          <p:nvSpPr>
            <p:cNvPr id="7" name="Rectángulo 90"/>
            <p:cNvSpPr/>
            <p:nvPr/>
          </p:nvSpPr>
          <p:spPr>
            <a:xfrm>
              <a:off x="1905337" y="1575389"/>
              <a:ext cx="2199632" cy="1112991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CuadroTexto 206"/>
            <p:cNvSpPr txBox="1"/>
            <p:nvPr/>
          </p:nvSpPr>
          <p:spPr>
            <a:xfrm>
              <a:off x="1905369" y="1321154"/>
              <a:ext cx="2199600" cy="492443"/>
            </a:xfrm>
            <a:prstGeom prst="rect">
              <a:avLst/>
            </a:prstGeom>
            <a:solidFill>
              <a:srgbClr val="0099FF"/>
            </a:solidFill>
            <a:ln w="19050">
              <a:solidFill>
                <a:srgbClr val="0099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3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APLICATIVO WEB </a:t>
              </a:r>
              <a:r>
                <a:rPr lang="es-PE" sz="13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SEGURIDAD</a:t>
              </a:r>
              <a:endParaRPr lang="es-PE" sz="1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" name="8 Grupo"/>
          <p:cNvGrpSpPr/>
          <p:nvPr/>
        </p:nvGrpSpPr>
        <p:grpSpPr>
          <a:xfrm>
            <a:off x="7398869" y="1921267"/>
            <a:ext cx="2695757" cy="1625137"/>
            <a:chOff x="4916086" y="1367594"/>
            <a:chExt cx="1950827" cy="1355852"/>
          </a:xfrm>
        </p:grpSpPr>
        <p:sp>
          <p:nvSpPr>
            <p:cNvPr id="10" name="Rectángulo 90"/>
            <p:cNvSpPr/>
            <p:nvPr/>
          </p:nvSpPr>
          <p:spPr>
            <a:xfrm>
              <a:off x="4916086" y="1611046"/>
              <a:ext cx="1950827" cy="1112400"/>
            </a:xfrm>
            <a:prstGeom prst="rect">
              <a:avLst/>
            </a:prstGeom>
            <a:ln w="19050">
              <a:solidFill>
                <a:srgbClr val="0099FF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CuadroTexto 206"/>
            <p:cNvSpPr txBox="1"/>
            <p:nvPr/>
          </p:nvSpPr>
          <p:spPr>
            <a:xfrm>
              <a:off x="4916086" y="1367594"/>
              <a:ext cx="1950827" cy="243452"/>
            </a:xfrm>
            <a:prstGeom prst="rect">
              <a:avLst/>
            </a:prstGeom>
            <a:solidFill>
              <a:srgbClr val="0099FF"/>
            </a:solidFill>
            <a:ln w="19050">
              <a:solidFill>
                <a:srgbClr val="0099FF"/>
              </a:solidFill>
            </a:ln>
          </p:spPr>
          <p:txBody>
            <a:bodyPr wrap="square" rtlCol="0">
              <a:spAutoFit/>
            </a:bodyPr>
            <a:lstStyle>
              <a:defPPr>
                <a:defRPr lang="es-ES"/>
              </a:defPPr>
              <a:lvl1pPr algn="ctr">
                <a:defRPr sz="12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s-PE" sz="1300" dirty="0"/>
                <a:t>APLICATIVO </a:t>
              </a:r>
              <a:r>
                <a:rPr lang="es-PE" sz="1300" dirty="0" smtClean="0"/>
                <a:t>WEB CITAS 95.5</a:t>
              </a:r>
              <a:endParaRPr lang="es-PE" sz="1300" dirty="0"/>
            </a:p>
          </p:txBody>
        </p:sp>
      </p:grpSp>
      <p:sp>
        <p:nvSpPr>
          <p:cNvPr id="12" name="Rectángulo 90"/>
          <p:cNvSpPr/>
          <p:nvPr/>
        </p:nvSpPr>
        <p:spPr>
          <a:xfrm>
            <a:off x="3284026" y="4483004"/>
            <a:ext cx="3600000" cy="1940696"/>
          </a:xfrm>
          <a:prstGeom prst="rect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adroTexto 58"/>
          <p:cNvSpPr txBox="1"/>
          <p:nvPr/>
        </p:nvSpPr>
        <p:spPr>
          <a:xfrm>
            <a:off x="3516860" y="5485346"/>
            <a:ext cx="104479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INTEGRA</a:t>
            </a:r>
            <a:endParaRPr lang="es-PE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adroTexto 206"/>
          <p:cNvSpPr txBox="1"/>
          <p:nvPr/>
        </p:nvSpPr>
        <p:spPr>
          <a:xfrm>
            <a:off x="3284026" y="4189548"/>
            <a:ext cx="3600000" cy="287643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</a:p>
        </p:txBody>
      </p:sp>
      <p:sp>
        <p:nvSpPr>
          <p:cNvPr id="15" name="CuadroTexto 58"/>
          <p:cNvSpPr txBox="1"/>
          <p:nvPr/>
        </p:nvSpPr>
        <p:spPr>
          <a:xfrm>
            <a:off x="5679483" y="5411778"/>
            <a:ext cx="1008000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PE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es-P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INTEGRA</a:t>
            </a:r>
            <a:endParaRPr lang="es-PE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15 Grupo"/>
          <p:cNvGrpSpPr/>
          <p:nvPr/>
        </p:nvGrpSpPr>
        <p:grpSpPr>
          <a:xfrm>
            <a:off x="5698028" y="5936762"/>
            <a:ext cx="1116000" cy="462930"/>
            <a:chOff x="6099705" y="5306267"/>
            <a:chExt cx="892443" cy="462930"/>
          </a:xfrm>
        </p:grpSpPr>
        <p:pic>
          <p:nvPicPr>
            <p:cNvPr id="17" name="Imagen 1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9705" y="5306267"/>
              <a:ext cx="892443" cy="228423"/>
            </a:xfrm>
            <a:prstGeom prst="rect">
              <a:avLst/>
            </a:prstGeom>
          </p:spPr>
        </p:pic>
        <p:sp>
          <p:nvSpPr>
            <p:cNvPr id="18" name="Rectángulo 103"/>
            <p:cNvSpPr/>
            <p:nvPr/>
          </p:nvSpPr>
          <p:spPr>
            <a:xfrm>
              <a:off x="6112317" y="5534911"/>
              <a:ext cx="879831" cy="234286"/>
            </a:xfrm>
            <a:prstGeom prst="rect">
              <a:avLst/>
            </a:prstGeom>
          </p:spPr>
          <p:txBody>
            <a:bodyPr wrap="square" lIns="36000" tIns="36000" rIns="36000" bIns="36000">
              <a:spAutoFit/>
            </a:bodyPr>
            <a:lstStyle/>
            <a:p>
              <a:r>
                <a:rPr lang="es-PE" sz="1050" dirty="0">
                  <a:latin typeface="Arial" panose="020B0604020202020204" pitchFamily="34" charset="0"/>
                  <a:cs typeface="Arial" panose="020B0604020202020204" pitchFamily="34" charset="0"/>
                </a:rPr>
                <a:t>SPPEDBS00006</a:t>
              </a:r>
            </a:p>
          </p:txBody>
        </p:sp>
      </p:grpSp>
      <p:cxnSp>
        <p:nvCxnSpPr>
          <p:cNvPr id="19" name="18 Conector recto de flecha"/>
          <p:cNvCxnSpPr>
            <a:stCxn id="7" idx="3"/>
            <a:endCxn id="10" idx="1"/>
          </p:cNvCxnSpPr>
          <p:nvPr/>
        </p:nvCxnSpPr>
        <p:spPr>
          <a:xfrm>
            <a:off x="4304745" y="2848706"/>
            <a:ext cx="3094124" cy="31032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n 124"/>
          <p:cNvPicPr>
            <a:picLocks noChangeAspect="1"/>
          </p:cNvPicPr>
          <p:nvPr/>
        </p:nvPicPr>
        <p:blipFill rotWithShape="1">
          <a:blip r:embed="rId3"/>
          <a:srcRect r="20396"/>
          <a:stretch/>
        </p:blipFill>
        <p:spPr>
          <a:xfrm>
            <a:off x="7845432" y="2541660"/>
            <a:ext cx="866658" cy="537349"/>
          </a:xfrm>
          <a:prstGeom prst="rect">
            <a:avLst/>
          </a:prstGeom>
        </p:spPr>
      </p:pic>
      <p:pic>
        <p:nvPicPr>
          <p:cNvPr id="21" name="Imagen 124"/>
          <p:cNvPicPr>
            <a:picLocks noChangeAspect="1"/>
          </p:cNvPicPr>
          <p:nvPr/>
        </p:nvPicPr>
        <p:blipFill rotWithShape="1">
          <a:blip r:embed="rId3"/>
          <a:srcRect r="20396"/>
          <a:stretch/>
        </p:blipFill>
        <p:spPr>
          <a:xfrm>
            <a:off x="2374840" y="2738529"/>
            <a:ext cx="831396" cy="537349"/>
          </a:xfrm>
          <a:prstGeom prst="rect">
            <a:avLst/>
          </a:prstGeom>
        </p:spPr>
      </p:pic>
      <p:graphicFrame>
        <p:nvGraphicFramePr>
          <p:cNvPr id="22" name="Tabla 1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584187"/>
              </p:ext>
            </p:extLst>
          </p:nvPr>
        </p:nvGraphicFramePr>
        <p:xfrm>
          <a:off x="9579114" y="4960191"/>
          <a:ext cx="2308022" cy="170565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963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116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7006">
                <a:tc gridSpan="2">
                  <a:txBody>
                    <a:bodyPr/>
                    <a:lstStyle/>
                    <a:p>
                      <a:pPr algn="ctr"/>
                      <a:r>
                        <a:rPr lang="es-PE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LEYENDA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E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7374">
                <a:tc>
                  <a:txBody>
                    <a:bodyPr/>
                    <a:lstStyle/>
                    <a:p>
                      <a:pPr algn="ctr"/>
                      <a:r>
                        <a:rPr lang="es-PE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Símbolo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8945">
                <a:tc>
                  <a:txBody>
                    <a:bodyPr/>
                    <a:lstStyle/>
                    <a:p>
                      <a:endParaRPr lang="es-PE" sz="9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Aplicación</a:t>
                      </a:r>
                      <a:r>
                        <a:rPr lang="es-PE" sz="1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WEB</a:t>
                      </a:r>
                      <a:endParaRPr lang="es-P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8945">
                <a:tc>
                  <a:txBody>
                    <a:bodyPr/>
                    <a:lstStyle/>
                    <a:p>
                      <a:endParaRPr lang="es-PE" sz="9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 de datos DB2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4398">
                <a:tc>
                  <a:txBody>
                    <a:bodyPr/>
                    <a:lstStyle/>
                    <a:p>
                      <a:endParaRPr lang="es-PE" sz="9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Servidor de Base</a:t>
                      </a:r>
                      <a:r>
                        <a:rPr lang="es-PE" sz="1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Datos</a:t>
                      </a:r>
                      <a:endParaRPr lang="es-P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42887">
                <a:tc>
                  <a:txBody>
                    <a:bodyPr/>
                    <a:lstStyle/>
                    <a:p>
                      <a:endParaRPr lang="es-PE" sz="9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Servidor de Aplicaciones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23" name="Imagen 167"/>
          <p:cNvPicPr>
            <a:picLocks noChangeAspect="1"/>
          </p:cNvPicPr>
          <p:nvPr/>
        </p:nvPicPr>
        <p:blipFill rotWithShape="1">
          <a:blip r:embed="rId3"/>
          <a:srcRect r="20396"/>
          <a:stretch/>
        </p:blipFill>
        <p:spPr>
          <a:xfrm>
            <a:off x="9760965" y="5459396"/>
            <a:ext cx="242165" cy="206805"/>
          </a:xfrm>
          <a:prstGeom prst="rect">
            <a:avLst/>
          </a:prstGeom>
        </p:spPr>
      </p:pic>
      <p:pic>
        <p:nvPicPr>
          <p:cNvPr id="24" name="Imagen 1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2634" y="6165406"/>
            <a:ext cx="378821" cy="154543"/>
          </a:xfrm>
          <a:prstGeom prst="rect">
            <a:avLst/>
          </a:prstGeom>
        </p:spPr>
      </p:pic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212" y="6423699"/>
            <a:ext cx="143666" cy="197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25 Imagen"/>
          <p:cNvPicPr>
            <a:picLocks noChangeAspect="1"/>
          </p:cNvPicPr>
          <p:nvPr/>
        </p:nvPicPr>
        <p:blipFill rotWithShape="1">
          <a:blip r:embed="rId5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>
          <a:xfrm flipH="1">
            <a:off x="4557853" y="5216373"/>
            <a:ext cx="1001140" cy="150556"/>
          </a:xfrm>
          <a:prstGeom prst="rect">
            <a:avLst/>
          </a:prstGeom>
        </p:spPr>
      </p:pic>
      <p:sp>
        <p:nvSpPr>
          <p:cNvPr id="27" name="26 CuadroTexto"/>
          <p:cNvSpPr txBox="1"/>
          <p:nvPr/>
        </p:nvSpPr>
        <p:spPr>
          <a:xfrm>
            <a:off x="4868026" y="5381446"/>
            <a:ext cx="43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100" dirty="0" smtClean="0">
                <a:latin typeface="Arial" pitchFamily="34" charset="0"/>
                <a:cs typeface="Arial" pitchFamily="34" charset="0"/>
              </a:rPr>
              <a:t>SP</a:t>
            </a:r>
            <a:endParaRPr lang="es-P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4 Nube"/>
          <p:cNvSpPr/>
          <p:nvPr/>
        </p:nvSpPr>
        <p:spPr>
          <a:xfrm>
            <a:off x="4432178" y="1322867"/>
            <a:ext cx="1625074" cy="1389809"/>
          </a:xfrm>
          <a:prstGeom prst="cloud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29" name="Imagen 85"/>
          <p:cNvPicPr>
            <a:picLocks noChangeAspect="1"/>
          </p:cNvPicPr>
          <p:nvPr/>
        </p:nvPicPr>
        <p:blipFill rotWithShape="1">
          <a:blip r:embed="rId3"/>
          <a:srcRect r="20396"/>
          <a:stretch/>
        </p:blipFill>
        <p:spPr>
          <a:xfrm>
            <a:off x="4860801" y="1516428"/>
            <a:ext cx="745724" cy="537157"/>
          </a:xfrm>
          <a:prstGeom prst="rect">
            <a:avLst/>
          </a:prstGeom>
        </p:spPr>
      </p:pic>
      <p:sp>
        <p:nvSpPr>
          <p:cNvPr id="30" name="CuadroTexto 9"/>
          <p:cNvSpPr txBox="1"/>
          <p:nvPr/>
        </p:nvSpPr>
        <p:spPr>
          <a:xfrm>
            <a:off x="4234597" y="2044322"/>
            <a:ext cx="2061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Web Service Seguridad</a:t>
            </a:r>
            <a:endParaRPr lang="es-P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1" name="Grupo 8"/>
          <p:cNvGrpSpPr/>
          <p:nvPr/>
        </p:nvGrpSpPr>
        <p:grpSpPr>
          <a:xfrm>
            <a:off x="8580379" y="2511436"/>
            <a:ext cx="1514247" cy="991533"/>
            <a:chOff x="4530655" y="959628"/>
            <a:chExt cx="1514247" cy="991533"/>
          </a:xfrm>
        </p:grpSpPr>
        <p:sp>
          <p:nvSpPr>
            <p:cNvPr id="32" name="Rectángulo 103"/>
            <p:cNvSpPr/>
            <p:nvPr/>
          </p:nvSpPr>
          <p:spPr>
            <a:xfrm>
              <a:off x="4530655" y="1643384"/>
              <a:ext cx="151424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E" sz="1400" dirty="0">
                  <a:latin typeface="Arial" panose="020B0604020202020204" pitchFamily="34" charset="0"/>
                  <a:cs typeface="Arial" panose="020B0604020202020204" pitchFamily="34" charset="0"/>
                </a:rPr>
                <a:t>SPPEAPP00061</a:t>
              </a:r>
            </a:p>
          </p:txBody>
        </p:sp>
        <p:pic>
          <p:nvPicPr>
            <p:cNvPr id="33" name="Picture 4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6128" y="959628"/>
              <a:ext cx="376645" cy="699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4" name="Grupo 8"/>
          <p:cNvGrpSpPr/>
          <p:nvPr/>
        </p:nvGrpSpPr>
        <p:grpSpPr>
          <a:xfrm>
            <a:off x="4809600" y="2885146"/>
            <a:ext cx="1689126" cy="933736"/>
            <a:chOff x="4079019" y="1623695"/>
            <a:chExt cx="1689126" cy="1054694"/>
          </a:xfrm>
        </p:grpSpPr>
        <p:sp>
          <p:nvSpPr>
            <p:cNvPr id="35" name="Rectángulo 103"/>
            <p:cNvSpPr/>
            <p:nvPr/>
          </p:nvSpPr>
          <p:spPr>
            <a:xfrm>
              <a:off x="4079019" y="2370612"/>
              <a:ext cx="168912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SPPEAPP00024</a:t>
              </a:r>
              <a:endParaRPr lang="es-PE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6" name="Picture 4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7954" y="1623695"/>
              <a:ext cx="376645" cy="6887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7" name="Rectángulo 90"/>
          <p:cNvSpPr/>
          <p:nvPr/>
        </p:nvSpPr>
        <p:spPr>
          <a:xfrm>
            <a:off x="1883391" y="1158641"/>
            <a:ext cx="4391042" cy="2660241"/>
          </a:xfrm>
          <a:prstGeom prst="rect">
            <a:avLst/>
          </a:prstGeom>
          <a:noFill/>
          <a:ln w="19050">
            <a:solidFill>
              <a:srgbClr val="00CC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Elbow Connector 14"/>
          <p:cNvCxnSpPr>
            <a:stCxn id="28" idx="3"/>
            <a:endCxn id="11" idx="0"/>
          </p:cNvCxnSpPr>
          <p:nvPr/>
        </p:nvCxnSpPr>
        <p:spPr>
          <a:xfrm rot="16200000" flipH="1">
            <a:off x="6736263" y="-89217"/>
            <a:ext cx="518936" cy="3502033"/>
          </a:xfrm>
          <a:prstGeom prst="bentConnector3">
            <a:avLst>
              <a:gd name="adj1" fmla="val -59365"/>
            </a:avLst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ángulo 90"/>
          <p:cNvSpPr/>
          <p:nvPr/>
        </p:nvSpPr>
        <p:spPr>
          <a:xfrm>
            <a:off x="3428459" y="4625532"/>
            <a:ext cx="1148257" cy="133223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ángulo 90"/>
          <p:cNvSpPr/>
          <p:nvPr/>
        </p:nvSpPr>
        <p:spPr>
          <a:xfrm>
            <a:off x="5623974" y="4577661"/>
            <a:ext cx="1148257" cy="133223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" name="Elbow Connector 29"/>
          <p:cNvCxnSpPr>
            <a:stCxn id="10" idx="2"/>
            <a:endCxn id="40" idx="3"/>
          </p:cNvCxnSpPr>
          <p:nvPr/>
        </p:nvCxnSpPr>
        <p:spPr>
          <a:xfrm rot="5400000">
            <a:off x="6910802" y="3407834"/>
            <a:ext cx="1697376" cy="197451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368" y="4697619"/>
            <a:ext cx="780679" cy="652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143" y="4658454"/>
            <a:ext cx="780679" cy="652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0074" y="5742348"/>
            <a:ext cx="283943" cy="237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8" name="57 Grupo"/>
          <p:cNvGrpSpPr/>
          <p:nvPr/>
        </p:nvGrpSpPr>
        <p:grpSpPr>
          <a:xfrm>
            <a:off x="152400" y="2026014"/>
            <a:ext cx="865551" cy="1079612"/>
            <a:chOff x="152400" y="1916830"/>
            <a:chExt cx="865551" cy="1079612"/>
          </a:xfrm>
        </p:grpSpPr>
        <p:pic>
          <p:nvPicPr>
            <p:cNvPr id="45" name="Picture 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764" y="1916830"/>
              <a:ext cx="571500" cy="75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" name="TextBox 4"/>
            <p:cNvSpPr txBox="1"/>
            <p:nvPr/>
          </p:nvSpPr>
          <p:spPr>
            <a:xfrm>
              <a:off x="152400" y="2688665"/>
              <a:ext cx="8655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400" dirty="0" smtClean="0"/>
                <a:t>ASESOR</a:t>
              </a:r>
              <a:endParaRPr lang="en-US" sz="1400" dirty="0"/>
            </a:p>
          </p:txBody>
        </p:sp>
      </p:grpSp>
      <p:cxnSp>
        <p:nvCxnSpPr>
          <p:cNvPr id="47" name="Straight Arrow Connector 15"/>
          <p:cNvCxnSpPr>
            <a:stCxn id="45" idx="3"/>
            <a:endCxn id="48" idx="1"/>
          </p:cNvCxnSpPr>
          <p:nvPr/>
        </p:nvCxnSpPr>
        <p:spPr>
          <a:xfrm>
            <a:off x="836264" y="2402252"/>
            <a:ext cx="815115" cy="74816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ángulo 90"/>
          <p:cNvSpPr/>
          <p:nvPr/>
        </p:nvSpPr>
        <p:spPr>
          <a:xfrm>
            <a:off x="1651379" y="968990"/>
            <a:ext cx="8679976" cy="3016155"/>
          </a:xfrm>
          <a:prstGeom prst="rect">
            <a:avLst/>
          </a:prstGeom>
          <a:noFill/>
          <a:ln w="19050">
            <a:solidFill>
              <a:srgbClr val="00CC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ítulo 3"/>
          <p:cNvSpPr txBox="1">
            <a:spLocks/>
          </p:cNvSpPr>
          <p:nvPr/>
        </p:nvSpPr>
        <p:spPr>
          <a:xfrm>
            <a:off x="2272" y="148711"/>
            <a:ext cx="8100810" cy="5880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PE" sz="2400" b="1" dirty="0" smtClean="0"/>
              <a:t>AFP INTEGRA – Citas 95.5</a:t>
            </a:r>
            <a:endParaRPr lang="es-PE" sz="2400" b="1" dirty="0"/>
          </a:p>
        </p:txBody>
      </p:sp>
    </p:spTree>
    <p:extLst>
      <p:ext uri="{BB962C8B-B14F-4D97-AF65-F5344CB8AC3E}">
        <p14:creationId xmlns:p14="http://schemas.microsoft.com/office/powerpoint/2010/main" val="401771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PE" sz="2000" b="1"/>
              <a:t>AFP INTEGRA – Definición de las Aplicaciones de Encuestas de Afiliados</a:t>
            </a:r>
          </a:p>
        </p:txBody>
      </p:sp>
      <p:pic>
        <p:nvPicPr>
          <p:cNvPr id="222" name="Imagen 22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57496" y="103009"/>
            <a:ext cx="1724704" cy="698676"/>
          </a:xfrm>
          <a:prstGeom prst="rect">
            <a:avLst/>
          </a:prstGeom>
        </p:spPr>
      </p:pic>
      <p:sp>
        <p:nvSpPr>
          <p:cNvPr id="130" name="AutoShape 2" descr="Resultado de imagen para edificio empresa dibuj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33" name="Rectángulo 90"/>
          <p:cNvSpPr/>
          <p:nvPr/>
        </p:nvSpPr>
        <p:spPr>
          <a:xfrm rot="5400000">
            <a:off x="5490155" y="-3682549"/>
            <a:ext cx="1133359" cy="11497719"/>
          </a:xfrm>
          <a:prstGeom prst="rect">
            <a:avLst/>
          </a:prstGeom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CuadroTexto 206"/>
          <p:cNvSpPr txBox="1"/>
          <p:nvPr/>
        </p:nvSpPr>
        <p:spPr>
          <a:xfrm>
            <a:off x="307978" y="1236385"/>
            <a:ext cx="11497723" cy="338554"/>
          </a:xfrm>
          <a:prstGeom prst="rect">
            <a:avLst/>
          </a:prstGeom>
          <a:solidFill>
            <a:srgbClr val="00CCFF"/>
          </a:solidFill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PE"/>
              <a:t>Encuestas de Afiliados</a:t>
            </a:r>
          </a:p>
        </p:txBody>
      </p:sp>
      <p:grpSp>
        <p:nvGrpSpPr>
          <p:cNvPr id="35" name="Grupo 37"/>
          <p:cNvGrpSpPr/>
          <p:nvPr/>
        </p:nvGrpSpPr>
        <p:grpSpPr>
          <a:xfrm>
            <a:off x="553226" y="1772340"/>
            <a:ext cx="1328116" cy="552891"/>
            <a:chOff x="1493105" y="2255197"/>
            <a:chExt cx="1328116" cy="552891"/>
          </a:xfrm>
        </p:grpSpPr>
        <p:pic>
          <p:nvPicPr>
            <p:cNvPr id="36" name="Imagen 101"/>
            <p:cNvPicPr>
              <a:picLocks noChangeAspect="1"/>
            </p:cNvPicPr>
            <p:nvPr/>
          </p:nvPicPr>
          <p:blipFill rotWithShape="1">
            <a:blip r:embed="rId3"/>
            <a:srcRect r="20396"/>
            <a:stretch/>
          </p:blipFill>
          <p:spPr>
            <a:xfrm>
              <a:off x="1577774" y="2255197"/>
              <a:ext cx="356268" cy="304248"/>
            </a:xfrm>
            <a:prstGeom prst="rect">
              <a:avLst/>
            </a:prstGeom>
          </p:spPr>
        </p:pic>
        <p:sp>
          <p:nvSpPr>
            <p:cNvPr id="37" name="CuadroTexto 34"/>
            <p:cNvSpPr txBox="1"/>
            <p:nvPr/>
          </p:nvSpPr>
          <p:spPr>
            <a:xfrm>
              <a:off x="1493105" y="2546478"/>
              <a:ext cx="13281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100" dirty="0">
                  <a:latin typeface="Arial" panose="020B0604020202020204" pitchFamily="34" charset="0"/>
                  <a:cs typeface="Arial" panose="020B0604020202020204" pitchFamily="34" charset="0"/>
                </a:rPr>
                <a:t>NPS</a:t>
              </a:r>
            </a:p>
          </p:txBody>
        </p:sp>
      </p:grpSp>
      <p:sp>
        <p:nvSpPr>
          <p:cNvPr id="38" name="CuadroTexto 206"/>
          <p:cNvSpPr txBox="1"/>
          <p:nvPr/>
        </p:nvSpPr>
        <p:spPr>
          <a:xfrm>
            <a:off x="1398878" y="1745044"/>
            <a:ext cx="4338394" cy="600164"/>
          </a:xfrm>
          <a:prstGeom prst="rect">
            <a:avLst/>
          </a:prstGeom>
          <a:solidFill>
            <a:srgbClr val="CCECFF"/>
          </a:solidFill>
        </p:spPr>
        <p:txBody>
          <a:bodyPr wrap="square" rtlCol="0" anchor="t">
            <a:spAutoFit/>
          </a:bodyPr>
          <a:lstStyle/>
          <a:p>
            <a:pPr algn="just"/>
            <a:r>
              <a:rPr lang="es-PE" sz="1100" dirty="0">
                <a:latin typeface="Arial" panose="020B0604020202020204" pitchFamily="34" charset="0"/>
                <a:cs typeface="Arial" panose="020B0604020202020204" pitchFamily="34" charset="0"/>
              </a:rPr>
              <a:t>Aplicación Corporativa que permite extraer data de contactos con clientes y generar Excel enviado vía SFTP al proveedor para </a:t>
            </a:r>
            <a:r>
              <a:rPr lang="es-PE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envío </a:t>
            </a:r>
            <a:r>
              <a:rPr lang="es-PE" sz="1100" dirty="0">
                <a:latin typeface="Arial" panose="020B0604020202020204" pitchFamily="34" charset="0"/>
                <a:cs typeface="Arial" panose="020B0604020202020204" pitchFamily="34" charset="0"/>
              </a:rPr>
              <a:t>de encuestas</a:t>
            </a:r>
          </a:p>
        </p:txBody>
      </p:sp>
    </p:spTree>
    <p:extLst>
      <p:ext uri="{BB962C8B-B14F-4D97-AF65-F5344CB8AC3E}">
        <p14:creationId xmlns:p14="http://schemas.microsoft.com/office/powerpoint/2010/main" val="35314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59F9-8389-4473-83AD-11B7AE420D88}" type="slidenum">
              <a:rPr lang="es-ES" smtClean="0"/>
              <a:t>23</a:t>
            </a:fld>
            <a:endParaRPr lang="es-ES"/>
          </a:p>
        </p:txBody>
      </p:sp>
      <p:sp>
        <p:nvSpPr>
          <p:cNvPr id="6" name="Rectángulo 88"/>
          <p:cNvSpPr/>
          <p:nvPr/>
        </p:nvSpPr>
        <p:spPr>
          <a:xfrm rot="5400000">
            <a:off x="1154477" y="4422497"/>
            <a:ext cx="1980000" cy="2520000"/>
          </a:xfrm>
          <a:prstGeom prst="rect">
            <a:avLst/>
          </a:prstGeom>
          <a:ln w="19050">
            <a:solidFill>
              <a:srgbClr val="0099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ángulo 88"/>
          <p:cNvSpPr/>
          <p:nvPr/>
        </p:nvSpPr>
        <p:spPr>
          <a:xfrm rot="5400000">
            <a:off x="5305240" y="3304547"/>
            <a:ext cx="1980000" cy="4775810"/>
          </a:xfrm>
          <a:prstGeom prst="rect">
            <a:avLst/>
          </a:prstGeom>
          <a:ln w="19050">
            <a:solidFill>
              <a:srgbClr val="0099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adroTexto 206"/>
          <p:cNvSpPr txBox="1"/>
          <p:nvPr/>
        </p:nvSpPr>
        <p:spPr>
          <a:xfrm>
            <a:off x="3907335" y="4688120"/>
            <a:ext cx="4774989" cy="288000"/>
          </a:xfrm>
          <a:prstGeom prst="rect">
            <a:avLst/>
          </a:prstGeom>
          <a:solidFill>
            <a:srgbClr val="0099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</a:t>
            </a:r>
            <a:endParaRPr lang="es-PE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ángulo 90"/>
          <p:cNvSpPr/>
          <p:nvPr/>
        </p:nvSpPr>
        <p:spPr>
          <a:xfrm rot="5400000">
            <a:off x="4341598" y="4832980"/>
            <a:ext cx="1402060" cy="1842170"/>
          </a:xfrm>
          <a:prstGeom prst="rect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206"/>
          <p:cNvSpPr txBox="1"/>
          <p:nvPr/>
        </p:nvSpPr>
        <p:spPr>
          <a:xfrm>
            <a:off x="4121543" y="5047494"/>
            <a:ext cx="1847114" cy="28800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</a:p>
        </p:txBody>
      </p:sp>
      <p:sp>
        <p:nvSpPr>
          <p:cNvPr id="11" name="Rectángulo 90"/>
          <p:cNvSpPr/>
          <p:nvPr/>
        </p:nvSpPr>
        <p:spPr>
          <a:xfrm rot="5400000">
            <a:off x="1436995" y="4744760"/>
            <a:ext cx="1404000" cy="2123905"/>
          </a:xfrm>
          <a:prstGeom prst="rect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206"/>
          <p:cNvSpPr txBox="1"/>
          <p:nvPr/>
        </p:nvSpPr>
        <p:spPr>
          <a:xfrm>
            <a:off x="1070835" y="5095321"/>
            <a:ext cx="2130114" cy="28800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</a:p>
        </p:txBody>
      </p:sp>
      <p:sp>
        <p:nvSpPr>
          <p:cNvPr id="13" name="Rectángulo 90"/>
          <p:cNvSpPr/>
          <p:nvPr/>
        </p:nvSpPr>
        <p:spPr>
          <a:xfrm>
            <a:off x="6469212" y="5047495"/>
            <a:ext cx="1980412" cy="1404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adroTexto 206"/>
          <p:cNvSpPr txBox="1"/>
          <p:nvPr/>
        </p:nvSpPr>
        <p:spPr>
          <a:xfrm>
            <a:off x="6481524" y="5047494"/>
            <a:ext cx="1965029" cy="28800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DB2 – AS400</a:t>
            </a:r>
            <a:endParaRPr lang="es-PE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ángulo 103"/>
          <p:cNvSpPr/>
          <p:nvPr/>
        </p:nvSpPr>
        <p:spPr>
          <a:xfrm>
            <a:off x="8911885" y="6206638"/>
            <a:ext cx="133475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PE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15 Grupo"/>
          <p:cNvGrpSpPr/>
          <p:nvPr/>
        </p:nvGrpSpPr>
        <p:grpSpPr>
          <a:xfrm>
            <a:off x="2246567" y="6116451"/>
            <a:ext cx="954381" cy="385371"/>
            <a:chOff x="1197732" y="4528547"/>
            <a:chExt cx="954381" cy="385371"/>
          </a:xfrm>
        </p:grpSpPr>
        <p:pic>
          <p:nvPicPr>
            <p:cNvPr id="17" name="Imagen 1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97732" y="4528547"/>
              <a:ext cx="954381" cy="244276"/>
            </a:xfrm>
            <a:prstGeom prst="rect">
              <a:avLst/>
            </a:prstGeom>
          </p:spPr>
        </p:pic>
        <p:sp>
          <p:nvSpPr>
            <p:cNvPr id="18" name="Rectángulo 103"/>
            <p:cNvSpPr/>
            <p:nvPr/>
          </p:nvSpPr>
          <p:spPr>
            <a:xfrm>
              <a:off x="1265713" y="4775419"/>
              <a:ext cx="864000" cy="13849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s-PE" sz="900" b="1" dirty="0">
                  <a:latin typeface="Arial" panose="020B0604020202020204" pitchFamily="34" charset="0"/>
                  <a:cs typeface="Arial" panose="020B0604020202020204" pitchFamily="34" charset="0"/>
                </a:rPr>
                <a:t>SPPEDBS00003</a:t>
              </a:r>
            </a:p>
          </p:txBody>
        </p:sp>
      </p:grpSp>
      <p:grpSp>
        <p:nvGrpSpPr>
          <p:cNvPr id="19" name="18 Grupo"/>
          <p:cNvGrpSpPr/>
          <p:nvPr/>
        </p:nvGrpSpPr>
        <p:grpSpPr>
          <a:xfrm>
            <a:off x="7488941" y="6055929"/>
            <a:ext cx="977512" cy="433014"/>
            <a:chOff x="7502589" y="6028633"/>
            <a:chExt cx="977512" cy="433014"/>
          </a:xfrm>
        </p:grpSpPr>
        <p:sp>
          <p:nvSpPr>
            <p:cNvPr id="20" name="CuadroTexto 206"/>
            <p:cNvSpPr txBox="1"/>
            <p:nvPr/>
          </p:nvSpPr>
          <p:spPr>
            <a:xfrm>
              <a:off x="7513170" y="6230815"/>
              <a:ext cx="9669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PE" sz="900" b="1" dirty="0">
                  <a:latin typeface="Arial" panose="020B0604020202020204" pitchFamily="34" charset="0"/>
                  <a:cs typeface="Arial" panose="020B0604020202020204" pitchFamily="34" charset="0"/>
                </a:rPr>
                <a:t>AFP INTEGRA</a:t>
              </a:r>
            </a:p>
          </p:txBody>
        </p:sp>
        <p:pic>
          <p:nvPicPr>
            <p:cNvPr id="21" name="Imagen 1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02589" y="6028633"/>
              <a:ext cx="902341" cy="230957"/>
            </a:xfrm>
            <a:prstGeom prst="rect">
              <a:avLst/>
            </a:prstGeom>
          </p:spPr>
        </p:pic>
      </p:grpSp>
      <p:grpSp>
        <p:nvGrpSpPr>
          <p:cNvPr id="22" name="21 Grupo"/>
          <p:cNvGrpSpPr/>
          <p:nvPr/>
        </p:nvGrpSpPr>
        <p:grpSpPr>
          <a:xfrm>
            <a:off x="5029950" y="6070918"/>
            <a:ext cx="1080000" cy="413634"/>
            <a:chOff x="5043598" y="5948086"/>
            <a:chExt cx="1080000" cy="413634"/>
          </a:xfrm>
        </p:grpSpPr>
        <p:pic>
          <p:nvPicPr>
            <p:cNvPr id="23" name="Imagen 1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94843" y="5948086"/>
              <a:ext cx="886765" cy="226970"/>
            </a:xfrm>
            <a:prstGeom prst="rect">
              <a:avLst/>
            </a:prstGeom>
          </p:spPr>
        </p:pic>
        <p:sp>
          <p:nvSpPr>
            <p:cNvPr id="24" name="Rectángulo 103"/>
            <p:cNvSpPr/>
            <p:nvPr/>
          </p:nvSpPr>
          <p:spPr>
            <a:xfrm>
              <a:off x="5043598" y="6130888"/>
              <a:ext cx="1080000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E" sz="900" b="1" dirty="0">
                  <a:latin typeface="Arial" panose="020B0604020202020204" pitchFamily="34" charset="0"/>
                  <a:cs typeface="Arial" panose="020B0604020202020204" pitchFamily="34" charset="0"/>
                </a:rPr>
                <a:t>SPPEDBS00006</a:t>
              </a:r>
            </a:p>
          </p:txBody>
        </p:sp>
      </p:grpSp>
      <p:pic>
        <p:nvPicPr>
          <p:cNvPr id="25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7320" y="5510308"/>
            <a:ext cx="575541" cy="575637"/>
          </a:xfrm>
          <a:prstGeom prst="rect">
            <a:avLst/>
          </a:prstGeom>
        </p:spPr>
      </p:pic>
      <p:grpSp>
        <p:nvGrpSpPr>
          <p:cNvPr id="26" name="25 Grupo"/>
          <p:cNvGrpSpPr/>
          <p:nvPr/>
        </p:nvGrpSpPr>
        <p:grpSpPr>
          <a:xfrm>
            <a:off x="4258438" y="5375441"/>
            <a:ext cx="994938" cy="820825"/>
            <a:chOff x="448912" y="1436472"/>
            <a:chExt cx="994938" cy="820825"/>
          </a:xfrm>
        </p:grpSpPr>
        <p:sp>
          <p:nvSpPr>
            <p:cNvPr id="27" name="CuadroTexto 9"/>
            <p:cNvSpPr txBox="1"/>
            <p:nvPr/>
          </p:nvSpPr>
          <p:spPr>
            <a:xfrm>
              <a:off x="448912" y="1995687"/>
              <a:ext cx="99493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RECLAMOS</a:t>
              </a:r>
              <a:endParaRPr lang="es-PE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8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875" y="1436472"/>
              <a:ext cx="569647" cy="5696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4" name="Rectángulo 90"/>
          <p:cNvSpPr/>
          <p:nvPr/>
        </p:nvSpPr>
        <p:spPr>
          <a:xfrm rot="5400000">
            <a:off x="3129851" y="466458"/>
            <a:ext cx="990035" cy="2401422"/>
          </a:xfrm>
          <a:prstGeom prst="rect">
            <a:avLst/>
          </a:prstGeom>
          <a:ln w="19050">
            <a:solidFill>
              <a:srgbClr val="0099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uadroTexto 206"/>
          <p:cNvSpPr txBox="1"/>
          <p:nvPr/>
        </p:nvSpPr>
        <p:spPr>
          <a:xfrm>
            <a:off x="2429102" y="895074"/>
            <a:ext cx="2410126" cy="288000"/>
          </a:xfrm>
          <a:prstGeom prst="rect">
            <a:avLst/>
          </a:prstGeom>
          <a:solidFill>
            <a:srgbClr val="0099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APLICACIÓN WEB</a:t>
            </a:r>
          </a:p>
        </p:txBody>
      </p:sp>
      <p:grpSp>
        <p:nvGrpSpPr>
          <p:cNvPr id="36" name="21 Grupo"/>
          <p:cNvGrpSpPr/>
          <p:nvPr/>
        </p:nvGrpSpPr>
        <p:grpSpPr>
          <a:xfrm>
            <a:off x="2474241" y="1251928"/>
            <a:ext cx="1054296" cy="752576"/>
            <a:chOff x="3508010" y="1445836"/>
            <a:chExt cx="1054296" cy="752576"/>
          </a:xfrm>
        </p:grpSpPr>
        <p:pic>
          <p:nvPicPr>
            <p:cNvPr id="37" name="Imagen 154"/>
            <p:cNvPicPr>
              <a:picLocks noChangeAspect="1"/>
            </p:cNvPicPr>
            <p:nvPr/>
          </p:nvPicPr>
          <p:blipFill rotWithShape="1">
            <a:blip r:embed="rId5"/>
            <a:srcRect r="20396"/>
            <a:stretch/>
          </p:blipFill>
          <p:spPr>
            <a:xfrm>
              <a:off x="3713677" y="1445836"/>
              <a:ext cx="848629" cy="530374"/>
            </a:xfrm>
            <a:prstGeom prst="rect">
              <a:avLst/>
            </a:prstGeom>
          </p:spPr>
        </p:pic>
        <p:sp>
          <p:nvSpPr>
            <p:cNvPr id="38" name="CuadroTexto 155"/>
            <p:cNvSpPr txBox="1"/>
            <p:nvPr/>
          </p:nvSpPr>
          <p:spPr>
            <a:xfrm>
              <a:off x="3508010" y="1936802"/>
              <a:ext cx="10277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100" dirty="0">
                  <a:latin typeface="Arial" panose="020B0604020202020204" pitchFamily="34" charset="0"/>
                  <a:cs typeface="Arial" panose="020B0604020202020204" pitchFamily="34" charset="0"/>
                </a:rPr>
                <a:t>NPS</a:t>
              </a:r>
            </a:p>
          </p:txBody>
        </p:sp>
      </p:grpSp>
      <p:grpSp>
        <p:nvGrpSpPr>
          <p:cNvPr id="39" name="20 Grupo"/>
          <p:cNvGrpSpPr/>
          <p:nvPr/>
        </p:nvGrpSpPr>
        <p:grpSpPr>
          <a:xfrm>
            <a:off x="4036406" y="1310023"/>
            <a:ext cx="900000" cy="847523"/>
            <a:chOff x="5136307" y="2679261"/>
            <a:chExt cx="1002112" cy="761251"/>
          </a:xfrm>
        </p:grpSpPr>
        <p:pic>
          <p:nvPicPr>
            <p:cNvPr id="40" name="Picture 4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8683" y="2679261"/>
              <a:ext cx="468406" cy="644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" name="Rectángulo 103"/>
            <p:cNvSpPr/>
            <p:nvPr/>
          </p:nvSpPr>
          <p:spPr>
            <a:xfrm>
              <a:off x="5136307" y="3316111"/>
              <a:ext cx="1002112" cy="12440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s-PE" sz="900" b="1" dirty="0">
                  <a:latin typeface="Arial" panose="020B0604020202020204" pitchFamily="34" charset="0"/>
                  <a:cs typeface="Arial" panose="020B0604020202020204" pitchFamily="34" charset="0"/>
                </a:rPr>
                <a:t>SPPEAPP00024 </a:t>
              </a:r>
            </a:p>
          </p:txBody>
        </p:sp>
      </p:grpSp>
      <p:grpSp>
        <p:nvGrpSpPr>
          <p:cNvPr id="103" name="102 Grupo"/>
          <p:cNvGrpSpPr/>
          <p:nvPr/>
        </p:nvGrpSpPr>
        <p:grpSpPr>
          <a:xfrm>
            <a:off x="3872722" y="2811667"/>
            <a:ext cx="2121804" cy="1486974"/>
            <a:chOff x="3777186" y="2811667"/>
            <a:chExt cx="2121804" cy="1486974"/>
          </a:xfrm>
        </p:grpSpPr>
        <p:sp>
          <p:nvSpPr>
            <p:cNvPr id="29" name="Rectángulo 90"/>
            <p:cNvSpPr/>
            <p:nvPr/>
          </p:nvSpPr>
          <p:spPr>
            <a:xfrm rot="5400000">
              <a:off x="4091505" y="2544322"/>
              <a:ext cx="1440000" cy="2068638"/>
            </a:xfrm>
            <a:prstGeom prst="rect">
              <a:avLst/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CuadroTexto 206"/>
            <p:cNvSpPr txBox="1"/>
            <p:nvPr/>
          </p:nvSpPr>
          <p:spPr>
            <a:xfrm>
              <a:off x="3786821" y="2811667"/>
              <a:ext cx="2088000" cy="28800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SQL</a:t>
              </a:r>
            </a:p>
          </p:txBody>
        </p:sp>
        <p:grpSp>
          <p:nvGrpSpPr>
            <p:cNvPr id="31" name="163 Grupo"/>
            <p:cNvGrpSpPr/>
            <p:nvPr/>
          </p:nvGrpSpPr>
          <p:grpSpPr>
            <a:xfrm>
              <a:off x="3807864" y="3153876"/>
              <a:ext cx="1260000" cy="722718"/>
              <a:chOff x="2011602" y="1831863"/>
              <a:chExt cx="1260000" cy="722718"/>
            </a:xfrm>
          </p:grpSpPr>
          <p:pic>
            <p:nvPicPr>
              <p:cNvPr id="32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50487" y="1831863"/>
                <a:ext cx="569647" cy="5696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" name="CuadroTexto 9"/>
              <p:cNvSpPr txBox="1"/>
              <p:nvPr/>
            </p:nvSpPr>
            <p:spPr>
              <a:xfrm>
                <a:off x="2011602" y="2385304"/>
                <a:ext cx="12600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s-PE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NETPROMSCORE</a:t>
                </a:r>
              </a:p>
            </p:txBody>
          </p:sp>
        </p:grpSp>
        <p:grpSp>
          <p:nvGrpSpPr>
            <p:cNvPr id="42" name="116 Grupo"/>
            <p:cNvGrpSpPr/>
            <p:nvPr/>
          </p:nvGrpSpPr>
          <p:grpSpPr>
            <a:xfrm>
              <a:off x="4972628" y="3874343"/>
              <a:ext cx="926362" cy="365799"/>
              <a:chOff x="1195202" y="4551239"/>
              <a:chExt cx="926362" cy="365799"/>
            </a:xfrm>
          </p:grpSpPr>
          <p:pic>
            <p:nvPicPr>
              <p:cNvPr id="43" name="Imagen 12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97733" y="4551239"/>
                <a:ext cx="865722" cy="221584"/>
              </a:xfrm>
              <a:prstGeom prst="rect">
                <a:avLst/>
              </a:prstGeom>
            </p:spPr>
          </p:pic>
          <p:sp>
            <p:nvSpPr>
              <p:cNvPr id="44" name="Rectángulo 103"/>
              <p:cNvSpPr/>
              <p:nvPr/>
            </p:nvSpPr>
            <p:spPr>
              <a:xfrm>
                <a:off x="1195202" y="4778539"/>
                <a:ext cx="926362" cy="138499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s-PE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SPPEDBS00037</a:t>
                </a:r>
              </a:p>
            </p:txBody>
          </p:sp>
        </p:grpSp>
      </p:grpSp>
      <p:sp>
        <p:nvSpPr>
          <p:cNvPr id="45" name="Rectángulo 90"/>
          <p:cNvSpPr/>
          <p:nvPr/>
        </p:nvSpPr>
        <p:spPr>
          <a:xfrm>
            <a:off x="5962676" y="904932"/>
            <a:ext cx="2315627" cy="167293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CuadroTexto 206"/>
          <p:cNvSpPr txBox="1"/>
          <p:nvPr/>
        </p:nvSpPr>
        <p:spPr>
          <a:xfrm>
            <a:off x="5976324" y="903008"/>
            <a:ext cx="2306799" cy="461665"/>
          </a:xfrm>
          <a:prstGeom prst="rect">
            <a:avLst/>
          </a:prstGeom>
          <a:solidFill>
            <a:srgbClr val="0099FF"/>
          </a:solidFill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TRANSFERENCIA  DE ARCHIVOS</a:t>
            </a:r>
            <a:endParaRPr lang="es-PE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7" name="46 Grupo"/>
          <p:cNvGrpSpPr/>
          <p:nvPr/>
        </p:nvGrpSpPr>
        <p:grpSpPr>
          <a:xfrm>
            <a:off x="6056897" y="1338805"/>
            <a:ext cx="1332000" cy="972365"/>
            <a:chOff x="6411745" y="1150587"/>
            <a:chExt cx="1332000" cy="972365"/>
          </a:xfrm>
        </p:grpSpPr>
        <p:sp>
          <p:nvSpPr>
            <p:cNvPr id="48" name="CuadroTexto 120"/>
            <p:cNvSpPr txBox="1"/>
            <p:nvPr/>
          </p:nvSpPr>
          <p:spPr>
            <a:xfrm>
              <a:off x="6411745" y="1861342"/>
              <a:ext cx="1332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100" dirty="0">
                  <a:latin typeface="Arial" panose="020B0604020202020204" pitchFamily="34" charset="0"/>
                  <a:cs typeface="Arial" panose="020B0604020202020204" pitchFamily="34" charset="0"/>
                </a:rPr>
                <a:t>GOANYWHERE</a:t>
              </a:r>
            </a:p>
          </p:txBody>
        </p:sp>
        <p:pic>
          <p:nvPicPr>
            <p:cNvPr id="49" name="Imagen 176"/>
            <p:cNvPicPr>
              <a:picLocks noChangeAspect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r="72602"/>
            <a:stretch/>
          </p:blipFill>
          <p:spPr>
            <a:xfrm>
              <a:off x="6719105" y="1150587"/>
              <a:ext cx="759396" cy="800100"/>
            </a:xfrm>
            <a:prstGeom prst="rect">
              <a:avLst/>
            </a:prstGeom>
          </p:spPr>
        </p:pic>
      </p:grpSp>
      <p:grpSp>
        <p:nvGrpSpPr>
          <p:cNvPr id="50" name="124 Grupo"/>
          <p:cNvGrpSpPr/>
          <p:nvPr/>
        </p:nvGrpSpPr>
        <p:grpSpPr>
          <a:xfrm>
            <a:off x="7469864" y="1664121"/>
            <a:ext cx="900000" cy="916012"/>
            <a:chOff x="5212505" y="2401250"/>
            <a:chExt cx="900000" cy="916012"/>
          </a:xfrm>
        </p:grpSpPr>
        <p:pic>
          <p:nvPicPr>
            <p:cNvPr id="51" name="Picture 4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1610" y="2401250"/>
              <a:ext cx="414251" cy="774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" name="Rectángulo 103"/>
            <p:cNvSpPr/>
            <p:nvPr/>
          </p:nvSpPr>
          <p:spPr>
            <a:xfrm>
              <a:off x="5212505" y="3178763"/>
              <a:ext cx="900000" cy="13849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s-PE" sz="9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SPPEAPP00092</a:t>
              </a:r>
              <a:endParaRPr lang="es-PE" sz="9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53" name="Tabla 2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64895"/>
              </p:ext>
            </p:extLst>
          </p:nvPr>
        </p:nvGraphicFramePr>
        <p:xfrm>
          <a:off x="9744075" y="4737136"/>
          <a:ext cx="2308022" cy="189737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963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116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7006">
                <a:tc gridSpan="2">
                  <a:txBody>
                    <a:bodyPr/>
                    <a:lstStyle/>
                    <a:p>
                      <a:pPr algn="ctr"/>
                      <a:r>
                        <a:rPr lang="es-PE"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LEYENDA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E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7374">
                <a:tc>
                  <a:txBody>
                    <a:bodyPr/>
                    <a:lstStyle/>
                    <a:p>
                      <a:pPr algn="ctr"/>
                      <a:r>
                        <a:rPr lang="es-PE" sz="9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Símbolo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9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8945">
                <a:tc>
                  <a:txBody>
                    <a:bodyPr/>
                    <a:lstStyle/>
                    <a:p>
                      <a:endParaRPr lang="es-PE" sz="9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9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Aplicación WEB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8945">
                <a:tc>
                  <a:txBody>
                    <a:bodyPr/>
                    <a:lstStyle/>
                    <a:p>
                      <a:endParaRPr lang="es-PE" sz="9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9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 de datos DB2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8945">
                <a:tc>
                  <a:txBody>
                    <a:bodyPr/>
                    <a:lstStyle/>
                    <a:p>
                      <a:endParaRPr lang="es-PE" sz="9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9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 de Datos SQL Server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4398">
                <a:tc>
                  <a:txBody>
                    <a:bodyPr/>
                    <a:lstStyle/>
                    <a:p>
                      <a:endParaRPr lang="es-PE" sz="9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9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Servidor de Base</a:t>
                      </a:r>
                      <a:r>
                        <a:rPr lang="es-PE" sz="90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Datos</a:t>
                      </a:r>
                      <a:endParaRPr lang="es-PE" sz="9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8945">
                <a:tc>
                  <a:txBody>
                    <a:bodyPr/>
                    <a:lstStyle/>
                    <a:p>
                      <a:endParaRPr lang="es-PE" sz="9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9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Servidor de Aplicaciones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54" name="Imagen 209"/>
          <p:cNvPicPr>
            <a:picLocks noChangeAspect="1"/>
          </p:cNvPicPr>
          <p:nvPr/>
        </p:nvPicPr>
        <p:blipFill rotWithShape="1">
          <a:blip r:embed="rId5"/>
          <a:srcRect r="20396"/>
          <a:stretch/>
        </p:blipFill>
        <p:spPr>
          <a:xfrm>
            <a:off x="9925926" y="5236341"/>
            <a:ext cx="242165" cy="206805"/>
          </a:xfrm>
          <a:prstGeom prst="rect">
            <a:avLst/>
          </a:prstGeom>
        </p:spPr>
      </p:pic>
      <p:pic>
        <p:nvPicPr>
          <p:cNvPr id="55" name="Imagen 2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70582" y="5550822"/>
            <a:ext cx="183861" cy="183892"/>
          </a:xfrm>
          <a:prstGeom prst="rect">
            <a:avLst/>
          </a:prstGeom>
        </p:spPr>
      </p:pic>
      <p:pic>
        <p:nvPicPr>
          <p:cNvPr id="56" name="Imagen 1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7597" y="6126225"/>
            <a:ext cx="378821" cy="96960"/>
          </a:xfrm>
          <a:prstGeom prst="rect">
            <a:avLst/>
          </a:prstGeom>
        </p:spPr>
      </p:pic>
      <p:pic>
        <p:nvPicPr>
          <p:cNvPr id="57" name="Picture 4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3446" y="6357517"/>
            <a:ext cx="143666" cy="197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9620" y="5811708"/>
            <a:ext cx="194183" cy="205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Rectángulo 103"/>
          <p:cNvSpPr/>
          <p:nvPr/>
        </p:nvSpPr>
        <p:spPr>
          <a:xfrm>
            <a:off x="2414916" y="2255304"/>
            <a:ext cx="131998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Generación de Encuestas</a:t>
            </a:r>
          </a:p>
        </p:txBody>
      </p:sp>
      <p:sp>
        <p:nvSpPr>
          <p:cNvPr id="60" name="Rectángulo 103"/>
          <p:cNvSpPr/>
          <p:nvPr/>
        </p:nvSpPr>
        <p:spPr>
          <a:xfrm>
            <a:off x="11350172" y="2185964"/>
            <a:ext cx="812882" cy="8463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s-PE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envía datos del afiliado, para emitir encuestas</a:t>
            </a:r>
          </a:p>
        </p:txBody>
      </p:sp>
      <p:sp>
        <p:nvSpPr>
          <p:cNvPr id="61" name="Rectángulo 103"/>
          <p:cNvSpPr/>
          <p:nvPr/>
        </p:nvSpPr>
        <p:spPr>
          <a:xfrm>
            <a:off x="6096479" y="2536109"/>
            <a:ext cx="91847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Copia de archivos de AS400 a Windows</a:t>
            </a:r>
          </a:p>
        </p:txBody>
      </p:sp>
      <p:sp>
        <p:nvSpPr>
          <p:cNvPr id="62" name="CuadroTexto 206"/>
          <p:cNvSpPr txBox="1"/>
          <p:nvPr/>
        </p:nvSpPr>
        <p:spPr>
          <a:xfrm>
            <a:off x="895371" y="4705878"/>
            <a:ext cx="2520000" cy="288000"/>
          </a:xfrm>
          <a:prstGeom prst="rect">
            <a:avLst/>
          </a:prstGeom>
          <a:solidFill>
            <a:srgbClr val="0099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FONDO MUTUO</a:t>
            </a:r>
            <a:endParaRPr lang="es-PE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3" name="Straight Arrow Connector 25"/>
          <p:cNvCxnSpPr>
            <a:stCxn id="45" idx="3"/>
            <a:endCxn id="65" idx="2"/>
          </p:cNvCxnSpPr>
          <p:nvPr/>
        </p:nvCxnSpPr>
        <p:spPr>
          <a:xfrm flipV="1">
            <a:off x="8278303" y="1736041"/>
            <a:ext cx="347367" cy="5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63 Grupo"/>
          <p:cNvGrpSpPr/>
          <p:nvPr/>
        </p:nvGrpSpPr>
        <p:grpSpPr>
          <a:xfrm>
            <a:off x="8625669" y="840482"/>
            <a:ext cx="2433711" cy="1791118"/>
            <a:chOff x="9458197" y="963314"/>
            <a:chExt cx="2433711" cy="1791118"/>
          </a:xfrm>
        </p:grpSpPr>
        <p:sp>
          <p:nvSpPr>
            <p:cNvPr id="65" name="Rectángulo 90"/>
            <p:cNvSpPr/>
            <p:nvPr/>
          </p:nvSpPr>
          <p:spPr>
            <a:xfrm rot="5400000">
              <a:off x="9779494" y="642017"/>
              <a:ext cx="1791118" cy="2433711"/>
            </a:xfrm>
            <a:prstGeom prst="rect">
              <a:avLst/>
            </a:prstGeom>
            <a:ln w="19050">
              <a:solidFill>
                <a:srgbClr val="0099FF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CuadroTexto 206"/>
            <p:cNvSpPr txBox="1"/>
            <p:nvPr/>
          </p:nvSpPr>
          <p:spPr>
            <a:xfrm>
              <a:off x="9476556" y="977428"/>
              <a:ext cx="2412000" cy="288000"/>
            </a:xfrm>
            <a:prstGeom prst="rect">
              <a:avLst/>
            </a:prstGeom>
            <a:solidFill>
              <a:srgbClr val="0099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Generación de Archivos</a:t>
              </a:r>
            </a:p>
          </p:txBody>
        </p:sp>
        <p:sp>
          <p:nvSpPr>
            <p:cNvPr id="67" name="Rectángulo 103"/>
            <p:cNvSpPr/>
            <p:nvPr/>
          </p:nvSpPr>
          <p:spPr>
            <a:xfrm>
              <a:off x="10615133" y="2215449"/>
              <a:ext cx="595886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E" sz="1100" dirty="0">
                  <a:latin typeface="Arial" panose="020B0604020202020204" pitchFamily="34" charset="0"/>
                  <a:cs typeface="Arial" panose="020B0604020202020204" pitchFamily="34" charset="0"/>
                </a:rPr>
                <a:t>SFTP</a:t>
              </a:r>
              <a:endParaRPr lang="es-PE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8" name="Picture 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48658" y="2183331"/>
              <a:ext cx="526065" cy="375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9" name="Rectangle 8"/>
            <p:cNvSpPr/>
            <p:nvPr/>
          </p:nvSpPr>
          <p:spPr>
            <a:xfrm>
              <a:off x="9553611" y="1405302"/>
              <a:ext cx="1068679" cy="6124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400" dirty="0" smtClean="0"/>
                <a:t>Procesos de</a:t>
              </a:r>
            </a:p>
            <a:p>
              <a:pPr algn="ctr"/>
              <a:r>
                <a:rPr lang="es-PE" sz="1400" dirty="0" smtClean="0"/>
                <a:t> archivos </a:t>
              </a:r>
              <a:endParaRPr lang="en-US" sz="1400" dirty="0"/>
            </a:p>
          </p:txBody>
        </p:sp>
        <p:sp>
          <p:nvSpPr>
            <p:cNvPr id="70" name="Rectangle 98"/>
            <p:cNvSpPr/>
            <p:nvPr/>
          </p:nvSpPr>
          <p:spPr>
            <a:xfrm>
              <a:off x="10844869" y="1377394"/>
              <a:ext cx="956540" cy="6124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 smtClean="0"/>
                <a:t>E</a:t>
              </a:r>
              <a:r>
                <a:rPr lang="es-PE" sz="1400" dirty="0" smtClean="0"/>
                <a:t>nvío</a:t>
              </a:r>
              <a:r>
                <a:rPr lang="es-PE" dirty="0" smtClean="0"/>
                <a:t> </a:t>
              </a:r>
              <a:r>
                <a:rPr lang="es-PE" sz="1400" dirty="0" smtClean="0"/>
                <a:t>de encuesta</a:t>
              </a:r>
              <a:endParaRPr lang="en-US" sz="1400" dirty="0"/>
            </a:p>
          </p:txBody>
        </p:sp>
        <p:sp>
          <p:nvSpPr>
            <p:cNvPr id="71" name="TextBox 30"/>
            <p:cNvSpPr txBox="1"/>
            <p:nvPr/>
          </p:nvSpPr>
          <p:spPr>
            <a:xfrm>
              <a:off x="9597884" y="2398458"/>
              <a:ext cx="864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100" dirty="0" smtClean="0"/>
                <a:t>SATMETRIX</a:t>
              </a:r>
              <a:endParaRPr lang="en-US" sz="1100" dirty="0"/>
            </a:p>
          </p:txBody>
        </p:sp>
      </p:grpSp>
      <p:sp>
        <p:nvSpPr>
          <p:cNvPr id="72" name="Cloud 40"/>
          <p:cNvSpPr/>
          <p:nvPr/>
        </p:nvSpPr>
        <p:spPr>
          <a:xfrm>
            <a:off x="7871205" y="3357926"/>
            <a:ext cx="2434473" cy="1286304"/>
          </a:xfrm>
          <a:prstGeom prst="cloud">
            <a:avLst/>
          </a:prstGeom>
          <a:solidFill>
            <a:srgbClr val="00B0F0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 smtClean="0"/>
              <a:t>Servicio al cliente/carga </a:t>
            </a:r>
          </a:p>
          <a:p>
            <a:pPr algn="ctr"/>
            <a:r>
              <a:rPr lang="es-PE" sz="1600" dirty="0" smtClean="0"/>
              <a:t>NPS</a:t>
            </a:r>
          </a:p>
          <a:p>
            <a:pPr algn="ctr"/>
            <a:endParaRPr lang="en-US" dirty="0"/>
          </a:p>
        </p:txBody>
      </p:sp>
      <p:grpSp>
        <p:nvGrpSpPr>
          <p:cNvPr id="73" name="124 Grupo"/>
          <p:cNvGrpSpPr/>
          <p:nvPr/>
        </p:nvGrpSpPr>
        <p:grpSpPr>
          <a:xfrm>
            <a:off x="8728157" y="3576301"/>
            <a:ext cx="1303910" cy="925462"/>
            <a:chOff x="4542515" y="2399039"/>
            <a:chExt cx="1303910" cy="925462"/>
          </a:xfrm>
        </p:grpSpPr>
        <p:pic>
          <p:nvPicPr>
            <p:cNvPr id="74" name="Picture 4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2174" y="2399039"/>
              <a:ext cx="414251" cy="831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5" name="Rectángulo 103"/>
            <p:cNvSpPr/>
            <p:nvPr/>
          </p:nvSpPr>
          <p:spPr>
            <a:xfrm>
              <a:off x="4542515" y="3093669"/>
              <a:ext cx="1080000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E" sz="9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SPPEAPP00023</a:t>
              </a:r>
              <a:endParaRPr lang="es-PE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6" name="Straight Arrow Connector 69"/>
          <p:cNvCxnSpPr>
            <a:stCxn id="78" idx="3"/>
            <a:endCxn id="34" idx="2"/>
          </p:cNvCxnSpPr>
          <p:nvPr/>
        </p:nvCxnSpPr>
        <p:spPr>
          <a:xfrm>
            <a:off x="1000725" y="1663305"/>
            <a:ext cx="14234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76 Grupo"/>
          <p:cNvGrpSpPr/>
          <p:nvPr/>
        </p:nvGrpSpPr>
        <p:grpSpPr>
          <a:xfrm>
            <a:off x="37637" y="1189729"/>
            <a:ext cx="1411640" cy="1296914"/>
            <a:chOff x="460725" y="1053249"/>
            <a:chExt cx="1411640" cy="1296914"/>
          </a:xfrm>
        </p:grpSpPr>
        <p:pic>
          <p:nvPicPr>
            <p:cNvPr id="78" name="Picture 2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2313" y="1150587"/>
              <a:ext cx="571500" cy="75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9" name="Rectángulo 90"/>
            <p:cNvSpPr/>
            <p:nvPr/>
          </p:nvSpPr>
          <p:spPr>
            <a:xfrm>
              <a:off x="460725" y="1053249"/>
              <a:ext cx="1411640" cy="1296914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TextBox 77"/>
            <p:cNvSpPr txBox="1"/>
            <p:nvPr/>
          </p:nvSpPr>
          <p:spPr>
            <a:xfrm>
              <a:off x="699261" y="1833746"/>
              <a:ext cx="10796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dirty="0" smtClean="0"/>
                <a:t>Operador</a:t>
              </a:r>
              <a:endParaRPr lang="en-US" dirty="0"/>
            </a:p>
          </p:txBody>
        </p:sp>
      </p:grpSp>
      <p:grpSp>
        <p:nvGrpSpPr>
          <p:cNvPr id="81" name="80 Grupo"/>
          <p:cNvGrpSpPr/>
          <p:nvPr/>
        </p:nvGrpSpPr>
        <p:grpSpPr>
          <a:xfrm>
            <a:off x="162627" y="2753199"/>
            <a:ext cx="1411641" cy="954107"/>
            <a:chOff x="340051" y="3353711"/>
            <a:chExt cx="1411641" cy="954107"/>
          </a:xfrm>
        </p:grpSpPr>
        <p:sp>
          <p:nvSpPr>
            <p:cNvPr id="82" name="TextBox 78"/>
            <p:cNvSpPr txBox="1"/>
            <p:nvPr/>
          </p:nvSpPr>
          <p:spPr>
            <a:xfrm>
              <a:off x="340051" y="3353711"/>
              <a:ext cx="141164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400" dirty="0" smtClean="0">
                  <a:latin typeface="Arial" pitchFamily="34" charset="0"/>
                  <a:cs typeface="Arial" pitchFamily="34" charset="0"/>
                </a:rPr>
                <a:t>-Purchase</a:t>
              </a:r>
            </a:p>
            <a:p>
              <a:r>
                <a:rPr lang="es-PE" sz="1400" dirty="0" smtClean="0">
                  <a:latin typeface="Arial" pitchFamily="34" charset="0"/>
                  <a:cs typeface="Arial" pitchFamily="34" charset="0"/>
                </a:rPr>
                <a:t>-Inquiry</a:t>
              </a:r>
            </a:p>
            <a:p>
              <a:r>
                <a:rPr lang="es-PE" sz="1400" dirty="0" smtClean="0">
                  <a:latin typeface="Arial" pitchFamily="34" charset="0"/>
                  <a:cs typeface="Arial" pitchFamily="34" charset="0"/>
                </a:rPr>
                <a:t>-Agent Visit</a:t>
              </a:r>
            </a:p>
            <a:p>
              <a:r>
                <a:rPr lang="es-PE" sz="1400" dirty="0" smtClean="0">
                  <a:latin typeface="Arial" pitchFamily="34" charset="0"/>
                  <a:cs typeface="Arial" pitchFamily="34" charset="0"/>
                </a:rPr>
                <a:t>-Transfer Out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3" name="Rectángulo 90"/>
            <p:cNvSpPr/>
            <p:nvPr/>
          </p:nvSpPr>
          <p:spPr>
            <a:xfrm rot="5400000">
              <a:off x="519796" y="3244085"/>
              <a:ext cx="936000" cy="1188000"/>
            </a:xfrm>
            <a:prstGeom prst="rect">
              <a:avLst/>
            </a:prstGeom>
            <a:noFill/>
            <a:ln w="19050">
              <a:solidFill>
                <a:srgbClr val="0099FF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84" name="Straight Arrow Connector 80"/>
          <p:cNvCxnSpPr>
            <a:stCxn id="83" idx="1"/>
            <a:endCxn id="80" idx="2"/>
          </p:cNvCxnSpPr>
          <p:nvPr/>
        </p:nvCxnSpPr>
        <p:spPr>
          <a:xfrm flipV="1">
            <a:off x="810372" y="2339558"/>
            <a:ext cx="0" cy="430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99"/>
          <p:cNvSpPr txBox="1"/>
          <p:nvPr/>
        </p:nvSpPr>
        <p:spPr>
          <a:xfrm>
            <a:off x="973955" y="710014"/>
            <a:ext cx="9967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 smtClean="0">
                <a:latin typeface="Arial" pitchFamily="34" charset="0"/>
                <a:cs typeface="Arial" pitchFamily="34" charset="0"/>
              </a:rPr>
              <a:t>-Presencial</a:t>
            </a:r>
          </a:p>
          <a:p>
            <a:r>
              <a:rPr lang="es-PE" sz="1200" dirty="0" smtClean="0">
                <a:latin typeface="Arial" pitchFamily="34" charset="0"/>
                <a:cs typeface="Arial" pitchFamily="34" charset="0"/>
              </a:rPr>
              <a:t>-Llamada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r>
              <a:rPr lang="es-PE" sz="1200" dirty="0" smtClean="0">
                <a:latin typeface="Arial" pitchFamily="34" charset="0"/>
                <a:cs typeface="Arial" pitchFamily="34" charset="0"/>
              </a:rPr>
              <a:t>-Email</a:t>
            </a:r>
          </a:p>
          <a:p>
            <a:r>
              <a:rPr lang="es-PE" sz="1200" dirty="0" smtClean="0">
                <a:latin typeface="Arial" pitchFamily="34" charset="0"/>
                <a:cs typeface="Arial" pitchFamily="34" charset="0"/>
              </a:rPr>
              <a:t>-Visita web</a:t>
            </a:r>
          </a:p>
        </p:txBody>
      </p:sp>
      <p:grpSp>
        <p:nvGrpSpPr>
          <p:cNvPr id="86" name="85 Grupo"/>
          <p:cNvGrpSpPr/>
          <p:nvPr/>
        </p:nvGrpSpPr>
        <p:grpSpPr>
          <a:xfrm>
            <a:off x="1422699" y="5425155"/>
            <a:ext cx="864000" cy="713012"/>
            <a:chOff x="1381755" y="5397859"/>
            <a:chExt cx="864000" cy="713012"/>
          </a:xfrm>
        </p:grpSpPr>
        <p:pic>
          <p:nvPicPr>
            <p:cNvPr id="87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6004" y="5397859"/>
              <a:ext cx="569647" cy="5696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" name="CuadroTexto 9"/>
            <p:cNvSpPr txBox="1"/>
            <p:nvPr/>
          </p:nvSpPr>
          <p:spPr>
            <a:xfrm>
              <a:off x="1381755" y="5941594"/>
              <a:ext cx="86400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s-PE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AdmCuentas</a:t>
              </a:r>
              <a:endParaRPr lang="es-PE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89" name="88 Conector angular"/>
          <p:cNvCxnSpPr>
            <a:stCxn id="30" idx="0"/>
            <a:endCxn id="45" idx="1"/>
          </p:cNvCxnSpPr>
          <p:nvPr/>
        </p:nvCxnSpPr>
        <p:spPr>
          <a:xfrm rot="5400000" flipH="1" flipV="1">
            <a:off x="4909383" y="1758375"/>
            <a:ext cx="1070267" cy="1036319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89 Conector angular"/>
          <p:cNvCxnSpPr>
            <a:stCxn id="34" idx="3"/>
          </p:cNvCxnSpPr>
          <p:nvPr/>
        </p:nvCxnSpPr>
        <p:spPr>
          <a:xfrm rot="16200000" flipH="1">
            <a:off x="3537580" y="2249476"/>
            <a:ext cx="671253" cy="496674"/>
          </a:xfrm>
          <a:prstGeom prst="bentConnector5">
            <a:avLst>
              <a:gd name="adj1" fmla="val 34056"/>
              <a:gd name="adj2" fmla="val 99833"/>
              <a:gd name="adj3" fmla="val 65944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90 Conector angular"/>
          <p:cNvCxnSpPr>
            <a:stCxn id="29" idx="2"/>
            <a:endCxn id="62" idx="0"/>
          </p:cNvCxnSpPr>
          <p:nvPr/>
        </p:nvCxnSpPr>
        <p:spPr>
          <a:xfrm rot="10800000" flipV="1">
            <a:off x="2155372" y="3578640"/>
            <a:ext cx="1717351" cy="1127237"/>
          </a:xfrm>
          <a:prstGeom prst="bentConnector2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91 Conector angular"/>
          <p:cNvCxnSpPr>
            <a:stCxn id="29" idx="3"/>
            <a:endCxn id="8" idx="0"/>
          </p:cNvCxnSpPr>
          <p:nvPr/>
        </p:nvCxnSpPr>
        <p:spPr>
          <a:xfrm rot="16200000" flipH="1">
            <a:off x="5406196" y="3799485"/>
            <a:ext cx="389479" cy="1387789"/>
          </a:xfrm>
          <a:prstGeom prst="bentConnector3">
            <a:avLst>
              <a:gd name="adj1" fmla="val 50000"/>
            </a:avLst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92 Conector angular"/>
          <p:cNvCxnSpPr>
            <a:stCxn id="45" idx="2"/>
            <a:endCxn id="72" idx="3"/>
          </p:cNvCxnSpPr>
          <p:nvPr/>
        </p:nvCxnSpPr>
        <p:spPr>
          <a:xfrm rot="16200000" flipH="1">
            <a:off x="7677664" y="2020693"/>
            <a:ext cx="853605" cy="1967952"/>
          </a:xfrm>
          <a:prstGeom prst="bentConnector3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93 Conector angular"/>
          <p:cNvCxnSpPr>
            <a:stCxn id="72" idx="1"/>
            <a:endCxn id="7" idx="0"/>
          </p:cNvCxnSpPr>
          <p:nvPr/>
        </p:nvCxnSpPr>
        <p:spPr>
          <a:xfrm rot="5400000">
            <a:off x="8360998" y="4965008"/>
            <a:ext cx="1049592" cy="405297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ítulo 3"/>
          <p:cNvSpPr>
            <a:spLocks noGrp="1"/>
          </p:cNvSpPr>
          <p:nvPr>
            <p:ph type="title"/>
          </p:nvPr>
        </p:nvSpPr>
        <p:spPr>
          <a:xfrm>
            <a:off x="0" y="119143"/>
            <a:ext cx="8100810" cy="588035"/>
          </a:xfrm>
        </p:spPr>
        <p:txBody>
          <a:bodyPr/>
          <a:lstStyle/>
          <a:p>
            <a:pPr algn="l"/>
            <a:r>
              <a:rPr lang="es-PE" sz="2400" b="1" dirty="0"/>
              <a:t>AFP INTEGRA – </a:t>
            </a:r>
            <a:r>
              <a:rPr lang="es-PE" sz="2400" b="1" dirty="0" smtClean="0"/>
              <a:t>Sistema NPS-Proceso </a:t>
            </a:r>
            <a:r>
              <a:rPr lang="es-PE" sz="2400" b="1" dirty="0"/>
              <a:t>de Encuestas de Afiliados</a:t>
            </a:r>
          </a:p>
        </p:txBody>
      </p:sp>
      <p:grpSp>
        <p:nvGrpSpPr>
          <p:cNvPr id="96" name="Grupo 13"/>
          <p:cNvGrpSpPr/>
          <p:nvPr/>
        </p:nvGrpSpPr>
        <p:grpSpPr>
          <a:xfrm>
            <a:off x="10795160" y="3140454"/>
            <a:ext cx="1158619" cy="827086"/>
            <a:chOff x="9633110" y="5040810"/>
            <a:chExt cx="1536561" cy="1003642"/>
          </a:xfrm>
        </p:grpSpPr>
        <p:pic>
          <p:nvPicPr>
            <p:cNvPr id="97" name="Imagen 4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954604" y="5040810"/>
              <a:ext cx="739147" cy="701361"/>
            </a:xfrm>
            <a:prstGeom prst="rect">
              <a:avLst/>
            </a:prstGeom>
          </p:spPr>
        </p:pic>
        <p:sp>
          <p:nvSpPr>
            <p:cNvPr id="98" name="CuadroTexto 61"/>
            <p:cNvSpPr txBox="1"/>
            <p:nvPr/>
          </p:nvSpPr>
          <p:spPr>
            <a:xfrm>
              <a:off x="9633110" y="5708324"/>
              <a:ext cx="1536561" cy="3361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200">
                  <a:latin typeface="Arial" panose="020B0604020202020204" pitchFamily="34" charset="0"/>
                  <a:cs typeface="Arial" panose="020B0604020202020204" pitchFamily="34" charset="0"/>
                </a:rPr>
                <a:t>PROVEEDOR </a:t>
              </a:r>
            </a:p>
          </p:txBody>
        </p:sp>
      </p:grpSp>
      <p:cxnSp>
        <p:nvCxnSpPr>
          <p:cNvPr id="100" name="99 Conector angular"/>
          <p:cNvCxnSpPr>
            <a:stCxn id="65" idx="0"/>
            <a:endCxn id="97" idx="0"/>
          </p:cNvCxnSpPr>
          <p:nvPr/>
        </p:nvCxnSpPr>
        <p:spPr>
          <a:xfrm>
            <a:off x="11059381" y="1736041"/>
            <a:ext cx="256867" cy="1404413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19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59F9-8389-4473-83AD-11B7AE420D88}" type="slidenum">
              <a:rPr lang="es-ES" smtClean="0"/>
              <a:t>24</a:t>
            </a:fld>
            <a:endParaRPr lang="es-ES"/>
          </a:p>
        </p:txBody>
      </p:sp>
      <p:grpSp>
        <p:nvGrpSpPr>
          <p:cNvPr id="6" name="5 Grupo"/>
          <p:cNvGrpSpPr/>
          <p:nvPr/>
        </p:nvGrpSpPr>
        <p:grpSpPr>
          <a:xfrm>
            <a:off x="2795235" y="1738135"/>
            <a:ext cx="1805290" cy="1764000"/>
            <a:chOff x="2563219" y="1383287"/>
            <a:chExt cx="1805290" cy="1764000"/>
          </a:xfrm>
        </p:grpSpPr>
        <p:sp>
          <p:nvSpPr>
            <p:cNvPr id="7" name="Rectángulo 90"/>
            <p:cNvSpPr/>
            <p:nvPr/>
          </p:nvSpPr>
          <p:spPr>
            <a:xfrm rot="5400000">
              <a:off x="2581219" y="1365287"/>
              <a:ext cx="1764000" cy="1800000"/>
            </a:xfrm>
            <a:prstGeom prst="rect">
              <a:avLst/>
            </a:prstGeom>
            <a:ln w="19050">
              <a:solidFill>
                <a:srgbClr val="0099FF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CuadroTexto 206"/>
            <p:cNvSpPr txBox="1"/>
            <p:nvPr/>
          </p:nvSpPr>
          <p:spPr>
            <a:xfrm>
              <a:off x="2568509" y="1400797"/>
              <a:ext cx="1800000" cy="288000"/>
            </a:xfrm>
            <a:prstGeom prst="rect">
              <a:avLst/>
            </a:prstGeom>
            <a:solidFill>
              <a:srgbClr val="0099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APLICACIÓN WEB</a:t>
              </a:r>
            </a:p>
          </p:txBody>
        </p:sp>
        <p:grpSp>
          <p:nvGrpSpPr>
            <p:cNvPr id="9" name="Grupo 45"/>
            <p:cNvGrpSpPr/>
            <p:nvPr/>
          </p:nvGrpSpPr>
          <p:grpSpPr>
            <a:xfrm>
              <a:off x="3024800" y="2152236"/>
              <a:ext cx="864000" cy="704410"/>
              <a:chOff x="6021461" y="3877831"/>
              <a:chExt cx="864000" cy="704410"/>
            </a:xfrm>
          </p:grpSpPr>
          <p:pic>
            <p:nvPicPr>
              <p:cNvPr id="10" name="Imagen 106"/>
              <p:cNvPicPr>
                <a:picLocks noChangeAspect="1"/>
              </p:cNvPicPr>
              <p:nvPr/>
            </p:nvPicPr>
            <p:blipFill rotWithShape="1">
              <a:blip r:embed="rId2"/>
              <a:srcRect r="20396"/>
              <a:stretch/>
            </p:blipFill>
            <p:spPr>
              <a:xfrm>
                <a:off x="6136899" y="3877831"/>
                <a:ext cx="629224" cy="537349"/>
              </a:xfrm>
              <a:prstGeom prst="rect">
                <a:avLst/>
              </a:prstGeom>
            </p:spPr>
          </p:pic>
          <p:sp>
            <p:nvSpPr>
              <p:cNvPr id="11" name="CuadroTexto 120"/>
              <p:cNvSpPr txBox="1"/>
              <p:nvPr/>
            </p:nvSpPr>
            <p:spPr>
              <a:xfrm>
                <a:off x="6021461" y="4366797"/>
                <a:ext cx="86400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s-PE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Contactos</a:t>
                </a:r>
                <a:endParaRPr lang="es-PE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2" name="11 Grupo"/>
          <p:cNvGrpSpPr/>
          <p:nvPr/>
        </p:nvGrpSpPr>
        <p:grpSpPr>
          <a:xfrm>
            <a:off x="240967" y="744828"/>
            <a:ext cx="2079776" cy="1301250"/>
            <a:chOff x="240967" y="744828"/>
            <a:chExt cx="2079776" cy="1301250"/>
          </a:xfrm>
        </p:grpSpPr>
        <p:sp>
          <p:nvSpPr>
            <p:cNvPr id="13" name="Rectángulo 90"/>
            <p:cNvSpPr/>
            <p:nvPr/>
          </p:nvSpPr>
          <p:spPr>
            <a:xfrm rot="5400000">
              <a:off x="503593" y="500346"/>
              <a:ext cx="1291465" cy="1800000"/>
            </a:xfrm>
            <a:prstGeom prst="rect">
              <a:avLst/>
            </a:prstGeom>
            <a:ln w="19050">
              <a:solidFill>
                <a:srgbClr val="0099FF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tángulo 90"/>
            <p:cNvSpPr/>
            <p:nvPr/>
          </p:nvSpPr>
          <p:spPr>
            <a:xfrm rot="5400000">
              <a:off x="503593" y="500346"/>
              <a:ext cx="1291465" cy="1800000"/>
            </a:xfrm>
            <a:prstGeom prst="rect">
              <a:avLst/>
            </a:prstGeom>
            <a:ln w="19050">
              <a:solidFill>
                <a:srgbClr val="0099FF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CuadroTexto 206"/>
            <p:cNvSpPr txBox="1"/>
            <p:nvPr/>
          </p:nvSpPr>
          <p:spPr>
            <a:xfrm>
              <a:off x="240967" y="744828"/>
              <a:ext cx="1800000" cy="288000"/>
            </a:xfrm>
            <a:prstGeom prst="rect">
              <a:avLst/>
            </a:prstGeom>
            <a:solidFill>
              <a:srgbClr val="0099FF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s-PE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APLICACIÓN WEB</a:t>
              </a:r>
            </a:p>
          </p:txBody>
        </p:sp>
        <p:grpSp>
          <p:nvGrpSpPr>
            <p:cNvPr id="16" name="Grupo 45"/>
            <p:cNvGrpSpPr/>
            <p:nvPr/>
          </p:nvGrpSpPr>
          <p:grpSpPr>
            <a:xfrm>
              <a:off x="710906" y="1155066"/>
              <a:ext cx="864000" cy="718058"/>
              <a:chOff x="6035109" y="3877831"/>
              <a:chExt cx="864000" cy="718058"/>
            </a:xfrm>
          </p:grpSpPr>
          <p:pic>
            <p:nvPicPr>
              <p:cNvPr id="20" name="Imagen 106"/>
              <p:cNvPicPr>
                <a:picLocks noChangeAspect="1"/>
              </p:cNvPicPr>
              <p:nvPr/>
            </p:nvPicPr>
            <p:blipFill rotWithShape="1">
              <a:blip r:embed="rId2"/>
              <a:srcRect r="20396"/>
              <a:stretch/>
            </p:blipFill>
            <p:spPr>
              <a:xfrm>
                <a:off x="6136899" y="3877831"/>
                <a:ext cx="629224" cy="537349"/>
              </a:xfrm>
              <a:prstGeom prst="rect">
                <a:avLst/>
              </a:prstGeom>
            </p:spPr>
          </p:pic>
          <p:sp>
            <p:nvSpPr>
              <p:cNvPr id="21" name="CuadroTexto 120"/>
              <p:cNvSpPr txBox="1"/>
              <p:nvPr/>
            </p:nvSpPr>
            <p:spPr>
              <a:xfrm>
                <a:off x="6035109" y="4380445"/>
                <a:ext cx="86400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s-PE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BMATIC</a:t>
                </a:r>
                <a:endParaRPr lang="es-PE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7" name="109 Grupo"/>
            <p:cNvGrpSpPr/>
            <p:nvPr/>
          </p:nvGrpSpPr>
          <p:grpSpPr>
            <a:xfrm>
              <a:off x="1240743" y="1409890"/>
              <a:ext cx="1080000" cy="619063"/>
              <a:chOff x="7760108" y="3086635"/>
              <a:chExt cx="1353317" cy="769171"/>
            </a:xfrm>
          </p:grpSpPr>
          <p:pic>
            <p:nvPicPr>
              <p:cNvPr id="18" name="Picture 4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18099" y="3086635"/>
                <a:ext cx="477430" cy="657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Rectángulo 103"/>
              <p:cNvSpPr/>
              <p:nvPr/>
            </p:nvSpPr>
            <p:spPr>
              <a:xfrm>
                <a:off x="7760108" y="3683724"/>
                <a:ext cx="1353317" cy="172082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s-P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SPPEAPP00084</a:t>
                </a:r>
                <a:endParaRPr lang="es-PE" sz="9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22" name="21 Conector angular"/>
          <p:cNvCxnSpPr>
            <a:stCxn id="14" idx="0"/>
            <a:endCxn id="8" idx="0"/>
          </p:cNvCxnSpPr>
          <p:nvPr/>
        </p:nvCxnSpPr>
        <p:spPr>
          <a:xfrm>
            <a:off x="2049326" y="1400347"/>
            <a:ext cx="1651199" cy="35529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22 Grupo"/>
          <p:cNvGrpSpPr/>
          <p:nvPr/>
        </p:nvGrpSpPr>
        <p:grpSpPr>
          <a:xfrm>
            <a:off x="290169" y="3967897"/>
            <a:ext cx="1148257" cy="1333205"/>
            <a:chOff x="5158729" y="5518709"/>
            <a:chExt cx="1148257" cy="1333205"/>
          </a:xfrm>
        </p:grpSpPr>
        <p:sp>
          <p:nvSpPr>
            <p:cNvPr id="24" name="CuadroTexto 58"/>
            <p:cNvSpPr txBox="1"/>
            <p:nvPr/>
          </p:nvSpPr>
          <p:spPr>
            <a:xfrm>
              <a:off x="5247130" y="6569990"/>
              <a:ext cx="104479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SPPEDBS00005</a:t>
              </a:r>
              <a:endParaRPr lang="es-PE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ángulo 90"/>
            <p:cNvSpPr/>
            <p:nvPr/>
          </p:nvSpPr>
          <p:spPr>
            <a:xfrm>
              <a:off x="5158729" y="5519676"/>
              <a:ext cx="1148257" cy="1332238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9638" y="5858463"/>
              <a:ext cx="780679" cy="6528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CuadroTexto 206"/>
            <p:cNvSpPr txBox="1"/>
            <p:nvPr/>
          </p:nvSpPr>
          <p:spPr>
            <a:xfrm>
              <a:off x="5160177" y="5518709"/>
              <a:ext cx="1130502" cy="28764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2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SQL</a:t>
              </a:r>
            </a:p>
          </p:txBody>
        </p:sp>
      </p:grpSp>
      <p:grpSp>
        <p:nvGrpSpPr>
          <p:cNvPr id="28" name="27 Grupo"/>
          <p:cNvGrpSpPr/>
          <p:nvPr/>
        </p:nvGrpSpPr>
        <p:grpSpPr>
          <a:xfrm>
            <a:off x="877051" y="2094959"/>
            <a:ext cx="441933" cy="658544"/>
            <a:chOff x="2595075" y="2624872"/>
            <a:chExt cx="441933" cy="658544"/>
          </a:xfrm>
        </p:grpSpPr>
        <p:pic>
          <p:nvPicPr>
            <p:cNvPr id="29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5075" y="2624872"/>
              <a:ext cx="410125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CuadroTexto 9"/>
            <p:cNvSpPr txBox="1"/>
            <p:nvPr/>
          </p:nvSpPr>
          <p:spPr>
            <a:xfrm>
              <a:off x="2641008" y="3144917"/>
              <a:ext cx="39600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s-PE" sz="900" dirty="0" smtClean="0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Asesor</a:t>
              </a:r>
              <a:endParaRPr lang="es-PE" sz="9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1" name="114 Conector recto de flecha"/>
          <p:cNvCxnSpPr>
            <a:stCxn id="29" idx="3"/>
            <a:endCxn id="7" idx="2"/>
          </p:cNvCxnSpPr>
          <p:nvPr/>
        </p:nvCxnSpPr>
        <p:spPr>
          <a:xfrm>
            <a:off x="1287176" y="2364959"/>
            <a:ext cx="1508059" cy="0"/>
          </a:xfrm>
          <a:prstGeom prst="straightConnector1">
            <a:avLst/>
          </a:prstGeom>
          <a:ln cap="flat">
            <a:solidFill>
              <a:srgbClr val="C00000"/>
            </a:solidFill>
            <a:prstDash val="sysDash"/>
            <a:miter lim="800000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31 Grupo"/>
          <p:cNvGrpSpPr/>
          <p:nvPr/>
        </p:nvGrpSpPr>
        <p:grpSpPr>
          <a:xfrm>
            <a:off x="808423" y="2741917"/>
            <a:ext cx="611657" cy="785366"/>
            <a:chOff x="876663" y="2482605"/>
            <a:chExt cx="611657" cy="785366"/>
          </a:xfrm>
        </p:grpSpPr>
        <p:pic>
          <p:nvPicPr>
            <p:cNvPr id="33" name="Picture 2" descr="Resultado de imagen para call center icon"/>
            <p:cNvPicPr>
              <a:picLocks noChangeAspect="1" noChangeArrowheads="1"/>
            </p:cNvPicPr>
            <p:nvPr/>
          </p:nvPicPr>
          <p:blipFill rotWithShape="1"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078" t="7747" r="20755" b="10938"/>
            <a:stretch/>
          </p:blipFill>
          <p:spPr bwMode="auto">
            <a:xfrm>
              <a:off x="876663" y="2482605"/>
              <a:ext cx="536597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CuadroTexto 9"/>
            <p:cNvSpPr txBox="1"/>
            <p:nvPr/>
          </p:nvSpPr>
          <p:spPr>
            <a:xfrm>
              <a:off x="912320" y="2990972"/>
              <a:ext cx="5760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s-PE" sz="900" dirty="0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Call Center </a:t>
              </a:r>
              <a:endParaRPr lang="es-PE" sz="900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s-PE" sz="900" dirty="0" smtClean="0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s-PE" sz="900" dirty="0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ATENTO)</a:t>
              </a:r>
            </a:p>
          </p:txBody>
        </p:sp>
      </p:grpSp>
      <p:sp>
        <p:nvSpPr>
          <p:cNvPr id="35" name="Rectangle 1"/>
          <p:cNvSpPr/>
          <p:nvPr/>
        </p:nvSpPr>
        <p:spPr>
          <a:xfrm>
            <a:off x="1385544" y="2481564"/>
            <a:ext cx="102731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9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Registran información en el </a:t>
            </a:r>
            <a:r>
              <a:rPr lang="es-PE" sz="9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</a:t>
            </a:r>
            <a:endParaRPr lang="es-PE" sz="9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6" name="35 Grupo"/>
          <p:cNvGrpSpPr/>
          <p:nvPr/>
        </p:nvGrpSpPr>
        <p:grpSpPr>
          <a:xfrm>
            <a:off x="4197193" y="5265424"/>
            <a:ext cx="1444790" cy="1098547"/>
            <a:chOff x="607797" y="5044740"/>
            <a:chExt cx="1444790" cy="1098547"/>
          </a:xfrm>
        </p:grpSpPr>
        <p:pic>
          <p:nvPicPr>
            <p:cNvPr id="37" name="Picture 137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607797" y="5315050"/>
              <a:ext cx="294664" cy="362661"/>
            </a:xfrm>
            <a:prstGeom prst="rect">
              <a:avLst/>
            </a:prstGeom>
          </p:spPr>
        </p:pic>
        <p:sp>
          <p:nvSpPr>
            <p:cNvPr id="38" name="Rectángulo 90"/>
            <p:cNvSpPr/>
            <p:nvPr/>
          </p:nvSpPr>
          <p:spPr>
            <a:xfrm rot="5400000">
              <a:off x="957459" y="5057286"/>
              <a:ext cx="1080000" cy="1080000"/>
            </a:xfrm>
            <a:prstGeom prst="rect">
              <a:avLst/>
            </a:prstGeom>
            <a:noFill/>
            <a:ln w="19050">
              <a:solidFill>
                <a:srgbClr val="0099FF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CuadroTexto 9"/>
            <p:cNvSpPr txBox="1"/>
            <p:nvPr/>
          </p:nvSpPr>
          <p:spPr>
            <a:xfrm>
              <a:off x="1113309" y="5044740"/>
              <a:ext cx="7909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200" dirty="0" smtClean="0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Árbol de llamadas</a:t>
              </a:r>
            </a:p>
            <a:p>
              <a:endParaRPr lang="es-PE" sz="12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s-PE" sz="1200" dirty="0" smtClean="0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IVR</a:t>
              </a:r>
              <a:endParaRPr lang="es-PE" sz="12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Rectangle 20"/>
            <p:cNvSpPr/>
            <p:nvPr/>
          </p:nvSpPr>
          <p:spPr>
            <a:xfrm>
              <a:off x="972587" y="5881677"/>
              <a:ext cx="1080000" cy="261610"/>
            </a:xfrm>
            <a:prstGeom prst="rect">
              <a:avLst/>
            </a:prstGeom>
            <a:solidFill>
              <a:srgbClr val="0099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1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ATENTO</a:t>
              </a:r>
              <a:endPara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1" name="40 Grupo"/>
          <p:cNvGrpSpPr/>
          <p:nvPr/>
        </p:nvGrpSpPr>
        <p:grpSpPr>
          <a:xfrm>
            <a:off x="2205410" y="5294078"/>
            <a:ext cx="1783713" cy="1095007"/>
            <a:chOff x="253746" y="3792798"/>
            <a:chExt cx="1783713" cy="1095007"/>
          </a:xfrm>
        </p:grpSpPr>
        <p:sp>
          <p:nvSpPr>
            <p:cNvPr id="42" name="Rectángulo 90"/>
            <p:cNvSpPr/>
            <p:nvPr/>
          </p:nvSpPr>
          <p:spPr>
            <a:xfrm rot="5400000">
              <a:off x="957459" y="3799483"/>
              <a:ext cx="1080000" cy="1080000"/>
            </a:xfrm>
            <a:prstGeom prst="rect">
              <a:avLst/>
            </a:prstGeom>
            <a:noFill/>
            <a:ln w="19050">
              <a:solidFill>
                <a:srgbClr val="0099FF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CuadroTexto 9"/>
            <p:cNvSpPr txBox="1"/>
            <p:nvPr/>
          </p:nvSpPr>
          <p:spPr>
            <a:xfrm>
              <a:off x="1205068" y="3830476"/>
              <a:ext cx="5265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200" dirty="0" smtClean="0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I6 </a:t>
              </a:r>
              <a:endParaRPr lang="es-PE" sz="12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4" name="Picture 180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619234" y="4264524"/>
              <a:ext cx="257547" cy="230966"/>
            </a:xfrm>
            <a:prstGeom prst="rect">
              <a:avLst/>
            </a:prstGeom>
          </p:spPr>
        </p:pic>
        <p:pic>
          <p:nvPicPr>
            <p:cNvPr id="45" name="Picture 8" descr="Resultado de imagen para correo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326" y="4523655"/>
              <a:ext cx="313906" cy="318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554" y="3848648"/>
              <a:ext cx="225231" cy="359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" name="Picture 75" descr="C:\Users\NP375012\Desktop\faces.png"/>
            <p:cNvPicPr/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46" y="4232052"/>
              <a:ext cx="295910" cy="2959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" name="Picture 76" descr="C:\Users\NP375012\Desktop\chat.png"/>
            <p:cNvPicPr/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907" y="3848648"/>
              <a:ext cx="306237" cy="29848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" name="CuadroTexto 9"/>
            <p:cNvSpPr txBox="1"/>
            <p:nvPr/>
          </p:nvSpPr>
          <p:spPr>
            <a:xfrm>
              <a:off x="1121736" y="4151385"/>
              <a:ext cx="7189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200" dirty="0" smtClean="0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allegro</a:t>
              </a:r>
              <a:endParaRPr lang="es-PE" sz="12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CuadroTexto 206"/>
            <p:cNvSpPr txBox="1"/>
            <p:nvPr/>
          </p:nvSpPr>
          <p:spPr>
            <a:xfrm>
              <a:off x="955328" y="4617358"/>
              <a:ext cx="1080000" cy="270447"/>
            </a:xfrm>
            <a:prstGeom prst="rect">
              <a:avLst/>
            </a:prstGeom>
            <a:solidFill>
              <a:srgbClr val="0099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1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Inconcert</a:t>
              </a:r>
              <a:endParaRPr lang="es-PE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Rectángulo 90"/>
            <p:cNvSpPr/>
            <p:nvPr/>
          </p:nvSpPr>
          <p:spPr>
            <a:xfrm rot="5400000">
              <a:off x="1310915" y="3432798"/>
              <a:ext cx="360000" cy="1080000"/>
            </a:xfrm>
            <a:prstGeom prst="rect">
              <a:avLst/>
            </a:prstGeom>
            <a:noFill/>
            <a:ln w="19050">
              <a:solidFill>
                <a:srgbClr val="0099FF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2" name="51 Grupo"/>
          <p:cNvGrpSpPr/>
          <p:nvPr/>
        </p:nvGrpSpPr>
        <p:grpSpPr>
          <a:xfrm>
            <a:off x="8554858" y="2096561"/>
            <a:ext cx="1926457" cy="1387048"/>
            <a:chOff x="8413784" y="2273834"/>
            <a:chExt cx="1926457" cy="1387048"/>
          </a:xfrm>
        </p:grpSpPr>
        <p:sp>
          <p:nvSpPr>
            <p:cNvPr id="53" name="Cloud 131"/>
            <p:cNvSpPr/>
            <p:nvPr/>
          </p:nvSpPr>
          <p:spPr>
            <a:xfrm>
              <a:off x="8483877" y="2326966"/>
              <a:ext cx="1440000" cy="1080000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P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WS-Portal</a:t>
              </a:r>
              <a:r>
                <a:rPr lang="es-PE" dirty="0" smtClean="0"/>
                <a:t> </a:t>
              </a:r>
              <a:r>
                <a:rPr lang="es-P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Privado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Rectángulo 90"/>
            <p:cNvSpPr/>
            <p:nvPr/>
          </p:nvSpPr>
          <p:spPr>
            <a:xfrm rot="5400000">
              <a:off x="8683784" y="2003834"/>
              <a:ext cx="1368000" cy="1908000"/>
            </a:xfrm>
            <a:prstGeom prst="rect">
              <a:avLst/>
            </a:prstGeom>
            <a:noFill/>
            <a:ln w="19050">
              <a:solidFill>
                <a:srgbClr val="0099FF"/>
              </a:solidFill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5" name="109 Grupo"/>
            <p:cNvGrpSpPr/>
            <p:nvPr/>
          </p:nvGrpSpPr>
          <p:grpSpPr>
            <a:xfrm>
              <a:off x="9440241" y="2795908"/>
              <a:ext cx="900000" cy="864974"/>
              <a:chOff x="7910844" y="3175589"/>
              <a:chExt cx="965313" cy="595220"/>
            </a:xfrm>
          </p:grpSpPr>
          <p:pic>
            <p:nvPicPr>
              <p:cNvPr id="56" name="Picture 4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06221" y="3175589"/>
                <a:ext cx="386124" cy="531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7" name="Rectángulo 103"/>
              <p:cNvSpPr/>
              <p:nvPr/>
            </p:nvSpPr>
            <p:spPr>
              <a:xfrm>
                <a:off x="7910844" y="3675503"/>
                <a:ext cx="965313" cy="95306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s-P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SPPEAPP00057</a:t>
                </a:r>
                <a:endParaRPr lang="es-PE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aphicFrame>
        <p:nvGraphicFramePr>
          <p:cNvPr id="58" name="Tabla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243654"/>
              </p:ext>
            </p:extLst>
          </p:nvPr>
        </p:nvGraphicFramePr>
        <p:xfrm>
          <a:off x="9979656" y="4582385"/>
          <a:ext cx="2087031" cy="198058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882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987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7006">
                <a:tc gridSpan="2">
                  <a:txBody>
                    <a:bodyPr/>
                    <a:lstStyle/>
                    <a:p>
                      <a:pPr algn="ctr"/>
                      <a:r>
                        <a:rPr lang="es-PE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LEYENDA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E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7374">
                <a:tc>
                  <a:txBody>
                    <a:bodyPr/>
                    <a:lstStyle/>
                    <a:p>
                      <a:pPr algn="ctr"/>
                      <a:r>
                        <a:rPr lang="es-PE" sz="10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Símbolo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8945">
                <a:tc>
                  <a:txBody>
                    <a:bodyPr/>
                    <a:lstStyle/>
                    <a:p>
                      <a:endParaRPr lang="es-PE" sz="9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Aplicación</a:t>
                      </a:r>
                      <a:r>
                        <a:rPr lang="es-PE" sz="1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(RPG400)</a:t>
                      </a:r>
                      <a:endParaRPr lang="es-P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8945">
                <a:tc>
                  <a:txBody>
                    <a:bodyPr/>
                    <a:lstStyle/>
                    <a:p>
                      <a:endParaRPr lang="es-PE" sz="9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 de datos (DB2)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8945">
                <a:tc>
                  <a:txBody>
                    <a:bodyPr/>
                    <a:lstStyle/>
                    <a:p>
                      <a:endParaRPr lang="es-PE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Servidor de BD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8945">
                <a:tc>
                  <a:txBody>
                    <a:bodyPr/>
                    <a:lstStyle/>
                    <a:p>
                      <a:endParaRPr lang="es-PE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Servidor</a:t>
                      </a:r>
                      <a:r>
                        <a:rPr lang="es-PE" sz="1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Aplicaciones</a:t>
                      </a:r>
                      <a:endParaRPr lang="es-P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pSp>
        <p:nvGrpSpPr>
          <p:cNvPr id="59" name="2 Grupo"/>
          <p:cNvGrpSpPr/>
          <p:nvPr/>
        </p:nvGrpSpPr>
        <p:grpSpPr>
          <a:xfrm>
            <a:off x="11165632" y="2576829"/>
            <a:ext cx="661340" cy="964874"/>
            <a:chOff x="2595074" y="2624872"/>
            <a:chExt cx="661340" cy="964874"/>
          </a:xfrm>
        </p:grpSpPr>
        <p:pic>
          <p:nvPicPr>
            <p:cNvPr id="60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5074" y="2624872"/>
              <a:ext cx="571500" cy="75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" name="CuadroTexto 9"/>
            <p:cNvSpPr txBox="1"/>
            <p:nvPr/>
          </p:nvSpPr>
          <p:spPr>
            <a:xfrm>
              <a:off x="2644414" y="3374302"/>
              <a:ext cx="61200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s-PE" sz="1400" dirty="0" smtClean="0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Afiliado</a:t>
              </a:r>
              <a:endParaRPr lang="es-PE" sz="14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62" name="Picture 8" descr="Resultado de imagen para correo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973" y="2514803"/>
            <a:ext cx="313906" cy="318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Elbow Connector 172"/>
          <p:cNvCxnSpPr/>
          <p:nvPr/>
        </p:nvCxnSpPr>
        <p:spPr>
          <a:xfrm flipV="1">
            <a:off x="10481314" y="2953067"/>
            <a:ext cx="720000" cy="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63 Conector angular"/>
          <p:cNvCxnSpPr/>
          <p:nvPr/>
        </p:nvCxnSpPr>
        <p:spPr>
          <a:xfrm rot="16200000" flipH="1">
            <a:off x="6952857" y="-978063"/>
            <a:ext cx="340916" cy="5808333"/>
          </a:xfrm>
          <a:prstGeom prst="bentConnector3">
            <a:avLst>
              <a:gd name="adj1" fmla="val -15913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uadroTexto 9"/>
          <p:cNvSpPr txBox="1"/>
          <p:nvPr/>
        </p:nvSpPr>
        <p:spPr>
          <a:xfrm>
            <a:off x="4137261" y="1036163"/>
            <a:ext cx="10607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 360°</a:t>
            </a:r>
            <a:endParaRPr lang="es-PE" sz="900" dirty="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6" name="65 Grupo"/>
          <p:cNvGrpSpPr/>
          <p:nvPr/>
        </p:nvGrpSpPr>
        <p:grpSpPr>
          <a:xfrm>
            <a:off x="8676892" y="831049"/>
            <a:ext cx="908283" cy="351313"/>
            <a:chOff x="8021411" y="1402314"/>
            <a:chExt cx="908283" cy="351313"/>
          </a:xfrm>
        </p:grpSpPr>
        <p:sp>
          <p:nvSpPr>
            <p:cNvPr id="67" name="CuadroTexto 9"/>
            <p:cNvSpPr txBox="1"/>
            <p:nvPr/>
          </p:nvSpPr>
          <p:spPr>
            <a:xfrm>
              <a:off x="8336592" y="1452361"/>
              <a:ext cx="59310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900" dirty="0" smtClean="0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PDF</a:t>
              </a:r>
              <a:endParaRPr lang="es-PE" sz="9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8" name="Picture 10" descr="Imagen relacionada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1411" y="1402314"/>
              <a:ext cx="351313" cy="351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9" name="114 Conector recto de flecha"/>
          <p:cNvCxnSpPr>
            <a:stCxn id="33" idx="3"/>
          </p:cNvCxnSpPr>
          <p:nvPr/>
        </p:nvCxnSpPr>
        <p:spPr>
          <a:xfrm flipV="1">
            <a:off x="1345019" y="2996050"/>
            <a:ext cx="1440000" cy="0"/>
          </a:xfrm>
          <a:prstGeom prst="straightConnector1">
            <a:avLst/>
          </a:prstGeom>
          <a:ln cap="flat">
            <a:solidFill>
              <a:srgbClr val="C00000"/>
            </a:solidFill>
            <a:prstDash val="sysDash"/>
            <a:miter lim="800000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uadroTexto 9"/>
          <p:cNvSpPr txBox="1"/>
          <p:nvPr/>
        </p:nvSpPr>
        <p:spPr>
          <a:xfrm>
            <a:off x="2409099" y="1067967"/>
            <a:ext cx="9094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TICKET</a:t>
            </a:r>
            <a:endParaRPr lang="es-PE" sz="900" dirty="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1" name="70 Grupo"/>
          <p:cNvGrpSpPr/>
          <p:nvPr/>
        </p:nvGrpSpPr>
        <p:grpSpPr>
          <a:xfrm>
            <a:off x="4811852" y="2527260"/>
            <a:ext cx="2233444" cy="1332000"/>
            <a:chOff x="4811852" y="2308892"/>
            <a:chExt cx="2233444" cy="1332000"/>
          </a:xfrm>
        </p:grpSpPr>
        <p:sp>
          <p:nvSpPr>
            <p:cNvPr id="72" name="Cloud 7"/>
            <p:cNvSpPr/>
            <p:nvPr/>
          </p:nvSpPr>
          <p:spPr>
            <a:xfrm>
              <a:off x="4927104" y="2398654"/>
              <a:ext cx="1440000" cy="1080000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WS-IVR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tángulo 90"/>
            <p:cNvSpPr/>
            <p:nvPr/>
          </p:nvSpPr>
          <p:spPr>
            <a:xfrm rot="5400000">
              <a:off x="5099852" y="2020892"/>
              <a:ext cx="1332000" cy="1908000"/>
            </a:xfrm>
            <a:prstGeom prst="rect">
              <a:avLst/>
            </a:prstGeom>
            <a:noFill/>
            <a:ln w="19050">
              <a:solidFill>
                <a:srgbClr val="0099FF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TextBox 18"/>
            <p:cNvSpPr txBox="1"/>
            <p:nvPr/>
          </p:nvSpPr>
          <p:spPr>
            <a:xfrm>
              <a:off x="5298510" y="2997640"/>
              <a:ext cx="6614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JOB</a:t>
              </a:r>
              <a:endPara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5" name="109 Grupo"/>
            <p:cNvGrpSpPr/>
            <p:nvPr/>
          </p:nvGrpSpPr>
          <p:grpSpPr>
            <a:xfrm>
              <a:off x="5929296" y="2742004"/>
              <a:ext cx="1116000" cy="844154"/>
              <a:chOff x="7965332" y="3035764"/>
              <a:chExt cx="1341412" cy="754846"/>
            </a:xfrm>
          </p:grpSpPr>
          <p:pic>
            <p:nvPicPr>
              <p:cNvPr id="76" name="Picture 4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06221" y="3035764"/>
                <a:ext cx="477430" cy="657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7" name="Rectángulo 103"/>
              <p:cNvSpPr/>
              <p:nvPr/>
            </p:nvSpPr>
            <p:spPr>
              <a:xfrm>
                <a:off x="7965332" y="3666764"/>
                <a:ext cx="1341412" cy="123846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s-P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SPPEAPP00060</a:t>
                </a:r>
                <a:endParaRPr lang="es-PE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78" name="Elbow Connector 1042"/>
          <p:cNvCxnSpPr/>
          <p:nvPr/>
        </p:nvCxnSpPr>
        <p:spPr>
          <a:xfrm rot="5400000" flipH="1" flipV="1">
            <a:off x="3591399" y="3571670"/>
            <a:ext cx="1404000" cy="1980000"/>
          </a:xfrm>
          <a:prstGeom prst="bentConnector3">
            <a:avLst>
              <a:gd name="adj1" fmla="val 58749"/>
            </a:avLst>
          </a:prstGeom>
          <a:ln>
            <a:solidFill>
              <a:srgbClr val="C000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1042"/>
          <p:cNvCxnSpPr>
            <a:stCxn id="38" idx="1"/>
            <a:endCxn id="73" idx="3"/>
          </p:cNvCxnSpPr>
          <p:nvPr/>
        </p:nvCxnSpPr>
        <p:spPr>
          <a:xfrm rot="5400000" flipH="1" flipV="1">
            <a:off x="4716998" y="4229117"/>
            <a:ext cx="1418710" cy="678997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79 Conector angular"/>
          <p:cNvCxnSpPr>
            <a:stCxn id="25" idx="1"/>
            <a:endCxn id="13" idx="2"/>
          </p:cNvCxnSpPr>
          <p:nvPr/>
        </p:nvCxnSpPr>
        <p:spPr>
          <a:xfrm rot="10800000">
            <a:off x="249327" y="1400347"/>
            <a:ext cx="40843" cy="3234636"/>
          </a:xfrm>
          <a:prstGeom prst="bentConnector3">
            <a:avLst>
              <a:gd name="adj1" fmla="val 559704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80 Conector angular"/>
          <p:cNvCxnSpPr/>
          <p:nvPr/>
        </p:nvCxnSpPr>
        <p:spPr>
          <a:xfrm rot="10800000">
            <a:off x="4630858" y="2298529"/>
            <a:ext cx="3924000" cy="0"/>
          </a:xfrm>
          <a:prstGeom prst="bentConnector3">
            <a:avLst>
              <a:gd name="adj1" fmla="val 3224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ángulo 90"/>
          <p:cNvSpPr/>
          <p:nvPr/>
        </p:nvSpPr>
        <p:spPr>
          <a:xfrm rot="5400000">
            <a:off x="3560577" y="595414"/>
            <a:ext cx="2389902" cy="4355070"/>
          </a:xfrm>
          <a:prstGeom prst="rect">
            <a:avLst/>
          </a:prstGeom>
          <a:noFill/>
          <a:ln w="19050">
            <a:solidFill>
              <a:srgbClr val="0099FF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3" name="Grupo 19"/>
          <p:cNvGrpSpPr/>
          <p:nvPr/>
        </p:nvGrpSpPr>
        <p:grpSpPr>
          <a:xfrm>
            <a:off x="7007634" y="4359968"/>
            <a:ext cx="1819422" cy="1443178"/>
            <a:chOff x="6755346" y="4601657"/>
            <a:chExt cx="1819422" cy="1443178"/>
          </a:xfrm>
        </p:grpSpPr>
        <p:sp>
          <p:nvSpPr>
            <p:cNvPr id="84" name="Rectángulo 90"/>
            <p:cNvSpPr/>
            <p:nvPr/>
          </p:nvSpPr>
          <p:spPr>
            <a:xfrm>
              <a:off x="6755346" y="4604835"/>
              <a:ext cx="1800000" cy="1440000"/>
            </a:xfrm>
            <a:prstGeom prst="rect">
              <a:avLst/>
            </a:prstGeom>
            <a:ln w="19050">
              <a:solidFill>
                <a:srgbClr val="00B050"/>
              </a:solidFill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5" name="Imagen 7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197345" y="4982731"/>
              <a:ext cx="720000" cy="632364"/>
            </a:xfrm>
            <a:prstGeom prst="rect">
              <a:avLst/>
            </a:prstGeom>
          </p:spPr>
        </p:pic>
        <p:sp>
          <p:nvSpPr>
            <p:cNvPr id="86" name="CuadroTexto 206"/>
            <p:cNvSpPr txBox="1"/>
            <p:nvPr/>
          </p:nvSpPr>
          <p:spPr>
            <a:xfrm>
              <a:off x="6755346" y="4601657"/>
              <a:ext cx="1803042" cy="307777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DB2</a:t>
              </a:r>
            </a:p>
          </p:txBody>
        </p:sp>
        <p:grpSp>
          <p:nvGrpSpPr>
            <p:cNvPr id="87" name="94 Grupo"/>
            <p:cNvGrpSpPr/>
            <p:nvPr/>
          </p:nvGrpSpPr>
          <p:grpSpPr>
            <a:xfrm>
              <a:off x="7638768" y="5663909"/>
              <a:ext cx="936000" cy="361240"/>
              <a:chOff x="4028767" y="6154627"/>
              <a:chExt cx="936000" cy="361240"/>
            </a:xfrm>
          </p:grpSpPr>
          <p:pic>
            <p:nvPicPr>
              <p:cNvPr id="88" name="Imagen 120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033322" y="6154627"/>
                <a:ext cx="859589" cy="220014"/>
              </a:xfrm>
              <a:prstGeom prst="rect">
                <a:avLst/>
              </a:prstGeom>
            </p:spPr>
          </p:pic>
          <p:sp>
            <p:nvSpPr>
              <p:cNvPr id="89" name="Rectángulo 103"/>
              <p:cNvSpPr/>
              <p:nvPr/>
            </p:nvSpPr>
            <p:spPr>
              <a:xfrm>
                <a:off x="4028767" y="6377368"/>
                <a:ext cx="936000" cy="138499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s-P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APPN.INTEGRA</a:t>
                </a:r>
              </a:p>
            </p:txBody>
          </p:sp>
        </p:grpSp>
      </p:grpSp>
      <p:cxnSp>
        <p:nvCxnSpPr>
          <p:cNvPr id="90" name="89 Conector angular"/>
          <p:cNvCxnSpPr>
            <a:stCxn id="84" idx="3"/>
            <a:endCxn id="54" idx="3"/>
          </p:cNvCxnSpPr>
          <p:nvPr/>
        </p:nvCxnSpPr>
        <p:spPr>
          <a:xfrm flipV="1">
            <a:off x="8807634" y="3464561"/>
            <a:ext cx="701224" cy="1618585"/>
          </a:xfrm>
          <a:prstGeom prst="bentConnector2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90 Conector angular"/>
          <p:cNvCxnSpPr>
            <a:stCxn id="86" idx="0"/>
            <a:endCxn id="73" idx="0"/>
          </p:cNvCxnSpPr>
          <p:nvPr/>
        </p:nvCxnSpPr>
        <p:spPr>
          <a:xfrm rot="16200000" flipV="1">
            <a:off x="6731150" y="3181962"/>
            <a:ext cx="1166708" cy="1189303"/>
          </a:xfrm>
          <a:prstGeom prst="bentConnector2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91 Conector angular"/>
          <p:cNvCxnSpPr>
            <a:stCxn id="84" idx="1"/>
            <a:endCxn id="7" idx="3"/>
          </p:cNvCxnSpPr>
          <p:nvPr/>
        </p:nvCxnSpPr>
        <p:spPr>
          <a:xfrm rot="10800000">
            <a:off x="3695236" y="3502136"/>
            <a:ext cx="3312399" cy="1581011"/>
          </a:xfrm>
          <a:prstGeom prst="bentConnector2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uadroTexto 9"/>
          <p:cNvSpPr txBox="1"/>
          <p:nvPr/>
        </p:nvSpPr>
        <p:spPr>
          <a:xfrm>
            <a:off x="6883526" y="2694602"/>
            <a:ext cx="1008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PE" sz="1200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EECC-Código</a:t>
            </a:r>
            <a:endParaRPr lang="es-PE" sz="1200" dirty="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4" name="93 Conector recto de flecha"/>
          <p:cNvCxnSpPr>
            <a:stCxn id="73" idx="0"/>
            <a:endCxn id="53" idx="2"/>
          </p:cNvCxnSpPr>
          <p:nvPr/>
        </p:nvCxnSpPr>
        <p:spPr>
          <a:xfrm flipV="1">
            <a:off x="6719852" y="2689693"/>
            <a:ext cx="1909566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ítulo 3"/>
          <p:cNvSpPr>
            <a:spLocks noGrp="1"/>
          </p:cNvSpPr>
          <p:nvPr>
            <p:ph type="title"/>
          </p:nvPr>
        </p:nvSpPr>
        <p:spPr>
          <a:xfrm>
            <a:off x="31634" y="126632"/>
            <a:ext cx="8100810" cy="588035"/>
          </a:xfrm>
        </p:spPr>
        <p:txBody>
          <a:bodyPr/>
          <a:lstStyle/>
          <a:p>
            <a:pPr algn="l"/>
            <a:r>
              <a:rPr lang="es-PE" sz="2400" b="1" dirty="0"/>
              <a:t>AFP INTEGRA – </a:t>
            </a:r>
            <a:r>
              <a:rPr lang="es-PE" sz="2400" b="1" dirty="0" smtClean="0"/>
              <a:t>Contactos-IVR</a:t>
            </a:r>
            <a:endParaRPr lang="es-PE" sz="2400" b="1" dirty="0"/>
          </a:p>
        </p:txBody>
      </p:sp>
      <p:pic>
        <p:nvPicPr>
          <p:cNvPr id="96" name="Imagen 57"/>
          <p:cNvPicPr>
            <a:picLocks noChangeAspect="1"/>
          </p:cNvPicPr>
          <p:nvPr/>
        </p:nvPicPr>
        <p:blipFill rotWithShape="1">
          <a:blip r:embed="rId2"/>
          <a:srcRect r="20396"/>
          <a:stretch/>
        </p:blipFill>
        <p:spPr>
          <a:xfrm>
            <a:off x="10259359" y="5149437"/>
            <a:ext cx="312212" cy="266624"/>
          </a:xfrm>
          <a:prstGeom prst="rect">
            <a:avLst/>
          </a:prstGeom>
        </p:spPr>
      </p:pic>
      <p:pic>
        <p:nvPicPr>
          <p:cNvPr id="97" name="Imagen 5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281954" y="5511029"/>
            <a:ext cx="271682" cy="271728"/>
          </a:xfrm>
          <a:prstGeom prst="rect">
            <a:avLst/>
          </a:prstGeom>
        </p:spPr>
      </p:pic>
      <p:pic>
        <p:nvPicPr>
          <p:cNvPr id="98" name="Imagen 12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207247" y="5948987"/>
            <a:ext cx="416436" cy="106588"/>
          </a:xfrm>
          <a:prstGeom prst="rect">
            <a:avLst/>
          </a:prstGeom>
        </p:spPr>
      </p:pic>
      <p:pic>
        <p:nvPicPr>
          <p:cNvPr id="99" name="Picture 4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0622" y="6207143"/>
            <a:ext cx="183862" cy="334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701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PE" sz="2400" b="1"/>
              <a:t>AFP INTEGRA – Definición de las Aplicaciones de Gestión Humana</a:t>
            </a:r>
          </a:p>
        </p:txBody>
      </p:sp>
      <p:pic>
        <p:nvPicPr>
          <p:cNvPr id="222" name="Imagen 22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57496" y="103009"/>
            <a:ext cx="1724704" cy="698676"/>
          </a:xfrm>
          <a:prstGeom prst="rect">
            <a:avLst/>
          </a:prstGeom>
        </p:spPr>
      </p:pic>
      <p:sp>
        <p:nvSpPr>
          <p:cNvPr id="130" name="AutoShape 2" descr="Resultado de imagen para edificio empresa dibuj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77" name="Rectángulo 90"/>
          <p:cNvSpPr/>
          <p:nvPr/>
        </p:nvSpPr>
        <p:spPr>
          <a:xfrm rot="5400000">
            <a:off x="4204165" y="-2626436"/>
            <a:ext cx="3718020" cy="11497719"/>
          </a:xfrm>
          <a:prstGeom prst="rect">
            <a:avLst/>
          </a:prstGeom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CuadroTexto 206"/>
          <p:cNvSpPr txBox="1"/>
          <p:nvPr/>
        </p:nvSpPr>
        <p:spPr>
          <a:xfrm>
            <a:off x="314323" y="1000168"/>
            <a:ext cx="11497721" cy="338554"/>
          </a:xfrm>
          <a:prstGeom prst="rect">
            <a:avLst/>
          </a:prstGeom>
          <a:solidFill>
            <a:srgbClr val="00CCFF"/>
          </a:solidFill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PE"/>
              <a:t>Gestión Humana</a:t>
            </a:r>
          </a:p>
        </p:txBody>
      </p:sp>
      <p:grpSp>
        <p:nvGrpSpPr>
          <p:cNvPr id="79" name="Grupo 37"/>
          <p:cNvGrpSpPr/>
          <p:nvPr/>
        </p:nvGrpSpPr>
        <p:grpSpPr>
          <a:xfrm>
            <a:off x="236150" y="1525305"/>
            <a:ext cx="1222795" cy="1033426"/>
            <a:chOff x="1188984" y="2255197"/>
            <a:chExt cx="1222795" cy="1033426"/>
          </a:xfrm>
        </p:grpSpPr>
        <p:pic>
          <p:nvPicPr>
            <p:cNvPr id="80" name="Imagen 101"/>
            <p:cNvPicPr>
              <a:picLocks noChangeAspect="1"/>
            </p:cNvPicPr>
            <p:nvPr/>
          </p:nvPicPr>
          <p:blipFill rotWithShape="1">
            <a:blip r:embed="rId3"/>
            <a:srcRect r="20396"/>
            <a:stretch/>
          </p:blipFill>
          <p:spPr>
            <a:xfrm>
              <a:off x="1577774" y="2255197"/>
              <a:ext cx="356268" cy="304248"/>
            </a:xfrm>
            <a:prstGeom prst="rect">
              <a:avLst/>
            </a:prstGeom>
          </p:spPr>
        </p:pic>
        <p:sp>
          <p:nvSpPr>
            <p:cNvPr id="81" name="CuadroTexto 34"/>
            <p:cNvSpPr txBox="1"/>
            <p:nvPr/>
          </p:nvSpPr>
          <p:spPr>
            <a:xfrm>
              <a:off x="1188984" y="2519182"/>
              <a:ext cx="122279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100" dirty="0">
                  <a:latin typeface="Arial" panose="020B0604020202020204" pitchFamily="34" charset="0"/>
                  <a:cs typeface="Arial" panose="020B0604020202020204" pitchFamily="34" charset="0"/>
                </a:rPr>
                <a:t>Adryan - Recursos Humanos (Consulta Web)</a:t>
              </a:r>
            </a:p>
          </p:txBody>
        </p:sp>
      </p:grpSp>
      <p:sp>
        <p:nvSpPr>
          <p:cNvPr id="82" name="CuadroTexto 206"/>
          <p:cNvSpPr txBox="1"/>
          <p:nvPr/>
        </p:nvSpPr>
        <p:spPr>
          <a:xfrm>
            <a:off x="1391575" y="1661672"/>
            <a:ext cx="4338394" cy="261610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PE" sz="1100">
                <a:latin typeface="Arial" panose="020B0604020202020204" pitchFamily="34" charset="0"/>
                <a:cs typeface="Arial" panose="020B0604020202020204" pitchFamily="34" charset="0"/>
              </a:rPr>
              <a:t>Administración de empleados de Integra (planillas)</a:t>
            </a:r>
          </a:p>
        </p:txBody>
      </p:sp>
      <p:grpSp>
        <p:nvGrpSpPr>
          <p:cNvPr id="83" name="Grupo 37"/>
          <p:cNvGrpSpPr/>
          <p:nvPr/>
        </p:nvGrpSpPr>
        <p:grpSpPr>
          <a:xfrm>
            <a:off x="5800804" y="1540700"/>
            <a:ext cx="1486057" cy="525595"/>
            <a:chOff x="1075245" y="2255197"/>
            <a:chExt cx="1486057" cy="525595"/>
          </a:xfrm>
        </p:grpSpPr>
        <p:pic>
          <p:nvPicPr>
            <p:cNvPr id="84" name="Imagen 101"/>
            <p:cNvPicPr>
              <a:picLocks noChangeAspect="1"/>
            </p:cNvPicPr>
            <p:nvPr/>
          </p:nvPicPr>
          <p:blipFill rotWithShape="1">
            <a:blip r:embed="rId3"/>
            <a:srcRect r="20396"/>
            <a:stretch/>
          </p:blipFill>
          <p:spPr>
            <a:xfrm>
              <a:off x="1646014" y="2255197"/>
              <a:ext cx="356268" cy="304248"/>
            </a:xfrm>
            <a:prstGeom prst="rect">
              <a:avLst/>
            </a:prstGeom>
          </p:spPr>
        </p:pic>
        <p:sp>
          <p:nvSpPr>
            <p:cNvPr id="85" name="CuadroTexto 34"/>
            <p:cNvSpPr txBox="1"/>
            <p:nvPr/>
          </p:nvSpPr>
          <p:spPr>
            <a:xfrm>
              <a:off x="1075245" y="2519182"/>
              <a:ext cx="14860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100" dirty="0">
                  <a:latin typeface="Arial" panose="020B0604020202020204" pitchFamily="34" charset="0"/>
                  <a:cs typeface="Arial" panose="020B0604020202020204" pitchFamily="34" charset="0"/>
                </a:rPr>
                <a:t>GDD</a:t>
              </a:r>
            </a:p>
          </p:txBody>
        </p:sp>
      </p:grpSp>
      <p:sp>
        <p:nvSpPr>
          <p:cNvPr id="86" name="CuadroTexto 206"/>
          <p:cNvSpPr txBox="1"/>
          <p:nvPr/>
        </p:nvSpPr>
        <p:spPr>
          <a:xfrm>
            <a:off x="7123085" y="1667969"/>
            <a:ext cx="4338394" cy="430887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PE" sz="1100" dirty="0">
                <a:latin typeface="Arial" panose="020B0604020202020204" pitchFamily="34" charset="0"/>
                <a:cs typeface="Arial" panose="020B0604020202020204" pitchFamily="34" charset="0"/>
              </a:rPr>
              <a:t>Aplicación que genera todos los trámites que se realiza en el área de servicio al cliente, como reclamos, consultas, entre otros.</a:t>
            </a:r>
          </a:p>
        </p:txBody>
      </p:sp>
      <p:grpSp>
        <p:nvGrpSpPr>
          <p:cNvPr id="96" name="Grupo 37"/>
          <p:cNvGrpSpPr/>
          <p:nvPr/>
        </p:nvGrpSpPr>
        <p:grpSpPr>
          <a:xfrm>
            <a:off x="256045" y="2652666"/>
            <a:ext cx="1162826" cy="1033426"/>
            <a:chOff x="1175337" y="2255197"/>
            <a:chExt cx="1162826" cy="1033426"/>
          </a:xfrm>
        </p:grpSpPr>
        <p:pic>
          <p:nvPicPr>
            <p:cNvPr id="97" name="Imagen 101"/>
            <p:cNvPicPr>
              <a:picLocks noChangeAspect="1"/>
            </p:cNvPicPr>
            <p:nvPr/>
          </p:nvPicPr>
          <p:blipFill rotWithShape="1">
            <a:blip r:embed="rId3"/>
            <a:srcRect r="20396"/>
            <a:stretch/>
          </p:blipFill>
          <p:spPr>
            <a:xfrm>
              <a:off x="1577774" y="2255197"/>
              <a:ext cx="356268" cy="304248"/>
            </a:xfrm>
            <a:prstGeom prst="rect">
              <a:avLst/>
            </a:prstGeom>
          </p:spPr>
        </p:pic>
        <p:sp>
          <p:nvSpPr>
            <p:cNvPr id="98" name="CuadroTexto 34"/>
            <p:cNvSpPr txBox="1"/>
            <p:nvPr/>
          </p:nvSpPr>
          <p:spPr>
            <a:xfrm>
              <a:off x="1175337" y="2519182"/>
              <a:ext cx="116282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100" dirty="0">
                  <a:latin typeface="Arial" panose="020B0604020202020204" pitchFamily="34" charset="0"/>
                  <a:cs typeface="Arial" panose="020B0604020202020204" pitchFamily="34" charset="0"/>
                </a:rPr>
                <a:t>Adryan - Recursos Humanos (Planillas))</a:t>
              </a:r>
            </a:p>
          </p:txBody>
        </p:sp>
      </p:grpSp>
      <p:sp>
        <p:nvSpPr>
          <p:cNvPr id="99" name="CuadroTexto 206"/>
          <p:cNvSpPr txBox="1"/>
          <p:nvPr/>
        </p:nvSpPr>
        <p:spPr>
          <a:xfrm>
            <a:off x="1391575" y="2769273"/>
            <a:ext cx="4338394" cy="261610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PE" sz="1100">
                <a:latin typeface="Arial" panose="020B0604020202020204" pitchFamily="34" charset="0"/>
                <a:cs typeface="Arial" panose="020B0604020202020204" pitchFamily="34" charset="0"/>
              </a:rPr>
              <a:t>Administración de empleados de Integra (planillas)</a:t>
            </a:r>
          </a:p>
        </p:txBody>
      </p:sp>
      <p:grpSp>
        <p:nvGrpSpPr>
          <p:cNvPr id="29" name="Grupo 37"/>
          <p:cNvGrpSpPr/>
          <p:nvPr/>
        </p:nvGrpSpPr>
        <p:grpSpPr>
          <a:xfrm>
            <a:off x="267031" y="3768269"/>
            <a:ext cx="1162826" cy="1033426"/>
            <a:chOff x="1175337" y="2255197"/>
            <a:chExt cx="1162826" cy="1033426"/>
          </a:xfrm>
        </p:grpSpPr>
        <p:pic>
          <p:nvPicPr>
            <p:cNvPr id="30" name="Imagen 101"/>
            <p:cNvPicPr>
              <a:picLocks noChangeAspect="1"/>
            </p:cNvPicPr>
            <p:nvPr/>
          </p:nvPicPr>
          <p:blipFill rotWithShape="1">
            <a:blip r:embed="rId3"/>
            <a:srcRect r="20396"/>
            <a:stretch/>
          </p:blipFill>
          <p:spPr>
            <a:xfrm>
              <a:off x="1577774" y="2255197"/>
              <a:ext cx="356268" cy="304248"/>
            </a:xfrm>
            <a:prstGeom prst="rect">
              <a:avLst/>
            </a:prstGeom>
          </p:spPr>
        </p:pic>
        <p:sp>
          <p:nvSpPr>
            <p:cNvPr id="31" name="CuadroTexto 34"/>
            <p:cNvSpPr txBox="1"/>
            <p:nvPr/>
          </p:nvSpPr>
          <p:spPr>
            <a:xfrm>
              <a:off x="1175337" y="2519182"/>
              <a:ext cx="116282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100">
                  <a:latin typeface="Arial" panose="020B0604020202020204" pitchFamily="34" charset="0"/>
                  <a:cs typeface="Arial" panose="020B0604020202020204" pitchFamily="34" charset="0"/>
                </a:rPr>
                <a:t>Sistema de Consultas de RRHH de Horizonte</a:t>
              </a:r>
            </a:p>
          </p:txBody>
        </p:sp>
      </p:grpSp>
      <p:sp>
        <p:nvSpPr>
          <p:cNvPr id="32" name="CuadroTexto 206"/>
          <p:cNvSpPr txBox="1"/>
          <p:nvPr/>
        </p:nvSpPr>
        <p:spPr>
          <a:xfrm>
            <a:off x="1429857" y="3925820"/>
            <a:ext cx="4338394" cy="261610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PE" sz="1100" dirty="0">
                <a:latin typeface="Arial" panose="020B0604020202020204" pitchFamily="34" charset="0"/>
                <a:cs typeface="Arial" panose="020B0604020202020204" pitchFamily="34" charset="0"/>
              </a:rPr>
              <a:t>Manejo de la recaudación</a:t>
            </a:r>
          </a:p>
        </p:txBody>
      </p:sp>
      <p:grpSp>
        <p:nvGrpSpPr>
          <p:cNvPr id="23" name="Grupo 37"/>
          <p:cNvGrpSpPr/>
          <p:nvPr/>
        </p:nvGrpSpPr>
        <p:grpSpPr>
          <a:xfrm>
            <a:off x="5830372" y="2649743"/>
            <a:ext cx="1486057" cy="525595"/>
            <a:chOff x="1075245" y="2255197"/>
            <a:chExt cx="1486057" cy="525595"/>
          </a:xfrm>
        </p:grpSpPr>
        <p:pic>
          <p:nvPicPr>
            <p:cNvPr id="24" name="Imagen 101"/>
            <p:cNvPicPr>
              <a:picLocks noChangeAspect="1"/>
            </p:cNvPicPr>
            <p:nvPr/>
          </p:nvPicPr>
          <p:blipFill rotWithShape="1">
            <a:blip r:embed="rId3"/>
            <a:srcRect r="20396"/>
            <a:stretch/>
          </p:blipFill>
          <p:spPr>
            <a:xfrm>
              <a:off x="1646014" y="2255197"/>
              <a:ext cx="356268" cy="304248"/>
            </a:xfrm>
            <a:prstGeom prst="rect">
              <a:avLst/>
            </a:prstGeom>
          </p:spPr>
        </p:pic>
        <p:sp>
          <p:nvSpPr>
            <p:cNvPr id="25" name="CuadroTexto 34"/>
            <p:cNvSpPr txBox="1"/>
            <p:nvPr/>
          </p:nvSpPr>
          <p:spPr>
            <a:xfrm>
              <a:off x="1075245" y="2519182"/>
              <a:ext cx="14860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Talentum</a:t>
              </a:r>
              <a:endParaRPr lang="es-PE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CuadroTexto 206"/>
          <p:cNvSpPr txBox="1"/>
          <p:nvPr/>
        </p:nvSpPr>
        <p:spPr>
          <a:xfrm>
            <a:off x="7111709" y="2777012"/>
            <a:ext cx="4338394" cy="430887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PE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Modulo Sap que gestiona los datos personales / permisos / vacaciones de lo colaboradores.</a:t>
            </a:r>
            <a:endParaRPr lang="es-PE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" name="Grupo 37"/>
          <p:cNvGrpSpPr/>
          <p:nvPr/>
        </p:nvGrpSpPr>
        <p:grpSpPr>
          <a:xfrm>
            <a:off x="5778052" y="3784799"/>
            <a:ext cx="1486057" cy="525595"/>
            <a:chOff x="1075245" y="2255197"/>
            <a:chExt cx="1486057" cy="525595"/>
          </a:xfrm>
        </p:grpSpPr>
        <p:pic>
          <p:nvPicPr>
            <p:cNvPr id="28" name="Imagen 101"/>
            <p:cNvPicPr>
              <a:picLocks noChangeAspect="1"/>
            </p:cNvPicPr>
            <p:nvPr/>
          </p:nvPicPr>
          <p:blipFill rotWithShape="1">
            <a:blip r:embed="rId3"/>
            <a:srcRect r="20396"/>
            <a:stretch/>
          </p:blipFill>
          <p:spPr>
            <a:xfrm>
              <a:off x="1646014" y="2255197"/>
              <a:ext cx="356268" cy="304248"/>
            </a:xfrm>
            <a:prstGeom prst="rect">
              <a:avLst/>
            </a:prstGeom>
          </p:spPr>
        </p:pic>
        <p:sp>
          <p:nvSpPr>
            <p:cNvPr id="33" name="CuadroTexto 34"/>
            <p:cNvSpPr txBox="1"/>
            <p:nvPr/>
          </p:nvSpPr>
          <p:spPr>
            <a:xfrm>
              <a:off x="1075245" y="2519182"/>
              <a:ext cx="14860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BIOSTAR</a:t>
              </a:r>
              <a:endParaRPr lang="es-PE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4" name="CuadroTexto 206"/>
          <p:cNvSpPr txBox="1"/>
          <p:nvPr/>
        </p:nvSpPr>
        <p:spPr>
          <a:xfrm>
            <a:off x="7059389" y="3925716"/>
            <a:ext cx="4338394" cy="430887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PE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Sistema de marcaciones de huella digital de los colaboradores de las empresa AFP Integra , Fondos, SUAM y SAB</a:t>
            </a:r>
            <a:endParaRPr lang="es-PE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14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tángulo 90"/>
          <p:cNvSpPr/>
          <p:nvPr/>
        </p:nvSpPr>
        <p:spPr>
          <a:xfrm>
            <a:off x="5582145" y="3040901"/>
            <a:ext cx="2399937" cy="1911500"/>
          </a:xfrm>
          <a:prstGeom prst="rect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Rectángulo 134"/>
          <p:cNvSpPr/>
          <p:nvPr/>
        </p:nvSpPr>
        <p:spPr>
          <a:xfrm rot="5400000">
            <a:off x="614939" y="4872360"/>
            <a:ext cx="1681573" cy="1990703"/>
          </a:xfrm>
          <a:prstGeom prst="rect">
            <a:avLst/>
          </a:prstGeom>
          <a:ln w="19050">
            <a:solidFill>
              <a:srgbClr val="0099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CuadroTexto 206"/>
          <p:cNvSpPr txBox="1"/>
          <p:nvPr/>
        </p:nvSpPr>
        <p:spPr>
          <a:xfrm>
            <a:off x="460374" y="4749925"/>
            <a:ext cx="1990703" cy="276999"/>
          </a:xfrm>
          <a:prstGeom prst="rect">
            <a:avLst/>
          </a:prstGeom>
          <a:solidFill>
            <a:srgbClr val="0099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DE DATOS CORE</a:t>
            </a:r>
          </a:p>
        </p:txBody>
      </p:sp>
      <p:sp>
        <p:nvSpPr>
          <p:cNvPr id="163" name="Rectángulo 90"/>
          <p:cNvSpPr/>
          <p:nvPr/>
        </p:nvSpPr>
        <p:spPr>
          <a:xfrm rot="5400000">
            <a:off x="870781" y="5189081"/>
            <a:ext cx="931858" cy="1276872"/>
          </a:xfrm>
          <a:prstGeom prst="rect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CuadroTexto 206"/>
          <p:cNvSpPr txBox="1"/>
          <p:nvPr/>
        </p:nvSpPr>
        <p:spPr>
          <a:xfrm>
            <a:off x="690989" y="5095144"/>
            <a:ext cx="1315193" cy="276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DB2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PE" sz="2400" b="1" dirty="0"/>
              <a:t>AFP INTEGRA – Proceso de Gestión Humana</a:t>
            </a:r>
          </a:p>
        </p:txBody>
      </p:sp>
      <p:pic>
        <p:nvPicPr>
          <p:cNvPr id="222" name="Imagen 22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57496" y="103009"/>
            <a:ext cx="1724704" cy="698676"/>
          </a:xfrm>
          <a:prstGeom prst="rect">
            <a:avLst/>
          </a:prstGeom>
        </p:spPr>
      </p:pic>
      <p:sp>
        <p:nvSpPr>
          <p:cNvPr id="130" name="AutoShape 2" descr="Resultado de imagen para edificio empresa dibuj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grpSp>
        <p:nvGrpSpPr>
          <p:cNvPr id="67" name="66 Grupo"/>
          <p:cNvGrpSpPr/>
          <p:nvPr/>
        </p:nvGrpSpPr>
        <p:grpSpPr>
          <a:xfrm>
            <a:off x="1006271" y="6300658"/>
            <a:ext cx="1148079" cy="370097"/>
            <a:chOff x="1045090" y="4554897"/>
            <a:chExt cx="1148079" cy="370097"/>
          </a:xfrm>
        </p:grpSpPr>
        <p:pic>
          <p:nvPicPr>
            <p:cNvPr id="68" name="Imagen 1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97733" y="4554897"/>
              <a:ext cx="851430" cy="217926"/>
            </a:xfrm>
            <a:prstGeom prst="rect">
              <a:avLst/>
            </a:prstGeom>
          </p:spPr>
        </p:pic>
        <p:sp>
          <p:nvSpPr>
            <p:cNvPr id="69" name="Rectángulo 103"/>
            <p:cNvSpPr/>
            <p:nvPr/>
          </p:nvSpPr>
          <p:spPr>
            <a:xfrm>
              <a:off x="1045090" y="4755717"/>
              <a:ext cx="1148079" cy="16927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s-PE" sz="1100" dirty="0">
                  <a:latin typeface="Arial" panose="020B0604020202020204" pitchFamily="34" charset="0"/>
                  <a:cs typeface="Arial" panose="020B0604020202020204" pitchFamily="34" charset="0"/>
                </a:rPr>
                <a:t>APPN.INTEGRA</a:t>
              </a:r>
            </a:p>
          </p:txBody>
        </p:sp>
      </p:grpSp>
      <p:sp>
        <p:nvSpPr>
          <p:cNvPr id="72" name="CuadroTexto 9"/>
          <p:cNvSpPr txBox="1"/>
          <p:nvPr/>
        </p:nvSpPr>
        <p:spPr>
          <a:xfrm>
            <a:off x="823484" y="6033739"/>
            <a:ext cx="9949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BD AS400</a:t>
            </a:r>
            <a:endParaRPr lang="es-PE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6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966" y="5474594"/>
            <a:ext cx="575541" cy="575637"/>
          </a:xfrm>
          <a:prstGeom prst="rect">
            <a:avLst/>
          </a:prstGeom>
        </p:spPr>
      </p:pic>
      <p:sp>
        <p:nvSpPr>
          <p:cNvPr id="143" name="Rectángulo 90"/>
          <p:cNvSpPr/>
          <p:nvPr/>
        </p:nvSpPr>
        <p:spPr>
          <a:xfrm rot="5400000">
            <a:off x="1852381" y="-527425"/>
            <a:ext cx="1476839" cy="4943477"/>
          </a:xfrm>
          <a:prstGeom prst="rect">
            <a:avLst/>
          </a:prstGeom>
          <a:ln w="19050">
            <a:solidFill>
              <a:srgbClr val="66006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CuadroTexto 206"/>
          <p:cNvSpPr txBox="1"/>
          <p:nvPr/>
        </p:nvSpPr>
        <p:spPr>
          <a:xfrm>
            <a:off x="119064" y="928877"/>
            <a:ext cx="4943474" cy="277014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SISTEMAS DE GESTIÓN (Ambiente WEB)</a:t>
            </a:r>
          </a:p>
        </p:txBody>
      </p:sp>
      <p:sp>
        <p:nvSpPr>
          <p:cNvPr id="193" name="Rectángulo 90"/>
          <p:cNvSpPr/>
          <p:nvPr/>
        </p:nvSpPr>
        <p:spPr>
          <a:xfrm rot="5400000">
            <a:off x="6627813" y="9292"/>
            <a:ext cx="1376253" cy="3662412"/>
          </a:xfrm>
          <a:prstGeom prst="rect">
            <a:avLst/>
          </a:prstGeom>
          <a:ln w="19050">
            <a:solidFill>
              <a:srgbClr val="66006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" name="CuadroTexto 206"/>
          <p:cNvSpPr txBox="1"/>
          <p:nvPr/>
        </p:nvSpPr>
        <p:spPr>
          <a:xfrm>
            <a:off x="5476035" y="875356"/>
            <a:ext cx="3671109" cy="276999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 DE PLANILLAS </a:t>
            </a:r>
          </a:p>
        </p:txBody>
      </p:sp>
      <p:grpSp>
        <p:nvGrpSpPr>
          <p:cNvPr id="195" name="Grupo 194"/>
          <p:cNvGrpSpPr/>
          <p:nvPr/>
        </p:nvGrpSpPr>
        <p:grpSpPr>
          <a:xfrm>
            <a:off x="5482068" y="1257835"/>
            <a:ext cx="1828266" cy="905250"/>
            <a:chOff x="5423758" y="3940709"/>
            <a:chExt cx="1828266" cy="905250"/>
          </a:xfrm>
        </p:grpSpPr>
        <p:pic>
          <p:nvPicPr>
            <p:cNvPr id="196" name="Imagen 195"/>
            <p:cNvPicPr>
              <a:picLocks noChangeAspect="1"/>
            </p:cNvPicPr>
            <p:nvPr/>
          </p:nvPicPr>
          <p:blipFill rotWithShape="1">
            <a:blip r:embed="rId5"/>
            <a:srcRect r="20396"/>
            <a:stretch/>
          </p:blipFill>
          <p:spPr>
            <a:xfrm>
              <a:off x="6136899" y="3940709"/>
              <a:ext cx="555595" cy="474471"/>
            </a:xfrm>
            <a:prstGeom prst="rect">
              <a:avLst/>
            </a:prstGeom>
          </p:spPr>
        </p:pic>
        <p:sp>
          <p:nvSpPr>
            <p:cNvPr id="197" name="CuadroTexto 196"/>
            <p:cNvSpPr txBox="1"/>
            <p:nvPr/>
          </p:nvSpPr>
          <p:spPr>
            <a:xfrm>
              <a:off x="5423758" y="4415072"/>
              <a:ext cx="182826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100" dirty="0">
                  <a:latin typeface="Arial" panose="020B0604020202020204" pitchFamily="34" charset="0"/>
                  <a:cs typeface="Arial" panose="020B0604020202020204" pitchFamily="34" charset="0"/>
                </a:rPr>
                <a:t>Adryan - Recursos Humanos (Consulta Web)</a:t>
              </a:r>
            </a:p>
          </p:txBody>
        </p:sp>
      </p:grpSp>
      <p:grpSp>
        <p:nvGrpSpPr>
          <p:cNvPr id="198" name="Grupo 197"/>
          <p:cNvGrpSpPr/>
          <p:nvPr/>
        </p:nvGrpSpPr>
        <p:grpSpPr>
          <a:xfrm>
            <a:off x="7314735" y="1248500"/>
            <a:ext cx="1813813" cy="1033565"/>
            <a:chOff x="5976456" y="2372980"/>
            <a:chExt cx="1813813" cy="1033565"/>
          </a:xfrm>
        </p:grpSpPr>
        <p:pic>
          <p:nvPicPr>
            <p:cNvPr id="199" name="Imagen 198"/>
            <p:cNvPicPr>
              <a:picLocks noChangeAspect="1"/>
            </p:cNvPicPr>
            <p:nvPr/>
          </p:nvPicPr>
          <p:blipFill rotWithShape="1">
            <a:blip r:embed="rId5"/>
            <a:srcRect r="20396"/>
            <a:stretch/>
          </p:blipFill>
          <p:spPr>
            <a:xfrm>
              <a:off x="6386501" y="2372980"/>
              <a:ext cx="514605" cy="439466"/>
            </a:xfrm>
            <a:prstGeom prst="rect">
              <a:avLst/>
            </a:prstGeom>
          </p:spPr>
        </p:pic>
        <p:sp>
          <p:nvSpPr>
            <p:cNvPr id="200" name="CuadroTexto 199"/>
            <p:cNvSpPr txBox="1"/>
            <p:nvPr/>
          </p:nvSpPr>
          <p:spPr>
            <a:xfrm>
              <a:off x="5976456" y="2806381"/>
              <a:ext cx="1813813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100" dirty="0">
                  <a:latin typeface="Arial" panose="020B0604020202020204" pitchFamily="34" charset="0"/>
                  <a:cs typeface="Arial" panose="020B0604020202020204" pitchFamily="34" charset="0"/>
                </a:rPr>
                <a:t>Adryan - Recursos Humanos (</a:t>
              </a:r>
              <a:r>
                <a:rPr lang="es-PE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Planillas – C/S)</a:t>
              </a:r>
              <a:endParaRPr lang="es-PE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1141963" y="2299116"/>
            <a:ext cx="1319983" cy="827373"/>
            <a:chOff x="4823810" y="2207356"/>
            <a:chExt cx="1319983" cy="827373"/>
          </a:xfrm>
        </p:grpSpPr>
        <p:pic>
          <p:nvPicPr>
            <p:cNvPr id="202" name="Picture 4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0824" y="2207356"/>
              <a:ext cx="420678" cy="6050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3" name="Rectángulo 103"/>
            <p:cNvSpPr/>
            <p:nvPr/>
          </p:nvSpPr>
          <p:spPr>
            <a:xfrm>
              <a:off x="4823810" y="2773119"/>
              <a:ext cx="1319983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E" sz="1100" dirty="0">
                  <a:latin typeface="Arial" panose="020B0604020202020204" pitchFamily="34" charset="0"/>
                  <a:cs typeface="Arial" panose="020B0604020202020204" pitchFamily="34" charset="0"/>
                </a:rPr>
                <a:t>SPPEAPP00024 </a:t>
              </a:r>
            </a:p>
          </p:txBody>
        </p:sp>
      </p:grpSp>
      <p:sp>
        <p:nvSpPr>
          <p:cNvPr id="206" name="Rectángulo 103"/>
          <p:cNvSpPr/>
          <p:nvPr/>
        </p:nvSpPr>
        <p:spPr>
          <a:xfrm>
            <a:off x="7368465" y="2640268"/>
            <a:ext cx="1319983" cy="25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100" dirty="0">
                <a:latin typeface="Arial" panose="020B0604020202020204" pitchFamily="34" charset="0"/>
                <a:cs typeface="Arial" panose="020B0604020202020204" pitchFamily="34" charset="0"/>
              </a:rPr>
              <a:t>SPPEAPP00023</a:t>
            </a:r>
          </a:p>
        </p:txBody>
      </p:sp>
      <p:grpSp>
        <p:nvGrpSpPr>
          <p:cNvPr id="207" name="6 Grupo"/>
          <p:cNvGrpSpPr/>
          <p:nvPr/>
        </p:nvGrpSpPr>
        <p:grpSpPr>
          <a:xfrm>
            <a:off x="5710871" y="2140969"/>
            <a:ext cx="1319983" cy="745687"/>
            <a:chOff x="8930546" y="2305523"/>
            <a:chExt cx="1319983" cy="745687"/>
          </a:xfrm>
        </p:grpSpPr>
        <p:pic>
          <p:nvPicPr>
            <p:cNvPr id="208" name="Picture 4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3806" y="2305523"/>
              <a:ext cx="376645" cy="541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9" name="Rectángulo 103"/>
            <p:cNvSpPr/>
            <p:nvPr/>
          </p:nvSpPr>
          <p:spPr>
            <a:xfrm>
              <a:off x="8930546" y="2791221"/>
              <a:ext cx="1319983" cy="2599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E" sz="1100" dirty="0">
                  <a:latin typeface="Arial" panose="020B0604020202020204" pitchFamily="34" charset="0"/>
                  <a:cs typeface="Arial" panose="020B0604020202020204" pitchFamily="34" charset="0"/>
                </a:rPr>
                <a:t>SPPEAPP00070 </a:t>
              </a:r>
            </a:p>
          </p:txBody>
        </p:sp>
      </p:grpSp>
      <p:grpSp>
        <p:nvGrpSpPr>
          <p:cNvPr id="210" name="Grupo 13"/>
          <p:cNvGrpSpPr/>
          <p:nvPr/>
        </p:nvGrpSpPr>
        <p:grpSpPr>
          <a:xfrm>
            <a:off x="11558813" y="2657592"/>
            <a:ext cx="642227" cy="858490"/>
            <a:chOff x="9758083" y="5095356"/>
            <a:chExt cx="851722" cy="1041749"/>
          </a:xfrm>
        </p:grpSpPr>
        <p:pic>
          <p:nvPicPr>
            <p:cNvPr id="211" name="Imagen 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758083" y="5095356"/>
              <a:ext cx="752538" cy="714066"/>
            </a:xfrm>
            <a:prstGeom prst="rect">
              <a:avLst/>
            </a:prstGeom>
          </p:spPr>
        </p:pic>
        <p:sp>
          <p:nvSpPr>
            <p:cNvPr id="212" name="CuadroTexto 61"/>
            <p:cNvSpPr txBox="1"/>
            <p:nvPr/>
          </p:nvSpPr>
          <p:spPr>
            <a:xfrm>
              <a:off x="9907099" y="5825279"/>
              <a:ext cx="702706" cy="311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200">
                  <a:latin typeface="Arial" panose="020B0604020202020204" pitchFamily="34" charset="0"/>
                  <a:cs typeface="Arial" panose="020B0604020202020204" pitchFamily="34" charset="0"/>
                </a:rPr>
                <a:t>SBS </a:t>
              </a:r>
            </a:p>
          </p:txBody>
        </p:sp>
      </p:grpSp>
      <p:grpSp>
        <p:nvGrpSpPr>
          <p:cNvPr id="213" name="Grupo 24"/>
          <p:cNvGrpSpPr/>
          <p:nvPr/>
        </p:nvGrpSpPr>
        <p:grpSpPr>
          <a:xfrm>
            <a:off x="11463863" y="925796"/>
            <a:ext cx="784392" cy="918887"/>
            <a:chOff x="7683482" y="5778367"/>
            <a:chExt cx="784392" cy="918887"/>
          </a:xfrm>
        </p:grpSpPr>
        <p:pic>
          <p:nvPicPr>
            <p:cNvPr id="214" name="Imagen 2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683482" y="5778367"/>
              <a:ext cx="562185" cy="712993"/>
            </a:xfrm>
            <a:prstGeom prst="rect">
              <a:avLst/>
            </a:prstGeom>
          </p:spPr>
        </p:pic>
        <p:sp>
          <p:nvSpPr>
            <p:cNvPr id="215" name="CuadroTexto 136"/>
            <p:cNvSpPr txBox="1"/>
            <p:nvPr/>
          </p:nvSpPr>
          <p:spPr>
            <a:xfrm>
              <a:off x="7683482" y="6420255"/>
              <a:ext cx="7843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200" dirty="0">
                  <a:latin typeface="Arial" panose="020B0604020202020204" pitchFamily="34" charset="0"/>
                  <a:cs typeface="Arial" panose="020B0604020202020204" pitchFamily="34" charset="0"/>
                </a:rPr>
                <a:t>SUNAT</a:t>
              </a:r>
            </a:p>
          </p:txBody>
        </p:sp>
      </p:grpSp>
      <p:sp>
        <p:nvSpPr>
          <p:cNvPr id="226" name="Rectángulo 90"/>
          <p:cNvSpPr/>
          <p:nvPr/>
        </p:nvSpPr>
        <p:spPr>
          <a:xfrm rot="5400000">
            <a:off x="2271469" y="1600237"/>
            <a:ext cx="979972" cy="4602164"/>
          </a:xfrm>
          <a:prstGeom prst="rect">
            <a:avLst/>
          </a:prstGeom>
          <a:ln w="19050">
            <a:solidFill>
              <a:schemeClr val="accent2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9" name="172 Grupo"/>
          <p:cNvGrpSpPr/>
          <p:nvPr/>
        </p:nvGrpSpPr>
        <p:grpSpPr>
          <a:xfrm>
            <a:off x="699780" y="3586934"/>
            <a:ext cx="1216685" cy="636315"/>
            <a:chOff x="70371" y="1167834"/>
            <a:chExt cx="1621807" cy="846563"/>
          </a:xfrm>
        </p:grpSpPr>
        <p:sp>
          <p:nvSpPr>
            <p:cNvPr id="220" name="CuadroTexto 9"/>
            <p:cNvSpPr txBox="1"/>
            <p:nvPr/>
          </p:nvSpPr>
          <p:spPr>
            <a:xfrm>
              <a:off x="70371" y="1686821"/>
              <a:ext cx="1621807" cy="327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000" dirty="0">
                  <a:latin typeface="Arial" panose="020B0604020202020204" pitchFamily="34" charset="0"/>
                  <a:cs typeface="Arial" panose="020B0604020202020204" pitchFamily="34" charset="0"/>
                </a:rPr>
                <a:t>EVALUACION</a:t>
              </a:r>
            </a:p>
          </p:txBody>
        </p:sp>
        <p:pic>
          <p:nvPicPr>
            <p:cNvPr id="221" name="Picture 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576" y="1167834"/>
              <a:ext cx="569647" cy="5696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3" name="175 Grupo"/>
          <p:cNvGrpSpPr/>
          <p:nvPr/>
        </p:nvGrpSpPr>
        <p:grpSpPr>
          <a:xfrm>
            <a:off x="4119460" y="4234001"/>
            <a:ext cx="1264696" cy="388075"/>
            <a:chOff x="943880" y="4484762"/>
            <a:chExt cx="1334752" cy="475064"/>
          </a:xfrm>
        </p:grpSpPr>
        <p:pic>
          <p:nvPicPr>
            <p:cNvPr id="224" name="Imagen 1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3864" y="4484762"/>
              <a:ext cx="783756" cy="200605"/>
            </a:xfrm>
            <a:prstGeom prst="rect">
              <a:avLst/>
            </a:prstGeom>
          </p:spPr>
        </p:pic>
        <p:sp>
          <p:nvSpPr>
            <p:cNvPr id="225" name="Rectángulo 103"/>
            <p:cNvSpPr/>
            <p:nvPr/>
          </p:nvSpPr>
          <p:spPr>
            <a:xfrm>
              <a:off x="943880" y="4639575"/>
              <a:ext cx="1334752" cy="3202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E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SPPEDBS00017</a:t>
              </a:r>
              <a:endParaRPr lang="es-PE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6" name="Grupo 19"/>
          <p:cNvGrpSpPr/>
          <p:nvPr/>
        </p:nvGrpSpPr>
        <p:grpSpPr>
          <a:xfrm>
            <a:off x="11115752" y="1774424"/>
            <a:ext cx="836980" cy="891089"/>
            <a:chOff x="6683152" y="5736399"/>
            <a:chExt cx="836980" cy="891089"/>
          </a:xfrm>
        </p:grpSpPr>
        <p:pic>
          <p:nvPicPr>
            <p:cNvPr id="217" name="Imagen 18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829666" y="5736399"/>
              <a:ext cx="520501" cy="684983"/>
            </a:xfrm>
            <a:prstGeom prst="rect">
              <a:avLst/>
            </a:prstGeom>
          </p:spPr>
        </p:pic>
        <p:sp>
          <p:nvSpPr>
            <p:cNvPr id="218" name="CuadroTexto 111"/>
            <p:cNvSpPr txBox="1"/>
            <p:nvPr/>
          </p:nvSpPr>
          <p:spPr>
            <a:xfrm>
              <a:off x="6683152" y="6350489"/>
              <a:ext cx="8369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200">
                  <a:latin typeface="Arial" panose="020B0604020202020204" pitchFamily="34" charset="0"/>
                  <a:cs typeface="Arial" panose="020B0604020202020204" pitchFamily="34" charset="0"/>
                </a:rPr>
                <a:t>BANCOS</a:t>
              </a:r>
            </a:p>
          </p:txBody>
        </p:sp>
      </p:grpSp>
      <p:grpSp>
        <p:nvGrpSpPr>
          <p:cNvPr id="145" name="Grupo 42"/>
          <p:cNvGrpSpPr/>
          <p:nvPr/>
        </p:nvGrpSpPr>
        <p:grpSpPr>
          <a:xfrm>
            <a:off x="694384" y="1663099"/>
            <a:ext cx="976364" cy="1042553"/>
            <a:chOff x="6054996" y="2337488"/>
            <a:chExt cx="976364" cy="1042553"/>
          </a:xfrm>
        </p:grpSpPr>
        <p:pic>
          <p:nvPicPr>
            <p:cNvPr id="150" name="Imagen 126"/>
            <p:cNvPicPr>
              <a:picLocks noChangeAspect="1"/>
            </p:cNvPicPr>
            <p:nvPr/>
          </p:nvPicPr>
          <p:blipFill rotWithShape="1">
            <a:blip r:embed="rId5"/>
            <a:srcRect r="20396"/>
            <a:stretch/>
          </p:blipFill>
          <p:spPr>
            <a:xfrm>
              <a:off x="6243625" y="2337488"/>
              <a:ext cx="556165" cy="474958"/>
            </a:xfrm>
            <a:prstGeom prst="rect">
              <a:avLst/>
            </a:prstGeom>
          </p:spPr>
        </p:pic>
        <p:sp>
          <p:nvSpPr>
            <p:cNvPr id="153" name="CuadroTexto 127"/>
            <p:cNvSpPr txBox="1"/>
            <p:nvPr/>
          </p:nvSpPr>
          <p:spPr>
            <a:xfrm>
              <a:off x="6054996" y="2779877"/>
              <a:ext cx="97636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100" dirty="0">
                  <a:latin typeface="Arial" panose="020B0604020202020204" pitchFamily="34" charset="0"/>
                  <a:cs typeface="Arial" panose="020B0604020202020204" pitchFamily="34" charset="0"/>
                </a:rPr>
                <a:t>Gestión de desempeño (GDD)</a:t>
              </a:r>
            </a:p>
          </p:txBody>
        </p:sp>
      </p:grpSp>
      <p:pic>
        <p:nvPicPr>
          <p:cNvPr id="255" name="Picture 4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062" y="2094548"/>
            <a:ext cx="376645" cy="541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6" name="Grupo 24"/>
          <p:cNvGrpSpPr/>
          <p:nvPr/>
        </p:nvGrpSpPr>
        <p:grpSpPr>
          <a:xfrm>
            <a:off x="10637425" y="2565123"/>
            <a:ext cx="1089811" cy="1025727"/>
            <a:chOff x="7616231" y="5750650"/>
            <a:chExt cx="1089811" cy="1025727"/>
          </a:xfrm>
        </p:grpSpPr>
        <p:pic>
          <p:nvPicPr>
            <p:cNvPr id="257" name="Imagen 2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683483" y="5750650"/>
              <a:ext cx="584040" cy="740710"/>
            </a:xfrm>
            <a:prstGeom prst="rect">
              <a:avLst/>
            </a:prstGeom>
          </p:spPr>
        </p:pic>
        <p:sp>
          <p:nvSpPr>
            <p:cNvPr id="258" name="CuadroTexto 136"/>
            <p:cNvSpPr txBox="1"/>
            <p:nvPr/>
          </p:nvSpPr>
          <p:spPr>
            <a:xfrm>
              <a:off x="7616231" y="6407045"/>
              <a:ext cx="1089811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s-PE" sz="1200" dirty="0">
                  <a:latin typeface="Arial" panose="020B0604020202020204" pitchFamily="34" charset="0"/>
                  <a:cs typeface="Arial" panose="020B0604020202020204" pitchFamily="34" charset="0"/>
                </a:rPr>
                <a:t>MINISTERIO DE TRABAJO</a:t>
              </a:r>
            </a:p>
          </p:txBody>
        </p:sp>
      </p:grpSp>
      <p:sp>
        <p:nvSpPr>
          <p:cNvPr id="259" name="Rectángulo 90"/>
          <p:cNvSpPr/>
          <p:nvPr/>
        </p:nvSpPr>
        <p:spPr>
          <a:xfrm rot="5400000">
            <a:off x="3756135" y="5210688"/>
            <a:ext cx="968240" cy="1305940"/>
          </a:xfrm>
          <a:prstGeom prst="rect">
            <a:avLst/>
          </a:prstGeom>
          <a:ln w="19050">
            <a:solidFill>
              <a:schemeClr val="accent2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0" name="CuadroTexto 206"/>
          <p:cNvSpPr txBox="1"/>
          <p:nvPr/>
        </p:nvSpPr>
        <p:spPr>
          <a:xfrm>
            <a:off x="3578581" y="5102528"/>
            <a:ext cx="1314644" cy="27699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PE" dirty="0"/>
              <a:t>SQL</a:t>
            </a:r>
          </a:p>
        </p:txBody>
      </p:sp>
      <p:grpSp>
        <p:nvGrpSpPr>
          <p:cNvPr id="261" name="72 Grupo"/>
          <p:cNvGrpSpPr/>
          <p:nvPr/>
        </p:nvGrpSpPr>
        <p:grpSpPr>
          <a:xfrm>
            <a:off x="3829219" y="5454085"/>
            <a:ext cx="994938" cy="824087"/>
            <a:chOff x="272486" y="1389030"/>
            <a:chExt cx="994938" cy="824087"/>
          </a:xfrm>
        </p:grpSpPr>
        <p:sp>
          <p:nvSpPr>
            <p:cNvPr id="262" name="CuadroTexto 9"/>
            <p:cNvSpPr txBox="1"/>
            <p:nvPr/>
          </p:nvSpPr>
          <p:spPr>
            <a:xfrm>
              <a:off x="272486" y="1951507"/>
              <a:ext cx="99493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100" dirty="0">
                  <a:latin typeface="Arial" panose="020B0604020202020204" pitchFamily="34" charset="0"/>
                  <a:cs typeface="Arial" panose="020B0604020202020204" pitchFamily="34" charset="0"/>
                </a:rPr>
                <a:t>ADRYAN</a:t>
              </a:r>
            </a:p>
          </p:txBody>
        </p:sp>
        <p:pic>
          <p:nvPicPr>
            <p:cNvPr id="263" name="Picture 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171" y="1389030"/>
              <a:ext cx="569647" cy="5696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64" name="166 Grupo"/>
          <p:cNvGrpSpPr/>
          <p:nvPr/>
        </p:nvGrpSpPr>
        <p:grpSpPr>
          <a:xfrm>
            <a:off x="3923745" y="6357703"/>
            <a:ext cx="1142670" cy="368345"/>
            <a:chOff x="991582" y="4572217"/>
            <a:chExt cx="1142670" cy="368345"/>
          </a:xfrm>
        </p:grpSpPr>
        <p:pic>
          <p:nvPicPr>
            <p:cNvPr id="265" name="Imagen 1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97733" y="4572217"/>
              <a:ext cx="783756" cy="200605"/>
            </a:xfrm>
            <a:prstGeom prst="rect">
              <a:avLst/>
            </a:prstGeom>
          </p:spPr>
        </p:pic>
        <p:sp>
          <p:nvSpPr>
            <p:cNvPr id="266" name="Rectángulo 103"/>
            <p:cNvSpPr/>
            <p:nvPr/>
          </p:nvSpPr>
          <p:spPr>
            <a:xfrm>
              <a:off x="991582" y="4771285"/>
              <a:ext cx="1142670" cy="16927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s-PE" sz="1100" dirty="0">
                  <a:latin typeface="Arial" panose="020B0604020202020204" pitchFamily="34" charset="0"/>
                  <a:cs typeface="Arial" panose="020B0604020202020204" pitchFamily="34" charset="0"/>
                </a:rPr>
                <a:t>SPPEDBS00020 </a:t>
              </a:r>
            </a:p>
          </p:txBody>
        </p:sp>
      </p:grpSp>
      <p:cxnSp>
        <p:nvCxnSpPr>
          <p:cNvPr id="268" name="114 Conector recto de flecha"/>
          <p:cNvCxnSpPr>
            <a:stCxn id="260" idx="0"/>
            <a:endCxn id="184" idx="2"/>
          </p:cNvCxnSpPr>
          <p:nvPr/>
        </p:nvCxnSpPr>
        <p:spPr>
          <a:xfrm flipH="1" flipV="1">
            <a:off x="4230163" y="4207460"/>
            <a:ext cx="5740" cy="895068"/>
          </a:xfrm>
          <a:prstGeom prst="straightConnector1">
            <a:avLst/>
          </a:prstGeom>
          <a:ln cap="flat">
            <a:solidFill>
              <a:schemeClr val="tx1"/>
            </a:solidFill>
            <a:miter lim="800000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Rectángulo 90"/>
          <p:cNvSpPr/>
          <p:nvPr/>
        </p:nvSpPr>
        <p:spPr>
          <a:xfrm rot="5400000">
            <a:off x="6277741" y="3064936"/>
            <a:ext cx="866745" cy="1703936"/>
          </a:xfrm>
          <a:prstGeom prst="rect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2" name="CuadroTexto 206"/>
          <p:cNvSpPr txBox="1"/>
          <p:nvPr/>
        </p:nvSpPr>
        <p:spPr>
          <a:xfrm>
            <a:off x="5859146" y="3206512"/>
            <a:ext cx="1703936" cy="261610"/>
          </a:xfrm>
          <a:prstGeom prst="rect">
            <a:avLst/>
          </a:prstGeom>
          <a:solidFill>
            <a:srgbClr val="C00000"/>
          </a:solidFill>
          <a:ln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 de Consultas</a:t>
            </a:r>
          </a:p>
        </p:txBody>
      </p:sp>
      <p:grpSp>
        <p:nvGrpSpPr>
          <p:cNvPr id="283" name="11 Grupo"/>
          <p:cNvGrpSpPr/>
          <p:nvPr/>
        </p:nvGrpSpPr>
        <p:grpSpPr>
          <a:xfrm>
            <a:off x="5427373" y="3567528"/>
            <a:ext cx="2355779" cy="698778"/>
            <a:chOff x="1977131" y="5740837"/>
            <a:chExt cx="2355779" cy="698778"/>
          </a:xfrm>
        </p:grpSpPr>
        <p:pic>
          <p:nvPicPr>
            <p:cNvPr id="284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7184" y="5740837"/>
              <a:ext cx="544520" cy="4618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5" name="CuadroTexto 127"/>
            <p:cNvSpPr txBox="1"/>
            <p:nvPr/>
          </p:nvSpPr>
          <p:spPr>
            <a:xfrm>
              <a:off x="1977131" y="6178005"/>
              <a:ext cx="23557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100">
                  <a:latin typeface="Arial" panose="020B0604020202020204" pitchFamily="34" charset="0"/>
                  <a:cs typeface="Arial" panose="020B0604020202020204" pitchFamily="34" charset="0"/>
                </a:rPr>
                <a:t>RRHH de Horizonte</a:t>
              </a:r>
            </a:p>
          </p:txBody>
        </p:sp>
      </p:grpSp>
      <p:grpSp>
        <p:nvGrpSpPr>
          <p:cNvPr id="286" name="6 Grupo"/>
          <p:cNvGrpSpPr/>
          <p:nvPr/>
        </p:nvGrpSpPr>
        <p:grpSpPr>
          <a:xfrm>
            <a:off x="6808882" y="3946281"/>
            <a:ext cx="1319983" cy="745687"/>
            <a:chOff x="8794066" y="2305523"/>
            <a:chExt cx="1319983" cy="745687"/>
          </a:xfrm>
        </p:grpSpPr>
        <p:pic>
          <p:nvPicPr>
            <p:cNvPr id="287" name="Picture 4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3806" y="2305523"/>
              <a:ext cx="376645" cy="541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8" name="Rectángulo 103"/>
            <p:cNvSpPr/>
            <p:nvPr/>
          </p:nvSpPr>
          <p:spPr>
            <a:xfrm>
              <a:off x="8794066" y="2791221"/>
              <a:ext cx="1319983" cy="2599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E" sz="1100" dirty="0">
                  <a:latin typeface="Arial" panose="020B0604020202020204" pitchFamily="34" charset="0"/>
                  <a:cs typeface="Arial" panose="020B0604020202020204" pitchFamily="34" charset="0"/>
                </a:rPr>
                <a:t>SPPEAPP00070 </a:t>
              </a:r>
            </a:p>
          </p:txBody>
        </p:sp>
      </p:grpSp>
      <p:graphicFrame>
        <p:nvGraphicFramePr>
          <p:cNvPr id="289" name="Tabla 2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751841"/>
              </p:ext>
            </p:extLst>
          </p:nvPr>
        </p:nvGraphicFramePr>
        <p:xfrm>
          <a:off x="9797651" y="4918005"/>
          <a:ext cx="2308022" cy="18513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963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116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7006">
                <a:tc gridSpan="2">
                  <a:txBody>
                    <a:bodyPr/>
                    <a:lstStyle/>
                    <a:p>
                      <a:pPr algn="ctr"/>
                      <a:r>
                        <a:rPr lang="es-PE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LEYENDA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E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7374">
                <a:tc>
                  <a:txBody>
                    <a:bodyPr/>
                    <a:lstStyle/>
                    <a:p>
                      <a:pPr algn="ctr"/>
                      <a:r>
                        <a:rPr lang="es-PE" sz="9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Símbolo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9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8945">
                <a:tc>
                  <a:txBody>
                    <a:bodyPr/>
                    <a:lstStyle/>
                    <a:p>
                      <a:endParaRPr lang="es-PE" sz="9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9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Aplicación WEB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8945">
                <a:tc>
                  <a:txBody>
                    <a:bodyPr/>
                    <a:lstStyle/>
                    <a:p>
                      <a:endParaRPr lang="es-PE" sz="9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9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 de datos DB2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8945">
                <a:tc>
                  <a:txBody>
                    <a:bodyPr/>
                    <a:lstStyle/>
                    <a:p>
                      <a:endParaRPr lang="es-PE" sz="9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 de Datos SQL Server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4398">
                <a:tc>
                  <a:txBody>
                    <a:bodyPr/>
                    <a:lstStyle/>
                    <a:p>
                      <a:endParaRPr lang="es-PE" sz="9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9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Servidor de Base</a:t>
                      </a:r>
                      <a:r>
                        <a:rPr lang="es-PE" sz="90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Datos</a:t>
                      </a:r>
                      <a:endParaRPr lang="es-PE" sz="9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42887">
                <a:tc>
                  <a:txBody>
                    <a:bodyPr/>
                    <a:lstStyle/>
                    <a:p>
                      <a:endParaRPr lang="es-PE" sz="9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9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Servidor de Aplicaciones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290" name="Imagen 289"/>
          <p:cNvPicPr>
            <a:picLocks noChangeAspect="1"/>
          </p:cNvPicPr>
          <p:nvPr/>
        </p:nvPicPr>
        <p:blipFill rotWithShape="1">
          <a:blip r:embed="rId5"/>
          <a:srcRect r="20396"/>
          <a:stretch/>
        </p:blipFill>
        <p:spPr>
          <a:xfrm>
            <a:off x="9979502" y="5417210"/>
            <a:ext cx="242165" cy="206805"/>
          </a:xfrm>
          <a:prstGeom prst="rect">
            <a:avLst/>
          </a:prstGeom>
        </p:spPr>
      </p:pic>
      <p:pic>
        <p:nvPicPr>
          <p:cNvPr id="291" name="Imagen 29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24158" y="5731691"/>
            <a:ext cx="183861" cy="183892"/>
          </a:xfrm>
          <a:prstGeom prst="rect">
            <a:avLst/>
          </a:prstGeom>
        </p:spPr>
      </p:pic>
      <p:pic>
        <p:nvPicPr>
          <p:cNvPr id="292" name="Imagen 1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1173" y="6307094"/>
            <a:ext cx="378821" cy="96960"/>
          </a:xfrm>
          <a:prstGeom prst="rect">
            <a:avLst/>
          </a:prstGeom>
        </p:spPr>
      </p:pic>
      <p:pic>
        <p:nvPicPr>
          <p:cNvPr id="293" name="Picture 4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7022" y="6538386"/>
            <a:ext cx="143666" cy="197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4" name="Picture 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3196" y="5992577"/>
            <a:ext cx="194183" cy="205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2" name="114 Conector recto de flecha"/>
          <p:cNvCxnSpPr>
            <a:stCxn id="281" idx="2"/>
            <a:endCxn id="186" idx="3"/>
          </p:cNvCxnSpPr>
          <p:nvPr/>
        </p:nvCxnSpPr>
        <p:spPr>
          <a:xfrm flipH="1" flipV="1">
            <a:off x="4437459" y="3772775"/>
            <a:ext cx="1421687" cy="0"/>
          </a:xfrm>
          <a:prstGeom prst="straightConnector1">
            <a:avLst/>
          </a:prstGeom>
          <a:ln cap="flat">
            <a:solidFill>
              <a:schemeClr val="tx1"/>
            </a:solidFill>
            <a:miter lim="800000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1 CuadroTexto"/>
          <p:cNvSpPr txBox="1"/>
          <p:nvPr/>
        </p:nvSpPr>
        <p:spPr>
          <a:xfrm>
            <a:off x="78572" y="833790"/>
            <a:ext cx="263214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PE" sz="1200"/>
              <a:t>1</a:t>
            </a:r>
          </a:p>
        </p:txBody>
      </p:sp>
      <p:sp>
        <p:nvSpPr>
          <p:cNvPr id="304" name="1 CuadroTexto"/>
          <p:cNvSpPr txBox="1"/>
          <p:nvPr/>
        </p:nvSpPr>
        <p:spPr>
          <a:xfrm>
            <a:off x="5233403" y="800042"/>
            <a:ext cx="263214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PE" sz="1200"/>
              <a:t>1</a:t>
            </a:r>
          </a:p>
        </p:txBody>
      </p:sp>
      <p:sp>
        <p:nvSpPr>
          <p:cNvPr id="305" name="1 CuadroTexto"/>
          <p:cNvSpPr txBox="1"/>
          <p:nvPr/>
        </p:nvSpPr>
        <p:spPr>
          <a:xfrm>
            <a:off x="10632736" y="432615"/>
            <a:ext cx="263214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PE" sz="1200"/>
              <a:t>2</a:t>
            </a:r>
          </a:p>
        </p:txBody>
      </p:sp>
      <p:grpSp>
        <p:nvGrpSpPr>
          <p:cNvPr id="131" name="Grupo 24"/>
          <p:cNvGrpSpPr/>
          <p:nvPr/>
        </p:nvGrpSpPr>
        <p:grpSpPr>
          <a:xfrm>
            <a:off x="10676790" y="938528"/>
            <a:ext cx="1149662" cy="906156"/>
            <a:chOff x="7565121" y="5780358"/>
            <a:chExt cx="1149662" cy="906156"/>
          </a:xfrm>
        </p:grpSpPr>
        <p:pic>
          <p:nvPicPr>
            <p:cNvPr id="132" name="Imagen 2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683483" y="5780358"/>
              <a:ext cx="560616" cy="711002"/>
            </a:xfrm>
            <a:prstGeom prst="rect">
              <a:avLst/>
            </a:prstGeom>
          </p:spPr>
        </p:pic>
        <p:sp>
          <p:nvSpPr>
            <p:cNvPr id="133" name="CuadroTexto 136"/>
            <p:cNvSpPr txBox="1"/>
            <p:nvPr/>
          </p:nvSpPr>
          <p:spPr>
            <a:xfrm>
              <a:off x="7565121" y="6409515"/>
              <a:ext cx="11496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200">
                  <a:latin typeface="Arial" panose="020B0604020202020204" pitchFamily="34" charset="0"/>
                  <a:cs typeface="Arial" panose="020B0604020202020204" pitchFamily="34" charset="0"/>
                </a:rPr>
                <a:t>ESSALUD</a:t>
              </a:r>
            </a:p>
          </p:txBody>
        </p:sp>
      </p:grpSp>
      <p:sp>
        <p:nvSpPr>
          <p:cNvPr id="140" name="Rectángulo 103"/>
          <p:cNvSpPr/>
          <p:nvPr/>
        </p:nvSpPr>
        <p:spPr>
          <a:xfrm>
            <a:off x="2451078" y="5920829"/>
            <a:ext cx="131998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10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Extrae información </a:t>
            </a:r>
          </a:p>
        </p:txBody>
      </p:sp>
      <p:pic>
        <p:nvPicPr>
          <p:cNvPr id="147" name="Picture 8" descr="Resultado de imagen para correo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52" y="1838664"/>
            <a:ext cx="352459" cy="35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" name="CuadroTexto 9"/>
          <p:cNvSpPr txBox="1"/>
          <p:nvPr/>
        </p:nvSpPr>
        <p:spPr>
          <a:xfrm>
            <a:off x="102842" y="1279786"/>
            <a:ext cx="95573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10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Envía correos al personal </a:t>
            </a:r>
          </a:p>
        </p:txBody>
      </p:sp>
      <p:pic>
        <p:nvPicPr>
          <p:cNvPr id="151" name="Picture 8" descr="Resultado de imagen para correo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013" y="5317720"/>
            <a:ext cx="416027" cy="422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" name="CuadroTexto 9"/>
          <p:cNvSpPr txBox="1"/>
          <p:nvPr/>
        </p:nvSpPr>
        <p:spPr>
          <a:xfrm>
            <a:off x="4979380" y="5276778"/>
            <a:ext cx="18222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1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Envía mail mediante un JOB de Base de datos (dispara correos)</a:t>
            </a:r>
          </a:p>
        </p:txBody>
      </p:sp>
      <p:sp>
        <p:nvSpPr>
          <p:cNvPr id="167" name="CuadroTexto 206"/>
          <p:cNvSpPr txBox="1"/>
          <p:nvPr/>
        </p:nvSpPr>
        <p:spPr>
          <a:xfrm>
            <a:off x="460375" y="3157256"/>
            <a:ext cx="4602163" cy="27699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</a:p>
        </p:txBody>
      </p:sp>
      <p:cxnSp>
        <p:nvCxnSpPr>
          <p:cNvPr id="155" name="Conector recto 4"/>
          <p:cNvCxnSpPr>
            <a:cxnSpLocks/>
            <a:stCxn id="153" idx="2"/>
            <a:endCxn id="221" idx="0"/>
          </p:cNvCxnSpPr>
          <p:nvPr/>
        </p:nvCxnSpPr>
        <p:spPr>
          <a:xfrm>
            <a:off x="1182566" y="2705652"/>
            <a:ext cx="2620" cy="88128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114 Conector recto de flecha"/>
          <p:cNvCxnSpPr/>
          <p:nvPr/>
        </p:nvCxnSpPr>
        <p:spPr>
          <a:xfrm flipH="1">
            <a:off x="4879578" y="5917886"/>
            <a:ext cx="1814575" cy="15669"/>
          </a:xfrm>
          <a:prstGeom prst="straightConnector1">
            <a:avLst/>
          </a:prstGeom>
          <a:ln w="12700" cap="flat">
            <a:solidFill>
              <a:srgbClr val="FF0000"/>
            </a:solidFill>
            <a:prstDash val="dash"/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angular"/>
          <p:cNvCxnSpPr>
            <a:cxnSpLocks/>
            <a:stCxn id="150" idx="0"/>
          </p:cNvCxnSpPr>
          <p:nvPr/>
        </p:nvCxnSpPr>
        <p:spPr>
          <a:xfrm rot="16200000" flipV="1">
            <a:off x="779844" y="1281847"/>
            <a:ext cx="227552" cy="534952"/>
          </a:xfrm>
          <a:prstGeom prst="bentConnector2">
            <a:avLst/>
          </a:prstGeom>
          <a:ln>
            <a:solidFill>
              <a:srgbClr val="FF0000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ángulo 103"/>
          <p:cNvSpPr/>
          <p:nvPr/>
        </p:nvSpPr>
        <p:spPr>
          <a:xfrm>
            <a:off x="3576736" y="4528083"/>
            <a:ext cx="628344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s-PE" sz="11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Consulta vistas</a:t>
            </a:r>
          </a:p>
        </p:txBody>
      </p:sp>
      <p:sp>
        <p:nvSpPr>
          <p:cNvPr id="121" name="Rectángulo 103"/>
          <p:cNvSpPr/>
          <p:nvPr/>
        </p:nvSpPr>
        <p:spPr>
          <a:xfrm>
            <a:off x="5790020" y="4757758"/>
            <a:ext cx="229224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100" b="1" dirty="0">
                <a:latin typeface="Arial" panose="020B0604020202020204" pitchFamily="34" charset="0"/>
                <a:cs typeface="Arial" panose="020B0604020202020204" pitchFamily="34" charset="0"/>
              </a:rPr>
              <a:t>SISTEMA COMPLEMENTARIO</a:t>
            </a:r>
          </a:p>
        </p:txBody>
      </p:sp>
      <p:cxnSp>
        <p:nvCxnSpPr>
          <p:cNvPr id="124" name="114 Conector recto de flecha"/>
          <p:cNvCxnSpPr>
            <a:cxnSpLocks/>
            <a:stCxn id="125" idx="2"/>
            <a:endCxn id="259" idx="0"/>
          </p:cNvCxnSpPr>
          <p:nvPr/>
        </p:nvCxnSpPr>
        <p:spPr>
          <a:xfrm flipH="1" flipV="1">
            <a:off x="4893225" y="5863658"/>
            <a:ext cx="2584101" cy="0"/>
          </a:xfrm>
          <a:prstGeom prst="straightConnector1">
            <a:avLst/>
          </a:prstGeom>
          <a:ln cap="flat">
            <a:solidFill>
              <a:schemeClr val="tx1"/>
            </a:solidFill>
            <a:miter lim="800000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ángulo 90"/>
          <p:cNvSpPr/>
          <p:nvPr/>
        </p:nvSpPr>
        <p:spPr>
          <a:xfrm rot="5400000">
            <a:off x="7646176" y="5214244"/>
            <a:ext cx="968240" cy="1305940"/>
          </a:xfrm>
          <a:prstGeom prst="rect">
            <a:avLst/>
          </a:prstGeom>
          <a:ln w="19050">
            <a:solidFill>
              <a:schemeClr val="accent2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CuadroTexto 206"/>
          <p:cNvSpPr txBox="1"/>
          <p:nvPr/>
        </p:nvSpPr>
        <p:spPr>
          <a:xfrm>
            <a:off x="7469971" y="5345808"/>
            <a:ext cx="1331137" cy="27622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PE" dirty="0"/>
              <a:t>SQL</a:t>
            </a:r>
          </a:p>
        </p:txBody>
      </p:sp>
      <p:grpSp>
        <p:nvGrpSpPr>
          <p:cNvPr id="127" name="72 Grupo"/>
          <p:cNvGrpSpPr/>
          <p:nvPr/>
        </p:nvGrpSpPr>
        <p:grpSpPr>
          <a:xfrm>
            <a:off x="7528970" y="5696531"/>
            <a:ext cx="1180991" cy="683686"/>
            <a:chOff x="58585" y="1389030"/>
            <a:chExt cx="1233982" cy="855763"/>
          </a:xfrm>
        </p:grpSpPr>
        <p:sp>
          <p:nvSpPr>
            <p:cNvPr id="128" name="CuadroTexto 9"/>
            <p:cNvSpPr txBox="1"/>
            <p:nvPr/>
          </p:nvSpPr>
          <p:spPr>
            <a:xfrm>
              <a:off x="58585" y="1917338"/>
              <a:ext cx="1233982" cy="327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Otros Sistemas</a:t>
              </a:r>
              <a:endParaRPr lang="es-PE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29" name="Picture 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171" y="1389030"/>
              <a:ext cx="569647" cy="5696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7" name="Grupo 42"/>
          <p:cNvGrpSpPr/>
          <p:nvPr/>
        </p:nvGrpSpPr>
        <p:grpSpPr>
          <a:xfrm>
            <a:off x="3475347" y="1658492"/>
            <a:ext cx="1002692" cy="780943"/>
            <a:chOff x="6000404" y="2337488"/>
            <a:chExt cx="1002692" cy="780943"/>
          </a:xfrm>
        </p:grpSpPr>
        <p:pic>
          <p:nvPicPr>
            <p:cNvPr id="138" name="Imagen 126"/>
            <p:cNvPicPr>
              <a:picLocks noChangeAspect="1"/>
            </p:cNvPicPr>
            <p:nvPr/>
          </p:nvPicPr>
          <p:blipFill rotWithShape="1">
            <a:blip r:embed="rId5"/>
            <a:srcRect r="20396"/>
            <a:stretch/>
          </p:blipFill>
          <p:spPr>
            <a:xfrm>
              <a:off x="6243625" y="2337488"/>
              <a:ext cx="556165" cy="474958"/>
            </a:xfrm>
            <a:prstGeom prst="rect">
              <a:avLst/>
            </a:prstGeom>
          </p:spPr>
        </p:pic>
        <p:sp>
          <p:nvSpPr>
            <p:cNvPr id="139" name="CuadroTexto 127"/>
            <p:cNvSpPr txBox="1"/>
            <p:nvPr/>
          </p:nvSpPr>
          <p:spPr>
            <a:xfrm>
              <a:off x="6000404" y="2779877"/>
              <a:ext cx="1002692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s-PE" sz="1100" dirty="0">
                  <a:latin typeface="Arial" panose="020B0604020202020204" pitchFamily="34" charset="0"/>
                  <a:cs typeface="Arial" panose="020B0604020202020204" pitchFamily="34" charset="0"/>
                </a:rPr>
                <a:t>Talentum (en Nube SAP)</a:t>
              </a:r>
            </a:p>
          </p:txBody>
        </p:sp>
      </p:grpSp>
      <p:grpSp>
        <p:nvGrpSpPr>
          <p:cNvPr id="142" name="172 Grupo"/>
          <p:cNvGrpSpPr/>
          <p:nvPr/>
        </p:nvGrpSpPr>
        <p:grpSpPr>
          <a:xfrm>
            <a:off x="3061241" y="3584383"/>
            <a:ext cx="771634" cy="567222"/>
            <a:chOff x="504980" y="1114395"/>
            <a:chExt cx="1028567" cy="754641"/>
          </a:xfrm>
        </p:grpSpPr>
        <p:sp>
          <p:nvSpPr>
            <p:cNvPr id="146" name="CuadroTexto 9"/>
            <p:cNvSpPr txBox="1"/>
            <p:nvPr/>
          </p:nvSpPr>
          <p:spPr>
            <a:xfrm>
              <a:off x="504980" y="1664301"/>
              <a:ext cx="1028567" cy="2047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s-PE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TALENTUM</a:t>
              </a:r>
              <a:endParaRPr lang="es-PE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49" name="Picture 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818" y="1114395"/>
              <a:ext cx="569647" cy="5696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58" name="Conector recto 4"/>
          <p:cNvCxnSpPr>
            <a:cxnSpLocks/>
          </p:cNvCxnSpPr>
          <p:nvPr/>
        </p:nvCxnSpPr>
        <p:spPr>
          <a:xfrm>
            <a:off x="4425232" y="2169093"/>
            <a:ext cx="324000" cy="21600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114 Conector recto de flecha"/>
          <p:cNvCxnSpPr>
            <a:cxnSpLocks/>
            <a:stCxn id="259" idx="2"/>
            <a:endCxn id="135" idx="0"/>
          </p:cNvCxnSpPr>
          <p:nvPr/>
        </p:nvCxnSpPr>
        <p:spPr>
          <a:xfrm flipH="1">
            <a:off x="2451077" y="5863658"/>
            <a:ext cx="1136208" cy="4054"/>
          </a:xfrm>
          <a:prstGeom prst="straightConnector1">
            <a:avLst/>
          </a:prstGeom>
          <a:ln cap="flat">
            <a:solidFill>
              <a:schemeClr val="tx1"/>
            </a:solidFill>
            <a:miter lim="800000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ángulo 103"/>
          <p:cNvSpPr/>
          <p:nvPr/>
        </p:nvSpPr>
        <p:spPr>
          <a:xfrm>
            <a:off x="5186719" y="5979591"/>
            <a:ext cx="900019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s-PE" sz="11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Consulta vistas</a:t>
            </a:r>
          </a:p>
        </p:txBody>
      </p:sp>
      <p:sp>
        <p:nvSpPr>
          <p:cNvPr id="156" name="Rectángulo 103"/>
          <p:cNvSpPr/>
          <p:nvPr/>
        </p:nvSpPr>
        <p:spPr>
          <a:xfrm>
            <a:off x="3433427" y="3068401"/>
            <a:ext cx="1558667" cy="43088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s-PE" sz="1100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 lee información para SAP y Talentum</a:t>
            </a:r>
            <a:endParaRPr lang="es-PE" sz="1100" dirty="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2" name="31 Grupo"/>
          <p:cNvGrpSpPr/>
          <p:nvPr/>
        </p:nvGrpSpPr>
        <p:grpSpPr>
          <a:xfrm>
            <a:off x="9676294" y="1822653"/>
            <a:ext cx="694774" cy="471550"/>
            <a:chOff x="9362390" y="1727117"/>
            <a:chExt cx="694774" cy="471550"/>
          </a:xfrm>
        </p:grpSpPr>
        <p:sp>
          <p:nvSpPr>
            <p:cNvPr id="183" name="CuadroTexto 9"/>
            <p:cNvSpPr txBox="1"/>
            <p:nvPr/>
          </p:nvSpPr>
          <p:spPr>
            <a:xfrm>
              <a:off x="9362390" y="2029390"/>
              <a:ext cx="69477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s-PE" sz="1100" dirty="0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Depósitos</a:t>
              </a:r>
            </a:p>
          </p:txBody>
        </p:sp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85903" y="1727117"/>
              <a:ext cx="456507" cy="326077"/>
            </a:xfrm>
            <a:prstGeom prst="rect">
              <a:avLst/>
            </a:prstGeom>
          </p:spPr>
        </p:pic>
      </p:grpSp>
      <p:grpSp>
        <p:nvGrpSpPr>
          <p:cNvPr id="33" name="32 Grupo"/>
          <p:cNvGrpSpPr/>
          <p:nvPr/>
        </p:nvGrpSpPr>
        <p:grpSpPr>
          <a:xfrm>
            <a:off x="9526166" y="2512142"/>
            <a:ext cx="1041441" cy="714941"/>
            <a:chOff x="9239529" y="2416606"/>
            <a:chExt cx="1041441" cy="714941"/>
          </a:xfrm>
        </p:grpSpPr>
        <p:sp>
          <p:nvSpPr>
            <p:cNvPr id="201" name="CuadroTexto 9"/>
            <p:cNvSpPr txBox="1"/>
            <p:nvPr/>
          </p:nvSpPr>
          <p:spPr>
            <a:xfrm>
              <a:off x="9239529" y="2700660"/>
              <a:ext cx="104144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100" dirty="0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Informes de trabajadores</a:t>
              </a:r>
            </a:p>
          </p:txBody>
        </p:sp>
        <p:pic>
          <p:nvPicPr>
            <p:cNvPr id="174" name="Imagen 173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4946" y="2416606"/>
              <a:ext cx="453977" cy="324270"/>
            </a:xfrm>
            <a:prstGeom prst="rect">
              <a:avLst/>
            </a:prstGeom>
          </p:spPr>
        </p:pic>
      </p:grpSp>
      <p:grpSp>
        <p:nvGrpSpPr>
          <p:cNvPr id="31" name="30 Grupo"/>
          <p:cNvGrpSpPr/>
          <p:nvPr/>
        </p:nvGrpSpPr>
        <p:grpSpPr>
          <a:xfrm>
            <a:off x="9608054" y="1157034"/>
            <a:ext cx="786535" cy="444430"/>
            <a:chOff x="9280980" y="1061498"/>
            <a:chExt cx="833924" cy="444430"/>
          </a:xfrm>
        </p:grpSpPr>
        <p:sp>
          <p:nvSpPr>
            <p:cNvPr id="181" name="CuadroTexto 9"/>
            <p:cNvSpPr txBox="1"/>
            <p:nvPr/>
          </p:nvSpPr>
          <p:spPr>
            <a:xfrm>
              <a:off x="9280980" y="1336651"/>
              <a:ext cx="83392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s-PE" sz="1100" dirty="0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Descuentos</a:t>
              </a:r>
            </a:p>
          </p:txBody>
        </p:sp>
        <p:pic>
          <p:nvPicPr>
            <p:cNvPr id="178" name="Imagen 177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2827" y="1061498"/>
              <a:ext cx="418072" cy="298623"/>
            </a:xfrm>
            <a:prstGeom prst="rect">
              <a:avLst/>
            </a:prstGeom>
          </p:spPr>
        </p:pic>
      </p:grpSp>
      <p:sp>
        <p:nvSpPr>
          <p:cNvPr id="179" name="CuadroTexto 9"/>
          <p:cNvSpPr txBox="1"/>
          <p:nvPr/>
        </p:nvSpPr>
        <p:spPr>
          <a:xfrm>
            <a:off x="9098628" y="1347548"/>
            <a:ext cx="701179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PE" sz="1100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 </a:t>
            </a:r>
          </a:p>
          <a:p>
            <a:r>
              <a:rPr lang="es-PE" sz="1100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archivo</a:t>
            </a:r>
          </a:p>
          <a:p>
            <a:endParaRPr lang="es-PE" sz="1100" dirty="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0" name="184 Grupo"/>
          <p:cNvGrpSpPr/>
          <p:nvPr/>
        </p:nvGrpSpPr>
        <p:grpSpPr>
          <a:xfrm>
            <a:off x="3913929" y="3584313"/>
            <a:ext cx="632467" cy="623147"/>
            <a:chOff x="293582" y="1471123"/>
            <a:chExt cx="749490" cy="806042"/>
          </a:xfrm>
        </p:grpSpPr>
        <p:sp>
          <p:nvSpPr>
            <p:cNvPr id="184" name="CuadroTexto 9"/>
            <p:cNvSpPr txBox="1"/>
            <p:nvPr/>
          </p:nvSpPr>
          <p:spPr>
            <a:xfrm>
              <a:off x="293582" y="1958677"/>
              <a:ext cx="749490" cy="3184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ADMINI</a:t>
              </a:r>
              <a:endParaRPr lang="es-PE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86" name="Picture 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426" y="1471123"/>
              <a:ext cx="487553" cy="487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" name="14 Grupo"/>
          <p:cNvGrpSpPr/>
          <p:nvPr/>
        </p:nvGrpSpPr>
        <p:grpSpPr>
          <a:xfrm>
            <a:off x="4203454" y="2367805"/>
            <a:ext cx="1107922" cy="675111"/>
            <a:chOff x="3753070" y="2395101"/>
            <a:chExt cx="1107922" cy="675111"/>
          </a:xfrm>
        </p:grpSpPr>
        <p:sp>
          <p:nvSpPr>
            <p:cNvPr id="190" name="Rectángulo 103"/>
            <p:cNvSpPr/>
            <p:nvPr/>
          </p:nvSpPr>
          <p:spPr>
            <a:xfrm>
              <a:off x="3753070" y="2900935"/>
              <a:ext cx="1107922" cy="16927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s-PE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SPPEESB00001 </a:t>
              </a:r>
              <a:endParaRPr lang="es-PE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92" name="Picture 4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7002" y="2395101"/>
              <a:ext cx="376645" cy="541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61" name="Imagen 1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276" y="4211666"/>
            <a:ext cx="742620" cy="163872"/>
          </a:xfrm>
          <a:prstGeom prst="rect">
            <a:avLst/>
          </a:prstGeom>
        </p:spPr>
      </p:pic>
      <p:sp>
        <p:nvSpPr>
          <p:cNvPr id="162" name="Rectángulo 103"/>
          <p:cNvSpPr/>
          <p:nvPr/>
        </p:nvSpPr>
        <p:spPr>
          <a:xfrm>
            <a:off x="502348" y="4376064"/>
            <a:ext cx="1264696" cy="213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100" dirty="0">
                <a:latin typeface="Arial" panose="020B0604020202020204" pitchFamily="34" charset="0"/>
                <a:cs typeface="Arial" panose="020B0604020202020204" pitchFamily="34" charset="0"/>
              </a:rPr>
              <a:t>SPPEDBS00021 </a:t>
            </a:r>
          </a:p>
        </p:txBody>
      </p:sp>
      <p:pic>
        <p:nvPicPr>
          <p:cNvPr id="165" name="Imagen 1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9484" y="4220305"/>
            <a:ext cx="742620" cy="163872"/>
          </a:xfrm>
          <a:prstGeom prst="rect">
            <a:avLst/>
          </a:prstGeom>
        </p:spPr>
      </p:pic>
      <p:sp>
        <p:nvSpPr>
          <p:cNvPr id="166" name="Rectángulo 103"/>
          <p:cNvSpPr/>
          <p:nvPr/>
        </p:nvSpPr>
        <p:spPr>
          <a:xfrm>
            <a:off x="1851502" y="4348242"/>
            <a:ext cx="126469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SPPEDBS00020 </a:t>
            </a:r>
            <a:endParaRPr lang="es-PE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1" name="172 Grupo"/>
          <p:cNvGrpSpPr/>
          <p:nvPr/>
        </p:nvGrpSpPr>
        <p:grpSpPr>
          <a:xfrm>
            <a:off x="2267451" y="3575556"/>
            <a:ext cx="662258" cy="602338"/>
            <a:chOff x="304195" y="1167834"/>
            <a:chExt cx="882772" cy="801361"/>
          </a:xfrm>
        </p:grpSpPr>
        <p:sp>
          <p:nvSpPr>
            <p:cNvPr id="172" name="CuadroTexto 9"/>
            <p:cNvSpPr txBox="1"/>
            <p:nvPr/>
          </p:nvSpPr>
          <p:spPr>
            <a:xfrm>
              <a:off x="304195" y="1743986"/>
              <a:ext cx="882772" cy="2252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s-PE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BIOSTAR</a:t>
              </a:r>
              <a:endParaRPr lang="es-PE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73" name="Picture 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576" y="1167834"/>
              <a:ext cx="569647" cy="5696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2" name="Grupo 42"/>
          <p:cNvGrpSpPr/>
          <p:nvPr/>
        </p:nvGrpSpPr>
        <p:grpSpPr>
          <a:xfrm>
            <a:off x="2226991" y="1648437"/>
            <a:ext cx="1002692" cy="638962"/>
            <a:chOff x="6000404" y="2337488"/>
            <a:chExt cx="1002692" cy="638962"/>
          </a:xfrm>
        </p:grpSpPr>
        <p:pic>
          <p:nvPicPr>
            <p:cNvPr id="185" name="Imagen 126"/>
            <p:cNvPicPr>
              <a:picLocks noChangeAspect="1"/>
            </p:cNvPicPr>
            <p:nvPr/>
          </p:nvPicPr>
          <p:blipFill rotWithShape="1">
            <a:blip r:embed="rId5"/>
            <a:srcRect r="20396"/>
            <a:stretch/>
          </p:blipFill>
          <p:spPr>
            <a:xfrm>
              <a:off x="6243625" y="2337488"/>
              <a:ext cx="556165" cy="474958"/>
            </a:xfrm>
            <a:prstGeom prst="rect">
              <a:avLst/>
            </a:prstGeom>
          </p:spPr>
        </p:pic>
        <p:sp>
          <p:nvSpPr>
            <p:cNvPr id="187" name="CuadroTexto 127"/>
            <p:cNvSpPr txBox="1"/>
            <p:nvPr/>
          </p:nvSpPr>
          <p:spPr>
            <a:xfrm>
              <a:off x="6000404" y="2807173"/>
              <a:ext cx="100269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s-PE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BIOSTAR</a:t>
              </a:r>
              <a:endParaRPr lang="es-PE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8" name="27 Conector angular"/>
          <p:cNvCxnSpPr>
            <a:stCxn id="192" idx="1"/>
            <a:endCxn id="149" idx="0"/>
          </p:cNvCxnSpPr>
          <p:nvPr/>
        </p:nvCxnSpPr>
        <p:spPr>
          <a:xfrm rot="10800000" flipV="1">
            <a:off x="3358068" y="2638685"/>
            <a:ext cx="1259318" cy="945697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ector recto 4"/>
          <p:cNvCxnSpPr>
            <a:cxnSpLocks/>
          </p:cNvCxnSpPr>
          <p:nvPr/>
        </p:nvCxnSpPr>
        <p:spPr>
          <a:xfrm flipH="1">
            <a:off x="2588535" y="2678503"/>
            <a:ext cx="13146" cy="86400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97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PE" sz="2000" b="1" dirty="0"/>
              <a:t>AFP INTEGRA – Definición de las Aplicaciones de Reclamos y Solicitudes</a:t>
            </a:r>
          </a:p>
        </p:txBody>
      </p:sp>
      <p:pic>
        <p:nvPicPr>
          <p:cNvPr id="222" name="Imagen 22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57496" y="103009"/>
            <a:ext cx="1724704" cy="698676"/>
          </a:xfrm>
          <a:prstGeom prst="rect">
            <a:avLst/>
          </a:prstGeom>
        </p:spPr>
      </p:pic>
      <p:sp>
        <p:nvSpPr>
          <p:cNvPr id="130" name="AutoShape 2" descr="Resultado de imagen para edificio empresa dibuj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77" name="Rectángulo 90"/>
          <p:cNvSpPr/>
          <p:nvPr/>
        </p:nvSpPr>
        <p:spPr>
          <a:xfrm rot="5400000">
            <a:off x="4326994" y="-2749265"/>
            <a:ext cx="3472362" cy="11497719"/>
          </a:xfrm>
          <a:prstGeom prst="rect">
            <a:avLst/>
          </a:prstGeom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CuadroTexto 206"/>
          <p:cNvSpPr txBox="1"/>
          <p:nvPr/>
        </p:nvSpPr>
        <p:spPr>
          <a:xfrm>
            <a:off x="314323" y="1000168"/>
            <a:ext cx="11497721" cy="338554"/>
          </a:xfrm>
          <a:prstGeom prst="rect">
            <a:avLst/>
          </a:prstGeom>
          <a:solidFill>
            <a:srgbClr val="00CCFF"/>
          </a:solidFill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PE" dirty="0"/>
              <a:t>Reclamos y Solicitudes</a:t>
            </a:r>
          </a:p>
        </p:txBody>
      </p:sp>
      <p:grpSp>
        <p:nvGrpSpPr>
          <p:cNvPr id="79" name="Grupo 37"/>
          <p:cNvGrpSpPr/>
          <p:nvPr/>
        </p:nvGrpSpPr>
        <p:grpSpPr>
          <a:xfrm>
            <a:off x="345334" y="1525305"/>
            <a:ext cx="1222795" cy="525595"/>
            <a:chOff x="1298168" y="2255197"/>
            <a:chExt cx="1222795" cy="525595"/>
          </a:xfrm>
        </p:grpSpPr>
        <p:pic>
          <p:nvPicPr>
            <p:cNvPr id="80" name="Imagen 101"/>
            <p:cNvPicPr>
              <a:picLocks noChangeAspect="1"/>
            </p:cNvPicPr>
            <p:nvPr/>
          </p:nvPicPr>
          <p:blipFill rotWithShape="1">
            <a:blip r:embed="rId3"/>
            <a:srcRect r="20396"/>
            <a:stretch/>
          </p:blipFill>
          <p:spPr>
            <a:xfrm>
              <a:off x="1577774" y="2255197"/>
              <a:ext cx="356268" cy="304248"/>
            </a:xfrm>
            <a:prstGeom prst="rect">
              <a:avLst/>
            </a:prstGeom>
          </p:spPr>
        </p:pic>
        <p:sp>
          <p:nvSpPr>
            <p:cNvPr id="81" name="CuadroTexto 34"/>
            <p:cNvSpPr txBox="1"/>
            <p:nvPr/>
          </p:nvSpPr>
          <p:spPr>
            <a:xfrm>
              <a:off x="1298168" y="2519182"/>
              <a:ext cx="122279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100" dirty="0">
                  <a:latin typeface="Arial" panose="020B0604020202020204" pitchFamily="34" charset="0"/>
                  <a:cs typeface="Arial" panose="020B0604020202020204" pitchFamily="34" charset="0"/>
                </a:rPr>
                <a:t>Documentum</a:t>
              </a:r>
            </a:p>
          </p:txBody>
        </p:sp>
      </p:grpSp>
      <p:sp>
        <p:nvSpPr>
          <p:cNvPr id="82" name="CuadroTexto 206"/>
          <p:cNvSpPr txBox="1"/>
          <p:nvPr/>
        </p:nvSpPr>
        <p:spPr>
          <a:xfrm>
            <a:off x="1391575" y="1566136"/>
            <a:ext cx="4338394" cy="600164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PE" sz="1100">
                <a:latin typeface="Arial" panose="020B0604020202020204" pitchFamily="34" charset="0"/>
                <a:cs typeface="Arial" panose="020B0604020202020204" pitchFamily="34" charset="0"/>
              </a:rPr>
              <a:t>Repositorio y gestor de imágenes digitalizadas.</a:t>
            </a:r>
          </a:p>
          <a:p>
            <a:pPr algn="just"/>
            <a:r>
              <a:rPr lang="es-PE" sz="1100">
                <a:latin typeface="Arial" panose="020B0604020202020204" pitchFamily="34" charset="0"/>
                <a:cs typeface="Arial" panose="020B0604020202020204" pitchFamily="34" charset="0"/>
              </a:rPr>
              <a:t>Aplicación donde almacena toda la información digitalizada que maneja AFP Integra.</a:t>
            </a:r>
          </a:p>
        </p:txBody>
      </p:sp>
      <p:grpSp>
        <p:nvGrpSpPr>
          <p:cNvPr id="83" name="Grupo 37"/>
          <p:cNvGrpSpPr/>
          <p:nvPr/>
        </p:nvGrpSpPr>
        <p:grpSpPr>
          <a:xfrm>
            <a:off x="5800804" y="1527052"/>
            <a:ext cx="1486057" cy="525595"/>
            <a:chOff x="1075245" y="2255197"/>
            <a:chExt cx="1486057" cy="525595"/>
          </a:xfrm>
        </p:grpSpPr>
        <p:pic>
          <p:nvPicPr>
            <p:cNvPr id="84" name="Imagen 101"/>
            <p:cNvPicPr>
              <a:picLocks noChangeAspect="1"/>
            </p:cNvPicPr>
            <p:nvPr/>
          </p:nvPicPr>
          <p:blipFill rotWithShape="1">
            <a:blip r:embed="rId3"/>
            <a:srcRect r="20396"/>
            <a:stretch/>
          </p:blipFill>
          <p:spPr>
            <a:xfrm>
              <a:off x="1646014" y="2255197"/>
              <a:ext cx="356268" cy="304248"/>
            </a:xfrm>
            <a:prstGeom prst="rect">
              <a:avLst/>
            </a:prstGeom>
          </p:spPr>
        </p:pic>
        <p:sp>
          <p:nvSpPr>
            <p:cNvPr id="85" name="CuadroTexto 34"/>
            <p:cNvSpPr txBox="1"/>
            <p:nvPr/>
          </p:nvSpPr>
          <p:spPr>
            <a:xfrm>
              <a:off x="1075245" y="2519182"/>
              <a:ext cx="14860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100" dirty="0">
                  <a:latin typeface="Arial" panose="020B0604020202020204" pitchFamily="34" charset="0"/>
                  <a:cs typeface="Arial" panose="020B0604020202020204" pitchFamily="34" charset="0"/>
                </a:rPr>
                <a:t>PCR - Reclamos</a:t>
              </a:r>
            </a:p>
          </p:txBody>
        </p:sp>
      </p:grpSp>
      <p:sp>
        <p:nvSpPr>
          <p:cNvPr id="86" name="CuadroTexto 206"/>
          <p:cNvSpPr txBox="1"/>
          <p:nvPr/>
        </p:nvSpPr>
        <p:spPr>
          <a:xfrm>
            <a:off x="7164029" y="1613377"/>
            <a:ext cx="4338394" cy="261610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PE" sz="1100">
                <a:latin typeface="Arial" panose="020B0604020202020204" pitchFamily="34" charset="0"/>
                <a:cs typeface="Arial" panose="020B0604020202020204" pitchFamily="34" charset="0"/>
              </a:rPr>
              <a:t>Proceso de trámites</a:t>
            </a:r>
          </a:p>
        </p:txBody>
      </p:sp>
      <p:grpSp>
        <p:nvGrpSpPr>
          <p:cNvPr id="96" name="Grupo 37"/>
          <p:cNvGrpSpPr/>
          <p:nvPr/>
        </p:nvGrpSpPr>
        <p:grpSpPr>
          <a:xfrm>
            <a:off x="256045" y="2652666"/>
            <a:ext cx="1162826" cy="694872"/>
            <a:chOff x="1175337" y="2255197"/>
            <a:chExt cx="1162826" cy="694872"/>
          </a:xfrm>
        </p:grpSpPr>
        <p:pic>
          <p:nvPicPr>
            <p:cNvPr id="97" name="Imagen 101"/>
            <p:cNvPicPr>
              <a:picLocks noChangeAspect="1"/>
            </p:cNvPicPr>
            <p:nvPr/>
          </p:nvPicPr>
          <p:blipFill rotWithShape="1">
            <a:blip r:embed="rId3"/>
            <a:srcRect r="20396"/>
            <a:stretch/>
          </p:blipFill>
          <p:spPr>
            <a:xfrm>
              <a:off x="1577774" y="2255197"/>
              <a:ext cx="356268" cy="304248"/>
            </a:xfrm>
            <a:prstGeom prst="rect">
              <a:avLst/>
            </a:prstGeom>
          </p:spPr>
        </p:pic>
        <p:sp>
          <p:nvSpPr>
            <p:cNvPr id="98" name="CuadroTexto 34"/>
            <p:cNvSpPr txBox="1"/>
            <p:nvPr/>
          </p:nvSpPr>
          <p:spPr>
            <a:xfrm>
              <a:off x="1175337" y="2519182"/>
              <a:ext cx="116282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100" dirty="0">
                  <a:latin typeface="Arial" panose="020B0604020202020204" pitchFamily="34" charset="0"/>
                  <a:cs typeface="Arial" panose="020B0604020202020204" pitchFamily="34" charset="0"/>
                </a:rPr>
                <a:t>Documentum - DocBroker</a:t>
              </a:r>
            </a:p>
          </p:txBody>
        </p:sp>
      </p:grpSp>
      <p:sp>
        <p:nvSpPr>
          <p:cNvPr id="99" name="CuadroTexto 206"/>
          <p:cNvSpPr txBox="1"/>
          <p:nvPr/>
        </p:nvSpPr>
        <p:spPr>
          <a:xfrm>
            <a:off x="1391575" y="2755625"/>
            <a:ext cx="4338394" cy="600164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PE" sz="1100" dirty="0">
                <a:latin typeface="Arial" panose="020B0604020202020204" pitchFamily="34" charset="0"/>
                <a:cs typeface="Arial" panose="020B0604020202020204" pitchFamily="34" charset="0"/>
              </a:rPr>
              <a:t>Repositorio y gestor de imágenes digitalizadas</a:t>
            </a:r>
          </a:p>
          <a:p>
            <a:pPr algn="just"/>
            <a:r>
              <a:rPr lang="es-PE" sz="1100" dirty="0">
                <a:latin typeface="Arial" panose="020B0604020202020204" pitchFamily="34" charset="0"/>
                <a:cs typeface="Arial" panose="020B0604020202020204" pitchFamily="34" charset="0"/>
              </a:rPr>
              <a:t>Aplicación donde almacena toda la información digitalizada que maneja AFP Integra.</a:t>
            </a:r>
          </a:p>
        </p:txBody>
      </p:sp>
      <p:grpSp>
        <p:nvGrpSpPr>
          <p:cNvPr id="25" name="Grupo 37"/>
          <p:cNvGrpSpPr/>
          <p:nvPr/>
        </p:nvGrpSpPr>
        <p:grpSpPr>
          <a:xfrm>
            <a:off x="5968294" y="2648456"/>
            <a:ext cx="1162826" cy="525595"/>
            <a:chOff x="1175337" y="2255197"/>
            <a:chExt cx="1162826" cy="525595"/>
          </a:xfrm>
        </p:grpSpPr>
        <p:pic>
          <p:nvPicPr>
            <p:cNvPr id="26" name="Imagen 101"/>
            <p:cNvPicPr>
              <a:picLocks noChangeAspect="1"/>
            </p:cNvPicPr>
            <p:nvPr/>
          </p:nvPicPr>
          <p:blipFill rotWithShape="1">
            <a:blip r:embed="rId3"/>
            <a:srcRect r="20396"/>
            <a:stretch/>
          </p:blipFill>
          <p:spPr>
            <a:xfrm>
              <a:off x="1577774" y="2255197"/>
              <a:ext cx="356268" cy="304248"/>
            </a:xfrm>
            <a:prstGeom prst="rect">
              <a:avLst/>
            </a:prstGeom>
          </p:spPr>
        </p:pic>
        <p:sp>
          <p:nvSpPr>
            <p:cNvPr id="27" name="CuadroTexto 34"/>
            <p:cNvSpPr txBox="1"/>
            <p:nvPr/>
          </p:nvSpPr>
          <p:spPr>
            <a:xfrm>
              <a:off x="1175337" y="2519182"/>
              <a:ext cx="11628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100" dirty="0">
                  <a:latin typeface="Arial" panose="020B0604020202020204" pitchFamily="34" charset="0"/>
                  <a:cs typeface="Arial" panose="020B0604020202020204" pitchFamily="34" charset="0"/>
                </a:rPr>
                <a:t>SAC</a:t>
              </a:r>
            </a:p>
          </p:txBody>
        </p:sp>
      </p:grpSp>
      <p:sp>
        <p:nvSpPr>
          <p:cNvPr id="28" name="CuadroTexto 206"/>
          <p:cNvSpPr txBox="1"/>
          <p:nvPr/>
        </p:nvSpPr>
        <p:spPr>
          <a:xfrm>
            <a:off x="7144768" y="2763072"/>
            <a:ext cx="4338394" cy="261610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PE" sz="1100" dirty="0">
                <a:latin typeface="Arial" panose="020B0604020202020204" pitchFamily="34" charset="0"/>
                <a:cs typeface="Arial" panose="020B0604020202020204" pitchFamily="34" charset="0"/>
              </a:rPr>
              <a:t>Administración de casos</a:t>
            </a:r>
          </a:p>
        </p:txBody>
      </p:sp>
      <p:grpSp>
        <p:nvGrpSpPr>
          <p:cNvPr id="29" name="Grupo 37"/>
          <p:cNvGrpSpPr/>
          <p:nvPr/>
        </p:nvGrpSpPr>
        <p:grpSpPr>
          <a:xfrm>
            <a:off x="267031" y="3768269"/>
            <a:ext cx="1162826" cy="694872"/>
            <a:chOff x="1175337" y="2255197"/>
            <a:chExt cx="1162826" cy="694872"/>
          </a:xfrm>
        </p:grpSpPr>
        <p:pic>
          <p:nvPicPr>
            <p:cNvPr id="30" name="Imagen 101"/>
            <p:cNvPicPr>
              <a:picLocks noChangeAspect="1"/>
            </p:cNvPicPr>
            <p:nvPr/>
          </p:nvPicPr>
          <p:blipFill rotWithShape="1">
            <a:blip r:embed="rId3"/>
            <a:srcRect r="20396"/>
            <a:stretch/>
          </p:blipFill>
          <p:spPr>
            <a:xfrm>
              <a:off x="1577774" y="2255197"/>
              <a:ext cx="356268" cy="304248"/>
            </a:xfrm>
            <a:prstGeom prst="rect">
              <a:avLst/>
            </a:prstGeom>
          </p:spPr>
        </p:pic>
        <p:sp>
          <p:nvSpPr>
            <p:cNvPr id="31" name="CuadroTexto 34"/>
            <p:cNvSpPr txBox="1"/>
            <p:nvPr/>
          </p:nvSpPr>
          <p:spPr>
            <a:xfrm>
              <a:off x="1175337" y="2519182"/>
              <a:ext cx="116282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100" dirty="0">
                  <a:latin typeface="Arial" panose="020B0604020202020204" pitchFamily="34" charset="0"/>
                  <a:cs typeface="Arial" panose="020B0604020202020204" pitchFamily="34" charset="0"/>
                </a:rPr>
                <a:t>Documentum - DocVisor</a:t>
              </a:r>
            </a:p>
          </p:txBody>
        </p:sp>
      </p:grpSp>
      <p:sp>
        <p:nvSpPr>
          <p:cNvPr id="32" name="CuadroTexto 206"/>
          <p:cNvSpPr txBox="1"/>
          <p:nvPr/>
        </p:nvSpPr>
        <p:spPr>
          <a:xfrm>
            <a:off x="1429857" y="3898524"/>
            <a:ext cx="4338394" cy="261610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PE" sz="1100">
                <a:latin typeface="Arial" panose="020B0604020202020204" pitchFamily="34" charset="0"/>
                <a:cs typeface="Arial" panose="020B0604020202020204" pitchFamily="34" charset="0"/>
              </a:rPr>
              <a:t>Visor de documentos</a:t>
            </a:r>
          </a:p>
        </p:txBody>
      </p:sp>
      <p:grpSp>
        <p:nvGrpSpPr>
          <p:cNvPr id="33" name="Grupo 37"/>
          <p:cNvGrpSpPr/>
          <p:nvPr/>
        </p:nvGrpSpPr>
        <p:grpSpPr>
          <a:xfrm>
            <a:off x="6034018" y="3759273"/>
            <a:ext cx="1162826" cy="722168"/>
            <a:chOff x="1175337" y="2255197"/>
            <a:chExt cx="1162826" cy="722168"/>
          </a:xfrm>
        </p:grpSpPr>
        <p:pic>
          <p:nvPicPr>
            <p:cNvPr id="34" name="Imagen 101"/>
            <p:cNvPicPr>
              <a:picLocks noChangeAspect="1"/>
            </p:cNvPicPr>
            <p:nvPr/>
          </p:nvPicPr>
          <p:blipFill rotWithShape="1">
            <a:blip r:embed="rId3"/>
            <a:srcRect r="20396"/>
            <a:stretch/>
          </p:blipFill>
          <p:spPr>
            <a:xfrm>
              <a:off x="1577774" y="2255197"/>
              <a:ext cx="356268" cy="304248"/>
            </a:xfrm>
            <a:prstGeom prst="rect">
              <a:avLst/>
            </a:prstGeom>
          </p:spPr>
        </p:pic>
        <p:sp>
          <p:nvSpPr>
            <p:cNvPr id="35" name="CuadroTexto 34"/>
            <p:cNvSpPr txBox="1"/>
            <p:nvPr/>
          </p:nvSpPr>
          <p:spPr>
            <a:xfrm>
              <a:off x="1175337" y="2546478"/>
              <a:ext cx="116282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100" dirty="0">
                  <a:latin typeface="Arial" panose="020B0604020202020204" pitchFamily="34" charset="0"/>
                  <a:cs typeface="Arial" panose="020B0604020202020204" pitchFamily="34" charset="0"/>
                </a:rPr>
                <a:t>Sistema de Reclamos Web</a:t>
              </a:r>
            </a:p>
          </p:txBody>
        </p:sp>
      </p:grpSp>
      <p:sp>
        <p:nvSpPr>
          <p:cNvPr id="36" name="CuadroTexto 206"/>
          <p:cNvSpPr txBox="1"/>
          <p:nvPr/>
        </p:nvSpPr>
        <p:spPr>
          <a:xfrm>
            <a:off x="7183196" y="3903176"/>
            <a:ext cx="4338394" cy="261610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PE" sz="1100">
                <a:latin typeface="Arial" panose="020B0604020202020204" pitchFamily="34" charset="0"/>
                <a:cs typeface="Arial" panose="020B0604020202020204" pitchFamily="34" charset="0"/>
              </a:rPr>
              <a:t>Permite registrar los tramites de afiliados</a:t>
            </a:r>
          </a:p>
        </p:txBody>
      </p:sp>
    </p:spTree>
    <p:extLst>
      <p:ext uri="{BB962C8B-B14F-4D97-AF65-F5344CB8AC3E}">
        <p14:creationId xmlns:p14="http://schemas.microsoft.com/office/powerpoint/2010/main" val="127345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ángulo 90"/>
          <p:cNvSpPr/>
          <p:nvPr/>
        </p:nvSpPr>
        <p:spPr>
          <a:xfrm rot="5400000">
            <a:off x="3267841" y="1939416"/>
            <a:ext cx="1107778" cy="2469344"/>
          </a:xfrm>
          <a:prstGeom prst="rect">
            <a:avLst/>
          </a:prstGeom>
          <a:ln w="19050">
            <a:solidFill>
              <a:srgbClr val="0099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" name="Rectángulo 90"/>
          <p:cNvSpPr/>
          <p:nvPr/>
        </p:nvSpPr>
        <p:spPr>
          <a:xfrm rot="5400000">
            <a:off x="7536497" y="4812441"/>
            <a:ext cx="1793854" cy="1958975"/>
          </a:xfrm>
          <a:prstGeom prst="rect">
            <a:avLst/>
          </a:prstGeom>
          <a:ln w="19050">
            <a:solidFill>
              <a:srgbClr val="0099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5" name="CuadroTexto 206"/>
          <p:cNvSpPr txBox="1"/>
          <p:nvPr/>
        </p:nvSpPr>
        <p:spPr>
          <a:xfrm>
            <a:off x="7444971" y="4621190"/>
            <a:ext cx="1983192" cy="276225"/>
          </a:xfrm>
          <a:prstGeom prst="rect">
            <a:avLst/>
          </a:prstGeom>
          <a:solidFill>
            <a:srgbClr val="0099FF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s-PE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BD Documentum</a:t>
            </a:r>
          </a:p>
        </p:txBody>
      </p:sp>
      <p:sp>
        <p:nvSpPr>
          <p:cNvPr id="137" name="Rectángulo 90"/>
          <p:cNvSpPr/>
          <p:nvPr/>
        </p:nvSpPr>
        <p:spPr>
          <a:xfrm rot="5400000">
            <a:off x="3175060" y="2655727"/>
            <a:ext cx="1819275" cy="6327192"/>
          </a:xfrm>
          <a:prstGeom prst="rect">
            <a:avLst/>
          </a:prstGeom>
          <a:ln w="19050">
            <a:solidFill>
              <a:srgbClr val="0099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" name="Rectángulo 90"/>
          <p:cNvSpPr/>
          <p:nvPr/>
        </p:nvSpPr>
        <p:spPr>
          <a:xfrm rot="5400000">
            <a:off x="5814912" y="1538605"/>
            <a:ext cx="3257683" cy="2338318"/>
          </a:xfrm>
          <a:prstGeom prst="rect">
            <a:avLst/>
          </a:prstGeom>
          <a:ln w="19050">
            <a:solidFill>
              <a:srgbClr val="0099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6" name="CuadroTexto 206"/>
          <p:cNvSpPr txBox="1"/>
          <p:nvPr/>
        </p:nvSpPr>
        <p:spPr>
          <a:xfrm>
            <a:off x="6274596" y="801913"/>
            <a:ext cx="2341757" cy="276999"/>
          </a:xfrm>
          <a:prstGeom prst="rect">
            <a:avLst/>
          </a:prstGeom>
          <a:solidFill>
            <a:srgbClr val="0099FF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s-PE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Documentum</a:t>
            </a:r>
          </a:p>
        </p:txBody>
      </p:sp>
      <p:sp>
        <p:nvSpPr>
          <p:cNvPr id="153" name="Rectángulo 90"/>
          <p:cNvSpPr/>
          <p:nvPr/>
        </p:nvSpPr>
        <p:spPr>
          <a:xfrm rot="5400000">
            <a:off x="3346799" y="445560"/>
            <a:ext cx="925618" cy="2469344"/>
          </a:xfrm>
          <a:prstGeom prst="rect">
            <a:avLst/>
          </a:prstGeom>
          <a:ln w="19050">
            <a:solidFill>
              <a:srgbClr val="0099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CuadroTexto 206"/>
          <p:cNvSpPr txBox="1"/>
          <p:nvPr/>
        </p:nvSpPr>
        <p:spPr>
          <a:xfrm>
            <a:off x="2566233" y="940413"/>
            <a:ext cx="2499906" cy="276999"/>
          </a:xfrm>
          <a:prstGeom prst="rect">
            <a:avLst/>
          </a:prstGeom>
          <a:solidFill>
            <a:srgbClr val="0099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 Servidor</a:t>
            </a:r>
            <a:endParaRPr lang="es-PE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PE" sz="2400" b="1" dirty="0"/>
              <a:t>AFP INTEGRA – Proceso Reclamos y Solicitudes</a:t>
            </a:r>
          </a:p>
        </p:txBody>
      </p:sp>
      <p:pic>
        <p:nvPicPr>
          <p:cNvPr id="222" name="Imagen 22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57496" y="103009"/>
            <a:ext cx="1724704" cy="698676"/>
          </a:xfrm>
          <a:prstGeom prst="rect">
            <a:avLst/>
          </a:prstGeom>
        </p:spPr>
      </p:pic>
      <p:sp>
        <p:nvSpPr>
          <p:cNvPr id="130" name="AutoShape 2" descr="Resultado de imagen para edificio empresa dibuj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45" y="1674276"/>
            <a:ext cx="5715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5" name="CuadroTexto 9"/>
          <p:cNvSpPr txBox="1"/>
          <p:nvPr/>
        </p:nvSpPr>
        <p:spPr>
          <a:xfrm>
            <a:off x="1148782" y="1572114"/>
            <a:ext cx="994938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s-PE" sz="110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Trámites</a:t>
            </a:r>
          </a:p>
        </p:txBody>
      </p:sp>
      <p:sp>
        <p:nvSpPr>
          <p:cNvPr id="136" name="CuadroTexto 9"/>
          <p:cNvSpPr txBox="1"/>
          <p:nvPr/>
        </p:nvSpPr>
        <p:spPr>
          <a:xfrm>
            <a:off x="75037" y="2398419"/>
            <a:ext cx="9949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100" dirty="0">
                <a:latin typeface="Arial" panose="020B0604020202020204" pitchFamily="34" charset="0"/>
                <a:cs typeface="Arial" panose="020B0604020202020204" pitchFamily="34" charset="0"/>
              </a:rPr>
              <a:t>Afiliados</a:t>
            </a:r>
          </a:p>
        </p:txBody>
      </p:sp>
      <p:cxnSp>
        <p:nvCxnSpPr>
          <p:cNvPr id="143" name="Conector recto 4"/>
          <p:cNvCxnSpPr>
            <a:stCxn id="1026" idx="3"/>
            <a:endCxn id="145" idx="1"/>
          </p:cNvCxnSpPr>
          <p:nvPr/>
        </p:nvCxnSpPr>
        <p:spPr>
          <a:xfrm flipV="1">
            <a:off x="948745" y="1507086"/>
            <a:ext cx="2005438" cy="543428"/>
          </a:xfrm>
          <a:prstGeom prst="line">
            <a:avLst/>
          </a:prstGeom>
          <a:ln>
            <a:solidFill>
              <a:srgbClr val="000099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143 Grupo"/>
          <p:cNvGrpSpPr/>
          <p:nvPr/>
        </p:nvGrpSpPr>
        <p:grpSpPr>
          <a:xfrm>
            <a:off x="2738712" y="1292188"/>
            <a:ext cx="1003802" cy="801352"/>
            <a:chOff x="3483918" y="1522636"/>
            <a:chExt cx="1003802" cy="801352"/>
          </a:xfrm>
        </p:grpSpPr>
        <p:pic>
          <p:nvPicPr>
            <p:cNvPr id="145" name="Imagen 106"/>
            <p:cNvPicPr>
              <a:picLocks noChangeAspect="1"/>
            </p:cNvPicPr>
            <p:nvPr/>
          </p:nvPicPr>
          <p:blipFill rotWithShape="1">
            <a:blip r:embed="rId4"/>
            <a:srcRect r="20396"/>
            <a:stretch/>
          </p:blipFill>
          <p:spPr>
            <a:xfrm>
              <a:off x="3699389" y="1522636"/>
              <a:ext cx="503281" cy="429795"/>
            </a:xfrm>
            <a:prstGeom prst="rect">
              <a:avLst/>
            </a:prstGeom>
          </p:spPr>
        </p:pic>
        <p:sp>
          <p:nvSpPr>
            <p:cNvPr id="150" name="CuadroTexto 120"/>
            <p:cNvSpPr txBox="1"/>
            <p:nvPr/>
          </p:nvSpPr>
          <p:spPr>
            <a:xfrm>
              <a:off x="3483918" y="1954656"/>
              <a:ext cx="1003802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s-PE" sz="1200" dirty="0">
                  <a:latin typeface="Arial" panose="020B0604020202020204" pitchFamily="34" charset="0"/>
                  <a:cs typeface="Arial" panose="020B0604020202020204" pitchFamily="34" charset="0"/>
                </a:rPr>
                <a:t>PCR - Reclamos</a:t>
              </a:r>
            </a:p>
          </p:txBody>
        </p:sp>
      </p:grpSp>
      <p:grpSp>
        <p:nvGrpSpPr>
          <p:cNvPr id="171" name="170 Grupo"/>
          <p:cNvGrpSpPr/>
          <p:nvPr/>
        </p:nvGrpSpPr>
        <p:grpSpPr>
          <a:xfrm>
            <a:off x="2584467" y="2709784"/>
            <a:ext cx="1540770" cy="930023"/>
            <a:chOff x="3235695" y="1522636"/>
            <a:chExt cx="1540770" cy="930023"/>
          </a:xfrm>
        </p:grpSpPr>
        <p:pic>
          <p:nvPicPr>
            <p:cNvPr id="172" name="Imagen 106"/>
            <p:cNvPicPr>
              <a:picLocks noChangeAspect="1"/>
            </p:cNvPicPr>
            <p:nvPr/>
          </p:nvPicPr>
          <p:blipFill rotWithShape="1">
            <a:blip r:embed="rId4"/>
            <a:srcRect r="20396"/>
            <a:stretch/>
          </p:blipFill>
          <p:spPr>
            <a:xfrm>
              <a:off x="3699389" y="1522636"/>
              <a:ext cx="503281" cy="429795"/>
            </a:xfrm>
            <a:prstGeom prst="rect">
              <a:avLst/>
            </a:prstGeom>
          </p:spPr>
        </p:pic>
        <p:sp>
          <p:nvSpPr>
            <p:cNvPr id="179" name="CuadroTexto 120"/>
            <p:cNvSpPr txBox="1"/>
            <p:nvPr/>
          </p:nvSpPr>
          <p:spPr>
            <a:xfrm>
              <a:off x="3235695" y="1990994"/>
              <a:ext cx="15407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200">
                  <a:latin typeface="Arial" panose="020B0604020202020204" pitchFamily="34" charset="0"/>
                  <a:cs typeface="Arial" panose="020B0604020202020204" pitchFamily="34" charset="0"/>
                </a:rPr>
                <a:t>SAC Administración de casos </a:t>
              </a:r>
            </a:p>
          </p:txBody>
        </p:sp>
      </p:grpSp>
      <p:grpSp>
        <p:nvGrpSpPr>
          <p:cNvPr id="200" name="199 Grupo"/>
          <p:cNvGrpSpPr/>
          <p:nvPr/>
        </p:nvGrpSpPr>
        <p:grpSpPr>
          <a:xfrm>
            <a:off x="6978424" y="2107944"/>
            <a:ext cx="689908" cy="614461"/>
            <a:chOff x="3579455" y="1522636"/>
            <a:chExt cx="689908" cy="614461"/>
          </a:xfrm>
        </p:grpSpPr>
        <p:pic>
          <p:nvPicPr>
            <p:cNvPr id="201" name="Imagen 106"/>
            <p:cNvPicPr>
              <a:picLocks noChangeAspect="1"/>
            </p:cNvPicPr>
            <p:nvPr/>
          </p:nvPicPr>
          <p:blipFill rotWithShape="1">
            <a:blip r:embed="rId4"/>
            <a:srcRect r="20396"/>
            <a:stretch/>
          </p:blipFill>
          <p:spPr>
            <a:xfrm>
              <a:off x="3699389" y="1522636"/>
              <a:ext cx="503281" cy="429795"/>
            </a:xfrm>
            <a:prstGeom prst="rect">
              <a:avLst/>
            </a:prstGeom>
          </p:spPr>
        </p:pic>
        <p:sp>
          <p:nvSpPr>
            <p:cNvPr id="202" name="CuadroTexto 120"/>
            <p:cNvSpPr txBox="1"/>
            <p:nvPr/>
          </p:nvSpPr>
          <p:spPr>
            <a:xfrm>
              <a:off x="3579455" y="1952431"/>
              <a:ext cx="689908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s-PE" sz="1200" dirty="0">
                  <a:latin typeface="Arial" panose="020B0604020202020204" pitchFamily="34" charset="0"/>
                  <a:cs typeface="Arial" panose="020B0604020202020204" pitchFamily="34" charset="0"/>
                </a:rPr>
                <a:t>BROKER</a:t>
              </a:r>
            </a:p>
          </p:txBody>
        </p:sp>
      </p:grpSp>
      <p:cxnSp>
        <p:nvCxnSpPr>
          <p:cNvPr id="204" name="Conector recto 4"/>
          <p:cNvCxnSpPr/>
          <p:nvPr/>
        </p:nvCxnSpPr>
        <p:spPr>
          <a:xfrm>
            <a:off x="8467725" y="2059781"/>
            <a:ext cx="2929864" cy="0"/>
          </a:xfrm>
          <a:prstGeom prst="line">
            <a:avLst/>
          </a:prstGeom>
          <a:ln>
            <a:solidFill>
              <a:srgbClr val="000099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" name="Grupo 13"/>
          <p:cNvGrpSpPr/>
          <p:nvPr/>
        </p:nvGrpSpPr>
        <p:grpSpPr>
          <a:xfrm>
            <a:off x="11404158" y="2170685"/>
            <a:ext cx="662754" cy="957334"/>
            <a:chOff x="9758083" y="4975412"/>
            <a:chExt cx="878945" cy="1161693"/>
          </a:xfrm>
        </p:grpSpPr>
        <p:pic>
          <p:nvPicPr>
            <p:cNvPr id="206" name="Imagen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758083" y="4975412"/>
              <a:ext cx="878945" cy="834010"/>
            </a:xfrm>
            <a:prstGeom prst="rect">
              <a:avLst/>
            </a:prstGeom>
          </p:spPr>
        </p:pic>
        <p:sp>
          <p:nvSpPr>
            <p:cNvPr id="207" name="CuadroTexto 61"/>
            <p:cNvSpPr txBox="1"/>
            <p:nvPr/>
          </p:nvSpPr>
          <p:spPr>
            <a:xfrm>
              <a:off x="9907099" y="5825279"/>
              <a:ext cx="702706" cy="311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200">
                  <a:latin typeface="Arial" panose="020B0604020202020204" pitchFamily="34" charset="0"/>
                  <a:cs typeface="Arial" panose="020B0604020202020204" pitchFamily="34" charset="0"/>
                </a:rPr>
                <a:t>SBS </a:t>
              </a:r>
            </a:p>
          </p:txBody>
        </p:sp>
      </p:grpSp>
      <p:sp>
        <p:nvSpPr>
          <p:cNvPr id="208" name="CuadroTexto 61"/>
          <p:cNvSpPr txBox="1"/>
          <p:nvPr/>
        </p:nvSpPr>
        <p:spPr>
          <a:xfrm>
            <a:off x="11351908" y="1862092"/>
            <a:ext cx="9154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SUCAVE </a:t>
            </a:r>
          </a:p>
        </p:txBody>
      </p:sp>
      <p:grpSp>
        <p:nvGrpSpPr>
          <p:cNvPr id="209" name="208 Grupo"/>
          <p:cNvGrpSpPr/>
          <p:nvPr/>
        </p:nvGrpSpPr>
        <p:grpSpPr>
          <a:xfrm>
            <a:off x="6739627" y="3071648"/>
            <a:ext cx="1380358" cy="887160"/>
            <a:chOff x="3292846" y="1522636"/>
            <a:chExt cx="1380358" cy="887160"/>
          </a:xfrm>
        </p:grpSpPr>
        <p:pic>
          <p:nvPicPr>
            <p:cNvPr id="210" name="Imagen 106"/>
            <p:cNvPicPr>
              <a:picLocks noChangeAspect="1"/>
            </p:cNvPicPr>
            <p:nvPr/>
          </p:nvPicPr>
          <p:blipFill rotWithShape="1">
            <a:blip r:embed="rId4"/>
            <a:srcRect r="20396"/>
            <a:stretch/>
          </p:blipFill>
          <p:spPr>
            <a:xfrm>
              <a:off x="3699389" y="1522636"/>
              <a:ext cx="503281" cy="429795"/>
            </a:xfrm>
            <a:prstGeom prst="rect">
              <a:avLst/>
            </a:prstGeom>
          </p:spPr>
        </p:pic>
        <p:sp>
          <p:nvSpPr>
            <p:cNvPr id="211" name="CuadroTexto 120"/>
            <p:cNvSpPr txBox="1"/>
            <p:nvPr/>
          </p:nvSpPr>
          <p:spPr>
            <a:xfrm>
              <a:off x="3292846" y="1948131"/>
              <a:ext cx="13803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200" dirty="0">
                  <a:latin typeface="Arial" panose="020B0604020202020204" pitchFamily="34" charset="0"/>
                  <a:cs typeface="Arial" panose="020B0604020202020204" pitchFamily="34" charset="0"/>
                </a:rPr>
                <a:t>Documentum - DocVisor</a:t>
              </a:r>
            </a:p>
          </p:txBody>
        </p:sp>
      </p:grpSp>
      <p:sp>
        <p:nvSpPr>
          <p:cNvPr id="224" name="CuadroTexto 9"/>
          <p:cNvSpPr txBox="1"/>
          <p:nvPr/>
        </p:nvSpPr>
        <p:spPr>
          <a:xfrm>
            <a:off x="18971" y="2782489"/>
            <a:ext cx="149240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1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Solicitar:</a:t>
            </a:r>
          </a:p>
          <a:p>
            <a:r>
              <a:rPr lang="es-PE" sz="11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-Estado de Cuenta</a:t>
            </a:r>
          </a:p>
          <a:p>
            <a:r>
              <a:rPr lang="es-PE" sz="11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-Consultas</a:t>
            </a:r>
          </a:p>
        </p:txBody>
      </p:sp>
      <p:cxnSp>
        <p:nvCxnSpPr>
          <p:cNvPr id="256" name="255 Conector recto de flecha"/>
          <p:cNvCxnSpPr/>
          <p:nvPr/>
        </p:nvCxnSpPr>
        <p:spPr>
          <a:xfrm flipV="1">
            <a:off x="3350664" y="3579415"/>
            <a:ext cx="0" cy="1049625"/>
          </a:xfrm>
          <a:prstGeom prst="straightConnector1">
            <a:avLst/>
          </a:prstGeom>
          <a:ln cap="flat">
            <a:solidFill>
              <a:schemeClr val="tx1"/>
            </a:solidFill>
            <a:miter lim="800000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tángulo 90"/>
          <p:cNvSpPr/>
          <p:nvPr/>
        </p:nvSpPr>
        <p:spPr>
          <a:xfrm>
            <a:off x="2962253" y="5333739"/>
            <a:ext cx="2177169" cy="965348"/>
          </a:xfrm>
          <a:prstGeom prst="rect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4" name="CuadroTexto 206"/>
          <p:cNvSpPr txBox="1"/>
          <p:nvPr/>
        </p:nvSpPr>
        <p:spPr>
          <a:xfrm>
            <a:off x="2957225" y="5055794"/>
            <a:ext cx="2182197" cy="28764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</a:p>
        </p:txBody>
      </p:sp>
      <p:grpSp>
        <p:nvGrpSpPr>
          <p:cNvPr id="9" name="Grupo 8"/>
          <p:cNvGrpSpPr/>
          <p:nvPr/>
        </p:nvGrpSpPr>
        <p:grpSpPr>
          <a:xfrm>
            <a:off x="4152416" y="2907690"/>
            <a:ext cx="1044000" cy="756722"/>
            <a:chOff x="4530656" y="1117494"/>
            <a:chExt cx="1044000" cy="756722"/>
          </a:xfrm>
        </p:grpSpPr>
        <p:sp>
          <p:nvSpPr>
            <p:cNvPr id="193" name="Rectángulo 103"/>
            <p:cNvSpPr/>
            <p:nvPr/>
          </p:nvSpPr>
          <p:spPr>
            <a:xfrm>
              <a:off x="4530656" y="1643384"/>
              <a:ext cx="1044000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E" sz="900" dirty="0">
                  <a:latin typeface="Arial" panose="020B0604020202020204" pitchFamily="34" charset="0"/>
                  <a:cs typeface="Arial" panose="020B0604020202020204" pitchFamily="34" charset="0"/>
                </a:rPr>
                <a:t>SPPEAPP00061</a:t>
              </a:r>
            </a:p>
          </p:txBody>
        </p:sp>
        <p:pic>
          <p:nvPicPr>
            <p:cNvPr id="102" name="Picture 4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6128" y="1117494"/>
              <a:ext cx="376645" cy="541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7" name="Grupo 116"/>
          <p:cNvGrpSpPr/>
          <p:nvPr/>
        </p:nvGrpSpPr>
        <p:grpSpPr>
          <a:xfrm>
            <a:off x="7760986" y="1172308"/>
            <a:ext cx="1044000" cy="741890"/>
            <a:chOff x="4530656" y="1117494"/>
            <a:chExt cx="1044000" cy="741890"/>
          </a:xfrm>
        </p:grpSpPr>
        <p:sp>
          <p:nvSpPr>
            <p:cNvPr id="118" name="Rectángulo 103"/>
            <p:cNvSpPr/>
            <p:nvPr/>
          </p:nvSpPr>
          <p:spPr>
            <a:xfrm>
              <a:off x="4530656" y="1643384"/>
              <a:ext cx="1044000" cy="2160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E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SPPEAPP00064</a:t>
              </a:r>
              <a:endParaRPr lang="es-PE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19" name="Picture 4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6128" y="1117494"/>
              <a:ext cx="376645" cy="541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0" name="Grupo 119"/>
          <p:cNvGrpSpPr/>
          <p:nvPr/>
        </p:nvGrpSpPr>
        <p:grpSpPr>
          <a:xfrm>
            <a:off x="7731469" y="2120776"/>
            <a:ext cx="1044000" cy="756722"/>
            <a:chOff x="4462416" y="1117494"/>
            <a:chExt cx="1044000" cy="756722"/>
          </a:xfrm>
        </p:grpSpPr>
        <p:sp>
          <p:nvSpPr>
            <p:cNvPr id="121" name="Rectángulo 103"/>
            <p:cNvSpPr/>
            <p:nvPr/>
          </p:nvSpPr>
          <p:spPr>
            <a:xfrm>
              <a:off x="4462416" y="1643384"/>
              <a:ext cx="1044000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E" sz="900" dirty="0">
                  <a:latin typeface="Arial" panose="020B0604020202020204" pitchFamily="34" charset="0"/>
                  <a:cs typeface="Arial" panose="020B0604020202020204" pitchFamily="34" charset="0"/>
                </a:rPr>
                <a:t>SPPEAPP00062</a:t>
              </a:r>
            </a:p>
          </p:txBody>
        </p:sp>
        <p:pic>
          <p:nvPicPr>
            <p:cNvPr id="122" name="Picture 4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8832" y="1117494"/>
              <a:ext cx="376645" cy="541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3" name="Grupo 122"/>
          <p:cNvGrpSpPr/>
          <p:nvPr/>
        </p:nvGrpSpPr>
        <p:grpSpPr>
          <a:xfrm>
            <a:off x="7725286" y="3589022"/>
            <a:ext cx="1334752" cy="756722"/>
            <a:chOff x="4489712" y="1117494"/>
            <a:chExt cx="1334752" cy="756722"/>
          </a:xfrm>
        </p:grpSpPr>
        <p:sp>
          <p:nvSpPr>
            <p:cNvPr id="124" name="Rectángulo 103"/>
            <p:cNvSpPr/>
            <p:nvPr/>
          </p:nvSpPr>
          <p:spPr>
            <a:xfrm>
              <a:off x="4489712" y="1643384"/>
              <a:ext cx="133475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E" sz="900" dirty="0">
                  <a:latin typeface="Arial" panose="020B0604020202020204" pitchFamily="34" charset="0"/>
                  <a:cs typeface="Arial" panose="020B0604020202020204" pitchFamily="34" charset="0"/>
                </a:rPr>
                <a:t>SPPEAPP00063</a:t>
              </a:r>
            </a:p>
          </p:txBody>
        </p:sp>
        <p:pic>
          <p:nvPicPr>
            <p:cNvPr id="125" name="Picture 4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6128" y="1117494"/>
              <a:ext cx="376645" cy="541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26" name="114 Conector recto de flecha"/>
          <p:cNvCxnSpPr>
            <a:stCxn id="6146" idx="1"/>
            <a:endCxn id="210" idx="3"/>
          </p:cNvCxnSpPr>
          <p:nvPr/>
        </p:nvCxnSpPr>
        <p:spPr>
          <a:xfrm flipH="1" flipV="1">
            <a:off x="7649451" y="3286546"/>
            <a:ext cx="2434856" cy="14482"/>
          </a:xfrm>
          <a:prstGeom prst="straightConnector1">
            <a:avLst/>
          </a:prstGeom>
          <a:ln w="12700" cap="flat">
            <a:solidFill>
              <a:srgbClr val="FF0000"/>
            </a:solidFill>
            <a:prstDash val="dash"/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recto 4"/>
          <p:cNvCxnSpPr>
            <a:stCxn id="172" idx="3"/>
            <a:endCxn id="183" idx="1"/>
          </p:cNvCxnSpPr>
          <p:nvPr/>
        </p:nvCxnSpPr>
        <p:spPr>
          <a:xfrm flipV="1">
            <a:off x="3551442" y="2798782"/>
            <a:ext cx="2762447" cy="0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utoShape 4" descr="Resultado de imagen para corre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grpSp>
        <p:nvGrpSpPr>
          <p:cNvPr id="33" name="Grupo 32"/>
          <p:cNvGrpSpPr/>
          <p:nvPr/>
        </p:nvGrpSpPr>
        <p:grpSpPr>
          <a:xfrm>
            <a:off x="9982200" y="2807825"/>
            <a:ext cx="994938" cy="1230817"/>
            <a:chOff x="9486211" y="2865264"/>
            <a:chExt cx="994938" cy="1230817"/>
          </a:xfrm>
        </p:grpSpPr>
        <p:pic>
          <p:nvPicPr>
            <p:cNvPr id="6146" name="Picture 2" descr="Resultado de imagen para courier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0" t="13123" r="51927"/>
            <a:stretch/>
          </p:blipFill>
          <p:spPr bwMode="auto">
            <a:xfrm>
              <a:off x="9588318" y="2865264"/>
              <a:ext cx="495450" cy="98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6" name="CuadroTexto 9"/>
            <p:cNvSpPr txBox="1"/>
            <p:nvPr/>
          </p:nvSpPr>
          <p:spPr>
            <a:xfrm>
              <a:off x="9486211" y="3834471"/>
              <a:ext cx="99493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100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Courier</a:t>
              </a:r>
            </a:p>
          </p:txBody>
        </p:sp>
      </p:grpSp>
      <p:pic>
        <p:nvPicPr>
          <p:cNvPr id="6152" name="Picture 8" descr="Resultado de imagen para correo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9124" y="3227703"/>
            <a:ext cx="416027" cy="422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" name="CuadroTexto 9"/>
          <p:cNvSpPr txBox="1"/>
          <p:nvPr/>
        </p:nvSpPr>
        <p:spPr>
          <a:xfrm>
            <a:off x="10721224" y="3585040"/>
            <a:ext cx="5201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10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</a:p>
        </p:txBody>
      </p:sp>
      <p:sp>
        <p:nvSpPr>
          <p:cNvPr id="149" name="CuadroTexto 9"/>
          <p:cNvSpPr txBox="1"/>
          <p:nvPr/>
        </p:nvSpPr>
        <p:spPr>
          <a:xfrm>
            <a:off x="8788507" y="3240508"/>
            <a:ext cx="9949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1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Envió por</a:t>
            </a:r>
          </a:p>
        </p:txBody>
      </p:sp>
      <p:sp>
        <p:nvSpPr>
          <p:cNvPr id="203" name="CuadroTexto 9"/>
          <p:cNvSpPr txBox="1"/>
          <p:nvPr/>
        </p:nvSpPr>
        <p:spPr>
          <a:xfrm>
            <a:off x="8532716" y="3436792"/>
            <a:ext cx="14790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1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envía Tramites y/o imágenes</a:t>
            </a:r>
          </a:p>
        </p:txBody>
      </p:sp>
      <p:sp>
        <p:nvSpPr>
          <p:cNvPr id="36" name="AutoShape 10" descr="Resultado de imagen para carta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37" name="AutoShape 12" descr="Resultado de imagen para carta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38" name="AutoShape 14" descr="Resultado de imagen para cartas"/>
          <p:cNvSpPr>
            <a:spLocks noChangeAspect="1" noChangeArrowheads="1"/>
          </p:cNvSpPr>
          <p:nvPr/>
        </p:nvSpPr>
        <p:spPr bwMode="auto">
          <a:xfrm>
            <a:off x="10960295" y="1373909"/>
            <a:ext cx="68657" cy="68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6160" name="Picture 16" descr="Resultado de imagen para cartas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1732" y="925375"/>
            <a:ext cx="581438" cy="399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AutoShape 18" descr="Resultado de imagen para icono reportes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6164" name="Picture 20" descr="Imagen relacionada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102" y="938779"/>
            <a:ext cx="483200" cy="48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8" name="CuadroTexto 9"/>
          <p:cNvSpPr txBox="1"/>
          <p:nvPr/>
        </p:nvSpPr>
        <p:spPr>
          <a:xfrm>
            <a:off x="10232101" y="1267978"/>
            <a:ext cx="48912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PE" sz="11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Cartas</a:t>
            </a:r>
          </a:p>
        </p:txBody>
      </p:sp>
      <p:sp>
        <p:nvSpPr>
          <p:cNvPr id="159" name="CuadroTexto 9"/>
          <p:cNvSpPr txBox="1"/>
          <p:nvPr/>
        </p:nvSpPr>
        <p:spPr>
          <a:xfrm>
            <a:off x="10820040" y="1337179"/>
            <a:ext cx="9949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1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Reportes</a:t>
            </a:r>
          </a:p>
        </p:txBody>
      </p:sp>
      <p:sp>
        <p:nvSpPr>
          <p:cNvPr id="160" name="CuadroTexto 9"/>
          <p:cNvSpPr txBox="1"/>
          <p:nvPr/>
        </p:nvSpPr>
        <p:spPr>
          <a:xfrm>
            <a:off x="8544015" y="1085992"/>
            <a:ext cx="9949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1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genera</a:t>
            </a:r>
          </a:p>
        </p:txBody>
      </p:sp>
      <p:graphicFrame>
        <p:nvGraphicFramePr>
          <p:cNvPr id="167" name="Tabla 1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971011"/>
              </p:ext>
            </p:extLst>
          </p:nvPr>
        </p:nvGraphicFramePr>
        <p:xfrm>
          <a:off x="9811130" y="5219503"/>
          <a:ext cx="2308022" cy="156237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963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116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7006">
                <a:tc gridSpan="2">
                  <a:txBody>
                    <a:bodyPr/>
                    <a:lstStyle/>
                    <a:p>
                      <a:pPr algn="ctr"/>
                      <a:r>
                        <a:rPr lang="es-PE"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LEYENDA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E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7374">
                <a:tc>
                  <a:txBody>
                    <a:bodyPr/>
                    <a:lstStyle/>
                    <a:p>
                      <a:pPr algn="ctr"/>
                      <a:r>
                        <a:rPr lang="es-PE" sz="9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Símbolo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9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8945">
                <a:tc>
                  <a:txBody>
                    <a:bodyPr/>
                    <a:lstStyle/>
                    <a:p>
                      <a:endParaRPr lang="es-PE" sz="9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9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Aplicación</a:t>
                      </a:r>
                      <a:r>
                        <a:rPr lang="es-PE" sz="90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WEB</a:t>
                      </a:r>
                      <a:endParaRPr lang="es-PE" sz="9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8945">
                <a:tc>
                  <a:txBody>
                    <a:bodyPr/>
                    <a:lstStyle/>
                    <a:p>
                      <a:endParaRPr lang="es-PE" sz="9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9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 de datos DB2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4398">
                <a:tc>
                  <a:txBody>
                    <a:bodyPr/>
                    <a:lstStyle/>
                    <a:p>
                      <a:endParaRPr lang="es-PE" sz="9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9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Servidor de Base</a:t>
                      </a:r>
                      <a:r>
                        <a:rPr lang="es-PE" sz="90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Datos</a:t>
                      </a:r>
                      <a:endParaRPr lang="es-PE" sz="9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42887">
                <a:tc>
                  <a:txBody>
                    <a:bodyPr/>
                    <a:lstStyle/>
                    <a:p>
                      <a:endParaRPr lang="es-PE" sz="9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Servidor de Aplicaciones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168" name="Imagen 167"/>
          <p:cNvPicPr>
            <a:picLocks noChangeAspect="1"/>
          </p:cNvPicPr>
          <p:nvPr/>
        </p:nvPicPr>
        <p:blipFill rotWithShape="1">
          <a:blip r:embed="rId4"/>
          <a:srcRect r="20396"/>
          <a:stretch/>
        </p:blipFill>
        <p:spPr>
          <a:xfrm>
            <a:off x="9992981" y="5718708"/>
            <a:ext cx="242165" cy="206805"/>
          </a:xfrm>
          <a:prstGeom prst="rect">
            <a:avLst/>
          </a:prstGeom>
        </p:spPr>
      </p:pic>
      <p:pic>
        <p:nvPicPr>
          <p:cNvPr id="169" name="Imagen 16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037637" y="6033189"/>
            <a:ext cx="183861" cy="183892"/>
          </a:xfrm>
          <a:prstGeom prst="rect">
            <a:avLst/>
          </a:prstGeom>
        </p:spPr>
      </p:pic>
      <p:pic>
        <p:nvPicPr>
          <p:cNvPr id="170" name="Imagen 12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924652" y="6365696"/>
            <a:ext cx="378821" cy="96960"/>
          </a:xfrm>
          <a:prstGeom prst="rect">
            <a:avLst/>
          </a:prstGeom>
        </p:spPr>
      </p:pic>
      <p:pic>
        <p:nvPicPr>
          <p:cNvPr id="173" name="Picture 4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1895" y="6558397"/>
            <a:ext cx="143666" cy="197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5" name="1 CuadroTexto"/>
          <p:cNvSpPr txBox="1"/>
          <p:nvPr/>
        </p:nvSpPr>
        <p:spPr>
          <a:xfrm>
            <a:off x="245638" y="918169"/>
            <a:ext cx="263214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PE" sz="1200"/>
              <a:t>1</a:t>
            </a:r>
          </a:p>
        </p:txBody>
      </p:sp>
      <p:sp>
        <p:nvSpPr>
          <p:cNvPr id="176" name="1 CuadroTexto"/>
          <p:cNvSpPr txBox="1"/>
          <p:nvPr/>
        </p:nvSpPr>
        <p:spPr>
          <a:xfrm>
            <a:off x="2420411" y="818032"/>
            <a:ext cx="263214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PE" sz="1200"/>
              <a:t>2</a:t>
            </a:r>
          </a:p>
        </p:txBody>
      </p:sp>
      <p:sp>
        <p:nvSpPr>
          <p:cNvPr id="177" name="1 CuadroTexto"/>
          <p:cNvSpPr txBox="1"/>
          <p:nvPr/>
        </p:nvSpPr>
        <p:spPr>
          <a:xfrm>
            <a:off x="5986058" y="745143"/>
            <a:ext cx="263214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PE" sz="1200"/>
              <a:t>3</a:t>
            </a:r>
          </a:p>
        </p:txBody>
      </p:sp>
      <p:sp>
        <p:nvSpPr>
          <p:cNvPr id="178" name="1 CuadroTexto"/>
          <p:cNvSpPr txBox="1"/>
          <p:nvPr/>
        </p:nvSpPr>
        <p:spPr>
          <a:xfrm>
            <a:off x="10177640" y="617538"/>
            <a:ext cx="263214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PE" sz="1200" dirty="0"/>
              <a:t>4</a:t>
            </a:r>
          </a:p>
        </p:txBody>
      </p:sp>
      <p:sp>
        <p:nvSpPr>
          <p:cNvPr id="181" name="CuadroTexto 9"/>
          <p:cNvSpPr txBox="1"/>
          <p:nvPr/>
        </p:nvSpPr>
        <p:spPr>
          <a:xfrm>
            <a:off x="9176431" y="2059781"/>
            <a:ext cx="18007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10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Gestión Interna de la SBS</a:t>
            </a:r>
          </a:p>
        </p:txBody>
      </p:sp>
      <p:sp>
        <p:nvSpPr>
          <p:cNvPr id="182" name="1 CuadroTexto"/>
          <p:cNvSpPr txBox="1"/>
          <p:nvPr/>
        </p:nvSpPr>
        <p:spPr>
          <a:xfrm>
            <a:off x="9009050" y="2890338"/>
            <a:ext cx="263214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PE" sz="1200"/>
              <a:t>5</a:t>
            </a:r>
          </a:p>
        </p:txBody>
      </p:sp>
      <p:pic>
        <p:nvPicPr>
          <p:cNvPr id="183" name="Picture 2" descr="http://img.yumpu.com/17431594/1/358x462/contrato-digitalizado-compras-del-imss.jpg?quality=80"/>
          <p:cNvPicPr>
            <a:picLocks noChangeAspect="1" noChangeArrowheads="1"/>
          </p:cNvPicPr>
          <p:nvPr/>
        </p:nvPicPr>
        <p:blipFill rotWithShape="1">
          <a:blip r:embed="rId14" cstate="print"/>
          <a:srcRect l="12243"/>
          <a:stretch/>
        </p:blipFill>
        <p:spPr bwMode="auto">
          <a:xfrm>
            <a:off x="6313889" y="2344389"/>
            <a:ext cx="617994" cy="9087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grpSp>
        <p:nvGrpSpPr>
          <p:cNvPr id="131" name="20 Grupo"/>
          <p:cNvGrpSpPr/>
          <p:nvPr/>
        </p:nvGrpSpPr>
        <p:grpSpPr>
          <a:xfrm>
            <a:off x="3019431" y="5424498"/>
            <a:ext cx="1099871" cy="815252"/>
            <a:chOff x="475397" y="5420691"/>
            <a:chExt cx="1099871" cy="815252"/>
          </a:xfrm>
        </p:grpSpPr>
        <p:sp>
          <p:nvSpPr>
            <p:cNvPr id="132" name="CuadroTexto 58"/>
            <p:cNvSpPr txBox="1"/>
            <p:nvPr/>
          </p:nvSpPr>
          <p:spPr>
            <a:xfrm>
              <a:off x="475397" y="5974333"/>
              <a:ext cx="10998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100">
                  <a:latin typeface="Arial" panose="020B0604020202020204" pitchFamily="34" charset="0"/>
                  <a:cs typeface="Arial" panose="020B0604020202020204" pitchFamily="34" charset="0"/>
                </a:rPr>
                <a:t>INTEGRA</a:t>
              </a:r>
            </a:p>
          </p:txBody>
        </p:sp>
        <p:pic>
          <p:nvPicPr>
            <p:cNvPr id="133" name="Imagen 7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17835" y="5420691"/>
              <a:ext cx="586602" cy="586700"/>
            </a:xfrm>
            <a:prstGeom prst="rect">
              <a:avLst/>
            </a:prstGeom>
          </p:spPr>
        </p:pic>
      </p:grpSp>
      <p:sp>
        <p:nvSpPr>
          <p:cNvPr id="141" name="Rectángulo 90"/>
          <p:cNvSpPr/>
          <p:nvPr/>
        </p:nvSpPr>
        <p:spPr>
          <a:xfrm>
            <a:off x="1119381" y="5318944"/>
            <a:ext cx="1284037" cy="1007852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2" name="20 Grupo"/>
          <p:cNvGrpSpPr/>
          <p:nvPr/>
        </p:nvGrpSpPr>
        <p:grpSpPr>
          <a:xfrm>
            <a:off x="1287505" y="5435896"/>
            <a:ext cx="1099871" cy="818283"/>
            <a:chOff x="447687" y="5420691"/>
            <a:chExt cx="1099871" cy="818283"/>
          </a:xfrm>
        </p:grpSpPr>
        <p:sp>
          <p:nvSpPr>
            <p:cNvPr id="147" name="CuadroTexto 58"/>
            <p:cNvSpPr txBox="1"/>
            <p:nvPr/>
          </p:nvSpPr>
          <p:spPr>
            <a:xfrm>
              <a:off x="447687" y="5977364"/>
              <a:ext cx="10998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100">
                  <a:latin typeface="Arial" panose="020B0604020202020204" pitchFamily="34" charset="0"/>
                  <a:cs typeface="Arial" panose="020B0604020202020204" pitchFamily="34" charset="0"/>
                </a:rPr>
                <a:t>AFILIADOS</a:t>
              </a:r>
            </a:p>
          </p:txBody>
        </p:sp>
        <p:pic>
          <p:nvPicPr>
            <p:cNvPr id="152" name="Imagen 7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17835" y="5420691"/>
              <a:ext cx="586602" cy="586700"/>
            </a:xfrm>
            <a:prstGeom prst="rect">
              <a:avLst/>
            </a:prstGeom>
          </p:spPr>
        </p:pic>
      </p:grpSp>
      <p:sp>
        <p:nvSpPr>
          <p:cNvPr id="155" name="CuadroTexto 206"/>
          <p:cNvSpPr txBox="1"/>
          <p:nvPr/>
        </p:nvSpPr>
        <p:spPr>
          <a:xfrm>
            <a:off x="1115778" y="5052506"/>
            <a:ext cx="1301287" cy="276999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DB2</a:t>
            </a:r>
          </a:p>
        </p:txBody>
      </p:sp>
      <p:grpSp>
        <p:nvGrpSpPr>
          <p:cNvPr id="156" name="94 Grupo"/>
          <p:cNvGrpSpPr/>
          <p:nvPr/>
        </p:nvGrpSpPr>
        <p:grpSpPr>
          <a:xfrm>
            <a:off x="1567661" y="6351630"/>
            <a:ext cx="1334752" cy="431989"/>
            <a:chOff x="3369080" y="6356361"/>
            <a:chExt cx="1334752" cy="431989"/>
          </a:xfrm>
        </p:grpSpPr>
        <p:pic>
          <p:nvPicPr>
            <p:cNvPr id="157" name="Imagen 120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576122" y="6356361"/>
              <a:ext cx="859589" cy="220014"/>
            </a:xfrm>
            <a:prstGeom prst="rect">
              <a:avLst/>
            </a:prstGeom>
          </p:spPr>
        </p:pic>
        <p:sp>
          <p:nvSpPr>
            <p:cNvPr id="161" name="Rectángulo 103"/>
            <p:cNvSpPr/>
            <p:nvPr/>
          </p:nvSpPr>
          <p:spPr>
            <a:xfrm>
              <a:off x="3369080" y="6526740"/>
              <a:ext cx="1334752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E" sz="1100" dirty="0">
                  <a:latin typeface="Arial" panose="020B0604020202020204" pitchFamily="34" charset="0"/>
                  <a:cs typeface="Arial" panose="020B0604020202020204" pitchFamily="34" charset="0"/>
                </a:rPr>
                <a:t>APPN.INTEGRA</a:t>
              </a:r>
            </a:p>
          </p:txBody>
        </p:sp>
      </p:grpSp>
      <p:sp>
        <p:nvSpPr>
          <p:cNvPr id="163" name="Rectángulo 103"/>
          <p:cNvSpPr/>
          <p:nvPr/>
        </p:nvSpPr>
        <p:spPr>
          <a:xfrm>
            <a:off x="3140133" y="6492396"/>
            <a:ext cx="133475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100" dirty="0">
                <a:latin typeface="Arial" panose="020B0604020202020204" pitchFamily="34" charset="0"/>
                <a:cs typeface="Arial" panose="020B0604020202020204" pitchFamily="34" charset="0"/>
              </a:rPr>
              <a:t>SPPEDBS00006</a:t>
            </a:r>
          </a:p>
        </p:txBody>
      </p:sp>
      <p:sp>
        <p:nvSpPr>
          <p:cNvPr id="166" name="CuadroTexto 206"/>
          <p:cNvSpPr txBox="1"/>
          <p:nvPr/>
        </p:nvSpPr>
        <p:spPr>
          <a:xfrm>
            <a:off x="920509" y="4632303"/>
            <a:ext cx="6327193" cy="276225"/>
          </a:xfrm>
          <a:prstGeom prst="rect">
            <a:avLst/>
          </a:prstGeom>
          <a:solidFill>
            <a:srgbClr val="0099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DE DATOS CORE</a:t>
            </a:r>
          </a:p>
        </p:txBody>
      </p:sp>
      <p:pic>
        <p:nvPicPr>
          <p:cNvPr id="174" name="Imagen 12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61312" y="6333488"/>
            <a:ext cx="859589" cy="220014"/>
          </a:xfrm>
          <a:prstGeom prst="rect">
            <a:avLst/>
          </a:prstGeom>
        </p:spPr>
      </p:pic>
      <p:grpSp>
        <p:nvGrpSpPr>
          <p:cNvPr id="184" name="20 Grupo"/>
          <p:cNvGrpSpPr/>
          <p:nvPr/>
        </p:nvGrpSpPr>
        <p:grpSpPr>
          <a:xfrm>
            <a:off x="4304570" y="5418452"/>
            <a:ext cx="586602" cy="848310"/>
            <a:chOff x="617835" y="5420691"/>
            <a:chExt cx="586602" cy="848310"/>
          </a:xfrm>
        </p:grpSpPr>
        <p:sp>
          <p:nvSpPr>
            <p:cNvPr id="185" name="CuadroTexto 58"/>
            <p:cNvSpPr txBox="1"/>
            <p:nvPr/>
          </p:nvSpPr>
          <p:spPr>
            <a:xfrm>
              <a:off x="680314" y="6007391"/>
              <a:ext cx="5241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100">
                  <a:latin typeface="Arial" panose="020B0604020202020204" pitchFamily="34" charset="0"/>
                  <a:cs typeface="Arial" panose="020B0604020202020204" pitchFamily="34" charset="0"/>
                </a:rPr>
                <a:t>SAC</a:t>
              </a:r>
            </a:p>
          </p:txBody>
        </p:sp>
        <p:pic>
          <p:nvPicPr>
            <p:cNvPr id="186" name="Imagen 7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17835" y="5420691"/>
              <a:ext cx="586602" cy="586700"/>
            </a:xfrm>
            <a:prstGeom prst="rect">
              <a:avLst/>
            </a:prstGeom>
          </p:spPr>
        </p:pic>
      </p:grpSp>
      <p:sp>
        <p:nvSpPr>
          <p:cNvPr id="187" name="CuadroTexto 206"/>
          <p:cNvSpPr txBox="1"/>
          <p:nvPr/>
        </p:nvSpPr>
        <p:spPr>
          <a:xfrm>
            <a:off x="5605395" y="5053297"/>
            <a:ext cx="1179307" cy="27699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</a:p>
        </p:txBody>
      </p:sp>
      <p:sp>
        <p:nvSpPr>
          <p:cNvPr id="188" name="Rectángulo 103"/>
          <p:cNvSpPr/>
          <p:nvPr/>
        </p:nvSpPr>
        <p:spPr>
          <a:xfrm>
            <a:off x="4391163" y="6492463"/>
            <a:ext cx="133475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100" dirty="0">
                <a:latin typeface="Arial" panose="020B0604020202020204" pitchFamily="34" charset="0"/>
                <a:cs typeface="Arial" panose="020B0604020202020204" pitchFamily="34" charset="0"/>
              </a:rPr>
              <a:t>SPPEDBS00015</a:t>
            </a:r>
          </a:p>
        </p:txBody>
      </p:sp>
      <p:pic>
        <p:nvPicPr>
          <p:cNvPr id="189" name="Imagen 12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25579" y="6339093"/>
            <a:ext cx="837404" cy="214336"/>
          </a:xfrm>
          <a:prstGeom prst="rect">
            <a:avLst/>
          </a:prstGeom>
        </p:spPr>
      </p:pic>
      <p:pic>
        <p:nvPicPr>
          <p:cNvPr id="190" name="Picture 1"/>
          <p:cNvPicPr/>
          <p:nvPr/>
        </p:nvPicPr>
        <p:blipFill rotWithShape="1">
          <a:blip r:embed="rId16"/>
          <a:srcRect l="727" t="997" r="955" b="3022"/>
          <a:stretch/>
        </p:blipFill>
        <p:spPr>
          <a:xfrm>
            <a:off x="11473433" y="1534895"/>
            <a:ext cx="550207" cy="348583"/>
          </a:xfrm>
          <a:prstGeom prst="rect">
            <a:avLst/>
          </a:prstGeom>
        </p:spPr>
      </p:pic>
      <p:cxnSp>
        <p:nvCxnSpPr>
          <p:cNvPr id="116" name="Conector recto 4"/>
          <p:cNvCxnSpPr>
            <a:cxnSpLocks/>
            <a:stCxn id="1026" idx="2"/>
            <a:endCxn id="172" idx="1"/>
          </p:cNvCxnSpPr>
          <p:nvPr/>
        </p:nvCxnSpPr>
        <p:spPr>
          <a:xfrm>
            <a:off x="662995" y="2426751"/>
            <a:ext cx="2385166" cy="497931"/>
          </a:xfrm>
          <a:prstGeom prst="line">
            <a:avLst/>
          </a:prstGeom>
          <a:ln>
            <a:solidFill>
              <a:srgbClr val="000099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CuadroTexto 9"/>
          <p:cNvSpPr txBox="1"/>
          <p:nvPr/>
        </p:nvSpPr>
        <p:spPr>
          <a:xfrm>
            <a:off x="1296254" y="2822380"/>
            <a:ext cx="1246147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s-PE" sz="105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Reclamos/</a:t>
            </a:r>
            <a:endParaRPr lang="es-ES" dirty="0"/>
          </a:p>
          <a:p>
            <a:r>
              <a:rPr lang="es-PE" sz="105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Requerimientos </a:t>
            </a:r>
            <a:endParaRPr lang="es-PE" dirty="0"/>
          </a:p>
        </p:txBody>
      </p:sp>
      <p:grpSp>
        <p:nvGrpSpPr>
          <p:cNvPr id="19" name="18 Grupo"/>
          <p:cNvGrpSpPr/>
          <p:nvPr/>
        </p:nvGrpSpPr>
        <p:grpSpPr>
          <a:xfrm>
            <a:off x="7078832" y="1130799"/>
            <a:ext cx="684396" cy="591269"/>
            <a:chOff x="6464672" y="1280927"/>
            <a:chExt cx="684396" cy="591269"/>
          </a:xfrm>
        </p:grpSpPr>
        <p:pic>
          <p:nvPicPr>
            <p:cNvPr id="198" name="Imagen 106"/>
            <p:cNvPicPr>
              <a:picLocks noChangeAspect="1"/>
            </p:cNvPicPr>
            <p:nvPr/>
          </p:nvPicPr>
          <p:blipFill rotWithShape="1">
            <a:blip r:embed="rId4"/>
            <a:srcRect r="20396"/>
            <a:stretch/>
          </p:blipFill>
          <p:spPr>
            <a:xfrm>
              <a:off x="6529900" y="1280927"/>
              <a:ext cx="503281" cy="429795"/>
            </a:xfrm>
            <a:prstGeom prst="rect">
              <a:avLst/>
            </a:prstGeom>
          </p:spPr>
        </p:pic>
        <p:sp>
          <p:nvSpPr>
            <p:cNvPr id="129" name="Rectángulo 103"/>
            <p:cNvSpPr/>
            <p:nvPr/>
          </p:nvSpPr>
          <p:spPr>
            <a:xfrm>
              <a:off x="6464672" y="1702919"/>
              <a:ext cx="684396" cy="1692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anchor="t">
              <a:spAutoFit/>
            </a:bodyPr>
            <a:lstStyle/>
            <a:p>
              <a:r>
                <a:rPr lang="es-PE" sz="1100" dirty="0">
                  <a:latin typeface="Arial" panose="020B0604020202020204" pitchFamily="34" charset="0"/>
                  <a:cs typeface="Arial" panose="020B0604020202020204" pitchFamily="34" charset="0"/>
                </a:rPr>
                <a:t>INDICES</a:t>
              </a:r>
            </a:p>
          </p:txBody>
        </p:sp>
      </p:grpSp>
      <p:sp>
        <p:nvSpPr>
          <p:cNvPr id="138" name="Rectángulo 90"/>
          <p:cNvSpPr/>
          <p:nvPr/>
        </p:nvSpPr>
        <p:spPr>
          <a:xfrm>
            <a:off x="7839075" y="5230790"/>
            <a:ext cx="1174279" cy="965348"/>
          </a:xfrm>
          <a:prstGeom prst="rect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9" name="20 Grupo"/>
          <p:cNvGrpSpPr/>
          <p:nvPr/>
        </p:nvGrpSpPr>
        <p:grpSpPr>
          <a:xfrm>
            <a:off x="7757188" y="5416174"/>
            <a:ext cx="1467150" cy="815252"/>
            <a:chOff x="231148" y="5420691"/>
            <a:chExt cx="1467150" cy="815252"/>
          </a:xfrm>
        </p:grpSpPr>
        <p:sp>
          <p:nvSpPr>
            <p:cNvPr id="162" name="CuadroTexto 58"/>
            <p:cNvSpPr txBox="1"/>
            <p:nvPr/>
          </p:nvSpPr>
          <p:spPr>
            <a:xfrm>
              <a:off x="231148" y="5974333"/>
              <a:ext cx="14671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Afpi_documentum</a:t>
              </a:r>
              <a:endParaRPr lang="es-PE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64" name="Imagen 7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17835" y="5420691"/>
              <a:ext cx="586602" cy="586700"/>
            </a:xfrm>
            <a:prstGeom prst="rect">
              <a:avLst/>
            </a:prstGeom>
          </p:spPr>
        </p:pic>
      </p:grpSp>
      <p:sp>
        <p:nvSpPr>
          <p:cNvPr id="165" name="CuadroTexto 206"/>
          <p:cNvSpPr txBox="1"/>
          <p:nvPr/>
        </p:nvSpPr>
        <p:spPr>
          <a:xfrm>
            <a:off x="7839075" y="4964090"/>
            <a:ext cx="1179307" cy="27699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</a:p>
        </p:txBody>
      </p:sp>
      <p:sp>
        <p:nvSpPr>
          <p:cNvPr id="191" name="Rectángulo 103"/>
          <p:cNvSpPr/>
          <p:nvPr/>
        </p:nvSpPr>
        <p:spPr>
          <a:xfrm>
            <a:off x="8229600" y="6376634"/>
            <a:ext cx="1334752" cy="26161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s-PE" sz="1100" dirty="0">
                <a:latin typeface="Arial" panose="020B0604020202020204" pitchFamily="34" charset="0"/>
                <a:cs typeface="Arial" panose="020B0604020202020204" pitchFamily="34" charset="0"/>
              </a:rPr>
              <a:t>SPPEDBS00016</a:t>
            </a:r>
          </a:p>
        </p:txBody>
      </p:sp>
      <p:pic>
        <p:nvPicPr>
          <p:cNvPr id="192" name="Imagen 12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67725" y="6217553"/>
            <a:ext cx="837404" cy="214336"/>
          </a:xfrm>
          <a:prstGeom prst="rect">
            <a:avLst/>
          </a:prstGeom>
        </p:spPr>
      </p:pic>
      <p:cxnSp>
        <p:nvCxnSpPr>
          <p:cNvPr id="213" name="Conector recto 4"/>
          <p:cNvCxnSpPr>
            <a:cxnSpLocks/>
          </p:cNvCxnSpPr>
          <p:nvPr/>
        </p:nvCxnSpPr>
        <p:spPr>
          <a:xfrm>
            <a:off x="7576933" y="4336604"/>
            <a:ext cx="0" cy="279651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ángulo 90"/>
          <p:cNvSpPr/>
          <p:nvPr/>
        </p:nvSpPr>
        <p:spPr>
          <a:xfrm>
            <a:off x="5600367" y="5316404"/>
            <a:ext cx="1174279" cy="965348"/>
          </a:xfrm>
          <a:prstGeom prst="rect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1" name="20 Grupo"/>
          <p:cNvGrpSpPr/>
          <p:nvPr/>
        </p:nvGrpSpPr>
        <p:grpSpPr>
          <a:xfrm>
            <a:off x="5724661" y="5435204"/>
            <a:ext cx="1099871" cy="787106"/>
            <a:chOff x="4404553" y="5379207"/>
            <a:chExt cx="1099871" cy="787106"/>
          </a:xfrm>
        </p:grpSpPr>
        <p:sp>
          <p:nvSpPr>
            <p:cNvPr id="262" name="CuadroTexto 58"/>
            <p:cNvSpPr txBox="1"/>
            <p:nvPr/>
          </p:nvSpPr>
          <p:spPr>
            <a:xfrm>
              <a:off x="4404553" y="5904703"/>
              <a:ext cx="10998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100" dirty="0">
                  <a:latin typeface="Arial" panose="020B0604020202020204" pitchFamily="34" charset="0"/>
                  <a:cs typeface="Arial" panose="020B0604020202020204" pitchFamily="34" charset="0"/>
                </a:rPr>
                <a:t>RECLAMOS</a:t>
              </a:r>
            </a:p>
          </p:txBody>
        </p:sp>
        <p:pic>
          <p:nvPicPr>
            <p:cNvPr id="263" name="Imagen 7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603497" y="5379207"/>
              <a:ext cx="586602" cy="586700"/>
            </a:xfrm>
            <a:prstGeom prst="rect">
              <a:avLst/>
            </a:prstGeom>
          </p:spPr>
        </p:pic>
      </p:grpSp>
      <p:cxnSp>
        <p:nvCxnSpPr>
          <p:cNvPr id="25" name="24 Conector angular"/>
          <p:cNvCxnSpPr>
            <a:stCxn id="198" idx="3"/>
            <a:endCxn id="6160" idx="1"/>
          </p:cNvCxnSpPr>
          <p:nvPr/>
        </p:nvCxnSpPr>
        <p:spPr>
          <a:xfrm flipV="1">
            <a:off x="7647341" y="1124909"/>
            <a:ext cx="2604391" cy="220788"/>
          </a:xfrm>
          <a:prstGeom prst="bentConnector3">
            <a:avLst>
              <a:gd name="adj1" fmla="val 16986"/>
            </a:avLst>
          </a:prstGeom>
          <a:ln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angular"/>
          <p:cNvCxnSpPr>
            <a:stCxn id="187" idx="0"/>
            <a:endCxn id="153" idx="0"/>
          </p:cNvCxnSpPr>
          <p:nvPr/>
        </p:nvCxnSpPr>
        <p:spPr>
          <a:xfrm rot="16200000" flipV="1">
            <a:off x="3874281" y="2875296"/>
            <a:ext cx="3348000" cy="1008000"/>
          </a:xfrm>
          <a:prstGeom prst="bent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CuadroTexto 206"/>
          <p:cNvSpPr txBox="1"/>
          <p:nvPr/>
        </p:nvSpPr>
        <p:spPr>
          <a:xfrm>
            <a:off x="2571777" y="2323601"/>
            <a:ext cx="2499906" cy="276999"/>
          </a:xfrm>
          <a:prstGeom prst="rect">
            <a:avLst/>
          </a:prstGeom>
          <a:solidFill>
            <a:srgbClr val="0099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Aplicación Web</a:t>
            </a:r>
          </a:p>
        </p:txBody>
      </p:sp>
      <p:grpSp>
        <p:nvGrpSpPr>
          <p:cNvPr id="196" name="195 Grupo"/>
          <p:cNvGrpSpPr/>
          <p:nvPr/>
        </p:nvGrpSpPr>
        <p:grpSpPr>
          <a:xfrm>
            <a:off x="4060694" y="1294809"/>
            <a:ext cx="909824" cy="794827"/>
            <a:chOff x="3483918" y="1522636"/>
            <a:chExt cx="909824" cy="794827"/>
          </a:xfrm>
        </p:grpSpPr>
        <p:pic>
          <p:nvPicPr>
            <p:cNvPr id="197" name="Imagen 106"/>
            <p:cNvPicPr>
              <a:picLocks noChangeAspect="1"/>
            </p:cNvPicPr>
            <p:nvPr/>
          </p:nvPicPr>
          <p:blipFill rotWithShape="1">
            <a:blip r:embed="rId4"/>
            <a:srcRect r="20396"/>
            <a:stretch/>
          </p:blipFill>
          <p:spPr>
            <a:xfrm>
              <a:off x="3699389" y="1522636"/>
              <a:ext cx="503281" cy="429795"/>
            </a:xfrm>
            <a:prstGeom prst="rect">
              <a:avLst/>
            </a:prstGeom>
          </p:spPr>
        </p:pic>
        <p:sp>
          <p:nvSpPr>
            <p:cNvPr id="199" name="CuadroTexto 120"/>
            <p:cNvSpPr txBox="1"/>
            <p:nvPr/>
          </p:nvSpPr>
          <p:spPr>
            <a:xfrm>
              <a:off x="3483918" y="1948131"/>
              <a:ext cx="90982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s-PE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Cartas Automáticas</a:t>
              </a:r>
              <a:endParaRPr lang="es-PE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12" name="211 Conector recto de flecha"/>
          <p:cNvCxnSpPr>
            <a:stCxn id="145" idx="3"/>
            <a:endCxn id="197" idx="1"/>
          </p:cNvCxnSpPr>
          <p:nvPr/>
        </p:nvCxnSpPr>
        <p:spPr>
          <a:xfrm>
            <a:off x="3457464" y="1507086"/>
            <a:ext cx="818701" cy="2621"/>
          </a:xfrm>
          <a:prstGeom prst="straightConnector1">
            <a:avLst/>
          </a:prstGeom>
          <a:ln cap="flat">
            <a:solidFill>
              <a:schemeClr val="tx1"/>
            </a:solidFill>
            <a:miter lim="800000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61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PE" sz="2000" b="1" dirty="0"/>
              <a:t>AFP INTEGRA – Definición de las Aplicaciones de Contabilidad y Tesorería</a:t>
            </a:r>
          </a:p>
        </p:txBody>
      </p:sp>
      <p:pic>
        <p:nvPicPr>
          <p:cNvPr id="222" name="Imagen 22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57496" y="103009"/>
            <a:ext cx="1724704" cy="698676"/>
          </a:xfrm>
          <a:prstGeom prst="rect">
            <a:avLst/>
          </a:prstGeom>
        </p:spPr>
      </p:pic>
      <p:sp>
        <p:nvSpPr>
          <p:cNvPr id="130" name="AutoShape 2" descr="Resultado de imagen para edificio empresa dibuj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77" name="Rectángulo 90"/>
          <p:cNvSpPr/>
          <p:nvPr/>
        </p:nvSpPr>
        <p:spPr>
          <a:xfrm rot="5400000">
            <a:off x="3753788" y="-2176059"/>
            <a:ext cx="4618774" cy="11497719"/>
          </a:xfrm>
          <a:prstGeom prst="rect">
            <a:avLst/>
          </a:prstGeom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CuadroTexto 206"/>
          <p:cNvSpPr txBox="1"/>
          <p:nvPr/>
        </p:nvSpPr>
        <p:spPr>
          <a:xfrm>
            <a:off x="314323" y="1000168"/>
            <a:ext cx="11497721" cy="338554"/>
          </a:xfrm>
          <a:prstGeom prst="rect">
            <a:avLst/>
          </a:prstGeom>
          <a:solidFill>
            <a:srgbClr val="00CCFF"/>
          </a:solidFill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PE" dirty="0"/>
              <a:t>Contabilidad y Tesorería</a:t>
            </a:r>
          </a:p>
        </p:txBody>
      </p:sp>
      <p:grpSp>
        <p:nvGrpSpPr>
          <p:cNvPr id="79" name="Grupo 37"/>
          <p:cNvGrpSpPr/>
          <p:nvPr/>
        </p:nvGrpSpPr>
        <p:grpSpPr>
          <a:xfrm>
            <a:off x="345334" y="1525305"/>
            <a:ext cx="1222795" cy="694872"/>
            <a:chOff x="1298168" y="2255197"/>
            <a:chExt cx="1222795" cy="694872"/>
          </a:xfrm>
        </p:grpSpPr>
        <p:pic>
          <p:nvPicPr>
            <p:cNvPr id="80" name="Imagen 101"/>
            <p:cNvPicPr>
              <a:picLocks noChangeAspect="1"/>
            </p:cNvPicPr>
            <p:nvPr/>
          </p:nvPicPr>
          <p:blipFill rotWithShape="1">
            <a:blip r:embed="rId3"/>
            <a:srcRect r="20396"/>
            <a:stretch/>
          </p:blipFill>
          <p:spPr>
            <a:xfrm>
              <a:off x="1577774" y="2255197"/>
              <a:ext cx="356268" cy="304248"/>
            </a:xfrm>
            <a:prstGeom prst="rect">
              <a:avLst/>
            </a:prstGeom>
          </p:spPr>
        </p:pic>
        <p:sp>
          <p:nvSpPr>
            <p:cNvPr id="81" name="CuadroTexto 34"/>
            <p:cNvSpPr txBox="1"/>
            <p:nvPr/>
          </p:nvSpPr>
          <p:spPr>
            <a:xfrm>
              <a:off x="1298168" y="2519182"/>
              <a:ext cx="122279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100" dirty="0">
                  <a:latin typeface="Arial" panose="020B0604020202020204" pitchFamily="34" charset="0"/>
                  <a:cs typeface="Arial" panose="020B0604020202020204" pitchFamily="34" charset="0"/>
                </a:rPr>
                <a:t> Sistema de Fondo Fijo</a:t>
              </a:r>
            </a:p>
          </p:txBody>
        </p:sp>
      </p:grpSp>
      <p:sp>
        <p:nvSpPr>
          <p:cNvPr id="82" name="CuadroTexto 206"/>
          <p:cNvSpPr txBox="1"/>
          <p:nvPr/>
        </p:nvSpPr>
        <p:spPr>
          <a:xfrm>
            <a:off x="1391575" y="1566136"/>
            <a:ext cx="4338394" cy="430887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PE" sz="1100" dirty="0">
                <a:latin typeface="Arial" panose="020B0604020202020204" pitchFamily="34" charset="0"/>
                <a:cs typeface="Arial" panose="020B0604020202020204" pitchFamily="34" charset="0"/>
              </a:rPr>
              <a:t>Control de activos de SURA </a:t>
            </a:r>
            <a:r>
              <a:rPr lang="es-PE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Perú</a:t>
            </a:r>
          </a:p>
          <a:p>
            <a:pPr algn="just"/>
            <a:endParaRPr lang="es-PE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3" name="Grupo 37"/>
          <p:cNvGrpSpPr/>
          <p:nvPr/>
        </p:nvGrpSpPr>
        <p:grpSpPr>
          <a:xfrm>
            <a:off x="5800804" y="1527052"/>
            <a:ext cx="1486057" cy="694872"/>
            <a:chOff x="1075245" y="2255197"/>
            <a:chExt cx="1486057" cy="694872"/>
          </a:xfrm>
        </p:grpSpPr>
        <p:pic>
          <p:nvPicPr>
            <p:cNvPr id="84" name="Imagen 101"/>
            <p:cNvPicPr>
              <a:picLocks noChangeAspect="1"/>
            </p:cNvPicPr>
            <p:nvPr/>
          </p:nvPicPr>
          <p:blipFill rotWithShape="1">
            <a:blip r:embed="rId3"/>
            <a:srcRect r="20396"/>
            <a:stretch/>
          </p:blipFill>
          <p:spPr>
            <a:xfrm>
              <a:off x="1646014" y="2255197"/>
              <a:ext cx="356268" cy="304248"/>
            </a:xfrm>
            <a:prstGeom prst="rect">
              <a:avLst/>
            </a:prstGeom>
          </p:spPr>
        </p:pic>
        <p:sp>
          <p:nvSpPr>
            <p:cNvPr id="85" name="CuadroTexto 34"/>
            <p:cNvSpPr txBox="1"/>
            <p:nvPr/>
          </p:nvSpPr>
          <p:spPr>
            <a:xfrm>
              <a:off x="1075245" y="2519182"/>
              <a:ext cx="148605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100" dirty="0">
                  <a:latin typeface="Arial" panose="020B0604020202020204" pitchFamily="34" charset="0"/>
                  <a:cs typeface="Arial" panose="020B0604020202020204" pitchFamily="34" charset="0"/>
                </a:rPr>
                <a:t>Contabilidad (PREMIUM)</a:t>
              </a:r>
            </a:p>
          </p:txBody>
        </p:sp>
      </p:grpSp>
      <p:sp>
        <p:nvSpPr>
          <p:cNvPr id="86" name="CuadroTexto 206"/>
          <p:cNvSpPr txBox="1"/>
          <p:nvPr/>
        </p:nvSpPr>
        <p:spPr>
          <a:xfrm>
            <a:off x="7164029" y="1586081"/>
            <a:ext cx="4338394" cy="430887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PE" sz="1100" dirty="0">
                <a:latin typeface="Arial" panose="020B0604020202020204" pitchFamily="34" charset="0"/>
                <a:cs typeface="Arial" panose="020B0604020202020204" pitchFamily="34" charset="0"/>
              </a:rPr>
              <a:t>Ha sido reemplazado por SAP.</a:t>
            </a:r>
          </a:p>
          <a:p>
            <a:pPr algn="just"/>
            <a:endParaRPr lang="es-PE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6" name="Grupo 37"/>
          <p:cNvGrpSpPr/>
          <p:nvPr/>
        </p:nvGrpSpPr>
        <p:grpSpPr>
          <a:xfrm>
            <a:off x="256045" y="2502538"/>
            <a:ext cx="1162826" cy="694872"/>
            <a:chOff x="1175337" y="2255197"/>
            <a:chExt cx="1162826" cy="694872"/>
          </a:xfrm>
        </p:grpSpPr>
        <p:pic>
          <p:nvPicPr>
            <p:cNvPr id="97" name="Imagen 101"/>
            <p:cNvPicPr>
              <a:picLocks noChangeAspect="1"/>
            </p:cNvPicPr>
            <p:nvPr/>
          </p:nvPicPr>
          <p:blipFill rotWithShape="1">
            <a:blip r:embed="rId3"/>
            <a:srcRect r="20396"/>
            <a:stretch/>
          </p:blipFill>
          <p:spPr>
            <a:xfrm>
              <a:off x="1577774" y="2255197"/>
              <a:ext cx="356268" cy="304248"/>
            </a:xfrm>
            <a:prstGeom prst="rect">
              <a:avLst/>
            </a:prstGeom>
          </p:spPr>
        </p:pic>
        <p:sp>
          <p:nvSpPr>
            <p:cNvPr id="98" name="CuadroTexto 34"/>
            <p:cNvSpPr txBox="1"/>
            <p:nvPr/>
          </p:nvSpPr>
          <p:spPr>
            <a:xfrm>
              <a:off x="1175337" y="2519182"/>
              <a:ext cx="116282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100">
                  <a:latin typeface="Arial" panose="020B0604020202020204" pitchFamily="34" charset="0"/>
                  <a:cs typeface="Arial" panose="020B0604020202020204" pitchFamily="34" charset="0"/>
                </a:rPr>
                <a:t>Caja Bancos (PREMIUM)</a:t>
              </a:r>
            </a:p>
          </p:txBody>
        </p:sp>
      </p:grpSp>
      <p:sp>
        <p:nvSpPr>
          <p:cNvPr id="99" name="CuadroTexto 206"/>
          <p:cNvSpPr txBox="1"/>
          <p:nvPr/>
        </p:nvSpPr>
        <p:spPr>
          <a:xfrm>
            <a:off x="1391575" y="2646441"/>
            <a:ext cx="4338394" cy="430887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PE" sz="1100" dirty="0">
                <a:latin typeface="Arial" panose="020B0604020202020204" pitchFamily="34" charset="0"/>
                <a:cs typeface="Arial" panose="020B0604020202020204" pitchFamily="34" charset="0"/>
              </a:rPr>
              <a:t>Ha sido reemplazado por SAP.</a:t>
            </a:r>
          </a:p>
          <a:p>
            <a:pPr algn="just"/>
            <a:r>
              <a:rPr lang="es-PE" sz="1100" dirty="0">
                <a:latin typeface="Arial" panose="020B0604020202020204" pitchFamily="34" charset="0"/>
                <a:cs typeface="Arial" panose="020B0604020202020204" pitchFamily="34" charset="0"/>
              </a:rPr>
              <a:t>Tratamiento de los pagos por tesorería.</a:t>
            </a:r>
          </a:p>
        </p:txBody>
      </p:sp>
      <p:grpSp>
        <p:nvGrpSpPr>
          <p:cNvPr id="25" name="Grupo 37"/>
          <p:cNvGrpSpPr/>
          <p:nvPr/>
        </p:nvGrpSpPr>
        <p:grpSpPr>
          <a:xfrm>
            <a:off x="5900053" y="2511976"/>
            <a:ext cx="1318567" cy="864149"/>
            <a:chOff x="1107096" y="2255197"/>
            <a:chExt cx="1318567" cy="864149"/>
          </a:xfrm>
        </p:grpSpPr>
        <p:pic>
          <p:nvPicPr>
            <p:cNvPr id="26" name="Imagen 101"/>
            <p:cNvPicPr>
              <a:picLocks noChangeAspect="1"/>
            </p:cNvPicPr>
            <p:nvPr/>
          </p:nvPicPr>
          <p:blipFill rotWithShape="1">
            <a:blip r:embed="rId3"/>
            <a:srcRect r="20396"/>
            <a:stretch/>
          </p:blipFill>
          <p:spPr>
            <a:xfrm>
              <a:off x="1577774" y="2255197"/>
              <a:ext cx="356268" cy="304248"/>
            </a:xfrm>
            <a:prstGeom prst="rect">
              <a:avLst/>
            </a:prstGeom>
          </p:spPr>
        </p:pic>
        <p:sp>
          <p:nvSpPr>
            <p:cNvPr id="27" name="CuadroTexto 34"/>
            <p:cNvSpPr txBox="1"/>
            <p:nvPr/>
          </p:nvSpPr>
          <p:spPr>
            <a:xfrm>
              <a:off x="1107096" y="2519182"/>
              <a:ext cx="1318567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100">
                  <a:latin typeface="Arial" panose="020B0604020202020204" pitchFamily="34" charset="0"/>
                  <a:cs typeface="Arial" panose="020B0604020202020204" pitchFamily="34" charset="0"/>
                </a:rPr>
                <a:t>Xerox - Impresión de cheques con firma digital</a:t>
              </a:r>
            </a:p>
          </p:txBody>
        </p:sp>
      </p:grpSp>
      <p:sp>
        <p:nvSpPr>
          <p:cNvPr id="28" name="CuadroTexto 206"/>
          <p:cNvSpPr txBox="1"/>
          <p:nvPr/>
        </p:nvSpPr>
        <p:spPr>
          <a:xfrm>
            <a:off x="7185712" y="2653888"/>
            <a:ext cx="4338394" cy="430887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PE" sz="1100" dirty="0">
                <a:latin typeface="Arial" panose="020B0604020202020204" pitchFamily="34" charset="0"/>
                <a:cs typeface="Arial" panose="020B0604020202020204" pitchFamily="34" charset="0"/>
              </a:rPr>
              <a:t>Impresión de cheques con firma digitalizada.</a:t>
            </a:r>
          </a:p>
          <a:p>
            <a:pPr algn="just"/>
            <a:r>
              <a:rPr lang="es-PE" sz="1100" dirty="0">
                <a:latin typeface="Arial" panose="020B0604020202020204" pitchFamily="34" charset="0"/>
                <a:cs typeface="Arial" panose="020B0604020202020204" pitchFamily="34" charset="0"/>
              </a:rPr>
              <a:t>Impresión de cheques</a:t>
            </a:r>
          </a:p>
        </p:txBody>
      </p:sp>
      <p:grpSp>
        <p:nvGrpSpPr>
          <p:cNvPr id="29" name="Grupo 37"/>
          <p:cNvGrpSpPr/>
          <p:nvPr/>
        </p:nvGrpSpPr>
        <p:grpSpPr>
          <a:xfrm>
            <a:off x="267031" y="3672733"/>
            <a:ext cx="1162826" cy="525595"/>
            <a:chOff x="1175337" y="2255197"/>
            <a:chExt cx="1162826" cy="525595"/>
          </a:xfrm>
        </p:grpSpPr>
        <p:pic>
          <p:nvPicPr>
            <p:cNvPr id="30" name="Imagen 101"/>
            <p:cNvPicPr>
              <a:picLocks noChangeAspect="1"/>
            </p:cNvPicPr>
            <p:nvPr/>
          </p:nvPicPr>
          <p:blipFill rotWithShape="1">
            <a:blip r:embed="rId3"/>
            <a:srcRect r="20396"/>
            <a:stretch/>
          </p:blipFill>
          <p:spPr>
            <a:xfrm>
              <a:off x="1577774" y="2255197"/>
              <a:ext cx="356268" cy="304248"/>
            </a:xfrm>
            <a:prstGeom prst="rect">
              <a:avLst/>
            </a:prstGeom>
          </p:spPr>
        </p:pic>
        <p:sp>
          <p:nvSpPr>
            <p:cNvPr id="31" name="CuadroTexto 34"/>
            <p:cNvSpPr txBox="1"/>
            <p:nvPr/>
          </p:nvSpPr>
          <p:spPr>
            <a:xfrm>
              <a:off x="1175337" y="2519182"/>
              <a:ext cx="11628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100" dirty="0">
                  <a:latin typeface="Arial" panose="020B0604020202020204" pitchFamily="34" charset="0"/>
                  <a:cs typeface="Arial" panose="020B0604020202020204" pitchFamily="34" charset="0"/>
                </a:rPr>
                <a:t>Carta Fianza</a:t>
              </a:r>
            </a:p>
          </p:txBody>
        </p:sp>
      </p:grpSp>
      <p:sp>
        <p:nvSpPr>
          <p:cNvPr id="32" name="CuadroTexto 206"/>
          <p:cNvSpPr txBox="1"/>
          <p:nvPr/>
        </p:nvSpPr>
        <p:spPr>
          <a:xfrm>
            <a:off x="1391575" y="3783611"/>
            <a:ext cx="4338394" cy="430887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PE" sz="1100" dirty="0">
                <a:latin typeface="Arial" panose="020B0604020202020204" pitchFamily="34" charset="0"/>
                <a:cs typeface="Arial" panose="020B0604020202020204" pitchFamily="34" charset="0"/>
              </a:rPr>
              <a:t>Administración de cartas fianza.</a:t>
            </a:r>
          </a:p>
          <a:p>
            <a:pPr algn="just"/>
            <a:r>
              <a:rPr lang="es-PE" sz="1100" dirty="0">
                <a:latin typeface="Arial" panose="020B0604020202020204" pitchFamily="34" charset="0"/>
                <a:cs typeface="Arial" panose="020B0604020202020204" pitchFamily="34" charset="0"/>
              </a:rPr>
              <a:t>Tratamiento de las Cartas Fianzas</a:t>
            </a:r>
          </a:p>
        </p:txBody>
      </p:sp>
      <p:sp>
        <p:nvSpPr>
          <p:cNvPr id="35" name="CuadroTexto 120"/>
          <p:cNvSpPr txBox="1"/>
          <p:nvPr/>
        </p:nvSpPr>
        <p:spPr>
          <a:xfrm>
            <a:off x="5886851" y="3917405"/>
            <a:ext cx="138035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100" dirty="0">
                <a:latin typeface="Arial" panose="020B0604020202020204" pitchFamily="34" charset="0"/>
                <a:cs typeface="Arial" panose="020B0604020202020204" pitchFamily="34" charset="0"/>
              </a:rPr>
              <a:t>Sistema de Promotores en Investigación</a:t>
            </a:r>
          </a:p>
        </p:txBody>
      </p:sp>
      <p:sp>
        <p:nvSpPr>
          <p:cNvPr id="37" name="CuadroTexto 206"/>
          <p:cNvSpPr txBox="1"/>
          <p:nvPr/>
        </p:nvSpPr>
        <p:spPr>
          <a:xfrm>
            <a:off x="7125519" y="3785101"/>
            <a:ext cx="4338394" cy="430887"/>
          </a:xfrm>
          <a:prstGeom prst="rect">
            <a:avLst/>
          </a:prstGeom>
          <a:solidFill>
            <a:srgbClr val="CCECFF"/>
          </a:solidFill>
        </p:spPr>
        <p:txBody>
          <a:bodyPr wrap="square" rtlCol="0" anchor="t">
            <a:spAutoFit/>
          </a:bodyPr>
          <a:lstStyle/>
          <a:p>
            <a:pPr algn="just"/>
            <a:r>
              <a:rPr lang="es-PE" sz="1100" dirty="0">
                <a:latin typeface="Arial" panose="020B0604020202020204" pitchFamily="34" charset="0"/>
                <a:cs typeface="Arial" panose="020B0604020202020204" pitchFamily="34" charset="0"/>
              </a:rPr>
              <a:t>Consulta de vendedores que estén en proceso de investigación y emisión de</a:t>
            </a:r>
            <a:r>
              <a:rPr lang="es-PE" sz="1100" dirty="0">
                <a:latin typeface="Arial"/>
                <a:cs typeface="Arial"/>
              </a:rPr>
              <a:t> reporte mensual de control para la SBS</a:t>
            </a:r>
            <a:endParaRPr lang="es-ES" dirty="0"/>
          </a:p>
        </p:txBody>
      </p:sp>
      <p:grpSp>
        <p:nvGrpSpPr>
          <p:cNvPr id="33" name="Grupo 37"/>
          <p:cNvGrpSpPr/>
          <p:nvPr/>
        </p:nvGrpSpPr>
        <p:grpSpPr>
          <a:xfrm>
            <a:off x="221661" y="4593956"/>
            <a:ext cx="1162826" cy="694872"/>
            <a:chOff x="1175337" y="2255197"/>
            <a:chExt cx="1162826" cy="694872"/>
          </a:xfrm>
        </p:grpSpPr>
        <p:pic>
          <p:nvPicPr>
            <p:cNvPr id="36" name="Imagen 101"/>
            <p:cNvPicPr>
              <a:picLocks noChangeAspect="1"/>
            </p:cNvPicPr>
            <p:nvPr/>
          </p:nvPicPr>
          <p:blipFill rotWithShape="1">
            <a:blip r:embed="rId3"/>
            <a:srcRect r="20396"/>
            <a:stretch/>
          </p:blipFill>
          <p:spPr>
            <a:xfrm>
              <a:off x="1577774" y="2255197"/>
              <a:ext cx="356268" cy="304248"/>
            </a:xfrm>
            <a:prstGeom prst="rect">
              <a:avLst/>
            </a:prstGeom>
          </p:spPr>
        </p:pic>
        <p:sp>
          <p:nvSpPr>
            <p:cNvPr id="38" name="CuadroTexto 34"/>
            <p:cNvSpPr txBox="1"/>
            <p:nvPr/>
          </p:nvSpPr>
          <p:spPr>
            <a:xfrm>
              <a:off x="1175337" y="2519182"/>
              <a:ext cx="116282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Web de Contabilidad</a:t>
              </a:r>
              <a:endParaRPr lang="es-PE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9" name="CuadroTexto 206"/>
          <p:cNvSpPr txBox="1"/>
          <p:nvPr/>
        </p:nvSpPr>
        <p:spPr>
          <a:xfrm>
            <a:off x="1346205" y="4745778"/>
            <a:ext cx="4338394" cy="430887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PE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Permite la generación de asientos de operación provenientes de AS400</a:t>
            </a:r>
            <a:endParaRPr lang="es-PE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Imagen 101"/>
          <p:cNvPicPr>
            <a:picLocks noChangeAspect="1"/>
          </p:cNvPicPr>
          <p:nvPr/>
        </p:nvPicPr>
        <p:blipFill rotWithShape="1">
          <a:blip r:embed="rId3"/>
          <a:srcRect r="20396"/>
          <a:stretch/>
        </p:blipFill>
        <p:spPr>
          <a:xfrm>
            <a:off x="6371787" y="3661780"/>
            <a:ext cx="356268" cy="30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45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ángulo 90"/>
          <p:cNvSpPr/>
          <p:nvPr/>
        </p:nvSpPr>
        <p:spPr>
          <a:xfrm>
            <a:off x="1309693" y="1309719"/>
            <a:ext cx="8039023" cy="4983100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ángulo 90"/>
          <p:cNvSpPr/>
          <p:nvPr/>
        </p:nvSpPr>
        <p:spPr>
          <a:xfrm>
            <a:off x="7081666" y="1802474"/>
            <a:ext cx="1853212" cy="1466236"/>
          </a:xfrm>
          <a:prstGeom prst="rect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PE" sz="2400" b="1" dirty="0"/>
              <a:t>AFP INTEGRA – Arquitectura DB2 / AS400</a:t>
            </a:r>
          </a:p>
        </p:txBody>
      </p:sp>
      <p:pic>
        <p:nvPicPr>
          <p:cNvPr id="222" name="Imagen 22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57496" y="103009"/>
            <a:ext cx="1724704" cy="698676"/>
          </a:xfrm>
          <a:prstGeom prst="rect">
            <a:avLst/>
          </a:prstGeom>
        </p:spPr>
      </p:pic>
      <p:sp>
        <p:nvSpPr>
          <p:cNvPr id="130" name="AutoShape 2" descr="Resultado de imagen para edificio empresa dibuj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graphicFrame>
        <p:nvGraphicFramePr>
          <p:cNvPr id="219" name="Tabla 2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7735"/>
              </p:ext>
            </p:extLst>
          </p:nvPr>
        </p:nvGraphicFramePr>
        <p:xfrm>
          <a:off x="9847349" y="5176276"/>
          <a:ext cx="2271863" cy="1616169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0807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637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8945">
                <a:tc gridSpan="2">
                  <a:txBody>
                    <a:bodyPr/>
                    <a:lstStyle/>
                    <a:p>
                      <a:pPr algn="ctr"/>
                      <a:r>
                        <a:rPr lang="es-PE"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LEYENDA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E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7374">
                <a:tc>
                  <a:txBody>
                    <a:bodyPr/>
                    <a:lstStyle/>
                    <a:p>
                      <a:pPr algn="ctr"/>
                      <a:r>
                        <a:rPr lang="es-PE" sz="9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Símbolo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9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1789">
                <a:tc>
                  <a:txBody>
                    <a:bodyPr/>
                    <a:lstStyle/>
                    <a:p>
                      <a:endParaRPr lang="es-PE" sz="9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90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Sistema Operativo</a:t>
                      </a:r>
                      <a:endParaRPr lang="es-PE" sz="9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8945">
                <a:tc>
                  <a:txBody>
                    <a:bodyPr/>
                    <a:lstStyle/>
                    <a:p>
                      <a:endParaRPr lang="es-PE" sz="9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9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Aplicación</a:t>
                      </a:r>
                      <a:r>
                        <a:rPr lang="es-PE" sz="90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(RPG400)</a:t>
                      </a:r>
                      <a:endParaRPr lang="es-PE" sz="9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8945">
                <a:tc>
                  <a:txBody>
                    <a:bodyPr/>
                    <a:lstStyle/>
                    <a:p>
                      <a:endParaRPr lang="es-PE" sz="9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9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 de datos (DB2)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8945">
                <a:tc>
                  <a:txBody>
                    <a:bodyPr/>
                    <a:lstStyle/>
                    <a:p>
                      <a:endParaRPr lang="es-PE" sz="9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9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Servidor de Base de Datos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232" name="Imagen 231"/>
          <p:cNvPicPr>
            <a:picLocks noChangeAspect="1"/>
          </p:cNvPicPr>
          <p:nvPr/>
        </p:nvPicPr>
        <p:blipFill rotWithShape="1">
          <a:blip r:embed="rId3"/>
          <a:srcRect r="20396"/>
          <a:stretch/>
        </p:blipFill>
        <p:spPr>
          <a:xfrm>
            <a:off x="10014115" y="5966403"/>
            <a:ext cx="248797" cy="212469"/>
          </a:xfrm>
          <a:prstGeom prst="rect">
            <a:avLst/>
          </a:prstGeom>
        </p:spPr>
      </p:pic>
      <p:pic>
        <p:nvPicPr>
          <p:cNvPr id="233" name="Imagen 2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3404" y="6286350"/>
            <a:ext cx="183861" cy="183892"/>
          </a:xfrm>
          <a:prstGeom prst="rect">
            <a:avLst/>
          </a:prstGeom>
        </p:spPr>
      </p:pic>
      <p:cxnSp>
        <p:nvCxnSpPr>
          <p:cNvPr id="16" name="114 Conector recto de flecha"/>
          <p:cNvCxnSpPr>
            <a:stCxn id="48" idx="1"/>
            <a:endCxn id="38" idx="0"/>
          </p:cNvCxnSpPr>
          <p:nvPr/>
        </p:nvCxnSpPr>
        <p:spPr>
          <a:xfrm flipH="1">
            <a:off x="3576835" y="2535592"/>
            <a:ext cx="3504831" cy="2794"/>
          </a:xfrm>
          <a:prstGeom prst="straightConnector1">
            <a:avLst/>
          </a:prstGeom>
          <a:ln cap="flat">
            <a:solidFill>
              <a:srgbClr val="002060"/>
            </a:solidFill>
            <a:miter lim="800000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14 Grupo"/>
          <p:cNvGrpSpPr/>
          <p:nvPr/>
        </p:nvGrpSpPr>
        <p:grpSpPr>
          <a:xfrm>
            <a:off x="7365548" y="1970532"/>
            <a:ext cx="1285448" cy="1155648"/>
            <a:chOff x="5852375" y="2995262"/>
            <a:chExt cx="1285448" cy="1155648"/>
          </a:xfrm>
        </p:grpSpPr>
        <p:pic>
          <p:nvPicPr>
            <p:cNvPr id="2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9438" y="2995262"/>
              <a:ext cx="834992" cy="8349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CuadroTexto 112"/>
            <p:cNvSpPr txBox="1"/>
            <p:nvPr/>
          </p:nvSpPr>
          <p:spPr>
            <a:xfrm>
              <a:off x="5852375" y="3843133"/>
              <a:ext cx="12854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400">
                  <a:latin typeface="Arial" panose="020B0604020202020204" pitchFamily="34" charset="0"/>
                  <a:cs typeface="Arial" panose="020B0604020202020204" pitchFamily="34" charset="0"/>
                </a:rPr>
                <a:t>OS/400</a:t>
              </a:r>
            </a:p>
          </p:txBody>
        </p:sp>
      </p:grpSp>
      <p:grpSp>
        <p:nvGrpSpPr>
          <p:cNvPr id="42" name="41 Grupo"/>
          <p:cNvGrpSpPr/>
          <p:nvPr/>
        </p:nvGrpSpPr>
        <p:grpSpPr>
          <a:xfrm>
            <a:off x="4705362" y="6126365"/>
            <a:ext cx="1606254" cy="636099"/>
            <a:chOff x="1045090" y="4470259"/>
            <a:chExt cx="1606254" cy="636099"/>
          </a:xfrm>
        </p:grpSpPr>
        <p:pic>
          <p:nvPicPr>
            <p:cNvPr id="43" name="Imagen 12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97732" y="4470259"/>
              <a:ext cx="1182109" cy="302564"/>
            </a:xfrm>
            <a:prstGeom prst="rect">
              <a:avLst/>
            </a:prstGeom>
          </p:spPr>
        </p:pic>
        <p:sp>
          <p:nvSpPr>
            <p:cNvPr id="44" name="Rectángulo 103"/>
            <p:cNvSpPr/>
            <p:nvPr/>
          </p:nvSpPr>
          <p:spPr>
            <a:xfrm>
              <a:off x="1045090" y="4798581"/>
              <a:ext cx="160625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E" sz="1400">
                  <a:latin typeface="Arial" panose="020B0604020202020204" pitchFamily="34" charset="0"/>
                  <a:cs typeface="Arial" panose="020B0604020202020204" pitchFamily="34" charset="0"/>
                </a:rPr>
                <a:t>APPN.INTEGRA</a:t>
              </a:r>
            </a:p>
          </p:txBody>
        </p:sp>
      </p:grpSp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514" y="5690820"/>
            <a:ext cx="210751" cy="21075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CuadroTexto 58"/>
          <p:cNvSpPr txBox="1"/>
          <p:nvPr/>
        </p:nvSpPr>
        <p:spPr>
          <a:xfrm>
            <a:off x="4578130" y="2190338"/>
            <a:ext cx="1884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AUTENTICACIÓN</a:t>
            </a:r>
          </a:p>
        </p:txBody>
      </p:sp>
      <p:sp>
        <p:nvSpPr>
          <p:cNvPr id="47" name="CuadroTexto 58"/>
          <p:cNvSpPr txBox="1"/>
          <p:nvPr/>
        </p:nvSpPr>
        <p:spPr>
          <a:xfrm>
            <a:off x="4591778" y="2558737"/>
            <a:ext cx="1884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AUTORIZACIÓN</a:t>
            </a:r>
          </a:p>
        </p:txBody>
      </p:sp>
      <p:sp>
        <p:nvSpPr>
          <p:cNvPr id="30" name="CuadroTexto 206"/>
          <p:cNvSpPr txBox="1"/>
          <p:nvPr/>
        </p:nvSpPr>
        <p:spPr>
          <a:xfrm>
            <a:off x="1311879" y="995433"/>
            <a:ext cx="8050485" cy="338376"/>
          </a:xfrm>
          <a:prstGeom prst="rect">
            <a:avLst/>
          </a:prstGeom>
          <a:solidFill>
            <a:srgbClr val="0099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AS400</a:t>
            </a:r>
          </a:p>
        </p:txBody>
      </p:sp>
      <p:sp>
        <p:nvSpPr>
          <p:cNvPr id="35" name="CuadroTexto 206"/>
          <p:cNvSpPr txBox="1"/>
          <p:nvPr/>
        </p:nvSpPr>
        <p:spPr>
          <a:xfrm>
            <a:off x="7081667" y="3247538"/>
            <a:ext cx="1853211" cy="27699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 OPERATIVO</a:t>
            </a:r>
          </a:p>
        </p:txBody>
      </p:sp>
      <p:sp>
        <p:nvSpPr>
          <p:cNvPr id="36" name="Rectángulo 90"/>
          <p:cNvSpPr/>
          <p:nvPr/>
        </p:nvSpPr>
        <p:spPr>
          <a:xfrm>
            <a:off x="1905046" y="4508584"/>
            <a:ext cx="1369470" cy="1370722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CuadroTexto 206"/>
          <p:cNvSpPr txBox="1"/>
          <p:nvPr/>
        </p:nvSpPr>
        <p:spPr>
          <a:xfrm>
            <a:off x="1915734" y="5870081"/>
            <a:ext cx="1358782" cy="284493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DB2</a:t>
            </a:r>
          </a:p>
        </p:txBody>
      </p:sp>
      <p:grpSp>
        <p:nvGrpSpPr>
          <p:cNvPr id="32" name="Grupo 15"/>
          <p:cNvGrpSpPr/>
          <p:nvPr/>
        </p:nvGrpSpPr>
        <p:grpSpPr>
          <a:xfrm>
            <a:off x="1996928" y="4743194"/>
            <a:ext cx="1277588" cy="1041366"/>
            <a:chOff x="5045394" y="5193359"/>
            <a:chExt cx="1277588" cy="1041366"/>
          </a:xfrm>
        </p:grpSpPr>
        <p:pic>
          <p:nvPicPr>
            <p:cNvPr id="33" name="Imagen 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232724" y="5193359"/>
              <a:ext cx="764240" cy="764367"/>
            </a:xfrm>
            <a:prstGeom prst="rect">
              <a:avLst/>
            </a:prstGeom>
          </p:spPr>
        </p:pic>
        <p:sp>
          <p:nvSpPr>
            <p:cNvPr id="34" name="CuadroTexto 58"/>
            <p:cNvSpPr txBox="1"/>
            <p:nvPr/>
          </p:nvSpPr>
          <p:spPr>
            <a:xfrm>
              <a:off x="5045394" y="5957726"/>
              <a:ext cx="12775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200">
                  <a:latin typeface="Arial" panose="020B0604020202020204" pitchFamily="34" charset="0"/>
                  <a:cs typeface="Arial" panose="020B0604020202020204" pitchFamily="34" charset="0"/>
                </a:rPr>
                <a:t>AFP INTEGRA</a:t>
              </a:r>
            </a:p>
          </p:txBody>
        </p:sp>
      </p:grpSp>
      <p:sp>
        <p:nvSpPr>
          <p:cNvPr id="38" name="Rectángulo 90"/>
          <p:cNvSpPr/>
          <p:nvPr/>
        </p:nvSpPr>
        <p:spPr>
          <a:xfrm rot="5400000">
            <a:off x="1888350" y="1535798"/>
            <a:ext cx="1371794" cy="2005175"/>
          </a:xfrm>
          <a:prstGeom prst="rect">
            <a:avLst/>
          </a:prstGeom>
          <a:ln w="19050">
            <a:solidFill>
              <a:srgbClr val="0099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CuadroTexto 206"/>
          <p:cNvSpPr txBox="1"/>
          <p:nvPr/>
        </p:nvSpPr>
        <p:spPr>
          <a:xfrm>
            <a:off x="1566323" y="1585787"/>
            <a:ext cx="2010512" cy="276999"/>
          </a:xfrm>
          <a:prstGeom prst="rect">
            <a:avLst/>
          </a:prstGeom>
          <a:solidFill>
            <a:srgbClr val="0099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APLICATIVOS</a:t>
            </a:r>
          </a:p>
        </p:txBody>
      </p:sp>
      <p:grpSp>
        <p:nvGrpSpPr>
          <p:cNvPr id="12" name="Grupo 38"/>
          <p:cNvGrpSpPr/>
          <p:nvPr/>
        </p:nvGrpSpPr>
        <p:grpSpPr>
          <a:xfrm>
            <a:off x="1778319" y="2166349"/>
            <a:ext cx="1285448" cy="814348"/>
            <a:chOff x="2211242" y="1093396"/>
            <a:chExt cx="1285448" cy="814348"/>
          </a:xfrm>
        </p:grpSpPr>
        <p:pic>
          <p:nvPicPr>
            <p:cNvPr id="13" name="Imagen 89"/>
            <p:cNvPicPr>
              <a:picLocks noChangeAspect="1"/>
            </p:cNvPicPr>
            <p:nvPr/>
          </p:nvPicPr>
          <p:blipFill rotWithShape="1">
            <a:blip r:embed="rId3"/>
            <a:srcRect r="20396"/>
            <a:stretch/>
          </p:blipFill>
          <p:spPr>
            <a:xfrm>
              <a:off x="2580298" y="1093396"/>
              <a:ext cx="629224" cy="537349"/>
            </a:xfrm>
            <a:prstGeom prst="rect">
              <a:avLst/>
            </a:prstGeom>
          </p:spPr>
        </p:pic>
        <p:sp>
          <p:nvSpPr>
            <p:cNvPr id="14" name="CuadroTexto 112"/>
            <p:cNvSpPr txBox="1"/>
            <p:nvPr/>
          </p:nvSpPr>
          <p:spPr>
            <a:xfrm>
              <a:off x="2211242" y="1630745"/>
              <a:ext cx="12854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200">
                  <a:latin typeface="Arial" panose="020B0604020202020204" pitchFamily="34" charset="0"/>
                  <a:cs typeface="Arial" panose="020B0604020202020204" pitchFamily="34" charset="0"/>
                </a:rPr>
                <a:t>RPG400</a:t>
              </a:r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682" y="2020535"/>
            <a:ext cx="478358" cy="62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114 Conector recto de flecha"/>
          <p:cNvCxnSpPr>
            <a:stCxn id="33" idx="0"/>
            <a:endCxn id="38" idx="3"/>
          </p:cNvCxnSpPr>
          <p:nvPr/>
        </p:nvCxnSpPr>
        <p:spPr>
          <a:xfrm flipV="1">
            <a:off x="2566378" y="3224283"/>
            <a:ext cx="7869" cy="1518911"/>
          </a:xfrm>
          <a:prstGeom prst="straightConnector1">
            <a:avLst/>
          </a:prstGeom>
          <a:ln cap="flat">
            <a:solidFill>
              <a:srgbClr val="002060"/>
            </a:solidFill>
            <a:miter lim="800000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Imagen 1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20555" y="6577720"/>
            <a:ext cx="489644" cy="125326"/>
          </a:xfrm>
          <a:prstGeom prst="rect">
            <a:avLst/>
          </a:prstGeom>
        </p:spPr>
      </p:pic>
      <p:sp>
        <p:nvSpPr>
          <p:cNvPr id="50" name="CuadroTexto 135"/>
          <p:cNvSpPr txBox="1"/>
          <p:nvPr/>
        </p:nvSpPr>
        <p:spPr>
          <a:xfrm>
            <a:off x="2635722" y="3272848"/>
            <a:ext cx="157488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110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área de Operaciones hace el uso de las aplicaciones para los diferentes procesos </a:t>
            </a:r>
          </a:p>
        </p:txBody>
      </p:sp>
    </p:spTree>
    <p:extLst>
      <p:ext uri="{BB962C8B-B14F-4D97-AF65-F5344CB8AC3E}">
        <p14:creationId xmlns:p14="http://schemas.microsoft.com/office/powerpoint/2010/main" val="81012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Rectángulo 90"/>
          <p:cNvSpPr/>
          <p:nvPr/>
        </p:nvSpPr>
        <p:spPr>
          <a:xfrm rot="5400000">
            <a:off x="4912411" y="-1060516"/>
            <a:ext cx="2706122" cy="7013664"/>
          </a:xfrm>
          <a:prstGeom prst="rect">
            <a:avLst/>
          </a:prstGeom>
          <a:ln w="19050">
            <a:solidFill>
              <a:srgbClr val="0099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Rectángulo 90"/>
          <p:cNvSpPr/>
          <p:nvPr/>
        </p:nvSpPr>
        <p:spPr>
          <a:xfrm>
            <a:off x="2785663" y="4199013"/>
            <a:ext cx="4706510" cy="830739"/>
          </a:xfrm>
          <a:prstGeom prst="rect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3" name="CuadroTexto 206"/>
          <p:cNvSpPr txBox="1"/>
          <p:nvPr/>
        </p:nvSpPr>
        <p:spPr>
          <a:xfrm>
            <a:off x="2795436" y="3913416"/>
            <a:ext cx="4696737" cy="2855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SQL</a:t>
            </a:r>
          </a:p>
        </p:txBody>
      </p:sp>
      <p:sp>
        <p:nvSpPr>
          <p:cNvPr id="154" name="CuadroTexto 206"/>
          <p:cNvSpPr txBox="1"/>
          <p:nvPr/>
        </p:nvSpPr>
        <p:spPr>
          <a:xfrm>
            <a:off x="2758643" y="811824"/>
            <a:ext cx="7013661" cy="276999"/>
          </a:xfrm>
          <a:prstGeom prst="rect">
            <a:avLst/>
          </a:prstGeom>
          <a:solidFill>
            <a:srgbClr val="0099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APLICACIONES WEB CLIENTE/SERVIDOR 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PE" sz="2400" b="1" dirty="0"/>
              <a:t>AFP INTEGRA – Proceso de Contabilidad y Tesorería</a:t>
            </a:r>
          </a:p>
        </p:txBody>
      </p:sp>
      <p:pic>
        <p:nvPicPr>
          <p:cNvPr id="222" name="Imagen 22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57496" y="103009"/>
            <a:ext cx="1724704" cy="698676"/>
          </a:xfrm>
          <a:prstGeom prst="rect">
            <a:avLst/>
          </a:prstGeom>
        </p:spPr>
      </p:pic>
      <p:sp>
        <p:nvSpPr>
          <p:cNvPr id="130" name="AutoShape 2" descr="Resultado de imagen para edificio empresa dibuj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grpSp>
        <p:nvGrpSpPr>
          <p:cNvPr id="2" name="1 Grupo"/>
          <p:cNvGrpSpPr/>
          <p:nvPr/>
        </p:nvGrpSpPr>
        <p:grpSpPr>
          <a:xfrm>
            <a:off x="91041" y="1610063"/>
            <a:ext cx="1264779" cy="1296916"/>
            <a:chOff x="806119" y="1541823"/>
            <a:chExt cx="1264779" cy="1296916"/>
          </a:xfrm>
        </p:grpSpPr>
        <p:sp>
          <p:nvSpPr>
            <p:cNvPr id="293" name="Rectángulo 90"/>
            <p:cNvSpPr/>
            <p:nvPr/>
          </p:nvSpPr>
          <p:spPr>
            <a:xfrm rot="5400000">
              <a:off x="900898" y="1668739"/>
              <a:ext cx="1080000" cy="1260000"/>
            </a:xfrm>
            <a:prstGeom prst="rect">
              <a:avLst/>
            </a:prstGeom>
            <a:ln w="19050">
              <a:solidFill>
                <a:srgbClr val="66006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4" name="CuadroTexto 206"/>
            <p:cNvSpPr txBox="1"/>
            <p:nvPr/>
          </p:nvSpPr>
          <p:spPr>
            <a:xfrm>
              <a:off x="806119" y="1541823"/>
              <a:ext cx="1260000" cy="246221"/>
            </a:xfrm>
            <a:prstGeom prst="rect">
              <a:avLst/>
            </a:prstGeom>
            <a:solidFill>
              <a:srgbClr val="660066"/>
            </a:solidFill>
            <a:ln>
              <a:solidFill>
                <a:srgbClr val="660066"/>
              </a:solidFill>
            </a:ln>
          </p:spPr>
          <p:txBody>
            <a:bodyPr wrap="square" rtlCol="0">
              <a:spAutoFit/>
            </a:bodyPr>
            <a:lstStyle>
              <a:defPPr>
                <a:defRPr lang="es-ES"/>
              </a:defPPr>
              <a:lvl1pPr algn="ctr">
                <a:defRPr sz="9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s-PE" sz="1000" dirty="0"/>
                <a:t>EMPRESA SURA</a:t>
              </a: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5690" y="1870760"/>
              <a:ext cx="467669" cy="6157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6" name="CuadroTexto 9"/>
            <p:cNvSpPr txBox="1"/>
            <p:nvPr/>
          </p:nvSpPr>
          <p:spPr>
            <a:xfrm>
              <a:off x="964619" y="2445644"/>
              <a:ext cx="99493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100">
                  <a:latin typeface="Arial" panose="020B0604020202020204" pitchFamily="34" charset="0"/>
                  <a:cs typeface="Arial" panose="020B0604020202020204" pitchFamily="34" charset="0"/>
                </a:rPr>
                <a:t>Empleados </a:t>
              </a:r>
            </a:p>
          </p:txBody>
        </p:sp>
      </p:grpSp>
      <p:cxnSp>
        <p:nvCxnSpPr>
          <p:cNvPr id="143" name="Conector recto 4"/>
          <p:cNvCxnSpPr/>
          <p:nvPr/>
        </p:nvCxnSpPr>
        <p:spPr>
          <a:xfrm>
            <a:off x="1388498" y="1964631"/>
            <a:ext cx="1332000" cy="0"/>
          </a:xfrm>
          <a:prstGeom prst="line">
            <a:avLst/>
          </a:prstGeom>
          <a:ln>
            <a:solidFill>
              <a:srgbClr val="000099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" name="Grupo 13"/>
          <p:cNvGrpSpPr/>
          <p:nvPr/>
        </p:nvGrpSpPr>
        <p:grpSpPr>
          <a:xfrm>
            <a:off x="11493369" y="1460373"/>
            <a:ext cx="529864" cy="703630"/>
            <a:chOff x="9823463" y="5105234"/>
            <a:chExt cx="702706" cy="853832"/>
          </a:xfrm>
        </p:grpSpPr>
        <p:pic>
          <p:nvPicPr>
            <p:cNvPr id="206" name="Imagen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50595" y="5105234"/>
              <a:ext cx="649617" cy="616405"/>
            </a:xfrm>
            <a:prstGeom prst="rect">
              <a:avLst/>
            </a:prstGeom>
          </p:spPr>
        </p:pic>
        <p:sp>
          <p:nvSpPr>
            <p:cNvPr id="207" name="CuadroTexto 61"/>
            <p:cNvSpPr txBox="1"/>
            <p:nvPr/>
          </p:nvSpPr>
          <p:spPr>
            <a:xfrm>
              <a:off x="9823463" y="5647240"/>
              <a:ext cx="702706" cy="311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200" dirty="0">
                  <a:latin typeface="Arial" panose="020B0604020202020204" pitchFamily="34" charset="0"/>
                  <a:cs typeface="Arial" panose="020B0604020202020204" pitchFamily="34" charset="0"/>
                </a:rPr>
                <a:t>SBS </a:t>
              </a:r>
            </a:p>
          </p:txBody>
        </p:sp>
      </p:grpSp>
      <p:sp>
        <p:nvSpPr>
          <p:cNvPr id="31" name="AutoShape 4" descr="Resultado de imagen para corre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36" name="AutoShape 10" descr="Resultado de imagen para carta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37" name="AutoShape 12" descr="Resultado de imagen para carta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39" name="AutoShape 18" descr="Resultado de imagen para icono reportes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181" name="CuadroTexto 9"/>
          <p:cNvSpPr txBox="1"/>
          <p:nvPr/>
        </p:nvSpPr>
        <p:spPr>
          <a:xfrm>
            <a:off x="9727497" y="1200115"/>
            <a:ext cx="15245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1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-Balances General</a:t>
            </a:r>
          </a:p>
          <a:p>
            <a:r>
              <a:rPr lang="es-PE" sz="11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-Cuentas por pagar </a:t>
            </a:r>
          </a:p>
        </p:txBody>
      </p:sp>
      <p:grpSp>
        <p:nvGrpSpPr>
          <p:cNvPr id="142" name="Grupo 24"/>
          <p:cNvGrpSpPr/>
          <p:nvPr/>
        </p:nvGrpSpPr>
        <p:grpSpPr>
          <a:xfrm>
            <a:off x="11497947" y="2454585"/>
            <a:ext cx="784392" cy="1024463"/>
            <a:chOff x="7661588" y="5662817"/>
            <a:chExt cx="784392" cy="1024463"/>
          </a:xfrm>
        </p:grpSpPr>
        <p:pic>
          <p:nvPicPr>
            <p:cNvPr id="147" name="Imagen 2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83482" y="5662817"/>
              <a:ext cx="653295" cy="828543"/>
            </a:xfrm>
            <a:prstGeom prst="rect">
              <a:avLst/>
            </a:prstGeom>
          </p:spPr>
        </p:pic>
        <p:sp>
          <p:nvSpPr>
            <p:cNvPr id="152" name="CuadroTexto 136"/>
            <p:cNvSpPr txBox="1"/>
            <p:nvPr/>
          </p:nvSpPr>
          <p:spPr>
            <a:xfrm>
              <a:off x="7661588" y="6410281"/>
              <a:ext cx="7843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200" dirty="0">
                  <a:latin typeface="Arial" panose="020B0604020202020204" pitchFamily="34" charset="0"/>
                  <a:cs typeface="Arial" panose="020B0604020202020204" pitchFamily="34" charset="0"/>
                </a:rPr>
                <a:t>SUNAT</a:t>
              </a:r>
            </a:p>
          </p:txBody>
        </p:sp>
      </p:grpSp>
      <p:grpSp>
        <p:nvGrpSpPr>
          <p:cNvPr id="155" name="Grupo 19"/>
          <p:cNvGrpSpPr/>
          <p:nvPr/>
        </p:nvGrpSpPr>
        <p:grpSpPr>
          <a:xfrm>
            <a:off x="10785365" y="1933519"/>
            <a:ext cx="836980" cy="877648"/>
            <a:chOff x="6611823" y="5736399"/>
            <a:chExt cx="836980" cy="877648"/>
          </a:xfrm>
        </p:grpSpPr>
        <p:pic>
          <p:nvPicPr>
            <p:cNvPr id="156" name="Imagen 1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29666" y="5736399"/>
              <a:ext cx="520501" cy="684983"/>
            </a:xfrm>
            <a:prstGeom prst="rect">
              <a:avLst/>
            </a:prstGeom>
          </p:spPr>
        </p:pic>
        <p:sp>
          <p:nvSpPr>
            <p:cNvPr id="157" name="CuadroTexto 111"/>
            <p:cNvSpPr txBox="1"/>
            <p:nvPr/>
          </p:nvSpPr>
          <p:spPr>
            <a:xfrm>
              <a:off x="6611823" y="6337048"/>
              <a:ext cx="8369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200" dirty="0">
                  <a:latin typeface="Arial" panose="020B0604020202020204" pitchFamily="34" charset="0"/>
                  <a:cs typeface="Arial" panose="020B0604020202020204" pitchFamily="34" charset="0"/>
                </a:rPr>
                <a:t>BANCOS</a:t>
              </a:r>
            </a:p>
          </p:txBody>
        </p:sp>
      </p:grpSp>
      <p:grpSp>
        <p:nvGrpSpPr>
          <p:cNvPr id="164" name="Grupo 19"/>
          <p:cNvGrpSpPr/>
          <p:nvPr/>
        </p:nvGrpSpPr>
        <p:grpSpPr>
          <a:xfrm>
            <a:off x="11206611" y="3373618"/>
            <a:ext cx="836980" cy="906995"/>
            <a:chOff x="6870552" y="5736399"/>
            <a:chExt cx="836980" cy="906995"/>
          </a:xfrm>
        </p:grpSpPr>
        <p:pic>
          <p:nvPicPr>
            <p:cNvPr id="165" name="Imagen 1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84258" y="5736399"/>
              <a:ext cx="520501" cy="684983"/>
            </a:xfrm>
            <a:prstGeom prst="rect">
              <a:avLst/>
            </a:prstGeom>
          </p:spPr>
        </p:pic>
        <p:sp>
          <p:nvSpPr>
            <p:cNvPr id="166" name="CuadroTexto 111"/>
            <p:cNvSpPr txBox="1"/>
            <p:nvPr/>
          </p:nvSpPr>
          <p:spPr>
            <a:xfrm>
              <a:off x="6870552" y="6366395"/>
              <a:ext cx="8369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200">
                  <a:latin typeface="Arial" panose="020B0604020202020204" pitchFamily="34" charset="0"/>
                  <a:cs typeface="Arial" panose="020B0604020202020204" pitchFamily="34" charset="0"/>
                </a:rPr>
                <a:t>BCR</a:t>
              </a:r>
            </a:p>
          </p:txBody>
        </p:sp>
      </p:grpSp>
      <p:sp>
        <p:nvSpPr>
          <p:cNvPr id="217" name="Rectángulo 90"/>
          <p:cNvSpPr/>
          <p:nvPr/>
        </p:nvSpPr>
        <p:spPr>
          <a:xfrm>
            <a:off x="2833894" y="1237487"/>
            <a:ext cx="4897428" cy="2418640"/>
          </a:xfrm>
          <a:prstGeom prst="rect">
            <a:avLst/>
          </a:prstGeom>
          <a:ln w="19050">
            <a:solidFill>
              <a:srgbClr val="0099FF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4" name="199 Grupo"/>
          <p:cNvGrpSpPr/>
          <p:nvPr/>
        </p:nvGrpSpPr>
        <p:grpSpPr>
          <a:xfrm>
            <a:off x="2878045" y="1326939"/>
            <a:ext cx="993552" cy="856382"/>
            <a:chOff x="3552158" y="1522636"/>
            <a:chExt cx="993552" cy="856382"/>
          </a:xfrm>
        </p:grpSpPr>
        <p:pic>
          <p:nvPicPr>
            <p:cNvPr id="137" name="Imagen 106"/>
            <p:cNvPicPr>
              <a:picLocks noChangeAspect="1"/>
            </p:cNvPicPr>
            <p:nvPr/>
          </p:nvPicPr>
          <p:blipFill rotWithShape="1">
            <a:blip r:embed="rId7"/>
            <a:srcRect r="20396"/>
            <a:stretch/>
          </p:blipFill>
          <p:spPr>
            <a:xfrm>
              <a:off x="3699389" y="1522636"/>
              <a:ext cx="503281" cy="429795"/>
            </a:xfrm>
            <a:prstGeom prst="rect">
              <a:avLst/>
            </a:prstGeom>
          </p:spPr>
        </p:pic>
        <p:sp>
          <p:nvSpPr>
            <p:cNvPr id="139" name="CuadroTexto 120"/>
            <p:cNvSpPr txBox="1"/>
            <p:nvPr/>
          </p:nvSpPr>
          <p:spPr>
            <a:xfrm>
              <a:off x="3552158" y="1948131"/>
              <a:ext cx="99355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100" dirty="0">
                  <a:latin typeface="Arial" panose="020B0604020202020204" pitchFamily="34" charset="0"/>
                  <a:cs typeface="Arial" panose="020B0604020202020204" pitchFamily="34" charset="0"/>
                </a:rPr>
                <a:t>Contabilidad (PREMIUM)</a:t>
              </a:r>
            </a:p>
          </p:txBody>
        </p:sp>
      </p:grpSp>
      <p:sp>
        <p:nvSpPr>
          <p:cNvPr id="141" name="Rectángulo 90"/>
          <p:cNvSpPr/>
          <p:nvPr/>
        </p:nvSpPr>
        <p:spPr>
          <a:xfrm>
            <a:off x="5739179" y="2235625"/>
            <a:ext cx="1752993" cy="1079861"/>
          </a:xfrm>
          <a:prstGeom prst="rect">
            <a:avLst/>
          </a:prstGeom>
          <a:ln w="19050">
            <a:solidFill>
              <a:srgbClr val="C0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4" name="143 Grupo"/>
          <p:cNvGrpSpPr/>
          <p:nvPr/>
        </p:nvGrpSpPr>
        <p:grpSpPr>
          <a:xfrm>
            <a:off x="6582349" y="2339308"/>
            <a:ext cx="909823" cy="794827"/>
            <a:chOff x="3511215" y="1522636"/>
            <a:chExt cx="909823" cy="794827"/>
          </a:xfrm>
        </p:grpSpPr>
        <p:pic>
          <p:nvPicPr>
            <p:cNvPr id="145" name="Imagen 106"/>
            <p:cNvPicPr>
              <a:picLocks noChangeAspect="1"/>
            </p:cNvPicPr>
            <p:nvPr/>
          </p:nvPicPr>
          <p:blipFill rotWithShape="1">
            <a:blip r:embed="rId7"/>
            <a:srcRect r="20396"/>
            <a:stretch/>
          </p:blipFill>
          <p:spPr>
            <a:xfrm>
              <a:off x="3699389" y="1522636"/>
              <a:ext cx="503281" cy="429795"/>
            </a:xfrm>
            <a:prstGeom prst="rect">
              <a:avLst/>
            </a:prstGeom>
          </p:spPr>
        </p:pic>
        <p:sp>
          <p:nvSpPr>
            <p:cNvPr id="150" name="CuadroTexto 120"/>
            <p:cNvSpPr txBox="1"/>
            <p:nvPr/>
          </p:nvSpPr>
          <p:spPr>
            <a:xfrm>
              <a:off x="3511215" y="1948131"/>
              <a:ext cx="909823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s-PE" sz="1200" dirty="0">
                  <a:latin typeface="Arial" panose="020B0604020202020204" pitchFamily="34" charset="0"/>
                  <a:cs typeface="Arial" panose="020B0604020202020204" pitchFamily="34" charset="0"/>
                </a:rPr>
                <a:t> Sistema de Fondo Fijo</a:t>
              </a:r>
            </a:p>
          </p:txBody>
        </p:sp>
      </p:grpSp>
      <p:grpSp>
        <p:nvGrpSpPr>
          <p:cNvPr id="171" name="170 Grupo"/>
          <p:cNvGrpSpPr/>
          <p:nvPr/>
        </p:nvGrpSpPr>
        <p:grpSpPr>
          <a:xfrm>
            <a:off x="6030113" y="2335422"/>
            <a:ext cx="539568" cy="767991"/>
            <a:chOff x="4167793" y="1509387"/>
            <a:chExt cx="539568" cy="767991"/>
          </a:xfrm>
        </p:grpSpPr>
        <p:pic>
          <p:nvPicPr>
            <p:cNvPr id="172" name="Imagen 106"/>
            <p:cNvPicPr>
              <a:picLocks noChangeAspect="1"/>
            </p:cNvPicPr>
            <p:nvPr/>
          </p:nvPicPr>
          <p:blipFill rotWithShape="1">
            <a:blip r:embed="rId7"/>
            <a:srcRect r="20396"/>
            <a:stretch/>
          </p:blipFill>
          <p:spPr>
            <a:xfrm>
              <a:off x="4188880" y="1509387"/>
              <a:ext cx="503281" cy="429795"/>
            </a:xfrm>
            <a:prstGeom prst="rect">
              <a:avLst/>
            </a:prstGeom>
          </p:spPr>
        </p:pic>
        <p:sp>
          <p:nvSpPr>
            <p:cNvPr id="179" name="CuadroTexto 120"/>
            <p:cNvSpPr txBox="1"/>
            <p:nvPr/>
          </p:nvSpPr>
          <p:spPr>
            <a:xfrm>
              <a:off x="4167793" y="1908046"/>
              <a:ext cx="539568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s-PE" sz="1200" dirty="0">
                  <a:latin typeface="Arial" panose="020B0604020202020204" pitchFamily="34" charset="0"/>
                  <a:cs typeface="Arial" panose="020B0604020202020204" pitchFamily="34" charset="0"/>
                </a:rPr>
                <a:t>Carta </a:t>
              </a:r>
            </a:p>
            <a:p>
              <a:pPr algn="ctr"/>
              <a:r>
                <a:rPr lang="es-PE" sz="1200" dirty="0">
                  <a:latin typeface="Arial" panose="020B0604020202020204" pitchFamily="34" charset="0"/>
                  <a:cs typeface="Arial" panose="020B0604020202020204" pitchFamily="34" charset="0"/>
                </a:rPr>
                <a:t>Fianza</a:t>
              </a:r>
            </a:p>
          </p:txBody>
        </p:sp>
      </p:grpSp>
      <p:grpSp>
        <p:nvGrpSpPr>
          <p:cNvPr id="117" name="Grupo 116"/>
          <p:cNvGrpSpPr/>
          <p:nvPr/>
        </p:nvGrpSpPr>
        <p:grpSpPr>
          <a:xfrm>
            <a:off x="5123221" y="2882820"/>
            <a:ext cx="1334752" cy="758924"/>
            <a:chOff x="4473504" y="1117494"/>
            <a:chExt cx="1334752" cy="758924"/>
          </a:xfrm>
        </p:grpSpPr>
        <p:sp>
          <p:nvSpPr>
            <p:cNvPr id="118" name="Rectángulo 103"/>
            <p:cNvSpPr/>
            <p:nvPr/>
          </p:nvSpPr>
          <p:spPr>
            <a:xfrm>
              <a:off x="4473504" y="1614808"/>
              <a:ext cx="1334752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E" sz="1100" dirty="0">
                  <a:latin typeface="Arial" panose="020B0604020202020204" pitchFamily="34" charset="0"/>
                  <a:cs typeface="Arial" panose="020B0604020202020204" pitchFamily="34" charset="0"/>
                </a:rPr>
                <a:t>SPPEAPP00024</a:t>
              </a:r>
            </a:p>
          </p:txBody>
        </p:sp>
        <p:pic>
          <p:nvPicPr>
            <p:cNvPr id="119" name="Picture 4"/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6128" y="1117494"/>
              <a:ext cx="376645" cy="541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7" name="196 Grupo"/>
          <p:cNvGrpSpPr/>
          <p:nvPr/>
        </p:nvGrpSpPr>
        <p:grpSpPr>
          <a:xfrm>
            <a:off x="3590777" y="1333243"/>
            <a:ext cx="1380358" cy="856382"/>
            <a:chOff x="3292846" y="1522636"/>
            <a:chExt cx="1380358" cy="856382"/>
          </a:xfrm>
        </p:grpSpPr>
        <p:pic>
          <p:nvPicPr>
            <p:cNvPr id="198" name="Imagen 106"/>
            <p:cNvPicPr>
              <a:picLocks noChangeAspect="1"/>
            </p:cNvPicPr>
            <p:nvPr/>
          </p:nvPicPr>
          <p:blipFill rotWithShape="1">
            <a:blip r:embed="rId7"/>
            <a:srcRect r="20396"/>
            <a:stretch/>
          </p:blipFill>
          <p:spPr>
            <a:xfrm>
              <a:off x="3699389" y="1522636"/>
              <a:ext cx="503281" cy="429795"/>
            </a:xfrm>
            <a:prstGeom prst="rect">
              <a:avLst/>
            </a:prstGeom>
          </p:spPr>
        </p:pic>
        <p:sp>
          <p:nvSpPr>
            <p:cNvPr id="199" name="CuadroTexto 120"/>
            <p:cNvSpPr txBox="1"/>
            <p:nvPr/>
          </p:nvSpPr>
          <p:spPr>
            <a:xfrm>
              <a:off x="3292846" y="1948131"/>
              <a:ext cx="138035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100" dirty="0">
                  <a:latin typeface="Arial" panose="020B0604020202020204" pitchFamily="34" charset="0"/>
                  <a:cs typeface="Arial" panose="020B0604020202020204" pitchFamily="34" charset="0"/>
                </a:rPr>
                <a:t>Caja Bancos (PREMIUM)</a:t>
              </a:r>
            </a:p>
          </p:txBody>
        </p:sp>
      </p:grpSp>
      <p:grpSp>
        <p:nvGrpSpPr>
          <p:cNvPr id="48" name="47 Grupo"/>
          <p:cNvGrpSpPr/>
          <p:nvPr/>
        </p:nvGrpSpPr>
        <p:grpSpPr>
          <a:xfrm>
            <a:off x="4680108" y="1279194"/>
            <a:ext cx="1127405" cy="1196906"/>
            <a:chOff x="8287497" y="1195212"/>
            <a:chExt cx="1380358" cy="1399501"/>
          </a:xfrm>
        </p:grpSpPr>
        <p:sp>
          <p:nvSpPr>
            <p:cNvPr id="218" name="Rectángulo 90"/>
            <p:cNvSpPr/>
            <p:nvPr/>
          </p:nvSpPr>
          <p:spPr>
            <a:xfrm>
              <a:off x="8363437" y="1195212"/>
              <a:ext cx="1165137" cy="1399501"/>
            </a:xfrm>
            <a:prstGeom prst="rect">
              <a:avLst/>
            </a:prstGeom>
            <a:ln w="19050">
              <a:solidFill>
                <a:srgbClr val="0099FF"/>
              </a:solidFill>
              <a:prstDash val="sys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00" name="199 Grupo"/>
            <p:cNvGrpSpPr/>
            <p:nvPr/>
          </p:nvGrpSpPr>
          <p:grpSpPr>
            <a:xfrm>
              <a:off x="8287497" y="1296383"/>
              <a:ext cx="1380358" cy="1214543"/>
              <a:chOff x="3292846" y="1495310"/>
              <a:chExt cx="1380358" cy="1214543"/>
            </a:xfrm>
          </p:grpSpPr>
          <p:pic>
            <p:nvPicPr>
              <p:cNvPr id="201" name="Imagen 106"/>
              <p:cNvPicPr>
                <a:picLocks noChangeAspect="1"/>
              </p:cNvPicPr>
              <p:nvPr/>
            </p:nvPicPr>
            <p:blipFill rotWithShape="1">
              <a:blip r:embed="rId7"/>
              <a:srcRect r="20396"/>
              <a:stretch/>
            </p:blipFill>
            <p:spPr>
              <a:xfrm>
                <a:off x="3683928" y="1495310"/>
                <a:ext cx="503281" cy="429795"/>
              </a:xfrm>
              <a:prstGeom prst="rect">
                <a:avLst/>
              </a:prstGeom>
            </p:spPr>
          </p:pic>
          <p:sp>
            <p:nvSpPr>
              <p:cNvPr id="202" name="CuadroTexto 120"/>
              <p:cNvSpPr txBox="1"/>
              <p:nvPr/>
            </p:nvSpPr>
            <p:spPr>
              <a:xfrm>
                <a:off x="3292846" y="1878856"/>
                <a:ext cx="138035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PE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Xerox - Impresión de cheques con firma digital</a:t>
                </a:r>
              </a:p>
            </p:txBody>
          </p:sp>
        </p:grpSp>
      </p:grpSp>
      <p:grpSp>
        <p:nvGrpSpPr>
          <p:cNvPr id="184" name="172 Grupo"/>
          <p:cNvGrpSpPr/>
          <p:nvPr/>
        </p:nvGrpSpPr>
        <p:grpSpPr>
          <a:xfrm>
            <a:off x="5913430" y="4277040"/>
            <a:ext cx="830521" cy="566104"/>
            <a:chOff x="37450" y="1389030"/>
            <a:chExt cx="1107064" cy="753153"/>
          </a:xfrm>
        </p:grpSpPr>
        <p:sp>
          <p:nvSpPr>
            <p:cNvPr id="188" name="CuadroTexto 9"/>
            <p:cNvSpPr txBox="1"/>
            <p:nvPr/>
          </p:nvSpPr>
          <p:spPr>
            <a:xfrm>
              <a:off x="37450" y="1957922"/>
              <a:ext cx="1107064" cy="1842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s-PE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Carta Fianza</a:t>
              </a:r>
              <a:endParaRPr lang="es-PE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89" name="Picture 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499" y="1389030"/>
              <a:ext cx="569649" cy="5696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5" name="175 Grupo"/>
          <p:cNvGrpSpPr/>
          <p:nvPr/>
        </p:nvGrpSpPr>
        <p:grpSpPr>
          <a:xfrm>
            <a:off x="6885781" y="4972567"/>
            <a:ext cx="965088" cy="292467"/>
            <a:chOff x="3902815" y="1923660"/>
            <a:chExt cx="1018548" cy="358024"/>
          </a:xfrm>
        </p:grpSpPr>
        <p:pic>
          <p:nvPicPr>
            <p:cNvPr id="186" name="Imagen 120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926421" y="1923660"/>
              <a:ext cx="783756" cy="200605"/>
            </a:xfrm>
            <a:prstGeom prst="rect">
              <a:avLst/>
            </a:prstGeom>
          </p:spPr>
        </p:pic>
        <p:sp>
          <p:nvSpPr>
            <p:cNvPr id="187" name="Rectángulo 103"/>
            <p:cNvSpPr/>
            <p:nvPr/>
          </p:nvSpPr>
          <p:spPr>
            <a:xfrm>
              <a:off x="3902815" y="2112140"/>
              <a:ext cx="1018548" cy="16954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s-PE" sz="900" dirty="0">
                  <a:latin typeface="Arial" panose="020B0604020202020204" pitchFamily="34" charset="0"/>
                  <a:cs typeface="Arial" panose="020B0604020202020204" pitchFamily="34" charset="0"/>
                </a:rPr>
                <a:t>SPPEDBS00021 </a:t>
              </a:r>
            </a:p>
          </p:txBody>
        </p:sp>
      </p:grpSp>
      <p:cxnSp>
        <p:nvCxnSpPr>
          <p:cNvPr id="280" name="Conector recto 4"/>
          <p:cNvCxnSpPr/>
          <p:nvPr/>
        </p:nvCxnSpPr>
        <p:spPr>
          <a:xfrm>
            <a:off x="9759362" y="1167418"/>
            <a:ext cx="1307826" cy="0"/>
          </a:xfrm>
          <a:prstGeom prst="line">
            <a:avLst/>
          </a:prstGeom>
          <a:ln>
            <a:solidFill>
              <a:srgbClr val="000099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6 Grupo"/>
          <p:cNvGrpSpPr/>
          <p:nvPr/>
        </p:nvGrpSpPr>
        <p:grpSpPr>
          <a:xfrm>
            <a:off x="91041" y="2970671"/>
            <a:ext cx="1262573" cy="1493757"/>
            <a:chOff x="91041" y="2970671"/>
            <a:chExt cx="1262573" cy="1493757"/>
          </a:xfrm>
        </p:grpSpPr>
        <p:sp>
          <p:nvSpPr>
            <p:cNvPr id="295" name="Rectángulo 90"/>
            <p:cNvSpPr/>
            <p:nvPr/>
          </p:nvSpPr>
          <p:spPr>
            <a:xfrm rot="5400000">
              <a:off x="181041" y="3294428"/>
              <a:ext cx="1080000" cy="1260000"/>
            </a:xfrm>
            <a:prstGeom prst="rect">
              <a:avLst/>
            </a:prstGeom>
            <a:ln w="19050">
              <a:solidFill>
                <a:srgbClr val="66006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6" name="CuadroTexto 206"/>
            <p:cNvSpPr txBox="1"/>
            <p:nvPr/>
          </p:nvSpPr>
          <p:spPr>
            <a:xfrm>
              <a:off x="93614" y="2970671"/>
              <a:ext cx="1260000" cy="400110"/>
            </a:xfrm>
            <a:prstGeom prst="rect">
              <a:avLst/>
            </a:prstGeom>
            <a:solidFill>
              <a:srgbClr val="660066"/>
            </a:solidFill>
            <a:ln>
              <a:solidFill>
                <a:srgbClr val="66006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SISTEMAS DE OPERACIÓNES</a:t>
              </a:r>
            </a:p>
          </p:txBody>
        </p:sp>
        <p:pic>
          <p:nvPicPr>
            <p:cNvPr id="297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722" y="3457075"/>
              <a:ext cx="467482" cy="615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8" name="CuadroTexto 9"/>
            <p:cNvSpPr txBox="1"/>
            <p:nvPr/>
          </p:nvSpPr>
          <p:spPr>
            <a:xfrm>
              <a:off x="468264" y="4085704"/>
              <a:ext cx="683599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s-PE" sz="1100" dirty="0">
                  <a:latin typeface="Arial" panose="020B0604020202020204" pitchFamily="34" charset="0"/>
                  <a:cs typeface="Arial" panose="020B0604020202020204" pitchFamily="34" charset="0"/>
                </a:rPr>
                <a:t>Afiliados</a:t>
              </a:r>
            </a:p>
          </p:txBody>
        </p:sp>
      </p:grpSp>
      <p:sp>
        <p:nvSpPr>
          <p:cNvPr id="300" name="CuadroTexto 9"/>
          <p:cNvSpPr txBox="1"/>
          <p:nvPr/>
        </p:nvSpPr>
        <p:spPr>
          <a:xfrm>
            <a:off x="1325894" y="3490463"/>
            <a:ext cx="1507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1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-Transacción</a:t>
            </a:r>
          </a:p>
          <a:p>
            <a:r>
              <a:rPr lang="es-PE" sz="11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-Cuentas </a:t>
            </a:r>
          </a:p>
          <a:p>
            <a:r>
              <a:rPr lang="es-PE" sz="11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-Pago de Pensiones</a:t>
            </a:r>
          </a:p>
          <a:p>
            <a:r>
              <a:rPr lang="es-PE" sz="11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-Devoluciones</a:t>
            </a:r>
          </a:p>
        </p:txBody>
      </p:sp>
      <p:grpSp>
        <p:nvGrpSpPr>
          <p:cNvPr id="301" name="Grupo 13"/>
          <p:cNvGrpSpPr/>
          <p:nvPr/>
        </p:nvGrpSpPr>
        <p:grpSpPr>
          <a:xfrm>
            <a:off x="355281" y="825075"/>
            <a:ext cx="543187" cy="779009"/>
            <a:chOff x="9946275" y="5242243"/>
            <a:chExt cx="720376" cy="945299"/>
          </a:xfrm>
        </p:grpSpPr>
        <p:pic>
          <p:nvPicPr>
            <p:cNvPr id="302" name="Imagen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46275" y="5242243"/>
              <a:ext cx="720376" cy="683545"/>
            </a:xfrm>
            <a:prstGeom prst="rect">
              <a:avLst/>
            </a:prstGeom>
          </p:spPr>
        </p:pic>
        <p:sp>
          <p:nvSpPr>
            <p:cNvPr id="303" name="CuadroTexto 61"/>
            <p:cNvSpPr txBox="1"/>
            <p:nvPr/>
          </p:nvSpPr>
          <p:spPr>
            <a:xfrm>
              <a:off x="9963947" y="5875716"/>
              <a:ext cx="702704" cy="311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200">
                  <a:latin typeface="Arial" panose="020B0604020202020204" pitchFamily="34" charset="0"/>
                  <a:cs typeface="Arial" panose="020B0604020202020204" pitchFamily="34" charset="0"/>
                </a:rPr>
                <a:t>SBS </a:t>
              </a:r>
            </a:p>
          </p:txBody>
        </p:sp>
      </p:grpSp>
      <p:sp>
        <p:nvSpPr>
          <p:cNvPr id="304" name="CuadroTexto 9"/>
          <p:cNvSpPr txBox="1"/>
          <p:nvPr/>
        </p:nvSpPr>
        <p:spPr>
          <a:xfrm>
            <a:off x="1337510" y="2017429"/>
            <a:ext cx="11310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1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-Gastos </a:t>
            </a:r>
          </a:p>
          <a:p>
            <a:r>
              <a:rPr lang="es-PE" sz="11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-Presupuestos</a:t>
            </a:r>
          </a:p>
          <a:p>
            <a:r>
              <a:rPr lang="es-PE" sz="11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-Operaciones de la empresa </a:t>
            </a:r>
          </a:p>
        </p:txBody>
      </p:sp>
      <p:cxnSp>
        <p:nvCxnSpPr>
          <p:cNvPr id="305" name="Conector recto 4"/>
          <p:cNvCxnSpPr/>
          <p:nvPr/>
        </p:nvCxnSpPr>
        <p:spPr>
          <a:xfrm flipV="1">
            <a:off x="917575" y="1330110"/>
            <a:ext cx="1800000" cy="7694"/>
          </a:xfrm>
          <a:prstGeom prst="line">
            <a:avLst/>
          </a:prstGeom>
          <a:ln>
            <a:solidFill>
              <a:srgbClr val="000099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CuadroTexto 9"/>
          <p:cNvSpPr txBox="1"/>
          <p:nvPr/>
        </p:nvSpPr>
        <p:spPr>
          <a:xfrm>
            <a:off x="993178" y="1072931"/>
            <a:ext cx="1730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10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de cuentas</a:t>
            </a:r>
          </a:p>
        </p:txBody>
      </p:sp>
      <p:graphicFrame>
        <p:nvGraphicFramePr>
          <p:cNvPr id="308" name="Tabla 3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350748"/>
              </p:ext>
            </p:extLst>
          </p:nvPr>
        </p:nvGraphicFramePr>
        <p:xfrm>
          <a:off x="9826396" y="4986621"/>
          <a:ext cx="2308022" cy="17941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963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116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7006">
                <a:tc gridSpan="2">
                  <a:txBody>
                    <a:bodyPr/>
                    <a:lstStyle/>
                    <a:p>
                      <a:pPr algn="ctr"/>
                      <a:r>
                        <a:rPr lang="es-PE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LEYENDA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E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7374">
                <a:tc>
                  <a:txBody>
                    <a:bodyPr/>
                    <a:lstStyle/>
                    <a:p>
                      <a:pPr algn="ctr"/>
                      <a:r>
                        <a:rPr lang="es-PE" sz="9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Símbolo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9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8945">
                <a:tc>
                  <a:txBody>
                    <a:bodyPr/>
                    <a:lstStyle/>
                    <a:p>
                      <a:endParaRPr lang="es-PE" sz="9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9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Aplicación WEB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8945">
                <a:tc>
                  <a:txBody>
                    <a:bodyPr/>
                    <a:lstStyle/>
                    <a:p>
                      <a:endParaRPr lang="es-PE" sz="9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 de datos DB2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8945">
                <a:tc>
                  <a:txBody>
                    <a:bodyPr/>
                    <a:lstStyle/>
                    <a:p>
                      <a:endParaRPr lang="es-PE" sz="9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9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 de Datos SQL Server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2960">
                <a:tc>
                  <a:txBody>
                    <a:bodyPr/>
                    <a:lstStyle/>
                    <a:p>
                      <a:endParaRPr lang="es-PE" sz="9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9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Servidor de Base</a:t>
                      </a:r>
                      <a:r>
                        <a:rPr lang="es-PE" sz="90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Datos</a:t>
                      </a:r>
                      <a:endParaRPr lang="es-PE" sz="9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41535">
                <a:tc>
                  <a:txBody>
                    <a:bodyPr/>
                    <a:lstStyle/>
                    <a:p>
                      <a:endParaRPr lang="es-PE" sz="9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9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Servidor de Aplicaciones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309" name="Imagen 308"/>
          <p:cNvPicPr>
            <a:picLocks noChangeAspect="1"/>
          </p:cNvPicPr>
          <p:nvPr/>
        </p:nvPicPr>
        <p:blipFill rotWithShape="1">
          <a:blip r:embed="rId7"/>
          <a:srcRect r="20396"/>
          <a:stretch/>
        </p:blipFill>
        <p:spPr>
          <a:xfrm>
            <a:off x="10008247" y="5485826"/>
            <a:ext cx="242165" cy="206805"/>
          </a:xfrm>
          <a:prstGeom prst="rect">
            <a:avLst/>
          </a:prstGeom>
        </p:spPr>
      </p:pic>
      <p:pic>
        <p:nvPicPr>
          <p:cNvPr id="310" name="Imagen 30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052903" y="5800307"/>
            <a:ext cx="183861" cy="183892"/>
          </a:xfrm>
          <a:prstGeom prst="rect">
            <a:avLst/>
          </a:prstGeom>
        </p:spPr>
      </p:pic>
      <p:pic>
        <p:nvPicPr>
          <p:cNvPr id="311" name="Imagen 1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39918" y="6375710"/>
            <a:ext cx="378821" cy="96960"/>
          </a:xfrm>
          <a:prstGeom prst="rect">
            <a:avLst/>
          </a:prstGeom>
        </p:spPr>
      </p:pic>
      <p:pic>
        <p:nvPicPr>
          <p:cNvPr id="312" name="Picture 4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5767" y="6578426"/>
            <a:ext cx="143666" cy="197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3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1941" y="6061193"/>
            <a:ext cx="194183" cy="205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4" name="1 CuadroTexto"/>
          <p:cNvSpPr txBox="1"/>
          <p:nvPr/>
        </p:nvSpPr>
        <p:spPr>
          <a:xfrm>
            <a:off x="73687" y="784083"/>
            <a:ext cx="263214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PE" sz="1200"/>
              <a:t>1</a:t>
            </a:r>
          </a:p>
        </p:txBody>
      </p:sp>
      <p:sp>
        <p:nvSpPr>
          <p:cNvPr id="315" name="1 CuadroTexto"/>
          <p:cNvSpPr txBox="1"/>
          <p:nvPr/>
        </p:nvSpPr>
        <p:spPr>
          <a:xfrm>
            <a:off x="2420297" y="769938"/>
            <a:ext cx="263214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PE" sz="1200" dirty="0"/>
              <a:t>2</a:t>
            </a:r>
          </a:p>
        </p:txBody>
      </p:sp>
      <p:sp>
        <p:nvSpPr>
          <p:cNvPr id="316" name="1 CuadroTexto"/>
          <p:cNvSpPr txBox="1"/>
          <p:nvPr/>
        </p:nvSpPr>
        <p:spPr>
          <a:xfrm>
            <a:off x="10682628" y="714117"/>
            <a:ext cx="263214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PE" sz="1200"/>
              <a:t>3</a:t>
            </a:r>
          </a:p>
        </p:txBody>
      </p:sp>
      <p:grpSp>
        <p:nvGrpSpPr>
          <p:cNvPr id="87" name="86 Grupo"/>
          <p:cNvGrpSpPr/>
          <p:nvPr/>
        </p:nvGrpSpPr>
        <p:grpSpPr>
          <a:xfrm>
            <a:off x="11008724" y="882540"/>
            <a:ext cx="994938" cy="628376"/>
            <a:chOff x="10396790" y="1633513"/>
            <a:chExt cx="994938" cy="628376"/>
          </a:xfrm>
        </p:grpSpPr>
        <p:sp>
          <p:nvSpPr>
            <p:cNvPr id="190" name="CuadroTexto 9"/>
            <p:cNvSpPr txBox="1"/>
            <p:nvPr/>
          </p:nvSpPr>
          <p:spPr>
            <a:xfrm>
              <a:off x="10396790" y="2000279"/>
              <a:ext cx="99493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100">
                  <a:latin typeface="Arial" panose="020B0604020202020204" pitchFamily="34" charset="0"/>
                  <a:cs typeface="Arial" panose="020B0604020202020204" pitchFamily="34" charset="0"/>
                </a:rPr>
                <a:t>SUCAVE</a:t>
              </a:r>
            </a:p>
          </p:txBody>
        </p:sp>
        <p:pic>
          <p:nvPicPr>
            <p:cNvPr id="191" name="Picture 1"/>
            <p:cNvPicPr/>
            <p:nvPr/>
          </p:nvPicPr>
          <p:blipFill rotWithShape="1">
            <a:blip r:embed="rId14"/>
            <a:srcRect l="727" t="997" r="955" b="3022"/>
            <a:stretch/>
          </p:blipFill>
          <p:spPr>
            <a:xfrm>
              <a:off x="10487692" y="1633513"/>
              <a:ext cx="590500" cy="414563"/>
            </a:xfrm>
            <a:prstGeom prst="rect">
              <a:avLst/>
            </a:prstGeom>
          </p:spPr>
        </p:pic>
      </p:grpSp>
      <p:grpSp>
        <p:nvGrpSpPr>
          <p:cNvPr id="203" name="172 Grupo"/>
          <p:cNvGrpSpPr/>
          <p:nvPr/>
        </p:nvGrpSpPr>
        <p:grpSpPr>
          <a:xfrm>
            <a:off x="2989418" y="4276642"/>
            <a:ext cx="813937" cy="574211"/>
            <a:chOff x="307827" y="1389030"/>
            <a:chExt cx="1146188" cy="763672"/>
          </a:xfrm>
        </p:grpSpPr>
        <p:sp>
          <p:nvSpPr>
            <p:cNvPr id="208" name="CuadroTexto 9"/>
            <p:cNvSpPr txBox="1"/>
            <p:nvPr/>
          </p:nvSpPr>
          <p:spPr>
            <a:xfrm>
              <a:off x="307827" y="1968505"/>
              <a:ext cx="1146188" cy="1841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s-PE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Prem_conta04</a:t>
              </a:r>
              <a:endParaRPr lang="es-PE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12" name="Picture 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862" y="1389030"/>
              <a:ext cx="569649" cy="5696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3" name="172 Grupo"/>
          <p:cNvGrpSpPr/>
          <p:nvPr/>
        </p:nvGrpSpPr>
        <p:grpSpPr>
          <a:xfrm>
            <a:off x="3921086" y="4276261"/>
            <a:ext cx="896576" cy="587099"/>
            <a:chOff x="164051" y="1389030"/>
            <a:chExt cx="1195115" cy="781085"/>
          </a:xfrm>
        </p:grpSpPr>
        <p:sp>
          <p:nvSpPr>
            <p:cNvPr id="214" name="CuadroTexto 9"/>
            <p:cNvSpPr txBox="1"/>
            <p:nvPr/>
          </p:nvSpPr>
          <p:spPr>
            <a:xfrm>
              <a:off x="164051" y="1985854"/>
              <a:ext cx="1195115" cy="1842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s-ES" sz="900" dirty="0" smtClean="0">
                  <a:latin typeface="Arial" pitchFamily="34" charset="0"/>
                  <a:cs typeface="Arial" pitchFamily="34" charset="0"/>
                </a:rPr>
                <a:t>Prem_banco 04</a:t>
              </a:r>
              <a:endParaRPr lang="es-ES" sz="900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215" name="Picture 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819" y="1389030"/>
              <a:ext cx="569649" cy="5696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5" name="172 Grupo"/>
          <p:cNvGrpSpPr/>
          <p:nvPr/>
        </p:nvGrpSpPr>
        <p:grpSpPr>
          <a:xfrm>
            <a:off x="6621119" y="4277570"/>
            <a:ext cx="1042438" cy="624633"/>
            <a:chOff x="-92269" y="1389030"/>
            <a:chExt cx="1389546" cy="831021"/>
          </a:xfrm>
        </p:grpSpPr>
        <p:sp>
          <p:nvSpPr>
            <p:cNvPr id="226" name="CuadroTexto 9"/>
            <p:cNvSpPr txBox="1"/>
            <p:nvPr/>
          </p:nvSpPr>
          <p:spPr>
            <a:xfrm>
              <a:off x="-92269" y="1912948"/>
              <a:ext cx="1389546" cy="307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900" dirty="0">
                  <a:latin typeface="Arial" panose="020B0604020202020204" pitchFamily="34" charset="0"/>
                  <a:cs typeface="Arial" panose="020B0604020202020204" pitchFamily="34" charset="0"/>
                </a:rPr>
                <a:t>Fondo_Fijo</a:t>
              </a:r>
            </a:p>
          </p:txBody>
        </p:sp>
        <p:pic>
          <p:nvPicPr>
            <p:cNvPr id="227" name="Picture 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71" y="1389030"/>
              <a:ext cx="569649" cy="5696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1" name="172 Grupo"/>
          <p:cNvGrpSpPr/>
          <p:nvPr/>
        </p:nvGrpSpPr>
        <p:grpSpPr>
          <a:xfrm>
            <a:off x="4980380" y="4282227"/>
            <a:ext cx="705902" cy="562009"/>
            <a:chOff x="15978" y="1323999"/>
            <a:chExt cx="940951" cy="747709"/>
          </a:xfrm>
        </p:grpSpPr>
        <p:sp>
          <p:nvSpPr>
            <p:cNvPr id="231" name="CuadroTexto 9"/>
            <p:cNvSpPr txBox="1"/>
            <p:nvPr/>
          </p:nvSpPr>
          <p:spPr>
            <a:xfrm>
              <a:off x="15978" y="1887446"/>
              <a:ext cx="940951" cy="1842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s-PE" sz="900" dirty="0">
                  <a:latin typeface="Arial" panose="020B0604020202020204" pitchFamily="34" charset="0"/>
                  <a:cs typeface="Arial" panose="020B0604020202020204" pitchFamily="34" charset="0"/>
                </a:rPr>
                <a:t>CHEQUES</a:t>
              </a:r>
            </a:p>
          </p:txBody>
        </p:sp>
        <p:pic>
          <p:nvPicPr>
            <p:cNvPr id="232" name="Picture 2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257" y="1323999"/>
              <a:ext cx="507522" cy="507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67" name="Conector recto 4"/>
          <p:cNvCxnSpPr>
            <a:stCxn id="296" idx="3"/>
          </p:cNvCxnSpPr>
          <p:nvPr/>
        </p:nvCxnSpPr>
        <p:spPr>
          <a:xfrm>
            <a:off x="1353614" y="3170726"/>
            <a:ext cx="1368000" cy="0"/>
          </a:xfrm>
          <a:prstGeom prst="line">
            <a:avLst/>
          </a:prstGeom>
          <a:ln>
            <a:solidFill>
              <a:srgbClr val="000099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ector recto 4"/>
          <p:cNvCxnSpPr>
            <a:stCxn id="198" idx="3"/>
            <a:endCxn id="201" idx="1"/>
          </p:cNvCxnSpPr>
          <p:nvPr/>
        </p:nvCxnSpPr>
        <p:spPr>
          <a:xfrm>
            <a:off x="4500601" y="1548141"/>
            <a:ext cx="498923" cy="136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Conector recto 4"/>
          <p:cNvCxnSpPr>
            <a:endCxn id="189" idx="0"/>
          </p:cNvCxnSpPr>
          <p:nvPr/>
        </p:nvCxnSpPr>
        <p:spPr>
          <a:xfrm>
            <a:off x="12583690" y="7467575"/>
            <a:ext cx="9088" cy="106936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Conector recto 4"/>
          <p:cNvCxnSpPr/>
          <p:nvPr/>
        </p:nvCxnSpPr>
        <p:spPr>
          <a:xfrm>
            <a:off x="7029799" y="3310858"/>
            <a:ext cx="1" cy="93600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114 Conector recto de flecha"/>
          <p:cNvCxnSpPr/>
          <p:nvPr/>
        </p:nvCxnSpPr>
        <p:spPr>
          <a:xfrm flipV="1">
            <a:off x="4526855" y="6087627"/>
            <a:ext cx="0" cy="355286"/>
          </a:xfrm>
          <a:prstGeom prst="straightConnector1">
            <a:avLst/>
          </a:prstGeom>
          <a:ln cap="flat">
            <a:solidFill>
              <a:schemeClr val="tx1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114 Conector recto de flecha"/>
          <p:cNvCxnSpPr/>
          <p:nvPr/>
        </p:nvCxnSpPr>
        <p:spPr>
          <a:xfrm flipV="1">
            <a:off x="5264279" y="5350691"/>
            <a:ext cx="0" cy="448978"/>
          </a:xfrm>
          <a:prstGeom prst="straightConnector1">
            <a:avLst/>
          </a:prstGeom>
          <a:ln cap="flat">
            <a:solidFill>
              <a:schemeClr val="tx1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114 Conector recto de flecha"/>
          <p:cNvCxnSpPr/>
          <p:nvPr/>
        </p:nvCxnSpPr>
        <p:spPr>
          <a:xfrm flipV="1">
            <a:off x="3185682" y="6085600"/>
            <a:ext cx="0" cy="355286"/>
          </a:xfrm>
          <a:prstGeom prst="straightConnector1">
            <a:avLst/>
          </a:prstGeom>
          <a:ln cap="flat">
            <a:solidFill>
              <a:schemeClr val="tx1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Rectángulo 90"/>
          <p:cNvSpPr/>
          <p:nvPr/>
        </p:nvSpPr>
        <p:spPr>
          <a:xfrm rot="5400000">
            <a:off x="2572190" y="2914370"/>
            <a:ext cx="1371583" cy="6323428"/>
          </a:xfrm>
          <a:prstGeom prst="rect">
            <a:avLst/>
          </a:prstGeom>
          <a:ln w="19050">
            <a:solidFill>
              <a:srgbClr val="0099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8" name="CuadroTexto 206"/>
          <p:cNvSpPr txBox="1"/>
          <p:nvPr/>
        </p:nvSpPr>
        <p:spPr>
          <a:xfrm>
            <a:off x="96275" y="5157642"/>
            <a:ext cx="6323421" cy="261610"/>
          </a:xfrm>
          <a:prstGeom prst="rect">
            <a:avLst/>
          </a:prstGeom>
          <a:solidFill>
            <a:srgbClr val="0099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05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DE DATOS CORE</a:t>
            </a:r>
          </a:p>
        </p:txBody>
      </p:sp>
      <p:sp>
        <p:nvSpPr>
          <p:cNvPr id="279" name="Rectángulo 90"/>
          <p:cNvSpPr/>
          <p:nvPr/>
        </p:nvSpPr>
        <p:spPr>
          <a:xfrm>
            <a:off x="252555" y="5661223"/>
            <a:ext cx="5071530" cy="1002424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2" name="CuadroTexto 206"/>
          <p:cNvSpPr txBox="1"/>
          <p:nvPr/>
        </p:nvSpPr>
        <p:spPr>
          <a:xfrm>
            <a:off x="266410" y="5505624"/>
            <a:ext cx="5071530" cy="276999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DB2</a:t>
            </a:r>
          </a:p>
        </p:txBody>
      </p:sp>
      <p:grpSp>
        <p:nvGrpSpPr>
          <p:cNvPr id="288" name="287 Grupo"/>
          <p:cNvGrpSpPr/>
          <p:nvPr/>
        </p:nvGrpSpPr>
        <p:grpSpPr>
          <a:xfrm>
            <a:off x="5156791" y="6328420"/>
            <a:ext cx="1334752" cy="403217"/>
            <a:chOff x="671005" y="4544402"/>
            <a:chExt cx="1334752" cy="403217"/>
          </a:xfrm>
        </p:grpSpPr>
        <p:pic>
          <p:nvPicPr>
            <p:cNvPr id="289" name="Imagen 120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68424" y="4544402"/>
              <a:ext cx="680575" cy="174195"/>
            </a:xfrm>
            <a:prstGeom prst="rect">
              <a:avLst/>
            </a:prstGeom>
          </p:spPr>
        </p:pic>
        <p:sp>
          <p:nvSpPr>
            <p:cNvPr id="290" name="Rectángulo 103"/>
            <p:cNvSpPr/>
            <p:nvPr/>
          </p:nvSpPr>
          <p:spPr>
            <a:xfrm>
              <a:off x="671005" y="4686009"/>
              <a:ext cx="1334752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E" sz="1100" dirty="0">
                  <a:latin typeface="Arial" panose="020B0604020202020204" pitchFamily="34" charset="0"/>
                  <a:cs typeface="Arial" panose="020B0604020202020204" pitchFamily="34" charset="0"/>
                </a:rPr>
                <a:t>APPN.INTEGRA</a:t>
              </a:r>
            </a:p>
          </p:txBody>
        </p:sp>
      </p:grpSp>
      <p:grpSp>
        <p:nvGrpSpPr>
          <p:cNvPr id="291" name="20 Grupo"/>
          <p:cNvGrpSpPr/>
          <p:nvPr/>
        </p:nvGrpSpPr>
        <p:grpSpPr>
          <a:xfrm>
            <a:off x="215467" y="5839423"/>
            <a:ext cx="1243710" cy="747355"/>
            <a:chOff x="130753" y="5503719"/>
            <a:chExt cx="1243710" cy="747355"/>
          </a:xfrm>
        </p:grpSpPr>
        <p:sp>
          <p:nvSpPr>
            <p:cNvPr id="292" name="CuadroTexto 58"/>
            <p:cNvSpPr txBox="1"/>
            <p:nvPr/>
          </p:nvSpPr>
          <p:spPr>
            <a:xfrm>
              <a:off x="130753" y="6004853"/>
              <a:ext cx="12437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000" dirty="0">
                  <a:latin typeface="Arial" panose="020B0604020202020204" pitchFamily="34" charset="0"/>
                  <a:cs typeface="Arial" panose="020B0604020202020204" pitchFamily="34" charset="0"/>
                </a:rPr>
                <a:t>CONTABILIDAD</a:t>
              </a:r>
            </a:p>
          </p:txBody>
        </p:sp>
        <p:pic>
          <p:nvPicPr>
            <p:cNvPr id="299" name="Imagen 7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81674" y="5503719"/>
              <a:ext cx="503587" cy="503671"/>
            </a:xfrm>
            <a:prstGeom prst="rect">
              <a:avLst/>
            </a:prstGeom>
          </p:spPr>
        </p:pic>
      </p:grpSp>
      <p:grpSp>
        <p:nvGrpSpPr>
          <p:cNvPr id="306" name="305 Grupo"/>
          <p:cNvGrpSpPr/>
          <p:nvPr/>
        </p:nvGrpSpPr>
        <p:grpSpPr>
          <a:xfrm>
            <a:off x="1270252" y="5839423"/>
            <a:ext cx="1054221" cy="751115"/>
            <a:chOff x="1325672" y="5493048"/>
            <a:chExt cx="1054221" cy="751115"/>
          </a:xfrm>
        </p:grpSpPr>
        <p:sp>
          <p:nvSpPr>
            <p:cNvPr id="317" name="CuadroTexto 58"/>
            <p:cNvSpPr txBox="1"/>
            <p:nvPr/>
          </p:nvSpPr>
          <p:spPr>
            <a:xfrm>
              <a:off x="1325672" y="5997942"/>
              <a:ext cx="10542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000">
                  <a:latin typeface="Arial" panose="020B0604020202020204" pitchFamily="34" charset="0"/>
                  <a:cs typeface="Arial" panose="020B0604020202020204" pitchFamily="34" charset="0"/>
                </a:rPr>
                <a:t>TESORERIA</a:t>
              </a:r>
            </a:p>
          </p:txBody>
        </p:sp>
        <p:pic>
          <p:nvPicPr>
            <p:cNvPr id="318" name="Imagen 7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528670" y="5493048"/>
              <a:ext cx="503587" cy="503671"/>
            </a:xfrm>
            <a:prstGeom prst="rect">
              <a:avLst/>
            </a:prstGeom>
          </p:spPr>
        </p:pic>
      </p:grpSp>
      <p:grpSp>
        <p:nvGrpSpPr>
          <p:cNvPr id="319" name="318 Grupo"/>
          <p:cNvGrpSpPr/>
          <p:nvPr/>
        </p:nvGrpSpPr>
        <p:grpSpPr>
          <a:xfrm>
            <a:off x="2139139" y="5853861"/>
            <a:ext cx="1054221" cy="724677"/>
            <a:chOff x="2291544" y="5521341"/>
            <a:chExt cx="1054221" cy="724677"/>
          </a:xfrm>
        </p:grpSpPr>
        <p:sp>
          <p:nvSpPr>
            <p:cNvPr id="320" name="CuadroTexto 58"/>
            <p:cNvSpPr txBox="1"/>
            <p:nvPr/>
          </p:nvSpPr>
          <p:spPr>
            <a:xfrm>
              <a:off x="2291544" y="5999797"/>
              <a:ext cx="10542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000" dirty="0">
                  <a:latin typeface="Arial" panose="020B0604020202020204" pitchFamily="34" charset="0"/>
                  <a:cs typeface="Arial" panose="020B0604020202020204" pitchFamily="34" charset="0"/>
                </a:rPr>
                <a:t>ADRYAN</a:t>
              </a:r>
            </a:p>
          </p:txBody>
        </p:sp>
        <p:pic>
          <p:nvPicPr>
            <p:cNvPr id="321" name="Imagen 7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407458" y="5521341"/>
              <a:ext cx="503587" cy="503671"/>
            </a:xfrm>
            <a:prstGeom prst="rect">
              <a:avLst/>
            </a:prstGeom>
          </p:spPr>
        </p:pic>
      </p:grpSp>
      <p:grpSp>
        <p:nvGrpSpPr>
          <p:cNvPr id="322" name="321 Grupo"/>
          <p:cNvGrpSpPr/>
          <p:nvPr/>
        </p:nvGrpSpPr>
        <p:grpSpPr>
          <a:xfrm>
            <a:off x="2785805" y="5849691"/>
            <a:ext cx="1294317" cy="735217"/>
            <a:chOff x="3021340" y="5503316"/>
            <a:chExt cx="1294317" cy="735217"/>
          </a:xfrm>
        </p:grpSpPr>
        <p:sp>
          <p:nvSpPr>
            <p:cNvPr id="323" name="CuadroTexto 58"/>
            <p:cNvSpPr txBox="1"/>
            <p:nvPr/>
          </p:nvSpPr>
          <p:spPr>
            <a:xfrm>
              <a:off x="3021340" y="5992312"/>
              <a:ext cx="12943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000">
                  <a:latin typeface="Arial" panose="020B0604020202020204" pitchFamily="34" charset="0"/>
                  <a:cs typeface="Arial" panose="020B0604020202020204" pitchFamily="34" charset="0"/>
                </a:rPr>
                <a:t>BENEFICIOS</a:t>
              </a:r>
            </a:p>
          </p:txBody>
        </p:sp>
        <p:pic>
          <p:nvPicPr>
            <p:cNvPr id="324" name="Imagen 7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240840" y="5503316"/>
              <a:ext cx="503587" cy="503671"/>
            </a:xfrm>
            <a:prstGeom prst="rect">
              <a:avLst/>
            </a:prstGeom>
          </p:spPr>
        </p:pic>
      </p:grpSp>
      <p:grpSp>
        <p:nvGrpSpPr>
          <p:cNvPr id="325" name="324 Grupo"/>
          <p:cNvGrpSpPr/>
          <p:nvPr/>
        </p:nvGrpSpPr>
        <p:grpSpPr>
          <a:xfrm>
            <a:off x="3662872" y="5852187"/>
            <a:ext cx="1281758" cy="718866"/>
            <a:chOff x="4009247" y="5505812"/>
            <a:chExt cx="1281758" cy="718866"/>
          </a:xfrm>
        </p:grpSpPr>
        <p:sp>
          <p:nvSpPr>
            <p:cNvPr id="326" name="CuadroTexto 58"/>
            <p:cNvSpPr txBox="1"/>
            <p:nvPr/>
          </p:nvSpPr>
          <p:spPr>
            <a:xfrm>
              <a:off x="4009247" y="5978457"/>
              <a:ext cx="12817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000">
                  <a:latin typeface="Arial" panose="020B0604020202020204" pitchFamily="34" charset="0"/>
                  <a:cs typeface="Arial" panose="020B0604020202020204" pitchFamily="34" charset="0"/>
                </a:rPr>
                <a:t>AFILIADOS</a:t>
              </a:r>
            </a:p>
          </p:txBody>
        </p:sp>
        <p:pic>
          <p:nvPicPr>
            <p:cNvPr id="327" name="Imagen 7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196005" y="5505812"/>
              <a:ext cx="503587" cy="503671"/>
            </a:xfrm>
            <a:prstGeom prst="rect">
              <a:avLst/>
            </a:prstGeom>
          </p:spPr>
        </p:pic>
      </p:grpSp>
      <p:grpSp>
        <p:nvGrpSpPr>
          <p:cNvPr id="328" name="327 Grupo"/>
          <p:cNvGrpSpPr/>
          <p:nvPr/>
        </p:nvGrpSpPr>
        <p:grpSpPr>
          <a:xfrm>
            <a:off x="4424521" y="5826071"/>
            <a:ext cx="1099871" cy="731492"/>
            <a:chOff x="4867881" y="5479696"/>
            <a:chExt cx="1099871" cy="731492"/>
          </a:xfrm>
        </p:grpSpPr>
        <p:sp>
          <p:nvSpPr>
            <p:cNvPr id="329" name="CuadroTexto 58"/>
            <p:cNvSpPr txBox="1"/>
            <p:nvPr/>
          </p:nvSpPr>
          <p:spPr>
            <a:xfrm>
              <a:off x="4867881" y="5964967"/>
              <a:ext cx="10998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000" dirty="0">
                  <a:latin typeface="Arial" panose="020B0604020202020204" pitchFamily="34" charset="0"/>
                  <a:cs typeface="Arial" panose="020B0604020202020204" pitchFamily="34" charset="0"/>
                </a:rPr>
                <a:t>CUENTAS</a:t>
              </a:r>
            </a:p>
          </p:txBody>
        </p:sp>
        <p:pic>
          <p:nvPicPr>
            <p:cNvPr id="330" name="Imagen 7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039211" y="5479696"/>
              <a:ext cx="503587" cy="503671"/>
            </a:xfrm>
            <a:prstGeom prst="rect">
              <a:avLst/>
            </a:prstGeom>
          </p:spPr>
        </p:pic>
      </p:grpSp>
      <p:cxnSp>
        <p:nvCxnSpPr>
          <p:cNvPr id="333" name="Conector recto 4"/>
          <p:cNvCxnSpPr>
            <a:stCxn id="139" idx="2"/>
            <a:endCxn id="212" idx="0"/>
          </p:cNvCxnSpPr>
          <p:nvPr/>
        </p:nvCxnSpPr>
        <p:spPr>
          <a:xfrm>
            <a:off x="3374821" y="2183321"/>
            <a:ext cx="7907" cy="209332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CuadroTexto 9"/>
          <p:cNvSpPr txBox="1"/>
          <p:nvPr/>
        </p:nvSpPr>
        <p:spPr>
          <a:xfrm>
            <a:off x="9768933" y="2273772"/>
            <a:ext cx="15245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1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Transferencias</a:t>
            </a:r>
          </a:p>
        </p:txBody>
      </p:sp>
      <p:cxnSp>
        <p:nvCxnSpPr>
          <p:cNvPr id="337" name="Conector recto 4"/>
          <p:cNvCxnSpPr/>
          <p:nvPr/>
        </p:nvCxnSpPr>
        <p:spPr>
          <a:xfrm>
            <a:off x="9786657" y="2549774"/>
            <a:ext cx="1188000" cy="0"/>
          </a:xfrm>
          <a:prstGeom prst="line">
            <a:avLst/>
          </a:prstGeom>
          <a:ln>
            <a:solidFill>
              <a:srgbClr val="000099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Conector recto 4"/>
          <p:cNvCxnSpPr/>
          <p:nvPr/>
        </p:nvCxnSpPr>
        <p:spPr>
          <a:xfrm>
            <a:off x="9773010" y="3116756"/>
            <a:ext cx="1750699" cy="0"/>
          </a:xfrm>
          <a:prstGeom prst="line">
            <a:avLst/>
          </a:prstGeom>
          <a:ln>
            <a:solidFill>
              <a:srgbClr val="000099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CuadroTexto 9"/>
          <p:cNvSpPr txBox="1"/>
          <p:nvPr/>
        </p:nvSpPr>
        <p:spPr>
          <a:xfrm>
            <a:off x="9764420" y="3131965"/>
            <a:ext cx="183801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PE" sz="11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Balance y retenciones</a:t>
            </a:r>
          </a:p>
        </p:txBody>
      </p:sp>
      <p:cxnSp>
        <p:nvCxnSpPr>
          <p:cNvPr id="340" name="Conector recto 4"/>
          <p:cNvCxnSpPr/>
          <p:nvPr/>
        </p:nvCxnSpPr>
        <p:spPr>
          <a:xfrm>
            <a:off x="9773010" y="3569528"/>
            <a:ext cx="1224000" cy="0"/>
          </a:xfrm>
          <a:prstGeom prst="line">
            <a:avLst/>
          </a:prstGeom>
          <a:ln>
            <a:solidFill>
              <a:srgbClr val="000099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CuadroTexto 9"/>
          <p:cNvSpPr txBox="1"/>
          <p:nvPr/>
        </p:nvSpPr>
        <p:spPr>
          <a:xfrm>
            <a:off x="9799262" y="3601879"/>
            <a:ext cx="113780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PE" sz="11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Balance</a:t>
            </a:r>
          </a:p>
        </p:txBody>
      </p:sp>
      <p:cxnSp>
        <p:nvCxnSpPr>
          <p:cNvPr id="151" name="Conector recto 4"/>
          <p:cNvCxnSpPr>
            <a:cxnSpLocks/>
            <a:stCxn id="199" idx="2"/>
            <a:endCxn id="215" idx="0"/>
          </p:cNvCxnSpPr>
          <p:nvPr/>
        </p:nvCxnSpPr>
        <p:spPr>
          <a:xfrm flipH="1">
            <a:off x="4278626" y="2189625"/>
            <a:ext cx="2330" cy="2086636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recto 4"/>
          <p:cNvCxnSpPr>
            <a:cxnSpLocks/>
            <a:stCxn id="202" idx="2"/>
            <a:endCxn id="232" idx="0"/>
          </p:cNvCxnSpPr>
          <p:nvPr/>
        </p:nvCxnSpPr>
        <p:spPr>
          <a:xfrm>
            <a:off x="5243811" y="2404442"/>
            <a:ext cx="5168" cy="1877788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196 Grupo"/>
          <p:cNvGrpSpPr/>
          <p:nvPr/>
        </p:nvGrpSpPr>
        <p:grpSpPr>
          <a:xfrm>
            <a:off x="8571471" y="1371600"/>
            <a:ext cx="1380358" cy="1025659"/>
            <a:chOff x="3292846" y="1522636"/>
            <a:chExt cx="1380358" cy="1025659"/>
          </a:xfrm>
        </p:grpSpPr>
        <p:pic>
          <p:nvPicPr>
            <p:cNvPr id="148" name="Imagen 106"/>
            <p:cNvPicPr>
              <a:picLocks noChangeAspect="1"/>
            </p:cNvPicPr>
            <p:nvPr/>
          </p:nvPicPr>
          <p:blipFill rotWithShape="1">
            <a:blip r:embed="rId7"/>
            <a:srcRect r="20396"/>
            <a:stretch/>
          </p:blipFill>
          <p:spPr>
            <a:xfrm>
              <a:off x="3699389" y="1522636"/>
              <a:ext cx="503281" cy="429795"/>
            </a:xfrm>
            <a:prstGeom prst="rect">
              <a:avLst/>
            </a:prstGeom>
          </p:spPr>
        </p:pic>
        <p:sp>
          <p:nvSpPr>
            <p:cNvPr id="149" name="CuadroTexto 120"/>
            <p:cNvSpPr txBox="1"/>
            <p:nvPr/>
          </p:nvSpPr>
          <p:spPr>
            <a:xfrm>
              <a:off x="3292846" y="1948131"/>
              <a:ext cx="1380358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100" dirty="0">
                  <a:latin typeface="Arial" panose="020B0604020202020204" pitchFamily="34" charset="0"/>
                  <a:cs typeface="Arial" panose="020B0604020202020204" pitchFamily="34" charset="0"/>
                </a:rPr>
                <a:t>Sistema de Promotores en Investigación</a:t>
              </a:r>
            </a:p>
          </p:txBody>
        </p:sp>
      </p:grpSp>
      <p:cxnSp>
        <p:nvCxnSpPr>
          <p:cNvPr id="168" name="Conector recto 4"/>
          <p:cNvCxnSpPr>
            <a:cxnSpLocks/>
          </p:cNvCxnSpPr>
          <p:nvPr/>
        </p:nvCxnSpPr>
        <p:spPr>
          <a:xfrm flipH="1">
            <a:off x="9157816" y="2315266"/>
            <a:ext cx="16126" cy="1699626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39 Grupo"/>
          <p:cNvGrpSpPr/>
          <p:nvPr/>
        </p:nvGrpSpPr>
        <p:grpSpPr>
          <a:xfrm>
            <a:off x="8773221" y="3903046"/>
            <a:ext cx="967388" cy="1147002"/>
            <a:chOff x="8691333" y="3957638"/>
            <a:chExt cx="967388" cy="1147002"/>
          </a:xfrm>
        </p:grpSpPr>
        <p:sp>
          <p:nvSpPr>
            <p:cNvPr id="174" name="Rectángulo 90"/>
            <p:cNvSpPr/>
            <p:nvPr/>
          </p:nvSpPr>
          <p:spPr>
            <a:xfrm>
              <a:off x="8691333" y="4210877"/>
              <a:ext cx="963053" cy="893763"/>
            </a:xfrm>
            <a:prstGeom prst="rect">
              <a:avLst/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2" name="CuadroTexto 9"/>
            <p:cNvSpPr txBox="1"/>
            <p:nvPr/>
          </p:nvSpPr>
          <p:spPr>
            <a:xfrm>
              <a:off x="8831078" y="4786288"/>
              <a:ext cx="6982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s-ES" sz="900" dirty="0">
                  <a:latin typeface="Arial" pitchFamily="34" charset="0"/>
                  <a:cs typeface="Arial" pitchFamily="34" charset="0"/>
                </a:rPr>
                <a:t>C</a:t>
              </a:r>
              <a:r>
                <a:rPr lang="es-ES" sz="900" dirty="0" smtClean="0">
                  <a:latin typeface="Arial" pitchFamily="34" charset="0"/>
                  <a:cs typeface="Arial" pitchFamily="34" charset="0"/>
                </a:rPr>
                <a:t>OMERCIAL</a:t>
              </a:r>
              <a:endParaRPr lang="es-PE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3" name="CuadroTexto 206"/>
            <p:cNvSpPr txBox="1"/>
            <p:nvPr/>
          </p:nvSpPr>
          <p:spPr>
            <a:xfrm>
              <a:off x="8694362" y="3957638"/>
              <a:ext cx="964359" cy="276225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rgbClr val="ED7D31"/>
              </a:solidFill>
            </a:ln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s-PE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SQL</a:t>
              </a:r>
            </a:p>
          </p:txBody>
        </p:sp>
      </p:grpSp>
      <p:grpSp>
        <p:nvGrpSpPr>
          <p:cNvPr id="175" name="175 Grupo"/>
          <p:cNvGrpSpPr/>
          <p:nvPr/>
        </p:nvGrpSpPr>
        <p:grpSpPr>
          <a:xfrm>
            <a:off x="9617041" y="4353998"/>
            <a:ext cx="1074810" cy="330208"/>
            <a:chOff x="3787583" y="1923660"/>
            <a:chExt cx="1134347" cy="404228"/>
          </a:xfrm>
        </p:grpSpPr>
        <p:pic>
          <p:nvPicPr>
            <p:cNvPr id="176" name="Imagen 120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926421" y="1923660"/>
              <a:ext cx="783756" cy="200605"/>
            </a:xfrm>
            <a:prstGeom prst="rect">
              <a:avLst/>
            </a:prstGeom>
          </p:spPr>
        </p:pic>
        <p:sp>
          <p:nvSpPr>
            <p:cNvPr id="177" name="Rectángulo 103"/>
            <p:cNvSpPr/>
            <p:nvPr/>
          </p:nvSpPr>
          <p:spPr>
            <a:xfrm>
              <a:off x="3787583" y="2045312"/>
              <a:ext cx="1134347" cy="2825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ES" sz="900" dirty="0">
                  <a:latin typeface="Arial" pitchFamily="34" charset="0"/>
                  <a:cs typeface="Arial" pitchFamily="34" charset="0"/>
                </a:rPr>
                <a:t>SPPEDBS00006</a:t>
              </a:r>
              <a:endParaRPr lang="es-PE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94" name="CuadroTexto 1"/>
          <p:cNvSpPr txBox="1"/>
          <p:nvPr/>
        </p:nvSpPr>
        <p:spPr>
          <a:xfrm>
            <a:off x="7173758" y="5663209"/>
            <a:ext cx="1438716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900" dirty="0">
                <a:solidFill>
                  <a:srgbClr val="1E4E79"/>
                </a:solidFill>
                <a:latin typeface="Arial" pitchFamily="34" charset="0"/>
                <a:cs typeface="Arial" pitchFamily="34" charset="0"/>
              </a:rPr>
              <a:t>Por replicación de datos (DataMirror)</a:t>
            </a:r>
          </a:p>
        </p:txBody>
      </p:sp>
      <p:sp>
        <p:nvSpPr>
          <p:cNvPr id="195" name="CuadroTexto 1"/>
          <p:cNvSpPr txBox="1"/>
          <p:nvPr/>
        </p:nvSpPr>
        <p:spPr>
          <a:xfrm>
            <a:off x="1380959" y="4558885"/>
            <a:ext cx="1256498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900" dirty="0">
                <a:solidFill>
                  <a:srgbClr val="1E4E79"/>
                </a:solidFill>
                <a:latin typeface="Arial" pitchFamily="34" charset="0"/>
                <a:cs typeface="Arial" pitchFamily="34" charset="0"/>
              </a:rPr>
              <a:t>Por replicación de datos (Datamirror)</a:t>
            </a:r>
          </a:p>
        </p:txBody>
      </p:sp>
      <p:grpSp>
        <p:nvGrpSpPr>
          <p:cNvPr id="33" name="32 Grupo"/>
          <p:cNvGrpSpPr/>
          <p:nvPr/>
        </p:nvGrpSpPr>
        <p:grpSpPr>
          <a:xfrm>
            <a:off x="7735367" y="3922788"/>
            <a:ext cx="970657" cy="1133354"/>
            <a:chOff x="8009086" y="3586841"/>
            <a:chExt cx="970657" cy="1133354"/>
          </a:xfrm>
        </p:grpSpPr>
        <p:sp>
          <p:nvSpPr>
            <p:cNvPr id="196" name="Rectángulo 90"/>
            <p:cNvSpPr/>
            <p:nvPr/>
          </p:nvSpPr>
          <p:spPr>
            <a:xfrm>
              <a:off x="8016690" y="3863066"/>
              <a:ext cx="963053" cy="857129"/>
            </a:xfrm>
            <a:prstGeom prst="rect">
              <a:avLst/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4" name="CuadroTexto 206"/>
            <p:cNvSpPr txBox="1"/>
            <p:nvPr/>
          </p:nvSpPr>
          <p:spPr>
            <a:xfrm>
              <a:off x="8009086" y="3586841"/>
              <a:ext cx="964359" cy="276225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rgbClr val="ED7D31"/>
              </a:solidFill>
            </a:ln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s-PE" sz="12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ETL</a:t>
              </a:r>
              <a:endParaRPr lang="es-PE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9" name="8 Conector angular"/>
          <p:cNvCxnSpPr/>
          <p:nvPr/>
        </p:nvCxnSpPr>
        <p:spPr>
          <a:xfrm rot="5400000" flipH="1" flipV="1">
            <a:off x="1732490" y="4145138"/>
            <a:ext cx="1800509" cy="251796"/>
          </a:xfrm>
          <a:prstGeom prst="bentConnector3">
            <a:avLst>
              <a:gd name="adj1" fmla="val 100028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ector recto 4"/>
          <p:cNvCxnSpPr/>
          <p:nvPr/>
        </p:nvCxnSpPr>
        <p:spPr>
          <a:xfrm>
            <a:off x="6295079" y="3326778"/>
            <a:ext cx="1" cy="93600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angular"/>
          <p:cNvCxnSpPr>
            <a:stCxn id="277" idx="0"/>
            <a:endCxn id="174" idx="2"/>
          </p:cNvCxnSpPr>
          <p:nvPr/>
        </p:nvCxnSpPr>
        <p:spPr>
          <a:xfrm flipV="1">
            <a:off x="6419696" y="5050048"/>
            <a:ext cx="2835052" cy="1026037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0" name="172 Grupo"/>
          <p:cNvGrpSpPr/>
          <p:nvPr/>
        </p:nvGrpSpPr>
        <p:grpSpPr>
          <a:xfrm>
            <a:off x="7984249" y="4280685"/>
            <a:ext cx="574079" cy="624633"/>
            <a:chOff x="583153" y="1389030"/>
            <a:chExt cx="765235" cy="831021"/>
          </a:xfrm>
        </p:grpSpPr>
        <p:sp>
          <p:nvSpPr>
            <p:cNvPr id="211" name="CuadroTexto 9"/>
            <p:cNvSpPr txBox="1"/>
            <p:nvPr/>
          </p:nvSpPr>
          <p:spPr>
            <a:xfrm>
              <a:off x="583153" y="1912948"/>
              <a:ext cx="765235" cy="307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ETL</a:t>
              </a:r>
              <a:endParaRPr lang="es-PE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16" name="Picture 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446" y="1389030"/>
              <a:ext cx="569649" cy="5696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" name="40 Grupo"/>
          <p:cNvGrpSpPr/>
          <p:nvPr/>
        </p:nvGrpSpPr>
        <p:grpSpPr>
          <a:xfrm>
            <a:off x="7855050" y="4950967"/>
            <a:ext cx="1141079" cy="351847"/>
            <a:chOff x="7923290" y="4950967"/>
            <a:chExt cx="1141079" cy="351847"/>
          </a:xfrm>
        </p:grpSpPr>
        <p:pic>
          <p:nvPicPr>
            <p:cNvPr id="219" name="Imagen 120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035365" y="4950967"/>
              <a:ext cx="742620" cy="163872"/>
            </a:xfrm>
            <a:prstGeom prst="rect">
              <a:avLst/>
            </a:prstGeom>
          </p:spPr>
        </p:pic>
        <p:sp>
          <p:nvSpPr>
            <p:cNvPr id="220" name="Rectángulo 103"/>
            <p:cNvSpPr/>
            <p:nvPr/>
          </p:nvSpPr>
          <p:spPr>
            <a:xfrm>
              <a:off x="7923290" y="5071982"/>
              <a:ext cx="1141079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E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SPPEDBS00023 </a:t>
              </a:r>
              <a:endParaRPr lang="es-PE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23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5986" y="4270375"/>
            <a:ext cx="427350" cy="428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42 Conector recto de flecha"/>
          <p:cNvCxnSpPr>
            <a:stCxn id="196" idx="1"/>
            <a:endCxn id="192" idx="3"/>
          </p:cNvCxnSpPr>
          <p:nvPr/>
        </p:nvCxnSpPr>
        <p:spPr>
          <a:xfrm flipH="1" flipV="1">
            <a:off x="7492173" y="4614383"/>
            <a:ext cx="250798" cy="13195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4" name="196 Grupo"/>
          <p:cNvGrpSpPr/>
          <p:nvPr/>
        </p:nvGrpSpPr>
        <p:grpSpPr>
          <a:xfrm>
            <a:off x="7731093" y="1210191"/>
            <a:ext cx="991011" cy="883678"/>
            <a:chOff x="3456622" y="1495340"/>
            <a:chExt cx="991011" cy="883678"/>
          </a:xfrm>
        </p:grpSpPr>
        <p:pic>
          <p:nvPicPr>
            <p:cNvPr id="228" name="Imagen 106"/>
            <p:cNvPicPr>
              <a:picLocks noChangeAspect="1"/>
            </p:cNvPicPr>
            <p:nvPr/>
          </p:nvPicPr>
          <p:blipFill rotWithShape="1">
            <a:blip r:embed="rId7"/>
            <a:srcRect r="20396"/>
            <a:stretch/>
          </p:blipFill>
          <p:spPr>
            <a:xfrm>
              <a:off x="3699389" y="1495340"/>
              <a:ext cx="503281" cy="429795"/>
            </a:xfrm>
            <a:prstGeom prst="rect">
              <a:avLst/>
            </a:prstGeom>
          </p:spPr>
        </p:pic>
        <p:sp>
          <p:nvSpPr>
            <p:cNvPr id="229" name="CuadroTexto 120"/>
            <p:cNvSpPr txBox="1"/>
            <p:nvPr/>
          </p:nvSpPr>
          <p:spPr>
            <a:xfrm>
              <a:off x="3456622" y="1948131"/>
              <a:ext cx="9910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Web de Contabilidad</a:t>
              </a:r>
              <a:endParaRPr lang="es-PE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2 Rectángulo">
            <a:hlinkClick r:id="rId16" action="ppaction://hlinksldjump"/>
          </p:cNvPr>
          <p:cNvSpPr/>
          <p:nvPr/>
        </p:nvSpPr>
        <p:spPr>
          <a:xfrm>
            <a:off x="7809926" y="1196543"/>
            <a:ext cx="828000" cy="828000"/>
          </a:xfrm>
          <a:prstGeom prst="rect">
            <a:avLst/>
          </a:prstGeom>
          <a:solidFill>
            <a:schemeClr val="accent1">
              <a:alpha val="12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230" name="Conector recto 4"/>
          <p:cNvCxnSpPr>
            <a:cxnSpLocks/>
            <a:stCxn id="229" idx="2"/>
            <a:endCxn id="204" idx="0"/>
          </p:cNvCxnSpPr>
          <p:nvPr/>
        </p:nvCxnSpPr>
        <p:spPr>
          <a:xfrm flipH="1">
            <a:off x="8217547" y="2093869"/>
            <a:ext cx="9052" cy="1828919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70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59F9-8389-4473-83AD-11B7AE420D88}" type="slidenum">
              <a:rPr lang="es-ES" smtClean="0"/>
              <a:t>31</a:t>
            </a:fld>
            <a:endParaRPr lang="es-ES"/>
          </a:p>
        </p:txBody>
      </p:sp>
      <p:sp>
        <p:nvSpPr>
          <p:cNvPr id="7" name="Título 3"/>
          <p:cNvSpPr>
            <a:spLocks noGrp="1"/>
          </p:cNvSpPr>
          <p:nvPr>
            <p:ph type="title"/>
          </p:nvPr>
        </p:nvSpPr>
        <p:spPr>
          <a:xfrm>
            <a:off x="0" y="119143"/>
            <a:ext cx="8100810" cy="588035"/>
          </a:xfrm>
        </p:spPr>
        <p:txBody>
          <a:bodyPr/>
          <a:lstStyle/>
          <a:p>
            <a:pPr algn="l"/>
            <a:r>
              <a:rPr lang="es-PE" sz="2400" b="1" dirty="0"/>
              <a:t>AFP INTEGRA – Proceso de </a:t>
            </a:r>
            <a:r>
              <a:rPr lang="es-PE" sz="2400" b="1" dirty="0" smtClean="0"/>
              <a:t>Web de Contabilidad</a:t>
            </a:r>
            <a:endParaRPr lang="es-PE" sz="2400" b="1" dirty="0"/>
          </a:p>
        </p:txBody>
      </p:sp>
      <p:sp>
        <p:nvSpPr>
          <p:cNvPr id="12" name="CuadroTexto 206"/>
          <p:cNvSpPr txBox="1"/>
          <p:nvPr/>
        </p:nvSpPr>
        <p:spPr>
          <a:xfrm>
            <a:off x="3497582" y="1283123"/>
            <a:ext cx="3168000" cy="540000"/>
          </a:xfrm>
          <a:prstGeom prst="rect">
            <a:avLst/>
          </a:prstGeom>
          <a:solidFill>
            <a:srgbClr val="660066"/>
          </a:solidFill>
          <a:ln w="19050">
            <a:solidFill>
              <a:srgbClr val="CC66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11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Balanceador de carga (AWS- Service Load Balancing)</a:t>
            </a:r>
            <a:endParaRPr lang="es-PE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uadroTexto 206"/>
          <p:cNvSpPr txBox="1"/>
          <p:nvPr/>
        </p:nvSpPr>
        <p:spPr>
          <a:xfrm>
            <a:off x="8112526" y="1288782"/>
            <a:ext cx="2160000" cy="540000"/>
          </a:xfrm>
          <a:prstGeom prst="rect">
            <a:avLst/>
          </a:prstGeom>
          <a:solidFill>
            <a:srgbClr val="0099FF"/>
          </a:solidFill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Descubridor de Servicios (EUREKA)</a:t>
            </a:r>
            <a:endParaRPr lang="es-PE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uadroTexto 206"/>
          <p:cNvSpPr txBox="1"/>
          <p:nvPr/>
        </p:nvSpPr>
        <p:spPr>
          <a:xfrm>
            <a:off x="564559" y="2649409"/>
            <a:ext cx="2160000" cy="461665"/>
          </a:xfrm>
          <a:prstGeom prst="rect">
            <a:avLst/>
          </a:prstGeom>
          <a:solidFill>
            <a:schemeClr val="accent6"/>
          </a:solidFill>
          <a:ln w="19050">
            <a:solidFill>
              <a:srgbClr val="92D050"/>
            </a:solidFill>
          </a:ln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PE" dirty="0" smtClean="0"/>
              <a:t>Config. Server </a:t>
            </a:r>
          </a:p>
          <a:p>
            <a:r>
              <a:rPr lang="es-PE" dirty="0" smtClean="0"/>
              <a:t>(Spring Cloud)</a:t>
            </a:r>
            <a:endParaRPr lang="es-PE" dirty="0"/>
          </a:p>
        </p:txBody>
      </p:sp>
      <p:sp>
        <p:nvSpPr>
          <p:cNvPr id="26" name="CuadroTexto 206"/>
          <p:cNvSpPr txBox="1"/>
          <p:nvPr/>
        </p:nvSpPr>
        <p:spPr>
          <a:xfrm>
            <a:off x="7732648" y="3655218"/>
            <a:ext cx="2160000" cy="540000"/>
          </a:xfrm>
          <a:prstGeom prst="rect">
            <a:avLst/>
          </a:prstGeom>
          <a:solidFill>
            <a:srgbClr val="C00000"/>
          </a:solidFill>
          <a:ln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11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Microservicio</a:t>
            </a:r>
          </a:p>
          <a:p>
            <a:pPr algn="ctr"/>
            <a:r>
              <a:rPr lang="es-PE" sz="11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Login</a:t>
            </a:r>
            <a:endParaRPr lang="es-PE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" name="6 Grupo"/>
          <p:cNvGrpSpPr/>
          <p:nvPr/>
        </p:nvGrpSpPr>
        <p:grpSpPr>
          <a:xfrm>
            <a:off x="801701" y="4181309"/>
            <a:ext cx="1319983" cy="916585"/>
            <a:chOff x="8794066" y="2305523"/>
            <a:chExt cx="1319983" cy="916585"/>
          </a:xfrm>
        </p:grpSpPr>
        <p:pic>
          <p:nvPicPr>
            <p:cNvPr id="28" name="Picture 4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3806" y="2305523"/>
              <a:ext cx="376645" cy="541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Rectángulo 103"/>
            <p:cNvSpPr/>
            <p:nvPr/>
          </p:nvSpPr>
          <p:spPr>
            <a:xfrm>
              <a:off x="8794066" y="2791221"/>
              <a:ext cx="1319983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PE" sz="1100" dirty="0">
                  <a:latin typeface="Arial" panose="020B0604020202020204" pitchFamily="34" charset="0"/>
                  <a:cs typeface="Arial" panose="020B0604020202020204" pitchFamily="34" charset="0"/>
                </a:rPr>
                <a:t>GIT </a:t>
              </a:r>
            </a:p>
            <a:p>
              <a:pPr algn="ctr"/>
              <a:r>
                <a:rPr lang="es-PE" sz="1100" dirty="0">
                  <a:latin typeface="Arial" panose="020B0604020202020204" pitchFamily="34" charset="0"/>
                  <a:cs typeface="Arial" panose="020B0604020202020204" pitchFamily="34" charset="0"/>
                </a:rPr>
                <a:t>Repository</a:t>
              </a:r>
            </a:p>
          </p:txBody>
        </p:sp>
      </p:grpSp>
      <p:grpSp>
        <p:nvGrpSpPr>
          <p:cNvPr id="46" name="45 Grupo"/>
          <p:cNvGrpSpPr/>
          <p:nvPr/>
        </p:nvGrpSpPr>
        <p:grpSpPr>
          <a:xfrm>
            <a:off x="3288203" y="4629942"/>
            <a:ext cx="1008000" cy="1232048"/>
            <a:chOff x="3526707" y="4588998"/>
            <a:chExt cx="1008000" cy="1232048"/>
          </a:xfrm>
        </p:grpSpPr>
        <p:sp>
          <p:nvSpPr>
            <p:cNvPr id="30" name="Rectángulo 90"/>
            <p:cNvSpPr/>
            <p:nvPr/>
          </p:nvSpPr>
          <p:spPr>
            <a:xfrm>
              <a:off x="3526707" y="4855698"/>
              <a:ext cx="1008000" cy="965348"/>
            </a:xfrm>
            <a:prstGeom prst="rect">
              <a:avLst/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CuadroTexto 206"/>
            <p:cNvSpPr txBox="1"/>
            <p:nvPr/>
          </p:nvSpPr>
          <p:spPr>
            <a:xfrm>
              <a:off x="3526707" y="4588998"/>
              <a:ext cx="1008000" cy="288000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rgbClr val="ED7D3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2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SQL</a:t>
              </a:r>
            </a:p>
          </p:txBody>
        </p:sp>
      </p:grpSp>
      <p:pic>
        <p:nvPicPr>
          <p:cNvPr id="34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7174" y="5065738"/>
            <a:ext cx="586602" cy="586700"/>
          </a:xfrm>
          <a:prstGeom prst="rect">
            <a:avLst/>
          </a:prstGeom>
        </p:spPr>
      </p:pic>
      <p:grpSp>
        <p:nvGrpSpPr>
          <p:cNvPr id="35" name="6 Grupo"/>
          <p:cNvGrpSpPr/>
          <p:nvPr/>
        </p:nvGrpSpPr>
        <p:grpSpPr>
          <a:xfrm>
            <a:off x="339590" y="1279106"/>
            <a:ext cx="748062" cy="745687"/>
            <a:chOff x="9135267" y="2305523"/>
            <a:chExt cx="748062" cy="745687"/>
          </a:xfrm>
        </p:grpSpPr>
        <p:pic>
          <p:nvPicPr>
            <p:cNvPr id="36" name="Picture 4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3806" y="2305523"/>
              <a:ext cx="376645" cy="541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Rectángulo 103"/>
            <p:cNvSpPr/>
            <p:nvPr/>
          </p:nvSpPr>
          <p:spPr>
            <a:xfrm>
              <a:off x="9135267" y="2791221"/>
              <a:ext cx="748062" cy="2599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E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Angular</a:t>
              </a:r>
              <a:endParaRPr lang="es-PE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9" name="38 Conector recto de flecha"/>
          <p:cNvCxnSpPr>
            <a:stCxn id="36" idx="3"/>
            <a:endCxn id="12" idx="1"/>
          </p:cNvCxnSpPr>
          <p:nvPr/>
        </p:nvCxnSpPr>
        <p:spPr>
          <a:xfrm>
            <a:off x="934774" y="1549987"/>
            <a:ext cx="2562808" cy="3136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 de flecha"/>
          <p:cNvCxnSpPr>
            <a:stCxn id="12" idx="3"/>
            <a:endCxn id="16" idx="1"/>
          </p:cNvCxnSpPr>
          <p:nvPr/>
        </p:nvCxnSpPr>
        <p:spPr>
          <a:xfrm>
            <a:off x="6665582" y="1553123"/>
            <a:ext cx="1446944" cy="5659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206"/>
          <p:cNvSpPr txBox="1"/>
          <p:nvPr/>
        </p:nvSpPr>
        <p:spPr>
          <a:xfrm>
            <a:off x="5499429" y="3652951"/>
            <a:ext cx="2160000" cy="540000"/>
          </a:xfrm>
          <a:prstGeom prst="rect">
            <a:avLst/>
          </a:prstGeom>
          <a:solidFill>
            <a:srgbClr val="C00000"/>
          </a:solidFill>
          <a:ln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11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Microservicio</a:t>
            </a:r>
          </a:p>
          <a:p>
            <a:pPr algn="ctr"/>
            <a:r>
              <a:rPr lang="es-PE" sz="11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Parametría</a:t>
            </a:r>
          </a:p>
          <a:p>
            <a:pPr algn="ctr"/>
            <a:endParaRPr lang="es-PE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CuadroTexto 206"/>
          <p:cNvSpPr txBox="1"/>
          <p:nvPr/>
        </p:nvSpPr>
        <p:spPr>
          <a:xfrm>
            <a:off x="3259078" y="3652951"/>
            <a:ext cx="2160000" cy="540000"/>
          </a:xfrm>
          <a:prstGeom prst="rect">
            <a:avLst/>
          </a:prstGeom>
          <a:solidFill>
            <a:srgbClr val="C00000"/>
          </a:solidFill>
          <a:ln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11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Microservicio</a:t>
            </a:r>
          </a:p>
          <a:p>
            <a:pPr algn="ctr"/>
            <a:r>
              <a:rPr lang="es-PE" sz="11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Importar Archivo</a:t>
            </a:r>
          </a:p>
          <a:p>
            <a:pPr algn="ctr"/>
            <a:endParaRPr lang="es-PE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7" name="46 Grupo"/>
          <p:cNvGrpSpPr/>
          <p:nvPr/>
        </p:nvGrpSpPr>
        <p:grpSpPr>
          <a:xfrm>
            <a:off x="4341371" y="4632214"/>
            <a:ext cx="1008000" cy="1232048"/>
            <a:chOff x="3526707" y="4588998"/>
            <a:chExt cx="1008000" cy="1232048"/>
          </a:xfrm>
        </p:grpSpPr>
        <p:sp>
          <p:nvSpPr>
            <p:cNvPr id="48" name="Rectángulo 90"/>
            <p:cNvSpPr/>
            <p:nvPr/>
          </p:nvSpPr>
          <p:spPr>
            <a:xfrm>
              <a:off x="3526707" y="4855698"/>
              <a:ext cx="1008000" cy="965348"/>
            </a:xfrm>
            <a:prstGeom prst="rect">
              <a:avLst/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CuadroTexto 206"/>
            <p:cNvSpPr txBox="1"/>
            <p:nvPr/>
          </p:nvSpPr>
          <p:spPr>
            <a:xfrm>
              <a:off x="3526707" y="4588998"/>
              <a:ext cx="1008000" cy="288000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rgbClr val="ED7D3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2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AS400</a:t>
              </a:r>
              <a:endParaRPr lang="es-PE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50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070" y="5045022"/>
            <a:ext cx="586602" cy="586700"/>
          </a:xfrm>
          <a:prstGeom prst="rect">
            <a:avLst/>
          </a:prstGeom>
        </p:spPr>
      </p:pic>
      <p:grpSp>
        <p:nvGrpSpPr>
          <p:cNvPr id="51" name="50 Grupo"/>
          <p:cNvGrpSpPr/>
          <p:nvPr/>
        </p:nvGrpSpPr>
        <p:grpSpPr>
          <a:xfrm>
            <a:off x="5596987" y="4632214"/>
            <a:ext cx="1008000" cy="1232048"/>
            <a:chOff x="3526707" y="4588998"/>
            <a:chExt cx="1008000" cy="1232048"/>
          </a:xfrm>
        </p:grpSpPr>
        <p:sp>
          <p:nvSpPr>
            <p:cNvPr id="52" name="Rectángulo 90"/>
            <p:cNvSpPr/>
            <p:nvPr/>
          </p:nvSpPr>
          <p:spPr>
            <a:xfrm>
              <a:off x="3526707" y="4855698"/>
              <a:ext cx="1008000" cy="965348"/>
            </a:xfrm>
            <a:prstGeom prst="rect">
              <a:avLst/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CuadroTexto 206"/>
            <p:cNvSpPr txBox="1"/>
            <p:nvPr/>
          </p:nvSpPr>
          <p:spPr>
            <a:xfrm>
              <a:off x="3526707" y="4588998"/>
              <a:ext cx="1008000" cy="288000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rgbClr val="ED7D3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2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SQL</a:t>
              </a:r>
            </a:p>
          </p:txBody>
        </p:sp>
      </p:grpSp>
      <p:pic>
        <p:nvPicPr>
          <p:cNvPr id="54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958" y="5068010"/>
            <a:ext cx="586602" cy="586700"/>
          </a:xfrm>
          <a:prstGeom prst="rect">
            <a:avLst/>
          </a:prstGeom>
        </p:spPr>
      </p:pic>
      <p:grpSp>
        <p:nvGrpSpPr>
          <p:cNvPr id="55" name="54 Grupo"/>
          <p:cNvGrpSpPr/>
          <p:nvPr/>
        </p:nvGrpSpPr>
        <p:grpSpPr>
          <a:xfrm>
            <a:off x="6650155" y="4620838"/>
            <a:ext cx="1008000" cy="1232048"/>
            <a:chOff x="3526707" y="4588998"/>
            <a:chExt cx="1008000" cy="1232048"/>
          </a:xfrm>
        </p:grpSpPr>
        <p:sp>
          <p:nvSpPr>
            <p:cNvPr id="56" name="Rectángulo 90"/>
            <p:cNvSpPr/>
            <p:nvPr/>
          </p:nvSpPr>
          <p:spPr>
            <a:xfrm>
              <a:off x="3526707" y="4855698"/>
              <a:ext cx="1008000" cy="965348"/>
            </a:xfrm>
            <a:prstGeom prst="rect">
              <a:avLst/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CuadroTexto 206"/>
            <p:cNvSpPr txBox="1"/>
            <p:nvPr/>
          </p:nvSpPr>
          <p:spPr>
            <a:xfrm>
              <a:off x="3526707" y="4588998"/>
              <a:ext cx="1008000" cy="288000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rgbClr val="ED7D3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2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AS400</a:t>
              </a:r>
              <a:endParaRPr lang="es-PE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5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0854" y="5033646"/>
            <a:ext cx="586602" cy="586700"/>
          </a:xfrm>
          <a:prstGeom prst="rect">
            <a:avLst/>
          </a:prstGeom>
        </p:spPr>
      </p:pic>
      <p:grpSp>
        <p:nvGrpSpPr>
          <p:cNvPr id="59" name="58 Grupo"/>
          <p:cNvGrpSpPr/>
          <p:nvPr/>
        </p:nvGrpSpPr>
        <p:grpSpPr>
          <a:xfrm>
            <a:off x="8335095" y="4629942"/>
            <a:ext cx="1008000" cy="1232048"/>
            <a:chOff x="3526707" y="4588998"/>
            <a:chExt cx="1008000" cy="1232048"/>
          </a:xfrm>
        </p:grpSpPr>
        <p:sp>
          <p:nvSpPr>
            <p:cNvPr id="60" name="Rectángulo 90"/>
            <p:cNvSpPr/>
            <p:nvPr/>
          </p:nvSpPr>
          <p:spPr>
            <a:xfrm>
              <a:off x="3526707" y="4855698"/>
              <a:ext cx="1008000" cy="965348"/>
            </a:xfrm>
            <a:prstGeom prst="rect">
              <a:avLst/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CuadroTexto 206"/>
            <p:cNvSpPr txBox="1"/>
            <p:nvPr/>
          </p:nvSpPr>
          <p:spPr>
            <a:xfrm>
              <a:off x="3526707" y="4588998"/>
              <a:ext cx="1008000" cy="288000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rgbClr val="ED7D3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2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SQL</a:t>
              </a:r>
            </a:p>
          </p:txBody>
        </p:sp>
      </p:grpSp>
      <p:pic>
        <p:nvPicPr>
          <p:cNvPr id="62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066" y="5065738"/>
            <a:ext cx="586602" cy="586700"/>
          </a:xfrm>
          <a:prstGeom prst="rect">
            <a:avLst/>
          </a:prstGeom>
        </p:spPr>
      </p:pic>
      <p:cxnSp>
        <p:nvCxnSpPr>
          <p:cNvPr id="64" name="63 Conector recto de flecha"/>
          <p:cNvCxnSpPr/>
          <p:nvPr/>
        </p:nvCxnSpPr>
        <p:spPr>
          <a:xfrm>
            <a:off x="3687079" y="4195218"/>
            <a:ext cx="0" cy="43926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64 Conector recto de flecha"/>
          <p:cNvCxnSpPr/>
          <p:nvPr/>
        </p:nvCxnSpPr>
        <p:spPr>
          <a:xfrm>
            <a:off x="4818075" y="4194957"/>
            <a:ext cx="0" cy="43926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65 Conector recto de flecha"/>
          <p:cNvCxnSpPr/>
          <p:nvPr/>
        </p:nvCxnSpPr>
        <p:spPr>
          <a:xfrm>
            <a:off x="6082852" y="4195218"/>
            <a:ext cx="0" cy="43926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66 Conector recto de flecha"/>
          <p:cNvCxnSpPr/>
          <p:nvPr/>
        </p:nvCxnSpPr>
        <p:spPr>
          <a:xfrm>
            <a:off x="7126859" y="4208866"/>
            <a:ext cx="0" cy="43926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67 Conector recto de flecha"/>
          <p:cNvCxnSpPr/>
          <p:nvPr/>
        </p:nvCxnSpPr>
        <p:spPr>
          <a:xfrm>
            <a:off x="8821809" y="4195218"/>
            <a:ext cx="0" cy="43926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68 Conector recto de flecha"/>
          <p:cNvCxnSpPr>
            <a:endCxn id="28" idx="0"/>
          </p:cNvCxnSpPr>
          <p:nvPr/>
        </p:nvCxnSpPr>
        <p:spPr>
          <a:xfrm flipH="1">
            <a:off x="1549764" y="3108692"/>
            <a:ext cx="8180" cy="107261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75 Conector angular"/>
          <p:cNvCxnSpPr/>
          <p:nvPr/>
        </p:nvCxnSpPr>
        <p:spPr>
          <a:xfrm>
            <a:off x="2724558" y="2784706"/>
            <a:ext cx="5508000" cy="864000"/>
          </a:xfrm>
          <a:prstGeom prst="bentConnector2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77 Conector angular"/>
          <p:cNvCxnSpPr/>
          <p:nvPr/>
        </p:nvCxnSpPr>
        <p:spPr>
          <a:xfrm>
            <a:off x="2724559" y="2880242"/>
            <a:ext cx="3024000" cy="792000"/>
          </a:xfrm>
          <a:prstGeom prst="bentConnector2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79 Conector angular"/>
          <p:cNvCxnSpPr/>
          <p:nvPr/>
        </p:nvCxnSpPr>
        <p:spPr>
          <a:xfrm>
            <a:off x="2724558" y="2975778"/>
            <a:ext cx="972000" cy="684000"/>
          </a:xfrm>
          <a:prstGeom prst="bentConnector2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81 Conector angular"/>
          <p:cNvCxnSpPr/>
          <p:nvPr/>
        </p:nvCxnSpPr>
        <p:spPr>
          <a:xfrm rot="5400000">
            <a:off x="3157982" y="2723122"/>
            <a:ext cx="1800000" cy="0"/>
          </a:xfrm>
          <a:prstGeom prst="bentConnector3">
            <a:avLst/>
          </a:prstGeom>
          <a:ln w="28575">
            <a:solidFill>
              <a:srgbClr val="66006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82 Conector angular"/>
          <p:cNvCxnSpPr>
            <a:stCxn id="12" idx="2"/>
          </p:cNvCxnSpPr>
          <p:nvPr/>
        </p:nvCxnSpPr>
        <p:spPr>
          <a:xfrm rot="16200000" flipH="1">
            <a:off x="4826132" y="2078573"/>
            <a:ext cx="1821879" cy="1310978"/>
          </a:xfrm>
          <a:prstGeom prst="bentConnector3">
            <a:avLst>
              <a:gd name="adj1" fmla="val 37885"/>
            </a:avLst>
          </a:prstGeom>
          <a:ln w="28575">
            <a:solidFill>
              <a:srgbClr val="66006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86 Conector angular"/>
          <p:cNvCxnSpPr/>
          <p:nvPr/>
        </p:nvCxnSpPr>
        <p:spPr>
          <a:xfrm rot="16200000" flipH="1">
            <a:off x="6484345" y="1531219"/>
            <a:ext cx="1836000" cy="2412000"/>
          </a:xfrm>
          <a:prstGeom prst="bentConnector3">
            <a:avLst>
              <a:gd name="adj1" fmla="val 27626"/>
            </a:avLst>
          </a:prstGeom>
          <a:ln w="28575">
            <a:solidFill>
              <a:srgbClr val="66006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97 Conector angular"/>
          <p:cNvCxnSpPr/>
          <p:nvPr/>
        </p:nvCxnSpPr>
        <p:spPr>
          <a:xfrm rot="16200000" flipH="1">
            <a:off x="8797502" y="2755218"/>
            <a:ext cx="1800000" cy="0"/>
          </a:xfrm>
          <a:prstGeom prst="bentConnector3">
            <a:avLst/>
          </a:prstGeom>
          <a:ln w="28575"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98 Conector angular"/>
          <p:cNvCxnSpPr/>
          <p:nvPr/>
        </p:nvCxnSpPr>
        <p:spPr>
          <a:xfrm rot="5400000">
            <a:off x="7129670" y="1434318"/>
            <a:ext cx="1824169" cy="2613097"/>
          </a:xfrm>
          <a:prstGeom prst="bentConnector3">
            <a:avLst>
              <a:gd name="adj1" fmla="val 38765"/>
            </a:avLst>
          </a:prstGeom>
          <a:ln w="28575"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102 Conector angular"/>
          <p:cNvCxnSpPr>
            <a:stCxn id="16" idx="2"/>
            <a:endCxn id="45" idx="0"/>
          </p:cNvCxnSpPr>
          <p:nvPr/>
        </p:nvCxnSpPr>
        <p:spPr>
          <a:xfrm rot="5400000">
            <a:off x="5853718" y="314142"/>
            <a:ext cx="1824169" cy="4853448"/>
          </a:xfrm>
          <a:prstGeom prst="bentConnector3">
            <a:avLst>
              <a:gd name="adj1" fmla="val 17158"/>
            </a:avLst>
          </a:prstGeom>
          <a:ln w="28575"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3 Flecha izquierda">
            <a:hlinkClick r:id="rId4" action="ppaction://hlinksldjump"/>
          </p:cNvPr>
          <p:cNvSpPr/>
          <p:nvPr/>
        </p:nvSpPr>
        <p:spPr>
          <a:xfrm>
            <a:off x="10836322" y="5861990"/>
            <a:ext cx="1078174" cy="607049"/>
          </a:xfrm>
          <a:prstGeom prst="leftArrow">
            <a:avLst/>
          </a:prstGeom>
          <a:solidFill>
            <a:schemeClr val="accent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 smtClean="0"/>
              <a:t>Regresar</a:t>
            </a:r>
            <a:endParaRPr lang="es-PE" sz="1600" dirty="0"/>
          </a:p>
        </p:txBody>
      </p:sp>
    </p:spTree>
    <p:extLst>
      <p:ext uri="{BB962C8B-B14F-4D97-AF65-F5344CB8AC3E}">
        <p14:creationId xmlns:p14="http://schemas.microsoft.com/office/powerpoint/2010/main" val="127009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PE" sz="2000" b="1" dirty="0"/>
              <a:t>AFP INTEGRA – Definición de las Aplicaciones de Business Intelligence</a:t>
            </a:r>
          </a:p>
        </p:txBody>
      </p:sp>
      <p:pic>
        <p:nvPicPr>
          <p:cNvPr id="222" name="Imagen 22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57496" y="103009"/>
            <a:ext cx="1724704" cy="698676"/>
          </a:xfrm>
          <a:prstGeom prst="rect">
            <a:avLst/>
          </a:prstGeom>
        </p:spPr>
      </p:pic>
      <p:sp>
        <p:nvSpPr>
          <p:cNvPr id="130" name="AutoShape 2" descr="Resultado de imagen para edificio empresa dibuj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77" name="Rectángulo 90"/>
          <p:cNvSpPr/>
          <p:nvPr/>
        </p:nvSpPr>
        <p:spPr>
          <a:xfrm rot="5400000">
            <a:off x="5186803" y="-3445298"/>
            <a:ext cx="1752743" cy="11497719"/>
          </a:xfrm>
          <a:prstGeom prst="rect">
            <a:avLst/>
          </a:prstGeom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CuadroTexto 206"/>
          <p:cNvSpPr txBox="1"/>
          <p:nvPr/>
        </p:nvSpPr>
        <p:spPr>
          <a:xfrm>
            <a:off x="314323" y="1163944"/>
            <a:ext cx="11497721" cy="338554"/>
          </a:xfrm>
          <a:prstGeom prst="rect">
            <a:avLst/>
          </a:prstGeom>
          <a:solidFill>
            <a:srgbClr val="00CCFF"/>
          </a:solidFill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PE" dirty="0"/>
              <a:t>Proceso BI (Business Intelligence)</a:t>
            </a:r>
          </a:p>
        </p:txBody>
      </p:sp>
      <p:grpSp>
        <p:nvGrpSpPr>
          <p:cNvPr id="79" name="Grupo 37"/>
          <p:cNvGrpSpPr/>
          <p:nvPr/>
        </p:nvGrpSpPr>
        <p:grpSpPr>
          <a:xfrm>
            <a:off x="345333" y="1689081"/>
            <a:ext cx="2206797" cy="722168"/>
            <a:chOff x="1298167" y="2255197"/>
            <a:chExt cx="2206797" cy="722168"/>
          </a:xfrm>
        </p:grpSpPr>
        <p:pic>
          <p:nvPicPr>
            <p:cNvPr id="80" name="Imagen 101"/>
            <p:cNvPicPr>
              <a:picLocks noChangeAspect="1"/>
            </p:cNvPicPr>
            <p:nvPr/>
          </p:nvPicPr>
          <p:blipFill rotWithShape="1">
            <a:blip r:embed="rId3"/>
            <a:srcRect r="20396"/>
            <a:stretch/>
          </p:blipFill>
          <p:spPr>
            <a:xfrm>
              <a:off x="2045297" y="2255197"/>
              <a:ext cx="356268" cy="304248"/>
            </a:xfrm>
            <a:prstGeom prst="rect">
              <a:avLst/>
            </a:prstGeom>
          </p:spPr>
        </p:pic>
        <p:sp>
          <p:nvSpPr>
            <p:cNvPr id="81" name="CuadroTexto 34"/>
            <p:cNvSpPr txBox="1"/>
            <p:nvPr/>
          </p:nvSpPr>
          <p:spPr>
            <a:xfrm>
              <a:off x="1298167" y="2546478"/>
              <a:ext cx="220679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100" dirty="0">
                  <a:latin typeface="Arial" panose="020B0604020202020204" pitchFamily="34" charset="0"/>
                  <a:cs typeface="Arial" panose="020B0604020202020204" pitchFamily="34" charset="0"/>
                </a:rPr>
                <a:t>BUSINESS INTELLIGENCE</a:t>
              </a:r>
            </a:p>
            <a:p>
              <a:r>
                <a:rPr lang="es-PE" sz="1100" dirty="0">
                  <a:latin typeface="Arial" panose="020B0604020202020204" pitchFamily="34" charset="0"/>
                  <a:cs typeface="Arial" panose="020B0604020202020204" pitchFamily="34" charset="0"/>
                </a:rPr>
                <a:t>DATA MART COMERCIAL</a:t>
              </a:r>
            </a:p>
          </p:txBody>
        </p:sp>
      </p:grpSp>
      <p:sp>
        <p:nvSpPr>
          <p:cNvPr id="82" name="CuadroTexto 206"/>
          <p:cNvSpPr txBox="1"/>
          <p:nvPr/>
        </p:nvSpPr>
        <p:spPr>
          <a:xfrm>
            <a:off x="2402005" y="1729912"/>
            <a:ext cx="3327963" cy="430887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PE" sz="1100">
                <a:latin typeface="Arial" panose="020B0604020202020204" pitchFamily="34" charset="0"/>
                <a:cs typeface="Arial" panose="020B0604020202020204" pitchFamily="34" charset="0"/>
              </a:rPr>
              <a:t>Sistema Gerencial de Información de Afiliados y Empleadores</a:t>
            </a:r>
          </a:p>
        </p:txBody>
      </p:sp>
      <p:grpSp>
        <p:nvGrpSpPr>
          <p:cNvPr id="83" name="Grupo 37"/>
          <p:cNvGrpSpPr/>
          <p:nvPr/>
        </p:nvGrpSpPr>
        <p:grpSpPr>
          <a:xfrm>
            <a:off x="5851210" y="1772906"/>
            <a:ext cx="2405687" cy="1047638"/>
            <a:chOff x="1125651" y="2282683"/>
            <a:chExt cx="2405687" cy="1047638"/>
          </a:xfrm>
        </p:grpSpPr>
        <p:pic>
          <p:nvPicPr>
            <p:cNvPr id="84" name="Imagen 101"/>
            <p:cNvPicPr>
              <a:picLocks noChangeAspect="1"/>
            </p:cNvPicPr>
            <p:nvPr/>
          </p:nvPicPr>
          <p:blipFill rotWithShape="1">
            <a:blip r:embed="rId3"/>
            <a:srcRect r="20396"/>
            <a:stretch/>
          </p:blipFill>
          <p:spPr>
            <a:xfrm>
              <a:off x="2156654" y="2282683"/>
              <a:ext cx="356268" cy="304248"/>
            </a:xfrm>
            <a:prstGeom prst="rect">
              <a:avLst/>
            </a:prstGeom>
          </p:spPr>
        </p:pic>
        <p:sp>
          <p:nvSpPr>
            <p:cNvPr id="85" name="CuadroTexto 34"/>
            <p:cNvSpPr txBox="1"/>
            <p:nvPr/>
          </p:nvSpPr>
          <p:spPr>
            <a:xfrm>
              <a:off x="1125651" y="2560880"/>
              <a:ext cx="240568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100" dirty="0">
                  <a:latin typeface="Arial" panose="020B0604020202020204" pitchFamily="34" charset="0"/>
                  <a:cs typeface="Arial" panose="020B0604020202020204" pitchFamily="34" charset="0"/>
                </a:rPr>
                <a:t>BUSINESS INTELLIGENCE</a:t>
              </a:r>
            </a:p>
            <a:p>
              <a:pPr algn="ctr"/>
              <a:r>
                <a:rPr lang="es-PE" sz="1100" dirty="0">
                  <a:latin typeface="Arial" panose="020B0604020202020204" pitchFamily="34" charset="0"/>
                  <a:cs typeface="Arial" panose="020B0604020202020204" pitchFamily="34" charset="0"/>
                </a:rPr>
                <a:t> IMPLEMENTACIÓN DE INDICADORES DE GESTIÓN DE OPERACIÓN</a:t>
              </a:r>
            </a:p>
          </p:txBody>
        </p:sp>
      </p:grpSp>
      <p:sp>
        <p:nvSpPr>
          <p:cNvPr id="86" name="CuadroTexto 206"/>
          <p:cNvSpPr txBox="1"/>
          <p:nvPr/>
        </p:nvSpPr>
        <p:spPr>
          <a:xfrm>
            <a:off x="8257496" y="1716768"/>
            <a:ext cx="3370397" cy="430887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PE" sz="1100" dirty="0">
                <a:latin typeface="Arial" panose="020B0604020202020204" pitchFamily="34" charset="0"/>
                <a:cs typeface="Arial" panose="020B0604020202020204" pitchFamily="34" charset="0"/>
              </a:rPr>
              <a:t>Sistema Gerencial de Información de Clientes Vs Productos</a:t>
            </a:r>
          </a:p>
        </p:txBody>
      </p:sp>
    </p:spTree>
    <p:extLst>
      <p:ext uri="{BB962C8B-B14F-4D97-AF65-F5344CB8AC3E}">
        <p14:creationId xmlns:p14="http://schemas.microsoft.com/office/powerpoint/2010/main" val="99458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PE" sz="2400" b="1" dirty="0"/>
              <a:t>AFP INTEGRA – Proceso BI (Business Intelligence)</a:t>
            </a:r>
          </a:p>
        </p:txBody>
      </p:sp>
      <p:pic>
        <p:nvPicPr>
          <p:cNvPr id="222" name="Imagen 22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57496" y="103009"/>
            <a:ext cx="1724704" cy="698676"/>
          </a:xfrm>
          <a:prstGeom prst="rect">
            <a:avLst/>
          </a:prstGeom>
        </p:spPr>
      </p:pic>
      <p:sp>
        <p:nvSpPr>
          <p:cNvPr id="130" name="AutoShape 2" descr="Resultado de imagen para edificio empresa dibuj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11" name="AutoShape 2" descr="Resultado de imagen para qlikview logo 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12" name="AutoShape 4" descr="Resultado de imagen para qlikview logo 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71" name="Rectángulo 70"/>
          <p:cNvSpPr/>
          <p:nvPr/>
        </p:nvSpPr>
        <p:spPr>
          <a:xfrm rot="5400000">
            <a:off x="2438793" y="2337394"/>
            <a:ext cx="2049110" cy="6669562"/>
          </a:xfrm>
          <a:prstGeom prst="rect">
            <a:avLst/>
          </a:prstGeom>
          <a:ln w="19050">
            <a:solidFill>
              <a:srgbClr val="0099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CuadroTexto 206"/>
          <p:cNvSpPr txBox="1"/>
          <p:nvPr/>
        </p:nvSpPr>
        <p:spPr>
          <a:xfrm>
            <a:off x="124518" y="4399194"/>
            <a:ext cx="6673611" cy="276999"/>
          </a:xfrm>
          <a:prstGeom prst="rect">
            <a:avLst/>
          </a:prstGeom>
          <a:solidFill>
            <a:srgbClr val="0099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DE DATOS CORE</a:t>
            </a:r>
          </a:p>
        </p:txBody>
      </p:sp>
      <p:sp>
        <p:nvSpPr>
          <p:cNvPr id="73" name="Rectángulo 90"/>
          <p:cNvSpPr/>
          <p:nvPr/>
        </p:nvSpPr>
        <p:spPr>
          <a:xfrm rot="5400000">
            <a:off x="474607" y="5104829"/>
            <a:ext cx="1144825" cy="1236712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CuadroTexto 206"/>
          <p:cNvSpPr txBox="1"/>
          <p:nvPr/>
        </p:nvSpPr>
        <p:spPr>
          <a:xfrm>
            <a:off x="421380" y="4884328"/>
            <a:ext cx="1254666" cy="276999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PE"/>
              <a:t>DB2</a:t>
            </a:r>
          </a:p>
        </p:txBody>
      </p:sp>
      <p:sp>
        <p:nvSpPr>
          <p:cNvPr id="75" name="Rectángulo 90"/>
          <p:cNvSpPr/>
          <p:nvPr/>
        </p:nvSpPr>
        <p:spPr>
          <a:xfrm rot="5400000">
            <a:off x="2821039" y="4988636"/>
            <a:ext cx="1059303" cy="1380456"/>
          </a:xfrm>
          <a:prstGeom prst="rect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CuadroTexto 206"/>
          <p:cNvSpPr txBox="1"/>
          <p:nvPr/>
        </p:nvSpPr>
        <p:spPr>
          <a:xfrm>
            <a:off x="2654656" y="4882769"/>
            <a:ext cx="1387741" cy="27699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</a:p>
        </p:txBody>
      </p:sp>
      <p:sp>
        <p:nvSpPr>
          <p:cNvPr id="77" name="Rectángulo 90"/>
          <p:cNvSpPr/>
          <p:nvPr/>
        </p:nvSpPr>
        <p:spPr>
          <a:xfrm>
            <a:off x="4768819" y="5139458"/>
            <a:ext cx="1292347" cy="1115940"/>
          </a:xfrm>
          <a:prstGeom prst="rect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CuadroTexto 206"/>
          <p:cNvSpPr txBox="1"/>
          <p:nvPr/>
        </p:nvSpPr>
        <p:spPr>
          <a:xfrm>
            <a:off x="4751569" y="4873021"/>
            <a:ext cx="1309597" cy="27699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PE"/>
              <a:t>DB2</a:t>
            </a:r>
          </a:p>
        </p:txBody>
      </p:sp>
      <p:grpSp>
        <p:nvGrpSpPr>
          <p:cNvPr id="80" name="102 Grupo"/>
          <p:cNvGrpSpPr/>
          <p:nvPr/>
        </p:nvGrpSpPr>
        <p:grpSpPr>
          <a:xfrm>
            <a:off x="5377456" y="6095522"/>
            <a:ext cx="1334752" cy="460550"/>
            <a:chOff x="997792" y="4573137"/>
            <a:chExt cx="1334752" cy="460550"/>
          </a:xfrm>
        </p:grpSpPr>
        <p:pic>
          <p:nvPicPr>
            <p:cNvPr id="81" name="Imagen 1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97733" y="4573137"/>
              <a:ext cx="780163" cy="199685"/>
            </a:xfrm>
            <a:prstGeom prst="rect">
              <a:avLst/>
            </a:prstGeom>
          </p:spPr>
        </p:pic>
        <p:sp>
          <p:nvSpPr>
            <p:cNvPr id="82" name="Rectángulo 103"/>
            <p:cNvSpPr/>
            <p:nvPr/>
          </p:nvSpPr>
          <p:spPr>
            <a:xfrm>
              <a:off x="997792" y="4772077"/>
              <a:ext cx="1334752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E" sz="1100">
                  <a:latin typeface="Arial" panose="020B0604020202020204" pitchFamily="34" charset="0"/>
                  <a:cs typeface="Arial" panose="020B0604020202020204" pitchFamily="34" charset="0"/>
                </a:rPr>
                <a:t>SPPEDBS00066</a:t>
              </a:r>
            </a:p>
          </p:txBody>
        </p:sp>
      </p:grpSp>
      <p:grpSp>
        <p:nvGrpSpPr>
          <p:cNvPr id="83" name="66 Grupo"/>
          <p:cNvGrpSpPr/>
          <p:nvPr/>
        </p:nvGrpSpPr>
        <p:grpSpPr>
          <a:xfrm>
            <a:off x="3520149" y="6139433"/>
            <a:ext cx="1477281" cy="507418"/>
            <a:chOff x="1111349" y="4552773"/>
            <a:chExt cx="1477281" cy="507418"/>
          </a:xfrm>
        </p:grpSpPr>
        <p:pic>
          <p:nvPicPr>
            <p:cNvPr id="84" name="Imagen 1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97733" y="4552773"/>
              <a:ext cx="859730" cy="220050"/>
            </a:xfrm>
            <a:prstGeom prst="rect">
              <a:avLst/>
            </a:prstGeom>
          </p:spPr>
        </p:pic>
        <p:sp>
          <p:nvSpPr>
            <p:cNvPr id="85" name="Rectángulo 103"/>
            <p:cNvSpPr/>
            <p:nvPr/>
          </p:nvSpPr>
          <p:spPr>
            <a:xfrm>
              <a:off x="1111349" y="4798581"/>
              <a:ext cx="1477281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E" sz="1100">
                  <a:latin typeface="Arial" panose="020B0604020202020204" pitchFamily="34" charset="0"/>
                  <a:cs typeface="Arial" panose="020B0604020202020204" pitchFamily="34" charset="0"/>
                </a:rPr>
                <a:t>SPPEDBS00066</a:t>
              </a:r>
            </a:p>
          </p:txBody>
        </p:sp>
      </p:grpSp>
      <p:sp>
        <p:nvSpPr>
          <p:cNvPr id="88" name="CuadroTexto 58"/>
          <p:cNvSpPr txBox="1"/>
          <p:nvPr/>
        </p:nvSpPr>
        <p:spPr>
          <a:xfrm>
            <a:off x="2881902" y="5821489"/>
            <a:ext cx="11444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100">
                <a:latin typeface="Arial" panose="020B0604020202020204" pitchFamily="34" charset="0"/>
                <a:cs typeface="Arial" panose="020B0604020202020204" pitchFamily="34" charset="0"/>
              </a:rPr>
              <a:t>SEGUROS</a:t>
            </a:r>
          </a:p>
        </p:txBody>
      </p:sp>
      <p:grpSp>
        <p:nvGrpSpPr>
          <p:cNvPr id="89" name="127 Grupo"/>
          <p:cNvGrpSpPr/>
          <p:nvPr/>
        </p:nvGrpSpPr>
        <p:grpSpPr>
          <a:xfrm>
            <a:off x="1106924" y="6126078"/>
            <a:ext cx="1334752" cy="518326"/>
            <a:chOff x="1045090" y="4541865"/>
            <a:chExt cx="1334752" cy="518326"/>
          </a:xfrm>
        </p:grpSpPr>
        <p:pic>
          <p:nvPicPr>
            <p:cNvPr id="90" name="Imagen 1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97732" y="4541865"/>
              <a:ext cx="902341" cy="230957"/>
            </a:xfrm>
            <a:prstGeom prst="rect">
              <a:avLst/>
            </a:prstGeom>
          </p:spPr>
        </p:pic>
        <p:sp>
          <p:nvSpPr>
            <p:cNvPr id="91" name="Rectángulo 103"/>
            <p:cNvSpPr/>
            <p:nvPr/>
          </p:nvSpPr>
          <p:spPr>
            <a:xfrm>
              <a:off x="1045090" y="4798581"/>
              <a:ext cx="1334752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E" sz="1100" dirty="0">
                  <a:latin typeface="Arial" panose="020B0604020202020204" pitchFamily="34" charset="0"/>
                  <a:cs typeface="Arial" panose="020B0604020202020204" pitchFamily="34" charset="0"/>
                </a:rPr>
                <a:t>APPN.INTEGRA</a:t>
              </a:r>
            </a:p>
          </p:txBody>
        </p:sp>
      </p:grpSp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886" y="5251842"/>
            <a:ext cx="569647" cy="569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5" name="26 Grupo"/>
          <p:cNvGrpSpPr/>
          <p:nvPr/>
        </p:nvGrpSpPr>
        <p:grpSpPr>
          <a:xfrm>
            <a:off x="452285" y="5276791"/>
            <a:ext cx="1253934" cy="863752"/>
            <a:chOff x="184289" y="5589689"/>
            <a:chExt cx="1253934" cy="863752"/>
          </a:xfrm>
        </p:grpSpPr>
        <p:sp>
          <p:nvSpPr>
            <p:cNvPr id="136" name="CuadroTexto 58"/>
            <p:cNvSpPr txBox="1"/>
            <p:nvPr/>
          </p:nvSpPr>
          <p:spPr>
            <a:xfrm>
              <a:off x="184289" y="6191831"/>
              <a:ext cx="12539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100">
                  <a:latin typeface="Arial" panose="020B0604020202020204" pitchFamily="34" charset="0"/>
                  <a:cs typeface="Arial" panose="020B0604020202020204" pitchFamily="34" charset="0"/>
                </a:rPr>
                <a:t>AFP INTEGRA</a:t>
              </a:r>
            </a:p>
          </p:txBody>
        </p:sp>
        <p:pic>
          <p:nvPicPr>
            <p:cNvPr id="139" name="Imagen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6141" y="5589689"/>
              <a:ext cx="575541" cy="575637"/>
            </a:xfrm>
            <a:prstGeom prst="rect">
              <a:avLst/>
            </a:prstGeom>
          </p:spPr>
        </p:pic>
      </p:grpSp>
      <p:sp>
        <p:nvSpPr>
          <p:cNvPr id="140" name="CuadroTexto 58"/>
          <p:cNvSpPr txBox="1"/>
          <p:nvPr/>
        </p:nvSpPr>
        <p:spPr>
          <a:xfrm>
            <a:off x="5100180" y="5815261"/>
            <a:ext cx="11444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100">
                <a:latin typeface="Arial" panose="020B0604020202020204" pitchFamily="34" charset="0"/>
                <a:cs typeface="Arial" panose="020B0604020202020204" pitchFamily="34" charset="0"/>
              </a:rPr>
              <a:t>FONDOS</a:t>
            </a:r>
          </a:p>
        </p:txBody>
      </p:sp>
      <p:pic>
        <p:nvPicPr>
          <p:cNvPr id="14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925" y="5245614"/>
            <a:ext cx="569647" cy="569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" name="Rectángulo 90"/>
          <p:cNvSpPr/>
          <p:nvPr/>
        </p:nvSpPr>
        <p:spPr>
          <a:xfrm rot="5400000">
            <a:off x="6913838" y="4902432"/>
            <a:ext cx="2015296" cy="1572262"/>
          </a:xfrm>
          <a:prstGeom prst="rect">
            <a:avLst/>
          </a:prstGeom>
          <a:ln w="19050">
            <a:solidFill>
              <a:srgbClr val="0099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CuadroTexto 206"/>
          <p:cNvSpPr txBox="1"/>
          <p:nvPr/>
        </p:nvSpPr>
        <p:spPr>
          <a:xfrm>
            <a:off x="7140304" y="4403905"/>
            <a:ext cx="1580962" cy="277010"/>
          </a:xfrm>
          <a:prstGeom prst="rect">
            <a:avLst/>
          </a:prstGeom>
          <a:solidFill>
            <a:srgbClr val="0099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BD DATAMART</a:t>
            </a:r>
          </a:p>
        </p:txBody>
      </p:sp>
      <p:grpSp>
        <p:nvGrpSpPr>
          <p:cNvPr id="145" name="155 Grupo"/>
          <p:cNvGrpSpPr/>
          <p:nvPr/>
        </p:nvGrpSpPr>
        <p:grpSpPr>
          <a:xfrm>
            <a:off x="7507161" y="5280609"/>
            <a:ext cx="1249816" cy="883329"/>
            <a:chOff x="240954" y="1357498"/>
            <a:chExt cx="1249816" cy="883329"/>
          </a:xfrm>
        </p:grpSpPr>
        <p:sp>
          <p:nvSpPr>
            <p:cNvPr id="150" name="CuadroTexto 9"/>
            <p:cNvSpPr txBox="1"/>
            <p:nvPr/>
          </p:nvSpPr>
          <p:spPr>
            <a:xfrm>
              <a:off x="240954" y="1979217"/>
              <a:ext cx="12498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100" dirty="0">
                  <a:latin typeface="Arial" panose="020B0604020202020204" pitchFamily="34" charset="0"/>
                  <a:cs typeface="Arial" panose="020B0604020202020204" pitchFamily="34" charset="0"/>
                </a:rPr>
                <a:t>NETEZZA</a:t>
              </a:r>
            </a:p>
          </p:txBody>
        </p:sp>
        <p:pic>
          <p:nvPicPr>
            <p:cNvPr id="153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171" y="1357498"/>
              <a:ext cx="569647" cy="5696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4" name="161 Grupo"/>
          <p:cNvGrpSpPr/>
          <p:nvPr/>
        </p:nvGrpSpPr>
        <p:grpSpPr>
          <a:xfrm>
            <a:off x="8064921" y="6153051"/>
            <a:ext cx="1334752" cy="518326"/>
            <a:chOff x="1045090" y="4541865"/>
            <a:chExt cx="1334752" cy="518326"/>
          </a:xfrm>
        </p:grpSpPr>
        <p:pic>
          <p:nvPicPr>
            <p:cNvPr id="166" name="Imagen 1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97732" y="4541865"/>
              <a:ext cx="902341" cy="230957"/>
            </a:xfrm>
            <a:prstGeom prst="rect">
              <a:avLst/>
            </a:prstGeom>
          </p:spPr>
        </p:pic>
        <p:sp>
          <p:nvSpPr>
            <p:cNvPr id="167" name="Rectángulo 103"/>
            <p:cNvSpPr/>
            <p:nvPr/>
          </p:nvSpPr>
          <p:spPr>
            <a:xfrm>
              <a:off x="1045090" y="4798581"/>
              <a:ext cx="1334752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E" sz="1100" dirty="0">
                  <a:latin typeface="Arial" panose="020B0604020202020204" pitchFamily="34" charset="0"/>
                  <a:cs typeface="Arial" panose="020B0604020202020204" pitchFamily="34" charset="0"/>
                </a:rPr>
                <a:t>Netezza BD</a:t>
              </a:r>
            </a:p>
          </p:txBody>
        </p:sp>
      </p:grpSp>
      <p:sp>
        <p:nvSpPr>
          <p:cNvPr id="169" name="Rectángulo 90"/>
          <p:cNvSpPr/>
          <p:nvPr/>
        </p:nvSpPr>
        <p:spPr>
          <a:xfrm rot="5400000">
            <a:off x="2859066" y="1107876"/>
            <a:ext cx="1683727" cy="2186999"/>
          </a:xfrm>
          <a:prstGeom prst="rect">
            <a:avLst/>
          </a:prstGeom>
          <a:ln w="19050">
            <a:solidFill>
              <a:srgbClr val="0099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CuadroTexto 206"/>
          <p:cNvSpPr txBox="1"/>
          <p:nvPr/>
        </p:nvSpPr>
        <p:spPr>
          <a:xfrm>
            <a:off x="2598734" y="1082502"/>
            <a:ext cx="2195699" cy="277010"/>
          </a:xfrm>
          <a:prstGeom prst="rect">
            <a:avLst/>
          </a:prstGeom>
          <a:solidFill>
            <a:srgbClr val="0099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INTELLIGENCE</a:t>
            </a:r>
          </a:p>
        </p:txBody>
      </p:sp>
      <p:grpSp>
        <p:nvGrpSpPr>
          <p:cNvPr id="171" name="130 Grupo"/>
          <p:cNvGrpSpPr/>
          <p:nvPr/>
        </p:nvGrpSpPr>
        <p:grpSpPr>
          <a:xfrm>
            <a:off x="2492573" y="1483440"/>
            <a:ext cx="1380358" cy="887160"/>
            <a:chOff x="3292846" y="1522636"/>
            <a:chExt cx="1380358" cy="887160"/>
          </a:xfrm>
        </p:grpSpPr>
        <p:pic>
          <p:nvPicPr>
            <p:cNvPr id="172" name="Imagen 106"/>
            <p:cNvPicPr>
              <a:picLocks noChangeAspect="1"/>
            </p:cNvPicPr>
            <p:nvPr/>
          </p:nvPicPr>
          <p:blipFill rotWithShape="1">
            <a:blip r:embed="rId6"/>
            <a:srcRect r="20396"/>
            <a:stretch/>
          </p:blipFill>
          <p:spPr>
            <a:xfrm>
              <a:off x="3699389" y="1522636"/>
              <a:ext cx="503281" cy="429795"/>
            </a:xfrm>
            <a:prstGeom prst="rect">
              <a:avLst/>
            </a:prstGeom>
          </p:spPr>
        </p:pic>
        <p:sp>
          <p:nvSpPr>
            <p:cNvPr id="173" name="CuadroTexto 120"/>
            <p:cNvSpPr txBox="1"/>
            <p:nvPr/>
          </p:nvSpPr>
          <p:spPr>
            <a:xfrm>
              <a:off x="3292846" y="1948131"/>
              <a:ext cx="13803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200" dirty="0">
                  <a:latin typeface="Arial" panose="020B0604020202020204" pitchFamily="34" charset="0"/>
                  <a:cs typeface="Arial" panose="020B0604020202020204" pitchFamily="34" charset="0"/>
                </a:rPr>
                <a:t>DATA MART COMERCIAL</a:t>
              </a:r>
            </a:p>
          </p:txBody>
        </p:sp>
      </p:grpSp>
      <p:grpSp>
        <p:nvGrpSpPr>
          <p:cNvPr id="174" name="133 Grupo"/>
          <p:cNvGrpSpPr/>
          <p:nvPr/>
        </p:nvGrpSpPr>
        <p:grpSpPr>
          <a:xfrm>
            <a:off x="3527187" y="1933971"/>
            <a:ext cx="1380358" cy="887160"/>
            <a:chOff x="3292846" y="1522636"/>
            <a:chExt cx="1380358" cy="887160"/>
          </a:xfrm>
        </p:grpSpPr>
        <p:pic>
          <p:nvPicPr>
            <p:cNvPr id="179" name="Imagen 106"/>
            <p:cNvPicPr>
              <a:picLocks noChangeAspect="1"/>
            </p:cNvPicPr>
            <p:nvPr/>
          </p:nvPicPr>
          <p:blipFill rotWithShape="1">
            <a:blip r:embed="rId6"/>
            <a:srcRect r="20396"/>
            <a:stretch/>
          </p:blipFill>
          <p:spPr>
            <a:xfrm>
              <a:off x="3699389" y="1522636"/>
              <a:ext cx="503281" cy="429795"/>
            </a:xfrm>
            <a:prstGeom prst="rect">
              <a:avLst/>
            </a:prstGeom>
          </p:spPr>
        </p:pic>
        <p:sp>
          <p:nvSpPr>
            <p:cNvPr id="180" name="CuadroTexto 120"/>
            <p:cNvSpPr txBox="1"/>
            <p:nvPr/>
          </p:nvSpPr>
          <p:spPr>
            <a:xfrm>
              <a:off x="3292846" y="1948131"/>
              <a:ext cx="13803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200">
                  <a:latin typeface="Arial" panose="020B0604020202020204" pitchFamily="34" charset="0"/>
                  <a:cs typeface="Arial" panose="020B0604020202020204" pitchFamily="34" charset="0"/>
                </a:rPr>
                <a:t>GESTIÓN DE OPERACIÓN</a:t>
              </a:r>
            </a:p>
          </p:txBody>
        </p:sp>
      </p:grpSp>
      <p:grpSp>
        <p:nvGrpSpPr>
          <p:cNvPr id="191" name="Grupo 190"/>
          <p:cNvGrpSpPr/>
          <p:nvPr/>
        </p:nvGrpSpPr>
        <p:grpSpPr>
          <a:xfrm>
            <a:off x="4183611" y="2676028"/>
            <a:ext cx="1334752" cy="787500"/>
            <a:chOff x="4530656" y="1117494"/>
            <a:chExt cx="1334752" cy="787500"/>
          </a:xfrm>
        </p:grpSpPr>
        <p:sp>
          <p:nvSpPr>
            <p:cNvPr id="192" name="Rectángulo 103"/>
            <p:cNvSpPr/>
            <p:nvPr/>
          </p:nvSpPr>
          <p:spPr>
            <a:xfrm>
              <a:off x="4530656" y="1643384"/>
              <a:ext cx="1334752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E" sz="1100" dirty="0">
                  <a:latin typeface="Arial" panose="020B0604020202020204" pitchFamily="34" charset="0"/>
                  <a:cs typeface="Arial" panose="020B0604020202020204" pitchFamily="34" charset="0"/>
                </a:rPr>
                <a:t>SPPEAPP00086</a:t>
              </a:r>
            </a:p>
          </p:txBody>
        </p:sp>
        <p:pic>
          <p:nvPicPr>
            <p:cNvPr id="193" name="Picture 4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6128" y="1117494"/>
              <a:ext cx="376645" cy="541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7" name="Rectángulo 90"/>
          <p:cNvSpPr/>
          <p:nvPr/>
        </p:nvSpPr>
        <p:spPr>
          <a:xfrm rot="5400000">
            <a:off x="7731618" y="-572606"/>
            <a:ext cx="2205245" cy="5867023"/>
          </a:xfrm>
          <a:prstGeom prst="rect">
            <a:avLst/>
          </a:prstGeom>
          <a:noFill/>
          <a:ln w="19050">
            <a:solidFill>
              <a:srgbClr val="CC66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8" name="CuadroTexto 206"/>
          <p:cNvSpPr txBox="1"/>
          <p:nvPr/>
        </p:nvSpPr>
        <p:spPr>
          <a:xfrm>
            <a:off x="5900729" y="1051107"/>
            <a:ext cx="5890233" cy="261610"/>
          </a:xfrm>
          <a:prstGeom prst="rect">
            <a:avLst/>
          </a:prstGeom>
          <a:solidFill>
            <a:srgbClr val="CC66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EXPLOTACIÓN DE INFORMACIÓN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8213448" y="5154546"/>
            <a:ext cx="1477281" cy="830908"/>
            <a:chOff x="9083587" y="4873568"/>
            <a:chExt cx="1477281" cy="830908"/>
          </a:xfrm>
        </p:grpSpPr>
        <p:pic>
          <p:nvPicPr>
            <p:cNvPr id="199" name="Picture 10" descr="Resultado de imagen para cubo dimensional"/>
            <p:cNvPicPr>
              <a:picLocks noChangeAspect="1" noChangeArrowheads="1"/>
            </p:cNvPicPr>
            <p:nvPr/>
          </p:nvPicPr>
          <p:blipFill>
            <a:blip r:embed="rId8" cstate="print">
              <a:clrChange>
                <a:clrFrom>
                  <a:srgbClr val="FEFEFC"/>
                </a:clrFrom>
                <a:clrTo>
                  <a:srgbClr val="FEFEFC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78831" y="4873568"/>
              <a:ext cx="603370" cy="6188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0" name="Rectángulo 103"/>
            <p:cNvSpPr/>
            <p:nvPr/>
          </p:nvSpPr>
          <p:spPr>
            <a:xfrm>
              <a:off x="9083587" y="5442866"/>
              <a:ext cx="1477281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E" sz="1100" dirty="0">
                  <a:latin typeface="Arial" panose="020B0604020202020204" pitchFamily="34" charset="0"/>
                  <a:cs typeface="Arial" panose="020B0604020202020204" pitchFamily="34" charset="0"/>
                </a:rPr>
                <a:t>Cubo Dimensional</a:t>
              </a:r>
            </a:p>
          </p:txBody>
        </p:sp>
      </p:grpSp>
      <p:grpSp>
        <p:nvGrpSpPr>
          <p:cNvPr id="201" name="81 Grupo"/>
          <p:cNvGrpSpPr/>
          <p:nvPr/>
        </p:nvGrpSpPr>
        <p:grpSpPr>
          <a:xfrm>
            <a:off x="6115869" y="1441209"/>
            <a:ext cx="2712182" cy="1799394"/>
            <a:chOff x="6575624" y="1608705"/>
            <a:chExt cx="3621955" cy="2412577"/>
          </a:xfrm>
        </p:grpSpPr>
        <p:pic>
          <p:nvPicPr>
            <p:cNvPr id="204" name="Picture 30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420" t="5208" r="17300" b="5019"/>
            <a:stretch/>
          </p:blipFill>
          <p:spPr>
            <a:xfrm>
              <a:off x="6691242" y="1839874"/>
              <a:ext cx="795499" cy="842379"/>
            </a:xfrm>
            <a:prstGeom prst="rect">
              <a:avLst/>
            </a:prstGeom>
          </p:spPr>
        </p:pic>
        <p:pic>
          <p:nvPicPr>
            <p:cNvPr id="205" name="Imagen 19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234"/>
            <a:stretch/>
          </p:blipFill>
          <p:spPr>
            <a:xfrm>
              <a:off x="7616596" y="1608705"/>
              <a:ext cx="2580983" cy="1132419"/>
            </a:xfrm>
            <a:prstGeom prst="rect">
              <a:avLst/>
            </a:prstGeom>
          </p:spPr>
        </p:pic>
        <p:pic>
          <p:nvPicPr>
            <p:cNvPr id="210" name="Picture 7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5624" y="3126330"/>
              <a:ext cx="1026729" cy="768145"/>
            </a:xfrm>
            <a:prstGeom prst="rect">
              <a:avLst/>
            </a:prstGeom>
            <a:ln>
              <a:solidFill>
                <a:srgbClr val="CC66FF"/>
              </a:solidFill>
              <a:prstDash val="dash"/>
            </a:ln>
          </p:spPr>
        </p:pic>
        <p:pic>
          <p:nvPicPr>
            <p:cNvPr id="211" name="Imagen 36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2" t="40404" r="67523" b="5196"/>
            <a:stretch/>
          </p:blipFill>
          <p:spPr>
            <a:xfrm>
              <a:off x="7791157" y="2974415"/>
              <a:ext cx="2256809" cy="1046867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</p:grpSp>
      <p:grpSp>
        <p:nvGrpSpPr>
          <p:cNvPr id="3" name="Grupo 2"/>
          <p:cNvGrpSpPr/>
          <p:nvPr/>
        </p:nvGrpSpPr>
        <p:grpSpPr>
          <a:xfrm>
            <a:off x="8979533" y="1568120"/>
            <a:ext cx="2644289" cy="1547721"/>
            <a:chOff x="9263979" y="1470661"/>
            <a:chExt cx="2644289" cy="1547721"/>
          </a:xfrm>
        </p:grpSpPr>
        <p:pic>
          <p:nvPicPr>
            <p:cNvPr id="212" name="Picture 30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420" t="5208" r="17300" b="5019"/>
            <a:stretch/>
          </p:blipFill>
          <p:spPr>
            <a:xfrm>
              <a:off x="9263979" y="1518774"/>
              <a:ext cx="595683" cy="628279"/>
            </a:xfrm>
            <a:prstGeom prst="rect">
              <a:avLst/>
            </a:prstGeom>
          </p:spPr>
        </p:pic>
        <p:pic>
          <p:nvPicPr>
            <p:cNvPr id="213" name="Imagen 27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414"/>
            <a:stretch/>
          </p:blipFill>
          <p:spPr>
            <a:xfrm>
              <a:off x="9956902" y="1470661"/>
              <a:ext cx="1951365" cy="717418"/>
            </a:xfrm>
            <a:prstGeom prst="rect">
              <a:avLst/>
            </a:prstGeom>
          </p:spPr>
        </p:pic>
        <p:pic>
          <p:nvPicPr>
            <p:cNvPr id="214" name="Imagen 28"/>
            <p:cNvPicPr>
              <a:picLocks noChangeAspect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678" r="24794" b="7542"/>
            <a:stretch/>
          </p:blipFill>
          <p:spPr>
            <a:xfrm>
              <a:off x="9956902" y="2265150"/>
              <a:ext cx="1951366" cy="753232"/>
            </a:xfrm>
            <a:prstGeom prst="rect">
              <a:avLst/>
            </a:prstGeom>
          </p:spPr>
        </p:pic>
        <p:pic>
          <p:nvPicPr>
            <p:cNvPr id="215" name="Picture 30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420" t="5208" r="17300" b="5019"/>
            <a:stretch/>
          </p:blipFill>
          <p:spPr>
            <a:xfrm>
              <a:off x="9263979" y="2316586"/>
              <a:ext cx="595683" cy="628279"/>
            </a:xfrm>
            <a:prstGeom prst="rect">
              <a:avLst/>
            </a:prstGeom>
          </p:spPr>
        </p:pic>
      </p:grpSp>
      <p:cxnSp>
        <p:nvCxnSpPr>
          <p:cNvPr id="216" name="Conector recto 4"/>
          <p:cNvCxnSpPr/>
          <p:nvPr/>
        </p:nvCxnSpPr>
        <p:spPr>
          <a:xfrm>
            <a:off x="4817928" y="2104478"/>
            <a:ext cx="1049706" cy="1897"/>
          </a:xfrm>
          <a:prstGeom prst="line">
            <a:avLst/>
          </a:prstGeom>
          <a:ln>
            <a:solidFill>
              <a:srgbClr val="000099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angular 6"/>
          <p:cNvCxnSpPr>
            <a:endCxn id="173" idx="1"/>
          </p:cNvCxnSpPr>
          <p:nvPr/>
        </p:nvCxnSpPr>
        <p:spPr>
          <a:xfrm rot="5400000" flipH="1" flipV="1">
            <a:off x="735469" y="2642090"/>
            <a:ext cx="2259425" cy="1254783"/>
          </a:xfrm>
          <a:prstGeom prst="bentConnector2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angular 8"/>
          <p:cNvCxnSpPr>
            <a:stCxn id="144" idx="0"/>
            <a:endCxn id="169" idx="3"/>
          </p:cNvCxnSpPr>
          <p:nvPr/>
        </p:nvCxnSpPr>
        <p:spPr>
          <a:xfrm rot="16200000" flipV="1">
            <a:off x="5135524" y="1608644"/>
            <a:ext cx="1360666" cy="422985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1 CuadroTexto"/>
          <p:cNvSpPr txBox="1"/>
          <p:nvPr/>
        </p:nvSpPr>
        <p:spPr>
          <a:xfrm>
            <a:off x="2382013" y="944008"/>
            <a:ext cx="263214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PE" sz="1200"/>
              <a:t>2</a:t>
            </a:r>
          </a:p>
        </p:txBody>
      </p:sp>
      <p:sp>
        <p:nvSpPr>
          <p:cNvPr id="223" name="1 CuadroTexto"/>
          <p:cNvSpPr txBox="1"/>
          <p:nvPr/>
        </p:nvSpPr>
        <p:spPr>
          <a:xfrm>
            <a:off x="6858569" y="4289175"/>
            <a:ext cx="263214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PE" sz="1200"/>
              <a:t>1</a:t>
            </a:r>
          </a:p>
        </p:txBody>
      </p:sp>
      <p:sp>
        <p:nvSpPr>
          <p:cNvPr id="224" name="1 CuadroTexto"/>
          <p:cNvSpPr txBox="1"/>
          <p:nvPr/>
        </p:nvSpPr>
        <p:spPr>
          <a:xfrm>
            <a:off x="5748452" y="936179"/>
            <a:ext cx="263214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PE" sz="1200"/>
              <a:t>3</a:t>
            </a:r>
          </a:p>
        </p:txBody>
      </p:sp>
      <p:graphicFrame>
        <p:nvGraphicFramePr>
          <p:cNvPr id="231" name="Tabla 2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465760"/>
              </p:ext>
            </p:extLst>
          </p:nvPr>
        </p:nvGraphicFramePr>
        <p:xfrm>
          <a:off x="9799307" y="4919040"/>
          <a:ext cx="2308022" cy="18513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963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116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7006">
                <a:tc gridSpan="2">
                  <a:txBody>
                    <a:bodyPr/>
                    <a:lstStyle/>
                    <a:p>
                      <a:pPr algn="ctr"/>
                      <a:r>
                        <a:rPr lang="es-PE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LEYENDA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E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7374">
                <a:tc>
                  <a:txBody>
                    <a:bodyPr/>
                    <a:lstStyle/>
                    <a:p>
                      <a:pPr algn="ctr"/>
                      <a:r>
                        <a:rPr lang="es-PE" sz="9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Símbolo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9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8945">
                <a:tc>
                  <a:txBody>
                    <a:bodyPr/>
                    <a:lstStyle/>
                    <a:p>
                      <a:endParaRPr lang="es-PE" sz="9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9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Aplicaciones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8945">
                <a:tc>
                  <a:txBody>
                    <a:bodyPr/>
                    <a:lstStyle/>
                    <a:p>
                      <a:endParaRPr lang="es-PE" sz="9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 de datos DB2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8945">
                <a:tc>
                  <a:txBody>
                    <a:bodyPr/>
                    <a:lstStyle/>
                    <a:p>
                      <a:endParaRPr lang="es-PE" sz="9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9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 de Datos SQL Server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4398">
                <a:tc>
                  <a:txBody>
                    <a:bodyPr/>
                    <a:lstStyle/>
                    <a:p>
                      <a:endParaRPr lang="es-PE" sz="9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9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Servidor de Base</a:t>
                      </a:r>
                      <a:r>
                        <a:rPr lang="es-PE" sz="90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Datos</a:t>
                      </a:r>
                      <a:endParaRPr lang="es-PE" sz="9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42887">
                <a:tc>
                  <a:txBody>
                    <a:bodyPr/>
                    <a:lstStyle/>
                    <a:p>
                      <a:endParaRPr lang="es-PE" sz="9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Servidor de Aplicaciones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232" name="Imagen 231"/>
          <p:cNvPicPr>
            <a:picLocks noChangeAspect="1"/>
          </p:cNvPicPr>
          <p:nvPr/>
        </p:nvPicPr>
        <p:blipFill rotWithShape="1">
          <a:blip r:embed="rId6"/>
          <a:srcRect r="20396"/>
          <a:stretch/>
        </p:blipFill>
        <p:spPr>
          <a:xfrm>
            <a:off x="9981158" y="5418245"/>
            <a:ext cx="242165" cy="206805"/>
          </a:xfrm>
          <a:prstGeom prst="rect">
            <a:avLst/>
          </a:prstGeom>
        </p:spPr>
      </p:pic>
      <p:pic>
        <p:nvPicPr>
          <p:cNvPr id="233" name="Imagen 23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025814" y="5732726"/>
            <a:ext cx="183861" cy="183892"/>
          </a:xfrm>
          <a:prstGeom prst="rect">
            <a:avLst/>
          </a:prstGeom>
        </p:spPr>
      </p:pic>
      <p:pic>
        <p:nvPicPr>
          <p:cNvPr id="234" name="Imagen 1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2829" y="6308129"/>
            <a:ext cx="378821" cy="96960"/>
          </a:xfrm>
          <a:prstGeom prst="rect">
            <a:avLst/>
          </a:prstGeom>
        </p:spPr>
      </p:pic>
      <p:pic>
        <p:nvPicPr>
          <p:cNvPr id="235" name="Picture 4"/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8678" y="6539421"/>
            <a:ext cx="143666" cy="197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6" name="Picture 2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4852" y="5993612"/>
            <a:ext cx="194183" cy="205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Rectángulo 103"/>
          <p:cNvSpPr/>
          <p:nvPr/>
        </p:nvSpPr>
        <p:spPr>
          <a:xfrm>
            <a:off x="10302464" y="3463528"/>
            <a:ext cx="261500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100" u="sng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Indicadores:</a:t>
            </a:r>
          </a:p>
          <a:p>
            <a:r>
              <a:rPr lang="es-PE" sz="110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-Afiliados</a:t>
            </a:r>
          </a:p>
          <a:p>
            <a:r>
              <a:rPr lang="es-PE" sz="110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-Tramites</a:t>
            </a:r>
          </a:p>
          <a:p>
            <a:r>
              <a:rPr lang="es-PE" sz="110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-Recaudación de planillas</a:t>
            </a:r>
          </a:p>
          <a:p>
            <a:r>
              <a:rPr lang="es-PE" sz="110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-Acreditación</a:t>
            </a:r>
          </a:p>
          <a:p>
            <a:r>
              <a:rPr lang="es-PE" sz="110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-Cuentas de afiliados </a:t>
            </a:r>
          </a:p>
        </p:txBody>
      </p:sp>
      <p:grpSp>
        <p:nvGrpSpPr>
          <p:cNvPr id="86" name="Grupo 85"/>
          <p:cNvGrpSpPr/>
          <p:nvPr/>
        </p:nvGrpSpPr>
        <p:grpSpPr>
          <a:xfrm>
            <a:off x="8445582" y="3327557"/>
            <a:ext cx="1334752" cy="787500"/>
            <a:chOff x="4530656" y="1117494"/>
            <a:chExt cx="1334752" cy="787500"/>
          </a:xfrm>
        </p:grpSpPr>
        <p:sp>
          <p:nvSpPr>
            <p:cNvPr id="87" name="Rectángulo 103"/>
            <p:cNvSpPr/>
            <p:nvPr/>
          </p:nvSpPr>
          <p:spPr>
            <a:xfrm>
              <a:off x="4530656" y="1643384"/>
              <a:ext cx="1334752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E" sz="1100" dirty="0">
                  <a:latin typeface="Arial" panose="020B0604020202020204" pitchFamily="34" charset="0"/>
                  <a:cs typeface="Arial" panose="020B0604020202020204" pitchFamily="34" charset="0"/>
                </a:rPr>
                <a:t>SPPEAPP00086</a:t>
              </a:r>
            </a:p>
          </p:txBody>
        </p:sp>
        <p:pic>
          <p:nvPicPr>
            <p:cNvPr id="92" name="Picture 4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6128" y="1117494"/>
              <a:ext cx="376645" cy="541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Rectángulo 103"/>
          <p:cNvSpPr/>
          <p:nvPr/>
        </p:nvSpPr>
        <p:spPr>
          <a:xfrm>
            <a:off x="8382000" y="3883110"/>
            <a:ext cx="1319983" cy="259989"/>
          </a:xfrm>
          <a:prstGeom prst="rect">
            <a:avLst/>
          </a:prstGeom>
          <a:solidFill>
            <a:schemeClr val="bg1"/>
          </a:solidFill>
        </p:spPr>
        <p:txBody>
          <a:bodyPr wrap="square" anchor="t">
            <a:spAutoFit/>
          </a:bodyPr>
          <a:lstStyle/>
          <a:p>
            <a:r>
              <a:rPr lang="es-PE" sz="1100" dirty="0">
                <a:latin typeface="Arial" panose="020B0604020202020204" pitchFamily="34" charset="0"/>
                <a:cs typeface="Arial" panose="020B0604020202020204" pitchFamily="34" charset="0"/>
              </a:rPr>
              <a:t>SPPEAPP00029</a:t>
            </a:r>
          </a:p>
        </p:txBody>
      </p:sp>
    </p:spTree>
    <p:extLst>
      <p:ext uri="{BB962C8B-B14F-4D97-AF65-F5344CB8AC3E}">
        <p14:creationId xmlns:p14="http://schemas.microsoft.com/office/powerpoint/2010/main" val="101432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PE" sz="2000" b="1"/>
              <a:t>AFP INTEGRA – Definición de las Aplicaciones de Inversiones e Informe Diario</a:t>
            </a:r>
          </a:p>
        </p:txBody>
      </p:sp>
      <p:pic>
        <p:nvPicPr>
          <p:cNvPr id="222" name="Imagen 22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57496" y="103009"/>
            <a:ext cx="1724704" cy="698676"/>
          </a:xfrm>
          <a:prstGeom prst="rect">
            <a:avLst/>
          </a:prstGeom>
        </p:spPr>
      </p:pic>
      <p:sp>
        <p:nvSpPr>
          <p:cNvPr id="130" name="AutoShape 2" descr="Resultado de imagen para edificio empresa dibuj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77" name="Rectángulo 90"/>
          <p:cNvSpPr/>
          <p:nvPr/>
        </p:nvSpPr>
        <p:spPr>
          <a:xfrm rot="5400000">
            <a:off x="4907024" y="-3329295"/>
            <a:ext cx="2312302" cy="11497719"/>
          </a:xfrm>
          <a:prstGeom prst="rect">
            <a:avLst/>
          </a:prstGeom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CuadroTexto 206"/>
          <p:cNvSpPr txBox="1"/>
          <p:nvPr/>
        </p:nvSpPr>
        <p:spPr>
          <a:xfrm>
            <a:off x="314323" y="1000168"/>
            <a:ext cx="11497721" cy="338554"/>
          </a:xfrm>
          <a:prstGeom prst="rect">
            <a:avLst/>
          </a:prstGeom>
          <a:solidFill>
            <a:srgbClr val="00CCFF"/>
          </a:solidFill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PE"/>
              <a:t>Gestión de Inversiones e Informe Diario</a:t>
            </a:r>
          </a:p>
        </p:txBody>
      </p:sp>
      <p:grpSp>
        <p:nvGrpSpPr>
          <p:cNvPr id="79" name="Grupo 37"/>
          <p:cNvGrpSpPr/>
          <p:nvPr/>
        </p:nvGrpSpPr>
        <p:grpSpPr>
          <a:xfrm>
            <a:off x="706828" y="1525305"/>
            <a:ext cx="451804" cy="460558"/>
            <a:chOff x="1577774" y="2255197"/>
            <a:chExt cx="451804" cy="460558"/>
          </a:xfrm>
        </p:grpSpPr>
        <p:pic>
          <p:nvPicPr>
            <p:cNvPr id="80" name="Imagen 101"/>
            <p:cNvPicPr>
              <a:picLocks noChangeAspect="1"/>
            </p:cNvPicPr>
            <p:nvPr/>
          </p:nvPicPr>
          <p:blipFill rotWithShape="1">
            <a:blip r:embed="rId3"/>
            <a:srcRect r="20396"/>
            <a:stretch/>
          </p:blipFill>
          <p:spPr>
            <a:xfrm>
              <a:off x="1577774" y="2255197"/>
              <a:ext cx="356268" cy="304248"/>
            </a:xfrm>
            <a:prstGeom prst="rect">
              <a:avLst/>
            </a:prstGeom>
          </p:spPr>
        </p:pic>
        <p:sp>
          <p:nvSpPr>
            <p:cNvPr id="81" name="CuadroTexto 34"/>
            <p:cNvSpPr txBox="1"/>
            <p:nvPr/>
          </p:nvSpPr>
          <p:spPr>
            <a:xfrm>
              <a:off x="1598425" y="2546478"/>
              <a:ext cx="43115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s-PE" sz="1100" dirty="0">
                  <a:latin typeface="Arial" panose="020B0604020202020204" pitchFamily="34" charset="0"/>
                  <a:cs typeface="Arial" panose="020B0604020202020204" pitchFamily="34" charset="0"/>
                </a:rPr>
                <a:t>Cvar</a:t>
              </a:r>
            </a:p>
          </p:txBody>
        </p:sp>
      </p:grpSp>
      <p:sp>
        <p:nvSpPr>
          <p:cNvPr id="82" name="CuadroTexto 206"/>
          <p:cNvSpPr txBox="1"/>
          <p:nvPr/>
        </p:nvSpPr>
        <p:spPr>
          <a:xfrm>
            <a:off x="1473463" y="1566136"/>
            <a:ext cx="4338394" cy="600164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PE" sz="1100" dirty="0">
                <a:latin typeface="Arial" panose="020B0604020202020204" pitchFamily="34" charset="0"/>
                <a:cs typeface="Arial" panose="020B0604020202020204" pitchFamily="34" charset="0"/>
              </a:rPr>
              <a:t>Componente que sirve para leer información del CVX_MIDAS.</a:t>
            </a:r>
          </a:p>
          <a:p>
            <a:pPr algn="just"/>
            <a:r>
              <a:rPr lang="es-PE" sz="1100" dirty="0">
                <a:latin typeface="Arial" panose="020B0604020202020204" pitchFamily="34" charset="0"/>
                <a:cs typeface="Arial" panose="020B0604020202020204" pitchFamily="34" charset="0"/>
              </a:rPr>
              <a:t>CVX_MIDAS se encarga de extraer información de MIDAS y ponerla en un formato que pueda ser utilizado por el CVAR.</a:t>
            </a:r>
          </a:p>
        </p:txBody>
      </p:sp>
      <p:grpSp>
        <p:nvGrpSpPr>
          <p:cNvPr id="83" name="Grupo 37"/>
          <p:cNvGrpSpPr/>
          <p:nvPr/>
        </p:nvGrpSpPr>
        <p:grpSpPr>
          <a:xfrm>
            <a:off x="5800804" y="1581644"/>
            <a:ext cx="1486057" cy="694872"/>
            <a:chOff x="1075245" y="2255197"/>
            <a:chExt cx="1486057" cy="694872"/>
          </a:xfrm>
        </p:grpSpPr>
        <p:pic>
          <p:nvPicPr>
            <p:cNvPr id="84" name="Imagen 101"/>
            <p:cNvPicPr>
              <a:picLocks noChangeAspect="1"/>
            </p:cNvPicPr>
            <p:nvPr/>
          </p:nvPicPr>
          <p:blipFill rotWithShape="1">
            <a:blip r:embed="rId3"/>
            <a:srcRect r="20396"/>
            <a:stretch/>
          </p:blipFill>
          <p:spPr>
            <a:xfrm>
              <a:off x="1646014" y="2255197"/>
              <a:ext cx="356268" cy="304248"/>
            </a:xfrm>
            <a:prstGeom prst="rect">
              <a:avLst/>
            </a:prstGeom>
          </p:spPr>
        </p:pic>
        <p:sp>
          <p:nvSpPr>
            <p:cNvPr id="85" name="CuadroTexto 34"/>
            <p:cNvSpPr txBox="1"/>
            <p:nvPr/>
          </p:nvSpPr>
          <p:spPr>
            <a:xfrm>
              <a:off x="1075245" y="2519182"/>
              <a:ext cx="148605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100">
                  <a:latin typeface="Arial" panose="020B0604020202020204" pitchFamily="34" charset="0"/>
                  <a:cs typeface="Arial" panose="020B0604020202020204" pitchFamily="34" charset="0"/>
                </a:rPr>
                <a:t>Informe Diario de Inversiones</a:t>
              </a:r>
            </a:p>
          </p:txBody>
        </p:sp>
      </p:grpSp>
      <p:sp>
        <p:nvSpPr>
          <p:cNvPr id="86" name="CuadroTexto 206"/>
          <p:cNvSpPr txBox="1"/>
          <p:nvPr/>
        </p:nvSpPr>
        <p:spPr>
          <a:xfrm>
            <a:off x="7164029" y="1613377"/>
            <a:ext cx="4338394" cy="430887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PE" sz="1100" dirty="0">
                <a:latin typeface="Arial" panose="020B0604020202020204" pitchFamily="34" charset="0"/>
                <a:cs typeface="Arial" panose="020B0604020202020204" pitchFamily="34" charset="0"/>
              </a:rPr>
              <a:t>Sistemas de inversiones de AFP INTEGRA.</a:t>
            </a:r>
          </a:p>
          <a:p>
            <a:pPr algn="just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Minisite de Integra tu Número.</a:t>
            </a:r>
            <a:endParaRPr lang="es-PE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Grupo 37"/>
          <p:cNvGrpSpPr/>
          <p:nvPr/>
        </p:nvGrpSpPr>
        <p:grpSpPr>
          <a:xfrm>
            <a:off x="236920" y="2655451"/>
            <a:ext cx="1318567" cy="694872"/>
            <a:chOff x="1107096" y="2255197"/>
            <a:chExt cx="1318567" cy="694872"/>
          </a:xfrm>
        </p:grpSpPr>
        <p:pic>
          <p:nvPicPr>
            <p:cNvPr id="26" name="Imagen 101"/>
            <p:cNvPicPr>
              <a:picLocks noChangeAspect="1"/>
            </p:cNvPicPr>
            <p:nvPr/>
          </p:nvPicPr>
          <p:blipFill rotWithShape="1">
            <a:blip r:embed="rId3"/>
            <a:srcRect r="20396"/>
            <a:stretch/>
          </p:blipFill>
          <p:spPr>
            <a:xfrm>
              <a:off x="1577774" y="2255197"/>
              <a:ext cx="356268" cy="304248"/>
            </a:xfrm>
            <a:prstGeom prst="rect">
              <a:avLst/>
            </a:prstGeom>
          </p:spPr>
        </p:pic>
        <p:sp>
          <p:nvSpPr>
            <p:cNvPr id="27" name="CuadroTexto 34"/>
            <p:cNvSpPr txBox="1"/>
            <p:nvPr/>
          </p:nvSpPr>
          <p:spPr>
            <a:xfrm>
              <a:off x="1107096" y="2519182"/>
              <a:ext cx="131856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100" dirty="0">
                  <a:latin typeface="Arial" panose="020B0604020202020204" pitchFamily="34" charset="0"/>
                  <a:cs typeface="Arial" panose="020B0604020202020204" pitchFamily="34" charset="0"/>
                </a:rPr>
                <a:t>Provisión Pagos de Inversiones</a:t>
              </a:r>
            </a:p>
          </p:txBody>
        </p:sp>
      </p:grpSp>
      <p:sp>
        <p:nvSpPr>
          <p:cNvPr id="28" name="CuadroTexto 206"/>
          <p:cNvSpPr txBox="1"/>
          <p:nvPr/>
        </p:nvSpPr>
        <p:spPr>
          <a:xfrm>
            <a:off x="1522579" y="2647235"/>
            <a:ext cx="4338394" cy="430887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PE" sz="1100">
                <a:latin typeface="Arial" panose="020B0604020202020204" pitchFamily="34" charset="0"/>
                <a:cs typeface="Arial" panose="020B0604020202020204" pitchFamily="34" charset="0"/>
              </a:rPr>
              <a:t>Sistemas de inversiones de AFP INTEGRA.</a:t>
            </a:r>
          </a:p>
          <a:p>
            <a:pPr algn="just"/>
            <a:r>
              <a:rPr lang="es-PE" sz="1100">
                <a:latin typeface="Arial" panose="020B0604020202020204" pitchFamily="34" charset="0"/>
                <a:cs typeface="Arial" panose="020B0604020202020204" pitchFamily="34" charset="0"/>
              </a:rPr>
              <a:t>Ingreso de provisión de movimientos desde operaciones.</a:t>
            </a:r>
          </a:p>
        </p:txBody>
      </p:sp>
    </p:spTree>
    <p:extLst>
      <p:ext uri="{BB962C8B-B14F-4D97-AF65-F5344CB8AC3E}">
        <p14:creationId xmlns:p14="http://schemas.microsoft.com/office/powerpoint/2010/main" val="235809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Rectángulo 90"/>
          <p:cNvSpPr/>
          <p:nvPr/>
        </p:nvSpPr>
        <p:spPr>
          <a:xfrm>
            <a:off x="7730108" y="5120440"/>
            <a:ext cx="1134538" cy="884593"/>
          </a:xfrm>
          <a:prstGeom prst="rect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Rectángulo 90"/>
          <p:cNvSpPr/>
          <p:nvPr/>
        </p:nvSpPr>
        <p:spPr>
          <a:xfrm rot="5400000">
            <a:off x="848756" y="4206431"/>
            <a:ext cx="1794314" cy="3236105"/>
          </a:xfrm>
          <a:prstGeom prst="rect">
            <a:avLst/>
          </a:prstGeom>
          <a:ln w="19050">
            <a:solidFill>
              <a:srgbClr val="0099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CuadroTexto 206"/>
          <p:cNvSpPr txBox="1"/>
          <p:nvPr/>
        </p:nvSpPr>
        <p:spPr>
          <a:xfrm>
            <a:off x="121451" y="4816577"/>
            <a:ext cx="3242515" cy="276999"/>
          </a:xfrm>
          <a:prstGeom prst="rect">
            <a:avLst/>
          </a:prstGeom>
          <a:solidFill>
            <a:srgbClr val="0099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DE DATOS CORE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0" y="119143"/>
            <a:ext cx="8257496" cy="588035"/>
          </a:xfrm>
        </p:spPr>
        <p:txBody>
          <a:bodyPr/>
          <a:lstStyle/>
          <a:p>
            <a:pPr algn="l"/>
            <a:r>
              <a:rPr lang="es-PE" sz="2400" b="1" dirty="0"/>
              <a:t>AFP INTEGRA – Proceso de Gestión de Inversiones e Informe Diario</a:t>
            </a:r>
          </a:p>
        </p:txBody>
      </p:sp>
      <p:pic>
        <p:nvPicPr>
          <p:cNvPr id="222" name="Imagen 22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57496" y="103009"/>
            <a:ext cx="1724704" cy="698676"/>
          </a:xfrm>
          <a:prstGeom prst="rect">
            <a:avLst/>
          </a:prstGeom>
        </p:spPr>
      </p:pic>
      <p:sp>
        <p:nvSpPr>
          <p:cNvPr id="130" name="AutoShape 2" descr="Resultado de imagen para edificio empresa dibuj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102" name="Rectángulo 90"/>
          <p:cNvSpPr/>
          <p:nvPr/>
        </p:nvSpPr>
        <p:spPr>
          <a:xfrm>
            <a:off x="352380" y="5323446"/>
            <a:ext cx="2588624" cy="1017683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CuadroTexto 206"/>
          <p:cNvSpPr txBox="1"/>
          <p:nvPr/>
        </p:nvSpPr>
        <p:spPr>
          <a:xfrm>
            <a:off x="345192" y="5181705"/>
            <a:ext cx="2603214" cy="276999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DB2</a:t>
            </a:r>
          </a:p>
        </p:txBody>
      </p:sp>
      <p:grpSp>
        <p:nvGrpSpPr>
          <p:cNvPr id="118" name="117 Grupo"/>
          <p:cNvGrpSpPr/>
          <p:nvPr/>
        </p:nvGrpSpPr>
        <p:grpSpPr>
          <a:xfrm>
            <a:off x="2135077" y="6271854"/>
            <a:ext cx="1334752" cy="449784"/>
            <a:chOff x="1190862" y="4556193"/>
            <a:chExt cx="1334752" cy="449784"/>
          </a:xfrm>
        </p:grpSpPr>
        <p:pic>
          <p:nvPicPr>
            <p:cNvPr id="122" name="Imagen 1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09764" y="4556193"/>
              <a:ext cx="744919" cy="202632"/>
            </a:xfrm>
            <a:prstGeom prst="rect">
              <a:avLst/>
            </a:prstGeom>
          </p:spPr>
        </p:pic>
        <p:sp>
          <p:nvSpPr>
            <p:cNvPr id="125" name="Rectángulo 103"/>
            <p:cNvSpPr/>
            <p:nvPr/>
          </p:nvSpPr>
          <p:spPr>
            <a:xfrm>
              <a:off x="1190862" y="4744367"/>
              <a:ext cx="1334752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E" sz="1100" dirty="0">
                  <a:latin typeface="Arial" panose="020B0604020202020204" pitchFamily="34" charset="0"/>
                  <a:cs typeface="Arial" panose="020B0604020202020204" pitchFamily="34" charset="0"/>
                </a:rPr>
                <a:t>APPN.INTEGRA</a:t>
              </a:r>
            </a:p>
          </p:txBody>
        </p:sp>
      </p:grpSp>
      <p:grpSp>
        <p:nvGrpSpPr>
          <p:cNvPr id="128" name="20 Grupo"/>
          <p:cNvGrpSpPr/>
          <p:nvPr/>
        </p:nvGrpSpPr>
        <p:grpSpPr>
          <a:xfrm>
            <a:off x="1153390" y="5522704"/>
            <a:ext cx="1033908" cy="743940"/>
            <a:chOff x="306947" y="5540739"/>
            <a:chExt cx="1033908" cy="743940"/>
          </a:xfrm>
        </p:grpSpPr>
        <p:sp>
          <p:nvSpPr>
            <p:cNvPr id="129" name="CuadroTexto 58"/>
            <p:cNvSpPr txBox="1"/>
            <p:nvPr/>
          </p:nvSpPr>
          <p:spPr>
            <a:xfrm>
              <a:off x="306947" y="6023069"/>
              <a:ext cx="10339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050" dirty="0">
                  <a:latin typeface="Arial" panose="020B0604020202020204" pitchFamily="34" charset="0"/>
                  <a:cs typeface="Arial" panose="020B0604020202020204" pitchFamily="34" charset="0"/>
                </a:rPr>
                <a:t>CUENTAS</a:t>
              </a:r>
            </a:p>
          </p:txBody>
        </p:sp>
        <p:pic>
          <p:nvPicPr>
            <p:cNvPr id="131" name="Imagen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9602" y="5540739"/>
              <a:ext cx="510318" cy="510403"/>
            </a:xfrm>
            <a:prstGeom prst="rect">
              <a:avLst/>
            </a:prstGeom>
          </p:spPr>
        </p:pic>
      </p:grpSp>
      <p:sp>
        <p:nvSpPr>
          <p:cNvPr id="135" name="Rectángulo 90"/>
          <p:cNvSpPr/>
          <p:nvPr/>
        </p:nvSpPr>
        <p:spPr>
          <a:xfrm rot="5400000">
            <a:off x="4292362" y="-327077"/>
            <a:ext cx="2911185" cy="5891006"/>
          </a:xfrm>
          <a:prstGeom prst="rect">
            <a:avLst/>
          </a:prstGeom>
          <a:ln w="19050">
            <a:solidFill>
              <a:srgbClr val="0099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CuadroTexto 206"/>
          <p:cNvSpPr txBox="1"/>
          <p:nvPr/>
        </p:nvSpPr>
        <p:spPr>
          <a:xfrm>
            <a:off x="2802452" y="885821"/>
            <a:ext cx="5891006" cy="277011"/>
          </a:xfrm>
          <a:prstGeom prst="rect">
            <a:avLst/>
          </a:prstGeom>
          <a:solidFill>
            <a:srgbClr val="0099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APLICACIÓN WEB</a:t>
            </a:r>
          </a:p>
        </p:txBody>
      </p:sp>
      <p:sp>
        <p:nvSpPr>
          <p:cNvPr id="182" name="Rectángulo 90"/>
          <p:cNvSpPr/>
          <p:nvPr/>
        </p:nvSpPr>
        <p:spPr>
          <a:xfrm>
            <a:off x="3295699" y="1455420"/>
            <a:ext cx="2824094" cy="1445762"/>
          </a:xfrm>
          <a:prstGeom prst="rect">
            <a:avLst/>
          </a:prstGeom>
          <a:ln w="19050">
            <a:solidFill>
              <a:srgbClr val="0099FF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8" name="Grupo 167"/>
          <p:cNvGrpSpPr/>
          <p:nvPr/>
        </p:nvGrpSpPr>
        <p:grpSpPr>
          <a:xfrm>
            <a:off x="5526273" y="2512040"/>
            <a:ext cx="1334752" cy="759084"/>
            <a:chOff x="4530656" y="1075929"/>
            <a:chExt cx="1334752" cy="759084"/>
          </a:xfrm>
        </p:grpSpPr>
        <p:sp>
          <p:nvSpPr>
            <p:cNvPr id="169" name="Rectángulo 103"/>
            <p:cNvSpPr/>
            <p:nvPr/>
          </p:nvSpPr>
          <p:spPr>
            <a:xfrm>
              <a:off x="4530656" y="1588792"/>
              <a:ext cx="1334752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E" sz="1000" dirty="0">
                  <a:latin typeface="Arial" panose="020B0604020202020204" pitchFamily="34" charset="0"/>
                  <a:cs typeface="Arial" panose="020B0604020202020204" pitchFamily="34" charset="0"/>
                </a:rPr>
                <a:t>SPPEAPP00070</a:t>
              </a:r>
            </a:p>
          </p:txBody>
        </p:sp>
        <p:pic>
          <p:nvPicPr>
            <p:cNvPr id="181" name="Picture 4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8418" y="1075929"/>
              <a:ext cx="376645" cy="541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8" name="143 Grupo"/>
          <p:cNvGrpSpPr/>
          <p:nvPr/>
        </p:nvGrpSpPr>
        <p:grpSpPr>
          <a:xfrm>
            <a:off x="4158707" y="1681110"/>
            <a:ext cx="1049891" cy="1012425"/>
            <a:chOff x="3292846" y="1522636"/>
            <a:chExt cx="1049891" cy="1012425"/>
          </a:xfrm>
        </p:grpSpPr>
        <p:pic>
          <p:nvPicPr>
            <p:cNvPr id="139" name="Imagen 106"/>
            <p:cNvPicPr>
              <a:picLocks noChangeAspect="1"/>
            </p:cNvPicPr>
            <p:nvPr/>
          </p:nvPicPr>
          <p:blipFill rotWithShape="1">
            <a:blip r:embed="rId6"/>
            <a:srcRect r="20396"/>
            <a:stretch/>
          </p:blipFill>
          <p:spPr>
            <a:xfrm>
              <a:off x="3602404" y="1522636"/>
              <a:ext cx="503281" cy="429795"/>
            </a:xfrm>
            <a:prstGeom prst="rect">
              <a:avLst/>
            </a:prstGeom>
          </p:spPr>
        </p:pic>
        <p:sp>
          <p:nvSpPr>
            <p:cNvPr id="140" name="CuadroTexto 120"/>
            <p:cNvSpPr txBox="1"/>
            <p:nvPr/>
          </p:nvSpPr>
          <p:spPr>
            <a:xfrm>
              <a:off x="3292846" y="1934897"/>
              <a:ext cx="1049891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100">
                  <a:latin typeface="Arial" panose="020B0604020202020204" pitchFamily="34" charset="0"/>
                  <a:cs typeface="Arial" panose="020B0604020202020204" pitchFamily="34" charset="0"/>
                </a:rPr>
                <a:t>SIT (Sistema Integral de Tesorería)</a:t>
              </a:r>
            </a:p>
          </p:txBody>
        </p:sp>
      </p:grpSp>
      <p:grpSp>
        <p:nvGrpSpPr>
          <p:cNvPr id="154" name="143 Grupo"/>
          <p:cNvGrpSpPr/>
          <p:nvPr/>
        </p:nvGrpSpPr>
        <p:grpSpPr>
          <a:xfrm>
            <a:off x="3295698" y="1679613"/>
            <a:ext cx="1112399" cy="998363"/>
            <a:chOff x="3292846" y="1522636"/>
            <a:chExt cx="1112399" cy="998363"/>
          </a:xfrm>
        </p:grpSpPr>
        <p:pic>
          <p:nvPicPr>
            <p:cNvPr id="155" name="Imagen 106"/>
            <p:cNvPicPr>
              <a:picLocks noChangeAspect="1"/>
            </p:cNvPicPr>
            <p:nvPr/>
          </p:nvPicPr>
          <p:blipFill rotWithShape="1">
            <a:blip r:embed="rId6"/>
            <a:srcRect r="20396"/>
            <a:stretch/>
          </p:blipFill>
          <p:spPr>
            <a:xfrm>
              <a:off x="3616259" y="1522636"/>
              <a:ext cx="503281" cy="429795"/>
            </a:xfrm>
            <a:prstGeom prst="rect">
              <a:avLst/>
            </a:prstGeom>
          </p:spPr>
        </p:pic>
        <p:sp>
          <p:nvSpPr>
            <p:cNvPr id="156" name="CuadroTexto 120"/>
            <p:cNvSpPr txBox="1"/>
            <p:nvPr/>
          </p:nvSpPr>
          <p:spPr>
            <a:xfrm>
              <a:off x="3292846" y="1920835"/>
              <a:ext cx="1112399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100">
                  <a:latin typeface="Arial" panose="020B0604020202020204" pitchFamily="34" charset="0"/>
                  <a:cs typeface="Arial" panose="020B0604020202020204" pitchFamily="34" charset="0"/>
                </a:rPr>
                <a:t>Provisión Pagos de Inversiones</a:t>
              </a:r>
            </a:p>
          </p:txBody>
        </p:sp>
      </p:grpSp>
      <p:grpSp>
        <p:nvGrpSpPr>
          <p:cNvPr id="183" name="143 Grupo"/>
          <p:cNvGrpSpPr/>
          <p:nvPr/>
        </p:nvGrpSpPr>
        <p:grpSpPr>
          <a:xfrm>
            <a:off x="7523382" y="1796207"/>
            <a:ext cx="1380358" cy="646161"/>
            <a:chOff x="3292846" y="1522636"/>
            <a:chExt cx="1380358" cy="646161"/>
          </a:xfrm>
        </p:grpSpPr>
        <p:pic>
          <p:nvPicPr>
            <p:cNvPr id="184" name="Imagen 106"/>
            <p:cNvPicPr>
              <a:picLocks noChangeAspect="1"/>
            </p:cNvPicPr>
            <p:nvPr/>
          </p:nvPicPr>
          <p:blipFill rotWithShape="1">
            <a:blip r:embed="rId6"/>
            <a:srcRect r="20396"/>
            <a:stretch/>
          </p:blipFill>
          <p:spPr>
            <a:xfrm>
              <a:off x="3699389" y="1522636"/>
              <a:ext cx="503281" cy="429795"/>
            </a:xfrm>
            <a:prstGeom prst="rect">
              <a:avLst/>
            </a:prstGeom>
          </p:spPr>
        </p:pic>
        <p:sp>
          <p:nvSpPr>
            <p:cNvPr id="185" name="CuadroTexto 120"/>
            <p:cNvSpPr txBox="1"/>
            <p:nvPr/>
          </p:nvSpPr>
          <p:spPr>
            <a:xfrm>
              <a:off x="3292846" y="1907187"/>
              <a:ext cx="13803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100" dirty="0">
                  <a:latin typeface="Arial" panose="020B0604020202020204" pitchFamily="34" charset="0"/>
                  <a:cs typeface="Arial" panose="020B0604020202020204" pitchFamily="34" charset="0"/>
                </a:rPr>
                <a:t>Cvar</a:t>
              </a:r>
            </a:p>
          </p:txBody>
        </p:sp>
      </p:grpSp>
      <p:grpSp>
        <p:nvGrpSpPr>
          <p:cNvPr id="249" name="Grupo 13"/>
          <p:cNvGrpSpPr/>
          <p:nvPr/>
        </p:nvGrpSpPr>
        <p:grpSpPr>
          <a:xfrm>
            <a:off x="729591" y="1009663"/>
            <a:ext cx="585087" cy="836316"/>
            <a:chOff x="9946275" y="5122263"/>
            <a:chExt cx="775944" cy="1014842"/>
          </a:xfrm>
        </p:grpSpPr>
        <p:pic>
          <p:nvPicPr>
            <p:cNvPr id="250" name="Imagen 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946275" y="5122263"/>
              <a:ext cx="775944" cy="736274"/>
            </a:xfrm>
            <a:prstGeom prst="rect">
              <a:avLst/>
            </a:prstGeom>
          </p:spPr>
        </p:pic>
        <p:sp>
          <p:nvSpPr>
            <p:cNvPr id="251" name="CuadroTexto 61"/>
            <p:cNvSpPr txBox="1"/>
            <p:nvPr/>
          </p:nvSpPr>
          <p:spPr>
            <a:xfrm>
              <a:off x="9963946" y="5825279"/>
              <a:ext cx="702705" cy="311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200">
                  <a:latin typeface="Arial" panose="020B0604020202020204" pitchFamily="34" charset="0"/>
                  <a:cs typeface="Arial" panose="020B0604020202020204" pitchFamily="34" charset="0"/>
                </a:rPr>
                <a:t>SBS </a:t>
              </a:r>
            </a:p>
          </p:txBody>
        </p:sp>
      </p:grpSp>
      <p:cxnSp>
        <p:nvCxnSpPr>
          <p:cNvPr id="252" name="Conector recto 4"/>
          <p:cNvCxnSpPr/>
          <p:nvPr/>
        </p:nvCxnSpPr>
        <p:spPr>
          <a:xfrm>
            <a:off x="1376485" y="1360915"/>
            <a:ext cx="1404000" cy="0"/>
          </a:xfrm>
          <a:prstGeom prst="line">
            <a:avLst/>
          </a:prstGeom>
          <a:ln>
            <a:solidFill>
              <a:srgbClr val="000099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CuadroTexto 9"/>
          <p:cNvSpPr txBox="1"/>
          <p:nvPr/>
        </p:nvSpPr>
        <p:spPr>
          <a:xfrm>
            <a:off x="1273113" y="1077985"/>
            <a:ext cx="21687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1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Vector Precio .txt</a:t>
            </a:r>
          </a:p>
        </p:txBody>
      </p:sp>
      <p:grpSp>
        <p:nvGrpSpPr>
          <p:cNvPr id="254" name="Grupo 24"/>
          <p:cNvGrpSpPr/>
          <p:nvPr/>
        </p:nvGrpSpPr>
        <p:grpSpPr>
          <a:xfrm>
            <a:off x="479465" y="1786775"/>
            <a:ext cx="1283643" cy="1053423"/>
            <a:chOff x="7435693" y="5662817"/>
            <a:chExt cx="1283643" cy="1053423"/>
          </a:xfrm>
        </p:grpSpPr>
        <p:pic>
          <p:nvPicPr>
            <p:cNvPr id="255" name="Imagen 2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641917" y="5662817"/>
              <a:ext cx="653295" cy="828543"/>
            </a:xfrm>
            <a:prstGeom prst="rect">
              <a:avLst/>
            </a:prstGeom>
          </p:spPr>
        </p:pic>
        <p:sp>
          <p:nvSpPr>
            <p:cNvPr id="256" name="CuadroTexto 136"/>
            <p:cNvSpPr txBox="1"/>
            <p:nvPr/>
          </p:nvSpPr>
          <p:spPr>
            <a:xfrm>
              <a:off x="7435693" y="6439241"/>
              <a:ext cx="12836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200">
                  <a:latin typeface="Arial" panose="020B0604020202020204" pitchFamily="34" charset="0"/>
                  <a:cs typeface="Arial" panose="020B0604020202020204" pitchFamily="34" charset="0"/>
                </a:rPr>
                <a:t>BLOOMBERG</a:t>
              </a:r>
            </a:p>
          </p:txBody>
        </p:sp>
      </p:grpSp>
      <p:cxnSp>
        <p:nvCxnSpPr>
          <p:cNvPr id="257" name="Conector recto 4"/>
          <p:cNvCxnSpPr/>
          <p:nvPr/>
        </p:nvCxnSpPr>
        <p:spPr>
          <a:xfrm flipV="1">
            <a:off x="1384988" y="2292938"/>
            <a:ext cx="1404000" cy="0"/>
          </a:xfrm>
          <a:prstGeom prst="line">
            <a:avLst/>
          </a:prstGeom>
          <a:ln>
            <a:solidFill>
              <a:srgbClr val="000099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CuadroTexto 9"/>
          <p:cNvSpPr txBox="1"/>
          <p:nvPr/>
        </p:nvSpPr>
        <p:spPr>
          <a:xfrm>
            <a:off x="1481417" y="2031327"/>
            <a:ext cx="1160488" cy="270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10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Operaciones</a:t>
            </a:r>
          </a:p>
        </p:txBody>
      </p:sp>
      <p:grpSp>
        <p:nvGrpSpPr>
          <p:cNvPr id="259" name="Grupo 19"/>
          <p:cNvGrpSpPr/>
          <p:nvPr/>
        </p:nvGrpSpPr>
        <p:grpSpPr>
          <a:xfrm>
            <a:off x="658076" y="2918766"/>
            <a:ext cx="836980" cy="932654"/>
            <a:chOff x="6641587" y="5736399"/>
            <a:chExt cx="836980" cy="932654"/>
          </a:xfrm>
        </p:grpSpPr>
        <p:pic>
          <p:nvPicPr>
            <p:cNvPr id="260" name="Imagen 1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829666" y="5736399"/>
              <a:ext cx="520501" cy="684983"/>
            </a:xfrm>
            <a:prstGeom prst="rect">
              <a:avLst/>
            </a:prstGeom>
          </p:spPr>
        </p:pic>
        <p:sp>
          <p:nvSpPr>
            <p:cNvPr id="261" name="CuadroTexto 111"/>
            <p:cNvSpPr txBox="1"/>
            <p:nvPr/>
          </p:nvSpPr>
          <p:spPr>
            <a:xfrm>
              <a:off x="6641587" y="6392054"/>
              <a:ext cx="8369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200">
                  <a:latin typeface="Arial" panose="020B0604020202020204" pitchFamily="34" charset="0"/>
                  <a:cs typeface="Arial" panose="020B0604020202020204" pitchFamily="34" charset="0"/>
                </a:rPr>
                <a:t>BANCOS</a:t>
              </a:r>
            </a:p>
          </p:txBody>
        </p:sp>
      </p:grpSp>
      <p:cxnSp>
        <p:nvCxnSpPr>
          <p:cNvPr id="262" name="Conector recto 4"/>
          <p:cNvCxnSpPr/>
          <p:nvPr/>
        </p:nvCxnSpPr>
        <p:spPr>
          <a:xfrm flipV="1">
            <a:off x="1393952" y="3261257"/>
            <a:ext cx="1404000" cy="1"/>
          </a:xfrm>
          <a:prstGeom prst="line">
            <a:avLst/>
          </a:prstGeom>
          <a:ln>
            <a:solidFill>
              <a:srgbClr val="000099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CuadroTexto 9"/>
          <p:cNvSpPr txBox="1"/>
          <p:nvPr/>
        </p:nvSpPr>
        <p:spPr>
          <a:xfrm>
            <a:off x="1563220" y="2983958"/>
            <a:ext cx="91755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PE" sz="11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Movimientos</a:t>
            </a:r>
          </a:p>
        </p:txBody>
      </p:sp>
      <p:sp>
        <p:nvSpPr>
          <p:cNvPr id="285" name="1 CuadroTexto"/>
          <p:cNvSpPr txBox="1"/>
          <p:nvPr/>
        </p:nvSpPr>
        <p:spPr>
          <a:xfrm>
            <a:off x="350358" y="926758"/>
            <a:ext cx="263214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PE" sz="1200"/>
              <a:t>1</a:t>
            </a:r>
          </a:p>
        </p:txBody>
      </p:sp>
      <p:sp>
        <p:nvSpPr>
          <p:cNvPr id="286" name="1 CuadroTexto"/>
          <p:cNvSpPr txBox="1"/>
          <p:nvPr/>
        </p:nvSpPr>
        <p:spPr>
          <a:xfrm>
            <a:off x="2641905" y="788259"/>
            <a:ext cx="263214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PE" sz="1200"/>
              <a:t>2</a:t>
            </a:r>
          </a:p>
        </p:txBody>
      </p:sp>
      <p:graphicFrame>
        <p:nvGraphicFramePr>
          <p:cNvPr id="289" name="Tabla 2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284482"/>
              </p:ext>
            </p:extLst>
          </p:nvPr>
        </p:nvGraphicFramePr>
        <p:xfrm>
          <a:off x="9800862" y="5034416"/>
          <a:ext cx="2308022" cy="1743351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963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116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60628">
                <a:tc gridSpan="2">
                  <a:txBody>
                    <a:bodyPr/>
                    <a:lstStyle/>
                    <a:p>
                      <a:pPr algn="ctr"/>
                      <a:r>
                        <a:rPr lang="es-PE"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LEYENDA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E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5264">
                <a:tc>
                  <a:txBody>
                    <a:bodyPr/>
                    <a:lstStyle/>
                    <a:p>
                      <a:pPr algn="ctr"/>
                      <a:r>
                        <a:rPr lang="es-PE" sz="9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Símbolo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9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3755">
                <a:tc>
                  <a:txBody>
                    <a:bodyPr/>
                    <a:lstStyle/>
                    <a:p>
                      <a:endParaRPr lang="es-PE" sz="9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9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Aplicación WEB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8945">
                <a:tc>
                  <a:txBody>
                    <a:bodyPr/>
                    <a:lstStyle/>
                    <a:p>
                      <a:endParaRPr lang="es-PE" sz="9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9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 de datos DB2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8945">
                <a:tc>
                  <a:txBody>
                    <a:bodyPr/>
                    <a:lstStyle/>
                    <a:p>
                      <a:endParaRPr lang="es-PE" sz="9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9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 de Datos SQL Server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5906">
                <a:tc>
                  <a:txBody>
                    <a:bodyPr/>
                    <a:lstStyle/>
                    <a:p>
                      <a:endParaRPr lang="es-PE" sz="9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9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Servidor de Base</a:t>
                      </a:r>
                      <a:r>
                        <a:rPr lang="es-PE" sz="90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Datos</a:t>
                      </a:r>
                      <a:endParaRPr lang="es-PE" sz="9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6137">
                <a:tc>
                  <a:txBody>
                    <a:bodyPr/>
                    <a:lstStyle/>
                    <a:p>
                      <a:endParaRPr lang="es-PE" sz="9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9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Servidor de Aplicaciones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290" name="Imagen 289"/>
          <p:cNvPicPr>
            <a:picLocks noChangeAspect="1"/>
          </p:cNvPicPr>
          <p:nvPr/>
        </p:nvPicPr>
        <p:blipFill rotWithShape="1">
          <a:blip r:embed="rId6"/>
          <a:srcRect r="20396"/>
          <a:stretch/>
        </p:blipFill>
        <p:spPr>
          <a:xfrm>
            <a:off x="10038133" y="5508373"/>
            <a:ext cx="242165" cy="206805"/>
          </a:xfrm>
          <a:prstGeom prst="rect">
            <a:avLst/>
          </a:prstGeom>
        </p:spPr>
      </p:pic>
      <p:pic>
        <p:nvPicPr>
          <p:cNvPr id="291" name="Imagen 29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27369" y="5795144"/>
            <a:ext cx="183861" cy="183892"/>
          </a:xfrm>
          <a:prstGeom prst="rect">
            <a:avLst/>
          </a:prstGeom>
        </p:spPr>
      </p:pic>
      <p:pic>
        <p:nvPicPr>
          <p:cNvPr id="292" name="Imagen 1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4384" y="6384402"/>
            <a:ext cx="378821" cy="96960"/>
          </a:xfrm>
          <a:prstGeom prst="rect">
            <a:avLst/>
          </a:prstGeom>
        </p:spPr>
      </p:pic>
      <p:pic>
        <p:nvPicPr>
          <p:cNvPr id="293" name="Picture 4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0233" y="6574129"/>
            <a:ext cx="143666" cy="197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4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6407" y="6056030"/>
            <a:ext cx="194183" cy="205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1 Grupo"/>
          <p:cNvGrpSpPr/>
          <p:nvPr/>
        </p:nvGrpSpPr>
        <p:grpSpPr>
          <a:xfrm>
            <a:off x="5056195" y="1873324"/>
            <a:ext cx="962900" cy="1018325"/>
            <a:chOff x="7517221" y="3100472"/>
            <a:chExt cx="962900" cy="1018325"/>
          </a:xfrm>
        </p:grpSpPr>
        <p:sp>
          <p:nvSpPr>
            <p:cNvPr id="247" name="CuadroTexto 120"/>
            <p:cNvSpPr txBox="1"/>
            <p:nvPr/>
          </p:nvSpPr>
          <p:spPr>
            <a:xfrm>
              <a:off x="7517221" y="3518633"/>
              <a:ext cx="96290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100">
                  <a:latin typeface="Arial" panose="020B0604020202020204" pitchFamily="34" charset="0"/>
                  <a:cs typeface="Arial" panose="020B0604020202020204" pitchFamily="34" charset="0"/>
                </a:rPr>
                <a:t>Informe Diario de Inversiones</a:t>
              </a:r>
            </a:p>
          </p:txBody>
        </p:sp>
        <p:pic>
          <p:nvPicPr>
            <p:cNvPr id="144" name="Imagen 106"/>
            <p:cNvPicPr>
              <a:picLocks noChangeAspect="1"/>
            </p:cNvPicPr>
            <p:nvPr/>
          </p:nvPicPr>
          <p:blipFill rotWithShape="1">
            <a:blip r:embed="rId6"/>
            <a:srcRect r="20396"/>
            <a:stretch/>
          </p:blipFill>
          <p:spPr>
            <a:xfrm>
              <a:off x="7764556" y="3100472"/>
              <a:ext cx="503281" cy="429795"/>
            </a:xfrm>
            <a:prstGeom prst="rect">
              <a:avLst/>
            </a:prstGeom>
          </p:spPr>
        </p:pic>
      </p:grpSp>
      <p:sp>
        <p:nvSpPr>
          <p:cNvPr id="151" name="CuadroTexto 9"/>
          <p:cNvSpPr txBox="1"/>
          <p:nvPr/>
        </p:nvSpPr>
        <p:spPr>
          <a:xfrm>
            <a:off x="1537531" y="2275680"/>
            <a:ext cx="960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10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Información del mercado</a:t>
            </a:r>
          </a:p>
        </p:txBody>
      </p:sp>
      <p:grpSp>
        <p:nvGrpSpPr>
          <p:cNvPr id="27" name="26 Grupo"/>
          <p:cNvGrpSpPr/>
          <p:nvPr/>
        </p:nvGrpSpPr>
        <p:grpSpPr>
          <a:xfrm>
            <a:off x="1933281" y="5526121"/>
            <a:ext cx="1156132" cy="757338"/>
            <a:chOff x="2529046" y="5401426"/>
            <a:chExt cx="1156132" cy="757338"/>
          </a:xfrm>
        </p:grpSpPr>
        <p:sp>
          <p:nvSpPr>
            <p:cNvPr id="133" name="CuadroTexto 58"/>
            <p:cNvSpPr txBox="1"/>
            <p:nvPr/>
          </p:nvSpPr>
          <p:spPr>
            <a:xfrm>
              <a:off x="2529046" y="5897154"/>
              <a:ext cx="11561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050">
                  <a:latin typeface="Arial" panose="020B0604020202020204" pitchFamily="34" charset="0"/>
                  <a:cs typeface="Arial" panose="020B0604020202020204" pitchFamily="34" charset="0"/>
                </a:rPr>
                <a:t>BENEFICIOS</a:t>
              </a:r>
            </a:p>
          </p:txBody>
        </p:sp>
        <p:pic>
          <p:nvPicPr>
            <p:cNvPr id="192" name="Imagen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20683" y="5401426"/>
              <a:ext cx="510318" cy="510403"/>
            </a:xfrm>
            <a:prstGeom prst="rect">
              <a:avLst/>
            </a:prstGeom>
          </p:spPr>
        </p:pic>
      </p:grpSp>
      <p:grpSp>
        <p:nvGrpSpPr>
          <p:cNvPr id="30" name="29 Grupo"/>
          <p:cNvGrpSpPr/>
          <p:nvPr/>
        </p:nvGrpSpPr>
        <p:grpSpPr>
          <a:xfrm>
            <a:off x="334405" y="5508849"/>
            <a:ext cx="1033908" cy="743940"/>
            <a:chOff x="459100" y="5453429"/>
            <a:chExt cx="1033908" cy="743940"/>
          </a:xfrm>
        </p:grpSpPr>
        <p:sp>
          <p:nvSpPr>
            <p:cNvPr id="109" name="CuadroTexto 58"/>
            <p:cNvSpPr txBox="1"/>
            <p:nvPr/>
          </p:nvSpPr>
          <p:spPr>
            <a:xfrm>
              <a:off x="459100" y="5935759"/>
              <a:ext cx="10339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050">
                  <a:latin typeface="Arial" panose="020B0604020202020204" pitchFamily="34" charset="0"/>
                  <a:cs typeface="Arial" panose="020B0604020202020204" pitchFamily="34" charset="0"/>
                </a:rPr>
                <a:t>AFILIADOS</a:t>
              </a:r>
            </a:p>
          </p:txBody>
        </p:sp>
        <p:pic>
          <p:nvPicPr>
            <p:cNvPr id="193" name="Imagen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2080" y="5453429"/>
              <a:ext cx="510318" cy="510403"/>
            </a:xfrm>
            <a:prstGeom prst="rect">
              <a:avLst/>
            </a:prstGeom>
          </p:spPr>
        </p:pic>
      </p:grpSp>
      <p:sp>
        <p:nvSpPr>
          <p:cNvPr id="194" name="Rectángulo 90"/>
          <p:cNvSpPr/>
          <p:nvPr/>
        </p:nvSpPr>
        <p:spPr>
          <a:xfrm>
            <a:off x="3472957" y="5136626"/>
            <a:ext cx="2546138" cy="857889"/>
          </a:xfrm>
          <a:prstGeom prst="rect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5" name="CuadroTexto 206"/>
          <p:cNvSpPr txBox="1"/>
          <p:nvPr/>
        </p:nvSpPr>
        <p:spPr>
          <a:xfrm>
            <a:off x="3472958" y="4843442"/>
            <a:ext cx="2546137" cy="276999"/>
          </a:xfrm>
          <a:prstGeom prst="rect">
            <a:avLst/>
          </a:prstGeom>
          <a:solidFill>
            <a:schemeClr val="accent2"/>
          </a:solidFill>
          <a:ln w="19050"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</a:p>
        </p:txBody>
      </p:sp>
      <p:grpSp>
        <p:nvGrpSpPr>
          <p:cNvPr id="202" name="172 Grupo"/>
          <p:cNvGrpSpPr/>
          <p:nvPr/>
        </p:nvGrpSpPr>
        <p:grpSpPr>
          <a:xfrm>
            <a:off x="4181994" y="5233239"/>
            <a:ext cx="1148158" cy="638488"/>
            <a:chOff x="70463" y="1389030"/>
            <a:chExt cx="1530469" cy="849454"/>
          </a:xfrm>
        </p:grpSpPr>
        <p:sp>
          <p:nvSpPr>
            <p:cNvPr id="203" name="CuadroTexto 9"/>
            <p:cNvSpPr txBox="1"/>
            <p:nvPr/>
          </p:nvSpPr>
          <p:spPr>
            <a:xfrm>
              <a:off x="70463" y="1931381"/>
              <a:ext cx="1530469" cy="307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900" dirty="0">
                  <a:latin typeface="Arial" panose="020B0604020202020204" pitchFamily="34" charset="0"/>
                  <a:cs typeface="Arial" panose="020B0604020202020204" pitchFamily="34" charset="0"/>
                </a:rPr>
                <a:t>SIT-INTEGRA</a:t>
              </a:r>
            </a:p>
          </p:txBody>
        </p:sp>
        <p:pic>
          <p:nvPicPr>
            <p:cNvPr id="204" name="Picture 2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167" y="1389030"/>
              <a:ext cx="569649" cy="5696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5" name="172 Grupo"/>
          <p:cNvGrpSpPr/>
          <p:nvPr/>
        </p:nvGrpSpPr>
        <p:grpSpPr>
          <a:xfrm>
            <a:off x="3635759" y="5231697"/>
            <a:ext cx="463519" cy="624632"/>
            <a:chOff x="554915" y="1370597"/>
            <a:chExt cx="617860" cy="831022"/>
          </a:xfrm>
        </p:grpSpPr>
        <p:sp>
          <p:nvSpPr>
            <p:cNvPr id="208" name="CuadroTexto 9"/>
            <p:cNvSpPr txBox="1"/>
            <p:nvPr/>
          </p:nvSpPr>
          <p:spPr>
            <a:xfrm>
              <a:off x="554915" y="1894516"/>
              <a:ext cx="617860" cy="307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900" dirty="0">
                  <a:latin typeface="Arial" panose="020B0604020202020204" pitchFamily="34" charset="0"/>
                  <a:cs typeface="Arial" panose="020B0604020202020204" pitchFamily="34" charset="0"/>
                </a:rPr>
                <a:t>SIT</a:t>
              </a:r>
            </a:p>
          </p:txBody>
        </p:sp>
        <p:pic>
          <p:nvPicPr>
            <p:cNvPr id="209" name="Picture 2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862" y="1370597"/>
              <a:ext cx="569649" cy="5696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24" name="Imagen 1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9564" y="5890407"/>
            <a:ext cx="742620" cy="163872"/>
          </a:xfrm>
          <a:prstGeom prst="rect">
            <a:avLst/>
          </a:prstGeom>
        </p:spPr>
      </p:pic>
      <p:sp>
        <p:nvSpPr>
          <p:cNvPr id="225" name="Rectángulo 103"/>
          <p:cNvSpPr/>
          <p:nvPr/>
        </p:nvSpPr>
        <p:spPr>
          <a:xfrm>
            <a:off x="5253512" y="6044991"/>
            <a:ext cx="126469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SPPEDBS00024(</a:t>
            </a:r>
            <a:r>
              <a:rPr lang="es-P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s-P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es-PE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6" name="CuadroTexto 206"/>
          <p:cNvSpPr txBox="1"/>
          <p:nvPr/>
        </p:nvSpPr>
        <p:spPr>
          <a:xfrm>
            <a:off x="7724612" y="4859627"/>
            <a:ext cx="1143255" cy="276999"/>
          </a:xfrm>
          <a:prstGeom prst="rect">
            <a:avLst/>
          </a:prstGeom>
          <a:solidFill>
            <a:schemeClr val="accent2"/>
          </a:solidFill>
          <a:ln w="19050"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endParaRPr lang="es-PE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7" name="172 Grupo"/>
          <p:cNvGrpSpPr/>
          <p:nvPr/>
        </p:nvGrpSpPr>
        <p:grpSpPr>
          <a:xfrm>
            <a:off x="7872793" y="5221712"/>
            <a:ext cx="874843" cy="593859"/>
            <a:chOff x="401231" y="1389030"/>
            <a:chExt cx="1166146" cy="790080"/>
          </a:xfrm>
        </p:grpSpPr>
        <p:sp>
          <p:nvSpPr>
            <p:cNvPr id="228" name="CuadroTexto 9"/>
            <p:cNvSpPr txBox="1"/>
            <p:nvPr/>
          </p:nvSpPr>
          <p:spPr>
            <a:xfrm>
              <a:off x="401231" y="1994849"/>
              <a:ext cx="1166146" cy="1842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s-PE" sz="900" dirty="0">
                  <a:latin typeface="Arial" panose="020B0604020202020204" pitchFamily="34" charset="0"/>
                  <a:cs typeface="Arial" panose="020B0604020202020204" pitchFamily="34" charset="0"/>
                </a:rPr>
                <a:t>CvarExpert</a:t>
              </a:r>
            </a:p>
          </p:txBody>
        </p:sp>
        <p:pic>
          <p:nvPicPr>
            <p:cNvPr id="245" name="Picture 2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446" y="1389030"/>
              <a:ext cx="569649" cy="5696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46" name="Imagen 1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9701" y="5890407"/>
            <a:ext cx="742620" cy="163872"/>
          </a:xfrm>
          <a:prstGeom prst="rect">
            <a:avLst/>
          </a:prstGeom>
        </p:spPr>
      </p:pic>
      <p:sp>
        <p:nvSpPr>
          <p:cNvPr id="248" name="Rectángulo 103"/>
          <p:cNvSpPr/>
          <p:nvPr/>
        </p:nvSpPr>
        <p:spPr>
          <a:xfrm>
            <a:off x="8248570" y="6025070"/>
            <a:ext cx="114107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900" dirty="0">
                <a:latin typeface="Arial" panose="020B0604020202020204" pitchFamily="34" charset="0"/>
                <a:cs typeface="Arial" panose="020B0604020202020204" pitchFamily="34" charset="0"/>
              </a:rPr>
              <a:t>SPPEDBS00037 </a:t>
            </a:r>
          </a:p>
        </p:txBody>
      </p:sp>
      <p:grpSp>
        <p:nvGrpSpPr>
          <p:cNvPr id="277" name="172 Grupo"/>
          <p:cNvGrpSpPr/>
          <p:nvPr/>
        </p:nvGrpSpPr>
        <p:grpSpPr>
          <a:xfrm>
            <a:off x="5181047" y="5221869"/>
            <a:ext cx="1148158" cy="655410"/>
            <a:chOff x="255143" y="1389030"/>
            <a:chExt cx="1530469" cy="871968"/>
          </a:xfrm>
        </p:grpSpPr>
        <p:sp>
          <p:nvSpPr>
            <p:cNvPr id="278" name="CuadroTexto 9"/>
            <p:cNvSpPr txBox="1"/>
            <p:nvPr/>
          </p:nvSpPr>
          <p:spPr>
            <a:xfrm>
              <a:off x="255143" y="1912948"/>
              <a:ext cx="1530469" cy="348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Tesorería</a:t>
              </a:r>
              <a:endParaRPr lang="es-PE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79" name="Picture 2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167" y="1389030"/>
              <a:ext cx="569649" cy="5696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280" name="Conector recto 4"/>
          <p:cNvCxnSpPr>
            <a:stCxn id="156" idx="2"/>
            <a:endCxn id="209" idx="0"/>
          </p:cNvCxnSpPr>
          <p:nvPr/>
        </p:nvCxnSpPr>
        <p:spPr>
          <a:xfrm>
            <a:off x="3851898" y="2677976"/>
            <a:ext cx="14002" cy="2553722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Conector recto 4"/>
          <p:cNvCxnSpPr>
            <a:stCxn id="140" idx="2"/>
            <a:endCxn id="204" idx="0"/>
          </p:cNvCxnSpPr>
          <p:nvPr/>
        </p:nvCxnSpPr>
        <p:spPr>
          <a:xfrm>
            <a:off x="4683653" y="2693535"/>
            <a:ext cx="6624" cy="2539703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Conector recto 4"/>
          <p:cNvCxnSpPr>
            <a:stCxn id="247" idx="2"/>
            <a:endCxn id="279" idx="0"/>
          </p:cNvCxnSpPr>
          <p:nvPr/>
        </p:nvCxnSpPr>
        <p:spPr>
          <a:xfrm>
            <a:off x="5537645" y="2891649"/>
            <a:ext cx="13138" cy="233022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Conector recto 4"/>
          <p:cNvCxnSpPr>
            <a:stCxn id="185" idx="2"/>
            <a:endCxn id="245" idx="0"/>
          </p:cNvCxnSpPr>
          <p:nvPr/>
        </p:nvCxnSpPr>
        <p:spPr>
          <a:xfrm>
            <a:off x="8213561" y="2442368"/>
            <a:ext cx="16358" cy="2779343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13 Conector angular"/>
          <p:cNvCxnSpPr>
            <a:stCxn id="139" idx="0"/>
            <a:endCxn id="303" idx="1"/>
          </p:cNvCxnSpPr>
          <p:nvPr/>
        </p:nvCxnSpPr>
        <p:spPr>
          <a:xfrm rot="5400000" flipH="1" flipV="1">
            <a:off x="6848355" y="-783799"/>
            <a:ext cx="336461" cy="4593359"/>
          </a:xfrm>
          <a:prstGeom prst="bentConnector2">
            <a:avLst/>
          </a:prstGeom>
          <a:ln w="3175" cap="flat">
            <a:solidFill>
              <a:srgbClr val="FF0000"/>
            </a:solidFill>
            <a:prstDash val="dash"/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3" name="Picture 8" descr="Resultado de imagen para correo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3265" y="1133528"/>
            <a:ext cx="416027" cy="422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4" name="Grupo 13"/>
          <p:cNvGrpSpPr/>
          <p:nvPr/>
        </p:nvGrpSpPr>
        <p:grpSpPr>
          <a:xfrm>
            <a:off x="10588113" y="1049964"/>
            <a:ext cx="1444514" cy="821056"/>
            <a:chOff x="9284197" y="5112433"/>
            <a:chExt cx="1915716" cy="996324"/>
          </a:xfrm>
        </p:grpSpPr>
        <p:pic>
          <p:nvPicPr>
            <p:cNvPr id="305" name="Imagen 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758083" y="5112433"/>
              <a:ext cx="734542" cy="696988"/>
            </a:xfrm>
            <a:prstGeom prst="rect">
              <a:avLst/>
            </a:prstGeom>
          </p:spPr>
        </p:pic>
        <p:sp>
          <p:nvSpPr>
            <p:cNvPr id="306" name="CuadroTexto 61"/>
            <p:cNvSpPr txBox="1"/>
            <p:nvPr/>
          </p:nvSpPr>
          <p:spPr>
            <a:xfrm>
              <a:off x="9284197" y="5791302"/>
              <a:ext cx="1915716" cy="317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050">
                  <a:latin typeface="Arial" panose="020B0604020202020204" pitchFamily="34" charset="0"/>
                  <a:cs typeface="Arial" panose="020B0604020202020204" pitchFamily="34" charset="0"/>
                </a:rPr>
                <a:t>CONTRAPARTES</a:t>
              </a:r>
            </a:p>
          </p:txBody>
        </p:sp>
      </p:grpSp>
      <p:cxnSp>
        <p:nvCxnSpPr>
          <p:cNvPr id="307" name="Conector recto 4"/>
          <p:cNvCxnSpPr>
            <a:stCxn id="303" idx="3"/>
            <a:endCxn id="305" idx="1"/>
          </p:cNvCxnSpPr>
          <p:nvPr/>
        </p:nvCxnSpPr>
        <p:spPr>
          <a:xfrm flipV="1">
            <a:off x="9729292" y="1337153"/>
            <a:ext cx="1216147" cy="7496"/>
          </a:xfrm>
          <a:prstGeom prst="line">
            <a:avLst/>
          </a:prstGeom>
          <a:ln>
            <a:solidFill>
              <a:srgbClr val="000099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" name="Picture 8" descr="Resultado de imagen para correo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789" y="2165366"/>
            <a:ext cx="416027" cy="422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9" name="13 Conector angular"/>
          <p:cNvCxnSpPr>
            <a:stCxn id="156" idx="2"/>
            <a:endCxn id="308" idx="2"/>
          </p:cNvCxnSpPr>
          <p:nvPr/>
        </p:nvCxnSpPr>
        <p:spPr>
          <a:xfrm rot="5400000" flipH="1" flipV="1">
            <a:off x="6658666" y="-219161"/>
            <a:ext cx="90368" cy="5703905"/>
          </a:xfrm>
          <a:prstGeom prst="bentConnector3">
            <a:avLst>
              <a:gd name="adj1" fmla="val -1050195"/>
            </a:avLst>
          </a:prstGeom>
          <a:ln w="3175" cap="flat">
            <a:solidFill>
              <a:srgbClr val="FF0000"/>
            </a:solidFill>
            <a:prstDash val="dash"/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0" name="Picture 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0662" y="2065520"/>
            <a:ext cx="467669" cy="615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1" name="CuadroTexto 9"/>
          <p:cNvSpPr txBox="1"/>
          <p:nvPr/>
        </p:nvSpPr>
        <p:spPr>
          <a:xfrm>
            <a:off x="9818434" y="2117253"/>
            <a:ext cx="9949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10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Aprobadores</a:t>
            </a:r>
          </a:p>
        </p:txBody>
      </p:sp>
      <p:cxnSp>
        <p:nvCxnSpPr>
          <p:cNvPr id="312" name="Conector recto 4"/>
          <p:cNvCxnSpPr>
            <a:stCxn id="308" idx="3"/>
            <a:endCxn id="310" idx="1"/>
          </p:cNvCxnSpPr>
          <p:nvPr/>
        </p:nvCxnSpPr>
        <p:spPr>
          <a:xfrm flipV="1">
            <a:off x="9763816" y="2373402"/>
            <a:ext cx="1166846" cy="3085"/>
          </a:xfrm>
          <a:prstGeom prst="line">
            <a:avLst/>
          </a:prstGeom>
          <a:ln>
            <a:solidFill>
              <a:srgbClr val="000099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CuadroTexto 9"/>
          <p:cNvSpPr txBox="1"/>
          <p:nvPr/>
        </p:nvSpPr>
        <p:spPr>
          <a:xfrm>
            <a:off x="10824959" y="2651970"/>
            <a:ext cx="9949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100">
                <a:latin typeface="Arial" panose="020B0604020202020204" pitchFamily="34" charset="0"/>
                <a:cs typeface="Arial" panose="020B0604020202020204" pitchFamily="34" charset="0"/>
              </a:rPr>
              <a:t>Gerentes</a:t>
            </a:r>
          </a:p>
        </p:txBody>
      </p:sp>
      <p:cxnSp>
        <p:nvCxnSpPr>
          <p:cNvPr id="315" name="13 Conector angular"/>
          <p:cNvCxnSpPr>
            <a:stCxn id="140" idx="2"/>
            <a:endCxn id="308" idx="1"/>
          </p:cNvCxnSpPr>
          <p:nvPr/>
        </p:nvCxnSpPr>
        <p:spPr>
          <a:xfrm rot="5400000" flipH="1" flipV="1">
            <a:off x="6857197" y="202943"/>
            <a:ext cx="317048" cy="4664136"/>
          </a:xfrm>
          <a:prstGeom prst="bentConnector4">
            <a:avLst>
              <a:gd name="adj1" fmla="val -229418"/>
              <a:gd name="adj2" fmla="val 92758"/>
            </a:avLst>
          </a:prstGeom>
          <a:ln w="3175" cap="flat">
            <a:solidFill>
              <a:srgbClr val="FF0000"/>
            </a:solidFill>
            <a:prstDash val="dash"/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CuadroTexto 9"/>
          <p:cNvSpPr txBox="1"/>
          <p:nvPr/>
        </p:nvSpPr>
        <p:spPr>
          <a:xfrm>
            <a:off x="8396619" y="1799134"/>
            <a:ext cx="2229317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s-ES"/>
            </a:defPPr>
            <a:lvl1pPr>
              <a:defRPr sz="110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PE" dirty="0"/>
              <a:t>Componente que sirve para leer información del SIT</a:t>
            </a:r>
          </a:p>
        </p:txBody>
      </p:sp>
      <p:sp>
        <p:nvSpPr>
          <p:cNvPr id="321" name="Rectángulo 103"/>
          <p:cNvSpPr/>
          <p:nvPr/>
        </p:nvSpPr>
        <p:spPr>
          <a:xfrm>
            <a:off x="3751495" y="4192901"/>
            <a:ext cx="177477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Extrae información del SIT</a:t>
            </a:r>
          </a:p>
        </p:txBody>
      </p:sp>
      <p:sp>
        <p:nvSpPr>
          <p:cNvPr id="322" name="Rectángulo 103"/>
          <p:cNvSpPr/>
          <p:nvPr/>
        </p:nvSpPr>
        <p:spPr>
          <a:xfrm>
            <a:off x="6893496" y="1394062"/>
            <a:ext cx="1068980" cy="55399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s-PE" sz="100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Extrae información del SIT</a:t>
            </a:r>
          </a:p>
        </p:txBody>
      </p:sp>
      <p:cxnSp>
        <p:nvCxnSpPr>
          <p:cNvPr id="323" name="114 Conector recto de flecha"/>
          <p:cNvCxnSpPr/>
          <p:nvPr/>
        </p:nvCxnSpPr>
        <p:spPr>
          <a:xfrm flipV="1">
            <a:off x="3093408" y="4074019"/>
            <a:ext cx="5490" cy="742559"/>
          </a:xfrm>
          <a:prstGeom prst="straightConnector1">
            <a:avLst/>
          </a:prstGeom>
          <a:ln cap="flat">
            <a:solidFill>
              <a:schemeClr val="tx1"/>
            </a:solidFill>
            <a:miter lim="800000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Conector recto 4"/>
          <p:cNvCxnSpPr>
            <a:endCxn id="330" idx="2"/>
          </p:cNvCxnSpPr>
          <p:nvPr/>
        </p:nvCxnSpPr>
        <p:spPr>
          <a:xfrm>
            <a:off x="8646698" y="3899167"/>
            <a:ext cx="1035834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Rectángulo 90"/>
          <p:cNvSpPr/>
          <p:nvPr/>
        </p:nvSpPr>
        <p:spPr>
          <a:xfrm rot="5400000">
            <a:off x="9131554" y="3532733"/>
            <a:ext cx="1834824" cy="732868"/>
          </a:xfrm>
          <a:prstGeom prst="rect">
            <a:avLst/>
          </a:prstGeom>
          <a:ln w="19050">
            <a:solidFill>
              <a:srgbClr val="0099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Rectángulo 90"/>
          <p:cNvSpPr/>
          <p:nvPr/>
        </p:nvSpPr>
        <p:spPr>
          <a:xfrm>
            <a:off x="9763364" y="3641638"/>
            <a:ext cx="433891" cy="1079861"/>
          </a:xfrm>
          <a:prstGeom prst="rect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6 Grupo"/>
          <p:cNvGrpSpPr/>
          <p:nvPr/>
        </p:nvGrpSpPr>
        <p:grpSpPr>
          <a:xfrm>
            <a:off x="9759144" y="3726725"/>
            <a:ext cx="578321" cy="434114"/>
            <a:chOff x="9869984" y="3636606"/>
            <a:chExt cx="578321" cy="434114"/>
          </a:xfrm>
        </p:grpSpPr>
        <p:pic>
          <p:nvPicPr>
            <p:cNvPr id="332" name="Picture 3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48167" y="3636606"/>
              <a:ext cx="306787" cy="219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5" name="Rectángulo 103"/>
            <p:cNvSpPr/>
            <p:nvPr/>
          </p:nvSpPr>
          <p:spPr>
            <a:xfrm>
              <a:off x="9869984" y="3824499"/>
              <a:ext cx="578321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E" sz="1000" dirty="0">
                  <a:latin typeface="Arial" panose="020B0604020202020204" pitchFamily="34" charset="0"/>
                  <a:cs typeface="Arial" panose="020B0604020202020204" pitchFamily="34" charset="0"/>
                </a:rPr>
                <a:t>FILE</a:t>
              </a:r>
            </a:p>
          </p:txBody>
        </p:sp>
      </p:grpSp>
      <p:sp>
        <p:nvSpPr>
          <p:cNvPr id="123" name="CuadroTexto 206"/>
          <p:cNvSpPr txBox="1"/>
          <p:nvPr/>
        </p:nvSpPr>
        <p:spPr>
          <a:xfrm>
            <a:off x="9673008" y="2765928"/>
            <a:ext cx="736198" cy="246221"/>
          </a:xfrm>
          <a:prstGeom prst="rect">
            <a:avLst/>
          </a:prstGeom>
          <a:solidFill>
            <a:srgbClr val="0099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Archivos</a:t>
            </a:r>
          </a:p>
        </p:txBody>
      </p:sp>
      <p:grpSp>
        <p:nvGrpSpPr>
          <p:cNvPr id="6" name="5 Grupo"/>
          <p:cNvGrpSpPr/>
          <p:nvPr/>
        </p:nvGrpSpPr>
        <p:grpSpPr>
          <a:xfrm>
            <a:off x="9773368" y="3086606"/>
            <a:ext cx="578321" cy="434114"/>
            <a:chOff x="10926389" y="3705882"/>
            <a:chExt cx="578321" cy="434114"/>
          </a:xfrm>
        </p:grpSpPr>
        <p:pic>
          <p:nvPicPr>
            <p:cNvPr id="124" name="Picture 3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04572" y="3705882"/>
              <a:ext cx="306787" cy="219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6" name="Rectángulo 103"/>
            <p:cNvSpPr/>
            <p:nvPr/>
          </p:nvSpPr>
          <p:spPr>
            <a:xfrm>
              <a:off x="10926389" y="3893775"/>
              <a:ext cx="578321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E" sz="1000" dirty="0">
                  <a:latin typeface="Arial" panose="020B0604020202020204" pitchFamily="34" charset="0"/>
                  <a:cs typeface="Arial" panose="020B0604020202020204" pitchFamily="34" charset="0"/>
                </a:rPr>
                <a:t>FILE</a:t>
              </a:r>
            </a:p>
          </p:txBody>
        </p:sp>
      </p:grpSp>
      <p:grpSp>
        <p:nvGrpSpPr>
          <p:cNvPr id="127" name="126 Grupo"/>
          <p:cNvGrpSpPr/>
          <p:nvPr/>
        </p:nvGrpSpPr>
        <p:grpSpPr>
          <a:xfrm>
            <a:off x="9776869" y="4291318"/>
            <a:ext cx="578321" cy="434114"/>
            <a:chOff x="9869984" y="3636606"/>
            <a:chExt cx="578321" cy="434114"/>
          </a:xfrm>
        </p:grpSpPr>
        <p:pic>
          <p:nvPicPr>
            <p:cNvPr id="132" name="Picture 3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48167" y="3636606"/>
              <a:ext cx="306787" cy="219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4" name="Rectángulo 103"/>
            <p:cNvSpPr/>
            <p:nvPr/>
          </p:nvSpPr>
          <p:spPr>
            <a:xfrm>
              <a:off x="9869984" y="3824499"/>
              <a:ext cx="578321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E" sz="1000" dirty="0">
                  <a:latin typeface="Arial" panose="020B0604020202020204" pitchFamily="34" charset="0"/>
                  <a:cs typeface="Arial" panose="020B0604020202020204" pitchFamily="34" charset="0"/>
                </a:rPr>
                <a:t>FILE</a:t>
              </a:r>
            </a:p>
          </p:txBody>
        </p:sp>
      </p:grpSp>
      <p:grpSp>
        <p:nvGrpSpPr>
          <p:cNvPr id="137" name="Grupo 167"/>
          <p:cNvGrpSpPr/>
          <p:nvPr/>
        </p:nvGrpSpPr>
        <p:grpSpPr>
          <a:xfrm>
            <a:off x="10084978" y="3059406"/>
            <a:ext cx="900000" cy="501892"/>
            <a:chOff x="4530656" y="1248976"/>
            <a:chExt cx="900000" cy="501892"/>
          </a:xfrm>
        </p:grpSpPr>
        <p:sp>
          <p:nvSpPr>
            <p:cNvPr id="141" name="Rectángulo 103"/>
            <p:cNvSpPr/>
            <p:nvPr/>
          </p:nvSpPr>
          <p:spPr>
            <a:xfrm>
              <a:off x="4530656" y="1627757"/>
              <a:ext cx="900000" cy="12311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s-PE" sz="800" dirty="0">
                  <a:latin typeface="Arial" panose="020B0604020202020204" pitchFamily="34" charset="0"/>
                  <a:cs typeface="Arial" panose="020B0604020202020204" pitchFamily="34" charset="0"/>
                </a:rPr>
                <a:t>SPPEAPP00023</a:t>
              </a:r>
            </a:p>
          </p:txBody>
        </p:sp>
        <p:pic>
          <p:nvPicPr>
            <p:cNvPr id="142" name="Picture 4"/>
            <p:cNvPicPr>
              <a:picLocks noChangeAspect="1" noChangeArrowheads="1"/>
            </p:cNvPicPr>
            <p:nvPr/>
          </p:nvPicPr>
          <p:blipFill>
            <a:blip r:embed="rId1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8303" y="1248976"/>
              <a:ext cx="256339" cy="368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7" name="Grupo 167"/>
          <p:cNvGrpSpPr/>
          <p:nvPr/>
        </p:nvGrpSpPr>
        <p:grpSpPr>
          <a:xfrm>
            <a:off x="10134555" y="4003135"/>
            <a:ext cx="828000" cy="462927"/>
            <a:chOff x="4530656" y="1248976"/>
            <a:chExt cx="828000" cy="462927"/>
          </a:xfrm>
        </p:grpSpPr>
        <p:sp>
          <p:nvSpPr>
            <p:cNvPr id="148" name="Rectángulo 103"/>
            <p:cNvSpPr/>
            <p:nvPr/>
          </p:nvSpPr>
          <p:spPr>
            <a:xfrm>
              <a:off x="4530656" y="1588792"/>
              <a:ext cx="828000" cy="12311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s-PE" sz="800" dirty="0">
                  <a:latin typeface="Arial" panose="020B0604020202020204" pitchFamily="34" charset="0"/>
                  <a:cs typeface="Arial" panose="020B0604020202020204" pitchFamily="34" charset="0"/>
                </a:rPr>
                <a:t>SPPEAPP00070</a:t>
              </a:r>
            </a:p>
          </p:txBody>
        </p:sp>
        <p:pic>
          <p:nvPicPr>
            <p:cNvPr id="149" name="Picture 4"/>
            <p:cNvPicPr>
              <a:picLocks noChangeAspect="1" noChangeArrowheads="1"/>
            </p:cNvPicPr>
            <p:nvPr/>
          </p:nvPicPr>
          <p:blipFill>
            <a:blip r:embed="rId1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8303" y="1248976"/>
              <a:ext cx="256339" cy="368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2" name="Grupo 13"/>
          <p:cNvGrpSpPr/>
          <p:nvPr/>
        </p:nvGrpSpPr>
        <p:grpSpPr>
          <a:xfrm>
            <a:off x="11489005" y="2885875"/>
            <a:ext cx="529864" cy="739565"/>
            <a:chOff x="9718872" y="5195813"/>
            <a:chExt cx="702706" cy="897438"/>
          </a:xfrm>
        </p:grpSpPr>
        <p:pic>
          <p:nvPicPr>
            <p:cNvPr id="153" name="Imagen 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758082" y="5195813"/>
              <a:ext cx="646670" cy="613608"/>
            </a:xfrm>
            <a:prstGeom prst="rect">
              <a:avLst/>
            </a:prstGeom>
          </p:spPr>
        </p:pic>
        <p:sp>
          <p:nvSpPr>
            <p:cNvPr id="157" name="CuadroTexto 61"/>
            <p:cNvSpPr txBox="1"/>
            <p:nvPr/>
          </p:nvSpPr>
          <p:spPr>
            <a:xfrm>
              <a:off x="9718872" y="5775796"/>
              <a:ext cx="702706" cy="317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050">
                  <a:latin typeface="Arial" panose="020B0604020202020204" pitchFamily="34" charset="0"/>
                  <a:cs typeface="Arial" panose="020B0604020202020204" pitchFamily="34" charset="0"/>
                </a:rPr>
                <a:t>SBS </a:t>
              </a:r>
            </a:p>
          </p:txBody>
        </p:sp>
      </p:grpSp>
      <p:grpSp>
        <p:nvGrpSpPr>
          <p:cNvPr id="158" name="Grupo 19"/>
          <p:cNvGrpSpPr/>
          <p:nvPr/>
        </p:nvGrpSpPr>
        <p:grpSpPr>
          <a:xfrm>
            <a:off x="11412743" y="3591660"/>
            <a:ext cx="836980" cy="681832"/>
            <a:chOff x="6641587" y="5941054"/>
            <a:chExt cx="836980" cy="681832"/>
          </a:xfrm>
        </p:grpSpPr>
        <p:pic>
          <p:nvPicPr>
            <p:cNvPr id="159" name="Imagen 1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829666" y="5941054"/>
              <a:ext cx="364989" cy="480328"/>
            </a:xfrm>
            <a:prstGeom prst="rect">
              <a:avLst/>
            </a:prstGeom>
          </p:spPr>
        </p:pic>
        <p:sp>
          <p:nvSpPr>
            <p:cNvPr id="160" name="CuadroTexto 111"/>
            <p:cNvSpPr txBox="1"/>
            <p:nvPr/>
          </p:nvSpPr>
          <p:spPr>
            <a:xfrm>
              <a:off x="6641587" y="6392054"/>
              <a:ext cx="8369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900">
                  <a:latin typeface="Arial" panose="020B0604020202020204" pitchFamily="34" charset="0"/>
                  <a:cs typeface="Arial" panose="020B0604020202020204" pitchFamily="34" charset="0"/>
                </a:rPr>
                <a:t>BANCOS</a:t>
              </a:r>
            </a:p>
          </p:txBody>
        </p:sp>
      </p:grpSp>
      <p:grpSp>
        <p:nvGrpSpPr>
          <p:cNvPr id="161" name="Grupo 24"/>
          <p:cNvGrpSpPr/>
          <p:nvPr/>
        </p:nvGrpSpPr>
        <p:grpSpPr>
          <a:xfrm>
            <a:off x="11451980" y="4219360"/>
            <a:ext cx="1286720" cy="730215"/>
            <a:chOff x="7623333" y="5909227"/>
            <a:chExt cx="1286720" cy="730215"/>
          </a:xfrm>
        </p:grpSpPr>
        <p:pic>
          <p:nvPicPr>
            <p:cNvPr id="162" name="Imagen 2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683483" y="5909227"/>
              <a:ext cx="459004" cy="582133"/>
            </a:xfrm>
            <a:prstGeom prst="rect">
              <a:avLst/>
            </a:prstGeom>
          </p:spPr>
        </p:pic>
        <p:sp>
          <p:nvSpPr>
            <p:cNvPr id="163" name="CuadroTexto 136"/>
            <p:cNvSpPr txBox="1"/>
            <p:nvPr/>
          </p:nvSpPr>
          <p:spPr>
            <a:xfrm>
              <a:off x="7623333" y="6408610"/>
              <a:ext cx="128672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900">
                  <a:latin typeface="Arial" panose="020B0604020202020204" pitchFamily="34" charset="0"/>
                  <a:cs typeface="Arial" panose="020B0604020202020204" pitchFamily="34" charset="0"/>
                </a:rPr>
                <a:t>CAVALI</a:t>
              </a:r>
            </a:p>
          </p:txBody>
        </p:sp>
      </p:grpSp>
      <p:cxnSp>
        <p:nvCxnSpPr>
          <p:cNvPr id="164" name="Conector recto 4"/>
          <p:cNvCxnSpPr>
            <a:stCxn id="124" idx="3"/>
          </p:cNvCxnSpPr>
          <p:nvPr/>
        </p:nvCxnSpPr>
        <p:spPr>
          <a:xfrm>
            <a:off x="10158338" y="3196173"/>
            <a:ext cx="1291054" cy="0"/>
          </a:xfrm>
          <a:prstGeom prst="line">
            <a:avLst/>
          </a:prstGeom>
          <a:ln>
            <a:solidFill>
              <a:srgbClr val="000099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ector recto 4"/>
          <p:cNvCxnSpPr>
            <a:stCxn id="332" idx="3"/>
            <a:endCxn id="159" idx="1"/>
          </p:cNvCxnSpPr>
          <p:nvPr/>
        </p:nvCxnSpPr>
        <p:spPr>
          <a:xfrm flipV="1">
            <a:off x="10144114" y="3831824"/>
            <a:ext cx="1456708" cy="4468"/>
          </a:xfrm>
          <a:prstGeom prst="line">
            <a:avLst/>
          </a:prstGeom>
          <a:ln>
            <a:solidFill>
              <a:srgbClr val="000099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 recto 4"/>
          <p:cNvCxnSpPr>
            <a:stCxn id="134" idx="2"/>
          </p:cNvCxnSpPr>
          <p:nvPr/>
        </p:nvCxnSpPr>
        <p:spPr>
          <a:xfrm flipV="1">
            <a:off x="10066030" y="4718743"/>
            <a:ext cx="1422975" cy="6689"/>
          </a:xfrm>
          <a:prstGeom prst="line">
            <a:avLst/>
          </a:prstGeom>
          <a:ln>
            <a:solidFill>
              <a:srgbClr val="000099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CuadroTexto 9"/>
          <p:cNvSpPr txBox="1"/>
          <p:nvPr/>
        </p:nvSpPr>
        <p:spPr>
          <a:xfrm>
            <a:off x="10677358" y="3615207"/>
            <a:ext cx="9949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10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Cartas</a:t>
            </a:r>
          </a:p>
        </p:txBody>
      </p:sp>
      <p:sp>
        <p:nvSpPr>
          <p:cNvPr id="173" name="CuadroTexto 9"/>
          <p:cNvSpPr txBox="1"/>
          <p:nvPr/>
        </p:nvSpPr>
        <p:spPr>
          <a:xfrm>
            <a:off x="10566513" y="4501922"/>
            <a:ext cx="9949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10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Reportes</a:t>
            </a:r>
          </a:p>
        </p:txBody>
      </p:sp>
      <p:sp>
        <p:nvSpPr>
          <p:cNvPr id="174" name="CuadroTexto 9"/>
          <p:cNvSpPr txBox="1"/>
          <p:nvPr/>
        </p:nvSpPr>
        <p:spPr>
          <a:xfrm>
            <a:off x="10690815" y="2985511"/>
            <a:ext cx="9949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1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SUCAVE</a:t>
            </a:r>
          </a:p>
          <a:p>
            <a:r>
              <a:rPr lang="es-PE" sz="11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Anexos</a:t>
            </a:r>
          </a:p>
        </p:txBody>
      </p:sp>
      <p:sp>
        <p:nvSpPr>
          <p:cNvPr id="167" name="1 CuadroTexto"/>
          <p:cNvSpPr txBox="1"/>
          <p:nvPr/>
        </p:nvSpPr>
        <p:spPr>
          <a:xfrm>
            <a:off x="10161839" y="854987"/>
            <a:ext cx="263214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PE" sz="1200"/>
              <a:t>3</a:t>
            </a:r>
          </a:p>
        </p:txBody>
      </p:sp>
      <p:cxnSp>
        <p:nvCxnSpPr>
          <p:cNvPr id="8" name="Conector: angular 7"/>
          <p:cNvCxnSpPr>
            <a:endCxn id="184" idx="1"/>
          </p:cNvCxnSpPr>
          <p:nvPr/>
        </p:nvCxnSpPr>
        <p:spPr>
          <a:xfrm>
            <a:off x="5026556" y="1762192"/>
            <a:ext cx="2903369" cy="248913"/>
          </a:xfrm>
          <a:prstGeom prst="bentConnector3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CuadroTexto"/>
          <p:cNvSpPr txBox="1"/>
          <p:nvPr/>
        </p:nvSpPr>
        <p:spPr>
          <a:xfrm>
            <a:off x="7373253" y="6645700"/>
            <a:ext cx="19400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000" dirty="0" smtClean="0"/>
              <a:t>* Migración durante 2018</a:t>
            </a:r>
            <a:endParaRPr lang="es-PE" sz="1000" dirty="0"/>
          </a:p>
        </p:txBody>
      </p:sp>
      <p:sp>
        <p:nvSpPr>
          <p:cNvPr id="143" name="Rectángulo 90"/>
          <p:cNvSpPr/>
          <p:nvPr/>
        </p:nvSpPr>
        <p:spPr>
          <a:xfrm>
            <a:off x="6334254" y="5147280"/>
            <a:ext cx="1134538" cy="857754"/>
          </a:xfrm>
          <a:prstGeom prst="rect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CuadroTexto 206"/>
          <p:cNvSpPr txBox="1"/>
          <p:nvPr/>
        </p:nvSpPr>
        <p:spPr>
          <a:xfrm>
            <a:off x="6328758" y="4860311"/>
            <a:ext cx="1143255" cy="27699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PE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TL</a:t>
            </a:r>
            <a:endParaRPr lang="es-PE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6" name="172 Grupo"/>
          <p:cNvGrpSpPr/>
          <p:nvPr/>
        </p:nvGrpSpPr>
        <p:grpSpPr>
          <a:xfrm>
            <a:off x="6641654" y="5222395"/>
            <a:ext cx="519630" cy="627104"/>
            <a:chOff x="592446" y="1389030"/>
            <a:chExt cx="692655" cy="834310"/>
          </a:xfrm>
        </p:grpSpPr>
        <p:sp>
          <p:nvSpPr>
            <p:cNvPr id="170" name="CuadroTexto 9"/>
            <p:cNvSpPr txBox="1"/>
            <p:nvPr/>
          </p:nvSpPr>
          <p:spPr>
            <a:xfrm>
              <a:off x="625677" y="1916237"/>
              <a:ext cx="659424" cy="307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ETL</a:t>
              </a:r>
              <a:endParaRPr lang="es-PE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71" name="Picture 2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446" y="1389030"/>
              <a:ext cx="569649" cy="5696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75" name="Imagen 1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5113" y="5933623"/>
            <a:ext cx="742620" cy="163872"/>
          </a:xfrm>
          <a:prstGeom prst="rect">
            <a:avLst/>
          </a:prstGeom>
        </p:spPr>
      </p:pic>
      <p:sp>
        <p:nvSpPr>
          <p:cNvPr id="176" name="Rectángulo 103"/>
          <p:cNvSpPr/>
          <p:nvPr/>
        </p:nvSpPr>
        <p:spPr>
          <a:xfrm>
            <a:off x="6831450" y="6068286"/>
            <a:ext cx="114107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SPPEDBS00023</a:t>
            </a:r>
            <a:r>
              <a:rPr lang="es-P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P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7" name="114 Conector recto de flecha"/>
          <p:cNvCxnSpPr>
            <a:stCxn id="194" idx="3"/>
            <a:endCxn id="143" idx="1"/>
          </p:cNvCxnSpPr>
          <p:nvPr/>
        </p:nvCxnSpPr>
        <p:spPr>
          <a:xfrm>
            <a:off x="6019095" y="5565571"/>
            <a:ext cx="315159" cy="10586"/>
          </a:xfrm>
          <a:prstGeom prst="straightConnector1">
            <a:avLst/>
          </a:prstGeom>
          <a:ln cap="flat">
            <a:solidFill>
              <a:schemeClr val="tx1"/>
            </a:solidFill>
            <a:miter lim="800000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52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ángulo 90"/>
          <p:cNvSpPr/>
          <p:nvPr/>
        </p:nvSpPr>
        <p:spPr>
          <a:xfrm rot="5400000">
            <a:off x="4018704" y="-2332246"/>
            <a:ext cx="4166874" cy="11497719"/>
          </a:xfrm>
          <a:prstGeom prst="rect">
            <a:avLst/>
          </a:prstGeom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PE" sz="2000" b="1" dirty="0"/>
              <a:t>AFP INTEGRA – Definición de las Aplicaciones de Servicios Virtuales al Afiliado</a:t>
            </a:r>
          </a:p>
        </p:txBody>
      </p:sp>
      <p:pic>
        <p:nvPicPr>
          <p:cNvPr id="222" name="Imagen 22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57496" y="103009"/>
            <a:ext cx="1724704" cy="698676"/>
          </a:xfrm>
          <a:prstGeom prst="rect">
            <a:avLst/>
          </a:prstGeom>
        </p:spPr>
      </p:pic>
      <p:sp>
        <p:nvSpPr>
          <p:cNvPr id="130" name="AutoShape 2" descr="Resultado de imagen para edificio empresa dibuj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grpSp>
        <p:nvGrpSpPr>
          <p:cNvPr id="102" name="Grupo 37"/>
          <p:cNvGrpSpPr/>
          <p:nvPr/>
        </p:nvGrpSpPr>
        <p:grpSpPr>
          <a:xfrm>
            <a:off x="354378" y="1550589"/>
            <a:ext cx="973237" cy="525595"/>
            <a:chOff x="1288414" y="2255197"/>
            <a:chExt cx="973237" cy="525595"/>
          </a:xfrm>
        </p:grpSpPr>
        <p:pic>
          <p:nvPicPr>
            <p:cNvPr id="103" name="Imagen 101"/>
            <p:cNvPicPr>
              <a:picLocks noChangeAspect="1"/>
            </p:cNvPicPr>
            <p:nvPr/>
          </p:nvPicPr>
          <p:blipFill rotWithShape="1">
            <a:blip r:embed="rId3"/>
            <a:srcRect r="20396"/>
            <a:stretch/>
          </p:blipFill>
          <p:spPr>
            <a:xfrm>
              <a:off x="1577774" y="2255197"/>
              <a:ext cx="356268" cy="304248"/>
            </a:xfrm>
            <a:prstGeom prst="rect">
              <a:avLst/>
            </a:prstGeom>
          </p:spPr>
        </p:pic>
        <p:sp>
          <p:nvSpPr>
            <p:cNvPr id="104" name="CuadroTexto 34"/>
            <p:cNvSpPr txBox="1"/>
            <p:nvPr/>
          </p:nvSpPr>
          <p:spPr>
            <a:xfrm>
              <a:off x="1288414" y="2519182"/>
              <a:ext cx="9732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100" dirty="0">
                  <a:latin typeface="Arial" panose="020B0604020202020204" pitchFamily="34" charset="0"/>
                  <a:cs typeface="Arial" panose="020B0604020202020204" pitchFamily="34" charset="0"/>
                </a:rPr>
                <a:t>APP Integra</a:t>
              </a:r>
            </a:p>
          </p:txBody>
        </p:sp>
      </p:grpSp>
      <p:grpSp>
        <p:nvGrpSpPr>
          <p:cNvPr id="105" name="Grupo 37"/>
          <p:cNvGrpSpPr/>
          <p:nvPr/>
        </p:nvGrpSpPr>
        <p:grpSpPr>
          <a:xfrm>
            <a:off x="298358" y="2321131"/>
            <a:ext cx="1001961" cy="681017"/>
            <a:chOff x="1255775" y="2255197"/>
            <a:chExt cx="1001961" cy="681017"/>
          </a:xfrm>
        </p:grpSpPr>
        <p:pic>
          <p:nvPicPr>
            <p:cNvPr id="106" name="Imagen 101"/>
            <p:cNvPicPr>
              <a:picLocks noChangeAspect="1"/>
            </p:cNvPicPr>
            <p:nvPr/>
          </p:nvPicPr>
          <p:blipFill rotWithShape="1">
            <a:blip r:embed="rId3"/>
            <a:srcRect r="20396"/>
            <a:stretch/>
          </p:blipFill>
          <p:spPr>
            <a:xfrm>
              <a:off x="1577774" y="2255197"/>
              <a:ext cx="356268" cy="304248"/>
            </a:xfrm>
            <a:prstGeom prst="rect">
              <a:avLst/>
            </a:prstGeom>
          </p:spPr>
        </p:pic>
        <p:sp>
          <p:nvSpPr>
            <p:cNvPr id="107" name="CuadroTexto 34"/>
            <p:cNvSpPr txBox="1"/>
            <p:nvPr/>
          </p:nvSpPr>
          <p:spPr>
            <a:xfrm>
              <a:off x="1255775" y="2505327"/>
              <a:ext cx="100196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100">
                  <a:latin typeface="Arial" panose="020B0604020202020204" pitchFamily="34" charset="0"/>
                  <a:cs typeface="Arial" panose="020B0604020202020204" pitchFamily="34" charset="0"/>
                </a:rPr>
                <a:t>BeneficiosSura360.pe</a:t>
              </a:r>
            </a:p>
          </p:txBody>
        </p:sp>
      </p:grpSp>
      <p:grpSp>
        <p:nvGrpSpPr>
          <p:cNvPr id="108" name="Grupo 37"/>
          <p:cNvGrpSpPr/>
          <p:nvPr/>
        </p:nvGrpSpPr>
        <p:grpSpPr>
          <a:xfrm>
            <a:off x="180388" y="3099340"/>
            <a:ext cx="1278331" cy="525595"/>
            <a:chOff x="1122318" y="2255197"/>
            <a:chExt cx="1278331" cy="525595"/>
          </a:xfrm>
        </p:grpSpPr>
        <p:pic>
          <p:nvPicPr>
            <p:cNvPr id="109" name="Imagen 101"/>
            <p:cNvPicPr>
              <a:picLocks noChangeAspect="1"/>
            </p:cNvPicPr>
            <p:nvPr/>
          </p:nvPicPr>
          <p:blipFill rotWithShape="1">
            <a:blip r:embed="rId3"/>
            <a:srcRect r="20396"/>
            <a:stretch/>
          </p:blipFill>
          <p:spPr>
            <a:xfrm>
              <a:off x="1577774" y="2255197"/>
              <a:ext cx="356268" cy="304248"/>
            </a:xfrm>
            <a:prstGeom prst="rect">
              <a:avLst/>
            </a:prstGeom>
          </p:spPr>
        </p:pic>
        <p:sp>
          <p:nvSpPr>
            <p:cNvPr id="110" name="CuadroTexto 34"/>
            <p:cNvSpPr txBox="1"/>
            <p:nvPr/>
          </p:nvSpPr>
          <p:spPr>
            <a:xfrm>
              <a:off x="1122318" y="2519182"/>
              <a:ext cx="12783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100">
                  <a:latin typeface="Arial" panose="020B0604020202020204" pitchFamily="34" charset="0"/>
                  <a:cs typeface="Arial" panose="020B0604020202020204" pitchFamily="34" charset="0"/>
                </a:rPr>
                <a:t>Bienvenidos</a:t>
              </a:r>
            </a:p>
          </p:txBody>
        </p:sp>
      </p:grpSp>
      <p:grpSp>
        <p:nvGrpSpPr>
          <p:cNvPr id="49" name="Grupo 37"/>
          <p:cNvGrpSpPr/>
          <p:nvPr/>
        </p:nvGrpSpPr>
        <p:grpSpPr>
          <a:xfrm>
            <a:off x="295627" y="3822859"/>
            <a:ext cx="1038397" cy="653307"/>
            <a:chOff x="1255361" y="2255197"/>
            <a:chExt cx="1038397" cy="653307"/>
          </a:xfrm>
        </p:grpSpPr>
        <p:pic>
          <p:nvPicPr>
            <p:cNvPr id="53" name="Imagen 101"/>
            <p:cNvPicPr>
              <a:picLocks noChangeAspect="1"/>
            </p:cNvPicPr>
            <p:nvPr/>
          </p:nvPicPr>
          <p:blipFill rotWithShape="1">
            <a:blip r:embed="rId3"/>
            <a:srcRect r="20396"/>
            <a:stretch/>
          </p:blipFill>
          <p:spPr>
            <a:xfrm>
              <a:off x="1577774" y="2255197"/>
              <a:ext cx="356268" cy="304248"/>
            </a:xfrm>
            <a:prstGeom prst="rect">
              <a:avLst/>
            </a:prstGeom>
          </p:spPr>
        </p:pic>
        <p:sp>
          <p:nvSpPr>
            <p:cNvPr id="54" name="CuadroTexto 34"/>
            <p:cNvSpPr txBox="1"/>
            <p:nvPr/>
          </p:nvSpPr>
          <p:spPr>
            <a:xfrm>
              <a:off x="1255361" y="2477617"/>
              <a:ext cx="103839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100">
                  <a:latin typeface="Arial" panose="020B0604020202020204" pitchFamily="34" charset="0"/>
                  <a:cs typeface="Arial" panose="020B0604020202020204" pitchFamily="34" charset="0"/>
                </a:rPr>
                <a:t>EmprendiendoSura.pe</a:t>
              </a:r>
            </a:p>
          </p:txBody>
        </p:sp>
      </p:grpSp>
      <p:grpSp>
        <p:nvGrpSpPr>
          <p:cNvPr id="61" name="Grupo 37"/>
          <p:cNvGrpSpPr/>
          <p:nvPr/>
        </p:nvGrpSpPr>
        <p:grpSpPr>
          <a:xfrm>
            <a:off x="6119866" y="1564123"/>
            <a:ext cx="881595" cy="694872"/>
            <a:chOff x="1380056" y="2255197"/>
            <a:chExt cx="881595" cy="694872"/>
          </a:xfrm>
        </p:grpSpPr>
        <p:pic>
          <p:nvPicPr>
            <p:cNvPr id="62" name="Imagen 101"/>
            <p:cNvPicPr>
              <a:picLocks noChangeAspect="1"/>
            </p:cNvPicPr>
            <p:nvPr/>
          </p:nvPicPr>
          <p:blipFill rotWithShape="1">
            <a:blip r:embed="rId3"/>
            <a:srcRect r="20396"/>
            <a:stretch/>
          </p:blipFill>
          <p:spPr>
            <a:xfrm>
              <a:off x="1577774" y="2255197"/>
              <a:ext cx="356268" cy="304248"/>
            </a:xfrm>
            <a:prstGeom prst="rect">
              <a:avLst/>
            </a:prstGeom>
          </p:spPr>
        </p:pic>
        <p:sp>
          <p:nvSpPr>
            <p:cNvPr id="72" name="CuadroTexto 34"/>
            <p:cNvSpPr txBox="1"/>
            <p:nvPr/>
          </p:nvSpPr>
          <p:spPr>
            <a:xfrm>
              <a:off x="1380056" y="2519182"/>
              <a:ext cx="88159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100">
                  <a:latin typeface="Arial" panose="020B0604020202020204" pitchFamily="34" charset="0"/>
                  <a:cs typeface="Arial" panose="020B0604020202020204" pitchFamily="34" charset="0"/>
                </a:rPr>
                <a:t>Intranet de Integra</a:t>
              </a:r>
            </a:p>
          </p:txBody>
        </p:sp>
      </p:grpSp>
      <p:grpSp>
        <p:nvGrpSpPr>
          <p:cNvPr id="73" name="Grupo 37"/>
          <p:cNvGrpSpPr/>
          <p:nvPr/>
        </p:nvGrpSpPr>
        <p:grpSpPr>
          <a:xfrm>
            <a:off x="5936777" y="2471880"/>
            <a:ext cx="1074260" cy="525595"/>
            <a:chOff x="1187392" y="2255197"/>
            <a:chExt cx="1074260" cy="525595"/>
          </a:xfrm>
        </p:grpSpPr>
        <p:pic>
          <p:nvPicPr>
            <p:cNvPr id="74" name="Imagen 101"/>
            <p:cNvPicPr>
              <a:picLocks noChangeAspect="1"/>
            </p:cNvPicPr>
            <p:nvPr/>
          </p:nvPicPr>
          <p:blipFill rotWithShape="1">
            <a:blip r:embed="rId3"/>
            <a:srcRect r="20396"/>
            <a:stretch/>
          </p:blipFill>
          <p:spPr>
            <a:xfrm>
              <a:off x="1577774" y="2255197"/>
              <a:ext cx="356268" cy="304248"/>
            </a:xfrm>
            <a:prstGeom prst="rect">
              <a:avLst/>
            </a:prstGeom>
          </p:spPr>
        </p:pic>
        <p:sp>
          <p:nvSpPr>
            <p:cNvPr id="87" name="CuadroTexto 34"/>
            <p:cNvSpPr txBox="1"/>
            <p:nvPr/>
          </p:nvSpPr>
          <p:spPr>
            <a:xfrm>
              <a:off x="1187392" y="2519182"/>
              <a:ext cx="10742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100" dirty="0">
                  <a:latin typeface="Arial" panose="020B0604020202020204" pitchFamily="34" charset="0"/>
                  <a:cs typeface="Arial" panose="020B0604020202020204" pitchFamily="34" charset="0"/>
                </a:rPr>
                <a:t>Market2035</a:t>
              </a:r>
            </a:p>
          </p:txBody>
        </p:sp>
      </p:grpSp>
      <p:grpSp>
        <p:nvGrpSpPr>
          <p:cNvPr id="88" name="Grupo 37"/>
          <p:cNvGrpSpPr/>
          <p:nvPr/>
        </p:nvGrpSpPr>
        <p:grpSpPr>
          <a:xfrm>
            <a:off x="6102029" y="3180240"/>
            <a:ext cx="881595" cy="694872"/>
            <a:chOff x="1338491" y="2255197"/>
            <a:chExt cx="881595" cy="694872"/>
          </a:xfrm>
        </p:grpSpPr>
        <p:pic>
          <p:nvPicPr>
            <p:cNvPr id="89" name="Imagen 101"/>
            <p:cNvPicPr>
              <a:picLocks noChangeAspect="1"/>
            </p:cNvPicPr>
            <p:nvPr/>
          </p:nvPicPr>
          <p:blipFill rotWithShape="1">
            <a:blip r:embed="rId3"/>
            <a:srcRect r="20396"/>
            <a:stretch/>
          </p:blipFill>
          <p:spPr>
            <a:xfrm>
              <a:off x="1577774" y="2255197"/>
              <a:ext cx="356268" cy="304248"/>
            </a:xfrm>
            <a:prstGeom prst="rect">
              <a:avLst/>
            </a:prstGeom>
          </p:spPr>
        </p:pic>
        <p:sp>
          <p:nvSpPr>
            <p:cNvPr id="90" name="CuadroTexto 34"/>
            <p:cNvSpPr txBox="1"/>
            <p:nvPr/>
          </p:nvSpPr>
          <p:spPr>
            <a:xfrm>
              <a:off x="1338491" y="2519182"/>
              <a:ext cx="88159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100">
                  <a:latin typeface="Arial" panose="020B0604020202020204" pitchFamily="34" charset="0"/>
                  <a:cs typeface="Arial" panose="020B0604020202020204" pitchFamily="34" charset="0"/>
                </a:rPr>
                <a:t>Modulo Express</a:t>
              </a:r>
            </a:p>
          </p:txBody>
        </p:sp>
      </p:grpSp>
      <p:grpSp>
        <p:nvGrpSpPr>
          <p:cNvPr id="91" name="Grupo 37"/>
          <p:cNvGrpSpPr/>
          <p:nvPr/>
        </p:nvGrpSpPr>
        <p:grpSpPr>
          <a:xfrm>
            <a:off x="6112083" y="3951273"/>
            <a:ext cx="881595" cy="694872"/>
            <a:chOff x="1380056" y="2255197"/>
            <a:chExt cx="881595" cy="694872"/>
          </a:xfrm>
        </p:grpSpPr>
        <p:pic>
          <p:nvPicPr>
            <p:cNvPr id="92" name="Imagen 101"/>
            <p:cNvPicPr>
              <a:picLocks noChangeAspect="1"/>
            </p:cNvPicPr>
            <p:nvPr/>
          </p:nvPicPr>
          <p:blipFill rotWithShape="1">
            <a:blip r:embed="rId3"/>
            <a:srcRect r="20396"/>
            <a:stretch/>
          </p:blipFill>
          <p:spPr>
            <a:xfrm>
              <a:off x="1632366" y="2255197"/>
              <a:ext cx="356268" cy="304248"/>
            </a:xfrm>
            <a:prstGeom prst="rect">
              <a:avLst/>
            </a:prstGeom>
          </p:spPr>
        </p:pic>
        <p:sp>
          <p:nvSpPr>
            <p:cNvPr id="93" name="CuadroTexto 34"/>
            <p:cNvSpPr txBox="1"/>
            <p:nvPr/>
          </p:nvSpPr>
          <p:spPr>
            <a:xfrm>
              <a:off x="1380056" y="2519182"/>
              <a:ext cx="88159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100">
                  <a:latin typeface="Arial" panose="020B0604020202020204" pitchFamily="34" charset="0"/>
                  <a:cs typeface="Arial" panose="020B0604020202020204" pitchFamily="34" charset="0"/>
                </a:rPr>
                <a:t>Trabajaensura.pe</a:t>
              </a:r>
            </a:p>
          </p:txBody>
        </p:sp>
      </p:grpSp>
      <p:sp>
        <p:nvSpPr>
          <p:cNvPr id="94" name="CuadroTexto 206"/>
          <p:cNvSpPr txBox="1"/>
          <p:nvPr/>
        </p:nvSpPr>
        <p:spPr>
          <a:xfrm>
            <a:off x="1354317" y="1569140"/>
            <a:ext cx="4338394" cy="769441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PE" sz="1100" dirty="0">
                <a:latin typeface="Arial" panose="020B0604020202020204" pitchFamily="34" charset="0"/>
                <a:cs typeface="Arial" panose="020B0604020202020204" pitchFamily="34" charset="0"/>
              </a:rPr>
              <a:t>Brindar a través de un smartphone, la comunicación directa del afiliado con AFP Integra, permitiendo realizar operaciones similares a la zona privada, e interactuando a través de notificación</a:t>
            </a:r>
          </a:p>
        </p:txBody>
      </p:sp>
      <p:sp>
        <p:nvSpPr>
          <p:cNvPr id="95" name="CuadroTexto 206"/>
          <p:cNvSpPr txBox="1"/>
          <p:nvPr/>
        </p:nvSpPr>
        <p:spPr>
          <a:xfrm>
            <a:off x="1354317" y="2589105"/>
            <a:ext cx="4338394" cy="261610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PE" sz="1100">
                <a:latin typeface="Arial" panose="020B0604020202020204" pitchFamily="34" charset="0"/>
                <a:cs typeface="Arial" panose="020B0604020202020204" pitchFamily="34" charset="0"/>
              </a:rPr>
              <a:t>Informes de beneficios de Gestión Humana</a:t>
            </a:r>
          </a:p>
        </p:txBody>
      </p:sp>
      <p:sp>
        <p:nvSpPr>
          <p:cNvPr id="112" name="CuadroTexto 206"/>
          <p:cNvSpPr txBox="1"/>
          <p:nvPr/>
        </p:nvSpPr>
        <p:spPr>
          <a:xfrm>
            <a:off x="1378267" y="3162257"/>
            <a:ext cx="4338394" cy="261610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PE" sz="1100">
                <a:latin typeface="Arial" panose="020B0604020202020204" pitchFamily="34" charset="0"/>
                <a:cs typeface="Arial" panose="020B0604020202020204" pitchFamily="34" charset="0"/>
              </a:rPr>
              <a:t>Web de información</a:t>
            </a:r>
          </a:p>
        </p:txBody>
      </p:sp>
      <p:sp>
        <p:nvSpPr>
          <p:cNvPr id="113" name="CuadroTexto 206"/>
          <p:cNvSpPr txBox="1"/>
          <p:nvPr/>
        </p:nvSpPr>
        <p:spPr>
          <a:xfrm>
            <a:off x="1354317" y="3870583"/>
            <a:ext cx="4338394" cy="261610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PE" sz="1100">
                <a:latin typeface="Arial" panose="020B0604020202020204" pitchFamily="34" charset="0"/>
                <a:cs typeface="Arial" panose="020B0604020202020204" pitchFamily="34" charset="0"/>
              </a:rPr>
              <a:t>Web de responsabilidad social</a:t>
            </a:r>
          </a:p>
        </p:txBody>
      </p:sp>
      <p:grpSp>
        <p:nvGrpSpPr>
          <p:cNvPr id="114" name="Grupo 37"/>
          <p:cNvGrpSpPr/>
          <p:nvPr/>
        </p:nvGrpSpPr>
        <p:grpSpPr>
          <a:xfrm>
            <a:off x="5967086" y="4753266"/>
            <a:ext cx="1380773" cy="539243"/>
            <a:chOff x="1172869" y="2255197"/>
            <a:chExt cx="1380773" cy="539243"/>
          </a:xfrm>
        </p:grpSpPr>
        <p:pic>
          <p:nvPicPr>
            <p:cNvPr id="115" name="Imagen 101"/>
            <p:cNvPicPr>
              <a:picLocks noChangeAspect="1"/>
            </p:cNvPicPr>
            <p:nvPr/>
          </p:nvPicPr>
          <p:blipFill rotWithShape="1">
            <a:blip r:embed="rId3"/>
            <a:srcRect r="20396"/>
            <a:stretch/>
          </p:blipFill>
          <p:spPr>
            <a:xfrm>
              <a:off x="1577774" y="2255197"/>
              <a:ext cx="356268" cy="304248"/>
            </a:xfrm>
            <a:prstGeom prst="rect">
              <a:avLst/>
            </a:prstGeom>
          </p:spPr>
        </p:pic>
        <p:sp>
          <p:nvSpPr>
            <p:cNvPr id="116" name="CuadroTexto 34"/>
            <p:cNvSpPr txBox="1"/>
            <p:nvPr/>
          </p:nvSpPr>
          <p:spPr>
            <a:xfrm>
              <a:off x="1172869" y="2532830"/>
              <a:ext cx="138077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100">
                  <a:latin typeface="Arial" panose="020B0604020202020204" pitchFamily="34" charset="0"/>
                  <a:cs typeface="Arial" panose="020B0604020202020204" pitchFamily="34" charset="0"/>
                </a:rPr>
                <a:t>Web AFP Integra</a:t>
              </a:r>
            </a:p>
          </p:txBody>
        </p:sp>
      </p:grpSp>
      <p:sp>
        <p:nvSpPr>
          <p:cNvPr id="119" name="CuadroTexto 206"/>
          <p:cNvSpPr txBox="1"/>
          <p:nvPr/>
        </p:nvSpPr>
        <p:spPr>
          <a:xfrm>
            <a:off x="7149285" y="1583115"/>
            <a:ext cx="4338394" cy="430887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PE" sz="1100" dirty="0">
                <a:latin typeface="Arial" panose="020B0604020202020204" pitchFamily="34" charset="0"/>
                <a:cs typeface="Arial" panose="020B0604020202020204" pitchFamily="34" charset="0"/>
              </a:rPr>
              <a:t>Servicios Intranet SURA</a:t>
            </a:r>
          </a:p>
          <a:p>
            <a:pPr algn="just"/>
            <a:r>
              <a:rPr lang="es-PE" sz="1100" dirty="0">
                <a:latin typeface="Arial" panose="020B0604020202020204" pitchFamily="34" charset="0"/>
                <a:cs typeface="Arial" panose="020B0604020202020204" pitchFamily="34" charset="0"/>
              </a:rPr>
              <a:t>Web Interna GGHH</a:t>
            </a:r>
          </a:p>
        </p:txBody>
      </p:sp>
      <p:sp>
        <p:nvSpPr>
          <p:cNvPr id="120" name="CuadroTexto 206"/>
          <p:cNvSpPr txBox="1"/>
          <p:nvPr/>
        </p:nvSpPr>
        <p:spPr>
          <a:xfrm>
            <a:off x="7176581" y="2485735"/>
            <a:ext cx="4338394" cy="261610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PE" sz="1100" dirty="0">
                <a:latin typeface="Arial" panose="020B0604020202020204" pitchFamily="34" charset="0"/>
                <a:cs typeface="Arial" panose="020B0604020202020204" pitchFamily="34" charset="0"/>
              </a:rPr>
              <a:t>Ahorro voluntario.</a:t>
            </a:r>
          </a:p>
        </p:txBody>
      </p:sp>
      <p:sp>
        <p:nvSpPr>
          <p:cNvPr id="121" name="CuadroTexto 206"/>
          <p:cNvSpPr txBox="1"/>
          <p:nvPr/>
        </p:nvSpPr>
        <p:spPr>
          <a:xfrm>
            <a:off x="7203877" y="3207988"/>
            <a:ext cx="4338394" cy="430887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PE" sz="1100">
                <a:latin typeface="Arial" panose="020B0604020202020204" pitchFamily="34" charset="0"/>
                <a:cs typeface="Arial" panose="020B0604020202020204" pitchFamily="34" charset="0"/>
              </a:rPr>
              <a:t>El Modulo Integra Express tiene la finalidad de que los afiliados que visitan las agencias se auto atiendan.</a:t>
            </a:r>
          </a:p>
        </p:txBody>
      </p:sp>
      <p:sp>
        <p:nvSpPr>
          <p:cNvPr id="122" name="CuadroTexto 206"/>
          <p:cNvSpPr txBox="1"/>
          <p:nvPr/>
        </p:nvSpPr>
        <p:spPr>
          <a:xfrm>
            <a:off x="7217525" y="4030170"/>
            <a:ext cx="4338394" cy="261610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PE" sz="1100">
                <a:latin typeface="Arial" panose="020B0604020202020204" pitchFamily="34" charset="0"/>
                <a:cs typeface="Arial" panose="020B0604020202020204" pitchFamily="34" charset="0"/>
              </a:rPr>
              <a:t>Pagina de información laboral</a:t>
            </a:r>
          </a:p>
        </p:txBody>
      </p:sp>
      <p:sp>
        <p:nvSpPr>
          <p:cNvPr id="123" name="CuadroTexto 206"/>
          <p:cNvSpPr txBox="1"/>
          <p:nvPr/>
        </p:nvSpPr>
        <p:spPr>
          <a:xfrm>
            <a:off x="7272117" y="4784087"/>
            <a:ext cx="4338394" cy="430887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PE" sz="1100" dirty="0">
                <a:latin typeface="Arial" panose="020B0604020202020204" pitchFamily="34" charset="0"/>
                <a:cs typeface="Arial" panose="020B0604020202020204" pitchFamily="34" charset="0"/>
              </a:rPr>
              <a:t>Transferir trámites realizados en la agencia al Website y que permitan disminuir el flujo de atención presencial en el tiempo.</a:t>
            </a:r>
          </a:p>
        </p:txBody>
      </p:sp>
      <p:sp>
        <p:nvSpPr>
          <p:cNvPr id="63" name="CuadroTexto 206"/>
          <p:cNvSpPr txBox="1"/>
          <p:nvPr/>
        </p:nvSpPr>
        <p:spPr>
          <a:xfrm>
            <a:off x="354378" y="1075904"/>
            <a:ext cx="11497721" cy="338554"/>
          </a:xfrm>
          <a:prstGeom prst="rect">
            <a:avLst/>
          </a:prstGeom>
          <a:solidFill>
            <a:srgbClr val="00CC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600" b="1" dirty="0">
                <a:solidFill>
                  <a:schemeClr val="bg1"/>
                </a:solidFill>
              </a:rPr>
              <a:t>Servicios Virtuales al Afiliado</a:t>
            </a:r>
            <a:endParaRPr lang="es-PE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5" name="Grupo 37"/>
          <p:cNvGrpSpPr/>
          <p:nvPr/>
        </p:nvGrpSpPr>
        <p:grpSpPr>
          <a:xfrm>
            <a:off x="297335" y="4562103"/>
            <a:ext cx="1038397" cy="694251"/>
            <a:chOff x="1255361" y="2255197"/>
            <a:chExt cx="1038397" cy="694251"/>
          </a:xfrm>
        </p:grpSpPr>
        <p:pic>
          <p:nvPicPr>
            <p:cNvPr id="66" name="Imagen 101"/>
            <p:cNvPicPr>
              <a:picLocks noChangeAspect="1"/>
            </p:cNvPicPr>
            <p:nvPr/>
          </p:nvPicPr>
          <p:blipFill rotWithShape="1">
            <a:blip r:embed="rId3"/>
            <a:srcRect r="20396"/>
            <a:stretch/>
          </p:blipFill>
          <p:spPr>
            <a:xfrm>
              <a:off x="1577774" y="2255197"/>
              <a:ext cx="356268" cy="304248"/>
            </a:xfrm>
            <a:prstGeom prst="rect">
              <a:avLst/>
            </a:prstGeom>
          </p:spPr>
        </p:pic>
        <p:sp>
          <p:nvSpPr>
            <p:cNvPr id="67" name="CuadroTexto 34"/>
            <p:cNvSpPr txBox="1"/>
            <p:nvPr/>
          </p:nvSpPr>
          <p:spPr>
            <a:xfrm>
              <a:off x="1255361" y="2518561"/>
              <a:ext cx="103839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100">
                  <a:latin typeface="Arial" panose="020B0604020202020204" pitchFamily="34" charset="0"/>
                  <a:cs typeface="Arial" panose="020B0604020202020204" pitchFamily="34" charset="0"/>
                </a:rPr>
                <a:t>Estimador de Pensión</a:t>
              </a:r>
            </a:p>
          </p:txBody>
        </p:sp>
      </p:grpSp>
      <p:sp>
        <p:nvSpPr>
          <p:cNvPr id="68" name="CuadroTexto 206"/>
          <p:cNvSpPr txBox="1"/>
          <p:nvPr/>
        </p:nvSpPr>
        <p:spPr>
          <a:xfrm>
            <a:off x="1354911" y="4562103"/>
            <a:ext cx="4338394" cy="430887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PE" sz="1100">
                <a:latin typeface="Arial" panose="020B0604020202020204" pitchFamily="34" charset="0"/>
                <a:cs typeface="Arial" panose="020B0604020202020204" pitchFamily="34" charset="0"/>
              </a:rPr>
              <a:t>Permitir realizar la proyección  y estimación de la pensión de acuerdo a la normativa vigente.</a:t>
            </a:r>
          </a:p>
        </p:txBody>
      </p:sp>
    </p:spTree>
    <p:extLst>
      <p:ext uri="{BB962C8B-B14F-4D97-AF65-F5344CB8AC3E}">
        <p14:creationId xmlns:p14="http://schemas.microsoft.com/office/powerpoint/2010/main" val="278406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0" y="119143"/>
            <a:ext cx="8257496" cy="588035"/>
          </a:xfrm>
        </p:spPr>
        <p:txBody>
          <a:bodyPr/>
          <a:lstStyle/>
          <a:p>
            <a:pPr algn="l"/>
            <a:r>
              <a:rPr lang="es-PE" sz="2400" b="1" dirty="0"/>
              <a:t>AFP INTEGRA – Proceso de Servicios Virtuales al Afiliado</a:t>
            </a:r>
          </a:p>
        </p:txBody>
      </p:sp>
      <p:pic>
        <p:nvPicPr>
          <p:cNvPr id="222" name="Imagen 22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57496" y="103009"/>
            <a:ext cx="1724704" cy="698676"/>
          </a:xfrm>
          <a:prstGeom prst="rect">
            <a:avLst/>
          </a:prstGeom>
        </p:spPr>
      </p:pic>
      <p:sp>
        <p:nvSpPr>
          <p:cNvPr id="130" name="AutoShape 2" descr="Resultado de imagen para edificio empresa dibuj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135" name="Rectángulo 90"/>
          <p:cNvSpPr/>
          <p:nvPr/>
        </p:nvSpPr>
        <p:spPr>
          <a:xfrm rot="5400000">
            <a:off x="4640204" y="-2217964"/>
            <a:ext cx="3347573" cy="10109192"/>
          </a:xfrm>
          <a:prstGeom prst="rect">
            <a:avLst/>
          </a:prstGeom>
          <a:ln w="19050">
            <a:solidFill>
              <a:srgbClr val="0099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CuadroTexto 206"/>
          <p:cNvSpPr txBox="1"/>
          <p:nvPr/>
        </p:nvSpPr>
        <p:spPr>
          <a:xfrm>
            <a:off x="1265630" y="885820"/>
            <a:ext cx="10102957" cy="277023"/>
          </a:xfrm>
          <a:prstGeom prst="rect">
            <a:avLst/>
          </a:prstGeom>
          <a:solidFill>
            <a:srgbClr val="0099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SERVICIOS VIRTUALES SURA</a:t>
            </a:r>
          </a:p>
        </p:txBody>
      </p:sp>
      <p:sp>
        <p:nvSpPr>
          <p:cNvPr id="200" name="Rectángulo 90"/>
          <p:cNvSpPr/>
          <p:nvPr/>
        </p:nvSpPr>
        <p:spPr>
          <a:xfrm>
            <a:off x="6687284" y="5647971"/>
            <a:ext cx="996337" cy="819235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6" name="205 Grupo"/>
          <p:cNvGrpSpPr/>
          <p:nvPr/>
        </p:nvGrpSpPr>
        <p:grpSpPr>
          <a:xfrm>
            <a:off x="7050312" y="6381013"/>
            <a:ext cx="1334752" cy="392830"/>
            <a:chOff x="1177007" y="4556193"/>
            <a:chExt cx="1334752" cy="392830"/>
          </a:xfrm>
        </p:grpSpPr>
        <p:pic>
          <p:nvPicPr>
            <p:cNvPr id="207" name="Imagen 1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09764" y="4556193"/>
              <a:ext cx="646991" cy="175994"/>
            </a:xfrm>
            <a:prstGeom prst="rect">
              <a:avLst/>
            </a:prstGeom>
          </p:spPr>
        </p:pic>
        <p:sp>
          <p:nvSpPr>
            <p:cNvPr id="210" name="Rectángulo 103"/>
            <p:cNvSpPr/>
            <p:nvPr/>
          </p:nvSpPr>
          <p:spPr>
            <a:xfrm>
              <a:off x="1177007" y="4702802"/>
              <a:ext cx="1334752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E" sz="1000" dirty="0">
                  <a:latin typeface="Arial" panose="020B0604020202020204" pitchFamily="34" charset="0"/>
                  <a:cs typeface="Arial" panose="020B0604020202020204" pitchFamily="34" charset="0"/>
                </a:rPr>
                <a:t>APPN.INTEGRA</a:t>
              </a:r>
            </a:p>
          </p:txBody>
        </p:sp>
      </p:grpSp>
      <p:grpSp>
        <p:nvGrpSpPr>
          <p:cNvPr id="211" name="20 Grupo"/>
          <p:cNvGrpSpPr/>
          <p:nvPr/>
        </p:nvGrpSpPr>
        <p:grpSpPr>
          <a:xfrm>
            <a:off x="6782799" y="5705323"/>
            <a:ext cx="1033908" cy="675690"/>
            <a:chOff x="374751" y="5549692"/>
            <a:chExt cx="1033908" cy="675690"/>
          </a:xfrm>
        </p:grpSpPr>
        <p:sp>
          <p:nvSpPr>
            <p:cNvPr id="212" name="CuadroTexto 58"/>
            <p:cNvSpPr txBox="1"/>
            <p:nvPr/>
          </p:nvSpPr>
          <p:spPr>
            <a:xfrm>
              <a:off x="374751" y="5963772"/>
              <a:ext cx="10339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050">
                  <a:latin typeface="Arial" panose="020B0604020202020204" pitchFamily="34" charset="0"/>
                  <a:cs typeface="Arial" panose="020B0604020202020204" pitchFamily="34" charset="0"/>
                </a:rPr>
                <a:t>INTEGRA</a:t>
              </a:r>
            </a:p>
          </p:txBody>
        </p:sp>
        <p:pic>
          <p:nvPicPr>
            <p:cNvPr id="213" name="Imagen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2732" y="5549692"/>
              <a:ext cx="432103" cy="432175"/>
            </a:xfrm>
            <a:prstGeom prst="rect">
              <a:avLst/>
            </a:prstGeom>
          </p:spPr>
        </p:pic>
      </p:grpSp>
      <p:sp>
        <p:nvSpPr>
          <p:cNvPr id="220" name="Rectángulo 90"/>
          <p:cNvSpPr/>
          <p:nvPr/>
        </p:nvSpPr>
        <p:spPr>
          <a:xfrm>
            <a:off x="3766175" y="5551080"/>
            <a:ext cx="1070721" cy="929395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1" name="CuadroTexto 206"/>
          <p:cNvSpPr txBox="1"/>
          <p:nvPr/>
        </p:nvSpPr>
        <p:spPr>
          <a:xfrm>
            <a:off x="3766176" y="5329403"/>
            <a:ext cx="1098129" cy="276999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PE"/>
              <a:t>DB2</a:t>
            </a:r>
          </a:p>
        </p:txBody>
      </p:sp>
      <p:grpSp>
        <p:nvGrpSpPr>
          <p:cNvPr id="234" name="172 Grupo"/>
          <p:cNvGrpSpPr/>
          <p:nvPr/>
        </p:nvGrpSpPr>
        <p:grpSpPr>
          <a:xfrm>
            <a:off x="3918575" y="5685759"/>
            <a:ext cx="795515" cy="655410"/>
            <a:chOff x="480491" y="1370597"/>
            <a:chExt cx="1060402" cy="871970"/>
          </a:xfrm>
        </p:grpSpPr>
        <p:sp>
          <p:nvSpPr>
            <p:cNvPr id="235" name="CuadroTexto 9"/>
            <p:cNvSpPr txBox="1"/>
            <p:nvPr/>
          </p:nvSpPr>
          <p:spPr>
            <a:xfrm>
              <a:off x="480491" y="1894516"/>
              <a:ext cx="1060402" cy="348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100">
                  <a:latin typeface="Arial" panose="020B0604020202020204" pitchFamily="34" charset="0"/>
                  <a:cs typeface="Arial" panose="020B0604020202020204" pitchFamily="34" charset="0"/>
                </a:rPr>
                <a:t>PORTAL</a:t>
              </a:r>
            </a:p>
          </p:txBody>
        </p:sp>
        <p:pic>
          <p:nvPicPr>
            <p:cNvPr id="236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204" y="1370597"/>
              <a:ext cx="569648" cy="5696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53" name="CuadroTexto 206"/>
          <p:cNvSpPr txBox="1"/>
          <p:nvPr/>
        </p:nvSpPr>
        <p:spPr>
          <a:xfrm>
            <a:off x="8340645" y="1266468"/>
            <a:ext cx="2915226" cy="261610"/>
          </a:xfrm>
          <a:prstGeom prst="rect">
            <a:avLst/>
          </a:prstGeom>
          <a:solidFill>
            <a:srgbClr val="C00000"/>
          </a:solidFill>
          <a:ln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MINISITIOS</a:t>
            </a:r>
          </a:p>
        </p:txBody>
      </p:sp>
      <p:sp>
        <p:nvSpPr>
          <p:cNvPr id="354" name="Rectángulo 90"/>
          <p:cNvSpPr/>
          <p:nvPr/>
        </p:nvSpPr>
        <p:spPr>
          <a:xfrm rot="5400000">
            <a:off x="9019528" y="827981"/>
            <a:ext cx="1557459" cy="2915227"/>
          </a:xfrm>
          <a:prstGeom prst="rect">
            <a:avLst/>
          </a:prstGeom>
          <a:ln w="19050">
            <a:solidFill>
              <a:srgbClr val="C0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0" name="143 Grupo"/>
          <p:cNvGrpSpPr/>
          <p:nvPr/>
        </p:nvGrpSpPr>
        <p:grpSpPr>
          <a:xfrm>
            <a:off x="9386201" y="1638362"/>
            <a:ext cx="1380358" cy="646161"/>
            <a:chOff x="3292846" y="1522636"/>
            <a:chExt cx="1380358" cy="646161"/>
          </a:xfrm>
        </p:grpSpPr>
        <p:pic>
          <p:nvPicPr>
            <p:cNvPr id="186" name="Imagen 106"/>
            <p:cNvPicPr>
              <a:picLocks noChangeAspect="1"/>
            </p:cNvPicPr>
            <p:nvPr/>
          </p:nvPicPr>
          <p:blipFill rotWithShape="1">
            <a:blip r:embed="rId6"/>
            <a:srcRect r="20396"/>
            <a:stretch/>
          </p:blipFill>
          <p:spPr>
            <a:xfrm>
              <a:off x="3699389" y="1522636"/>
              <a:ext cx="503281" cy="429795"/>
            </a:xfrm>
            <a:prstGeom prst="rect">
              <a:avLst/>
            </a:prstGeom>
          </p:spPr>
        </p:pic>
        <p:sp>
          <p:nvSpPr>
            <p:cNvPr id="187" name="CuadroTexto 120"/>
            <p:cNvSpPr txBox="1"/>
            <p:nvPr/>
          </p:nvSpPr>
          <p:spPr>
            <a:xfrm>
              <a:off x="3292846" y="1907187"/>
              <a:ext cx="13803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100">
                  <a:latin typeface="Arial" panose="020B0604020202020204" pitchFamily="34" charset="0"/>
                  <a:cs typeface="Arial" panose="020B0604020202020204" pitchFamily="34" charset="0"/>
                </a:rPr>
                <a:t>Bienvenidos</a:t>
              </a:r>
            </a:p>
          </p:txBody>
        </p:sp>
      </p:grpSp>
      <p:grpSp>
        <p:nvGrpSpPr>
          <p:cNvPr id="188" name="143 Grupo"/>
          <p:cNvGrpSpPr/>
          <p:nvPr/>
        </p:nvGrpSpPr>
        <p:grpSpPr>
          <a:xfrm>
            <a:off x="8298981" y="1623040"/>
            <a:ext cx="1380358" cy="673871"/>
            <a:chOff x="3348266" y="1494926"/>
            <a:chExt cx="1380358" cy="673871"/>
          </a:xfrm>
        </p:grpSpPr>
        <p:pic>
          <p:nvPicPr>
            <p:cNvPr id="189" name="Imagen 106"/>
            <p:cNvPicPr>
              <a:picLocks noChangeAspect="1"/>
            </p:cNvPicPr>
            <p:nvPr/>
          </p:nvPicPr>
          <p:blipFill rotWithShape="1">
            <a:blip r:embed="rId6"/>
            <a:srcRect r="20396"/>
            <a:stretch/>
          </p:blipFill>
          <p:spPr>
            <a:xfrm>
              <a:off x="3768664" y="1494926"/>
              <a:ext cx="503281" cy="429795"/>
            </a:xfrm>
            <a:prstGeom prst="rect">
              <a:avLst/>
            </a:prstGeom>
          </p:spPr>
        </p:pic>
        <p:sp>
          <p:nvSpPr>
            <p:cNvPr id="190" name="CuadroTexto 120"/>
            <p:cNvSpPr txBox="1"/>
            <p:nvPr/>
          </p:nvSpPr>
          <p:spPr>
            <a:xfrm>
              <a:off x="3348266" y="1907187"/>
              <a:ext cx="13803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100">
                  <a:latin typeface="Arial" panose="020B0604020202020204" pitchFamily="34" charset="0"/>
                  <a:cs typeface="Arial" panose="020B0604020202020204" pitchFamily="34" charset="0"/>
                </a:rPr>
                <a:t>BeneficiosSura360</a:t>
              </a:r>
            </a:p>
          </p:txBody>
        </p:sp>
      </p:grpSp>
      <p:grpSp>
        <p:nvGrpSpPr>
          <p:cNvPr id="138" name="143 Grupo"/>
          <p:cNvGrpSpPr/>
          <p:nvPr/>
        </p:nvGrpSpPr>
        <p:grpSpPr>
          <a:xfrm>
            <a:off x="9339842" y="2362275"/>
            <a:ext cx="1393506" cy="673871"/>
            <a:chOff x="3223571" y="1522636"/>
            <a:chExt cx="1393506" cy="673871"/>
          </a:xfrm>
        </p:grpSpPr>
        <p:pic>
          <p:nvPicPr>
            <p:cNvPr id="139" name="Imagen 106"/>
            <p:cNvPicPr>
              <a:picLocks noChangeAspect="1"/>
            </p:cNvPicPr>
            <p:nvPr/>
          </p:nvPicPr>
          <p:blipFill rotWithShape="1">
            <a:blip r:embed="rId6"/>
            <a:srcRect r="20396"/>
            <a:stretch/>
          </p:blipFill>
          <p:spPr>
            <a:xfrm>
              <a:off x="3602404" y="1522636"/>
              <a:ext cx="503281" cy="429795"/>
            </a:xfrm>
            <a:prstGeom prst="rect">
              <a:avLst/>
            </a:prstGeom>
          </p:spPr>
        </p:pic>
        <p:sp>
          <p:nvSpPr>
            <p:cNvPr id="140" name="CuadroTexto 120"/>
            <p:cNvSpPr txBox="1"/>
            <p:nvPr/>
          </p:nvSpPr>
          <p:spPr>
            <a:xfrm>
              <a:off x="3223571" y="1934897"/>
              <a:ext cx="13935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100">
                  <a:latin typeface="Arial" panose="020B0604020202020204" pitchFamily="34" charset="0"/>
                  <a:cs typeface="Arial" panose="020B0604020202020204" pitchFamily="34" charset="0"/>
                </a:rPr>
                <a:t>Trabajaensura.pe)</a:t>
              </a:r>
            </a:p>
          </p:txBody>
        </p:sp>
      </p:grpSp>
      <p:grpSp>
        <p:nvGrpSpPr>
          <p:cNvPr id="154" name="143 Grupo"/>
          <p:cNvGrpSpPr/>
          <p:nvPr/>
        </p:nvGrpSpPr>
        <p:grpSpPr>
          <a:xfrm>
            <a:off x="8394107" y="2377862"/>
            <a:ext cx="1112399" cy="659809"/>
            <a:chOff x="3292846" y="1522636"/>
            <a:chExt cx="1112399" cy="659809"/>
          </a:xfrm>
        </p:grpSpPr>
        <p:pic>
          <p:nvPicPr>
            <p:cNvPr id="155" name="Imagen 106"/>
            <p:cNvPicPr>
              <a:picLocks noChangeAspect="1"/>
            </p:cNvPicPr>
            <p:nvPr/>
          </p:nvPicPr>
          <p:blipFill rotWithShape="1">
            <a:blip r:embed="rId6"/>
            <a:srcRect r="20396"/>
            <a:stretch/>
          </p:blipFill>
          <p:spPr>
            <a:xfrm>
              <a:off x="3616259" y="1522636"/>
              <a:ext cx="503281" cy="429795"/>
            </a:xfrm>
            <a:prstGeom prst="rect">
              <a:avLst/>
            </a:prstGeom>
          </p:spPr>
        </p:pic>
        <p:sp>
          <p:nvSpPr>
            <p:cNvPr id="156" name="CuadroTexto 120"/>
            <p:cNvSpPr txBox="1"/>
            <p:nvPr/>
          </p:nvSpPr>
          <p:spPr>
            <a:xfrm>
              <a:off x="3292846" y="1920835"/>
              <a:ext cx="11123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100" dirty="0">
                  <a:latin typeface="Arial" panose="020B0604020202020204" pitchFamily="34" charset="0"/>
                  <a:cs typeface="Arial" panose="020B0604020202020204" pitchFamily="34" charset="0"/>
                </a:rPr>
                <a:t>Market2035</a:t>
              </a:r>
            </a:p>
          </p:txBody>
        </p:sp>
      </p:grpSp>
      <p:grpSp>
        <p:nvGrpSpPr>
          <p:cNvPr id="347" name="143 Grupo"/>
          <p:cNvGrpSpPr/>
          <p:nvPr/>
        </p:nvGrpSpPr>
        <p:grpSpPr>
          <a:xfrm>
            <a:off x="10277432" y="1970862"/>
            <a:ext cx="978439" cy="815438"/>
            <a:chOff x="3431396" y="1522636"/>
            <a:chExt cx="978439" cy="815438"/>
          </a:xfrm>
        </p:grpSpPr>
        <p:pic>
          <p:nvPicPr>
            <p:cNvPr id="348" name="Imagen 106"/>
            <p:cNvPicPr>
              <a:picLocks noChangeAspect="1"/>
            </p:cNvPicPr>
            <p:nvPr/>
          </p:nvPicPr>
          <p:blipFill rotWithShape="1">
            <a:blip r:embed="rId6"/>
            <a:srcRect r="20396"/>
            <a:stretch/>
          </p:blipFill>
          <p:spPr>
            <a:xfrm>
              <a:off x="3699389" y="1522636"/>
              <a:ext cx="503281" cy="429795"/>
            </a:xfrm>
            <a:prstGeom prst="rect">
              <a:avLst/>
            </a:prstGeom>
          </p:spPr>
        </p:pic>
        <p:sp>
          <p:nvSpPr>
            <p:cNvPr id="349" name="CuadroTexto 120"/>
            <p:cNvSpPr txBox="1"/>
            <p:nvPr/>
          </p:nvSpPr>
          <p:spPr>
            <a:xfrm>
              <a:off x="3431396" y="1907187"/>
              <a:ext cx="97843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100">
                  <a:latin typeface="Arial" panose="020B0604020202020204" pitchFamily="34" charset="0"/>
                  <a:cs typeface="Arial" panose="020B0604020202020204" pitchFamily="34" charset="0"/>
                </a:rPr>
                <a:t>EmprendiendoSura.pe</a:t>
              </a:r>
            </a:p>
          </p:txBody>
        </p:sp>
      </p:grpSp>
      <p:sp>
        <p:nvSpPr>
          <p:cNvPr id="355" name="Rectángulo 90"/>
          <p:cNvSpPr/>
          <p:nvPr/>
        </p:nvSpPr>
        <p:spPr>
          <a:xfrm rot="5400000">
            <a:off x="8426667" y="3288606"/>
            <a:ext cx="895811" cy="1074523"/>
          </a:xfrm>
          <a:prstGeom prst="rect">
            <a:avLst/>
          </a:prstGeom>
          <a:ln w="19050">
            <a:solidFill>
              <a:srgbClr val="CC00CC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50" name="143 Grupo"/>
          <p:cNvGrpSpPr/>
          <p:nvPr/>
        </p:nvGrpSpPr>
        <p:grpSpPr>
          <a:xfrm>
            <a:off x="8294577" y="3505985"/>
            <a:ext cx="979142" cy="743840"/>
            <a:chOff x="3597656" y="1511104"/>
            <a:chExt cx="979142" cy="743840"/>
          </a:xfrm>
        </p:grpSpPr>
        <p:pic>
          <p:nvPicPr>
            <p:cNvPr id="351" name="Imagen 106"/>
            <p:cNvPicPr>
              <a:picLocks noChangeAspect="1"/>
            </p:cNvPicPr>
            <p:nvPr/>
          </p:nvPicPr>
          <p:blipFill rotWithShape="1">
            <a:blip r:embed="rId6"/>
            <a:srcRect r="20396"/>
            <a:stretch/>
          </p:blipFill>
          <p:spPr>
            <a:xfrm>
              <a:off x="3837939" y="1511104"/>
              <a:ext cx="435665" cy="372052"/>
            </a:xfrm>
            <a:prstGeom prst="rect">
              <a:avLst/>
            </a:prstGeom>
          </p:spPr>
        </p:pic>
        <p:sp>
          <p:nvSpPr>
            <p:cNvPr id="352" name="CuadroTexto 120"/>
            <p:cNvSpPr txBox="1"/>
            <p:nvPr/>
          </p:nvSpPr>
          <p:spPr>
            <a:xfrm>
              <a:off x="3597656" y="1824057"/>
              <a:ext cx="97914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100">
                  <a:latin typeface="Arial" panose="020B0604020202020204" pitchFamily="34" charset="0"/>
                  <a:cs typeface="Arial" panose="020B0604020202020204" pitchFamily="34" charset="0"/>
                </a:rPr>
                <a:t>Intranet de Integra</a:t>
              </a:r>
            </a:p>
          </p:txBody>
        </p:sp>
      </p:grpSp>
      <p:grpSp>
        <p:nvGrpSpPr>
          <p:cNvPr id="359" name="Grupo 167"/>
          <p:cNvGrpSpPr/>
          <p:nvPr/>
        </p:nvGrpSpPr>
        <p:grpSpPr>
          <a:xfrm>
            <a:off x="10336457" y="2811838"/>
            <a:ext cx="1162815" cy="729840"/>
            <a:chOff x="4378251" y="1075929"/>
            <a:chExt cx="1162815" cy="729840"/>
          </a:xfrm>
        </p:grpSpPr>
        <p:sp>
          <p:nvSpPr>
            <p:cNvPr id="360" name="Rectángulo 103"/>
            <p:cNvSpPr/>
            <p:nvPr/>
          </p:nvSpPr>
          <p:spPr>
            <a:xfrm>
              <a:off x="4378251" y="1574937"/>
              <a:ext cx="1162815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E" sz="900" dirty="0">
                  <a:latin typeface="Arial" panose="020B0604020202020204" pitchFamily="34" charset="0"/>
                  <a:cs typeface="Arial" panose="020B0604020202020204" pitchFamily="34" charset="0"/>
                </a:rPr>
                <a:t>SPPEFAP00002</a:t>
              </a:r>
            </a:p>
          </p:txBody>
        </p:sp>
        <p:pic>
          <p:nvPicPr>
            <p:cNvPr id="361" name="Picture 4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8303" y="1075929"/>
              <a:ext cx="376645" cy="541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369" name="368 Conector recto de flecha"/>
          <p:cNvCxnSpPr/>
          <p:nvPr/>
        </p:nvCxnSpPr>
        <p:spPr>
          <a:xfrm>
            <a:off x="7406968" y="5048670"/>
            <a:ext cx="0" cy="336065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75 Grupo"/>
          <p:cNvGrpSpPr/>
          <p:nvPr/>
        </p:nvGrpSpPr>
        <p:grpSpPr>
          <a:xfrm>
            <a:off x="-15475" y="2392369"/>
            <a:ext cx="994938" cy="699184"/>
            <a:chOff x="92454" y="1083827"/>
            <a:chExt cx="994938" cy="699184"/>
          </a:xfrm>
        </p:grpSpPr>
        <p:pic>
          <p:nvPicPr>
            <p:cNvPr id="386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540" y="1083827"/>
              <a:ext cx="363383" cy="478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7" name="CuadroTexto 9"/>
            <p:cNvSpPr txBox="1"/>
            <p:nvPr/>
          </p:nvSpPr>
          <p:spPr>
            <a:xfrm>
              <a:off x="92454" y="1521401"/>
              <a:ext cx="99493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100" dirty="0">
                  <a:latin typeface="Arial" panose="020B0604020202020204" pitchFamily="34" charset="0"/>
                  <a:cs typeface="Arial" panose="020B0604020202020204" pitchFamily="34" charset="0"/>
                </a:rPr>
                <a:t>Clientes </a:t>
              </a:r>
            </a:p>
          </p:txBody>
        </p:sp>
      </p:grpSp>
      <p:grpSp>
        <p:nvGrpSpPr>
          <p:cNvPr id="388" name="Grupo 167"/>
          <p:cNvGrpSpPr/>
          <p:nvPr/>
        </p:nvGrpSpPr>
        <p:grpSpPr>
          <a:xfrm>
            <a:off x="8830900" y="3834296"/>
            <a:ext cx="1334752" cy="660730"/>
            <a:chOff x="4378251" y="1145039"/>
            <a:chExt cx="1334752" cy="660730"/>
          </a:xfrm>
        </p:grpSpPr>
        <p:sp>
          <p:nvSpPr>
            <p:cNvPr id="389" name="Rectángulo 103"/>
            <p:cNvSpPr/>
            <p:nvPr/>
          </p:nvSpPr>
          <p:spPr>
            <a:xfrm>
              <a:off x="4378251" y="1574937"/>
              <a:ext cx="133475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E" sz="900" dirty="0">
                  <a:latin typeface="Arial" panose="020B0604020202020204" pitchFamily="34" charset="0"/>
                  <a:cs typeface="Arial" panose="020B0604020202020204" pitchFamily="34" charset="0"/>
                </a:rPr>
                <a:t>SPPEAPP00023</a:t>
              </a:r>
            </a:p>
          </p:txBody>
        </p:sp>
        <p:pic>
          <p:nvPicPr>
            <p:cNvPr id="390" name="Picture 4"/>
            <p:cNvPicPr>
              <a:picLocks noChangeAspect="1" noChangeArrowheads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8304" y="1145039"/>
              <a:ext cx="328598" cy="4726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1" name="CuadroTexto 206"/>
          <p:cNvSpPr txBox="1"/>
          <p:nvPr/>
        </p:nvSpPr>
        <p:spPr>
          <a:xfrm>
            <a:off x="8323460" y="3168718"/>
            <a:ext cx="1088374" cy="261610"/>
          </a:xfrm>
          <a:prstGeom prst="rect">
            <a:avLst/>
          </a:prstGeom>
          <a:solidFill>
            <a:srgbClr val="CC00CC"/>
          </a:solidFill>
          <a:ln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INTERNO</a:t>
            </a:r>
          </a:p>
        </p:txBody>
      </p:sp>
      <p:sp>
        <p:nvSpPr>
          <p:cNvPr id="406" name="CuadroTexto 206"/>
          <p:cNvSpPr txBox="1"/>
          <p:nvPr/>
        </p:nvSpPr>
        <p:spPr>
          <a:xfrm>
            <a:off x="1153104" y="4771672"/>
            <a:ext cx="10346168" cy="27699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SERVICE</a:t>
            </a:r>
          </a:p>
        </p:txBody>
      </p:sp>
      <p:grpSp>
        <p:nvGrpSpPr>
          <p:cNvPr id="3" name="2 Grupo"/>
          <p:cNvGrpSpPr/>
          <p:nvPr/>
        </p:nvGrpSpPr>
        <p:grpSpPr>
          <a:xfrm>
            <a:off x="3277225" y="6385271"/>
            <a:ext cx="1264696" cy="385416"/>
            <a:chOff x="6277592" y="6196791"/>
            <a:chExt cx="1264696" cy="385416"/>
          </a:xfrm>
        </p:grpSpPr>
        <p:pic>
          <p:nvPicPr>
            <p:cNvPr id="266" name="Imagen 1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43644" y="6196791"/>
              <a:ext cx="742620" cy="163872"/>
            </a:xfrm>
            <a:prstGeom prst="rect">
              <a:avLst/>
            </a:prstGeom>
          </p:spPr>
        </p:pic>
        <p:sp>
          <p:nvSpPr>
            <p:cNvPr id="267" name="Rectángulo 103"/>
            <p:cNvSpPr/>
            <p:nvPr/>
          </p:nvSpPr>
          <p:spPr>
            <a:xfrm>
              <a:off x="6277592" y="6351375"/>
              <a:ext cx="1264696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E" sz="900" dirty="0">
                  <a:latin typeface="Arial" panose="020B0604020202020204" pitchFamily="34" charset="0"/>
                  <a:cs typeface="Arial" panose="020B0604020202020204" pitchFamily="34" charset="0"/>
                </a:rPr>
                <a:t>SPPEDBS00012 </a:t>
              </a:r>
            </a:p>
          </p:txBody>
        </p:sp>
      </p:grpSp>
      <p:grpSp>
        <p:nvGrpSpPr>
          <p:cNvPr id="400" name="399 Grupo"/>
          <p:cNvGrpSpPr/>
          <p:nvPr/>
        </p:nvGrpSpPr>
        <p:grpSpPr>
          <a:xfrm>
            <a:off x="4498281" y="6388427"/>
            <a:ext cx="1264696" cy="385416"/>
            <a:chOff x="6277592" y="6196791"/>
            <a:chExt cx="1264696" cy="385416"/>
          </a:xfrm>
        </p:grpSpPr>
        <p:pic>
          <p:nvPicPr>
            <p:cNvPr id="401" name="Imagen 1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43644" y="6196791"/>
              <a:ext cx="742620" cy="163872"/>
            </a:xfrm>
            <a:prstGeom prst="rect">
              <a:avLst/>
            </a:prstGeom>
          </p:spPr>
        </p:pic>
        <p:sp>
          <p:nvSpPr>
            <p:cNvPr id="402" name="Rectángulo 103"/>
            <p:cNvSpPr/>
            <p:nvPr/>
          </p:nvSpPr>
          <p:spPr>
            <a:xfrm>
              <a:off x="6277592" y="6351375"/>
              <a:ext cx="1264696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E" sz="900" dirty="0">
                  <a:latin typeface="Arial" panose="020B0604020202020204" pitchFamily="34" charset="0"/>
                  <a:cs typeface="Arial" panose="020B0604020202020204" pitchFamily="34" charset="0"/>
                </a:rPr>
                <a:t>SPPEDBS00013 </a:t>
              </a:r>
            </a:p>
          </p:txBody>
        </p:sp>
      </p:grpSp>
      <p:sp>
        <p:nvSpPr>
          <p:cNvPr id="407" name="CuadroTexto 206"/>
          <p:cNvSpPr txBox="1"/>
          <p:nvPr/>
        </p:nvSpPr>
        <p:spPr>
          <a:xfrm>
            <a:off x="6691262" y="5384735"/>
            <a:ext cx="1015762" cy="276999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DB2</a:t>
            </a:r>
          </a:p>
        </p:txBody>
      </p:sp>
      <p:grpSp>
        <p:nvGrpSpPr>
          <p:cNvPr id="374" name="Grupo 167"/>
          <p:cNvGrpSpPr/>
          <p:nvPr/>
        </p:nvGrpSpPr>
        <p:grpSpPr>
          <a:xfrm>
            <a:off x="9798182" y="4763433"/>
            <a:ext cx="1044000" cy="729840"/>
            <a:chOff x="4446491" y="1075929"/>
            <a:chExt cx="1044000" cy="729840"/>
          </a:xfrm>
        </p:grpSpPr>
        <p:sp>
          <p:nvSpPr>
            <p:cNvPr id="375" name="Rectángulo 103"/>
            <p:cNvSpPr/>
            <p:nvPr/>
          </p:nvSpPr>
          <p:spPr>
            <a:xfrm>
              <a:off x="4446491" y="1574937"/>
              <a:ext cx="1044000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E" sz="900" dirty="0">
                  <a:latin typeface="Arial" panose="020B0604020202020204" pitchFamily="34" charset="0"/>
                  <a:cs typeface="Arial" panose="020B0604020202020204" pitchFamily="34" charset="0"/>
                </a:rPr>
                <a:t>SPPEAPP00057</a:t>
              </a:r>
            </a:p>
          </p:txBody>
        </p:sp>
        <p:pic>
          <p:nvPicPr>
            <p:cNvPr id="376" name="Picture 4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8303" y="1075929"/>
              <a:ext cx="376645" cy="541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4" name="53 Rectángulo"/>
          <p:cNvSpPr/>
          <p:nvPr/>
        </p:nvSpPr>
        <p:spPr>
          <a:xfrm>
            <a:off x="4168983" y="4142966"/>
            <a:ext cx="184150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1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Toman datos del AS400 </a:t>
            </a:r>
          </a:p>
        </p:txBody>
      </p:sp>
      <p:sp>
        <p:nvSpPr>
          <p:cNvPr id="409" name="CuadroTexto 9"/>
          <p:cNvSpPr txBox="1"/>
          <p:nvPr/>
        </p:nvSpPr>
        <p:spPr>
          <a:xfrm>
            <a:off x="-45946" y="3083360"/>
            <a:ext cx="13115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-Afiliados AFP</a:t>
            </a:r>
          </a:p>
          <a:p>
            <a:r>
              <a:rPr lang="es-PE" sz="1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-Fondo participes</a:t>
            </a:r>
          </a:p>
          <a:p>
            <a:r>
              <a:rPr lang="es-PE" sz="1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-Seguros Clientes</a:t>
            </a:r>
          </a:p>
          <a:p>
            <a:r>
              <a:rPr lang="es-PE" sz="1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-SAP cliente</a:t>
            </a:r>
          </a:p>
        </p:txBody>
      </p:sp>
      <p:sp>
        <p:nvSpPr>
          <p:cNvPr id="413" name="Rectángulo 90"/>
          <p:cNvSpPr/>
          <p:nvPr/>
        </p:nvSpPr>
        <p:spPr>
          <a:xfrm rot="5400000">
            <a:off x="3729651" y="1372978"/>
            <a:ext cx="2103858" cy="2377178"/>
          </a:xfrm>
          <a:prstGeom prst="rect">
            <a:avLst/>
          </a:prstGeom>
          <a:ln w="19050">
            <a:solidFill>
              <a:srgbClr val="CC66FF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1" name="190 Grupo"/>
          <p:cNvGrpSpPr/>
          <p:nvPr/>
        </p:nvGrpSpPr>
        <p:grpSpPr>
          <a:xfrm>
            <a:off x="4910456" y="1661984"/>
            <a:ext cx="962900" cy="849048"/>
            <a:chOff x="7517221" y="3100472"/>
            <a:chExt cx="962900" cy="849048"/>
          </a:xfrm>
        </p:grpSpPr>
        <p:sp>
          <p:nvSpPr>
            <p:cNvPr id="196" name="CuadroTexto 120"/>
            <p:cNvSpPr txBox="1"/>
            <p:nvPr/>
          </p:nvSpPr>
          <p:spPr>
            <a:xfrm>
              <a:off x="7517221" y="3518633"/>
              <a:ext cx="9629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100" dirty="0">
                  <a:latin typeface="Arial" panose="020B0604020202020204" pitchFamily="34" charset="0"/>
                  <a:cs typeface="Arial" panose="020B0604020202020204" pitchFamily="34" charset="0"/>
                </a:rPr>
                <a:t>Web AFP Integra</a:t>
              </a:r>
            </a:p>
          </p:txBody>
        </p:sp>
        <p:pic>
          <p:nvPicPr>
            <p:cNvPr id="197" name="Imagen 106"/>
            <p:cNvPicPr>
              <a:picLocks noChangeAspect="1"/>
            </p:cNvPicPr>
            <p:nvPr/>
          </p:nvPicPr>
          <p:blipFill rotWithShape="1">
            <a:blip r:embed="rId6"/>
            <a:srcRect r="20396"/>
            <a:stretch/>
          </p:blipFill>
          <p:spPr>
            <a:xfrm>
              <a:off x="7764556" y="3100472"/>
              <a:ext cx="503281" cy="429795"/>
            </a:xfrm>
            <a:prstGeom prst="rect">
              <a:avLst/>
            </a:prstGeom>
          </p:spPr>
        </p:pic>
      </p:grpSp>
      <p:grpSp>
        <p:nvGrpSpPr>
          <p:cNvPr id="403" name="402 Grupo"/>
          <p:cNvGrpSpPr/>
          <p:nvPr/>
        </p:nvGrpSpPr>
        <p:grpSpPr>
          <a:xfrm>
            <a:off x="3647300" y="1652206"/>
            <a:ext cx="962900" cy="849048"/>
            <a:chOff x="7503573" y="3100472"/>
            <a:chExt cx="962900" cy="849048"/>
          </a:xfrm>
        </p:grpSpPr>
        <p:sp>
          <p:nvSpPr>
            <p:cNvPr id="404" name="CuadroTexto 120"/>
            <p:cNvSpPr txBox="1"/>
            <p:nvPr/>
          </p:nvSpPr>
          <p:spPr>
            <a:xfrm>
              <a:off x="7503573" y="3518633"/>
              <a:ext cx="9629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100" dirty="0">
                  <a:latin typeface="Arial" panose="020B0604020202020204" pitchFamily="34" charset="0"/>
                  <a:cs typeface="Arial" panose="020B0604020202020204" pitchFamily="34" charset="0"/>
                </a:rPr>
                <a:t>Web </a:t>
              </a:r>
              <a:r>
                <a:rPr lang="es-PE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voluntarios</a:t>
              </a:r>
              <a:endParaRPr lang="es-PE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05" name="Imagen 106"/>
            <p:cNvPicPr>
              <a:picLocks noChangeAspect="1"/>
            </p:cNvPicPr>
            <p:nvPr/>
          </p:nvPicPr>
          <p:blipFill rotWithShape="1">
            <a:blip r:embed="rId6"/>
            <a:srcRect r="20396"/>
            <a:stretch/>
          </p:blipFill>
          <p:spPr>
            <a:xfrm>
              <a:off x="7764556" y="3100472"/>
              <a:ext cx="503281" cy="429795"/>
            </a:xfrm>
            <a:prstGeom prst="rect">
              <a:avLst/>
            </a:prstGeom>
          </p:spPr>
        </p:pic>
      </p:grpSp>
      <p:grpSp>
        <p:nvGrpSpPr>
          <p:cNvPr id="380" name="Grupo 167"/>
          <p:cNvGrpSpPr/>
          <p:nvPr/>
        </p:nvGrpSpPr>
        <p:grpSpPr>
          <a:xfrm>
            <a:off x="8116772" y="4778005"/>
            <a:ext cx="1334752" cy="745229"/>
            <a:chOff x="4378251" y="1075929"/>
            <a:chExt cx="1334752" cy="745229"/>
          </a:xfrm>
        </p:grpSpPr>
        <p:sp>
          <p:nvSpPr>
            <p:cNvPr id="381" name="Rectángulo 103"/>
            <p:cNvSpPr/>
            <p:nvPr/>
          </p:nvSpPr>
          <p:spPr>
            <a:xfrm>
              <a:off x="4378251" y="1574937"/>
              <a:ext cx="1334752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E" sz="1000" dirty="0">
                  <a:latin typeface="Arial" panose="020B0604020202020204" pitchFamily="34" charset="0"/>
                  <a:cs typeface="Arial" panose="020B0604020202020204" pitchFamily="34" charset="0"/>
                </a:rPr>
                <a:t>SPPEAPP00058</a:t>
              </a:r>
            </a:p>
          </p:txBody>
        </p:sp>
        <p:pic>
          <p:nvPicPr>
            <p:cNvPr id="382" name="Picture 4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8303" y="1075929"/>
              <a:ext cx="376645" cy="541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83" name="Grupo 167"/>
          <p:cNvGrpSpPr/>
          <p:nvPr/>
        </p:nvGrpSpPr>
        <p:grpSpPr>
          <a:xfrm>
            <a:off x="5141230" y="3415918"/>
            <a:ext cx="869259" cy="559995"/>
            <a:chOff x="4378250" y="1125731"/>
            <a:chExt cx="869259" cy="559995"/>
          </a:xfrm>
        </p:grpSpPr>
        <p:sp>
          <p:nvSpPr>
            <p:cNvPr id="384" name="Rectángulo 103"/>
            <p:cNvSpPr/>
            <p:nvPr/>
          </p:nvSpPr>
          <p:spPr>
            <a:xfrm>
              <a:off x="4378250" y="1547227"/>
              <a:ext cx="869259" cy="13849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s-PE" sz="900" dirty="0">
                  <a:latin typeface="Arial" panose="020B0604020202020204" pitchFamily="34" charset="0"/>
                  <a:cs typeface="Arial" panose="020B0604020202020204" pitchFamily="34" charset="0"/>
                </a:rPr>
                <a:t>SPPEAPP00055</a:t>
              </a:r>
            </a:p>
          </p:txBody>
        </p:sp>
        <p:pic>
          <p:nvPicPr>
            <p:cNvPr id="385" name="Picture 4"/>
            <p:cNvPicPr>
              <a:picLocks noChangeAspect="1" noChangeArrowheads="1"/>
            </p:cNvPicPr>
            <p:nvPr/>
          </p:nvPicPr>
          <p:blipFill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3608" y="1125731"/>
              <a:ext cx="313125" cy="450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77" name="Grupo 167"/>
          <p:cNvGrpSpPr/>
          <p:nvPr/>
        </p:nvGrpSpPr>
        <p:grpSpPr>
          <a:xfrm>
            <a:off x="4307863" y="3407487"/>
            <a:ext cx="864000" cy="566530"/>
            <a:chOff x="4433464" y="1255676"/>
            <a:chExt cx="864000" cy="566530"/>
          </a:xfrm>
        </p:grpSpPr>
        <p:sp>
          <p:nvSpPr>
            <p:cNvPr id="378" name="Rectángulo 103"/>
            <p:cNvSpPr/>
            <p:nvPr/>
          </p:nvSpPr>
          <p:spPr>
            <a:xfrm>
              <a:off x="4433464" y="1683707"/>
              <a:ext cx="864000" cy="13849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s-PE" sz="900" dirty="0">
                  <a:latin typeface="Arial" panose="020B0604020202020204" pitchFamily="34" charset="0"/>
                  <a:cs typeface="Arial" panose="020B0604020202020204" pitchFamily="34" charset="0"/>
                </a:rPr>
                <a:t>SPPEAPP00056</a:t>
              </a:r>
            </a:p>
          </p:txBody>
        </p:sp>
        <p:pic>
          <p:nvPicPr>
            <p:cNvPr id="379" name="Picture 4"/>
            <p:cNvPicPr>
              <a:picLocks noChangeAspect="1" noChangeArrowheads="1"/>
            </p:cNvPicPr>
            <p:nvPr/>
          </p:nvPicPr>
          <p:blipFill>
            <a:blip r:embed="rId1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3918" y="1255676"/>
              <a:ext cx="308611" cy="4439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27" name="Rectángulo 90"/>
          <p:cNvSpPr/>
          <p:nvPr/>
        </p:nvSpPr>
        <p:spPr>
          <a:xfrm rot="5400000">
            <a:off x="1516694" y="1341786"/>
            <a:ext cx="906070" cy="1251683"/>
          </a:xfrm>
          <a:prstGeom prst="rect">
            <a:avLst/>
          </a:prstGeom>
          <a:ln w="19050">
            <a:solidFill>
              <a:srgbClr val="C0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7" name="143 Grupo"/>
          <p:cNvGrpSpPr/>
          <p:nvPr/>
        </p:nvGrpSpPr>
        <p:grpSpPr>
          <a:xfrm>
            <a:off x="1382129" y="1673136"/>
            <a:ext cx="1112399" cy="659809"/>
            <a:chOff x="3292846" y="1522636"/>
            <a:chExt cx="1112399" cy="659809"/>
          </a:xfrm>
        </p:grpSpPr>
        <p:pic>
          <p:nvPicPr>
            <p:cNvPr id="178" name="Imagen 106"/>
            <p:cNvPicPr>
              <a:picLocks noChangeAspect="1"/>
            </p:cNvPicPr>
            <p:nvPr/>
          </p:nvPicPr>
          <p:blipFill rotWithShape="1">
            <a:blip r:embed="rId6"/>
            <a:srcRect r="20396"/>
            <a:stretch/>
          </p:blipFill>
          <p:spPr>
            <a:xfrm>
              <a:off x="3616259" y="1522636"/>
              <a:ext cx="503281" cy="429795"/>
            </a:xfrm>
            <a:prstGeom prst="rect">
              <a:avLst/>
            </a:prstGeom>
          </p:spPr>
        </p:pic>
        <p:sp>
          <p:nvSpPr>
            <p:cNvPr id="179" name="CuadroTexto 120"/>
            <p:cNvSpPr txBox="1"/>
            <p:nvPr/>
          </p:nvSpPr>
          <p:spPr>
            <a:xfrm>
              <a:off x="3292846" y="1920835"/>
              <a:ext cx="11123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100">
                  <a:latin typeface="Arial" panose="020B0604020202020204" pitchFamily="34" charset="0"/>
                  <a:cs typeface="Arial" panose="020B0604020202020204" pitchFamily="34" charset="0"/>
                </a:rPr>
                <a:t>APP Integra</a:t>
              </a:r>
            </a:p>
          </p:txBody>
        </p:sp>
      </p:grpSp>
      <p:grpSp>
        <p:nvGrpSpPr>
          <p:cNvPr id="168" name="Grupo 167"/>
          <p:cNvGrpSpPr/>
          <p:nvPr/>
        </p:nvGrpSpPr>
        <p:grpSpPr>
          <a:xfrm>
            <a:off x="2631826" y="1234114"/>
            <a:ext cx="864000" cy="609716"/>
            <a:chOff x="4502532" y="1144871"/>
            <a:chExt cx="864000" cy="609716"/>
          </a:xfrm>
        </p:grpSpPr>
        <p:sp>
          <p:nvSpPr>
            <p:cNvPr id="169" name="Rectángulo 103"/>
            <p:cNvSpPr/>
            <p:nvPr/>
          </p:nvSpPr>
          <p:spPr>
            <a:xfrm>
              <a:off x="4502532" y="1616088"/>
              <a:ext cx="864000" cy="13849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s-PE" sz="900" dirty="0">
                  <a:latin typeface="Arial" panose="020B0604020202020204" pitchFamily="34" charset="0"/>
                  <a:cs typeface="Arial" panose="020B0604020202020204" pitchFamily="34" charset="0"/>
                </a:rPr>
                <a:t>SPPEAPP00077</a:t>
              </a:r>
            </a:p>
          </p:txBody>
        </p:sp>
        <p:pic>
          <p:nvPicPr>
            <p:cNvPr id="181" name="Picture 4"/>
            <p:cNvPicPr>
              <a:picLocks noChangeAspect="1" noChangeArrowheads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8303" y="1144871"/>
              <a:ext cx="328715" cy="472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43" name="Rectángulo 90"/>
          <p:cNvSpPr/>
          <p:nvPr/>
        </p:nvSpPr>
        <p:spPr>
          <a:xfrm rot="5400000">
            <a:off x="1958343" y="2423957"/>
            <a:ext cx="1183050" cy="1550102"/>
          </a:xfrm>
          <a:prstGeom prst="rect">
            <a:avLst/>
          </a:prstGeom>
          <a:ln w="19050">
            <a:solidFill>
              <a:srgbClr val="CC00CC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1 Grupo"/>
          <p:cNvGrpSpPr/>
          <p:nvPr/>
        </p:nvGrpSpPr>
        <p:grpSpPr>
          <a:xfrm>
            <a:off x="2342123" y="2766292"/>
            <a:ext cx="962900" cy="849048"/>
            <a:chOff x="7517221" y="3100472"/>
            <a:chExt cx="962900" cy="849048"/>
          </a:xfrm>
        </p:grpSpPr>
        <p:sp>
          <p:nvSpPr>
            <p:cNvPr id="247" name="CuadroTexto 120"/>
            <p:cNvSpPr txBox="1"/>
            <p:nvPr/>
          </p:nvSpPr>
          <p:spPr>
            <a:xfrm>
              <a:off x="7517221" y="3518633"/>
              <a:ext cx="9629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100">
                  <a:latin typeface="Arial" panose="020B0604020202020204" pitchFamily="34" charset="0"/>
                  <a:cs typeface="Arial" panose="020B0604020202020204" pitchFamily="34" charset="0"/>
                </a:rPr>
                <a:t>Estimador de Pensión</a:t>
              </a:r>
            </a:p>
          </p:txBody>
        </p:sp>
        <p:pic>
          <p:nvPicPr>
            <p:cNvPr id="144" name="Imagen 106"/>
            <p:cNvPicPr>
              <a:picLocks noChangeAspect="1"/>
            </p:cNvPicPr>
            <p:nvPr/>
          </p:nvPicPr>
          <p:blipFill rotWithShape="1">
            <a:blip r:embed="rId6"/>
            <a:srcRect r="20396"/>
            <a:stretch/>
          </p:blipFill>
          <p:spPr>
            <a:xfrm>
              <a:off x="7764556" y="3100472"/>
              <a:ext cx="503281" cy="429795"/>
            </a:xfrm>
            <a:prstGeom prst="rect">
              <a:avLst/>
            </a:prstGeom>
          </p:spPr>
        </p:pic>
      </p:grpSp>
      <p:grpSp>
        <p:nvGrpSpPr>
          <p:cNvPr id="344" name="Grupo 167"/>
          <p:cNvGrpSpPr/>
          <p:nvPr/>
        </p:nvGrpSpPr>
        <p:grpSpPr>
          <a:xfrm>
            <a:off x="2666060" y="3505795"/>
            <a:ext cx="1116000" cy="729840"/>
            <a:chOff x="4378251" y="1075929"/>
            <a:chExt cx="1116000" cy="729840"/>
          </a:xfrm>
        </p:grpSpPr>
        <p:sp>
          <p:nvSpPr>
            <p:cNvPr id="345" name="Rectángulo 103"/>
            <p:cNvSpPr/>
            <p:nvPr/>
          </p:nvSpPr>
          <p:spPr>
            <a:xfrm>
              <a:off x="4378251" y="1574937"/>
              <a:ext cx="1116000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E" sz="900" dirty="0">
                  <a:latin typeface="Arial" panose="020B0604020202020204" pitchFamily="34" charset="0"/>
                  <a:cs typeface="Arial" panose="020B0604020202020204" pitchFamily="34" charset="0"/>
                </a:rPr>
                <a:t>SPPEAPP00036</a:t>
              </a:r>
            </a:p>
          </p:txBody>
        </p:sp>
        <p:pic>
          <p:nvPicPr>
            <p:cNvPr id="346" name="Picture 4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8303" y="1075929"/>
              <a:ext cx="376645" cy="541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71" name="143 Grupo"/>
          <p:cNvGrpSpPr/>
          <p:nvPr/>
        </p:nvGrpSpPr>
        <p:grpSpPr>
          <a:xfrm>
            <a:off x="1595327" y="2773738"/>
            <a:ext cx="1049891" cy="843148"/>
            <a:chOff x="3292846" y="1522636"/>
            <a:chExt cx="1049891" cy="843148"/>
          </a:xfrm>
        </p:grpSpPr>
        <p:pic>
          <p:nvPicPr>
            <p:cNvPr id="175" name="Imagen 106"/>
            <p:cNvPicPr>
              <a:picLocks noChangeAspect="1"/>
            </p:cNvPicPr>
            <p:nvPr/>
          </p:nvPicPr>
          <p:blipFill rotWithShape="1">
            <a:blip r:embed="rId6"/>
            <a:srcRect r="20396"/>
            <a:stretch/>
          </p:blipFill>
          <p:spPr>
            <a:xfrm>
              <a:off x="3602404" y="1522636"/>
              <a:ext cx="503281" cy="429795"/>
            </a:xfrm>
            <a:prstGeom prst="rect">
              <a:avLst/>
            </a:prstGeom>
          </p:spPr>
        </p:pic>
        <p:sp>
          <p:nvSpPr>
            <p:cNvPr id="176" name="CuadroTexto 120"/>
            <p:cNvSpPr txBox="1"/>
            <p:nvPr/>
          </p:nvSpPr>
          <p:spPr>
            <a:xfrm>
              <a:off x="3292846" y="1934897"/>
              <a:ext cx="10498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100">
                  <a:latin typeface="Arial" panose="020B0604020202020204" pitchFamily="34" charset="0"/>
                  <a:cs typeface="Arial" panose="020B0604020202020204" pitchFamily="34" charset="0"/>
                </a:rPr>
                <a:t>Modulo Express</a:t>
              </a:r>
            </a:p>
          </p:txBody>
        </p:sp>
      </p:grpSp>
      <p:grpSp>
        <p:nvGrpSpPr>
          <p:cNvPr id="362" name="Grupo 167"/>
          <p:cNvGrpSpPr/>
          <p:nvPr/>
        </p:nvGrpSpPr>
        <p:grpSpPr>
          <a:xfrm>
            <a:off x="2666131" y="1855040"/>
            <a:ext cx="864000" cy="599626"/>
            <a:chOff x="4543683" y="1168609"/>
            <a:chExt cx="864000" cy="599626"/>
          </a:xfrm>
        </p:grpSpPr>
        <p:sp>
          <p:nvSpPr>
            <p:cNvPr id="363" name="Rectángulo 103"/>
            <p:cNvSpPr/>
            <p:nvPr/>
          </p:nvSpPr>
          <p:spPr>
            <a:xfrm>
              <a:off x="4543683" y="1629736"/>
              <a:ext cx="864000" cy="13849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s-PE" sz="900" dirty="0">
                  <a:latin typeface="Arial" panose="020B0604020202020204" pitchFamily="34" charset="0"/>
                  <a:cs typeface="Arial" panose="020B0604020202020204" pitchFamily="34" charset="0"/>
                </a:rPr>
                <a:t>SPPEAPP00082</a:t>
              </a:r>
            </a:p>
          </p:txBody>
        </p:sp>
        <p:pic>
          <p:nvPicPr>
            <p:cNvPr id="364" name="Picture 4"/>
            <p:cNvPicPr>
              <a:picLocks noChangeAspect="1" noChangeArrowheads="1"/>
            </p:cNvPicPr>
            <p:nvPr/>
          </p:nvPicPr>
          <p:blipFill>
            <a:blip r:embed="rId1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8304" y="1168609"/>
              <a:ext cx="321844" cy="462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4" name="13 Conector recto de flecha"/>
          <p:cNvCxnSpPr>
            <a:endCxn id="181" idx="1"/>
          </p:cNvCxnSpPr>
          <p:nvPr/>
        </p:nvCxnSpPr>
        <p:spPr>
          <a:xfrm flipV="1">
            <a:off x="2208823" y="1470524"/>
            <a:ext cx="698774" cy="269255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411 Conector recto de flecha"/>
          <p:cNvCxnSpPr>
            <a:endCxn id="364" idx="1"/>
          </p:cNvCxnSpPr>
          <p:nvPr/>
        </p:nvCxnSpPr>
        <p:spPr>
          <a:xfrm>
            <a:off x="2208823" y="1924256"/>
            <a:ext cx="691929" cy="162252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418 Conector recto de flecha"/>
          <p:cNvCxnSpPr>
            <a:endCxn id="221" idx="0"/>
          </p:cNvCxnSpPr>
          <p:nvPr/>
        </p:nvCxnSpPr>
        <p:spPr>
          <a:xfrm>
            <a:off x="4315240" y="3615794"/>
            <a:ext cx="1" cy="171360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419 Conector recto de flecha"/>
          <p:cNvCxnSpPr/>
          <p:nvPr/>
        </p:nvCxnSpPr>
        <p:spPr>
          <a:xfrm>
            <a:off x="2526416" y="3790534"/>
            <a:ext cx="0" cy="981137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420 Conector recto de flecha"/>
          <p:cNvCxnSpPr/>
          <p:nvPr/>
        </p:nvCxnSpPr>
        <p:spPr>
          <a:xfrm flipH="1">
            <a:off x="5788812" y="3616886"/>
            <a:ext cx="444" cy="115478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107 Rectángulo"/>
          <p:cNvSpPr/>
          <p:nvPr/>
        </p:nvSpPr>
        <p:spPr>
          <a:xfrm>
            <a:off x="3592991" y="2482635"/>
            <a:ext cx="14415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sz="1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-Seguros SURA</a:t>
            </a:r>
          </a:p>
          <a:p>
            <a:pPr algn="just"/>
            <a:r>
              <a:rPr lang="es-PE" sz="1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-Fondos SURA</a:t>
            </a:r>
          </a:p>
          <a:p>
            <a:pPr algn="just"/>
            <a:r>
              <a:rPr lang="es-PE" sz="1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-SAP SURA</a:t>
            </a:r>
          </a:p>
          <a:p>
            <a:pPr algn="just"/>
            <a:r>
              <a:rPr lang="es-PE" sz="1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(Negocios distintos)</a:t>
            </a:r>
          </a:p>
        </p:txBody>
      </p:sp>
      <p:grpSp>
        <p:nvGrpSpPr>
          <p:cNvPr id="111" name="110 Grupo"/>
          <p:cNvGrpSpPr/>
          <p:nvPr/>
        </p:nvGrpSpPr>
        <p:grpSpPr>
          <a:xfrm>
            <a:off x="4959031" y="2551111"/>
            <a:ext cx="962900" cy="793628"/>
            <a:chOff x="7531076" y="3100472"/>
            <a:chExt cx="962900" cy="793628"/>
          </a:xfrm>
        </p:grpSpPr>
        <p:sp>
          <p:nvSpPr>
            <p:cNvPr id="112" name="CuadroTexto 120"/>
            <p:cNvSpPr txBox="1"/>
            <p:nvPr/>
          </p:nvSpPr>
          <p:spPr>
            <a:xfrm>
              <a:off x="7531076" y="3463213"/>
              <a:ext cx="9629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100" dirty="0">
                  <a:latin typeface="Arial" panose="020B0604020202020204" pitchFamily="34" charset="0"/>
                  <a:cs typeface="Arial" panose="020B0604020202020204" pitchFamily="34" charset="0"/>
                </a:rPr>
                <a:t>Ahora lo se con Integra</a:t>
              </a:r>
            </a:p>
          </p:txBody>
        </p:sp>
        <p:pic>
          <p:nvPicPr>
            <p:cNvPr id="113" name="Imagen 106"/>
            <p:cNvPicPr>
              <a:picLocks noChangeAspect="1"/>
            </p:cNvPicPr>
            <p:nvPr/>
          </p:nvPicPr>
          <p:blipFill rotWithShape="1">
            <a:blip r:embed="rId6"/>
            <a:srcRect r="20396"/>
            <a:stretch/>
          </p:blipFill>
          <p:spPr>
            <a:xfrm>
              <a:off x="7764556" y="3100472"/>
              <a:ext cx="503281" cy="429795"/>
            </a:xfrm>
            <a:prstGeom prst="rect">
              <a:avLst/>
            </a:prstGeom>
          </p:spPr>
        </p:pic>
      </p:grpSp>
      <p:cxnSp>
        <p:nvCxnSpPr>
          <p:cNvPr id="123" name="122 Conector recto de flecha"/>
          <p:cNvCxnSpPr/>
          <p:nvPr/>
        </p:nvCxnSpPr>
        <p:spPr>
          <a:xfrm>
            <a:off x="7105776" y="2719998"/>
            <a:ext cx="0" cy="2664737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125 Conector recto de flecha"/>
          <p:cNvCxnSpPr/>
          <p:nvPr/>
        </p:nvCxnSpPr>
        <p:spPr>
          <a:xfrm>
            <a:off x="1539907" y="2420663"/>
            <a:ext cx="1" cy="2351008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140 Rectángulo"/>
          <p:cNvSpPr/>
          <p:nvPr/>
        </p:nvSpPr>
        <p:spPr>
          <a:xfrm>
            <a:off x="7032112" y="4129858"/>
            <a:ext cx="121440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1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Extrae información para autenticar</a:t>
            </a:r>
          </a:p>
        </p:txBody>
      </p:sp>
      <p:sp>
        <p:nvSpPr>
          <p:cNvPr id="149" name="148 Rectángulo"/>
          <p:cNvSpPr/>
          <p:nvPr/>
        </p:nvSpPr>
        <p:spPr>
          <a:xfrm>
            <a:off x="6996925" y="3089085"/>
            <a:ext cx="106459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1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Servidor de despliegues automáticos</a:t>
            </a:r>
          </a:p>
        </p:txBody>
      </p:sp>
      <p:cxnSp>
        <p:nvCxnSpPr>
          <p:cNvPr id="157" name="156 Conector recto de flecha"/>
          <p:cNvCxnSpPr/>
          <p:nvPr/>
        </p:nvCxnSpPr>
        <p:spPr>
          <a:xfrm flipV="1">
            <a:off x="6475983" y="3615795"/>
            <a:ext cx="1" cy="1155876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CuadroTexto 206"/>
          <p:cNvSpPr txBox="1"/>
          <p:nvPr/>
        </p:nvSpPr>
        <p:spPr>
          <a:xfrm>
            <a:off x="3592991" y="1269639"/>
            <a:ext cx="2377178" cy="261610"/>
          </a:xfrm>
          <a:prstGeom prst="rect">
            <a:avLst/>
          </a:prstGeom>
          <a:solidFill>
            <a:srgbClr val="CC99FF"/>
          </a:solidFill>
          <a:ln>
            <a:solidFill>
              <a:srgbClr val="CC66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PORTAL</a:t>
            </a:r>
          </a:p>
        </p:txBody>
      </p:sp>
      <p:sp>
        <p:nvSpPr>
          <p:cNvPr id="182" name="Rectángulo 90"/>
          <p:cNvSpPr/>
          <p:nvPr/>
        </p:nvSpPr>
        <p:spPr>
          <a:xfrm rot="5400000">
            <a:off x="6376069" y="1547434"/>
            <a:ext cx="1126894" cy="1218234"/>
          </a:xfrm>
          <a:prstGeom prst="rect">
            <a:avLst/>
          </a:prstGeom>
          <a:ln w="19050">
            <a:solidFill>
              <a:srgbClr val="6699FF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6" name="115 Grupo"/>
          <p:cNvGrpSpPr/>
          <p:nvPr/>
        </p:nvGrpSpPr>
        <p:grpSpPr>
          <a:xfrm>
            <a:off x="6408443" y="1746408"/>
            <a:ext cx="962900" cy="962905"/>
            <a:chOff x="7517221" y="3100472"/>
            <a:chExt cx="962900" cy="962905"/>
          </a:xfrm>
        </p:grpSpPr>
        <p:sp>
          <p:nvSpPr>
            <p:cNvPr id="117" name="CuadroTexto 120"/>
            <p:cNvSpPr txBox="1"/>
            <p:nvPr/>
          </p:nvSpPr>
          <p:spPr>
            <a:xfrm>
              <a:off x="7517221" y="3463213"/>
              <a:ext cx="96290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100" dirty="0">
                  <a:latin typeface="Arial" panose="020B0604020202020204" pitchFamily="34" charset="0"/>
                  <a:cs typeface="Arial" panose="020B0604020202020204" pitchFamily="34" charset="0"/>
                </a:rPr>
                <a:t>TDS (Tivoli </a:t>
              </a:r>
              <a:r>
                <a:rPr lang="es-PE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Directory </a:t>
              </a:r>
              <a:r>
                <a:rPr lang="es-PE" sz="1100" dirty="0">
                  <a:latin typeface="Arial" panose="020B0604020202020204" pitchFamily="34" charset="0"/>
                  <a:cs typeface="Arial" panose="020B0604020202020204" pitchFamily="34" charset="0"/>
                </a:rPr>
                <a:t>Server)</a:t>
              </a:r>
            </a:p>
          </p:txBody>
        </p:sp>
        <p:pic>
          <p:nvPicPr>
            <p:cNvPr id="118" name="Imagen 106"/>
            <p:cNvPicPr>
              <a:picLocks noChangeAspect="1"/>
            </p:cNvPicPr>
            <p:nvPr/>
          </p:nvPicPr>
          <p:blipFill rotWithShape="1">
            <a:blip r:embed="rId6"/>
            <a:srcRect r="20396"/>
            <a:stretch/>
          </p:blipFill>
          <p:spPr>
            <a:xfrm>
              <a:off x="7764556" y="3100472"/>
              <a:ext cx="503281" cy="429795"/>
            </a:xfrm>
            <a:prstGeom prst="rect">
              <a:avLst/>
            </a:prstGeom>
          </p:spPr>
        </p:pic>
      </p:grpSp>
      <p:grpSp>
        <p:nvGrpSpPr>
          <p:cNvPr id="114" name="Grupo 167"/>
          <p:cNvGrpSpPr/>
          <p:nvPr/>
        </p:nvGrpSpPr>
        <p:grpSpPr>
          <a:xfrm>
            <a:off x="7265187" y="1618161"/>
            <a:ext cx="900000" cy="600939"/>
            <a:chOff x="4419195" y="1125731"/>
            <a:chExt cx="900000" cy="600939"/>
          </a:xfrm>
        </p:grpSpPr>
        <p:sp>
          <p:nvSpPr>
            <p:cNvPr id="115" name="Rectángulo 103"/>
            <p:cNvSpPr/>
            <p:nvPr/>
          </p:nvSpPr>
          <p:spPr>
            <a:xfrm>
              <a:off x="4419195" y="1588171"/>
              <a:ext cx="900000" cy="13849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s-PE" sz="900" dirty="0">
                  <a:latin typeface="Arial" panose="020B0604020202020204" pitchFamily="34" charset="0"/>
                  <a:cs typeface="Arial" panose="020B0604020202020204" pitchFamily="34" charset="0"/>
                </a:rPr>
                <a:t>SPPEINF00005</a:t>
              </a:r>
            </a:p>
          </p:txBody>
        </p:sp>
        <p:pic>
          <p:nvPicPr>
            <p:cNvPr id="119" name="Picture 4"/>
            <p:cNvPicPr>
              <a:picLocks noChangeAspect="1" noChangeArrowheads="1"/>
            </p:cNvPicPr>
            <p:nvPr/>
          </p:nvPicPr>
          <p:blipFill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3608" y="1125731"/>
              <a:ext cx="313125" cy="450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0" name="Grupo 167"/>
          <p:cNvGrpSpPr/>
          <p:nvPr/>
        </p:nvGrpSpPr>
        <p:grpSpPr>
          <a:xfrm>
            <a:off x="7238207" y="2315876"/>
            <a:ext cx="900000" cy="580799"/>
            <a:chOff x="4529000" y="1132223"/>
            <a:chExt cx="900000" cy="580799"/>
          </a:xfrm>
        </p:grpSpPr>
        <p:sp>
          <p:nvSpPr>
            <p:cNvPr id="121" name="Rectángulo 103"/>
            <p:cNvSpPr/>
            <p:nvPr/>
          </p:nvSpPr>
          <p:spPr>
            <a:xfrm>
              <a:off x="4529000" y="1574523"/>
              <a:ext cx="900000" cy="13849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s-PE" sz="900" dirty="0">
                  <a:latin typeface="Arial" panose="020B0604020202020204" pitchFamily="34" charset="0"/>
                  <a:cs typeface="Arial" panose="020B0604020202020204" pitchFamily="34" charset="0"/>
                </a:rPr>
                <a:t>SPPEINF00006</a:t>
              </a:r>
            </a:p>
          </p:txBody>
        </p:sp>
        <p:pic>
          <p:nvPicPr>
            <p:cNvPr id="122" name="Picture 4"/>
            <p:cNvPicPr>
              <a:picLocks noChangeAspect="1" noChangeArrowheads="1"/>
            </p:cNvPicPr>
            <p:nvPr/>
          </p:nvPicPr>
          <p:blipFill>
            <a:blip r:embed="rId1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8303" y="1132223"/>
              <a:ext cx="308611" cy="4439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24" name="123 Conector recto de flecha"/>
          <p:cNvCxnSpPr/>
          <p:nvPr/>
        </p:nvCxnSpPr>
        <p:spPr>
          <a:xfrm>
            <a:off x="5970169" y="1888033"/>
            <a:ext cx="360230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ectángulo 90"/>
          <p:cNvSpPr/>
          <p:nvPr/>
        </p:nvSpPr>
        <p:spPr>
          <a:xfrm rot="5400000">
            <a:off x="6263748" y="2906588"/>
            <a:ext cx="742176" cy="636983"/>
          </a:xfrm>
          <a:prstGeom prst="rect">
            <a:avLst/>
          </a:prstGeom>
          <a:ln w="19050">
            <a:solidFill>
              <a:srgbClr val="CC66FF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2" name="141 Grupo"/>
          <p:cNvGrpSpPr/>
          <p:nvPr/>
        </p:nvGrpSpPr>
        <p:grpSpPr>
          <a:xfrm>
            <a:off x="6157494" y="2932173"/>
            <a:ext cx="962900" cy="586888"/>
            <a:chOff x="7503366" y="3151790"/>
            <a:chExt cx="962900" cy="586888"/>
          </a:xfrm>
        </p:grpSpPr>
        <p:sp>
          <p:nvSpPr>
            <p:cNvPr id="143" name="CuadroTexto 120"/>
            <p:cNvSpPr txBox="1"/>
            <p:nvPr/>
          </p:nvSpPr>
          <p:spPr>
            <a:xfrm>
              <a:off x="7503366" y="3477068"/>
              <a:ext cx="9629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100">
                  <a:latin typeface="Arial" panose="020B0604020202020204" pitchFamily="34" charset="0"/>
                  <a:cs typeface="Arial" panose="020B0604020202020204" pitchFamily="34" charset="0"/>
                </a:rPr>
                <a:t>Jenkins</a:t>
              </a:r>
            </a:p>
          </p:txBody>
        </p:sp>
        <p:pic>
          <p:nvPicPr>
            <p:cNvPr id="145" name="Imagen 106"/>
            <p:cNvPicPr>
              <a:picLocks noChangeAspect="1"/>
            </p:cNvPicPr>
            <p:nvPr/>
          </p:nvPicPr>
          <p:blipFill rotWithShape="1">
            <a:blip r:embed="rId6"/>
            <a:srcRect r="20396"/>
            <a:stretch/>
          </p:blipFill>
          <p:spPr>
            <a:xfrm>
              <a:off x="7764556" y="3151790"/>
              <a:ext cx="443188" cy="378477"/>
            </a:xfrm>
            <a:prstGeom prst="rect">
              <a:avLst/>
            </a:prstGeom>
          </p:spPr>
        </p:pic>
      </p:grpSp>
      <p:cxnSp>
        <p:nvCxnSpPr>
          <p:cNvPr id="150" name="149 Conector recto de flecha"/>
          <p:cNvCxnSpPr/>
          <p:nvPr/>
        </p:nvCxnSpPr>
        <p:spPr>
          <a:xfrm>
            <a:off x="5968925" y="3165028"/>
            <a:ext cx="324857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Grupo 167"/>
          <p:cNvGrpSpPr/>
          <p:nvPr/>
        </p:nvGrpSpPr>
        <p:grpSpPr>
          <a:xfrm>
            <a:off x="6408443" y="3456862"/>
            <a:ext cx="900000" cy="532285"/>
            <a:chOff x="4336686" y="1125731"/>
            <a:chExt cx="900000" cy="532285"/>
          </a:xfrm>
        </p:grpSpPr>
        <p:sp>
          <p:nvSpPr>
            <p:cNvPr id="147" name="Rectángulo 103"/>
            <p:cNvSpPr/>
            <p:nvPr/>
          </p:nvSpPr>
          <p:spPr>
            <a:xfrm>
              <a:off x="4336686" y="1519517"/>
              <a:ext cx="900000" cy="13849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s-PE" sz="900" dirty="0">
                  <a:latin typeface="Arial" panose="020B0604020202020204" pitchFamily="34" charset="0"/>
                  <a:cs typeface="Arial" panose="020B0604020202020204" pitchFamily="34" charset="0"/>
                </a:rPr>
                <a:t>SPPEAPP00066</a:t>
              </a:r>
            </a:p>
          </p:txBody>
        </p:sp>
        <p:pic>
          <p:nvPicPr>
            <p:cNvPr id="148" name="Picture 4"/>
            <p:cNvPicPr>
              <a:picLocks noChangeAspect="1" noChangeArrowheads="1"/>
            </p:cNvPicPr>
            <p:nvPr/>
          </p:nvPicPr>
          <p:blipFill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3608" y="1125731"/>
              <a:ext cx="313125" cy="450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208" name="207 Conector recto de flecha"/>
          <p:cNvCxnSpPr/>
          <p:nvPr/>
        </p:nvCxnSpPr>
        <p:spPr>
          <a:xfrm flipH="1">
            <a:off x="481994" y="2730315"/>
            <a:ext cx="740240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CuadroTexto 206"/>
          <p:cNvSpPr txBox="1"/>
          <p:nvPr/>
        </p:nvSpPr>
        <p:spPr>
          <a:xfrm>
            <a:off x="6336291" y="1216887"/>
            <a:ext cx="1212342" cy="430887"/>
          </a:xfrm>
          <a:prstGeom prst="rect">
            <a:avLst/>
          </a:prstGeom>
          <a:solidFill>
            <a:srgbClr val="6699FF"/>
          </a:solidFill>
          <a:ln>
            <a:solidFill>
              <a:srgbClr val="6699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Autenticación del Portal</a:t>
            </a:r>
          </a:p>
        </p:txBody>
      </p:sp>
      <p:sp>
        <p:nvSpPr>
          <p:cNvPr id="410" name="CuadroTexto 9"/>
          <p:cNvSpPr txBox="1"/>
          <p:nvPr/>
        </p:nvSpPr>
        <p:spPr>
          <a:xfrm>
            <a:off x="409876" y="1293099"/>
            <a:ext cx="16990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-Transacciones</a:t>
            </a:r>
          </a:p>
          <a:p>
            <a:r>
              <a:rPr lang="es-PE" sz="1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-Depósitos </a:t>
            </a:r>
          </a:p>
          <a:p>
            <a:r>
              <a:rPr lang="es-PE" sz="1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-Retiros</a:t>
            </a:r>
          </a:p>
          <a:p>
            <a:r>
              <a:rPr lang="es-PE" sz="1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-Reclamos</a:t>
            </a:r>
          </a:p>
          <a:p>
            <a:r>
              <a:rPr lang="es-PE" sz="1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-Consultas</a:t>
            </a:r>
          </a:p>
          <a:p>
            <a:r>
              <a:rPr lang="es-PE" sz="1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Tramites</a:t>
            </a:r>
          </a:p>
          <a:p>
            <a:r>
              <a:rPr lang="es-PE" sz="1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s-PE" sz="1000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Actualización</a:t>
            </a:r>
          </a:p>
          <a:p>
            <a:r>
              <a:rPr lang="es-PE" sz="1000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s-PE" sz="1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datos</a:t>
            </a:r>
          </a:p>
          <a:p>
            <a:r>
              <a:rPr lang="es-PE" sz="1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-Reportes </a:t>
            </a:r>
          </a:p>
        </p:txBody>
      </p:sp>
      <p:cxnSp>
        <p:nvCxnSpPr>
          <p:cNvPr id="92" name="91 Conector angular"/>
          <p:cNvCxnSpPr>
            <a:stCxn id="233" idx="0"/>
          </p:cNvCxnSpPr>
          <p:nvPr/>
        </p:nvCxnSpPr>
        <p:spPr>
          <a:xfrm rot="16200000" flipV="1">
            <a:off x="11349752" y="1684825"/>
            <a:ext cx="438346" cy="482562"/>
          </a:xfrm>
          <a:prstGeom prst="bent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CuadroTexto 9"/>
          <p:cNvSpPr txBox="1"/>
          <p:nvPr/>
        </p:nvSpPr>
        <p:spPr>
          <a:xfrm>
            <a:off x="11273056" y="2145279"/>
            <a:ext cx="1074299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10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s-PE" sz="100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Estado de cuenta </a:t>
            </a:r>
          </a:p>
          <a:p>
            <a:r>
              <a:rPr lang="es-PE" sz="100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-Constancia</a:t>
            </a:r>
          </a:p>
          <a:p>
            <a:r>
              <a:rPr lang="es-PE" sz="100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-Saldos</a:t>
            </a:r>
          </a:p>
          <a:p>
            <a:r>
              <a:rPr lang="es-PE" sz="100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-Información AFP</a:t>
            </a:r>
          </a:p>
        </p:txBody>
      </p:sp>
      <p:cxnSp>
        <p:nvCxnSpPr>
          <p:cNvPr id="245" name="244 Conector recto de flecha"/>
          <p:cNvCxnSpPr>
            <a:endCxn id="233" idx="2"/>
          </p:cNvCxnSpPr>
          <p:nvPr/>
        </p:nvCxnSpPr>
        <p:spPr>
          <a:xfrm flipV="1">
            <a:off x="11810206" y="3176330"/>
            <a:ext cx="0" cy="492084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249 Rectángulo"/>
          <p:cNvSpPr/>
          <p:nvPr/>
        </p:nvSpPr>
        <p:spPr>
          <a:xfrm>
            <a:off x="11126476" y="3878425"/>
            <a:ext cx="85761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100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Correo</a:t>
            </a:r>
          </a:p>
        </p:txBody>
      </p:sp>
      <p:grpSp>
        <p:nvGrpSpPr>
          <p:cNvPr id="132" name="131 Grupo"/>
          <p:cNvGrpSpPr/>
          <p:nvPr/>
        </p:nvGrpSpPr>
        <p:grpSpPr>
          <a:xfrm>
            <a:off x="11354103" y="4095957"/>
            <a:ext cx="857614" cy="551495"/>
            <a:chOff x="11408695" y="4205141"/>
            <a:chExt cx="857614" cy="551495"/>
          </a:xfrm>
        </p:grpSpPr>
        <p:pic>
          <p:nvPicPr>
            <p:cNvPr id="1026" name="Picture 2" descr="Resultado de imagen para impresion icon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84709" y="4205141"/>
              <a:ext cx="353727" cy="3537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1" name="250 Rectángulo"/>
            <p:cNvSpPr/>
            <p:nvPr/>
          </p:nvSpPr>
          <p:spPr>
            <a:xfrm>
              <a:off x="11408695" y="4510415"/>
              <a:ext cx="857614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PE" sz="1000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Impresión</a:t>
              </a:r>
            </a:p>
          </p:txBody>
        </p:sp>
      </p:grpSp>
      <p:sp>
        <p:nvSpPr>
          <p:cNvPr id="151" name="1 CuadroTexto"/>
          <p:cNvSpPr txBox="1"/>
          <p:nvPr/>
        </p:nvSpPr>
        <p:spPr>
          <a:xfrm>
            <a:off x="143013" y="1716540"/>
            <a:ext cx="263214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PE" sz="1200"/>
              <a:t>1</a:t>
            </a:r>
          </a:p>
        </p:txBody>
      </p:sp>
      <p:sp>
        <p:nvSpPr>
          <p:cNvPr id="152" name="1 CuadroTexto"/>
          <p:cNvSpPr txBox="1"/>
          <p:nvPr/>
        </p:nvSpPr>
        <p:spPr>
          <a:xfrm>
            <a:off x="1157043" y="800882"/>
            <a:ext cx="263214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PE" sz="1200"/>
              <a:t>2</a:t>
            </a:r>
          </a:p>
        </p:txBody>
      </p:sp>
      <p:sp>
        <p:nvSpPr>
          <p:cNvPr id="153" name="1 CuadroTexto"/>
          <p:cNvSpPr txBox="1"/>
          <p:nvPr/>
        </p:nvSpPr>
        <p:spPr>
          <a:xfrm>
            <a:off x="11451018" y="1155331"/>
            <a:ext cx="263214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PE" sz="1200"/>
              <a:t>3</a:t>
            </a:r>
          </a:p>
        </p:txBody>
      </p:sp>
      <p:sp>
        <p:nvSpPr>
          <p:cNvPr id="158" name="CuadroTexto 9"/>
          <p:cNvSpPr txBox="1"/>
          <p:nvPr/>
        </p:nvSpPr>
        <p:spPr>
          <a:xfrm>
            <a:off x="11113219" y="1475197"/>
            <a:ext cx="10742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00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Generación de: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2237" y="3674288"/>
            <a:ext cx="322724" cy="32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18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ángulo 90"/>
          <p:cNvSpPr/>
          <p:nvPr/>
        </p:nvSpPr>
        <p:spPr>
          <a:xfrm rot="5400000">
            <a:off x="5472191" y="-3785733"/>
            <a:ext cx="1259898" cy="11497719"/>
          </a:xfrm>
          <a:prstGeom prst="rect">
            <a:avLst/>
          </a:prstGeom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PE" sz="2000" b="1" dirty="0"/>
              <a:t>AFP INTEGRA – Definición de las Aplicaciones de Bus de Integración SAP</a:t>
            </a:r>
          </a:p>
        </p:txBody>
      </p:sp>
      <p:pic>
        <p:nvPicPr>
          <p:cNvPr id="222" name="Imagen 22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57496" y="103009"/>
            <a:ext cx="1724704" cy="698676"/>
          </a:xfrm>
          <a:prstGeom prst="rect">
            <a:avLst/>
          </a:prstGeom>
        </p:spPr>
      </p:pic>
      <p:sp>
        <p:nvSpPr>
          <p:cNvPr id="130" name="AutoShape 2" descr="Resultado de imagen para edificio empresa dibuj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grpSp>
        <p:nvGrpSpPr>
          <p:cNvPr id="102" name="Grupo 37"/>
          <p:cNvGrpSpPr/>
          <p:nvPr/>
        </p:nvGrpSpPr>
        <p:grpSpPr>
          <a:xfrm>
            <a:off x="501876" y="1605181"/>
            <a:ext cx="973237" cy="864149"/>
            <a:chOff x="1288414" y="2255197"/>
            <a:chExt cx="973237" cy="864149"/>
          </a:xfrm>
        </p:grpSpPr>
        <p:pic>
          <p:nvPicPr>
            <p:cNvPr id="103" name="Imagen 101"/>
            <p:cNvPicPr>
              <a:picLocks noChangeAspect="1"/>
            </p:cNvPicPr>
            <p:nvPr/>
          </p:nvPicPr>
          <p:blipFill rotWithShape="1">
            <a:blip r:embed="rId3"/>
            <a:srcRect r="20396"/>
            <a:stretch/>
          </p:blipFill>
          <p:spPr>
            <a:xfrm>
              <a:off x="1577774" y="2255197"/>
              <a:ext cx="356268" cy="304248"/>
            </a:xfrm>
            <a:prstGeom prst="rect">
              <a:avLst/>
            </a:prstGeom>
          </p:spPr>
        </p:pic>
        <p:sp>
          <p:nvSpPr>
            <p:cNvPr id="104" name="CuadroTexto 34"/>
            <p:cNvSpPr txBox="1"/>
            <p:nvPr/>
          </p:nvSpPr>
          <p:spPr>
            <a:xfrm>
              <a:off x="1288414" y="2519182"/>
              <a:ext cx="973237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100" dirty="0">
                  <a:latin typeface="Arial" panose="020B0604020202020204" pitchFamily="34" charset="0"/>
                  <a:cs typeface="Arial" panose="020B0604020202020204" pitchFamily="34" charset="0"/>
                </a:rPr>
                <a:t>IBM Integration BUS</a:t>
              </a:r>
            </a:p>
          </p:txBody>
        </p:sp>
      </p:grpSp>
      <p:sp>
        <p:nvSpPr>
          <p:cNvPr id="94" name="CuadroTexto 206"/>
          <p:cNvSpPr txBox="1"/>
          <p:nvPr/>
        </p:nvSpPr>
        <p:spPr>
          <a:xfrm>
            <a:off x="1501815" y="1668262"/>
            <a:ext cx="4320000" cy="540000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PE" sz="1100" dirty="0">
                <a:latin typeface="Arial" panose="020B0604020202020204" pitchFamily="34" charset="0"/>
                <a:cs typeface="Arial" panose="020B0604020202020204" pitchFamily="34" charset="0"/>
              </a:rPr>
              <a:t>Bus de Servicios</a:t>
            </a:r>
          </a:p>
        </p:txBody>
      </p:sp>
      <p:sp>
        <p:nvSpPr>
          <p:cNvPr id="63" name="CuadroTexto 206"/>
          <p:cNvSpPr txBox="1"/>
          <p:nvPr/>
        </p:nvSpPr>
        <p:spPr>
          <a:xfrm>
            <a:off x="354378" y="1075904"/>
            <a:ext cx="11497721" cy="338554"/>
          </a:xfrm>
          <a:prstGeom prst="rect">
            <a:avLst/>
          </a:prstGeom>
          <a:solidFill>
            <a:srgbClr val="00CC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600" b="1" dirty="0">
                <a:solidFill>
                  <a:schemeClr val="bg1"/>
                </a:solidFill>
              </a:rPr>
              <a:t>Bus de Integración SAP</a:t>
            </a:r>
            <a:endParaRPr lang="es-PE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07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tángulo 7"/>
          <p:cNvSpPr/>
          <p:nvPr/>
        </p:nvSpPr>
        <p:spPr>
          <a:xfrm>
            <a:off x="2606724" y="2323903"/>
            <a:ext cx="5227907" cy="22222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0099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00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PE" sz="2400" b="1" dirty="0"/>
              <a:t>AFP INTEGRA – Sistema de Pensión 65</a:t>
            </a:r>
            <a:endParaRPr lang="es-PE" sz="2400" dirty="0"/>
          </a:p>
        </p:txBody>
      </p:sp>
      <p:pic>
        <p:nvPicPr>
          <p:cNvPr id="131" name="Imagen 1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7496" y="183691"/>
            <a:ext cx="1724704" cy="698676"/>
          </a:xfrm>
          <a:prstGeom prst="rect">
            <a:avLst/>
          </a:prstGeom>
        </p:spPr>
      </p:pic>
      <p:sp>
        <p:nvSpPr>
          <p:cNvPr id="39" name="AutoShape 6" descr="Resultado de imagen para archivos icono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40" name="AutoShape 8" descr="Resultado de imagen para archivos icono 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41" name="AutoShape 12" descr="Resultado de imagen para archivos icono 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grpSp>
        <p:nvGrpSpPr>
          <p:cNvPr id="87" name="86 Grupo"/>
          <p:cNvGrpSpPr/>
          <p:nvPr/>
        </p:nvGrpSpPr>
        <p:grpSpPr>
          <a:xfrm>
            <a:off x="73783" y="2484903"/>
            <a:ext cx="1440001" cy="1078135"/>
            <a:chOff x="806118" y="1541823"/>
            <a:chExt cx="1440001" cy="1078135"/>
          </a:xfrm>
        </p:grpSpPr>
        <p:sp>
          <p:nvSpPr>
            <p:cNvPr id="88" name="Rectángulo 90"/>
            <p:cNvSpPr/>
            <p:nvPr/>
          </p:nvSpPr>
          <p:spPr>
            <a:xfrm rot="5400000">
              <a:off x="1167051" y="1540891"/>
              <a:ext cx="718134" cy="1440000"/>
            </a:xfrm>
            <a:prstGeom prst="rect">
              <a:avLst/>
            </a:prstGeom>
            <a:ln w="19050">
              <a:solidFill>
                <a:srgbClr val="0099FF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CuadroTexto 206"/>
            <p:cNvSpPr txBox="1"/>
            <p:nvPr/>
          </p:nvSpPr>
          <p:spPr>
            <a:xfrm>
              <a:off x="806119" y="1541823"/>
              <a:ext cx="1440000" cy="360000"/>
            </a:xfrm>
            <a:prstGeom prst="rect">
              <a:avLst/>
            </a:prstGeom>
            <a:solidFill>
              <a:srgbClr val="0099FF"/>
            </a:solidFill>
            <a:ln>
              <a:solidFill>
                <a:srgbClr val="0099FF"/>
              </a:solidFill>
            </a:ln>
          </p:spPr>
          <p:txBody>
            <a:bodyPr wrap="square" rtlCol="0">
              <a:spAutoFit/>
            </a:bodyPr>
            <a:lstStyle>
              <a:defPPr>
                <a:defRPr lang="es-ES"/>
              </a:defPPr>
              <a:lvl1pPr algn="ctr">
                <a:defRPr sz="9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s-PE" sz="1000" dirty="0" smtClean="0"/>
                <a:t>USUARIO</a:t>
              </a:r>
              <a:endParaRPr lang="es-PE" sz="1000" dirty="0"/>
            </a:p>
          </p:txBody>
        </p:sp>
        <p:pic>
          <p:nvPicPr>
            <p:cNvPr id="9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1456" y="1965356"/>
              <a:ext cx="467669" cy="6157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3" name="92 Grupo"/>
          <p:cNvGrpSpPr/>
          <p:nvPr/>
        </p:nvGrpSpPr>
        <p:grpSpPr>
          <a:xfrm>
            <a:off x="3237528" y="2483822"/>
            <a:ext cx="1440001" cy="1078136"/>
            <a:chOff x="806118" y="1541823"/>
            <a:chExt cx="1440001" cy="1078136"/>
          </a:xfrm>
        </p:grpSpPr>
        <p:sp>
          <p:nvSpPr>
            <p:cNvPr id="94" name="Rectángulo 90"/>
            <p:cNvSpPr/>
            <p:nvPr/>
          </p:nvSpPr>
          <p:spPr>
            <a:xfrm rot="5400000">
              <a:off x="1167051" y="1540892"/>
              <a:ext cx="718134" cy="1440000"/>
            </a:xfrm>
            <a:prstGeom prst="rect">
              <a:avLst/>
            </a:prstGeom>
            <a:ln w="19050">
              <a:solidFill>
                <a:srgbClr val="0099FF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CuadroTexto 206"/>
            <p:cNvSpPr txBox="1"/>
            <p:nvPr/>
          </p:nvSpPr>
          <p:spPr>
            <a:xfrm>
              <a:off x="806119" y="1541823"/>
              <a:ext cx="1440000" cy="360000"/>
            </a:xfrm>
            <a:prstGeom prst="rect">
              <a:avLst/>
            </a:prstGeom>
            <a:solidFill>
              <a:srgbClr val="0099FF"/>
            </a:solidFill>
            <a:ln>
              <a:solidFill>
                <a:srgbClr val="0099FF"/>
              </a:solidFill>
            </a:ln>
          </p:spPr>
          <p:txBody>
            <a:bodyPr wrap="square" rtlCol="0">
              <a:spAutoFit/>
            </a:bodyPr>
            <a:lstStyle>
              <a:defPPr>
                <a:defRPr lang="es-ES"/>
              </a:defPPr>
              <a:lvl1pPr algn="ctr">
                <a:defRPr sz="9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s-PE" sz="1000" dirty="0" smtClean="0"/>
                <a:t>APLICATIVO WEB  SEGURIDAD</a:t>
              </a:r>
              <a:endParaRPr lang="es-PE" sz="1000" dirty="0"/>
            </a:p>
          </p:txBody>
        </p:sp>
      </p:grpSp>
      <p:pic>
        <p:nvPicPr>
          <p:cNvPr id="100" name="Imagen 106"/>
          <p:cNvPicPr>
            <a:picLocks noChangeAspect="1"/>
          </p:cNvPicPr>
          <p:nvPr/>
        </p:nvPicPr>
        <p:blipFill rotWithShape="1">
          <a:blip r:embed="rId4"/>
          <a:srcRect r="20396"/>
          <a:stretch/>
        </p:blipFill>
        <p:spPr>
          <a:xfrm>
            <a:off x="3624000" y="2976993"/>
            <a:ext cx="503281" cy="429795"/>
          </a:xfrm>
          <a:prstGeom prst="rect">
            <a:avLst/>
          </a:prstGeom>
        </p:spPr>
      </p:pic>
      <p:grpSp>
        <p:nvGrpSpPr>
          <p:cNvPr id="101" name="100 Grupo"/>
          <p:cNvGrpSpPr/>
          <p:nvPr/>
        </p:nvGrpSpPr>
        <p:grpSpPr>
          <a:xfrm>
            <a:off x="5551458" y="2498334"/>
            <a:ext cx="1440001" cy="1078136"/>
            <a:chOff x="806118" y="1541823"/>
            <a:chExt cx="1440001" cy="1078136"/>
          </a:xfrm>
        </p:grpSpPr>
        <p:sp>
          <p:nvSpPr>
            <p:cNvPr id="102" name="Rectángulo 90"/>
            <p:cNvSpPr/>
            <p:nvPr/>
          </p:nvSpPr>
          <p:spPr>
            <a:xfrm rot="5400000">
              <a:off x="1167051" y="1540892"/>
              <a:ext cx="718134" cy="1440000"/>
            </a:xfrm>
            <a:prstGeom prst="rect">
              <a:avLst/>
            </a:prstGeom>
            <a:ln w="19050">
              <a:solidFill>
                <a:srgbClr val="0099FF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CuadroTexto 206"/>
            <p:cNvSpPr txBox="1"/>
            <p:nvPr/>
          </p:nvSpPr>
          <p:spPr>
            <a:xfrm>
              <a:off x="806119" y="1541823"/>
              <a:ext cx="1440000" cy="553998"/>
            </a:xfrm>
            <a:prstGeom prst="rect">
              <a:avLst/>
            </a:prstGeom>
            <a:solidFill>
              <a:srgbClr val="0099FF"/>
            </a:solidFill>
            <a:ln>
              <a:solidFill>
                <a:srgbClr val="0099FF"/>
              </a:solidFill>
            </a:ln>
          </p:spPr>
          <p:txBody>
            <a:bodyPr wrap="square" rtlCol="0">
              <a:spAutoFit/>
            </a:bodyPr>
            <a:lstStyle>
              <a:defPPr>
                <a:defRPr lang="es-ES"/>
              </a:defPPr>
              <a:lvl1pPr algn="ctr">
                <a:defRPr sz="9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s-PE" sz="1000" dirty="0" smtClean="0"/>
                <a:t>APLICATIVO WEB  SISTEMA DE PENSIÓN 65</a:t>
              </a:r>
              <a:endParaRPr lang="es-PE" sz="1000" dirty="0"/>
            </a:p>
          </p:txBody>
        </p:sp>
      </p:grpSp>
      <p:pic>
        <p:nvPicPr>
          <p:cNvPr id="104" name="Imagen 106"/>
          <p:cNvPicPr>
            <a:picLocks noChangeAspect="1"/>
          </p:cNvPicPr>
          <p:nvPr/>
        </p:nvPicPr>
        <p:blipFill rotWithShape="1">
          <a:blip r:embed="rId4"/>
          <a:srcRect r="20396"/>
          <a:stretch/>
        </p:blipFill>
        <p:spPr>
          <a:xfrm>
            <a:off x="6019818" y="3117633"/>
            <a:ext cx="503281" cy="429795"/>
          </a:xfrm>
          <a:prstGeom prst="rect">
            <a:avLst/>
          </a:prstGeom>
        </p:spPr>
      </p:pic>
      <p:grpSp>
        <p:nvGrpSpPr>
          <p:cNvPr id="6" name="5 Grupo"/>
          <p:cNvGrpSpPr/>
          <p:nvPr/>
        </p:nvGrpSpPr>
        <p:grpSpPr>
          <a:xfrm>
            <a:off x="3557117" y="1086548"/>
            <a:ext cx="1188000" cy="792000"/>
            <a:chOff x="3557117" y="1086548"/>
            <a:chExt cx="1188000" cy="792000"/>
          </a:xfrm>
        </p:grpSpPr>
        <p:sp>
          <p:nvSpPr>
            <p:cNvPr id="105" name="104 Nube"/>
            <p:cNvSpPr/>
            <p:nvPr/>
          </p:nvSpPr>
          <p:spPr>
            <a:xfrm>
              <a:off x="3557117" y="1086548"/>
              <a:ext cx="1188000" cy="792000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16" name="CuadroTexto 120"/>
            <p:cNvSpPr txBox="1"/>
            <p:nvPr/>
          </p:nvSpPr>
          <p:spPr>
            <a:xfrm>
              <a:off x="3580525" y="1357722"/>
              <a:ext cx="1152963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s-PE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Servicio</a:t>
              </a:r>
            </a:p>
            <a:p>
              <a:pPr algn="ctr"/>
              <a:r>
                <a:rPr lang="es-PE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SOAP</a:t>
              </a:r>
              <a:endParaRPr lang="es-PE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" name="2 Conector recto de flecha"/>
          <p:cNvCxnSpPr>
            <a:stCxn id="94" idx="0"/>
            <a:endCxn id="102" idx="2"/>
          </p:cNvCxnSpPr>
          <p:nvPr/>
        </p:nvCxnSpPr>
        <p:spPr>
          <a:xfrm>
            <a:off x="4677528" y="3202891"/>
            <a:ext cx="873930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116 Conector recto de flecha"/>
          <p:cNvCxnSpPr>
            <a:stCxn id="105" idx="1"/>
            <a:endCxn id="95" idx="0"/>
          </p:cNvCxnSpPr>
          <p:nvPr/>
        </p:nvCxnSpPr>
        <p:spPr>
          <a:xfrm flipH="1">
            <a:off x="3957529" y="1877705"/>
            <a:ext cx="193588" cy="606117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117 Conector recto de flecha"/>
          <p:cNvCxnSpPr/>
          <p:nvPr/>
        </p:nvCxnSpPr>
        <p:spPr>
          <a:xfrm>
            <a:off x="4523718" y="1727054"/>
            <a:ext cx="1229940" cy="756768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118 Conector recto de flecha"/>
          <p:cNvCxnSpPr>
            <a:stCxn id="88" idx="0"/>
            <a:endCxn id="94" idx="2"/>
          </p:cNvCxnSpPr>
          <p:nvPr/>
        </p:nvCxnSpPr>
        <p:spPr>
          <a:xfrm flipV="1">
            <a:off x="1513783" y="3202891"/>
            <a:ext cx="1723745" cy="108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ángulo 90"/>
          <p:cNvSpPr/>
          <p:nvPr/>
        </p:nvSpPr>
        <p:spPr>
          <a:xfrm>
            <a:off x="3835257" y="5191821"/>
            <a:ext cx="1869902" cy="1522878"/>
          </a:xfrm>
          <a:prstGeom prst="rect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CuadroTexto 206"/>
          <p:cNvSpPr txBox="1"/>
          <p:nvPr/>
        </p:nvSpPr>
        <p:spPr>
          <a:xfrm>
            <a:off x="3829761" y="4931008"/>
            <a:ext cx="1875398" cy="276999"/>
          </a:xfrm>
          <a:prstGeom prst="rect">
            <a:avLst/>
          </a:prstGeom>
          <a:solidFill>
            <a:schemeClr val="accent2"/>
          </a:solidFill>
          <a:ln w="19050"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 BASE DE DATOS</a:t>
            </a:r>
            <a:endParaRPr lang="es-PE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0" name="172 Grupo"/>
          <p:cNvGrpSpPr/>
          <p:nvPr/>
        </p:nvGrpSpPr>
        <p:grpSpPr>
          <a:xfrm>
            <a:off x="3936997" y="5265797"/>
            <a:ext cx="1057051" cy="613613"/>
            <a:chOff x="401230" y="1389030"/>
            <a:chExt cx="1409025" cy="816361"/>
          </a:xfrm>
        </p:grpSpPr>
        <p:sp>
          <p:nvSpPr>
            <p:cNvPr id="141" name="CuadroTexto 9"/>
            <p:cNvSpPr txBox="1"/>
            <p:nvPr/>
          </p:nvSpPr>
          <p:spPr>
            <a:xfrm>
              <a:off x="401230" y="2021130"/>
              <a:ext cx="1409025" cy="1842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s-PE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BD: UTILITARUIOS</a:t>
              </a:r>
              <a:endParaRPr lang="es-PE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42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446" y="1389030"/>
              <a:ext cx="569649" cy="5696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6" name="25 Grupo"/>
          <p:cNvGrpSpPr/>
          <p:nvPr/>
        </p:nvGrpSpPr>
        <p:grpSpPr>
          <a:xfrm>
            <a:off x="5049661" y="1028896"/>
            <a:ext cx="1310997" cy="612000"/>
            <a:chOff x="5718413" y="1069840"/>
            <a:chExt cx="1310997" cy="612000"/>
          </a:xfrm>
        </p:grpSpPr>
        <p:sp>
          <p:nvSpPr>
            <p:cNvPr id="167" name="Rectángulo 90"/>
            <p:cNvSpPr/>
            <p:nvPr/>
          </p:nvSpPr>
          <p:spPr>
            <a:xfrm>
              <a:off x="5718413" y="1069840"/>
              <a:ext cx="1310997" cy="612000"/>
            </a:xfrm>
            <a:prstGeom prst="rect">
              <a:avLst/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68" name="Grupo 167"/>
            <p:cNvGrpSpPr/>
            <p:nvPr/>
          </p:nvGrpSpPr>
          <p:grpSpPr>
            <a:xfrm>
              <a:off x="5740039" y="1129593"/>
              <a:ext cx="1216945" cy="541761"/>
              <a:chOff x="4047187" y="1075929"/>
              <a:chExt cx="1216945" cy="541761"/>
            </a:xfrm>
          </p:grpSpPr>
          <p:sp>
            <p:nvSpPr>
              <p:cNvPr id="169" name="Rectángulo 103"/>
              <p:cNvSpPr/>
              <p:nvPr/>
            </p:nvSpPr>
            <p:spPr>
              <a:xfrm>
                <a:off x="4047187" y="1192752"/>
                <a:ext cx="996735" cy="276999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s-P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Widfly</a:t>
                </a:r>
              </a:p>
              <a:p>
                <a:r>
                  <a:rPr lang="es-P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IP:10.219.66.137</a:t>
                </a:r>
                <a:endParaRPr lang="es-PE" sz="9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70" name="Picture 4"/>
              <p:cNvPicPr>
                <a:picLocks noChangeAspect="1" noChangeArrowheads="1"/>
              </p:cNvPicPr>
              <p:nvPr/>
            </p:nvPicPr>
            <p:blipFill>
              <a:blip r:embed="rId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7487" y="1075929"/>
                <a:ext cx="376645" cy="5417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173" name="172 Grupo"/>
          <p:cNvGrpSpPr/>
          <p:nvPr/>
        </p:nvGrpSpPr>
        <p:grpSpPr>
          <a:xfrm>
            <a:off x="409106" y="4482337"/>
            <a:ext cx="1139483" cy="912037"/>
            <a:chOff x="6158700" y="1069840"/>
            <a:chExt cx="1139483" cy="912037"/>
          </a:xfrm>
        </p:grpSpPr>
        <p:sp>
          <p:nvSpPr>
            <p:cNvPr id="174" name="Rectángulo 90"/>
            <p:cNvSpPr/>
            <p:nvPr/>
          </p:nvSpPr>
          <p:spPr>
            <a:xfrm>
              <a:off x="6158700" y="1069840"/>
              <a:ext cx="1134538" cy="884593"/>
            </a:xfrm>
            <a:prstGeom prst="rect">
              <a:avLst/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75" name="Grupo 167"/>
            <p:cNvGrpSpPr/>
            <p:nvPr/>
          </p:nvGrpSpPr>
          <p:grpSpPr>
            <a:xfrm>
              <a:off x="6185996" y="1150880"/>
              <a:ext cx="1112187" cy="830997"/>
              <a:chOff x="4493144" y="1097216"/>
              <a:chExt cx="1112187" cy="830997"/>
            </a:xfrm>
          </p:grpSpPr>
          <p:sp>
            <p:nvSpPr>
              <p:cNvPr id="176" name="Rectángulo 103"/>
              <p:cNvSpPr/>
              <p:nvPr/>
            </p:nvSpPr>
            <p:spPr>
              <a:xfrm>
                <a:off x="4493144" y="1097216"/>
                <a:ext cx="1112187" cy="830997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s-PE" sz="9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WAS</a:t>
                </a:r>
              </a:p>
              <a:p>
                <a:r>
                  <a:rPr lang="es-P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Versión 7</a:t>
                </a:r>
              </a:p>
              <a:p>
                <a:endParaRPr lang="es-PE" sz="9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s-PE" sz="9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s-PE" sz="9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s-P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SO:WindowsServer</a:t>
                </a:r>
                <a:endParaRPr lang="es-PE" sz="9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77" name="Picture 4"/>
              <p:cNvPicPr>
                <a:picLocks noChangeAspect="1" noChangeArrowheads="1"/>
              </p:cNvPicPr>
              <p:nvPr/>
            </p:nvPicPr>
            <p:blipFill>
              <a:blip r:embed="rId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33151" y="1171465"/>
                <a:ext cx="376645" cy="5417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91" name="90 Grupo"/>
          <p:cNvGrpSpPr/>
          <p:nvPr/>
        </p:nvGrpSpPr>
        <p:grpSpPr>
          <a:xfrm>
            <a:off x="6596061" y="1011685"/>
            <a:ext cx="1310997" cy="612000"/>
            <a:chOff x="5718413" y="1069840"/>
            <a:chExt cx="1310997" cy="612000"/>
          </a:xfrm>
        </p:grpSpPr>
        <p:sp>
          <p:nvSpPr>
            <p:cNvPr id="92" name="Rectángulo 90"/>
            <p:cNvSpPr/>
            <p:nvPr/>
          </p:nvSpPr>
          <p:spPr>
            <a:xfrm>
              <a:off x="5718413" y="1069840"/>
              <a:ext cx="1310997" cy="612000"/>
            </a:xfrm>
            <a:prstGeom prst="rect">
              <a:avLst/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96" name="Grupo 167"/>
            <p:cNvGrpSpPr/>
            <p:nvPr/>
          </p:nvGrpSpPr>
          <p:grpSpPr>
            <a:xfrm>
              <a:off x="5740039" y="1129593"/>
              <a:ext cx="1216945" cy="541761"/>
              <a:chOff x="4047187" y="1075929"/>
              <a:chExt cx="1216945" cy="541761"/>
            </a:xfrm>
          </p:grpSpPr>
          <p:sp>
            <p:nvSpPr>
              <p:cNvPr id="97" name="Rectángulo 103"/>
              <p:cNvSpPr/>
              <p:nvPr/>
            </p:nvSpPr>
            <p:spPr>
              <a:xfrm>
                <a:off x="4047187" y="1192752"/>
                <a:ext cx="996735" cy="276999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s-P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File Server</a:t>
                </a:r>
              </a:p>
              <a:p>
                <a:r>
                  <a:rPr lang="es-P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IP:10.219.65.23</a:t>
                </a:r>
                <a:endParaRPr lang="es-PE" sz="9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98" name="Picture 4"/>
              <p:cNvPicPr>
                <a:picLocks noChangeAspect="1" noChangeArrowheads="1"/>
              </p:cNvPicPr>
              <p:nvPr/>
            </p:nvPicPr>
            <p:blipFill>
              <a:blip r:embed="rId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7487" y="1075929"/>
                <a:ext cx="376645" cy="5417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99" name="98 Grupo"/>
          <p:cNvGrpSpPr/>
          <p:nvPr/>
        </p:nvGrpSpPr>
        <p:grpSpPr>
          <a:xfrm>
            <a:off x="7999387" y="1018410"/>
            <a:ext cx="1435479" cy="612000"/>
            <a:chOff x="5718413" y="1069840"/>
            <a:chExt cx="1435479" cy="612000"/>
          </a:xfrm>
        </p:grpSpPr>
        <p:sp>
          <p:nvSpPr>
            <p:cNvPr id="106" name="Rectángulo 90"/>
            <p:cNvSpPr/>
            <p:nvPr/>
          </p:nvSpPr>
          <p:spPr>
            <a:xfrm>
              <a:off x="5718413" y="1069840"/>
              <a:ext cx="1435479" cy="612000"/>
            </a:xfrm>
            <a:prstGeom prst="rect">
              <a:avLst/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7" name="Grupo 167"/>
            <p:cNvGrpSpPr/>
            <p:nvPr/>
          </p:nvGrpSpPr>
          <p:grpSpPr>
            <a:xfrm>
              <a:off x="5740039" y="1102297"/>
              <a:ext cx="1394369" cy="541761"/>
              <a:chOff x="4047187" y="1048633"/>
              <a:chExt cx="1394369" cy="541761"/>
            </a:xfrm>
          </p:grpSpPr>
          <p:sp>
            <p:nvSpPr>
              <p:cNvPr id="108" name="Rectángulo 103"/>
              <p:cNvSpPr/>
              <p:nvPr/>
            </p:nvSpPr>
            <p:spPr>
              <a:xfrm>
                <a:off x="4047187" y="1138160"/>
                <a:ext cx="1289371" cy="276999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s-P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Servidor de Correos</a:t>
                </a:r>
              </a:p>
              <a:p>
                <a:r>
                  <a:rPr lang="es-P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IP:10.219.65.23</a:t>
                </a:r>
                <a:endParaRPr lang="es-PE" sz="9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10" name="Picture 4"/>
              <p:cNvPicPr>
                <a:picLocks noChangeAspect="1" noChangeArrowheads="1"/>
              </p:cNvPicPr>
              <p:nvPr/>
            </p:nvPicPr>
            <p:blipFill>
              <a:blip r:embed="rId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64911" y="1048633"/>
                <a:ext cx="376645" cy="5417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7" name="6 Grupo"/>
          <p:cNvGrpSpPr/>
          <p:nvPr/>
        </p:nvGrpSpPr>
        <p:grpSpPr>
          <a:xfrm>
            <a:off x="9941256" y="1504895"/>
            <a:ext cx="1880660" cy="884593"/>
            <a:chOff x="9822707" y="1877705"/>
            <a:chExt cx="1880660" cy="884593"/>
          </a:xfrm>
        </p:grpSpPr>
        <p:sp>
          <p:nvSpPr>
            <p:cNvPr id="111" name="Rectángulo 90"/>
            <p:cNvSpPr/>
            <p:nvPr/>
          </p:nvSpPr>
          <p:spPr>
            <a:xfrm>
              <a:off x="9822707" y="1877705"/>
              <a:ext cx="1869902" cy="884593"/>
            </a:xfrm>
            <a:prstGeom prst="rect">
              <a:avLst/>
            </a:prstGeom>
            <a:ln w="19050">
              <a:solidFill>
                <a:srgbClr val="0099FF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13" name="172 Grupo"/>
            <p:cNvGrpSpPr/>
            <p:nvPr/>
          </p:nvGrpSpPr>
          <p:grpSpPr>
            <a:xfrm>
              <a:off x="9965391" y="1978977"/>
              <a:ext cx="1057051" cy="752113"/>
              <a:chOff x="401230" y="1389030"/>
              <a:chExt cx="1409025" cy="1000624"/>
            </a:xfrm>
          </p:grpSpPr>
          <p:sp>
            <p:nvSpPr>
              <p:cNvPr id="114" name="CuadroTexto 9"/>
              <p:cNvSpPr txBox="1"/>
              <p:nvPr/>
            </p:nvSpPr>
            <p:spPr>
              <a:xfrm>
                <a:off x="401230" y="2021130"/>
                <a:ext cx="1409025" cy="3685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s-P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BIBLIOTECA: PENSTDAT</a:t>
                </a:r>
                <a:endParaRPr lang="es-PE" sz="9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15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446" y="1389030"/>
                <a:ext cx="569649" cy="5696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50" name="CuadroTexto 9"/>
            <p:cNvSpPr txBox="1"/>
            <p:nvPr/>
          </p:nvSpPr>
          <p:spPr>
            <a:xfrm>
              <a:off x="10646316" y="2077911"/>
              <a:ext cx="1057051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s-PE" sz="9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AS400</a:t>
              </a:r>
            </a:p>
            <a:p>
              <a:pPr algn="ctr"/>
              <a:r>
                <a:rPr lang="es-PE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IP:10.219.64.224</a:t>
              </a:r>
              <a:endParaRPr lang="es-PE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1" name="10 Conector angular"/>
          <p:cNvCxnSpPr>
            <a:stCxn id="94" idx="3"/>
            <a:endCxn id="174" idx="0"/>
          </p:cNvCxnSpPr>
          <p:nvPr/>
        </p:nvCxnSpPr>
        <p:spPr>
          <a:xfrm rot="5400000">
            <a:off x="2006763" y="2531571"/>
            <a:ext cx="920379" cy="2981153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172 Grupo"/>
          <p:cNvGrpSpPr/>
          <p:nvPr/>
        </p:nvGrpSpPr>
        <p:grpSpPr>
          <a:xfrm>
            <a:off x="3952917" y="6073301"/>
            <a:ext cx="1057051" cy="613613"/>
            <a:chOff x="401230" y="1389030"/>
            <a:chExt cx="1409025" cy="816361"/>
          </a:xfrm>
        </p:grpSpPr>
        <p:sp>
          <p:nvSpPr>
            <p:cNvPr id="180" name="CuadroTexto 9"/>
            <p:cNvSpPr txBox="1"/>
            <p:nvPr/>
          </p:nvSpPr>
          <p:spPr>
            <a:xfrm>
              <a:off x="401230" y="2021130"/>
              <a:ext cx="1409025" cy="1842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s-PE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BD: UTILITARUIOS</a:t>
              </a:r>
              <a:endParaRPr lang="es-PE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81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446" y="1389030"/>
              <a:ext cx="569649" cy="5696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2" name="CuadroTexto 9"/>
          <p:cNvSpPr txBox="1"/>
          <p:nvPr/>
        </p:nvSpPr>
        <p:spPr>
          <a:xfrm>
            <a:off x="4651886" y="5484992"/>
            <a:ext cx="1057051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P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IP: 10.219.65.06</a:t>
            </a:r>
            <a:endParaRPr lang="es-PE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3" name="CuadroTexto 9"/>
          <p:cNvSpPr txBox="1"/>
          <p:nvPr/>
        </p:nvSpPr>
        <p:spPr>
          <a:xfrm>
            <a:off x="4696607" y="6218137"/>
            <a:ext cx="1057051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P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IP: 10.219.65.23</a:t>
            </a:r>
            <a:endParaRPr lang="es-PE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11 Grupo"/>
          <p:cNvGrpSpPr/>
          <p:nvPr/>
        </p:nvGrpSpPr>
        <p:grpSpPr>
          <a:xfrm>
            <a:off x="8867253" y="2596863"/>
            <a:ext cx="1476000" cy="1188000"/>
            <a:chOff x="8717125" y="2323903"/>
            <a:chExt cx="1476000" cy="1188000"/>
          </a:xfrm>
        </p:grpSpPr>
        <p:grpSp>
          <p:nvGrpSpPr>
            <p:cNvPr id="156" name="155 Grupo"/>
            <p:cNvGrpSpPr/>
            <p:nvPr/>
          </p:nvGrpSpPr>
          <p:grpSpPr>
            <a:xfrm>
              <a:off x="8717125" y="2323903"/>
              <a:ext cx="1476000" cy="1188000"/>
              <a:chOff x="3557117" y="1086548"/>
              <a:chExt cx="1188000" cy="792000"/>
            </a:xfrm>
          </p:grpSpPr>
          <p:sp>
            <p:nvSpPr>
              <p:cNvPr id="157" name="156 Nube"/>
              <p:cNvSpPr/>
              <p:nvPr/>
            </p:nvSpPr>
            <p:spPr>
              <a:xfrm>
                <a:off x="3557117" y="1086548"/>
                <a:ext cx="1188000" cy="792000"/>
              </a:xfrm>
              <a:prstGeom prst="cloud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58" name="CuadroTexto 120"/>
              <p:cNvSpPr txBox="1"/>
              <p:nvPr/>
            </p:nvSpPr>
            <p:spPr>
              <a:xfrm>
                <a:off x="3580525" y="1417018"/>
                <a:ext cx="1152963" cy="2292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s-PE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Servicio</a:t>
                </a:r>
              </a:p>
              <a:p>
                <a:pPr algn="ctr"/>
                <a:r>
                  <a:rPr lang="es-PE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Pensión 65- rest</a:t>
                </a:r>
                <a:endParaRPr lang="es-PE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84" name="Imagen 106"/>
            <p:cNvPicPr>
              <a:picLocks noChangeAspect="1"/>
            </p:cNvPicPr>
            <p:nvPr/>
          </p:nvPicPr>
          <p:blipFill rotWithShape="1">
            <a:blip r:embed="rId4"/>
            <a:srcRect r="20396"/>
            <a:stretch/>
          </p:blipFill>
          <p:spPr>
            <a:xfrm>
              <a:off x="9402039" y="2523723"/>
              <a:ext cx="328106" cy="280198"/>
            </a:xfrm>
            <a:prstGeom prst="rect">
              <a:avLst/>
            </a:prstGeom>
          </p:spPr>
        </p:pic>
      </p:grpSp>
      <p:cxnSp>
        <p:nvCxnSpPr>
          <p:cNvPr id="18" name="17 Conector angular"/>
          <p:cNvCxnSpPr>
            <a:stCxn id="103" idx="0"/>
            <a:endCxn id="167" idx="2"/>
          </p:cNvCxnSpPr>
          <p:nvPr/>
        </p:nvCxnSpPr>
        <p:spPr>
          <a:xfrm rot="16200000" flipV="1">
            <a:off x="5559591" y="1786465"/>
            <a:ext cx="857438" cy="566299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184 Conector angular"/>
          <p:cNvCxnSpPr>
            <a:stCxn id="103" idx="0"/>
            <a:endCxn id="92" idx="2"/>
          </p:cNvCxnSpPr>
          <p:nvPr/>
        </p:nvCxnSpPr>
        <p:spPr>
          <a:xfrm rot="5400000" flipH="1" flipV="1">
            <a:off x="6324185" y="1570960"/>
            <a:ext cx="874649" cy="980101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185 Conector angular"/>
          <p:cNvCxnSpPr>
            <a:stCxn id="103" idx="0"/>
            <a:endCxn id="106" idx="2"/>
          </p:cNvCxnSpPr>
          <p:nvPr/>
        </p:nvCxnSpPr>
        <p:spPr>
          <a:xfrm rot="5400000" flipH="1" flipV="1">
            <a:off x="7060331" y="841538"/>
            <a:ext cx="867924" cy="244566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>
            <a:stCxn id="111" idx="1"/>
            <a:endCxn id="103" idx="3"/>
          </p:cNvCxnSpPr>
          <p:nvPr/>
        </p:nvCxnSpPr>
        <p:spPr>
          <a:xfrm flipH="1">
            <a:off x="6991459" y="1947192"/>
            <a:ext cx="2949797" cy="82814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 de flecha"/>
          <p:cNvCxnSpPr>
            <a:endCxn id="111" idx="2"/>
          </p:cNvCxnSpPr>
          <p:nvPr/>
        </p:nvCxnSpPr>
        <p:spPr>
          <a:xfrm flipV="1">
            <a:off x="10328805" y="2389488"/>
            <a:ext cx="547402" cy="46884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 de flecha"/>
          <p:cNvCxnSpPr>
            <a:stCxn id="102" idx="0"/>
            <a:endCxn id="157" idx="2"/>
          </p:cNvCxnSpPr>
          <p:nvPr/>
        </p:nvCxnSpPr>
        <p:spPr>
          <a:xfrm flipV="1">
            <a:off x="6991458" y="3190863"/>
            <a:ext cx="1880373" cy="2654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186 Grupo"/>
          <p:cNvGrpSpPr/>
          <p:nvPr/>
        </p:nvGrpSpPr>
        <p:grpSpPr>
          <a:xfrm>
            <a:off x="6585697" y="5155876"/>
            <a:ext cx="1880660" cy="917426"/>
            <a:chOff x="9822707" y="1877706"/>
            <a:chExt cx="1880660" cy="675862"/>
          </a:xfrm>
        </p:grpSpPr>
        <p:sp>
          <p:nvSpPr>
            <p:cNvPr id="188" name="Rectángulo 90"/>
            <p:cNvSpPr/>
            <p:nvPr/>
          </p:nvSpPr>
          <p:spPr>
            <a:xfrm>
              <a:off x="9822707" y="1877706"/>
              <a:ext cx="1869902" cy="675862"/>
            </a:xfrm>
            <a:prstGeom prst="rect">
              <a:avLst/>
            </a:prstGeom>
            <a:ln w="19050">
              <a:solidFill>
                <a:srgbClr val="0099FF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0" name="CuadroTexto 9"/>
            <p:cNvSpPr txBox="1"/>
            <p:nvPr/>
          </p:nvSpPr>
          <p:spPr>
            <a:xfrm>
              <a:off x="10646316" y="2077911"/>
              <a:ext cx="1057051" cy="4081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s-PE" sz="9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JOB / ETL</a:t>
              </a:r>
            </a:p>
            <a:p>
              <a:pPr algn="ctr"/>
              <a:r>
                <a:rPr lang="es-PE" sz="9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BD:UTIL</a:t>
              </a:r>
            </a:p>
            <a:p>
              <a:pPr algn="ctr"/>
              <a:endParaRPr lang="es-PE" sz="9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s-PE" sz="9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IP: 10.219.65.23</a:t>
              </a:r>
              <a:endParaRPr lang="es-PE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93" name="Picture 4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864" y="5362926"/>
            <a:ext cx="376645" cy="541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4" name="193 Conector recto de flecha"/>
          <p:cNvCxnSpPr>
            <a:endCxn id="188" idx="0"/>
          </p:cNvCxnSpPr>
          <p:nvPr/>
        </p:nvCxnSpPr>
        <p:spPr>
          <a:xfrm flipH="1">
            <a:off x="7520648" y="3576470"/>
            <a:ext cx="1599200" cy="157940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194 Conector recto de flecha"/>
          <p:cNvCxnSpPr/>
          <p:nvPr/>
        </p:nvCxnSpPr>
        <p:spPr>
          <a:xfrm flipH="1" flipV="1">
            <a:off x="6617687" y="3576470"/>
            <a:ext cx="633873" cy="160291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195 Conector recto de flecha"/>
          <p:cNvCxnSpPr/>
          <p:nvPr/>
        </p:nvCxnSpPr>
        <p:spPr>
          <a:xfrm flipV="1">
            <a:off x="4523718" y="3524200"/>
            <a:ext cx="1000813" cy="138430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8" name="18 Imagen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32269" y="4751795"/>
            <a:ext cx="2130847" cy="2064775"/>
          </a:xfrm>
          <a:prstGeom prst="rect">
            <a:avLst/>
          </a:prstGeom>
        </p:spPr>
      </p:pic>
      <p:pic>
        <p:nvPicPr>
          <p:cNvPr id="45" name="44 Imagen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654" y="3575428"/>
            <a:ext cx="1118196" cy="327072"/>
          </a:xfrm>
          <a:prstGeom prst="rect">
            <a:avLst/>
          </a:prstGeom>
        </p:spPr>
      </p:pic>
      <p:pic>
        <p:nvPicPr>
          <p:cNvPr id="46" name="45 Imagen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657" y="3876158"/>
            <a:ext cx="558190" cy="30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82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90"/>
          <p:cNvSpPr/>
          <p:nvPr/>
        </p:nvSpPr>
        <p:spPr>
          <a:xfrm rot="5400000">
            <a:off x="3379652" y="-1837623"/>
            <a:ext cx="5367060" cy="11497719"/>
          </a:xfrm>
          <a:prstGeom prst="rect">
            <a:avLst/>
          </a:prstGeom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PE" sz="2400" b="1" dirty="0"/>
              <a:t>AFP INTEGRA – Definición de las Aplicaciones de Afiliaciones</a:t>
            </a:r>
          </a:p>
        </p:txBody>
      </p:sp>
      <p:pic>
        <p:nvPicPr>
          <p:cNvPr id="222" name="Imagen 22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57496" y="103009"/>
            <a:ext cx="1724704" cy="698676"/>
          </a:xfrm>
          <a:prstGeom prst="rect">
            <a:avLst/>
          </a:prstGeom>
        </p:spPr>
      </p:pic>
      <p:sp>
        <p:nvSpPr>
          <p:cNvPr id="130" name="AutoShape 2" descr="Resultado de imagen para edificio empresa dibuj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44" name="CuadroTexto 206"/>
          <p:cNvSpPr txBox="1"/>
          <p:nvPr/>
        </p:nvSpPr>
        <p:spPr>
          <a:xfrm>
            <a:off x="314321" y="964461"/>
            <a:ext cx="11497721" cy="338554"/>
          </a:xfrm>
          <a:prstGeom prst="rect">
            <a:avLst/>
          </a:prstGeom>
          <a:solidFill>
            <a:srgbClr val="00CC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Afiliación</a:t>
            </a:r>
          </a:p>
        </p:txBody>
      </p:sp>
      <p:grpSp>
        <p:nvGrpSpPr>
          <p:cNvPr id="50" name="Grupo 37"/>
          <p:cNvGrpSpPr/>
          <p:nvPr/>
        </p:nvGrpSpPr>
        <p:grpSpPr>
          <a:xfrm>
            <a:off x="446520" y="1507981"/>
            <a:ext cx="881595" cy="525595"/>
            <a:chOff x="1380056" y="2255197"/>
            <a:chExt cx="881595" cy="525595"/>
          </a:xfrm>
        </p:grpSpPr>
        <p:pic>
          <p:nvPicPr>
            <p:cNvPr id="51" name="Imagen 101"/>
            <p:cNvPicPr>
              <a:picLocks noChangeAspect="1"/>
            </p:cNvPicPr>
            <p:nvPr/>
          </p:nvPicPr>
          <p:blipFill rotWithShape="1">
            <a:blip r:embed="rId3"/>
            <a:srcRect r="20396"/>
            <a:stretch/>
          </p:blipFill>
          <p:spPr>
            <a:xfrm>
              <a:off x="1577774" y="2255197"/>
              <a:ext cx="356268" cy="304248"/>
            </a:xfrm>
            <a:prstGeom prst="rect">
              <a:avLst/>
            </a:prstGeom>
          </p:spPr>
        </p:pic>
        <p:sp>
          <p:nvSpPr>
            <p:cNvPr id="52" name="CuadroTexto 34"/>
            <p:cNvSpPr txBox="1"/>
            <p:nvPr/>
          </p:nvSpPr>
          <p:spPr>
            <a:xfrm>
              <a:off x="1380056" y="2519182"/>
              <a:ext cx="88159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100" dirty="0">
                  <a:latin typeface="Arial" panose="020B0604020202020204" pitchFamily="34" charset="0"/>
                  <a:cs typeface="Arial" panose="020B0604020202020204" pitchFamily="34" charset="0"/>
                </a:rPr>
                <a:t>Afiliación </a:t>
              </a:r>
            </a:p>
          </p:txBody>
        </p:sp>
      </p:grpSp>
      <p:grpSp>
        <p:nvGrpSpPr>
          <p:cNvPr id="99" name="Grupo 37"/>
          <p:cNvGrpSpPr/>
          <p:nvPr/>
        </p:nvGrpSpPr>
        <p:grpSpPr>
          <a:xfrm>
            <a:off x="437619" y="2277370"/>
            <a:ext cx="881595" cy="864149"/>
            <a:chOff x="1380056" y="2255197"/>
            <a:chExt cx="881595" cy="864149"/>
          </a:xfrm>
        </p:grpSpPr>
        <p:pic>
          <p:nvPicPr>
            <p:cNvPr id="100" name="Imagen 101"/>
            <p:cNvPicPr>
              <a:picLocks noChangeAspect="1"/>
            </p:cNvPicPr>
            <p:nvPr/>
          </p:nvPicPr>
          <p:blipFill rotWithShape="1">
            <a:blip r:embed="rId3"/>
            <a:srcRect r="20396"/>
            <a:stretch/>
          </p:blipFill>
          <p:spPr>
            <a:xfrm>
              <a:off x="1577774" y="2255197"/>
              <a:ext cx="356268" cy="304248"/>
            </a:xfrm>
            <a:prstGeom prst="rect">
              <a:avLst/>
            </a:prstGeom>
          </p:spPr>
        </p:pic>
        <p:sp>
          <p:nvSpPr>
            <p:cNvPr id="101" name="CuadroTexto 34"/>
            <p:cNvSpPr txBox="1"/>
            <p:nvPr/>
          </p:nvSpPr>
          <p:spPr>
            <a:xfrm>
              <a:off x="1380056" y="2519182"/>
              <a:ext cx="88159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100">
                  <a:latin typeface="Arial" panose="020B0604020202020204" pitchFamily="34" charset="0"/>
                  <a:cs typeface="Arial" panose="020B0604020202020204" pitchFamily="34" charset="0"/>
                </a:rPr>
                <a:t>AS/400 - Digitación externa</a:t>
              </a:r>
            </a:p>
          </p:txBody>
        </p:sp>
      </p:grpSp>
      <p:grpSp>
        <p:nvGrpSpPr>
          <p:cNvPr id="102" name="Grupo 37"/>
          <p:cNvGrpSpPr/>
          <p:nvPr/>
        </p:nvGrpSpPr>
        <p:grpSpPr>
          <a:xfrm>
            <a:off x="419818" y="3145797"/>
            <a:ext cx="881595" cy="694872"/>
            <a:chOff x="1380056" y="2255197"/>
            <a:chExt cx="881595" cy="694872"/>
          </a:xfrm>
        </p:grpSpPr>
        <p:pic>
          <p:nvPicPr>
            <p:cNvPr id="103" name="Imagen 101"/>
            <p:cNvPicPr>
              <a:picLocks noChangeAspect="1"/>
            </p:cNvPicPr>
            <p:nvPr/>
          </p:nvPicPr>
          <p:blipFill rotWithShape="1">
            <a:blip r:embed="rId3"/>
            <a:srcRect r="20396"/>
            <a:stretch/>
          </p:blipFill>
          <p:spPr>
            <a:xfrm>
              <a:off x="1577774" y="2255197"/>
              <a:ext cx="356268" cy="304248"/>
            </a:xfrm>
            <a:prstGeom prst="rect">
              <a:avLst/>
            </a:prstGeom>
          </p:spPr>
        </p:pic>
        <p:sp>
          <p:nvSpPr>
            <p:cNvPr id="104" name="CuadroTexto 34"/>
            <p:cNvSpPr txBox="1"/>
            <p:nvPr/>
          </p:nvSpPr>
          <p:spPr>
            <a:xfrm>
              <a:off x="1380056" y="2519182"/>
              <a:ext cx="88159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100">
                  <a:latin typeface="Arial" panose="020B0604020202020204" pitchFamily="34" charset="0"/>
                  <a:cs typeface="Arial" panose="020B0604020202020204" pitchFamily="34" charset="0"/>
                </a:rPr>
                <a:t>Traspasos OUT</a:t>
              </a:r>
            </a:p>
          </p:txBody>
        </p:sp>
      </p:grpSp>
      <p:grpSp>
        <p:nvGrpSpPr>
          <p:cNvPr id="105" name="Grupo 37"/>
          <p:cNvGrpSpPr/>
          <p:nvPr/>
        </p:nvGrpSpPr>
        <p:grpSpPr>
          <a:xfrm>
            <a:off x="396437" y="3979970"/>
            <a:ext cx="881595" cy="694872"/>
            <a:chOff x="1380056" y="2255197"/>
            <a:chExt cx="881595" cy="694872"/>
          </a:xfrm>
        </p:grpSpPr>
        <p:pic>
          <p:nvPicPr>
            <p:cNvPr id="106" name="Imagen 101"/>
            <p:cNvPicPr>
              <a:picLocks noChangeAspect="1"/>
            </p:cNvPicPr>
            <p:nvPr/>
          </p:nvPicPr>
          <p:blipFill rotWithShape="1">
            <a:blip r:embed="rId3"/>
            <a:srcRect r="20396"/>
            <a:stretch/>
          </p:blipFill>
          <p:spPr>
            <a:xfrm>
              <a:off x="1577774" y="2255197"/>
              <a:ext cx="356268" cy="304248"/>
            </a:xfrm>
            <a:prstGeom prst="rect">
              <a:avLst/>
            </a:prstGeom>
          </p:spPr>
        </p:pic>
        <p:sp>
          <p:nvSpPr>
            <p:cNvPr id="107" name="CuadroTexto 34"/>
            <p:cNvSpPr txBox="1"/>
            <p:nvPr/>
          </p:nvSpPr>
          <p:spPr>
            <a:xfrm>
              <a:off x="1380056" y="2519182"/>
              <a:ext cx="88159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100">
                  <a:latin typeface="Arial" panose="020B0604020202020204" pitchFamily="34" charset="0"/>
                  <a:cs typeface="Arial" panose="020B0604020202020204" pitchFamily="34" charset="0"/>
                </a:rPr>
                <a:t>Traspasos IN</a:t>
              </a:r>
            </a:p>
          </p:txBody>
        </p:sp>
      </p:grpSp>
      <p:sp>
        <p:nvSpPr>
          <p:cNvPr id="111" name="CuadroTexto 206"/>
          <p:cNvSpPr txBox="1"/>
          <p:nvPr/>
        </p:nvSpPr>
        <p:spPr>
          <a:xfrm>
            <a:off x="1314260" y="1507981"/>
            <a:ext cx="4338394" cy="430887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PE" sz="1100">
                <a:latin typeface="Arial" panose="020B0604020202020204" pitchFamily="34" charset="0"/>
                <a:cs typeface="Arial" panose="020B0604020202020204" pitchFamily="34" charset="0"/>
              </a:rPr>
              <a:t>Manejo de solicitudes de afiliados nuevos al Sistema Privado de Pensiones (SPP|)</a:t>
            </a:r>
          </a:p>
        </p:txBody>
      </p:sp>
      <p:sp>
        <p:nvSpPr>
          <p:cNvPr id="48" name="CuadroTexto 206"/>
          <p:cNvSpPr txBox="1"/>
          <p:nvPr/>
        </p:nvSpPr>
        <p:spPr>
          <a:xfrm>
            <a:off x="1314260" y="2277370"/>
            <a:ext cx="4338394" cy="430887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PE" sz="1100" dirty="0">
                <a:latin typeface="Arial" panose="020B0604020202020204" pitchFamily="34" charset="0"/>
                <a:cs typeface="Arial" panose="020B0604020202020204" pitchFamily="34" charset="0"/>
              </a:rPr>
              <a:t>Módulo instalado dentro del AS400, que permite </a:t>
            </a:r>
            <a:r>
              <a:rPr lang="es-PE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digitar </a:t>
            </a:r>
            <a:r>
              <a:rPr lang="es-PE" sz="1100" dirty="0">
                <a:latin typeface="Arial" panose="020B0604020202020204" pitchFamily="34" charset="0"/>
                <a:cs typeface="Arial" panose="020B0604020202020204" pitchFamily="34" charset="0"/>
              </a:rPr>
              <a:t>las afiliaciones.</a:t>
            </a:r>
          </a:p>
        </p:txBody>
      </p:sp>
      <p:grpSp>
        <p:nvGrpSpPr>
          <p:cNvPr id="49" name="Grupo 37"/>
          <p:cNvGrpSpPr/>
          <p:nvPr/>
        </p:nvGrpSpPr>
        <p:grpSpPr>
          <a:xfrm>
            <a:off x="394120" y="4838910"/>
            <a:ext cx="881595" cy="864149"/>
            <a:chOff x="1380056" y="2255197"/>
            <a:chExt cx="881595" cy="864149"/>
          </a:xfrm>
        </p:grpSpPr>
        <p:pic>
          <p:nvPicPr>
            <p:cNvPr id="53" name="Imagen 101"/>
            <p:cNvPicPr>
              <a:picLocks noChangeAspect="1"/>
            </p:cNvPicPr>
            <p:nvPr/>
          </p:nvPicPr>
          <p:blipFill rotWithShape="1">
            <a:blip r:embed="rId3"/>
            <a:srcRect r="20396"/>
            <a:stretch/>
          </p:blipFill>
          <p:spPr>
            <a:xfrm>
              <a:off x="1577774" y="2255197"/>
              <a:ext cx="356268" cy="304248"/>
            </a:xfrm>
            <a:prstGeom prst="rect">
              <a:avLst/>
            </a:prstGeom>
          </p:spPr>
        </p:pic>
        <p:sp>
          <p:nvSpPr>
            <p:cNvPr id="54" name="CuadroTexto 34"/>
            <p:cNvSpPr txBox="1"/>
            <p:nvPr/>
          </p:nvSpPr>
          <p:spPr>
            <a:xfrm>
              <a:off x="1380056" y="2519182"/>
              <a:ext cx="88159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100">
                  <a:latin typeface="Arial" panose="020B0604020202020204" pitchFamily="34" charset="0"/>
                  <a:cs typeface="Arial" panose="020B0604020202020204" pitchFamily="34" charset="0"/>
                </a:rPr>
                <a:t>Bono de Reconocimiento</a:t>
              </a:r>
            </a:p>
          </p:txBody>
        </p:sp>
      </p:grpSp>
      <p:grpSp>
        <p:nvGrpSpPr>
          <p:cNvPr id="55" name="Grupo 37"/>
          <p:cNvGrpSpPr/>
          <p:nvPr/>
        </p:nvGrpSpPr>
        <p:grpSpPr>
          <a:xfrm>
            <a:off x="5759858" y="1507981"/>
            <a:ext cx="1486057" cy="694872"/>
            <a:chOff x="1075245" y="2255197"/>
            <a:chExt cx="1486057" cy="694872"/>
          </a:xfrm>
        </p:grpSpPr>
        <p:pic>
          <p:nvPicPr>
            <p:cNvPr id="56" name="Imagen 101"/>
            <p:cNvPicPr>
              <a:picLocks noChangeAspect="1"/>
            </p:cNvPicPr>
            <p:nvPr/>
          </p:nvPicPr>
          <p:blipFill rotWithShape="1">
            <a:blip r:embed="rId3"/>
            <a:srcRect r="20396"/>
            <a:stretch/>
          </p:blipFill>
          <p:spPr>
            <a:xfrm>
              <a:off x="1577774" y="2255197"/>
              <a:ext cx="356268" cy="304248"/>
            </a:xfrm>
            <a:prstGeom prst="rect">
              <a:avLst/>
            </a:prstGeom>
          </p:spPr>
        </p:pic>
        <p:sp>
          <p:nvSpPr>
            <p:cNvPr id="57" name="CuadroTexto 34"/>
            <p:cNvSpPr txBox="1"/>
            <p:nvPr/>
          </p:nvSpPr>
          <p:spPr>
            <a:xfrm>
              <a:off x="1075245" y="2519182"/>
              <a:ext cx="148605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100" dirty="0">
                  <a:latin typeface="Arial" panose="020B0604020202020204" pitchFamily="34" charset="0"/>
                  <a:cs typeface="Arial" panose="020B0604020202020204" pitchFamily="34" charset="0"/>
                </a:rPr>
                <a:t>Apertura de Aportes Voluntarios</a:t>
              </a:r>
            </a:p>
          </p:txBody>
        </p:sp>
      </p:grpSp>
      <p:grpSp>
        <p:nvGrpSpPr>
          <p:cNvPr id="58" name="Grupo 37"/>
          <p:cNvGrpSpPr/>
          <p:nvPr/>
        </p:nvGrpSpPr>
        <p:grpSpPr>
          <a:xfrm>
            <a:off x="6080016" y="2277370"/>
            <a:ext cx="881595" cy="694872"/>
            <a:chOff x="1380056" y="2255197"/>
            <a:chExt cx="881595" cy="694872"/>
          </a:xfrm>
        </p:grpSpPr>
        <p:pic>
          <p:nvPicPr>
            <p:cNvPr id="59" name="Imagen 101"/>
            <p:cNvPicPr>
              <a:picLocks noChangeAspect="1"/>
            </p:cNvPicPr>
            <p:nvPr/>
          </p:nvPicPr>
          <p:blipFill rotWithShape="1">
            <a:blip r:embed="rId3"/>
            <a:srcRect r="20396"/>
            <a:stretch/>
          </p:blipFill>
          <p:spPr>
            <a:xfrm>
              <a:off x="1577774" y="2255197"/>
              <a:ext cx="356268" cy="304248"/>
            </a:xfrm>
            <a:prstGeom prst="rect">
              <a:avLst/>
            </a:prstGeom>
          </p:spPr>
        </p:pic>
        <p:sp>
          <p:nvSpPr>
            <p:cNvPr id="60" name="CuadroTexto 34"/>
            <p:cNvSpPr txBox="1"/>
            <p:nvPr/>
          </p:nvSpPr>
          <p:spPr>
            <a:xfrm>
              <a:off x="1380056" y="2519182"/>
              <a:ext cx="88159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100" dirty="0">
                  <a:latin typeface="Arial" panose="020B0604020202020204" pitchFamily="34" charset="0"/>
                  <a:cs typeface="Arial" panose="020B0604020202020204" pitchFamily="34" charset="0"/>
                </a:rPr>
                <a:t>Nulidad/Desafiliación</a:t>
              </a:r>
            </a:p>
          </p:txBody>
        </p:sp>
      </p:grpSp>
      <p:grpSp>
        <p:nvGrpSpPr>
          <p:cNvPr id="61" name="Grupo 37"/>
          <p:cNvGrpSpPr/>
          <p:nvPr/>
        </p:nvGrpSpPr>
        <p:grpSpPr>
          <a:xfrm>
            <a:off x="6080016" y="3145797"/>
            <a:ext cx="881595" cy="694872"/>
            <a:chOff x="1380056" y="2255197"/>
            <a:chExt cx="881595" cy="694872"/>
          </a:xfrm>
        </p:grpSpPr>
        <p:pic>
          <p:nvPicPr>
            <p:cNvPr id="62" name="Imagen 101"/>
            <p:cNvPicPr>
              <a:picLocks noChangeAspect="1"/>
            </p:cNvPicPr>
            <p:nvPr/>
          </p:nvPicPr>
          <p:blipFill rotWithShape="1">
            <a:blip r:embed="rId3"/>
            <a:srcRect r="20396"/>
            <a:stretch/>
          </p:blipFill>
          <p:spPr>
            <a:xfrm>
              <a:off x="1577774" y="2255197"/>
              <a:ext cx="356268" cy="304248"/>
            </a:xfrm>
            <a:prstGeom prst="rect">
              <a:avLst/>
            </a:prstGeom>
          </p:spPr>
        </p:pic>
        <p:sp>
          <p:nvSpPr>
            <p:cNvPr id="72" name="CuadroTexto 34"/>
            <p:cNvSpPr txBox="1"/>
            <p:nvPr/>
          </p:nvSpPr>
          <p:spPr>
            <a:xfrm>
              <a:off x="1380056" y="2519182"/>
              <a:ext cx="88159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100">
                  <a:latin typeface="Arial" panose="020B0604020202020204" pitchFamily="34" charset="0"/>
                  <a:cs typeface="Arial" panose="020B0604020202020204" pitchFamily="34" charset="0"/>
                </a:rPr>
                <a:t>Cargos en cuenta</a:t>
              </a:r>
            </a:p>
          </p:txBody>
        </p:sp>
      </p:grpSp>
      <p:grpSp>
        <p:nvGrpSpPr>
          <p:cNvPr id="73" name="Grupo 37"/>
          <p:cNvGrpSpPr/>
          <p:nvPr/>
        </p:nvGrpSpPr>
        <p:grpSpPr>
          <a:xfrm>
            <a:off x="6075943" y="3979970"/>
            <a:ext cx="881595" cy="694872"/>
            <a:chOff x="1380056" y="2255197"/>
            <a:chExt cx="881595" cy="694872"/>
          </a:xfrm>
        </p:grpSpPr>
        <p:pic>
          <p:nvPicPr>
            <p:cNvPr id="74" name="Imagen 101"/>
            <p:cNvPicPr>
              <a:picLocks noChangeAspect="1"/>
            </p:cNvPicPr>
            <p:nvPr/>
          </p:nvPicPr>
          <p:blipFill rotWithShape="1">
            <a:blip r:embed="rId3"/>
            <a:srcRect r="20396"/>
            <a:stretch/>
          </p:blipFill>
          <p:spPr>
            <a:xfrm>
              <a:off x="1577774" y="2255197"/>
              <a:ext cx="356268" cy="304248"/>
            </a:xfrm>
            <a:prstGeom prst="rect">
              <a:avLst/>
            </a:prstGeom>
          </p:spPr>
        </p:pic>
        <p:sp>
          <p:nvSpPr>
            <p:cNvPr id="87" name="CuadroTexto 34"/>
            <p:cNvSpPr txBox="1"/>
            <p:nvPr/>
          </p:nvSpPr>
          <p:spPr>
            <a:xfrm>
              <a:off x="1380056" y="2519182"/>
              <a:ext cx="88159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100">
                  <a:latin typeface="Arial" panose="020B0604020202020204" pitchFamily="34" charset="0"/>
                  <a:cs typeface="Arial" panose="020B0604020202020204" pitchFamily="34" charset="0"/>
                </a:rPr>
                <a:t>Reporte de Cosechas</a:t>
              </a:r>
            </a:p>
          </p:txBody>
        </p:sp>
      </p:grpSp>
      <p:grpSp>
        <p:nvGrpSpPr>
          <p:cNvPr id="88" name="Grupo 37"/>
          <p:cNvGrpSpPr/>
          <p:nvPr/>
        </p:nvGrpSpPr>
        <p:grpSpPr>
          <a:xfrm>
            <a:off x="6034883" y="4838910"/>
            <a:ext cx="881595" cy="694872"/>
            <a:chOff x="1338491" y="2255197"/>
            <a:chExt cx="881595" cy="694872"/>
          </a:xfrm>
        </p:grpSpPr>
        <p:pic>
          <p:nvPicPr>
            <p:cNvPr id="89" name="Imagen 101"/>
            <p:cNvPicPr>
              <a:picLocks noChangeAspect="1"/>
            </p:cNvPicPr>
            <p:nvPr/>
          </p:nvPicPr>
          <p:blipFill rotWithShape="1">
            <a:blip r:embed="rId3"/>
            <a:srcRect r="20396"/>
            <a:stretch/>
          </p:blipFill>
          <p:spPr>
            <a:xfrm>
              <a:off x="1577774" y="2255197"/>
              <a:ext cx="356268" cy="304248"/>
            </a:xfrm>
            <a:prstGeom prst="rect">
              <a:avLst/>
            </a:prstGeom>
          </p:spPr>
        </p:pic>
        <p:sp>
          <p:nvSpPr>
            <p:cNvPr id="90" name="CuadroTexto 34"/>
            <p:cNvSpPr txBox="1"/>
            <p:nvPr/>
          </p:nvSpPr>
          <p:spPr>
            <a:xfrm>
              <a:off x="1338491" y="2519182"/>
              <a:ext cx="88159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100" dirty="0">
                  <a:latin typeface="Arial" panose="020B0604020202020204" pitchFamily="34" charset="0"/>
                  <a:cs typeface="Arial" panose="020B0604020202020204" pitchFamily="34" charset="0"/>
                </a:rPr>
                <a:t>Model Points</a:t>
              </a:r>
            </a:p>
          </p:txBody>
        </p:sp>
      </p:grpSp>
      <p:grpSp>
        <p:nvGrpSpPr>
          <p:cNvPr id="91" name="Grupo 37"/>
          <p:cNvGrpSpPr/>
          <p:nvPr/>
        </p:nvGrpSpPr>
        <p:grpSpPr>
          <a:xfrm>
            <a:off x="6082857" y="5819177"/>
            <a:ext cx="881595" cy="670261"/>
            <a:chOff x="1380056" y="2279808"/>
            <a:chExt cx="881595" cy="670261"/>
          </a:xfrm>
        </p:grpSpPr>
        <p:pic>
          <p:nvPicPr>
            <p:cNvPr id="92" name="Imagen 101"/>
            <p:cNvPicPr>
              <a:picLocks noChangeAspect="1"/>
            </p:cNvPicPr>
            <p:nvPr/>
          </p:nvPicPr>
          <p:blipFill rotWithShape="1">
            <a:blip r:embed="rId3"/>
            <a:srcRect r="20396"/>
            <a:stretch/>
          </p:blipFill>
          <p:spPr>
            <a:xfrm>
              <a:off x="1605576" y="2279808"/>
              <a:ext cx="356268" cy="304248"/>
            </a:xfrm>
            <a:prstGeom prst="rect">
              <a:avLst/>
            </a:prstGeom>
          </p:spPr>
        </p:pic>
        <p:sp>
          <p:nvSpPr>
            <p:cNvPr id="93" name="CuadroTexto 34"/>
            <p:cNvSpPr txBox="1"/>
            <p:nvPr/>
          </p:nvSpPr>
          <p:spPr>
            <a:xfrm>
              <a:off x="1380056" y="2519182"/>
              <a:ext cx="88159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100" dirty="0">
                  <a:latin typeface="Arial" panose="020B0604020202020204" pitchFamily="34" charset="0"/>
                  <a:cs typeface="Arial" panose="020B0604020202020204" pitchFamily="34" charset="0"/>
                </a:rPr>
                <a:t>Cambio de Fondo</a:t>
              </a:r>
            </a:p>
          </p:txBody>
        </p:sp>
      </p:grpSp>
      <p:sp>
        <p:nvSpPr>
          <p:cNvPr id="94" name="CuadroTexto 206"/>
          <p:cNvSpPr txBox="1"/>
          <p:nvPr/>
        </p:nvSpPr>
        <p:spPr>
          <a:xfrm>
            <a:off x="1328115" y="3145797"/>
            <a:ext cx="4338394" cy="430887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PE" sz="1100" dirty="0">
                <a:latin typeface="Arial" panose="020B0604020202020204" pitchFamily="34" charset="0"/>
                <a:cs typeface="Arial" panose="020B0604020202020204" pitchFamily="34" charset="0"/>
              </a:rPr>
              <a:t>Manejo de solicitudes de afiliados que proceden de otra </a:t>
            </a:r>
            <a:r>
              <a:rPr lang="es-PE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AFP (IAT2</a:t>
            </a:r>
            <a:r>
              <a:rPr lang="es-PE" sz="1100" dirty="0">
                <a:latin typeface="Arial" panose="020B0604020202020204" pitchFamily="34" charset="0"/>
                <a:cs typeface="Arial" panose="020B0604020202020204" pitchFamily="34" charset="0"/>
              </a:rPr>
              <a:t>, IAT5, IAT7 e IAT8)</a:t>
            </a:r>
          </a:p>
        </p:txBody>
      </p:sp>
      <p:sp>
        <p:nvSpPr>
          <p:cNvPr id="95" name="CuadroTexto 206"/>
          <p:cNvSpPr txBox="1"/>
          <p:nvPr/>
        </p:nvSpPr>
        <p:spPr>
          <a:xfrm>
            <a:off x="1328115" y="3979970"/>
            <a:ext cx="4338394" cy="430887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PE" sz="1100" dirty="0">
                <a:latin typeface="Arial" panose="020B0604020202020204" pitchFamily="34" charset="0"/>
                <a:cs typeface="Arial" panose="020B0604020202020204" pitchFamily="34" charset="0"/>
              </a:rPr>
              <a:t>Manejo de solicitudes de afiliados que proceden de otra </a:t>
            </a:r>
            <a:r>
              <a:rPr lang="es-PE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AFP (IAT2</a:t>
            </a:r>
            <a:r>
              <a:rPr lang="es-PE" sz="1100" dirty="0">
                <a:latin typeface="Arial" panose="020B0604020202020204" pitchFamily="34" charset="0"/>
                <a:cs typeface="Arial" panose="020B0604020202020204" pitchFamily="34" charset="0"/>
              </a:rPr>
              <a:t>, IAT5, IAT7 e IAT8)</a:t>
            </a:r>
          </a:p>
        </p:txBody>
      </p:sp>
      <p:sp>
        <p:nvSpPr>
          <p:cNvPr id="113" name="CuadroTexto 206"/>
          <p:cNvSpPr txBox="1"/>
          <p:nvPr/>
        </p:nvSpPr>
        <p:spPr>
          <a:xfrm>
            <a:off x="1328115" y="4838910"/>
            <a:ext cx="4338394" cy="261610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PE" sz="1100">
                <a:latin typeface="Arial" panose="020B0604020202020204" pitchFamily="34" charset="0"/>
                <a:cs typeface="Arial" panose="020B0604020202020204" pitchFamily="34" charset="0"/>
              </a:rPr>
              <a:t>Bono de Reconocimiento y Bono Complementario</a:t>
            </a:r>
          </a:p>
        </p:txBody>
      </p:sp>
      <p:grpSp>
        <p:nvGrpSpPr>
          <p:cNvPr id="114" name="Grupo 37"/>
          <p:cNvGrpSpPr/>
          <p:nvPr/>
        </p:nvGrpSpPr>
        <p:grpSpPr>
          <a:xfrm>
            <a:off x="446519" y="5819177"/>
            <a:ext cx="881595" cy="525595"/>
            <a:chOff x="1421621" y="2255197"/>
            <a:chExt cx="881595" cy="525595"/>
          </a:xfrm>
        </p:grpSpPr>
        <p:pic>
          <p:nvPicPr>
            <p:cNvPr id="115" name="Imagen 101"/>
            <p:cNvPicPr>
              <a:picLocks noChangeAspect="1"/>
            </p:cNvPicPr>
            <p:nvPr/>
          </p:nvPicPr>
          <p:blipFill rotWithShape="1">
            <a:blip r:embed="rId3"/>
            <a:srcRect r="20396"/>
            <a:stretch/>
          </p:blipFill>
          <p:spPr>
            <a:xfrm>
              <a:off x="1577774" y="2255197"/>
              <a:ext cx="356268" cy="304248"/>
            </a:xfrm>
            <a:prstGeom prst="rect">
              <a:avLst/>
            </a:prstGeom>
          </p:spPr>
        </p:pic>
        <p:sp>
          <p:nvSpPr>
            <p:cNvPr id="116" name="CuadroTexto 34"/>
            <p:cNvSpPr txBox="1"/>
            <p:nvPr/>
          </p:nvSpPr>
          <p:spPr>
            <a:xfrm>
              <a:off x="1421621" y="2519182"/>
              <a:ext cx="88159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100" dirty="0">
                  <a:latin typeface="Arial" panose="020B0604020202020204" pitchFamily="34" charset="0"/>
                  <a:cs typeface="Arial" panose="020B0604020202020204" pitchFamily="34" charset="0"/>
                </a:rPr>
                <a:t>Archivo</a:t>
              </a:r>
            </a:p>
          </p:txBody>
        </p:sp>
      </p:grpSp>
      <p:sp>
        <p:nvSpPr>
          <p:cNvPr id="117" name="CuadroTexto 206"/>
          <p:cNvSpPr txBox="1"/>
          <p:nvPr/>
        </p:nvSpPr>
        <p:spPr>
          <a:xfrm>
            <a:off x="7245915" y="1507981"/>
            <a:ext cx="4338394" cy="430887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PE" sz="1100">
                <a:latin typeface="Arial" panose="020B0604020202020204" pitchFamily="34" charset="0"/>
                <a:cs typeface="Arial" panose="020B0604020202020204" pitchFamily="34" charset="0"/>
              </a:rPr>
              <a:t>Apertura de la cuenta, la ficha y la carpeta del afiliado, así como las comunicaciones y cargos respectivos</a:t>
            </a:r>
          </a:p>
        </p:txBody>
      </p:sp>
      <p:sp>
        <p:nvSpPr>
          <p:cNvPr id="118" name="CuadroTexto 206"/>
          <p:cNvSpPr txBox="1"/>
          <p:nvPr/>
        </p:nvSpPr>
        <p:spPr>
          <a:xfrm>
            <a:off x="7245915" y="2277370"/>
            <a:ext cx="4338394" cy="261610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PE" sz="1100" dirty="0">
                <a:latin typeface="Arial" panose="020B0604020202020204" pitchFamily="34" charset="0"/>
                <a:cs typeface="Arial" panose="020B0604020202020204" pitchFamily="34" charset="0"/>
              </a:rPr>
              <a:t>Anulación de afiliados por Desafiliación / Nulidad</a:t>
            </a:r>
          </a:p>
        </p:txBody>
      </p:sp>
      <p:sp>
        <p:nvSpPr>
          <p:cNvPr id="119" name="CuadroTexto 206"/>
          <p:cNvSpPr txBox="1"/>
          <p:nvPr/>
        </p:nvSpPr>
        <p:spPr>
          <a:xfrm>
            <a:off x="7245915" y="3145797"/>
            <a:ext cx="4338394" cy="430887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PE" sz="1100" dirty="0">
                <a:latin typeface="Arial" panose="020B0604020202020204" pitchFamily="34" charset="0"/>
                <a:cs typeface="Arial" panose="020B0604020202020204" pitchFamily="34" charset="0"/>
              </a:rPr>
              <a:t>Realiza los movimientos de cargo en cuenta del afiliado para devoluciones, correcciones, reclamos, etc.</a:t>
            </a:r>
          </a:p>
        </p:txBody>
      </p:sp>
      <p:sp>
        <p:nvSpPr>
          <p:cNvPr id="120" name="CuadroTexto 206"/>
          <p:cNvSpPr txBox="1"/>
          <p:nvPr/>
        </p:nvSpPr>
        <p:spPr>
          <a:xfrm>
            <a:off x="7245915" y="3979970"/>
            <a:ext cx="4338394" cy="261610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PE" sz="1100" dirty="0">
                <a:latin typeface="Arial" panose="020B0604020202020204" pitchFamily="34" charset="0"/>
                <a:cs typeface="Arial" panose="020B0604020202020204" pitchFamily="34" charset="0"/>
              </a:rPr>
              <a:t>Análisis de comportamiento de afiliaciones vs recaudación</a:t>
            </a:r>
          </a:p>
        </p:txBody>
      </p:sp>
      <p:sp>
        <p:nvSpPr>
          <p:cNvPr id="121" name="CuadroTexto 206"/>
          <p:cNvSpPr txBox="1"/>
          <p:nvPr/>
        </p:nvSpPr>
        <p:spPr>
          <a:xfrm>
            <a:off x="7245915" y="4838910"/>
            <a:ext cx="4338394" cy="430887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PE" sz="1100" dirty="0">
                <a:latin typeface="Arial" panose="020B0604020202020204" pitchFamily="34" charset="0"/>
                <a:cs typeface="Arial" panose="020B0604020202020204" pitchFamily="34" charset="0"/>
              </a:rPr>
              <a:t>Modelo para estimación del presupuesto de ingresos por nuevas afiliaciones</a:t>
            </a:r>
          </a:p>
        </p:txBody>
      </p:sp>
      <p:sp>
        <p:nvSpPr>
          <p:cNvPr id="122" name="CuadroTexto 206"/>
          <p:cNvSpPr txBox="1"/>
          <p:nvPr/>
        </p:nvSpPr>
        <p:spPr>
          <a:xfrm>
            <a:off x="7256746" y="5819177"/>
            <a:ext cx="4338394" cy="261610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PE" sz="1100">
                <a:latin typeface="Arial" panose="020B0604020202020204" pitchFamily="34" charset="0"/>
                <a:cs typeface="Arial" panose="020B0604020202020204" pitchFamily="34" charset="0"/>
              </a:rPr>
              <a:t>Administración de envío y recepción de correspondencia</a:t>
            </a:r>
          </a:p>
        </p:txBody>
      </p:sp>
      <p:sp>
        <p:nvSpPr>
          <p:cNvPr id="123" name="CuadroTexto 206"/>
          <p:cNvSpPr txBox="1"/>
          <p:nvPr/>
        </p:nvSpPr>
        <p:spPr>
          <a:xfrm>
            <a:off x="1556998" y="5819177"/>
            <a:ext cx="4338394" cy="261610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PE" sz="1100">
                <a:latin typeface="Arial" panose="020B0604020202020204" pitchFamily="34" charset="0"/>
                <a:cs typeface="Arial" panose="020B0604020202020204" pitchFamily="34" charset="0"/>
              </a:rPr>
              <a:t>Administración del almacenamiento y control de documentos</a:t>
            </a:r>
          </a:p>
        </p:txBody>
      </p:sp>
    </p:spTree>
    <p:extLst>
      <p:ext uri="{BB962C8B-B14F-4D97-AF65-F5344CB8AC3E}">
        <p14:creationId xmlns:p14="http://schemas.microsoft.com/office/powerpoint/2010/main" val="146002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321662" y="6356350"/>
            <a:ext cx="1032137" cy="365125"/>
          </a:xfrm>
        </p:spPr>
        <p:txBody>
          <a:bodyPr/>
          <a:lstStyle/>
          <a:p>
            <a:fld id="{8E7459F9-8389-4473-83AD-11B7AE420D88}" type="slidenum">
              <a:rPr lang="es-ES" smtClean="0"/>
              <a:t>40</a:t>
            </a:fld>
            <a:endParaRPr lang="es-ES"/>
          </a:p>
        </p:txBody>
      </p:sp>
      <p:sp>
        <p:nvSpPr>
          <p:cNvPr id="7" name="Título 3"/>
          <p:cNvSpPr>
            <a:spLocks noGrp="1"/>
          </p:cNvSpPr>
          <p:nvPr>
            <p:ph type="title"/>
          </p:nvPr>
        </p:nvSpPr>
        <p:spPr>
          <a:xfrm>
            <a:off x="0" y="119143"/>
            <a:ext cx="8100810" cy="588035"/>
          </a:xfrm>
        </p:spPr>
        <p:txBody>
          <a:bodyPr/>
          <a:lstStyle/>
          <a:p>
            <a:pPr algn="l"/>
            <a:r>
              <a:rPr lang="es-PE" sz="2400" b="1" dirty="0"/>
              <a:t>AFP INTEGRA – Proceso de </a:t>
            </a:r>
            <a:r>
              <a:rPr lang="es-PE" sz="2400" b="1" dirty="0" smtClean="0"/>
              <a:t> Scoring</a:t>
            </a:r>
            <a:endParaRPr lang="es-PE" sz="2400" b="1" dirty="0"/>
          </a:p>
        </p:txBody>
      </p:sp>
      <p:sp>
        <p:nvSpPr>
          <p:cNvPr id="90" name="Rectángulo 90"/>
          <p:cNvSpPr/>
          <p:nvPr/>
        </p:nvSpPr>
        <p:spPr>
          <a:xfrm rot="5400000">
            <a:off x="3600823" y="3339168"/>
            <a:ext cx="1944000" cy="3852048"/>
          </a:xfrm>
          <a:prstGeom prst="rect">
            <a:avLst/>
          </a:prstGeom>
          <a:ln w="19050">
            <a:solidFill>
              <a:srgbClr val="0099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CuadroTexto 206"/>
          <p:cNvSpPr txBox="1"/>
          <p:nvPr/>
        </p:nvSpPr>
        <p:spPr>
          <a:xfrm>
            <a:off x="2646564" y="4016182"/>
            <a:ext cx="3852283" cy="286407"/>
          </a:xfrm>
          <a:prstGeom prst="rect">
            <a:avLst/>
          </a:prstGeom>
          <a:solidFill>
            <a:srgbClr val="0099FF"/>
          </a:solidFill>
          <a:ln>
            <a:solidFill>
              <a:srgbClr val="6699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DE DATOS</a:t>
            </a:r>
          </a:p>
        </p:txBody>
      </p:sp>
      <p:sp>
        <p:nvSpPr>
          <p:cNvPr id="92" name="Rectángulo 90"/>
          <p:cNvSpPr/>
          <p:nvPr/>
        </p:nvSpPr>
        <p:spPr>
          <a:xfrm rot="5400000">
            <a:off x="3091432" y="4441854"/>
            <a:ext cx="1104354" cy="1620498"/>
          </a:xfrm>
          <a:prstGeom prst="rect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CuadroTexto 206"/>
          <p:cNvSpPr txBox="1"/>
          <p:nvPr/>
        </p:nvSpPr>
        <p:spPr>
          <a:xfrm>
            <a:off x="2822279" y="4433481"/>
            <a:ext cx="1631579" cy="27699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</a:p>
        </p:txBody>
      </p:sp>
      <p:grpSp>
        <p:nvGrpSpPr>
          <p:cNvPr id="94" name="163 Grupo"/>
          <p:cNvGrpSpPr/>
          <p:nvPr/>
        </p:nvGrpSpPr>
        <p:grpSpPr>
          <a:xfrm>
            <a:off x="2841833" y="4790810"/>
            <a:ext cx="1583018" cy="817264"/>
            <a:chOff x="1839074" y="1831863"/>
            <a:chExt cx="1583018" cy="817264"/>
          </a:xfrm>
        </p:grpSpPr>
        <p:pic>
          <p:nvPicPr>
            <p:cNvPr id="9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0487" y="1831863"/>
              <a:ext cx="569647" cy="5696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6" name="CuadroTexto 9"/>
            <p:cNvSpPr txBox="1"/>
            <p:nvPr/>
          </p:nvSpPr>
          <p:spPr>
            <a:xfrm>
              <a:off x="1839074" y="2387517"/>
              <a:ext cx="15830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BD: PLAFT</a:t>
              </a:r>
              <a:endParaRPr lang="es-PE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7" name="116 Grupo"/>
          <p:cNvGrpSpPr/>
          <p:nvPr/>
        </p:nvGrpSpPr>
        <p:grpSpPr>
          <a:xfrm>
            <a:off x="5516075" y="6007439"/>
            <a:ext cx="1334752" cy="484076"/>
            <a:chOff x="1045090" y="4560349"/>
            <a:chExt cx="1334752" cy="484076"/>
          </a:xfrm>
        </p:grpSpPr>
        <p:pic>
          <p:nvPicPr>
            <p:cNvPr id="100" name="Imagen 1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97733" y="4560349"/>
              <a:ext cx="830129" cy="212474"/>
            </a:xfrm>
            <a:prstGeom prst="rect">
              <a:avLst/>
            </a:prstGeom>
          </p:spPr>
        </p:pic>
        <p:sp>
          <p:nvSpPr>
            <p:cNvPr id="101" name="Rectángulo 103"/>
            <p:cNvSpPr/>
            <p:nvPr/>
          </p:nvSpPr>
          <p:spPr>
            <a:xfrm>
              <a:off x="1045090" y="4782815"/>
              <a:ext cx="1334752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E" sz="1100">
                  <a:latin typeface="Arial" panose="020B0604020202020204" pitchFamily="34" charset="0"/>
                  <a:cs typeface="Arial" panose="020B0604020202020204" pitchFamily="34" charset="0"/>
                </a:rPr>
                <a:t>SPPEDBS00006</a:t>
              </a:r>
            </a:p>
          </p:txBody>
        </p:sp>
      </p:grpSp>
      <p:sp>
        <p:nvSpPr>
          <p:cNvPr id="102" name="Rectángulo 90"/>
          <p:cNvSpPr/>
          <p:nvPr/>
        </p:nvSpPr>
        <p:spPr>
          <a:xfrm rot="5400000">
            <a:off x="4922536" y="4471422"/>
            <a:ext cx="1104354" cy="1620498"/>
          </a:xfrm>
          <a:prstGeom prst="rect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CuadroTexto 206"/>
          <p:cNvSpPr txBox="1"/>
          <p:nvPr/>
        </p:nvSpPr>
        <p:spPr>
          <a:xfrm>
            <a:off x="4653383" y="4463049"/>
            <a:ext cx="1631579" cy="27699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</a:p>
        </p:txBody>
      </p:sp>
      <p:grpSp>
        <p:nvGrpSpPr>
          <p:cNvPr id="105" name="163 Grupo"/>
          <p:cNvGrpSpPr/>
          <p:nvPr/>
        </p:nvGrpSpPr>
        <p:grpSpPr>
          <a:xfrm>
            <a:off x="4563753" y="4820378"/>
            <a:ext cx="1782452" cy="924986"/>
            <a:chOff x="1729890" y="1831863"/>
            <a:chExt cx="1782452" cy="924986"/>
          </a:xfrm>
        </p:grpSpPr>
        <p:pic>
          <p:nvPicPr>
            <p:cNvPr id="10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0487" y="1831863"/>
              <a:ext cx="569647" cy="5696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7" name="CuadroTexto 9"/>
            <p:cNvSpPr txBox="1"/>
            <p:nvPr/>
          </p:nvSpPr>
          <p:spPr>
            <a:xfrm>
              <a:off x="1729890" y="2387517"/>
              <a:ext cx="17824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BD: CREDENCIALES_ACCESO</a:t>
              </a:r>
              <a:endParaRPr lang="es-PE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8" name="Rectángulo 90"/>
          <p:cNvSpPr/>
          <p:nvPr/>
        </p:nvSpPr>
        <p:spPr>
          <a:xfrm rot="5400000">
            <a:off x="8170405" y="3256543"/>
            <a:ext cx="2053528" cy="3859215"/>
          </a:xfrm>
          <a:prstGeom prst="rect">
            <a:avLst/>
          </a:prstGeom>
          <a:ln w="19050">
            <a:solidFill>
              <a:srgbClr val="0099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Rectángulo 90"/>
          <p:cNvSpPr/>
          <p:nvPr/>
        </p:nvSpPr>
        <p:spPr>
          <a:xfrm rot="5400000">
            <a:off x="7712195" y="4417577"/>
            <a:ext cx="1104354" cy="1620498"/>
          </a:xfrm>
          <a:prstGeom prst="rect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CuadroTexto 206"/>
          <p:cNvSpPr txBox="1"/>
          <p:nvPr/>
        </p:nvSpPr>
        <p:spPr>
          <a:xfrm>
            <a:off x="7443042" y="4409204"/>
            <a:ext cx="1631579" cy="27699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ETL</a:t>
            </a:r>
            <a:endParaRPr lang="es-PE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5" name="116 Grupo"/>
          <p:cNvGrpSpPr/>
          <p:nvPr/>
        </p:nvGrpSpPr>
        <p:grpSpPr>
          <a:xfrm>
            <a:off x="10136838" y="5996810"/>
            <a:ext cx="1334752" cy="484076"/>
            <a:chOff x="1045090" y="4560349"/>
            <a:chExt cx="1334752" cy="484076"/>
          </a:xfrm>
        </p:grpSpPr>
        <p:pic>
          <p:nvPicPr>
            <p:cNvPr id="116" name="Imagen 1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97733" y="4560349"/>
              <a:ext cx="830129" cy="212474"/>
            </a:xfrm>
            <a:prstGeom prst="rect">
              <a:avLst/>
            </a:prstGeom>
          </p:spPr>
        </p:pic>
        <p:sp>
          <p:nvSpPr>
            <p:cNvPr id="117" name="Rectángulo 103"/>
            <p:cNvSpPr/>
            <p:nvPr/>
          </p:nvSpPr>
          <p:spPr>
            <a:xfrm>
              <a:off x="1045090" y="4782815"/>
              <a:ext cx="1334752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E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SPPEDBS00023</a:t>
              </a:r>
              <a:endParaRPr lang="es-PE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8" name="Rectángulo 90"/>
          <p:cNvSpPr/>
          <p:nvPr/>
        </p:nvSpPr>
        <p:spPr>
          <a:xfrm rot="5400000">
            <a:off x="9543299" y="4447145"/>
            <a:ext cx="1104354" cy="1620498"/>
          </a:xfrm>
          <a:prstGeom prst="rect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CuadroTexto 206"/>
          <p:cNvSpPr txBox="1"/>
          <p:nvPr/>
        </p:nvSpPr>
        <p:spPr>
          <a:xfrm>
            <a:off x="9274146" y="4438772"/>
            <a:ext cx="1631579" cy="27699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</a:p>
        </p:txBody>
      </p:sp>
      <p:sp>
        <p:nvSpPr>
          <p:cNvPr id="122" name="CuadroTexto 9"/>
          <p:cNvSpPr txBox="1"/>
          <p:nvPr/>
        </p:nvSpPr>
        <p:spPr>
          <a:xfrm>
            <a:off x="9184516" y="5201627"/>
            <a:ext cx="1782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JOBs : </a:t>
            </a:r>
          </a:p>
          <a:p>
            <a:pPr algn="ctr"/>
            <a:r>
              <a:rPr lang="es-P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Genera reporte de variación</a:t>
            </a:r>
          </a:p>
          <a:p>
            <a:pPr algn="ctr"/>
            <a:r>
              <a:rPr lang="es-P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Genera reporte de nuevos clientes</a:t>
            </a:r>
            <a:endParaRPr lang="es-PE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0" name="Picture 2" descr="Imagen relacionad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0862" y="5139305"/>
            <a:ext cx="556112" cy="556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CuadroTexto 58"/>
          <p:cNvSpPr txBox="1"/>
          <p:nvPr/>
        </p:nvSpPr>
        <p:spPr>
          <a:xfrm>
            <a:off x="7368745" y="4714271"/>
            <a:ext cx="18147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100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 reporte nuevo</a:t>
            </a:r>
          </a:p>
          <a:p>
            <a:pPr algn="ctr"/>
            <a:r>
              <a:rPr lang="es-PE" sz="1100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 reporte Variación</a:t>
            </a:r>
            <a:endParaRPr lang="es-PE" sz="1100" dirty="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" name="Rectángulo 90"/>
          <p:cNvSpPr/>
          <p:nvPr/>
        </p:nvSpPr>
        <p:spPr>
          <a:xfrm rot="5400000">
            <a:off x="578407" y="1389082"/>
            <a:ext cx="898903" cy="1236997"/>
          </a:xfrm>
          <a:prstGeom prst="rect">
            <a:avLst/>
          </a:prstGeom>
          <a:ln w="19050">
            <a:solidFill>
              <a:srgbClr val="0099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CuadroTexto 206"/>
          <p:cNvSpPr txBox="1"/>
          <p:nvPr/>
        </p:nvSpPr>
        <p:spPr>
          <a:xfrm>
            <a:off x="409364" y="1361354"/>
            <a:ext cx="1236996" cy="400110"/>
          </a:xfrm>
          <a:prstGeom prst="rect">
            <a:avLst/>
          </a:prstGeom>
          <a:solidFill>
            <a:srgbClr val="0099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Generación </a:t>
            </a:r>
            <a:r>
              <a:rPr lang="es-PE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</a:p>
          <a:p>
            <a:pPr algn="ctr"/>
            <a:r>
              <a:rPr lang="es-PE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Archivos PDF</a:t>
            </a:r>
            <a:endParaRPr lang="es-PE" sz="1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10 Grupo"/>
          <p:cNvGrpSpPr/>
          <p:nvPr/>
        </p:nvGrpSpPr>
        <p:grpSpPr>
          <a:xfrm>
            <a:off x="6599850" y="1158410"/>
            <a:ext cx="1800001" cy="1411960"/>
            <a:chOff x="2837966" y="996410"/>
            <a:chExt cx="1800001" cy="1411960"/>
          </a:xfrm>
        </p:grpSpPr>
        <p:grpSp>
          <p:nvGrpSpPr>
            <p:cNvPr id="10" name="9 Grupo"/>
            <p:cNvGrpSpPr/>
            <p:nvPr/>
          </p:nvGrpSpPr>
          <p:grpSpPr>
            <a:xfrm>
              <a:off x="2837966" y="996410"/>
              <a:ext cx="1800001" cy="1411960"/>
              <a:chOff x="2837966" y="846282"/>
              <a:chExt cx="1800001" cy="1411960"/>
            </a:xfrm>
          </p:grpSpPr>
          <p:sp>
            <p:nvSpPr>
              <p:cNvPr id="164" name="Rectángulo 90"/>
              <p:cNvSpPr/>
              <p:nvPr/>
            </p:nvSpPr>
            <p:spPr>
              <a:xfrm rot="5400000">
                <a:off x="3197966" y="818242"/>
                <a:ext cx="1080000" cy="1800000"/>
              </a:xfrm>
              <a:prstGeom prst="rect">
                <a:avLst/>
              </a:prstGeom>
              <a:ln w="19050">
                <a:solidFill>
                  <a:srgbClr val="0099FF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PE" sz="1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5" name="CuadroTexto 206"/>
              <p:cNvSpPr txBox="1"/>
              <p:nvPr/>
            </p:nvSpPr>
            <p:spPr>
              <a:xfrm>
                <a:off x="2837967" y="846282"/>
                <a:ext cx="1800000" cy="324000"/>
              </a:xfrm>
              <a:prstGeom prst="rect">
                <a:avLst/>
              </a:prstGeom>
              <a:solidFill>
                <a:srgbClr val="0099FF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PE" sz="12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APLICACIÓN AS400</a:t>
                </a:r>
              </a:p>
            </p:txBody>
          </p:sp>
        </p:grpSp>
        <p:pic>
          <p:nvPicPr>
            <p:cNvPr id="16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4291" y="1549040"/>
              <a:ext cx="427350" cy="428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7" name="CuadroTexto 112"/>
            <p:cNvSpPr txBox="1"/>
            <p:nvPr/>
          </p:nvSpPr>
          <p:spPr>
            <a:xfrm>
              <a:off x="3101785" y="1946311"/>
              <a:ext cx="12854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400" smtClean="0">
                  <a:latin typeface="Arial" panose="020B0604020202020204" pitchFamily="34" charset="0"/>
                  <a:cs typeface="Arial" panose="020B0604020202020204" pitchFamily="34" charset="0"/>
                </a:rPr>
                <a:t>OS/400</a:t>
              </a:r>
              <a:endParaRPr lang="es-PE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7" name="16 Conector angular"/>
          <p:cNvCxnSpPr>
            <a:stCxn id="164" idx="3"/>
            <a:endCxn id="91" idx="0"/>
          </p:cNvCxnSpPr>
          <p:nvPr/>
        </p:nvCxnSpPr>
        <p:spPr>
          <a:xfrm rot="5400000">
            <a:off x="5313372" y="1829704"/>
            <a:ext cx="1445812" cy="2927144"/>
          </a:xfrm>
          <a:prstGeom prst="bentConnector3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angular"/>
          <p:cNvCxnSpPr>
            <a:stCxn id="108" idx="1"/>
          </p:cNvCxnSpPr>
          <p:nvPr/>
        </p:nvCxnSpPr>
        <p:spPr>
          <a:xfrm rot="16200000" flipV="1">
            <a:off x="7651606" y="2613824"/>
            <a:ext cx="1607482" cy="1483644"/>
          </a:xfrm>
          <a:prstGeom prst="bentConnector3">
            <a:avLst>
              <a:gd name="adj1" fmla="val 54245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116 Grupo"/>
          <p:cNvGrpSpPr/>
          <p:nvPr/>
        </p:nvGrpSpPr>
        <p:grpSpPr>
          <a:xfrm>
            <a:off x="674836" y="2466578"/>
            <a:ext cx="1334752" cy="484076"/>
            <a:chOff x="1045090" y="4560349"/>
            <a:chExt cx="1334752" cy="484076"/>
          </a:xfrm>
        </p:grpSpPr>
        <p:pic>
          <p:nvPicPr>
            <p:cNvPr id="171" name="Imagen 1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97733" y="4560349"/>
              <a:ext cx="830129" cy="212474"/>
            </a:xfrm>
            <a:prstGeom prst="rect">
              <a:avLst/>
            </a:prstGeom>
          </p:spPr>
        </p:pic>
        <p:sp>
          <p:nvSpPr>
            <p:cNvPr id="172" name="Rectángulo 103"/>
            <p:cNvSpPr/>
            <p:nvPr/>
          </p:nvSpPr>
          <p:spPr>
            <a:xfrm>
              <a:off x="1045090" y="4782815"/>
              <a:ext cx="1334752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E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SPPEAPP00023</a:t>
              </a:r>
              <a:endParaRPr lang="es-PE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" name="20 Grupo"/>
          <p:cNvGrpSpPr/>
          <p:nvPr/>
        </p:nvGrpSpPr>
        <p:grpSpPr>
          <a:xfrm>
            <a:off x="701573" y="1785997"/>
            <a:ext cx="506870" cy="614757"/>
            <a:chOff x="586076" y="5432416"/>
            <a:chExt cx="506870" cy="614757"/>
          </a:xfrm>
        </p:grpSpPr>
        <p:pic>
          <p:nvPicPr>
            <p:cNvPr id="188" name="Picture 10" descr="Imagen relacionada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249" y="5432416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1" name="CuadroTexto 100"/>
            <p:cNvSpPr txBox="1"/>
            <p:nvPr/>
          </p:nvSpPr>
          <p:spPr>
            <a:xfrm>
              <a:off x="586076" y="5785563"/>
              <a:ext cx="5068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PE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.PDF</a:t>
              </a:r>
              <a:endParaRPr lang="es-PE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92" name="191 Conector recto de flecha"/>
          <p:cNvCxnSpPr>
            <a:stCxn id="148" idx="0"/>
            <a:endCxn id="197" idx="2"/>
          </p:cNvCxnSpPr>
          <p:nvPr/>
        </p:nvCxnSpPr>
        <p:spPr>
          <a:xfrm>
            <a:off x="1646357" y="2007581"/>
            <a:ext cx="1091711" cy="4324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4" name="193 Grupo"/>
          <p:cNvGrpSpPr/>
          <p:nvPr/>
        </p:nvGrpSpPr>
        <p:grpSpPr>
          <a:xfrm>
            <a:off x="2738068" y="1139945"/>
            <a:ext cx="1800001" cy="1411960"/>
            <a:chOff x="2837966" y="846282"/>
            <a:chExt cx="1800001" cy="1411960"/>
          </a:xfrm>
        </p:grpSpPr>
        <p:sp>
          <p:nvSpPr>
            <p:cNvPr id="197" name="Rectángulo 90"/>
            <p:cNvSpPr/>
            <p:nvPr/>
          </p:nvSpPr>
          <p:spPr>
            <a:xfrm rot="5400000">
              <a:off x="3197966" y="818242"/>
              <a:ext cx="1080000" cy="1800000"/>
            </a:xfrm>
            <a:prstGeom prst="rect">
              <a:avLst/>
            </a:prstGeom>
            <a:ln w="19050">
              <a:solidFill>
                <a:srgbClr val="0099FF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8" name="CuadroTexto 206"/>
            <p:cNvSpPr txBox="1"/>
            <p:nvPr/>
          </p:nvSpPr>
          <p:spPr>
            <a:xfrm>
              <a:off x="2837967" y="846282"/>
              <a:ext cx="1800000" cy="461665"/>
            </a:xfrm>
            <a:prstGeom prst="rect">
              <a:avLst/>
            </a:prstGeom>
            <a:solidFill>
              <a:srgbClr val="0099FF"/>
            </a:solidFill>
            <a:ln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Servidor WEB Scoring</a:t>
              </a:r>
            </a:p>
          </p:txBody>
        </p:sp>
      </p:grpSp>
      <p:sp>
        <p:nvSpPr>
          <p:cNvPr id="200" name="Rectángulo 103"/>
          <p:cNvSpPr/>
          <p:nvPr/>
        </p:nvSpPr>
        <p:spPr>
          <a:xfrm>
            <a:off x="2889355" y="1883229"/>
            <a:ext cx="812227" cy="323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s-PE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Widfly</a:t>
            </a:r>
            <a:endParaRPr lang="es-PE" sz="9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Psi.sura.pe</a:t>
            </a:r>
            <a:endParaRPr lang="es-PE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1" name="200 Conector angular"/>
          <p:cNvCxnSpPr>
            <a:stCxn id="197" idx="3"/>
          </p:cNvCxnSpPr>
          <p:nvPr/>
        </p:nvCxnSpPr>
        <p:spPr>
          <a:xfrm rot="5400000">
            <a:off x="2915704" y="3269543"/>
            <a:ext cx="1440002" cy="472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Rectángulo 90"/>
          <p:cNvSpPr/>
          <p:nvPr/>
        </p:nvSpPr>
        <p:spPr>
          <a:xfrm rot="5400000">
            <a:off x="668797" y="4642789"/>
            <a:ext cx="898903" cy="1236997"/>
          </a:xfrm>
          <a:prstGeom prst="rect">
            <a:avLst/>
          </a:prstGeom>
          <a:ln w="19050">
            <a:solidFill>
              <a:srgbClr val="0099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4" name="CuadroTexto 206"/>
          <p:cNvSpPr txBox="1"/>
          <p:nvPr/>
        </p:nvSpPr>
        <p:spPr>
          <a:xfrm>
            <a:off x="499754" y="4615061"/>
            <a:ext cx="1236996" cy="400110"/>
          </a:xfrm>
          <a:prstGeom prst="rect">
            <a:avLst/>
          </a:prstGeom>
          <a:solidFill>
            <a:srgbClr val="0099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Generación </a:t>
            </a:r>
            <a:r>
              <a:rPr lang="es-PE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</a:p>
          <a:p>
            <a:pPr algn="ctr"/>
            <a:r>
              <a:rPr lang="es-PE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Archivos CSV</a:t>
            </a:r>
            <a:endParaRPr lang="es-PE" sz="1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5" name="116 Grupo"/>
          <p:cNvGrpSpPr/>
          <p:nvPr/>
        </p:nvGrpSpPr>
        <p:grpSpPr>
          <a:xfrm>
            <a:off x="765226" y="5720285"/>
            <a:ext cx="1334752" cy="484076"/>
            <a:chOff x="1045090" y="4560349"/>
            <a:chExt cx="1334752" cy="484076"/>
          </a:xfrm>
        </p:grpSpPr>
        <p:pic>
          <p:nvPicPr>
            <p:cNvPr id="216" name="Imagen 1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97733" y="4560349"/>
              <a:ext cx="830129" cy="212474"/>
            </a:xfrm>
            <a:prstGeom prst="rect">
              <a:avLst/>
            </a:prstGeom>
          </p:spPr>
        </p:pic>
        <p:sp>
          <p:nvSpPr>
            <p:cNvPr id="217" name="Rectángulo 103"/>
            <p:cNvSpPr/>
            <p:nvPr/>
          </p:nvSpPr>
          <p:spPr>
            <a:xfrm>
              <a:off x="1045090" y="4782815"/>
              <a:ext cx="1334752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E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SPPEAPP00023</a:t>
              </a:r>
              <a:endParaRPr lang="es-PE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8" name="217 Grupo"/>
          <p:cNvGrpSpPr/>
          <p:nvPr/>
        </p:nvGrpSpPr>
        <p:grpSpPr>
          <a:xfrm>
            <a:off x="787956" y="5039704"/>
            <a:ext cx="514885" cy="614757"/>
            <a:chOff x="582069" y="5432416"/>
            <a:chExt cx="514885" cy="614757"/>
          </a:xfrm>
        </p:grpSpPr>
        <p:pic>
          <p:nvPicPr>
            <p:cNvPr id="219" name="Picture 10" descr="Imagen relacionada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249" y="5432416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0" name="CuadroTexto 100"/>
            <p:cNvSpPr txBox="1"/>
            <p:nvPr/>
          </p:nvSpPr>
          <p:spPr>
            <a:xfrm>
              <a:off x="582069" y="5785563"/>
              <a:ext cx="51488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PE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.CSV</a:t>
              </a:r>
              <a:endParaRPr lang="es-PE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43" name="42 Imagen"/>
          <p:cNvPicPr>
            <a:picLocks noChangeAspect="1"/>
          </p:cNvPicPr>
          <p:nvPr/>
        </p:nvPicPr>
        <p:blipFill rotWithShape="1">
          <a:blip r:embed="rId6" cstate="print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60" t="9033" r="17875" b="7827"/>
          <a:stretch/>
        </p:blipFill>
        <p:spPr>
          <a:xfrm>
            <a:off x="3592226" y="1735512"/>
            <a:ext cx="572863" cy="598688"/>
          </a:xfrm>
          <a:prstGeom prst="rect">
            <a:avLst/>
          </a:prstGeom>
        </p:spPr>
      </p:pic>
      <p:cxnSp>
        <p:nvCxnSpPr>
          <p:cNvPr id="223" name="222 Conector recto de flecha"/>
          <p:cNvCxnSpPr>
            <a:stCxn id="213" idx="0"/>
            <a:endCxn id="90" idx="2"/>
          </p:cNvCxnSpPr>
          <p:nvPr/>
        </p:nvCxnSpPr>
        <p:spPr>
          <a:xfrm>
            <a:off x="1736747" y="5261288"/>
            <a:ext cx="910052" cy="3904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6" name="225 Imagen"/>
          <p:cNvPicPr>
            <a:picLocks noChangeAspect="1"/>
          </p:cNvPicPr>
          <p:nvPr/>
        </p:nvPicPr>
        <p:blipFill rotWithShape="1">
          <a:blip r:embed="rId7" cstate="print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60" t="9033" r="17875" b="7827"/>
          <a:stretch/>
        </p:blipFill>
        <p:spPr>
          <a:xfrm>
            <a:off x="9532697" y="4818075"/>
            <a:ext cx="430176" cy="449569"/>
          </a:xfrm>
          <a:prstGeom prst="rect">
            <a:avLst/>
          </a:prstGeom>
        </p:spPr>
      </p:pic>
      <p:cxnSp>
        <p:nvCxnSpPr>
          <p:cNvPr id="228" name="227 Conector angular"/>
          <p:cNvCxnSpPr>
            <a:stCxn id="108" idx="2"/>
            <a:endCxn id="90" idx="0"/>
          </p:cNvCxnSpPr>
          <p:nvPr/>
        </p:nvCxnSpPr>
        <p:spPr>
          <a:xfrm rot="10800000" flipV="1">
            <a:off x="6498848" y="5265190"/>
            <a:ext cx="768715" cy="0"/>
          </a:xfrm>
          <a:prstGeom prst="bentConnector3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85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sz="3000" b="1">
                <a:solidFill>
                  <a:schemeClr val="tx1"/>
                </a:solidFill>
              </a:rPr>
              <a:t> “Arquitectura de Aplicaciones”</a:t>
            </a:r>
            <a:endParaRPr lang="es-PE" sz="300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7459F9-8389-4473-83AD-11B7AE420D88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PE"/>
              <a:t>AFP INTEGRA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7257" y="887685"/>
            <a:ext cx="2508476" cy="101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57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ángulo 90"/>
          <p:cNvSpPr/>
          <p:nvPr/>
        </p:nvSpPr>
        <p:spPr>
          <a:xfrm rot="5400000">
            <a:off x="6576819" y="4547416"/>
            <a:ext cx="1886241" cy="2339149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CuadroTexto 206"/>
          <p:cNvSpPr txBox="1"/>
          <p:nvPr/>
        </p:nvSpPr>
        <p:spPr>
          <a:xfrm>
            <a:off x="6344020" y="4519247"/>
            <a:ext cx="2345494" cy="276999"/>
          </a:xfrm>
          <a:prstGeom prst="rect">
            <a:avLst/>
          </a:prstGeom>
          <a:solidFill>
            <a:srgbClr val="FFFF6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PE" dirty="0">
                <a:solidFill>
                  <a:schemeClr val="tx1"/>
                </a:solidFill>
              </a:rPr>
              <a:t>SERVICIOS DE SOPORTE</a:t>
            </a:r>
          </a:p>
        </p:txBody>
      </p:sp>
      <p:sp>
        <p:nvSpPr>
          <p:cNvPr id="131" name="Rectángulo 90"/>
          <p:cNvSpPr/>
          <p:nvPr/>
        </p:nvSpPr>
        <p:spPr>
          <a:xfrm rot="5400000">
            <a:off x="2900811" y="3752745"/>
            <a:ext cx="1871945" cy="3942786"/>
          </a:xfrm>
          <a:prstGeom prst="rect">
            <a:avLst/>
          </a:prstGeom>
          <a:ln w="19050">
            <a:solidFill>
              <a:srgbClr val="0099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CuadroTexto 206"/>
          <p:cNvSpPr txBox="1"/>
          <p:nvPr/>
        </p:nvSpPr>
        <p:spPr>
          <a:xfrm>
            <a:off x="1859045" y="4518616"/>
            <a:ext cx="3949132" cy="276999"/>
          </a:xfrm>
          <a:prstGeom prst="rect">
            <a:avLst/>
          </a:prstGeom>
          <a:solidFill>
            <a:srgbClr val="0099FF"/>
          </a:solidFill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PE"/>
              <a:t>BASE DE DATOS CORE</a:t>
            </a:r>
          </a:p>
        </p:txBody>
      </p:sp>
      <p:sp>
        <p:nvSpPr>
          <p:cNvPr id="86" name="Rectángulo 90"/>
          <p:cNvSpPr/>
          <p:nvPr/>
        </p:nvSpPr>
        <p:spPr>
          <a:xfrm rot="5400000">
            <a:off x="4249967" y="-293651"/>
            <a:ext cx="2876590" cy="5710473"/>
          </a:xfrm>
          <a:prstGeom prst="rect">
            <a:avLst/>
          </a:prstGeom>
          <a:ln w="19050">
            <a:solidFill>
              <a:srgbClr val="0099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CuadroTexto 206"/>
          <p:cNvSpPr txBox="1"/>
          <p:nvPr/>
        </p:nvSpPr>
        <p:spPr>
          <a:xfrm>
            <a:off x="2837967" y="846282"/>
            <a:ext cx="5705532" cy="277008"/>
          </a:xfrm>
          <a:prstGeom prst="rect">
            <a:avLst/>
          </a:prstGeom>
          <a:solidFill>
            <a:srgbClr val="0099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APLICACIÓN AS400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PE" sz="2400" b="1" dirty="0"/>
              <a:t>AFP INTEGRA – Proceso de Afiliación</a:t>
            </a:r>
          </a:p>
        </p:txBody>
      </p:sp>
      <p:pic>
        <p:nvPicPr>
          <p:cNvPr id="222" name="Imagen 22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57496" y="103009"/>
            <a:ext cx="1724704" cy="698676"/>
          </a:xfrm>
          <a:prstGeom prst="rect">
            <a:avLst/>
          </a:prstGeom>
        </p:spPr>
      </p:pic>
      <p:sp>
        <p:nvSpPr>
          <p:cNvPr id="130" name="AutoShape 2" descr="Resultado de imagen para edificio empresa dibuj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grpSp>
        <p:nvGrpSpPr>
          <p:cNvPr id="38" name="Grupo 37"/>
          <p:cNvGrpSpPr/>
          <p:nvPr/>
        </p:nvGrpSpPr>
        <p:grpSpPr>
          <a:xfrm>
            <a:off x="3165710" y="1265281"/>
            <a:ext cx="881595" cy="718448"/>
            <a:chOff x="1380056" y="2062344"/>
            <a:chExt cx="881595" cy="718448"/>
          </a:xfrm>
        </p:grpSpPr>
        <p:pic>
          <p:nvPicPr>
            <p:cNvPr id="102" name="Imagen 101"/>
            <p:cNvPicPr>
              <a:picLocks noChangeAspect="1"/>
            </p:cNvPicPr>
            <p:nvPr/>
          </p:nvPicPr>
          <p:blipFill rotWithShape="1">
            <a:blip r:embed="rId3"/>
            <a:srcRect r="20396"/>
            <a:stretch/>
          </p:blipFill>
          <p:spPr>
            <a:xfrm>
              <a:off x="1480788" y="2062344"/>
              <a:ext cx="582095" cy="497101"/>
            </a:xfrm>
            <a:prstGeom prst="rect">
              <a:avLst/>
            </a:prstGeom>
          </p:spPr>
        </p:pic>
        <p:sp>
          <p:nvSpPr>
            <p:cNvPr id="35" name="CuadroTexto 34"/>
            <p:cNvSpPr txBox="1"/>
            <p:nvPr/>
          </p:nvSpPr>
          <p:spPr>
            <a:xfrm>
              <a:off x="1380056" y="2519182"/>
              <a:ext cx="88159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100" dirty="0">
                  <a:latin typeface="Arial" panose="020B0604020202020204" pitchFamily="34" charset="0"/>
                  <a:cs typeface="Arial" panose="020B0604020202020204" pitchFamily="34" charset="0"/>
                </a:rPr>
                <a:t>Afiliación </a:t>
              </a:r>
            </a:p>
          </p:txBody>
        </p:sp>
      </p:grpSp>
      <p:grpSp>
        <p:nvGrpSpPr>
          <p:cNvPr id="39" name="Grupo 38"/>
          <p:cNvGrpSpPr/>
          <p:nvPr/>
        </p:nvGrpSpPr>
        <p:grpSpPr>
          <a:xfrm>
            <a:off x="2783138" y="3034587"/>
            <a:ext cx="1679144" cy="906433"/>
            <a:chOff x="2054703" y="1163230"/>
            <a:chExt cx="1679144" cy="906433"/>
          </a:xfrm>
        </p:grpSpPr>
        <p:pic>
          <p:nvPicPr>
            <p:cNvPr id="90" name="Imagen 89"/>
            <p:cNvPicPr>
              <a:picLocks noChangeAspect="1"/>
            </p:cNvPicPr>
            <p:nvPr/>
          </p:nvPicPr>
          <p:blipFill rotWithShape="1">
            <a:blip r:embed="rId3"/>
            <a:srcRect r="20396"/>
            <a:stretch/>
          </p:blipFill>
          <p:spPr>
            <a:xfrm>
              <a:off x="2580298" y="1163230"/>
              <a:ext cx="547450" cy="467515"/>
            </a:xfrm>
            <a:prstGeom prst="rect">
              <a:avLst/>
            </a:prstGeom>
          </p:spPr>
        </p:pic>
        <p:sp>
          <p:nvSpPr>
            <p:cNvPr id="113" name="CuadroTexto 112"/>
            <p:cNvSpPr txBox="1"/>
            <p:nvPr/>
          </p:nvSpPr>
          <p:spPr>
            <a:xfrm>
              <a:off x="2054703" y="1638776"/>
              <a:ext cx="167914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100" dirty="0">
                  <a:latin typeface="Arial" panose="020B0604020202020204" pitchFamily="34" charset="0"/>
                  <a:cs typeface="Arial" panose="020B0604020202020204" pitchFamily="34" charset="0"/>
                </a:rPr>
                <a:t>Apertura de Aportes Voluntarios</a:t>
              </a:r>
            </a:p>
          </p:txBody>
        </p:sp>
      </p:grpSp>
      <p:grpSp>
        <p:nvGrpSpPr>
          <p:cNvPr id="44" name="Grupo 43"/>
          <p:cNvGrpSpPr/>
          <p:nvPr/>
        </p:nvGrpSpPr>
        <p:grpSpPr>
          <a:xfrm>
            <a:off x="7294648" y="3158410"/>
            <a:ext cx="839572" cy="759583"/>
            <a:chOff x="7829740" y="2508867"/>
            <a:chExt cx="839572" cy="759583"/>
          </a:xfrm>
        </p:grpSpPr>
        <p:pic>
          <p:nvPicPr>
            <p:cNvPr id="104" name="Imagen 103"/>
            <p:cNvPicPr>
              <a:picLocks noChangeAspect="1"/>
            </p:cNvPicPr>
            <p:nvPr/>
          </p:nvPicPr>
          <p:blipFill rotWithShape="1">
            <a:blip r:embed="rId3"/>
            <a:srcRect r="20396"/>
            <a:stretch/>
          </p:blipFill>
          <p:spPr>
            <a:xfrm>
              <a:off x="7881150" y="2508867"/>
              <a:ext cx="585660" cy="500146"/>
            </a:xfrm>
            <a:prstGeom prst="rect">
              <a:avLst/>
            </a:prstGeom>
          </p:spPr>
        </p:pic>
        <p:sp>
          <p:nvSpPr>
            <p:cNvPr id="114" name="CuadroTexto 113"/>
            <p:cNvSpPr txBox="1"/>
            <p:nvPr/>
          </p:nvSpPr>
          <p:spPr>
            <a:xfrm>
              <a:off x="7829740" y="3006840"/>
              <a:ext cx="8395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100" dirty="0">
                  <a:latin typeface="Arial" panose="020B0604020202020204" pitchFamily="34" charset="0"/>
                  <a:cs typeface="Arial" panose="020B0604020202020204" pitchFamily="34" charset="0"/>
                </a:rPr>
                <a:t>Archivo</a:t>
              </a:r>
            </a:p>
          </p:txBody>
        </p:sp>
      </p:grpSp>
      <p:grpSp>
        <p:nvGrpSpPr>
          <p:cNvPr id="40" name="Grupo 39"/>
          <p:cNvGrpSpPr/>
          <p:nvPr/>
        </p:nvGrpSpPr>
        <p:grpSpPr>
          <a:xfrm>
            <a:off x="2750141" y="2073945"/>
            <a:ext cx="1679144" cy="885636"/>
            <a:chOff x="3989139" y="1030094"/>
            <a:chExt cx="1679144" cy="885636"/>
          </a:xfrm>
        </p:grpSpPr>
        <p:pic>
          <p:nvPicPr>
            <p:cNvPr id="101" name="Imagen 100"/>
            <p:cNvPicPr>
              <a:picLocks noChangeAspect="1"/>
            </p:cNvPicPr>
            <p:nvPr/>
          </p:nvPicPr>
          <p:blipFill rotWithShape="1">
            <a:blip r:embed="rId3"/>
            <a:srcRect r="20396"/>
            <a:stretch/>
          </p:blipFill>
          <p:spPr>
            <a:xfrm>
              <a:off x="4514099" y="1030094"/>
              <a:ext cx="591157" cy="504840"/>
            </a:xfrm>
            <a:prstGeom prst="rect">
              <a:avLst/>
            </a:prstGeom>
          </p:spPr>
        </p:pic>
        <p:sp>
          <p:nvSpPr>
            <p:cNvPr id="117" name="CuadroTexto 116"/>
            <p:cNvSpPr txBox="1"/>
            <p:nvPr/>
          </p:nvSpPr>
          <p:spPr>
            <a:xfrm>
              <a:off x="3989139" y="1484843"/>
              <a:ext cx="167914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100">
                  <a:latin typeface="Arial" panose="020B0604020202020204" pitchFamily="34" charset="0"/>
                  <a:cs typeface="Arial" panose="020B0604020202020204" pitchFamily="34" charset="0"/>
                </a:rPr>
                <a:t>Bono de Reconocimiento</a:t>
              </a:r>
            </a:p>
          </p:txBody>
        </p:sp>
      </p:grpSp>
      <p:grpSp>
        <p:nvGrpSpPr>
          <p:cNvPr id="41" name="Grupo 40"/>
          <p:cNvGrpSpPr/>
          <p:nvPr/>
        </p:nvGrpSpPr>
        <p:grpSpPr>
          <a:xfrm>
            <a:off x="4241614" y="1276877"/>
            <a:ext cx="1679144" cy="930896"/>
            <a:chOff x="5821126" y="1007662"/>
            <a:chExt cx="1679144" cy="930896"/>
          </a:xfrm>
        </p:grpSpPr>
        <p:sp>
          <p:nvSpPr>
            <p:cNvPr id="116" name="CuadroTexto 115"/>
            <p:cNvSpPr txBox="1"/>
            <p:nvPr/>
          </p:nvSpPr>
          <p:spPr>
            <a:xfrm>
              <a:off x="5821126" y="1507671"/>
              <a:ext cx="167914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100">
                  <a:latin typeface="Arial" panose="020B0604020202020204" pitchFamily="34" charset="0"/>
                  <a:cs typeface="Arial" panose="020B0604020202020204" pitchFamily="34" charset="0"/>
                </a:rPr>
                <a:t>AS/400 - Digitación externa</a:t>
              </a:r>
            </a:p>
          </p:txBody>
        </p:sp>
        <p:pic>
          <p:nvPicPr>
            <p:cNvPr id="118" name="Imagen 117"/>
            <p:cNvPicPr>
              <a:picLocks noChangeAspect="1"/>
            </p:cNvPicPr>
            <p:nvPr/>
          </p:nvPicPr>
          <p:blipFill rotWithShape="1">
            <a:blip r:embed="rId3"/>
            <a:srcRect r="20396"/>
            <a:stretch/>
          </p:blipFill>
          <p:spPr>
            <a:xfrm>
              <a:off x="6342183" y="1007662"/>
              <a:ext cx="552297" cy="471654"/>
            </a:xfrm>
            <a:prstGeom prst="rect">
              <a:avLst/>
            </a:prstGeom>
          </p:spPr>
        </p:pic>
      </p:grpSp>
      <p:grpSp>
        <p:nvGrpSpPr>
          <p:cNvPr id="45" name="Grupo 44"/>
          <p:cNvGrpSpPr/>
          <p:nvPr/>
        </p:nvGrpSpPr>
        <p:grpSpPr>
          <a:xfrm>
            <a:off x="5763649" y="3154988"/>
            <a:ext cx="1453981" cy="768619"/>
            <a:chOff x="7080467" y="3525404"/>
            <a:chExt cx="1453981" cy="768619"/>
          </a:xfrm>
        </p:grpSpPr>
        <p:pic>
          <p:nvPicPr>
            <p:cNvPr id="105" name="Imagen 104"/>
            <p:cNvPicPr>
              <a:picLocks noChangeAspect="1"/>
            </p:cNvPicPr>
            <p:nvPr/>
          </p:nvPicPr>
          <p:blipFill rotWithShape="1">
            <a:blip r:embed="rId3"/>
            <a:srcRect r="20396"/>
            <a:stretch/>
          </p:blipFill>
          <p:spPr>
            <a:xfrm>
              <a:off x="7471586" y="3525404"/>
              <a:ext cx="561283" cy="479328"/>
            </a:xfrm>
            <a:prstGeom prst="rect">
              <a:avLst/>
            </a:prstGeom>
          </p:spPr>
        </p:pic>
        <p:sp>
          <p:nvSpPr>
            <p:cNvPr id="119" name="CuadroTexto 118"/>
            <p:cNvSpPr txBox="1"/>
            <p:nvPr/>
          </p:nvSpPr>
          <p:spPr>
            <a:xfrm>
              <a:off x="7080467" y="4032413"/>
              <a:ext cx="14539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100" dirty="0">
                  <a:latin typeface="Arial" panose="020B0604020202020204" pitchFamily="34" charset="0"/>
                  <a:cs typeface="Arial" panose="020B0604020202020204" pitchFamily="34" charset="0"/>
                </a:rPr>
                <a:t>Cambio de Fondo</a:t>
              </a:r>
            </a:p>
          </p:txBody>
        </p:sp>
      </p:grpSp>
      <p:grpSp>
        <p:nvGrpSpPr>
          <p:cNvPr id="46" name="Grupo 45"/>
          <p:cNvGrpSpPr/>
          <p:nvPr/>
        </p:nvGrpSpPr>
        <p:grpSpPr>
          <a:xfrm>
            <a:off x="4354196" y="2256077"/>
            <a:ext cx="1453981" cy="759505"/>
            <a:chOff x="5721282" y="3917670"/>
            <a:chExt cx="1453981" cy="759505"/>
          </a:xfrm>
        </p:grpSpPr>
        <p:pic>
          <p:nvPicPr>
            <p:cNvPr id="107" name="Imagen 106"/>
            <p:cNvPicPr>
              <a:picLocks noChangeAspect="1"/>
            </p:cNvPicPr>
            <p:nvPr/>
          </p:nvPicPr>
          <p:blipFill rotWithShape="1">
            <a:blip r:embed="rId3"/>
            <a:srcRect r="20396"/>
            <a:stretch/>
          </p:blipFill>
          <p:spPr>
            <a:xfrm>
              <a:off x="6136899" y="3917670"/>
              <a:ext cx="582573" cy="497510"/>
            </a:xfrm>
            <a:prstGeom prst="rect">
              <a:avLst/>
            </a:prstGeom>
          </p:spPr>
        </p:pic>
        <p:sp>
          <p:nvSpPr>
            <p:cNvPr id="121" name="CuadroTexto 120"/>
            <p:cNvSpPr txBox="1"/>
            <p:nvPr/>
          </p:nvSpPr>
          <p:spPr>
            <a:xfrm>
              <a:off x="5721282" y="4415565"/>
              <a:ext cx="14539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100" dirty="0">
                  <a:latin typeface="Arial" panose="020B0604020202020204" pitchFamily="34" charset="0"/>
                  <a:cs typeface="Arial" panose="020B0604020202020204" pitchFamily="34" charset="0"/>
                </a:rPr>
                <a:t>Model Points</a:t>
              </a:r>
            </a:p>
          </p:txBody>
        </p:sp>
      </p:grpSp>
      <p:grpSp>
        <p:nvGrpSpPr>
          <p:cNvPr id="47" name="Grupo 46"/>
          <p:cNvGrpSpPr/>
          <p:nvPr/>
        </p:nvGrpSpPr>
        <p:grpSpPr>
          <a:xfrm>
            <a:off x="4282599" y="3158057"/>
            <a:ext cx="1648598" cy="778758"/>
            <a:chOff x="4036853" y="3945611"/>
            <a:chExt cx="1648598" cy="778758"/>
          </a:xfrm>
        </p:grpSpPr>
        <p:pic>
          <p:nvPicPr>
            <p:cNvPr id="108" name="Imagen 107"/>
            <p:cNvPicPr>
              <a:picLocks noChangeAspect="1"/>
            </p:cNvPicPr>
            <p:nvPr/>
          </p:nvPicPr>
          <p:blipFill rotWithShape="1">
            <a:blip r:embed="rId3"/>
            <a:srcRect r="20396"/>
            <a:stretch/>
          </p:blipFill>
          <p:spPr>
            <a:xfrm>
              <a:off x="4514099" y="3945611"/>
              <a:ext cx="564684" cy="482233"/>
            </a:xfrm>
            <a:prstGeom prst="rect">
              <a:avLst/>
            </a:prstGeom>
          </p:spPr>
        </p:pic>
        <p:sp>
          <p:nvSpPr>
            <p:cNvPr id="122" name="CuadroTexto 121"/>
            <p:cNvSpPr txBox="1"/>
            <p:nvPr/>
          </p:nvSpPr>
          <p:spPr>
            <a:xfrm>
              <a:off x="4036853" y="4462759"/>
              <a:ext cx="16485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100">
                  <a:latin typeface="Arial" panose="020B0604020202020204" pitchFamily="34" charset="0"/>
                  <a:cs typeface="Arial" panose="020B0604020202020204" pitchFamily="34" charset="0"/>
                </a:rPr>
                <a:t>Nulidad/Desafiliación</a:t>
              </a:r>
            </a:p>
          </p:txBody>
        </p:sp>
      </p:grpSp>
      <p:grpSp>
        <p:nvGrpSpPr>
          <p:cNvPr id="50" name="Grupo 49"/>
          <p:cNvGrpSpPr/>
          <p:nvPr/>
        </p:nvGrpSpPr>
        <p:grpSpPr>
          <a:xfrm>
            <a:off x="7029601" y="2236035"/>
            <a:ext cx="1160387" cy="869230"/>
            <a:chOff x="2533094" y="3892204"/>
            <a:chExt cx="1160387" cy="869230"/>
          </a:xfrm>
        </p:grpSpPr>
        <p:pic>
          <p:nvPicPr>
            <p:cNvPr id="110" name="Imagen 109"/>
            <p:cNvPicPr>
              <a:picLocks noChangeAspect="1"/>
            </p:cNvPicPr>
            <p:nvPr/>
          </p:nvPicPr>
          <p:blipFill rotWithShape="1">
            <a:blip r:embed="rId3"/>
            <a:srcRect r="20396"/>
            <a:stretch/>
          </p:blipFill>
          <p:spPr>
            <a:xfrm>
              <a:off x="2821549" y="3892204"/>
              <a:ext cx="555830" cy="474671"/>
            </a:xfrm>
            <a:prstGeom prst="rect">
              <a:avLst/>
            </a:prstGeom>
          </p:spPr>
        </p:pic>
        <p:sp>
          <p:nvSpPr>
            <p:cNvPr id="123" name="CuadroTexto 122"/>
            <p:cNvSpPr txBox="1"/>
            <p:nvPr/>
          </p:nvSpPr>
          <p:spPr>
            <a:xfrm>
              <a:off x="2533094" y="4330547"/>
              <a:ext cx="116038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100">
                  <a:latin typeface="Arial" panose="020B0604020202020204" pitchFamily="34" charset="0"/>
                  <a:cs typeface="Arial" panose="020B0604020202020204" pitchFamily="34" charset="0"/>
                </a:rPr>
                <a:t>Reporte de Cosechas</a:t>
              </a:r>
            </a:p>
          </p:txBody>
        </p:sp>
      </p:grpSp>
      <p:grpSp>
        <p:nvGrpSpPr>
          <p:cNvPr id="42" name="Grupo 41"/>
          <p:cNvGrpSpPr/>
          <p:nvPr/>
        </p:nvGrpSpPr>
        <p:grpSpPr>
          <a:xfrm>
            <a:off x="6970023" y="1245345"/>
            <a:ext cx="1234497" cy="765680"/>
            <a:chOff x="7986533" y="1319372"/>
            <a:chExt cx="1234497" cy="765680"/>
          </a:xfrm>
        </p:grpSpPr>
        <p:pic>
          <p:nvPicPr>
            <p:cNvPr id="125" name="Imagen 124"/>
            <p:cNvPicPr>
              <a:picLocks noChangeAspect="1"/>
            </p:cNvPicPr>
            <p:nvPr/>
          </p:nvPicPr>
          <p:blipFill rotWithShape="1">
            <a:blip r:embed="rId3"/>
            <a:srcRect r="20396"/>
            <a:stretch/>
          </p:blipFill>
          <p:spPr>
            <a:xfrm>
              <a:off x="8311158" y="1319372"/>
              <a:ext cx="579238" cy="494662"/>
            </a:xfrm>
            <a:prstGeom prst="rect">
              <a:avLst/>
            </a:prstGeom>
          </p:spPr>
        </p:pic>
        <p:sp>
          <p:nvSpPr>
            <p:cNvPr id="126" name="CuadroTexto 125"/>
            <p:cNvSpPr txBox="1"/>
            <p:nvPr/>
          </p:nvSpPr>
          <p:spPr>
            <a:xfrm>
              <a:off x="7986533" y="1823442"/>
              <a:ext cx="12344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100">
                  <a:latin typeface="Arial" panose="020B0604020202020204" pitchFamily="34" charset="0"/>
                  <a:cs typeface="Arial" panose="020B0604020202020204" pitchFamily="34" charset="0"/>
                </a:rPr>
                <a:t>Traspasos IN</a:t>
              </a:r>
            </a:p>
          </p:txBody>
        </p:sp>
      </p:grpSp>
      <p:grpSp>
        <p:nvGrpSpPr>
          <p:cNvPr id="43" name="Grupo 42"/>
          <p:cNvGrpSpPr/>
          <p:nvPr/>
        </p:nvGrpSpPr>
        <p:grpSpPr>
          <a:xfrm>
            <a:off x="5750825" y="1276877"/>
            <a:ext cx="1340544" cy="747211"/>
            <a:chOff x="6029465" y="2319988"/>
            <a:chExt cx="1340544" cy="747211"/>
          </a:xfrm>
        </p:grpSpPr>
        <p:pic>
          <p:nvPicPr>
            <p:cNvPr id="127" name="Imagen 126"/>
            <p:cNvPicPr>
              <a:picLocks noChangeAspect="1"/>
            </p:cNvPicPr>
            <p:nvPr/>
          </p:nvPicPr>
          <p:blipFill rotWithShape="1">
            <a:blip r:embed="rId3"/>
            <a:srcRect r="20396"/>
            <a:stretch/>
          </p:blipFill>
          <p:spPr>
            <a:xfrm>
              <a:off x="6386501" y="2319988"/>
              <a:ext cx="576658" cy="492458"/>
            </a:xfrm>
            <a:prstGeom prst="rect">
              <a:avLst/>
            </a:prstGeom>
          </p:spPr>
        </p:pic>
        <p:sp>
          <p:nvSpPr>
            <p:cNvPr id="128" name="CuadroTexto 127"/>
            <p:cNvSpPr txBox="1"/>
            <p:nvPr/>
          </p:nvSpPr>
          <p:spPr>
            <a:xfrm>
              <a:off x="6029465" y="2805589"/>
              <a:ext cx="13405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100">
                  <a:latin typeface="Arial" panose="020B0604020202020204" pitchFamily="34" charset="0"/>
                  <a:cs typeface="Arial" panose="020B0604020202020204" pitchFamily="34" charset="0"/>
                </a:rPr>
                <a:t>Traspasos OUT</a:t>
              </a:r>
            </a:p>
          </p:txBody>
        </p:sp>
      </p:grpSp>
      <p:graphicFrame>
        <p:nvGraphicFramePr>
          <p:cNvPr id="219" name="Tabla 2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43450"/>
              </p:ext>
            </p:extLst>
          </p:nvPr>
        </p:nvGraphicFramePr>
        <p:xfrm>
          <a:off x="10172962" y="5010090"/>
          <a:ext cx="1946255" cy="178123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474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987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7006">
                <a:tc gridSpan="2">
                  <a:txBody>
                    <a:bodyPr/>
                    <a:lstStyle/>
                    <a:p>
                      <a:pPr algn="ctr"/>
                      <a:r>
                        <a:rPr lang="es-PE"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LEYENDA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E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7374">
                <a:tc>
                  <a:txBody>
                    <a:bodyPr/>
                    <a:lstStyle/>
                    <a:p>
                      <a:pPr algn="ctr"/>
                      <a:r>
                        <a:rPr lang="es-PE" sz="9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Símbolo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9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8076">
                <a:tc>
                  <a:txBody>
                    <a:bodyPr/>
                    <a:lstStyle/>
                    <a:p>
                      <a:endParaRPr lang="es-PE" sz="9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9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Entradas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7840">
                <a:tc>
                  <a:txBody>
                    <a:bodyPr/>
                    <a:lstStyle/>
                    <a:p>
                      <a:endParaRPr lang="es-PE" sz="9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9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Salidas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8945">
                <a:tc>
                  <a:txBody>
                    <a:bodyPr/>
                    <a:lstStyle/>
                    <a:p>
                      <a:endParaRPr lang="es-PE" sz="9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9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Aplicación</a:t>
                      </a:r>
                      <a:r>
                        <a:rPr lang="es-PE" sz="90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(RPG400)</a:t>
                      </a:r>
                      <a:endParaRPr lang="es-PE" sz="9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8945">
                <a:tc>
                  <a:txBody>
                    <a:bodyPr/>
                    <a:lstStyle/>
                    <a:p>
                      <a:endParaRPr lang="es-PE" sz="9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9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 de datos (DB2)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8945">
                <a:tc>
                  <a:txBody>
                    <a:bodyPr/>
                    <a:lstStyle/>
                    <a:p>
                      <a:endParaRPr lang="es-PE" sz="9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9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Servidor de BD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232" name="Imagen 231"/>
          <p:cNvPicPr>
            <a:picLocks noChangeAspect="1"/>
          </p:cNvPicPr>
          <p:nvPr/>
        </p:nvPicPr>
        <p:blipFill rotWithShape="1">
          <a:blip r:embed="rId3"/>
          <a:srcRect r="20396"/>
          <a:stretch/>
        </p:blipFill>
        <p:spPr>
          <a:xfrm>
            <a:off x="10388160" y="5959679"/>
            <a:ext cx="242165" cy="206805"/>
          </a:xfrm>
          <a:prstGeom prst="rect">
            <a:avLst/>
          </a:prstGeom>
        </p:spPr>
      </p:pic>
      <p:pic>
        <p:nvPicPr>
          <p:cNvPr id="233" name="Imagen 2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2816" y="6260512"/>
            <a:ext cx="183861" cy="183892"/>
          </a:xfrm>
          <a:prstGeom prst="rect">
            <a:avLst/>
          </a:prstGeom>
        </p:spPr>
      </p:pic>
      <p:grpSp>
        <p:nvGrpSpPr>
          <p:cNvPr id="115" name="Grupo 43"/>
          <p:cNvGrpSpPr/>
          <p:nvPr/>
        </p:nvGrpSpPr>
        <p:grpSpPr>
          <a:xfrm>
            <a:off x="5749329" y="2216121"/>
            <a:ext cx="1537215" cy="770809"/>
            <a:chOff x="7550821" y="2431708"/>
            <a:chExt cx="1537215" cy="770809"/>
          </a:xfrm>
        </p:grpSpPr>
        <p:pic>
          <p:nvPicPr>
            <p:cNvPr id="120" name="Imagen 103"/>
            <p:cNvPicPr>
              <a:picLocks noChangeAspect="1"/>
            </p:cNvPicPr>
            <p:nvPr/>
          </p:nvPicPr>
          <p:blipFill rotWithShape="1">
            <a:blip r:embed="rId3"/>
            <a:srcRect r="20396"/>
            <a:stretch/>
          </p:blipFill>
          <p:spPr>
            <a:xfrm>
              <a:off x="7896916" y="2431708"/>
              <a:ext cx="620627" cy="530007"/>
            </a:xfrm>
            <a:prstGeom prst="rect">
              <a:avLst/>
            </a:prstGeom>
          </p:spPr>
        </p:pic>
        <p:sp>
          <p:nvSpPr>
            <p:cNvPr id="129" name="CuadroTexto 113"/>
            <p:cNvSpPr txBox="1"/>
            <p:nvPr/>
          </p:nvSpPr>
          <p:spPr>
            <a:xfrm>
              <a:off x="7550821" y="2940907"/>
              <a:ext cx="15372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100">
                  <a:latin typeface="Arial" panose="020B0604020202020204" pitchFamily="34" charset="0"/>
                  <a:cs typeface="Arial" panose="020B0604020202020204" pitchFamily="34" charset="0"/>
                </a:rPr>
                <a:t>Cargos en cuenta</a:t>
              </a:r>
            </a:p>
          </p:txBody>
        </p:sp>
      </p:grpSp>
      <p:grpSp>
        <p:nvGrpSpPr>
          <p:cNvPr id="133" name="Grupo 13"/>
          <p:cNvGrpSpPr/>
          <p:nvPr/>
        </p:nvGrpSpPr>
        <p:grpSpPr>
          <a:xfrm>
            <a:off x="307975" y="2553875"/>
            <a:ext cx="633529" cy="1003925"/>
            <a:chOff x="9758083" y="4975412"/>
            <a:chExt cx="878945" cy="1180002"/>
          </a:xfrm>
        </p:grpSpPr>
        <p:pic>
          <p:nvPicPr>
            <p:cNvPr id="134" name="Imagen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758083" y="4975412"/>
              <a:ext cx="878945" cy="834010"/>
            </a:xfrm>
            <a:prstGeom prst="rect">
              <a:avLst/>
            </a:prstGeom>
          </p:spPr>
        </p:pic>
        <p:sp>
          <p:nvSpPr>
            <p:cNvPr id="135" name="CuadroTexto 61"/>
            <p:cNvSpPr txBox="1"/>
            <p:nvPr/>
          </p:nvSpPr>
          <p:spPr>
            <a:xfrm>
              <a:off x="9817760" y="5829832"/>
              <a:ext cx="696624" cy="325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200">
                  <a:latin typeface="Arial" panose="020B0604020202020204" pitchFamily="34" charset="0"/>
                  <a:cs typeface="Arial" panose="020B0604020202020204" pitchFamily="34" charset="0"/>
                </a:rPr>
                <a:t>SBS </a:t>
              </a:r>
            </a:p>
          </p:txBody>
        </p:sp>
      </p:grpSp>
      <p:grpSp>
        <p:nvGrpSpPr>
          <p:cNvPr id="136" name="Grupo 133"/>
          <p:cNvGrpSpPr/>
          <p:nvPr/>
        </p:nvGrpSpPr>
        <p:grpSpPr>
          <a:xfrm>
            <a:off x="350989" y="1372535"/>
            <a:ext cx="662754" cy="977362"/>
            <a:chOff x="9758083" y="4975412"/>
            <a:chExt cx="878945" cy="1185996"/>
          </a:xfrm>
        </p:grpSpPr>
        <p:pic>
          <p:nvPicPr>
            <p:cNvPr id="137" name="Imagen 13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758083" y="4975412"/>
              <a:ext cx="878945" cy="834010"/>
            </a:xfrm>
            <a:prstGeom prst="rect">
              <a:avLst/>
            </a:prstGeom>
          </p:spPr>
        </p:pic>
        <p:sp>
          <p:nvSpPr>
            <p:cNvPr id="138" name="CuadroTexto 135"/>
            <p:cNvSpPr txBox="1"/>
            <p:nvPr/>
          </p:nvSpPr>
          <p:spPr>
            <a:xfrm>
              <a:off x="9907099" y="5825279"/>
              <a:ext cx="702706" cy="3361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200">
                  <a:latin typeface="Arial" panose="020B0604020202020204" pitchFamily="34" charset="0"/>
                  <a:cs typeface="Arial" panose="020B0604020202020204" pitchFamily="34" charset="0"/>
                </a:rPr>
                <a:t>ONP</a:t>
              </a:r>
            </a:p>
          </p:txBody>
        </p:sp>
      </p:grpSp>
      <p:grpSp>
        <p:nvGrpSpPr>
          <p:cNvPr id="140" name="Grupo 13"/>
          <p:cNvGrpSpPr/>
          <p:nvPr/>
        </p:nvGrpSpPr>
        <p:grpSpPr>
          <a:xfrm>
            <a:off x="10239644" y="2641776"/>
            <a:ext cx="633529" cy="1003925"/>
            <a:chOff x="9758083" y="4975412"/>
            <a:chExt cx="878945" cy="1180002"/>
          </a:xfrm>
        </p:grpSpPr>
        <p:pic>
          <p:nvPicPr>
            <p:cNvPr id="141" name="Imagen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758083" y="4975412"/>
              <a:ext cx="878945" cy="834010"/>
            </a:xfrm>
            <a:prstGeom prst="rect">
              <a:avLst/>
            </a:prstGeom>
          </p:spPr>
        </p:pic>
        <p:sp>
          <p:nvSpPr>
            <p:cNvPr id="142" name="CuadroTexto 61"/>
            <p:cNvSpPr txBox="1"/>
            <p:nvPr/>
          </p:nvSpPr>
          <p:spPr>
            <a:xfrm>
              <a:off x="9817760" y="5829832"/>
              <a:ext cx="696624" cy="325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200">
                  <a:latin typeface="Arial" panose="020B0604020202020204" pitchFamily="34" charset="0"/>
                  <a:cs typeface="Arial" panose="020B0604020202020204" pitchFamily="34" charset="0"/>
                </a:rPr>
                <a:t>SBS </a:t>
              </a:r>
            </a:p>
          </p:txBody>
        </p:sp>
      </p:grpSp>
      <p:grpSp>
        <p:nvGrpSpPr>
          <p:cNvPr id="143" name="Grupo 133"/>
          <p:cNvGrpSpPr/>
          <p:nvPr/>
        </p:nvGrpSpPr>
        <p:grpSpPr>
          <a:xfrm>
            <a:off x="10114890" y="1443185"/>
            <a:ext cx="662754" cy="977362"/>
            <a:chOff x="9758083" y="4975412"/>
            <a:chExt cx="878945" cy="1185996"/>
          </a:xfrm>
        </p:grpSpPr>
        <p:pic>
          <p:nvPicPr>
            <p:cNvPr id="144" name="Imagen 13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758083" y="4975412"/>
              <a:ext cx="878945" cy="834010"/>
            </a:xfrm>
            <a:prstGeom prst="rect">
              <a:avLst/>
            </a:prstGeom>
          </p:spPr>
        </p:pic>
        <p:sp>
          <p:nvSpPr>
            <p:cNvPr id="146" name="CuadroTexto 135"/>
            <p:cNvSpPr txBox="1"/>
            <p:nvPr/>
          </p:nvSpPr>
          <p:spPr>
            <a:xfrm>
              <a:off x="9907099" y="5825279"/>
              <a:ext cx="702706" cy="3361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200">
                  <a:latin typeface="Arial" panose="020B0604020202020204" pitchFamily="34" charset="0"/>
                  <a:cs typeface="Arial" panose="020B0604020202020204" pitchFamily="34" charset="0"/>
                </a:rPr>
                <a:t>ONP</a:t>
              </a:r>
            </a:p>
          </p:txBody>
        </p:sp>
      </p:grpSp>
      <p:cxnSp>
        <p:nvCxnSpPr>
          <p:cNvPr id="5" name="Conector recto 4"/>
          <p:cNvCxnSpPr/>
          <p:nvPr/>
        </p:nvCxnSpPr>
        <p:spPr>
          <a:xfrm>
            <a:off x="4059441" y="4241414"/>
            <a:ext cx="3524826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ángulo 90"/>
          <p:cNvSpPr/>
          <p:nvPr/>
        </p:nvSpPr>
        <p:spPr>
          <a:xfrm>
            <a:off x="2035199" y="5175245"/>
            <a:ext cx="3482733" cy="110034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CuadroTexto 206"/>
          <p:cNvSpPr txBox="1"/>
          <p:nvPr/>
        </p:nvSpPr>
        <p:spPr>
          <a:xfrm>
            <a:off x="2024300" y="4908806"/>
            <a:ext cx="3499982" cy="282056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DB2</a:t>
            </a:r>
          </a:p>
        </p:txBody>
      </p:sp>
      <p:grpSp>
        <p:nvGrpSpPr>
          <p:cNvPr id="2" name="1 Grupo"/>
          <p:cNvGrpSpPr/>
          <p:nvPr/>
        </p:nvGrpSpPr>
        <p:grpSpPr>
          <a:xfrm>
            <a:off x="4586006" y="6136615"/>
            <a:ext cx="1334752" cy="472933"/>
            <a:chOff x="3369080" y="6356361"/>
            <a:chExt cx="1334752" cy="472933"/>
          </a:xfrm>
        </p:grpSpPr>
        <p:pic>
          <p:nvPicPr>
            <p:cNvPr id="250" name="Imagen 12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76122" y="6356361"/>
              <a:ext cx="859589" cy="220014"/>
            </a:xfrm>
            <a:prstGeom prst="rect">
              <a:avLst/>
            </a:prstGeom>
          </p:spPr>
        </p:pic>
        <p:sp>
          <p:nvSpPr>
            <p:cNvPr id="251" name="Rectángulo 103"/>
            <p:cNvSpPr/>
            <p:nvPr/>
          </p:nvSpPr>
          <p:spPr>
            <a:xfrm>
              <a:off x="3369080" y="6567684"/>
              <a:ext cx="1334752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E" sz="1100">
                  <a:latin typeface="Arial" panose="020B0604020202020204" pitchFamily="34" charset="0"/>
                  <a:cs typeface="Arial" panose="020B0604020202020204" pitchFamily="34" charset="0"/>
                </a:rPr>
                <a:t>APPN.INTEGRA</a:t>
              </a:r>
              <a:endParaRPr lang="es-P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9" name="Rectángulo 90"/>
          <p:cNvSpPr/>
          <p:nvPr/>
        </p:nvSpPr>
        <p:spPr>
          <a:xfrm>
            <a:off x="6796152" y="5170770"/>
            <a:ext cx="1284037" cy="1095285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5" name="20 Grupo"/>
          <p:cNvGrpSpPr/>
          <p:nvPr/>
        </p:nvGrpSpPr>
        <p:grpSpPr>
          <a:xfrm>
            <a:off x="6964276" y="5287723"/>
            <a:ext cx="1099871" cy="819732"/>
            <a:chOff x="447687" y="5420691"/>
            <a:chExt cx="1099871" cy="819732"/>
          </a:xfrm>
        </p:grpSpPr>
        <p:sp>
          <p:nvSpPr>
            <p:cNvPr id="150" name="CuadroTexto 58"/>
            <p:cNvSpPr txBox="1"/>
            <p:nvPr/>
          </p:nvSpPr>
          <p:spPr>
            <a:xfrm>
              <a:off x="447687" y="5978813"/>
              <a:ext cx="10998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100" dirty="0">
                  <a:latin typeface="Arial" panose="020B0604020202020204" pitchFamily="34" charset="0"/>
                  <a:cs typeface="Arial" panose="020B0604020202020204" pitchFamily="34" charset="0"/>
                </a:rPr>
                <a:t>SERVICIOS</a:t>
              </a:r>
            </a:p>
          </p:txBody>
        </p:sp>
        <p:pic>
          <p:nvPicPr>
            <p:cNvPr id="155" name="Imagen 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17835" y="5420691"/>
              <a:ext cx="586602" cy="586700"/>
            </a:xfrm>
            <a:prstGeom prst="rect">
              <a:avLst/>
            </a:prstGeom>
          </p:spPr>
        </p:pic>
      </p:grpSp>
      <p:sp>
        <p:nvSpPr>
          <p:cNvPr id="156" name="CuadroTexto 206"/>
          <p:cNvSpPr txBox="1"/>
          <p:nvPr/>
        </p:nvSpPr>
        <p:spPr>
          <a:xfrm>
            <a:off x="6786840" y="4904333"/>
            <a:ext cx="1301287" cy="276999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DB2</a:t>
            </a:r>
          </a:p>
        </p:txBody>
      </p:sp>
      <p:grpSp>
        <p:nvGrpSpPr>
          <p:cNvPr id="157" name="20 Grupo"/>
          <p:cNvGrpSpPr/>
          <p:nvPr/>
        </p:nvGrpSpPr>
        <p:grpSpPr>
          <a:xfrm>
            <a:off x="3207658" y="5270542"/>
            <a:ext cx="1281758" cy="831262"/>
            <a:chOff x="265801" y="5420691"/>
            <a:chExt cx="1281758" cy="831262"/>
          </a:xfrm>
        </p:grpSpPr>
        <p:sp>
          <p:nvSpPr>
            <p:cNvPr id="158" name="CuadroTexto 58"/>
            <p:cNvSpPr txBox="1"/>
            <p:nvPr/>
          </p:nvSpPr>
          <p:spPr>
            <a:xfrm>
              <a:off x="265801" y="5990343"/>
              <a:ext cx="12817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100">
                  <a:latin typeface="Arial" panose="020B0604020202020204" pitchFamily="34" charset="0"/>
                  <a:cs typeface="Arial" panose="020B0604020202020204" pitchFamily="34" charset="0"/>
                </a:rPr>
                <a:t>EMPLEADORES</a:t>
              </a:r>
            </a:p>
          </p:txBody>
        </p:sp>
        <p:pic>
          <p:nvPicPr>
            <p:cNvPr id="159" name="Imagen 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17835" y="5420691"/>
              <a:ext cx="586602" cy="586700"/>
            </a:xfrm>
            <a:prstGeom prst="rect">
              <a:avLst/>
            </a:prstGeom>
          </p:spPr>
        </p:pic>
      </p:grpSp>
      <p:grpSp>
        <p:nvGrpSpPr>
          <p:cNvPr id="160" name="20 Grupo"/>
          <p:cNvGrpSpPr/>
          <p:nvPr/>
        </p:nvGrpSpPr>
        <p:grpSpPr>
          <a:xfrm>
            <a:off x="4574911" y="5270153"/>
            <a:ext cx="1099871" cy="833380"/>
            <a:chOff x="515927" y="5420691"/>
            <a:chExt cx="1099871" cy="833380"/>
          </a:xfrm>
        </p:grpSpPr>
        <p:sp>
          <p:nvSpPr>
            <p:cNvPr id="161" name="CuadroTexto 58"/>
            <p:cNvSpPr txBox="1"/>
            <p:nvPr/>
          </p:nvSpPr>
          <p:spPr>
            <a:xfrm>
              <a:off x="515927" y="5992461"/>
              <a:ext cx="10998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100" dirty="0">
                  <a:latin typeface="Arial" panose="020B0604020202020204" pitchFamily="34" charset="0"/>
                  <a:cs typeface="Arial" panose="020B0604020202020204" pitchFamily="34" charset="0"/>
                </a:rPr>
                <a:t>CUENTAS</a:t>
              </a:r>
            </a:p>
          </p:txBody>
        </p:sp>
        <p:pic>
          <p:nvPicPr>
            <p:cNvPr id="162" name="Imagen 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17835" y="5420691"/>
              <a:ext cx="586602" cy="586700"/>
            </a:xfrm>
            <a:prstGeom prst="rect">
              <a:avLst/>
            </a:prstGeom>
          </p:spPr>
        </p:pic>
      </p:grpSp>
      <p:grpSp>
        <p:nvGrpSpPr>
          <p:cNvPr id="163" name="20 Grupo"/>
          <p:cNvGrpSpPr/>
          <p:nvPr/>
        </p:nvGrpSpPr>
        <p:grpSpPr>
          <a:xfrm>
            <a:off x="2213264" y="5243832"/>
            <a:ext cx="1099871" cy="883736"/>
            <a:chOff x="447687" y="5420691"/>
            <a:chExt cx="1099871" cy="883736"/>
          </a:xfrm>
        </p:grpSpPr>
        <p:sp>
          <p:nvSpPr>
            <p:cNvPr id="164" name="CuadroTexto 58"/>
            <p:cNvSpPr txBox="1"/>
            <p:nvPr/>
          </p:nvSpPr>
          <p:spPr>
            <a:xfrm>
              <a:off x="447687" y="6042817"/>
              <a:ext cx="10998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100">
                  <a:latin typeface="Arial" panose="020B0604020202020204" pitchFamily="34" charset="0"/>
                  <a:cs typeface="Arial" panose="020B0604020202020204" pitchFamily="34" charset="0"/>
                </a:rPr>
                <a:t>AFILIADOS</a:t>
              </a:r>
            </a:p>
          </p:txBody>
        </p:sp>
        <p:pic>
          <p:nvPicPr>
            <p:cNvPr id="165" name="Imagen 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17835" y="5420691"/>
              <a:ext cx="586602" cy="586700"/>
            </a:xfrm>
            <a:prstGeom prst="rect">
              <a:avLst/>
            </a:prstGeom>
          </p:spPr>
        </p:pic>
      </p:grpSp>
      <p:cxnSp>
        <p:nvCxnSpPr>
          <p:cNvPr id="112" name="114 Conector recto de flecha"/>
          <p:cNvCxnSpPr/>
          <p:nvPr/>
        </p:nvCxnSpPr>
        <p:spPr>
          <a:xfrm flipV="1">
            <a:off x="7584267" y="4241412"/>
            <a:ext cx="3004" cy="269898"/>
          </a:xfrm>
          <a:prstGeom prst="straightConnector1">
            <a:avLst/>
          </a:prstGeom>
          <a:ln cap="flat">
            <a:solidFill>
              <a:schemeClr val="tx1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114 Conector recto de flecha"/>
          <p:cNvCxnSpPr/>
          <p:nvPr/>
        </p:nvCxnSpPr>
        <p:spPr>
          <a:xfrm flipV="1">
            <a:off x="4059441" y="4244717"/>
            <a:ext cx="0" cy="273899"/>
          </a:xfrm>
          <a:prstGeom prst="straightConnector1">
            <a:avLst/>
          </a:prstGeom>
          <a:ln cap="flat">
            <a:solidFill>
              <a:schemeClr val="tx1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4"/>
          <p:cNvCxnSpPr>
            <a:stCxn id="137" idx="3"/>
          </p:cNvCxnSpPr>
          <p:nvPr/>
        </p:nvCxnSpPr>
        <p:spPr>
          <a:xfrm>
            <a:off x="1013743" y="1716183"/>
            <a:ext cx="1824664" cy="0"/>
          </a:xfrm>
          <a:prstGeom prst="line">
            <a:avLst/>
          </a:prstGeom>
          <a:ln>
            <a:solidFill>
              <a:srgbClr val="000099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CuadroTexto 135"/>
          <p:cNvSpPr txBox="1"/>
          <p:nvPr/>
        </p:nvSpPr>
        <p:spPr>
          <a:xfrm>
            <a:off x="1243516" y="1738289"/>
            <a:ext cx="13651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110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Tramite de Bono</a:t>
            </a:r>
          </a:p>
        </p:txBody>
      </p:sp>
      <p:cxnSp>
        <p:nvCxnSpPr>
          <p:cNvPr id="97" name="Conector recto 4"/>
          <p:cNvCxnSpPr>
            <a:stCxn id="134" idx="3"/>
          </p:cNvCxnSpPr>
          <p:nvPr/>
        </p:nvCxnSpPr>
        <p:spPr>
          <a:xfrm>
            <a:off x="941504" y="2908656"/>
            <a:ext cx="1869168" cy="0"/>
          </a:xfrm>
          <a:prstGeom prst="line">
            <a:avLst/>
          </a:prstGeom>
          <a:ln>
            <a:solidFill>
              <a:srgbClr val="000099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uadroTexto 135"/>
          <p:cNvSpPr txBox="1"/>
          <p:nvPr/>
        </p:nvSpPr>
        <p:spPr>
          <a:xfrm>
            <a:off x="1194430" y="2918558"/>
            <a:ext cx="13651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110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Contratos</a:t>
            </a:r>
          </a:p>
        </p:txBody>
      </p:sp>
      <p:sp>
        <p:nvSpPr>
          <p:cNvPr id="106" name="CuadroTexto 135"/>
          <p:cNvSpPr txBox="1"/>
          <p:nvPr/>
        </p:nvSpPr>
        <p:spPr>
          <a:xfrm>
            <a:off x="8625209" y="2387127"/>
            <a:ext cx="139106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defRPr sz="110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PE" dirty="0"/>
              <a:t>Archivos de intercambio de datos  de afiliados</a:t>
            </a:r>
          </a:p>
        </p:txBody>
      </p:sp>
      <p:cxnSp>
        <p:nvCxnSpPr>
          <p:cNvPr id="109" name="Conector recto 4"/>
          <p:cNvCxnSpPr>
            <a:endCxn id="144" idx="1"/>
          </p:cNvCxnSpPr>
          <p:nvPr/>
        </p:nvCxnSpPr>
        <p:spPr>
          <a:xfrm>
            <a:off x="8525677" y="1786833"/>
            <a:ext cx="1589213" cy="0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ector recto 4"/>
          <p:cNvCxnSpPr>
            <a:endCxn id="141" idx="1"/>
          </p:cNvCxnSpPr>
          <p:nvPr/>
        </p:nvCxnSpPr>
        <p:spPr>
          <a:xfrm>
            <a:off x="8532236" y="2995618"/>
            <a:ext cx="1707408" cy="939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ector recto 4"/>
          <p:cNvCxnSpPr/>
          <p:nvPr/>
        </p:nvCxnSpPr>
        <p:spPr>
          <a:xfrm>
            <a:off x="10261612" y="5819681"/>
            <a:ext cx="456289" cy="8255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 recto 4"/>
          <p:cNvCxnSpPr/>
          <p:nvPr/>
        </p:nvCxnSpPr>
        <p:spPr>
          <a:xfrm>
            <a:off x="10247964" y="5600729"/>
            <a:ext cx="456289" cy="0"/>
          </a:xfrm>
          <a:prstGeom prst="line">
            <a:avLst/>
          </a:prstGeom>
          <a:ln>
            <a:solidFill>
              <a:srgbClr val="000099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uadroTexto 135"/>
          <p:cNvSpPr txBox="1"/>
          <p:nvPr/>
        </p:nvSpPr>
        <p:spPr>
          <a:xfrm>
            <a:off x="1036618" y="2468846"/>
            <a:ext cx="15748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110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Conciliación datos del afiliado con la SBS</a:t>
            </a:r>
          </a:p>
        </p:txBody>
      </p:sp>
      <p:cxnSp>
        <p:nvCxnSpPr>
          <p:cNvPr id="103" name="114 Conector recto de flecha"/>
          <p:cNvCxnSpPr/>
          <p:nvPr/>
        </p:nvCxnSpPr>
        <p:spPr>
          <a:xfrm flipV="1">
            <a:off x="5956800" y="3999881"/>
            <a:ext cx="0" cy="239529"/>
          </a:xfrm>
          <a:prstGeom prst="straightConnector1">
            <a:avLst/>
          </a:prstGeom>
          <a:ln cap="flat">
            <a:solidFill>
              <a:schemeClr val="tx1"/>
            </a:solidFill>
            <a:miter lim="800000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1 Grupo"/>
          <p:cNvGrpSpPr/>
          <p:nvPr/>
        </p:nvGrpSpPr>
        <p:grpSpPr>
          <a:xfrm>
            <a:off x="7354763" y="6155289"/>
            <a:ext cx="1334752" cy="472933"/>
            <a:chOff x="3369080" y="6356361"/>
            <a:chExt cx="1334752" cy="472933"/>
          </a:xfrm>
        </p:grpSpPr>
        <p:pic>
          <p:nvPicPr>
            <p:cNvPr id="153" name="Imagen 12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76122" y="6356361"/>
              <a:ext cx="859589" cy="220014"/>
            </a:xfrm>
            <a:prstGeom prst="rect">
              <a:avLst/>
            </a:prstGeom>
          </p:spPr>
        </p:pic>
        <p:sp>
          <p:nvSpPr>
            <p:cNvPr id="154" name="Rectángulo 103"/>
            <p:cNvSpPr/>
            <p:nvPr/>
          </p:nvSpPr>
          <p:spPr>
            <a:xfrm>
              <a:off x="3369080" y="6567684"/>
              <a:ext cx="1334752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E" sz="1100">
                  <a:latin typeface="Arial" panose="020B0604020202020204" pitchFamily="34" charset="0"/>
                  <a:cs typeface="Arial" panose="020B0604020202020204" pitchFamily="34" charset="0"/>
                </a:rPr>
                <a:t>APPN.INTEGRA</a:t>
              </a:r>
              <a:endParaRPr lang="es-P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66" name="Imagen 1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96065" y="6579598"/>
            <a:ext cx="378821" cy="96960"/>
          </a:xfrm>
          <a:prstGeom prst="rect">
            <a:avLst/>
          </a:prstGeom>
        </p:spPr>
      </p:pic>
      <p:sp>
        <p:nvSpPr>
          <p:cNvPr id="167" name="1 CuadroTexto"/>
          <p:cNvSpPr txBox="1"/>
          <p:nvPr/>
        </p:nvSpPr>
        <p:spPr>
          <a:xfrm>
            <a:off x="624739" y="975312"/>
            <a:ext cx="263214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PE" sz="1200"/>
              <a:t>1</a:t>
            </a:r>
          </a:p>
        </p:txBody>
      </p:sp>
      <p:sp>
        <p:nvSpPr>
          <p:cNvPr id="168" name="1 CuadroTexto"/>
          <p:cNvSpPr txBox="1"/>
          <p:nvPr/>
        </p:nvSpPr>
        <p:spPr>
          <a:xfrm>
            <a:off x="2706800" y="792709"/>
            <a:ext cx="263214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PE" sz="1200"/>
              <a:t>2</a:t>
            </a:r>
          </a:p>
        </p:txBody>
      </p:sp>
      <p:sp>
        <p:nvSpPr>
          <p:cNvPr id="169" name="1 CuadroTexto"/>
          <p:cNvSpPr txBox="1"/>
          <p:nvPr/>
        </p:nvSpPr>
        <p:spPr>
          <a:xfrm>
            <a:off x="10284149" y="1004493"/>
            <a:ext cx="263214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PE" sz="1200"/>
              <a:t>3</a:t>
            </a:r>
          </a:p>
        </p:txBody>
      </p:sp>
      <p:sp>
        <p:nvSpPr>
          <p:cNvPr id="170" name="CuadroTexto 135"/>
          <p:cNvSpPr txBox="1"/>
          <p:nvPr/>
        </p:nvSpPr>
        <p:spPr>
          <a:xfrm>
            <a:off x="1053669" y="1430655"/>
            <a:ext cx="1709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110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Transferencia de bono</a:t>
            </a:r>
          </a:p>
        </p:txBody>
      </p:sp>
      <p:sp>
        <p:nvSpPr>
          <p:cNvPr id="171" name="CuadroTexto 135"/>
          <p:cNvSpPr txBox="1"/>
          <p:nvPr/>
        </p:nvSpPr>
        <p:spPr>
          <a:xfrm>
            <a:off x="8561670" y="1509251"/>
            <a:ext cx="16105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110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Solicitudes de bono</a:t>
            </a:r>
          </a:p>
        </p:txBody>
      </p:sp>
    </p:spTree>
    <p:extLst>
      <p:ext uri="{BB962C8B-B14F-4D97-AF65-F5344CB8AC3E}">
        <p14:creationId xmlns:p14="http://schemas.microsoft.com/office/powerpoint/2010/main" val="245604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90"/>
          <p:cNvSpPr/>
          <p:nvPr/>
        </p:nvSpPr>
        <p:spPr>
          <a:xfrm rot="5400000">
            <a:off x="5540959" y="-3998932"/>
            <a:ext cx="1044441" cy="11497719"/>
          </a:xfrm>
          <a:prstGeom prst="rect">
            <a:avLst/>
          </a:prstGeom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PE" sz="2400" b="1"/>
              <a:t>AFP INTEGRA – Definición de las Aplicaciones de Beneficios </a:t>
            </a:r>
          </a:p>
        </p:txBody>
      </p:sp>
      <p:pic>
        <p:nvPicPr>
          <p:cNvPr id="222" name="Imagen 22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57496" y="103009"/>
            <a:ext cx="1724704" cy="698676"/>
          </a:xfrm>
          <a:prstGeom prst="rect">
            <a:avLst/>
          </a:prstGeom>
        </p:spPr>
      </p:pic>
      <p:sp>
        <p:nvSpPr>
          <p:cNvPr id="130" name="AutoShape 2" descr="Resultado de imagen para edificio empresa dibuj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44" name="CuadroTexto 206"/>
          <p:cNvSpPr txBox="1"/>
          <p:nvPr/>
        </p:nvSpPr>
        <p:spPr>
          <a:xfrm>
            <a:off x="314321" y="964461"/>
            <a:ext cx="11497721" cy="338554"/>
          </a:xfrm>
          <a:prstGeom prst="rect">
            <a:avLst/>
          </a:prstGeom>
          <a:solidFill>
            <a:srgbClr val="00CCFF"/>
          </a:solidFill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PE"/>
              <a:t>Beneficios</a:t>
            </a:r>
          </a:p>
        </p:txBody>
      </p:sp>
      <p:grpSp>
        <p:nvGrpSpPr>
          <p:cNvPr id="50" name="Grupo 37"/>
          <p:cNvGrpSpPr/>
          <p:nvPr/>
        </p:nvGrpSpPr>
        <p:grpSpPr>
          <a:xfrm>
            <a:off x="446520" y="1514064"/>
            <a:ext cx="881595" cy="694872"/>
            <a:chOff x="1380056" y="2255197"/>
            <a:chExt cx="881595" cy="694872"/>
          </a:xfrm>
        </p:grpSpPr>
        <p:pic>
          <p:nvPicPr>
            <p:cNvPr id="51" name="Imagen 101"/>
            <p:cNvPicPr>
              <a:picLocks noChangeAspect="1"/>
            </p:cNvPicPr>
            <p:nvPr/>
          </p:nvPicPr>
          <p:blipFill rotWithShape="1">
            <a:blip r:embed="rId3"/>
            <a:srcRect r="20396"/>
            <a:stretch/>
          </p:blipFill>
          <p:spPr>
            <a:xfrm>
              <a:off x="1577774" y="2255197"/>
              <a:ext cx="356268" cy="304248"/>
            </a:xfrm>
            <a:prstGeom prst="rect">
              <a:avLst/>
            </a:prstGeom>
          </p:spPr>
        </p:pic>
        <p:sp>
          <p:nvSpPr>
            <p:cNvPr id="52" name="CuadroTexto 34"/>
            <p:cNvSpPr txBox="1"/>
            <p:nvPr/>
          </p:nvSpPr>
          <p:spPr>
            <a:xfrm>
              <a:off x="1380056" y="2519182"/>
              <a:ext cx="88159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100">
                  <a:latin typeface="Arial" panose="020B0604020202020204" pitchFamily="34" charset="0"/>
                  <a:cs typeface="Arial" panose="020B0604020202020204" pitchFamily="34" charset="0"/>
                </a:rPr>
                <a:t>Pagos de  Pensiones</a:t>
              </a:r>
            </a:p>
          </p:txBody>
        </p:sp>
      </p:grpSp>
      <p:sp>
        <p:nvSpPr>
          <p:cNvPr id="111" name="CuadroTexto 206"/>
          <p:cNvSpPr txBox="1"/>
          <p:nvPr/>
        </p:nvSpPr>
        <p:spPr>
          <a:xfrm>
            <a:off x="1314260" y="1549032"/>
            <a:ext cx="4338394" cy="261610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PE" sz="1100">
                <a:latin typeface="Arial" panose="020B0604020202020204" pitchFamily="34" charset="0"/>
                <a:cs typeface="Arial" panose="020B0604020202020204" pitchFamily="34" charset="0"/>
              </a:rPr>
              <a:t>Pago de Pensiones, Retiro de Aportes, Transferencias</a:t>
            </a:r>
          </a:p>
        </p:txBody>
      </p:sp>
      <p:grpSp>
        <p:nvGrpSpPr>
          <p:cNvPr id="55" name="Grupo 37"/>
          <p:cNvGrpSpPr/>
          <p:nvPr/>
        </p:nvGrpSpPr>
        <p:grpSpPr>
          <a:xfrm>
            <a:off x="5759858" y="1491345"/>
            <a:ext cx="1486057" cy="694872"/>
            <a:chOff x="1075245" y="2255197"/>
            <a:chExt cx="1486057" cy="694872"/>
          </a:xfrm>
        </p:grpSpPr>
        <p:pic>
          <p:nvPicPr>
            <p:cNvPr id="56" name="Imagen 101"/>
            <p:cNvPicPr>
              <a:picLocks noChangeAspect="1"/>
            </p:cNvPicPr>
            <p:nvPr/>
          </p:nvPicPr>
          <p:blipFill rotWithShape="1">
            <a:blip r:embed="rId3"/>
            <a:srcRect r="20396"/>
            <a:stretch/>
          </p:blipFill>
          <p:spPr>
            <a:xfrm>
              <a:off x="1577774" y="2255197"/>
              <a:ext cx="356268" cy="304248"/>
            </a:xfrm>
            <a:prstGeom prst="rect">
              <a:avLst/>
            </a:prstGeom>
          </p:spPr>
        </p:pic>
        <p:sp>
          <p:nvSpPr>
            <p:cNvPr id="57" name="CuadroTexto 34"/>
            <p:cNvSpPr txBox="1"/>
            <p:nvPr/>
          </p:nvSpPr>
          <p:spPr>
            <a:xfrm>
              <a:off x="1075245" y="2519182"/>
              <a:ext cx="148605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100">
                  <a:latin typeface="Arial" panose="020B0604020202020204" pitchFamily="34" charset="0"/>
                  <a:cs typeface="Arial" panose="020B0604020202020204" pitchFamily="34" charset="0"/>
                </a:rPr>
                <a:t>Tramites Previsionales</a:t>
              </a:r>
            </a:p>
          </p:txBody>
        </p:sp>
      </p:grpSp>
      <p:sp>
        <p:nvSpPr>
          <p:cNvPr id="117" name="CuadroTexto 206"/>
          <p:cNvSpPr txBox="1"/>
          <p:nvPr/>
        </p:nvSpPr>
        <p:spPr>
          <a:xfrm>
            <a:off x="7245915" y="1523078"/>
            <a:ext cx="4338394" cy="261610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PE" sz="1100" dirty="0">
                <a:latin typeface="Arial" panose="020B0604020202020204" pitchFamily="34" charset="0"/>
                <a:cs typeface="Arial" panose="020B0604020202020204" pitchFamily="34" charset="0"/>
              </a:rPr>
              <a:t>Solicitudes de Pensión, Gasto de sepelio y Excedentes</a:t>
            </a:r>
          </a:p>
        </p:txBody>
      </p:sp>
    </p:spTree>
    <p:extLst>
      <p:ext uri="{BB962C8B-B14F-4D97-AF65-F5344CB8AC3E}">
        <p14:creationId xmlns:p14="http://schemas.microsoft.com/office/powerpoint/2010/main" val="41382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ángulo 90"/>
          <p:cNvSpPr/>
          <p:nvPr/>
        </p:nvSpPr>
        <p:spPr>
          <a:xfrm rot="5400000">
            <a:off x="4801727" y="528261"/>
            <a:ext cx="1642421" cy="3573851"/>
          </a:xfrm>
          <a:prstGeom prst="rect">
            <a:avLst/>
          </a:prstGeom>
          <a:ln w="19050">
            <a:solidFill>
              <a:srgbClr val="0099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CuadroTexto 206"/>
          <p:cNvSpPr txBox="1"/>
          <p:nvPr/>
        </p:nvSpPr>
        <p:spPr>
          <a:xfrm>
            <a:off x="3840955" y="1216965"/>
            <a:ext cx="3582557" cy="276999"/>
          </a:xfrm>
          <a:prstGeom prst="rect">
            <a:avLst/>
          </a:prstGeom>
          <a:solidFill>
            <a:srgbClr val="0099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APLICACIÓN AS400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PE" sz="2400" b="1"/>
              <a:t>AFP INTEGRA – Proceso de Beneficios</a:t>
            </a:r>
          </a:p>
        </p:txBody>
      </p:sp>
      <p:pic>
        <p:nvPicPr>
          <p:cNvPr id="222" name="Imagen 22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57496" y="103009"/>
            <a:ext cx="1724704" cy="698676"/>
          </a:xfrm>
          <a:prstGeom prst="rect">
            <a:avLst/>
          </a:prstGeom>
        </p:spPr>
      </p:pic>
      <p:sp>
        <p:nvSpPr>
          <p:cNvPr id="130" name="AutoShape 2" descr="Resultado de imagen para edificio empresa dibuj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grpSp>
        <p:nvGrpSpPr>
          <p:cNvPr id="14" name="Grupo 13"/>
          <p:cNvGrpSpPr/>
          <p:nvPr/>
        </p:nvGrpSpPr>
        <p:grpSpPr>
          <a:xfrm>
            <a:off x="9852834" y="1199445"/>
            <a:ext cx="642227" cy="890392"/>
            <a:chOff x="9758083" y="5056644"/>
            <a:chExt cx="851722" cy="1080461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58083" y="5056644"/>
              <a:ext cx="793336" cy="752778"/>
            </a:xfrm>
            <a:prstGeom prst="rect">
              <a:avLst/>
            </a:prstGeom>
          </p:spPr>
        </p:pic>
        <p:sp>
          <p:nvSpPr>
            <p:cNvPr id="62" name="CuadroTexto 61"/>
            <p:cNvSpPr txBox="1"/>
            <p:nvPr/>
          </p:nvSpPr>
          <p:spPr>
            <a:xfrm>
              <a:off x="9907099" y="5825279"/>
              <a:ext cx="702706" cy="311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200">
                  <a:latin typeface="Arial" panose="020B0604020202020204" pitchFamily="34" charset="0"/>
                  <a:cs typeface="Arial" panose="020B0604020202020204" pitchFamily="34" charset="0"/>
                </a:rPr>
                <a:t>SBS </a:t>
              </a:r>
            </a:p>
          </p:txBody>
        </p:sp>
      </p:grpSp>
      <p:grpSp>
        <p:nvGrpSpPr>
          <p:cNvPr id="38" name="Grupo 37"/>
          <p:cNvGrpSpPr/>
          <p:nvPr/>
        </p:nvGrpSpPr>
        <p:grpSpPr>
          <a:xfrm>
            <a:off x="5590131" y="1761760"/>
            <a:ext cx="1677658" cy="801381"/>
            <a:chOff x="1122200" y="2022096"/>
            <a:chExt cx="1677658" cy="801381"/>
          </a:xfrm>
        </p:grpSpPr>
        <p:pic>
          <p:nvPicPr>
            <p:cNvPr id="102" name="Imagen 101"/>
            <p:cNvPicPr>
              <a:picLocks noChangeAspect="1"/>
            </p:cNvPicPr>
            <p:nvPr/>
          </p:nvPicPr>
          <p:blipFill rotWithShape="1">
            <a:blip r:embed="rId4"/>
            <a:srcRect r="20396"/>
            <a:stretch/>
          </p:blipFill>
          <p:spPr>
            <a:xfrm>
              <a:off x="1480788" y="2022096"/>
              <a:ext cx="629224" cy="537349"/>
            </a:xfrm>
            <a:prstGeom prst="rect">
              <a:avLst/>
            </a:prstGeom>
          </p:spPr>
        </p:pic>
        <p:sp>
          <p:nvSpPr>
            <p:cNvPr id="35" name="CuadroTexto 34"/>
            <p:cNvSpPr txBox="1"/>
            <p:nvPr/>
          </p:nvSpPr>
          <p:spPr>
            <a:xfrm>
              <a:off x="1122200" y="2546478"/>
              <a:ext cx="16776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200">
                  <a:latin typeface="Arial" panose="020B0604020202020204" pitchFamily="34" charset="0"/>
                  <a:cs typeface="Arial" panose="020B0604020202020204" pitchFamily="34" charset="0"/>
                </a:rPr>
                <a:t>Pagos de Pensiones</a:t>
              </a:r>
            </a:p>
          </p:txBody>
        </p:sp>
      </p:grpSp>
      <p:grpSp>
        <p:nvGrpSpPr>
          <p:cNvPr id="42" name="Grupo 41"/>
          <p:cNvGrpSpPr/>
          <p:nvPr/>
        </p:nvGrpSpPr>
        <p:grpSpPr>
          <a:xfrm>
            <a:off x="4078459" y="1757472"/>
            <a:ext cx="1234497" cy="1008422"/>
            <a:chOff x="7986533" y="1276685"/>
            <a:chExt cx="1234497" cy="1008422"/>
          </a:xfrm>
        </p:grpSpPr>
        <p:pic>
          <p:nvPicPr>
            <p:cNvPr id="125" name="Imagen 124"/>
            <p:cNvPicPr>
              <a:picLocks noChangeAspect="1"/>
            </p:cNvPicPr>
            <p:nvPr/>
          </p:nvPicPr>
          <p:blipFill rotWithShape="1">
            <a:blip r:embed="rId4"/>
            <a:srcRect r="20396"/>
            <a:stretch/>
          </p:blipFill>
          <p:spPr>
            <a:xfrm>
              <a:off x="8311158" y="1276685"/>
              <a:ext cx="629224" cy="537349"/>
            </a:xfrm>
            <a:prstGeom prst="rect">
              <a:avLst/>
            </a:prstGeom>
          </p:spPr>
        </p:pic>
        <p:sp>
          <p:nvSpPr>
            <p:cNvPr id="126" name="CuadroTexto 125"/>
            <p:cNvSpPr txBox="1"/>
            <p:nvPr/>
          </p:nvSpPr>
          <p:spPr>
            <a:xfrm>
              <a:off x="7986533" y="1823442"/>
              <a:ext cx="12344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200">
                  <a:latin typeface="Arial" panose="020B0604020202020204" pitchFamily="34" charset="0"/>
                  <a:cs typeface="Arial" panose="020B0604020202020204" pitchFamily="34" charset="0"/>
                </a:rPr>
                <a:t>Tramites Previsionales</a:t>
              </a:r>
            </a:p>
          </p:txBody>
        </p:sp>
      </p:grpSp>
      <p:cxnSp>
        <p:nvCxnSpPr>
          <p:cNvPr id="98" name="114 Conector recto de flecha"/>
          <p:cNvCxnSpPr/>
          <p:nvPr/>
        </p:nvCxnSpPr>
        <p:spPr>
          <a:xfrm flipV="1">
            <a:off x="4765039" y="4950661"/>
            <a:ext cx="0" cy="355286"/>
          </a:xfrm>
          <a:prstGeom prst="straightConnector1">
            <a:avLst/>
          </a:prstGeom>
          <a:ln cap="flat">
            <a:solidFill>
              <a:schemeClr val="tx1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114 Conector recto de flecha"/>
          <p:cNvCxnSpPr/>
          <p:nvPr/>
        </p:nvCxnSpPr>
        <p:spPr>
          <a:xfrm flipH="1" flipV="1">
            <a:off x="6084590" y="4946013"/>
            <a:ext cx="221" cy="313137"/>
          </a:xfrm>
          <a:prstGeom prst="straightConnector1">
            <a:avLst/>
          </a:prstGeom>
          <a:ln cap="flat">
            <a:solidFill>
              <a:schemeClr val="tx1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114 Conector recto de flecha"/>
          <p:cNvCxnSpPr/>
          <p:nvPr/>
        </p:nvCxnSpPr>
        <p:spPr>
          <a:xfrm flipV="1">
            <a:off x="5502463" y="4213725"/>
            <a:ext cx="0" cy="448978"/>
          </a:xfrm>
          <a:prstGeom prst="straightConnector1">
            <a:avLst/>
          </a:prstGeom>
          <a:ln cap="flat">
            <a:solidFill>
              <a:schemeClr val="tx1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o 19"/>
          <p:cNvGrpSpPr/>
          <p:nvPr/>
        </p:nvGrpSpPr>
        <p:grpSpPr>
          <a:xfrm>
            <a:off x="9697105" y="2090472"/>
            <a:ext cx="724617" cy="861468"/>
            <a:chOff x="6751949" y="5736399"/>
            <a:chExt cx="724617" cy="861468"/>
          </a:xfrm>
        </p:grpSpPr>
        <p:pic>
          <p:nvPicPr>
            <p:cNvPr id="19" name="Imagen 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29666" y="5736399"/>
              <a:ext cx="520501" cy="684983"/>
            </a:xfrm>
            <a:prstGeom prst="rect">
              <a:avLst/>
            </a:prstGeom>
          </p:spPr>
        </p:pic>
        <p:sp>
          <p:nvSpPr>
            <p:cNvPr id="112" name="CuadroTexto 111"/>
            <p:cNvSpPr txBox="1"/>
            <p:nvPr/>
          </p:nvSpPr>
          <p:spPr>
            <a:xfrm>
              <a:off x="6751949" y="6320868"/>
              <a:ext cx="7246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200">
                  <a:latin typeface="Arial" panose="020B0604020202020204" pitchFamily="34" charset="0"/>
                  <a:cs typeface="Arial" panose="020B0604020202020204" pitchFamily="34" charset="0"/>
                </a:rPr>
                <a:t>Bancos </a:t>
              </a:r>
            </a:p>
          </p:txBody>
        </p:sp>
      </p:grpSp>
      <p:grpSp>
        <p:nvGrpSpPr>
          <p:cNvPr id="134" name="Grupo 133"/>
          <p:cNvGrpSpPr/>
          <p:nvPr/>
        </p:nvGrpSpPr>
        <p:grpSpPr>
          <a:xfrm>
            <a:off x="10586675" y="1175400"/>
            <a:ext cx="642227" cy="939000"/>
            <a:chOff x="9758083" y="5021963"/>
            <a:chExt cx="851722" cy="1139445"/>
          </a:xfrm>
        </p:grpSpPr>
        <p:pic>
          <p:nvPicPr>
            <p:cNvPr id="135" name="Imagen 1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58083" y="5021963"/>
              <a:ext cx="829886" cy="787458"/>
            </a:xfrm>
            <a:prstGeom prst="rect">
              <a:avLst/>
            </a:prstGeom>
          </p:spPr>
        </p:pic>
        <p:sp>
          <p:nvSpPr>
            <p:cNvPr id="136" name="CuadroTexto 135"/>
            <p:cNvSpPr txBox="1"/>
            <p:nvPr/>
          </p:nvSpPr>
          <p:spPr>
            <a:xfrm>
              <a:off x="9907099" y="5825279"/>
              <a:ext cx="702706" cy="3361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200">
                  <a:latin typeface="Arial" panose="020B0604020202020204" pitchFamily="34" charset="0"/>
                  <a:cs typeface="Arial" panose="020B0604020202020204" pitchFamily="34" charset="0"/>
                </a:rPr>
                <a:t>ONP</a:t>
              </a:r>
            </a:p>
          </p:txBody>
        </p:sp>
      </p:grpSp>
      <p:grpSp>
        <p:nvGrpSpPr>
          <p:cNvPr id="25" name="Grupo 24"/>
          <p:cNvGrpSpPr/>
          <p:nvPr/>
        </p:nvGrpSpPr>
        <p:grpSpPr>
          <a:xfrm>
            <a:off x="10235094" y="2649120"/>
            <a:ext cx="1198631" cy="886348"/>
            <a:chOff x="7552385" y="5842497"/>
            <a:chExt cx="1198631" cy="886348"/>
          </a:xfrm>
        </p:grpSpPr>
        <p:pic>
          <p:nvPicPr>
            <p:cNvPr id="24" name="Imagen 2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808177" y="5842497"/>
              <a:ext cx="533469" cy="676573"/>
            </a:xfrm>
            <a:prstGeom prst="rect">
              <a:avLst/>
            </a:prstGeom>
          </p:spPr>
        </p:pic>
        <p:sp>
          <p:nvSpPr>
            <p:cNvPr id="137" name="CuadroTexto 136"/>
            <p:cNvSpPr txBox="1"/>
            <p:nvPr/>
          </p:nvSpPr>
          <p:spPr>
            <a:xfrm>
              <a:off x="7552385" y="6451846"/>
              <a:ext cx="11986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200">
                  <a:latin typeface="Arial" panose="020B0604020202020204" pitchFamily="34" charset="0"/>
                  <a:cs typeface="Arial" panose="020B0604020202020204" pitchFamily="34" charset="0"/>
                </a:rPr>
                <a:t>CIAS Seguros</a:t>
              </a:r>
            </a:p>
          </p:txBody>
        </p:sp>
      </p:grpSp>
      <p:grpSp>
        <p:nvGrpSpPr>
          <p:cNvPr id="141" name="Grupo 140"/>
          <p:cNvGrpSpPr/>
          <p:nvPr/>
        </p:nvGrpSpPr>
        <p:grpSpPr>
          <a:xfrm>
            <a:off x="1109672" y="1315486"/>
            <a:ext cx="661421" cy="822647"/>
            <a:chOff x="9736727" y="4975412"/>
            <a:chExt cx="877176" cy="998255"/>
          </a:xfrm>
        </p:grpSpPr>
        <p:pic>
          <p:nvPicPr>
            <p:cNvPr id="142" name="Imagen 14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58084" y="4975412"/>
              <a:ext cx="754992" cy="716393"/>
            </a:xfrm>
            <a:prstGeom prst="rect">
              <a:avLst/>
            </a:prstGeom>
          </p:spPr>
        </p:pic>
        <p:sp>
          <p:nvSpPr>
            <p:cNvPr id="143" name="CuadroTexto 142"/>
            <p:cNvSpPr txBox="1"/>
            <p:nvPr/>
          </p:nvSpPr>
          <p:spPr>
            <a:xfrm>
              <a:off x="9736727" y="5637538"/>
              <a:ext cx="877176" cy="3361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200">
                  <a:latin typeface="Arial" panose="020B0604020202020204" pitchFamily="34" charset="0"/>
                  <a:cs typeface="Arial" panose="020B0604020202020204" pitchFamily="34" charset="0"/>
                </a:rPr>
                <a:t>CIAD </a:t>
              </a: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366505" y="2200285"/>
            <a:ext cx="774837" cy="879388"/>
            <a:chOff x="875777" y="1825582"/>
            <a:chExt cx="774837" cy="879388"/>
          </a:xfrm>
        </p:grpSpPr>
        <p:pic>
          <p:nvPicPr>
            <p:cNvPr id="26" name="Imagen 2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19238" y="1825582"/>
              <a:ext cx="477642" cy="616010"/>
            </a:xfrm>
            <a:prstGeom prst="rect">
              <a:avLst/>
            </a:prstGeom>
          </p:spPr>
        </p:pic>
        <p:sp>
          <p:nvSpPr>
            <p:cNvPr id="144" name="CuadroTexto 143"/>
            <p:cNvSpPr txBox="1"/>
            <p:nvPr/>
          </p:nvSpPr>
          <p:spPr>
            <a:xfrm>
              <a:off x="875777" y="2427971"/>
              <a:ext cx="7748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200">
                  <a:latin typeface="Arial" panose="020B0604020202020204" pitchFamily="34" charset="0"/>
                  <a:cs typeface="Arial" panose="020B0604020202020204" pitchFamily="34" charset="0"/>
                </a:rPr>
                <a:t>COMAF</a:t>
              </a:r>
            </a:p>
          </p:txBody>
        </p:sp>
      </p:grpSp>
      <p:grpSp>
        <p:nvGrpSpPr>
          <p:cNvPr id="9" name="Grupo 8"/>
          <p:cNvGrpSpPr/>
          <p:nvPr/>
        </p:nvGrpSpPr>
        <p:grpSpPr>
          <a:xfrm>
            <a:off x="993100" y="2239095"/>
            <a:ext cx="774837" cy="847013"/>
            <a:chOff x="1646608" y="1944074"/>
            <a:chExt cx="774837" cy="847013"/>
          </a:xfrm>
        </p:grpSpPr>
        <p:pic>
          <p:nvPicPr>
            <p:cNvPr id="140" name="Imagen 13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88698" y="1944074"/>
              <a:ext cx="462831" cy="596908"/>
            </a:xfrm>
            <a:prstGeom prst="rect">
              <a:avLst/>
            </a:prstGeom>
          </p:spPr>
        </p:pic>
        <p:sp>
          <p:nvSpPr>
            <p:cNvPr id="146" name="CuadroTexto 145"/>
            <p:cNvSpPr txBox="1"/>
            <p:nvPr/>
          </p:nvSpPr>
          <p:spPr>
            <a:xfrm>
              <a:off x="1646608" y="2514088"/>
              <a:ext cx="7748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200" dirty="0">
                  <a:latin typeface="Arial" panose="020B0604020202020204" pitchFamily="34" charset="0"/>
                  <a:cs typeface="Arial" panose="020B0604020202020204" pitchFamily="34" charset="0"/>
                </a:rPr>
                <a:t>COMED</a:t>
              </a:r>
            </a:p>
          </p:txBody>
        </p:sp>
      </p:grpSp>
      <p:grpSp>
        <p:nvGrpSpPr>
          <p:cNvPr id="148" name="Grupo 147"/>
          <p:cNvGrpSpPr/>
          <p:nvPr/>
        </p:nvGrpSpPr>
        <p:grpSpPr>
          <a:xfrm>
            <a:off x="34031" y="3259360"/>
            <a:ext cx="1679144" cy="1003515"/>
            <a:chOff x="3989139" y="997585"/>
            <a:chExt cx="1679144" cy="1003515"/>
          </a:xfrm>
        </p:grpSpPr>
        <p:pic>
          <p:nvPicPr>
            <p:cNvPr id="149" name="Imagen 148"/>
            <p:cNvPicPr>
              <a:picLocks noChangeAspect="1"/>
            </p:cNvPicPr>
            <p:nvPr/>
          </p:nvPicPr>
          <p:blipFill rotWithShape="1">
            <a:blip r:embed="rId4"/>
            <a:srcRect r="20396"/>
            <a:stretch/>
          </p:blipFill>
          <p:spPr>
            <a:xfrm>
              <a:off x="4514099" y="997585"/>
              <a:ext cx="629224" cy="537349"/>
            </a:xfrm>
            <a:prstGeom prst="rect">
              <a:avLst/>
            </a:prstGeom>
          </p:spPr>
        </p:pic>
        <p:sp>
          <p:nvSpPr>
            <p:cNvPr id="151" name="CuadroTexto 150"/>
            <p:cNvSpPr txBox="1"/>
            <p:nvPr/>
          </p:nvSpPr>
          <p:spPr>
            <a:xfrm>
              <a:off x="3989139" y="1539435"/>
              <a:ext cx="16791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200">
                  <a:latin typeface="Arial" panose="020B0604020202020204" pitchFamily="34" charset="0"/>
                  <a:cs typeface="Arial" panose="020B0604020202020204" pitchFamily="34" charset="0"/>
                </a:rPr>
                <a:t>Bono de Reconocimiento</a:t>
              </a:r>
            </a:p>
          </p:txBody>
        </p:sp>
      </p:grpSp>
      <p:cxnSp>
        <p:nvCxnSpPr>
          <p:cNvPr id="152" name="114 Conector recto de flecha"/>
          <p:cNvCxnSpPr>
            <a:endCxn id="149" idx="3"/>
          </p:cNvCxnSpPr>
          <p:nvPr/>
        </p:nvCxnSpPr>
        <p:spPr>
          <a:xfrm flipH="1">
            <a:off x="1188215" y="2921611"/>
            <a:ext cx="2629086" cy="606424"/>
          </a:xfrm>
          <a:prstGeom prst="straightConnector1">
            <a:avLst/>
          </a:prstGeom>
          <a:ln cap="flat">
            <a:solidFill>
              <a:srgbClr val="002060"/>
            </a:solidFill>
            <a:miter lim="800000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114 Conector recto de flecha"/>
          <p:cNvCxnSpPr/>
          <p:nvPr/>
        </p:nvCxnSpPr>
        <p:spPr>
          <a:xfrm flipV="1">
            <a:off x="3423866" y="4948634"/>
            <a:ext cx="0" cy="355286"/>
          </a:xfrm>
          <a:prstGeom prst="straightConnector1">
            <a:avLst/>
          </a:prstGeom>
          <a:ln cap="flat">
            <a:solidFill>
              <a:schemeClr val="tx1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uadroTexto 206"/>
          <p:cNvSpPr txBox="1"/>
          <p:nvPr/>
        </p:nvSpPr>
        <p:spPr>
          <a:xfrm>
            <a:off x="7521536" y="4795394"/>
            <a:ext cx="1729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1200" b="1">
                <a:latin typeface="Arial" panose="020B0604020202020204" pitchFamily="34" charset="0"/>
                <a:cs typeface="Arial" panose="020B0604020202020204" pitchFamily="34" charset="0"/>
              </a:rPr>
              <a:t>Base de Datos CORE</a:t>
            </a:r>
          </a:p>
        </p:txBody>
      </p:sp>
      <p:sp>
        <p:nvSpPr>
          <p:cNvPr id="85" name="Rectángulo 90"/>
          <p:cNvSpPr/>
          <p:nvPr/>
        </p:nvSpPr>
        <p:spPr>
          <a:xfrm rot="5400000">
            <a:off x="7510706" y="4020125"/>
            <a:ext cx="2026836" cy="230856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CuadroTexto 206"/>
          <p:cNvSpPr txBox="1"/>
          <p:nvPr/>
        </p:nvSpPr>
        <p:spPr>
          <a:xfrm>
            <a:off x="7366210" y="3891437"/>
            <a:ext cx="2312195" cy="276999"/>
          </a:xfrm>
          <a:prstGeom prst="rect">
            <a:avLst/>
          </a:prstGeom>
          <a:solidFill>
            <a:srgbClr val="FFFF6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>
                <a:latin typeface="Arial" panose="020B0604020202020204" pitchFamily="34" charset="0"/>
                <a:cs typeface="Arial" panose="020B0604020202020204" pitchFamily="34" charset="0"/>
              </a:rPr>
              <a:t>SERVICIOS DE SOPORTE</a:t>
            </a:r>
          </a:p>
        </p:txBody>
      </p:sp>
      <p:sp>
        <p:nvSpPr>
          <p:cNvPr id="87" name="Rectángulo 90"/>
          <p:cNvSpPr/>
          <p:nvPr/>
        </p:nvSpPr>
        <p:spPr>
          <a:xfrm rot="5400000">
            <a:off x="3395939" y="2664424"/>
            <a:ext cx="2050645" cy="4996155"/>
          </a:xfrm>
          <a:prstGeom prst="rect">
            <a:avLst/>
          </a:prstGeom>
          <a:ln w="19050">
            <a:solidFill>
              <a:srgbClr val="0099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CuadroTexto 206"/>
          <p:cNvSpPr txBox="1"/>
          <p:nvPr/>
        </p:nvSpPr>
        <p:spPr>
          <a:xfrm>
            <a:off x="1923186" y="3867629"/>
            <a:ext cx="4996154" cy="276999"/>
          </a:xfrm>
          <a:prstGeom prst="rect">
            <a:avLst/>
          </a:prstGeom>
          <a:solidFill>
            <a:srgbClr val="0099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DE DATOS CORE</a:t>
            </a:r>
          </a:p>
        </p:txBody>
      </p:sp>
      <p:cxnSp>
        <p:nvCxnSpPr>
          <p:cNvPr id="90" name="Conector recto 4"/>
          <p:cNvCxnSpPr/>
          <p:nvPr/>
        </p:nvCxnSpPr>
        <p:spPr>
          <a:xfrm>
            <a:off x="4229121" y="3607892"/>
            <a:ext cx="4316394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114 Conector recto de flecha"/>
          <p:cNvCxnSpPr/>
          <p:nvPr/>
        </p:nvCxnSpPr>
        <p:spPr>
          <a:xfrm flipV="1">
            <a:off x="6387318" y="3136397"/>
            <a:ext cx="0" cy="483128"/>
          </a:xfrm>
          <a:prstGeom prst="straightConnector1">
            <a:avLst/>
          </a:prstGeom>
          <a:ln cap="flat">
            <a:solidFill>
              <a:schemeClr val="tx1"/>
            </a:solidFill>
            <a:miter lim="800000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ángulo 90"/>
          <p:cNvSpPr/>
          <p:nvPr/>
        </p:nvSpPr>
        <p:spPr>
          <a:xfrm>
            <a:off x="2121905" y="4524257"/>
            <a:ext cx="4404574" cy="1242726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CuadroTexto 206"/>
          <p:cNvSpPr txBox="1"/>
          <p:nvPr/>
        </p:nvSpPr>
        <p:spPr>
          <a:xfrm>
            <a:off x="2121905" y="4257818"/>
            <a:ext cx="4404574" cy="276999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DB2</a:t>
            </a:r>
          </a:p>
        </p:txBody>
      </p:sp>
      <p:grpSp>
        <p:nvGrpSpPr>
          <p:cNvPr id="94" name="93 Grupo"/>
          <p:cNvGrpSpPr/>
          <p:nvPr/>
        </p:nvGrpSpPr>
        <p:grpSpPr>
          <a:xfrm>
            <a:off x="5689619" y="5597474"/>
            <a:ext cx="1334752" cy="472933"/>
            <a:chOff x="3369080" y="6356361"/>
            <a:chExt cx="1334752" cy="472933"/>
          </a:xfrm>
        </p:grpSpPr>
        <p:pic>
          <p:nvPicPr>
            <p:cNvPr id="95" name="Imagen 12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576122" y="6356361"/>
              <a:ext cx="859589" cy="220014"/>
            </a:xfrm>
            <a:prstGeom prst="rect">
              <a:avLst/>
            </a:prstGeom>
          </p:spPr>
        </p:pic>
        <p:sp>
          <p:nvSpPr>
            <p:cNvPr id="97" name="Rectángulo 103"/>
            <p:cNvSpPr/>
            <p:nvPr/>
          </p:nvSpPr>
          <p:spPr>
            <a:xfrm>
              <a:off x="3369080" y="6567684"/>
              <a:ext cx="1334752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E" sz="1100">
                  <a:latin typeface="Arial" panose="020B0604020202020204" pitchFamily="34" charset="0"/>
                  <a:cs typeface="Arial" panose="020B0604020202020204" pitchFamily="34" charset="0"/>
                </a:rPr>
                <a:t>APPN.INTEGRA</a:t>
              </a:r>
            </a:p>
          </p:txBody>
        </p:sp>
      </p:grpSp>
      <p:sp>
        <p:nvSpPr>
          <p:cNvPr id="99" name="Rectángulo 90"/>
          <p:cNvSpPr/>
          <p:nvPr/>
        </p:nvSpPr>
        <p:spPr>
          <a:xfrm>
            <a:off x="7743752" y="4529312"/>
            <a:ext cx="1284037" cy="1095285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0" name="20 Grupo"/>
          <p:cNvGrpSpPr/>
          <p:nvPr/>
        </p:nvGrpSpPr>
        <p:grpSpPr>
          <a:xfrm>
            <a:off x="7925524" y="4646265"/>
            <a:ext cx="1099871" cy="860676"/>
            <a:chOff x="447687" y="5420691"/>
            <a:chExt cx="1099871" cy="860676"/>
          </a:xfrm>
        </p:grpSpPr>
        <p:sp>
          <p:nvSpPr>
            <p:cNvPr id="101" name="CuadroTexto 58"/>
            <p:cNvSpPr txBox="1"/>
            <p:nvPr/>
          </p:nvSpPr>
          <p:spPr>
            <a:xfrm>
              <a:off x="447687" y="6019757"/>
              <a:ext cx="10998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100" dirty="0">
                  <a:latin typeface="Arial" panose="020B0604020202020204" pitchFamily="34" charset="0"/>
                  <a:cs typeface="Arial" panose="020B0604020202020204" pitchFamily="34" charset="0"/>
                </a:rPr>
                <a:t>SERVICIOS</a:t>
              </a:r>
            </a:p>
          </p:txBody>
        </p:sp>
        <p:pic>
          <p:nvPicPr>
            <p:cNvPr id="103" name="Imagen 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17835" y="5420691"/>
              <a:ext cx="586602" cy="586700"/>
            </a:xfrm>
            <a:prstGeom prst="rect">
              <a:avLst/>
            </a:prstGeom>
          </p:spPr>
        </p:pic>
      </p:grpSp>
      <p:sp>
        <p:nvSpPr>
          <p:cNvPr id="104" name="CuadroTexto 206"/>
          <p:cNvSpPr txBox="1"/>
          <p:nvPr/>
        </p:nvSpPr>
        <p:spPr>
          <a:xfrm>
            <a:off x="7740150" y="4262875"/>
            <a:ext cx="1301287" cy="276999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DB2</a:t>
            </a:r>
          </a:p>
        </p:txBody>
      </p:sp>
      <p:grpSp>
        <p:nvGrpSpPr>
          <p:cNvPr id="105" name="20 Grupo"/>
          <p:cNvGrpSpPr/>
          <p:nvPr/>
        </p:nvGrpSpPr>
        <p:grpSpPr>
          <a:xfrm>
            <a:off x="4261991" y="4650738"/>
            <a:ext cx="1281758" cy="899502"/>
            <a:chOff x="265801" y="5420691"/>
            <a:chExt cx="1281758" cy="899502"/>
          </a:xfrm>
        </p:grpSpPr>
        <p:sp>
          <p:nvSpPr>
            <p:cNvPr id="106" name="CuadroTexto 58"/>
            <p:cNvSpPr txBox="1"/>
            <p:nvPr/>
          </p:nvSpPr>
          <p:spPr>
            <a:xfrm>
              <a:off x="265801" y="6058583"/>
              <a:ext cx="12817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100">
                  <a:latin typeface="Arial" panose="020B0604020202020204" pitchFamily="34" charset="0"/>
                  <a:cs typeface="Arial" panose="020B0604020202020204" pitchFamily="34" charset="0"/>
                </a:rPr>
                <a:t>EMPLEADORES</a:t>
              </a:r>
            </a:p>
          </p:txBody>
        </p:sp>
        <p:pic>
          <p:nvPicPr>
            <p:cNvPr id="107" name="Imagen 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17835" y="5420691"/>
              <a:ext cx="586602" cy="586700"/>
            </a:xfrm>
            <a:prstGeom prst="rect">
              <a:avLst/>
            </a:prstGeom>
          </p:spPr>
        </p:pic>
      </p:grpSp>
      <p:grpSp>
        <p:nvGrpSpPr>
          <p:cNvPr id="108" name="20 Grupo"/>
          <p:cNvGrpSpPr/>
          <p:nvPr/>
        </p:nvGrpSpPr>
        <p:grpSpPr>
          <a:xfrm>
            <a:off x="5495215" y="4632813"/>
            <a:ext cx="1099871" cy="915268"/>
            <a:chOff x="447687" y="5420691"/>
            <a:chExt cx="1099871" cy="915268"/>
          </a:xfrm>
        </p:grpSpPr>
        <p:sp>
          <p:nvSpPr>
            <p:cNvPr id="109" name="CuadroTexto 58"/>
            <p:cNvSpPr txBox="1"/>
            <p:nvPr/>
          </p:nvSpPr>
          <p:spPr>
            <a:xfrm>
              <a:off x="447687" y="6074349"/>
              <a:ext cx="10998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100" dirty="0">
                  <a:latin typeface="Arial" panose="020B0604020202020204" pitchFamily="34" charset="0"/>
                  <a:cs typeface="Arial" panose="020B0604020202020204" pitchFamily="34" charset="0"/>
                </a:rPr>
                <a:t>CUENTAS</a:t>
              </a:r>
            </a:p>
          </p:txBody>
        </p:sp>
        <p:pic>
          <p:nvPicPr>
            <p:cNvPr id="110" name="Imagen 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17835" y="5420691"/>
              <a:ext cx="586602" cy="586700"/>
            </a:xfrm>
            <a:prstGeom prst="rect">
              <a:avLst/>
            </a:prstGeom>
          </p:spPr>
        </p:pic>
      </p:grpSp>
      <p:grpSp>
        <p:nvGrpSpPr>
          <p:cNvPr id="111" name="20 Grupo"/>
          <p:cNvGrpSpPr/>
          <p:nvPr/>
        </p:nvGrpSpPr>
        <p:grpSpPr>
          <a:xfrm>
            <a:off x="3332172" y="4667438"/>
            <a:ext cx="1099871" cy="883736"/>
            <a:chOff x="447687" y="5420691"/>
            <a:chExt cx="1099871" cy="883736"/>
          </a:xfrm>
        </p:grpSpPr>
        <p:sp>
          <p:nvSpPr>
            <p:cNvPr id="113" name="CuadroTexto 58"/>
            <p:cNvSpPr txBox="1"/>
            <p:nvPr/>
          </p:nvSpPr>
          <p:spPr>
            <a:xfrm>
              <a:off x="447687" y="6042817"/>
              <a:ext cx="10998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100">
                  <a:latin typeface="Arial" panose="020B0604020202020204" pitchFamily="34" charset="0"/>
                  <a:cs typeface="Arial" panose="020B0604020202020204" pitchFamily="34" charset="0"/>
                </a:rPr>
                <a:t>AFILIADOS</a:t>
              </a:r>
            </a:p>
          </p:txBody>
        </p:sp>
        <p:pic>
          <p:nvPicPr>
            <p:cNvPr id="114" name="Imagen 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17835" y="5420691"/>
              <a:ext cx="586602" cy="586700"/>
            </a:xfrm>
            <a:prstGeom prst="rect">
              <a:avLst/>
            </a:prstGeom>
          </p:spPr>
        </p:pic>
      </p:grpSp>
      <p:cxnSp>
        <p:nvCxnSpPr>
          <p:cNvPr id="115" name="114 Conector recto de flecha"/>
          <p:cNvCxnSpPr/>
          <p:nvPr/>
        </p:nvCxnSpPr>
        <p:spPr>
          <a:xfrm flipV="1">
            <a:off x="8545515" y="3607892"/>
            <a:ext cx="3004" cy="269898"/>
          </a:xfrm>
          <a:prstGeom prst="straightConnector1">
            <a:avLst/>
          </a:prstGeom>
          <a:ln cap="flat">
            <a:solidFill>
              <a:schemeClr val="tx1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114 Conector recto de flecha"/>
          <p:cNvCxnSpPr/>
          <p:nvPr/>
        </p:nvCxnSpPr>
        <p:spPr>
          <a:xfrm flipV="1">
            <a:off x="4229121" y="3625481"/>
            <a:ext cx="0" cy="239529"/>
          </a:xfrm>
          <a:prstGeom prst="straightConnector1">
            <a:avLst/>
          </a:prstGeom>
          <a:ln cap="flat">
            <a:solidFill>
              <a:schemeClr val="tx1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20 Grupo"/>
          <p:cNvGrpSpPr/>
          <p:nvPr/>
        </p:nvGrpSpPr>
        <p:grpSpPr>
          <a:xfrm>
            <a:off x="2253670" y="4667475"/>
            <a:ext cx="1099871" cy="883736"/>
            <a:chOff x="447687" y="5420691"/>
            <a:chExt cx="1099871" cy="883736"/>
          </a:xfrm>
        </p:grpSpPr>
        <p:sp>
          <p:nvSpPr>
            <p:cNvPr id="118" name="CuadroTexto 58"/>
            <p:cNvSpPr txBox="1"/>
            <p:nvPr/>
          </p:nvSpPr>
          <p:spPr>
            <a:xfrm>
              <a:off x="447687" y="6042817"/>
              <a:ext cx="10998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100">
                  <a:latin typeface="Arial" panose="020B0604020202020204" pitchFamily="34" charset="0"/>
                  <a:cs typeface="Arial" panose="020B0604020202020204" pitchFamily="34" charset="0"/>
                </a:rPr>
                <a:t>BENEFICIOS</a:t>
              </a:r>
            </a:p>
          </p:txBody>
        </p:sp>
        <p:pic>
          <p:nvPicPr>
            <p:cNvPr id="119" name="Imagen 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17835" y="5420691"/>
              <a:ext cx="586602" cy="586700"/>
            </a:xfrm>
            <a:prstGeom prst="rect">
              <a:avLst/>
            </a:prstGeom>
          </p:spPr>
        </p:pic>
      </p:grpSp>
      <p:sp>
        <p:nvSpPr>
          <p:cNvPr id="2" name="1 CuadroTexto"/>
          <p:cNvSpPr txBox="1"/>
          <p:nvPr/>
        </p:nvSpPr>
        <p:spPr>
          <a:xfrm>
            <a:off x="819335" y="922445"/>
            <a:ext cx="263214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PE" sz="1200"/>
              <a:t>1</a:t>
            </a:r>
          </a:p>
        </p:txBody>
      </p:sp>
      <p:cxnSp>
        <p:nvCxnSpPr>
          <p:cNvPr id="89" name="Conector recto 4"/>
          <p:cNvCxnSpPr/>
          <p:nvPr/>
        </p:nvCxnSpPr>
        <p:spPr>
          <a:xfrm flipV="1">
            <a:off x="1729528" y="1757472"/>
            <a:ext cx="2107569" cy="4288"/>
          </a:xfrm>
          <a:prstGeom prst="line">
            <a:avLst/>
          </a:prstGeom>
          <a:ln>
            <a:solidFill>
              <a:srgbClr val="000099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4"/>
          <p:cNvCxnSpPr/>
          <p:nvPr/>
        </p:nvCxnSpPr>
        <p:spPr>
          <a:xfrm>
            <a:off x="7401134" y="1830517"/>
            <a:ext cx="2336757" cy="0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CuadroTexto 150"/>
          <p:cNvSpPr txBox="1"/>
          <p:nvPr/>
        </p:nvSpPr>
        <p:spPr>
          <a:xfrm>
            <a:off x="1767937" y="2273451"/>
            <a:ext cx="18352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defRPr sz="110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PE" dirty="0"/>
              <a:t>Evaluaciones Medicas</a:t>
            </a:r>
          </a:p>
        </p:txBody>
      </p:sp>
      <p:sp>
        <p:nvSpPr>
          <p:cNvPr id="129" name="1 CuadroTexto"/>
          <p:cNvSpPr txBox="1"/>
          <p:nvPr/>
        </p:nvSpPr>
        <p:spPr>
          <a:xfrm>
            <a:off x="3528066" y="938113"/>
            <a:ext cx="263214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PE" sz="1200"/>
              <a:t>2</a:t>
            </a:r>
          </a:p>
        </p:txBody>
      </p:sp>
      <p:sp>
        <p:nvSpPr>
          <p:cNvPr id="131" name="CuadroTexto 150"/>
          <p:cNvSpPr txBox="1"/>
          <p:nvPr/>
        </p:nvSpPr>
        <p:spPr>
          <a:xfrm>
            <a:off x="7590811" y="1830073"/>
            <a:ext cx="1679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10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Informes</a:t>
            </a:r>
          </a:p>
        </p:txBody>
      </p:sp>
      <p:sp>
        <p:nvSpPr>
          <p:cNvPr id="132" name="CuadroTexto 150"/>
          <p:cNvSpPr txBox="1"/>
          <p:nvPr/>
        </p:nvSpPr>
        <p:spPr>
          <a:xfrm>
            <a:off x="7708947" y="2186430"/>
            <a:ext cx="1679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110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PE"/>
              <a:t>Depósitos de pensiones</a:t>
            </a:r>
          </a:p>
        </p:txBody>
      </p:sp>
      <p:sp>
        <p:nvSpPr>
          <p:cNvPr id="133" name="1 CuadroTexto"/>
          <p:cNvSpPr txBox="1"/>
          <p:nvPr/>
        </p:nvSpPr>
        <p:spPr>
          <a:xfrm>
            <a:off x="10359279" y="854385"/>
            <a:ext cx="263214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PE" sz="1200"/>
              <a:t>3</a:t>
            </a:r>
          </a:p>
        </p:txBody>
      </p:sp>
      <p:grpSp>
        <p:nvGrpSpPr>
          <p:cNvPr id="138" name="93 Grupo"/>
          <p:cNvGrpSpPr/>
          <p:nvPr/>
        </p:nvGrpSpPr>
        <p:grpSpPr>
          <a:xfrm>
            <a:off x="8397033" y="5519307"/>
            <a:ext cx="1334752" cy="472933"/>
            <a:chOff x="3369080" y="6356361"/>
            <a:chExt cx="1334752" cy="472933"/>
          </a:xfrm>
        </p:grpSpPr>
        <p:pic>
          <p:nvPicPr>
            <p:cNvPr id="139" name="Imagen 12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576122" y="6356361"/>
              <a:ext cx="859589" cy="220014"/>
            </a:xfrm>
            <a:prstGeom prst="rect">
              <a:avLst/>
            </a:prstGeom>
          </p:spPr>
        </p:pic>
        <p:sp>
          <p:nvSpPr>
            <p:cNvPr id="145" name="Rectángulo 103"/>
            <p:cNvSpPr/>
            <p:nvPr/>
          </p:nvSpPr>
          <p:spPr>
            <a:xfrm>
              <a:off x="3369080" y="6567684"/>
              <a:ext cx="1334752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E" sz="1100">
                  <a:latin typeface="Arial" panose="020B0604020202020204" pitchFamily="34" charset="0"/>
                  <a:cs typeface="Arial" panose="020B0604020202020204" pitchFamily="34" charset="0"/>
                </a:rPr>
                <a:t>APPN.INTEGRA</a:t>
              </a:r>
            </a:p>
          </p:txBody>
        </p:sp>
      </p:grpSp>
      <p:graphicFrame>
        <p:nvGraphicFramePr>
          <p:cNvPr id="150" name="Tabla 1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884483"/>
              </p:ext>
            </p:extLst>
          </p:nvPr>
        </p:nvGraphicFramePr>
        <p:xfrm>
          <a:off x="10177774" y="5011930"/>
          <a:ext cx="1946255" cy="178123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474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987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7006">
                <a:tc gridSpan="2">
                  <a:txBody>
                    <a:bodyPr/>
                    <a:lstStyle/>
                    <a:p>
                      <a:pPr algn="ctr"/>
                      <a:r>
                        <a:rPr lang="es-PE"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LEYENDA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E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7374">
                <a:tc>
                  <a:txBody>
                    <a:bodyPr/>
                    <a:lstStyle/>
                    <a:p>
                      <a:pPr algn="ctr"/>
                      <a:r>
                        <a:rPr lang="es-PE" sz="9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Símbolo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9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8076">
                <a:tc>
                  <a:txBody>
                    <a:bodyPr/>
                    <a:lstStyle/>
                    <a:p>
                      <a:endParaRPr lang="es-PE" sz="9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9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Entradas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7840">
                <a:tc>
                  <a:txBody>
                    <a:bodyPr/>
                    <a:lstStyle/>
                    <a:p>
                      <a:endParaRPr lang="es-PE" sz="9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9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Salidas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8945">
                <a:tc>
                  <a:txBody>
                    <a:bodyPr/>
                    <a:lstStyle/>
                    <a:p>
                      <a:endParaRPr lang="es-PE" sz="9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9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Aplicación</a:t>
                      </a:r>
                      <a:r>
                        <a:rPr lang="es-PE" sz="90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(RPG400)</a:t>
                      </a:r>
                      <a:endParaRPr lang="es-PE" sz="9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8945">
                <a:tc>
                  <a:txBody>
                    <a:bodyPr/>
                    <a:lstStyle/>
                    <a:p>
                      <a:endParaRPr lang="es-PE" sz="9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9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 de datos (DB2)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8945">
                <a:tc>
                  <a:txBody>
                    <a:bodyPr/>
                    <a:lstStyle/>
                    <a:p>
                      <a:endParaRPr lang="es-PE" sz="9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9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Servidor de BD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153" name="Imagen 152"/>
          <p:cNvPicPr>
            <a:picLocks noChangeAspect="1"/>
          </p:cNvPicPr>
          <p:nvPr/>
        </p:nvPicPr>
        <p:blipFill rotWithShape="1">
          <a:blip r:embed="rId4"/>
          <a:srcRect r="20396"/>
          <a:stretch/>
        </p:blipFill>
        <p:spPr>
          <a:xfrm>
            <a:off x="10392972" y="5961519"/>
            <a:ext cx="242165" cy="206805"/>
          </a:xfrm>
          <a:prstGeom prst="rect">
            <a:avLst/>
          </a:prstGeom>
        </p:spPr>
      </p:pic>
      <p:pic>
        <p:nvPicPr>
          <p:cNvPr id="154" name="Imagen 15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37628" y="6262352"/>
            <a:ext cx="183861" cy="183892"/>
          </a:xfrm>
          <a:prstGeom prst="rect">
            <a:avLst/>
          </a:prstGeom>
        </p:spPr>
      </p:pic>
      <p:cxnSp>
        <p:nvCxnSpPr>
          <p:cNvPr id="155" name="Conector recto 4"/>
          <p:cNvCxnSpPr/>
          <p:nvPr/>
        </p:nvCxnSpPr>
        <p:spPr>
          <a:xfrm flipV="1">
            <a:off x="10266424" y="5807561"/>
            <a:ext cx="451605" cy="13961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recto 4"/>
          <p:cNvCxnSpPr/>
          <p:nvPr/>
        </p:nvCxnSpPr>
        <p:spPr>
          <a:xfrm>
            <a:off x="10252776" y="5602569"/>
            <a:ext cx="456289" cy="0"/>
          </a:xfrm>
          <a:prstGeom prst="line">
            <a:avLst/>
          </a:prstGeom>
          <a:ln>
            <a:solidFill>
              <a:srgbClr val="000099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7" name="Imagen 1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00877" y="6581438"/>
            <a:ext cx="378821" cy="96960"/>
          </a:xfrm>
          <a:prstGeom prst="rect">
            <a:avLst/>
          </a:prstGeom>
        </p:spPr>
      </p:pic>
      <p:sp>
        <p:nvSpPr>
          <p:cNvPr id="96" name="CuadroTexto 150"/>
          <p:cNvSpPr txBox="1"/>
          <p:nvPr/>
        </p:nvSpPr>
        <p:spPr>
          <a:xfrm>
            <a:off x="2071472" y="1489955"/>
            <a:ext cx="18352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defRPr sz="110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PE"/>
              <a:t>Remuneraciones</a:t>
            </a:r>
          </a:p>
        </p:txBody>
      </p:sp>
      <p:grpSp>
        <p:nvGrpSpPr>
          <p:cNvPr id="120" name="Grupo 24"/>
          <p:cNvGrpSpPr/>
          <p:nvPr/>
        </p:nvGrpSpPr>
        <p:grpSpPr>
          <a:xfrm>
            <a:off x="-38126" y="1279116"/>
            <a:ext cx="1198631" cy="831408"/>
            <a:chOff x="7453020" y="5865773"/>
            <a:chExt cx="1198631" cy="831408"/>
          </a:xfrm>
        </p:grpSpPr>
        <p:pic>
          <p:nvPicPr>
            <p:cNvPr id="121" name="Imagen 2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863597" y="5865773"/>
              <a:ext cx="493267" cy="625587"/>
            </a:xfrm>
            <a:prstGeom prst="rect">
              <a:avLst/>
            </a:prstGeom>
          </p:spPr>
        </p:pic>
        <p:sp>
          <p:nvSpPr>
            <p:cNvPr id="122" name="CuadroTexto 136"/>
            <p:cNvSpPr txBox="1"/>
            <p:nvPr/>
          </p:nvSpPr>
          <p:spPr>
            <a:xfrm>
              <a:off x="7453020" y="6420182"/>
              <a:ext cx="11986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200">
                  <a:latin typeface="Arial" panose="020B0604020202020204" pitchFamily="34" charset="0"/>
                  <a:cs typeface="Arial" panose="020B0604020202020204" pitchFamily="34" charset="0"/>
                </a:rPr>
                <a:t>CIAS Seguros</a:t>
              </a:r>
            </a:p>
          </p:txBody>
        </p:sp>
      </p:grpSp>
      <p:sp>
        <p:nvSpPr>
          <p:cNvPr id="123" name="CuadroTexto 150"/>
          <p:cNvSpPr txBox="1"/>
          <p:nvPr/>
        </p:nvSpPr>
        <p:spPr>
          <a:xfrm>
            <a:off x="7649742" y="1199444"/>
            <a:ext cx="167914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10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Registro de eventos de los tramites de pensiones</a:t>
            </a:r>
          </a:p>
        </p:txBody>
      </p:sp>
      <p:sp>
        <p:nvSpPr>
          <p:cNvPr id="124" name="CuadroTexto 150"/>
          <p:cNvSpPr txBox="1"/>
          <p:nvPr/>
        </p:nvSpPr>
        <p:spPr>
          <a:xfrm>
            <a:off x="7842702" y="2733825"/>
            <a:ext cx="1679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10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Planillas </a:t>
            </a:r>
          </a:p>
        </p:txBody>
      </p:sp>
      <p:cxnSp>
        <p:nvCxnSpPr>
          <p:cNvPr id="147" name="Conector recto 4"/>
          <p:cNvCxnSpPr>
            <a:endCxn id="19" idx="1"/>
          </p:cNvCxnSpPr>
          <p:nvPr/>
        </p:nvCxnSpPr>
        <p:spPr>
          <a:xfrm flipV="1">
            <a:off x="7409863" y="2432964"/>
            <a:ext cx="2364959" cy="5532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ector recto 4"/>
          <p:cNvCxnSpPr>
            <a:endCxn id="24" idx="1"/>
          </p:cNvCxnSpPr>
          <p:nvPr/>
        </p:nvCxnSpPr>
        <p:spPr>
          <a:xfrm>
            <a:off x="7406099" y="2987407"/>
            <a:ext cx="3084787" cy="0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ector recto 4"/>
          <p:cNvCxnSpPr>
            <a:stCxn id="140" idx="3"/>
          </p:cNvCxnSpPr>
          <p:nvPr/>
        </p:nvCxnSpPr>
        <p:spPr>
          <a:xfrm>
            <a:off x="1598021" y="2537549"/>
            <a:ext cx="2219280" cy="0"/>
          </a:xfrm>
          <a:prstGeom prst="line">
            <a:avLst/>
          </a:prstGeom>
          <a:ln>
            <a:solidFill>
              <a:srgbClr val="000099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51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ángulo 90"/>
          <p:cNvSpPr/>
          <p:nvPr/>
        </p:nvSpPr>
        <p:spPr>
          <a:xfrm rot="5400000">
            <a:off x="3697983" y="-2011525"/>
            <a:ext cx="4808316" cy="11497719"/>
          </a:xfrm>
          <a:prstGeom prst="rect">
            <a:avLst/>
          </a:prstGeom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PE" sz="2400" b="1" dirty="0"/>
              <a:t>AFP INTEGRA – Definición de las Aplicaciones de Acreditación</a:t>
            </a:r>
          </a:p>
        </p:txBody>
      </p:sp>
      <p:pic>
        <p:nvPicPr>
          <p:cNvPr id="222" name="Imagen 22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57496" y="103009"/>
            <a:ext cx="1724704" cy="698676"/>
          </a:xfrm>
          <a:prstGeom prst="rect">
            <a:avLst/>
          </a:prstGeom>
        </p:spPr>
      </p:pic>
      <p:sp>
        <p:nvSpPr>
          <p:cNvPr id="130" name="AutoShape 2" descr="Resultado de imagen para edificio empresa dibuj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grpSp>
        <p:nvGrpSpPr>
          <p:cNvPr id="102" name="Grupo 37"/>
          <p:cNvGrpSpPr/>
          <p:nvPr/>
        </p:nvGrpSpPr>
        <p:grpSpPr>
          <a:xfrm>
            <a:off x="412404" y="1550589"/>
            <a:ext cx="973236" cy="509579"/>
            <a:chOff x="1288415" y="2255197"/>
            <a:chExt cx="973236" cy="509579"/>
          </a:xfrm>
        </p:grpSpPr>
        <p:pic>
          <p:nvPicPr>
            <p:cNvPr id="103" name="Imagen 101"/>
            <p:cNvPicPr>
              <a:picLocks noChangeAspect="1"/>
            </p:cNvPicPr>
            <p:nvPr/>
          </p:nvPicPr>
          <p:blipFill rotWithShape="1">
            <a:blip r:embed="rId3"/>
            <a:srcRect r="20396"/>
            <a:stretch/>
          </p:blipFill>
          <p:spPr>
            <a:xfrm>
              <a:off x="1577774" y="2255197"/>
              <a:ext cx="356268" cy="304248"/>
            </a:xfrm>
            <a:prstGeom prst="rect">
              <a:avLst/>
            </a:prstGeom>
          </p:spPr>
        </p:pic>
        <p:sp>
          <p:nvSpPr>
            <p:cNvPr id="104" name="CuadroTexto 34"/>
            <p:cNvSpPr txBox="1"/>
            <p:nvPr/>
          </p:nvSpPr>
          <p:spPr>
            <a:xfrm>
              <a:off x="1288415" y="2503166"/>
              <a:ext cx="9732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100" dirty="0">
                  <a:latin typeface="Arial" panose="020B0604020202020204" pitchFamily="34" charset="0"/>
                  <a:cs typeface="Arial" panose="020B0604020202020204" pitchFamily="34" charset="0"/>
                </a:rPr>
                <a:t>Acreditación</a:t>
              </a:r>
            </a:p>
          </p:txBody>
        </p:sp>
      </p:grpSp>
      <p:grpSp>
        <p:nvGrpSpPr>
          <p:cNvPr id="105" name="Grupo 37"/>
          <p:cNvGrpSpPr/>
          <p:nvPr/>
        </p:nvGrpSpPr>
        <p:grpSpPr>
          <a:xfrm>
            <a:off x="412404" y="2374413"/>
            <a:ext cx="1038397" cy="785257"/>
            <a:chOff x="1269423" y="2255197"/>
            <a:chExt cx="1038397" cy="785257"/>
          </a:xfrm>
        </p:grpSpPr>
        <p:pic>
          <p:nvPicPr>
            <p:cNvPr id="106" name="Imagen 101"/>
            <p:cNvPicPr>
              <a:picLocks noChangeAspect="1"/>
            </p:cNvPicPr>
            <p:nvPr/>
          </p:nvPicPr>
          <p:blipFill rotWithShape="1">
            <a:blip r:embed="rId3"/>
            <a:srcRect r="20396"/>
            <a:stretch/>
          </p:blipFill>
          <p:spPr>
            <a:xfrm>
              <a:off x="1577774" y="2255197"/>
              <a:ext cx="356268" cy="304248"/>
            </a:xfrm>
            <a:prstGeom prst="rect">
              <a:avLst/>
            </a:prstGeom>
          </p:spPr>
        </p:pic>
        <p:sp>
          <p:nvSpPr>
            <p:cNvPr id="107" name="CuadroTexto 34"/>
            <p:cNvSpPr txBox="1"/>
            <p:nvPr/>
          </p:nvSpPr>
          <p:spPr>
            <a:xfrm>
              <a:off x="1269423" y="2532623"/>
              <a:ext cx="1038397" cy="5078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s-PE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Administración</a:t>
              </a:r>
            </a:p>
            <a:p>
              <a:pPr algn="ctr"/>
              <a:r>
                <a:rPr lang="es-PE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de </a:t>
              </a:r>
              <a:r>
                <a:rPr lang="es-PE" sz="1100" dirty="0">
                  <a:latin typeface="Arial" panose="020B0604020202020204" pitchFamily="34" charset="0"/>
                  <a:cs typeface="Arial" panose="020B0604020202020204" pitchFamily="34" charset="0"/>
                </a:rPr>
                <a:t>Cuentas Individuales</a:t>
              </a:r>
            </a:p>
          </p:txBody>
        </p:sp>
      </p:grpSp>
      <p:grpSp>
        <p:nvGrpSpPr>
          <p:cNvPr id="108" name="Grupo 37"/>
          <p:cNvGrpSpPr/>
          <p:nvPr/>
        </p:nvGrpSpPr>
        <p:grpSpPr>
          <a:xfrm>
            <a:off x="412404" y="3276764"/>
            <a:ext cx="811724" cy="694872"/>
            <a:chOff x="1367983" y="2255197"/>
            <a:chExt cx="811724" cy="694872"/>
          </a:xfrm>
        </p:grpSpPr>
        <p:pic>
          <p:nvPicPr>
            <p:cNvPr id="109" name="Imagen 101"/>
            <p:cNvPicPr>
              <a:picLocks noChangeAspect="1"/>
            </p:cNvPicPr>
            <p:nvPr/>
          </p:nvPicPr>
          <p:blipFill rotWithShape="1">
            <a:blip r:embed="rId3"/>
            <a:srcRect r="20396"/>
            <a:stretch/>
          </p:blipFill>
          <p:spPr>
            <a:xfrm>
              <a:off x="1577774" y="2255197"/>
              <a:ext cx="356268" cy="304248"/>
            </a:xfrm>
            <a:prstGeom prst="rect">
              <a:avLst/>
            </a:prstGeom>
          </p:spPr>
        </p:pic>
        <p:sp>
          <p:nvSpPr>
            <p:cNvPr id="110" name="CuadroTexto 34"/>
            <p:cNvSpPr txBox="1"/>
            <p:nvPr/>
          </p:nvSpPr>
          <p:spPr>
            <a:xfrm>
              <a:off x="1367983" y="2519182"/>
              <a:ext cx="81172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100" dirty="0">
                  <a:latin typeface="Arial" panose="020B0604020202020204" pitchFamily="34" charset="0"/>
                  <a:cs typeface="Arial" panose="020B0604020202020204" pitchFamily="34" charset="0"/>
                </a:rPr>
                <a:t>AFPNET - Planillas</a:t>
              </a:r>
            </a:p>
          </p:txBody>
        </p:sp>
      </p:grpSp>
      <p:grpSp>
        <p:nvGrpSpPr>
          <p:cNvPr id="49" name="Grupo 37"/>
          <p:cNvGrpSpPr/>
          <p:nvPr/>
        </p:nvGrpSpPr>
        <p:grpSpPr>
          <a:xfrm>
            <a:off x="412404" y="4150411"/>
            <a:ext cx="973236" cy="653307"/>
            <a:chOff x="1255362" y="2255197"/>
            <a:chExt cx="973236" cy="653307"/>
          </a:xfrm>
        </p:grpSpPr>
        <p:pic>
          <p:nvPicPr>
            <p:cNvPr id="53" name="Imagen 101"/>
            <p:cNvPicPr>
              <a:picLocks noChangeAspect="1"/>
            </p:cNvPicPr>
            <p:nvPr/>
          </p:nvPicPr>
          <p:blipFill rotWithShape="1">
            <a:blip r:embed="rId3"/>
            <a:srcRect r="20396"/>
            <a:stretch/>
          </p:blipFill>
          <p:spPr>
            <a:xfrm>
              <a:off x="1577774" y="2255197"/>
              <a:ext cx="356268" cy="304248"/>
            </a:xfrm>
            <a:prstGeom prst="rect">
              <a:avLst/>
            </a:prstGeom>
          </p:spPr>
        </p:pic>
        <p:sp>
          <p:nvSpPr>
            <p:cNvPr id="54" name="CuadroTexto 34"/>
            <p:cNvSpPr txBox="1"/>
            <p:nvPr/>
          </p:nvSpPr>
          <p:spPr>
            <a:xfrm>
              <a:off x="1255362" y="2477617"/>
              <a:ext cx="97323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100" dirty="0">
                  <a:latin typeface="Arial" panose="020B0604020202020204" pitchFamily="34" charset="0"/>
                  <a:cs typeface="Arial" panose="020B0604020202020204" pitchFamily="34" charset="0"/>
                </a:rPr>
                <a:t>Aportes por clasificar</a:t>
              </a:r>
            </a:p>
          </p:txBody>
        </p:sp>
      </p:grpSp>
      <p:grpSp>
        <p:nvGrpSpPr>
          <p:cNvPr id="61" name="Grupo 37"/>
          <p:cNvGrpSpPr/>
          <p:nvPr/>
        </p:nvGrpSpPr>
        <p:grpSpPr>
          <a:xfrm>
            <a:off x="6119866" y="1564123"/>
            <a:ext cx="881595" cy="694872"/>
            <a:chOff x="1380056" y="2255197"/>
            <a:chExt cx="881595" cy="694872"/>
          </a:xfrm>
        </p:grpSpPr>
        <p:pic>
          <p:nvPicPr>
            <p:cNvPr id="62" name="Imagen 101"/>
            <p:cNvPicPr>
              <a:picLocks noChangeAspect="1"/>
            </p:cNvPicPr>
            <p:nvPr/>
          </p:nvPicPr>
          <p:blipFill rotWithShape="1">
            <a:blip r:embed="rId3"/>
            <a:srcRect r="20396"/>
            <a:stretch/>
          </p:blipFill>
          <p:spPr>
            <a:xfrm>
              <a:off x="1577774" y="2255197"/>
              <a:ext cx="356268" cy="304248"/>
            </a:xfrm>
            <a:prstGeom prst="rect">
              <a:avLst/>
            </a:prstGeom>
          </p:spPr>
        </p:pic>
        <p:sp>
          <p:nvSpPr>
            <p:cNvPr id="72" name="CuadroTexto 34"/>
            <p:cNvSpPr txBox="1"/>
            <p:nvPr/>
          </p:nvSpPr>
          <p:spPr>
            <a:xfrm>
              <a:off x="1380056" y="2519182"/>
              <a:ext cx="88159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100">
                  <a:latin typeface="Arial" panose="020B0604020202020204" pitchFamily="34" charset="0"/>
                  <a:cs typeface="Arial" panose="020B0604020202020204" pitchFamily="34" charset="0"/>
                </a:rPr>
                <a:t>Pagos en Exceso</a:t>
              </a:r>
            </a:p>
          </p:txBody>
        </p:sp>
      </p:grpSp>
      <p:grpSp>
        <p:nvGrpSpPr>
          <p:cNvPr id="73" name="Grupo 37"/>
          <p:cNvGrpSpPr/>
          <p:nvPr/>
        </p:nvGrpSpPr>
        <p:grpSpPr>
          <a:xfrm>
            <a:off x="6129441" y="2374413"/>
            <a:ext cx="881595" cy="694872"/>
            <a:chOff x="1380056" y="2255197"/>
            <a:chExt cx="881595" cy="694872"/>
          </a:xfrm>
        </p:grpSpPr>
        <p:pic>
          <p:nvPicPr>
            <p:cNvPr id="74" name="Imagen 101"/>
            <p:cNvPicPr>
              <a:picLocks noChangeAspect="1"/>
            </p:cNvPicPr>
            <p:nvPr/>
          </p:nvPicPr>
          <p:blipFill rotWithShape="1">
            <a:blip r:embed="rId3"/>
            <a:srcRect r="20396"/>
            <a:stretch/>
          </p:blipFill>
          <p:spPr>
            <a:xfrm>
              <a:off x="1577774" y="2255197"/>
              <a:ext cx="356268" cy="304248"/>
            </a:xfrm>
            <a:prstGeom prst="rect">
              <a:avLst/>
            </a:prstGeom>
          </p:spPr>
        </p:pic>
        <p:sp>
          <p:nvSpPr>
            <p:cNvPr id="87" name="CuadroTexto 34"/>
            <p:cNvSpPr txBox="1"/>
            <p:nvPr/>
          </p:nvSpPr>
          <p:spPr>
            <a:xfrm>
              <a:off x="1380056" y="2519182"/>
              <a:ext cx="88159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100">
                  <a:latin typeface="Arial" panose="020B0604020202020204" pitchFamily="34" charset="0"/>
                  <a:cs typeface="Arial" panose="020B0604020202020204" pitchFamily="34" charset="0"/>
                </a:rPr>
                <a:t>Recaudo y Cotización</a:t>
              </a:r>
            </a:p>
          </p:txBody>
        </p:sp>
      </p:grpSp>
      <p:grpSp>
        <p:nvGrpSpPr>
          <p:cNvPr id="88" name="Grupo 37"/>
          <p:cNvGrpSpPr/>
          <p:nvPr/>
        </p:nvGrpSpPr>
        <p:grpSpPr>
          <a:xfrm>
            <a:off x="6102029" y="3276764"/>
            <a:ext cx="881595" cy="694872"/>
            <a:chOff x="1338491" y="2255197"/>
            <a:chExt cx="881595" cy="694872"/>
          </a:xfrm>
        </p:grpSpPr>
        <p:pic>
          <p:nvPicPr>
            <p:cNvPr id="89" name="Imagen 101"/>
            <p:cNvPicPr>
              <a:picLocks noChangeAspect="1"/>
            </p:cNvPicPr>
            <p:nvPr/>
          </p:nvPicPr>
          <p:blipFill rotWithShape="1">
            <a:blip r:embed="rId3"/>
            <a:srcRect r="20396"/>
            <a:stretch/>
          </p:blipFill>
          <p:spPr>
            <a:xfrm>
              <a:off x="1577774" y="2255197"/>
              <a:ext cx="356268" cy="304248"/>
            </a:xfrm>
            <a:prstGeom prst="rect">
              <a:avLst/>
            </a:prstGeom>
          </p:spPr>
        </p:pic>
        <p:sp>
          <p:nvSpPr>
            <p:cNvPr id="90" name="CuadroTexto 34"/>
            <p:cNvSpPr txBox="1"/>
            <p:nvPr/>
          </p:nvSpPr>
          <p:spPr>
            <a:xfrm>
              <a:off x="1338491" y="2519182"/>
              <a:ext cx="88159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100">
                  <a:latin typeface="Arial" panose="020B0604020202020204" pitchFamily="34" charset="0"/>
                  <a:cs typeface="Arial" panose="020B0604020202020204" pitchFamily="34" charset="0"/>
                </a:rPr>
                <a:t>Rezagos IN</a:t>
              </a:r>
            </a:p>
          </p:txBody>
        </p:sp>
      </p:grpSp>
      <p:grpSp>
        <p:nvGrpSpPr>
          <p:cNvPr id="91" name="Grupo 37"/>
          <p:cNvGrpSpPr/>
          <p:nvPr/>
        </p:nvGrpSpPr>
        <p:grpSpPr>
          <a:xfrm>
            <a:off x="6098435" y="4150411"/>
            <a:ext cx="881595" cy="694872"/>
            <a:chOff x="1380056" y="2255197"/>
            <a:chExt cx="881595" cy="694872"/>
          </a:xfrm>
        </p:grpSpPr>
        <p:pic>
          <p:nvPicPr>
            <p:cNvPr id="92" name="Imagen 101"/>
            <p:cNvPicPr>
              <a:picLocks noChangeAspect="1"/>
            </p:cNvPicPr>
            <p:nvPr/>
          </p:nvPicPr>
          <p:blipFill rotWithShape="1">
            <a:blip r:embed="rId3"/>
            <a:srcRect r="20396"/>
            <a:stretch/>
          </p:blipFill>
          <p:spPr>
            <a:xfrm>
              <a:off x="1632366" y="2255197"/>
              <a:ext cx="356268" cy="304248"/>
            </a:xfrm>
            <a:prstGeom prst="rect">
              <a:avLst/>
            </a:prstGeom>
          </p:spPr>
        </p:pic>
        <p:sp>
          <p:nvSpPr>
            <p:cNvPr id="93" name="CuadroTexto 34"/>
            <p:cNvSpPr txBox="1"/>
            <p:nvPr/>
          </p:nvSpPr>
          <p:spPr>
            <a:xfrm>
              <a:off x="1380056" y="2519182"/>
              <a:ext cx="88159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100">
                  <a:latin typeface="Arial" panose="020B0604020202020204" pitchFamily="34" charset="0"/>
                  <a:cs typeface="Arial" panose="020B0604020202020204" pitchFamily="34" charset="0"/>
                </a:rPr>
                <a:t>Rezagos OUT</a:t>
              </a:r>
            </a:p>
          </p:txBody>
        </p:sp>
      </p:grpSp>
      <p:sp>
        <p:nvSpPr>
          <p:cNvPr id="94" name="CuadroTexto 206"/>
          <p:cNvSpPr txBox="1"/>
          <p:nvPr/>
        </p:nvSpPr>
        <p:spPr>
          <a:xfrm>
            <a:off x="1518093" y="1605210"/>
            <a:ext cx="4338394" cy="430887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PE" sz="1100" dirty="0">
                <a:latin typeface="Arial" panose="020B0604020202020204" pitchFamily="34" charset="0"/>
                <a:cs typeface="Arial" panose="020B0604020202020204" pitchFamily="34" charset="0"/>
              </a:rPr>
              <a:t>Comprende procesos de Acreditación incluyendo Informe Comisiones AFP</a:t>
            </a:r>
          </a:p>
        </p:txBody>
      </p:sp>
      <p:sp>
        <p:nvSpPr>
          <p:cNvPr id="95" name="CuadroTexto 206"/>
          <p:cNvSpPr txBox="1"/>
          <p:nvPr/>
        </p:nvSpPr>
        <p:spPr>
          <a:xfrm>
            <a:off x="1518093" y="2374413"/>
            <a:ext cx="4338394" cy="261610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PE" sz="1100">
                <a:latin typeface="Arial" panose="020B0604020202020204" pitchFamily="34" charset="0"/>
                <a:cs typeface="Arial" panose="020B0604020202020204" pitchFamily="34" charset="0"/>
              </a:rPr>
              <a:t>Lleva el control de todos los cargos o abonos</a:t>
            </a:r>
          </a:p>
        </p:txBody>
      </p:sp>
      <p:sp>
        <p:nvSpPr>
          <p:cNvPr id="112" name="CuadroTexto 206"/>
          <p:cNvSpPr txBox="1"/>
          <p:nvPr/>
        </p:nvSpPr>
        <p:spPr>
          <a:xfrm>
            <a:off x="1518093" y="3276764"/>
            <a:ext cx="4338394" cy="261610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PE" sz="1100">
                <a:latin typeface="Arial" panose="020B0604020202020204" pitchFamily="34" charset="0"/>
                <a:cs typeface="Arial" panose="020B0604020202020204" pitchFamily="34" charset="0"/>
              </a:rPr>
              <a:t>Captura de las planillas de pago de empleadores</a:t>
            </a:r>
          </a:p>
        </p:txBody>
      </p:sp>
      <p:sp>
        <p:nvSpPr>
          <p:cNvPr id="113" name="CuadroTexto 206"/>
          <p:cNvSpPr txBox="1"/>
          <p:nvPr/>
        </p:nvSpPr>
        <p:spPr>
          <a:xfrm>
            <a:off x="1518093" y="4150411"/>
            <a:ext cx="4338394" cy="430887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PE" sz="1100" dirty="0">
                <a:latin typeface="Arial" panose="020B0604020202020204" pitchFamily="34" charset="0"/>
                <a:cs typeface="Arial" panose="020B0604020202020204" pitchFamily="34" charset="0"/>
              </a:rPr>
              <a:t>Archivos de resumen y reportes sobre los aportes por clasificar (todo lo que no está en la cuenta del afiliado)</a:t>
            </a:r>
          </a:p>
        </p:txBody>
      </p:sp>
      <p:grpSp>
        <p:nvGrpSpPr>
          <p:cNvPr id="114" name="Grupo 37"/>
          <p:cNvGrpSpPr/>
          <p:nvPr/>
        </p:nvGrpSpPr>
        <p:grpSpPr>
          <a:xfrm>
            <a:off x="6035326" y="5135319"/>
            <a:ext cx="1380773" cy="694872"/>
            <a:chOff x="1241109" y="2255197"/>
            <a:chExt cx="1380773" cy="694872"/>
          </a:xfrm>
        </p:grpSpPr>
        <p:pic>
          <p:nvPicPr>
            <p:cNvPr id="115" name="Imagen 101"/>
            <p:cNvPicPr>
              <a:picLocks noChangeAspect="1"/>
            </p:cNvPicPr>
            <p:nvPr/>
          </p:nvPicPr>
          <p:blipFill rotWithShape="1">
            <a:blip r:embed="rId3"/>
            <a:srcRect r="20396"/>
            <a:stretch/>
          </p:blipFill>
          <p:spPr>
            <a:xfrm>
              <a:off x="1577774" y="2255197"/>
              <a:ext cx="356268" cy="304248"/>
            </a:xfrm>
            <a:prstGeom prst="rect">
              <a:avLst/>
            </a:prstGeom>
          </p:spPr>
        </p:pic>
        <p:sp>
          <p:nvSpPr>
            <p:cNvPr id="116" name="CuadroTexto 34"/>
            <p:cNvSpPr txBox="1"/>
            <p:nvPr/>
          </p:nvSpPr>
          <p:spPr>
            <a:xfrm>
              <a:off x="1241109" y="2519182"/>
              <a:ext cx="138077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100">
                  <a:latin typeface="Arial" panose="020B0604020202020204" pitchFamily="34" charset="0"/>
                  <a:cs typeface="Arial" panose="020B0604020202020204" pitchFamily="34" charset="0"/>
                </a:rPr>
                <a:t>Sistema Gestión de Planillas</a:t>
              </a:r>
            </a:p>
          </p:txBody>
        </p:sp>
      </p:grpSp>
      <p:sp>
        <p:nvSpPr>
          <p:cNvPr id="119" name="CuadroTexto 206"/>
          <p:cNvSpPr txBox="1"/>
          <p:nvPr/>
        </p:nvSpPr>
        <p:spPr>
          <a:xfrm>
            <a:off x="7149285" y="1583115"/>
            <a:ext cx="4338394" cy="430887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PE" sz="1100">
                <a:latin typeface="Arial" panose="020B0604020202020204" pitchFamily="34" charset="0"/>
                <a:cs typeface="Arial" panose="020B0604020202020204" pitchFamily="34" charset="0"/>
              </a:rPr>
              <a:t>Detección y manejo de los Pagos en Exceso a nivel Empleador y/o Afiliado.</a:t>
            </a:r>
          </a:p>
        </p:txBody>
      </p:sp>
      <p:sp>
        <p:nvSpPr>
          <p:cNvPr id="120" name="CuadroTexto 206"/>
          <p:cNvSpPr txBox="1"/>
          <p:nvPr/>
        </p:nvSpPr>
        <p:spPr>
          <a:xfrm>
            <a:off x="7149285" y="2374413"/>
            <a:ext cx="4338394" cy="600164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PE" sz="1100">
                <a:latin typeface="Arial" panose="020B0604020202020204" pitchFamily="34" charset="0"/>
                <a:cs typeface="Arial" panose="020B0604020202020204" pitchFamily="34" charset="0"/>
              </a:rPr>
              <a:t>Manejo de la Recaudación (Bancos), Planillas de Pago (Empleadores o Afiliados Independientes) y su respectiva conciliación)</a:t>
            </a:r>
          </a:p>
        </p:txBody>
      </p:sp>
      <p:sp>
        <p:nvSpPr>
          <p:cNvPr id="121" name="CuadroTexto 206"/>
          <p:cNvSpPr txBox="1"/>
          <p:nvPr/>
        </p:nvSpPr>
        <p:spPr>
          <a:xfrm>
            <a:off x="7149285" y="3276764"/>
            <a:ext cx="4338394" cy="430887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PE" sz="1100" dirty="0">
                <a:latin typeface="Arial" panose="020B0604020202020204" pitchFamily="34" charset="0"/>
                <a:cs typeface="Arial" panose="020B0604020202020204" pitchFamily="34" charset="0"/>
              </a:rPr>
              <a:t>Administración de los regazos originados en otras AFPs, por afiliados que pertenecen a Integra y que no son trasferidos.</a:t>
            </a:r>
          </a:p>
        </p:txBody>
      </p:sp>
      <p:sp>
        <p:nvSpPr>
          <p:cNvPr id="122" name="CuadroTexto 206"/>
          <p:cNvSpPr txBox="1"/>
          <p:nvPr/>
        </p:nvSpPr>
        <p:spPr>
          <a:xfrm>
            <a:off x="7149285" y="4150411"/>
            <a:ext cx="4338394" cy="430887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PE" sz="1100" dirty="0">
                <a:latin typeface="Arial" panose="020B0604020202020204" pitchFamily="34" charset="0"/>
                <a:cs typeface="Arial" panose="020B0604020202020204" pitchFamily="34" charset="0"/>
              </a:rPr>
              <a:t>Administración de los rezagos originados en Integra por afiliados que pertenecen a otras AFPs y que requieren ser transferidos.</a:t>
            </a:r>
          </a:p>
        </p:txBody>
      </p:sp>
      <p:sp>
        <p:nvSpPr>
          <p:cNvPr id="123" name="CuadroTexto 206"/>
          <p:cNvSpPr txBox="1"/>
          <p:nvPr/>
        </p:nvSpPr>
        <p:spPr>
          <a:xfrm>
            <a:off x="7149285" y="5135319"/>
            <a:ext cx="4338394" cy="430887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PE" sz="1100">
                <a:latin typeface="Arial" panose="020B0604020202020204" pitchFamily="34" charset="0"/>
                <a:cs typeface="Arial" panose="020B0604020202020204" pitchFamily="34" charset="0"/>
              </a:rPr>
              <a:t>Permite la descarga puntual de planillas y reportes de la Asociación de AFP</a:t>
            </a:r>
          </a:p>
        </p:txBody>
      </p:sp>
      <p:sp>
        <p:nvSpPr>
          <p:cNvPr id="63" name="CuadroTexto 206"/>
          <p:cNvSpPr txBox="1"/>
          <p:nvPr/>
        </p:nvSpPr>
        <p:spPr>
          <a:xfrm>
            <a:off x="354378" y="1075904"/>
            <a:ext cx="11497721" cy="338554"/>
          </a:xfrm>
          <a:prstGeom prst="rect">
            <a:avLst/>
          </a:prstGeom>
          <a:solidFill>
            <a:srgbClr val="00CC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Acreditación</a:t>
            </a:r>
          </a:p>
        </p:txBody>
      </p:sp>
      <p:grpSp>
        <p:nvGrpSpPr>
          <p:cNvPr id="65" name="Grupo 37"/>
          <p:cNvGrpSpPr/>
          <p:nvPr/>
        </p:nvGrpSpPr>
        <p:grpSpPr>
          <a:xfrm>
            <a:off x="412404" y="5135319"/>
            <a:ext cx="1038397" cy="653307"/>
            <a:chOff x="1255361" y="2255197"/>
            <a:chExt cx="1038397" cy="653307"/>
          </a:xfrm>
        </p:grpSpPr>
        <p:pic>
          <p:nvPicPr>
            <p:cNvPr id="66" name="Imagen 101"/>
            <p:cNvPicPr>
              <a:picLocks noChangeAspect="1"/>
            </p:cNvPicPr>
            <p:nvPr/>
          </p:nvPicPr>
          <p:blipFill rotWithShape="1">
            <a:blip r:embed="rId3"/>
            <a:srcRect r="20396"/>
            <a:stretch/>
          </p:blipFill>
          <p:spPr>
            <a:xfrm>
              <a:off x="1577774" y="2255197"/>
              <a:ext cx="356268" cy="304248"/>
            </a:xfrm>
            <a:prstGeom prst="rect">
              <a:avLst/>
            </a:prstGeom>
          </p:spPr>
        </p:pic>
        <p:sp>
          <p:nvSpPr>
            <p:cNvPr id="67" name="CuadroTexto 34"/>
            <p:cNvSpPr txBox="1"/>
            <p:nvPr/>
          </p:nvSpPr>
          <p:spPr>
            <a:xfrm>
              <a:off x="1255361" y="2477617"/>
              <a:ext cx="103839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100" dirty="0">
                  <a:latin typeface="Arial" panose="020B0604020202020204" pitchFamily="34" charset="0"/>
                  <a:cs typeface="Arial" panose="020B0604020202020204" pitchFamily="34" charset="0"/>
                </a:rPr>
                <a:t>Valoración/Informe Diario</a:t>
              </a:r>
            </a:p>
          </p:txBody>
        </p:sp>
      </p:grpSp>
      <p:sp>
        <p:nvSpPr>
          <p:cNvPr id="68" name="CuadroTexto 206"/>
          <p:cNvSpPr txBox="1"/>
          <p:nvPr/>
        </p:nvSpPr>
        <p:spPr>
          <a:xfrm>
            <a:off x="1518093" y="5135319"/>
            <a:ext cx="4338394" cy="430887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PE" sz="1100">
                <a:latin typeface="Arial" panose="020B0604020202020204" pitchFamily="34" charset="0"/>
                <a:cs typeface="Arial" panose="020B0604020202020204" pitchFamily="34" charset="0"/>
              </a:rPr>
              <a:t>Valoración, mantenimiento e informe de movimientos a SBS (informe diario)</a:t>
            </a:r>
          </a:p>
        </p:txBody>
      </p:sp>
    </p:spTree>
    <p:extLst>
      <p:ext uri="{BB962C8B-B14F-4D97-AF65-F5344CB8AC3E}">
        <p14:creationId xmlns:p14="http://schemas.microsoft.com/office/powerpoint/2010/main" val="15747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ángulo 90"/>
          <p:cNvSpPr/>
          <p:nvPr/>
        </p:nvSpPr>
        <p:spPr>
          <a:xfrm rot="5400000">
            <a:off x="4513848" y="-1324827"/>
            <a:ext cx="2739246" cy="7635482"/>
          </a:xfrm>
          <a:prstGeom prst="rect">
            <a:avLst/>
          </a:prstGeom>
          <a:ln w="19050">
            <a:solidFill>
              <a:srgbClr val="0099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CuadroTexto 206"/>
          <p:cNvSpPr txBox="1"/>
          <p:nvPr/>
        </p:nvSpPr>
        <p:spPr>
          <a:xfrm>
            <a:off x="2056950" y="846282"/>
            <a:ext cx="7180230" cy="276999"/>
          </a:xfrm>
          <a:prstGeom prst="rect">
            <a:avLst/>
          </a:prstGeom>
          <a:solidFill>
            <a:srgbClr val="0099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APLICACIÓN AS400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PE" sz="2400" b="1" dirty="0"/>
              <a:t>AFP INTEGRA – Proceso de Acreditación</a:t>
            </a:r>
          </a:p>
        </p:txBody>
      </p:sp>
      <p:pic>
        <p:nvPicPr>
          <p:cNvPr id="222" name="Imagen 22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57496" y="103009"/>
            <a:ext cx="1724704" cy="698676"/>
          </a:xfrm>
          <a:prstGeom prst="rect">
            <a:avLst/>
          </a:prstGeom>
        </p:spPr>
      </p:pic>
      <p:sp>
        <p:nvSpPr>
          <p:cNvPr id="130" name="AutoShape 2" descr="Resultado de imagen para edificio empresa dibuj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grpSp>
        <p:nvGrpSpPr>
          <p:cNvPr id="14" name="Grupo 13"/>
          <p:cNvGrpSpPr/>
          <p:nvPr/>
        </p:nvGrpSpPr>
        <p:grpSpPr>
          <a:xfrm>
            <a:off x="11101022" y="2463298"/>
            <a:ext cx="633529" cy="1004750"/>
            <a:chOff x="9758083" y="4975412"/>
            <a:chExt cx="878945" cy="1136199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58083" y="4975412"/>
              <a:ext cx="878945" cy="834010"/>
            </a:xfrm>
            <a:prstGeom prst="rect">
              <a:avLst/>
            </a:prstGeom>
          </p:spPr>
        </p:pic>
        <p:sp>
          <p:nvSpPr>
            <p:cNvPr id="62" name="CuadroTexto 61"/>
            <p:cNvSpPr txBox="1"/>
            <p:nvPr/>
          </p:nvSpPr>
          <p:spPr>
            <a:xfrm>
              <a:off x="9835628" y="5798373"/>
              <a:ext cx="729928" cy="3132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200">
                  <a:latin typeface="Arial" panose="020B0604020202020204" pitchFamily="34" charset="0"/>
                  <a:cs typeface="Arial" panose="020B0604020202020204" pitchFamily="34" charset="0"/>
                </a:rPr>
                <a:t>SBS </a:t>
              </a:r>
            </a:p>
          </p:txBody>
        </p:sp>
      </p:grpSp>
      <p:grpSp>
        <p:nvGrpSpPr>
          <p:cNvPr id="38" name="Grupo 37"/>
          <p:cNvGrpSpPr/>
          <p:nvPr/>
        </p:nvGrpSpPr>
        <p:grpSpPr>
          <a:xfrm>
            <a:off x="4611843" y="2561682"/>
            <a:ext cx="1039406" cy="801381"/>
            <a:chOff x="1275171" y="2022096"/>
            <a:chExt cx="1039406" cy="801381"/>
          </a:xfrm>
        </p:grpSpPr>
        <p:pic>
          <p:nvPicPr>
            <p:cNvPr id="102" name="Imagen 101"/>
            <p:cNvPicPr>
              <a:picLocks noChangeAspect="1"/>
            </p:cNvPicPr>
            <p:nvPr/>
          </p:nvPicPr>
          <p:blipFill rotWithShape="1">
            <a:blip r:embed="rId4"/>
            <a:srcRect r="20396"/>
            <a:stretch/>
          </p:blipFill>
          <p:spPr>
            <a:xfrm>
              <a:off x="1480788" y="2022096"/>
              <a:ext cx="629224" cy="537349"/>
            </a:xfrm>
            <a:prstGeom prst="rect">
              <a:avLst/>
            </a:prstGeom>
          </p:spPr>
        </p:pic>
        <p:sp>
          <p:nvSpPr>
            <p:cNvPr id="35" name="CuadroTexto 34"/>
            <p:cNvSpPr txBox="1"/>
            <p:nvPr/>
          </p:nvSpPr>
          <p:spPr>
            <a:xfrm>
              <a:off x="1275171" y="2546478"/>
              <a:ext cx="10394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200" dirty="0">
                  <a:latin typeface="Arial" panose="020B0604020202020204" pitchFamily="34" charset="0"/>
                  <a:cs typeface="Arial" panose="020B0604020202020204" pitchFamily="34" charset="0"/>
                </a:rPr>
                <a:t>Acreditación</a:t>
              </a:r>
            </a:p>
          </p:txBody>
        </p:sp>
      </p:grpSp>
      <p:grpSp>
        <p:nvGrpSpPr>
          <p:cNvPr id="39" name="Grupo 38"/>
          <p:cNvGrpSpPr/>
          <p:nvPr/>
        </p:nvGrpSpPr>
        <p:grpSpPr>
          <a:xfrm>
            <a:off x="2298057" y="1421201"/>
            <a:ext cx="1679144" cy="1007045"/>
            <a:chOff x="2054703" y="1093396"/>
            <a:chExt cx="1679144" cy="1007045"/>
          </a:xfrm>
        </p:grpSpPr>
        <p:pic>
          <p:nvPicPr>
            <p:cNvPr id="90" name="Imagen 89"/>
            <p:cNvPicPr>
              <a:picLocks noChangeAspect="1"/>
            </p:cNvPicPr>
            <p:nvPr/>
          </p:nvPicPr>
          <p:blipFill rotWithShape="1">
            <a:blip r:embed="rId4"/>
            <a:srcRect r="20396"/>
            <a:stretch/>
          </p:blipFill>
          <p:spPr>
            <a:xfrm>
              <a:off x="2580298" y="1093396"/>
              <a:ext cx="629224" cy="537349"/>
            </a:xfrm>
            <a:prstGeom prst="rect">
              <a:avLst/>
            </a:prstGeom>
          </p:spPr>
        </p:pic>
        <p:sp>
          <p:nvSpPr>
            <p:cNvPr id="113" name="CuadroTexto 112"/>
            <p:cNvSpPr txBox="1"/>
            <p:nvPr/>
          </p:nvSpPr>
          <p:spPr>
            <a:xfrm>
              <a:off x="2054703" y="1638776"/>
              <a:ext cx="16791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200" dirty="0">
                  <a:latin typeface="Arial" panose="020B0604020202020204" pitchFamily="34" charset="0"/>
                  <a:cs typeface="Arial" panose="020B0604020202020204" pitchFamily="34" charset="0"/>
                </a:rPr>
                <a:t>Administración de Cuentas Individuales</a:t>
              </a:r>
            </a:p>
          </p:txBody>
        </p:sp>
      </p:grpSp>
      <p:grpSp>
        <p:nvGrpSpPr>
          <p:cNvPr id="44" name="Grupo 43"/>
          <p:cNvGrpSpPr/>
          <p:nvPr/>
        </p:nvGrpSpPr>
        <p:grpSpPr>
          <a:xfrm>
            <a:off x="8261134" y="1421201"/>
            <a:ext cx="839572" cy="996841"/>
            <a:chOff x="7795874" y="2471664"/>
            <a:chExt cx="839572" cy="996841"/>
          </a:xfrm>
        </p:grpSpPr>
        <p:pic>
          <p:nvPicPr>
            <p:cNvPr id="104" name="Imagen 103"/>
            <p:cNvPicPr>
              <a:picLocks noChangeAspect="1"/>
            </p:cNvPicPr>
            <p:nvPr/>
          </p:nvPicPr>
          <p:blipFill rotWithShape="1">
            <a:blip r:embed="rId4"/>
            <a:srcRect r="20396"/>
            <a:stretch/>
          </p:blipFill>
          <p:spPr>
            <a:xfrm>
              <a:off x="7881150" y="2471664"/>
              <a:ext cx="629224" cy="537349"/>
            </a:xfrm>
            <a:prstGeom prst="rect">
              <a:avLst/>
            </a:prstGeom>
          </p:spPr>
        </p:pic>
        <p:sp>
          <p:nvSpPr>
            <p:cNvPr id="114" name="CuadroTexto 113"/>
            <p:cNvSpPr txBox="1"/>
            <p:nvPr/>
          </p:nvSpPr>
          <p:spPr>
            <a:xfrm>
              <a:off x="7795874" y="3006840"/>
              <a:ext cx="839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200">
                  <a:latin typeface="Arial" panose="020B0604020202020204" pitchFamily="34" charset="0"/>
                  <a:cs typeface="Arial" panose="020B0604020202020204" pitchFamily="34" charset="0"/>
                </a:rPr>
                <a:t>Rezagos OUT</a:t>
              </a:r>
            </a:p>
          </p:txBody>
        </p:sp>
      </p:grpSp>
      <p:grpSp>
        <p:nvGrpSpPr>
          <p:cNvPr id="40" name="Grupo 39"/>
          <p:cNvGrpSpPr/>
          <p:nvPr/>
        </p:nvGrpSpPr>
        <p:grpSpPr>
          <a:xfrm>
            <a:off x="3861703" y="1421201"/>
            <a:ext cx="1679144" cy="818849"/>
            <a:chOff x="3989139" y="997585"/>
            <a:chExt cx="1679144" cy="818849"/>
          </a:xfrm>
        </p:grpSpPr>
        <p:pic>
          <p:nvPicPr>
            <p:cNvPr id="101" name="Imagen 100"/>
            <p:cNvPicPr>
              <a:picLocks noChangeAspect="1"/>
            </p:cNvPicPr>
            <p:nvPr/>
          </p:nvPicPr>
          <p:blipFill rotWithShape="1">
            <a:blip r:embed="rId4"/>
            <a:srcRect r="20396"/>
            <a:stretch/>
          </p:blipFill>
          <p:spPr>
            <a:xfrm>
              <a:off x="4514099" y="997585"/>
              <a:ext cx="629224" cy="537349"/>
            </a:xfrm>
            <a:prstGeom prst="rect">
              <a:avLst/>
            </a:prstGeom>
          </p:spPr>
        </p:pic>
        <p:sp>
          <p:nvSpPr>
            <p:cNvPr id="117" name="CuadroTexto 116"/>
            <p:cNvSpPr txBox="1"/>
            <p:nvPr/>
          </p:nvSpPr>
          <p:spPr>
            <a:xfrm>
              <a:off x="3989139" y="1539435"/>
              <a:ext cx="1679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200">
                  <a:latin typeface="Arial" panose="020B0604020202020204" pitchFamily="34" charset="0"/>
                  <a:cs typeface="Arial" panose="020B0604020202020204" pitchFamily="34" charset="0"/>
                </a:rPr>
                <a:t>AFPNET - Planillas</a:t>
              </a:r>
            </a:p>
          </p:txBody>
        </p:sp>
      </p:grpSp>
      <p:grpSp>
        <p:nvGrpSpPr>
          <p:cNvPr id="41" name="Grupo 40"/>
          <p:cNvGrpSpPr/>
          <p:nvPr/>
        </p:nvGrpSpPr>
        <p:grpSpPr>
          <a:xfrm>
            <a:off x="5405297" y="1421201"/>
            <a:ext cx="1679144" cy="842703"/>
            <a:chOff x="5821126" y="941967"/>
            <a:chExt cx="1679144" cy="842703"/>
          </a:xfrm>
        </p:grpSpPr>
        <p:sp>
          <p:nvSpPr>
            <p:cNvPr id="116" name="CuadroTexto 115"/>
            <p:cNvSpPr txBox="1"/>
            <p:nvPr/>
          </p:nvSpPr>
          <p:spPr>
            <a:xfrm>
              <a:off x="5821126" y="1507671"/>
              <a:ext cx="1679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200">
                  <a:latin typeface="Arial" panose="020B0604020202020204" pitchFamily="34" charset="0"/>
                  <a:cs typeface="Arial" panose="020B0604020202020204" pitchFamily="34" charset="0"/>
                </a:rPr>
                <a:t>Recaudo y Cotización</a:t>
              </a:r>
            </a:p>
          </p:txBody>
        </p:sp>
        <p:pic>
          <p:nvPicPr>
            <p:cNvPr id="118" name="Imagen 117"/>
            <p:cNvPicPr>
              <a:picLocks noChangeAspect="1"/>
            </p:cNvPicPr>
            <p:nvPr/>
          </p:nvPicPr>
          <p:blipFill rotWithShape="1">
            <a:blip r:embed="rId4"/>
            <a:srcRect r="20396"/>
            <a:stretch/>
          </p:blipFill>
          <p:spPr>
            <a:xfrm>
              <a:off x="6342183" y="941967"/>
              <a:ext cx="629224" cy="537349"/>
            </a:xfrm>
            <a:prstGeom prst="rect">
              <a:avLst/>
            </a:prstGeom>
          </p:spPr>
        </p:pic>
      </p:grpSp>
      <p:grpSp>
        <p:nvGrpSpPr>
          <p:cNvPr id="46" name="Grupo 45"/>
          <p:cNvGrpSpPr/>
          <p:nvPr/>
        </p:nvGrpSpPr>
        <p:grpSpPr>
          <a:xfrm>
            <a:off x="5839760" y="2561682"/>
            <a:ext cx="929772" cy="948652"/>
            <a:chOff x="6007890" y="3877831"/>
            <a:chExt cx="929772" cy="948652"/>
          </a:xfrm>
        </p:grpSpPr>
        <p:pic>
          <p:nvPicPr>
            <p:cNvPr id="107" name="Imagen 106"/>
            <p:cNvPicPr>
              <a:picLocks noChangeAspect="1"/>
            </p:cNvPicPr>
            <p:nvPr/>
          </p:nvPicPr>
          <p:blipFill rotWithShape="1">
            <a:blip r:embed="rId4"/>
            <a:srcRect r="20396"/>
            <a:stretch/>
          </p:blipFill>
          <p:spPr>
            <a:xfrm>
              <a:off x="6136899" y="3877831"/>
              <a:ext cx="629224" cy="537349"/>
            </a:xfrm>
            <a:prstGeom prst="rect">
              <a:avLst/>
            </a:prstGeom>
          </p:spPr>
        </p:pic>
        <p:sp>
          <p:nvSpPr>
            <p:cNvPr id="121" name="CuadroTexto 120"/>
            <p:cNvSpPr txBox="1"/>
            <p:nvPr/>
          </p:nvSpPr>
          <p:spPr>
            <a:xfrm>
              <a:off x="6007890" y="4364818"/>
              <a:ext cx="9297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200" dirty="0">
                  <a:latin typeface="Arial" panose="020B0604020202020204" pitchFamily="34" charset="0"/>
                  <a:cs typeface="Arial" panose="020B0604020202020204" pitchFamily="34" charset="0"/>
                </a:rPr>
                <a:t>Pagos en </a:t>
              </a:r>
              <a:endParaRPr lang="es-PE" sz="1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s-PE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Exceso</a:t>
              </a:r>
              <a:endParaRPr lang="es-PE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2" name="Grupo 41"/>
          <p:cNvGrpSpPr/>
          <p:nvPr/>
        </p:nvGrpSpPr>
        <p:grpSpPr>
          <a:xfrm>
            <a:off x="8261134" y="2561682"/>
            <a:ext cx="953849" cy="721123"/>
            <a:chOff x="8150309" y="1289564"/>
            <a:chExt cx="953849" cy="721123"/>
          </a:xfrm>
        </p:grpSpPr>
        <p:pic>
          <p:nvPicPr>
            <p:cNvPr id="125" name="Imagen 124"/>
            <p:cNvPicPr>
              <a:picLocks noChangeAspect="1"/>
            </p:cNvPicPr>
            <p:nvPr/>
          </p:nvPicPr>
          <p:blipFill rotWithShape="1">
            <a:blip r:embed="rId4"/>
            <a:srcRect r="20396"/>
            <a:stretch/>
          </p:blipFill>
          <p:spPr>
            <a:xfrm>
              <a:off x="8311158" y="1289564"/>
              <a:ext cx="629224" cy="537349"/>
            </a:xfrm>
            <a:prstGeom prst="rect">
              <a:avLst/>
            </a:prstGeom>
          </p:spPr>
        </p:pic>
        <p:sp>
          <p:nvSpPr>
            <p:cNvPr id="126" name="CuadroTexto 125"/>
            <p:cNvSpPr txBox="1"/>
            <p:nvPr/>
          </p:nvSpPr>
          <p:spPr>
            <a:xfrm>
              <a:off x="8150309" y="1826021"/>
              <a:ext cx="953849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s-PE" sz="1200" dirty="0">
                  <a:latin typeface="Arial" panose="020B0604020202020204" pitchFamily="34" charset="0"/>
                  <a:cs typeface="Arial" panose="020B0604020202020204" pitchFamily="34" charset="0"/>
                </a:rPr>
                <a:t>Rezagos IN</a:t>
              </a:r>
            </a:p>
          </p:txBody>
        </p:sp>
      </p:grpSp>
      <p:grpSp>
        <p:nvGrpSpPr>
          <p:cNvPr id="43" name="Grupo 42"/>
          <p:cNvGrpSpPr/>
          <p:nvPr/>
        </p:nvGrpSpPr>
        <p:grpSpPr>
          <a:xfrm>
            <a:off x="6903450" y="1421201"/>
            <a:ext cx="1340544" cy="1019453"/>
            <a:chOff x="6029465" y="2275097"/>
            <a:chExt cx="1340544" cy="1019453"/>
          </a:xfrm>
        </p:grpSpPr>
        <p:pic>
          <p:nvPicPr>
            <p:cNvPr id="127" name="Imagen 126"/>
            <p:cNvPicPr>
              <a:picLocks noChangeAspect="1"/>
            </p:cNvPicPr>
            <p:nvPr/>
          </p:nvPicPr>
          <p:blipFill rotWithShape="1">
            <a:blip r:embed="rId4"/>
            <a:srcRect r="20396"/>
            <a:stretch/>
          </p:blipFill>
          <p:spPr>
            <a:xfrm>
              <a:off x="6386501" y="2275097"/>
              <a:ext cx="629224" cy="537349"/>
            </a:xfrm>
            <a:prstGeom prst="rect">
              <a:avLst/>
            </a:prstGeom>
          </p:spPr>
        </p:pic>
        <p:sp>
          <p:nvSpPr>
            <p:cNvPr id="128" name="CuadroTexto 127"/>
            <p:cNvSpPr txBox="1"/>
            <p:nvPr/>
          </p:nvSpPr>
          <p:spPr>
            <a:xfrm>
              <a:off x="6029465" y="2832885"/>
              <a:ext cx="13405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200">
                  <a:latin typeface="Arial" panose="020B0604020202020204" pitchFamily="34" charset="0"/>
                  <a:cs typeface="Arial" panose="020B0604020202020204" pitchFamily="34" charset="0"/>
                </a:rPr>
                <a:t>Aportes por clasificar</a:t>
              </a:r>
            </a:p>
          </p:txBody>
        </p:sp>
      </p:grpSp>
      <p:grpSp>
        <p:nvGrpSpPr>
          <p:cNvPr id="91" name="Grupo 24"/>
          <p:cNvGrpSpPr/>
          <p:nvPr/>
        </p:nvGrpSpPr>
        <p:grpSpPr>
          <a:xfrm>
            <a:off x="11275769" y="1133788"/>
            <a:ext cx="814531" cy="1052970"/>
            <a:chOff x="7683482" y="5662817"/>
            <a:chExt cx="835943" cy="1052970"/>
          </a:xfrm>
        </p:grpSpPr>
        <p:pic>
          <p:nvPicPr>
            <p:cNvPr id="92" name="Imagen 2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83482" y="5662817"/>
              <a:ext cx="653295" cy="828543"/>
            </a:xfrm>
            <a:prstGeom prst="rect">
              <a:avLst/>
            </a:prstGeom>
          </p:spPr>
        </p:pic>
        <p:sp>
          <p:nvSpPr>
            <p:cNvPr id="93" name="CuadroTexto 136"/>
            <p:cNvSpPr txBox="1"/>
            <p:nvPr/>
          </p:nvSpPr>
          <p:spPr>
            <a:xfrm>
              <a:off x="7684751" y="6438788"/>
              <a:ext cx="8346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200" dirty="0">
                  <a:latin typeface="Arial" panose="020B0604020202020204" pitchFamily="34" charset="0"/>
                  <a:cs typeface="Arial" panose="020B0604020202020204" pitchFamily="34" charset="0"/>
                </a:rPr>
                <a:t>AAFP’s</a:t>
              </a:r>
            </a:p>
          </p:txBody>
        </p:sp>
      </p:grpSp>
      <p:grpSp>
        <p:nvGrpSpPr>
          <p:cNvPr id="124" name="Grupo 43"/>
          <p:cNvGrpSpPr/>
          <p:nvPr/>
        </p:nvGrpSpPr>
        <p:grpSpPr>
          <a:xfrm>
            <a:off x="6903450" y="2561682"/>
            <a:ext cx="1230127" cy="895813"/>
            <a:chOff x="7598005" y="2531788"/>
            <a:chExt cx="1230127" cy="895813"/>
          </a:xfrm>
        </p:grpSpPr>
        <p:pic>
          <p:nvPicPr>
            <p:cNvPr id="129" name="Imagen 103"/>
            <p:cNvPicPr>
              <a:picLocks noChangeAspect="1"/>
            </p:cNvPicPr>
            <p:nvPr/>
          </p:nvPicPr>
          <p:blipFill rotWithShape="1">
            <a:blip r:embed="rId4"/>
            <a:srcRect r="20396"/>
            <a:stretch/>
          </p:blipFill>
          <p:spPr>
            <a:xfrm>
              <a:off x="7861035" y="2531788"/>
              <a:ext cx="629224" cy="537349"/>
            </a:xfrm>
            <a:prstGeom prst="rect">
              <a:avLst/>
            </a:prstGeom>
          </p:spPr>
        </p:pic>
        <p:sp>
          <p:nvSpPr>
            <p:cNvPr id="131" name="CuadroTexto 113"/>
            <p:cNvSpPr txBox="1"/>
            <p:nvPr/>
          </p:nvSpPr>
          <p:spPr>
            <a:xfrm>
              <a:off x="7598005" y="3058269"/>
              <a:ext cx="1230127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s-PE" sz="1200" dirty="0">
                  <a:latin typeface="Arial" panose="020B0604020202020204" pitchFamily="34" charset="0"/>
                  <a:cs typeface="Arial" panose="020B0604020202020204" pitchFamily="34" charset="0"/>
                </a:rPr>
                <a:t>Valoración</a:t>
              </a:r>
              <a:r>
                <a:rPr lang="es-PE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</a:p>
            <a:p>
              <a:pPr algn="ctr"/>
              <a:r>
                <a:rPr lang="es-PE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Informe Diario</a:t>
              </a:r>
              <a:endParaRPr lang="es-PE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3" name="114 Conector recto de flecha"/>
          <p:cNvCxnSpPr/>
          <p:nvPr/>
        </p:nvCxnSpPr>
        <p:spPr>
          <a:xfrm flipV="1">
            <a:off x="3498597" y="5573801"/>
            <a:ext cx="0" cy="355286"/>
          </a:xfrm>
          <a:prstGeom prst="straightConnector1">
            <a:avLst/>
          </a:prstGeom>
          <a:ln cap="flat">
            <a:solidFill>
              <a:schemeClr val="tx1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114 Conector recto de flecha"/>
          <p:cNvCxnSpPr/>
          <p:nvPr/>
        </p:nvCxnSpPr>
        <p:spPr>
          <a:xfrm flipH="1" flipV="1">
            <a:off x="4818148" y="5569153"/>
            <a:ext cx="221" cy="313137"/>
          </a:xfrm>
          <a:prstGeom prst="straightConnector1">
            <a:avLst/>
          </a:prstGeom>
          <a:ln cap="flat">
            <a:solidFill>
              <a:schemeClr val="tx1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114 Conector recto de flecha"/>
          <p:cNvCxnSpPr/>
          <p:nvPr/>
        </p:nvCxnSpPr>
        <p:spPr>
          <a:xfrm flipV="1">
            <a:off x="4236021" y="4836865"/>
            <a:ext cx="0" cy="448978"/>
          </a:xfrm>
          <a:prstGeom prst="straightConnector1">
            <a:avLst/>
          </a:prstGeom>
          <a:ln cap="flat">
            <a:solidFill>
              <a:schemeClr val="tx1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114 Conector recto de flecha"/>
          <p:cNvCxnSpPr/>
          <p:nvPr/>
        </p:nvCxnSpPr>
        <p:spPr>
          <a:xfrm flipV="1">
            <a:off x="2157424" y="5571774"/>
            <a:ext cx="0" cy="355286"/>
          </a:xfrm>
          <a:prstGeom prst="straightConnector1">
            <a:avLst/>
          </a:prstGeom>
          <a:ln cap="flat">
            <a:solidFill>
              <a:schemeClr val="tx1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uadroTexto 206"/>
          <p:cNvSpPr txBox="1"/>
          <p:nvPr/>
        </p:nvSpPr>
        <p:spPr>
          <a:xfrm>
            <a:off x="6255094" y="5418534"/>
            <a:ext cx="1729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1200" b="1">
                <a:latin typeface="Arial" panose="020B0604020202020204" pitchFamily="34" charset="0"/>
                <a:cs typeface="Arial" panose="020B0604020202020204" pitchFamily="34" charset="0"/>
              </a:rPr>
              <a:t>Base de Datos CORE</a:t>
            </a:r>
          </a:p>
        </p:txBody>
      </p:sp>
      <p:sp>
        <p:nvSpPr>
          <p:cNvPr id="110" name="Rectángulo 90"/>
          <p:cNvSpPr/>
          <p:nvPr/>
        </p:nvSpPr>
        <p:spPr>
          <a:xfrm rot="5400000">
            <a:off x="6126745" y="4688907"/>
            <a:ext cx="1972894" cy="213604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CuadroTexto 206"/>
          <p:cNvSpPr txBox="1"/>
          <p:nvPr/>
        </p:nvSpPr>
        <p:spPr>
          <a:xfrm>
            <a:off x="6045177" y="4500929"/>
            <a:ext cx="2136036" cy="278695"/>
          </a:xfrm>
          <a:prstGeom prst="rect">
            <a:avLst/>
          </a:prstGeom>
          <a:solidFill>
            <a:srgbClr val="FFFF6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>
                <a:latin typeface="Arial" panose="020B0604020202020204" pitchFamily="34" charset="0"/>
                <a:cs typeface="Arial" panose="020B0604020202020204" pitchFamily="34" charset="0"/>
              </a:rPr>
              <a:t>SERVICIOS DE SOPORTE</a:t>
            </a:r>
          </a:p>
        </p:txBody>
      </p:sp>
      <p:sp>
        <p:nvSpPr>
          <p:cNvPr id="112" name="Rectángulo 90"/>
          <p:cNvSpPr/>
          <p:nvPr/>
        </p:nvSpPr>
        <p:spPr>
          <a:xfrm rot="5400000">
            <a:off x="2088335" y="3328727"/>
            <a:ext cx="1983056" cy="4846238"/>
          </a:xfrm>
          <a:prstGeom prst="rect">
            <a:avLst/>
          </a:prstGeom>
          <a:ln w="19050">
            <a:solidFill>
              <a:srgbClr val="0099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CuadroTexto 206"/>
          <p:cNvSpPr txBox="1"/>
          <p:nvPr/>
        </p:nvSpPr>
        <p:spPr>
          <a:xfrm>
            <a:off x="656744" y="4490768"/>
            <a:ext cx="4846239" cy="276999"/>
          </a:xfrm>
          <a:prstGeom prst="rect">
            <a:avLst/>
          </a:prstGeom>
          <a:solidFill>
            <a:srgbClr val="0099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DE DATOS CORE</a:t>
            </a:r>
          </a:p>
        </p:txBody>
      </p:sp>
      <p:cxnSp>
        <p:nvCxnSpPr>
          <p:cNvPr id="134" name="Conector recto 4"/>
          <p:cNvCxnSpPr/>
          <p:nvPr/>
        </p:nvCxnSpPr>
        <p:spPr>
          <a:xfrm>
            <a:off x="3754247" y="4231032"/>
            <a:ext cx="3524826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114 Conector recto de flecha"/>
          <p:cNvCxnSpPr/>
          <p:nvPr/>
        </p:nvCxnSpPr>
        <p:spPr>
          <a:xfrm flipV="1">
            <a:off x="5637370" y="3862537"/>
            <a:ext cx="0" cy="357090"/>
          </a:xfrm>
          <a:prstGeom prst="straightConnector1">
            <a:avLst/>
          </a:prstGeom>
          <a:ln cap="flat">
            <a:solidFill>
              <a:schemeClr val="tx1"/>
            </a:solidFill>
            <a:miter lim="800000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ángulo 90"/>
          <p:cNvSpPr/>
          <p:nvPr/>
        </p:nvSpPr>
        <p:spPr>
          <a:xfrm>
            <a:off x="855463" y="5147397"/>
            <a:ext cx="4404574" cy="110034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CuadroTexto 206"/>
          <p:cNvSpPr txBox="1"/>
          <p:nvPr/>
        </p:nvSpPr>
        <p:spPr>
          <a:xfrm>
            <a:off x="855463" y="4880958"/>
            <a:ext cx="4404574" cy="276999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DB2</a:t>
            </a:r>
          </a:p>
        </p:txBody>
      </p:sp>
      <p:sp>
        <p:nvSpPr>
          <p:cNvPr id="142" name="Rectángulo 90"/>
          <p:cNvSpPr/>
          <p:nvPr/>
        </p:nvSpPr>
        <p:spPr>
          <a:xfrm>
            <a:off x="6490958" y="5152452"/>
            <a:ext cx="1267995" cy="1095285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3" name="20 Grupo"/>
          <p:cNvGrpSpPr/>
          <p:nvPr/>
        </p:nvGrpSpPr>
        <p:grpSpPr>
          <a:xfrm>
            <a:off x="6659082" y="5269405"/>
            <a:ext cx="1099871" cy="833380"/>
            <a:chOff x="447687" y="5420691"/>
            <a:chExt cx="1099871" cy="833380"/>
          </a:xfrm>
        </p:grpSpPr>
        <p:sp>
          <p:nvSpPr>
            <p:cNvPr id="144" name="CuadroTexto 58"/>
            <p:cNvSpPr txBox="1"/>
            <p:nvPr/>
          </p:nvSpPr>
          <p:spPr>
            <a:xfrm>
              <a:off x="447687" y="5992461"/>
              <a:ext cx="10998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100" dirty="0">
                  <a:latin typeface="Arial" panose="020B0604020202020204" pitchFamily="34" charset="0"/>
                  <a:cs typeface="Arial" panose="020B0604020202020204" pitchFamily="34" charset="0"/>
                </a:rPr>
                <a:t>SERVICIOS</a:t>
              </a:r>
            </a:p>
          </p:txBody>
        </p:sp>
        <p:pic>
          <p:nvPicPr>
            <p:cNvPr id="146" name="Imagen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7835" y="5420691"/>
              <a:ext cx="586602" cy="586700"/>
            </a:xfrm>
            <a:prstGeom prst="rect">
              <a:avLst/>
            </a:prstGeom>
          </p:spPr>
        </p:pic>
      </p:grpSp>
      <p:sp>
        <p:nvSpPr>
          <p:cNvPr id="147" name="CuadroTexto 206"/>
          <p:cNvSpPr txBox="1"/>
          <p:nvPr/>
        </p:nvSpPr>
        <p:spPr>
          <a:xfrm>
            <a:off x="6487149" y="4886016"/>
            <a:ext cx="1273991" cy="276999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DB2</a:t>
            </a:r>
          </a:p>
        </p:txBody>
      </p:sp>
      <p:grpSp>
        <p:nvGrpSpPr>
          <p:cNvPr id="148" name="20 Grupo"/>
          <p:cNvGrpSpPr/>
          <p:nvPr/>
        </p:nvGrpSpPr>
        <p:grpSpPr>
          <a:xfrm>
            <a:off x="2995549" y="5273878"/>
            <a:ext cx="1281758" cy="899502"/>
            <a:chOff x="265801" y="5420691"/>
            <a:chExt cx="1281758" cy="899502"/>
          </a:xfrm>
        </p:grpSpPr>
        <p:sp>
          <p:nvSpPr>
            <p:cNvPr id="149" name="CuadroTexto 58"/>
            <p:cNvSpPr txBox="1"/>
            <p:nvPr/>
          </p:nvSpPr>
          <p:spPr>
            <a:xfrm>
              <a:off x="265801" y="6058583"/>
              <a:ext cx="12817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100">
                  <a:latin typeface="Arial" panose="020B0604020202020204" pitchFamily="34" charset="0"/>
                  <a:cs typeface="Arial" panose="020B0604020202020204" pitchFamily="34" charset="0"/>
                </a:rPr>
                <a:t>EMPLEADORES</a:t>
              </a:r>
            </a:p>
          </p:txBody>
        </p:sp>
        <p:pic>
          <p:nvPicPr>
            <p:cNvPr id="151" name="Imagen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7835" y="5420691"/>
              <a:ext cx="586602" cy="586700"/>
            </a:xfrm>
            <a:prstGeom prst="rect">
              <a:avLst/>
            </a:prstGeom>
          </p:spPr>
        </p:pic>
      </p:grpSp>
      <p:grpSp>
        <p:nvGrpSpPr>
          <p:cNvPr id="152" name="20 Grupo"/>
          <p:cNvGrpSpPr/>
          <p:nvPr/>
        </p:nvGrpSpPr>
        <p:grpSpPr>
          <a:xfrm>
            <a:off x="4228773" y="5255953"/>
            <a:ext cx="1099871" cy="915268"/>
            <a:chOff x="447687" y="5420691"/>
            <a:chExt cx="1099871" cy="915268"/>
          </a:xfrm>
        </p:grpSpPr>
        <p:sp>
          <p:nvSpPr>
            <p:cNvPr id="153" name="CuadroTexto 58"/>
            <p:cNvSpPr txBox="1"/>
            <p:nvPr/>
          </p:nvSpPr>
          <p:spPr>
            <a:xfrm>
              <a:off x="447687" y="6074349"/>
              <a:ext cx="10998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100" dirty="0">
                  <a:latin typeface="Arial" panose="020B0604020202020204" pitchFamily="34" charset="0"/>
                  <a:cs typeface="Arial" panose="020B0604020202020204" pitchFamily="34" charset="0"/>
                </a:rPr>
                <a:t>CUENTAS</a:t>
              </a:r>
            </a:p>
          </p:txBody>
        </p:sp>
        <p:pic>
          <p:nvPicPr>
            <p:cNvPr id="154" name="Imagen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7835" y="5420691"/>
              <a:ext cx="586602" cy="586700"/>
            </a:xfrm>
            <a:prstGeom prst="rect">
              <a:avLst/>
            </a:prstGeom>
          </p:spPr>
        </p:pic>
      </p:grpSp>
      <p:grpSp>
        <p:nvGrpSpPr>
          <p:cNvPr id="156" name="20 Grupo"/>
          <p:cNvGrpSpPr/>
          <p:nvPr/>
        </p:nvGrpSpPr>
        <p:grpSpPr>
          <a:xfrm>
            <a:off x="2065730" y="5290578"/>
            <a:ext cx="1099871" cy="883736"/>
            <a:chOff x="447687" y="5420691"/>
            <a:chExt cx="1099871" cy="883736"/>
          </a:xfrm>
        </p:grpSpPr>
        <p:sp>
          <p:nvSpPr>
            <p:cNvPr id="157" name="CuadroTexto 58"/>
            <p:cNvSpPr txBox="1"/>
            <p:nvPr/>
          </p:nvSpPr>
          <p:spPr>
            <a:xfrm>
              <a:off x="447687" y="6042817"/>
              <a:ext cx="10998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100">
                  <a:latin typeface="Arial" panose="020B0604020202020204" pitchFamily="34" charset="0"/>
                  <a:cs typeface="Arial" panose="020B0604020202020204" pitchFamily="34" charset="0"/>
                </a:rPr>
                <a:t>AFILIADOS</a:t>
              </a:r>
            </a:p>
          </p:txBody>
        </p:sp>
        <p:pic>
          <p:nvPicPr>
            <p:cNvPr id="158" name="Imagen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7835" y="5420691"/>
              <a:ext cx="586602" cy="586700"/>
            </a:xfrm>
            <a:prstGeom prst="rect">
              <a:avLst/>
            </a:prstGeom>
          </p:spPr>
        </p:pic>
      </p:grpSp>
      <p:cxnSp>
        <p:nvCxnSpPr>
          <p:cNvPr id="159" name="158 Conector recto de flecha"/>
          <p:cNvCxnSpPr/>
          <p:nvPr/>
        </p:nvCxnSpPr>
        <p:spPr>
          <a:xfrm flipV="1">
            <a:off x="7279073" y="4231032"/>
            <a:ext cx="3004" cy="269898"/>
          </a:xfrm>
          <a:prstGeom prst="straightConnector1">
            <a:avLst/>
          </a:prstGeom>
          <a:ln cap="flat">
            <a:solidFill>
              <a:schemeClr val="tx1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114 Conector recto de flecha"/>
          <p:cNvCxnSpPr/>
          <p:nvPr/>
        </p:nvCxnSpPr>
        <p:spPr>
          <a:xfrm flipV="1">
            <a:off x="3754247" y="4248621"/>
            <a:ext cx="0" cy="239529"/>
          </a:xfrm>
          <a:prstGeom prst="straightConnector1">
            <a:avLst/>
          </a:prstGeom>
          <a:ln cap="flat">
            <a:solidFill>
              <a:schemeClr val="tx1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20 Grupo"/>
          <p:cNvGrpSpPr/>
          <p:nvPr/>
        </p:nvGrpSpPr>
        <p:grpSpPr>
          <a:xfrm>
            <a:off x="855464" y="5290615"/>
            <a:ext cx="1380414" cy="883736"/>
            <a:chOff x="315923" y="5420691"/>
            <a:chExt cx="1380414" cy="883736"/>
          </a:xfrm>
        </p:grpSpPr>
        <p:sp>
          <p:nvSpPr>
            <p:cNvPr id="162" name="CuadroTexto 58"/>
            <p:cNvSpPr txBox="1"/>
            <p:nvPr/>
          </p:nvSpPr>
          <p:spPr>
            <a:xfrm>
              <a:off x="315923" y="6042817"/>
              <a:ext cx="138041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100" dirty="0">
                  <a:latin typeface="Arial" panose="020B0604020202020204" pitchFamily="34" charset="0"/>
                  <a:cs typeface="Arial" panose="020B0604020202020204" pitchFamily="34" charset="0"/>
                </a:rPr>
                <a:t>ACREDITACIÓN</a:t>
              </a:r>
            </a:p>
          </p:txBody>
        </p:sp>
        <p:pic>
          <p:nvPicPr>
            <p:cNvPr id="163" name="Imagen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7835" y="5420691"/>
              <a:ext cx="586602" cy="586700"/>
            </a:xfrm>
            <a:prstGeom prst="rect">
              <a:avLst/>
            </a:prstGeom>
          </p:spPr>
        </p:pic>
      </p:grpSp>
      <p:grpSp>
        <p:nvGrpSpPr>
          <p:cNvPr id="81" name="Grupo 24"/>
          <p:cNvGrpSpPr/>
          <p:nvPr/>
        </p:nvGrpSpPr>
        <p:grpSpPr>
          <a:xfrm>
            <a:off x="162668" y="958556"/>
            <a:ext cx="814531" cy="1052970"/>
            <a:chOff x="7683482" y="5662817"/>
            <a:chExt cx="835943" cy="1052970"/>
          </a:xfrm>
        </p:grpSpPr>
        <p:pic>
          <p:nvPicPr>
            <p:cNvPr id="82" name="Imagen 2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83482" y="5662817"/>
              <a:ext cx="653295" cy="828543"/>
            </a:xfrm>
            <a:prstGeom prst="rect">
              <a:avLst/>
            </a:prstGeom>
          </p:spPr>
        </p:pic>
        <p:sp>
          <p:nvSpPr>
            <p:cNvPr id="83" name="CuadroTexto 136"/>
            <p:cNvSpPr txBox="1"/>
            <p:nvPr/>
          </p:nvSpPr>
          <p:spPr>
            <a:xfrm>
              <a:off x="7684751" y="6438788"/>
              <a:ext cx="8346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200" dirty="0">
                  <a:latin typeface="Arial" panose="020B0604020202020204" pitchFamily="34" charset="0"/>
                  <a:cs typeface="Arial" panose="020B0604020202020204" pitchFamily="34" charset="0"/>
                </a:rPr>
                <a:t>AAFP´s</a:t>
              </a:r>
            </a:p>
          </p:txBody>
        </p:sp>
      </p:grpSp>
      <p:sp>
        <p:nvSpPr>
          <p:cNvPr id="85" name="CuadroTexto 150"/>
          <p:cNvSpPr txBox="1"/>
          <p:nvPr/>
        </p:nvSpPr>
        <p:spPr>
          <a:xfrm>
            <a:off x="1016133" y="1365317"/>
            <a:ext cx="10495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105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Recaudación de planillas de empleadores y afiliados</a:t>
            </a:r>
          </a:p>
        </p:txBody>
      </p:sp>
      <p:cxnSp>
        <p:nvCxnSpPr>
          <p:cNvPr id="86" name="Conector recto 4"/>
          <p:cNvCxnSpPr>
            <a:stCxn id="82" idx="3"/>
          </p:cNvCxnSpPr>
          <p:nvPr/>
        </p:nvCxnSpPr>
        <p:spPr>
          <a:xfrm>
            <a:off x="799229" y="1372828"/>
            <a:ext cx="1266501" cy="7429"/>
          </a:xfrm>
          <a:prstGeom prst="line">
            <a:avLst/>
          </a:prstGeom>
          <a:ln>
            <a:solidFill>
              <a:srgbClr val="000099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1 CuadroTexto"/>
          <p:cNvSpPr txBox="1"/>
          <p:nvPr/>
        </p:nvSpPr>
        <p:spPr>
          <a:xfrm>
            <a:off x="667622" y="755656"/>
            <a:ext cx="263214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PE" sz="1200"/>
              <a:t>1</a:t>
            </a:r>
          </a:p>
        </p:txBody>
      </p:sp>
      <p:grpSp>
        <p:nvGrpSpPr>
          <p:cNvPr id="95" name="Grupo 13"/>
          <p:cNvGrpSpPr/>
          <p:nvPr/>
        </p:nvGrpSpPr>
        <p:grpSpPr>
          <a:xfrm>
            <a:off x="536373" y="2233931"/>
            <a:ext cx="633529" cy="991102"/>
            <a:chOff x="9758083" y="4975412"/>
            <a:chExt cx="878945" cy="1120765"/>
          </a:xfrm>
        </p:grpSpPr>
        <p:pic>
          <p:nvPicPr>
            <p:cNvPr id="96" name="Imagen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58083" y="4975412"/>
              <a:ext cx="878945" cy="834010"/>
            </a:xfrm>
            <a:prstGeom prst="rect">
              <a:avLst/>
            </a:prstGeom>
          </p:spPr>
        </p:pic>
        <p:sp>
          <p:nvSpPr>
            <p:cNvPr id="97" name="CuadroTexto 61"/>
            <p:cNvSpPr txBox="1"/>
            <p:nvPr/>
          </p:nvSpPr>
          <p:spPr>
            <a:xfrm>
              <a:off x="9835628" y="5782939"/>
              <a:ext cx="729928" cy="3132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200">
                  <a:latin typeface="Arial" panose="020B0604020202020204" pitchFamily="34" charset="0"/>
                  <a:cs typeface="Arial" panose="020B0604020202020204" pitchFamily="34" charset="0"/>
                </a:rPr>
                <a:t>SBS </a:t>
              </a:r>
            </a:p>
          </p:txBody>
        </p:sp>
      </p:grpSp>
      <p:cxnSp>
        <p:nvCxnSpPr>
          <p:cNvPr id="98" name="Conector recto 4"/>
          <p:cNvCxnSpPr/>
          <p:nvPr/>
        </p:nvCxnSpPr>
        <p:spPr>
          <a:xfrm>
            <a:off x="1170034" y="2653257"/>
            <a:ext cx="895696" cy="2184"/>
          </a:xfrm>
          <a:prstGeom prst="line">
            <a:avLst/>
          </a:prstGeom>
          <a:ln>
            <a:solidFill>
              <a:srgbClr val="000099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cto 4"/>
          <p:cNvCxnSpPr/>
          <p:nvPr/>
        </p:nvCxnSpPr>
        <p:spPr>
          <a:xfrm>
            <a:off x="9701212" y="1734527"/>
            <a:ext cx="1574557" cy="0"/>
          </a:xfrm>
          <a:prstGeom prst="line">
            <a:avLst/>
          </a:prstGeom>
          <a:ln>
            <a:solidFill>
              <a:srgbClr val="000099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CuadroTexto 150"/>
          <p:cNvSpPr txBox="1"/>
          <p:nvPr/>
        </p:nvSpPr>
        <p:spPr>
          <a:xfrm>
            <a:off x="9715067" y="2450872"/>
            <a:ext cx="1225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10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Informes</a:t>
            </a:r>
            <a:r>
              <a:rPr lang="es-PE" sz="1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20" name="CuadroTexto 150"/>
          <p:cNvSpPr txBox="1"/>
          <p:nvPr/>
        </p:nvSpPr>
        <p:spPr>
          <a:xfrm>
            <a:off x="9743751" y="2729731"/>
            <a:ext cx="1225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10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Rezagos</a:t>
            </a:r>
            <a:r>
              <a:rPr lang="es-PE" sz="1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22" name="Conector recto 4"/>
          <p:cNvCxnSpPr/>
          <p:nvPr/>
        </p:nvCxnSpPr>
        <p:spPr>
          <a:xfrm>
            <a:off x="9701212" y="2727871"/>
            <a:ext cx="1399810" cy="0"/>
          </a:xfrm>
          <a:prstGeom prst="line">
            <a:avLst/>
          </a:prstGeom>
          <a:ln>
            <a:solidFill>
              <a:srgbClr val="000099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1 CuadroTexto"/>
          <p:cNvSpPr txBox="1"/>
          <p:nvPr/>
        </p:nvSpPr>
        <p:spPr>
          <a:xfrm>
            <a:off x="1717138" y="780427"/>
            <a:ext cx="263214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PE" sz="1200"/>
              <a:t>2</a:t>
            </a:r>
          </a:p>
        </p:txBody>
      </p:sp>
      <p:sp>
        <p:nvSpPr>
          <p:cNvPr id="132" name="1 CuadroTexto"/>
          <p:cNvSpPr txBox="1"/>
          <p:nvPr/>
        </p:nvSpPr>
        <p:spPr>
          <a:xfrm>
            <a:off x="10339908" y="1093929"/>
            <a:ext cx="263214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PE" sz="1200"/>
              <a:t>3</a:t>
            </a:r>
          </a:p>
        </p:txBody>
      </p:sp>
      <p:graphicFrame>
        <p:nvGraphicFramePr>
          <p:cNvPr id="139" name="Tabla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859381"/>
              </p:ext>
            </p:extLst>
          </p:nvPr>
        </p:nvGraphicFramePr>
        <p:xfrm>
          <a:off x="10172962" y="5010090"/>
          <a:ext cx="1946255" cy="178123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474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987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7006">
                <a:tc gridSpan="2">
                  <a:txBody>
                    <a:bodyPr/>
                    <a:lstStyle/>
                    <a:p>
                      <a:pPr algn="ctr"/>
                      <a:r>
                        <a:rPr lang="es-PE"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LEYENDA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E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7374">
                <a:tc>
                  <a:txBody>
                    <a:bodyPr/>
                    <a:lstStyle/>
                    <a:p>
                      <a:pPr algn="ctr"/>
                      <a:r>
                        <a:rPr lang="es-PE" sz="9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Símbolo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9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8076">
                <a:tc>
                  <a:txBody>
                    <a:bodyPr/>
                    <a:lstStyle/>
                    <a:p>
                      <a:endParaRPr lang="es-PE" sz="9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9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Entradas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7840">
                <a:tc>
                  <a:txBody>
                    <a:bodyPr/>
                    <a:lstStyle/>
                    <a:p>
                      <a:endParaRPr lang="es-PE" sz="9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9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Salidas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8945">
                <a:tc>
                  <a:txBody>
                    <a:bodyPr/>
                    <a:lstStyle/>
                    <a:p>
                      <a:endParaRPr lang="es-PE" sz="9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9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Aplicación</a:t>
                      </a:r>
                      <a:r>
                        <a:rPr lang="es-PE" sz="90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(RPG400)</a:t>
                      </a:r>
                      <a:endParaRPr lang="es-PE" sz="9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8945">
                <a:tc>
                  <a:txBody>
                    <a:bodyPr/>
                    <a:lstStyle/>
                    <a:p>
                      <a:endParaRPr lang="es-PE" sz="9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9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 de datos (DB2)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8945">
                <a:tc>
                  <a:txBody>
                    <a:bodyPr/>
                    <a:lstStyle/>
                    <a:p>
                      <a:endParaRPr lang="es-PE" sz="9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Servidor de BD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145" name="Imagen 144"/>
          <p:cNvPicPr>
            <a:picLocks noChangeAspect="1"/>
          </p:cNvPicPr>
          <p:nvPr/>
        </p:nvPicPr>
        <p:blipFill rotWithShape="1">
          <a:blip r:embed="rId4"/>
          <a:srcRect r="20396"/>
          <a:stretch/>
        </p:blipFill>
        <p:spPr>
          <a:xfrm>
            <a:off x="10388160" y="5959679"/>
            <a:ext cx="242165" cy="206805"/>
          </a:xfrm>
          <a:prstGeom prst="rect">
            <a:avLst/>
          </a:prstGeom>
        </p:spPr>
      </p:pic>
      <p:pic>
        <p:nvPicPr>
          <p:cNvPr id="150" name="Imagen 14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32816" y="6260512"/>
            <a:ext cx="183861" cy="183892"/>
          </a:xfrm>
          <a:prstGeom prst="rect">
            <a:avLst/>
          </a:prstGeom>
        </p:spPr>
      </p:pic>
      <p:cxnSp>
        <p:nvCxnSpPr>
          <p:cNvPr id="155" name="Conector recto 4"/>
          <p:cNvCxnSpPr/>
          <p:nvPr/>
        </p:nvCxnSpPr>
        <p:spPr>
          <a:xfrm>
            <a:off x="10261612" y="5819681"/>
            <a:ext cx="456289" cy="8255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ector recto 4"/>
          <p:cNvCxnSpPr/>
          <p:nvPr/>
        </p:nvCxnSpPr>
        <p:spPr>
          <a:xfrm>
            <a:off x="10247964" y="5600729"/>
            <a:ext cx="456289" cy="0"/>
          </a:xfrm>
          <a:prstGeom prst="line">
            <a:avLst/>
          </a:prstGeom>
          <a:ln>
            <a:solidFill>
              <a:srgbClr val="000099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9" name="Imagen 1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96065" y="6579598"/>
            <a:ext cx="378821" cy="96960"/>
          </a:xfrm>
          <a:prstGeom prst="rect">
            <a:avLst/>
          </a:prstGeom>
        </p:spPr>
      </p:pic>
      <p:grpSp>
        <p:nvGrpSpPr>
          <p:cNvPr id="138" name="137 Grupo"/>
          <p:cNvGrpSpPr/>
          <p:nvPr/>
        </p:nvGrpSpPr>
        <p:grpSpPr>
          <a:xfrm>
            <a:off x="6975147" y="6119581"/>
            <a:ext cx="1334752" cy="472933"/>
            <a:chOff x="3369080" y="6356361"/>
            <a:chExt cx="1334752" cy="472933"/>
          </a:xfrm>
        </p:grpSpPr>
        <p:pic>
          <p:nvPicPr>
            <p:cNvPr id="140" name="Imagen 12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576122" y="6356361"/>
              <a:ext cx="859589" cy="220014"/>
            </a:xfrm>
            <a:prstGeom prst="rect">
              <a:avLst/>
            </a:prstGeom>
          </p:spPr>
        </p:pic>
        <p:sp>
          <p:nvSpPr>
            <p:cNvPr id="141" name="Rectángulo 103"/>
            <p:cNvSpPr/>
            <p:nvPr/>
          </p:nvSpPr>
          <p:spPr>
            <a:xfrm>
              <a:off x="3369080" y="6567684"/>
              <a:ext cx="1334752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E" sz="1100">
                  <a:latin typeface="Arial" panose="020B0604020202020204" pitchFamily="34" charset="0"/>
                  <a:cs typeface="Arial" panose="020B0604020202020204" pitchFamily="34" charset="0"/>
                </a:rPr>
                <a:t>APPN.INTEGRA</a:t>
              </a:r>
            </a:p>
          </p:txBody>
        </p:sp>
      </p:grpSp>
      <p:grpSp>
        <p:nvGrpSpPr>
          <p:cNvPr id="170" name="137 Grupo"/>
          <p:cNvGrpSpPr/>
          <p:nvPr/>
        </p:nvGrpSpPr>
        <p:grpSpPr>
          <a:xfrm>
            <a:off x="4302618" y="6160554"/>
            <a:ext cx="1334752" cy="472933"/>
            <a:chOff x="3369080" y="6356361"/>
            <a:chExt cx="1334752" cy="472933"/>
          </a:xfrm>
        </p:grpSpPr>
        <p:pic>
          <p:nvPicPr>
            <p:cNvPr id="171" name="Imagen 12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576122" y="6356361"/>
              <a:ext cx="859589" cy="220014"/>
            </a:xfrm>
            <a:prstGeom prst="rect">
              <a:avLst/>
            </a:prstGeom>
          </p:spPr>
        </p:pic>
        <p:sp>
          <p:nvSpPr>
            <p:cNvPr id="172" name="Rectángulo 103"/>
            <p:cNvSpPr/>
            <p:nvPr/>
          </p:nvSpPr>
          <p:spPr>
            <a:xfrm>
              <a:off x="3369080" y="6567684"/>
              <a:ext cx="1334752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E" sz="1100">
                  <a:latin typeface="Arial" panose="020B0604020202020204" pitchFamily="34" charset="0"/>
                  <a:cs typeface="Arial" panose="020B0604020202020204" pitchFamily="34" charset="0"/>
                </a:rPr>
                <a:t>APPN.INTEGRA</a:t>
              </a:r>
            </a:p>
          </p:txBody>
        </p:sp>
      </p:grpSp>
      <p:sp>
        <p:nvSpPr>
          <p:cNvPr id="173" name="CuadroTexto 150"/>
          <p:cNvSpPr txBox="1"/>
          <p:nvPr/>
        </p:nvSpPr>
        <p:spPr>
          <a:xfrm>
            <a:off x="1174147" y="2378442"/>
            <a:ext cx="891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1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Rezagos</a:t>
            </a:r>
            <a:r>
              <a:rPr lang="es-P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grpSp>
        <p:nvGrpSpPr>
          <p:cNvPr id="164" name="Grupo 163"/>
          <p:cNvGrpSpPr/>
          <p:nvPr/>
        </p:nvGrpSpPr>
        <p:grpSpPr>
          <a:xfrm>
            <a:off x="3068808" y="2561682"/>
            <a:ext cx="1463708" cy="980195"/>
            <a:chOff x="7510051" y="2471664"/>
            <a:chExt cx="1463708" cy="980195"/>
          </a:xfrm>
        </p:grpSpPr>
        <p:pic>
          <p:nvPicPr>
            <p:cNvPr id="165" name="Imagen 164"/>
            <p:cNvPicPr>
              <a:picLocks noChangeAspect="1"/>
            </p:cNvPicPr>
            <p:nvPr/>
          </p:nvPicPr>
          <p:blipFill rotWithShape="1">
            <a:blip r:embed="rId4"/>
            <a:srcRect r="20396"/>
            <a:stretch/>
          </p:blipFill>
          <p:spPr>
            <a:xfrm>
              <a:off x="7881150" y="2471664"/>
              <a:ext cx="629224" cy="537349"/>
            </a:xfrm>
            <a:prstGeom prst="rect">
              <a:avLst/>
            </a:prstGeom>
          </p:spPr>
        </p:pic>
        <p:sp>
          <p:nvSpPr>
            <p:cNvPr id="166" name="CuadroTexto 165"/>
            <p:cNvSpPr txBox="1"/>
            <p:nvPr/>
          </p:nvSpPr>
          <p:spPr>
            <a:xfrm>
              <a:off x="7510051" y="2990194"/>
              <a:ext cx="14637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200" dirty="0">
                  <a:latin typeface="Arial" panose="020B0604020202020204" pitchFamily="34" charset="0"/>
                  <a:cs typeface="Arial" panose="020B0604020202020204" pitchFamily="34" charset="0"/>
                </a:rPr>
                <a:t>Sistema Gestión de Planillas</a:t>
              </a:r>
            </a:p>
          </p:txBody>
        </p:sp>
      </p:grpSp>
      <p:sp>
        <p:nvSpPr>
          <p:cNvPr id="167" name="CuadroTexto 150"/>
          <p:cNvSpPr txBox="1"/>
          <p:nvPr/>
        </p:nvSpPr>
        <p:spPr>
          <a:xfrm>
            <a:off x="9791874" y="1443109"/>
            <a:ext cx="1407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10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Planillas recibidas</a:t>
            </a:r>
            <a:r>
              <a:rPr lang="es-PE" sz="1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grpSp>
        <p:nvGrpSpPr>
          <p:cNvPr id="7" name="6 Grupo"/>
          <p:cNvGrpSpPr/>
          <p:nvPr/>
        </p:nvGrpSpPr>
        <p:grpSpPr>
          <a:xfrm>
            <a:off x="2182375" y="2968140"/>
            <a:ext cx="735641" cy="801492"/>
            <a:chOff x="1254311" y="2968140"/>
            <a:chExt cx="735641" cy="801492"/>
          </a:xfrm>
        </p:grpSpPr>
        <p:sp>
          <p:nvSpPr>
            <p:cNvPr id="174" name="Rectángulo 90"/>
            <p:cNvSpPr/>
            <p:nvPr/>
          </p:nvSpPr>
          <p:spPr>
            <a:xfrm>
              <a:off x="1258119" y="3193632"/>
              <a:ext cx="648000" cy="576000"/>
            </a:xfrm>
            <a:prstGeom prst="rect">
              <a:avLst/>
            </a:prstGeom>
            <a:ln w="19050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75" name="20 Grupo"/>
            <p:cNvGrpSpPr/>
            <p:nvPr/>
          </p:nvGrpSpPr>
          <p:grpSpPr>
            <a:xfrm>
              <a:off x="1377888" y="3215049"/>
              <a:ext cx="612064" cy="522067"/>
              <a:chOff x="549460" y="5420691"/>
              <a:chExt cx="612064" cy="522067"/>
            </a:xfrm>
          </p:grpSpPr>
          <p:sp>
            <p:nvSpPr>
              <p:cNvPr id="176" name="CuadroTexto 58"/>
              <p:cNvSpPr txBox="1"/>
              <p:nvPr/>
            </p:nvSpPr>
            <p:spPr>
              <a:xfrm>
                <a:off x="549460" y="5758092"/>
                <a:ext cx="612064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s-PE" sz="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COBRANZAS_</a:t>
                </a:r>
              </a:p>
              <a:p>
                <a:r>
                  <a:rPr lang="es-PE" sz="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AAFP</a:t>
                </a:r>
                <a:endParaRPr lang="es-PE" sz="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77" name="Imagen 7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7835" y="5420691"/>
                <a:ext cx="323946" cy="324000"/>
              </a:xfrm>
              <a:prstGeom prst="rect">
                <a:avLst/>
              </a:prstGeom>
            </p:spPr>
          </p:pic>
        </p:grpSp>
        <p:sp>
          <p:nvSpPr>
            <p:cNvPr id="178" name="CuadroTexto 206"/>
            <p:cNvSpPr txBox="1"/>
            <p:nvPr/>
          </p:nvSpPr>
          <p:spPr>
            <a:xfrm>
              <a:off x="1254311" y="2968140"/>
              <a:ext cx="684000" cy="230832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9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SQL</a:t>
              </a:r>
              <a:endParaRPr lang="es-PE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9" name="178 Grupo"/>
          <p:cNvGrpSpPr/>
          <p:nvPr/>
        </p:nvGrpSpPr>
        <p:grpSpPr>
          <a:xfrm>
            <a:off x="2499255" y="3700341"/>
            <a:ext cx="848328" cy="315841"/>
            <a:chOff x="3669336" y="6329066"/>
            <a:chExt cx="848328" cy="315841"/>
          </a:xfrm>
        </p:grpSpPr>
        <p:pic>
          <p:nvPicPr>
            <p:cNvPr id="180" name="Imagen 12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94490" y="6329066"/>
              <a:ext cx="576000" cy="147431"/>
            </a:xfrm>
            <a:prstGeom prst="rect">
              <a:avLst/>
            </a:prstGeom>
          </p:spPr>
        </p:pic>
        <p:sp>
          <p:nvSpPr>
            <p:cNvPr id="181" name="Rectángulo 103"/>
            <p:cNvSpPr/>
            <p:nvPr/>
          </p:nvSpPr>
          <p:spPr>
            <a:xfrm>
              <a:off x="3669336" y="6444852"/>
              <a:ext cx="848328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E" sz="7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SPPEDBS0006</a:t>
              </a:r>
              <a:endParaRPr lang="es-PE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9" name="8 Conector angular"/>
          <p:cNvCxnSpPr>
            <a:stCxn id="165" idx="1"/>
            <a:endCxn id="178" idx="0"/>
          </p:cNvCxnSpPr>
          <p:nvPr/>
        </p:nvCxnSpPr>
        <p:spPr>
          <a:xfrm rot="10800000" flipV="1">
            <a:off x="2524375" y="2830356"/>
            <a:ext cx="915532" cy="137783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181 Conector angular"/>
          <p:cNvCxnSpPr>
            <a:stCxn id="174" idx="1"/>
          </p:cNvCxnSpPr>
          <p:nvPr/>
        </p:nvCxnSpPr>
        <p:spPr>
          <a:xfrm rot="10800000" flipV="1">
            <a:off x="1296537" y="3481631"/>
            <a:ext cx="889646" cy="1021257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251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headEnd type="triangl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98410AB8117AB44BBB5DAA29A034C9D" ma:contentTypeVersion="8" ma:contentTypeDescription="Crear nuevo documento." ma:contentTypeScope="" ma:versionID="854473ae452e91fe202ab0ae4a9c6d29">
  <xsd:schema xmlns:xsd="http://www.w3.org/2001/XMLSchema" xmlns:xs="http://www.w3.org/2001/XMLSchema" xmlns:p="http://schemas.microsoft.com/office/2006/metadata/properties" xmlns:ns1="http://schemas.microsoft.com/sharepoint/v3" xmlns:ns2="c40baf20-cd06-42e6-9783-13839de4b2db" xmlns:ns3="9b5a090d-2f29-4baa-b24e-a7883971cc85" targetNamespace="http://schemas.microsoft.com/office/2006/metadata/properties" ma:root="true" ma:fieldsID="f34563f46ac087893fe1203c230a4da3" ns1:_="" ns2:_="" ns3:_="">
    <xsd:import namespace="http://schemas.microsoft.com/sharepoint/v3"/>
    <xsd:import namespace="c40baf20-cd06-42e6-9783-13839de4b2db"/>
    <xsd:import namespace="9b5a090d-2f29-4baa-b24e-a7883971cc8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1:_ip_UnifiedCompliancePolicyProperties" minOccurs="0"/>
                <xsd:element ref="ns1:_ip_UnifiedCompliancePolicyUIAction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2" nillable="true" ma:displayName="Propiedades de la Directiva de cumplimiento unificado" ma:description="" ma:hidden="true" ma:internalName="_ip_UnifiedCompliancePolicyProperties">
      <xsd:simpleType>
        <xsd:restriction base="dms:Note"/>
      </xsd:simpleType>
    </xsd:element>
    <xsd:element name="_ip_UnifiedCompliancePolicyUIAction" ma:index="13" nillable="true" ma:displayName="Acción de IU de la Directiva de cumplimiento unificado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0baf20-cd06-42e6-9783-13839de4b2d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Última vez que se compartió por usuario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Última vez que se compartió por hora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5a090d-2f29-4baa-b24e-a7883971cc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4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685C4DD-602C-4BE9-81C4-7520CF97BB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40baf20-cd06-42e6-9783-13839de4b2db"/>
    <ds:schemaRef ds:uri="9b5a090d-2f29-4baa-b24e-a7883971cc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79B09B9-E16A-45DA-945B-E5FF31ACBC34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9b5a090d-2f29-4baa-b24e-a7883971cc85"/>
    <ds:schemaRef ds:uri="http://purl.org/dc/dcmitype/"/>
    <ds:schemaRef ds:uri="c40baf20-cd06-42e6-9783-13839de4b2db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sharepoint/v3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47CD012-82A5-42DC-85B0-E735234CFD6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7007</TotalTime>
  <Words>3634</Words>
  <Application>Microsoft Office PowerPoint</Application>
  <PresentationFormat>Panorámica</PresentationFormat>
  <Paragraphs>1159</Paragraphs>
  <Slides>41</Slides>
  <Notes>0</Notes>
  <HiddenSlides>1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Tema de Office</vt:lpstr>
      <vt:lpstr>AFP INTEGRA</vt:lpstr>
      <vt:lpstr>AFP INTEGRA – Aplicaciones Servicios de Soporte</vt:lpstr>
      <vt:lpstr>AFP INTEGRA – Arquitectura DB2 / AS400</vt:lpstr>
      <vt:lpstr>AFP INTEGRA – Definición de las Aplicaciones de Afiliaciones</vt:lpstr>
      <vt:lpstr>AFP INTEGRA – Proceso de Afiliación</vt:lpstr>
      <vt:lpstr>AFP INTEGRA – Definición de las Aplicaciones de Beneficios </vt:lpstr>
      <vt:lpstr>AFP INTEGRA – Proceso de Beneficios</vt:lpstr>
      <vt:lpstr>AFP INTEGRA – Definición de las Aplicaciones de Acreditación</vt:lpstr>
      <vt:lpstr>AFP INTEGRA – Proceso de Acreditación</vt:lpstr>
      <vt:lpstr>AFP INTEGRA – Definición de las Aplicaciones de Cobranzas</vt:lpstr>
      <vt:lpstr>AFP INTEGRA – Proceso de  Cobranzas</vt:lpstr>
      <vt:lpstr>AFP INTEGRA – Definición de las Aplicaciones de Comercial</vt:lpstr>
      <vt:lpstr>AFP INTEGRA – Proceso Comercial</vt:lpstr>
      <vt:lpstr>AFP INTEGRA – Definición de las Aplicaciones de Servicio al Cliente en Agencias</vt:lpstr>
      <vt:lpstr>AFP INTEGRA – Proceso de Servicio al Cliente en Agencias</vt:lpstr>
      <vt:lpstr>AFP INTEGRA – Definición de las Aplicaciones de Informes de movimientos de Cuentas </vt:lpstr>
      <vt:lpstr>AFP INTEGRA – Proceso de Informes de movimientos de Cuentas</vt:lpstr>
      <vt:lpstr>AFP INTEGRA – Definición de las Aplicaciones de Atención al Cliente</vt:lpstr>
      <vt:lpstr>AFP INTEGRA – Proceso de Atención al Cliente</vt:lpstr>
      <vt:lpstr>Presentación de PowerPoint</vt:lpstr>
      <vt:lpstr>Presentación de PowerPoint</vt:lpstr>
      <vt:lpstr>AFP INTEGRA – Definición de las Aplicaciones de Encuestas de Afiliados</vt:lpstr>
      <vt:lpstr>AFP INTEGRA – Sistema NPS-Proceso de Encuestas de Afiliados</vt:lpstr>
      <vt:lpstr>AFP INTEGRA – Contactos-IVR</vt:lpstr>
      <vt:lpstr>AFP INTEGRA – Definición de las Aplicaciones de Gestión Humana</vt:lpstr>
      <vt:lpstr>AFP INTEGRA – Proceso de Gestión Humana</vt:lpstr>
      <vt:lpstr>AFP INTEGRA – Definición de las Aplicaciones de Reclamos y Solicitudes</vt:lpstr>
      <vt:lpstr>AFP INTEGRA – Proceso Reclamos y Solicitudes</vt:lpstr>
      <vt:lpstr>AFP INTEGRA – Definición de las Aplicaciones de Contabilidad y Tesorería</vt:lpstr>
      <vt:lpstr>AFP INTEGRA – Proceso de Contabilidad y Tesorería</vt:lpstr>
      <vt:lpstr>AFP INTEGRA – Proceso de Web de Contabilidad</vt:lpstr>
      <vt:lpstr>AFP INTEGRA – Definición de las Aplicaciones de Business Intelligence</vt:lpstr>
      <vt:lpstr>AFP INTEGRA – Proceso BI (Business Intelligence)</vt:lpstr>
      <vt:lpstr>AFP INTEGRA – Definición de las Aplicaciones de Inversiones e Informe Diario</vt:lpstr>
      <vt:lpstr>AFP INTEGRA – Proceso de Gestión de Inversiones e Informe Diario</vt:lpstr>
      <vt:lpstr>AFP INTEGRA – Definición de las Aplicaciones de Servicios Virtuales al Afiliado</vt:lpstr>
      <vt:lpstr>AFP INTEGRA – Proceso de Servicios Virtuales al Afiliado</vt:lpstr>
      <vt:lpstr>AFP INTEGRA – Definición de las Aplicaciones de Bus de Integración SAP</vt:lpstr>
      <vt:lpstr>AFP INTEGRA – Sistema de Pensión 65</vt:lpstr>
      <vt:lpstr>AFP INTEGRA – Proceso de  Scoring</vt:lpstr>
      <vt:lpstr>AFP INTEGRA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AFP INTEGRA</dc:title>
  <dc:creator>Ana Silvonio Maury</dc:creator>
  <cp:lastModifiedBy>Nestor Cayllahua</cp:lastModifiedBy>
  <cp:revision>144</cp:revision>
  <dcterms:modified xsi:type="dcterms:W3CDTF">2018-07-11T16:56:06Z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0x010100998410AB8117AB44BBB5DAA29A034C9D</vt:lpwstr>
  </property>
</Properties>
</file>