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32" r:id="rId2"/>
    <p:sldId id="530" r:id="rId3"/>
    <p:sldId id="533" r:id="rId4"/>
    <p:sldId id="534" r:id="rId5"/>
    <p:sldId id="531" r:id="rId6"/>
    <p:sldId id="527" r:id="rId7"/>
    <p:sldId id="529" r:id="rId8"/>
  </p:sldIdLst>
  <p:sldSz cx="12192000" cy="6858000"/>
  <p:notesSz cx="7315200" cy="96012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  <p15:guide id="7" orient="horz" pos="2591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069" userDrawn="1">
          <p15:clr>
            <a:srgbClr val="A4A3A4"/>
          </p15:clr>
        </p15:guide>
        <p15:guide id="10" orient="horz" pos="3680" userDrawn="1">
          <p15:clr>
            <a:srgbClr val="A4A3A4"/>
          </p15:clr>
        </p15:guide>
        <p15:guide id="11" pos="67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002060"/>
    <a:srgbClr val="778496"/>
    <a:srgbClr val="D70444"/>
    <a:srgbClr val="939CE1"/>
    <a:srgbClr val="3547C3"/>
    <a:srgbClr val="D1E2F2"/>
    <a:srgbClr val="DFF5E9"/>
    <a:srgbClr val="50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78" autoAdjust="0"/>
    <p:restoredTop sz="95501" autoAdjust="0"/>
  </p:normalViewPr>
  <p:slideViewPr>
    <p:cSldViewPr snapToGrid="0" showGuides="1">
      <p:cViewPr varScale="1">
        <p:scale>
          <a:sx n="68" d="100"/>
          <a:sy n="68" d="100"/>
        </p:scale>
        <p:origin x="1212" y="72"/>
      </p:cViewPr>
      <p:guideLst>
        <p:guide pos="3840"/>
        <p:guide pos="642"/>
        <p:guide pos="7038"/>
        <p:guide orient="horz" pos="3793"/>
        <p:guide orient="horz" pos="436"/>
        <p:guide orient="horz" pos="2591"/>
        <p:guide orient="horz" pos="2160"/>
        <p:guide pos="3069"/>
        <p:guide orient="horz" pos="3680"/>
        <p:guide pos="67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39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8" y="9119475"/>
            <a:ext cx="3169920" cy="481726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8853AD1E-3B81-4074-9838-5358BFD6811B}" type="slidenum">
              <a:rPr lang="es-PE" sz="10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‹Nº›</a:t>
            </a:fld>
            <a:endParaRPr lang="es-PE" sz="1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2"/>
          </p:nvPr>
        </p:nvSpPr>
        <p:spPr>
          <a:xfrm>
            <a:off x="1" y="9119651"/>
            <a:ext cx="3170138" cy="48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PE" sz="1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Proyecto Kadabra</a:t>
            </a:r>
          </a:p>
        </p:txBody>
      </p:sp>
    </p:spTree>
    <p:extLst>
      <p:ext uri="{BB962C8B-B14F-4D97-AF65-F5344CB8AC3E}">
        <p14:creationId xmlns:p14="http://schemas.microsoft.com/office/powerpoint/2010/main" val="10289494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7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0FB64F44-63C3-4F9C-B932-DA6182F56DC7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6288" y="1200150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8984" tIns="49492" rIns="98984" bIns="4949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6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4C267D3A-53C5-436C-98E7-077C76BAA4B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0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8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2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9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6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3557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5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6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23038" y="2514600"/>
            <a:ext cx="2286000" cy="1600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877300" y="2514600"/>
            <a:ext cx="2286000" cy="1600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77300" y="4191000"/>
            <a:ext cx="2286000" cy="1600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23038" y="4191000"/>
            <a:ext cx="2286000" cy="1600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3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4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18795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07149" y="251947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06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730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51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988" y="2532062"/>
            <a:ext cx="2468562" cy="3273425"/>
          </a:xfrm>
          <a:prstGeom prst="roundRect">
            <a:avLst>
              <a:gd name="adj" fmla="val 2191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94100" y="2532062"/>
            <a:ext cx="2468562" cy="3273425"/>
          </a:xfrm>
          <a:prstGeom prst="roundRect">
            <a:avLst>
              <a:gd name="adj" fmla="val 2191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45212" y="2532062"/>
            <a:ext cx="2468562" cy="3273425"/>
          </a:xfrm>
          <a:prstGeom prst="roundRect">
            <a:avLst>
              <a:gd name="adj" fmla="val 2191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96323" y="2532062"/>
            <a:ext cx="2468562" cy="3273425"/>
          </a:xfrm>
          <a:prstGeom prst="roundRect">
            <a:avLst>
              <a:gd name="adj" fmla="val 2191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08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3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07113" y="693738"/>
            <a:ext cx="2514600" cy="2724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51875" y="693738"/>
            <a:ext cx="2514600" cy="2724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07113" y="3448050"/>
            <a:ext cx="2514600" cy="2724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51875" y="3448050"/>
            <a:ext cx="2514600" cy="2724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59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295555" y="4392943"/>
            <a:ext cx="3234956" cy="13982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599"/>
            <a:ext cx="3234516" cy="32734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560452" y="2514599"/>
            <a:ext cx="3604435" cy="32734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297952" y="2512249"/>
            <a:ext cx="3232559" cy="18581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51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699" y="701675"/>
            <a:ext cx="4149725" cy="5470525"/>
          </a:xfrm>
          <a:prstGeom prst="roundRect">
            <a:avLst>
              <a:gd name="adj" fmla="val 1217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27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701675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48700" y="70167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648700" y="2716213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096000" y="420052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7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82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9797313" y="4152935"/>
            <a:ext cx="1365987" cy="163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699" y="2514599"/>
            <a:ext cx="3657600" cy="16276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711699" y="2514599"/>
            <a:ext cx="2304288" cy="32735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43737" y="2515079"/>
            <a:ext cx="4123944" cy="16184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43738" y="4153379"/>
            <a:ext cx="2724912" cy="163677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865437" y="4164012"/>
            <a:ext cx="1819656" cy="16276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699" y="4164012"/>
            <a:ext cx="1810512" cy="16276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64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878138" y="685800"/>
            <a:ext cx="3639312" cy="36393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684213"/>
            <a:ext cx="1792224" cy="17922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28700" y="2533650"/>
            <a:ext cx="1792224" cy="17922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28700" y="4381500"/>
            <a:ext cx="1792224" cy="17922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878138" y="4381500"/>
            <a:ext cx="1792224" cy="17922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729163" y="4381500"/>
            <a:ext cx="1792224" cy="17922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35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28699" y="2535237"/>
            <a:ext cx="2378075" cy="23780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15531" y="2535236"/>
            <a:ext cx="2378075" cy="23780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202363" y="2535236"/>
            <a:ext cx="2378075" cy="23780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8789195" y="2535235"/>
            <a:ext cx="2378075" cy="23780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73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24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03937" y="2030412"/>
            <a:ext cx="2432304" cy="37764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526462" y="2030411"/>
            <a:ext cx="3666744" cy="1828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531224" y="3859212"/>
            <a:ext cx="1828800" cy="19476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0355262" y="3859212"/>
            <a:ext cx="1837944" cy="19476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84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18795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91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602227" y="4412215"/>
            <a:ext cx="4561072" cy="13962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02412" y="2532062"/>
            <a:ext cx="2258568" cy="18470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8902699" y="2532062"/>
            <a:ext cx="2258568" cy="18470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302124" y="2532062"/>
            <a:ext cx="2258568" cy="18470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28699" y="2532062"/>
            <a:ext cx="3236976" cy="32735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302125" y="4411662"/>
            <a:ext cx="2258568" cy="13990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11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35238"/>
            <a:ext cx="3263900" cy="2424112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462463" y="2535238"/>
            <a:ext cx="3263900" cy="2424112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896225" y="2535238"/>
            <a:ext cx="3263900" cy="2424112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750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81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441366" y="3454400"/>
            <a:ext cx="2721933" cy="27178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659437" y="6857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050087" y="6857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8440737" y="6857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9831387" y="6857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831387" y="20700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440737" y="20700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050087" y="20700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659437" y="20700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050087" y="34543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5659437" y="34543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59437" y="48386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7050087" y="48386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8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56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5049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3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096000" y="-1"/>
            <a:ext cx="6096000" cy="33829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6000" y="3475037"/>
            <a:ext cx="6096000" cy="33829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74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249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028700" y="2514600"/>
            <a:ext cx="2363086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619205" y="2514600"/>
            <a:ext cx="2363086" cy="3276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800214" y="2514600"/>
            <a:ext cx="2363086" cy="327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09710" y="2514600"/>
            <a:ext cx="2363086" cy="327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4639" y="2514600"/>
            <a:ext cx="2363086" cy="13446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619057" y="2514600"/>
            <a:ext cx="2363086" cy="13446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6239" y="2514599"/>
            <a:ext cx="2363086" cy="13446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00214" y="2514598"/>
            <a:ext cx="2363086" cy="13446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19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699" y="701675"/>
            <a:ext cx="4151313" cy="16192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028698" y="2438400"/>
            <a:ext cx="4151313" cy="16192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28697" y="4175125"/>
            <a:ext cx="4151313" cy="16192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534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096000" y="685799"/>
            <a:ext cx="5067300" cy="1800225"/>
          </a:xfrm>
          <a:prstGeom prst="roundRect">
            <a:avLst>
              <a:gd name="adj" fmla="val 303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8648700" y="2514600"/>
            <a:ext cx="2514600" cy="1831975"/>
          </a:xfrm>
          <a:prstGeom prst="roundRect">
            <a:avLst>
              <a:gd name="adj" fmla="val 303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6095999" y="2514600"/>
            <a:ext cx="2514600" cy="3276600"/>
          </a:xfrm>
          <a:prstGeom prst="roundRect">
            <a:avLst>
              <a:gd name="adj" fmla="val 191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8648700" y="4380609"/>
            <a:ext cx="2514600" cy="1410591"/>
          </a:xfrm>
          <a:prstGeom prst="roundRect">
            <a:avLst>
              <a:gd name="adj" fmla="val 191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69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7006856" y="3455579"/>
            <a:ext cx="2647507" cy="2335621"/>
          </a:xfrm>
          <a:prstGeom prst="roundRect">
            <a:avLst>
              <a:gd name="adj" fmla="val 104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9686257" y="3455579"/>
            <a:ext cx="1477043" cy="2335621"/>
          </a:xfrm>
          <a:prstGeom prst="roundRect">
            <a:avLst>
              <a:gd name="adj" fmla="val 10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006856" y="701675"/>
            <a:ext cx="4156444" cy="2727325"/>
          </a:xfrm>
          <a:prstGeom prst="roundRect">
            <a:avLst>
              <a:gd name="adj" fmla="val 226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909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178550" y="685800"/>
            <a:ext cx="3100388" cy="3676650"/>
          </a:xfrm>
          <a:prstGeom prst="roundRect">
            <a:avLst>
              <a:gd name="adj" fmla="val 1341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793874" y="685800"/>
            <a:ext cx="4297363" cy="2743200"/>
          </a:xfrm>
          <a:prstGeom prst="roundRect">
            <a:avLst>
              <a:gd name="adj" fmla="val 1887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28700" y="3496441"/>
            <a:ext cx="3236913" cy="2296347"/>
          </a:xfrm>
          <a:prstGeom prst="roundRect">
            <a:avLst>
              <a:gd name="adj" fmla="val 120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595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38225" y="3498850"/>
            <a:ext cx="3236913" cy="2668588"/>
          </a:xfrm>
          <a:prstGeom prst="roundRect">
            <a:avLst>
              <a:gd name="adj" fmla="val 120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162675" y="682625"/>
            <a:ext cx="2360613" cy="2743200"/>
          </a:xfrm>
          <a:prstGeom prst="roundRect">
            <a:avLst>
              <a:gd name="adj" fmla="val 120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597900" y="3498850"/>
            <a:ext cx="2570163" cy="2668588"/>
          </a:xfrm>
          <a:prstGeom prst="roundRect">
            <a:avLst>
              <a:gd name="adj" fmla="val 120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337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004050" y="0"/>
            <a:ext cx="518795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46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31494" y="4664076"/>
            <a:ext cx="1133856" cy="113385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89202" y="4664076"/>
            <a:ext cx="1133856" cy="113385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693888" y="3429000"/>
            <a:ext cx="2469412" cy="236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583763" y="3429000"/>
            <a:ext cx="2469412" cy="2362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3429000"/>
            <a:ext cx="2468880" cy="23591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38863" y="3429000"/>
            <a:ext cx="2468880" cy="23591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611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inio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05442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1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101346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580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74247" y="2339974"/>
            <a:ext cx="2362200" cy="31353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85022" y="3306763"/>
            <a:ext cx="3170238" cy="23606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320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003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388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230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487988" y="863600"/>
            <a:ext cx="4941887" cy="31321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796338" y="2471738"/>
            <a:ext cx="2346325" cy="3025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5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11951" y="2181225"/>
            <a:ext cx="4281488" cy="25860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422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429250" y="2217738"/>
            <a:ext cx="5106988" cy="31940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273550" y="3171825"/>
            <a:ext cx="1854200" cy="2438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878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997819"/>
            <a:ext cx="12192000" cy="38601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57324" y="1338335"/>
            <a:ext cx="4443413" cy="33385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10074" y="2976563"/>
            <a:ext cx="1363663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220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74750" y="2644775"/>
            <a:ext cx="3736975" cy="22780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5992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9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3994150"/>
            <a:ext cx="5060950" cy="1797051"/>
          </a:xfrm>
          <a:prstGeom prst="roundRect">
            <a:avLst>
              <a:gd name="adj" fmla="val 2630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88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081588" y="2809875"/>
            <a:ext cx="2041525" cy="26765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787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728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5675144" y="685800"/>
            <a:ext cx="3640951" cy="1790888"/>
          </a:xfrm>
          <a:prstGeom prst="roundRect">
            <a:avLst>
              <a:gd name="adj" fmla="val 24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5675145" y="4381312"/>
            <a:ext cx="3640950" cy="1790888"/>
          </a:xfrm>
          <a:prstGeom prst="roundRect">
            <a:avLst>
              <a:gd name="adj" fmla="val 12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7525208" y="2533556"/>
            <a:ext cx="3640951" cy="1790888"/>
          </a:xfrm>
          <a:prstGeom prst="roundRect">
            <a:avLst>
              <a:gd name="adj" fmla="val 123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685800"/>
            <a:ext cx="4581144" cy="5486400"/>
          </a:xfrm>
          <a:prstGeom prst="roundRect">
            <a:avLst>
              <a:gd name="adj" fmla="val 152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375775" y="685800"/>
            <a:ext cx="1792224" cy="1792224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675313" y="2533650"/>
            <a:ext cx="1792224" cy="1792224"/>
          </a:xfrm>
          <a:prstGeom prst="roundRect">
            <a:avLst>
              <a:gd name="adj" fmla="val 25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75775" y="4381500"/>
            <a:ext cx="1792224" cy="1792224"/>
          </a:xfrm>
          <a:prstGeom prst="roundRect">
            <a:avLst>
              <a:gd name="adj" fmla="val 2006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2057400" cy="2057400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56000" y="2525233"/>
            <a:ext cx="2057400" cy="2057400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083300" y="2525233"/>
            <a:ext cx="2057400" cy="2057400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610600" y="2525233"/>
            <a:ext cx="2057400" cy="2057400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3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834116" cy="1834116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979996" y="2525233"/>
            <a:ext cx="1834116" cy="1834116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931292" y="2525233"/>
            <a:ext cx="1834116" cy="1834116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882588" y="2525233"/>
            <a:ext cx="1834116" cy="1834116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33884" y="2525233"/>
            <a:ext cx="1834116" cy="1834116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3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5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8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19377549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69" name="Diapositiva de think-cell" r:id="rId56" imgW="270" imgH="270" progId="TCLayout.ActiveDocument.1">
                  <p:embed/>
                </p:oleObj>
              </mc:Choice>
              <mc:Fallback>
                <p:oleObj name="Diapositiva de think-cell" r:id="rId5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342730"/>
            <a:ext cx="1071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2060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defRPr>
            </a:lvl1pPr>
          </a:lstStyle>
          <a:p>
            <a:fld id="{A2912448-FEEC-49E8-9588-2DF1F90D57C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90240" y="6468904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Proyecto KADABRA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ea typeface="Roboto Condensed Light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58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41" y="6349080"/>
            <a:ext cx="402371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7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68" r:id="rId4"/>
    <p:sldLayoutId id="2147483667" r:id="rId5"/>
    <p:sldLayoutId id="2147483669" r:id="rId6"/>
    <p:sldLayoutId id="2147483653" r:id="rId7"/>
    <p:sldLayoutId id="2147483670" r:id="rId8"/>
    <p:sldLayoutId id="2147483660" r:id="rId9"/>
    <p:sldLayoutId id="2147483671" r:id="rId10"/>
    <p:sldLayoutId id="2147483672" r:id="rId11"/>
    <p:sldLayoutId id="2147483673" r:id="rId12"/>
    <p:sldLayoutId id="2147483661" r:id="rId13"/>
    <p:sldLayoutId id="2147483675" r:id="rId14"/>
    <p:sldLayoutId id="2147483674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62" r:id="rId24"/>
    <p:sldLayoutId id="2147483684" r:id="rId25"/>
    <p:sldLayoutId id="2147483685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87" r:id="rId33"/>
    <p:sldLayoutId id="2147483686" r:id="rId34"/>
    <p:sldLayoutId id="2147483694" r:id="rId35"/>
    <p:sldLayoutId id="2147483663" r:id="rId36"/>
    <p:sldLayoutId id="2147483664" r:id="rId37"/>
    <p:sldLayoutId id="2147483665" r:id="rId38"/>
    <p:sldLayoutId id="2147483695" r:id="rId39"/>
    <p:sldLayoutId id="2147483696" r:id="rId40"/>
    <p:sldLayoutId id="2147483697" r:id="rId41"/>
    <p:sldLayoutId id="2147483666" r:id="rId42"/>
    <p:sldLayoutId id="2147483698" r:id="rId43"/>
    <p:sldLayoutId id="2147483654" r:id="rId44"/>
    <p:sldLayoutId id="2147483655" r:id="rId45"/>
    <p:sldLayoutId id="2147483656" r:id="rId46"/>
    <p:sldLayoutId id="2147483699" r:id="rId47"/>
    <p:sldLayoutId id="2147483657" r:id="rId48"/>
    <p:sldLayoutId id="2147483658" r:id="rId49"/>
    <p:sldLayoutId id="2147483700" r:id="rId50"/>
    <p:sldLayoutId id="2147483659" r:id="rId51"/>
    <p:sldLayoutId id="2147483701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956928" y="3621486"/>
            <a:ext cx="10215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200" b="1" i="1" dirty="0">
                <a:solidFill>
                  <a:srgbClr val="00206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Modelo para el desarrollo y gobierno del nuevo </a:t>
            </a:r>
            <a:r>
              <a:rPr lang="es-PE" sz="2200" b="1" i="1" dirty="0" err="1">
                <a:solidFill>
                  <a:srgbClr val="00206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core</a:t>
            </a:r>
            <a:r>
              <a:rPr lang="es-PE" sz="2200" b="1" i="1" dirty="0">
                <a:solidFill>
                  <a:srgbClr val="00206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de pensiones</a:t>
            </a:r>
          </a:p>
          <a:p>
            <a:pPr algn="just"/>
            <a:endParaRPr lang="es-PE" sz="2200" b="1" i="1" dirty="0">
              <a:solidFill>
                <a:srgbClr val="00206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just"/>
            <a:r>
              <a:rPr lang="es-PE" sz="2200" b="1" i="1" dirty="0">
                <a:solidFill>
                  <a:srgbClr val="00206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Propuesta</a:t>
            </a:r>
            <a:endParaRPr lang="en-US" sz="2200" b="1" i="1" dirty="0">
              <a:solidFill>
                <a:srgbClr val="00206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1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/>
          <p:cNvSpPr/>
          <p:nvPr/>
        </p:nvSpPr>
        <p:spPr>
          <a:xfrm>
            <a:off x="697230" y="5073080"/>
            <a:ext cx="10778490" cy="1269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Rectángulo 44"/>
          <p:cNvSpPr/>
          <p:nvPr/>
        </p:nvSpPr>
        <p:spPr>
          <a:xfrm>
            <a:off x="699640" y="1370045"/>
            <a:ext cx="10778490" cy="6864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42950" y="2743199"/>
            <a:ext cx="10778490" cy="1746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bg2"/>
              </a:solidFill>
            </a:endParaRPr>
          </a:p>
        </p:txBody>
      </p:sp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7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895350" y="1531620"/>
            <a:ext cx="10299519" cy="4229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Gestión de Estrategia 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2227385" y="3130379"/>
            <a:ext cx="2110800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</a:t>
            </a:r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Afiliado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927861" y="5196840"/>
            <a:ext cx="1813560" cy="4229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Gestión Contable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414384" y="5199091"/>
            <a:ext cx="1832871" cy="4229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Gestión de Pagos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794738" y="3129586"/>
            <a:ext cx="2356339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</a:t>
            </a:r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Cuentas </a:t>
            </a:r>
          </a:p>
        </p:txBody>
      </p:sp>
      <p:cxnSp>
        <p:nvCxnSpPr>
          <p:cNvPr id="50" name="Conector recto de flecha 49"/>
          <p:cNvCxnSpPr>
            <a:stCxn id="49" idx="1"/>
            <a:endCxn id="36" idx="3"/>
          </p:cNvCxnSpPr>
          <p:nvPr/>
        </p:nvCxnSpPr>
        <p:spPr>
          <a:xfrm flipH="1">
            <a:off x="4338185" y="3521006"/>
            <a:ext cx="456553" cy="793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3326130" y="4572000"/>
            <a:ext cx="0" cy="377190"/>
          </a:xfrm>
          <a:prstGeom prst="straightConnector1">
            <a:avLst/>
          </a:prstGeom>
          <a:ln>
            <a:solidFill>
              <a:srgbClr val="3547C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 flipV="1">
            <a:off x="8755380" y="4535584"/>
            <a:ext cx="0" cy="482186"/>
          </a:xfrm>
          <a:prstGeom prst="straightConnector1">
            <a:avLst/>
          </a:prstGeom>
          <a:ln>
            <a:solidFill>
              <a:srgbClr val="3547C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 flipV="1">
            <a:off x="3326130" y="2209800"/>
            <a:ext cx="0" cy="377190"/>
          </a:xfrm>
          <a:prstGeom prst="straightConnector1">
            <a:avLst/>
          </a:prstGeom>
          <a:ln>
            <a:solidFill>
              <a:srgbClr val="3547C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 flipV="1">
            <a:off x="8755380" y="2198370"/>
            <a:ext cx="0" cy="482186"/>
          </a:xfrm>
          <a:prstGeom prst="straightConnector1">
            <a:avLst/>
          </a:prstGeom>
          <a:ln>
            <a:solidFill>
              <a:srgbClr val="3547C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163425" y="3033207"/>
            <a:ext cx="42191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1600" dirty="0">
                <a:solidFill>
                  <a:schemeClr val="bg1">
                    <a:lumMod val="25000"/>
                  </a:schemeClr>
                </a:solidFill>
              </a:rPr>
              <a:t>N0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6727E3F6-C820-485D-B9C6-5BB24C2B9777}"/>
              </a:ext>
            </a:extLst>
          </p:cNvPr>
          <p:cNvSpPr txBox="1"/>
          <p:nvPr/>
        </p:nvSpPr>
        <p:spPr>
          <a:xfrm>
            <a:off x="604157" y="353596"/>
            <a:ext cx="4049507" cy="33855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– </a:t>
            </a:r>
            <a:r>
              <a:rPr lang="en-US" dirty="0" err="1"/>
              <a:t>árbol</a:t>
            </a:r>
            <a:r>
              <a:rPr lang="en-US" dirty="0"/>
              <a:t> de </a:t>
            </a:r>
            <a:r>
              <a:rPr lang="en-US" dirty="0" err="1"/>
              <a:t>Procesos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3959155" y="5196840"/>
            <a:ext cx="1803219" cy="4229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Gestión Legal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6123682" y="5196840"/>
            <a:ext cx="1923037" cy="4229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Gestión Documentaria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5136808" y="5800265"/>
            <a:ext cx="1915502" cy="4229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Gestión de Riesgos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488417" y="5798623"/>
            <a:ext cx="1823346" cy="4229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Gestión de Tecnología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7702414" y="3132173"/>
            <a:ext cx="2273923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</a:t>
            </a:r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Beneficios</a:t>
            </a:r>
          </a:p>
        </p:txBody>
      </p:sp>
      <p:cxnSp>
        <p:nvCxnSpPr>
          <p:cNvPr id="35" name="Conector recto de flecha 34"/>
          <p:cNvCxnSpPr>
            <a:stCxn id="55" idx="1"/>
            <a:endCxn id="49" idx="3"/>
          </p:cNvCxnSpPr>
          <p:nvPr/>
        </p:nvCxnSpPr>
        <p:spPr>
          <a:xfrm flipH="1" flipV="1">
            <a:off x="7151077" y="3521006"/>
            <a:ext cx="551337" cy="2587"/>
          </a:xfrm>
          <a:prstGeom prst="straightConnector1">
            <a:avLst/>
          </a:prstGeom>
          <a:ln>
            <a:solidFill>
              <a:srgbClr val="3547C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55" idx="2"/>
            <a:endCxn id="36" idx="2"/>
          </p:cNvCxnSpPr>
          <p:nvPr/>
        </p:nvCxnSpPr>
        <p:spPr>
          <a:xfrm rot="5400000" flipH="1">
            <a:off x="6060184" y="1135820"/>
            <a:ext cx="1794" cy="5556591"/>
          </a:xfrm>
          <a:prstGeom prst="bentConnector3">
            <a:avLst>
              <a:gd name="adj1" fmla="val -12742475"/>
            </a:avLst>
          </a:prstGeom>
          <a:ln>
            <a:solidFill>
              <a:srgbClr val="3547C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2745280" y="5797136"/>
            <a:ext cx="1821181" cy="4229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Gestión Cobranzas</a:t>
            </a:r>
          </a:p>
        </p:txBody>
      </p:sp>
    </p:spTree>
    <p:extLst>
      <p:ext uri="{BB962C8B-B14F-4D97-AF65-F5344CB8AC3E}">
        <p14:creationId xmlns:p14="http://schemas.microsoft.com/office/powerpoint/2010/main" val="280148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06755" y="1548948"/>
            <a:ext cx="10778490" cy="14744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bg2"/>
              </a:solidFill>
            </a:endParaRPr>
          </a:p>
        </p:txBody>
      </p:sp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7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sp>
        <p:nvSpPr>
          <p:cNvPr id="60" name="CuadroTexto 59"/>
          <p:cNvSpPr txBox="1"/>
          <p:nvPr/>
        </p:nvSpPr>
        <p:spPr>
          <a:xfrm>
            <a:off x="127230" y="1484626"/>
            <a:ext cx="42191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1600" dirty="0">
                <a:solidFill>
                  <a:schemeClr val="bg1">
                    <a:lumMod val="25000"/>
                  </a:schemeClr>
                </a:solidFill>
              </a:rPr>
              <a:t>N0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6727E3F6-C820-485D-B9C6-5BB24C2B9777}"/>
              </a:ext>
            </a:extLst>
          </p:cNvPr>
          <p:cNvSpPr txBox="1"/>
          <p:nvPr/>
        </p:nvSpPr>
        <p:spPr>
          <a:xfrm>
            <a:off x="604157" y="353596"/>
            <a:ext cx="4049507" cy="33855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– </a:t>
            </a:r>
            <a:r>
              <a:rPr lang="en-US" dirty="0" err="1"/>
              <a:t>árbol</a:t>
            </a:r>
            <a:r>
              <a:rPr lang="en-US" dirty="0"/>
              <a:t> de </a:t>
            </a:r>
            <a:r>
              <a:rPr lang="en-US" dirty="0" err="1"/>
              <a:t>Procesos</a:t>
            </a:r>
            <a:endParaRPr lang="en-U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7294FA4-090D-4BD8-9FB6-00EFD4CD9CB0}"/>
              </a:ext>
            </a:extLst>
          </p:cNvPr>
          <p:cNvSpPr/>
          <p:nvPr/>
        </p:nvSpPr>
        <p:spPr>
          <a:xfrm>
            <a:off x="706756" y="3370752"/>
            <a:ext cx="10778490" cy="23789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4676033-C9CF-4892-BE74-24A8849A73CC}"/>
              </a:ext>
            </a:extLst>
          </p:cNvPr>
          <p:cNvSpPr/>
          <p:nvPr/>
        </p:nvSpPr>
        <p:spPr>
          <a:xfrm>
            <a:off x="1909716" y="3901321"/>
            <a:ext cx="1833471" cy="534858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Incorporación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8756287" y="3901321"/>
            <a:ext cx="1950023" cy="534858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Trámites No Previsionales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56EE587-54C6-489F-BFFC-3E46FA85859E}"/>
              </a:ext>
            </a:extLst>
          </p:cNvPr>
          <p:cNvSpPr/>
          <p:nvPr/>
        </p:nvSpPr>
        <p:spPr>
          <a:xfrm>
            <a:off x="1909041" y="4541605"/>
            <a:ext cx="1818018" cy="507161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Desincorporación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4E7E89D8-4A05-4688-B2B9-A7C49C330387}"/>
              </a:ext>
            </a:extLst>
          </p:cNvPr>
          <p:cNvSpPr/>
          <p:nvPr/>
        </p:nvSpPr>
        <p:spPr>
          <a:xfrm>
            <a:off x="5435982" y="3901322"/>
            <a:ext cx="1810638" cy="534857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</a:t>
            </a:r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cuentas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236B5C6-41B4-454A-98BC-E68B13CB83C0}"/>
              </a:ext>
            </a:extLst>
          </p:cNvPr>
          <p:cNvSpPr txBox="1"/>
          <p:nvPr/>
        </p:nvSpPr>
        <p:spPr>
          <a:xfrm>
            <a:off x="189518" y="3161003"/>
            <a:ext cx="42191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1600" dirty="0">
                <a:solidFill>
                  <a:schemeClr val="bg1">
                    <a:lumMod val="25000"/>
                  </a:schemeClr>
                </a:solidFill>
              </a:rPr>
              <a:t>N1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1725930" y="1838789"/>
            <a:ext cx="2108881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</a:t>
            </a:r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Afiliado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188410" y="1837996"/>
            <a:ext cx="2210215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</a:t>
            </a:r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Cuentas </a:t>
            </a:r>
          </a:p>
        </p:txBody>
      </p:sp>
      <p:cxnSp>
        <p:nvCxnSpPr>
          <p:cNvPr id="40" name="Conector recto de flecha 39"/>
          <p:cNvCxnSpPr>
            <a:stCxn id="39" idx="1"/>
            <a:endCxn id="34" idx="3"/>
          </p:cNvCxnSpPr>
          <p:nvPr/>
        </p:nvCxnSpPr>
        <p:spPr>
          <a:xfrm flipH="1">
            <a:off x="3834811" y="2229416"/>
            <a:ext cx="1353599" cy="793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8554091" y="1840583"/>
            <a:ext cx="2201539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</a:t>
            </a:r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Beneficios</a:t>
            </a:r>
          </a:p>
        </p:txBody>
      </p:sp>
      <p:cxnSp>
        <p:nvCxnSpPr>
          <p:cNvPr id="45" name="Conector recto de flecha 44"/>
          <p:cNvCxnSpPr>
            <a:stCxn id="41" idx="1"/>
            <a:endCxn id="39" idx="3"/>
          </p:cNvCxnSpPr>
          <p:nvPr/>
        </p:nvCxnSpPr>
        <p:spPr>
          <a:xfrm flipH="1" flipV="1">
            <a:off x="7398625" y="2229416"/>
            <a:ext cx="1155466" cy="2587"/>
          </a:xfrm>
          <a:prstGeom prst="straightConnector1">
            <a:avLst/>
          </a:prstGeom>
          <a:ln>
            <a:solidFill>
              <a:srgbClr val="3547C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>
            <a:stCxn id="41" idx="2"/>
            <a:endCxn id="34" idx="2"/>
          </p:cNvCxnSpPr>
          <p:nvPr/>
        </p:nvCxnSpPr>
        <p:spPr>
          <a:xfrm rot="5400000" flipH="1">
            <a:off x="6216719" y="-814720"/>
            <a:ext cx="1794" cy="6874490"/>
          </a:xfrm>
          <a:prstGeom prst="bentConnector3">
            <a:avLst>
              <a:gd name="adj1" fmla="val -12742475"/>
            </a:avLst>
          </a:prstGeom>
          <a:ln>
            <a:solidFill>
              <a:srgbClr val="3547C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583723" y="1540706"/>
            <a:ext cx="0" cy="42204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8155046" y="1574704"/>
            <a:ext cx="4215" cy="417500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8771186" y="4642203"/>
            <a:ext cx="1950023" cy="511402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Trámites Previsionales </a:t>
            </a:r>
          </a:p>
        </p:txBody>
      </p:sp>
    </p:spTree>
    <p:extLst>
      <p:ext uri="{BB962C8B-B14F-4D97-AF65-F5344CB8AC3E}">
        <p14:creationId xmlns:p14="http://schemas.microsoft.com/office/powerpoint/2010/main" val="311339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894115" y="6417029"/>
            <a:ext cx="107162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/>
          </a:p>
        </p:txBody>
      </p:sp>
      <p:sp>
        <p:nvSpPr>
          <p:cNvPr id="60" name="CuadroTexto 59"/>
          <p:cNvSpPr txBox="1"/>
          <p:nvPr/>
        </p:nvSpPr>
        <p:spPr>
          <a:xfrm>
            <a:off x="5158274" y="452374"/>
            <a:ext cx="42191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1600" dirty="0">
                <a:solidFill>
                  <a:schemeClr val="bg1">
                    <a:lumMod val="25000"/>
                  </a:schemeClr>
                </a:solidFill>
              </a:rPr>
              <a:t>N0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6727E3F6-C820-485D-B9C6-5BB24C2B9777}"/>
              </a:ext>
            </a:extLst>
          </p:cNvPr>
          <p:cNvSpPr txBox="1"/>
          <p:nvPr/>
        </p:nvSpPr>
        <p:spPr>
          <a:xfrm>
            <a:off x="604157" y="353596"/>
            <a:ext cx="4049507" cy="33855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– </a:t>
            </a:r>
            <a:r>
              <a:rPr lang="en-US" dirty="0" err="1"/>
              <a:t>árbol</a:t>
            </a:r>
            <a:r>
              <a:rPr lang="en-US" dirty="0"/>
              <a:t> de </a:t>
            </a:r>
            <a:r>
              <a:rPr lang="en-US" dirty="0" err="1"/>
              <a:t>Procesos</a:t>
            </a:r>
            <a:endParaRPr lang="en-U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7294FA4-090D-4BD8-9FB6-00EFD4CD9CB0}"/>
              </a:ext>
            </a:extLst>
          </p:cNvPr>
          <p:cNvSpPr/>
          <p:nvPr/>
        </p:nvSpPr>
        <p:spPr>
          <a:xfrm>
            <a:off x="1064785" y="1420134"/>
            <a:ext cx="10778490" cy="14311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4676033-C9CF-4892-BE74-24A8849A73CC}"/>
              </a:ext>
            </a:extLst>
          </p:cNvPr>
          <p:cNvSpPr/>
          <p:nvPr/>
        </p:nvSpPr>
        <p:spPr>
          <a:xfrm>
            <a:off x="2267745" y="1595107"/>
            <a:ext cx="1833471" cy="53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Incorporación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9114316" y="1595107"/>
            <a:ext cx="1950023" cy="534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Trámites No Previsionales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56EE587-54C6-489F-BFFC-3E46FA85859E}"/>
              </a:ext>
            </a:extLst>
          </p:cNvPr>
          <p:cNvSpPr/>
          <p:nvPr/>
        </p:nvSpPr>
        <p:spPr>
          <a:xfrm>
            <a:off x="2267070" y="2235391"/>
            <a:ext cx="1818018" cy="5071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Desincorporación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4E7E89D8-4A05-4688-B2B9-A7C49C330387}"/>
              </a:ext>
            </a:extLst>
          </p:cNvPr>
          <p:cNvSpPr/>
          <p:nvPr/>
        </p:nvSpPr>
        <p:spPr>
          <a:xfrm>
            <a:off x="5590815" y="1595108"/>
            <a:ext cx="1810638" cy="5348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</a:t>
            </a:r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cuentas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236B5C6-41B4-454A-98BC-E68B13CB83C0}"/>
              </a:ext>
            </a:extLst>
          </p:cNvPr>
          <p:cNvSpPr txBox="1"/>
          <p:nvPr/>
        </p:nvSpPr>
        <p:spPr>
          <a:xfrm>
            <a:off x="547547" y="1261184"/>
            <a:ext cx="42191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1600" dirty="0">
                <a:solidFill>
                  <a:schemeClr val="bg1">
                    <a:lumMod val="25000"/>
                  </a:schemeClr>
                </a:solidFill>
              </a:rPr>
              <a:t>N1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772989" y="263199"/>
            <a:ext cx="5832090" cy="719273"/>
            <a:chOff x="1725930" y="1143730"/>
            <a:chExt cx="9029700" cy="785426"/>
          </a:xfrm>
        </p:grpSpPr>
        <p:sp>
          <p:nvSpPr>
            <p:cNvPr id="34" name="Rectángulo 33"/>
            <p:cNvSpPr/>
            <p:nvPr/>
          </p:nvSpPr>
          <p:spPr>
            <a:xfrm>
              <a:off x="1725930" y="1144523"/>
              <a:ext cx="2108881" cy="78283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</a:t>
              </a:r>
              <a:r>
                <a:rPr lang="es-PE" sz="14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del Afiliado</a:t>
              </a: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5188410" y="1143730"/>
              <a:ext cx="2210214" cy="78283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</a:t>
              </a:r>
              <a:r>
                <a:rPr lang="es-PE" sz="14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 Cuentas </a:t>
              </a:r>
            </a:p>
          </p:txBody>
        </p:sp>
        <p:cxnSp>
          <p:nvCxnSpPr>
            <p:cNvPr id="40" name="Conector recto de flecha 39"/>
            <p:cNvCxnSpPr>
              <a:stCxn id="39" idx="1"/>
              <a:endCxn id="34" idx="3"/>
            </p:cNvCxnSpPr>
            <p:nvPr/>
          </p:nvCxnSpPr>
          <p:spPr>
            <a:xfrm flipH="1">
              <a:off x="3834811" y="1535150"/>
              <a:ext cx="1353599" cy="793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ángulo 40"/>
            <p:cNvSpPr/>
            <p:nvPr/>
          </p:nvSpPr>
          <p:spPr>
            <a:xfrm>
              <a:off x="8554091" y="1146317"/>
              <a:ext cx="2201539" cy="78283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</a:t>
              </a:r>
              <a:r>
                <a:rPr lang="es-PE" sz="14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 Beneficios</a:t>
              </a:r>
            </a:p>
          </p:txBody>
        </p:sp>
        <p:cxnSp>
          <p:nvCxnSpPr>
            <p:cNvPr id="45" name="Conector recto de flecha 44"/>
            <p:cNvCxnSpPr>
              <a:stCxn id="41" idx="1"/>
              <a:endCxn id="39" idx="3"/>
            </p:cNvCxnSpPr>
            <p:nvPr/>
          </p:nvCxnSpPr>
          <p:spPr>
            <a:xfrm flipH="1" flipV="1">
              <a:off x="7398625" y="1535150"/>
              <a:ext cx="1155466" cy="2587"/>
            </a:xfrm>
            <a:prstGeom prst="straightConnector1">
              <a:avLst/>
            </a:prstGeom>
            <a:ln>
              <a:solidFill>
                <a:srgbClr val="3547C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r 46"/>
            <p:cNvCxnSpPr>
              <a:stCxn id="41" idx="2"/>
              <a:endCxn id="34" idx="2"/>
            </p:cNvCxnSpPr>
            <p:nvPr/>
          </p:nvCxnSpPr>
          <p:spPr>
            <a:xfrm rot="5400000" flipH="1">
              <a:off x="6216719" y="-1508986"/>
              <a:ext cx="1794" cy="6874489"/>
            </a:xfrm>
            <a:prstGeom prst="bentConnector3">
              <a:avLst>
                <a:gd name="adj1" fmla="val -12742475"/>
              </a:avLst>
            </a:prstGeom>
            <a:ln>
              <a:solidFill>
                <a:srgbClr val="3547C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ector recto 13"/>
          <p:cNvCxnSpPr/>
          <p:nvPr/>
        </p:nvCxnSpPr>
        <p:spPr>
          <a:xfrm>
            <a:off x="4583723" y="1540706"/>
            <a:ext cx="0" cy="42204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7951850" y="1574704"/>
            <a:ext cx="4215" cy="417500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9129215" y="2234391"/>
            <a:ext cx="1950023" cy="5114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Trámites Previsionales 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7294FA4-090D-4BD8-9FB6-00EFD4CD9CB0}"/>
              </a:ext>
            </a:extLst>
          </p:cNvPr>
          <p:cNvSpPr/>
          <p:nvPr/>
        </p:nvSpPr>
        <p:spPr>
          <a:xfrm>
            <a:off x="1058394" y="3055865"/>
            <a:ext cx="10778490" cy="33611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4676033-C9CF-4892-BE74-24A8849A73CC}"/>
              </a:ext>
            </a:extLst>
          </p:cNvPr>
          <p:cNvSpPr/>
          <p:nvPr/>
        </p:nvSpPr>
        <p:spPr>
          <a:xfrm>
            <a:off x="1313089" y="3213905"/>
            <a:ext cx="1833471" cy="53485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Afiliación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7792330" y="3231257"/>
            <a:ext cx="755829" cy="53485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95.5%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56EE587-54C6-489F-BFFC-3E46FA85859E}"/>
              </a:ext>
            </a:extLst>
          </p:cNvPr>
          <p:cNvSpPr/>
          <p:nvPr/>
        </p:nvSpPr>
        <p:spPr>
          <a:xfrm>
            <a:off x="3299922" y="3231254"/>
            <a:ext cx="1818018" cy="50716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Multi-afiliación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E7E89D8-4A05-4688-B2B9-A7C49C330387}"/>
              </a:ext>
            </a:extLst>
          </p:cNvPr>
          <p:cNvSpPr/>
          <p:nvPr/>
        </p:nvSpPr>
        <p:spPr>
          <a:xfrm>
            <a:off x="5581315" y="3251556"/>
            <a:ext cx="1810638" cy="44597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Recaudación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236B5C6-41B4-454A-98BC-E68B13CB83C0}"/>
              </a:ext>
            </a:extLst>
          </p:cNvPr>
          <p:cNvSpPr txBox="1"/>
          <p:nvPr/>
        </p:nvSpPr>
        <p:spPr>
          <a:xfrm>
            <a:off x="541156" y="2981582"/>
            <a:ext cx="42191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1600" dirty="0">
                <a:solidFill>
                  <a:schemeClr val="bg1">
                    <a:lumMod val="25000"/>
                  </a:schemeClr>
                </a:solidFill>
              </a:rPr>
              <a:t>N2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9777958" y="3196975"/>
            <a:ext cx="1770575" cy="55529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Retiro para estatales DU 037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4676033-C9CF-4892-BE74-24A8849A73CC}"/>
              </a:ext>
            </a:extLst>
          </p:cNvPr>
          <p:cNvSpPr/>
          <p:nvPr/>
        </p:nvSpPr>
        <p:spPr>
          <a:xfrm>
            <a:off x="1330025" y="3806571"/>
            <a:ext cx="1833471" cy="53485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Traspasos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56EE587-54C6-489F-BFFC-3E46FA85859E}"/>
              </a:ext>
            </a:extLst>
          </p:cNvPr>
          <p:cNvSpPr/>
          <p:nvPr/>
        </p:nvSpPr>
        <p:spPr>
          <a:xfrm>
            <a:off x="3299925" y="3823920"/>
            <a:ext cx="1818018" cy="50716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4676033-C9CF-4892-BE74-24A8849A73CC}"/>
              </a:ext>
            </a:extLst>
          </p:cNvPr>
          <p:cNvSpPr/>
          <p:nvPr/>
        </p:nvSpPr>
        <p:spPr>
          <a:xfrm>
            <a:off x="1330025" y="4416169"/>
            <a:ext cx="1833471" cy="53485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Apertura cuenta NC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56EE587-54C6-489F-BFFC-3E46FA85859E}"/>
              </a:ext>
            </a:extLst>
          </p:cNvPr>
          <p:cNvSpPr/>
          <p:nvPr/>
        </p:nvSpPr>
        <p:spPr>
          <a:xfrm>
            <a:off x="3299925" y="4433518"/>
            <a:ext cx="1818018" cy="50716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Reversión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4676033-C9CF-4892-BE74-24A8849A73CC}"/>
              </a:ext>
            </a:extLst>
          </p:cNvPr>
          <p:cNvSpPr/>
          <p:nvPr/>
        </p:nvSpPr>
        <p:spPr>
          <a:xfrm>
            <a:off x="1330024" y="5042705"/>
            <a:ext cx="1833471" cy="53485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Desafiliación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756EE587-54C6-489F-BFFC-3E46FA85859E}"/>
              </a:ext>
            </a:extLst>
          </p:cNvPr>
          <p:cNvSpPr/>
          <p:nvPr/>
        </p:nvSpPr>
        <p:spPr>
          <a:xfrm>
            <a:off x="3316857" y="5060054"/>
            <a:ext cx="1818018" cy="50716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Anulación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8756819" y="3217409"/>
            <a:ext cx="755829" cy="53485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7783305" y="3887837"/>
            <a:ext cx="755829" cy="56528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 / RAO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8769344" y="3887837"/>
            <a:ext cx="755829" cy="56955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9777952" y="3887837"/>
            <a:ext cx="1770581" cy="56528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 de fondo obligatorio / SFP / CFP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7775933" y="4563646"/>
            <a:ext cx="1770581" cy="56528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Transferencia  fondos al exterior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9790996" y="4563648"/>
            <a:ext cx="1770581" cy="56528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Jubilación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7775936" y="5240977"/>
            <a:ext cx="1770581" cy="43839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Sobrevivencia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9790999" y="5240979"/>
            <a:ext cx="1770581" cy="43839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Sepelio 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7775939" y="5765908"/>
            <a:ext cx="1770581" cy="43839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Invalidez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9791002" y="5765910"/>
            <a:ext cx="1770581" cy="43839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4E7E89D8-4A05-4688-B2B9-A7C49C330387}"/>
              </a:ext>
            </a:extLst>
          </p:cNvPr>
          <p:cNvSpPr/>
          <p:nvPr/>
        </p:nvSpPr>
        <p:spPr>
          <a:xfrm>
            <a:off x="5588608" y="3877277"/>
            <a:ext cx="1810638" cy="44597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Acreditación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4E7E89D8-4A05-4688-B2B9-A7C49C330387}"/>
              </a:ext>
            </a:extLst>
          </p:cNvPr>
          <p:cNvSpPr/>
          <p:nvPr/>
        </p:nvSpPr>
        <p:spPr>
          <a:xfrm>
            <a:off x="5590815" y="4505882"/>
            <a:ext cx="1810638" cy="44597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 / abono de cuentas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4E7E89D8-4A05-4688-B2B9-A7C49C330387}"/>
              </a:ext>
            </a:extLst>
          </p:cNvPr>
          <p:cNvSpPr/>
          <p:nvPr/>
        </p:nvSpPr>
        <p:spPr>
          <a:xfrm>
            <a:off x="5606245" y="5149224"/>
            <a:ext cx="1810638" cy="44597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Generación de deuda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4E7E89D8-4A05-4688-B2B9-A7C49C330387}"/>
              </a:ext>
            </a:extLst>
          </p:cNvPr>
          <p:cNvSpPr/>
          <p:nvPr/>
        </p:nvSpPr>
        <p:spPr>
          <a:xfrm>
            <a:off x="5600038" y="5792566"/>
            <a:ext cx="1810638" cy="44597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Movimiento/  saldos</a:t>
            </a:r>
          </a:p>
        </p:txBody>
      </p:sp>
    </p:spTree>
    <p:extLst>
      <p:ext uri="{BB962C8B-B14F-4D97-AF65-F5344CB8AC3E}">
        <p14:creationId xmlns:p14="http://schemas.microsoft.com/office/powerpoint/2010/main" val="106137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956928" y="3621486"/>
            <a:ext cx="10215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200" b="1" i="1" dirty="0">
                <a:solidFill>
                  <a:srgbClr val="00206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Modelo para el desarrollo y gobierno del nuevo </a:t>
            </a:r>
            <a:r>
              <a:rPr lang="es-PE" sz="2200" b="1" i="1" dirty="0" err="1">
                <a:solidFill>
                  <a:srgbClr val="00206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core</a:t>
            </a:r>
            <a:r>
              <a:rPr lang="es-PE" sz="2200" b="1" i="1" dirty="0">
                <a:solidFill>
                  <a:srgbClr val="00206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de pensiones</a:t>
            </a:r>
          </a:p>
          <a:p>
            <a:pPr algn="just"/>
            <a:endParaRPr lang="es-PE" sz="2200" b="1" i="1" dirty="0">
              <a:solidFill>
                <a:srgbClr val="00206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1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/>
          <p:cNvSpPr/>
          <p:nvPr/>
        </p:nvSpPr>
        <p:spPr>
          <a:xfrm>
            <a:off x="697230" y="5073080"/>
            <a:ext cx="10778490" cy="6864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Rectángulo 44"/>
          <p:cNvSpPr/>
          <p:nvPr/>
        </p:nvSpPr>
        <p:spPr>
          <a:xfrm>
            <a:off x="699640" y="1370045"/>
            <a:ext cx="10778490" cy="6864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42950" y="2743199"/>
            <a:ext cx="10778490" cy="1746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bg2"/>
              </a:solidFill>
            </a:endParaRPr>
          </a:p>
        </p:txBody>
      </p:sp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85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895350" y="1531620"/>
            <a:ext cx="10299519" cy="4229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Gestión de Estrategia 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906781" y="3210389"/>
            <a:ext cx="1396864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Incorporación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7262860" y="3202484"/>
            <a:ext cx="2518247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tramites previsionales y no previsionales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819151" y="5196840"/>
            <a:ext cx="1695450" cy="4229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Gestión Contable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7936752" y="5204842"/>
            <a:ext cx="1512570" cy="4229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Gestión de tesorería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9955529" y="3235043"/>
            <a:ext cx="1295127" cy="711672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Desincorporación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2524626" y="3212384"/>
            <a:ext cx="1373004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Recaudación</a:t>
            </a:r>
          </a:p>
        </p:txBody>
      </p:sp>
      <p:cxnSp>
        <p:nvCxnSpPr>
          <p:cNvPr id="50" name="Conector recto de flecha 49"/>
          <p:cNvCxnSpPr>
            <a:stCxn id="49" idx="1"/>
            <a:endCxn id="36" idx="3"/>
          </p:cNvCxnSpPr>
          <p:nvPr/>
        </p:nvCxnSpPr>
        <p:spPr>
          <a:xfrm flipH="1" flipV="1">
            <a:off x="2303645" y="3601809"/>
            <a:ext cx="220981" cy="1995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37" idx="1"/>
            <a:endCxn id="49" idx="3"/>
          </p:cNvCxnSpPr>
          <p:nvPr/>
        </p:nvCxnSpPr>
        <p:spPr>
          <a:xfrm flipH="1">
            <a:off x="3897630" y="3593904"/>
            <a:ext cx="3365230" cy="990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3326130" y="4572000"/>
            <a:ext cx="0" cy="377190"/>
          </a:xfrm>
          <a:prstGeom prst="straightConnector1">
            <a:avLst/>
          </a:prstGeom>
          <a:ln>
            <a:solidFill>
              <a:srgbClr val="3547C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 flipV="1">
            <a:off x="8755380" y="4535584"/>
            <a:ext cx="0" cy="482186"/>
          </a:xfrm>
          <a:prstGeom prst="straightConnector1">
            <a:avLst/>
          </a:prstGeom>
          <a:ln>
            <a:solidFill>
              <a:srgbClr val="3547C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 flipV="1">
            <a:off x="3326130" y="2209800"/>
            <a:ext cx="0" cy="377190"/>
          </a:xfrm>
          <a:prstGeom prst="straightConnector1">
            <a:avLst/>
          </a:prstGeom>
          <a:ln>
            <a:solidFill>
              <a:srgbClr val="3547C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 flipV="1">
            <a:off x="8755380" y="2198370"/>
            <a:ext cx="0" cy="482186"/>
          </a:xfrm>
          <a:prstGeom prst="straightConnector1">
            <a:avLst/>
          </a:prstGeom>
          <a:ln>
            <a:solidFill>
              <a:srgbClr val="3547C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163425" y="3033207"/>
            <a:ext cx="42191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1600" dirty="0">
                <a:solidFill>
                  <a:schemeClr val="bg1">
                    <a:lumMod val="25000"/>
                  </a:schemeClr>
                </a:solidFill>
              </a:rPr>
              <a:t>N0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872B9D-DB92-4585-B78A-8308A6E040E3}"/>
              </a:ext>
            </a:extLst>
          </p:cNvPr>
          <p:cNvCxnSpPr>
            <a:stCxn id="42" idx="1"/>
            <a:endCxn id="37" idx="3"/>
          </p:cNvCxnSpPr>
          <p:nvPr/>
        </p:nvCxnSpPr>
        <p:spPr>
          <a:xfrm flipH="1">
            <a:off x="9781107" y="3590879"/>
            <a:ext cx="174422" cy="3025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>
            <a:extLst>
              <a:ext uri="{FF2B5EF4-FFF2-40B4-BE49-F238E27FC236}">
                <a16:creationId xmlns:a16="http://schemas.microsoft.com/office/drawing/2014/main" id="{6727E3F6-C820-485D-B9C6-5BB24C2B9777}"/>
              </a:ext>
            </a:extLst>
          </p:cNvPr>
          <p:cNvSpPr txBox="1"/>
          <p:nvPr/>
        </p:nvSpPr>
        <p:spPr>
          <a:xfrm>
            <a:off x="604157" y="353596"/>
            <a:ext cx="4049507" cy="33855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– </a:t>
            </a:r>
            <a:r>
              <a:rPr lang="en-US" dirty="0" err="1"/>
              <a:t>árbol</a:t>
            </a:r>
            <a:r>
              <a:rPr lang="en-US" dirty="0"/>
              <a:t> de </a:t>
            </a:r>
            <a:r>
              <a:rPr lang="en-US" dirty="0" err="1"/>
              <a:t>Procesos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2850445" y="5196840"/>
            <a:ext cx="1298645" cy="4229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Gestión Legal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352033" y="5196840"/>
            <a:ext cx="1397258" cy="4229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Gestión Documentaria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6045109" y="5204842"/>
            <a:ext cx="1510121" cy="4229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Gestión de Riesgos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9706236" y="5204842"/>
            <a:ext cx="1512570" cy="4229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Gestión de </a:t>
            </a:r>
            <a:r>
              <a:rPr lang="es-P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Tecnologia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4118611" y="3225111"/>
            <a:ext cx="1373004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pagos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5667875" y="3235043"/>
            <a:ext cx="1373004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cobranzas</a:t>
            </a:r>
          </a:p>
        </p:txBody>
      </p:sp>
    </p:spTree>
    <p:extLst>
      <p:ext uri="{BB962C8B-B14F-4D97-AF65-F5344CB8AC3E}">
        <p14:creationId xmlns:p14="http://schemas.microsoft.com/office/powerpoint/2010/main" val="14283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06755" y="1194618"/>
            <a:ext cx="10778490" cy="1746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bg2"/>
              </a:solidFill>
            </a:endParaRPr>
          </a:p>
        </p:txBody>
      </p:sp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63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/>
          </a:p>
        </p:txBody>
      </p:sp>
      <p:sp>
        <p:nvSpPr>
          <p:cNvPr id="36" name="Rectángulo 35"/>
          <p:cNvSpPr/>
          <p:nvPr/>
        </p:nvSpPr>
        <p:spPr>
          <a:xfrm>
            <a:off x="870586" y="1661808"/>
            <a:ext cx="1396864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Incorporación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7226665" y="1653903"/>
            <a:ext cx="2210915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tramites previsionales y no previsionales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9919334" y="1686462"/>
            <a:ext cx="1295127" cy="711672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Desincorporación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2488431" y="1663803"/>
            <a:ext cx="1373004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Recaudación</a:t>
            </a:r>
          </a:p>
        </p:txBody>
      </p:sp>
      <p:cxnSp>
        <p:nvCxnSpPr>
          <p:cNvPr id="50" name="Conector recto de flecha 49"/>
          <p:cNvCxnSpPr>
            <a:stCxn id="49" idx="1"/>
            <a:endCxn id="36" idx="3"/>
          </p:cNvCxnSpPr>
          <p:nvPr/>
        </p:nvCxnSpPr>
        <p:spPr>
          <a:xfrm flipH="1" flipV="1">
            <a:off x="2267450" y="2053228"/>
            <a:ext cx="220981" cy="1995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cxnSpLocks/>
            <a:stCxn id="37" idx="1"/>
            <a:endCxn id="49" idx="3"/>
          </p:cNvCxnSpPr>
          <p:nvPr/>
        </p:nvCxnSpPr>
        <p:spPr>
          <a:xfrm flipH="1">
            <a:off x="3861435" y="2045323"/>
            <a:ext cx="3365230" cy="990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127230" y="1484626"/>
            <a:ext cx="42191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1600" dirty="0">
                <a:solidFill>
                  <a:schemeClr val="bg1">
                    <a:lumMod val="25000"/>
                  </a:schemeClr>
                </a:solidFill>
              </a:rPr>
              <a:t>N0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872B9D-DB92-4585-B78A-8308A6E040E3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flipH="1">
            <a:off x="9437580" y="2042298"/>
            <a:ext cx="481754" cy="3025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>
            <a:extLst>
              <a:ext uri="{FF2B5EF4-FFF2-40B4-BE49-F238E27FC236}">
                <a16:creationId xmlns:a16="http://schemas.microsoft.com/office/drawing/2014/main" id="{6727E3F6-C820-485D-B9C6-5BB24C2B9777}"/>
              </a:ext>
            </a:extLst>
          </p:cNvPr>
          <p:cNvSpPr txBox="1"/>
          <p:nvPr/>
        </p:nvSpPr>
        <p:spPr>
          <a:xfrm>
            <a:off x="604157" y="353596"/>
            <a:ext cx="4049507" cy="33855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– </a:t>
            </a:r>
            <a:r>
              <a:rPr lang="en-US" dirty="0" err="1"/>
              <a:t>árbol</a:t>
            </a:r>
            <a:r>
              <a:rPr lang="en-US" dirty="0"/>
              <a:t> de </a:t>
            </a:r>
            <a:r>
              <a:rPr lang="en-US" dirty="0" err="1"/>
              <a:t>Procesos</a:t>
            </a:r>
            <a:endParaRPr lang="en-US" dirty="0"/>
          </a:p>
        </p:txBody>
      </p:sp>
      <p:sp>
        <p:nvSpPr>
          <p:cNvPr id="46" name="Rectángulo 45"/>
          <p:cNvSpPr/>
          <p:nvPr/>
        </p:nvSpPr>
        <p:spPr>
          <a:xfrm>
            <a:off x="4082416" y="1676530"/>
            <a:ext cx="1373004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pagos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5631680" y="1686462"/>
            <a:ext cx="1373004" cy="78283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cobranzas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7294FA4-090D-4BD8-9FB6-00EFD4CD9CB0}"/>
              </a:ext>
            </a:extLst>
          </p:cNvPr>
          <p:cNvSpPr/>
          <p:nvPr/>
        </p:nvSpPr>
        <p:spPr>
          <a:xfrm>
            <a:off x="706756" y="3010000"/>
            <a:ext cx="10778490" cy="2899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4676033-C9CF-4892-BE74-24A8849A73CC}"/>
              </a:ext>
            </a:extLst>
          </p:cNvPr>
          <p:cNvSpPr/>
          <p:nvPr/>
        </p:nvSpPr>
        <p:spPr>
          <a:xfrm>
            <a:off x="866534" y="3261241"/>
            <a:ext cx="1400916" cy="4229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Afiliación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4B74A35-8275-4A93-BFE6-570E71FAA1B4}"/>
              </a:ext>
            </a:extLst>
          </p:cNvPr>
          <p:cNvSpPr/>
          <p:nvPr/>
        </p:nvSpPr>
        <p:spPr>
          <a:xfrm>
            <a:off x="2323801" y="3276317"/>
            <a:ext cx="1434206" cy="4229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Conciliación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1AACED1-D816-4811-9CC7-BD5FA2739FF0}"/>
              </a:ext>
            </a:extLst>
          </p:cNvPr>
          <p:cNvSpPr/>
          <p:nvPr/>
        </p:nvSpPr>
        <p:spPr>
          <a:xfrm>
            <a:off x="4032909" y="3288102"/>
            <a:ext cx="1434206" cy="4229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Abonos 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31F4709-26DB-4924-8E6A-702B63B21C2D}"/>
              </a:ext>
            </a:extLst>
          </p:cNvPr>
          <p:cNvSpPr/>
          <p:nvPr/>
        </p:nvSpPr>
        <p:spPr>
          <a:xfrm>
            <a:off x="868712" y="3796099"/>
            <a:ext cx="1399238" cy="4229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Traspaso In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D246B7E-1DFC-4EF1-A4CB-13EF408E93EF}"/>
              </a:ext>
            </a:extLst>
          </p:cNvPr>
          <p:cNvSpPr/>
          <p:nvPr/>
        </p:nvSpPr>
        <p:spPr>
          <a:xfrm>
            <a:off x="7487557" y="3266277"/>
            <a:ext cx="1950023" cy="4229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beneficios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C821D2C-5D88-4197-93EF-03AD135017B5}"/>
              </a:ext>
            </a:extLst>
          </p:cNvPr>
          <p:cNvSpPr/>
          <p:nvPr/>
        </p:nvSpPr>
        <p:spPr>
          <a:xfrm>
            <a:off x="9860342" y="3276317"/>
            <a:ext cx="1529576" cy="4229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Desafiliación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56EE587-54C6-489F-BFFC-3E46FA85859E}"/>
              </a:ext>
            </a:extLst>
          </p:cNvPr>
          <p:cNvSpPr/>
          <p:nvPr/>
        </p:nvSpPr>
        <p:spPr>
          <a:xfrm>
            <a:off x="9860342" y="3847718"/>
            <a:ext cx="1529576" cy="4229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Traspaso </a:t>
            </a:r>
            <a:r>
              <a:rPr lang="es-PE" sz="14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endParaRPr lang="es-PE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4E7E89D8-4A05-4688-B2B9-A7C49C330387}"/>
              </a:ext>
            </a:extLst>
          </p:cNvPr>
          <p:cNvSpPr/>
          <p:nvPr/>
        </p:nvSpPr>
        <p:spPr>
          <a:xfrm>
            <a:off x="2353489" y="3807670"/>
            <a:ext cx="1434206" cy="4229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Acreditación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EFD71A2D-2CF8-4A2D-82BE-F0EE61D8C5B2}"/>
              </a:ext>
            </a:extLst>
          </p:cNvPr>
          <p:cNvSpPr/>
          <p:nvPr/>
        </p:nvSpPr>
        <p:spPr>
          <a:xfrm>
            <a:off x="5682194" y="3276317"/>
            <a:ext cx="1434206" cy="4229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Generación de deuda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C125471C-0D11-4A1D-88FB-41B7AA1886EE}"/>
              </a:ext>
            </a:extLst>
          </p:cNvPr>
          <p:cNvSpPr/>
          <p:nvPr/>
        </p:nvSpPr>
        <p:spPr>
          <a:xfrm>
            <a:off x="4018019" y="3771617"/>
            <a:ext cx="1434206" cy="4229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9D9BA752-3D23-40BB-9EA6-240AF11A20A5}"/>
              </a:ext>
            </a:extLst>
          </p:cNvPr>
          <p:cNvSpPr/>
          <p:nvPr/>
        </p:nvSpPr>
        <p:spPr>
          <a:xfrm>
            <a:off x="5682550" y="3771617"/>
            <a:ext cx="1434206" cy="4229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deuda 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2A887D04-C14C-4504-98AB-10E1123115D3}"/>
              </a:ext>
            </a:extLst>
          </p:cNvPr>
          <p:cNvSpPr/>
          <p:nvPr/>
        </p:nvSpPr>
        <p:spPr>
          <a:xfrm>
            <a:off x="9908027" y="4430552"/>
            <a:ext cx="1434206" cy="4229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Nulidad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EF57A8FC-BD31-48B0-A659-C524CA7E6F63}"/>
              </a:ext>
            </a:extLst>
          </p:cNvPr>
          <p:cNvSpPr/>
          <p:nvPr/>
        </p:nvSpPr>
        <p:spPr>
          <a:xfrm>
            <a:off x="9908027" y="4958688"/>
            <a:ext cx="1434206" cy="4229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Multiafiliacion</a:t>
            </a:r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236B5C6-41B4-454A-98BC-E68B13CB83C0}"/>
              </a:ext>
            </a:extLst>
          </p:cNvPr>
          <p:cNvSpPr txBox="1"/>
          <p:nvPr/>
        </p:nvSpPr>
        <p:spPr>
          <a:xfrm>
            <a:off x="189518" y="3161003"/>
            <a:ext cx="42191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1600" dirty="0">
                <a:solidFill>
                  <a:schemeClr val="bg1">
                    <a:lumMod val="25000"/>
                  </a:schemeClr>
                </a:solidFill>
              </a:rPr>
              <a:t>N1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381458EA-2ACD-494D-8275-A1592B496192}"/>
              </a:ext>
            </a:extLst>
          </p:cNvPr>
          <p:cNvSpPr/>
          <p:nvPr/>
        </p:nvSpPr>
        <p:spPr>
          <a:xfrm>
            <a:off x="4018020" y="4284968"/>
            <a:ext cx="1449096" cy="4229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Regularización</a:t>
            </a:r>
          </a:p>
        </p:txBody>
      </p:sp>
    </p:spTree>
    <p:extLst>
      <p:ext uri="{BB962C8B-B14F-4D97-AF65-F5344CB8AC3E}">
        <p14:creationId xmlns:p14="http://schemas.microsoft.com/office/powerpoint/2010/main" val="28984813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8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4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m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6&quot;&gt;&lt;elem m_fUsage=&quot;4.95517867308624282430E+00&quot;&gt;&lt;m_msothmcolidx val=&quot;0&quot;/&gt;&lt;m_rgb r=&quot;00&quot; g=&quot;70&quot; b=&quot;C0&quot;/&gt;&lt;m_nBrightness val=&quot;0&quot;/&gt;&lt;/elem&gt;&lt;elem m_fUsage=&quot;2.80098123474729154836E+00&quot;&gt;&lt;m_msothmcolidx val=&quot;0&quot;/&gt;&lt;m_rgb r=&quot;D7&quot; g=&quot;04&quot; b=&quot;44&quot;/&gt;&lt;m_nBrightness val=&quot;0&quot;/&gt;&lt;/elem&gt;&lt;elem m_fUsage=&quot;1.14445939954493947077E+00&quot;&gt;&lt;m_msothmcolidx val=&quot;0&quot;/&gt;&lt;m_rgb r=&quot;77&quot; g=&quot;84&quot; b=&quot;96&quot;/&gt;&lt;m_nBrightness val=&quot;0&quot;/&gt;&lt;/elem&gt;&lt;elem m_fUsage=&quot;9.42175966137374865106E-01&quot;&gt;&lt;m_msothmcolidx val=&quot;0&quot;/&gt;&lt;m_rgb r=&quot;00&quot; g=&quot;20&quot; b=&quot;60&quot;/&gt;&lt;m_nBrightness val=&quot;0&quot;/&gt;&lt;/elem&gt;&lt;elem m_fUsage=&quot;3.46712068996614039551E-02&quot;&gt;&lt;m_msothmcolidx val=&quot;0&quot;/&gt;&lt;m_rgb r=&quot;F8&quot; g=&quot;96&quot; b=&quot;0D&quot;/&gt;&lt;m_nBrightness val=&quot;0&quot;/&gt;&lt;/elem&gt;&lt;elem m_fUsage=&quot;1.47808829414346077497E-02&quot;&gt;&lt;m_msothmcolidx val=&quot;0&quot;/&gt;&lt;m_rgb r=&quot;99&quot; g=&quot;B4&quot; b=&quot;33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Buxe Colored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70444"/>
      </a:accent1>
      <a:accent2>
        <a:srgbClr val="FFD014"/>
      </a:accent2>
      <a:accent3>
        <a:srgbClr val="99B433"/>
      </a:accent3>
      <a:accent4>
        <a:srgbClr val="F8960D"/>
      </a:accent4>
      <a:accent5>
        <a:srgbClr val="00A19C"/>
      </a:accent5>
      <a:accent6>
        <a:srgbClr val="AAB2BD"/>
      </a:accent6>
      <a:hlink>
        <a:srgbClr val="F8960D"/>
      </a:hlink>
      <a:folHlink>
        <a:srgbClr val="D7044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588</TotalTime>
  <Words>277</Words>
  <Application>Microsoft Office PowerPoint</Application>
  <PresentationFormat>Panorámica</PresentationFormat>
  <Paragraphs>115</Paragraphs>
  <Slides>7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</vt:lpstr>
      <vt:lpstr>Roboto Condensed Light</vt:lpstr>
      <vt:lpstr>Office Theme</vt:lpstr>
      <vt:lpstr>Diapositiva de think-cell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SimpleSmart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Kadabra</dc:title>
  <dc:creator>Luis Alfredo Garcia</dc:creator>
  <dc:description>http://graphicriver.net/user/simplesmart/portfolio</dc:description>
  <cp:lastModifiedBy>Nelson Diaz</cp:lastModifiedBy>
  <cp:revision>2208</cp:revision>
  <cp:lastPrinted>2018-01-11T22:03:44Z</cp:lastPrinted>
  <dcterms:created xsi:type="dcterms:W3CDTF">2015-08-21T03:53:48Z</dcterms:created>
  <dcterms:modified xsi:type="dcterms:W3CDTF">2018-07-10T16:00:00Z</dcterms:modified>
</cp:coreProperties>
</file>