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0" r:id="rId2"/>
    <p:sldId id="281" r:id="rId3"/>
    <p:sldId id="294" r:id="rId4"/>
    <p:sldId id="912" r:id="rId5"/>
    <p:sldId id="277" r:id="rId6"/>
    <p:sldId id="286" r:id="rId7"/>
    <p:sldId id="914" r:id="rId8"/>
    <p:sldId id="913" r:id="rId9"/>
    <p:sldId id="275" r:id="rId10"/>
    <p:sldId id="293" r:id="rId11"/>
    <p:sldId id="290" r:id="rId12"/>
    <p:sldId id="284" r:id="rId13"/>
    <p:sldId id="289" r:id="rId14"/>
    <p:sldId id="288" r:id="rId15"/>
    <p:sldId id="291" r:id="rId16"/>
    <p:sldId id="292" r:id="rId17"/>
    <p:sldId id="287" r:id="rId18"/>
    <p:sldId id="285"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Polo Martinez" initials="LPM" lastIdx="1" clrIdx="0">
    <p:extLst>
      <p:ext uri="{19B8F6BF-5375-455C-9EA6-DF929625EA0E}">
        <p15:presenceInfo xmlns:p15="http://schemas.microsoft.com/office/powerpoint/2012/main" userId="S-1-5-21-291807029-118641816-3885112711-342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185" autoAdjust="0"/>
  </p:normalViewPr>
  <p:slideViewPr>
    <p:cSldViewPr snapToGrid="0">
      <p:cViewPr varScale="1">
        <p:scale>
          <a:sx n="70" d="100"/>
          <a:sy n="70" d="100"/>
        </p:scale>
        <p:origin x="846" y="54"/>
      </p:cViewPr>
      <p:guideLst/>
    </p:cSldViewPr>
  </p:slideViewPr>
  <p:notesTextViewPr>
    <p:cViewPr>
      <p:scale>
        <a:sx n="1" d="1"/>
        <a:sy n="1" d="1"/>
      </p:scale>
      <p:origin x="0" y="-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FDD56-6EA9-4657-A506-9DDEF2938C4A}" type="datetimeFigureOut">
              <a:rPr lang="es-PE" smtClean="0"/>
              <a:t>15/08/2018</a:t>
            </a:fld>
            <a:endParaRPr lang="es-P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E4B28-C628-4F08-8EA5-93187F83E0D4}" type="slidenum">
              <a:rPr lang="es-PE" smtClean="0"/>
              <a:t>‹#›</a:t>
            </a:fld>
            <a:endParaRPr lang="es-PE"/>
          </a:p>
        </p:txBody>
      </p:sp>
    </p:spTree>
    <p:extLst>
      <p:ext uri="{BB962C8B-B14F-4D97-AF65-F5344CB8AC3E}">
        <p14:creationId xmlns:p14="http://schemas.microsoft.com/office/powerpoint/2010/main" val="4055458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E" dirty="0"/>
              <a:t>Esta lamina son todas las capacidades que tendrá la capa de seguridad. Dentro de las observaciones que menciono Prima, indicaron que a nivel de Credicorp se tiene Anti </a:t>
            </a:r>
            <a:r>
              <a:rPr lang="es-PE" dirty="0" err="1"/>
              <a:t>DDos</a:t>
            </a:r>
            <a:r>
              <a:rPr lang="es-PE" dirty="0"/>
              <a:t> antimalware, etc. Estas características no están en las capacidades mencionadas por EVOL, el cual resalto el uso de WAF que cubre el OWASP Top 10, pero no cubre las capacidades mencionadas por Prima. Se quedo en que se enviaría por parte de Integra que otras temas de bloqueo se deberían considerar.</a:t>
            </a:r>
          </a:p>
          <a:p>
            <a:r>
              <a:rPr lang="es-PE" dirty="0"/>
              <a:t>También, se quedo en que </a:t>
            </a:r>
            <a:r>
              <a:rPr lang="es-PE" dirty="0" err="1"/>
              <a:t>Evol</a:t>
            </a:r>
            <a:r>
              <a:rPr lang="es-PE" dirty="0"/>
              <a:t> indicaría cuales de estas capacidades serán desarrolladas en el </a:t>
            </a:r>
            <a:r>
              <a:rPr lang="es-PE" dirty="0" err="1"/>
              <a:t>core</a:t>
            </a:r>
            <a:r>
              <a:rPr lang="es-PE" dirty="0"/>
              <a:t> de </a:t>
            </a:r>
            <a:r>
              <a:rPr lang="es-PE" dirty="0" err="1"/>
              <a:t>kadara</a:t>
            </a:r>
            <a:r>
              <a:rPr lang="es-PE" dirty="0"/>
              <a:t> (</a:t>
            </a:r>
            <a:r>
              <a:rPr lang="es-PE" dirty="0" err="1"/>
              <a:t>ejm</a:t>
            </a:r>
            <a:r>
              <a:rPr lang="es-PE" dirty="0"/>
              <a:t> auditoria) y que cuales se deberían tener sin implicar un desarrollo (</a:t>
            </a:r>
            <a:r>
              <a:rPr lang="es-PE" dirty="0" err="1"/>
              <a:t>ejm</a:t>
            </a:r>
            <a:r>
              <a:rPr lang="es-PE" dirty="0"/>
              <a:t> autenticación con el AD).</a:t>
            </a:r>
          </a:p>
        </p:txBody>
      </p:sp>
      <p:sp>
        <p:nvSpPr>
          <p:cNvPr id="4" name="Slide Number Placeholder 3"/>
          <p:cNvSpPr>
            <a:spLocks noGrp="1"/>
          </p:cNvSpPr>
          <p:nvPr>
            <p:ph type="sldNum" sz="quarter" idx="10"/>
          </p:nvPr>
        </p:nvSpPr>
        <p:spPr/>
        <p:txBody>
          <a:bodyPr/>
          <a:lstStyle/>
          <a:p>
            <a:fld id="{C57E4B28-C628-4F08-8EA5-93187F83E0D4}" type="slidenum">
              <a:rPr lang="es-PE" smtClean="0"/>
              <a:t>5</a:t>
            </a:fld>
            <a:endParaRPr lang="es-PE"/>
          </a:p>
        </p:txBody>
      </p:sp>
    </p:spTree>
    <p:extLst>
      <p:ext uri="{BB962C8B-B14F-4D97-AF65-F5344CB8AC3E}">
        <p14:creationId xmlns:p14="http://schemas.microsoft.com/office/powerpoint/2010/main" val="365804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E" dirty="0"/>
              <a:t>Que sede indicar el patrón de seguridad a nivel de servicios. ¿Cómo un servicio es llamado por el api Gateway?</a:t>
            </a:r>
          </a:p>
        </p:txBody>
      </p:sp>
      <p:sp>
        <p:nvSpPr>
          <p:cNvPr id="4" name="Slide Number Placeholder 3"/>
          <p:cNvSpPr>
            <a:spLocks noGrp="1"/>
          </p:cNvSpPr>
          <p:nvPr>
            <p:ph type="sldNum" sz="quarter" idx="10"/>
          </p:nvPr>
        </p:nvSpPr>
        <p:spPr/>
        <p:txBody>
          <a:bodyPr/>
          <a:lstStyle/>
          <a:p>
            <a:fld id="{C57E4B28-C628-4F08-8EA5-93187F83E0D4}" type="slidenum">
              <a:rPr lang="es-PE" smtClean="0"/>
              <a:t>6</a:t>
            </a:fld>
            <a:endParaRPr lang="es-PE"/>
          </a:p>
        </p:txBody>
      </p:sp>
    </p:spTree>
    <p:extLst>
      <p:ext uri="{BB962C8B-B14F-4D97-AF65-F5344CB8AC3E}">
        <p14:creationId xmlns:p14="http://schemas.microsoft.com/office/powerpoint/2010/main" val="3210682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E" dirty="0"/>
              <a:t>Esta es la línea base de las consideraciones de seguridad para </a:t>
            </a:r>
            <a:r>
              <a:rPr lang="es-PE" dirty="0" err="1"/>
              <a:t>Kadabra</a:t>
            </a:r>
            <a:r>
              <a:rPr lang="es-PE" dirty="0"/>
              <a:t>. ¿Que otras cosas mas deberían considerarse? </a:t>
            </a:r>
          </a:p>
        </p:txBody>
      </p:sp>
      <p:sp>
        <p:nvSpPr>
          <p:cNvPr id="4" name="Slide Number Placeholder 3"/>
          <p:cNvSpPr>
            <a:spLocks noGrp="1"/>
          </p:cNvSpPr>
          <p:nvPr>
            <p:ph type="sldNum" sz="quarter" idx="10"/>
          </p:nvPr>
        </p:nvSpPr>
        <p:spPr/>
        <p:txBody>
          <a:bodyPr/>
          <a:lstStyle/>
          <a:p>
            <a:fld id="{C57E4B28-C628-4F08-8EA5-93187F83E0D4}" type="slidenum">
              <a:rPr lang="es-PE" smtClean="0"/>
              <a:t>7</a:t>
            </a:fld>
            <a:endParaRPr lang="es-PE"/>
          </a:p>
        </p:txBody>
      </p:sp>
    </p:spTree>
    <p:extLst>
      <p:ext uri="{BB962C8B-B14F-4D97-AF65-F5344CB8AC3E}">
        <p14:creationId xmlns:p14="http://schemas.microsoft.com/office/powerpoint/2010/main" val="3315094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E" dirty="0"/>
              <a:t>En este grafico se modificaran los siguientes puntos:</a:t>
            </a:r>
          </a:p>
          <a:p>
            <a:r>
              <a:rPr lang="es-PE" dirty="0"/>
              <a:t>Todo será inicialmente </a:t>
            </a:r>
            <a:r>
              <a:rPr lang="es-PE" dirty="0" err="1"/>
              <a:t>onpremise</a:t>
            </a:r>
            <a:r>
              <a:rPr lang="es-PE" dirty="0"/>
              <a:t> con nube privada pero debe tener la capacidad de migrar a nube publica.</a:t>
            </a:r>
          </a:p>
          <a:p>
            <a:r>
              <a:rPr lang="es-PE" dirty="0"/>
              <a:t>La parte </a:t>
            </a:r>
            <a:r>
              <a:rPr lang="es-PE" dirty="0" err="1"/>
              <a:t>front</a:t>
            </a:r>
            <a:r>
              <a:rPr lang="es-PE" dirty="0"/>
              <a:t> del </a:t>
            </a:r>
            <a:r>
              <a:rPr lang="es-PE" dirty="0" err="1"/>
              <a:t>core</a:t>
            </a:r>
            <a:r>
              <a:rPr lang="es-PE" dirty="0"/>
              <a:t> es interna y por lo tanto se moverá a la VLAN de aplicación. En la DMZ de presentación solo dejaran los balanceadores que expondrá las </a:t>
            </a:r>
            <a:r>
              <a:rPr lang="es-PE" dirty="0" err="1"/>
              <a:t>apis</a:t>
            </a:r>
            <a:r>
              <a:rPr lang="es-PE" dirty="0"/>
              <a:t> para los canales. Integra Prima y Externos irán de frente a la VLAN de aplicación. Solo se dejara el canal de internet para que entre por la capa de presentación.</a:t>
            </a:r>
          </a:p>
          <a:p>
            <a:r>
              <a:rPr lang="es-PE" dirty="0"/>
              <a:t>Se usaran balanceadores en toda la aplicación. En la parte de base de datos dependiendo de cual se escoja se decidirá si la parte del balanceo se maneja con un </a:t>
            </a:r>
            <a:r>
              <a:rPr lang="es-PE" dirty="0" err="1"/>
              <a:t>feature</a:t>
            </a:r>
            <a:r>
              <a:rPr lang="es-PE" dirty="0"/>
              <a:t> de la base de datos o no.</a:t>
            </a:r>
          </a:p>
          <a:p>
            <a:r>
              <a:rPr lang="es-PE" dirty="0"/>
              <a:t>Se propuso utilizar un hipervisor de redes para que el tema de los balanceadores ruteadores y demás sean virtuales. Esto para reducir la parte operativa del encargado </a:t>
            </a:r>
            <a:r>
              <a:rPr lang="es-PE"/>
              <a:t>de redes.</a:t>
            </a:r>
            <a:endParaRPr lang="es-PE" dirty="0"/>
          </a:p>
        </p:txBody>
      </p:sp>
      <p:sp>
        <p:nvSpPr>
          <p:cNvPr id="4" name="Slide Number Placeholder 3"/>
          <p:cNvSpPr>
            <a:spLocks noGrp="1"/>
          </p:cNvSpPr>
          <p:nvPr>
            <p:ph type="sldNum" sz="quarter" idx="10"/>
          </p:nvPr>
        </p:nvSpPr>
        <p:spPr/>
        <p:txBody>
          <a:bodyPr/>
          <a:lstStyle/>
          <a:p>
            <a:fld id="{C57E4B28-C628-4F08-8EA5-93187F83E0D4}" type="slidenum">
              <a:rPr lang="es-PE" smtClean="0"/>
              <a:t>8</a:t>
            </a:fld>
            <a:endParaRPr lang="es-PE"/>
          </a:p>
        </p:txBody>
      </p:sp>
    </p:spTree>
    <p:extLst>
      <p:ext uri="{BB962C8B-B14F-4D97-AF65-F5344CB8AC3E}">
        <p14:creationId xmlns:p14="http://schemas.microsoft.com/office/powerpoint/2010/main" val="19887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485C-EEA5-4C00-B5E9-F811032903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C42791-04AF-487A-BACF-4257050BC3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5BD722-8B4B-433A-9A90-D35D20258D07}"/>
              </a:ext>
            </a:extLst>
          </p:cNvPr>
          <p:cNvSpPr>
            <a:spLocks noGrp="1"/>
          </p:cNvSpPr>
          <p:nvPr>
            <p:ph type="dt" sz="half" idx="10"/>
          </p:nvPr>
        </p:nvSpPr>
        <p:spPr/>
        <p:txBody>
          <a:bodyPr/>
          <a:lstStyle/>
          <a:p>
            <a:fld id="{4FE12AD9-DBD9-41BC-8679-245A282BC601}" type="datetimeFigureOut">
              <a:rPr lang="en-US" smtClean="0"/>
              <a:t>8/15/2018</a:t>
            </a:fld>
            <a:endParaRPr lang="en-US"/>
          </a:p>
        </p:txBody>
      </p:sp>
      <p:sp>
        <p:nvSpPr>
          <p:cNvPr id="5" name="Footer Placeholder 4">
            <a:extLst>
              <a:ext uri="{FF2B5EF4-FFF2-40B4-BE49-F238E27FC236}">
                <a16:creationId xmlns:a16="http://schemas.microsoft.com/office/drawing/2014/main" id="{8B81DC61-C1BD-42B8-B51E-61F6F1C10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D2B4A-6873-41A4-91ED-A0D5313B210D}"/>
              </a:ext>
            </a:extLst>
          </p:cNvPr>
          <p:cNvSpPr>
            <a:spLocks noGrp="1"/>
          </p:cNvSpPr>
          <p:nvPr>
            <p:ph type="sldNum" sz="quarter" idx="12"/>
          </p:nvPr>
        </p:nvSpPr>
        <p:spPr/>
        <p:txBody>
          <a:bodyPr/>
          <a:lstStyle/>
          <a:p>
            <a:fld id="{CFC76B7A-8D13-4336-A2F6-7E76A4D54E52}" type="slidenum">
              <a:rPr lang="en-US" smtClean="0"/>
              <a:t>‹#›</a:t>
            </a:fld>
            <a:endParaRPr lang="en-US"/>
          </a:p>
        </p:txBody>
      </p:sp>
    </p:spTree>
    <p:extLst>
      <p:ext uri="{BB962C8B-B14F-4D97-AF65-F5344CB8AC3E}">
        <p14:creationId xmlns:p14="http://schemas.microsoft.com/office/powerpoint/2010/main" val="100043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AC23-BAAC-4CBD-BAC1-CAB85297F2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500EA8-AA6E-4C5C-85E3-AEE8F1320E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70433-BFE2-4144-AAED-3FF879FB15CD}"/>
              </a:ext>
            </a:extLst>
          </p:cNvPr>
          <p:cNvSpPr>
            <a:spLocks noGrp="1"/>
          </p:cNvSpPr>
          <p:nvPr>
            <p:ph type="dt" sz="half" idx="10"/>
          </p:nvPr>
        </p:nvSpPr>
        <p:spPr/>
        <p:txBody>
          <a:bodyPr/>
          <a:lstStyle/>
          <a:p>
            <a:fld id="{4FE12AD9-DBD9-41BC-8679-245A282BC601}" type="datetimeFigureOut">
              <a:rPr lang="en-US" smtClean="0"/>
              <a:t>8/15/2018</a:t>
            </a:fld>
            <a:endParaRPr lang="en-US"/>
          </a:p>
        </p:txBody>
      </p:sp>
      <p:sp>
        <p:nvSpPr>
          <p:cNvPr id="5" name="Footer Placeholder 4">
            <a:extLst>
              <a:ext uri="{FF2B5EF4-FFF2-40B4-BE49-F238E27FC236}">
                <a16:creationId xmlns:a16="http://schemas.microsoft.com/office/drawing/2014/main" id="{980932A0-4C93-4060-89DC-D7BB58C57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FBF15-5881-41FF-83D0-9502F8C482DC}"/>
              </a:ext>
            </a:extLst>
          </p:cNvPr>
          <p:cNvSpPr>
            <a:spLocks noGrp="1"/>
          </p:cNvSpPr>
          <p:nvPr>
            <p:ph type="sldNum" sz="quarter" idx="12"/>
          </p:nvPr>
        </p:nvSpPr>
        <p:spPr/>
        <p:txBody>
          <a:bodyPr/>
          <a:lstStyle/>
          <a:p>
            <a:fld id="{CFC76B7A-8D13-4336-A2F6-7E76A4D54E52}" type="slidenum">
              <a:rPr lang="en-US" smtClean="0"/>
              <a:t>‹#›</a:t>
            </a:fld>
            <a:endParaRPr lang="en-US"/>
          </a:p>
        </p:txBody>
      </p:sp>
    </p:spTree>
    <p:extLst>
      <p:ext uri="{BB962C8B-B14F-4D97-AF65-F5344CB8AC3E}">
        <p14:creationId xmlns:p14="http://schemas.microsoft.com/office/powerpoint/2010/main" val="255383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2F21C1-6A8F-4405-82A4-F8B005FE12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2EE0A4-1171-4928-ADD2-4D6F9CF640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EAAD4-FC15-4E30-B70B-FC633F4951A6}"/>
              </a:ext>
            </a:extLst>
          </p:cNvPr>
          <p:cNvSpPr>
            <a:spLocks noGrp="1"/>
          </p:cNvSpPr>
          <p:nvPr>
            <p:ph type="dt" sz="half" idx="10"/>
          </p:nvPr>
        </p:nvSpPr>
        <p:spPr/>
        <p:txBody>
          <a:bodyPr/>
          <a:lstStyle/>
          <a:p>
            <a:fld id="{4FE12AD9-DBD9-41BC-8679-245A282BC601}" type="datetimeFigureOut">
              <a:rPr lang="en-US" smtClean="0"/>
              <a:t>8/15/2018</a:t>
            </a:fld>
            <a:endParaRPr lang="en-US"/>
          </a:p>
        </p:txBody>
      </p:sp>
      <p:sp>
        <p:nvSpPr>
          <p:cNvPr id="5" name="Footer Placeholder 4">
            <a:extLst>
              <a:ext uri="{FF2B5EF4-FFF2-40B4-BE49-F238E27FC236}">
                <a16:creationId xmlns:a16="http://schemas.microsoft.com/office/drawing/2014/main" id="{0DF5F2D0-D44E-484C-B921-6F9E1C7E1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FBFF6-AD7E-4A94-83EE-008A2F4DAA8D}"/>
              </a:ext>
            </a:extLst>
          </p:cNvPr>
          <p:cNvSpPr>
            <a:spLocks noGrp="1"/>
          </p:cNvSpPr>
          <p:nvPr>
            <p:ph type="sldNum" sz="quarter" idx="12"/>
          </p:nvPr>
        </p:nvSpPr>
        <p:spPr/>
        <p:txBody>
          <a:bodyPr/>
          <a:lstStyle/>
          <a:p>
            <a:fld id="{CFC76B7A-8D13-4336-A2F6-7E76A4D54E52}" type="slidenum">
              <a:rPr lang="en-US" smtClean="0"/>
              <a:t>‹#›</a:t>
            </a:fld>
            <a:endParaRPr lang="en-US"/>
          </a:p>
        </p:txBody>
      </p:sp>
    </p:spTree>
    <p:extLst>
      <p:ext uri="{BB962C8B-B14F-4D97-AF65-F5344CB8AC3E}">
        <p14:creationId xmlns:p14="http://schemas.microsoft.com/office/powerpoint/2010/main" val="393138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0AD8-6244-4FDE-825E-CB903458C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A753A-54BD-4ED0-A028-F799FBE46E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66C5F-02CB-48A0-B74F-1004B2162540}"/>
              </a:ext>
            </a:extLst>
          </p:cNvPr>
          <p:cNvSpPr>
            <a:spLocks noGrp="1"/>
          </p:cNvSpPr>
          <p:nvPr>
            <p:ph type="dt" sz="half" idx="10"/>
          </p:nvPr>
        </p:nvSpPr>
        <p:spPr/>
        <p:txBody>
          <a:bodyPr/>
          <a:lstStyle/>
          <a:p>
            <a:fld id="{4FE12AD9-DBD9-41BC-8679-245A282BC601}" type="datetimeFigureOut">
              <a:rPr lang="en-US" smtClean="0"/>
              <a:t>8/15/2018</a:t>
            </a:fld>
            <a:endParaRPr lang="en-US"/>
          </a:p>
        </p:txBody>
      </p:sp>
      <p:sp>
        <p:nvSpPr>
          <p:cNvPr id="5" name="Footer Placeholder 4">
            <a:extLst>
              <a:ext uri="{FF2B5EF4-FFF2-40B4-BE49-F238E27FC236}">
                <a16:creationId xmlns:a16="http://schemas.microsoft.com/office/drawing/2014/main" id="{02871EA1-6F28-46C7-AC82-022878AD8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F1654-7640-4F37-A35A-86C47F3EA779}"/>
              </a:ext>
            </a:extLst>
          </p:cNvPr>
          <p:cNvSpPr>
            <a:spLocks noGrp="1"/>
          </p:cNvSpPr>
          <p:nvPr>
            <p:ph type="sldNum" sz="quarter" idx="12"/>
          </p:nvPr>
        </p:nvSpPr>
        <p:spPr/>
        <p:txBody>
          <a:bodyPr/>
          <a:lstStyle/>
          <a:p>
            <a:fld id="{CFC76B7A-8D13-4336-A2F6-7E76A4D54E52}" type="slidenum">
              <a:rPr lang="en-US" smtClean="0"/>
              <a:t>‹#›</a:t>
            </a:fld>
            <a:endParaRPr lang="en-US"/>
          </a:p>
        </p:txBody>
      </p:sp>
    </p:spTree>
    <p:extLst>
      <p:ext uri="{BB962C8B-B14F-4D97-AF65-F5344CB8AC3E}">
        <p14:creationId xmlns:p14="http://schemas.microsoft.com/office/powerpoint/2010/main" val="348021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BBAF-8792-4C4E-9EE5-A9440958E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60AA6C-C40A-4F3F-9C50-31A2DE4576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B04BB6-89A3-4D48-A093-DEAFD9E49B39}"/>
              </a:ext>
            </a:extLst>
          </p:cNvPr>
          <p:cNvSpPr>
            <a:spLocks noGrp="1"/>
          </p:cNvSpPr>
          <p:nvPr>
            <p:ph type="dt" sz="half" idx="10"/>
          </p:nvPr>
        </p:nvSpPr>
        <p:spPr/>
        <p:txBody>
          <a:bodyPr/>
          <a:lstStyle/>
          <a:p>
            <a:fld id="{4FE12AD9-DBD9-41BC-8679-245A282BC601}" type="datetimeFigureOut">
              <a:rPr lang="en-US" smtClean="0"/>
              <a:t>8/15/2018</a:t>
            </a:fld>
            <a:endParaRPr lang="en-US"/>
          </a:p>
        </p:txBody>
      </p:sp>
      <p:sp>
        <p:nvSpPr>
          <p:cNvPr id="5" name="Footer Placeholder 4">
            <a:extLst>
              <a:ext uri="{FF2B5EF4-FFF2-40B4-BE49-F238E27FC236}">
                <a16:creationId xmlns:a16="http://schemas.microsoft.com/office/drawing/2014/main" id="{B8AFC0D6-47C7-482C-AEFE-98A6FF848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F4BBC-B34B-4A1D-B393-104E64E3EBBE}"/>
              </a:ext>
            </a:extLst>
          </p:cNvPr>
          <p:cNvSpPr>
            <a:spLocks noGrp="1"/>
          </p:cNvSpPr>
          <p:nvPr>
            <p:ph type="sldNum" sz="quarter" idx="12"/>
          </p:nvPr>
        </p:nvSpPr>
        <p:spPr/>
        <p:txBody>
          <a:bodyPr/>
          <a:lstStyle/>
          <a:p>
            <a:fld id="{CFC76B7A-8D13-4336-A2F6-7E76A4D54E52}" type="slidenum">
              <a:rPr lang="en-US" smtClean="0"/>
              <a:t>‹#›</a:t>
            </a:fld>
            <a:endParaRPr lang="en-US"/>
          </a:p>
        </p:txBody>
      </p:sp>
    </p:spTree>
    <p:extLst>
      <p:ext uri="{BB962C8B-B14F-4D97-AF65-F5344CB8AC3E}">
        <p14:creationId xmlns:p14="http://schemas.microsoft.com/office/powerpoint/2010/main" val="194708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06B5-02C5-4E43-872F-C09AE058F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73E040-0FC4-4AC4-91AE-DBE355102F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A4E13C-B033-4267-9145-ACA90B3650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3F6A7D-E328-496B-ACBA-ED94AE313430}"/>
              </a:ext>
            </a:extLst>
          </p:cNvPr>
          <p:cNvSpPr>
            <a:spLocks noGrp="1"/>
          </p:cNvSpPr>
          <p:nvPr>
            <p:ph type="dt" sz="half" idx="10"/>
          </p:nvPr>
        </p:nvSpPr>
        <p:spPr/>
        <p:txBody>
          <a:bodyPr/>
          <a:lstStyle/>
          <a:p>
            <a:fld id="{4FE12AD9-DBD9-41BC-8679-245A282BC601}" type="datetimeFigureOut">
              <a:rPr lang="en-US" smtClean="0"/>
              <a:t>8/15/2018</a:t>
            </a:fld>
            <a:endParaRPr lang="en-US"/>
          </a:p>
        </p:txBody>
      </p:sp>
      <p:sp>
        <p:nvSpPr>
          <p:cNvPr id="6" name="Footer Placeholder 5">
            <a:extLst>
              <a:ext uri="{FF2B5EF4-FFF2-40B4-BE49-F238E27FC236}">
                <a16:creationId xmlns:a16="http://schemas.microsoft.com/office/drawing/2014/main" id="{808D98FA-9767-4C81-BA59-C355BD50D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BD4E12-CB13-4AEA-85E3-B083CC8B3F92}"/>
              </a:ext>
            </a:extLst>
          </p:cNvPr>
          <p:cNvSpPr>
            <a:spLocks noGrp="1"/>
          </p:cNvSpPr>
          <p:nvPr>
            <p:ph type="sldNum" sz="quarter" idx="12"/>
          </p:nvPr>
        </p:nvSpPr>
        <p:spPr/>
        <p:txBody>
          <a:bodyPr/>
          <a:lstStyle/>
          <a:p>
            <a:fld id="{CFC76B7A-8D13-4336-A2F6-7E76A4D54E52}" type="slidenum">
              <a:rPr lang="en-US" smtClean="0"/>
              <a:t>‹#›</a:t>
            </a:fld>
            <a:endParaRPr lang="en-US"/>
          </a:p>
        </p:txBody>
      </p:sp>
    </p:spTree>
    <p:extLst>
      <p:ext uri="{BB962C8B-B14F-4D97-AF65-F5344CB8AC3E}">
        <p14:creationId xmlns:p14="http://schemas.microsoft.com/office/powerpoint/2010/main" val="128697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27CC-78A5-4A96-A61F-BD99DCCD47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BA6349-ABD4-4276-8763-6AA45BD06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0A0AFF-EB47-4923-88FB-78E070355E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52D7D-56B7-439E-9007-BDA174DD0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9C6D3E-53D8-4B34-8DAD-592396D23B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651D84-D65B-4B2E-8674-4D3AFA74464A}"/>
              </a:ext>
            </a:extLst>
          </p:cNvPr>
          <p:cNvSpPr>
            <a:spLocks noGrp="1"/>
          </p:cNvSpPr>
          <p:nvPr>
            <p:ph type="dt" sz="half" idx="10"/>
          </p:nvPr>
        </p:nvSpPr>
        <p:spPr/>
        <p:txBody>
          <a:bodyPr/>
          <a:lstStyle/>
          <a:p>
            <a:fld id="{4FE12AD9-DBD9-41BC-8679-245A282BC601}" type="datetimeFigureOut">
              <a:rPr lang="en-US" smtClean="0"/>
              <a:t>8/15/2018</a:t>
            </a:fld>
            <a:endParaRPr lang="en-US"/>
          </a:p>
        </p:txBody>
      </p:sp>
      <p:sp>
        <p:nvSpPr>
          <p:cNvPr id="8" name="Footer Placeholder 7">
            <a:extLst>
              <a:ext uri="{FF2B5EF4-FFF2-40B4-BE49-F238E27FC236}">
                <a16:creationId xmlns:a16="http://schemas.microsoft.com/office/drawing/2014/main" id="{90BB2A0D-F19F-40D1-BE98-F8904E354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D8D9D1-2D41-43E2-9FFF-BDFFB9CF6C8F}"/>
              </a:ext>
            </a:extLst>
          </p:cNvPr>
          <p:cNvSpPr>
            <a:spLocks noGrp="1"/>
          </p:cNvSpPr>
          <p:nvPr>
            <p:ph type="sldNum" sz="quarter" idx="12"/>
          </p:nvPr>
        </p:nvSpPr>
        <p:spPr/>
        <p:txBody>
          <a:bodyPr/>
          <a:lstStyle/>
          <a:p>
            <a:fld id="{CFC76B7A-8D13-4336-A2F6-7E76A4D54E52}" type="slidenum">
              <a:rPr lang="en-US" smtClean="0"/>
              <a:t>‹#›</a:t>
            </a:fld>
            <a:endParaRPr lang="en-US"/>
          </a:p>
        </p:txBody>
      </p:sp>
    </p:spTree>
    <p:extLst>
      <p:ext uri="{BB962C8B-B14F-4D97-AF65-F5344CB8AC3E}">
        <p14:creationId xmlns:p14="http://schemas.microsoft.com/office/powerpoint/2010/main" val="386500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70B0-8EF1-4FCD-BC8A-368F2663D3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DE0286-DF59-4FC9-8AE4-554FEEA05C93}"/>
              </a:ext>
            </a:extLst>
          </p:cNvPr>
          <p:cNvSpPr>
            <a:spLocks noGrp="1"/>
          </p:cNvSpPr>
          <p:nvPr>
            <p:ph type="dt" sz="half" idx="10"/>
          </p:nvPr>
        </p:nvSpPr>
        <p:spPr/>
        <p:txBody>
          <a:bodyPr/>
          <a:lstStyle/>
          <a:p>
            <a:fld id="{4FE12AD9-DBD9-41BC-8679-245A282BC601}" type="datetimeFigureOut">
              <a:rPr lang="en-US" smtClean="0"/>
              <a:t>8/15/2018</a:t>
            </a:fld>
            <a:endParaRPr lang="en-US"/>
          </a:p>
        </p:txBody>
      </p:sp>
      <p:sp>
        <p:nvSpPr>
          <p:cNvPr id="4" name="Footer Placeholder 3">
            <a:extLst>
              <a:ext uri="{FF2B5EF4-FFF2-40B4-BE49-F238E27FC236}">
                <a16:creationId xmlns:a16="http://schemas.microsoft.com/office/drawing/2014/main" id="{70F17E04-06D6-4CA9-A232-8F3A8563B1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7FF34B-A406-41DF-9959-D55270F81507}"/>
              </a:ext>
            </a:extLst>
          </p:cNvPr>
          <p:cNvSpPr>
            <a:spLocks noGrp="1"/>
          </p:cNvSpPr>
          <p:nvPr>
            <p:ph type="sldNum" sz="quarter" idx="12"/>
          </p:nvPr>
        </p:nvSpPr>
        <p:spPr/>
        <p:txBody>
          <a:bodyPr/>
          <a:lstStyle/>
          <a:p>
            <a:fld id="{CFC76B7A-8D13-4336-A2F6-7E76A4D54E52}" type="slidenum">
              <a:rPr lang="en-US" smtClean="0"/>
              <a:t>‹#›</a:t>
            </a:fld>
            <a:endParaRPr lang="en-US"/>
          </a:p>
        </p:txBody>
      </p:sp>
    </p:spTree>
    <p:extLst>
      <p:ext uri="{BB962C8B-B14F-4D97-AF65-F5344CB8AC3E}">
        <p14:creationId xmlns:p14="http://schemas.microsoft.com/office/powerpoint/2010/main" val="324081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41ADF-08C6-400B-8B20-C8315199391C}"/>
              </a:ext>
            </a:extLst>
          </p:cNvPr>
          <p:cNvSpPr>
            <a:spLocks noGrp="1"/>
          </p:cNvSpPr>
          <p:nvPr>
            <p:ph type="dt" sz="half" idx="10"/>
          </p:nvPr>
        </p:nvSpPr>
        <p:spPr/>
        <p:txBody>
          <a:bodyPr/>
          <a:lstStyle/>
          <a:p>
            <a:fld id="{4FE12AD9-DBD9-41BC-8679-245A282BC601}" type="datetimeFigureOut">
              <a:rPr lang="en-US" smtClean="0"/>
              <a:t>8/15/2018</a:t>
            </a:fld>
            <a:endParaRPr lang="en-US"/>
          </a:p>
        </p:txBody>
      </p:sp>
      <p:sp>
        <p:nvSpPr>
          <p:cNvPr id="3" name="Footer Placeholder 2">
            <a:extLst>
              <a:ext uri="{FF2B5EF4-FFF2-40B4-BE49-F238E27FC236}">
                <a16:creationId xmlns:a16="http://schemas.microsoft.com/office/drawing/2014/main" id="{457C5281-24CB-40FA-8BD4-2A3F99E9A5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BF1878-8A9E-4F38-8FFC-CF308BB9ABBC}"/>
              </a:ext>
            </a:extLst>
          </p:cNvPr>
          <p:cNvSpPr>
            <a:spLocks noGrp="1"/>
          </p:cNvSpPr>
          <p:nvPr>
            <p:ph type="sldNum" sz="quarter" idx="12"/>
          </p:nvPr>
        </p:nvSpPr>
        <p:spPr/>
        <p:txBody>
          <a:bodyPr/>
          <a:lstStyle/>
          <a:p>
            <a:fld id="{CFC76B7A-8D13-4336-A2F6-7E76A4D54E52}" type="slidenum">
              <a:rPr lang="en-US" smtClean="0"/>
              <a:t>‹#›</a:t>
            </a:fld>
            <a:endParaRPr lang="en-US"/>
          </a:p>
        </p:txBody>
      </p:sp>
    </p:spTree>
    <p:extLst>
      <p:ext uri="{BB962C8B-B14F-4D97-AF65-F5344CB8AC3E}">
        <p14:creationId xmlns:p14="http://schemas.microsoft.com/office/powerpoint/2010/main" val="305609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6789-BB12-488E-A93F-508C2DF59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84BBF9-4EED-4B4C-8FEE-7B61B5B66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02252B-3D23-4AB0-87C0-50E6DD918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965E55-0A32-4C38-B5F2-E42EC4E7DEAB}"/>
              </a:ext>
            </a:extLst>
          </p:cNvPr>
          <p:cNvSpPr>
            <a:spLocks noGrp="1"/>
          </p:cNvSpPr>
          <p:nvPr>
            <p:ph type="dt" sz="half" idx="10"/>
          </p:nvPr>
        </p:nvSpPr>
        <p:spPr/>
        <p:txBody>
          <a:bodyPr/>
          <a:lstStyle/>
          <a:p>
            <a:fld id="{4FE12AD9-DBD9-41BC-8679-245A282BC601}" type="datetimeFigureOut">
              <a:rPr lang="en-US" smtClean="0"/>
              <a:t>8/15/2018</a:t>
            </a:fld>
            <a:endParaRPr lang="en-US"/>
          </a:p>
        </p:txBody>
      </p:sp>
      <p:sp>
        <p:nvSpPr>
          <p:cNvPr id="6" name="Footer Placeholder 5">
            <a:extLst>
              <a:ext uri="{FF2B5EF4-FFF2-40B4-BE49-F238E27FC236}">
                <a16:creationId xmlns:a16="http://schemas.microsoft.com/office/drawing/2014/main" id="{A157FB2F-9597-4430-98A0-7BE4434CD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56FDE-844D-49E0-8D43-D3EB593FAEA2}"/>
              </a:ext>
            </a:extLst>
          </p:cNvPr>
          <p:cNvSpPr>
            <a:spLocks noGrp="1"/>
          </p:cNvSpPr>
          <p:nvPr>
            <p:ph type="sldNum" sz="quarter" idx="12"/>
          </p:nvPr>
        </p:nvSpPr>
        <p:spPr/>
        <p:txBody>
          <a:bodyPr/>
          <a:lstStyle/>
          <a:p>
            <a:fld id="{CFC76B7A-8D13-4336-A2F6-7E76A4D54E52}" type="slidenum">
              <a:rPr lang="en-US" smtClean="0"/>
              <a:t>‹#›</a:t>
            </a:fld>
            <a:endParaRPr lang="en-US"/>
          </a:p>
        </p:txBody>
      </p:sp>
    </p:spTree>
    <p:extLst>
      <p:ext uri="{BB962C8B-B14F-4D97-AF65-F5344CB8AC3E}">
        <p14:creationId xmlns:p14="http://schemas.microsoft.com/office/powerpoint/2010/main" val="220437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B546-BBEA-40CD-9C0F-C1AE206D9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73E83B-ACDF-4F9F-A0B9-0DD29BDF43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AECE66-550A-44BD-AEC6-7F3208279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502CD8-0018-4E64-87CD-C4FC359086D6}"/>
              </a:ext>
            </a:extLst>
          </p:cNvPr>
          <p:cNvSpPr>
            <a:spLocks noGrp="1"/>
          </p:cNvSpPr>
          <p:nvPr>
            <p:ph type="dt" sz="half" idx="10"/>
          </p:nvPr>
        </p:nvSpPr>
        <p:spPr/>
        <p:txBody>
          <a:bodyPr/>
          <a:lstStyle/>
          <a:p>
            <a:fld id="{4FE12AD9-DBD9-41BC-8679-245A282BC601}" type="datetimeFigureOut">
              <a:rPr lang="en-US" smtClean="0"/>
              <a:t>8/15/2018</a:t>
            </a:fld>
            <a:endParaRPr lang="en-US"/>
          </a:p>
        </p:txBody>
      </p:sp>
      <p:sp>
        <p:nvSpPr>
          <p:cNvPr id="6" name="Footer Placeholder 5">
            <a:extLst>
              <a:ext uri="{FF2B5EF4-FFF2-40B4-BE49-F238E27FC236}">
                <a16:creationId xmlns:a16="http://schemas.microsoft.com/office/drawing/2014/main" id="{45733C43-4879-48FD-8D46-9F76ECED2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EE71B-73A2-4C5E-ABA5-41655B437189}"/>
              </a:ext>
            </a:extLst>
          </p:cNvPr>
          <p:cNvSpPr>
            <a:spLocks noGrp="1"/>
          </p:cNvSpPr>
          <p:nvPr>
            <p:ph type="sldNum" sz="quarter" idx="12"/>
          </p:nvPr>
        </p:nvSpPr>
        <p:spPr/>
        <p:txBody>
          <a:bodyPr/>
          <a:lstStyle/>
          <a:p>
            <a:fld id="{CFC76B7A-8D13-4336-A2F6-7E76A4D54E52}" type="slidenum">
              <a:rPr lang="en-US" smtClean="0"/>
              <a:t>‹#›</a:t>
            </a:fld>
            <a:endParaRPr lang="en-US"/>
          </a:p>
        </p:txBody>
      </p:sp>
    </p:spTree>
    <p:extLst>
      <p:ext uri="{BB962C8B-B14F-4D97-AF65-F5344CB8AC3E}">
        <p14:creationId xmlns:p14="http://schemas.microsoft.com/office/powerpoint/2010/main" val="2944763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7D214-BA16-434F-A12D-60D94E0113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D6880A-A73F-41AD-9CF3-8E63E0F6C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6F898-377D-4F42-A5EA-5A6AD2785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12AD9-DBD9-41BC-8679-245A282BC601}" type="datetimeFigureOut">
              <a:rPr lang="en-US" smtClean="0"/>
              <a:t>8/15/2018</a:t>
            </a:fld>
            <a:endParaRPr lang="en-US"/>
          </a:p>
        </p:txBody>
      </p:sp>
      <p:sp>
        <p:nvSpPr>
          <p:cNvPr id="5" name="Footer Placeholder 4">
            <a:extLst>
              <a:ext uri="{FF2B5EF4-FFF2-40B4-BE49-F238E27FC236}">
                <a16:creationId xmlns:a16="http://schemas.microsoft.com/office/drawing/2014/main" id="{688B5806-6090-4F61-835C-F6ED9D5E3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3D0144-B7EC-4819-A459-C0C2D1F03E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76B7A-8D13-4336-A2F6-7E76A4D54E52}" type="slidenum">
              <a:rPr lang="en-US" smtClean="0"/>
              <a:t>‹#›</a:t>
            </a:fld>
            <a:endParaRPr lang="en-US"/>
          </a:p>
        </p:txBody>
      </p:sp>
    </p:spTree>
    <p:extLst>
      <p:ext uri="{BB962C8B-B14F-4D97-AF65-F5344CB8AC3E}">
        <p14:creationId xmlns:p14="http://schemas.microsoft.com/office/powerpoint/2010/main" val="298202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F411B-0226-4BD0-9817-58BBA94882E5}"/>
              </a:ext>
            </a:extLst>
          </p:cNvPr>
          <p:cNvSpPr txBox="1"/>
          <p:nvPr/>
        </p:nvSpPr>
        <p:spPr>
          <a:xfrm>
            <a:off x="1168431" y="2143218"/>
            <a:ext cx="9467850" cy="1754326"/>
          </a:xfrm>
          <a:prstGeom prst="rect">
            <a:avLst/>
          </a:prstGeom>
          <a:noFill/>
        </p:spPr>
        <p:txBody>
          <a:bodyPr wrap="square" rtlCol="0">
            <a:spAutoFit/>
          </a:bodyPr>
          <a:lstStyle/>
          <a:p>
            <a:pPr algn="ctr"/>
            <a:r>
              <a:rPr lang="es-PE" sz="5400" b="1" dirty="0"/>
              <a:t>ARQUITECTURA SEGURIDAD</a:t>
            </a:r>
          </a:p>
          <a:p>
            <a:pPr algn="ctr"/>
            <a:r>
              <a:rPr lang="en-US" sz="5400" b="1" dirty="0"/>
              <a:t>K</a:t>
            </a:r>
            <a:r>
              <a:rPr lang="es-PE" sz="5400" b="1" dirty="0"/>
              <a:t>ADABRA</a:t>
            </a:r>
          </a:p>
        </p:txBody>
      </p:sp>
    </p:spTree>
    <p:extLst>
      <p:ext uri="{BB962C8B-B14F-4D97-AF65-F5344CB8AC3E}">
        <p14:creationId xmlns:p14="http://schemas.microsoft.com/office/powerpoint/2010/main" val="2042173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22648F82-53D4-44E7-97FB-79D4FF7D8B24}"/>
              </a:ext>
            </a:extLst>
          </p:cNvPr>
          <p:cNvSpPr/>
          <p:nvPr/>
        </p:nvSpPr>
        <p:spPr>
          <a:xfrm>
            <a:off x="1001865" y="3817540"/>
            <a:ext cx="2620228" cy="932019"/>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rPr>
              <a:t>Arquitectura Orientada Servicios</a:t>
            </a:r>
          </a:p>
          <a:p>
            <a:pPr algn="ctr"/>
            <a:r>
              <a:rPr lang="es-PE" b="1" dirty="0">
                <a:solidFill>
                  <a:schemeClr val="tx1"/>
                </a:solidFill>
              </a:rPr>
              <a:t> (SOA)</a:t>
            </a:r>
          </a:p>
        </p:txBody>
      </p:sp>
      <p:sp>
        <p:nvSpPr>
          <p:cNvPr id="4" name="Rectángulo 3">
            <a:extLst>
              <a:ext uri="{FF2B5EF4-FFF2-40B4-BE49-F238E27FC236}">
                <a16:creationId xmlns:a16="http://schemas.microsoft.com/office/drawing/2014/main" id="{2DE2D32F-7075-4A13-9A4D-D9BA0E2C2E0A}"/>
              </a:ext>
            </a:extLst>
          </p:cNvPr>
          <p:cNvSpPr/>
          <p:nvPr/>
        </p:nvSpPr>
        <p:spPr>
          <a:xfrm>
            <a:off x="4751665" y="2778851"/>
            <a:ext cx="2004246" cy="656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API Gateway</a:t>
            </a:r>
          </a:p>
        </p:txBody>
      </p:sp>
      <p:sp>
        <p:nvSpPr>
          <p:cNvPr id="5" name="Rectángulo 4">
            <a:extLst>
              <a:ext uri="{FF2B5EF4-FFF2-40B4-BE49-F238E27FC236}">
                <a16:creationId xmlns:a16="http://schemas.microsoft.com/office/drawing/2014/main" id="{93E24442-EF36-47C5-AF50-BB363D3312E9}"/>
              </a:ext>
            </a:extLst>
          </p:cNvPr>
          <p:cNvSpPr/>
          <p:nvPr/>
        </p:nvSpPr>
        <p:spPr>
          <a:xfrm>
            <a:off x="4751665" y="5061892"/>
            <a:ext cx="2004246" cy="656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ESB</a:t>
            </a:r>
          </a:p>
        </p:txBody>
      </p:sp>
      <p:cxnSp>
        <p:nvCxnSpPr>
          <p:cNvPr id="7" name="Conector: angular 6">
            <a:extLst>
              <a:ext uri="{FF2B5EF4-FFF2-40B4-BE49-F238E27FC236}">
                <a16:creationId xmlns:a16="http://schemas.microsoft.com/office/drawing/2014/main" id="{927470FA-985D-4D2E-813E-652392BB54DB}"/>
              </a:ext>
            </a:extLst>
          </p:cNvPr>
          <p:cNvCxnSpPr>
            <a:cxnSpLocks/>
            <a:stCxn id="2" idx="3"/>
            <a:endCxn id="4" idx="1"/>
          </p:cNvCxnSpPr>
          <p:nvPr/>
        </p:nvCxnSpPr>
        <p:spPr>
          <a:xfrm flipV="1">
            <a:off x="3622093" y="3107279"/>
            <a:ext cx="1129572" cy="11762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angular 9">
            <a:extLst>
              <a:ext uri="{FF2B5EF4-FFF2-40B4-BE49-F238E27FC236}">
                <a16:creationId xmlns:a16="http://schemas.microsoft.com/office/drawing/2014/main" id="{8AC2B1F4-E40F-426E-A73A-CC103215F46C}"/>
              </a:ext>
            </a:extLst>
          </p:cNvPr>
          <p:cNvCxnSpPr>
            <a:stCxn id="2" idx="3"/>
            <a:endCxn id="5" idx="1"/>
          </p:cNvCxnSpPr>
          <p:nvPr/>
        </p:nvCxnSpPr>
        <p:spPr>
          <a:xfrm>
            <a:off x="3622093" y="4283550"/>
            <a:ext cx="1129572" cy="1106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0B1DB3D5-99F1-4216-AE55-EE4EACC9465A}"/>
              </a:ext>
            </a:extLst>
          </p:cNvPr>
          <p:cNvSpPr txBox="1"/>
          <p:nvPr/>
        </p:nvSpPr>
        <p:spPr>
          <a:xfrm>
            <a:off x="1461265" y="3304465"/>
            <a:ext cx="1701428" cy="369332"/>
          </a:xfrm>
          <a:prstGeom prst="rect">
            <a:avLst/>
          </a:prstGeom>
          <a:noFill/>
        </p:spPr>
        <p:txBody>
          <a:bodyPr wrap="none" rtlCol="0">
            <a:spAutoFit/>
          </a:bodyPr>
          <a:lstStyle/>
          <a:p>
            <a:r>
              <a:rPr lang="en-US" b="1" dirty="0"/>
              <a:t>ARQUITECTURA</a:t>
            </a:r>
            <a:endParaRPr lang="es-PE" b="1" dirty="0"/>
          </a:p>
        </p:txBody>
      </p:sp>
      <p:sp>
        <p:nvSpPr>
          <p:cNvPr id="13" name="CuadroTexto 12">
            <a:extLst>
              <a:ext uri="{FF2B5EF4-FFF2-40B4-BE49-F238E27FC236}">
                <a16:creationId xmlns:a16="http://schemas.microsoft.com/office/drawing/2014/main" id="{2603FAFE-5CD7-47F4-9E08-B90AA01A5725}"/>
              </a:ext>
            </a:extLst>
          </p:cNvPr>
          <p:cNvSpPr txBox="1"/>
          <p:nvPr/>
        </p:nvSpPr>
        <p:spPr>
          <a:xfrm>
            <a:off x="4326474" y="2205014"/>
            <a:ext cx="2854628" cy="369332"/>
          </a:xfrm>
          <a:prstGeom prst="rect">
            <a:avLst/>
          </a:prstGeom>
          <a:noFill/>
        </p:spPr>
        <p:txBody>
          <a:bodyPr wrap="none" rtlCol="0">
            <a:spAutoFit/>
          </a:bodyPr>
          <a:lstStyle/>
          <a:p>
            <a:r>
              <a:rPr lang="en-US" b="1" dirty="0"/>
              <a:t>PATRONES DE PLATAFORMA</a:t>
            </a:r>
            <a:endParaRPr lang="es-PE" b="1" dirty="0"/>
          </a:p>
        </p:txBody>
      </p:sp>
      <p:sp>
        <p:nvSpPr>
          <p:cNvPr id="15" name="Flecha: a la derecha 14">
            <a:extLst>
              <a:ext uri="{FF2B5EF4-FFF2-40B4-BE49-F238E27FC236}">
                <a16:creationId xmlns:a16="http://schemas.microsoft.com/office/drawing/2014/main" id="{2F987E16-3C64-4160-8429-74B4EB309BAA}"/>
              </a:ext>
            </a:extLst>
          </p:cNvPr>
          <p:cNvSpPr/>
          <p:nvPr/>
        </p:nvSpPr>
        <p:spPr>
          <a:xfrm>
            <a:off x="6755911" y="3945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CuadroTexto 15">
            <a:extLst>
              <a:ext uri="{FF2B5EF4-FFF2-40B4-BE49-F238E27FC236}">
                <a16:creationId xmlns:a16="http://schemas.microsoft.com/office/drawing/2014/main" id="{D2368B20-B960-4076-959A-941335808782}"/>
              </a:ext>
            </a:extLst>
          </p:cNvPr>
          <p:cNvSpPr txBox="1"/>
          <p:nvPr/>
        </p:nvSpPr>
        <p:spPr>
          <a:xfrm>
            <a:off x="8030236" y="3587924"/>
            <a:ext cx="3546248" cy="1200329"/>
          </a:xfrm>
          <a:prstGeom prst="rect">
            <a:avLst/>
          </a:prstGeom>
          <a:noFill/>
        </p:spPr>
        <p:txBody>
          <a:bodyPr wrap="square" rtlCol="0">
            <a:spAutoFit/>
          </a:bodyPr>
          <a:lstStyle/>
          <a:p>
            <a:pPr algn="just"/>
            <a:r>
              <a:rPr lang="en-US" dirty="0"/>
              <a:t>No son </a:t>
            </a:r>
            <a:r>
              <a:rPr lang="en-US" dirty="0" err="1"/>
              <a:t>comparables</a:t>
            </a:r>
            <a:r>
              <a:rPr lang="en-US" dirty="0"/>
              <a:t> </a:t>
            </a:r>
            <a:r>
              <a:rPr lang="en-US" dirty="0" err="1"/>
              <a:t>pero</a:t>
            </a:r>
            <a:r>
              <a:rPr lang="en-US" dirty="0"/>
              <a:t> </a:t>
            </a:r>
            <a:r>
              <a:rPr lang="en-US" dirty="0" err="1"/>
              <a:t>si</a:t>
            </a:r>
            <a:r>
              <a:rPr lang="en-US" dirty="0"/>
              <a:t> </a:t>
            </a:r>
            <a:r>
              <a:rPr lang="en-US" dirty="0" err="1"/>
              <a:t>tienen</a:t>
            </a:r>
            <a:endParaRPr lang="en-US" dirty="0"/>
          </a:p>
          <a:p>
            <a:pPr algn="just"/>
            <a:r>
              <a:rPr lang="en-US" dirty="0" err="1"/>
              <a:t>capacidades</a:t>
            </a:r>
            <a:r>
              <a:rPr lang="en-US" dirty="0"/>
              <a:t> </a:t>
            </a:r>
            <a:r>
              <a:rPr lang="en-US" dirty="0" err="1"/>
              <a:t>similares</a:t>
            </a:r>
            <a:r>
              <a:rPr lang="en-US" dirty="0"/>
              <a:t>, la </a:t>
            </a:r>
            <a:r>
              <a:rPr lang="en-US" dirty="0" err="1"/>
              <a:t>diferencia</a:t>
            </a:r>
            <a:r>
              <a:rPr lang="en-US" dirty="0"/>
              <a:t> </a:t>
            </a:r>
            <a:r>
              <a:rPr lang="en-US" dirty="0" err="1"/>
              <a:t>esta</a:t>
            </a:r>
            <a:r>
              <a:rPr lang="en-US" dirty="0"/>
              <a:t> </a:t>
            </a:r>
            <a:r>
              <a:rPr lang="en-US" dirty="0" err="1"/>
              <a:t>en</a:t>
            </a:r>
            <a:r>
              <a:rPr lang="en-US" dirty="0"/>
              <a:t> que el ESB </a:t>
            </a:r>
            <a:r>
              <a:rPr lang="en-US" dirty="0" err="1"/>
              <a:t>orquesta</a:t>
            </a:r>
            <a:r>
              <a:rPr lang="en-US" dirty="0"/>
              <a:t> </a:t>
            </a:r>
            <a:r>
              <a:rPr lang="en-US" dirty="0" err="1"/>
              <a:t>servicios</a:t>
            </a:r>
            <a:r>
              <a:rPr lang="en-US" dirty="0"/>
              <a:t> de </a:t>
            </a:r>
            <a:r>
              <a:rPr lang="en-US" dirty="0" err="1"/>
              <a:t>negocio</a:t>
            </a:r>
            <a:r>
              <a:rPr lang="en-US" dirty="0"/>
              <a:t>.</a:t>
            </a:r>
            <a:endParaRPr lang="es-PE" dirty="0"/>
          </a:p>
        </p:txBody>
      </p:sp>
      <p:sp>
        <p:nvSpPr>
          <p:cNvPr id="17" name="TextBox 3">
            <a:extLst>
              <a:ext uri="{FF2B5EF4-FFF2-40B4-BE49-F238E27FC236}">
                <a16:creationId xmlns:a16="http://schemas.microsoft.com/office/drawing/2014/main" id="{D355971B-D5C0-4D42-A9DB-A7FD682B88B7}"/>
              </a:ext>
            </a:extLst>
          </p:cNvPr>
          <p:cNvSpPr txBox="1"/>
          <p:nvPr/>
        </p:nvSpPr>
        <p:spPr>
          <a:xfrm>
            <a:off x="1721066" y="471752"/>
            <a:ext cx="7763336" cy="1200329"/>
          </a:xfrm>
          <a:prstGeom prst="rect">
            <a:avLst/>
          </a:prstGeom>
          <a:noFill/>
        </p:spPr>
        <p:txBody>
          <a:bodyPr wrap="square" rtlCol="0">
            <a:spAutoFit/>
          </a:bodyPr>
          <a:lstStyle/>
          <a:p>
            <a:pPr algn="ctr"/>
            <a:r>
              <a:rPr lang="es-PE" sz="3600" b="1" dirty="0"/>
              <a:t>ARQUITECTURA ORIENTADA A SERVICIOS</a:t>
            </a:r>
            <a:endParaRPr lang="en-US" sz="3600" b="1" dirty="0"/>
          </a:p>
        </p:txBody>
      </p:sp>
    </p:spTree>
    <p:extLst>
      <p:ext uri="{BB962C8B-B14F-4D97-AF65-F5344CB8AC3E}">
        <p14:creationId xmlns:p14="http://schemas.microsoft.com/office/powerpoint/2010/main" val="1369512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C3374E1D-515E-4CD8-B810-5B02ED8C986F}"/>
              </a:ext>
            </a:extLst>
          </p:cNvPr>
          <p:cNvSpPr txBox="1"/>
          <p:nvPr/>
        </p:nvSpPr>
        <p:spPr>
          <a:xfrm>
            <a:off x="3201879" y="554465"/>
            <a:ext cx="5589864" cy="646331"/>
          </a:xfrm>
          <a:prstGeom prst="rect">
            <a:avLst/>
          </a:prstGeom>
          <a:noFill/>
        </p:spPr>
        <p:txBody>
          <a:bodyPr wrap="none" rtlCol="0">
            <a:spAutoFit/>
          </a:bodyPr>
          <a:lstStyle/>
          <a:p>
            <a:r>
              <a:rPr lang="es-PE" sz="3600" b="1" dirty="0"/>
              <a:t>BACKENDS FOR FRONTENDS</a:t>
            </a:r>
            <a:endParaRPr lang="en-US" sz="3600" b="1" dirty="0"/>
          </a:p>
        </p:txBody>
      </p:sp>
      <p:pic>
        <p:nvPicPr>
          <p:cNvPr id="5" name="Imagen 4">
            <a:extLst>
              <a:ext uri="{FF2B5EF4-FFF2-40B4-BE49-F238E27FC236}">
                <a16:creationId xmlns:a16="http://schemas.microsoft.com/office/drawing/2014/main" id="{029D184A-D771-4D25-A385-2B1E5EBB091C}"/>
              </a:ext>
            </a:extLst>
          </p:cNvPr>
          <p:cNvPicPr>
            <a:picLocks noChangeAspect="1"/>
          </p:cNvPicPr>
          <p:nvPr/>
        </p:nvPicPr>
        <p:blipFill>
          <a:blip r:embed="rId2"/>
          <a:stretch>
            <a:fillRect/>
          </a:stretch>
        </p:blipFill>
        <p:spPr>
          <a:xfrm>
            <a:off x="7927589" y="1746491"/>
            <a:ext cx="4200525" cy="4419600"/>
          </a:xfrm>
          <a:prstGeom prst="rect">
            <a:avLst/>
          </a:prstGeom>
        </p:spPr>
      </p:pic>
      <p:sp>
        <p:nvSpPr>
          <p:cNvPr id="6" name="Rectángulo 5">
            <a:extLst>
              <a:ext uri="{FF2B5EF4-FFF2-40B4-BE49-F238E27FC236}">
                <a16:creationId xmlns:a16="http://schemas.microsoft.com/office/drawing/2014/main" id="{DE0FCB3B-2C7B-4048-8C5F-C78206B0858B}"/>
              </a:ext>
            </a:extLst>
          </p:cNvPr>
          <p:cNvSpPr/>
          <p:nvPr/>
        </p:nvSpPr>
        <p:spPr>
          <a:xfrm>
            <a:off x="473476" y="2260660"/>
            <a:ext cx="5740893" cy="3970318"/>
          </a:xfrm>
          <a:prstGeom prst="rect">
            <a:avLst/>
          </a:prstGeom>
        </p:spPr>
        <p:txBody>
          <a:bodyPr wrap="square">
            <a:spAutoFit/>
          </a:bodyPr>
          <a:lstStyle/>
          <a:p>
            <a:pPr algn="just"/>
            <a:r>
              <a:rPr lang="es-PE" sz="2800" dirty="0"/>
              <a:t>Crear una interface </a:t>
            </a:r>
            <a:r>
              <a:rPr lang="es-PE" sz="2800" dirty="0" err="1"/>
              <a:t>backend</a:t>
            </a:r>
            <a:r>
              <a:rPr lang="es-PE" sz="2800" dirty="0"/>
              <a:t> por  usuario (B2C2B2E), con la finalidad de aumentar la experiencia de usuario y el rendimiento en cada servicio del back-</a:t>
            </a:r>
            <a:r>
              <a:rPr lang="es-PE" sz="2800" dirty="0" err="1"/>
              <a:t>end</a:t>
            </a:r>
            <a:r>
              <a:rPr lang="es-PE" sz="2800" dirty="0"/>
              <a:t> con la finalidad que cumpla de la mejor manera las necesidades de integración, sin afectar otros canales y experiencias en la capa del </a:t>
            </a:r>
            <a:r>
              <a:rPr lang="es-PE" sz="2800" dirty="0" err="1"/>
              <a:t>frontend</a:t>
            </a:r>
            <a:r>
              <a:rPr lang="es-PE" sz="2800" dirty="0"/>
              <a:t>.</a:t>
            </a:r>
          </a:p>
        </p:txBody>
      </p:sp>
      <p:sp>
        <p:nvSpPr>
          <p:cNvPr id="7" name="Flecha: a la derecha 6">
            <a:extLst>
              <a:ext uri="{FF2B5EF4-FFF2-40B4-BE49-F238E27FC236}">
                <a16:creationId xmlns:a16="http://schemas.microsoft.com/office/drawing/2014/main" id="{1158314C-E0B2-48F1-BDD2-BDB7BBA08EE4}"/>
              </a:ext>
            </a:extLst>
          </p:cNvPr>
          <p:cNvSpPr/>
          <p:nvPr/>
        </p:nvSpPr>
        <p:spPr>
          <a:xfrm>
            <a:off x="6581775" y="37139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3336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DEB98F5-F8F7-4803-BC6B-4144BA8F91D2}"/>
              </a:ext>
            </a:extLst>
          </p:cNvPr>
          <p:cNvSpPr txBox="1"/>
          <p:nvPr/>
        </p:nvSpPr>
        <p:spPr>
          <a:xfrm>
            <a:off x="4862512" y="464872"/>
            <a:ext cx="2428870" cy="646331"/>
          </a:xfrm>
          <a:prstGeom prst="rect">
            <a:avLst/>
          </a:prstGeom>
          <a:noFill/>
        </p:spPr>
        <p:txBody>
          <a:bodyPr wrap="none" rtlCol="0">
            <a:spAutoFit/>
          </a:bodyPr>
          <a:lstStyle/>
          <a:p>
            <a:r>
              <a:rPr lang="es-PE" sz="3600" b="1" dirty="0"/>
              <a:t>BENEFICIOS</a:t>
            </a:r>
            <a:endParaRPr lang="en-US" sz="3600" b="1" dirty="0"/>
          </a:p>
        </p:txBody>
      </p:sp>
      <p:sp>
        <p:nvSpPr>
          <p:cNvPr id="8" name="CuadroTexto 7">
            <a:extLst>
              <a:ext uri="{FF2B5EF4-FFF2-40B4-BE49-F238E27FC236}">
                <a16:creationId xmlns:a16="http://schemas.microsoft.com/office/drawing/2014/main" id="{A11B0B86-6637-4087-8723-7E79E5EEE280}"/>
              </a:ext>
            </a:extLst>
          </p:cNvPr>
          <p:cNvSpPr txBox="1"/>
          <p:nvPr/>
        </p:nvSpPr>
        <p:spPr>
          <a:xfrm>
            <a:off x="952496" y="1589674"/>
            <a:ext cx="10248901" cy="37856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s-PE" sz="2000" dirty="0"/>
              <a:t>Optimizar la integración de aplicaciones para mejorar el funcionamiento de los procesos KADABRA.</a:t>
            </a:r>
          </a:p>
          <a:p>
            <a:pPr marL="285750" indent="-285750" algn="just">
              <a:lnSpc>
                <a:spcPct val="150000"/>
              </a:lnSpc>
              <a:buFont typeface="Wingdings" panose="05000000000000000000" pitchFamily="2" charset="2"/>
              <a:buChar char="v"/>
            </a:pPr>
            <a:r>
              <a:rPr lang="en-US" sz="2000" dirty="0" err="1"/>
              <a:t>Estandarizaci</a:t>
            </a:r>
            <a:r>
              <a:rPr lang="es-PE" sz="2000" dirty="0" err="1"/>
              <a:t>ón</a:t>
            </a:r>
            <a:r>
              <a:rPr lang="es-PE" sz="2000" dirty="0"/>
              <a:t> de los servicios y componentes de integración.</a:t>
            </a:r>
          </a:p>
          <a:p>
            <a:pPr marL="285750" indent="-285750" algn="just">
              <a:lnSpc>
                <a:spcPct val="150000"/>
              </a:lnSpc>
              <a:buFont typeface="Wingdings" panose="05000000000000000000" pitchFamily="2" charset="2"/>
              <a:buChar char="v"/>
            </a:pPr>
            <a:r>
              <a:rPr lang="es-PE" sz="2000" dirty="0"/>
              <a:t>Generar interoperabilidad.</a:t>
            </a:r>
          </a:p>
          <a:p>
            <a:pPr marL="285750" indent="-285750" algn="just">
              <a:lnSpc>
                <a:spcPct val="150000"/>
              </a:lnSpc>
              <a:buFont typeface="Wingdings" panose="05000000000000000000" pitchFamily="2" charset="2"/>
              <a:buChar char="v"/>
            </a:pPr>
            <a:r>
              <a:rPr lang="es-PE" sz="2000" dirty="0"/>
              <a:t>Reducir y ahorrar costos de implementación y mantenimiento.</a:t>
            </a:r>
          </a:p>
          <a:p>
            <a:pPr marL="285750" indent="-285750" algn="just">
              <a:lnSpc>
                <a:spcPct val="150000"/>
              </a:lnSpc>
              <a:buFont typeface="Wingdings" panose="05000000000000000000" pitchFamily="2" charset="2"/>
              <a:buChar char="v"/>
            </a:pPr>
            <a:r>
              <a:rPr lang="es-PE" sz="2000" dirty="0"/>
              <a:t>Mejorar el Time-</a:t>
            </a:r>
            <a:r>
              <a:rPr lang="es-PE" sz="2000" dirty="0" err="1"/>
              <a:t>to</a:t>
            </a:r>
            <a:r>
              <a:rPr lang="es-PE" sz="2000" dirty="0"/>
              <a:t>-</a:t>
            </a:r>
            <a:r>
              <a:rPr lang="es-PE" sz="2000" dirty="0" err="1"/>
              <a:t>Market</a:t>
            </a:r>
            <a:r>
              <a:rPr lang="es-PE" sz="2000" dirty="0"/>
              <a:t> y mayor velocidad en el desarrollo.</a:t>
            </a:r>
          </a:p>
          <a:p>
            <a:pPr marL="285750" indent="-285750" algn="just">
              <a:lnSpc>
                <a:spcPct val="150000"/>
              </a:lnSpc>
              <a:buFont typeface="Wingdings" panose="05000000000000000000" pitchFamily="2" charset="2"/>
              <a:buChar char="v"/>
            </a:pPr>
            <a:r>
              <a:rPr lang="es-PE" sz="2000" dirty="0"/>
              <a:t>Generar servicios integrados para un proceso de negocio.</a:t>
            </a:r>
          </a:p>
          <a:p>
            <a:pPr marL="285750" indent="-285750" algn="just">
              <a:lnSpc>
                <a:spcPct val="150000"/>
              </a:lnSpc>
              <a:buFont typeface="Wingdings" panose="05000000000000000000" pitchFamily="2" charset="2"/>
              <a:buChar char="v"/>
            </a:pPr>
            <a:r>
              <a:rPr lang="es-PE" sz="2000" dirty="0"/>
              <a:t>Desarrollo orientado a funcionalidades de negocio y con única responsabilidad.</a:t>
            </a:r>
          </a:p>
        </p:txBody>
      </p:sp>
    </p:spTree>
    <p:extLst>
      <p:ext uri="{BB962C8B-B14F-4D97-AF65-F5344CB8AC3E}">
        <p14:creationId xmlns:p14="http://schemas.microsoft.com/office/powerpoint/2010/main" val="230417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84C4003-EA21-4DA0-8253-9EB2829B8E39}"/>
              </a:ext>
            </a:extLst>
          </p:cNvPr>
          <p:cNvSpPr txBox="1"/>
          <p:nvPr/>
        </p:nvSpPr>
        <p:spPr>
          <a:xfrm>
            <a:off x="2934993" y="220115"/>
            <a:ext cx="6542844" cy="1200329"/>
          </a:xfrm>
          <a:prstGeom prst="rect">
            <a:avLst/>
          </a:prstGeom>
          <a:noFill/>
        </p:spPr>
        <p:txBody>
          <a:bodyPr wrap="square" rtlCol="0">
            <a:spAutoFit/>
          </a:bodyPr>
          <a:lstStyle/>
          <a:p>
            <a:pPr algn="ctr"/>
            <a:r>
              <a:rPr lang="es-PE" sz="3600" b="1" dirty="0"/>
              <a:t>JUSTIFICACION DE USAR UN API GATEWAY VERSUS UN ESB</a:t>
            </a:r>
            <a:endParaRPr lang="en-US" sz="3600" b="1" dirty="0"/>
          </a:p>
        </p:txBody>
      </p:sp>
      <p:sp>
        <p:nvSpPr>
          <p:cNvPr id="4" name="Rectángulo: esquinas redondeadas 3">
            <a:extLst>
              <a:ext uri="{FF2B5EF4-FFF2-40B4-BE49-F238E27FC236}">
                <a16:creationId xmlns:a16="http://schemas.microsoft.com/office/drawing/2014/main" id="{30F39FD4-95E1-4954-A92A-A03F1887716E}"/>
              </a:ext>
            </a:extLst>
          </p:cNvPr>
          <p:cNvSpPr/>
          <p:nvPr/>
        </p:nvSpPr>
        <p:spPr>
          <a:xfrm>
            <a:off x="967665" y="1970842"/>
            <a:ext cx="10477499" cy="42435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dirty="0">
                <a:solidFill>
                  <a:schemeClr val="tx1"/>
                </a:solidFill>
              </a:rPr>
              <a:t>De </a:t>
            </a:r>
            <a:r>
              <a:rPr lang="en-US" dirty="0" err="1">
                <a:solidFill>
                  <a:schemeClr val="tx1"/>
                </a:solidFill>
              </a:rPr>
              <a:t>darse</a:t>
            </a:r>
            <a:r>
              <a:rPr lang="en-US" dirty="0">
                <a:solidFill>
                  <a:schemeClr val="tx1"/>
                </a:solidFill>
              </a:rPr>
              <a:t> la </a:t>
            </a:r>
            <a:r>
              <a:rPr lang="en-US" dirty="0" err="1">
                <a:solidFill>
                  <a:schemeClr val="tx1"/>
                </a:solidFill>
              </a:rPr>
              <a:t>necesidad</a:t>
            </a:r>
            <a:r>
              <a:rPr lang="en-US" dirty="0">
                <a:solidFill>
                  <a:schemeClr val="tx1"/>
                </a:solidFill>
              </a:rPr>
              <a:t> de </a:t>
            </a:r>
            <a:r>
              <a:rPr lang="en-US" dirty="0" err="1">
                <a:solidFill>
                  <a:schemeClr val="tx1"/>
                </a:solidFill>
              </a:rPr>
              <a:t>usar</a:t>
            </a:r>
            <a:r>
              <a:rPr lang="en-US" dirty="0">
                <a:solidFill>
                  <a:schemeClr val="tx1"/>
                </a:solidFill>
              </a:rPr>
              <a:t> </a:t>
            </a:r>
            <a:r>
              <a:rPr lang="en-US" dirty="0" err="1">
                <a:solidFill>
                  <a:schemeClr val="tx1"/>
                </a:solidFill>
              </a:rPr>
              <a:t>orquestación</a:t>
            </a:r>
            <a:r>
              <a:rPr lang="en-US" dirty="0">
                <a:solidFill>
                  <a:schemeClr val="tx1"/>
                </a:solidFill>
              </a:rPr>
              <a:t> de </a:t>
            </a:r>
            <a:r>
              <a:rPr lang="en-US" dirty="0" err="1">
                <a:solidFill>
                  <a:schemeClr val="tx1"/>
                </a:solidFill>
              </a:rPr>
              <a:t>servicios</a:t>
            </a:r>
            <a:r>
              <a:rPr lang="en-US" dirty="0">
                <a:solidFill>
                  <a:schemeClr val="tx1"/>
                </a:solidFill>
              </a:rPr>
              <a:t> de </a:t>
            </a:r>
            <a:r>
              <a:rPr lang="en-US" dirty="0" err="1">
                <a:solidFill>
                  <a:schemeClr val="tx1"/>
                </a:solidFill>
              </a:rPr>
              <a:t>negocio</a:t>
            </a:r>
            <a:r>
              <a:rPr lang="en-US" dirty="0">
                <a:solidFill>
                  <a:schemeClr val="tx1"/>
                </a:solidFill>
              </a:rPr>
              <a:t> para el </a:t>
            </a:r>
            <a:r>
              <a:rPr lang="en-US" dirty="0" err="1">
                <a:solidFill>
                  <a:schemeClr val="tx1"/>
                </a:solidFill>
              </a:rPr>
              <a:t>coliving</a:t>
            </a:r>
            <a:r>
              <a:rPr lang="en-US" dirty="0">
                <a:solidFill>
                  <a:schemeClr val="tx1"/>
                </a:solidFill>
              </a:rPr>
              <a:t> </a:t>
            </a:r>
            <a:r>
              <a:rPr lang="en-US" dirty="0" err="1">
                <a:solidFill>
                  <a:schemeClr val="tx1"/>
                </a:solidFill>
              </a:rPr>
              <a:t>implicaría</a:t>
            </a:r>
            <a:r>
              <a:rPr lang="en-US" dirty="0">
                <a:solidFill>
                  <a:schemeClr val="tx1"/>
                </a:solidFill>
              </a:rPr>
              <a:t> </a:t>
            </a:r>
            <a:r>
              <a:rPr lang="en-US" dirty="0" err="1">
                <a:solidFill>
                  <a:schemeClr val="tx1"/>
                </a:solidFill>
              </a:rPr>
              <a:t>desarrollos</a:t>
            </a:r>
            <a:r>
              <a:rPr lang="en-US" dirty="0">
                <a:solidFill>
                  <a:schemeClr val="tx1"/>
                </a:solidFill>
              </a:rPr>
              <a:t> </a:t>
            </a:r>
            <a:r>
              <a:rPr lang="en-US" dirty="0" err="1">
                <a:solidFill>
                  <a:schemeClr val="tx1"/>
                </a:solidFill>
              </a:rPr>
              <a:t>en</a:t>
            </a:r>
            <a:r>
              <a:rPr lang="en-US" dirty="0">
                <a:solidFill>
                  <a:schemeClr val="tx1"/>
                </a:solidFill>
              </a:rPr>
              <a:t> las </a:t>
            </a:r>
            <a:r>
              <a:rPr lang="en-US" dirty="0" err="1">
                <a:solidFill>
                  <a:schemeClr val="tx1"/>
                </a:solidFill>
              </a:rPr>
              <a:t>aplicaciones</a:t>
            </a:r>
            <a:r>
              <a:rPr lang="en-US" dirty="0">
                <a:solidFill>
                  <a:schemeClr val="tx1"/>
                </a:solidFill>
              </a:rPr>
              <a:t> CORE </a:t>
            </a:r>
            <a:r>
              <a:rPr lang="en-US" dirty="0" err="1">
                <a:solidFill>
                  <a:schemeClr val="tx1"/>
                </a:solidFill>
              </a:rPr>
              <a:t>existentes</a:t>
            </a:r>
            <a:r>
              <a:rPr lang="en-US" dirty="0">
                <a:solidFill>
                  <a:schemeClr val="tx1"/>
                </a:solidFill>
              </a:rPr>
              <a:t> para </a:t>
            </a:r>
            <a:r>
              <a:rPr lang="en-US" dirty="0" err="1">
                <a:solidFill>
                  <a:schemeClr val="tx1"/>
                </a:solidFill>
              </a:rPr>
              <a:t>soportar</a:t>
            </a:r>
            <a:r>
              <a:rPr lang="en-US" dirty="0">
                <a:solidFill>
                  <a:schemeClr val="tx1"/>
                </a:solidFill>
              </a:rPr>
              <a:t> </a:t>
            </a:r>
            <a:r>
              <a:rPr lang="en-US" dirty="0" err="1">
                <a:solidFill>
                  <a:schemeClr val="tx1"/>
                </a:solidFill>
              </a:rPr>
              <a:t>dicha</a:t>
            </a:r>
            <a:r>
              <a:rPr lang="en-US" dirty="0">
                <a:solidFill>
                  <a:schemeClr val="tx1"/>
                </a:solidFill>
              </a:rPr>
              <a:t> </a:t>
            </a:r>
            <a:r>
              <a:rPr lang="en-US" dirty="0" err="1">
                <a:solidFill>
                  <a:schemeClr val="tx1"/>
                </a:solidFill>
              </a:rPr>
              <a:t>capacidad</a:t>
            </a:r>
            <a:r>
              <a:rPr lang="en-US" dirty="0">
                <a:solidFill>
                  <a:schemeClr val="tx1"/>
                </a:solidFill>
              </a:rPr>
              <a:t> </a:t>
            </a:r>
            <a:r>
              <a:rPr lang="en-US" dirty="0" err="1">
                <a:solidFill>
                  <a:schemeClr val="tx1"/>
                </a:solidFill>
              </a:rPr>
              <a:t>en</a:t>
            </a:r>
            <a:r>
              <a:rPr lang="en-US" dirty="0">
                <a:solidFill>
                  <a:schemeClr val="tx1"/>
                </a:solidFill>
              </a:rPr>
              <a:t> el ESB, lo </a:t>
            </a:r>
            <a:r>
              <a:rPr lang="en-US" dirty="0" err="1">
                <a:solidFill>
                  <a:schemeClr val="tx1"/>
                </a:solidFill>
              </a:rPr>
              <a:t>cual</a:t>
            </a:r>
            <a:r>
              <a:rPr lang="en-US" dirty="0">
                <a:solidFill>
                  <a:schemeClr val="tx1"/>
                </a:solidFill>
              </a:rPr>
              <a:t> no </a:t>
            </a:r>
            <a:r>
              <a:rPr lang="en-US" dirty="0" err="1">
                <a:solidFill>
                  <a:schemeClr val="tx1"/>
                </a:solidFill>
              </a:rPr>
              <a:t>está</a:t>
            </a:r>
            <a:r>
              <a:rPr lang="en-US" dirty="0">
                <a:solidFill>
                  <a:schemeClr val="tx1"/>
                </a:solidFill>
              </a:rPr>
              <a:t> </a:t>
            </a:r>
            <a:r>
              <a:rPr lang="en-US" dirty="0" err="1">
                <a:solidFill>
                  <a:schemeClr val="tx1"/>
                </a:solidFill>
              </a:rPr>
              <a:t>contemplado</a:t>
            </a:r>
            <a:r>
              <a:rPr lang="en-US" dirty="0">
                <a:solidFill>
                  <a:schemeClr val="tx1"/>
                </a:solidFill>
              </a:rPr>
              <a:t> </a:t>
            </a:r>
            <a:r>
              <a:rPr lang="en-US" dirty="0" err="1">
                <a:solidFill>
                  <a:schemeClr val="tx1"/>
                </a:solidFill>
              </a:rPr>
              <a:t>por</a:t>
            </a:r>
            <a:r>
              <a:rPr lang="en-US" dirty="0">
                <a:solidFill>
                  <a:schemeClr val="tx1"/>
                </a:solidFill>
              </a:rPr>
              <a:t> el </a:t>
            </a:r>
            <a:r>
              <a:rPr lang="en-US" dirty="0" err="1">
                <a:solidFill>
                  <a:schemeClr val="tx1"/>
                </a:solidFill>
              </a:rPr>
              <a:t>cliente</a:t>
            </a:r>
            <a:r>
              <a:rPr lang="en-US" dirty="0">
                <a:solidFill>
                  <a:schemeClr val="tx1"/>
                </a:solidFill>
              </a:rPr>
              <a:t>, </a:t>
            </a:r>
            <a:r>
              <a:rPr lang="en-US" dirty="0" err="1">
                <a:solidFill>
                  <a:schemeClr val="tx1"/>
                </a:solidFill>
              </a:rPr>
              <a:t>considerar</a:t>
            </a:r>
            <a:r>
              <a:rPr lang="en-US" dirty="0">
                <a:solidFill>
                  <a:schemeClr val="tx1"/>
                </a:solidFill>
              </a:rPr>
              <a:t> que </a:t>
            </a:r>
            <a:r>
              <a:rPr lang="en-US" dirty="0" err="1">
                <a:solidFill>
                  <a:schemeClr val="tx1"/>
                </a:solidFill>
              </a:rPr>
              <a:t>esta</a:t>
            </a:r>
            <a:r>
              <a:rPr lang="en-US" dirty="0">
                <a:solidFill>
                  <a:schemeClr val="tx1"/>
                </a:solidFill>
              </a:rPr>
              <a:t> </a:t>
            </a:r>
            <a:r>
              <a:rPr lang="en-US" dirty="0" err="1">
                <a:solidFill>
                  <a:schemeClr val="tx1"/>
                </a:solidFill>
              </a:rPr>
              <a:t>capacidad</a:t>
            </a:r>
            <a:r>
              <a:rPr lang="en-US" dirty="0">
                <a:solidFill>
                  <a:schemeClr val="tx1"/>
                </a:solidFill>
              </a:rPr>
              <a:t> no </a:t>
            </a:r>
            <a:r>
              <a:rPr lang="en-US" dirty="0" err="1">
                <a:solidFill>
                  <a:schemeClr val="tx1"/>
                </a:solidFill>
              </a:rPr>
              <a:t>es</a:t>
            </a:r>
            <a:r>
              <a:rPr lang="en-US" dirty="0">
                <a:solidFill>
                  <a:schemeClr val="tx1"/>
                </a:solidFill>
              </a:rPr>
              <a:t> </a:t>
            </a:r>
            <a:r>
              <a:rPr lang="en-US" dirty="0" err="1">
                <a:solidFill>
                  <a:schemeClr val="tx1"/>
                </a:solidFill>
              </a:rPr>
              <a:t>parte</a:t>
            </a:r>
            <a:r>
              <a:rPr lang="en-US" dirty="0">
                <a:solidFill>
                  <a:schemeClr val="tx1"/>
                </a:solidFill>
              </a:rPr>
              <a:t> de un API Gateway.  </a:t>
            </a:r>
          </a:p>
          <a:p>
            <a:pPr marL="285750" indent="-285750">
              <a:buFont typeface="Wingdings" panose="05000000000000000000" pitchFamily="2" charset="2"/>
              <a:buChar char="v"/>
            </a:pPr>
            <a:endParaRPr lang="en-US" dirty="0">
              <a:solidFill>
                <a:schemeClr val="tx1"/>
              </a:solidFill>
            </a:endParaRPr>
          </a:p>
          <a:p>
            <a:pPr marL="285750" indent="-285750">
              <a:buFont typeface="Wingdings" panose="05000000000000000000" pitchFamily="2" charset="2"/>
              <a:buChar char="v"/>
            </a:pPr>
            <a:r>
              <a:rPr lang="en-US" dirty="0">
                <a:solidFill>
                  <a:schemeClr val="tx1"/>
                </a:solidFill>
              </a:rPr>
              <a:t>Con la </a:t>
            </a:r>
            <a:r>
              <a:rPr lang="en-US" dirty="0" err="1">
                <a:solidFill>
                  <a:schemeClr val="tx1"/>
                </a:solidFill>
              </a:rPr>
              <a:t>información</a:t>
            </a:r>
            <a:r>
              <a:rPr lang="en-US" dirty="0">
                <a:solidFill>
                  <a:schemeClr val="tx1"/>
                </a:solidFill>
              </a:rPr>
              <a:t> </a:t>
            </a:r>
            <a:r>
              <a:rPr lang="en-US" dirty="0" err="1">
                <a:solidFill>
                  <a:schemeClr val="tx1"/>
                </a:solidFill>
              </a:rPr>
              <a:t>recabada</a:t>
            </a:r>
            <a:r>
              <a:rPr lang="en-US" dirty="0">
                <a:solidFill>
                  <a:schemeClr val="tx1"/>
                </a:solidFill>
              </a:rPr>
              <a:t> </a:t>
            </a:r>
            <a:r>
              <a:rPr lang="en-US" dirty="0" err="1">
                <a:solidFill>
                  <a:schemeClr val="tx1"/>
                </a:solidFill>
              </a:rPr>
              <a:t>en</a:t>
            </a:r>
            <a:r>
              <a:rPr lang="en-US" dirty="0">
                <a:solidFill>
                  <a:schemeClr val="tx1"/>
                </a:solidFill>
              </a:rPr>
              <a:t> el AS-IS, </a:t>
            </a:r>
            <a:r>
              <a:rPr lang="en-US" dirty="0" err="1">
                <a:solidFill>
                  <a:schemeClr val="tx1"/>
                </a:solidFill>
              </a:rPr>
              <a:t>reuniones</a:t>
            </a:r>
            <a:r>
              <a:rPr lang="en-US" dirty="0">
                <a:solidFill>
                  <a:schemeClr val="tx1"/>
                </a:solidFill>
              </a:rPr>
              <a:t> o </a:t>
            </a:r>
            <a:r>
              <a:rPr lang="en-US" dirty="0" err="1">
                <a:solidFill>
                  <a:schemeClr val="tx1"/>
                </a:solidFill>
              </a:rPr>
              <a:t>sesiones</a:t>
            </a:r>
            <a:r>
              <a:rPr lang="en-US" dirty="0">
                <a:solidFill>
                  <a:schemeClr val="tx1"/>
                </a:solidFill>
              </a:rPr>
              <a:t> </a:t>
            </a:r>
            <a:r>
              <a:rPr lang="en-US" dirty="0" err="1">
                <a:solidFill>
                  <a:schemeClr val="tx1"/>
                </a:solidFill>
              </a:rPr>
              <a:t>internas</a:t>
            </a:r>
            <a:r>
              <a:rPr lang="en-US" dirty="0">
                <a:solidFill>
                  <a:schemeClr val="tx1"/>
                </a:solidFill>
              </a:rPr>
              <a:t> de </a:t>
            </a:r>
            <a:r>
              <a:rPr lang="en-US" dirty="0" err="1">
                <a:solidFill>
                  <a:schemeClr val="tx1"/>
                </a:solidFill>
              </a:rPr>
              <a:t>arquitectura</a:t>
            </a:r>
            <a:r>
              <a:rPr lang="en-US" dirty="0">
                <a:solidFill>
                  <a:schemeClr val="tx1"/>
                </a:solidFill>
              </a:rPr>
              <a:t> no se </a:t>
            </a:r>
            <a:r>
              <a:rPr lang="en-US" dirty="0" err="1">
                <a:solidFill>
                  <a:schemeClr val="tx1"/>
                </a:solidFill>
              </a:rPr>
              <a:t>encuentra</a:t>
            </a:r>
            <a:r>
              <a:rPr lang="en-US" dirty="0">
                <a:solidFill>
                  <a:schemeClr val="tx1"/>
                </a:solidFill>
              </a:rPr>
              <a:t> </a:t>
            </a:r>
            <a:r>
              <a:rPr lang="en-US" dirty="0" err="1">
                <a:solidFill>
                  <a:schemeClr val="tx1"/>
                </a:solidFill>
              </a:rPr>
              <a:t>necesidad</a:t>
            </a:r>
            <a:r>
              <a:rPr lang="en-US" dirty="0">
                <a:solidFill>
                  <a:schemeClr val="tx1"/>
                </a:solidFill>
              </a:rPr>
              <a:t> de </a:t>
            </a:r>
            <a:r>
              <a:rPr lang="en-US" dirty="0" err="1">
                <a:solidFill>
                  <a:schemeClr val="tx1"/>
                </a:solidFill>
              </a:rPr>
              <a:t>orquestación</a:t>
            </a:r>
            <a:r>
              <a:rPr lang="en-US" dirty="0">
                <a:solidFill>
                  <a:schemeClr val="tx1"/>
                </a:solidFill>
              </a:rPr>
              <a:t> de </a:t>
            </a:r>
            <a:r>
              <a:rPr lang="en-US" dirty="0" err="1">
                <a:solidFill>
                  <a:schemeClr val="tx1"/>
                </a:solidFill>
              </a:rPr>
              <a:t>servicios</a:t>
            </a:r>
            <a:r>
              <a:rPr lang="en-US" dirty="0">
                <a:solidFill>
                  <a:schemeClr val="tx1"/>
                </a:solidFill>
              </a:rPr>
              <a:t> de </a:t>
            </a:r>
            <a:r>
              <a:rPr lang="en-US" dirty="0" err="1">
                <a:solidFill>
                  <a:schemeClr val="tx1"/>
                </a:solidFill>
              </a:rPr>
              <a:t>negocio</a:t>
            </a:r>
            <a:r>
              <a:rPr lang="en-US" dirty="0">
                <a:solidFill>
                  <a:schemeClr val="tx1"/>
                </a:solidFill>
              </a:rPr>
              <a:t> entre </a:t>
            </a:r>
            <a:r>
              <a:rPr lang="en-US" dirty="0" err="1">
                <a:solidFill>
                  <a:schemeClr val="tx1"/>
                </a:solidFill>
              </a:rPr>
              <a:t>sistemas</a:t>
            </a:r>
            <a:r>
              <a:rPr lang="en-US" dirty="0">
                <a:solidFill>
                  <a:schemeClr val="tx1"/>
                </a:solidFill>
              </a:rPr>
              <a:t> </a:t>
            </a:r>
            <a:r>
              <a:rPr lang="en-US" dirty="0" err="1">
                <a:solidFill>
                  <a:schemeClr val="tx1"/>
                </a:solidFill>
              </a:rPr>
              <a:t>legados</a:t>
            </a:r>
            <a:r>
              <a:rPr lang="en-US" dirty="0">
                <a:solidFill>
                  <a:schemeClr val="tx1"/>
                </a:solidFill>
              </a:rPr>
              <a:t>.</a:t>
            </a:r>
          </a:p>
          <a:p>
            <a:pPr lvl="0"/>
            <a:endParaRPr lang="en-US" dirty="0">
              <a:solidFill>
                <a:prstClr val="black"/>
              </a:solidFill>
            </a:endParaRPr>
          </a:p>
          <a:p>
            <a:pPr marL="285750" lvl="0" indent="-285750">
              <a:buFont typeface="Wingdings" panose="05000000000000000000" pitchFamily="2" charset="2"/>
              <a:buChar char="v"/>
            </a:pPr>
            <a:r>
              <a:rPr lang="en-US" dirty="0">
                <a:solidFill>
                  <a:prstClr val="black"/>
                </a:solidFill>
              </a:rPr>
              <a:t>La </a:t>
            </a:r>
            <a:r>
              <a:rPr lang="en-US" dirty="0" err="1">
                <a:solidFill>
                  <a:prstClr val="black"/>
                </a:solidFill>
              </a:rPr>
              <a:t>comunicación</a:t>
            </a:r>
            <a:r>
              <a:rPr lang="en-US" dirty="0">
                <a:solidFill>
                  <a:prstClr val="black"/>
                </a:solidFill>
              </a:rPr>
              <a:t> con </a:t>
            </a:r>
            <a:r>
              <a:rPr lang="en-US" dirty="0" err="1">
                <a:solidFill>
                  <a:prstClr val="black"/>
                </a:solidFill>
              </a:rPr>
              <a:t>los</a:t>
            </a:r>
            <a:r>
              <a:rPr lang="en-US" dirty="0">
                <a:solidFill>
                  <a:prstClr val="black"/>
                </a:solidFill>
              </a:rPr>
              <a:t> </a:t>
            </a:r>
            <a:r>
              <a:rPr lang="en-US" dirty="0" err="1">
                <a:solidFill>
                  <a:prstClr val="black"/>
                </a:solidFill>
              </a:rPr>
              <a:t>satelites</a:t>
            </a:r>
            <a:r>
              <a:rPr lang="en-US" dirty="0">
                <a:solidFill>
                  <a:prstClr val="black"/>
                </a:solidFill>
              </a:rPr>
              <a:t> y </a:t>
            </a:r>
            <a:r>
              <a:rPr lang="en-US" dirty="0" err="1">
                <a:solidFill>
                  <a:prstClr val="black"/>
                </a:solidFill>
              </a:rPr>
              <a:t>entidades</a:t>
            </a:r>
            <a:r>
              <a:rPr lang="en-US" dirty="0">
                <a:solidFill>
                  <a:prstClr val="black"/>
                </a:solidFill>
              </a:rPr>
              <a:t> </a:t>
            </a:r>
            <a:r>
              <a:rPr lang="en-US" dirty="0" err="1">
                <a:solidFill>
                  <a:prstClr val="black"/>
                </a:solidFill>
              </a:rPr>
              <a:t>externas</a:t>
            </a:r>
            <a:r>
              <a:rPr lang="en-US" dirty="0">
                <a:solidFill>
                  <a:prstClr val="black"/>
                </a:solidFill>
              </a:rPr>
              <a:t> se </a:t>
            </a:r>
            <a:r>
              <a:rPr lang="en-US" dirty="0" err="1">
                <a:solidFill>
                  <a:prstClr val="black"/>
                </a:solidFill>
              </a:rPr>
              <a:t>haran</a:t>
            </a:r>
            <a:r>
              <a:rPr lang="en-US" dirty="0">
                <a:solidFill>
                  <a:prstClr val="black"/>
                </a:solidFill>
              </a:rPr>
              <a:t> </a:t>
            </a:r>
            <a:r>
              <a:rPr lang="en-US" dirty="0" err="1">
                <a:solidFill>
                  <a:prstClr val="black"/>
                </a:solidFill>
              </a:rPr>
              <a:t>por</a:t>
            </a:r>
            <a:r>
              <a:rPr lang="en-US" dirty="0">
                <a:solidFill>
                  <a:prstClr val="black"/>
                </a:solidFill>
              </a:rPr>
              <a:t> medio de APIs o </a:t>
            </a:r>
            <a:r>
              <a:rPr lang="en-US" dirty="0" err="1">
                <a:solidFill>
                  <a:prstClr val="black"/>
                </a:solidFill>
              </a:rPr>
              <a:t>Servicios</a:t>
            </a:r>
            <a:r>
              <a:rPr lang="en-US" dirty="0">
                <a:solidFill>
                  <a:prstClr val="black"/>
                </a:solidFill>
              </a:rPr>
              <a:t> Web no </a:t>
            </a:r>
            <a:r>
              <a:rPr lang="en-US" dirty="0" err="1">
                <a:solidFill>
                  <a:prstClr val="black"/>
                </a:solidFill>
              </a:rPr>
              <a:t>orquestados</a:t>
            </a:r>
            <a:r>
              <a:rPr lang="en-US" dirty="0">
                <a:solidFill>
                  <a:prstClr val="black"/>
                </a:solidFill>
              </a:rPr>
              <a:t>.</a:t>
            </a:r>
          </a:p>
          <a:p>
            <a:pPr marL="285750" lvl="0" indent="-285750">
              <a:buFont typeface="Wingdings" panose="05000000000000000000" pitchFamily="2" charset="2"/>
              <a:buChar char="v"/>
            </a:pPr>
            <a:endParaRPr lang="en-US" dirty="0">
              <a:solidFill>
                <a:prstClr val="black"/>
              </a:solidFill>
            </a:endParaRPr>
          </a:p>
          <a:p>
            <a:pPr marL="285750" lvl="0" indent="-285750">
              <a:buFont typeface="Wingdings" panose="05000000000000000000" pitchFamily="2" charset="2"/>
              <a:buChar char="v"/>
            </a:pPr>
            <a:r>
              <a:rPr lang="en-US" dirty="0">
                <a:solidFill>
                  <a:prstClr val="black"/>
                </a:solidFill>
              </a:rPr>
              <a:t>Un </a:t>
            </a:r>
            <a:r>
              <a:rPr lang="en-US" dirty="0" err="1">
                <a:solidFill>
                  <a:prstClr val="black"/>
                </a:solidFill>
              </a:rPr>
              <a:t>proposito</a:t>
            </a:r>
            <a:r>
              <a:rPr lang="en-US" dirty="0">
                <a:solidFill>
                  <a:prstClr val="black"/>
                </a:solidFill>
              </a:rPr>
              <a:t> fundamental del ESB </a:t>
            </a:r>
            <a:r>
              <a:rPr lang="en-US" dirty="0" err="1">
                <a:solidFill>
                  <a:prstClr val="black"/>
                </a:solidFill>
              </a:rPr>
              <a:t>es</a:t>
            </a:r>
            <a:r>
              <a:rPr lang="en-US" dirty="0">
                <a:solidFill>
                  <a:prstClr val="black"/>
                </a:solidFill>
              </a:rPr>
              <a:t> la </a:t>
            </a:r>
            <a:r>
              <a:rPr lang="en-US" dirty="0" err="1">
                <a:solidFill>
                  <a:prstClr val="black"/>
                </a:solidFill>
              </a:rPr>
              <a:t>orquestación</a:t>
            </a:r>
            <a:r>
              <a:rPr lang="en-US" dirty="0">
                <a:solidFill>
                  <a:prstClr val="black"/>
                </a:solidFill>
              </a:rPr>
              <a:t> de </a:t>
            </a:r>
            <a:r>
              <a:rPr lang="en-US" dirty="0" err="1">
                <a:solidFill>
                  <a:prstClr val="black"/>
                </a:solidFill>
              </a:rPr>
              <a:t>servicios</a:t>
            </a:r>
            <a:r>
              <a:rPr lang="en-US" dirty="0">
                <a:solidFill>
                  <a:prstClr val="black"/>
                </a:solidFill>
              </a:rPr>
              <a:t> de </a:t>
            </a:r>
            <a:r>
              <a:rPr lang="en-US" dirty="0" err="1">
                <a:solidFill>
                  <a:prstClr val="black"/>
                </a:solidFill>
              </a:rPr>
              <a:t>negocio</a:t>
            </a:r>
            <a:r>
              <a:rPr lang="en-US" dirty="0">
                <a:solidFill>
                  <a:prstClr val="black"/>
                </a:solidFill>
              </a:rPr>
              <a:t> </a:t>
            </a:r>
            <a:r>
              <a:rPr lang="en-US" dirty="0" err="1">
                <a:solidFill>
                  <a:prstClr val="black"/>
                </a:solidFill>
              </a:rPr>
              <a:t>en</a:t>
            </a:r>
            <a:r>
              <a:rPr lang="en-US" dirty="0">
                <a:solidFill>
                  <a:prstClr val="black"/>
                </a:solidFill>
              </a:rPr>
              <a:t> un </a:t>
            </a:r>
            <a:r>
              <a:rPr lang="en-US" dirty="0" err="1">
                <a:solidFill>
                  <a:prstClr val="black"/>
                </a:solidFill>
              </a:rPr>
              <a:t>escenario</a:t>
            </a:r>
            <a:r>
              <a:rPr lang="en-US" dirty="0">
                <a:solidFill>
                  <a:prstClr val="black"/>
                </a:solidFill>
              </a:rPr>
              <a:t> de </a:t>
            </a:r>
            <a:r>
              <a:rPr lang="en-US" dirty="0" err="1">
                <a:solidFill>
                  <a:prstClr val="black"/>
                </a:solidFill>
              </a:rPr>
              <a:t>migraci</a:t>
            </a:r>
            <a:r>
              <a:rPr lang="es-PE" dirty="0">
                <a:solidFill>
                  <a:prstClr val="black"/>
                </a:solidFill>
              </a:rPr>
              <a:t>ó</a:t>
            </a:r>
            <a:r>
              <a:rPr lang="en-US" dirty="0">
                <a:solidFill>
                  <a:prstClr val="black"/>
                </a:solidFill>
              </a:rPr>
              <a:t>n y </a:t>
            </a:r>
            <a:r>
              <a:rPr lang="en-US" dirty="0" err="1">
                <a:solidFill>
                  <a:prstClr val="black"/>
                </a:solidFill>
              </a:rPr>
              <a:t>convivencia</a:t>
            </a:r>
            <a:r>
              <a:rPr lang="en-US" dirty="0">
                <a:solidFill>
                  <a:prstClr val="black"/>
                </a:solidFill>
              </a:rPr>
              <a:t> con </a:t>
            </a:r>
            <a:r>
              <a:rPr lang="en-US" dirty="0" err="1">
                <a:solidFill>
                  <a:prstClr val="black"/>
                </a:solidFill>
              </a:rPr>
              <a:t>legados</a:t>
            </a:r>
            <a:r>
              <a:rPr lang="en-US" dirty="0">
                <a:solidFill>
                  <a:prstClr val="black"/>
                </a:solidFill>
              </a:rPr>
              <a:t> y COREs </a:t>
            </a:r>
            <a:r>
              <a:rPr lang="en-US" dirty="0" err="1">
                <a:solidFill>
                  <a:prstClr val="black"/>
                </a:solidFill>
              </a:rPr>
              <a:t>actuales</a:t>
            </a:r>
            <a:r>
              <a:rPr lang="en-US" dirty="0">
                <a:solidFill>
                  <a:prstClr val="black"/>
                </a:solidFill>
              </a:rPr>
              <a:t>, hasta el </a:t>
            </a:r>
            <a:r>
              <a:rPr lang="en-US" dirty="0" err="1">
                <a:solidFill>
                  <a:prstClr val="black"/>
                </a:solidFill>
              </a:rPr>
              <a:t>momento</a:t>
            </a:r>
            <a:r>
              <a:rPr lang="en-US" dirty="0">
                <a:solidFill>
                  <a:prstClr val="black"/>
                </a:solidFill>
              </a:rPr>
              <a:t> el </a:t>
            </a:r>
            <a:r>
              <a:rPr lang="en-US" dirty="0" err="1">
                <a:solidFill>
                  <a:prstClr val="black"/>
                </a:solidFill>
              </a:rPr>
              <a:t>cliente</a:t>
            </a:r>
            <a:r>
              <a:rPr lang="en-US" dirty="0">
                <a:solidFill>
                  <a:prstClr val="black"/>
                </a:solidFill>
              </a:rPr>
              <a:t> manifesto que la </a:t>
            </a:r>
            <a:r>
              <a:rPr lang="en-US" dirty="0" err="1">
                <a:solidFill>
                  <a:prstClr val="black"/>
                </a:solidFill>
              </a:rPr>
              <a:t>convivencia</a:t>
            </a:r>
            <a:r>
              <a:rPr lang="en-US" dirty="0">
                <a:solidFill>
                  <a:prstClr val="black"/>
                </a:solidFill>
              </a:rPr>
              <a:t> se </a:t>
            </a:r>
            <a:r>
              <a:rPr lang="en-US" dirty="0" err="1">
                <a:solidFill>
                  <a:prstClr val="black"/>
                </a:solidFill>
              </a:rPr>
              <a:t>realizará</a:t>
            </a:r>
            <a:r>
              <a:rPr lang="en-US" dirty="0">
                <a:solidFill>
                  <a:prstClr val="black"/>
                </a:solidFill>
              </a:rPr>
              <a:t> </a:t>
            </a:r>
            <a:r>
              <a:rPr lang="en-US" dirty="0" err="1">
                <a:solidFill>
                  <a:prstClr val="black"/>
                </a:solidFill>
              </a:rPr>
              <a:t>por</a:t>
            </a:r>
            <a:r>
              <a:rPr lang="en-US" dirty="0">
                <a:solidFill>
                  <a:prstClr val="black"/>
                </a:solidFill>
              </a:rPr>
              <a:t> </a:t>
            </a:r>
            <a:r>
              <a:rPr lang="en-US" dirty="0" err="1">
                <a:solidFill>
                  <a:prstClr val="black"/>
                </a:solidFill>
              </a:rPr>
              <a:t>intermedio</a:t>
            </a:r>
            <a:r>
              <a:rPr lang="en-US" dirty="0">
                <a:solidFill>
                  <a:prstClr val="black"/>
                </a:solidFill>
              </a:rPr>
              <a:t> de </a:t>
            </a:r>
            <a:r>
              <a:rPr lang="en-US" dirty="0" err="1">
                <a:solidFill>
                  <a:prstClr val="black"/>
                </a:solidFill>
              </a:rPr>
              <a:t>replicacion</a:t>
            </a:r>
            <a:r>
              <a:rPr lang="en-US" dirty="0">
                <a:solidFill>
                  <a:prstClr val="black"/>
                </a:solidFill>
              </a:rPr>
              <a:t> de </a:t>
            </a:r>
            <a:r>
              <a:rPr lang="en-US" dirty="0" err="1">
                <a:solidFill>
                  <a:prstClr val="black"/>
                </a:solidFill>
              </a:rPr>
              <a:t>datos</a:t>
            </a:r>
            <a:r>
              <a:rPr lang="en-US" dirty="0">
                <a:solidFill>
                  <a:prstClr val="black"/>
                </a:solidFill>
              </a:rPr>
              <a:t> mas no </a:t>
            </a:r>
            <a:r>
              <a:rPr lang="en-US" dirty="0" err="1">
                <a:solidFill>
                  <a:prstClr val="black"/>
                </a:solidFill>
              </a:rPr>
              <a:t>por</a:t>
            </a:r>
            <a:r>
              <a:rPr lang="en-US" dirty="0">
                <a:solidFill>
                  <a:prstClr val="black"/>
                </a:solidFill>
              </a:rPr>
              <a:t> </a:t>
            </a:r>
            <a:r>
              <a:rPr lang="en-US" dirty="0" err="1">
                <a:solidFill>
                  <a:prstClr val="black"/>
                </a:solidFill>
              </a:rPr>
              <a:t>orquestacion</a:t>
            </a:r>
            <a:r>
              <a:rPr lang="en-US" dirty="0">
                <a:solidFill>
                  <a:prstClr val="black"/>
                </a:solidFill>
              </a:rPr>
              <a:t> de </a:t>
            </a:r>
            <a:r>
              <a:rPr lang="en-US" dirty="0" err="1">
                <a:solidFill>
                  <a:prstClr val="black"/>
                </a:solidFill>
              </a:rPr>
              <a:t>funcionalidades</a:t>
            </a:r>
            <a:r>
              <a:rPr lang="en-US" dirty="0">
                <a:solidFill>
                  <a:prstClr val="black"/>
                </a:solidFill>
              </a:rPr>
              <a:t> de </a:t>
            </a:r>
            <a:r>
              <a:rPr lang="en-US" dirty="0" err="1">
                <a:solidFill>
                  <a:prstClr val="black"/>
                </a:solidFill>
              </a:rPr>
              <a:t>negocio</a:t>
            </a:r>
            <a:r>
              <a:rPr lang="en-US" dirty="0">
                <a:solidFill>
                  <a:prstClr val="black"/>
                </a:solidFill>
              </a:rPr>
              <a:t>.</a:t>
            </a:r>
          </a:p>
        </p:txBody>
      </p:sp>
    </p:spTree>
    <p:extLst>
      <p:ext uri="{BB962C8B-B14F-4D97-AF65-F5344CB8AC3E}">
        <p14:creationId xmlns:p14="http://schemas.microsoft.com/office/powerpoint/2010/main" val="54651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0DB132A-CD93-479C-8B20-227C6F367422}"/>
              </a:ext>
            </a:extLst>
          </p:cNvPr>
          <p:cNvSpPr txBox="1"/>
          <p:nvPr/>
        </p:nvSpPr>
        <p:spPr>
          <a:xfrm>
            <a:off x="3457114" y="346260"/>
            <a:ext cx="5334922" cy="646331"/>
          </a:xfrm>
          <a:prstGeom prst="rect">
            <a:avLst/>
          </a:prstGeom>
          <a:noFill/>
        </p:spPr>
        <p:txBody>
          <a:bodyPr wrap="none" rtlCol="0">
            <a:spAutoFit/>
          </a:bodyPr>
          <a:lstStyle/>
          <a:p>
            <a:r>
              <a:rPr lang="es-PE" sz="3600" b="1" dirty="0"/>
              <a:t>PORQUE NO USAR UN ESB</a:t>
            </a:r>
            <a:endParaRPr lang="en-US" sz="3600" b="1" dirty="0"/>
          </a:p>
        </p:txBody>
      </p:sp>
      <p:sp>
        <p:nvSpPr>
          <p:cNvPr id="3" name="Rectángulo: esquinas redondeadas 2">
            <a:extLst>
              <a:ext uri="{FF2B5EF4-FFF2-40B4-BE49-F238E27FC236}">
                <a16:creationId xmlns:a16="http://schemas.microsoft.com/office/drawing/2014/main" id="{0256EF2E-BFB1-48E1-95EB-1B7469818AA7}"/>
              </a:ext>
            </a:extLst>
          </p:cNvPr>
          <p:cNvSpPr/>
          <p:nvPr/>
        </p:nvSpPr>
        <p:spPr>
          <a:xfrm>
            <a:off x="914400" y="1171575"/>
            <a:ext cx="10420350" cy="5505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 typeface="Wingdings" panose="05000000000000000000" pitchFamily="2" charset="2"/>
              <a:buChar char="v"/>
            </a:pPr>
            <a:r>
              <a:rPr lang="en-US" sz="2200" dirty="0">
                <a:solidFill>
                  <a:schemeClr val="tx1"/>
                </a:solidFill>
              </a:rPr>
              <a:t>La </a:t>
            </a:r>
            <a:r>
              <a:rPr lang="en-US" sz="2200" dirty="0" err="1">
                <a:solidFill>
                  <a:schemeClr val="tx1"/>
                </a:solidFill>
              </a:rPr>
              <a:t>integración</a:t>
            </a:r>
            <a:r>
              <a:rPr lang="en-US" sz="2200" dirty="0">
                <a:solidFill>
                  <a:schemeClr val="tx1"/>
                </a:solidFill>
              </a:rPr>
              <a:t> con ESB </a:t>
            </a:r>
            <a:r>
              <a:rPr lang="en-US" sz="2200" dirty="0" err="1">
                <a:solidFill>
                  <a:schemeClr val="tx1"/>
                </a:solidFill>
              </a:rPr>
              <a:t>necesitará</a:t>
            </a:r>
            <a:r>
              <a:rPr lang="en-US" sz="2200" dirty="0">
                <a:solidFill>
                  <a:schemeClr val="tx1"/>
                </a:solidFill>
              </a:rPr>
              <a:t> un </a:t>
            </a:r>
            <a:r>
              <a:rPr lang="en-US" sz="2200" dirty="0" err="1">
                <a:solidFill>
                  <a:schemeClr val="tx1"/>
                </a:solidFill>
              </a:rPr>
              <a:t>costo</a:t>
            </a:r>
            <a:r>
              <a:rPr lang="en-US" sz="2200" dirty="0">
                <a:solidFill>
                  <a:schemeClr val="tx1"/>
                </a:solidFill>
              </a:rPr>
              <a:t> </a:t>
            </a:r>
            <a:r>
              <a:rPr lang="en-US" sz="2200" dirty="0" err="1">
                <a:solidFill>
                  <a:schemeClr val="tx1"/>
                </a:solidFill>
              </a:rPr>
              <a:t>inicial</a:t>
            </a:r>
            <a:r>
              <a:rPr lang="en-US" sz="2200" dirty="0">
                <a:solidFill>
                  <a:schemeClr val="tx1"/>
                </a:solidFill>
              </a:rPr>
              <a:t> </a:t>
            </a:r>
            <a:r>
              <a:rPr lang="en-US" sz="2200" dirty="0" err="1">
                <a:solidFill>
                  <a:schemeClr val="tx1"/>
                </a:solidFill>
              </a:rPr>
              <a:t>muy</a:t>
            </a:r>
            <a:r>
              <a:rPr lang="en-US" sz="2200" dirty="0">
                <a:solidFill>
                  <a:schemeClr val="tx1"/>
                </a:solidFill>
              </a:rPr>
              <a:t> </a:t>
            </a:r>
            <a:r>
              <a:rPr lang="en-US" sz="2200" dirty="0" err="1">
                <a:solidFill>
                  <a:schemeClr val="tx1"/>
                </a:solidFill>
              </a:rPr>
              <a:t>fuerte</a:t>
            </a:r>
            <a:r>
              <a:rPr lang="en-US" sz="2200" dirty="0">
                <a:solidFill>
                  <a:schemeClr val="tx1"/>
                </a:solidFill>
              </a:rPr>
              <a:t> y un </a:t>
            </a:r>
            <a:r>
              <a:rPr lang="en-US" sz="2200" dirty="0" err="1">
                <a:solidFill>
                  <a:schemeClr val="tx1"/>
                </a:solidFill>
              </a:rPr>
              <a:t>desafio</a:t>
            </a:r>
            <a:r>
              <a:rPr lang="en-US" sz="2200" dirty="0">
                <a:solidFill>
                  <a:schemeClr val="tx1"/>
                </a:solidFill>
              </a:rPr>
              <a:t> a </a:t>
            </a:r>
            <a:r>
              <a:rPr lang="en-US" sz="2200" dirty="0" err="1">
                <a:solidFill>
                  <a:schemeClr val="tx1"/>
                </a:solidFill>
              </a:rPr>
              <a:t>nivel</a:t>
            </a:r>
            <a:r>
              <a:rPr lang="en-US" sz="2200" dirty="0">
                <a:solidFill>
                  <a:schemeClr val="tx1"/>
                </a:solidFill>
              </a:rPr>
              <a:t> de KADABRA </a:t>
            </a:r>
            <a:r>
              <a:rPr lang="en-US" sz="2200" dirty="0" err="1">
                <a:solidFill>
                  <a:schemeClr val="tx1"/>
                </a:solidFill>
              </a:rPr>
              <a:t>muy</a:t>
            </a:r>
            <a:r>
              <a:rPr lang="en-US" sz="2200" dirty="0">
                <a:solidFill>
                  <a:schemeClr val="tx1"/>
                </a:solidFill>
              </a:rPr>
              <a:t> </a:t>
            </a:r>
            <a:r>
              <a:rPr lang="en-US" sz="2200" dirty="0" err="1">
                <a:solidFill>
                  <a:schemeClr val="tx1"/>
                </a:solidFill>
              </a:rPr>
              <a:t>agresivo</a:t>
            </a:r>
            <a:r>
              <a:rPr lang="en-US" sz="2200" dirty="0">
                <a:solidFill>
                  <a:schemeClr val="tx1"/>
                </a:solidFill>
              </a:rPr>
              <a:t>.</a:t>
            </a:r>
          </a:p>
          <a:p>
            <a:pPr marL="285750" indent="-285750" algn="just">
              <a:lnSpc>
                <a:spcPct val="150000"/>
              </a:lnSpc>
              <a:buFont typeface="Wingdings" panose="05000000000000000000" pitchFamily="2" charset="2"/>
              <a:buChar char="v"/>
            </a:pPr>
            <a:r>
              <a:rPr lang="es-PE" sz="2200" dirty="0">
                <a:solidFill>
                  <a:schemeClr val="tx1"/>
                </a:solidFill>
              </a:rPr>
              <a:t>La integración con ESB fomenta una arquitectura monolítica con un alto costo en </a:t>
            </a:r>
            <a:r>
              <a:rPr lang="es-PE" sz="2200" dirty="0" err="1">
                <a:solidFill>
                  <a:schemeClr val="tx1"/>
                </a:solidFill>
              </a:rPr>
              <a:t>infrastructura</a:t>
            </a:r>
            <a:r>
              <a:rPr lang="es-PE" sz="2200" dirty="0">
                <a:solidFill>
                  <a:schemeClr val="tx1"/>
                </a:solidFill>
              </a:rPr>
              <a:t> y crecimiento.</a:t>
            </a:r>
          </a:p>
          <a:p>
            <a:pPr marL="285750" indent="-285750" algn="just">
              <a:lnSpc>
                <a:spcPct val="150000"/>
              </a:lnSpc>
              <a:buFont typeface="Wingdings" panose="05000000000000000000" pitchFamily="2" charset="2"/>
              <a:buChar char="v"/>
            </a:pPr>
            <a:r>
              <a:rPr lang="es-PE" sz="2200" dirty="0">
                <a:solidFill>
                  <a:schemeClr val="tx1"/>
                </a:solidFill>
              </a:rPr>
              <a:t>Las integraciones con un ESB no fueron diseñados para trabajar en un esquema de nube.</a:t>
            </a:r>
          </a:p>
          <a:p>
            <a:pPr marL="285750" indent="-285750" algn="just">
              <a:lnSpc>
                <a:spcPct val="150000"/>
              </a:lnSpc>
              <a:buFont typeface="Wingdings" panose="05000000000000000000" pitchFamily="2" charset="2"/>
              <a:buChar char="v"/>
            </a:pPr>
            <a:r>
              <a:rPr lang="es-PE" sz="2200" dirty="0">
                <a:solidFill>
                  <a:schemeClr val="tx1"/>
                </a:solidFill>
              </a:rPr>
              <a:t>Las integraciones con </a:t>
            </a:r>
            <a:r>
              <a:rPr lang="es-PE" sz="2200" dirty="0" err="1">
                <a:solidFill>
                  <a:schemeClr val="tx1"/>
                </a:solidFill>
              </a:rPr>
              <a:t>con</a:t>
            </a:r>
            <a:r>
              <a:rPr lang="es-PE" sz="2200" dirty="0">
                <a:solidFill>
                  <a:schemeClr val="tx1"/>
                </a:solidFill>
              </a:rPr>
              <a:t> ESB tratan todas las integraciones como iguales, incluir lógica de orquestación en los servicios impiden el acceso fácil a las aplicaciones del back-</a:t>
            </a:r>
            <a:r>
              <a:rPr lang="es-PE" sz="2200" dirty="0" err="1">
                <a:solidFill>
                  <a:schemeClr val="tx1"/>
                </a:solidFill>
              </a:rPr>
              <a:t>end</a:t>
            </a:r>
            <a:r>
              <a:rPr lang="es-PE" sz="2200" dirty="0">
                <a:solidFill>
                  <a:schemeClr val="tx1"/>
                </a:solidFill>
              </a:rPr>
              <a:t>.</a:t>
            </a:r>
          </a:p>
          <a:p>
            <a:pPr marL="285750" indent="-285750" algn="just">
              <a:lnSpc>
                <a:spcPct val="150000"/>
              </a:lnSpc>
              <a:buFont typeface="Wingdings" panose="05000000000000000000" pitchFamily="2" charset="2"/>
              <a:buChar char="v"/>
            </a:pPr>
            <a:r>
              <a:rPr lang="es-PE" sz="2200" dirty="0">
                <a:solidFill>
                  <a:schemeClr val="tx1"/>
                </a:solidFill>
              </a:rPr>
              <a:t>La integraciones con ESB no ofrecen agilidad e innovación para el negocio tardan mas tiempo en construirse que un API.</a:t>
            </a:r>
          </a:p>
        </p:txBody>
      </p:sp>
    </p:spTree>
    <p:extLst>
      <p:ext uri="{BB962C8B-B14F-4D97-AF65-F5344CB8AC3E}">
        <p14:creationId xmlns:p14="http://schemas.microsoft.com/office/powerpoint/2010/main" val="135332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0CE176E-08A0-43E9-9BA8-6BF29BB72677}"/>
              </a:ext>
            </a:extLst>
          </p:cNvPr>
          <p:cNvPicPr>
            <a:picLocks noChangeAspect="1"/>
          </p:cNvPicPr>
          <p:nvPr/>
        </p:nvPicPr>
        <p:blipFill>
          <a:blip r:embed="rId2"/>
          <a:stretch>
            <a:fillRect/>
          </a:stretch>
        </p:blipFill>
        <p:spPr>
          <a:xfrm>
            <a:off x="1825818" y="4044818"/>
            <a:ext cx="8327300" cy="2426678"/>
          </a:xfrm>
          <a:prstGeom prst="rect">
            <a:avLst/>
          </a:prstGeom>
        </p:spPr>
      </p:pic>
      <p:sp>
        <p:nvSpPr>
          <p:cNvPr id="3" name="TextBox 3">
            <a:extLst>
              <a:ext uri="{FF2B5EF4-FFF2-40B4-BE49-F238E27FC236}">
                <a16:creationId xmlns:a16="http://schemas.microsoft.com/office/drawing/2014/main" id="{59E46312-7669-4193-B6FF-AB1AF57A1963}"/>
              </a:ext>
            </a:extLst>
          </p:cNvPr>
          <p:cNvSpPr txBox="1"/>
          <p:nvPr/>
        </p:nvSpPr>
        <p:spPr>
          <a:xfrm>
            <a:off x="3521846" y="494486"/>
            <a:ext cx="4686668" cy="646331"/>
          </a:xfrm>
          <a:prstGeom prst="rect">
            <a:avLst/>
          </a:prstGeom>
          <a:noFill/>
        </p:spPr>
        <p:txBody>
          <a:bodyPr wrap="none" rtlCol="0">
            <a:spAutoFit/>
          </a:bodyPr>
          <a:lstStyle/>
          <a:p>
            <a:r>
              <a:rPr lang="es-PE" sz="3600" b="1" dirty="0"/>
              <a:t>GATEWAY OFFLOADING</a:t>
            </a:r>
            <a:endParaRPr lang="en-US" sz="3600" b="1" dirty="0"/>
          </a:p>
        </p:txBody>
      </p:sp>
      <p:sp>
        <p:nvSpPr>
          <p:cNvPr id="4" name="CuadroTexto 3">
            <a:extLst>
              <a:ext uri="{FF2B5EF4-FFF2-40B4-BE49-F238E27FC236}">
                <a16:creationId xmlns:a16="http://schemas.microsoft.com/office/drawing/2014/main" id="{CE0E4555-9E24-47FC-B550-F25FCEED8D74}"/>
              </a:ext>
            </a:extLst>
          </p:cNvPr>
          <p:cNvSpPr txBox="1"/>
          <p:nvPr/>
        </p:nvSpPr>
        <p:spPr>
          <a:xfrm>
            <a:off x="1017972" y="1367162"/>
            <a:ext cx="9694416" cy="2677656"/>
          </a:xfrm>
          <a:prstGeom prst="rect">
            <a:avLst/>
          </a:prstGeom>
          <a:noFill/>
        </p:spPr>
        <p:txBody>
          <a:bodyPr wrap="square" rtlCol="0">
            <a:spAutoFit/>
          </a:bodyPr>
          <a:lstStyle/>
          <a:p>
            <a:pPr algn="just"/>
            <a:r>
              <a:rPr lang="es-PE" sz="2800" dirty="0"/>
              <a:t>Simplificar el desarrollo y configuración de </a:t>
            </a:r>
            <a:r>
              <a:rPr lang="es-PE" sz="2800" dirty="0" err="1"/>
              <a:t>APIs</a:t>
            </a:r>
            <a:r>
              <a:rPr lang="es-PE" sz="2800" dirty="0"/>
              <a:t> y/o servicios eliminando la dependencia no funcional como la seguridad, registro de eventos, conectividad, transacciones, .. </a:t>
            </a:r>
            <a:r>
              <a:rPr lang="es-PE" sz="2800" dirty="0" err="1"/>
              <a:t>etc</a:t>
            </a:r>
            <a:r>
              <a:rPr lang="es-PE" sz="2800" dirty="0"/>
              <a:t>, ya que una configuración o desarrollo más simple da como resultado una administración y escalabilidad más sencillas y simplifica las actualizaciones de las </a:t>
            </a:r>
            <a:r>
              <a:rPr lang="es-PE" sz="2800" dirty="0" err="1"/>
              <a:t>APIs</a:t>
            </a:r>
            <a:r>
              <a:rPr lang="es-PE" sz="2800" dirty="0"/>
              <a:t> y servicios.</a:t>
            </a:r>
          </a:p>
        </p:txBody>
      </p:sp>
    </p:spTree>
    <p:extLst>
      <p:ext uri="{BB962C8B-B14F-4D97-AF65-F5344CB8AC3E}">
        <p14:creationId xmlns:p14="http://schemas.microsoft.com/office/powerpoint/2010/main" val="3044100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59E46312-7669-4193-B6FF-AB1AF57A1963}"/>
              </a:ext>
            </a:extLst>
          </p:cNvPr>
          <p:cNvSpPr txBox="1"/>
          <p:nvPr/>
        </p:nvSpPr>
        <p:spPr>
          <a:xfrm>
            <a:off x="3637256" y="476730"/>
            <a:ext cx="3983270" cy="646331"/>
          </a:xfrm>
          <a:prstGeom prst="rect">
            <a:avLst/>
          </a:prstGeom>
          <a:noFill/>
        </p:spPr>
        <p:txBody>
          <a:bodyPr wrap="none" rtlCol="0">
            <a:spAutoFit/>
          </a:bodyPr>
          <a:lstStyle/>
          <a:p>
            <a:r>
              <a:rPr lang="es-PE" sz="3600" b="1" dirty="0"/>
              <a:t>GATEWAY ROUTING</a:t>
            </a:r>
            <a:endParaRPr lang="en-US" sz="3600" b="1" dirty="0"/>
          </a:p>
        </p:txBody>
      </p:sp>
      <p:sp>
        <p:nvSpPr>
          <p:cNvPr id="5" name="Rectángulo: esquinas redondeadas 4">
            <a:extLst>
              <a:ext uri="{FF2B5EF4-FFF2-40B4-BE49-F238E27FC236}">
                <a16:creationId xmlns:a16="http://schemas.microsoft.com/office/drawing/2014/main" id="{C910B25F-4F3C-430C-8271-C7B0CE5AD508}"/>
              </a:ext>
            </a:extLst>
          </p:cNvPr>
          <p:cNvSpPr/>
          <p:nvPr/>
        </p:nvSpPr>
        <p:spPr>
          <a:xfrm>
            <a:off x="1108393" y="4795561"/>
            <a:ext cx="2627790" cy="656855"/>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rPr>
              <a:t>App Front-</a:t>
            </a:r>
            <a:r>
              <a:rPr lang="es-PE" b="1" dirty="0" err="1">
                <a:solidFill>
                  <a:schemeClr val="tx1"/>
                </a:solidFill>
              </a:rPr>
              <a:t>End</a:t>
            </a:r>
            <a:endParaRPr lang="es-PE" b="1" dirty="0">
              <a:solidFill>
                <a:schemeClr val="tx1"/>
              </a:solidFill>
            </a:endParaRPr>
          </a:p>
        </p:txBody>
      </p:sp>
      <p:sp>
        <p:nvSpPr>
          <p:cNvPr id="9" name="Rectángulo 8">
            <a:extLst>
              <a:ext uri="{FF2B5EF4-FFF2-40B4-BE49-F238E27FC236}">
                <a16:creationId xmlns:a16="http://schemas.microsoft.com/office/drawing/2014/main" id="{52894EE3-C546-4506-AAB2-F3FA99A3193B}"/>
              </a:ext>
            </a:extLst>
          </p:cNvPr>
          <p:cNvSpPr/>
          <p:nvPr/>
        </p:nvSpPr>
        <p:spPr>
          <a:xfrm>
            <a:off x="4849317" y="4795561"/>
            <a:ext cx="1216241" cy="656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API Gateway</a:t>
            </a:r>
          </a:p>
        </p:txBody>
      </p:sp>
      <p:sp>
        <p:nvSpPr>
          <p:cNvPr id="13" name="Rectángulo 12">
            <a:extLst>
              <a:ext uri="{FF2B5EF4-FFF2-40B4-BE49-F238E27FC236}">
                <a16:creationId xmlns:a16="http://schemas.microsoft.com/office/drawing/2014/main" id="{FA7E6E10-7314-44B2-9867-1F4C259E070F}"/>
              </a:ext>
            </a:extLst>
          </p:cNvPr>
          <p:cNvSpPr/>
          <p:nvPr/>
        </p:nvSpPr>
        <p:spPr>
          <a:xfrm>
            <a:off x="7220752" y="4011334"/>
            <a:ext cx="914400"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REST</a:t>
            </a:r>
          </a:p>
        </p:txBody>
      </p:sp>
      <p:sp>
        <p:nvSpPr>
          <p:cNvPr id="14" name="Rectángulo 13">
            <a:extLst>
              <a:ext uri="{FF2B5EF4-FFF2-40B4-BE49-F238E27FC236}">
                <a16:creationId xmlns:a16="http://schemas.microsoft.com/office/drawing/2014/main" id="{41813B09-977C-4816-906C-7EE2A38CC47F}"/>
              </a:ext>
            </a:extLst>
          </p:cNvPr>
          <p:cNvSpPr/>
          <p:nvPr/>
        </p:nvSpPr>
        <p:spPr>
          <a:xfrm>
            <a:off x="7238725" y="4838430"/>
            <a:ext cx="914400"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REST</a:t>
            </a:r>
          </a:p>
        </p:txBody>
      </p:sp>
      <p:sp>
        <p:nvSpPr>
          <p:cNvPr id="15" name="Rectángulo 14">
            <a:extLst>
              <a:ext uri="{FF2B5EF4-FFF2-40B4-BE49-F238E27FC236}">
                <a16:creationId xmlns:a16="http://schemas.microsoft.com/office/drawing/2014/main" id="{BC38A0DA-55C8-4D60-8ACE-48438B400AB9}"/>
              </a:ext>
            </a:extLst>
          </p:cNvPr>
          <p:cNvSpPr/>
          <p:nvPr/>
        </p:nvSpPr>
        <p:spPr>
          <a:xfrm>
            <a:off x="7247603" y="5665526"/>
            <a:ext cx="914400"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REST</a:t>
            </a:r>
          </a:p>
        </p:txBody>
      </p:sp>
      <p:sp>
        <p:nvSpPr>
          <p:cNvPr id="16" name="Rectángulo 15">
            <a:extLst>
              <a:ext uri="{FF2B5EF4-FFF2-40B4-BE49-F238E27FC236}">
                <a16:creationId xmlns:a16="http://schemas.microsoft.com/office/drawing/2014/main" id="{E688C5C2-BF01-4CA6-93FA-BEF11A1DE77A}"/>
              </a:ext>
            </a:extLst>
          </p:cNvPr>
          <p:cNvSpPr/>
          <p:nvPr/>
        </p:nvSpPr>
        <p:spPr>
          <a:xfrm>
            <a:off x="8135151" y="4011334"/>
            <a:ext cx="2734321"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Servicios de</a:t>
            </a:r>
          </a:p>
          <a:p>
            <a:pPr algn="ctr"/>
            <a:r>
              <a:rPr lang="es-PE" dirty="0"/>
              <a:t>Traspasos &amp; Afiliación</a:t>
            </a:r>
          </a:p>
        </p:txBody>
      </p:sp>
      <p:sp>
        <p:nvSpPr>
          <p:cNvPr id="17" name="Rectángulo 16">
            <a:extLst>
              <a:ext uri="{FF2B5EF4-FFF2-40B4-BE49-F238E27FC236}">
                <a16:creationId xmlns:a16="http://schemas.microsoft.com/office/drawing/2014/main" id="{920E6FB9-7BA4-4901-BDF3-C1BD99B37B31}"/>
              </a:ext>
            </a:extLst>
          </p:cNvPr>
          <p:cNvSpPr/>
          <p:nvPr/>
        </p:nvSpPr>
        <p:spPr>
          <a:xfrm>
            <a:off x="8162005" y="4838430"/>
            <a:ext cx="2734321"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Servicios de</a:t>
            </a:r>
          </a:p>
          <a:p>
            <a:pPr algn="ctr"/>
            <a:r>
              <a:rPr lang="es-PE" dirty="0"/>
              <a:t>Pagos &amp; Cuentas</a:t>
            </a:r>
          </a:p>
        </p:txBody>
      </p:sp>
      <p:sp>
        <p:nvSpPr>
          <p:cNvPr id="18" name="Rectángulo 17">
            <a:extLst>
              <a:ext uri="{FF2B5EF4-FFF2-40B4-BE49-F238E27FC236}">
                <a16:creationId xmlns:a16="http://schemas.microsoft.com/office/drawing/2014/main" id="{6ACEFAE4-92FB-43F0-9BA4-22E2300ABFC7}"/>
              </a:ext>
            </a:extLst>
          </p:cNvPr>
          <p:cNvSpPr/>
          <p:nvPr/>
        </p:nvSpPr>
        <p:spPr>
          <a:xfrm>
            <a:off x="8170883" y="5665526"/>
            <a:ext cx="2734321"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Servicios de </a:t>
            </a:r>
          </a:p>
          <a:p>
            <a:pPr algn="ctr"/>
            <a:r>
              <a:rPr lang="es-PE" dirty="0"/>
              <a:t>Acreditación</a:t>
            </a:r>
          </a:p>
        </p:txBody>
      </p:sp>
      <p:cxnSp>
        <p:nvCxnSpPr>
          <p:cNvPr id="19" name="Conector recto de flecha 18">
            <a:extLst>
              <a:ext uri="{FF2B5EF4-FFF2-40B4-BE49-F238E27FC236}">
                <a16:creationId xmlns:a16="http://schemas.microsoft.com/office/drawing/2014/main" id="{3DEC05A9-B524-44D6-B5DE-4CC2F2765D49}"/>
              </a:ext>
            </a:extLst>
          </p:cNvPr>
          <p:cNvCxnSpPr>
            <a:cxnSpLocks/>
            <a:stCxn id="5" idx="3"/>
            <a:endCxn id="9" idx="1"/>
          </p:cNvCxnSpPr>
          <p:nvPr/>
        </p:nvCxnSpPr>
        <p:spPr>
          <a:xfrm>
            <a:off x="3736183" y="5123989"/>
            <a:ext cx="1113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ángulo: esquinas redondeadas 33">
            <a:extLst>
              <a:ext uri="{FF2B5EF4-FFF2-40B4-BE49-F238E27FC236}">
                <a16:creationId xmlns:a16="http://schemas.microsoft.com/office/drawing/2014/main" id="{23B7A721-DDBA-4599-A1AF-FCFB2FF8A548}"/>
              </a:ext>
            </a:extLst>
          </p:cNvPr>
          <p:cNvSpPr/>
          <p:nvPr/>
        </p:nvSpPr>
        <p:spPr>
          <a:xfrm>
            <a:off x="1108393" y="5701037"/>
            <a:ext cx="2627790" cy="584353"/>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rPr>
              <a:t>App Front-</a:t>
            </a:r>
            <a:r>
              <a:rPr lang="es-PE" b="1" dirty="0" err="1">
                <a:solidFill>
                  <a:schemeClr val="tx1"/>
                </a:solidFill>
              </a:rPr>
              <a:t>End</a:t>
            </a:r>
            <a:endParaRPr lang="es-PE" b="1" dirty="0">
              <a:solidFill>
                <a:schemeClr val="tx1"/>
              </a:solidFill>
            </a:endParaRPr>
          </a:p>
        </p:txBody>
      </p:sp>
      <p:sp>
        <p:nvSpPr>
          <p:cNvPr id="39" name="Rectángulo 38">
            <a:extLst>
              <a:ext uri="{FF2B5EF4-FFF2-40B4-BE49-F238E27FC236}">
                <a16:creationId xmlns:a16="http://schemas.microsoft.com/office/drawing/2014/main" id="{8FF81C74-00D0-465F-A4DF-88AD55FEDEB1}"/>
              </a:ext>
            </a:extLst>
          </p:cNvPr>
          <p:cNvSpPr/>
          <p:nvPr/>
        </p:nvSpPr>
        <p:spPr>
          <a:xfrm>
            <a:off x="4855865" y="5628535"/>
            <a:ext cx="1216241" cy="656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API Gateway</a:t>
            </a:r>
          </a:p>
        </p:txBody>
      </p:sp>
      <p:cxnSp>
        <p:nvCxnSpPr>
          <p:cNvPr id="42" name="Conector recto de flecha 41">
            <a:extLst>
              <a:ext uri="{FF2B5EF4-FFF2-40B4-BE49-F238E27FC236}">
                <a16:creationId xmlns:a16="http://schemas.microsoft.com/office/drawing/2014/main" id="{B28676C7-BB09-49E6-BCAD-4B7057332C75}"/>
              </a:ext>
            </a:extLst>
          </p:cNvPr>
          <p:cNvCxnSpPr>
            <a:cxnSpLocks/>
          </p:cNvCxnSpPr>
          <p:nvPr/>
        </p:nvCxnSpPr>
        <p:spPr>
          <a:xfrm>
            <a:off x="3755415" y="5986607"/>
            <a:ext cx="1113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CAD96D8A-D1B9-4FF8-813A-2AB772419D9E}"/>
              </a:ext>
            </a:extLst>
          </p:cNvPr>
          <p:cNvCxnSpPr>
            <a:cxnSpLocks/>
          </p:cNvCxnSpPr>
          <p:nvPr/>
        </p:nvCxnSpPr>
        <p:spPr>
          <a:xfrm>
            <a:off x="6107618" y="5986607"/>
            <a:ext cx="1113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16924AE9-C249-420E-A16D-F24EB6941E47}"/>
              </a:ext>
            </a:extLst>
          </p:cNvPr>
          <p:cNvCxnSpPr>
            <a:cxnSpLocks/>
          </p:cNvCxnSpPr>
          <p:nvPr/>
        </p:nvCxnSpPr>
        <p:spPr>
          <a:xfrm>
            <a:off x="6065558" y="5123988"/>
            <a:ext cx="1113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ángulo: esquinas redondeadas 44">
            <a:extLst>
              <a:ext uri="{FF2B5EF4-FFF2-40B4-BE49-F238E27FC236}">
                <a16:creationId xmlns:a16="http://schemas.microsoft.com/office/drawing/2014/main" id="{F3A5D6A0-88DD-41AD-81DF-1FB86A168CA6}"/>
              </a:ext>
            </a:extLst>
          </p:cNvPr>
          <p:cNvSpPr/>
          <p:nvPr/>
        </p:nvSpPr>
        <p:spPr>
          <a:xfrm>
            <a:off x="1108393" y="3932944"/>
            <a:ext cx="2627790" cy="656855"/>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rPr>
              <a:t>App Front-</a:t>
            </a:r>
            <a:r>
              <a:rPr lang="es-PE" b="1" dirty="0" err="1">
                <a:solidFill>
                  <a:schemeClr val="tx1"/>
                </a:solidFill>
              </a:rPr>
              <a:t>End</a:t>
            </a:r>
            <a:endParaRPr lang="es-PE" b="1" dirty="0">
              <a:solidFill>
                <a:schemeClr val="tx1"/>
              </a:solidFill>
            </a:endParaRPr>
          </a:p>
        </p:txBody>
      </p:sp>
      <p:cxnSp>
        <p:nvCxnSpPr>
          <p:cNvPr id="46" name="Conector recto de flecha 45">
            <a:extLst>
              <a:ext uri="{FF2B5EF4-FFF2-40B4-BE49-F238E27FC236}">
                <a16:creationId xmlns:a16="http://schemas.microsoft.com/office/drawing/2014/main" id="{8645BBEC-48D2-4DEF-8376-AFB7AB35155F}"/>
              </a:ext>
            </a:extLst>
          </p:cNvPr>
          <p:cNvCxnSpPr>
            <a:cxnSpLocks/>
          </p:cNvCxnSpPr>
          <p:nvPr/>
        </p:nvCxnSpPr>
        <p:spPr>
          <a:xfrm>
            <a:off x="3736183" y="4261371"/>
            <a:ext cx="1113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ángulo 46">
            <a:extLst>
              <a:ext uri="{FF2B5EF4-FFF2-40B4-BE49-F238E27FC236}">
                <a16:creationId xmlns:a16="http://schemas.microsoft.com/office/drawing/2014/main" id="{B0DE615F-117A-45BC-9847-5A570A8D85A7}"/>
              </a:ext>
            </a:extLst>
          </p:cNvPr>
          <p:cNvSpPr/>
          <p:nvPr/>
        </p:nvSpPr>
        <p:spPr>
          <a:xfrm>
            <a:off x="4849316" y="3932944"/>
            <a:ext cx="1216241" cy="656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API Gateway</a:t>
            </a:r>
          </a:p>
        </p:txBody>
      </p:sp>
      <p:cxnSp>
        <p:nvCxnSpPr>
          <p:cNvPr id="48" name="Conector recto de flecha 47">
            <a:extLst>
              <a:ext uri="{FF2B5EF4-FFF2-40B4-BE49-F238E27FC236}">
                <a16:creationId xmlns:a16="http://schemas.microsoft.com/office/drawing/2014/main" id="{87CB6CB6-81E3-4227-87C4-2D53A846FFE7}"/>
              </a:ext>
            </a:extLst>
          </p:cNvPr>
          <p:cNvCxnSpPr>
            <a:cxnSpLocks/>
          </p:cNvCxnSpPr>
          <p:nvPr/>
        </p:nvCxnSpPr>
        <p:spPr>
          <a:xfrm>
            <a:off x="6065557" y="4271818"/>
            <a:ext cx="1113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9EB8275F-E982-49A0-948D-69EB800DB68F}"/>
              </a:ext>
            </a:extLst>
          </p:cNvPr>
          <p:cNvSpPr txBox="1"/>
          <p:nvPr/>
        </p:nvSpPr>
        <p:spPr>
          <a:xfrm>
            <a:off x="994747" y="1300384"/>
            <a:ext cx="9874725" cy="2246769"/>
          </a:xfrm>
          <a:prstGeom prst="rect">
            <a:avLst/>
          </a:prstGeom>
          <a:noFill/>
        </p:spPr>
        <p:txBody>
          <a:bodyPr wrap="square" rtlCol="0">
            <a:spAutoFit/>
          </a:bodyPr>
          <a:lstStyle/>
          <a:p>
            <a:pPr algn="just"/>
            <a:r>
              <a:rPr lang="es-PE" sz="2800" dirty="0"/>
              <a:t>Con este patrón la aplicación </a:t>
            </a:r>
            <a:r>
              <a:rPr lang="es-PE" sz="2800" dirty="0" err="1"/>
              <a:t>frontend</a:t>
            </a:r>
            <a:r>
              <a:rPr lang="es-PE" sz="2800" dirty="0"/>
              <a:t> solo necesita conocer y comunicarse con un único punto final, si un servicio se consolida o se descompone, el </a:t>
            </a:r>
            <a:r>
              <a:rPr lang="es-PE" sz="2800" dirty="0" err="1"/>
              <a:t>frontend</a:t>
            </a:r>
            <a:r>
              <a:rPr lang="es-PE" sz="2800" dirty="0"/>
              <a:t> no necesariamente requiere actualización. Puede continuar realizando solicitudes al API Gateway solo con cambiar el enrutamiento.</a:t>
            </a:r>
          </a:p>
        </p:txBody>
      </p:sp>
    </p:spTree>
    <p:extLst>
      <p:ext uri="{BB962C8B-B14F-4D97-AF65-F5344CB8AC3E}">
        <p14:creationId xmlns:p14="http://schemas.microsoft.com/office/powerpoint/2010/main" val="139116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D5CA7F1-67F2-4C4B-8066-CAFE3CE74998}"/>
              </a:ext>
            </a:extLst>
          </p:cNvPr>
          <p:cNvPicPr>
            <a:picLocks noChangeAspect="1"/>
          </p:cNvPicPr>
          <p:nvPr/>
        </p:nvPicPr>
        <p:blipFill>
          <a:blip r:embed="rId2"/>
          <a:stretch>
            <a:fillRect/>
          </a:stretch>
        </p:blipFill>
        <p:spPr>
          <a:xfrm>
            <a:off x="7227743" y="1648691"/>
            <a:ext cx="4346864" cy="4970318"/>
          </a:xfrm>
          <a:prstGeom prst="rect">
            <a:avLst/>
          </a:prstGeom>
        </p:spPr>
      </p:pic>
      <p:sp>
        <p:nvSpPr>
          <p:cNvPr id="3" name="CuadroTexto 2">
            <a:extLst>
              <a:ext uri="{FF2B5EF4-FFF2-40B4-BE49-F238E27FC236}">
                <a16:creationId xmlns:a16="http://schemas.microsoft.com/office/drawing/2014/main" id="{3F22BC31-1601-414A-9A70-79898BC5E0B5}"/>
              </a:ext>
            </a:extLst>
          </p:cNvPr>
          <p:cNvSpPr txBox="1"/>
          <p:nvPr/>
        </p:nvSpPr>
        <p:spPr>
          <a:xfrm>
            <a:off x="657226" y="2665303"/>
            <a:ext cx="5210174" cy="3108543"/>
          </a:xfrm>
          <a:prstGeom prst="rect">
            <a:avLst/>
          </a:prstGeom>
          <a:noFill/>
        </p:spPr>
        <p:txBody>
          <a:bodyPr wrap="square" rtlCol="0">
            <a:spAutoFit/>
          </a:bodyPr>
          <a:lstStyle/>
          <a:p>
            <a:pPr algn="just"/>
            <a:r>
              <a:rPr lang="es-PE" sz="2800" dirty="0"/>
              <a:t>Para agregar múltiples solicitudes individuales en una única solicitud. Este patrón es útil cuando un cliente debe realizar múltiples llamadas a diferentes sistemas </a:t>
            </a:r>
            <a:r>
              <a:rPr lang="es-PE" sz="2800" dirty="0" err="1"/>
              <a:t>backend</a:t>
            </a:r>
            <a:r>
              <a:rPr lang="es-PE" sz="2800" dirty="0"/>
              <a:t> para realizar una operación.</a:t>
            </a:r>
          </a:p>
        </p:txBody>
      </p:sp>
      <p:sp>
        <p:nvSpPr>
          <p:cNvPr id="5" name="Flecha: a la derecha 4">
            <a:extLst>
              <a:ext uri="{FF2B5EF4-FFF2-40B4-BE49-F238E27FC236}">
                <a16:creationId xmlns:a16="http://schemas.microsoft.com/office/drawing/2014/main" id="{C85BFEC1-800A-4D27-8C38-04B8A1201446}"/>
              </a:ext>
            </a:extLst>
          </p:cNvPr>
          <p:cNvSpPr/>
          <p:nvPr/>
        </p:nvSpPr>
        <p:spPr>
          <a:xfrm>
            <a:off x="6581775" y="389153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TextBox 3">
            <a:extLst>
              <a:ext uri="{FF2B5EF4-FFF2-40B4-BE49-F238E27FC236}">
                <a16:creationId xmlns:a16="http://schemas.microsoft.com/office/drawing/2014/main" id="{AE08B348-1FA9-40EB-AF9D-B25A0DD331EF}"/>
              </a:ext>
            </a:extLst>
          </p:cNvPr>
          <p:cNvSpPr txBox="1"/>
          <p:nvPr/>
        </p:nvSpPr>
        <p:spPr>
          <a:xfrm>
            <a:off x="3737775" y="574385"/>
            <a:ext cx="5013295" cy="646331"/>
          </a:xfrm>
          <a:prstGeom prst="rect">
            <a:avLst/>
          </a:prstGeom>
          <a:noFill/>
        </p:spPr>
        <p:txBody>
          <a:bodyPr wrap="none" rtlCol="0">
            <a:spAutoFit/>
          </a:bodyPr>
          <a:lstStyle/>
          <a:p>
            <a:r>
              <a:rPr lang="es-PE" sz="3600" b="1" dirty="0"/>
              <a:t>GATEWAY AGGREGATION</a:t>
            </a:r>
            <a:endParaRPr lang="en-US" sz="3600" b="1" dirty="0"/>
          </a:p>
        </p:txBody>
      </p:sp>
    </p:spTree>
    <p:extLst>
      <p:ext uri="{BB962C8B-B14F-4D97-AF65-F5344CB8AC3E}">
        <p14:creationId xmlns:p14="http://schemas.microsoft.com/office/powerpoint/2010/main" val="3687767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05DDF4C5-8477-41C6-90F1-D3EC255708E7}"/>
              </a:ext>
            </a:extLst>
          </p:cNvPr>
          <p:cNvSpPr/>
          <p:nvPr/>
        </p:nvSpPr>
        <p:spPr>
          <a:xfrm>
            <a:off x="1494870" y="2040477"/>
            <a:ext cx="2627790" cy="91440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rPr>
              <a:t>Aplicación Web </a:t>
            </a:r>
          </a:p>
        </p:txBody>
      </p:sp>
      <p:sp>
        <p:nvSpPr>
          <p:cNvPr id="3" name="Rectángulo: esquinas redondeadas 2">
            <a:extLst>
              <a:ext uri="{FF2B5EF4-FFF2-40B4-BE49-F238E27FC236}">
                <a16:creationId xmlns:a16="http://schemas.microsoft.com/office/drawing/2014/main" id="{FA8752F5-1C7A-4208-AEBD-3785E6F5067D}"/>
              </a:ext>
            </a:extLst>
          </p:cNvPr>
          <p:cNvSpPr/>
          <p:nvPr/>
        </p:nvSpPr>
        <p:spPr>
          <a:xfrm>
            <a:off x="1494870" y="3196053"/>
            <a:ext cx="2627790" cy="91440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rPr>
              <a:t>Aplicación Móvil</a:t>
            </a:r>
          </a:p>
        </p:txBody>
      </p:sp>
      <p:sp>
        <p:nvSpPr>
          <p:cNvPr id="4" name="Rectángulo: esquinas redondeadas 3">
            <a:extLst>
              <a:ext uri="{FF2B5EF4-FFF2-40B4-BE49-F238E27FC236}">
                <a16:creationId xmlns:a16="http://schemas.microsoft.com/office/drawing/2014/main" id="{E1EBBE0C-BF36-459D-9168-532D7F5DDFAA}"/>
              </a:ext>
            </a:extLst>
          </p:cNvPr>
          <p:cNvSpPr/>
          <p:nvPr/>
        </p:nvSpPr>
        <p:spPr>
          <a:xfrm>
            <a:off x="1494870" y="4351629"/>
            <a:ext cx="2627790" cy="91440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rPr>
              <a:t>Satélites </a:t>
            </a:r>
          </a:p>
        </p:txBody>
      </p:sp>
      <p:sp>
        <p:nvSpPr>
          <p:cNvPr id="5" name="Rectángulo: esquinas redondeadas 4">
            <a:extLst>
              <a:ext uri="{FF2B5EF4-FFF2-40B4-BE49-F238E27FC236}">
                <a16:creationId xmlns:a16="http://schemas.microsoft.com/office/drawing/2014/main" id="{F1FE3A9C-F685-4E84-A438-AF1A43A95AE2}"/>
              </a:ext>
            </a:extLst>
          </p:cNvPr>
          <p:cNvSpPr/>
          <p:nvPr/>
        </p:nvSpPr>
        <p:spPr>
          <a:xfrm>
            <a:off x="1494870" y="5507205"/>
            <a:ext cx="2627790" cy="91440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rPr>
              <a:t>Externos </a:t>
            </a:r>
          </a:p>
        </p:txBody>
      </p:sp>
      <p:sp>
        <p:nvSpPr>
          <p:cNvPr id="6" name="Rectángulo 5">
            <a:extLst>
              <a:ext uri="{FF2B5EF4-FFF2-40B4-BE49-F238E27FC236}">
                <a16:creationId xmlns:a16="http://schemas.microsoft.com/office/drawing/2014/main" id="{CBE3C173-CA97-4099-9228-CB72599B82B2}"/>
              </a:ext>
            </a:extLst>
          </p:cNvPr>
          <p:cNvSpPr/>
          <p:nvPr/>
        </p:nvSpPr>
        <p:spPr>
          <a:xfrm>
            <a:off x="5054817" y="2040477"/>
            <a:ext cx="121624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API Gateway</a:t>
            </a:r>
          </a:p>
        </p:txBody>
      </p:sp>
      <p:sp>
        <p:nvSpPr>
          <p:cNvPr id="10" name="Rectángulo 9">
            <a:extLst>
              <a:ext uri="{FF2B5EF4-FFF2-40B4-BE49-F238E27FC236}">
                <a16:creationId xmlns:a16="http://schemas.microsoft.com/office/drawing/2014/main" id="{F00122D8-7523-47BA-BDDF-54576BD49E05}"/>
              </a:ext>
            </a:extLst>
          </p:cNvPr>
          <p:cNvSpPr/>
          <p:nvPr/>
        </p:nvSpPr>
        <p:spPr>
          <a:xfrm>
            <a:off x="5054817" y="3196053"/>
            <a:ext cx="121624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API Gateway</a:t>
            </a:r>
          </a:p>
        </p:txBody>
      </p:sp>
      <p:sp>
        <p:nvSpPr>
          <p:cNvPr id="11" name="Rectángulo 10">
            <a:extLst>
              <a:ext uri="{FF2B5EF4-FFF2-40B4-BE49-F238E27FC236}">
                <a16:creationId xmlns:a16="http://schemas.microsoft.com/office/drawing/2014/main" id="{0D60B955-C65B-4062-976A-5D94BA0F2B8F}"/>
              </a:ext>
            </a:extLst>
          </p:cNvPr>
          <p:cNvSpPr/>
          <p:nvPr/>
        </p:nvSpPr>
        <p:spPr>
          <a:xfrm>
            <a:off x="5054816" y="4351629"/>
            <a:ext cx="121624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API Gateway</a:t>
            </a:r>
          </a:p>
        </p:txBody>
      </p:sp>
      <p:sp>
        <p:nvSpPr>
          <p:cNvPr id="12" name="Rectángulo 11">
            <a:extLst>
              <a:ext uri="{FF2B5EF4-FFF2-40B4-BE49-F238E27FC236}">
                <a16:creationId xmlns:a16="http://schemas.microsoft.com/office/drawing/2014/main" id="{59832575-374E-4675-8989-ED8ED9BF7993}"/>
              </a:ext>
            </a:extLst>
          </p:cNvPr>
          <p:cNvSpPr/>
          <p:nvPr/>
        </p:nvSpPr>
        <p:spPr>
          <a:xfrm>
            <a:off x="5054816" y="5507205"/>
            <a:ext cx="121624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API Gateway</a:t>
            </a:r>
          </a:p>
        </p:txBody>
      </p:sp>
      <p:sp>
        <p:nvSpPr>
          <p:cNvPr id="13" name="Rectángulo 12">
            <a:extLst>
              <a:ext uri="{FF2B5EF4-FFF2-40B4-BE49-F238E27FC236}">
                <a16:creationId xmlns:a16="http://schemas.microsoft.com/office/drawing/2014/main" id="{B24EC0FE-C497-4A34-A0EC-F46AC527456F}"/>
              </a:ext>
            </a:extLst>
          </p:cNvPr>
          <p:cNvSpPr/>
          <p:nvPr/>
        </p:nvSpPr>
        <p:spPr>
          <a:xfrm>
            <a:off x="7274237" y="2795079"/>
            <a:ext cx="914400"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REST</a:t>
            </a:r>
          </a:p>
        </p:txBody>
      </p:sp>
      <p:sp>
        <p:nvSpPr>
          <p:cNvPr id="14" name="Rectángulo 13">
            <a:extLst>
              <a:ext uri="{FF2B5EF4-FFF2-40B4-BE49-F238E27FC236}">
                <a16:creationId xmlns:a16="http://schemas.microsoft.com/office/drawing/2014/main" id="{9E3F55E8-8807-4390-8223-565E7EDE9B92}"/>
              </a:ext>
            </a:extLst>
          </p:cNvPr>
          <p:cNvSpPr/>
          <p:nvPr/>
        </p:nvSpPr>
        <p:spPr>
          <a:xfrm>
            <a:off x="7274237" y="3959534"/>
            <a:ext cx="914400"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REST</a:t>
            </a:r>
          </a:p>
        </p:txBody>
      </p:sp>
      <p:sp>
        <p:nvSpPr>
          <p:cNvPr id="15" name="Rectángulo 14">
            <a:extLst>
              <a:ext uri="{FF2B5EF4-FFF2-40B4-BE49-F238E27FC236}">
                <a16:creationId xmlns:a16="http://schemas.microsoft.com/office/drawing/2014/main" id="{4BD9F514-BE14-47EC-9F4A-99816AC81CFD}"/>
              </a:ext>
            </a:extLst>
          </p:cNvPr>
          <p:cNvSpPr/>
          <p:nvPr/>
        </p:nvSpPr>
        <p:spPr>
          <a:xfrm>
            <a:off x="7274237" y="5123989"/>
            <a:ext cx="914400"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REST</a:t>
            </a:r>
          </a:p>
        </p:txBody>
      </p:sp>
      <p:sp>
        <p:nvSpPr>
          <p:cNvPr id="16" name="Rectángulo 15">
            <a:extLst>
              <a:ext uri="{FF2B5EF4-FFF2-40B4-BE49-F238E27FC236}">
                <a16:creationId xmlns:a16="http://schemas.microsoft.com/office/drawing/2014/main" id="{4C4C7E6D-923D-4A50-9A9E-899E8B49701A}"/>
              </a:ext>
            </a:extLst>
          </p:cNvPr>
          <p:cNvSpPr/>
          <p:nvPr/>
        </p:nvSpPr>
        <p:spPr>
          <a:xfrm>
            <a:off x="8188636" y="2795079"/>
            <a:ext cx="2734321"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Servicios de</a:t>
            </a:r>
          </a:p>
          <a:p>
            <a:pPr algn="ctr"/>
            <a:r>
              <a:rPr lang="es-PE" dirty="0"/>
              <a:t>Traspasos &amp; Afiliación</a:t>
            </a:r>
          </a:p>
        </p:txBody>
      </p:sp>
      <p:sp>
        <p:nvSpPr>
          <p:cNvPr id="17" name="Rectángulo 16">
            <a:extLst>
              <a:ext uri="{FF2B5EF4-FFF2-40B4-BE49-F238E27FC236}">
                <a16:creationId xmlns:a16="http://schemas.microsoft.com/office/drawing/2014/main" id="{983C17BC-0CD1-4D7D-BC35-EC0417BEC14F}"/>
              </a:ext>
            </a:extLst>
          </p:cNvPr>
          <p:cNvSpPr/>
          <p:nvPr/>
        </p:nvSpPr>
        <p:spPr>
          <a:xfrm>
            <a:off x="8197517" y="3959534"/>
            <a:ext cx="2734321"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Servicios de</a:t>
            </a:r>
          </a:p>
          <a:p>
            <a:pPr algn="ctr"/>
            <a:r>
              <a:rPr lang="es-PE" dirty="0"/>
              <a:t>Pagos &amp; Cuentas</a:t>
            </a:r>
          </a:p>
        </p:txBody>
      </p:sp>
      <p:sp>
        <p:nvSpPr>
          <p:cNvPr id="18" name="Rectángulo 17">
            <a:extLst>
              <a:ext uri="{FF2B5EF4-FFF2-40B4-BE49-F238E27FC236}">
                <a16:creationId xmlns:a16="http://schemas.microsoft.com/office/drawing/2014/main" id="{89345860-6883-4009-AF81-6DF2D1F077AA}"/>
              </a:ext>
            </a:extLst>
          </p:cNvPr>
          <p:cNvSpPr/>
          <p:nvPr/>
        </p:nvSpPr>
        <p:spPr>
          <a:xfrm>
            <a:off x="8197517" y="5123989"/>
            <a:ext cx="2734321"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Servicios de </a:t>
            </a:r>
          </a:p>
          <a:p>
            <a:pPr algn="ctr"/>
            <a:r>
              <a:rPr lang="es-PE" dirty="0"/>
              <a:t>Acreditación</a:t>
            </a:r>
          </a:p>
        </p:txBody>
      </p:sp>
      <p:cxnSp>
        <p:nvCxnSpPr>
          <p:cNvPr id="20" name="Conector recto de flecha 19">
            <a:extLst>
              <a:ext uri="{FF2B5EF4-FFF2-40B4-BE49-F238E27FC236}">
                <a16:creationId xmlns:a16="http://schemas.microsoft.com/office/drawing/2014/main" id="{2728B810-B382-4F37-8034-F194BEE8DD98}"/>
              </a:ext>
            </a:extLst>
          </p:cNvPr>
          <p:cNvCxnSpPr>
            <a:stCxn id="2" idx="3"/>
            <a:endCxn id="6" idx="1"/>
          </p:cNvCxnSpPr>
          <p:nvPr/>
        </p:nvCxnSpPr>
        <p:spPr>
          <a:xfrm>
            <a:off x="4122660" y="2497677"/>
            <a:ext cx="93215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016E1254-1A66-46FB-A94C-DAF31C7EEB21}"/>
              </a:ext>
            </a:extLst>
          </p:cNvPr>
          <p:cNvCxnSpPr/>
          <p:nvPr/>
        </p:nvCxnSpPr>
        <p:spPr>
          <a:xfrm>
            <a:off x="4122658" y="3653253"/>
            <a:ext cx="93215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CC3EEDFB-2160-4579-9F9B-CA6BDA63165D}"/>
              </a:ext>
            </a:extLst>
          </p:cNvPr>
          <p:cNvCxnSpPr/>
          <p:nvPr/>
        </p:nvCxnSpPr>
        <p:spPr>
          <a:xfrm>
            <a:off x="4122659" y="4791906"/>
            <a:ext cx="93215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A421D477-288F-491E-AF66-8197A9ADC81F}"/>
              </a:ext>
            </a:extLst>
          </p:cNvPr>
          <p:cNvCxnSpPr/>
          <p:nvPr/>
        </p:nvCxnSpPr>
        <p:spPr>
          <a:xfrm>
            <a:off x="4122659" y="5964405"/>
            <a:ext cx="93215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C8BBA338-9240-429E-B297-D19203FFDFBE}"/>
              </a:ext>
            </a:extLst>
          </p:cNvPr>
          <p:cNvCxnSpPr>
            <a:cxnSpLocks/>
            <a:endCxn id="15" idx="1"/>
          </p:cNvCxnSpPr>
          <p:nvPr/>
        </p:nvCxnSpPr>
        <p:spPr>
          <a:xfrm flipV="1">
            <a:off x="6271057" y="5412513"/>
            <a:ext cx="1003180" cy="5250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AEDEFF06-68B0-4F37-8FAA-5754F68E0BB5}"/>
              </a:ext>
            </a:extLst>
          </p:cNvPr>
          <p:cNvCxnSpPr>
            <a:cxnSpLocks/>
          </p:cNvCxnSpPr>
          <p:nvPr/>
        </p:nvCxnSpPr>
        <p:spPr>
          <a:xfrm flipV="1">
            <a:off x="6271057" y="4536582"/>
            <a:ext cx="1003180" cy="113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94BBEA4B-E915-4F86-88B7-00708219D341}"/>
              </a:ext>
            </a:extLst>
          </p:cNvPr>
          <p:cNvCxnSpPr>
            <a:cxnSpLocks/>
          </p:cNvCxnSpPr>
          <p:nvPr/>
        </p:nvCxnSpPr>
        <p:spPr>
          <a:xfrm flipV="1">
            <a:off x="6037184" y="3372127"/>
            <a:ext cx="1237053" cy="21350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772DF60F-4ECD-4723-A8E1-095FC82F490A}"/>
              </a:ext>
            </a:extLst>
          </p:cNvPr>
          <p:cNvCxnSpPr>
            <a:cxnSpLocks/>
          </p:cNvCxnSpPr>
          <p:nvPr/>
        </p:nvCxnSpPr>
        <p:spPr>
          <a:xfrm>
            <a:off x="6294731" y="2202030"/>
            <a:ext cx="991343" cy="6535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B787E218-308A-455C-9EC8-9EDB5935A3FF}"/>
              </a:ext>
            </a:extLst>
          </p:cNvPr>
          <p:cNvCxnSpPr>
            <a:cxnSpLocks/>
          </p:cNvCxnSpPr>
          <p:nvPr/>
        </p:nvCxnSpPr>
        <p:spPr>
          <a:xfrm>
            <a:off x="6294731" y="2659230"/>
            <a:ext cx="979506" cy="13003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11B2A25D-40CC-428D-BDE6-98470DC20303}"/>
              </a:ext>
            </a:extLst>
          </p:cNvPr>
          <p:cNvCxnSpPr>
            <a:cxnSpLocks/>
          </p:cNvCxnSpPr>
          <p:nvPr/>
        </p:nvCxnSpPr>
        <p:spPr>
          <a:xfrm>
            <a:off x="6238505" y="3015679"/>
            <a:ext cx="1269606" cy="21203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A5A0C7E2-3512-4B44-8850-7ED0024E5BF9}"/>
              </a:ext>
            </a:extLst>
          </p:cNvPr>
          <p:cNvCxnSpPr>
            <a:cxnSpLocks/>
          </p:cNvCxnSpPr>
          <p:nvPr/>
        </p:nvCxnSpPr>
        <p:spPr>
          <a:xfrm flipV="1">
            <a:off x="6282894" y="2971153"/>
            <a:ext cx="1003180" cy="5250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DF569B64-8141-4AB0-A058-242F058896EC}"/>
              </a:ext>
            </a:extLst>
          </p:cNvPr>
          <p:cNvCxnSpPr>
            <a:cxnSpLocks/>
            <a:endCxn id="14" idx="1"/>
          </p:cNvCxnSpPr>
          <p:nvPr/>
        </p:nvCxnSpPr>
        <p:spPr>
          <a:xfrm>
            <a:off x="6270460" y="3679189"/>
            <a:ext cx="1003777" cy="5688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2C2402B3-AF6E-46EC-B4E8-7F7346D8088D}"/>
              </a:ext>
            </a:extLst>
          </p:cNvPr>
          <p:cNvCxnSpPr>
            <a:cxnSpLocks/>
          </p:cNvCxnSpPr>
          <p:nvPr/>
        </p:nvCxnSpPr>
        <p:spPr>
          <a:xfrm>
            <a:off x="6279937" y="3917110"/>
            <a:ext cx="1066548" cy="13225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3">
            <a:extLst>
              <a:ext uri="{FF2B5EF4-FFF2-40B4-BE49-F238E27FC236}">
                <a16:creationId xmlns:a16="http://schemas.microsoft.com/office/drawing/2014/main" id="{0B6100DC-F008-4E66-A943-14CB078BA8D4}"/>
              </a:ext>
            </a:extLst>
          </p:cNvPr>
          <p:cNvSpPr txBox="1"/>
          <p:nvPr/>
        </p:nvSpPr>
        <p:spPr>
          <a:xfrm>
            <a:off x="3860778" y="501655"/>
            <a:ext cx="5589864" cy="646331"/>
          </a:xfrm>
          <a:prstGeom prst="rect">
            <a:avLst/>
          </a:prstGeom>
          <a:noFill/>
        </p:spPr>
        <p:txBody>
          <a:bodyPr wrap="none" rtlCol="0">
            <a:spAutoFit/>
          </a:bodyPr>
          <a:lstStyle/>
          <a:p>
            <a:r>
              <a:rPr lang="es-PE" sz="3600" b="1" dirty="0"/>
              <a:t>BACKENDS FOR FRONTENDS</a:t>
            </a:r>
            <a:endParaRPr lang="en-US" sz="3600" b="1" dirty="0"/>
          </a:p>
        </p:txBody>
      </p:sp>
    </p:spTree>
    <p:extLst>
      <p:ext uri="{BB962C8B-B14F-4D97-AF65-F5344CB8AC3E}">
        <p14:creationId xmlns:p14="http://schemas.microsoft.com/office/powerpoint/2010/main" val="3981316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D53D1582-C98E-44C2-A00C-BCAEE566AB6F}"/>
              </a:ext>
            </a:extLst>
          </p:cNvPr>
          <p:cNvSpPr txBox="1"/>
          <p:nvPr/>
        </p:nvSpPr>
        <p:spPr>
          <a:xfrm>
            <a:off x="4949523" y="321864"/>
            <a:ext cx="2960298" cy="646331"/>
          </a:xfrm>
          <a:prstGeom prst="rect">
            <a:avLst/>
          </a:prstGeom>
          <a:noFill/>
        </p:spPr>
        <p:txBody>
          <a:bodyPr wrap="none" rtlCol="0">
            <a:spAutoFit/>
          </a:bodyPr>
          <a:lstStyle/>
          <a:p>
            <a:r>
              <a:rPr lang="es-PE" sz="3600" b="1" dirty="0"/>
              <a:t>CAPACIDADES</a:t>
            </a:r>
            <a:endParaRPr lang="en-US" sz="3600" b="1" dirty="0"/>
          </a:p>
        </p:txBody>
      </p:sp>
      <p:sp>
        <p:nvSpPr>
          <p:cNvPr id="8" name="Rectángulo: esquinas redondeadas 7">
            <a:extLst>
              <a:ext uri="{FF2B5EF4-FFF2-40B4-BE49-F238E27FC236}">
                <a16:creationId xmlns:a16="http://schemas.microsoft.com/office/drawing/2014/main" id="{B47B0C3A-2087-41AD-B430-91E61BAE670C}"/>
              </a:ext>
            </a:extLst>
          </p:cNvPr>
          <p:cNvSpPr/>
          <p:nvPr/>
        </p:nvSpPr>
        <p:spPr>
          <a:xfrm>
            <a:off x="692917" y="1282346"/>
            <a:ext cx="10734675" cy="5091821"/>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8">
            <a:extLst>
              <a:ext uri="{FF2B5EF4-FFF2-40B4-BE49-F238E27FC236}">
                <a16:creationId xmlns:a16="http://schemas.microsoft.com/office/drawing/2014/main" id="{31D04B81-3614-4C29-B7B6-C8CAC756C148}"/>
              </a:ext>
            </a:extLst>
          </p:cNvPr>
          <p:cNvSpPr/>
          <p:nvPr/>
        </p:nvSpPr>
        <p:spPr>
          <a:xfrm>
            <a:off x="1078677" y="1710971"/>
            <a:ext cx="5181602" cy="4281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PE" b="1" dirty="0" err="1">
                <a:solidFill>
                  <a:schemeClr val="tx1"/>
                </a:solidFill>
              </a:rPr>
              <a:t>OpenAPI</a:t>
            </a:r>
            <a:r>
              <a:rPr lang="es-PE" b="1" dirty="0">
                <a:solidFill>
                  <a:schemeClr val="tx1"/>
                </a:solidFill>
              </a:rPr>
              <a:t>  / Web </a:t>
            </a:r>
            <a:r>
              <a:rPr lang="es-PE" b="1" dirty="0" err="1">
                <a:solidFill>
                  <a:schemeClr val="tx1"/>
                </a:solidFill>
              </a:rPr>
              <a:t>Services</a:t>
            </a:r>
            <a:endParaRPr lang="es-PE" b="1" dirty="0">
              <a:solidFill>
                <a:schemeClr val="tx1"/>
              </a:solidFill>
            </a:endParaRPr>
          </a:p>
        </p:txBody>
      </p:sp>
      <p:sp>
        <p:nvSpPr>
          <p:cNvPr id="10" name="Rectángulo 9">
            <a:extLst>
              <a:ext uri="{FF2B5EF4-FFF2-40B4-BE49-F238E27FC236}">
                <a16:creationId xmlns:a16="http://schemas.microsoft.com/office/drawing/2014/main" id="{771F15AE-5299-466F-8A47-FA3C44B75011}"/>
              </a:ext>
            </a:extLst>
          </p:cNvPr>
          <p:cNvSpPr/>
          <p:nvPr/>
        </p:nvSpPr>
        <p:spPr>
          <a:xfrm>
            <a:off x="1417255" y="2323304"/>
            <a:ext cx="2247900" cy="22410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API Gateway</a:t>
            </a:r>
          </a:p>
        </p:txBody>
      </p:sp>
      <p:sp>
        <p:nvSpPr>
          <p:cNvPr id="12" name="Rectángulo 11">
            <a:extLst>
              <a:ext uri="{FF2B5EF4-FFF2-40B4-BE49-F238E27FC236}">
                <a16:creationId xmlns:a16="http://schemas.microsoft.com/office/drawing/2014/main" id="{312AA770-3F73-4F05-AD19-CDE6A661AB14}"/>
              </a:ext>
            </a:extLst>
          </p:cNvPr>
          <p:cNvSpPr/>
          <p:nvPr/>
        </p:nvSpPr>
        <p:spPr>
          <a:xfrm>
            <a:off x="6402506" y="1710971"/>
            <a:ext cx="4686300" cy="4281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PE" b="1" dirty="0">
                <a:solidFill>
                  <a:schemeClr val="tx1"/>
                </a:solidFill>
              </a:rPr>
              <a:t>Capacidades</a:t>
            </a:r>
          </a:p>
        </p:txBody>
      </p:sp>
      <p:sp>
        <p:nvSpPr>
          <p:cNvPr id="17" name="Rectángulo 16">
            <a:extLst>
              <a:ext uri="{FF2B5EF4-FFF2-40B4-BE49-F238E27FC236}">
                <a16:creationId xmlns:a16="http://schemas.microsoft.com/office/drawing/2014/main" id="{DBEDD802-48BB-4B13-B36A-6D63B0B499C1}"/>
              </a:ext>
            </a:extLst>
          </p:cNvPr>
          <p:cNvSpPr/>
          <p:nvPr/>
        </p:nvSpPr>
        <p:spPr>
          <a:xfrm>
            <a:off x="6646039" y="2087208"/>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Soporte</a:t>
            </a:r>
          </a:p>
          <a:p>
            <a:pPr algn="ctr"/>
            <a:r>
              <a:rPr lang="es-PE" sz="1200" dirty="0" err="1">
                <a:solidFill>
                  <a:schemeClr val="tx1"/>
                </a:solidFill>
              </a:rPr>
              <a:t>APIs</a:t>
            </a:r>
            <a:r>
              <a:rPr lang="es-PE" sz="1200" dirty="0">
                <a:solidFill>
                  <a:schemeClr val="tx1"/>
                </a:solidFill>
              </a:rPr>
              <a:t> &amp; Microservicios</a:t>
            </a:r>
          </a:p>
        </p:txBody>
      </p:sp>
      <p:sp>
        <p:nvSpPr>
          <p:cNvPr id="18" name="Rectángulo 17">
            <a:extLst>
              <a:ext uri="{FF2B5EF4-FFF2-40B4-BE49-F238E27FC236}">
                <a16:creationId xmlns:a16="http://schemas.microsoft.com/office/drawing/2014/main" id="{FE69EFCE-F129-4A25-B283-6FE5114B09A3}"/>
              </a:ext>
            </a:extLst>
          </p:cNvPr>
          <p:cNvSpPr/>
          <p:nvPr/>
        </p:nvSpPr>
        <p:spPr>
          <a:xfrm>
            <a:off x="8149686" y="2082445"/>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Autenticación &amp; </a:t>
            </a:r>
          </a:p>
          <a:p>
            <a:pPr algn="ctr"/>
            <a:r>
              <a:rPr lang="es-PE" sz="1200" dirty="0">
                <a:solidFill>
                  <a:schemeClr val="tx1"/>
                </a:solidFill>
              </a:rPr>
              <a:t>Autorización      </a:t>
            </a:r>
          </a:p>
        </p:txBody>
      </p:sp>
      <p:sp>
        <p:nvSpPr>
          <p:cNvPr id="19" name="Rectángulo 18">
            <a:extLst>
              <a:ext uri="{FF2B5EF4-FFF2-40B4-BE49-F238E27FC236}">
                <a16:creationId xmlns:a16="http://schemas.microsoft.com/office/drawing/2014/main" id="{C4734FA0-4224-42B7-8E7E-5938C85762F2}"/>
              </a:ext>
            </a:extLst>
          </p:cNvPr>
          <p:cNvSpPr/>
          <p:nvPr/>
        </p:nvSpPr>
        <p:spPr>
          <a:xfrm>
            <a:off x="9619246" y="2082445"/>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Transacciones (</a:t>
            </a:r>
            <a:r>
              <a:rPr lang="es-PE" sz="1200" dirty="0" err="1">
                <a:solidFill>
                  <a:schemeClr val="tx1"/>
                </a:solidFill>
              </a:rPr>
              <a:t>Sincronas</a:t>
            </a:r>
            <a:r>
              <a:rPr lang="es-PE" sz="1200" dirty="0">
                <a:solidFill>
                  <a:schemeClr val="tx1"/>
                </a:solidFill>
              </a:rPr>
              <a:t> &amp; </a:t>
            </a:r>
            <a:r>
              <a:rPr lang="es-PE" sz="1200" dirty="0" err="1">
                <a:solidFill>
                  <a:schemeClr val="tx1"/>
                </a:solidFill>
              </a:rPr>
              <a:t>Asincronas</a:t>
            </a:r>
            <a:r>
              <a:rPr lang="es-PE" sz="1200" dirty="0">
                <a:solidFill>
                  <a:schemeClr val="tx1"/>
                </a:solidFill>
              </a:rPr>
              <a:t>)</a:t>
            </a:r>
          </a:p>
        </p:txBody>
      </p:sp>
      <p:sp>
        <p:nvSpPr>
          <p:cNvPr id="20" name="Rectángulo 19">
            <a:extLst>
              <a:ext uri="{FF2B5EF4-FFF2-40B4-BE49-F238E27FC236}">
                <a16:creationId xmlns:a16="http://schemas.microsoft.com/office/drawing/2014/main" id="{9F8B5BA6-57EE-42DE-85CA-E15A55D5C94E}"/>
              </a:ext>
            </a:extLst>
          </p:cNvPr>
          <p:cNvSpPr/>
          <p:nvPr/>
        </p:nvSpPr>
        <p:spPr>
          <a:xfrm>
            <a:off x="6646039" y="2825395"/>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Seguridad</a:t>
            </a:r>
          </a:p>
          <a:p>
            <a:pPr algn="ctr"/>
            <a:r>
              <a:rPr lang="es-PE" sz="1200" dirty="0">
                <a:solidFill>
                  <a:schemeClr val="tx1"/>
                </a:solidFill>
              </a:rPr>
              <a:t>OWASP Top 10</a:t>
            </a:r>
          </a:p>
        </p:txBody>
      </p:sp>
      <p:sp>
        <p:nvSpPr>
          <p:cNvPr id="21" name="Rectángulo 20">
            <a:extLst>
              <a:ext uri="{FF2B5EF4-FFF2-40B4-BE49-F238E27FC236}">
                <a16:creationId xmlns:a16="http://schemas.microsoft.com/office/drawing/2014/main" id="{0C51DF0E-A7DB-4EBA-BB59-EA3121C2884B}"/>
              </a:ext>
            </a:extLst>
          </p:cNvPr>
          <p:cNvSpPr/>
          <p:nvPr/>
        </p:nvSpPr>
        <p:spPr>
          <a:xfrm>
            <a:off x="6646039" y="3586422"/>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Ruteo</a:t>
            </a:r>
          </a:p>
        </p:txBody>
      </p:sp>
      <p:sp>
        <p:nvSpPr>
          <p:cNvPr id="22" name="Rectángulo 21">
            <a:extLst>
              <a:ext uri="{FF2B5EF4-FFF2-40B4-BE49-F238E27FC236}">
                <a16:creationId xmlns:a16="http://schemas.microsoft.com/office/drawing/2014/main" id="{50359405-8881-4930-8F09-0312C09BD8DC}"/>
              </a:ext>
            </a:extLst>
          </p:cNvPr>
          <p:cNvSpPr/>
          <p:nvPr/>
        </p:nvSpPr>
        <p:spPr>
          <a:xfrm>
            <a:off x="8174156" y="2825395"/>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Mensajería</a:t>
            </a:r>
          </a:p>
        </p:txBody>
      </p:sp>
      <p:sp>
        <p:nvSpPr>
          <p:cNvPr id="23" name="Rectángulo 22">
            <a:extLst>
              <a:ext uri="{FF2B5EF4-FFF2-40B4-BE49-F238E27FC236}">
                <a16:creationId xmlns:a16="http://schemas.microsoft.com/office/drawing/2014/main" id="{165E5B47-2C1C-4DB7-925F-21F7C63A7AA2}"/>
              </a:ext>
            </a:extLst>
          </p:cNvPr>
          <p:cNvSpPr/>
          <p:nvPr/>
        </p:nvSpPr>
        <p:spPr>
          <a:xfrm>
            <a:off x="9619246" y="2839681"/>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Validación de Esquemas </a:t>
            </a:r>
          </a:p>
        </p:txBody>
      </p:sp>
      <p:sp>
        <p:nvSpPr>
          <p:cNvPr id="24" name="Rectángulo 23">
            <a:extLst>
              <a:ext uri="{FF2B5EF4-FFF2-40B4-BE49-F238E27FC236}">
                <a16:creationId xmlns:a16="http://schemas.microsoft.com/office/drawing/2014/main" id="{575B88A4-13FF-42AF-B369-1E3B0EBFC9CD}"/>
              </a:ext>
            </a:extLst>
          </p:cNvPr>
          <p:cNvSpPr/>
          <p:nvPr/>
        </p:nvSpPr>
        <p:spPr>
          <a:xfrm>
            <a:off x="8174156" y="3560228"/>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err="1">
                <a:solidFill>
                  <a:schemeClr val="tx1"/>
                </a:solidFill>
              </a:rPr>
              <a:t>Throttling</a:t>
            </a:r>
            <a:r>
              <a:rPr lang="es-PE" sz="1200" dirty="0">
                <a:solidFill>
                  <a:schemeClr val="tx1"/>
                </a:solidFill>
              </a:rPr>
              <a:t> &amp;</a:t>
            </a:r>
          </a:p>
          <a:p>
            <a:pPr algn="ctr"/>
            <a:r>
              <a:rPr lang="es-PE" sz="1200" dirty="0">
                <a:solidFill>
                  <a:schemeClr val="tx1"/>
                </a:solidFill>
              </a:rPr>
              <a:t>SLA Servicios</a:t>
            </a:r>
          </a:p>
        </p:txBody>
      </p:sp>
      <p:sp>
        <p:nvSpPr>
          <p:cNvPr id="25" name="Rectángulo 24">
            <a:extLst>
              <a:ext uri="{FF2B5EF4-FFF2-40B4-BE49-F238E27FC236}">
                <a16:creationId xmlns:a16="http://schemas.microsoft.com/office/drawing/2014/main" id="{39C3CE34-A80D-4AE5-8BE3-777B61E955F5}"/>
              </a:ext>
            </a:extLst>
          </p:cNvPr>
          <p:cNvSpPr/>
          <p:nvPr/>
        </p:nvSpPr>
        <p:spPr>
          <a:xfrm>
            <a:off x="9619246" y="3560228"/>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Múltiples protocolos</a:t>
            </a:r>
          </a:p>
        </p:txBody>
      </p:sp>
      <p:sp>
        <p:nvSpPr>
          <p:cNvPr id="26" name="Rectángulo 25">
            <a:extLst>
              <a:ext uri="{FF2B5EF4-FFF2-40B4-BE49-F238E27FC236}">
                <a16:creationId xmlns:a16="http://schemas.microsoft.com/office/drawing/2014/main" id="{0C0D33A7-242A-45DB-BC2E-2F0A29C990DF}"/>
              </a:ext>
            </a:extLst>
          </p:cNvPr>
          <p:cNvSpPr/>
          <p:nvPr/>
        </p:nvSpPr>
        <p:spPr>
          <a:xfrm>
            <a:off x="3867045" y="2426658"/>
            <a:ext cx="2247900" cy="5013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API </a:t>
            </a:r>
            <a:r>
              <a:rPr lang="es-PE" dirty="0" err="1">
                <a:solidFill>
                  <a:schemeClr val="tx1"/>
                </a:solidFill>
              </a:rPr>
              <a:t>Rest</a:t>
            </a:r>
            <a:endParaRPr lang="es-PE" dirty="0">
              <a:solidFill>
                <a:schemeClr val="tx1"/>
              </a:solidFill>
            </a:endParaRPr>
          </a:p>
        </p:txBody>
      </p:sp>
      <p:sp>
        <p:nvSpPr>
          <p:cNvPr id="38" name="CuadroTexto 37">
            <a:extLst>
              <a:ext uri="{FF2B5EF4-FFF2-40B4-BE49-F238E27FC236}">
                <a16:creationId xmlns:a16="http://schemas.microsoft.com/office/drawing/2014/main" id="{75550EE8-8E71-45F2-888B-4BB92DD18F02}"/>
              </a:ext>
            </a:extLst>
          </p:cNvPr>
          <p:cNvSpPr txBox="1"/>
          <p:nvPr/>
        </p:nvSpPr>
        <p:spPr>
          <a:xfrm>
            <a:off x="4901337" y="1277270"/>
            <a:ext cx="3188117" cy="430887"/>
          </a:xfrm>
          <a:prstGeom prst="rect">
            <a:avLst/>
          </a:prstGeom>
          <a:noFill/>
        </p:spPr>
        <p:txBody>
          <a:bodyPr wrap="none" rtlCol="0">
            <a:spAutoFit/>
          </a:bodyPr>
          <a:lstStyle/>
          <a:p>
            <a:r>
              <a:rPr lang="es-PE" sz="2200" b="1" dirty="0"/>
              <a:t>SEGURIDAD / Interacción</a:t>
            </a:r>
          </a:p>
        </p:txBody>
      </p:sp>
      <p:sp>
        <p:nvSpPr>
          <p:cNvPr id="39" name="Rectángulo 38">
            <a:extLst>
              <a:ext uri="{FF2B5EF4-FFF2-40B4-BE49-F238E27FC236}">
                <a16:creationId xmlns:a16="http://schemas.microsoft.com/office/drawing/2014/main" id="{CBC2C593-DB4E-4561-891C-D3B5D5B59A74}"/>
              </a:ext>
            </a:extLst>
          </p:cNvPr>
          <p:cNvSpPr/>
          <p:nvPr/>
        </p:nvSpPr>
        <p:spPr>
          <a:xfrm>
            <a:off x="3867800" y="3069432"/>
            <a:ext cx="2247900" cy="4682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Web API</a:t>
            </a:r>
          </a:p>
        </p:txBody>
      </p:sp>
      <p:sp>
        <p:nvSpPr>
          <p:cNvPr id="40" name="Rectángulo 39">
            <a:extLst>
              <a:ext uri="{FF2B5EF4-FFF2-40B4-BE49-F238E27FC236}">
                <a16:creationId xmlns:a16="http://schemas.microsoft.com/office/drawing/2014/main" id="{23F98F86-C3EB-4398-88FE-0B2637BA5EFD}"/>
              </a:ext>
            </a:extLst>
          </p:cNvPr>
          <p:cNvSpPr/>
          <p:nvPr/>
        </p:nvSpPr>
        <p:spPr>
          <a:xfrm>
            <a:off x="6646039" y="4355190"/>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Virtualización &amp;</a:t>
            </a:r>
          </a:p>
          <a:p>
            <a:pPr algn="ctr"/>
            <a:r>
              <a:rPr lang="es-PE" sz="1200" dirty="0">
                <a:solidFill>
                  <a:schemeClr val="tx1"/>
                </a:solidFill>
              </a:rPr>
              <a:t>Exposición </a:t>
            </a:r>
            <a:r>
              <a:rPr lang="es-PE" sz="1200" dirty="0" err="1">
                <a:solidFill>
                  <a:schemeClr val="tx1"/>
                </a:solidFill>
              </a:rPr>
              <a:t>APIs</a:t>
            </a:r>
            <a:endParaRPr lang="es-PE" sz="1200" dirty="0">
              <a:solidFill>
                <a:schemeClr val="tx1"/>
              </a:solidFill>
            </a:endParaRPr>
          </a:p>
        </p:txBody>
      </p:sp>
      <p:sp>
        <p:nvSpPr>
          <p:cNvPr id="41" name="Rectángulo 40">
            <a:extLst>
              <a:ext uri="{FF2B5EF4-FFF2-40B4-BE49-F238E27FC236}">
                <a16:creationId xmlns:a16="http://schemas.microsoft.com/office/drawing/2014/main" id="{9654D296-0F47-4D99-BDE3-80D49D09131F}"/>
              </a:ext>
            </a:extLst>
          </p:cNvPr>
          <p:cNvSpPr/>
          <p:nvPr/>
        </p:nvSpPr>
        <p:spPr>
          <a:xfrm>
            <a:off x="6646039" y="5131699"/>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Transformación</a:t>
            </a:r>
          </a:p>
        </p:txBody>
      </p:sp>
      <p:sp>
        <p:nvSpPr>
          <p:cNvPr id="42" name="Rectángulo 41">
            <a:extLst>
              <a:ext uri="{FF2B5EF4-FFF2-40B4-BE49-F238E27FC236}">
                <a16:creationId xmlns:a16="http://schemas.microsoft.com/office/drawing/2014/main" id="{F578B06A-AECF-4917-BCB8-48C7B28EB2DF}"/>
              </a:ext>
            </a:extLst>
          </p:cNvPr>
          <p:cNvSpPr/>
          <p:nvPr/>
        </p:nvSpPr>
        <p:spPr>
          <a:xfrm>
            <a:off x="8209664" y="4345963"/>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Orquestación &amp; Agregación</a:t>
            </a:r>
          </a:p>
          <a:p>
            <a:pPr algn="ctr"/>
            <a:r>
              <a:rPr lang="es-PE" sz="1200" dirty="0" err="1">
                <a:solidFill>
                  <a:schemeClr val="tx1"/>
                </a:solidFill>
              </a:rPr>
              <a:t>APIs</a:t>
            </a:r>
            <a:endParaRPr lang="es-PE" sz="1200" dirty="0">
              <a:solidFill>
                <a:schemeClr val="tx1"/>
              </a:solidFill>
            </a:endParaRPr>
          </a:p>
        </p:txBody>
      </p:sp>
      <p:sp>
        <p:nvSpPr>
          <p:cNvPr id="43" name="Rectángulo 42">
            <a:extLst>
              <a:ext uri="{FF2B5EF4-FFF2-40B4-BE49-F238E27FC236}">
                <a16:creationId xmlns:a16="http://schemas.microsoft.com/office/drawing/2014/main" id="{0F99B932-6BB9-49CD-9362-0AE66EA706E7}"/>
              </a:ext>
            </a:extLst>
          </p:cNvPr>
          <p:cNvSpPr/>
          <p:nvPr/>
        </p:nvSpPr>
        <p:spPr>
          <a:xfrm>
            <a:off x="8209664" y="5131699"/>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Cache</a:t>
            </a:r>
          </a:p>
        </p:txBody>
      </p:sp>
      <p:sp>
        <p:nvSpPr>
          <p:cNvPr id="44" name="Rectángulo 43">
            <a:extLst>
              <a:ext uri="{FF2B5EF4-FFF2-40B4-BE49-F238E27FC236}">
                <a16:creationId xmlns:a16="http://schemas.microsoft.com/office/drawing/2014/main" id="{9F636A31-0271-4EFE-8CA9-699C26F61624}"/>
              </a:ext>
            </a:extLst>
          </p:cNvPr>
          <p:cNvSpPr/>
          <p:nvPr/>
        </p:nvSpPr>
        <p:spPr>
          <a:xfrm>
            <a:off x="9619246" y="4344826"/>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OAUTH 2.0</a:t>
            </a:r>
          </a:p>
        </p:txBody>
      </p:sp>
      <p:sp>
        <p:nvSpPr>
          <p:cNvPr id="45" name="Rectángulo 44">
            <a:extLst>
              <a:ext uri="{FF2B5EF4-FFF2-40B4-BE49-F238E27FC236}">
                <a16:creationId xmlns:a16="http://schemas.microsoft.com/office/drawing/2014/main" id="{CAF1BBF8-3C3B-4238-9AEA-4926518A52E7}"/>
              </a:ext>
            </a:extLst>
          </p:cNvPr>
          <p:cNvSpPr/>
          <p:nvPr/>
        </p:nvSpPr>
        <p:spPr>
          <a:xfrm>
            <a:off x="9649235" y="5129424"/>
            <a:ext cx="1143000" cy="609600"/>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tx1"/>
                </a:solidFill>
              </a:rPr>
              <a:t>HSM</a:t>
            </a:r>
          </a:p>
        </p:txBody>
      </p:sp>
      <p:sp>
        <p:nvSpPr>
          <p:cNvPr id="46" name="Rectángulo 45">
            <a:extLst>
              <a:ext uri="{FF2B5EF4-FFF2-40B4-BE49-F238E27FC236}">
                <a16:creationId xmlns:a16="http://schemas.microsoft.com/office/drawing/2014/main" id="{A163DCF4-6E53-4031-9D9E-86F3EC59ECD7}"/>
              </a:ext>
            </a:extLst>
          </p:cNvPr>
          <p:cNvSpPr/>
          <p:nvPr/>
        </p:nvSpPr>
        <p:spPr>
          <a:xfrm>
            <a:off x="3888024" y="3695942"/>
            <a:ext cx="2247900" cy="4691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Web Proxy</a:t>
            </a:r>
          </a:p>
        </p:txBody>
      </p:sp>
      <p:sp>
        <p:nvSpPr>
          <p:cNvPr id="47" name="Rectángulo 46">
            <a:extLst>
              <a:ext uri="{FF2B5EF4-FFF2-40B4-BE49-F238E27FC236}">
                <a16:creationId xmlns:a16="http://schemas.microsoft.com/office/drawing/2014/main" id="{300D51D7-DDD0-4338-8CE0-851CF1B1DFD6}"/>
              </a:ext>
            </a:extLst>
          </p:cNvPr>
          <p:cNvSpPr/>
          <p:nvPr/>
        </p:nvSpPr>
        <p:spPr>
          <a:xfrm>
            <a:off x="3898790" y="4322628"/>
            <a:ext cx="2247900" cy="550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SOAP </a:t>
            </a:r>
            <a:r>
              <a:rPr lang="es-PE" dirty="0" err="1">
                <a:solidFill>
                  <a:schemeClr val="tx1"/>
                </a:solidFill>
              </a:rPr>
              <a:t>Webservices</a:t>
            </a:r>
            <a:endParaRPr lang="es-PE" dirty="0">
              <a:solidFill>
                <a:schemeClr val="tx1"/>
              </a:solidFill>
            </a:endParaRPr>
          </a:p>
        </p:txBody>
      </p:sp>
      <p:sp>
        <p:nvSpPr>
          <p:cNvPr id="50" name="Rectángulo 49">
            <a:extLst>
              <a:ext uri="{FF2B5EF4-FFF2-40B4-BE49-F238E27FC236}">
                <a16:creationId xmlns:a16="http://schemas.microsoft.com/office/drawing/2014/main" id="{8C90D3C9-AEC1-44E4-AC4A-421C5C276DF1}"/>
              </a:ext>
            </a:extLst>
          </p:cNvPr>
          <p:cNvSpPr/>
          <p:nvPr/>
        </p:nvSpPr>
        <p:spPr>
          <a:xfrm>
            <a:off x="1407357" y="4649626"/>
            <a:ext cx="2247900" cy="1087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Swagger</a:t>
            </a:r>
            <a:r>
              <a:rPr lang="es-PE" dirty="0">
                <a:solidFill>
                  <a:schemeClr val="tx1"/>
                </a:solidFill>
              </a:rPr>
              <a:t> </a:t>
            </a:r>
            <a:r>
              <a:rPr lang="es-PE" dirty="0" err="1">
                <a:solidFill>
                  <a:schemeClr val="tx1"/>
                </a:solidFill>
              </a:rPr>
              <a:t>Service</a:t>
            </a:r>
            <a:r>
              <a:rPr lang="es-PE" dirty="0">
                <a:solidFill>
                  <a:schemeClr val="tx1"/>
                </a:solidFill>
              </a:rPr>
              <a:t> </a:t>
            </a:r>
            <a:r>
              <a:rPr lang="es-PE" dirty="0" err="1">
                <a:solidFill>
                  <a:schemeClr val="tx1"/>
                </a:solidFill>
              </a:rPr>
              <a:t>Wizard</a:t>
            </a:r>
            <a:endParaRPr lang="es-PE" dirty="0">
              <a:solidFill>
                <a:schemeClr val="tx1"/>
              </a:solidFill>
            </a:endParaRPr>
          </a:p>
        </p:txBody>
      </p:sp>
      <p:sp>
        <p:nvSpPr>
          <p:cNvPr id="51" name="Rectángulo 50">
            <a:extLst>
              <a:ext uri="{FF2B5EF4-FFF2-40B4-BE49-F238E27FC236}">
                <a16:creationId xmlns:a16="http://schemas.microsoft.com/office/drawing/2014/main" id="{499F8F23-83D5-42F3-A28E-16B378402A9E}"/>
              </a:ext>
            </a:extLst>
          </p:cNvPr>
          <p:cNvSpPr/>
          <p:nvPr/>
        </p:nvSpPr>
        <p:spPr>
          <a:xfrm>
            <a:off x="3888024" y="5087726"/>
            <a:ext cx="2247900" cy="5125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Mobile API</a:t>
            </a:r>
          </a:p>
        </p:txBody>
      </p:sp>
    </p:spTree>
    <p:extLst>
      <p:ext uri="{BB962C8B-B14F-4D97-AF65-F5344CB8AC3E}">
        <p14:creationId xmlns:p14="http://schemas.microsoft.com/office/powerpoint/2010/main" val="421020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DEB98F5-F8F7-4803-BC6B-4144BA8F91D2}"/>
              </a:ext>
            </a:extLst>
          </p:cNvPr>
          <p:cNvSpPr txBox="1"/>
          <p:nvPr/>
        </p:nvSpPr>
        <p:spPr>
          <a:xfrm>
            <a:off x="5348039" y="919483"/>
            <a:ext cx="1495922" cy="646331"/>
          </a:xfrm>
          <a:prstGeom prst="rect">
            <a:avLst/>
          </a:prstGeom>
          <a:noFill/>
        </p:spPr>
        <p:txBody>
          <a:bodyPr wrap="none" rtlCol="0">
            <a:spAutoFit/>
          </a:bodyPr>
          <a:lstStyle/>
          <a:p>
            <a:r>
              <a:rPr lang="es-PE" sz="3600" b="1" dirty="0"/>
              <a:t>INDICE</a:t>
            </a:r>
            <a:endParaRPr lang="en-US" sz="3600" b="1" dirty="0"/>
          </a:p>
        </p:txBody>
      </p:sp>
      <p:sp>
        <p:nvSpPr>
          <p:cNvPr id="8" name="CuadroTexto 7">
            <a:extLst>
              <a:ext uri="{FF2B5EF4-FFF2-40B4-BE49-F238E27FC236}">
                <a16:creationId xmlns:a16="http://schemas.microsoft.com/office/drawing/2014/main" id="{A11B0B86-6637-4087-8723-7E79E5EEE280}"/>
              </a:ext>
            </a:extLst>
          </p:cNvPr>
          <p:cNvSpPr txBox="1"/>
          <p:nvPr/>
        </p:nvSpPr>
        <p:spPr>
          <a:xfrm>
            <a:off x="3453176" y="1968975"/>
            <a:ext cx="5285648" cy="3903504"/>
          </a:xfrm>
          <a:prstGeom prst="rect">
            <a:avLst/>
          </a:prstGeom>
          <a:noFill/>
        </p:spPr>
        <p:txBody>
          <a:bodyPr wrap="square" rtlCol="0">
            <a:spAutoFit/>
          </a:bodyPr>
          <a:lstStyle/>
          <a:p>
            <a:pPr marL="342900" indent="-342900" algn="just">
              <a:lnSpc>
                <a:spcPct val="150000"/>
              </a:lnSpc>
              <a:buFont typeface="+mj-lt"/>
              <a:buAutoNum type="arabicPeriod"/>
            </a:pPr>
            <a:r>
              <a:rPr lang="es-PE" sz="2800" dirty="0"/>
              <a:t>Objetivos</a:t>
            </a:r>
          </a:p>
          <a:p>
            <a:pPr marL="342900" indent="-342900" algn="just">
              <a:lnSpc>
                <a:spcPct val="150000"/>
              </a:lnSpc>
              <a:buFont typeface="+mj-lt"/>
              <a:buAutoNum type="arabicPeriod"/>
            </a:pPr>
            <a:r>
              <a:rPr lang="es-PE" sz="2800" dirty="0"/>
              <a:t>Arquitectura de Referencia</a:t>
            </a:r>
          </a:p>
          <a:p>
            <a:pPr marL="342900" indent="-342900" algn="just">
              <a:lnSpc>
                <a:spcPct val="150000"/>
              </a:lnSpc>
              <a:buFont typeface="+mj-lt"/>
              <a:buAutoNum type="arabicPeriod"/>
            </a:pPr>
            <a:r>
              <a:rPr lang="es-PE" sz="2800" dirty="0"/>
              <a:t>Capacidades</a:t>
            </a:r>
          </a:p>
          <a:p>
            <a:pPr marL="342900" indent="-342900" algn="just">
              <a:lnSpc>
                <a:spcPct val="150000"/>
              </a:lnSpc>
              <a:buFont typeface="+mj-lt"/>
              <a:buAutoNum type="arabicPeriod"/>
            </a:pPr>
            <a:r>
              <a:rPr lang="es-PE" sz="2800" dirty="0"/>
              <a:t>Patrones</a:t>
            </a:r>
          </a:p>
          <a:p>
            <a:pPr marL="342900" indent="-342900" algn="just">
              <a:lnSpc>
                <a:spcPct val="150000"/>
              </a:lnSpc>
              <a:buFont typeface="+mj-lt"/>
              <a:buAutoNum type="arabicPeriod"/>
            </a:pPr>
            <a:r>
              <a:rPr lang="es-PE" sz="2800" dirty="0"/>
              <a:t>Herramientas Tecnológicas</a:t>
            </a:r>
          </a:p>
          <a:p>
            <a:pPr marL="342900" indent="-342900" algn="just">
              <a:lnSpc>
                <a:spcPct val="150000"/>
              </a:lnSpc>
              <a:buFont typeface="+mj-lt"/>
              <a:buAutoNum type="arabicPeriod"/>
            </a:pPr>
            <a:r>
              <a:rPr lang="es-PE" sz="2800" dirty="0"/>
              <a:t>Vistas de Red Perimetral</a:t>
            </a:r>
          </a:p>
        </p:txBody>
      </p:sp>
    </p:spTree>
    <p:extLst>
      <p:ext uri="{BB962C8B-B14F-4D97-AF65-F5344CB8AC3E}">
        <p14:creationId xmlns:p14="http://schemas.microsoft.com/office/powerpoint/2010/main" val="256784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DEB98F5-F8F7-4803-BC6B-4144BA8F91D2}"/>
              </a:ext>
            </a:extLst>
          </p:cNvPr>
          <p:cNvSpPr txBox="1"/>
          <p:nvPr/>
        </p:nvSpPr>
        <p:spPr>
          <a:xfrm>
            <a:off x="4956616" y="744320"/>
            <a:ext cx="2278765" cy="646331"/>
          </a:xfrm>
          <a:prstGeom prst="rect">
            <a:avLst/>
          </a:prstGeom>
          <a:noFill/>
        </p:spPr>
        <p:txBody>
          <a:bodyPr wrap="none" rtlCol="0">
            <a:spAutoFit/>
          </a:bodyPr>
          <a:lstStyle/>
          <a:p>
            <a:r>
              <a:rPr lang="es-PE" sz="3600" b="1" dirty="0"/>
              <a:t>OBJETIVOS</a:t>
            </a:r>
            <a:endParaRPr lang="en-US" sz="3600" b="1" dirty="0"/>
          </a:p>
        </p:txBody>
      </p:sp>
      <p:sp>
        <p:nvSpPr>
          <p:cNvPr id="8" name="CuadroTexto 7">
            <a:extLst>
              <a:ext uri="{FF2B5EF4-FFF2-40B4-BE49-F238E27FC236}">
                <a16:creationId xmlns:a16="http://schemas.microsoft.com/office/drawing/2014/main" id="{A11B0B86-6637-4087-8723-7E79E5EEE280}"/>
              </a:ext>
            </a:extLst>
          </p:cNvPr>
          <p:cNvSpPr txBox="1"/>
          <p:nvPr/>
        </p:nvSpPr>
        <p:spPr>
          <a:xfrm>
            <a:off x="1018440" y="1709250"/>
            <a:ext cx="10155115" cy="44670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s-PE" sz="2400" dirty="0"/>
              <a:t>Definir una arquitectura que simplifique y proteja las aplicaciones y activos críticos de KADABRA.</a:t>
            </a:r>
          </a:p>
          <a:p>
            <a:pPr marL="285750" indent="-285750" algn="just">
              <a:lnSpc>
                <a:spcPct val="150000"/>
              </a:lnSpc>
              <a:buFont typeface="Wingdings" panose="05000000000000000000" pitchFamily="2" charset="2"/>
              <a:buChar char="v"/>
            </a:pPr>
            <a:r>
              <a:rPr lang="es-PE" sz="2400" dirty="0"/>
              <a:t>Definir una arquitectura que cuente con ejecución de políticas de acceso para usuarios de tipo empleados y clientes.</a:t>
            </a:r>
          </a:p>
          <a:p>
            <a:pPr marL="285750" indent="-285750" algn="just">
              <a:lnSpc>
                <a:spcPct val="150000"/>
              </a:lnSpc>
              <a:buFont typeface="Wingdings" panose="05000000000000000000" pitchFamily="2" charset="2"/>
              <a:buChar char="v"/>
            </a:pPr>
            <a:r>
              <a:rPr lang="es-PE" sz="2400" dirty="0"/>
              <a:t>Definir una arquitectura que permita segmentar la seguridad los empleados y clientes.</a:t>
            </a:r>
          </a:p>
          <a:p>
            <a:pPr marL="285750" indent="-285750" algn="just">
              <a:lnSpc>
                <a:spcPct val="150000"/>
              </a:lnSpc>
              <a:buFont typeface="Wingdings" panose="05000000000000000000" pitchFamily="2" charset="2"/>
              <a:buChar char="v"/>
            </a:pPr>
            <a:r>
              <a:rPr lang="en-US" sz="2400" dirty="0" err="1"/>
              <a:t>Definir</a:t>
            </a:r>
            <a:r>
              <a:rPr lang="en-US" sz="2400" dirty="0"/>
              <a:t> </a:t>
            </a:r>
            <a:r>
              <a:rPr lang="en-US" sz="2400" dirty="0" err="1"/>
              <a:t>una</a:t>
            </a:r>
            <a:r>
              <a:rPr lang="en-US" sz="2400" dirty="0"/>
              <a:t> </a:t>
            </a:r>
            <a:r>
              <a:rPr lang="en-US" sz="2400" dirty="0" err="1"/>
              <a:t>arquitectura</a:t>
            </a:r>
            <a:r>
              <a:rPr lang="en-US" sz="2400" dirty="0"/>
              <a:t> que </a:t>
            </a:r>
            <a:r>
              <a:rPr lang="en-US" sz="2400" dirty="0" err="1"/>
              <a:t>ayude</a:t>
            </a:r>
            <a:r>
              <a:rPr lang="en-US" sz="2400" dirty="0"/>
              <a:t> al control de </a:t>
            </a:r>
            <a:r>
              <a:rPr lang="en-US" sz="2400" dirty="0" err="1"/>
              <a:t>accesos</a:t>
            </a:r>
            <a:r>
              <a:rPr lang="en-US" sz="2400" dirty="0"/>
              <a:t> entre </a:t>
            </a:r>
            <a:r>
              <a:rPr lang="en-US" sz="2400" dirty="0" err="1"/>
              <a:t>entornos</a:t>
            </a:r>
            <a:r>
              <a:rPr lang="en-US" sz="2400" dirty="0"/>
              <a:t> locales y </a:t>
            </a:r>
            <a:r>
              <a:rPr lang="en-US" sz="2400" dirty="0" err="1"/>
              <a:t>externos</a:t>
            </a:r>
            <a:r>
              <a:rPr lang="en-US" dirty="0"/>
              <a:t>.</a:t>
            </a:r>
          </a:p>
        </p:txBody>
      </p:sp>
    </p:spTree>
    <p:extLst>
      <p:ext uri="{BB962C8B-B14F-4D97-AF65-F5344CB8AC3E}">
        <p14:creationId xmlns:p14="http://schemas.microsoft.com/office/powerpoint/2010/main" val="151602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7BBB82C-74AC-4D1D-8E20-365634E23995}"/>
              </a:ext>
            </a:extLst>
          </p:cNvPr>
          <p:cNvSpPr/>
          <p:nvPr/>
        </p:nvSpPr>
        <p:spPr>
          <a:xfrm>
            <a:off x="1162050" y="308464"/>
            <a:ext cx="8439150" cy="759508"/>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FRONT - END</a:t>
            </a:r>
            <a:endParaRPr lang="es-PE" sz="3200" dirty="0">
              <a:solidFill>
                <a:schemeClr val="tx1"/>
              </a:solidFill>
            </a:endParaRPr>
          </a:p>
        </p:txBody>
      </p:sp>
      <p:sp>
        <p:nvSpPr>
          <p:cNvPr id="3" name="Rectángulo 2">
            <a:extLst>
              <a:ext uri="{FF2B5EF4-FFF2-40B4-BE49-F238E27FC236}">
                <a16:creationId xmlns:a16="http://schemas.microsoft.com/office/drawing/2014/main" id="{7825CB01-1823-42E7-9E0C-B58F6D22E86B}"/>
              </a:ext>
            </a:extLst>
          </p:cNvPr>
          <p:cNvSpPr/>
          <p:nvPr/>
        </p:nvSpPr>
        <p:spPr>
          <a:xfrm>
            <a:off x="1162051" y="1175237"/>
            <a:ext cx="8439150" cy="138913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200" b="1" dirty="0" err="1">
                <a:solidFill>
                  <a:schemeClr val="tx1"/>
                </a:solidFill>
              </a:rPr>
              <a:t>Experiencia</a:t>
            </a:r>
            <a:r>
              <a:rPr lang="en-US" sz="2200" b="1" dirty="0">
                <a:solidFill>
                  <a:schemeClr val="tx1"/>
                </a:solidFill>
              </a:rPr>
              <a:t> de </a:t>
            </a:r>
            <a:r>
              <a:rPr lang="en-US" sz="2200" b="1" dirty="0" err="1">
                <a:solidFill>
                  <a:schemeClr val="tx1"/>
                </a:solidFill>
              </a:rPr>
              <a:t>Usuario</a:t>
            </a:r>
            <a:endParaRPr lang="es-PE" sz="2200" b="1" dirty="0">
              <a:solidFill>
                <a:schemeClr val="tx1"/>
              </a:solidFill>
            </a:endParaRPr>
          </a:p>
        </p:txBody>
      </p:sp>
      <p:sp>
        <p:nvSpPr>
          <p:cNvPr id="7" name="Rectángulo: esquinas redondeadas 6">
            <a:extLst>
              <a:ext uri="{FF2B5EF4-FFF2-40B4-BE49-F238E27FC236}">
                <a16:creationId xmlns:a16="http://schemas.microsoft.com/office/drawing/2014/main" id="{A9993C9F-DEEB-4CF9-863D-2DBA691FA946}"/>
              </a:ext>
            </a:extLst>
          </p:cNvPr>
          <p:cNvSpPr/>
          <p:nvPr/>
        </p:nvSpPr>
        <p:spPr>
          <a:xfrm>
            <a:off x="3343280" y="1647824"/>
            <a:ext cx="1800220" cy="74409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Reglas</a:t>
            </a:r>
            <a:r>
              <a:rPr lang="en-US" b="1" dirty="0">
                <a:solidFill>
                  <a:schemeClr val="tx1"/>
                </a:solidFill>
              </a:rPr>
              <a:t> de </a:t>
            </a:r>
          </a:p>
          <a:p>
            <a:pPr algn="ctr"/>
            <a:r>
              <a:rPr lang="en-US" b="1" dirty="0" err="1">
                <a:solidFill>
                  <a:schemeClr val="tx1"/>
                </a:solidFill>
              </a:rPr>
              <a:t>Negocio</a:t>
            </a:r>
            <a:endParaRPr lang="es-PE" b="1" dirty="0">
              <a:solidFill>
                <a:schemeClr val="tx1"/>
              </a:solidFill>
            </a:endParaRPr>
          </a:p>
        </p:txBody>
      </p:sp>
      <p:sp>
        <p:nvSpPr>
          <p:cNvPr id="8" name="Rectángulo: esquinas redondeadas 7">
            <a:extLst>
              <a:ext uri="{FF2B5EF4-FFF2-40B4-BE49-F238E27FC236}">
                <a16:creationId xmlns:a16="http://schemas.microsoft.com/office/drawing/2014/main" id="{0B0B6B47-2258-4F91-904D-27B930DDEA36}"/>
              </a:ext>
            </a:extLst>
          </p:cNvPr>
          <p:cNvSpPr/>
          <p:nvPr/>
        </p:nvSpPr>
        <p:spPr>
          <a:xfrm>
            <a:off x="5362575" y="1647825"/>
            <a:ext cx="1800220" cy="74409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Notificaciones</a:t>
            </a:r>
            <a:endParaRPr lang="es-PE" b="1" dirty="0">
              <a:solidFill>
                <a:schemeClr val="tx1"/>
              </a:solidFill>
            </a:endParaRPr>
          </a:p>
        </p:txBody>
      </p:sp>
      <p:sp>
        <p:nvSpPr>
          <p:cNvPr id="9" name="Rectángulo: esquinas redondeadas 8">
            <a:extLst>
              <a:ext uri="{FF2B5EF4-FFF2-40B4-BE49-F238E27FC236}">
                <a16:creationId xmlns:a16="http://schemas.microsoft.com/office/drawing/2014/main" id="{4FE553BF-D5AC-4DDB-A539-B08AAC3C3BDA}"/>
              </a:ext>
            </a:extLst>
          </p:cNvPr>
          <p:cNvSpPr/>
          <p:nvPr/>
        </p:nvSpPr>
        <p:spPr>
          <a:xfrm>
            <a:off x="7381869" y="1647825"/>
            <a:ext cx="2000256" cy="74409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Orquestación</a:t>
            </a:r>
            <a:r>
              <a:rPr lang="en-US" b="1" dirty="0">
                <a:solidFill>
                  <a:schemeClr val="tx1"/>
                </a:solidFill>
              </a:rPr>
              <a:t> </a:t>
            </a:r>
            <a:r>
              <a:rPr lang="en-US" b="1" dirty="0" err="1">
                <a:solidFill>
                  <a:schemeClr val="tx1"/>
                </a:solidFill>
              </a:rPr>
              <a:t>Procesos</a:t>
            </a:r>
            <a:r>
              <a:rPr lang="en-US" b="1" dirty="0">
                <a:solidFill>
                  <a:schemeClr val="tx1"/>
                </a:solidFill>
              </a:rPr>
              <a:t> Batch</a:t>
            </a:r>
            <a:endParaRPr lang="es-PE" b="1" dirty="0">
              <a:solidFill>
                <a:schemeClr val="tx1"/>
              </a:solidFill>
            </a:endParaRPr>
          </a:p>
        </p:txBody>
      </p:sp>
      <p:sp>
        <p:nvSpPr>
          <p:cNvPr id="10" name="Rectángulo: esquinas redondeadas 9">
            <a:extLst>
              <a:ext uri="{FF2B5EF4-FFF2-40B4-BE49-F238E27FC236}">
                <a16:creationId xmlns:a16="http://schemas.microsoft.com/office/drawing/2014/main" id="{0E341955-D767-4906-A920-614015A63C86}"/>
              </a:ext>
            </a:extLst>
          </p:cNvPr>
          <p:cNvSpPr/>
          <p:nvPr/>
        </p:nvSpPr>
        <p:spPr>
          <a:xfrm>
            <a:off x="1385893" y="1628771"/>
            <a:ext cx="1800220" cy="74409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Workflow</a:t>
            </a:r>
          </a:p>
          <a:p>
            <a:pPr algn="ctr"/>
            <a:r>
              <a:rPr lang="en-US" b="1" dirty="0">
                <a:solidFill>
                  <a:schemeClr val="tx1"/>
                </a:solidFill>
              </a:rPr>
              <a:t>BPMN</a:t>
            </a:r>
          </a:p>
        </p:txBody>
      </p:sp>
      <p:sp>
        <p:nvSpPr>
          <p:cNvPr id="11" name="Rectángulo 10">
            <a:extLst>
              <a:ext uri="{FF2B5EF4-FFF2-40B4-BE49-F238E27FC236}">
                <a16:creationId xmlns:a16="http://schemas.microsoft.com/office/drawing/2014/main" id="{2B6DA93A-AA1B-4C79-948C-DDA85688E111}"/>
              </a:ext>
            </a:extLst>
          </p:cNvPr>
          <p:cNvSpPr/>
          <p:nvPr/>
        </p:nvSpPr>
        <p:spPr>
          <a:xfrm>
            <a:off x="1162050" y="2678356"/>
            <a:ext cx="8439150" cy="1261069"/>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200" b="1" dirty="0" err="1">
                <a:solidFill>
                  <a:schemeClr val="tx1"/>
                </a:solidFill>
              </a:rPr>
              <a:t>Integración</a:t>
            </a:r>
            <a:endParaRPr lang="es-PE" sz="2200" b="1" dirty="0">
              <a:solidFill>
                <a:schemeClr val="tx1"/>
              </a:solidFill>
            </a:endParaRPr>
          </a:p>
        </p:txBody>
      </p:sp>
      <p:sp>
        <p:nvSpPr>
          <p:cNvPr id="15" name="Rectángulo: esquinas redondeadas 14">
            <a:extLst>
              <a:ext uri="{FF2B5EF4-FFF2-40B4-BE49-F238E27FC236}">
                <a16:creationId xmlns:a16="http://schemas.microsoft.com/office/drawing/2014/main" id="{CEF0FD35-5987-41C4-AA9E-142EAA2158A3}"/>
              </a:ext>
            </a:extLst>
          </p:cNvPr>
          <p:cNvSpPr/>
          <p:nvPr/>
        </p:nvSpPr>
        <p:spPr>
          <a:xfrm>
            <a:off x="2005017" y="3112841"/>
            <a:ext cx="6710358" cy="583760"/>
          </a:xfrm>
          <a:prstGeom prst="round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API Gateway</a:t>
            </a:r>
          </a:p>
        </p:txBody>
      </p:sp>
      <p:sp>
        <p:nvSpPr>
          <p:cNvPr id="16" name="Rectángulo 15">
            <a:extLst>
              <a:ext uri="{FF2B5EF4-FFF2-40B4-BE49-F238E27FC236}">
                <a16:creationId xmlns:a16="http://schemas.microsoft.com/office/drawing/2014/main" id="{87D6186B-A932-4076-A9FB-2FD47691BA7B}"/>
              </a:ext>
            </a:extLst>
          </p:cNvPr>
          <p:cNvSpPr/>
          <p:nvPr/>
        </p:nvSpPr>
        <p:spPr>
          <a:xfrm>
            <a:off x="1162050" y="4030908"/>
            <a:ext cx="8439150" cy="1278322"/>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200" b="1" dirty="0">
                <a:solidFill>
                  <a:schemeClr val="tx1"/>
                </a:solidFill>
              </a:rPr>
              <a:t>Back-End</a:t>
            </a:r>
            <a:endParaRPr lang="es-PE" sz="2200" b="1" dirty="0">
              <a:solidFill>
                <a:schemeClr val="tx1"/>
              </a:solidFill>
            </a:endParaRPr>
          </a:p>
        </p:txBody>
      </p:sp>
      <p:sp>
        <p:nvSpPr>
          <p:cNvPr id="17" name="Rectángulo: esquinas redondeadas 16">
            <a:extLst>
              <a:ext uri="{FF2B5EF4-FFF2-40B4-BE49-F238E27FC236}">
                <a16:creationId xmlns:a16="http://schemas.microsoft.com/office/drawing/2014/main" id="{77D83AE8-AFD6-4F01-A15D-84CA5BE8BF30}"/>
              </a:ext>
            </a:extLst>
          </p:cNvPr>
          <p:cNvSpPr/>
          <p:nvPr/>
        </p:nvSpPr>
        <p:spPr>
          <a:xfrm>
            <a:off x="1385893" y="4438646"/>
            <a:ext cx="1395407" cy="74409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Servicios</a:t>
            </a:r>
            <a:r>
              <a:rPr lang="en-US" b="1" dirty="0">
                <a:solidFill>
                  <a:schemeClr val="bg1"/>
                </a:solidFill>
              </a:rPr>
              <a:t> de </a:t>
            </a:r>
            <a:r>
              <a:rPr lang="en-US" b="1" dirty="0" err="1">
                <a:solidFill>
                  <a:schemeClr val="bg1"/>
                </a:solidFill>
              </a:rPr>
              <a:t>Negocio</a:t>
            </a:r>
            <a:endParaRPr lang="en-US" b="1" dirty="0">
              <a:solidFill>
                <a:schemeClr val="bg1"/>
              </a:solidFill>
            </a:endParaRPr>
          </a:p>
        </p:txBody>
      </p:sp>
      <p:sp>
        <p:nvSpPr>
          <p:cNvPr id="18" name="Rectángulo: esquinas redondeadas 17">
            <a:extLst>
              <a:ext uri="{FF2B5EF4-FFF2-40B4-BE49-F238E27FC236}">
                <a16:creationId xmlns:a16="http://schemas.microsoft.com/office/drawing/2014/main" id="{BA004DB1-4254-4A8F-94C6-0116ACB5B208}"/>
              </a:ext>
            </a:extLst>
          </p:cNvPr>
          <p:cNvSpPr/>
          <p:nvPr/>
        </p:nvSpPr>
        <p:spPr>
          <a:xfrm>
            <a:off x="2913464" y="4438646"/>
            <a:ext cx="1395407" cy="74409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Servicios</a:t>
            </a:r>
            <a:r>
              <a:rPr lang="en-US" b="1" dirty="0">
                <a:solidFill>
                  <a:schemeClr val="bg1"/>
                </a:solidFill>
              </a:rPr>
              <a:t> de </a:t>
            </a:r>
            <a:r>
              <a:rPr lang="en-US" b="1" dirty="0" err="1">
                <a:solidFill>
                  <a:schemeClr val="bg1"/>
                </a:solidFill>
              </a:rPr>
              <a:t>Datos</a:t>
            </a:r>
            <a:endParaRPr lang="en-US" b="1" dirty="0">
              <a:solidFill>
                <a:schemeClr val="bg1"/>
              </a:solidFill>
            </a:endParaRPr>
          </a:p>
        </p:txBody>
      </p:sp>
      <p:sp>
        <p:nvSpPr>
          <p:cNvPr id="19" name="Rectángulo: esquinas redondeadas 18">
            <a:extLst>
              <a:ext uri="{FF2B5EF4-FFF2-40B4-BE49-F238E27FC236}">
                <a16:creationId xmlns:a16="http://schemas.microsoft.com/office/drawing/2014/main" id="{58169142-7853-4125-9D6B-822BD6B88745}"/>
              </a:ext>
            </a:extLst>
          </p:cNvPr>
          <p:cNvSpPr/>
          <p:nvPr/>
        </p:nvSpPr>
        <p:spPr>
          <a:xfrm>
            <a:off x="4441036" y="4438646"/>
            <a:ext cx="1395407" cy="74409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Servicios</a:t>
            </a:r>
            <a:r>
              <a:rPr lang="en-US" b="1" dirty="0">
                <a:solidFill>
                  <a:schemeClr val="bg1"/>
                </a:solidFill>
              </a:rPr>
              <a:t> de </a:t>
            </a:r>
            <a:r>
              <a:rPr lang="en-US" b="1" dirty="0" err="1">
                <a:solidFill>
                  <a:schemeClr val="bg1"/>
                </a:solidFill>
              </a:rPr>
              <a:t>Mensajeria</a:t>
            </a:r>
            <a:endParaRPr lang="en-US" b="1" dirty="0">
              <a:solidFill>
                <a:schemeClr val="bg1"/>
              </a:solidFill>
            </a:endParaRPr>
          </a:p>
        </p:txBody>
      </p:sp>
      <p:sp>
        <p:nvSpPr>
          <p:cNvPr id="20" name="Rectángulo: esquinas redondeadas 19">
            <a:extLst>
              <a:ext uri="{FF2B5EF4-FFF2-40B4-BE49-F238E27FC236}">
                <a16:creationId xmlns:a16="http://schemas.microsoft.com/office/drawing/2014/main" id="{5F8582AB-DD48-4040-B049-39148ABDC2F9}"/>
              </a:ext>
            </a:extLst>
          </p:cNvPr>
          <p:cNvSpPr/>
          <p:nvPr/>
        </p:nvSpPr>
        <p:spPr>
          <a:xfrm>
            <a:off x="6028140" y="4438646"/>
            <a:ext cx="1514465" cy="74409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Servicios</a:t>
            </a:r>
            <a:r>
              <a:rPr lang="en-US" b="1" dirty="0">
                <a:solidFill>
                  <a:schemeClr val="bg1"/>
                </a:solidFill>
              </a:rPr>
              <a:t> Batch &amp; Jobs</a:t>
            </a:r>
          </a:p>
        </p:txBody>
      </p:sp>
      <p:sp>
        <p:nvSpPr>
          <p:cNvPr id="21" name="Rectángulo: esquinas redondeadas 20">
            <a:extLst>
              <a:ext uri="{FF2B5EF4-FFF2-40B4-BE49-F238E27FC236}">
                <a16:creationId xmlns:a16="http://schemas.microsoft.com/office/drawing/2014/main" id="{16549732-ED91-4911-A348-27238616543D}"/>
              </a:ext>
            </a:extLst>
          </p:cNvPr>
          <p:cNvSpPr/>
          <p:nvPr/>
        </p:nvSpPr>
        <p:spPr>
          <a:xfrm>
            <a:off x="7734302" y="4438646"/>
            <a:ext cx="1514465" cy="744096"/>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Servicios</a:t>
            </a:r>
            <a:r>
              <a:rPr lang="en-US" b="1" dirty="0">
                <a:solidFill>
                  <a:schemeClr val="bg1"/>
                </a:solidFill>
              </a:rPr>
              <a:t> Cache</a:t>
            </a:r>
          </a:p>
        </p:txBody>
      </p:sp>
      <p:sp>
        <p:nvSpPr>
          <p:cNvPr id="22" name="Rectángulo 21">
            <a:extLst>
              <a:ext uri="{FF2B5EF4-FFF2-40B4-BE49-F238E27FC236}">
                <a16:creationId xmlns:a16="http://schemas.microsoft.com/office/drawing/2014/main" id="{31CCEC7D-0388-4648-876B-0D2C614C6848}"/>
              </a:ext>
            </a:extLst>
          </p:cNvPr>
          <p:cNvSpPr/>
          <p:nvPr/>
        </p:nvSpPr>
        <p:spPr>
          <a:xfrm>
            <a:off x="1162050" y="5387122"/>
            <a:ext cx="8439150" cy="1278322"/>
          </a:xfrm>
          <a:prstGeom prst="rect">
            <a:avLst/>
          </a:prstGeom>
          <a:solidFill>
            <a:schemeClr val="tx1">
              <a:lumMod val="50000"/>
              <a:lumOff val="5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200" b="1" dirty="0" err="1">
                <a:solidFill>
                  <a:schemeClr val="bg1"/>
                </a:solidFill>
              </a:rPr>
              <a:t>Tecnologia</a:t>
            </a:r>
            <a:r>
              <a:rPr lang="en-US" sz="2200" b="1" dirty="0">
                <a:solidFill>
                  <a:schemeClr val="bg1"/>
                </a:solidFill>
              </a:rPr>
              <a:t> e </a:t>
            </a:r>
            <a:r>
              <a:rPr lang="en-US" sz="2200" b="1" dirty="0" err="1">
                <a:solidFill>
                  <a:schemeClr val="bg1"/>
                </a:solidFill>
              </a:rPr>
              <a:t>Infraestructura</a:t>
            </a:r>
            <a:endParaRPr lang="es-PE" sz="2200" b="1" dirty="0">
              <a:solidFill>
                <a:schemeClr val="bg1"/>
              </a:solidFill>
            </a:endParaRPr>
          </a:p>
        </p:txBody>
      </p:sp>
      <p:sp>
        <p:nvSpPr>
          <p:cNvPr id="23" name="Rectángulo 22">
            <a:extLst>
              <a:ext uri="{FF2B5EF4-FFF2-40B4-BE49-F238E27FC236}">
                <a16:creationId xmlns:a16="http://schemas.microsoft.com/office/drawing/2014/main" id="{96DD0FE4-871D-4475-A441-3CF9075D40B1}"/>
              </a:ext>
            </a:extLst>
          </p:cNvPr>
          <p:cNvSpPr/>
          <p:nvPr/>
        </p:nvSpPr>
        <p:spPr>
          <a:xfrm>
            <a:off x="9734548" y="308462"/>
            <a:ext cx="1409701" cy="6356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PE" sz="2800" b="1" dirty="0">
                <a:solidFill>
                  <a:schemeClr val="tx1"/>
                </a:solidFill>
              </a:rPr>
              <a:t>Seguridad</a:t>
            </a:r>
          </a:p>
          <a:p>
            <a:pPr algn="ctr"/>
            <a:r>
              <a:rPr lang="es-PE" sz="2600" b="1" dirty="0" err="1">
                <a:solidFill>
                  <a:schemeClr val="tx1"/>
                </a:solidFill>
              </a:rPr>
              <a:t>Identity</a:t>
            </a:r>
            <a:r>
              <a:rPr lang="es-PE" sz="2600" b="1" dirty="0">
                <a:solidFill>
                  <a:schemeClr val="tx1"/>
                </a:solidFill>
              </a:rPr>
              <a:t>  &amp;  </a:t>
            </a:r>
            <a:r>
              <a:rPr lang="es-PE" sz="2600" b="1" dirty="0" err="1">
                <a:solidFill>
                  <a:schemeClr val="tx1"/>
                </a:solidFill>
              </a:rPr>
              <a:t>Acces</a:t>
            </a:r>
            <a:r>
              <a:rPr lang="es-PE" sz="2600" b="1" dirty="0">
                <a:solidFill>
                  <a:schemeClr val="tx1"/>
                </a:solidFill>
              </a:rPr>
              <a:t>  Management / Data Security</a:t>
            </a:r>
          </a:p>
        </p:txBody>
      </p:sp>
      <p:sp>
        <p:nvSpPr>
          <p:cNvPr id="24" name="Rectángulo: esquinas redondeadas 23">
            <a:extLst>
              <a:ext uri="{FF2B5EF4-FFF2-40B4-BE49-F238E27FC236}">
                <a16:creationId xmlns:a16="http://schemas.microsoft.com/office/drawing/2014/main" id="{C3D9E584-64B3-4DC9-9C73-4B4D97ABD05C}"/>
              </a:ext>
            </a:extLst>
          </p:cNvPr>
          <p:cNvSpPr/>
          <p:nvPr/>
        </p:nvSpPr>
        <p:spPr>
          <a:xfrm>
            <a:off x="1434715" y="5805440"/>
            <a:ext cx="2518160" cy="744096"/>
          </a:xfrm>
          <a:prstGeom prst="roundRect">
            <a:avLst/>
          </a:prstGeom>
          <a:solidFill>
            <a:schemeClr val="accent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Hypervisor</a:t>
            </a:r>
          </a:p>
        </p:txBody>
      </p:sp>
      <p:sp>
        <p:nvSpPr>
          <p:cNvPr id="25" name="Rectángulo: esquinas redondeadas 24">
            <a:extLst>
              <a:ext uri="{FF2B5EF4-FFF2-40B4-BE49-F238E27FC236}">
                <a16:creationId xmlns:a16="http://schemas.microsoft.com/office/drawing/2014/main" id="{AA10461E-DACF-4CEB-819B-10F4D535D3B7}"/>
              </a:ext>
            </a:extLst>
          </p:cNvPr>
          <p:cNvSpPr/>
          <p:nvPr/>
        </p:nvSpPr>
        <p:spPr>
          <a:xfrm>
            <a:off x="4086222" y="5805440"/>
            <a:ext cx="2518160" cy="744096"/>
          </a:xfrm>
          <a:prstGeom prst="roundRect">
            <a:avLst/>
          </a:prstGeom>
          <a:solidFill>
            <a:schemeClr val="accent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Base de </a:t>
            </a:r>
          </a:p>
          <a:p>
            <a:pPr algn="ctr"/>
            <a:r>
              <a:rPr lang="en-US" b="1" dirty="0" err="1">
                <a:solidFill>
                  <a:schemeClr val="bg1"/>
                </a:solidFill>
              </a:rPr>
              <a:t>Datos</a:t>
            </a:r>
            <a:endParaRPr lang="en-US" b="1" dirty="0">
              <a:solidFill>
                <a:schemeClr val="bg1"/>
              </a:solidFill>
            </a:endParaRPr>
          </a:p>
        </p:txBody>
      </p:sp>
      <p:sp>
        <p:nvSpPr>
          <p:cNvPr id="26" name="Rectángulo: esquinas redondeadas 25">
            <a:extLst>
              <a:ext uri="{FF2B5EF4-FFF2-40B4-BE49-F238E27FC236}">
                <a16:creationId xmlns:a16="http://schemas.microsoft.com/office/drawing/2014/main" id="{32111625-61D0-46EC-A66E-6BFF20B73114}"/>
              </a:ext>
            </a:extLst>
          </p:cNvPr>
          <p:cNvSpPr/>
          <p:nvPr/>
        </p:nvSpPr>
        <p:spPr>
          <a:xfrm>
            <a:off x="6737729" y="5805440"/>
            <a:ext cx="2518160" cy="744096"/>
          </a:xfrm>
          <a:prstGeom prst="roundRect">
            <a:avLst/>
          </a:prstGeom>
          <a:solidFill>
            <a:schemeClr val="accent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PaaS / CaaS</a:t>
            </a:r>
          </a:p>
        </p:txBody>
      </p:sp>
      <p:sp>
        <p:nvSpPr>
          <p:cNvPr id="5" name="Rectángulo 4">
            <a:extLst>
              <a:ext uri="{FF2B5EF4-FFF2-40B4-BE49-F238E27FC236}">
                <a16:creationId xmlns:a16="http://schemas.microsoft.com/office/drawing/2014/main" id="{168A9943-CC82-493E-8C50-01E230D0191E}"/>
              </a:ext>
            </a:extLst>
          </p:cNvPr>
          <p:cNvSpPr/>
          <p:nvPr/>
        </p:nvSpPr>
        <p:spPr>
          <a:xfrm>
            <a:off x="9614288" y="206617"/>
            <a:ext cx="1644261" cy="6560671"/>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2405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D53D1582-C98E-44C2-A00C-BCAEE566AB6F}"/>
              </a:ext>
            </a:extLst>
          </p:cNvPr>
          <p:cNvSpPr txBox="1"/>
          <p:nvPr/>
        </p:nvSpPr>
        <p:spPr>
          <a:xfrm>
            <a:off x="4615850" y="769973"/>
            <a:ext cx="2960298" cy="646331"/>
          </a:xfrm>
          <a:prstGeom prst="rect">
            <a:avLst/>
          </a:prstGeom>
          <a:noFill/>
        </p:spPr>
        <p:txBody>
          <a:bodyPr wrap="none" rtlCol="0">
            <a:spAutoFit/>
          </a:bodyPr>
          <a:lstStyle/>
          <a:p>
            <a:r>
              <a:rPr lang="es-PE" sz="3600" b="1" dirty="0"/>
              <a:t>CAPACIDADES</a:t>
            </a:r>
            <a:endParaRPr lang="en-US" sz="3600" b="1" dirty="0"/>
          </a:p>
        </p:txBody>
      </p:sp>
      <p:sp>
        <p:nvSpPr>
          <p:cNvPr id="8" name="Rectángulo: esquinas redondeadas 7">
            <a:extLst>
              <a:ext uri="{FF2B5EF4-FFF2-40B4-BE49-F238E27FC236}">
                <a16:creationId xmlns:a16="http://schemas.microsoft.com/office/drawing/2014/main" id="{B47B0C3A-2087-41AD-B430-91E61BAE670C}"/>
              </a:ext>
            </a:extLst>
          </p:cNvPr>
          <p:cNvSpPr/>
          <p:nvPr/>
        </p:nvSpPr>
        <p:spPr>
          <a:xfrm>
            <a:off x="945907" y="1649776"/>
            <a:ext cx="9965077" cy="3558448"/>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7" name="Rectángulo 16">
            <a:extLst>
              <a:ext uri="{FF2B5EF4-FFF2-40B4-BE49-F238E27FC236}">
                <a16:creationId xmlns:a16="http://schemas.microsoft.com/office/drawing/2014/main" id="{DBEDD802-48BB-4B13-B36A-6D63B0B499C1}"/>
              </a:ext>
            </a:extLst>
          </p:cNvPr>
          <p:cNvSpPr/>
          <p:nvPr/>
        </p:nvSpPr>
        <p:spPr>
          <a:xfrm>
            <a:off x="4785446" y="1954208"/>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Seguridad de Datos</a:t>
            </a:r>
          </a:p>
        </p:txBody>
      </p:sp>
      <p:sp>
        <p:nvSpPr>
          <p:cNvPr id="18" name="Rectángulo 17">
            <a:extLst>
              <a:ext uri="{FF2B5EF4-FFF2-40B4-BE49-F238E27FC236}">
                <a16:creationId xmlns:a16="http://schemas.microsoft.com/office/drawing/2014/main" id="{FE69EFCE-F129-4A25-B283-6FE5114B09A3}"/>
              </a:ext>
            </a:extLst>
          </p:cNvPr>
          <p:cNvSpPr/>
          <p:nvPr/>
        </p:nvSpPr>
        <p:spPr>
          <a:xfrm>
            <a:off x="7716198" y="1954208"/>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Detección de Intrusos     </a:t>
            </a:r>
          </a:p>
        </p:txBody>
      </p:sp>
      <p:sp>
        <p:nvSpPr>
          <p:cNvPr id="19" name="Rectángulo 18">
            <a:extLst>
              <a:ext uri="{FF2B5EF4-FFF2-40B4-BE49-F238E27FC236}">
                <a16:creationId xmlns:a16="http://schemas.microsoft.com/office/drawing/2014/main" id="{C4734FA0-4224-42B7-8E7E-5938C85762F2}"/>
              </a:ext>
            </a:extLst>
          </p:cNvPr>
          <p:cNvSpPr/>
          <p:nvPr/>
        </p:nvSpPr>
        <p:spPr>
          <a:xfrm>
            <a:off x="9107855" y="1954208"/>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Prevención de Intrusos</a:t>
            </a:r>
          </a:p>
        </p:txBody>
      </p:sp>
      <p:sp>
        <p:nvSpPr>
          <p:cNvPr id="20" name="Rectángulo 19">
            <a:extLst>
              <a:ext uri="{FF2B5EF4-FFF2-40B4-BE49-F238E27FC236}">
                <a16:creationId xmlns:a16="http://schemas.microsoft.com/office/drawing/2014/main" id="{9F8B5BA6-57EE-42DE-85CA-E15A55D5C94E}"/>
              </a:ext>
            </a:extLst>
          </p:cNvPr>
          <p:cNvSpPr/>
          <p:nvPr/>
        </p:nvSpPr>
        <p:spPr>
          <a:xfrm>
            <a:off x="7716198" y="2698366"/>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Gestión de Incidentes</a:t>
            </a:r>
          </a:p>
        </p:txBody>
      </p:sp>
      <p:sp>
        <p:nvSpPr>
          <p:cNvPr id="22" name="Rectángulo 21">
            <a:extLst>
              <a:ext uri="{FF2B5EF4-FFF2-40B4-BE49-F238E27FC236}">
                <a16:creationId xmlns:a16="http://schemas.microsoft.com/office/drawing/2014/main" id="{50359405-8881-4930-8F09-0312C09BD8DC}"/>
              </a:ext>
            </a:extLst>
          </p:cNvPr>
          <p:cNvSpPr/>
          <p:nvPr/>
        </p:nvSpPr>
        <p:spPr>
          <a:xfrm>
            <a:off x="9107855" y="2698366"/>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Gestión políticas </a:t>
            </a:r>
          </a:p>
        </p:txBody>
      </p:sp>
      <p:sp>
        <p:nvSpPr>
          <p:cNvPr id="23" name="Rectángulo 22">
            <a:extLst>
              <a:ext uri="{FF2B5EF4-FFF2-40B4-BE49-F238E27FC236}">
                <a16:creationId xmlns:a16="http://schemas.microsoft.com/office/drawing/2014/main" id="{165E5B47-2C1C-4DB7-925F-21F7C63A7AA2}"/>
              </a:ext>
            </a:extLst>
          </p:cNvPr>
          <p:cNvSpPr/>
          <p:nvPr/>
        </p:nvSpPr>
        <p:spPr>
          <a:xfrm>
            <a:off x="1757224" y="2698366"/>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Seguridad Perimetral</a:t>
            </a:r>
          </a:p>
        </p:txBody>
      </p:sp>
      <p:sp>
        <p:nvSpPr>
          <p:cNvPr id="29" name="Rectángulo 28">
            <a:extLst>
              <a:ext uri="{FF2B5EF4-FFF2-40B4-BE49-F238E27FC236}">
                <a16:creationId xmlns:a16="http://schemas.microsoft.com/office/drawing/2014/main" id="{E2476C9C-1E8E-43E5-811C-201202F304C6}"/>
              </a:ext>
            </a:extLst>
          </p:cNvPr>
          <p:cNvSpPr/>
          <p:nvPr/>
        </p:nvSpPr>
        <p:spPr>
          <a:xfrm>
            <a:off x="3260872" y="1955540"/>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Identificación y Autenticación</a:t>
            </a:r>
          </a:p>
        </p:txBody>
      </p:sp>
      <p:sp>
        <p:nvSpPr>
          <p:cNvPr id="48" name="Rectángulo 47">
            <a:extLst>
              <a:ext uri="{FF2B5EF4-FFF2-40B4-BE49-F238E27FC236}">
                <a16:creationId xmlns:a16="http://schemas.microsoft.com/office/drawing/2014/main" id="{5C471BB3-4921-4622-B9AE-9CCAE2265133}"/>
              </a:ext>
            </a:extLst>
          </p:cNvPr>
          <p:cNvSpPr/>
          <p:nvPr/>
        </p:nvSpPr>
        <p:spPr>
          <a:xfrm>
            <a:off x="1757224" y="3468591"/>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Clasificación Activos Críticos </a:t>
            </a:r>
          </a:p>
        </p:txBody>
      </p:sp>
      <p:sp>
        <p:nvSpPr>
          <p:cNvPr id="49" name="Rectángulo 48">
            <a:extLst>
              <a:ext uri="{FF2B5EF4-FFF2-40B4-BE49-F238E27FC236}">
                <a16:creationId xmlns:a16="http://schemas.microsoft.com/office/drawing/2014/main" id="{3D40036A-8925-45E7-8395-0C1BC5123428}"/>
              </a:ext>
            </a:extLst>
          </p:cNvPr>
          <p:cNvSpPr/>
          <p:nvPr/>
        </p:nvSpPr>
        <p:spPr>
          <a:xfrm>
            <a:off x="6250822" y="2684160"/>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Gestión de la Configuración</a:t>
            </a:r>
          </a:p>
        </p:txBody>
      </p:sp>
      <p:sp>
        <p:nvSpPr>
          <p:cNvPr id="52" name="Rectángulo 51">
            <a:extLst>
              <a:ext uri="{FF2B5EF4-FFF2-40B4-BE49-F238E27FC236}">
                <a16:creationId xmlns:a16="http://schemas.microsoft.com/office/drawing/2014/main" id="{57E477F2-C7E1-4D24-A1B4-F5BAF169FD23}"/>
              </a:ext>
            </a:extLst>
          </p:cNvPr>
          <p:cNvSpPr/>
          <p:nvPr/>
        </p:nvSpPr>
        <p:spPr>
          <a:xfrm>
            <a:off x="6250822" y="3457941"/>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Auditoria</a:t>
            </a:r>
          </a:p>
        </p:txBody>
      </p:sp>
      <p:sp>
        <p:nvSpPr>
          <p:cNvPr id="53" name="Rectángulo 52">
            <a:extLst>
              <a:ext uri="{FF2B5EF4-FFF2-40B4-BE49-F238E27FC236}">
                <a16:creationId xmlns:a16="http://schemas.microsoft.com/office/drawing/2014/main" id="{FF8801AC-652E-4659-9B32-9D28C1CC14C4}"/>
              </a:ext>
            </a:extLst>
          </p:cNvPr>
          <p:cNvSpPr/>
          <p:nvPr/>
        </p:nvSpPr>
        <p:spPr>
          <a:xfrm>
            <a:off x="4822306" y="3468591"/>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Evaluación de Riesgos</a:t>
            </a:r>
          </a:p>
        </p:txBody>
      </p:sp>
      <p:sp>
        <p:nvSpPr>
          <p:cNvPr id="54" name="Rectángulo 53">
            <a:extLst>
              <a:ext uri="{FF2B5EF4-FFF2-40B4-BE49-F238E27FC236}">
                <a16:creationId xmlns:a16="http://schemas.microsoft.com/office/drawing/2014/main" id="{F71AF990-F349-46BA-97F2-94FA7A40BB4E}"/>
              </a:ext>
            </a:extLst>
          </p:cNvPr>
          <p:cNvSpPr/>
          <p:nvPr/>
        </p:nvSpPr>
        <p:spPr>
          <a:xfrm>
            <a:off x="1757225" y="1955540"/>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Gestión de los  Accesos</a:t>
            </a:r>
          </a:p>
        </p:txBody>
      </p:sp>
      <p:sp>
        <p:nvSpPr>
          <p:cNvPr id="59" name="Rectángulo 58">
            <a:extLst>
              <a:ext uri="{FF2B5EF4-FFF2-40B4-BE49-F238E27FC236}">
                <a16:creationId xmlns:a16="http://schemas.microsoft.com/office/drawing/2014/main" id="{F1903617-3D0F-4210-8396-91B149A8BF37}"/>
              </a:ext>
            </a:extLst>
          </p:cNvPr>
          <p:cNvSpPr/>
          <p:nvPr/>
        </p:nvSpPr>
        <p:spPr>
          <a:xfrm>
            <a:off x="6250822" y="1942752"/>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Seguridad de Aplicaciones    </a:t>
            </a:r>
          </a:p>
        </p:txBody>
      </p:sp>
      <p:sp>
        <p:nvSpPr>
          <p:cNvPr id="60" name="Rectángulo 59">
            <a:extLst>
              <a:ext uri="{FF2B5EF4-FFF2-40B4-BE49-F238E27FC236}">
                <a16:creationId xmlns:a16="http://schemas.microsoft.com/office/drawing/2014/main" id="{D289C6A2-A0B2-47D1-980B-539DD269A152}"/>
              </a:ext>
            </a:extLst>
          </p:cNvPr>
          <p:cNvSpPr/>
          <p:nvPr/>
        </p:nvSpPr>
        <p:spPr>
          <a:xfrm>
            <a:off x="3247311" y="2691096"/>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Firewall</a:t>
            </a:r>
          </a:p>
          <a:p>
            <a:pPr algn="ctr"/>
            <a:r>
              <a:rPr lang="es-PE" sz="1200" b="1" dirty="0">
                <a:solidFill>
                  <a:schemeClr val="tx1"/>
                </a:solidFill>
              </a:rPr>
              <a:t>(Prevención)</a:t>
            </a:r>
          </a:p>
        </p:txBody>
      </p:sp>
      <p:sp>
        <p:nvSpPr>
          <p:cNvPr id="61" name="Rectángulo 60">
            <a:extLst>
              <a:ext uri="{FF2B5EF4-FFF2-40B4-BE49-F238E27FC236}">
                <a16:creationId xmlns:a16="http://schemas.microsoft.com/office/drawing/2014/main" id="{8EF33D2B-5187-4763-B3DD-4E693A560AC7}"/>
              </a:ext>
            </a:extLst>
          </p:cNvPr>
          <p:cNvSpPr/>
          <p:nvPr/>
        </p:nvSpPr>
        <p:spPr>
          <a:xfrm>
            <a:off x="4791811" y="2691096"/>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err="1">
                <a:solidFill>
                  <a:schemeClr val="tx1"/>
                </a:solidFill>
              </a:rPr>
              <a:t>DataMasking</a:t>
            </a:r>
            <a:r>
              <a:rPr lang="es-PE" sz="1200" b="1" dirty="0">
                <a:solidFill>
                  <a:schemeClr val="tx1"/>
                </a:solidFill>
              </a:rPr>
              <a:t> / Encriptación</a:t>
            </a:r>
          </a:p>
        </p:txBody>
      </p:sp>
      <p:sp>
        <p:nvSpPr>
          <p:cNvPr id="62" name="Rectángulo 61">
            <a:extLst>
              <a:ext uri="{FF2B5EF4-FFF2-40B4-BE49-F238E27FC236}">
                <a16:creationId xmlns:a16="http://schemas.microsoft.com/office/drawing/2014/main" id="{5C9D579A-DD75-4165-B020-E919768EA388}"/>
              </a:ext>
            </a:extLst>
          </p:cNvPr>
          <p:cNvSpPr/>
          <p:nvPr/>
        </p:nvSpPr>
        <p:spPr>
          <a:xfrm>
            <a:off x="9107855" y="3468591"/>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WAF</a:t>
            </a:r>
          </a:p>
        </p:txBody>
      </p:sp>
      <p:sp>
        <p:nvSpPr>
          <p:cNvPr id="63" name="Rectángulo 62">
            <a:extLst>
              <a:ext uri="{FF2B5EF4-FFF2-40B4-BE49-F238E27FC236}">
                <a16:creationId xmlns:a16="http://schemas.microsoft.com/office/drawing/2014/main" id="{4101BD69-40F6-4B21-92F6-3672236FD57F}"/>
              </a:ext>
            </a:extLst>
          </p:cNvPr>
          <p:cNvSpPr/>
          <p:nvPr/>
        </p:nvSpPr>
        <p:spPr>
          <a:xfrm>
            <a:off x="7720138" y="3487542"/>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Certificados</a:t>
            </a:r>
          </a:p>
          <a:p>
            <a:pPr algn="ctr"/>
            <a:r>
              <a:rPr lang="es-PE" sz="1200" b="1" dirty="0">
                <a:solidFill>
                  <a:schemeClr val="tx1"/>
                </a:solidFill>
              </a:rPr>
              <a:t>Digitales</a:t>
            </a:r>
          </a:p>
        </p:txBody>
      </p:sp>
      <p:sp>
        <p:nvSpPr>
          <p:cNvPr id="64" name="Rectángulo 63">
            <a:extLst>
              <a:ext uri="{FF2B5EF4-FFF2-40B4-BE49-F238E27FC236}">
                <a16:creationId xmlns:a16="http://schemas.microsoft.com/office/drawing/2014/main" id="{9E471319-8096-4087-9F55-A998799AED88}"/>
              </a:ext>
            </a:extLst>
          </p:cNvPr>
          <p:cNvSpPr/>
          <p:nvPr/>
        </p:nvSpPr>
        <p:spPr>
          <a:xfrm>
            <a:off x="3251432" y="3468591"/>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Restricción de datos sensibles</a:t>
            </a:r>
          </a:p>
        </p:txBody>
      </p:sp>
      <p:sp>
        <p:nvSpPr>
          <p:cNvPr id="65" name="Rectángulo 64">
            <a:extLst>
              <a:ext uri="{FF2B5EF4-FFF2-40B4-BE49-F238E27FC236}">
                <a16:creationId xmlns:a16="http://schemas.microsoft.com/office/drawing/2014/main" id="{F3CC868E-21E6-4D09-8DDD-366D5DB5B7C5}"/>
              </a:ext>
            </a:extLst>
          </p:cNvPr>
          <p:cNvSpPr/>
          <p:nvPr/>
        </p:nvSpPr>
        <p:spPr>
          <a:xfrm>
            <a:off x="1757224" y="4241190"/>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Clasificación y acceso a datos a nivel de </a:t>
            </a:r>
            <a:r>
              <a:rPr lang="es-PE" sz="1200" b="1" dirty="0" err="1">
                <a:solidFill>
                  <a:schemeClr val="tx1"/>
                </a:solidFill>
              </a:rPr>
              <a:t>rows</a:t>
            </a:r>
            <a:endParaRPr lang="es-PE" sz="1200" b="1" dirty="0">
              <a:solidFill>
                <a:schemeClr val="tx1"/>
              </a:solidFill>
            </a:endParaRPr>
          </a:p>
        </p:txBody>
      </p:sp>
      <p:sp>
        <p:nvSpPr>
          <p:cNvPr id="66" name="Rectángulo 65">
            <a:extLst>
              <a:ext uri="{FF2B5EF4-FFF2-40B4-BE49-F238E27FC236}">
                <a16:creationId xmlns:a16="http://schemas.microsoft.com/office/drawing/2014/main" id="{84CB9144-D9DB-4E2F-A653-9125C922C7D2}"/>
              </a:ext>
            </a:extLst>
          </p:cNvPr>
          <p:cNvSpPr/>
          <p:nvPr/>
        </p:nvSpPr>
        <p:spPr>
          <a:xfrm>
            <a:off x="3247311" y="4241190"/>
            <a:ext cx="1143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rPr>
              <a:t>Multi-</a:t>
            </a:r>
            <a:r>
              <a:rPr lang="es-PE" sz="1200" b="1" dirty="0" err="1">
                <a:solidFill>
                  <a:schemeClr val="tx1"/>
                </a:solidFill>
              </a:rPr>
              <a:t>Tenant</a:t>
            </a:r>
            <a:endParaRPr lang="es-PE" sz="1200" b="1" dirty="0">
              <a:solidFill>
                <a:schemeClr val="tx1"/>
              </a:solidFill>
            </a:endParaRPr>
          </a:p>
          <a:p>
            <a:pPr algn="ctr"/>
            <a:r>
              <a:rPr lang="es-PE" sz="1200" b="1" dirty="0">
                <a:solidFill>
                  <a:schemeClr val="tx1"/>
                </a:solidFill>
              </a:rPr>
              <a:t>(Aislamiento)</a:t>
            </a:r>
          </a:p>
        </p:txBody>
      </p:sp>
      <p:sp>
        <p:nvSpPr>
          <p:cNvPr id="5" name="TextBox 4">
            <a:extLst>
              <a:ext uri="{FF2B5EF4-FFF2-40B4-BE49-F238E27FC236}">
                <a16:creationId xmlns:a16="http://schemas.microsoft.com/office/drawing/2014/main" id="{F50C77EF-6090-47E8-B5E7-3C0F947DED13}"/>
              </a:ext>
            </a:extLst>
          </p:cNvPr>
          <p:cNvSpPr txBox="1"/>
          <p:nvPr/>
        </p:nvSpPr>
        <p:spPr>
          <a:xfrm>
            <a:off x="1032977" y="5427496"/>
            <a:ext cx="10126045" cy="369332"/>
          </a:xfrm>
          <a:prstGeom prst="rect">
            <a:avLst/>
          </a:prstGeom>
          <a:noFill/>
        </p:spPr>
        <p:txBody>
          <a:bodyPr wrap="square" rtlCol="0">
            <a:spAutoFit/>
          </a:bodyPr>
          <a:lstStyle/>
          <a:p>
            <a:endParaRPr lang="es-PE" dirty="0"/>
          </a:p>
        </p:txBody>
      </p:sp>
    </p:spTree>
    <p:extLst>
      <p:ext uri="{BB962C8B-B14F-4D97-AF65-F5344CB8AC3E}">
        <p14:creationId xmlns:p14="http://schemas.microsoft.com/office/powerpoint/2010/main" val="33912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C3374E1D-515E-4CD8-B810-5B02ED8C986F}"/>
              </a:ext>
            </a:extLst>
          </p:cNvPr>
          <p:cNvSpPr txBox="1"/>
          <p:nvPr/>
        </p:nvSpPr>
        <p:spPr>
          <a:xfrm>
            <a:off x="4987620" y="563343"/>
            <a:ext cx="2182521" cy="646331"/>
          </a:xfrm>
          <a:prstGeom prst="rect">
            <a:avLst/>
          </a:prstGeom>
          <a:noFill/>
        </p:spPr>
        <p:txBody>
          <a:bodyPr wrap="none" rtlCol="0">
            <a:spAutoFit/>
          </a:bodyPr>
          <a:lstStyle/>
          <a:p>
            <a:r>
              <a:rPr lang="es-PE" sz="3600" b="1" dirty="0"/>
              <a:t>PATRONES</a:t>
            </a:r>
            <a:endParaRPr lang="en-US" sz="3600" b="1" dirty="0"/>
          </a:p>
        </p:txBody>
      </p:sp>
      <p:sp>
        <p:nvSpPr>
          <p:cNvPr id="3" name="Rectángulo: esquinas redondeadas 2">
            <a:extLst>
              <a:ext uri="{FF2B5EF4-FFF2-40B4-BE49-F238E27FC236}">
                <a16:creationId xmlns:a16="http://schemas.microsoft.com/office/drawing/2014/main" id="{9803A3DD-5410-44C9-9003-EFB43D477B72}"/>
              </a:ext>
            </a:extLst>
          </p:cNvPr>
          <p:cNvSpPr/>
          <p:nvPr/>
        </p:nvSpPr>
        <p:spPr>
          <a:xfrm>
            <a:off x="781051" y="1390649"/>
            <a:ext cx="10420350" cy="2126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v"/>
            </a:pPr>
            <a:r>
              <a:rPr lang="es-PE" dirty="0">
                <a:solidFill>
                  <a:schemeClr val="tx1"/>
                </a:solidFill>
              </a:rPr>
              <a:t>Administración de accesos e identidades</a:t>
            </a:r>
          </a:p>
          <a:p>
            <a:pPr marL="285750" indent="-285750">
              <a:lnSpc>
                <a:spcPct val="150000"/>
              </a:lnSpc>
              <a:buFont typeface="Wingdings" panose="05000000000000000000" pitchFamily="2" charset="2"/>
              <a:buChar char="v"/>
            </a:pPr>
            <a:r>
              <a:rPr lang="es-PE" dirty="0">
                <a:solidFill>
                  <a:schemeClr val="tx1"/>
                </a:solidFill>
              </a:rPr>
              <a:t>Detección y prevención de intrusos</a:t>
            </a:r>
          </a:p>
          <a:p>
            <a:pPr marL="285750" indent="-285750">
              <a:lnSpc>
                <a:spcPct val="150000"/>
              </a:lnSpc>
              <a:buFont typeface="Wingdings" panose="05000000000000000000" pitchFamily="2" charset="2"/>
              <a:buChar char="v"/>
            </a:pPr>
            <a:r>
              <a:rPr lang="es-PE" dirty="0">
                <a:solidFill>
                  <a:schemeClr val="tx1"/>
                </a:solidFill>
              </a:rPr>
              <a:t>Encriptación de datos</a:t>
            </a:r>
          </a:p>
          <a:p>
            <a:pPr marL="285750" indent="-285750">
              <a:lnSpc>
                <a:spcPct val="150000"/>
              </a:lnSpc>
              <a:buFont typeface="Wingdings" panose="05000000000000000000" pitchFamily="2" charset="2"/>
              <a:buChar char="v"/>
            </a:pPr>
            <a:r>
              <a:rPr lang="es-PE" dirty="0">
                <a:solidFill>
                  <a:schemeClr val="tx1"/>
                </a:solidFill>
              </a:rPr>
              <a:t>Enmascaramiento de datos</a:t>
            </a:r>
          </a:p>
          <a:p>
            <a:pPr marL="285750" indent="-285750">
              <a:lnSpc>
                <a:spcPct val="150000"/>
              </a:lnSpc>
              <a:buFont typeface="Wingdings" panose="05000000000000000000" pitchFamily="2" charset="2"/>
              <a:buChar char="v"/>
            </a:pPr>
            <a:r>
              <a:rPr lang="es-PE" dirty="0">
                <a:solidFill>
                  <a:schemeClr val="tx1"/>
                </a:solidFill>
              </a:rPr>
              <a:t>Multi-</a:t>
            </a:r>
            <a:r>
              <a:rPr lang="es-PE" dirty="0" err="1">
                <a:solidFill>
                  <a:schemeClr val="tx1"/>
                </a:solidFill>
              </a:rPr>
              <a:t>Tenant</a:t>
            </a:r>
            <a:r>
              <a:rPr lang="es-PE" dirty="0">
                <a:solidFill>
                  <a:schemeClr val="tx1"/>
                </a:solidFill>
              </a:rPr>
              <a:t> </a:t>
            </a:r>
          </a:p>
        </p:txBody>
      </p:sp>
      <p:sp>
        <p:nvSpPr>
          <p:cNvPr id="4" name="Rectángulo: esquinas redondeadas 3">
            <a:extLst>
              <a:ext uri="{FF2B5EF4-FFF2-40B4-BE49-F238E27FC236}">
                <a16:creationId xmlns:a16="http://schemas.microsoft.com/office/drawing/2014/main" id="{DF15AA9C-77E9-4BF9-8A3D-5E0E852CD069}"/>
              </a:ext>
            </a:extLst>
          </p:cNvPr>
          <p:cNvSpPr/>
          <p:nvPr/>
        </p:nvSpPr>
        <p:spPr>
          <a:xfrm>
            <a:off x="781051" y="3730127"/>
            <a:ext cx="10420350" cy="2952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v"/>
            </a:pPr>
            <a:r>
              <a:rPr lang="es-PE" b="1" dirty="0">
                <a:solidFill>
                  <a:schemeClr val="tx1"/>
                </a:solidFill>
              </a:rPr>
              <a:t>Definición de uno o mas puntos de control, </a:t>
            </a:r>
            <a:r>
              <a:rPr lang="es-PE" dirty="0">
                <a:solidFill>
                  <a:schemeClr val="tx1"/>
                </a:solidFill>
              </a:rPr>
              <a:t>Identidad, autenticación, autorización, imposición de políticas, auditoria, cumplimiento y protección de mensajes.</a:t>
            </a:r>
          </a:p>
          <a:p>
            <a:pPr marL="285750" indent="-285750">
              <a:lnSpc>
                <a:spcPct val="150000"/>
              </a:lnSpc>
              <a:buFont typeface="Wingdings" panose="05000000000000000000" pitchFamily="2" charset="2"/>
              <a:buChar char="v"/>
            </a:pPr>
            <a:r>
              <a:rPr lang="es-PE" b="1" dirty="0">
                <a:solidFill>
                  <a:schemeClr val="tx1"/>
                </a:solidFill>
              </a:rPr>
              <a:t>Definición de propiedades de protección de aplicaciones y datos, </a:t>
            </a:r>
            <a:r>
              <a:rPr lang="es-PE" dirty="0">
                <a:solidFill>
                  <a:schemeClr val="tx1"/>
                </a:solidFill>
              </a:rPr>
              <a:t>restricciones de configuración, normas y políticas de acceso y relación de confianza.</a:t>
            </a:r>
          </a:p>
          <a:p>
            <a:pPr marL="285750" indent="-285750">
              <a:lnSpc>
                <a:spcPct val="150000"/>
              </a:lnSpc>
              <a:buFont typeface="Wingdings" panose="05000000000000000000" pitchFamily="2" charset="2"/>
              <a:buChar char="v"/>
            </a:pPr>
            <a:r>
              <a:rPr lang="es-PE" b="1" dirty="0">
                <a:solidFill>
                  <a:schemeClr val="tx1"/>
                </a:solidFill>
              </a:rPr>
              <a:t>Definición de tareas de gestión, </a:t>
            </a:r>
            <a:r>
              <a:rPr lang="es-PE" dirty="0">
                <a:solidFill>
                  <a:schemeClr val="tx1"/>
                </a:solidFill>
              </a:rPr>
              <a:t>Gobierno y cumplimiento.</a:t>
            </a:r>
          </a:p>
          <a:p>
            <a:pPr marL="285750" indent="-285750">
              <a:lnSpc>
                <a:spcPct val="150000"/>
              </a:lnSpc>
              <a:buFont typeface="Wingdings" panose="05000000000000000000" pitchFamily="2" charset="2"/>
              <a:buChar char="v"/>
            </a:pPr>
            <a:r>
              <a:rPr lang="es-PE" b="1" dirty="0">
                <a:solidFill>
                  <a:schemeClr val="tx1"/>
                </a:solidFill>
              </a:rPr>
              <a:t>Definición de estándares de seguridad</a:t>
            </a:r>
            <a:r>
              <a:rPr lang="es-PE" dirty="0">
                <a:solidFill>
                  <a:schemeClr val="tx1"/>
                </a:solidFill>
              </a:rPr>
              <a:t>, basados en marcos normativos y técnicos.</a:t>
            </a:r>
          </a:p>
        </p:txBody>
      </p:sp>
    </p:spTree>
    <p:extLst>
      <p:ext uri="{BB962C8B-B14F-4D97-AF65-F5344CB8AC3E}">
        <p14:creationId xmlns:p14="http://schemas.microsoft.com/office/powerpoint/2010/main" val="128149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C3374E1D-515E-4CD8-B810-5B02ED8C986F}"/>
              </a:ext>
            </a:extLst>
          </p:cNvPr>
          <p:cNvSpPr txBox="1"/>
          <p:nvPr/>
        </p:nvSpPr>
        <p:spPr>
          <a:xfrm>
            <a:off x="4366935" y="477617"/>
            <a:ext cx="3248582" cy="646331"/>
          </a:xfrm>
          <a:prstGeom prst="rect">
            <a:avLst/>
          </a:prstGeom>
          <a:noFill/>
        </p:spPr>
        <p:txBody>
          <a:bodyPr wrap="none" rtlCol="0">
            <a:spAutoFit/>
          </a:bodyPr>
          <a:lstStyle/>
          <a:p>
            <a:r>
              <a:rPr lang="es-PE" sz="3600" b="1" dirty="0"/>
              <a:t>HERRAMIENTAS</a:t>
            </a:r>
            <a:endParaRPr lang="en-US" sz="3600" b="1" dirty="0"/>
          </a:p>
        </p:txBody>
      </p:sp>
      <p:sp>
        <p:nvSpPr>
          <p:cNvPr id="3" name="Rectángulo: esquinas redondeadas 2">
            <a:extLst>
              <a:ext uri="{FF2B5EF4-FFF2-40B4-BE49-F238E27FC236}">
                <a16:creationId xmlns:a16="http://schemas.microsoft.com/office/drawing/2014/main" id="{9803A3DD-5410-44C9-9003-EFB43D477B72}"/>
              </a:ext>
            </a:extLst>
          </p:cNvPr>
          <p:cNvSpPr/>
          <p:nvPr/>
        </p:nvSpPr>
        <p:spPr>
          <a:xfrm>
            <a:off x="1541218" y="1737848"/>
            <a:ext cx="8900015" cy="4157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v"/>
            </a:pPr>
            <a:r>
              <a:rPr lang="es-PE" dirty="0" err="1">
                <a:solidFill>
                  <a:schemeClr val="tx1"/>
                </a:solidFill>
              </a:rPr>
              <a:t>Identity</a:t>
            </a:r>
            <a:r>
              <a:rPr lang="es-PE" dirty="0">
                <a:solidFill>
                  <a:schemeClr val="tx1"/>
                </a:solidFill>
              </a:rPr>
              <a:t> And Access Management</a:t>
            </a:r>
          </a:p>
          <a:p>
            <a:pPr marL="285750" indent="-285750">
              <a:lnSpc>
                <a:spcPct val="150000"/>
              </a:lnSpc>
              <a:buFont typeface="Wingdings" panose="05000000000000000000" pitchFamily="2" charset="2"/>
              <a:buChar char="v"/>
            </a:pPr>
            <a:r>
              <a:rPr lang="es-PE" dirty="0">
                <a:solidFill>
                  <a:schemeClr val="tx1"/>
                </a:solidFill>
              </a:rPr>
              <a:t>Firewalls   (IDS / IPS)</a:t>
            </a:r>
          </a:p>
          <a:p>
            <a:pPr marL="285750" indent="-285750">
              <a:lnSpc>
                <a:spcPct val="150000"/>
              </a:lnSpc>
              <a:buFont typeface="Wingdings" panose="05000000000000000000" pitchFamily="2" charset="2"/>
              <a:buChar char="v"/>
            </a:pPr>
            <a:r>
              <a:rPr lang="es-PE" dirty="0">
                <a:solidFill>
                  <a:schemeClr val="tx1"/>
                </a:solidFill>
              </a:rPr>
              <a:t>Balanceadores con capacidades de WAF, ADC y Certificados Digitales</a:t>
            </a:r>
          </a:p>
          <a:p>
            <a:pPr marL="285750" indent="-285750">
              <a:lnSpc>
                <a:spcPct val="150000"/>
              </a:lnSpc>
              <a:buFont typeface="Wingdings" panose="05000000000000000000" pitchFamily="2" charset="2"/>
              <a:buChar char="v"/>
            </a:pPr>
            <a:r>
              <a:rPr lang="es-PE" dirty="0">
                <a:solidFill>
                  <a:schemeClr val="tx1"/>
                </a:solidFill>
              </a:rPr>
              <a:t>Encriptación de datos</a:t>
            </a:r>
          </a:p>
          <a:p>
            <a:pPr marL="285750" indent="-285750">
              <a:lnSpc>
                <a:spcPct val="150000"/>
              </a:lnSpc>
              <a:buFont typeface="Wingdings" panose="05000000000000000000" pitchFamily="2" charset="2"/>
              <a:buChar char="v"/>
            </a:pPr>
            <a:r>
              <a:rPr lang="es-PE" dirty="0">
                <a:solidFill>
                  <a:schemeClr val="tx1"/>
                </a:solidFill>
              </a:rPr>
              <a:t>Enmascaramiento de datos</a:t>
            </a:r>
          </a:p>
          <a:p>
            <a:pPr marL="285750" indent="-285750">
              <a:lnSpc>
                <a:spcPct val="150000"/>
              </a:lnSpc>
              <a:buFont typeface="Wingdings" panose="05000000000000000000" pitchFamily="2" charset="2"/>
              <a:buChar char="v"/>
            </a:pPr>
            <a:r>
              <a:rPr lang="es-PE" dirty="0" err="1">
                <a:solidFill>
                  <a:schemeClr val="tx1"/>
                </a:solidFill>
              </a:rPr>
              <a:t>Metadata</a:t>
            </a:r>
            <a:r>
              <a:rPr lang="es-PE" dirty="0">
                <a:solidFill>
                  <a:schemeClr val="tx1"/>
                </a:solidFill>
              </a:rPr>
              <a:t> tracking</a:t>
            </a:r>
          </a:p>
          <a:p>
            <a:pPr marL="285750" indent="-285750">
              <a:lnSpc>
                <a:spcPct val="150000"/>
              </a:lnSpc>
              <a:buFont typeface="Wingdings" panose="05000000000000000000" pitchFamily="2" charset="2"/>
              <a:buChar char="v"/>
            </a:pPr>
            <a:r>
              <a:rPr lang="es-PE" dirty="0">
                <a:solidFill>
                  <a:schemeClr val="tx1"/>
                </a:solidFill>
              </a:rPr>
              <a:t>Detección y prevención de intrusos</a:t>
            </a:r>
          </a:p>
        </p:txBody>
      </p:sp>
    </p:spTree>
    <p:extLst>
      <p:ext uri="{BB962C8B-B14F-4D97-AF65-F5344CB8AC3E}">
        <p14:creationId xmlns:p14="http://schemas.microsoft.com/office/powerpoint/2010/main" val="130579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B719652C-96BA-4700-B5F4-78F6C5F70CB2}"/>
              </a:ext>
            </a:extLst>
          </p:cNvPr>
          <p:cNvSpPr txBox="1"/>
          <p:nvPr/>
        </p:nvSpPr>
        <p:spPr>
          <a:xfrm>
            <a:off x="3436810" y="651264"/>
            <a:ext cx="5318379" cy="646331"/>
          </a:xfrm>
          <a:prstGeom prst="rect">
            <a:avLst/>
          </a:prstGeom>
          <a:noFill/>
        </p:spPr>
        <p:txBody>
          <a:bodyPr wrap="none" rtlCol="0">
            <a:spAutoFit/>
          </a:bodyPr>
          <a:lstStyle/>
          <a:p>
            <a:r>
              <a:rPr lang="es-PE" sz="3600" b="1" dirty="0"/>
              <a:t>VISTA DE RED PERIMETRAL</a:t>
            </a:r>
            <a:endParaRPr lang="en-US" sz="3600" b="1" dirty="0"/>
          </a:p>
        </p:txBody>
      </p:sp>
      <p:pic>
        <p:nvPicPr>
          <p:cNvPr id="15" name="Imagen 14">
            <a:extLst>
              <a:ext uri="{FF2B5EF4-FFF2-40B4-BE49-F238E27FC236}">
                <a16:creationId xmlns:a16="http://schemas.microsoft.com/office/drawing/2014/main" id="{7C90A0F8-7679-4066-99E5-F40052DB89D0}"/>
              </a:ext>
            </a:extLst>
          </p:cNvPr>
          <p:cNvPicPr>
            <a:picLocks noChangeAspect="1"/>
          </p:cNvPicPr>
          <p:nvPr/>
        </p:nvPicPr>
        <p:blipFill>
          <a:blip r:embed="rId3"/>
          <a:stretch>
            <a:fillRect/>
          </a:stretch>
        </p:blipFill>
        <p:spPr>
          <a:xfrm>
            <a:off x="0" y="1804484"/>
            <a:ext cx="12192000" cy="4567878"/>
          </a:xfrm>
          <a:prstGeom prst="rect">
            <a:avLst/>
          </a:prstGeom>
        </p:spPr>
      </p:pic>
    </p:spTree>
    <p:extLst>
      <p:ext uri="{BB962C8B-B14F-4D97-AF65-F5344CB8AC3E}">
        <p14:creationId xmlns:p14="http://schemas.microsoft.com/office/powerpoint/2010/main" val="338819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FA3E6-2AF4-4B7A-8BAA-5F60D6B9275D}"/>
              </a:ext>
            </a:extLst>
          </p:cNvPr>
          <p:cNvSpPr txBox="1"/>
          <p:nvPr/>
        </p:nvSpPr>
        <p:spPr>
          <a:xfrm>
            <a:off x="4933467" y="2858611"/>
            <a:ext cx="1737976" cy="1107996"/>
          </a:xfrm>
          <a:prstGeom prst="rect">
            <a:avLst/>
          </a:prstGeom>
          <a:noFill/>
        </p:spPr>
        <p:txBody>
          <a:bodyPr wrap="none" rtlCol="0">
            <a:spAutoFit/>
          </a:bodyPr>
          <a:lstStyle/>
          <a:p>
            <a:r>
              <a:rPr lang="es-PE" sz="6600" b="1" dirty="0"/>
              <a:t>F I N</a:t>
            </a:r>
            <a:endParaRPr lang="en-US" sz="6600" b="1" dirty="0"/>
          </a:p>
        </p:txBody>
      </p:sp>
    </p:spTree>
    <p:extLst>
      <p:ext uri="{BB962C8B-B14F-4D97-AF65-F5344CB8AC3E}">
        <p14:creationId xmlns:p14="http://schemas.microsoft.com/office/powerpoint/2010/main" val="769268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14793</TotalTime>
  <Words>1364</Words>
  <Application>Microsoft Office PowerPoint</Application>
  <PresentationFormat>Widescreen</PresentationFormat>
  <Paragraphs>198</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LUIS RENTERIA</dc:creator>
  <cp:lastModifiedBy>Luis Polo Martinez</cp:lastModifiedBy>
  <cp:revision>238</cp:revision>
  <dcterms:created xsi:type="dcterms:W3CDTF">2018-06-22T04:04:12Z</dcterms:created>
  <dcterms:modified xsi:type="dcterms:W3CDTF">2018-08-15T16:33:52Z</dcterms:modified>
</cp:coreProperties>
</file>