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8" r:id="rId3"/>
    <p:sldMasterId id="2147483674" r:id="rId4"/>
    <p:sldMasterId id="2147483679" r:id="rId5"/>
    <p:sldMasterId id="2147483684" r:id="rId6"/>
  </p:sldMasterIdLst>
  <p:notesMasterIdLst>
    <p:notesMasterId r:id="rId22"/>
  </p:notesMasterIdLst>
  <p:handoutMasterIdLst>
    <p:handoutMasterId r:id="rId23"/>
  </p:handoutMasterIdLst>
  <p:sldIdLst>
    <p:sldId id="476" r:id="rId7"/>
    <p:sldId id="479" r:id="rId8"/>
    <p:sldId id="481" r:id="rId9"/>
    <p:sldId id="456" r:id="rId10"/>
    <p:sldId id="477" r:id="rId11"/>
    <p:sldId id="489" r:id="rId12"/>
    <p:sldId id="478" r:id="rId13"/>
    <p:sldId id="487" r:id="rId14"/>
    <p:sldId id="474" r:id="rId15"/>
    <p:sldId id="475" r:id="rId16"/>
    <p:sldId id="485" r:id="rId17"/>
    <p:sldId id="486" r:id="rId18"/>
    <p:sldId id="488" r:id="rId19"/>
    <p:sldId id="483" r:id="rId20"/>
    <p:sldId id="473" r:id="rId21"/>
  </p:sldIdLst>
  <p:sldSz cx="12190413" cy="6858000"/>
  <p:notesSz cx="6858000" cy="9926638"/>
  <p:defaultTextStyle>
    <a:defPPr>
      <a:defRPr lang="es-PE"/>
    </a:defPPr>
    <a:lvl1pPr marL="0" algn="l" defTabSz="9141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64" algn="l" defTabSz="9141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27" algn="l" defTabSz="9141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90" algn="l" defTabSz="9141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252" algn="l" defTabSz="9141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314" algn="l" defTabSz="9141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378" algn="l" defTabSz="9141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440" algn="l" defTabSz="9141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504" algn="l" defTabSz="9141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loria Varela G. - Prima AFP" initials="GVG-PA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C6D9F1"/>
    <a:srgbClr val="FA5D06"/>
    <a:srgbClr val="D95105"/>
    <a:srgbClr val="E24D18"/>
    <a:srgbClr val="D99694"/>
    <a:srgbClr val="95B3D7"/>
    <a:srgbClr val="696464"/>
    <a:srgbClr val="015E83"/>
    <a:srgbClr val="FCD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8" autoAdjust="0"/>
    <p:restoredTop sz="94101" autoAdjust="0"/>
  </p:normalViewPr>
  <p:slideViewPr>
    <p:cSldViewPr>
      <p:cViewPr varScale="1">
        <p:scale>
          <a:sx n="76" d="100"/>
          <a:sy n="76" d="100"/>
        </p:scale>
        <p:origin x="114" y="402"/>
      </p:cViewPr>
      <p:guideLst>
        <p:guide orient="horz" pos="2160"/>
        <p:guide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8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6D906-7278-4D78-94B0-D579C238AE0A}" type="doc">
      <dgm:prSet loTypeId="urn:microsoft.com/office/officeart/2008/layout/VerticalCurvedList" loCatId="list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s-PE"/>
        </a:p>
      </dgm:t>
    </dgm:pt>
    <dgm:pt modelId="{3B30AB13-8BC1-401E-9FDE-AE1F1AE5D836}">
      <dgm:prSet phldrT="[Texto]"/>
      <dgm:spPr/>
      <dgm:t>
        <a:bodyPr/>
        <a:lstStyle/>
        <a:p>
          <a:r>
            <a:rPr lang="es-PE" dirty="0">
              <a:latin typeface="Flexo"/>
            </a:rPr>
            <a:t>Reducir el riesgo operativo por obsolescencia tecnológica</a:t>
          </a:r>
          <a:endParaRPr lang="es-PE" dirty="0"/>
        </a:p>
      </dgm:t>
    </dgm:pt>
    <dgm:pt modelId="{94DD13B7-0652-4CF4-8FE7-8C3BD96C3346}" type="parTrans" cxnId="{E62F4626-4994-4817-AAAF-6EE6DCFEC597}">
      <dgm:prSet/>
      <dgm:spPr/>
      <dgm:t>
        <a:bodyPr/>
        <a:lstStyle/>
        <a:p>
          <a:endParaRPr lang="es-PE"/>
        </a:p>
      </dgm:t>
    </dgm:pt>
    <dgm:pt modelId="{87351B29-221A-45A3-B1A8-6BE71B39A1D2}" type="sibTrans" cxnId="{E62F4626-4994-4817-AAAF-6EE6DCFEC597}">
      <dgm:prSet/>
      <dgm:spPr/>
      <dgm:t>
        <a:bodyPr/>
        <a:lstStyle/>
        <a:p>
          <a:endParaRPr lang="es-PE"/>
        </a:p>
      </dgm:t>
    </dgm:pt>
    <dgm:pt modelId="{80E8BD23-4937-4345-88F2-D4AE959ECDE1}">
      <dgm:prSet phldrT="[Texto]"/>
      <dgm:spPr/>
      <dgm:t>
        <a:bodyPr/>
        <a:lstStyle/>
        <a:p>
          <a:r>
            <a:rPr lang="es-PE" dirty="0">
              <a:latin typeface="Flexo"/>
            </a:rPr>
            <a:t>Reducir el riesgo operativo automatizando procesos manuales</a:t>
          </a:r>
          <a:endParaRPr lang="es-PE" dirty="0"/>
        </a:p>
      </dgm:t>
    </dgm:pt>
    <dgm:pt modelId="{E6144E50-E3B6-4246-ABE5-99EE2A485B5D}" type="parTrans" cxnId="{75DA6037-FDB6-45E5-8ED0-847051E98B09}">
      <dgm:prSet/>
      <dgm:spPr/>
      <dgm:t>
        <a:bodyPr/>
        <a:lstStyle/>
        <a:p>
          <a:endParaRPr lang="es-PE"/>
        </a:p>
      </dgm:t>
    </dgm:pt>
    <dgm:pt modelId="{7497645D-F7AB-4EBC-95FE-B6D5F23772A1}" type="sibTrans" cxnId="{75DA6037-FDB6-45E5-8ED0-847051E98B09}">
      <dgm:prSet/>
      <dgm:spPr/>
      <dgm:t>
        <a:bodyPr/>
        <a:lstStyle/>
        <a:p>
          <a:endParaRPr lang="es-PE"/>
        </a:p>
      </dgm:t>
    </dgm:pt>
    <dgm:pt modelId="{11B5A32A-12D4-4288-A336-E7DF82F2F017}">
      <dgm:prSet phldrT="[Texto]"/>
      <dgm:spPr/>
      <dgm:t>
        <a:bodyPr/>
        <a:lstStyle/>
        <a:p>
          <a:r>
            <a:rPr lang="es-PE" dirty="0">
              <a:latin typeface="Flexo"/>
            </a:rPr>
            <a:t>Disminuir los costos de mantenimiento</a:t>
          </a:r>
          <a:endParaRPr lang="es-PE" dirty="0"/>
        </a:p>
      </dgm:t>
    </dgm:pt>
    <dgm:pt modelId="{A9F3F511-FF66-4AFD-B3D1-25DBC76005D1}" type="parTrans" cxnId="{0308A42A-5FCB-4EAF-A941-0D782453A0F2}">
      <dgm:prSet/>
      <dgm:spPr/>
      <dgm:t>
        <a:bodyPr/>
        <a:lstStyle/>
        <a:p>
          <a:endParaRPr lang="es-PE"/>
        </a:p>
      </dgm:t>
    </dgm:pt>
    <dgm:pt modelId="{32A3738F-31B6-48B8-80FD-9067CA5117B0}" type="sibTrans" cxnId="{0308A42A-5FCB-4EAF-A941-0D782453A0F2}">
      <dgm:prSet/>
      <dgm:spPr/>
      <dgm:t>
        <a:bodyPr/>
        <a:lstStyle/>
        <a:p>
          <a:endParaRPr lang="es-PE"/>
        </a:p>
      </dgm:t>
    </dgm:pt>
    <dgm:pt modelId="{0749816B-0643-411F-86FF-4D2A64BE1ED9}">
      <dgm:prSet phldrT="[Texto]"/>
      <dgm:spPr/>
      <dgm:t>
        <a:bodyPr/>
        <a:lstStyle/>
        <a:p>
          <a:r>
            <a:rPr lang="es-PE" dirty="0">
              <a:latin typeface="Flexo"/>
            </a:rPr>
            <a:t>Mejorar time-to-</a:t>
          </a:r>
          <a:r>
            <a:rPr lang="es-PE" dirty="0" err="1">
              <a:latin typeface="Flexo"/>
            </a:rPr>
            <a:t>market</a:t>
          </a:r>
          <a:r>
            <a:rPr lang="es-PE" dirty="0">
              <a:latin typeface="Flexo"/>
            </a:rPr>
            <a:t> para implementación de cambios regulatorios</a:t>
          </a:r>
          <a:endParaRPr lang="es-PE" dirty="0"/>
        </a:p>
      </dgm:t>
    </dgm:pt>
    <dgm:pt modelId="{7E6B1240-33E8-4F7B-BF27-55F9495F61F9}" type="parTrans" cxnId="{CD193094-0FFE-4529-ABEC-62D19E6F2B9B}">
      <dgm:prSet/>
      <dgm:spPr/>
      <dgm:t>
        <a:bodyPr/>
        <a:lstStyle/>
        <a:p>
          <a:endParaRPr lang="es-PE"/>
        </a:p>
      </dgm:t>
    </dgm:pt>
    <dgm:pt modelId="{6EA48A16-A566-4D1D-9789-D71B7C968B39}" type="sibTrans" cxnId="{CD193094-0FFE-4529-ABEC-62D19E6F2B9B}">
      <dgm:prSet/>
      <dgm:spPr/>
      <dgm:t>
        <a:bodyPr/>
        <a:lstStyle/>
        <a:p>
          <a:endParaRPr lang="es-PE"/>
        </a:p>
      </dgm:t>
    </dgm:pt>
    <dgm:pt modelId="{949511F4-CA39-4047-9BAC-DBA3A8219043}">
      <dgm:prSet phldrT="[Texto]"/>
      <dgm:spPr/>
      <dgm:t>
        <a:bodyPr/>
        <a:lstStyle/>
        <a:p>
          <a:r>
            <a:rPr lang="es-PE" dirty="0">
              <a:latin typeface="Flexo"/>
            </a:rPr>
            <a:t>Aprovechar sinergias por </a:t>
          </a:r>
          <a:r>
            <a:rPr lang="es-PE" b="0" u="none" dirty="0">
              <a:latin typeface="Flexo"/>
            </a:rPr>
            <a:t>centralización de procesos</a:t>
          </a:r>
        </a:p>
      </dgm:t>
    </dgm:pt>
    <dgm:pt modelId="{C1834625-0777-4712-A17C-1CFD5B685F3B}" type="parTrans" cxnId="{81A8D11C-6905-4176-A242-7954CAFB985B}">
      <dgm:prSet/>
      <dgm:spPr/>
      <dgm:t>
        <a:bodyPr/>
        <a:lstStyle/>
        <a:p>
          <a:endParaRPr lang="es-PE"/>
        </a:p>
      </dgm:t>
    </dgm:pt>
    <dgm:pt modelId="{87A9B793-0EA8-41B2-B7BB-88D5BC433E60}" type="sibTrans" cxnId="{81A8D11C-6905-4176-A242-7954CAFB985B}">
      <dgm:prSet/>
      <dgm:spPr/>
      <dgm:t>
        <a:bodyPr/>
        <a:lstStyle/>
        <a:p>
          <a:endParaRPr lang="es-PE"/>
        </a:p>
      </dgm:t>
    </dgm:pt>
    <dgm:pt modelId="{138D0E3E-B493-40CB-A477-135B58D6A682}">
      <dgm:prSet phldrT="[Texto]"/>
      <dgm:spPr/>
      <dgm:t>
        <a:bodyPr/>
        <a:lstStyle/>
        <a:p>
          <a:r>
            <a:rPr lang="es-PE" dirty="0">
              <a:latin typeface="Flexo"/>
            </a:rPr>
            <a:t>Incremento en la calidad y servicio al cliente interno y externo</a:t>
          </a:r>
        </a:p>
      </dgm:t>
    </dgm:pt>
    <dgm:pt modelId="{F24D9008-1D28-4F9B-B09A-8E1439DF32FA}" type="parTrans" cxnId="{11A8CFDE-722B-47E0-A874-D17AF810FABE}">
      <dgm:prSet/>
      <dgm:spPr/>
      <dgm:t>
        <a:bodyPr/>
        <a:lstStyle/>
        <a:p>
          <a:endParaRPr lang="es-PE"/>
        </a:p>
      </dgm:t>
    </dgm:pt>
    <dgm:pt modelId="{5548AAC7-1F2F-4F53-ACCF-F1DDC24FCC39}" type="sibTrans" cxnId="{11A8CFDE-722B-47E0-A874-D17AF810FABE}">
      <dgm:prSet/>
      <dgm:spPr/>
      <dgm:t>
        <a:bodyPr/>
        <a:lstStyle/>
        <a:p>
          <a:endParaRPr lang="es-PE"/>
        </a:p>
      </dgm:t>
    </dgm:pt>
    <dgm:pt modelId="{4DFD51F4-7304-46DE-BE27-C23CDCBE8B8D}">
      <dgm:prSet phldrT="[Texto]"/>
      <dgm:spPr/>
      <dgm:t>
        <a:bodyPr/>
        <a:lstStyle/>
        <a:p>
          <a:endParaRPr lang="es-PE"/>
        </a:p>
      </dgm:t>
    </dgm:pt>
    <dgm:pt modelId="{B71528D6-DFE9-4DC4-807C-9685AA9B0F66}" type="parTrans" cxnId="{14ECD1E2-3C55-44E6-B77B-3B26C95DC5FE}">
      <dgm:prSet/>
      <dgm:spPr/>
      <dgm:t>
        <a:bodyPr/>
        <a:lstStyle/>
        <a:p>
          <a:endParaRPr lang="es-PE"/>
        </a:p>
      </dgm:t>
    </dgm:pt>
    <dgm:pt modelId="{C4CB7A5D-77FE-4F61-AD50-E637A8FE6738}" type="sibTrans" cxnId="{14ECD1E2-3C55-44E6-B77B-3B26C95DC5FE}">
      <dgm:prSet/>
      <dgm:spPr/>
      <dgm:t>
        <a:bodyPr/>
        <a:lstStyle/>
        <a:p>
          <a:endParaRPr lang="es-PE"/>
        </a:p>
      </dgm:t>
    </dgm:pt>
    <dgm:pt modelId="{04F1CEBD-C287-488D-9CED-4852861BC000}">
      <dgm:prSet/>
      <dgm:spPr/>
      <dgm:t>
        <a:bodyPr/>
        <a:lstStyle/>
        <a:p>
          <a:r>
            <a:rPr lang="es-PE" dirty="0">
              <a:latin typeface="Flexo"/>
            </a:rPr>
            <a:t>Foco en productividad</a:t>
          </a:r>
        </a:p>
      </dgm:t>
    </dgm:pt>
    <dgm:pt modelId="{8B381A9E-B870-4643-AE52-1036CFF6A287}" type="parTrans" cxnId="{DCF2E100-3369-4168-AFB7-F45D2CFCD9B9}">
      <dgm:prSet/>
      <dgm:spPr/>
      <dgm:t>
        <a:bodyPr/>
        <a:lstStyle/>
        <a:p>
          <a:endParaRPr lang="es-PE"/>
        </a:p>
      </dgm:t>
    </dgm:pt>
    <dgm:pt modelId="{93C4CEB5-CCBB-4901-8FF5-F04D8DE2908C}" type="sibTrans" cxnId="{DCF2E100-3369-4168-AFB7-F45D2CFCD9B9}">
      <dgm:prSet/>
      <dgm:spPr/>
      <dgm:t>
        <a:bodyPr/>
        <a:lstStyle/>
        <a:p>
          <a:endParaRPr lang="es-PE"/>
        </a:p>
      </dgm:t>
    </dgm:pt>
    <dgm:pt modelId="{319EFA76-D5BD-401A-8810-1C938A06E254}">
      <dgm:prSet phldrT="[Texto]"/>
      <dgm:spPr/>
      <dgm:t>
        <a:bodyPr/>
        <a:lstStyle/>
        <a:p>
          <a:endParaRPr lang="es-PE" dirty="0">
            <a:latin typeface="Flexo"/>
          </a:endParaRPr>
        </a:p>
      </dgm:t>
    </dgm:pt>
    <dgm:pt modelId="{D9408956-9226-4278-987B-B632896F87B2}" type="parTrans" cxnId="{81F4A5D0-30C1-4BBE-9FE7-B11903808D48}">
      <dgm:prSet/>
      <dgm:spPr/>
      <dgm:t>
        <a:bodyPr/>
        <a:lstStyle/>
        <a:p>
          <a:endParaRPr lang="es-PE"/>
        </a:p>
      </dgm:t>
    </dgm:pt>
    <dgm:pt modelId="{B5411E00-E24D-4CDF-BC75-23DCD704DFDA}" type="sibTrans" cxnId="{81F4A5D0-30C1-4BBE-9FE7-B11903808D48}">
      <dgm:prSet/>
      <dgm:spPr/>
      <dgm:t>
        <a:bodyPr/>
        <a:lstStyle/>
        <a:p>
          <a:endParaRPr lang="es-PE"/>
        </a:p>
      </dgm:t>
    </dgm:pt>
    <dgm:pt modelId="{DE04D2B5-E3C1-4B90-B12A-2665AB4A98B6}" type="pres">
      <dgm:prSet presAssocID="{31C6D906-7278-4D78-94B0-D579C238AE0A}" presName="Name0" presStyleCnt="0">
        <dgm:presLayoutVars>
          <dgm:chMax val="7"/>
          <dgm:chPref val="7"/>
          <dgm:dir/>
        </dgm:presLayoutVars>
      </dgm:prSet>
      <dgm:spPr/>
    </dgm:pt>
    <dgm:pt modelId="{756C3506-67B4-4E79-97C8-2598C84C1ABC}" type="pres">
      <dgm:prSet presAssocID="{31C6D906-7278-4D78-94B0-D579C238AE0A}" presName="Name1" presStyleCnt="0"/>
      <dgm:spPr/>
    </dgm:pt>
    <dgm:pt modelId="{33579739-950F-4D56-A95B-3D8ABC2399E8}" type="pres">
      <dgm:prSet presAssocID="{31C6D906-7278-4D78-94B0-D579C238AE0A}" presName="cycle" presStyleCnt="0"/>
      <dgm:spPr/>
    </dgm:pt>
    <dgm:pt modelId="{E09D23A9-98CC-46E8-B8BA-BB64FEB6BE77}" type="pres">
      <dgm:prSet presAssocID="{31C6D906-7278-4D78-94B0-D579C238AE0A}" presName="srcNode" presStyleLbl="node1" presStyleIdx="0" presStyleCnt="7"/>
      <dgm:spPr/>
    </dgm:pt>
    <dgm:pt modelId="{ABD88EC6-4743-473E-85D7-27AE24BA622D}" type="pres">
      <dgm:prSet presAssocID="{31C6D906-7278-4D78-94B0-D579C238AE0A}" presName="conn" presStyleLbl="parChTrans1D2" presStyleIdx="0" presStyleCnt="1"/>
      <dgm:spPr/>
    </dgm:pt>
    <dgm:pt modelId="{0BDE93AF-6F51-4534-A0FF-367058C11D22}" type="pres">
      <dgm:prSet presAssocID="{31C6D906-7278-4D78-94B0-D579C238AE0A}" presName="extraNode" presStyleLbl="node1" presStyleIdx="0" presStyleCnt="7"/>
      <dgm:spPr/>
    </dgm:pt>
    <dgm:pt modelId="{00411339-E66E-4965-B91F-1B0C508EA645}" type="pres">
      <dgm:prSet presAssocID="{31C6D906-7278-4D78-94B0-D579C238AE0A}" presName="dstNode" presStyleLbl="node1" presStyleIdx="0" presStyleCnt="7"/>
      <dgm:spPr/>
    </dgm:pt>
    <dgm:pt modelId="{A5369C04-2DE3-4F4E-8B19-F6C7934147AC}" type="pres">
      <dgm:prSet presAssocID="{3B30AB13-8BC1-401E-9FDE-AE1F1AE5D836}" presName="text_1" presStyleLbl="node1" presStyleIdx="0" presStyleCnt="7">
        <dgm:presLayoutVars>
          <dgm:bulletEnabled val="1"/>
        </dgm:presLayoutVars>
      </dgm:prSet>
      <dgm:spPr/>
    </dgm:pt>
    <dgm:pt modelId="{683789FC-45DC-4531-8FF1-92E3B2CFB8AF}" type="pres">
      <dgm:prSet presAssocID="{3B30AB13-8BC1-401E-9FDE-AE1F1AE5D836}" presName="accent_1" presStyleCnt="0"/>
      <dgm:spPr/>
    </dgm:pt>
    <dgm:pt modelId="{0FE63273-D3EA-432C-A483-0ABCD00AFC1E}" type="pres">
      <dgm:prSet presAssocID="{3B30AB13-8BC1-401E-9FDE-AE1F1AE5D836}" presName="accentRepeatNode" presStyleLbl="solidFgAcc1" presStyleIdx="0" presStyleCnt="7"/>
      <dgm:spPr/>
    </dgm:pt>
    <dgm:pt modelId="{5184BDC0-87BC-443B-8FEC-C0A05550F6E3}" type="pres">
      <dgm:prSet presAssocID="{80E8BD23-4937-4345-88F2-D4AE959ECDE1}" presName="text_2" presStyleLbl="node1" presStyleIdx="1" presStyleCnt="7">
        <dgm:presLayoutVars>
          <dgm:bulletEnabled val="1"/>
        </dgm:presLayoutVars>
      </dgm:prSet>
      <dgm:spPr/>
    </dgm:pt>
    <dgm:pt modelId="{24EA46EC-363D-45A8-8B54-C6B5156C16F9}" type="pres">
      <dgm:prSet presAssocID="{80E8BD23-4937-4345-88F2-D4AE959ECDE1}" presName="accent_2" presStyleCnt="0"/>
      <dgm:spPr/>
    </dgm:pt>
    <dgm:pt modelId="{D4C21EA2-1F6A-4CEB-9602-87B973F7598D}" type="pres">
      <dgm:prSet presAssocID="{80E8BD23-4937-4345-88F2-D4AE959ECDE1}" presName="accentRepeatNode" presStyleLbl="solidFgAcc1" presStyleIdx="1" presStyleCnt="7"/>
      <dgm:spPr/>
    </dgm:pt>
    <dgm:pt modelId="{476EC6BB-839D-45C8-B57D-7D8A504D12AA}" type="pres">
      <dgm:prSet presAssocID="{11B5A32A-12D4-4288-A336-E7DF82F2F017}" presName="text_3" presStyleLbl="node1" presStyleIdx="2" presStyleCnt="7">
        <dgm:presLayoutVars>
          <dgm:bulletEnabled val="1"/>
        </dgm:presLayoutVars>
      </dgm:prSet>
      <dgm:spPr/>
    </dgm:pt>
    <dgm:pt modelId="{EDF3807C-81B7-4D8D-8EE9-B77252F940E1}" type="pres">
      <dgm:prSet presAssocID="{11B5A32A-12D4-4288-A336-E7DF82F2F017}" presName="accent_3" presStyleCnt="0"/>
      <dgm:spPr/>
    </dgm:pt>
    <dgm:pt modelId="{BD2B27DC-D184-4F3B-BEEC-3338A813667F}" type="pres">
      <dgm:prSet presAssocID="{11B5A32A-12D4-4288-A336-E7DF82F2F017}" presName="accentRepeatNode" presStyleLbl="solidFgAcc1" presStyleIdx="2" presStyleCnt="7"/>
      <dgm:spPr/>
    </dgm:pt>
    <dgm:pt modelId="{E605E7CD-F409-4EFC-A9F7-010A76A2EC0C}" type="pres">
      <dgm:prSet presAssocID="{0749816B-0643-411F-86FF-4D2A64BE1ED9}" presName="text_4" presStyleLbl="node1" presStyleIdx="3" presStyleCnt="7">
        <dgm:presLayoutVars>
          <dgm:bulletEnabled val="1"/>
        </dgm:presLayoutVars>
      </dgm:prSet>
      <dgm:spPr/>
    </dgm:pt>
    <dgm:pt modelId="{CF4382B1-3180-4426-8870-586C58E1A66E}" type="pres">
      <dgm:prSet presAssocID="{0749816B-0643-411F-86FF-4D2A64BE1ED9}" presName="accent_4" presStyleCnt="0"/>
      <dgm:spPr/>
    </dgm:pt>
    <dgm:pt modelId="{B4DB2C1F-B045-437B-91A9-1AA561177F5E}" type="pres">
      <dgm:prSet presAssocID="{0749816B-0643-411F-86FF-4D2A64BE1ED9}" presName="accentRepeatNode" presStyleLbl="solidFgAcc1" presStyleIdx="3" presStyleCnt="7"/>
      <dgm:spPr/>
    </dgm:pt>
    <dgm:pt modelId="{6CD814A0-E83D-4534-A257-1E74E909CE32}" type="pres">
      <dgm:prSet presAssocID="{949511F4-CA39-4047-9BAC-DBA3A8219043}" presName="text_5" presStyleLbl="node1" presStyleIdx="4" presStyleCnt="7">
        <dgm:presLayoutVars>
          <dgm:bulletEnabled val="1"/>
        </dgm:presLayoutVars>
      </dgm:prSet>
      <dgm:spPr/>
    </dgm:pt>
    <dgm:pt modelId="{5D2D2CC3-E107-4E37-A38F-4CCBF16538C4}" type="pres">
      <dgm:prSet presAssocID="{949511F4-CA39-4047-9BAC-DBA3A8219043}" presName="accent_5" presStyleCnt="0"/>
      <dgm:spPr/>
    </dgm:pt>
    <dgm:pt modelId="{63AF2E8D-EAF0-4648-B191-5022D925032B}" type="pres">
      <dgm:prSet presAssocID="{949511F4-CA39-4047-9BAC-DBA3A8219043}" presName="accentRepeatNode" presStyleLbl="solidFgAcc1" presStyleIdx="4" presStyleCnt="7"/>
      <dgm:spPr/>
    </dgm:pt>
    <dgm:pt modelId="{CA26C958-3B74-4983-9BFE-6A0E0C02449F}" type="pres">
      <dgm:prSet presAssocID="{138D0E3E-B493-40CB-A477-135B58D6A682}" presName="text_6" presStyleLbl="node1" presStyleIdx="5" presStyleCnt="7">
        <dgm:presLayoutVars>
          <dgm:bulletEnabled val="1"/>
        </dgm:presLayoutVars>
      </dgm:prSet>
      <dgm:spPr/>
    </dgm:pt>
    <dgm:pt modelId="{4A92112D-2E81-41E6-9FFC-8968812969B9}" type="pres">
      <dgm:prSet presAssocID="{138D0E3E-B493-40CB-A477-135B58D6A682}" presName="accent_6" presStyleCnt="0"/>
      <dgm:spPr/>
    </dgm:pt>
    <dgm:pt modelId="{831E1D2A-E991-457C-8C45-06F4A2505C90}" type="pres">
      <dgm:prSet presAssocID="{138D0E3E-B493-40CB-A477-135B58D6A682}" presName="accentRepeatNode" presStyleLbl="solidFgAcc1" presStyleIdx="5" presStyleCnt="7"/>
      <dgm:spPr/>
    </dgm:pt>
    <dgm:pt modelId="{14755155-7A97-4C8C-841D-E5A5673DD098}" type="pres">
      <dgm:prSet presAssocID="{04F1CEBD-C287-488D-9CED-4852861BC000}" presName="text_7" presStyleLbl="node1" presStyleIdx="6" presStyleCnt="7">
        <dgm:presLayoutVars>
          <dgm:bulletEnabled val="1"/>
        </dgm:presLayoutVars>
      </dgm:prSet>
      <dgm:spPr/>
    </dgm:pt>
    <dgm:pt modelId="{4CF146F0-7BA7-4B34-90EE-A0B4351260CE}" type="pres">
      <dgm:prSet presAssocID="{04F1CEBD-C287-488D-9CED-4852861BC000}" presName="accent_7" presStyleCnt="0"/>
      <dgm:spPr/>
    </dgm:pt>
    <dgm:pt modelId="{6790AE98-337D-4462-A03D-CF2E988F2453}" type="pres">
      <dgm:prSet presAssocID="{04F1CEBD-C287-488D-9CED-4852861BC000}" presName="accentRepeatNode" presStyleLbl="solidFgAcc1" presStyleIdx="6" presStyleCnt="7"/>
      <dgm:spPr/>
    </dgm:pt>
  </dgm:ptLst>
  <dgm:cxnLst>
    <dgm:cxn modelId="{DCF2E100-3369-4168-AFB7-F45D2CFCD9B9}" srcId="{31C6D906-7278-4D78-94B0-D579C238AE0A}" destId="{04F1CEBD-C287-488D-9CED-4852861BC000}" srcOrd="6" destOrd="0" parTransId="{8B381A9E-B870-4643-AE52-1036CFF6A287}" sibTransId="{93C4CEB5-CCBB-4901-8FF5-F04D8DE2908C}"/>
    <dgm:cxn modelId="{81A8D11C-6905-4176-A242-7954CAFB985B}" srcId="{31C6D906-7278-4D78-94B0-D579C238AE0A}" destId="{949511F4-CA39-4047-9BAC-DBA3A8219043}" srcOrd="4" destOrd="0" parTransId="{C1834625-0777-4712-A17C-1CFD5B685F3B}" sibTransId="{87A9B793-0EA8-41B2-B7BB-88D5BC433E60}"/>
    <dgm:cxn modelId="{5481521E-429E-40FC-A7FD-317FE13C910F}" type="presOf" srcId="{31C6D906-7278-4D78-94B0-D579C238AE0A}" destId="{DE04D2B5-E3C1-4B90-B12A-2665AB4A98B6}" srcOrd="0" destOrd="0" presId="urn:microsoft.com/office/officeart/2008/layout/VerticalCurvedList"/>
    <dgm:cxn modelId="{E62F4626-4994-4817-AAAF-6EE6DCFEC597}" srcId="{31C6D906-7278-4D78-94B0-D579C238AE0A}" destId="{3B30AB13-8BC1-401E-9FDE-AE1F1AE5D836}" srcOrd="0" destOrd="0" parTransId="{94DD13B7-0652-4CF4-8FE7-8C3BD96C3346}" sibTransId="{87351B29-221A-45A3-B1A8-6BE71B39A1D2}"/>
    <dgm:cxn modelId="{2F6D9527-0DE5-4C97-A8A4-3EE3E7AF38A5}" type="presOf" srcId="{3B30AB13-8BC1-401E-9FDE-AE1F1AE5D836}" destId="{A5369C04-2DE3-4F4E-8B19-F6C7934147AC}" srcOrd="0" destOrd="0" presId="urn:microsoft.com/office/officeart/2008/layout/VerticalCurvedList"/>
    <dgm:cxn modelId="{0308A42A-5FCB-4EAF-A941-0D782453A0F2}" srcId="{31C6D906-7278-4D78-94B0-D579C238AE0A}" destId="{11B5A32A-12D4-4288-A336-E7DF82F2F017}" srcOrd="2" destOrd="0" parTransId="{A9F3F511-FF66-4AFD-B3D1-25DBC76005D1}" sibTransId="{32A3738F-31B6-48B8-80FD-9067CA5117B0}"/>
    <dgm:cxn modelId="{75DA6037-FDB6-45E5-8ED0-847051E98B09}" srcId="{31C6D906-7278-4D78-94B0-D579C238AE0A}" destId="{80E8BD23-4937-4345-88F2-D4AE959ECDE1}" srcOrd="1" destOrd="0" parTransId="{E6144E50-E3B6-4246-ABE5-99EE2A485B5D}" sibTransId="{7497645D-F7AB-4EBC-95FE-B6D5F23772A1}"/>
    <dgm:cxn modelId="{73004550-D215-4387-B4D9-EBB96F98B49F}" type="presOf" srcId="{138D0E3E-B493-40CB-A477-135B58D6A682}" destId="{CA26C958-3B74-4983-9BFE-6A0E0C02449F}" srcOrd="0" destOrd="0" presId="urn:microsoft.com/office/officeart/2008/layout/VerticalCurvedList"/>
    <dgm:cxn modelId="{FE1D8D8A-769C-455A-87EB-CB62695CF1CA}" type="presOf" srcId="{80E8BD23-4937-4345-88F2-D4AE959ECDE1}" destId="{5184BDC0-87BC-443B-8FEC-C0A05550F6E3}" srcOrd="0" destOrd="0" presId="urn:microsoft.com/office/officeart/2008/layout/VerticalCurvedList"/>
    <dgm:cxn modelId="{CD193094-0FFE-4529-ABEC-62D19E6F2B9B}" srcId="{31C6D906-7278-4D78-94B0-D579C238AE0A}" destId="{0749816B-0643-411F-86FF-4D2A64BE1ED9}" srcOrd="3" destOrd="0" parTransId="{7E6B1240-33E8-4F7B-BF27-55F9495F61F9}" sibTransId="{6EA48A16-A566-4D1D-9789-D71B7C968B39}"/>
    <dgm:cxn modelId="{774165AC-70F8-4BD8-86DE-929638585AD4}" type="presOf" srcId="{949511F4-CA39-4047-9BAC-DBA3A8219043}" destId="{6CD814A0-E83D-4534-A257-1E74E909CE32}" srcOrd="0" destOrd="0" presId="urn:microsoft.com/office/officeart/2008/layout/VerticalCurvedList"/>
    <dgm:cxn modelId="{E37E58B0-2858-47E1-87E2-C63BB2451924}" type="presOf" srcId="{11B5A32A-12D4-4288-A336-E7DF82F2F017}" destId="{476EC6BB-839D-45C8-B57D-7D8A504D12AA}" srcOrd="0" destOrd="0" presId="urn:microsoft.com/office/officeart/2008/layout/VerticalCurvedList"/>
    <dgm:cxn modelId="{20033CB1-3655-423E-8B0D-EF2817967C66}" type="presOf" srcId="{04F1CEBD-C287-488D-9CED-4852861BC000}" destId="{14755155-7A97-4C8C-841D-E5A5673DD098}" srcOrd="0" destOrd="0" presId="urn:microsoft.com/office/officeart/2008/layout/VerticalCurvedList"/>
    <dgm:cxn modelId="{81F4A5D0-30C1-4BBE-9FE7-B11903808D48}" srcId="{31C6D906-7278-4D78-94B0-D579C238AE0A}" destId="{319EFA76-D5BD-401A-8810-1C938A06E254}" srcOrd="8" destOrd="0" parTransId="{D9408956-9226-4278-987B-B632896F87B2}" sibTransId="{B5411E00-E24D-4CDF-BC75-23DCD704DFDA}"/>
    <dgm:cxn modelId="{11A8CFDE-722B-47E0-A874-D17AF810FABE}" srcId="{31C6D906-7278-4D78-94B0-D579C238AE0A}" destId="{138D0E3E-B493-40CB-A477-135B58D6A682}" srcOrd="5" destOrd="0" parTransId="{F24D9008-1D28-4F9B-B09A-8E1439DF32FA}" sibTransId="{5548AAC7-1F2F-4F53-ACCF-F1DDC24FCC39}"/>
    <dgm:cxn modelId="{14ECD1E2-3C55-44E6-B77B-3B26C95DC5FE}" srcId="{31C6D906-7278-4D78-94B0-D579C238AE0A}" destId="{4DFD51F4-7304-46DE-BE27-C23CDCBE8B8D}" srcOrd="7" destOrd="0" parTransId="{B71528D6-DFE9-4DC4-807C-9685AA9B0F66}" sibTransId="{C4CB7A5D-77FE-4F61-AD50-E637A8FE6738}"/>
    <dgm:cxn modelId="{BA7857E4-E653-4B32-8AB6-A877A3CBC18E}" type="presOf" srcId="{87351B29-221A-45A3-B1A8-6BE71B39A1D2}" destId="{ABD88EC6-4743-473E-85D7-27AE24BA622D}" srcOrd="0" destOrd="0" presId="urn:microsoft.com/office/officeart/2008/layout/VerticalCurvedList"/>
    <dgm:cxn modelId="{5663A5FD-4BBA-4C9C-ADD0-2965273069BA}" type="presOf" srcId="{0749816B-0643-411F-86FF-4D2A64BE1ED9}" destId="{E605E7CD-F409-4EFC-A9F7-010A76A2EC0C}" srcOrd="0" destOrd="0" presId="urn:microsoft.com/office/officeart/2008/layout/VerticalCurvedList"/>
    <dgm:cxn modelId="{0DF9340A-48B8-42A9-90BB-C46C415CB38D}" type="presParOf" srcId="{DE04D2B5-E3C1-4B90-B12A-2665AB4A98B6}" destId="{756C3506-67B4-4E79-97C8-2598C84C1ABC}" srcOrd="0" destOrd="0" presId="urn:microsoft.com/office/officeart/2008/layout/VerticalCurvedList"/>
    <dgm:cxn modelId="{4EA489F5-6195-464B-AAB6-FC7AED48F589}" type="presParOf" srcId="{756C3506-67B4-4E79-97C8-2598C84C1ABC}" destId="{33579739-950F-4D56-A95B-3D8ABC2399E8}" srcOrd="0" destOrd="0" presId="urn:microsoft.com/office/officeart/2008/layout/VerticalCurvedList"/>
    <dgm:cxn modelId="{8053D90D-9890-4721-8040-052913B80AC0}" type="presParOf" srcId="{33579739-950F-4D56-A95B-3D8ABC2399E8}" destId="{E09D23A9-98CC-46E8-B8BA-BB64FEB6BE77}" srcOrd="0" destOrd="0" presId="urn:microsoft.com/office/officeart/2008/layout/VerticalCurvedList"/>
    <dgm:cxn modelId="{70283C98-7A50-4DF9-A5C6-2ACE7F4065D4}" type="presParOf" srcId="{33579739-950F-4D56-A95B-3D8ABC2399E8}" destId="{ABD88EC6-4743-473E-85D7-27AE24BA622D}" srcOrd="1" destOrd="0" presId="urn:microsoft.com/office/officeart/2008/layout/VerticalCurvedList"/>
    <dgm:cxn modelId="{FE20A115-9C79-43C0-A8A7-A3AF9DF6109B}" type="presParOf" srcId="{33579739-950F-4D56-A95B-3D8ABC2399E8}" destId="{0BDE93AF-6F51-4534-A0FF-367058C11D22}" srcOrd="2" destOrd="0" presId="urn:microsoft.com/office/officeart/2008/layout/VerticalCurvedList"/>
    <dgm:cxn modelId="{8B53B8DD-B1FE-452F-A74B-B452ADD58419}" type="presParOf" srcId="{33579739-950F-4D56-A95B-3D8ABC2399E8}" destId="{00411339-E66E-4965-B91F-1B0C508EA645}" srcOrd="3" destOrd="0" presId="urn:microsoft.com/office/officeart/2008/layout/VerticalCurvedList"/>
    <dgm:cxn modelId="{4541A472-568B-4D74-BB8C-750247A41806}" type="presParOf" srcId="{756C3506-67B4-4E79-97C8-2598C84C1ABC}" destId="{A5369C04-2DE3-4F4E-8B19-F6C7934147AC}" srcOrd="1" destOrd="0" presId="urn:microsoft.com/office/officeart/2008/layout/VerticalCurvedList"/>
    <dgm:cxn modelId="{5112B453-9F07-4D32-BC93-3FC56C6E4A92}" type="presParOf" srcId="{756C3506-67B4-4E79-97C8-2598C84C1ABC}" destId="{683789FC-45DC-4531-8FF1-92E3B2CFB8AF}" srcOrd="2" destOrd="0" presId="urn:microsoft.com/office/officeart/2008/layout/VerticalCurvedList"/>
    <dgm:cxn modelId="{22F1679A-F949-4BB5-9A9B-1D8BE1E5DE66}" type="presParOf" srcId="{683789FC-45DC-4531-8FF1-92E3B2CFB8AF}" destId="{0FE63273-D3EA-432C-A483-0ABCD00AFC1E}" srcOrd="0" destOrd="0" presId="urn:microsoft.com/office/officeart/2008/layout/VerticalCurvedList"/>
    <dgm:cxn modelId="{48CD48AF-972A-43CE-8283-7430455F1D76}" type="presParOf" srcId="{756C3506-67B4-4E79-97C8-2598C84C1ABC}" destId="{5184BDC0-87BC-443B-8FEC-C0A05550F6E3}" srcOrd="3" destOrd="0" presId="urn:microsoft.com/office/officeart/2008/layout/VerticalCurvedList"/>
    <dgm:cxn modelId="{EC00BFE8-7698-48CB-B786-5FA7F9C8E1B9}" type="presParOf" srcId="{756C3506-67B4-4E79-97C8-2598C84C1ABC}" destId="{24EA46EC-363D-45A8-8B54-C6B5156C16F9}" srcOrd="4" destOrd="0" presId="urn:microsoft.com/office/officeart/2008/layout/VerticalCurvedList"/>
    <dgm:cxn modelId="{A9AB8A13-2B67-4238-93F3-939EE93100C4}" type="presParOf" srcId="{24EA46EC-363D-45A8-8B54-C6B5156C16F9}" destId="{D4C21EA2-1F6A-4CEB-9602-87B973F7598D}" srcOrd="0" destOrd="0" presId="urn:microsoft.com/office/officeart/2008/layout/VerticalCurvedList"/>
    <dgm:cxn modelId="{FFF4AD6B-DA39-479C-A4A8-7DE45318A2BD}" type="presParOf" srcId="{756C3506-67B4-4E79-97C8-2598C84C1ABC}" destId="{476EC6BB-839D-45C8-B57D-7D8A504D12AA}" srcOrd="5" destOrd="0" presId="urn:microsoft.com/office/officeart/2008/layout/VerticalCurvedList"/>
    <dgm:cxn modelId="{9EB6057C-F3C4-474C-BB45-C5C42E349C49}" type="presParOf" srcId="{756C3506-67B4-4E79-97C8-2598C84C1ABC}" destId="{EDF3807C-81B7-4D8D-8EE9-B77252F940E1}" srcOrd="6" destOrd="0" presId="urn:microsoft.com/office/officeart/2008/layout/VerticalCurvedList"/>
    <dgm:cxn modelId="{78CFC2B8-6CE5-4756-8D90-94C5D9A3662B}" type="presParOf" srcId="{EDF3807C-81B7-4D8D-8EE9-B77252F940E1}" destId="{BD2B27DC-D184-4F3B-BEEC-3338A813667F}" srcOrd="0" destOrd="0" presId="urn:microsoft.com/office/officeart/2008/layout/VerticalCurvedList"/>
    <dgm:cxn modelId="{BDE01739-949F-4DFA-ABD6-2AC6FC2AD421}" type="presParOf" srcId="{756C3506-67B4-4E79-97C8-2598C84C1ABC}" destId="{E605E7CD-F409-4EFC-A9F7-010A76A2EC0C}" srcOrd="7" destOrd="0" presId="urn:microsoft.com/office/officeart/2008/layout/VerticalCurvedList"/>
    <dgm:cxn modelId="{35F8B093-2648-4ABA-8DC2-78345FBBE684}" type="presParOf" srcId="{756C3506-67B4-4E79-97C8-2598C84C1ABC}" destId="{CF4382B1-3180-4426-8870-586C58E1A66E}" srcOrd="8" destOrd="0" presId="urn:microsoft.com/office/officeart/2008/layout/VerticalCurvedList"/>
    <dgm:cxn modelId="{DE28FBA6-08E1-4A1C-984E-E55F541C7ACB}" type="presParOf" srcId="{CF4382B1-3180-4426-8870-586C58E1A66E}" destId="{B4DB2C1F-B045-437B-91A9-1AA561177F5E}" srcOrd="0" destOrd="0" presId="urn:microsoft.com/office/officeart/2008/layout/VerticalCurvedList"/>
    <dgm:cxn modelId="{10CFFBD5-AC58-4450-A10A-A6AC7591FB25}" type="presParOf" srcId="{756C3506-67B4-4E79-97C8-2598C84C1ABC}" destId="{6CD814A0-E83D-4534-A257-1E74E909CE32}" srcOrd="9" destOrd="0" presId="urn:microsoft.com/office/officeart/2008/layout/VerticalCurvedList"/>
    <dgm:cxn modelId="{B2105D65-2525-4F5A-8988-6204D4319530}" type="presParOf" srcId="{756C3506-67B4-4E79-97C8-2598C84C1ABC}" destId="{5D2D2CC3-E107-4E37-A38F-4CCBF16538C4}" srcOrd="10" destOrd="0" presId="urn:microsoft.com/office/officeart/2008/layout/VerticalCurvedList"/>
    <dgm:cxn modelId="{F1C0CEF8-393A-4FC9-A53A-7C6A40E5DD9B}" type="presParOf" srcId="{5D2D2CC3-E107-4E37-A38F-4CCBF16538C4}" destId="{63AF2E8D-EAF0-4648-B191-5022D925032B}" srcOrd="0" destOrd="0" presId="urn:microsoft.com/office/officeart/2008/layout/VerticalCurvedList"/>
    <dgm:cxn modelId="{757785F3-8258-4651-8505-4CBD82C9C8D8}" type="presParOf" srcId="{756C3506-67B4-4E79-97C8-2598C84C1ABC}" destId="{CA26C958-3B74-4983-9BFE-6A0E0C02449F}" srcOrd="11" destOrd="0" presId="urn:microsoft.com/office/officeart/2008/layout/VerticalCurvedList"/>
    <dgm:cxn modelId="{B27566F8-93CE-42DA-931F-10FCFA012E0D}" type="presParOf" srcId="{756C3506-67B4-4E79-97C8-2598C84C1ABC}" destId="{4A92112D-2E81-41E6-9FFC-8968812969B9}" srcOrd="12" destOrd="0" presId="urn:microsoft.com/office/officeart/2008/layout/VerticalCurvedList"/>
    <dgm:cxn modelId="{81241A90-2BF2-4CC2-9AF1-1C599231DA71}" type="presParOf" srcId="{4A92112D-2E81-41E6-9FFC-8968812969B9}" destId="{831E1D2A-E991-457C-8C45-06F4A2505C90}" srcOrd="0" destOrd="0" presId="urn:microsoft.com/office/officeart/2008/layout/VerticalCurvedList"/>
    <dgm:cxn modelId="{5BCEA4E2-5A9E-4612-89B2-22269D4C66CF}" type="presParOf" srcId="{756C3506-67B4-4E79-97C8-2598C84C1ABC}" destId="{14755155-7A97-4C8C-841D-E5A5673DD098}" srcOrd="13" destOrd="0" presId="urn:microsoft.com/office/officeart/2008/layout/VerticalCurvedList"/>
    <dgm:cxn modelId="{68864DDD-3116-48D6-9992-2D5BD48AA2B2}" type="presParOf" srcId="{756C3506-67B4-4E79-97C8-2598C84C1ABC}" destId="{4CF146F0-7BA7-4B34-90EE-A0B4351260CE}" srcOrd="14" destOrd="0" presId="urn:microsoft.com/office/officeart/2008/layout/VerticalCurvedList"/>
    <dgm:cxn modelId="{26C288E6-8D21-4F1D-9453-9DE46711BF9B}" type="presParOf" srcId="{4CF146F0-7BA7-4B34-90EE-A0B4351260CE}" destId="{6790AE98-337D-4462-A03D-CF2E988F24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88EC6-4743-473E-85D7-27AE24BA622D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69C04-2DE3-4F4E-8B19-F6C7934147AC}">
      <dsp:nvSpPr>
        <dsp:cNvPr id="0" name=""/>
        <dsp:cNvSpPr/>
      </dsp:nvSpPr>
      <dsp:spPr>
        <a:xfrm>
          <a:off x="285089" y="184749"/>
          <a:ext cx="8944658" cy="369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dirty="0">
              <a:latin typeface="Flexo"/>
            </a:rPr>
            <a:t>Reducir el riesgo operativo por obsolescencia tecnológica</a:t>
          </a:r>
          <a:endParaRPr lang="es-PE" sz="1900" kern="1200" dirty="0"/>
        </a:p>
      </dsp:txBody>
      <dsp:txXfrm>
        <a:off x="285089" y="184749"/>
        <a:ext cx="8944658" cy="369336"/>
      </dsp:txXfrm>
    </dsp:sp>
    <dsp:sp modelId="{0FE63273-D3EA-432C-A483-0ABCD00AFC1E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84BDC0-87BC-443B-8FEC-C0A05550F6E3}">
      <dsp:nvSpPr>
        <dsp:cNvPr id="0" name=""/>
        <dsp:cNvSpPr/>
      </dsp:nvSpPr>
      <dsp:spPr>
        <a:xfrm>
          <a:off x="619556" y="739079"/>
          <a:ext cx="8610191" cy="369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dirty="0">
              <a:latin typeface="Flexo"/>
            </a:rPr>
            <a:t>Reducir el riesgo operativo automatizando procesos manuales</a:t>
          </a:r>
          <a:endParaRPr lang="es-PE" sz="1900" kern="1200" dirty="0"/>
        </a:p>
      </dsp:txBody>
      <dsp:txXfrm>
        <a:off x="619556" y="739079"/>
        <a:ext cx="8610191" cy="369336"/>
      </dsp:txXfrm>
    </dsp:sp>
    <dsp:sp modelId="{D4C21EA2-1F6A-4CEB-9602-87B973F7598D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6EC6BB-839D-45C8-B57D-7D8A504D12AA}">
      <dsp:nvSpPr>
        <dsp:cNvPr id="0" name=""/>
        <dsp:cNvSpPr/>
      </dsp:nvSpPr>
      <dsp:spPr>
        <a:xfrm>
          <a:off x="802843" y="1293002"/>
          <a:ext cx="8426905" cy="369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dirty="0">
              <a:latin typeface="Flexo"/>
            </a:rPr>
            <a:t>Disminuir los costos de mantenimiento</a:t>
          </a:r>
          <a:endParaRPr lang="es-PE" sz="1900" kern="1200" dirty="0"/>
        </a:p>
      </dsp:txBody>
      <dsp:txXfrm>
        <a:off x="802843" y="1293002"/>
        <a:ext cx="8426905" cy="369336"/>
      </dsp:txXfrm>
    </dsp:sp>
    <dsp:sp modelId="{BD2B27DC-D184-4F3B-BEEC-3338A813667F}">
      <dsp:nvSpPr>
        <dsp:cNvPr id="0" name=""/>
        <dsp:cNvSpPr/>
      </dsp:nvSpPr>
      <dsp:spPr>
        <a:xfrm>
          <a:off x="572008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05E7CD-F409-4EFC-A9F7-010A76A2EC0C}">
      <dsp:nvSpPr>
        <dsp:cNvPr id="0" name=""/>
        <dsp:cNvSpPr/>
      </dsp:nvSpPr>
      <dsp:spPr>
        <a:xfrm>
          <a:off x="861364" y="1847331"/>
          <a:ext cx="8368383" cy="369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dirty="0">
              <a:latin typeface="Flexo"/>
            </a:rPr>
            <a:t>Mejorar time-to-</a:t>
          </a:r>
          <a:r>
            <a:rPr lang="es-PE" sz="1900" kern="1200" dirty="0" err="1">
              <a:latin typeface="Flexo"/>
            </a:rPr>
            <a:t>market</a:t>
          </a:r>
          <a:r>
            <a:rPr lang="es-PE" sz="1900" kern="1200" dirty="0">
              <a:latin typeface="Flexo"/>
            </a:rPr>
            <a:t> para implementación de cambios regulatorios</a:t>
          </a:r>
          <a:endParaRPr lang="es-PE" sz="1900" kern="1200" dirty="0"/>
        </a:p>
      </dsp:txBody>
      <dsp:txXfrm>
        <a:off x="861364" y="1847331"/>
        <a:ext cx="8368383" cy="369336"/>
      </dsp:txXfrm>
    </dsp:sp>
    <dsp:sp modelId="{B4DB2C1F-B045-437B-91A9-1AA561177F5E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D814A0-E83D-4534-A257-1E74E909CE32}">
      <dsp:nvSpPr>
        <dsp:cNvPr id="0" name=""/>
        <dsp:cNvSpPr/>
      </dsp:nvSpPr>
      <dsp:spPr>
        <a:xfrm>
          <a:off x="802843" y="2401661"/>
          <a:ext cx="8426905" cy="369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dirty="0">
              <a:latin typeface="Flexo"/>
            </a:rPr>
            <a:t>Aprovechar sinergias por </a:t>
          </a:r>
          <a:r>
            <a:rPr lang="es-PE" sz="1900" b="0" u="none" kern="1200" dirty="0">
              <a:latin typeface="Flexo"/>
            </a:rPr>
            <a:t>centralización de procesos</a:t>
          </a:r>
        </a:p>
      </dsp:txBody>
      <dsp:txXfrm>
        <a:off x="802843" y="2401661"/>
        <a:ext cx="8426905" cy="369336"/>
      </dsp:txXfrm>
    </dsp:sp>
    <dsp:sp modelId="{63AF2E8D-EAF0-4648-B191-5022D925032B}">
      <dsp:nvSpPr>
        <dsp:cNvPr id="0" name=""/>
        <dsp:cNvSpPr/>
      </dsp:nvSpPr>
      <dsp:spPr>
        <a:xfrm>
          <a:off x="572008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26C958-3B74-4983-9BFE-6A0E0C02449F}">
      <dsp:nvSpPr>
        <dsp:cNvPr id="0" name=""/>
        <dsp:cNvSpPr/>
      </dsp:nvSpPr>
      <dsp:spPr>
        <a:xfrm>
          <a:off x="619556" y="2955584"/>
          <a:ext cx="8610191" cy="369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dirty="0">
              <a:latin typeface="Flexo"/>
            </a:rPr>
            <a:t>Incremento en la calidad y servicio al cliente interno y externo</a:t>
          </a:r>
        </a:p>
      </dsp:txBody>
      <dsp:txXfrm>
        <a:off x="619556" y="2955584"/>
        <a:ext cx="8610191" cy="369336"/>
      </dsp:txXfrm>
    </dsp:sp>
    <dsp:sp modelId="{831E1D2A-E991-457C-8C45-06F4A2505C90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755155-7A97-4C8C-841D-E5A5673DD098}">
      <dsp:nvSpPr>
        <dsp:cNvPr id="0" name=""/>
        <dsp:cNvSpPr/>
      </dsp:nvSpPr>
      <dsp:spPr>
        <a:xfrm>
          <a:off x="285089" y="3509914"/>
          <a:ext cx="8944658" cy="369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dirty="0">
              <a:latin typeface="Flexo"/>
            </a:rPr>
            <a:t>Foco en productividad</a:t>
          </a:r>
        </a:p>
      </dsp:txBody>
      <dsp:txXfrm>
        <a:off x="285089" y="3509914"/>
        <a:ext cx="8944658" cy="369336"/>
      </dsp:txXfrm>
    </dsp:sp>
    <dsp:sp modelId="{6790AE98-337D-4462-A03D-CF2E988F2453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FEBFD-E523-457F-95F1-AB94643E646F}" type="datetimeFigureOut">
              <a:rPr lang="es-PE" smtClean="0"/>
              <a:t>27/06/2018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6C8A-44C8-4E5A-BA08-9C6D705E03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619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179D1-B646-4505-9D03-6E780EDFA350}" type="datetimeFigureOut">
              <a:rPr lang="es-PE" smtClean="0"/>
              <a:t>27/06/2018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1D770-C731-4340-A066-786BF7AF4D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36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4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7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90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52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14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78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40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04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 flipV="1">
            <a:off x="0" y="6741373"/>
            <a:ext cx="12190413" cy="162351"/>
          </a:xfrm>
          <a:prstGeom prst="rect">
            <a:avLst/>
          </a:prstGeom>
          <a:solidFill>
            <a:srgbClr val="FF52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4" tIns="45706" rIns="91414" bIns="45706" anchor="ctr"/>
          <a:lstStyle/>
          <a:p>
            <a:pPr eaLnBrk="0" hangingPunct="0">
              <a:defRPr/>
            </a:pPr>
            <a:endParaRPr lang="es-PE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5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posición de imagen 16"/>
          <p:cNvSpPr>
            <a:spLocks noGrp="1"/>
          </p:cNvSpPr>
          <p:nvPr>
            <p:ph type="pic" sz="quarter" idx="11"/>
          </p:nvPr>
        </p:nvSpPr>
        <p:spPr>
          <a:xfrm>
            <a:off x="4063473" y="436881"/>
            <a:ext cx="7517420" cy="3463608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 dirty="0"/>
          </a:p>
        </p:txBody>
      </p:sp>
      <p:sp>
        <p:nvSpPr>
          <p:cNvPr id="4" name="Marcador de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2431" y="365767"/>
            <a:ext cx="3087814" cy="416559"/>
          </a:xfrm>
          <a:prstGeom prst="rect">
            <a:avLst/>
          </a:prstGeom>
        </p:spPr>
        <p:txBody>
          <a:bodyPr vert="horz" wrap="none" lIns="0" tIns="0" rIns="0" bIns="0" anchor="t" anchorCtr="0"/>
          <a:lstStyle>
            <a:lvl1pPr marL="0" indent="0">
              <a:buNone/>
              <a:defRPr sz="13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TÍTULO – Calibri Bold 13 </a:t>
            </a:r>
            <a:r>
              <a:rPr lang="es-ES" dirty="0" err="1"/>
              <a:t>ptos</a:t>
            </a:r>
            <a:endParaRPr lang="es-ES" dirty="0"/>
          </a:p>
        </p:txBody>
      </p:sp>
      <p:sp>
        <p:nvSpPr>
          <p:cNvPr id="5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1" y="782323"/>
            <a:ext cx="3087814" cy="116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– Calibri Regular 14 </a:t>
            </a:r>
            <a:r>
              <a:rPr lang="en-US" dirty="0" err="1"/>
              <a:t>ptos</a:t>
            </a:r>
            <a:endParaRPr lang="en-US" dirty="0"/>
          </a:p>
          <a:p>
            <a:pPr lvl="0"/>
            <a:endParaRPr lang="es-ES" dirty="0"/>
          </a:p>
        </p:txBody>
      </p:sp>
      <p:sp>
        <p:nvSpPr>
          <p:cNvPr id="6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582431" y="2092967"/>
            <a:ext cx="3087814" cy="416559"/>
          </a:xfrm>
          <a:prstGeom prst="rect">
            <a:avLst/>
          </a:prstGeom>
        </p:spPr>
        <p:txBody>
          <a:bodyPr vert="horz" wrap="square" lIns="0" tIns="0" rIns="0" bIns="0" anchor="t" anchorCtr="0"/>
          <a:lstStyle>
            <a:lvl1pPr marL="0" indent="0">
              <a:buNone/>
              <a:defRPr sz="13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PREMIO BUEN GOBIERNO COORPORATIVO</a:t>
            </a:r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1" y="2509526"/>
            <a:ext cx="3087814" cy="13103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Prima AFP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gestión</a:t>
            </a:r>
            <a:r>
              <a:rPr lang="en-US" dirty="0"/>
              <a:t> del </a:t>
            </a:r>
            <a:r>
              <a:rPr lang="en-US" dirty="0" err="1"/>
              <a:t>año</a:t>
            </a:r>
            <a:r>
              <a:rPr lang="en-US" dirty="0"/>
              <a:t> 2013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reconocida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consecutivo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BVL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con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de </a:t>
            </a:r>
            <a:r>
              <a:rPr lang="en-US" dirty="0" err="1"/>
              <a:t>gobierno</a:t>
            </a:r>
            <a:r>
              <a:rPr lang="en-US" dirty="0"/>
              <a:t> </a:t>
            </a:r>
            <a:r>
              <a:rPr lang="en-US" dirty="0" err="1"/>
              <a:t>corporativo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8" name="Marcador de texto 12"/>
          <p:cNvSpPr>
            <a:spLocks noGrp="1"/>
          </p:cNvSpPr>
          <p:nvPr>
            <p:ph type="body" sz="quarter" idx="16" hasCustomPrompt="1"/>
          </p:nvPr>
        </p:nvSpPr>
        <p:spPr>
          <a:xfrm>
            <a:off x="582431" y="3992887"/>
            <a:ext cx="3087814" cy="416559"/>
          </a:xfrm>
          <a:prstGeom prst="rect">
            <a:avLst/>
          </a:prstGeom>
        </p:spPr>
        <p:txBody>
          <a:bodyPr vert="horz" wrap="square" lIns="0" tIns="0" rIns="0" bIns="0" anchor="t" anchorCtr="0"/>
          <a:lstStyle>
            <a:lvl1pPr marL="0" indent="0">
              <a:buNone/>
              <a:defRPr sz="13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PREMIO BUEN GOBIERNO COORPORATIVO</a:t>
            </a:r>
          </a:p>
        </p:txBody>
      </p:sp>
      <p:sp>
        <p:nvSpPr>
          <p:cNvPr id="9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1" y="4409446"/>
            <a:ext cx="3087814" cy="13103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Prima AFP </a:t>
            </a:r>
            <a:r>
              <a:rPr lang="en-US" dirty="0" err="1"/>
              <a:t>reconocida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mejor</a:t>
            </a:r>
            <a:r>
              <a:rPr lang="en-US" dirty="0"/>
              <a:t> AFP del </a:t>
            </a:r>
            <a:r>
              <a:rPr lang="en-US" dirty="0" err="1"/>
              <a:t>Perú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consecutivo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encuesta</a:t>
            </a:r>
            <a:r>
              <a:rPr lang="en-US" dirty="0"/>
              <a:t> de </a:t>
            </a:r>
            <a:r>
              <a:rPr lang="en-US" dirty="0" err="1"/>
              <a:t>Liderazgo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r>
              <a:rPr lang="en-US" dirty="0"/>
              <a:t> 2014 – </a:t>
            </a:r>
            <a:r>
              <a:rPr lang="en-US" dirty="0" err="1"/>
              <a:t>Ipsos</a:t>
            </a:r>
            <a:r>
              <a:rPr lang="en-US" dirty="0"/>
              <a:t> </a:t>
            </a:r>
            <a:r>
              <a:rPr lang="en-US" dirty="0" err="1"/>
              <a:t>Perú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34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">
    <p:bg>
      <p:bgPr>
        <a:solidFill>
          <a:srgbClr val="FF4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4063470" y="2204629"/>
            <a:ext cx="7517421" cy="2753081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err="1"/>
              <a:t>Tema</a:t>
            </a:r>
            <a:r>
              <a:rPr lang="en-US" dirty="0"/>
              <a:t> – Calibri Bold 32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4" name="Marcador de texto 14"/>
          <p:cNvSpPr>
            <a:spLocks noGrp="1"/>
          </p:cNvSpPr>
          <p:nvPr>
            <p:ph type="body" sz="quarter" idx="16" hasCustomPrompt="1"/>
          </p:nvPr>
        </p:nvSpPr>
        <p:spPr>
          <a:xfrm>
            <a:off x="3461487" y="2204625"/>
            <a:ext cx="438955" cy="27530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2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1.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057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4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8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5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0" y="1443046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6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5" y="2286643"/>
            <a:ext cx="3318503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5" y="2865757"/>
            <a:ext cx="3318503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5" name="Marcador de gráfico 13"/>
          <p:cNvSpPr>
            <a:spLocks noGrp="1"/>
          </p:cNvSpPr>
          <p:nvPr>
            <p:ph type="chart" sz="quarter" idx="19"/>
          </p:nvPr>
        </p:nvSpPr>
        <p:spPr>
          <a:xfrm>
            <a:off x="4361883" y="2286319"/>
            <a:ext cx="7219010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9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a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8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4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0" y="1443046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5" y="2286643"/>
            <a:ext cx="3318503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8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5" y="2865757"/>
            <a:ext cx="3318503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5" name="Marcador de gráfico 13"/>
          <p:cNvSpPr>
            <a:spLocks noGrp="1"/>
          </p:cNvSpPr>
          <p:nvPr>
            <p:ph type="chart" sz="quarter" idx="20"/>
          </p:nvPr>
        </p:nvSpPr>
        <p:spPr>
          <a:xfrm>
            <a:off x="4361886" y="2286319"/>
            <a:ext cx="3412890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  <p:sp>
        <p:nvSpPr>
          <p:cNvPr id="17" name="Marcador de gráfico 13"/>
          <p:cNvSpPr>
            <a:spLocks noGrp="1"/>
          </p:cNvSpPr>
          <p:nvPr>
            <p:ph type="chart" sz="quarter" idx="21"/>
          </p:nvPr>
        </p:nvSpPr>
        <p:spPr>
          <a:xfrm>
            <a:off x="8168004" y="2286319"/>
            <a:ext cx="3412890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559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áfico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8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4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0" y="1443046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1" y="2286643"/>
            <a:ext cx="5287029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8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1" y="2865757"/>
            <a:ext cx="5287029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2" name="Marcador de gráfico 13"/>
          <p:cNvSpPr>
            <a:spLocks noGrp="1"/>
          </p:cNvSpPr>
          <p:nvPr>
            <p:ph type="chart" sz="quarter" idx="21"/>
          </p:nvPr>
        </p:nvSpPr>
        <p:spPr>
          <a:xfrm>
            <a:off x="6346037" y="2286319"/>
            <a:ext cx="5234856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856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posición de imagen 16"/>
          <p:cNvSpPr>
            <a:spLocks noGrp="1"/>
          </p:cNvSpPr>
          <p:nvPr>
            <p:ph type="pic" sz="quarter" idx="11"/>
          </p:nvPr>
        </p:nvSpPr>
        <p:spPr>
          <a:xfrm>
            <a:off x="4063473" y="436881"/>
            <a:ext cx="7517420" cy="3463608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 dirty="0"/>
          </a:p>
        </p:txBody>
      </p:sp>
      <p:sp>
        <p:nvSpPr>
          <p:cNvPr id="4" name="Marcador de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2431" y="365767"/>
            <a:ext cx="3087814" cy="416559"/>
          </a:xfrm>
          <a:prstGeom prst="rect">
            <a:avLst/>
          </a:prstGeom>
        </p:spPr>
        <p:txBody>
          <a:bodyPr vert="horz" wrap="none" lIns="0" tIns="0" rIns="0" bIns="0" anchor="t" anchorCtr="0"/>
          <a:lstStyle>
            <a:lvl1pPr marL="0" indent="0">
              <a:buNone/>
              <a:defRPr sz="13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TÍTULO – Calibri Bold 13 </a:t>
            </a:r>
            <a:r>
              <a:rPr lang="es-ES" dirty="0" err="1"/>
              <a:t>ptos</a:t>
            </a:r>
            <a:endParaRPr lang="es-ES" dirty="0"/>
          </a:p>
        </p:txBody>
      </p:sp>
      <p:sp>
        <p:nvSpPr>
          <p:cNvPr id="5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1" y="782323"/>
            <a:ext cx="3087814" cy="116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– Calibri Regular 14 </a:t>
            </a:r>
            <a:r>
              <a:rPr lang="en-US" dirty="0" err="1"/>
              <a:t>ptos</a:t>
            </a:r>
            <a:endParaRPr lang="en-US" dirty="0"/>
          </a:p>
          <a:p>
            <a:pPr lvl="0"/>
            <a:endParaRPr lang="es-ES" dirty="0"/>
          </a:p>
        </p:txBody>
      </p:sp>
      <p:sp>
        <p:nvSpPr>
          <p:cNvPr id="6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582431" y="2092967"/>
            <a:ext cx="3087814" cy="416559"/>
          </a:xfrm>
          <a:prstGeom prst="rect">
            <a:avLst/>
          </a:prstGeom>
        </p:spPr>
        <p:txBody>
          <a:bodyPr vert="horz" wrap="square" lIns="0" tIns="0" rIns="0" bIns="0" anchor="t" anchorCtr="0"/>
          <a:lstStyle>
            <a:lvl1pPr marL="0" indent="0">
              <a:buNone/>
              <a:defRPr sz="13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PREMIO BUEN GOBIERNO COORPORATIVO</a:t>
            </a:r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1" y="2509526"/>
            <a:ext cx="3087814" cy="13103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Prima AFP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gestión</a:t>
            </a:r>
            <a:r>
              <a:rPr lang="en-US" dirty="0"/>
              <a:t> del </a:t>
            </a:r>
            <a:r>
              <a:rPr lang="en-US" dirty="0" err="1"/>
              <a:t>año</a:t>
            </a:r>
            <a:r>
              <a:rPr lang="en-US" dirty="0"/>
              <a:t> 2013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reconocida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consecutivo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BVL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con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de </a:t>
            </a:r>
            <a:r>
              <a:rPr lang="en-US" dirty="0" err="1"/>
              <a:t>gobierno</a:t>
            </a:r>
            <a:r>
              <a:rPr lang="en-US" dirty="0"/>
              <a:t> </a:t>
            </a:r>
            <a:r>
              <a:rPr lang="en-US" dirty="0" err="1"/>
              <a:t>corporativo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8" name="Marcador de texto 12"/>
          <p:cNvSpPr>
            <a:spLocks noGrp="1"/>
          </p:cNvSpPr>
          <p:nvPr>
            <p:ph type="body" sz="quarter" idx="16" hasCustomPrompt="1"/>
          </p:nvPr>
        </p:nvSpPr>
        <p:spPr>
          <a:xfrm>
            <a:off x="582431" y="3992887"/>
            <a:ext cx="3087814" cy="416559"/>
          </a:xfrm>
          <a:prstGeom prst="rect">
            <a:avLst/>
          </a:prstGeom>
        </p:spPr>
        <p:txBody>
          <a:bodyPr vert="horz" wrap="square" lIns="0" tIns="0" rIns="0" bIns="0" anchor="t" anchorCtr="0"/>
          <a:lstStyle>
            <a:lvl1pPr marL="0" indent="0">
              <a:buNone/>
              <a:defRPr sz="13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PREMIO BUEN GOBIERNO COORPORATIVO</a:t>
            </a:r>
          </a:p>
        </p:txBody>
      </p:sp>
      <p:sp>
        <p:nvSpPr>
          <p:cNvPr id="9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1" y="4409446"/>
            <a:ext cx="3087814" cy="13103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Prima AFP </a:t>
            </a:r>
            <a:r>
              <a:rPr lang="en-US" dirty="0" err="1"/>
              <a:t>reconocida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mejor</a:t>
            </a:r>
            <a:r>
              <a:rPr lang="en-US" dirty="0"/>
              <a:t> AFP del </a:t>
            </a:r>
            <a:r>
              <a:rPr lang="en-US" dirty="0" err="1"/>
              <a:t>Perú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consecutivo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encuesta</a:t>
            </a:r>
            <a:r>
              <a:rPr lang="en-US" dirty="0"/>
              <a:t> de </a:t>
            </a:r>
            <a:r>
              <a:rPr lang="en-US" dirty="0" err="1"/>
              <a:t>Liderazgo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r>
              <a:rPr lang="en-US" dirty="0"/>
              <a:t> 2014 – </a:t>
            </a:r>
            <a:r>
              <a:rPr lang="en-US" dirty="0" err="1"/>
              <a:t>Ipsos</a:t>
            </a:r>
            <a:r>
              <a:rPr lang="en-US" dirty="0"/>
              <a:t> </a:t>
            </a:r>
            <a:r>
              <a:rPr lang="en-US" dirty="0" err="1"/>
              <a:t>Perú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089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4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8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5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0" y="1443046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6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5" y="2286643"/>
            <a:ext cx="3318503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5" y="2865757"/>
            <a:ext cx="3318503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5" name="Marcador de gráfico 13"/>
          <p:cNvSpPr>
            <a:spLocks noGrp="1"/>
          </p:cNvSpPr>
          <p:nvPr>
            <p:ph type="chart" sz="quarter" idx="19"/>
          </p:nvPr>
        </p:nvSpPr>
        <p:spPr>
          <a:xfrm>
            <a:off x="4361883" y="2286319"/>
            <a:ext cx="7219010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518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a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8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4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0" y="1443046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5" y="2286643"/>
            <a:ext cx="3318503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8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5" y="2865757"/>
            <a:ext cx="3318503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5" name="Marcador de gráfico 13"/>
          <p:cNvSpPr>
            <a:spLocks noGrp="1"/>
          </p:cNvSpPr>
          <p:nvPr>
            <p:ph type="chart" sz="quarter" idx="20"/>
          </p:nvPr>
        </p:nvSpPr>
        <p:spPr>
          <a:xfrm>
            <a:off x="4361886" y="2286319"/>
            <a:ext cx="3412890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  <p:sp>
        <p:nvSpPr>
          <p:cNvPr id="17" name="Marcador de gráfico 13"/>
          <p:cNvSpPr>
            <a:spLocks noGrp="1"/>
          </p:cNvSpPr>
          <p:nvPr>
            <p:ph type="chart" sz="quarter" idx="21"/>
          </p:nvPr>
        </p:nvSpPr>
        <p:spPr>
          <a:xfrm>
            <a:off x="8168004" y="2286319"/>
            <a:ext cx="3412890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582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áfico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8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4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0" y="1443046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1" y="2286643"/>
            <a:ext cx="5287029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8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1" y="2865757"/>
            <a:ext cx="5287029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2" name="Marcador de gráfico 13"/>
          <p:cNvSpPr>
            <a:spLocks noGrp="1"/>
          </p:cNvSpPr>
          <p:nvPr>
            <p:ph type="chart" sz="quarter" idx="21"/>
          </p:nvPr>
        </p:nvSpPr>
        <p:spPr>
          <a:xfrm>
            <a:off x="6346037" y="2286319"/>
            <a:ext cx="5234856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552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posición de imagen 16"/>
          <p:cNvSpPr>
            <a:spLocks noGrp="1"/>
          </p:cNvSpPr>
          <p:nvPr>
            <p:ph type="pic" sz="quarter" idx="11"/>
          </p:nvPr>
        </p:nvSpPr>
        <p:spPr>
          <a:xfrm>
            <a:off x="4063473" y="436881"/>
            <a:ext cx="7517420" cy="3463608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 dirty="0"/>
          </a:p>
        </p:txBody>
      </p:sp>
      <p:sp>
        <p:nvSpPr>
          <p:cNvPr id="4" name="Marcador de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2431" y="365767"/>
            <a:ext cx="3087814" cy="416559"/>
          </a:xfrm>
          <a:prstGeom prst="rect">
            <a:avLst/>
          </a:prstGeom>
        </p:spPr>
        <p:txBody>
          <a:bodyPr vert="horz" wrap="none" lIns="0" tIns="0" rIns="0" bIns="0" anchor="t" anchorCtr="0"/>
          <a:lstStyle>
            <a:lvl1pPr marL="0" indent="0">
              <a:buNone/>
              <a:defRPr sz="13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TÍTULO – Calibri Bold 13 </a:t>
            </a:r>
            <a:r>
              <a:rPr lang="es-ES" dirty="0" err="1"/>
              <a:t>ptos</a:t>
            </a:r>
            <a:endParaRPr lang="es-ES" dirty="0"/>
          </a:p>
        </p:txBody>
      </p:sp>
      <p:sp>
        <p:nvSpPr>
          <p:cNvPr id="5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1" y="782323"/>
            <a:ext cx="3087814" cy="116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– Calibri Regular 14 </a:t>
            </a:r>
            <a:r>
              <a:rPr lang="en-US" dirty="0" err="1"/>
              <a:t>ptos</a:t>
            </a:r>
            <a:endParaRPr lang="en-US" dirty="0"/>
          </a:p>
          <a:p>
            <a:pPr lvl="0"/>
            <a:endParaRPr lang="es-ES" dirty="0"/>
          </a:p>
        </p:txBody>
      </p:sp>
      <p:sp>
        <p:nvSpPr>
          <p:cNvPr id="6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582431" y="2092967"/>
            <a:ext cx="3087814" cy="416559"/>
          </a:xfrm>
          <a:prstGeom prst="rect">
            <a:avLst/>
          </a:prstGeom>
        </p:spPr>
        <p:txBody>
          <a:bodyPr vert="horz" wrap="square" lIns="0" tIns="0" rIns="0" bIns="0" anchor="t" anchorCtr="0"/>
          <a:lstStyle>
            <a:lvl1pPr marL="0" indent="0">
              <a:buNone/>
              <a:defRPr sz="13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PREMIO BUEN GOBIERNO COORPORATIVO</a:t>
            </a:r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1" y="2509526"/>
            <a:ext cx="3087814" cy="13103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Prima AFP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gestión</a:t>
            </a:r>
            <a:r>
              <a:rPr lang="en-US" dirty="0"/>
              <a:t> del </a:t>
            </a:r>
            <a:r>
              <a:rPr lang="en-US" dirty="0" err="1"/>
              <a:t>año</a:t>
            </a:r>
            <a:r>
              <a:rPr lang="en-US" dirty="0"/>
              <a:t> 2013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reconocida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consecutivo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BVL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con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de </a:t>
            </a:r>
            <a:r>
              <a:rPr lang="en-US" dirty="0" err="1"/>
              <a:t>gobierno</a:t>
            </a:r>
            <a:r>
              <a:rPr lang="en-US" dirty="0"/>
              <a:t> </a:t>
            </a:r>
            <a:r>
              <a:rPr lang="en-US" dirty="0" err="1"/>
              <a:t>corporativo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8" name="Marcador de texto 12"/>
          <p:cNvSpPr>
            <a:spLocks noGrp="1"/>
          </p:cNvSpPr>
          <p:nvPr>
            <p:ph type="body" sz="quarter" idx="16" hasCustomPrompt="1"/>
          </p:nvPr>
        </p:nvSpPr>
        <p:spPr>
          <a:xfrm>
            <a:off x="582431" y="3992887"/>
            <a:ext cx="3087814" cy="416559"/>
          </a:xfrm>
          <a:prstGeom prst="rect">
            <a:avLst/>
          </a:prstGeom>
        </p:spPr>
        <p:txBody>
          <a:bodyPr vert="horz" wrap="square" lIns="0" tIns="0" rIns="0" bIns="0" anchor="t" anchorCtr="0"/>
          <a:lstStyle>
            <a:lvl1pPr marL="0" indent="0">
              <a:buNone/>
              <a:defRPr sz="13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PREMIO BUEN GOBIERNO COORPORATIVO</a:t>
            </a:r>
          </a:p>
        </p:txBody>
      </p:sp>
      <p:sp>
        <p:nvSpPr>
          <p:cNvPr id="9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1" y="4409446"/>
            <a:ext cx="3087814" cy="13103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Prima AFP </a:t>
            </a:r>
            <a:r>
              <a:rPr lang="en-US" dirty="0" err="1"/>
              <a:t>reconocida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mejor</a:t>
            </a:r>
            <a:r>
              <a:rPr lang="en-US" dirty="0"/>
              <a:t> AFP del </a:t>
            </a:r>
            <a:r>
              <a:rPr lang="en-US" dirty="0" err="1"/>
              <a:t>Perú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consecutivo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encuesta</a:t>
            </a:r>
            <a:r>
              <a:rPr lang="en-US" dirty="0"/>
              <a:t> de </a:t>
            </a:r>
            <a:r>
              <a:rPr lang="en-US" dirty="0" err="1"/>
              <a:t>Liderazgo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r>
              <a:rPr lang="en-US" dirty="0"/>
              <a:t> 2014 – </a:t>
            </a:r>
            <a:r>
              <a:rPr lang="en-US" dirty="0" err="1"/>
              <a:t>Ipsos</a:t>
            </a:r>
            <a:r>
              <a:rPr lang="en-US" dirty="0"/>
              <a:t> </a:t>
            </a:r>
            <a:r>
              <a:rPr lang="en-US" dirty="0" err="1"/>
              <a:t>Perú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42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AT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049926" y="4305623"/>
            <a:ext cx="7517421" cy="9775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3200">
                <a:solidFill>
                  <a:srgbClr val="6D6F7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r>
              <a:rPr lang="en-US" dirty="0"/>
              <a:t> – Calibri Bold 32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4063471" y="6715765"/>
            <a:ext cx="8126942" cy="140367"/>
          </a:xfrm>
          <a:prstGeom prst="rect">
            <a:avLst/>
          </a:prstGeom>
          <a:solidFill>
            <a:srgbClr val="FF4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4" tIns="45706" rIns="91414" bIns="45706" rtlCol="0" anchor="ctr"/>
          <a:lstStyle/>
          <a:p>
            <a:pPr algn="ctr" defTabSz="457064"/>
            <a:endParaRPr lang="es-ES">
              <a:solidFill>
                <a:prstClr val="white"/>
              </a:solidFill>
            </a:endParaRPr>
          </a:p>
        </p:txBody>
      </p:sp>
      <p:sp>
        <p:nvSpPr>
          <p:cNvPr id="9" name="Marcador de posición de imagen 16"/>
          <p:cNvSpPr>
            <a:spLocks noGrp="1"/>
          </p:cNvSpPr>
          <p:nvPr>
            <p:ph type="pic" sz="quarter" idx="11"/>
          </p:nvPr>
        </p:nvSpPr>
        <p:spPr>
          <a:xfrm>
            <a:off x="4063473" y="436881"/>
            <a:ext cx="7517420" cy="3463608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 dirty="0"/>
          </a:p>
        </p:txBody>
      </p:sp>
      <p:pic>
        <p:nvPicPr>
          <p:cNvPr id="10" name="Imagen 9" descr="logo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7" y="5777555"/>
            <a:ext cx="2438083" cy="674044"/>
          </a:xfrm>
          <a:prstGeom prst="rect">
            <a:avLst/>
          </a:prstGeom>
        </p:spPr>
      </p:pic>
      <p:sp>
        <p:nvSpPr>
          <p:cNvPr id="11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4063473" y="5428624"/>
            <a:ext cx="751742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768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4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5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7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5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4" y="1443044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6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5" y="2286639"/>
            <a:ext cx="3318503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5" y="2865757"/>
            <a:ext cx="3318503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5" name="Marcador de gráfico 13"/>
          <p:cNvSpPr>
            <a:spLocks noGrp="1"/>
          </p:cNvSpPr>
          <p:nvPr>
            <p:ph type="chart" sz="quarter" idx="19"/>
          </p:nvPr>
        </p:nvSpPr>
        <p:spPr>
          <a:xfrm>
            <a:off x="4361883" y="2286319"/>
            <a:ext cx="7219010" cy="3037523"/>
          </a:xfrm>
          <a:prstGeom prst="rect">
            <a:avLst/>
          </a:prstGeom>
        </p:spPr>
        <p:txBody>
          <a:bodyPr vert="horz" lIns="121908" tIns="60954" rIns="121908" bIns="60954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901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a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5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7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4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4" y="1443044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5" y="2286639"/>
            <a:ext cx="3318503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8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5" y="2865757"/>
            <a:ext cx="3318503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5" name="Marcador de gráfico 13"/>
          <p:cNvSpPr>
            <a:spLocks noGrp="1"/>
          </p:cNvSpPr>
          <p:nvPr>
            <p:ph type="chart" sz="quarter" idx="20"/>
          </p:nvPr>
        </p:nvSpPr>
        <p:spPr>
          <a:xfrm>
            <a:off x="4361889" y="2286319"/>
            <a:ext cx="3412890" cy="3037523"/>
          </a:xfrm>
          <a:prstGeom prst="rect">
            <a:avLst/>
          </a:prstGeom>
        </p:spPr>
        <p:txBody>
          <a:bodyPr vert="horz" lIns="121908" tIns="60954" rIns="121908" bIns="60954"/>
          <a:lstStyle/>
          <a:p>
            <a:endParaRPr lang="es-ES" dirty="0"/>
          </a:p>
        </p:txBody>
      </p:sp>
      <p:sp>
        <p:nvSpPr>
          <p:cNvPr id="17" name="Marcador de gráfico 13"/>
          <p:cNvSpPr>
            <a:spLocks noGrp="1"/>
          </p:cNvSpPr>
          <p:nvPr>
            <p:ph type="chart" sz="quarter" idx="21"/>
          </p:nvPr>
        </p:nvSpPr>
        <p:spPr>
          <a:xfrm>
            <a:off x="8168008" y="2286319"/>
            <a:ext cx="3412890" cy="3037523"/>
          </a:xfrm>
          <a:prstGeom prst="rect">
            <a:avLst/>
          </a:prstGeom>
        </p:spPr>
        <p:txBody>
          <a:bodyPr vert="horz" lIns="121908" tIns="60954" rIns="121908" bIns="60954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09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áfico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5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7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4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4" y="1443044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1" y="2286639"/>
            <a:ext cx="5287029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8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1" y="2865757"/>
            <a:ext cx="5287029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2" name="Marcador de gráfico 13"/>
          <p:cNvSpPr>
            <a:spLocks noGrp="1"/>
          </p:cNvSpPr>
          <p:nvPr>
            <p:ph type="chart" sz="quarter" idx="21"/>
          </p:nvPr>
        </p:nvSpPr>
        <p:spPr>
          <a:xfrm>
            <a:off x="6346038" y="2286319"/>
            <a:ext cx="5234856" cy="3037523"/>
          </a:xfrm>
          <a:prstGeom prst="rect">
            <a:avLst/>
          </a:prstGeom>
        </p:spPr>
        <p:txBody>
          <a:bodyPr vert="horz" lIns="121908" tIns="60954" rIns="121908" bIns="60954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478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posición de imagen 16"/>
          <p:cNvSpPr>
            <a:spLocks noGrp="1"/>
          </p:cNvSpPr>
          <p:nvPr>
            <p:ph type="pic" sz="quarter" idx="11"/>
          </p:nvPr>
        </p:nvSpPr>
        <p:spPr>
          <a:xfrm>
            <a:off x="4063477" y="436881"/>
            <a:ext cx="7517420" cy="3463608"/>
          </a:xfrm>
          <a:prstGeom prst="rect">
            <a:avLst/>
          </a:prstGeom>
        </p:spPr>
        <p:txBody>
          <a:bodyPr vert="horz" lIns="121908" tIns="60954" rIns="121908" bIns="60954"/>
          <a:lstStyle/>
          <a:p>
            <a:endParaRPr lang="es-ES" dirty="0"/>
          </a:p>
        </p:txBody>
      </p:sp>
      <p:sp>
        <p:nvSpPr>
          <p:cNvPr id="4" name="Marcador de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2431" y="365764"/>
            <a:ext cx="3087814" cy="416559"/>
          </a:xfrm>
          <a:prstGeom prst="rect">
            <a:avLst/>
          </a:prstGeom>
        </p:spPr>
        <p:txBody>
          <a:bodyPr vert="horz" wrap="none" lIns="0" tIns="0" rIns="0" bIns="0" anchor="t" anchorCtr="0"/>
          <a:lstStyle>
            <a:lvl1pPr marL="0" indent="0">
              <a:buNone/>
              <a:defRPr sz="17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TÍTULO – Calibri Bold 13 </a:t>
            </a:r>
            <a:r>
              <a:rPr lang="es-ES" dirty="0" err="1"/>
              <a:t>ptos</a:t>
            </a:r>
            <a:endParaRPr lang="es-ES" dirty="0"/>
          </a:p>
        </p:txBody>
      </p:sp>
      <p:sp>
        <p:nvSpPr>
          <p:cNvPr id="5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1" y="782322"/>
            <a:ext cx="3087814" cy="116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– Calibri Regular 14 </a:t>
            </a:r>
            <a:r>
              <a:rPr lang="en-US" dirty="0" err="1"/>
              <a:t>ptos</a:t>
            </a:r>
            <a:endParaRPr lang="en-US" dirty="0"/>
          </a:p>
          <a:p>
            <a:pPr lvl="0"/>
            <a:endParaRPr lang="es-ES" dirty="0"/>
          </a:p>
        </p:txBody>
      </p:sp>
      <p:sp>
        <p:nvSpPr>
          <p:cNvPr id="6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582431" y="2092965"/>
            <a:ext cx="3087814" cy="416559"/>
          </a:xfrm>
          <a:prstGeom prst="rect">
            <a:avLst/>
          </a:prstGeom>
        </p:spPr>
        <p:txBody>
          <a:bodyPr vert="horz" wrap="square" lIns="0" tIns="0" rIns="0" bIns="0" anchor="t" anchorCtr="0"/>
          <a:lstStyle>
            <a:lvl1pPr marL="0" indent="0">
              <a:buNone/>
              <a:defRPr sz="17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PREMIO BUEN GOBIERNO COORPORATIVO</a:t>
            </a:r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1" y="2509524"/>
            <a:ext cx="3087814" cy="13103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Prima AFP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gestión</a:t>
            </a:r>
            <a:r>
              <a:rPr lang="en-US" dirty="0"/>
              <a:t> del </a:t>
            </a:r>
            <a:r>
              <a:rPr lang="en-US" dirty="0" err="1"/>
              <a:t>año</a:t>
            </a:r>
            <a:r>
              <a:rPr lang="en-US" dirty="0"/>
              <a:t> 2013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reconocida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consecutivo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BVL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con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de </a:t>
            </a:r>
            <a:r>
              <a:rPr lang="en-US" dirty="0" err="1"/>
              <a:t>gobierno</a:t>
            </a:r>
            <a:r>
              <a:rPr lang="en-US" dirty="0"/>
              <a:t> </a:t>
            </a:r>
            <a:r>
              <a:rPr lang="en-US" dirty="0" err="1"/>
              <a:t>corporativo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8" name="Marcador de texto 12"/>
          <p:cNvSpPr>
            <a:spLocks noGrp="1"/>
          </p:cNvSpPr>
          <p:nvPr>
            <p:ph type="body" sz="quarter" idx="16" hasCustomPrompt="1"/>
          </p:nvPr>
        </p:nvSpPr>
        <p:spPr>
          <a:xfrm>
            <a:off x="582431" y="3992885"/>
            <a:ext cx="3087814" cy="416559"/>
          </a:xfrm>
          <a:prstGeom prst="rect">
            <a:avLst/>
          </a:prstGeom>
        </p:spPr>
        <p:txBody>
          <a:bodyPr vert="horz" wrap="square" lIns="0" tIns="0" rIns="0" bIns="0" anchor="t" anchorCtr="0"/>
          <a:lstStyle>
            <a:lvl1pPr marL="0" indent="0">
              <a:buNone/>
              <a:defRPr sz="17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s-ES" dirty="0"/>
              <a:t>PREMIO BUEN GOBIERNO COORPORATIVO</a:t>
            </a:r>
          </a:p>
        </p:txBody>
      </p:sp>
      <p:sp>
        <p:nvSpPr>
          <p:cNvPr id="9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1" y="4409444"/>
            <a:ext cx="3087814" cy="13103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Prima AFP </a:t>
            </a:r>
            <a:r>
              <a:rPr lang="en-US" dirty="0" err="1"/>
              <a:t>reconocida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mejor</a:t>
            </a:r>
            <a:r>
              <a:rPr lang="en-US" dirty="0"/>
              <a:t> AFP del </a:t>
            </a:r>
            <a:r>
              <a:rPr lang="en-US" dirty="0" err="1"/>
              <a:t>Perú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consecutivo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encuesta</a:t>
            </a:r>
            <a:r>
              <a:rPr lang="en-US" dirty="0"/>
              <a:t> de </a:t>
            </a:r>
            <a:r>
              <a:rPr lang="en-US" dirty="0" err="1"/>
              <a:t>Liderazgo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r>
              <a:rPr lang="en-US" dirty="0"/>
              <a:t> 2014 – </a:t>
            </a:r>
            <a:r>
              <a:rPr lang="en-US" dirty="0" err="1"/>
              <a:t>Ipsos</a:t>
            </a:r>
            <a:r>
              <a:rPr lang="en-US" dirty="0"/>
              <a:t> </a:t>
            </a:r>
            <a:r>
              <a:rPr lang="en-US" dirty="0" err="1"/>
              <a:t>Perú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16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16"/>
          <p:cNvSpPr>
            <a:spLocks noGrp="1"/>
          </p:cNvSpPr>
          <p:nvPr>
            <p:ph type="pic" sz="quarter" idx="11"/>
          </p:nvPr>
        </p:nvSpPr>
        <p:spPr>
          <a:xfrm>
            <a:off x="4063473" y="436881"/>
            <a:ext cx="7517420" cy="3463608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 dirty="0"/>
          </a:p>
        </p:txBody>
      </p:sp>
      <p:pic>
        <p:nvPicPr>
          <p:cNvPr id="5" name="Imagen 4" descr="logo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7" y="5777555"/>
            <a:ext cx="2438083" cy="674044"/>
          </a:xfrm>
          <a:prstGeom prst="rect">
            <a:avLst/>
          </a:prstGeom>
        </p:spPr>
      </p:pic>
      <p:sp>
        <p:nvSpPr>
          <p:cNvPr id="6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4063473" y="5428624"/>
            <a:ext cx="751742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063473" y="4242102"/>
            <a:ext cx="7517420" cy="645196"/>
          </a:xfrm>
          <a:prstGeom prst="rect">
            <a:avLst/>
          </a:prstGeom>
        </p:spPr>
        <p:txBody>
          <a:bodyPr vert="horz" lIns="0" tIns="0" rIns="91414" bIns="0"/>
          <a:lstStyle>
            <a:lvl1pPr algn="l">
              <a:defRPr sz="4500">
                <a:solidFill>
                  <a:srgbClr val="6D6F71"/>
                </a:solidFill>
              </a:defRPr>
            </a:lvl1pPr>
          </a:lstStyle>
          <a:p>
            <a:r>
              <a:rPr lang="en-US" dirty="0"/>
              <a:t>¡Gracias!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065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0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8383" y="6377095"/>
            <a:ext cx="4773779" cy="30956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4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2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5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0" y="1443040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6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0" y="2286638"/>
            <a:ext cx="3318503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0" y="2865757"/>
            <a:ext cx="3318503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5" name="Marcador de gráfico 13"/>
          <p:cNvSpPr>
            <a:spLocks noGrp="1"/>
          </p:cNvSpPr>
          <p:nvPr>
            <p:ph type="chart" sz="quarter" idx="19"/>
          </p:nvPr>
        </p:nvSpPr>
        <p:spPr>
          <a:xfrm>
            <a:off x="4361883" y="2286318"/>
            <a:ext cx="7219010" cy="3037522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y gráfico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8383" y="6377096"/>
            <a:ext cx="4773779" cy="309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3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7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4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4" y="1443042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0" y="2286637"/>
            <a:ext cx="5287029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8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0" y="2865757"/>
            <a:ext cx="5287029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2" name="Marcador de gráfico 13"/>
          <p:cNvSpPr>
            <a:spLocks noGrp="1"/>
          </p:cNvSpPr>
          <p:nvPr>
            <p:ph type="chart" sz="quarter" idx="21"/>
          </p:nvPr>
        </p:nvSpPr>
        <p:spPr>
          <a:xfrm>
            <a:off x="6346038" y="2286317"/>
            <a:ext cx="5234856" cy="3037523"/>
          </a:xfrm>
          <a:prstGeom prst="rect">
            <a:avLst/>
          </a:prstGeom>
        </p:spPr>
        <p:txBody>
          <a:bodyPr vert="horz" lIns="121908" tIns="60954" rIns="121908" bIns="60954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19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4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8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5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0" y="1443046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6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5" y="2286643"/>
            <a:ext cx="3318503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5" y="2865757"/>
            <a:ext cx="3318503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5" name="Marcador de gráfico 13"/>
          <p:cNvSpPr>
            <a:spLocks noGrp="1"/>
          </p:cNvSpPr>
          <p:nvPr>
            <p:ph type="chart" sz="quarter" idx="19"/>
          </p:nvPr>
        </p:nvSpPr>
        <p:spPr>
          <a:xfrm>
            <a:off x="4361883" y="2286319"/>
            <a:ext cx="7219010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9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a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8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4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0" y="1443046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5" y="2286643"/>
            <a:ext cx="3318503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8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5" y="2865757"/>
            <a:ext cx="3318503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5" name="Marcador de gráfico 13"/>
          <p:cNvSpPr>
            <a:spLocks noGrp="1"/>
          </p:cNvSpPr>
          <p:nvPr>
            <p:ph type="chart" sz="quarter" idx="20"/>
          </p:nvPr>
        </p:nvSpPr>
        <p:spPr>
          <a:xfrm>
            <a:off x="4361886" y="2286319"/>
            <a:ext cx="3412890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  <p:sp>
        <p:nvSpPr>
          <p:cNvPr id="17" name="Marcador de gráfico 13"/>
          <p:cNvSpPr>
            <a:spLocks noGrp="1"/>
          </p:cNvSpPr>
          <p:nvPr>
            <p:ph type="chart" sz="quarter" idx="21"/>
          </p:nvPr>
        </p:nvSpPr>
        <p:spPr>
          <a:xfrm>
            <a:off x="8168004" y="2286319"/>
            <a:ext cx="3412890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94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áfico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82432" y="436888"/>
            <a:ext cx="10998459" cy="4368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FF4F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diapositiva</a:t>
            </a:r>
            <a:r>
              <a:rPr lang="en-US" dirty="0"/>
              <a:t> /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gráficos</a:t>
            </a:r>
            <a:r>
              <a:rPr lang="en-US" dirty="0"/>
              <a:t> – Calibri Bold 28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4" name="Marcador de tex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2430" y="1443046"/>
            <a:ext cx="10998460" cy="36544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– Calibri 18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7" name="Marcador de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582431" y="2286643"/>
            <a:ext cx="5287029" cy="48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500" b="1" i="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Calibri Bold 15 </a:t>
            </a:r>
            <a:r>
              <a:rPr lang="en-US" dirty="0" err="1"/>
              <a:t>pts</a:t>
            </a:r>
            <a:endParaRPr lang="es-ES" dirty="0"/>
          </a:p>
        </p:txBody>
      </p:sp>
      <p:sp>
        <p:nvSpPr>
          <p:cNvPr id="8" name="Marcador de tex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31" y="2865757"/>
            <a:ext cx="5287029" cy="2458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 baseline="0">
                <a:solidFill>
                  <a:srgbClr val="6D6F71"/>
                </a:solidFill>
              </a:defRPr>
            </a:lvl1pPr>
          </a:lstStyle>
          <a:p>
            <a:pPr lvl="0"/>
            <a:r>
              <a:rPr lang="en-US" dirty="0"/>
              <a:t>Calibri 13 pts.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</a:t>
            </a:r>
            <a:r>
              <a:rPr lang="en-US" dirty="0" err="1"/>
              <a:t>ipsum</a:t>
            </a:r>
            <a:r>
              <a:rPr lang="en-US" dirty="0"/>
              <a:t> nisi.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nisi.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ligula </a:t>
            </a:r>
            <a:r>
              <a:rPr lang="en-US" dirty="0" err="1"/>
              <a:t>velit</a:t>
            </a:r>
            <a:r>
              <a:rPr lang="en-US" dirty="0"/>
              <a:t>, at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endParaRPr lang="es-ES" dirty="0"/>
          </a:p>
        </p:txBody>
      </p:sp>
      <p:sp>
        <p:nvSpPr>
          <p:cNvPr id="12" name="Marcador de gráfico 13"/>
          <p:cNvSpPr>
            <a:spLocks noGrp="1"/>
          </p:cNvSpPr>
          <p:nvPr>
            <p:ph type="chart" sz="quarter" idx="21"/>
          </p:nvPr>
        </p:nvSpPr>
        <p:spPr>
          <a:xfrm>
            <a:off x="6346037" y="2286319"/>
            <a:ext cx="5234856" cy="3037523"/>
          </a:xfrm>
          <a:prstGeom prst="rect">
            <a:avLst/>
          </a:prstGeom>
        </p:spPr>
        <p:txBody>
          <a:bodyPr vert="horz" lIns="91414" tIns="45706" rIns="91414" bIns="45706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82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6696472"/>
            <a:ext cx="12190413" cy="188912"/>
          </a:xfrm>
          <a:prstGeom prst="rect">
            <a:avLst/>
          </a:prstGeom>
          <a:solidFill>
            <a:srgbClr val="FF52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4" tIns="45706" rIns="91414" bIns="45706" anchor="ctr"/>
          <a:lstStyle/>
          <a:p>
            <a:pPr eaLnBrk="0" hangingPunct="0">
              <a:defRPr/>
            </a:pPr>
            <a:endParaRPr lang="es-PE" sz="2400">
              <a:solidFill>
                <a:prstClr val="black"/>
              </a:solidFill>
            </a:endParaRPr>
          </a:p>
        </p:txBody>
      </p:sp>
      <p:pic>
        <p:nvPicPr>
          <p:cNvPr id="1027" name="7 Imagen" descr="LOGOTIPO PRINCIPAL.JPG"/>
          <p:cNvPicPr>
            <a:picLocks noChangeAspect="1"/>
          </p:cNvPicPr>
          <p:nvPr/>
        </p:nvPicPr>
        <p:blipFill>
          <a:blip r:embed="rId3" cstate="print"/>
          <a:srcRect l="9360" t="13654" r="9360" b="10626"/>
          <a:stretch>
            <a:fillRect/>
          </a:stretch>
        </p:blipFill>
        <p:spPr bwMode="auto">
          <a:xfrm>
            <a:off x="10490381" y="0"/>
            <a:ext cx="1700032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938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0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12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19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25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798" indent="-34279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728" indent="-28566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658" indent="-2285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720" indent="-2285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4" indent="-2285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7" indent="-228532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0" indent="-228532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2" indent="-228532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2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04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720" r:id="rId4"/>
    <p:sldLayoutId id="2147483724" r:id="rId5"/>
  </p:sldLayoutIdLst>
  <p:txStyles>
    <p:titleStyle>
      <a:lvl1pPr algn="ctr" defTabSz="45706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4570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8" indent="-285666" algn="l" defTabSz="45706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8" indent="-228532" algn="l" defTabSz="45706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2" algn="l" defTabSz="45706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4" indent="-228532" algn="l" defTabSz="45706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7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0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2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4063471" y="6715765"/>
            <a:ext cx="8126942" cy="140367"/>
          </a:xfrm>
          <a:prstGeom prst="rect">
            <a:avLst/>
          </a:prstGeom>
          <a:solidFill>
            <a:srgbClr val="FF4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4" tIns="45706" rIns="91414" bIns="45706" rtlCol="0" anchor="ctr"/>
          <a:lstStyle/>
          <a:p>
            <a:pPr algn="ctr" defTabSz="457064"/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Marcador de título 18"/>
          <p:cNvSpPr>
            <a:spLocks noGrp="1"/>
          </p:cNvSpPr>
          <p:nvPr>
            <p:ph type="title"/>
          </p:nvPr>
        </p:nvSpPr>
        <p:spPr>
          <a:xfrm>
            <a:off x="6888383" y="6377099"/>
            <a:ext cx="4773779" cy="309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464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457064" rtl="0" eaLnBrk="1" latinLnBrk="0" hangingPunct="1">
        <a:spcBef>
          <a:spcPct val="0"/>
        </a:spcBef>
        <a:buNone/>
        <a:defRPr sz="900" kern="1200">
          <a:solidFill>
            <a:srgbClr val="6D6F7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4570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8" indent="-285666" algn="l" defTabSz="45706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8" indent="-228532" algn="l" defTabSz="45706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2" algn="l" defTabSz="45706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4" indent="-228532" algn="l" defTabSz="45706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7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0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2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4063471" y="6715765"/>
            <a:ext cx="8126942" cy="140367"/>
          </a:xfrm>
          <a:prstGeom prst="rect">
            <a:avLst/>
          </a:prstGeom>
          <a:solidFill>
            <a:srgbClr val="FF4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4" tIns="45706" rIns="91414" bIns="45706" rtlCol="0" anchor="ctr"/>
          <a:lstStyle/>
          <a:p>
            <a:pPr algn="ctr" defTabSz="457064"/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Marcador de título 18"/>
          <p:cNvSpPr>
            <a:spLocks noGrp="1"/>
          </p:cNvSpPr>
          <p:nvPr>
            <p:ph type="title"/>
          </p:nvPr>
        </p:nvSpPr>
        <p:spPr>
          <a:xfrm>
            <a:off x="6888383" y="6377099"/>
            <a:ext cx="4773779" cy="309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103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l" defTabSz="457064" rtl="0" eaLnBrk="1" latinLnBrk="0" hangingPunct="1">
        <a:spcBef>
          <a:spcPct val="0"/>
        </a:spcBef>
        <a:buNone/>
        <a:defRPr sz="900" kern="1200">
          <a:solidFill>
            <a:srgbClr val="6D6F7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4570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8" indent="-285666" algn="l" defTabSz="45706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8" indent="-228532" algn="l" defTabSz="45706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2" algn="l" defTabSz="45706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4" indent="-228532" algn="l" defTabSz="45706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7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0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2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4063471" y="6715765"/>
            <a:ext cx="8126942" cy="140367"/>
          </a:xfrm>
          <a:prstGeom prst="rect">
            <a:avLst/>
          </a:prstGeom>
          <a:solidFill>
            <a:srgbClr val="FF4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4" tIns="45706" rIns="91414" bIns="45706" rtlCol="0" anchor="ctr"/>
          <a:lstStyle/>
          <a:p>
            <a:pPr algn="ctr" defTabSz="457064"/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Marcador de título 18"/>
          <p:cNvSpPr>
            <a:spLocks noGrp="1"/>
          </p:cNvSpPr>
          <p:nvPr>
            <p:ph type="title"/>
          </p:nvPr>
        </p:nvSpPr>
        <p:spPr>
          <a:xfrm>
            <a:off x="6888383" y="6377099"/>
            <a:ext cx="4773779" cy="309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8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xStyles>
    <p:titleStyle>
      <a:lvl1pPr algn="l" defTabSz="457064" rtl="0" eaLnBrk="1" latinLnBrk="0" hangingPunct="1">
        <a:spcBef>
          <a:spcPct val="0"/>
        </a:spcBef>
        <a:buNone/>
        <a:defRPr sz="900" kern="1200">
          <a:solidFill>
            <a:srgbClr val="6D6F7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4570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8" indent="-285666" algn="l" defTabSz="45706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8" indent="-228532" algn="l" defTabSz="45706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2" algn="l" defTabSz="45706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4" indent="-228532" algn="l" defTabSz="45706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7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0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2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2" algn="l" defTabSz="4570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4" algn="l" defTabSz="4570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4063471" y="6715764"/>
            <a:ext cx="8126942" cy="140367"/>
          </a:xfrm>
          <a:prstGeom prst="rect">
            <a:avLst/>
          </a:prstGeom>
          <a:solidFill>
            <a:srgbClr val="FF4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 defTabSz="609539"/>
            <a:endParaRPr lang="es-ES" sz="2400" dirty="0">
              <a:solidFill>
                <a:prstClr val="white"/>
              </a:solidFill>
            </a:endParaRPr>
          </a:p>
        </p:txBody>
      </p:sp>
      <p:sp>
        <p:nvSpPr>
          <p:cNvPr id="10" name="Marcador de título 18"/>
          <p:cNvSpPr>
            <a:spLocks noGrp="1"/>
          </p:cNvSpPr>
          <p:nvPr>
            <p:ph type="title"/>
          </p:nvPr>
        </p:nvSpPr>
        <p:spPr>
          <a:xfrm>
            <a:off x="6888383" y="6377098"/>
            <a:ext cx="4773779" cy="309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81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l" defTabSz="609539" rtl="0" eaLnBrk="1" latinLnBrk="0" hangingPunct="1">
        <a:spcBef>
          <a:spcPct val="0"/>
        </a:spcBef>
        <a:buNone/>
        <a:defRPr sz="1200" kern="1200">
          <a:solidFill>
            <a:srgbClr val="6D6F71"/>
          </a:solidFill>
          <a:latin typeface="+mj-lt"/>
          <a:ea typeface="+mj-ea"/>
          <a:cs typeface="+mj-cs"/>
        </a:defRPr>
      </a:lvl1pPr>
    </p:titleStyle>
    <p:bodyStyle>
      <a:lvl1pPr marL="457154" indent="-457154" algn="l" defTabSz="60953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01" indent="-380962" algn="l" defTabSz="609539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indent="-304770" algn="l" defTabSz="60953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87" indent="-304770" algn="l" defTabSz="609539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6" indent="-304770" algn="l" defTabSz="609539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26" y="188640"/>
            <a:ext cx="7416824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049926" y="4411123"/>
            <a:ext cx="7517421" cy="565320"/>
          </a:xfrm>
        </p:spPr>
        <p:txBody>
          <a:bodyPr/>
          <a:lstStyle/>
          <a:p>
            <a:pPr lvl="0" algn="l"/>
            <a:r>
              <a:rPr lang="es-CO" sz="4000" dirty="0">
                <a:solidFill>
                  <a:schemeClr val="tx2"/>
                </a:solidFill>
                <a:latin typeface="Flexo"/>
              </a:rPr>
              <a:t>Proyecto </a:t>
            </a:r>
            <a:r>
              <a:rPr lang="es-CO" sz="4000" dirty="0" err="1">
                <a:solidFill>
                  <a:schemeClr val="tx2"/>
                </a:solidFill>
                <a:latin typeface="Flexo"/>
              </a:rPr>
              <a:t>Kadabra</a:t>
            </a:r>
            <a:br>
              <a:rPr lang="es-CO" sz="4000" dirty="0">
                <a:solidFill>
                  <a:schemeClr val="tx2"/>
                </a:solidFill>
                <a:latin typeface="Flexo"/>
              </a:rPr>
            </a:br>
            <a:r>
              <a:rPr lang="es-CO" sz="2800" dirty="0">
                <a:solidFill>
                  <a:schemeClr val="tx2"/>
                </a:solidFill>
                <a:latin typeface="Flexo"/>
              </a:rPr>
              <a:t>Mayo, 2018</a:t>
            </a:r>
            <a:br>
              <a:rPr lang="es-CO" sz="4000" dirty="0">
                <a:solidFill>
                  <a:schemeClr val="tx2"/>
                </a:solidFill>
                <a:latin typeface="Flexo"/>
              </a:rPr>
            </a:br>
            <a:br>
              <a:rPr lang="es-CO" sz="4000" dirty="0">
                <a:solidFill>
                  <a:schemeClr val="tx2"/>
                </a:solidFill>
                <a:latin typeface="Flexo"/>
              </a:rPr>
            </a:br>
            <a:endParaRPr lang="es-ES" sz="4000" dirty="0">
              <a:solidFill>
                <a:schemeClr val="tx2"/>
              </a:solidFill>
              <a:latin typeface="Flexo"/>
            </a:endParaRPr>
          </a:p>
        </p:txBody>
      </p:sp>
    </p:spTree>
    <p:extLst>
      <p:ext uri="{BB962C8B-B14F-4D97-AF65-F5344CB8AC3E}">
        <p14:creationId xmlns:p14="http://schemas.microsoft.com/office/powerpoint/2010/main" val="46685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1"/>
          <p:cNvSpPr/>
          <p:nvPr/>
        </p:nvSpPr>
        <p:spPr bwMode="auto">
          <a:xfrm>
            <a:off x="5280624" y="1210199"/>
            <a:ext cx="2228786" cy="195067"/>
          </a:xfrm>
          <a:prstGeom prst="rect">
            <a:avLst/>
          </a:prstGeom>
          <a:solidFill>
            <a:srgbClr val="70ADAB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s-PE" sz="1400" b="1" dirty="0">
                <a:solidFill>
                  <a:prstClr val="black"/>
                </a:solidFill>
              </a:rPr>
              <a:t>No Core</a:t>
            </a:r>
            <a:endParaRPr lang="es-PE" sz="1600" b="1" dirty="0">
              <a:solidFill>
                <a:prstClr val="black"/>
              </a:solidFill>
            </a:endParaRPr>
          </a:p>
        </p:txBody>
      </p:sp>
      <p:sp>
        <p:nvSpPr>
          <p:cNvPr id="9" name="Rectangle 133"/>
          <p:cNvSpPr/>
          <p:nvPr/>
        </p:nvSpPr>
        <p:spPr bwMode="auto">
          <a:xfrm>
            <a:off x="7681473" y="1196752"/>
            <a:ext cx="2228786" cy="195067"/>
          </a:xfrm>
          <a:prstGeom prst="rect">
            <a:avLst/>
          </a:prstGeom>
          <a:solidFill>
            <a:srgbClr val="70ADAB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s-PE" sz="1400" b="1" dirty="0">
                <a:solidFill>
                  <a:prstClr val="black"/>
                </a:solidFill>
              </a:rPr>
              <a:t>No TI</a:t>
            </a:r>
            <a:endParaRPr lang="es-PE" sz="1600" b="1" dirty="0">
              <a:solidFill>
                <a:prstClr val="black"/>
              </a:solidFill>
            </a:endParaRPr>
          </a:p>
        </p:txBody>
      </p:sp>
      <p:sp>
        <p:nvSpPr>
          <p:cNvPr id="10" name="Rectangle 5"/>
          <p:cNvSpPr/>
          <p:nvPr/>
        </p:nvSpPr>
        <p:spPr bwMode="auto">
          <a:xfrm>
            <a:off x="2902918" y="1210199"/>
            <a:ext cx="2228786" cy="233225"/>
          </a:xfrm>
          <a:prstGeom prst="rect">
            <a:avLst/>
          </a:prstGeom>
          <a:solidFill>
            <a:srgbClr val="70ADAB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s-PE" sz="1400" b="1" dirty="0">
                <a:solidFill>
                  <a:prstClr val="black"/>
                </a:solidFill>
              </a:rPr>
              <a:t>Core</a:t>
            </a:r>
            <a:endParaRPr lang="es-PE" sz="1600" b="1" dirty="0">
              <a:solidFill>
                <a:prstClr val="black"/>
              </a:solidFill>
            </a:endParaRPr>
          </a:p>
        </p:txBody>
      </p:sp>
      <p:sp>
        <p:nvSpPr>
          <p:cNvPr id="11" name="Rounded Rectangle 8"/>
          <p:cNvSpPr/>
          <p:nvPr/>
        </p:nvSpPr>
        <p:spPr bwMode="auto">
          <a:xfrm flipH="1">
            <a:off x="2815248" y="1484784"/>
            <a:ext cx="7184606" cy="762274"/>
          </a:xfrm>
          <a:prstGeom prst="roundRect">
            <a:avLst>
              <a:gd name="adj" fmla="val 7557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sp>
        <p:nvSpPr>
          <p:cNvPr id="12" name="Rounded Rectangle 9"/>
          <p:cNvSpPr/>
          <p:nvPr/>
        </p:nvSpPr>
        <p:spPr bwMode="auto">
          <a:xfrm flipH="1">
            <a:off x="2815244" y="2347526"/>
            <a:ext cx="7184606" cy="1122045"/>
          </a:xfrm>
          <a:prstGeom prst="roundRect">
            <a:avLst>
              <a:gd name="adj" fmla="val 7557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sp>
        <p:nvSpPr>
          <p:cNvPr id="13" name="Rounded Rectangle 10"/>
          <p:cNvSpPr/>
          <p:nvPr/>
        </p:nvSpPr>
        <p:spPr bwMode="auto">
          <a:xfrm flipH="1">
            <a:off x="2815242" y="3581948"/>
            <a:ext cx="7184606" cy="1287212"/>
          </a:xfrm>
          <a:prstGeom prst="roundRect">
            <a:avLst>
              <a:gd name="adj" fmla="val 755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sp>
        <p:nvSpPr>
          <p:cNvPr id="14" name="Rounded Rectangle 12">
            <a:hlinkClick r:id="rId2" action="ppaction://hlinksldjump"/>
          </p:cNvPr>
          <p:cNvSpPr/>
          <p:nvPr/>
        </p:nvSpPr>
        <p:spPr bwMode="auto">
          <a:xfrm flipH="1">
            <a:off x="2871040" y="4941168"/>
            <a:ext cx="7128808" cy="1111404"/>
          </a:xfrm>
          <a:prstGeom prst="roundRect">
            <a:avLst>
              <a:gd name="adj" fmla="val 4740"/>
            </a:avLst>
          </a:prstGeom>
          <a:solidFill>
            <a:schemeClr val="bg1"/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sp>
        <p:nvSpPr>
          <p:cNvPr id="15" name="Rectangle 18"/>
          <p:cNvSpPr/>
          <p:nvPr/>
        </p:nvSpPr>
        <p:spPr bwMode="auto">
          <a:xfrm>
            <a:off x="3026070" y="2449855"/>
            <a:ext cx="180000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9"/>
          <p:cNvSpPr/>
          <p:nvPr/>
        </p:nvSpPr>
        <p:spPr bwMode="auto">
          <a:xfrm>
            <a:off x="3026070" y="2669229"/>
            <a:ext cx="180000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22"/>
          <p:cNvSpPr/>
          <p:nvPr/>
        </p:nvSpPr>
        <p:spPr bwMode="auto">
          <a:xfrm>
            <a:off x="2956300" y="1537738"/>
            <a:ext cx="4500000" cy="1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914400"/>
            <a:r>
              <a:rPr lang="es-PE" sz="800" dirty="0">
                <a:solidFill>
                  <a:prstClr val="black"/>
                </a:solidFill>
              </a:rPr>
              <a:t>Portal externo - Prima AFP </a:t>
            </a:r>
          </a:p>
        </p:txBody>
      </p:sp>
      <p:sp>
        <p:nvSpPr>
          <p:cNvPr id="18" name="Rectangle 23"/>
          <p:cNvSpPr/>
          <p:nvPr/>
        </p:nvSpPr>
        <p:spPr bwMode="auto">
          <a:xfrm>
            <a:off x="2961648" y="1933918"/>
            <a:ext cx="6912000" cy="198938"/>
          </a:xfrm>
          <a:prstGeom prst="rect">
            <a:avLst/>
          </a:prstGeom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>
                <a:solidFill>
                  <a:prstClr val="black"/>
                </a:solidFill>
              </a:rPr>
              <a:t>Portal </a:t>
            </a:r>
            <a:r>
              <a:rPr lang="en-US" sz="900" dirty="0" err="1">
                <a:solidFill>
                  <a:prstClr val="black"/>
                </a:solidFill>
              </a:rPr>
              <a:t>interno</a:t>
            </a:r>
            <a:r>
              <a:rPr lang="en-US" sz="900" dirty="0">
                <a:solidFill>
                  <a:prstClr val="black"/>
                </a:solidFill>
              </a:rPr>
              <a:t> – Prima Portal </a:t>
            </a:r>
          </a:p>
        </p:txBody>
      </p:sp>
      <p:sp>
        <p:nvSpPr>
          <p:cNvPr id="19" name="Rectangle 25"/>
          <p:cNvSpPr/>
          <p:nvPr/>
        </p:nvSpPr>
        <p:spPr bwMode="auto">
          <a:xfrm>
            <a:off x="3327849" y="2900569"/>
            <a:ext cx="180000" cy="18000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26"/>
          <p:cNvSpPr/>
          <p:nvPr/>
        </p:nvSpPr>
        <p:spPr bwMode="auto">
          <a:xfrm>
            <a:off x="3223350" y="2449855"/>
            <a:ext cx="180000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7"/>
          <p:cNvSpPr/>
          <p:nvPr/>
        </p:nvSpPr>
        <p:spPr bwMode="auto">
          <a:xfrm>
            <a:off x="3223350" y="2669229"/>
            <a:ext cx="180000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8"/>
          <p:cNvSpPr/>
          <p:nvPr/>
        </p:nvSpPr>
        <p:spPr bwMode="auto">
          <a:xfrm>
            <a:off x="3918180" y="2900569"/>
            <a:ext cx="180000" cy="18000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9"/>
          <p:cNvSpPr/>
          <p:nvPr/>
        </p:nvSpPr>
        <p:spPr bwMode="auto">
          <a:xfrm>
            <a:off x="3420630" y="2449855"/>
            <a:ext cx="180000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30"/>
          <p:cNvSpPr/>
          <p:nvPr/>
        </p:nvSpPr>
        <p:spPr bwMode="auto">
          <a:xfrm>
            <a:off x="3420630" y="2669229"/>
            <a:ext cx="180000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31"/>
          <p:cNvSpPr/>
          <p:nvPr/>
        </p:nvSpPr>
        <p:spPr bwMode="auto">
          <a:xfrm>
            <a:off x="4427880" y="2900569"/>
            <a:ext cx="180000" cy="18000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Rectangle 32"/>
          <p:cNvSpPr/>
          <p:nvPr/>
        </p:nvSpPr>
        <p:spPr bwMode="auto">
          <a:xfrm>
            <a:off x="3617910" y="2449855"/>
            <a:ext cx="180000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33"/>
          <p:cNvSpPr/>
          <p:nvPr/>
        </p:nvSpPr>
        <p:spPr bwMode="auto">
          <a:xfrm>
            <a:off x="3617910" y="2669229"/>
            <a:ext cx="180000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35"/>
          <p:cNvSpPr/>
          <p:nvPr/>
        </p:nvSpPr>
        <p:spPr bwMode="auto">
          <a:xfrm>
            <a:off x="5621130" y="2404135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Rectangle 36"/>
          <p:cNvSpPr/>
          <p:nvPr/>
        </p:nvSpPr>
        <p:spPr bwMode="auto">
          <a:xfrm>
            <a:off x="5621130" y="2623509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Rectangle 37"/>
          <p:cNvSpPr/>
          <p:nvPr/>
        </p:nvSpPr>
        <p:spPr bwMode="auto">
          <a:xfrm>
            <a:off x="5621130" y="2843108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Rectangle 38"/>
          <p:cNvSpPr/>
          <p:nvPr/>
        </p:nvSpPr>
        <p:spPr bwMode="auto">
          <a:xfrm>
            <a:off x="5818410" y="2404135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39"/>
          <p:cNvSpPr/>
          <p:nvPr/>
        </p:nvSpPr>
        <p:spPr bwMode="auto">
          <a:xfrm>
            <a:off x="5818410" y="2623509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Rectangle 40"/>
          <p:cNvSpPr/>
          <p:nvPr/>
        </p:nvSpPr>
        <p:spPr bwMode="auto">
          <a:xfrm>
            <a:off x="5818410" y="2843108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ectangle 41"/>
          <p:cNvSpPr/>
          <p:nvPr/>
        </p:nvSpPr>
        <p:spPr bwMode="auto">
          <a:xfrm>
            <a:off x="6015690" y="2404135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Rectangle 42"/>
          <p:cNvSpPr/>
          <p:nvPr/>
        </p:nvSpPr>
        <p:spPr bwMode="auto">
          <a:xfrm>
            <a:off x="6015690" y="2623509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Rectangle 43"/>
          <p:cNvSpPr/>
          <p:nvPr/>
        </p:nvSpPr>
        <p:spPr bwMode="auto">
          <a:xfrm>
            <a:off x="6015690" y="2843108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Rectangle 44"/>
          <p:cNvSpPr/>
          <p:nvPr/>
        </p:nvSpPr>
        <p:spPr bwMode="auto">
          <a:xfrm>
            <a:off x="6212970" y="2404135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Rectangle 45"/>
          <p:cNvSpPr/>
          <p:nvPr/>
        </p:nvSpPr>
        <p:spPr bwMode="auto">
          <a:xfrm>
            <a:off x="6212970" y="2623509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Rectangle 46"/>
          <p:cNvSpPr/>
          <p:nvPr/>
        </p:nvSpPr>
        <p:spPr bwMode="auto">
          <a:xfrm>
            <a:off x="6212970" y="2843108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Rectangle 47"/>
          <p:cNvSpPr/>
          <p:nvPr/>
        </p:nvSpPr>
        <p:spPr bwMode="auto">
          <a:xfrm>
            <a:off x="6410250" y="2404135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Rectangle 48"/>
          <p:cNvSpPr/>
          <p:nvPr/>
        </p:nvSpPr>
        <p:spPr bwMode="auto">
          <a:xfrm>
            <a:off x="6410250" y="2623509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Rectangle 49"/>
          <p:cNvSpPr/>
          <p:nvPr/>
        </p:nvSpPr>
        <p:spPr bwMode="auto">
          <a:xfrm>
            <a:off x="6410250" y="2843108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Rectangle 50"/>
          <p:cNvSpPr/>
          <p:nvPr/>
        </p:nvSpPr>
        <p:spPr bwMode="auto">
          <a:xfrm>
            <a:off x="6607530" y="2404135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51"/>
          <p:cNvSpPr/>
          <p:nvPr/>
        </p:nvSpPr>
        <p:spPr bwMode="auto">
          <a:xfrm>
            <a:off x="6607530" y="2623509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ectangle 52"/>
          <p:cNvSpPr/>
          <p:nvPr/>
        </p:nvSpPr>
        <p:spPr bwMode="auto">
          <a:xfrm>
            <a:off x="6607530" y="2843108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Rectangle 53"/>
          <p:cNvSpPr/>
          <p:nvPr/>
        </p:nvSpPr>
        <p:spPr bwMode="auto">
          <a:xfrm>
            <a:off x="6804810" y="2404135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Rectangle 54"/>
          <p:cNvSpPr/>
          <p:nvPr/>
        </p:nvSpPr>
        <p:spPr bwMode="auto">
          <a:xfrm>
            <a:off x="6804810" y="2623509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ectangle 55"/>
          <p:cNvSpPr/>
          <p:nvPr/>
        </p:nvSpPr>
        <p:spPr bwMode="auto">
          <a:xfrm>
            <a:off x="6804810" y="2843108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Rectangle 56"/>
          <p:cNvSpPr/>
          <p:nvPr/>
        </p:nvSpPr>
        <p:spPr bwMode="auto">
          <a:xfrm>
            <a:off x="7002091" y="2404135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Rectangle 57"/>
          <p:cNvSpPr/>
          <p:nvPr/>
        </p:nvSpPr>
        <p:spPr bwMode="auto">
          <a:xfrm>
            <a:off x="7002091" y="2623509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Rectangle 58"/>
          <p:cNvSpPr/>
          <p:nvPr/>
        </p:nvSpPr>
        <p:spPr bwMode="auto">
          <a:xfrm>
            <a:off x="7002091" y="2843108"/>
            <a:ext cx="180000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96"/>
          <p:cNvSpPr txBox="1"/>
          <p:nvPr/>
        </p:nvSpPr>
        <p:spPr bwMode="auto">
          <a:xfrm>
            <a:off x="1521088" y="2663854"/>
            <a:ext cx="116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prstClr val="black"/>
                </a:solidFill>
              </a:rPr>
              <a:t>Aplicaciones</a:t>
            </a:r>
          </a:p>
        </p:txBody>
      </p:sp>
      <p:sp>
        <p:nvSpPr>
          <p:cNvPr id="53" name="Flowchart: Magnetic Disk 98"/>
          <p:cNvSpPr/>
          <p:nvPr/>
        </p:nvSpPr>
        <p:spPr bwMode="auto">
          <a:xfrm>
            <a:off x="3330077" y="3697796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54" name="TextBox 99"/>
          <p:cNvSpPr txBox="1"/>
          <p:nvPr/>
        </p:nvSpPr>
        <p:spPr bwMode="auto">
          <a:xfrm>
            <a:off x="2932683" y="3121223"/>
            <a:ext cx="86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 dirty="0">
                <a:solidFill>
                  <a:prstClr val="black"/>
                </a:solidFill>
              </a:rPr>
              <a:t>Sistema de Pensiones</a:t>
            </a:r>
          </a:p>
        </p:txBody>
      </p:sp>
      <p:sp>
        <p:nvSpPr>
          <p:cNvPr id="55" name="Flowchart: Magnetic Disk 102"/>
          <p:cNvSpPr/>
          <p:nvPr/>
        </p:nvSpPr>
        <p:spPr bwMode="auto">
          <a:xfrm>
            <a:off x="5731610" y="3676496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56" name="Flowchart: Magnetic Disk 103"/>
          <p:cNvSpPr/>
          <p:nvPr/>
        </p:nvSpPr>
        <p:spPr bwMode="auto">
          <a:xfrm>
            <a:off x="6207862" y="3676496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57" name="Flowchart: Magnetic Disk 104"/>
          <p:cNvSpPr/>
          <p:nvPr/>
        </p:nvSpPr>
        <p:spPr bwMode="auto">
          <a:xfrm>
            <a:off x="4551963" y="3690995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58" name="Flowchart: Magnetic Disk 105"/>
          <p:cNvSpPr/>
          <p:nvPr/>
        </p:nvSpPr>
        <p:spPr bwMode="auto">
          <a:xfrm>
            <a:off x="5734214" y="3921095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59" name="Flowchart: Magnetic Disk 106"/>
          <p:cNvSpPr/>
          <p:nvPr/>
        </p:nvSpPr>
        <p:spPr bwMode="auto">
          <a:xfrm>
            <a:off x="6210465" y="3921095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60" name="TextBox 107"/>
          <p:cNvSpPr txBox="1"/>
          <p:nvPr/>
        </p:nvSpPr>
        <p:spPr bwMode="auto">
          <a:xfrm>
            <a:off x="3085643" y="4366845"/>
            <a:ext cx="182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" b="1" i="1" dirty="0">
                <a:solidFill>
                  <a:prstClr val="black"/>
                </a:solidFill>
              </a:rPr>
              <a:t>Todas las BD poseen data Maestra</a:t>
            </a:r>
          </a:p>
          <a:p>
            <a:pPr algn="ctr"/>
            <a:r>
              <a:rPr lang="es-PE" sz="900" b="1" i="1" dirty="0">
                <a:solidFill>
                  <a:prstClr val="black"/>
                </a:solidFill>
              </a:rPr>
              <a:t>Oracle 11g</a:t>
            </a:r>
          </a:p>
        </p:txBody>
      </p:sp>
      <p:sp>
        <p:nvSpPr>
          <p:cNvPr id="61" name="Flowchart: Magnetic Disk 108"/>
          <p:cNvSpPr/>
          <p:nvPr/>
        </p:nvSpPr>
        <p:spPr bwMode="auto">
          <a:xfrm>
            <a:off x="3968224" y="3696121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62" name="Flowchart: Magnetic Disk 109"/>
          <p:cNvSpPr/>
          <p:nvPr/>
        </p:nvSpPr>
        <p:spPr bwMode="auto">
          <a:xfrm>
            <a:off x="5969736" y="3676496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63" name="Flowchart: Magnetic Disk 111"/>
          <p:cNvSpPr/>
          <p:nvPr/>
        </p:nvSpPr>
        <p:spPr bwMode="auto">
          <a:xfrm>
            <a:off x="5972339" y="3921095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64" name="Flowchart: Magnetic Disk 120"/>
          <p:cNvSpPr/>
          <p:nvPr/>
        </p:nvSpPr>
        <p:spPr bwMode="auto">
          <a:xfrm>
            <a:off x="7349658" y="3686021"/>
            <a:ext cx="327243" cy="553065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65" name="TextBox 121"/>
          <p:cNvSpPr txBox="1"/>
          <p:nvPr/>
        </p:nvSpPr>
        <p:spPr bwMode="auto">
          <a:xfrm>
            <a:off x="7052456" y="4365104"/>
            <a:ext cx="95283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" b="1" i="1" dirty="0" err="1">
                <a:solidFill>
                  <a:prstClr val="black"/>
                </a:solidFill>
              </a:rPr>
              <a:t>Datawarehouse</a:t>
            </a:r>
            <a:endParaRPr lang="es-PE" sz="900" b="1" i="1" dirty="0">
              <a:solidFill>
                <a:prstClr val="black"/>
              </a:solidFill>
            </a:endParaRPr>
          </a:p>
          <a:p>
            <a:pPr algn="ctr"/>
            <a:r>
              <a:rPr lang="es-PE" sz="900" b="1" i="1" dirty="0">
                <a:solidFill>
                  <a:prstClr val="black"/>
                </a:solidFill>
              </a:rPr>
              <a:t>Oracle 12C</a:t>
            </a:r>
          </a:p>
          <a:p>
            <a:pPr algn="ctr"/>
            <a:endParaRPr lang="es-PE" sz="900" b="1" i="1" dirty="0">
              <a:solidFill>
                <a:prstClr val="black"/>
              </a:solidFill>
            </a:endParaRPr>
          </a:p>
          <a:p>
            <a:pPr algn="ctr"/>
            <a:endParaRPr lang="es-PE" sz="1000" b="1" i="1" dirty="0">
              <a:solidFill>
                <a:prstClr val="black"/>
              </a:solidFill>
            </a:endParaRPr>
          </a:p>
        </p:txBody>
      </p:sp>
      <p:sp>
        <p:nvSpPr>
          <p:cNvPr id="66" name="Rectangle 142"/>
          <p:cNvSpPr/>
          <p:nvPr/>
        </p:nvSpPr>
        <p:spPr bwMode="auto">
          <a:xfrm>
            <a:off x="2966680" y="5711009"/>
            <a:ext cx="1044000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AIX 7.1 (PrimaOra01)</a:t>
            </a:r>
          </a:p>
        </p:txBody>
      </p:sp>
      <p:sp>
        <p:nvSpPr>
          <p:cNvPr id="67" name="TextBox 166"/>
          <p:cNvSpPr txBox="1"/>
          <p:nvPr/>
        </p:nvSpPr>
        <p:spPr bwMode="auto">
          <a:xfrm>
            <a:off x="1622370" y="5283131"/>
            <a:ext cx="106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prstClr val="black"/>
                </a:solidFill>
              </a:rPr>
              <a:t>Plataforma</a:t>
            </a:r>
          </a:p>
          <a:p>
            <a:pPr algn="r"/>
            <a:endParaRPr lang="en-US" sz="1000" dirty="0">
              <a:solidFill>
                <a:prstClr val="black"/>
              </a:solidFill>
            </a:endParaRPr>
          </a:p>
          <a:p>
            <a:pPr algn="r"/>
            <a:endParaRPr lang="en-US" sz="1000" dirty="0">
              <a:solidFill>
                <a:prstClr val="black"/>
              </a:solidFill>
            </a:endParaRPr>
          </a:p>
          <a:p>
            <a:pPr algn="r"/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69" name="Straight Connector 4"/>
          <p:cNvCxnSpPr>
            <a:endCxn id="19" idx="1"/>
          </p:cNvCxnSpPr>
          <p:nvPr/>
        </p:nvCxnSpPr>
        <p:spPr bwMode="auto">
          <a:xfrm>
            <a:off x="3051287" y="2867919"/>
            <a:ext cx="276562" cy="12265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145"/>
          <p:cNvCxnSpPr>
            <a:stCxn id="19" idx="3"/>
          </p:cNvCxnSpPr>
          <p:nvPr/>
        </p:nvCxnSpPr>
        <p:spPr bwMode="auto">
          <a:xfrm flipV="1">
            <a:off x="3507849" y="2853442"/>
            <a:ext cx="329700" cy="137127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TextBox 146"/>
          <p:cNvSpPr txBox="1"/>
          <p:nvPr/>
        </p:nvSpPr>
        <p:spPr bwMode="auto">
          <a:xfrm>
            <a:off x="3588088" y="3120852"/>
            <a:ext cx="865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 dirty="0">
                <a:solidFill>
                  <a:prstClr val="black"/>
                </a:solidFill>
              </a:rPr>
              <a:t>MIDAS</a:t>
            </a:r>
          </a:p>
        </p:txBody>
      </p:sp>
      <p:sp>
        <p:nvSpPr>
          <p:cNvPr id="72" name="TextBox 147"/>
          <p:cNvSpPr txBox="1"/>
          <p:nvPr/>
        </p:nvSpPr>
        <p:spPr bwMode="auto">
          <a:xfrm>
            <a:off x="4100940" y="3127388"/>
            <a:ext cx="865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 dirty="0" err="1">
                <a:solidFill>
                  <a:prstClr val="black"/>
                </a:solidFill>
              </a:rPr>
              <a:t>Exactus</a:t>
            </a:r>
            <a:endParaRPr lang="es-PE" sz="800" b="1" i="1" dirty="0">
              <a:solidFill>
                <a:prstClr val="black"/>
              </a:solidFill>
            </a:endParaRPr>
          </a:p>
        </p:txBody>
      </p:sp>
      <p:sp>
        <p:nvSpPr>
          <p:cNvPr id="73" name="TextBox 148"/>
          <p:cNvSpPr txBox="1"/>
          <p:nvPr/>
        </p:nvSpPr>
        <p:spPr bwMode="auto">
          <a:xfrm>
            <a:off x="5372862" y="3122084"/>
            <a:ext cx="2083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 dirty="0">
                <a:solidFill>
                  <a:prstClr val="black"/>
                </a:solidFill>
              </a:rPr>
              <a:t>46 Aplicaciones No </a:t>
            </a:r>
            <a:r>
              <a:rPr lang="es-PE" sz="800" b="1" i="1" dirty="0" err="1">
                <a:solidFill>
                  <a:prstClr val="black"/>
                </a:solidFill>
              </a:rPr>
              <a:t>Core</a:t>
            </a:r>
            <a:r>
              <a:rPr lang="es-PE" sz="800" b="1" i="1" dirty="0">
                <a:solidFill>
                  <a:prstClr val="black"/>
                </a:solidFill>
              </a:rPr>
              <a:t> </a:t>
            </a:r>
          </a:p>
        </p:txBody>
      </p:sp>
      <p:grpSp>
        <p:nvGrpSpPr>
          <p:cNvPr id="74" name="Group 149"/>
          <p:cNvGrpSpPr/>
          <p:nvPr/>
        </p:nvGrpSpPr>
        <p:grpSpPr bwMode="auto">
          <a:xfrm>
            <a:off x="8534717" y="2457377"/>
            <a:ext cx="180782" cy="219472"/>
            <a:chOff x="3548565" y="3411258"/>
            <a:chExt cx="498475" cy="701675"/>
          </a:xfrm>
        </p:grpSpPr>
        <p:sp>
          <p:nvSpPr>
            <p:cNvPr id="75" name="AutoShape 20"/>
            <p:cNvSpPr>
              <a:spLocks noChangeAspect="1" noChangeArrowheads="1" noTextEdit="1"/>
            </p:cNvSpPr>
            <p:nvPr/>
          </p:nvSpPr>
          <p:spPr bwMode="auto">
            <a:xfrm>
              <a:off x="3548565" y="3411258"/>
              <a:ext cx="498475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76" name="Freeform 22"/>
            <p:cNvSpPr>
              <a:spLocks/>
            </p:cNvSpPr>
            <p:nvPr/>
          </p:nvSpPr>
          <p:spPr bwMode="auto">
            <a:xfrm>
              <a:off x="3550152" y="3414433"/>
              <a:ext cx="495300" cy="698500"/>
            </a:xfrm>
            <a:custGeom>
              <a:avLst/>
              <a:gdLst>
                <a:gd name="T0" fmla="*/ 0 w 312"/>
                <a:gd name="T1" fmla="*/ 0 h 440"/>
                <a:gd name="T2" fmla="*/ 0 w 312"/>
                <a:gd name="T3" fmla="*/ 440 h 440"/>
                <a:gd name="T4" fmla="*/ 312 w 312"/>
                <a:gd name="T5" fmla="*/ 440 h 440"/>
                <a:gd name="T6" fmla="*/ 312 w 312"/>
                <a:gd name="T7" fmla="*/ 65 h 440"/>
                <a:gd name="T8" fmla="*/ 281 w 312"/>
                <a:gd name="T9" fmla="*/ 31 h 440"/>
                <a:gd name="T10" fmla="*/ 253 w 312"/>
                <a:gd name="T11" fmla="*/ 0 h 440"/>
                <a:gd name="T12" fmla="*/ 0 w 312"/>
                <a:gd name="T1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440">
                  <a:moveTo>
                    <a:pt x="0" y="0"/>
                  </a:moveTo>
                  <a:lnTo>
                    <a:pt x="0" y="440"/>
                  </a:lnTo>
                  <a:lnTo>
                    <a:pt x="312" y="440"/>
                  </a:lnTo>
                  <a:lnTo>
                    <a:pt x="312" y="65"/>
                  </a:lnTo>
                  <a:lnTo>
                    <a:pt x="281" y="31"/>
                  </a:lnTo>
                  <a:lnTo>
                    <a:pt x="2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77" name="Freeform 23"/>
            <p:cNvSpPr>
              <a:spLocks noEditPoints="1"/>
            </p:cNvSpPr>
            <p:nvPr/>
          </p:nvSpPr>
          <p:spPr bwMode="auto">
            <a:xfrm>
              <a:off x="3938296" y="3411258"/>
              <a:ext cx="100013" cy="103188"/>
            </a:xfrm>
            <a:custGeom>
              <a:avLst/>
              <a:gdLst>
                <a:gd name="T0" fmla="*/ 2 w 63"/>
                <a:gd name="T1" fmla="*/ 63 h 65"/>
                <a:gd name="T2" fmla="*/ 58 w 63"/>
                <a:gd name="T3" fmla="*/ 63 h 65"/>
                <a:gd name="T4" fmla="*/ 2 w 63"/>
                <a:gd name="T5" fmla="*/ 5 h 65"/>
                <a:gd name="T6" fmla="*/ 2 w 63"/>
                <a:gd name="T7" fmla="*/ 63 h 65"/>
                <a:gd name="T8" fmla="*/ 63 w 63"/>
                <a:gd name="T9" fmla="*/ 65 h 65"/>
                <a:gd name="T10" fmla="*/ 0 w 63"/>
                <a:gd name="T11" fmla="*/ 65 h 65"/>
                <a:gd name="T12" fmla="*/ 0 w 63"/>
                <a:gd name="T13" fmla="*/ 0 h 65"/>
                <a:gd name="T14" fmla="*/ 63 w 63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5">
                  <a:moveTo>
                    <a:pt x="2" y="63"/>
                  </a:moveTo>
                  <a:lnTo>
                    <a:pt x="58" y="63"/>
                  </a:lnTo>
                  <a:lnTo>
                    <a:pt x="2" y="5"/>
                  </a:lnTo>
                  <a:lnTo>
                    <a:pt x="2" y="63"/>
                  </a:lnTo>
                  <a:close/>
                  <a:moveTo>
                    <a:pt x="63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3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3615240" y="3601758"/>
              <a:ext cx="36512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79" name="Rectangle 25"/>
            <p:cNvSpPr>
              <a:spLocks noChangeArrowheads="1"/>
            </p:cNvSpPr>
            <p:nvPr/>
          </p:nvSpPr>
          <p:spPr bwMode="auto">
            <a:xfrm>
              <a:off x="3615240" y="3655733"/>
              <a:ext cx="365125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80" name="Rectangle 26"/>
            <p:cNvSpPr>
              <a:spLocks noChangeArrowheads="1"/>
            </p:cNvSpPr>
            <p:nvPr/>
          </p:nvSpPr>
          <p:spPr bwMode="auto">
            <a:xfrm>
              <a:off x="3615240" y="3712883"/>
              <a:ext cx="36512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Group 61"/>
          <p:cNvGrpSpPr>
            <a:grpSpLocks noChangeAspect="1"/>
          </p:cNvGrpSpPr>
          <p:nvPr/>
        </p:nvGrpSpPr>
        <p:grpSpPr bwMode="auto">
          <a:xfrm>
            <a:off x="8886987" y="2457377"/>
            <a:ext cx="194861" cy="198175"/>
            <a:chOff x="2880" y="2750"/>
            <a:chExt cx="294" cy="299"/>
          </a:xfrm>
          <a:solidFill>
            <a:schemeClr val="accent2"/>
          </a:solidFill>
        </p:grpSpPr>
        <p:sp>
          <p:nvSpPr>
            <p:cNvPr id="82" name="Freeform 62"/>
            <p:cNvSpPr>
              <a:spLocks noEditPoints="1"/>
            </p:cNvSpPr>
            <p:nvPr/>
          </p:nvSpPr>
          <p:spPr bwMode="auto">
            <a:xfrm>
              <a:off x="2975" y="2942"/>
              <a:ext cx="107" cy="107"/>
            </a:xfrm>
            <a:custGeom>
              <a:avLst/>
              <a:gdLst>
                <a:gd name="T0" fmla="*/ 28 w 107"/>
                <a:gd name="T1" fmla="*/ 28 h 107"/>
                <a:gd name="T2" fmla="*/ 79 w 107"/>
                <a:gd name="T3" fmla="*/ 28 h 107"/>
                <a:gd name="T4" fmla="*/ 79 w 107"/>
                <a:gd name="T5" fmla="*/ 79 h 107"/>
                <a:gd name="T6" fmla="*/ 28 w 107"/>
                <a:gd name="T7" fmla="*/ 79 h 107"/>
                <a:gd name="T8" fmla="*/ 28 w 107"/>
                <a:gd name="T9" fmla="*/ 28 h 107"/>
                <a:gd name="T10" fmla="*/ 0 w 107"/>
                <a:gd name="T11" fmla="*/ 107 h 107"/>
                <a:gd name="T12" fmla="*/ 107 w 107"/>
                <a:gd name="T13" fmla="*/ 107 h 107"/>
                <a:gd name="T14" fmla="*/ 107 w 107"/>
                <a:gd name="T15" fmla="*/ 0 h 107"/>
                <a:gd name="T16" fmla="*/ 0 w 107"/>
                <a:gd name="T17" fmla="*/ 0 h 107"/>
                <a:gd name="T18" fmla="*/ 0 w 107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7">
                  <a:moveTo>
                    <a:pt x="28" y="28"/>
                  </a:moveTo>
                  <a:lnTo>
                    <a:pt x="79" y="28"/>
                  </a:lnTo>
                  <a:lnTo>
                    <a:pt x="79" y="79"/>
                  </a:lnTo>
                  <a:lnTo>
                    <a:pt x="28" y="79"/>
                  </a:lnTo>
                  <a:lnTo>
                    <a:pt x="28" y="28"/>
                  </a:lnTo>
                  <a:close/>
                  <a:moveTo>
                    <a:pt x="0" y="107"/>
                  </a:moveTo>
                  <a:lnTo>
                    <a:pt x="107" y="107"/>
                  </a:lnTo>
                  <a:lnTo>
                    <a:pt x="107" y="0"/>
                  </a:lnTo>
                  <a:lnTo>
                    <a:pt x="0" y="0"/>
                  </a:lnTo>
                  <a:lnTo>
                    <a:pt x="0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E" kern="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3" name="Freeform 63"/>
            <p:cNvSpPr>
              <a:spLocks noEditPoints="1"/>
            </p:cNvSpPr>
            <p:nvPr/>
          </p:nvSpPr>
          <p:spPr bwMode="auto">
            <a:xfrm>
              <a:off x="3067" y="2750"/>
              <a:ext cx="107" cy="106"/>
            </a:xfrm>
            <a:custGeom>
              <a:avLst/>
              <a:gdLst>
                <a:gd name="T0" fmla="*/ 28 w 107"/>
                <a:gd name="T1" fmla="*/ 27 h 106"/>
                <a:gd name="T2" fmla="*/ 79 w 107"/>
                <a:gd name="T3" fmla="*/ 27 h 106"/>
                <a:gd name="T4" fmla="*/ 79 w 107"/>
                <a:gd name="T5" fmla="*/ 78 h 106"/>
                <a:gd name="T6" fmla="*/ 28 w 107"/>
                <a:gd name="T7" fmla="*/ 78 h 106"/>
                <a:gd name="T8" fmla="*/ 28 w 107"/>
                <a:gd name="T9" fmla="*/ 27 h 106"/>
                <a:gd name="T10" fmla="*/ 0 w 107"/>
                <a:gd name="T11" fmla="*/ 106 h 106"/>
                <a:gd name="T12" fmla="*/ 107 w 107"/>
                <a:gd name="T13" fmla="*/ 106 h 106"/>
                <a:gd name="T14" fmla="*/ 107 w 107"/>
                <a:gd name="T15" fmla="*/ 0 h 106"/>
                <a:gd name="T16" fmla="*/ 0 w 107"/>
                <a:gd name="T17" fmla="*/ 0 h 106"/>
                <a:gd name="T18" fmla="*/ 0 w 107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6">
                  <a:moveTo>
                    <a:pt x="28" y="27"/>
                  </a:moveTo>
                  <a:lnTo>
                    <a:pt x="79" y="27"/>
                  </a:lnTo>
                  <a:lnTo>
                    <a:pt x="79" y="78"/>
                  </a:lnTo>
                  <a:lnTo>
                    <a:pt x="28" y="78"/>
                  </a:lnTo>
                  <a:lnTo>
                    <a:pt x="28" y="27"/>
                  </a:lnTo>
                  <a:close/>
                  <a:moveTo>
                    <a:pt x="0" y="106"/>
                  </a:moveTo>
                  <a:lnTo>
                    <a:pt x="107" y="106"/>
                  </a:lnTo>
                  <a:lnTo>
                    <a:pt x="107" y="0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E" kern="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4" name="Freeform 64"/>
            <p:cNvSpPr>
              <a:spLocks noEditPoints="1"/>
            </p:cNvSpPr>
            <p:nvPr/>
          </p:nvSpPr>
          <p:spPr bwMode="auto">
            <a:xfrm>
              <a:off x="2880" y="2750"/>
              <a:ext cx="108" cy="106"/>
            </a:xfrm>
            <a:custGeom>
              <a:avLst/>
              <a:gdLst>
                <a:gd name="T0" fmla="*/ 29 w 108"/>
                <a:gd name="T1" fmla="*/ 27 h 106"/>
                <a:gd name="T2" fmla="*/ 79 w 108"/>
                <a:gd name="T3" fmla="*/ 27 h 106"/>
                <a:gd name="T4" fmla="*/ 79 w 108"/>
                <a:gd name="T5" fmla="*/ 78 h 106"/>
                <a:gd name="T6" fmla="*/ 29 w 108"/>
                <a:gd name="T7" fmla="*/ 78 h 106"/>
                <a:gd name="T8" fmla="*/ 29 w 108"/>
                <a:gd name="T9" fmla="*/ 27 h 106"/>
                <a:gd name="T10" fmla="*/ 0 w 108"/>
                <a:gd name="T11" fmla="*/ 106 h 106"/>
                <a:gd name="T12" fmla="*/ 108 w 108"/>
                <a:gd name="T13" fmla="*/ 106 h 106"/>
                <a:gd name="T14" fmla="*/ 108 w 108"/>
                <a:gd name="T15" fmla="*/ 0 h 106"/>
                <a:gd name="T16" fmla="*/ 0 w 108"/>
                <a:gd name="T17" fmla="*/ 0 h 106"/>
                <a:gd name="T18" fmla="*/ 0 w 108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6">
                  <a:moveTo>
                    <a:pt x="29" y="27"/>
                  </a:moveTo>
                  <a:lnTo>
                    <a:pt x="79" y="27"/>
                  </a:lnTo>
                  <a:lnTo>
                    <a:pt x="79" y="78"/>
                  </a:lnTo>
                  <a:lnTo>
                    <a:pt x="29" y="78"/>
                  </a:lnTo>
                  <a:lnTo>
                    <a:pt x="29" y="27"/>
                  </a:lnTo>
                  <a:close/>
                  <a:moveTo>
                    <a:pt x="0" y="106"/>
                  </a:moveTo>
                  <a:lnTo>
                    <a:pt x="108" y="106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E" kern="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5" name="Freeform 65"/>
            <p:cNvSpPr>
              <a:spLocks/>
            </p:cNvSpPr>
            <p:nvPr/>
          </p:nvSpPr>
          <p:spPr bwMode="auto">
            <a:xfrm>
              <a:off x="2921" y="2788"/>
              <a:ext cx="149" cy="156"/>
            </a:xfrm>
            <a:custGeom>
              <a:avLst/>
              <a:gdLst>
                <a:gd name="T0" fmla="*/ 0 w 102"/>
                <a:gd name="T1" fmla="*/ 47 h 107"/>
                <a:gd name="T2" fmla="*/ 0 w 102"/>
                <a:gd name="T3" fmla="*/ 80 h 107"/>
                <a:gd name="T4" fmla="*/ 7 w 102"/>
                <a:gd name="T5" fmla="*/ 86 h 107"/>
                <a:gd name="T6" fmla="*/ 62 w 102"/>
                <a:gd name="T7" fmla="*/ 86 h 107"/>
                <a:gd name="T8" fmla="*/ 62 w 102"/>
                <a:gd name="T9" fmla="*/ 107 h 107"/>
                <a:gd name="T10" fmla="*/ 81 w 102"/>
                <a:gd name="T11" fmla="*/ 107 h 107"/>
                <a:gd name="T12" fmla="*/ 81 w 102"/>
                <a:gd name="T13" fmla="*/ 19 h 107"/>
                <a:gd name="T14" fmla="*/ 102 w 102"/>
                <a:gd name="T15" fmla="*/ 19 h 107"/>
                <a:gd name="T16" fmla="*/ 102 w 102"/>
                <a:gd name="T17" fmla="*/ 1 h 107"/>
                <a:gd name="T18" fmla="*/ 69 w 102"/>
                <a:gd name="T19" fmla="*/ 1 h 107"/>
                <a:gd name="T20" fmla="*/ 62 w 102"/>
                <a:gd name="T21" fmla="*/ 7 h 107"/>
                <a:gd name="T22" fmla="*/ 62 w 102"/>
                <a:gd name="T23" fmla="*/ 67 h 107"/>
                <a:gd name="T24" fmla="*/ 19 w 102"/>
                <a:gd name="T25" fmla="*/ 67 h 107"/>
                <a:gd name="T26" fmla="*/ 19 w 102"/>
                <a:gd name="T27" fmla="*/ 47 h 107"/>
                <a:gd name="T28" fmla="*/ 0 w 102"/>
                <a:gd name="T29" fmla="*/ 4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107">
                  <a:moveTo>
                    <a:pt x="0" y="47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6"/>
                    <a:pt x="7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2" y="0"/>
                    <a:pt x="62" y="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47"/>
                    <a:pt x="19" y="47"/>
                    <a:pt x="19" y="47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E" kern="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86" name="Freeform 42"/>
          <p:cNvSpPr>
            <a:spLocks noEditPoints="1"/>
          </p:cNvSpPr>
          <p:nvPr/>
        </p:nvSpPr>
        <p:spPr bwMode="auto">
          <a:xfrm>
            <a:off x="8870732" y="2753891"/>
            <a:ext cx="219615" cy="219600"/>
          </a:xfrm>
          <a:custGeom>
            <a:avLst/>
            <a:gdLst>
              <a:gd name="T0" fmla="*/ 0 w 185"/>
              <a:gd name="T1" fmla="*/ 93 h 186"/>
              <a:gd name="T2" fmla="*/ 185 w 185"/>
              <a:gd name="T3" fmla="*/ 93 h 186"/>
              <a:gd name="T4" fmla="*/ 159 w 185"/>
              <a:gd name="T5" fmla="*/ 132 h 186"/>
              <a:gd name="T6" fmla="*/ 139 w 185"/>
              <a:gd name="T7" fmla="*/ 97 h 186"/>
              <a:gd name="T8" fmla="*/ 159 w 185"/>
              <a:gd name="T9" fmla="*/ 132 h 186"/>
              <a:gd name="T10" fmla="*/ 97 w 185"/>
              <a:gd name="T11" fmla="*/ 170 h 186"/>
              <a:gd name="T12" fmla="*/ 124 w 185"/>
              <a:gd name="T13" fmla="*/ 140 h 186"/>
              <a:gd name="T14" fmla="*/ 106 w 185"/>
              <a:gd name="T15" fmla="*/ 169 h 186"/>
              <a:gd name="T16" fmla="*/ 61 w 185"/>
              <a:gd name="T17" fmla="*/ 140 h 186"/>
              <a:gd name="T18" fmla="*/ 89 w 185"/>
              <a:gd name="T19" fmla="*/ 170 h 186"/>
              <a:gd name="T20" fmla="*/ 66 w 185"/>
              <a:gd name="T21" fmla="*/ 152 h 186"/>
              <a:gd name="T22" fmla="*/ 46 w 185"/>
              <a:gd name="T23" fmla="*/ 97 h 186"/>
              <a:gd name="T24" fmla="*/ 26 w 185"/>
              <a:gd name="T25" fmla="*/ 132 h 186"/>
              <a:gd name="T26" fmla="*/ 26 w 185"/>
              <a:gd name="T27" fmla="*/ 55 h 186"/>
              <a:gd name="T28" fmla="*/ 46 w 185"/>
              <a:gd name="T29" fmla="*/ 89 h 186"/>
              <a:gd name="T30" fmla="*/ 26 w 185"/>
              <a:gd name="T31" fmla="*/ 55 h 186"/>
              <a:gd name="T32" fmla="*/ 89 w 185"/>
              <a:gd name="T33" fmla="*/ 17 h 186"/>
              <a:gd name="T34" fmla="*/ 61 w 185"/>
              <a:gd name="T35" fmla="*/ 47 h 186"/>
              <a:gd name="T36" fmla="*/ 79 w 185"/>
              <a:gd name="T37" fmla="*/ 18 h 186"/>
              <a:gd name="T38" fmla="*/ 124 w 185"/>
              <a:gd name="T39" fmla="*/ 47 h 186"/>
              <a:gd name="T40" fmla="*/ 97 w 185"/>
              <a:gd name="T41" fmla="*/ 17 h 186"/>
              <a:gd name="T42" fmla="*/ 119 w 185"/>
              <a:gd name="T43" fmla="*/ 35 h 186"/>
              <a:gd name="T44" fmla="*/ 131 w 185"/>
              <a:gd name="T45" fmla="*/ 89 h 186"/>
              <a:gd name="T46" fmla="*/ 97 w 185"/>
              <a:gd name="T47" fmla="*/ 55 h 186"/>
              <a:gd name="T48" fmla="*/ 89 w 185"/>
              <a:gd name="T49" fmla="*/ 55 h 186"/>
              <a:gd name="T50" fmla="*/ 54 w 185"/>
              <a:gd name="T51" fmla="*/ 89 h 186"/>
              <a:gd name="T52" fmla="*/ 89 w 185"/>
              <a:gd name="T53" fmla="*/ 55 h 186"/>
              <a:gd name="T54" fmla="*/ 89 w 185"/>
              <a:gd name="T55" fmla="*/ 97 h 186"/>
              <a:gd name="T56" fmla="*/ 59 w 185"/>
              <a:gd name="T57" fmla="*/ 132 h 186"/>
              <a:gd name="T58" fmla="*/ 97 w 185"/>
              <a:gd name="T59" fmla="*/ 132 h 186"/>
              <a:gd name="T60" fmla="*/ 131 w 185"/>
              <a:gd name="T61" fmla="*/ 97 h 186"/>
              <a:gd name="T62" fmla="*/ 97 w 185"/>
              <a:gd name="T63" fmla="*/ 132 h 186"/>
              <a:gd name="T64" fmla="*/ 134 w 185"/>
              <a:gd name="T65" fmla="*/ 55 h 186"/>
              <a:gd name="T66" fmla="*/ 169 w 185"/>
              <a:gd name="T67" fmla="*/ 89 h 186"/>
              <a:gd name="T68" fmla="*/ 154 w 185"/>
              <a:gd name="T69" fmla="*/ 47 h 186"/>
              <a:gd name="T70" fmla="*/ 126 w 185"/>
              <a:gd name="T71" fmla="*/ 31 h 186"/>
              <a:gd name="T72" fmla="*/ 154 w 185"/>
              <a:gd name="T73" fmla="*/ 47 h 186"/>
              <a:gd name="T74" fmla="*/ 59 w 185"/>
              <a:gd name="T75" fmla="*/ 31 h 186"/>
              <a:gd name="T76" fmla="*/ 31 w 185"/>
              <a:gd name="T77" fmla="*/ 47 h 186"/>
              <a:gd name="T78" fmla="*/ 31 w 185"/>
              <a:gd name="T79" fmla="*/ 140 h 186"/>
              <a:gd name="T80" fmla="*/ 59 w 185"/>
              <a:gd name="T81" fmla="*/ 155 h 186"/>
              <a:gd name="T82" fmla="*/ 31 w 185"/>
              <a:gd name="T83" fmla="*/ 140 h 186"/>
              <a:gd name="T84" fmla="*/ 126 w 185"/>
              <a:gd name="T85" fmla="*/ 155 h 186"/>
              <a:gd name="T86" fmla="*/ 154 w 185"/>
              <a:gd name="T87" fmla="*/ 14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5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5"/>
                  <a:pt x="41" y="186"/>
                  <a:pt x="93" y="186"/>
                </a:cubicBezTo>
                <a:cubicBezTo>
                  <a:pt x="144" y="186"/>
                  <a:pt x="185" y="145"/>
                  <a:pt x="185" y="93"/>
                </a:cubicBezTo>
                <a:cubicBezTo>
                  <a:pt x="185" y="42"/>
                  <a:pt x="144" y="0"/>
                  <a:pt x="93" y="0"/>
                </a:cubicBezTo>
                <a:close/>
                <a:moveTo>
                  <a:pt x="159" y="132"/>
                </a:moveTo>
                <a:cubicBezTo>
                  <a:pt x="134" y="132"/>
                  <a:pt x="134" y="132"/>
                  <a:pt x="134" y="132"/>
                </a:cubicBezTo>
                <a:cubicBezTo>
                  <a:pt x="137" y="121"/>
                  <a:pt x="139" y="110"/>
                  <a:pt x="139" y="97"/>
                </a:cubicBezTo>
                <a:cubicBezTo>
                  <a:pt x="169" y="97"/>
                  <a:pt x="169" y="97"/>
                  <a:pt x="169" y="97"/>
                </a:cubicBezTo>
                <a:cubicBezTo>
                  <a:pt x="169" y="110"/>
                  <a:pt x="165" y="121"/>
                  <a:pt x="159" y="132"/>
                </a:cubicBezTo>
                <a:close/>
                <a:moveTo>
                  <a:pt x="106" y="169"/>
                </a:moveTo>
                <a:cubicBezTo>
                  <a:pt x="103" y="169"/>
                  <a:pt x="100" y="170"/>
                  <a:pt x="97" y="17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2" y="144"/>
                  <a:pt x="121" y="148"/>
                  <a:pt x="119" y="151"/>
                </a:cubicBezTo>
                <a:cubicBezTo>
                  <a:pt x="115" y="159"/>
                  <a:pt x="111" y="165"/>
                  <a:pt x="106" y="169"/>
                </a:cubicBezTo>
                <a:close/>
                <a:moveTo>
                  <a:pt x="66" y="152"/>
                </a:moveTo>
                <a:cubicBezTo>
                  <a:pt x="64" y="148"/>
                  <a:pt x="63" y="144"/>
                  <a:pt x="61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9" y="170"/>
                  <a:pt x="89" y="170"/>
                  <a:pt x="89" y="170"/>
                </a:cubicBezTo>
                <a:cubicBezTo>
                  <a:pt x="85" y="170"/>
                  <a:pt x="82" y="169"/>
                  <a:pt x="79" y="169"/>
                </a:cubicBezTo>
                <a:cubicBezTo>
                  <a:pt x="74" y="165"/>
                  <a:pt x="70" y="159"/>
                  <a:pt x="66" y="152"/>
                </a:cubicBezTo>
                <a:close/>
                <a:moveTo>
                  <a:pt x="16" y="97"/>
                </a:moveTo>
                <a:cubicBezTo>
                  <a:pt x="46" y="97"/>
                  <a:pt x="46" y="97"/>
                  <a:pt x="46" y="97"/>
                </a:cubicBezTo>
                <a:cubicBezTo>
                  <a:pt x="46" y="110"/>
                  <a:pt x="48" y="121"/>
                  <a:pt x="5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0" y="121"/>
                  <a:pt x="16" y="110"/>
                  <a:pt x="16" y="97"/>
                </a:cubicBezTo>
                <a:close/>
                <a:moveTo>
                  <a:pt x="26" y="55"/>
                </a:moveTo>
                <a:cubicBezTo>
                  <a:pt x="51" y="55"/>
                  <a:pt x="51" y="55"/>
                  <a:pt x="51" y="55"/>
                </a:cubicBezTo>
                <a:cubicBezTo>
                  <a:pt x="48" y="65"/>
                  <a:pt x="46" y="77"/>
                  <a:pt x="46" y="89"/>
                </a:cubicBezTo>
                <a:cubicBezTo>
                  <a:pt x="16" y="89"/>
                  <a:pt x="16" y="89"/>
                  <a:pt x="16" y="89"/>
                </a:cubicBezTo>
                <a:cubicBezTo>
                  <a:pt x="16" y="77"/>
                  <a:pt x="20" y="65"/>
                  <a:pt x="26" y="55"/>
                </a:cubicBezTo>
                <a:close/>
                <a:moveTo>
                  <a:pt x="79" y="18"/>
                </a:moveTo>
                <a:cubicBezTo>
                  <a:pt x="82" y="17"/>
                  <a:pt x="85" y="17"/>
                  <a:pt x="89" y="17"/>
                </a:cubicBezTo>
                <a:cubicBezTo>
                  <a:pt x="89" y="47"/>
                  <a:pt x="89" y="47"/>
                  <a:pt x="89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63" y="43"/>
                  <a:pt x="64" y="39"/>
                  <a:pt x="66" y="35"/>
                </a:cubicBezTo>
                <a:cubicBezTo>
                  <a:pt x="70" y="27"/>
                  <a:pt x="74" y="21"/>
                  <a:pt x="79" y="18"/>
                </a:cubicBezTo>
                <a:close/>
                <a:moveTo>
                  <a:pt x="119" y="35"/>
                </a:moveTo>
                <a:cubicBezTo>
                  <a:pt x="121" y="39"/>
                  <a:pt x="122" y="43"/>
                  <a:pt x="124" y="47"/>
                </a:cubicBezTo>
                <a:cubicBezTo>
                  <a:pt x="97" y="47"/>
                  <a:pt x="97" y="47"/>
                  <a:pt x="97" y="47"/>
                </a:cubicBezTo>
                <a:cubicBezTo>
                  <a:pt x="97" y="17"/>
                  <a:pt x="97" y="17"/>
                  <a:pt x="97" y="17"/>
                </a:cubicBezTo>
                <a:cubicBezTo>
                  <a:pt x="100" y="17"/>
                  <a:pt x="103" y="17"/>
                  <a:pt x="106" y="18"/>
                </a:cubicBezTo>
                <a:cubicBezTo>
                  <a:pt x="111" y="21"/>
                  <a:pt x="115" y="27"/>
                  <a:pt x="119" y="35"/>
                </a:cubicBezTo>
                <a:close/>
                <a:moveTo>
                  <a:pt x="126" y="55"/>
                </a:moveTo>
                <a:cubicBezTo>
                  <a:pt x="129" y="65"/>
                  <a:pt x="131" y="77"/>
                  <a:pt x="131" y="89"/>
                </a:cubicBezTo>
                <a:cubicBezTo>
                  <a:pt x="97" y="89"/>
                  <a:pt x="97" y="89"/>
                  <a:pt x="97" y="89"/>
                </a:cubicBezTo>
                <a:cubicBezTo>
                  <a:pt x="97" y="55"/>
                  <a:pt x="97" y="55"/>
                  <a:pt x="97" y="55"/>
                </a:cubicBezTo>
                <a:lnTo>
                  <a:pt x="126" y="55"/>
                </a:lnTo>
                <a:close/>
                <a:moveTo>
                  <a:pt x="89" y="55"/>
                </a:moveTo>
                <a:cubicBezTo>
                  <a:pt x="89" y="89"/>
                  <a:pt x="89" y="89"/>
                  <a:pt x="89" y="89"/>
                </a:cubicBezTo>
                <a:cubicBezTo>
                  <a:pt x="54" y="89"/>
                  <a:pt x="54" y="89"/>
                  <a:pt x="54" y="89"/>
                </a:cubicBezTo>
                <a:cubicBezTo>
                  <a:pt x="54" y="77"/>
                  <a:pt x="56" y="65"/>
                  <a:pt x="59" y="55"/>
                </a:cubicBezTo>
                <a:lnTo>
                  <a:pt x="89" y="55"/>
                </a:lnTo>
                <a:close/>
                <a:moveTo>
                  <a:pt x="54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59" y="132"/>
                  <a:pt x="59" y="132"/>
                  <a:pt x="59" y="132"/>
                </a:cubicBezTo>
                <a:cubicBezTo>
                  <a:pt x="56" y="121"/>
                  <a:pt x="54" y="110"/>
                  <a:pt x="54" y="97"/>
                </a:cubicBezTo>
                <a:close/>
                <a:moveTo>
                  <a:pt x="97" y="132"/>
                </a:moveTo>
                <a:cubicBezTo>
                  <a:pt x="97" y="97"/>
                  <a:pt x="97" y="97"/>
                  <a:pt x="97" y="97"/>
                </a:cubicBezTo>
                <a:cubicBezTo>
                  <a:pt x="131" y="97"/>
                  <a:pt x="131" y="97"/>
                  <a:pt x="131" y="97"/>
                </a:cubicBezTo>
                <a:cubicBezTo>
                  <a:pt x="131" y="110"/>
                  <a:pt x="129" y="121"/>
                  <a:pt x="126" y="132"/>
                </a:cubicBezTo>
                <a:lnTo>
                  <a:pt x="97" y="132"/>
                </a:lnTo>
                <a:close/>
                <a:moveTo>
                  <a:pt x="139" y="89"/>
                </a:moveTo>
                <a:cubicBezTo>
                  <a:pt x="139" y="77"/>
                  <a:pt x="137" y="65"/>
                  <a:pt x="134" y="55"/>
                </a:cubicBezTo>
                <a:cubicBezTo>
                  <a:pt x="159" y="55"/>
                  <a:pt x="159" y="55"/>
                  <a:pt x="159" y="55"/>
                </a:cubicBezTo>
                <a:cubicBezTo>
                  <a:pt x="165" y="65"/>
                  <a:pt x="169" y="77"/>
                  <a:pt x="169" y="89"/>
                </a:cubicBezTo>
                <a:lnTo>
                  <a:pt x="139" y="89"/>
                </a:lnTo>
                <a:close/>
                <a:moveTo>
                  <a:pt x="154" y="47"/>
                </a:moveTo>
                <a:cubicBezTo>
                  <a:pt x="132" y="47"/>
                  <a:pt x="132" y="47"/>
                  <a:pt x="132" y="47"/>
                </a:cubicBezTo>
                <a:cubicBezTo>
                  <a:pt x="130" y="41"/>
                  <a:pt x="128" y="36"/>
                  <a:pt x="126" y="31"/>
                </a:cubicBezTo>
                <a:cubicBezTo>
                  <a:pt x="124" y="28"/>
                  <a:pt x="122" y="25"/>
                  <a:pt x="120" y="22"/>
                </a:cubicBezTo>
                <a:cubicBezTo>
                  <a:pt x="134" y="27"/>
                  <a:pt x="145" y="36"/>
                  <a:pt x="154" y="47"/>
                </a:cubicBezTo>
                <a:close/>
                <a:moveTo>
                  <a:pt x="65" y="22"/>
                </a:moveTo>
                <a:cubicBezTo>
                  <a:pt x="63" y="25"/>
                  <a:pt x="61" y="28"/>
                  <a:pt x="59" y="31"/>
                </a:cubicBezTo>
                <a:cubicBezTo>
                  <a:pt x="57" y="36"/>
                  <a:pt x="55" y="41"/>
                  <a:pt x="53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40" y="36"/>
                  <a:pt x="51" y="27"/>
                  <a:pt x="65" y="22"/>
                </a:cubicBezTo>
                <a:close/>
                <a:moveTo>
                  <a:pt x="31" y="140"/>
                </a:moveTo>
                <a:cubicBezTo>
                  <a:pt x="53" y="140"/>
                  <a:pt x="53" y="140"/>
                  <a:pt x="53" y="140"/>
                </a:cubicBezTo>
                <a:cubicBezTo>
                  <a:pt x="55" y="145"/>
                  <a:pt x="57" y="150"/>
                  <a:pt x="59" y="155"/>
                </a:cubicBezTo>
                <a:cubicBezTo>
                  <a:pt x="61" y="159"/>
                  <a:pt x="63" y="162"/>
                  <a:pt x="65" y="165"/>
                </a:cubicBezTo>
                <a:cubicBezTo>
                  <a:pt x="51" y="160"/>
                  <a:pt x="40" y="151"/>
                  <a:pt x="31" y="140"/>
                </a:cubicBezTo>
                <a:close/>
                <a:moveTo>
                  <a:pt x="120" y="165"/>
                </a:moveTo>
                <a:cubicBezTo>
                  <a:pt x="122" y="162"/>
                  <a:pt x="124" y="159"/>
                  <a:pt x="126" y="155"/>
                </a:cubicBezTo>
                <a:cubicBezTo>
                  <a:pt x="128" y="150"/>
                  <a:pt x="130" y="145"/>
                  <a:pt x="132" y="140"/>
                </a:cubicBezTo>
                <a:cubicBezTo>
                  <a:pt x="154" y="140"/>
                  <a:pt x="154" y="140"/>
                  <a:pt x="154" y="140"/>
                </a:cubicBezTo>
                <a:cubicBezTo>
                  <a:pt x="145" y="151"/>
                  <a:pt x="134" y="160"/>
                  <a:pt x="120" y="1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ker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87" name="Group 191"/>
          <p:cNvGrpSpPr/>
          <p:nvPr/>
        </p:nvGrpSpPr>
        <p:grpSpPr bwMode="auto">
          <a:xfrm>
            <a:off x="8508844" y="2730030"/>
            <a:ext cx="309563" cy="255852"/>
            <a:chOff x="3043238" y="4321176"/>
            <a:chExt cx="619126" cy="455613"/>
          </a:xfrm>
          <a:solidFill>
            <a:schemeClr val="accent2"/>
          </a:solidFill>
        </p:grpSpPr>
        <p:sp>
          <p:nvSpPr>
            <p:cNvPr id="88" name="Freeform 317"/>
            <p:cNvSpPr>
              <a:spLocks/>
            </p:cNvSpPr>
            <p:nvPr/>
          </p:nvSpPr>
          <p:spPr bwMode="auto">
            <a:xfrm>
              <a:off x="3073401" y="4476751"/>
              <a:ext cx="219075" cy="273050"/>
            </a:xfrm>
            <a:custGeom>
              <a:avLst/>
              <a:gdLst>
                <a:gd name="T0" fmla="*/ 130 w 138"/>
                <a:gd name="T1" fmla="*/ 106 h 172"/>
                <a:gd name="T2" fmla="*/ 115 w 138"/>
                <a:gd name="T3" fmla="*/ 106 h 172"/>
                <a:gd name="T4" fmla="*/ 115 w 138"/>
                <a:gd name="T5" fmla="*/ 106 h 172"/>
                <a:gd name="T6" fmla="*/ 111 w 138"/>
                <a:gd name="T7" fmla="*/ 89 h 172"/>
                <a:gd name="T8" fmla="*/ 124 w 138"/>
                <a:gd name="T9" fmla="*/ 81 h 172"/>
                <a:gd name="T10" fmla="*/ 124 w 138"/>
                <a:gd name="T11" fmla="*/ 81 h 172"/>
                <a:gd name="T12" fmla="*/ 126 w 138"/>
                <a:gd name="T13" fmla="*/ 78 h 172"/>
                <a:gd name="T14" fmla="*/ 126 w 138"/>
                <a:gd name="T15" fmla="*/ 74 h 172"/>
                <a:gd name="T16" fmla="*/ 113 w 138"/>
                <a:gd name="T17" fmla="*/ 51 h 172"/>
                <a:gd name="T18" fmla="*/ 113 w 138"/>
                <a:gd name="T19" fmla="*/ 51 h 172"/>
                <a:gd name="T20" fmla="*/ 109 w 138"/>
                <a:gd name="T21" fmla="*/ 47 h 172"/>
                <a:gd name="T22" fmla="*/ 104 w 138"/>
                <a:gd name="T23" fmla="*/ 47 h 172"/>
                <a:gd name="T24" fmla="*/ 90 w 138"/>
                <a:gd name="T25" fmla="*/ 55 h 172"/>
                <a:gd name="T26" fmla="*/ 90 w 138"/>
                <a:gd name="T27" fmla="*/ 55 h 172"/>
                <a:gd name="T28" fmla="*/ 79 w 138"/>
                <a:gd name="T29" fmla="*/ 44 h 172"/>
                <a:gd name="T30" fmla="*/ 87 w 138"/>
                <a:gd name="T31" fmla="*/ 30 h 172"/>
                <a:gd name="T32" fmla="*/ 87 w 138"/>
                <a:gd name="T33" fmla="*/ 30 h 172"/>
                <a:gd name="T34" fmla="*/ 87 w 138"/>
                <a:gd name="T35" fmla="*/ 26 h 172"/>
                <a:gd name="T36" fmla="*/ 85 w 138"/>
                <a:gd name="T37" fmla="*/ 23 h 172"/>
                <a:gd name="T38" fmla="*/ 62 w 138"/>
                <a:gd name="T39" fmla="*/ 9 h 172"/>
                <a:gd name="T40" fmla="*/ 62 w 138"/>
                <a:gd name="T41" fmla="*/ 9 h 172"/>
                <a:gd name="T42" fmla="*/ 56 w 138"/>
                <a:gd name="T43" fmla="*/ 8 h 172"/>
                <a:gd name="T44" fmla="*/ 53 w 138"/>
                <a:gd name="T45" fmla="*/ 11 h 172"/>
                <a:gd name="T46" fmla="*/ 45 w 138"/>
                <a:gd name="T47" fmla="*/ 25 h 172"/>
                <a:gd name="T48" fmla="*/ 45 w 138"/>
                <a:gd name="T49" fmla="*/ 25 h 172"/>
                <a:gd name="T50" fmla="*/ 28 w 138"/>
                <a:gd name="T51" fmla="*/ 21 h 172"/>
                <a:gd name="T52" fmla="*/ 28 w 138"/>
                <a:gd name="T53" fmla="*/ 6 h 172"/>
                <a:gd name="T54" fmla="*/ 28 w 138"/>
                <a:gd name="T55" fmla="*/ 6 h 172"/>
                <a:gd name="T56" fmla="*/ 26 w 138"/>
                <a:gd name="T57" fmla="*/ 2 h 172"/>
                <a:gd name="T58" fmla="*/ 22 w 138"/>
                <a:gd name="T59" fmla="*/ 0 h 172"/>
                <a:gd name="T60" fmla="*/ 0 w 138"/>
                <a:gd name="T61" fmla="*/ 0 h 172"/>
                <a:gd name="T62" fmla="*/ 0 w 138"/>
                <a:gd name="T63" fmla="*/ 47 h 172"/>
                <a:gd name="T64" fmla="*/ 0 w 138"/>
                <a:gd name="T65" fmla="*/ 47 h 172"/>
                <a:gd name="T66" fmla="*/ 11 w 138"/>
                <a:gd name="T67" fmla="*/ 45 h 172"/>
                <a:gd name="T68" fmla="*/ 11 w 138"/>
                <a:gd name="T69" fmla="*/ 45 h 172"/>
                <a:gd name="T70" fmla="*/ 26 w 138"/>
                <a:gd name="T71" fmla="*/ 47 h 172"/>
                <a:gd name="T72" fmla="*/ 41 w 138"/>
                <a:gd name="T73" fmla="*/ 53 h 172"/>
                <a:gd name="T74" fmla="*/ 56 w 138"/>
                <a:gd name="T75" fmla="*/ 61 h 172"/>
                <a:gd name="T76" fmla="*/ 68 w 138"/>
                <a:gd name="T77" fmla="*/ 70 h 172"/>
                <a:gd name="T78" fmla="*/ 77 w 138"/>
                <a:gd name="T79" fmla="*/ 81 h 172"/>
                <a:gd name="T80" fmla="*/ 85 w 138"/>
                <a:gd name="T81" fmla="*/ 95 h 172"/>
                <a:gd name="T82" fmla="*/ 88 w 138"/>
                <a:gd name="T83" fmla="*/ 110 h 172"/>
                <a:gd name="T84" fmla="*/ 90 w 138"/>
                <a:gd name="T85" fmla="*/ 127 h 172"/>
                <a:gd name="T86" fmla="*/ 90 w 138"/>
                <a:gd name="T87" fmla="*/ 127 h 172"/>
                <a:gd name="T88" fmla="*/ 90 w 138"/>
                <a:gd name="T89" fmla="*/ 138 h 172"/>
                <a:gd name="T90" fmla="*/ 87 w 138"/>
                <a:gd name="T91" fmla="*/ 151 h 172"/>
                <a:gd name="T92" fmla="*/ 83 w 138"/>
                <a:gd name="T93" fmla="*/ 163 h 172"/>
                <a:gd name="T94" fmla="*/ 77 w 138"/>
                <a:gd name="T95" fmla="*/ 172 h 172"/>
                <a:gd name="T96" fmla="*/ 128 w 138"/>
                <a:gd name="T97" fmla="*/ 172 h 172"/>
                <a:gd name="T98" fmla="*/ 128 w 138"/>
                <a:gd name="T99" fmla="*/ 172 h 172"/>
                <a:gd name="T100" fmla="*/ 126 w 138"/>
                <a:gd name="T101" fmla="*/ 168 h 172"/>
                <a:gd name="T102" fmla="*/ 111 w 138"/>
                <a:gd name="T103" fmla="*/ 161 h 172"/>
                <a:gd name="T104" fmla="*/ 111 w 138"/>
                <a:gd name="T105" fmla="*/ 161 h 172"/>
                <a:gd name="T106" fmla="*/ 117 w 138"/>
                <a:gd name="T107" fmla="*/ 144 h 172"/>
                <a:gd name="T108" fmla="*/ 130 w 138"/>
                <a:gd name="T109" fmla="*/ 144 h 172"/>
                <a:gd name="T110" fmla="*/ 130 w 138"/>
                <a:gd name="T111" fmla="*/ 144 h 172"/>
                <a:gd name="T112" fmla="*/ 136 w 138"/>
                <a:gd name="T113" fmla="*/ 142 h 172"/>
                <a:gd name="T114" fmla="*/ 138 w 138"/>
                <a:gd name="T115" fmla="*/ 138 h 172"/>
                <a:gd name="T116" fmla="*/ 138 w 138"/>
                <a:gd name="T117" fmla="*/ 112 h 172"/>
                <a:gd name="T118" fmla="*/ 138 w 138"/>
                <a:gd name="T119" fmla="*/ 112 h 172"/>
                <a:gd name="T120" fmla="*/ 136 w 138"/>
                <a:gd name="T121" fmla="*/ 108 h 172"/>
                <a:gd name="T122" fmla="*/ 130 w 138"/>
                <a:gd name="T123" fmla="*/ 106 h 172"/>
                <a:gd name="T124" fmla="*/ 130 w 138"/>
                <a:gd name="T125" fmla="*/ 10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172">
                  <a:moveTo>
                    <a:pt x="130" y="106"/>
                  </a:moveTo>
                  <a:lnTo>
                    <a:pt x="115" y="106"/>
                  </a:lnTo>
                  <a:lnTo>
                    <a:pt x="115" y="106"/>
                  </a:lnTo>
                  <a:lnTo>
                    <a:pt x="111" y="89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6" y="78"/>
                  </a:lnTo>
                  <a:lnTo>
                    <a:pt x="126" y="74"/>
                  </a:lnTo>
                  <a:lnTo>
                    <a:pt x="113" y="51"/>
                  </a:lnTo>
                  <a:lnTo>
                    <a:pt x="113" y="51"/>
                  </a:lnTo>
                  <a:lnTo>
                    <a:pt x="109" y="47"/>
                  </a:lnTo>
                  <a:lnTo>
                    <a:pt x="104" y="47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79" y="44"/>
                  </a:lnTo>
                  <a:lnTo>
                    <a:pt x="87" y="30"/>
                  </a:lnTo>
                  <a:lnTo>
                    <a:pt x="87" y="30"/>
                  </a:lnTo>
                  <a:lnTo>
                    <a:pt x="87" y="26"/>
                  </a:lnTo>
                  <a:lnTo>
                    <a:pt x="85" y="23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56" y="8"/>
                  </a:lnTo>
                  <a:lnTo>
                    <a:pt x="53" y="11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28" y="21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26" y="47"/>
                  </a:lnTo>
                  <a:lnTo>
                    <a:pt x="41" y="53"/>
                  </a:lnTo>
                  <a:lnTo>
                    <a:pt x="56" y="61"/>
                  </a:lnTo>
                  <a:lnTo>
                    <a:pt x="68" y="70"/>
                  </a:lnTo>
                  <a:lnTo>
                    <a:pt x="77" y="81"/>
                  </a:lnTo>
                  <a:lnTo>
                    <a:pt x="85" y="95"/>
                  </a:lnTo>
                  <a:lnTo>
                    <a:pt x="88" y="110"/>
                  </a:lnTo>
                  <a:lnTo>
                    <a:pt x="90" y="127"/>
                  </a:lnTo>
                  <a:lnTo>
                    <a:pt x="90" y="127"/>
                  </a:lnTo>
                  <a:lnTo>
                    <a:pt x="90" y="138"/>
                  </a:lnTo>
                  <a:lnTo>
                    <a:pt x="87" y="151"/>
                  </a:lnTo>
                  <a:lnTo>
                    <a:pt x="83" y="163"/>
                  </a:lnTo>
                  <a:lnTo>
                    <a:pt x="77" y="172"/>
                  </a:lnTo>
                  <a:lnTo>
                    <a:pt x="128" y="172"/>
                  </a:lnTo>
                  <a:lnTo>
                    <a:pt x="128" y="172"/>
                  </a:lnTo>
                  <a:lnTo>
                    <a:pt x="126" y="168"/>
                  </a:lnTo>
                  <a:lnTo>
                    <a:pt x="111" y="161"/>
                  </a:lnTo>
                  <a:lnTo>
                    <a:pt x="111" y="161"/>
                  </a:lnTo>
                  <a:lnTo>
                    <a:pt x="117" y="144"/>
                  </a:lnTo>
                  <a:lnTo>
                    <a:pt x="130" y="144"/>
                  </a:lnTo>
                  <a:lnTo>
                    <a:pt x="130" y="144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38" y="112"/>
                  </a:lnTo>
                  <a:lnTo>
                    <a:pt x="138" y="112"/>
                  </a:lnTo>
                  <a:lnTo>
                    <a:pt x="136" y="108"/>
                  </a:lnTo>
                  <a:lnTo>
                    <a:pt x="130" y="106"/>
                  </a:lnTo>
                  <a:lnTo>
                    <a:pt x="13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89" name="Freeform 318"/>
            <p:cNvSpPr>
              <a:spLocks/>
            </p:cNvSpPr>
            <p:nvPr/>
          </p:nvSpPr>
          <p:spPr bwMode="auto">
            <a:xfrm>
              <a:off x="3381376" y="4648201"/>
              <a:ext cx="49213" cy="47625"/>
            </a:xfrm>
            <a:custGeom>
              <a:avLst/>
              <a:gdLst>
                <a:gd name="T0" fmla="*/ 8 w 31"/>
                <a:gd name="T1" fmla="*/ 0 h 30"/>
                <a:gd name="T2" fmla="*/ 8 w 31"/>
                <a:gd name="T3" fmla="*/ 2 h 30"/>
                <a:gd name="T4" fmla="*/ 0 w 31"/>
                <a:gd name="T5" fmla="*/ 30 h 30"/>
                <a:gd name="T6" fmla="*/ 29 w 31"/>
                <a:gd name="T7" fmla="*/ 23 h 30"/>
                <a:gd name="T8" fmla="*/ 31 w 31"/>
                <a:gd name="T9" fmla="*/ 23 h 30"/>
                <a:gd name="T10" fmla="*/ 8 w 3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0">
                  <a:moveTo>
                    <a:pt x="8" y="0"/>
                  </a:moveTo>
                  <a:lnTo>
                    <a:pt x="8" y="2"/>
                  </a:lnTo>
                  <a:lnTo>
                    <a:pt x="0" y="30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90" name="Freeform 319"/>
            <p:cNvSpPr>
              <a:spLocks/>
            </p:cNvSpPr>
            <p:nvPr/>
          </p:nvSpPr>
          <p:spPr bwMode="auto">
            <a:xfrm>
              <a:off x="3575051" y="4416426"/>
              <a:ext cx="87313" cy="87313"/>
            </a:xfrm>
            <a:custGeom>
              <a:avLst/>
              <a:gdLst>
                <a:gd name="T0" fmla="*/ 41 w 55"/>
                <a:gd name="T1" fmla="*/ 55 h 55"/>
                <a:gd name="T2" fmla="*/ 53 w 55"/>
                <a:gd name="T3" fmla="*/ 46 h 55"/>
                <a:gd name="T4" fmla="*/ 53 w 55"/>
                <a:gd name="T5" fmla="*/ 46 h 55"/>
                <a:gd name="T6" fmla="*/ 55 w 55"/>
                <a:gd name="T7" fmla="*/ 42 h 55"/>
                <a:gd name="T8" fmla="*/ 55 w 55"/>
                <a:gd name="T9" fmla="*/ 38 h 55"/>
                <a:gd name="T10" fmla="*/ 55 w 55"/>
                <a:gd name="T11" fmla="*/ 34 h 55"/>
                <a:gd name="T12" fmla="*/ 53 w 55"/>
                <a:gd name="T13" fmla="*/ 30 h 55"/>
                <a:gd name="T14" fmla="*/ 24 w 55"/>
                <a:gd name="T15" fmla="*/ 2 h 55"/>
                <a:gd name="T16" fmla="*/ 24 w 55"/>
                <a:gd name="T17" fmla="*/ 2 h 55"/>
                <a:gd name="T18" fmla="*/ 20 w 55"/>
                <a:gd name="T19" fmla="*/ 0 h 55"/>
                <a:gd name="T20" fmla="*/ 17 w 55"/>
                <a:gd name="T21" fmla="*/ 0 h 55"/>
                <a:gd name="T22" fmla="*/ 13 w 55"/>
                <a:gd name="T23" fmla="*/ 0 h 55"/>
                <a:gd name="T24" fmla="*/ 9 w 55"/>
                <a:gd name="T25" fmla="*/ 2 h 55"/>
                <a:gd name="T26" fmla="*/ 0 w 55"/>
                <a:gd name="T27" fmla="*/ 13 h 55"/>
                <a:gd name="T28" fmla="*/ 41 w 55"/>
                <a:gd name="T2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55">
                  <a:moveTo>
                    <a:pt x="41" y="55"/>
                  </a:moveTo>
                  <a:lnTo>
                    <a:pt x="53" y="46"/>
                  </a:lnTo>
                  <a:lnTo>
                    <a:pt x="53" y="46"/>
                  </a:lnTo>
                  <a:lnTo>
                    <a:pt x="55" y="42"/>
                  </a:lnTo>
                  <a:lnTo>
                    <a:pt x="55" y="38"/>
                  </a:lnTo>
                  <a:lnTo>
                    <a:pt x="55" y="34"/>
                  </a:lnTo>
                  <a:lnTo>
                    <a:pt x="53" y="3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0" y="13"/>
                  </a:lnTo>
                  <a:lnTo>
                    <a:pt x="4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91" name="Freeform 320"/>
            <p:cNvSpPr>
              <a:spLocks/>
            </p:cNvSpPr>
            <p:nvPr/>
          </p:nvSpPr>
          <p:spPr bwMode="auto">
            <a:xfrm>
              <a:off x="3421063" y="4443413"/>
              <a:ext cx="212725" cy="214313"/>
            </a:xfrm>
            <a:custGeom>
              <a:avLst/>
              <a:gdLst>
                <a:gd name="T0" fmla="*/ 91 w 134"/>
                <a:gd name="T1" fmla="*/ 0 h 135"/>
                <a:gd name="T2" fmla="*/ 91 w 134"/>
                <a:gd name="T3" fmla="*/ 0 h 135"/>
                <a:gd name="T4" fmla="*/ 91 w 134"/>
                <a:gd name="T5" fmla="*/ 2 h 135"/>
                <a:gd name="T6" fmla="*/ 2 w 134"/>
                <a:gd name="T7" fmla="*/ 89 h 135"/>
                <a:gd name="T8" fmla="*/ 2 w 134"/>
                <a:gd name="T9" fmla="*/ 89 h 135"/>
                <a:gd name="T10" fmla="*/ 0 w 134"/>
                <a:gd name="T11" fmla="*/ 93 h 135"/>
                <a:gd name="T12" fmla="*/ 0 w 134"/>
                <a:gd name="T13" fmla="*/ 97 h 135"/>
                <a:gd name="T14" fmla="*/ 0 w 134"/>
                <a:gd name="T15" fmla="*/ 100 h 135"/>
                <a:gd name="T16" fmla="*/ 2 w 134"/>
                <a:gd name="T17" fmla="*/ 104 h 135"/>
                <a:gd name="T18" fmla="*/ 4 w 134"/>
                <a:gd name="T19" fmla="*/ 106 h 135"/>
                <a:gd name="T20" fmla="*/ 4 w 134"/>
                <a:gd name="T21" fmla="*/ 106 h 135"/>
                <a:gd name="T22" fmla="*/ 8 w 134"/>
                <a:gd name="T23" fmla="*/ 108 h 135"/>
                <a:gd name="T24" fmla="*/ 13 w 134"/>
                <a:gd name="T25" fmla="*/ 108 h 135"/>
                <a:gd name="T26" fmla="*/ 13 w 134"/>
                <a:gd name="T27" fmla="*/ 108 h 135"/>
                <a:gd name="T28" fmla="*/ 13 w 134"/>
                <a:gd name="T29" fmla="*/ 114 h 135"/>
                <a:gd name="T30" fmla="*/ 15 w 134"/>
                <a:gd name="T31" fmla="*/ 117 h 135"/>
                <a:gd name="T32" fmla="*/ 17 w 134"/>
                <a:gd name="T33" fmla="*/ 119 h 135"/>
                <a:gd name="T34" fmla="*/ 17 w 134"/>
                <a:gd name="T35" fmla="*/ 119 h 135"/>
                <a:gd name="T36" fmla="*/ 21 w 134"/>
                <a:gd name="T37" fmla="*/ 121 h 135"/>
                <a:gd name="T38" fmla="*/ 27 w 134"/>
                <a:gd name="T39" fmla="*/ 121 h 135"/>
                <a:gd name="T40" fmla="*/ 27 w 134"/>
                <a:gd name="T41" fmla="*/ 121 h 135"/>
                <a:gd name="T42" fmla="*/ 27 w 134"/>
                <a:gd name="T43" fmla="*/ 127 h 135"/>
                <a:gd name="T44" fmla="*/ 30 w 134"/>
                <a:gd name="T45" fmla="*/ 131 h 135"/>
                <a:gd name="T46" fmla="*/ 30 w 134"/>
                <a:gd name="T47" fmla="*/ 133 h 135"/>
                <a:gd name="T48" fmla="*/ 30 w 134"/>
                <a:gd name="T49" fmla="*/ 133 h 135"/>
                <a:gd name="T50" fmla="*/ 34 w 134"/>
                <a:gd name="T51" fmla="*/ 135 h 135"/>
                <a:gd name="T52" fmla="*/ 38 w 134"/>
                <a:gd name="T53" fmla="*/ 135 h 135"/>
                <a:gd name="T54" fmla="*/ 42 w 134"/>
                <a:gd name="T55" fmla="*/ 135 h 135"/>
                <a:gd name="T56" fmla="*/ 46 w 134"/>
                <a:gd name="T57" fmla="*/ 133 h 135"/>
                <a:gd name="T58" fmla="*/ 133 w 134"/>
                <a:gd name="T59" fmla="*/ 44 h 135"/>
                <a:gd name="T60" fmla="*/ 133 w 134"/>
                <a:gd name="T61" fmla="*/ 44 h 135"/>
                <a:gd name="T62" fmla="*/ 134 w 134"/>
                <a:gd name="T63" fmla="*/ 44 h 135"/>
                <a:gd name="T64" fmla="*/ 91 w 134"/>
                <a:gd name="T6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35">
                  <a:moveTo>
                    <a:pt x="91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4" y="106"/>
                  </a:lnTo>
                  <a:lnTo>
                    <a:pt x="8" y="108"/>
                  </a:lnTo>
                  <a:lnTo>
                    <a:pt x="13" y="108"/>
                  </a:lnTo>
                  <a:lnTo>
                    <a:pt x="13" y="108"/>
                  </a:lnTo>
                  <a:lnTo>
                    <a:pt x="13" y="114"/>
                  </a:lnTo>
                  <a:lnTo>
                    <a:pt x="15" y="117"/>
                  </a:lnTo>
                  <a:lnTo>
                    <a:pt x="17" y="119"/>
                  </a:lnTo>
                  <a:lnTo>
                    <a:pt x="17" y="119"/>
                  </a:lnTo>
                  <a:lnTo>
                    <a:pt x="21" y="121"/>
                  </a:lnTo>
                  <a:lnTo>
                    <a:pt x="27" y="121"/>
                  </a:lnTo>
                  <a:lnTo>
                    <a:pt x="27" y="121"/>
                  </a:lnTo>
                  <a:lnTo>
                    <a:pt x="27" y="127"/>
                  </a:lnTo>
                  <a:lnTo>
                    <a:pt x="30" y="131"/>
                  </a:lnTo>
                  <a:lnTo>
                    <a:pt x="30" y="133"/>
                  </a:lnTo>
                  <a:lnTo>
                    <a:pt x="30" y="133"/>
                  </a:lnTo>
                  <a:lnTo>
                    <a:pt x="34" y="135"/>
                  </a:lnTo>
                  <a:lnTo>
                    <a:pt x="38" y="135"/>
                  </a:lnTo>
                  <a:lnTo>
                    <a:pt x="42" y="135"/>
                  </a:lnTo>
                  <a:lnTo>
                    <a:pt x="46" y="133"/>
                  </a:lnTo>
                  <a:lnTo>
                    <a:pt x="133" y="44"/>
                  </a:lnTo>
                  <a:lnTo>
                    <a:pt x="133" y="44"/>
                  </a:lnTo>
                  <a:lnTo>
                    <a:pt x="134" y="44"/>
                  </a:lnTo>
                  <a:lnTo>
                    <a:pt x="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92" name="Freeform 321"/>
            <p:cNvSpPr>
              <a:spLocks noEditPoints="1"/>
            </p:cNvSpPr>
            <p:nvPr/>
          </p:nvSpPr>
          <p:spPr bwMode="auto">
            <a:xfrm>
              <a:off x="3043238" y="4321176"/>
              <a:ext cx="512763" cy="455613"/>
            </a:xfrm>
            <a:custGeom>
              <a:avLst/>
              <a:gdLst>
                <a:gd name="T0" fmla="*/ 302 w 323"/>
                <a:gd name="T1" fmla="*/ 266 h 287"/>
                <a:gd name="T2" fmla="*/ 20 w 323"/>
                <a:gd name="T3" fmla="*/ 71 h 287"/>
                <a:gd name="T4" fmla="*/ 302 w 323"/>
                <a:gd name="T5" fmla="*/ 90 h 287"/>
                <a:gd name="T6" fmla="*/ 323 w 323"/>
                <a:gd name="T7" fmla="*/ 11 h 287"/>
                <a:gd name="T8" fmla="*/ 321 w 323"/>
                <a:gd name="T9" fmla="*/ 7 h 287"/>
                <a:gd name="T10" fmla="*/ 316 w 323"/>
                <a:gd name="T11" fmla="*/ 1 h 287"/>
                <a:gd name="T12" fmla="*/ 9 w 323"/>
                <a:gd name="T13" fmla="*/ 0 h 287"/>
                <a:gd name="T14" fmla="*/ 5 w 323"/>
                <a:gd name="T15" fmla="*/ 1 h 287"/>
                <a:gd name="T16" fmla="*/ 0 w 323"/>
                <a:gd name="T17" fmla="*/ 7 h 287"/>
                <a:gd name="T18" fmla="*/ 0 w 323"/>
                <a:gd name="T19" fmla="*/ 278 h 287"/>
                <a:gd name="T20" fmla="*/ 0 w 323"/>
                <a:gd name="T21" fmla="*/ 282 h 287"/>
                <a:gd name="T22" fmla="*/ 5 w 323"/>
                <a:gd name="T23" fmla="*/ 287 h 287"/>
                <a:gd name="T24" fmla="*/ 312 w 323"/>
                <a:gd name="T25" fmla="*/ 287 h 287"/>
                <a:gd name="T26" fmla="*/ 316 w 323"/>
                <a:gd name="T27" fmla="*/ 287 h 287"/>
                <a:gd name="T28" fmla="*/ 321 w 323"/>
                <a:gd name="T29" fmla="*/ 282 h 287"/>
                <a:gd name="T30" fmla="*/ 323 w 323"/>
                <a:gd name="T31" fmla="*/ 185 h 287"/>
                <a:gd name="T32" fmla="*/ 289 w 323"/>
                <a:gd name="T33" fmla="*/ 22 h 287"/>
                <a:gd name="T34" fmla="*/ 293 w 323"/>
                <a:gd name="T35" fmla="*/ 24 h 287"/>
                <a:gd name="T36" fmla="*/ 301 w 323"/>
                <a:gd name="T37" fmla="*/ 32 h 287"/>
                <a:gd name="T38" fmla="*/ 302 w 323"/>
                <a:gd name="T39" fmla="*/ 36 h 287"/>
                <a:gd name="T40" fmla="*/ 299 w 323"/>
                <a:gd name="T41" fmla="*/ 45 h 287"/>
                <a:gd name="T42" fmla="*/ 289 w 323"/>
                <a:gd name="T43" fmla="*/ 51 h 287"/>
                <a:gd name="T44" fmla="*/ 284 w 323"/>
                <a:gd name="T45" fmla="*/ 49 h 287"/>
                <a:gd name="T46" fmla="*/ 276 w 323"/>
                <a:gd name="T47" fmla="*/ 41 h 287"/>
                <a:gd name="T48" fmla="*/ 274 w 323"/>
                <a:gd name="T49" fmla="*/ 36 h 287"/>
                <a:gd name="T50" fmla="*/ 278 w 323"/>
                <a:gd name="T51" fmla="*/ 26 h 287"/>
                <a:gd name="T52" fmla="*/ 289 w 323"/>
                <a:gd name="T53" fmla="*/ 22 h 287"/>
                <a:gd name="T54" fmla="*/ 248 w 323"/>
                <a:gd name="T55" fmla="*/ 22 h 287"/>
                <a:gd name="T56" fmla="*/ 253 w 323"/>
                <a:gd name="T57" fmla="*/ 24 h 287"/>
                <a:gd name="T58" fmla="*/ 261 w 323"/>
                <a:gd name="T59" fmla="*/ 32 h 287"/>
                <a:gd name="T60" fmla="*/ 263 w 323"/>
                <a:gd name="T61" fmla="*/ 36 h 287"/>
                <a:gd name="T62" fmla="*/ 257 w 323"/>
                <a:gd name="T63" fmla="*/ 45 h 287"/>
                <a:gd name="T64" fmla="*/ 248 w 323"/>
                <a:gd name="T65" fmla="*/ 51 h 287"/>
                <a:gd name="T66" fmla="*/ 242 w 323"/>
                <a:gd name="T67" fmla="*/ 49 h 287"/>
                <a:gd name="T68" fmla="*/ 236 w 323"/>
                <a:gd name="T69" fmla="*/ 41 h 287"/>
                <a:gd name="T70" fmla="*/ 234 w 323"/>
                <a:gd name="T71" fmla="*/ 36 h 287"/>
                <a:gd name="T72" fmla="*/ 238 w 323"/>
                <a:gd name="T73" fmla="*/ 26 h 287"/>
                <a:gd name="T74" fmla="*/ 248 w 323"/>
                <a:gd name="T75" fmla="*/ 22 h 287"/>
                <a:gd name="T76" fmla="*/ 208 w 323"/>
                <a:gd name="T77" fmla="*/ 22 h 287"/>
                <a:gd name="T78" fmla="*/ 213 w 323"/>
                <a:gd name="T79" fmla="*/ 24 h 287"/>
                <a:gd name="T80" fmla="*/ 221 w 323"/>
                <a:gd name="T81" fmla="*/ 32 h 287"/>
                <a:gd name="T82" fmla="*/ 221 w 323"/>
                <a:gd name="T83" fmla="*/ 36 h 287"/>
                <a:gd name="T84" fmla="*/ 217 w 323"/>
                <a:gd name="T85" fmla="*/ 45 h 287"/>
                <a:gd name="T86" fmla="*/ 208 w 323"/>
                <a:gd name="T87" fmla="*/ 51 h 287"/>
                <a:gd name="T88" fmla="*/ 202 w 323"/>
                <a:gd name="T89" fmla="*/ 49 h 287"/>
                <a:gd name="T90" fmla="*/ 195 w 323"/>
                <a:gd name="T91" fmla="*/ 41 h 287"/>
                <a:gd name="T92" fmla="*/ 195 w 323"/>
                <a:gd name="T93" fmla="*/ 36 h 287"/>
                <a:gd name="T94" fmla="*/ 198 w 323"/>
                <a:gd name="T95" fmla="*/ 26 h 287"/>
                <a:gd name="T96" fmla="*/ 208 w 323"/>
                <a:gd name="T97" fmla="*/ 2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3" h="287">
                  <a:moveTo>
                    <a:pt x="302" y="206"/>
                  </a:moveTo>
                  <a:lnTo>
                    <a:pt x="302" y="266"/>
                  </a:lnTo>
                  <a:lnTo>
                    <a:pt x="20" y="266"/>
                  </a:lnTo>
                  <a:lnTo>
                    <a:pt x="20" y="71"/>
                  </a:lnTo>
                  <a:lnTo>
                    <a:pt x="302" y="71"/>
                  </a:lnTo>
                  <a:lnTo>
                    <a:pt x="302" y="90"/>
                  </a:lnTo>
                  <a:lnTo>
                    <a:pt x="323" y="70"/>
                  </a:lnTo>
                  <a:lnTo>
                    <a:pt x="323" y="11"/>
                  </a:lnTo>
                  <a:lnTo>
                    <a:pt x="323" y="11"/>
                  </a:lnTo>
                  <a:lnTo>
                    <a:pt x="321" y="7"/>
                  </a:lnTo>
                  <a:lnTo>
                    <a:pt x="319" y="3"/>
                  </a:lnTo>
                  <a:lnTo>
                    <a:pt x="316" y="1"/>
                  </a:lnTo>
                  <a:lnTo>
                    <a:pt x="3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282"/>
                  </a:lnTo>
                  <a:lnTo>
                    <a:pt x="2" y="285"/>
                  </a:lnTo>
                  <a:lnTo>
                    <a:pt x="5" y="287"/>
                  </a:lnTo>
                  <a:lnTo>
                    <a:pt x="9" y="287"/>
                  </a:lnTo>
                  <a:lnTo>
                    <a:pt x="312" y="287"/>
                  </a:lnTo>
                  <a:lnTo>
                    <a:pt x="312" y="287"/>
                  </a:lnTo>
                  <a:lnTo>
                    <a:pt x="316" y="287"/>
                  </a:lnTo>
                  <a:lnTo>
                    <a:pt x="319" y="285"/>
                  </a:lnTo>
                  <a:lnTo>
                    <a:pt x="321" y="282"/>
                  </a:lnTo>
                  <a:lnTo>
                    <a:pt x="323" y="278"/>
                  </a:lnTo>
                  <a:lnTo>
                    <a:pt x="323" y="185"/>
                  </a:lnTo>
                  <a:lnTo>
                    <a:pt x="302" y="206"/>
                  </a:lnTo>
                  <a:close/>
                  <a:moveTo>
                    <a:pt x="289" y="22"/>
                  </a:moveTo>
                  <a:lnTo>
                    <a:pt x="289" y="22"/>
                  </a:lnTo>
                  <a:lnTo>
                    <a:pt x="293" y="24"/>
                  </a:lnTo>
                  <a:lnTo>
                    <a:pt x="299" y="26"/>
                  </a:lnTo>
                  <a:lnTo>
                    <a:pt x="301" y="32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1" y="41"/>
                  </a:lnTo>
                  <a:lnTo>
                    <a:pt x="299" y="45"/>
                  </a:lnTo>
                  <a:lnTo>
                    <a:pt x="293" y="49"/>
                  </a:lnTo>
                  <a:lnTo>
                    <a:pt x="289" y="51"/>
                  </a:lnTo>
                  <a:lnTo>
                    <a:pt x="289" y="51"/>
                  </a:lnTo>
                  <a:lnTo>
                    <a:pt x="284" y="49"/>
                  </a:lnTo>
                  <a:lnTo>
                    <a:pt x="278" y="45"/>
                  </a:lnTo>
                  <a:lnTo>
                    <a:pt x="276" y="41"/>
                  </a:lnTo>
                  <a:lnTo>
                    <a:pt x="274" y="36"/>
                  </a:lnTo>
                  <a:lnTo>
                    <a:pt x="274" y="36"/>
                  </a:lnTo>
                  <a:lnTo>
                    <a:pt x="276" y="32"/>
                  </a:lnTo>
                  <a:lnTo>
                    <a:pt x="278" y="26"/>
                  </a:lnTo>
                  <a:lnTo>
                    <a:pt x="284" y="24"/>
                  </a:lnTo>
                  <a:lnTo>
                    <a:pt x="289" y="22"/>
                  </a:lnTo>
                  <a:lnTo>
                    <a:pt x="289" y="22"/>
                  </a:lnTo>
                  <a:close/>
                  <a:moveTo>
                    <a:pt x="248" y="22"/>
                  </a:moveTo>
                  <a:lnTo>
                    <a:pt x="248" y="22"/>
                  </a:lnTo>
                  <a:lnTo>
                    <a:pt x="253" y="24"/>
                  </a:lnTo>
                  <a:lnTo>
                    <a:pt x="257" y="26"/>
                  </a:lnTo>
                  <a:lnTo>
                    <a:pt x="261" y="3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61" y="41"/>
                  </a:lnTo>
                  <a:lnTo>
                    <a:pt x="257" y="45"/>
                  </a:lnTo>
                  <a:lnTo>
                    <a:pt x="253" y="49"/>
                  </a:lnTo>
                  <a:lnTo>
                    <a:pt x="248" y="51"/>
                  </a:lnTo>
                  <a:lnTo>
                    <a:pt x="248" y="51"/>
                  </a:lnTo>
                  <a:lnTo>
                    <a:pt x="242" y="49"/>
                  </a:lnTo>
                  <a:lnTo>
                    <a:pt x="238" y="45"/>
                  </a:lnTo>
                  <a:lnTo>
                    <a:pt x="236" y="41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36" y="32"/>
                  </a:lnTo>
                  <a:lnTo>
                    <a:pt x="238" y="26"/>
                  </a:lnTo>
                  <a:lnTo>
                    <a:pt x="242" y="24"/>
                  </a:lnTo>
                  <a:lnTo>
                    <a:pt x="248" y="22"/>
                  </a:lnTo>
                  <a:lnTo>
                    <a:pt x="248" y="22"/>
                  </a:lnTo>
                  <a:close/>
                  <a:moveTo>
                    <a:pt x="208" y="22"/>
                  </a:moveTo>
                  <a:lnTo>
                    <a:pt x="208" y="22"/>
                  </a:lnTo>
                  <a:lnTo>
                    <a:pt x="213" y="24"/>
                  </a:lnTo>
                  <a:lnTo>
                    <a:pt x="217" y="26"/>
                  </a:lnTo>
                  <a:lnTo>
                    <a:pt x="221" y="32"/>
                  </a:lnTo>
                  <a:lnTo>
                    <a:pt x="221" y="36"/>
                  </a:lnTo>
                  <a:lnTo>
                    <a:pt x="221" y="36"/>
                  </a:lnTo>
                  <a:lnTo>
                    <a:pt x="221" y="41"/>
                  </a:lnTo>
                  <a:lnTo>
                    <a:pt x="217" y="45"/>
                  </a:lnTo>
                  <a:lnTo>
                    <a:pt x="213" y="49"/>
                  </a:lnTo>
                  <a:lnTo>
                    <a:pt x="208" y="51"/>
                  </a:lnTo>
                  <a:lnTo>
                    <a:pt x="208" y="51"/>
                  </a:lnTo>
                  <a:lnTo>
                    <a:pt x="202" y="49"/>
                  </a:lnTo>
                  <a:lnTo>
                    <a:pt x="198" y="45"/>
                  </a:lnTo>
                  <a:lnTo>
                    <a:pt x="195" y="41"/>
                  </a:lnTo>
                  <a:lnTo>
                    <a:pt x="195" y="36"/>
                  </a:lnTo>
                  <a:lnTo>
                    <a:pt x="195" y="36"/>
                  </a:lnTo>
                  <a:lnTo>
                    <a:pt x="195" y="32"/>
                  </a:lnTo>
                  <a:lnTo>
                    <a:pt x="198" y="26"/>
                  </a:lnTo>
                  <a:lnTo>
                    <a:pt x="202" y="24"/>
                  </a:lnTo>
                  <a:lnTo>
                    <a:pt x="208" y="22"/>
                  </a:lnTo>
                  <a:lnTo>
                    <a:pt x="20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</p:grpSp>
      <p:sp>
        <p:nvSpPr>
          <p:cNvPr id="93" name="TextBox 197"/>
          <p:cNvSpPr txBox="1"/>
          <p:nvPr/>
        </p:nvSpPr>
        <p:spPr bwMode="auto">
          <a:xfrm>
            <a:off x="7881488" y="3034776"/>
            <a:ext cx="1912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 dirty="0">
                <a:solidFill>
                  <a:prstClr val="black"/>
                </a:solidFill>
              </a:rPr>
              <a:t> Macros </a:t>
            </a:r>
            <a:r>
              <a:rPr lang="es-PE" sz="800" b="1" i="1" dirty="0" err="1">
                <a:solidFill>
                  <a:prstClr val="black"/>
                </a:solidFill>
              </a:rPr>
              <a:t>Excels</a:t>
            </a:r>
            <a:r>
              <a:rPr lang="es-PE" sz="800" b="1" i="1" dirty="0">
                <a:solidFill>
                  <a:prstClr val="black"/>
                </a:solidFill>
              </a:rPr>
              <a:t>, Access, VBA, 3 Web</a:t>
            </a:r>
          </a:p>
        </p:txBody>
      </p:sp>
      <p:sp>
        <p:nvSpPr>
          <p:cNvPr id="94" name="TextBox 198"/>
          <p:cNvSpPr txBox="1"/>
          <p:nvPr/>
        </p:nvSpPr>
        <p:spPr bwMode="auto">
          <a:xfrm>
            <a:off x="2931826" y="3958120"/>
            <a:ext cx="93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 dirty="0">
                <a:solidFill>
                  <a:prstClr val="black"/>
                </a:solidFill>
              </a:rPr>
              <a:t>Sistema de Pensiones</a:t>
            </a:r>
          </a:p>
        </p:txBody>
      </p:sp>
      <p:sp>
        <p:nvSpPr>
          <p:cNvPr id="95" name="TextBox 199"/>
          <p:cNvSpPr txBox="1"/>
          <p:nvPr/>
        </p:nvSpPr>
        <p:spPr bwMode="auto">
          <a:xfrm>
            <a:off x="3628149" y="3957749"/>
            <a:ext cx="86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 dirty="0">
                <a:solidFill>
                  <a:prstClr val="black"/>
                </a:solidFill>
              </a:rPr>
              <a:t>MIDAS</a:t>
            </a:r>
          </a:p>
          <a:p>
            <a:pPr algn="ctr"/>
            <a:endParaRPr lang="es-PE" sz="800" b="1" i="1" dirty="0">
              <a:solidFill>
                <a:prstClr val="black"/>
              </a:solidFill>
            </a:endParaRPr>
          </a:p>
        </p:txBody>
      </p:sp>
      <p:sp>
        <p:nvSpPr>
          <p:cNvPr id="96" name="TextBox 200"/>
          <p:cNvSpPr txBox="1"/>
          <p:nvPr/>
        </p:nvSpPr>
        <p:spPr bwMode="auto">
          <a:xfrm>
            <a:off x="4217201" y="3964285"/>
            <a:ext cx="865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 dirty="0" err="1">
                <a:solidFill>
                  <a:prstClr val="black"/>
                </a:solidFill>
              </a:rPr>
              <a:t>Exactus</a:t>
            </a:r>
            <a:endParaRPr lang="es-PE" sz="800" b="1" i="1" dirty="0">
              <a:solidFill>
                <a:prstClr val="black"/>
              </a:solidFill>
            </a:endParaRPr>
          </a:p>
        </p:txBody>
      </p:sp>
      <p:sp>
        <p:nvSpPr>
          <p:cNvPr id="97" name="Rounded Rectangle 201"/>
          <p:cNvSpPr/>
          <p:nvPr/>
        </p:nvSpPr>
        <p:spPr bwMode="auto">
          <a:xfrm>
            <a:off x="2999385" y="3672811"/>
            <a:ext cx="2082383" cy="635431"/>
          </a:xfrm>
          <a:prstGeom prst="roundRect">
            <a:avLst/>
          </a:prstGeom>
          <a:noFill/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sp>
        <p:nvSpPr>
          <p:cNvPr id="98" name="TextBox 202"/>
          <p:cNvSpPr txBox="1"/>
          <p:nvPr/>
        </p:nvSpPr>
        <p:spPr bwMode="auto">
          <a:xfrm>
            <a:off x="5131703" y="4366845"/>
            <a:ext cx="1960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i="1" dirty="0">
                <a:solidFill>
                  <a:prstClr val="black"/>
                </a:solidFill>
              </a:rPr>
              <a:t>BD no </a:t>
            </a:r>
            <a:r>
              <a:rPr lang="es-PE" sz="1000" b="1" i="1" dirty="0" err="1">
                <a:solidFill>
                  <a:prstClr val="black"/>
                </a:solidFill>
              </a:rPr>
              <a:t>Core</a:t>
            </a:r>
            <a:r>
              <a:rPr lang="es-PE" sz="1000" b="1" i="1" dirty="0">
                <a:solidFill>
                  <a:prstClr val="black"/>
                </a:solidFill>
              </a:rPr>
              <a:t> </a:t>
            </a:r>
          </a:p>
          <a:p>
            <a:pPr algn="ctr"/>
            <a:endParaRPr lang="es-PE" sz="1000" b="1" i="1" dirty="0">
              <a:solidFill>
                <a:prstClr val="black"/>
              </a:solidFill>
            </a:endParaRPr>
          </a:p>
        </p:txBody>
      </p:sp>
      <p:sp>
        <p:nvSpPr>
          <p:cNvPr id="99" name="Flowchart: Magnetic Disk 206"/>
          <p:cNvSpPr/>
          <p:nvPr/>
        </p:nvSpPr>
        <p:spPr bwMode="auto">
          <a:xfrm>
            <a:off x="8543464" y="3697796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100" name="Flowchart: Magnetic Disk 207"/>
          <p:cNvSpPr/>
          <p:nvPr/>
        </p:nvSpPr>
        <p:spPr bwMode="auto">
          <a:xfrm>
            <a:off x="8546068" y="3942395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101" name="Flowchart: Magnetic Disk 208"/>
          <p:cNvSpPr/>
          <p:nvPr/>
        </p:nvSpPr>
        <p:spPr bwMode="auto">
          <a:xfrm>
            <a:off x="8781590" y="3697796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102" name="Flowchart: Magnetic Disk 209"/>
          <p:cNvSpPr/>
          <p:nvPr/>
        </p:nvSpPr>
        <p:spPr bwMode="auto">
          <a:xfrm>
            <a:off x="8784193" y="3942395"/>
            <a:ext cx="180000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103" name="TextBox 210"/>
          <p:cNvSpPr txBox="1"/>
          <p:nvPr/>
        </p:nvSpPr>
        <p:spPr bwMode="auto">
          <a:xfrm>
            <a:off x="8049129" y="428380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" b="1" i="1" dirty="0">
                <a:solidFill>
                  <a:prstClr val="black"/>
                </a:solidFill>
              </a:rPr>
              <a:t> BD No TI </a:t>
            </a:r>
          </a:p>
          <a:p>
            <a:pPr algn="ctr"/>
            <a:r>
              <a:rPr lang="es-PE" sz="900" b="1" i="1" dirty="0">
                <a:solidFill>
                  <a:prstClr val="black"/>
                </a:solidFill>
              </a:rPr>
              <a:t>(Access, Excel, Otros)</a:t>
            </a:r>
          </a:p>
        </p:txBody>
      </p:sp>
      <p:sp>
        <p:nvSpPr>
          <p:cNvPr id="104" name="Rectangle 226"/>
          <p:cNvSpPr/>
          <p:nvPr/>
        </p:nvSpPr>
        <p:spPr bwMode="auto">
          <a:xfrm>
            <a:off x="4049781" y="5711009"/>
            <a:ext cx="1044000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Windows</a:t>
            </a:r>
          </a:p>
        </p:txBody>
      </p:sp>
      <p:sp>
        <p:nvSpPr>
          <p:cNvPr id="105" name="Rectangle 228"/>
          <p:cNvSpPr/>
          <p:nvPr/>
        </p:nvSpPr>
        <p:spPr bwMode="auto">
          <a:xfrm>
            <a:off x="2966681" y="5013176"/>
            <a:ext cx="1044000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Oracle </a:t>
            </a:r>
            <a:r>
              <a:rPr lang="es-PE" sz="900" dirty="0" err="1">
                <a:solidFill>
                  <a:prstClr val="black"/>
                </a:solidFill>
              </a:rPr>
              <a:t>Dev</a:t>
            </a:r>
            <a:r>
              <a:rPr lang="es-PE" sz="900" dirty="0">
                <a:solidFill>
                  <a:prstClr val="black"/>
                </a:solidFill>
              </a:rPr>
              <a:t> 6i</a:t>
            </a:r>
          </a:p>
        </p:txBody>
      </p:sp>
      <p:sp>
        <p:nvSpPr>
          <p:cNvPr id="106" name="Rectangle 231"/>
          <p:cNvSpPr/>
          <p:nvPr/>
        </p:nvSpPr>
        <p:spPr bwMode="auto">
          <a:xfrm>
            <a:off x="4049781" y="5013176"/>
            <a:ext cx="1044000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Oracle </a:t>
            </a:r>
            <a:r>
              <a:rPr lang="es-PE" sz="900" dirty="0" err="1">
                <a:solidFill>
                  <a:prstClr val="black"/>
                </a:solidFill>
              </a:rPr>
              <a:t>Report</a:t>
            </a:r>
            <a:r>
              <a:rPr lang="es-PE" sz="900" dirty="0">
                <a:solidFill>
                  <a:prstClr val="black"/>
                </a:solidFill>
              </a:rPr>
              <a:t> / </a:t>
            </a:r>
            <a:r>
              <a:rPr lang="es-PE" sz="900" dirty="0" err="1">
                <a:solidFill>
                  <a:prstClr val="black"/>
                </a:solidFill>
              </a:rPr>
              <a:t>Form</a:t>
            </a:r>
            <a:r>
              <a:rPr lang="es-PE" sz="900" dirty="0">
                <a:solidFill>
                  <a:prstClr val="black"/>
                </a:solidFill>
              </a:rPr>
              <a:t> 6i</a:t>
            </a:r>
          </a:p>
        </p:txBody>
      </p:sp>
      <p:sp>
        <p:nvSpPr>
          <p:cNvPr id="107" name="Rectangle 232"/>
          <p:cNvSpPr/>
          <p:nvPr/>
        </p:nvSpPr>
        <p:spPr bwMode="auto">
          <a:xfrm>
            <a:off x="5252508" y="5350969"/>
            <a:ext cx="1088570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SQL Server</a:t>
            </a:r>
          </a:p>
        </p:txBody>
      </p:sp>
      <p:sp>
        <p:nvSpPr>
          <p:cNvPr id="108" name="Rectangle 234"/>
          <p:cNvSpPr/>
          <p:nvPr/>
        </p:nvSpPr>
        <p:spPr bwMode="auto">
          <a:xfrm>
            <a:off x="5252508" y="5711009"/>
            <a:ext cx="1088569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AIX 7.1</a:t>
            </a:r>
          </a:p>
        </p:txBody>
      </p:sp>
      <p:sp>
        <p:nvSpPr>
          <p:cNvPr id="109" name="Rectangle 235"/>
          <p:cNvSpPr/>
          <p:nvPr/>
        </p:nvSpPr>
        <p:spPr bwMode="auto">
          <a:xfrm>
            <a:off x="6371189" y="5711009"/>
            <a:ext cx="1065879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Windows</a:t>
            </a:r>
          </a:p>
        </p:txBody>
      </p:sp>
      <p:sp>
        <p:nvSpPr>
          <p:cNvPr id="110" name="Rectangle 238"/>
          <p:cNvSpPr/>
          <p:nvPr/>
        </p:nvSpPr>
        <p:spPr bwMode="auto">
          <a:xfrm>
            <a:off x="6370766" y="5350969"/>
            <a:ext cx="1065600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Oracle DB</a:t>
            </a:r>
          </a:p>
        </p:txBody>
      </p:sp>
      <p:sp>
        <p:nvSpPr>
          <p:cNvPr id="111" name="Rectangle 240"/>
          <p:cNvSpPr/>
          <p:nvPr/>
        </p:nvSpPr>
        <p:spPr bwMode="auto">
          <a:xfrm>
            <a:off x="6380178" y="5013176"/>
            <a:ext cx="468000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.NET</a:t>
            </a:r>
          </a:p>
        </p:txBody>
      </p:sp>
      <p:sp>
        <p:nvSpPr>
          <p:cNvPr id="112" name="Rectangle 241"/>
          <p:cNvSpPr/>
          <p:nvPr/>
        </p:nvSpPr>
        <p:spPr bwMode="auto">
          <a:xfrm>
            <a:off x="5252508" y="5026929"/>
            <a:ext cx="1110283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 err="1">
                <a:solidFill>
                  <a:prstClr val="black"/>
                </a:solidFill>
              </a:rPr>
              <a:t>WebSphere</a:t>
            </a:r>
            <a:r>
              <a:rPr lang="es-PE" sz="900" dirty="0">
                <a:solidFill>
                  <a:prstClr val="black"/>
                </a:solidFill>
              </a:rPr>
              <a:t> (Java, JSP)</a:t>
            </a:r>
          </a:p>
        </p:txBody>
      </p:sp>
      <p:cxnSp>
        <p:nvCxnSpPr>
          <p:cNvPr id="116" name="Straight Arrow Connector 14"/>
          <p:cNvCxnSpPr/>
          <p:nvPr/>
        </p:nvCxnSpPr>
        <p:spPr bwMode="auto">
          <a:xfrm>
            <a:off x="3411361" y="2132856"/>
            <a:ext cx="6488" cy="29821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60"/>
          <p:cNvCxnSpPr>
            <a:endCxn id="29" idx="1"/>
          </p:cNvCxnSpPr>
          <p:nvPr/>
        </p:nvCxnSpPr>
        <p:spPr bwMode="auto">
          <a:xfrm rot="16200000" flipH="1">
            <a:off x="5016284" y="2108662"/>
            <a:ext cx="1031769" cy="177924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1"/>
          <p:cNvCxnSpPr/>
          <p:nvPr/>
        </p:nvCxnSpPr>
        <p:spPr bwMode="auto">
          <a:xfrm>
            <a:off x="3617910" y="1689116"/>
            <a:ext cx="0" cy="57213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62"/>
          <p:cNvCxnSpPr/>
          <p:nvPr/>
        </p:nvCxnSpPr>
        <p:spPr bwMode="auto">
          <a:xfrm>
            <a:off x="5731610" y="2132856"/>
            <a:ext cx="0" cy="28243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3"/>
          <p:cNvCxnSpPr/>
          <p:nvPr/>
        </p:nvCxnSpPr>
        <p:spPr bwMode="auto">
          <a:xfrm flipH="1">
            <a:off x="8798722" y="2132856"/>
            <a:ext cx="9843" cy="2958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68"/>
          <p:cNvSpPr/>
          <p:nvPr/>
        </p:nvSpPr>
        <p:spPr bwMode="auto">
          <a:xfrm>
            <a:off x="2962967" y="5350969"/>
            <a:ext cx="2130814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Oracle DB</a:t>
            </a:r>
          </a:p>
        </p:txBody>
      </p:sp>
      <p:sp>
        <p:nvSpPr>
          <p:cNvPr id="122" name="Rectangle 172"/>
          <p:cNvSpPr/>
          <p:nvPr/>
        </p:nvSpPr>
        <p:spPr bwMode="auto">
          <a:xfrm>
            <a:off x="6861068" y="5015697"/>
            <a:ext cx="576000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IIS</a:t>
            </a:r>
          </a:p>
        </p:txBody>
      </p:sp>
      <p:pic>
        <p:nvPicPr>
          <p:cNvPr id="128" name="Picture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17502" y="1710309"/>
            <a:ext cx="140405" cy="223609"/>
          </a:xfrm>
          <a:prstGeom prst="rect">
            <a:avLst/>
          </a:prstGeom>
        </p:spPr>
      </p:pic>
      <p:sp>
        <p:nvSpPr>
          <p:cNvPr id="129" name="TextBox 203"/>
          <p:cNvSpPr txBox="1"/>
          <p:nvPr/>
        </p:nvSpPr>
        <p:spPr bwMode="auto">
          <a:xfrm>
            <a:off x="4006974" y="1690227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dirty="0">
                <a:solidFill>
                  <a:prstClr val="black"/>
                </a:solidFill>
              </a:rPr>
              <a:t>Mobile </a:t>
            </a:r>
          </a:p>
        </p:txBody>
      </p:sp>
      <p:cxnSp>
        <p:nvCxnSpPr>
          <p:cNvPr id="130" name="Straight Arrow Connector 204"/>
          <p:cNvCxnSpPr>
            <a:stCxn id="128" idx="2"/>
          </p:cNvCxnSpPr>
          <p:nvPr/>
        </p:nvCxnSpPr>
        <p:spPr bwMode="auto">
          <a:xfrm rot="5400000">
            <a:off x="3576495" y="2233926"/>
            <a:ext cx="711218" cy="111203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49"/>
          <p:cNvSpPr txBox="1"/>
          <p:nvPr/>
        </p:nvSpPr>
        <p:spPr bwMode="auto">
          <a:xfrm>
            <a:off x="1598184" y="3793229"/>
            <a:ext cx="96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solidFill>
                  <a:prstClr val="black"/>
                </a:solidFill>
              </a:rPr>
              <a:t>Datos &amp; </a:t>
            </a:r>
            <a:r>
              <a:rPr lang="es-PE" sz="1400" b="1" dirty="0" err="1">
                <a:solidFill>
                  <a:prstClr val="black"/>
                </a:solidFill>
              </a:rPr>
              <a:t>Analytics</a:t>
            </a:r>
            <a:endParaRPr lang="es-PE" sz="1400" b="1" dirty="0">
              <a:solidFill>
                <a:prstClr val="black"/>
              </a:solidFill>
            </a:endParaRPr>
          </a:p>
        </p:txBody>
      </p:sp>
      <p:sp>
        <p:nvSpPr>
          <p:cNvPr id="136" name="TextBox 95"/>
          <p:cNvSpPr txBox="1"/>
          <p:nvPr/>
        </p:nvSpPr>
        <p:spPr bwMode="auto">
          <a:xfrm>
            <a:off x="1270670" y="1570167"/>
            <a:ext cx="14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r">
              <a:defRPr sz="1400" b="1">
                <a:solidFill>
                  <a:prstClr val="black"/>
                </a:solidFill>
              </a:defRPr>
            </a:lvl1pPr>
          </a:lstStyle>
          <a:p>
            <a:pPr algn="l"/>
            <a:r>
              <a:rPr lang="es-PE" dirty="0"/>
              <a:t>Canal Web/</a:t>
            </a:r>
            <a:r>
              <a:rPr lang="es-PE" dirty="0" err="1"/>
              <a:t>Mob</a:t>
            </a:r>
            <a:r>
              <a:rPr lang="es-PE" dirty="0"/>
              <a:t> y otros Portales</a:t>
            </a:r>
          </a:p>
        </p:txBody>
      </p:sp>
      <p:sp>
        <p:nvSpPr>
          <p:cNvPr id="13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26466" y="404669"/>
            <a:ext cx="10998459" cy="436879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Mapa de </a:t>
            </a:r>
            <a:r>
              <a:rPr lang="pt-BR" sz="2400" dirty="0" err="1">
                <a:solidFill>
                  <a:srgbClr val="00B0F0"/>
                </a:solidFill>
              </a:rPr>
              <a:t>Arquitectura</a:t>
            </a:r>
            <a:r>
              <a:rPr lang="pt-BR" sz="2400" dirty="0">
                <a:solidFill>
                  <a:srgbClr val="00B0F0"/>
                </a:solidFill>
              </a:rPr>
              <a:t> PRIMA AFP</a:t>
            </a:r>
            <a:br>
              <a:rPr lang="es-ES" sz="2400" dirty="0">
                <a:solidFill>
                  <a:srgbClr val="00B0F0"/>
                </a:solidFill>
              </a:rPr>
            </a:br>
            <a:endParaRPr lang="es-ES" sz="2400" dirty="0">
              <a:solidFill>
                <a:srgbClr val="00B0F0"/>
              </a:solidFill>
            </a:endParaRP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6877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26466" y="404669"/>
            <a:ext cx="10998459" cy="436879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Estadísticas de PRIMA AFP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175326" y="1939354"/>
            <a:ext cx="3528392" cy="1815882"/>
          </a:xfrm>
          <a:prstGeom prst="rect">
            <a:avLst/>
          </a:prstGeom>
          <a:noFill/>
          <a:ln>
            <a:solidFill>
              <a:srgbClr val="FA5D06"/>
            </a:solidFill>
          </a:ln>
        </p:spPr>
        <p:txBody>
          <a:bodyPr wrap="square" rtlCol="0">
            <a:spAutoFit/>
          </a:bodyPr>
          <a:lstStyle/>
          <a:p>
            <a:r>
              <a:rPr lang="es-PE" sz="1600" dirty="0"/>
              <a:t>  2   Agencias en Lima</a:t>
            </a:r>
          </a:p>
          <a:p>
            <a:r>
              <a:rPr lang="es-PE" sz="1600" dirty="0"/>
              <a:t>15 Agencias en provincias</a:t>
            </a:r>
          </a:p>
          <a:p>
            <a:endParaRPr lang="es-PE" sz="1600" dirty="0"/>
          </a:p>
          <a:p>
            <a:r>
              <a:rPr lang="es-PE" sz="1600" dirty="0"/>
              <a:t>600 personas en PRIMA AFP</a:t>
            </a:r>
          </a:p>
          <a:p>
            <a:r>
              <a:rPr lang="es-PE" sz="1600" dirty="0"/>
              <a:t>200 operan directamente el CORE,  el resto lo consulta directamente o a través de otros sistemas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2598" y="1285397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Transacciones sobre el </a:t>
            </a:r>
            <a:r>
              <a:rPr lang="es-PE" sz="1600" dirty="0" err="1"/>
              <a:t>core</a:t>
            </a:r>
            <a:r>
              <a:rPr lang="es-PE" sz="1600" dirty="0"/>
              <a:t> actual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22598" y="393305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Contactos con clientes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18" y="4581128"/>
            <a:ext cx="3168352" cy="155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21685"/>
              </p:ext>
            </p:extLst>
          </p:nvPr>
        </p:nvGraphicFramePr>
        <p:xfrm>
          <a:off x="1126654" y="1965793"/>
          <a:ext cx="5184577" cy="1358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4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50" b="1" u="none" strike="noStrike" dirty="0">
                          <a:effectLst/>
                        </a:rPr>
                        <a:t>Transacciones Mensuales</a:t>
                      </a:r>
                      <a:endParaRPr lang="es-P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50" b="1" u="none" strike="noStrike" dirty="0">
                          <a:effectLst/>
                        </a:rPr>
                        <a:t>Transacciones acumuladas</a:t>
                      </a:r>
                      <a:endParaRPr lang="es-P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>
                          <a:effectLst/>
                        </a:rPr>
                        <a:t>Acreditación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u="none" strike="noStrike">
                          <a:effectLst/>
                        </a:rPr>
                        <a:t>5,153,426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u="none" strike="noStrike">
                          <a:effectLst/>
                        </a:rPr>
                        <a:t>510,585,200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>
                          <a:effectLst/>
                        </a:rPr>
                        <a:t>Cuentas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u="none" strike="noStrike">
                          <a:effectLst/>
                        </a:rPr>
                        <a:t>37,457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u="none" strike="noStrike">
                          <a:effectLst/>
                        </a:rPr>
                        <a:t>2,276,188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>
                          <a:effectLst/>
                        </a:rPr>
                        <a:t>Cobranza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u="none" strike="noStrike">
                          <a:effectLst/>
                        </a:rPr>
                        <a:t>679,483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u="none" strike="noStrike">
                          <a:effectLst/>
                        </a:rPr>
                        <a:t>477,987,819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>
                          <a:effectLst/>
                        </a:rPr>
                        <a:t>Afiliación / Traspaso / Cambio de Fondo / </a:t>
                      </a:r>
                      <a:r>
                        <a:rPr lang="es-PE" sz="1050" u="none" strike="noStrike" dirty="0" err="1">
                          <a:effectLst/>
                        </a:rPr>
                        <a:t>Act</a:t>
                      </a:r>
                      <a:r>
                        <a:rPr lang="es-PE" sz="1050" u="none" strike="noStrike" dirty="0">
                          <a:effectLst/>
                        </a:rPr>
                        <a:t>. Datos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u="none" strike="noStrike">
                          <a:effectLst/>
                        </a:rPr>
                        <a:t>40,597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u="none" strike="noStrike">
                          <a:effectLst/>
                        </a:rPr>
                        <a:t>1,734,286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>
                          <a:effectLst/>
                        </a:rPr>
                        <a:t>Beneficios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u="none" strike="noStrike" dirty="0">
                          <a:effectLst/>
                        </a:rPr>
                        <a:t>66,903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u="none" strike="noStrike" dirty="0">
                          <a:effectLst/>
                        </a:rPr>
                        <a:t>108,567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b="1" u="none" strike="noStrike" dirty="0">
                          <a:effectLst/>
                        </a:rPr>
                        <a:t>Total</a:t>
                      </a:r>
                      <a:endParaRPr lang="es-P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b="1" u="none" strike="noStrike" dirty="0">
                          <a:effectLst/>
                        </a:rPr>
                        <a:t>5,977,866</a:t>
                      </a:r>
                      <a:endParaRPr lang="es-P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50" b="1" u="none" strike="noStrike" dirty="0">
                          <a:effectLst/>
                        </a:rPr>
                        <a:t>992,692,060</a:t>
                      </a:r>
                      <a:endParaRPr lang="es-P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45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26466" y="332656"/>
            <a:ext cx="10998459" cy="436879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Plataformas PRIMA AFP</a:t>
            </a:r>
            <a:endParaRPr lang="es-ES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1556792"/>
            <a:ext cx="9721080" cy="38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p21076\Downloads\left-arrow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726" y="6184900"/>
            <a:ext cx="452438" cy="4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4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06574" y="476672"/>
            <a:ext cx="10998459" cy="436879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Plataformas AFP INTEGRA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18" y="1268760"/>
            <a:ext cx="8104585" cy="4923638"/>
          </a:xfrm>
          <a:prstGeom prst="rect">
            <a:avLst/>
          </a:prstGeom>
        </p:spPr>
      </p:pic>
      <p:pic>
        <p:nvPicPr>
          <p:cNvPr id="5" name="Picture 3" descr="C:\Users\p21076\Downloads\left-arrow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726" y="6184900"/>
            <a:ext cx="452438" cy="4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75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26466" y="404669"/>
            <a:ext cx="10998459" cy="436879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Normativa</a:t>
            </a:r>
            <a:endParaRPr lang="es-ES" sz="2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34566" y="800654"/>
            <a:ext cx="107291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rgbClr val="00B0F0"/>
                </a:solidFill>
              </a:rPr>
              <a:t>Procesamiento en la nube</a:t>
            </a:r>
          </a:p>
          <a:p>
            <a:r>
              <a:rPr lang="es-PE" sz="1400" dirty="0"/>
              <a:t>El proveedor del servicio de nube debe cumplir con:</a:t>
            </a:r>
          </a:p>
          <a:p>
            <a:pPr lvl="0"/>
            <a:r>
              <a:rPr lang="es-PE" sz="1400" b="1" dirty="0"/>
              <a:t>Circular SBS G140 </a:t>
            </a:r>
            <a:r>
              <a:rPr lang="es-PE" sz="1400" dirty="0"/>
              <a:t>sobre el procesamiento de datos en el exterior. </a:t>
            </a:r>
          </a:p>
          <a:p>
            <a:pPr lvl="0"/>
            <a:r>
              <a:rPr lang="es-PE" sz="1400" b="1" dirty="0"/>
              <a:t>LPDP:</a:t>
            </a:r>
            <a:r>
              <a:rPr lang="es-PE" sz="1400" dirty="0"/>
              <a:t> Si la información que se almacenará en la nube son datos personales, la LPDP indica que debe contar con el consentimiento para el flujo transfronterizo de datos personales.</a:t>
            </a:r>
          </a:p>
          <a:p>
            <a:pPr lvl="0"/>
            <a:endParaRPr lang="es-PE" sz="1400" dirty="0"/>
          </a:p>
          <a:p>
            <a:pPr lvl="0"/>
            <a:r>
              <a:rPr lang="es-PE" sz="1600" b="1" dirty="0">
                <a:solidFill>
                  <a:srgbClr val="00B0F0"/>
                </a:solidFill>
              </a:rPr>
              <a:t>Centralización de Procesos (Ley 29903-</a:t>
            </a:r>
            <a:r>
              <a:rPr lang="es-ES" sz="1600" b="1" dirty="0">
                <a:solidFill>
                  <a:srgbClr val="00B0F0"/>
                </a:solidFill>
              </a:rPr>
              <a:t>Artículo 14º-A- 19/07/2012)</a:t>
            </a:r>
          </a:p>
          <a:p>
            <a:pPr algn="just"/>
            <a:r>
              <a:rPr lang="es-ES" sz="1400" dirty="0"/>
              <a:t>Las AFP eligen libremente a la entidad centralizadora o el uso obligatorio de una o más plataformas comunes en los siguientes procesos operativos internos a cargo de las AFP:</a:t>
            </a:r>
          </a:p>
          <a:p>
            <a:pPr marL="1143000" lvl="1" indent="-457200" algn="just">
              <a:buFont typeface="Wingdings" panose="05000000000000000000" pitchFamily="2" charset="2"/>
              <a:buChar char="q"/>
            </a:pPr>
            <a:r>
              <a:rPr lang="es-ES" sz="1400" dirty="0"/>
              <a:t>Recaudación  (AFPNET)</a:t>
            </a:r>
          </a:p>
          <a:p>
            <a:pPr marL="1143000" lvl="1" indent="-457200" algn="just">
              <a:buFont typeface="Wingdings" panose="05000000000000000000" pitchFamily="2" charset="2"/>
              <a:buChar char="q"/>
            </a:pPr>
            <a:r>
              <a:rPr lang="es-ES" sz="1400" dirty="0"/>
              <a:t>Conciliación</a:t>
            </a:r>
          </a:p>
          <a:p>
            <a:pPr marL="1143000" lvl="1" indent="-457200" algn="just">
              <a:buFont typeface="Wingdings" panose="05000000000000000000" pitchFamily="2" charset="2"/>
              <a:buChar char="q"/>
            </a:pPr>
            <a:r>
              <a:rPr lang="es-ES" sz="1400" dirty="0"/>
              <a:t>Acreditación</a:t>
            </a:r>
          </a:p>
          <a:p>
            <a:pPr marL="1143000" lvl="1" indent="-457200" algn="just">
              <a:buFont typeface="Wingdings" panose="05000000000000000000" pitchFamily="2" charset="2"/>
              <a:buChar char="q"/>
            </a:pPr>
            <a:r>
              <a:rPr lang="es-ES" sz="1400" dirty="0"/>
              <a:t>Cobranza </a:t>
            </a:r>
          </a:p>
          <a:p>
            <a:pPr marL="1143000" lvl="1" indent="-457200" algn="just">
              <a:buFont typeface="Wingdings" panose="05000000000000000000" pitchFamily="2" charset="2"/>
              <a:buChar char="q"/>
            </a:pPr>
            <a:r>
              <a:rPr lang="es-ES" sz="1400" dirty="0"/>
              <a:t>Cálculo y Pago de las prestaciones</a:t>
            </a:r>
          </a:p>
          <a:p>
            <a:pPr lvl="0"/>
            <a:endParaRPr lang="es-PE" sz="1400" dirty="0"/>
          </a:p>
          <a:p>
            <a:r>
              <a:rPr lang="es-PE" sz="1600" b="1" dirty="0">
                <a:solidFill>
                  <a:srgbClr val="00B0F0"/>
                </a:solidFill>
              </a:rPr>
              <a:t>Medidas de simplificación y eficiencia administrativa (OM 43526-2017 14/12/2017</a:t>
            </a:r>
            <a:r>
              <a:rPr lang="es-ES" sz="1600" b="1" dirty="0">
                <a:solidFill>
                  <a:srgbClr val="00B0F0"/>
                </a:solidFill>
              </a:rPr>
              <a:t>)</a:t>
            </a:r>
          </a:p>
          <a:p>
            <a:r>
              <a:rPr lang="es-PE" sz="1400" dirty="0"/>
              <a:t>.. Se podrá no requerir a un afiliado o beneficiario al momento de iniciar un tramite pensionario de la siguiente documentación: a) Copia DNI, b) Copia de Partida de Nacimiento, c) Copia de Certificado de Defunción y  d) Legalización notarial de firmas</a:t>
            </a:r>
          </a:p>
          <a:p>
            <a:endParaRPr lang="es-PE" sz="1400" dirty="0"/>
          </a:p>
          <a:p>
            <a:r>
              <a:rPr lang="es-PE" sz="1400" dirty="0"/>
              <a:t>... la documentación prohibida de solicitar se encuentra referida esencialmente a la presentación de copias; sin embargo las </a:t>
            </a:r>
            <a:r>
              <a:rPr lang="es-PE" sz="1400" dirty="0" err="1"/>
              <a:t>AFP‘s</a:t>
            </a:r>
            <a:r>
              <a:rPr lang="es-PE" sz="1400" dirty="0"/>
              <a:t> deben efectuar las acciones relativas a la verificación y comprobación de que la información o identificación presentada sea fidedigna, a través de los canales con los cuenta como es la RENIEC entre otros. La implementación es requerida en forma paulatina </a:t>
            </a:r>
            <a:endParaRPr lang="es-ES" sz="1400" dirty="0"/>
          </a:p>
          <a:p>
            <a:pPr lvl="0"/>
            <a:endParaRPr lang="es-PE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88" y="2780928"/>
            <a:ext cx="309748" cy="25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9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 Título"/>
          <p:cNvSpPr txBox="1">
            <a:spLocks/>
          </p:cNvSpPr>
          <p:nvPr/>
        </p:nvSpPr>
        <p:spPr>
          <a:xfrm>
            <a:off x="857768" y="484141"/>
            <a:ext cx="9290369" cy="5760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900" kern="1200">
                <a:solidFill>
                  <a:srgbClr val="6D6F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Modelo Operativo </a:t>
            </a:r>
            <a:r>
              <a:rPr lang="pt-BR" sz="2800" b="1" dirty="0" err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ToBE</a:t>
            </a:r>
            <a:endParaRPr lang="pt-BR" sz="2800" b="1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1229064"/>
            <a:ext cx="8555253" cy="506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86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 Título"/>
          <p:cNvSpPr txBox="1">
            <a:spLocks/>
          </p:cNvSpPr>
          <p:nvPr/>
        </p:nvSpPr>
        <p:spPr>
          <a:xfrm>
            <a:off x="857768" y="484141"/>
            <a:ext cx="9290369" cy="5760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900" kern="1200">
                <a:solidFill>
                  <a:srgbClr val="6D6F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Objetivo </a:t>
            </a:r>
            <a:r>
              <a:rPr lang="pt-BR" sz="2800" b="1" dirty="0" err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Kadabra</a:t>
            </a:r>
            <a:endParaRPr lang="pt-BR" sz="2800" b="1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196752"/>
            <a:ext cx="6408712" cy="50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4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53388" y="162243"/>
            <a:ext cx="11423500" cy="669861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45706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3600" b="1">
                <a:solidFill>
                  <a:srgbClr val="595959"/>
                </a:solidFill>
              </a:rPr>
              <a:t>Pain Points</a:t>
            </a:r>
            <a:endParaRPr lang="es-PE" sz="3600" b="1" dirty="0">
              <a:solidFill>
                <a:srgbClr val="595959"/>
              </a:solidFill>
            </a:endParaRPr>
          </a:p>
        </p:txBody>
      </p:sp>
      <p:sp>
        <p:nvSpPr>
          <p:cNvPr id="10" name="14 Forma libre"/>
          <p:cNvSpPr/>
          <p:nvPr/>
        </p:nvSpPr>
        <p:spPr>
          <a:xfrm>
            <a:off x="7037856" y="2449198"/>
            <a:ext cx="1684108" cy="981972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72000" rIns="72000" bIns="72000" numCol="1" spcCol="1270" anchor="ctr" anchorCtr="1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400" kern="1200"/>
          </a:p>
        </p:txBody>
      </p:sp>
      <p:sp>
        <p:nvSpPr>
          <p:cNvPr id="11" name="15 Forma libre"/>
          <p:cNvSpPr/>
          <p:nvPr/>
        </p:nvSpPr>
        <p:spPr>
          <a:xfrm>
            <a:off x="4267226" y="2121874"/>
            <a:ext cx="1312880" cy="1636619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1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kern="1200" dirty="0"/>
              <a:t>Obsolescencia</a:t>
            </a: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kern="1200" dirty="0"/>
              <a:t> Tecnológica</a:t>
            </a:r>
          </a:p>
        </p:txBody>
      </p:sp>
      <p:sp>
        <p:nvSpPr>
          <p:cNvPr id="12" name="16 Forma libre"/>
          <p:cNvSpPr/>
          <p:nvPr/>
        </p:nvSpPr>
        <p:spPr>
          <a:xfrm>
            <a:off x="4973465" y="3511037"/>
            <a:ext cx="1312880" cy="1636619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1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dirty="0"/>
              <a:t>No hay 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dirty="0"/>
              <a:t>sinergias</a:t>
            </a:r>
            <a:endParaRPr lang="es-PE" sz="1400" kern="1200" dirty="0"/>
          </a:p>
        </p:txBody>
      </p:sp>
      <p:sp>
        <p:nvSpPr>
          <p:cNvPr id="13" name="17 Forma libre"/>
          <p:cNvSpPr/>
          <p:nvPr/>
        </p:nvSpPr>
        <p:spPr>
          <a:xfrm>
            <a:off x="3289356" y="3838360"/>
            <a:ext cx="1629782" cy="981972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72000" rIns="72000" bIns="72000" numCol="1" spcCol="1270" anchor="ctr" anchorCtr="1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400" kern="1200"/>
          </a:p>
        </p:txBody>
      </p:sp>
      <p:sp>
        <p:nvSpPr>
          <p:cNvPr id="14" name="18 Forma libre"/>
          <p:cNvSpPr/>
          <p:nvPr/>
        </p:nvSpPr>
        <p:spPr>
          <a:xfrm>
            <a:off x="5663405" y="2091686"/>
            <a:ext cx="1312880" cy="1636619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1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kern="1200" dirty="0"/>
              <a:t>Riesgo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kern="1200" dirty="0"/>
              <a:t> operativo</a:t>
            </a:r>
          </a:p>
        </p:txBody>
      </p:sp>
      <p:sp>
        <p:nvSpPr>
          <p:cNvPr id="15" name="19 Forma libre"/>
          <p:cNvSpPr/>
          <p:nvPr/>
        </p:nvSpPr>
        <p:spPr>
          <a:xfrm>
            <a:off x="6369644" y="3500482"/>
            <a:ext cx="1312880" cy="1636619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1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kern="1200" dirty="0"/>
              <a:t>Alto costo de mantenimiento </a:t>
            </a:r>
          </a:p>
        </p:txBody>
      </p:sp>
      <p:sp>
        <p:nvSpPr>
          <p:cNvPr id="16" name="20 Forma libre"/>
          <p:cNvSpPr/>
          <p:nvPr/>
        </p:nvSpPr>
        <p:spPr>
          <a:xfrm>
            <a:off x="7037856" y="5227523"/>
            <a:ext cx="1684108" cy="981972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72000" rIns="72000" bIns="72000" numCol="1" spcCol="1270" anchor="ctr" anchorCtr="1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400" kern="1200"/>
          </a:p>
        </p:txBody>
      </p:sp>
      <p:sp>
        <p:nvSpPr>
          <p:cNvPr id="17" name="21 Forma libre"/>
          <p:cNvSpPr/>
          <p:nvPr/>
        </p:nvSpPr>
        <p:spPr>
          <a:xfrm>
            <a:off x="5592020" y="4930388"/>
            <a:ext cx="1312880" cy="1636619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1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dirty="0"/>
              <a:t>Ineficiencia de Tiempos</a:t>
            </a:r>
            <a:endParaRPr lang="es-PE" sz="1400" kern="1200" dirty="0"/>
          </a:p>
        </p:txBody>
      </p:sp>
      <p:sp>
        <p:nvSpPr>
          <p:cNvPr id="18" name="22 Forma libre"/>
          <p:cNvSpPr/>
          <p:nvPr/>
        </p:nvSpPr>
        <p:spPr>
          <a:xfrm>
            <a:off x="4919138" y="668167"/>
            <a:ext cx="1312880" cy="1636619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FB5D0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1">
            <a:noAutofit/>
          </a:bodyPr>
          <a:lstStyle/>
          <a:p>
            <a:pPr marL="171450" indent="-171450" algn="ctr" eaLnBrk="0" hangingPunct="0">
              <a:buClr>
                <a:srgbClr val="FF4F00"/>
              </a:buClr>
              <a:buFont typeface="Courier New" panose="02070309020205020404" pitchFamily="49" charset="0"/>
              <a:buChar char="o"/>
            </a:pPr>
            <a:r>
              <a:rPr lang="es-US" sz="1400" dirty="0">
                <a:solidFill>
                  <a:schemeClr val="bg1"/>
                </a:solidFill>
              </a:rPr>
              <a:t>Alto esfuerzo  en extraer información</a:t>
            </a:r>
          </a:p>
        </p:txBody>
      </p:sp>
      <p:sp>
        <p:nvSpPr>
          <p:cNvPr id="19" name="23 Forma libre"/>
          <p:cNvSpPr/>
          <p:nvPr/>
        </p:nvSpPr>
        <p:spPr>
          <a:xfrm>
            <a:off x="6391376" y="668168"/>
            <a:ext cx="1312880" cy="1636619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1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dirty="0"/>
              <a:t>Sin enfoque en mejorar experiencia del cliente</a:t>
            </a:r>
            <a:endParaRPr lang="es-PE" sz="1400" kern="1200" dirty="0"/>
          </a:p>
        </p:txBody>
      </p:sp>
      <p:sp>
        <p:nvSpPr>
          <p:cNvPr id="20" name="24 CuadroTexto"/>
          <p:cNvSpPr txBox="1"/>
          <p:nvPr/>
        </p:nvSpPr>
        <p:spPr>
          <a:xfrm>
            <a:off x="7309156" y="2538366"/>
            <a:ext cx="704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1400" dirty="0"/>
          </a:p>
        </p:txBody>
      </p:sp>
      <p:sp>
        <p:nvSpPr>
          <p:cNvPr id="21" name="27 CuadroTexto"/>
          <p:cNvSpPr txBox="1"/>
          <p:nvPr/>
        </p:nvSpPr>
        <p:spPr>
          <a:xfrm>
            <a:off x="997632" y="2524684"/>
            <a:ext cx="3106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s-PE" sz="2000" dirty="0">
                <a:solidFill>
                  <a:schemeClr val="bg1">
                    <a:lumMod val="65000"/>
                  </a:schemeClr>
                </a:solidFill>
              </a:rPr>
              <a:t>15 </a:t>
            </a:r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años de antigüedad</a:t>
            </a:r>
          </a:p>
          <a:p>
            <a:pPr algn="r">
              <a:spcBef>
                <a:spcPts val="0"/>
              </a:spcBef>
            </a:pPr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Arquitectura rígida con baja </a:t>
            </a:r>
          </a:p>
          <a:p>
            <a:pPr algn="r">
              <a:spcBef>
                <a:spcPts val="0"/>
              </a:spcBef>
            </a:pPr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capacidad digital</a:t>
            </a:r>
            <a:endParaRPr lang="es-PE" sz="1400" dirty="0"/>
          </a:p>
        </p:txBody>
      </p:sp>
      <p:sp>
        <p:nvSpPr>
          <p:cNvPr id="22" name="28 CuadroTexto"/>
          <p:cNvSpPr txBox="1"/>
          <p:nvPr/>
        </p:nvSpPr>
        <p:spPr>
          <a:xfrm>
            <a:off x="1642400" y="1194088"/>
            <a:ext cx="310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Modelo de datos altamente complejo</a:t>
            </a:r>
          </a:p>
          <a:p>
            <a:endParaRPr lang="es-PE" sz="1400" dirty="0"/>
          </a:p>
        </p:txBody>
      </p:sp>
      <p:sp>
        <p:nvSpPr>
          <p:cNvPr id="23" name="29 CuadroTexto"/>
          <p:cNvSpPr txBox="1"/>
          <p:nvPr/>
        </p:nvSpPr>
        <p:spPr>
          <a:xfrm>
            <a:off x="7879910" y="1194088"/>
            <a:ext cx="3632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Procesos diseñado para cumplir la norma no para cumplir expectativa de cliente</a:t>
            </a:r>
          </a:p>
        </p:txBody>
      </p:sp>
      <p:sp>
        <p:nvSpPr>
          <p:cNvPr id="25" name="31 CuadroTexto"/>
          <p:cNvSpPr txBox="1"/>
          <p:nvPr/>
        </p:nvSpPr>
        <p:spPr>
          <a:xfrm>
            <a:off x="7309156" y="2565979"/>
            <a:ext cx="3106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Alta manualidad </a:t>
            </a:r>
          </a:p>
          <a:p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Obsolescencia + </a:t>
            </a:r>
          </a:p>
          <a:p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Costo Infraestructura y Especialista </a:t>
            </a:r>
            <a:r>
              <a:rPr lang="es-PE" sz="1400" dirty="0" err="1">
                <a:solidFill>
                  <a:schemeClr val="bg1">
                    <a:lumMod val="65000"/>
                  </a:schemeClr>
                </a:solidFill>
              </a:rPr>
              <a:t>Core</a:t>
            </a:r>
            <a:endParaRPr lang="es-PE" sz="1400" dirty="0"/>
          </a:p>
        </p:txBody>
      </p:sp>
      <p:sp>
        <p:nvSpPr>
          <p:cNvPr id="26" name="32 CuadroTexto"/>
          <p:cNvSpPr txBox="1"/>
          <p:nvPr/>
        </p:nvSpPr>
        <p:spPr>
          <a:xfrm>
            <a:off x="7815570" y="4067736"/>
            <a:ext cx="310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Tecnología antigua encarece costo de desarrollos evolutivos y normativos</a:t>
            </a:r>
          </a:p>
        </p:txBody>
      </p:sp>
      <p:sp>
        <p:nvSpPr>
          <p:cNvPr id="27" name="33 CuadroTexto"/>
          <p:cNvSpPr txBox="1"/>
          <p:nvPr/>
        </p:nvSpPr>
        <p:spPr>
          <a:xfrm>
            <a:off x="1340285" y="3861800"/>
            <a:ext cx="3480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Cada AFP implementa cambios regulatorios por separado.</a:t>
            </a:r>
          </a:p>
          <a:p>
            <a:pPr algn="r"/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Se ha aprovechado parcialmente normativa sobre centralización de procesos. </a:t>
            </a:r>
            <a:endParaRPr lang="es-PE" sz="1400" dirty="0"/>
          </a:p>
        </p:txBody>
      </p:sp>
      <p:sp>
        <p:nvSpPr>
          <p:cNvPr id="28" name="34 CuadroTexto"/>
          <p:cNvSpPr txBox="1"/>
          <p:nvPr/>
        </p:nvSpPr>
        <p:spPr>
          <a:xfrm>
            <a:off x="3069897" y="5586054"/>
            <a:ext cx="238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Procesos nocturnos</a:t>
            </a:r>
          </a:p>
          <a:p>
            <a:r>
              <a:rPr lang="es-PE" sz="1400" dirty="0">
                <a:solidFill>
                  <a:schemeClr val="bg1">
                    <a:lumMod val="65000"/>
                  </a:schemeClr>
                </a:solidFill>
              </a:rPr>
              <a:t>Tiempos muertos en procesos</a:t>
            </a:r>
            <a:endParaRPr lang="es-PE" sz="1400" dirty="0"/>
          </a:p>
        </p:txBody>
      </p:sp>
      <p:grpSp>
        <p:nvGrpSpPr>
          <p:cNvPr id="29" name="45 Grupo"/>
          <p:cNvGrpSpPr/>
          <p:nvPr/>
        </p:nvGrpSpPr>
        <p:grpSpPr>
          <a:xfrm>
            <a:off x="10656273" y="5546910"/>
            <a:ext cx="2121875" cy="1061829"/>
            <a:chOff x="9823940" y="5066267"/>
            <a:chExt cx="2291861" cy="1061829"/>
          </a:xfrm>
        </p:grpSpPr>
        <p:sp>
          <p:nvSpPr>
            <p:cNvPr id="30" name="38 Hexágono"/>
            <p:cNvSpPr/>
            <p:nvPr/>
          </p:nvSpPr>
          <p:spPr>
            <a:xfrm>
              <a:off x="9924586" y="5141863"/>
              <a:ext cx="210014" cy="180414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1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400"/>
            </a:p>
          </p:txBody>
        </p:sp>
        <p:sp>
          <p:nvSpPr>
            <p:cNvPr id="31" name="40 Hexágono"/>
            <p:cNvSpPr/>
            <p:nvPr/>
          </p:nvSpPr>
          <p:spPr>
            <a:xfrm>
              <a:off x="9924586" y="5391955"/>
              <a:ext cx="210014" cy="180414"/>
            </a:xfrm>
            <a:prstGeom prst="hexagon">
              <a:avLst/>
            </a:prstGeom>
            <a:solidFill>
              <a:srgbClr val="FB5D0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1">
              <a:noAutofit/>
            </a:bodyPr>
            <a:lstStyle/>
            <a:p>
              <a:pPr marL="171450" indent="-171450" algn="ctr" eaLnBrk="0" hangingPunct="0">
                <a:buClr>
                  <a:srgbClr val="FF4F00"/>
                </a:buClr>
                <a:buFont typeface="Courier New" panose="02070309020205020404" pitchFamily="49" charset="0"/>
                <a:buChar char="o"/>
              </a:pPr>
              <a:endParaRPr lang="es-PE" sz="1400">
                <a:solidFill>
                  <a:schemeClr val="bg1"/>
                </a:solidFill>
              </a:endParaRPr>
            </a:p>
          </p:txBody>
        </p:sp>
        <p:sp>
          <p:nvSpPr>
            <p:cNvPr id="32" name="41 Hexágono"/>
            <p:cNvSpPr/>
            <p:nvPr/>
          </p:nvSpPr>
          <p:spPr>
            <a:xfrm>
              <a:off x="9924586" y="5642047"/>
              <a:ext cx="210014" cy="180414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1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400"/>
            </a:p>
          </p:txBody>
        </p:sp>
        <p:sp>
          <p:nvSpPr>
            <p:cNvPr id="34" name="43 CuadroTexto"/>
            <p:cNvSpPr txBox="1"/>
            <p:nvPr/>
          </p:nvSpPr>
          <p:spPr>
            <a:xfrm>
              <a:off x="10111155" y="5066268"/>
              <a:ext cx="2004646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PE" sz="1050" dirty="0">
                  <a:solidFill>
                    <a:schemeClr val="bg1">
                      <a:lumMod val="65000"/>
                    </a:schemeClr>
                  </a:solidFill>
                </a:rPr>
                <a:t>Comunes</a:t>
              </a:r>
            </a:p>
            <a:p>
              <a:pPr>
                <a:lnSpc>
                  <a:spcPct val="150000"/>
                </a:lnSpc>
              </a:pPr>
              <a:r>
                <a:rPr lang="es-PE" sz="1050" dirty="0">
                  <a:solidFill>
                    <a:schemeClr val="bg1">
                      <a:lumMod val="65000"/>
                    </a:schemeClr>
                  </a:solidFill>
                </a:rPr>
                <a:t>Prima AFP</a:t>
              </a:r>
            </a:p>
            <a:p>
              <a:pPr>
                <a:lnSpc>
                  <a:spcPct val="150000"/>
                </a:lnSpc>
              </a:pPr>
              <a:r>
                <a:rPr lang="es-PE" sz="1050" dirty="0">
                  <a:solidFill>
                    <a:schemeClr val="bg1">
                      <a:lumMod val="65000"/>
                    </a:schemeClr>
                  </a:solidFill>
                </a:rPr>
                <a:t>AFP Integra</a:t>
              </a:r>
              <a:endParaRPr lang="es-PE" sz="1050" dirty="0"/>
            </a:p>
          </p:txBody>
        </p:sp>
        <p:sp>
          <p:nvSpPr>
            <p:cNvPr id="35" name="44 Rectángulo"/>
            <p:cNvSpPr/>
            <p:nvPr/>
          </p:nvSpPr>
          <p:spPr>
            <a:xfrm>
              <a:off x="9823940" y="5066267"/>
              <a:ext cx="1289538" cy="10618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84269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/>
      <p:bldP spid="23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 Título"/>
          <p:cNvSpPr txBox="1">
            <a:spLocks/>
          </p:cNvSpPr>
          <p:nvPr/>
        </p:nvSpPr>
        <p:spPr>
          <a:xfrm>
            <a:off x="857768" y="484141"/>
            <a:ext cx="9290369" cy="5760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900" kern="1200">
                <a:solidFill>
                  <a:srgbClr val="6D6F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err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Desafíos</a:t>
            </a:r>
            <a:r>
              <a:rPr lang="pt-BR" sz="2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b="1" dirty="0" err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comunes</a:t>
            </a:r>
            <a:endParaRPr lang="pt-BR" sz="2800" b="1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529632189"/>
              </p:ext>
            </p:extLst>
          </p:nvPr>
        </p:nvGraphicFramePr>
        <p:xfrm>
          <a:off x="2612233" y="1564579"/>
          <a:ext cx="92840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p21076\Downloads\objetivo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2" y="2458193"/>
            <a:ext cx="2215361" cy="21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84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190550" y="404664"/>
            <a:ext cx="10998459" cy="436879"/>
          </a:xfrm>
        </p:spPr>
        <p:txBody>
          <a:bodyPr>
            <a:normAutofit fontScale="25000" lnSpcReduction="20000"/>
          </a:bodyPr>
          <a:lstStyle/>
          <a:p>
            <a:r>
              <a:rPr lang="pt-BR" sz="8700" dirty="0">
                <a:solidFill>
                  <a:srgbClr val="00B0F0"/>
                </a:solidFill>
              </a:rPr>
              <a:t>Mapa de </a:t>
            </a:r>
            <a:r>
              <a:rPr lang="pt-BR" sz="8700" dirty="0" err="1">
                <a:solidFill>
                  <a:srgbClr val="00B0F0"/>
                </a:solidFill>
              </a:rPr>
              <a:t>Integración</a:t>
            </a:r>
            <a:r>
              <a:rPr lang="pt-BR" sz="8700" dirty="0">
                <a:solidFill>
                  <a:srgbClr val="00B0F0"/>
                </a:solidFill>
              </a:rPr>
              <a:t> AFP INTEGRA</a:t>
            </a:r>
          </a:p>
          <a:p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sp>
        <p:nvSpPr>
          <p:cNvPr id="80" name="Rectangle 8"/>
          <p:cNvSpPr/>
          <p:nvPr/>
        </p:nvSpPr>
        <p:spPr>
          <a:xfrm>
            <a:off x="236988" y="2917736"/>
            <a:ext cx="1774604" cy="2126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1" name="Rectangle 9"/>
          <p:cNvSpPr/>
          <p:nvPr/>
        </p:nvSpPr>
        <p:spPr>
          <a:xfrm>
            <a:off x="10607439" y="2075748"/>
            <a:ext cx="1426075" cy="4312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2" name="Rectangle 10"/>
          <p:cNvSpPr/>
          <p:nvPr/>
        </p:nvSpPr>
        <p:spPr>
          <a:xfrm>
            <a:off x="4362897" y="5548278"/>
            <a:ext cx="1615831" cy="840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3" name="Rectangle 11"/>
          <p:cNvSpPr/>
          <p:nvPr/>
        </p:nvSpPr>
        <p:spPr>
          <a:xfrm>
            <a:off x="271732" y="1344166"/>
            <a:ext cx="9721302" cy="938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4" name="Rectangle 12"/>
          <p:cNvSpPr/>
          <p:nvPr/>
        </p:nvSpPr>
        <p:spPr>
          <a:xfrm>
            <a:off x="4682474" y="1641932"/>
            <a:ext cx="694464" cy="412638"/>
          </a:xfrm>
          <a:prstGeom prst="rect">
            <a:avLst/>
          </a:prstGeom>
          <a:solidFill>
            <a:srgbClr val="B5D5A7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/>
          <a:lstStyle/>
          <a:p>
            <a:pPr algn="ctr" defTabSz="609478"/>
            <a:r>
              <a:rPr lang="es-PE" sz="1100">
                <a:solidFill>
                  <a:prstClr val="black"/>
                </a:solidFill>
                <a:cs typeface="Arial" panose="020B0604020202020204" pitchFamily="34" charset="0"/>
              </a:rPr>
              <a:t>APP</a:t>
            </a:r>
          </a:p>
        </p:txBody>
      </p:sp>
      <p:sp>
        <p:nvSpPr>
          <p:cNvPr id="85" name="Rectangle 13"/>
          <p:cNvSpPr/>
          <p:nvPr/>
        </p:nvSpPr>
        <p:spPr>
          <a:xfrm>
            <a:off x="3849490" y="1641932"/>
            <a:ext cx="694464" cy="412638"/>
          </a:xfrm>
          <a:prstGeom prst="rect">
            <a:avLst/>
          </a:prstGeom>
          <a:solidFill>
            <a:srgbClr val="B5D5A7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/>
          <a:lstStyle/>
          <a:p>
            <a:pPr algn="ctr" defTabSz="609478"/>
            <a:r>
              <a:rPr lang="es-PE" sz="1100">
                <a:solidFill>
                  <a:prstClr val="black"/>
                </a:solidFill>
                <a:cs typeface="Arial" panose="020B0604020202020204" pitchFamily="34" charset="0"/>
              </a:rPr>
              <a:t>WEB</a:t>
            </a:r>
          </a:p>
        </p:txBody>
      </p:sp>
      <p:sp>
        <p:nvSpPr>
          <p:cNvPr id="86" name="Rectangle 14"/>
          <p:cNvSpPr/>
          <p:nvPr/>
        </p:nvSpPr>
        <p:spPr>
          <a:xfrm>
            <a:off x="5515459" y="1641932"/>
            <a:ext cx="694464" cy="412638"/>
          </a:xfrm>
          <a:prstGeom prst="rect">
            <a:avLst/>
          </a:prstGeom>
          <a:solidFill>
            <a:srgbClr val="B5D5A7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/>
          <a:lstStyle/>
          <a:p>
            <a:pPr algn="ctr" defTabSz="609478"/>
            <a:r>
              <a:rPr lang="es-PE" sz="1100">
                <a:solidFill>
                  <a:prstClr val="black"/>
                </a:solidFill>
                <a:cs typeface="Arial" panose="020B0604020202020204" pitchFamily="34" charset="0"/>
              </a:rPr>
              <a:t>CALL Center</a:t>
            </a:r>
          </a:p>
        </p:txBody>
      </p:sp>
      <p:sp>
        <p:nvSpPr>
          <p:cNvPr id="87" name="Rectangle 15"/>
          <p:cNvSpPr/>
          <p:nvPr/>
        </p:nvSpPr>
        <p:spPr>
          <a:xfrm>
            <a:off x="6348443" y="1647696"/>
            <a:ext cx="694464" cy="412638"/>
          </a:xfrm>
          <a:prstGeom prst="rect">
            <a:avLst/>
          </a:prstGeom>
          <a:solidFill>
            <a:srgbClr val="B5D5A7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/>
          <a:lstStyle/>
          <a:p>
            <a:pPr algn="ctr" defTabSz="609478"/>
            <a:r>
              <a:rPr lang="es-PE" sz="1100">
                <a:solidFill>
                  <a:prstClr val="black"/>
                </a:solidFill>
                <a:cs typeface="Arial" panose="020B0604020202020204" pitchFamily="34" charset="0"/>
              </a:rPr>
              <a:t>Servicio al Cliente</a:t>
            </a:r>
          </a:p>
        </p:txBody>
      </p:sp>
      <p:sp>
        <p:nvSpPr>
          <p:cNvPr id="88" name="Rectangle 17"/>
          <p:cNvSpPr/>
          <p:nvPr/>
        </p:nvSpPr>
        <p:spPr>
          <a:xfrm>
            <a:off x="10935858" y="2537505"/>
            <a:ext cx="69446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MELER</a:t>
            </a:r>
          </a:p>
        </p:txBody>
      </p:sp>
      <p:sp>
        <p:nvSpPr>
          <p:cNvPr id="89" name="Rectangle 18"/>
          <p:cNvSpPr/>
          <p:nvPr/>
        </p:nvSpPr>
        <p:spPr>
          <a:xfrm>
            <a:off x="10934602" y="3057683"/>
            <a:ext cx="69446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AFPNet</a:t>
            </a:r>
            <a:endParaRPr lang="es-PE" sz="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Rectangle 19"/>
          <p:cNvSpPr/>
          <p:nvPr/>
        </p:nvSpPr>
        <p:spPr>
          <a:xfrm>
            <a:off x="10946589" y="3578587"/>
            <a:ext cx="69446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SBS</a:t>
            </a:r>
          </a:p>
        </p:txBody>
      </p:sp>
      <p:sp>
        <p:nvSpPr>
          <p:cNvPr id="91" name="Rectangle 20"/>
          <p:cNvSpPr/>
          <p:nvPr/>
        </p:nvSpPr>
        <p:spPr>
          <a:xfrm>
            <a:off x="10954986" y="4099890"/>
            <a:ext cx="69446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</a:t>
            </a:r>
          </a:p>
        </p:txBody>
      </p:sp>
      <p:sp>
        <p:nvSpPr>
          <p:cNvPr id="92" name="Rectangle 21"/>
          <p:cNvSpPr/>
          <p:nvPr/>
        </p:nvSpPr>
        <p:spPr>
          <a:xfrm>
            <a:off x="10941484" y="4618890"/>
            <a:ext cx="69446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CIAD</a:t>
            </a:r>
          </a:p>
        </p:txBody>
      </p:sp>
      <p:sp>
        <p:nvSpPr>
          <p:cNvPr id="93" name="Rectangle 22"/>
          <p:cNvSpPr/>
          <p:nvPr/>
        </p:nvSpPr>
        <p:spPr>
          <a:xfrm>
            <a:off x="8962587" y="2792411"/>
            <a:ext cx="827562" cy="7758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>
                <a:solidFill>
                  <a:schemeClr val="tx1"/>
                </a:solidFill>
              </a:rPr>
              <a:t>SIT/IDI</a:t>
            </a:r>
          </a:p>
        </p:txBody>
      </p:sp>
      <p:sp>
        <p:nvSpPr>
          <p:cNvPr id="94" name="Rectangle 26"/>
          <p:cNvSpPr/>
          <p:nvPr/>
        </p:nvSpPr>
        <p:spPr>
          <a:xfrm>
            <a:off x="4730648" y="5738795"/>
            <a:ext cx="98494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>
                <a:ea typeface="Tahoma" panose="020B0604030504040204" pitchFamily="34" charset="0"/>
                <a:cs typeface="Tahoma" panose="020B0604030504040204" pitchFamily="34" charset="0"/>
              </a:rPr>
              <a:t>Premium</a:t>
            </a:r>
          </a:p>
        </p:txBody>
      </p:sp>
      <p:sp>
        <p:nvSpPr>
          <p:cNvPr id="95" name="Rectangle 30"/>
          <p:cNvSpPr/>
          <p:nvPr/>
        </p:nvSpPr>
        <p:spPr>
          <a:xfrm>
            <a:off x="9044939" y="5130459"/>
            <a:ext cx="948095" cy="6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>
                <a:ea typeface="Tahoma" panose="020B0604030504040204" pitchFamily="34" charset="0"/>
                <a:cs typeface="Tahoma" panose="020B0604030504040204" pitchFamily="34" charset="0"/>
              </a:rPr>
              <a:t>SAP</a:t>
            </a:r>
          </a:p>
        </p:txBody>
      </p:sp>
      <p:sp>
        <p:nvSpPr>
          <p:cNvPr id="96" name="TextBox 31"/>
          <p:cNvSpPr txBox="1"/>
          <p:nvPr/>
        </p:nvSpPr>
        <p:spPr>
          <a:xfrm>
            <a:off x="485619" y="1328330"/>
            <a:ext cx="784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b="1" i="1"/>
              <a:t>Satélites</a:t>
            </a:r>
          </a:p>
        </p:txBody>
      </p:sp>
      <p:sp>
        <p:nvSpPr>
          <p:cNvPr id="97" name="TextBox 32"/>
          <p:cNvSpPr txBox="1"/>
          <p:nvPr/>
        </p:nvSpPr>
        <p:spPr>
          <a:xfrm>
            <a:off x="4228321" y="5338811"/>
            <a:ext cx="2288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b="1" i="1"/>
              <a:t>Sistemas Legados</a:t>
            </a:r>
          </a:p>
        </p:txBody>
      </p:sp>
      <p:sp>
        <p:nvSpPr>
          <p:cNvPr id="98" name="TextBox 36"/>
          <p:cNvSpPr txBox="1"/>
          <p:nvPr/>
        </p:nvSpPr>
        <p:spPr>
          <a:xfrm>
            <a:off x="10607438" y="2075747"/>
            <a:ext cx="12456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i="1"/>
              <a:t>Sistemas Externos</a:t>
            </a:r>
          </a:p>
        </p:txBody>
      </p:sp>
      <p:cxnSp>
        <p:nvCxnSpPr>
          <p:cNvPr id="99" name="Elbow Connector 56"/>
          <p:cNvCxnSpPr/>
          <p:nvPr/>
        </p:nvCxnSpPr>
        <p:spPr>
          <a:xfrm flipV="1">
            <a:off x="7242360" y="2775575"/>
            <a:ext cx="3691843" cy="1214072"/>
          </a:xfrm>
          <a:prstGeom prst="bentConnector3">
            <a:avLst>
              <a:gd name="adj1" fmla="val 811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57"/>
          <p:cNvCxnSpPr/>
          <p:nvPr/>
        </p:nvCxnSpPr>
        <p:spPr>
          <a:xfrm rot="10800000" flipV="1">
            <a:off x="7244016" y="3180316"/>
            <a:ext cx="3722671" cy="882332"/>
          </a:xfrm>
          <a:prstGeom prst="bentConnector3">
            <a:avLst>
              <a:gd name="adj1" fmla="val 13446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Elbow Connector 58"/>
          <p:cNvCxnSpPr/>
          <p:nvPr/>
        </p:nvCxnSpPr>
        <p:spPr>
          <a:xfrm>
            <a:off x="7266455" y="4302040"/>
            <a:ext cx="3645795" cy="119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Elbow Connector 59"/>
          <p:cNvCxnSpPr/>
          <p:nvPr/>
        </p:nvCxnSpPr>
        <p:spPr>
          <a:xfrm>
            <a:off x="7258110" y="4413567"/>
            <a:ext cx="3676194" cy="483249"/>
          </a:xfrm>
          <a:prstGeom prst="bentConnector3">
            <a:avLst>
              <a:gd name="adj1" fmla="val 95149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Elbow Connector 60"/>
          <p:cNvCxnSpPr/>
          <p:nvPr/>
        </p:nvCxnSpPr>
        <p:spPr>
          <a:xfrm>
            <a:off x="7258109" y="4512529"/>
            <a:ext cx="3696877" cy="729645"/>
          </a:xfrm>
          <a:prstGeom prst="bentConnector3">
            <a:avLst>
              <a:gd name="adj1" fmla="val 85946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Rectangle 75"/>
          <p:cNvSpPr/>
          <p:nvPr/>
        </p:nvSpPr>
        <p:spPr>
          <a:xfrm>
            <a:off x="5776472" y="3704072"/>
            <a:ext cx="1481278" cy="1115306"/>
          </a:xfrm>
          <a:prstGeom prst="rect">
            <a:avLst/>
          </a:prstGeom>
          <a:solidFill>
            <a:srgbClr val="00B0F0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>
                <a:solidFill>
                  <a:schemeClr val="tx1"/>
                </a:solidFill>
              </a:rPr>
              <a:t>Sistema Core</a:t>
            </a:r>
          </a:p>
        </p:txBody>
      </p:sp>
      <p:cxnSp>
        <p:nvCxnSpPr>
          <p:cNvPr id="105" name="Elbow Connector 103"/>
          <p:cNvCxnSpPr/>
          <p:nvPr/>
        </p:nvCxnSpPr>
        <p:spPr>
          <a:xfrm flipV="1">
            <a:off x="7268480" y="3778388"/>
            <a:ext cx="3669892" cy="406894"/>
          </a:xfrm>
          <a:prstGeom prst="bentConnector3">
            <a:avLst>
              <a:gd name="adj1" fmla="val 94843"/>
            </a:avLst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14"/>
          <p:cNvSpPr/>
          <p:nvPr/>
        </p:nvSpPr>
        <p:spPr>
          <a:xfrm>
            <a:off x="2866622" y="1631666"/>
            <a:ext cx="843846" cy="412638"/>
          </a:xfrm>
          <a:prstGeom prst="rect">
            <a:avLst/>
          </a:prstGeom>
          <a:solidFill>
            <a:srgbClr val="B5D5A7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/>
          <a:lstStyle/>
          <a:p>
            <a:pPr algn="ctr" defTabSz="609478"/>
            <a:r>
              <a:rPr lang="es-PE" sz="1100">
                <a:solidFill>
                  <a:prstClr val="black"/>
                </a:solidFill>
                <a:cs typeface="Arial" panose="020B0604020202020204" pitchFamily="34" charset="0"/>
              </a:rPr>
              <a:t>Estado </a:t>
            </a:r>
          </a:p>
          <a:p>
            <a:pPr algn="ctr" defTabSz="609478"/>
            <a:r>
              <a:rPr lang="es-PE" sz="1100">
                <a:solidFill>
                  <a:prstClr val="black"/>
                </a:solidFill>
                <a:cs typeface="Arial" panose="020B0604020202020204" pitchFamily="34" charset="0"/>
              </a:rPr>
              <a:t>Cuenta</a:t>
            </a:r>
          </a:p>
        </p:txBody>
      </p:sp>
      <p:sp>
        <p:nvSpPr>
          <p:cNvPr id="107" name="Flowchart: Magnetic Disk 34"/>
          <p:cNvSpPr/>
          <p:nvPr/>
        </p:nvSpPr>
        <p:spPr>
          <a:xfrm>
            <a:off x="367798" y="3098398"/>
            <a:ext cx="1326932" cy="1816353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solidFill>
                <a:schemeClr val="tx1"/>
              </a:solidFill>
            </a:endParaRPr>
          </a:p>
        </p:txBody>
      </p:sp>
      <p:sp>
        <p:nvSpPr>
          <p:cNvPr id="108" name="TextBox 79"/>
          <p:cNvSpPr txBox="1"/>
          <p:nvPr/>
        </p:nvSpPr>
        <p:spPr>
          <a:xfrm>
            <a:off x="499711" y="3991225"/>
            <a:ext cx="1148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i="1" err="1"/>
              <a:t>Datawarehouse</a:t>
            </a:r>
            <a:endParaRPr lang="es-PE" sz="1000" b="1" i="1"/>
          </a:p>
          <a:p>
            <a:pPr algn="ctr"/>
            <a:r>
              <a:rPr lang="es-PE" sz="1000" b="1" err="1">
                <a:cs typeface="Arial" panose="020B0604020202020204" pitchFamily="34" charset="0"/>
              </a:rPr>
              <a:t>Netezza</a:t>
            </a:r>
            <a:endParaRPr lang="es-PE" sz="1000" b="1"/>
          </a:p>
          <a:p>
            <a:endParaRPr lang="es-PE" sz="1000" b="1" i="1"/>
          </a:p>
        </p:txBody>
      </p:sp>
      <p:sp>
        <p:nvSpPr>
          <p:cNvPr id="109" name="2 Rectángulo"/>
          <p:cNvSpPr/>
          <p:nvPr/>
        </p:nvSpPr>
        <p:spPr>
          <a:xfrm>
            <a:off x="201877" y="5287139"/>
            <a:ext cx="545710" cy="150913"/>
          </a:xfrm>
          <a:prstGeom prst="rect">
            <a:avLst/>
          </a:prstGeom>
          <a:solidFill>
            <a:srgbClr val="00A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0" name="79 Rectángulo"/>
          <p:cNvSpPr/>
          <p:nvPr/>
        </p:nvSpPr>
        <p:spPr>
          <a:xfrm>
            <a:off x="196842" y="5507838"/>
            <a:ext cx="545710" cy="1626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1" name="3 CuadroTexto"/>
          <p:cNvSpPr txBox="1"/>
          <p:nvPr/>
        </p:nvSpPr>
        <p:spPr>
          <a:xfrm>
            <a:off x="703121" y="5486193"/>
            <a:ext cx="1480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>
              <a:defRPr sz="1000"/>
            </a:lvl1pPr>
          </a:lstStyle>
          <a:p>
            <a:r>
              <a:rPr lang="es-PE"/>
              <a:t>Otros Sistemas</a:t>
            </a:r>
          </a:p>
        </p:txBody>
      </p:sp>
      <p:sp>
        <p:nvSpPr>
          <p:cNvPr id="112" name="80 CuadroTexto"/>
          <p:cNvSpPr txBox="1"/>
          <p:nvPr/>
        </p:nvSpPr>
        <p:spPr>
          <a:xfrm>
            <a:off x="704216" y="5240395"/>
            <a:ext cx="1480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Sistemas </a:t>
            </a:r>
            <a:r>
              <a:rPr lang="es-PE" sz="1000" dirty="0" err="1"/>
              <a:t>Core</a:t>
            </a:r>
            <a:r>
              <a:rPr lang="es-PE" sz="1000" dirty="0"/>
              <a:t> Actual</a:t>
            </a:r>
          </a:p>
        </p:txBody>
      </p:sp>
      <p:sp>
        <p:nvSpPr>
          <p:cNvPr id="113" name="Rectangle 35"/>
          <p:cNvSpPr/>
          <p:nvPr/>
        </p:nvSpPr>
        <p:spPr>
          <a:xfrm>
            <a:off x="2407710" y="3575678"/>
            <a:ext cx="807753" cy="7650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>
                <a:solidFill>
                  <a:schemeClr val="tx1"/>
                </a:solidFill>
              </a:rPr>
              <a:t>IBM</a:t>
            </a:r>
          </a:p>
          <a:p>
            <a:pPr algn="ctr"/>
            <a:r>
              <a:rPr lang="es-PE" sz="1000" err="1">
                <a:solidFill>
                  <a:schemeClr val="tx1"/>
                </a:solidFill>
              </a:rPr>
              <a:t>DataStage</a:t>
            </a:r>
            <a:endParaRPr lang="es-PE" sz="1000">
              <a:solidFill>
                <a:schemeClr val="tx1"/>
              </a:solidFill>
            </a:endParaRPr>
          </a:p>
        </p:txBody>
      </p:sp>
      <p:cxnSp>
        <p:nvCxnSpPr>
          <p:cNvPr id="114" name="Conector angular 302"/>
          <p:cNvCxnSpPr/>
          <p:nvPr/>
        </p:nvCxnSpPr>
        <p:spPr>
          <a:xfrm rot="10800000">
            <a:off x="3395682" y="3054150"/>
            <a:ext cx="2420783" cy="839509"/>
          </a:xfrm>
          <a:prstGeom prst="bentConnector3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Conector angular 303"/>
          <p:cNvCxnSpPr/>
          <p:nvPr/>
        </p:nvCxnSpPr>
        <p:spPr>
          <a:xfrm rot="10800000">
            <a:off x="3177373" y="4005270"/>
            <a:ext cx="2636228" cy="454170"/>
          </a:xfrm>
          <a:prstGeom prst="bentConnector3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Rectangle 14"/>
          <p:cNvSpPr/>
          <p:nvPr/>
        </p:nvSpPr>
        <p:spPr>
          <a:xfrm>
            <a:off x="1194174" y="1641932"/>
            <a:ext cx="694464" cy="412638"/>
          </a:xfrm>
          <a:prstGeom prst="rect">
            <a:avLst/>
          </a:prstGeom>
          <a:solidFill>
            <a:srgbClr val="B5D5A7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/>
          <a:lstStyle/>
          <a:p>
            <a:pPr algn="ctr" defTabSz="609478"/>
            <a:r>
              <a:rPr lang="es-PE" sz="1100">
                <a:solidFill>
                  <a:prstClr val="black"/>
                </a:solidFill>
                <a:cs typeface="Arial" panose="020B0604020202020204" pitchFamily="34" charset="0"/>
              </a:rPr>
              <a:t>Comercial</a:t>
            </a:r>
          </a:p>
        </p:txBody>
      </p:sp>
      <p:sp>
        <p:nvSpPr>
          <p:cNvPr id="117" name="Rectangle 14"/>
          <p:cNvSpPr/>
          <p:nvPr/>
        </p:nvSpPr>
        <p:spPr>
          <a:xfrm>
            <a:off x="7225152" y="1654114"/>
            <a:ext cx="694464" cy="412638"/>
          </a:xfrm>
          <a:prstGeom prst="rect">
            <a:avLst/>
          </a:prstGeom>
          <a:solidFill>
            <a:srgbClr val="B5D5A7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/>
          <a:lstStyle/>
          <a:p>
            <a:pPr algn="ctr" defTabSz="609478"/>
            <a:r>
              <a:rPr lang="es-PE" sz="1100">
                <a:solidFill>
                  <a:prstClr val="black"/>
                </a:solidFill>
                <a:cs typeface="Arial" panose="020B0604020202020204" pitchFamily="34" charset="0"/>
              </a:rPr>
              <a:t>Reclamos</a:t>
            </a:r>
          </a:p>
        </p:txBody>
      </p:sp>
      <p:sp>
        <p:nvSpPr>
          <p:cNvPr id="118" name="Rectangle 14"/>
          <p:cNvSpPr/>
          <p:nvPr/>
        </p:nvSpPr>
        <p:spPr>
          <a:xfrm>
            <a:off x="2036967" y="1641932"/>
            <a:ext cx="694464" cy="412638"/>
          </a:xfrm>
          <a:prstGeom prst="rect">
            <a:avLst/>
          </a:prstGeom>
          <a:solidFill>
            <a:srgbClr val="B5D5A7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/>
          <a:lstStyle/>
          <a:p>
            <a:pPr algn="ctr" defTabSz="609478"/>
            <a:r>
              <a:rPr lang="es-PE" sz="1100">
                <a:solidFill>
                  <a:prstClr val="black"/>
                </a:solidFill>
                <a:cs typeface="Arial" panose="020B0604020202020204" pitchFamily="34" charset="0"/>
              </a:rPr>
              <a:t>BI</a:t>
            </a:r>
          </a:p>
        </p:txBody>
      </p:sp>
      <p:cxnSp>
        <p:nvCxnSpPr>
          <p:cNvPr id="119" name="Conector recto de flecha 307"/>
          <p:cNvCxnSpPr/>
          <p:nvPr/>
        </p:nvCxnSpPr>
        <p:spPr>
          <a:xfrm flipV="1">
            <a:off x="3164801" y="2066752"/>
            <a:ext cx="0" cy="573872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Rectangle 14"/>
          <p:cNvSpPr/>
          <p:nvPr/>
        </p:nvSpPr>
        <p:spPr>
          <a:xfrm>
            <a:off x="8058638" y="1654114"/>
            <a:ext cx="788759" cy="412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Comisiones</a:t>
            </a:r>
          </a:p>
        </p:txBody>
      </p:sp>
      <p:cxnSp>
        <p:nvCxnSpPr>
          <p:cNvPr id="121" name="Elbow Connector 56"/>
          <p:cNvCxnSpPr/>
          <p:nvPr/>
        </p:nvCxnSpPr>
        <p:spPr>
          <a:xfrm flipV="1">
            <a:off x="7242361" y="3351687"/>
            <a:ext cx="1722205" cy="4822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Conector angular 310"/>
          <p:cNvCxnSpPr/>
          <p:nvPr/>
        </p:nvCxnSpPr>
        <p:spPr>
          <a:xfrm>
            <a:off x="8612615" y="4995777"/>
            <a:ext cx="435687" cy="345358"/>
          </a:xfrm>
          <a:prstGeom prst="bentConnector3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Conector angular 311"/>
          <p:cNvCxnSpPr/>
          <p:nvPr/>
        </p:nvCxnSpPr>
        <p:spPr>
          <a:xfrm rot="5400000" flipH="1" flipV="1">
            <a:off x="1744114" y="2156393"/>
            <a:ext cx="840007" cy="660730"/>
          </a:xfrm>
          <a:prstGeom prst="bentConnector3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Conector recto de flecha 312"/>
          <p:cNvCxnSpPr/>
          <p:nvPr/>
        </p:nvCxnSpPr>
        <p:spPr>
          <a:xfrm flipV="1">
            <a:off x="1522796" y="2066753"/>
            <a:ext cx="0" cy="840009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Rectangle 35"/>
          <p:cNvSpPr/>
          <p:nvPr/>
        </p:nvSpPr>
        <p:spPr>
          <a:xfrm>
            <a:off x="4932601" y="2661359"/>
            <a:ext cx="807753" cy="5339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>
                <a:solidFill>
                  <a:schemeClr val="tx1"/>
                </a:solidFill>
              </a:rPr>
              <a:t>WEB </a:t>
            </a:r>
            <a:r>
              <a:rPr lang="es-PE" sz="1000" err="1">
                <a:solidFill>
                  <a:schemeClr val="tx1"/>
                </a:solidFill>
              </a:rPr>
              <a:t>Services</a:t>
            </a:r>
            <a:endParaRPr lang="es-PE" sz="1000">
              <a:solidFill>
                <a:schemeClr val="tx1"/>
              </a:solidFill>
            </a:endParaRPr>
          </a:p>
        </p:txBody>
      </p:sp>
      <p:sp>
        <p:nvSpPr>
          <p:cNvPr id="126" name="Flowchart: Magnetic Disk 34"/>
          <p:cNvSpPr/>
          <p:nvPr/>
        </p:nvSpPr>
        <p:spPr>
          <a:xfrm>
            <a:off x="2790147" y="2693334"/>
            <a:ext cx="597318" cy="486983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>
                <a:solidFill>
                  <a:schemeClr val="tx1"/>
                </a:solidFill>
              </a:rPr>
              <a:t>SQL</a:t>
            </a:r>
          </a:p>
        </p:txBody>
      </p:sp>
      <p:cxnSp>
        <p:nvCxnSpPr>
          <p:cNvPr id="127" name="Conector angular 316"/>
          <p:cNvCxnSpPr>
            <a:stCxn id="125" idx="1"/>
          </p:cNvCxnSpPr>
          <p:nvPr/>
        </p:nvCxnSpPr>
        <p:spPr>
          <a:xfrm rot="10800000">
            <a:off x="4362897" y="2085326"/>
            <a:ext cx="569705" cy="843013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317"/>
          <p:cNvCxnSpPr/>
          <p:nvPr/>
        </p:nvCxnSpPr>
        <p:spPr>
          <a:xfrm flipV="1">
            <a:off x="5158430" y="2066752"/>
            <a:ext cx="0" cy="59460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319"/>
          <p:cNvCxnSpPr/>
          <p:nvPr/>
        </p:nvCxnSpPr>
        <p:spPr>
          <a:xfrm rot="16200000" flipH="1">
            <a:off x="5497576" y="3213199"/>
            <a:ext cx="583073" cy="547305"/>
          </a:xfrm>
          <a:prstGeom prst="bentConnector3">
            <a:avLst/>
          </a:prstGeom>
          <a:ln w="127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4"/>
          <p:cNvSpPr/>
          <p:nvPr/>
        </p:nvSpPr>
        <p:spPr>
          <a:xfrm>
            <a:off x="8990983" y="1654114"/>
            <a:ext cx="788759" cy="412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CRM Deuda</a:t>
            </a:r>
          </a:p>
        </p:txBody>
      </p:sp>
      <p:cxnSp>
        <p:nvCxnSpPr>
          <p:cNvPr id="131" name="Conector angular 323"/>
          <p:cNvCxnSpPr/>
          <p:nvPr/>
        </p:nvCxnSpPr>
        <p:spPr>
          <a:xfrm rot="16200000" flipV="1">
            <a:off x="5270805" y="2611608"/>
            <a:ext cx="1602800" cy="488725"/>
          </a:xfrm>
          <a:prstGeom prst="bentConnector3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Conector angular 2"/>
          <p:cNvCxnSpPr>
            <a:stCxn id="94" idx="0"/>
            <a:endCxn id="104" idx="2"/>
          </p:cNvCxnSpPr>
          <p:nvPr/>
        </p:nvCxnSpPr>
        <p:spPr>
          <a:xfrm rot="5400000" flipH="1" flipV="1">
            <a:off x="5410407" y="4632093"/>
            <a:ext cx="919417" cy="1293991"/>
          </a:xfrm>
          <a:prstGeom prst="bentConnector3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Conector recto de flecha 15"/>
          <p:cNvCxnSpPr/>
          <p:nvPr/>
        </p:nvCxnSpPr>
        <p:spPr>
          <a:xfrm flipH="1">
            <a:off x="1647868" y="3833941"/>
            <a:ext cx="73633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Rectangle 21"/>
          <p:cNvSpPr/>
          <p:nvPr/>
        </p:nvSpPr>
        <p:spPr>
          <a:xfrm>
            <a:off x="10943478" y="5145808"/>
            <a:ext cx="69446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BANCOS</a:t>
            </a:r>
          </a:p>
        </p:txBody>
      </p:sp>
      <p:sp>
        <p:nvSpPr>
          <p:cNvPr id="135" name="Rectangle 21"/>
          <p:cNvSpPr/>
          <p:nvPr/>
        </p:nvSpPr>
        <p:spPr>
          <a:xfrm>
            <a:off x="10935918" y="5690904"/>
            <a:ext cx="69446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 de Riesgos</a:t>
            </a:r>
          </a:p>
        </p:txBody>
      </p:sp>
      <p:cxnSp>
        <p:nvCxnSpPr>
          <p:cNvPr id="136" name="Elbow Connector 60"/>
          <p:cNvCxnSpPr/>
          <p:nvPr/>
        </p:nvCxnSpPr>
        <p:spPr>
          <a:xfrm>
            <a:off x="7247768" y="4643333"/>
            <a:ext cx="3774862" cy="1144706"/>
          </a:xfrm>
          <a:prstGeom prst="bentConnector3">
            <a:avLst>
              <a:gd name="adj1" fmla="val 78727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Conector recto de flecha 27"/>
          <p:cNvCxnSpPr/>
          <p:nvPr/>
        </p:nvCxnSpPr>
        <p:spPr>
          <a:xfrm flipH="1" flipV="1">
            <a:off x="5548198" y="2066752"/>
            <a:ext cx="7103" cy="54857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29"/>
          <p:cNvCxnSpPr/>
          <p:nvPr/>
        </p:nvCxnSpPr>
        <p:spPr>
          <a:xfrm flipV="1">
            <a:off x="5725724" y="2178348"/>
            <a:ext cx="809988" cy="771796"/>
          </a:xfrm>
          <a:prstGeom prst="bentConnector3">
            <a:avLst>
              <a:gd name="adj1" fmla="val 99875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272"/>
          <p:cNvCxnSpPr/>
          <p:nvPr/>
        </p:nvCxnSpPr>
        <p:spPr>
          <a:xfrm flipV="1">
            <a:off x="6759297" y="2164623"/>
            <a:ext cx="0" cy="148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64"/>
          <p:cNvCxnSpPr>
            <a:endCxn id="117" idx="2"/>
          </p:cNvCxnSpPr>
          <p:nvPr/>
        </p:nvCxnSpPr>
        <p:spPr>
          <a:xfrm flipV="1">
            <a:off x="5776472" y="2066753"/>
            <a:ext cx="1795913" cy="1031645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69"/>
          <p:cNvCxnSpPr/>
          <p:nvPr/>
        </p:nvCxnSpPr>
        <p:spPr>
          <a:xfrm rot="5400000" flipH="1" flipV="1">
            <a:off x="6692802" y="2470148"/>
            <a:ext cx="1537328" cy="837120"/>
          </a:xfrm>
          <a:prstGeom prst="bentConnector3">
            <a:avLst>
              <a:gd name="adj1" fmla="val 23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35"/>
          <p:cNvSpPr/>
          <p:nvPr/>
        </p:nvSpPr>
        <p:spPr>
          <a:xfrm>
            <a:off x="7598392" y="4865968"/>
            <a:ext cx="959941" cy="5339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>
                <a:solidFill>
                  <a:schemeClr val="tx1"/>
                </a:solidFill>
              </a:rPr>
              <a:t>IBM</a:t>
            </a:r>
          </a:p>
          <a:p>
            <a:pPr algn="ctr"/>
            <a:r>
              <a:rPr lang="es-PE" sz="1000">
                <a:solidFill>
                  <a:schemeClr val="tx1"/>
                </a:solidFill>
              </a:rPr>
              <a:t>INTEGRATION BUS</a:t>
            </a:r>
          </a:p>
        </p:txBody>
      </p:sp>
      <p:cxnSp>
        <p:nvCxnSpPr>
          <p:cNvPr id="143" name="Conector angular 76"/>
          <p:cNvCxnSpPr/>
          <p:nvPr/>
        </p:nvCxnSpPr>
        <p:spPr>
          <a:xfrm>
            <a:off x="6867739" y="4819378"/>
            <a:ext cx="730653" cy="467760"/>
          </a:xfrm>
          <a:prstGeom prst="bentConnector3">
            <a:avLst>
              <a:gd name="adj1" fmla="val -3836"/>
            </a:avLst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2 Rectángulo"/>
          <p:cNvSpPr/>
          <p:nvPr/>
        </p:nvSpPr>
        <p:spPr>
          <a:xfrm>
            <a:off x="212764" y="5775584"/>
            <a:ext cx="545710" cy="1618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5" name="3 CuadroTexto"/>
          <p:cNvSpPr txBox="1"/>
          <p:nvPr/>
        </p:nvSpPr>
        <p:spPr>
          <a:xfrm>
            <a:off x="726684" y="5733383"/>
            <a:ext cx="1480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/>
              <a:t>Satélites</a:t>
            </a:r>
          </a:p>
        </p:txBody>
      </p:sp>
      <p:sp>
        <p:nvSpPr>
          <p:cNvPr id="146" name="2 Rectángulo"/>
          <p:cNvSpPr/>
          <p:nvPr/>
        </p:nvSpPr>
        <p:spPr>
          <a:xfrm>
            <a:off x="212764" y="6035755"/>
            <a:ext cx="545710" cy="161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>
              <a:solidFill>
                <a:schemeClr val="tx1"/>
              </a:solidFill>
            </a:endParaRPr>
          </a:p>
        </p:txBody>
      </p:sp>
      <p:sp>
        <p:nvSpPr>
          <p:cNvPr id="147" name="3 CuadroTexto"/>
          <p:cNvSpPr txBox="1"/>
          <p:nvPr/>
        </p:nvSpPr>
        <p:spPr>
          <a:xfrm>
            <a:off x="726684" y="5993554"/>
            <a:ext cx="1480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/>
              <a:t>Nuevos</a:t>
            </a:r>
          </a:p>
        </p:txBody>
      </p:sp>
    </p:spTree>
    <p:extLst>
      <p:ext uri="{BB962C8B-B14F-4D97-AF65-F5344CB8AC3E}">
        <p14:creationId xmlns:p14="http://schemas.microsoft.com/office/powerpoint/2010/main" val="152443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190550" y="404664"/>
            <a:ext cx="10998459" cy="436879"/>
          </a:xfrm>
        </p:spPr>
        <p:txBody>
          <a:bodyPr>
            <a:normAutofit fontScale="25000" lnSpcReduction="20000"/>
          </a:bodyPr>
          <a:lstStyle/>
          <a:p>
            <a:r>
              <a:rPr lang="pt-BR" sz="8700" dirty="0">
                <a:solidFill>
                  <a:srgbClr val="00B0F0"/>
                </a:solidFill>
              </a:rPr>
              <a:t>Mecanismos de </a:t>
            </a:r>
            <a:r>
              <a:rPr lang="pt-BR" sz="8700" dirty="0" err="1">
                <a:solidFill>
                  <a:srgbClr val="00B0F0"/>
                </a:solidFill>
              </a:rPr>
              <a:t>Integración</a:t>
            </a:r>
            <a:r>
              <a:rPr lang="pt-BR" sz="8700" dirty="0">
                <a:solidFill>
                  <a:srgbClr val="00B0F0"/>
                </a:solidFill>
              </a:rPr>
              <a:t> AFP INTEGRA</a:t>
            </a:r>
          </a:p>
          <a:p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F26D93F-5F8E-4B67-8E2A-88E29E913A36}"/>
              </a:ext>
            </a:extLst>
          </p:cNvPr>
          <p:cNvSpPr/>
          <p:nvPr/>
        </p:nvSpPr>
        <p:spPr>
          <a:xfrm>
            <a:off x="8183438" y="3944195"/>
            <a:ext cx="3456384" cy="2016224"/>
          </a:xfrm>
          <a:prstGeom prst="round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r"/>
            <a:r>
              <a:rPr lang="es-PE" dirty="0"/>
              <a:t>AS400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E0D6FB-12BE-46C0-8312-9BE2922F19FB}"/>
              </a:ext>
            </a:extLst>
          </p:cNvPr>
          <p:cNvSpPr/>
          <p:nvPr/>
        </p:nvSpPr>
        <p:spPr>
          <a:xfrm>
            <a:off x="8327454" y="4123685"/>
            <a:ext cx="2088232" cy="7931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r"/>
            <a:r>
              <a:rPr lang="es-PE" sz="1600" dirty="0"/>
              <a:t>RPG</a:t>
            </a:r>
          </a:p>
        </p:txBody>
      </p:sp>
      <p:sp>
        <p:nvSpPr>
          <p:cNvPr id="104" name="Rectangle 75"/>
          <p:cNvSpPr/>
          <p:nvPr/>
        </p:nvSpPr>
        <p:spPr>
          <a:xfrm>
            <a:off x="8363458" y="4195693"/>
            <a:ext cx="1008112" cy="5051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lnSpc>
                <a:spcPts val="1400"/>
              </a:lnSpc>
            </a:pPr>
            <a:r>
              <a:rPr lang="es-PE" sz="1600" dirty="0">
                <a:solidFill>
                  <a:schemeClr val="tx1"/>
                </a:solidFill>
              </a:rPr>
              <a:t>Sistema Core</a:t>
            </a:r>
          </a:p>
        </p:txBody>
      </p:sp>
      <p:sp>
        <p:nvSpPr>
          <p:cNvPr id="71" name="Rectangle 75">
            <a:extLst>
              <a:ext uri="{FF2B5EF4-FFF2-40B4-BE49-F238E27FC236}">
                <a16:creationId xmlns:a16="http://schemas.microsoft.com/office/drawing/2014/main" id="{079FAAE7-01F7-4E84-881C-A1F0ADC01429}"/>
              </a:ext>
            </a:extLst>
          </p:cNvPr>
          <p:cNvSpPr/>
          <p:nvPr/>
        </p:nvSpPr>
        <p:spPr>
          <a:xfrm>
            <a:off x="9371570" y="4195693"/>
            <a:ext cx="1008112" cy="5051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s-PE" sz="1600" dirty="0">
                <a:solidFill>
                  <a:schemeClr val="tx1"/>
                </a:solidFill>
              </a:rPr>
              <a:t>Sistema No Core</a:t>
            </a:r>
          </a:p>
        </p:txBody>
      </p:sp>
      <p:sp>
        <p:nvSpPr>
          <p:cNvPr id="2" name="Diagrama de flujo: disco magnético 1">
            <a:extLst>
              <a:ext uri="{FF2B5EF4-FFF2-40B4-BE49-F238E27FC236}">
                <a16:creationId xmlns:a16="http://schemas.microsoft.com/office/drawing/2014/main" id="{757B2B54-8AE2-44BF-8A94-31C9CAE88087}"/>
              </a:ext>
            </a:extLst>
          </p:cNvPr>
          <p:cNvSpPr/>
          <p:nvPr/>
        </p:nvSpPr>
        <p:spPr>
          <a:xfrm>
            <a:off x="8507474" y="5096324"/>
            <a:ext cx="1728192" cy="50405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DB2</a:t>
            </a:r>
          </a:p>
        </p:txBody>
      </p:sp>
      <p:sp>
        <p:nvSpPr>
          <p:cNvPr id="3" name="Flecha: arriba y abajo 2">
            <a:extLst>
              <a:ext uri="{FF2B5EF4-FFF2-40B4-BE49-F238E27FC236}">
                <a16:creationId xmlns:a16="http://schemas.microsoft.com/office/drawing/2014/main" id="{314ABC20-841E-4CAE-9943-CB655F20751B}"/>
              </a:ext>
            </a:extLst>
          </p:cNvPr>
          <p:cNvSpPr/>
          <p:nvPr/>
        </p:nvSpPr>
        <p:spPr>
          <a:xfrm>
            <a:off x="9299562" y="4862563"/>
            <a:ext cx="144016" cy="288032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A32F4B4A-B1F8-44D3-9804-9A588AEC50B9}"/>
              </a:ext>
            </a:extLst>
          </p:cNvPr>
          <p:cNvGrpSpPr/>
          <p:nvPr/>
        </p:nvGrpSpPr>
        <p:grpSpPr>
          <a:xfrm>
            <a:off x="4222588" y="1712711"/>
            <a:ext cx="1116124" cy="648073"/>
            <a:chOff x="2998862" y="3316807"/>
            <a:chExt cx="1116124" cy="648073"/>
          </a:xfrm>
        </p:grpSpPr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F594AC88-3020-42CF-9B42-05F3AD6A2A9E}"/>
                </a:ext>
              </a:extLst>
            </p:cNvPr>
            <p:cNvSpPr/>
            <p:nvPr/>
          </p:nvSpPr>
          <p:spPr>
            <a:xfrm>
              <a:off x="3106874" y="3459763"/>
              <a:ext cx="1008112" cy="5051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ts val="1400"/>
                </a:lnSpc>
              </a:pPr>
              <a:r>
                <a:rPr lang="es-PE" sz="1600" dirty="0">
                  <a:solidFill>
                    <a:schemeClr val="tx1"/>
                  </a:solidFill>
                </a:rPr>
                <a:t>Servicio WEB</a:t>
              </a:r>
            </a:p>
          </p:txBody>
        </p:sp>
        <p:sp>
          <p:nvSpPr>
            <p:cNvPr id="148" name="Rectangle 75">
              <a:extLst>
                <a:ext uri="{FF2B5EF4-FFF2-40B4-BE49-F238E27FC236}">
                  <a16:creationId xmlns:a16="http://schemas.microsoft.com/office/drawing/2014/main" id="{D31BCB7A-D5C0-43A6-BC95-E61A5952FEA4}"/>
                </a:ext>
              </a:extLst>
            </p:cNvPr>
            <p:cNvSpPr/>
            <p:nvPr/>
          </p:nvSpPr>
          <p:spPr>
            <a:xfrm>
              <a:off x="3052868" y="3392465"/>
              <a:ext cx="1008112" cy="5051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ts val="1400"/>
                </a:lnSpc>
              </a:pPr>
              <a:r>
                <a:rPr lang="es-PE" sz="1600" dirty="0">
                  <a:solidFill>
                    <a:schemeClr val="tx1"/>
                  </a:solidFill>
                </a:rPr>
                <a:t>Servicio WEB</a:t>
              </a:r>
            </a:p>
          </p:txBody>
        </p:sp>
        <p:sp>
          <p:nvSpPr>
            <p:cNvPr id="149" name="Rectangle 75">
              <a:extLst>
                <a:ext uri="{FF2B5EF4-FFF2-40B4-BE49-F238E27FC236}">
                  <a16:creationId xmlns:a16="http://schemas.microsoft.com/office/drawing/2014/main" id="{D3575F19-F8D7-4491-89AB-864B23ABF797}"/>
                </a:ext>
              </a:extLst>
            </p:cNvPr>
            <p:cNvSpPr/>
            <p:nvPr/>
          </p:nvSpPr>
          <p:spPr>
            <a:xfrm>
              <a:off x="2998862" y="3316807"/>
              <a:ext cx="1008112" cy="5051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ts val="1400"/>
                </a:lnSpc>
              </a:pPr>
              <a:r>
                <a:rPr lang="es-PE" sz="1600" dirty="0">
                  <a:solidFill>
                    <a:schemeClr val="tx1"/>
                  </a:solidFill>
                </a:rPr>
                <a:t>Servicio WEB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FB26FBB-3B9F-457B-92D4-3CEFE49A8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72" y="2703770"/>
            <a:ext cx="782216" cy="782216"/>
          </a:xfrm>
          <a:prstGeom prst="rect">
            <a:avLst/>
          </a:prstGeom>
        </p:spPr>
      </p:pic>
      <p:sp>
        <p:nvSpPr>
          <p:cNvPr id="16" name="Cilindro 15">
            <a:extLst>
              <a:ext uri="{FF2B5EF4-FFF2-40B4-BE49-F238E27FC236}">
                <a16:creationId xmlns:a16="http://schemas.microsoft.com/office/drawing/2014/main" id="{EDB51977-F3FD-4BA0-89C1-258C41BCD535}"/>
              </a:ext>
            </a:extLst>
          </p:cNvPr>
          <p:cNvSpPr/>
          <p:nvPr/>
        </p:nvSpPr>
        <p:spPr>
          <a:xfrm rot="5400000">
            <a:off x="6726250" y="2655531"/>
            <a:ext cx="360040" cy="1751830"/>
          </a:xfrm>
          <a:prstGeom prst="can">
            <a:avLst/>
          </a:prstGeom>
          <a:gradFill>
            <a:gsLst>
              <a:gs pos="0">
                <a:srgbClr val="0070C0"/>
              </a:gs>
              <a:gs pos="100000">
                <a:srgbClr val="C6D9F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BUS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89830CF-65AB-45E7-8738-A829ADBEB0EF}"/>
              </a:ext>
            </a:extLst>
          </p:cNvPr>
          <p:cNvGrpSpPr/>
          <p:nvPr/>
        </p:nvGrpSpPr>
        <p:grpSpPr>
          <a:xfrm>
            <a:off x="4298583" y="5081974"/>
            <a:ext cx="1013098" cy="1367044"/>
            <a:chOff x="5910200" y="4762486"/>
            <a:chExt cx="1013098" cy="1367044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0146EB73-80A3-45F2-AC84-7FCB590C1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200" y="4762486"/>
              <a:ext cx="1013098" cy="1013098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6F8B398-C8B9-4E03-A733-DCD9C3698CDF}"/>
                </a:ext>
              </a:extLst>
            </p:cNvPr>
            <p:cNvSpPr txBox="1"/>
            <p:nvPr/>
          </p:nvSpPr>
          <p:spPr>
            <a:xfrm>
              <a:off x="6113264" y="5745280"/>
              <a:ext cx="558006" cy="384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b="1" dirty="0"/>
                <a:t>ETL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C4B2D95-5CE4-45B3-B772-9792CC8D8806}"/>
              </a:ext>
            </a:extLst>
          </p:cNvPr>
          <p:cNvSpPr txBox="1"/>
          <p:nvPr/>
        </p:nvSpPr>
        <p:spPr>
          <a:xfrm>
            <a:off x="1111543" y="1267306"/>
            <a:ext cx="2088232" cy="384721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WEB Integra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28CFE07D-3658-4BFE-81CB-C9EE8E09FDDA}"/>
              </a:ext>
            </a:extLst>
          </p:cNvPr>
          <p:cNvSpPr txBox="1"/>
          <p:nvPr/>
        </p:nvSpPr>
        <p:spPr>
          <a:xfrm>
            <a:off x="1111543" y="2300099"/>
            <a:ext cx="2088232" cy="384721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MELER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07130960-2B17-422F-928F-CE7867AA3580}"/>
              </a:ext>
            </a:extLst>
          </p:cNvPr>
          <p:cNvSpPr txBox="1"/>
          <p:nvPr/>
        </p:nvSpPr>
        <p:spPr>
          <a:xfrm>
            <a:off x="1111543" y="1724035"/>
            <a:ext cx="2088232" cy="384721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APP Móvil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4EBA1C58-81ED-4F49-B028-1A928D11BFB7}"/>
              </a:ext>
            </a:extLst>
          </p:cNvPr>
          <p:cNvSpPr txBox="1"/>
          <p:nvPr/>
        </p:nvSpPr>
        <p:spPr>
          <a:xfrm>
            <a:off x="5853906" y="2163535"/>
            <a:ext cx="2088232" cy="384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SAP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2412F39A-A169-42CD-A80A-DEF60171BEFE}"/>
              </a:ext>
            </a:extLst>
          </p:cNvPr>
          <p:cNvSpPr txBox="1"/>
          <p:nvPr/>
        </p:nvSpPr>
        <p:spPr>
          <a:xfrm>
            <a:off x="5865005" y="2618469"/>
            <a:ext cx="2088232" cy="384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TALENTUM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19352455-A4B9-4B5A-B1CC-A5C2982C4EBA}"/>
              </a:ext>
            </a:extLst>
          </p:cNvPr>
          <p:cNvSpPr/>
          <p:nvPr/>
        </p:nvSpPr>
        <p:spPr>
          <a:xfrm>
            <a:off x="6023775" y="4826606"/>
            <a:ext cx="1769294" cy="1043491"/>
          </a:xfrm>
          <a:prstGeom prst="roundRect">
            <a:avLst/>
          </a:prstGeom>
          <a:solidFill>
            <a:srgbClr val="C3D69B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Linked</a:t>
            </a:r>
            <a:r>
              <a:rPr lang="es-PE" dirty="0">
                <a:solidFill>
                  <a:schemeClr val="tx1"/>
                </a:solidFill>
              </a:rPr>
              <a:t> Server</a:t>
            </a:r>
          </a:p>
          <a:p>
            <a:pPr algn="ctr"/>
            <a:r>
              <a:rPr lang="es-PE" dirty="0">
                <a:solidFill>
                  <a:schemeClr val="tx1"/>
                </a:solidFill>
              </a:rPr>
              <a:t>JDBC</a:t>
            </a:r>
          </a:p>
          <a:p>
            <a:pPr algn="ctr"/>
            <a:r>
              <a:rPr lang="es-PE" dirty="0" err="1">
                <a:solidFill>
                  <a:schemeClr val="tx1"/>
                </a:solidFill>
              </a:rPr>
              <a:t>ADO.Net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1BD49461-3521-43FB-8A8B-5094B660F7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90" y="4172596"/>
            <a:ext cx="985898" cy="985898"/>
          </a:xfrm>
          <a:prstGeom prst="rect">
            <a:avLst/>
          </a:prstGeom>
        </p:spPr>
      </p:pic>
      <p:sp>
        <p:nvSpPr>
          <p:cNvPr id="160" name="Flecha: arriba y abajo 159">
            <a:extLst>
              <a:ext uri="{FF2B5EF4-FFF2-40B4-BE49-F238E27FC236}">
                <a16:creationId xmlns:a16="http://schemas.microsoft.com/office/drawing/2014/main" id="{B4032E43-F4B3-4BB9-B9CD-891F5CC4B87A}"/>
              </a:ext>
            </a:extLst>
          </p:cNvPr>
          <p:cNvSpPr/>
          <p:nvPr/>
        </p:nvSpPr>
        <p:spPr>
          <a:xfrm rot="5400000">
            <a:off x="10559702" y="4449521"/>
            <a:ext cx="144016" cy="288032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1" name="Flecha: arriba y abajo 160">
            <a:extLst>
              <a:ext uri="{FF2B5EF4-FFF2-40B4-BE49-F238E27FC236}">
                <a16:creationId xmlns:a16="http://schemas.microsoft.com/office/drawing/2014/main" id="{1547BC6F-AFCA-43A4-A162-09C3DD920616}"/>
              </a:ext>
            </a:extLst>
          </p:cNvPr>
          <p:cNvSpPr/>
          <p:nvPr/>
        </p:nvSpPr>
        <p:spPr>
          <a:xfrm>
            <a:off x="10967441" y="3485986"/>
            <a:ext cx="241994" cy="686610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2" name="Flecha: arriba y abajo 161">
            <a:extLst>
              <a:ext uri="{FF2B5EF4-FFF2-40B4-BE49-F238E27FC236}">
                <a16:creationId xmlns:a16="http://schemas.microsoft.com/office/drawing/2014/main" id="{E147305F-E08B-40D4-B0D7-E0EC01FB88B8}"/>
              </a:ext>
            </a:extLst>
          </p:cNvPr>
          <p:cNvSpPr/>
          <p:nvPr/>
        </p:nvSpPr>
        <p:spPr>
          <a:xfrm rot="5400000">
            <a:off x="8011074" y="5031738"/>
            <a:ext cx="241994" cy="686610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3" name="Conector: angular 162">
            <a:extLst>
              <a:ext uri="{FF2B5EF4-FFF2-40B4-BE49-F238E27FC236}">
                <a16:creationId xmlns:a16="http://schemas.microsoft.com/office/drawing/2014/main" id="{1EE725CA-8FF3-49D0-8095-DCEDFEFF8838}"/>
              </a:ext>
            </a:extLst>
          </p:cNvPr>
          <p:cNvCxnSpPr>
            <a:cxnSpLocks/>
            <a:stCxn id="78" idx="3"/>
            <a:endCxn id="35" idx="1"/>
          </p:cNvCxnSpPr>
          <p:nvPr/>
        </p:nvCxnSpPr>
        <p:spPr>
          <a:xfrm>
            <a:off x="5338712" y="2108226"/>
            <a:ext cx="685063" cy="324012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r 163">
            <a:extLst>
              <a:ext uri="{FF2B5EF4-FFF2-40B4-BE49-F238E27FC236}">
                <a16:creationId xmlns:a16="http://schemas.microsoft.com/office/drawing/2014/main" id="{0F5BD1F5-4D48-4F76-A086-52C80C60C12F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284706" y="5348352"/>
            <a:ext cx="739069" cy="252030"/>
          </a:xfrm>
          <a:prstGeom prst="bentConnector3">
            <a:avLst>
              <a:gd name="adj1" fmla="val 5386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4C55917-85D2-4138-8B8F-41E59CCD191A}"/>
              </a:ext>
            </a:extLst>
          </p:cNvPr>
          <p:cNvCxnSpPr>
            <a:cxnSpLocks/>
            <a:stCxn id="16" idx="4"/>
            <a:endCxn id="35" idx="0"/>
          </p:cNvCxnSpPr>
          <p:nvPr/>
        </p:nvCxnSpPr>
        <p:spPr>
          <a:xfrm>
            <a:off x="6906270" y="3711466"/>
            <a:ext cx="2152" cy="1115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67DFDB36-A6F3-4266-B816-67C9E90088B0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6909121" y="3003190"/>
            <a:ext cx="1621" cy="357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43872AAF-A8AF-443E-B6C0-353B6B6F729D}"/>
              </a:ext>
            </a:extLst>
          </p:cNvPr>
          <p:cNvSpPr txBox="1"/>
          <p:nvPr/>
        </p:nvSpPr>
        <p:spPr>
          <a:xfrm>
            <a:off x="1010246" y="3588042"/>
            <a:ext cx="2088232" cy="384721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AFPNET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E7A06921-C9AC-4938-A0DC-A1B99CF73922}"/>
              </a:ext>
            </a:extLst>
          </p:cNvPr>
          <p:cNvGrpSpPr/>
          <p:nvPr/>
        </p:nvGrpSpPr>
        <p:grpSpPr>
          <a:xfrm>
            <a:off x="4159616" y="3527845"/>
            <a:ext cx="1116124" cy="648073"/>
            <a:chOff x="4222588" y="3086665"/>
            <a:chExt cx="1116124" cy="648073"/>
          </a:xfrm>
        </p:grpSpPr>
        <p:sp>
          <p:nvSpPr>
            <p:cNvPr id="169" name="Rectangle 75">
              <a:extLst>
                <a:ext uri="{FF2B5EF4-FFF2-40B4-BE49-F238E27FC236}">
                  <a16:creationId xmlns:a16="http://schemas.microsoft.com/office/drawing/2014/main" id="{5A666DDF-6E75-4F72-BAB4-7A55147E8A0E}"/>
                </a:ext>
              </a:extLst>
            </p:cNvPr>
            <p:cNvSpPr/>
            <p:nvPr/>
          </p:nvSpPr>
          <p:spPr>
            <a:xfrm>
              <a:off x="4330600" y="3229621"/>
              <a:ext cx="1008112" cy="5051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ts val="1400"/>
                </a:lnSpc>
              </a:pPr>
              <a:r>
                <a:rPr lang="es-PE" sz="1600" dirty="0">
                  <a:solidFill>
                    <a:schemeClr val="tx1"/>
                  </a:solidFill>
                </a:rPr>
                <a:t>Servicio WEB</a:t>
              </a:r>
            </a:p>
          </p:txBody>
        </p:sp>
        <p:sp>
          <p:nvSpPr>
            <p:cNvPr id="170" name="Rectangle 75">
              <a:extLst>
                <a:ext uri="{FF2B5EF4-FFF2-40B4-BE49-F238E27FC236}">
                  <a16:creationId xmlns:a16="http://schemas.microsoft.com/office/drawing/2014/main" id="{5EA0842E-93C3-4BD7-8D4E-08728F5DCDDB}"/>
                </a:ext>
              </a:extLst>
            </p:cNvPr>
            <p:cNvSpPr/>
            <p:nvPr/>
          </p:nvSpPr>
          <p:spPr>
            <a:xfrm>
              <a:off x="4276594" y="3162323"/>
              <a:ext cx="1008112" cy="5051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ts val="1400"/>
                </a:lnSpc>
              </a:pPr>
              <a:r>
                <a:rPr lang="es-PE" sz="1600" dirty="0">
                  <a:solidFill>
                    <a:schemeClr val="tx1"/>
                  </a:solidFill>
                </a:rPr>
                <a:t>Servicio WEB</a:t>
              </a:r>
            </a:p>
          </p:txBody>
        </p:sp>
        <p:sp>
          <p:nvSpPr>
            <p:cNvPr id="171" name="Rectangle 75">
              <a:extLst>
                <a:ext uri="{FF2B5EF4-FFF2-40B4-BE49-F238E27FC236}">
                  <a16:creationId xmlns:a16="http://schemas.microsoft.com/office/drawing/2014/main" id="{B183B5FB-CBEB-41A7-B17E-C39052AE7C90}"/>
                </a:ext>
              </a:extLst>
            </p:cNvPr>
            <p:cNvSpPr/>
            <p:nvPr/>
          </p:nvSpPr>
          <p:spPr>
            <a:xfrm>
              <a:off x="4222588" y="3086665"/>
              <a:ext cx="1008112" cy="5051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ts val="1400"/>
                </a:lnSpc>
              </a:pPr>
              <a:r>
                <a:rPr lang="es-PE" sz="1600" dirty="0" err="1">
                  <a:solidFill>
                    <a:schemeClr val="tx1"/>
                  </a:solidFill>
                </a:rPr>
                <a:t>JOBs</a:t>
              </a:r>
              <a:r>
                <a:rPr lang="es-PE" sz="1600" dirty="0">
                  <a:solidFill>
                    <a:schemeClr val="tx1"/>
                  </a:solidFill>
                </a:rPr>
                <a:t> / SP</a:t>
              </a:r>
            </a:p>
            <a:p>
              <a:pPr algn="ctr">
                <a:lnSpc>
                  <a:spcPts val="1400"/>
                </a:lnSpc>
              </a:pPr>
              <a:r>
                <a:rPr lang="es-PE" sz="16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cxnSp>
        <p:nvCxnSpPr>
          <p:cNvPr id="172" name="Conector: angular 171">
            <a:extLst>
              <a:ext uri="{FF2B5EF4-FFF2-40B4-BE49-F238E27FC236}">
                <a16:creationId xmlns:a16="http://schemas.microsoft.com/office/drawing/2014/main" id="{5C0AD24D-68DF-461E-AE37-E3913B57963E}"/>
              </a:ext>
            </a:extLst>
          </p:cNvPr>
          <p:cNvCxnSpPr>
            <a:cxnSpLocks/>
            <a:stCxn id="169" idx="3"/>
            <a:endCxn id="35" idx="1"/>
          </p:cNvCxnSpPr>
          <p:nvPr/>
        </p:nvCxnSpPr>
        <p:spPr>
          <a:xfrm>
            <a:off x="5275740" y="3923360"/>
            <a:ext cx="748035" cy="1424992"/>
          </a:xfrm>
          <a:prstGeom prst="bentConnector3">
            <a:avLst>
              <a:gd name="adj1" fmla="val 5339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F98E2A68-7D8D-4CB3-AE28-F9D76D51F260}"/>
              </a:ext>
            </a:extLst>
          </p:cNvPr>
          <p:cNvCxnSpPr>
            <a:cxnSpLocks/>
            <a:stCxn id="171" idx="1"/>
            <a:endCxn id="166" idx="3"/>
          </p:cNvCxnSpPr>
          <p:nvPr/>
        </p:nvCxnSpPr>
        <p:spPr>
          <a:xfrm flipH="1" flipV="1">
            <a:off x="3098478" y="3780403"/>
            <a:ext cx="106113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18105839-D777-41AC-9586-88B970AB718C}"/>
              </a:ext>
            </a:extLst>
          </p:cNvPr>
          <p:cNvSpPr txBox="1"/>
          <p:nvPr/>
        </p:nvSpPr>
        <p:spPr>
          <a:xfrm>
            <a:off x="9531628" y="930234"/>
            <a:ext cx="2088232" cy="384721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SBS</a:t>
            </a: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01985D00-FA0B-421C-938E-1A2E824B5334}"/>
              </a:ext>
            </a:extLst>
          </p:cNvPr>
          <p:cNvSpPr txBox="1"/>
          <p:nvPr/>
        </p:nvSpPr>
        <p:spPr>
          <a:xfrm>
            <a:off x="9531628" y="1423182"/>
            <a:ext cx="2088232" cy="384721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CIAD</a:t>
            </a:r>
          </a:p>
        </p:txBody>
      </p: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67F1DD6-4A35-4C37-837D-2FBDF808F716}"/>
              </a:ext>
            </a:extLst>
          </p:cNvPr>
          <p:cNvSpPr txBox="1"/>
          <p:nvPr/>
        </p:nvSpPr>
        <p:spPr>
          <a:xfrm>
            <a:off x="9531628" y="1979864"/>
            <a:ext cx="2088232" cy="384721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BANCOS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C45F338-09AA-4E7D-BCCD-B1AAF3C781EC}"/>
              </a:ext>
            </a:extLst>
          </p:cNvPr>
          <p:cNvSpPr/>
          <p:nvPr/>
        </p:nvSpPr>
        <p:spPr>
          <a:xfrm>
            <a:off x="982638" y="1197093"/>
            <a:ext cx="2355303" cy="1545918"/>
          </a:xfrm>
          <a:prstGeom prst="rect">
            <a:avLst/>
          </a:prstGeom>
          <a:noFill/>
          <a:ln w="317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BCAB147C-5AFC-4330-AFE8-E9ADC5091A77}"/>
              </a:ext>
            </a:extLst>
          </p:cNvPr>
          <p:cNvCxnSpPr>
            <a:cxnSpLocks/>
            <a:stCxn id="149" idx="1"/>
          </p:cNvCxnSpPr>
          <p:nvPr/>
        </p:nvCxnSpPr>
        <p:spPr>
          <a:xfrm flipH="1">
            <a:off x="3326788" y="1965270"/>
            <a:ext cx="895800" cy="4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33F17F9A-12DB-4B44-9507-B884E493089B}"/>
              </a:ext>
            </a:extLst>
          </p:cNvPr>
          <p:cNvSpPr/>
          <p:nvPr/>
        </p:nvSpPr>
        <p:spPr>
          <a:xfrm>
            <a:off x="9398092" y="865238"/>
            <a:ext cx="2355303" cy="1545918"/>
          </a:xfrm>
          <a:prstGeom prst="rect">
            <a:avLst/>
          </a:prstGeom>
          <a:noFill/>
          <a:ln w="317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89A9B0A5-01C8-4785-B359-3D2E0BB64B59}"/>
              </a:ext>
            </a:extLst>
          </p:cNvPr>
          <p:cNvCxnSpPr>
            <a:cxnSpLocks/>
          </p:cNvCxnSpPr>
          <p:nvPr/>
        </p:nvCxnSpPr>
        <p:spPr>
          <a:xfrm>
            <a:off x="11086817" y="2431594"/>
            <a:ext cx="1621" cy="357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EB806E86-CF6D-4A49-87D0-7CACCF918186}"/>
              </a:ext>
            </a:extLst>
          </p:cNvPr>
          <p:cNvSpPr txBox="1"/>
          <p:nvPr/>
        </p:nvSpPr>
        <p:spPr>
          <a:xfrm>
            <a:off x="1010246" y="4316089"/>
            <a:ext cx="2088232" cy="384721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BI/</a:t>
            </a:r>
            <a:r>
              <a:rPr lang="es-PE" dirty="0" err="1"/>
              <a:t>DATAStage</a:t>
            </a:r>
            <a:endParaRPr lang="es-PE" dirty="0"/>
          </a:p>
        </p:txBody>
      </p:sp>
      <p:cxnSp>
        <p:nvCxnSpPr>
          <p:cNvPr id="182" name="Conector: angular 181">
            <a:extLst>
              <a:ext uri="{FF2B5EF4-FFF2-40B4-BE49-F238E27FC236}">
                <a16:creationId xmlns:a16="http://schemas.microsoft.com/office/drawing/2014/main" id="{85729E30-A930-46EC-AAD6-061B6D954208}"/>
              </a:ext>
            </a:extLst>
          </p:cNvPr>
          <p:cNvCxnSpPr>
            <a:cxnSpLocks/>
            <a:stCxn id="184" idx="3"/>
            <a:endCxn id="35" idx="1"/>
          </p:cNvCxnSpPr>
          <p:nvPr/>
        </p:nvCxnSpPr>
        <p:spPr>
          <a:xfrm>
            <a:off x="3248614" y="4760166"/>
            <a:ext cx="2775161" cy="588186"/>
          </a:xfrm>
          <a:prstGeom prst="bentConnector3">
            <a:avLst>
              <a:gd name="adj1" fmla="val 8661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C7CF2DBB-602D-4502-BAF8-A2C65AF1749A}"/>
              </a:ext>
            </a:extLst>
          </p:cNvPr>
          <p:cNvSpPr txBox="1"/>
          <p:nvPr/>
        </p:nvSpPr>
        <p:spPr>
          <a:xfrm>
            <a:off x="1010246" y="4869325"/>
            <a:ext cx="2088232" cy="384721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Satelitales</a:t>
            </a:r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A4B4A75E-AB48-435F-9AAD-C882963D59F2}"/>
              </a:ext>
            </a:extLst>
          </p:cNvPr>
          <p:cNvSpPr/>
          <p:nvPr/>
        </p:nvSpPr>
        <p:spPr>
          <a:xfrm>
            <a:off x="893311" y="4171979"/>
            <a:ext cx="2355303" cy="1176373"/>
          </a:xfrm>
          <a:prstGeom prst="rect">
            <a:avLst/>
          </a:prstGeom>
          <a:noFill/>
          <a:ln w="317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049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26466" y="404669"/>
            <a:ext cx="10998459" cy="436879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Mapa de </a:t>
            </a:r>
            <a:r>
              <a:rPr lang="pt-BR" sz="2400" dirty="0" err="1">
                <a:solidFill>
                  <a:srgbClr val="00B0F0"/>
                </a:solidFill>
              </a:rPr>
              <a:t>Arquitectura</a:t>
            </a:r>
            <a:r>
              <a:rPr lang="pt-BR" sz="2400" dirty="0">
                <a:solidFill>
                  <a:srgbClr val="00B0F0"/>
                </a:solidFill>
              </a:rPr>
              <a:t> </a:t>
            </a:r>
            <a:r>
              <a:rPr lang="es-PE" sz="2400" dirty="0">
                <a:solidFill>
                  <a:srgbClr val="00B0F0"/>
                </a:solidFill>
              </a:rPr>
              <a:t>INTEGRA AFP</a:t>
            </a:r>
            <a:endParaRPr lang="es-ES" sz="2400" dirty="0">
              <a:solidFill>
                <a:srgbClr val="00B0F0"/>
              </a:solidFill>
            </a:endParaRPr>
          </a:p>
          <a:p>
            <a:endParaRPr lang="es-ES" sz="2400" dirty="0"/>
          </a:p>
        </p:txBody>
      </p:sp>
      <p:sp>
        <p:nvSpPr>
          <p:cNvPr id="123" name="Rounded Rectangle 9"/>
          <p:cNvSpPr/>
          <p:nvPr/>
        </p:nvSpPr>
        <p:spPr bwMode="auto">
          <a:xfrm flipH="1">
            <a:off x="2809468" y="2541687"/>
            <a:ext cx="7183671" cy="1548008"/>
          </a:xfrm>
          <a:prstGeom prst="roundRect">
            <a:avLst>
              <a:gd name="adj" fmla="val 7557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24" name="Rectangle 131"/>
          <p:cNvSpPr/>
          <p:nvPr/>
        </p:nvSpPr>
        <p:spPr bwMode="auto">
          <a:xfrm>
            <a:off x="5279937" y="1438800"/>
            <a:ext cx="2228496" cy="195067"/>
          </a:xfrm>
          <a:prstGeom prst="rect">
            <a:avLst/>
          </a:prstGeom>
          <a:solidFill>
            <a:srgbClr val="70ADAB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s-PE" sz="1400" b="1">
                <a:solidFill>
                  <a:prstClr val="black"/>
                </a:solidFill>
              </a:rPr>
              <a:t>No Core</a:t>
            </a:r>
            <a:endParaRPr lang="es-PE" sz="1600" b="1">
              <a:solidFill>
                <a:prstClr val="black"/>
              </a:solidFill>
            </a:endParaRPr>
          </a:p>
        </p:txBody>
      </p:sp>
      <p:sp>
        <p:nvSpPr>
          <p:cNvPr id="125" name="Rectangle 133"/>
          <p:cNvSpPr/>
          <p:nvPr/>
        </p:nvSpPr>
        <p:spPr bwMode="auto">
          <a:xfrm>
            <a:off x="7680473" y="1425353"/>
            <a:ext cx="2228496" cy="195067"/>
          </a:xfrm>
          <a:prstGeom prst="rect">
            <a:avLst/>
          </a:prstGeom>
          <a:solidFill>
            <a:srgbClr val="70ADAB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s-PE" sz="1400" b="1">
                <a:solidFill>
                  <a:prstClr val="black"/>
                </a:solidFill>
              </a:rPr>
              <a:t>No TI</a:t>
            </a:r>
            <a:endParaRPr lang="es-PE" sz="1600" b="1">
              <a:solidFill>
                <a:prstClr val="black"/>
              </a:solidFill>
            </a:endParaRPr>
          </a:p>
        </p:txBody>
      </p:sp>
      <p:sp>
        <p:nvSpPr>
          <p:cNvPr id="126" name="Rectangle 5"/>
          <p:cNvSpPr/>
          <p:nvPr/>
        </p:nvSpPr>
        <p:spPr bwMode="auto">
          <a:xfrm>
            <a:off x="2902540" y="1438800"/>
            <a:ext cx="2228496" cy="233225"/>
          </a:xfrm>
          <a:prstGeom prst="rect">
            <a:avLst/>
          </a:prstGeom>
          <a:solidFill>
            <a:srgbClr val="70ADAB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s-PE" sz="1400" b="1">
                <a:solidFill>
                  <a:prstClr val="black"/>
                </a:solidFill>
              </a:rPr>
              <a:t>Core</a:t>
            </a:r>
            <a:endParaRPr lang="es-PE" sz="1600" b="1">
              <a:solidFill>
                <a:prstClr val="black"/>
              </a:solidFill>
            </a:endParaRPr>
          </a:p>
        </p:txBody>
      </p:sp>
      <p:sp>
        <p:nvSpPr>
          <p:cNvPr id="127" name="Rounded Rectangle 8"/>
          <p:cNvSpPr/>
          <p:nvPr/>
        </p:nvSpPr>
        <p:spPr bwMode="auto">
          <a:xfrm flipH="1">
            <a:off x="2814881" y="1713384"/>
            <a:ext cx="7183671" cy="762274"/>
          </a:xfrm>
          <a:prstGeom prst="roundRect">
            <a:avLst>
              <a:gd name="adj" fmla="val 7557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32" name="Rounded Rectangle 10"/>
          <p:cNvSpPr/>
          <p:nvPr/>
        </p:nvSpPr>
        <p:spPr bwMode="auto">
          <a:xfrm flipH="1">
            <a:off x="2814875" y="4129595"/>
            <a:ext cx="7183671" cy="1287212"/>
          </a:xfrm>
          <a:prstGeom prst="roundRect">
            <a:avLst>
              <a:gd name="adj" fmla="val 755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34" name="Rounded Rectangle 12">
            <a:hlinkClick r:id="rId2" action="ppaction://hlinksldjump"/>
          </p:cNvPr>
          <p:cNvSpPr/>
          <p:nvPr/>
        </p:nvSpPr>
        <p:spPr bwMode="auto">
          <a:xfrm flipH="1">
            <a:off x="2859238" y="5466948"/>
            <a:ext cx="7127880" cy="819552"/>
          </a:xfrm>
          <a:prstGeom prst="roundRect">
            <a:avLst>
              <a:gd name="adj" fmla="val 4740"/>
            </a:avLst>
          </a:prstGeom>
          <a:solidFill>
            <a:schemeClr val="bg1"/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35" name="Rectangle 18"/>
          <p:cNvSpPr/>
          <p:nvPr/>
        </p:nvSpPr>
        <p:spPr bwMode="auto">
          <a:xfrm>
            <a:off x="3025676" y="2678455"/>
            <a:ext cx="179977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Rectangle 19"/>
          <p:cNvSpPr/>
          <p:nvPr/>
        </p:nvSpPr>
        <p:spPr bwMode="auto">
          <a:xfrm>
            <a:off x="3025676" y="2897829"/>
            <a:ext cx="179977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8" name="Rectangle 23"/>
          <p:cNvSpPr/>
          <p:nvPr/>
        </p:nvSpPr>
        <p:spPr bwMode="auto">
          <a:xfrm>
            <a:off x="2961262" y="2162518"/>
            <a:ext cx="2290562" cy="198938"/>
          </a:xfrm>
          <a:prstGeom prst="rect">
            <a:avLst/>
          </a:prstGeom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>
                <a:solidFill>
                  <a:prstClr val="black"/>
                </a:solidFill>
              </a:rPr>
              <a:t>AS400 / Agencias </a:t>
            </a:r>
          </a:p>
        </p:txBody>
      </p:sp>
      <p:sp>
        <p:nvSpPr>
          <p:cNvPr id="139" name="Rectangle 25"/>
          <p:cNvSpPr/>
          <p:nvPr/>
        </p:nvSpPr>
        <p:spPr bwMode="auto">
          <a:xfrm>
            <a:off x="3327416" y="3129169"/>
            <a:ext cx="179977" cy="18000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0" name="Rectangle 26"/>
          <p:cNvSpPr/>
          <p:nvPr/>
        </p:nvSpPr>
        <p:spPr bwMode="auto">
          <a:xfrm>
            <a:off x="3222930" y="2678455"/>
            <a:ext cx="179977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Rectangle 27"/>
          <p:cNvSpPr/>
          <p:nvPr/>
        </p:nvSpPr>
        <p:spPr bwMode="auto">
          <a:xfrm>
            <a:off x="3222930" y="2897829"/>
            <a:ext cx="179977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2" name="Rectangle 28"/>
          <p:cNvSpPr/>
          <p:nvPr/>
        </p:nvSpPr>
        <p:spPr bwMode="auto">
          <a:xfrm>
            <a:off x="5864715" y="2904953"/>
            <a:ext cx="179977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3" name="Rectangle 29"/>
          <p:cNvSpPr/>
          <p:nvPr/>
        </p:nvSpPr>
        <p:spPr bwMode="auto">
          <a:xfrm>
            <a:off x="3420185" y="2678455"/>
            <a:ext cx="179977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4" name="Rectangle 30"/>
          <p:cNvSpPr/>
          <p:nvPr/>
        </p:nvSpPr>
        <p:spPr bwMode="auto">
          <a:xfrm>
            <a:off x="3420185" y="2897829"/>
            <a:ext cx="179977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5" name="Rectangle 31"/>
          <p:cNvSpPr/>
          <p:nvPr/>
        </p:nvSpPr>
        <p:spPr bwMode="auto">
          <a:xfrm>
            <a:off x="5547780" y="2906672"/>
            <a:ext cx="179977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6" name="Rectangle 32"/>
          <p:cNvSpPr/>
          <p:nvPr/>
        </p:nvSpPr>
        <p:spPr bwMode="auto">
          <a:xfrm>
            <a:off x="3617439" y="2678455"/>
            <a:ext cx="179977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7" name="Rectangle 33"/>
          <p:cNvSpPr/>
          <p:nvPr/>
        </p:nvSpPr>
        <p:spPr bwMode="auto">
          <a:xfrm>
            <a:off x="3617439" y="2897829"/>
            <a:ext cx="179977" cy="180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8" name="TextBox 96"/>
          <p:cNvSpPr txBox="1"/>
          <p:nvPr/>
        </p:nvSpPr>
        <p:spPr bwMode="auto">
          <a:xfrm>
            <a:off x="1340160" y="2892455"/>
            <a:ext cx="134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>
                <a:solidFill>
                  <a:prstClr val="black"/>
                </a:solidFill>
              </a:rPr>
              <a:t>Aplicaciones</a:t>
            </a:r>
          </a:p>
        </p:txBody>
      </p:sp>
      <p:sp>
        <p:nvSpPr>
          <p:cNvPr id="149" name="Flowchart: Magnetic Disk 98"/>
          <p:cNvSpPr/>
          <p:nvPr/>
        </p:nvSpPr>
        <p:spPr bwMode="auto">
          <a:xfrm>
            <a:off x="3904379" y="4288135"/>
            <a:ext cx="179977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50" name="TextBox 99"/>
          <p:cNvSpPr txBox="1"/>
          <p:nvPr/>
        </p:nvSpPr>
        <p:spPr bwMode="auto">
          <a:xfrm>
            <a:off x="2932302" y="3349823"/>
            <a:ext cx="865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>
                <a:solidFill>
                  <a:prstClr val="black"/>
                </a:solidFill>
              </a:rPr>
              <a:t>Sistema de Pensiones</a:t>
            </a:r>
          </a:p>
        </p:txBody>
      </p:sp>
      <p:sp>
        <p:nvSpPr>
          <p:cNvPr id="151" name="Flowchart: Magnetic Disk 102"/>
          <p:cNvSpPr/>
          <p:nvPr/>
        </p:nvSpPr>
        <p:spPr bwMode="auto">
          <a:xfrm>
            <a:off x="5730864" y="4247996"/>
            <a:ext cx="179977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52" name="Flowchart: Magnetic Disk 103"/>
          <p:cNvSpPr/>
          <p:nvPr/>
        </p:nvSpPr>
        <p:spPr bwMode="auto">
          <a:xfrm>
            <a:off x="6207054" y="4247996"/>
            <a:ext cx="179977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53" name="Flowchart: Magnetic Disk 105"/>
          <p:cNvSpPr/>
          <p:nvPr/>
        </p:nvSpPr>
        <p:spPr bwMode="auto">
          <a:xfrm>
            <a:off x="5733467" y="4492595"/>
            <a:ext cx="179977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54" name="Flowchart: Magnetic Disk 106"/>
          <p:cNvSpPr/>
          <p:nvPr/>
        </p:nvSpPr>
        <p:spPr bwMode="auto">
          <a:xfrm>
            <a:off x="6209656" y="4492595"/>
            <a:ext cx="179977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55" name="TextBox 107"/>
          <p:cNvSpPr txBox="1"/>
          <p:nvPr/>
        </p:nvSpPr>
        <p:spPr bwMode="auto">
          <a:xfrm>
            <a:off x="3085242" y="4938345"/>
            <a:ext cx="1824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" b="1" i="1">
                <a:solidFill>
                  <a:prstClr val="black"/>
                </a:solidFill>
              </a:rPr>
              <a:t>DB2</a:t>
            </a:r>
          </a:p>
        </p:txBody>
      </p:sp>
      <p:sp>
        <p:nvSpPr>
          <p:cNvPr id="156" name="Flowchart: Magnetic Disk 109"/>
          <p:cNvSpPr/>
          <p:nvPr/>
        </p:nvSpPr>
        <p:spPr bwMode="auto">
          <a:xfrm>
            <a:off x="5968959" y="4247996"/>
            <a:ext cx="179977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57" name="Flowchart: Magnetic Disk 111"/>
          <p:cNvSpPr/>
          <p:nvPr/>
        </p:nvSpPr>
        <p:spPr bwMode="auto">
          <a:xfrm>
            <a:off x="5971561" y="4492595"/>
            <a:ext cx="179977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58" name="Flowchart: Magnetic Disk 120"/>
          <p:cNvSpPr/>
          <p:nvPr/>
        </p:nvSpPr>
        <p:spPr bwMode="auto">
          <a:xfrm>
            <a:off x="6733170" y="4244312"/>
            <a:ext cx="327200" cy="553065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59" name="TextBox 121"/>
          <p:cNvSpPr txBox="1"/>
          <p:nvPr/>
        </p:nvSpPr>
        <p:spPr bwMode="auto">
          <a:xfrm>
            <a:off x="6382587" y="4844610"/>
            <a:ext cx="103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" b="1" i="1" err="1">
                <a:solidFill>
                  <a:prstClr val="black"/>
                </a:solidFill>
              </a:rPr>
              <a:t>Datawarehouse</a:t>
            </a:r>
            <a:r>
              <a:rPr lang="es-PE" sz="900" b="1" i="1">
                <a:solidFill>
                  <a:prstClr val="black"/>
                </a:solidFill>
              </a:rPr>
              <a:t> (</a:t>
            </a:r>
            <a:r>
              <a:rPr lang="es-PE" sz="900" b="1" i="1" err="1">
                <a:solidFill>
                  <a:prstClr val="black"/>
                </a:solidFill>
              </a:rPr>
              <a:t>Netezza</a:t>
            </a:r>
            <a:r>
              <a:rPr lang="es-PE" sz="900" b="1" i="1">
                <a:solidFill>
                  <a:prstClr val="black"/>
                </a:solidFill>
              </a:rPr>
              <a:t>)</a:t>
            </a:r>
          </a:p>
          <a:p>
            <a:pPr algn="ctr"/>
            <a:endParaRPr lang="es-PE" sz="1000" b="1" i="1">
              <a:solidFill>
                <a:prstClr val="black"/>
              </a:solidFill>
            </a:endParaRPr>
          </a:p>
        </p:txBody>
      </p:sp>
      <p:sp>
        <p:nvSpPr>
          <p:cNvPr id="160" name="TextBox 166"/>
          <p:cNvSpPr txBox="1"/>
          <p:nvPr/>
        </p:nvSpPr>
        <p:spPr bwMode="auto">
          <a:xfrm>
            <a:off x="1354148" y="5678710"/>
            <a:ext cx="134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err="1">
                <a:solidFill>
                  <a:prstClr val="black"/>
                </a:solidFill>
              </a:rPr>
              <a:t>Plataforma</a:t>
            </a:r>
            <a:endParaRPr lang="en-US" sz="1400" b="1">
              <a:solidFill>
                <a:prstClr val="black"/>
              </a:solidFill>
            </a:endParaRPr>
          </a:p>
          <a:p>
            <a:pPr algn="r"/>
            <a:endParaRPr lang="en-US" sz="1000">
              <a:solidFill>
                <a:prstClr val="black"/>
              </a:solidFill>
            </a:endParaRPr>
          </a:p>
          <a:p>
            <a:pPr algn="r"/>
            <a:endParaRPr lang="en-US" sz="1000">
              <a:solidFill>
                <a:prstClr val="black"/>
              </a:solidFill>
            </a:endParaRPr>
          </a:p>
          <a:p>
            <a:pPr algn="r"/>
            <a:endParaRPr lang="en-US" sz="1000">
              <a:solidFill>
                <a:prstClr val="black"/>
              </a:solidFill>
            </a:endParaRPr>
          </a:p>
        </p:txBody>
      </p:sp>
      <p:cxnSp>
        <p:nvCxnSpPr>
          <p:cNvPr id="161" name="Straight Connector 4"/>
          <p:cNvCxnSpPr>
            <a:endCxn id="139" idx="1"/>
          </p:cNvCxnSpPr>
          <p:nvPr/>
        </p:nvCxnSpPr>
        <p:spPr bwMode="auto">
          <a:xfrm>
            <a:off x="3050890" y="3096519"/>
            <a:ext cx="276526" cy="12265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Straight Connector 145"/>
          <p:cNvCxnSpPr>
            <a:stCxn id="139" idx="3"/>
          </p:cNvCxnSpPr>
          <p:nvPr/>
        </p:nvCxnSpPr>
        <p:spPr bwMode="auto">
          <a:xfrm flipV="1">
            <a:off x="3507392" y="3082043"/>
            <a:ext cx="329657" cy="137127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3" name="TextBox 146"/>
          <p:cNvSpPr txBox="1"/>
          <p:nvPr/>
        </p:nvSpPr>
        <p:spPr bwMode="auto">
          <a:xfrm>
            <a:off x="5534667" y="3125236"/>
            <a:ext cx="86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>
                <a:solidFill>
                  <a:prstClr val="black"/>
                </a:solidFill>
              </a:rPr>
              <a:t>SIT</a:t>
            </a:r>
          </a:p>
        </p:txBody>
      </p:sp>
      <p:sp>
        <p:nvSpPr>
          <p:cNvPr id="164" name="TextBox 147"/>
          <p:cNvSpPr txBox="1"/>
          <p:nvPr/>
        </p:nvSpPr>
        <p:spPr bwMode="auto">
          <a:xfrm>
            <a:off x="5220883" y="3133491"/>
            <a:ext cx="86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>
                <a:solidFill>
                  <a:prstClr val="black"/>
                </a:solidFill>
              </a:rPr>
              <a:t>SAP</a:t>
            </a:r>
          </a:p>
        </p:txBody>
      </p:sp>
      <p:sp>
        <p:nvSpPr>
          <p:cNvPr id="165" name="TextBox 148"/>
          <p:cNvSpPr txBox="1"/>
          <p:nvPr/>
        </p:nvSpPr>
        <p:spPr bwMode="auto">
          <a:xfrm>
            <a:off x="5298669" y="3797787"/>
            <a:ext cx="2083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>
                <a:solidFill>
                  <a:prstClr val="black"/>
                </a:solidFill>
              </a:rPr>
              <a:t>53 Aplicaciones No Core </a:t>
            </a:r>
          </a:p>
        </p:txBody>
      </p:sp>
      <p:grpSp>
        <p:nvGrpSpPr>
          <p:cNvPr id="166" name="Group 149"/>
          <p:cNvGrpSpPr/>
          <p:nvPr/>
        </p:nvGrpSpPr>
        <p:grpSpPr bwMode="auto">
          <a:xfrm>
            <a:off x="8533606" y="2685977"/>
            <a:ext cx="180758" cy="219472"/>
            <a:chOff x="3548565" y="3411258"/>
            <a:chExt cx="498475" cy="701675"/>
          </a:xfrm>
        </p:grpSpPr>
        <p:sp>
          <p:nvSpPr>
            <p:cNvPr id="16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3548565" y="3411258"/>
              <a:ext cx="498475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168" name="Freeform 22"/>
            <p:cNvSpPr>
              <a:spLocks/>
            </p:cNvSpPr>
            <p:nvPr/>
          </p:nvSpPr>
          <p:spPr bwMode="auto">
            <a:xfrm>
              <a:off x="3550152" y="3414433"/>
              <a:ext cx="495300" cy="698500"/>
            </a:xfrm>
            <a:custGeom>
              <a:avLst/>
              <a:gdLst>
                <a:gd name="T0" fmla="*/ 0 w 312"/>
                <a:gd name="T1" fmla="*/ 0 h 440"/>
                <a:gd name="T2" fmla="*/ 0 w 312"/>
                <a:gd name="T3" fmla="*/ 440 h 440"/>
                <a:gd name="T4" fmla="*/ 312 w 312"/>
                <a:gd name="T5" fmla="*/ 440 h 440"/>
                <a:gd name="T6" fmla="*/ 312 w 312"/>
                <a:gd name="T7" fmla="*/ 65 h 440"/>
                <a:gd name="T8" fmla="*/ 281 w 312"/>
                <a:gd name="T9" fmla="*/ 31 h 440"/>
                <a:gd name="T10" fmla="*/ 253 w 312"/>
                <a:gd name="T11" fmla="*/ 0 h 440"/>
                <a:gd name="T12" fmla="*/ 0 w 312"/>
                <a:gd name="T1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440">
                  <a:moveTo>
                    <a:pt x="0" y="0"/>
                  </a:moveTo>
                  <a:lnTo>
                    <a:pt x="0" y="440"/>
                  </a:lnTo>
                  <a:lnTo>
                    <a:pt x="312" y="440"/>
                  </a:lnTo>
                  <a:lnTo>
                    <a:pt x="312" y="65"/>
                  </a:lnTo>
                  <a:lnTo>
                    <a:pt x="281" y="31"/>
                  </a:lnTo>
                  <a:lnTo>
                    <a:pt x="2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169" name="Freeform 23"/>
            <p:cNvSpPr>
              <a:spLocks noEditPoints="1"/>
            </p:cNvSpPr>
            <p:nvPr/>
          </p:nvSpPr>
          <p:spPr bwMode="auto">
            <a:xfrm>
              <a:off x="3938296" y="3411258"/>
              <a:ext cx="100013" cy="103188"/>
            </a:xfrm>
            <a:custGeom>
              <a:avLst/>
              <a:gdLst>
                <a:gd name="T0" fmla="*/ 2 w 63"/>
                <a:gd name="T1" fmla="*/ 63 h 65"/>
                <a:gd name="T2" fmla="*/ 58 w 63"/>
                <a:gd name="T3" fmla="*/ 63 h 65"/>
                <a:gd name="T4" fmla="*/ 2 w 63"/>
                <a:gd name="T5" fmla="*/ 5 h 65"/>
                <a:gd name="T6" fmla="*/ 2 w 63"/>
                <a:gd name="T7" fmla="*/ 63 h 65"/>
                <a:gd name="T8" fmla="*/ 63 w 63"/>
                <a:gd name="T9" fmla="*/ 65 h 65"/>
                <a:gd name="T10" fmla="*/ 0 w 63"/>
                <a:gd name="T11" fmla="*/ 65 h 65"/>
                <a:gd name="T12" fmla="*/ 0 w 63"/>
                <a:gd name="T13" fmla="*/ 0 h 65"/>
                <a:gd name="T14" fmla="*/ 63 w 63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5">
                  <a:moveTo>
                    <a:pt x="2" y="63"/>
                  </a:moveTo>
                  <a:lnTo>
                    <a:pt x="58" y="63"/>
                  </a:lnTo>
                  <a:lnTo>
                    <a:pt x="2" y="5"/>
                  </a:lnTo>
                  <a:lnTo>
                    <a:pt x="2" y="63"/>
                  </a:lnTo>
                  <a:close/>
                  <a:moveTo>
                    <a:pt x="63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3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170" name="Rectangle 24"/>
            <p:cNvSpPr>
              <a:spLocks noChangeArrowheads="1"/>
            </p:cNvSpPr>
            <p:nvPr/>
          </p:nvSpPr>
          <p:spPr bwMode="auto">
            <a:xfrm>
              <a:off x="3615240" y="3601758"/>
              <a:ext cx="36512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171" name="Rectangle 25"/>
            <p:cNvSpPr>
              <a:spLocks noChangeArrowheads="1"/>
            </p:cNvSpPr>
            <p:nvPr/>
          </p:nvSpPr>
          <p:spPr bwMode="auto">
            <a:xfrm>
              <a:off x="3615240" y="3655733"/>
              <a:ext cx="365125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172" name="Rectangle 26"/>
            <p:cNvSpPr>
              <a:spLocks noChangeArrowheads="1"/>
            </p:cNvSpPr>
            <p:nvPr/>
          </p:nvSpPr>
          <p:spPr bwMode="auto">
            <a:xfrm>
              <a:off x="3615240" y="3712883"/>
              <a:ext cx="36512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</p:grpSp>
      <p:grpSp>
        <p:nvGrpSpPr>
          <p:cNvPr id="173" name="Group 61"/>
          <p:cNvGrpSpPr>
            <a:grpSpLocks noChangeAspect="1"/>
          </p:cNvGrpSpPr>
          <p:nvPr/>
        </p:nvGrpSpPr>
        <p:grpSpPr bwMode="auto">
          <a:xfrm>
            <a:off x="8885831" y="2685978"/>
            <a:ext cx="194836" cy="198175"/>
            <a:chOff x="2880" y="2750"/>
            <a:chExt cx="294" cy="299"/>
          </a:xfrm>
          <a:solidFill>
            <a:schemeClr val="accent2"/>
          </a:solidFill>
        </p:grpSpPr>
        <p:sp>
          <p:nvSpPr>
            <p:cNvPr id="174" name="Freeform 62"/>
            <p:cNvSpPr>
              <a:spLocks noEditPoints="1"/>
            </p:cNvSpPr>
            <p:nvPr/>
          </p:nvSpPr>
          <p:spPr bwMode="auto">
            <a:xfrm>
              <a:off x="2975" y="2942"/>
              <a:ext cx="107" cy="107"/>
            </a:xfrm>
            <a:custGeom>
              <a:avLst/>
              <a:gdLst>
                <a:gd name="T0" fmla="*/ 28 w 107"/>
                <a:gd name="T1" fmla="*/ 28 h 107"/>
                <a:gd name="T2" fmla="*/ 79 w 107"/>
                <a:gd name="T3" fmla="*/ 28 h 107"/>
                <a:gd name="T4" fmla="*/ 79 w 107"/>
                <a:gd name="T5" fmla="*/ 79 h 107"/>
                <a:gd name="T6" fmla="*/ 28 w 107"/>
                <a:gd name="T7" fmla="*/ 79 h 107"/>
                <a:gd name="T8" fmla="*/ 28 w 107"/>
                <a:gd name="T9" fmla="*/ 28 h 107"/>
                <a:gd name="T10" fmla="*/ 0 w 107"/>
                <a:gd name="T11" fmla="*/ 107 h 107"/>
                <a:gd name="T12" fmla="*/ 107 w 107"/>
                <a:gd name="T13" fmla="*/ 107 h 107"/>
                <a:gd name="T14" fmla="*/ 107 w 107"/>
                <a:gd name="T15" fmla="*/ 0 h 107"/>
                <a:gd name="T16" fmla="*/ 0 w 107"/>
                <a:gd name="T17" fmla="*/ 0 h 107"/>
                <a:gd name="T18" fmla="*/ 0 w 107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7">
                  <a:moveTo>
                    <a:pt x="28" y="28"/>
                  </a:moveTo>
                  <a:lnTo>
                    <a:pt x="79" y="28"/>
                  </a:lnTo>
                  <a:lnTo>
                    <a:pt x="79" y="79"/>
                  </a:lnTo>
                  <a:lnTo>
                    <a:pt x="28" y="79"/>
                  </a:lnTo>
                  <a:lnTo>
                    <a:pt x="28" y="28"/>
                  </a:lnTo>
                  <a:close/>
                  <a:moveTo>
                    <a:pt x="0" y="107"/>
                  </a:moveTo>
                  <a:lnTo>
                    <a:pt x="107" y="107"/>
                  </a:lnTo>
                  <a:lnTo>
                    <a:pt x="107" y="0"/>
                  </a:lnTo>
                  <a:lnTo>
                    <a:pt x="0" y="0"/>
                  </a:lnTo>
                  <a:lnTo>
                    <a:pt x="0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E" kern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5" name="Freeform 63"/>
            <p:cNvSpPr>
              <a:spLocks noEditPoints="1"/>
            </p:cNvSpPr>
            <p:nvPr/>
          </p:nvSpPr>
          <p:spPr bwMode="auto">
            <a:xfrm>
              <a:off x="3067" y="2750"/>
              <a:ext cx="107" cy="106"/>
            </a:xfrm>
            <a:custGeom>
              <a:avLst/>
              <a:gdLst>
                <a:gd name="T0" fmla="*/ 28 w 107"/>
                <a:gd name="T1" fmla="*/ 27 h 106"/>
                <a:gd name="T2" fmla="*/ 79 w 107"/>
                <a:gd name="T3" fmla="*/ 27 h 106"/>
                <a:gd name="T4" fmla="*/ 79 w 107"/>
                <a:gd name="T5" fmla="*/ 78 h 106"/>
                <a:gd name="T6" fmla="*/ 28 w 107"/>
                <a:gd name="T7" fmla="*/ 78 h 106"/>
                <a:gd name="T8" fmla="*/ 28 w 107"/>
                <a:gd name="T9" fmla="*/ 27 h 106"/>
                <a:gd name="T10" fmla="*/ 0 w 107"/>
                <a:gd name="T11" fmla="*/ 106 h 106"/>
                <a:gd name="T12" fmla="*/ 107 w 107"/>
                <a:gd name="T13" fmla="*/ 106 h 106"/>
                <a:gd name="T14" fmla="*/ 107 w 107"/>
                <a:gd name="T15" fmla="*/ 0 h 106"/>
                <a:gd name="T16" fmla="*/ 0 w 107"/>
                <a:gd name="T17" fmla="*/ 0 h 106"/>
                <a:gd name="T18" fmla="*/ 0 w 107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6">
                  <a:moveTo>
                    <a:pt x="28" y="27"/>
                  </a:moveTo>
                  <a:lnTo>
                    <a:pt x="79" y="27"/>
                  </a:lnTo>
                  <a:lnTo>
                    <a:pt x="79" y="78"/>
                  </a:lnTo>
                  <a:lnTo>
                    <a:pt x="28" y="78"/>
                  </a:lnTo>
                  <a:lnTo>
                    <a:pt x="28" y="27"/>
                  </a:lnTo>
                  <a:close/>
                  <a:moveTo>
                    <a:pt x="0" y="106"/>
                  </a:moveTo>
                  <a:lnTo>
                    <a:pt x="107" y="106"/>
                  </a:lnTo>
                  <a:lnTo>
                    <a:pt x="107" y="0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E" kern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6" name="Freeform 64"/>
            <p:cNvSpPr>
              <a:spLocks noEditPoints="1"/>
            </p:cNvSpPr>
            <p:nvPr/>
          </p:nvSpPr>
          <p:spPr bwMode="auto">
            <a:xfrm>
              <a:off x="2880" y="2750"/>
              <a:ext cx="108" cy="106"/>
            </a:xfrm>
            <a:custGeom>
              <a:avLst/>
              <a:gdLst>
                <a:gd name="T0" fmla="*/ 29 w 108"/>
                <a:gd name="T1" fmla="*/ 27 h 106"/>
                <a:gd name="T2" fmla="*/ 79 w 108"/>
                <a:gd name="T3" fmla="*/ 27 h 106"/>
                <a:gd name="T4" fmla="*/ 79 w 108"/>
                <a:gd name="T5" fmla="*/ 78 h 106"/>
                <a:gd name="T6" fmla="*/ 29 w 108"/>
                <a:gd name="T7" fmla="*/ 78 h 106"/>
                <a:gd name="T8" fmla="*/ 29 w 108"/>
                <a:gd name="T9" fmla="*/ 27 h 106"/>
                <a:gd name="T10" fmla="*/ 0 w 108"/>
                <a:gd name="T11" fmla="*/ 106 h 106"/>
                <a:gd name="T12" fmla="*/ 108 w 108"/>
                <a:gd name="T13" fmla="*/ 106 h 106"/>
                <a:gd name="T14" fmla="*/ 108 w 108"/>
                <a:gd name="T15" fmla="*/ 0 h 106"/>
                <a:gd name="T16" fmla="*/ 0 w 108"/>
                <a:gd name="T17" fmla="*/ 0 h 106"/>
                <a:gd name="T18" fmla="*/ 0 w 108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6">
                  <a:moveTo>
                    <a:pt x="29" y="27"/>
                  </a:moveTo>
                  <a:lnTo>
                    <a:pt x="79" y="27"/>
                  </a:lnTo>
                  <a:lnTo>
                    <a:pt x="79" y="78"/>
                  </a:lnTo>
                  <a:lnTo>
                    <a:pt x="29" y="78"/>
                  </a:lnTo>
                  <a:lnTo>
                    <a:pt x="29" y="27"/>
                  </a:lnTo>
                  <a:close/>
                  <a:moveTo>
                    <a:pt x="0" y="106"/>
                  </a:moveTo>
                  <a:lnTo>
                    <a:pt x="108" y="106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E" kern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" name="Freeform 65"/>
            <p:cNvSpPr>
              <a:spLocks/>
            </p:cNvSpPr>
            <p:nvPr/>
          </p:nvSpPr>
          <p:spPr bwMode="auto">
            <a:xfrm>
              <a:off x="2921" y="2788"/>
              <a:ext cx="149" cy="156"/>
            </a:xfrm>
            <a:custGeom>
              <a:avLst/>
              <a:gdLst>
                <a:gd name="T0" fmla="*/ 0 w 102"/>
                <a:gd name="T1" fmla="*/ 47 h 107"/>
                <a:gd name="T2" fmla="*/ 0 w 102"/>
                <a:gd name="T3" fmla="*/ 80 h 107"/>
                <a:gd name="T4" fmla="*/ 7 w 102"/>
                <a:gd name="T5" fmla="*/ 86 h 107"/>
                <a:gd name="T6" fmla="*/ 62 w 102"/>
                <a:gd name="T7" fmla="*/ 86 h 107"/>
                <a:gd name="T8" fmla="*/ 62 w 102"/>
                <a:gd name="T9" fmla="*/ 107 h 107"/>
                <a:gd name="T10" fmla="*/ 81 w 102"/>
                <a:gd name="T11" fmla="*/ 107 h 107"/>
                <a:gd name="T12" fmla="*/ 81 w 102"/>
                <a:gd name="T13" fmla="*/ 19 h 107"/>
                <a:gd name="T14" fmla="*/ 102 w 102"/>
                <a:gd name="T15" fmla="*/ 19 h 107"/>
                <a:gd name="T16" fmla="*/ 102 w 102"/>
                <a:gd name="T17" fmla="*/ 1 h 107"/>
                <a:gd name="T18" fmla="*/ 69 w 102"/>
                <a:gd name="T19" fmla="*/ 1 h 107"/>
                <a:gd name="T20" fmla="*/ 62 w 102"/>
                <a:gd name="T21" fmla="*/ 7 h 107"/>
                <a:gd name="T22" fmla="*/ 62 w 102"/>
                <a:gd name="T23" fmla="*/ 67 h 107"/>
                <a:gd name="T24" fmla="*/ 19 w 102"/>
                <a:gd name="T25" fmla="*/ 67 h 107"/>
                <a:gd name="T26" fmla="*/ 19 w 102"/>
                <a:gd name="T27" fmla="*/ 47 h 107"/>
                <a:gd name="T28" fmla="*/ 0 w 102"/>
                <a:gd name="T29" fmla="*/ 4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107">
                  <a:moveTo>
                    <a:pt x="0" y="47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6"/>
                    <a:pt x="7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2" y="0"/>
                    <a:pt x="62" y="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47"/>
                    <a:pt x="19" y="47"/>
                    <a:pt x="19" y="47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E" kern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78" name="Freeform 42"/>
          <p:cNvSpPr>
            <a:spLocks noEditPoints="1"/>
          </p:cNvSpPr>
          <p:nvPr/>
        </p:nvSpPr>
        <p:spPr bwMode="auto">
          <a:xfrm>
            <a:off x="8869578" y="2982491"/>
            <a:ext cx="219586" cy="219600"/>
          </a:xfrm>
          <a:custGeom>
            <a:avLst/>
            <a:gdLst>
              <a:gd name="T0" fmla="*/ 0 w 185"/>
              <a:gd name="T1" fmla="*/ 93 h 186"/>
              <a:gd name="T2" fmla="*/ 185 w 185"/>
              <a:gd name="T3" fmla="*/ 93 h 186"/>
              <a:gd name="T4" fmla="*/ 159 w 185"/>
              <a:gd name="T5" fmla="*/ 132 h 186"/>
              <a:gd name="T6" fmla="*/ 139 w 185"/>
              <a:gd name="T7" fmla="*/ 97 h 186"/>
              <a:gd name="T8" fmla="*/ 159 w 185"/>
              <a:gd name="T9" fmla="*/ 132 h 186"/>
              <a:gd name="T10" fmla="*/ 97 w 185"/>
              <a:gd name="T11" fmla="*/ 170 h 186"/>
              <a:gd name="T12" fmla="*/ 124 w 185"/>
              <a:gd name="T13" fmla="*/ 140 h 186"/>
              <a:gd name="T14" fmla="*/ 106 w 185"/>
              <a:gd name="T15" fmla="*/ 169 h 186"/>
              <a:gd name="T16" fmla="*/ 61 w 185"/>
              <a:gd name="T17" fmla="*/ 140 h 186"/>
              <a:gd name="T18" fmla="*/ 89 w 185"/>
              <a:gd name="T19" fmla="*/ 170 h 186"/>
              <a:gd name="T20" fmla="*/ 66 w 185"/>
              <a:gd name="T21" fmla="*/ 152 h 186"/>
              <a:gd name="T22" fmla="*/ 46 w 185"/>
              <a:gd name="T23" fmla="*/ 97 h 186"/>
              <a:gd name="T24" fmla="*/ 26 w 185"/>
              <a:gd name="T25" fmla="*/ 132 h 186"/>
              <a:gd name="T26" fmla="*/ 26 w 185"/>
              <a:gd name="T27" fmla="*/ 55 h 186"/>
              <a:gd name="T28" fmla="*/ 46 w 185"/>
              <a:gd name="T29" fmla="*/ 89 h 186"/>
              <a:gd name="T30" fmla="*/ 26 w 185"/>
              <a:gd name="T31" fmla="*/ 55 h 186"/>
              <a:gd name="T32" fmla="*/ 89 w 185"/>
              <a:gd name="T33" fmla="*/ 17 h 186"/>
              <a:gd name="T34" fmla="*/ 61 w 185"/>
              <a:gd name="T35" fmla="*/ 47 h 186"/>
              <a:gd name="T36" fmla="*/ 79 w 185"/>
              <a:gd name="T37" fmla="*/ 18 h 186"/>
              <a:gd name="T38" fmla="*/ 124 w 185"/>
              <a:gd name="T39" fmla="*/ 47 h 186"/>
              <a:gd name="T40" fmla="*/ 97 w 185"/>
              <a:gd name="T41" fmla="*/ 17 h 186"/>
              <a:gd name="T42" fmla="*/ 119 w 185"/>
              <a:gd name="T43" fmla="*/ 35 h 186"/>
              <a:gd name="T44" fmla="*/ 131 w 185"/>
              <a:gd name="T45" fmla="*/ 89 h 186"/>
              <a:gd name="T46" fmla="*/ 97 w 185"/>
              <a:gd name="T47" fmla="*/ 55 h 186"/>
              <a:gd name="T48" fmla="*/ 89 w 185"/>
              <a:gd name="T49" fmla="*/ 55 h 186"/>
              <a:gd name="T50" fmla="*/ 54 w 185"/>
              <a:gd name="T51" fmla="*/ 89 h 186"/>
              <a:gd name="T52" fmla="*/ 89 w 185"/>
              <a:gd name="T53" fmla="*/ 55 h 186"/>
              <a:gd name="T54" fmla="*/ 89 w 185"/>
              <a:gd name="T55" fmla="*/ 97 h 186"/>
              <a:gd name="T56" fmla="*/ 59 w 185"/>
              <a:gd name="T57" fmla="*/ 132 h 186"/>
              <a:gd name="T58" fmla="*/ 97 w 185"/>
              <a:gd name="T59" fmla="*/ 132 h 186"/>
              <a:gd name="T60" fmla="*/ 131 w 185"/>
              <a:gd name="T61" fmla="*/ 97 h 186"/>
              <a:gd name="T62" fmla="*/ 97 w 185"/>
              <a:gd name="T63" fmla="*/ 132 h 186"/>
              <a:gd name="T64" fmla="*/ 134 w 185"/>
              <a:gd name="T65" fmla="*/ 55 h 186"/>
              <a:gd name="T66" fmla="*/ 169 w 185"/>
              <a:gd name="T67" fmla="*/ 89 h 186"/>
              <a:gd name="T68" fmla="*/ 154 w 185"/>
              <a:gd name="T69" fmla="*/ 47 h 186"/>
              <a:gd name="T70" fmla="*/ 126 w 185"/>
              <a:gd name="T71" fmla="*/ 31 h 186"/>
              <a:gd name="T72" fmla="*/ 154 w 185"/>
              <a:gd name="T73" fmla="*/ 47 h 186"/>
              <a:gd name="T74" fmla="*/ 59 w 185"/>
              <a:gd name="T75" fmla="*/ 31 h 186"/>
              <a:gd name="T76" fmla="*/ 31 w 185"/>
              <a:gd name="T77" fmla="*/ 47 h 186"/>
              <a:gd name="T78" fmla="*/ 31 w 185"/>
              <a:gd name="T79" fmla="*/ 140 h 186"/>
              <a:gd name="T80" fmla="*/ 59 w 185"/>
              <a:gd name="T81" fmla="*/ 155 h 186"/>
              <a:gd name="T82" fmla="*/ 31 w 185"/>
              <a:gd name="T83" fmla="*/ 140 h 186"/>
              <a:gd name="T84" fmla="*/ 126 w 185"/>
              <a:gd name="T85" fmla="*/ 155 h 186"/>
              <a:gd name="T86" fmla="*/ 154 w 185"/>
              <a:gd name="T87" fmla="*/ 14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5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5"/>
                  <a:pt x="41" y="186"/>
                  <a:pt x="93" y="186"/>
                </a:cubicBezTo>
                <a:cubicBezTo>
                  <a:pt x="144" y="186"/>
                  <a:pt x="185" y="145"/>
                  <a:pt x="185" y="93"/>
                </a:cubicBezTo>
                <a:cubicBezTo>
                  <a:pt x="185" y="42"/>
                  <a:pt x="144" y="0"/>
                  <a:pt x="93" y="0"/>
                </a:cubicBezTo>
                <a:close/>
                <a:moveTo>
                  <a:pt x="159" y="132"/>
                </a:moveTo>
                <a:cubicBezTo>
                  <a:pt x="134" y="132"/>
                  <a:pt x="134" y="132"/>
                  <a:pt x="134" y="132"/>
                </a:cubicBezTo>
                <a:cubicBezTo>
                  <a:pt x="137" y="121"/>
                  <a:pt x="139" y="110"/>
                  <a:pt x="139" y="97"/>
                </a:cubicBezTo>
                <a:cubicBezTo>
                  <a:pt x="169" y="97"/>
                  <a:pt x="169" y="97"/>
                  <a:pt x="169" y="97"/>
                </a:cubicBezTo>
                <a:cubicBezTo>
                  <a:pt x="169" y="110"/>
                  <a:pt x="165" y="121"/>
                  <a:pt x="159" y="132"/>
                </a:cubicBezTo>
                <a:close/>
                <a:moveTo>
                  <a:pt x="106" y="169"/>
                </a:moveTo>
                <a:cubicBezTo>
                  <a:pt x="103" y="169"/>
                  <a:pt x="100" y="170"/>
                  <a:pt x="97" y="17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2" y="144"/>
                  <a:pt x="121" y="148"/>
                  <a:pt x="119" y="151"/>
                </a:cubicBezTo>
                <a:cubicBezTo>
                  <a:pt x="115" y="159"/>
                  <a:pt x="111" y="165"/>
                  <a:pt x="106" y="169"/>
                </a:cubicBezTo>
                <a:close/>
                <a:moveTo>
                  <a:pt x="66" y="152"/>
                </a:moveTo>
                <a:cubicBezTo>
                  <a:pt x="64" y="148"/>
                  <a:pt x="63" y="144"/>
                  <a:pt x="61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9" y="170"/>
                  <a:pt x="89" y="170"/>
                  <a:pt x="89" y="170"/>
                </a:cubicBezTo>
                <a:cubicBezTo>
                  <a:pt x="85" y="170"/>
                  <a:pt x="82" y="169"/>
                  <a:pt x="79" y="169"/>
                </a:cubicBezTo>
                <a:cubicBezTo>
                  <a:pt x="74" y="165"/>
                  <a:pt x="70" y="159"/>
                  <a:pt x="66" y="152"/>
                </a:cubicBezTo>
                <a:close/>
                <a:moveTo>
                  <a:pt x="16" y="97"/>
                </a:moveTo>
                <a:cubicBezTo>
                  <a:pt x="46" y="97"/>
                  <a:pt x="46" y="97"/>
                  <a:pt x="46" y="97"/>
                </a:cubicBezTo>
                <a:cubicBezTo>
                  <a:pt x="46" y="110"/>
                  <a:pt x="48" y="121"/>
                  <a:pt x="5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0" y="121"/>
                  <a:pt x="16" y="110"/>
                  <a:pt x="16" y="97"/>
                </a:cubicBezTo>
                <a:close/>
                <a:moveTo>
                  <a:pt x="26" y="55"/>
                </a:moveTo>
                <a:cubicBezTo>
                  <a:pt x="51" y="55"/>
                  <a:pt x="51" y="55"/>
                  <a:pt x="51" y="55"/>
                </a:cubicBezTo>
                <a:cubicBezTo>
                  <a:pt x="48" y="65"/>
                  <a:pt x="46" y="77"/>
                  <a:pt x="46" y="89"/>
                </a:cubicBezTo>
                <a:cubicBezTo>
                  <a:pt x="16" y="89"/>
                  <a:pt x="16" y="89"/>
                  <a:pt x="16" y="89"/>
                </a:cubicBezTo>
                <a:cubicBezTo>
                  <a:pt x="16" y="77"/>
                  <a:pt x="20" y="65"/>
                  <a:pt x="26" y="55"/>
                </a:cubicBezTo>
                <a:close/>
                <a:moveTo>
                  <a:pt x="79" y="18"/>
                </a:moveTo>
                <a:cubicBezTo>
                  <a:pt x="82" y="17"/>
                  <a:pt x="85" y="17"/>
                  <a:pt x="89" y="17"/>
                </a:cubicBezTo>
                <a:cubicBezTo>
                  <a:pt x="89" y="47"/>
                  <a:pt x="89" y="47"/>
                  <a:pt x="89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63" y="43"/>
                  <a:pt x="64" y="39"/>
                  <a:pt x="66" y="35"/>
                </a:cubicBezTo>
                <a:cubicBezTo>
                  <a:pt x="70" y="27"/>
                  <a:pt x="74" y="21"/>
                  <a:pt x="79" y="18"/>
                </a:cubicBezTo>
                <a:close/>
                <a:moveTo>
                  <a:pt x="119" y="35"/>
                </a:moveTo>
                <a:cubicBezTo>
                  <a:pt x="121" y="39"/>
                  <a:pt x="122" y="43"/>
                  <a:pt x="124" y="47"/>
                </a:cubicBezTo>
                <a:cubicBezTo>
                  <a:pt x="97" y="47"/>
                  <a:pt x="97" y="47"/>
                  <a:pt x="97" y="47"/>
                </a:cubicBezTo>
                <a:cubicBezTo>
                  <a:pt x="97" y="17"/>
                  <a:pt x="97" y="17"/>
                  <a:pt x="97" y="17"/>
                </a:cubicBezTo>
                <a:cubicBezTo>
                  <a:pt x="100" y="17"/>
                  <a:pt x="103" y="17"/>
                  <a:pt x="106" y="18"/>
                </a:cubicBezTo>
                <a:cubicBezTo>
                  <a:pt x="111" y="21"/>
                  <a:pt x="115" y="27"/>
                  <a:pt x="119" y="35"/>
                </a:cubicBezTo>
                <a:close/>
                <a:moveTo>
                  <a:pt x="126" y="55"/>
                </a:moveTo>
                <a:cubicBezTo>
                  <a:pt x="129" y="65"/>
                  <a:pt x="131" y="77"/>
                  <a:pt x="131" y="89"/>
                </a:cubicBezTo>
                <a:cubicBezTo>
                  <a:pt x="97" y="89"/>
                  <a:pt x="97" y="89"/>
                  <a:pt x="97" y="89"/>
                </a:cubicBezTo>
                <a:cubicBezTo>
                  <a:pt x="97" y="55"/>
                  <a:pt x="97" y="55"/>
                  <a:pt x="97" y="55"/>
                </a:cubicBezTo>
                <a:lnTo>
                  <a:pt x="126" y="55"/>
                </a:lnTo>
                <a:close/>
                <a:moveTo>
                  <a:pt x="89" y="55"/>
                </a:moveTo>
                <a:cubicBezTo>
                  <a:pt x="89" y="89"/>
                  <a:pt x="89" y="89"/>
                  <a:pt x="89" y="89"/>
                </a:cubicBezTo>
                <a:cubicBezTo>
                  <a:pt x="54" y="89"/>
                  <a:pt x="54" y="89"/>
                  <a:pt x="54" y="89"/>
                </a:cubicBezTo>
                <a:cubicBezTo>
                  <a:pt x="54" y="77"/>
                  <a:pt x="56" y="65"/>
                  <a:pt x="59" y="55"/>
                </a:cubicBezTo>
                <a:lnTo>
                  <a:pt x="89" y="55"/>
                </a:lnTo>
                <a:close/>
                <a:moveTo>
                  <a:pt x="54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59" y="132"/>
                  <a:pt x="59" y="132"/>
                  <a:pt x="59" y="132"/>
                </a:cubicBezTo>
                <a:cubicBezTo>
                  <a:pt x="56" y="121"/>
                  <a:pt x="54" y="110"/>
                  <a:pt x="54" y="97"/>
                </a:cubicBezTo>
                <a:close/>
                <a:moveTo>
                  <a:pt x="97" y="132"/>
                </a:moveTo>
                <a:cubicBezTo>
                  <a:pt x="97" y="97"/>
                  <a:pt x="97" y="97"/>
                  <a:pt x="97" y="97"/>
                </a:cubicBezTo>
                <a:cubicBezTo>
                  <a:pt x="131" y="97"/>
                  <a:pt x="131" y="97"/>
                  <a:pt x="131" y="97"/>
                </a:cubicBezTo>
                <a:cubicBezTo>
                  <a:pt x="131" y="110"/>
                  <a:pt x="129" y="121"/>
                  <a:pt x="126" y="132"/>
                </a:cubicBezTo>
                <a:lnTo>
                  <a:pt x="97" y="132"/>
                </a:lnTo>
                <a:close/>
                <a:moveTo>
                  <a:pt x="139" y="89"/>
                </a:moveTo>
                <a:cubicBezTo>
                  <a:pt x="139" y="77"/>
                  <a:pt x="137" y="65"/>
                  <a:pt x="134" y="55"/>
                </a:cubicBezTo>
                <a:cubicBezTo>
                  <a:pt x="159" y="55"/>
                  <a:pt x="159" y="55"/>
                  <a:pt x="159" y="55"/>
                </a:cubicBezTo>
                <a:cubicBezTo>
                  <a:pt x="165" y="65"/>
                  <a:pt x="169" y="77"/>
                  <a:pt x="169" y="89"/>
                </a:cubicBezTo>
                <a:lnTo>
                  <a:pt x="139" y="89"/>
                </a:lnTo>
                <a:close/>
                <a:moveTo>
                  <a:pt x="154" y="47"/>
                </a:moveTo>
                <a:cubicBezTo>
                  <a:pt x="132" y="47"/>
                  <a:pt x="132" y="47"/>
                  <a:pt x="132" y="47"/>
                </a:cubicBezTo>
                <a:cubicBezTo>
                  <a:pt x="130" y="41"/>
                  <a:pt x="128" y="36"/>
                  <a:pt x="126" y="31"/>
                </a:cubicBezTo>
                <a:cubicBezTo>
                  <a:pt x="124" y="28"/>
                  <a:pt x="122" y="25"/>
                  <a:pt x="120" y="22"/>
                </a:cubicBezTo>
                <a:cubicBezTo>
                  <a:pt x="134" y="27"/>
                  <a:pt x="145" y="36"/>
                  <a:pt x="154" y="47"/>
                </a:cubicBezTo>
                <a:close/>
                <a:moveTo>
                  <a:pt x="65" y="22"/>
                </a:moveTo>
                <a:cubicBezTo>
                  <a:pt x="63" y="25"/>
                  <a:pt x="61" y="28"/>
                  <a:pt x="59" y="31"/>
                </a:cubicBezTo>
                <a:cubicBezTo>
                  <a:pt x="57" y="36"/>
                  <a:pt x="55" y="41"/>
                  <a:pt x="53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40" y="36"/>
                  <a:pt x="51" y="27"/>
                  <a:pt x="65" y="22"/>
                </a:cubicBezTo>
                <a:close/>
                <a:moveTo>
                  <a:pt x="31" y="140"/>
                </a:moveTo>
                <a:cubicBezTo>
                  <a:pt x="53" y="140"/>
                  <a:pt x="53" y="140"/>
                  <a:pt x="53" y="140"/>
                </a:cubicBezTo>
                <a:cubicBezTo>
                  <a:pt x="55" y="145"/>
                  <a:pt x="57" y="150"/>
                  <a:pt x="59" y="155"/>
                </a:cubicBezTo>
                <a:cubicBezTo>
                  <a:pt x="61" y="159"/>
                  <a:pt x="63" y="162"/>
                  <a:pt x="65" y="165"/>
                </a:cubicBezTo>
                <a:cubicBezTo>
                  <a:pt x="51" y="160"/>
                  <a:pt x="40" y="151"/>
                  <a:pt x="31" y="140"/>
                </a:cubicBezTo>
                <a:close/>
                <a:moveTo>
                  <a:pt x="120" y="165"/>
                </a:moveTo>
                <a:cubicBezTo>
                  <a:pt x="122" y="162"/>
                  <a:pt x="124" y="159"/>
                  <a:pt x="126" y="155"/>
                </a:cubicBezTo>
                <a:cubicBezTo>
                  <a:pt x="128" y="150"/>
                  <a:pt x="130" y="145"/>
                  <a:pt x="132" y="140"/>
                </a:cubicBezTo>
                <a:cubicBezTo>
                  <a:pt x="154" y="140"/>
                  <a:pt x="154" y="140"/>
                  <a:pt x="154" y="140"/>
                </a:cubicBezTo>
                <a:cubicBezTo>
                  <a:pt x="145" y="151"/>
                  <a:pt x="134" y="160"/>
                  <a:pt x="120" y="1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ker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79" name="Group 191"/>
          <p:cNvGrpSpPr/>
          <p:nvPr/>
        </p:nvGrpSpPr>
        <p:grpSpPr bwMode="auto">
          <a:xfrm>
            <a:off x="8507737" y="2958630"/>
            <a:ext cx="309523" cy="255852"/>
            <a:chOff x="3043238" y="4321176"/>
            <a:chExt cx="619126" cy="455613"/>
          </a:xfrm>
          <a:solidFill>
            <a:schemeClr val="accent2"/>
          </a:solidFill>
        </p:grpSpPr>
        <p:sp>
          <p:nvSpPr>
            <p:cNvPr id="180" name="Freeform 317"/>
            <p:cNvSpPr>
              <a:spLocks/>
            </p:cNvSpPr>
            <p:nvPr/>
          </p:nvSpPr>
          <p:spPr bwMode="auto">
            <a:xfrm>
              <a:off x="3073401" y="4476751"/>
              <a:ext cx="219075" cy="273050"/>
            </a:xfrm>
            <a:custGeom>
              <a:avLst/>
              <a:gdLst>
                <a:gd name="T0" fmla="*/ 130 w 138"/>
                <a:gd name="T1" fmla="*/ 106 h 172"/>
                <a:gd name="T2" fmla="*/ 115 w 138"/>
                <a:gd name="T3" fmla="*/ 106 h 172"/>
                <a:gd name="T4" fmla="*/ 115 w 138"/>
                <a:gd name="T5" fmla="*/ 106 h 172"/>
                <a:gd name="T6" fmla="*/ 111 w 138"/>
                <a:gd name="T7" fmla="*/ 89 h 172"/>
                <a:gd name="T8" fmla="*/ 124 w 138"/>
                <a:gd name="T9" fmla="*/ 81 h 172"/>
                <a:gd name="T10" fmla="*/ 124 w 138"/>
                <a:gd name="T11" fmla="*/ 81 h 172"/>
                <a:gd name="T12" fmla="*/ 126 w 138"/>
                <a:gd name="T13" fmla="*/ 78 h 172"/>
                <a:gd name="T14" fmla="*/ 126 w 138"/>
                <a:gd name="T15" fmla="*/ 74 h 172"/>
                <a:gd name="T16" fmla="*/ 113 w 138"/>
                <a:gd name="T17" fmla="*/ 51 h 172"/>
                <a:gd name="T18" fmla="*/ 113 w 138"/>
                <a:gd name="T19" fmla="*/ 51 h 172"/>
                <a:gd name="T20" fmla="*/ 109 w 138"/>
                <a:gd name="T21" fmla="*/ 47 h 172"/>
                <a:gd name="T22" fmla="*/ 104 w 138"/>
                <a:gd name="T23" fmla="*/ 47 h 172"/>
                <a:gd name="T24" fmla="*/ 90 w 138"/>
                <a:gd name="T25" fmla="*/ 55 h 172"/>
                <a:gd name="T26" fmla="*/ 90 w 138"/>
                <a:gd name="T27" fmla="*/ 55 h 172"/>
                <a:gd name="T28" fmla="*/ 79 w 138"/>
                <a:gd name="T29" fmla="*/ 44 h 172"/>
                <a:gd name="T30" fmla="*/ 87 w 138"/>
                <a:gd name="T31" fmla="*/ 30 h 172"/>
                <a:gd name="T32" fmla="*/ 87 w 138"/>
                <a:gd name="T33" fmla="*/ 30 h 172"/>
                <a:gd name="T34" fmla="*/ 87 w 138"/>
                <a:gd name="T35" fmla="*/ 26 h 172"/>
                <a:gd name="T36" fmla="*/ 85 w 138"/>
                <a:gd name="T37" fmla="*/ 23 h 172"/>
                <a:gd name="T38" fmla="*/ 62 w 138"/>
                <a:gd name="T39" fmla="*/ 9 h 172"/>
                <a:gd name="T40" fmla="*/ 62 w 138"/>
                <a:gd name="T41" fmla="*/ 9 h 172"/>
                <a:gd name="T42" fmla="*/ 56 w 138"/>
                <a:gd name="T43" fmla="*/ 8 h 172"/>
                <a:gd name="T44" fmla="*/ 53 w 138"/>
                <a:gd name="T45" fmla="*/ 11 h 172"/>
                <a:gd name="T46" fmla="*/ 45 w 138"/>
                <a:gd name="T47" fmla="*/ 25 h 172"/>
                <a:gd name="T48" fmla="*/ 45 w 138"/>
                <a:gd name="T49" fmla="*/ 25 h 172"/>
                <a:gd name="T50" fmla="*/ 28 w 138"/>
                <a:gd name="T51" fmla="*/ 21 h 172"/>
                <a:gd name="T52" fmla="*/ 28 w 138"/>
                <a:gd name="T53" fmla="*/ 6 h 172"/>
                <a:gd name="T54" fmla="*/ 28 w 138"/>
                <a:gd name="T55" fmla="*/ 6 h 172"/>
                <a:gd name="T56" fmla="*/ 26 w 138"/>
                <a:gd name="T57" fmla="*/ 2 h 172"/>
                <a:gd name="T58" fmla="*/ 22 w 138"/>
                <a:gd name="T59" fmla="*/ 0 h 172"/>
                <a:gd name="T60" fmla="*/ 0 w 138"/>
                <a:gd name="T61" fmla="*/ 0 h 172"/>
                <a:gd name="T62" fmla="*/ 0 w 138"/>
                <a:gd name="T63" fmla="*/ 47 h 172"/>
                <a:gd name="T64" fmla="*/ 0 w 138"/>
                <a:gd name="T65" fmla="*/ 47 h 172"/>
                <a:gd name="T66" fmla="*/ 11 w 138"/>
                <a:gd name="T67" fmla="*/ 45 h 172"/>
                <a:gd name="T68" fmla="*/ 11 w 138"/>
                <a:gd name="T69" fmla="*/ 45 h 172"/>
                <a:gd name="T70" fmla="*/ 26 w 138"/>
                <a:gd name="T71" fmla="*/ 47 h 172"/>
                <a:gd name="T72" fmla="*/ 41 w 138"/>
                <a:gd name="T73" fmla="*/ 53 h 172"/>
                <a:gd name="T74" fmla="*/ 56 w 138"/>
                <a:gd name="T75" fmla="*/ 61 h 172"/>
                <a:gd name="T76" fmla="*/ 68 w 138"/>
                <a:gd name="T77" fmla="*/ 70 h 172"/>
                <a:gd name="T78" fmla="*/ 77 w 138"/>
                <a:gd name="T79" fmla="*/ 81 h 172"/>
                <a:gd name="T80" fmla="*/ 85 w 138"/>
                <a:gd name="T81" fmla="*/ 95 h 172"/>
                <a:gd name="T82" fmla="*/ 88 w 138"/>
                <a:gd name="T83" fmla="*/ 110 h 172"/>
                <a:gd name="T84" fmla="*/ 90 w 138"/>
                <a:gd name="T85" fmla="*/ 127 h 172"/>
                <a:gd name="T86" fmla="*/ 90 w 138"/>
                <a:gd name="T87" fmla="*/ 127 h 172"/>
                <a:gd name="T88" fmla="*/ 90 w 138"/>
                <a:gd name="T89" fmla="*/ 138 h 172"/>
                <a:gd name="T90" fmla="*/ 87 w 138"/>
                <a:gd name="T91" fmla="*/ 151 h 172"/>
                <a:gd name="T92" fmla="*/ 83 w 138"/>
                <a:gd name="T93" fmla="*/ 163 h 172"/>
                <a:gd name="T94" fmla="*/ 77 w 138"/>
                <a:gd name="T95" fmla="*/ 172 h 172"/>
                <a:gd name="T96" fmla="*/ 128 w 138"/>
                <a:gd name="T97" fmla="*/ 172 h 172"/>
                <a:gd name="T98" fmla="*/ 128 w 138"/>
                <a:gd name="T99" fmla="*/ 172 h 172"/>
                <a:gd name="T100" fmla="*/ 126 w 138"/>
                <a:gd name="T101" fmla="*/ 168 h 172"/>
                <a:gd name="T102" fmla="*/ 111 w 138"/>
                <a:gd name="T103" fmla="*/ 161 h 172"/>
                <a:gd name="T104" fmla="*/ 111 w 138"/>
                <a:gd name="T105" fmla="*/ 161 h 172"/>
                <a:gd name="T106" fmla="*/ 117 w 138"/>
                <a:gd name="T107" fmla="*/ 144 h 172"/>
                <a:gd name="T108" fmla="*/ 130 w 138"/>
                <a:gd name="T109" fmla="*/ 144 h 172"/>
                <a:gd name="T110" fmla="*/ 130 w 138"/>
                <a:gd name="T111" fmla="*/ 144 h 172"/>
                <a:gd name="T112" fmla="*/ 136 w 138"/>
                <a:gd name="T113" fmla="*/ 142 h 172"/>
                <a:gd name="T114" fmla="*/ 138 w 138"/>
                <a:gd name="T115" fmla="*/ 138 h 172"/>
                <a:gd name="T116" fmla="*/ 138 w 138"/>
                <a:gd name="T117" fmla="*/ 112 h 172"/>
                <a:gd name="T118" fmla="*/ 138 w 138"/>
                <a:gd name="T119" fmla="*/ 112 h 172"/>
                <a:gd name="T120" fmla="*/ 136 w 138"/>
                <a:gd name="T121" fmla="*/ 108 h 172"/>
                <a:gd name="T122" fmla="*/ 130 w 138"/>
                <a:gd name="T123" fmla="*/ 106 h 172"/>
                <a:gd name="T124" fmla="*/ 130 w 138"/>
                <a:gd name="T125" fmla="*/ 10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172">
                  <a:moveTo>
                    <a:pt x="130" y="106"/>
                  </a:moveTo>
                  <a:lnTo>
                    <a:pt x="115" y="106"/>
                  </a:lnTo>
                  <a:lnTo>
                    <a:pt x="115" y="106"/>
                  </a:lnTo>
                  <a:lnTo>
                    <a:pt x="111" y="89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6" y="78"/>
                  </a:lnTo>
                  <a:lnTo>
                    <a:pt x="126" y="74"/>
                  </a:lnTo>
                  <a:lnTo>
                    <a:pt x="113" y="51"/>
                  </a:lnTo>
                  <a:lnTo>
                    <a:pt x="113" y="51"/>
                  </a:lnTo>
                  <a:lnTo>
                    <a:pt x="109" y="47"/>
                  </a:lnTo>
                  <a:lnTo>
                    <a:pt x="104" y="47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79" y="44"/>
                  </a:lnTo>
                  <a:lnTo>
                    <a:pt x="87" y="30"/>
                  </a:lnTo>
                  <a:lnTo>
                    <a:pt x="87" y="30"/>
                  </a:lnTo>
                  <a:lnTo>
                    <a:pt x="87" y="26"/>
                  </a:lnTo>
                  <a:lnTo>
                    <a:pt x="85" y="23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56" y="8"/>
                  </a:lnTo>
                  <a:lnTo>
                    <a:pt x="53" y="11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28" y="21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26" y="47"/>
                  </a:lnTo>
                  <a:lnTo>
                    <a:pt x="41" y="53"/>
                  </a:lnTo>
                  <a:lnTo>
                    <a:pt x="56" y="61"/>
                  </a:lnTo>
                  <a:lnTo>
                    <a:pt x="68" y="70"/>
                  </a:lnTo>
                  <a:lnTo>
                    <a:pt x="77" y="81"/>
                  </a:lnTo>
                  <a:lnTo>
                    <a:pt x="85" y="95"/>
                  </a:lnTo>
                  <a:lnTo>
                    <a:pt x="88" y="110"/>
                  </a:lnTo>
                  <a:lnTo>
                    <a:pt x="90" y="127"/>
                  </a:lnTo>
                  <a:lnTo>
                    <a:pt x="90" y="127"/>
                  </a:lnTo>
                  <a:lnTo>
                    <a:pt x="90" y="138"/>
                  </a:lnTo>
                  <a:lnTo>
                    <a:pt x="87" y="151"/>
                  </a:lnTo>
                  <a:lnTo>
                    <a:pt x="83" y="163"/>
                  </a:lnTo>
                  <a:lnTo>
                    <a:pt x="77" y="172"/>
                  </a:lnTo>
                  <a:lnTo>
                    <a:pt x="128" y="172"/>
                  </a:lnTo>
                  <a:lnTo>
                    <a:pt x="128" y="172"/>
                  </a:lnTo>
                  <a:lnTo>
                    <a:pt x="126" y="168"/>
                  </a:lnTo>
                  <a:lnTo>
                    <a:pt x="111" y="161"/>
                  </a:lnTo>
                  <a:lnTo>
                    <a:pt x="111" y="161"/>
                  </a:lnTo>
                  <a:lnTo>
                    <a:pt x="117" y="144"/>
                  </a:lnTo>
                  <a:lnTo>
                    <a:pt x="130" y="144"/>
                  </a:lnTo>
                  <a:lnTo>
                    <a:pt x="130" y="144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38" y="112"/>
                  </a:lnTo>
                  <a:lnTo>
                    <a:pt x="138" y="112"/>
                  </a:lnTo>
                  <a:lnTo>
                    <a:pt x="136" y="108"/>
                  </a:lnTo>
                  <a:lnTo>
                    <a:pt x="130" y="106"/>
                  </a:lnTo>
                  <a:lnTo>
                    <a:pt x="13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181" name="Freeform 318"/>
            <p:cNvSpPr>
              <a:spLocks/>
            </p:cNvSpPr>
            <p:nvPr/>
          </p:nvSpPr>
          <p:spPr bwMode="auto">
            <a:xfrm>
              <a:off x="3381376" y="4648201"/>
              <a:ext cx="49213" cy="47625"/>
            </a:xfrm>
            <a:custGeom>
              <a:avLst/>
              <a:gdLst>
                <a:gd name="T0" fmla="*/ 8 w 31"/>
                <a:gd name="T1" fmla="*/ 0 h 30"/>
                <a:gd name="T2" fmla="*/ 8 w 31"/>
                <a:gd name="T3" fmla="*/ 2 h 30"/>
                <a:gd name="T4" fmla="*/ 0 w 31"/>
                <a:gd name="T5" fmla="*/ 30 h 30"/>
                <a:gd name="T6" fmla="*/ 29 w 31"/>
                <a:gd name="T7" fmla="*/ 23 h 30"/>
                <a:gd name="T8" fmla="*/ 31 w 31"/>
                <a:gd name="T9" fmla="*/ 23 h 30"/>
                <a:gd name="T10" fmla="*/ 8 w 3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0">
                  <a:moveTo>
                    <a:pt x="8" y="0"/>
                  </a:moveTo>
                  <a:lnTo>
                    <a:pt x="8" y="2"/>
                  </a:lnTo>
                  <a:lnTo>
                    <a:pt x="0" y="30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182" name="Freeform 319"/>
            <p:cNvSpPr>
              <a:spLocks/>
            </p:cNvSpPr>
            <p:nvPr/>
          </p:nvSpPr>
          <p:spPr bwMode="auto">
            <a:xfrm>
              <a:off x="3575051" y="4416426"/>
              <a:ext cx="87313" cy="87313"/>
            </a:xfrm>
            <a:custGeom>
              <a:avLst/>
              <a:gdLst>
                <a:gd name="T0" fmla="*/ 41 w 55"/>
                <a:gd name="T1" fmla="*/ 55 h 55"/>
                <a:gd name="T2" fmla="*/ 53 w 55"/>
                <a:gd name="T3" fmla="*/ 46 h 55"/>
                <a:gd name="T4" fmla="*/ 53 w 55"/>
                <a:gd name="T5" fmla="*/ 46 h 55"/>
                <a:gd name="T6" fmla="*/ 55 w 55"/>
                <a:gd name="T7" fmla="*/ 42 h 55"/>
                <a:gd name="T8" fmla="*/ 55 w 55"/>
                <a:gd name="T9" fmla="*/ 38 h 55"/>
                <a:gd name="T10" fmla="*/ 55 w 55"/>
                <a:gd name="T11" fmla="*/ 34 h 55"/>
                <a:gd name="T12" fmla="*/ 53 w 55"/>
                <a:gd name="T13" fmla="*/ 30 h 55"/>
                <a:gd name="T14" fmla="*/ 24 w 55"/>
                <a:gd name="T15" fmla="*/ 2 h 55"/>
                <a:gd name="T16" fmla="*/ 24 w 55"/>
                <a:gd name="T17" fmla="*/ 2 h 55"/>
                <a:gd name="T18" fmla="*/ 20 w 55"/>
                <a:gd name="T19" fmla="*/ 0 h 55"/>
                <a:gd name="T20" fmla="*/ 17 w 55"/>
                <a:gd name="T21" fmla="*/ 0 h 55"/>
                <a:gd name="T22" fmla="*/ 13 w 55"/>
                <a:gd name="T23" fmla="*/ 0 h 55"/>
                <a:gd name="T24" fmla="*/ 9 w 55"/>
                <a:gd name="T25" fmla="*/ 2 h 55"/>
                <a:gd name="T26" fmla="*/ 0 w 55"/>
                <a:gd name="T27" fmla="*/ 13 h 55"/>
                <a:gd name="T28" fmla="*/ 41 w 55"/>
                <a:gd name="T2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55">
                  <a:moveTo>
                    <a:pt x="41" y="55"/>
                  </a:moveTo>
                  <a:lnTo>
                    <a:pt x="53" y="46"/>
                  </a:lnTo>
                  <a:lnTo>
                    <a:pt x="53" y="46"/>
                  </a:lnTo>
                  <a:lnTo>
                    <a:pt x="55" y="42"/>
                  </a:lnTo>
                  <a:lnTo>
                    <a:pt x="55" y="38"/>
                  </a:lnTo>
                  <a:lnTo>
                    <a:pt x="55" y="34"/>
                  </a:lnTo>
                  <a:lnTo>
                    <a:pt x="53" y="3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0" y="13"/>
                  </a:lnTo>
                  <a:lnTo>
                    <a:pt x="4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183" name="Freeform 320"/>
            <p:cNvSpPr>
              <a:spLocks/>
            </p:cNvSpPr>
            <p:nvPr/>
          </p:nvSpPr>
          <p:spPr bwMode="auto">
            <a:xfrm>
              <a:off x="3421063" y="4443413"/>
              <a:ext cx="212725" cy="214313"/>
            </a:xfrm>
            <a:custGeom>
              <a:avLst/>
              <a:gdLst>
                <a:gd name="T0" fmla="*/ 91 w 134"/>
                <a:gd name="T1" fmla="*/ 0 h 135"/>
                <a:gd name="T2" fmla="*/ 91 w 134"/>
                <a:gd name="T3" fmla="*/ 0 h 135"/>
                <a:gd name="T4" fmla="*/ 91 w 134"/>
                <a:gd name="T5" fmla="*/ 2 h 135"/>
                <a:gd name="T6" fmla="*/ 2 w 134"/>
                <a:gd name="T7" fmla="*/ 89 h 135"/>
                <a:gd name="T8" fmla="*/ 2 w 134"/>
                <a:gd name="T9" fmla="*/ 89 h 135"/>
                <a:gd name="T10" fmla="*/ 0 w 134"/>
                <a:gd name="T11" fmla="*/ 93 h 135"/>
                <a:gd name="T12" fmla="*/ 0 w 134"/>
                <a:gd name="T13" fmla="*/ 97 h 135"/>
                <a:gd name="T14" fmla="*/ 0 w 134"/>
                <a:gd name="T15" fmla="*/ 100 h 135"/>
                <a:gd name="T16" fmla="*/ 2 w 134"/>
                <a:gd name="T17" fmla="*/ 104 h 135"/>
                <a:gd name="T18" fmla="*/ 4 w 134"/>
                <a:gd name="T19" fmla="*/ 106 h 135"/>
                <a:gd name="T20" fmla="*/ 4 w 134"/>
                <a:gd name="T21" fmla="*/ 106 h 135"/>
                <a:gd name="T22" fmla="*/ 8 w 134"/>
                <a:gd name="T23" fmla="*/ 108 h 135"/>
                <a:gd name="T24" fmla="*/ 13 w 134"/>
                <a:gd name="T25" fmla="*/ 108 h 135"/>
                <a:gd name="T26" fmla="*/ 13 w 134"/>
                <a:gd name="T27" fmla="*/ 108 h 135"/>
                <a:gd name="T28" fmla="*/ 13 w 134"/>
                <a:gd name="T29" fmla="*/ 114 h 135"/>
                <a:gd name="T30" fmla="*/ 15 w 134"/>
                <a:gd name="T31" fmla="*/ 117 h 135"/>
                <a:gd name="T32" fmla="*/ 17 w 134"/>
                <a:gd name="T33" fmla="*/ 119 h 135"/>
                <a:gd name="T34" fmla="*/ 17 w 134"/>
                <a:gd name="T35" fmla="*/ 119 h 135"/>
                <a:gd name="T36" fmla="*/ 21 w 134"/>
                <a:gd name="T37" fmla="*/ 121 h 135"/>
                <a:gd name="T38" fmla="*/ 27 w 134"/>
                <a:gd name="T39" fmla="*/ 121 h 135"/>
                <a:gd name="T40" fmla="*/ 27 w 134"/>
                <a:gd name="T41" fmla="*/ 121 h 135"/>
                <a:gd name="T42" fmla="*/ 27 w 134"/>
                <a:gd name="T43" fmla="*/ 127 h 135"/>
                <a:gd name="T44" fmla="*/ 30 w 134"/>
                <a:gd name="T45" fmla="*/ 131 h 135"/>
                <a:gd name="T46" fmla="*/ 30 w 134"/>
                <a:gd name="T47" fmla="*/ 133 h 135"/>
                <a:gd name="T48" fmla="*/ 30 w 134"/>
                <a:gd name="T49" fmla="*/ 133 h 135"/>
                <a:gd name="T50" fmla="*/ 34 w 134"/>
                <a:gd name="T51" fmla="*/ 135 h 135"/>
                <a:gd name="T52" fmla="*/ 38 w 134"/>
                <a:gd name="T53" fmla="*/ 135 h 135"/>
                <a:gd name="T54" fmla="*/ 42 w 134"/>
                <a:gd name="T55" fmla="*/ 135 h 135"/>
                <a:gd name="T56" fmla="*/ 46 w 134"/>
                <a:gd name="T57" fmla="*/ 133 h 135"/>
                <a:gd name="T58" fmla="*/ 133 w 134"/>
                <a:gd name="T59" fmla="*/ 44 h 135"/>
                <a:gd name="T60" fmla="*/ 133 w 134"/>
                <a:gd name="T61" fmla="*/ 44 h 135"/>
                <a:gd name="T62" fmla="*/ 134 w 134"/>
                <a:gd name="T63" fmla="*/ 44 h 135"/>
                <a:gd name="T64" fmla="*/ 91 w 134"/>
                <a:gd name="T6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35">
                  <a:moveTo>
                    <a:pt x="91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4" y="106"/>
                  </a:lnTo>
                  <a:lnTo>
                    <a:pt x="8" y="108"/>
                  </a:lnTo>
                  <a:lnTo>
                    <a:pt x="13" y="108"/>
                  </a:lnTo>
                  <a:lnTo>
                    <a:pt x="13" y="108"/>
                  </a:lnTo>
                  <a:lnTo>
                    <a:pt x="13" y="114"/>
                  </a:lnTo>
                  <a:lnTo>
                    <a:pt x="15" y="117"/>
                  </a:lnTo>
                  <a:lnTo>
                    <a:pt x="17" y="119"/>
                  </a:lnTo>
                  <a:lnTo>
                    <a:pt x="17" y="119"/>
                  </a:lnTo>
                  <a:lnTo>
                    <a:pt x="21" y="121"/>
                  </a:lnTo>
                  <a:lnTo>
                    <a:pt x="27" y="121"/>
                  </a:lnTo>
                  <a:lnTo>
                    <a:pt x="27" y="121"/>
                  </a:lnTo>
                  <a:lnTo>
                    <a:pt x="27" y="127"/>
                  </a:lnTo>
                  <a:lnTo>
                    <a:pt x="30" y="131"/>
                  </a:lnTo>
                  <a:lnTo>
                    <a:pt x="30" y="133"/>
                  </a:lnTo>
                  <a:lnTo>
                    <a:pt x="30" y="133"/>
                  </a:lnTo>
                  <a:lnTo>
                    <a:pt x="34" y="135"/>
                  </a:lnTo>
                  <a:lnTo>
                    <a:pt x="38" y="135"/>
                  </a:lnTo>
                  <a:lnTo>
                    <a:pt x="42" y="135"/>
                  </a:lnTo>
                  <a:lnTo>
                    <a:pt x="46" y="133"/>
                  </a:lnTo>
                  <a:lnTo>
                    <a:pt x="133" y="44"/>
                  </a:lnTo>
                  <a:lnTo>
                    <a:pt x="133" y="44"/>
                  </a:lnTo>
                  <a:lnTo>
                    <a:pt x="134" y="44"/>
                  </a:lnTo>
                  <a:lnTo>
                    <a:pt x="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184" name="Freeform 321"/>
            <p:cNvSpPr>
              <a:spLocks noEditPoints="1"/>
            </p:cNvSpPr>
            <p:nvPr/>
          </p:nvSpPr>
          <p:spPr bwMode="auto">
            <a:xfrm>
              <a:off x="3043238" y="4321176"/>
              <a:ext cx="512763" cy="455613"/>
            </a:xfrm>
            <a:custGeom>
              <a:avLst/>
              <a:gdLst>
                <a:gd name="T0" fmla="*/ 302 w 323"/>
                <a:gd name="T1" fmla="*/ 266 h 287"/>
                <a:gd name="T2" fmla="*/ 20 w 323"/>
                <a:gd name="T3" fmla="*/ 71 h 287"/>
                <a:gd name="T4" fmla="*/ 302 w 323"/>
                <a:gd name="T5" fmla="*/ 90 h 287"/>
                <a:gd name="T6" fmla="*/ 323 w 323"/>
                <a:gd name="T7" fmla="*/ 11 h 287"/>
                <a:gd name="T8" fmla="*/ 321 w 323"/>
                <a:gd name="T9" fmla="*/ 7 h 287"/>
                <a:gd name="T10" fmla="*/ 316 w 323"/>
                <a:gd name="T11" fmla="*/ 1 h 287"/>
                <a:gd name="T12" fmla="*/ 9 w 323"/>
                <a:gd name="T13" fmla="*/ 0 h 287"/>
                <a:gd name="T14" fmla="*/ 5 w 323"/>
                <a:gd name="T15" fmla="*/ 1 h 287"/>
                <a:gd name="T16" fmla="*/ 0 w 323"/>
                <a:gd name="T17" fmla="*/ 7 h 287"/>
                <a:gd name="T18" fmla="*/ 0 w 323"/>
                <a:gd name="T19" fmla="*/ 278 h 287"/>
                <a:gd name="T20" fmla="*/ 0 w 323"/>
                <a:gd name="T21" fmla="*/ 282 h 287"/>
                <a:gd name="T22" fmla="*/ 5 w 323"/>
                <a:gd name="T23" fmla="*/ 287 h 287"/>
                <a:gd name="T24" fmla="*/ 312 w 323"/>
                <a:gd name="T25" fmla="*/ 287 h 287"/>
                <a:gd name="T26" fmla="*/ 316 w 323"/>
                <a:gd name="T27" fmla="*/ 287 h 287"/>
                <a:gd name="T28" fmla="*/ 321 w 323"/>
                <a:gd name="T29" fmla="*/ 282 h 287"/>
                <a:gd name="T30" fmla="*/ 323 w 323"/>
                <a:gd name="T31" fmla="*/ 185 h 287"/>
                <a:gd name="T32" fmla="*/ 289 w 323"/>
                <a:gd name="T33" fmla="*/ 22 h 287"/>
                <a:gd name="T34" fmla="*/ 293 w 323"/>
                <a:gd name="T35" fmla="*/ 24 h 287"/>
                <a:gd name="T36" fmla="*/ 301 w 323"/>
                <a:gd name="T37" fmla="*/ 32 h 287"/>
                <a:gd name="T38" fmla="*/ 302 w 323"/>
                <a:gd name="T39" fmla="*/ 36 h 287"/>
                <a:gd name="T40" fmla="*/ 299 w 323"/>
                <a:gd name="T41" fmla="*/ 45 h 287"/>
                <a:gd name="T42" fmla="*/ 289 w 323"/>
                <a:gd name="T43" fmla="*/ 51 h 287"/>
                <a:gd name="T44" fmla="*/ 284 w 323"/>
                <a:gd name="T45" fmla="*/ 49 h 287"/>
                <a:gd name="T46" fmla="*/ 276 w 323"/>
                <a:gd name="T47" fmla="*/ 41 h 287"/>
                <a:gd name="T48" fmla="*/ 274 w 323"/>
                <a:gd name="T49" fmla="*/ 36 h 287"/>
                <a:gd name="T50" fmla="*/ 278 w 323"/>
                <a:gd name="T51" fmla="*/ 26 h 287"/>
                <a:gd name="T52" fmla="*/ 289 w 323"/>
                <a:gd name="T53" fmla="*/ 22 h 287"/>
                <a:gd name="T54" fmla="*/ 248 w 323"/>
                <a:gd name="T55" fmla="*/ 22 h 287"/>
                <a:gd name="T56" fmla="*/ 253 w 323"/>
                <a:gd name="T57" fmla="*/ 24 h 287"/>
                <a:gd name="T58" fmla="*/ 261 w 323"/>
                <a:gd name="T59" fmla="*/ 32 h 287"/>
                <a:gd name="T60" fmla="*/ 263 w 323"/>
                <a:gd name="T61" fmla="*/ 36 h 287"/>
                <a:gd name="T62" fmla="*/ 257 w 323"/>
                <a:gd name="T63" fmla="*/ 45 h 287"/>
                <a:gd name="T64" fmla="*/ 248 w 323"/>
                <a:gd name="T65" fmla="*/ 51 h 287"/>
                <a:gd name="T66" fmla="*/ 242 w 323"/>
                <a:gd name="T67" fmla="*/ 49 h 287"/>
                <a:gd name="T68" fmla="*/ 236 w 323"/>
                <a:gd name="T69" fmla="*/ 41 h 287"/>
                <a:gd name="T70" fmla="*/ 234 w 323"/>
                <a:gd name="T71" fmla="*/ 36 h 287"/>
                <a:gd name="T72" fmla="*/ 238 w 323"/>
                <a:gd name="T73" fmla="*/ 26 h 287"/>
                <a:gd name="T74" fmla="*/ 248 w 323"/>
                <a:gd name="T75" fmla="*/ 22 h 287"/>
                <a:gd name="T76" fmla="*/ 208 w 323"/>
                <a:gd name="T77" fmla="*/ 22 h 287"/>
                <a:gd name="T78" fmla="*/ 213 w 323"/>
                <a:gd name="T79" fmla="*/ 24 h 287"/>
                <a:gd name="T80" fmla="*/ 221 w 323"/>
                <a:gd name="T81" fmla="*/ 32 h 287"/>
                <a:gd name="T82" fmla="*/ 221 w 323"/>
                <a:gd name="T83" fmla="*/ 36 h 287"/>
                <a:gd name="T84" fmla="*/ 217 w 323"/>
                <a:gd name="T85" fmla="*/ 45 h 287"/>
                <a:gd name="T86" fmla="*/ 208 w 323"/>
                <a:gd name="T87" fmla="*/ 51 h 287"/>
                <a:gd name="T88" fmla="*/ 202 w 323"/>
                <a:gd name="T89" fmla="*/ 49 h 287"/>
                <a:gd name="T90" fmla="*/ 195 w 323"/>
                <a:gd name="T91" fmla="*/ 41 h 287"/>
                <a:gd name="T92" fmla="*/ 195 w 323"/>
                <a:gd name="T93" fmla="*/ 36 h 287"/>
                <a:gd name="T94" fmla="*/ 198 w 323"/>
                <a:gd name="T95" fmla="*/ 26 h 287"/>
                <a:gd name="T96" fmla="*/ 208 w 323"/>
                <a:gd name="T97" fmla="*/ 2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3" h="287">
                  <a:moveTo>
                    <a:pt x="302" y="206"/>
                  </a:moveTo>
                  <a:lnTo>
                    <a:pt x="302" y="266"/>
                  </a:lnTo>
                  <a:lnTo>
                    <a:pt x="20" y="266"/>
                  </a:lnTo>
                  <a:lnTo>
                    <a:pt x="20" y="71"/>
                  </a:lnTo>
                  <a:lnTo>
                    <a:pt x="302" y="71"/>
                  </a:lnTo>
                  <a:lnTo>
                    <a:pt x="302" y="90"/>
                  </a:lnTo>
                  <a:lnTo>
                    <a:pt x="323" y="70"/>
                  </a:lnTo>
                  <a:lnTo>
                    <a:pt x="323" y="11"/>
                  </a:lnTo>
                  <a:lnTo>
                    <a:pt x="323" y="11"/>
                  </a:lnTo>
                  <a:lnTo>
                    <a:pt x="321" y="7"/>
                  </a:lnTo>
                  <a:lnTo>
                    <a:pt x="319" y="3"/>
                  </a:lnTo>
                  <a:lnTo>
                    <a:pt x="316" y="1"/>
                  </a:lnTo>
                  <a:lnTo>
                    <a:pt x="3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282"/>
                  </a:lnTo>
                  <a:lnTo>
                    <a:pt x="2" y="285"/>
                  </a:lnTo>
                  <a:lnTo>
                    <a:pt x="5" y="287"/>
                  </a:lnTo>
                  <a:lnTo>
                    <a:pt x="9" y="287"/>
                  </a:lnTo>
                  <a:lnTo>
                    <a:pt x="312" y="287"/>
                  </a:lnTo>
                  <a:lnTo>
                    <a:pt x="312" y="287"/>
                  </a:lnTo>
                  <a:lnTo>
                    <a:pt x="316" y="287"/>
                  </a:lnTo>
                  <a:lnTo>
                    <a:pt x="319" y="285"/>
                  </a:lnTo>
                  <a:lnTo>
                    <a:pt x="321" y="282"/>
                  </a:lnTo>
                  <a:lnTo>
                    <a:pt x="323" y="278"/>
                  </a:lnTo>
                  <a:lnTo>
                    <a:pt x="323" y="185"/>
                  </a:lnTo>
                  <a:lnTo>
                    <a:pt x="302" y="206"/>
                  </a:lnTo>
                  <a:close/>
                  <a:moveTo>
                    <a:pt x="289" y="22"/>
                  </a:moveTo>
                  <a:lnTo>
                    <a:pt x="289" y="22"/>
                  </a:lnTo>
                  <a:lnTo>
                    <a:pt x="293" y="24"/>
                  </a:lnTo>
                  <a:lnTo>
                    <a:pt x="299" y="26"/>
                  </a:lnTo>
                  <a:lnTo>
                    <a:pt x="301" y="32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1" y="41"/>
                  </a:lnTo>
                  <a:lnTo>
                    <a:pt x="299" y="45"/>
                  </a:lnTo>
                  <a:lnTo>
                    <a:pt x="293" y="49"/>
                  </a:lnTo>
                  <a:lnTo>
                    <a:pt x="289" y="51"/>
                  </a:lnTo>
                  <a:lnTo>
                    <a:pt x="289" y="51"/>
                  </a:lnTo>
                  <a:lnTo>
                    <a:pt x="284" y="49"/>
                  </a:lnTo>
                  <a:lnTo>
                    <a:pt x="278" y="45"/>
                  </a:lnTo>
                  <a:lnTo>
                    <a:pt x="276" y="41"/>
                  </a:lnTo>
                  <a:lnTo>
                    <a:pt x="274" y="36"/>
                  </a:lnTo>
                  <a:lnTo>
                    <a:pt x="274" y="36"/>
                  </a:lnTo>
                  <a:lnTo>
                    <a:pt x="276" y="32"/>
                  </a:lnTo>
                  <a:lnTo>
                    <a:pt x="278" y="26"/>
                  </a:lnTo>
                  <a:lnTo>
                    <a:pt x="284" y="24"/>
                  </a:lnTo>
                  <a:lnTo>
                    <a:pt x="289" y="22"/>
                  </a:lnTo>
                  <a:lnTo>
                    <a:pt x="289" y="22"/>
                  </a:lnTo>
                  <a:close/>
                  <a:moveTo>
                    <a:pt x="248" y="22"/>
                  </a:moveTo>
                  <a:lnTo>
                    <a:pt x="248" y="22"/>
                  </a:lnTo>
                  <a:lnTo>
                    <a:pt x="253" y="24"/>
                  </a:lnTo>
                  <a:lnTo>
                    <a:pt x="257" y="26"/>
                  </a:lnTo>
                  <a:lnTo>
                    <a:pt x="261" y="3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61" y="41"/>
                  </a:lnTo>
                  <a:lnTo>
                    <a:pt x="257" y="45"/>
                  </a:lnTo>
                  <a:lnTo>
                    <a:pt x="253" y="49"/>
                  </a:lnTo>
                  <a:lnTo>
                    <a:pt x="248" y="51"/>
                  </a:lnTo>
                  <a:lnTo>
                    <a:pt x="248" y="51"/>
                  </a:lnTo>
                  <a:lnTo>
                    <a:pt x="242" y="49"/>
                  </a:lnTo>
                  <a:lnTo>
                    <a:pt x="238" y="45"/>
                  </a:lnTo>
                  <a:lnTo>
                    <a:pt x="236" y="41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36" y="32"/>
                  </a:lnTo>
                  <a:lnTo>
                    <a:pt x="238" y="26"/>
                  </a:lnTo>
                  <a:lnTo>
                    <a:pt x="242" y="24"/>
                  </a:lnTo>
                  <a:lnTo>
                    <a:pt x="248" y="22"/>
                  </a:lnTo>
                  <a:lnTo>
                    <a:pt x="248" y="22"/>
                  </a:lnTo>
                  <a:close/>
                  <a:moveTo>
                    <a:pt x="208" y="22"/>
                  </a:moveTo>
                  <a:lnTo>
                    <a:pt x="208" y="22"/>
                  </a:lnTo>
                  <a:lnTo>
                    <a:pt x="213" y="24"/>
                  </a:lnTo>
                  <a:lnTo>
                    <a:pt x="217" y="26"/>
                  </a:lnTo>
                  <a:lnTo>
                    <a:pt x="221" y="32"/>
                  </a:lnTo>
                  <a:lnTo>
                    <a:pt x="221" y="36"/>
                  </a:lnTo>
                  <a:lnTo>
                    <a:pt x="221" y="36"/>
                  </a:lnTo>
                  <a:lnTo>
                    <a:pt x="221" y="41"/>
                  </a:lnTo>
                  <a:lnTo>
                    <a:pt x="217" y="45"/>
                  </a:lnTo>
                  <a:lnTo>
                    <a:pt x="213" y="49"/>
                  </a:lnTo>
                  <a:lnTo>
                    <a:pt x="208" y="51"/>
                  </a:lnTo>
                  <a:lnTo>
                    <a:pt x="208" y="51"/>
                  </a:lnTo>
                  <a:lnTo>
                    <a:pt x="202" y="49"/>
                  </a:lnTo>
                  <a:lnTo>
                    <a:pt x="198" y="45"/>
                  </a:lnTo>
                  <a:lnTo>
                    <a:pt x="195" y="41"/>
                  </a:lnTo>
                  <a:lnTo>
                    <a:pt x="195" y="36"/>
                  </a:lnTo>
                  <a:lnTo>
                    <a:pt x="195" y="36"/>
                  </a:lnTo>
                  <a:lnTo>
                    <a:pt x="195" y="32"/>
                  </a:lnTo>
                  <a:lnTo>
                    <a:pt x="198" y="26"/>
                  </a:lnTo>
                  <a:lnTo>
                    <a:pt x="202" y="24"/>
                  </a:lnTo>
                  <a:lnTo>
                    <a:pt x="208" y="22"/>
                  </a:lnTo>
                  <a:lnTo>
                    <a:pt x="20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</a:endParaRPr>
            </a:p>
          </p:txBody>
        </p:sp>
      </p:grpSp>
      <p:sp>
        <p:nvSpPr>
          <p:cNvPr id="185" name="TextBox 197"/>
          <p:cNvSpPr txBox="1"/>
          <p:nvPr/>
        </p:nvSpPr>
        <p:spPr bwMode="auto">
          <a:xfrm>
            <a:off x="7880462" y="3263376"/>
            <a:ext cx="1912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>
                <a:solidFill>
                  <a:prstClr val="black"/>
                </a:solidFill>
              </a:rPr>
              <a:t> Macros, Analítica, SEO</a:t>
            </a:r>
          </a:p>
        </p:txBody>
      </p:sp>
      <p:sp>
        <p:nvSpPr>
          <p:cNvPr id="186" name="TextBox 198"/>
          <p:cNvSpPr txBox="1"/>
          <p:nvPr/>
        </p:nvSpPr>
        <p:spPr bwMode="auto">
          <a:xfrm>
            <a:off x="3506181" y="4548459"/>
            <a:ext cx="93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>
                <a:solidFill>
                  <a:prstClr val="black"/>
                </a:solidFill>
              </a:rPr>
              <a:t>Sistema de Pensiones</a:t>
            </a:r>
          </a:p>
        </p:txBody>
      </p:sp>
      <p:sp>
        <p:nvSpPr>
          <p:cNvPr id="187" name="Rounded Rectangle 201"/>
          <p:cNvSpPr/>
          <p:nvPr/>
        </p:nvSpPr>
        <p:spPr bwMode="auto">
          <a:xfrm>
            <a:off x="2998995" y="4244312"/>
            <a:ext cx="2082112" cy="635431"/>
          </a:xfrm>
          <a:prstGeom prst="roundRect">
            <a:avLst/>
          </a:prstGeom>
          <a:noFill/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88" name="TextBox 202"/>
          <p:cNvSpPr txBox="1"/>
          <p:nvPr/>
        </p:nvSpPr>
        <p:spPr bwMode="auto">
          <a:xfrm>
            <a:off x="5565737" y="4833652"/>
            <a:ext cx="101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i="1">
                <a:solidFill>
                  <a:prstClr val="black"/>
                </a:solidFill>
              </a:rPr>
              <a:t>BD no Core </a:t>
            </a:r>
          </a:p>
          <a:p>
            <a:pPr algn="ctr"/>
            <a:endParaRPr lang="es-PE" sz="1000" b="1" i="1">
              <a:solidFill>
                <a:prstClr val="black"/>
              </a:solidFill>
            </a:endParaRPr>
          </a:p>
        </p:txBody>
      </p:sp>
      <p:sp>
        <p:nvSpPr>
          <p:cNvPr id="189" name="Flowchart: Magnetic Disk 206"/>
          <p:cNvSpPr/>
          <p:nvPr/>
        </p:nvSpPr>
        <p:spPr bwMode="auto">
          <a:xfrm>
            <a:off x="8542352" y="4269296"/>
            <a:ext cx="179977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90" name="Flowchart: Magnetic Disk 207"/>
          <p:cNvSpPr/>
          <p:nvPr/>
        </p:nvSpPr>
        <p:spPr bwMode="auto">
          <a:xfrm>
            <a:off x="8544955" y="4513895"/>
            <a:ext cx="179977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91" name="Flowchart: Magnetic Disk 208"/>
          <p:cNvSpPr/>
          <p:nvPr/>
        </p:nvSpPr>
        <p:spPr bwMode="auto">
          <a:xfrm>
            <a:off x="8780447" y="4269296"/>
            <a:ext cx="179977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92" name="Flowchart: Magnetic Disk 209"/>
          <p:cNvSpPr/>
          <p:nvPr/>
        </p:nvSpPr>
        <p:spPr bwMode="auto">
          <a:xfrm>
            <a:off x="8783049" y="4513895"/>
            <a:ext cx="179977" cy="245196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s-PE" sz="1800">
              <a:solidFill>
                <a:prstClr val="black"/>
              </a:solidFill>
            </a:endParaRPr>
          </a:p>
        </p:txBody>
      </p:sp>
      <p:sp>
        <p:nvSpPr>
          <p:cNvPr id="193" name="TextBox 210"/>
          <p:cNvSpPr txBox="1"/>
          <p:nvPr/>
        </p:nvSpPr>
        <p:spPr bwMode="auto">
          <a:xfrm>
            <a:off x="8048082" y="4855304"/>
            <a:ext cx="140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" b="1" i="1">
                <a:solidFill>
                  <a:prstClr val="black"/>
                </a:solidFill>
              </a:rPr>
              <a:t> BD No TI </a:t>
            </a:r>
          </a:p>
          <a:p>
            <a:pPr algn="ctr"/>
            <a:r>
              <a:rPr lang="es-PE" sz="900" b="1" i="1">
                <a:solidFill>
                  <a:prstClr val="black"/>
                </a:solidFill>
              </a:rPr>
              <a:t>(Access, Excel, Otros)</a:t>
            </a:r>
          </a:p>
        </p:txBody>
      </p:sp>
      <p:sp>
        <p:nvSpPr>
          <p:cNvPr id="194" name="Rectangle 228"/>
          <p:cNvSpPr/>
          <p:nvPr/>
        </p:nvSpPr>
        <p:spPr bwMode="auto">
          <a:xfrm>
            <a:off x="2966295" y="5538956"/>
            <a:ext cx="1043864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AS400 7.2</a:t>
            </a:r>
          </a:p>
        </p:txBody>
      </p:sp>
      <p:sp>
        <p:nvSpPr>
          <p:cNvPr id="195" name="Rectangle 231"/>
          <p:cNvSpPr/>
          <p:nvPr/>
        </p:nvSpPr>
        <p:spPr bwMode="auto">
          <a:xfrm>
            <a:off x="4049254" y="5538956"/>
            <a:ext cx="1043864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Java 6 – WAS 7</a:t>
            </a:r>
          </a:p>
        </p:txBody>
      </p:sp>
      <p:sp>
        <p:nvSpPr>
          <p:cNvPr id="196" name="Rectangle 232"/>
          <p:cNvSpPr/>
          <p:nvPr/>
        </p:nvSpPr>
        <p:spPr bwMode="auto">
          <a:xfrm>
            <a:off x="5251824" y="5876749"/>
            <a:ext cx="1088428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SQL Server</a:t>
            </a:r>
          </a:p>
        </p:txBody>
      </p:sp>
      <p:sp>
        <p:nvSpPr>
          <p:cNvPr id="197" name="Rectangle 240"/>
          <p:cNvSpPr/>
          <p:nvPr/>
        </p:nvSpPr>
        <p:spPr bwMode="auto">
          <a:xfrm>
            <a:off x="6418458" y="5538956"/>
            <a:ext cx="467939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.NET</a:t>
            </a:r>
          </a:p>
        </p:txBody>
      </p:sp>
      <p:sp>
        <p:nvSpPr>
          <p:cNvPr id="198" name="Rectangle 241"/>
          <p:cNvSpPr/>
          <p:nvPr/>
        </p:nvSpPr>
        <p:spPr bwMode="auto">
          <a:xfrm>
            <a:off x="5251825" y="5552709"/>
            <a:ext cx="1110138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Java </a:t>
            </a:r>
          </a:p>
        </p:txBody>
      </p:sp>
      <p:cxnSp>
        <p:nvCxnSpPr>
          <p:cNvPr id="199" name="Straight Arrow Connector 14"/>
          <p:cNvCxnSpPr/>
          <p:nvPr/>
        </p:nvCxnSpPr>
        <p:spPr bwMode="auto">
          <a:xfrm>
            <a:off x="3410917" y="2361456"/>
            <a:ext cx="6487" cy="29821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63"/>
          <p:cNvCxnSpPr/>
          <p:nvPr/>
        </p:nvCxnSpPr>
        <p:spPr bwMode="auto">
          <a:xfrm flipH="1">
            <a:off x="8797577" y="2361456"/>
            <a:ext cx="9842" cy="2958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168"/>
          <p:cNvSpPr/>
          <p:nvPr/>
        </p:nvSpPr>
        <p:spPr bwMode="auto">
          <a:xfrm>
            <a:off x="2962581" y="5876749"/>
            <a:ext cx="2130537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DB2</a:t>
            </a:r>
          </a:p>
        </p:txBody>
      </p:sp>
      <p:pic>
        <p:nvPicPr>
          <p:cNvPr id="202" name="Picture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8486" y="1963095"/>
            <a:ext cx="140387" cy="223609"/>
          </a:xfrm>
          <a:prstGeom prst="rect">
            <a:avLst/>
          </a:prstGeom>
        </p:spPr>
      </p:pic>
      <p:sp>
        <p:nvSpPr>
          <p:cNvPr id="203" name="TextBox 203"/>
          <p:cNvSpPr txBox="1"/>
          <p:nvPr/>
        </p:nvSpPr>
        <p:spPr bwMode="auto">
          <a:xfrm>
            <a:off x="5493731" y="1909478"/>
            <a:ext cx="7600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App Integra </a:t>
            </a:r>
          </a:p>
        </p:txBody>
      </p:sp>
      <p:cxnSp>
        <p:nvCxnSpPr>
          <p:cNvPr id="204" name="Straight Arrow Connector 204"/>
          <p:cNvCxnSpPr>
            <a:stCxn id="202" idx="2"/>
          </p:cNvCxnSpPr>
          <p:nvPr/>
        </p:nvCxnSpPr>
        <p:spPr bwMode="auto">
          <a:xfrm rot="5400000">
            <a:off x="4432570" y="1691783"/>
            <a:ext cx="561189" cy="1551033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49"/>
          <p:cNvSpPr txBox="1"/>
          <p:nvPr/>
        </p:nvSpPr>
        <p:spPr bwMode="auto">
          <a:xfrm>
            <a:off x="1340160" y="4364729"/>
            <a:ext cx="1227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>
                <a:solidFill>
                  <a:prstClr val="black"/>
                </a:solidFill>
              </a:rPr>
              <a:t>Datos &amp; </a:t>
            </a:r>
            <a:r>
              <a:rPr lang="es-PE" sz="1400" b="1" err="1">
                <a:solidFill>
                  <a:prstClr val="black"/>
                </a:solidFill>
              </a:rPr>
              <a:t>Analytics</a:t>
            </a:r>
            <a:endParaRPr lang="es-PE" sz="1400" b="1">
              <a:solidFill>
                <a:prstClr val="black"/>
              </a:solidFill>
            </a:endParaRPr>
          </a:p>
        </p:txBody>
      </p:sp>
      <p:sp>
        <p:nvSpPr>
          <p:cNvPr id="206" name="TextBox 95"/>
          <p:cNvSpPr txBox="1"/>
          <p:nvPr/>
        </p:nvSpPr>
        <p:spPr bwMode="auto">
          <a:xfrm>
            <a:off x="1735311" y="1854742"/>
            <a:ext cx="1416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r">
              <a:defRPr sz="1400" b="1">
                <a:solidFill>
                  <a:prstClr val="black"/>
                </a:solidFill>
              </a:defRPr>
            </a:lvl1pPr>
          </a:lstStyle>
          <a:p>
            <a:pPr algn="l"/>
            <a:r>
              <a:rPr lang="es-PE"/>
              <a:t>Canales</a:t>
            </a:r>
          </a:p>
        </p:txBody>
      </p:sp>
      <p:sp>
        <p:nvSpPr>
          <p:cNvPr id="207" name="TextBox 203"/>
          <p:cNvSpPr txBox="1"/>
          <p:nvPr/>
        </p:nvSpPr>
        <p:spPr bwMode="auto">
          <a:xfrm>
            <a:off x="3942701" y="1822535"/>
            <a:ext cx="7808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Web Privada</a:t>
            </a:r>
          </a:p>
        </p:txBody>
      </p:sp>
      <p:sp>
        <p:nvSpPr>
          <p:cNvPr id="208" name="Nube 83"/>
          <p:cNvSpPr/>
          <p:nvPr/>
        </p:nvSpPr>
        <p:spPr>
          <a:xfrm flipV="1">
            <a:off x="3547872" y="1874202"/>
            <a:ext cx="274741" cy="1113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9" name="TextBox 203"/>
          <p:cNvSpPr txBox="1"/>
          <p:nvPr/>
        </p:nvSpPr>
        <p:spPr bwMode="auto">
          <a:xfrm>
            <a:off x="7719190" y="1844067"/>
            <a:ext cx="534051" cy="230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900">
                <a:solidFill>
                  <a:prstClr val="black"/>
                </a:solidFill>
              </a:defRPr>
            </a:lvl1pPr>
          </a:lstStyle>
          <a:p>
            <a:r>
              <a:rPr lang="es-PE" err="1"/>
              <a:t>AFPNet</a:t>
            </a:r>
            <a:endParaRPr lang="es-PE"/>
          </a:p>
        </p:txBody>
      </p:sp>
      <p:sp>
        <p:nvSpPr>
          <p:cNvPr id="210" name="TextBox 203"/>
          <p:cNvSpPr txBox="1"/>
          <p:nvPr/>
        </p:nvSpPr>
        <p:spPr bwMode="auto">
          <a:xfrm>
            <a:off x="5734709" y="2193324"/>
            <a:ext cx="410637" cy="230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900">
                <a:solidFill>
                  <a:prstClr val="black"/>
                </a:solidFill>
              </a:defRPr>
            </a:lvl1pPr>
          </a:lstStyle>
          <a:p>
            <a:r>
              <a:rPr lang="es-PE"/>
              <a:t>Citas</a:t>
            </a:r>
          </a:p>
        </p:txBody>
      </p:sp>
      <p:sp>
        <p:nvSpPr>
          <p:cNvPr id="211" name="TextBox 203"/>
          <p:cNvSpPr txBox="1"/>
          <p:nvPr/>
        </p:nvSpPr>
        <p:spPr bwMode="auto">
          <a:xfrm>
            <a:off x="6303158" y="2193324"/>
            <a:ext cx="341717" cy="230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IVR</a:t>
            </a:r>
          </a:p>
        </p:txBody>
      </p:sp>
      <p:sp>
        <p:nvSpPr>
          <p:cNvPr id="212" name="TextBox 203"/>
          <p:cNvSpPr txBox="1"/>
          <p:nvPr/>
        </p:nvSpPr>
        <p:spPr bwMode="auto">
          <a:xfrm>
            <a:off x="6706400" y="2186371"/>
            <a:ext cx="718348" cy="230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Reclamos</a:t>
            </a:r>
          </a:p>
        </p:txBody>
      </p:sp>
      <p:sp>
        <p:nvSpPr>
          <p:cNvPr id="213" name="Rectangle 28"/>
          <p:cNvSpPr/>
          <p:nvPr/>
        </p:nvSpPr>
        <p:spPr bwMode="auto">
          <a:xfrm>
            <a:off x="6144300" y="2906277"/>
            <a:ext cx="179977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4" name="TextBox 146"/>
          <p:cNvSpPr txBox="1"/>
          <p:nvPr/>
        </p:nvSpPr>
        <p:spPr bwMode="auto">
          <a:xfrm>
            <a:off x="5814252" y="3126560"/>
            <a:ext cx="86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>
                <a:solidFill>
                  <a:prstClr val="black"/>
                </a:solidFill>
              </a:rPr>
              <a:t>IDI</a:t>
            </a:r>
          </a:p>
        </p:txBody>
      </p:sp>
      <p:sp>
        <p:nvSpPr>
          <p:cNvPr id="215" name="Rectangle 28"/>
          <p:cNvSpPr/>
          <p:nvPr/>
        </p:nvSpPr>
        <p:spPr bwMode="auto">
          <a:xfrm>
            <a:off x="6653765" y="2900828"/>
            <a:ext cx="179977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6" name="TextBox 146"/>
          <p:cNvSpPr txBox="1"/>
          <p:nvPr/>
        </p:nvSpPr>
        <p:spPr bwMode="auto">
          <a:xfrm>
            <a:off x="6323716" y="3121111"/>
            <a:ext cx="86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" b="1" i="1" err="1">
                <a:solidFill>
                  <a:prstClr val="black"/>
                </a:solidFill>
              </a:rPr>
              <a:t>Documentum</a:t>
            </a:r>
            <a:endParaRPr lang="es-PE" sz="800" b="1" i="1">
              <a:solidFill>
                <a:prstClr val="black"/>
              </a:solidFill>
            </a:endParaRPr>
          </a:p>
        </p:txBody>
      </p:sp>
      <p:cxnSp>
        <p:nvCxnSpPr>
          <p:cNvPr id="217" name="Conector angular 92"/>
          <p:cNvCxnSpPr>
            <a:endCxn id="215" idx="0"/>
          </p:cNvCxnSpPr>
          <p:nvPr/>
        </p:nvCxnSpPr>
        <p:spPr>
          <a:xfrm rot="5400000">
            <a:off x="6676763" y="2526054"/>
            <a:ext cx="441766" cy="307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03"/>
          <p:cNvSpPr txBox="1"/>
          <p:nvPr/>
        </p:nvSpPr>
        <p:spPr bwMode="auto">
          <a:xfrm>
            <a:off x="6234288" y="1837898"/>
            <a:ext cx="405827" cy="230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Web</a:t>
            </a:r>
          </a:p>
        </p:txBody>
      </p:sp>
      <p:sp>
        <p:nvSpPr>
          <p:cNvPr id="219" name="TextBox 203"/>
          <p:cNvSpPr txBox="1"/>
          <p:nvPr/>
        </p:nvSpPr>
        <p:spPr bwMode="auto">
          <a:xfrm>
            <a:off x="6734842" y="1837898"/>
            <a:ext cx="651055" cy="230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es-PE" sz="900" err="1">
                <a:solidFill>
                  <a:prstClr val="black"/>
                </a:solidFill>
              </a:rPr>
              <a:t>MiniSitios</a:t>
            </a:r>
            <a:endParaRPr lang="es-PE" sz="900">
              <a:solidFill>
                <a:prstClr val="black"/>
              </a:solidFill>
            </a:endParaRPr>
          </a:p>
        </p:txBody>
      </p:sp>
      <p:cxnSp>
        <p:nvCxnSpPr>
          <p:cNvPr id="220" name="Conector angular 95"/>
          <p:cNvCxnSpPr>
            <a:stCxn id="210" idx="2"/>
          </p:cNvCxnSpPr>
          <p:nvPr/>
        </p:nvCxnSpPr>
        <p:spPr>
          <a:xfrm rot="5400000">
            <a:off x="4703071" y="1650432"/>
            <a:ext cx="463233" cy="2010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03"/>
          <p:cNvSpPr txBox="1"/>
          <p:nvPr/>
        </p:nvSpPr>
        <p:spPr bwMode="auto">
          <a:xfrm>
            <a:off x="8341136" y="1837491"/>
            <a:ext cx="522832" cy="230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900">
                <a:solidFill>
                  <a:prstClr val="black"/>
                </a:solidFill>
              </a:defRPr>
            </a:lvl1pPr>
          </a:lstStyle>
          <a:p>
            <a:r>
              <a:rPr lang="es-PE" err="1"/>
              <a:t>SBSNet</a:t>
            </a:r>
            <a:endParaRPr lang="es-PE"/>
          </a:p>
        </p:txBody>
      </p:sp>
      <p:cxnSp>
        <p:nvCxnSpPr>
          <p:cNvPr id="222" name="Conector angular 97"/>
          <p:cNvCxnSpPr>
            <a:stCxn id="208" idx="3"/>
          </p:cNvCxnSpPr>
          <p:nvPr/>
        </p:nvCxnSpPr>
        <p:spPr>
          <a:xfrm rot="5400000">
            <a:off x="3282135" y="2244929"/>
            <a:ext cx="668844" cy="137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32"/>
          <p:cNvSpPr/>
          <p:nvPr/>
        </p:nvSpPr>
        <p:spPr bwMode="auto">
          <a:xfrm>
            <a:off x="6420505" y="5870756"/>
            <a:ext cx="1088428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err="1">
                <a:solidFill>
                  <a:prstClr val="black"/>
                </a:solidFill>
              </a:rPr>
              <a:t>QlickView</a:t>
            </a:r>
            <a:endParaRPr lang="es-PE" sz="900">
              <a:solidFill>
                <a:prstClr val="black"/>
              </a:solidFill>
            </a:endParaRPr>
          </a:p>
        </p:txBody>
      </p:sp>
      <p:sp>
        <p:nvSpPr>
          <p:cNvPr id="224" name="Rectangle 232"/>
          <p:cNvSpPr/>
          <p:nvPr/>
        </p:nvSpPr>
        <p:spPr bwMode="auto">
          <a:xfrm>
            <a:off x="6942893" y="5538956"/>
            <a:ext cx="1088428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SNAP - RPG</a:t>
            </a:r>
          </a:p>
        </p:txBody>
      </p:sp>
      <p:sp>
        <p:nvSpPr>
          <p:cNvPr id="225" name="Rectangle 232"/>
          <p:cNvSpPr/>
          <p:nvPr/>
        </p:nvSpPr>
        <p:spPr bwMode="auto">
          <a:xfrm>
            <a:off x="7593216" y="5870756"/>
            <a:ext cx="1088428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 err="1">
                <a:solidFill>
                  <a:prstClr val="black"/>
                </a:solidFill>
              </a:rPr>
              <a:t>Netezza</a:t>
            </a:r>
            <a:endParaRPr lang="es-PE" sz="900">
              <a:solidFill>
                <a:prstClr val="black"/>
              </a:solidFill>
            </a:endParaRPr>
          </a:p>
        </p:txBody>
      </p:sp>
      <p:sp>
        <p:nvSpPr>
          <p:cNvPr id="226" name="Rectangle 232"/>
          <p:cNvSpPr/>
          <p:nvPr/>
        </p:nvSpPr>
        <p:spPr bwMode="auto">
          <a:xfrm>
            <a:off x="8095416" y="5538956"/>
            <a:ext cx="1088428" cy="252000"/>
          </a:xfrm>
          <a:prstGeom prst="rect">
            <a:avLst/>
          </a:prstGeom>
          <a:solidFill>
            <a:srgbClr val="FFDD9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PE" sz="900">
                <a:solidFill>
                  <a:prstClr val="black"/>
                </a:solidFill>
              </a:rPr>
              <a:t>Visual Basic 5.0</a:t>
            </a:r>
          </a:p>
        </p:txBody>
      </p:sp>
      <p:sp>
        <p:nvSpPr>
          <p:cNvPr id="227" name="Rectangle 35"/>
          <p:cNvSpPr/>
          <p:nvPr/>
        </p:nvSpPr>
        <p:spPr bwMode="auto">
          <a:xfrm>
            <a:off x="5750360" y="3399442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8" name="Rectangle 36"/>
          <p:cNvSpPr/>
          <p:nvPr/>
        </p:nvSpPr>
        <p:spPr bwMode="auto">
          <a:xfrm>
            <a:off x="5750360" y="3618816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9" name="Rectangle 38"/>
          <p:cNvSpPr/>
          <p:nvPr/>
        </p:nvSpPr>
        <p:spPr bwMode="auto">
          <a:xfrm>
            <a:off x="5947614" y="3399442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0" name="Rectangle 39"/>
          <p:cNvSpPr/>
          <p:nvPr/>
        </p:nvSpPr>
        <p:spPr bwMode="auto">
          <a:xfrm>
            <a:off x="5947614" y="3618816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1" name="Rectangle 41"/>
          <p:cNvSpPr/>
          <p:nvPr/>
        </p:nvSpPr>
        <p:spPr bwMode="auto">
          <a:xfrm>
            <a:off x="6144869" y="3399442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2" name="Rectangle 42"/>
          <p:cNvSpPr/>
          <p:nvPr/>
        </p:nvSpPr>
        <p:spPr bwMode="auto">
          <a:xfrm>
            <a:off x="6144869" y="3618816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3" name="Rectangle 44"/>
          <p:cNvSpPr/>
          <p:nvPr/>
        </p:nvSpPr>
        <p:spPr bwMode="auto">
          <a:xfrm>
            <a:off x="6342123" y="3399442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4" name="Rectangle 45"/>
          <p:cNvSpPr/>
          <p:nvPr/>
        </p:nvSpPr>
        <p:spPr bwMode="auto">
          <a:xfrm>
            <a:off x="6342123" y="3618816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5" name="Rectangle 47"/>
          <p:cNvSpPr/>
          <p:nvPr/>
        </p:nvSpPr>
        <p:spPr bwMode="auto">
          <a:xfrm>
            <a:off x="6539377" y="3399442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6" name="Rectangle 48"/>
          <p:cNvSpPr/>
          <p:nvPr/>
        </p:nvSpPr>
        <p:spPr bwMode="auto">
          <a:xfrm>
            <a:off x="6539377" y="3618816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7" name="Rectangle 50"/>
          <p:cNvSpPr/>
          <p:nvPr/>
        </p:nvSpPr>
        <p:spPr bwMode="auto">
          <a:xfrm>
            <a:off x="6736632" y="3399442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8" name="Rectangle 51"/>
          <p:cNvSpPr/>
          <p:nvPr/>
        </p:nvSpPr>
        <p:spPr bwMode="auto">
          <a:xfrm>
            <a:off x="6736632" y="3618816"/>
            <a:ext cx="179977" cy="18000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1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6574" y="1273749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rgbClr val="00B0F0"/>
                </a:solidFill>
              </a:rPr>
              <a:t>Transacciones mensuales sobre el Core actual</a:t>
            </a:r>
          </a:p>
        </p:txBody>
      </p:sp>
      <p:sp>
        <p:nvSpPr>
          <p:cNvPr id="6" name="4 CuadroTexto"/>
          <p:cNvSpPr txBox="1"/>
          <p:nvPr/>
        </p:nvSpPr>
        <p:spPr>
          <a:xfrm>
            <a:off x="6383238" y="1692129"/>
            <a:ext cx="3528392" cy="1077218"/>
          </a:xfrm>
          <a:prstGeom prst="rect">
            <a:avLst/>
          </a:prstGeom>
          <a:noFill/>
          <a:ln>
            <a:solidFill>
              <a:srgbClr val="FA5D06"/>
            </a:solidFill>
          </a:ln>
        </p:spPr>
        <p:txBody>
          <a:bodyPr wrap="square" rtlCol="0">
            <a:spAutoFit/>
          </a:bodyPr>
          <a:lstStyle/>
          <a:p>
            <a:r>
              <a:rPr lang="es-PE" sz="1600" dirty="0"/>
              <a:t>2   Agencias en Lima</a:t>
            </a:r>
          </a:p>
          <a:p>
            <a:r>
              <a:rPr lang="es-PE" sz="1600" dirty="0"/>
              <a:t>16 Agencias a nivel nacional</a:t>
            </a:r>
          </a:p>
          <a:p>
            <a:endParaRPr lang="es-PE" sz="1600" dirty="0"/>
          </a:p>
          <a:p>
            <a:r>
              <a:rPr lang="es-PE" sz="1600" dirty="0"/>
              <a:t>500 usuario que ingresan el </a:t>
            </a:r>
            <a:r>
              <a:rPr lang="es-PE" sz="1600" dirty="0" err="1"/>
              <a:t>core</a:t>
            </a:r>
            <a:r>
              <a:rPr lang="es-PE" sz="1600" dirty="0"/>
              <a:t> actual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311230" y="1273750"/>
            <a:ext cx="360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rgbClr val="00B0F0"/>
                </a:solidFill>
              </a:rPr>
              <a:t>Agencias y cantidad de usuarios</a:t>
            </a:r>
          </a:p>
        </p:txBody>
      </p:sp>
      <p:sp>
        <p:nvSpPr>
          <p:cNvPr id="8" name="17 CuadroTexto"/>
          <p:cNvSpPr txBox="1"/>
          <p:nvPr/>
        </p:nvSpPr>
        <p:spPr>
          <a:xfrm>
            <a:off x="450976" y="3501008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rgbClr val="00B0F0"/>
                </a:solidFill>
              </a:rPr>
              <a:t>Contacto con clientes</a:t>
            </a:r>
          </a:p>
        </p:txBody>
      </p:sp>
      <p:sp>
        <p:nvSpPr>
          <p:cNvPr id="9" name="17 CuadroTexto"/>
          <p:cNvSpPr txBox="1"/>
          <p:nvPr/>
        </p:nvSpPr>
        <p:spPr>
          <a:xfrm>
            <a:off x="6311230" y="3501008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rgbClr val="00B0F0"/>
                </a:solidFill>
              </a:rPr>
              <a:t>Volumetría</a:t>
            </a:r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41514" y="357811"/>
            <a:ext cx="10998459" cy="436879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Estadísticas de AFP INTEGRA</a:t>
            </a: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38" y="3922026"/>
            <a:ext cx="4178300" cy="18062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0" y="1611968"/>
            <a:ext cx="3961982" cy="154804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39" y="3891671"/>
            <a:ext cx="7493001" cy="2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/>
        </p:nvSpPr>
        <p:spPr>
          <a:xfrm>
            <a:off x="237018" y="2414815"/>
            <a:ext cx="1774835" cy="2126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angle 9"/>
          <p:cNvSpPr/>
          <p:nvPr/>
        </p:nvSpPr>
        <p:spPr>
          <a:xfrm>
            <a:off x="10393721" y="1954240"/>
            <a:ext cx="1426261" cy="37228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angle 10"/>
          <p:cNvSpPr/>
          <p:nvPr/>
        </p:nvSpPr>
        <p:spPr>
          <a:xfrm>
            <a:off x="2379218" y="4886284"/>
            <a:ext cx="7968951" cy="1294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angle 11"/>
          <p:cNvSpPr/>
          <p:nvPr/>
        </p:nvSpPr>
        <p:spPr>
          <a:xfrm>
            <a:off x="2783148" y="830763"/>
            <a:ext cx="7176438" cy="1089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angle 12"/>
          <p:cNvSpPr/>
          <p:nvPr/>
        </p:nvSpPr>
        <p:spPr>
          <a:xfrm>
            <a:off x="5050667" y="1121678"/>
            <a:ext cx="694554" cy="41263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ea typeface="Tahoma" panose="020B0604030504040204" pitchFamily="34" charset="0"/>
                <a:cs typeface="Tahoma" panose="020B0604030504040204" pitchFamily="34" charset="0"/>
              </a:rPr>
              <a:t>Mobile</a:t>
            </a:r>
          </a:p>
        </p:txBody>
      </p:sp>
      <p:sp>
        <p:nvSpPr>
          <p:cNvPr id="13" name="Rectangle 13"/>
          <p:cNvSpPr/>
          <p:nvPr/>
        </p:nvSpPr>
        <p:spPr>
          <a:xfrm>
            <a:off x="4027682" y="1121678"/>
            <a:ext cx="694554" cy="41263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ea typeface="Tahoma" panose="020B0604030504040204" pitchFamily="34" charset="0"/>
                <a:cs typeface="Tahoma" panose="020B0604030504040204" pitchFamily="34" charset="0"/>
              </a:rPr>
              <a:t>IVR</a:t>
            </a:r>
          </a:p>
        </p:txBody>
      </p:sp>
      <p:sp>
        <p:nvSpPr>
          <p:cNvPr id="14" name="Rectangle 14"/>
          <p:cNvSpPr/>
          <p:nvPr/>
        </p:nvSpPr>
        <p:spPr>
          <a:xfrm>
            <a:off x="6073652" y="1121678"/>
            <a:ext cx="694554" cy="41263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</a:p>
        </p:txBody>
      </p:sp>
      <p:sp>
        <p:nvSpPr>
          <p:cNvPr id="15" name="Rectangle 15"/>
          <p:cNvSpPr/>
          <p:nvPr/>
        </p:nvSpPr>
        <p:spPr>
          <a:xfrm>
            <a:off x="8119622" y="1121678"/>
            <a:ext cx="694554" cy="41263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ea typeface="Tahoma" panose="020B0604030504040204" pitchFamily="34" charset="0"/>
                <a:cs typeface="Tahoma" panose="020B0604030504040204" pitchFamily="34" charset="0"/>
              </a:rPr>
              <a:t>Mod</a:t>
            </a:r>
            <a:r>
              <a:rPr lang="es-PE" sz="1100" dirty="0"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s-PE" sz="1100" dirty="0" err="1">
                <a:ea typeface="Tahoma" panose="020B0604030504040204" pitchFamily="34" charset="0"/>
                <a:cs typeface="Tahoma" panose="020B0604030504040204" pitchFamily="34" charset="0"/>
              </a:rPr>
              <a:t>Autoten</a:t>
            </a:r>
            <a:r>
              <a:rPr lang="es-PE" sz="11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6" name="Rectangle 16"/>
          <p:cNvSpPr/>
          <p:nvPr/>
        </p:nvSpPr>
        <p:spPr>
          <a:xfrm>
            <a:off x="7096637" y="1121678"/>
            <a:ext cx="694554" cy="41263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ea typeface="Tahoma" panose="020B0604030504040204" pitchFamily="34" charset="0"/>
                <a:cs typeface="Tahoma" panose="020B0604030504040204" pitchFamily="34" charset="0"/>
              </a:rPr>
              <a:t>PAC</a:t>
            </a:r>
          </a:p>
        </p:txBody>
      </p:sp>
      <p:sp>
        <p:nvSpPr>
          <p:cNvPr id="17" name="Rectangle 17"/>
          <p:cNvSpPr/>
          <p:nvPr/>
        </p:nvSpPr>
        <p:spPr>
          <a:xfrm>
            <a:off x="10937282" y="2417359"/>
            <a:ext cx="69455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MELER</a:t>
            </a:r>
          </a:p>
        </p:txBody>
      </p:sp>
      <p:sp>
        <p:nvSpPr>
          <p:cNvPr id="18" name="Rectangle 18"/>
          <p:cNvSpPr/>
          <p:nvPr/>
        </p:nvSpPr>
        <p:spPr>
          <a:xfrm>
            <a:off x="10938538" y="3041013"/>
            <a:ext cx="69455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AFPNet</a:t>
            </a:r>
            <a:endParaRPr lang="es-PE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9"/>
          <p:cNvSpPr/>
          <p:nvPr/>
        </p:nvSpPr>
        <p:spPr>
          <a:xfrm>
            <a:off x="10939796" y="3667053"/>
            <a:ext cx="69455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SBS</a:t>
            </a:r>
          </a:p>
        </p:txBody>
      </p:sp>
      <p:sp>
        <p:nvSpPr>
          <p:cNvPr id="20" name="Rectangle 20"/>
          <p:cNvSpPr/>
          <p:nvPr/>
        </p:nvSpPr>
        <p:spPr>
          <a:xfrm>
            <a:off x="10936026" y="4316457"/>
            <a:ext cx="69455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</a:t>
            </a:r>
          </a:p>
        </p:txBody>
      </p:sp>
      <p:sp>
        <p:nvSpPr>
          <p:cNvPr id="21" name="Rectangle 21"/>
          <p:cNvSpPr/>
          <p:nvPr/>
        </p:nvSpPr>
        <p:spPr>
          <a:xfrm>
            <a:off x="10934770" y="4965861"/>
            <a:ext cx="69455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CIAD</a:t>
            </a:r>
          </a:p>
        </p:txBody>
      </p:sp>
      <p:sp>
        <p:nvSpPr>
          <p:cNvPr id="22" name="Rectangle 22"/>
          <p:cNvSpPr/>
          <p:nvPr/>
        </p:nvSpPr>
        <p:spPr>
          <a:xfrm>
            <a:off x="2544880" y="5270415"/>
            <a:ext cx="827670" cy="775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dirty="0">
                <a:solidFill>
                  <a:schemeClr val="tx1"/>
                </a:solidFill>
              </a:rPr>
              <a:t>MIDAS</a:t>
            </a:r>
          </a:p>
        </p:txBody>
      </p:sp>
      <p:sp>
        <p:nvSpPr>
          <p:cNvPr id="23" name="Rectangle 23"/>
          <p:cNvSpPr/>
          <p:nvPr/>
        </p:nvSpPr>
        <p:spPr>
          <a:xfrm>
            <a:off x="3528444" y="5270415"/>
            <a:ext cx="69455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ea typeface="Tahoma" panose="020B0604030504040204" pitchFamily="34" charset="0"/>
                <a:cs typeface="Tahoma" panose="020B0604030504040204" pitchFamily="34" charset="0"/>
              </a:rPr>
              <a:t>Riesgos</a:t>
            </a:r>
          </a:p>
        </p:txBody>
      </p:sp>
      <p:sp>
        <p:nvSpPr>
          <p:cNvPr id="24" name="Rectangle 24"/>
          <p:cNvSpPr/>
          <p:nvPr/>
        </p:nvSpPr>
        <p:spPr>
          <a:xfrm>
            <a:off x="4324753" y="5270415"/>
            <a:ext cx="834349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ea typeface="Tahoma" panose="020B0604030504040204" pitchFamily="34" charset="0"/>
                <a:cs typeface="Tahoma" panose="020B0604030504040204" pitchFamily="34" charset="0"/>
              </a:rPr>
              <a:t>lsosystem</a:t>
            </a:r>
            <a:endParaRPr lang="es-PE" sz="11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5"/>
          <p:cNvSpPr/>
          <p:nvPr/>
        </p:nvSpPr>
        <p:spPr>
          <a:xfrm>
            <a:off x="5256636" y="5270415"/>
            <a:ext cx="69455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ea typeface="Tahoma" panose="020B0604030504040204" pitchFamily="34" charset="0"/>
                <a:cs typeface="Tahoma" panose="020B0604030504040204" pitchFamily="34" charset="0"/>
              </a:rPr>
              <a:t>CRM</a:t>
            </a:r>
          </a:p>
        </p:txBody>
      </p:sp>
      <p:sp>
        <p:nvSpPr>
          <p:cNvPr id="26" name="Rectangle 26"/>
          <p:cNvSpPr/>
          <p:nvPr/>
        </p:nvSpPr>
        <p:spPr>
          <a:xfrm>
            <a:off x="6023198" y="5270415"/>
            <a:ext cx="69455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ea typeface="Tahoma" panose="020B0604030504040204" pitchFamily="34" charset="0"/>
                <a:cs typeface="Tahoma" panose="020B0604030504040204" pitchFamily="34" charset="0"/>
              </a:rPr>
              <a:t>SIGA</a:t>
            </a:r>
          </a:p>
        </p:txBody>
      </p:sp>
      <p:sp>
        <p:nvSpPr>
          <p:cNvPr id="27" name="Rectangle 27"/>
          <p:cNvSpPr/>
          <p:nvPr/>
        </p:nvSpPr>
        <p:spPr>
          <a:xfrm>
            <a:off x="6794893" y="5270415"/>
            <a:ext cx="69455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ea typeface="Tahoma" panose="020B0604030504040204" pitchFamily="34" charset="0"/>
                <a:cs typeface="Tahoma" panose="020B0604030504040204" pitchFamily="34" charset="0"/>
              </a:rPr>
              <a:t>SARR</a:t>
            </a:r>
          </a:p>
        </p:txBody>
      </p:sp>
      <p:sp>
        <p:nvSpPr>
          <p:cNvPr id="28" name="Rectangle 28"/>
          <p:cNvSpPr/>
          <p:nvPr/>
        </p:nvSpPr>
        <p:spPr>
          <a:xfrm>
            <a:off x="7563399" y="5264491"/>
            <a:ext cx="848628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ea typeface="Tahoma" panose="020B0604030504040204" pitchFamily="34" charset="0"/>
                <a:cs typeface="Tahoma" panose="020B0604030504040204" pitchFamily="34" charset="0"/>
              </a:rPr>
              <a:t>Comisiones</a:t>
            </a:r>
          </a:p>
        </p:txBody>
      </p:sp>
      <p:sp>
        <p:nvSpPr>
          <p:cNvPr id="29" name="Rectangle 29"/>
          <p:cNvSpPr/>
          <p:nvPr/>
        </p:nvSpPr>
        <p:spPr>
          <a:xfrm>
            <a:off x="8496996" y="5270415"/>
            <a:ext cx="694554" cy="41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ea typeface="Tahoma" panose="020B0604030504040204" pitchFamily="34" charset="0"/>
                <a:cs typeface="Tahoma" panose="020B0604030504040204" pitchFamily="34" charset="0"/>
              </a:rPr>
              <a:t>CyVal</a:t>
            </a:r>
            <a:endParaRPr lang="es-PE" sz="11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30"/>
          <p:cNvSpPr/>
          <p:nvPr/>
        </p:nvSpPr>
        <p:spPr>
          <a:xfrm>
            <a:off x="9265032" y="5270415"/>
            <a:ext cx="948218" cy="775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Exactus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827435" y="821707"/>
            <a:ext cx="1049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b="1" i="1" dirty="0"/>
              <a:t>Canales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88221" y="4839249"/>
            <a:ext cx="228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b="1" i="1" dirty="0"/>
              <a:t>Sistemas Legados</a:t>
            </a:r>
          </a:p>
        </p:txBody>
      </p:sp>
      <p:sp>
        <p:nvSpPr>
          <p:cNvPr id="33" name="Rectangle 35"/>
          <p:cNvSpPr/>
          <p:nvPr/>
        </p:nvSpPr>
        <p:spPr>
          <a:xfrm>
            <a:off x="2379219" y="2612434"/>
            <a:ext cx="807858" cy="12823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DTS/Store </a:t>
            </a:r>
            <a:r>
              <a:rPr lang="es-PE" sz="1000" dirty="0" err="1">
                <a:solidFill>
                  <a:schemeClr val="tx1"/>
                </a:solidFill>
              </a:rPr>
              <a:t>Procedures</a:t>
            </a:r>
            <a:endParaRPr lang="es-PE" sz="1000" dirty="0">
              <a:solidFill>
                <a:schemeClr val="tx1"/>
              </a:solidFill>
            </a:endParaRPr>
          </a:p>
        </p:txBody>
      </p:sp>
      <p:sp>
        <p:nvSpPr>
          <p:cNvPr id="34" name="TextBox 36"/>
          <p:cNvSpPr txBox="1"/>
          <p:nvPr/>
        </p:nvSpPr>
        <p:spPr>
          <a:xfrm>
            <a:off x="10348170" y="196711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b="1" i="1" dirty="0"/>
              <a:t>Sistemas Externos</a:t>
            </a:r>
          </a:p>
        </p:txBody>
      </p:sp>
      <p:cxnSp>
        <p:nvCxnSpPr>
          <p:cNvPr id="35" name="Straight Arrow Connector 38"/>
          <p:cNvCxnSpPr>
            <a:stCxn id="23" idx="1"/>
          </p:cNvCxnSpPr>
          <p:nvPr/>
        </p:nvCxnSpPr>
        <p:spPr>
          <a:xfrm flipH="1" flipV="1">
            <a:off x="3379042" y="5470810"/>
            <a:ext cx="149402" cy="592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9"/>
          <p:cNvCxnSpPr>
            <a:endCxn id="73" idx="4"/>
          </p:cNvCxnSpPr>
          <p:nvPr/>
        </p:nvCxnSpPr>
        <p:spPr>
          <a:xfrm rot="10800000" flipV="1">
            <a:off x="1694950" y="3503652"/>
            <a:ext cx="68426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40"/>
          <p:cNvCxnSpPr/>
          <p:nvPr/>
        </p:nvCxnSpPr>
        <p:spPr>
          <a:xfrm>
            <a:off x="1023001" y="4541654"/>
            <a:ext cx="7664493" cy="697758"/>
          </a:xfrm>
          <a:prstGeom prst="bentConnector3">
            <a:avLst>
              <a:gd name="adj1" fmla="val 63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5"/>
          <p:cNvCxnSpPr/>
          <p:nvPr/>
        </p:nvCxnSpPr>
        <p:spPr>
          <a:xfrm rot="16200000" flipH="1">
            <a:off x="4364279" y="2411497"/>
            <a:ext cx="3717574" cy="1963209"/>
          </a:xfrm>
          <a:prstGeom prst="bentConnector3">
            <a:avLst>
              <a:gd name="adj1" fmla="val 78952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7"/>
          <p:cNvCxnSpPr>
            <a:endCxn id="25" idx="0"/>
          </p:cNvCxnSpPr>
          <p:nvPr/>
        </p:nvCxnSpPr>
        <p:spPr>
          <a:xfrm rot="5400000">
            <a:off x="4124173" y="3023276"/>
            <a:ext cx="3726879" cy="767398"/>
          </a:xfrm>
          <a:prstGeom prst="bentConnector3">
            <a:avLst>
              <a:gd name="adj1" fmla="val 10188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56"/>
          <p:cNvCxnSpPr>
            <a:endCxn id="17" idx="1"/>
          </p:cNvCxnSpPr>
          <p:nvPr/>
        </p:nvCxnSpPr>
        <p:spPr>
          <a:xfrm flipV="1">
            <a:off x="7248336" y="2623678"/>
            <a:ext cx="3688946" cy="826932"/>
          </a:xfrm>
          <a:prstGeom prst="bentConnector3">
            <a:avLst>
              <a:gd name="adj1" fmla="val 87771"/>
            </a:avLst>
          </a:prstGeom>
          <a:ln w="127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57"/>
          <p:cNvCxnSpPr/>
          <p:nvPr/>
        </p:nvCxnSpPr>
        <p:spPr>
          <a:xfrm rot="10800000" flipV="1">
            <a:off x="7244958" y="3175629"/>
            <a:ext cx="3668715" cy="384100"/>
          </a:xfrm>
          <a:prstGeom prst="bentConnector3">
            <a:avLst>
              <a:gd name="adj1" fmla="val 846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Elbow Connector 58"/>
          <p:cNvCxnSpPr/>
          <p:nvPr/>
        </p:nvCxnSpPr>
        <p:spPr>
          <a:xfrm>
            <a:off x="7267401" y="3799120"/>
            <a:ext cx="3646270" cy="119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59"/>
          <p:cNvCxnSpPr/>
          <p:nvPr/>
        </p:nvCxnSpPr>
        <p:spPr>
          <a:xfrm>
            <a:off x="7259054" y="3910646"/>
            <a:ext cx="3676673" cy="483249"/>
          </a:xfrm>
          <a:prstGeom prst="bentConnector3">
            <a:avLst>
              <a:gd name="adj1" fmla="val 95149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60"/>
          <p:cNvCxnSpPr/>
          <p:nvPr/>
        </p:nvCxnSpPr>
        <p:spPr>
          <a:xfrm>
            <a:off x="7259054" y="4009608"/>
            <a:ext cx="3675716" cy="1064096"/>
          </a:xfrm>
          <a:prstGeom prst="bentConnector3">
            <a:avLst>
              <a:gd name="adj1" fmla="val 89129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62"/>
          <p:cNvCxnSpPr>
            <a:stCxn id="29" idx="0"/>
          </p:cNvCxnSpPr>
          <p:nvPr/>
        </p:nvCxnSpPr>
        <p:spPr>
          <a:xfrm rot="16200000" flipV="1">
            <a:off x="7541385" y="3967527"/>
            <a:ext cx="1080568" cy="15252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Elbow Connector 63"/>
          <p:cNvCxnSpPr/>
          <p:nvPr/>
        </p:nvCxnSpPr>
        <p:spPr>
          <a:xfrm rot="16200000" flipV="1">
            <a:off x="2801529" y="3638180"/>
            <a:ext cx="1375586" cy="1888883"/>
          </a:xfrm>
          <a:prstGeom prst="bentConnector3">
            <a:avLst>
              <a:gd name="adj1" fmla="val 33935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64"/>
          <p:cNvCxnSpPr/>
          <p:nvPr/>
        </p:nvCxnSpPr>
        <p:spPr>
          <a:xfrm rot="16200000" flipH="1">
            <a:off x="5112972" y="3004772"/>
            <a:ext cx="3721306" cy="777065"/>
          </a:xfrm>
          <a:prstGeom prst="bentConnector3">
            <a:avLst>
              <a:gd name="adj1" fmla="val 5068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Elbow Connector 65"/>
          <p:cNvCxnSpPr>
            <a:stCxn id="26" idx="0"/>
            <a:endCxn id="33" idx="2"/>
          </p:cNvCxnSpPr>
          <p:nvPr/>
        </p:nvCxnSpPr>
        <p:spPr>
          <a:xfrm rot="16200000" flipV="1">
            <a:off x="3889019" y="2788958"/>
            <a:ext cx="1375586" cy="3587327"/>
          </a:xfrm>
          <a:prstGeom prst="bentConnector3">
            <a:avLst>
              <a:gd name="adj1" fmla="val 500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66"/>
          <p:cNvCxnSpPr/>
          <p:nvPr/>
        </p:nvCxnSpPr>
        <p:spPr>
          <a:xfrm rot="16200000" flipH="1">
            <a:off x="3307190" y="3226490"/>
            <a:ext cx="1375586" cy="2712264"/>
          </a:xfrm>
          <a:prstGeom prst="bentConnector3">
            <a:avLst>
              <a:gd name="adj1" fmla="val 61079"/>
            </a:avLst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70"/>
          <p:cNvCxnSpPr/>
          <p:nvPr/>
        </p:nvCxnSpPr>
        <p:spPr>
          <a:xfrm rot="16200000" flipH="1">
            <a:off x="4443466" y="2409698"/>
            <a:ext cx="2207469" cy="498145"/>
          </a:xfrm>
          <a:prstGeom prst="bentConnector2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73"/>
          <p:cNvCxnSpPr>
            <a:stCxn id="13" idx="2"/>
            <a:endCxn id="33" idx="0"/>
          </p:cNvCxnSpPr>
          <p:nvPr/>
        </p:nvCxnSpPr>
        <p:spPr>
          <a:xfrm rot="5400000">
            <a:off x="3039995" y="1277470"/>
            <a:ext cx="1078118" cy="1591811"/>
          </a:xfrm>
          <a:prstGeom prst="bentConnector3">
            <a:avLst>
              <a:gd name="adj1" fmla="val 22536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75"/>
          <p:cNvSpPr/>
          <p:nvPr/>
        </p:nvSpPr>
        <p:spPr>
          <a:xfrm>
            <a:off x="5777223" y="3201152"/>
            <a:ext cx="1481471" cy="1115306"/>
          </a:xfrm>
          <a:prstGeom prst="rect">
            <a:avLst/>
          </a:prstGeom>
          <a:solidFill>
            <a:srgbClr val="00B0F0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dirty="0">
                <a:solidFill>
                  <a:schemeClr val="tx1"/>
                </a:solidFill>
              </a:rPr>
              <a:t>Sistema </a:t>
            </a:r>
            <a:r>
              <a:rPr lang="es-PE" sz="1800" dirty="0" err="1">
                <a:solidFill>
                  <a:schemeClr val="tx1"/>
                </a:solidFill>
              </a:rPr>
              <a:t>Core</a:t>
            </a:r>
            <a:r>
              <a:rPr lang="es-PE" sz="1800" dirty="0">
                <a:solidFill>
                  <a:schemeClr val="tx1"/>
                </a:solidFill>
              </a:rPr>
              <a:t> de </a:t>
            </a:r>
            <a:r>
              <a:rPr lang="es-PE" sz="1600" dirty="0">
                <a:solidFill>
                  <a:schemeClr val="tx1"/>
                </a:solidFill>
              </a:rPr>
              <a:t>Pensiones</a:t>
            </a:r>
            <a:endParaRPr lang="es-PE" sz="1800" dirty="0">
              <a:solidFill>
                <a:schemeClr val="tx1"/>
              </a:solidFill>
            </a:endParaRPr>
          </a:p>
          <a:p>
            <a:pPr algn="ctr"/>
            <a:endParaRPr lang="es-PE" sz="1800" dirty="0">
              <a:solidFill>
                <a:schemeClr val="tx1"/>
              </a:solidFill>
            </a:endParaRPr>
          </a:p>
        </p:txBody>
      </p:sp>
      <p:cxnSp>
        <p:nvCxnSpPr>
          <p:cNvPr id="54" name="Elbow Connector 295"/>
          <p:cNvCxnSpPr>
            <a:stCxn id="12" idx="0"/>
            <a:endCxn id="16" idx="0"/>
          </p:cNvCxnSpPr>
          <p:nvPr/>
        </p:nvCxnSpPr>
        <p:spPr>
          <a:xfrm rot="5400000" flipH="1" flipV="1">
            <a:off x="6420929" y="98693"/>
            <a:ext cx="12700" cy="2045970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17"/>
          <p:cNvCxnSpPr>
            <a:stCxn id="14" idx="0"/>
            <a:endCxn id="15" idx="0"/>
          </p:cNvCxnSpPr>
          <p:nvPr/>
        </p:nvCxnSpPr>
        <p:spPr>
          <a:xfrm rot="5400000" flipH="1" flipV="1">
            <a:off x="7443914" y="98693"/>
            <a:ext cx="12700" cy="2045970"/>
          </a:xfrm>
          <a:prstGeom prst="bentConnector3">
            <a:avLst>
              <a:gd name="adj1" fmla="val 1424346"/>
            </a:avLst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Elbow Connector 363"/>
          <p:cNvCxnSpPr>
            <a:endCxn id="30" idx="0"/>
          </p:cNvCxnSpPr>
          <p:nvPr/>
        </p:nvCxnSpPr>
        <p:spPr>
          <a:xfrm>
            <a:off x="7276472" y="4116616"/>
            <a:ext cx="2462669" cy="1153799"/>
          </a:xfrm>
          <a:prstGeom prst="bentConnector2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377"/>
          <p:cNvCxnSpPr/>
          <p:nvPr/>
        </p:nvCxnSpPr>
        <p:spPr>
          <a:xfrm rot="16200000" flipH="1">
            <a:off x="6814232" y="2400654"/>
            <a:ext cx="3731862" cy="2007656"/>
          </a:xfrm>
          <a:prstGeom prst="bentConnector3">
            <a:avLst>
              <a:gd name="adj1" fmla="val 3329"/>
            </a:avLst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386"/>
          <p:cNvCxnSpPr/>
          <p:nvPr/>
        </p:nvCxnSpPr>
        <p:spPr>
          <a:xfrm rot="5400000">
            <a:off x="6469658" y="2317146"/>
            <a:ext cx="1732015" cy="179057"/>
          </a:xfrm>
          <a:prstGeom prst="bentConnector3">
            <a:avLst>
              <a:gd name="adj1" fmla="val 100044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04"/>
          <p:cNvCxnSpPr/>
          <p:nvPr/>
        </p:nvCxnSpPr>
        <p:spPr>
          <a:xfrm>
            <a:off x="7474916" y="1540665"/>
            <a:ext cx="0" cy="372382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433"/>
          <p:cNvCxnSpPr/>
          <p:nvPr/>
        </p:nvCxnSpPr>
        <p:spPr>
          <a:xfrm rot="16200000" flipH="1">
            <a:off x="6415801" y="2732312"/>
            <a:ext cx="3715405" cy="1327881"/>
          </a:xfrm>
          <a:prstGeom prst="bentConnector3">
            <a:avLst>
              <a:gd name="adj1" fmla="val 5935"/>
            </a:avLst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38"/>
          <p:cNvCxnSpPr>
            <a:endCxn id="15" idx="1"/>
          </p:cNvCxnSpPr>
          <p:nvPr/>
        </p:nvCxnSpPr>
        <p:spPr>
          <a:xfrm>
            <a:off x="7726578" y="1327997"/>
            <a:ext cx="393044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40"/>
          <p:cNvCxnSpPr/>
          <p:nvPr/>
        </p:nvCxnSpPr>
        <p:spPr>
          <a:xfrm>
            <a:off x="6385929" y="1540665"/>
            <a:ext cx="1395" cy="1660486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450"/>
          <p:cNvCxnSpPr>
            <a:endCxn id="15" idx="3"/>
          </p:cNvCxnSpPr>
          <p:nvPr/>
        </p:nvCxnSpPr>
        <p:spPr>
          <a:xfrm rot="16200000" flipV="1">
            <a:off x="6973314" y="3168859"/>
            <a:ext cx="3936494" cy="25477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Elbow Connector 455"/>
          <p:cNvCxnSpPr/>
          <p:nvPr/>
        </p:nvCxnSpPr>
        <p:spPr>
          <a:xfrm rot="5400000">
            <a:off x="6951392" y="1883819"/>
            <a:ext cx="1775341" cy="1145929"/>
          </a:xfrm>
          <a:prstGeom prst="bentConnector3">
            <a:avLst>
              <a:gd name="adj1" fmla="val 99844"/>
            </a:avLst>
          </a:prstGeom>
          <a:ln w="1270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Elbow Connector 471"/>
          <p:cNvCxnSpPr/>
          <p:nvPr/>
        </p:nvCxnSpPr>
        <p:spPr>
          <a:xfrm rot="5400000" flipH="1" flipV="1">
            <a:off x="3506473" y="-1406217"/>
            <a:ext cx="1321409" cy="6377201"/>
          </a:xfrm>
          <a:prstGeom prst="bentConnector3">
            <a:avLst>
              <a:gd name="adj1" fmla="val 106697"/>
            </a:avLst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81"/>
          <p:cNvCxnSpPr/>
          <p:nvPr/>
        </p:nvCxnSpPr>
        <p:spPr>
          <a:xfrm rot="5400000">
            <a:off x="4468771" y="2486317"/>
            <a:ext cx="3731840" cy="1843559"/>
          </a:xfrm>
          <a:prstGeom prst="bentConnector3">
            <a:avLst>
              <a:gd name="adj1" fmla="val 3292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525"/>
          <p:cNvCxnSpPr>
            <a:stCxn id="22" idx="0"/>
          </p:cNvCxnSpPr>
          <p:nvPr/>
        </p:nvCxnSpPr>
        <p:spPr>
          <a:xfrm rot="5400000" flipH="1" flipV="1">
            <a:off x="3799073" y="3284573"/>
            <a:ext cx="1145484" cy="2826201"/>
          </a:xfrm>
          <a:prstGeom prst="bentConnector2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529"/>
          <p:cNvCxnSpPr/>
          <p:nvPr/>
        </p:nvCxnSpPr>
        <p:spPr>
          <a:xfrm rot="5400000">
            <a:off x="4584722" y="2665756"/>
            <a:ext cx="3715379" cy="1493941"/>
          </a:xfrm>
          <a:prstGeom prst="bentConnector3">
            <a:avLst>
              <a:gd name="adj1" fmla="val 14878"/>
            </a:avLst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03"/>
          <p:cNvCxnSpPr/>
          <p:nvPr/>
        </p:nvCxnSpPr>
        <p:spPr>
          <a:xfrm flipV="1">
            <a:off x="7269426" y="3275468"/>
            <a:ext cx="3670370" cy="406894"/>
          </a:xfrm>
          <a:prstGeom prst="bentConnector3">
            <a:avLst>
              <a:gd name="adj1" fmla="val 94843"/>
            </a:avLst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110"/>
          <p:cNvCxnSpPr>
            <a:stCxn id="8" idx="2"/>
            <a:endCxn id="28" idx="0"/>
          </p:cNvCxnSpPr>
          <p:nvPr/>
        </p:nvCxnSpPr>
        <p:spPr>
          <a:xfrm rot="16200000" flipH="1">
            <a:off x="4194657" y="1471434"/>
            <a:ext cx="722835" cy="68632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114"/>
          <p:cNvSpPr/>
          <p:nvPr/>
        </p:nvSpPr>
        <p:spPr>
          <a:xfrm>
            <a:off x="2939382" y="1112667"/>
            <a:ext cx="843956" cy="412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Estudio de Abogados</a:t>
            </a:r>
          </a:p>
        </p:txBody>
      </p:sp>
      <p:cxnSp>
        <p:nvCxnSpPr>
          <p:cNvPr id="72" name="Elbow Connector 115"/>
          <p:cNvCxnSpPr/>
          <p:nvPr/>
        </p:nvCxnSpPr>
        <p:spPr>
          <a:xfrm rot="16200000" flipH="1">
            <a:off x="3399571" y="1498974"/>
            <a:ext cx="2330055" cy="2425248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Flowchart: Magnetic Disk 34"/>
          <p:cNvSpPr/>
          <p:nvPr/>
        </p:nvSpPr>
        <p:spPr>
          <a:xfrm>
            <a:off x="367845" y="2595477"/>
            <a:ext cx="1327105" cy="1816353"/>
          </a:xfrm>
          <a:prstGeom prst="flowChartMagneticDisk">
            <a:avLst/>
          </a:prstGeom>
          <a:solidFill>
            <a:srgbClr val="B5D5A7"/>
          </a:solidFill>
          <a:ln>
            <a:solidFill>
              <a:srgbClr val="70ADA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74" name="Straight Arrow Connector 96"/>
          <p:cNvCxnSpPr/>
          <p:nvPr/>
        </p:nvCxnSpPr>
        <p:spPr>
          <a:xfrm flipH="1">
            <a:off x="2011853" y="4009608"/>
            <a:ext cx="3765370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9"/>
          <p:cNvSpPr txBox="1"/>
          <p:nvPr/>
        </p:nvSpPr>
        <p:spPr>
          <a:xfrm>
            <a:off x="499776" y="3488305"/>
            <a:ext cx="114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b="1" i="1" dirty="0" err="1"/>
              <a:t>Datawarehouse</a:t>
            </a:r>
            <a:endParaRPr lang="es-PE" sz="1100" b="1" i="1" dirty="0"/>
          </a:p>
        </p:txBody>
      </p:sp>
      <p:cxnSp>
        <p:nvCxnSpPr>
          <p:cNvPr id="76" name="Elbow Connector 89"/>
          <p:cNvCxnSpPr/>
          <p:nvPr/>
        </p:nvCxnSpPr>
        <p:spPr>
          <a:xfrm rot="10800000">
            <a:off x="672880" y="4541656"/>
            <a:ext cx="1872000" cy="905074"/>
          </a:xfrm>
          <a:prstGeom prst="bentConnector3">
            <a:avLst>
              <a:gd name="adj1" fmla="val 100242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114"/>
          <p:cNvSpPr/>
          <p:nvPr/>
        </p:nvSpPr>
        <p:spPr>
          <a:xfrm>
            <a:off x="3647706" y="2228727"/>
            <a:ext cx="1074530" cy="5548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Gestión de Campañas</a:t>
            </a:r>
          </a:p>
        </p:txBody>
      </p:sp>
      <p:cxnSp>
        <p:nvCxnSpPr>
          <p:cNvPr id="78" name="Elbow Connector 115"/>
          <p:cNvCxnSpPr>
            <a:stCxn id="77" idx="2"/>
          </p:cNvCxnSpPr>
          <p:nvPr/>
        </p:nvCxnSpPr>
        <p:spPr>
          <a:xfrm rot="16200000" flipH="1">
            <a:off x="4296734" y="2671783"/>
            <a:ext cx="1368724" cy="1592250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26466" y="404669"/>
            <a:ext cx="10998459" cy="436879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Mapa de </a:t>
            </a:r>
            <a:r>
              <a:rPr lang="pt-BR" sz="2400" dirty="0" err="1">
                <a:solidFill>
                  <a:srgbClr val="00B0F0"/>
                </a:solidFill>
              </a:rPr>
              <a:t>Integración</a:t>
            </a:r>
            <a:r>
              <a:rPr lang="pt-BR" sz="2400" dirty="0">
                <a:solidFill>
                  <a:srgbClr val="00B0F0"/>
                </a:solidFill>
              </a:rPr>
              <a:t> PRIMA AFP</a:t>
            </a:r>
          </a:p>
          <a:p>
            <a:br>
              <a:rPr lang="es-ES" sz="2400" dirty="0"/>
            </a:br>
            <a:endParaRPr lang="es-ES" sz="2400" dirty="0"/>
          </a:p>
          <a:p>
            <a:endParaRPr lang="es-ES" sz="2400" dirty="0"/>
          </a:p>
        </p:txBody>
      </p:sp>
      <p:sp>
        <p:nvSpPr>
          <p:cNvPr id="80" name="2 Rectángulo"/>
          <p:cNvSpPr/>
          <p:nvPr/>
        </p:nvSpPr>
        <p:spPr>
          <a:xfrm>
            <a:off x="192209" y="5860740"/>
            <a:ext cx="545710" cy="150913"/>
          </a:xfrm>
          <a:prstGeom prst="rect">
            <a:avLst/>
          </a:prstGeom>
          <a:solidFill>
            <a:srgbClr val="00A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>
              <a:solidFill>
                <a:schemeClr val="tx1"/>
              </a:solidFill>
            </a:endParaRPr>
          </a:p>
        </p:txBody>
      </p:sp>
      <p:sp>
        <p:nvSpPr>
          <p:cNvPr id="81" name="79 Rectángulo"/>
          <p:cNvSpPr/>
          <p:nvPr/>
        </p:nvSpPr>
        <p:spPr>
          <a:xfrm>
            <a:off x="187174" y="6081439"/>
            <a:ext cx="545710" cy="1626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>
              <a:solidFill>
                <a:schemeClr val="tx1"/>
              </a:solidFill>
            </a:endParaRPr>
          </a:p>
        </p:txBody>
      </p:sp>
      <p:sp>
        <p:nvSpPr>
          <p:cNvPr id="82" name="3 CuadroTexto"/>
          <p:cNvSpPr txBox="1"/>
          <p:nvPr/>
        </p:nvSpPr>
        <p:spPr>
          <a:xfrm>
            <a:off x="665025" y="6059794"/>
            <a:ext cx="1480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>
              <a:defRPr sz="1000"/>
            </a:lvl1pPr>
          </a:lstStyle>
          <a:p>
            <a:r>
              <a:rPr lang="es-PE" sz="900" dirty="0"/>
              <a:t>Sistemas de Canales</a:t>
            </a:r>
          </a:p>
        </p:txBody>
      </p:sp>
      <p:sp>
        <p:nvSpPr>
          <p:cNvPr id="83" name="80 CuadroTexto"/>
          <p:cNvSpPr txBox="1"/>
          <p:nvPr/>
        </p:nvSpPr>
        <p:spPr>
          <a:xfrm>
            <a:off x="666120" y="5813996"/>
            <a:ext cx="1480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Sistemas </a:t>
            </a:r>
            <a:r>
              <a:rPr lang="es-PE" sz="900" dirty="0" err="1"/>
              <a:t>Core</a:t>
            </a:r>
            <a:r>
              <a:rPr lang="es-PE" sz="900" dirty="0"/>
              <a:t> Actual</a:t>
            </a:r>
          </a:p>
        </p:txBody>
      </p:sp>
      <p:sp>
        <p:nvSpPr>
          <p:cNvPr id="84" name="2 Rectángulo"/>
          <p:cNvSpPr/>
          <p:nvPr/>
        </p:nvSpPr>
        <p:spPr>
          <a:xfrm>
            <a:off x="203096" y="6349185"/>
            <a:ext cx="545710" cy="161821"/>
          </a:xfrm>
          <a:prstGeom prst="rect">
            <a:avLst/>
          </a:prstGeom>
          <a:solidFill>
            <a:srgbClr val="D951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>
              <a:solidFill>
                <a:schemeClr val="tx1"/>
              </a:solidFill>
            </a:endParaRPr>
          </a:p>
        </p:txBody>
      </p:sp>
      <p:sp>
        <p:nvSpPr>
          <p:cNvPr id="85" name="3 CuadroTexto"/>
          <p:cNvSpPr txBox="1"/>
          <p:nvPr/>
        </p:nvSpPr>
        <p:spPr>
          <a:xfrm>
            <a:off x="694605" y="6306984"/>
            <a:ext cx="2132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Sistemas Administrativos y Externos </a:t>
            </a:r>
          </a:p>
        </p:txBody>
      </p:sp>
      <p:sp>
        <p:nvSpPr>
          <p:cNvPr id="86" name="2 Rectángulo"/>
          <p:cNvSpPr/>
          <p:nvPr/>
        </p:nvSpPr>
        <p:spPr>
          <a:xfrm>
            <a:off x="203096" y="6609356"/>
            <a:ext cx="545710" cy="161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>
              <a:solidFill>
                <a:schemeClr val="tx1"/>
              </a:solidFill>
            </a:endParaRPr>
          </a:p>
        </p:txBody>
      </p:sp>
      <p:sp>
        <p:nvSpPr>
          <p:cNvPr id="87" name="3 CuadroTexto"/>
          <p:cNvSpPr txBox="1"/>
          <p:nvPr/>
        </p:nvSpPr>
        <p:spPr>
          <a:xfrm>
            <a:off x="688588" y="6567155"/>
            <a:ext cx="1480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/>
              <a:t>Otros Sistemas </a:t>
            </a:r>
            <a:r>
              <a:rPr lang="es-PE" sz="900" dirty="0" err="1"/>
              <a:t>Core</a:t>
            </a:r>
            <a:endParaRPr lang="es-PE" sz="900" dirty="0"/>
          </a:p>
        </p:txBody>
      </p:sp>
    </p:spTree>
    <p:extLst>
      <p:ext uri="{BB962C8B-B14F-4D97-AF65-F5344CB8AC3E}">
        <p14:creationId xmlns:p14="http://schemas.microsoft.com/office/powerpoint/2010/main" val="1171913667"/>
      </p:ext>
    </p:extLst>
  </p:cSld>
  <p:clrMapOvr>
    <a:masterClrMapping/>
  </p:clrMapOvr>
</p:sld>
</file>

<file path=ppt/theme/theme1.xml><?xml version="1.0" encoding="utf-8"?>
<a:theme xmlns:a="http://schemas.openxmlformats.org/drawingml/2006/main" name="5_Prima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ICIO Y CIERRE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TERIORES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INTERIO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INTERIO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INTERIO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115031</TotalTime>
  <Words>883</Words>
  <Application>Microsoft Office PowerPoint</Application>
  <PresentationFormat>Personalizado</PresentationFormat>
  <Paragraphs>278</Paragraphs>
  <Slides>15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Arial</vt:lpstr>
      <vt:lpstr>Calibri</vt:lpstr>
      <vt:lpstr>Courier New</vt:lpstr>
      <vt:lpstr>Flexo</vt:lpstr>
      <vt:lpstr>Tahoma</vt:lpstr>
      <vt:lpstr>Wingdings</vt:lpstr>
      <vt:lpstr>5_Prima 2014</vt:lpstr>
      <vt:lpstr>INICIO Y CIERRE</vt:lpstr>
      <vt:lpstr>INTERIORES</vt:lpstr>
      <vt:lpstr>1_INTERIORES</vt:lpstr>
      <vt:lpstr>2_INTERIORES</vt:lpstr>
      <vt:lpstr>3_INTERIORES</vt:lpstr>
      <vt:lpstr>Proyecto Kadabra Mayo, 2018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Credito BCP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Varela G. - Prima AFP</dc:creator>
  <cp:lastModifiedBy>William Ccucho Marquez</cp:lastModifiedBy>
  <cp:revision>941</cp:revision>
  <cp:lastPrinted>2018-06-27T22:13:00Z</cp:lastPrinted>
  <dcterms:created xsi:type="dcterms:W3CDTF">2015-06-26T20:56:26Z</dcterms:created>
  <dcterms:modified xsi:type="dcterms:W3CDTF">2018-06-28T00:25:08Z</dcterms:modified>
</cp:coreProperties>
</file>