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8"/>
    <p:restoredTop sz="94685"/>
  </p:normalViewPr>
  <p:slideViewPr>
    <p:cSldViewPr snapToGrid="0">
      <p:cViewPr>
        <p:scale>
          <a:sx n="77" d="100"/>
          <a:sy n="77" d="100"/>
        </p:scale>
        <p:origin x="289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818-52CE-2AEC-391D-AF0156FA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AEAC0-871D-9EE2-6828-714BE283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A70-1D6F-E7B7-81F0-DAB8C45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E96D-9155-2D30-8D1F-60B57A8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391F-ABD9-89D3-5CB7-A5C33078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ED3-A5D2-1EA8-BDFD-4EE2BE6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16A3-A537-B2D4-E5C0-F07BB5B1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5069-C29F-55B6-4723-D8692A43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9F57-8C40-FFEC-801E-0F71A70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BB14-3EC7-4B40-0B9E-6A2876E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925A-BEFD-D9B1-E801-EB932E75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E4AA8-1B4E-1505-697E-855C63E5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A122-5345-17B8-ECBA-D5DFC90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5628-C7D0-CF4A-361F-69533D6E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5CD4-89C8-7D30-E323-7F4D0C2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06AB-7925-560C-22E5-3F7F3D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719B-B651-F9B0-D311-3281261E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B5D7-BF98-2802-3D2A-19A63F91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1B4F-F8DB-8940-00BD-03BA65B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5C78-29E5-33DF-53AD-77F6DE0A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AD73-1DBE-A3B6-C9BA-DBA0BDA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BC0-2512-C8C5-FC18-4CE019BF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4BD8-BE0B-BC56-ABC2-5280FCD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B0D5-DDE9-AF56-1B44-DF8B3742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D976-BAAE-623C-0DF0-B8E236E5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DF6-20DD-1ECB-66FB-E115A305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4D55-492F-82BF-5D5D-B17E9DC1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8127-6CC1-9B78-CC06-90BE391E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E4EA-C9B9-85CB-7EDB-F725CB92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22C3-30DE-24CA-ED7A-629377B0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0C87-1014-AC88-1D67-BD9E0BB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B1CE-5799-A60A-D9A6-3C9355A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2764-00E7-04DF-F991-CC8B7D54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F85BC-8217-60AF-B7B8-62D42456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51D01-DED7-1D84-484F-D8B74A4E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2F03C-92C3-9A83-BD5F-2F045842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9B134-7252-80D7-5640-BA1C5FBD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95F4-C033-F017-D60A-0202A26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60662-E456-5295-E7D3-3AC9099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C43F-FAE6-4986-E46B-AC9BF883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51CAB-D338-E6B0-51EC-89A72306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A60F3-5E51-1D65-D790-EACC3EA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03CFB-65E0-8BC1-F821-2C233F36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CE8B-D327-1056-9549-A6B8C11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E05A9-E444-E729-25BB-4A49BF2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EA89-65C6-6BA8-F4A6-EF9E254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AC27-38A4-FD4C-2E63-8B1B8E9F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026-088B-A67A-04C2-533D26BE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F91C-5BCB-67C6-3B5E-DC37128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048C-45A3-4FCC-9B06-53F94714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8061-27A4-A93A-47ED-E5310A3F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99B5-16A0-4BA5-F08C-5BE5226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96E0-D675-B8E9-EF39-EFEA763F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0CEE2-CC40-80E2-703D-127F6A375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C9CB0-54E0-3F04-408B-1E32A9E9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6E7D-8D51-45F6-907D-B6EDBF4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7908-1682-C13D-92AD-F3D1F6A6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9695-0AB2-F06C-603C-52ADD26B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F2B6B-2E3A-04BE-2ED8-1EA89E37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C044-5BBC-072A-7C4F-AE6293D4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4771-61FC-D9A6-1A60-91DFA1840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F4EB1-41BF-9540-BC4C-3862A81A3E4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560E-02B5-777F-B629-FB3DA8C9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6484-FE14-2398-B460-E9C7ADD4C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7CDB098-0264-3A20-B04E-1567C9EC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2267849"/>
            <a:ext cx="584006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Portfol.io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:  Enhancing candidate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through LLM-powered MAS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C9E874-C810-DA6D-A060-BF36F9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856127"/>
            <a:ext cx="5881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Luis Manuel Postigo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Auburn University, Samuel Ginn College of Engineering. Auburn, AL.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1CD317-A910-A64B-0007-3FC90FE84A78}"/>
              </a:ext>
            </a:extLst>
          </p:cNvPr>
          <p:cNvCxnSpPr/>
          <p:nvPr/>
        </p:nvCxnSpPr>
        <p:spPr>
          <a:xfrm>
            <a:off x="796413" y="582663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6E94BF-843D-5B5B-C515-E4F4C0A85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4791024"/>
            <a:ext cx="2442845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6AFBAB-F6A8-5EDB-1134-383D4218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4A6113-BA4C-5D17-25DA-3CB82C395F5F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AA5A6-F328-C11A-10FE-7C96A1285578}"/>
              </a:ext>
            </a:extLst>
          </p:cNvPr>
          <p:cNvSpPr txBox="1"/>
          <p:nvPr/>
        </p:nvSpPr>
        <p:spPr>
          <a:xfrm>
            <a:off x="796413" y="575906"/>
            <a:ext cx="7842620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1. Project Scope and Objectives Refinement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F2EC8-6E16-23C9-1D78-2C7A10410257}"/>
              </a:ext>
            </a:extLst>
          </p:cNvPr>
          <p:cNvSpPr txBox="1"/>
          <p:nvPr/>
        </p:nvSpPr>
        <p:spPr>
          <a:xfrm>
            <a:off x="796413" y="1390642"/>
            <a:ext cx="516765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Why KIF over JSON?</a:t>
            </a:r>
          </a:p>
          <a:p>
            <a:pPr marL="296863"/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KIF supports semantic interoperability, logical assertions, and abstract knowledge representation—critical for intelligent agent reasoning. JSON is too syntactic for this depth.</a:t>
            </a:r>
          </a:p>
          <a:p>
            <a:pPr marL="296863"/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Negotiation Model:</a:t>
            </a:r>
          </a:p>
          <a:p>
            <a:pPr marL="296863"/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Introduced a two-phase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Task Assignment: Uses Contract Net Protocol (CNP)—agents bid on tasks based on specialization and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Final Recommendation: Uses Abstract Argumentation Framework (AAF) where agents argue for/against candidates. Conflicts are resolved using grounded semantics to ensure strong, consensus-based decisions.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A169E-F291-08D1-BA05-0F1CBE820131}"/>
              </a:ext>
            </a:extLst>
          </p:cNvPr>
          <p:cNvSpPr txBox="1"/>
          <p:nvPr/>
        </p:nvSpPr>
        <p:spPr>
          <a:xfrm>
            <a:off x="6469039" y="1390642"/>
            <a:ext cx="49265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Refined 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Multi-agent system for applicant evaluation (skills, resume, education, portfolio).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CNP for dynamic task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LLM-powered portfolio scraping to verify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Abstract argumentation for final candidate decision.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Explainable, transparent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99263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41C72-7F57-3A75-E4F3-14C9D7EE5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1658B0-E2EA-B297-A4A0-52D43CE8C3F6}"/>
              </a:ext>
            </a:extLst>
          </p:cNvPr>
          <p:cNvSpPr txBox="1"/>
          <p:nvPr/>
        </p:nvSpPr>
        <p:spPr>
          <a:xfrm>
            <a:off x="796413" y="575906"/>
            <a:ext cx="7842620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2. Detailed Implementation Plan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ADBE4-FB3F-AF0B-DF77-5B89F8EC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4ECAAF-C183-A18C-92C7-184CAC7325F6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document&#10;&#10;AI-generated content may be incorrect.">
            <a:extLst>
              <a:ext uri="{FF2B5EF4-FFF2-40B4-BE49-F238E27FC236}">
                <a16:creationId xmlns:a16="http://schemas.microsoft.com/office/drawing/2014/main" id="{2223539B-5DF2-2043-C4B2-AD76E594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2" t="33234" r="13549" b="11244"/>
          <a:stretch/>
        </p:blipFill>
        <p:spPr>
          <a:xfrm>
            <a:off x="973867" y="1996573"/>
            <a:ext cx="4634606" cy="3402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4FCEBF-CA55-FF6B-8C0B-76918FBD17A3}"/>
              </a:ext>
            </a:extLst>
          </p:cNvPr>
          <p:cNvSpPr txBox="1"/>
          <p:nvPr/>
        </p:nvSpPr>
        <p:spPr>
          <a:xfrm>
            <a:off x="796413" y="1635210"/>
            <a:ext cx="5167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Major Milestones and Deliverables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7A330-655E-576E-C3EB-DA4D4EA79C83}"/>
              </a:ext>
            </a:extLst>
          </p:cNvPr>
          <p:cNvSpPr txBox="1"/>
          <p:nvPr/>
        </p:nvSpPr>
        <p:spPr>
          <a:xfrm>
            <a:off x="5997480" y="1635210"/>
            <a:ext cx="5167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Gantt Chart – Project Schedule</a:t>
            </a:r>
          </a:p>
        </p:txBody>
      </p:sp>
      <p:pic>
        <p:nvPicPr>
          <p:cNvPr id="15" name="Picture 14" descr="A screen shot of a chart&#10;&#10;AI-generated content may be incorrect.">
            <a:extLst>
              <a:ext uri="{FF2B5EF4-FFF2-40B4-BE49-F238E27FC236}">
                <a16:creationId xmlns:a16="http://schemas.microsoft.com/office/drawing/2014/main" id="{ABEB4E55-93EB-035D-31BB-1FD05D35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10" t="15477" r="27063" b="9449"/>
          <a:stretch/>
        </p:blipFill>
        <p:spPr>
          <a:xfrm rot="5400000">
            <a:off x="7201319" y="1123689"/>
            <a:ext cx="3152930" cy="51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6F314-1E84-9BC4-703F-226931CBB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102529-B7CE-8FA9-9248-733FB1420C6F}"/>
              </a:ext>
            </a:extLst>
          </p:cNvPr>
          <p:cNvSpPr txBox="1"/>
          <p:nvPr/>
        </p:nvSpPr>
        <p:spPr>
          <a:xfrm>
            <a:off x="796413" y="575906"/>
            <a:ext cx="7842620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3. Implementation Framework Identification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74359-A378-C96D-1719-A5C1B672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6FC622-3291-B6A8-C73A-0BCEBCFF6D3B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3B9383-545B-4C6C-2AAC-73DFB6604541}"/>
              </a:ext>
            </a:extLst>
          </p:cNvPr>
          <p:cNvSpPr txBox="1"/>
          <p:nvPr/>
        </p:nvSpPr>
        <p:spPr>
          <a:xfrm>
            <a:off x="1049868" y="1511557"/>
            <a:ext cx="45814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Framework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Python: Core language for modular 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FastAPI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: Lightweight APIs for agent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RabbitMQ: Async messaging between 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LangChain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: Manages prompt chaining, structured outputs,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Why This Stack?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Scalable, modular, async-friendly.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Supports interpretable agents with structured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Agents use LLMs to reason over KIF inputs and produce formal outputs.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8D0DE-D7EA-4F5D-A5F4-9ABD0BF1F144}"/>
              </a:ext>
            </a:extLst>
          </p:cNvPr>
          <p:cNvSpPr txBox="1"/>
          <p:nvPr/>
        </p:nvSpPr>
        <p:spPr>
          <a:xfrm>
            <a:off x="6282266" y="1511557"/>
            <a:ext cx="44026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Agent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Agents are Python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Common methods: </a:t>
            </a: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analyze_input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(), </a:t>
            </a: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generate_output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(), </a:t>
            </a: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communicate_with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().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Shared modules for tasks like resume parsing and skill matching.</a:t>
            </a:r>
          </a:p>
        </p:txBody>
      </p:sp>
    </p:spTree>
    <p:extLst>
      <p:ext uri="{BB962C8B-B14F-4D97-AF65-F5344CB8AC3E}">
        <p14:creationId xmlns:p14="http://schemas.microsoft.com/office/powerpoint/2010/main" val="5983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054B-780C-5E74-EDD2-939887B3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E5E34C-F8DC-5692-876C-9817D3B9BB4D}"/>
              </a:ext>
            </a:extLst>
          </p:cNvPr>
          <p:cNvSpPr txBox="1"/>
          <p:nvPr/>
        </p:nvSpPr>
        <p:spPr>
          <a:xfrm>
            <a:off x="796413" y="575906"/>
            <a:ext cx="7842620" cy="48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4. Preliminary Implementation of Main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99506F-836E-C9CC-199E-0617216F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14FCE-5195-C42D-D32F-62D34BE6AA17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0B8F7E-2DD8-5C9D-F748-DB43987A2BDF}"/>
              </a:ext>
            </a:extLst>
          </p:cNvPr>
          <p:cNvSpPr txBox="1"/>
          <p:nvPr/>
        </p:nvSpPr>
        <p:spPr>
          <a:xfrm>
            <a:off x="933189" y="1557774"/>
            <a:ext cx="3940752" cy="63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Basic implementation of the main architecture of our multi-agent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8F528-0E30-A823-582C-8DFEFC585BFF}"/>
              </a:ext>
            </a:extLst>
          </p:cNvPr>
          <p:cNvSpPr txBox="1"/>
          <p:nvPr/>
        </p:nvSpPr>
        <p:spPr>
          <a:xfrm>
            <a:off x="5156200" y="1416196"/>
            <a:ext cx="3060700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Aft>
                <a:spcPts val="800"/>
              </a:spcAft>
              <a:defRPr sz="1600" b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LLM-powered conversational agents within the system.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9DE16-BB72-7F77-B34A-C016F28EA0F0}"/>
              </a:ext>
            </a:extLst>
          </p:cNvPr>
          <p:cNvSpPr txBox="1"/>
          <p:nvPr/>
        </p:nvSpPr>
        <p:spPr>
          <a:xfrm>
            <a:off x="8343901" y="1416195"/>
            <a:ext cx="3060700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lnSpc>
                <a:spcPct val="115000"/>
              </a:lnSpc>
              <a:spcAft>
                <a:spcPts val="800"/>
              </a:spcAft>
              <a:defRPr sz="1600" b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demonstration or proof-of-concept showcasing the initial functionality.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B512C8-72CD-755D-919F-0E37F74C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08" t="37902" r="19434" b="25370"/>
          <a:stretch/>
        </p:blipFill>
        <p:spPr>
          <a:xfrm>
            <a:off x="816510" y="2399633"/>
            <a:ext cx="4174110" cy="2653379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36142C-8BEA-70EC-EAF4-1A143CD0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10" t="33333" r="24077" b="14044"/>
          <a:stretch/>
        </p:blipFill>
        <p:spPr>
          <a:xfrm>
            <a:off x="5384800" y="2399633"/>
            <a:ext cx="2633936" cy="2741638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333DA7-521F-9E7A-BCD2-3CC6FF47C8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97" t="14074" r="24194" b="34076"/>
          <a:stretch/>
        </p:blipFill>
        <p:spPr>
          <a:xfrm>
            <a:off x="8582683" y="2354492"/>
            <a:ext cx="2633936" cy="27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382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SF Pro Heavy</vt:lpstr>
      <vt:lpstr>SF Pro Heavy</vt:lpstr>
      <vt:lpstr>SF Pro Light</vt:lpstr>
      <vt:lpstr>SF Pro Medium</vt:lpstr>
      <vt:lpstr>SF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Postigo Paredes</dc:creator>
  <cp:lastModifiedBy>Luis Postigo Paredes</cp:lastModifiedBy>
  <cp:revision>2</cp:revision>
  <dcterms:created xsi:type="dcterms:W3CDTF">2025-04-03T04:31:48Z</dcterms:created>
  <dcterms:modified xsi:type="dcterms:W3CDTF">2025-04-11T18:56:50Z</dcterms:modified>
</cp:coreProperties>
</file>