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9" r:id="rId5"/>
    <p:sldId id="264" r:id="rId6"/>
    <p:sldId id="263" r:id="rId7"/>
    <p:sldId id="265" r:id="rId8"/>
    <p:sldId id="267" r:id="rId9"/>
    <p:sldId id="268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3651" autoAdjust="0"/>
  </p:normalViewPr>
  <p:slideViewPr>
    <p:cSldViewPr snapToGrid="0">
      <p:cViewPr>
        <p:scale>
          <a:sx n="75" d="100"/>
          <a:sy n="75" d="100"/>
        </p:scale>
        <p:origin x="-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818-52CE-2AEC-391D-AF0156FA5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AEAC0-871D-9EE2-6828-714BE283B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A70-1D6F-E7B7-81F0-DAB8C458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E96D-9155-2D30-8D1F-60B57A8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391F-ABD9-89D3-5CB7-A5C33078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ED3-A5D2-1EA8-BDFD-4EE2BE6F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A16A3-A537-B2D4-E5C0-F07BB5B1E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85069-C29F-55B6-4723-D8692A43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9F57-8C40-FFEC-801E-0F71A70D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BB14-3EC7-4B40-0B9E-6A2876E2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925A-BEFD-D9B1-E801-EB932E75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E4AA8-1B4E-1505-697E-855C63E5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A122-5345-17B8-ECBA-D5DFC90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5628-C7D0-CF4A-361F-69533D6E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5CD4-89C8-7D30-E323-7F4D0C2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9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06AB-7925-560C-22E5-3F7F3DE9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719B-B651-F9B0-D311-3281261E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B5D7-BF98-2802-3D2A-19A63F91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1B4F-F8DB-8940-00BD-03BA65B6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5C78-29E5-33DF-53AD-77F6DE0A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AD73-1DBE-A3B6-C9BA-DBA0BDA0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6BC0-2512-C8C5-FC18-4CE019BF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4BD8-BE0B-BC56-ABC2-5280FCDD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B0D5-DDE9-AF56-1B44-DF8B3742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FD976-BAAE-623C-0DF0-B8E236E5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9DF6-20DD-1ECB-66FB-E115A305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4D55-492F-82BF-5D5D-B17E9DC1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C8127-6CC1-9B78-CC06-90BE391E5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4E4EA-C9B9-85CB-7EDB-F725CB92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22C3-30DE-24CA-ED7A-629377B0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0C87-1014-AC88-1D67-BD9E0BB6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B1CE-5799-A60A-D9A6-3C9355A8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2764-00E7-04DF-F991-CC8B7D54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F85BC-8217-60AF-B7B8-62D42456B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51D01-DED7-1D84-484F-D8B74A4EE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2F03C-92C3-9A83-BD5F-2F0458429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9B134-7252-80D7-5640-BA1C5FBD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B95F4-C033-F017-D60A-0202A268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60662-E456-5295-E7D3-3AC90999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C43F-FAE6-4986-E46B-AC9BF883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51CAB-D338-E6B0-51EC-89A72306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A60F3-5E51-1D65-D790-EACC3EA7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03CFB-65E0-8BC1-F821-2C233F36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BCE8B-D327-1056-9549-A6B8C11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E05A9-E444-E729-25BB-4A49BF2D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EA89-65C6-6BA8-F4A6-EF9E2544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AC27-38A4-FD4C-2E63-8B1B8E9F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026-088B-A67A-04C2-533D26BE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EF91C-5BCB-67C6-3B5E-DC37128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048C-45A3-4FCC-9B06-53F94714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8061-27A4-A93A-47ED-E5310A3F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99B5-16A0-4BA5-F08C-5BE5226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1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96E0-D675-B8E9-EF39-EFEA763F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0CEE2-CC40-80E2-703D-127F6A375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C9CB0-54E0-3F04-408B-1E32A9E98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96E7D-8D51-45F6-907D-B6EDBF42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7908-1682-C13D-92AD-F3D1F6A6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79695-0AB2-F06C-603C-52ADD26B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F2B6B-2E3A-04BE-2ED8-1EA89E37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0C044-5BBC-072A-7C4F-AE6293D40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4771-61FC-D9A6-1A60-91DFA1840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F4EB1-41BF-9540-BC4C-3862A81A3E4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9560E-02B5-777F-B629-FB3DA8C9C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6484-FE14-2398-B460-E9C7ADD4C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B7E41-4DDC-9946-B37C-9331971C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7CDB098-0264-3A20-B04E-1567C9EC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2267849"/>
            <a:ext cx="575478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F Pro Medium" pitchFamily="2" charset="0"/>
                <a:ea typeface="SF Pro Medium" pitchFamily="2" charset="0"/>
                <a:cs typeface="SF Pro Medium" pitchFamily="2" charset="0"/>
              </a:rPr>
              <a:t>Portfol.io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Medium" pitchFamily="2" charset="0"/>
                <a:ea typeface="SF Pro Medium" pitchFamily="2" charset="0"/>
                <a:cs typeface="SF Pro Medium" pitchFamily="2" charset="0"/>
              </a:rPr>
              <a:t>:  Enhancing candidate evaluation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Medium" pitchFamily="2" charset="0"/>
                <a:ea typeface="SF Pro Medium" pitchFamily="2" charset="0"/>
                <a:cs typeface="SF Pro Medium" pitchFamily="2" charset="0"/>
              </a:rPr>
              <a:t>through LLM-powered MAS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C9E874-C810-DA6D-A060-BF36F94D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856127"/>
            <a:ext cx="5881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Luis Manuel Postigo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Auburn University, Samuel Ginn College of Engineering. Auburn, AL.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1CD317-A910-A64B-0007-3FC90FE84A78}"/>
              </a:ext>
            </a:extLst>
          </p:cNvPr>
          <p:cNvCxnSpPr/>
          <p:nvPr/>
        </p:nvCxnSpPr>
        <p:spPr>
          <a:xfrm>
            <a:off x="796413" y="582663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6E94BF-843D-5B5B-C515-E4F4C0A85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4791024"/>
            <a:ext cx="2442845" cy="7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65D1-FC58-EFC3-6584-B4202FFC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E97D66E-A460-35E0-9CA4-E2AC19E8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92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042481-0FEF-E74F-190B-2C02CFE5BBE0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125CC8-498D-EAA7-B4C3-84705F115A24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3. Portfolio Agent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559FA-CE7C-40EE-EDD1-3385C4EEF4C1}"/>
              </a:ext>
            </a:extLst>
          </p:cNvPr>
          <p:cNvSpPr txBox="1"/>
          <p:nvPr/>
        </p:nvSpPr>
        <p:spPr>
          <a:xfrm>
            <a:off x="796413" y="1390642"/>
            <a:ext cx="51676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What are the current issues?</a:t>
            </a:r>
          </a:p>
          <a:p>
            <a:endParaRPr lang="en-US" sz="1600" b="1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LLM-specific approaches limit the ability of the model to correctly relate text and code. The current model being used (</a:t>
            </a:r>
            <a:r>
              <a:rPr lang="en-US" sz="1600" dirty="0" err="1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DeepSeek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 Coder 1.3) is able to correctly fix code, but it is very bad explaining it. </a:t>
            </a:r>
          </a:p>
          <a:p>
            <a:pPr marL="296863"/>
            <a:endParaRPr lang="en-US" sz="16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The GitHub scraper has been developed. A file-to-file </a:t>
            </a:r>
            <a:r>
              <a:rPr lang="en-US" sz="1600" u="sng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summary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 takes about ~40 minutes for a profile with 12 projects. Which is of course not ideal.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34FCA3-2D59-9239-DC60-8F9272F9EDE2}"/>
              </a:ext>
            </a:extLst>
          </p:cNvPr>
          <p:cNvSpPr/>
          <p:nvPr/>
        </p:nvSpPr>
        <p:spPr>
          <a:xfrm>
            <a:off x="6567777" y="2051436"/>
            <a:ext cx="4429519" cy="1477940"/>
          </a:xfrm>
          <a:prstGeom prst="roundRect">
            <a:avLst>
              <a:gd name="adj" fmla="val 1117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All the remaining agents, </a:t>
            </a:r>
            <a:r>
              <a:rPr lang="en-US" sz="18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HR </a:t>
            </a:r>
            <a:r>
              <a:rPr lang="en-US" sz="18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and </a:t>
            </a:r>
            <a:r>
              <a:rPr lang="en-US" sz="18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technical lead agent </a:t>
            </a:r>
            <a:r>
              <a:rPr lang="en-US" sz="18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(which should debate with the Portfolio Agent) have been developed. Even though the technical lead agent still faces the same issues.</a:t>
            </a:r>
          </a:p>
        </p:txBody>
      </p:sp>
    </p:spTree>
    <p:extLst>
      <p:ext uri="{BB962C8B-B14F-4D97-AF65-F5344CB8AC3E}">
        <p14:creationId xmlns:p14="http://schemas.microsoft.com/office/powerpoint/2010/main" val="54034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9F97-9A0D-DBAF-CEF0-AAFA3E34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EE5CF9D-77E0-983A-1FA3-57FC1B3C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929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9864D0-2049-6EFB-BB67-3BB38D36019D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CA5096-0559-3BF0-DBCC-12EACF980F64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4. Pending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FDCAE-4B9A-BA39-0E83-0446F69770A9}"/>
              </a:ext>
            </a:extLst>
          </p:cNvPr>
          <p:cNvSpPr txBox="1"/>
          <p:nvPr/>
        </p:nvSpPr>
        <p:spPr>
          <a:xfrm>
            <a:off x="796413" y="1390642"/>
            <a:ext cx="51676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Reduce running-time on the portfolio evaluator. 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The current approach is focused on not viewing all the scripts on the project directory. But rather analyze the README, and based on that, determine which scripts should be revised.</a:t>
            </a:r>
          </a:p>
          <a:p>
            <a:pPr marL="296863"/>
            <a:endParaRPr lang="en-US" sz="16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Implementation of the GUI for all the remaining agents. </a:t>
            </a:r>
            <a:r>
              <a:rPr lang="en-US" sz="1600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This includes the final summary page, which should include a spider plot, and a diagram showing the progression of evaluation through each agent.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DE4BE-0FE7-6101-BD4B-1EBA37667E9D}"/>
              </a:ext>
            </a:extLst>
          </p:cNvPr>
          <p:cNvSpPr txBox="1"/>
          <p:nvPr/>
        </p:nvSpPr>
        <p:spPr>
          <a:xfrm>
            <a:off x="6469039" y="1390642"/>
            <a:ext cx="4926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Estimating an average run-time for each applicant for a specific job application.</a:t>
            </a:r>
            <a:endParaRPr lang="en-US" sz="16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F9735A-5D4E-0B8C-DB9B-0B246F4F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3" y="5030793"/>
            <a:ext cx="1014046" cy="67603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76AFBAB-F6A8-5EDB-1134-383D4218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4A6113-BA4C-5D17-25DA-3CB82C395F5F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BAA5A6-F328-C11A-10FE-7C96A1285578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0</a:t>
            </a: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.1 Updated Architecture 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68FB4-1C30-5A49-BA15-FB0251978F76}"/>
              </a:ext>
            </a:extLst>
          </p:cNvPr>
          <p:cNvSpPr txBox="1"/>
          <p:nvPr/>
        </p:nvSpPr>
        <p:spPr>
          <a:xfrm>
            <a:off x="718974" y="2398233"/>
            <a:ext cx="1337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[Job Posting]</a:t>
            </a:r>
            <a:endParaRPr lang="en-US" sz="16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E7B39-0D01-843C-75B6-95B0DBBA962A}"/>
              </a:ext>
            </a:extLst>
          </p:cNvPr>
          <p:cNvSpPr txBox="1"/>
          <p:nvPr/>
        </p:nvSpPr>
        <p:spPr>
          <a:xfrm>
            <a:off x="718973" y="4038645"/>
            <a:ext cx="1337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[Resume]</a:t>
            </a:r>
            <a:endParaRPr lang="en-US" sz="16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9B609-5D06-4EF3-720D-722B8AC6730B}"/>
              </a:ext>
            </a:extLst>
          </p:cNvPr>
          <p:cNvSpPr txBox="1"/>
          <p:nvPr/>
        </p:nvSpPr>
        <p:spPr>
          <a:xfrm>
            <a:off x="796412" y="4758746"/>
            <a:ext cx="2320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Technologies used:</a:t>
            </a:r>
            <a:endParaRPr lang="en-US" sz="14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B10FD-DCA1-FB86-01B1-A1168C7F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55" y="5098124"/>
            <a:ext cx="1025769" cy="538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AF1399-A49E-E544-1F83-61DCDFDC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80" y="5203034"/>
            <a:ext cx="2035274" cy="33855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FE32F5-6E8A-A76A-6B34-90782FF74916}"/>
              </a:ext>
            </a:extLst>
          </p:cNvPr>
          <p:cNvCxnSpPr>
            <a:cxnSpLocks/>
            <a:stCxn id="9" idx="3"/>
            <a:endCxn id="30" idx="2"/>
          </p:cNvCxnSpPr>
          <p:nvPr/>
        </p:nvCxnSpPr>
        <p:spPr>
          <a:xfrm>
            <a:off x="1759050" y="2067220"/>
            <a:ext cx="999703" cy="853325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1AEFC-57AA-DA52-87FA-125D7C13BE42}"/>
              </a:ext>
            </a:extLst>
          </p:cNvPr>
          <p:cNvCxnSpPr>
            <a:cxnSpLocks/>
            <a:stCxn id="11" idx="3"/>
            <a:endCxn id="30" idx="2"/>
          </p:cNvCxnSpPr>
          <p:nvPr/>
        </p:nvCxnSpPr>
        <p:spPr>
          <a:xfrm flipV="1">
            <a:off x="1759050" y="2920545"/>
            <a:ext cx="999703" cy="777171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2287FD82-5328-A8F2-2DB7-A1E38C14755F}"/>
              </a:ext>
            </a:extLst>
          </p:cNvPr>
          <p:cNvSpPr/>
          <p:nvPr/>
        </p:nvSpPr>
        <p:spPr>
          <a:xfrm>
            <a:off x="5515787" y="2504433"/>
            <a:ext cx="552659" cy="552659"/>
          </a:xfrm>
          <a:prstGeom prst="diamond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FF1C33-758E-D0DC-B453-9CD63CFC708C}"/>
              </a:ext>
            </a:extLst>
          </p:cNvPr>
          <p:cNvCxnSpPr>
            <a:cxnSpLocks/>
            <a:stCxn id="19" idx="3"/>
            <a:endCxn id="32" idx="1"/>
          </p:cNvCxnSpPr>
          <p:nvPr/>
        </p:nvCxnSpPr>
        <p:spPr>
          <a:xfrm flipV="1">
            <a:off x="6068446" y="2216805"/>
            <a:ext cx="817200" cy="563958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BAC84F-CAC0-4E29-1238-446D6840045C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068446" y="2780763"/>
            <a:ext cx="817200" cy="576271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ube 29">
            <a:extLst>
              <a:ext uri="{FF2B5EF4-FFF2-40B4-BE49-F238E27FC236}">
                <a16:creationId xmlns:a16="http://schemas.microsoft.com/office/drawing/2014/main" id="{32AB7256-93B8-ABFC-BD10-8785C053E67D}"/>
              </a:ext>
            </a:extLst>
          </p:cNvPr>
          <p:cNvSpPr/>
          <p:nvPr/>
        </p:nvSpPr>
        <p:spPr>
          <a:xfrm>
            <a:off x="2758753" y="2612971"/>
            <a:ext cx="1677572" cy="492118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Pre-processed</a:t>
            </a:r>
            <a:endParaRPr lang="en-US" sz="1400" dirty="0">
              <a:solidFill>
                <a:schemeClr val="tx1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67E144F-0427-AEFF-F490-8F722F1D2572}"/>
              </a:ext>
            </a:extLst>
          </p:cNvPr>
          <p:cNvSpPr/>
          <p:nvPr/>
        </p:nvSpPr>
        <p:spPr>
          <a:xfrm>
            <a:off x="4367100" y="3671239"/>
            <a:ext cx="1753387" cy="277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new jobs exist?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17841A-5A3D-D667-3E47-8F251E148BF0}"/>
              </a:ext>
            </a:extLst>
          </p:cNvPr>
          <p:cNvSpPr/>
          <p:nvPr/>
        </p:nvSpPr>
        <p:spPr>
          <a:xfrm>
            <a:off x="6885646" y="2078043"/>
            <a:ext cx="1753387" cy="277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CDAA41-BA3B-FDAF-D38A-8EC246284BCD}"/>
              </a:ext>
            </a:extLst>
          </p:cNvPr>
          <p:cNvSpPr/>
          <p:nvPr/>
        </p:nvSpPr>
        <p:spPr>
          <a:xfrm>
            <a:off x="6885646" y="3218272"/>
            <a:ext cx="1753387" cy="2775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Queue to temp file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E2678A-3A29-4909-32D3-37D702976604}"/>
              </a:ext>
            </a:extLst>
          </p:cNvPr>
          <p:cNvCxnSpPr>
            <a:cxnSpLocks/>
            <a:stCxn id="30" idx="5"/>
            <a:endCxn id="19" idx="1"/>
          </p:cNvCxnSpPr>
          <p:nvPr/>
        </p:nvCxnSpPr>
        <p:spPr>
          <a:xfrm flipV="1">
            <a:off x="4436325" y="2780763"/>
            <a:ext cx="1079462" cy="16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5E8C698-12C9-E869-528D-8097511AC004}"/>
              </a:ext>
            </a:extLst>
          </p:cNvPr>
          <p:cNvSpPr/>
          <p:nvPr/>
        </p:nvSpPr>
        <p:spPr>
          <a:xfrm>
            <a:off x="5215263" y="3331545"/>
            <a:ext cx="222803" cy="222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DBA173-AAA7-7070-6763-810BDB7A74AB}"/>
              </a:ext>
            </a:extLst>
          </p:cNvPr>
          <p:cNvSpPr/>
          <p:nvPr/>
        </p:nvSpPr>
        <p:spPr>
          <a:xfrm>
            <a:off x="5524749" y="2968950"/>
            <a:ext cx="93824" cy="93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01240A-6433-6509-6C16-AE39972AA573}"/>
              </a:ext>
            </a:extLst>
          </p:cNvPr>
          <p:cNvSpPr/>
          <p:nvPr/>
        </p:nvSpPr>
        <p:spPr>
          <a:xfrm>
            <a:off x="5376600" y="3135513"/>
            <a:ext cx="137333" cy="1373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54C15E5A-688A-2E1C-6EBB-171E26E75A81}"/>
              </a:ext>
            </a:extLst>
          </p:cNvPr>
          <p:cNvSpPr/>
          <p:nvPr/>
        </p:nvSpPr>
        <p:spPr>
          <a:xfrm>
            <a:off x="9599616" y="1611333"/>
            <a:ext cx="1259155" cy="1113473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MAS</a:t>
            </a:r>
            <a:endParaRPr lang="en-US" sz="1400" dirty="0">
              <a:solidFill>
                <a:schemeClr val="bg1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816817-7AFE-62F3-6819-24459956EA3B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8639033" y="2216804"/>
            <a:ext cx="950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9180B17-A129-203F-3FF7-8C7F72BE87F0}"/>
              </a:ext>
            </a:extLst>
          </p:cNvPr>
          <p:cNvSpPr/>
          <p:nvPr/>
        </p:nvSpPr>
        <p:spPr>
          <a:xfrm>
            <a:off x="5941546" y="2298786"/>
            <a:ext cx="547931" cy="277523"/>
          </a:xfrm>
          <a:prstGeom prst="round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939E3B2-6B2A-1611-B3EB-CC1DF83AC086}"/>
              </a:ext>
            </a:extLst>
          </p:cNvPr>
          <p:cNvSpPr/>
          <p:nvPr/>
        </p:nvSpPr>
        <p:spPr>
          <a:xfrm>
            <a:off x="5948126" y="2968175"/>
            <a:ext cx="547931" cy="277523"/>
          </a:xfrm>
          <a:prstGeom prst="round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7C8D8A-BC62-AD19-E5F2-7BA17DB19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37" y="1695713"/>
            <a:ext cx="743013" cy="7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1DB9B-482B-AD43-32E9-062D5CB2F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37" y="3326209"/>
            <a:ext cx="743013" cy="74301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E444232-1F2A-2389-E27D-9895F21F39FA}"/>
              </a:ext>
            </a:extLst>
          </p:cNvPr>
          <p:cNvSpPr/>
          <p:nvPr/>
        </p:nvSpPr>
        <p:spPr>
          <a:xfrm>
            <a:off x="6560740" y="1824505"/>
            <a:ext cx="2393133" cy="19460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3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D1E6B-E8B1-8D06-77D0-B969DE32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7845C4-A5A1-D457-6BF5-9A1280BCC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33C0F8-F326-4932-2B27-4CF5EDB3E574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BD10D8-90AA-A274-C924-F7F1E945B265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0.2</a:t>
            </a: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 Advantages of using RabbitMQ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0278E-3284-B18F-A3EE-5E1B90DA6597}"/>
              </a:ext>
            </a:extLst>
          </p:cNvPr>
          <p:cNvSpPr txBox="1"/>
          <p:nvPr/>
        </p:nvSpPr>
        <p:spPr>
          <a:xfrm>
            <a:off x="796412" y="4758746"/>
            <a:ext cx="2320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SF Pro Light" pitchFamily="2" charset="0"/>
                <a:ea typeface="SF Pro Light" pitchFamily="2" charset="0"/>
                <a:cs typeface="SF Pro Light" pitchFamily="2" charset="0"/>
              </a:rPr>
              <a:t>Technologies used:</a:t>
            </a:r>
            <a:endParaRPr lang="en-US" sz="1400" dirty="0">
              <a:solidFill>
                <a:prstClr val="black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571F52-C6E5-1B21-E359-B9FB2CDD0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25" y="5098124"/>
            <a:ext cx="1025769" cy="538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2A59FA-8D9B-DCCA-783C-BAB0D7F0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50" y="5203034"/>
            <a:ext cx="2035274" cy="3385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021A38-4F40-16AD-EE71-CEE13FCB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29736"/>
              </p:ext>
            </p:extLst>
          </p:nvPr>
        </p:nvGraphicFramePr>
        <p:xfrm>
          <a:off x="843105" y="2244290"/>
          <a:ext cx="443320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412">
                  <a:extLst>
                    <a:ext uri="{9D8B030D-6E8A-4147-A177-3AD203B41FA5}">
                      <a16:colId xmlns:a16="http://schemas.microsoft.com/office/drawing/2014/main" val="1945673546"/>
                    </a:ext>
                  </a:extLst>
                </a:gridCol>
                <a:gridCol w="1961964">
                  <a:extLst>
                    <a:ext uri="{9D8B030D-6E8A-4147-A177-3AD203B41FA5}">
                      <a16:colId xmlns:a16="http://schemas.microsoft.com/office/drawing/2014/main" val="3190590570"/>
                    </a:ext>
                  </a:extLst>
                </a:gridCol>
                <a:gridCol w="1527828">
                  <a:extLst>
                    <a:ext uri="{9D8B030D-6E8A-4147-A177-3AD203B41FA5}">
                      <a16:colId xmlns:a16="http://schemas.microsoft.com/office/drawing/2014/main" val="3578029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</a:rPr>
                        <a:t>Concept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</a:rPr>
                        <a:t>What does it do?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</a:rPr>
                        <a:t>Example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  <a:ea typeface="+mn-ea"/>
                          <a:cs typeface="+mn-cs"/>
                        </a:rPr>
                        <a:t>RabbitMQ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  <a:ea typeface="+mn-ea"/>
                          <a:cs typeface="+mn-cs"/>
                        </a:rPr>
                        <a:t>How agents communicate (transport layer)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  <a:ea typeface="+mn-ea"/>
                          <a:cs typeface="+mn-cs"/>
                        </a:rPr>
                        <a:t>Sends messages to a queue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85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</a:rPr>
                        <a:t>MCP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</a:rPr>
                        <a:t>What agents understand (context format)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200" dirty="0">
                          <a:solidFill>
                            <a:prstClr val="black"/>
                          </a:solidFill>
                          <a:latin typeface="SF Pro Light" pitchFamily="2" charset="0"/>
                        </a:rPr>
                        <a:t>Standardized agent instructions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87481"/>
                  </a:ext>
                </a:extLst>
              </a:tr>
            </a:tbl>
          </a:graphicData>
        </a:graphic>
      </p:graphicFrame>
      <p:sp>
        <p:nvSpPr>
          <p:cNvPr id="16" name="Cube 15">
            <a:extLst>
              <a:ext uri="{FF2B5EF4-FFF2-40B4-BE49-F238E27FC236}">
                <a16:creationId xmlns:a16="http://schemas.microsoft.com/office/drawing/2014/main" id="{4B16EBBC-A554-CB24-B4F2-3B1550EBD75D}"/>
              </a:ext>
            </a:extLst>
          </p:cNvPr>
          <p:cNvSpPr/>
          <p:nvPr/>
        </p:nvSpPr>
        <p:spPr>
          <a:xfrm>
            <a:off x="6297863" y="1382460"/>
            <a:ext cx="1487792" cy="29088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Recruiter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6E6A4D2B-0139-7A55-4D0B-3750F891B985}"/>
              </a:ext>
            </a:extLst>
          </p:cNvPr>
          <p:cNvSpPr/>
          <p:nvPr/>
        </p:nvSpPr>
        <p:spPr>
          <a:xfrm>
            <a:off x="6297863" y="1672680"/>
            <a:ext cx="1487792" cy="29088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4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Hiring manager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1D389AA9-44D5-6F61-C9F0-8761887CD08E}"/>
              </a:ext>
            </a:extLst>
          </p:cNvPr>
          <p:cNvSpPr/>
          <p:nvPr/>
        </p:nvSpPr>
        <p:spPr>
          <a:xfrm>
            <a:off x="6297863" y="1975426"/>
            <a:ext cx="1487792" cy="29088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5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Portfolio Analyzer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2E6F6D90-A890-D6D4-BA74-2A5F0A7DD575}"/>
              </a:ext>
            </a:extLst>
          </p:cNvPr>
          <p:cNvSpPr/>
          <p:nvPr/>
        </p:nvSpPr>
        <p:spPr>
          <a:xfrm>
            <a:off x="6297863" y="2265646"/>
            <a:ext cx="1487792" cy="29088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6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 Lead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702701DD-ED9E-8726-F82C-C3B0E8C7AFD0}"/>
              </a:ext>
            </a:extLst>
          </p:cNvPr>
          <p:cNvSpPr/>
          <p:nvPr/>
        </p:nvSpPr>
        <p:spPr>
          <a:xfrm>
            <a:off x="6297863" y="2562129"/>
            <a:ext cx="1487792" cy="29088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2">
                  <a:lumMod val="75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HR Compliance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0CA6F4-06A1-A530-619B-426A3CAF5E0E}"/>
              </a:ext>
            </a:extLst>
          </p:cNvPr>
          <p:cNvCxnSpPr>
            <a:cxnSpLocks/>
          </p:cNvCxnSpPr>
          <p:nvPr/>
        </p:nvCxnSpPr>
        <p:spPr>
          <a:xfrm flipV="1">
            <a:off x="6195610" y="1187492"/>
            <a:ext cx="0" cy="1772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92AA-51DE-0480-828E-6A5D821A57C7}"/>
              </a:ext>
            </a:extLst>
          </p:cNvPr>
          <p:cNvCxnSpPr>
            <a:cxnSpLocks/>
          </p:cNvCxnSpPr>
          <p:nvPr/>
        </p:nvCxnSpPr>
        <p:spPr>
          <a:xfrm>
            <a:off x="6193247" y="2959949"/>
            <a:ext cx="49361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7BC2D7-8A90-EE7C-7FED-28925EDE3E3F}"/>
              </a:ext>
            </a:extLst>
          </p:cNvPr>
          <p:cNvSpPr txBox="1"/>
          <p:nvPr/>
        </p:nvSpPr>
        <p:spPr>
          <a:xfrm>
            <a:off x="8201817" y="2943422"/>
            <a:ext cx="110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endParaRPr lang="en-US" dirty="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640791D1-9BD1-83DA-DC10-687EEC0B2775}"/>
              </a:ext>
            </a:extLst>
          </p:cNvPr>
          <p:cNvSpPr/>
          <p:nvPr/>
        </p:nvSpPr>
        <p:spPr>
          <a:xfrm>
            <a:off x="6297863" y="3666897"/>
            <a:ext cx="1017338" cy="28426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Recruiter</a:t>
            </a: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8F131B3E-72A1-BD03-C494-1B0894572CDC}"/>
              </a:ext>
            </a:extLst>
          </p:cNvPr>
          <p:cNvSpPr/>
          <p:nvPr/>
        </p:nvSpPr>
        <p:spPr>
          <a:xfrm>
            <a:off x="7249839" y="3950854"/>
            <a:ext cx="1017338" cy="28426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4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Hiring manager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21976B8C-FC13-4AF2-762B-41AA2F9A2967}"/>
              </a:ext>
            </a:extLst>
          </p:cNvPr>
          <p:cNvSpPr/>
          <p:nvPr/>
        </p:nvSpPr>
        <p:spPr>
          <a:xfrm>
            <a:off x="8201815" y="4241074"/>
            <a:ext cx="1017338" cy="28426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5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Portfolio Analyzer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780D9FD-495C-C5AD-0B94-6FEC76AAB546}"/>
              </a:ext>
            </a:extLst>
          </p:cNvPr>
          <p:cNvSpPr/>
          <p:nvPr/>
        </p:nvSpPr>
        <p:spPr>
          <a:xfrm>
            <a:off x="9153791" y="4531294"/>
            <a:ext cx="1017338" cy="28426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6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Technical Lead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2E71000-6A6D-B14D-E7B0-B51700EF07F7}"/>
              </a:ext>
            </a:extLst>
          </p:cNvPr>
          <p:cNvSpPr/>
          <p:nvPr/>
        </p:nvSpPr>
        <p:spPr>
          <a:xfrm>
            <a:off x="10112030" y="4802725"/>
            <a:ext cx="1017338" cy="28426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2">
                  <a:lumMod val="75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HR Compliance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47D1CE-F8DC-9F9C-BF98-08DCEB94D7E5}"/>
              </a:ext>
            </a:extLst>
          </p:cNvPr>
          <p:cNvCxnSpPr>
            <a:cxnSpLocks/>
          </p:cNvCxnSpPr>
          <p:nvPr/>
        </p:nvCxnSpPr>
        <p:spPr>
          <a:xfrm flipV="1">
            <a:off x="6195608" y="3471929"/>
            <a:ext cx="0" cy="1734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C81DD1-09A3-E91B-05B9-71B370D82466}"/>
              </a:ext>
            </a:extLst>
          </p:cNvPr>
          <p:cNvCxnSpPr>
            <a:cxnSpLocks/>
          </p:cNvCxnSpPr>
          <p:nvPr/>
        </p:nvCxnSpPr>
        <p:spPr>
          <a:xfrm>
            <a:off x="6193245" y="5206808"/>
            <a:ext cx="50112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61FB1A8-2B0E-038C-D948-C01DBDEF9695}"/>
              </a:ext>
            </a:extLst>
          </p:cNvPr>
          <p:cNvSpPr txBox="1"/>
          <p:nvPr/>
        </p:nvSpPr>
        <p:spPr>
          <a:xfrm>
            <a:off x="8201815" y="5196352"/>
            <a:ext cx="1102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</a:t>
            </a:r>
            <a:endParaRPr lang="en-US" dirty="0"/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C3F83A05-13A4-4251-3ABE-C2BA12C5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086" y="5556719"/>
            <a:ext cx="40897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Figure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Dynamic agent allocation (queue management) for different hardware configurations.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B40B9105-56A9-22BD-3358-5BD7A329F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159" y="993482"/>
            <a:ext cx="40897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SF Pro Heavy" pitchFamily="2" charset="0"/>
                <a:ea typeface="SF Pro Semibold" pitchFamily="2" charset="0"/>
                <a:cs typeface="SF Pro Semibold" pitchFamily="2" charset="0"/>
              </a:rPr>
              <a:t>High resources / Server</a:t>
            </a:r>
            <a:endParaRPr lang="en-US" altLang="en-US" sz="12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0AA8343C-05E6-29BD-6A68-20802A8F1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319" y="3248356"/>
            <a:ext cx="40897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SF Pro Heavy" pitchFamily="2" charset="0"/>
                <a:ea typeface="SF Pro Semibold" pitchFamily="2" charset="0"/>
                <a:cs typeface="SF Pro Semibold" pitchFamily="2" charset="0"/>
              </a:rPr>
              <a:t>Low resources</a:t>
            </a:r>
            <a:endParaRPr lang="en-US" altLang="en-US" sz="12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FD44B-8356-D99B-26B3-FAD82E90A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07296B9-8DD2-B823-F4D1-6BF57762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8EA21D-A484-D4FC-B5A2-081A2527A6AB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57EDA1-2ED3-22D2-484C-A9AA613FAC71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0.3</a:t>
            </a: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 Change of plans on agent-to-agent communication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C82DD-33E6-41A7-523D-07EDC1B50AE2}"/>
              </a:ext>
            </a:extLst>
          </p:cNvPr>
          <p:cNvSpPr txBox="1"/>
          <p:nvPr/>
        </p:nvSpPr>
        <p:spPr>
          <a:xfrm>
            <a:off x="6414115" y="1615200"/>
            <a:ext cx="49108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;; Job Posting Information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(job "Software Engineer")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(company "Tech Startup Inc.")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(location "Remote")</a:t>
            </a:r>
          </a:p>
          <a:p>
            <a:pPr>
              <a:lnSpc>
                <a:spcPts val="1350"/>
              </a:lnSpc>
            </a:pPr>
            <a:endParaRPr lang="en-US" sz="1200" dirty="0">
              <a:solidFill>
                <a:srgbClr val="0021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;; Job Responsibilities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(responsibility "Software Engineer" "Develop, evaluate, implement, and maintain software solutions.")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(responsibility "Software Engineer" "Perform software analysis, code reviews, and system risk analysis.")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A48C6-89F8-25B7-F198-91FF3451C782}"/>
              </a:ext>
            </a:extLst>
          </p:cNvPr>
          <p:cNvSpPr txBox="1"/>
          <p:nvPr/>
        </p:nvSpPr>
        <p:spPr>
          <a:xfrm>
            <a:off x="890195" y="1699425"/>
            <a:ext cx="3666172" cy="2078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"Job Description &amp; Responsibilities":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"Required &amp; Preferred Skills":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"Experience Levels &amp; Qualifications":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"Soft Skills &amp; Team Fit":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"Project or Portfolio Expectations":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"Industry or Domain-Specific Requirements":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"Location &amp; Work Type (Remote/Onsite/Hybrid)":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"Company &amp; Cultural Fit":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0021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"Salary &amp; Compensation Expectations": 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002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0" dirty="0">
              <a:solidFill>
                <a:srgbClr val="0021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own Arrow 39">
            <a:extLst>
              <a:ext uri="{FF2B5EF4-FFF2-40B4-BE49-F238E27FC236}">
                <a16:creationId xmlns:a16="http://schemas.microsoft.com/office/drawing/2014/main" id="{7A950442-8CD9-6EDA-56D7-7F5D2BBF3365}"/>
              </a:ext>
            </a:extLst>
          </p:cNvPr>
          <p:cNvSpPr/>
          <p:nvPr/>
        </p:nvSpPr>
        <p:spPr>
          <a:xfrm rot="16200000">
            <a:off x="5197102" y="2087889"/>
            <a:ext cx="648929" cy="1930399"/>
          </a:xfrm>
          <a:prstGeom prst="downArrow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C00000"/>
              </a:gs>
            </a:gsLst>
            <a:lin ang="135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7A5B52D3-E76E-9774-876E-567204F98E85}"/>
              </a:ext>
            </a:extLst>
          </p:cNvPr>
          <p:cNvSpPr/>
          <p:nvPr/>
        </p:nvSpPr>
        <p:spPr>
          <a:xfrm>
            <a:off x="3569317" y="1575719"/>
            <a:ext cx="759331" cy="592225"/>
          </a:xfrm>
          <a:prstGeom prst="cube">
            <a:avLst>
              <a:gd name="adj" fmla="val 10447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⚙️ AI just ended software development">
            <a:extLst>
              <a:ext uri="{FF2B5EF4-FFF2-40B4-BE49-F238E27FC236}">
                <a16:creationId xmlns:a16="http://schemas.microsoft.com/office/drawing/2014/main" id="{89847740-A217-B2BD-8938-DC64C9E3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86" y="1664238"/>
            <a:ext cx="759331" cy="53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lded Corner 41">
            <a:extLst>
              <a:ext uri="{FF2B5EF4-FFF2-40B4-BE49-F238E27FC236}">
                <a16:creationId xmlns:a16="http://schemas.microsoft.com/office/drawing/2014/main" id="{94612456-09C9-761B-1B74-EFFA4F363808}"/>
              </a:ext>
            </a:extLst>
          </p:cNvPr>
          <p:cNvSpPr/>
          <p:nvPr/>
        </p:nvSpPr>
        <p:spPr>
          <a:xfrm>
            <a:off x="4759590" y="1907390"/>
            <a:ext cx="1430191" cy="585444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chemeClr val="tx1"/>
              </a:gs>
              <a:gs pos="100000">
                <a:srgbClr val="C00000"/>
              </a:gs>
            </a:gsLst>
            <a:lin ang="13500000" scaled="1"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B82A1-F39C-60C5-C3F2-4ACEFA0BED5D}"/>
              </a:ext>
            </a:extLst>
          </p:cNvPr>
          <p:cNvSpPr txBox="1"/>
          <p:nvPr/>
        </p:nvSpPr>
        <p:spPr>
          <a:xfrm>
            <a:off x="4841422" y="1965373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JSON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KIF</a:t>
            </a: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B1686DE-8A85-114E-A14C-279AD8FC6216}"/>
              </a:ext>
            </a:extLst>
          </p:cNvPr>
          <p:cNvSpPr/>
          <p:nvPr/>
        </p:nvSpPr>
        <p:spPr>
          <a:xfrm>
            <a:off x="3455348" y="1458426"/>
            <a:ext cx="914400" cy="914400"/>
          </a:xfrm>
          <a:prstGeom prst="mathMultiply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FF09A6F1-CC99-035F-80EB-1542B0CB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133" y="1308522"/>
            <a:ext cx="6782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Locally!</a:t>
            </a:r>
            <a:endParaRPr lang="en-US" altLang="en-US" sz="12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E1D098-6232-1BDC-CF5D-49767436401C}"/>
              </a:ext>
            </a:extLst>
          </p:cNvPr>
          <p:cNvSpPr/>
          <p:nvPr/>
        </p:nvSpPr>
        <p:spPr>
          <a:xfrm>
            <a:off x="890195" y="4153430"/>
            <a:ext cx="3871142" cy="1396048"/>
          </a:xfrm>
          <a:prstGeom prst="roundRect">
            <a:avLst>
              <a:gd name="adj" fmla="val 11172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One of the best advantages of this proposal, includes the ability to visualize the justification for a particular decision, the thought process behind a response to a debate request, etc.</a:t>
            </a:r>
          </a:p>
        </p:txBody>
      </p:sp>
    </p:spTree>
    <p:extLst>
      <p:ext uri="{BB962C8B-B14F-4D97-AF65-F5344CB8AC3E}">
        <p14:creationId xmlns:p14="http://schemas.microsoft.com/office/powerpoint/2010/main" val="364089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88EDC-7994-601F-792F-50043F1D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C8A3AC-37D1-740A-8698-8073B063AB2A}"/>
              </a:ext>
            </a:extLst>
          </p:cNvPr>
          <p:cNvSpPr/>
          <p:nvPr/>
        </p:nvSpPr>
        <p:spPr>
          <a:xfrm>
            <a:off x="7574769" y="3429000"/>
            <a:ext cx="3915508" cy="1086338"/>
          </a:xfrm>
          <a:prstGeom prst="roundRect">
            <a:avLst>
              <a:gd name="adj" fmla="val 1117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Note: The number of tokens/sec will vary on every use, a more complex task will reduce speed.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1CBFDE-F370-A687-9C1F-991E64E8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72E6D-71C2-46D0-F966-0DFE12FAAB35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0AE5C9-6D82-8711-DFD7-0CD621AE940E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0</a:t>
            </a: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.4 Optimizing the model’s performance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B113EA-2054-54DC-1285-C766B68E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240" b="1"/>
          <a:stretch/>
        </p:blipFill>
        <p:spPr>
          <a:xfrm>
            <a:off x="701723" y="1351856"/>
            <a:ext cx="6622434" cy="395255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A0EF3A2-7BF0-84C8-3A72-27FEB923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470" y="5096383"/>
            <a:ext cx="42769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Figure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Mistral-7b-instruct-v01-q4_k_m - LLM Speed vs Hardware Settings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C6C1C-7128-A3F6-491D-7A1AF713BA82}"/>
              </a:ext>
            </a:extLst>
          </p:cNvPr>
          <p:cNvSpPr txBox="1"/>
          <p:nvPr/>
        </p:nvSpPr>
        <p:spPr>
          <a:xfrm>
            <a:off x="7574769" y="1570892"/>
            <a:ext cx="3915508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7B parameters (low).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 run locally.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more finetuned prompt engineering.</a:t>
            </a:r>
          </a:p>
        </p:txBody>
      </p:sp>
    </p:spTree>
    <p:extLst>
      <p:ext uri="{BB962C8B-B14F-4D97-AF65-F5344CB8AC3E}">
        <p14:creationId xmlns:p14="http://schemas.microsoft.com/office/powerpoint/2010/main" val="408093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86FE-1DA9-6DA5-9346-A05DFEE8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EACD8-AA16-5434-5B04-D3506F45CE74}"/>
              </a:ext>
            </a:extLst>
          </p:cNvPr>
          <p:cNvSpPr/>
          <p:nvPr/>
        </p:nvSpPr>
        <p:spPr>
          <a:xfrm>
            <a:off x="796414" y="1279974"/>
            <a:ext cx="6007158" cy="4446096"/>
          </a:xfrm>
          <a:prstGeom prst="roundRect">
            <a:avLst>
              <a:gd name="adj" fmla="val 2003"/>
            </a:avLst>
          </a:prstGeom>
          <a:solidFill>
            <a:schemeClr val="bg2">
              <a:lumMod val="10000"/>
            </a:schemeClr>
          </a:solidFill>
          <a:ln w="952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Extract the following details from the resume below:</a:t>
            </a:r>
          </a:p>
          <a:p>
            <a:pPr marL="111125"/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1. Full candidate name (if available)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2. GitHub link (if available)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3. Personal portfolio or website link (if available)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4. Skills (comma-separated list)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5. Work experience summary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6. Key projects mentioned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7. Candidate summary (1-2 sentences)</a:t>
            </a:r>
          </a:p>
          <a:p>
            <a:pPr marL="111125"/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--- Resume ---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{text}</a:t>
            </a:r>
          </a:p>
          <a:p>
            <a:pPr marL="111125"/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⚠️ IMPORTANT: Only return a **valid JSON object**. 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⚠️ Do NOT include any extra text, explanations, "---", "[Result]", or anything outside of the JSON.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⚠️ Your response must start directly with '{{' and end with '}}'.</a:t>
            </a:r>
          </a:p>
          <a:p>
            <a:pPr marL="111125"/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Here is the required JSON format:</a:t>
            </a:r>
          </a:p>
          <a:p>
            <a:pPr marL="111125"/>
            <a:endParaRPr 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{{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"name": "...",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</a:t>
            </a:r>
            <a:r>
              <a:rPr lang="en-US" sz="900" dirty="0" err="1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": "...",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"portfolio": "...",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"skills": "...",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"experience": "...",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"projects": "...",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"summary": "..."</a:t>
            </a:r>
          </a:p>
          <a:p>
            <a:pPr marL="111125"/>
            <a:r>
              <a:rPr lang="en-US" sz="900" dirty="0">
                <a:solidFill>
                  <a:schemeClr val="bg1"/>
                </a:solidFill>
                <a:latin typeface="Consolas" panose="020B0609020204030204" pitchFamily="49" charset="0"/>
              </a:rPr>
              <a:t>    }}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A1C955-3E71-FD33-90CF-5FB0B650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118BCB-310F-B232-ECA6-53D634C1FEF8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3FFBF4-76C5-2D63-BE07-0E20F855DA92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0.5 Pre-Processing [Extracting information from resume]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A7E7A8-E50A-924D-B51E-DC8C99F5218E}"/>
              </a:ext>
            </a:extLst>
          </p:cNvPr>
          <p:cNvSpPr/>
          <p:nvPr/>
        </p:nvSpPr>
        <p:spPr>
          <a:xfrm>
            <a:off x="7847487" y="2056214"/>
            <a:ext cx="3338029" cy="868591"/>
          </a:xfrm>
          <a:prstGeom prst="roundRect">
            <a:avLst>
              <a:gd name="adj" fmla="val 638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Itemized Requirements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D2A0DC-E5C4-C5A4-D7C7-060A8FB898AC}"/>
              </a:ext>
            </a:extLst>
          </p:cNvPr>
          <p:cNvSpPr/>
          <p:nvPr/>
        </p:nvSpPr>
        <p:spPr>
          <a:xfrm>
            <a:off x="7847487" y="2999311"/>
            <a:ext cx="3338029" cy="530734"/>
          </a:xfrm>
          <a:prstGeom prst="roundRect">
            <a:avLst>
              <a:gd name="adj" fmla="val 6389"/>
            </a:avLst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Limitations (Do not’s)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FF2AB5-147D-3B39-7882-2AF1791417A0}"/>
              </a:ext>
            </a:extLst>
          </p:cNvPr>
          <p:cNvSpPr/>
          <p:nvPr/>
        </p:nvSpPr>
        <p:spPr>
          <a:xfrm>
            <a:off x="7847487" y="3649178"/>
            <a:ext cx="3338029" cy="530734"/>
          </a:xfrm>
          <a:prstGeom prst="roundRect">
            <a:avLst>
              <a:gd name="adj" fmla="val 6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Response Format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55CB38-E572-3C85-88D2-26A4415684F4}"/>
              </a:ext>
            </a:extLst>
          </p:cNvPr>
          <p:cNvCxnSpPr>
            <a:cxnSpLocks/>
            <a:stCxn id="17" idx="1"/>
            <a:endCxn id="24" idx="1"/>
          </p:cNvCxnSpPr>
          <p:nvPr/>
        </p:nvCxnSpPr>
        <p:spPr>
          <a:xfrm flipH="1" flipV="1">
            <a:off x="6742899" y="2086100"/>
            <a:ext cx="1104588" cy="404410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842F28E-5435-8D95-653C-02372D59434D}"/>
              </a:ext>
            </a:extLst>
          </p:cNvPr>
          <p:cNvSpPr/>
          <p:nvPr/>
        </p:nvSpPr>
        <p:spPr>
          <a:xfrm>
            <a:off x="6631024" y="1380565"/>
            <a:ext cx="111875" cy="1411070"/>
          </a:xfrm>
          <a:prstGeom prst="rightBrac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642A7C-B775-7777-7353-0BCF9F415D1D}"/>
              </a:ext>
            </a:extLst>
          </p:cNvPr>
          <p:cNvCxnSpPr>
            <a:cxnSpLocks/>
            <a:stCxn id="19" idx="1"/>
            <a:endCxn id="28" idx="1"/>
          </p:cNvCxnSpPr>
          <p:nvPr/>
        </p:nvCxnSpPr>
        <p:spPr>
          <a:xfrm flipH="1">
            <a:off x="6742899" y="3264678"/>
            <a:ext cx="1104588" cy="313599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FF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D45539D-4620-78A9-D563-64DAFA73B16D}"/>
              </a:ext>
            </a:extLst>
          </p:cNvPr>
          <p:cNvSpPr/>
          <p:nvPr/>
        </p:nvSpPr>
        <p:spPr>
          <a:xfrm>
            <a:off x="6631024" y="2922954"/>
            <a:ext cx="111875" cy="1310645"/>
          </a:xfrm>
          <a:prstGeom prst="rightBrace">
            <a:avLst/>
          </a:prstGeom>
          <a:ln>
            <a:solidFill>
              <a:srgbClr val="FFFF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26D948-8D0D-DA96-AD78-89DFB388203F}"/>
              </a:ext>
            </a:extLst>
          </p:cNvPr>
          <p:cNvCxnSpPr>
            <a:cxnSpLocks/>
            <a:stCxn id="20" idx="1"/>
            <a:endCxn id="32" idx="1"/>
          </p:cNvCxnSpPr>
          <p:nvPr/>
        </p:nvCxnSpPr>
        <p:spPr>
          <a:xfrm flipH="1">
            <a:off x="6742899" y="3914545"/>
            <a:ext cx="1104588" cy="998893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1B8539E-1CA0-3101-BC95-1F422F5FCB09}"/>
              </a:ext>
            </a:extLst>
          </p:cNvPr>
          <p:cNvSpPr/>
          <p:nvPr/>
        </p:nvSpPr>
        <p:spPr>
          <a:xfrm>
            <a:off x="6631024" y="4346989"/>
            <a:ext cx="111875" cy="1132897"/>
          </a:xfrm>
          <a:prstGeom prst="rightBrac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94501-F302-95F3-77C9-0931DE22B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96142B-DAAC-8498-2640-F8C16E04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717AC8-5C2C-8B01-39D5-089EA875E876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BE0453-A255-F5F5-4611-9EA1EE967C9A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1. Recruiter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C60AF0-4EF7-B4FA-4492-86447CABB82E}"/>
              </a:ext>
            </a:extLst>
          </p:cNvPr>
          <p:cNvSpPr/>
          <p:nvPr/>
        </p:nvSpPr>
        <p:spPr>
          <a:xfrm>
            <a:off x="796414" y="1279974"/>
            <a:ext cx="6007158" cy="4446096"/>
          </a:xfrm>
          <a:prstGeom prst="roundRect">
            <a:avLst>
              <a:gd name="adj" fmla="val 2003"/>
            </a:avLst>
          </a:prstGeom>
          <a:solidFill>
            <a:schemeClr val="bg2">
              <a:lumMod val="10000"/>
            </a:schemeClr>
          </a:solidFill>
          <a:ln w="952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You are a recruiter evaluating a candidate for the following job: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--- Job Posting ---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Title: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job_posting.get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"title"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Description: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job_posting.get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"description"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Requirements: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job_posting.get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"requirements"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--- Applicant Resume ---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Skills: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"skills"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Experience: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"experience"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Projects: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"projects"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Summary: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"summary"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Your task: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 Evaluate the candidate **briefly**, focusing on skill match, experience relevance, project quality, and fit.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 Follow the exact format shown below: 5 numbered points plus a final explicit recommendation.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 Item 5 must be a "Fit Score" from 0 to 10, where 0 = poor fit, 10 = ideal fit.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 Always conclude with "Final recommendation: **Yes**" or "**No**".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Example 1: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1. **Skills Match**: Candidate meets core skills (Python, SQL), strong React experience.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2. **Experience Match**: Solid backend and API development background.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3. **Projects Quality**: Delivered several high-impact internal tools.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4. **Overall Assessment**: Candidate is a strong backend prospect.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5. **Fit Score**: 8/10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Final recommendation: **Yes**</a:t>
            </a: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---</a:t>
            </a: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Example 2: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1. **Skills Match**: Basic familiarity with JavaScript, lacks SQL or backend frameworks.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2. **Experience Match**: Mainly academic; no real-world production experience.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3. **Projects Quality**: Limited scope; only class projects, no major impact demonstrated.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4. **Overall Assessment**: Candidate is underqualified for this role currently.</a:t>
            </a:r>
          </a:p>
          <a:p>
            <a:pPr>
              <a:buNone/>
            </a:pP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5. **Fit Score**: 3/10</a:t>
            </a:r>
          </a:p>
          <a:p>
            <a:pPr>
              <a:buNone/>
            </a:pP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Final recommendation: **No**</a:t>
            </a: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---</a:t>
            </a:r>
            <a:b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700" dirty="0">
                <a:solidFill>
                  <a:schemeClr val="bg1"/>
                </a:solidFill>
                <a:latin typeface="Consolas" panose="020B0609020204030204" pitchFamily="49" charset="0"/>
              </a:rPr>
              <a:t>Now, following the same style and brevity, write your evaluation below: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B587C-7E8D-2AF3-7EF0-66FA2C31E836}"/>
              </a:ext>
            </a:extLst>
          </p:cNvPr>
          <p:cNvSpPr/>
          <p:nvPr/>
        </p:nvSpPr>
        <p:spPr>
          <a:xfrm>
            <a:off x="7847487" y="2056214"/>
            <a:ext cx="3338029" cy="868591"/>
          </a:xfrm>
          <a:prstGeom prst="roundRect">
            <a:avLst>
              <a:gd name="adj" fmla="val 6389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A6D108-A017-F5B4-E064-6109122F7749}"/>
              </a:ext>
            </a:extLst>
          </p:cNvPr>
          <p:cNvSpPr/>
          <p:nvPr/>
        </p:nvSpPr>
        <p:spPr>
          <a:xfrm>
            <a:off x="7847487" y="2999311"/>
            <a:ext cx="3338029" cy="530734"/>
          </a:xfrm>
          <a:prstGeom prst="roundRect">
            <a:avLst>
              <a:gd name="adj" fmla="val 638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DF425-C163-859B-F9EB-75A04031C7E3}"/>
              </a:ext>
            </a:extLst>
          </p:cNvPr>
          <p:cNvSpPr/>
          <p:nvPr/>
        </p:nvSpPr>
        <p:spPr>
          <a:xfrm>
            <a:off x="7847487" y="3649178"/>
            <a:ext cx="3338029" cy="530734"/>
          </a:xfrm>
          <a:prstGeom prst="roundRect">
            <a:avLst>
              <a:gd name="adj" fmla="val 638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Response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7A136B-0202-522A-1516-8BBD7C259E8A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flipH="1" flipV="1">
            <a:off x="6742899" y="2026141"/>
            <a:ext cx="1104588" cy="464369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533EA23E-58F7-32A6-2773-1CF2EF82BB21}"/>
              </a:ext>
            </a:extLst>
          </p:cNvPr>
          <p:cNvSpPr/>
          <p:nvPr/>
        </p:nvSpPr>
        <p:spPr>
          <a:xfrm>
            <a:off x="6631024" y="1380565"/>
            <a:ext cx="111875" cy="1291151"/>
          </a:xfrm>
          <a:prstGeom prst="rightBrac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63D65B-9EA4-6EA7-60C2-5BF52164E7FC}"/>
              </a:ext>
            </a:extLst>
          </p:cNvPr>
          <p:cNvCxnSpPr>
            <a:cxnSpLocks/>
            <a:stCxn id="3" idx="1"/>
            <a:endCxn id="12" idx="1"/>
          </p:cNvCxnSpPr>
          <p:nvPr/>
        </p:nvCxnSpPr>
        <p:spPr>
          <a:xfrm flipH="1" flipV="1">
            <a:off x="6742899" y="3030297"/>
            <a:ext cx="1104588" cy="234381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56A4C4F-1883-E971-1A2B-E2CEA80D4690}"/>
              </a:ext>
            </a:extLst>
          </p:cNvPr>
          <p:cNvSpPr/>
          <p:nvPr/>
        </p:nvSpPr>
        <p:spPr>
          <a:xfrm>
            <a:off x="6631024" y="2743302"/>
            <a:ext cx="111875" cy="573990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E79D5-4946-8DFA-1D30-2496377A19AC}"/>
              </a:ext>
            </a:extLst>
          </p:cNvPr>
          <p:cNvCxnSpPr>
            <a:cxnSpLocks/>
            <a:stCxn id="6" idx="1"/>
            <a:endCxn id="14" idx="1"/>
          </p:cNvCxnSpPr>
          <p:nvPr/>
        </p:nvCxnSpPr>
        <p:spPr>
          <a:xfrm flipH="1">
            <a:off x="6742899" y="3914545"/>
            <a:ext cx="1104588" cy="585687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5C57BE2-8FE4-3089-1CBE-D6319A072E0F}"/>
              </a:ext>
            </a:extLst>
          </p:cNvPr>
          <p:cNvSpPr/>
          <p:nvPr/>
        </p:nvSpPr>
        <p:spPr>
          <a:xfrm>
            <a:off x="6631024" y="3388878"/>
            <a:ext cx="111875" cy="2222707"/>
          </a:xfrm>
          <a:prstGeom prst="rightBrac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3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4A6A-6F43-208E-E125-6E571FB3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3E3815-7F27-47E2-3588-9A50A1BC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4912C-C84E-17A8-2DC5-24ECA48958F8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56C49A-AEA3-EFB9-2328-E7E1707AE692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2</a:t>
            </a: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. Hiring Manager Agent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B388A-AB87-B418-06BE-4699E9486AC2}"/>
              </a:ext>
            </a:extLst>
          </p:cNvPr>
          <p:cNvSpPr/>
          <p:nvPr/>
        </p:nvSpPr>
        <p:spPr>
          <a:xfrm>
            <a:off x="796414" y="1279974"/>
            <a:ext cx="6007158" cy="4446096"/>
          </a:xfrm>
          <a:prstGeom prst="roundRect">
            <a:avLst>
              <a:gd name="adj" fmla="val 2003"/>
            </a:avLst>
          </a:prstGeom>
          <a:solidFill>
            <a:schemeClr val="bg2">
              <a:lumMod val="10000"/>
            </a:schemeClr>
          </a:solidFill>
          <a:ln w="952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You are a Hiring Manager evaluating a candidate.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 Job Posting ---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sz="7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700" b="0" dirty="0" err="1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job_posting.get</a:t>
            </a:r>
            <a:r>
              <a:rPr lang="en-US" sz="7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Description: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job_posting.get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Requirements: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job_posting.get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"requirements"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 Applicant Resume ---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Skills: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"skills"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Experience: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"experience"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Projects: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"projects"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Summary: 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7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applicant_info.get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"summary"</a:t>
            </a:r>
            <a:r>
              <a:rPr lang="en-US" sz="7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)}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Your task: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Evaluate the candidate carefully based on the provided resume and job requirements.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Follow the format below strictly: 5 numbered points + a final explicit recommendation (Yes or No).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Item 5 must be a "Fit Score" from 0 to 10, where 0 is a very poor fit and 10 is an ideal fit.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You must always include a final "Final recommendation: **Yes**" or "**No**" at the end.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Example 1: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1. **Career Progression**: Steady growth from junior to mid-level roles across internships and full-time positions.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**Job Level Fit**: Matches mid-level software engineer role based on skills and experience.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3. **Soft Skills**: Demonstrated leadership, collaboration, and initiative in team projects.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4. **Overall Assessment**: Candidate shows a strong background, technical depth, and good culture fit.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5. **Fit Score**: 9/10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Final recommendation: **Yes**</a:t>
            </a: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</a:t>
            </a: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Example 2: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1. **Career Progression**: Limited progression; mainly academic projects, no professional experience.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2. **Job Level Fit**: Partial match; candidate lacks experience in distributed systems and APIs.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3. **Soft Skills**: Limited evidence of leadership or communication skills.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4. **Overall Assessment**: Candidate has potential but lacks practical experience for the position.</a:t>
            </a:r>
          </a:p>
          <a:p>
            <a:pPr>
              <a:buNone/>
            </a:pP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5. **Fit Score**: 4/10</a:t>
            </a:r>
          </a:p>
          <a:p>
            <a:pPr>
              <a:buNone/>
            </a:pP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Final recommendation: **No**</a:t>
            </a: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</a:t>
            </a:r>
            <a:b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sz="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Now, following the same style and level of detail, write your evaluation below: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03EB59-77BA-03DF-0899-F0F6C8109E48}"/>
              </a:ext>
            </a:extLst>
          </p:cNvPr>
          <p:cNvSpPr/>
          <p:nvPr/>
        </p:nvSpPr>
        <p:spPr>
          <a:xfrm>
            <a:off x="7847487" y="2056214"/>
            <a:ext cx="3338029" cy="868591"/>
          </a:xfrm>
          <a:prstGeom prst="roundRect">
            <a:avLst>
              <a:gd name="adj" fmla="val 6389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C2FB43-0805-E79A-76A2-E4AD74CD19BD}"/>
              </a:ext>
            </a:extLst>
          </p:cNvPr>
          <p:cNvSpPr/>
          <p:nvPr/>
        </p:nvSpPr>
        <p:spPr>
          <a:xfrm>
            <a:off x="7847487" y="2999311"/>
            <a:ext cx="3338029" cy="530734"/>
          </a:xfrm>
          <a:prstGeom prst="roundRect">
            <a:avLst>
              <a:gd name="adj" fmla="val 638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Instructions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71A0AB-5F3F-66DF-A35C-9E5584D208B0}"/>
              </a:ext>
            </a:extLst>
          </p:cNvPr>
          <p:cNvSpPr/>
          <p:nvPr/>
        </p:nvSpPr>
        <p:spPr>
          <a:xfrm>
            <a:off x="7847487" y="3649178"/>
            <a:ext cx="3338029" cy="530734"/>
          </a:xfrm>
          <a:prstGeom prst="roundRect">
            <a:avLst>
              <a:gd name="adj" fmla="val 638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Sample 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0D6EE7-4C0F-BB4E-4662-EB9DA978B38A}"/>
              </a:ext>
            </a:extLst>
          </p:cNvPr>
          <p:cNvCxnSpPr>
            <a:cxnSpLocks/>
            <a:stCxn id="17" idx="1"/>
            <a:endCxn id="24" idx="1"/>
          </p:cNvCxnSpPr>
          <p:nvPr/>
        </p:nvCxnSpPr>
        <p:spPr>
          <a:xfrm flipH="1" flipV="1">
            <a:off x="6742899" y="2026141"/>
            <a:ext cx="1104588" cy="464369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750B38F-1C1B-E877-7CB9-224F68C0E1C6}"/>
              </a:ext>
            </a:extLst>
          </p:cNvPr>
          <p:cNvSpPr/>
          <p:nvPr/>
        </p:nvSpPr>
        <p:spPr>
          <a:xfrm>
            <a:off x="6631024" y="1380565"/>
            <a:ext cx="111875" cy="1291151"/>
          </a:xfrm>
          <a:prstGeom prst="rightBrac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9FAC9-B52F-3CEF-C162-611ED34B540D}"/>
              </a:ext>
            </a:extLst>
          </p:cNvPr>
          <p:cNvCxnSpPr>
            <a:cxnSpLocks/>
            <a:stCxn id="19" idx="1"/>
            <a:endCxn id="28" idx="1"/>
          </p:cNvCxnSpPr>
          <p:nvPr/>
        </p:nvCxnSpPr>
        <p:spPr>
          <a:xfrm flipH="1" flipV="1">
            <a:off x="6742899" y="3030297"/>
            <a:ext cx="1104588" cy="234381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F0A002F-A4F3-2730-4A40-D699220946E4}"/>
              </a:ext>
            </a:extLst>
          </p:cNvPr>
          <p:cNvSpPr/>
          <p:nvPr/>
        </p:nvSpPr>
        <p:spPr>
          <a:xfrm>
            <a:off x="6631024" y="2743302"/>
            <a:ext cx="111875" cy="573990"/>
          </a:xfrm>
          <a:prstGeom prst="rightBrac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EB5CFB-48A4-B471-0705-503880CDC890}"/>
              </a:ext>
            </a:extLst>
          </p:cNvPr>
          <p:cNvCxnSpPr>
            <a:cxnSpLocks/>
            <a:stCxn id="20" idx="1"/>
            <a:endCxn id="32" idx="1"/>
          </p:cNvCxnSpPr>
          <p:nvPr/>
        </p:nvCxnSpPr>
        <p:spPr>
          <a:xfrm flipH="1">
            <a:off x="6742899" y="3914545"/>
            <a:ext cx="1104588" cy="585687"/>
          </a:xfrm>
          <a:prstGeom prst="straightConnector1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BE8DA-B406-85D4-3179-58A262E92FB1}"/>
              </a:ext>
            </a:extLst>
          </p:cNvPr>
          <p:cNvSpPr/>
          <p:nvPr/>
        </p:nvSpPr>
        <p:spPr>
          <a:xfrm>
            <a:off x="6631024" y="3388878"/>
            <a:ext cx="111875" cy="2222707"/>
          </a:xfrm>
          <a:prstGeom prst="rightBrace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AA7D-309E-8CCD-1EB2-C8DD7672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2DAEFA2-B72F-0CE3-DDCF-A4AAED99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23" y="5917681"/>
            <a:ext cx="45745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 Pro Heavy" pitchFamily="2" charset="0"/>
                <a:ea typeface="SF Pro Heavy" pitchFamily="2" charset="0"/>
                <a:cs typeface="SF Pro Heavy" pitchFamily="2" charset="0"/>
              </a:rPr>
              <a:t>Second Term Project Progress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Portfol.io</a:t>
            </a:r>
            <a:r>
              <a:rPr lang="en-US" altLang="en-US" sz="12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Enhancing candidate evaluation through LLM-powered MAS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B4DFAD-4365-A8B7-5C54-76E8DF6A49B3}"/>
              </a:ext>
            </a:extLst>
          </p:cNvPr>
          <p:cNvCxnSpPr/>
          <p:nvPr/>
        </p:nvCxnSpPr>
        <p:spPr>
          <a:xfrm>
            <a:off x="796413" y="5894871"/>
            <a:ext cx="2320413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C0AF6-0C23-DB16-E36C-555ED4246BA6}"/>
              </a:ext>
            </a:extLst>
          </p:cNvPr>
          <p:cNvSpPr txBox="1"/>
          <p:nvPr/>
        </p:nvSpPr>
        <p:spPr>
          <a:xfrm>
            <a:off x="796413" y="575906"/>
            <a:ext cx="784262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solidFill>
                  <a:schemeClr val="accent1"/>
                </a:solidFill>
                <a:latin typeface="SF PRO HEAVY" pitchFamily="2" charset="0"/>
              </a:rPr>
              <a:t>2</a:t>
            </a:r>
            <a:r>
              <a:rPr lang="en-US" sz="2400" b="1" i="1" kern="100" dirty="0">
                <a:solidFill>
                  <a:schemeClr val="accent1"/>
                </a:solidFill>
                <a:effectLst/>
                <a:latin typeface="SF PRO HEAVY" pitchFamily="2" charset="0"/>
              </a:rPr>
              <a:t>.1 Hiring Manager Agent Debate Mode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AA046E17-AE32-6648-D32F-7E4A7D332B3C}"/>
              </a:ext>
            </a:extLst>
          </p:cNvPr>
          <p:cNvSpPr/>
          <p:nvPr/>
        </p:nvSpPr>
        <p:spPr>
          <a:xfrm>
            <a:off x="796414" y="1354566"/>
            <a:ext cx="5759370" cy="4276577"/>
          </a:xfrm>
          <a:prstGeom prst="cube">
            <a:avLst>
              <a:gd name="adj" fmla="val 2975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SF Pro Light" pitchFamily="2" charset="0"/>
              <a:ea typeface="SF Pro Light" pitchFamily="2" charset="0"/>
              <a:cs typeface="SF Pro Light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6BBCB-5DD1-EA38-7805-78E12DAD4156}"/>
              </a:ext>
            </a:extLst>
          </p:cNvPr>
          <p:cNvCxnSpPr>
            <a:cxnSpLocks/>
          </p:cNvCxnSpPr>
          <p:nvPr/>
        </p:nvCxnSpPr>
        <p:spPr>
          <a:xfrm>
            <a:off x="796414" y="3843188"/>
            <a:ext cx="80550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6307D003-1861-8CE6-42F8-A625A58BDF0B}"/>
              </a:ext>
            </a:extLst>
          </p:cNvPr>
          <p:cNvSpPr/>
          <p:nvPr/>
        </p:nvSpPr>
        <p:spPr>
          <a:xfrm>
            <a:off x="1601919" y="3451569"/>
            <a:ext cx="1003299" cy="79573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Recruiter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6CD5623-8E17-80F5-2E67-CEBD1DF5195D}"/>
              </a:ext>
            </a:extLst>
          </p:cNvPr>
          <p:cNvSpPr/>
          <p:nvPr/>
        </p:nvSpPr>
        <p:spPr>
          <a:xfrm>
            <a:off x="1953624" y="1819186"/>
            <a:ext cx="1727122" cy="1167552"/>
          </a:xfrm>
          <a:prstGeom prst="cloudCallout">
            <a:avLst>
              <a:gd name="adj1" fmla="val -32970"/>
              <a:gd name="adj2" fmla="val 80507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Recommends applicant?</a:t>
            </a:r>
          </a:p>
          <a:p>
            <a:pPr algn="ctr"/>
            <a:r>
              <a:rPr lang="en-US" sz="1100" dirty="0">
                <a:solidFill>
                  <a:srgbClr val="00B050"/>
                </a:solidFill>
              </a:rPr>
              <a:t>Yes</a:t>
            </a:r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0230E36-37F6-37B2-E337-722CEFD2A4DD}"/>
              </a:ext>
            </a:extLst>
          </p:cNvPr>
          <p:cNvSpPr/>
          <p:nvPr/>
        </p:nvSpPr>
        <p:spPr>
          <a:xfrm>
            <a:off x="4414022" y="3455783"/>
            <a:ext cx="1003299" cy="795732"/>
          </a:xfrm>
          <a:prstGeom prst="cube">
            <a:avLst>
              <a:gd name="adj" fmla="val 14878"/>
            </a:avLst>
          </a:prstGeom>
          <a:gradFill flip="none" rotWithShape="1">
            <a:gsLst>
              <a:gs pos="29000">
                <a:schemeClr val="tx1"/>
              </a:gs>
              <a:gs pos="100000">
                <a:schemeClr val="accent4"/>
              </a:gs>
            </a:gsLst>
            <a:lin ang="135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Hiring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257556-B1A3-142A-11F2-D5EED36D90B2}"/>
              </a:ext>
            </a:extLst>
          </p:cNvPr>
          <p:cNvCxnSpPr>
            <a:cxnSpLocks/>
            <a:stCxn id="10" idx="3"/>
            <a:endCxn id="8" idx="3"/>
          </p:cNvCxnSpPr>
          <p:nvPr/>
        </p:nvCxnSpPr>
        <p:spPr>
          <a:xfrm rot="16200000" flipH="1">
            <a:off x="3448318" y="2843356"/>
            <a:ext cx="4214" cy="2812103"/>
          </a:xfrm>
          <a:prstGeom prst="bentConnector3">
            <a:avLst>
              <a:gd name="adj1" fmla="val 10489820"/>
            </a:avLst>
          </a:prstGeom>
          <a:ln w="19050">
            <a:prstDash val="sysDot"/>
            <a:headEnd type="stealt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5CCD1D-8A1A-6E33-DAC1-2E7388DE045B}"/>
              </a:ext>
            </a:extLst>
          </p:cNvPr>
          <p:cNvSpPr txBox="1"/>
          <p:nvPr/>
        </p:nvSpPr>
        <p:spPr>
          <a:xfrm>
            <a:off x="2731582" y="3151276"/>
            <a:ext cx="15560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Pushes </a:t>
            </a:r>
            <a:r>
              <a:rPr lang="en-US" sz="1100" dirty="0" err="1"/>
              <a:t>MCP_context</a:t>
            </a:r>
            <a:r>
              <a:rPr lang="en-US" sz="1100" dirty="0"/>
              <a:t> onto the hiring manager agent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E0D58D-05DA-D768-E93E-FFD085661715}"/>
              </a:ext>
            </a:extLst>
          </p:cNvPr>
          <p:cNvCxnSpPr>
            <a:cxnSpLocks/>
          </p:cNvCxnSpPr>
          <p:nvPr/>
        </p:nvCxnSpPr>
        <p:spPr>
          <a:xfrm>
            <a:off x="2605219" y="3843188"/>
            <a:ext cx="180880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18681D41-0D75-C16C-5584-B8A7CED69F2C}"/>
              </a:ext>
            </a:extLst>
          </p:cNvPr>
          <p:cNvSpPr/>
          <p:nvPr/>
        </p:nvSpPr>
        <p:spPr>
          <a:xfrm>
            <a:off x="4469516" y="1819186"/>
            <a:ext cx="1727122" cy="1167552"/>
          </a:xfrm>
          <a:prstGeom prst="cloudCallout">
            <a:avLst>
              <a:gd name="adj1" fmla="val -32970"/>
              <a:gd name="adj2" fmla="val 80507"/>
            </a:avLst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Recommends applicant?</a:t>
            </a:r>
          </a:p>
          <a:p>
            <a:pPr algn="ctr"/>
            <a:r>
              <a:rPr lang="en-US" sz="1100" dirty="0">
                <a:solidFill>
                  <a:srgbClr val="00B050"/>
                </a:solidFill>
              </a:rPr>
              <a:t>Yes</a:t>
            </a:r>
            <a:r>
              <a:rPr lang="en-US" sz="1100" dirty="0">
                <a:solidFill>
                  <a:schemeClr val="tx1"/>
                </a:solidFill>
              </a:rPr>
              <a:t>/</a:t>
            </a:r>
            <a:r>
              <a:rPr lang="en-US" sz="1100" dirty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6E9FAA-FE12-27EB-4A5E-9A5F71ED2EA6}"/>
              </a:ext>
            </a:extLst>
          </p:cNvPr>
          <p:cNvCxnSpPr>
            <a:cxnSpLocks/>
          </p:cNvCxnSpPr>
          <p:nvPr/>
        </p:nvCxnSpPr>
        <p:spPr>
          <a:xfrm>
            <a:off x="5417321" y="3843188"/>
            <a:ext cx="101447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8CBC61-BD6C-056D-2195-7D66B08B0569}"/>
              </a:ext>
            </a:extLst>
          </p:cNvPr>
          <p:cNvSpPr txBox="1"/>
          <p:nvPr/>
        </p:nvSpPr>
        <p:spPr>
          <a:xfrm>
            <a:off x="2605218" y="4756856"/>
            <a:ext cx="18088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If there is a disagreement, a 3-round debate will be triggered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5B52D-EE0C-770A-7516-76FA553648CD}"/>
              </a:ext>
            </a:extLst>
          </p:cNvPr>
          <p:cNvSpPr txBox="1"/>
          <p:nvPr/>
        </p:nvSpPr>
        <p:spPr>
          <a:xfrm>
            <a:off x="6985408" y="1987089"/>
            <a:ext cx="4504869" cy="30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maximum number of responses is dynamically determined based on current GPU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is a final evaluator, which determines the debate winner.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 improved prompt should allow the model to surrender if their arguments can no longer be sustained.</a:t>
            </a:r>
          </a:p>
        </p:txBody>
      </p:sp>
    </p:spTree>
    <p:extLst>
      <p:ext uri="{BB962C8B-B14F-4D97-AF65-F5344CB8AC3E}">
        <p14:creationId xmlns:p14="http://schemas.microsoft.com/office/powerpoint/2010/main" val="240514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21968</TotalTime>
  <Words>1757</Words>
  <Application>Microsoft Office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SF Pro Heavy</vt:lpstr>
      <vt:lpstr>SF Pro Heavy</vt:lpstr>
      <vt:lpstr>SF Pro Light</vt:lpstr>
      <vt:lpstr>SF Pro Medium</vt:lpstr>
      <vt:lpstr>SF Pro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Postigo Paredes</dc:creator>
  <cp:lastModifiedBy>Luis Postigo Paredes</cp:lastModifiedBy>
  <cp:revision>11</cp:revision>
  <dcterms:created xsi:type="dcterms:W3CDTF">2025-04-03T04:31:48Z</dcterms:created>
  <dcterms:modified xsi:type="dcterms:W3CDTF">2025-04-23T14:51:55Z</dcterms:modified>
</cp:coreProperties>
</file>