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699" r:id="rId1"/>
  </p:sldMasterIdLst>
  <p:notesMasterIdLst>
    <p:notesMasterId r:id="rId67"/>
  </p:notesMasterIdLst>
  <p:sldIdLst>
    <p:sldId id="256" r:id="rId2"/>
    <p:sldId id="313" r:id="rId3"/>
    <p:sldId id="297" r:id="rId4"/>
    <p:sldId id="308" r:id="rId5"/>
    <p:sldId id="298" r:id="rId6"/>
    <p:sldId id="310" r:id="rId7"/>
    <p:sldId id="257" r:id="rId8"/>
    <p:sldId id="314" r:id="rId9"/>
    <p:sldId id="311" r:id="rId10"/>
    <p:sldId id="284" r:id="rId11"/>
    <p:sldId id="295" r:id="rId12"/>
    <p:sldId id="287" r:id="rId13"/>
    <p:sldId id="288" r:id="rId14"/>
    <p:sldId id="294" r:id="rId15"/>
    <p:sldId id="285" r:id="rId16"/>
    <p:sldId id="312" r:id="rId17"/>
    <p:sldId id="289" r:id="rId18"/>
    <p:sldId id="286" r:id="rId19"/>
    <p:sldId id="258" r:id="rId20"/>
    <p:sldId id="316" r:id="rId21"/>
    <p:sldId id="259" r:id="rId22"/>
    <p:sldId id="275" r:id="rId23"/>
    <p:sldId id="290" r:id="rId24"/>
    <p:sldId id="309" r:id="rId25"/>
    <p:sldId id="260" r:id="rId26"/>
    <p:sldId id="291" r:id="rId27"/>
    <p:sldId id="276" r:id="rId28"/>
    <p:sldId id="277" r:id="rId29"/>
    <p:sldId id="292" r:id="rId30"/>
    <p:sldId id="278" r:id="rId31"/>
    <p:sldId id="280" r:id="rId32"/>
    <p:sldId id="261" r:id="rId33"/>
    <p:sldId id="281" r:id="rId34"/>
    <p:sldId id="262" r:id="rId35"/>
    <p:sldId id="263" r:id="rId36"/>
    <p:sldId id="282" r:id="rId37"/>
    <p:sldId id="264" r:id="rId38"/>
    <p:sldId id="318" r:id="rId39"/>
    <p:sldId id="299" r:id="rId40"/>
    <p:sldId id="283" r:id="rId41"/>
    <p:sldId id="265" r:id="rId42"/>
    <p:sldId id="271" r:id="rId43"/>
    <p:sldId id="272" r:id="rId44"/>
    <p:sldId id="273" r:id="rId45"/>
    <p:sldId id="293" r:id="rId46"/>
    <p:sldId id="307" r:id="rId47"/>
    <p:sldId id="274" r:id="rId48"/>
    <p:sldId id="315" r:id="rId49"/>
    <p:sldId id="300" r:id="rId50"/>
    <p:sldId id="317" r:id="rId51"/>
    <p:sldId id="303" r:id="rId52"/>
    <p:sldId id="320" r:id="rId53"/>
    <p:sldId id="319" r:id="rId54"/>
    <p:sldId id="321" r:id="rId55"/>
    <p:sldId id="323" r:id="rId56"/>
    <p:sldId id="322" r:id="rId57"/>
    <p:sldId id="304" r:id="rId58"/>
    <p:sldId id="324" r:id="rId59"/>
    <p:sldId id="325" r:id="rId60"/>
    <p:sldId id="302" r:id="rId61"/>
    <p:sldId id="326" r:id="rId62"/>
    <p:sldId id="305" r:id="rId63"/>
    <p:sldId id="327" r:id="rId64"/>
    <p:sldId id="306" r:id="rId65"/>
    <p:sldId id="301" r:id="rId66"/>
  </p:sldIdLst>
  <p:sldSz cx="9144000" cy="5143500" type="screen16x9"/>
  <p:notesSz cx="7099300" cy="10234613"/>
  <p:defaultTextStyle>
    <a:defPPr>
      <a:defRPr lang="en-GB"/>
    </a:defPPr>
    <a:lvl1pPr algn="l" defTabSz="449263" rtl="0" fontAlgn="base">
      <a:spcBef>
        <a:spcPct val="0"/>
      </a:spcBef>
      <a:spcAft>
        <a:spcPct val="0"/>
      </a:spcAft>
      <a:defRPr kern="1200">
        <a:solidFill>
          <a:schemeClr val="tx1"/>
        </a:solidFill>
        <a:latin typeface="Arial" charset="0"/>
        <a:ea typeface="+mn-ea"/>
        <a:cs typeface="+mn-cs"/>
      </a:defRPr>
    </a:lvl1pPr>
    <a:lvl2pPr marL="742950" indent="-285750" algn="l" defTabSz="449263" rtl="0" fontAlgn="base">
      <a:spcBef>
        <a:spcPct val="0"/>
      </a:spcBef>
      <a:spcAft>
        <a:spcPct val="0"/>
      </a:spcAft>
      <a:defRPr kern="1200">
        <a:solidFill>
          <a:schemeClr val="tx1"/>
        </a:solidFill>
        <a:latin typeface="Arial" charset="0"/>
        <a:ea typeface="+mn-ea"/>
        <a:cs typeface="+mn-cs"/>
      </a:defRPr>
    </a:lvl2pPr>
    <a:lvl3pPr marL="1143000" indent="-228600" algn="l" defTabSz="449263" rtl="0" fontAlgn="base">
      <a:spcBef>
        <a:spcPct val="0"/>
      </a:spcBef>
      <a:spcAft>
        <a:spcPct val="0"/>
      </a:spcAft>
      <a:defRPr kern="1200">
        <a:solidFill>
          <a:schemeClr val="tx1"/>
        </a:solidFill>
        <a:latin typeface="Arial" charset="0"/>
        <a:ea typeface="+mn-ea"/>
        <a:cs typeface="+mn-cs"/>
      </a:defRPr>
    </a:lvl3pPr>
    <a:lvl4pPr marL="1600200" indent="-228600" algn="l" defTabSz="449263" rtl="0" fontAlgn="base">
      <a:spcBef>
        <a:spcPct val="0"/>
      </a:spcBef>
      <a:spcAft>
        <a:spcPct val="0"/>
      </a:spcAft>
      <a:defRPr kern="1200">
        <a:solidFill>
          <a:schemeClr val="tx1"/>
        </a:solidFill>
        <a:latin typeface="Arial" charset="0"/>
        <a:ea typeface="+mn-ea"/>
        <a:cs typeface="+mn-cs"/>
      </a:defRPr>
    </a:lvl4pPr>
    <a:lvl5pPr marL="2057400" indent="-228600" algn="l" defTabSz="449263"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1" autoAdjust="0"/>
    <p:restoredTop sz="90409" autoAdjust="0"/>
  </p:normalViewPr>
  <p:slideViewPr>
    <p:cSldViewPr showGuides="1">
      <p:cViewPr varScale="1">
        <p:scale>
          <a:sx n="80" d="100"/>
          <a:sy n="80" d="100"/>
        </p:scale>
        <p:origin x="176" y="52"/>
      </p:cViewPr>
      <p:guideLst>
        <p:guide orient="horz" pos="1620"/>
        <p:guide pos="2880"/>
      </p:guideLst>
    </p:cSldViewPr>
  </p:slideViewPr>
  <p:outlineViewPr>
    <p:cViewPr varScale="1">
      <p:scale>
        <a:sx n="170" d="200"/>
        <a:sy n="170" d="200"/>
      </p:scale>
      <p:origin x="0" y="1176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D23D0E-08C0-40A9-9FA5-B959A80944DD}"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s-MX"/>
        </a:p>
      </dgm:t>
    </dgm:pt>
    <dgm:pt modelId="{37EBD0E1-A94A-4182-8DF3-AE0E888F893F}">
      <dgm:prSet phldrT="[Texto]"/>
      <dgm:spPr/>
      <dgm:t>
        <a:bodyPr/>
        <a:lstStyle/>
        <a:p>
          <a:r>
            <a:rPr lang="es-MX" dirty="0"/>
            <a:t>Globales o sobre parámetros</a:t>
          </a:r>
        </a:p>
      </dgm:t>
    </dgm:pt>
    <dgm:pt modelId="{BA3B8D68-5DEB-46E9-9E88-4FBE413C78D8}" type="parTrans" cxnId="{3FA5A8E8-E7C5-41DB-B418-BDA3D51170ED}">
      <dgm:prSet/>
      <dgm:spPr/>
      <dgm:t>
        <a:bodyPr/>
        <a:lstStyle/>
        <a:p>
          <a:endParaRPr lang="es-MX"/>
        </a:p>
      </dgm:t>
    </dgm:pt>
    <dgm:pt modelId="{F44922C5-872E-4FEA-875C-D57FA72C33AA}" type="sibTrans" cxnId="{3FA5A8E8-E7C5-41DB-B418-BDA3D51170ED}">
      <dgm:prSet/>
      <dgm:spPr/>
      <dgm:t>
        <a:bodyPr/>
        <a:lstStyle/>
        <a:p>
          <a:endParaRPr lang="es-MX"/>
        </a:p>
      </dgm:t>
    </dgm:pt>
    <dgm:pt modelId="{33B2FF68-8744-432C-B019-4E7713CCD1C5}">
      <dgm:prSet phldrT="[Texto]"/>
      <dgm:spPr/>
      <dgm:t>
        <a:bodyPr/>
        <a:lstStyle/>
        <a:p>
          <a:r>
            <a:rPr lang="es-MX" dirty="0"/>
            <a:t>Con respecto a la distribución de una característica</a:t>
          </a:r>
        </a:p>
      </dgm:t>
    </dgm:pt>
    <dgm:pt modelId="{AB5DBD2C-3691-4BFA-ABBB-4543203FFBE2}" type="parTrans" cxnId="{2AB27191-0B47-4949-8B35-FBED40D4BC7C}">
      <dgm:prSet/>
      <dgm:spPr/>
      <dgm:t>
        <a:bodyPr/>
        <a:lstStyle/>
        <a:p>
          <a:endParaRPr lang="es-MX"/>
        </a:p>
      </dgm:t>
    </dgm:pt>
    <dgm:pt modelId="{899B28C2-8152-4D56-AAE9-C725323E6BE5}" type="sibTrans" cxnId="{2AB27191-0B47-4949-8B35-FBED40D4BC7C}">
      <dgm:prSet/>
      <dgm:spPr/>
      <dgm:t>
        <a:bodyPr/>
        <a:lstStyle/>
        <a:p>
          <a:endParaRPr lang="es-MX"/>
        </a:p>
      </dgm:t>
    </dgm:pt>
    <dgm:pt modelId="{504DDA4C-2211-4F1B-9F21-804CC87D7F7E}">
      <dgm:prSet phldrT="[Texto]"/>
      <dgm:spPr/>
      <dgm:t>
        <a:bodyPr/>
        <a:lstStyle/>
        <a:p>
          <a:r>
            <a:rPr lang="es-MX" dirty="0"/>
            <a:t>Con respecto a los parámetros de una distribución</a:t>
          </a:r>
        </a:p>
      </dgm:t>
    </dgm:pt>
    <dgm:pt modelId="{4CECA045-EB8C-4887-9E74-341125BB1E3A}" type="parTrans" cxnId="{9F64F158-C8AE-49EA-9A71-DA852C16E225}">
      <dgm:prSet/>
      <dgm:spPr/>
      <dgm:t>
        <a:bodyPr/>
        <a:lstStyle/>
        <a:p>
          <a:endParaRPr lang="es-MX"/>
        </a:p>
      </dgm:t>
    </dgm:pt>
    <dgm:pt modelId="{2D6D6C3A-A953-4E6C-968C-E29F9C74686A}" type="sibTrans" cxnId="{9F64F158-C8AE-49EA-9A71-DA852C16E225}">
      <dgm:prSet/>
      <dgm:spPr/>
      <dgm:t>
        <a:bodyPr/>
        <a:lstStyle/>
        <a:p>
          <a:endParaRPr lang="es-MX"/>
        </a:p>
      </dgm:t>
    </dgm:pt>
    <dgm:pt modelId="{39A797A5-A6F1-45C5-8554-883CA47264D1}">
      <dgm:prSet phldrT="[Texto]"/>
      <dgm:spPr/>
      <dgm:t>
        <a:bodyPr/>
        <a:lstStyle/>
        <a:p>
          <a:r>
            <a:rPr lang="es-MX" dirty="0"/>
            <a:t>De acuerdo con la distribución supuesta</a:t>
          </a:r>
        </a:p>
      </dgm:t>
    </dgm:pt>
    <dgm:pt modelId="{7854FB8B-6C27-443E-927B-408B2F8CC9FD}" type="parTrans" cxnId="{63F8C089-A69E-407D-B78B-BB37EE18EF35}">
      <dgm:prSet/>
      <dgm:spPr/>
      <dgm:t>
        <a:bodyPr/>
        <a:lstStyle/>
        <a:p>
          <a:endParaRPr lang="es-MX"/>
        </a:p>
      </dgm:t>
    </dgm:pt>
    <dgm:pt modelId="{53434629-66B5-435C-8A82-216F010AE837}" type="sibTrans" cxnId="{63F8C089-A69E-407D-B78B-BB37EE18EF35}">
      <dgm:prSet/>
      <dgm:spPr/>
      <dgm:t>
        <a:bodyPr/>
        <a:lstStyle/>
        <a:p>
          <a:endParaRPr lang="es-MX"/>
        </a:p>
      </dgm:t>
    </dgm:pt>
    <dgm:pt modelId="{FB7B4F7B-DF81-4F1F-9E15-857FC22574FC}">
      <dgm:prSet phldrT="[Texto]"/>
      <dgm:spPr/>
      <dgm:t>
        <a:bodyPr/>
        <a:lstStyle/>
        <a:p>
          <a:r>
            <a:rPr lang="es-MX" dirty="0"/>
            <a:t>La distribución subyacente es normal: “Paramétricas”</a:t>
          </a:r>
        </a:p>
      </dgm:t>
    </dgm:pt>
    <dgm:pt modelId="{FF542755-EC29-4F51-9560-128E1EA77C54}" type="parTrans" cxnId="{6073B7E0-6AB3-4D17-96D9-7F5B37F145A9}">
      <dgm:prSet/>
      <dgm:spPr/>
      <dgm:t>
        <a:bodyPr/>
        <a:lstStyle/>
        <a:p>
          <a:endParaRPr lang="es-MX"/>
        </a:p>
      </dgm:t>
    </dgm:pt>
    <dgm:pt modelId="{35A4758F-A916-40D4-86E9-46F5F0632C14}" type="sibTrans" cxnId="{6073B7E0-6AB3-4D17-96D9-7F5B37F145A9}">
      <dgm:prSet/>
      <dgm:spPr/>
      <dgm:t>
        <a:bodyPr/>
        <a:lstStyle/>
        <a:p>
          <a:endParaRPr lang="es-MX"/>
        </a:p>
      </dgm:t>
    </dgm:pt>
    <dgm:pt modelId="{894986B2-438A-4700-A80A-8911D18108C4}">
      <dgm:prSet phldrT="[Texto]"/>
      <dgm:spPr/>
      <dgm:t>
        <a:bodyPr/>
        <a:lstStyle/>
        <a:p>
          <a:r>
            <a:rPr lang="es-MX" dirty="0"/>
            <a:t>La distribución subyacente no es normal: “No paramétricas”</a:t>
          </a:r>
        </a:p>
      </dgm:t>
    </dgm:pt>
    <dgm:pt modelId="{4F674277-1E2E-43E0-B647-12864A56EA98}" type="parTrans" cxnId="{58859B56-DC38-4052-9938-B7A4BDFCDFEB}">
      <dgm:prSet/>
      <dgm:spPr/>
      <dgm:t>
        <a:bodyPr/>
        <a:lstStyle/>
        <a:p>
          <a:endParaRPr lang="es-MX"/>
        </a:p>
      </dgm:t>
    </dgm:pt>
    <dgm:pt modelId="{60950C91-DA68-4880-88E4-4402E7B487A6}" type="sibTrans" cxnId="{58859B56-DC38-4052-9938-B7A4BDFCDFEB}">
      <dgm:prSet/>
      <dgm:spPr/>
      <dgm:t>
        <a:bodyPr/>
        <a:lstStyle/>
        <a:p>
          <a:endParaRPr lang="es-MX"/>
        </a:p>
      </dgm:t>
    </dgm:pt>
    <dgm:pt modelId="{53D1ECC6-EF89-4229-A081-F01BA2FC149D}">
      <dgm:prSet phldrT="[Texto]"/>
      <dgm:spPr/>
      <dgm:t>
        <a:bodyPr/>
        <a:lstStyle/>
        <a:p>
          <a:r>
            <a:rPr lang="es-MX" dirty="0"/>
            <a:t>Simples</a:t>
          </a:r>
        </a:p>
      </dgm:t>
    </dgm:pt>
    <dgm:pt modelId="{7A36845C-6B45-4418-BECC-72947AC1BACA}" type="parTrans" cxnId="{B1BA9294-5361-4099-B253-BBAC915E32C8}">
      <dgm:prSet/>
      <dgm:spPr/>
      <dgm:t>
        <a:bodyPr/>
        <a:lstStyle/>
        <a:p>
          <a:endParaRPr lang="es-MX"/>
        </a:p>
      </dgm:t>
    </dgm:pt>
    <dgm:pt modelId="{060ACF78-0C9F-4B8F-AB72-B49CC1C0FFF2}" type="sibTrans" cxnId="{B1BA9294-5361-4099-B253-BBAC915E32C8}">
      <dgm:prSet/>
      <dgm:spPr/>
      <dgm:t>
        <a:bodyPr/>
        <a:lstStyle/>
        <a:p>
          <a:endParaRPr lang="es-MX"/>
        </a:p>
      </dgm:t>
    </dgm:pt>
    <dgm:pt modelId="{2E1A33EE-1806-49FA-A695-D457A029DA74}">
      <dgm:prSet phldrT="[Texto]"/>
      <dgm:spPr/>
      <dgm:t>
        <a:bodyPr/>
        <a:lstStyle/>
        <a:p>
          <a:r>
            <a:rPr lang="es-MX" dirty="0"/>
            <a:t>Compuestas</a:t>
          </a:r>
        </a:p>
      </dgm:t>
    </dgm:pt>
    <dgm:pt modelId="{D40D3747-54B5-4838-B514-F7A82321206C}" type="parTrans" cxnId="{093161B8-EE30-4E6A-9159-DFEBABD605D8}">
      <dgm:prSet/>
      <dgm:spPr/>
      <dgm:t>
        <a:bodyPr/>
        <a:lstStyle/>
        <a:p>
          <a:endParaRPr lang="es-MX"/>
        </a:p>
      </dgm:t>
    </dgm:pt>
    <dgm:pt modelId="{87FB4BDD-8A0F-4A1D-B0A8-D7E625831EB5}" type="sibTrans" cxnId="{093161B8-EE30-4E6A-9159-DFEBABD605D8}">
      <dgm:prSet/>
      <dgm:spPr/>
      <dgm:t>
        <a:bodyPr/>
        <a:lstStyle/>
        <a:p>
          <a:endParaRPr lang="es-MX"/>
        </a:p>
      </dgm:t>
    </dgm:pt>
    <dgm:pt modelId="{43F977D8-0E4D-4440-87C2-3E67C0C87B9E}" type="pres">
      <dgm:prSet presAssocID="{9ED23D0E-08C0-40A9-9FA5-B959A80944DD}" presName="diagram" presStyleCnt="0">
        <dgm:presLayoutVars>
          <dgm:chPref val="1"/>
          <dgm:dir/>
          <dgm:animOne val="branch"/>
          <dgm:animLvl val="lvl"/>
          <dgm:resizeHandles/>
        </dgm:presLayoutVars>
      </dgm:prSet>
      <dgm:spPr/>
    </dgm:pt>
    <dgm:pt modelId="{AE9F31E3-B013-41D3-8E06-03050F063ED9}" type="pres">
      <dgm:prSet presAssocID="{37EBD0E1-A94A-4182-8DF3-AE0E888F893F}" presName="root" presStyleCnt="0"/>
      <dgm:spPr/>
    </dgm:pt>
    <dgm:pt modelId="{B22E7698-F999-4EB2-B8A6-87FEFF9B6747}" type="pres">
      <dgm:prSet presAssocID="{37EBD0E1-A94A-4182-8DF3-AE0E888F893F}" presName="rootComposite" presStyleCnt="0"/>
      <dgm:spPr/>
    </dgm:pt>
    <dgm:pt modelId="{C82FF31E-5DE9-4344-995E-F58343B2DB8A}" type="pres">
      <dgm:prSet presAssocID="{37EBD0E1-A94A-4182-8DF3-AE0E888F893F}" presName="rootText" presStyleLbl="node1" presStyleIdx="0" presStyleCnt="2"/>
      <dgm:spPr/>
    </dgm:pt>
    <dgm:pt modelId="{423DA2CD-ABBA-4423-BE07-3299324928FC}" type="pres">
      <dgm:prSet presAssocID="{37EBD0E1-A94A-4182-8DF3-AE0E888F893F}" presName="rootConnector" presStyleLbl="node1" presStyleIdx="0" presStyleCnt="2"/>
      <dgm:spPr/>
    </dgm:pt>
    <dgm:pt modelId="{A5B1C45E-8CB3-4C21-80BB-F7FACAE434BA}" type="pres">
      <dgm:prSet presAssocID="{37EBD0E1-A94A-4182-8DF3-AE0E888F893F}" presName="childShape" presStyleCnt="0"/>
      <dgm:spPr/>
    </dgm:pt>
    <dgm:pt modelId="{4A9B0B63-DDFC-493A-8B59-B87F48C362E1}" type="pres">
      <dgm:prSet presAssocID="{AB5DBD2C-3691-4BFA-ABBB-4543203FFBE2}" presName="Name13" presStyleLbl="parChTrans1D2" presStyleIdx="0" presStyleCnt="4"/>
      <dgm:spPr/>
    </dgm:pt>
    <dgm:pt modelId="{6B80C50C-1B49-4B87-8676-2C5E333A72A8}" type="pres">
      <dgm:prSet presAssocID="{33B2FF68-8744-432C-B019-4E7713CCD1C5}" presName="childText" presStyleLbl="bgAcc1" presStyleIdx="0" presStyleCnt="4">
        <dgm:presLayoutVars>
          <dgm:bulletEnabled val="1"/>
        </dgm:presLayoutVars>
      </dgm:prSet>
      <dgm:spPr/>
    </dgm:pt>
    <dgm:pt modelId="{275FB6B6-C5B3-40C2-937F-B391826C950A}" type="pres">
      <dgm:prSet presAssocID="{4CECA045-EB8C-4887-9E74-341125BB1E3A}" presName="Name13" presStyleLbl="parChTrans1D2" presStyleIdx="1" presStyleCnt="4"/>
      <dgm:spPr/>
    </dgm:pt>
    <dgm:pt modelId="{932DA83B-CC75-407F-A671-3C92B45EADD7}" type="pres">
      <dgm:prSet presAssocID="{504DDA4C-2211-4F1B-9F21-804CC87D7F7E}" presName="childText" presStyleLbl="bgAcc1" presStyleIdx="1" presStyleCnt="4">
        <dgm:presLayoutVars>
          <dgm:bulletEnabled val="1"/>
        </dgm:presLayoutVars>
      </dgm:prSet>
      <dgm:spPr/>
    </dgm:pt>
    <dgm:pt modelId="{CB0FC340-ABF6-4A15-805B-66C4CD70AEF9}" type="pres">
      <dgm:prSet presAssocID="{39A797A5-A6F1-45C5-8554-883CA47264D1}" presName="root" presStyleCnt="0"/>
      <dgm:spPr/>
    </dgm:pt>
    <dgm:pt modelId="{4E201934-D4D3-4B26-A756-D3B98D7772A5}" type="pres">
      <dgm:prSet presAssocID="{39A797A5-A6F1-45C5-8554-883CA47264D1}" presName="rootComposite" presStyleCnt="0"/>
      <dgm:spPr/>
    </dgm:pt>
    <dgm:pt modelId="{F6174F53-5AA9-4E9F-88CE-E38ADED42488}" type="pres">
      <dgm:prSet presAssocID="{39A797A5-A6F1-45C5-8554-883CA47264D1}" presName="rootText" presStyleLbl="node1" presStyleIdx="1" presStyleCnt="2"/>
      <dgm:spPr/>
    </dgm:pt>
    <dgm:pt modelId="{25A7384E-3444-446F-9324-4DACB643F798}" type="pres">
      <dgm:prSet presAssocID="{39A797A5-A6F1-45C5-8554-883CA47264D1}" presName="rootConnector" presStyleLbl="node1" presStyleIdx="1" presStyleCnt="2"/>
      <dgm:spPr/>
    </dgm:pt>
    <dgm:pt modelId="{E0F6647E-E83F-43B6-A0AC-5C5962EBA2E2}" type="pres">
      <dgm:prSet presAssocID="{39A797A5-A6F1-45C5-8554-883CA47264D1}" presName="childShape" presStyleCnt="0"/>
      <dgm:spPr/>
    </dgm:pt>
    <dgm:pt modelId="{F0A0B5B0-A4CF-4FE2-A18F-4847BA784C9B}" type="pres">
      <dgm:prSet presAssocID="{FF542755-EC29-4F51-9560-128E1EA77C54}" presName="Name13" presStyleLbl="parChTrans1D2" presStyleIdx="2" presStyleCnt="4"/>
      <dgm:spPr/>
    </dgm:pt>
    <dgm:pt modelId="{D4602E43-92FC-4F8F-89D1-F842F815B923}" type="pres">
      <dgm:prSet presAssocID="{FB7B4F7B-DF81-4F1F-9E15-857FC22574FC}" presName="childText" presStyleLbl="bgAcc1" presStyleIdx="2" presStyleCnt="4">
        <dgm:presLayoutVars>
          <dgm:bulletEnabled val="1"/>
        </dgm:presLayoutVars>
      </dgm:prSet>
      <dgm:spPr/>
    </dgm:pt>
    <dgm:pt modelId="{1392215C-E719-4437-BAF2-C7BBE30B7DA2}" type="pres">
      <dgm:prSet presAssocID="{4F674277-1E2E-43E0-B647-12864A56EA98}" presName="Name13" presStyleLbl="parChTrans1D2" presStyleIdx="3" presStyleCnt="4"/>
      <dgm:spPr/>
    </dgm:pt>
    <dgm:pt modelId="{69155E84-E15B-4A0E-9271-1F0D2D53A9E1}" type="pres">
      <dgm:prSet presAssocID="{894986B2-438A-4700-A80A-8911D18108C4}" presName="childText" presStyleLbl="bgAcc1" presStyleIdx="3" presStyleCnt="4">
        <dgm:presLayoutVars>
          <dgm:bulletEnabled val="1"/>
        </dgm:presLayoutVars>
      </dgm:prSet>
      <dgm:spPr/>
    </dgm:pt>
  </dgm:ptLst>
  <dgm:cxnLst>
    <dgm:cxn modelId="{58AACC05-D090-4D7C-866A-B92D94722807}" type="presOf" srcId="{37EBD0E1-A94A-4182-8DF3-AE0E888F893F}" destId="{C82FF31E-5DE9-4344-995E-F58343B2DB8A}" srcOrd="0" destOrd="0" presId="urn:microsoft.com/office/officeart/2005/8/layout/hierarchy3"/>
    <dgm:cxn modelId="{69E51A13-7AA8-4EFC-B832-0C9A65DD1FFF}" type="presOf" srcId="{FB7B4F7B-DF81-4F1F-9E15-857FC22574FC}" destId="{D4602E43-92FC-4F8F-89D1-F842F815B923}" srcOrd="0" destOrd="0" presId="urn:microsoft.com/office/officeart/2005/8/layout/hierarchy3"/>
    <dgm:cxn modelId="{B2111718-9B3A-4B9C-A0A6-408F0D704EE4}" type="presOf" srcId="{9ED23D0E-08C0-40A9-9FA5-B959A80944DD}" destId="{43F977D8-0E4D-4440-87C2-3E67C0C87B9E}" srcOrd="0" destOrd="0" presId="urn:microsoft.com/office/officeart/2005/8/layout/hierarchy3"/>
    <dgm:cxn modelId="{37DE8819-4150-44D6-B8DE-1E4306B61A1A}" type="presOf" srcId="{FF542755-EC29-4F51-9560-128E1EA77C54}" destId="{F0A0B5B0-A4CF-4FE2-A18F-4847BA784C9B}" srcOrd="0" destOrd="0" presId="urn:microsoft.com/office/officeart/2005/8/layout/hierarchy3"/>
    <dgm:cxn modelId="{11BD5122-89CF-4744-8C19-DED82ED41B72}" type="presOf" srcId="{53D1ECC6-EF89-4229-A081-F01BA2FC149D}" destId="{932DA83B-CC75-407F-A671-3C92B45EADD7}" srcOrd="0" destOrd="1" presId="urn:microsoft.com/office/officeart/2005/8/layout/hierarchy3"/>
    <dgm:cxn modelId="{4C2CAB3E-C9EA-4943-858E-B0915B1D2BCA}" type="presOf" srcId="{AB5DBD2C-3691-4BFA-ABBB-4543203FFBE2}" destId="{4A9B0B63-DDFC-493A-8B59-B87F48C362E1}" srcOrd="0" destOrd="0" presId="urn:microsoft.com/office/officeart/2005/8/layout/hierarchy3"/>
    <dgm:cxn modelId="{17C79C4A-5593-4F5F-A659-30259525642B}" type="presOf" srcId="{504DDA4C-2211-4F1B-9F21-804CC87D7F7E}" destId="{932DA83B-CC75-407F-A671-3C92B45EADD7}" srcOrd="0" destOrd="0" presId="urn:microsoft.com/office/officeart/2005/8/layout/hierarchy3"/>
    <dgm:cxn modelId="{B656C24A-7067-4D69-8132-1A89BD01C348}" type="presOf" srcId="{33B2FF68-8744-432C-B019-4E7713CCD1C5}" destId="{6B80C50C-1B49-4B87-8676-2C5E333A72A8}" srcOrd="0" destOrd="0" presId="urn:microsoft.com/office/officeart/2005/8/layout/hierarchy3"/>
    <dgm:cxn modelId="{461EA555-4AB4-4790-ADB5-783C36687425}" type="presOf" srcId="{894986B2-438A-4700-A80A-8911D18108C4}" destId="{69155E84-E15B-4A0E-9271-1F0D2D53A9E1}" srcOrd="0" destOrd="0" presId="urn:microsoft.com/office/officeart/2005/8/layout/hierarchy3"/>
    <dgm:cxn modelId="{58859B56-DC38-4052-9938-B7A4BDFCDFEB}" srcId="{39A797A5-A6F1-45C5-8554-883CA47264D1}" destId="{894986B2-438A-4700-A80A-8911D18108C4}" srcOrd="1" destOrd="0" parTransId="{4F674277-1E2E-43E0-B647-12864A56EA98}" sibTransId="{60950C91-DA68-4880-88E4-4402E7B487A6}"/>
    <dgm:cxn modelId="{9F64F158-C8AE-49EA-9A71-DA852C16E225}" srcId="{37EBD0E1-A94A-4182-8DF3-AE0E888F893F}" destId="{504DDA4C-2211-4F1B-9F21-804CC87D7F7E}" srcOrd="1" destOrd="0" parTransId="{4CECA045-EB8C-4887-9E74-341125BB1E3A}" sibTransId="{2D6D6C3A-A953-4E6C-968C-E29F9C74686A}"/>
    <dgm:cxn modelId="{587FC67E-10C5-410E-B837-F4A697A1D5DE}" type="presOf" srcId="{2E1A33EE-1806-49FA-A695-D457A029DA74}" destId="{932DA83B-CC75-407F-A671-3C92B45EADD7}" srcOrd="0" destOrd="2" presId="urn:microsoft.com/office/officeart/2005/8/layout/hierarchy3"/>
    <dgm:cxn modelId="{1D3F6980-2ED2-4AB3-B5EC-6A5FBDDCC9E2}" type="presOf" srcId="{37EBD0E1-A94A-4182-8DF3-AE0E888F893F}" destId="{423DA2CD-ABBA-4423-BE07-3299324928FC}" srcOrd="1" destOrd="0" presId="urn:microsoft.com/office/officeart/2005/8/layout/hierarchy3"/>
    <dgm:cxn modelId="{63F8C089-A69E-407D-B78B-BB37EE18EF35}" srcId="{9ED23D0E-08C0-40A9-9FA5-B959A80944DD}" destId="{39A797A5-A6F1-45C5-8554-883CA47264D1}" srcOrd="1" destOrd="0" parTransId="{7854FB8B-6C27-443E-927B-408B2F8CC9FD}" sibTransId="{53434629-66B5-435C-8A82-216F010AE837}"/>
    <dgm:cxn modelId="{3A972290-E675-4D9E-898B-4E937C884283}" type="presOf" srcId="{4F674277-1E2E-43E0-B647-12864A56EA98}" destId="{1392215C-E719-4437-BAF2-C7BBE30B7DA2}" srcOrd="0" destOrd="0" presId="urn:microsoft.com/office/officeart/2005/8/layout/hierarchy3"/>
    <dgm:cxn modelId="{2AB27191-0B47-4949-8B35-FBED40D4BC7C}" srcId="{37EBD0E1-A94A-4182-8DF3-AE0E888F893F}" destId="{33B2FF68-8744-432C-B019-4E7713CCD1C5}" srcOrd="0" destOrd="0" parTransId="{AB5DBD2C-3691-4BFA-ABBB-4543203FFBE2}" sibTransId="{899B28C2-8152-4D56-AAE9-C725323E6BE5}"/>
    <dgm:cxn modelId="{B1BA9294-5361-4099-B253-BBAC915E32C8}" srcId="{504DDA4C-2211-4F1B-9F21-804CC87D7F7E}" destId="{53D1ECC6-EF89-4229-A081-F01BA2FC149D}" srcOrd="0" destOrd="0" parTransId="{7A36845C-6B45-4418-BECC-72947AC1BACA}" sibTransId="{060ACF78-0C9F-4B8F-AB72-B49CC1C0FFF2}"/>
    <dgm:cxn modelId="{A771129E-9DE7-4087-922B-402EA9E0261C}" type="presOf" srcId="{4CECA045-EB8C-4887-9E74-341125BB1E3A}" destId="{275FB6B6-C5B3-40C2-937F-B391826C950A}" srcOrd="0" destOrd="0" presId="urn:microsoft.com/office/officeart/2005/8/layout/hierarchy3"/>
    <dgm:cxn modelId="{093161B8-EE30-4E6A-9159-DFEBABD605D8}" srcId="{504DDA4C-2211-4F1B-9F21-804CC87D7F7E}" destId="{2E1A33EE-1806-49FA-A695-D457A029DA74}" srcOrd="1" destOrd="0" parTransId="{D40D3747-54B5-4838-B514-F7A82321206C}" sibTransId="{87FB4BDD-8A0F-4A1D-B0A8-D7E625831EB5}"/>
    <dgm:cxn modelId="{1745E5D6-9B1C-4A3F-95D1-81D5902CEC79}" type="presOf" srcId="{39A797A5-A6F1-45C5-8554-883CA47264D1}" destId="{25A7384E-3444-446F-9324-4DACB643F798}" srcOrd="1" destOrd="0" presId="urn:microsoft.com/office/officeart/2005/8/layout/hierarchy3"/>
    <dgm:cxn modelId="{1EE9EFDB-4001-4720-91C7-141CD65EA8DA}" type="presOf" srcId="{39A797A5-A6F1-45C5-8554-883CA47264D1}" destId="{F6174F53-5AA9-4E9F-88CE-E38ADED42488}" srcOrd="0" destOrd="0" presId="urn:microsoft.com/office/officeart/2005/8/layout/hierarchy3"/>
    <dgm:cxn modelId="{6073B7E0-6AB3-4D17-96D9-7F5B37F145A9}" srcId="{39A797A5-A6F1-45C5-8554-883CA47264D1}" destId="{FB7B4F7B-DF81-4F1F-9E15-857FC22574FC}" srcOrd="0" destOrd="0" parTransId="{FF542755-EC29-4F51-9560-128E1EA77C54}" sibTransId="{35A4758F-A916-40D4-86E9-46F5F0632C14}"/>
    <dgm:cxn modelId="{3FA5A8E8-E7C5-41DB-B418-BDA3D51170ED}" srcId="{9ED23D0E-08C0-40A9-9FA5-B959A80944DD}" destId="{37EBD0E1-A94A-4182-8DF3-AE0E888F893F}" srcOrd="0" destOrd="0" parTransId="{BA3B8D68-5DEB-46E9-9E88-4FBE413C78D8}" sibTransId="{F44922C5-872E-4FEA-875C-D57FA72C33AA}"/>
    <dgm:cxn modelId="{C0FB1ECB-22C3-4824-AFB2-1E5732011111}" type="presParOf" srcId="{43F977D8-0E4D-4440-87C2-3E67C0C87B9E}" destId="{AE9F31E3-B013-41D3-8E06-03050F063ED9}" srcOrd="0" destOrd="0" presId="urn:microsoft.com/office/officeart/2005/8/layout/hierarchy3"/>
    <dgm:cxn modelId="{C2284997-0029-43F1-95E7-8DB88D776299}" type="presParOf" srcId="{AE9F31E3-B013-41D3-8E06-03050F063ED9}" destId="{B22E7698-F999-4EB2-B8A6-87FEFF9B6747}" srcOrd="0" destOrd="0" presId="urn:microsoft.com/office/officeart/2005/8/layout/hierarchy3"/>
    <dgm:cxn modelId="{857CE080-63F4-47E1-AC4E-824225EB6624}" type="presParOf" srcId="{B22E7698-F999-4EB2-B8A6-87FEFF9B6747}" destId="{C82FF31E-5DE9-4344-995E-F58343B2DB8A}" srcOrd="0" destOrd="0" presId="urn:microsoft.com/office/officeart/2005/8/layout/hierarchy3"/>
    <dgm:cxn modelId="{1B9AD403-FBB7-4BA4-BD42-8E36FC1CBFDD}" type="presParOf" srcId="{B22E7698-F999-4EB2-B8A6-87FEFF9B6747}" destId="{423DA2CD-ABBA-4423-BE07-3299324928FC}" srcOrd="1" destOrd="0" presId="urn:microsoft.com/office/officeart/2005/8/layout/hierarchy3"/>
    <dgm:cxn modelId="{EA6ABB3A-F276-4467-A396-48A14BCC156F}" type="presParOf" srcId="{AE9F31E3-B013-41D3-8E06-03050F063ED9}" destId="{A5B1C45E-8CB3-4C21-80BB-F7FACAE434BA}" srcOrd="1" destOrd="0" presId="urn:microsoft.com/office/officeart/2005/8/layout/hierarchy3"/>
    <dgm:cxn modelId="{DA6BE208-5991-4ECE-9C04-63E314342234}" type="presParOf" srcId="{A5B1C45E-8CB3-4C21-80BB-F7FACAE434BA}" destId="{4A9B0B63-DDFC-493A-8B59-B87F48C362E1}" srcOrd="0" destOrd="0" presId="urn:microsoft.com/office/officeart/2005/8/layout/hierarchy3"/>
    <dgm:cxn modelId="{E40BDFF8-C865-47EE-857F-C0CCAFAE23BF}" type="presParOf" srcId="{A5B1C45E-8CB3-4C21-80BB-F7FACAE434BA}" destId="{6B80C50C-1B49-4B87-8676-2C5E333A72A8}" srcOrd="1" destOrd="0" presId="urn:microsoft.com/office/officeart/2005/8/layout/hierarchy3"/>
    <dgm:cxn modelId="{9BF950A7-193A-4977-B76F-17FB85C8043B}" type="presParOf" srcId="{A5B1C45E-8CB3-4C21-80BB-F7FACAE434BA}" destId="{275FB6B6-C5B3-40C2-937F-B391826C950A}" srcOrd="2" destOrd="0" presId="urn:microsoft.com/office/officeart/2005/8/layout/hierarchy3"/>
    <dgm:cxn modelId="{C59EBB52-16EE-403B-A4CC-0F5CFC9564F1}" type="presParOf" srcId="{A5B1C45E-8CB3-4C21-80BB-F7FACAE434BA}" destId="{932DA83B-CC75-407F-A671-3C92B45EADD7}" srcOrd="3" destOrd="0" presId="urn:microsoft.com/office/officeart/2005/8/layout/hierarchy3"/>
    <dgm:cxn modelId="{BC732763-4AE7-43C1-814C-0F069CC33949}" type="presParOf" srcId="{43F977D8-0E4D-4440-87C2-3E67C0C87B9E}" destId="{CB0FC340-ABF6-4A15-805B-66C4CD70AEF9}" srcOrd="1" destOrd="0" presId="urn:microsoft.com/office/officeart/2005/8/layout/hierarchy3"/>
    <dgm:cxn modelId="{8EDE4700-6827-4085-AEC8-224D98A1138D}" type="presParOf" srcId="{CB0FC340-ABF6-4A15-805B-66C4CD70AEF9}" destId="{4E201934-D4D3-4B26-A756-D3B98D7772A5}" srcOrd="0" destOrd="0" presId="urn:microsoft.com/office/officeart/2005/8/layout/hierarchy3"/>
    <dgm:cxn modelId="{FAE918F3-FE49-42AF-B990-A556F43C45B5}" type="presParOf" srcId="{4E201934-D4D3-4B26-A756-D3B98D7772A5}" destId="{F6174F53-5AA9-4E9F-88CE-E38ADED42488}" srcOrd="0" destOrd="0" presId="urn:microsoft.com/office/officeart/2005/8/layout/hierarchy3"/>
    <dgm:cxn modelId="{A2C0D9D9-2182-4B2D-92A4-725833FFB183}" type="presParOf" srcId="{4E201934-D4D3-4B26-A756-D3B98D7772A5}" destId="{25A7384E-3444-446F-9324-4DACB643F798}" srcOrd="1" destOrd="0" presId="urn:microsoft.com/office/officeart/2005/8/layout/hierarchy3"/>
    <dgm:cxn modelId="{46B54343-0D89-4F0D-A633-18F5BD25B4CA}" type="presParOf" srcId="{CB0FC340-ABF6-4A15-805B-66C4CD70AEF9}" destId="{E0F6647E-E83F-43B6-A0AC-5C5962EBA2E2}" srcOrd="1" destOrd="0" presId="urn:microsoft.com/office/officeart/2005/8/layout/hierarchy3"/>
    <dgm:cxn modelId="{B6108139-3864-43CC-972F-724795DD1C75}" type="presParOf" srcId="{E0F6647E-E83F-43B6-A0AC-5C5962EBA2E2}" destId="{F0A0B5B0-A4CF-4FE2-A18F-4847BA784C9B}" srcOrd="0" destOrd="0" presId="urn:microsoft.com/office/officeart/2005/8/layout/hierarchy3"/>
    <dgm:cxn modelId="{5B33BEBD-F0C9-4423-B09F-109F05E006F2}" type="presParOf" srcId="{E0F6647E-E83F-43B6-A0AC-5C5962EBA2E2}" destId="{D4602E43-92FC-4F8F-89D1-F842F815B923}" srcOrd="1" destOrd="0" presId="urn:microsoft.com/office/officeart/2005/8/layout/hierarchy3"/>
    <dgm:cxn modelId="{AB49DB1E-6804-48D0-A3F9-47376EA6CD97}" type="presParOf" srcId="{E0F6647E-E83F-43B6-A0AC-5C5962EBA2E2}" destId="{1392215C-E719-4437-BAF2-C7BBE30B7DA2}" srcOrd="2" destOrd="0" presId="urn:microsoft.com/office/officeart/2005/8/layout/hierarchy3"/>
    <dgm:cxn modelId="{084E9856-DACE-4231-A078-BC6A8B254D4E}" type="presParOf" srcId="{E0F6647E-E83F-43B6-A0AC-5C5962EBA2E2}" destId="{69155E84-E15B-4A0E-9271-1F0D2D53A9E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2F2D20-6D14-4488-BD81-F512F1FF5BD9}" type="doc">
      <dgm:prSet loTypeId="urn:microsoft.com/office/officeart/2005/8/layout/bProcess4" loCatId="process" qsTypeId="urn:microsoft.com/office/officeart/2005/8/quickstyle/3d1" qsCatId="3D" csTypeId="urn:microsoft.com/office/officeart/2005/8/colors/accent4_2" csCatId="accent4" phldr="1"/>
      <dgm:spPr/>
      <dgm:t>
        <a:bodyPr/>
        <a:lstStyle/>
        <a:p>
          <a:endParaRPr lang="es-MX"/>
        </a:p>
      </dgm:t>
    </dgm:pt>
    <dgm:pt modelId="{774352EC-7891-4B19-8738-47E108C4C025}">
      <dgm:prSet phldrT="[Texto]"/>
      <dgm:spPr/>
      <dgm:t>
        <a:bodyPr/>
        <a:lstStyle/>
        <a:p>
          <a:r>
            <a:rPr lang="es-MX" dirty="0"/>
            <a:t>1. Determine el parámetro de interés</a:t>
          </a:r>
        </a:p>
      </dgm:t>
    </dgm:pt>
    <dgm:pt modelId="{2E15548C-73FF-4F23-8B39-AAF4CF141481}" type="parTrans" cxnId="{BCD587B1-91DD-49D6-A738-3F2C7654218B}">
      <dgm:prSet/>
      <dgm:spPr/>
      <dgm:t>
        <a:bodyPr/>
        <a:lstStyle/>
        <a:p>
          <a:endParaRPr lang="es-MX"/>
        </a:p>
      </dgm:t>
    </dgm:pt>
    <dgm:pt modelId="{1348072C-2756-41A8-87FA-0B06DCA8C550}" type="sibTrans" cxnId="{BCD587B1-91DD-49D6-A738-3F2C7654218B}">
      <dgm:prSet/>
      <dgm:spPr/>
      <dgm:t>
        <a:bodyPr/>
        <a:lstStyle/>
        <a:p>
          <a:endParaRPr lang="es-MX"/>
        </a:p>
      </dgm:t>
    </dgm:pt>
    <dgm:pt modelId="{8705F717-6439-45B5-A134-4877BBE07EE2}">
      <dgm:prSet phldrT="[Texto]"/>
      <dgm:spPr/>
      <dgm:t>
        <a:bodyPr/>
        <a:lstStyle/>
        <a:p>
          <a:r>
            <a:rPr lang="es-MX" dirty="0"/>
            <a:t>2. Establezca cuál es el valor de referencia</a:t>
          </a:r>
        </a:p>
      </dgm:t>
    </dgm:pt>
    <dgm:pt modelId="{802BF5E8-A4EF-4836-A907-7511569C1C19}" type="parTrans" cxnId="{F595619F-94E2-4CC9-8B7E-8E9179EAEB5B}">
      <dgm:prSet/>
      <dgm:spPr/>
      <dgm:t>
        <a:bodyPr/>
        <a:lstStyle/>
        <a:p>
          <a:endParaRPr lang="es-MX"/>
        </a:p>
      </dgm:t>
    </dgm:pt>
    <dgm:pt modelId="{15B9E46A-88EC-44D9-8F55-4EB15B8BD230}" type="sibTrans" cxnId="{F595619F-94E2-4CC9-8B7E-8E9179EAEB5B}">
      <dgm:prSet/>
      <dgm:spPr/>
      <dgm:t>
        <a:bodyPr/>
        <a:lstStyle/>
        <a:p>
          <a:endParaRPr lang="es-MX"/>
        </a:p>
      </dgm:t>
    </dgm:pt>
    <dgm:pt modelId="{63E45DED-FA8C-4163-97BC-5E824089D8EA}">
      <dgm:prSet phldrT="[Texto]"/>
      <dgm:spPr/>
      <dgm:t>
        <a:bodyPr/>
        <a:lstStyle/>
        <a:p>
          <a:r>
            <a:rPr lang="es-MX" dirty="0"/>
            <a:t>3. Seleccione </a:t>
          </a:r>
          <a:r>
            <a:rPr lang="es-MX"/>
            <a:t>y asigne </a:t>
          </a:r>
          <a:r>
            <a:rPr lang="es-MX" dirty="0"/>
            <a:t>adecuadamente los signos &lt;, =, </a:t>
          </a:r>
          <a:r>
            <a:rPr lang="es-MX"/>
            <a:t>&gt; </a:t>
          </a:r>
          <a:br>
            <a:rPr lang="es-MX"/>
          </a:br>
          <a:r>
            <a:rPr lang="es-MX"/>
            <a:t>a </a:t>
          </a:r>
          <a:r>
            <a:rPr lang="es-MX" dirty="0"/>
            <a:t>H</a:t>
          </a:r>
          <a:r>
            <a:rPr lang="es-MX" baseline="-25000" dirty="0"/>
            <a:t>0</a:t>
          </a:r>
          <a:r>
            <a:rPr lang="es-MX" dirty="0"/>
            <a:t> y H</a:t>
          </a:r>
          <a:r>
            <a:rPr lang="es-MX" baseline="-25000" dirty="0"/>
            <a:t>a</a:t>
          </a:r>
        </a:p>
      </dgm:t>
    </dgm:pt>
    <dgm:pt modelId="{FFADEB1B-83E3-40C4-9DB8-5475BC0E3B26}" type="parTrans" cxnId="{64F75110-EF8B-402E-86F5-B071C5E1672B}">
      <dgm:prSet/>
      <dgm:spPr/>
      <dgm:t>
        <a:bodyPr/>
        <a:lstStyle/>
        <a:p>
          <a:endParaRPr lang="es-MX"/>
        </a:p>
      </dgm:t>
    </dgm:pt>
    <dgm:pt modelId="{A6C2D1A0-36B7-4CF4-8662-027F7A133DD0}" type="sibTrans" cxnId="{64F75110-EF8B-402E-86F5-B071C5E1672B}">
      <dgm:prSet/>
      <dgm:spPr/>
      <dgm:t>
        <a:bodyPr/>
        <a:lstStyle/>
        <a:p>
          <a:endParaRPr lang="es-MX"/>
        </a:p>
      </dgm:t>
    </dgm:pt>
    <dgm:pt modelId="{6E5D8F26-0223-4F1D-A93A-D615390589C3}">
      <dgm:prSet phldrT="[Texto]"/>
      <dgm:spPr/>
      <dgm:t>
        <a:bodyPr/>
        <a:lstStyle/>
        <a:p>
          <a:r>
            <a:rPr lang="es-MX" dirty="0"/>
            <a:t>4. Elija el estadístico de prueba</a:t>
          </a:r>
        </a:p>
      </dgm:t>
    </dgm:pt>
    <dgm:pt modelId="{1F968A89-B6F0-47FB-B5EA-20E65F2B3D8A}" type="parTrans" cxnId="{A354EE1E-1B6D-4C7D-BA95-D0BD311DC112}">
      <dgm:prSet/>
      <dgm:spPr/>
      <dgm:t>
        <a:bodyPr/>
        <a:lstStyle/>
        <a:p>
          <a:endParaRPr lang="es-MX"/>
        </a:p>
      </dgm:t>
    </dgm:pt>
    <dgm:pt modelId="{0827D2A7-7A8D-48BF-8370-28F6C7CA4E10}" type="sibTrans" cxnId="{A354EE1E-1B6D-4C7D-BA95-D0BD311DC112}">
      <dgm:prSet/>
      <dgm:spPr/>
      <dgm:t>
        <a:bodyPr/>
        <a:lstStyle/>
        <a:p>
          <a:endParaRPr lang="es-MX"/>
        </a:p>
      </dgm:t>
    </dgm:pt>
    <dgm:pt modelId="{F08615AB-A035-4966-8FB2-4ABE6A94BC7F}">
      <dgm:prSet phldrT="[Texto]"/>
      <dgm:spPr/>
      <dgm:t>
        <a:bodyPr/>
        <a:lstStyle/>
        <a:p>
          <a:r>
            <a:rPr lang="es-MX" dirty="0"/>
            <a:t>5. </a:t>
          </a:r>
          <a:r>
            <a:rPr lang="es-MX" dirty="0" err="1"/>
            <a:t>Selecione</a:t>
          </a:r>
          <a:r>
            <a:rPr lang="es-MX" dirty="0"/>
            <a:t> el valor de </a:t>
          </a:r>
          <a:r>
            <a:rPr lang="es-MX" dirty="0">
              <a:sym typeface="Symbol"/>
            </a:rPr>
            <a:t> (o utilice el que se haya indicado)</a:t>
          </a:r>
          <a:endParaRPr lang="es-MX" dirty="0"/>
        </a:p>
      </dgm:t>
    </dgm:pt>
    <dgm:pt modelId="{9577713A-7E21-43D2-BC23-B771478DEF68}" type="parTrans" cxnId="{AC22F2CC-32A5-4BC3-ACD1-0A92C1DE7130}">
      <dgm:prSet/>
      <dgm:spPr/>
      <dgm:t>
        <a:bodyPr/>
        <a:lstStyle/>
        <a:p>
          <a:endParaRPr lang="es-MX"/>
        </a:p>
      </dgm:t>
    </dgm:pt>
    <dgm:pt modelId="{E565237E-30EA-4318-9A10-AE73E439B756}" type="sibTrans" cxnId="{AC22F2CC-32A5-4BC3-ACD1-0A92C1DE7130}">
      <dgm:prSet/>
      <dgm:spPr/>
      <dgm:t>
        <a:bodyPr/>
        <a:lstStyle/>
        <a:p>
          <a:endParaRPr lang="es-MX"/>
        </a:p>
      </dgm:t>
    </dgm:pt>
    <dgm:pt modelId="{4E8E8E2B-499C-4597-A3CD-CE8D10D6867C}">
      <dgm:prSet phldrT="[Texto]"/>
      <dgm:spPr/>
      <dgm:t>
        <a:bodyPr/>
        <a:lstStyle/>
        <a:p>
          <a:r>
            <a:rPr lang="es-MX" dirty="0"/>
            <a:t>6. Calcule el valor crítico</a:t>
          </a:r>
        </a:p>
      </dgm:t>
    </dgm:pt>
    <dgm:pt modelId="{6243D02A-27D0-4DCC-83A5-0AD85756B536}" type="parTrans" cxnId="{87CA5CED-7088-416A-A2C5-7C5F2B5D2A9D}">
      <dgm:prSet/>
      <dgm:spPr/>
      <dgm:t>
        <a:bodyPr/>
        <a:lstStyle/>
        <a:p>
          <a:endParaRPr lang="es-MX"/>
        </a:p>
      </dgm:t>
    </dgm:pt>
    <dgm:pt modelId="{00D38AA8-9CFF-47CD-BD96-336CFE715B8D}" type="sibTrans" cxnId="{87CA5CED-7088-416A-A2C5-7C5F2B5D2A9D}">
      <dgm:prSet/>
      <dgm:spPr/>
      <dgm:t>
        <a:bodyPr/>
        <a:lstStyle/>
        <a:p>
          <a:endParaRPr lang="es-MX"/>
        </a:p>
      </dgm:t>
    </dgm:pt>
    <dgm:pt modelId="{941D06F8-1FDC-4162-B160-F4F3F640EF8D}">
      <dgm:prSet phldrT="[Texto]"/>
      <dgm:spPr/>
      <dgm:t>
        <a:bodyPr/>
        <a:lstStyle/>
        <a:p>
          <a:r>
            <a:rPr lang="es-MX" dirty="0"/>
            <a:t>7. Enuncie la regla de conclusión: “Se rechazará H</a:t>
          </a:r>
          <a:r>
            <a:rPr lang="es-MX" baseline="-25000" dirty="0"/>
            <a:t>0</a:t>
          </a:r>
          <a:r>
            <a:rPr lang="es-MX" dirty="0"/>
            <a:t> al nivel </a:t>
          </a:r>
          <a:r>
            <a:rPr lang="es-MX" dirty="0">
              <a:sym typeface="Symbol"/>
            </a:rPr>
            <a:t> si…”</a:t>
          </a:r>
          <a:endParaRPr lang="es-MX" dirty="0"/>
        </a:p>
      </dgm:t>
    </dgm:pt>
    <dgm:pt modelId="{6989C575-76DF-496B-A293-6FF7744B4F0F}" type="parTrans" cxnId="{35B0EED9-A0EB-45D5-AB66-4F8649BB69A8}">
      <dgm:prSet/>
      <dgm:spPr/>
      <dgm:t>
        <a:bodyPr/>
        <a:lstStyle/>
        <a:p>
          <a:endParaRPr lang="es-MX"/>
        </a:p>
      </dgm:t>
    </dgm:pt>
    <dgm:pt modelId="{28AC145A-E797-49E3-A830-A667C3262D16}" type="sibTrans" cxnId="{35B0EED9-A0EB-45D5-AB66-4F8649BB69A8}">
      <dgm:prSet/>
      <dgm:spPr/>
      <dgm:t>
        <a:bodyPr/>
        <a:lstStyle/>
        <a:p>
          <a:endParaRPr lang="es-MX"/>
        </a:p>
      </dgm:t>
    </dgm:pt>
    <dgm:pt modelId="{0497602B-E3FD-4813-8065-090F866855EB}">
      <dgm:prSet phldrT="[Texto]"/>
      <dgm:spPr/>
      <dgm:t>
        <a:bodyPr/>
        <a:lstStyle/>
        <a:p>
          <a:r>
            <a:rPr lang="es-MX" dirty="0"/>
            <a:t>8. Compare el estadístico de prueba contra el valor crítico y concluya</a:t>
          </a:r>
        </a:p>
      </dgm:t>
    </dgm:pt>
    <dgm:pt modelId="{CC2696E4-8BD9-4916-BEC0-6F9C5FA21498}" type="parTrans" cxnId="{6B8562B5-5914-414E-BF8C-DDE91B21498B}">
      <dgm:prSet/>
      <dgm:spPr/>
      <dgm:t>
        <a:bodyPr/>
        <a:lstStyle/>
        <a:p>
          <a:endParaRPr lang="es-MX"/>
        </a:p>
      </dgm:t>
    </dgm:pt>
    <dgm:pt modelId="{74A2BCB3-F80F-4374-9703-2F055712A5E5}" type="sibTrans" cxnId="{6B8562B5-5914-414E-BF8C-DDE91B21498B}">
      <dgm:prSet/>
      <dgm:spPr/>
      <dgm:t>
        <a:bodyPr/>
        <a:lstStyle/>
        <a:p>
          <a:endParaRPr lang="es-MX"/>
        </a:p>
      </dgm:t>
    </dgm:pt>
    <dgm:pt modelId="{B2BAEC74-A698-49F7-8108-FD9C3A7681F9}" type="pres">
      <dgm:prSet presAssocID="{7F2F2D20-6D14-4488-BD81-F512F1FF5BD9}" presName="Name0" presStyleCnt="0">
        <dgm:presLayoutVars>
          <dgm:dir/>
          <dgm:resizeHandles/>
        </dgm:presLayoutVars>
      </dgm:prSet>
      <dgm:spPr/>
    </dgm:pt>
    <dgm:pt modelId="{A17A76DB-E2B3-4FB9-83C4-F26C99DE41C7}" type="pres">
      <dgm:prSet presAssocID="{774352EC-7891-4B19-8738-47E108C4C025}" presName="compNode" presStyleCnt="0"/>
      <dgm:spPr/>
    </dgm:pt>
    <dgm:pt modelId="{B7D6EA5F-CD87-4D0D-A05A-4B9E48DD2A30}" type="pres">
      <dgm:prSet presAssocID="{774352EC-7891-4B19-8738-47E108C4C025}" presName="dummyConnPt" presStyleCnt="0"/>
      <dgm:spPr/>
    </dgm:pt>
    <dgm:pt modelId="{31508B06-E050-4A2C-BCC4-99B61130C2DC}" type="pres">
      <dgm:prSet presAssocID="{774352EC-7891-4B19-8738-47E108C4C025}" presName="node" presStyleLbl="node1" presStyleIdx="0" presStyleCnt="8">
        <dgm:presLayoutVars>
          <dgm:bulletEnabled val="1"/>
        </dgm:presLayoutVars>
      </dgm:prSet>
      <dgm:spPr/>
    </dgm:pt>
    <dgm:pt modelId="{C0F6B45A-AB3A-4940-8BF0-568AFFB941D8}" type="pres">
      <dgm:prSet presAssocID="{1348072C-2756-41A8-87FA-0B06DCA8C550}" presName="sibTrans" presStyleLbl="bgSibTrans2D1" presStyleIdx="0" presStyleCnt="7"/>
      <dgm:spPr/>
    </dgm:pt>
    <dgm:pt modelId="{7ACFE2D6-61BF-4EB4-887B-CC5BA4B3371F}" type="pres">
      <dgm:prSet presAssocID="{8705F717-6439-45B5-A134-4877BBE07EE2}" presName="compNode" presStyleCnt="0"/>
      <dgm:spPr/>
    </dgm:pt>
    <dgm:pt modelId="{16B08C8F-C975-4733-A054-9E79E4BDE82D}" type="pres">
      <dgm:prSet presAssocID="{8705F717-6439-45B5-A134-4877BBE07EE2}" presName="dummyConnPt" presStyleCnt="0"/>
      <dgm:spPr/>
    </dgm:pt>
    <dgm:pt modelId="{47034A8E-5571-4C7F-8BFA-8EE5E540F369}" type="pres">
      <dgm:prSet presAssocID="{8705F717-6439-45B5-A134-4877BBE07EE2}" presName="node" presStyleLbl="node1" presStyleIdx="1" presStyleCnt="8">
        <dgm:presLayoutVars>
          <dgm:bulletEnabled val="1"/>
        </dgm:presLayoutVars>
      </dgm:prSet>
      <dgm:spPr/>
    </dgm:pt>
    <dgm:pt modelId="{61DEFCA6-7576-41F2-89CE-B3B81AE27105}" type="pres">
      <dgm:prSet presAssocID="{15B9E46A-88EC-44D9-8F55-4EB15B8BD230}" presName="sibTrans" presStyleLbl="bgSibTrans2D1" presStyleIdx="1" presStyleCnt="7"/>
      <dgm:spPr/>
    </dgm:pt>
    <dgm:pt modelId="{A28F5DF2-1A9A-4FA1-B595-CAF705E9FD58}" type="pres">
      <dgm:prSet presAssocID="{63E45DED-FA8C-4163-97BC-5E824089D8EA}" presName="compNode" presStyleCnt="0"/>
      <dgm:spPr/>
    </dgm:pt>
    <dgm:pt modelId="{E04014CB-DDAB-4B68-B9E2-D4BC318D3856}" type="pres">
      <dgm:prSet presAssocID="{63E45DED-FA8C-4163-97BC-5E824089D8EA}" presName="dummyConnPt" presStyleCnt="0"/>
      <dgm:spPr/>
    </dgm:pt>
    <dgm:pt modelId="{EE4C9EC4-E84A-4D34-B833-F35958AFB239}" type="pres">
      <dgm:prSet presAssocID="{63E45DED-FA8C-4163-97BC-5E824089D8EA}" presName="node" presStyleLbl="node1" presStyleIdx="2" presStyleCnt="8">
        <dgm:presLayoutVars>
          <dgm:bulletEnabled val="1"/>
        </dgm:presLayoutVars>
      </dgm:prSet>
      <dgm:spPr/>
    </dgm:pt>
    <dgm:pt modelId="{623FDE0F-EC75-4DB5-8F5F-5875B6F842B7}" type="pres">
      <dgm:prSet presAssocID="{A6C2D1A0-36B7-4CF4-8662-027F7A133DD0}" presName="sibTrans" presStyleLbl="bgSibTrans2D1" presStyleIdx="2" presStyleCnt="7"/>
      <dgm:spPr/>
    </dgm:pt>
    <dgm:pt modelId="{9A4F5930-703B-4A41-9EB2-445E90C22262}" type="pres">
      <dgm:prSet presAssocID="{6E5D8F26-0223-4F1D-A93A-D615390589C3}" presName="compNode" presStyleCnt="0"/>
      <dgm:spPr/>
    </dgm:pt>
    <dgm:pt modelId="{A0A984BC-44AF-42B2-A9D7-0424D8E02396}" type="pres">
      <dgm:prSet presAssocID="{6E5D8F26-0223-4F1D-A93A-D615390589C3}" presName="dummyConnPt" presStyleCnt="0"/>
      <dgm:spPr/>
    </dgm:pt>
    <dgm:pt modelId="{72103E04-8589-4A71-AEFF-72FED1C2B504}" type="pres">
      <dgm:prSet presAssocID="{6E5D8F26-0223-4F1D-A93A-D615390589C3}" presName="node" presStyleLbl="node1" presStyleIdx="3" presStyleCnt="8">
        <dgm:presLayoutVars>
          <dgm:bulletEnabled val="1"/>
        </dgm:presLayoutVars>
      </dgm:prSet>
      <dgm:spPr/>
    </dgm:pt>
    <dgm:pt modelId="{81BDC48A-4FC2-48E7-9C88-7DC8C91F8636}" type="pres">
      <dgm:prSet presAssocID="{0827D2A7-7A8D-48BF-8370-28F6C7CA4E10}" presName="sibTrans" presStyleLbl="bgSibTrans2D1" presStyleIdx="3" presStyleCnt="7"/>
      <dgm:spPr/>
    </dgm:pt>
    <dgm:pt modelId="{AC9CE119-91BF-4828-BB08-7232CEE9BCD6}" type="pres">
      <dgm:prSet presAssocID="{F08615AB-A035-4966-8FB2-4ABE6A94BC7F}" presName="compNode" presStyleCnt="0"/>
      <dgm:spPr/>
    </dgm:pt>
    <dgm:pt modelId="{1B5BCAAE-0CDE-4E1F-B649-9DD2CCD5C5AC}" type="pres">
      <dgm:prSet presAssocID="{F08615AB-A035-4966-8FB2-4ABE6A94BC7F}" presName="dummyConnPt" presStyleCnt="0"/>
      <dgm:spPr/>
    </dgm:pt>
    <dgm:pt modelId="{B1E9D5BA-28CA-43AF-9CC7-844E81701141}" type="pres">
      <dgm:prSet presAssocID="{F08615AB-A035-4966-8FB2-4ABE6A94BC7F}" presName="node" presStyleLbl="node1" presStyleIdx="4" presStyleCnt="8">
        <dgm:presLayoutVars>
          <dgm:bulletEnabled val="1"/>
        </dgm:presLayoutVars>
      </dgm:prSet>
      <dgm:spPr/>
    </dgm:pt>
    <dgm:pt modelId="{8364B67D-4C1F-48B0-BE7E-F7A6F423FA30}" type="pres">
      <dgm:prSet presAssocID="{E565237E-30EA-4318-9A10-AE73E439B756}" presName="sibTrans" presStyleLbl="bgSibTrans2D1" presStyleIdx="4" presStyleCnt="7"/>
      <dgm:spPr/>
    </dgm:pt>
    <dgm:pt modelId="{F6F7407C-1D19-41E4-B0D1-FB7AE464F87B}" type="pres">
      <dgm:prSet presAssocID="{4E8E8E2B-499C-4597-A3CD-CE8D10D6867C}" presName="compNode" presStyleCnt="0"/>
      <dgm:spPr/>
    </dgm:pt>
    <dgm:pt modelId="{079B43D3-91FF-46D8-B915-2649704F0C25}" type="pres">
      <dgm:prSet presAssocID="{4E8E8E2B-499C-4597-A3CD-CE8D10D6867C}" presName="dummyConnPt" presStyleCnt="0"/>
      <dgm:spPr/>
    </dgm:pt>
    <dgm:pt modelId="{4620672C-6366-427F-B3E4-F86A3AB8356E}" type="pres">
      <dgm:prSet presAssocID="{4E8E8E2B-499C-4597-A3CD-CE8D10D6867C}" presName="node" presStyleLbl="node1" presStyleIdx="5" presStyleCnt="8">
        <dgm:presLayoutVars>
          <dgm:bulletEnabled val="1"/>
        </dgm:presLayoutVars>
      </dgm:prSet>
      <dgm:spPr/>
    </dgm:pt>
    <dgm:pt modelId="{417708A1-1E82-49CC-A62D-167AE5F57FE2}" type="pres">
      <dgm:prSet presAssocID="{00D38AA8-9CFF-47CD-BD96-336CFE715B8D}" presName="sibTrans" presStyleLbl="bgSibTrans2D1" presStyleIdx="5" presStyleCnt="7"/>
      <dgm:spPr/>
    </dgm:pt>
    <dgm:pt modelId="{181C76BF-2D8A-43D1-8561-FE5E0D132CDF}" type="pres">
      <dgm:prSet presAssocID="{941D06F8-1FDC-4162-B160-F4F3F640EF8D}" presName="compNode" presStyleCnt="0"/>
      <dgm:spPr/>
    </dgm:pt>
    <dgm:pt modelId="{DC84633D-35F2-4844-9601-D5FD216FFF81}" type="pres">
      <dgm:prSet presAssocID="{941D06F8-1FDC-4162-B160-F4F3F640EF8D}" presName="dummyConnPt" presStyleCnt="0"/>
      <dgm:spPr/>
    </dgm:pt>
    <dgm:pt modelId="{C6BC12A2-E38E-42C1-87B4-76987ADBAB74}" type="pres">
      <dgm:prSet presAssocID="{941D06F8-1FDC-4162-B160-F4F3F640EF8D}" presName="node" presStyleLbl="node1" presStyleIdx="6" presStyleCnt="8">
        <dgm:presLayoutVars>
          <dgm:bulletEnabled val="1"/>
        </dgm:presLayoutVars>
      </dgm:prSet>
      <dgm:spPr/>
    </dgm:pt>
    <dgm:pt modelId="{E8CACDE4-A577-4C46-8701-EBC315AC143F}" type="pres">
      <dgm:prSet presAssocID="{28AC145A-E797-49E3-A830-A667C3262D16}" presName="sibTrans" presStyleLbl="bgSibTrans2D1" presStyleIdx="6" presStyleCnt="7"/>
      <dgm:spPr/>
    </dgm:pt>
    <dgm:pt modelId="{D055F51E-F691-4E6C-8954-6F942BB5C287}" type="pres">
      <dgm:prSet presAssocID="{0497602B-E3FD-4813-8065-090F866855EB}" presName="compNode" presStyleCnt="0"/>
      <dgm:spPr/>
    </dgm:pt>
    <dgm:pt modelId="{67D74BD6-F32B-42AE-A90B-BC52076F185A}" type="pres">
      <dgm:prSet presAssocID="{0497602B-E3FD-4813-8065-090F866855EB}" presName="dummyConnPt" presStyleCnt="0"/>
      <dgm:spPr/>
    </dgm:pt>
    <dgm:pt modelId="{1A5F9E52-2048-402B-BD25-96435CF1696F}" type="pres">
      <dgm:prSet presAssocID="{0497602B-E3FD-4813-8065-090F866855EB}" presName="node" presStyleLbl="node1" presStyleIdx="7" presStyleCnt="8">
        <dgm:presLayoutVars>
          <dgm:bulletEnabled val="1"/>
        </dgm:presLayoutVars>
      </dgm:prSet>
      <dgm:spPr/>
    </dgm:pt>
  </dgm:ptLst>
  <dgm:cxnLst>
    <dgm:cxn modelId="{08AD1D05-EF4D-49BE-8A61-C9864E241656}" type="presOf" srcId="{1348072C-2756-41A8-87FA-0B06DCA8C550}" destId="{C0F6B45A-AB3A-4940-8BF0-568AFFB941D8}" srcOrd="0" destOrd="0" presId="urn:microsoft.com/office/officeart/2005/8/layout/bProcess4"/>
    <dgm:cxn modelId="{B190E00E-7002-4A56-B616-7F87CEC4C309}" type="presOf" srcId="{28AC145A-E797-49E3-A830-A667C3262D16}" destId="{E8CACDE4-A577-4C46-8701-EBC315AC143F}" srcOrd="0" destOrd="0" presId="urn:microsoft.com/office/officeart/2005/8/layout/bProcess4"/>
    <dgm:cxn modelId="{64F75110-EF8B-402E-86F5-B071C5E1672B}" srcId="{7F2F2D20-6D14-4488-BD81-F512F1FF5BD9}" destId="{63E45DED-FA8C-4163-97BC-5E824089D8EA}" srcOrd="2" destOrd="0" parTransId="{FFADEB1B-83E3-40C4-9DB8-5475BC0E3B26}" sibTransId="{A6C2D1A0-36B7-4CF4-8662-027F7A133DD0}"/>
    <dgm:cxn modelId="{6C1AF415-27BD-49E3-90F4-3C255585B1F9}" type="presOf" srcId="{0497602B-E3FD-4813-8065-090F866855EB}" destId="{1A5F9E52-2048-402B-BD25-96435CF1696F}" srcOrd="0" destOrd="0" presId="urn:microsoft.com/office/officeart/2005/8/layout/bProcess4"/>
    <dgm:cxn modelId="{A354EE1E-1B6D-4C7D-BA95-D0BD311DC112}" srcId="{7F2F2D20-6D14-4488-BD81-F512F1FF5BD9}" destId="{6E5D8F26-0223-4F1D-A93A-D615390589C3}" srcOrd="3" destOrd="0" parTransId="{1F968A89-B6F0-47FB-B5EA-20E65F2B3D8A}" sibTransId="{0827D2A7-7A8D-48BF-8370-28F6C7CA4E10}"/>
    <dgm:cxn modelId="{70D34628-2A62-4F29-B172-73E27C5D0203}" type="presOf" srcId="{00D38AA8-9CFF-47CD-BD96-336CFE715B8D}" destId="{417708A1-1E82-49CC-A62D-167AE5F57FE2}" srcOrd="0" destOrd="0" presId="urn:microsoft.com/office/officeart/2005/8/layout/bProcess4"/>
    <dgm:cxn modelId="{BC936E2B-03A1-4AE0-8287-AD8A37D57DD5}" type="presOf" srcId="{7F2F2D20-6D14-4488-BD81-F512F1FF5BD9}" destId="{B2BAEC74-A698-49F7-8108-FD9C3A7681F9}" srcOrd="0" destOrd="0" presId="urn:microsoft.com/office/officeart/2005/8/layout/bProcess4"/>
    <dgm:cxn modelId="{0B640847-7C1A-452B-A30D-3F902252E87B}" type="presOf" srcId="{E565237E-30EA-4318-9A10-AE73E439B756}" destId="{8364B67D-4C1F-48B0-BE7E-F7A6F423FA30}" srcOrd="0" destOrd="0" presId="urn:microsoft.com/office/officeart/2005/8/layout/bProcess4"/>
    <dgm:cxn modelId="{E6BA054A-DD61-493D-AABF-CFE69C415B0F}" type="presOf" srcId="{6E5D8F26-0223-4F1D-A93A-D615390589C3}" destId="{72103E04-8589-4A71-AEFF-72FED1C2B504}" srcOrd="0" destOrd="0" presId="urn:microsoft.com/office/officeart/2005/8/layout/bProcess4"/>
    <dgm:cxn modelId="{3AFB0772-13FE-47B6-BC50-4021ED6AE6FA}" type="presOf" srcId="{0827D2A7-7A8D-48BF-8370-28F6C7CA4E10}" destId="{81BDC48A-4FC2-48E7-9C88-7DC8C91F8636}" srcOrd="0" destOrd="0" presId="urn:microsoft.com/office/officeart/2005/8/layout/bProcess4"/>
    <dgm:cxn modelId="{0AD73674-3D24-412D-8DD9-3A19C5FCB2E0}" type="presOf" srcId="{63E45DED-FA8C-4163-97BC-5E824089D8EA}" destId="{EE4C9EC4-E84A-4D34-B833-F35958AFB239}" srcOrd="0" destOrd="0" presId="urn:microsoft.com/office/officeart/2005/8/layout/bProcess4"/>
    <dgm:cxn modelId="{CD00BD93-2DF3-4E7E-B829-BFF53D163CCB}" type="presOf" srcId="{941D06F8-1FDC-4162-B160-F4F3F640EF8D}" destId="{C6BC12A2-E38E-42C1-87B4-76987ADBAB74}" srcOrd="0" destOrd="0" presId="urn:microsoft.com/office/officeart/2005/8/layout/bProcess4"/>
    <dgm:cxn modelId="{F595619F-94E2-4CC9-8B7E-8E9179EAEB5B}" srcId="{7F2F2D20-6D14-4488-BD81-F512F1FF5BD9}" destId="{8705F717-6439-45B5-A134-4877BBE07EE2}" srcOrd="1" destOrd="0" parTransId="{802BF5E8-A4EF-4836-A907-7511569C1C19}" sibTransId="{15B9E46A-88EC-44D9-8F55-4EB15B8BD230}"/>
    <dgm:cxn modelId="{3E26EAA2-82F3-4DA1-8EED-9DD2861010F3}" type="presOf" srcId="{774352EC-7891-4B19-8738-47E108C4C025}" destId="{31508B06-E050-4A2C-BCC4-99B61130C2DC}" srcOrd="0" destOrd="0" presId="urn:microsoft.com/office/officeart/2005/8/layout/bProcess4"/>
    <dgm:cxn modelId="{B3A82AAE-D977-4775-A490-92EF75B72D11}" type="presOf" srcId="{4E8E8E2B-499C-4597-A3CD-CE8D10D6867C}" destId="{4620672C-6366-427F-B3E4-F86A3AB8356E}" srcOrd="0" destOrd="0" presId="urn:microsoft.com/office/officeart/2005/8/layout/bProcess4"/>
    <dgm:cxn modelId="{BCD587B1-91DD-49D6-A738-3F2C7654218B}" srcId="{7F2F2D20-6D14-4488-BD81-F512F1FF5BD9}" destId="{774352EC-7891-4B19-8738-47E108C4C025}" srcOrd="0" destOrd="0" parTransId="{2E15548C-73FF-4F23-8B39-AAF4CF141481}" sibTransId="{1348072C-2756-41A8-87FA-0B06DCA8C550}"/>
    <dgm:cxn modelId="{6B8562B5-5914-414E-BF8C-DDE91B21498B}" srcId="{7F2F2D20-6D14-4488-BD81-F512F1FF5BD9}" destId="{0497602B-E3FD-4813-8065-090F866855EB}" srcOrd="7" destOrd="0" parTransId="{CC2696E4-8BD9-4916-BEC0-6F9C5FA21498}" sibTransId="{74A2BCB3-F80F-4374-9703-2F055712A5E5}"/>
    <dgm:cxn modelId="{128EE6B7-1BB5-4B1B-9CFA-526F661AE541}" type="presOf" srcId="{F08615AB-A035-4966-8FB2-4ABE6A94BC7F}" destId="{B1E9D5BA-28CA-43AF-9CC7-844E81701141}" srcOrd="0" destOrd="0" presId="urn:microsoft.com/office/officeart/2005/8/layout/bProcess4"/>
    <dgm:cxn modelId="{05B890B9-353F-4335-A87C-27B30635E5EA}" type="presOf" srcId="{8705F717-6439-45B5-A134-4877BBE07EE2}" destId="{47034A8E-5571-4C7F-8BFA-8EE5E540F369}" srcOrd="0" destOrd="0" presId="urn:microsoft.com/office/officeart/2005/8/layout/bProcess4"/>
    <dgm:cxn modelId="{AC22F2CC-32A5-4BC3-ACD1-0A92C1DE7130}" srcId="{7F2F2D20-6D14-4488-BD81-F512F1FF5BD9}" destId="{F08615AB-A035-4966-8FB2-4ABE6A94BC7F}" srcOrd="4" destOrd="0" parTransId="{9577713A-7E21-43D2-BC23-B771478DEF68}" sibTransId="{E565237E-30EA-4318-9A10-AE73E439B756}"/>
    <dgm:cxn modelId="{760EA4D2-C05C-44D9-AF1E-A2C4696D0F85}" type="presOf" srcId="{15B9E46A-88EC-44D9-8F55-4EB15B8BD230}" destId="{61DEFCA6-7576-41F2-89CE-B3B81AE27105}" srcOrd="0" destOrd="0" presId="urn:microsoft.com/office/officeart/2005/8/layout/bProcess4"/>
    <dgm:cxn modelId="{35B0EED9-A0EB-45D5-AB66-4F8649BB69A8}" srcId="{7F2F2D20-6D14-4488-BD81-F512F1FF5BD9}" destId="{941D06F8-1FDC-4162-B160-F4F3F640EF8D}" srcOrd="6" destOrd="0" parTransId="{6989C575-76DF-496B-A293-6FF7744B4F0F}" sibTransId="{28AC145A-E797-49E3-A830-A667C3262D16}"/>
    <dgm:cxn modelId="{87CA5CED-7088-416A-A2C5-7C5F2B5D2A9D}" srcId="{7F2F2D20-6D14-4488-BD81-F512F1FF5BD9}" destId="{4E8E8E2B-499C-4597-A3CD-CE8D10D6867C}" srcOrd="5" destOrd="0" parTransId="{6243D02A-27D0-4DCC-83A5-0AD85756B536}" sibTransId="{00D38AA8-9CFF-47CD-BD96-336CFE715B8D}"/>
    <dgm:cxn modelId="{F2F6E7FF-DC6F-4ACE-A9A3-57EF954ADEF5}" type="presOf" srcId="{A6C2D1A0-36B7-4CF4-8662-027F7A133DD0}" destId="{623FDE0F-EC75-4DB5-8F5F-5875B6F842B7}" srcOrd="0" destOrd="0" presId="urn:microsoft.com/office/officeart/2005/8/layout/bProcess4"/>
    <dgm:cxn modelId="{46188CB2-73F4-4676-9D25-06885E1A7BD3}" type="presParOf" srcId="{B2BAEC74-A698-49F7-8108-FD9C3A7681F9}" destId="{A17A76DB-E2B3-4FB9-83C4-F26C99DE41C7}" srcOrd="0" destOrd="0" presId="urn:microsoft.com/office/officeart/2005/8/layout/bProcess4"/>
    <dgm:cxn modelId="{C780DD01-B4D3-425A-8D33-24141900AA44}" type="presParOf" srcId="{A17A76DB-E2B3-4FB9-83C4-F26C99DE41C7}" destId="{B7D6EA5F-CD87-4D0D-A05A-4B9E48DD2A30}" srcOrd="0" destOrd="0" presId="urn:microsoft.com/office/officeart/2005/8/layout/bProcess4"/>
    <dgm:cxn modelId="{465796A0-82AB-4AA7-97D8-3F3C998C5750}" type="presParOf" srcId="{A17A76DB-E2B3-4FB9-83C4-F26C99DE41C7}" destId="{31508B06-E050-4A2C-BCC4-99B61130C2DC}" srcOrd="1" destOrd="0" presId="urn:microsoft.com/office/officeart/2005/8/layout/bProcess4"/>
    <dgm:cxn modelId="{1EE4E8AF-39B2-47EB-A0F1-E383B6CB5268}" type="presParOf" srcId="{B2BAEC74-A698-49F7-8108-FD9C3A7681F9}" destId="{C0F6B45A-AB3A-4940-8BF0-568AFFB941D8}" srcOrd="1" destOrd="0" presId="urn:microsoft.com/office/officeart/2005/8/layout/bProcess4"/>
    <dgm:cxn modelId="{1CA9BD0A-B03A-4B8C-9EAC-AA81E84D4A6F}" type="presParOf" srcId="{B2BAEC74-A698-49F7-8108-FD9C3A7681F9}" destId="{7ACFE2D6-61BF-4EB4-887B-CC5BA4B3371F}" srcOrd="2" destOrd="0" presId="urn:microsoft.com/office/officeart/2005/8/layout/bProcess4"/>
    <dgm:cxn modelId="{53F1AC70-5862-4CD0-BD07-41174ED0EB33}" type="presParOf" srcId="{7ACFE2D6-61BF-4EB4-887B-CC5BA4B3371F}" destId="{16B08C8F-C975-4733-A054-9E79E4BDE82D}" srcOrd="0" destOrd="0" presId="urn:microsoft.com/office/officeart/2005/8/layout/bProcess4"/>
    <dgm:cxn modelId="{BA76D60F-3075-4EA2-9E1A-F6845630AF8F}" type="presParOf" srcId="{7ACFE2D6-61BF-4EB4-887B-CC5BA4B3371F}" destId="{47034A8E-5571-4C7F-8BFA-8EE5E540F369}" srcOrd="1" destOrd="0" presId="urn:microsoft.com/office/officeart/2005/8/layout/bProcess4"/>
    <dgm:cxn modelId="{372AD6D8-FCF1-48F1-81C2-5DE54196B4FE}" type="presParOf" srcId="{B2BAEC74-A698-49F7-8108-FD9C3A7681F9}" destId="{61DEFCA6-7576-41F2-89CE-B3B81AE27105}" srcOrd="3" destOrd="0" presId="urn:microsoft.com/office/officeart/2005/8/layout/bProcess4"/>
    <dgm:cxn modelId="{A7B02260-2885-44A3-869E-2B474C34CF8B}" type="presParOf" srcId="{B2BAEC74-A698-49F7-8108-FD9C3A7681F9}" destId="{A28F5DF2-1A9A-4FA1-B595-CAF705E9FD58}" srcOrd="4" destOrd="0" presId="urn:microsoft.com/office/officeart/2005/8/layout/bProcess4"/>
    <dgm:cxn modelId="{6C83877F-574E-4D74-8CCE-9A9C7E542F36}" type="presParOf" srcId="{A28F5DF2-1A9A-4FA1-B595-CAF705E9FD58}" destId="{E04014CB-DDAB-4B68-B9E2-D4BC318D3856}" srcOrd="0" destOrd="0" presId="urn:microsoft.com/office/officeart/2005/8/layout/bProcess4"/>
    <dgm:cxn modelId="{AAB3D6C3-A2C0-4074-9D01-197781A687B8}" type="presParOf" srcId="{A28F5DF2-1A9A-4FA1-B595-CAF705E9FD58}" destId="{EE4C9EC4-E84A-4D34-B833-F35958AFB239}" srcOrd="1" destOrd="0" presId="urn:microsoft.com/office/officeart/2005/8/layout/bProcess4"/>
    <dgm:cxn modelId="{3717B942-6BA2-4AFC-A44E-3C17BE3EB647}" type="presParOf" srcId="{B2BAEC74-A698-49F7-8108-FD9C3A7681F9}" destId="{623FDE0F-EC75-4DB5-8F5F-5875B6F842B7}" srcOrd="5" destOrd="0" presId="urn:microsoft.com/office/officeart/2005/8/layout/bProcess4"/>
    <dgm:cxn modelId="{4128CD78-BF3B-4B2F-B365-229ACDEBFCB7}" type="presParOf" srcId="{B2BAEC74-A698-49F7-8108-FD9C3A7681F9}" destId="{9A4F5930-703B-4A41-9EB2-445E90C22262}" srcOrd="6" destOrd="0" presId="urn:microsoft.com/office/officeart/2005/8/layout/bProcess4"/>
    <dgm:cxn modelId="{902DF561-6AEE-4B29-97AE-B083F6019134}" type="presParOf" srcId="{9A4F5930-703B-4A41-9EB2-445E90C22262}" destId="{A0A984BC-44AF-42B2-A9D7-0424D8E02396}" srcOrd="0" destOrd="0" presId="urn:microsoft.com/office/officeart/2005/8/layout/bProcess4"/>
    <dgm:cxn modelId="{9B8C8FBF-A929-4F0C-95EE-FF4EBA2206AB}" type="presParOf" srcId="{9A4F5930-703B-4A41-9EB2-445E90C22262}" destId="{72103E04-8589-4A71-AEFF-72FED1C2B504}" srcOrd="1" destOrd="0" presId="urn:microsoft.com/office/officeart/2005/8/layout/bProcess4"/>
    <dgm:cxn modelId="{B2B161E6-DA15-43CA-BE90-E9958785DEEA}" type="presParOf" srcId="{B2BAEC74-A698-49F7-8108-FD9C3A7681F9}" destId="{81BDC48A-4FC2-48E7-9C88-7DC8C91F8636}" srcOrd="7" destOrd="0" presId="urn:microsoft.com/office/officeart/2005/8/layout/bProcess4"/>
    <dgm:cxn modelId="{66369785-0EB9-4C52-ACFD-9BBEF3359D1D}" type="presParOf" srcId="{B2BAEC74-A698-49F7-8108-FD9C3A7681F9}" destId="{AC9CE119-91BF-4828-BB08-7232CEE9BCD6}" srcOrd="8" destOrd="0" presId="urn:microsoft.com/office/officeart/2005/8/layout/bProcess4"/>
    <dgm:cxn modelId="{1C339DF6-DF4A-447D-8103-B9A696AFDABA}" type="presParOf" srcId="{AC9CE119-91BF-4828-BB08-7232CEE9BCD6}" destId="{1B5BCAAE-0CDE-4E1F-B649-9DD2CCD5C5AC}" srcOrd="0" destOrd="0" presId="urn:microsoft.com/office/officeart/2005/8/layout/bProcess4"/>
    <dgm:cxn modelId="{051AED59-3576-4798-97EC-4942D0A16C2C}" type="presParOf" srcId="{AC9CE119-91BF-4828-BB08-7232CEE9BCD6}" destId="{B1E9D5BA-28CA-43AF-9CC7-844E81701141}" srcOrd="1" destOrd="0" presId="urn:microsoft.com/office/officeart/2005/8/layout/bProcess4"/>
    <dgm:cxn modelId="{F791A0A4-D606-4116-9346-C0CA12090ED0}" type="presParOf" srcId="{B2BAEC74-A698-49F7-8108-FD9C3A7681F9}" destId="{8364B67D-4C1F-48B0-BE7E-F7A6F423FA30}" srcOrd="9" destOrd="0" presId="urn:microsoft.com/office/officeart/2005/8/layout/bProcess4"/>
    <dgm:cxn modelId="{D202088C-ED60-4676-A351-6355A3A69337}" type="presParOf" srcId="{B2BAEC74-A698-49F7-8108-FD9C3A7681F9}" destId="{F6F7407C-1D19-41E4-B0D1-FB7AE464F87B}" srcOrd="10" destOrd="0" presId="urn:microsoft.com/office/officeart/2005/8/layout/bProcess4"/>
    <dgm:cxn modelId="{726E29E0-12BE-41E2-A4EC-478F0DBC35C8}" type="presParOf" srcId="{F6F7407C-1D19-41E4-B0D1-FB7AE464F87B}" destId="{079B43D3-91FF-46D8-B915-2649704F0C25}" srcOrd="0" destOrd="0" presId="urn:microsoft.com/office/officeart/2005/8/layout/bProcess4"/>
    <dgm:cxn modelId="{5620B66F-31BE-4AA2-B942-A61115310765}" type="presParOf" srcId="{F6F7407C-1D19-41E4-B0D1-FB7AE464F87B}" destId="{4620672C-6366-427F-B3E4-F86A3AB8356E}" srcOrd="1" destOrd="0" presId="urn:microsoft.com/office/officeart/2005/8/layout/bProcess4"/>
    <dgm:cxn modelId="{F8BD3578-53A9-485C-B566-0E8782C2943F}" type="presParOf" srcId="{B2BAEC74-A698-49F7-8108-FD9C3A7681F9}" destId="{417708A1-1E82-49CC-A62D-167AE5F57FE2}" srcOrd="11" destOrd="0" presId="urn:microsoft.com/office/officeart/2005/8/layout/bProcess4"/>
    <dgm:cxn modelId="{17546497-EA3A-4646-B124-FF6AC191E821}" type="presParOf" srcId="{B2BAEC74-A698-49F7-8108-FD9C3A7681F9}" destId="{181C76BF-2D8A-43D1-8561-FE5E0D132CDF}" srcOrd="12" destOrd="0" presId="urn:microsoft.com/office/officeart/2005/8/layout/bProcess4"/>
    <dgm:cxn modelId="{0D6ADBDD-B5ED-43BD-8AC1-098D143EC7DF}" type="presParOf" srcId="{181C76BF-2D8A-43D1-8561-FE5E0D132CDF}" destId="{DC84633D-35F2-4844-9601-D5FD216FFF81}" srcOrd="0" destOrd="0" presId="urn:microsoft.com/office/officeart/2005/8/layout/bProcess4"/>
    <dgm:cxn modelId="{546DD331-E671-4DA0-AE5A-F23409B45E0A}" type="presParOf" srcId="{181C76BF-2D8A-43D1-8561-FE5E0D132CDF}" destId="{C6BC12A2-E38E-42C1-87B4-76987ADBAB74}" srcOrd="1" destOrd="0" presId="urn:microsoft.com/office/officeart/2005/8/layout/bProcess4"/>
    <dgm:cxn modelId="{7CD6E7B7-019A-4C4A-8850-1644D1470D7D}" type="presParOf" srcId="{B2BAEC74-A698-49F7-8108-FD9C3A7681F9}" destId="{E8CACDE4-A577-4C46-8701-EBC315AC143F}" srcOrd="13" destOrd="0" presId="urn:microsoft.com/office/officeart/2005/8/layout/bProcess4"/>
    <dgm:cxn modelId="{12E3CA4A-43DA-40D4-81D6-ACEBECA80DDC}" type="presParOf" srcId="{B2BAEC74-A698-49F7-8108-FD9C3A7681F9}" destId="{D055F51E-F691-4E6C-8954-6F942BB5C287}" srcOrd="14" destOrd="0" presId="urn:microsoft.com/office/officeart/2005/8/layout/bProcess4"/>
    <dgm:cxn modelId="{FC3406D6-F9DC-4837-B56B-D69680724653}" type="presParOf" srcId="{D055F51E-F691-4E6C-8954-6F942BB5C287}" destId="{67D74BD6-F32B-42AE-A90B-BC52076F185A}" srcOrd="0" destOrd="0" presId="urn:microsoft.com/office/officeart/2005/8/layout/bProcess4"/>
    <dgm:cxn modelId="{1A2996A5-E45E-4DD0-A82A-311D6A779C40}" type="presParOf" srcId="{D055F51E-F691-4E6C-8954-6F942BB5C287}" destId="{1A5F9E52-2048-402B-BD25-96435CF1696F}"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FF31E-5DE9-4344-995E-F58343B2DB8A}">
      <dsp:nvSpPr>
        <dsp:cNvPr id="0" name=""/>
        <dsp:cNvSpPr/>
      </dsp:nvSpPr>
      <dsp:spPr>
        <a:xfrm>
          <a:off x="1764059" y="446"/>
          <a:ext cx="2089546" cy="1044773"/>
        </a:xfrm>
        <a:prstGeom prst="roundRect">
          <a:avLst>
            <a:gd name="adj" fmla="val 10000"/>
          </a:avLst>
        </a:prstGeom>
        <a:solidFill>
          <a:schemeClr val="accent5">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s-MX" sz="2100" kern="1200" dirty="0"/>
            <a:t>Globales o sobre parámetros</a:t>
          </a:r>
        </a:p>
      </dsp:txBody>
      <dsp:txXfrm>
        <a:off x="1794659" y="31046"/>
        <a:ext cx="2028346" cy="983573"/>
      </dsp:txXfrm>
    </dsp:sp>
    <dsp:sp modelId="{4A9B0B63-DDFC-493A-8B59-B87F48C362E1}">
      <dsp:nvSpPr>
        <dsp:cNvPr id="0" name=""/>
        <dsp:cNvSpPr/>
      </dsp:nvSpPr>
      <dsp:spPr>
        <a:xfrm>
          <a:off x="1973014" y="1045219"/>
          <a:ext cx="208954" cy="783580"/>
        </a:xfrm>
        <a:custGeom>
          <a:avLst/>
          <a:gdLst/>
          <a:ahLst/>
          <a:cxnLst/>
          <a:rect l="0" t="0" r="0" b="0"/>
          <a:pathLst>
            <a:path>
              <a:moveTo>
                <a:pt x="0" y="0"/>
              </a:moveTo>
              <a:lnTo>
                <a:pt x="0" y="783580"/>
              </a:lnTo>
              <a:lnTo>
                <a:pt x="208954" y="783580"/>
              </a:lnTo>
            </a:path>
          </a:pathLst>
        </a:custGeom>
        <a:noFill/>
        <a:ln w="2642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80C50C-1B49-4B87-8676-2C5E333A72A8}">
      <dsp:nvSpPr>
        <dsp:cNvPr id="0" name=""/>
        <dsp:cNvSpPr/>
      </dsp:nvSpPr>
      <dsp:spPr>
        <a:xfrm>
          <a:off x="2181969" y="1306413"/>
          <a:ext cx="1671637" cy="1044773"/>
        </a:xfrm>
        <a:prstGeom prst="roundRect">
          <a:avLst>
            <a:gd name="adj" fmla="val 10000"/>
          </a:avLst>
        </a:prstGeom>
        <a:solidFill>
          <a:schemeClr val="lt1">
            <a:alpha val="90000"/>
            <a:hueOff val="0"/>
            <a:satOff val="0"/>
            <a:lumOff val="0"/>
            <a:alphaOff val="0"/>
          </a:schemeClr>
        </a:solidFill>
        <a:ln w="2642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MX" sz="1400" kern="1200" dirty="0"/>
            <a:t>Con respecto a la distribución de una característica</a:t>
          </a:r>
        </a:p>
      </dsp:txBody>
      <dsp:txXfrm>
        <a:off x="2212569" y="1337013"/>
        <a:ext cx="1610437" cy="983573"/>
      </dsp:txXfrm>
    </dsp:sp>
    <dsp:sp modelId="{275FB6B6-C5B3-40C2-937F-B391826C950A}">
      <dsp:nvSpPr>
        <dsp:cNvPr id="0" name=""/>
        <dsp:cNvSpPr/>
      </dsp:nvSpPr>
      <dsp:spPr>
        <a:xfrm>
          <a:off x="1973014" y="1045219"/>
          <a:ext cx="208954" cy="2089546"/>
        </a:xfrm>
        <a:custGeom>
          <a:avLst/>
          <a:gdLst/>
          <a:ahLst/>
          <a:cxnLst/>
          <a:rect l="0" t="0" r="0" b="0"/>
          <a:pathLst>
            <a:path>
              <a:moveTo>
                <a:pt x="0" y="0"/>
              </a:moveTo>
              <a:lnTo>
                <a:pt x="0" y="2089546"/>
              </a:lnTo>
              <a:lnTo>
                <a:pt x="208954" y="2089546"/>
              </a:lnTo>
            </a:path>
          </a:pathLst>
        </a:custGeom>
        <a:noFill/>
        <a:ln w="2642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2DA83B-CC75-407F-A671-3C92B45EADD7}">
      <dsp:nvSpPr>
        <dsp:cNvPr id="0" name=""/>
        <dsp:cNvSpPr/>
      </dsp:nvSpPr>
      <dsp:spPr>
        <a:xfrm>
          <a:off x="2181969" y="2612380"/>
          <a:ext cx="1671637" cy="1044773"/>
        </a:xfrm>
        <a:prstGeom prst="roundRect">
          <a:avLst>
            <a:gd name="adj" fmla="val 10000"/>
          </a:avLst>
        </a:prstGeom>
        <a:solidFill>
          <a:schemeClr val="lt1">
            <a:alpha val="90000"/>
            <a:hueOff val="0"/>
            <a:satOff val="0"/>
            <a:lumOff val="0"/>
            <a:alphaOff val="0"/>
          </a:schemeClr>
        </a:solidFill>
        <a:ln w="26425" cap="flat" cmpd="sng" algn="ctr">
          <a:solidFill>
            <a:schemeClr val="accent5">
              <a:hueOff val="-4077871"/>
              <a:satOff val="28025"/>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marL="0" lvl="0" indent="0" algn="l" defTabSz="622300">
            <a:lnSpc>
              <a:spcPct val="90000"/>
            </a:lnSpc>
            <a:spcBef>
              <a:spcPct val="0"/>
            </a:spcBef>
            <a:spcAft>
              <a:spcPct val="35000"/>
            </a:spcAft>
            <a:buNone/>
          </a:pPr>
          <a:r>
            <a:rPr lang="es-MX" sz="1400" kern="1200" dirty="0"/>
            <a:t>Con respecto a los parámetros de una distribución</a:t>
          </a:r>
        </a:p>
        <a:p>
          <a:pPr marL="57150" lvl="1" indent="-57150" algn="l" defTabSz="488950">
            <a:lnSpc>
              <a:spcPct val="90000"/>
            </a:lnSpc>
            <a:spcBef>
              <a:spcPct val="0"/>
            </a:spcBef>
            <a:spcAft>
              <a:spcPct val="15000"/>
            </a:spcAft>
            <a:buChar char="•"/>
          </a:pPr>
          <a:r>
            <a:rPr lang="es-MX" sz="1100" kern="1200" dirty="0"/>
            <a:t>Simples</a:t>
          </a:r>
        </a:p>
        <a:p>
          <a:pPr marL="57150" lvl="1" indent="-57150" algn="l" defTabSz="488950">
            <a:lnSpc>
              <a:spcPct val="90000"/>
            </a:lnSpc>
            <a:spcBef>
              <a:spcPct val="0"/>
            </a:spcBef>
            <a:spcAft>
              <a:spcPct val="15000"/>
            </a:spcAft>
            <a:buChar char="•"/>
          </a:pPr>
          <a:r>
            <a:rPr lang="es-MX" sz="1100" kern="1200" dirty="0"/>
            <a:t>Compuestas</a:t>
          </a:r>
        </a:p>
      </dsp:txBody>
      <dsp:txXfrm>
        <a:off x="2212569" y="2642980"/>
        <a:ext cx="1610437" cy="983573"/>
      </dsp:txXfrm>
    </dsp:sp>
    <dsp:sp modelId="{F6174F53-5AA9-4E9F-88CE-E38ADED42488}">
      <dsp:nvSpPr>
        <dsp:cNvPr id="0" name=""/>
        <dsp:cNvSpPr/>
      </dsp:nvSpPr>
      <dsp:spPr>
        <a:xfrm>
          <a:off x="4375993" y="446"/>
          <a:ext cx="2089546" cy="1044773"/>
        </a:xfrm>
        <a:prstGeom prst="roundRect">
          <a:avLst>
            <a:gd name="adj" fmla="val 10000"/>
          </a:avLst>
        </a:prstGeom>
        <a:solidFill>
          <a:schemeClr val="accent5">
            <a:hueOff val="-12233612"/>
            <a:satOff val="84076"/>
            <a:lumOff val="-8236"/>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s-MX" sz="2100" kern="1200" dirty="0"/>
            <a:t>De acuerdo con la distribución supuesta</a:t>
          </a:r>
        </a:p>
      </dsp:txBody>
      <dsp:txXfrm>
        <a:off x="4406593" y="31046"/>
        <a:ext cx="2028346" cy="983573"/>
      </dsp:txXfrm>
    </dsp:sp>
    <dsp:sp modelId="{F0A0B5B0-A4CF-4FE2-A18F-4847BA784C9B}">
      <dsp:nvSpPr>
        <dsp:cNvPr id="0" name=""/>
        <dsp:cNvSpPr/>
      </dsp:nvSpPr>
      <dsp:spPr>
        <a:xfrm>
          <a:off x="4584948" y="1045219"/>
          <a:ext cx="208954" cy="783580"/>
        </a:xfrm>
        <a:custGeom>
          <a:avLst/>
          <a:gdLst/>
          <a:ahLst/>
          <a:cxnLst/>
          <a:rect l="0" t="0" r="0" b="0"/>
          <a:pathLst>
            <a:path>
              <a:moveTo>
                <a:pt x="0" y="0"/>
              </a:moveTo>
              <a:lnTo>
                <a:pt x="0" y="783580"/>
              </a:lnTo>
              <a:lnTo>
                <a:pt x="208954" y="783580"/>
              </a:lnTo>
            </a:path>
          </a:pathLst>
        </a:custGeom>
        <a:noFill/>
        <a:ln w="2642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02E43-92FC-4F8F-89D1-F842F815B923}">
      <dsp:nvSpPr>
        <dsp:cNvPr id="0" name=""/>
        <dsp:cNvSpPr/>
      </dsp:nvSpPr>
      <dsp:spPr>
        <a:xfrm>
          <a:off x="4793902" y="1306413"/>
          <a:ext cx="1671637" cy="1044773"/>
        </a:xfrm>
        <a:prstGeom prst="roundRect">
          <a:avLst>
            <a:gd name="adj" fmla="val 10000"/>
          </a:avLst>
        </a:prstGeom>
        <a:solidFill>
          <a:schemeClr val="lt1">
            <a:alpha val="90000"/>
            <a:hueOff val="0"/>
            <a:satOff val="0"/>
            <a:lumOff val="0"/>
            <a:alphaOff val="0"/>
          </a:schemeClr>
        </a:solidFill>
        <a:ln w="26425" cap="flat" cmpd="sng" algn="ctr">
          <a:solidFill>
            <a:schemeClr val="accent5">
              <a:hueOff val="-8155742"/>
              <a:satOff val="56051"/>
              <a:lumOff val="-54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MX" sz="1400" kern="1200" dirty="0"/>
            <a:t>La distribución subyacente es normal: “Paramétricas”</a:t>
          </a:r>
        </a:p>
      </dsp:txBody>
      <dsp:txXfrm>
        <a:off x="4824502" y="1337013"/>
        <a:ext cx="1610437" cy="983573"/>
      </dsp:txXfrm>
    </dsp:sp>
    <dsp:sp modelId="{1392215C-E719-4437-BAF2-C7BBE30B7DA2}">
      <dsp:nvSpPr>
        <dsp:cNvPr id="0" name=""/>
        <dsp:cNvSpPr/>
      </dsp:nvSpPr>
      <dsp:spPr>
        <a:xfrm>
          <a:off x="4584948" y="1045219"/>
          <a:ext cx="208954" cy="2089546"/>
        </a:xfrm>
        <a:custGeom>
          <a:avLst/>
          <a:gdLst/>
          <a:ahLst/>
          <a:cxnLst/>
          <a:rect l="0" t="0" r="0" b="0"/>
          <a:pathLst>
            <a:path>
              <a:moveTo>
                <a:pt x="0" y="0"/>
              </a:moveTo>
              <a:lnTo>
                <a:pt x="0" y="2089546"/>
              </a:lnTo>
              <a:lnTo>
                <a:pt x="208954" y="2089546"/>
              </a:lnTo>
            </a:path>
          </a:pathLst>
        </a:custGeom>
        <a:noFill/>
        <a:ln w="2642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155E84-E15B-4A0E-9271-1F0D2D53A9E1}">
      <dsp:nvSpPr>
        <dsp:cNvPr id="0" name=""/>
        <dsp:cNvSpPr/>
      </dsp:nvSpPr>
      <dsp:spPr>
        <a:xfrm>
          <a:off x="4793902" y="2612380"/>
          <a:ext cx="1671637" cy="1044773"/>
        </a:xfrm>
        <a:prstGeom prst="roundRect">
          <a:avLst>
            <a:gd name="adj" fmla="val 10000"/>
          </a:avLst>
        </a:prstGeom>
        <a:solidFill>
          <a:schemeClr val="lt1">
            <a:alpha val="90000"/>
            <a:hueOff val="0"/>
            <a:satOff val="0"/>
            <a:lumOff val="0"/>
            <a:alphaOff val="0"/>
          </a:schemeClr>
        </a:solidFill>
        <a:ln w="26425" cap="flat" cmpd="sng" algn="ctr">
          <a:solidFill>
            <a:schemeClr val="accent5">
              <a:hueOff val="-12233612"/>
              <a:satOff val="84076"/>
              <a:lumOff val="-823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MX" sz="1400" kern="1200" dirty="0"/>
            <a:t>La distribución subyacente no es normal: “No paramétricas”</a:t>
          </a:r>
        </a:p>
      </dsp:txBody>
      <dsp:txXfrm>
        <a:off x="4824502" y="2642980"/>
        <a:ext cx="1610437" cy="983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6B45A-AB3A-4940-8BF0-568AFFB941D8}">
      <dsp:nvSpPr>
        <dsp:cNvPr id="0" name=""/>
        <dsp:cNvSpPr/>
      </dsp:nvSpPr>
      <dsp:spPr>
        <a:xfrm rot="5400000">
          <a:off x="633812" y="832134"/>
          <a:ext cx="1297350" cy="156595"/>
        </a:xfrm>
        <a:prstGeom prst="rect">
          <a:avLst/>
        </a:prstGeom>
        <a:gradFill rotWithShape="0">
          <a:gsLst>
            <a:gs pos="0">
              <a:schemeClr val="accent4">
                <a:tint val="60000"/>
                <a:hueOff val="0"/>
                <a:satOff val="0"/>
                <a:lumOff val="0"/>
                <a:alphaOff val="0"/>
                <a:shade val="70000"/>
                <a:satMod val="150000"/>
              </a:schemeClr>
            </a:gs>
            <a:gs pos="34000">
              <a:schemeClr val="accent4">
                <a:tint val="60000"/>
                <a:hueOff val="0"/>
                <a:satOff val="0"/>
                <a:lumOff val="0"/>
                <a:alphaOff val="0"/>
                <a:shade val="70000"/>
                <a:satMod val="140000"/>
              </a:schemeClr>
            </a:gs>
            <a:gs pos="70000">
              <a:schemeClr val="accent4">
                <a:tint val="60000"/>
                <a:hueOff val="0"/>
                <a:satOff val="0"/>
                <a:lumOff val="0"/>
                <a:alphaOff val="0"/>
                <a:tint val="100000"/>
                <a:shade val="90000"/>
                <a:satMod val="140000"/>
              </a:schemeClr>
            </a:gs>
            <a:gs pos="100000">
              <a:schemeClr val="accent4">
                <a:tint val="60000"/>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1508B06-E050-4A2C-BCC4-99B61130C2DC}">
      <dsp:nvSpPr>
        <dsp:cNvPr id="0" name=""/>
        <dsp:cNvSpPr/>
      </dsp:nvSpPr>
      <dsp:spPr>
        <a:xfrm>
          <a:off x="930692" y="1852"/>
          <a:ext cx="1739949" cy="1043969"/>
        </a:xfrm>
        <a:prstGeom prst="roundRect">
          <a:avLst>
            <a:gd name="adj" fmla="val 10000"/>
          </a:avLst>
        </a:prstGeom>
        <a:gradFill rotWithShape="0">
          <a:gsLst>
            <a:gs pos="0">
              <a:schemeClr val="accent4">
                <a:hueOff val="0"/>
                <a:satOff val="0"/>
                <a:lumOff val="0"/>
                <a:alphaOff val="0"/>
                <a:shade val="70000"/>
                <a:satMod val="150000"/>
              </a:schemeClr>
            </a:gs>
            <a:gs pos="34000">
              <a:schemeClr val="accent4">
                <a:hueOff val="0"/>
                <a:satOff val="0"/>
                <a:lumOff val="0"/>
                <a:alphaOff val="0"/>
                <a:shade val="70000"/>
                <a:satMod val="140000"/>
              </a:schemeClr>
            </a:gs>
            <a:gs pos="70000">
              <a:schemeClr val="accent4">
                <a:hueOff val="0"/>
                <a:satOff val="0"/>
                <a:lumOff val="0"/>
                <a:alphaOff val="0"/>
                <a:tint val="100000"/>
                <a:shade val="90000"/>
                <a:satMod val="140000"/>
              </a:schemeClr>
            </a:gs>
            <a:gs pos="100000">
              <a:schemeClr val="accent4">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MX" sz="1300" kern="1200" dirty="0"/>
            <a:t>1. Determine el parámetro de interés</a:t>
          </a:r>
        </a:p>
      </dsp:txBody>
      <dsp:txXfrm>
        <a:off x="961269" y="32429"/>
        <a:ext cx="1678795" cy="982815"/>
      </dsp:txXfrm>
    </dsp:sp>
    <dsp:sp modelId="{61DEFCA6-7576-41F2-89CE-B3B81AE27105}">
      <dsp:nvSpPr>
        <dsp:cNvPr id="0" name=""/>
        <dsp:cNvSpPr/>
      </dsp:nvSpPr>
      <dsp:spPr>
        <a:xfrm rot="5400000">
          <a:off x="633812" y="2137096"/>
          <a:ext cx="1297350" cy="156595"/>
        </a:xfrm>
        <a:prstGeom prst="rect">
          <a:avLst/>
        </a:prstGeom>
        <a:gradFill rotWithShape="0">
          <a:gsLst>
            <a:gs pos="0">
              <a:schemeClr val="accent4">
                <a:tint val="60000"/>
                <a:hueOff val="0"/>
                <a:satOff val="0"/>
                <a:lumOff val="0"/>
                <a:alphaOff val="0"/>
                <a:shade val="70000"/>
                <a:satMod val="150000"/>
              </a:schemeClr>
            </a:gs>
            <a:gs pos="34000">
              <a:schemeClr val="accent4">
                <a:tint val="60000"/>
                <a:hueOff val="0"/>
                <a:satOff val="0"/>
                <a:lumOff val="0"/>
                <a:alphaOff val="0"/>
                <a:shade val="70000"/>
                <a:satMod val="140000"/>
              </a:schemeClr>
            </a:gs>
            <a:gs pos="70000">
              <a:schemeClr val="accent4">
                <a:tint val="60000"/>
                <a:hueOff val="0"/>
                <a:satOff val="0"/>
                <a:lumOff val="0"/>
                <a:alphaOff val="0"/>
                <a:tint val="100000"/>
                <a:shade val="90000"/>
                <a:satMod val="140000"/>
              </a:schemeClr>
            </a:gs>
            <a:gs pos="100000">
              <a:schemeClr val="accent4">
                <a:tint val="60000"/>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7034A8E-5571-4C7F-8BFA-8EE5E540F369}">
      <dsp:nvSpPr>
        <dsp:cNvPr id="0" name=""/>
        <dsp:cNvSpPr/>
      </dsp:nvSpPr>
      <dsp:spPr>
        <a:xfrm>
          <a:off x="930692" y="1306815"/>
          <a:ext cx="1739949" cy="1043969"/>
        </a:xfrm>
        <a:prstGeom prst="roundRect">
          <a:avLst>
            <a:gd name="adj" fmla="val 10000"/>
          </a:avLst>
        </a:prstGeom>
        <a:gradFill rotWithShape="0">
          <a:gsLst>
            <a:gs pos="0">
              <a:schemeClr val="accent4">
                <a:hueOff val="0"/>
                <a:satOff val="0"/>
                <a:lumOff val="0"/>
                <a:alphaOff val="0"/>
                <a:shade val="70000"/>
                <a:satMod val="150000"/>
              </a:schemeClr>
            </a:gs>
            <a:gs pos="34000">
              <a:schemeClr val="accent4">
                <a:hueOff val="0"/>
                <a:satOff val="0"/>
                <a:lumOff val="0"/>
                <a:alphaOff val="0"/>
                <a:shade val="70000"/>
                <a:satMod val="140000"/>
              </a:schemeClr>
            </a:gs>
            <a:gs pos="70000">
              <a:schemeClr val="accent4">
                <a:hueOff val="0"/>
                <a:satOff val="0"/>
                <a:lumOff val="0"/>
                <a:alphaOff val="0"/>
                <a:tint val="100000"/>
                <a:shade val="90000"/>
                <a:satMod val="140000"/>
              </a:schemeClr>
            </a:gs>
            <a:gs pos="100000">
              <a:schemeClr val="accent4">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MX" sz="1300" kern="1200" dirty="0"/>
            <a:t>2. Establezca cuál es el valor de referencia</a:t>
          </a:r>
        </a:p>
      </dsp:txBody>
      <dsp:txXfrm>
        <a:off x="961269" y="1337392"/>
        <a:ext cx="1678795" cy="982815"/>
      </dsp:txXfrm>
    </dsp:sp>
    <dsp:sp modelId="{623FDE0F-EC75-4DB5-8F5F-5875B6F842B7}">
      <dsp:nvSpPr>
        <dsp:cNvPr id="0" name=""/>
        <dsp:cNvSpPr/>
      </dsp:nvSpPr>
      <dsp:spPr>
        <a:xfrm>
          <a:off x="1286293" y="2789577"/>
          <a:ext cx="2306521" cy="156595"/>
        </a:xfrm>
        <a:prstGeom prst="rect">
          <a:avLst/>
        </a:prstGeom>
        <a:gradFill rotWithShape="0">
          <a:gsLst>
            <a:gs pos="0">
              <a:schemeClr val="accent4">
                <a:tint val="60000"/>
                <a:hueOff val="0"/>
                <a:satOff val="0"/>
                <a:lumOff val="0"/>
                <a:alphaOff val="0"/>
                <a:shade val="70000"/>
                <a:satMod val="150000"/>
              </a:schemeClr>
            </a:gs>
            <a:gs pos="34000">
              <a:schemeClr val="accent4">
                <a:tint val="60000"/>
                <a:hueOff val="0"/>
                <a:satOff val="0"/>
                <a:lumOff val="0"/>
                <a:alphaOff val="0"/>
                <a:shade val="70000"/>
                <a:satMod val="140000"/>
              </a:schemeClr>
            </a:gs>
            <a:gs pos="70000">
              <a:schemeClr val="accent4">
                <a:tint val="60000"/>
                <a:hueOff val="0"/>
                <a:satOff val="0"/>
                <a:lumOff val="0"/>
                <a:alphaOff val="0"/>
                <a:tint val="100000"/>
                <a:shade val="90000"/>
                <a:satMod val="140000"/>
              </a:schemeClr>
            </a:gs>
            <a:gs pos="100000">
              <a:schemeClr val="accent4">
                <a:tint val="60000"/>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E4C9EC4-E84A-4D34-B833-F35958AFB239}">
      <dsp:nvSpPr>
        <dsp:cNvPr id="0" name=""/>
        <dsp:cNvSpPr/>
      </dsp:nvSpPr>
      <dsp:spPr>
        <a:xfrm>
          <a:off x="930692" y="2611777"/>
          <a:ext cx="1739949" cy="1043969"/>
        </a:xfrm>
        <a:prstGeom prst="roundRect">
          <a:avLst>
            <a:gd name="adj" fmla="val 10000"/>
          </a:avLst>
        </a:prstGeom>
        <a:gradFill rotWithShape="0">
          <a:gsLst>
            <a:gs pos="0">
              <a:schemeClr val="accent4">
                <a:hueOff val="0"/>
                <a:satOff val="0"/>
                <a:lumOff val="0"/>
                <a:alphaOff val="0"/>
                <a:shade val="70000"/>
                <a:satMod val="150000"/>
              </a:schemeClr>
            </a:gs>
            <a:gs pos="34000">
              <a:schemeClr val="accent4">
                <a:hueOff val="0"/>
                <a:satOff val="0"/>
                <a:lumOff val="0"/>
                <a:alphaOff val="0"/>
                <a:shade val="70000"/>
                <a:satMod val="140000"/>
              </a:schemeClr>
            </a:gs>
            <a:gs pos="70000">
              <a:schemeClr val="accent4">
                <a:hueOff val="0"/>
                <a:satOff val="0"/>
                <a:lumOff val="0"/>
                <a:alphaOff val="0"/>
                <a:tint val="100000"/>
                <a:shade val="90000"/>
                <a:satMod val="140000"/>
              </a:schemeClr>
            </a:gs>
            <a:gs pos="100000">
              <a:schemeClr val="accent4">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MX" sz="1300" kern="1200" dirty="0"/>
            <a:t>3. Seleccione </a:t>
          </a:r>
          <a:r>
            <a:rPr lang="es-MX" sz="1300" kern="1200"/>
            <a:t>y asigne </a:t>
          </a:r>
          <a:r>
            <a:rPr lang="es-MX" sz="1300" kern="1200" dirty="0"/>
            <a:t>adecuadamente los signos &lt;, =, </a:t>
          </a:r>
          <a:r>
            <a:rPr lang="es-MX" sz="1300" kern="1200"/>
            <a:t>&gt; </a:t>
          </a:r>
          <a:br>
            <a:rPr lang="es-MX" sz="1300" kern="1200"/>
          </a:br>
          <a:r>
            <a:rPr lang="es-MX" sz="1300" kern="1200"/>
            <a:t>a </a:t>
          </a:r>
          <a:r>
            <a:rPr lang="es-MX" sz="1300" kern="1200" dirty="0"/>
            <a:t>H</a:t>
          </a:r>
          <a:r>
            <a:rPr lang="es-MX" sz="1300" kern="1200" baseline="-25000" dirty="0"/>
            <a:t>0</a:t>
          </a:r>
          <a:r>
            <a:rPr lang="es-MX" sz="1300" kern="1200" dirty="0"/>
            <a:t> y H</a:t>
          </a:r>
          <a:r>
            <a:rPr lang="es-MX" sz="1300" kern="1200" baseline="-25000" dirty="0"/>
            <a:t>a</a:t>
          </a:r>
        </a:p>
      </dsp:txBody>
      <dsp:txXfrm>
        <a:off x="961269" y="2642354"/>
        <a:ext cx="1678795" cy="982815"/>
      </dsp:txXfrm>
    </dsp:sp>
    <dsp:sp modelId="{81BDC48A-4FC2-48E7-9C88-7DC8C91F8636}">
      <dsp:nvSpPr>
        <dsp:cNvPr id="0" name=""/>
        <dsp:cNvSpPr/>
      </dsp:nvSpPr>
      <dsp:spPr>
        <a:xfrm rot="16200000">
          <a:off x="2947945" y="2137096"/>
          <a:ext cx="1297350" cy="156595"/>
        </a:xfrm>
        <a:prstGeom prst="rect">
          <a:avLst/>
        </a:prstGeom>
        <a:gradFill rotWithShape="0">
          <a:gsLst>
            <a:gs pos="0">
              <a:schemeClr val="accent4">
                <a:tint val="60000"/>
                <a:hueOff val="0"/>
                <a:satOff val="0"/>
                <a:lumOff val="0"/>
                <a:alphaOff val="0"/>
                <a:shade val="70000"/>
                <a:satMod val="150000"/>
              </a:schemeClr>
            </a:gs>
            <a:gs pos="34000">
              <a:schemeClr val="accent4">
                <a:tint val="60000"/>
                <a:hueOff val="0"/>
                <a:satOff val="0"/>
                <a:lumOff val="0"/>
                <a:alphaOff val="0"/>
                <a:shade val="70000"/>
                <a:satMod val="140000"/>
              </a:schemeClr>
            </a:gs>
            <a:gs pos="70000">
              <a:schemeClr val="accent4">
                <a:tint val="60000"/>
                <a:hueOff val="0"/>
                <a:satOff val="0"/>
                <a:lumOff val="0"/>
                <a:alphaOff val="0"/>
                <a:tint val="100000"/>
                <a:shade val="90000"/>
                <a:satMod val="140000"/>
              </a:schemeClr>
            </a:gs>
            <a:gs pos="100000">
              <a:schemeClr val="accent4">
                <a:tint val="60000"/>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2103E04-8589-4A71-AEFF-72FED1C2B504}">
      <dsp:nvSpPr>
        <dsp:cNvPr id="0" name=""/>
        <dsp:cNvSpPr/>
      </dsp:nvSpPr>
      <dsp:spPr>
        <a:xfrm>
          <a:off x="3244825" y="2611777"/>
          <a:ext cx="1739949" cy="1043969"/>
        </a:xfrm>
        <a:prstGeom prst="roundRect">
          <a:avLst>
            <a:gd name="adj" fmla="val 10000"/>
          </a:avLst>
        </a:prstGeom>
        <a:gradFill rotWithShape="0">
          <a:gsLst>
            <a:gs pos="0">
              <a:schemeClr val="accent4">
                <a:hueOff val="0"/>
                <a:satOff val="0"/>
                <a:lumOff val="0"/>
                <a:alphaOff val="0"/>
                <a:shade val="70000"/>
                <a:satMod val="150000"/>
              </a:schemeClr>
            </a:gs>
            <a:gs pos="34000">
              <a:schemeClr val="accent4">
                <a:hueOff val="0"/>
                <a:satOff val="0"/>
                <a:lumOff val="0"/>
                <a:alphaOff val="0"/>
                <a:shade val="70000"/>
                <a:satMod val="140000"/>
              </a:schemeClr>
            </a:gs>
            <a:gs pos="70000">
              <a:schemeClr val="accent4">
                <a:hueOff val="0"/>
                <a:satOff val="0"/>
                <a:lumOff val="0"/>
                <a:alphaOff val="0"/>
                <a:tint val="100000"/>
                <a:shade val="90000"/>
                <a:satMod val="140000"/>
              </a:schemeClr>
            </a:gs>
            <a:gs pos="100000">
              <a:schemeClr val="accent4">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MX" sz="1300" kern="1200" dirty="0"/>
            <a:t>4. Elija el estadístico de prueba</a:t>
          </a:r>
        </a:p>
      </dsp:txBody>
      <dsp:txXfrm>
        <a:off x="3275402" y="2642354"/>
        <a:ext cx="1678795" cy="982815"/>
      </dsp:txXfrm>
    </dsp:sp>
    <dsp:sp modelId="{8364B67D-4C1F-48B0-BE7E-F7A6F423FA30}">
      <dsp:nvSpPr>
        <dsp:cNvPr id="0" name=""/>
        <dsp:cNvSpPr/>
      </dsp:nvSpPr>
      <dsp:spPr>
        <a:xfrm rot="16200000">
          <a:off x="2947945" y="832134"/>
          <a:ext cx="1297350" cy="156595"/>
        </a:xfrm>
        <a:prstGeom prst="rect">
          <a:avLst/>
        </a:prstGeom>
        <a:gradFill rotWithShape="0">
          <a:gsLst>
            <a:gs pos="0">
              <a:schemeClr val="accent4">
                <a:tint val="60000"/>
                <a:hueOff val="0"/>
                <a:satOff val="0"/>
                <a:lumOff val="0"/>
                <a:alphaOff val="0"/>
                <a:shade val="70000"/>
                <a:satMod val="150000"/>
              </a:schemeClr>
            </a:gs>
            <a:gs pos="34000">
              <a:schemeClr val="accent4">
                <a:tint val="60000"/>
                <a:hueOff val="0"/>
                <a:satOff val="0"/>
                <a:lumOff val="0"/>
                <a:alphaOff val="0"/>
                <a:shade val="70000"/>
                <a:satMod val="140000"/>
              </a:schemeClr>
            </a:gs>
            <a:gs pos="70000">
              <a:schemeClr val="accent4">
                <a:tint val="60000"/>
                <a:hueOff val="0"/>
                <a:satOff val="0"/>
                <a:lumOff val="0"/>
                <a:alphaOff val="0"/>
                <a:tint val="100000"/>
                <a:shade val="90000"/>
                <a:satMod val="140000"/>
              </a:schemeClr>
            </a:gs>
            <a:gs pos="100000">
              <a:schemeClr val="accent4">
                <a:tint val="60000"/>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1E9D5BA-28CA-43AF-9CC7-844E81701141}">
      <dsp:nvSpPr>
        <dsp:cNvPr id="0" name=""/>
        <dsp:cNvSpPr/>
      </dsp:nvSpPr>
      <dsp:spPr>
        <a:xfrm>
          <a:off x="3244825" y="1306815"/>
          <a:ext cx="1739949" cy="1043969"/>
        </a:xfrm>
        <a:prstGeom prst="roundRect">
          <a:avLst>
            <a:gd name="adj" fmla="val 10000"/>
          </a:avLst>
        </a:prstGeom>
        <a:gradFill rotWithShape="0">
          <a:gsLst>
            <a:gs pos="0">
              <a:schemeClr val="accent4">
                <a:hueOff val="0"/>
                <a:satOff val="0"/>
                <a:lumOff val="0"/>
                <a:alphaOff val="0"/>
                <a:shade val="70000"/>
                <a:satMod val="150000"/>
              </a:schemeClr>
            </a:gs>
            <a:gs pos="34000">
              <a:schemeClr val="accent4">
                <a:hueOff val="0"/>
                <a:satOff val="0"/>
                <a:lumOff val="0"/>
                <a:alphaOff val="0"/>
                <a:shade val="70000"/>
                <a:satMod val="140000"/>
              </a:schemeClr>
            </a:gs>
            <a:gs pos="70000">
              <a:schemeClr val="accent4">
                <a:hueOff val="0"/>
                <a:satOff val="0"/>
                <a:lumOff val="0"/>
                <a:alphaOff val="0"/>
                <a:tint val="100000"/>
                <a:shade val="90000"/>
                <a:satMod val="140000"/>
              </a:schemeClr>
            </a:gs>
            <a:gs pos="100000">
              <a:schemeClr val="accent4">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MX" sz="1300" kern="1200" dirty="0"/>
            <a:t>5. </a:t>
          </a:r>
          <a:r>
            <a:rPr lang="es-MX" sz="1300" kern="1200" dirty="0" err="1"/>
            <a:t>Selecione</a:t>
          </a:r>
          <a:r>
            <a:rPr lang="es-MX" sz="1300" kern="1200" dirty="0"/>
            <a:t> el valor de </a:t>
          </a:r>
          <a:r>
            <a:rPr lang="es-MX" sz="1300" kern="1200" dirty="0">
              <a:sym typeface="Symbol"/>
            </a:rPr>
            <a:t> (o utilice el que se haya indicado)</a:t>
          </a:r>
          <a:endParaRPr lang="es-MX" sz="1300" kern="1200" dirty="0"/>
        </a:p>
      </dsp:txBody>
      <dsp:txXfrm>
        <a:off x="3275402" y="1337392"/>
        <a:ext cx="1678795" cy="982815"/>
      </dsp:txXfrm>
    </dsp:sp>
    <dsp:sp modelId="{417708A1-1E82-49CC-A62D-167AE5F57FE2}">
      <dsp:nvSpPr>
        <dsp:cNvPr id="0" name=""/>
        <dsp:cNvSpPr/>
      </dsp:nvSpPr>
      <dsp:spPr>
        <a:xfrm>
          <a:off x="3600426" y="179653"/>
          <a:ext cx="2306521" cy="156595"/>
        </a:xfrm>
        <a:prstGeom prst="rect">
          <a:avLst/>
        </a:prstGeom>
        <a:gradFill rotWithShape="0">
          <a:gsLst>
            <a:gs pos="0">
              <a:schemeClr val="accent4">
                <a:tint val="60000"/>
                <a:hueOff val="0"/>
                <a:satOff val="0"/>
                <a:lumOff val="0"/>
                <a:alphaOff val="0"/>
                <a:shade val="70000"/>
                <a:satMod val="150000"/>
              </a:schemeClr>
            </a:gs>
            <a:gs pos="34000">
              <a:schemeClr val="accent4">
                <a:tint val="60000"/>
                <a:hueOff val="0"/>
                <a:satOff val="0"/>
                <a:lumOff val="0"/>
                <a:alphaOff val="0"/>
                <a:shade val="70000"/>
                <a:satMod val="140000"/>
              </a:schemeClr>
            </a:gs>
            <a:gs pos="70000">
              <a:schemeClr val="accent4">
                <a:tint val="60000"/>
                <a:hueOff val="0"/>
                <a:satOff val="0"/>
                <a:lumOff val="0"/>
                <a:alphaOff val="0"/>
                <a:tint val="100000"/>
                <a:shade val="90000"/>
                <a:satMod val="140000"/>
              </a:schemeClr>
            </a:gs>
            <a:gs pos="100000">
              <a:schemeClr val="accent4">
                <a:tint val="60000"/>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620672C-6366-427F-B3E4-F86A3AB8356E}">
      <dsp:nvSpPr>
        <dsp:cNvPr id="0" name=""/>
        <dsp:cNvSpPr/>
      </dsp:nvSpPr>
      <dsp:spPr>
        <a:xfrm>
          <a:off x="3244825" y="1852"/>
          <a:ext cx="1739949" cy="1043969"/>
        </a:xfrm>
        <a:prstGeom prst="roundRect">
          <a:avLst>
            <a:gd name="adj" fmla="val 10000"/>
          </a:avLst>
        </a:prstGeom>
        <a:gradFill rotWithShape="0">
          <a:gsLst>
            <a:gs pos="0">
              <a:schemeClr val="accent4">
                <a:hueOff val="0"/>
                <a:satOff val="0"/>
                <a:lumOff val="0"/>
                <a:alphaOff val="0"/>
                <a:shade val="70000"/>
                <a:satMod val="150000"/>
              </a:schemeClr>
            </a:gs>
            <a:gs pos="34000">
              <a:schemeClr val="accent4">
                <a:hueOff val="0"/>
                <a:satOff val="0"/>
                <a:lumOff val="0"/>
                <a:alphaOff val="0"/>
                <a:shade val="70000"/>
                <a:satMod val="140000"/>
              </a:schemeClr>
            </a:gs>
            <a:gs pos="70000">
              <a:schemeClr val="accent4">
                <a:hueOff val="0"/>
                <a:satOff val="0"/>
                <a:lumOff val="0"/>
                <a:alphaOff val="0"/>
                <a:tint val="100000"/>
                <a:shade val="90000"/>
                <a:satMod val="140000"/>
              </a:schemeClr>
            </a:gs>
            <a:gs pos="100000">
              <a:schemeClr val="accent4">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MX" sz="1300" kern="1200" dirty="0"/>
            <a:t>6. Calcule el valor crítico</a:t>
          </a:r>
        </a:p>
      </dsp:txBody>
      <dsp:txXfrm>
        <a:off x="3275402" y="32429"/>
        <a:ext cx="1678795" cy="982815"/>
      </dsp:txXfrm>
    </dsp:sp>
    <dsp:sp modelId="{E8CACDE4-A577-4C46-8701-EBC315AC143F}">
      <dsp:nvSpPr>
        <dsp:cNvPr id="0" name=""/>
        <dsp:cNvSpPr/>
      </dsp:nvSpPr>
      <dsp:spPr>
        <a:xfrm rot="5400000">
          <a:off x="5262078" y="832134"/>
          <a:ext cx="1297350" cy="156595"/>
        </a:xfrm>
        <a:prstGeom prst="rect">
          <a:avLst/>
        </a:prstGeom>
        <a:gradFill rotWithShape="0">
          <a:gsLst>
            <a:gs pos="0">
              <a:schemeClr val="accent4">
                <a:tint val="60000"/>
                <a:hueOff val="0"/>
                <a:satOff val="0"/>
                <a:lumOff val="0"/>
                <a:alphaOff val="0"/>
                <a:shade val="70000"/>
                <a:satMod val="150000"/>
              </a:schemeClr>
            </a:gs>
            <a:gs pos="34000">
              <a:schemeClr val="accent4">
                <a:tint val="60000"/>
                <a:hueOff val="0"/>
                <a:satOff val="0"/>
                <a:lumOff val="0"/>
                <a:alphaOff val="0"/>
                <a:shade val="70000"/>
                <a:satMod val="140000"/>
              </a:schemeClr>
            </a:gs>
            <a:gs pos="70000">
              <a:schemeClr val="accent4">
                <a:tint val="60000"/>
                <a:hueOff val="0"/>
                <a:satOff val="0"/>
                <a:lumOff val="0"/>
                <a:alphaOff val="0"/>
                <a:tint val="100000"/>
                <a:shade val="90000"/>
                <a:satMod val="140000"/>
              </a:schemeClr>
            </a:gs>
            <a:gs pos="100000">
              <a:schemeClr val="accent4">
                <a:tint val="60000"/>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6BC12A2-E38E-42C1-87B4-76987ADBAB74}">
      <dsp:nvSpPr>
        <dsp:cNvPr id="0" name=""/>
        <dsp:cNvSpPr/>
      </dsp:nvSpPr>
      <dsp:spPr>
        <a:xfrm>
          <a:off x="5558958" y="1852"/>
          <a:ext cx="1739949" cy="1043969"/>
        </a:xfrm>
        <a:prstGeom prst="roundRect">
          <a:avLst>
            <a:gd name="adj" fmla="val 10000"/>
          </a:avLst>
        </a:prstGeom>
        <a:gradFill rotWithShape="0">
          <a:gsLst>
            <a:gs pos="0">
              <a:schemeClr val="accent4">
                <a:hueOff val="0"/>
                <a:satOff val="0"/>
                <a:lumOff val="0"/>
                <a:alphaOff val="0"/>
                <a:shade val="70000"/>
                <a:satMod val="150000"/>
              </a:schemeClr>
            </a:gs>
            <a:gs pos="34000">
              <a:schemeClr val="accent4">
                <a:hueOff val="0"/>
                <a:satOff val="0"/>
                <a:lumOff val="0"/>
                <a:alphaOff val="0"/>
                <a:shade val="70000"/>
                <a:satMod val="140000"/>
              </a:schemeClr>
            </a:gs>
            <a:gs pos="70000">
              <a:schemeClr val="accent4">
                <a:hueOff val="0"/>
                <a:satOff val="0"/>
                <a:lumOff val="0"/>
                <a:alphaOff val="0"/>
                <a:tint val="100000"/>
                <a:shade val="90000"/>
                <a:satMod val="140000"/>
              </a:schemeClr>
            </a:gs>
            <a:gs pos="100000">
              <a:schemeClr val="accent4">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MX" sz="1300" kern="1200" dirty="0"/>
            <a:t>7. Enuncie la regla de conclusión: “Se rechazará H</a:t>
          </a:r>
          <a:r>
            <a:rPr lang="es-MX" sz="1300" kern="1200" baseline="-25000" dirty="0"/>
            <a:t>0</a:t>
          </a:r>
          <a:r>
            <a:rPr lang="es-MX" sz="1300" kern="1200" dirty="0"/>
            <a:t> al nivel </a:t>
          </a:r>
          <a:r>
            <a:rPr lang="es-MX" sz="1300" kern="1200" dirty="0">
              <a:sym typeface="Symbol"/>
            </a:rPr>
            <a:t> si…”</a:t>
          </a:r>
          <a:endParaRPr lang="es-MX" sz="1300" kern="1200" dirty="0"/>
        </a:p>
      </dsp:txBody>
      <dsp:txXfrm>
        <a:off x="5589535" y="32429"/>
        <a:ext cx="1678795" cy="982815"/>
      </dsp:txXfrm>
    </dsp:sp>
    <dsp:sp modelId="{1A5F9E52-2048-402B-BD25-96435CF1696F}">
      <dsp:nvSpPr>
        <dsp:cNvPr id="0" name=""/>
        <dsp:cNvSpPr/>
      </dsp:nvSpPr>
      <dsp:spPr>
        <a:xfrm>
          <a:off x="5558958" y="1306815"/>
          <a:ext cx="1739949" cy="1043969"/>
        </a:xfrm>
        <a:prstGeom prst="roundRect">
          <a:avLst>
            <a:gd name="adj" fmla="val 10000"/>
          </a:avLst>
        </a:prstGeom>
        <a:gradFill rotWithShape="0">
          <a:gsLst>
            <a:gs pos="0">
              <a:schemeClr val="accent4">
                <a:hueOff val="0"/>
                <a:satOff val="0"/>
                <a:lumOff val="0"/>
                <a:alphaOff val="0"/>
                <a:shade val="70000"/>
                <a:satMod val="150000"/>
              </a:schemeClr>
            </a:gs>
            <a:gs pos="34000">
              <a:schemeClr val="accent4">
                <a:hueOff val="0"/>
                <a:satOff val="0"/>
                <a:lumOff val="0"/>
                <a:alphaOff val="0"/>
                <a:shade val="70000"/>
                <a:satMod val="140000"/>
              </a:schemeClr>
            </a:gs>
            <a:gs pos="70000">
              <a:schemeClr val="accent4">
                <a:hueOff val="0"/>
                <a:satOff val="0"/>
                <a:lumOff val="0"/>
                <a:alphaOff val="0"/>
                <a:tint val="100000"/>
                <a:shade val="90000"/>
                <a:satMod val="140000"/>
              </a:schemeClr>
            </a:gs>
            <a:gs pos="100000">
              <a:schemeClr val="accent4">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MX" sz="1300" kern="1200" dirty="0"/>
            <a:t>8. Compare el estadístico de prueba contra el valor crítico y concluya</a:t>
          </a:r>
        </a:p>
      </dsp:txBody>
      <dsp:txXfrm>
        <a:off x="5589535" y="1337392"/>
        <a:ext cx="1678795" cy="9828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099300" cy="102346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050" name="Rectangle 2"/>
          <p:cNvSpPr>
            <a:spLocks noGrp="1" noChangeArrowheads="1"/>
          </p:cNvSpPr>
          <p:nvPr>
            <p:ph type="hdr"/>
          </p:nvPr>
        </p:nvSpPr>
        <p:spPr bwMode="auto">
          <a:xfrm>
            <a:off x="0" y="0"/>
            <a:ext cx="3074988"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00" tIns="49680" rIns="99000" bIns="49680" numCol="1" anchor="t" anchorCtr="0" compatLnSpc="1">
            <a:prstTxWarp prst="textNoShape">
              <a:avLst/>
            </a:prstTxWarp>
          </a:bodyPr>
          <a:lstStyle>
            <a:lvl1pP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300">
                <a:solidFill>
                  <a:srgbClr val="000000"/>
                </a:solidFill>
              </a:defRPr>
            </a:lvl1pPr>
          </a:lstStyle>
          <a:p>
            <a:endParaRPr lang="es-ES" altLang="es-MX"/>
          </a:p>
        </p:txBody>
      </p:sp>
      <p:sp>
        <p:nvSpPr>
          <p:cNvPr id="2051" name="Rectangle 3"/>
          <p:cNvSpPr>
            <a:spLocks noGrp="1" noChangeArrowheads="1"/>
          </p:cNvSpPr>
          <p:nvPr>
            <p:ph type="dt"/>
          </p:nvPr>
        </p:nvSpPr>
        <p:spPr bwMode="auto">
          <a:xfrm>
            <a:off x="4022725" y="0"/>
            <a:ext cx="3074988"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00" tIns="49680" rIns="99000" bIns="49680" numCol="1" anchor="t" anchorCtr="0" compatLnSpc="1">
            <a:prstTxWarp prst="textNoShape">
              <a:avLst/>
            </a:prstTxWarp>
          </a:bodyPr>
          <a:lstStyle>
            <a:lvl1pPr algn="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300">
                <a:solidFill>
                  <a:srgbClr val="000000"/>
                </a:solidFill>
              </a:defRPr>
            </a:lvl1pPr>
          </a:lstStyle>
          <a:p>
            <a:endParaRPr lang="es-ES" altLang="es-MX"/>
          </a:p>
        </p:txBody>
      </p:sp>
      <p:sp>
        <p:nvSpPr>
          <p:cNvPr id="2052" name="Rectangle 4"/>
          <p:cNvSpPr>
            <a:spLocks noGrp="1" noRot="1" noChangeAspect="1" noChangeArrowheads="1"/>
          </p:cNvSpPr>
          <p:nvPr>
            <p:ph type="sldImg"/>
          </p:nvPr>
        </p:nvSpPr>
        <p:spPr bwMode="auto">
          <a:xfrm>
            <a:off x="139700" y="768350"/>
            <a:ext cx="6818313" cy="38354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p:nvPr>
        </p:nvSpPr>
        <p:spPr bwMode="auto">
          <a:xfrm>
            <a:off x="946150" y="4860925"/>
            <a:ext cx="5205413" cy="460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00" tIns="49680" rIns="99000" bIns="49680" numCol="1" anchor="t" anchorCtr="0" compatLnSpc="1">
            <a:prstTxWarp prst="textNoShape">
              <a:avLst/>
            </a:prstTxWarp>
          </a:bodyPr>
          <a:lstStyle/>
          <a:p>
            <a:pPr lvl="0"/>
            <a:endParaRPr lang="es-ES" altLang="es-MX"/>
          </a:p>
        </p:txBody>
      </p:sp>
      <p:sp>
        <p:nvSpPr>
          <p:cNvPr id="2054" name="Rectangle 6"/>
          <p:cNvSpPr>
            <a:spLocks noGrp="1" noChangeArrowheads="1"/>
          </p:cNvSpPr>
          <p:nvPr>
            <p:ph type="ftr"/>
          </p:nvPr>
        </p:nvSpPr>
        <p:spPr bwMode="auto">
          <a:xfrm>
            <a:off x="0" y="9723438"/>
            <a:ext cx="3074988"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00" tIns="49680" rIns="99000" bIns="49680" numCol="1" anchor="b" anchorCtr="0" compatLnSpc="1">
            <a:prstTxWarp prst="textNoShape">
              <a:avLst/>
            </a:prstTxWarp>
          </a:bodyPr>
          <a:lstStyle>
            <a:lvl1pP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300">
                <a:solidFill>
                  <a:srgbClr val="000000"/>
                </a:solidFill>
              </a:defRPr>
            </a:lvl1pPr>
          </a:lstStyle>
          <a:p>
            <a:endParaRPr lang="es-ES" altLang="es-MX"/>
          </a:p>
        </p:txBody>
      </p:sp>
      <p:sp>
        <p:nvSpPr>
          <p:cNvPr id="2055" name="Rectangle 7"/>
          <p:cNvSpPr>
            <a:spLocks noGrp="1" noChangeArrowheads="1"/>
          </p:cNvSpPr>
          <p:nvPr>
            <p:ph type="sldNum"/>
          </p:nvPr>
        </p:nvSpPr>
        <p:spPr bwMode="auto">
          <a:xfrm>
            <a:off x="4022725" y="9723438"/>
            <a:ext cx="3074988"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00" tIns="49680" rIns="99000" bIns="49680" numCol="1" anchor="b" anchorCtr="0" compatLnSpc="1">
            <a:prstTxWarp prst="textNoShape">
              <a:avLst/>
            </a:prstTxWarp>
          </a:bodyPr>
          <a:lstStyle>
            <a:lvl1pPr algn="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300">
                <a:solidFill>
                  <a:srgbClr val="000000"/>
                </a:solidFill>
              </a:defRPr>
            </a:lvl1pPr>
          </a:lstStyle>
          <a:p>
            <a:fld id="{0552AB6D-9CBC-48FE-9FFA-6E62B9C9CEC0}" type="slidenum">
              <a:rPr lang="es-ES" altLang="es-MX"/>
              <a:pPr/>
              <a:t>‹Nº›</a:t>
            </a:fld>
            <a:endParaRPr lang="es-ES" altLang="es-MX"/>
          </a:p>
        </p:txBody>
      </p:sp>
    </p:spTree>
    <p:extLst>
      <p:ext uri="{BB962C8B-B14F-4D97-AF65-F5344CB8AC3E}">
        <p14:creationId xmlns:p14="http://schemas.microsoft.com/office/powerpoint/2010/main" val="2398207711"/>
      </p:ext>
    </p:extLst>
  </p:cSld>
  <p:clrMap bg1="lt1" tx1="dk1" bg2="lt2" tx2="dk2" accent1="accent1" accent2="accent2" accent3="accent3" accent4="accent4" accent5="accent5" accent6="accent6" hlink="hlink" folHlink="folHlink"/>
  <p:notesStyle>
    <a:lvl1pPr algn="l" defTabSz="449263" rtl="0" fontAlgn="base">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fontAlgn="base">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fontAlgn="base">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fontAlgn="base">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fontAlgn="base">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D8740B2-2D47-4DA9-997E-383E350CB7F4}" type="slidenum">
              <a:rPr lang="es-ES" altLang="es-MX"/>
              <a:pPr/>
              <a:t>1</a:t>
            </a:fld>
            <a:endParaRPr lang="es-ES" altLang="es-MX"/>
          </a:p>
        </p:txBody>
      </p:sp>
      <p:sp>
        <p:nvSpPr>
          <p:cNvPr id="22529" name="Rectangle 1"/>
          <p:cNvSpPr txBox="1">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946150" y="4860925"/>
            <a:ext cx="5207000" cy="4705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MX"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4951200-7699-4593-B3BA-3BB829D72E50}" type="slidenum">
              <a:rPr lang="es-ES" altLang="es-MX"/>
              <a:pPr/>
              <a:t>32</a:t>
            </a:fld>
            <a:endParaRPr lang="es-ES" altLang="es-MX"/>
          </a:p>
        </p:txBody>
      </p:sp>
      <p:sp>
        <p:nvSpPr>
          <p:cNvPr id="27649" name="Rectangle 1"/>
          <p:cNvSpPr txBox="1">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p:cNvSpPr txBox="1">
            <a:spLocks noGrp="1" noChangeArrowheads="1"/>
          </p:cNvSpPr>
          <p:nvPr>
            <p:ph type="body" idx="1"/>
          </p:nvPr>
        </p:nvSpPr>
        <p:spPr bwMode="auto">
          <a:xfrm>
            <a:off x="946150" y="4860925"/>
            <a:ext cx="5207000" cy="4705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7C9B64C-BB4F-4EA9-A1CB-FE69A3DBC1C4}" type="slidenum">
              <a:rPr lang="es-ES" altLang="es-MX"/>
              <a:pPr/>
              <a:t>34</a:t>
            </a:fld>
            <a:endParaRPr lang="es-ES" altLang="es-MX"/>
          </a:p>
        </p:txBody>
      </p:sp>
      <p:sp>
        <p:nvSpPr>
          <p:cNvPr id="28673" name="Rectangle 1"/>
          <p:cNvSpPr txBox="1">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946150" y="4860925"/>
            <a:ext cx="5207000" cy="4705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MX"/>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673353B-4A12-41DB-8A1D-408E968CB3B1}" type="slidenum">
              <a:rPr lang="es-ES" altLang="es-MX"/>
              <a:pPr/>
              <a:t>35</a:t>
            </a:fld>
            <a:endParaRPr lang="es-ES" altLang="es-MX"/>
          </a:p>
        </p:txBody>
      </p:sp>
      <p:sp>
        <p:nvSpPr>
          <p:cNvPr id="29697" name="Rectangle 1"/>
          <p:cNvSpPr txBox="1">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946150" y="4860925"/>
            <a:ext cx="5207000" cy="4705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MX"/>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5536312-961F-4396-800F-4B2A676DBB79}" type="slidenum">
              <a:rPr lang="es-ES" altLang="es-MX"/>
              <a:pPr/>
              <a:t>37</a:t>
            </a:fld>
            <a:endParaRPr lang="es-ES" altLang="es-MX"/>
          </a:p>
        </p:txBody>
      </p:sp>
      <p:sp>
        <p:nvSpPr>
          <p:cNvPr id="30721" name="Rectangle 1"/>
          <p:cNvSpPr txBox="1">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946150" y="4860925"/>
            <a:ext cx="5207000" cy="4705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MX"/>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5536312-961F-4396-800F-4B2A676DBB79}" type="slidenum">
              <a:rPr lang="es-ES" altLang="es-MX"/>
              <a:pPr/>
              <a:t>38</a:t>
            </a:fld>
            <a:endParaRPr lang="es-ES" altLang="es-MX"/>
          </a:p>
        </p:txBody>
      </p:sp>
      <p:sp>
        <p:nvSpPr>
          <p:cNvPr id="30721" name="Rectangle 1"/>
          <p:cNvSpPr txBox="1">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946150" y="4860925"/>
            <a:ext cx="5207000" cy="4705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MX"/>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D91D9E8-246E-47EF-8DEE-1528B5AAB9AC}" type="slidenum">
              <a:rPr lang="es-ES" altLang="es-MX"/>
              <a:pPr/>
              <a:t>41</a:t>
            </a:fld>
            <a:endParaRPr lang="es-ES" altLang="es-MX"/>
          </a:p>
        </p:txBody>
      </p:sp>
      <p:sp>
        <p:nvSpPr>
          <p:cNvPr id="31745" name="Rectangle 1"/>
          <p:cNvSpPr txBox="1">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946150" y="4860925"/>
            <a:ext cx="5207000" cy="4705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s-ES" altLang="es-MX" dirty="0"/>
              <a:t>Psi 2017 04 04</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3DD2DCC-21C4-4639-9039-7DE4F3445744}" type="slidenum">
              <a:rPr lang="es-ES" altLang="es-MX"/>
              <a:pPr/>
              <a:t>42</a:t>
            </a:fld>
            <a:endParaRPr lang="es-ES" altLang="es-MX"/>
          </a:p>
        </p:txBody>
      </p:sp>
      <p:sp>
        <p:nvSpPr>
          <p:cNvPr id="37889" name="Rectangle 1"/>
          <p:cNvSpPr txBox="1">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Rectangle 2"/>
          <p:cNvSpPr txBox="1">
            <a:spLocks noGrp="1" noChangeArrowheads="1"/>
          </p:cNvSpPr>
          <p:nvPr>
            <p:ph type="body" idx="1"/>
          </p:nvPr>
        </p:nvSpPr>
        <p:spPr bwMode="auto">
          <a:xfrm>
            <a:off x="946150" y="4860925"/>
            <a:ext cx="5207000" cy="4705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MX"/>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45225C6-1A34-441C-919E-166F7688B6F1}" type="slidenum">
              <a:rPr lang="es-ES" altLang="es-MX"/>
              <a:pPr/>
              <a:t>43</a:t>
            </a:fld>
            <a:endParaRPr lang="es-ES" altLang="es-MX"/>
          </a:p>
        </p:txBody>
      </p:sp>
      <p:sp>
        <p:nvSpPr>
          <p:cNvPr id="38913" name="Rectangle 1"/>
          <p:cNvSpPr txBox="1">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Rectangle 2"/>
          <p:cNvSpPr txBox="1">
            <a:spLocks noGrp="1" noChangeArrowheads="1"/>
          </p:cNvSpPr>
          <p:nvPr>
            <p:ph type="body" idx="1"/>
          </p:nvPr>
        </p:nvSpPr>
        <p:spPr bwMode="auto">
          <a:xfrm>
            <a:off x="946150" y="4860925"/>
            <a:ext cx="5207000" cy="4705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MX"/>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FB3A4E4-C529-4CDD-A9AD-5E822399E186}" type="slidenum">
              <a:rPr lang="es-ES" altLang="es-MX"/>
              <a:pPr/>
              <a:t>44</a:t>
            </a:fld>
            <a:endParaRPr lang="es-ES" altLang="es-MX"/>
          </a:p>
        </p:txBody>
      </p:sp>
      <p:sp>
        <p:nvSpPr>
          <p:cNvPr id="39937" name="Rectangle 1"/>
          <p:cNvSpPr txBox="1">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946150" y="4860925"/>
            <a:ext cx="5207000" cy="4705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MX"/>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a:t>ISC 2021 09 15</a:t>
            </a:r>
          </a:p>
          <a:p>
            <a:r>
              <a:rPr lang="es-MX" dirty="0"/>
              <a:t>LRI 2017 05 25</a:t>
            </a:r>
          </a:p>
        </p:txBody>
      </p:sp>
      <p:sp>
        <p:nvSpPr>
          <p:cNvPr id="4" name="3 Marcador de número de diapositiva"/>
          <p:cNvSpPr>
            <a:spLocks noGrp="1"/>
          </p:cNvSpPr>
          <p:nvPr>
            <p:ph type="sldNum" idx="10"/>
          </p:nvPr>
        </p:nvSpPr>
        <p:spPr/>
        <p:txBody>
          <a:bodyPr/>
          <a:lstStyle/>
          <a:p>
            <a:fld id="{0552AB6D-9CBC-48FE-9FFA-6E62B9C9CEC0}" type="slidenum">
              <a:rPr lang="es-ES" altLang="es-MX" smtClean="0"/>
              <a:pPr/>
              <a:t>46</a:t>
            </a:fld>
            <a:endParaRPr lang="es-ES" altLang="es-MX"/>
          </a:p>
        </p:txBody>
      </p:sp>
    </p:spTree>
    <p:extLst>
      <p:ext uri="{BB962C8B-B14F-4D97-AF65-F5344CB8AC3E}">
        <p14:creationId xmlns:p14="http://schemas.microsoft.com/office/powerpoint/2010/main" val="1217336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FA68F49-3C41-49D6-8D44-4855F8B63C65}" type="slidenum">
              <a:rPr lang="es-ES" altLang="es-MX"/>
              <a:pPr/>
              <a:t>7</a:t>
            </a:fld>
            <a:endParaRPr lang="es-ES" altLang="es-MX"/>
          </a:p>
        </p:txBody>
      </p:sp>
      <p:sp>
        <p:nvSpPr>
          <p:cNvPr id="23553" name="Rectangle 1"/>
          <p:cNvSpPr txBox="1">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p:cNvSpPr txBox="1">
            <a:spLocks noGrp="1" noChangeArrowheads="1"/>
          </p:cNvSpPr>
          <p:nvPr>
            <p:ph type="body" idx="1"/>
          </p:nvPr>
        </p:nvSpPr>
        <p:spPr bwMode="auto">
          <a:xfrm>
            <a:off x="946150" y="4860925"/>
            <a:ext cx="5207000" cy="4705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MX"/>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AD18B29-A98C-4831-A973-06A4B30ABC66}" type="slidenum">
              <a:rPr lang="es-ES" altLang="es-MX"/>
              <a:pPr/>
              <a:t>47</a:t>
            </a:fld>
            <a:endParaRPr lang="es-ES" altLang="es-MX"/>
          </a:p>
        </p:txBody>
      </p:sp>
      <p:sp>
        <p:nvSpPr>
          <p:cNvPr id="40961" name="Rectangle 1"/>
          <p:cNvSpPr txBox="1">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Rectangle 2"/>
          <p:cNvSpPr txBox="1">
            <a:spLocks noGrp="1" noChangeArrowheads="1"/>
          </p:cNvSpPr>
          <p:nvPr>
            <p:ph type="body" idx="1"/>
          </p:nvPr>
        </p:nvSpPr>
        <p:spPr bwMode="auto">
          <a:xfrm>
            <a:off x="946150" y="4860925"/>
            <a:ext cx="5207000" cy="4705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MX"/>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p:nvPr>
        </p:nvSpPr>
        <p:spPr/>
        <p:txBody>
          <a:bodyPr/>
          <a:lstStyle/>
          <a:p>
            <a:fld id="{0552AB6D-9CBC-48FE-9FFA-6E62B9C9CEC0}" type="slidenum">
              <a:rPr lang="es-ES" altLang="es-MX" smtClean="0"/>
              <a:pPr/>
              <a:t>48</a:t>
            </a:fld>
            <a:endParaRPr lang="es-ES" altLang="es-MX"/>
          </a:p>
        </p:txBody>
      </p:sp>
    </p:spTree>
    <p:extLst>
      <p:ext uri="{BB962C8B-B14F-4D97-AF65-F5344CB8AC3E}">
        <p14:creationId xmlns:p14="http://schemas.microsoft.com/office/powerpoint/2010/main" val="3106745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Psi 2017 04</a:t>
            </a:r>
            <a:r>
              <a:rPr lang="es-MX" baseline="0" dirty="0"/>
              <a:t> 05</a:t>
            </a:r>
          </a:p>
          <a:p>
            <a:r>
              <a:rPr lang="es-MX" baseline="0"/>
              <a:t>LRI 2017 05 29</a:t>
            </a:r>
            <a:endParaRPr lang="es-MX" dirty="0"/>
          </a:p>
        </p:txBody>
      </p:sp>
      <p:sp>
        <p:nvSpPr>
          <p:cNvPr id="4" name="3 Marcador de número de diapositiva"/>
          <p:cNvSpPr>
            <a:spLocks noGrp="1"/>
          </p:cNvSpPr>
          <p:nvPr>
            <p:ph type="sldNum" idx="10"/>
          </p:nvPr>
        </p:nvSpPr>
        <p:spPr/>
        <p:txBody>
          <a:bodyPr/>
          <a:lstStyle/>
          <a:p>
            <a:fld id="{0552AB6D-9CBC-48FE-9FFA-6E62B9C9CEC0}" type="slidenum">
              <a:rPr lang="es-ES" altLang="es-MX" smtClean="0"/>
              <a:pPr/>
              <a:t>49</a:t>
            </a:fld>
            <a:endParaRPr lang="es-ES" altLang="es-MX"/>
          </a:p>
        </p:txBody>
      </p:sp>
    </p:spTree>
    <p:extLst>
      <p:ext uri="{BB962C8B-B14F-4D97-AF65-F5344CB8AC3E}">
        <p14:creationId xmlns:p14="http://schemas.microsoft.com/office/powerpoint/2010/main" val="2923902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LRI 2017 11 27</a:t>
            </a:r>
          </a:p>
          <a:p>
            <a:r>
              <a:rPr lang="es-MX" dirty="0" err="1"/>
              <a:t>Mkt</a:t>
            </a:r>
            <a:r>
              <a:rPr lang="es-MX" baseline="0" dirty="0"/>
              <a:t> 2017 11 27</a:t>
            </a:r>
            <a:endParaRPr lang="es-MX" dirty="0"/>
          </a:p>
          <a:p>
            <a:r>
              <a:rPr lang="es-MX" dirty="0"/>
              <a:t>LRI 2017 05 24</a:t>
            </a:r>
          </a:p>
        </p:txBody>
      </p:sp>
      <p:sp>
        <p:nvSpPr>
          <p:cNvPr id="4" name="3 Marcador de número de diapositiva"/>
          <p:cNvSpPr>
            <a:spLocks noGrp="1"/>
          </p:cNvSpPr>
          <p:nvPr>
            <p:ph type="sldNum" idx="10"/>
          </p:nvPr>
        </p:nvSpPr>
        <p:spPr/>
        <p:txBody>
          <a:bodyPr/>
          <a:lstStyle/>
          <a:p>
            <a:fld id="{0552AB6D-9CBC-48FE-9FFA-6E62B9C9CEC0}" type="slidenum">
              <a:rPr lang="es-ES" altLang="es-MX" smtClean="0"/>
              <a:pPr/>
              <a:t>50</a:t>
            </a:fld>
            <a:endParaRPr lang="es-ES" altLang="es-MX"/>
          </a:p>
        </p:txBody>
      </p:sp>
    </p:spTree>
    <p:extLst>
      <p:ext uri="{BB962C8B-B14F-4D97-AF65-F5344CB8AC3E}">
        <p14:creationId xmlns:p14="http://schemas.microsoft.com/office/powerpoint/2010/main" val="2726501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Inf</a:t>
            </a:r>
            <a:r>
              <a:rPr lang="es-ES" dirty="0"/>
              <a:t> </a:t>
            </a:r>
            <a:r>
              <a:rPr lang="es-ES" dirty="0" err="1"/>
              <a:t>Est</a:t>
            </a:r>
            <a:r>
              <a:rPr lang="es-ES"/>
              <a:t> ISC UAA 2021 2; 2021 09 20</a:t>
            </a:r>
            <a:endParaRPr lang="es-MX"/>
          </a:p>
        </p:txBody>
      </p:sp>
      <p:sp>
        <p:nvSpPr>
          <p:cNvPr id="4" name="Marcador de número de diapositiva 3"/>
          <p:cNvSpPr>
            <a:spLocks noGrp="1"/>
          </p:cNvSpPr>
          <p:nvPr>
            <p:ph type="sldNum"/>
          </p:nvPr>
        </p:nvSpPr>
        <p:spPr/>
        <p:txBody>
          <a:bodyPr/>
          <a:lstStyle/>
          <a:p>
            <a:fld id="{0552AB6D-9CBC-48FE-9FFA-6E62B9C9CEC0}" type="slidenum">
              <a:rPr lang="es-ES" altLang="es-MX" smtClean="0"/>
              <a:pPr/>
              <a:t>64</a:t>
            </a:fld>
            <a:endParaRPr lang="es-ES" altLang="es-MX"/>
          </a:p>
        </p:txBody>
      </p:sp>
    </p:spTree>
    <p:extLst>
      <p:ext uri="{BB962C8B-B14F-4D97-AF65-F5344CB8AC3E}">
        <p14:creationId xmlns:p14="http://schemas.microsoft.com/office/powerpoint/2010/main" val="139549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37F23F4-99FD-4FB0-BE0C-704122AA3B5A}" type="slidenum">
              <a:rPr lang="es-ES" altLang="es-MX"/>
              <a:pPr/>
              <a:t>10</a:t>
            </a:fld>
            <a:endParaRPr lang="es-ES" altLang="es-MX"/>
          </a:p>
        </p:txBody>
      </p:sp>
      <p:sp>
        <p:nvSpPr>
          <p:cNvPr id="32769" name="Rectangle 1"/>
          <p:cNvSpPr txBox="1">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p:cNvSpPr txBox="1">
            <a:spLocks noGrp="1" noChangeArrowheads="1"/>
          </p:cNvSpPr>
          <p:nvPr>
            <p:ph type="body" idx="1"/>
          </p:nvPr>
        </p:nvSpPr>
        <p:spPr bwMode="auto">
          <a:xfrm>
            <a:off x="946150" y="4860925"/>
            <a:ext cx="5207000" cy="4705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EC1FCBA-8055-4382-A61A-9C093283752A}" type="slidenum">
              <a:rPr lang="es-ES" altLang="es-MX"/>
              <a:pPr/>
              <a:t>15</a:t>
            </a:fld>
            <a:endParaRPr lang="es-ES" altLang="es-MX"/>
          </a:p>
        </p:txBody>
      </p:sp>
      <p:sp>
        <p:nvSpPr>
          <p:cNvPr id="33793" name="Rectangle 1"/>
          <p:cNvSpPr txBox="1">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p:cNvSpPr txBox="1">
            <a:spLocks noGrp="1" noChangeArrowheads="1"/>
          </p:cNvSpPr>
          <p:nvPr>
            <p:ph type="body" idx="1"/>
          </p:nvPr>
        </p:nvSpPr>
        <p:spPr bwMode="auto">
          <a:xfrm>
            <a:off x="946150" y="4860925"/>
            <a:ext cx="5207000" cy="4705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AFEAFDC-A505-4DFF-AF1D-3EE823214319}" type="slidenum">
              <a:rPr lang="es-ES" altLang="es-MX"/>
              <a:pPr/>
              <a:t>18</a:t>
            </a:fld>
            <a:endParaRPr lang="es-ES" altLang="es-MX"/>
          </a:p>
        </p:txBody>
      </p:sp>
      <p:sp>
        <p:nvSpPr>
          <p:cNvPr id="34817" name="Rectangle 1"/>
          <p:cNvSpPr txBox="1">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p:cNvSpPr txBox="1">
            <a:spLocks noGrp="1" noChangeArrowheads="1"/>
          </p:cNvSpPr>
          <p:nvPr>
            <p:ph type="body" idx="1"/>
          </p:nvPr>
        </p:nvSpPr>
        <p:spPr bwMode="auto">
          <a:xfrm>
            <a:off x="946150" y="4860925"/>
            <a:ext cx="5207000" cy="4705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AEB107-0F45-4C4B-8FCC-23C8D1F317C6}" type="slidenum">
              <a:rPr lang="es-ES" altLang="es-MX"/>
              <a:pPr/>
              <a:t>19</a:t>
            </a:fld>
            <a:endParaRPr lang="es-ES" altLang="es-MX"/>
          </a:p>
        </p:txBody>
      </p:sp>
      <p:sp>
        <p:nvSpPr>
          <p:cNvPr id="24577" name="Rectangle 1"/>
          <p:cNvSpPr txBox="1">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p:cNvSpPr txBox="1">
            <a:spLocks noGrp="1" noChangeArrowheads="1"/>
          </p:cNvSpPr>
          <p:nvPr>
            <p:ph type="body" idx="1"/>
          </p:nvPr>
        </p:nvSpPr>
        <p:spPr bwMode="auto">
          <a:xfrm>
            <a:off x="946150" y="4860925"/>
            <a:ext cx="5207000" cy="4705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LRI 2017 05 24</a:t>
            </a:r>
          </a:p>
        </p:txBody>
      </p:sp>
      <p:sp>
        <p:nvSpPr>
          <p:cNvPr id="4" name="3 Marcador de número de diapositiva"/>
          <p:cNvSpPr>
            <a:spLocks noGrp="1"/>
          </p:cNvSpPr>
          <p:nvPr>
            <p:ph type="sldNum" idx="10"/>
          </p:nvPr>
        </p:nvSpPr>
        <p:spPr/>
        <p:txBody>
          <a:bodyPr/>
          <a:lstStyle/>
          <a:p>
            <a:fld id="{0552AB6D-9CBC-48FE-9FFA-6E62B9C9CEC0}" type="slidenum">
              <a:rPr lang="es-ES" altLang="es-MX" smtClean="0"/>
              <a:pPr/>
              <a:t>20</a:t>
            </a:fld>
            <a:endParaRPr lang="es-ES" altLang="es-MX"/>
          </a:p>
        </p:txBody>
      </p:sp>
    </p:spTree>
    <p:extLst>
      <p:ext uri="{BB962C8B-B14F-4D97-AF65-F5344CB8AC3E}">
        <p14:creationId xmlns:p14="http://schemas.microsoft.com/office/powerpoint/2010/main" val="2726501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540E286-8372-4772-9CCA-52BE0FE6A275}" type="slidenum">
              <a:rPr lang="es-ES" altLang="es-MX"/>
              <a:pPr/>
              <a:t>21</a:t>
            </a:fld>
            <a:endParaRPr lang="es-ES" altLang="es-MX"/>
          </a:p>
        </p:txBody>
      </p:sp>
      <p:sp>
        <p:nvSpPr>
          <p:cNvPr id="25601" name="Rectangle 1"/>
          <p:cNvSpPr txBox="1">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p:cNvSpPr txBox="1">
            <a:spLocks noGrp="1" noChangeArrowheads="1"/>
          </p:cNvSpPr>
          <p:nvPr>
            <p:ph type="body" idx="1"/>
          </p:nvPr>
        </p:nvSpPr>
        <p:spPr bwMode="auto">
          <a:xfrm>
            <a:off x="946150" y="4860925"/>
            <a:ext cx="5207000" cy="4705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s-ES" altLang="es-MX" dirty="0"/>
              <a:t>Psi 2017 04</a:t>
            </a:r>
            <a:r>
              <a:rPr lang="es-ES" altLang="es-MX" baseline="0" dirty="0"/>
              <a:t> 03</a:t>
            </a:r>
            <a:endParaRPr lang="es-ES" altLang="es-MX"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C1442AE-A385-477E-B397-DB80829604A2}" type="slidenum">
              <a:rPr lang="es-ES" altLang="es-MX"/>
              <a:pPr/>
              <a:t>25</a:t>
            </a:fld>
            <a:endParaRPr lang="es-ES" altLang="es-MX"/>
          </a:p>
        </p:txBody>
      </p:sp>
      <p:sp>
        <p:nvSpPr>
          <p:cNvPr id="26625" name="Rectangle 1"/>
          <p:cNvSpPr txBox="1">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p:cNvSpPr txBox="1">
            <a:spLocks noGrp="1" noChangeArrowheads="1"/>
          </p:cNvSpPr>
          <p:nvPr>
            <p:ph type="body" idx="1"/>
          </p:nvPr>
        </p:nvSpPr>
        <p:spPr bwMode="auto">
          <a:xfrm>
            <a:off x="946150" y="4860925"/>
            <a:ext cx="5207000" cy="4705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3B7D4AC-557D-4E5B-AD69-4C0F79D3AEBC}" type="datetime1">
              <a:rPr lang="es-MX" altLang="es-MX" smtClean="0"/>
              <a:t>21/09/2021</a:t>
            </a:fld>
            <a:endParaRPr lang="es-ES" altLang="es-MX"/>
          </a:p>
        </p:txBody>
      </p:sp>
      <p:sp>
        <p:nvSpPr>
          <p:cNvPr id="5" name="Footer Placeholder 4"/>
          <p:cNvSpPr>
            <a:spLocks noGrp="1"/>
          </p:cNvSpPr>
          <p:nvPr>
            <p:ph type="ftr" sz="quarter" idx="11"/>
          </p:nvPr>
        </p:nvSpPr>
        <p:spPr/>
        <p:txBody>
          <a:bodyPr/>
          <a:lstStyle/>
          <a:p>
            <a:r>
              <a:rPr lang="es-MX" altLang="es-MX"/>
              <a:t>Introducción al Contraste de Hipótesis</a:t>
            </a:r>
            <a:endParaRPr lang="es-ES" altLang="es-MX"/>
          </a:p>
        </p:txBody>
      </p:sp>
      <p:sp>
        <p:nvSpPr>
          <p:cNvPr id="6" name="Slide Number Placeholder 5"/>
          <p:cNvSpPr>
            <a:spLocks noGrp="1"/>
          </p:cNvSpPr>
          <p:nvPr>
            <p:ph type="sldNum" sz="quarter" idx="12"/>
          </p:nvPr>
        </p:nvSpPr>
        <p:spPr/>
        <p:txBody>
          <a:bodyPr/>
          <a:lstStyle/>
          <a:p>
            <a:fld id="{E19D3BAA-C768-48E9-97B3-A64B4A01F9B6}" type="slidenum">
              <a:rPr lang="es-ES" altLang="es-MX" smtClean="0"/>
              <a:pPr/>
              <a:t>‹Nº›</a:t>
            </a:fld>
            <a:endParaRPr lang="es-ES" altLang="es-MX"/>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604F26EF-7972-4585-996B-B733E1E0FBF4}" type="datetime1">
              <a:rPr lang="es-MX" altLang="es-MX" smtClean="0"/>
              <a:t>21/09/2021</a:t>
            </a:fld>
            <a:endParaRPr lang="es-ES" altLang="es-MX"/>
          </a:p>
        </p:txBody>
      </p:sp>
      <p:sp>
        <p:nvSpPr>
          <p:cNvPr id="5" name="Footer Placeholder 4"/>
          <p:cNvSpPr>
            <a:spLocks noGrp="1"/>
          </p:cNvSpPr>
          <p:nvPr>
            <p:ph type="ftr" sz="quarter" idx="11"/>
          </p:nvPr>
        </p:nvSpPr>
        <p:spPr/>
        <p:txBody>
          <a:bodyPr/>
          <a:lstStyle/>
          <a:p>
            <a:r>
              <a:rPr lang="es-MX" altLang="es-MX"/>
              <a:t>Introducción al Contraste de Hipótesis</a:t>
            </a:r>
            <a:endParaRPr lang="es-ES" altLang="es-MX"/>
          </a:p>
        </p:txBody>
      </p:sp>
      <p:sp>
        <p:nvSpPr>
          <p:cNvPr id="6" name="Slide Number Placeholder 5"/>
          <p:cNvSpPr>
            <a:spLocks noGrp="1"/>
          </p:cNvSpPr>
          <p:nvPr>
            <p:ph type="sldNum" sz="quarter" idx="12"/>
          </p:nvPr>
        </p:nvSpPr>
        <p:spPr/>
        <p:txBody>
          <a:bodyPr/>
          <a:lstStyle/>
          <a:p>
            <a:fld id="{7420440F-4A21-4BC1-9AD7-3444EC1D3243}" type="slidenum">
              <a:rPr lang="es-ES" altLang="es-MX" smtClean="0"/>
              <a:pPr/>
              <a:t>‹Nº›</a:t>
            </a:fld>
            <a:endParaRPr lang="es-ES" altLang="es-MX"/>
          </a:p>
        </p:txBody>
      </p:sp>
    </p:spTree>
  </p:cSld>
  <p:clrMapOvr>
    <a:masterClrMapping/>
  </p:clrMapOvr>
  <p:transition>
    <p:strip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98BAA3D-7CFF-4E67-AFCD-862242F31ACA}" type="datetime1">
              <a:rPr lang="es-MX" altLang="es-MX" smtClean="0"/>
              <a:t>21/09/2021</a:t>
            </a:fld>
            <a:endParaRPr lang="es-ES" altLang="es-MX"/>
          </a:p>
        </p:txBody>
      </p:sp>
      <p:sp>
        <p:nvSpPr>
          <p:cNvPr id="5" name="Footer Placeholder 4"/>
          <p:cNvSpPr>
            <a:spLocks noGrp="1"/>
          </p:cNvSpPr>
          <p:nvPr>
            <p:ph type="ftr" sz="quarter" idx="11"/>
          </p:nvPr>
        </p:nvSpPr>
        <p:spPr/>
        <p:txBody>
          <a:bodyPr/>
          <a:lstStyle/>
          <a:p>
            <a:r>
              <a:rPr lang="es-MX" altLang="es-MX"/>
              <a:t>Introducción al Contraste de Hipótesis</a:t>
            </a:r>
            <a:endParaRPr lang="es-ES" altLang="es-MX"/>
          </a:p>
        </p:txBody>
      </p:sp>
      <p:sp>
        <p:nvSpPr>
          <p:cNvPr id="6" name="Slide Number Placeholder 5"/>
          <p:cNvSpPr>
            <a:spLocks noGrp="1"/>
          </p:cNvSpPr>
          <p:nvPr>
            <p:ph type="sldNum" sz="quarter" idx="12"/>
          </p:nvPr>
        </p:nvSpPr>
        <p:spPr/>
        <p:txBody>
          <a:bodyPr/>
          <a:lstStyle/>
          <a:p>
            <a:fld id="{1B6D2144-A3EF-4631-8970-27EF78D9CEB0}" type="slidenum">
              <a:rPr lang="es-ES" altLang="es-MX" smtClean="0"/>
              <a:pPr/>
              <a:t>‹Nº›</a:t>
            </a:fld>
            <a:endParaRPr lang="es-ES" altLang="es-MX"/>
          </a:p>
        </p:txBody>
      </p:sp>
    </p:spTree>
  </p:cSld>
  <p:clrMapOvr>
    <a:masterClrMapping/>
  </p:clrMapOvr>
  <p:transition>
    <p:strip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1187450" y="204788"/>
            <a:ext cx="7494588" cy="857250"/>
          </a:xfrm>
        </p:spPr>
        <p:txBody>
          <a:bodyPr/>
          <a:lstStyle/>
          <a:p>
            <a:r>
              <a:rPr lang="es-ES"/>
              <a:t>Haga clic para modificar el estilo de título del patrón</a:t>
            </a:r>
            <a:endParaRPr lang="es-MX"/>
          </a:p>
        </p:txBody>
      </p:sp>
      <p:sp>
        <p:nvSpPr>
          <p:cNvPr id="3" name="2 Marcador de texto"/>
          <p:cNvSpPr>
            <a:spLocks noGrp="1"/>
          </p:cNvSpPr>
          <p:nvPr>
            <p:ph type="body" sz="half" idx="1"/>
          </p:nvPr>
        </p:nvSpPr>
        <p:spPr>
          <a:xfrm>
            <a:off x="455613" y="1198960"/>
            <a:ext cx="4037012" cy="337304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imágenes prediseñadas"/>
          <p:cNvSpPr>
            <a:spLocks noGrp="1"/>
          </p:cNvSpPr>
          <p:nvPr>
            <p:ph type="clipArt" sz="half" idx="2"/>
          </p:nvPr>
        </p:nvSpPr>
        <p:spPr>
          <a:xfrm>
            <a:off x="4645026" y="1198960"/>
            <a:ext cx="4037013" cy="3373040"/>
          </a:xfrm>
        </p:spPr>
        <p:txBody>
          <a:bodyPr/>
          <a:lstStyle/>
          <a:p>
            <a:endParaRPr lang="es-MX"/>
          </a:p>
        </p:txBody>
      </p:sp>
      <p:sp>
        <p:nvSpPr>
          <p:cNvPr id="5" name="4 Marcador de fecha"/>
          <p:cNvSpPr>
            <a:spLocks noGrp="1"/>
          </p:cNvSpPr>
          <p:nvPr>
            <p:ph type="dt" sz="half" idx="10"/>
          </p:nvPr>
        </p:nvSpPr>
        <p:spPr>
          <a:xfrm>
            <a:off x="455614" y="4681538"/>
            <a:ext cx="2130425" cy="355997"/>
          </a:xfrm>
        </p:spPr>
        <p:txBody>
          <a:bodyPr/>
          <a:lstStyle>
            <a:lvl1pPr>
              <a:defRPr/>
            </a:lvl1pPr>
          </a:lstStyle>
          <a:p>
            <a:fld id="{3BD3669C-2279-402A-9C52-CCBCC028FB1C}" type="datetime1">
              <a:rPr lang="es-MX" altLang="es-MX" smtClean="0"/>
              <a:t>21/09/2021</a:t>
            </a:fld>
            <a:endParaRPr lang="es-ES" altLang="es-MX"/>
          </a:p>
        </p:txBody>
      </p:sp>
      <p:sp>
        <p:nvSpPr>
          <p:cNvPr id="6" name="5 Marcador de pie de página"/>
          <p:cNvSpPr>
            <a:spLocks noGrp="1"/>
          </p:cNvSpPr>
          <p:nvPr>
            <p:ph type="ftr" sz="quarter" idx="11"/>
          </p:nvPr>
        </p:nvSpPr>
        <p:spPr>
          <a:xfrm>
            <a:off x="3124200" y="4681538"/>
            <a:ext cx="2895600" cy="355997"/>
          </a:xfrm>
        </p:spPr>
        <p:txBody>
          <a:bodyPr/>
          <a:lstStyle>
            <a:lvl1pPr>
              <a:defRPr/>
            </a:lvl1pPr>
          </a:lstStyle>
          <a:p>
            <a:r>
              <a:rPr lang="es-MX" altLang="es-MX"/>
              <a:t>Introducción al Contraste de Hipótesis</a:t>
            </a:r>
            <a:endParaRPr lang="es-ES" altLang="es-MX"/>
          </a:p>
        </p:txBody>
      </p:sp>
      <p:sp>
        <p:nvSpPr>
          <p:cNvPr id="7" name="6 Marcador de número de diapositiva"/>
          <p:cNvSpPr>
            <a:spLocks noGrp="1"/>
          </p:cNvSpPr>
          <p:nvPr>
            <p:ph type="sldNum" sz="quarter" idx="12"/>
          </p:nvPr>
        </p:nvSpPr>
        <p:spPr>
          <a:xfrm>
            <a:off x="6553201" y="4681538"/>
            <a:ext cx="2130425" cy="355997"/>
          </a:xfrm>
        </p:spPr>
        <p:txBody>
          <a:bodyPr/>
          <a:lstStyle>
            <a:lvl1pPr>
              <a:defRPr/>
            </a:lvl1pPr>
          </a:lstStyle>
          <a:p>
            <a:fld id="{FE20C624-9C11-4F98-8724-A5F256B0BF30}" type="slidenum">
              <a:rPr lang="es-ES" altLang="es-MX"/>
              <a:pPr/>
              <a:t>‹Nº›</a:t>
            </a:fld>
            <a:endParaRPr lang="es-ES" altLang="es-MX"/>
          </a:p>
        </p:txBody>
      </p:sp>
    </p:spTree>
    <p:extLst>
      <p:ext uri="{BB962C8B-B14F-4D97-AF65-F5344CB8AC3E}">
        <p14:creationId xmlns:p14="http://schemas.microsoft.com/office/powerpoint/2010/main" val="3428344795"/>
      </p:ext>
    </p:extLst>
  </p:cSld>
  <p:clrMapOvr>
    <a:masterClrMapping/>
  </p:clrMapOvr>
  <p:transition>
    <p:strip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ítulo y texto encima de l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187450" y="204788"/>
            <a:ext cx="7494588" cy="857250"/>
          </a:xfrm>
        </p:spPr>
        <p:txBody>
          <a:bodyPr/>
          <a:lstStyle/>
          <a:p>
            <a:r>
              <a:rPr lang="es-ES"/>
              <a:t>Haga clic para modificar el estilo de título del patrón</a:t>
            </a:r>
            <a:endParaRPr lang="es-MX"/>
          </a:p>
        </p:txBody>
      </p:sp>
      <p:sp>
        <p:nvSpPr>
          <p:cNvPr id="3" name="2 Marcador de texto"/>
          <p:cNvSpPr>
            <a:spLocks noGrp="1"/>
          </p:cNvSpPr>
          <p:nvPr>
            <p:ph type="body" sz="half" idx="1"/>
          </p:nvPr>
        </p:nvSpPr>
        <p:spPr>
          <a:xfrm>
            <a:off x="455613" y="1198960"/>
            <a:ext cx="8226425" cy="16287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55613" y="2942035"/>
            <a:ext cx="8226425" cy="162996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a:xfrm>
            <a:off x="455614" y="4681538"/>
            <a:ext cx="2130425" cy="355997"/>
          </a:xfrm>
        </p:spPr>
        <p:txBody>
          <a:bodyPr/>
          <a:lstStyle>
            <a:lvl1pPr>
              <a:defRPr/>
            </a:lvl1pPr>
          </a:lstStyle>
          <a:p>
            <a:fld id="{51E0467C-03AD-4FEC-B7D2-39EC7CB2BAE3}" type="datetime1">
              <a:rPr lang="es-MX" altLang="es-MX" smtClean="0"/>
              <a:t>21/09/2021</a:t>
            </a:fld>
            <a:endParaRPr lang="es-ES" altLang="es-MX"/>
          </a:p>
        </p:txBody>
      </p:sp>
      <p:sp>
        <p:nvSpPr>
          <p:cNvPr id="6" name="5 Marcador de pie de página"/>
          <p:cNvSpPr>
            <a:spLocks noGrp="1"/>
          </p:cNvSpPr>
          <p:nvPr>
            <p:ph type="ftr" sz="quarter" idx="11"/>
          </p:nvPr>
        </p:nvSpPr>
        <p:spPr>
          <a:xfrm>
            <a:off x="3124200" y="4681538"/>
            <a:ext cx="2895600" cy="355997"/>
          </a:xfrm>
        </p:spPr>
        <p:txBody>
          <a:bodyPr/>
          <a:lstStyle>
            <a:lvl1pPr>
              <a:defRPr/>
            </a:lvl1pPr>
          </a:lstStyle>
          <a:p>
            <a:r>
              <a:rPr lang="es-MX" altLang="es-MX"/>
              <a:t>Introducción al Contraste de Hipótesis</a:t>
            </a:r>
            <a:endParaRPr lang="es-ES" altLang="es-MX"/>
          </a:p>
        </p:txBody>
      </p:sp>
      <p:sp>
        <p:nvSpPr>
          <p:cNvPr id="7" name="6 Marcador de número de diapositiva"/>
          <p:cNvSpPr>
            <a:spLocks noGrp="1"/>
          </p:cNvSpPr>
          <p:nvPr>
            <p:ph type="sldNum" sz="quarter" idx="12"/>
          </p:nvPr>
        </p:nvSpPr>
        <p:spPr>
          <a:xfrm>
            <a:off x="6553201" y="4681538"/>
            <a:ext cx="2130425" cy="355997"/>
          </a:xfrm>
        </p:spPr>
        <p:txBody>
          <a:bodyPr/>
          <a:lstStyle>
            <a:lvl1pPr>
              <a:defRPr/>
            </a:lvl1pPr>
          </a:lstStyle>
          <a:p>
            <a:fld id="{897C9966-AA5A-4EA9-8A1F-FFD05BD4DCD9}" type="slidenum">
              <a:rPr lang="es-ES" altLang="es-MX"/>
              <a:pPr/>
              <a:t>‹Nº›</a:t>
            </a:fld>
            <a:endParaRPr lang="es-ES" altLang="es-MX"/>
          </a:p>
        </p:txBody>
      </p:sp>
    </p:spTree>
    <p:extLst>
      <p:ext uri="{BB962C8B-B14F-4D97-AF65-F5344CB8AC3E}">
        <p14:creationId xmlns:p14="http://schemas.microsoft.com/office/powerpoint/2010/main" val="2077282161"/>
      </p:ext>
    </p:extLst>
  </p:cSld>
  <p:clrMapOvr>
    <a:masterClrMapping/>
  </p:clrMapOvr>
  <p:transition>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8229600" cy="742950"/>
          </a:xfrm>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E592A97-4C0F-46B2-84CD-7A58A152C340}" type="datetime1">
              <a:rPr lang="es-MX" altLang="es-MX" smtClean="0"/>
              <a:t>21/09/2021</a:t>
            </a:fld>
            <a:endParaRPr lang="es-ES" altLang="es-MX"/>
          </a:p>
        </p:txBody>
      </p:sp>
      <p:sp>
        <p:nvSpPr>
          <p:cNvPr id="5" name="Footer Placeholder 4"/>
          <p:cNvSpPr>
            <a:spLocks noGrp="1"/>
          </p:cNvSpPr>
          <p:nvPr>
            <p:ph type="ftr" sz="quarter" idx="11"/>
          </p:nvPr>
        </p:nvSpPr>
        <p:spPr/>
        <p:txBody>
          <a:bodyPr/>
          <a:lstStyle/>
          <a:p>
            <a:r>
              <a:rPr lang="es-MX" altLang="es-MX"/>
              <a:t>Introducción al Contraste de Hipótesis</a:t>
            </a:r>
            <a:endParaRPr lang="es-ES" altLang="es-MX"/>
          </a:p>
        </p:txBody>
      </p:sp>
      <p:sp>
        <p:nvSpPr>
          <p:cNvPr id="6" name="Slide Number Placeholder 5"/>
          <p:cNvSpPr>
            <a:spLocks noGrp="1"/>
          </p:cNvSpPr>
          <p:nvPr>
            <p:ph type="sldNum" sz="quarter" idx="12"/>
          </p:nvPr>
        </p:nvSpPr>
        <p:spPr/>
        <p:txBody>
          <a:bodyPr/>
          <a:lstStyle/>
          <a:p>
            <a:fld id="{75AD56B2-4AC8-4A5B-B63D-A2B14556DCA6}" type="slidenum">
              <a:rPr lang="es-ES" altLang="es-MX" smtClean="0"/>
              <a:pPr/>
              <a:t>‹Nº›</a:t>
            </a:fld>
            <a:endParaRPr lang="es-ES" altLang="es-MX"/>
          </a:p>
        </p:txBody>
      </p:sp>
    </p:spTree>
  </p:cSld>
  <p:clrMapOvr>
    <a:masterClrMapping/>
  </p:clrMapOvr>
  <p:transition>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0"/>
            <a:ext cx="7772400" cy="1650206"/>
          </a:xfrm>
        </p:spPr>
        <p:txBody>
          <a:bodyPr anchor="b">
            <a:normAutofit/>
          </a:bodyPr>
          <a:lstStyle>
            <a:lvl1pPr algn="l">
              <a:defRPr sz="4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7401249-5E6D-4906-A1C2-1B24A4CDD8F9}" type="datetime1">
              <a:rPr lang="es-MX" altLang="es-MX" smtClean="0"/>
              <a:t>21/09/2021</a:t>
            </a:fld>
            <a:endParaRPr lang="es-ES" altLang="es-MX"/>
          </a:p>
        </p:txBody>
      </p:sp>
      <p:sp>
        <p:nvSpPr>
          <p:cNvPr id="5" name="Footer Placeholder 4"/>
          <p:cNvSpPr>
            <a:spLocks noGrp="1"/>
          </p:cNvSpPr>
          <p:nvPr>
            <p:ph type="ftr" sz="quarter" idx="11"/>
          </p:nvPr>
        </p:nvSpPr>
        <p:spPr/>
        <p:txBody>
          <a:bodyPr/>
          <a:lstStyle/>
          <a:p>
            <a:r>
              <a:rPr lang="es-MX" altLang="es-MX"/>
              <a:t>Introducción al Contraste de Hipótesis</a:t>
            </a:r>
            <a:endParaRPr lang="es-ES" altLang="es-MX"/>
          </a:p>
        </p:txBody>
      </p:sp>
      <p:sp>
        <p:nvSpPr>
          <p:cNvPr id="6" name="Slide Number Placeholder 5"/>
          <p:cNvSpPr>
            <a:spLocks noGrp="1"/>
          </p:cNvSpPr>
          <p:nvPr>
            <p:ph type="sldNum" sz="quarter" idx="12"/>
          </p:nvPr>
        </p:nvSpPr>
        <p:spPr/>
        <p:txBody>
          <a:bodyPr/>
          <a:lstStyle/>
          <a:p>
            <a:fld id="{52D55BB6-B3EA-4BB6-A6D7-FD244C105510}" type="slidenum">
              <a:rPr lang="es-ES" altLang="es-MX" smtClean="0"/>
              <a:pPr/>
              <a:t>‹Nº›</a:t>
            </a:fld>
            <a:endParaRPr lang="es-ES" altLang="es-MX"/>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strip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C3FD982-B426-4AE8-8784-D3B2FC9B5A60}" type="datetime1">
              <a:rPr lang="es-MX" altLang="es-MX" smtClean="0"/>
              <a:t>21/09/2021</a:t>
            </a:fld>
            <a:endParaRPr lang="es-ES" altLang="es-MX"/>
          </a:p>
        </p:txBody>
      </p:sp>
      <p:sp>
        <p:nvSpPr>
          <p:cNvPr id="6" name="Footer Placeholder 5"/>
          <p:cNvSpPr>
            <a:spLocks noGrp="1"/>
          </p:cNvSpPr>
          <p:nvPr>
            <p:ph type="ftr" sz="quarter" idx="11"/>
          </p:nvPr>
        </p:nvSpPr>
        <p:spPr/>
        <p:txBody>
          <a:bodyPr/>
          <a:lstStyle/>
          <a:p>
            <a:r>
              <a:rPr lang="es-MX" altLang="es-MX"/>
              <a:t>Introducción al Contraste de Hipótesis</a:t>
            </a:r>
            <a:endParaRPr lang="es-ES" altLang="es-MX"/>
          </a:p>
        </p:txBody>
      </p:sp>
      <p:sp>
        <p:nvSpPr>
          <p:cNvPr id="7" name="Slide Number Placeholder 6"/>
          <p:cNvSpPr>
            <a:spLocks noGrp="1"/>
          </p:cNvSpPr>
          <p:nvPr>
            <p:ph type="sldNum" sz="quarter" idx="12"/>
          </p:nvPr>
        </p:nvSpPr>
        <p:spPr/>
        <p:txBody>
          <a:bodyPr/>
          <a:lstStyle/>
          <a:p>
            <a:fld id="{6C60BD17-678F-499C-9C59-F7AB487918CB}" type="slidenum">
              <a:rPr lang="es-ES" altLang="es-MX" smtClean="0"/>
              <a:pPr/>
              <a:t>‹Nº›</a:t>
            </a:fld>
            <a:endParaRPr lang="es-ES" altLang="es-MX"/>
          </a:p>
        </p:txBody>
      </p:sp>
    </p:spTree>
  </p:cSld>
  <p:clrMapOvr>
    <a:masterClrMapping/>
  </p:clrMapOvr>
  <p:transition>
    <p:strip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DB15F80-4586-4A91-B606-8D78D42829D5}" type="datetime1">
              <a:rPr lang="es-MX" altLang="es-MX" smtClean="0"/>
              <a:t>21/09/2021</a:t>
            </a:fld>
            <a:endParaRPr lang="es-ES" altLang="es-MX"/>
          </a:p>
        </p:txBody>
      </p:sp>
      <p:sp>
        <p:nvSpPr>
          <p:cNvPr id="8" name="Footer Placeholder 7"/>
          <p:cNvSpPr>
            <a:spLocks noGrp="1"/>
          </p:cNvSpPr>
          <p:nvPr>
            <p:ph type="ftr" sz="quarter" idx="11"/>
          </p:nvPr>
        </p:nvSpPr>
        <p:spPr/>
        <p:txBody>
          <a:bodyPr/>
          <a:lstStyle/>
          <a:p>
            <a:r>
              <a:rPr lang="es-MX" altLang="es-MX"/>
              <a:t>Introducción al Contraste de Hipótesis</a:t>
            </a:r>
            <a:endParaRPr lang="es-ES" altLang="es-MX"/>
          </a:p>
        </p:txBody>
      </p:sp>
      <p:sp>
        <p:nvSpPr>
          <p:cNvPr id="9" name="Slide Number Placeholder 8"/>
          <p:cNvSpPr>
            <a:spLocks noGrp="1"/>
          </p:cNvSpPr>
          <p:nvPr>
            <p:ph type="sldNum" sz="quarter" idx="12"/>
          </p:nvPr>
        </p:nvSpPr>
        <p:spPr/>
        <p:txBody>
          <a:bodyPr/>
          <a:lstStyle/>
          <a:p>
            <a:fld id="{67762C80-7088-44D4-858F-E272D73C61F4}" type="slidenum">
              <a:rPr lang="es-ES" altLang="es-MX" smtClean="0"/>
              <a:pPr/>
              <a:t>‹Nº›</a:t>
            </a:fld>
            <a:endParaRPr lang="es-ES" altLang="es-MX"/>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D6894C14-469C-4B2D-93F2-277872B79557}" type="datetime1">
              <a:rPr lang="es-MX" altLang="es-MX" smtClean="0"/>
              <a:t>21/09/2021</a:t>
            </a:fld>
            <a:endParaRPr lang="es-ES" altLang="es-MX"/>
          </a:p>
        </p:txBody>
      </p:sp>
      <p:sp>
        <p:nvSpPr>
          <p:cNvPr id="4" name="Footer Placeholder 3"/>
          <p:cNvSpPr>
            <a:spLocks noGrp="1"/>
          </p:cNvSpPr>
          <p:nvPr>
            <p:ph type="ftr" sz="quarter" idx="11"/>
          </p:nvPr>
        </p:nvSpPr>
        <p:spPr/>
        <p:txBody>
          <a:bodyPr/>
          <a:lstStyle/>
          <a:p>
            <a:r>
              <a:rPr lang="es-MX" altLang="es-MX"/>
              <a:t>Introducción al Contraste de Hipótesis</a:t>
            </a:r>
            <a:endParaRPr lang="es-ES" altLang="es-MX"/>
          </a:p>
        </p:txBody>
      </p:sp>
      <p:sp>
        <p:nvSpPr>
          <p:cNvPr id="5" name="Slide Number Placeholder 4"/>
          <p:cNvSpPr>
            <a:spLocks noGrp="1"/>
          </p:cNvSpPr>
          <p:nvPr>
            <p:ph type="sldNum" sz="quarter" idx="12"/>
          </p:nvPr>
        </p:nvSpPr>
        <p:spPr/>
        <p:txBody>
          <a:bodyPr/>
          <a:lstStyle/>
          <a:p>
            <a:fld id="{D7344AF5-8C13-4058-A746-0E6BC17C11D9}" type="slidenum">
              <a:rPr lang="es-ES" altLang="es-MX" smtClean="0"/>
              <a:pPr/>
              <a:t>‹Nº›</a:t>
            </a:fld>
            <a:endParaRPr lang="es-ES" altLang="es-MX"/>
          </a:p>
        </p:txBody>
      </p:sp>
    </p:spTree>
  </p:cSld>
  <p:clrMapOvr>
    <a:masterClrMapping/>
  </p:clrMapOvr>
  <p:transition>
    <p:strip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70811-F3C3-4A3B-B92A-5E037F1423FC}" type="datetime1">
              <a:rPr lang="es-MX" altLang="es-MX" smtClean="0"/>
              <a:t>21/09/2021</a:t>
            </a:fld>
            <a:endParaRPr lang="es-ES" altLang="es-MX"/>
          </a:p>
        </p:txBody>
      </p:sp>
      <p:sp>
        <p:nvSpPr>
          <p:cNvPr id="3" name="Footer Placeholder 2"/>
          <p:cNvSpPr>
            <a:spLocks noGrp="1"/>
          </p:cNvSpPr>
          <p:nvPr>
            <p:ph type="ftr" sz="quarter" idx="11"/>
          </p:nvPr>
        </p:nvSpPr>
        <p:spPr/>
        <p:txBody>
          <a:bodyPr/>
          <a:lstStyle/>
          <a:p>
            <a:r>
              <a:rPr lang="es-MX" altLang="es-MX"/>
              <a:t>Introducción al Contraste de Hipótesis</a:t>
            </a:r>
            <a:endParaRPr lang="es-ES" altLang="es-MX"/>
          </a:p>
        </p:txBody>
      </p:sp>
      <p:sp>
        <p:nvSpPr>
          <p:cNvPr id="4" name="Slide Number Placeholder 3"/>
          <p:cNvSpPr>
            <a:spLocks noGrp="1"/>
          </p:cNvSpPr>
          <p:nvPr>
            <p:ph type="sldNum" sz="quarter" idx="12"/>
          </p:nvPr>
        </p:nvSpPr>
        <p:spPr/>
        <p:txBody>
          <a:bodyPr/>
          <a:lstStyle/>
          <a:p>
            <a:fld id="{AB8DE2A0-AE24-475C-9228-D2EA26247A09}" type="slidenum">
              <a:rPr lang="es-ES" altLang="es-MX" smtClean="0"/>
              <a:pPr/>
              <a:t>‹Nº›</a:t>
            </a:fld>
            <a:endParaRPr lang="es-ES" altLang="es-MX"/>
          </a:p>
        </p:txBody>
      </p:sp>
    </p:spTree>
  </p:cSld>
  <p:clrMapOvr>
    <a:masterClrMapping/>
  </p:clrMapOvr>
  <p:transition>
    <p:strip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649E775C-8D48-4AD1-B6FD-A69CA100EA36}" type="datetime1">
              <a:rPr lang="es-MX" altLang="es-MX" smtClean="0"/>
              <a:t>21/09/2021</a:t>
            </a:fld>
            <a:endParaRPr lang="es-ES" altLang="es-MX"/>
          </a:p>
        </p:txBody>
      </p:sp>
      <p:sp>
        <p:nvSpPr>
          <p:cNvPr id="6" name="Footer Placeholder 5"/>
          <p:cNvSpPr>
            <a:spLocks noGrp="1"/>
          </p:cNvSpPr>
          <p:nvPr>
            <p:ph type="ftr" sz="quarter" idx="11"/>
          </p:nvPr>
        </p:nvSpPr>
        <p:spPr/>
        <p:txBody>
          <a:bodyPr/>
          <a:lstStyle/>
          <a:p>
            <a:r>
              <a:rPr lang="es-MX" altLang="es-MX"/>
              <a:t>Introducción al Contraste de Hipótesis</a:t>
            </a:r>
            <a:endParaRPr lang="es-ES" altLang="es-MX"/>
          </a:p>
        </p:txBody>
      </p:sp>
      <p:sp>
        <p:nvSpPr>
          <p:cNvPr id="7" name="Slide Number Placeholder 6"/>
          <p:cNvSpPr>
            <a:spLocks noGrp="1"/>
          </p:cNvSpPr>
          <p:nvPr>
            <p:ph type="sldNum" sz="quarter" idx="12"/>
          </p:nvPr>
        </p:nvSpPr>
        <p:spPr/>
        <p:txBody>
          <a:bodyPr/>
          <a:lstStyle/>
          <a:p>
            <a:fld id="{645827BE-7AB5-4840-B64E-1B23D0894147}" type="slidenum">
              <a:rPr lang="es-ES" altLang="es-MX" smtClean="0"/>
              <a:pPr/>
              <a:t>‹Nº›</a:t>
            </a:fld>
            <a:endParaRPr lang="es-ES" altLang="es-MX"/>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EE6CEC3-B130-42EE-83CD-41CC7BE7F901}" type="datetime1">
              <a:rPr lang="es-MX" altLang="es-MX" smtClean="0"/>
              <a:t>21/09/2021</a:t>
            </a:fld>
            <a:endParaRPr lang="es-ES" altLang="es-MX"/>
          </a:p>
        </p:txBody>
      </p:sp>
      <p:sp>
        <p:nvSpPr>
          <p:cNvPr id="6" name="Footer Placeholder 5"/>
          <p:cNvSpPr>
            <a:spLocks noGrp="1"/>
          </p:cNvSpPr>
          <p:nvPr>
            <p:ph type="ftr" sz="quarter" idx="11"/>
          </p:nvPr>
        </p:nvSpPr>
        <p:spPr/>
        <p:txBody>
          <a:bodyPr/>
          <a:lstStyle/>
          <a:p>
            <a:r>
              <a:rPr lang="es-MX" altLang="es-MX"/>
              <a:t>Introducción al Contraste de Hipótesis</a:t>
            </a:r>
            <a:endParaRPr lang="es-ES" altLang="es-MX"/>
          </a:p>
        </p:txBody>
      </p:sp>
      <p:sp>
        <p:nvSpPr>
          <p:cNvPr id="7" name="Slide Number Placeholder 6"/>
          <p:cNvSpPr>
            <a:spLocks noGrp="1"/>
          </p:cNvSpPr>
          <p:nvPr>
            <p:ph type="sldNum" sz="quarter" idx="12"/>
          </p:nvPr>
        </p:nvSpPr>
        <p:spPr/>
        <p:txBody>
          <a:bodyPr/>
          <a:lstStyle/>
          <a:p>
            <a:fld id="{7C9F9AFB-815D-4B4E-A87E-B4EF49AC55D0}" type="slidenum">
              <a:rPr lang="es-ES" altLang="es-MX" smtClean="0"/>
              <a:pPr/>
              <a:t>‹Nº›</a:t>
            </a:fld>
            <a:endParaRPr lang="es-ES" altLang="es-MX"/>
          </a:p>
        </p:txBody>
      </p:sp>
    </p:spTree>
  </p:cSld>
  <p:clrMapOvr>
    <a:masterClrMapping/>
  </p:clrMapOvr>
  <p:transition>
    <p:strip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7570099" cy="742950"/>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6E256A7F-FACA-4602-8716-B1B435F57C66}" type="datetime1">
              <a:rPr lang="es-MX" altLang="es-MX" smtClean="0"/>
              <a:t>21/09/2021</a:t>
            </a:fld>
            <a:endParaRPr lang="es-ES" altLang="es-MX"/>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r>
              <a:rPr lang="es-MX" altLang="es-MX"/>
              <a:t>Introducción al Contraste de Hipótesis</a:t>
            </a:r>
            <a:endParaRPr lang="es-ES" altLang="es-MX"/>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CBC78C58-5F28-45E4-BA9E-D6028A816E16}" type="slidenum">
              <a:rPr lang="es-ES" altLang="es-MX" smtClean="0"/>
              <a:pPr/>
              <a:t>‹Nº›</a:t>
            </a:fld>
            <a:endParaRPr lang="es-ES" altLang="es-MX"/>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ransition>
    <p:strips/>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8.png"/></Relationships>
</file>

<file path=ppt/slides/_rels/slide59.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1.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455613" y="1577578"/>
            <a:ext cx="8226425" cy="1013222"/>
          </a:xfr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nchorCtr="0">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altLang="es-MX" sz="3600" dirty="0"/>
              <a:t>INTRODUCCIÓN AL Contraste de Hipótesis Estadísticas</a:t>
            </a:r>
          </a:p>
        </p:txBody>
      </p:sp>
      <p:sp>
        <p:nvSpPr>
          <p:cNvPr id="3074" name="Rectangle 2"/>
          <p:cNvSpPr>
            <a:spLocks noGrp="1" noChangeArrowheads="1"/>
          </p:cNvSpPr>
          <p:nvPr>
            <p:ph type="subTitle" idx="1"/>
          </p:nvPr>
        </p:nvSpPr>
        <p:spPr>
          <a:xfrm>
            <a:off x="1371600" y="2571751"/>
            <a:ext cx="6400800" cy="2051447"/>
          </a:xfr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altLang="es-MX" sz="2600" dirty="0"/>
              <a:t>M. en C. Paul Ramírez De la Cruz</a:t>
            </a: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p:txBody>
          <a:bodyPr>
            <a:normAutofit fontScale="90000"/>
          </a:bodyPr>
          <a:lstStyle/>
          <a:p>
            <a:r>
              <a:rPr lang="es-MX" altLang="es-MX" dirty="0"/>
              <a:t>Hipótesis globales o sobre parámetros</a:t>
            </a:r>
          </a:p>
        </p:txBody>
      </p:sp>
      <p:sp>
        <p:nvSpPr>
          <p:cNvPr id="13314" name="Rectangle 2"/>
          <p:cNvSpPr>
            <a:spLocks noGrp="1" noChangeArrowheads="1"/>
          </p:cNvSpPr>
          <p:nvPr>
            <p:ph idx="1"/>
          </p:nvPr>
        </p:nvSpPr>
        <p:spPr/>
        <p:txBody>
          <a:bodyPr>
            <a:normAutofit fontScale="92500" lnSpcReduction="20000"/>
          </a:bodyPr>
          <a:lstStyle/>
          <a:p>
            <a:r>
              <a:rPr lang="es-ES" altLang="es-MX" dirty="0"/>
              <a:t>Algunas hipótesis se refieren al comportamiento global de una característica</a:t>
            </a:r>
          </a:p>
          <a:p>
            <a:pPr lvl="1"/>
            <a:r>
              <a:rPr lang="es-ES" altLang="es-MX" dirty="0"/>
              <a:t>El tiempo de absorción de un medicamento es de tipo exponencial</a:t>
            </a:r>
          </a:p>
          <a:p>
            <a:pPr lvl="1"/>
            <a:r>
              <a:rPr lang="es-ES" altLang="es-MX" dirty="0"/>
              <a:t>El número de vehículos que llega a una caseta de peaje durante un día no feriado sigue una distribución Poisson</a:t>
            </a:r>
          </a:p>
          <a:p>
            <a:r>
              <a:rPr lang="es-ES" altLang="es-MX" dirty="0"/>
              <a:t>Algunas otras se refieren a patrones sobre uno o varios parámetros, asumiendo que la distribución es conocida</a:t>
            </a:r>
          </a:p>
          <a:p>
            <a:pPr lvl="1"/>
            <a:r>
              <a:rPr lang="es-ES" altLang="es-MX" dirty="0"/>
              <a:t>El tiempo medio de absorción de un medicamento, que se supone se distribuye exponencial, es de 15 minutos</a:t>
            </a:r>
          </a:p>
          <a:p>
            <a:pPr lvl="1"/>
            <a:r>
              <a:rPr lang="es-MX" altLang="es-MX" dirty="0"/>
              <a:t>El cociente intelectual de cierto grupo de pacientes, que se sume sigue la distribución Normal, es de 95 en promedio, con una desviación estándar de 10</a:t>
            </a:r>
            <a:r>
              <a:rPr lang="es-ES" altLang="es-MX" dirty="0"/>
              <a:t>, </a:t>
            </a:r>
            <a:r>
              <a:rPr lang="es-ES" altLang="es-MX" dirty="0" err="1"/>
              <a:t>etc</a:t>
            </a:r>
            <a:endParaRPr lang="es-ES" altLang="es-MX" dirty="0"/>
          </a:p>
        </p:txBody>
      </p:sp>
      <p:sp>
        <p:nvSpPr>
          <p:cNvPr id="4" name="3 Marcador de fecha"/>
          <p:cNvSpPr>
            <a:spLocks noGrp="1"/>
          </p:cNvSpPr>
          <p:nvPr>
            <p:ph type="dt" sz="half" idx="10"/>
          </p:nvPr>
        </p:nvSpPr>
        <p:spPr/>
        <p:txBody>
          <a:bodyPr/>
          <a:lstStyle/>
          <a:p>
            <a:fld id="{CE981500-CFD4-4E80-9F3E-6A7ABCA9AFB9}"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9F234045-5CE1-411C-81A3-8E455CE639E6}" type="slidenum">
              <a:rPr lang="es-ES" altLang="es-MX" smtClean="0"/>
              <a:pPr/>
              <a:t>10</a:t>
            </a:fld>
            <a:endParaRPr lang="es-ES" altLang="es-MX"/>
          </a:p>
        </p:txBody>
      </p:sp>
    </p:spTree>
    <p:extLst>
      <p:ext uri="{BB962C8B-B14F-4D97-AF65-F5344CB8AC3E}">
        <p14:creationId xmlns:p14="http://schemas.microsoft.com/office/powerpoint/2010/main" val="3297684739"/>
      </p:ext>
    </p:extLst>
  </p:cSld>
  <p:clrMapOvr>
    <a:masterClrMapping/>
  </p:clrMapOvr>
  <mc:AlternateContent xmlns:mc="http://schemas.openxmlformats.org/markup-compatibility/2006" xmlns:p14="http://schemas.microsoft.com/office/powerpoint/2010/main">
    <mc:Choice Requires="p14">
      <p:transition spd="slow" p14:dur="1100">
        <p14:switch dir="l"/>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Hipótesis paramétricas o no paramétricas</a:t>
            </a:r>
          </a:p>
        </p:txBody>
      </p:sp>
      <p:sp>
        <p:nvSpPr>
          <p:cNvPr id="6" name="5 Marcador de contenido"/>
          <p:cNvSpPr>
            <a:spLocks noGrp="1"/>
          </p:cNvSpPr>
          <p:nvPr>
            <p:ph idx="1"/>
          </p:nvPr>
        </p:nvSpPr>
        <p:spPr/>
        <p:txBody>
          <a:bodyPr>
            <a:normAutofit fontScale="70000" lnSpcReduction="20000"/>
          </a:bodyPr>
          <a:lstStyle/>
          <a:p>
            <a:r>
              <a:rPr lang="es-MX" sz="4000" dirty="0"/>
              <a:t>Existe un importante grupo de hipótesis que suponen que la distribución de las variables involucradas es normal</a:t>
            </a:r>
          </a:p>
          <a:p>
            <a:r>
              <a:rPr lang="es-MX" sz="4000" dirty="0"/>
              <a:t>A estas se les denomina contraste de hipótesis </a:t>
            </a:r>
            <a:r>
              <a:rPr lang="es-MX" sz="4000" dirty="0">
                <a:solidFill>
                  <a:srgbClr val="FF0000"/>
                </a:solidFill>
              </a:rPr>
              <a:t>paramétricas</a:t>
            </a:r>
          </a:p>
          <a:p>
            <a:r>
              <a:rPr lang="es-MX" sz="4000" dirty="0"/>
              <a:t>Otro grupo de hipótesis no restringe el tipo de distribución a una gaussiana</a:t>
            </a:r>
          </a:p>
          <a:p>
            <a:r>
              <a:rPr lang="es-MX" sz="4000" dirty="0"/>
              <a:t>A estas se les llama contraste de hipótesis </a:t>
            </a:r>
            <a:r>
              <a:rPr lang="es-MX" sz="4000" dirty="0">
                <a:solidFill>
                  <a:srgbClr val="FF0000"/>
                </a:solidFill>
              </a:rPr>
              <a:t>no paramétricas</a:t>
            </a:r>
          </a:p>
        </p:txBody>
      </p:sp>
      <p:sp>
        <p:nvSpPr>
          <p:cNvPr id="3" name="2 Marcador de fecha"/>
          <p:cNvSpPr>
            <a:spLocks noGrp="1"/>
          </p:cNvSpPr>
          <p:nvPr>
            <p:ph type="dt" sz="half" idx="10"/>
          </p:nvPr>
        </p:nvSpPr>
        <p:spPr/>
        <p:txBody>
          <a:bodyPr/>
          <a:lstStyle/>
          <a:p>
            <a:fld id="{FBBE3F6E-2A5D-49A5-AAF1-13CBDA97D4F9}" type="datetime1">
              <a:rPr lang="es-MX" altLang="es-MX" smtClean="0"/>
              <a:t>21/09/2021</a:t>
            </a:fld>
            <a:endParaRPr lang="es-ES" altLang="es-MX"/>
          </a:p>
        </p:txBody>
      </p:sp>
      <p:sp>
        <p:nvSpPr>
          <p:cNvPr id="4" name="3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5" name="4 Marcador de número de diapositiva"/>
          <p:cNvSpPr>
            <a:spLocks noGrp="1"/>
          </p:cNvSpPr>
          <p:nvPr>
            <p:ph type="sldNum" sz="quarter" idx="12"/>
          </p:nvPr>
        </p:nvSpPr>
        <p:spPr/>
        <p:txBody>
          <a:bodyPr>
            <a:normAutofit fontScale="85000" lnSpcReduction="20000"/>
          </a:bodyPr>
          <a:lstStyle/>
          <a:p>
            <a:fld id="{75AD56B2-4AC8-4A5B-B63D-A2B14556DCA6}" type="slidenum">
              <a:rPr lang="es-ES" altLang="es-MX" smtClean="0"/>
              <a:pPr/>
              <a:t>11</a:t>
            </a:fld>
            <a:endParaRPr lang="es-ES" altLang="es-MX"/>
          </a:p>
        </p:txBody>
      </p:sp>
    </p:spTree>
    <p:extLst>
      <p:ext uri="{BB962C8B-B14F-4D97-AF65-F5344CB8AC3E}">
        <p14:creationId xmlns:p14="http://schemas.microsoft.com/office/powerpoint/2010/main" val="429211986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Contrastes de hipótesis paramétricas y no paramétricas</a:t>
            </a:r>
          </a:p>
        </p:txBody>
      </p:sp>
      <p:sp>
        <p:nvSpPr>
          <p:cNvPr id="6" name="5 Marcador de contenido"/>
          <p:cNvSpPr>
            <a:spLocks noGrp="1"/>
          </p:cNvSpPr>
          <p:nvPr>
            <p:ph idx="1"/>
          </p:nvPr>
        </p:nvSpPr>
        <p:spPr/>
        <p:txBody>
          <a:bodyPr>
            <a:normAutofit fontScale="92500" lnSpcReduction="20000"/>
          </a:bodyPr>
          <a:lstStyle/>
          <a:p>
            <a:r>
              <a:rPr lang="es-MX" dirty="0"/>
              <a:t>En general, a los contrastes de hipótesis basados en la distribución normal, se les llama “paramétricas”</a:t>
            </a:r>
          </a:p>
          <a:p>
            <a:pPr lvl="1"/>
            <a:r>
              <a:rPr lang="es-MX" dirty="0"/>
              <a:t>Prueba de hipótesis Z para una media</a:t>
            </a:r>
          </a:p>
          <a:p>
            <a:pPr lvl="1"/>
            <a:r>
              <a:rPr lang="es-MX" dirty="0"/>
              <a:t>Prueba de hipótesis Z para una proporción</a:t>
            </a:r>
          </a:p>
          <a:p>
            <a:pPr lvl="1"/>
            <a:r>
              <a:rPr lang="es-MX" dirty="0"/>
              <a:t>Prueba de hipótesis T para una media</a:t>
            </a:r>
          </a:p>
          <a:p>
            <a:pPr lvl="1"/>
            <a:r>
              <a:rPr lang="es-MX" dirty="0"/>
              <a:t>Prueba de hipótesis ji-cuadrada para una varianza</a:t>
            </a:r>
          </a:p>
          <a:p>
            <a:pPr lvl="1"/>
            <a:r>
              <a:rPr lang="es-MX" dirty="0"/>
              <a:t>Prueba de hipótesis Z para una diferencia de medias</a:t>
            </a:r>
          </a:p>
          <a:p>
            <a:pPr lvl="1"/>
            <a:r>
              <a:rPr lang="es-MX" dirty="0"/>
              <a:t>Prueba de hipótesis Z para una diferencia de proporciones</a:t>
            </a:r>
          </a:p>
          <a:p>
            <a:pPr lvl="1"/>
            <a:r>
              <a:rPr lang="es-MX" dirty="0"/>
              <a:t>Prueba de hipótesis T para una diferencia de medias</a:t>
            </a:r>
          </a:p>
          <a:p>
            <a:pPr lvl="1"/>
            <a:r>
              <a:rPr lang="es-MX" dirty="0"/>
              <a:t>Prueba de hipótesis F para una razón de varianzas</a:t>
            </a:r>
          </a:p>
          <a:p>
            <a:pPr lvl="1"/>
            <a:r>
              <a:rPr lang="es-MX" dirty="0"/>
              <a:t>Prueba T para muestras pareadas</a:t>
            </a:r>
          </a:p>
          <a:p>
            <a:pPr lvl="1"/>
            <a:r>
              <a:rPr lang="es-MX" dirty="0"/>
              <a:t>Etcétera</a:t>
            </a:r>
          </a:p>
        </p:txBody>
      </p:sp>
      <p:sp>
        <p:nvSpPr>
          <p:cNvPr id="3" name="2 Marcador de fecha"/>
          <p:cNvSpPr>
            <a:spLocks noGrp="1"/>
          </p:cNvSpPr>
          <p:nvPr>
            <p:ph type="dt" sz="half" idx="10"/>
          </p:nvPr>
        </p:nvSpPr>
        <p:spPr/>
        <p:txBody>
          <a:bodyPr/>
          <a:lstStyle/>
          <a:p>
            <a:fld id="{6ED5575F-96FB-403F-9E3A-F2A519904001}" type="datetime1">
              <a:rPr lang="es-MX" altLang="es-MX" smtClean="0"/>
              <a:t>21/09/2021</a:t>
            </a:fld>
            <a:endParaRPr lang="es-ES" altLang="es-MX"/>
          </a:p>
        </p:txBody>
      </p:sp>
      <p:sp>
        <p:nvSpPr>
          <p:cNvPr id="4" name="3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5" name="4 Marcador de número de diapositiva"/>
          <p:cNvSpPr>
            <a:spLocks noGrp="1"/>
          </p:cNvSpPr>
          <p:nvPr>
            <p:ph type="sldNum" sz="quarter" idx="12"/>
          </p:nvPr>
        </p:nvSpPr>
        <p:spPr/>
        <p:txBody>
          <a:bodyPr>
            <a:normAutofit fontScale="85000" lnSpcReduction="20000"/>
          </a:bodyPr>
          <a:lstStyle/>
          <a:p>
            <a:fld id="{75AD56B2-4AC8-4A5B-B63D-A2B14556DCA6}" type="slidenum">
              <a:rPr lang="es-ES" altLang="es-MX" smtClean="0"/>
              <a:pPr/>
              <a:t>12</a:t>
            </a:fld>
            <a:endParaRPr lang="es-ES" altLang="es-MX"/>
          </a:p>
        </p:txBody>
      </p:sp>
    </p:spTree>
    <p:extLst>
      <p:ext uri="{BB962C8B-B14F-4D97-AF65-F5344CB8AC3E}">
        <p14:creationId xmlns:p14="http://schemas.microsoft.com/office/powerpoint/2010/main" val="422280737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Contrastes de hipótesis paramétricas y no paramétricas</a:t>
            </a:r>
          </a:p>
        </p:txBody>
      </p:sp>
      <p:sp>
        <p:nvSpPr>
          <p:cNvPr id="6" name="5 Marcador de contenido"/>
          <p:cNvSpPr>
            <a:spLocks noGrp="1"/>
          </p:cNvSpPr>
          <p:nvPr>
            <p:ph idx="1"/>
          </p:nvPr>
        </p:nvSpPr>
        <p:spPr/>
        <p:txBody>
          <a:bodyPr>
            <a:normAutofit/>
          </a:bodyPr>
          <a:lstStyle/>
          <a:p>
            <a:r>
              <a:rPr lang="es-MX" dirty="0"/>
              <a:t>Existe otro conjunto de pruebas que no asumen que la distribución subyacente es normal, solamente suponen que la distribución es</a:t>
            </a:r>
          </a:p>
          <a:p>
            <a:pPr lvl="1"/>
            <a:r>
              <a:rPr lang="es-MX" dirty="0"/>
              <a:t>Continua y</a:t>
            </a:r>
          </a:p>
          <a:p>
            <a:pPr lvl="1"/>
            <a:r>
              <a:rPr lang="es-MX" dirty="0"/>
              <a:t>Simétrica</a:t>
            </a:r>
          </a:p>
          <a:p>
            <a:r>
              <a:rPr lang="es-MX" dirty="0"/>
              <a:t>A estas pruebas de hipótesis se les llama “no paramétricas” o “no asociadas a una distribución particular” (</a:t>
            </a:r>
            <a:r>
              <a:rPr lang="es-MX" i="1" dirty="0" err="1"/>
              <a:t>distribution</a:t>
            </a:r>
            <a:r>
              <a:rPr lang="es-MX" i="1" dirty="0"/>
              <a:t> free</a:t>
            </a:r>
            <a:r>
              <a:rPr lang="es-MX" dirty="0"/>
              <a:t>, en Inglés)</a:t>
            </a:r>
          </a:p>
        </p:txBody>
      </p:sp>
      <p:sp>
        <p:nvSpPr>
          <p:cNvPr id="3" name="2 Marcador de fecha"/>
          <p:cNvSpPr>
            <a:spLocks noGrp="1"/>
          </p:cNvSpPr>
          <p:nvPr>
            <p:ph type="dt" sz="half" idx="10"/>
          </p:nvPr>
        </p:nvSpPr>
        <p:spPr/>
        <p:txBody>
          <a:bodyPr/>
          <a:lstStyle/>
          <a:p>
            <a:fld id="{1D8AAD90-2E2F-4238-BA2D-513B0F77D88F}" type="datetime1">
              <a:rPr lang="es-MX" altLang="es-MX" smtClean="0"/>
              <a:t>21/09/2021</a:t>
            </a:fld>
            <a:endParaRPr lang="es-ES" altLang="es-MX"/>
          </a:p>
        </p:txBody>
      </p:sp>
      <p:sp>
        <p:nvSpPr>
          <p:cNvPr id="4" name="3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5" name="4 Marcador de número de diapositiva"/>
          <p:cNvSpPr>
            <a:spLocks noGrp="1"/>
          </p:cNvSpPr>
          <p:nvPr>
            <p:ph type="sldNum" sz="quarter" idx="12"/>
          </p:nvPr>
        </p:nvSpPr>
        <p:spPr/>
        <p:txBody>
          <a:bodyPr>
            <a:normAutofit fontScale="85000" lnSpcReduction="20000"/>
          </a:bodyPr>
          <a:lstStyle/>
          <a:p>
            <a:fld id="{75AD56B2-4AC8-4A5B-B63D-A2B14556DCA6}" type="slidenum">
              <a:rPr lang="es-ES" altLang="es-MX" smtClean="0"/>
              <a:pPr/>
              <a:t>13</a:t>
            </a:fld>
            <a:endParaRPr lang="es-ES" altLang="es-MX"/>
          </a:p>
        </p:txBody>
      </p:sp>
    </p:spTree>
    <p:extLst>
      <p:ext uri="{BB962C8B-B14F-4D97-AF65-F5344CB8AC3E}">
        <p14:creationId xmlns:p14="http://schemas.microsoft.com/office/powerpoint/2010/main" val="1868565602"/>
      </p:ext>
    </p:extLst>
  </p:cSld>
  <p:clrMapOvr>
    <a:masterClrMapping/>
  </p:clrMapOvr>
  <mc:AlternateContent xmlns:mc="http://schemas.openxmlformats.org/markup-compatibility/2006" xmlns:p14="http://schemas.microsoft.com/office/powerpoint/2010/main">
    <mc:Choice Requires="p14">
      <p:transition spd="slow" p14:dur="1100">
        <p14:switch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Pruebas de hipótesis no paramétricas</a:t>
            </a:r>
          </a:p>
        </p:txBody>
      </p:sp>
      <p:sp>
        <p:nvSpPr>
          <p:cNvPr id="6" name="5 Marcador de contenido"/>
          <p:cNvSpPr>
            <a:spLocks noGrp="1"/>
          </p:cNvSpPr>
          <p:nvPr>
            <p:ph idx="1"/>
          </p:nvPr>
        </p:nvSpPr>
        <p:spPr/>
        <p:txBody>
          <a:bodyPr>
            <a:normAutofit fontScale="92500" lnSpcReduction="10000"/>
          </a:bodyPr>
          <a:lstStyle/>
          <a:p>
            <a:r>
              <a:rPr lang="es-MX" sz="2800" dirty="0"/>
              <a:t>Algunos de los principales procedimientos de pruebas de hipótesis no paramétricas son los siguientes:</a:t>
            </a:r>
          </a:p>
          <a:p>
            <a:pPr lvl="1"/>
            <a:r>
              <a:rPr lang="es-MX" sz="2400" dirty="0"/>
              <a:t>Prueba ji-cuadrada de bondad de ajuste</a:t>
            </a:r>
          </a:p>
          <a:p>
            <a:pPr lvl="1"/>
            <a:r>
              <a:rPr lang="es-MX" sz="2400" dirty="0"/>
              <a:t>Prueba ji-cuadrada de independencia</a:t>
            </a:r>
          </a:p>
          <a:p>
            <a:pPr lvl="1"/>
            <a:r>
              <a:rPr lang="es-MX" sz="2400" dirty="0"/>
              <a:t>Prueba del signo para muestras pareadas</a:t>
            </a:r>
          </a:p>
          <a:p>
            <a:pPr lvl="1"/>
            <a:r>
              <a:rPr lang="es-MX" sz="2400" dirty="0"/>
              <a:t>Prueba de Mann-Whitney (o prueba de rangos con signo de </a:t>
            </a:r>
            <a:r>
              <a:rPr lang="es-MX" sz="2400" dirty="0" err="1"/>
              <a:t>Wilcoxon</a:t>
            </a:r>
            <a:r>
              <a:rPr lang="es-MX" sz="2400" dirty="0"/>
              <a:t> para muestras independientes)</a:t>
            </a:r>
          </a:p>
          <a:p>
            <a:pPr lvl="1"/>
            <a:r>
              <a:rPr lang="es-MX" sz="2400" dirty="0"/>
              <a:t>Prueba de rangos con signo de </a:t>
            </a:r>
            <a:r>
              <a:rPr lang="es-MX" sz="2400" dirty="0" err="1"/>
              <a:t>Wilcoxon</a:t>
            </a:r>
            <a:r>
              <a:rPr lang="es-MX" sz="2400" dirty="0"/>
              <a:t> para muestras pareadas</a:t>
            </a:r>
          </a:p>
          <a:p>
            <a:pPr lvl="1"/>
            <a:endParaRPr lang="es-MX" sz="2400" dirty="0"/>
          </a:p>
          <a:p>
            <a:pPr lvl="1"/>
            <a:endParaRPr lang="es-MX" sz="2400" dirty="0"/>
          </a:p>
        </p:txBody>
      </p:sp>
      <p:sp>
        <p:nvSpPr>
          <p:cNvPr id="3" name="2 Marcador de fecha"/>
          <p:cNvSpPr>
            <a:spLocks noGrp="1"/>
          </p:cNvSpPr>
          <p:nvPr>
            <p:ph type="dt" sz="half" idx="10"/>
          </p:nvPr>
        </p:nvSpPr>
        <p:spPr/>
        <p:txBody>
          <a:bodyPr/>
          <a:lstStyle/>
          <a:p>
            <a:fld id="{C2FC1E97-4256-4C8B-9BF6-037902CEABEC}" type="datetime1">
              <a:rPr lang="es-MX" altLang="es-MX" smtClean="0"/>
              <a:t>21/09/2021</a:t>
            </a:fld>
            <a:endParaRPr lang="es-ES" altLang="es-MX"/>
          </a:p>
        </p:txBody>
      </p:sp>
      <p:sp>
        <p:nvSpPr>
          <p:cNvPr id="4" name="3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5" name="4 Marcador de número de diapositiva"/>
          <p:cNvSpPr>
            <a:spLocks noGrp="1"/>
          </p:cNvSpPr>
          <p:nvPr>
            <p:ph type="sldNum" sz="quarter" idx="12"/>
          </p:nvPr>
        </p:nvSpPr>
        <p:spPr/>
        <p:txBody>
          <a:bodyPr>
            <a:normAutofit fontScale="85000" lnSpcReduction="20000"/>
          </a:bodyPr>
          <a:lstStyle/>
          <a:p>
            <a:fld id="{75AD56B2-4AC8-4A5B-B63D-A2B14556DCA6}" type="slidenum">
              <a:rPr lang="es-ES" altLang="es-MX" smtClean="0"/>
              <a:pPr/>
              <a:t>14</a:t>
            </a:fld>
            <a:endParaRPr lang="es-ES" altLang="es-MX"/>
          </a:p>
        </p:txBody>
      </p:sp>
    </p:spTree>
    <p:extLst>
      <p:ext uri="{BB962C8B-B14F-4D97-AF65-F5344CB8AC3E}">
        <p14:creationId xmlns:p14="http://schemas.microsoft.com/office/powerpoint/2010/main" val="241024040"/>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p:txBody>
          <a:bodyPr>
            <a:normAutofit/>
          </a:bodyPr>
          <a:lstStyle/>
          <a:p>
            <a:r>
              <a:rPr lang="es-MX" altLang="es-MX" dirty="0"/>
              <a:t>Hipótesis simples y compuestas</a:t>
            </a:r>
          </a:p>
        </p:txBody>
      </p:sp>
      <p:sp>
        <p:nvSpPr>
          <p:cNvPr id="14338" name="Rectangle 2"/>
          <p:cNvSpPr>
            <a:spLocks noGrp="1" noChangeArrowheads="1"/>
          </p:cNvSpPr>
          <p:nvPr>
            <p:ph idx="1"/>
          </p:nvPr>
        </p:nvSpPr>
        <p:spPr/>
        <p:txBody>
          <a:bodyPr>
            <a:normAutofit fontScale="77500" lnSpcReduction="20000"/>
          </a:bodyPr>
          <a:lstStyle/>
          <a:p>
            <a:r>
              <a:rPr lang="es-MX" altLang="es-MX" sz="3200" dirty="0"/>
              <a:t>Si una hipótesis estadística especifica un único valor para el parámetro de la distribución de una variable de interés, recibe el nombre de </a:t>
            </a:r>
            <a:r>
              <a:rPr lang="es-MX" altLang="es-MX" sz="3200" dirty="0">
                <a:solidFill>
                  <a:srgbClr val="FF0000"/>
                </a:solidFill>
              </a:rPr>
              <a:t>hipótesis simple</a:t>
            </a:r>
            <a:r>
              <a:rPr lang="es-MX" altLang="es-MX" sz="3200" dirty="0"/>
              <a:t>. Ejemplo: </a:t>
            </a:r>
            <a:r>
              <a:rPr lang="es-MX" altLang="es-MX" sz="3200" dirty="0">
                <a:solidFill>
                  <a:srgbClr val="FF0000"/>
                </a:solidFill>
              </a:rPr>
              <a:t>H: p = 0.05</a:t>
            </a:r>
            <a:r>
              <a:rPr lang="es-MX" altLang="es-MX" sz="3200" dirty="0"/>
              <a:t> </a:t>
            </a:r>
          </a:p>
          <a:p>
            <a:r>
              <a:rPr lang="es-MX" altLang="es-MX" sz="3200" dirty="0"/>
              <a:t>Si establece un conjunto de valores para el parámetro, entonces tenemos una </a:t>
            </a:r>
            <a:r>
              <a:rPr lang="es-MX" altLang="es-MX" sz="3200" dirty="0">
                <a:solidFill>
                  <a:srgbClr val="FF0000"/>
                </a:solidFill>
              </a:rPr>
              <a:t>hipótesis compuesta</a:t>
            </a:r>
            <a:r>
              <a:rPr lang="es-MX" altLang="es-MX" sz="3200" dirty="0"/>
              <a:t>.</a:t>
            </a:r>
            <a:br>
              <a:rPr lang="es-MX" altLang="es-MX" sz="3200" dirty="0"/>
            </a:br>
            <a:r>
              <a:rPr lang="es-MX" altLang="es-MX" sz="3200" dirty="0"/>
              <a:t>Ejemplo:</a:t>
            </a:r>
            <a:br>
              <a:rPr lang="es-MX" altLang="es-MX" sz="3200" dirty="0"/>
            </a:br>
            <a:r>
              <a:rPr lang="es-MX" altLang="es-MX" sz="3200" dirty="0">
                <a:solidFill>
                  <a:srgbClr val="FF0000"/>
                </a:solidFill>
              </a:rPr>
              <a:t>H: p &lt; 0.05</a:t>
            </a:r>
            <a:br>
              <a:rPr lang="es-MX" altLang="es-MX" sz="3200" dirty="0">
                <a:solidFill>
                  <a:srgbClr val="FF0000"/>
                </a:solidFill>
              </a:rPr>
            </a:br>
            <a:r>
              <a:rPr lang="es-MX" altLang="es-MX" sz="3200" dirty="0">
                <a:solidFill>
                  <a:srgbClr val="FF0000"/>
                </a:solidFill>
              </a:rPr>
              <a:t>H: p &gt; 0.05</a:t>
            </a:r>
            <a:br>
              <a:rPr lang="es-MX" altLang="es-MX" sz="3200" dirty="0">
                <a:solidFill>
                  <a:srgbClr val="FF0000"/>
                </a:solidFill>
              </a:rPr>
            </a:br>
            <a:r>
              <a:rPr lang="es-MX" altLang="es-MX" sz="3200" dirty="0">
                <a:solidFill>
                  <a:srgbClr val="FF0000"/>
                </a:solidFill>
              </a:rPr>
              <a:t>H: p </a:t>
            </a:r>
            <a:r>
              <a:rPr lang="es-MX" altLang="es-MX" sz="3200" dirty="0">
                <a:solidFill>
                  <a:srgbClr val="FF0000"/>
                </a:solidFill>
                <a:sym typeface="Symbol"/>
              </a:rPr>
              <a:t> 0.05</a:t>
            </a:r>
            <a:endParaRPr lang="es-MX" altLang="es-MX" sz="3200" dirty="0">
              <a:solidFill>
                <a:srgbClr val="FF0000"/>
              </a:solidFill>
            </a:endParaRPr>
          </a:p>
        </p:txBody>
      </p:sp>
      <p:sp>
        <p:nvSpPr>
          <p:cNvPr id="4" name="3 Marcador de fecha"/>
          <p:cNvSpPr>
            <a:spLocks noGrp="1"/>
          </p:cNvSpPr>
          <p:nvPr>
            <p:ph type="dt" sz="half" idx="10"/>
          </p:nvPr>
        </p:nvSpPr>
        <p:spPr/>
        <p:txBody>
          <a:bodyPr/>
          <a:lstStyle/>
          <a:p>
            <a:fld id="{AD61DE4A-F66A-4FDA-99F6-7C57489CDCCA}"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9B727828-3286-48E3-9DCB-1268E7234941}" type="slidenum">
              <a:rPr lang="es-ES" altLang="es-MX" smtClean="0"/>
              <a:pPr/>
              <a:t>15</a:t>
            </a:fld>
            <a:endParaRPr lang="es-ES" altLang="es-MX"/>
          </a:p>
        </p:txBody>
      </p:sp>
    </p:spTree>
    <p:extLst>
      <p:ext uri="{BB962C8B-B14F-4D97-AF65-F5344CB8AC3E}">
        <p14:creationId xmlns:p14="http://schemas.microsoft.com/office/powerpoint/2010/main" val="124776297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normAutofit fontScale="90000"/>
          </a:bodyPr>
          <a:lstStyle/>
          <a:p>
            <a:r>
              <a:rPr lang="es-MX" dirty="0"/>
              <a:t>Procedimiento de contraste estadístico de hipótesis</a:t>
            </a:r>
          </a:p>
        </p:txBody>
      </p:sp>
      <p:sp>
        <p:nvSpPr>
          <p:cNvPr id="8" name="7 Marcador de texto"/>
          <p:cNvSpPr>
            <a:spLocks noGrp="1"/>
          </p:cNvSpPr>
          <p:nvPr>
            <p:ph type="body" idx="1"/>
          </p:nvPr>
        </p:nvSpPr>
        <p:spPr/>
        <p:txBody>
          <a:bodyPr/>
          <a:lstStyle/>
          <a:p>
            <a:endParaRPr lang="es-MX" dirty="0"/>
          </a:p>
        </p:txBody>
      </p:sp>
      <p:sp>
        <p:nvSpPr>
          <p:cNvPr id="4" name="3 Marcador de fecha"/>
          <p:cNvSpPr>
            <a:spLocks noGrp="1"/>
          </p:cNvSpPr>
          <p:nvPr>
            <p:ph type="dt" sz="half" idx="10"/>
          </p:nvPr>
        </p:nvSpPr>
        <p:spPr/>
        <p:txBody>
          <a:bodyPr/>
          <a:lstStyle/>
          <a:p>
            <a:fld id="{0E592A97-4C0F-46B2-84CD-7A58A152C340}"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lstStyle/>
          <a:p>
            <a:fld id="{75AD56B2-4AC8-4A5B-B63D-A2B14556DCA6}" type="slidenum">
              <a:rPr lang="es-ES" altLang="es-MX" smtClean="0"/>
              <a:pPr/>
              <a:t>16</a:t>
            </a:fld>
            <a:endParaRPr lang="es-ES" altLang="es-MX"/>
          </a:p>
        </p:txBody>
      </p:sp>
    </p:spTree>
    <p:extLst>
      <p:ext uri="{BB962C8B-B14F-4D97-AF65-F5344CB8AC3E}">
        <p14:creationId xmlns:p14="http://schemas.microsoft.com/office/powerpoint/2010/main" val="9815567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Procedimiento de contraste de hipótesis</a:t>
            </a:r>
          </a:p>
        </p:txBody>
      </p:sp>
      <p:sp>
        <p:nvSpPr>
          <p:cNvPr id="6" name="5 Marcador de contenido"/>
          <p:cNvSpPr>
            <a:spLocks noGrp="1"/>
          </p:cNvSpPr>
          <p:nvPr>
            <p:ph idx="1"/>
          </p:nvPr>
        </p:nvSpPr>
        <p:spPr/>
        <p:txBody>
          <a:bodyPr>
            <a:normAutofit/>
          </a:bodyPr>
          <a:lstStyle/>
          <a:p>
            <a:r>
              <a:rPr lang="es-MX" altLang="es-MX" dirty="0"/>
              <a:t>El contraste o prueba de hipótesis es un procedimiento estadístico en el que una o dos hipótesis se confrontan contra la evidencia empírica que proporciona una muestra</a:t>
            </a:r>
          </a:p>
          <a:p>
            <a:r>
              <a:rPr lang="es-MX" altLang="es-MX" dirty="0"/>
              <a:t>Los procedimientos estadísticos de pruebas de hipótesis dependen del tipo de aseveración planteada, del tamaño de muestra, del proceso de selección considerado, </a:t>
            </a:r>
            <a:r>
              <a:rPr lang="es-MX" altLang="es-MX" dirty="0" err="1"/>
              <a:t>etc</a:t>
            </a:r>
            <a:endParaRPr lang="es-MX" altLang="es-MX" dirty="0"/>
          </a:p>
          <a:p>
            <a:r>
              <a:rPr lang="es-MX" altLang="es-MX" dirty="0"/>
              <a:t>Pero en general, requieren de considerar la distribución </a:t>
            </a:r>
            <a:r>
              <a:rPr lang="es-MX" altLang="es-MX" dirty="0" err="1"/>
              <a:t>muestral</a:t>
            </a:r>
            <a:r>
              <a:rPr lang="es-MX" altLang="es-MX" dirty="0"/>
              <a:t> de un estadístico adecuado</a:t>
            </a:r>
            <a:endParaRPr lang="es-MX" dirty="0"/>
          </a:p>
        </p:txBody>
      </p:sp>
      <p:sp>
        <p:nvSpPr>
          <p:cNvPr id="3" name="2 Marcador de fecha"/>
          <p:cNvSpPr>
            <a:spLocks noGrp="1"/>
          </p:cNvSpPr>
          <p:nvPr>
            <p:ph type="dt" sz="half" idx="10"/>
          </p:nvPr>
        </p:nvSpPr>
        <p:spPr/>
        <p:txBody>
          <a:bodyPr/>
          <a:lstStyle/>
          <a:p>
            <a:fld id="{A26B703D-3635-47D2-A874-A9ED2B478B19}" type="datetime1">
              <a:rPr lang="es-MX" altLang="es-MX" smtClean="0"/>
              <a:t>21/09/2021</a:t>
            </a:fld>
            <a:endParaRPr lang="es-ES" altLang="es-MX"/>
          </a:p>
        </p:txBody>
      </p:sp>
      <p:sp>
        <p:nvSpPr>
          <p:cNvPr id="4" name="3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5" name="4 Marcador de número de diapositiva"/>
          <p:cNvSpPr>
            <a:spLocks noGrp="1"/>
          </p:cNvSpPr>
          <p:nvPr>
            <p:ph type="sldNum" sz="quarter" idx="12"/>
          </p:nvPr>
        </p:nvSpPr>
        <p:spPr/>
        <p:txBody>
          <a:bodyPr>
            <a:normAutofit fontScale="85000" lnSpcReduction="20000"/>
          </a:bodyPr>
          <a:lstStyle/>
          <a:p>
            <a:fld id="{75AD56B2-4AC8-4A5B-B63D-A2B14556DCA6}" type="slidenum">
              <a:rPr lang="es-ES" altLang="es-MX" smtClean="0"/>
              <a:pPr/>
              <a:t>17</a:t>
            </a:fld>
            <a:endParaRPr lang="es-ES" altLang="es-MX"/>
          </a:p>
        </p:txBody>
      </p:sp>
    </p:spTree>
    <p:extLst>
      <p:ext uri="{BB962C8B-B14F-4D97-AF65-F5344CB8AC3E}">
        <p14:creationId xmlns:p14="http://schemas.microsoft.com/office/powerpoint/2010/main" val="310680659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p:txBody>
          <a:bodyPr>
            <a:normAutofit fontScale="90000"/>
          </a:bodyPr>
          <a:lstStyle/>
          <a:p>
            <a:r>
              <a:rPr lang="es-MX" altLang="es-MX" dirty="0"/>
              <a:t>Procedimiento de contraste de hipótesis</a:t>
            </a:r>
          </a:p>
        </p:txBody>
      </p:sp>
      <p:sp>
        <p:nvSpPr>
          <p:cNvPr id="15362" name="Rectangle 2"/>
          <p:cNvSpPr>
            <a:spLocks noGrp="1" noChangeArrowheads="1"/>
          </p:cNvSpPr>
          <p:nvPr>
            <p:ph idx="1"/>
          </p:nvPr>
        </p:nvSpPr>
        <p:spPr/>
        <p:txBody>
          <a:bodyPr>
            <a:normAutofit fontScale="85000" lnSpcReduction="10000"/>
          </a:bodyPr>
          <a:lstStyle/>
          <a:p>
            <a:r>
              <a:rPr lang="es-ES" altLang="es-MX" sz="3200" dirty="0"/>
              <a:t>Un estadístico adecuado suele ser aquel </a:t>
            </a:r>
            <a:r>
              <a:rPr lang="es-MX" altLang="es-MX" sz="3200" dirty="0"/>
              <a:t>que sirva para aproximar el parámetro de interés</a:t>
            </a:r>
          </a:p>
          <a:p>
            <a:r>
              <a:rPr lang="es-ES" altLang="es-MX" sz="3200" dirty="0"/>
              <a:t>La distribución </a:t>
            </a:r>
            <a:r>
              <a:rPr lang="es-ES" altLang="es-MX" sz="3200" dirty="0" err="1"/>
              <a:t>muestral</a:t>
            </a:r>
            <a:r>
              <a:rPr lang="es-ES" altLang="es-MX" sz="3200" dirty="0"/>
              <a:t> del estadístico se utiliza para calcular las probabilidades que habría para obtener resultados como los obtenidos, suponiendo que la hipótesis inicial fuera verdadera</a:t>
            </a:r>
          </a:p>
          <a:p>
            <a:r>
              <a:rPr lang="es-ES" altLang="es-MX" sz="3200" dirty="0"/>
              <a:t>Esas probabilidades ayudan a medir la fuerza de la evidencia </a:t>
            </a:r>
            <a:r>
              <a:rPr lang="es-ES" altLang="es-MX" sz="3200" dirty="0" err="1"/>
              <a:t>muestral</a:t>
            </a:r>
            <a:r>
              <a:rPr lang="es-ES" altLang="es-MX" sz="3200" dirty="0"/>
              <a:t> a favor o en contra de las hipótesis planteadas</a:t>
            </a:r>
          </a:p>
        </p:txBody>
      </p:sp>
      <p:sp>
        <p:nvSpPr>
          <p:cNvPr id="4" name="3 Marcador de fecha"/>
          <p:cNvSpPr>
            <a:spLocks noGrp="1"/>
          </p:cNvSpPr>
          <p:nvPr>
            <p:ph type="dt" sz="half" idx="10"/>
          </p:nvPr>
        </p:nvSpPr>
        <p:spPr/>
        <p:txBody>
          <a:bodyPr/>
          <a:lstStyle/>
          <a:p>
            <a:fld id="{2E6A9840-2C37-475D-BBBA-B9F2B904F290}"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A3C67DC9-EBDC-46BF-8440-C3798C89DA8D}" type="slidenum">
              <a:rPr lang="es-ES" altLang="es-MX" smtClean="0"/>
              <a:pPr/>
              <a:t>18</a:t>
            </a:fld>
            <a:endParaRPr lang="es-ES" altLang="es-MX"/>
          </a:p>
        </p:txBody>
      </p:sp>
    </p:spTree>
    <p:extLst>
      <p:ext uri="{BB962C8B-B14F-4D97-AF65-F5344CB8AC3E}">
        <p14:creationId xmlns:p14="http://schemas.microsoft.com/office/powerpoint/2010/main" val="2705500965"/>
      </p:ext>
    </p:extLst>
  </p:cSld>
  <p:clrMapOvr>
    <a:masterClrMapping/>
  </p:clrMapOvr>
  <mc:AlternateContent xmlns:mc="http://schemas.openxmlformats.org/markup-compatibility/2006" xmlns:p14="http://schemas.microsoft.com/office/powerpoint/2010/main">
    <mc:Choice Requires="p14">
      <p:transition spd="slow" p14:dur="1100">
        <p14:switch dir="l"/>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normAutofit fontScale="90000"/>
          </a:bodyPr>
          <a:lstStyle/>
          <a:p>
            <a:r>
              <a:rPr lang="es-MX" altLang="es-MX" dirty="0"/>
              <a:t>Procedimiento de contraste de hipótesis</a:t>
            </a:r>
          </a:p>
        </p:txBody>
      </p:sp>
      <p:sp>
        <p:nvSpPr>
          <p:cNvPr id="5122" name="Rectangle 2"/>
          <p:cNvSpPr>
            <a:spLocks noGrp="1" noChangeArrowheads="1"/>
          </p:cNvSpPr>
          <p:nvPr>
            <p:ph idx="1"/>
          </p:nvPr>
        </p:nvSpPr>
        <p:spPr/>
        <p:txBody>
          <a:bodyPr>
            <a:normAutofit/>
          </a:bodyPr>
          <a:lstStyle/>
          <a:p>
            <a:r>
              <a:rPr lang="es-ES" altLang="es-MX"/>
              <a:t>Idealmente, el proceso inferencial de un contraste de hipótesis tendría como objetivo el establecer si la conjetura planteada con respecto a una distribución de probabilidad es verdadera o falsa</a:t>
            </a:r>
          </a:p>
          <a:p>
            <a:r>
              <a:rPr lang="es-ES" altLang="es-MX"/>
              <a:t>El problema es que solamente tendríamos tal certeza si observáramos a toda la población</a:t>
            </a:r>
          </a:p>
          <a:p>
            <a:r>
              <a:rPr lang="es-ES" altLang="es-MX"/>
              <a:t>Si no es posible observar a toda la población, entonces deberemos conformarnos con obtener información de una muestra</a:t>
            </a:r>
            <a:endParaRPr lang="es-ES" altLang="es-MX" dirty="0"/>
          </a:p>
        </p:txBody>
      </p:sp>
      <p:sp>
        <p:nvSpPr>
          <p:cNvPr id="4" name="3 Marcador de fecha"/>
          <p:cNvSpPr>
            <a:spLocks noGrp="1"/>
          </p:cNvSpPr>
          <p:nvPr>
            <p:ph type="dt" sz="half" idx="10"/>
          </p:nvPr>
        </p:nvSpPr>
        <p:spPr/>
        <p:txBody>
          <a:bodyPr/>
          <a:lstStyle/>
          <a:p>
            <a:fld id="{CD5160E3-37FF-44B6-98C0-4AECD1B89A9C}"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535952B6-E895-4500-BD04-062CEF72AE26}" type="slidenum">
              <a:rPr lang="es-ES" altLang="es-MX" smtClean="0"/>
              <a:pPr/>
              <a:t>19</a:t>
            </a:fld>
            <a:endParaRPr lang="es-ES" altLang="es-MX"/>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MX" dirty="0"/>
              <a:t>Introducción</a:t>
            </a:r>
          </a:p>
        </p:txBody>
      </p:sp>
      <p:sp>
        <p:nvSpPr>
          <p:cNvPr id="8" name="7 Marcador de texto"/>
          <p:cNvSpPr>
            <a:spLocks noGrp="1"/>
          </p:cNvSpPr>
          <p:nvPr>
            <p:ph type="body" idx="1"/>
          </p:nvPr>
        </p:nvSpPr>
        <p:spPr/>
        <p:txBody>
          <a:bodyPr/>
          <a:lstStyle/>
          <a:p>
            <a:endParaRPr lang="es-MX" dirty="0"/>
          </a:p>
        </p:txBody>
      </p:sp>
      <p:sp>
        <p:nvSpPr>
          <p:cNvPr id="4" name="3 Marcador de fecha"/>
          <p:cNvSpPr>
            <a:spLocks noGrp="1"/>
          </p:cNvSpPr>
          <p:nvPr>
            <p:ph type="dt" sz="half" idx="10"/>
          </p:nvPr>
        </p:nvSpPr>
        <p:spPr/>
        <p:txBody>
          <a:bodyPr/>
          <a:lstStyle/>
          <a:p>
            <a:fld id="{0E592A97-4C0F-46B2-84CD-7A58A152C340}"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lstStyle/>
          <a:p>
            <a:fld id="{75AD56B2-4AC8-4A5B-B63D-A2B14556DCA6}" type="slidenum">
              <a:rPr lang="es-ES" altLang="es-MX" smtClean="0"/>
              <a:pPr/>
              <a:t>2</a:t>
            </a:fld>
            <a:endParaRPr lang="es-ES" altLang="es-MX"/>
          </a:p>
        </p:txBody>
      </p:sp>
    </p:spTree>
    <p:extLst>
      <p:ext uri="{BB962C8B-B14F-4D97-AF65-F5344CB8AC3E}">
        <p14:creationId xmlns:p14="http://schemas.microsoft.com/office/powerpoint/2010/main" val="126952259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3200" dirty="0"/>
              <a:t>Procedimiento estadístico de contraste de hipótesis</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781719797"/>
              </p:ext>
            </p:extLst>
          </p:nvPr>
        </p:nvGraphicFramePr>
        <p:xfrm>
          <a:off x="457200" y="1200150"/>
          <a:ext cx="82296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3 Marcador de fecha"/>
          <p:cNvSpPr>
            <a:spLocks noGrp="1"/>
          </p:cNvSpPr>
          <p:nvPr>
            <p:ph type="dt" sz="half" idx="10"/>
          </p:nvPr>
        </p:nvSpPr>
        <p:spPr/>
        <p:txBody>
          <a:bodyPr/>
          <a:lstStyle/>
          <a:p>
            <a:fld id="{0E592A97-4C0F-46B2-84CD-7A58A152C340}"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lstStyle/>
          <a:p>
            <a:fld id="{75AD56B2-4AC8-4A5B-B63D-A2B14556DCA6}" type="slidenum">
              <a:rPr lang="es-ES" altLang="es-MX" smtClean="0"/>
              <a:pPr/>
              <a:t>20</a:t>
            </a:fld>
            <a:endParaRPr lang="es-ES" altLang="es-MX"/>
          </a:p>
        </p:txBody>
      </p:sp>
    </p:spTree>
    <p:extLst>
      <p:ext uri="{BB962C8B-B14F-4D97-AF65-F5344CB8AC3E}">
        <p14:creationId xmlns:p14="http://schemas.microsoft.com/office/powerpoint/2010/main" val="1748944003"/>
      </p:ext>
    </p:extLst>
  </p:cSld>
  <p:clrMapOvr>
    <a:masterClrMapping/>
  </p:clrMapOvr>
  <p:transition>
    <p:strip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a:lstStyle/>
          <a:p>
            <a:r>
              <a:rPr lang="es-MX" altLang="es-MX"/>
              <a:t>Motivación: caso 1</a:t>
            </a:r>
          </a:p>
        </p:txBody>
      </p:sp>
      <p:sp>
        <p:nvSpPr>
          <p:cNvPr id="6151" name="Rectangle 7"/>
          <p:cNvSpPr>
            <a:spLocks noGrp="1" noChangeArrowheads="1"/>
          </p:cNvSpPr>
          <p:nvPr>
            <p:ph type="body" sz="half" idx="1"/>
          </p:nvPr>
        </p:nvSpPr>
        <p:spPr/>
        <p:txBody>
          <a:bodyPr>
            <a:normAutofit fontScale="85000" lnSpcReduction="10000"/>
          </a:bodyPr>
          <a:lstStyle/>
          <a:p>
            <a:r>
              <a:rPr lang="es-MX" altLang="es-MX" sz="2400" dirty="0"/>
              <a:t>Imaginemos que en una caja hay 100 canicas, todas las cuales deberían ser blancas, pero que podrían haberse colado algunas rojas</a:t>
            </a:r>
          </a:p>
          <a:p>
            <a:r>
              <a:rPr lang="es-MX" altLang="es-MX" sz="2400" dirty="0"/>
              <a:t>Hacemos la suposición inicial de que todas las canicas de la caja son blancas</a:t>
            </a:r>
          </a:p>
          <a:p>
            <a:r>
              <a:rPr lang="es-MX" altLang="es-MX" sz="2400" dirty="0"/>
              <a:t>Supongamos que planteamos la hipótesis adicional de que en la caja hay algunas canicas rojas</a:t>
            </a:r>
          </a:p>
        </p:txBody>
      </p:sp>
      <p:sp>
        <p:nvSpPr>
          <p:cNvPr id="10" name="4 Marcador de fecha"/>
          <p:cNvSpPr>
            <a:spLocks noGrp="1"/>
          </p:cNvSpPr>
          <p:nvPr>
            <p:ph type="dt" sz="half" idx="10"/>
          </p:nvPr>
        </p:nvSpPr>
        <p:spPr/>
        <p:txBody>
          <a:bodyPr/>
          <a:lstStyle/>
          <a:p>
            <a:fld id="{00DE298C-2F05-42AC-8B91-B89B5F7324CF}" type="datetime1">
              <a:rPr lang="es-MX" altLang="es-MX" smtClean="0"/>
              <a:t>21/09/2021</a:t>
            </a:fld>
            <a:endParaRPr lang="es-ES" altLang="es-MX"/>
          </a:p>
        </p:txBody>
      </p:sp>
      <p:sp>
        <p:nvSpPr>
          <p:cNvPr id="11" name="5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12" name="6 Marcador de número de diapositiva"/>
          <p:cNvSpPr>
            <a:spLocks noGrp="1"/>
          </p:cNvSpPr>
          <p:nvPr>
            <p:ph type="sldNum" sz="quarter" idx="12"/>
          </p:nvPr>
        </p:nvSpPr>
        <p:spPr/>
        <p:txBody>
          <a:bodyPr/>
          <a:lstStyle/>
          <a:p>
            <a:fld id="{0C701C97-6149-4B8E-B31F-B364DB94A3F6}" type="slidenum">
              <a:rPr lang="es-ES" altLang="es-MX" smtClean="0"/>
              <a:pPr/>
              <a:t>21</a:t>
            </a:fld>
            <a:endParaRPr lang="es-ES" altLang="es-MX"/>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1674019"/>
            <a:ext cx="1924050" cy="135493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7" name="Oval 3"/>
          <p:cNvSpPr>
            <a:spLocks noChangeArrowheads="1"/>
          </p:cNvSpPr>
          <p:nvPr/>
        </p:nvSpPr>
        <p:spPr bwMode="auto">
          <a:xfrm>
            <a:off x="5943600" y="2286000"/>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
        <p:nvSpPr>
          <p:cNvPr id="6148" name="Oval 4"/>
          <p:cNvSpPr>
            <a:spLocks noChangeArrowheads="1"/>
          </p:cNvSpPr>
          <p:nvPr/>
        </p:nvSpPr>
        <p:spPr bwMode="auto">
          <a:xfrm>
            <a:off x="6248400" y="2457450"/>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
        <p:nvSpPr>
          <p:cNvPr id="6149" name="Oval 5"/>
          <p:cNvSpPr>
            <a:spLocks noChangeArrowheads="1"/>
          </p:cNvSpPr>
          <p:nvPr/>
        </p:nvSpPr>
        <p:spPr bwMode="auto">
          <a:xfrm>
            <a:off x="6629400" y="2571750"/>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
        <p:nvSpPr>
          <p:cNvPr id="6150" name="AutoShape 6"/>
          <p:cNvSpPr>
            <a:spLocks noChangeArrowheads="1"/>
          </p:cNvSpPr>
          <p:nvPr/>
        </p:nvSpPr>
        <p:spPr bwMode="auto">
          <a:xfrm flipH="1">
            <a:off x="6248400" y="1543050"/>
            <a:ext cx="1676400" cy="800100"/>
          </a:xfrm>
          <a:prstGeom prst="curvedDownArrow">
            <a:avLst>
              <a:gd name="adj1" fmla="val 30556"/>
              <a:gd name="adj2" fmla="val 62566"/>
              <a:gd name="adj3" fmla="val 33333"/>
            </a:avLst>
          </a:prstGeom>
          <a:solidFill>
            <a:srgbClr val="0070C0"/>
          </a:solidFill>
          <a:ln w="9398">
            <a:solidFill>
              <a:srgbClr val="FFFFFF"/>
            </a:solidFill>
            <a:miter lim="800000"/>
            <a:headEnd/>
            <a:tailEnd/>
          </a:ln>
          <a:effectLst/>
        </p:spPr>
        <p:txBody>
          <a:bodyPr wrap="none" anchor="ctr"/>
          <a:lstStyle/>
          <a:p>
            <a:endParaRPr lang="es-MX"/>
          </a:p>
        </p:txBody>
      </p:sp>
      <p:sp>
        <p:nvSpPr>
          <p:cNvPr id="6152" name="Rectangle 8"/>
          <p:cNvSpPr>
            <a:spLocks noChangeArrowheads="1"/>
          </p:cNvSpPr>
          <p:nvPr/>
        </p:nvSpPr>
        <p:spPr bwMode="auto">
          <a:xfrm>
            <a:off x="5029200" y="3274219"/>
            <a:ext cx="3810000" cy="9177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Times New Roman" pitchFamily="18" charset="0"/>
              </a:defRPr>
            </a:lvl1pPr>
            <a:lvl2pPr>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Times New Roman" pitchFamily="18" charset="0"/>
              </a:defRPr>
            </a:lvl2pPr>
            <a:lvl3pPr>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Times New Roman" pitchFamily="18" charset="0"/>
              </a:defRPr>
            </a:lvl3pPr>
            <a:lvl4pPr>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Times New Roman" pitchFamily="18" charset="0"/>
              </a:defRPr>
            </a:lvl4pPr>
            <a:lvl5pPr>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Times New Roman" pitchFamily="18" charset="0"/>
              </a:defRPr>
            </a:lvl5pPr>
            <a:lvl6pPr marL="2514600" indent="-228600" defTabSz="449263" fontAlgn="base">
              <a:spcBef>
                <a:spcPct val="0"/>
              </a:spcBef>
              <a:spcAft>
                <a:spcPct val="0"/>
              </a:spcAft>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Times New Roman" pitchFamily="18" charset="0"/>
              </a:defRPr>
            </a:lvl6pPr>
            <a:lvl7pPr marL="2971800" indent="-228600" defTabSz="449263" fontAlgn="base">
              <a:spcBef>
                <a:spcPct val="0"/>
              </a:spcBef>
              <a:spcAft>
                <a:spcPct val="0"/>
              </a:spcAft>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Times New Roman" pitchFamily="18" charset="0"/>
              </a:defRPr>
            </a:lvl7pPr>
            <a:lvl8pPr marL="3429000" indent="-228600" defTabSz="449263" fontAlgn="base">
              <a:spcBef>
                <a:spcPct val="0"/>
              </a:spcBef>
              <a:spcAft>
                <a:spcPct val="0"/>
              </a:spcAft>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Times New Roman" pitchFamily="18" charset="0"/>
              </a:defRPr>
            </a:lvl8pPr>
            <a:lvl9pPr marL="3886200" indent="-228600" defTabSz="449263" fontAlgn="base">
              <a:spcBef>
                <a:spcPct val="0"/>
              </a:spcBef>
              <a:spcAft>
                <a:spcPct val="0"/>
              </a:spcAft>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Times New Roman" pitchFamily="18" charset="0"/>
              </a:defRPr>
            </a:lvl9pPr>
          </a:lstStyle>
          <a:p>
            <a:pPr marL="320040" indent="-320040">
              <a:lnSpc>
                <a:spcPct val="80000"/>
              </a:lnSpc>
              <a:spcBef>
                <a:spcPts val="700"/>
              </a:spcBef>
              <a:buClr>
                <a:schemeClr val="accent2"/>
              </a:buClr>
              <a:buSzPct val="60000"/>
              <a:buFont typeface="Wingdings"/>
              <a:buChar char=""/>
            </a:pPr>
            <a:r>
              <a:rPr lang="es-MX" altLang="es-MX" sz="2800" dirty="0">
                <a:solidFill>
                  <a:schemeClr val="tx1"/>
                </a:solidFill>
                <a:latin typeface="+mn-lt"/>
              </a:rPr>
              <a:t>Pensemos que sacamos diez canicas y ninguna de ellas es roja</a:t>
            </a:r>
          </a:p>
        </p:txBody>
      </p:sp>
      <p:sp>
        <p:nvSpPr>
          <p:cNvPr id="13" name="Oval 3"/>
          <p:cNvSpPr>
            <a:spLocks noChangeArrowheads="1"/>
          </p:cNvSpPr>
          <p:nvPr/>
        </p:nvSpPr>
        <p:spPr bwMode="auto">
          <a:xfrm>
            <a:off x="5841705" y="2571750"/>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
        <p:nvSpPr>
          <p:cNvPr id="14" name="Oval 4"/>
          <p:cNvSpPr>
            <a:spLocks noChangeArrowheads="1"/>
          </p:cNvSpPr>
          <p:nvPr/>
        </p:nvSpPr>
        <p:spPr bwMode="auto">
          <a:xfrm>
            <a:off x="6146505" y="2743200"/>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
        <p:nvSpPr>
          <p:cNvPr id="15" name="Oval 5"/>
          <p:cNvSpPr>
            <a:spLocks noChangeArrowheads="1"/>
          </p:cNvSpPr>
          <p:nvPr/>
        </p:nvSpPr>
        <p:spPr bwMode="auto">
          <a:xfrm>
            <a:off x="6527505" y="2857500"/>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
        <p:nvSpPr>
          <p:cNvPr id="16" name="Oval 3"/>
          <p:cNvSpPr>
            <a:spLocks noChangeArrowheads="1"/>
          </p:cNvSpPr>
          <p:nvPr/>
        </p:nvSpPr>
        <p:spPr bwMode="auto">
          <a:xfrm>
            <a:off x="5715000" y="2801679"/>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
        <p:nvSpPr>
          <p:cNvPr id="17" name="Oval 4"/>
          <p:cNvSpPr>
            <a:spLocks noChangeArrowheads="1"/>
          </p:cNvSpPr>
          <p:nvPr/>
        </p:nvSpPr>
        <p:spPr bwMode="auto">
          <a:xfrm>
            <a:off x="6019800" y="2973129"/>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
        <p:nvSpPr>
          <p:cNvPr id="18" name="Oval 5"/>
          <p:cNvSpPr>
            <a:spLocks noChangeArrowheads="1"/>
          </p:cNvSpPr>
          <p:nvPr/>
        </p:nvSpPr>
        <p:spPr bwMode="auto">
          <a:xfrm>
            <a:off x="6400800" y="3087429"/>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
        <p:nvSpPr>
          <p:cNvPr id="19" name="Oval 3"/>
          <p:cNvSpPr>
            <a:spLocks noChangeArrowheads="1"/>
          </p:cNvSpPr>
          <p:nvPr/>
        </p:nvSpPr>
        <p:spPr bwMode="auto">
          <a:xfrm>
            <a:off x="5590954" y="2439508"/>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Tree>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additive="repl">
                                        <p:cTn id="6" dur="1" fill="hold">
                                          <p:stCondLst>
                                            <p:cond delay="0"/>
                                          </p:stCondLst>
                                        </p:cTn>
                                        <p:tgtEl>
                                          <p:spTgt spid="6151">
                                            <p:txEl>
                                              <p:pRg st="0" end="0"/>
                                            </p:txEl>
                                          </p:spTgt>
                                        </p:tgtEl>
                                        <p:attrNameLst>
                                          <p:attrName>style.visibility</p:attrName>
                                        </p:attrNameLst>
                                      </p:cBhvr>
                                      <p:to>
                                        <p:strVal val="visible"/>
                                      </p:to>
                                    </p:set>
                                    <p:animEffect transition="in" filter="strips(downRight)">
                                      <p:cBhvr additive="repl">
                                        <p:cTn id="7" dur="500"/>
                                        <p:tgtEl>
                                          <p:spTgt spid="61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additive="repl">
                                        <p:cTn id="11" dur="1" fill="hold">
                                          <p:stCondLst>
                                            <p:cond delay="0"/>
                                          </p:stCondLst>
                                        </p:cTn>
                                        <p:tgtEl>
                                          <p:spTgt spid="6151">
                                            <p:txEl>
                                              <p:pRg st="1" end="1"/>
                                            </p:txEl>
                                          </p:spTgt>
                                        </p:tgtEl>
                                        <p:attrNameLst>
                                          <p:attrName>style.visibility</p:attrName>
                                        </p:attrNameLst>
                                      </p:cBhvr>
                                      <p:to>
                                        <p:strVal val="visible"/>
                                      </p:to>
                                    </p:set>
                                    <p:animEffect transition="in" filter="strips(downRight)">
                                      <p:cBhvr additive="repl">
                                        <p:cTn id="12" dur="500"/>
                                        <p:tgtEl>
                                          <p:spTgt spid="61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additive="repl">
                                        <p:cTn id="16" dur="1" fill="hold">
                                          <p:stCondLst>
                                            <p:cond delay="0"/>
                                          </p:stCondLst>
                                        </p:cTn>
                                        <p:tgtEl>
                                          <p:spTgt spid="6151">
                                            <p:txEl>
                                              <p:pRg st="2" end="2"/>
                                            </p:txEl>
                                          </p:spTgt>
                                        </p:tgtEl>
                                        <p:attrNameLst>
                                          <p:attrName>style.visibility</p:attrName>
                                        </p:attrNameLst>
                                      </p:cBhvr>
                                      <p:to>
                                        <p:strVal val="visible"/>
                                      </p:to>
                                    </p:set>
                                    <p:animEffect transition="in" filter="strips(downRight)">
                                      <p:cBhvr additive="repl">
                                        <p:cTn id="17" dur="500"/>
                                        <p:tgtEl>
                                          <p:spTgt spid="61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fill="hold" nodeType="clickEffect">
                                  <p:stCondLst>
                                    <p:cond delay="0"/>
                                  </p:stCondLst>
                                  <p:childTnLst>
                                    <p:set>
                                      <p:cBhvr additive="repl">
                                        <p:cTn id="21" dur="1" fill="hold">
                                          <p:stCondLst>
                                            <p:cond delay="0"/>
                                          </p:stCondLst>
                                        </p:cTn>
                                        <p:tgtEl>
                                          <p:spTgt spid="6146"/>
                                        </p:tgtEl>
                                        <p:attrNameLst>
                                          <p:attrName>style.visibility</p:attrName>
                                        </p:attrNameLst>
                                      </p:cBhvr>
                                      <p:to>
                                        <p:strVal val="visible"/>
                                      </p:to>
                                    </p:set>
                                    <p:animEffect transition="in" filter="dissolve">
                                      <p:cBhvr additive="repl">
                                        <p:cTn id="22" dur="500"/>
                                        <p:tgtEl>
                                          <p:spTgt spid="61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2" fill="hold" grpId="0" nodeType="clickEffect">
                                  <p:stCondLst>
                                    <p:cond delay="0"/>
                                  </p:stCondLst>
                                  <p:childTnLst>
                                    <p:set>
                                      <p:cBhvr additive="repl">
                                        <p:cTn id="26" dur="1" fill="hold">
                                          <p:stCondLst>
                                            <p:cond delay="0"/>
                                          </p:stCondLst>
                                        </p:cTn>
                                        <p:tgtEl>
                                          <p:spTgt spid="6150"/>
                                        </p:tgtEl>
                                        <p:attrNameLst>
                                          <p:attrName>style.visibility</p:attrName>
                                        </p:attrNameLst>
                                      </p:cBhvr>
                                      <p:to>
                                        <p:strVal val="visible"/>
                                      </p:to>
                                    </p:set>
                                    <p:anim calcmode="lin" valueType="num">
                                      <p:cBhvr additive="repl">
                                        <p:cTn id="27" dur="500" fill="hold"/>
                                        <p:tgtEl>
                                          <p:spTgt spid="6150"/>
                                        </p:tgtEl>
                                        <p:attrNameLst>
                                          <p:attrName>ppt_x</p:attrName>
                                        </p:attrNameLst>
                                      </p:cBhvr>
                                      <p:tavLst>
                                        <p:tav tm="100000">
                                          <p:val>
                                            <p:strVal val="#ppt_x+#ppt_w/2"/>
                                          </p:val>
                                        </p:tav>
                                        <p:tav>
                                          <p:val>
                                            <p:strVal val="#ppt_x"/>
                                          </p:val>
                                        </p:tav>
                                      </p:tavLst>
                                    </p:anim>
                                    <p:anim calcmode="lin" valueType="num">
                                      <p:cBhvr additive="repl">
                                        <p:cTn id="28" dur="500" fill="hold"/>
                                        <p:tgtEl>
                                          <p:spTgt spid="6150"/>
                                        </p:tgtEl>
                                        <p:attrNameLst>
                                          <p:attrName>ppt_y</p:attrName>
                                        </p:attrNameLst>
                                      </p:cBhvr>
                                      <p:tavLst>
                                        <p:tav tm="100000">
                                          <p:val>
                                            <p:strVal val="#ppt_y"/>
                                          </p:val>
                                        </p:tav>
                                        <p:tav>
                                          <p:val>
                                            <p:strVal val="#ppt_y"/>
                                          </p:val>
                                        </p:tav>
                                      </p:tavLst>
                                    </p:anim>
                                    <p:anim calcmode="lin" valueType="num">
                                      <p:cBhvr additive="repl">
                                        <p:cTn id="29" dur="500" fill="hold"/>
                                        <p:tgtEl>
                                          <p:spTgt spid="6150"/>
                                        </p:tgtEl>
                                        <p:attrNameLst>
                                          <p:attrName>ppt_w</p:attrName>
                                        </p:attrNameLst>
                                      </p:cBhvr>
                                      <p:tavLst>
                                        <p:tav tm="100000">
                                          <p:val>
                                            <p:fltVal val="0"/>
                                          </p:val>
                                        </p:tav>
                                        <p:tav>
                                          <p:val>
                                            <p:strVal val="#ppt_w"/>
                                          </p:val>
                                        </p:tav>
                                      </p:tavLst>
                                    </p:anim>
                                    <p:anim calcmode="lin" valueType="num">
                                      <p:cBhvr additive="repl">
                                        <p:cTn id="30" dur="500" fill="hold"/>
                                        <p:tgtEl>
                                          <p:spTgt spid="6150"/>
                                        </p:tgtEl>
                                        <p:attrNameLst>
                                          <p:attrName>ppt_h</p:attrName>
                                        </p:attrNameLst>
                                      </p:cBhvr>
                                      <p:tavLst>
                                        <p:tav tm="100000">
                                          <p:val>
                                            <p:strVal val="#ppt_h"/>
                                          </p:val>
                                        </p:tav>
                                        <p:tav>
                                          <p:val>
                                            <p:strVal val="#ppt_h"/>
                                          </p:val>
                                        </p:tav>
                                      </p:tavLst>
                                    </p:anim>
                                  </p:childTnLst>
                                </p:cTn>
                              </p:par>
                            </p:childTnLst>
                          </p:cTn>
                        </p:par>
                        <p:par>
                          <p:cTn id="31" fill="hold" nodeType="afterGroup">
                            <p:stCondLst>
                              <p:cond delay="500"/>
                            </p:stCondLst>
                            <p:childTnLst>
                              <p:par>
                                <p:cTn id="32" presetID="18" presetClass="entr" presetSubtype="12" fill="hold" grpId="0" nodeType="afterEffect">
                                  <p:stCondLst>
                                    <p:cond delay="0"/>
                                  </p:stCondLst>
                                  <p:childTnLst>
                                    <p:set>
                                      <p:cBhvr additive="repl">
                                        <p:cTn id="33" dur="1" fill="hold">
                                          <p:stCondLst>
                                            <p:cond delay="0"/>
                                          </p:stCondLst>
                                        </p:cTn>
                                        <p:tgtEl>
                                          <p:spTgt spid="6147"/>
                                        </p:tgtEl>
                                        <p:attrNameLst>
                                          <p:attrName>style.visibility</p:attrName>
                                        </p:attrNameLst>
                                      </p:cBhvr>
                                      <p:to>
                                        <p:strVal val="visible"/>
                                      </p:to>
                                    </p:set>
                                    <p:animEffect transition="in" filter="strips(downLeft)">
                                      <p:cBhvr additive="repl">
                                        <p:cTn id="34" dur="500"/>
                                        <p:tgtEl>
                                          <p:spTgt spid="6147"/>
                                        </p:tgtEl>
                                      </p:cBhvr>
                                    </p:animEffect>
                                  </p:childTnLst>
                                </p:cTn>
                              </p:par>
                            </p:childTnLst>
                          </p:cTn>
                        </p:par>
                        <p:par>
                          <p:cTn id="35" fill="hold" nodeType="afterGroup">
                            <p:stCondLst>
                              <p:cond delay="1000"/>
                            </p:stCondLst>
                            <p:childTnLst>
                              <p:par>
                                <p:cTn id="36" presetID="18" presetClass="entr" presetSubtype="12" fill="hold" grpId="0" nodeType="afterEffect">
                                  <p:stCondLst>
                                    <p:cond delay="0"/>
                                  </p:stCondLst>
                                  <p:childTnLst>
                                    <p:set>
                                      <p:cBhvr additive="repl">
                                        <p:cTn id="37" dur="1" fill="hold">
                                          <p:stCondLst>
                                            <p:cond delay="0"/>
                                          </p:stCondLst>
                                        </p:cTn>
                                        <p:tgtEl>
                                          <p:spTgt spid="6148"/>
                                        </p:tgtEl>
                                        <p:attrNameLst>
                                          <p:attrName>style.visibility</p:attrName>
                                        </p:attrNameLst>
                                      </p:cBhvr>
                                      <p:to>
                                        <p:strVal val="visible"/>
                                      </p:to>
                                    </p:set>
                                    <p:animEffect transition="in" filter="strips(downLeft)">
                                      <p:cBhvr additive="repl">
                                        <p:cTn id="38" dur="500"/>
                                        <p:tgtEl>
                                          <p:spTgt spid="6148"/>
                                        </p:tgtEl>
                                      </p:cBhvr>
                                    </p:animEffect>
                                  </p:childTnLst>
                                </p:cTn>
                              </p:par>
                            </p:childTnLst>
                          </p:cTn>
                        </p:par>
                        <p:par>
                          <p:cTn id="39" fill="hold" nodeType="afterGroup">
                            <p:stCondLst>
                              <p:cond delay="1500"/>
                            </p:stCondLst>
                            <p:childTnLst>
                              <p:par>
                                <p:cTn id="40" presetID="18" presetClass="entr" presetSubtype="12" fill="hold" grpId="0" nodeType="afterEffect">
                                  <p:stCondLst>
                                    <p:cond delay="0"/>
                                  </p:stCondLst>
                                  <p:childTnLst>
                                    <p:set>
                                      <p:cBhvr additive="repl">
                                        <p:cTn id="41" dur="1" fill="hold">
                                          <p:stCondLst>
                                            <p:cond delay="0"/>
                                          </p:stCondLst>
                                        </p:cTn>
                                        <p:tgtEl>
                                          <p:spTgt spid="6149"/>
                                        </p:tgtEl>
                                        <p:attrNameLst>
                                          <p:attrName>style.visibility</p:attrName>
                                        </p:attrNameLst>
                                      </p:cBhvr>
                                      <p:to>
                                        <p:strVal val="visible"/>
                                      </p:to>
                                    </p:set>
                                    <p:animEffect transition="in" filter="strips(downLeft)">
                                      <p:cBhvr additive="repl">
                                        <p:cTn id="42" dur="500"/>
                                        <p:tgtEl>
                                          <p:spTgt spid="6149"/>
                                        </p:tgtEl>
                                      </p:cBhvr>
                                    </p:animEffect>
                                  </p:childTnLst>
                                </p:cTn>
                              </p:par>
                              <p:par>
                                <p:cTn id="43" presetID="18" presetClass="entr" presetSubtype="6" fill="hold" nodeType="withEffect">
                                  <p:stCondLst>
                                    <p:cond delay="0"/>
                                  </p:stCondLst>
                                  <p:childTnLst>
                                    <p:set>
                                      <p:cBhvr additive="repl">
                                        <p:cTn id="44" dur="1" fill="hold">
                                          <p:stCondLst>
                                            <p:cond delay="0"/>
                                          </p:stCondLst>
                                        </p:cTn>
                                        <p:tgtEl>
                                          <p:spTgt spid="6152"/>
                                        </p:tgtEl>
                                        <p:attrNameLst>
                                          <p:attrName>style.visibility</p:attrName>
                                        </p:attrNameLst>
                                      </p:cBhvr>
                                      <p:to>
                                        <p:strVal val="visible"/>
                                      </p:to>
                                    </p:set>
                                    <p:animEffect transition="in" filter="strips(downRight)">
                                      <p:cBhvr additive="repl">
                                        <p:cTn id="45" dur="500"/>
                                        <p:tgtEl>
                                          <p:spTgt spid="6152"/>
                                        </p:tgtEl>
                                      </p:cBhvr>
                                    </p:animEffect>
                                  </p:childTnLst>
                                </p:cTn>
                              </p:par>
                            </p:childTnLst>
                          </p:cTn>
                        </p:par>
                        <p:par>
                          <p:cTn id="46" fill="hold">
                            <p:stCondLst>
                              <p:cond delay="2000"/>
                            </p:stCondLst>
                            <p:childTnLst>
                              <p:par>
                                <p:cTn id="47" presetID="18" presetClass="entr" presetSubtype="12" fill="hold" grpId="0" nodeType="afterEffect">
                                  <p:stCondLst>
                                    <p:cond delay="0"/>
                                  </p:stCondLst>
                                  <p:childTnLst>
                                    <p:set>
                                      <p:cBhvr additive="repl">
                                        <p:cTn id="48" dur="1" fill="hold">
                                          <p:stCondLst>
                                            <p:cond delay="0"/>
                                          </p:stCondLst>
                                        </p:cTn>
                                        <p:tgtEl>
                                          <p:spTgt spid="13"/>
                                        </p:tgtEl>
                                        <p:attrNameLst>
                                          <p:attrName>style.visibility</p:attrName>
                                        </p:attrNameLst>
                                      </p:cBhvr>
                                      <p:to>
                                        <p:strVal val="visible"/>
                                      </p:to>
                                    </p:set>
                                    <p:animEffect transition="in" filter="strips(downLeft)">
                                      <p:cBhvr additive="repl">
                                        <p:cTn id="49" dur="500"/>
                                        <p:tgtEl>
                                          <p:spTgt spid="13"/>
                                        </p:tgtEl>
                                      </p:cBhvr>
                                    </p:animEffect>
                                  </p:childTnLst>
                                </p:cTn>
                              </p:par>
                            </p:childTnLst>
                          </p:cTn>
                        </p:par>
                        <p:par>
                          <p:cTn id="50" fill="hold">
                            <p:stCondLst>
                              <p:cond delay="2500"/>
                            </p:stCondLst>
                            <p:childTnLst>
                              <p:par>
                                <p:cTn id="51" presetID="18" presetClass="entr" presetSubtype="12" fill="hold" grpId="0" nodeType="afterEffect">
                                  <p:stCondLst>
                                    <p:cond delay="0"/>
                                  </p:stCondLst>
                                  <p:childTnLst>
                                    <p:set>
                                      <p:cBhvr additive="repl">
                                        <p:cTn id="52" dur="1" fill="hold">
                                          <p:stCondLst>
                                            <p:cond delay="0"/>
                                          </p:stCondLst>
                                        </p:cTn>
                                        <p:tgtEl>
                                          <p:spTgt spid="14"/>
                                        </p:tgtEl>
                                        <p:attrNameLst>
                                          <p:attrName>style.visibility</p:attrName>
                                        </p:attrNameLst>
                                      </p:cBhvr>
                                      <p:to>
                                        <p:strVal val="visible"/>
                                      </p:to>
                                    </p:set>
                                    <p:animEffect transition="in" filter="strips(downLeft)">
                                      <p:cBhvr additive="repl">
                                        <p:cTn id="53" dur="500"/>
                                        <p:tgtEl>
                                          <p:spTgt spid="14"/>
                                        </p:tgtEl>
                                      </p:cBhvr>
                                    </p:animEffect>
                                  </p:childTnLst>
                                </p:cTn>
                              </p:par>
                            </p:childTnLst>
                          </p:cTn>
                        </p:par>
                        <p:par>
                          <p:cTn id="54" fill="hold">
                            <p:stCondLst>
                              <p:cond delay="3000"/>
                            </p:stCondLst>
                            <p:childTnLst>
                              <p:par>
                                <p:cTn id="55" presetID="18" presetClass="entr" presetSubtype="12" fill="hold" grpId="0" nodeType="afterEffect">
                                  <p:stCondLst>
                                    <p:cond delay="0"/>
                                  </p:stCondLst>
                                  <p:childTnLst>
                                    <p:set>
                                      <p:cBhvr additive="repl">
                                        <p:cTn id="56" dur="1" fill="hold">
                                          <p:stCondLst>
                                            <p:cond delay="0"/>
                                          </p:stCondLst>
                                        </p:cTn>
                                        <p:tgtEl>
                                          <p:spTgt spid="15"/>
                                        </p:tgtEl>
                                        <p:attrNameLst>
                                          <p:attrName>style.visibility</p:attrName>
                                        </p:attrNameLst>
                                      </p:cBhvr>
                                      <p:to>
                                        <p:strVal val="visible"/>
                                      </p:to>
                                    </p:set>
                                    <p:animEffect transition="in" filter="strips(downLeft)">
                                      <p:cBhvr additive="repl">
                                        <p:cTn id="57" dur="500"/>
                                        <p:tgtEl>
                                          <p:spTgt spid="15"/>
                                        </p:tgtEl>
                                      </p:cBhvr>
                                    </p:animEffect>
                                  </p:childTnLst>
                                </p:cTn>
                              </p:par>
                            </p:childTnLst>
                          </p:cTn>
                        </p:par>
                        <p:par>
                          <p:cTn id="58" fill="hold">
                            <p:stCondLst>
                              <p:cond delay="3500"/>
                            </p:stCondLst>
                            <p:childTnLst>
                              <p:par>
                                <p:cTn id="59" presetID="18" presetClass="entr" presetSubtype="12" fill="hold" grpId="0" nodeType="afterEffect">
                                  <p:stCondLst>
                                    <p:cond delay="0"/>
                                  </p:stCondLst>
                                  <p:childTnLst>
                                    <p:set>
                                      <p:cBhvr additive="repl">
                                        <p:cTn id="60" dur="1" fill="hold">
                                          <p:stCondLst>
                                            <p:cond delay="0"/>
                                          </p:stCondLst>
                                        </p:cTn>
                                        <p:tgtEl>
                                          <p:spTgt spid="16"/>
                                        </p:tgtEl>
                                        <p:attrNameLst>
                                          <p:attrName>style.visibility</p:attrName>
                                        </p:attrNameLst>
                                      </p:cBhvr>
                                      <p:to>
                                        <p:strVal val="visible"/>
                                      </p:to>
                                    </p:set>
                                    <p:animEffect transition="in" filter="strips(downLeft)">
                                      <p:cBhvr additive="repl">
                                        <p:cTn id="61" dur="500"/>
                                        <p:tgtEl>
                                          <p:spTgt spid="16"/>
                                        </p:tgtEl>
                                      </p:cBhvr>
                                    </p:animEffect>
                                  </p:childTnLst>
                                </p:cTn>
                              </p:par>
                            </p:childTnLst>
                          </p:cTn>
                        </p:par>
                        <p:par>
                          <p:cTn id="62" fill="hold">
                            <p:stCondLst>
                              <p:cond delay="4000"/>
                            </p:stCondLst>
                            <p:childTnLst>
                              <p:par>
                                <p:cTn id="63" presetID="18" presetClass="entr" presetSubtype="12" fill="hold" grpId="0" nodeType="afterEffect">
                                  <p:stCondLst>
                                    <p:cond delay="0"/>
                                  </p:stCondLst>
                                  <p:childTnLst>
                                    <p:set>
                                      <p:cBhvr additive="repl">
                                        <p:cTn id="64" dur="1" fill="hold">
                                          <p:stCondLst>
                                            <p:cond delay="0"/>
                                          </p:stCondLst>
                                        </p:cTn>
                                        <p:tgtEl>
                                          <p:spTgt spid="17"/>
                                        </p:tgtEl>
                                        <p:attrNameLst>
                                          <p:attrName>style.visibility</p:attrName>
                                        </p:attrNameLst>
                                      </p:cBhvr>
                                      <p:to>
                                        <p:strVal val="visible"/>
                                      </p:to>
                                    </p:set>
                                    <p:animEffect transition="in" filter="strips(downLeft)">
                                      <p:cBhvr additive="repl">
                                        <p:cTn id="65" dur="500"/>
                                        <p:tgtEl>
                                          <p:spTgt spid="17"/>
                                        </p:tgtEl>
                                      </p:cBhvr>
                                    </p:animEffect>
                                  </p:childTnLst>
                                </p:cTn>
                              </p:par>
                            </p:childTnLst>
                          </p:cTn>
                        </p:par>
                        <p:par>
                          <p:cTn id="66" fill="hold">
                            <p:stCondLst>
                              <p:cond delay="4500"/>
                            </p:stCondLst>
                            <p:childTnLst>
                              <p:par>
                                <p:cTn id="67" presetID="18" presetClass="entr" presetSubtype="12" fill="hold" grpId="0" nodeType="afterEffect">
                                  <p:stCondLst>
                                    <p:cond delay="0"/>
                                  </p:stCondLst>
                                  <p:childTnLst>
                                    <p:set>
                                      <p:cBhvr additive="repl">
                                        <p:cTn id="68" dur="1" fill="hold">
                                          <p:stCondLst>
                                            <p:cond delay="0"/>
                                          </p:stCondLst>
                                        </p:cTn>
                                        <p:tgtEl>
                                          <p:spTgt spid="18"/>
                                        </p:tgtEl>
                                        <p:attrNameLst>
                                          <p:attrName>style.visibility</p:attrName>
                                        </p:attrNameLst>
                                      </p:cBhvr>
                                      <p:to>
                                        <p:strVal val="visible"/>
                                      </p:to>
                                    </p:set>
                                    <p:animEffect transition="in" filter="strips(downLeft)">
                                      <p:cBhvr additive="repl">
                                        <p:cTn id="69" dur="500"/>
                                        <p:tgtEl>
                                          <p:spTgt spid="18"/>
                                        </p:tgtEl>
                                      </p:cBhvr>
                                    </p:animEffect>
                                  </p:childTnLst>
                                </p:cTn>
                              </p:par>
                            </p:childTnLst>
                          </p:cTn>
                        </p:par>
                        <p:par>
                          <p:cTn id="70" fill="hold">
                            <p:stCondLst>
                              <p:cond delay="5000"/>
                            </p:stCondLst>
                            <p:childTnLst>
                              <p:par>
                                <p:cTn id="71" presetID="18" presetClass="entr" presetSubtype="12" fill="hold" grpId="0" nodeType="afterEffect">
                                  <p:stCondLst>
                                    <p:cond delay="0"/>
                                  </p:stCondLst>
                                  <p:childTnLst>
                                    <p:set>
                                      <p:cBhvr additive="repl">
                                        <p:cTn id="72" dur="1" fill="hold">
                                          <p:stCondLst>
                                            <p:cond delay="0"/>
                                          </p:stCondLst>
                                        </p:cTn>
                                        <p:tgtEl>
                                          <p:spTgt spid="19"/>
                                        </p:tgtEl>
                                        <p:attrNameLst>
                                          <p:attrName>style.visibility</p:attrName>
                                        </p:attrNameLst>
                                      </p:cBhvr>
                                      <p:to>
                                        <p:strVal val="visible"/>
                                      </p:to>
                                    </p:set>
                                    <p:animEffect transition="in" filter="strips(downLeft)">
                                      <p:cBhvr additive="repl">
                                        <p:cTn id="7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8" grpId="0" animBg="1"/>
      <p:bldP spid="6149" grpId="0" animBg="1"/>
      <p:bldP spid="6150" grpId="0" animBg="1"/>
      <p:bldP spid="13" grpId="0" animBg="1"/>
      <p:bldP spid="14" grpId="0" animBg="1"/>
      <p:bldP spid="15" grpId="0" animBg="1"/>
      <p:bldP spid="16" grpId="0" animBg="1"/>
      <p:bldP spid="17" grpId="0" animBg="1"/>
      <p:bldP spid="18"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s-ES" altLang="es-MX"/>
              <a:t>Motivación: caso 1</a:t>
            </a:r>
          </a:p>
        </p:txBody>
      </p:sp>
      <p:sp>
        <p:nvSpPr>
          <p:cNvPr id="43011" name="Rectangle 3"/>
          <p:cNvSpPr>
            <a:spLocks noGrp="1" noChangeArrowheads="1"/>
          </p:cNvSpPr>
          <p:nvPr>
            <p:ph sz="half" idx="1"/>
          </p:nvPr>
        </p:nvSpPr>
        <p:spPr>
          <a:xfrm>
            <a:off x="4716016" y="1222731"/>
            <a:ext cx="3886200" cy="3429000"/>
          </a:xfrm>
        </p:spPr>
        <p:txBody>
          <a:bodyPr>
            <a:normAutofit lnSpcReduction="10000"/>
          </a:bodyPr>
          <a:lstStyle/>
          <a:p>
            <a:r>
              <a:rPr lang="es-MX" altLang="es-MX" dirty="0"/>
              <a:t>¿Contradice esta evidencia la suposición inicial de que todas las canicas son blancas?</a:t>
            </a:r>
          </a:p>
          <a:p>
            <a:endParaRPr lang="es-MX" altLang="es-MX" dirty="0"/>
          </a:p>
          <a:p>
            <a:r>
              <a:rPr lang="es-MX" altLang="es-MX" dirty="0"/>
              <a:t>¿Demuestra esto que no hay canicas rojas?</a:t>
            </a:r>
            <a:endParaRPr lang="es-ES" altLang="es-MX" dirty="0"/>
          </a:p>
        </p:txBody>
      </p:sp>
      <p:sp>
        <p:nvSpPr>
          <p:cNvPr id="4" name="3 Marcador de fecha"/>
          <p:cNvSpPr>
            <a:spLocks noGrp="1"/>
          </p:cNvSpPr>
          <p:nvPr>
            <p:ph type="dt" sz="half" idx="10"/>
          </p:nvPr>
        </p:nvSpPr>
        <p:spPr/>
        <p:txBody>
          <a:bodyPr/>
          <a:lstStyle/>
          <a:p>
            <a:fld id="{1999107A-58E7-4229-99CE-5A07EA4F36E0}"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61D7B91A-E599-4129-A121-377078066985}" type="slidenum">
              <a:rPr lang="es-ES" altLang="es-MX" smtClean="0"/>
              <a:pPr/>
              <a:t>22</a:t>
            </a:fld>
            <a:endParaRPr lang="es-ES" altLang="es-MX"/>
          </a:p>
        </p:txBody>
      </p:sp>
      <p:pic>
        <p:nvPicPr>
          <p:cNvPr id="2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2160" y="1959769"/>
            <a:ext cx="1924050" cy="135493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 name="Oval 3"/>
          <p:cNvSpPr>
            <a:spLocks noChangeArrowheads="1"/>
          </p:cNvSpPr>
          <p:nvPr/>
        </p:nvSpPr>
        <p:spPr bwMode="auto">
          <a:xfrm>
            <a:off x="611560" y="2571750"/>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
        <p:nvSpPr>
          <p:cNvPr id="22" name="Oval 4"/>
          <p:cNvSpPr>
            <a:spLocks noChangeArrowheads="1"/>
          </p:cNvSpPr>
          <p:nvPr/>
        </p:nvSpPr>
        <p:spPr bwMode="auto">
          <a:xfrm>
            <a:off x="916360" y="2743200"/>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
        <p:nvSpPr>
          <p:cNvPr id="23" name="Oval 5"/>
          <p:cNvSpPr>
            <a:spLocks noChangeArrowheads="1"/>
          </p:cNvSpPr>
          <p:nvPr/>
        </p:nvSpPr>
        <p:spPr bwMode="auto">
          <a:xfrm>
            <a:off x="1297360" y="2857500"/>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
        <p:nvSpPr>
          <p:cNvPr id="24" name="AutoShape 6"/>
          <p:cNvSpPr>
            <a:spLocks noChangeArrowheads="1"/>
          </p:cNvSpPr>
          <p:nvPr/>
        </p:nvSpPr>
        <p:spPr bwMode="auto">
          <a:xfrm flipH="1">
            <a:off x="916360" y="1828800"/>
            <a:ext cx="1676400" cy="800100"/>
          </a:xfrm>
          <a:prstGeom prst="curvedDownArrow">
            <a:avLst>
              <a:gd name="adj1" fmla="val 30556"/>
              <a:gd name="adj2" fmla="val 62566"/>
              <a:gd name="adj3" fmla="val 33333"/>
            </a:avLst>
          </a:prstGeom>
          <a:solidFill>
            <a:srgbClr val="0070C0"/>
          </a:solidFill>
          <a:ln w="9398">
            <a:solidFill>
              <a:srgbClr val="FFFFFF"/>
            </a:solidFill>
            <a:miter lim="800000"/>
            <a:headEnd/>
            <a:tailEnd/>
          </a:ln>
          <a:effectLst/>
        </p:spPr>
        <p:txBody>
          <a:bodyPr wrap="none" anchor="ctr"/>
          <a:lstStyle/>
          <a:p>
            <a:endParaRPr lang="es-MX"/>
          </a:p>
        </p:txBody>
      </p:sp>
      <p:sp>
        <p:nvSpPr>
          <p:cNvPr id="29" name="28 CuadroTexto"/>
          <p:cNvSpPr txBox="1"/>
          <p:nvPr/>
        </p:nvSpPr>
        <p:spPr>
          <a:xfrm>
            <a:off x="6804248" y="2771109"/>
            <a:ext cx="1296144" cy="461665"/>
          </a:xfrm>
          <a:prstGeom prst="rect">
            <a:avLst/>
          </a:prstGeom>
          <a:noFill/>
        </p:spPr>
        <p:txBody>
          <a:bodyPr wrap="square" rtlCol="0">
            <a:spAutoFit/>
          </a:bodyPr>
          <a:lstStyle/>
          <a:p>
            <a:pPr algn="ctr"/>
            <a:r>
              <a:rPr lang="es-MX" sz="2400" dirty="0">
                <a:solidFill>
                  <a:schemeClr val="accent6"/>
                </a:solidFill>
                <a:latin typeface="+mn-lt"/>
              </a:rPr>
              <a:t>No</a:t>
            </a:r>
          </a:p>
        </p:txBody>
      </p:sp>
      <p:sp>
        <p:nvSpPr>
          <p:cNvPr id="32" name="31 CuadroTexto"/>
          <p:cNvSpPr txBox="1"/>
          <p:nvPr/>
        </p:nvSpPr>
        <p:spPr>
          <a:xfrm>
            <a:off x="6156176" y="4519166"/>
            <a:ext cx="1296144" cy="461665"/>
          </a:xfrm>
          <a:prstGeom prst="rect">
            <a:avLst/>
          </a:prstGeom>
          <a:noFill/>
        </p:spPr>
        <p:txBody>
          <a:bodyPr wrap="square" rtlCol="0">
            <a:spAutoFit/>
          </a:bodyPr>
          <a:lstStyle/>
          <a:p>
            <a:pPr algn="ctr"/>
            <a:r>
              <a:rPr lang="es-MX" sz="2400" dirty="0">
                <a:solidFill>
                  <a:schemeClr val="accent6"/>
                </a:solidFill>
                <a:latin typeface="+mn-lt"/>
              </a:rPr>
              <a:t>No</a:t>
            </a:r>
          </a:p>
        </p:txBody>
      </p:sp>
      <p:sp>
        <p:nvSpPr>
          <p:cNvPr id="15" name="Oval 3"/>
          <p:cNvSpPr>
            <a:spLocks noChangeArrowheads="1"/>
          </p:cNvSpPr>
          <p:nvPr/>
        </p:nvSpPr>
        <p:spPr bwMode="auto">
          <a:xfrm>
            <a:off x="611560" y="2857500"/>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
        <p:nvSpPr>
          <p:cNvPr id="16" name="Oval 4"/>
          <p:cNvSpPr>
            <a:spLocks noChangeArrowheads="1"/>
          </p:cNvSpPr>
          <p:nvPr/>
        </p:nvSpPr>
        <p:spPr bwMode="auto">
          <a:xfrm>
            <a:off x="916360" y="3028950"/>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
        <p:nvSpPr>
          <p:cNvPr id="17" name="Oval 5"/>
          <p:cNvSpPr>
            <a:spLocks noChangeArrowheads="1"/>
          </p:cNvSpPr>
          <p:nvPr/>
        </p:nvSpPr>
        <p:spPr bwMode="auto">
          <a:xfrm>
            <a:off x="1297360" y="3143250"/>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
        <p:nvSpPr>
          <p:cNvPr id="18" name="Oval 3"/>
          <p:cNvSpPr>
            <a:spLocks noChangeArrowheads="1"/>
          </p:cNvSpPr>
          <p:nvPr/>
        </p:nvSpPr>
        <p:spPr bwMode="auto">
          <a:xfrm>
            <a:off x="611560" y="3108973"/>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
        <p:nvSpPr>
          <p:cNvPr id="25" name="Oval 4"/>
          <p:cNvSpPr>
            <a:spLocks noChangeArrowheads="1"/>
          </p:cNvSpPr>
          <p:nvPr/>
        </p:nvSpPr>
        <p:spPr bwMode="auto">
          <a:xfrm>
            <a:off x="916360" y="3280423"/>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
        <p:nvSpPr>
          <p:cNvPr id="26" name="Oval 5"/>
          <p:cNvSpPr>
            <a:spLocks noChangeArrowheads="1"/>
          </p:cNvSpPr>
          <p:nvPr/>
        </p:nvSpPr>
        <p:spPr bwMode="auto">
          <a:xfrm>
            <a:off x="1297360" y="3394723"/>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
        <p:nvSpPr>
          <p:cNvPr id="27" name="Oval 5"/>
          <p:cNvSpPr>
            <a:spLocks noChangeArrowheads="1"/>
          </p:cNvSpPr>
          <p:nvPr/>
        </p:nvSpPr>
        <p:spPr bwMode="auto">
          <a:xfrm>
            <a:off x="1640260" y="3262759"/>
            <a:ext cx="228600" cy="171450"/>
          </a:xfrm>
          <a:prstGeom prst="ellipse">
            <a:avLst/>
          </a:prstGeom>
          <a:gradFill flip="none" rotWithShape="1">
            <a:gsLst>
              <a:gs pos="0">
                <a:srgbClr val="FFEFD1"/>
              </a:gs>
              <a:gs pos="64999">
                <a:srgbClr val="F0EBD5"/>
              </a:gs>
              <a:gs pos="100000">
                <a:srgbClr val="D1C39F"/>
              </a:gs>
            </a:gsLst>
            <a:path path="circle">
              <a:fillToRect r="100000" b="100000"/>
            </a:path>
            <a:tileRect l="-100000" t="-100000"/>
          </a:gradFill>
          <a:ln w="9360">
            <a:solidFill>
              <a:schemeClr val="tx1"/>
            </a:solidFill>
            <a:miter lim="800000"/>
            <a:headEnd/>
            <a:tailEnd/>
          </a:ln>
          <a:effectLst/>
          <a:scene3d>
            <a:camera prst="orthographicFront"/>
            <a:lightRig rig="threePt" dir="t"/>
          </a:scene3d>
          <a:sp3d prstMaterial="matte">
            <a:bevelT/>
          </a:sp3d>
        </p:spPr>
        <p:txBody>
          <a:bodyPr wrap="none" anchor="ctr"/>
          <a:lstStyle/>
          <a:p>
            <a:endParaRPr lang="es-MX"/>
          </a:p>
        </p:txBody>
      </p:sp>
    </p:spTree>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011">
                                            <p:txEl>
                                              <p:pRg st="2" end="2"/>
                                            </p:txEl>
                                          </p:spTgt>
                                        </p:tgtEl>
                                        <p:attrNameLst>
                                          <p:attrName>style.visibility</p:attrName>
                                        </p:attrNameLst>
                                      </p:cBhvr>
                                      <p:to>
                                        <p:strVal val="visible"/>
                                      </p:to>
                                    </p:set>
                                    <p:animEffect transition="in" filter="fade">
                                      <p:cBhvr>
                                        <p:cTn id="12" dur="500"/>
                                        <p:tgtEl>
                                          <p:spTgt spid="430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29"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Motivación: Caso 1</a:t>
            </a:r>
          </a:p>
        </p:txBody>
      </p:sp>
      <p:sp>
        <p:nvSpPr>
          <p:cNvPr id="8" name="7 Marcador de contenido"/>
          <p:cNvSpPr>
            <a:spLocks noGrp="1"/>
          </p:cNvSpPr>
          <p:nvPr>
            <p:ph idx="1"/>
          </p:nvPr>
        </p:nvSpPr>
        <p:spPr/>
        <p:txBody>
          <a:bodyPr>
            <a:normAutofit/>
          </a:bodyPr>
          <a:lstStyle/>
          <a:p>
            <a:r>
              <a:rPr lang="es-MX" sz="3200" dirty="0"/>
              <a:t>Las opciones planteadas son:</a:t>
            </a:r>
          </a:p>
          <a:p>
            <a:pPr lvl="1"/>
            <a:r>
              <a:rPr lang="es-MX" sz="2800" dirty="0"/>
              <a:t>(0) o bien todas las canicas son blancas</a:t>
            </a:r>
          </a:p>
          <a:p>
            <a:pPr lvl="1"/>
            <a:r>
              <a:rPr lang="es-MX" sz="2800" dirty="0"/>
              <a:t>(1) o bien hay algunas rojas;</a:t>
            </a:r>
          </a:p>
          <a:p>
            <a:r>
              <a:rPr lang="es-MX" sz="3200" dirty="0"/>
              <a:t>Sin embargo, la extracción de solamente canicas blancas no nos garantiza que no haya rojas</a:t>
            </a:r>
          </a:p>
        </p:txBody>
      </p:sp>
      <p:sp>
        <p:nvSpPr>
          <p:cNvPr id="5" name="4 Marcador de fecha"/>
          <p:cNvSpPr>
            <a:spLocks noGrp="1"/>
          </p:cNvSpPr>
          <p:nvPr>
            <p:ph type="dt" sz="half" idx="10"/>
          </p:nvPr>
        </p:nvSpPr>
        <p:spPr/>
        <p:txBody>
          <a:bodyPr/>
          <a:lstStyle/>
          <a:p>
            <a:fld id="{600DB609-11DB-43AA-BBD0-07652789592D}" type="datetime1">
              <a:rPr lang="es-MX" altLang="es-MX" smtClean="0"/>
              <a:t>21/09/2021</a:t>
            </a:fld>
            <a:endParaRPr lang="es-ES" altLang="es-MX"/>
          </a:p>
        </p:txBody>
      </p:sp>
      <p:sp>
        <p:nvSpPr>
          <p:cNvPr id="7" name="6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6C60BD17-678F-499C-9C59-F7AB487918CB}" type="slidenum">
              <a:rPr lang="es-ES" altLang="es-MX" smtClean="0"/>
              <a:pPr/>
              <a:t>23</a:t>
            </a:fld>
            <a:endParaRPr lang="es-ES" altLang="es-MX"/>
          </a:p>
        </p:txBody>
      </p:sp>
    </p:spTree>
    <p:extLst>
      <p:ext uri="{BB962C8B-B14F-4D97-AF65-F5344CB8AC3E}">
        <p14:creationId xmlns:p14="http://schemas.microsoft.com/office/powerpoint/2010/main" val="2343371274"/>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Motivación: Caso 1</a:t>
            </a:r>
          </a:p>
        </p:txBody>
      </p:sp>
      <p:sp>
        <p:nvSpPr>
          <p:cNvPr id="8" name="7 Marcador de contenido"/>
          <p:cNvSpPr>
            <a:spLocks noGrp="1"/>
          </p:cNvSpPr>
          <p:nvPr>
            <p:ph idx="1"/>
          </p:nvPr>
        </p:nvSpPr>
        <p:spPr/>
        <p:txBody>
          <a:bodyPr>
            <a:normAutofit/>
          </a:bodyPr>
          <a:lstStyle/>
          <a:p>
            <a:r>
              <a:rPr lang="es-MX" sz="2800" dirty="0"/>
              <a:t>Aunque si la muestra es muy grande y las rojas siguen sin aparecer, podríamos comenzar a pensar que en realidad no están ahí</a:t>
            </a:r>
          </a:p>
          <a:p>
            <a:r>
              <a:rPr lang="es-MX" sz="2800" dirty="0"/>
              <a:t>Por otro lado, la aparición de una sola canica roja nos llevaría a desechar la hipótesis de que todas son blancas, sin importar el tamaño de la muestra</a:t>
            </a:r>
          </a:p>
        </p:txBody>
      </p:sp>
      <p:sp>
        <p:nvSpPr>
          <p:cNvPr id="5" name="4 Marcador de fecha"/>
          <p:cNvSpPr>
            <a:spLocks noGrp="1"/>
          </p:cNvSpPr>
          <p:nvPr>
            <p:ph type="dt" sz="half" idx="10"/>
          </p:nvPr>
        </p:nvSpPr>
        <p:spPr/>
        <p:txBody>
          <a:bodyPr/>
          <a:lstStyle/>
          <a:p>
            <a:fld id="{600DB609-11DB-43AA-BBD0-07652789592D}" type="datetime1">
              <a:rPr lang="es-MX" altLang="es-MX" smtClean="0"/>
              <a:t>21/09/2021</a:t>
            </a:fld>
            <a:endParaRPr lang="es-ES" altLang="es-MX"/>
          </a:p>
        </p:txBody>
      </p:sp>
      <p:sp>
        <p:nvSpPr>
          <p:cNvPr id="7" name="6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6C60BD17-678F-499C-9C59-F7AB487918CB}" type="slidenum">
              <a:rPr lang="es-ES" altLang="es-MX" smtClean="0"/>
              <a:pPr/>
              <a:t>24</a:t>
            </a:fld>
            <a:endParaRPr lang="es-ES" altLang="es-MX"/>
          </a:p>
        </p:txBody>
      </p:sp>
    </p:spTree>
    <p:extLst>
      <p:ext uri="{BB962C8B-B14F-4D97-AF65-F5344CB8AC3E}">
        <p14:creationId xmlns:p14="http://schemas.microsoft.com/office/powerpoint/2010/main" val="2343371274"/>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p:txBody>
          <a:bodyPr/>
          <a:lstStyle/>
          <a:p>
            <a:r>
              <a:rPr lang="es-MX" altLang="es-MX"/>
              <a:t>Motivación: caso 2</a:t>
            </a:r>
          </a:p>
        </p:txBody>
      </p:sp>
      <p:sp>
        <p:nvSpPr>
          <p:cNvPr id="7175" name="Rectangle 7"/>
          <p:cNvSpPr>
            <a:spLocks noGrp="1" noChangeArrowheads="1"/>
          </p:cNvSpPr>
          <p:nvPr>
            <p:ph type="body" sz="half" idx="1"/>
          </p:nvPr>
        </p:nvSpPr>
        <p:spPr/>
        <p:txBody>
          <a:bodyPr>
            <a:normAutofit lnSpcReduction="10000"/>
          </a:bodyPr>
          <a:lstStyle/>
          <a:p>
            <a:r>
              <a:rPr lang="es-MX" altLang="es-MX" dirty="0"/>
              <a:t>En una situación un poco distinta, supongamos que sabemos que en la caja hay 100 canicas que pueden ser blancas o rojas</a:t>
            </a:r>
          </a:p>
          <a:p>
            <a:r>
              <a:rPr lang="es-MX" altLang="es-MX" dirty="0"/>
              <a:t>Nos interesa la proporción de canicas rojas en la caja y es deseable que no sea mayor a 0.1</a:t>
            </a:r>
          </a:p>
        </p:txBody>
      </p:sp>
      <p:sp>
        <p:nvSpPr>
          <p:cNvPr id="17" name="4 Marcador de fecha"/>
          <p:cNvSpPr>
            <a:spLocks noGrp="1"/>
          </p:cNvSpPr>
          <p:nvPr>
            <p:ph type="dt" sz="half" idx="10"/>
          </p:nvPr>
        </p:nvSpPr>
        <p:spPr/>
        <p:txBody>
          <a:bodyPr/>
          <a:lstStyle/>
          <a:p>
            <a:fld id="{5629C407-974E-4D49-8533-C6B5D9DC028E}" type="datetime1">
              <a:rPr lang="es-MX" altLang="es-MX" smtClean="0"/>
              <a:t>21/09/2021</a:t>
            </a:fld>
            <a:endParaRPr lang="es-ES" altLang="es-MX"/>
          </a:p>
        </p:txBody>
      </p:sp>
      <p:sp>
        <p:nvSpPr>
          <p:cNvPr id="18" name="5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19" name="6 Marcador de número de diapositiva"/>
          <p:cNvSpPr>
            <a:spLocks noGrp="1"/>
          </p:cNvSpPr>
          <p:nvPr>
            <p:ph type="sldNum" sz="quarter" idx="12"/>
          </p:nvPr>
        </p:nvSpPr>
        <p:spPr/>
        <p:txBody>
          <a:bodyPr/>
          <a:lstStyle/>
          <a:p>
            <a:fld id="{AE838E0C-6A46-48C1-8DDE-705FE03E0F76}" type="slidenum">
              <a:rPr lang="es-ES" altLang="es-MX" smtClean="0"/>
              <a:pPr/>
              <a:t>25</a:t>
            </a:fld>
            <a:endParaRPr lang="es-ES" altLang="es-MX"/>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1674019"/>
            <a:ext cx="1924050" cy="135493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Oval 3"/>
          <p:cNvSpPr>
            <a:spLocks noChangeArrowheads="1"/>
          </p:cNvSpPr>
          <p:nvPr/>
        </p:nvSpPr>
        <p:spPr bwMode="auto">
          <a:xfrm>
            <a:off x="5943600" y="2286000"/>
            <a:ext cx="228600" cy="171450"/>
          </a:xfrm>
          <a:prstGeom prst="ellipse">
            <a:avLst/>
          </a:prstGeom>
          <a:gradFill flip="none" rotWithShape="1">
            <a:gsLst>
              <a:gs pos="0">
                <a:srgbClr val="FFEFD1"/>
              </a:gs>
              <a:gs pos="64999">
                <a:srgbClr val="F0EBD5"/>
              </a:gs>
              <a:gs pos="100000">
                <a:srgbClr val="D1C39F"/>
              </a:gs>
            </a:gsLst>
            <a:lin ang="2700000" scaled="0"/>
            <a:tileRect/>
          </a:gradFill>
          <a:ln w="936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s-MX"/>
          </a:p>
        </p:txBody>
      </p:sp>
      <p:sp>
        <p:nvSpPr>
          <p:cNvPr id="7172" name="Oval 4"/>
          <p:cNvSpPr>
            <a:spLocks noChangeArrowheads="1"/>
          </p:cNvSpPr>
          <p:nvPr/>
        </p:nvSpPr>
        <p:spPr bwMode="auto">
          <a:xfrm>
            <a:off x="6248400" y="2457450"/>
            <a:ext cx="228600" cy="171450"/>
          </a:xfrm>
          <a:prstGeom prst="ellipse">
            <a:avLst/>
          </a:prstGeom>
          <a:gradFill flip="none" rotWithShape="1">
            <a:gsLst>
              <a:gs pos="0">
                <a:srgbClr val="FFEFD1"/>
              </a:gs>
              <a:gs pos="64999">
                <a:srgbClr val="F0EBD5"/>
              </a:gs>
              <a:gs pos="100000">
                <a:srgbClr val="D1C39F"/>
              </a:gs>
            </a:gsLst>
            <a:lin ang="2700000" scaled="0"/>
            <a:tileRect/>
          </a:gradFill>
          <a:ln w="936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s-MX"/>
          </a:p>
        </p:txBody>
      </p:sp>
      <p:sp>
        <p:nvSpPr>
          <p:cNvPr id="7173" name="Oval 5"/>
          <p:cNvSpPr>
            <a:spLocks noChangeArrowheads="1"/>
          </p:cNvSpPr>
          <p:nvPr/>
        </p:nvSpPr>
        <p:spPr bwMode="auto">
          <a:xfrm>
            <a:off x="6629400" y="2571750"/>
            <a:ext cx="228600" cy="171450"/>
          </a:xfrm>
          <a:prstGeom prst="ellipse">
            <a:avLst/>
          </a:prstGeom>
          <a:gradFill flip="none" rotWithShape="1">
            <a:gsLst>
              <a:gs pos="0">
                <a:srgbClr val="FFEFD1"/>
              </a:gs>
              <a:gs pos="64999">
                <a:srgbClr val="F0EBD5"/>
              </a:gs>
              <a:gs pos="100000">
                <a:srgbClr val="D1C39F"/>
              </a:gs>
            </a:gsLst>
            <a:lin ang="2700000" scaled="0"/>
            <a:tileRect/>
          </a:gradFill>
          <a:ln w="936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s-MX"/>
          </a:p>
        </p:txBody>
      </p:sp>
      <p:sp>
        <p:nvSpPr>
          <p:cNvPr id="7174" name="AutoShape 6"/>
          <p:cNvSpPr>
            <a:spLocks noChangeArrowheads="1"/>
          </p:cNvSpPr>
          <p:nvPr/>
        </p:nvSpPr>
        <p:spPr bwMode="auto">
          <a:xfrm flipH="1">
            <a:off x="6248400" y="1543050"/>
            <a:ext cx="1676400" cy="800100"/>
          </a:xfrm>
          <a:prstGeom prst="curvedDownArrow">
            <a:avLst>
              <a:gd name="adj1" fmla="val 30556"/>
              <a:gd name="adj2" fmla="val 62566"/>
              <a:gd name="adj3" fmla="val 33333"/>
            </a:avLst>
          </a:prstGeom>
          <a:solidFill>
            <a:srgbClr val="0070C0"/>
          </a:solidFill>
          <a:ln w="9398">
            <a:solidFill>
              <a:srgbClr val="FFFFFF"/>
            </a:solidFill>
            <a:miter lim="800000"/>
            <a:headEnd/>
            <a:tailEnd/>
          </a:ln>
          <a:effectLst/>
        </p:spPr>
        <p:txBody>
          <a:bodyPr wrap="none" anchor="ctr"/>
          <a:lstStyle/>
          <a:p>
            <a:endParaRPr lang="es-MX"/>
          </a:p>
        </p:txBody>
      </p:sp>
      <p:sp>
        <p:nvSpPr>
          <p:cNvPr id="7176" name="Rectangle 8"/>
          <p:cNvSpPr>
            <a:spLocks noChangeArrowheads="1"/>
          </p:cNvSpPr>
          <p:nvPr/>
        </p:nvSpPr>
        <p:spPr bwMode="auto">
          <a:xfrm>
            <a:off x="5029200" y="3435846"/>
            <a:ext cx="3810000"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Times New Roman" pitchFamily="18" charset="0"/>
              </a:defRPr>
            </a:lvl1pPr>
            <a:lvl2pPr>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Times New Roman" pitchFamily="18" charset="0"/>
              </a:defRPr>
            </a:lvl2pPr>
            <a:lvl3pPr>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Times New Roman" pitchFamily="18" charset="0"/>
              </a:defRPr>
            </a:lvl3pPr>
            <a:lvl4pPr>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Times New Roman" pitchFamily="18" charset="0"/>
              </a:defRPr>
            </a:lvl4pPr>
            <a:lvl5pPr>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Times New Roman" pitchFamily="18" charset="0"/>
              </a:defRPr>
            </a:lvl5pPr>
            <a:lvl6pPr marL="2514600" indent="-228600" defTabSz="449263" fontAlgn="base">
              <a:spcBef>
                <a:spcPct val="0"/>
              </a:spcBef>
              <a:spcAft>
                <a:spcPct val="0"/>
              </a:spcAft>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Times New Roman" pitchFamily="18" charset="0"/>
              </a:defRPr>
            </a:lvl6pPr>
            <a:lvl7pPr marL="2971800" indent="-228600" defTabSz="449263" fontAlgn="base">
              <a:spcBef>
                <a:spcPct val="0"/>
              </a:spcBef>
              <a:spcAft>
                <a:spcPct val="0"/>
              </a:spcAft>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Times New Roman" pitchFamily="18" charset="0"/>
              </a:defRPr>
            </a:lvl7pPr>
            <a:lvl8pPr marL="3429000" indent="-228600" defTabSz="449263" fontAlgn="base">
              <a:spcBef>
                <a:spcPct val="0"/>
              </a:spcBef>
              <a:spcAft>
                <a:spcPct val="0"/>
              </a:spcAft>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Times New Roman" pitchFamily="18" charset="0"/>
              </a:defRPr>
            </a:lvl8pPr>
            <a:lvl9pPr marL="3886200" indent="-228600" defTabSz="449263" fontAlgn="base">
              <a:spcBef>
                <a:spcPct val="0"/>
              </a:spcBef>
              <a:spcAft>
                <a:spcPct val="0"/>
              </a:spcAft>
              <a:buClr>
                <a:srgbClr val="000000"/>
              </a:buClr>
              <a:buSzPct val="100000"/>
              <a:buFont typeface="Times New Roman"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Times New Roman" pitchFamily="18" charset="0"/>
              </a:defRPr>
            </a:lvl9pPr>
          </a:lstStyle>
          <a:p>
            <a:pPr marL="320040" indent="-320040">
              <a:spcBef>
                <a:spcPts val="700"/>
              </a:spcBef>
              <a:buClr>
                <a:schemeClr val="accent2"/>
              </a:buClr>
              <a:buSzPct val="60000"/>
              <a:buFont typeface="Wingdings"/>
              <a:buChar char=""/>
            </a:pPr>
            <a:r>
              <a:rPr lang="es-MX" altLang="es-MX" sz="2000" dirty="0">
                <a:solidFill>
                  <a:schemeClr val="tx1"/>
                </a:solidFill>
                <a:latin typeface="+mn-lt"/>
              </a:rPr>
              <a:t>Si sacamos diez canicas y de ellas, dos son rojas, ¿eso demuestra que nuestra hipótesis inicial es falsa?</a:t>
            </a:r>
          </a:p>
        </p:txBody>
      </p:sp>
      <p:sp>
        <p:nvSpPr>
          <p:cNvPr id="7177" name="Oval 9"/>
          <p:cNvSpPr>
            <a:spLocks noChangeArrowheads="1"/>
          </p:cNvSpPr>
          <p:nvPr/>
        </p:nvSpPr>
        <p:spPr bwMode="auto">
          <a:xfrm>
            <a:off x="5715000" y="2571750"/>
            <a:ext cx="228600" cy="171450"/>
          </a:xfrm>
          <a:prstGeom prst="ellipse">
            <a:avLst/>
          </a:prstGeom>
          <a:gradFill flip="none" rotWithShape="1">
            <a:gsLst>
              <a:gs pos="0">
                <a:srgbClr val="FFEFD1"/>
              </a:gs>
              <a:gs pos="64999">
                <a:srgbClr val="F0EBD5"/>
              </a:gs>
              <a:gs pos="100000">
                <a:srgbClr val="D1C39F"/>
              </a:gs>
            </a:gsLst>
            <a:lin ang="2700000" scaled="0"/>
            <a:tileRect/>
          </a:gradFill>
          <a:ln w="936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s-MX"/>
          </a:p>
        </p:txBody>
      </p:sp>
      <p:sp>
        <p:nvSpPr>
          <p:cNvPr id="7178" name="Oval 10"/>
          <p:cNvSpPr>
            <a:spLocks noChangeArrowheads="1"/>
          </p:cNvSpPr>
          <p:nvPr/>
        </p:nvSpPr>
        <p:spPr bwMode="auto">
          <a:xfrm>
            <a:off x="6096000" y="2743200"/>
            <a:ext cx="228600" cy="171450"/>
          </a:xfrm>
          <a:prstGeom prst="ellipse">
            <a:avLst/>
          </a:prstGeom>
          <a:gradFill>
            <a:gsLst>
              <a:gs pos="70000">
                <a:schemeClr val="accent1"/>
              </a:gs>
              <a:gs pos="20000">
                <a:srgbClr val="D1C39F"/>
              </a:gs>
            </a:gsLst>
            <a:lin ang="2700000" scaled="0"/>
          </a:gradFill>
          <a:ln w="9360">
            <a:solidFill>
              <a:schemeClr val="tx1"/>
            </a:solidFill>
            <a:miter lim="800000"/>
            <a:headEnd/>
            <a:tailEnd/>
          </a:ln>
          <a:effectLst/>
        </p:spPr>
        <p:txBody>
          <a:bodyPr wrap="none" anchor="ctr"/>
          <a:lstStyle/>
          <a:p>
            <a:endParaRPr lang="es-MX"/>
          </a:p>
        </p:txBody>
      </p:sp>
      <p:sp>
        <p:nvSpPr>
          <p:cNvPr id="7179" name="Oval 11"/>
          <p:cNvSpPr>
            <a:spLocks noChangeArrowheads="1"/>
          </p:cNvSpPr>
          <p:nvPr/>
        </p:nvSpPr>
        <p:spPr bwMode="auto">
          <a:xfrm>
            <a:off x="6477000" y="2857500"/>
            <a:ext cx="228600" cy="171450"/>
          </a:xfrm>
          <a:prstGeom prst="ellipse">
            <a:avLst/>
          </a:prstGeom>
          <a:gradFill flip="none" rotWithShape="1">
            <a:gsLst>
              <a:gs pos="0">
                <a:srgbClr val="FFEFD1"/>
              </a:gs>
              <a:gs pos="64999">
                <a:srgbClr val="F0EBD5"/>
              </a:gs>
              <a:gs pos="100000">
                <a:srgbClr val="D1C39F"/>
              </a:gs>
            </a:gsLst>
            <a:lin ang="2700000" scaled="0"/>
            <a:tileRect/>
          </a:gradFill>
          <a:ln w="936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s-MX"/>
          </a:p>
        </p:txBody>
      </p:sp>
      <p:sp>
        <p:nvSpPr>
          <p:cNvPr id="7180" name="Oval 12"/>
          <p:cNvSpPr>
            <a:spLocks noChangeArrowheads="1"/>
          </p:cNvSpPr>
          <p:nvPr/>
        </p:nvSpPr>
        <p:spPr bwMode="auto">
          <a:xfrm>
            <a:off x="6858000" y="2857500"/>
            <a:ext cx="228600" cy="171450"/>
          </a:xfrm>
          <a:prstGeom prst="ellipse">
            <a:avLst/>
          </a:prstGeom>
          <a:gradFill>
            <a:gsLst>
              <a:gs pos="70000">
                <a:schemeClr val="accent1"/>
              </a:gs>
              <a:gs pos="20000">
                <a:srgbClr val="D1C39F"/>
              </a:gs>
            </a:gsLst>
            <a:lin ang="2700000" scaled="0"/>
          </a:gradFill>
          <a:ln w="9360">
            <a:solidFill>
              <a:schemeClr val="tx1"/>
            </a:solidFill>
            <a:miter lim="800000"/>
            <a:headEnd/>
            <a:tailEnd/>
          </a:ln>
          <a:effectLst/>
        </p:spPr>
        <p:txBody>
          <a:bodyPr wrap="none" anchor="ctr"/>
          <a:lstStyle/>
          <a:p>
            <a:endParaRPr lang="es-MX"/>
          </a:p>
        </p:txBody>
      </p:sp>
      <p:sp>
        <p:nvSpPr>
          <p:cNvPr id="7181" name="Oval 13"/>
          <p:cNvSpPr>
            <a:spLocks noChangeArrowheads="1"/>
          </p:cNvSpPr>
          <p:nvPr/>
        </p:nvSpPr>
        <p:spPr bwMode="auto">
          <a:xfrm>
            <a:off x="7162800" y="3028950"/>
            <a:ext cx="228600" cy="171450"/>
          </a:xfrm>
          <a:prstGeom prst="ellipse">
            <a:avLst/>
          </a:prstGeom>
          <a:gradFill flip="none" rotWithShape="1">
            <a:gsLst>
              <a:gs pos="0">
                <a:srgbClr val="FFEFD1"/>
              </a:gs>
              <a:gs pos="64999">
                <a:srgbClr val="F0EBD5"/>
              </a:gs>
              <a:gs pos="100000">
                <a:srgbClr val="D1C39F"/>
              </a:gs>
            </a:gsLst>
            <a:lin ang="2700000" scaled="0"/>
            <a:tileRect/>
          </a:gradFill>
          <a:ln w="936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s-MX"/>
          </a:p>
        </p:txBody>
      </p:sp>
      <p:sp>
        <p:nvSpPr>
          <p:cNvPr id="7182" name="Oval 14"/>
          <p:cNvSpPr>
            <a:spLocks noChangeArrowheads="1"/>
          </p:cNvSpPr>
          <p:nvPr/>
        </p:nvSpPr>
        <p:spPr bwMode="auto">
          <a:xfrm>
            <a:off x="6629400" y="3143250"/>
            <a:ext cx="228600" cy="171450"/>
          </a:xfrm>
          <a:prstGeom prst="ellipse">
            <a:avLst/>
          </a:prstGeom>
          <a:gradFill flip="none" rotWithShape="1">
            <a:gsLst>
              <a:gs pos="0">
                <a:srgbClr val="FFEFD1"/>
              </a:gs>
              <a:gs pos="64999">
                <a:srgbClr val="F0EBD5"/>
              </a:gs>
              <a:gs pos="100000">
                <a:srgbClr val="D1C39F"/>
              </a:gs>
            </a:gsLst>
            <a:lin ang="2700000" scaled="0"/>
            <a:tileRect/>
          </a:gradFill>
          <a:ln w="936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s-MX"/>
          </a:p>
        </p:txBody>
      </p:sp>
      <p:sp>
        <p:nvSpPr>
          <p:cNvPr id="7183" name="Oval 15"/>
          <p:cNvSpPr>
            <a:spLocks noChangeArrowheads="1"/>
          </p:cNvSpPr>
          <p:nvPr/>
        </p:nvSpPr>
        <p:spPr bwMode="auto">
          <a:xfrm>
            <a:off x="7010400" y="3314700"/>
            <a:ext cx="228600" cy="171450"/>
          </a:xfrm>
          <a:prstGeom prst="ellipse">
            <a:avLst/>
          </a:prstGeom>
          <a:gradFill flip="none" rotWithShape="1">
            <a:gsLst>
              <a:gs pos="0">
                <a:srgbClr val="FFEFD1"/>
              </a:gs>
              <a:gs pos="64999">
                <a:srgbClr val="F0EBD5"/>
              </a:gs>
              <a:gs pos="100000">
                <a:srgbClr val="D1C39F"/>
              </a:gs>
            </a:gsLst>
            <a:lin ang="2700000" scaled="0"/>
            <a:tileRect/>
          </a:gradFill>
          <a:ln w="9360">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s-MX"/>
          </a:p>
        </p:txBody>
      </p:sp>
      <p:sp>
        <p:nvSpPr>
          <p:cNvPr id="26" name="25 CuadroTexto"/>
          <p:cNvSpPr txBox="1"/>
          <p:nvPr/>
        </p:nvSpPr>
        <p:spPr>
          <a:xfrm>
            <a:off x="6632788" y="4623978"/>
            <a:ext cx="1296144" cy="461665"/>
          </a:xfrm>
          <a:prstGeom prst="rect">
            <a:avLst/>
          </a:prstGeom>
          <a:noFill/>
        </p:spPr>
        <p:txBody>
          <a:bodyPr wrap="square" rtlCol="0">
            <a:spAutoFit/>
          </a:bodyPr>
          <a:lstStyle/>
          <a:p>
            <a:pPr algn="ctr"/>
            <a:r>
              <a:rPr lang="es-MX" sz="2400" dirty="0">
                <a:solidFill>
                  <a:schemeClr val="accent6"/>
                </a:solidFill>
                <a:latin typeface="+mn-lt"/>
              </a:rPr>
              <a:t>No</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additive="repl">
                                        <p:cTn id="6" dur="1" fill="hold">
                                          <p:stCondLst>
                                            <p:cond delay="0"/>
                                          </p:stCondLst>
                                        </p:cTn>
                                        <p:tgtEl>
                                          <p:spTgt spid="7175">
                                            <p:txEl>
                                              <p:pRg st="0" end="0"/>
                                            </p:txEl>
                                          </p:spTgt>
                                        </p:tgtEl>
                                        <p:attrNameLst>
                                          <p:attrName>style.visibility</p:attrName>
                                        </p:attrNameLst>
                                      </p:cBhvr>
                                      <p:to>
                                        <p:strVal val="visible"/>
                                      </p:to>
                                    </p:set>
                                    <p:animEffect transition="in" filter="strips(downRight)">
                                      <p:cBhvr additive="repl">
                                        <p:cTn id="7" dur="500"/>
                                        <p:tgtEl>
                                          <p:spTgt spid="71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additive="repl">
                                        <p:cTn id="11" dur="1" fill="hold">
                                          <p:stCondLst>
                                            <p:cond delay="0"/>
                                          </p:stCondLst>
                                        </p:cTn>
                                        <p:tgtEl>
                                          <p:spTgt spid="7175">
                                            <p:txEl>
                                              <p:pRg st="1" end="1"/>
                                            </p:txEl>
                                          </p:spTgt>
                                        </p:tgtEl>
                                        <p:attrNameLst>
                                          <p:attrName>style.visibility</p:attrName>
                                        </p:attrNameLst>
                                      </p:cBhvr>
                                      <p:to>
                                        <p:strVal val="visible"/>
                                      </p:to>
                                    </p:set>
                                    <p:animEffect transition="in" filter="strips(downRight)">
                                      <p:cBhvr additive="repl">
                                        <p:cTn id="12" dur="500"/>
                                        <p:tgtEl>
                                          <p:spTgt spid="71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fill="hold" nodeType="clickEffect">
                                  <p:stCondLst>
                                    <p:cond delay="0"/>
                                  </p:stCondLst>
                                  <p:childTnLst>
                                    <p:set>
                                      <p:cBhvr additive="repl">
                                        <p:cTn id="16" dur="1" fill="hold">
                                          <p:stCondLst>
                                            <p:cond delay="0"/>
                                          </p:stCondLst>
                                        </p:cTn>
                                        <p:tgtEl>
                                          <p:spTgt spid="7170"/>
                                        </p:tgtEl>
                                        <p:attrNameLst>
                                          <p:attrName>style.visibility</p:attrName>
                                        </p:attrNameLst>
                                      </p:cBhvr>
                                      <p:to>
                                        <p:strVal val="visible"/>
                                      </p:to>
                                    </p:set>
                                    <p:animEffect transition="in" filter="dissolve">
                                      <p:cBhvr additive="repl">
                                        <p:cTn id="17" dur="500"/>
                                        <p:tgtEl>
                                          <p:spTgt spid="7170"/>
                                        </p:tgtEl>
                                      </p:cBhvr>
                                    </p:animEffect>
                                  </p:childTnLst>
                                </p:cTn>
                              </p:par>
                            </p:childTnLst>
                          </p:cTn>
                        </p:par>
                        <p:par>
                          <p:cTn id="18" fill="hold" nodeType="withGroup">
                            <p:stCondLst>
                              <p:cond delay="500"/>
                            </p:stCondLst>
                            <p:childTnLst>
                              <p:par>
                                <p:cTn id="19" presetID="17" presetClass="entr" presetSubtype="2" fill="hold" grpId="0" nodeType="afterEffect">
                                  <p:stCondLst>
                                    <p:cond delay="0"/>
                                  </p:stCondLst>
                                  <p:childTnLst>
                                    <p:set>
                                      <p:cBhvr additive="repl">
                                        <p:cTn id="20" dur="1" fill="hold">
                                          <p:stCondLst>
                                            <p:cond delay="0"/>
                                          </p:stCondLst>
                                        </p:cTn>
                                        <p:tgtEl>
                                          <p:spTgt spid="7174"/>
                                        </p:tgtEl>
                                        <p:attrNameLst>
                                          <p:attrName>style.visibility</p:attrName>
                                        </p:attrNameLst>
                                      </p:cBhvr>
                                      <p:to>
                                        <p:strVal val="visible"/>
                                      </p:to>
                                    </p:set>
                                    <p:anim calcmode="lin" valueType="num">
                                      <p:cBhvr additive="repl">
                                        <p:cTn id="21" dur="500" fill="hold"/>
                                        <p:tgtEl>
                                          <p:spTgt spid="7174"/>
                                        </p:tgtEl>
                                        <p:attrNameLst>
                                          <p:attrName>ppt_x</p:attrName>
                                        </p:attrNameLst>
                                      </p:cBhvr>
                                      <p:tavLst>
                                        <p:tav tm="100000">
                                          <p:val>
                                            <p:strVal val="#ppt_x+#ppt_w/2"/>
                                          </p:val>
                                        </p:tav>
                                        <p:tav>
                                          <p:val>
                                            <p:strVal val="#ppt_x"/>
                                          </p:val>
                                        </p:tav>
                                      </p:tavLst>
                                    </p:anim>
                                    <p:anim calcmode="lin" valueType="num">
                                      <p:cBhvr additive="repl">
                                        <p:cTn id="22" dur="500" fill="hold"/>
                                        <p:tgtEl>
                                          <p:spTgt spid="7174"/>
                                        </p:tgtEl>
                                        <p:attrNameLst>
                                          <p:attrName>ppt_y</p:attrName>
                                        </p:attrNameLst>
                                      </p:cBhvr>
                                      <p:tavLst>
                                        <p:tav tm="100000">
                                          <p:val>
                                            <p:strVal val="#ppt_y"/>
                                          </p:val>
                                        </p:tav>
                                        <p:tav>
                                          <p:val>
                                            <p:strVal val="#ppt_y"/>
                                          </p:val>
                                        </p:tav>
                                      </p:tavLst>
                                    </p:anim>
                                    <p:anim calcmode="lin" valueType="num">
                                      <p:cBhvr additive="repl">
                                        <p:cTn id="23" dur="500" fill="hold"/>
                                        <p:tgtEl>
                                          <p:spTgt spid="7174"/>
                                        </p:tgtEl>
                                        <p:attrNameLst>
                                          <p:attrName>ppt_w</p:attrName>
                                        </p:attrNameLst>
                                      </p:cBhvr>
                                      <p:tavLst>
                                        <p:tav tm="100000">
                                          <p:val>
                                            <p:fltVal val="0"/>
                                          </p:val>
                                        </p:tav>
                                        <p:tav>
                                          <p:val>
                                            <p:strVal val="#ppt_w"/>
                                          </p:val>
                                        </p:tav>
                                      </p:tavLst>
                                    </p:anim>
                                    <p:anim calcmode="lin" valueType="num">
                                      <p:cBhvr additive="repl">
                                        <p:cTn id="24" dur="500" fill="hold"/>
                                        <p:tgtEl>
                                          <p:spTgt spid="7174"/>
                                        </p:tgtEl>
                                        <p:attrNameLst>
                                          <p:attrName>ppt_h</p:attrName>
                                        </p:attrNameLst>
                                      </p:cBhvr>
                                      <p:tavLst>
                                        <p:tav tm="100000">
                                          <p:val>
                                            <p:strVal val="#ppt_h"/>
                                          </p:val>
                                        </p:tav>
                                        <p:tav>
                                          <p:val>
                                            <p:strVal val="#ppt_h"/>
                                          </p:val>
                                        </p:tav>
                                      </p:tavLst>
                                    </p:anim>
                                  </p:childTnLst>
                                </p:cTn>
                              </p:par>
                            </p:childTnLst>
                          </p:cTn>
                        </p:par>
                        <p:par>
                          <p:cTn id="25" fill="hold" nodeType="withGroup">
                            <p:stCondLst>
                              <p:cond delay="1000"/>
                            </p:stCondLst>
                            <p:childTnLst>
                              <p:par>
                                <p:cTn id="26" presetID="18" presetClass="entr" presetSubtype="12" fill="hold" grpId="0" nodeType="afterEffect">
                                  <p:stCondLst>
                                    <p:cond delay="0"/>
                                  </p:stCondLst>
                                  <p:childTnLst>
                                    <p:set>
                                      <p:cBhvr additive="repl">
                                        <p:cTn id="27" dur="1" fill="hold">
                                          <p:stCondLst>
                                            <p:cond delay="0"/>
                                          </p:stCondLst>
                                        </p:cTn>
                                        <p:tgtEl>
                                          <p:spTgt spid="7171"/>
                                        </p:tgtEl>
                                        <p:attrNameLst>
                                          <p:attrName>style.visibility</p:attrName>
                                        </p:attrNameLst>
                                      </p:cBhvr>
                                      <p:to>
                                        <p:strVal val="visible"/>
                                      </p:to>
                                    </p:set>
                                    <p:animEffect transition="in" filter="strips(downLeft)">
                                      <p:cBhvr additive="repl">
                                        <p:cTn id="28" dur="500"/>
                                        <p:tgtEl>
                                          <p:spTgt spid="7171"/>
                                        </p:tgtEl>
                                      </p:cBhvr>
                                    </p:animEffect>
                                  </p:childTnLst>
                                </p:cTn>
                              </p:par>
                            </p:childTnLst>
                          </p:cTn>
                        </p:par>
                        <p:par>
                          <p:cTn id="29" fill="hold" nodeType="afterGroup">
                            <p:stCondLst>
                              <p:cond delay="1500"/>
                            </p:stCondLst>
                            <p:childTnLst>
                              <p:par>
                                <p:cTn id="30" presetID="18" presetClass="entr" presetSubtype="12" fill="hold" grpId="0" nodeType="afterEffect">
                                  <p:stCondLst>
                                    <p:cond delay="0"/>
                                  </p:stCondLst>
                                  <p:childTnLst>
                                    <p:set>
                                      <p:cBhvr additive="repl">
                                        <p:cTn id="31" dur="1" fill="hold">
                                          <p:stCondLst>
                                            <p:cond delay="0"/>
                                          </p:stCondLst>
                                        </p:cTn>
                                        <p:tgtEl>
                                          <p:spTgt spid="7178"/>
                                        </p:tgtEl>
                                        <p:attrNameLst>
                                          <p:attrName>style.visibility</p:attrName>
                                        </p:attrNameLst>
                                      </p:cBhvr>
                                      <p:to>
                                        <p:strVal val="visible"/>
                                      </p:to>
                                    </p:set>
                                    <p:animEffect transition="in" filter="strips(downLeft)">
                                      <p:cBhvr additive="repl">
                                        <p:cTn id="32" dur="500"/>
                                        <p:tgtEl>
                                          <p:spTgt spid="7178"/>
                                        </p:tgtEl>
                                      </p:cBhvr>
                                    </p:animEffect>
                                  </p:childTnLst>
                                </p:cTn>
                              </p:par>
                            </p:childTnLst>
                          </p:cTn>
                        </p:par>
                        <p:par>
                          <p:cTn id="33" fill="hold" nodeType="afterGroup">
                            <p:stCondLst>
                              <p:cond delay="2000"/>
                            </p:stCondLst>
                            <p:childTnLst>
                              <p:par>
                                <p:cTn id="34" presetID="18" presetClass="entr" presetSubtype="12" fill="hold" grpId="0" nodeType="afterEffect">
                                  <p:stCondLst>
                                    <p:cond delay="0"/>
                                  </p:stCondLst>
                                  <p:childTnLst>
                                    <p:set>
                                      <p:cBhvr additive="repl">
                                        <p:cTn id="35" dur="1" fill="hold">
                                          <p:stCondLst>
                                            <p:cond delay="0"/>
                                          </p:stCondLst>
                                        </p:cTn>
                                        <p:tgtEl>
                                          <p:spTgt spid="7180"/>
                                        </p:tgtEl>
                                        <p:attrNameLst>
                                          <p:attrName>style.visibility</p:attrName>
                                        </p:attrNameLst>
                                      </p:cBhvr>
                                      <p:to>
                                        <p:strVal val="visible"/>
                                      </p:to>
                                    </p:set>
                                    <p:animEffect transition="in" filter="strips(downLeft)">
                                      <p:cBhvr additive="repl">
                                        <p:cTn id="36" dur="500"/>
                                        <p:tgtEl>
                                          <p:spTgt spid="7180"/>
                                        </p:tgtEl>
                                      </p:cBhvr>
                                    </p:animEffect>
                                  </p:childTnLst>
                                </p:cTn>
                              </p:par>
                            </p:childTnLst>
                          </p:cTn>
                        </p:par>
                        <p:par>
                          <p:cTn id="37" fill="hold" nodeType="afterGroup">
                            <p:stCondLst>
                              <p:cond delay="2500"/>
                            </p:stCondLst>
                            <p:childTnLst>
                              <p:par>
                                <p:cTn id="38" presetID="18" presetClass="entr" presetSubtype="12" fill="hold" grpId="0" nodeType="afterEffect">
                                  <p:stCondLst>
                                    <p:cond delay="0"/>
                                  </p:stCondLst>
                                  <p:childTnLst>
                                    <p:set>
                                      <p:cBhvr additive="repl">
                                        <p:cTn id="39" dur="1" fill="hold">
                                          <p:stCondLst>
                                            <p:cond delay="0"/>
                                          </p:stCondLst>
                                        </p:cTn>
                                        <p:tgtEl>
                                          <p:spTgt spid="7183"/>
                                        </p:tgtEl>
                                        <p:attrNameLst>
                                          <p:attrName>style.visibility</p:attrName>
                                        </p:attrNameLst>
                                      </p:cBhvr>
                                      <p:to>
                                        <p:strVal val="visible"/>
                                      </p:to>
                                    </p:set>
                                    <p:animEffect transition="in" filter="strips(downLeft)">
                                      <p:cBhvr additive="repl">
                                        <p:cTn id="40" dur="500"/>
                                        <p:tgtEl>
                                          <p:spTgt spid="7183"/>
                                        </p:tgtEl>
                                      </p:cBhvr>
                                    </p:animEffect>
                                  </p:childTnLst>
                                </p:cTn>
                              </p:par>
                            </p:childTnLst>
                          </p:cTn>
                        </p:par>
                        <p:par>
                          <p:cTn id="41" fill="hold" nodeType="afterGroup">
                            <p:stCondLst>
                              <p:cond delay="3000"/>
                            </p:stCondLst>
                            <p:childTnLst>
                              <p:par>
                                <p:cTn id="42" presetID="18" presetClass="entr" presetSubtype="12" fill="hold" grpId="0" nodeType="afterEffect">
                                  <p:stCondLst>
                                    <p:cond delay="0"/>
                                  </p:stCondLst>
                                  <p:childTnLst>
                                    <p:set>
                                      <p:cBhvr additive="repl">
                                        <p:cTn id="43" dur="1" fill="hold">
                                          <p:stCondLst>
                                            <p:cond delay="0"/>
                                          </p:stCondLst>
                                        </p:cTn>
                                        <p:tgtEl>
                                          <p:spTgt spid="7172"/>
                                        </p:tgtEl>
                                        <p:attrNameLst>
                                          <p:attrName>style.visibility</p:attrName>
                                        </p:attrNameLst>
                                      </p:cBhvr>
                                      <p:to>
                                        <p:strVal val="visible"/>
                                      </p:to>
                                    </p:set>
                                    <p:animEffect transition="in" filter="strips(downLeft)">
                                      <p:cBhvr additive="repl">
                                        <p:cTn id="44" dur="500"/>
                                        <p:tgtEl>
                                          <p:spTgt spid="7172"/>
                                        </p:tgtEl>
                                      </p:cBhvr>
                                    </p:animEffect>
                                  </p:childTnLst>
                                </p:cTn>
                              </p:par>
                            </p:childTnLst>
                          </p:cTn>
                        </p:par>
                        <p:par>
                          <p:cTn id="45" fill="hold" nodeType="afterGroup">
                            <p:stCondLst>
                              <p:cond delay="3500"/>
                            </p:stCondLst>
                            <p:childTnLst>
                              <p:par>
                                <p:cTn id="46" presetID="18" presetClass="entr" presetSubtype="12" fill="hold" grpId="0" nodeType="afterEffect">
                                  <p:stCondLst>
                                    <p:cond delay="0"/>
                                  </p:stCondLst>
                                  <p:childTnLst>
                                    <p:set>
                                      <p:cBhvr additive="repl">
                                        <p:cTn id="47" dur="1" fill="hold">
                                          <p:stCondLst>
                                            <p:cond delay="0"/>
                                          </p:stCondLst>
                                        </p:cTn>
                                        <p:tgtEl>
                                          <p:spTgt spid="7177"/>
                                        </p:tgtEl>
                                        <p:attrNameLst>
                                          <p:attrName>style.visibility</p:attrName>
                                        </p:attrNameLst>
                                      </p:cBhvr>
                                      <p:to>
                                        <p:strVal val="visible"/>
                                      </p:to>
                                    </p:set>
                                    <p:animEffect transition="in" filter="strips(downLeft)">
                                      <p:cBhvr additive="repl">
                                        <p:cTn id="48" dur="500"/>
                                        <p:tgtEl>
                                          <p:spTgt spid="7177"/>
                                        </p:tgtEl>
                                      </p:cBhvr>
                                    </p:animEffect>
                                  </p:childTnLst>
                                </p:cTn>
                              </p:par>
                            </p:childTnLst>
                          </p:cTn>
                        </p:par>
                        <p:par>
                          <p:cTn id="49" fill="hold" nodeType="afterGroup">
                            <p:stCondLst>
                              <p:cond delay="4000"/>
                            </p:stCondLst>
                            <p:childTnLst>
                              <p:par>
                                <p:cTn id="50" presetID="18" presetClass="entr" presetSubtype="12" fill="hold" grpId="0" nodeType="afterEffect">
                                  <p:stCondLst>
                                    <p:cond delay="0"/>
                                  </p:stCondLst>
                                  <p:childTnLst>
                                    <p:set>
                                      <p:cBhvr additive="repl">
                                        <p:cTn id="51" dur="1" fill="hold">
                                          <p:stCondLst>
                                            <p:cond delay="0"/>
                                          </p:stCondLst>
                                        </p:cTn>
                                        <p:tgtEl>
                                          <p:spTgt spid="7181"/>
                                        </p:tgtEl>
                                        <p:attrNameLst>
                                          <p:attrName>style.visibility</p:attrName>
                                        </p:attrNameLst>
                                      </p:cBhvr>
                                      <p:to>
                                        <p:strVal val="visible"/>
                                      </p:to>
                                    </p:set>
                                    <p:animEffect transition="in" filter="strips(downLeft)">
                                      <p:cBhvr additive="repl">
                                        <p:cTn id="52" dur="500"/>
                                        <p:tgtEl>
                                          <p:spTgt spid="7181"/>
                                        </p:tgtEl>
                                      </p:cBhvr>
                                    </p:animEffect>
                                  </p:childTnLst>
                                </p:cTn>
                              </p:par>
                            </p:childTnLst>
                          </p:cTn>
                        </p:par>
                        <p:par>
                          <p:cTn id="53" fill="hold" nodeType="afterGroup">
                            <p:stCondLst>
                              <p:cond delay="4500"/>
                            </p:stCondLst>
                            <p:childTnLst>
                              <p:par>
                                <p:cTn id="54" presetID="18" presetClass="entr" presetSubtype="12" fill="hold" grpId="0" nodeType="afterEffect">
                                  <p:stCondLst>
                                    <p:cond delay="0"/>
                                  </p:stCondLst>
                                  <p:childTnLst>
                                    <p:set>
                                      <p:cBhvr additive="repl">
                                        <p:cTn id="55" dur="1" fill="hold">
                                          <p:stCondLst>
                                            <p:cond delay="0"/>
                                          </p:stCondLst>
                                        </p:cTn>
                                        <p:tgtEl>
                                          <p:spTgt spid="7182"/>
                                        </p:tgtEl>
                                        <p:attrNameLst>
                                          <p:attrName>style.visibility</p:attrName>
                                        </p:attrNameLst>
                                      </p:cBhvr>
                                      <p:to>
                                        <p:strVal val="visible"/>
                                      </p:to>
                                    </p:set>
                                    <p:animEffect transition="in" filter="strips(downLeft)">
                                      <p:cBhvr additive="repl">
                                        <p:cTn id="56" dur="500"/>
                                        <p:tgtEl>
                                          <p:spTgt spid="7182"/>
                                        </p:tgtEl>
                                      </p:cBhvr>
                                    </p:animEffect>
                                  </p:childTnLst>
                                </p:cTn>
                              </p:par>
                            </p:childTnLst>
                          </p:cTn>
                        </p:par>
                        <p:par>
                          <p:cTn id="57" fill="hold" nodeType="afterGroup">
                            <p:stCondLst>
                              <p:cond delay="5000"/>
                            </p:stCondLst>
                            <p:childTnLst>
                              <p:par>
                                <p:cTn id="58" presetID="18" presetClass="entr" presetSubtype="12" fill="hold" grpId="0" nodeType="afterEffect">
                                  <p:stCondLst>
                                    <p:cond delay="0"/>
                                  </p:stCondLst>
                                  <p:childTnLst>
                                    <p:set>
                                      <p:cBhvr additive="repl">
                                        <p:cTn id="59" dur="1" fill="hold">
                                          <p:stCondLst>
                                            <p:cond delay="0"/>
                                          </p:stCondLst>
                                        </p:cTn>
                                        <p:tgtEl>
                                          <p:spTgt spid="7173"/>
                                        </p:tgtEl>
                                        <p:attrNameLst>
                                          <p:attrName>style.visibility</p:attrName>
                                        </p:attrNameLst>
                                      </p:cBhvr>
                                      <p:to>
                                        <p:strVal val="visible"/>
                                      </p:to>
                                    </p:set>
                                    <p:animEffect transition="in" filter="strips(downLeft)">
                                      <p:cBhvr additive="repl">
                                        <p:cTn id="60" dur="500"/>
                                        <p:tgtEl>
                                          <p:spTgt spid="7173"/>
                                        </p:tgtEl>
                                      </p:cBhvr>
                                    </p:animEffect>
                                  </p:childTnLst>
                                </p:cTn>
                              </p:par>
                            </p:childTnLst>
                          </p:cTn>
                        </p:par>
                        <p:par>
                          <p:cTn id="61" fill="hold" nodeType="afterGroup">
                            <p:stCondLst>
                              <p:cond delay="5500"/>
                            </p:stCondLst>
                            <p:childTnLst>
                              <p:par>
                                <p:cTn id="62" presetID="18" presetClass="entr" presetSubtype="12" fill="hold" grpId="0" nodeType="afterEffect">
                                  <p:stCondLst>
                                    <p:cond delay="0"/>
                                  </p:stCondLst>
                                  <p:childTnLst>
                                    <p:set>
                                      <p:cBhvr additive="repl">
                                        <p:cTn id="63" dur="1" fill="hold">
                                          <p:stCondLst>
                                            <p:cond delay="0"/>
                                          </p:stCondLst>
                                        </p:cTn>
                                        <p:tgtEl>
                                          <p:spTgt spid="7179"/>
                                        </p:tgtEl>
                                        <p:attrNameLst>
                                          <p:attrName>style.visibility</p:attrName>
                                        </p:attrNameLst>
                                      </p:cBhvr>
                                      <p:to>
                                        <p:strVal val="visible"/>
                                      </p:to>
                                    </p:set>
                                    <p:animEffect transition="in" filter="strips(downLeft)">
                                      <p:cBhvr additive="repl">
                                        <p:cTn id="64" dur="500"/>
                                        <p:tgtEl>
                                          <p:spTgt spid="7179"/>
                                        </p:tgtEl>
                                      </p:cBhvr>
                                    </p:animEffect>
                                  </p:childTnLst>
                                </p:cTn>
                              </p:par>
                            </p:childTnLst>
                          </p:cTn>
                        </p:par>
                        <p:par>
                          <p:cTn id="65" fill="hold" nodeType="withGroup">
                            <p:stCondLst>
                              <p:cond delay="6000"/>
                            </p:stCondLst>
                            <p:childTnLst>
                              <p:par>
                                <p:cTn id="66" presetID="18" presetClass="entr" presetSubtype="6" fill="hold" nodeType="afterEffect">
                                  <p:stCondLst>
                                    <p:cond delay="0"/>
                                  </p:stCondLst>
                                  <p:childTnLst>
                                    <p:set>
                                      <p:cBhvr additive="repl">
                                        <p:cTn id="67" dur="1" fill="hold">
                                          <p:stCondLst>
                                            <p:cond delay="0"/>
                                          </p:stCondLst>
                                        </p:cTn>
                                        <p:tgtEl>
                                          <p:spTgt spid="7176"/>
                                        </p:tgtEl>
                                        <p:attrNameLst>
                                          <p:attrName>style.visibility</p:attrName>
                                        </p:attrNameLst>
                                      </p:cBhvr>
                                      <p:to>
                                        <p:strVal val="visible"/>
                                      </p:to>
                                    </p:set>
                                    <p:animEffect transition="in" filter="strips(downRight)">
                                      <p:cBhvr additive="repl">
                                        <p:cTn id="68" dur="500"/>
                                        <p:tgtEl>
                                          <p:spTgt spid="717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p:bldP spid="7172" grpId="0" animBg="1"/>
      <p:bldP spid="7173" grpId="0" animBg="1"/>
      <p:bldP spid="7174" grpId="0" animBg="1"/>
      <p:bldP spid="7177" grpId="0" animBg="1"/>
      <p:bldP spid="7178" grpId="0" animBg="1"/>
      <p:bldP spid="7179" grpId="0" animBg="1"/>
      <p:bldP spid="7180" grpId="0" animBg="1"/>
      <p:bldP spid="7181" grpId="0" animBg="1"/>
      <p:bldP spid="7182" grpId="0" animBg="1"/>
      <p:bldP spid="7183" grpId="0" animBg="1"/>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Motivación: Caso 2</a:t>
            </a:r>
          </a:p>
        </p:txBody>
      </p:sp>
      <p:sp>
        <p:nvSpPr>
          <p:cNvPr id="8" name="7 Marcador de contenido"/>
          <p:cNvSpPr>
            <a:spLocks noGrp="1"/>
          </p:cNvSpPr>
          <p:nvPr>
            <p:ph idx="1"/>
          </p:nvPr>
        </p:nvSpPr>
        <p:spPr/>
        <p:txBody>
          <a:bodyPr>
            <a:normAutofit/>
          </a:bodyPr>
          <a:lstStyle/>
          <a:p>
            <a:r>
              <a:rPr lang="es-MX" dirty="0"/>
              <a:t>Si hay 100 canicas y de ellas 10% son rojas, entonces hay 10 canicas rojas en la caja</a:t>
            </a:r>
          </a:p>
          <a:p>
            <a:r>
              <a:rPr lang="es-MX" dirty="0"/>
              <a:t>Sacar 2 rojas en una extracción de 10 canicas no es un evento raro…</a:t>
            </a:r>
          </a:p>
          <a:p>
            <a:r>
              <a:rPr lang="es-MX" dirty="0"/>
              <a:t>Pero, ¿si fueran 3?</a:t>
            </a:r>
          </a:p>
          <a:p>
            <a:r>
              <a:rPr lang="es-MX" dirty="0"/>
              <a:t>¿Si fueran 5?</a:t>
            </a:r>
          </a:p>
          <a:p>
            <a:r>
              <a:rPr lang="es-MX" dirty="0"/>
              <a:t>¿Si fueran 10?</a:t>
            </a:r>
          </a:p>
        </p:txBody>
      </p:sp>
      <p:sp>
        <p:nvSpPr>
          <p:cNvPr id="5" name="4 Marcador de fecha"/>
          <p:cNvSpPr>
            <a:spLocks noGrp="1"/>
          </p:cNvSpPr>
          <p:nvPr>
            <p:ph type="dt" sz="half" idx="10"/>
          </p:nvPr>
        </p:nvSpPr>
        <p:spPr/>
        <p:txBody>
          <a:bodyPr/>
          <a:lstStyle/>
          <a:p>
            <a:fld id="{1E3771A0-960E-4808-B770-63AF765E4B4C}" type="datetime1">
              <a:rPr lang="es-MX" altLang="es-MX" smtClean="0"/>
              <a:t>21/09/2021</a:t>
            </a:fld>
            <a:endParaRPr lang="es-ES" altLang="es-MX"/>
          </a:p>
        </p:txBody>
      </p:sp>
      <p:sp>
        <p:nvSpPr>
          <p:cNvPr id="6" name="5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7" name="6 Marcador de número de diapositiva"/>
          <p:cNvSpPr>
            <a:spLocks noGrp="1"/>
          </p:cNvSpPr>
          <p:nvPr>
            <p:ph type="sldNum" sz="quarter" idx="12"/>
          </p:nvPr>
        </p:nvSpPr>
        <p:spPr/>
        <p:txBody>
          <a:bodyPr>
            <a:normAutofit fontScale="85000" lnSpcReduction="20000"/>
          </a:bodyPr>
          <a:lstStyle/>
          <a:p>
            <a:fld id="{FE20C624-9C11-4F98-8724-A5F256B0BF30}" type="slidenum">
              <a:rPr lang="es-ES" altLang="es-MX" smtClean="0"/>
              <a:pPr/>
              <a:t>26</a:t>
            </a:fld>
            <a:endParaRPr lang="es-ES" altLang="es-MX"/>
          </a:p>
        </p:txBody>
      </p:sp>
    </p:spTree>
    <p:extLst>
      <p:ext uri="{BB962C8B-B14F-4D97-AF65-F5344CB8AC3E}">
        <p14:creationId xmlns:p14="http://schemas.microsoft.com/office/powerpoint/2010/main" val="4025109301"/>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s-ES" altLang="es-MX"/>
              <a:t>Motivación: caso 2</a:t>
            </a:r>
          </a:p>
        </p:txBody>
      </p:sp>
      <p:sp>
        <p:nvSpPr>
          <p:cNvPr id="44035" name="Rectangle 3"/>
          <p:cNvSpPr>
            <a:spLocks noGrp="1" noChangeArrowheads="1"/>
          </p:cNvSpPr>
          <p:nvPr>
            <p:ph idx="1"/>
          </p:nvPr>
        </p:nvSpPr>
        <p:spPr/>
        <p:txBody>
          <a:bodyPr>
            <a:normAutofit fontScale="92500"/>
          </a:bodyPr>
          <a:lstStyle/>
          <a:p>
            <a:pPr>
              <a:lnSpc>
                <a:spcPct val="90000"/>
              </a:lnSpc>
            </a:pPr>
            <a:r>
              <a:rPr lang="es-ES" altLang="es-MX" sz="2400" dirty="0"/>
              <a:t>Notemos que la evidencia </a:t>
            </a:r>
            <a:r>
              <a:rPr lang="es-ES" altLang="es-MX" sz="2400" dirty="0" err="1"/>
              <a:t>muestral</a:t>
            </a:r>
            <a:r>
              <a:rPr lang="es-ES" altLang="es-MX" sz="2400" dirty="0"/>
              <a:t> puede ir contra la suposición inicial; pero una forma para poder valorar la magnitud de dicha evidencia es hacer intervenir a la probabilidad</a:t>
            </a:r>
          </a:p>
          <a:p>
            <a:pPr>
              <a:lnSpc>
                <a:spcPct val="90000"/>
              </a:lnSpc>
            </a:pPr>
            <a:r>
              <a:rPr lang="es-ES" altLang="es-MX" sz="2400" dirty="0"/>
              <a:t>Si la probabilidad de observar un valor </a:t>
            </a:r>
            <a:r>
              <a:rPr lang="es-ES" altLang="es-MX" sz="2400" dirty="0" err="1"/>
              <a:t>muestral</a:t>
            </a:r>
            <a:r>
              <a:rPr lang="es-ES" altLang="es-MX" sz="2400" dirty="0"/>
              <a:t> como el que obtuvimos o uno más extremo </a:t>
            </a:r>
            <a:r>
              <a:rPr lang="es-ES" altLang="es-MX" sz="2400" dirty="0">
                <a:solidFill>
                  <a:srgbClr val="C00000"/>
                </a:solidFill>
              </a:rPr>
              <a:t>es “muy pequeña”</a:t>
            </a:r>
            <a:r>
              <a:rPr lang="es-ES" altLang="es-MX" sz="2400" dirty="0"/>
              <a:t>, entonces pensaremos que no se sostiene nuestra suposición inicial</a:t>
            </a:r>
          </a:p>
          <a:p>
            <a:pPr>
              <a:lnSpc>
                <a:spcPct val="90000"/>
              </a:lnSpc>
            </a:pPr>
            <a:r>
              <a:rPr lang="es-ES" altLang="es-MX" sz="2400" dirty="0"/>
              <a:t>Si la probabilidad de observar un valor </a:t>
            </a:r>
            <a:r>
              <a:rPr lang="es-ES" altLang="es-MX" sz="2400" dirty="0" err="1"/>
              <a:t>muestral</a:t>
            </a:r>
            <a:r>
              <a:rPr lang="es-ES" altLang="es-MX" sz="2400" dirty="0"/>
              <a:t> como el que obtuvimos o uno más extremo </a:t>
            </a:r>
            <a:r>
              <a:rPr lang="es-ES" altLang="es-MX" sz="2400" dirty="0">
                <a:solidFill>
                  <a:srgbClr val="C00000"/>
                </a:solidFill>
              </a:rPr>
              <a:t>no es “muy pequeña”</a:t>
            </a:r>
            <a:r>
              <a:rPr lang="es-ES" altLang="es-MX" sz="2400" dirty="0"/>
              <a:t>, entonces pensaremos que nuestra suposición inicial se mantiene</a:t>
            </a:r>
          </a:p>
        </p:txBody>
      </p:sp>
      <p:sp>
        <p:nvSpPr>
          <p:cNvPr id="4" name="3 Marcador de fecha"/>
          <p:cNvSpPr>
            <a:spLocks noGrp="1"/>
          </p:cNvSpPr>
          <p:nvPr>
            <p:ph type="dt" sz="half" idx="10"/>
          </p:nvPr>
        </p:nvSpPr>
        <p:spPr/>
        <p:txBody>
          <a:bodyPr/>
          <a:lstStyle/>
          <a:p>
            <a:fld id="{65E677C9-98E9-4368-9973-7A10FB0A5F53}"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F9B264E1-BEDF-471B-8095-E69BB1DE5F38}" type="slidenum">
              <a:rPr lang="es-ES" altLang="es-MX"/>
              <a:pPr/>
              <a:t>27</a:t>
            </a:fld>
            <a:endParaRPr lang="es-ES" altLang="es-MX"/>
          </a:p>
        </p:txBody>
      </p:sp>
    </p:spTree>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s-ES" altLang="es-MX"/>
              <a:t>Motivación: caso 2</a:t>
            </a:r>
          </a:p>
        </p:txBody>
      </p:sp>
      <p:sp>
        <p:nvSpPr>
          <p:cNvPr id="45059" name="Rectangle 3"/>
          <p:cNvSpPr>
            <a:spLocks noGrp="1" noChangeArrowheads="1"/>
          </p:cNvSpPr>
          <p:nvPr>
            <p:ph idx="1"/>
          </p:nvPr>
        </p:nvSpPr>
        <p:spPr/>
        <p:txBody>
          <a:bodyPr>
            <a:normAutofit fontScale="92500"/>
          </a:bodyPr>
          <a:lstStyle/>
          <a:p>
            <a:pPr>
              <a:lnSpc>
                <a:spcPct val="90000"/>
              </a:lnSpc>
            </a:pPr>
            <a:r>
              <a:rPr lang="es-ES" altLang="es-MX" sz="3200" dirty="0"/>
              <a:t>En nuestro ejemplo, la hipótesis inicial dice que la proporción de canicas rojas es p = 0.1</a:t>
            </a:r>
          </a:p>
          <a:p>
            <a:pPr>
              <a:lnSpc>
                <a:spcPct val="90000"/>
              </a:lnSpc>
            </a:pPr>
            <a:r>
              <a:rPr lang="es-ES" altLang="es-MX" sz="3200" dirty="0"/>
              <a:t>El número de canicas rojas en la muestra, </a:t>
            </a:r>
            <a:r>
              <a:rPr lang="es-ES" altLang="es-MX" sz="3200" i="1" dirty="0">
                <a:latin typeface="Times New Roman" pitchFamily="18" charset="0"/>
              </a:rPr>
              <a:t>X</a:t>
            </a:r>
            <a:r>
              <a:rPr lang="es-ES" altLang="es-MX" sz="3200" dirty="0"/>
              <a:t>, es, por tanto, una variable </a:t>
            </a:r>
            <a:r>
              <a:rPr lang="es-ES" altLang="es-MX" sz="3200" dirty="0" err="1"/>
              <a:t>Bin</a:t>
            </a:r>
            <a:r>
              <a:rPr lang="es-ES" altLang="es-MX" sz="3200" dirty="0"/>
              <a:t>(10,0.1)</a:t>
            </a:r>
          </a:p>
          <a:p>
            <a:pPr>
              <a:lnSpc>
                <a:spcPct val="90000"/>
              </a:lnSpc>
            </a:pPr>
            <a:r>
              <a:rPr lang="es-ES" altLang="es-MX" sz="3200" dirty="0"/>
              <a:t>Con PQRS podemos ver que la probabilidad de que haya dos o más canicas rojas en la muestra es </a:t>
            </a:r>
            <a:r>
              <a:rPr lang="es-ES" altLang="es-MX" sz="3200" i="1" dirty="0">
                <a:latin typeface="Times New Roman" pitchFamily="18" charset="0"/>
              </a:rPr>
              <a:t>P</a:t>
            </a:r>
            <a:r>
              <a:rPr lang="es-ES" altLang="es-MX" sz="3200" dirty="0"/>
              <a:t>(</a:t>
            </a:r>
            <a:r>
              <a:rPr lang="es-ES" altLang="es-MX" sz="3200" i="1" dirty="0">
                <a:latin typeface="Times New Roman" pitchFamily="18" charset="0"/>
              </a:rPr>
              <a:t>X </a:t>
            </a:r>
            <a:r>
              <a:rPr lang="es-ES" altLang="es-MX" sz="3200" i="1" dirty="0">
                <a:latin typeface="Times New Roman" pitchFamily="18" charset="0"/>
                <a:cs typeface="Arial" charset="0"/>
              </a:rPr>
              <a:t>≥ </a:t>
            </a:r>
            <a:r>
              <a:rPr lang="es-ES" altLang="es-MX" sz="3200" dirty="0">
                <a:cs typeface="Arial" charset="0"/>
              </a:rPr>
              <a:t>2) = </a:t>
            </a:r>
            <a:r>
              <a:rPr lang="es-ES" altLang="es-MX" sz="3200" dirty="0"/>
              <a:t>0.2639, que no es muy pequeño</a:t>
            </a:r>
          </a:p>
        </p:txBody>
      </p:sp>
      <p:sp>
        <p:nvSpPr>
          <p:cNvPr id="4" name="3 Marcador de fecha"/>
          <p:cNvSpPr>
            <a:spLocks noGrp="1"/>
          </p:cNvSpPr>
          <p:nvPr>
            <p:ph type="dt" sz="half" idx="10"/>
          </p:nvPr>
        </p:nvSpPr>
        <p:spPr/>
        <p:txBody>
          <a:bodyPr/>
          <a:lstStyle/>
          <a:p>
            <a:fld id="{A60A34C6-2039-4D6A-A2A2-A16C1D91221C}" type="datetime1">
              <a:rPr lang="es-MX" altLang="es-MX" smtClean="0"/>
              <a:t>21/09/2021</a:t>
            </a:fld>
            <a:endParaRPr lang="es-ES" altLang="es-MX" dirty="0"/>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E17E8529-C50D-47B3-86C0-EE643406F2AB}" type="slidenum">
              <a:rPr lang="es-ES" altLang="es-MX"/>
              <a:pPr/>
              <a:t>28</a:t>
            </a:fld>
            <a:endParaRPr lang="es-ES" altLang="es-MX"/>
          </a:p>
        </p:txBody>
      </p:sp>
    </p:spTree>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Motivación: Caso 2</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3525088401"/>
              </p:ext>
            </p:extLst>
          </p:nvPr>
        </p:nvGraphicFramePr>
        <p:xfrm>
          <a:off x="2339751" y="1340424"/>
          <a:ext cx="6120681" cy="3383280"/>
        </p:xfrm>
        <a:graphic>
          <a:graphicData uri="http://schemas.openxmlformats.org/drawingml/2006/table">
            <a:tbl>
              <a:tblPr firstRow="1" bandRow="1">
                <a:tableStyleId>{5C22544A-7EE6-4342-B048-85BDC9FD1C3A}</a:tableStyleId>
              </a:tblPr>
              <a:tblGrid>
                <a:gridCol w="2040227">
                  <a:extLst>
                    <a:ext uri="{9D8B030D-6E8A-4147-A177-3AD203B41FA5}">
                      <a16:colId xmlns:a16="http://schemas.microsoft.com/office/drawing/2014/main" val="20000"/>
                    </a:ext>
                  </a:extLst>
                </a:gridCol>
                <a:gridCol w="2040227">
                  <a:extLst>
                    <a:ext uri="{9D8B030D-6E8A-4147-A177-3AD203B41FA5}">
                      <a16:colId xmlns:a16="http://schemas.microsoft.com/office/drawing/2014/main" val="20001"/>
                    </a:ext>
                  </a:extLst>
                </a:gridCol>
                <a:gridCol w="2040227">
                  <a:extLst>
                    <a:ext uri="{9D8B030D-6E8A-4147-A177-3AD203B41FA5}">
                      <a16:colId xmlns:a16="http://schemas.microsoft.com/office/drawing/2014/main" val="20002"/>
                    </a:ext>
                  </a:extLst>
                </a:gridCol>
              </a:tblGrid>
              <a:tr h="278130">
                <a:tc>
                  <a:txBody>
                    <a:bodyPr/>
                    <a:lstStyle/>
                    <a:p>
                      <a:pPr algn="ctr"/>
                      <a:r>
                        <a:rPr lang="es-MX" sz="1400" dirty="0"/>
                        <a:t>x</a:t>
                      </a:r>
                    </a:p>
                  </a:txBody>
                  <a:tcPr marT="34290" marB="34290" anchor="ctr"/>
                </a:tc>
                <a:tc>
                  <a:txBody>
                    <a:bodyPr/>
                    <a:lstStyle/>
                    <a:p>
                      <a:pPr algn="ctr"/>
                      <a:r>
                        <a:rPr lang="es-MX" sz="1400" dirty="0"/>
                        <a:t>P(X = x)</a:t>
                      </a:r>
                    </a:p>
                  </a:txBody>
                  <a:tcPr marT="34290" marB="34290" anchor="ctr"/>
                </a:tc>
                <a:tc>
                  <a:txBody>
                    <a:bodyPr/>
                    <a:lstStyle/>
                    <a:p>
                      <a:pPr algn="ctr"/>
                      <a:r>
                        <a:rPr lang="es-MX" sz="1400" dirty="0"/>
                        <a:t>P(X </a:t>
                      </a:r>
                      <a:r>
                        <a:rPr lang="es-MX" sz="1400" dirty="0">
                          <a:sym typeface="Symbol"/>
                        </a:rPr>
                        <a:t> x)</a:t>
                      </a:r>
                      <a:endParaRPr lang="es-MX" sz="1400" dirty="0"/>
                    </a:p>
                  </a:txBody>
                  <a:tcPr marT="34290" marB="34290" anchor="ctr"/>
                </a:tc>
                <a:extLst>
                  <a:ext uri="{0D108BD9-81ED-4DB2-BD59-A6C34878D82A}">
                    <a16:rowId xmlns:a16="http://schemas.microsoft.com/office/drawing/2014/main" val="10000"/>
                  </a:ext>
                </a:extLst>
              </a:tr>
              <a:tr h="278130">
                <a:tc>
                  <a:txBody>
                    <a:bodyPr/>
                    <a:lstStyle/>
                    <a:p>
                      <a:pPr algn="ctr"/>
                      <a:r>
                        <a:rPr lang="es-MX" sz="1400" dirty="0"/>
                        <a:t>0</a:t>
                      </a:r>
                    </a:p>
                  </a:txBody>
                  <a:tcPr marT="34290" marB="34290" anchor="ctr"/>
                </a:tc>
                <a:tc>
                  <a:txBody>
                    <a:bodyPr/>
                    <a:lstStyle/>
                    <a:p>
                      <a:pPr algn="ctr"/>
                      <a:r>
                        <a:rPr lang="es-MX" sz="1400" dirty="0"/>
                        <a:t>0.3487</a:t>
                      </a:r>
                    </a:p>
                  </a:txBody>
                  <a:tcPr marT="34290" marB="34290" anchor="ctr"/>
                </a:tc>
                <a:tc>
                  <a:txBody>
                    <a:bodyPr/>
                    <a:lstStyle/>
                    <a:p>
                      <a:pPr algn="ctr"/>
                      <a:r>
                        <a:rPr lang="es-MX" sz="1400" dirty="0"/>
                        <a:t>1.0000</a:t>
                      </a:r>
                    </a:p>
                  </a:txBody>
                  <a:tcPr marT="34290" marB="34290" anchor="ctr"/>
                </a:tc>
                <a:extLst>
                  <a:ext uri="{0D108BD9-81ED-4DB2-BD59-A6C34878D82A}">
                    <a16:rowId xmlns:a16="http://schemas.microsoft.com/office/drawing/2014/main" val="10001"/>
                  </a:ext>
                </a:extLst>
              </a:tr>
              <a:tr h="278130">
                <a:tc>
                  <a:txBody>
                    <a:bodyPr/>
                    <a:lstStyle/>
                    <a:p>
                      <a:pPr algn="ctr"/>
                      <a:r>
                        <a:rPr lang="es-MX" sz="1400" dirty="0"/>
                        <a:t>1</a:t>
                      </a:r>
                    </a:p>
                  </a:txBody>
                  <a:tcPr marT="34290" marB="34290" anchor="ctr"/>
                </a:tc>
                <a:tc>
                  <a:txBody>
                    <a:bodyPr/>
                    <a:lstStyle/>
                    <a:p>
                      <a:pPr algn="ctr"/>
                      <a:r>
                        <a:rPr lang="es-MX" sz="1400" dirty="0"/>
                        <a:t>0.3874</a:t>
                      </a:r>
                    </a:p>
                  </a:txBody>
                  <a:tcPr marT="34290" marB="34290" anchor="ctr"/>
                </a:tc>
                <a:tc>
                  <a:txBody>
                    <a:bodyPr/>
                    <a:lstStyle/>
                    <a:p>
                      <a:pPr algn="ctr"/>
                      <a:r>
                        <a:rPr lang="es-MX" sz="1400" dirty="0"/>
                        <a:t>0.6513</a:t>
                      </a:r>
                    </a:p>
                  </a:txBody>
                  <a:tcPr marT="34290" marB="34290" anchor="ctr"/>
                </a:tc>
                <a:extLst>
                  <a:ext uri="{0D108BD9-81ED-4DB2-BD59-A6C34878D82A}">
                    <a16:rowId xmlns:a16="http://schemas.microsoft.com/office/drawing/2014/main" val="10002"/>
                  </a:ext>
                </a:extLst>
              </a:tr>
              <a:tr h="278130">
                <a:tc>
                  <a:txBody>
                    <a:bodyPr/>
                    <a:lstStyle/>
                    <a:p>
                      <a:pPr algn="ctr"/>
                      <a:r>
                        <a:rPr lang="es-MX" sz="1400" dirty="0"/>
                        <a:t>2</a:t>
                      </a:r>
                    </a:p>
                  </a:txBody>
                  <a:tcPr marT="34290" marB="34290" anchor="ctr"/>
                </a:tc>
                <a:tc>
                  <a:txBody>
                    <a:bodyPr/>
                    <a:lstStyle/>
                    <a:p>
                      <a:pPr algn="ctr"/>
                      <a:r>
                        <a:rPr lang="es-MX" sz="1400" dirty="0"/>
                        <a:t>0.1937</a:t>
                      </a:r>
                    </a:p>
                  </a:txBody>
                  <a:tcPr marT="34290" marB="34290" anchor="ctr"/>
                </a:tc>
                <a:tc>
                  <a:txBody>
                    <a:bodyPr/>
                    <a:lstStyle/>
                    <a:p>
                      <a:pPr algn="ctr"/>
                      <a:r>
                        <a:rPr lang="es-MX" sz="1400" dirty="0"/>
                        <a:t>0.2639</a:t>
                      </a:r>
                    </a:p>
                  </a:txBody>
                  <a:tcPr marT="34290" marB="34290" anchor="ctr"/>
                </a:tc>
                <a:extLst>
                  <a:ext uri="{0D108BD9-81ED-4DB2-BD59-A6C34878D82A}">
                    <a16:rowId xmlns:a16="http://schemas.microsoft.com/office/drawing/2014/main" val="10003"/>
                  </a:ext>
                </a:extLst>
              </a:tr>
              <a:tr h="278130">
                <a:tc>
                  <a:txBody>
                    <a:bodyPr/>
                    <a:lstStyle/>
                    <a:p>
                      <a:pPr algn="ctr"/>
                      <a:r>
                        <a:rPr lang="es-MX" sz="1400" dirty="0"/>
                        <a:t>3</a:t>
                      </a:r>
                    </a:p>
                  </a:txBody>
                  <a:tcPr marT="34290" marB="34290" anchor="ctr"/>
                </a:tc>
                <a:tc>
                  <a:txBody>
                    <a:bodyPr/>
                    <a:lstStyle/>
                    <a:p>
                      <a:pPr algn="ctr"/>
                      <a:r>
                        <a:rPr lang="es-MX" sz="1400" dirty="0"/>
                        <a:t>0.0574</a:t>
                      </a:r>
                    </a:p>
                  </a:txBody>
                  <a:tcPr marT="34290" marB="34290" anchor="ctr"/>
                </a:tc>
                <a:tc>
                  <a:txBody>
                    <a:bodyPr/>
                    <a:lstStyle/>
                    <a:p>
                      <a:pPr algn="ctr"/>
                      <a:r>
                        <a:rPr lang="es-MX" sz="1400" dirty="0"/>
                        <a:t>0.0702</a:t>
                      </a:r>
                    </a:p>
                  </a:txBody>
                  <a:tcPr marT="34290" marB="34290" anchor="ctr"/>
                </a:tc>
                <a:extLst>
                  <a:ext uri="{0D108BD9-81ED-4DB2-BD59-A6C34878D82A}">
                    <a16:rowId xmlns:a16="http://schemas.microsoft.com/office/drawing/2014/main" val="10004"/>
                  </a:ext>
                </a:extLst>
              </a:tr>
              <a:tr h="278130">
                <a:tc>
                  <a:txBody>
                    <a:bodyPr/>
                    <a:lstStyle/>
                    <a:p>
                      <a:pPr algn="ctr"/>
                      <a:r>
                        <a:rPr lang="es-MX" sz="1400" dirty="0"/>
                        <a:t>4</a:t>
                      </a:r>
                    </a:p>
                  </a:txBody>
                  <a:tcPr marT="34290" marB="34290" anchor="ctr"/>
                </a:tc>
                <a:tc>
                  <a:txBody>
                    <a:bodyPr/>
                    <a:lstStyle/>
                    <a:p>
                      <a:pPr algn="ctr"/>
                      <a:r>
                        <a:rPr lang="es-MX" sz="1400" dirty="0"/>
                        <a:t>0.0112</a:t>
                      </a:r>
                    </a:p>
                  </a:txBody>
                  <a:tcPr marT="34290" marB="34290" anchor="ctr"/>
                </a:tc>
                <a:tc>
                  <a:txBody>
                    <a:bodyPr/>
                    <a:lstStyle/>
                    <a:p>
                      <a:pPr algn="ctr"/>
                      <a:r>
                        <a:rPr lang="es-MX" sz="1400" dirty="0"/>
                        <a:t>0.0128</a:t>
                      </a:r>
                    </a:p>
                  </a:txBody>
                  <a:tcPr marT="34290" marB="34290" anchor="ctr"/>
                </a:tc>
                <a:extLst>
                  <a:ext uri="{0D108BD9-81ED-4DB2-BD59-A6C34878D82A}">
                    <a16:rowId xmlns:a16="http://schemas.microsoft.com/office/drawing/2014/main" val="10005"/>
                  </a:ext>
                </a:extLst>
              </a:tr>
              <a:tr h="278130">
                <a:tc>
                  <a:txBody>
                    <a:bodyPr/>
                    <a:lstStyle/>
                    <a:p>
                      <a:pPr algn="ctr"/>
                      <a:r>
                        <a:rPr lang="es-MX" sz="1400" dirty="0"/>
                        <a:t>5</a:t>
                      </a:r>
                    </a:p>
                  </a:txBody>
                  <a:tcPr marT="34290" marB="34290" anchor="ctr"/>
                </a:tc>
                <a:tc>
                  <a:txBody>
                    <a:bodyPr/>
                    <a:lstStyle/>
                    <a:p>
                      <a:pPr algn="ctr"/>
                      <a:r>
                        <a:rPr lang="es-MX" sz="1400" dirty="0"/>
                        <a:t>0.0015</a:t>
                      </a:r>
                    </a:p>
                  </a:txBody>
                  <a:tcPr marT="34290" marB="34290" anchor="ctr"/>
                </a:tc>
                <a:tc>
                  <a:txBody>
                    <a:bodyPr/>
                    <a:lstStyle/>
                    <a:p>
                      <a:pPr algn="ctr"/>
                      <a:r>
                        <a:rPr lang="es-MX" sz="1400" dirty="0"/>
                        <a:t>0.0016</a:t>
                      </a:r>
                    </a:p>
                  </a:txBody>
                  <a:tcPr marT="34290" marB="34290" anchor="ctr"/>
                </a:tc>
                <a:extLst>
                  <a:ext uri="{0D108BD9-81ED-4DB2-BD59-A6C34878D82A}">
                    <a16:rowId xmlns:a16="http://schemas.microsoft.com/office/drawing/2014/main" val="10006"/>
                  </a:ext>
                </a:extLst>
              </a:tr>
              <a:tr h="278130">
                <a:tc>
                  <a:txBody>
                    <a:bodyPr/>
                    <a:lstStyle/>
                    <a:p>
                      <a:pPr algn="ctr"/>
                      <a:r>
                        <a:rPr lang="es-MX" sz="1400" dirty="0"/>
                        <a:t>6</a:t>
                      </a:r>
                    </a:p>
                  </a:txBody>
                  <a:tcPr marT="34290" marB="34290" anchor="ctr"/>
                </a:tc>
                <a:tc>
                  <a:txBody>
                    <a:bodyPr/>
                    <a:lstStyle/>
                    <a:p>
                      <a:pPr algn="ctr"/>
                      <a:r>
                        <a:rPr lang="es-MX" sz="1400" dirty="0"/>
                        <a:t>0.0001</a:t>
                      </a:r>
                    </a:p>
                  </a:txBody>
                  <a:tcPr marT="34290" marB="34290" anchor="ctr"/>
                </a:tc>
                <a:tc>
                  <a:txBody>
                    <a:bodyPr/>
                    <a:lstStyle/>
                    <a:p>
                      <a:pPr algn="ctr"/>
                      <a:r>
                        <a:rPr lang="es-MX" sz="1400" dirty="0"/>
                        <a:t>0.0001</a:t>
                      </a:r>
                    </a:p>
                  </a:txBody>
                  <a:tcPr marT="34290" marB="34290" anchor="ctr"/>
                </a:tc>
                <a:extLst>
                  <a:ext uri="{0D108BD9-81ED-4DB2-BD59-A6C34878D82A}">
                    <a16:rowId xmlns:a16="http://schemas.microsoft.com/office/drawing/2014/main" val="10007"/>
                  </a:ext>
                </a:extLst>
              </a:tr>
              <a:tr h="278130">
                <a:tc>
                  <a:txBody>
                    <a:bodyPr/>
                    <a:lstStyle/>
                    <a:p>
                      <a:pPr algn="ctr"/>
                      <a:r>
                        <a:rPr lang="es-MX" sz="1400" dirty="0"/>
                        <a:t>7</a:t>
                      </a:r>
                    </a:p>
                  </a:txBody>
                  <a:tcPr marT="34290" marB="34290" anchor="ctr"/>
                </a:tc>
                <a:tc>
                  <a:txBody>
                    <a:bodyPr/>
                    <a:lstStyle/>
                    <a:p>
                      <a:pPr algn="ctr"/>
                      <a:r>
                        <a:rPr lang="es-MX" sz="1400" dirty="0"/>
                        <a:t>0.0000</a:t>
                      </a:r>
                    </a:p>
                  </a:txBody>
                  <a:tcPr marT="34290" marB="34290" anchor="ctr"/>
                </a:tc>
                <a:tc>
                  <a:txBody>
                    <a:bodyPr/>
                    <a:lstStyle/>
                    <a:p>
                      <a:pPr algn="ctr"/>
                      <a:r>
                        <a:rPr lang="es-MX" sz="1400" dirty="0"/>
                        <a:t>0.0000</a:t>
                      </a:r>
                    </a:p>
                  </a:txBody>
                  <a:tcPr marT="34290" marB="34290" anchor="ctr"/>
                </a:tc>
                <a:extLst>
                  <a:ext uri="{0D108BD9-81ED-4DB2-BD59-A6C34878D82A}">
                    <a16:rowId xmlns:a16="http://schemas.microsoft.com/office/drawing/2014/main" val="10008"/>
                  </a:ext>
                </a:extLst>
              </a:tr>
              <a:tr h="278130">
                <a:tc>
                  <a:txBody>
                    <a:bodyPr/>
                    <a:lstStyle/>
                    <a:p>
                      <a:pPr algn="ctr"/>
                      <a:r>
                        <a:rPr lang="es-MX" sz="1400" dirty="0"/>
                        <a:t>8</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sz="1400" dirty="0"/>
                        <a:t>0.0000</a:t>
                      </a:r>
                    </a:p>
                  </a:txBody>
                  <a:tcPr marT="34290" marB="34290" anchor="ctr"/>
                </a:tc>
                <a:tc>
                  <a:txBody>
                    <a:bodyPr/>
                    <a:lstStyle/>
                    <a:p>
                      <a:pPr algn="ctr"/>
                      <a:r>
                        <a:rPr lang="es-MX" sz="1400" dirty="0"/>
                        <a:t>0.0000</a:t>
                      </a:r>
                    </a:p>
                  </a:txBody>
                  <a:tcPr marT="34290" marB="34290" anchor="ctr"/>
                </a:tc>
                <a:extLst>
                  <a:ext uri="{0D108BD9-81ED-4DB2-BD59-A6C34878D82A}">
                    <a16:rowId xmlns:a16="http://schemas.microsoft.com/office/drawing/2014/main" val="10009"/>
                  </a:ext>
                </a:extLst>
              </a:tr>
              <a:tr h="278130">
                <a:tc>
                  <a:txBody>
                    <a:bodyPr/>
                    <a:lstStyle/>
                    <a:p>
                      <a:pPr algn="ctr"/>
                      <a:r>
                        <a:rPr lang="es-MX" sz="1400" dirty="0"/>
                        <a:t>9</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sz="1400" dirty="0"/>
                        <a:t>0.0000</a:t>
                      </a:r>
                    </a:p>
                  </a:txBody>
                  <a:tcPr marT="34290" marB="34290" anchor="ctr"/>
                </a:tc>
                <a:tc>
                  <a:txBody>
                    <a:bodyPr/>
                    <a:lstStyle/>
                    <a:p>
                      <a:pPr algn="ctr"/>
                      <a:r>
                        <a:rPr lang="es-MX" sz="1400" dirty="0"/>
                        <a:t>0.0000</a:t>
                      </a:r>
                    </a:p>
                  </a:txBody>
                  <a:tcPr marT="34290" marB="34290" anchor="ctr"/>
                </a:tc>
                <a:extLst>
                  <a:ext uri="{0D108BD9-81ED-4DB2-BD59-A6C34878D82A}">
                    <a16:rowId xmlns:a16="http://schemas.microsoft.com/office/drawing/2014/main" val="10010"/>
                  </a:ext>
                </a:extLst>
              </a:tr>
              <a:tr h="278130">
                <a:tc>
                  <a:txBody>
                    <a:bodyPr/>
                    <a:lstStyle/>
                    <a:p>
                      <a:pPr algn="ctr"/>
                      <a:r>
                        <a:rPr lang="es-MX" sz="1400" dirty="0"/>
                        <a:t>10</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sz="1400" dirty="0"/>
                        <a:t>0.0000</a:t>
                      </a:r>
                    </a:p>
                  </a:txBody>
                  <a:tcPr marT="34290" marB="34290" anchor="ctr"/>
                </a:tc>
                <a:tc>
                  <a:txBody>
                    <a:bodyPr/>
                    <a:lstStyle/>
                    <a:p>
                      <a:pPr algn="ctr"/>
                      <a:r>
                        <a:rPr lang="es-MX" sz="1400" dirty="0"/>
                        <a:t>0.0000</a:t>
                      </a:r>
                    </a:p>
                  </a:txBody>
                  <a:tcPr marT="34290" marB="34290" anchor="ctr"/>
                </a:tc>
                <a:extLst>
                  <a:ext uri="{0D108BD9-81ED-4DB2-BD59-A6C34878D82A}">
                    <a16:rowId xmlns:a16="http://schemas.microsoft.com/office/drawing/2014/main" val="10011"/>
                  </a:ext>
                </a:extLst>
              </a:tr>
            </a:tbl>
          </a:graphicData>
        </a:graphic>
      </p:graphicFrame>
      <p:sp>
        <p:nvSpPr>
          <p:cNvPr id="3" name="2 Marcador de fecha"/>
          <p:cNvSpPr>
            <a:spLocks noGrp="1"/>
          </p:cNvSpPr>
          <p:nvPr>
            <p:ph type="dt" sz="half" idx="10"/>
          </p:nvPr>
        </p:nvSpPr>
        <p:spPr/>
        <p:txBody>
          <a:bodyPr/>
          <a:lstStyle/>
          <a:p>
            <a:fld id="{A2591E23-2A79-4387-A823-9588DEBD2340}" type="datetime1">
              <a:rPr lang="es-MX" altLang="es-MX" smtClean="0"/>
              <a:t>21/09/2021</a:t>
            </a:fld>
            <a:endParaRPr lang="es-ES" altLang="es-MX"/>
          </a:p>
        </p:txBody>
      </p:sp>
      <p:sp>
        <p:nvSpPr>
          <p:cNvPr id="4" name="3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5" name="4 Marcador de número de diapositiva"/>
          <p:cNvSpPr>
            <a:spLocks noGrp="1"/>
          </p:cNvSpPr>
          <p:nvPr>
            <p:ph type="sldNum" sz="quarter" idx="12"/>
          </p:nvPr>
        </p:nvSpPr>
        <p:spPr/>
        <p:txBody>
          <a:bodyPr>
            <a:normAutofit fontScale="85000" lnSpcReduction="20000"/>
          </a:bodyPr>
          <a:lstStyle/>
          <a:p>
            <a:fld id="{75AD56B2-4AC8-4A5B-B63D-A2B14556DCA6}" type="slidenum">
              <a:rPr lang="es-ES" altLang="es-MX" smtClean="0"/>
              <a:pPr/>
              <a:t>29</a:t>
            </a:fld>
            <a:endParaRPr lang="es-ES" altLang="es-MX"/>
          </a:p>
        </p:txBody>
      </p:sp>
      <p:sp>
        <p:nvSpPr>
          <p:cNvPr id="8" name="7 CuadroTexto"/>
          <p:cNvSpPr txBox="1"/>
          <p:nvPr/>
        </p:nvSpPr>
        <p:spPr>
          <a:xfrm>
            <a:off x="107504" y="1437624"/>
            <a:ext cx="2232248" cy="461665"/>
          </a:xfrm>
          <a:prstGeom prst="rect">
            <a:avLst/>
          </a:prstGeom>
          <a:noFill/>
        </p:spPr>
        <p:txBody>
          <a:bodyPr wrap="square" rtlCol="0">
            <a:spAutoFit/>
          </a:bodyPr>
          <a:lstStyle/>
          <a:p>
            <a:r>
              <a:rPr lang="es-MX" sz="2400" dirty="0"/>
              <a:t>X ~ </a:t>
            </a:r>
            <a:r>
              <a:rPr lang="es-MX" sz="2400" dirty="0" err="1"/>
              <a:t>Bin</a:t>
            </a:r>
            <a:r>
              <a:rPr lang="es-MX" sz="2400" dirty="0"/>
              <a:t>(10,0.1)</a:t>
            </a:r>
          </a:p>
        </p:txBody>
      </p:sp>
    </p:spTree>
    <p:extLst>
      <p:ext uri="{BB962C8B-B14F-4D97-AF65-F5344CB8AC3E}">
        <p14:creationId xmlns:p14="http://schemas.microsoft.com/office/powerpoint/2010/main" val="3579772991"/>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Introducción</a:t>
            </a:r>
          </a:p>
        </p:txBody>
      </p:sp>
      <p:sp>
        <p:nvSpPr>
          <p:cNvPr id="6" name="5 Marcador de contenido"/>
          <p:cNvSpPr>
            <a:spLocks noGrp="1"/>
          </p:cNvSpPr>
          <p:nvPr>
            <p:ph idx="1"/>
          </p:nvPr>
        </p:nvSpPr>
        <p:spPr/>
        <p:txBody>
          <a:bodyPr>
            <a:noAutofit/>
          </a:bodyPr>
          <a:lstStyle/>
          <a:p>
            <a:r>
              <a:rPr lang="es-MX" sz="3200" dirty="0"/>
              <a:t>Las características numéricas de una población pueden resumirse mediante medidas denominadas </a:t>
            </a:r>
            <a:r>
              <a:rPr lang="es-MX" sz="3200" i="1" dirty="0"/>
              <a:t>parámetros</a:t>
            </a:r>
            <a:endParaRPr lang="es-MX" sz="3200" dirty="0"/>
          </a:p>
          <a:p>
            <a:r>
              <a:rPr lang="es-MX" sz="3200" dirty="0"/>
              <a:t>Dichos parámetros pueden ser promedios, proporciones, desviaciones estándar, razones, totales, etcétera</a:t>
            </a:r>
          </a:p>
        </p:txBody>
      </p:sp>
      <p:sp>
        <p:nvSpPr>
          <p:cNvPr id="3" name="2 Marcador de fecha"/>
          <p:cNvSpPr>
            <a:spLocks noGrp="1"/>
          </p:cNvSpPr>
          <p:nvPr>
            <p:ph type="dt" sz="half" idx="10"/>
          </p:nvPr>
        </p:nvSpPr>
        <p:spPr/>
        <p:txBody>
          <a:bodyPr/>
          <a:lstStyle/>
          <a:p>
            <a:fld id="{AE254DF2-49DC-4BE3-AFFC-087E65B4C5B6}" type="datetime1">
              <a:rPr lang="es-MX" altLang="es-MX" smtClean="0"/>
              <a:t>21/09/2021</a:t>
            </a:fld>
            <a:endParaRPr lang="es-ES" altLang="es-MX"/>
          </a:p>
        </p:txBody>
      </p:sp>
      <p:sp>
        <p:nvSpPr>
          <p:cNvPr id="4" name="3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5" name="4 Marcador de número de diapositiva"/>
          <p:cNvSpPr>
            <a:spLocks noGrp="1"/>
          </p:cNvSpPr>
          <p:nvPr>
            <p:ph type="sldNum" sz="quarter" idx="12"/>
          </p:nvPr>
        </p:nvSpPr>
        <p:spPr/>
        <p:txBody>
          <a:bodyPr>
            <a:normAutofit fontScale="85000" lnSpcReduction="20000"/>
          </a:bodyPr>
          <a:lstStyle/>
          <a:p>
            <a:fld id="{75AD56B2-4AC8-4A5B-B63D-A2B14556DCA6}" type="slidenum">
              <a:rPr lang="es-ES" altLang="es-MX" smtClean="0"/>
              <a:pPr/>
              <a:t>3</a:t>
            </a:fld>
            <a:endParaRPr lang="es-ES" altLang="es-MX"/>
          </a:p>
        </p:txBody>
      </p:sp>
    </p:spTree>
    <p:extLst>
      <p:ext uri="{BB962C8B-B14F-4D97-AF65-F5344CB8AC3E}">
        <p14:creationId xmlns:p14="http://schemas.microsoft.com/office/powerpoint/2010/main" val="200960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es-ES" altLang="es-MX"/>
              <a:t>Motivación: caso 2</a:t>
            </a:r>
          </a:p>
        </p:txBody>
      </p:sp>
      <p:sp>
        <p:nvSpPr>
          <p:cNvPr id="46083" name="Rectangle 3"/>
          <p:cNvSpPr>
            <a:spLocks noGrp="1" noChangeArrowheads="1"/>
          </p:cNvSpPr>
          <p:nvPr>
            <p:ph idx="1"/>
          </p:nvPr>
        </p:nvSpPr>
        <p:spPr/>
        <p:txBody>
          <a:bodyPr>
            <a:normAutofit/>
          </a:bodyPr>
          <a:lstStyle/>
          <a:p>
            <a:pPr>
              <a:lnSpc>
                <a:spcPct val="90000"/>
              </a:lnSpc>
            </a:pPr>
            <a:r>
              <a:rPr lang="es-ES" altLang="es-MX" sz="2800" dirty="0"/>
              <a:t>Si </a:t>
            </a:r>
            <a:r>
              <a:rPr lang="es-ES" altLang="es-MX" sz="2800" i="1" dirty="0" err="1">
                <a:latin typeface="Times New Roman" pitchFamily="18" charset="0"/>
              </a:rPr>
              <a:t>X~</a:t>
            </a:r>
            <a:r>
              <a:rPr lang="es-ES" altLang="es-MX" sz="2800" dirty="0" err="1"/>
              <a:t>Bin</a:t>
            </a:r>
            <a:r>
              <a:rPr lang="es-ES" altLang="es-MX" sz="2800" dirty="0"/>
              <a:t>(10,0.1), entonces la probabilidad de observar 5 o más canicas rojas en la muestra es 0.0016, que sí es una probabilidad pequeña</a:t>
            </a:r>
          </a:p>
          <a:p>
            <a:pPr>
              <a:lnSpc>
                <a:spcPct val="90000"/>
              </a:lnSpc>
            </a:pPr>
            <a:r>
              <a:rPr lang="es-ES" altLang="es-MX" sz="2800" dirty="0"/>
              <a:t>Si en la muestra extraída observáramos que hay 5 o más canicas, esto nos conduciría a pensar que nuestra suposición inicial de que p = 0.1 no se sostiene, y que la proporción de canicas rojas en la caja en realidad es mayor que 0.1</a:t>
            </a:r>
          </a:p>
        </p:txBody>
      </p:sp>
      <p:sp>
        <p:nvSpPr>
          <p:cNvPr id="4" name="3 Marcador de fecha"/>
          <p:cNvSpPr>
            <a:spLocks noGrp="1"/>
          </p:cNvSpPr>
          <p:nvPr>
            <p:ph type="dt" sz="half" idx="10"/>
          </p:nvPr>
        </p:nvSpPr>
        <p:spPr/>
        <p:txBody>
          <a:bodyPr/>
          <a:lstStyle/>
          <a:p>
            <a:fld id="{76897380-DB55-4FBD-A290-79F883074023}"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0F1BA212-B71C-4514-98B7-374FD52857C0}" type="slidenum">
              <a:rPr lang="es-ES" altLang="es-MX"/>
              <a:pPr/>
              <a:t>30</a:t>
            </a:fld>
            <a:endParaRPr lang="es-ES" altLang="es-MX"/>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s-ES" altLang="es-MX" sz="4000" dirty="0"/>
              <a:t>Falsos positivos y falsos negativos</a:t>
            </a:r>
          </a:p>
        </p:txBody>
      </p:sp>
      <p:sp>
        <p:nvSpPr>
          <p:cNvPr id="87043" name="Rectangle 3"/>
          <p:cNvSpPr>
            <a:spLocks noGrp="1" noChangeArrowheads="1"/>
          </p:cNvSpPr>
          <p:nvPr>
            <p:ph idx="1"/>
          </p:nvPr>
        </p:nvSpPr>
        <p:spPr/>
        <p:txBody>
          <a:bodyPr>
            <a:normAutofit fontScale="92500"/>
          </a:bodyPr>
          <a:lstStyle/>
          <a:p>
            <a:pPr>
              <a:lnSpc>
                <a:spcPct val="90000"/>
              </a:lnSpc>
            </a:pPr>
            <a:r>
              <a:rPr lang="es-ES" altLang="es-MX" sz="2800" dirty="0"/>
              <a:t>Traslademos nuestro ejemplo de la caja con canicas blancas y rojas al caso en que tenemos un gran número de pacientes</a:t>
            </a:r>
          </a:p>
          <a:p>
            <a:pPr>
              <a:lnSpc>
                <a:spcPct val="90000"/>
              </a:lnSpc>
            </a:pPr>
            <a:r>
              <a:rPr lang="es-ES" altLang="es-MX" sz="2800" dirty="0"/>
              <a:t>La mayoría de los pacientes son sanos (blancos), pero algunos pueden tener cierta afección (rojos)</a:t>
            </a:r>
          </a:p>
          <a:p>
            <a:pPr>
              <a:lnSpc>
                <a:spcPct val="90000"/>
              </a:lnSpc>
            </a:pPr>
            <a:r>
              <a:rPr lang="es-ES" altLang="es-MX" sz="2800" dirty="0"/>
              <a:t>Supongamos que nuestra suposición inicial es que la fracción de pacientes con la afección en la población no es mayor al 10% (porque esa es la prevalencia histórica de la afección en la población)</a:t>
            </a:r>
          </a:p>
        </p:txBody>
      </p:sp>
      <p:sp>
        <p:nvSpPr>
          <p:cNvPr id="4" name="3 Marcador de fecha"/>
          <p:cNvSpPr>
            <a:spLocks noGrp="1"/>
          </p:cNvSpPr>
          <p:nvPr>
            <p:ph type="dt" sz="half" idx="10"/>
          </p:nvPr>
        </p:nvSpPr>
        <p:spPr/>
        <p:txBody>
          <a:bodyPr/>
          <a:lstStyle/>
          <a:p>
            <a:fld id="{8F531075-3107-4BF2-8E60-A839F546A674}"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FA4E2350-004C-4B07-8EA7-96B5E3392DE4}" type="slidenum">
              <a:rPr lang="es-ES" altLang="es-MX"/>
              <a:pPr/>
              <a:t>31</a:t>
            </a:fld>
            <a:endParaRPr lang="es-ES" altLang="es-MX"/>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p:txBody>
          <a:bodyPr>
            <a:normAutofit/>
          </a:bodyPr>
          <a:lstStyle/>
          <a:p>
            <a:r>
              <a:rPr lang="es-MX" altLang="es-MX"/>
              <a:t>Falsos negativos y falsos positivos</a:t>
            </a:r>
          </a:p>
        </p:txBody>
      </p:sp>
      <p:sp>
        <p:nvSpPr>
          <p:cNvPr id="8194" name="Rectangle 2"/>
          <p:cNvSpPr>
            <a:spLocks noGrp="1" noChangeArrowheads="1"/>
          </p:cNvSpPr>
          <p:nvPr>
            <p:ph idx="1"/>
          </p:nvPr>
        </p:nvSpPr>
        <p:spPr/>
        <p:txBody>
          <a:bodyPr>
            <a:normAutofit fontScale="92500" lnSpcReduction="20000"/>
          </a:bodyPr>
          <a:lstStyle/>
          <a:p>
            <a:r>
              <a:rPr lang="es-MX" altLang="es-MX" sz="3200" dirty="0"/>
              <a:t>Para establecer si la suposición inicial es cierta, se toma una muestra y se realiza una inferencia</a:t>
            </a:r>
          </a:p>
          <a:p>
            <a:r>
              <a:rPr lang="es-MX" altLang="es-MX" sz="3200" dirty="0"/>
              <a:t>El proceso de inferencia implica decir, con base en la muestra, si hay o no muchos afectados en la población</a:t>
            </a:r>
          </a:p>
          <a:p>
            <a:r>
              <a:rPr lang="es-MX" altLang="es-MX" sz="3200" dirty="0"/>
              <a:t>Obsérvese que existen cuatro posibles situaciones, de las cuales dos implican la existencia de un error</a:t>
            </a:r>
          </a:p>
        </p:txBody>
      </p:sp>
      <p:sp>
        <p:nvSpPr>
          <p:cNvPr id="5" name="4 Marcador de fecha"/>
          <p:cNvSpPr>
            <a:spLocks noGrp="1"/>
          </p:cNvSpPr>
          <p:nvPr>
            <p:ph type="dt" sz="half" idx="10"/>
          </p:nvPr>
        </p:nvSpPr>
        <p:spPr/>
        <p:txBody>
          <a:bodyPr/>
          <a:lstStyle/>
          <a:p>
            <a:fld id="{FBFEA582-D91C-459F-9083-481FAFAC9901}" type="datetime1">
              <a:rPr lang="es-MX" altLang="es-MX" smtClean="0"/>
              <a:t>21/09/2021</a:t>
            </a:fld>
            <a:endParaRPr lang="es-ES" altLang="es-MX"/>
          </a:p>
        </p:txBody>
      </p:sp>
      <p:sp>
        <p:nvSpPr>
          <p:cNvPr id="6" name="5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7" name="6 Marcador de número de diapositiva"/>
          <p:cNvSpPr>
            <a:spLocks noGrp="1"/>
          </p:cNvSpPr>
          <p:nvPr>
            <p:ph type="sldNum" sz="quarter" idx="12"/>
          </p:nvPr>
        </p:nvSpPr>
        <p:spPr/>
        <p:txBody>
          <a:bodyPr>
            <a:normAutofit fontScale="85000" lnSpcReduction="20000"/>
          </a:bodyPr>
          <a:lstStyle/>
          <a:p>
            <a:fld id="{80964559-26D2-4DD7-81E2-670B12778ED7}" type="slidenum">
              <a:rPr lang="es-ES" altLang="es-MX" smtClean="0"/>
              <a:pPr/>
              <a:t>32</a:t>
            </a:fld>
            <a:endParaRPr lang="es-ES" altLang="es-MX"/>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normAutofit fontScale="90000"/>
          </a:bodyPr>
          <a:lstStyle/>
          <a:p>
            <a:r>
              <a:rPr lang="es-MX" dirty="0"/>
              <a:t>Posibles resultados al evaluar la evidencia </a:t>
            </a:r>
            <a:r>
              <a:rPr lang="es-MX" dirty="0" err="1"/>
              <a:t>muestral</a:t>
            </a:r>
            <a:endParaRPr lang="es-MX" dirty="0"/>
          </a:p>
        </p:txBody>
      </p:sp>
      <p:graphicFrame>
        <p:nvGraphicFramePr>
          <p:cNvPr id="10" name="9 Marcador de contenido"/>
          <p:cNvGraphicFramePr>
            <a:graphicFrameLocks noGrp="1"/>
          </p:cNvGraphicFramePr>
          <p:nvPr>
            <p:ph idx="1"/>
            <p:extLst>
              <p:ext uri="{D42A27DB-BD31-4B8C-83A1-F6EECF244321}">
                <p14:modId xmlns:p14="http://schemas.microsoft.com/office/powerpoint/2010/main" val="2555645408"/>
              </p:ext>
            </p:extLst>
          </p:nvPr>
        </p:nvGraphicFramePr>
        <p:xfrm>
          <a:off x="612775" y="1200150"/>
          <a:ext cx="7919664" cy="3369824"/>
        </p:xfrm>
        <a:graphic>
          <a:graphicData uri="http://schemas.openxmlformats.org/drawingml/2006/table">
            <a:tbl>
              <a:tblPr firstRow="1" bandRow="1">
                <a:tableStyleId>{10A1B5D5-9B99-4C35-A422-299274C87663}</a:tableStyleId>
              </a:tblPr>
              <a:tblGrid>
                <a:gridCol w="1979916">
                  <a:extLst>
                    <a:ext uri="{9D8B030D-6E8A-4147-A177-3AD203B41FA5}">
                      <a16:colId xmlns:a16="http://schemas.microsoft.com/office/drawing/2014/main" val="20000"/>
                    </a:ext>
                  </a:extLst>
                </a:gridCol>
                <a:gridCol w="1979916">
                  <a:extLst>
                    <a:ext uri="{9D8B030D-6E8A-4147-A177-3AD203B41FA5}">
                      <a16:colId xmlns:a16="http://schemas.microsoft.com/office/drawing/2014/main" val="20001"/>
                    </a:ext>
                  </a:extLst>
                </a:gridCol>
                <a:gridCol w="1979916">
                  <a:extLst>
                    <a:ext uri="{9D8B030D-6E8A-4147-A177-3AD203B41FA5}">
                      <a16:colId xmlns:a16="http://schemas.microsoft.com/office/drawing/2014/main" val="20002"/>
                    </a:ext>
                  </a:extLst>
                </a:gridCol>
                <a:gridCol w="1979916">
                  <a:extLst>
                    <a:ext uri="{9D8B030D-6E8A-4147-A177-3AD203B41FA5}">
                      <a16:colId xmlns:a16="http://schemas.microsoft.com/office/drawing/2014/main" val="20003"/>
                    </a:ext>
                  </a:extLst>
                </a:gridCol>
              </a:tblGrid>
              <a:tr h="842456">
                <a:tc>
                  <a:txBody>
                    <a:bodyPr/>
                    <a:lstStyle/>
                    <a:p>
                      <a:pPr algn="ctr"/>
                      <a:endParaRPr lang="es-MX" sz="1400" dirty="0"/>
                    </a:p>
                  </a:txBody>
                  <a:tcPr marT="34290" marB="34290" anchor="ctr">
                    <a:lnB w="12700" cap="flat" cmpd="sng" algn="ctr">
                      <a:noFill/>
                      <a:prstDash val="solid"/>
                      <a:round/>
                      <a:headEnd type="none" w="med" len="med"/>
                      <a:tailEnd type="none" w="med" len="med"/>
                    </a:lnB>
                    <a:solidFill>
                      <a:schemeClr val="bg1"/>
                    </a:solidFill>
                  </a:tcPr>
                </a:tc>
                <a:tc>
                  <a:txBody>
                    <a:bodyPr/>
                    <a:lstStyle/>
                    <a:p>
                      <a:pPr algn="ctr"/>
                      <a:endParaRPr lang="es-MX" sz="1400" dirty="0"/>
                    </a:p>
                  </a:txBody>
                  <a:tcPr marT="34290" marB="34290" anchor="ctr">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solidFill>
                      <a:schemeClr val="bg1"/>
                    </a:solidFill>
                  </a:tcPr>
                </a:tc>
                <a:tc gridSpan="2">
                  <a:txBody>
                    <a:bodyPr/>
                    <a:lstStyle/>
                    <a:p>
                      <a:pPr algn="ctr"/>
                      <a:r>
                        <a:rPr lang="es-MX" sz="1800" dirty="0"/>
                        <a:t>Con base en la</a:t>
                      </a:r>
                      <a:r>
                        <a:rPr lang="es-MX" sz="1800" baseline="0" dirty="0"/>
                        <a:t> muestra, decimos</a:t>
                      </a:r>
                      <a:endParaRPr lang="es-MX" sz="1800" dirty="0"/>
                    </a:p>
                  </a:txBody>
                  <a:tcPr marT="34290" marB="34290" anchor="ctr">
                    <a:lnL w="12700" cap="flat" cmpd="sng" algn="ctr">
                      <a:solidFill>
                        <a:schemeClr val="tx1"/>
                      </a:solidFill>
                      <a:prstDash val="solid"/>
                      <a:round/>
                      <a:headEnd type="none" w="med" len="med"/>
                      <a:tailEnd type="none" w="med" len="med"/>
                    </a:lnL>
                  </a:tcPr>
                </a:tc>
                <a:tc hMerge="1">
                  <a:txBody>
                    <a:bodyPr/>
                    <a:lstStyle/>
                    <a:p>
                      <a:pPr algn="ctr"/>
                      <a:endParaRPr lang="es-MX" dirty="0"/>
                    </a:p>
                  </a:txBody>
                  <a:tcPr anchor="ctr"/>
                </a:tc>
                <a:extLst>
                  <a:ext uri="{0D108BD9-81ED-4DB2-BD59-A6C34878D82A}">
                    <a16:rowId xmlns:a16="http://schemas.microsoft.com/office/drawing/2014/main" val="10000"/>
                  </a:ext>
                </a:extLst>
              </a:tr>
              <a:tr h="936062">
                <a:tc>
                  <a:txBody>
                    <a:bodyPr/>
                    <a:lstStyle/>
                    <a:p>
                      <a:pPr algn="ctr"/>
                      <a:endParaRPr lang="es-MX" sz="1400" dirty="0"/>
                    </a:p>
                  </a:txBody>
                  <a:tcPr marT="34290" marB="3429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MX" sz="1400" dirty="0"/>
                    </a:p>
                  </a:txBody>
                  <a:tcPr marT="34290" marB="3429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MX" sz="1400" b="1" dirty="0"/>
                        <a:t>No hay muchos afectados</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60000"/>
                        <a:lumOff val="40000"/>
                      </a:schemeClr>
                    </a:solidFill>
                  </a:tcPr>
                </a:tc>
                <a:tc>
                  <a:txBody>
                    <a:bodyPr/>
                    <a:lstStyle/>
                    <a:p>
                      <a:pPr algn="ctr"/>
                      <a:r>
                        <a:rPr lang="es-MX" sz="1400" b="1" dirty="0"/>
                        <a:t>Hay muchos afectados</a:t>
                      </a:r>
                    </a:p>
                  </a:txBody>
                  <a:tcPr marT="34290" marB="34290" anchor="ctr">
                    <a:lnL w="12700" cap="flat" cmpd="sng" algn="ctr">
                      <a:solidFill>
                        <a:schemeClr val="tx1"/>
                      </a:solidFill>
                      <a:prstDash val="solid"/>
                      <a:round/>
                      <a:headEnd type="none" w="med" len="med"/>
                      <a:tailEnd type="none" w="med" len="med"/>
                    </a:lnL>
                    <a:solidFill>
                      <a:schemeClr val="accent4">
                        <a:lumMod val="60000"/>
                        <a:lumOff val="40000"/>
                      </a:schemeClr>
                    </a:solidFill>
                  </a:tcPr>
                </a:tc>
                <a:extLst>
                  <a:ext uri="{0D108BD9-81ED-4DB2-BD59-A6C34878D82A}">
                    <a16:rowId xmlns:a16="http://schemas.microsoft.com/office/drawing/2014/main" val="10001"/>
                  </a:ext>
                </a:extLst>
              </a:tr>
              <a:tr h="936062">
                <a:tc rowSpan="2">
                  <a:txBody>
                    <a:bodyPr/>
                    <a:lstStyle/>
                    <a:p>
                      <a:pPr algn="ctr"/>
                      <a:r>
                        <a:rPr lang="es-MX" sz="1800" b="1" dirty="0">
                          <a:solidFill>
                            <a:schemeClr val="bg1"/>
                          </a:solidFill>
                        </a:rPr>
                        <a:t>Realidad</a:t>
                      </a:r>
                    </a:p>
                  </a:txBody>
                  <a:tcPr marT="34290" marB="34290" anchor="ctr">
                    <a:lnT w="12700" cap="flat" cmpd="sng" algn="ctr">
                      <a:solidFill>
                        <a:schemeClr val="tx1"/>
                      </a:solidFill>
                      <a:prstDash val="solid"/>
                      <a:round/>
                      <a:headEnd type="none" w="med" len="med"/>
                      <a:tailEnd type="none" w="med" len="med"/>
                    </a:lnT>
                    <a:solidFill>
                      <a:schemeClr val="accent6"/>
                    </a:solidFill>
                  </a:tcPr>
                </a:tc>
                <a:tc>
                  <a:txBody>
                    <a:bodyPr/>
                    <a:lstStyle/>
                    <a:p>
                      <a:pPr algn="ctr"/>
                      <a:r>
                        <a:rPr lang="es-MX" sz="1400" b="1" dirty="0"/>
                        <a:t>No</a:t>
                      </a:r>
                      <a:r>
                        <a:rPr lang="es-MX" sz="1400" b="1" baseline="0" dirty="0"/>
                        <a:t> hay muchos afectados</a:t>
                      </a:r>
                      <a:endParaRPr lang="es-MX" sz="1400" b="1" dirty="0"/>
                    </a:p>
                  </a:txBody>
                  <a:tcPr marT="34290" marB="3429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algn="ctr"/>
                      <a:r>
                        <a:rPr lang="es-MX" sz="1400" dirty="0"/>
                        <a:t>Conclusión </a:t>
                      </a:r>
                      <a:r>
                        <a:rPr lang="es-MX" sz="1400" baseline="0" dirty="0"/>
                        <a:t>correcta</a:t>
                      </a:r>
                      <a:endParaRPr lang="es-MX" sz="1400" dirty="0"/>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66FF66"/>
                    </a:solidFill>
                  </a:tcPr>
                </a:tc>
                <a:tc>
                  <a:txBody>
                    <a:bodyPr/>
                    <a:lstStyle/>
                    <a:p>
                      <a:pPr algn="ctr"/>
                      <a:r>
                        <a:rPr lang="es-MX" sz="1400" dirty="0"/>
                        <a:t>Falso positivo = Error Tipo I</a:t>
                      </a:r>
                    </a:p>
                  </a:txBody>
                  <a:tcPr marT="34290" marB="3429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655244">
                <a:tc vMerge="1">
                  <a:txBody>
                    <a:bodyPr/>
                    <a:lstStyle/>
                    <a:p>
                      <a:pPr algn="ctr"/>
                      <a:endParaRPr lang="es-MX" dirty="0"/>
                    </a:p>
                  </a:txBody>
                  <a:tcPr anchor="ctr"/>
                </a:tc>
                <a:tc>
                  <a:txBody>
                    <a:bodyPr/>
                    <a:lstStyle/>
                    <a:p>
                      <a:pPr algn="ctr"/>
                      <a:r>
                        <a:rPr lang="es-MX" sz="1400" b="1" dirty="0"/>
                        <a:t>Hay muchos afectados</a:t>
                      </a:r>
                    </a:p>
                  </a:txBody>
                  <a:tcPr marT="34290" marB="34290" anchor="ctr">
                    <a:lnR w="12700" cap="flat" cmpd="sng" algn="ctr">
                      <a:solidFill>
                        <a:schemeClr val="tx1"/>
                      </a:solidFill>
                      <a:prstDash val="solid"/>
                      <a:round/>
                      <a:headEnd type="none" w="med" len="med"/>
                      <a:tailEnd type="none" w="med" len="med"/>
                    </a:lnR>
                    <a:solidFill>
                      <a:schemeClr val="accent4">
                        <a:lumMod val="60000"/>
                        <a:lumOff val="40000"/>
                      </a:schemeClr>
                    </a:solidFill>
                  </a:tcPr>
                </a:tc>
                <a:tc>
                  <a:txBody>
                    <a:bodyPr/>
                    <a:lstStyle/>
                    <a:p>
                      <a:pPr algn="ctr"/>
                      <a:r>
                        <a:rPr lang="es-MX" sz="1400" dirty="0"/>
                        <a:t>Falso</a:t>
                      </a:r>
                      <a:r>
                        <a:rPr lang="es-MX" sz="1400" baseline="0" dirty="0"/>
                        <a:t> negativo = Error Tipo II</a:t>
                      </a:r>
                      <a:endParaRPr lang="es-MX" sz="1400" dirty="0"/>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s-MX" sz="1400" dirty="0"/>
                        <a:t>Conclusión correcta</a:t>
                      </a:r>
                    </a:p>
                  </a:txBody>
                  <a:tcPr marT="34290" marB="34290" anchor="ctr">
                    <a:lnL w="12700" cap="flat" cmpd="sng" algn="ctr">
                      <a:solidFill>
                        <a:schemeClr val="tx1"/>
                      </a:solidFill>
                      <a:prstDash val="solid"/>
                      <a:round/>
                      <a:headEnd type="none" w="med" len="med"/>
                      <a:tailEnd type="none" w="med" len="med"/>
                    </a:lnL>
                    <a:solidFill>
                      <a:srgbClr val="66FF66"/>
                    </a:solidFill>
                  </a:tcPr>
                </a:tc>
                <a:extLst>
                  <a:ext uri="{0D108BD9-81ED-4DB2-BD59-A6C34878D82A}">
                    <a16:rowId xmlns:a16="http://schemas.microsoft.com/office/drawing/2014/main" val="10003"/>
                  </a:ext>
                </a:extLst>
              </a:tr>
            </a:tbl>
          </a:graphicData>
        </a:graphic>
      </p:graphicFrame>
      <p:sp>
        <p:nvSpPr>
          <p:cNvPr id="5" name="4 Marcador de fecha"/>
          <p:cNvSpPr>
            <a:spLocks noGrp="1"/>
          </p:cNvSpPr>
          <p:nvPr>
            <p:ph type="dt" sz="half" idx="10"/>
          </p:nvPr>
        </p:nvSpPr>
        <p:spPr/>
        <p:txBody>
          <a:bodyPr/>
          <a:lstStyle/>
          <a:p>
            <a:fld id="{DF8F3BBF-4EB9-4DAB-BC8D-AE4A721DFF00}" type="datetime1">
              <a:rPr lang="es-MX" altLang="es-MX" smtClean="0"/>
              <a:t>21/09/2021</a:t>
            </a:fld>
            <a:endParaRPr lang="es-ES" altLang="es-MX"/>
          </a:p>
        </p:txBody>
      </p:sp>
      <p:sp>
        <p:nvSpPr>
          <p:cNvPr id="7" name="6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6C60BD17-678F-499C-9C59-F7AB487918CB}" type="slidenum">
              <a:rPr lang="es-ES" altLang="es-MX" smtClean="0"/>
              <a:pPr/>
              <a:t>33</a:t>
            </a:fld>
            <a:endParaRPr lang="es-ES" altLang="es-MX"/>
          </a:p>
        </p:txBody>
      </p:sp>
    </p:spTree>
    <p:extLst>
      <p:ext uri="{BB962C8B-B14F-4D97-AF65-F5344CB8AC3E}">
        <p14:creationId xmlns:p14="http://schemas.microsoft.com/office/powerpoint/2010/main" val="200090568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p:txBody>
          <a:bodyPr>
            <a:normAutofit/>
          </a:bodyPr>
          <a:lstStyle/>
          <a:p>
            <a:r>
              <a:rPr lang="es-MX" altLang="es-MX"/>
              <a:t>Falsos negativos y falsos positivos</a:t>
            </a:r>
          </a:p>
        </p:txBody>
      </p:sp>
      <p:sp>
        <p:nvSpPr>
          <p:cNvPr id="9218" name="Rectangle 2"/>
          <p:cNvSpPr>
            <a:spLocks noGrp="1" noChangeArrowheads="1"/>
          </p:cNvSpPr>
          <p:nvPr>
            <p:ph idx="1"/>
          </p:nvPr>
        </p:nvSpPr>
        <p:spPr/>
        <p:txBody>
          <a:bodyPr/>
          <a:lstStyle/>
          <a:p>
            <a:r>
              <a:rPr lang="es-MX" altLang="es-MX" dirty="0"/>
              <a:t>Puede ocurrir que no sea igual de grave cometer un error que otro</a:t>
            </a:r>
          </a:p>
          <a:p>
            <a:r>
              <a:rPr lang="es-ES" altLang="es-MX" dirty="0"/>
              <a:t>Un falso positivo haría pensar que la prevalencia de la afección es mayor que la histórica, cuando en realidad no lo es</a:t>
            </a:r>
          </a:p>
          <a:p>
            <a:r>
              <a:rPr lang="es-ES" altLang="es-MX" dirty="0"/>
              <a:t>Un falso negativo haría pensar que la prevalencia se ha mantenido, cuando en realidad aumentó</a:t>
            </a:r>
          </a:p>
        </p:txBody>
      </p:sp>
      <p:sp>
        <p:nvSpPr>
          <p:cNvPr id="4" name="3 Marcador de fecha"/>
          <p:cNvSpPr>
            <a:spLocks noGrp="1"/>
          </p:cNvSpPr>
          <p:nvPr>
            <p:ph type="dt" sz="half" idx="10"/>
          </p:nvPr>
        </p:nvSpPr>
        <p:spPr/>
        <p:txBody>
          <a:bodyPr/>
          <a:lstStyle/>
          <a:p>
            <a:fld id="{29A83761-A8F6-4B42-AA9A-7C5F15EE5981}"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5EFAED31-635C-47BE-A6F2-2FC28BF1B586}" type="slidenum">
              <a:rPr lang="es-ES" altLang="es-MX" smtClean="0"/>
              <a:pPr/>
              <a:t>34</a:t>
            </a:fld>
            <a:endParaRPr lang="es-ES" altLang="es-MX"/>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a:normAutofit/>
          </a:bodyPr>
          <a:lstStyle/>
          <a:p>
            <a:r>
              <a:rPr lang="es-MX" altLang="es-MX"/>
              <a:t>Falsos negativos y falsos positivos</a:t>
            </a:r>
          </a:p>
        </p:txBody>
      </p:sp>
      <p:sp>
        <p:nvSpPr>
          <p:cNvPr id="10242" name="Rectangle 2"/>
          <p:cNvSpPr>
            <a:spLocks noGrp="1" noChangeArrowheads="1"/>
          </p:cNvSpPr>
          <p:nvPr>
            <p:ph idx="1"/>
          </p:nvPr>
        </p:nvSpPr>
        <p:spPr/>
        <p:txBody>
          <a:bodyPr>
            <a:normAutofit/>
          </a:bodyPr>
          <a:lstStyle/>
          <a:p>
            <a:r>
              <a:rPr lang="es-MX" altLang="es-MX" sz="3600" dirty="0"/>
              <a:t>No existe un mecanismo que evite por completo los dos tipos de error al mismo tiempo (a excepción de la revisión total)</a:t>
            </a:r>
          </a:p>
          <a:p>
            <a:r>
              <a:rPr lang="es-MX" altLang="es-MX" sz="3600" dirty="0"/>
              <a:t>Aunque un aumento en el tamaño de muestra reduce ambos errores</a:t>
            </a:r>
          </a:p>
        </p:txBody>
      </p:sp>
      <p:sp>
        <p:nvSpPr>
          <p:cNvPr id="4" name="3 Marcador de fecha"/>
          <p:cNvSpPr>
            <a:spLocks noGrp="1"/>
          </p:cNvSpPr>
          <p:nvPr>
            <p:ph type="dt" sz="half" idx="10"/>
          </p:nvPr>
        </p:nvSpPr>
        <p:spPr/>
        <p:txBody>
          <a:bodyPr/>
          <a:lstStyle/>
          <a:p>
            <a:fld id="{CF9E9C72-32D8-42BB-B00F-7CCA607CA430}"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49AE9530-2762-4281-82A9-3A6CFDEED960}" type="slidenum">
              <a:rPr lang="es-ES" altLang="es-MX" smtClean="0"/>
              <a:pPr/>
              <a:t>35</a:t>
            </a:fld>
            <a:endParaRPr lang="es-ES" altLang="es-MX"/>
          </a:p>
        </p:txBody>
      </p:sp>
    </p:spTree>
  </p:cSld>
  <p:clrMapOvr>
    <a:masterClrMapping/>
  </p:clrMapOvr>
  <mc:AlternateContent xmlns:mc="http://schemas.openxmlformats.org/markup-compatibility/2006" xmlns:p14="http://schemas.microsoft.com/office/powerpoint/2010/main">
    <mc:Choice Requires="p14">
      <p:transition spd="slow" p14:dur="1600">
        <p14:prism dir="r"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10242">
                                            <p:txEl>
                                              <p:pRg st="0" end="0"/>
                                            </p:txEl>
                                          </p:spTgt>
                                        </p:tgtEl>
                                        <p:attrNameLst>
                                          <p:attrName>style.visibility</p:attrName>
                                        </p:attrNameLst>
                                      </p:cBhvr>
                                      <p:to>
                                        <p:strVal val="visible"/>
                                      </p:to>
                                    </p:set>
                                    <p:animEffect transition="in" filter="box(in)">
                                      <p:cBhvr additive="repl">
                                        <p:cTn id="7" dur="500"/>
                                        <p:tgtEl>
                                          <p:spTgt spid="10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10242">
                                            <p:txEl>
                                              <p:pRg st="1" end="1"/>
                                            </p:txEl>
                                          </p:spTgt>
                                        </p:tgtEl>
                                        <p:attrNameLst>
                                          <p:attrName>style.visibility</p:attrName>
                                        </p:attrNameLst>
                                      </p:cBhvr>
                                      <p:to>
                                        <p:strVal val="visible"/>
                                      </p:to>
                                    </p:set>
                                    <p:animEffect transition="in" filter="box(in)">
                                      <p:cBhvr additive="repl">
                                        <p:cTn id="12" dur="500"/>
                                        <p:tgtEl>
                                          <p:spTgt spid="102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a:t>Falsos negativos y falsos positivos</a:t>
            </a:r>
            <a:endParaRPr lang="es-MX" dirty="0"/>
          </a:p>
        </p:txBody>
      </p:sp>
      <p:sp>
        <p:nvSpPr>
          <p:cNvPr id="6" name="5 Marcador de contenido"/>
          <p:cNvSpPr>
            <a:spLocks noGrp="1"/>
          </p:cNvSpPr>
          <p:nvPr>
            <p:ph idx="1"/>
          </p:nvPr>
        </p:nvSpPr>
        <p:spPr/>
        <p:txBody>
          <a:bodyPr>
            <a:normAutofit fontScale="92500" lnSpcReduction="20000"/>
          </a:bodyPr>
          <a:lstStyle/>
          <a:p>
            <a:r>
              <a:rPr lang="es-MX" altLang="es-MX" sz="2400" dirty="0"/>
              <a:t>Consideremos las dos situaciones extremas siguientes:</a:t>
            </a:r>
          </a:p>
          <a:p>
            <a:pPr lvl="1"/>
            <a:r>
              <a:rPr lang="es-MX" altLang="es-MX" sz="2400" dirty="0"/>
              <a:t>Si siempre declaramos “no hay aumento en la prevalencia”, nunca tenemos un falso positivo, pero nunca podríamos detectar un deterioro en el estado de la salud pública</a:t>
            </a:r>
          </a:p>
          <a:p>
            <a:pPr lvl="1"/>
            <a:r>
              <a:rPr lang="es-MX" altLang="es-MX" sz="2400" dirty="0"/>
              <a:t>Si siempre declaramos “hay aumento en la prevalencia”, nunca pasaremos por alto cuando la prevalencia haya aumentado; pero podrían generase acciones para reducir la prevalencia, cuando no son necesarias</a:t>
            </a:r>
          </a:p>
          <a:p>
            <a:r>
              <a:rPr lang="es-MX" altLang="es-MX" sz="2400" dirty="0"/>
              <a:t>Entonces nos interesa buscar un término medio</a:t>
            </a:r>
          </a:p>
          <a:p>
            <a:r>
              <a:rPr lang="es-MX" altLang="es-MX" sz="2400" dirty="0"/>
              <a:t>En el contraste estadístico de hipótesis, ese término medio se logra con base en la probabilidad</a:t>
            </a:r>
          </a:p>
        </p:txBody>
      </p:sp>
      <p:sp>
        <p:nvSpPr>
          <p:cNvPr id="3" name="2 Marcador de fecha"/>
          <p:cNvSpPr>
            <a:spLocks noGrp="1"/>
          </p:cNvSpPr>
          <p:nvPr>
            <p:ph type="dt" sz="half" idx="10"/>
          </p:nvPr>
        </p:nvSpPr>
        <p:spPr/>
        <p:txBody>
          <a:bodyPr/>
          <a:lstStyle/>
          <a:p>
            <a:fld id="{0BBE7BA7-FA49-43EC-9646-C758B312C8F4}" type="datetime1">
              <a:rPr lang="es-MX" altLang="es-MX" smtClean="0"/>
              <a:t>21/09/2021</a:t>
            </a:fld>
            <a:endParaRPr lang="es-ES" altLang="es-MX"/>
          </a:p>
        </p:txBody>
      </p:sp>
      <p:sp>
        <p:nvSpPr>
          <p:cNvPr id="4" name="3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5" name="4 Marcador de número de diapositiva"/>
          <p:cNvSpPr>
            <a:spLocks noGrp="1"/>
          </p:cNvSpPr>
          <p:nvPr>
            <p:ph type="sldNum" sz="quarter" idx="12"/>
          </p:nvPr>
        </p:nvSpPr>
        <p:spPr/>
        <p:txBody>
          <a:bodyPr>
            <a:normAutofit fontScale="85000" lnSpcReduction="20000"/>
          </a:bodyPr>
          <a:lstStyle/>
          <a:p>
            <a:fld id="{75AD56B2-4AC8-4A5B-B63D-A2B14556DCA6}" type="slidenum">
              <a:rPr lang="es-ES" altLang="es-MX" smtClean="0"/>
              <a:pPr/>
              <a:t>36</a:t>
            </a:fld>
            <a:endParaRPr lang="es-ES" altLang="es-MX"/>
          </a:p>
        </p:txBody>
      </p:sp>
    </p:spTree>
    <p:extLst>
      <p:ext uri="{BB962C8B-B14F-4D97-AF65-F5344CB8AC3E}">
        <p14:creationId xmlns:p14="http://schemas.microsoft.com/office/powerpoint/2010/main" val="1437072941"/>
      </p:ext>
    </p:extLst>
  </p:cSld>
  <p:clrMapOvr>
    <a:masterClrMapping/>
  </p:clrMapOvr>
  <mc:AlternateContent xmlns:mc="http://schemas.openxmlformats.org/markup-compatibility/2006" xmlns:p14="http://schemas.microsoft.com/office/powerpoint/2010/main">
    <mc:Choice Requires="p14">
      <p:transition spd="slow" p14:dur="1600">
        <p14:prism dir="r" isInverted="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p:txBody>
          <a:bodyPr>
            <a:normAutofit/>
          </a:bodyPr>
          <a:lstStyle/>
          <a:p>
            <a:r>
              <a:rPr lang="es-MX" altLang="es-MX" dirty="0"/>
              <a:t>Contraste de hipótesis</a:t>
            </a:r>
          </a:p>
        </p:txBody>
      </p:sp>
      <p:sp>
        <p:nvSpPr>
          <p:cNvPr id="11266" name="Rectangle 2"/>
          <p:cNvSpPr>
            <a:spLocks noGrp="1" noChangeArrowheads="1"/>
          </p:cNvSpPr>
          <p:nvPr>
            <p:ph idx="1"/>
          </p:nvPr>
        </p:nvSpPr>
        <p:spPr/>
        <p:txBody>
          <a:bodyPr>
            <a:normAutofit/>
          </a:bodyPr>
          <a:lstStyle/>
          <a:p>
            <a:r>
              <a:rPr lang="es-ES" altLang="es-MX" sz="2800" dirty="0"/>
              <a:t>Planteando el análisis previo en el contexto del contraste de hipótesis estadísticas (según el enfoque de </a:t>
            </a:r>
            <a:r>
              <a:rPr lang="es-ES" altLang="es-MX" sz="2800" dirty="0" err="1"/>
              <a:t>Neyman</a:t>
            </a:r>
            <a:r>
              <a:rPr lang="es-ES" altLang="es-MX" sz="2800" dirty="0"/>
              <a:t> – Pearson), tenemos lo siguiente:</a:t>
            </a:r>
          </a:p>
          <a:p>
            <a:r>
              <a:rPr lang="es-ES" altLang="es-MX" sz="2800" dirty="0"/>
              <a:t>Realizamos una aseveración sobre la población, la hipótesis inicial (o nula, o de situación sin cambio), H</a:t>
            </a:r>
            <a:r>
              <a:rPr lang="es-ES" altLang="es-MX" sz="2800" baseline="-25000" dirty="0"/>
              <a:t>0</a:t>
            </a:r>
            <a:r>
              <a:rPr lang="es-ES" altLang="es-MX" sz="2800" dirty="0"/>
              <a:t>, que en la realidad solo puede ser cierta o falsa</a:t>
            </a:r>
          </a:p>
        </p:txBody>
      </p:sp>
      <p:sp>
        <p:nvSpPr>
          <p:cNvPr id="4" name="3 Marcador de fecha"/>
          <p:cNvSpPr>
            <a:spLocks noGrp="1"/>
          </p:cNvSpPr>
          <p:nvPr>
            <p:ph type="dt" sz="half" idx="10"/>
          </p:nvPr>
        </p:nvSpPr>
        <p:spPr/>
        <p:txBody>
          <a:bodyPr/>
          <a:lstStyle/>
          <a:p>
            <a:fld id="{A487C319-0BD5-4FE8-ABE2-54A9AC7C2CDE}" type="datetime1">
              <a:rPr lang="es-MX" altLang="es-MX" smtClean="0"/>
              <a:t>21/09/2021</a:t>
            </a:fld>
            <a:endParaRPr lang="es-ES" altLang="es-MX" dirty="0"/>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DD3E70BD-2B6D-48E7-AAC1-24E52C227BFA}" type="slidenum">
              <a:rPr lang="es-ES" altLang="es-MX" smtClean="0"/>
              <a:pPr/>
              <a:t>37</a:t>
            </a:fld>
            <a:endParaRPr lang="es-ES" altLang="es-MX"/>
          </a:p>
        </p:txBody>
      </p:sp>
    </p:spTree>
  </p:cSld>
  <p:clrMapOvr>
    <a:masterClrMapping/>
  </p:clrMapOvr>
  <mc:AlternateContent xmlns:mc="http://schemas.openxmlformats.org/markup-compatibility/2006" xmlns:p14="http://schemas.microsoft.com/office/powerpoint/2010/main">
    <mc:Choice Requires="p14">
      <p:transition spd="slow" p14:dur="1600">
        <p14:prism dir="r" isInverted="1"/>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p:txBody>
          <a:bodyPr>
            <a:normAutofit/>
          </a:bodyPr>
          <a:lstStyle/>
          <a:p>
            <a:r>
              <a:rPr lang="es-MX" altLang="es-MX" dirty="0"/>
              <a:t>Contraste de hipótesis</a:t>
            </a:r>
          </a:p>
        </p:txBody>
      </p:sp>
      <p:sp>
        <p:nvSpPr>
          <p:cNvPr id="11266" name="Rectangle 2"/>
          <p:cNvSpPr>
            <a:spLocks noGrp="1" noChangeArrowheads="1"/>
          </p:cNvSpPr>
          <p:nvPr>
            <p:ph idx="1"/>
          </p:nvPr>
        </p:nvSpPr>
        <p:spPr/>
        <p:txBody>
          <a:bodyPr>
            <a:normAutofit/>
          </a:bodyPr>
          <a:lstStyle/>
          <a:p>
            <a:r>
              <a:rPr lang="es-ES" altLang="es-MX" sz="2800" dirty="0"/>
              <a:t>Adicionalmente se plantea una segunda hipótesis, llamada hipótesis alternativa, H</a:t>
            </a:r>
            <a:r>
              <a:rPr lang="es-ES" altLang="es-MX" sz="2800" baseline="-25000" dirty="0"/>
              <a:t>a</a:t>
            </a:r>
            <a:r>
              <a:rPr lang="es-ES" altLang="es-MX" sz="2800" dirty="0"/>
              <a:t>, que representa el complemento de lo expresado en H</a:t>
            </a:r>
            <a:r>
              <a:rPr lang="es-ES" altLang="es-MX" sz="2800" baseline="-25000" dirty="0"/>
              <a:t>0</a:t>
            </a:r>
          </a:p>
          <a:p>
            <a:r>
              <a:rPr lang="es-ES" altLang="es-MX" sz="2800" dirty="0"/>
              <a:t>A partir de la información de la muestra y basados en un proceso estadístico apropiado, </a:t>
            </a:r>
            <a:r>
              <a:rPr lang="es-MX" altLang="es-MX" sz="2800" dirty="0"/>
              <a:t>diremos</a:t>
            </a:r>
            <a:r>
              <a:rPr lang="es-ES" altLang="es-MX" sz="2800" dirty="0"/>
              <a:t> si hay evidencia o no en contra de H</a:t>
            </a:r>
            <a:r>
              <a:rPr lang="es-ES" altLang="es-MX" sz="2800" baseline="-25000" dirty="0"/>
              <a:t>0</a:t>
            </a:r>
            <a:r>
              <a:rPr lang="es-ES" altLang="es-MX" sz="2800" dirty="0"/>
              <a:t> </a:t>
            </a:r>
          </a:p>
        </p:txBody>
      </p:sp>
      <p:sp>
        <p:nvSpPr>
          <p:cNvPr id="4" name="3 Marcador de fecha"/>
          <p:cNvSpPr>
            <a:spLocks noGrp="1"/>
          </p:cNvSpPr>
          <p:nvPr>
            <p:ph type="dt" sz="half" idx="10"/>
          </p:nvPr>
        </p:nvSpPr>
        <p:spPr/>
        <p:txBody>
          <a:bodyPr/>
          <a:lstStyle/>
          <a:p>
            <a:fld id="{A487C319-0BD5-4FE8-ABE2-54A9AC7C2CDE}" type="datetime1">
              <a:rPr lang="es-MX" altLang="es-MX" smtClean="0"/>
              <a:t>21/09/2021</a:t>
            </a:fld>
            <a:endParaRPr lang="es-ES" altLang="es-MX" dirty="0"/>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DD3E70BD-2B6D-48E7-AAC1-24E52C227BFA}" type="slidenum">
              <a:rPr lang="es-ES" altLang="es-MX" smtClean="0"/>
              <a:pPr/>
              <a:t>38</a:t>
            </a:fld>
            <a:endParaRPr lang="es-ES" altLang="es-MX"/>
          </a:p>
        </p:txBody>
      </p:sp>
    </p:spTree>
  </p:cSld>
  <p:clrMapOvr>
    <a:masterClrMapping/>
  </p:clrMapOvr>
  <mc:AlternateContent xmlns:mc="http://schemas.openxmlformats.org/markup-compatibility/2006" xmlns:p14="http://schemas.microsoft.com/office/powerpoint/2010/main">
    <mc:Choice Requires="p14">
      <p:transition spd="slow" p14:dur="1600">
        <p14:prism dir="r" isInverted="1"/>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Contraste de hipótesis</a:t>
            </a:r>
          </a:p>
        </p:txBody>
      </p:sp>
      <p:sp>
        <p:nvSpPr>
          <p:cNvPr id="6" name="5 Marcador de contenido"/>
          <p:cNvSpPr>
            <a:spLocks noGrp="1"/>
          </p:cNvSpPr>
          <p:nvPr>
            <p:ph idx="1"/>
          </p:nvPr>
        </p:nvSpPr>
        <p:spPr/>
        <p:txBody>
          <a:bodyPr>
            <a:normAutofit/>
          </a:bodyPr>
          <a:lstStyle/>
          <a:p>
            <a:r>
              <a:rPr lang="es-MX" sz="4800" dirty="0"/>
              <a:t>H</a:t>
            </a:r>
            <a:r>
              <a:rPr lang="es-MX" sz="4800" baseline="-25000" dirty="0"/>
              <a:t>0</a:t>
            </a:r>
            <a:r>
              <a:rPr lang="es-MX" sz="4800" dirty="0"/>
              <a:t>: p </a:t>
            </a:r>
            <a:r>
              <a:rPr lang="es-MX" sz="4800" dirty="0">
                <a:sym typeface="Symbol"/>
              </a:rPr>
              <a:t> 0.05; H</a:t>
            </a:r>
            <a:r>
              <a:rPr lang="es-MX" sz="4800" baseline="-25000" dirty="0">
                <a:sym typeface="Symbol"/>
              </a:rPr>
              <a:t>a</a:t>
            </a:r>
            <a:r>
              <a:rPr lang="es-MX" sz="4800" dirty="0">
                <a:sym typeface="Symbol"/>
              </a:rPr>
              <a:t>: p &lt; 0.05</a:t>
            </a:r>
          </a:p>
          <a:p>
            <a:r>
              <a:rPr lang="es-MX" sz="4800" dirty="0">
                <a:sym typeface="Symbol"/>
              </a:rPr>
              <a:t>H</a:t>
            </a:r>
            <a:r>
              <a:rPr lang="es-MX" sz="4800" baseline="-25000" dirty="0">
                <a:sym typeface="Symbol"/>
              </a:rPr>
              <a:t>0</a:t>
            </a:r>
            <a:r>
              <a:rPr lang="es-MX" sz="4800" dirty="0">
                <a:sym typeface="Symbol"/>
              </a:rPr>
              <a:t>:   100; H</a:t>
            </a:r>
            <a:r>
              <a:rPr lang="es-MX" sz="4800" baseline="-25000" dirty="0">
                <a:sym typeface="Symbol"/>
              </a:rPr>
              <a:t>a</a:t>
            </a:r>
            <a:r>
              <a:rPr lang="es-MX" sz="4800" dirty="0">
                <a:sym typeface="Symbol"/>
              </a:rPr>
              <a:t>:  &gt; 100</a:t>
            </a:r>
          </a:p>
          <a:p>
            <a:r>
              <a:rPr lang="es-MX" sz="4800" dirty="0">
                <a:sym typeface="Symbol"/>
              </a:rPr>
              <a:t>H</a:t>
            </a:r>
            <a:r>
              <a:rPr lang="es-MX" sz="4800" baseline="-25000" dirty="0">
                <a:sym typeface="Symbol"/>
              </a:rPr>
              <a:t>0</a:t>
            </a:r>
            <a:r>
              <a:rPr lang="es-MX" sz="4800" dirty="0">
                <a:sym typeface="Symbol"/>
              </a:rPr>
              <a:t>: </a:t>
            </a:r>
            <a:r>
              <a:rPr lang="es-MX" sz="4800" baseline="30000" dirty="0">
                <a:sym typeface="Symbol"/>
              </a:rPr>
              <a:t>2</a:t>
            </a:r>
            <a:r>
              <a:rPr lang="es-MX" sz="4800" dirty="0">
                <a:sym typeface="Symbol"/>
              </a:rPr>
              <a:t> = 1.2; H</a:t>
            </a:r>
            <a:r>
              <a:rPr lang="es-MX" sz="4800" baseline="-25000" dirty="0">
                <a:sym typeface="Symbol"/>
              </a:rPr>
              <a:t>a</a:t>
            </a:r>
            <a:r>
              <a:rPr lang="es-MX" sz="4800" dirty="0">
                <a:sym typeface="Symbol"/>
              </a:rPr>
              <a:t>: </a:t>
            </a:r>
            <a:r>
              <a:rPr lang="es-MX" sz="4800" baseline="30000" dirty="0">
                <a:sym typeface="Symbol"/>
              </a:rPr>
              <a:t>2</a:t>
            </a:r>
            <a:r>
              <a:rPr lang="es-MX" sz="4800" dirty="0">
                <a:sym typeface="Symbol"/>
              </a:rPr>
              <a:t>  1.2</a:t>
            </a:r>
            <a:endParaRPr lang="es-MX" sz="4800" dirty="0"/>
          </a:p>
        </p:txBody>
      </p:sp>
      <p:sp>
        <p:nvSpPr>
          <p:cNvPr id="3" name="2 Marcador de fecha"/>
          <p:cNvSpPr>
            <a:spLocks noGrp="1"/>
          </p:cNvSpPr>
          <p:nvPr>
            <p:ph type="dt" sz="half" idx="10"/>
          </p:nvPr>
        </p:nvSpPr>
        <p:spPr/>
        <p:txBody>
          <a:bodyPr/>
          <a:lstStyle/>
          <a:p>
            <a:fld id="{7D4BA8DB-3DD9-4D4E-8DBD-737023FE5B9F}" type="datetime1">
              <a:rPr lang="es-MX" altLang="es-MX" smtClean="0"/>
              <a:t>21/09/2021</a:t>
            </a:fld>
            <a:endParaRPr lang="es-ES" altLang="es-MX"/>
          </a:p>
        </p:txBody>
      </p:sp>
      <p:sp>
        <p:nvSpPr>
          <p:cNvPr id="4" name="3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5" name="4 Marcador de número de diapositiva"/>
          <p:cNvSpPr>
            <a:spLocks noGrp="1"/>
          </p:cNvSpPr>
          <p:nvPr>
            <p:ph type="sldNum" sz="quarter" idx="12"/>
          </p:nvPr>
        </p:nvSpPr>
        <p:spPr/>
        <p:txBody>
          <a:bodyPr>
            <a:normAutofit fontScale="85000" lnSpcReduction="20000"/>
          </a:bodyPr>
          <a:lstStyle/>
          <a:p>
            <a:fld id="{75AD56B2-4AC8-4A5B-B63D-A2B14556DCA6}" type="slidenum">
              <a:rPr lang="es-ES" altLang="es-MX" smtClean="0"/>
              <a:pPr/>
              <a:t>39</a:t>
            </a:fld>
            <a:endParaRPr lang="es-ES" altLang="es-MX"/>
          </a:p>
        </p:txBody>
      </p:sp>
    </p:spTree>
    <p:extLst>
      <p:ext uri="{BB962C8B-B14F-4D97-AF65-F5344CB8AC3E}">
        <p14:creationId xmlns:p14="http://schemas.microsoft.com/office/powerpoint/2010/main" val="270162145"/>
      </p:ext>
    </p:extLst>
  </p:cSld>
  <p:clrMapOvr>
    <a:masterClrMapping/>
  </p:clrMapOvr>
  <p:transition>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Introducción</a:t>
            </a:r>
          </a:p>
        </p:txBody>
      </p:sp>
      <p:sp>
        <p:nvSpPr>
          <p:cNvPr id="6" name="5 Marcador de contenido"/>
          <p:cNvSpPr>
            <a:spLocks noGrp="1"/>
          </p:cNvSpPr>
          <p:nvPr>
            <p:ph idx="1"/>
          </p:nvPr>
        </p:nvSpPr>
        <p:spPr/>
        <p:txBody>
          <a:bodyPr>
            <a:noAutofit/>
          </a:bodyPr>
          <a:lstStyle/>
          <a:p>
            <a:r>
              <a:rPr lang="es-MX" sz="2800" dirty="0"/>
              <a:t>El fin principal de la estadística consiste en caracterizar poblaciones con base en la observación de muestras</a:t>
            </a:r>
          </a:p>
          <a:p>
            <a:r>
              <a:rPr lang="es-MX" sz="2800" dirty="0"/>
              <a:t>Esto se consigue realizando inferencia estadística para aproximar o evaluar el valor de uno o más parámetros con base en estadísticos </a:t>
            </a:r>
            <a:r>
              <a:rPr lang="es-MX" sz="2800" dirty="0" err="1"/>
              <a:t>muestrales</a:t>
            </a:r>
            <a:endParaRPr lang="es-MX" sz="2800" dirty="0"/>
          </a:p>
        </p:txBody>
      </p:sp>
      <p:sp>
        <p:nvSpPr>
          <p:cNvPr id="3" name="2 Marcador de fecha"/>
          <p:cNvSpPr>
            <a:spLocks noGrp="1"/>
          </p:cNvSpPr>
          <p:nvPr>
            <p:ph type="dt" sz="half" idx="10"/>
          </p:nvPr>
        </p:nvSpPr>
        <p:spPr/>
        <p:txBody>
          <a:bodyPr/>
          <a:lstStyle/>
          <a:p>
            <a:fld id="{AE254DF2-49DC-4BE3-AFFC-087E65B4C5B6}" type="datetime1">
              <a:rPr lang="es-MX" altLang="es-MX" smtClean="0"/>
              <a:t>21/09/2021</a:t>
            </a:fld>
            <a:endParaRPr lang="es-ES" altLang="es-MX"/>
          </a:p>
        </p:txBody>
      </p:sp>
      <p:sp>
        <p:nvSpPr>
          <p:cNvPr id="4" name="3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5" name="4 Marcador de número de diapositiva"/>
          <p:cNvSpPr>
            <a:spLocks noGrp="1"/>
          </p:cNvSpPr>
          <p:nvPr>
            <p:ph type="sldNum" sz="quarter" idx="12"/>
          </p:nvPr>
        </p:nvSpPr>
        <p:spPr/>
        <p:txBody>
          <a:bodyPr>
            <a:normAutofit fontScale="85000" lnSpcReduction="20000"/>
          </a:bodyPr>
          <a:lstStyle/>
          <a:p>
            <a:fld id="{75AD56B2-4AC8-4A5B-B63D-A2B14556DCA6}" type="slidenum">
              <a:rPr lang="es-ES" altLang="es-MX" smtClean="0"/>
              <a:pPr/>
              <a:t>4</a:t>
            </a:fld>
            <a:endParaRPr lang="es-ES" altLang="es-MX"/>
          </a:p>
        </p:txBody>
      </p:sp>
    </p:spTree>
    <p:extLst>
      <p:ext uri="{BB962C8B-B14F-4D97-AF65-F5344CB8AC3E}">
        <p14:creationId xmlns:p14="http://schemas.microsoft.com/office/powerpoint/2010/main" val="200960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Contraste de hipótesis</a:t>
            </a:r>
          </a:p>
        </p:txBody>
      </p:sp>
      <p:sp>
        <p:nvSpPr>
          <p:cNvPr id="6" name="5 Marcador de contenido"/>
          <p:cNvSpPr>
            <a:spLocks noGrp="1"/>
          </p:cNvSpPr>
          <p:nvPr>
            <p:ph idx="1"/>
          </p:nvPr>
        </p:nvSpPr>
        <p:spPr/>
        <p:txBody>
          <a:bodyPr>
            <a:normAutofit lnSpcReduction="10000"/>
          </a:bodyPr>
          <a:lstStyle/>
          <a:p>
            <a:r>
              <a:rPr lang="es-ES" altLang="es-MX" sz="3600" dirty="0"/>
              <a:t>Para ello, se fija el riesgo que estamos dispuestos a correr de tener falsos positivos</a:t>
            </a:r>
          </a:p>
          <a:p>
            <a:r>
              <a:rPr lang="es-ES" altLang="es-MX" sz="3600" dirty="0"/>
              <a:t>En el ámbito estadístico, a este riesgo se conoce como Probabilidad de cometer un Error Tipo I, y se le representa por </a:t>
            </a:r>
            <a:r>
              <a:rPr lang="es-ES" altLang="es-MX" sz="3600" dirty="0">
                <a:sym typeface="Symbol" pitchFamily="18" charset="2"/>
              </a:rPr>
              <a:t></a:t>
            </a:r>
            <a:endParaRPr lang="es-MX" sz="3600" dirty="0"/>
          </a:p>
        </p:txBody>
      </p:sp>
      <p:sp>
        <p:nvSpPr>
          <p:cNvPr id="3" name="2 Marcador de fecha"/>
          <p:cNvSpPr>
            <a:spLocks noGrp="1"/>
          </p:cNvSpPr>
          <p:nvPr>
            <p:ph type="dt" sz="half" idx="10"/>
          </p:nvPr>
        </p:nvSpPr>
        <p:spPr/>
        <p:txBody>
          <a:bodyPr/>
          <a:lstStyle/>
          <a:p>
            <a:fld id="{51CF1546-4A07-4C65-9C3C-2532B27C69DF}" type="datetime1">
              <a:rPr lang="es-MX" altLang="es-MX" smtClean="0"/>
              <a:t>21/09/2021</a:t>
            </a:fld>
            <a:endParaRPr lang="es-ES" altLang="es-MX"/>
          </a:p>
        </p:txBody>
      </p:sp>
      <p:sp>
        <p:nvSpPr>
          <p:cNvPr id="4" name="3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5" name="4 Marcador de número de diapositiva"/>
          <p:cNvSpPr>
            <a:spLocks noGrp="1"/>
          </p:cNvSpPr>
          <p:nvPr>
            <p:ph type="sldNum" sz="quarter" idx="12"/>
          </p:nvPr>
        </p:nvSpPr>
        <p:spPr/>
        <p:txBody>
          <a:bodyPr>
            <a:normAutofit fontScale="85000" lnSpcReduction="20000"/>
          </a:bodyPr>
          <a:lstStyle/>
          <a:p>
            <a:fld id="{75AD56B2-4AC8-4A5B-B63D-A2B14556DCA6}" type="slidenum">
              <a:rPr lang="es-ES" altLang="es-MX" smtClean="0"/>
              <a:pPr/>
              <a:t>40</a:t>
            </a:fld>
            <a:endParaRPr lang="es-ES" altLang="es-MX"/>
          </a:p>
        </p:txBody>
      </p:sp>
    </p:spTree>
    <p:extLst>
      <p:ext uri="{BB962C8B-B14F-4D97-AF65-F5344CB8AC3E}">
        <p14:creationId xmlns:p14="http://schemas.microsoft.com/office/powerpoint/2010/main" val="2646918781"/>
      </p:ext>
    </p:extLst>
  </p:cSld>
  <p:clrMapOvr>
    <a:masterClrMapping/>
  </p:clrMapOvr>
  <mc:AlternateContent xmlns:mc="http://schemas.openxmlformats.org/markup-compatibility/2006" xmlns:p14="http://schemas.microsoft.com/office/powerpoint/2010/main">
    <mc:Choice Requires="p14">
      <p:transition spd="slow" p14:dur="1600">
        <p14:prism dir="r" isInverted="1"/>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normAutofit/>
          </a:bodyPr>
          <a:lstStyle/>
          <a:p>
            <a:r>
              <a:rPr lang="es-MX" altLang="es-MX" dirty="0"/>
              <a:t>Contraste de hipótesis</a:t>
            </a:r>
          </a:p>
        </p:txBody>
      </p:sp>
      <p:sp>
        <p:nvSpPr>
          <p:cNvPr id="12290" name="Rectangle 2"/>
          <p:cNvSpPr>
            <a:spLocks noGrp="1" noChangeArrowheads="1"/>
          </p:cNvSpPr>
          <p:nvPr>
            <p:ph idx="1"/>
          </p:nvPr>
        </p:nvSpPr>
        <p:spPr/>
        <p:txBody>
          <a:bodyPr>
            <a:normAutofit/>
          </a:bodyPr>
          <a:lstStyle/>
          <a:p>
            <a:r>
              <a:rPr lang="es-MX" altLang="es-MX" dirty="0"/>
              <a:t>La nomenclatura estadística que se usa es decir que se rechaza o no se rechaza la hipótesis nula</a:t>
            </a:r>
          </a:p>
          <a:p>
            <a:r>
              <a:rPr lang="es-MX" altLang="es-MX" dirty="0"/>
              <a:t>En este ejemplo, plantearíamos las hipótesis</a:t>
            </a:r>
          </a:p>
          <a:p>
            <a:pPr lvl="1"/>
            <a:r>
              <a:rPr lang="es-MX" altLang="es-MX" dirty="0"/>
              <a:t>H</a:t>
            </a:r>
            <a:r>
              <a:rPr lang="es-MX" altLang="es-MX" baseline="-25000" dirty="0"/>
              <a:t>0</a:t>
            </a:r>
            <a:r>
              <a:rPr lang="es-MX" altLang="es-MX" dirty="0"/>
              <a:t>: No hay muchos afectados (p </a:t>
            </a:r>
            <a:r>
              <a:rPr lang="es-MX" altLang="es-MX" dirty="0">
                <a:sym typeface="Symbol"/>
              </a:rPr>
              <a:t> 0.10)</a:t>
            </a:r>
            <a:endParaRPr lang="es-MX" altLang="es-MX" dirty="0"/>
          </a:p>
          <a:p>
            <a:pPr lvl="1"/>
            <a:r>
              <a:rPr lang="es-MX" altLang="es-MX" dirty="0"/>
              <a:t>H</a:t>
            </a:r>
            <a:r>
              <a:rPr lang="es-MX" altLang="es-MX" baseline="-25000" dirty="0"/>
              <a:t>a</a:t>
            </a:r>
            <a:r>
              <a:rPr lang="es-MX" altLang="es-MX" dirty="0"/>
              <a:t>: Hay muchos afectados (p &gt; 0.10)</a:t>
            </a:r>
          </a:p>
          <a:p>
            <a:r>
              <a:rPr lang="es-MX" altLang="es-MX" dirty="0"/>
              <a:t>Y fijaríamos un valor pequeño de probabilidad para un falso positivo, por ejemplo, </a:t>
            </a:r>
            <a:r>
              <a:rPr lang="es-MX" altLang="es-MX" dirty="0">
                <a:sym typeface="Symbol" pitchFamily="18" charset="2"/>
              </a:rPr>
              <a:t> = </a:t>
            </a:r>
            <a:r>
              <a:rPr lang="es-MX" altLang="es-MX" dirty="0"/>
              <a:t>5% de probabilidad de decir que hay muchos afectados, siendo que en realidad no los hay</a:t>
            </a:r>
          </a:p>
        </p:txBody>
      </p:sp>
      <p:sp>
        <p:nvSpPr>
          <p:cNvPr id="4" name="3 Marcador de fecha"/>
          <p:cNvSpPr>
            <a:spLocks noGrp="1"/>
          </p:cNvSpPr>
          <p:nvPr>
            <p:ph type="dt" sz="half" idx="10"/>
          </p:nvPr>
        </p:nvSpPr>
        <p:spPr/>
        <p:txBody>
          <a:bodyPr/>
          <a:lstStyle/>
          <a:p>
            <a:fld id="{EC19F2C4-6F13-47B5-97BA-8B01493A7711}"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B9D2B4C5-3DC9-475D-AB0C-E97CE33AFAD2}" type="slidenum">
              <a:rPr lang="es-ES" altLang="es-MX" smtClean="0"/>
              <a:pPr/>
              <a:t>41</a:t>
            </a:fld>
            <a:endParaRPr lang="es-ES" altLang="es-MX"/>
          </a:p>
        </p:txBody>
      </p:sp>
    </p:spTree>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p:txBody>
          <a:bodyPr>
            <a:normAutofit/>
          </a:bodyPr>
          <a:lstStyle/>
          <a:p>
            <a:r>
              <a:rPr lang="es-MX" altLang="es-MX" dirty="0"/>
              <a:t>Error tipo I, error tipo II y potencia</a:t>
            </a:r>
          </a:p>
        </p:txBody>
      </p:sp>
      <p:graphicFrame>
        <p:nvGraphicFramePr>
          <p:cNvPr id="11" name="9 Marcador de contenido"/>
          <p:cNvGraphicFramePr>
            <a:graphicFrameLocks noGrp="1"/>
          </p:cNvGraphicFramePr>
          <p:nvPr>
            <p:ph sz="half" idx="2"/>
            <p:extLst>
              <p:ext uri="{D42A27DB-BD31-4B8C-83A1-F6EECF244321}">
                <p14:modId xmlns:p14="http://schemas.microsoft.com/office/powerpoint/2010/main" val="1747229091"/>
              </p:ext>
            </p:extLst>
          </p:nvPr>
        </p:nvGraphicFramePr>
        <p:xfrm>
          <a:off x="179512" y="1437624"/>
          <a:ext cx="8712968" cy="3186354"/>
        </p:xfrm>
        <a:graphic>
          <a:graphicData uri="http://schemas.openxmlformats.org/drawingml/2006/table">
            <a:tbl>
              <a:tblPr firstRow="1" bandRow="1">
                <a:tableStyleId>{10A1B5D5-9B99-4C35-A422-299274C87663}</a:tableStyleId>
              </a:tblPr>
              <a:tblGrid>
                <a:gridCol w="1800200">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gridCol w="2232248">
                  <a:extLst>
                    <a:ext uri="{9D8B030D-6E8A-4147-A177-3AD203B41FA5}">
                      <a16:colId xmlns:a16="http://schemas.microsoft.com/office/drawing/2014/main" val="20003"/>
                    </a:ext>
                  </a:extLst>
                </a:gridCol>
              </a:tblGrid>
              <a:tr h="665462">
                <a:tc>
                  <a:txBody>
                    <a:bodyPr/>
                    <a:lstStyle/>
                    <a:p>
                      <a:pPr algn="ctr"/>
                      <a:r>
                        <a:rPr lang="es-MX" sz="1400" dirty="0"/>
                        <a:t>c</a:t>
                      </a:r>
                    </a:p>
                  </a:txBody>
                  <a:tcPr marT="34290" marB="34290" anchor="ctr">
                    <a:lnB w="12700" cap="flat" cmpd="sng" algn="ctr">
                      <a:noFill/>
                      <a:prstDash val="solid"/>
                      <a:round/>
                      <a:headEnd type="none" w="med" len="med"/>
                      <a:tailEnd type="none" w="med" len="med"/>
                    </a:lnB>
                    <a:solidFill>
                      <a:schemeClr val="bg1"/>
                    </a:solidFill>
                  </a:tcPr>
                </a:tc>
                <a:tc>
                  <a:txBody>
                    <a:bodyPr/>
                    <a:lstStyle/>
                    <a:p>
                      <a:pPr algn="ctr"/>
                      <a:endParaRPr lang="es-MX" sz="1400" dirty="0"/>
                    </a:p>
                  </a:txBody>
                  <a:tcPr marT="34290" marB="34290" anchor="ctr">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solidFill>
                      <a:schemeClr val="bg1"/>
                    </a:solidFill>
                  </a:tcPr>
                </a:tc>
                <a:tc gridSpan="2">
                  <a:txBody>
                    <a:bodyPr/>
                    <a:lstStyle/>
                    <a:p>
                      <a:pPr algn="ctr"/>
                      <a:r>
                        <a:rPr lang="es-MX" sz="1800" dirty="0"/>
                        <a:t>Con base en la</a:t>
                      </a:r>
                      <a:r>
                        <a:rPr lang="es-MX" sz="1800" baseline="0" dirty="0"/>
                        <a:t> muestra, decimos</a:t>
                      </a:r>
                      <a:endParaRPr lang="es-MX" sz="1800" dirty="0"/>
                    </a:p>
                  </a:txBody>
                  <a:tcPr marT="34290" marB="34290" anchor="ctr">
                    <a:lnL w="12700" cap="flat" cmpd="sng" algn="ctr">
                      <a:solidFill>
                        <a:schemeClr val="tx1"/>
                      </a:solidFill>
                      <a:prstDash val="solid"/>
                      <a:round/>
                      <a:headEnd type="none" w="med" len="med"/>
                      <a:tailEnd type="none" w="med" len="med"/>
                    </a:lnL>
                  </a:tcPr>
                </a:tc>
                <a:tc hMerge="1">
                  <a:txBody>
                    <a:bodyPr/>
                    <a:lstStyle/>
                    <a:p>
                      <a:pPr algn="ctr"/>
                      <a:endParaRPr lang="es-MX" dirty="0"/>
                    </a:p>
                  </a:txBody>
                  <a:tcPr anchor="ctr"/>
                </a:tc>
                <a:extLst>
                  <a:ext uri="{0D108BD9-81ED-4DB2-BD59-A6C34878D82A}">
                    <a16:rowId xmlns:a16="http://schemas.microsoft.com/office/drawing/2014/main" val="10000"/>
                  </a:ext>
                </a:extLst>
              </a:tr>
              <a:tr h="598445">
                <a:tc>
                  <a:txBody>
                    <a:bodyPr/>
                    <a:lstStyle/>
                    <a:p>
                      <a:pPr algn="ctr"/>
                      <a:endParaRPr lang="es-MX" sz="1400" dirty="0"/>
                    </a:p>
                  </a:txBody>
                  <a:tcPr marT="34290" marB="3429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s-MX" sz="1400" dirty="0"/>
                    </a:p>
                  </a:txBody>
                  <a:tcPr marT="34290" marB="3429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MX" sz="1400" b="1" dirty="0"/>
                        <a:t>No</a:t>
                      </a:r>
                      <a:r>
                        <a:rPr lang="es-MX" sz="1400" b="1" baseline="0" dirty="0"/>
                        <a:t> s</a:t>
                      </a:r>
                      <a:r>
                        <a:rPr lang="es-MX" sz="1400" b="1" dirty="0"/>
                        <a:t>e</a:t>
                      </a:r>
                      <a:r>
                        <a:rPr lang="es-MX" sz="1400" b="1" baseline="0" dirty="0"/>
                        <a:t> rechaza H</a:t>
                      </a:r>
                      <a:r>
                        <a:rPr lang="es-MX" sz="1400" b="1" baseline="-25000" dirty="0"/>
                        <a:t>0</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60000"/>
                        <a:lumOff val="40000"/>
                      </a:schemeClr>
                    </a:solidFill>
                  </a:tcPr>
                </a:tc>
                <a:tc>
                  <a:txBody>
                    <a:bodyPr/>
                    <a:lstStyle/>
                    <a:p>
                      <a:pPr algn="ctr"/>
                      <a:r>
                        <a:rPr lang="es-MX" sz="1400" b="1" dirty="0"/>
                        <a:t>Se rechaza H</a:t>
                      </a:r>
                      <a:r>
                        <a:rPr lang="es-MX" sz="1400" b="1" baseline="-25000" dirty="0"/>
                        <a:t>0</a:t>
                      </a:r>
                    </a:p>
                  </a:txBody>
                  <a:tcPr marT="34290" marB="34290" anchor="ctr">
                    <a:lnL w="12700" cap="flat" cmpd="sng" algn="ctr">
                      <a:solidFill>
                        <a:schemeClr val="tx1"/>
                      </a:solidFill>
                      <a:prstDash val="solid"/>
                      <a:round/>
                      <a:headEnd type="none" w="med" len="med"/>
                      <a:tailEnd type="none" w="med" len="med"/>
                    </a:lnL>
                    <a:solidFill>
                      <a:schemeClr val="accent4">
                        <a:lumMod val="60000"/>
                        <a:lumOff val="40000"/>
                      </a:schemeClr>
                    </a:solidFill>
                  </a:tcPr>
                </a:tc>
                <a:extLst>
                  <a:ext uri="{0D108BD9-81ED-4DB2-BD59-A6C34878D82A}">
                    <a16:rowId xmlns:a16="http://schemas.microsoft.com/office/drawing/2014/main" val="10001"/>
                  </a:ext>
                </a:extLst>
              </a:tr>
              <a:tr h="739403">
                <a:tc rowSpan="2">
                  <a:txBody>
                    <a:bodyPr/>
                    <a:lstStyle/>
                    <a:p>
                      <a:pPr algn="ctr"/>
                      <a:r>
                        <a:rPr lang="es-MX" sz="1800" b="1" dirty="0">
                          <a:solidFill>
                            <a:schemeClr val="bg1"/>
                          </a:solidFill>
                        </a:rPr>
                        <a:t>Realidad</a:t>
                      </a:r>
                    </a:p>
                  </a:txBody>
                  <a:tcPr marT="34290" marB="34290" anchor="ctr">
                    <a:lnT w="12700" cap="flat" cmpd="sng" algn="ctr">
                      <a:solidFill>
                        <a:schemeClr val="tx1"/>
                      </a:solidFill>
                      <a:prstDash val="solid"/>
                      <a:round/>
                      <a:headEnd type="none" w="med" len="med"/>
                      <a:tailEnd type="none" w="med" len="med"/>
                    </a:lnT>
                    <a:solidFill>
                      <a:schemeClr val="accent6"/>
                    </a:solidFill>
                  </a:tcPr>
                </a:tc>
                <a:tc>
                  <a:txBody>
                    <a:bodyPr/>
                    <a:lstStyle/>
                    <a:p>
                      <a:pPr algn="ctr"/>
                      <a:r>
                        <a:rPr lang="es-MX" sz="1400" b="1" dirty="0"/>
                        <a:t>H</a:t>
                      </a:r>
                      <a:r>
                        <a:rPr lang="es-MX" sz="1400" b="1" baseline="-25000" dirty="0"/>
                        <a:t>0</a:t>
                      </a:r>
                      <a:r>
                        <a:rPr lang="es-MX" sz="1400" b="1" baseline="0" dirty="0"/>
                        <a:t> es verdadera</a:t>
                      </a:r>
                      <a:endParaRPr lang="es-MX" sz="1400" b="1" dirty="0"/>
                    </a:p>
                  </a:txBody>
                  <a:tcPr marT="34290" marB="3429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algn="ctr"/>
                      <a:r>
                        <a:rPr lang="es-MX" sz="1400" dirty="0"/>
                        <a:t>Conclusión </a:t>
                      </a:r>
                      <a:r>
                        <a:rPr lang="es-MX" sz="1400" baseline="0" dirty="0"/>
                        <a:t>correcta</a:t>
                      </a:r>
                      <a:endParaRPr lang="es-MX" sz="1400" dirty="0"/>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66FF66"/>
                    </a:solidFill>
                  </a:tcPr>
                </a:tc>
                <a:tc>
                  <a:txBody>
                    <a:bodyPr/>
                    <a:lstStyle/>
                    <a:p>
                      <a:pPr algn="ctr"/>
                      <a:r>
                        <a:rPr lang="es-MX" sz="1400" dirty="0"/>
                        <a:t>Falso positivo = Error Tipo I</a:t>
                      </a:r>
                    </a:p>
                    <a:p>
                      <a:pPr algn="ctr"/>
                      <a:r>
                        <a:rPr lang="es-MX" sz="1400" dirty="0"/>
                        <a:t>P(Error</a:t>
                      </a:r>
                      <a:r>
                        <a:rPr lang="es-MX" sz="1400" baseline="0" dirty="0"/>
                        <a:t> Tipo I) = </a:t>
                      </a:r>
                      <a:r>
                        <a:rPr lang="es-MX" sz="1400" baseline="0" dirty="0">
                          <a:sym typeface="Symbol"/>
                        </a:rPr>
                        <a:t></a:t>
                      </a:r>
                      <a:endParaRPr lang="es-MX" sz="1400" dirty="0"/>
                    </a:p>
                  </a:txBody>
                  <a:tcPr marT="34290" marB="3429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1183044">
                <a:tc vMerge="1">
                  <a:txBody>
                    <a:bodyPr/>
                    <a:lstStyle/>
                    <a:p>
                      <a:pPr algn="ctr"/>
                      <a:endParaRPr lang="es-MX" dirty="0"/>
                    </a:p>
                  </a:txBody>
                  <a:tcPr anchor="ctr"/>
                </a:tc>
                <a:tc>
                  <a:txBody>
                    <a:bodyPr/>
                    <a:lstStyle/>
                    <a:p>
                      <a:pPr algn="ctr"/>
                      <a:r>
                        <a:rPr lang="es-MX" sz="1400" b="1" dirty="0"/>
                        <a:t>H</a:t>
                      </a:r>
                      <a:r>
                        <a:rPr lang="es-MX" sz="1400" b="1" baseline="-25000" dirty="0"/>
                        <a:t>0</a:t>
                      </a:r>
                      <a:r>
                        <a:rPr lang="es-MX" sz="1400" b="1" baseline="0" dirty="0"/>
                        <a:t> es falsa</a:t>
                      </a:r>
                      <a:endParaRPr lang="es-MX" sz="1400" b="1" dirty="0"/>
                    </a:p>
                  </a:txBody>
                  <a:tcPr marT="34290" marB="34290" anchor="ctr">
                    <a:lnR w="12700" cap="flat" cmpd="sng" algn="ctr">
                      <a:solidFill>
                        <a:schemeClr val="tx1"/>
                      </a:solidFill>
                      <a:prstDash val="solid"/>
                      <a:round/>
                      <a:headEnd type="none" w="med" len="med"/>
                      <a:tailEnd type="none" w="med" len="med"/>
                    </a:lnR>
                    <a:solidFill>
                      <a:schemeClr val="accent4">
                        <a:lumMod val="60000"/>
                        <a:lumOff val="40000"/>
                      </a:schemeClr>
                    </a:solidFill>
                  </a:tcPr>
                </a:tc>
                <a:tc>
                  <a:txBody>
                    <a:bodyPr/>
                    <a:lstStyle/>
                    <a:p>
                      <a:pPr algn="ctr"/>
                      <a:r>
                        <a:rPr lang="es-MX" sz="1400" dirty="0"/>
                        <a:t>Falso</a:t>
                      </a:r>
                      <a:r>
                        <a:rPr lang="es-MX" sz="1400" baseline="0" dirty="0"/>
                        <a:t> negativo = Error Tipo II</a:t>
                      </a:r>
                    </a:p>
                    <a:p>
                      <a:pPr algn="ctr"/>
                      <a:r>
                        <a:rPr lang="es-MX" sz="1400" baseline="0" dirty="0"/>
                        <a:t>P(Error Tipo II) = </a:t>
                      </a:r>
                      <a:r>
                        <a:rPr lang="es-MX" sz="1400" baseline="0" dirty="0">
                          <a:sym typeface="Symbol"/>
                        </a:rPr>
                        <a:t></a:t>
                      </a:r>
                      <a:endParaRPr lang="es-MX" sz="1400" dirty="0"/>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s-MX" sz="1400" dirty="0"/>
                        <a:t>Conclusión correcta</a:t>
                      </a:r>
                    </a:p>
                    <a:p>
                      <a:pPr algn="ctr"/>
                      <a:r>
                        <a:rPr lang="es-MX" sz="1400" dirty="0"/>
                        <a:t>P(Rechazar H</a:t>
                      </a:r>
                      <a:r>
                        <a:rPr lang="es-MX" sz="1400" baseline="-25000" dirty="0"/>
                        <a:t>0</a:t>
                      </a:r>
                      <a:r>
                        <a:rPr lang="es-MX" sz="1400" dirty="0"/>
                        <a:t> | H</a:t>
                      </a:r>
                      <a:r>
                        <a:rPr lang="es-MX" sz="1400" baseline="-25000" dirty="0"/>
                        <a:t>0</a:t>
                      </a:r>
                      <a:r>
                        <a:rPr lang="es-MX" sz="1400" dirty="0"/>
                        <a:t> es falsa)</a:t>
                      </a:r>
                      <a:r>
                        <a:rPr lang="es-MX" sz="1400" baseline="0" dirty="0"/>
                        <a:t> = 1 - </a:t>
                      </a:r>
                      <a:r>
                        <a:rPr lang="es-MX" sz="1400" baseline="0" dirty="0">
                          <a:sym typeface="Symbol"/>
                        </a:rPr>
                        <a:t> = Potencia de la prueba</a:t>
                      </a:r>
                      <a:endParaRPr lang="es-MX" sz="1400" dirty="0"/>
                    </a:p>
                  </a:txBody>
                  <a:tcPr marT="34290" marB="34290" anchor="ctr">
                    <a:lnL w="12700" cap="flat" cmpd="sng" algn="ctr">
                      <a:solidFill>
                        <a:schemeClr val="tx1"/>
                      </a:solidFill>
                      <a:prstDash val="solid"/>
                      <a:round/>
                      <a:headEnd type="none" w="med" len="med"/>
                      <a:tailEnd type="none" w="med" len="med"/>
                    </a:lnL>
                    <a:solidFill>
                      <a:srgbClr val="66FF66"/>
                    </a:solidFill>
                  </a:tcPr>
                </a:tc>
                <a:extLst>
                  <a:ext uri="{0D108BD9-81ED-4DB2-BD59-A6C34878D82A}">
                    <a16:rowId xmlns:a16="http://schemas.microsoft.com/office/drawing/2014/main" val="10003"/>
                  </a:ext>
                </a:extLst>
              </a:tr>
            </a:tbl>
          </a:graphicData>
        </a:graphic>
      </p:graphicFrame>
      <p:sp>
        <p:nvSpPr>
          <p:cNvPr id="5" name="4 Marcador de fecha"/>
          <p:cNvSpPr>
            <a:spLocks noGrp="1"/>
          </p:cNvSpPr>
          <p:nvPr>
            <p:ph type="dt" sz="half" idx="10"/>
          </p:nvPr>
        </p:nvSpPr>
        <p:spPr/>
        <p:txBody>
          <a:bodyPr/>
          <a:lstStyle/>
          <a:p>
            <a:fld id="{A0873D1C-9AD5-4ECD-AEF6-C9FCD8361907}" type="datetime1">
              <a:rPr lang="es-MX" altLang="es-MX" smtClean="0"/>
              <a:t>21/09/2021</a:t>
            </a:fld>
            <a:endParaRPr lang="es-ES" altLang="es-MX"/>
          </a:p>
        </p:txBody>
      </p:sp>
      <p:sp>
        <p:nvSpPr>
          <p:cNvPr id="6" name="5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7" name="6 Marcador de número de diapositiva"/>
          <p:cNvSpPr>
            <a:spLocks noGrp="1"/>
          </p:cNvSpPr>
          <p:nvPr>
            <p:ph type="sldNum" sz="quarter" idx="12"/>
          </p:nvPr>
        </p:nvSpPr>
        <p:spPr/>
        <p:txBody>
          <a:bodyPr/>
          <a:lstStyle/>
          <a:p>
            <a:fld id="{9B431237-66B1-4EDE-9BBE-8CC14F597F0C}" type="slidenum">
              <a:rPr lang="es-ES" altLang="es-MX" smtClean="0"/>
              <a:pPr/>
              <a:t>42</a:t>
            </a:fld>
            <a:endParaRPr lang="es-ES" altLang="es-MX"/>
          </a:p>
        </p:txBody>
      </p:sp>
    </p:spTree>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p:txBody>
          <a:bodyPr>
            <a:normAutofit/>
          </a:bodyPr>
          <a:lstStyle/>
          <a:p>
            <a:r>
              <a:rPr lang="es-ES" altLang="es-MX"/>
              <a:t>Conceptos Básicos</a:t>
            </a:r>
          </a:p>
        </p:txBody>
      </p:sp>
      <p:sp>
        <p:nvSpPr>
          <p:cNvPr id="19458" name="Rectangle 2"/>
          <p:cNvSpPr>
            <a:spLocks noGrp="1" noChangeArrowheads="1"/>
          </p:cNvSpPr>
          <p:nvPr>
            <p:ph idx="1"/>
          </p:nvPr>
        </p:nvSpPr>
        <p:spPr/>
        <p:txBody>
          <a:bodyPr>
            <a:normAutofit/>
          </a:bodyPr>
          <a:lstStyle/>
          <a:p>
            <a:r>
              <a:rPr lang="es-ES" altLang="es-MX" dirty="0"/>
              <a:t>En la práctica, el investigador plantea la hipótesis de investigación como hipótesis alternativa</a:t>
            </a:r>
          </a:p>
          <a:p>
            <a:r>
              <a:rPr lang="es-ES" altLang="es-MX" dirty="0"/>
              <a:t>En muchas ocasiones,</a:t>
            </a:r>
            <a:r>
              <a:rPr lang="es-MX" altLang="es-MX" dirty="0"/>
              <a:t> a H</a:t>
            </a:r>
            <a:r>
              <a:rPr lang="es-MX" altLang="es-MX" baseline="-25000" dirty="0"/>
              <a:t>a</a:t>
            </a:r>
            <a:r>
              <a:rPr lang="es-MX" altLang="es-MX" dirty="0"/>
              <a:t> o</a:t>
            </a:r>
            <a:r>
              <a:rPr lang="es-ES" altLang="es-MX" dirty="0"/>
              <a:t> H</a:t>
            </a:r>
            <a:r>
              <a:rPr lang="es-ES" altLang="es-MX" baseline="-25000" dirty="0"/>
              <a:t>1</a:t>
            </a:r>
            <a:r>
              <a:rPr lang="es-ES" altLang="es-MX" dirty="0"/>
              <a:t> se le conoce como “hipótesis del investigador”, por ser la afirmación que al investigador realmente le gustaría validar</a:t>
            </a:r>
          </a:p>
          <a:p>
            <a:r>
              <a:rPr lang="es-ES" altLang="es-MX" dirty="0"/>
              <a:t>Lo anterior, porque al fijar un valor pequeño para rechazar una hipótesis nula verdadera, si finalmente se le rechaza, esto indica un apoyo para la hipótesis de investigación</a:t>
            </a:r>
          </a:p>
        </p:txBody>
      </p:sp>
      <p:sp>
        <p:nvSpPr>
          <p:cNvPr id="4" name="3 Marcador de fecha"/>
          <p:cNvSpPr>
            <a:spLocks noGrp="1"/>
          </p:cNvSpPr>
          <p:nvPr>
            <p:ph type="dt" sz="half" idx="10"/>
          </p:nvPr>
        </p:nvSpPr>
        <p:spPr/>
        <p:txBody>
          <a:bodyPr/>
          <a:lstStyle/>
          <a:p>
            <a:fld id="{EC20C13E-7C3B-41C2-A36D-0FCEB26AB900}"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F7A8C0A1-BD8D-4947-9F85-76A5E17CC61E}" type="slidenum">
              <a:rPr lang="es-ES" altLang="es-MX" smtClean="0"/>
              <a:pPr/>
              <a:t>43</a:t>
            </a:fld>
            <a:endParaRPr lang="es-ES" altLang="es-MX"/>
          </a:p>
        </p:txBody>
      </p:sp>
    </p:spTree>
  </p:cSld>
  <p:clrMapOvr>
    <a:masterClrMapping/>
  </p:clrMapOvr>
  <p:transition>
    <p:strips/>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normAutofit/>
          </a:bodyPr>
          <a:lstStyle/>
          <a:p>
            <a:r>
              <a:rPr lang="es-ES" altLang="es-MX" dirty="0"/>
              <a:t>Estadístico de prueba</a:t>
            </a:r>
          </a:p>
        </p:txBody>
      </p:sp>
      <p:sp>
        <p:nvSpPr>
          <p:cNvPr id="20482" name="Rectangle 2"/>
          <p:cNvSpPr>
            <a:spLocks noGrp="1" noChangeArrowheads="1"/>
          </p:cNvSpPr>
          <p:nvPr>
            <p:ph idx="1"/>
          </p:nvPr>
        </p:nvSpPr>
        <p:spPr/>
        <p:txBody>
          <a:bodyPr>
            <a:normAutofit/>
          </a:bodyPr>
          <a:lstStyle/>
          <a:p>
            <a:r>
              <a:rPr lang="es-ES" altLang="es-MX" sz="2800" dirty="0"/>
              <a:t>Para </a:t>
            </a:r>
            <a:r>
              <a:rPr lang="es-MX" altLang="es-MX" sz="2800" dirty="0"/>
              <a:t>establecer</a:t>
            </a:r>
            <a:r>
              <a:rPr lang="es-ES" altLang="es-MX" sz="2800" dirty="0"/>
              <a:t> el rechazo o no de la hipótesis nula, los datos de la muestra se usan para calcular un número o una cantidad que funciona como variable de </a:t>
            </a:r>
            <a:r>
              <a:rPr lang="es-MX" altLang="es-MX" sz="2800" dirty="0"/>
              <a:t>contraste</a:t>
            </a:r>
          </a:p>
          <a:p>
            <a:r>
              <a:rPr lang="es-MX" altLang="es-MX" sz="2800" dirty="0"/>
              <a:t>A la expresión mediante la cual se calcula tal cantidad, se le da </a:t>
            </a:r>
            <a:r>
              <a:rPr lang="es-ES" altLang="es-MX" sz="2800" dirty="0"/>
              <a:t>el nombre de estadístico de prueba</a:t>
            </a:r>
          </a:p>
        </p:txBody>
      </p:sp>
      <p:sp>
        <p:nvSpPr>
          <p:cNvPr id="4" name="3 Marcador de fecha"/>
          <p:cNvSpPr>
            <a:spLocks noGrp="1"/>
          </p:cNvSpPr>
          <p:nvPr>
            <p:ph type="dt" sz="half" idx="10"/>
          </p:nvPr>
        </p:nvSpPr>
        <p:spPr/>
        <p:txBody>
          <a:bodyPr/>
          <a:lstStyle/>
          <a:p>
            <a:fld id="{B2E4AC13-616F-47ED-8FAE-8E05B70237FB}"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517EC487-540B-4715-B634-4BA42B47B96E}" type="slidenum">
              <a:rPr lang="es-ES" altLang="es-MX" smtClean="0"/>
              <a:pPr/>
              <a:t>44</a:t>
            </a:fld>
            <a:endParaRPr lang="es-ES" altLang="es-MX"/>
          </a:p>
        </p:txBody>
      </p:sp>
    </p:spTree>
  </p:cSld>
  <p:clrMapOvr>
    <a:masterClrMapping/>
  </p:clrMapOvr>
  <p:transition>
    <p:strips/>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Región de rechazo, región de no rechazo y valor crítico</a:t>
            </a:r>
          </a:p>
        </p:txBody>
      </p:sp>
      <p:sp>
        <p:nvSpPr>
          <p:cNvPr id="6" name="5 Marcador de contenido"/>
          <p:cNvSpPr>
            <a:spLocks noGrp="1"/>
          </p:cNvSpPr>
          <p:nvPr>
            <p:ph idx="1"/>
          </p:nvPr>
        </p:nvSpPr>
        <p:spPr/>
        <p:txBody>
          <a:bodyPr/>
          <a:lstStyle/>
          <a:p>
            <a:r>
              <a:rPr lang="es-ES" altLang="es-MX" dirty="0"/>
              <a:t>El conjunto de todos los posibles valores que el estadístico de prueba puede tomar (distribución </a:t>
            </a:r>
            <a:r>
              <a:rPr lang="es-ES" altLang="es-MX" dirty="0" err="1"/>
              <a:t>muestral</a:t>
            </a:r>
            <a:r>
              <a:rPr lang="es-ES" altLang="es-MX" dirty="0"/>
              <a:t> del estadístico) se divide en dos conjuntos, o regiones, uno representa la región de rechazo y el otro la región de no rechazo</a:t>
            </a:r>
          </a:p>
          <a:p>
            <a:r>
              <a:rPr lang="es-ES" altLang="es-MX" dirty="0"/>
              <a:t>El punto que separa a estas regiones recibe el nombre de valor crítico</a:t>
            </a:r>
          </a:p>
        </p:txBody>
      </p:sp>
      <p:sp>
        <p:nvSpPr>
          <p:cNvPr id="3" name="2 Marcador de fecha"/>
          <p:cNvSpPr>
            <a:spLocks noGrp="1"/>
          </p:cNvSpPr>
          <p:nvPr>
            <p:ph type="dt" sz="half" idx="10"/>
          </p:nvPr>
        </p:nvSpPr>
        <p:spPr/>
        <p:txBody>
          <a:bodyPr/>
          <a:lstStyle/>
          <a:p>
            <a:fld id="{AF1B182C-2AEA-420D-BB91-EA65307555C8}" type="datetime1">
              <a:rPr lang="es-MX" altLang="es-MX" smtClean="0"/>
              <a:t>21/09/2021</a:t>
            </a:fld>
            <a:endParaRPr lang="es-ES" altLang="es-MX"/>
          </a:p>
        </p:txBody>
      </p:sp>
      <p:sp>
        <p:nvSpPr>
          <p:cNvPr id="4" name="3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5" name="4 Marcador de número de diapositiva"/>
          <p:cNvSpPr>
            <a:spLocks noGrp="1"/>
          </p:cNvSpPr>
          <p:nvPr>
            <p:ph type="sldNum" sz="quarter" idx="12"/>
          </p:nvPr>
        </p:nvSpPr>
        <p:spPr/>
        <p:txBody>
          <a:bodyPr>
            <a:normAutofit fontScale="85000" lnSpcReduction="20000"/>
          </a:bodyPr>
          <a:lstStyle/>
          <a:p>
            <a:fld id="{75AD56B2-4AC8-4A5B-B63D-A2B14556DCA6}" type="slidenum">
              <a:rPr lang="es-ES" altLang="es-MX" smtClean="0"/>
              <a:pPr/>
              <a:t>45</a:t>
            </a:fld>
            <a:endParaRPr lang="es-ES" altLang="es-MX"/>
          </a:p>
        </p:txBody>
      </p:sp>
    </p:spTree>
    <p:extLst>
      <p:ext uri="{BB962C8B-B14F-4D97-AF65-F5344CB8AC3E}">
        <p14:creationId xmlns:p14="http://schemas.microsoft.com/office/powerpoint/2010/main" val="3360730204"/>
      </p:ext>
    </p:extLst>
  </p:cSld>
  <p:clrMapOvr>
    <a:masterClrMapping/>
  </p:clrMapOvr>
  <p:transition>
    <p:strips/>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Motivación: Caso 2</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97714023"/>
              </p:ext>
            </p:extLst>
          </p:nvPr>
        </p:nvGraphicFramePr>
        <p:xfrm>
          <a:off x="2339751" y="1340424"/>
          <a:ext cx="6120680" cy="3596640"/>
        </p:xfrm>
        <a:graphic>
          <a:graphicData uri="http://schemas.openxmlformats.org/drawingml/2006/table">
            <a:tbl>
              <a:tblPr firstRow="1" bandRow="1">
                <a:tableStyleId>{5C22544A-7EE6-4342-B048-85BDC9FD1C3A}</a:tableStyleId>
              </a:tblPr>
              <a:tblGrid>
                <a:gridCol w="1530170">
                  <a:extLst>
                    <a:ext uri="{9D8B030D-6E8A-4147-A177-3AD203B41FA5}">
                      <a16:colId xmlns:a16="http://schemas.microsoft.com/office/drawing/2014/main" val="20000"/>
                    </a:ext>
                  </a:extLst>
                </a:gridCol>
                <a:gridCol w="1530170">
                  <a:extLst>
                    <a:ext uri="{9D8B030D-6E8A-4147-A177-3AD203B41FA5}">
                      <a16:colId xmlns:a16="http://schemas.microsoft.com/office/drawing/2014/main" val="20001"/>
                    </a:ext>
                  </a:extLst>
                </a:gridCol>
                <a:gridCol w="1530170">
                  <a:extLst>
                    <a:ext uri="{9D8B030D-6E8A-4147-A177-3AD203B41FA5}">
                      <a16:colId xmlns:a16="http://schemas.microsoft.com/office/drawing/2014/main" val="20002"/>
                    </a:ext>
                  </a:extLst>
                </a:gridCol>
                <a:gridCol w="1530170">
                  <a:extLst>
                    <a:ext uri="{9D8B030D-6E8A-4147-A177-3AD203B41FA5}">
                      <a16:colId xmlns:a16="http://schemas.microsoft.com/office/drawing/2014/main" val="20003"/>
                    </a:ext>
                  </a:extLst>
                </a:gridCol>
              </a:tblGrid>
              <a:tr h="278130">
                <a:tc>
                  <a:txBody>
                    <a:bodyPr/>
                    <a:lstStyle/>
                    <a:p>
                      <a:pPr algn="ctr"/>
                      <a:r>
                        <a:rPr lang="es-MX" sz="1400" dirty="0"/>
                        <a:t>x</a:t>
                      </a:r>
                    </a:p>
                  </a:txBody>
                  <a:tcPr marT="34290" marB="34290" anchor="ctr"/>
                </a:tc>
                <a:tc>
                  <a:txBody>
                    <a:bodyPr/>
                    <a:lstStyle/>
                    <a:p>
                      <a:pPr algn="ctr"/>
                      <a:r>
                        <a:rPr lang="es-MX" sz="1400" dirty="0"/>
                        <a:t>P(X = x)</a:t>
                      </a:r>
                    </a:p>
                  </a:txBody>
                  <a:tcPr marT="34290" marB="34290" anchor="ctr"/>
                </a:tc>
                <a:tc>
                  <a:txBody>
                    <a:bodyPr/>
                    <a:lstStyle/>
                    <a:p>
                      <a:pPr algn="ctr"/>
                      <a:r>
                        <a:rPr lang="es-MX" sz="1400" dirty="0"/>
                        <a:t>P(X </a:t>
                      </a:r>
                      <a:r>
                        <a:rPr lang="es-MX" sz="1400" dirty="0">
                          <a:sym typeface="Symbol"/>
                        </a:rPr>
                        <a:t> x)</a:t>
                      </a:r>
                      <a:endParaRPr lang="es-MX" sz="1400" dirty="0"/>
                    </a:p>
                  </a:txBody>
                  <a:tcPr marT="34290" marB="34290" anchor="ctr"/>
                </a:tc>
                <a:tc>
                  <a:txBody>
                    <a:bodyPr/>
                    <a:lstStyle/>
                    <a:p>
                      <a:pPr algn="ctr"/>
                      <a:r>
                        <a:rPr lang="es-MX" sz="1400" dirty="0"/>
                        <a:t>Región</a:t>
                      </a:r>
                    </a:p>
                  </a:txBody>
                  <a:tcPr marT="34290" marB="34290" anchor="ctr"/>
                </a:tc>
                <a:extLst>
                  <a:ext uri="{0D108BD9-81ED-4DB2-BD59-A6C34878D82A}">
                    <a16:rowId xmlns:a16="http://schemas.microsoft.com/office/drawing/2014/main" val="10000"/>
                  </a:ext>
                </a:extLst>
              </a:tr>
              <a:tr h="278130">
                <a:tc>
                  <a:txBody>
                    <a:bodyPr/>
                    <a:lstStyle/>
                    <a:p>
                      <a:pPr algn="ctr"/>
                      <a:r>
                        <a:rPr lang="es-MX" sz="1400" dirty="0"/>
                        <a:t>0</a:t>
                      </a:r>
                    </a:p>
                  </a:txBody>
                  <a:tcPr marT="34290" marB="34290" anchor="ctr"/>
                </a:tc>
                <a:tc>
                  <a:txBody>
                    <a:bodyPr/>
                    <a:lstStyle/>
                    <a:p>
                      <a:pPr algn="ctr"/>
                      <a:r>
                        <a:rPr lang="es-MX" sz="1400" dirty="0"/>
                        <a:t>0.3487</a:t>
                      </a:r>
                    </a:p>
                  </a:txBody>
                  <a:tcPr marT="34290" marB="34290" anchor="ctr"/>
                </a:tc>
                <a:tc>
                  <a:txBody>
                    <a:bodyPr/>
                    <a:lstStyle/>
                    <a:p>
                      <a:pPr algn="ctr"/>
                      <a:r>
                        <a:rPr lang="es-MX" sz="1400" dirty="0"/>
                        <a:t>1.0000</a:t>
                      </a:r>
                    </a:p>
                  </a:txBody>
                  <a:tcPr marT="34290" marB="34290" anchor="ctr"/>
                </a:tc>
                <a:tc>
                  <a:txBody>
                    <a:bodyPr/>
                    <a:lstStyle/>
                    <a:p>
                      <a:pPr algn="ctr"/>
                      <a:r>
                        <a:rPr lang="es-MX" sz="1400" dirty="0">
                          <a:solidFill>
                            <a:srgbClr val="00B050"/>
                          </a:solidFill>
                        </a:rPr>
                        <a:t>No rechazo</a:t>
                      </a:r>
                    </a:p>
                  </a:txBody>
                  <a:tcPr marT="34290" marB="34290" anchor="ctr"/>
                </a:tc>
                <a:extLst>
                  <a:ext uri="{0D108BD9-81ED-4DB2-BD59-A6C34878D82A}">
                    <a16:rowId xmlns:a16="http://schemas.microsoft.com/office/drawing/2014/main" val="10001"/>
                  </a:ext>
                </a:extLst>
              </a:tr>
              <a:tr h="278130">
                <a:tc>
                  <a:txBody>
                    <a:bodyPr/>
                    <a:lstStyle/>
                    <a:p>
                      <a:pPr algn="ctr"/>
                      <a:r>
                        <a:rPr lang="es-MX" sz="1400" dirty="0"/>
                        <a:t>1</a:t>
                      </a:r>
                    </a:p>
                  </a:txBody>
                  <a:tcPr marT="34290" marB="34290" anchor="ctr"/>
                </a:tc>
                <a:tc>
                  <a:txBody>
                    <a:bodyPr/>
                    <a:lstStyle/>
                    <a:p>
                      <a:pPr algn="ctr"/>
                      <a:r>
                        <a:rPr lang="es-MX" sz="1400" dirty="0"/>
                        <a:t>0.3874</a:t>
                      </a:r>
                    </a:p>
                  </a:txBody>
                  <a:tcPr marT="34290" marB="34290" anchor="ctr"/>
                </a:tc>
                <a:tc>
                  <a:txBody>
                    <a:bodyPr/>
                    <a:lstStyle/>
                    <a:p>
                      <a:pPr algn="ctr"/>
                      <a:r>
                        <a:rPr lang="es-MX" sz="1400" dirty="0"/>
                        <a:t>0.6513</a:t>
                      </a:r>
                    </a:p>
                  </a:txBody>
                  <a:tcPr marT="34290" marB="34290" anchor="ctr"/>
                </a:tc>
                <a:tc>
                  <a:txBody>
                    <a:bodyPr/>
                    <a:lstStyle/>
                    <a:p>
                      <a:pPr algn="ctr"/>
                      <a:r>
                        <a:rPr lang="es-MX" sz="1400" dirty="0">
                          <a:solidFill>
                            <a:srgbClr val="00B050"/>
                          </a:solidFill>
                        </a:rPr>
                        <a:t>No rechazo</a:t>
                      </a:r>
                    </a:p>
                  </a:txBody>
                  <a:tcPr marT="34290" marB="34290" anchor="ctr"/>
                </a:tc>
                <a:extLst>
                  <a:ext uri="{0D108BD9-81ED-4DB2-BD59-A6C34878D82A}">
                    <a16:rowId xmlns:a16="http://schemas.microsoft.com/office/drawing/2014/main" val="10002"/>
                  </a:ext>
                </a:extLst>
              </a:tr>
              <a:tr h="278130">
                <a:tc>
                  <a:txBody>
                    <a:bodyPr/>
                    <a:lstStyle/>
                    <a:p>
                      <a:pPr algn="ctr"/>
                      <a:r>
                        <a:rPr lang="es-MX" sz="1400" dirty="0"/>
                        <a:t>2</a:t>
                      </a:r>
                    </a:p>
                  </a:txBody>
                  <a:tcPr marT="34290" marB="34290" anchor="ctr"/>
                </a:tc>
                <a:tc>
                  <a:txBody>
                    <a:bodyPr/>
                    <a:lstStyle/>
                    <a:p>
                      <a:pPr algn="ctr"/>
                      <a:r>
                        <a:rPr lang="es-MX" sz="1400" dirty="0"/>
                        <a:t>0.1937</a:t>
                      </a:r>
                    </a:p>
                  </a:txBody>
                  <a:tcPr marT="34290" marB="34290" anchor="ctr"/>
                </a:tc>
                <a:tc>
                  <a:txBody>
                    <a:bodyPr/>
                    <a:lstStyle/>
                    <a:p>
                      <a:pPr algn="ctr"/>
                      <a:r>
                        <a:rPr lang="es-MX" sz="1400" dirty="0"/>
                        <a:t>0.2639</a:t>
                      </a:r>
                    </a:p>
                  </a:txBody>
                  <a:tcPr marT="34290" marB="34290" anchor="ctr"/>
                </a:tc>
                <a:tc>
                  <a:txBody>
                    <a:bodyPr/>
                    <a:lstStyle/>
                    <a:p>
                      <a:pPr algn="ctr"/>
                      <a:r>
                        <a:rPr lang="es-MX" sz="1400" dirty="0">
                          <a:solidFill>
                            <a:srgbClr val="00B050"/>
                          </a:solidFill>
                        </a:rPr>
                        <a:t>No rechazo</a:t>
                      </a:r>
                    </a:p>
                  </a:txBody>
                  <a:tcPr marT="34290" marB="34290" anchor="ctr"/>
                </a:tc>
                <a:extLst>
                  <a:ext uri="{0D108BD9-81ED-4DB2-BD59-A6C34878D82A}">
                    <a16:rowId xmlns:a16="http://schemas.microsoft.com/office/drawing/2014/main" val="10003"/>
                  </a:ext>
                </a:extLst>
              </a:tr>
              <a:tr h="278130">
                <a:tc>
                  <a:txBody>
                    <a:bodyPr/>
                    <a:lstStyle/>
                    <a:p>
                      <a:pPr algn="ctr"/>
                      <a:r>
                        <a:rPr lang="es-MX" sz="1400" dirty="0"/>
                        <a:t>3</a:t>
                      </a:r>
                    </a:p>
                  </a:txBody>
                  <a:tcPr marT="34290" marB="34290" anchor="ctr"/>
                </a:tc>
                <a:tc>
                  <a:txBody>
                    <a:bodyPr/>
                    <a:lstStyle/>
                    <a:p>
                      <a:pPr algn="ctr"/>
                      <a:r>
                        <a:rPr lang="es-MX" sz="1400" dirty="0"/>
                        <a:t>0.0574</a:t>
                      </a:r>
                    </a:p>
                  </a:txBody>
                  <a:tcPr marT="34290" marB="34290" anchor="ctr"/>
                </a:tc>
                <a:tc>
                  <a:txBody>
                    <a:bodyPr/>
                    <a:lstStyle/>
                    <a:p>
                      <a:pPr algn="ctr"/>
                      <a:r>
                        <a:rPr lang="es-MX" sz="1400" dirty="0"/>
                        <a:t>0.0702</a:t>
                      </a:r>
                    </a:p>
                  </a:txBody>
                  <a:tcPr marT="34290" marB="34290" anchor="ctr"/>
                </a:tc>
                <a:tc>
                  <a:txBody>
                    <a:bodyPr/>
                    <a:lstStyle/>
                    <a:p>
                      <a:pPr algn="ctr"/>
                      <a:r>
                        <a:rPr lang="es-MX" sz="1400" dirty="0">
                          <a:solidFill>
                            <a:srgbClr val="00B050"/>
                          </a:solidFill>
                        </a:rPr>
                        <a:t>No rechazo</a:t>
                      </a:r>
                    </a:p>
                  </a:txBody>
                  <a:tcPr marT="34290" marB="34290" anchor="ctr"/>
                </a:tc>
                <a:extLst>
                  <a:ext uri="{0D108BD9-81ED-4DB2-BD59-A6C34878D82A}">
                    <a16:rowId xmlns:a16="http://schemas.microsoft.com/office/drawing/2014/main" val="10004"/>
                  </a:ext>
                </a:extLst>
              </a:tr>
              <a:tr h="278130">
                <a:tc>
                  <a:txBody>
                    <a:bodyPr/>
                    <a:lstStyle/>
                    <a:p>
                      <a:pPr algn="ctr"/>
                      <a:r>
                        <a:rPr lang="es-MX" sz="1400" dirty="0"/>
                        <a:t>4</a:t>
                      </a:r>
                    </a:p>
                  </a:txBody>
                  <a:tcPr marT="34290" marB="34290" anchor="ctr"/>
                </a:tc>
                <a:tc>
                  <a:txBody>
                    <a:bodyPr/>
                    <a:lstStyle/>
                    <a:p>
                      <a:pPr algn="ctr"/>
                      <a:r>
                        <a:rPr lang="es-MX" sz="1400" dirty="0"/>
                        <a:t>0.0112</a:t>
                      </a:r>
                    </a:p>
                  </a:txBody>
                  <a:tcPr marT="34290" marB="34290" anchor="ctr"/>
                </a:tc>
                <a:tc>
                  <a:txBody>
                    <a:bodyPr/>
                    <a:lstStyle/>
                    <a:p>
                      <a:pPr algn="ctr"/>
                      <a:r>
                        <a:rPr lang="es-MX" sz="1400" dirty="0"/>
                        <a:t>0.0128</a:t>
                      </a:r>
                    </a:p>
                  </a:txBody>
                  <a:tcPr marT="34290" marB="34290" anchor="ctr"/>
                </a:tc>
                <a:tc>
                  <a:txBody>
                    <a:bodyPr/>
                    <a:lstStyle/>
                    <a:p>
                      <a:pPr algn="ctr"/>
                      <a:r>
                        <a:rPr lang="es-MX" sz="1400" dirty="0">
                          <a:solidFill>
                            <a:srgbClr val="00B050"/>
                          </a:solidFill>
                        </a:rPr>
                        <a:t>No rechazo</a:t>
                      </a:r>
                    </a:p>
                  </a:txBody>
                  <a:tcPr marT="34290" marB="34290" anchor="ctr"/>
                </a:tc>
                <a:extLst>
                  <a:ext uri="{0D108BD9-81ED-4DB2-BD59-A6C34878D82A}">
                    <a16:rowId xmlns:a16="http://schemas.microsoft.com/office/drawing/2014/main" val="10005"/>
                  </a:ext>
                </a:extLst>
              </a:tr>
              <a:tr h="480060">
                <a:tc>
                  <a:txBody>
                    <a:bodyPr/>
                    <a:lstStyle/>
                    <a:p>
                      <a:pPr algn="ctr"/>
                      <a:r>
                        <a:rPr lang="es-MX" sz="1400" dirty="0"/>
                        <a:t>5</a:t>
                      </a:r>
                    </a:p>
                  </a:txBody>
                  <a:tcPr marT="34290" marB="34290" anchor="ctr"/>
                </a:tc>
                <a:tc>
                  <a:txBody>
                    <a:bodyPr/>
                    <a:lstStyle/>
                    <a:p>
                      <a:pPr algn="ctr"/>
                      <a:r>
                        <a:rPr lang="es-MX" sz="1400" dirty="0"/>
                        <a:t>0.0015</a:t>
                      </a:r>
                    </a:p>
                  </a:txBody>
                  <a:tcPr marT="34290" marB="34290" anchor="ctr"/>
                </a:tc>
                <a:tc>
                  <a:txBody>
                    <a:bodyPr/>
                    <a:lstStyle/>
                    <a:p>
                      <a:pPr algn="ctr"/>
                      <a:r>
                        <a:rPr lang="es-MX" sz="1400" dirty="0">
                          <a:sym typeface="Symbol"/>
                        </a:rPr>
                        <a:t> = </a:t>
                      </a:r>
                      <a:r>
                        <a:rPr lang="es-MX" sz="1400" dirty="0"/>
                        <a:t>0.0016</a:t>
                      </a:r>
                    </a:p>
                  </a:txBody>
                  <a:tcPr marT="34290" marB="34290" anchor="ctr"/>
                </a:tc>
                <a:tc>
                  <a:txBody>
                    <a:bodyPr/>
                    <a:lstStyle/>
                    <a:p>
                      <a:pPr algn="ctr"/>
                      <a:r>
                        <a:rPr lang="es-MX" sz="1400" dirty="0">
                          <a:solidFill>
                            <a:srgbClr val="FF0000"/>
                          </a:solidFill>
                        </a:rPr>
                        <a:t>Rechazo (Valor</a:t>
                      </a:r>
                      <a:r>
                        <a:rPr lang="es-MX" sz="1400" baseline="0" dirty="0">
                          <a:solidFill>
                            <a:srgbClr val="FF0000"/>
                          </a:solidFill>
                        </a:rPr>
                        <a:t> crítico)</a:t>
                      </a:r>
                      <a:endParaRPr lang="es-MX" sz="1400" dirty="0">
                        <a:solidFill>
                          <a:srgbClr val="FF0000"/>
                        </a:solidFill>
                      </a:endParaRPr>
                    </a:p>
                  </a:txBody>
                  <a:tcPr marT="34290" marB="34290" anchor="ctr"/>
                </a:tc>
                <a:extLst>
                  <a:ext uri="{0D108BD9-81ED-4DB2-BD59-A6C34878D82A}">
                    <a16:rowId xmlns:a16="http://schemas.microsoft.com/office/drawing/2014/main" val="10006"/>
                  </a:ext>
                </a:extLst>
              </a:tr>
              <a:tr h="278130">
                <a:tc>
                  <a:txBody>
                    <a:bodyPr/>
                    <a:lstStyle/>
                    <a:p>
                      <a:pPr algn="ctr"/>
                      <a:r>
                        <a:rPr lang="es-MX" sz="1400" dirty="0"/>
                        <a:t>6</a:t>
                      </a:r>
                    </a:p>
                  </a:txBody>
                  <a:tcPr marT="34290" marB="34290" anchor="ctr"/>
                </a:tc>
                <a:tc>
                  <a:txBody>
                    <a:bodyPr/>
                    <a:lstStyle/>
                    <a:p>
                      <a:pPr algn="ctr"/>
                      <a:r>
                        <a:rPr lang="es-MX" sz="1400" dirty="0"/>
                        <a:t>0.0001</a:t>
                      </a:r>
                    </a:p>
                  </a:txBody>
                  <a:tcPr marT="34290" marB="34290" anchor="ctr"/>
                </a:tc>
                <a:tc>
                  <a:txBody>
                    <a:bodyPr/>
                    <a:lstStyle/>
                    <a:p>
                      <a:pPr algn="ctr"/>
                      <a:r>
                        <a:rPr lang="es-MX" sz="1400" dirty="0"/>
                        <a:t>0.0001</a:t>
                      </a:r>
                    </a:p>
                  </a:txBody>
                  <a:tcPr marT="34290" marB="34290" anchor="ctr"/>
                </a:tc>
                <a:tc>
                  <a:txBody>
                    <a:bodyPr/>
                    <a:lstStyle/>
                    <a:p>
                      <a:pPr algn="ctr"/>
                      <a:r>
                        <a:rPr lang="es-MX" sz="1400" dirty="0">
                          <a:solidFill>
                            <a:srgbClr val="FF0000"/>
                          </a:solidFill>
                        </a:rPr>
                        <a:t>Rechazo</a:t>
                      </a:r>
                    </a:p>
                  </a:txBody>
                  <a:tcPr marT="34290" marB="34290" anchor="ctr"/>
                </a:tc>
                <a:extLst>
                  <a:ext uri="{0D108BD9-81ED-4DB2-BD59-A6C34878D82A}">
                    <a16:rowId xmlns:a16="http://schemas.microsoft.com/office/drawing/2014/main" val="10007"/>
                  </a:ext>
                </a:extLst>
              </a:tr>
              <a:tr h="278130">
                <a:tc>
                  <a:txBody>
                    <a:bodyPr/>
                    <a:lstStyle/>
                    <a:p>
                      <a:pPr algn="ctr"/>
                      <a:r>
                        <a:rPr lang="es-MX" sz="1400" dirty="0"/>
                        <a:t>7</a:t>
                      </a:r>
                    </a:p>
                  </a:txBody>
                  <a:tcPr marT="34290" marB="34290" anchor="ctr"/>
                </a:tc>
                <a:tc>
                  <a:txBody>
                    <a:bodyPr/>
                    <a:lstStyle/>
                    <a:p>
                      <a:pPr algn="ctr"/>
                      <a:r>
                        <a:rPr lang="es-MX" sz="1400" dirty="0"/>
                        <a:t>0.0000</a:t>
                      </a:r>
                    </a:p>
                  </a:txBody>
                  <a:tcPr marT="34290" marB="34290" anchor="ctr"/>
                </a:tc>
                <a:tc>
                  <a:txBody>
                    <a:bodyPr/>
                    <a:lstStyle/>
                    <a:p>
                      <a:pPr algn="ctr"/>
                      <a:r>
                        <a:rPr lang="es-MX" sz="1400" dirty="0"/>
                        <a:t>0.0000</a:t>
                      </a:r>
                    </a:p>
                  </a:txBody>
                  <a:tcPr marT="34290" marB="34290" anchor="ctr"/>
                </a:tc>
                <a:tc>
                  <a:txBody>
                    <a:bodyPr/>
                    <a:lstStyle/>
                    <a:p>
                      <a:pPr algn="ctr"/>
                      <a:r>
                        <a:rPr lang="es-MX" sz="1400" dirty="0">
                          <a:solidFill>
                            <a:srgbClr val="FF0000"/>
                          </a:solidFill>
                        </a:rPr>
                        <a:t>Rechazo</a:t>
                      </a:r>
                    </a:p>
                  </a:txBody>
                  <a:tcPr marT="34290" marB="34290" anchor="ctr"/>
                </a:tc>
                <a:extLst>
                  <a:ext uri="{0D108BD9-81ED-4DB2-BD59-A6C34878D82A}">
                    <a16:rowId xmlns:a16="http://schemas.microsoft.com/office/drawing/2014/main" val="10008"/>
                  </a:ext>
                </a:extLst>
              </a:tr>
              <a:tr h="278130">
                <a:tc>
                  <a:txBody>
                    <a:bodyPr/>
                    <a:lstStyle/>
                    <a:p>
                      <a:pPr algn="ctr"/>
                      <a:r>
                        <a:rPr lang="es-MX" sz="1400" dirty="0"/>
                        <a:t>8</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sz="1400" dirty="0"/>
                        <a:t>0.0000</a:t>
                      </a:r>
                    </a:p>
                  </a:txBody>
                  <a:tcPr marT="34290" marB="34290" anchor="ctr"/>
                </a:tc>
                <a:tc>
                  <a:txBody>
                    <a:bodyPr/>
                    <a:lstStyle/>
                    <a:p>
                      <a:pPr algn="ctr"/>
                      <a:r>
                        <a:rPr lang="es-MX" sz="1400" dirty="0"/>
                        <a:t>0.0000</a:t>
                      </a:r>
                    </a:p>
                  </a:txBody>
                  <a:tcPr marT="34290" marB="34290" anchor="ctr"/>
                </a:tc>
                <a:tc>
                  <a:txBody>
                    <a:bodyPr/>
                    <a:lstStyle/>
                    <a:p>
                      <a:pPr algn="ctr"/>
                      <a:r>
                        <a:rPr lang="es-MX" sz="1400" dirty="0">
                          <a:solidFill>
                            <a:srgbClr val="FF0000"/>
                          </a:solidFill>
                        </a:rPr>
                        <a:t>Rechazo</a:t>
                      </a:r>
                    </a:p>
                  </a:txBody>
                  <a:tcPr marT="34290" marB="34290" anchor="ctr"/>
                </a:tc>
                <a:extLst>
                  <a:ext uri="{0D108BD9-81ED-4DB2-BD59-A6C34878D82A}">
                    <a16:rowId xmlns:a16="http://schemas.microsoft.com/office/drawing/2014/main" val="10009"/>
                  </a:ext>
                </a:extLst>
              </a:tr>
              <a:tr h="278130">
                <a:tc>
                  <a:txBody>
                    <a:bodyPr/>
                    <a:lstStyle/>
                    <a:p>
                      <a:pPr algn="ctr"/>
                      <a:r>
                        <a:rPr lang="es-MX" sz="1400" dirty="0"/>
                        <a:t>9</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sz="1400" dirty="0"/>
                        <a:t>0.0000</a:t>
                      </a:r>
                    </a:p>
                  </a:txBody>
                  <a:tcPr marT="34290" marB="34290" anchor="ctr"/>
                </a:tc>
                <a:tc>
                  <a:txBody>
                    <a:bodyPr/>
                    <a:lstStyle/>
                    <a:p>
                      <a:pPr algn="ctr"/>
                      <a:r>
                        <a:rPr lang="es-MX" sz="1400" dirty="0"/>
                        <a:t>0.0000</a:t>
                      </a:r>
                    </a:p>
                  </a:txBody>
                  <a:tcPr marT="34290" marB="34290" anchor="ctr"/>
                </a:tc>
                <a:tc>
                  <a:txBody>
                    <a:bodyPr/>
                    <a:lstStyle/>
                    <a:p>
                      <a:pPr algn="ctr"/>
                      <a:r>
                        <a:rPr lang="es-MX" sz="1400" dirty="0">
                          <a:solidFill>
                            <a:srgbClr val="FF0000"/>
                          </a:solidFill>
                        </a:rPr>
                        <a:t>Rechazo</a:t>
                      </a:r>
                    </a:p>
                  </a:txBody>
                  <a:tcPr marT="34290" marB="34290" anchor="ctr"/>
                </a:tc>
                <a:extLst>
                  <a:ext uri="{0D108BD9-81ED-4DB2-BD59-A6C34878D82A}">
                    <a16:rowId xmlns:a16="http://schemas.microsoft.com/office/drawing/2014/main" val="10010"/>
                  </a:ext>
                </a:extLst>
              </a:tr>
              <a:tr h="278130">
                <a:tc>
                  <a:txBody>
                    <a:bodyPr/>
                    <a:lstStyle/>
                    <a:p>
                      <a:pPr algn="ctr"/>
                      <a:r>
                        <a:rPr lang="es-MX" sz="1400" dirty="0"/>
                        <a:t>10</a:t>
                      </a: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sz="1400" dirty="0"/>
                        <a:t>0.0000</a:t>
                      </a:r>
                    </a:p>
                  </a:txBody>
                  <a:tcPr marT="34290" marB="34290" anchor="ctr"/>
                </a:tc>
                <a:tc>
                  <a:txBody>
                    <a:bodyPr/>
                    <a:lstStyle/>
                    <a:p>
                      <a:pPr algn="ctr"/>
                      <a:r>
                        <a:rPr lang="es-MX" sz="1400" dirty="0"/>
                        <a:t>0.0000</a:t>
                      </a:r>
                    </a:p>
                  </a:txBody>
                  <a:tcPr marT="34290" marB="34290" anchor="ctr"/>
                </a:tc>
                <a:tc>
                  <a:txBody>
                    <a:bodyPr/>
                    <a:lstStyle/>
                    <a:p>
                      <a:pPr algn="ctr"/>
                      <a:r>
                        <a:rPr lang="es-MX" sz="1400" dirty="0">
                          <a:solidFill>
                            <a:srgbClr val="FF0000"/>
                          </a:solidFill>
                        </a:rPr>
                        <a:t>Rechazo</a:t>
                      </a:r>
                    </a:p>
                  </a:txBody>
                  <a:tcPr marT="34290" marB="34290" anchor="ctr"/>
                </a:tc>
                <a:extLst>
                  <a:ext uri="{0D108BD9-81ED-4DB2-BD59-A6C34878D82A}">
                    <a16:rowId xmlns:a16="http://schemas.microsoft.com/office/drawing/2014/main" val="10011"/>
                  </a:ext>
                </a:extLst>
              </a:tr>
            </a:tbl>
          </a:graphicData>
        </a:graphic>
      </p:graphicFrame>
      <p:sp>
        <p:nvSpPr>
          <p:cNvPr id="3" name="2 Marcador de fecha"/>
          <p:cNvSpPr>
            <a:spLocks noGrp="1"/>
          </p:cNvSpPr>
          <p:nvPr>
            <p:ph type="dt" sz="half" idx="10"/>
          </p:nvPr>
        </p:nvSpPr>
        <p:spPr/>
        <p:txBody>
          <a:bodyPr/>
          <a:lstStyle/>
          <a:p>
            <a:fld id="{A2591E23-2A79-4387-A823-9588DEBD2340}" type="datetime1">
              <a:rPr lang="es-MX" altLang="es-MX" smtClean="0"/>
              <a:t>21/09/2021</a:t>
            </a:fld>
            <a:endParaRPr lang="es-ES" altLang="es-MX"/>
          </a:p>
        </p:txBody>
      </p:sp>
      <p:sp>
        <p:nvSpPr>
          <p:cNvPr id="4" name="3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5" name="4 Marcador de número de diapositiva"/>
          <p:cNvSpPr>
            <a:spLocks noGrp="1"/>
          </p:cNvSpPr>
          <p:nvPr>
            <p:ph type="sldNum" sz="quarter" idx="12"/>
          </p:nvPr>
        </p:nvSpPr>
        <p:spPr/>
        <p:txBody>
          <a:bodyPr>
            <a:normAutofit fontScale="85000" lnSpcReduction="20000"/>
          </a:bodyPr>
          <a:lstStyle/>
          <a:p>
            <a:fld id="{75AD56B2-4AC8-4A5B-B63D-A2B14556DCA6}" type="slidenum">
              <a:rPr lang="es-ES" altLang="es-MX" smtClean="0"/>
              <a:pPr/>
              <a:t>46</a:t>
            </a:fld>
            <a:endParaRPr lang="es-ES" altLang="es-MX"/>
          </a:p>
        </p:txBody>
      </p:sp>
      <p:sp>
        <p:nvSpPr>
          <p:cNvPr id="8" name="7 CuadroTexto"/>
          <p:cNvSpPr txBox="1"/>
          <p:nvPr/>
        </p:nvSpPr>
        <p:spPr>
          <a:xfrm>
            <a:off x="107504" y="1437624"/>
            <a:ext cx="2232248" cy="461665"/>
          </a:xfrm>
          <a:prstGeom prst="rect">
            <a:avLst/>
          </a:prstGeom>
          <a:noFill/>
        </p:spPr>
        <p:txBody>
          <a:bodyPr wrap="square" rtlCol="0">
            <a:spAutoFit/>
          </a:bodyPr>
          <a:lstStyle/>
          <a:p>
            <a:r>
              <a:rPr lang="es-MX" sz="2400" dirty="0"/>
              <a:t>X ~ </a:t>
            </a:r>
            <a:r>
              <a:rPr lang="es-MX" sz="2400" dirty="0" err="1"/>
              <a:t>Bin</a:t>
            </a:r>
            <a:r>
              <a:rPr lang="es-MX" sz="2400" dirty="0"/>
              <a:t>(10,0.1)</a:t>
            </a:r>
          </a:p>
        </p:txBody>
      </p:sp>
      <p:sp>
        <p:nvSpPr>
          <p:cNvPr id="6" name="5 CuadroTexto"/>
          <p:cNvSpPr txBox="1"/>
          <p:nvPr/>
        </p:nvSpPr>
        <p:spPr>
          <a:xfrm>
            <a:off x="539552" y="2211710"/>
            <a:ext cx="1800200" cy="646331"/>
          </a:xfrm>
          <a:prstGeom prst="rect">
            <a:avLst/>
          </a:prstGeom>
          <a:noFill/>
        </p:spPr>
        <p:txBody>
          <a:bodyPr wrap="square" rtlCol="0">
            <a:spAutoFit/>
          </a:bodyPr>
          <a:lstStyle/>
          <a:p>
            <a:r>
              <a:rPr lang="es-MX" dirty="0"/>
              <a:t>H</a:t>
            </a:r>
            <a:r>
              <a:rPr lang="es-MX" baseline="-25000" dirty="0"/>
              <a:t>0</a:t>
            </a:r>
            <a:r>
              <a:rPr lang="es-MX" dirty="0"/>
              <a:t>: p </a:t>
            </a:r>
            <a:r>
              <a:rPr lang="es-MX" dirty="0">
                <a:sym typeface="Symbol"/>
              </a:rPr>
              <a:t> 0.10</a:t>
            </a:r>
          </a:p>
          <a:p>
            <a:r>
              <a:rPr lang="es-MX" dirty="0">
                <a:sym typeface="Symbol"/>
              </a:rPr>
              <a:t>H</a:t>
            </a:r>
            <a:r>
              <a:rPr lang="es-MX" baseline="-25000" dirty="0">
                <a:sym typeface="Symbol"/>
              </a:rPr>
              <a:t>a</a:t>
            </a:r>
            <a:r>
              <a:rPr lang="es-MX" dirty="0">
                <a:sym typeface="Symbol"/>
              </a:rPr>
              <a:t>: p &gt; 0.10</a:t>
            </a:r>
            <a:endParaRPr lang="es-MX" dirty="0"/>
          </a:p>
        </p:txBody>
      </p:sp>
      <p:sp>
        <p:nvSpPr>
          <p:cNvPr id="9" name="8 CuadroTexto"/>
          <p:cNvSpPr txBox="1"/>
          <p:nvPr/>
        </p:nvSpPr>
        <p:spPr>
          <a:xfrm>
            <a:off x="179512" y="3291830"/>
            <a:ext cx="2160240" cy="923330"/>
          </a:xfrm>
          <a:prstGeom prst="rect">
            <a:avLst/>
          </a:prstGeom>
          <a:noFill/>
        </p:spPr>
        <p:txBody>
          <a:bodyPr wrap="square" rtlCol="0">
            <a:spAutoFit/>
          </a:bodyPr>
          <a:lstStyle/>
          <a:p>
            <a:r>
              <a:rPr lang="es-MX" dirty="0"/>
              <a:t>Rechazaremos H0 al nivel </a:t>
            </a:r>
            <a:r>
              <a:rPr lang="es-MX" dirty="0">
                <a:sym typeface="Symbol"/>
              </a:rPr>
              <a:t> = 0.0016 si X  5</a:t>
            </a:r>
            <a:endParaRPr lang="es-MX" dirty="0"/>
          </a:p>
        </p:txBody>
      </p:sp>
    </p:spTree>
    <p:extLst>
      <p:ext uri="{BB962C8B-B14F-4D97-AF65-F5344CB8AC3E}">
        <p14:creationId xmlns:p14="http://schemas.microsoft.com/office/powerpoint/2010/main" val="685038855"/>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p:txBody>
          <a:bodyPr>
            <a:normAutofit/>
          </a:bodyPr>
          <a:lstStyle/>
          <a:p>
            <a:r>
              <a:rPr lang="es-ES" altLang="es-MX" dirty="0"/>
              <a:t>Valor crítico</a:t>
            </a:r>
          </a:p>
        </p:txBody>
      </p:sp>
      <p:sp>
        <p:nvSpPr>
          <p:cNvPr id="21506" name="Rectangle 2"/>
          <p:cNvSpPr>
            <a:spLocks noGrp="1" noChangeArrowheads="1"/>
          </p:cNvSpPr>
          <p:nvPr>
            <p:ph idx="1"/>
          </p:nvPr>
        </p:nvSpPr>
        <p:spPr/>
        <p:txBody>
          <a:bodyPr>
            <a:normAutofit/>
          </a:bodyPr>
          <a:lstStyle/>
          <a:p>
            <a:r>
              <a:rPr lang="es-ES" altLang="es-MX" dirty="0"/>
              <a:t>La ubicación el valor crítico la fija la magnitud que se desee para la probabilidad del error tipo I</a:t>
            </a:r>
          </a:p>
          <a:p>
            <a:r>
              <a:rPr lang="es-ES" altLang="es-MX" dirty="0"/>
              <a:t>Si el estadístico toma un valor que se encuentra en la región de rechazo, entonces se rechaza la hipótesis nula (y entonces se asume que lo que se cumple es lo que indica la hipótesis alternativa</a:t>
            </a:r>
            <a:r>
              <a:rPr lang="es-MX" altLang="es-MX" dirty="0"/>
              <a:t>)</a:t>
            </a:r>
          </a:p>
          <a:p>
            <a:r>
              <a:rPr lang="es-ES" altLang="es-MX" dirty="0"/>
              <a:t>Si el estadístico toma un valor que se encuentra en la región de no rechazo, se dice que no hubo evidencia suficiente para rechazar la hipótesis nula</a:t>
            </a:r>
          </a:p>
        </p:txBody>
      </p:sp>
      <p:sp>
        <p:nvSpPr>
          <p:cNvPr id="4" name="3 Marcador de fecha"/>
          <p:cNvSpPr>
            <a:spLocks noGrp="1"/>
          </p:cNvSpPr>
          <p:nvPr>
            <p:ph type="dt" sz="half" idx="10"/>
          </p:nvPr>
        </p:nvSpPr>
        <p:spPr/>
        <p:txBody>
          <a:bodyPr/>
          <a:lstStyle/>
          <a:p>
            <a:fld id="{4D38710F-6B43-4022-86A6-D758AF4A2DBE}"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468067AC-ED57-405C-A674-2394CE564915}" type="slidenum">
              <a:rPr lang="es-ES" altLang="es-MX" smtClean="0"/>
              <a:pPr/>
              <a:t>47</a:t>
            </a:fld>
            <a:endParaRPr lang="es-ES" altLang="es-MX"/>
          </a:p>
        </p:txBody>
      </p:sp>
    </p:spTree>
  </p:cSld>
  <p:clrMapOvr>
    <a:masterClrMapping/>
  </p:clrMapOvr>
  <p:transition>
    <p:strips/>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MX" dirty="0"/>
              <a:t>Ejemplos </a:t>
            </a:r>
          </a:p>
        </p:txBody>
      </p:sp>
      <p:sp>
        <p:nvSpPr>
          <p:cNvPr id="8" name="7 Marcador de texto"/>
          <p:cNvSpPr>
            <a:spLocks noGrp="1"/>
          </p:cNvSpPr>
          <p:nvPr>
            <p:ph type="body" idx="1"/>
          </p:nvPr>
        </p:nvSpPr>
        <p:spPr/>
        <p:txBody>
          <a:bodyPr/>
          <a:lstStyle/>
          <a:p>
            <a:endParaRPr lang="es-MX" dirty="0"/>
          </a:p>
        </p:txBody>
      </p:sp>
      <p:sp>
        <p:nvSpPr>
          <p:cNvPr id="4" name="3 Marcador de fecha"/>
          <p:cNvSpPr>
            <a:spLocks noGrp="1"/>
          </p:cNvSpPr>
          <p:nvPr>
            <p:ph type="dt" sz="half" idx="10"/>
          </p:nvPr>
        </p:nvSpPr>
        <p:spPr/>
        <p:txBody>
          <a:bodyPr/>
          <a:lstStyle/>
          <a:p>
            <a:fld id="{0E592A97-4C0F-46B2-84CD-7A58A152C340}"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lstStyle/>
          <a:p>
            <a:fld id="{75AD56B2-4AC8-4A5B-B63D-A2B14556DCA6}" type="slidenum">
              <a:rPr lang="es-ES" altLang="es-MX" smtClean="0"/>
              <a:pPr/>
              <a:t>48</a:t>
            </a:fld>
            <a:endParaRPr lang="es-ES" altLang="es-MX"/>
          </a:p>
        </p:txBody>
      </p:sp>
    </p:spTree>
    <p:extLst>
      <p:ext uri="{BB962C8B-B14F-4D97-AF65-F5344CB8AC3E}">
        <p14:creationId xmlns:p14="http://schemas.microsoft.com/office/powerpoint/2010/main" val="35479426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Ejemplo</a:t>
            </a:r>
          </a:p>
        </p:txBody>
      </p:sp>
      <p:sp>
        <p:nvSpPr>
          <p:cNvPr id="7" name="6 Marcador de contenido"/>
          <p:cNvSpPr>
            <a:spLocks noGrp="1"/>
          </p:cNvSpPr>
          <p:nvPr>
            <p:ph sz="half" idx="1"/>
          </p:nvPr>
        </p:nvSpPr>
        <p:spPr/>
        <p:txBody>
          <a:bodyPr>
            <a:normAutofit fontScale="70000" lnSpcReduction="20000"/>
          </a:bodyPr>
          <a:lstStyle/>
          <a:p>
            <a:r>
              <a:rPr lang="es-MX" dirty="0"/>
              <a:t>Una compañía farmacéutica afirma que su remedio contra los ronquidos elimina este problema al menos en el 90% de los casos</a:t>
            </a:r>
          </a:p>
          <a:p>
            <a:r>
              <a:rPr lang="es-MX" dirty="0"/>
              <a:t>De 110 pacientes que tomaron el medicamento, 40 reportaron haber dejado de roncar</a:t>
            </a:r>
          </a:p>
          <a:p>
            <a:r>
              <a:rPr lang="es-MX" dirty="0"/>
              <a:t>Proponga y realice un contraste de hipótesis adecuado para someter a prueba la afirmación de la compañía</a:t>
            </a:r>
          </a:p>
          <a:p>
            <a:r>
              <a:rPr lang="es-MX" dirty="0"/>
              <a:t>Utilice </a:t>
            </a:r>
            <a:r>
              <a:rPr lang="es-MX" dirty="0">
                <a:sym typeface="Symbol"/>
              </a:rPr>
              <a:t> = 0.05</a:t>
            </a:r>
            <a:endParaRPr lang="es-MX" dirty="0"/>
          </a:p>
        </p:txBody>
      </p:sp>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427984" y="1275606"/>
            <a:ext cx="4671894" cy="3078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Marcador de fecha"/>
          <p:cNvSpPr>
            <a:spLocks noGrp="1"/>
          </p:cNvSpPr>
          <p:nvPr>
            <p:ph type="dt" sz="half" idx="10"/>
          </p:nvPr>
        </p:nvSpPr>
        <p:spPr/>
        <p:txBody>
          <a:bodyPr/>
          <a:lstStyle/>
          <a:p>
            <a:fld id="{EEF8B9A4-3217-4BDE-9870-8CF793F289B3}" type="datetime1">
              <a:rPr lang="es-MX" altLang="es-MX" smtClean="0"/>
              <a:t>21/09/2021</a:t>
            </a:fld>
            <a:endParaRPr lang="es-ES" altLang="es-MX"/>
          </a:p>
        </p:txBody>
      </p:sp>
      <p:sp>
        <p:nvSpPr>
          <p:cNvPr id="4" name="3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5" name="4 Marcador de número de diapositiva"/>
          <p:cNvSpPr>
            <a:spLocks noGrp="1"/>
          </p:cNvSpPr>
          <p:nvPr>
            <p:ph type="sldNum" sz="quarter" idx="12"/>
          </p:nvPr>
        </p:nvSpPr>
        <p:spPr/>
        <p:txBody>
          <a:bodyPr>
            <a:normAutofit fontScale="85000" lnSpcReduction="20000"/>
          </a:bodyPr>
          <a:lstStyle/>
          <a:p>
            <a:fld id="{75AD56B2-4AC8-4A5B-B63D-A2B14556DCA6}" type="slidenum">
              <a:rPr lang="es-ES" altLang="es-MX" smtClean="0"/>
              <a:pPr/>
              <a:t>49</a:t>
            </a:fld>
            <a:endParaRPr lang="es-ES" altLang="es-MX"/>
          </a:p>
        </p:txBody>
      </p:sp>
    </p:spTree>
    <p:extLst>
      <p:ext uri="{BB962C8B-B14F-4D97-AF65-F5344CB8AC3E}">
        <p14:creationId xmlns:p14="http://schemas.microsoft.com/office/powerpoint/2010/main" val="238982419"/>
      </p:ext>
    </p:extLst>
  </p:cSld>
  <p:clrMapOvr>
    <a:masterClrMapping/>
  </p:clrMapOvr>
  <p:transition>
    <p:strip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Introducción</a:t>
            </a:r>
          </a:p>
        </p:txBody>
      </p:sp>
      <p:sp>
        <p:nvSpPr>
          <p:cNvPr id="6" name="5 Marcador de contenido"/>
          <p:cNvSpPr>
            <a:spLocks noGrp="1"/>
          </p:cNvSpPr>
          <p:nvPr>
            <p:ph idx="1"/>
          </p:nvPr>
        </p:nvSpPr>
        <p:spPr/>
        <p:txBody>
          <a:bodyPr>
            <a:noAutofit/>
          </a:bodyPr>
          <a:lstStyle/>
          <a:p>
            <a:r>
              <a:rPr lang="es-MX" sz="3200" dirty="0"/>
              <a:t>Anteriormente se mencionó que existen tres formas básicas de realizar inferencia estadística:</a:t>
            </a:r>
          </a:p>
          <a:p>
            <a:pPr lvl="1"/>
            <a:r>
              <a:rPr lang="es-MX" sz="3200" dirty="0"/>
              <a:t>La estimación, puntual o por intervalos</a:t>
            </a:r>
          </a:p>
          <a:p>
            <a:pPr lvl="1"/>
            <a:r>
              <a:rPr lang="es-MX" sz="3200" dirty="0"/>
              <a:t>El contraste o puesta a prueba de hipótesis</a:t>
            </a:r>
          </a:p>
          <a:p>
            <a:pPr lvl="1"/>
            <a:r>
              <a:rPr lang="es-MX" sz="3200" dirty="0"/>
              <a:t>La elaboración de modelos</a:t>
            </a:r>
          </a:p>
        </p:txBody>
      </p:sp>
      <p:sp>
        <p:nvSpPr>
          <p:cNvPr id="3" name="2 Marcador de fecha"/>
          <p:cNvSpPr>
            <a:spLocks noGrp="1"/>
          </p:cNvSpPr>
          <p:nvPr>
            <p:ph type="dt" sz="half" idx="10"/>
          </p:nvPr>
        </p:nvSpPr>
        <p:spPr/>
        <p:txBody>
          <a:bodyPr/>
          <a:lstStyle/>
          <a:p>
            <a:fld id="{19CF0C68-E127-46C9-9004-1EFCB1718ADD}" type="datetime1">
              <a:rPr lang="es-MX" altLang="es-MX" smtClean="0"/>
              <a:t>21/09/2021</a:t>
            </a:fld>
            <a:endParaRPr lang="es-ES" altLang="es-MX"/>
          </a:p>
        </p:txBody>
      </p:sp>
      <p:sp>
        <p:nvSpPr>
          <p:cNvPr id="4" name="3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5" name="4 Marcador de número de diapositiva"/>
          <p:cNvSpPr>
            <a:spLocks noGrp="1"/>
          </p:cNvSpPr>
          <p:nvPr>
            <p:ph type="sldNum" sz="quarter" idx="12"/>
          </p:nvPr>
        </p:nvSpPr>
        <p:spPr/>
        <p:txBody>
          <a:bodyPr>
            <a:normAutofit fontScale="85000" lnSpcReduction="20000"/>
          </a:bodyPr>
          <a:lstStyle/>
          <a:p>
            <a:fld id="{75AD56B2-4AC8-4A5B-B63D-A2B14556DCA6}" type="slidenum">
              <a:rPr lang="es-ES" altLang="es-MX" smtClean="0"/>
              <a:pPr/>
              <a:t>5</a:t>
            </a:fld>
            <a:endParaRPr lang="es-ES" altLang="es-MX"/>
          </a:p>
        </p:txBody>
      </p:sp>
    </p:spTree>
    <p:extLst>
      <p:ext uri="{BB962C8B-B14F-4D97-AF65-F5344CB8AC3E}">
        <p14:creationId xmlns:p14="http://schemas.microsoft.com/office/powerpoint/2010/main" val="1848590400"/>
      </p:ext>
    </p:extLst>
  </p:cSld>
  <p:clrMapOvr>
    <a:masterClrMapping/>
  </p:clrMapOvr>
  <p:transition spd="slow">
    <p:push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3200" dirty="0"/>
              <a:t>Procedimiento estadístico de contraste de hipótesis según </a:t>
            </a:r>
            <a:r>
              <a:rPr lang="es-MX" sz="3200" dirty="0" err="1"/>
              <a:t>Neyman</a:t>
            </a:r>
            <a:r>
              <a:rPr lang="es-MX" sz="3200" dirty="0"/>
              <a:t> – Pearson</a:t>
            </a:r>
          </a:p>
        </p:txBody>
      </p:sp>
      <p:sp>
        <p:nvSpPr>
          <p:cNvPr id="4" name="3 Marcador de fecha"/>
          <p:cNvSpPr>
            <a:spLocks noGrp="1"/>
          </p:cNvSpPr>
          <p:nvPr>
            <p:ph type="dt" sz="half" idx="10"/>
          </p:nvPr>
        </p:nvSpPr>
        <p:spPr/>
        <p:txBody>
          <a:bodyPr/>
          <a:lstStyle/>
          <a:p>
            <a:fld id="{0E592A97-4C0F-46B2-84CD-7A58A152C340}"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lstStyle/>
          <a:p>
            <a:fld id="{75AD56B2-4AC8-4A5B-B63D-A2B14556DCA6}" type="slidenum">
              <a:rPr lang="es-ES" altLang="es-MX" smtClean="0"/>
              <a:pPr/>
              <a:t>50</a:t>
            </a:fld>
            <a:endParaRPr lang="es-ES" altLang="es-MX"/>
          </a:p>
        </p:txBody>
      </p:sp>
      <p:sp>
        <p:nvSpPr>
          <p:cNvPr id="3" name="2 Rectángulo redondeado"/>
          <p:cNvSpPr/>
          <p:nvPr/>
        </p:nvSpPr>
        <p:spPr>
          <a:xfrm>
            <a:off x="1137778" y="1275606"/>
            <a:ext cx="1944216" cy="100811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lvl="0" algn="ctr"/>
            <a:r>
              <a:rPr lang="es-MX" sz="1400" dirty="0"/>
              <a:t>1. Determine el parámetro de interés</a:t>
            </a:r>
          </a:p>
        </p:txBody>
      </p:sp>
      <p:sp>
        <p:nvSpPr>
          <p:cNvPr id="8" name="7 Rectángulo redondeado"/>
          <p:cNvSpPr/>
          <p:nvPr/>
        </p:nvSpPr>
        <p:spPr>
          <a:xfrm>
            <a:off x="1137778" y="2571750"/>
            <a:ext cx="1944216" cy="100811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lvl="0" algn="ctr"/>
            <a:r>
              <a:rPr lang="es-MX" sz="1400" dirty="0"/>
              <a:t>2. Establezca cuál es el valor de referencia</a:t>
            </a:r>
          </a:p>
        </p:txBody>
      </p:sp>
      <p:sp>
        <p:nvSpPr>
          <p:cNvPr id="9" name="8 Rectángulo redondeado"/>
          <p:cNvSpPr/>
          <p:nvPr/>
        </p:nvSpPr>
        <p:spPr>
          <a:xfrm>
            <a:off x="1137778" y="3939902"/>
            <a:ext cx="1944216" cy="115212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lvl="0" algn="ctr"/>
            <a:r>
              <a:rPr lang="es-MX" sz="1400" dirty="0"/>
              <a:t>3. Seleccione y asigne adecuadamente los signos &lt;, =, &gt; </a:t>
            </a:r>
            <a:br>
              <a:rPr lang="es-MX" sz="1400" dirty="0"/>
            </a:br>
            <a:r>
              <a:rPr lang="es-MX" sz="1400" dirty="0"/>
              <a:t>a H</a:t>
            </a:r>
            <a:r>
              <a:rPr lang="es-MX" sz="1400" baseline="-25000" dirty="0"/>
              <a:t>0</a:t>
            </a:r>
            <a:r>
              <a:rPr lang="es-MX" sz="1400" dirty="0"/>
              <a:t> y H</a:t>
            </a:r>
            <a:r>
              <a:rPr lang="es-MX" sz="1400" baseline="-25000" dirty="0"/>
              <a:t>a</a:t>
            </a:r>
          </a:p>
        </p:txBody>
      </p:sp>
      <p:sp>
        <p:nvSpPr>
          <p:cNvPr id="11" name="10 Rectángulo redondeado"/>
          <p:cNvSpPr/>
          <p:nvPr/>
        </p:nvSpPr>
        <p:spPr>
          <a:xfrm>
            <a:off x="3613734" y="1275606"/>
            <a:ext cx="1944216" cy="100811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lvl="0" algn="ctr"/>
            <a:r>
              <a:rPr lang="es-MX" sz="1400" dirty="0"/>
              <a:t>4. Elija el estadístico de prueba y calcule su valor</a:t>
            </a:r>
          </a:p>
        </p:txBody>
      </p:sp>
      <p:sp>
        <p:nvSpPr>
          <p:cNvPr id="12" name="11 Rectángulo redondeado"/>
          <p:cNvSpPr/>
          <p:nvPr/>
        </p:nvSpPr>
        <p:spPr>
          <a:xfrm>
            <a:off x="3613734" y="2571750"/>
            <a:ext cx="1944216" cy="122413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lvl="0" algn="ctr"/>
            <a:r>
              <a:rPr lang="es-MX" sz="1400" dirty="0"/>
              <a:t>5. </a:t>
            </a:r>
            <a:r>
              <a:rPr lang="es-MX" sz="1400" dirty="0" err="1"/>
              <a:t>Selecione</a:t>
            </a:r>
            <a:r>
              <a:rPr lang="es-MX" sz="1400" dirty="0"/>
              <a:t> el valor de </a:t>
            </a:r>
            <a:r>
              <a:rPr lang="es-MX" sz="1400" dirty="0">
                <a:sym typeface="Symbol"/>
              </a:rPr>
              <a:t> (o utilice el que se haya indicado)</a:t>
            </a:r>
            <a:endParaRPr lang="es-MX" sz="1400" dirty="0"/>
          </a:p>
        </p:txBody>
      </p:sp>
      <p:sp>
        <p:nvSpPr>
          <p:cNvPr id="13" name="12 Rectángulo redondeado"/>
          <p:cNvSpPr/>
          <p:nvPr/>
        </p:nvSpPr>
        <p:spPr>
          <a:xfrm>
            <a:off x="3613734" y="4155926"/>
            <a:ext cx="1944216" cy="93610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lvl="0" algn="ctr"/>
            <a:r>
              <a:rPr lang="es-MX" sz="1400" dirty="0"/>
              <a:t>6. Calcule el valor crítico</a:t>
            </a:r>
          </a:p>
        </p:txBody>
      </p:sp>
      <p:sp>
        <p:nvSpPr>
          <p:cNvPr id="14" name="13 Rectángulo redondeado"/>
          <p:cNvSpPr/>
          <p:nvPr/>
        </p:nvSpPr>
        <p:spPr>
          <a:xfrm>
            <a:off x="6034321" y="1275606"/>
            <a:ext cx="1944216" cy="100811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lvl="0" algn="ctr"/>
            <a:r>
              <a:rPr lang="es-MX" sz="1400" dirty="0"/>
              <a:t>7. Enuncie la regla de conclusión: “Se rechazará H</a:t>
            </a:r>
            <a:r>
              <a:rPr lang="es-MX" sz="1400" baseline="-25000" dirty="0"/>
              <a:t>0</a:t>
            </a:r>
            <a:r>
              <a:rPr lang="es-MX" sz="1400" dirty="0"/>
              <a:t> al nivel </a:t>
            </a:r>
            <a:r>
              <a:rPr lang="es-MX" sz="1400" dirty="0">
                <a:sym typeface="Symbol"/>
              </a:rPr>
              <a:t> si…”</a:t>
            </a:r>
            <a:endParaRPr lang="es-MX" sz="1400" dirty="0"/>
          </a:p>
        </p:txBody>
      </p:sp>
      <p:sp>
        <p:nvSpPr>
          <p:cNvPr id="15" name="14 Rectángulo redondeado"/>
          <p:cNvSpPr/>
          <p:nvPr/>
        </p:nvSpPr>
        <p:spPr>
          <a:xfrm>
            <a:off x="6034321" y="2571750"/>
            <a:ext cx="1944216" cy="122413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lvl="0" algn="ctr"/>
            <a:r>
              <a:rPr lang="es-MX" sz="1400" dirty="0"/>
              <a:t>8. Compare el estadístico de prueba contra el valor crítico</a:t>
            </a:r>
          </a:p>
        </p:txBody>
      </p:sp>
      <p:sp>
        <p:nvSpPr>
          <p:cNvPr id="16" name="15 Rectángulo redondeado"/>
          <p:cNvSpPr/>
          <p:nvPr/>
        </p:nvSpPr>
        <p:spPr>
          <a:xfrm>
            <a:off x="6034321" y="4119922"/>
            <a:ext cx="1944216" cy="93610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lvl="0" algn="ctr"/>
            <a:r>
              <a:rPr lang="es-MX" sz="1400" dirty="0"/>
              <a:t>9. Concluya en el contexto del problema</a:t>
            </a:r>
          </a:p>
        </p:txBody>
      </p:sp>
      <p:sp>
        <p:nvSpPr>
          <p:cNvPr id="18" name="17 Redondear rectángulo de esquina sencilla"/>
          <p:cNvSpPr/>
          <p:nvPr/>
        </p:nvSpPr>
        <p:spPr>
          <a:xfrm rot="16200000">
            <a:off x="35497" y="1491630"/>
            <a:ext cx="1008112" cy="576064"/>
          </a:xfrm>
          <a:prstGeom prst="round1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MX" dirty="0"/>
              <a:t>Inicio</a:t>
            </a:r>
          </a:p>
        </p:txBody>
      </p:sp>
      <p:sp>
        <p:nvSpPr>
          <p:cNvPr id="19" name="18 Redondear rectángulo de esquina sencilla"/>
          <p:cNvSpPr/>
          <p:nvPr/>
        </p:nvSpPr>
        <p:spPr>
          <a:xfrm rot="16200000">
            <a:off x="8100392" y="4299942"/>
            <a:ext cx="1008112" cy="576064"/>
          </a:xfrm>
          <a:prstGeom prst="round1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MX" dirty="0"/>
              <a:t>Fin</a:t>
            </a:r>
          </a:p>
        </p:txBody>
      </p:sp>
      <p:cxnSp>
        <p:nvCxnSpPr>
          <p:cNvPr id="21" name="20 Conector recto de flecha"/>
          <p:cNvCxnSpPr>
            <a:stCxn id="18" idx="2"/>
            <a:endCxn id="3" idx="1"/>
          </p:cNvCxnSpPr>
          <p:nvPr/>
        </p:nvCxnSpPr>
        <p:spPr>
          <a:xfrm>
            <a:off x="827585" y="1779662"/>
            <a:ext cx="310193"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8" name="27 Conector recto de flecha"/>
          <p:cNvCxnSpPr>
            <a:stCxn id="3" idx="2"/>
            <a:endCxn id="8" idx="0"/>
          </p:cNvCxnSpPr>
          <p:nvPr/>
        </p:nvCxnSpPr>
        <p:spPr>
          <a:xfrm>
            <a:off x="2109886" y="2283718"/>
            <a:ext cx="0" cy="28803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0" name="29 Conector recto de flecha"/>
          <p:cNvCxnSpPr>
            <a:stCxn id="8" idx="2"/>
            <a:endCxn id="9" idx="0"/>
          </p:cNvCxnSpPr>
          <p:nvPr/>
        </p:nvCxnSpPr>
        <p:spPr>
          <a:xfrm>
            <a:off x="2109886" y="3579862"/>
            <a:ext cx="0" cy="36004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4" name="33 Conector recto de flecha"/>
          <p:cNvCxnSpPr>
            <a:stCxn id="11" idx="2"/>
            <a:endCxn id="12" idx="0"/>
          </p:cNvCxnSpPr>
          <p:nvPr/>
        </p:nvCxnSpPr>
        <p:spPr>
          <a:xfrm>
            <a:off x="4585842" y="2283718"/>
            <a:ext cx="0" cy="28803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8" name="37 Conector recto de flecha"/>
          <p:cNvCxnSpPr>
            <a:stCxn id="12" idx="2"/>
            <a:endCxn id="13" idx="0"/>
          </p:cNvCxnSpPr>
          <p:nvPr/>
        </p:nvCxnSpPr>
        <p:spPr>
          <a:xfrm>
            <a:off x="4585842" y="3795886"/>
            <a:ext cx="0" cy="36004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40" name="39 Conector recto de flecha"/>
          <p:cNvCxnSpPr/>
          <p:nvPr/>
        </p:nvCxnSpPr>
        <p:spPr>
          <a:xfrm>
            <a:off x="7006429" y="2283718"/>
            <a:ext cx="0" cy="28803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42" name="41 Conector recto de flecha"/>
          <p:cNvCxnSpPr>
            <a:stCxn id="15" idx="2"/>
            <a:endCxn id="16" idx="0"/>
          </p:cNvCxnSpPr>
          <p:nvPr/>
        </p:nvCxnSpPr>
        <p:spPr>
          <a:xfrm>
            <a:off x="7006429" y="3795886"/>
            <a:ext cx="0" cy="32403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44" name="43 Conector recto de flecha"/>
          <p:cNvCxnSpPr/>
          <p:nvPr/>
        </p:nvCxnSpPr>
        <p:spPr>
          <a:xfrm>
            <a:off x="7978537" y="4587974"/>
            <a:ext cx="337879"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66" name="65 Conector angular"/>
          <p:cNvCxnSpPr>
            <a:stCxn id="9" idx="3"/>
            <a:endCxn id="11" idx="1"/>
          </p:cNvCxnSpPr>
          <p:nvPr/>
        </p:nvCxnSpPr>
        <p:spPr>
          <a:xfrm flipV="1">
            <a:off x="3081994" y="1779662"/>
            <a:ext cx="531740" cy="2736304"/>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cxnSp>
        <p:nvCxnSpPr>
          <p:cNvPr id="68" name="67 Conector angular"/>
          <p:cNvCxnSpPr>
            <a:stCxn id="13" idx="3"/>
            <a:endCxn id="14" idx="1"/>
          </p:cNvCxnSpPr>
          <p:nvPr/>
        </p:nvCxnSpPr>
        <p:spPr>
          <a:xfrm flipV="1">
            <a:off x="5557950" y="1779662"/>
            <a:ext cx="476371" cy="2844316"/>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625637327"/>
      </p:ext>
    </p:extLst>
  </p:cSld>
  <p:clrMapOvr>
    <a:masterClrMapping/>
  </p:clrMapOvr>
  <p:transition spd="slow">
    <p:cover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normAutofit/>
          </a:bodyPr>
          <a:lstStyle/>
          <a:p>
            <a:r>
              <a:rPr lang="es-MX" dirty="0"/>
              <a:t>Ejemplo: Hipótesis</a:t>
            </a:r>
          </a:p>
        </p:txBody>
      </p:sp>
      <p:sp>
        <p:nvSpPr>
          <p:cNvPr id="9" name="8 Marcador de contenido"/>
          <p:cNvSpPr>
            <a:spLocks noGrp="1"/>
          </p:cNvSpPr>
          <p:nvPr>
            <p:ph idx="1"/>
          </p:nvPr>
        </p:nvSpPr>
        <p:spPr/>
        <p:txBody>
          <a:bodyPr>
            <a:noAutofit/>
          </a:bodyPr>
          <a:lstStyle/>
          <a:p>
            <a:pPr marL="457200" indent="-457200">
              <a:buFont typeface="+mj-lt"/>
              <a:buAutoNum type="arabicPeriod"/>
            </a:pPr>
            <a:r>
              <a:rPr lang="es-MX" sz="3200" b="1" dirty="0"/>
              <a:t>Determine el parámetro de interés.</a:t>
            </a:r>
            <a:br>
              <a:rPr lang="es-MX" sz="3200" dirty="0"/>
            </a:br>
            <a:r>
              <a:rPr lang="es-MX" sz="3200" dirty="0"/>
              <a:t>Dado que el caso se refiere al </a:t>
            </a:r>
            <a:r>
              <a:rPr lang="es-MX" sz="3200" b="1" dirty="0">
                <a:solidFill>
                  <a:srgbClr val="FF0000"/>
                </a:solidFill>
              </a:rPr>
              <a:t>porcentaje </a:t>
            </a:r>
            <a:r>
              <a:rPr lang="es-MX" sz="3200" b="1" dirty="0"/>
              <a:t>de pacientes curados</a:t>
            </a:r>
            <a:r>
              <a:rPr lang="es-MX" sz="3200" dirty="0"/>
              <a:t>, se trata de un contraste de hipótesis sobre una </a:t>
            </a:r>
            <a:r>
              <a:rPr lang="es-MX" sz="3200" b="1" dirty="0">
                <a:solidFill>
                  <a:srgbClr val="FF0000"/>
                </a:solidFill>
              </a:rPr>
              <a:t>proporción</a:t>
            </a:r>
          </a:p>
        </p:txBody>
      </p:sp>
      <p:sp>
        <p:nvSpPr>
          <p:cNvPr id="5" name="4 Marcador de fecha"/>
          <p:cNvSpPr>
            <a:spLocks noGrp="1"/>
          </p:cNvSpPr>
          <p:nvPr>
            <p:ph type="dt" sz="half" idx="10"/>
          </p:nvPr>
        </p:nvSpPr>
        <p:spPr/>
        <p:txBody>
          <a:bodyPr/>
          <a:lstStyle/>
          <a:p>
            <a:fld id="{DE588E66-4F99-4414-A646-1D510068DA57}" type="datetime1">
              <a:rPr lang="es-MX" altLang="es-MX" smtClean="0"/>
              <a:t>21/09/2021</a:t>
            </a:fld>
            <a:endParaRPr lang="es-ES" altLang="es-MX"/>
          </a:p>
        </p:txBody>
      </p:sp>
      <p:sp>
        <p:nvSpPr>
          <p:cNvPr id="7" name="6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6C60BD17-678F-499C-9C59-F7AB487918CB}" type="slidenum">
              <a:rPr lang="es-ES" altLang="es-MX" smtClean="0"/>
              <a:pPr/>
              <a:t>51</a:t>
            </a:fld>
            <a:endParaRPr lang="es-ES" altLang="es-MX"/>
          </a:p>
        </p:txBody>
      </p:sp>
      <p:pic>
        <p:nvPicPr>
          <p:cNvPr id="3" name="2 Imagen"/>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417983" y="3795886"/>
            <a:ext cx="1514057" cy="1080686"/>
          </a:xfrm>
          <a:prstGeom prst="rect">
            <a:avLst/>
          </a:prstGeom>
        </p:spPr>
      </p:pic>
    </p:spTree>
    <p:extLst>
      <p:ext uri="{BB962C8B-B14F-4D97-AF65-F5344CB8AC3E}">
        <p14:creationId xmlns:p14="http://schemas.microsoft.com/office/powerpoint/2010/main" val="2956545242"/>
      </p:ext>
    </p:extLst>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normAutofit fontScale="90000"/>
          </a:bodyPr>
          <a:lstStyle/>
          <a:p>
            <a:r>
              <a:rPr lang="es-MX" dirty="0"/>
              <a:t>Ejemplo: Hipótesis, valor de referencia</a:t>
            </a:r>
          </a:p>
        </p:txBody>
      </p:sp>
      <p:sp>
        <p:nvSpPr>
          <p:cNvPr id="9" name="8 Marcador de contenido"/>
          <p:cNvSpPr>
            <a:spLocks noGrp="1"/>
          </p:cNvSpPr>
          <p:nvPr>
            <p:ph idx="1"/>
          </p:nvPr>
        </p:nvSpPr>
        <p:spPr/>
        <p:txBody>
          <a:bodyPr>
            <a:noAutofit/>
          </a:bodyPr>
          <a:lstStyle/>
          <a:p>
            <a:pPr marL="514350" indent="-514350">
              <a:buFont typeface="+mj-lt"/>
              <a:buAutoNum type="arabicPeriod" startAt="2"/>
            </a:pPr>
            <a:r>
              <a:rPr lang="es-MX" sz="2800" b="1" dirty="0"/>
              <a:t>Establezca cuál es el valor de referencia.</a:t>
            </a:r>
            <a:br>
              <a:rPr lang="es-MX" sz="2800" dirty="0"/>
            </a:br>
            <a:r>
              <a:rPr lang="es-MX" sz="2800" dirty="0"/>
              <a:t>Este es el </a:t>
            </a:r>
            <a:r>
              <a:rPr lang="es-MX" sz="2800" b="1" dirty="0">
                <a:solidFill>
                  <a:srgbClr val="FF0000"/>
                </a:solidFill>
              </a:rPr>
              <a:t>valor</a:t>
            </a:r>
            <a:r>
              <a:rPr lang="es-MX" sz="2800" dirty="0"/>
              <a:t> que se supone </a:t>
            </a:r>
            <a:r>
              <a:rPr lang="es-MX" sz="2800" b="1" dirty="0">
                <a:solidFill>
                  <a:srgbClr val="FF0000"/>
                </a:solidFill>
              </a:rPr>
              <a:t>que el parámetro </a:t>
            </a:r>
            <a:r>
              <a:rPr lang="es-MX" sz="2800" dirty="0"/>
              <a:t>tiene o </a:t>
            </a:r>
            <a:r>
              <a:rPr lang="es-MX" sz="2800" b="1" dirty="0">
                <a:solidFill>
                  <a:srgbClr val="FF0000"/>
                </a:solidFill>
              </a:rPr>
              <a:t>debería tener </a:t>
            </a:r>
            <a:r>
              <a:rPr lang="es-MX" sz="2800" dirty="0"/>
              <a:t>o se desearía que tuviera. Es el valor contra el que se le quiere comparar. En este caso, tal valor es 90% o </a:t>
            </a:r>
            <a:r>
              <a:rPr lang="es-MX" sz="2800" b="1" dirty="0">
                <a:solidFill>
                  <a:srgbClr val="FF0000"/>
                </a:solidFill>
              </a:rPr>
              <a:t>0.90</a:t>
            </a:r>
          </a:p>
        </p:txBody>
      </p:sp>
      <p:sp>
        <p:nvSpPr>
          <p:cNvPr id="5" name="4 Marcador de fecha"/>
          <p:cNvSpPr>
            <a:spLocks noGrp="1"/>
          </p:cNvSpPr>
          <p:nvPr>
            <p:ph type="dt" sz="half" idx="10"/>
          </p:nvPr>
        </p:nvSpPr>
        <p:spPr/>
        <p:txBody>
          <a:bodyPr/>
          <a:lstStyle/>
          <a:p>
            <a:fld id="{DE588E66-4F99-4414-A646-1D510068DA57}" type="datetime1">
              <a:rPr lang="es-MX" altLang="es-MX" smtClean="0"/>
              <a:t>21/09/2021</a:t>
            </a:fld>
            <a:endParaRPr lang="es-ES" altLang="es-MX"/>
          </a:p>
        </p:txBody>
      </p:sp>
      <p:sp>
        <p:nvSpPr>
          <p:cNvPr id="7" name="6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6C60BD17-678F-499C-9C59-F7AB487918CB}" type="slidenum">
              <a:rPr lang="es-ES" altLang="es-MX" smtClean="0"/>
              <a:pPr/>
              <a:t>52</a:t>
            </a:fld>
            <a:endParaRPr lang="es-ES" altLang="es-MX"/>
          </a:p>
        </p:txBody>
      </p:sp>
      <p:pic>
        <p:nvPicPr>
          <p:cNvPr id="13" name="12 Imagen"/>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417986" y="3795886"/>
            <a:ext cx="2438400" cy="1080686"/>
          </a:xfrm>
          <a:prstGeom prst="rect">
            <a:avLst/>
          </a:prstGeom>
        </p:spPr>
      </p:pic>
    </p:spTree>
    <p:extLst>
      <p:ext uri="{BB962C8B-B14F-4D97-AF65-F5344CB8AC3E}">
        <p14:creationId xmlns:p14="http://schemas.microsoft.com/office/powerpoint/2010/main" val="2073939688"/>
      </p:ext>
    </p:extLst>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normAutofit/>
          </a:bodyPr>
          <a:lstStyle/>
          <a:p>
            <a:r>
              <a:rPr lang="es-MX" dirty="0"/>
              <a:t>Ejemplo: Hipótesis, signos &lt;, =, &gt;</a:t>
            </a:r>
          </a:p>
        </p:txBody>
      </p:sp>
      <p:sp>
        <p:nvSpPr>
          <p:cNvPr id="9" name="8 Marcador de contenido"/>
          <p:cNvSpPr>
            <a:spLocks noGrp="1"/>
          </p:cNvSpPr>
          <p:nvPr>
            <p:ph idx="1"/>
          </p:nvPr>
        </p:nvSpPr>
        <p:spPr/>
        <p:txBody>
          <a:bodyPr>
            <a:noAutofit/>
          </a:bodyPr>
          <a:lstStyle/>
          <a:p>
            <a:pPr marL="514350" indent="-514350">
              <a:buFont typeface="+mj-lt"/>
              <a:buAutoNum type="arabicPeriod" startAt="3"/>
            </a:pPr>
            <a:r>
              <a:rPr lang="es-MX" sz="3200" b="1" dirty="0"/>
              <a:t>Seleccione y asigne adecuadamente los signos &lt;, =, &gt; a H</a:t>
            </a:r>
            <a:r>
              <a:rPr lang="es-MX" sz="3200" b="1" baseline="-25000" dirty="0"/>
              <a:t>0</a:t>
            </a:r>
            <a:r>
              <a:rPr lang="es-MX" sz="3200" b="1" dirty="0"/>
              <a:t> y H</a:t>
            </a:r>
            <a:r>
              <a:rPr lang="es-MX" sz="3200" b="1" baseline="-25000" dirty="0"/>
              <a:t>a</a:t>
            </a:r>
            <a:r>
              <a:rPr lang="es-MX" sz="3200" b="1" dirty="0"/>
              <a:t>.</a:t>
            </a:r>
            <a:endParaRPr lang="es-MX" sz="3200" dirty="0"/>
          </a:p>
          <a:p>
            <a:pPr marL="0" indent="0">
              <a:buNone/>
            </a:pPr>
            <a:r>
              <a:rPr lang="es-MX" sz="3200" dirty="0"/>
              <a:t>Para esto, hay varios criterios que tomar en cuenta:</a:t>
            </a:r>
          </a:p>
          <a:p>
            <a:pPr marL="514350" indent="-514350">
              <a:buFont typeface="+mj-lt"/>
              <a:buAutoNum type="alphaLcParenR"/>
            </a:pPr>
            <a:r>
              <a:rPr lang="es-MX" sz="3200" dirty="0"/>
              <a:t>El signo “=” </a:t>
            </a:r>
            <a:r>
              <a:rPr lang="es-MX" sz="3200" b="1" dirty="0">
                <a:solidFill>
                  <a:srgbClr val="FF0000"/>
                </a:solidFill>
              </a:rPr>
              <a:t>siempre</a:t>
            </a:r>
            <a:r>
              <a:rPr lang="es-MX" sz="3200" dirty="0">
                <a:solidFill>
                  <a:srgbClr val="FF0000"/>
                </a:solidFill>
              </a:rPr>
              <a:t> </a:t>
            </a:r>
            <a:r>
              <a:rPr lang="es-MX" sz="3200" dirty="0"/>
              <a:t>va en la hipótesis nula</a:t>
            </a:r>
          </a:p>
        </p:txBody>
      </p:sp>
      <p:sp>
        <p:nvSpPr>
          <p:cNvPr id="5" name="4 Marcador de fecha"/>
          <p:cNvSpPr>
            <a:spLocks noGrp="1"/>
          </p:cNvSpPr>
          <p:nvPr>
            <p:ph type="dt" sz="half" idx="10"/>
          </p:nvPr>
        </p:nvSpPr>
        <p:spPr/>
        <p:txBody>
          <a:bodyPr/>
          <a:lstStyle/>
          <a:p>
            <a:fld id="{DE588E66-4F99-4414-A646-1D510068DA57}" type="datetime1">
              <a:rPr lang="es-MX" altLang="es-MX" smtClean="0"/>
              <a:t>21/09/2021</a:t>
            </a:fld>
            <a:endParaRPr lang="es-ES" altLang="es-MX"/>
          </a:p>
        </p:txBody>
      </p:sp>
      <p:sp>
        <p:nvSpPr>
          <p:cNvPr id="7" name="6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6C60BD17-678F-499C-9C59-F7AB487918CB}" type="slidenum">
              <a:rPr lang="es-ES" altLang="es-MX" smtClean="0"/>
              <a:pPr/>
              <a:t>53</a:t>
            </a:fld>
            <a:endParaRPr lang="es-ES" altLang="es-MX"/>
          </a:p>
        </p:txBody>
      </p:sp>
    </p:spTree>
    <p:extLst>
      <p:ext uri="{BB962C8B-B14F-4D97-AF65-F5344CB8AC3E}">
        <p14:creationId xmlns:p14="http://schemas.microsoft.com/office/powerpoint/2010/main" val="2956545242"/>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 Hipótesis, signos &lt;, =, &gt;</a:t>
            </a:r>
          </a:p>
        </p:txBody>
      </p:sp>
      <p:sp>
        <p:nvSpPr>
          <p:cNvPr id="3" name="2 Marcador de contenido"/>
          <p:cNvSpPr>
            <a:spLocks noGrp="1"/>
          </p:cNvSpPr>
          <p:nvPr>
            <p:ph idx="1"/>
          </p:nvPr>
        </p:nvSpPr>
        <p:spPr/>
        <p:txBody>
          <a:bodyPr>
            <a:noAutofit/>
          </a:bodyPr>
          <a:lstStyle/>
          <a:p>
            <a:pPr marL="514350" indent="-514350">
              <a:buFont typeface="+mj-lt"/>
              <a:buAutoNum type="alphaLcParenR" startAt="2"/>
            </a:pPr>
            <a:r>
              <a:rPr lang="es-MX" sz="3600" dirty="0"/>
              <a:t>El signo </a:t>
            </a:r>
            <a:r>
              <a:rPr lang="es-MX" sz="3600" b="1" dirty="0">
                <a:solidFill>
                  <a:srgbClr val="FF0000"/>
                </a:solidFill>
              </a:rPr>
              <a:t>“&lt;”</a:t>
            </a:r>
            <a:r>
              <a:rPr lang="es-MX" sz="3600" dirty="0"/>
              <a:t> irá en la hipótesis alternativa si existe particular interés en que el </a:t>
            </a:r>
            <a:r>
              <a:rPr lang="es-MX" sz="3600" b="1" dirty="0">
                <a:solidFill>
                  <a:srgbClr val="FF0000"/>
                </a:solidFill>
              </a:rPr>
              <a:t>parámetro</a:t>
            </a:r>
            <a:r>
              <a:rPr lang="es-MX" sz="3600" dirty="0">
                <a:solidFill>
                  <a:srgbClr val="FF0000"/>
                </a:solidFill>
              </a:rPr>
              <a:t> </a:t>
            </a:r>
            <a:r>
              <a:rPr lang="es-MX" sz="3600" dirty="0"/>
              <a:t>sea </a:t>
            </a:r>
            <a:r>
              <a:rPr lang="es-MX" sz="3600" b="1" dirty="0">
                <a:solidFill>
                  <a:srgbClr val="FF0000"/>
                </a:solidFill>
              </a:rPr>
              <a:t>menor</a:t>
            </a:r>
            <a:r>
              <a:rPr lang="es-MX" sz="3600" dirty="0"/>
              <a:t> que el valor de comparación</a:t>
            </a:r>
          </a:p>
          <a:p>
            <a:r>
              <a:rPr lang="es-MX" sz="3200" dirty="0"/>
              <a:t>En tal caso, el signo </a:t>
            </a:r>
            <a:r>
              <a:rPr lang="es-MX" sz="3200" b="1" dirty="0">
                <a:solidFill>
                  <a:srgbClr val="FF0000"/>
                </a:solidFill>
              </a:rPr>
              <a:t>“&gt;”</a:t>
            </a:r>
            <a:r>
              <a:rPr lang="es-MX" sz="3200" dirty="0"/>
              <a:t> se agregará a H</a:t>
            </a:r>
            <a:r>
              <a:rPr lang="es-MX" sz="3200" baseline="-25000" dirty="0"/>
              <a:t>0</a:t>
            </a:r>
          </a:p>
        </p:txBody>
      </p:sp>
      <p:sp>
        <p:nvSpPr>
          <p:cNvPr id="4" name="3 Marcador de fecha"/>
          <p:cNvSpPr>
            <a:spLocks noGrp="1"/>
          </p:cNvSpPr>
          <p:nvPr>
            <p:ph type="dt" sz="half" idx="10"/>
          </p:nvPr>
        </p:nvSpPr>
        <p:spPr/>
        <p:txBody>
          <a:bodyPr/>
          <a:lstStyle/>
          <a:p>
            <a:fld id="{0E592A97-4C0F-46B2-84CD-7A58A152C340}"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lstStyle/>
          <a:p>
            <a:fld id="{75AD56B2-4AC8-4A5B-B63D-A2B14556DCA6}" type="slidenum">
              <a:rPr lang="es-ES" altLang="es-MX" smtClean="0"/>
              <a:pPr/>
              <a:t>54</a:t>
            </a:fld>
            <a:endParaRPr lang="es-ES" altLang="es-MX"/>
          </a:p>
        </p:txBody>
      </p:sp>
    </p:spTree>
    <p:extLst>
      <p:ext uri="{BB962C8B-B14F-4D97-AF65-F5344CB8AC3E}">
        <p14:creationId xmlns:p14="http://schemas.microsoft.com/office/powerpoint/2010/main" val="143639850"/>
      </p:ext>
    </p:extLst>
  </p:cSld>
  <p:clrMapOvr>
    <a:masterClrMapping/>
  </p:clrMapOvr>
  <p:transition spd="slow">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 Hipótesis, signos &lt;, =, &gt;</a:t>
            </a:r>
          </a:p>
        </p:txBody>
      </p:sp>
      <p:sp>
        <p:nvSpPr>
          <p:cNvPr id="3" name="2 Marcador de contenido"/>
          <p:cNvSpPr>
            <a:spLocks noGrp="1"/>
          </p:cNvSpPr>
          <p:nvPr>
            <p:ph idx="1"/>
          </p:nvPr>
        </p:nvSpPr>
        <p:spPr/>
        <p:txBody>
          <a:bodyPr>
            <a:noAutofit/>
          </a:bodyPr>
          <a:lstStyle/>
          <a:p>
            <a:pPr marL="742950" indent="-742950">
              <a:buFont typeface="+mj-lt"/>
              <a:buAutoNum type="alphaLcParenR" startAt="3"/>
            </a:pPr>
            <a:r>
              <a:rPr lang="es-MX" sz="3600" dirty="0"/>
              <a:t>El signo </a:t>
            </a:r>
            <a:r>
              <a:rPr lang="es-MX" sz="3600" b="1" dirty="0">
                <a:solidFill>
                  <a:srgbClr val="FF0000"/>
                </a:solidFill>
              </a:rPr>
              <a:t>“&gt;”</a:t>
            </a:r>
            <a:r>
              <a:rPr lang="es-MX" sz="3600" dirty="0"/>
              <a:t> irá en la hipótesis alternativa si existe particular interés en que el </a:t>
            </a:r>
            <a:r>
              <a:rPr lang="es-MX" sz="3600" b="1" dirty="0">
                <a:solidFill>
                  <a:srgbClr val="FF0000"/>
                </a:solidFill>
              </a:rPr>
              <a:t>parámetro</a:t>
            </a:r>
            <a:r>
              <a:rPr lang="es-MX" sz="3600" dirty="0"/>
              <a:t> sea </a:t>
            </a:r>
            <a:r>
              <a:rPr lang="es-MX" sz="3600" b="1" dirty="0">
                <a:solidFill>
                  <a:srgbClr val="FF0000"/>
                </a:solidFill>
              </a:rPr>
              <a:t>mayor</a:t>
            </a:r>
            <a:r>
              <a:rPr lang="es-MX" sz="3600" dirty="0"/>
              <a:t> que el valor de comparación</a:t>
            </a:r>
          </a:p>
          <a:p>
            <a:r>
              <a:rPr lang="es-MX" sz="3200" dirty="0"/>
              <a:t>En tal caso, el signo </a:t>
            </a:r>
            <a:r>
              <a:rPr lang="es-MX" sz="3200" b="1" dirty="0">
                <a:solidFill>
                  <a:srgbClr val="FF0000"/>
                </a:solidFill>
              </a:rPr>
              <a:t>“&lt;”</a:t>
            </a:r>
            <a:r>
              <a:rPr lang="es-MX" sz="3200" dirty="0"/>
              <a:t> se agregará a H</a:t>
            </a:r>
            <a:r>
              <a:rPr lang="es-MX" sz="3200" baseline="-25000" dirty="0"/>
              <a:t>0</a:t>
            </a:r>
            <a:endParaRPr lang="es-MX" sz="3200" dirty="0"/>
          </a:p>
        </p:txBody>
      </p:sp>
      <p:sp>
        <p:nvSpPr>
          <p:cNvPr id="4" name="3 Marcador de fecha"/>
          <p:cNvSpPr>
            <a:spLocks noGrp="1"/>
          </p:cNvSpPr>
          <p:nvPr>
            <p:ph type="dt" sz="half" idx="10"/>
          </p:nvPr>
        </p:nvSpPr>
        <p:spPr/>
        <p:txBody>
          <a:bodyPr/>
          <a:lstStyle/>
          <a:p>
            <a:fld id="{0E592A97-4C0F-46B2-84CD-7A58A152C340}"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lstStyle/>
          <a:p>
            <a:fld id="{75AD56B2-4AC8-4A5B-B63D-A2B14556DCA6}" type="slidenum">
              <a:rPr lang="es-ES" altLang="es-MX" smtClean="0"/>
              <a:pPr/>
              <a:t>55</a:t>
            </a:fld>
            <a:endParaRPr lang="es-ES" altLang="es-MX"/>
          </a:p>
        </p:txBody>
      </p:sp>
    </p:spTree>
    <p:extLst>
      <p:ext uri="{BB962C8B-B14F-4D97-AF65-F5344CB8AC3E}">
        <p14:creationId xmlns:p14="http://schemas.microsoft.com/office/powerpoint/2010/main" val="143639850"/>
      </p:ext>
    </p:extLst>
  </p:cSld>
  <p:clrMapOvr>
    <a:masterClrMapping/>
  </p:clrMapOvr>
  <p:transition spd="slow">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normAutofit fontScale="90000"/>
          </a:bodyPr>
          <a:lstStyle/>
          <a:p>
            <a:r>
              <a:rPr lang="es-MX" sz="2400" b="1" dirty="0"/>
              <a:t>3. Seleccione y asigne adecuadamente los signos &lt;, =, &gt; a H</a:t>
            </a:r>
            <a:r>
              <a:rPr lang="es-MX" sz="2400" b="1" baseline="-25000" dirty="0"/>
              <a:t>0</a:t>
            </a:r>
            <a:r>
              <a:rPr lang="es-MX" sz="2400" b="1" dirty="0"/>
              <a:t> y H</a:t>
            </a:r>
            <a:r>
              <a:rPr lang="es-MX" sz="2400" b="1" baseline="-25000" dirty="0"/>
              <a:t>a</a:t>
            </a:r>
            <a:br>
              <a:rPr lang="es-MX" sz="2400" b="1" dirty="0"/>
            </a:br>
            <a:endParaRPr lang="es-MX" sz="2400" b="1" dirty="0"/>
          </a:p>
        </p:txBody>
      </p:sp>
      <p:sp>
        <p:nvSpPr>
          <p:cNvPr id="9" name="8 Marcador de contenido"/>
          <p:cNvSpPr>
            <a:spLocks noGrp="1"/>
          </p:cNvSpPr>
          <p:nvPr>
            <p:ph idx="1"/>
          </p:nvPr>
        </p:nvSpPr>
        <p:spPr/>
        <p:txBody>
          <a:bodyPr>
            <a:normAutofit/>
          </a:bodyPr>
          <a:lstStyle/>
          <a:p>
            <a:r>
              <a:rPr lang="es-MX" sz="2800" dirty="0"/>
              <a:t>En el ejemplo que nos ocupa:</a:t>
            </a:r>
          </a:p>
          <a:p>
            <a:pPr lvl="1"/>
            <a:r>
              <a:rPr lang="es-MX" sz="2400" dirty="0"/>
              <a:t>Hay particular interés en comparar si la </a:t>
            </a:r>
            <a:r>
              <a:rPr lang="es-MX" sz="2400" b="1" dirty="0">
                <a:solidFill>
                  <a:srgbClr val="FF0000"/>
                </a:solidFill>
              </a:rPr>
              <a:t>proporción</a:t>
            </a:r>
            <a:r>
              <a:rPr lang="es-MX" sz="2400" dirty="0"/>
              <a:t> de curados es </a:t>
            </a:r>
            <a:r>
              <a:rPr lang="es-MX" sz="2400" b="1" dirty="0">
                <a:solidFill>
                  <a:srgbClr val="FF0000"/>
                </a:solidFill>
              </a:rPr>
              <a:t>mayor o igual que 0.90 </a:t>
            </a:r>
            <a:r>
              <a:rPr lang="es-MX" sz="2400" dirty="0"/>
              <a:t>(interés de la compañía farmacéutica)</a:t>
            </a:r>
          </a:p>
          <a:p>
            <a:pPr lvl="1"/>
            <a:r>
              <a:rPr lang="es-MX" sz="2400" dirty="0"/>
              <a:t>En contrataste con la situación de si dicha </a:t>
            </a:r>
            <a:r>
              <a:rPr lang="es-MX" sz="2400" b="1" dirty="0">
                <a:solidFill>
                  <a:srgbClr val="FF0000"/>
                </a:solidFill>
              </a:rPr>
              <a:t>proporción</a:t>
            </a:r>
            <a:r>
              <a:rPr lang="es-MX" sz="2400" dirty="0"/>
              <a:t> es </a:t>
            </a:r>
            <a:r>
              <a:rPr lang="es-MX" sz="2400" b="1" dirty="0">
                <a:solidFill>
                  <a:srgbClr val="FF0000"/>
                </a:solidFill>
              </a:rPr>
              <a:t>menor que 0.90 </a:t>
            </a:r>
            <a:r>
              <a:rPr lang="es-MX" sz="2400" dirty="0"/>
              <a:t>(interés de un investigador independiente de la farmacéutica)</a:t>
            </a:r>
          </a:p>
        </p:txBody>
      </p:sp>
      <p:sp>
        <p:nvSpPr>
          <p:cNvPr id="5" name="4 Marcador de fecha"/>
          <p:cNvSpPr>
            <a:spLocks noGrp="1"/>
          </p:cNvSpPr>
          <p:nvPr>
            <p:ph type="dt" sz="half" idx="10"/>
          </p:nvPr>
        </p:nvSpPr>
        <p:spPr/>
        <p:txBody>
          <a:bodyPr/>
          <a:lstStyle/>
          <a:p>
            <a:fld id="{DE588E66-4F99-4414-A646-1D510068DA57}" type="datetime1">
              <a:rPr lang="es-MX" altLang="es-MX" smtClean="0"/>
              <a:t>21/09/2021</a:t>
            </a:fld>
            <a:endParaRPr lang="es-ES" altLang="es-MX" dirty="0"/>
          </a:p>
        </p:txBody>
      </p:sp>
      <p:sp>
        <p:nvSpPr>
          <p:cNvPr id="7" name="6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6C60BD17-678F-499C-9C59-F7AB487918CB}" type="slidenum">
              <a:rPr lang="es-ES" altLang="es-MX" smtClean="0"/>
              <a:pPr/>
              <a:t>56</a:t>
            </a:fld>
            <a:endParaRPr lang="es-ES" altLang="es-MX"/>
          </a:p>
        </p:txBody>
      </p:sp>
      <p:pic>
        <p:nvPicPr>
          <p:cNvPr id="2" name="1 Imagen"/>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347864" y="4011910"/>
            <a:ext cx="2592000" cy="1080686"/>
          </a:xfrm>
          <a:prstGeom prst="rect">
            <a:avLst/>
          </a:prstGeom>
        </p:spPr>
      </p:pic>
    </p:spTree>
    <p:extLst>
      <p:ext uri="{BB962C8B-B14F-4D97-AF65-F5344CB8AC3E}">
        <p14:creationId xmlns:p14="http://schemas.microsoft.com/office/powerpoint/2010/main" val="2818161892"/>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normAutofit/>
          </a:bodyPr>
          <a:lstStyle/>
          <a:p>
            <a:r>
              <a:rPr lang="es-MX" dirty="0"/>
              <a:t>Ejemplo: Estadístico de prueba</a:t>
            </a:r>
          </a:p>
        </p:txBody>
      </p:sp>
      <p:sp>
        <p:nvSpPr>
          <p:cNvPr id="9" name="8 Marcador de contenido"/>
          <p:cNvSpPr>
            <a:spLocks noGrp="1"/>
          </p:cNvSpPr>
          <p:nvPr>
            <p:ph idx="1"/>
          </p:nvPr>
        </p:nvSpPr>
        <p:spPr/>
        <p:txBody>
          <a:bodyPr>
            <a:normAutofit/>
          </a:bodyPr>
          <a:lstStyle/>
          <a:p>
            <a:pPr marL="457200" indent="-457200">
              <a:buFont typeface="+mj-lt"/>
              <a:buAutoNum type="arabicPeriod" startAt="4"/>
            </a:pPr>
            <a:r>
              <a:rPr lang="es-MX" sz="2800" dirty="0"/>
              <a:t>Elija el estadístico de prueba y calcule su valor</a:t>
            </a:r>
          </a:p>
          <a:p>
            <a:r>
              <a:rPr lang="es-MX" sz="2800" dirty="0"/>
              <a:t>El estadístico de prueba común para un contraste de hipótesis sobre una proporción, cuando es aplicable la aproximación por la distribución normal, es:</a:t>
            </a:r>
          </a:p>
          <a:p>
            <a:endParaRPr lang="es-MX" sz="2800" dirty="0"/>
          </a:p>
        </p:txBody>
      </p:sp>
      <p:sp>
        <p:nvSpPr>
          <p:cNvPr id="5" name="4 Marcador de fecha"/>
          <p:cNvSpPr>
            <a:spLocks noGrp="1"/>
          </p:cNvSpPr>
          <p:nvPr>
            <p:ph type="dt" sz="half" idx="10"/>
          </p:nvPr>
        </p:nvSpPr>
        <p:spPr/>
        <p:txBody>
          <a:bodyPr/>
          <a:lstStyle/>
          <a:p>
            <a:fld id="{1CEA1606-2B3A-415E-ADB5-F91828505D88}" type="datetime1">
              <a:rPr lang="es-MX" altLang="es-MX" smtClean="0"/>
              <a:t>21/09/2021</a:t>
            </a:fld>
            <a:endParaRPr lang="es-ES" altLang="es-MX"/>
          </a:p>
        </p:txBody>
      </p:sp>
      <p:sp>
        <p:nvSpPr>
          <p:cNvPr id="7" name="6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6C60BD17-678F-499C-9C59-F7AB487918CB}" type="slidenum">
              <a:rPr lang="es-ES" altLang="es-MX" smtClean="0"/>
              <a:pPr/>
              <a:t>57</a:t>
            </a:fld>
            <a:endParaRPr lang="es-ES" altLang="es-MX"/>
          </a:p>
        </p:txBody>
      </p:sp>
      <p:pic>
        <p:nvPicPr>
          <p:cNvPr id="4" name="3 Imagen"/>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843808" y="3723878"/>
            <a:ext cx="3541029" cy="946285"/>
          </a:xfrm>
          <a:prstGeom prst="rect">
            <a:avLst/>
          </a:prstGeom>
        </p:spPr>
      </p:pic>
    </p:spTree>
    <p:extLst>
      <p:ext uri="{BB962C8B-B14F-4D97-AF65-F5344CB8AC3E}">
        <p14:creationId xmlns:p14="http://schemas.microsoft.com/office/powerpoint/2010/main" val="2906599426"/>
      </p:ext>
    </p:extLst>
  </p:cSld>
  <p:clrMapOvr>
    <a:masterClrMapping/>
  </p:clrMapOvr>
  <p:transition>
    <p:strips/>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 Estadístico de prueba</a:t>
            </a:r>
          </a:p>
        </p:txBody>
      </p:sp>
      <p:sp>
        <p:nvSpPr>
          <p:cNvPr id="3" name="2 Marcador de contenido"/>
          <p:cNvSpPr>
            <a:spLocks noGrp="1"/>
          </p:cNvSpPr>
          <p:nvPr>
            <p:ph idx="1"/>
          </p:nvPr>
        </p:nvSpPr>
        <p:spPr/>
        <p:txBody>
          <a:bodyPr/>
          <a:lstStyle/>
          <a:p>
            <a:r>
              <a:rPr lang="es-MX" dirty="0"/>
              <a:t>En la expresión para el estadístico de prueba</a:t>
            </a:r>
          </a:p>
          <a:p>
            <a:endParaRPr lang="es-MX" dirty="0"/>
          </a:p>
          <a:p>
            <a:endParaRPr lang="es-MX" dirty="0"/>
          </a:p>
          <a:p>
            <a:r>
              <a:rPr lang="es-MX" dirty="0"/>
              <a:t>Se tiene que:</a:t>
            </a:r>
          </a:p>
          <a:p>
            <a:pPr lvl="1"/>
            <a:r>
              <a:rPr lang="es-MX" dirty="0"/>
              <a:t>               = Proporción </a:t>
            </a:r>
            <a:r>
              <a:rPr lang="es-MX" dirty="0" err="1"/>
              <a:t>muestral</a:t>
            </a:r>
            <a:r>
              <a:rPr lang="es-MX" dirty="0"/>
              <a:t> de individuos con la característica de interés</a:t>
            </a:r>
          </a:p>
          <a:p>
            <a:pPr lvl="1"/>
            <a:r>
              <a:rPr lang="es-MX" i="1" dirty="0">
                <a:latin typeface="Times New Roman" panose="02020603050405020304" pitchFamily="18" charset="0"/>
                <a:cs typeface="Times New Roman" panose="02020603050405020304" pitchFamily="18" charset="0"/>
                <a:sym typeface="Symbol"/>
              </a:rPr>
              <a:t>p</a:t>
            </a:r>
            <a:r>
              <a:rPr lang="es-MX" baseline="-25000" dirty="0">
                <a:sym typeface="Symbol"/>
              </a:rPr>
              <a:t>0</a:t>
            </a:r>
            <a:r>
              <a:rPr lang="es-MX" dirty="0">
                <a:sym typeface="Symbol"/>
              </a:rPr>
              <a:t> = Valor contra el cual se compara </a:t>
            </a:r>
            <a:r>
              <a:rPr lang="es-MX" i="1" dirty="0">
                <a:latin typeface="Times New Roman" panose="02020603050405020304" pitchFamily="18" charset="0"/>
                <a:cs typeface="Times New Roman" panose="02020603050405020304" pitchFamily="18" charset="0"/>
                <a:sym typeface="Symbol"/>
              </a:rPr>
              <a:t>p</a:t>
            </a:r>
            <a:r>
              <a:rPr lang="es-MX" dirty="0">
                <a:sym typeface="Symbol"/>
              </a:rPr>
              <a:t> en las hipótesis</a:t>
            </a:r>
          </a:p>
          <a:p>
            <a:pPr lvl="1"/>
            <a:r>
              <a:rPr lang="es-MX" i="1" dirty="0">
                <a:latin typeface="Times New Roman" panose="02020603050405020304" pitchFamily="18" charset="0"/>
                <a:cs typeface="Times New Roman" panose="02020603050405020304" pitchFamily="18" charset="0"/>
                <a:sym typeface="Symbol"/>
              </a:rPr>
              <a:t>n</a:t>
            </a:r>
            <a:r>
              <a:rPr lang="es-MX" dirty="0">
                <a:sym typeface="Symbol"/>
              </a:rPr>
              <a:t> = Tamaño de muestra empleado</a:t>
            </a:r>
            <a:endParaRPr lang="es-MX" dirty="0"/>
          </a:p>
        </p:txBody>
      </p:sp>
      <p:sp>
        <p:nvSpPr>
          <p:cNvPr id="4" name="3 Marcador de fecha"/>
          <p:cNvSpPr>
            <a:spLocks noGrp="1"/>
          </p:cNvSpPr>
          <p:nvPr>
            <p:ph type="dt" sz="half" idx="10"/>
          </p:nvPr>
        </p:nvSpPr>
        <p:spPr/>
        <p:txBody>
          <a:bodyPr/>
          <a:lstStyle/>
          <a:p>
            <a:fld id="{0E592A97-4C0F-46B2-84CD-7A58A152C340}"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lstStyle/>
          <a:p>
            <a:fld id="{75AD56B2-4AC8-4A5B-B63D-A2B14556DCA6}" type="slidenum">
              <a:rPr lang="es-ES" altLang="es-MX" smtClean="0"/>
              <a:pPr/>
              <a:t>58</a:t>
            </a:fld>
            <a:endParaRPr lang="es-ES" altLang="es-MX"/>
          </a:p>
        </p:txBody>
      </p:sp>
      <p:pic>
        <p:nvPicPr>
          <p:cNvPr id="12" name="11 Imagen"/>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043608" y="2975571"/>
            <a:ext cx="883200" cy="388267"/>
          </a:xfrm>
          <a:prstGeom prst="rect">
            <a:avLst/>
          </a:prstGeom>
        </p:spPr>
      </p:pic>
      <p:pic>
        <p:nvPicPr>
          <p:cNvPr id="10" name="9 Imagen"/>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2278502" y="1707654"/>
            <a:ext cx="3541029" cy="946285"/>
          </a:xfrm>
          <a:prstGeom prst="rect">
            <a:avLst/>
          </a:prstGeom>
        </p:spPr>
      </p:pic>
    </p:spTree>
    <p:extLst>
      <p:ext uri="{BB962C8B-B14F-4D97-AF65-F5344CB8AC3E}">
        <p14:creationId xmlns:p14="http://schemas.microsoft.com/office/powerpoint/2010/main" val="2693763423"/>
      </p:ext>
    </p:extLst>
  </p:cSld>
  <p:clrMapOvr>
    <a:masterClrMapping/>
  </p:clrMapOvr>
  <p:transition>
    <p:strips/>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 Estadístico de prueba</a:t>
            </a:r>
          </a:p>
        </p:txBody>
      </p:sp>
      <p:sp>
        <p:nvSpPr>
          <p:cNvPr id="3" name="2 Marcador de contenido"/>
          <p:cNvSpPr>
            <a:spLocks noGrp="1"/>
          </p:cNvSpPr>
          <p:nvPr>
            <p:ph idx="1"/>
          </p:nvPr>
        </p:nvSpPr>
        <p:spPr/>
        <p:txBody>
          <a:bodyPr/>
          <a:lstStyle/>
          <a:p>
            <a:r>
              <a:rPr lang="es-MX" dirty="0"/>
              <a:t>Calculando el valor del estadístico de prueba, tenemos que</a:t>
            </a:r>
          </a:p>
          <a:p>
            <a:r>
              <a:rPr lang="es-MX" dirty="0"/>
              <a:t>Luego</a:t>
            </a:r>
          </a:p>
          <a:p>
            <a:endParaRPr lang="es-MX" dirty="0"/>
          </a:p>
        </p:txBody>
      </p:sp>
      <p:sp>
        <p:nvSpPr>
          <p:cNvPr id="4" name="3 Marcador de fecha"/>
          <p:cNvSpPr>
            <a:spLocks noGrp="1"/>
          </p:cNvSpPr>
          <p:nvPr>
            <p:ph type="dt" sz="half" idx="10"/>
          </p:nvPr>
        </p:nvSpPr>
        <p:spPr/>
        <p:txBody>
          <a:bodyPr/>
          <a:lstStyle/>
          <a:p>
            <a:fld id="{0E592A97-4C0F-46B2-84CD-7A58A152C340}"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lstStyle/>
          <a:p>
            <a:fld id="{75AD56B2-4AC8-4A5B-B63D-A2B14556DCA6}" type="slidenum">
              <a:rPr lang="es-ES" altLang="es-MX" smtClean="0"/>
              <a:pPr/>
              <a:t>59</a:t>
            </a:fld>
            <a:endParaRPr lang="es-ES" altLang="es-MX"/>
          </a:p>
        </p:txBody>
      </p:sp>
      <p:pic>
        <p:nvPicPr>
          <p:cNvPr id="14" name="13 Imagen"/>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55576" y="2571750"/>
            <a:ext cx="6511544" cy="946285"/>
          </a:xfrm>
          <a:prstGeom prst="rect">
            <a:avLst/>
          </a:prstGeom>
        </p:spPr>
      </p:pic>
      <p:pic>
        <p:nvPicPr>
          <p:cNvPr id="15" name="14 Imagen"/>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83568" y="3771926"/>
            <a:ext cx="3055543" cy="384000"/>
          </a:xfrm>
          <a:prstGeom prst="rect">
            <a:avLst/>
          </a:prstGeom>
        </p:spPr>
      </p:pic>
      <p:pic>
        <p:nvPicPr>
          <p:cNvPr id="8" name="7 Imagen"/>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619672" y="1640100"/>
            <a:ext cx="3174400" cy="435200"/>
          </a:xfrm>
          <a:prstGeom prst="rect">
            <a:avLst/>
          </a:prstGeom>
        </p:spPr>
      </p:pic>
    </p:spTree>
    <p:extLst>
      <p:ext uri="{BB962C8B-B14F-4D97-AF65-F5344CB8AC3E}">
        <p14:creationId xmlns:p14="http://schemas.microsoft.com/office/powerpoint/2010/main" val="230778726"/>
      </p:ext>
    </p:extLst>
  </p:cSld>
  <p:clrMapOvr>
    <a:masterClrMapping/>
  </p:clrMapOvr>
  <p:transition>
    <p:strip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Introducción</a:t>
            </a:r>
          </a:p>
        </p:txBody>
      </p:sp>
      <p:sp>
        <p:nvSpPr>
          <p:cNvPr id="6" name="5 Marcador de contenido"/>
          <p:cNvSpPr>
            <a:spLocks noGrp="1"/>
          </p:cNvSpPr>
          <p:nvPr>
            <p:ph idx="1"/>
          </p:nvPr>
        </p:nvSpPr>
        <p:spPr/>
        <p:txBody>
          <a:bodyPr>
            <a:normAutofit/>
          </a:bodyPr>
          <a:lstStyle/>
          <a:p>
            <a:r>
              <a:rPr lang="es-MX" dirty="0"/>
              <a:t>La estimación consiste en la proposición de un estadístico cuyo valor se espera esté cerca del parámetro</a:t>
            </a:r>
          </a:p>
          <a:p>
            <a:r>
              <a:rPr lang="es-MX" dirty="0"/>
              <a:t>El contraste de hipótesis consiste en comparar una afirmación sobre una población o un parámetro con la evidencia que presenta una muestra</a:t>
            </a:r>
          </a:p>
          <a:p>
            <a:r>
              <a:rPr lang="es-MX" dirty="0"/>
              <a:t>La elaboración de modelos consiste en proponer o descubrir una relación funcional entre una variable denominada “dependiente” o “respuesta” y otra(s) denominada(s) “independiente(s)” o “explicativa(s)”</a:t>
            </a:r>
          </a:p>
        </p:txBody>
      </p:sp>
      <p:sp>
        <p:nvSpPr>
          <p:cNvPr id="3" name="2 Marcador de fecha"/>
          <p:cNvSpPr>
            <a:spLocks noGrp="1"/>
          </p:cNvSpPr>
          <p:nvPr>
            <p:ph type="dt" sz="half" idx="10"/>
          </p:nvPr>
        </p:nvSpPr>
        <p:spPr/>
        <p:txBody>
          <a:bodyPr/>
          <a:lstStyle/>
          <a:p>
            <a:fld id="{19CF0C68-E127-46C9-9004-1EFCB1718ADD}" type="datetime1">
              <a:rPr lang="es-MX" altLang="es-MX" smtClean="0"/>
              <a:t>21/09/2021</a:t>
            </a:fld>
            <a:endParaRPr lang="es-ES" altLang="es-MX"/>
          </a:p>
        </p:txBody>
      </p:sp>
      <p:sp>
        <p:nvSpPr>
          <p:cNvPr id="4" name="3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5" name="4 Marcador de número de diapositiva"/>
          <p:cNvSpPr>
            <a:spLocks noGrp="1"/>
          </p:cNvSpPr>
          <p:nvPr>
            <p:ph type="sldNum" sz="quarter" idx="12"/>
          </p:nvPr>
        </p:nvSpPr>
        <p:spPr/>
        <p:txBody>
          <a:bodyPr>
            <a:normAutofit fontScale="85000" lnSpcReduction="20000"/>
          </a:bodyPr>
          <a:lstStyle/>
          <a:p>
            <a:fld id="{75AD56B2-4AC8-4A5B-B63D-A2B14556DCA6}" type="slidenum">
              <a:rPr lang="es-ES" altLang="es-MX" smtClean="0"/>
              <a:pPr/>
              <a:t>6</a:t>
            </a:fld>
            <a:endParaRPr lang="es-ES" altLang="es-MX"/>
          </a:p>
        </p:txBody>
      </p:sp>
    </p:spTree>
    <p:extLst>
      <p:ext uri="{BB962C8B-B14F-4D97-AF65-F5344CB8AC3E}">
        <p14:creationId xmlns:p14="http://schemas.microsoft.com/office/powerpoint/2010/main" val="184859040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normAutofit/>
          </a:bodyPr>
          <a:lstStyle/>
          <a:p>
            <a:r>
              <a:rPr lang="es-MX" dirty="0"/>
              <a:t>Ejemplo. Valor crítico</a:t>
            </a:r>
          </a:p>
        </p:txBody>
      </p:sp>
      <p:sp>
        <p:nvSpPr>
          <p:cNvPr id="9" name="8 Marcador de contenido"/>
          <p:cNvSpPr>
            <a:spLocks noGrp="1"/>
          </p:cNvSpPr>
          <p:nvPr>
            <p:ph idx="1"/>
          </p:nvPr>
        </p:nvSpPr>
        <p:spPr/>
        <p:txBody>
          <a:bodyPr>
            <a:normAutofit lnSpcReduction="10000"/>
          </a:bodyPr>
          <a:lstStyle/>
          <a:p>
            <a:r>
              <a:rPr lang="es-MX" dirty="0"/>
              <a:t>Recordemos que aún cuando la verdadera proporción fuera mayor o igual que 0.90, debido a la variación que se puede observar al tomar una muestra, es posible que tengamos un valor menor que 0.90 en la proporción </a:t>
            </a:r>
            <a:r>
              <a:rPr lang="es-MX" dirty="0" err="1"/>
              <a:t>muestral</a:t>
            </a:r>
            <a:endParaRPr lang="es-MX" dirty="0"/>
          </a:p>
          <a:p>
            <a:r>
              <a:rPr lang="es-MX" dirty="0"/>
              <a:t>Sin embargo, llegaría un punto en que, si la proporción </a:t>
            </a:r>
            <a:r>
              <a:rPr lang="es-MX" dirty="0" err="1"/>
              <a:t>muestral</a:t>
            </a:r>
            <a:r>
              <a:rPr lang="es-MX" dirty="0"/>
              <a:t> fuera “muy pequeña”, comenzaríamos a sospechar que la hipótesis nula no se sostiene, sino que p en realidad es menor que 0.90 (lo que dice la hipótesis alternativa)</a:t>
            </a:r>
          </a:p>
        </p:txBody>
      </p:sp>
      <p:sp>
        <p:nvSpPr>
          <p:cNvPr id="5" name="4 Marcador de fecha"/>
          <p:cNvSpPr>
            <a:spLocks noGrp="1"/>
          </p:cNvSpPr>
          <p:nvPr>
            <p:ph type="dt" sz="half" idx="10"/>
          </p:nvPr>
        </p:nvSpPr>
        <p:spPr/>
        <p:txBody>
          <a:bodyPr/>
          <a:lstStyle/>
          <a:p>
            <a:fld id="{3A0CD1B3-7EAF-4858-A3FD-235849D19563}" type="datetime1">
              <a:rPr lang="es-MX" altLang="es-MX" smtClean="0"/>
              <a:t>21/09/2021</a:t>
            </a:fld>
            <a:endParaRPr lang="es-ES" altLang="es-MX"/>
          </a:p>
        </p:txBody>
      </p:sp>
      <p:sp>
        <p:nvSpPr>
          <p:cNvPr id="7" name="6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6C60BD17-678F-499C-9C59-F7AB487918CB}" type="slidenum">
              <a:rPr lang="es-ES" altLang="es-MX" smtClean="0"/>
              <a:pPr/>
              <a:t>60</a:t>
            </a:fld>
            <a:endParaRPr lang="es-ES" altLang="es-MX"/>
          </a:p>
        </p:txBody>
      </p:sp>
    </p:spTree>
    <p:extLst>
      <p:ext uri="{BB962C8B-B14F-4D97-AF65-F5344CB8AC3E}">
        <p14:creationId xmlns:p14="http://schemas.microsoft.com/office/powerpoint/2010/main" val="1248761568"/>
      </p:ext>
    </p:extLst>
  </p:cSld>
  <p:clrMapOvr>
    <a:masterClrMapping/>
  </p:clrMapOvr>
  <p:transition>
    <p:strips/>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normAutofit/>
          </a:bodyPr>
          <a:lstStyle/>
          <a:p>
            <a:r>
              <a:rPr lang="es-MX" dirty="0"/>
              <a:t>Ejemplo. Valor crítico</a:t>
            </a:r>
          </a:p>
        </p:txBody>
      </p:sp>
      <p:sp>
        <p:nvSpPr>
          <p:cNvPr id="9" name="8 Marcador de contenido"/>
          <p:cNvSpPr>
            <a:spLocks noGrp="1"/>
          </p:cNvSpPr>
          <p:nvPr>
            <p:ph idx="1"/>
          </p:nvPr>
        </p:nvSpPr>
        <p:spPr/>
        <p:txBody>
          <a:bodyPr>
            <a:normAutofit/>
          </a:bodyPr>
          <a:lstStyle/>
          <a:p>
            <a:r>
              <a:rPr lang="es-MX" sz="2800" dirty="0"/>
              <a:t>A ese punto se le denomina </a:t>
            </a:r>
            <a:r>
              <a:rPr lang="es-MX" sz="2800" b="1" dirty="0"/>
              <a:t>valor crítico</a:t>
            </a:r>
            <a:r>
              <a:rPr lang="es-MX" sz="2800" dirty="0"/>
              <a:t> del estadístico de prueba y se le determina con base en un valor </a:t>
            </a:r>
            <a:r>
              <a:rPr lang="es-MX" sz="2800" dirty="0">
                <a:sym typeface="Symbol"/>
              </a:rPr>
              <a:t></a:t>
            </a:r>
          </a:p>
          <a:p>
            <a:r>
              <a:rPr lang="es-MX" sz="2800" dirty="0"/>
              <a:t>En este caso, los valores que van </a:t>
            </a:r>
            <a:r>
              <a:rPr lang="es-MX" sz="2800" b="1" dirty="0">
                <a:solidFill>
                  <a:srgbClr val="FF0000"/>
                </a:solidFill>
              </a:rPr>
              <a:t>en contra de la hipótesis nula </a:t>
            </a:r>
            <a:r>
              <a:rPr lang="es-MX" sz="2800" dirty="0"/>
              <a:t>son los </a:t>
            </a:r>
            <a:r>
              <a:rPr lang="es-MX" sz="2800" b="1" dirty="0">
                <a:solidFill>
                  <a:srgbClr val="FF0000"/>
                </a:solidFill>
              </a:rPr>
              <a:t>valores “pequeños”</a:t>
            </a:r>
            <a:r>
              <a:rPr lang="es-MX" sz="2800" dirty="0"/>
              <a:t> de   , o equivalentemente, los valores “pequeños” de </a:t>
            </a:r>
            <a:r>
              <a:rPr lang="es-MX" sz="2800" i="1" dirty="0" err="1">
                <a:latin typeface="Times New Roman" panose="02020603050405020304" pitchFamily="18" charset="0"/>
                <a:cs typeface="Times New Roman" panose="02020603050405020304" pitchFamily="18" charset="0"/>
              </a:rPr>
              <a:t>Z</a:t>
            </a:r>
            <a:r>
              <a:rPr lang="es-MX" sz="2800" i="1" baseline="-25000" dirty="0" err="1">
                <a:latin typeface="Times New Roman" panose="02020603050405020304" pitchFamily="18" charset="0"/>
                <a:cs typeface="Times New Roman" panose="02020603050405020304" pitchFamily="18" charset="0"/>
              </a:rPr>
              <a:t>Calc</a:t>
            </a:r>
            <a:r>
              <a:rPr lang="es-MX" sz="2800" dirty="0"/>
              <a:t> (en realidad, los valores negativos)</a:t>
            </a:r>
          </a:p>
        </p:txBody>
      </p:sp>
      <p:sp>
        <p:nvSpPr>
          <p:cNvPr id="5" name="4 Marcador de fecha"/>
          <p:cNvSpPr>
            <a:spLocks noGrp="1"/>
          </p:cNvSpPr>
          <p:nvPr>
            <p:ph type="dt" sz="half" idx="10"/>
          </p:nvPr>
        </p:nvSpPr>
        <p:spPr/>
        <p:txBody>
          <a:bodyPr/>
          <a:lstStyle/>
          <a:p>
            <a:fld id="{3A0CD1B3-7EAF-4858-A3FD-235849D19563}" type="datetime1">
              <a:rPr lang="es-MX" altLang="es-MX" smtClean="0"/>
              <a:t>21/09/2021</a:t>
            </a:fld>
            <a:endParaRPr lang="es-ES" altLang="es-MX"/>
          </a:p>
        </p:txBody>
      </p:sp>
      <p:sp>
        <p:nvSpPr>
          <p:cNvPr id="7" name="6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6C60BD17-678F-499C-9C59-F7AB487918CB}" type="slidenum">
              <a:rPr lang="es-ES" altLang="es-MX" smtClean="0"/>
              <a:pPr/>
              <a:t>61</a:t>
            </a:fld>
            <a:endParaRPr lang="es-ES" altLang="es-MX"/>
          </a:p>
        </p:txBody>
      </p:sp>
      <p:pic>
        <p:nvPicPr>
          <p:cNvPr id="10" name="7 Imagen">
            <a:extLst>
              <a:ext uri="{FF2B5EF4-FFF2-40B4-BE49-F238E27FC236}">
                <a16:creationId xmlns:a16="http://schemas.microsoft.com/office/drawing/2014/main" id="{97BE0324-2E3F-4BE2-8A24-9C6505BBE93B}"/>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259632" y="3507854"/>
            <a:ext cx="234667" cy="334934"/>
          </a:xfrm>
          <a:prstGeom prst="rect">
            <a:avLst/>
          </a:prstGeom>
        </p:spPr>
      </p:pic>
    </p:spTree>
    <p:extLst>
      <p:ext uri="{BB962C8B-B14F-4D97-AF65-F5344CB8AC3E}">
        <p14:creationId xmlns:p14="http://schemas.microsoft.com/office/powerpoint/2010/main" val="1248761568"/>
      </p:ext>
    </p:extLst>
  </p:cSld>
  <p:clrMapOvr>
    <a:masterClrMapping/>
  </p:clrMapOvr>
  <p:transition>
    <p:strips/>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Ejemplo. Valor crítico</a:t>
            </a:r>
          </a:p>
        </p:txBody>
      </p:sp>
      <p:sp>
        <p:nvSpPr>
          <p:cNvPr id="6" name="5 Marcador de contenido"/>
          <p:cNvSpPr>
            <a:spLocks noGrp="1"/>
          </p:cNvSpPr>
          <p:nvPr>
            <p:ph idx="1"/>
          </p:nvPr>
        </p:nvSpPr>
        <p:spPr/>
        <p:txBody>
          <a:bodyPr>
            <a:normAutofit/>
          </a:bodyPr>
          <a:lstStyle/>
          <a:p>
            <a:r>
              <a:rPr lang="es-MX" sz="2800" dirty="0"/>
              <a:t>Si usamos un valor para </a:t>
            </a:r>
            <a:r>
              <a:rPr lang="es-MX" sz="2800" dirty="0">
                <a:sym typeface="Symbol"/>
              </a:rPr>
              <a:t> de 0.05, por ejemplo, entonces el valor crítico para el estadístico de prueba será aquel que deje en la cola izquierda de la distribución normal estándar una probabilidad igual a 0.05</a:t>
            </a:r>
          </a:p>
          <a:p>
            <a:r>
              <a:rPr lang="es-MX" sz="2800" dirty="0">
                <a:sym typeface="Symbol"/>
              </a:rPr>
              <a:t>El valor de la distribución normal estándar que deja una probabilidad igual a 0.05 en la cola derecha de la distribución es -</a:t>
            </a:r>
            <a:r>
              <a:rPr lang="es-MX" sz="2800" dirty="0" err="1">
                <a:sym typeface="Symbol"/>
              </a:rPr>
              <a:t>Z</a:t>
            </a:r>
            <a:r>
              <a:rPr lang="es-MX" sz="2800" baseline="-25000" dirty="0" err="1">
                <a:latin typeface="Symbol" panose="05050102010706020507" pitchFamily="18" charset="2"/>
                <a:sym typeface="Symbol"/>
              </a:rPr>
              <a:t>a</a:t>
            </a:r>
            <a:r>
              <a:rPr lang="es-MX" sz="2800" dirty="0">
                <a:sym typeface="Symbol"/>
              </a:rPr>
              <a:t> = -1.645</a:t>
            </a:r>
            <a:endParaRPr lang="es-MX" sz="2800" dirty="0"/>
          </a:p>
        </p:txBody>
      </p:sp>
      <p:sp>
        <p:nvSpPr>
          <p:cNvPr id="3" name="2 Marcador de fecha"/>
          <p:cNvSpPr>
            <a:spLocks noGrp="1"/>
          </p:cNvSpPr>
          <p:nvPr>
            <p:ph type="dt" sz="half" idx="10"/>
          </p:nvPr>
        </p:nvSpPr>
        <p:spPr/>
        <p:txBody>
          <a:bodyPr/>
          <a:lstStyle/>
          <a:p>
            <a:fld id="{B234B02E-8F36-4003-BDB6-E903BDC4E44A}" type="datetime1">
              <a:rPr lang="es-MX" altLang="es-MX" smtClean="0"/>
              <a:t>21/09/2021</a:t>
            </a:fld>
            <a:endParaRPr lang="es-ES" altLang="es-MX"/>
          </a:p>
        </p:txBody>
      </p:sp>
      <p:sp>
        <p:nvSpPr>
          <p:cNvPr id="4" name="3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5" name="4 Marcador de número de diapositiva"/>
          <p:cNvSpPr>
            <a:spLocks noGrp="1"/>
          </p:cNvSpPr>
          <p:nvPr>
            <p:ph type="sldNum" sz="quarter" idx="12"/>
          </p:nvPr>
        </p:nvSpPr>
        <p:spPr/>
        <p:txBody>
          <a:bodyPr>
            <a:normAutofit fontScale="85000" lnSpcReduction="20000"/>
          </a:bodyPr>
          <a:lstStyle/>
          <a:p>
            <a:fld id="{75AD56B2-4AC8-4A5B-B63D-A2B14556DCA6}" type="slidenum">
              <a:rPr lang="es-ES" altLang="es-MX" smtClean="0"/>
              <a:pPr/>
              <a:t>62</a:t>
            </a:fld>
            <a:endParaRPr lang="es-ES" altLang="es-MX"/>
          </a:p>
        </p:txBody>
      </p:sp>
    </p:spTree>
    <p:extLst>
      <p:ext uri="{BB962C8B-B14F-4D97-AF65-F5344CB8AC3E}">
        <p14:creationId xmlns:p14="http://schemas.microsoft.com/office/powerpoint/2010/main" val="2212460943"/>
      </p:ext>
    </p:extLst>
  </p:cSld>
  <p:clrMapOvr>
    <a:masterClrMapping/>
  </p:clrMapOvr>
  <p:transition>
    <p:strips/>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696ED-DE62-4D2B-8AF5-1C09376B087D}"/>
              </a:ext>
            </a:extLst>
          </p:cNvPr>
          <p:cNvSpPr>
            <a:spLocks noGrp="1"/>
          </p:cNvSpPr>
          <p:nvPr>
            <p:ph type="title"/>
          </p:nvPr>
        </p:nvSpPr>
        <p:spPr/>
        <p:txBody>
          <a:bodyPr>
            <a:normAutofit fontScale="90000"/>
          </a:bodyPr>
          <a:lstStyle/>
          <a:p>
            <a:r>
              <a:rPr lang="es-ES" dirty="0"/>
              <a:t>Ejemplo: Enuncie la regla de conclusión</a:t>
            </a:r>
            <a:endParaRPr lang="es-MX" dirty="0"/>
          </a:p>
        </p:txBody>
      </p:sp>
      <p:sp>
        <p:nvSpPr>
          <p:cNvPr id="3" name="Marcador de contenido 2">
            <a:extLst>
              <a:ext uri="{FF2B5EF4-FFF2-40B4-BE49-F238E27FC236}">
                <a16:creationId xmlns:a16="http://schemas.microsoft.com/office/drawing/2014/main" id="{0E2EF778-2FC0-4BC9-9C49-412A037E5DFC}"/>
              </a:ext>
            </a:extLst>
          </p:cNvPr>
          <p:cNvSpPr>
            <a:spLocks noGrp="1"/>
          </p:cNvSpPr>
          <p:nvPr>
            <p:ph idx="1"/>
          </p:nvPr>
        </p:nvSpPr>
        <p:spPr/>
        <p:txBody>
          <a:bodyPr>
            <a:normAutofit/>
          </a:bodyPr>
          <a:lstStyle/>
          <a:p>
            <a:r>
              <a:rPr lang="es-ES" sz="3200" dirty="0"/>
              <a:t>La regla de conclusión en este caso es:</a:t>
            </a:r>
          </a:p>
          <a:p>
            <a:pPr lvl="1"/>
            <a:r>
              <a:rPr lang="es-ES" sz="2800" dirty="0"/>
              <a:t>Se rechazará H</a:t>
            </a:r>
            <a:r>
              <a:rPr lang="es-ES" sz="2800" baseline="-25000" dirty="0"/>
              <a:t>0</a:t>
            </a:r>
            <a:r>
              <a:rPr lang="es-ES" sz="2800" dirty="0"/>
              <a:t> al nivel </a:t>
            </a:r>
            <a:r>
              <a:rPr lang="es-ES" sz="2800" dirty="0">
                <a:latin typeface="Symbol" panose="05050102010706020507" pitchFamily="18" charset="2"/>
              </a:rPr>
              <a:t>a</a:t>
            </a:r>
            <a:r>
              <a:rPr lang="es-ES" sz="2800" dirty="0"/>
              <a:t> = 0.05 si </a:t>
            </a:r>
            <a:r>
              <a:rPr lang="es-ES" sz="2800" dirty="0" err="1"/>
              <a:t>Z</a:t>
            </a:r>
            <a:r>
              <a:rPr lang="es-ES" sz="2800" baseline="-25000" dirty="0" err="1"/>
              <a:t>Calc</a:t>
            </a:r>
            <a:r>
              <a:rPr lang="es-ES" sz="2800" dirty="0"/>
              <a:t> &lt; -</a:t>
            </a:r>
            <a:r>
              <a:rPr lang="es-ES" sz="2800" dirty="0" err="1"/>
              <a:t>Z</a:t>
            </a:r>
            <a:r>
              <a:rPr lang="es-ES" sz="2800" baseline="-25000" dirty="0" err="1">
                <a:latin typeface="Symbol" panose="05050102010706020507" pitchFamily="18" charset="2"/>
              </a:rPr>
              <a:t>a</a:t>
            </a:r>
            <a:endParaRPr lang="es-ES" sz="2800" baseline="-25000" dirty="0">
              <a:latin typeface="Symbol" panose="05050102010706020507" pitchFamily="18" charset="2"/>
            </a:endParaRPr>
          </a:p>
          <a:p>
            <a:r>
              <a:rPr lang="es-ES" sz="3200" dirty="0"/>
              <a:t>Es decir:</a:t>
            </a:r>
          </a:p>
          <a:p>
            <a:pPr lvl="1"/>
            <a:r>
              <a:rPr lang="es-ES" sz="2800" dirty="0"/>
              <a:t>Se rechazará H</a:t>
            </a:r>
            <a:r>
              <a:rPr lang="es-ES" sz="2800" baseline="-25000" dirty="0"/>
              <a:t>0</a:t>
            </a:r>
            <a:r>
              <a:rPr lang="es-ES" sz="2800" dirty="0"/>
              <a:t> al nivel </a:t>
            </a:r>
            <a:r>
              <a:rPr lang="es-ES" sz="2800" dirty="0">
                <a:latin typeface="Symbol" panose="05050102010706020507" pitchFamily="18" charset="2"/>
              </a:rPr>
              <a:t>a</a:t>
            </a:r>
            <a:r>
              <a:rPr lang="es-ES" sz="2800" dirty="0"/>
              <a:t> = 0.05 si -18.74 &lt; -1.645</a:t>
            </a:r>
            <a:endParaRPr lang="es-ES" sz="2800" baseline="-25000" dirty="0">
              <a:latin typeface="Symbol" panose="05050102010706020507" pitchFamily="18" charset="2"/>
            </a:endParaRPr>
          </a:p>
        </p:txBody>
      </p:sp>
      <p:sp>
        <p:nvSpPr>
          <p:cNvPr id="4" name="Marcador de fecha 3">
            <a:extLst>
              <a:ext uri="{FF2B5EF4-FFF2-40B4-BE49-F238E27FC236}">
                <a16:creationId xmlns:a16="http://schemas.microsoft.com/office/drawing/2014/main" id="{CD6DDFAF-28F2-4562-8BB0-F74BCA53E8C5}"/>
              </a:ext>
            </a:extLst>
          </p:cNvPr>
          <p:cNvSpPr>
            <a:spLocks noGrp="1"/>
          </p:cNvSpPr>
          <p:nvPr>
            <p:ph type="dt" sz="half" idx="10"/>
          </p:nvPr>
        </p:nvSpPr>
        <p:spPr/>
        <p:txBody>
          <a:bodyPr/>
          <a:lstStyle/>
          <a:p>
            <a:fld id="{0E592A97-4C0F-46B2-84CD-7A58A152C340}" type="datetime1">
              <a:rPr lang="es-MX" altLang="es-MX" smtClean="0"/>
              <a:t>21/09/2021</a:t>
            </a:fld>
            <a:endParaRPr lang="es-ES" altLang="es-MX"/>
          </a:p>
        </p:txBody>
      </p:sp>
      <p:sp>
        <p:nvSpPr>
          <p:cNvPr id="5" name="Marcador de pie de página 4">
            <a:extLst>
              <a:ext uri="{FF2B5EF4-FFF2-40B4-BE49-F238E27FC236}">
                <a16:creationId xmlns:a16="http://schemas.microsoft.com/office/drawing/2014/main" id="{77E27066-BA07-4E39-A758-55D4200C0354}"/>
              </a:ext>
            </a:extLst>
          </p:cNvPr>
          <p:cNvSpPr>
            <a:spLocks noGrp="1"/>
          </p:cNvSpPr>
          <p:nvPr>
            <p:ph type="ftr" sz="quarter" idx="11"/>
          </p:nvPr>
        </p:nvSpPr>
        <p:spPr/>
        <p:txBody>
          <a:bodyPr/>
          <a:lstStyle/>
          <a:p>
            <a:r>
              <a:rPr lang="es-MX" altLang="es-MX"/>
              <a:t>Introducción al Contraste de Hipótesis</a:t>
            </a:r>
            <a:endParaRPr lang="es-ES" altLang="es-MX"/>
          </a:p>
        </p:txBody>
      </p:sp>
      <p:sp>
        <p:nvSpPr>
          <p:cNvPr id="6" name="Marcador de número de diapositiva 5">
            <a:extLst>
              <a:ext uri="{FF2B5EF4-FFF2-40B4-BE49-F238E27FC236}">
                <a16:creationId xmlns:a16="http://schemas.microsoft.com/office/drawing/2014/main" id="{B2E8162F-B914-4776-B814-EED4AB839CB1}"/>
              </a:ext>
            </a:extLst>
          </p:cNvPr>
          <p:cNvSpPr>
            <a:spLocks noGrp="1"/>
          </p:cNvSpPr>
          <p:nvPr>
            <p:ph type="sldNum" sz="quarter" idx="12"/>
          </p:nvPr>
        </p:nvSpPr>
        <p:spPr/>
        <p:txBody>
          <a:bodyPr/>
          <a:lstStyle/>
          <a:p>
            <a:fld id="{75AD56B2-4AC8-4A5B-B63D-A2B14556DCA6}" type="slidenum">
              <a:rPr lang="es-ES" altLang="es-MX" smtClean="0"/>
              <a:pPr/>
              <a:t>63</a:t>
            </a:fld>
            <a:endParaRPr lang="es-ES" altLang="es-MX"/>
          </a:p>
        </p:txBody>
      </p:sp>
    </p:spTree>
    <p:extLst>
      <p:ext uri="{BB962C8B-B14F-4D97-AF65-F5344CB8AC3E}">
        <p14:creationId xmlns:p14="http://schemas.microsoft.com/office/powerpoint/2010/main" val="1929431279"/>
      </p:ext>
    </p:extLst>
  </p:cSld>
  <p:clrMapOvr>
    <a:masterClrMapping/>
  </p:clrMapOvr>
  <p:transition>
    <p:strips/>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Ejemplo. Conclusión</a:t>
            </a:r>
          </a:p>
        </p:txBody>
      </p:sp>
      <p:sp>
        <p:nvSpPr>
          <p:cNvPr id="6" name="5 Marcador de contenido"/>
          <p:cNvSpPr>
            <a:spLocks noGrp="1"/>
          </p:cNvSpPr>
          <p:nvPr>
            <p:ph idx="1"/>
          </p:nvPr>
        </p:nvSpPr>
        <p:spPr/>
        <p:txBody>
          <a:bodyPr>
            <a:normAutofit/>
          </a:bodyPr>
          <a:lstStyle/>
          <a:p>
            <a:r>
              <a:rPr lang="es-MX" sz="3200" dirty="0"/>
              <a:t>Como </a:t>
            </a:r>
            <a:r>
              <a:rPr lang="es-MX" sz="3200" dirty="0" err="1"/>
              <a:t>Z</a:t>
            </a:r>
            <a:r>
              <a:rPr lang="es-MX" sz="3200" baseline="-25000" dirty="0" err="1"/>
              <a:t>Calc</a:t>
            </a:r>
            <a:r>
              <a:rPr lang="es-MX" sz="3200" dirty="0"/>
              <a:t> = -18.74 &lt; </a:t>
            </a:r>
            <a:r>
              <a:rPr lang="es-MX" sz="3200" dirty="0">
                <a:sym typeface="Symbol"/>
              </a:rPr>
              <a:t>-1.645 = </a:t>
            </a:r>
            <a:r>
              <a:rPr lang="es-MX" sz="3200" dirty="0"/>
              <a:t>-Z</a:t>
            </a:r>
            <a:r>
              <a:rPr lang="es-MX" sz="3200" baseline="-25000" dirty="0">
                <a:sym typeface="Symbol"/>
              </a:rPr>
              <a:t></a:t>
            </a:r>
            <a:r>
              <a:rPr lang="es-MX" sz="3200" dirty="0">
                <a:sym typeface="Symbol"/>
              </a:rPr>
              <a:t>, entonces se rechaza H</a:t>
            </a:r>
            <a:r>
              <a:rPr lang="es-MX" sz="3200" baseline="-25000" dirty="0">
                <a:sym typeface="Symbol"/>
              </a:rPr>
              <a:t>0</a:t>
            </a:r>
          </a:p>
          <a:p>
            <a:r>
              <a:rPr lang="es-MX" sz="3200" dirty="0">
                <a:sym typeface="Symbol"/>
              </a:rPr>
              <a:t>Existe evidencia estadística contra la afirmación de que el 90% o más de los pacientes que utilizan el medicamento se cure de los ronquidos</a:t>
            </a:r>
            <a:endParaRPr lang="es-MX" sz="3200" dirty="0"/>
          </a:p>
        </p:txBody>
      </p:sp>
      <p:sp>
        <p:nvSpPr>
          <p:cNvPr id="3" name="2 Marcador de fecha"/>
          <p:cNvSpPr>
            <a:spLocks noGrp="1"/>
          </p:cNvSpPr>
          <p:nvPr>
            <p:ph type="dt" sz="half" idx="10"/>
          </p:nvPr>
        </p:nvSpPr>
        <p:spPr/>
        <p:txBody>
          <a:bodyPr/>
          <a:lstStyle/>
          <a:p>
            <a:fld id="{C8399BA3-8BD7-4FBE-B1A0-66D0FF7F6709}" type="datetime1">
              <a:rPr lang="es-MX" altLang="es-MX" smtClean="0"/>
              <a:t>21/09/2021</a:t>
            </a:fld>
            <a:endParaRPr lang="es-ES" altLang="es-MX"/>
          </a:p>
        </p:txBody>
      </p:sp>
      <p:sp>
        <p:nvSpPr>
          <p:cNvPr id="4" name="3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5" name="4 Marcador de número de diapositiva"/>
          <p:cNvSpPr>
            <a:spLocks noGrp="1"/>
          </p:cNvSpPr>
          <p:nvPr>
            <p:ph type="sldNum" sz="quarter" idx="12"/>
          </p:nvPr>
        </p:nvSpPr>
        <p:spPr/>
        <p:txBody>
          <a:bodyPr>
            <a:normAutofit fontScale="85000" lnSpcReduction="20000"/>
          </a:bodyPr>
          <a:lstStyle/>
          <a:p>
            <a:fld id="{75AD56B2-4AC8-4A5B-B63D-A2B14556DCA6}" type="slidenum">
              <a:rPr lang="es-ES" altLang="es-MX" smtClean="0"/>
              <a:pPr/>
              <a:t>64</a:t>
            </a:fld>
            <a:endParaRPr lang="es-ES" altLang="es-MX"/>
          </a:p>
        </p:txBody>
      </p:sp>
    </p:spTree>
    <p:extLst>
      <p:ext uri="{BB962C8B-B14F-4D97-AF65-F5344CB8AC3E}">
        <p14:creationId xmlns:p14="http://schemas.microsoft.com/office/powerpoint/2010/main" val="566760528"/>
      </p:ext>
    </p:extLst>
  </p:cSld>
  <p:clrMapOvr>
    <a:masterClrMapping/>
  </p:clrMapOvr>
  <p:transition>
    <p:strips/>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normAutofit/>
          </a:bodyPr>
          <a:lstStyle/>
          <a:p>
            <a:r>
              <a:rPr lang="es-MX" dirty="0"/>
              <a:t>Referencias</a:t>
            </a:r>
          </a:p>
        </p:txBody>
      </p:sp>
      <p:sp>
        <p:nvSpPr>
          <p:cNvPr id="9" name="8 Marcador de contenido"/>
          <p:cNvSpPr>
            <a:spLocks noGrp="1"/>
          </p:cNvSpPr>
          <p:nvPr>
            <p:ph idx="1"/>
          </p:nvPr>
        </p:nvSpPr>
        <p:spPr/>
        <p:txBody>
          <a:bodyPr/>
          <a:lstStyle/>
          <a:p>
            <a:r>
              <a:rPr lang="es-MX" dirty="0" err="1"/>
              <a:t>Griffiths</a:t>
            </a:r>
            <a:r>
              <a:rPr lang="es-MX" dirty="0"/>
              <a:t>, D. (2009). </a:t>
            </a:r>
            <a:r>
              <a:rPr lang="es-MX" dirty="0" err="1"/>
              <a:t>Heads</a:t>
            </a:r>
            <a:r>
              <a:rPr lang="es-MX" dirty="0"/>
              <a:t> </a:t>
            </a:r>
            <a:r>
              <a:rPr lang="es-MX" dirty="0" err="1"/>
              <a:t>first</a:t>
            </a:r>
            <a:r>
              <a:rPr lang="es-MX" dirty="0"/>
              <a:t> </a:t>
            </a:r>
            <a:r>
              <a:rPr lang="es-MX" dirty="0" err="1"/>
              <a:t>statistics</a:t>
            </a:r>
            <a:r>
              <a:rPr lang="es-MX" dirty="0"/>
              <a:t>. </a:t>
            </a:r>
            <a:r>
              <a:rPr lang="es-MX" dirty="0" err="1"/>
              <a:t>O’Reilly</a:t>
            </a:r>
            <a:r>
              <a:rPr lang="es-MX" dirty="0"/>
              <a:t> Media. EUA</a:t>
            </a:r>
          </a:p>
        </p:txBody>
      </p:sp>
      <p:sp>
        <p:nvSpPr>
          <p:cNvPr id="5" name="4 Marcador de fecha"/>
          <p:cNvSpPr>
            <a:spLocks noGrp="1"/>
          </p:cNvSpPr>
          <p:nvPr>
            <p:ph type="dt" sz="half" idx="10"/>
          </p:nvPr>
        </p:nvSpPr>
        <p:spPr/>
        <p:txBody>
          <a:bodyPr/>
          <a:lstStyle/>
          <a:p>
            <a:fld id="{C6B23CEB-E9CC-4655-A0AC-0DD4B26DB7C3}" type="datetime1">
              <a:rPr lang="es-MX" altLang="es-MX" smtClean="0"/>
              <a:t>21/09/2021</a:t>
            </a:fld>
            <a:endParaRPr lang="es-ES" altLang="es-MX"/>
          </a:p>
        </p:txBody>
      </p:sp>
      <p:sp>
        <p:nvSpPr>
          <p:cNvPr id="7" name="6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normAutofit fontScale="85000" lnSpcReduction="20000"/>
          </a:bodyPr>
          <a:lstStyle/>
          <a:p>
            <a:fld id="{6C60BD17-678F-499C-9C59-F7AB487918CB}" type="slidenum">
              <a:rPr lang="es-ES" altLang="es-MX" smtClean="0"/>
              <a:pPr/>
              <a:t>65</a:t>
            </a:fld>
            <a:endParaRPr lang="es-ES" altLang="es-MX"/>
          </a:p>
        </p:txBody>
      </p:sp>
    </p:spTree>
    <p:extLst>
      <p:ext uri="{BB962C8B-B14F-4D97-AF65-F5344CB8AC3E}">
        <p14:creationId xmlns:p14="http://schemas.microsoft.com/office/powerpoint/2010/main" val="3393043135"/>
      </p:ext>
    </p:extLst>
  </p:cSld>
  <p:clrMapOvr>
    <a:masterClrMapping/>
  </p:clrMapOvr>
  <p:transition>
    <p:strip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p:txBody>
          <a:bodyPr>
            <a:normAutofit/>
          </a:bodyPr>
          <a:lstStyle/>
          <a:p>
            <a:r>
              <a:rPr lang="es-MX" altLang="es-MX"/>
              <a:t>Introducción</a:t>
            </a:r>
          </a:p>
        </p:txBody>
      </p:sp>
      <p:sp>
        <p:nvSpPr>
          <p:cNvPr id="4098" name="Rectangle 2"/>
          <p:cNvSpPr>
            <a:spLocks noGrp="1" noChangeArrowheads="1"/>
          </p:cNvSpPr>
          <p:nvPr>
            <p:ph idx="1"/>
          </p:nvPr>
        </p:nvSpPr>
        <p:spPr/>
        <p:txBody>
          <a:bodyPr>
            <a:normAutofit fontScale="92500"/>
          </a:bodyPr>
          <a:lstStyle/>
          <a:p>
            <a:r>
              <a:rPr lang="es-ES" altLang="es-MX" dirty="0"/>
              <a:t>De manera general, diremos que una hipótesis estadística es una afirmación o conjetura sobre una población</a:t>
            </a:r>
          </a:p>
          <a:p>
            <a:r>
              <a:rPr lang="es-ES" altLang="es-MX" dirty="0"/>
              <a:t>Más formalmente, una hipótesis estadística es una afirmación sobre una distribución de probabilidad o sobre sus parámetros</a:t>
            </a:r>
          </a:p>
          <a:p>
            <a:r>
              <a:rPr lang="es-ES" altLang="es-MX" dirty="0"/>
              <a:t>Hay distintos grados de generalidad de las hipótesis estadísticas</a:t>
            </a:r>
          </a:p>
          <a:p>
            <a:r>
              <a:rPr lang="es-ES" altLang="es-MX" dirty="0"/>
              <a:t>Asimismo hay distintos tipos de hipótesis, dependiendo de las suposiciones que se hacen sobre las características de la distribución</a:t>
            </a:r>
          </a:p>
        </p:txBody>
      </p:sp>
      <p:sp>
        <p:nvSpPr>
          <p:cNvPr id="4" name="3 Marcador de fecha"/>
          <p:cNvSpPr>
            <a:spLocks noGrp="1"/>
          </p:cNvSpPr>
          <p:nvPr>
            <p:ph type="dt" sz="half" idx="10"/>
          </p:nvPr>
        </p:nvSpPr>
        <p:spPr/>
        <p:txBody>
          <a:bodyPr/>
          <a:lstStyle/>
          <a:p>
            <a:fld id="{EB2E7753-EDB2-45F9-855C-F370CF4F0A31}"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dirty="0"/>
          </a:p>
        </p:txBody>
      </p:sp>
      <p:sp>
        <p:nvSpPr>
          <p:cNvPr id="6" name="5 Marcador de número de diapositiva"/>
          <p:cNvSpPr>
            <a:spLocks noGrp="1"/>
          </p:cNvSpPr>
          <p:nvPr>
            <p:ph type="sldNum" sz="quarter" idx="12"/>
          </p:nvPr>
        </p:nvSpPr>
        <p:spPr/>
        <p:txBody>
          <a:bodyPr>
            <a:normAutofit fontScale="85000" lnSpcReduction="20000"/>
          </a:bodyPr>
          <a:lstStyle/>
          <a:p>
            <a:fld id="{EB7D42C3-6D03-4C6B-BD20-E67D31535889}" type="slidenum">
              <a:rPr lang="es-ES" altLang="es-MX" smtClean="0"/>
              <a:pPr/>
              <a:t>7</a:t>
            </a:fld>
            <a:endParaRPr lang="es-ES" altLang="es-MX"/>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fade">
                                      <p:cBhvr>
                                        <p:cTn id="7" dur="500"/>
                                        <p:tgtEl>
                                          <p:spTgt spid="4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fade">
                                      <p:cBhvr>
                                        <p:cTn id="12" dur="500"/>
                                        <p:tgtEl>
                                          <p:spTgt spid="40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8">
                                            <p:txEl>
                                              <p:pRg st="2" end="2"/>
                                            </p:txEl>
                                          </p:spTgt>
                                        </p:tgtEl>
                                        <p:attrNameLst>
                                          <p:attrName>style.visibility</p:attrName>
                                        </p:attrNameLst>
                                      </p:cBhvr>
                                      <p:to>
                                        <p:strVal val="visible"/>
                                      </p:to>
                                    </p:set>
                                    <p:animEffect transition="in" filter="fade">
                                      <p:cBhvr>
                                        <p:cTn id="17" dur="500"/>
                                        <p:tgtEl>
                                          <p:spTgt spid="40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8">
                                            <p:txEl>
                                              <p:pRg st="3" end="3"/>
                                            </p:txEl>
                                          </p:spTgt>
                                        </p:tgtEl>
                                        <p:attrNameLst>
                                          <p:attrName>style.visibility</p:attrName>
                                        </p:attrNameLst>
                                      </p:cBhvr>
                                      <p:to>
                                        <p:strVal val="visible"/>
                                      </p:to>
                                    </p:set>
                                    <p:animEffect transition="in" filter="fade">
                                      <p:cBhvr>
                                        <p:cTn id="22" dur="500"/>
                                        <p:tgtEl>
                                          <p:spTgt spid="40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MX" dirty="0"/>
              <a:t>Tipos de hipótesis</a:t>
            </a:r>
          </a:p>
        </p:txBody>
      </p:sp>
      <p:sp>
        <p:nvSpPr>
          <p:cNvPr id="8" name="7 Marcador de texto"/>
          <p:cNvSpPr>
            <a:spLocks noGrp="1"/>
          </p:cNvSpPr>
          <p:nvPr>
            <p:ph type="body" idx="1"/>
          </p:nvPr>
        </p:nvSpPr>
        <p:spPr/>
        <p:txBody>
          <a:bodyPr/>
          <a:lstStyle/>
          <a:p>
            <a:endParaRPr lang="es-MX" dirty="0"/>
          </a:p>
        </p:txBody>
      </p:sp>
      <p:sp>
        <p:nvSpPr>
          <p:cNvPr id="4" name="3 Marcador de fecha"/>
          <p:cNvSpPr>
            <a:spLocks noGrp="1"/>
          </p:cNvSpPr>
          <p:nvPr>
            <p:ph type="dt" sz="half" idx="10"/>
          </p:nvPr>
        </p:nvSpPr>
        <p:spPr/>
        <p:txBody>
          <a:bodyPr/>
          <a:lstStyle/>
          <a:p>
            <a:fld id="{0E592A97-4C0F-46B2-84CD-7A58A152C340}"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lstStyle/>
          <a:p>
            <a:fld id="{75AD56B2-4AC8-4A5B-B63D-A2B14556DCA6}" type="slidenum">
              <a:rPr lang="es-ES" altLang="es-MX" smtClean="0"/>
              <a:pPr/>
              <a:t>8</a:t>
            </a:fld>
            <a:endParaRPr lang="es-ES" altLang="es-MX"/>
          </a:p>
        </p:txBody>
      </p:sp>
    </p:spTree>
    <p:extLst>
      <p:ext uri="{BB962C8B-B14F-4D97-AF65-F5344CB8AC3E}">
        <p14:creationId xmlns:p14="http://schemas.microsoft.com/office/powerpoint/2010/main" val="272619579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Distintas clasificaciones para las hipótesis</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1609776268"/>
              </p:ext>
            </p:extLst>
          </p:nvPr>
        </p:nvGraphicFramePr>
        <p:xfrm>
          <a:off x="457200" y="1200150"/>
          <a:ext cx="82296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Marcador de fecha"/>
          <p:cNvSpPr>
            <a:spLocks noGrp="1"/>
          </p:cNvSpPr>
          <p:nvPr>
            <p:ph type="dt" sz="half" idx="10"/>
          </p:nvPr>
        </p:nvSpPr>
        <p:spPr/>
        <p:txBody>
          <a:bodyPr/>
          <a:lstStyle/>
          <a:p>
            <a:fld id="{0E592A97-4C0F-46B2-84CD-7A58A152C340}" type="datetime1">
              <a:rPr lang="es-MX" altLang="es-MX" smtClean="0"/>
              <a:t>21/09/2021</a:t>
            </a:fld>
            <a:endParaRPr lang="es-ES" altLang="es-MX"/>
          </a:p>
        </p:txBody>
      </p:sp>
      <p:sp>
        <p:nvSpPr>
          <p:cNvPr id="5" name="4 Marcador de pie de página"/>
          <p:cNvSpPr>
            <a:spLocks noGrp="1"/>
          </p:cNvSpPr>
          <p:nvPr>
            <p:ph type="ftr" sz="quarter" idx="11"/>
          </p:nvPr>
        </p:nvSpPr>
        <p:spPr/>
        <p:txBody>
          <a:bodyPr/>
          <a:lstStyle/>
          <a:p>
            <a:r>
              <a:rPr lang="es-MX" altLang="es-MX"/>
              <a:t>Introducción al Contraste de Hipótesis</a:t>
            </a:r>
            <a:endParaRPr lang="es-ES" altLang="es-MX"/>
          </a:p>
        </p:txBody>
      </p:sp>
      <p:sp>
        <p:nvSpPr>
          <p:cNvPr id="6" name="5 Marcador de número de diapositiva"/>
          <p:cNvSpPr>
            <a:spLocks noGrp="1"/>
          </p:cNvSpPr>
          <p:nvPr>
            <p:ph type="sldNum" sz="quarter" idx="12"/>
          </p:nvPr>
        </p:nvSpPr>
        <p:spPr/>
        <p:txBody>
          <a:bodyPr/>
          <a:lstStyle/>
          <a:p>
            <a:fld id="{75AD56B2-4AC8-4A5B-B63D-A2B14556DCA6}" type="slidenum">
              <a:rPr lang="es-ES" altLang="es-MX" smtClean="0"/>
              <a:pPr/>
              <a:t>9</a:t>
            </a:fld>
            <a:endParaRPr lang="es-ES" altLang="es-MX"/>
          </a:p>
        </p:txBody>
      </p:sp>
    </p:spTree>
    <p:extLst>
      <p:ext uri="{BB962C8B-B14F-4D97-AF65-F5344CB8AC3E}">
        <p14:creationId xmlns:p14="http://schemas.microsoft.com/office/powerpoint/2010/main" val="742276266"/>
      </p:ext>
    </p:extLst>
  </p:cSld>
  <p:clrMapOvr>
    <a:masterClrMapping/>
  </p:clrMapOvr>
  <p:transition>
    <p:strips/>
  </p:transition>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5.4631"/>
  <p:tag name="ORIGINALWIDTH" val="413.9483"/>
  <p:tag name="LATEXADDIN" val="\documentclass{article}&#10;\usepackage{amsmath}&#10;\pagestyle{empty}&#10;\begin{document}&#10;&#10;\begin{eqnarray*}&#10;  H_0:&amp; p \\&#10;  H_a:&amp; p&#10;\end{eqnarray*}&#10;&#10;\end{document}"/>
  <p:tag name="IGUANATEXSIZE" val="36"/>
  <p:tag name="IGUANATEXCURSOR" val="117"/>
  <p:tag name="TRANSPARENCY" val="Verdadero"/>
  <p:tag name="FILENAME" val=""/>
  <p:tag name="LATEXENGINEID" val="0"/>
  <p:tag name="TEMPFOLDER" val="c:\temp\"/>
  <p:tag name="LATEXFORMHEIGHT" val="312"/>
  <p:tag name="LATEXFORMWIDTH" val="384"/>
  <p:tag name="LATEXFORMWRAP" val="Verdadero"/>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82.48969"/>
  <p:tag name="LATEXADDIN" val="\documentclass{article}&#10;\usepackage{amsmath}&#10;\pagestyle{empty}&#10;\begin{document}&#10;&#10;$\widehat{p}$&#10;&#10;\end{document}"/>
  <p:tag name="IGUANATEXSIZE" val="28"/>
  <p:tag name="IGUANATEXCURSOR" val="93"/>
  <p:tag name="TRANSPARENCY" val="Verdadero"/>
  <p:tag name="FILENAME" val=""/>
  <p:tag name="LATEXENGINEID" val="0"/>
  <p:tag name="TEMPFOLDER" val="c:\temp\"/>
  <p:tag name="LATEXFORMHEIGHT" val="312"/>
  <p:tag name="LATEXFORMWIDTH" val="384"/>
  <p:tag name="LATEXFORMWRAP" val="Verdadero"/>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95.4631"/>
  <p:tag name="ORIGINALWIDTH" val="666.6667"/>
  <p:tag name="LATEXADDIN" val="\documentclass{article}&#10;\usepackage{amsmath}&#10;\pagestyle{empty}&#10;\begin{document}&#10;&#10;\newcommand\vartextvisiblespace[1][.5em]{%&#10;  \makebox[#1]{%&#10;    \kern.07em&#10;    \vrule height.3ex&#10;    \hrulefill&#10;    \vrule height.3ex&#10;    \kern.07em&#10;  }% &lt;-- don't forget this one!&#10;}&#10;&#10;\begin{eqnarray*}&#10;  H_0: p \vartextvisiblespace[1em] 0.90\\&#10;  H_a: p \vartextvisiblespace[1em] 0.90&#10;\end{eqnarray*}&#10;&#10;\end{document}"/>
  <p:tag name="IGUANATEXSIZE" val="36"/>
  <p:tag name="IGUANATEXCURSOR" val="359"/>
  <p:tag name="TRANSPARENCY" val="Verdadero"/>
  <p:tag name="FILENAME" val=""/>
  <p:tag name="LATEXENGINEID" val="0"/>
  <p:tag name="TEMPFOLDER" val="c:\temp\"/>
  <p:tag name="LATEXFORMHEIGHT" val="312"/>
  <p:tag name="LATEXFORMWIDTH" val="384"/>
  <p:tag name="LATEXFORMWRAP" val="Verdadero"/>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95.4631"/>
  <p:tag name="ORIGINALWIDTH" val="708.6615"/>
  <p:tag name="LATEXADDIN" val="\documentclass{article}&#10;\usepackage{amsmath}&#10;\pagestyle{empty}&#10;\begin{document}&#10;&#10;\begin{eqnarray*}&#10;  H_0: p \geq 0.90\\&#10;  H_a: p &lt; 0.90&#10;\end{eqnarray*}&#10;&#10;\end{document}"/>
  <p:tag name="IGUANATEXSIZE" val="36"/>
  <p:tag name="IGUANATEXCURSOR" val="130"/>
  <p:tag name="TRANSPARENCY" val="Verdadero"/>
  <p:tag name="FILENAME" val=""/>
  <p:tag name="LATEXENGINEID" val="0"/>
  <p:tag name="TEMPFOLDER" val="c:\temp\"/>
  <p:tag name="LATEXFORMHEIGHT" val="312"/>
  <p:tag name="LATEXFORMWIDTH" val="384"/>
  <p:tag name="LATEXFORMWRAP" val="Verdadero"/>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58.7177"/>
  <p:tag name="ORIGINALWIDTH" val="968.129"/>
  <p:tag name="LATEXADDIN" val="\documentclass{article}&#10;\usepackage{amsmath}&#10;\pagestyle{empty}&#10;\begin{document}&#10;&#10;$Z_{Calc} = \frac{\widehat{p} - p_0}{\sqrt{\frac{p_0(1-p_0)}{n}}}$&#10;&#10;\end{document}"/>
  <p:tag name="IGUANATEXSIZE" val="36"/>
  <p:tag name="IGUANATEXCURSOR" val="140"/>
  <p:tag name="TRANSPARENCY" val="Verdadero"/>
  <p:tag name="FILENAME" val=""/>
  <p:tag name="LATEXENGINEID" val="0"/>
  <p:tag name="TEMPFOLDER" val="c:\temp\"/>
  <p:tag name="LATEXFORMHEIGHT" val="312"/>
  <p:tag name="LATEXFORMWIDTH" val="384"/>
  <p:tag name="LATEXFORMWRAP" val="Verdadero"/>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36.4829"/>
  <p:tag name="ORIGINALWIDTH" val="310.4612"/>
  <p:tag name="LATEXADDIN" val="\documentclass{article}&#10;\usepackage{amsmath}&#10;\pagestyle{empty}&#10;\begin{document}&#10;&#10;$\widehat{p} = \frac{x}{n}$&#10;&#10;\end{document}"/>
  <p:tag name="IGUANATEXSIZE" val="28"/>
  <p:tag name="IGUANATEXCURSOR" val="106"/>
  <p:tag name="TRANSPARENCY" val="Verdadero"/>
  <p:tag name="FILENAME" val=""/>
  <p:tag name="LATEXENGINEID" val="0"/>
  <p:tag name="TEMPFOLDER" val="c:\temp\"/>
  <p:tag name="LATEXFORMHEIGHT" val="312"/>
  <p:tag name="LATEXFORMWIDTH" val="384"/>
  <p:tag name="LATEXFORMWRAP" val="Verdadero"/>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58.7177"/>
  <p:tag name="ORIGINALWIDTH" val="968.129"/>
  <p:tag name="LATEXADDIN" val="\documentclass{article}&#10;\usepackage{amsmath}&#10;\pagestyle{empty}&#10;\begin{document}&#10;&#10;$Z_{Calc} = \frac{\widehat{p} - p_0}{\sqrt{\frac{p_0(1-p_0)}{n}}}$&#10;&#10;\end{document}"/>
  <p:tag name="IGUANATEXSIZE" val="36"/>
  <p:tag name="IGUANATEXCURSOR" val="140"/>
  <p:tag name="TRANSPARENCY" val="Verdadero"/>
  <p:tag name="FILENAME" val=""/>
  <p:tag name="LATEXENGINEID" val="0"/>
  <p:tag name="TEMPFOLDER" val="c:\temp\"/>
  <p:tag name="LATEXFORMHEIGHT" val="312"/>
  <p:tag name="LATEXFORMWIDTH" val="384"/>
  <p:tag name="LATEXFORMWRAP" val="Verdadero"/>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258.7177"/>
  <p:tag name="ORIGINALWIDTH" val="1780.278"/>
  <p:tag name="LATEXADDIN" val="\documentclass{article}&#10;\usepackage{amsmath}&#10;\pagestyle{empty}&#10;\begin{document}&#10;&#10;$Z_{Calc} = \frac{\widehat{p} - p_0}{\sqrt{\frac{p_0(1-p_0)}{n}}} = \frac{0.364 - 0.90}{\sqrt{\frac{0.90(1-0.90)}{110}}}$&#10;&#10;\end{document}"/>
  <p:tag name="IGUANATEXSIZE" val="36"/>
  <p:tag name="IGUANATEXCURSOR" val="198"/>
  <p:tag name="TRANSPARENCY" val="Verdadero"/>
  <p:tag name="FILENAME" val=""/>
  <p:tag name="LATEXENGINEID" val="0"/>
  <p:tag name="TEMPFOLDER" val="c:\temp\"/>
  <p:tag name="LATEXFORMHEIGHT" val="312"/>
  <p:tag name="LATEXFORMWIDTH" val="384"/>
  <p:tag name="LATEXFORMWRAP" val="Verdadero"/>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835.3957"/>
  <p:tag name="LATEXADDIN" val="\documentclass{article}&#10;\usepackage{amsmath}&#10;\pagestyle{empty}&#10;\begin{document}&#10;&#10;$Z_{Calc} = -18.74$&#10;&#10;\end{document}"/>
  <p:tag name="IGUANATEXSIZE" val="36"/>
  <p:tag name="IGUANATEXCURSOR" val="99"/>
  <p:tag name="TRANSPARENCY" val="Verdadero"/>
  <p:tag name="FILENAME" val=""/>
  <p:tag name="LATEXENGINEID" val="0"/>
  <p:tag name="TEMPFOLDER" val="c:\temp\"/>
  <p:tag name="LATEXFORMHEIGHT" val="312"/>
  <p:tag name="LATEXFORMWIDTH" val="384"/>
  <p:tag name="LATEXFORMWRAP" val="Verdadero"/>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52.9809"/>
  <p:tag name="ORIGINALWIDTH" val="1115.861"/>
  <p:tag name="LATEXADDIN" val="\documentclass{article}&#10;\usepackage{amsmath}&#10;\pagestyle{empty}&#10;\begin{document}&#10;&#10;$\widehat{p} = \frac{x}{n} = \frac{40}{110} = 0.364$&#10;&#10;\end{document}"/>
  <p:tag name="IGUANATEXSIZE" val="28"/>
  <p:tag name="IGUANATEXCURSOR" val="123"/>
  <p:tag name="TRANSPARENCY" val="Verdadero"/>
  <p:tag name="FILENAME" val=""/>
  <p:tag name="LATEXENGINEID" val="0"/>
  <p:tag name="TEMPFOLDER" val="c:\temp\"/>
  <p:tag name="LATEXFORMHEIGHT" val="312"/>
  <p:tag name="LATEXFORMWIDTH" val="384"/>
  <p:tag name="LATEXFORMWRAP" val="Verdadero"/>
  <p:tag name="BITMAPVECTOR"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 CIMAT PRC 2017</Template>
  <TotalTime>36849</TotalTime>
  <Words>4265</Words>
  <Application>Microsoft Office PowerPoint</Application>
  <PresentationFormat>Presentación en pantalla (16:9)</PresentationFormat>
  <Paragraphs>602</Paragraphs>
  <Slides>65</Slides>
  <Notes>24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65</vt:i4>
      </vt:variant>
    </vt:vector>
  </HeadingPairs>
  <TitlesOfParts>
    <vt:vector size="70" baseType="lpstr">
      <vt:lpstr>Wingdings</vt:lpstr>
      <vt:lpstr>Symbol</vt:lpstr>
      <vt:lpstr>Arial</vt:lpstr>
      <vt:lpstr>Times New Roman</vt:lpstr>
      <vt:lpstr>Claridad</vt:lpstr>
      <vt:lpstr>INTRODUCCIÓN AL Contraste de Hipótesis Estadísticas</vt:lpstr>
      <vt:lpstr>Introducción</vt:lpstr>
      <vt:lpstr>Introducción</vt:lpstr>
      <vt:lpstr>Introducción</vt:lpstr>
      <vt:lpstr>Introducción</vt:lpstr>
      <vt:lpstr>Introducción</vt:lpstr>
      <vt:lpstr>Introducción</vt:lpstr>
      <vt:lpstr>Tipos de hipótesis</vt:lpstr>
      <vt:lpstr>Distintas clasificaciones para las hipótesis</vt:lpstr>
      <vt:lpstr>Hipótesis globales o sobre parámetros</vt:lpstr>
      <vt:lpstr>Hipótesis paramétricas o no paramétricas</vt:lpstr>
      <vt:lpstr>Contrastes de hipótesis paramétricas y no paramétricas</vt:lpstr>
      <vt:lpstr>Contrastes de hipótesis paramétricas y no paramétricas</vt:lpstr>
      <vt:lpstr>Pruebas de hipótesis no paramétricas</vt:lpstr>
      <vt:lpstr>Hipótesis simples y compuestas</vt:lpstr>
      <vt:lpstr>Procedimiento de contraste estadístico de hipótesis</vt:lpstr>
      <vt:lpstr>Procedimiento de contraste de hipótesis</vt:lpstr>
      <vt:lpstr>Procedimiento de contraste de hipótesis</vt:lpstr>
      <vt:lpstr>Procedimiento de contraste de hipótesis</vt:lpstr>
      <vt:lpstr>Procedimiento estadístico de contraste de hipótesis</vt:lpstr>
      <vt:lpstr>Motivación: caso 1</vt:lpstr>
      <vt:lpstr>Motivación: caso 1</vt:lpstr>
      <vt:lpstr>Motivación: Caso 1</vt:lpstr>
      <vt:lpstr>Motivación: Caso 1</vt:lpstr>
      <vt:lpstr>Motivación: caso 2</vt:lpstr>
      <vt:lpstr>Motivación: Caso 2</vt:lpstr>
      <vt:lpstr>Motivación: caso 2</vt:lpstr>
      <vt:lpstr>Motivación: caso 2</vt:lpstr>
      <vt:lpstr>Motivación: Caso 2</vt:lpstr>
      <vt:lpstr>Motivación: caso 2</vt:lpstr>
      <vt:lpstr>Falsos positivos y falsos negativos</vt:lpstr>
      <vt:lpstr>Falsos negativos y falsos positivos</vt:lpstr>
      <vt:lpstr>Posibles resultados al evaluar la evidencia muestral</vt:lpstr>
      <vt:lpstr>Falsos negativos y falsos positivos</vt:lpstr>
      <vt:lpstr>Falsos negativos y falsos positivos</vt:lpstr>
      <vt:lpstr>Falsos negativos y falsos positivos</vt:lpstr>
      <vt:lpstr>Contraste de hipótesis</vt:lpstr>
      <vt:lpstr>Contraste de hipótesis</vt:lpstr>
      <vt:lpstr>Contraste de hipótesis</vt:lpstr>
      <vt:lpstr>Contraste de hipótesis</vt:lpstr>
      <vt:lpstr>Contraste de hipótesis</vt:lpstr>
      <vt:lpstr>Error tipo I, error tipo II y potencia</vt:lpstr>
      <vt:lpstr>Conceptos Básicos</vt:lpstr>
      <vt:lpstr>Estadístico de prueba</vt:lpstr>
      <vt:lpstr>Región de rechazo, región de no rechazo y valor crítico</vt:lpstr>
      <vt:lpstr>Motivación: Caso 2</vt:lpstr>
      <vt:lpstr>Valor crítico</vt:lpstr>
      <vt:lpstr>Ejemplos </vt:lpstr>
      <vt:lpstr>Ejemplo</vt:lpstr>
      <vt:lpstr>Procedimiento estadístico de contraste de hipótesis según Neyman – Pearson</vt:lpstr>
      <vt:lpstr>Ejemplo: Hipótesis</vt:lpstr>
      <vt:lpstr>Ejemplo: Hipótesis, valor de referencia</vt:lpstr>
      <vt:lpstr>Ejemplo: Hipótesis, signos &lt;, =, &gt;</vt:lpstr>
      <vt:lpstr>Ejemplo: Hipótesis, signos &lt;, =, &gt;</vt:lpstr>
      <vt:lpstr>Ejemplo: Hipótesis, signos &lt;, =, &gt;</vt:lpstr>
      <vt:lpstr>3. Seleccione y asigne adecuadamente los signos &lt;, =, &gt; a H0 y Ha </vt:lpstr>
      <vt:lpstr>Ejemplo: Estadístico de prueba</vt:lpstr>
      <vt:lpstr>Ejemplo: Estadístico de prueba</vt:lpstr>
      <vt:lpstr>Ejemplo: Estadístico de prueba</vt:lpstr>
      <vt:lpstr>Ejemplo. Valor crítico</vt:lpstr>
      <vt:lpstr>Ejemplo. Valor crítico</vt:lpstr>
      <vt:lpstr>Ejemplo. Valor crítico</vt:lpstr>
      <vt:lpstr>Ejemplo: Enuncie la regla de conclusión</vt:lpstr>
      <vt:lpstr>Ejemplo. Conclusión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Contraste de Hipótesis Estadísticas y Estadística No Paramétrica</dc:title>
  <dc:creator>Paul Ramírez De la Cruz</dc:creator>
  <cp:lastModifiedBy>Paul Ramirez de la Cruz</cp:lastModifiedBy>
  <cp:revision>169</cp:revision>
  <cp:lastPrinted>1601-01-01T00:00:00Z</cp:lastPrinted>
  <dcterms:created xsi:type="dcterms:W3CDTF">2006-03-16T21:18:35Z</dcterms:created>
  <dcterms:modified xsi:type="dcterms:W3CDTF">2021-09-23T00:47:24Z</dcterms:modified>
</cp:coreProperties>
</file>