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37"/>
  </p:notesMasterIdLst>
  <p:sldIdLst>
    <p:sldId id="256" r:id="rId2"/>
    <p:sldId id="264" r:id="rId3"/>
    <p:sldId id="289" r:id="rId4"/>
    <p:sldId id="287" r:id="rId5"/>
    <p:sldId id="265" r:id="rId6"/>
    <p:sldId id="288" r:id="rId7"/>
    <p:sldId id="266" r:id="rId8"/>
    <p:sldId id="290" r:id="rId9"/>
    <p:sldId id="291" r:id="rId10"/>
    <p:sldId id="292" r:id="rId11"/>
    <p:sldId id="293" r:id="rId12"/>
    <p:sldId id="269" r:id="rId13"/>
    <p:sldId id="270" r:id="rId14"/>
    <p:sldId id="276" r:id="rId15"/>
    <p:sldId id="275" r:id="rId16"/>
    <p:sldId id="271" r:id="rId17"/>
    <p:sldId id="294" r:id="rId18"/>
    <p:sldId id="257" r:id="rId19"/>
    <p:sldId id="273" r:id="rId20"/>
    <p:sldId id="274" r:id="rId21"/>
    <p:sldId id="258" r:id="rId22"/>
    <p:sldId id="259" r:id="rId23"/>
    <p:sldId id="295" r:id="rId24"/>
    <p:sldId id="284" r:id="rId25"/>
    <p:sldId id="285" r:id="rId26"/>
    <p:sldId id="260" r:id="rId27"/>
    <p:sldId id="261" r:id="rId28"/>
    <p:sldId id="282" r:id="rId29"/>
    <p:sldId id="283" r:id="rId30"/>
    <p:sldId id="286" r:id="rId31"/>
    <p:sldId id="277" r:id="rId32"/>
    <p:sldId id="278" r:id="rId33"/>
    <p:sldId id="279" r:id="rId34"/>
    <p:sldId id="280" r:id="rId35"/>
    <p:sldId id="281" r:id="rId3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8150FC-45E6-4C69-AD77-FB0DDA8FC959}" type="doc">
      <dgm:prSet loTypeId="urn:microsoft.com/office/officeart/2005/8/layout/hierarchy5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57663406-C8CF-487B-B78E-83B64117779C}">
      <dgm:prSet phldrT="[Texto]"/>
      <dgm:spPr/>
      <dgm:t>
        <a:bodyPr/>
        <a:lstStyle/>
        <a:p>
          <a:r>
            <a:rPr lang="es-ES" dirty="0"/>
            <a:t>Métodos Estadísticos</a:t>
          </a:r>
          <a:endParaRPr lang="es-MX" dirty="0"/>
        </a:p>
      </dgm:t>
    </dgm:pt>
    <dgm:pt modelId="{0D69C89B-DD44-4BD2-BC4C-1A78B625C5E5}" type="parTrans" cxnId="{B3D38877-765D-4995-94E9-84CA51F18962}">
      <dgm:prSet/>
      <dgm:spPr/>
      <dgm:t>
        <a:bodyPr/>
        <a:lstStyle/>
        <a:p>
          <a:endParaRPr lang="es-MX"/>
        </a:p>
      </dgm:t>
    </dgm:pt>
    <dgm:pt modelId="{12207836-1878-4731-9445-E01507695E45}" type="sibTrans" cxnId="{B3D38877-765D-4995-94E9-84CA51F18962}">
      <dgm:prSet/>
      <dgm:spPr/>
      <dgm:t>
        <a:bodyPr/>
        <a:lstStyle/>
        <a:p>
          <a:endParaRPr lang="es-MX"/>
        </a:p>
      </dgm:t>
    </dgm:pt>
    <dgm:pt modelId="{C71D8C86-C1BB-40AA-A2C0-90B673B27766}">
      <dgm:prSet phldrT="[Texto]"/>
      <dgm:spPr/>
      <dgm:t>
        <a:bodyPr/>
        <a:lstStyle/>
        <a:p>
          <a:r>
            <a:rPr lang="es-ES" dirty="0"/>
            <a:t>Estadística Descriptiva</a:t>
          </a:r>
          <a:endParaRPr lang="es-MX" dirty="0"/>
        </a:p>
      </dgm:t>
    </dgm:pt>
    <dgm:pt modelId="{AA81E529-45EC-4563-8487-38CB9C627BEE}" type="parTrans" cxnId="{47160562-B942-4DB3-90AE-345EA3419309}">
      <dgm:prSet/>
      <dgm:spPr/>
      <dgm:t>
        <a:bodyPr/>
        <a:lstStyle/>
        <a:p>
          <a:endParaRPr lang="es-MX"/>
        </a:p>
      </dgm:t>
    </dgm:pt>
    <dgm:pt modelId="{63653DA7-BE0A-4D0C-98CC-AD3DD09DDEC8}" type="sibTrans" cxnId="{47160562-B942-4DB3-90AE-345EA3419309}">
      <dgm:prSet/>
      <dgm:spPr/>
      <dgm:t>
        <a:bodyPr/>
        <a:lstStyle/>
        <a:p>
          <a:endParaRPr lang="es-MX"/>
        </a:p>
      </dgm:t>
    </dgm:pt>
    <dgm:pt modelId="{D023837F-EA0B-42F2-8CAC-593C89572E30}">
      <dgm:prSet phldrT="[Texto]"/>
      <dgm:spPr/>
      <dgm:t>
        <a:bodyPr/>
        <a:lstStyle/>
        <a:p>
          <a:r>
            <a:rPr lang="es-ES" dirty="0"/>
            <a:t>Estadística Inferencial</a:t>
          </a:r>
          <a:endParaRPr lang="es-MX" dirty="0"/>
        </a:p>
      </dgm:t>
    </dgm:pt>
    <dgm:pt modelId="{245FEE52-4D1A-4C88-909F-35D01883E511}" type="parTrans" cxnId="{7630B268-96EE-4B2C-BFF4-0EB83C1EE947}">
      <dgm:prSet/>
      <dgm:spPr/>
      <dgm:t>
        <a:bodyPr/>
        <a:lstStyle/>
        <a:p>
          <a:endParaRPr lang="es-MX"/>
        </a:p>
      </dgm:t>
    </dgm:pt>
    <dgm:pt modelId="{A99573B2-9D45-442E-8B32-4EBF28BB01C8}" type="sibTrans" cxnId="{7630B268-96EE-4B2C-BFF4-0EB83C1EE947}">
      <dgm:prSet/>
      <dgm:spPr/>
      <dgm:t>
        <a:bodyPr/>
        <a:lstStyle/>
        <a:p>
          <a:endParaRPr lang="es-MX"/>
        </a:p>
      </dgm:t>
    </dgm:pt>
    <dgm:pt modelId="{08762B58-4FB4-4A32-B077-9E9F9AB4DA2D}">
      <dgm:prSet phldrT="[Texto]" phldr="1"/>
      <dgm:spPr/>
      <dgm:t>
        <a:bodyPr/>
        <a:lstStyle/>
        <a:p>
          <a:endParaRPr lang="es-MX" dirty="0"/>
        </a:p>
      </dgm:t>
    </dgm:pt>
    <dgm:pt modelId="{967A234E-24A4-45C8-B162-65B6710025BD}" type="parTrans" cxnId="{806DC8DC-27AA-4ECF-BC32-24F4C53CFE00}">
      <dgm:prSet/>
      <dgm:spPr/>
      <dgm:t>
        <a:bodyPr/>
        <a:lstStyle/>
        <a:p>
          <a:endParaRPr lang="es-MX"/>
        </a:p>
      </dgm:t>
    </dgm:pt>
    <dgm:pt modelId="{71CDB3F2-972E-4D23-B0F4-F81B67B841BD}" type="sibTrans" cxnId="{806DC8DC-27AA-4ECF-BC32-24F4C53CFE00}">
      <dgm:prSet/>
      <dgm:spPr/>
      <dgm:t>
        <a:bodyPr/>
        <a:lstStyle/>
        <a:p>
          <a:endParaRPr lang="es-MX"/>
        </a:p>
      </dgm:t>
    </dgm:pt>
    <dgm:pt modelId="{44227567-22BF-40C6-B817-53DF7948B88C}">
      <dgm:prSet phldrT="[Texto]" phldr="1"/>
      <dgm:spPr/>
      <dgm:t>
        <a:bodyPr/>
        <a:lstStyle/>
        <a:p>
          <a:endParaRPr lang="es-MX" dirty="0"/>
        </a:p>
      </dgm:t>
    </dgm:pt>
    <dgm:pt modelId="{D2BCC37C-DCED-4971-A39B-911A0D356EAB}" type="sibTrans" cxnId="{342FA240-C361-477C-8CD7-9D36BF292069}">
      <dgm:prSet/>
      <dgm:spPr/>
      <dgm:t>
        <a:bodyPr/>
        <a:lstStyle/>
        <a:p>
          <a:endParaRPr lang="es-MX"/>
        </a:p>
      </dgm:t>
    </dgm:pt>
    <dgm:pt modelId="{6B1ED6ED-1FD7-471B-8F20-0D9D940E0CD6}" type="parTrans" cxnId="{342FA240-C361-477C-8CD7-9D36BF292069}">
      <dgm:prSet/>
      <dgm:spPr/>
      <dgm:t>
        <a:bodyPr/>
        <a:lstStyle/>
        <a:p>
          <a:endParaRPr lang="es-MX"/>
        </a:p>
      </dgm:t>
    </dgm:pt>
    <dgm:pt modelId="{E4001A39-A72E-43A4-BD63-3BC1B73F0488}" type="pres">
      <dgm:prSet presAssocID="{858150FC-45E6-4C69-AD77-FB0DDA8FC95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B87A1076-7601-460B-BCF9-DF75DA60A7A0}" type="pres">
      <dgm:prSet presAssocID="{858150FC-45E6-4C69-AD77-FB0DDA8FC959}" presName="hierFlow" presStyleCnt="0"/>
      <dgm:spPr/>
    </dgm:pt>
    <dgm:pt modelId="{AA510792-BD67-4C62-8EF1-6BA08BD4E77E}" type="pres">
      <dgm:prSet presAssocID="{858150FC-45E6-4C69-AD77-FB0DDA8FC959}" presName="firstBuf" presStyleCnt="0"/>
      <dgm:spPr/>
    </dgm:pt>
    <dgm:pt modelId="{757375F6-75D2-4AE3-8893-A47EECA7CD01}" type="pres">
      <dgm:prSet presAssocID="{858150FC-45E6-4C69-AD77-FB0DDA8FC95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D43E5C7A-97F1-45EB-B080-0D0DEEE98063}" type="pres">
      <dgm:prSet presAssocID="{57663406-C8CF-487B-B78E-83B64117779C}" presName="Name17" presStyleCnt="0"/>
      <dgm:spPr/>
    </dgm:pt>
    <dgm:pt modelId="{8D8F9CD3-B47A-4953-8EBA-9ED80B81A299}" type="pres">
      <dgm:prSet presAssocID="{57663406-C8CF-487B-B78E-83B64117779C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s-ES"/>
        </a:p>
      </dgm:t>
    </dgm:pt>
    <dgm:pt modelId="{26692E4E-6C5D-466A-A984-2681C84D8181}" type="pres">
      <dgm:prSet presAssocID="{57663406-C8CF-487B-B78E-83B64117779C}" presName="hierChild2" presStyleCnt="0"/>
      <dgm:spPr/>
    </dgm:pt>
    <dgm:pt modelId="{F7AF4BA6-4B53-4F14-B596-13B506C78918}" type="pres">
      <dgm:prSet presAssocID="{AA81E529-45EC-4563-8487-38CB9C627BEE}" presName="Name25" presStyleLbl="parChTrans1D2" presStyleIdx="0" presStyleCnt="2"/>
      <dgm:spPr/>
      <dgm:t>
        <a:bodyPr/>
        <a:lstStyle/>
        <a:p>
          <a:endParaRPr lang="es-ES"/>
        </a:p>
      </dgm:t>
    </dgm:pt>
    <dgm:pt modelId="{9BF2D02B-8B03-470D-A714-C789EC701F0B}" type="pres">
      <dgm:prSet presAssocID="{AA81E529-45EC-4563-8487-38CB9C627BEE}" presName="connTx" presStyleLbl="parChTrans1D2" presStyleIdx="0" presStyleCnt="2"/>
      <dgm:spPr/>
      <dgm:t>
        <a:bodyPr/>
        <a:lstStyle/>
        <a:p>
          <a:endParaRPr lang="es-ES"/>
        </a:p>
      </dgm:t>
    </dgm:pt>
    <dgm:pt modelId="{2B7EB18B-BA9B-4C80-8578-33789D8B5C59}" type="pres">
      <dgm:prSet presAssocID="{C71D8C86-C1BB-40AA-A2C0-90B673B27766}" presName="Name30" presStyleCnt="0"/>
      <dgm:spPr/>
    </dgm:pt>
    <dgm:pt modelId="{3F178116-293F-4CDF-B489-91EB23598D7D}" type="pres">
      <dgm:prSet presAssocID="{C71D8C86-C1BB-40AA-A2C0-90B673B27766}" presName="level2Shape" presStyleLbl="node2" presStyleIdx="0" presStyleCnt="2"/>
      <dgm:spPr/>
      <dgm:t>
        <a:bodyPr/>
        <a:lstStyle/>
        <a:p>
          <a:endParaRPr lang="es-ES"/>
        </a:p>
      </dgm:t>
    </dgm:pt>
    <dgm:pt modelId="{D9450489-71D3-498E-BC49-BECC1F74D959}" type="pres">
      <dgm:prSet presAssocID="{C71D8C86-C1BB-40AA-A2C0-90B673B27766}" presName="hierChild3" presStyleCnt="0"/>
      <dgm:spPr/>
    </dgm:pt>
    <dgm:pt modelId="{EB750E0A-1A5E-4088-B5CB-AC5F8BE6396B}" type="pres">
      <dgm:prSet presAssocID="{245FEE52-4D1A-4C88-909F-35D01883E511}" presName="Name25" presStyleLbl="parChTrans1D2" presStyleIdx="1" presStyleCnt="2"/>
      <dgm:spPr/>
      <dgm:t>
        <a:bodyPr/>
        <a:lstStyle/>
        <a:p>
          <a:endParaRPr lang="es-ES"/>
        </a:p>
      </dgm:t>
    </dgm:pt>
    <dgm:pt modelId="{034EFDE1-48FA-48B5-AC8F-1AB4069AFCA0}" type="pres">
      <dgm:prSet presAssocID="{245FEE52-4D1A-4C88-909F-35D01883E511}" presName="connTx" presStyleLbl="parChTrans1D2" presStyleIdx="1" presStyleCnt="2"/>
      <dgm:spPr/>
      <dgm:t>
        <a:bodyPr/>
        <a:lstStyle/>
        <a:p>
          <a:endParaRPr lang="es-ES"/>
        </a:p>
      </dgm:t>
    </dgm:pt>
    <dgm:pt modelId="{1EBAA34A-9E2B-4FCF-BFBA-5A564C78AC2B}" type="pres">
      <dgm:prSet presAssocID="{D023837F-EA0B-42F2-8CAC-593C89572E30}" presName="Name30" presStyleCnt="0"/>
      <dgm:spPr/>
    </dgm:pt>
    <dgm:pt modelId="{FA3586E6-0B55-43D9-80C3-999D2871EAC6}" type="pres">
      <dgm:prSet presAssocID="{D023837F-EA0B-42F2-8CAC-593C89572E30}" presName="level2Shape" presStyleLbl="node2" presStyleIdx="1" presStyleCnt="2"/>
      <dgm:spPr/>
      <dgm:t>
        <a:bodyPr/>
        <a:lstStyle/>
        <a:p>
          <a:endParaRPr lang="es-ES"/>
        </a:p>
      </dgm:t>
    </dgm:pt>
    <dgm:pt modelId="{3E1FF1FA-4CC7-4ED2-BCA8-D0C039D631EE}" type="pres">
      <dgm:prSet presAssocID="{D023837F-EA0B-42F2-8CAC-593C89572E30}" presName="hierChild3" presStyleCnt="0"/>
      <dgm:spPr/>
    </dgm:pt>
    <dgm:pt modelId="{9F94B524-0F07-40D3-B7DB-D690319783C0}" type="pres">
      <dgm:prSet presAssocID="{858150FC-45E6-4C69-AD77-FB0DDA8FC959}" presName="bgShapesFlow" presStyleCnt="0"/>
      <dgm:spPr/>
    </dgm:pt>
    <dgm:pt modelId="{558BDDF2-B274-4AAE-8077-2EF28BD4D242}" type="pres">
      <dgm:prSet presAssocID="{08762B58-4FB4-4A32-B077-9E9F9AB4DA2D}" presName="rectComp" presStyleCnt="0"/>
      <dgm:spPr/>
    </dgm:pt>
    <dgm:pt modelId="{5A0946FE-FB90-4983-8431-2645A2D4052A}" type="pres">
      <dgm:prSet presAssocID="{08762B58-4FB4-4A32-B077-9E9F9AB4DA2D}" presName="bgRect" presStyleLbl="bgShp" presStyleIdx="0" presStyleCnt="2"/>
      <dgm:spPr/>
      <dgm:t>
        <a:bodyPr/>
        <a:lstStyle/>
        <a:p>
          <a:endParaRPr lang="es-ES"/>
        </a:p>
      </dgm:t>
    </dgm:pt>
    <dgm:pt modelId="{82E7B04A-ECA5-4FDB-A07E-BFE03DAF9EDC}" type="pres">
      <dgm:prSet presAssocID="{08762B58-4FB4-4A32-B077-9E9F9AB4DA2D}" presName="bgRectTx" presStyleLbl="bgShp" presStyleIdx="0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DC64D4A-FCFC-42D0-B36C-BC59605DFC8D}" type="pres">
      <dgm:prSet presAssocID="{08762B58-4FB4-4A32-B077-9E9F9AB4DA2D}" presName="spComp" presStyleCnt="0"/>
      <dgm:spPr/>
    </dgm:pt>
    <dgm:pt modelId="{123F472E-AC0E-40F3-854E-CB3C29FC6185}" type="pres">
      <dgm:prSet presAssocID="{08762B58-4FB4-4A32-B077-9E9F9AB4DA2D}" presName="hSp" presStyleCnt="0"/>
      <dgm:spPr/>
    </dgm:pt>
    <dgm:pt modelId="{0A962D3F-8FB9-4ABA-BAB6-FE119F2A9108}" type="pres">
      <dgm:prSet presAssocID="{44227567-22BF-40C6-B817-53DF7948B88C}" presName="rectComp" presStyleCnt="0"/>
      <dgm:spPr/>
    </dgm:pt>
    <dgm:pt modelId="{AB0FA6FF-14E7-4CCA-89E0-717D91D79F64}" type="pres">
      <dgm:prSet presAssocID="{44227567-22BF-40C6-B817-53DF7948B88C}" presName="bgRect" presStyleLbl="bgShp" presStyleIdx="1" presStyleCnt="2"/>
      <dgm:spPr/>
      <dgm:t>
        <a:bodyPr/>
        <a:lstStyle/>
        <a:p>
          <a:endParaRPr lang="es-ES"/>
        </a:p>
      </dgm:t>
    </dgm:pt>
    <dgm:pt modelId="{0D8544B1-5481-4BDB-8310-9ED9B2B0DDA5}" type="pres">
      <dgm:prSet presAssocID="{44227567-22BF-40C6-B817-53DF7948B88C}" presName="bgRectTx" presStyleLbl="bgShp" presStyleIdx="1" presStyleCnt="2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FB90D8A-0A78-4F99-B4D2-33444695BB3B}" type="presOf" srcId="{245FEE52-4D1A-4C88-909F-35D01883E511}" destId="{EB750E0A-1A5E-4088-B5CB-AC5F8BE6396B}" srcOrd="0" destOrd="0" presId="urn:microsoft.com/office/officeart/2005/8/layout/hierarchy5"/>
    <dgm:cxn modelId="{50446A9A-E92D-4BF0-9D15-D0E94B3CE581}" type="presOf" srcId="{44227567-22BF-40C6-B817-53DF7948B88C}" destId="{AB0FA6FF-14E7-4CCA-89E0-717D91D79F64}" srcOrd="0" destOrd="0" presId="urn:microsoft.com/office/officeart/2005/8/layout/hierarchy5"/>
    <dgm:cxn modelId="{806DC8DC-27AA-4ECF-BC32-24F4C53CFE00}" srcId="{858150FC-45E6-4C69-AD77-FB0DDA8FC959}" destId="{08762B58-4FB4-4A32-B077-9E9F9AB4DA2D}" srcOrd="1" destOrd="0" parTransId="{967A234E-24A4-45C8-B162-65B6710025BD}" sibTransId="{71CDB3F2-972E-4D23-B0F4-F81B67B841BD}"/>
    <dgm:cxn modelId="{D4BD0DF5-1432-4094-920B-15D2965A929D}" type="presOf" srcId="{08762B58-4FB4-4A32-B077-9E9F9AB4DA2D}" destId="{5A0946FE-FB90-4983-8431-2645A2D4052A}" srcOrd="0" destOrd="0" presId="urn:microsoft.com/office/officeart/2005/8/layout/hierarchy5"/>
    <dgm:cxn modelId="{A38BDF30-0021-4E8A-9AAB-EA8A19B552A6}" type="presOf" srcId="{AA81E529-45EC-4563-8487-38CB9C627BEE}" destId="{9BF2D02B-8B03-470D-A714-C789EC701F0B}" srcOrd="1" destOrd="0" presId="urn:microsoft.com/office/officeart/2005/8/layout/hierarchy5"/>
    <dgm:cxn modelId="{015FEB21-B7DE-4079-9E68-0EB4ABC21BCC}" type="presOf" srcId="{08762B58-4FB4-4A32-B077-9E9F9AB4DA2D}" destId="{82E7B04A-ECA5-4FDB-A07E-BFE03DAF9EDC}" srcOrd="1" destOrd="0" presId="urn:microsoft.com/office/officeart/2005/8/layout/hierarchy5"/>
    <dgm:cxn modelId="{2EDA96F7-23EF-4AB4-81E8-640357A5FA59}" type="presOf" srcId="{57663406-C8CF-487B-B78E-83B64117779C}" destId="{8D8F9CD3-B47A-4953-8EBA-9ED80B81A299}" srcOrd="0" destOrd="0" presId="urn:microsoft.com/office/officeart/2005/8/layout/hierarchy5"/>
    <dgm:cxn modelId="{EC2E771D-0ABE-4A87-8E75-EF478EEFA2DF}" type="presOf" srcId="{245FEE52-4D1A-4C88-909F-35D01883E511}" destId="{034EFDE1-48FA-48B5-AC8F-1AB4069AFCA0}" srcOrd="1" destOrd="0" presId="urn:microsoft.com/office/officeart/2005/8/layout/hierarchy5"/>
    <dgm:cxn modelId="{7630B268-96EE-4B2C-BFF4-0EB83C1EE947}" srcId="{57663406-C8CF-487B-B78E-83B64117779C}" destId="{D023837F-EA0B-42F2-8CAC-593C89572E30}" srcOrd="1" destOrd="0" parTransId="{245FEE52-4D1A-4C88-909F-35D01883E511}" sibTransId="{A99573B2-9D45-442E-8B32-4EBF28BB01C8}"/>
    <dgm:cxn modelId="{342FA240-C361-477C-8CD7-9D36BF292069}" srcId="{858150FC-45E6-4C69-AD77-FB0DDA8FC959}" destId="{44227567-22BF-40C6-B817-53DF7948B88C}" srcOrd="2" destOrd="0" parTransId="{6B1ED6ED-1FD7-471B-8F20-0D9D940E0CD6}" sibTransId="{D2BCC37C-DCED-4971-A39B-911A0D356EAB}"/>
    <dgm:cxn modelId="{7B7CA676-7F18-4B26-9625-1EEAAE56743F}" type="presOf" srcId="{858150FC-45E6-4C69-AD77-FB0DDA8FC959}" destId="{E4001A39-A72E-43A4-BD63-3BC1B73F0488}" srcOrd="0" destOrd="0" presId="urn:microsoft.com/office/officeart/2005/8/layout/hierarchy5"/>
    <dgm:cxn modelId="{B3D38877-765D-4995-94E9-84CA51F18962}" srcId="{858150FC-45E6-4C69-AD77-FB0DDA8FC959}" destId="{57663406-C8CF-487B-B78E-83B64117779C}" srcOrd="0" destOrd="0" parTransId="{0D69C89B-DD44-4BD2-BC4C-1A78B625C5E5}" sibTransId="{12207836-1878-4731-9445-E01507695E45}"/>
    <dgm:cxn modelId="{BD59E9C1-4349-4D0E-B951-1F3EC82B263A}" type="presOf" srcId="{C71D8C86-C1BB-40AA-A2C0-90B673B27766}" destId="{3F178116-293F-4CDF-B489-91EB23598D7D}" srcOrd="0" destOrd="0" presId="urn:microsoft.com/office/officeart/2005/8/layout/hierarchy5"/>
    <dgm:cxn modelId="{7135EB22-301C-447A-8F7D-BA2D267D7341}" type="presOf" srcId="{D023837F-EA0B-42F2-8CAC-593C89572E30}" destId="{FA3586E6-0B55-43D9-80C3-999D2871EAC6}" srcOrd="0" destOrd="0" presId="urn:microsoft.com/office/officeart/2005/8/layout/hierarchy5"/>
    <dgm:cxn modelId="{5344D4F9-7D97-46CD-A1FE-09EF95AF34C2}" type="presOf" srcId="{AA81E529-45EC-4563-8487-38CB9C627BEE}" destId="{F7AF4BA6-4B53-4F14-B596-13B506C78918}" srcOrd="0" destOrd="0" presId="urn:microsoft.com/office/officeart/2005/8/layout/hierarchy5"/>
    <dgm:cxn modelId="{47160562-B942-4DB3-90AE-345EA3419309}" srcId="{57663406-C8CF-487B-B78E-83B64117779C}" destId="{C71D8C86-C1BB-40AA-A2C0-90B673B27766}" srcOrd="0" destOrd="0" parTransId="{AA81E529-45EC-4563-8487-38CB9C627BEE}" sibTransId="{63653DA7-BE0A-4D0C-98CC-AD3DD09DDEC8}"/>
    <dgm:cxn modelId="{B7F7603D-7FFC-4810-91B4-E2451B17A1C0}" type="presOf" srcId="{44227567-22BF-40C6-B817-53DF7948B88C}" destId="{0D8544B1-5481-4BDB-8310-9ED9B2B0DDA5}" srcOrd="1" destOrd="0" presId="urn:microsoft.com/office/officeart/2005/8/layout/hierarchy5"/>
    <dgm:cxn modelId="{92D00E01-FE79-4AC9-8C0B-95F240F0DBBB}" type="presParOf" srcId="{E4001A39-A72E-43A4-BD63-3BC1B73F0488}" destId="{B87A1076-7601-460B-BCF9-DF75DA60A7A0}" srcOrd="0" destOrd="0" presId="urn:microsoft.com/office/officeart/2005/8/layout/hierarchy5"/>
    <dgm:cxn modelId="{65BDD7C6-EBB8-4934-8757-CD2EE8B4CF77}" type="presParOf" srcId="{B87A1076-7601-460B-BCF9-DF75DA60A7A0}" destId="{AA510792-BD67-4C62-8EF1-6BA08BD4E77E}" srcOrd="0" destOrd="0" presId="urn:microsoft.com/office/officeart/2005/8/layout/hierarchy5"/>
    <dgm:cxn modelId="{339E4E81-035B-423E-9AAD-CE5A77500129}" type="presParOf" srcId="{B87A1076-7601-460B-BCF9-DF75DA60A7A0}" destId="{757375F6-75D2-4AE3-8893-A47EECA7CD01}" srcOrd="1" destOrd="0" presId="urn:microsoft.com/office/officeart/2005/8/layout/hierarchy5"/>
    <dgm:cxn modelId="{EF74B953-345A-4CE6-8904-EB368180B580}" type="presParOf" srcId="{757375F6-75D2-4AE3-8893-A47EECA7CD01}" destId="{D43E5C7A-97F1-45EB-B080-0D0DEEE98063}" srcOrd="0" destOrd="0" presId="urn:microsoft.com/office/officeart/2005/8/layout/hierarchy5"/>
    <dgm:cxn modelId="{D69ABD65-69B3-4DDE-8B49-35B4992F0A5A}" type="presParOf" srcId="{D43E5C7A-97F1-45EB-B080-0D0DEEE98063}" destId="{8D8F9CD3-B47A-4953-8EBA-9ED80B81A299}" srcOrd="0" destOrd="0" presId="urn:microsoft.com/office/officeart/2005/8/layout/hierarchy5"/>
    <dgm:cxn modelId="{1ECB0AB9-9873-4BA7-A32B-2C9817B244A6}" type="presParOf" srcId="{D43E5C7A-97F1-45EB-B080-0D0DEEE98063}" destId="{26692E4E-6C5D-466A-A984-2681C84D8181}" srcOrd="1" destOrd="0" presId="urn:microsoft.com/office/officeart/2005/8/layout/hierarchy5"/>
    <dgm:cxn modelId="{B76FA7A8-6B74-492F-A7DF-09AF2A0AC1DE}" type="presParOf" srcId="{26692E4E-6C5D-466A-A984-2681C84D8181}" destId="{F7AF4BA6-4B53-4F14-B596-13B506C78918}" srcOrd="0" destOrd="0" presId="urn:microsoft.com/office/officeart/2005/8/layout/hierarchy5"/>
    <dgm:cxn modelId="{F6F16581-1F87-4AF2-A899-2210C9D4262E}" type="presParOf" srcId="{F7AF4BA6-4B53-4F14-B596-13B506C78918}" destId="{9BF2D02B-8B03-470D-A714-C789EC701F0B}" srcOrd="0" destOrd="0" presId="urn:microsoft.com/office/officeart/2005/8/layout/hierarchy5"/>
    <dgm:cxn modelId="{64405B45-4704-4C9B-A754-687A22A87C77}" type="presParOf" srcId="{26692E4E-6C5D-466A-A984-2681C84D8181}" destId="{2B7EB18B-BA9B-4C80-8578-33789D8B5C59}" srcOrd="1" destOrd="0" presId="urn:microsoft.com/office/officeart/2005/8/layout/hierarchy5"/>
    <dgm:cxn modelId="{AD03E847-7AE8-4B6F-B132-EA50F8017017}" type="presParOf" srcId="{2B7EB18B-BA9B-4C80-8578-33789D8B5C59}" destId="{3F178116-293F-4CDF-B489-91EB23598D7D}" srcOrd="0" destOrd="0" presId="urn:microsoft.com/office/officeart/2005/8/layout/hierarchy5"/>
    <dgm:cxn modelId="{7FE6FA2C-51BD-4460-A1AC-3B181B349021}" type="presParOf" srcId="{2B7EB18B-BA9B-4C80-8578-33789D8B5C59}" destId="{D9450489-71D3-498E-BC49-BECC1F74D959}" srcOrd="1" destOrd="0" presId="urn:microsoft.com/office/officeart/2005/8/layout/hierarchy5"/>
    <dgm:cxn modelId="{C566E3A4-3393-443A-8B1E-76F24303FFB2}" type="presParOf" srcId="{26692E4E-6C5D-466A-A984-2681C84D8181}" destId="{EB750E0A-1A5E-4088-B5CB-AC5F8BE6396B}" srcOrd="2" destOrd="0" presId="urn:microsoft.com/office/officeart/2005/8/layout/hierarchy5"/>
    <dgm:cxn modelId="{7F8F48C6-8A97-4299-9DC0-7EE91A65DA51}" type="presParOf" srcId="{EB750E0A-1A5E-4088-B5CB-AC5F8BE6396B}" destId="{034EFDE1-48FA-48B5-AC8F-1AB4069AFCA0}" srcOrd="0" destOrd="0" presId="urn:microsoft.com/office/officeart/2005/8/layout/hierarchy5"/>
    <dgm:cxn modelId="{4C2774F0-A4A4-41BC-A98F-EC9CED51D240}" type="presParOf" srcId="{26692E4E-6C5D-466A-A984-2681C84D8181}" destId="{1EBAA34A-9E2B-4FCF-BFBA-5A564C78AC2B}" srcOrd="3" destOrd="0" presId="urn:microsoft.com/office/officeart/2005/8/layout/hierarchy5"/>
    <dgm:cxn modelId="{5BB0259B-6A85-4B61-94B5-F5930458688E}" type="presParOf" srcId="{1EBAA34A-9E2B-4FCF-BFBA-5A564C78AC2B}" destId="{FA3586E6-0B55-43D9-80C3-999D2871EAC6}" srcOrd="0" destOrd="0" presId="urn:microsoft.com/office/officeart/2005/8/layout/hierarchy5"/>
    <dgm:cxn modelId="{81486E76-D541-4957-8C87-291397DC392A}" type="presParOf" srcId="{1EBAA34A-9E2B-4FCF-BFBA-5A564C78AC2B}" destId="{3E1FF1FA-4CC7-4ED2-BCA8-D0C039D631EE}" srcOrd="1" destOrd="0" presId="urn:microsoft.com/office/officeart/2005/8/layout/hierarchy5"/>
    <dgm:cxn modelId="{CB899A19-72FA-41AA-ABB5-C851E3C78844}" type="presParOf" srcId="{E4001A39-A72E-43A4-BD63-3BC1B73F0488}" destId="{9F94B524-0F07-40D3-B7DB-D690319783C0}" srcOrd="1" destOrd="0" presId="urn:microsoft.com/office/officeart/2005/8/layout/hierarchy5"/>
    <dgm:cxn modelId="{F21F0C9F-1D7C-4813-A059-F9EC8C747C2E}" type="presParOf" srcId="{9F94B524-0F07-40D3-B7DB-D690319783C0}" destId="{558BDDF2-B274-4AAE-8077-2EF28BD4D242}" srcOrd="0" destOrd="0" presId="urn:microsoft.com/office/officeart/2005/8/layout/hierarchy5"/>
    <dgm:cxn modelId="{60E85889-A2CE-429A-A847-B8B14BCB0672}" type="presParOf" srcId="{558BDDF2-B274-4AAE-8077-2EF28BD4D242}" destId="{5A0946FE-FB90-4983-8431-2645A2D4052A}" srcOrd="0" destOrd="0" presId="urn:microsoft.com/office/officeart/2005/8/layout/hierarchy5"/>
    <dgm:cxn modelId="{8535A8E8-3C0E-41A4-962D-955488D00EA9}" type="presParOf" srcId="{558BDDF2-B274-4AAE-8077-2EF28BD4D242}" destId="{82E7B04A-ECA5-4FDB-A07E-BFE03DAF9EDC}" srcOrd="1" destOrd="0" presId="urn:microsoft.com/office/officeart/2005/8/layout/hierarchy5"/>
    <dgm:cxn modelId="{2D0F8411-8141-4313-A542-3773DAB956DC}" type="presParOf" srcId="{9F94B524-0F07-40D3-B7DB-D690319783C0}" destId="{9DC64D4A-FCFC-42D0-B36C-BC59605DFC8D}" srcOrd="1" destOrd="0" presId="urn:microsoft.com/office/officeart/2005/8/layout/hierarchy5"/>
    <dgm:cxn modelId="{28DAE1D5-C66B-4BA1-9124-1168C28829D2}" type="presParOf" srcId="{9DC64D4A-FCFC-42D0-B36C-BC59605DFC8D}" destId="{123F472E-AC0E-40F3-854E-CB3C29FC6185}" srcOrd="0" destOrd="0" presId="urn:microsoft.com/office/officeart/2005/8/layout/hierarchy5"/>
    <dgm:cxn modelId="{1296A1A3-C844-4719-B693-479049ABD14F}" type="presParOf" srcId="{9F94B524-0F07-40D3-B7DB-D690319783C0}" destId="{0A962D3F-8FB9-4ABA-BAB6-FE119F2A9108}" srcOrd="2" destOrd="0" presId="urn:microsoft.com/office/officeart/2005/8/layout/hierarchy5"/>
    <dgm:cxn modelId="{64DFFAB0-5CF1-4941-AB01-5F7F377BBC04}" type="presParOf" srcId="{0A962D3F-8FB9-4ABA-BAB6-FE119F2A9108}" destId="{AB0FA6FF-14E7-4CCA-89E0-717D91D79F64}" srcOrd="0" destOrd="0" presId="urn:microsoft.com/office/officeart/2005/8/layout/hierarchy5"/>
    <dgm:cxn modelId="{99061321-E753-42B7-A2BE-8D2093438104}" type="presParOf" srcId="{0A962D3F-8FB9-4ABA-BAB6-FE119F2A9108}" destId="{0D8544B1-5481-4BDB-8310-9ED9B2B0DDA5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FA6FF-14E7-4CCA-89E0-717D91D79F64}">
      <dsp:nvSpPr>
        <dsp:cNvPr id="0" name=""/>
        <dsp:cNvSpPr/>
      </dsp:nvSpPr>
      <dsp:spPr>
        <a:xfrm>
          <a:off x="4413885" y="0"/>
          <a:ext cx="3589020" cy="4876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300" kern="1200" dirty="0"/>
        </a:p>
      </dsp:txBody>
      <dsp:txXfrm>
        <a:off x="4413885" y="0"/>
        <a:ext cx="3589020" cy="1463040"/>
      </dsp:txXfrm>
    </dsp:sp>
    <dsp:sp modelId="{5A0946FE-FB90-4983-8431-2645A2D4052A}">
      <dsp:nvSpPr>
        <dsp:cNvPr id="0" name=""/>
        <dsp:cNvSpPr/>
      </dsp:nvSpPr>
      <dsp:spPr>
        <a:xfrm>
          <a:off x="226694" y="0"/>
          <a:ext cx="3589020" cy="48768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6936" tIns="376936" rIns="376936" bIns="376936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300" kern="1200" dirty="0"/>
        </a:p>
      </dsp:txBody>
      <dsp:txXfrm>
        <a:off x="226694" y="0"/>
        <a:ext cx="3589020" cy="1463040"/>
      </dsp:txXfrm>
    </dsp:sp>
    <dsp:sp modelId="{8D8F9CD3-B47A-4953-8EBA-9ED80B81A299}">
      <dsp:nvSpPr>
        <dsp:cNvPr id="0" name=""/>
        <dsp:cNvSpPr/>
      </dsp:nvSpPr>
      <dsp:spPr>
        <a:xfrm>
          <a:off x="525779" y="2324671"/>
          <a:ext cx="2990850" cy="1495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/>
            <a:t>Métodos Estadísticos</a:t>
          </a:r>
          <a:endParaRPr lang="es-MX" sz="4100" kern="1200" dirty="0"/>
        </a:p>
      </dsp:txBody>
      <dsp:txXfrm>
        <a:off x="569579" y="2368471"/>
        <a:ext cx="2903250" cy="1407825"/>
      </dsp:txXfrm>
    </dsp:sp>
    <dsp:sp modelId="{F7AF4BA6-4B53-4F14-B596-13B506C78918}">
      <dsp:nvSpPr>
        <dsp:cNvPr id="0" name=""/>
        <dsp:cNvSpPr/>
      </dsp:nvSpPr>
      <dsp:spPr>
        <a:xfrm rot="19457599">
          <a:off x="3378151" y="2614851"/>
          <a:ext cx="1473297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1473297" y="2759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077967" y="2605616"/>
        <a:ext cx="73664" cy="73664"/>
      </dsp:txXfrm>
    </dsp:sp>
    <dsp:sp modelId="{3F178116-293F-4CDF-B489-91EB23598D7D}">
      <dsp:nvSpPr>
        <dsp:cNvPr id="0" name=""/>
        <dsp:cNvSpPr/>
      </dsp:nvSpPr>
      <dsp:spPr>
        <a:xfrm>
          <a:off x="4712970" y="1464802"/>
          <a:ext cx="2990850" cy="1495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/>
            <a:t>Estadística Descriptiva</a:t>
          </a:r>
          <a:endParaRPr lang="es-MX" sz="4100" kern="1200" dirty="0"/>
        </a:p>
      </dsp:txBody>
      <dsp:txXfrm>
        <a:off x="4756770" y="1508602"/>
        <a:ext cx="2903250" cy="1407825"/>
      </dsp:txXfrm>
    </dsp:sp>
    <dsp:sp modelId="{EB750E0A-1A5E-4088-B5CB-AC5F8BE6396B}">
      <dsp:nvSpPr>
        <dsp:cNvPr id="0" name=""/>
        <dsp:cNvSpPr/>
      </dsp:nvSpPr>
      <dsp:spPr>
        <a:xfrm rot="2142401">
          <a:off x="3378151" y="3474721"/>
          <a:ext cx="1473297" cy="55195"/>
        </a:xfrm>
        <a:custGeom>
          <a:avLst/>
          <a:gdLst/>
          <a:ahLst/>
          <a:cxnLst/>
          <a:rect l="0" t="0" r="0" b="0"/>
          <a:pathLst>
            <a:path>
              <a:moveTo>
                <a:pt x="0" y="27597"/>
              </a:moveTo>
              <a:lnTo>
                <a:pt x="1473297" y="27597"/>
              </a:lnTo>
            </a:path>
          </a:pathLst>
        </a:custGeom>
        <a:noFill/>
        <a:ln w="264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MX" sz="500" kern="1200"/>
        </a:p>
      </dsp:txBody>
      <dsp:txXfrm>
        <a:off x="4077967" y="3465486"/>
        <a:ext cx="73664" cy="73664"/>
      </dsp:txXfrm>
    </dsp:sp>
    <dsp:sp modelId="{FA3586E6-0B55-43D9-80C3-999D2871EAC6}">
      <dsp:nvSpPr>
        <dsp:cNvPr id="0" name=""/>
        <dsp:cNvSpPr/>
      </dsp:nvSpPr>
      <dsp:spPr>
        <a:xfrm>
          <a:off x="4712970" y="3184540"/>
          <a:ext cx="2990850" cy="14954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100" kern="1200" dirty="0"/>
            <a:t>Estadística Inferencial</a:t>
          </a:r>
          <a:endParaRPr lang="es-MX" sz="4100" kern="1200" dirty="0"/>
        </a:p>
      </dsp:txBody>
      <dsp:txXfrm>
        <a:off x="4756770" y="3228340"/>
        <a:ext cx="2903250" cy="14078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71370B-2580-4A31-8546-5FCDC7CCA3DD}" type="datetimeFigureOut">
              <a:rPr lang="es-MX" smtClean="0"/>
              <a:t>26/03/2021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3F002-0083-4F45-BB95-371083BF30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03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6B7BC-A5B3-42C8-AA2F-ADEBDD0EA86B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A7A0E-86F8-4E4C-BA6C-E36D3CAE57BC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569-5983-415E-B6E7-092167F6CA1C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A093-04BA-474D-9DDE-DE7A29062DF8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1D598-B665-40D4-9388-F341F2CC72E6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F0F-ACC0-401F-943E-2A318C0024FC}" type="datetime1">
              <a:rPr lang="es-MX" smtClean="0"/>
              <a:t>26/03/2021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ED4BB-AC90-4467-9CE5-E032247B1E77}" type="datetime1">
              <a:rPr lang="es-MX" smtClean="0"/>
              <a:t>26/03/2021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33E4E-3D02-4579-8B6C-76971D0CF5D9}" type="datetime1">
              <a:rPr lang="es-MX" smtClean="0"/>
              <a:t>26/03/2021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824B-5B78-4575-9C76-077D3E66DC4E}" type="datetime1">
              <a:rPr lang="es-MX" smtClean="0"/>
              <a:t>26/03/2021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0199E-CBEA-4A44-9174-1324BA922E96}" type="datetime1">
              <a:rPr lang="es-MX" smtClean="0"/>
              <a:t>26/03/2021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CAAF5-9331-4063-856E-EC43A8B218F8}" type="datetime1">
              <a:rPr lang="es-MX" smtClean="0"/>
              <a:t>26/03/2021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4333E4E-3D02-4579-8B6C-76971D0CF5D9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s-MX"/>
              <a:t>Introducción a la Estadística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541792DC-BFAA-4BD2-AB1A-4CED1729DB4D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3.xml"/><Relationship Id="rId7" Type="http://schemas.openxmlformats.org/officeDocument/2006/relationships/image" Target="../media/image8.jpeg"/><Relationship Id="rId12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Introducción a la Estadística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M. En C. Paul Ramírez De </a:t>
            </a:r>
            <a:r>
              <a:rPr lang="es-ES"/>
              <a:t>la Cruz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83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s-MX" sz="2800" dirty="0"/>
              <a:t>Dicha frecuencia relativa estable nos da una medida de la </a:t>
            </a:r>
            <a:r>
              <a:rPr lang="es-MX" sz="2800" dirty="0">
                <a:solidFill>
                  <a:srgbClr val="FF0000"/>
                </a:solidFill>
              </a:rPr>
              <a:t>posibilidad de ocurrencia </a:t>
            </a:r>
            <a:r>
              <a:rPr lang="es-MX" sz="2800" dirty="0"/>
              <a:t>de un evento de este tipo en una sola observación</a:t>
            </a:r>
          </a:p>
        </p:txBody>
      </p:sp>
      <p:sp>
        <p:nvSpPr>
          <p:cNvPr id="4098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1400">
                <a:solidFill>
                  <a:schemeClr val="tx2"/>
                </a:solidFill>
                <a:latin typeface="Arial Narrow" pitchFamily="34" charset="0"/>
              </a:rPr>
              <a:t>2016 v2.3.716</a:t>
            </a:r>
            <a:endParaRPr lang="es-ES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09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44BFF5-01C5-4766-A930-2EF8AB2D2325}" type="slidenum">
              <a:rPr lang="es-ES" sz="1400">
                <a:solidFill>
                  <a:schemeClr val="tx2"/>
                </a:solidFill>
                <a:latin typeface="Arial Narrow" pitchFamily="34" charset="0"/>
              </a:rPr>
              <a:pPr eaLnBrk="1" hangingPunct="1"/>
              <a:t>10</a:t>
            </a:fld>
            <a:endParaRPr lang="es-ES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Procesos aleatorios</a:t>
            </a:r>
            <a:endParaRPr lang="es-ES" dirty="0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la Probabilidad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134040"/>
            <a:ext cx="7200800" cy="375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10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1" y="4098326"/>
            <a:ext cx="2811475" cy="48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MX"/>
              <a:t>2016 v2.3.716</a:t>
            </a: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la Probabilidad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70051-BBC0-45EF-A6BC-6B74A0E6B1F5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Procesos aleatorios</a:t>
            </a:r>
          </a:p>
        </p:txBody>
      </p:sp>
      <p:pic>
        <p:nvPicPr>
          <p:cNvPr id="67586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52" y="1556793"/>
            <a:ext cx="9161748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10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3429000"/>
            <a:ext cx="3910584" cy="50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¿Cuándo usamos la Estadística?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Es imposible decir, sin error, a cuánto ascendió la inversión de capital de una empresa de tipo A durante 2003 en México</a:t>
            </a:r>
          </a:p>
          <a:p>
            <a:r>
              <a:rPr lang="es-MX" dirty="0"/>
              <a:t>Sería posible dar una aproximación a dicho valor si supiéramos, por ejemplo que la inversión de las empresas de tipo A (19 tipos de actividad) durante 2003, se realizó de acuerdo con la siguiente tabla: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33045-B429-4059-979E-A877A8F9F360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804E-33DF-43BC-BB37-563F905412B7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39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200" dirty="0"/>
              <a:t>Inversión de 19 tipos de actividad económica en 2003 en México</a:t>
            </a:r>
          </a:p>
        </p:txBody>
      </p:sp>
      <p:graphicFrame>
        <p:nvGraphicFramePr>
          <p:cNvPr id="8" name="7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704801"/>
              </p:ext>
            </p:extLst>
          </p:nvPr>
        </p:nvGraphicFramePr>
        <p:xfrm>
          <a:off x="1981201" y="1600200"/>
          <a:ext cx="82296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Monto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(miles) 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Frecuencia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          -  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 544.00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      545.00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28,000.00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79%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 $        28,001.00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55,400.00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55,401.00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82,719.00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$          82,720.00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 y mayor... 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11%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85F63-5FE9-4AF0-801E-C4CC51C92A26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804E-33DF-43BC-BB37-563F905412B7}" type="slidenum">
              <a:rPr lang="es-ES" smtClean="0"/>
              <a:pPr/>
              <a:t>13</a:t>
            </a:fld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567608" y="37170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s-MX" dirty="0"/>
          </a:p>
          <a:p>
            <a:r>
              <a:rPr lang="es-MX" dirty="0"/>
              <a:t>Fuente: INEGI. Censos Económicos 2004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855640" y="4653137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sz="2400" dirty="0"/>
              <a:t>Podemos decir que lo más probable es que la inversión realizada haya sido de entre $545.00 y $28,000.00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90065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dir="in"/>
      </p:transition>
    </mc:Choice>
    <mc:Fallback xmlns="">
      <p:transition spd="slow">
        <p:split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¿Cuándo usamos la estadística?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Dada una casa habitación, ¿qué es más probable sobre la familia que la habita…</a:t>
            </a:r>
          </a:p>
          <a:p>
            <a:pPr lvl="1"/>
            <a:r>
              <a:rPr lang="es-ES" sz="3200" dirty="0"/>
              <a:t>…Que posea computadora propia?</a:t>
            </a:r>
          </a:p>
          <a:p>
            <a:pPr lvl="1"/>
            <a:r>
              <a:rPr lang="es-ES" sz="3200" dirty="0"/>
              <a:t>…Que posea un teléfono celular?</a:t>
            </a:r>
          </a:p>
          <a:p>
            <a:pPr lvl="1"/>
            <a:r>
              <a:rPr lang="es-ES" sz="3200" dirty="0"/>
              <a:t>…Que cuente con línea telefónica fija?</a:t>
            </a:r>
            <a:endParaRPr lang="es-MX" sz="3200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6C5E6-3105-4E7D-B255-9A41D8BD2991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82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ES" sz="2800" dirty="0"/>
              <a:t>Viviendas con tecnologías de información y comunicación en 2010 en México</a:t>
            </a:r>
            <a:endParaRPr lang="es-MX" sz="2800" dirty="0"/>
          </a:p>
        </p:txBody>
      </p:sp>
      <p:graphicFrame>
        <p:nvGraphicFramePr>
          <p:cNvPr id="9" name="8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927835"/>
              </p:ext>
            </p:extLst>
          </p:nvPr>
        </p:nvGraphicFramePr>
        <p:xfrm>
          <a:off x="2711624" y="1772816"/>
          <a:ext cx="7488832" cy="2160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173">
                <a:tc>
                  <a:txBody>
                    <a:bodyPr/>
                    <a:lstStyle/>
                    <a:p>
                      <a:r>
                        <a:rPr lang="es-ES" dirty="0"/>
                        <a:t>Tecnología de la Información y comunicación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Porcentaje de hogares que</a:t>
                      </a:r>
                      <a:r>
                        <a:rPr lang="es-ES" baseline="0" dirty="0"/>
                        <a:t> cuentan con ella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267">
                <a:tc>
                  <a:txBody>
                    <a:bodyPr/>
                    <a:lstStyle/>
                    <a:p>
                      <a:r>
                        <a:rPr lang="es-ES" dirty="0"/>
                        <a:t>Línea</a:t>
                      </a:r>
                      <a:r>
                        <a:rPr lang="es-ES" baseline="0" dirty="0"/>
                        <a:t> telefónica fija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55%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267">
                <a:tc>
                  <a:txBody>
                    <a:bodyPr/>
                    <a:lstStyle/>
                    <a:p>
                      <a:r>
                        <a:rPr lang="es-ES" dirty="0"/>
                        <a:t>Teléfono celular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75%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267">
                <a:tc>
                  <a:txBody>
                    <a:bodyPr/>
                    <a:lstStyle/>
                    <a:p>
                      <a:r>
                        <a:rPr lang="es-ES" dirty="0"/>
                        <a:t>Computadora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34%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267">
                <a:tc>
                  <a:txBody>
                    <a:bodyPr/>
                    <a:lstStyle/>
                    <a:p>
                      <a:r>
                        <a:rPr lang="es-ES" dirty="0"/>
                        <a:t>Internet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26%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898F0-57AA-4A7F-8A63-6F81A79BA962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15</a:t>
            </a:fld>
            <a:endParaRPr lang="es-MX"/>
          </a:p>
        </p:txBody>
      </p:sp>
      <p:sp>
        <p:nvSpPr>
          <p:cNvPr id="10" name="9 Rectángulo"/>
          <p:cNvSpPr/>
          <p:nvPr/>
        </p:nvSpPr>
        <p:spPr>
          <a:xfrm>
            <a:off x="2999656" y="3717033"/>
            <a:ext cx="6480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MX" dirty="0"/>
          </a:p>
          <a:p>
            <a:r>
              <a:rPr lang="es-MX" dirty="0"/>
              <a:t>Fuente: INEGI. Censo General de Población y Vivienda 2010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2771794" y="4653137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83464"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s-ES" sz="2400" dirty="0"/>
              <a:t>Podemos decir que lo más probable es que la familia cuente con teléfono celular</a:t>
            </a:r>
            <a:endParaRPr lang="es-MX" sz="2400" dirty="0"/>
          </a:p>
        </p:txBody>
      </p:sp>
      <p:sp>
        <p:nvSpPr>
          <p:cNvPr id="3" name="2 Rectángulo"/>
          <p:cNvSpPr/>
          <p:nvPr/>
        </p:nvSpPr>
        <p:spPr>
          <a:xfrm>
            <a:off x="2423592" y="2708920"/>
            <a:ext cx="8064896" cy="57606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533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Conceptos básicos de Estadística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Población</a:t>
            </a:r>
          </a:p>
          <a:p>
            <a:pPr lvl="1"/>
            <a:r>
              <a:rPr lang="es-MX" dirty="0"/>
              <a:t>Es la colección o conjunto de individuos, objetos o mediciones cuyas propiedades interesa investigar</a:t>
            </a:r>
          </a:p>
          <a:p>
            <a:r>
              <a:rPr lang="es-MX" dirty="0"/>
              <a:t>Muestra</a:t>
            </a:r>
          </a:p>
          <a:p>
            <a:pPr lvl="1"/>
            <a:r>
              <a:rPr lang="es-MX" dirty="0"/>
              <a:t>Es un subconjunto de elementos seleccionado de los elementos de la población</a:t>
            </a:r>
          </a:p>
          <a:p>
            <a:r>
              <a:rPr lang="es-MX" dirty="0"/>
              <a:t>Censo</a:t>
            </a:r>
          </a:p>
          <a:p>
            <a:pPr lvl="1"/>
            <a:r>
              <a:rPr lang="es-MX" dirty="0"/>
              <a:t>Investigación realizada sobre todos los miembros de una población</a:t>
            </a:r>
          </a:p>
          <a:p>
            <a:r>
              <a:rPr lang="es-MX" dirty="0" smtClean="0"/>
              <a:t>Encuesta o Experimento</a:t>
            </a:r>
            <a:endParaRPr lang="es-MX" dirty="0"/>
          </a:p>
          <a:p>
            <a:pPr lvl="1"/>
            <a:r>
              <a:rPr lang="es-MX" dirty="0"/>
              <a:t>Investigación realizada sobre una muestra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CA61E-4671-4613-B18D-2C33665690DE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804E-33DF-43BC-BB37-563F905412B7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538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Conceptos básicos de Estadística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Variable</a:t>
            </a:r>
          </a:p>
          <a:p>
            <a:pPr lvl="1"/>
            <a:r>
              <a:rPr lang="es-MX" dirty="0"/>
              <a:t>Característica medible, contable o clasificable de los elementos de la población, que nos resulta de interés</a:t>
            </a:r>
          </a:p>
          <a:p>
            <a:r>
              <a:rPr lang="es-MX" dirty="0"/>
              <a:t>Parámetro</a:t>
            </a:r>
          </a:p>
          <a:p>
            <a:pPr lvl="1"/>
            <a:r>
              <a:rPr lang="es-MX" dirty="0"/>
              <a:t>Resumen de una característica de la población calculado a partir de todos los elementos de ella</a:t>
            </a:r>
          </a:p>
          <a:p>
            <a:r>
              <a:rPr lang="es-MX" dirty="0"/>
              <a:t>Estadístico</a:t>
            </a:r>
          </a:p>
          <a:p>
            <a:pPr lvl="1"/>
            <a:r>
              <a:rPr lang="es-MX" dirty="0"/>
              <a:t>Resumen de una característica de la población calculado a partir de los elementos de una muestra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67F6-AC14-4003-8961-095C0995E60E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804E-33DF-43BC-BB37-563F905412B7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71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59" name="Group 63"/>
          <p:cNvGrpSpPr>
            <a:grpSpLocks/>
          </p:cNvGrpSpPr>
          <p:nvPr/>
        </p:nvGrpSpPr>
        <p:grpSpPr bwMode="auto">
          <a:xfrm>
            <a:off x="2057400" y="1371601"/>
            <a:ext cx="3276600" cy="4113213"/>
            <a:chOff x="336" y="864"/>
            <a:chExt cx="2064" cy="2591"/>
          </a:xfrm>
        </p:grpSpPr>
        <p:pic>
          <p:nvPicPr>
            <p:cNvPr id="55325" name="Picture 29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248"/>
              <a:ext cx="17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26" name="Picture 30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56" y="1489"/>
              <a:ext cx="17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27" name="Picture 31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8" y="2017"/>
              <a:ext cx="17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28" name="Picture 32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00" y="2929"/>
              <a:ext cx="17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29" name="Picture 33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24" y="2401"/>
              <a:ext cx="17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300" name="Picture 4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8" y="1008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01" name="Picture 5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0" y="1536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02" name="Picture 6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4" y="1200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04" name="Picture 8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92" y="1392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05" name="Picture 9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44" y="1920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06" name="Picture 10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8" y="1584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07" name="Picture 11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36" y="1920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08" name="Picture 12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824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09" name="Picture 13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24" y="2352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11" name="Picture 15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88" y="1968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13" name="Picture 17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6" y="2400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14" name="Picture 18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60" y="2064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15" name="Picture 19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4" y="864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16" name="Picture 20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30" y="2614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17" name="Picture 21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0" y="1488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18" name="Picture 22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8" y="3072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20" name="Picture 24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2400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22" name="Picture 26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84" y="2928"/>
              <a:ext cx="172" cy="383"/>
            </a:xfrm>
            <a:prstGeom prst="rect">
              <a:avLst/>
            </a:prstGeom>
            <a:noFill/>
          </p:spPr>
        </p:pic>
        <p:pic>
          <p:nvPicPr>
            <p:cNvPr id="55312" name="Picture 16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48" y="1728"/>
              <a:ext cx="172" cy="383"/>
            </a:xfrm>
            <a:prstGeom prst="rect">
              <a:avLst/>
            </a:prstGeom>
            <a:noFill/>
          </p:spPr>
        </p:pic>
      </p:grp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2019300" y="495301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2800" b="1" dirty="0">
                <a:latin typeface="Arial" charset="0"/>
              </a:rPr>
              <a:t>Población</a:t>
            </a:r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6096000" y="495301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2800" b="1">
                <a:latin typeface="Arial" charset="0"/>
              </a:rPr>
              <a:t>Muestra</a:t>
            </a:r>
          </a:p>
        </p:txBody>
      </p:sp>
      <p:sp>
        <p:nvSpPr>
          <p:cNvPr id="55337" name="AutoShape 41"/>
          <p:cNvSpPr>
            <a:spLocks noChangeArrowheads="1"/>
          </p:cNvSpPr>
          <p:nvPr/>
        </p:nvSpPr>
        <p:spPr bwMode="auto">
          <a:xfrm>
            <a:off x="7048500" y="1981200"/>
            <a:ext cx="1600200" cy="838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38" name="Text Box 42"/>
          <p:cNvSpPr txBox="1">
            <a:spLocks noChangeArrowheads="1"/>
          </p:cNvSpPr>
          <p:nvPr/>
        </p:nvSpPr>
        <p:spPr bwMode="auto">
          <a:xfrm>
            <a:off x="6096000" y="2838451"/>
            <a:ext cx="3505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2000" b="1">
                <a:latin typeface="Arial" charset="0"/>
              </a:rPr>
              <a:t>Medición o Caracterización</a:t>
            </a:r>
          </a:p>
        </p:txBody>
      </p:sp>
      <p:sp>
        <p:nvSpPr>
          <p:cNvPr id="55339" name="Text Box 43"/>
          <p:cNvSpPr txBox="1">
            <a:spLocks noChangeArrowheads="1"/>
          </p:cNvSpPr>
          <p:nvPr/>
        </p:nvSpPr>
        <p:spPr bwMode="auto">
          <a:xfrm>
            <a:off x="2019300" y="560863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2800" b="1">
                <a:latin typeface="Arial" charset="0"/>
              </a:rPr>
              <a:t>Parámetro</a:t>
            </a:r>
          </a:p>
        </p:txBody>
      </p:sp>
      <p:sp>
        <p:nvSpPr>
          <p:cNvPr id="55340" name="Text Box 44"/>
          <p:cNvSpPr txBox="1">
            <a:spLocks noChangeArrowheads="1"/>
          </p:cNvSpPr>
          <p:nvPr/>
        </p:nvSpPr>
        <p:spPr bwMode="auto">
          <a:xfrm>
            <a:off x="6096000" y="4129088"/>
            <a:ext cx="3505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2800" b="1">
                <a:latin typeface="Arial" charset="0"/>
              </a:rPr>
              <a:t>Estadístico</a:t>
            </a:r>
          </a:p>
        </p:txBody>
      </p:sp>
      <p:sp>
        <p:nvSpPr>
          <p:cNvPr id="55341" name="Text Box 45"/>
          <p:cNvSpPr txBox="1">
            <a:spLocks noChangeArrowheads="1"/>
          </p:cNvSpPr>
          <p:nvPr/>
        </p:nvSpPr>
        <p:spPr bwMode="auto">
          <a:xfrm>
            <a:off x="6096000" y="5607051"/>
            <a:ext cx="3505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2800" b="1">
                <a:latin typeface="Arial" charset="0"/>
              </a:rPr>
              <a:t>Estimador</a:t>
            </a:r>
          </a:p>
        </p:txBody>
      </p:sp>
      <p:sp>
        <p:nvSpPr>
          <p:cNvPr id="55342" name="AutoShape 46"/>
          <p:cNvSpPr>
            <a:spLocks noChangeArrowheads="1"/>
          </p:cNvSpPr>
          <p:nvPr/>
        </p:nvSpPr>
        <p:spPr bwMode="auto">
          <a:xfrm>
            <a:off x="7010400" y="3352800"/>
            <a:ext cx="1600200" cy="838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43" name="AutoShape 47"/>
          <p:cNvSpPr>
            <a:spLocks noChangeArrowheads="1"/>
          </p:cNvSpPr>
          <p:nvPr/>
        </p:nvSpPr>
        <p:spPr bwMode="auto">
          <a:xfrm>
            <a:off x="7010400" y="4648200"/>
            <a:ext cx="1600200" cy="8382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44" name="AutoShape 48"/>
          <p:cNvSpPr>
            <a:spLocks noChangeArrowheads="1"/>
          </p:cNvSpPr>
          <p:nvPr/>
        </p:nvSpPr>
        <p:spPr bwMode="auto">
          <a:xfrm>
            <a:off x="5181600" y="5676900"/>
            <a:ext cx="1371600" cy="381000"/>
          </a:xfrm>
          <a:prstGeom prst="leftArrow">
            <a:avLst>
              <a:gd name="adj1" fmla="val 50000"/>
              <a:gd name="adj2" fmla="val 9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345" name="Text Box 49"/>
          <p:cNvSpPr txBox="1">
            <a:spLocks noChangeArrowheads="1"/>
          </p:cNvSpPr>
          <p:nvPr/>
        </p:nvSpPr>
        <p:spPr bwMode="auto">
          <a:xfrm>
            <a:off x="8534400" y="3975100"/>
            <a:ext cx="2057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1600" b="1">
                <a:solidFill>
                  <a:srgbClr val="000000"/>
                </a:solidFill>
                <a:latin typeface="Arial" charset="0"/>
              </a:rPr>
              <a:t>Función de las mediciones muestrales</a:t>
            </a:r>
          </a:p>
        </p:txBody>
      </p:sp>
      <p:sp>
        <p:nvSpPr>
          <p:cNvPr id="55346" name="Text Box 50"/>
          <p:cNvSpPr txBox="1">
            <a:spLocks noChangeArrowheads="1"/>
          </p:cNvSpPr>
          <p:nvPr/>
        </p:nvSpPr>
        <p:spPr bwMode="auto">
          <a:xfrm>
            <a:off x="8534400" y="5486400"/>
            <a:ext cx="20574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1600" b="1">
                <a:solidFill>
                  <a:srgbClr val="000000"/>
                </a:solidFill>
                <a:latin typeface="Arial" charset="0"/>
              </a:rPr>
              <a:t>Estadístico con el cual se aproxima un parámetro</a:t>
            </a:r>
          </a:p>
        </p:txBody>
      </p:sp>
      <p:sp>
        <p:nvSpPr>
          <p:cNvPr id="55347" name="Text Box 51"/>
          <p:cNvSpPr txBox="1">
            <a:spLocks noChangeArrowheads="1"/>
          </p:cNvSpPr>
          <p:nvPr/>
        </p:nvSpPr>
        <p:spPr bwMode="auto">
          <a:xfrm>
            <a:off x="1676400" y="5949281"/>
            <a:ext cx="419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1600" b="1" dirty="0">
                <a:solidFill>
                  <a:srgbClr val="000000"/>
                </a:solidFill>
                <a:latin typeface="Arial" charset="0"/>
              </a:rPr>
              <a:t>Resumen de una característica de la población: media, varianza, proporción, total, etc.</a:t>
            </a:r>
          </a:p>
        </p:txBody>
      </p:sp>
      <p:sp>
        <p:nvSpPr>
          <p:cNvPr id="55348" name="Text Box 52"/>
          <p:cNvSpPr txBox="1">
            <a:spLocks noChangeArrowheads="1"/>
          </p:cNvSpPr>
          <p:nvPr/>
        </p:nvSpPr>
        <p:spPr bwMode="auto">
          <a:xfrm>
            <a:off x="4511675" y="5084764"/>
            <a:ext cx="26670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s-ES" sz="1600" b="1">
                <a:solidFill>
                  <a:srgbClr val="000000"/>
                </a:solidFill>
                <a:latin typeface="Arial" charset="0"/>
              </a:rPr>
              <a:t>Se busca tener exactitud y precisión</a:t>
            </a:r>
          </a:p>
        </p:txBody>
      </p:sp>
      <p:grpSp>
        <p:nvGrpSpPr>
          <p:cNvPr id="55360" name="Group 64"/>
          <p:cNvGrpSpPr>
            <a:grpSpLocks/>
          </p:cNvGrpSpPr>
          <p:nvPr/>
        </p:nvGrpSpPr>
        <p:grpSpPr bwMode="auto">
          <a:xfrm>
            <a:off x="2590800" y="762001"/>
            <a:ext cx="5638800" cy="4494213"/>
            <a:chOff x="2640" y="576"/>
            <a:chExt cx="3552" cy="2831"/>
          </a:xfrm>
        </p:grpSpPr>
        <p:grpSp>
          <p:nvGrpSpPr>
            <p:cNvPr id="55331" name="Group 35"/>
            <p:cNvGrpSpPr>
              <a:grpSpLocks/>
            </p:cNvGrpSpPr>
            <p:nvPr/>
          </p:nvGrpSpPr>
          <p:grpSpPr bwMode="auto">
            <a:xfrm>
              <a:off x="2880" y="576"/>
              <a:ext cx="3312" cy="2592"/>
              <a:chOff x="912" y="480"/>
              <a:chExt cx="3312" cy="2592"/>
            </a:xfrm>
          </p:grpSpPr>
          <p:sp>
            <p:nvSpPr>
              <p:cNvPr id="55332" name="Line 36"/>
              <p:cNvSpPr>
                <a:spLocks noChangeShapeType="1"/>
              </p:cNvSpPr>
              <p:nvPr/>
            </p:nvSpPr>
            <p:spPr bwMode="auto">
              <a:xfrm flipH="1">
                <a:off x="912" y="480"/>
                <a:ext cx="2448" cy="864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5333" name="Line 37"/>
              <p:cNvSpPr>
                <a:spLocks noChangeShapeType="1"/>
              </p:cNvSpPr>
              <p:nvPr/>
            </p:nvSpPr>
            <p:spPr bwMode="auto">
              <a:xfrm flipH="1">
                <a:off x="1728" y="576"/>
                <a:ext cx="1680" cy="864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5334" name="Line 38"/>
              <p:cNvSpPr>
                <a:spLocks noChangeShapeType="1"/>
              </p:cNvSpPr>
              <p:nvPr/>
            </p:nvSpPr>
            <p:spPr bwMode="auto">
              <a:xfrm flipH="1">
                <a:off x="1200" y="672"/>
                <a:ext cx="2448" cy="1488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5335" name="Line 39"/>
              <p:cNvSpPr>
                <a:spLocks noChangeShapeType="1"/>
              </p:cNvSpPr>
              <p:nvPr/>
            </p:nvSpPr>
            <p:spPr bwMode="auto">
              <a:xfrm flipH="1">
                <a:off x="1968" y="720"/>
                <a:ext cx="1872" cy="1632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5336" name="Line 40"/>
              <p:cNvSpPr>
                <a:spLocks noChangeShapeType="1"/>
              </p:cNvSpPr>
              <p:nvPr/>
            </p:nvSpPr>
            <p:spPr bwMode="auto">
              <a:xfrm flipH="1">
                <a:off x="1392" y="720"/>
                <a:ext cx="2832" cy="2352"/>
              </a:xfrm>
              <a:prstGeom prst="line">
                <a:avLst/>
              </a:prstGeom>
              <a:noFill/>
              <a:ln w="50800">
                <a:solidFill>
                  <a:schemeClr val="accent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s-MX"/>
              </a:p>
            </p:txBody>
          </p:sp>
        </p:grpSp>
        <p:pic>
          <p:nvPicPr>
            <p:cNvPr id="55303" name="Picture 7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4" y="1584"/>
              <a:ext cx="172" cy="383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55310" name="Picture 14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76" y="2112"/>
              <a:ext cx="172" cy="383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55319" name="Picture 23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168" y="3024"/>
              <a:ext cx="172" cy="383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55321" name="Picture 25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92" y="2496"/>
              <a:ext cx="172" cy="383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55357" name="Picture 61" descr="CPEPL03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40" y="1344"/>
              <a:ext cx="172" cy="383"/>
            </a:xfrm>
            <a:prstGeom prst="rect">
              <a:avLst/>
            </a:prstGeom>
            <a:solidFill>
              <a:schemeClr val="accent1"/>
            </a:solidFill>
          </p:spPr>
        </p:pic>
      </p:grpSp>
      <p:sp>
        <p:nvSpPr>
          <p:cNvPr id="53" name="5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9BD3-09FD-48DE-A015-C078C11158AA}" type="datetime1">
              <a:rPr lang="es-MX" smtClean="0"/>
              <a:t>26/03/2021</a:t>
            </a:fld>
            <a:endParaRPr lang="es-ES" dirty="0"/>
          </a:p>
        </p:txBody>
      </p:sp>
      <p:sp>
        <p:nvSpPr>
          <p:cNvPr id="55" name="5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  <a:endParaRPr lang="es-ES" dirty="0"/>
          </a:p>
        </p:txBody>
      </p:sp>
      <p:sp>
        <p:nvSpPr>
          <p:cNvPr id="54" name="5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AE54-90B3-45E0-B68F-A590C0040E21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2" name="1 CuadroTexto"/>
          <p:cNvSpPr txBox="1"/>
          <p:nvPr/>
        </p:nvSpPr>
        <p:spPr>
          <a:xfrm>
            <a:off x="8832304" y="260648"/>
            <a:ext cx="1759496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b="1" dirty="0"/>
              <a:t>Proceso inferencial de estimación</a:t>
            </a:r>
          </a:p>
        </p:txBody>
      </p:sp>
    </p:spTree>
    <p:extLst>
      <p:ext uri="{BB962C8B-B14F-4D97-AF65-F5344CB8AC3E}">
        <p14:creationId xmlns:p14="http://schemas.microsoft.com/office/powerpoint/2010/main" val="2540454443"/>
      </p:ext>
    </p:extLst>
  </p:cSld>
  <p:clrMapOvr>
    <a:masterClrMapping/>
  </p:clrMapOvr>
  <p:transition spd="med">
    <p:pull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8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2" dur="5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6" dur="500"/>
                                        <p:tgtEl>
                                          <p:spTgt spid="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1" dur="5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55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3" grpId="0" autoUpdateAnimBg="0"/>
      <p:bldP spid="55330" grpId="0" autoUpdateAnimBg="0"/>
      <p:bldP spid="55337" grpId="0" animBg="1"/>
      <p:bldP spid="55338" grpId="0" autoUpdateAnimBg="0"/>
      <p:bldP spid="55339" grpId="0" autoUpdateAnimBg="0"/>
      <p:bldP spid="55340" grpId="0" autoUpdateAnimBg="0"/>
      <p:bldP spid="55341" grpId="0" autoUpdateAnimBg="0"/>
      <p:bldP spid="55342" grpId="0" animBg="1"/>
      <p:bldP spid="55343" grpId="0" animBg="1"/>
      <p:bldP spid="55344" grpId="0" animBg="1"/>
      <p:bldP spid="55345" grpId="0" autoUpdateAnimBg="0"/>
      <p:bldP spid="55346" grpId="0" autoUpdateAnimBg="0"/>
      <p:bldP spid="55347" grpId="0" autoUpdateAnimBg="0"/>
      <p:bldP spid="55348" grpId="0" autoUpdateAnimBg="0"/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MX" sz="3000" dirty="0"/>
              <a:t>Suponga que interesa conocer la cantidad de </a:t>
            </a:r>
            <a:r>
              <a:rPr lang="es-MX" sz="3000" dirty="0" smtClean="0"/>
              <a:t>redes sociales a las que están suscritos los </a:t>
            </a:r>
            <a:r>
              <a:rPr lang="es-MX" sz="3000" dirty="0"/>
              <a:t>alumnos de </a:t>
            </a:r>
            <a:r>
              <a:rPr lang="es-MX" sz="3000" dirty="0" smtClean="0"/>
              <a:t>cierta </a:t>
            </a:r>
            <a:r>
              <a:rPr lang="es-MX" sz="3000" dirty="0"/>
              <a:t>universidad</a:t>
            </a:r>
          </a:p>
          <a:p>
            <a:r>
              <a:rPr lang="es-MX" sz="3000" dirty="0"/>
              <a:t>Se ha planteado que se utilizará el promedio como medida de resumen</a:t>
            </a:r>
          </a:p>
          <a:p>
            <a:r>
              <a:rPr lang="es-MX" sz="3000" dirty="0"/>
              <a:t>El número total de alumnos es de unos 12,000; pero por razones de logística y disponibilidad de recursos se ha realizado una selección adecuada de 200 alumnos, por medio de una empresa especialista en realizar estudios de este tipo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751A-C333-473F-8269-16095601D4E5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804E-33DF-43BC-BB37-563F905412B7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730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Definición de Estadística</a:t>
            </a:r>
            <a:endParaRPr lang="es-ES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Área muy relacionada con las matemáticas que tiene por objeto </a:t>
            </a:r>
            <a:r>
              <a:rPr lang="es-MX" dirty="0">
                <a:solidFill>
                  <a:srgbClr val="C00000"/>
                </a:solidFill>
              </a:rPr>
              <a:t>reunir</a:t>
            </a:r>
            <a:r>
              <a:rPr lang="es-MX" dirty="0"/>
              <a:t>, </a:t>
            </a:r>
            <a:r>
              <a:rPr lang="es-MX" dirty="0">
                <a:solidFill>
                  <a:srgbClr val="C00000"/>
                </a:solidFill>
              </a:rPr>
              <a:t>clasificar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MX" dirty="0"/>
              <a:t>y </a:t>
            </a:r>
            <a:r>
              <a:rPr lang="es-MX" dirty="0">
                <a:solidFill>
                  <a:srgbClr val="C00000"/>
                </a:solidFill>
              </a:rPr>
              <a:t>contar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MX" dirty="0"/>
              <a:t>todos los hechos de un mismo orden</a:t>
            </a:r>
          </a:p>
          <a:p>
            <a:r>
              <a:rPr lang="es-MX" dirty="0"/>
              <a:t>Disciplina que utiliza conjuntos de datos numéricos para obtener, a partir de ellos, </a:t>
            </a:r>
            <a:r>
              <a:rPr lang="es-MX" dirty="0">
                <a:solidFill>
                  <a:srgbClr val="C00000"/>
                </a:solidFill>
              </a:rPr>
              <a:t>inferencias</a:t>
            </a:r>
            <a:r>
              <a:rPr lang="es-MX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MX" dirty="0"/>
              <a:t>basadas en el cálculo de </a:t>
            </a:r>
            <a:r>
              <a:rPr lang="es-MX" dirty="0">
                <a:solidFill>
                  <a:srgbClr val="C00000"/>
                </a:solidFill>
              </a:rPr>
              <a:t>probabilidades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360-A94A-4BA1-9BBA-337F385DD5DE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BAAB-7438-40D9-86DE-EE6F3BCA5081}" type="slidenum">
              <a:rPr lang="es-ES"/>
              <a:pPr/>
              <a:t>2</a:t>
            </a:fld>
            <a:endParaRPr lang="es-ES"/>
          </a:p>
        </p:txBody>
      </p:sp>
      <p:pic>
        <p:nvPicPr>
          <p:cNvPr id="9" name="Picture 2" descr="http://s3.amazonaws.com/libapps/accounts/12330/images/Estadistica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9" y="1340768"/>
            <a:ext cx="3555901" cy="2224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6 Grupo"/>
          <p:cNvGrpSpPr/>
          <p:nvPr/>
        </p:nvGrpSpPr>
        <p:grpSpPr>
          <a:xfrm>
            <a:off x="6312024" y="3786114"/>
            <a:ext cx="4104457" cy="2497327"/>
            <a:chOff x="4788023" y="3786113"/>
            <a:chExt cx="4104457" cy="2497327"/>
          </a:xfrm>
        </p:grpSpPr>
        <p:pic>
          <p:nvPicPr>
            <p:cNvPr id="2" name="1 Imagen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3555" y="3827586"/>
              <a:ext cx="2828925" cy="2121694"/>
            </a:xfrm>
            <a:prstGeom prst="rect">
              <a:avLst/>
            </a:prstGeom>
          </p:spPr>
        </p:pic>
        <p:pic>
          <p:nvPicPr>
            <p:cNvPr id="10" name="Picture 2" descr="http://s3.amazonaws.com/libapps/accounts/12330/images/Estadistica2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0032" y="3786113"/>
              <a:ext cx="1390650" cy="86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s://lh3.googleusercontent.com/4eoSJg8fc4SV2ltZbPygNbbhp3kZjI0yQyYvGh94X8KhxdMIzxtE1mmTUtns0OK8q1WRiXtQV5DiLsvcJw3Gh-mpb0cmCrgxA7yPj7VxMIFm_cS79lcirK7GRXgK1yTj1TTjUA_xefeT3Mkgw9uawv6ipf6bG_mzxZfIDA0uaYoxo_11SCuLjqlBdKlbqFhP22L4QC2ttR8CMT8ZdVb_K3_qWb3bEXx0K-w_Ho22QpVUusMUX6PM7lMGhDyEKDsiXdh1etJpMCYpii_q0d_R1LZlCNSWM6SRneEXugv3E3LDhFwT0hvo0FMjbnNxd7U0AspOUXTbBVv6Tj7ekEEY5vfQIqdj3QqhzdYn3rEDghIGvSEQazkddS9R3NL55V3VFQlfUdfbrIWUcaeDqlWNgkI13mkMp1M4WtfKWH7P4kntNJpMW1U0Q3YPT7W-UNV5EjmHSxbhfeGuvs6m9T0usRFxqQJmvzMEs7GbnTstVA2LfOwZdWxLH85n_fgr8a0GPpt_SmAWmYV8oGY1JMW7areHX7hY8WpA8i_mouHbXIkQHraN12QmGO3nCinn5BbLL-ZyGaqgfP4vwduuq21vrfUcvm-cjcSa=w1631-h916-no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477" r="853" b="18103"/>
            <a:stretch/>
          </p:blipFill>
          <p:spPr bwMode="auto">
            <a:xfrm rot="20342610">
              <a:off x="5018116" y="5374555"/>
              <a:ext cx="2311830" cy="908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2 Flecha curvada hacia la izquierda"/>
            <p:cNvSpPr/>
            <p:nvPr/>
          </p:nvSpPr>
          <p:spPr>
            <a:xfrm flipH="1" flipV="1">
              <a:off x="4788023" y="4555491"/>
              <a:ext cx="360040" cy="915368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87757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1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Identifique en el problema anterior:</a:t>
            </a:r>
          </a:p>
          <a:p>
            <a:pPr lvl="1"/>
            <a:r>
              <a:rPr lang="es-MX" sz="3200" dirty="0"/>
              <a:t>Si se realizará un censo o una encuesta</a:t>
            </a:r>
          </a:p>
          <a:p>
            <a:pPr lvl="1"/>
            <a:r>
              <a:rPr lang="es-MX" sz="3200" dirty="0"/>
              <a:t>La población</a:t>
            </a:r>
          </a:p>
          <a:p>
            <a:pPr lvl="1"/>
            <a:r>
              <a:rPr lang="es-MX" sz="3200" dirty="0"/>
              <a:t>La muestra</a:t>
            </a:r>
          </a:p>
          <a:p>
            <a:pPr lvl="1"/>
            <a:r>
              <a:rPr lang="es-MX" sz="3200" dirty="0"/>
              <a:t>La variable de interés</a:t>
            </a:r>
          </a:p>
          <a:p>
            <a:pPr lvl="1"/>
            <a:r>
              <a:rPr lang="es-MX" sz="3200" dirty="0"/>
              <a:t>El parámetro de interés</a:t>
            </a:r>
          </a:p>
          <a:p>
            <a:pPr lvl="1"/>
            <a:r>
              <a:rPr lang="es-MX" sz="3200" dirty="0"/>
              <a:t>El estadístico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52CD1-CD41-42AA-BD4B-06400EEFA3C0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804E-33DF-43BC-BB37-563F905412B7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652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590800" y="1752600"/>
            <a:ext cx="3811588" cy="4114800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rgbClr val="002060"/>
                </a:solidFill>
              </a:rPr>
              <a:t>Población</a:t>
            </a:r>
          </a:p>
          <a:p>
            <a:pPr lvl="1"/>
            <a:r>
              <a:rPr lang="es-ES" sz="1600" dirty="0">
                <a:solidFill>
                  <a:srgbClr val="002060"/>
                </a:solidFill>
              </a:rPr>
              <a:t>Totalidad de las observaciones en las que estamos interesados</a:t>
            </a:r>
          </a:p>
          <a:p>
            <a:r>
              <a:rPr lang="es-ES" sz="1800" dirty="0">
                <a:solidFill>
                  <a:srgbClr val="002060"/>
                </a:solidFill>
              </a:rPr>
              <a:t>Parámetro</a:t>
            </a:r>
          </a:p>
          <a:p>
            <a:pPr lvl="1"/>
            <a:r>
              <a:rPr lang="es-ES" sz="1600" dirty="0">
                <a:solidFill>
                  <a:srgbClr val="002060"/>
                </a:solidFill>
              </a:rPr>
              <a:t>Medida para resumir una característica de la población</a:t>
            </a:r>
          </a:p>
          <a:p>
            <a:pPr lvl="2"/>
            <a:r>
              <a:rPr lang="es-ES" sz="1400" dirty="0">
                <a:solidFill>
                  <a:srgbClr val="002060"/>
                </a:solidFill>
              </a:rPr>
              <a:t>Media poblacional</a:t>
            </a:r>
          </a:p>
          <a:p>
            <a:pPr lvl="2"/>
            <a:r>
              <a:rPr lang="es-ES" sz="1400" dirty="0">
                <a:solidFill>
                  <a:srgbClr val="002060"/>
                </a:solidFill>
              </a:rPr>
              <a:t>Varianza poblacional</a:t>
            </a:r>
          </a:p>
          <a:p>
            <a:pPr lvl="2"/>
            <a:r>
              <a:rPr lang="es-ES" sz="1400" dirty="0">
                <a:solidFill>
                  <a:srgbClr val="002060"/>
                </a:solidFill>
              </a:rPr>
              <a:t>Proporción poblacional</a:t>
            </a:r>
          </a:p>
          <a:p>
            <a:pPr lvl="2"/>
            <a:r>
              <a:rPr lang="es-ES" sz="1400" dirty="0">
                <a:solidFill>
                  <a:srgbClr val="002060"/>
                </a:solidFill>
              </a:rPr>
              <a:t>Otra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551614" y="1752600"/>
            <a:ext cx="3811587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000" dirty="0">
                <a:solidFill>
                  <a:srgbClr val="002060"/>
                </a:solidFill>
              </a:rPr>
              <a:t>Muestra</a:t>
            </a:r>
          </a:p>
          <a:p>
            <a:pPr lvl="1">
              <a:lnSpc>
                <a:spcPct val="90000"/>
              </a:lnSpc>
            </a:pPr>
            <a:r>
              <a:rPr lang="es-ES" sz="1800" dirty="0">
                <a:solidFill>
                  <a:srgbClr val="002060"/>
                </a:solidFill>
              </a:rPr>
              <a:t>Subconjunto de elementos de la población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rgbClr val="002060"/>
                </a:solidFill>
              </a:rPr>
              <a:t>Estadístico</a:t>
            </a:r>
          </a:p>
          <a:p>
            <a:pPr lvl="1">
              <a:lnSpc>
                <a:spcPct val="90000"/>
              </a:lnSpc>
            </a:pPr>
            <a:r>
              <a:rPr lang="es-ES" sz="1800" dirty="0">
                <a:solidFill>
                  <a:srgbClr val="002060"/>
                </a:solidFill>
              </a:rPr>
              <a:t>Medida para resumir una característica de la muestra</a:t>
            </a:r>
          </a:p>
          <a:p>
            <a:pPr lvl="2">
              <a:lnSpc>
                <a:spcPct val="90000"/>
              </a:lnSpc>
            </a:pPr>
            <a:r>
              <a:rPr lang="es-ES" sz="1600" dirty="0">
                <a:solidFill>
                  <a:srgbClr val="002060"/>
                </a:solidFill>
              </a:rPr>
              <a:t>Media </a:t>
            </a:r>
            <a:r>
              <a:rPr lang="es-ES" sz="1600" dirty="0" err="1">
                <a:solidFill>
                  <a:srgbClr val="002060"/>
                </a:solidFill>
              </a:rPr>
              <a:t>muestral</a:t>
            </a:r>
            <a:endParaRPr lang="es-ES" sz="1600" dirty="0">
              <a:solidFill>
                <a:srgbClr val="002060"/>
              </a:solidFill>
            </a:endParaRPr>
          </a:p>
          <a:p>
            <a:pPr lvl="2">
              <a:lnSpc>
                <a:spcPct val="90000"/>
              </a:lnSpc>
            </a:pPr>
            <a:r>
              <a:rPr lang="es-ES" sz="1600" dirty="0">
                <a:solidFill>
                  <a:srgbClr val="002060"/>
                </a:solidFill>
              </a:rPr>
              <a:t>Varianza </a:t>
            </a:r>
            <a:r>
              <a:rPr lang="es-ES" sz="1600" dirty="0" err="1">
                <a:solidFill>
                  <a:srgbClr val="002060"/>
                </a:solidFill>
              </a:rPr>
              <a:t>muestral</a:t>
            </a:r>
            <a:endParaRPr lang="es-ES" sz="1600" dirty="0">
              <a:solidFill>
                <a:srgbClr val="002060"/>
              </a:solidFill>
            </a:endParaRPr>
          </a:p>
          <a:p>
            <a:pPr lvl="2">
              <a:lnSpc>
                <a:spcPct val="90000"/>
              </a:lnSpc>
            </a:pPr>
            <a:r>
              <a:rPr lang="es-ES" sz="1600" dirty="0">
                <a:solidFill>
                  <a:srgbClr val="002060"/>
                </a:solidFill>
              </a:rPr>
              <a:t>Proporción </a:t>
            </a:r>
            <a:r>
              <a:rPr lang="es-ES" sz="1600" dirty="0" err="1">
                <a:solidFill>
                  <a:srgbClr val="002060"/>
                </a:solidFill>
              </a:rPr>
              <a:t>muestral</a:t>
            </a:r>
            <a:endParaRPr lang="es-ES" sz="1600" dirty="0">
              <a:solidFill>
                <a:srgbClr val="002060"/>
              </a:solidFill>
            </a:endParaRPr>
          </a:p>
          <a:p>
            <a:pPr lvl="2">
              <a:lnSpc>
                <a:spcPct val="90000"/>
              </a:lnSpc>
            </a:pPr>
            <a:r>
              <a:rPr lang="es-ES" sz="1600" dirty="0">
                <a:solidFill>
                  <a:srgbClr val="002060"/>
                </a:solidFill>
              </a:rPr>
              <a:t>Otra</a:t>
            </a:r>
          </a:p>
          <a:p>
            <a:pPr>
              <a:lnSpc>
                <a:spcPct val="90000"/>
              </a:lnSpc>
            </a:pPr>
            <a:r>
              <a:rPr lang="es-ES" sz="2000" dirty="0">
                <a:solidFill>
                  <a:srgbClr val="002060"/>
                </a:solidFill>
              </a:rPr>
              <a:t>Estimador</a:t>
            </a:r>
          </a:p>
          <a:p>
            <a:pPr lvl="1">
              <a:lnSpc>
                <a:spcPct val="90000"/>
              </a:lnSpc>
            </a:pPr>
            <a:r>
              <a:rPr lang="es-ES" sz="1800" dirty="0" smtClean="0">
                <a:solidFill>
                  <a:srgbClr val="002060"/>
                </a:solidFill>
              </a:rPr>
              <a:t>Estadístico o una derivación de él </a:t>
            </a:r>
            <a:r>
              <a:rPr lang="es-ES" sz="1800" dirty="0">
                <a:solidFill>
                  <a:srgbClr val="002060"/>
                </a:solidFill>
              </a:rPr>
              <a:t>que se utiliza para aproximar un parámetro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CBA49-7102-48EC-915C-0BEC28C96211}" type="datetime1">
              <a:rPr lang="es-MX" smtClean="0"/>
              <a:t>26/03/2021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520FC-4AAF-4452-A661-88E5B6EFC49F}" type="slidenum">
              <a:rPr lang="es-ES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493262"/>
      </p:ext>
    </p:extLst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6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6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6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 bldLvl="2" autoUpdateAnimBg="0" advAuto="0"/>
      <p:bldP spid="56324" grpId="0" build="p" bldLvl="2" autoUpdateAnimBg="0" advAuto="100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Inferencia Estadística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4400" dirty="0"/>
              <a:t>Son métodos estadísticos que nos permiten valorar características de un conjunto extenso de individuos (la población) con base en la observación de un subconjunto de aquél (una muestra)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A0F1-68E3-480C-9C0C-025B0BB675B4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DD9A-F61E-4BEA-B614-563545361F7E}" type="slidenum">
              <a:rPr lang="es-ES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98550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3" autoUpdateAnimBg="0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Inferencia Estadística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s-ES" sz="3600" dirty="0"/>
              <a:t>Dichas valoraciones o afirmaciones pueden ser de distintas formas:</a:t>
            </a:r>
          </a:p>
          <a:p>
            <a:pPr lvl="1">
              <a:lnSpc>
                <a:spcPct val="80000"/>
              </a:lnSpc>
            </a:pPr>
            <a:r>
              <a:rPr lang="es-ES" sz="3200" dirty="0"/>
              <a:t>Estimación</a:t>
            </a:r>
          </a:p>
          <a:p>
            <a:pPr lvl="2">
              <a:lnSpc>
                <a:spcPct val="80000"/>
              </a:lnSpc>
            </a:pPr>
            <a:r>
              <a:rPr lang="es-ES" sz="2800" dirty="0"/>
              <a:t>Asignación de valores a los parámetros de la distribución</a:t>
            </a:r>
            <a:endParaRPr lang="es-ES" sz="3200" dirty="0"/>
          </a:p>
          <a:p>
            <a:pPr lvl="1">
              <a:lnSpc>
                <a:spcPct val="80000"/>
              </a:lnSpc>
            </a:pPr>
            <a:r>
              <a:rPr lang="es-ES" sz="3200" dirty="0"/>
              <a:t>Contraste de hipótesis</a:t>
            </a:r>
          </a:p>
          <a:p>
            <a:pPr lvl="2">
              <a:lnSpc>
                <a:spcPct val="80000"/>
              </a:lnSpc>
            </a:pPr>
            <a:r>
              <a:rPr lang="es-ES" sz="2800" dirty="0"/>
              <a:t>Valoración de la evidencia empírica respecto de una afirmación sobre uno o más parámetros</a:t>
            </a:r>
          </a:p>
          <a:p>
            <a:pPr lvl="1">
              <a:lnSpc>
                <a:spcPct val="80000"/>
              </a:lnSpc>
            </a:pPr>
            <a:r>
              <a:rPr lang="es-ES" sz="3200" dirty="0"/>
              <a:t>Elaboración de modelos</a:t>
            </a:r>
          </a:p>
          <a:p>
            <a:pPr lvl="2">
              <a:lnSpc>
                <a:spcPct val="80000"/>
              </a:lnSpc>
            </a:pPr>
            <a:r>
              <a:rPr lang="es-ES" sz="2800" dirty="0"/>
              <a:t>Establecimiento de relaciones entre variables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7A0F1-68E3-480C-9C0C-025B0BB675B4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ADD9A-F61E-4BEA-B614-563545361F7E}" type="slidenum">
              <a:rPr lang="es-ES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985502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bldLvl="3" autoUpdateAnimBg="0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1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s-MX" dirty="0" smtClean="0"/>
                  <a:t>Estimación</a:t>
                </a:r>
              </a:p>
              <a:p>
                <a:pPr lvl="1"/>
                <a:r>
                  <a:rPr lang="es-MX" dirty="0" smtClean="0"/>
                  <a:t>Se tomó una muestra de las ventas en distintos puntos y se calculó que el total de ventas a fin de mes será de USD$31 millones</a:t>
                </a:r>
                <a:endParaRPr lang="es-MX" dirty="0" smtClean="0"/>
              </a:p>
              <a:p>
                <a:r>
                  <a:rPr lang="es-MX" dirty="0" smtClean="0"/>
                  <a:t>Contraste de hipótesis</a:t>
                </a:r>
                <a:endParaRPr lang="es-MX" dirty="0" smtClean="0"/>
              </a:p>
              <a:p>
                <a:pPr lvl="1"/>
                <a:r>
                  <a:rPr lang="es-MX" dirty="0" smtClean="0"/>
                  <a:t>Se afirma: Las ventas del próximo mes ascenderán a USD$35 o más</a:t>
                </a:r>
              </a:p>
              <a:p>
                <a:pPr lvl="1"/>
                <a:r>
                  <a:rPr lang="es-MX" dirty="0" smtClean="0"/>
                  <a:t>Se selecciona una muestr</a:t>
                </a:r>
                <a:r>
                  <a:rPr lang="es-MX" dirty="0" smtClean="0"/>
                  <a:t>a y se estima: Se seleccionó la muestra, se hizo la estimación y se obtuvo que las ventas son de USD$36</a:t>
                </a:r>
              </a:p>
              <a:p>
                <a:pPr lvl="1"/>
                <a:r>
                  <a:rPr lang="es-MX" dirty="0" smtClean="0"/>
                  <a:t>Se contrasta lo que se afirmó inicialmente contra lo que se observa en la muestra</a:t>
                </a:r>
              </a:p>
              <a:p>
                <a:r>
                  <a:rPr lang="es-MX" dirty="0" smtClean="0"/>
                  <a:t>Elaborar un modelo</a:t>
                </a:r>
              </a:p>
              <a:p>
                <a:pPr lvl="1"/>
                <a:r>
                  <a:rPr lang="es-MX" dirty="0" smtClean="0"/>
                  <a:t>Se calculan las ventas para el próximo mes, Y, considerando variables como:</a:t>
                </a:r>
              </a:p>
              <a:p>
                <a:pPr lvl="2"/>
                <a:r>
                  <a:rPr lang="es-MX" dirty="0" smtClean="0"/>
                  <a:t>El mes del año al que se refieren las ventas, X1</a:t>
                </a:r>
              </a:p>
              <a:p>
                <a:pPr lvl="2"/>
                <a:r>
                  <a:rPr lang="es-MX" dirty="0" smtClean="0"/>
                  <a:t>Las ventas de ese mismo mes el año pasado, X2</a:t>
                </a:r>
              </a:p>
              <a:p>
                <a:pPr lvl="2"/>
                <a:r>
                  <a:rPr lang="es-MX" dirty="0" smtClean="0"/>
                  <a:t>Las ventas de productos relacionados durante el mes anterior, X3, X4, X5</a:t>
                </a:r>
              </a:p>
              <a:p>
                <a:pPr lvl="2"/>
                <a:r>
                  <a:rPr lang="es-MX" dirty="0" smtClean="0"/>
                  <a:t>Otras</a:t>
                </a:r>
                <a:endParaRPr lang="es-MX" dirty="0"/>
              </a:p>
              <a:p>
                <a:pPr lvl="2"/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sv-SE" i="1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v-SE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sv-SE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sv-SE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sv-SE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s-MX" dirty="0" smtClean="0"/>
              </a:p>
            </p:txBody>
          </p:sp>
        </mc:Choice>
        <mc:Fallback>
          <p:sp>
            <p:nvSpPr>
              <p:cNvPr id="2" name="1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1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55CB-A702-4DE9-BC24-45FF5E869831}" type="datetime1">
              <a:rPr lang="es-MX" smtClean="0"/>
              <a:t>26/03/2021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324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básicos de muestreo estadístico</a:t>
            </a:r>
            <a:endParaRPr lang="es-MX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FD278-8976-44A5-BC61-A1F485D8346D}" type="datetime1">
              <a:rPr lang="es-MX" smtClean="0"/>
              <a:t>26/03/2021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0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Muestreo Probabilístico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El muestreo se refiere a los métodos que permiten realizar la selección de una parte de la población</a:t>
            </a:r>
          </a:p>
          <a:p>
            <a:r>
              <a:rPr lang="es-ES" sz="3200" dirty="0"/>
              <a:t>Si la selección es aleatoria, de modo que cada unidad en la población tiene una cierta probabilidad de ser seleccionada para la muestra, se tiene un muestreo probabilístico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2443-2DB5-4B9B-83C6-243AF33C611C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684D7-2626-4443-9C12-F10850DE2D58}" type="slidenum">
              <a:rPr lang="es-ES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629713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 Muestral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Un diseño muestral es un método por el cual se seleccionan las unidades de la población que formarán la muestra</a:t>
            </a:r>
          </a:p>
          <a:p>
            <a:pPr>
              <a:lnSpc>
                <a:spcPct val="90000"/>
              </a:lnSpc>
            </a:pPr>
            <a:r>
              <a:rPr lang="es-ES"/>
              <a:t>Algunos diseños muestrales comúnmente utilizados</a:t>
            </a:r>
          </a:p>
          <a:p>
            <a:pPr lvl="1">
              <a:lnSpc>
                <a:spcPct val="90000"/>
              </a:lnSpc>
            </a:pPr>
            <a:r>
              <a:rPr lang="es-ES"/>
              <a:t>Muestreo aleatorio simple</a:t>
            </a:r>
          </a:p>
          <a:p>
            <a:pPr lvl="2">
              <a:lnSpc>
                <a:spcPct val="90000"/>
              </a:lnSpc>
            </a:pPr>
            <a:r>
              <a:rPr lang="es-ES"/>
              <a:t>Se selecciona para la muestra </a:t>
            </a:r>
            <a:r>
              <a:rPr lang="es-ES" i="1">
                <a:latin typeface="Times New Roman" pitchFamily="18" charset="0"/>
              </a:rPr>
              <a:t>n</a:t>
            </a:r>
            <a:r>
              <a:rPr lang="es-ES"/>
              <a:t> unidades de las </a:t>
            </a:r>
            <a:r>
              <a:rPr lang="es-ES" i="1">
                <a:latin typeface="Times New Roman" pitchFamily="18" charset="0"/>
              </a:rPr>
              <a:t>N</a:t>
            </a:r>
            <a:r>
              <a:rPr lang="es-ES"/>
              <a:t> existentes en la población, de modo que cualquier posible muestra de tamaño </a:t>
            </a:r>
            <a:r>
              <a:rPr lang="es-ES" i="1">
                <a:latin typeface="Times New Roman" pitchFamily="18" charset="0"/>
              </a:rPr>
              <a:t>n</a:t>
            </a:r>
            <a:r>
              <a:rPr lang="es-ES"/>
              <a:t> tiene la misma probabilidad de ser seleccionada</a:t>
            </a:r>
          </a:p>
          <a:p>
            <a:pPr lvl="1">
              <a:lnSpc>
                <a:spcPct val="90000"/>
              </a:lnSpc>
            </a:pPr>
            <a:r>
              <a:rPr lang="es-ES"/>
              <a:t>Muestreo estratificado</a:t>
            </a:r>
          </a:p>
          <a:p>
            <a:pPr lvl="2">
              <a:lnSpc>
                <a:spcPct val="90000"/>
              </a:lnSpc>
            </a:pPr>
            <a:r>
              <a:rPr lang="es-ES"/>
              <a:t>La población se particiona en regiones o </a:t>
            </a:r>
            <a:r>
              <a:rPr lang="es-ES" i="1"/>
              <a:t>estratos</a:t>
            </a:r>
            <a:r>
              <a:rPr lang="es-ES"/>
              <a:t>, y se selecciona una muestra, mediante algún diseño, dentro de cada estrato</a:t>
            </a:r>
          </a:p>
          <a:p>
            <a:pPr lvl="2">
              <a:lnSpc>
                <a:spcPct val="90000"/>
              </a:lnSpc>
            </a:pPr>
            <a:r>
              <a:rPr lang="es-ES"/>
              <a:t>Los estratos se forman de modo que las unidades dentro de un estrato sean tan parecidas entre sí como sea posible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F8F52-FA2F-4332-AFB8-F17DF1BA205E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62AEF-09BA-4DAA-B2BD-B59B5EF8B5F1}" type="slidenum">
              <a:rPr lang="es-ES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775695"/>
      </p:ext>
    </p:extLst>
  </p:cSld>
  <p:clrMapOvr>
    <a:masterClrMapping/>
  </p:clrMapOvr>
  <p:transition spd="med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 build="p" bldLvl="3" autoUpdateAnimBg="0" advAuto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Diseño Muestral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Algunos diseños muestrales comúnmente utilizados</a:t>
            </a:r>
          </a:p>
          <a:p>
            <a:pPr lvl="1">
              <a:lnSpc>
                <a:spcPct val="90000"/>
              </a:lnSpc>
            </a:pPr>
            <a:r>
              <a:rPr lang="es-ES"/>
              <a:t>Muestreo por conglomerados</a:t>
            </a:r>
          </a:p>
          <a:p>
            <a:pPr lvl="2">
              <a:lnSpc>
                <a:spcPct val="90000"/>
              </a:lnSpc>
            </a:pPr>
            <a:r>
              <a:rPr lang="es-ES"/>
              <a:t>La población se divide en </a:t>
            </a:r>
            <a:r>
              <a:rPr lang="es-ES" i="1"/>
              <a:t>unidades primarias</a:t>
            </a:r>
            <a:r>
              <a:rPr lang="es-ES"/>
              <a:t> que están compuestas por </a:t>
            </a:r>
            <a:r>
              <a:rPr lang="es-ES" i="1"/>
              <a:t>unidades secundarias</a:t>
            </a:r>
            <a:endParaRPr lang="es-ES"/>
          </a:p>
          <a:p>
            <a:pPr lvl="2">
              <a:lnSpc>
                <a:spcPct val="90000"/>
              </a:lnSpc>
            </a:pPr>
            <a:r>
              <a:rPr lang="es-ES"/>
              <a:t>Cuando una unidad primaria está en la muestra, se observan todas sus unidades secundarias</a:t>
            </a:r>
          </a:p>
          <a:p>
            <a:pPr lvl="1">
              <a:lnSpc>
                <a:spcPct val="90000"/>
              </a:lnSpc>
            </a:pPr>
            <a:r>
              <a:rPr lang="es-ES"/>
              <a:t>Muestreo sistemático</a:t>
            </a:r>
          </a:p>
          <a:p>
            <a:pPr lvl="2">
              <a:lnSpc>
                <a:spcPct val="90000"/>
              </a:lnSpc>
            </a:pPr>
            <a:r>
              <a:rPr lang="es-ES"/>
              <a:t>Para un cierto valor, </a:t>
            </a:r>
            <a:r>
              <a:rPr lang="es-ES" i="1">
                <a:latin typeface="Times New Roman" pitchFamily="18" charset="0"/>
              </a:rPr>
              <a:t>r</a:t>
            </a:r>
            <a:r>
              <a:rPr lang="es-ES"/>
              <a:t>, cada </a:t>
            </a:r>
            <a:r>
              <a:rPr lang="es-ES" i="1">
                <a:latin typeface="Times New Roman" pitchFamily="18" charset="0"/>
              </a:rPr>
              <a:t>r-ésima</a:t>
            </a:r>
            <a:r>
              <a:rPr lang="es-ES"/>
              <a:t> unidad de la población se selecciona para la muestra</a:t>
            </a:r>
          </a:p>
          <a:p>
            <a:pPr lvl="2">
              <a:lnSpc>
                <a:spcPct val="90000"/>
              </a:lnSpc>
            </a:pPr>
            <a:r>
              <a:rPr lang="es-ES"/>
              <a:t>Puede resultar similar al muestreo aleatorio simple y es más sencillo de usar</a:t>
            </a:r>
          </a:p>
          <a:p>
            <a:pPr lvl="2">
              <a:lnSpc>
                <a:spcPct val="90000"/>
              </a:lnSpc>
            </a:pPr>
            <a:r>
              <a:rPr lang="es-ES"/>
              <a:t>Puede no ser adecuado si la población tiene algún orden o secuencia impícitos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0891C-557F-40ED-9248-D047EFEDBB1B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E9BB0-1431-4EB5-A1A2-CE5A43813264}" type="slidenum">
              <a:rPr lang="es-ES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2808764"/>
      </p:ext>
    </p:extLst>
  </p:cSld>
  <p:clrMapOvr>
    <a:masterClrMapping/>
  </p:clrMapOvr>
  <p:transition spd="med">
    <p:cover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3" autoUpdateAnimBg="0" advAuto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Diseño </a:t>
            </a:r>
            <a:r>
              <a:rPr lang="es-ES" dirty="0" err="1"/>
              <a:t>Muestral</a:t>
            </a:r>
            <a:endParaRPr lang="es-ES" dirty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Algunos diseños comúnmente utilizados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Muestreo </a:t>
            </a:r>
            <a:r>
              <a:rPr lang="es-ES" dirty="0" err="1"/>
              <a:t>bietápico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/>
              <a:t>Se utiliza en muestreo estratificado o por conglomerados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Se realiza una selección de </a:t>
            </a:r>
            <a:r>
              <a:rPr lang="es-ES" i="1" dirty="0"/>
              <a:t>m</a:t>
            </a:r>
            <a:r>
              <a:rPr lang="es-ES" dirty="0"/>
              <a:t> </a:t>
            </a:r>
            <a:r>
              <a:rPr lang="es-ES" i="1" dirty="0"/>
              <a:t>unidades primarias</a:t>
            </a:r>
            <a:r>
              <a:rPr lang="es-ES" dirty="0"/>
              <a:t>, las cuales están compuestas por </a:t>
            </a:r>
            <a:r>
              <a:rPr lang="es-ES" i="1" dirty="0"/>
              <a:t>unidades secundarias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/>
              <a:t>Dentro de cada una de las </a:t>
            </a:r>
            <a:r>
              <a:rPr lang="es-ES" i="1" dirty="0"/>
              <a:t>m</a:t>
            </a:r>
            <a:r>
              <a:rPr lang="es-ES" dirty="0"/>
              <a:t> unidades primarias seleccionadas, se escogen </a:t>
            </a:r>
            <a:r>
              <a:rPr lang="es-ES" i="1" dirty="0"/>
              <a:t>n</a:t>
            </a:r>
            <a:r>
              <a:rPr lang="es-ES" i="1" baseline="-25000" dirty="0"/>
              <a:t>i</a:t>
            </a:r>
            <a:r>
              <a:rPr lang="es-ES" dirty="0"/>
              <a:t> unidades secundarias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Muestreo </a:t>
            </a:r>
            <a:r>
              <a:rPr lang="es-ES" dirty="0" err="1"/>
              <a:t>polietápico</a:t>
            </a:r>
            <a:endParaRPr lang="es-ES" dirty="0"/>
          </a:p>
          <a:p>
            <a:pPr lvl="2">
              <a:lnSpc>
                <a:spcPct val="90000"/>
              </a:lnSpc>
            </a:pPr>
            <a:r>
              <a:rPr lang="es-ES" dirty="0"/>
              <a:t>Hay más de dos etapas de selección</a:t>
            </a:r>
          </a:p>
          <a:p>
            <a:pPr lvl="1">
              <a:lnSpc>
                <a:spcPct val="90000"/>
              </a:lnSpc>
            </a:pPr>
            <a:r>
              <a:rPr lang="es-ES" dirty="0"/>
              <a:t>Muestreo complejo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Existe combinación de conglomerados y estratos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Se utilizan distintos esquemas de selección</a:t>
            </a:r>
          </a:p>
          <a:p>
            <a:pPr lvl="2">
              <a:lnSpc>
                <a:spcPct val="90000"/>
              </a:lnSpc>
            </a:pPr>
            <a:r>
              <a:rPr lang="es-ES" dirty="0"/>
              <a:t>Los pesos </a:t>
            </a:r>
            <a:r>
              <a:rPr lang="es-ES" dirty="0" err="1"/>
              <a:t>muestrales</a:t>
            </a:r>
            <a:r>
              <a:rPr lang="es-ES" dirty="0"/>
              <a:t> no son iguales para todos los elementos de la muestra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402F-03F6-4569-B56B-E73C5F24C94B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6499F-5838-487B-B6D6-370CE3136B43}" type="slidenum">
              <a:rPr lang="es-ES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90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 de la Estadística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Comprender mejor el comportamiento de los fenómenos de la realidad, así como el tipo y el patrón de la variabilidad presente</a:t>
            </a:r>
          </a:p>
          <a:p>
            <a:r>
              <a:rPr lang="es-ES" dirty="0"/>
              <a:t>Tomar decisiones en presencia de incertidumbre</a:t>
            </a:r>
          </a:p>
          <a:p>
            <a:endParaRPr lang="es-MX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F0F-ACC0-401F-943E-2A318C0024FC}" type="datetime1">
              <a:rPr lang="es-MX" smtClean="0"/>
              <a:t>26/03/2021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3</a:t>
            </a:fld>
            <a:endParaRPr lang="es-MX"/>
          </a:p>
        </p:txBody>
      </p:sp>
      <p:pic>
        <p:nvPicPr>
          <p:cNvPr id="1028" name="Picture 4" descr="https://nonprofitquarterly.org/wp-content/blogs.dir/56/files/2009/04/Data-char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1484780"/>
            <a:ext cx="2286000" cy="15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566" y="1700809"/>
            <a:ext cx="2497931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http://www.scielo.sa.cr/img/revistas/rbt/v59n2/a18i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762" y="2846546"/>
            <a:ext cx="1924526" cy="1423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23 Grupo"/>
          <p:cNvGrpSpPr/>
          <p:nvPr/>
        </p:nvGrpSpPr>
        <p:grpSpPr>
          <a:xfrm>
            <a:off x="6020942" y="4221088"/>
            <a:ext cx="4647059" cy="2459510"/>
            <a:chOff x="4496941" y="4221088"/>
            <a:chExt cx="4647059" cy="2459510"/>
          </a:xfrm>
        </p:grpSpPr>
        <p:pic>
          <p:nvPicPr>
            <p:cNvPr id="1030" name="Picture 6" descr="http://static.wixstatic.com/media/6f5a99_c9df7be096984ff295eb4907869c058c.jpg/v1/fill/w_246,h_246,al_c,q_80,usm_0.66_1.00_0.01/6f5a99_c9df7be096984ff295eb4907869c058c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6941" y="4221088"/>
              <a:ext cx="2343150" cy="2343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478217"/>
              <a:ext cx="2699792" cy="2202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20 Imagen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51666" y="4725144"/>
              <a:ext cx="1050646" cy="135332"/>
            </a:xfrm>
            <a:prstGeom prst="rect">
              <a:avLst/>
            </a:prstGeom>
          </p:spPr>
        </p:pic>
        <p:pic>
          <p:nvPicPr>
            <p:cNvPr id="20" name="19 Imagen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7618" y="5701806"/>
              <a:ext cx="1164946" cy="133503"/>
            </a:xfrm>
            <a:prstGeom prst="rect">
              <a:avLst/>
            </a:prstGeom>
          </p:spPr>
        </p:pic>
        <p:pic>
          <p:nvPicPr>
            <p:cNvPr id="19" name="18 Imagen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78595" y="6440598"/>
              <a:ext cx="1164946" cy="1335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3041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muestreo </a:t>
            </a:r>
            <a:r>
              <a:rPr lang="es-ES"/>
              <a:t>aleatorio simple</a:t>
            </a:r>
            <a:endParaRPr lang="es-MX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F1117-8EBB-48D4-92FC-A5380F895DD0}" type="datetime1">
              <a:rPr lang="es-MX" smtClean="0"/>
              <a:t>26/03/2021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6082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Muestreo aleatorio simple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En este tipo de diseño </a:t>
            </a:r>
            <a:r>
              <a:rPr lang="es-MX" dirty="0" err="1"/>
              <a:t>muestral</a:t>
            </a:r>
            <a:r>
              <a:rPr lang="es-MX" dirty="0"/>
              <a:t>, se cuenta con una lista de los N individuos de la población, y de ella se selecciona de manera aleatoria una muestra de tamaño n</a:t>
            </a:r>
          </a:p>
          <a:p>
            <a:r>
              <a:rPr lang="es-MX" dirty="0"/>
              <a:t>Esto se puede lograr de varias formas</a:t>
            </a:r>
          </a:p>
          <a:p>
            <a:r>
              <a:rPr lang="es-MX" dirty="0"/>
              <a:t>La forma básica es equivalente a lo siguiente:</a:t>
            </a:r>
          </a:p>
          <a:p>
            <a:pPr lvl="1"/>
            <a:r>
              <a:rPr lang="es-MX" dirty="0"/>
              <a:t>Se escriben los números 1, 2, …, N en pedazos de papel</a:t>
            </a:r>
          </a:p>
          <a:p>
            <a:pPr lvl="1"/>
            <a:r>
              <a:rPr lang="es-MX" dirty="0"/>
              <a:t>Se colocan los papelitos en una urna</a:t>
            </a:r>
          </a:p>
          <a:p>
            <a:pPr lvl="1"/>
            <a:r>
              <a:rPr lang="es-MX" dirty="0"/>
              <a:t>Se mezcla perfectamente los elementos en la urna</a:t>
            </a:r>
          </a:p>
          <a:p>
            <a:pPr lvl="1"/>
            <a:r>
              <a:rPr lang="es-MX" dirty="0"/>
              <a:t>Se extraen elementos hasta completar los n necesarios para la muestra</a:t>
            </a:r>
          </a:p>
          <a:p>
            <a:r>
              <a:rPr lang="es-MX" dirty="0"/>
              <a:t>En la práctica, se simula la situación de la urna empleando un generador de números aleatorios; por ejemplo Excel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B028C-1242-43E0-92A5-74BFC6E64ABA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4881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600" dirty="0"/>
              <a:t>Ejemplo de muestreo aleatorio simple usando una calculadora científica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Suponga que se cuenta con una población de tamaño N = 32 (la lista del grupo)</a:t>
            </a:r>
          </a:p>
          <a:p>
            <a:r>
              <a:rPr lang="es-MX" dirty="0"/>
              <a:t>Suponga también que se ha determinado que se requiere una muestra de tamaño n = 5</a:t>
            </a:r>
          </a:p>
          <a:p>
            <a:r>
              <a:rPr lang="es-MX" dirty="0"/>
              <a:t>Para seleccionar a los individuos de la muestra con ayuda de una calculadora científica, haga lo siguiente: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2876-B321-4099-B7D4-07515EC4E622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707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Obtenga en la calculadora un número aleatorio uniforme entre 0 y 1</a:t>
            </a:r>
          </a:p>
          <a:p>
            <a:pPr lvl="1"/>
            <a:r>
              <a:rPr lang="es-MX" dirty="0"/>
              <a:t>En una calculadora </a:t>
            </a:r>
            <a:r>
              <a:rPr lang="es-MX" dirty="0" err="1"/>
              <a:t>Casio</a:t>
            </a:r>
            <a:r>
              <a:rPr lang="es-MX" dirty="0"/>
              <a:t>, utilice </a:t>
            </a:r>
            <a:r>
              <a:rPr lang="es-MX" dirty="0" err="1"/>
              <a:t>Shift</a:t>
            </a:r>
            <a:r>
              <a:rPr lang="es-MX" dirty="0"/>
              <a:t> + </a:t>
            </a:r>
            <a:r>
              <a:rPr lang="es-MX" dirty="0" err="1"/>
              <a:t>Ran</a:t>
            </a:r>
            <a:r>
              <a:rPr lang="es-MX" dirty="0"/>
              <a:t>#</a:t>
            </a:r>
          </a:p>
          <a:p>
            <a:pPr lvl="1"/>
            <a:r>
              <a:rPr lang="es-MX" dirty="0"/>
              <a:t>Suponga que obtuvo el número 0.607</a:t>
            </a:r>
          </a:p>
          <a:p>
            <a:r>
              <a:rPr lang="es-MX" dirty="0"/>
              <a:t>Multiplique el número aleatorio obtenido por el tamaño de la población y redondee al entero más cercano</a:t>
            </a:r>
          </a:p>
          <a:p>
            <a:pPr lvl="1"/>
            <a:r>
              <a:rPr lang="es-MX" dirty="0"/>
              <a:t>Si obtiene 0, redondee a 1</a:t>
            </a:r>
          </a:p>
          <a:p>
            <a:pPr lvl="1"/>
            <a:r>
              <a:rPr lang="es-MX" dirty="0"/>
              <a:t>En el ejemplo, sería 0.607</a:t>
            </a:r>
            <a:r>
              <a:rPr lang="es-MX" dirty="0">
                <a:sym typeface="Symbol"/>
              </a:rPr>
              <a:t>32 = 19.424  19</a:t>
            </a:r>
          </a:p>
          <a:p>
            <a:r>
              <a:rPr lang="es-MX" dirty="0">
                <a:sym typeface="Symbol"/>
              </a:rPr>
              <a:t>El número obtenido de la multiplicación representa al individuo que pasa a formar parte de la muestra</a:t>
            </a:r>
          </a:p>
          <a:p>
            <a:pPr lvl="1"/>
            <a:r>
              <a:rPr lang="es-MX" dirty="0">
                <a:sym typeface="Symbol"/>
              </a:rPr>
              <a:t>En este caso, el alumno no. 19 en la lista es el primero de la muestra</a:t>
            </a:r>
          </a:p>
          <a:p>
            <a:r>
              <a:rPr lang="es-MX" dirty="0">
                <a:sym typeface="Symbol"/>
              </a:rPr>
              <a:t>Repita el procedimiento hasta obtener la cantidad de elementos necesarios para la muestra</a:t>
            </a:r>
          </a:p>
          <a:p>
            <a:pPr lvl="1"/>
            <a:r>
              <a:rPr lang="es-MX" dirty="0">
                <a:sym typeface="Symbol"/>
              </a:rPr>
              <a:t>En este caso, n = 5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DE8A3-2622-4419-BD99-6AC9F5DAE1E6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4122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Repitiendo el procedimiento, obtenemos</a:t>
            </a:r>
          </a:p>
          <a:p>
            <a:pPr lvl="1"/>
            <a:r>
              <a:rPr lang="es-MX" dirty="0"/>
              <a:t>0.992</a:t>
            </a:r>
            <a:r>
              <a:rPr lang="es-MX" dirty="0">
                <a:sym typeface="Symbol"/>
              </a:rPr>
              <a:t>32 = 31.774  32</a:t>
            </a:r>
            <a:endParaRPr lang="es-MX" dirty="0"/>
          </a:p>
          <a:p>
            <a:pPr lvl="1"/>
            <a:r>
              <a:rPr lang="es-MX" dirty="0"/>
              <a:t>0.274</a:t>
            </a:r>
            <a:r>
              <a:rPr lang="es-MX" dirty="0">
                <a:sym typeface="Symbol"/>
              </a:rPr>
              <a:t> 32 = 8.768  9</a:t>
            </a:r>
            <a:endParaRPr lang="es-MX" dirty="0"/>
          </a:p>
          <a:p>
            <a:pPr lvl="1"/>
            <a:r>
              <a:rPr lang="es-MX" dirty="0"/>
              <a:t>0.615</a:t>
            </a:r>
            <a:r>
              <a:rPr lang="es-MX" dirty="0">
                <a:sym typeface="Symbol"/>
              </a:rPr>
              <a:t> 32 = 19.68  20</a:t>
            </a:r>
            <a:endParaRPr lang="es-MX" dirty="0"/>
          </a:p>
          <a:p>
            <a:pPr lvl="1"/>
            <a:r>
              <a:rPr lang="es-MX" dirty="0"/>
              <a:t>0.732</a:t>
            </a:r>
            <a:r>
              <a:rPr lang="es-MX" dirty="0">
                <a:sym typeface="Symbol"/>
              </a:rPr>
              <a:t> 32 = 23.424  23</a:t>
            </a:r>
          </a:p>
          <a:p>
            <a:r>
              <a:rPr lang="es-MX" dirty="0">
                <a:sym typeface="Symbol"/>
              </a:rPr>
              <a:t>Así que los alumnos que estarán en la muestra son aquellos que en la lista tengan los números</a:t>
            </a:r>
          </a:p>
          <a:p>
            <a:pPr lvl="1"/>
            <a:r>
              <a:rPr lang="es-MX" dirty="0">
                <a:sym typeface="Symbol"/>
              </a:rPr>
              <a:t>19, 32, 9, 20, 23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CCB22-9670-437F-A5DA-634C3F294E2B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285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Muestreo aleatorio simple utilizando Excel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En Excel podemos utilizar la función </a:t>
            </a:r>
            <a:r>
              <a:rPr lang="es-MX" i="1" dirty="0"/>
              <a:t>aleatorio()</a:t>
            </a:r>
            <a:r>
              <a:rPr lang="es-MX" dirty="0"/>
              <a:t>, que opera igual que la calculadora</a:t>
            </a:r>
          </a:p>
          <a:p>
            <a:r>
              <a:rPr lang="es-MX" dirty="0"/>
              <a:t>También se puede utilizar la función </a:t>
            </a:r>
            <a:r>
              <a:rPr lang="es-MX" i="1" dirty="0" err="1"/>
              <a:t>aleatorio.entre</a:t>
            </a:r>
            <a:r>
              <a:rPr lang="es-MX" i="1" dirty="0"/>
              <a:t>(</a:t>
            </a:r>
            <a:r>
              <a:rPr lang="es-MX" i="1" dirty="0" err="1"/>
              <a:t>inicio,fin</a:t>
            </a:r>
            <a:r>
              <a:rPr lang="es-MX" i="1" dirty="0"/>
              <a:t>)</a:t>
            </a:r>
            <a:r>
              <a:rPr lang="es-MX" dirty="0"/>
              <a:t>, que directamente da números aleatorios entre los números </a:t>
            </a:r>
            <a:r>
              <a:rPr lang="es-MX" i="1" dirty="0"/>
              <a:t>inicio</a:t>
            </a:r>
            <a:r>
              <a:rPr lang="es-MX" dirty="0"/>
              <a:t> y </a:t>
            </a:r>
            <a:r>
              <a:rPr lang="es-MX" i="1" dirty="0"/>
              <a:t>fin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6817F-513B-44C5-9DCD-58C24FA61F79}" type="datetime1">
              <a:rPr lang="es-MX" smtClean="0"/>
              <a:t>26/03/2021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35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50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Clasificación de los métodos estadísticos</a:t>
            </a:r>
            <a:endParaRPr lang="es-MX" dirty="0"/>
          </a:p>
        </p:txBody>
      </p:sp>
      <p:graphicFrame>
        <p:nvGraphicFramePr>
          <p:cNvPr id="10" name="9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512553"/>
              </p:ext>
            </p:extLst>
          </p:nvPr>
        </p:nvGraphicFramePr>
        <p:xfrm>
          <a:off x="1981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F0F-ACC0-401F-943E-2A318C0024FC}" type="datetime1">
              <a:rPr lang="es-MX" smtClean="0"/>
              <a:t>26/03/2021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56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400" dirty="0"/>
              <a:t>Estadística descriptiva</a:t>
            </a:r>
            <a:endParaRPr lang="es-ES" sz="3400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MX" sz="4000" dirty="0"/>
              <a:t>Está compuesta por métodos que implican la recopilación, resumen y presentación de conjuntos de datos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87318-0762-4AC7-BA59-CD0B27FD1EBB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A1CF6-FA3A-4F94-9F32-6FC2A42F1741}" type="slidenum">
              <a:rPr lang="es-ES"/>
              <a:pPr/>
              <a:t>5</a:t>
            </a:fld>
            <a:endParaRPr lang="es-ES"/>
          </a:p>
        </p:txBody>
      </p:sp>
      <p:pic>
        <p:nvPicPr>
          <p:cNvPr id="8" name="Picture 2" descr="http://s3.amazonaws.com/libapps/accounts/12330/images/Estadistica2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96752"/>
            <a:ext cx="4038600" cy="252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mssides.weebly.com/uploads/1/3/4/2/13423479/41584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3789041"/>
            <a:ext cx="23812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085770"/>
      </p:ext>
    </p:extLst>
  </p:cSld>
  <p:clrMapOvr>
    <a:masterClrMapping/>
  </p:clrMapOvr>
  <p:transition spd="slow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Estadística Inferencial o Inferencia Estadística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s-MX" sz="2600" dirty="0"/>
              <a:t>Son los métodos que permiten </a:t>
            </a:r>
            <a:r>
              <a:rPr lang="es-MX" sz="2600" dirty="0">
                <a:solidFill>
                  <a:srgbClr val="FF0000"/>
                </a:solidFill>
              </a:rPr>
              <a:t>asignar un valor</a:t>
            </a:r>
            <a:r>
              <a:rPr lang="es-MX" sz="2600" dirty="0"/>
              <a:t> a una </a:t>
            </a:r>
            <a:r>
              <a:rPr lang="es-MX" sz="2600" dirty="0">
                <a:solidFill>
                  <a:srgbClr val="FF0000"/>
                </a:solidFill>
              </a:rPr>
              <a:t>característica</a:t>
            </a:r>
            <a:r>
              <a:rPr lang="es-MX" sz="2600" dirty="0"/>
              <a:t> de un </a:t>
            </a:r>
            <a:r>
              <a:rPr lang="es-MX" sz="2600" dirty="0">
                <a:solidFill>
                  <a:srgbClr val="C00000"/>
                </a:solidFill>
              </a:rPr>
              <a:t>gran conjunto</a:t>
            </a:r>
            <a:r>
              <a:rPr lang="es-MX" sz="2600" dirty="0"/>
              <a:t> de datos con base en la </a:t>
            </a:r>
            <a:r>
              <a:rPr lang="es-MX" sz="2600" dirty="0">
                <a:solidFill>
                  <a:srgbClr val="FF0000"/>
                </a:solidFill>
              </a:rPr>
              <a:t>observación</a:t>
            </a:r>
            <a:r>
              <a:rPr lang="es-MX" sz="2600" dirty="0"/>
              <a:t> de una, relativamente, </a:t>
            </a:r>
            <a:r>
              <a:rPr lang="es-MX" sz="2600" dirty="0">
                <a:solidFill>
                  <a:srgbClr val="C00000"/>
                </a:solidFill>
              </a:rPr>
              <a:t>pequeña parte </a:t>
            </a:r>
            <a:r>
              <a:rPr lang="es-MX" sz="2600" dirty="0"/>
              <a:t>de este</a:t>
            </a:r>
          </a:p>
          <a:p>
            <a:pPr>
              <a:lnSpc>
                <a:spcPct val="80000"/>
              </a:lnSpc>
            </a:pPr>
            <a:r>
              <a:rPr lang="es-MX" sz="2600" dirty="0"/>
              <a:t>Están basados en el uso de un conjunto de métodos matemáticos denominado </a:t>
            </a:r>
            <a:r>
              <a:rPr lang="es-MX" sz="2600" dirty="0">
                <a:solidFill>
                  <a:srgbClr val="C00000"/>
                </a:solidFill>
              </a:rPr>
              <a:t>Teoría de Probabilidades</a:t>
            </a:r>
            <a:endParaRPr lang="es-ES" sz="2600" dirty="0"/>
          </a:p>
        </p:txBody>
      </p:sp>
      <p:pic>
        <p:nvPicPr>
          <p:cNvPr id="8" name="7 Marcador de contenido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016" y="4725145"/>
            <a:ext cx="4038600" cy="146931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</p:spPr>
      </p:pic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6F0F-ACC0-401F-943E-2A318C0024FC}" type="datetime1">
              <a:rPr lang="es-MX" smtClean="0"/>
              <a:t>26/03/2021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Estadística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792DC-BFAA-4BD2-AB1A-4CED1729DB4D}" type="slidenum">
              <a:rPr lang="es-MX" smtClean="0"/>
              <a:t>6</a:t>
            </a:fld>
            <a:endParaRPr lang="es-MX"/>
          </a:p>
        </p:txBody>
      </p:sp>
      <p:grpSp>
        <p:nvGrpSpPr>
          <p:cNvPr id="45" name="44 Grupo"/>
          <p:cNvGrpSpPr/>
          <p:nvPr/>
        </p:nvGrpSpPr>
        <p:grpSpPr>
          <a:xfrm>
            <a:off x="9099278" y="3030118"/>
            <a:ext cx="1216338" cy="957415"/>
            <a:chOff x="7575278" y="3030117"/>
            <a:chExt cx="1216338" cy="957415"/>
          </a:xfrm>
        </p:grpSpPr>
        <p:pic>
          <p:nvPicPr>
            <p:cNvPr id="34" name="33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1216" y="3512332"/>
              <a:ext cx="475200" cy="475200"/>
            </a:xfrm>
            <a:prstGeom prst="rect">
              <a:avLst/>
            </a:prstGeom>
          </p:spPr>
        </p:pic>
        <p:pic>
          <p:nvPicPr>
            <p:cNvPr id="35" name="34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5278" y="3077562"/>
              <a:ext cx="475200" cy="475200"/>
            </a:xfrm>
            <a:prstGeom prst="rect">
              <a:avLst/>
            </a:prstGeom>
          </p:spPr>
        </p:pic>
        <p:pic>
          <p:nvPicPr>
            <p:cNvPr id="36" name="3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6416" y="3502095"/>
              <a:ext cx="475200" cy="475200"/>
            </a:xfrm>
            <a:prstGeom prst="rect">
              <a:avLst/>
            </a:prstGeom>
          </p:spPr>
        </p:pic>
        <p:pic>
          <p:nvPicPr>
            <p:cNvPr id="37" name="36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3659" y="3030117"/>
              <a:ext cx="475200" cy="475200"/>
            </a:xfrm>
            <a:prstGeom prst="rect">
              <a:avLst/>
            </a:prstGeom>
          </p:spPr>
        </p:pic>
      </p:grpSp>
      <p:grpSp>
        <p:nvGrpSpPr>
          <p:cNvPr id="44" name="43 Grupo"/>
          <p:cNvGrpSpPr/>
          <p:nvPr/>
        </p:nvGrpSpPr>
        <p:grpSpPr>
          <a:xfrm>
            <a:off x="6240016" y="1052736"/>
            <a:ext cx="2392080" cy="2104658"/>
            <a:chOff x="4716016" y="1052736"/>
            <a:chExt cx="2392080" cy="2104658"/>
          </a:xfrm>
        </p:grpSpPr>
        <p:pic>
          <p:nvPicPr>
            <p:cNvPr id="12" name="11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6016" y="1779875"/>
              <a:ext cx="475200" cy="475200"/>
            </a:xfrm>
            <a:prstGeom prst="rect">
              <a:avLst/>
            </a:prstGeom>
          </p:spPr>
        </p:pic>
        <p:pic>
          <p:nvPicPr>
            <p:cNvPr id="15" name="14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3616" y="1518840"/>
              <a:ext cx="475200" cy="475200"/>
            </a:xfrm>
            <a:prstGeom prst="rect">
              <a:avLst/>
            </a:prstGeom>
          </p:spPr>
        </p:pic>
        <p:pic>
          <p:nvPicPr>
            <p:cNvPr id="17" name="16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483" y="1762839"/>
              <a:ext cx="475200" cy="475200"/>
            </a:xfrm>
            <a:prstGeom prst="rect">
              <a:avLst/>
            </a:prstGeom>
          </p:spPr>
        </p:pic>
        <p:pic>
          <p:nvPicPr>
            <p:cNvPr id="19" name="18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619" y="1233150"/>
              <a:ext cx="475200" cy="475200"/>
            </a:xfrm>
            <a:prstGeom prst="rect">
              <a:avLst/>
            </a:prstGeom>
          </p:spPr>
        </p:pic>
        <p:pic>
          <p:nvPicPr>
            <p:cNvPr id="21" name="20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0307" y="1638848"/>
              <a:ext cx="475200" cy="475200"/>
            </a:xfrm>
            <a:prstGeom prst="rect">
              <a:avLst/>
            </a:prstGeom>
          </p:spPr>
        </p:pic>
        <p:pic>
          <p:nvPicPr>
            <p:cNvPr id="23" name="22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0014" y="2220640"/>
              <a:ext cx="475200" cy="475200"/>
            </a:xfrm>
            <a:prstGeom prst="rect">
              <a:avLst/>
            </a:prstGeom>
          </p:spPr>
        </p:pic>
        <p:pic>
          <p:nvPicPr>
            <p:cNvPr id="24" name="23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3232" y="2052330"/>
              <a:ext cx="475200" cy="475200"/>
            </a:xfrm>
            <a:prstGeom prst="rect">
              <a:avLst/>
            </a:prstGeom>
          </p:spPr>
        </p:pic>
        <p:pic>
          <p:nvPicPr>
            <p:cNvPr id="26" name="25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4083" y="1052736"/>
              <a:ext cx="475200" cy="475200"/>
            </a:xfrm>
            <a:prstGeom prst="rect">
              <a:avLst/>
            </a:prstGeom>
          </p:spPr>
        </p:pic>
        <p:pic>
          <p:nvPicPr>
            <p:cNvPr id="27" name="26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7907" y="2415340"/>
              <a:ext cx="475200" cy="475200"/>
            </a:xfrm>
            <a:prstGeom prst="rect">
              <a:avLst/>
            </a:prstGeom>
          </p:spPr>
        </p:pic>
        <p:pic>
          <p:nvPicPr>
            <p:cNvPr id="28" name="27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7884" y="1940140"/>
              <a:ext cx="475200" cy="475200"/>
            </a:xfrm>
            <a:prstGeom prst="rect">
              <a:avLst/>
            </a:prstGeom>
          </p:spPr>
        </p:pic>
        <p:pic>
          <p:nvPicPr>
            <p:cNvPr id="30" name="29 Imagen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6722" y="1498429"/>
              <a:ext cx="475200" cy="475200"/>
            </a:xfrm>
            <a:prstGeom prst="rect">
              <a:avLst/>
            </a:prstGeom>
          </p:spPr>
        </p:pic>
        <p:pic>
          <p:nvPicPr>
            <p:cNvPr id="31" name="30 Imagen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182" y="2549561"/>
              <a:ext cx="476250" cy="476250"/>
            </a:xfrm>
            <a:prstGeom prst="rect">
              <a:avLst/>
            </a:prstGeom>
          </p:spPr>
        </p:pic>
        <p:pic>
          <p:nvPicPr>
            <p:cNvPr id="32" name="31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5885" y="2329025"/>
              <a:ext cx="475200" cy="475200"/>
            </a:xfrm>
            <a:prstGeom prst="rect">
              <a:avLst/>
            </a:prstGeom>
          </p:spPr>
        </p:pic>
        <p:pic>
          <p:nvPicPr>
            <p:cNvPr id="33" name="32 Imagen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5063" y="2682194"/>
              <a:ext cx="475200" cy="475200"/>
            </a:xfrm>
            <a:prstGeom prst="rect">
              <a:avLst/>
            </a:prstGeom>
          </p:spPr>
        </p:pic>
        <p:pic>
          <p:nvPicPr>
            <p:cNvPr id="22" name="21 Imagen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6494" y="1232100"/>
              <a:ext cx="476250" cy="476250"/>
            </a:xfrm>
            <a:prstGeom prst="rect">
              <a:avLst/>
            </a:prstGeom>
          </p:spPr>
        </p:pic>
        <p:pic>
          <p:nvPicPr>
            <p:cNvPr id="20" name="19 Imagen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184" y="1159609"/>
              <a:ext cx="475200" cy="475200"/>
            </a:xfrm>
            <a:prstGeom prst="rect">
              <a:avLst/>
            </a:prstGeom>
          </p:spPr>
        </p:pic>
        <p:pic>
          <p:nvPicPr>
            <p:cNvPr id="29" name="28 Imagen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896" y="1634809"/>
              <a:ext cx="475200" cy="475200"/>
            </a:xfrm>
            <a:prstGeom prst="rect">
              <a:avLst/>
            </a:prstGeom>
          </p:spPr>
        </p:pic>
      </p:grpSp>
      <p:grpSp>
        <p:nvGrpSpPr>
          <p:cNvPr id="43" name="42 Grupo"/>
          <p:cNvGrpSpPr/>
          <p:nvPr/>
        </p:nvGrpSpPr>
        <p:grpSpPr>
          <a:xfrm>
            <a:off x="6409931" y="1169262"/>
            <a:ext cx="1865770" cy="1781541"/>
            <a:chOff x="4860014" y="1159609"/>
            <a:chExt cx="1865770" cy="1781541"/>
          </a:xfrm>
        </p:grpSpPr>
        <p:sp>
          <p:nvSpPr>
            <p:cNvPr id="38" name="37 Rectángulo redondeado"/>
            <p:cNvSpPr/>
            <p:nvPr/>
          </p:nvSpPr>
          <p:spPr>
            <a:xfrm>
              <a:off x="4860014" y="1159609"/>
              <a:ext cx="542649" cy="576420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6027907" y="2364730"/>
              <a:ext cx="542649" cy="576420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5527958" y="2017475"/>
              <a:ext cx="542649" cy="576420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9" name="38 Rectángulo redondeado"/>
            <p:cNvSpPr/>
            <p:nvPr/>
          </p:nvSpPr>
          <p:spPr>
            <a:xfrm>
              <a:off x="6183135" y="1456922"/>
              <a:ext cx="542649" cy="576420"/>
            </a:xfrm>
            <a:prstGeom prst="round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6" name="45 Flecha abajo"/>
          <p:cNvSpPr/>
          <p:nvPr/>
        </p:nvSpPr>
        <p:spPr>
          <a:xfrm rot="18913845">
            <a:off x="8632434" y="2234597"/>
            <a:ext cx="532912" cy="895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7" name="46 Imagen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254" y="3814216"/>
            <a:ext cx="192024" cy="228600"/>
          </a:xfrm>
          <a:prstGeom prst="rect">
            <a:avLst/>
          </a:prstGeom>
        </p:spPr>
      </p:pic>
      <p:pic>
        <p:nvPicPr>
          <p:cNvPr id="49" name="48 Imagen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210" y="3246120"/>
            <a:ext cx="226314" cy="365760"/>
          </a:xfrm>
          <a:prstGeom prst="rect">
            <a:avLst/>
          </a:prstGeom>
        </p:spPr>
      </p:pic>
      <p:sp>
        <p:nvSpPr>
          <p:cNvPr id="50" name="49 Flecha curvada hacia arriba"/>
          <p:cNvSpPr/>
          <p:nvPr/>
        </p:nvSpPr>
        <p:spPr>
          <a:xfrm rot="1429777" flipH="1">
            <a:off x="7334163" y="3844945"/>
            <a:ext cx="1233381" cy="37747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266747" y="4869160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Axioma 1</a:t>
            </a:r>
            <a:endParaRPr lang="es-MX" dirty="0"/>
          </a:p>
        </p:txBody>
      </p:sp>
      <p:sp>
        <p:nvSpPr>
          <p:cNvPr id="42" name="41 CuadroTexto"/>
          <p:cNvSpPr txBox="1"/>
          <p:nvPr/>
        </p:nvSpPr>
        <p:spPr>
          <a:xfrm>
            <a:off x="6240016" y="5301208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Axioma 2</a:t>
            </a:r>
            <a:endParaRPr lang="es-MX" dirty="0"/>
          </a:p>
        </p:txBody>
      </p:sp>
      <p:sp>
        <p:nvSpPr>
          <p:cNvPr id="48" name="47 CuadroTexto"/>
          <p:cNvSpPr txBox="1"/>
          <p:nvPr/>
        </p:nvSpPr>
        <p:spPr>
          <a:xfrm>
            <a:off x="6240016" y="5696723"/>
            <a:ext cx="12961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Axioma 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590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6" grpId="0" animBg="1"/>
      <p:bldP spid="50" grpId="0" animBg="1"/>
      <p:bldP spid="4" grpId="0" animBg="1"/>
      <p:bldP spid="42" grpId="0" animBg="1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400"/>
              <a:t>¿Cuándo usamos la Estadística?</a:t>
            </a:r>
            <a:endParaRPr lang="es-ES" sz="340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400" dirty="0"/>
              <a:t>El uso de la estadística es necesario cuando se opera con </a:t>
            </a:r>
            <a:r>
              <a:rPr lang="es-MX" sz="2400" dirty="0">
                <a:solidFill>
                  <a:srgbClr val="C00000"/>
                </a:solidFill>
              </a:rPr>
              <a:t>procesos</a:t>
            </a:r>
            <a:r>
              <a:rPr lang="es-MX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s-MX" sz="2400" dirty="0"/>
              <a:t>físicos, biológicos y sociales </a:t>
            </a:r>
            <a:r>
              <a:rPr lang="es-MX" sz="2400" dirty="0">
                <a:solidFill>
                  <a:srgbClr val="C00000"/>
                </a:solidFill>
              </a:rPr>
              <a:t>que generan observaciones que no es factible predecir con exactitud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Por ejemplo, no se puede predecir exactamente si al consultar a una persona sobre si </a:t>
            </a:r>
            <a:r>
              <a:rPr lang="es-MX" sz="2400" dirty="0">
                <a:solidFill>
                  <a:srgbClr val="0070C0"/>
                </a:solidFill>
              </a:rPr>
              <a:t>padece alguna alergia</a:t>
            </a:r>
            <a:r>
              <a:rPr lang="es-MX" sz="2400" dirty="0"/>
              <a:t>, su respuesta será afirmativa o no</a:t>
            </a:r>
          </a:p>
          <a:p>
            <a:pPr>
              <a:lnSpc>
                <a:spcPct val="90000"/>
              </a:lnSpc>
            </a:pPr>
            <a:r>
              <a:rPr lang="es-MX" sz="2400" dirty="0"/>
              <a:t>Tampoco es posible establecer con precisión </a:t>
            </a:r>
            <a:r>
              <a:rPr lang="es-MX" sz="2400" dirty="0">
                <a:solidFill>
                  <a:srgbClr val="0070C0"/>
                </a:solidFill>
              </a:rPr>
              <a:t>el valor de cotización final</a:t>
            </a:r>
            <a:r>
              <a:rPr lang="es-MX" sz="2400" dirty="0"/>
              <a:t> de cierta acción</a:t>
            </a:r>
            <a:r>
              <a:rPr lang="es-MX" sz="2400" dirty="0">
                <a:solidFill>
                  <a:srgbClr val="0070C0"/>
                </a:solidFill>
              </a:rPr>
              <a:t> </a:t>
            </a:r>
            <a:r>
              <a:rPr lang="es-MX" sz="2400" dirty="0"/>
              <a:t>para un mes dado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15DB-C6AE-4AED-AE5E-DE0C07369345}" type="datetime1">
              <a:rPr lang="es-MX" smtClean="0"/>
              <a:t>26/03/2021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Introducción a la Estadística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BB700-1F11-4CB3-BB74-600CE3F8D4DD}" type="slidenum">
              <a:rPr lang="es-ES"/>
              <a:pPr/>
              <a:t>7</a:t>
            </a:fld>
            <a:endParaRPr lang="es-ES"/>
          </a:p>
        </p:txBody>
      </p:sp>
      <p:pic>
        <p:nvPicPr>
          <p:cNvPr id="2052" name="Picture 4" descr="http://agrega.juntadeandalucia.es/repositorio/27012016/42/es-an_2016012714_9125937/cuerpo_humano/nuevima/alergia3.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57"/>
          <a:stretch/>
        </p:blipFill>
        <p:spPr bwMode="auto">
          <a:xfrm>
            <a:off x="6610924" y="1278732"/>
            <a:ext cx="2941460" cy="215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cdc-s3-ejece-main.s3.amazonaws.com/uploads/2015/12/bolsa-indicadores_1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6" y="3861049"/>
            <a:ext cx="4038600" cy="2468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0985959"/>
      </p:ext>
    </p:extLst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8" name="Picture 8" descr="http://preview.turbosquid.com/Preview/2014/07/07__17_23_48/Basic_Dice_Colors.jpgbf6decd9-e85a-4d03-86b6-55fbedf9c731Origi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4437112"/>
            <a:ext cx="1975104" cy="197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2" name="Picture 2" descr="https://s3.amazonaws.com/ngccoin-production/world-coin-price-guide/150195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97" y="1268760"/>
            <a:ext cx="148130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4" name="Picture 4" descr="http://rhr.co.me/wp-content/uploads/2015/12/Cashier-Jobs-in-2016-300x3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386" y="2204864"/>
            <a:ext cx="1573348" cy="157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6" name="Picture 6" descr="http://www.sylvane.com/blog/wp-content/uploads/2012/02/spring-allergies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89413"/>
            <a:ext cx="1835696" cy="121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1" name="Rectangle 1027"/>
          <p:cNvSpPr>
            <a:spLocks noGrp="1" noChangeArrowheads="1"/>
          </p:cNvSpPr>
          <p:nvPr>
            <p:ph idx="1"/>
          </p:nvPr>
        </p:nvSpPr>
        <p:spPr>
          <a:solidFill>
            <a:schemeClr val="bg1">
              <a:alpha val="40000"/>
            </a:schemeClr>
          </a:solidFill>
        </p:spPr>
        <p:txBody>
          <a:bodyPr>
            <a:normAutofit/>
          </a:bodyPr>
          <a:lstStyle/>
          <a:p>
            <a:r>
              <a:rPr lang="es-ES" sz="2800" dirty="0"/>
              <a:t>Por ejemplo, al </a:t>
            </a:r>
            <a:r>
              <a:rPr lang="es-ES" sz="2800" dirty="0">
                <a:solidFill>
                  <a:srgbClr val="FF0000"/>
                </a:solidFill>
              </a:rPr>
              <a:t>lanzar una moneda </a:t>
            </a:r>
            <a:r>
              <a:rPr lang="es-ES" sz="2800" dirty="0"/>
              <a:t>legal, no podemos garantizar si el resultado será “Águila” o “Sol”</a:t>
            </a:r>
          </a:p>
          <a:p>
            <a:pPr eaLnBrk="1" hangingPunct="1"/>
            <a:r>
              <a:rPr lang="es-ES" sz="2800" dirty="0"/>
              <a:t>Es posible que no pueda predecirse con toda exactitud el </a:t>
            </a:r>
            <a:r>
              <a:rPr lang="es-ES" sz="2800" dirty="0">
                <a:solidFill>
                  <a:srgbClr val="FF0000"/>
                </a:solidFill>
              </a:rPr>
              <a:t>monto de los ingresos </a:t>
            </a:r>
            <a:r>
              <a:rPr lang="es-ES" sz="2800" dirty="0"/>
              <a:t>de una empresa para el mes próximo</a:t>
            </a:r>
          </a:p>
          <a:p>
            <a:pPr eaLnBrk="1" hangingPunct="1"/>
            <a:r>
              <a:rPr lang="es-ES" sz="2800" dirty="0"/>
              <a:t>No podemos saber con seguridad, antes de preguntarle, si una persona nos responderá si </a:t>
            </a:r>
            <a:r>
              <a:rPr lang="es-ES" sz="2800" dirty="0">
                <a:solidFill>
                  <a:srgbClr val="FF0000"/>
                </a:solidFill>
              </a:rPr>
              <a:t>es o no alérgica </a:t>
            </a:r>
            <a:r>
              <a:rPr lang="es-ES" sz="2800" dirty="0"/>
              <a:t>al polen</a:t>
            </a:r>
          </a:p>
          <a:p>
            <a:r>
              <a:rPr lang="es-ES" sz="2800" dirty="0"/>
              <a:t>A tales </a:t>
            </a:r>
            <a:r>
              <a:rPr lang="es-ES" sz="2800" dirty="0">
                <a:solidFill>
                  <a:srgbClr val="FF0000"/>
                </a:solidFill>
              </a:rPr>
              <a:t>procesos</a:t>
            </a:r>
            <a:r>
              <a:rPr lang="es-ES" sz="2800" dirty="0"/>
              <a:t>, se les denomina </a:t>
            </a:r>
            <a:r>
              <a:rPr lang="es-ES" sz="2800" dirty="0">
                <a:solidFill>
                  <a:srgbClr val="FF0000"/>
                </a:solidFill>
              </a:rPr>
              <a:t>aleatorios</a:t>
            </a:r>
            <a:r>
              <a:rPr lang="es-ES" sz="2800" dirty="0"/>
              <a:t>, ya que sus resultados futuros no son predecibles con exactitud</a:t>
            </a:r>
          </a:p>
          <a:p>
            <a:pPr eaLnBrk="1" hangingPunct="1"/>
            <a:endParaRPr lang="es-ES" sz="2800" dirty="0"/>
          </a:p>
        </p:txBody>
      </p:sp>
      <p:sp>
        <p:nvSpPr>
          <p:cNvPr id="4098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1400">
                <a:solidFill>
                  <a:schemeClr val="tx2"/>
                </a:solidFill>
                <a:latin typeface="Arial Narrow" pitchFamily="34" charset="0"/>
              </a:rPr>
              <a:t>2016 v2.3.716</a:t>
            </a:r>
            <a:endParaRPr lang="es-ES" sz="1400" dirty="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09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44BFF5-01C5-4766-A930-2EF8AB2D2325}" type="slidenum">
              <a:rPr lang="es-ES" sz="1400">
                <a:solidFill>
                  <a:schemeClr val="tx2"/>
                </a:solidFill>
                <a:latin typeface="Arial Narrow" pitchFamily="34" charset="0"/>
              </a:rPr>
              <a:pPr eaLnBrk="1" hangingPunct="1"/>
              <a:t>8</a:t>
            </a:fld>
            <a:endParaRPr lang="es-ES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MX" dirty="0"/>
              <a:t>Procesos aleatorios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la Probabilidad</a:t>
            </a:r>
          </a:p>
        </p:txBody>
      </p:sp>
    </p:spTree>
    <p:extLst>
      <p:ext uri="{BB962C8B-B14F-4D97-AF65-F5344CB8AC3E}">
        <p14:creationId xmlns:p14="http://schemas.microsoft.com/office/powerpoint/2010/main" val="416390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1981200" y="1481329"/>
            <a:ext cx="8291264" cy="2523736"/>
          </a:xfrm>
        </p:spPr>
        <p:txBody>
          <a:bodyPr>
            <a:noAutofit/>
          </a:bodyPr>
          <a:lstStyle/>
          <a:p>
            <a:pPr eaLnBrk="1" hangingPunct="1"/>
            <a:r>
              <a:rPr lang="es-MX" sz="2400" dirty="0"/>
              <a:t>Aunque el resultado de dichos procesos es </a:t>
            </a:r>
            <a:r>
              <a:rPr lang="es-MX" sz="2400" dirty="0">
                <a:solidFill>
                  <a:srgbClr val="FF0000"/>
                </a:solidFill>
              </a:rPr>
              <a:t>aleatorio</a:t>
            </a:r>
            <a:r>
              <a:rPr lang="es-MX" sz="2400" dirty="0"/>
              <a:t>, la </a:t>
            </a:r>
            <a:r>
              <a:rPr lang="es-MX" sz="2400" dirty="0">
                <a:solidFill>
                  <a:srgbClr val="FF0000"/>
                </a:solidFill>
              </a:rPr>
              <a:t>frecuencia relativa</a:t>
            </a:r>
            <a:r>
              <a:rPr lang="es-MX" sz="2400" dirty="0"/>
              <a:t> con la que ocurren, a menudo es estable, o bien tiende a estabilizarse tras un gran número de ensayos</a:t>
            </a:r>
          </a:p>
        </p:txBody>
      </p:sp>
      <p:sp>
        <p:nvSpPr>
          <p:cNvPr id="4098" name="3 Marcador de fecha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1400">
                <a:solidFill>
                  <a:schemeClr val="tx2"/>
                </a:solidFill>
                <a:latin typeface="Arial Narrow" pitchFamily="34" charset="0"/>
              </a:rPr>
              <a:t>2016 v2.3.716</a:t>
            </a:r>
            <a:endParaRPr lang="es-ES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a la Probabilidad</a:t>
            </a:r>
          </a:p>
        </p:txBody>
      </p:sp>
      <p:sp>
        <p:nvSpPr>
          <p:cNvPr id="4099" name="5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44BFF5-01C5-4766-A930-2EF8AB2D2325}" type="slidenum">
              <a:rPr lang="es-ES" sz="1400">
                <a:solidFill>
                  <a:schemeClr val="tx2"/>
                </a:solidFill>
                <a:latin typeface="Arial Narrow" pitchFamily="34" charset="0"/>
              </a:rPr>
              <a:pPr eaLnBrk="1" hangingPunct="1"/>
              <a:t>9</a:t>
            </a:fld>
            <a:endParaRPr lang="es-ES" sz="1400">
              <a:solidFill>
                <a:schemeClr val="tx2"/>
              </a:solidFill>
              <a:latin typeface="Arial Narrow" pitchFamily="34" charset="0"/>
            </a:endParaRPr>
          </a:p>
        </p:txBody>
      </p:sp>
      <p:sp>
        <p:nvSpPr>
          <p:cNvPr id="410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MX" dirty="0"/>
              <a:t>Procesos aleatorios</a:t>
            </a:r>
            <a:endParaRPr lang="es-ES" dirty="0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009733"/>
            <a:ext cx="7344816" cy="3826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85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1"/>
  <p:tag name="ORIGINALWIDTH" val="861.75"/>
  <p:tag name="OUTPUTDPI" val="1200"/>
  <p:tag name="LATEXADDIN" val="\documentclass{article}&#10;\usepackage{amsmath}&#10;\pagestyle{empty}&#10;\begin{document}&#10;&#10;$\mu_3 = 2, \sigma_3 = 1.7$&#10;&#10;\end{document}"/>
  <p:tag name="IGUANATEXSIZE" val="12"/>
  <p:tag name="IGUANATEXCURSOR" val="107"/>
  <p:tag name="TRANSPARENCY" val="Verdadero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955.5"/>
  <p:tag name="OUTPUTDPI" val="1200"/>
  <p:tag name="LATEXADDIN" val="\documentclass{article}&#10;\usepackage{amsmath}&#10;\pagestyle{empty}&#10;\begin{document}&#10;&#10;$\mu_2 = 2.3, \sigma_2 = 0.9$&#10;&#10;\end{document}"/>
  <p:tag name="IGUANATEXSIZE" val="12"/>
  <p:tag name="IGUANATEXCURSOR" val="102"/>
  <p:tag name="TRANSPARENCY" val="Verdadero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9.5"/>
  <p:tag name="ORIGINALWIDTH" val="955.5"/>
  <p:tag name="OUTPUTDPI" val="1200"/>
  <p:tag name="LATEXADDIN" val="\documentclass{article}&#10;\usepackage{amsmath}&#10;\pagestyle{empty}&#10;\begin{document}&#10;&#10;$\mu_1 = 3.5, \sigma_1 = 0.8$&#10;&#10;\end{document}"/>
  <p:tag name="IGUANATEXSIZE" val="12"/>
  <p:tag name="IGUANATEXCURSOR" val="109"/>
  <p:tag name="TRANSPARENCY" val="Verdadero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5"/>
  <p:tag name="ORIGINALWIDTH" val="63"/>
  <p:tag name="OUTPUTDPI" val="1200"/>
  <p:tag name="LATEXADDIN" val="\documentclass{article}&#10;\usepackage{amsmath}&#10;\pagestyle{empty}&#10;\begin{document}&#10;&#10;$\bar{x}$&#10;&#10;\end{document}"/>
  <p:tag name="IGUANATEXSIZE" val="30"/>
  <p:tag name="IGUANATEXCURSOR" val="88"/>
  <p:tag name="TRANSPARENCY" val="Verdadero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"/>
  <p:tag name="ORIGINALWIDTH" val="74.25"/>
  <p:tag name="OUTPUTDPI" val="1200"/>
  <p:tag name="LATEXADDIN" val="\documentclass{article}&#10;\usepackage{amsmath}&#10;\pagestyle{empty}&#10;\begin{document}&#10;&#10;$\widehat{\mu}$&#10;&#10;\end{document}"/>
  <p:tag name="IGUANATEXSIZE" val="30"/>
  <p:tag name="IGUANATEXCURSOR" val="94"/>
  <p:tag name="TRANSPARENCY" val="Verdadero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8.8"/>
  <p:tag name="ORIGINALWIDTH" val="691.8"/>
  <p:tag name="OUTPUTDPI" val="1200"/>
  <p:tag name="LATEXADDIN" val="\documentclass{article}&#10;\usepackage{amsmath}&#10;\pagestyle{empty}&#10;\begin{document}&#10;&#10;$P(\text{\'Aguila}) = 0.5$&#10;&#10;\end{document}"/>
  <p:tag name="IGUANATEXSIZE" val="40"/>
  <p:tag name="IGUANATEXCURSOR" val="103"/>
  <p:tag name="TRANSPARENCY" val="Verdadero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962.25"/>
  <p:tag name="OUTPUTDPI" val="1200"/>
  <p:tag name="LATEXADDIN" val="\documentclass{article}&#10;\usepackage{amsmath}&#10;\pagestyle{empty}&#10;\begin{document}&#10;&#10;$P(\text{Alergia}) = 0.15$&#10;&#10;\end{document}"/>
  <p:tag name="IGUANATEXSIZE" val="40"/>
  <p:tag name="IGUANATEXCURSOR" val="105"/>
  <p:tag name="TRANSPARENCY" val="Verdadero"/>
  <p:tag name="FILENAME" val=""/>
  <p:tag name="INPUTTYPE" val="0"/>
  <p:tag name="LATEXENGINEID" val="0"/>
  <p:tag name="TEMPFOLDER" val="c:\temp\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7384</TotalTime>
  <Words>2155</Words>
  <Application>Microsoft Office PowerPoint</Application>
  <PresentationFormat>Panorámica</PresentationFormat>
  <Paragraphs>331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3" baseType="lpstr">
      <vt:lpstr>Arial</vt:lpstr>
      <vt:lpstr>Arial Narrow</vt:lpstr>
      <vt:lpstr>Calibri</vt:lpstr>
      <vt:lpstr>Cambria Math</vt:lpstr>
      <vt:lpstr>Symbol</vt:lpstr>
      <vt:lpstr>Times New Roman</vt:lpstr>
      <vt:lpstr>Wingdings 2</vt:lpstr>
      <vt:lpstr>Claridad</vt:lpstr>
      <vt:lpstr>Introducción a la Estadística</vt:lpstr>
      <vt:lpstr>Definición de Estadística</vt:lpstr>
      <vt:lpstr>Utilidad de la Estadística</vt:lpstr>
      <vt:lpstr>Clasificación de los métodos estadísticos</vt:lpstr>
      <vt:lpstr>Estadística descriptiva</vt:lpstr>
      <vt:lpstr>Estadística Inferencial o Inferencia Estadística</vt:lpstr>
      <vt:lpstr>¿Cuándo usamos la Estadística?</vt:lpstr>
      <vt:lpstr>Procesos aleatorios</vt:lpstr>
      <vt:lpstr>Procesos aleatorios</vt:lpstr>
      <vt:lpstr>Procesos aleatorios</vt:lpstr>
      <vt:lpstr>Procesos aleatorios</vt:lpstr>
      <vt:lpstr>¿Cuándo usamos la Estadística?</vt:lpstr>
      <vt:lpstr>Inversión de 19 tipos de actividad económica en 2003 en México</vt:lpstr>
      <vt:lpstr>¿Cuándo usamos la estadística?</vt:lpstr>
      <vt:lpstr>Viviendas con tecnologías de información y comunicación en 2010 en México</vt:lpstr>
      <vt:lpstr>Conceptos básicos de Estadística</vt:lpstr>
      <vt:lpstr>Conceptos básicos de Estadística</vt:lpstr>
      <vt:lpstr>Presentación de PowerPoint</vt:lpstr>
      <vt:lpstr>Ejemplo 1</vt:lpstr>
      <vt:lpstr>Ejemplo 1</vt:lpstr>
      <vt:lpstr>Conceptos Básicos</vt:lpstr>
      <vt:lpstr>Inferencia Estadística</vt:lpstr>
      <vt:lpstr>Inferencia Estadística</vt:lpstr>
      <vt:lpstr>Ejemplos</vt:lpstr>
      <vt:lpstr>Conceptos básicos de muestreo estadístico</vt:lpstr>
      <vt:lpstr>Muestreo Probabilístico</vt:lpstr>
      <vt:lpstr>Diseño Muestral</vt:lpstr>
      <vt:lpstr>Diseño Muestral</vt:lpstr>
      <vt:lpstr>Diseño Muestral</vt:lpstr>
      <vt:lpstr>Ejemplo de muestreo aleatorio simple</vt:lpstr>
      <vt:lpstr>Muestreo aleatorio simple</vt:lpstr>
      <vt:lpstr>Ejemplo de muestreo aleatorio simple usando una calculadora científica</vt:lpstr>
      <vt:lpstr>Ejemplo</vt:lpstr>
      <vt:lpstr>Ejemplo</vt:lpstr>
      <vt:lpstr>Muestreo aleatorio simple utilizando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Estadística Conceptos básicos</dc:title>
  <dc:creator>MCE Paul Ramírez De la Cruz</dc:creator>
  <cp:lastModifiedBy>Paul Ramirez de la Cruz</cp:lastModifiedBy>
  <cp:revision>59</cp:revision>
  <dcterms:created xsi:type="dcterms:W3CDTF">2013-01-28T23:20:48Z</dcterms:created>
  <dcterms:modified xsi:type="dcterms:W3CDTF">2021-03-27T02:17:41Z</dcterms:modified>
</cp:coreProperties>
</file>