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48"/>
  </p:notesMasterIdLst>
  <p:sldIdLst>
    <p:sldId id="297" r:id="rId3"/>
    <p:sldId id="257" r:id="rId4"/>
    <p:sldId id="258" r:id="rId5"/>
    <p:sldId id="259" r:id="rId6"/>
    <p:sldId id="260" r:id="rId7"/>
    <p:sldId id="261" r:id="rId8"/>
    <p:sldId id="262" r:id="rId9"/>
    <p:sldId id="298" r:id="rId10"/>
    <p:sldId id="299" r:id="rId11"/>
    <p:sldId id="306" r:id="rId12"/>
    <p:sldId id="263" r:id="rId13"/>
    <p:sldId id="264" r:id="rId14"/>
    <p:sldId id="265" r:id="rId15"/>
    <p:sldId id="266" r:id="rId16"/>
    <p:sldId id="301" r:id="rId17"/>
    <p:sldId id="302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300" r:id="rId26"/>
    <p:sldId id="274" r:id="rId27"/>
    <p:sldId id="303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305" r:id="rId37"/>
    <p:sldId id="304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6" r:id="rId47"/>
  </p:sldIdLst>
  <p:sldSz cx="9144000" cy="5143500" type="screen16x9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7" d="100"/>
          <a:sy n="97" d="100"/>
        </p:scale>
        <p:origin x="63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0467C-E590-4A89-B60D-1F2799E0B008}" type="datetimeFigureOut">
              <a:rPr lang="es-MX" smtClean="0"/>
              <a:t>18/08/2021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1B96E-4A6D-4D17-BAE4-0973D5A6DF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696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LMA 2018 02 13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B96E-4A6D-4D17-BAE4-0973D5A6DFDA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420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LMA 2018 02 14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B96E-4A6D-4D17-BAE4-0973D5A6DFDA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82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IE 2018 03 06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B96E-4A6D-4D17-BAE4-0973D5A6DFDA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746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IE 2018 03 06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B96E-4A6D-4D17-BAE4-0973D5A6DFDA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286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IE 2018 03 07</a:t>
            </a:r>
          </a:p>
          <a:p>
            <a:r>
              <a:rPr lang="es-MX" dirty="0"/>
              <a:t>LMA 2018 02 15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61B96E-4A6D-4D17-BAE4-0973D5A6DFDA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00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3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36DD72B-6913-4488-8407-4A815FB4CC5E}" type="datetime1">
              <a:rPr lang="es-MX" smtClean="0"/>
              <a:t>18/08/2021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">
                <a:solidFill>
                  <a:srgbClr val="4E67C8">
                    <a:tint val="20000"/>
                  </a:srgbClr>
                </a:solidFill>
              </a:rPr>
              <a:t>Introducción a la Probabilidad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1C77D38-E2B3-4618-8453-A6C3EF333D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4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9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C86411-B7B6-4D2A-B6D6-6B3B8AE5D79D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77CA7-57F0-4168-B726-61AB9FC42CC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9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2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61C56D-5C43-47DF-B618-D55B49F99562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6793A-09A1-4C13-B99F-0DE01F437BC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03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2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EA500D7-BA16-4E0B-9392-807434428AC1}" type="datetime1">
              <a:rPr lang="es-MX" smtClean="0"/>
              <a:t>18/08/2021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s-ES">
                <a:solidFill>
                  <a:srgbClr val="4E67C8">
                    <a:tint val="20000"/>
                  </a:srgbClr>
                </a:solidFill>
              </a:rPr>
              <a:t>Introducción a la Probabilidad</a:t>
            </a:r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1C77D38-E2B3-4618-8453-A6C3EF333D5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43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3A796-133F-4295-88A4-48F453CBEAA5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799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CC7ED-FD25-4065-9831-C476A520C508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10A68-DC18-45CB-8926-FF5BA0AF8D5C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89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F012A-1944-4EF3-97F2-5076EC5BD5A6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70051-BBC0-45EF-A6BC-6B74A0E6B1F5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3783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9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4D5FE4-BF42-4F78-BF1F-762C5E31BDEA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E8EFE-2FE7-4AA8-8DD8-3BC5DDA8CD1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16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CE825E-B20A-4D73-AAF7-2C2814A8806A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07819-56E0-4E7E-B51C-A3A46CA52115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149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49494-1511-47D3-9278-617429020987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0B6DF-FEAD-4123-BACA-3BA22A7BF8F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09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pPr>
              <a:defRPr/>
            </a:pPr>
            <a:fld id="{775ABF0A-37BB-4E85-9F66-D024BF54A0C5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ADEB1-7A2F-4E3A-BDB3-77017C5FE203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49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745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7ED1A0-695D-4B5B-A0B1-D11A200D4EDD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5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CB9FEF-B660-47B5-9E13-33BB149C31AB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9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14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8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58557D-DAFB-47D0-96D8-B07E8A02EA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77CA7-57F0-4168-B726-61AB9FC42CC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0646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1"/>
            <a:ext cx="1777470" cy="4194571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60DE3E-E4FE-4689-B2C9-2D4D88ABB5D8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6793A-09A1-4C13-B99F-0DE01F437BC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dirty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E2AF6B-950B-441A-80A7-D171750A898A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10A68-DC18-45CB-8926-FF5BA0AF8D5C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76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BA748D-9573-4484-99E7-9D9A770CA6D1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70051-BBC0-45EF-A6BC-6B74A0E6B1F5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1112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31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2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30" y="1083222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37E539-A8C1-4A94-8715-026769BCA23D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EE8EFE-2FE7-4AA8-8DD8-3BC5DDA8CD1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4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AABF2E-0552-46BC-9DF4-DDE058F7E0A8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07819-56E0-4E7E-B51C-A3A46CA52115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65971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C03010-74FE-454B-8B09-82FA3A412117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0B6DF-FEAD-4123-BACA-3BA22A7BF8FA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0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pPr>
              <a:defRPr/>
            </a:pPr>
            <a:fld id="{D6647381-1A9C-4D0A-8D44-669C15F810DD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ADEB1-7A2F-4E3A-BDB3-77017C5FE203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5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C2026CA-41AA-4626-A7E8-4E7DAF6485F9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7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9CB9FEF-B660-47B5-9E13-33BB149C31AB}" type="slidenum">
              <a:rPr lang="es-ES" smtClean="0">
                <a:solidFill>
                  <a:prstClr val="white"/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4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60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-9235" y="4340806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12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4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60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5" y="4340806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C24387-8D84-4C6B-A8E1-EEC4A82C0C90}" type="datetime1">
              <a:rPr lang="es-MX" smtClean="0">
                <a:solidFill>
                  <a:prstClr val="black"/>
                </a:solidFill>
                <a:latin typeface="Times New Roman" pitchFamily="18" charset="0"/>
              </a:rPr>
              <a:t>18/08/2021</a:t>
            </a:fld>
            <a:endParaRPr lang="es-E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7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>
                <a:solidFill>
                  <a:prstClr val="black"/>
                </a:solidFill>
                <a:latin typeface="Times New Roman" pitchFamily="18" charset="0"/>
              </a:rPr>
              <a:t>Introducción a la Probabilidad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8237E-2026-40C6-9D3B-4F9F3E3D37BE}" type="slidenum">
              <a:rPr lang="es-ES" smtClean="0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7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3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9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1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prstClr val="white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-9235" y="4340805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A16A55-6F7F-48C1-801B-6AB9C46EA9F3}" type="datetime1">
              <a:rPr lang="es-MX" smtClean="0">
                <a:solidFill>
                  <a:prstClr val="black"/>
                </a:solidFill>
                <a:latin typeface="Times New Roman" pitchFamily="18" charset="0"/>
              </a:rPr>
              <a:t>18/08/2021</a:t>
            </a:fld>
            <a:endParaRPr lang="es-ES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5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>
                <a:solidFill>
                  <a:prstClr val="black"/>
                </a:solidFill>
                <a:latin typeface="Times New Roman" pitchFamily="18" charset="0"/>
              </a:rPr>
              <a:t>Introducción a la Probabilidad</a:t>
            </a:r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8237E-2026-40C6-9D3B-4F9F3E3D37BE}" type="slidenum">
              <a:rPr lang="es-ES" smtClean="0">
                <a:solidFill>
                  <a:prstClr val="black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3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dirty="0"/>
              <a:t>Probabilidad Condicional</a:t>
            </a:r>
            <a:endParaRPr lang="es-E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sz="2400" dirty="0"/>
              <a:t>M. en C. Paul Ramírez De la Cruz</a:t>
            </a:r>
          </a:p>
        </p:txBody>
      </p:sp>
    </p:spTree>
    <p:extLst>
      <p:ext uri="{BB962C8B-B14F-4D97-AF65-F5344CB8AC3E}">
        <p14:creationId xmlns:p14="http://schemas.microsoft.com/office/powerpoint/2010/main" val="66140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lphaLcParenR" startAt="3"/>
            </a:pPr>
            <a:r>
              <a:rPr lang="es-MX" dirty="0"/>
              <a:t>¿Son independientes los eventos “es hombre” y “estudia secundaria”?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</a:rPr>
              <a:t>Veamos. Tenemos que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</a:rPr>
              <a:t>P(H</a:t>
            </a: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S) = 220/1589 = 0.138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Y por otro lado,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P(H)P(S) = (742/1589)(431/1589) = 0.467(0.271) = 0.127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Observamos que </a:t>
            </a:r>
            <a:r>
              <a:rPr lang="es-MX" dirty="0">
                <a:solidFill>
                  <a:srgbClr val="0070C0"/>
                </a:solidFill>
              </a:rPr>
              <a:t>P(H</a:t>
            </a: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S) ≠ P(H)P(S), así que los eventos H y S son dependientes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421673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alker33.files.wordpress.com/2012/04/buero2.jpg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93" y="6554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solidFill>
            <a:schemeClr val="bg1">
              <a:alpha val="70000"/>
            </a:schemeClr>
          </a:solidFill>
        </p:spPr>
        <p:txBody>
          <a:bodyPr>
            <a:noAutofit/>
          </a:bodyPr>
          <a:lstStyle/>
          <a:p>
            <a:r>
              <a:rPr lang="es-MX" sz="1800" dirty="0"/>
              <a:t>Considere los datos del ejercicio previo sobre los distintos modelos de computadora</a:t>
            </a:r>
          </a:p>
          <a:p>
            <a:r>
              <a:rPr lang="es-MX" sz="1800" dirty="0"/>
              <a:t>Sean A = {Tiene memoria estándar}, B = {Tiene unidad de DVD}, C = {DD&gt;160}</a:t>
            </a:r>
          </a:p>
          <a:p>
            <a:pPr marL="566928" indent="-457200">
              <a:buFont typeface="+mj-lt"/>
              <a:buAutoNum type="alphaLcParenR"/>
            </a:pPr>
            <a:r>
              <a:rPr lang="es-MX" sz="1800" dirty="0"/>
              <a:t>Calcule P(A | B) y P(B | A). ¿Son iguales?</a:t>
            </a:r>
          </a:p>
          <a:p>
            <a:pPr marL="566928" indent="-457200">
              <a:buFont typeface="+mj-lt"/>
              <a:buAutoNum type="alphaLcParenR"/>
            </a:pPr>
            <a:r>
              <a:rPr lang="es-MX" sz="1800" dirty="0"/>
              <a:t>Calcule P(A’ | B). ¿Se cumple que P(A’|B) = 1 – P(A | B)?</a:t>
            </a:r>
          </a:p>
          <a:p>
            <a:pPr marL="566928" indent="-457200">
              <a:buFont typeface="+mj-lt"/>
              <a:buAutoNum type="alphaLcParenR"/>
            </a:pPr>
            <a:r>
              <a:rPr lang="es-MX" sz="1800" dirty="0"/>
              <a:t>Calcule P(B | C) y P(B | C’). ¿Se cumple que P(B | C’) = 1 – P(B | C)?</a:t>
            </a:r>
          </a:p>
          <a:p>
            <a:pPr marL="566928" indent="-457200">
              <a:buFont typeface="+mj-lt"/>
              <a:buAutoNum type="alphaLcParenR"/>
            </a:pPr>
            <a:r>
              <a:rPr lang="es-MX" sz="1800" dirty="0"/>
              <a:t>¿Son independientes los eventos A y B? ¿Lo son B y C? ¿Lo son A y C?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02D7B2-4A51-43BB-B823-7E0A217BC6CC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33039"/>
              </p:ext>
            </p:extLst>
          </p:nvPr>
        </p:nvGraphicFramePr>
        <p:xfrm>
          <a:off x="107510" y="3921901"/>
          <a:ext cx="8856981" cy="801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28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Modelo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4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6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9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5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Porcentaje de ventas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27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23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0349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6" name="Picture 6" descr="http://stat.homeshop18.com/homeshop18/images/productImages/194/western-digital-1tb-desktop-sata-hard-disk-drive-medium_ff86dd0831b8aa77826d4a3dbf810e6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82" y="3705880"/>
            <a:ext cx="942975" cy="70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4" name="Picture 4" descr="http://www.bitslab.net/wp-content/uploads/2006/12/liteon-blu-ra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2787775"/>
            <a:ext cx="1190625" cy="51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80F69-475D-44B5-9E7F-F7FE1940E3FE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61442" name="Picture 2" descr="http://image.made-in-china.com/2f0j00wMRQVkWcbeuP/DDR2-Laptop-RAM-Memor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872" y="1737096"/>
            <a:ext cx="130048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4536"/>
              </p:ext>
            </p:extLst>
          </p:nvPr>
        </p:nvGraphicFramePr>
        <p:xfrm>
          <a:off x="539556" y="897564"/>
          <a:ext cx="8496945" cy="3605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77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0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100" dirty="0">
                          <a:effectLst/>
                        </a:rPr>
                        <a:t>Modelo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3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4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6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9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900" dirty="0">
                          <a:effectLst/>
                        </a:rPr>
                        <a:t>Porcentaje de ventas</a:t>
                      </a:r>
                      <a:endParaRPr lang="es-MX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27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23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10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13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7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4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5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>
                          <a:effectLst/>
                        </a:rPr>
                        <a:t>8</a:t>
                      </a:r>
                      <a:endParaRPr lang="es-MX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</a:rPr>
                        <a:t>3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Memoria estándar</a:t>
                      </a: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Memoria expandida</a:t>
                      </a: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DVD</a:t>
                      </a: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Blu-Ray</a:t>
                      </a: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DD 160GB</a:t>
                      </a: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DD</a:t>
                      </a:r>
                      <a:r>
                        <a:rPr lang="es-MX" sz="12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250GB</a:t>
                      </a:r>
                      <a:endParaRPr lang="es-MX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DD 320GB</a:t>
                      </a: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Calibri"/>
                          <a:ea typeface="Calibri"/>
                          <a:cs typeface="Times New Roman"/>
                          <a:sym typeface="Wingdings"/>
                        </a:rPr>
                        <a:t></a:t>
                      </a:r>
                      <a:endParaRPr lang="es-MX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4294" marR="94294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84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2400" dirty="0"/>
              <a:t>P(A|B) = P(A</a:t>
            </a:r>
            <a:r>
              <a:rPr lang="es-MX" sz="2400" dirty="0">
                <a:sym typeface="Symbol"/>
              </a:rPr>
              <a:t>B)/P(B)</a:t>
            </a:r>
            <a:br>
              <a:rPr lang="es-MX" sz="2400" dirty="0">
                <a:sym typeface="Symbol"/>
              </a:rPr>
            </a:br>
            <a:r>
              <a:rPr lang="es-MX" sz="2400" dirty="0">
                <a:sym typeface="Symbol"/>
              </a:rPr>
              <a:t>= P({1,2,3})/P({1,2,3})</a:t>
            </a:r>
            <a:br>
              <a:rPr lang="es-MX" sz="2400" dirty="0">
                <a:sym typeface="Symbol"/>
              </a:rPr>
            </a:br>
            <a:r>
              <a:rPr lang="es-MX" sz="2400" dirty="0">
                <a:sym typeface="Symbol"/>
              </a:rPr>
              <a:t>= (0.27 + 0.23 + 0.10)/(0.27 + 0.23 + 0.10) = 1</a:t>
            </a:r>
          </a:p>
          <a:p>
            <a:r>
              <a:rPr lang="es-MX" sz="2400" dirty="0">
                <a:sym typeface="Symbol"/>
              </a:rPr>
              <a:t>Es </a:t>
            </a:r>
            <a:r>
              <a:rPr lang="es-MX" sz="2400" dirty="0">
                <a:solidFill>
                  <a:srgbClr val="FF0000"/>
                </a:solidFill>
                <a:sym typeface="Symbol"/>
              </a:rPr>
              <a:t>seguro </a:t>
            </a:r>
            <a:r>
              <a:rPr lang="es-MX" sz="2400" dirty="0">
                <a:sym typeface="Symbol"/>
              </a:rPr>
              <a:t>que la computadora tenga memoria estándar dado que tiene unidad de DVD</a:t>
            </a:r>
          </a:p>
          <a:p>
            <a:pPr lvl="1"/>
            <a:r>
              <a:rPr lang="es-ES" sz="2000" dirty="0">
                <a:sym typeface="Symbol"/>
              </a:rPr>
              <a:t>Si tiene DVD, entonces </a:t>
            </a:r>
            <a:r>
              <a:rPr lang="es-ES" sz="2000" dirty="0">
                <a:solidFill>
                  <a:srgbClr val="FF0000"/>
                </a:solidFill>
                <a:sym typeface="Symbol"/>
              </a:rPr>
              <a:t>necesariamente </a:t>
            </a:r>
            <a:r>
              <a:rPr lang="es-ES" sz="2000" dirty="0">
                <a:sym typeface="Symbol"/>
              </a:rPr>
              <a:t>tiene memoria estándar</a:t>
            </a:r>
            <a:endParaRPr lang="es-MX" sz="2000" dirty="0">
              <a:sym typeface="Symbol"/>
            </a:endParaRP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276D55-CBD0-4EB0-94B5-3EAFD072392C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46760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P(B|A) = P(B</a:t>
            </a:r>
            <a:r>
              <a:rPr lang="es-MX" sz="2400" dirty="0">
                <a:sym typeface="Symbol"/>
              </a:rPr>
              <a:t>A)/P(A)</a:t>
            </a:r>
            <a:br>
              <a:rPr lang="es-MX" sz="2400" dirty="0">
                <a:sym typeface="Symbol"/>
              </a:rPr>
            </a:br>
            <a:r>
              <a:rPr lang="es-MX" sz="2400" dirty="0">
                <a:sym typeface="Symbol"/>
              </a:rPr>
              <a:t>= P({1,2,3})/P({1,2,3,4,5,6})</a:t>
            </a:r>
            <a:br>
              <a:rPr lang="es-MX" sz="2400" dirty="0">
                <a:sym typeface="Symbol"/>
              </a:rPr>
            </a:br>
            <a:r>
              <a:rPr lang="es-MX" sz="2400" dirty="0">
                <a:sym typeface="Symbol"/>
              </a:rPr>
              <a:t>= 0.60/(0.27 + 0.23 + 0.10 + 0.13 + 0.07 + 0.04) = 0.7143</a:t>
            </a:r>
          </a:p>
          <a:p>
            <a:r>
              <a:rPr lang="es-MX" sz="2400" dirty="0">
                <a:sym typeface="Symbol"/>
              </a:rPr>
              <a:t>La probabilidad de que una computadora tenga unidad de DVD dado que tiene memoria estándar es de 0.7143</a:t>
            </a:r>
          </a:p>
          <a:p>
            <a:r>
              <a:rPr lang="es-MX" sz="2400" dirty="0">
                <a:sym typeface="Symbol"/>
              </a:rPr>
              <a:t>Observamos que, en general, P(A|B) ≠ P(B|A)</a:t>
            </a:r>
            <a:endParaRPr lang="es-MX" sz="24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A93A88-FC62-49AA-9D57-E88AB4F58B0D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s-ES" dirty="0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62111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¿P(A’|B) = 1 – P(A|B)?</a:t>
            </a:r>
          </a:p>
          <a:p>
            <a:r>
              <a:rPr lang="es-MX" sz="3200" dirty="0"/>
              <a:t>P(A’|B) = P(A’</a:t>
            </a:r>
            <a:r>
              <a:rPr lang="es-MX" sz="3200" dirty="0">
                <a:sym typeface="Symbol" panose="05050102010706020507" pitchFamily="18" charset="2"/>
              </a:rPr>
              <a:t>B)/P(B) = P({7, 8, 9}{1, 2, 3})/P({1, 2, 3}) = P() / P({1, 2, 3}) = 0 / (0.27 + 0.23 + 0.10) = 0/0.60 = 0</a:t>
            </a:r>
          </a:p>
          <a:p>
            <a:r>
              <a:rPr lang="es-MX" sz="3200" dirty="0">
                <a:sym typeface="Symbol" panose="05050102010706020507" pitchFamily="18" charset="2"/>
              </a:rPr>
              <a:t>Note que P() = 1 – P() = 1 – 1 = 0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b)</a:t>
            </a:r>
          </a:p>
        </p:txBody>
      </p:sp>
    </p:spTree>
    <p:extLst>
      <p:ext uri="{BB962C8B-B14F-4D97-AF65-F5344CB8AC3E}">
        <p14:creationId xmlns:p14="http://schemas.microsoft.com/office/powerpoint/2010/main" val="173563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3600" dirty="0">
                <a:sym typeface="Symbol" panose="05050102010706020507" pitchFamily="18" charset="2"/>
              </a:rPr>
              <a:t>Por otro lado, 1 – P(A|B) = 1 – 1 = 0</a:t>
            </a:r>
          </a:p>
          <a:p>
            <a:r>
              <a:rPr lang="es-MX" sz="3600" dirty="0">
                <a:sym typeface="Symbol" panose="05050102010706020507" pitchFamily="18" charset="2"/>
              </a:rPr>
              <a:t>Por tanto, en este caso se cumple que </a:t>
            </a:r>
            <a:r>
              <a:rPr lang="es-MX" sz="3600" dirty="0"/>
              <a:t>P(A’|B) = 1 – P(A|B)</a:t>
            </a:r>
          </a:p>
          <a:p>
            <a:r>
              <a:rPr lang="es-MX" sz="3600" dirty="0">
                <a:sym typeface="Symbol" panose="05050102010706020507" pitchFamily="18" charset="2"/>
              </a:rPr>
              <a:t>Se puede demostrar que se cumple en general</a:t>
            </a:r>
          </a:p>
          <a:p>
            <a:endParaRPr lang="es-MX" sz="36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b)</a:t>
            </a:r>
          </a:p>
        </p:txBody>
      </p:sp>
    </p:spTree>
    <p:extLst>
      <p:ext uri="{BB962C8B-B14F-4D97-AF65-F5344CB8AC3E}">
        <p14:creationId xmlns:p14="http://schemas.microsoft.com/office/powerpoint/2010/main" val="173563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sz="3200" dirty="0"/>
              <a:t>Resulta que</a:t>
            </a:r>
          </a:p>
          <a:p>
            <a:pPr lvl="1"/>
            <a:r>
              <a:rPr lang="es-MX" sz="3200" dirty="0"/>
              <a:t>P(B|C) = 0.60</a:t>
            </a:r>
          </a:p>
          <a:p>
            <a:pPr lvl="1"/>
            <a:r>
              <a:rPr lang="es-MX" sz="3200" dirty="0"/>
              <a:t>P(B|C’) = 0.60</a:t>
            </a:r>
          </a:p>
          <a:p>
            <a:r>
              <a:rPr lang="es-MX" sz="3600" dirty="0"/>
              <a:t>Entonces P(B|C’) = 0.60 ≠ 0.40 = 1 – 0.60 = 1 – P(B|C)</a:t>
            </a:r>
          </a:p>
          <a:p>
            <a:r>
              <a:rPr lang="es-MX" sz="3600" dirty="0"/>
              <a:t>Luego, en general,</a:t>
            </a:r>
            <a:br>
              <a:rPr lang="es-MX" sz="3600" dirty="0"/>
            </a:br>
            <a:r>
              <a:rPr lang="es-MX" sz="3600" dirty="0"/>
              <a:t>P(B|C’) ≠ 1 – P(B|C)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DD724B-280F-4D6D-9865-FE7BDB337C64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c)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425803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Para verificar si son independientes los eventos A y B, hay que comprobar si se cumple que P(A</a:t>
            </a:r>
            <a:r>
              <a:rPr lang="es-MX" sz="3200" dirty="0">
                <a:sym typeface="Symbol"/>
              </a:rPr>
              <a:t>B) = P(A)P(B)</a:t>
            </a:r>
          </a:p>
          <a:p>
            <a:r>
              <a:rPr lang="es-ES" sz="3200" dirty="0">
                <a:sym typeface="Symbol"/>
              </a:rPr>
              <a:t>Por un lado, tenemos que</a:t>
            </a:r>
            <a:endParaRPr lang="es-MX" sz="3200" dirty="0">
              <a:sym typeface="Symbol"/>
            </a:endParaRPr>
          </a:p>
          <a:p>
            <a:pPr lvl="1"/>
            <a:r>
              <a:rPr lang="es-MX" sz="3200" dirty="0">
                <a:sym typeface="Symbol"/>
              </a:rPr>
              <a:t>P(AB) = 0.60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545DB4-1D9D-411E-9BE6-0887DC1C6755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d)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18795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Mientras que, por otro lado</a:t>
            </a:r>
          </a:p>
          <a:p>
            <a:pPr lvl="1"/>
            <a:r>
              <a:rPr lang="es-MX" sz="2400" dirty="0">
                <a:sym typeface="Symbol"/>
              </a:rPr>
              <a:t>P(A)P(B) = (0.27 + 0.23 + 0.10 + 0.13 + 0.07 + 0.04)(0.27 + 0.23 + 0.10) = 0.84(0.60)</a:t>
            </a:r>
            <a:br>
              <a:rPr lang="es-MX" sz="2400" dirty="0">
                <a:sym typeface="Symbol"/>
              </a:rPr>
            </a:br>
            <a:r>
              <a:rPr lang="es-MX" sz="2400" dirty="0">
                <a:sym typeface="Symbol"/>
              </a:rPr>
              <a:t>= 0.504</a:t>
            </a:r>
          </a:p>
          <a:p>
            <a:r>
              <a:rPr lang="es-MX" sz="2800" dirty="0">
                <a:sym typeface="Symbol"/>
              </a:rPr>
              <a:t>Por tanto, vemos que</a:t>
            </a:r>
          </a:p>
          <a:p>
            <a:pPr lvl="1"/>
            <a:r>
              <a:rPr lang="es-MX" sz="2400" dirty="0"/>
              <a:t>P(A</a:t>
            </a:r>
            <a:r>
              <a:rPr lang="es-MX" sz="2400" dirty="0">
                <a:sym typeface="Symbol"/>
              </a:rPr>
              <a:t>B) </a:t>
            </a:r>
            <a:r>
              <a:rPr lang="es-MX" sz="2400" dirty="0"/>
              <a:t>= 0.60 </a:t>
            </a:r>
            <a:r>
              <a:rPr lang="es-MX" sz="2400" dirty="0">
                <a:sym typeface="Symbol"/>
              </a:rPr>
              <a:t>≠ 0.504 = P(A)P(B)</a:t>
            </a:r>
          </a:p>
          <a:p>
            <a:r>
              <a:rPr lang="es-MX" sz="2800" dirty="0">
                <a:sym typeface="Symbol"/>
              </a:rPr>
              <a:t>Esto implica que los eventos A y B son dependientes</a:t>
            </a:r>
            <a:endParaRPr lang="es-MX" sz="2800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12514-3790-4DE2-8280-4ED14C4CBCC8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d)</a:t>
            </a:r>
          </a:p>
        </p:txBody>
      </p:sp>
    </p:spTree>
    <p:extLst>
      <p:ext uri="{BB962C8B-B14F-4D97-AF65-F5344CB8AC3E}">
        <p14:creationId xmlns:p14="http://schemas.microsoft.com/office/powerpoint/2010/main" val="26874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Probabilidad Condicional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s-MX"/>
              <a:t>¿De qué manera podemos incluir información adicional en el cálculo de una probabilidad?</a:t>
            </a:r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82DB-31FD-4569-9097-FF5036AC195B}" type="datetime1">
              <a:rPr lang="es-MX" smtClean="0">
                <a:solidFill>
                  <a:prstClr val="white"/>
                </a:solidFill>
              </a:rPr>
              <a:t>18/08/2021</a:t>
            </a:fld>
            <a:endParaRPr lang="es-ES">
              <a:solidFill>
                <a:prstClr val="white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>
                <a:solidFill>
                  <a:prstClr val="white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02B-0A14-45AE-B36A-10CAA2F77C65}" type="slidenum">
              <a:rPr lang="es-ES" smtClean="0">
                <a:solidFill>
                  <a:prstClr val="white"/>
                </a:solidFill>
              </a:rPr>
              <a:pPr/>
              <a:t>2</a:t>
            </a:fld>
            <a:endParaRPr lang="es-E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72436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Los eventos B y C son independientes</a:t>
            </a:r>
          </a:p>
          <a:p>
            <a:r>
              <a:rPr lang="es-MX" sz="3600" dirty="0"/>
              <a:t>Los eventos A y C son dependientes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FF42C5-97F1-446F-8D81-A943A1AFAA03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d)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227420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/>
              <a:t>Teorema de la Probabilidad Total y Teorema de Bayes</a:t>
            </a:r>
            <a:endParaRPr lang="es-MX" dirty="0"/>
          </a:p>
        </p:txBody>
      </p:sp>
      <p:sp>
        <p:nvSpPr>
          <p:cNvPr id="11" name="10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AD56-3732-4860-9F5A-CEE3B0189DC8}" type="datetime1">
              <a:rPr lang="es-MX" smtClean="0"/>
              <a:t>18/08/2021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8102B-0A14-45AE-B36A-10CAA2F77C65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68427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Sea </a:t>
            </a:r>
            <a:r>
              <a:rPr lang="es-MX" dirty="0">
                <a:sym typeface="Symbol"/>
              </a:rPr>
              <a:t> un espacio </a:t>
            </a:r>
            <a:r>
              <a:rPr lang="es-MX" dirty="0" err="1">
                <a:sym typeface="Symbol"/>
              </a:rPr>
              <a:t>muestral</a:t>
            </a:r>
            <a:endParaRPr lang="es-MX" dirty="0">
              <a:sym typeface="Symbol"/>
            </a:endParaRPr>
          </a:p>
          <a:p>
            <a:r>
              <a:rPr lang="es-MX" dirty="0">
                <a:sym typeface="Symbol"/>
              </a:rPr>
              <a:t>Consideremos la colección de conjuntos </a:t>
            </a:r>
            <a:r>
              <a:rPr lang="es-MX" sz="3000" dirty="0">
                <a:sym typeface="Symbol"/>
              </a:rPr>
              <a:t>{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s-MX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,…, </a:t>
            </a:r>
            <a:r>
              <a:rPr lang="es-MX" sz="3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s-MX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s-MX" sz="3000" dirty="0">
                <a:sym typeface="Symbol"/>
              </a:rPr>
              <a:t>} </a:t>
            </a:r>
            <a:r>
              <a:rPr lang="es-MX" dirty="0">
                <a:sym typeface="Symbol"/>
              </a:rPr>
              <a:t>con las siguientes características:</a:t>
            </a:r>
          </a:p>
          <a:p>
            <a:pPr marL="624078" indent="-514350">
              <a:buFont typeface="+mj-lt"/>
              <a:buAutoNum type="arabicPeriod"/>
            </a:pPr>
            <a:r>
              <a:rPr lang="es-MX" dirty="0">
                <a:sym typeface="Symbol"/>
              </a:rPr>
              <a:t>Para cada j = 1,2,…,k; </a:t>
            </a:r>
          </a:p>
          <a:p>
            <a:pPr marL="624078" indent="-514350">
              <a:buFont typeface="+mj-lt"/>
              <a:buAutoNum type="arabicPeriod"/>
            </a:pPr>
            <a:endParaRPr lang="es-MX" dirty="0">
              <a:sym typeface="Symbol"/>
            </a:endParaRPr>
          </a:p>
          <a:p>
            <a:pPr marL="624078" indent="-514350">
              <a:buFont typeface="+mj-lt"/>
              <a:buAutoNum type="arabicPeriod"/>
            </a:pPr>
            <a:r>
              <a:rPr lang="es-MX" dirty="0">
                <a:sym typeface="Symbol"/>
              </a:rPr>
              <a:t>Para </a:t>
            </a:r>
            <a:r>
              <a:rPr lang="es-MX" dirty="0" err="1">
                <a:sym typeface="Symbol"/>
              </a:rPr>
              <a:t>i,j</a:t>
            </a:r>
            <a:r>
              <a:rPr lang="es-MX" dirty="0">
                <a:sym typeface="Symbol"/>
              </a:rPr>
              <a:t> = 1, 2, … , k; </a:t>
            </a:r>
          </a:p>
          <a:p>
            <a:pPr marL="624078" indent="-514350">
              <a:buFont typeface="+mj-lt"/>
              <a:buAutoNum type="arabicPeriod"/>
            </a:pPr>
            <a:endParaRPr lang="es-MX" dirty="0">
              <a:sym typeface="Symbol"/>
            </a:endParaRPr>
          </a:p>
          <a:p>
            <a:pPr marL="624078" indent="-514350">
              <a:buFont typeface="+mj-lt"/>
              <a:buAutoNum type="arabicPeriod"/>
            </a:pPr>
            <a:r>
              <a:rPr lang="es-MX" dirty="0">
                <a:sym typeface="Symbol"/>
              </a:rPr>
              <a:t>Se cumple que </a:t>
            </a:r>
          </a:p>
          <a:p>
            <a:pPr marL="624078" indent="-514350">
              <a:buFont typeface="+mj-lt"/>
              <a:buAutoNum type="arabicPeriod"/>
            </a:pPr>
            <a:endParaRPr lang="es-MX" dirty="0">
              <a:sym typeface="Symbol"/>
            </a:endParaRPr>
          </a:p>
          <a:p>
            <a:pPr marL="624078" indent="-514350">
              <a:buFont typeface="+mj-lt"/>
              <a:buAutoNum type="arabicPeriod"/>
            </a:pPr>
            <a:endParaRPr lang="es-MX" dirty="0">
              <a:sym typeface="Symbol"/>
            </a:endParaRPr>
          </a:p>
          <a:p>
            <a:r>
              <a:rPr lang="es-MX" dirty="0">
                <a:sym typeface="Symbol"/>
              </a:rPr>
              <a:t>Se dice entonces que la colección </a:t>
            </a:r>
            <a:r>
              <a:rPr lang="es-MX" sz="3000" dirty="0">
                <a:sym typeface="Symbol"/>
              </a:rPr>
              <a:t>{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s-MX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s-MX" sz="3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,…, </a:t>
            </a:r>
            <a:r>
              <a:rPr lang="es-MX" sz="30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s-MX" sz="3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k</a:t>
            </a:r>
            <a:r>
              <a:rPr lang="es-MX" sz="3000" dirty="0">
                <a:sym typeface="Symbol"/>
              </a:rPr>
              <a:t>} </a:t>
            </a:r>
            <a:r>
              <a:rPr lang="es-MX" dirty="0">
                <a:sym typeface="Symbol"/>
              </a:rPr>
              <a:t>es una </a:t>
            </a:r>
            <a:r>
              <a:rPr lang="es-MX" dirty="0">
                <a:solidFill>
                  <a:srgbClr val="FF0000"/>
                </a:solidFill>
                <a:sym typeface="Symbol"/>
              </a:rPr>
              <a:t>partición</a:t>
            </a:r>
            <a:r>
              <a:rPr lang="es-MX" dirty="0">
                <a:sym typeface="Symbol"/>
              </a:rPr>
              <a:t> para 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BE0890-7622-45AE-B346-C29F940644AC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10A68-DC18-45CB-8926-FF5BA0AF8D5C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Partición de un espacio </a:t>
            </a:r>
            <a:r>
              <a:rPr lang="es-MX" dirty="0" err="1"/>
              <a:t>muestral</a:t>
            </a:r>
            <a:endParaRPr lang="es-MX" dirty="0"/>
          </a:p>
        </p:txBody>
      </p:sp>
      <p:pic>
        <p:nvPicPr>
          <p:cNvPr id="13" name="12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20" y="1995682"/>
            <a:ext cx="3342132" cy="288036"/>
          </a:xfrm>
          <a:prstGeom prst="rect">
            <a:avLst/>
          </a:prstGeom>
        </p:spPr>
      </p:pic>
      <p:pic>
        <p:nvPicPr>
          <p:cNvPr id="12" name="11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00" y="2952354"/>
            <a:ext cx="1796796" cy="699516"/>
          </a:xfrm>
          <a:prstGeom prst="rect">
            <a:avLst/>
          </a:prstGeom>
        </p:spPr>
      </p:pic>
      <p:pic>
        <p:nvPicPr>
          <p:cNvPr id="10" name="9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2" y="2499741"/>
            <a:ext cx="3398857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616F5-CD33-49F5-8101-C5F54B920C67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Partición de un espacio </a:t>
            </a:r>
            <a:r>
              <a:rPr lang="es-MX" dirty="0" err="1"/>
              <a:t>muestral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539552" y="1167594"/>
            <a:ext cx="3744416" cy="17821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prstClr val="black"/>
              </a:solidFill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539552" y="1167595"/>
            <a:ext cx="936104" cy="1865821"/>
            <a:chOff x="539552" y="1556792"/>
            <a:chExt cx="936104" cy="2487761"/>
          </a:xfrm>
        </p:grpSpPr>
        <p:sp>
          <p:nvSpPr>
            <p:cNvPr id="9" name="8 Rectángulo"/>
            <p:cNvSpPr/>
            <p:nvPr/>
          </p:nvSpPr>
          <p:spPr>
            <a:xfrm>
              <a:off x="539552" y="155679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83568" y="3429000"/>
              <a:ext cx="6480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1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475656" y="1167594"/>
            <a:ext cx="936104" cy="1875174"/>
            <a:chOff x="1475656" y="1556792"/>
            <a:chExt cx="936104" cy="2500232"/>
          </a:xfrm>
        </p:grpSpPr>
        <p:sp>
          <p:nvSpPr>
            <p:cNvPr id="10" name="9 Rectángulo"/>
            <p:cNvSpPr/>
            <p:nvPr/>
          </p:nvSpPr>
          <p:spPr>
            <a:xfrm>
              <a:off x="1475656" y="155679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619672" y="3441471"/>
              <a:ext cx="6480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2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2411760" y="1167596"/>
            <a:ext cx="936104" cy="1892517"/>
            <a:chOff x="2411760" y="1556792"/>
            <a:chExt cx="936104" cy="2523355"/>
          </a:xfrm>
        </p:grpSpPr>
        <p:sp>
          <p:nvSpPr>
            <p:cNvPr id="11" name="10 Rectángulo"/>
            <p:cNvSpPr/>
            <p:nvPr/>
          </p:nvSpPr>
          <p:spPr>
            <a:xfrm>
              <a:off x="2411760" y="155679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555776" y="3464594"/>
              <a:ext cx="6480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3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3347864" y="1167595"/>
            <a:ext cx="936104" cy="1874191"/>
            <a:chOff x="3347864" y="1558102"/>
            <a:chExt cx="936104" cy="2498921"/>
          </a:xfrm>
        </p:grpSpPr>
        <p:sp>
          <p:nvSpPr>
            <p:cNvPr id="12" name="11 Rectángulo"/>
            <p:cNvSpPr/>
            <p:nvPr/>
          </p:nvSpPr>
          <p:spPr>
            <a:xfrm>
              <a:off x="3347864" y="155810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6" name="15 CuadroTexto"/>
            <p:cNvSpPr txBox="1"/>
            <p:nvPr/>
          </p:nvSpPr>
          <p:spPr>
            <a:xfrm>
              <a:off x="3491880" y="3441470"/>
              <a:ext cx="6480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4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3635896" y="116759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</a:t>
            </a:r>
            <a:endParaRPr lang="es-MX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592694" y="151384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</a:rPr>
              <a:t>La colección </a:t>
            </a: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{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} constituye una partición para el espacio </a:t>
            </a:r>
            <a:r>
              <a:rPr lang="es-MX" sz="2400" dirty="0" err="1">
                <a:solidFill>
                  <a:prstClr val="black"/>
                </a:solidFill>
                <a:latin typeface="Times New Roman" pitchFamily="18" charset="0"/>
                <a:sym typeface="Symbol"/>
              </a:rPr>
              <a:t>muestral</a:t>
            </a: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 </a:t>
            </a:r>
            <a:endParaRPr lang="es-MX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4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2616F5-CD33-49F5-8101-C5F54B920C67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Partición de un espacio </a:t>
            </a:r>
            <a:r>
              <a:rPr lang="es-MX" dirty="0" err="1"/>
              <a:t>muestral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539552" y="1167594"/>
            <a:ext cx="3744416" cy="17821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s-MX" sz="2400">
              <a:solidFill>
                <a:prstClr val="black"/>
              </a:solidFill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539552" y="1167595"/>
            <a:ext cx="936104" cy="1782198"/>
            <a:chOff x="539552" y="1556792"/>
            <a:chExt cx="936104" cy="2376264"/>
          </a:xfrm>
        </p:grpSpPr>
        <p:sp>
          <p:nvSpPr>
            <p:cNvPr id="9" name="8 Rectángulo"/>
            <p:cNvSpPr/>
            <p:nvPr/>
          </p:nvSpPr>
          <p:spPr>
            <a:xfrm>
              <a:off x="539552" y="155679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3" name="12 CuadroTexto"/>
            <p:cNvSpPr txBox="1"/>
            <p:nvPr/>
          </p:nvSpPr>
          <p:spPr>
            <a:xfrm>
              <a:off x="657911" y="1710683"/>
              <a:ext cx="648072" cy="61555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1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16 Grupo"/>
          <p:cNvGrpSpPr/>
          <p:nvPr/>
        </p:nvGrpSpPr>
        <p:grpSpPr>
          <a:xfrm>
            <a:off x="1475656" y="1167594"/>
            <a:ext cx="1436890" cy="1782198"/>
            <a:chOff x="1475656" y="1556792"/>
            <a:chExt cx="936104" cy="2376264"/>
          </a:xfrm>
        </p:grpSpPr>
        <p:sp>
          <p:nvSpPr>
            <p:cNvPr id="10" name="9 Rectángulo"/>
            <p:cNvSpPr/>
            <p:nvPr/>
          </p:nvSpPr>
          <p:spPr>
            <a:xfrm>
              <a:off x="1475656" y="155679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4" name="13 CuadroTexto"/>
            <p:cNvSpPr txBox="1"/>
            <p:nvPr/>
          </p:nvSpPr>
          <p:spPr>
            <a:xfrm>
              <a:off x="1584143" y="1710684"/>
              <a:ext cx="6480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2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17 Grupo"/>
          <p:cNvGrpSpPr/>
          <p:nvPr/>
        </p:nvGrpSpPr>
        <p:grpSpPr>
          <a:xfrm>
            <a:off x="2915816" y="1167596"/>
            <a:ext cx="1368152" cy="1782199"/>
            <a:chOff x="2411760" y="1556792"/>
            <a:chExt cx="936104" cy="2376264"/>
          </a:xfrm>
        </p:grpSpPr>
        <p:sp>
          <p:nvSpPr>
            <p:cNvPr id="11" name="10 Rectángulo"/>
            <p:cNvSpPr/>
            <p:nvPr/>
          </p:nvSpPr>
          <p:spPr>
            <a:xfrm>
              <a:off x="2411760" y="1556792"/>
              <a:ext cx="936104" cy="237626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s-MX" sz="2400">
                <a:solidFill>
                  <a:prstClr val="black"/>
                </a:solidFill>
              </a:endParaRP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2470544" y="1710680"/>
              <a:ext cx="64807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A</a:t>
              </a:r>
              <a:r>
                <a:rPr lang="es-MX" sz="2400" baseline="-25000" dirty="0">
                  <a:solidFill>
                    <a:prstClr val="black"/>
                  </a:solidFill>
                  <a:latin typeface="Times New Roman" pitchFamily="18" charset="0"/>
                  <a:sym typeface="Symbol"/>
                </a:rPr>
                <a:t>3</a:t>
              </a:r>
              <a:endParaRPr lang="es-MX" sz="2400" baseline="-250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8" name="7 CuadroTexto"/>
          <p:cNvSpPr txBox="1"/>
          <p:nvPr/>
        </p:nvSpPr>
        <p:spPr>
          <a:xfrm>
            <a:off x="3635896" y="1167597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</a:t>
            </a:r>
            <a:endParaRPr lang="es-MX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592694" y="151384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</a:rPr>
              <a:t>La colección </a:t>
            </a: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{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s-MX" sz="2400" i="1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s-MX" sz="2400" i="1" baseline="-250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} constituye una partición para el espacio </a:t>
            </a:r>
            <a:r>
              <a:rPr lang="es-MX" sz="2400" dirty="0" err="1">
                <a:solidFill>
                  <a:prstClr val="black"/>
                </a:solidFill>
                <a:latin typeface="Times New Roman" pitchFamily="18" charset="0"/>
                <a:sym typeface="Symbol"/>
              </a:rPr>
              <a:t>muestral</a:t>
            </a: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 </a:t>
            </a:r>
            <a:endParaRPr lang="es-MX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" name="Triángulo rectángulo 1"/>
          <p:cNvSpPr/>
          <p:nvPr/>
        </p:nvSpPr>
        <p:spPr>
          <a:xfrm flipH="1">
            <a:off x="542822" y="1860093"/>
            <a:ext cx="3744416" cy="1080120"/>
          </a:xfrm>
          <a:prstGeom prst="rt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13 CuadroTexto"/>
          <p:cNvSpPr txBox="1"/>
          <p:nvPr/>
        </p:nvSpPr>
        <p:spPr>
          <a:xfrm>
            <a:off x="3153488" y="2310709"/>
            <a:ext cx="994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A</a:t>
            </a:r>
            <a:r>
              <a:rPr lang="es-MX" sz="2400" baseline="-25000" dirty="0">
                <a:solidFill>
                  <a:prstClr val="black"/>
                </a:solidFill>
                <a:latin typeface="Times New Roman" pitchFamily="18" charset="0"/>
                <a:sym typeface="Symbol"/>
              </a:rPr>
              <a:t>4</a:t>
            </a:r>
            <a:endParaRPr lang="es-MX" sz="2400" baseline="-25000" dirty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54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400" dirty="0"/>
              <a:t>Sea </a:t>
            </a:r>
            <a:r>
              <a:rPr lang="es-MX" sz="2400" dirty="0">
                <a:sym typeface="Symbol" pitchFamily="18" charset="2"/>
              </a:rPr>
              <a:t> un espacio </a:t>
            </a:r>
            <a:r>
              <a:rPr lang="es-MX" sz="2400" dirty="0" err="1">
                <a:sym typeface="Symbol" pitchFamily="18" charset="2"/>
              </a:rPr>
              <a:t>muestral</a:t>
            </a:r>
            <a:endParaRPr lang="es-MX" sz="2400" dirty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s-MX" sz="2400" dirty="0"/>
              <a:t>Dada una partición de </a:t>
            </a:r>
            <a:r>
              <a:rPr lang="es-MX" sz="2400" dirty="0">
                <a:sym typeface="Symbol" pitchFamily="18" charset="2"/>
              </a:rPr>
              <a:t>, es decir, una </a:t>
            </a:r>
            <a:r>
              <a:rPr lang="es-MX" sz="2400" dirty="0"/>
              <a:t>sucesión de eventos mutuamente excluyentes </a:t>
            </a:r>
            <a:r>
              <a:rPr lang="es-MX" sz="2400" i="1" dirty="0">
                <a:latin typeface="Times New Roman" pitchFamily="18" charset="0"/>
              </a:rPr>
              <a:t>A</a:t>
            </a:r>
            <a:r>
              <a:rPr lang="es-MX" sz="2400" baseline="-25000" dirty="0">
                <a:latin typeface="Times New Roman" pitchFamily="18" charset="0"/>
              </a:rPr>
              <a:t>1</a:t>
            </a:r>
            <a:r>
              <a:rPr lang="es-MX" sz="2400" dirty="0"/>
              <a:t>, </a:t>
            </a:r>
            <a:r>
              <a:rPr lang="es-MX" sz="2400" i="1" dirty="0">
                <a:latin typeface="Times New Roman" pitchFamily="18" charset="0"/>
              </a:rPr>
              <a:t>A</a:t>
            </a:r>
            <a:r>
              <a:rPr lang="es-MX" sz="2400" baseline="-25000" dirty="0">
                <a:latin typeface="Times New Roman" pitchFamily="18" charset="0"/>
              </a:rPr>
              <a:t>2</a:t>
            </a:r>
            <a:r>
              <a:rPr lang="es-MX" sz="2400" dirty="0"/>
              <a:t>, ..., </a:t>
            </a:r>
            <a:r>
              <a:rPr lang="es-MX" sz="2400" i="1" dirty="0" err="1">
                <a:latin typeface="Times New Roman" pitchFamily="18" charset="0"/>
              </a:rPr>
              <a:t>A</a:t>
            </a:r>
            <a:r>
              <a:rPr lang="es-MX" sz="2400" i="1" baseline="-25000" dirty="0" err="1">
                <a:latin typeface="Times New Roman" pitchFamily="18" charset="0"/>
              </a:rPr>
              <a:t>k</a:t>
            </a:r>
            <a:r>
              <a:rPr lang="es-MX" sz="2400" dirty="0"/>
              <a:t> tales que </a:t>
            </a:r>
            <a:br>
              <a:rPr lang="es-MX" sz="2400" dirty="0"/>
            </a:br>
            <a:br>
              <a:rPr lang="es-MX" sz="2400" dirty="0"/>
            </a:br>
            <a:br>
              <a:rPr lang="es-MX" sz="2400" dirty="0"/>
            </a:br>
            <a:r>
              <a:rPr lang="es-MX" sz="2400" dirty="0"/>
              <a:t>y si </a:t>
            </a:r>
            <a:r>
              <a:rPr lang="es-MX" sz="2400" i="1" dirty="0">
                <a:latin typeface="Times New Roman" pitchFamily="18" charset="0"/>
              </a:rPr>
              <a:t>B</a:t>
            </a:r>
            <a:r>
              <a:rPr lang="es-MX" sz="2400" dirty="0"/>
              <a:t> es cualquier evento en el espacio </a:t>
            </a:r>
            <a:r>
              <a:rPr lang="es-MX" sz="2400" dirty="0" err="1"/>
              <a:t>muestral</a:t>
            </a:r>
            <a:r>
              <a:rPr lang="es-MX" sz="2400" dirty="0"/>
              <a:t> </a:t>
            </a:r>
            <a:r>
              <a:rPr lang="es-MX" sz="2400" dirty="0">
                <a:sym typeface="Symbol" pitchFamily="18" charset="2"/>
              </a:rPr>
              <a:t>, entonces </a:t>
            </a:r>
            <a:r>
              <a:rPr lang="es-MX" sz="2400" dirty="0"/>
              <a:t>se cumple que </a:t>
            </a:r>
          </a:p>
        </p:txBody>
      </p:sp>
      <p:sp>
        <p:nvSpPr>
          <p:cNvPr id="20482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1FCD167-79FD-4BF2-B268-C848EC58870E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0483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B81FD9F-6528-416F-AD7D-8B4CCE81F875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25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/>
              <a:t>Teorema de la Probabilidad Total</a:t>
            </a:r>
            <a:endParaRPr lang="es-ES"/>
          </a:p>
        </p:txBody>
      </p:sp>
      <p:graphicFrame>
        <p:nvGraphicFramePr>
          <p:cNvPr id="204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98318"/>
              </p:ext>
            </p:extLst>
          </p:nvPr>
        </p:nvGraphicFramePr>
        <p:xfrm>
          <a:off x="3066337" y="3867895"/>
          <a:ext cx="3017837" cy="583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31800" progId="Equation.DSMT4">
                  <p:embed/>
                </p:oleObj>
              </mc:Choice>
              <mc:Fallback>
                <p:oleObj name="Equation" r:id="rId2" imgW="1676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337" y="3867895"/>
                        <a:ext cx="3017837" cy="58340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/>
              <p:nvPr/>
            </p:nvSpPr>
            <p:spPr>
              <a:xfrm>
                <a:off x="3585608" y="2283718"/>
                <a:ext cx="1972784" cy="861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limLoc m:val="subSup"/>
                          <m:ctrlPr>
                            <a:rPr lang="es-MX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s-MX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s-MX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s-MX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s-MX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MX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MX" sz="2400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sz="2400">
                          <a:solidFill>
                            <a:prstClr val="black"/>
                          </a:solidFill>
                          <a:latin typeface="Cambria Math"/>
                        </a:rPr>
                        <m:t>Ω</m:t>
                      </m:r>
                    </m:oMath>
                  </m:oMathPara>
                </a14:m>
                <a:endParaRPr lang="es-MX" sz="24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608" y="2283718"/>
                <a:ext cx="1972784" cy="861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338842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sz="3200" dirty="0"/>
                  <a:t>Por la definición de Probabilidad condicional, tenemos que</a:t>
                </a:r>
              </a:p>
              <a:p>
                <a:pPr lvl="1"/>
                <a:r>
                  <a:rPr lang="es-MX" sz="2800" dirty="0"/>
                  <a:t>P(B | </a:t>
                </a:r>
                <a:r>
                  <a:rPr lang="es-MX" sz="2800" dirty="0" err="1"/>
                  <a:t>A</a:t>
                </a:r>
                <a:r>
                  <a:rPr lang="es-MX" sz="2800" baseline="-25000" dirty="0" err="1"/>
                  <a:t>i</a:t>
                </a:r>
                <a:r>
                  <a:rPr lang="es-MX" sz="2800" dirty="0"/>
                  <a:t>) = P(</a:t>
                </a:r>
                <a:r>
                  <a:rPr lang="es-MX" sz="2800" dirty="0" err="1"/>
                  <a:t>B</a:t>
                </a:r>
                <a:r>
                  <a:rPr lang="es-MX" sz="2800" dirty="0" err="1">
                    <a:sym typeface="Symbol" panose="05050102010706020507" pitchFamily="18" charset="2"/>
                  </a:rPr>
                  <a:t>A</a:t>
                </a:r>
                <a:r>
                  <a:rPr lang="es-MX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s-MX" sz="2800" dirty="0">
                    <a:sym typeface="Symbol" panose="05050102010706020507" pitchFamily="18" charset="2"/>
                  </a:rPr>
                  <a:t>)/P(</a:t>
                </a:r>
                <a:r>
                  <a:rPr lang="es-MX" sz="2800" dirty="0" err="1">
                    <a:sym typeface="Symbol" panose="05050102010706020507" pitchFamily="18" charset="2"/>
                  </a:rPr>
                  <a:t>A</a:t>
                </a:r>
                <a:r>
                  <a:rPr lang="es-MX" sz="28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s-MX" sz="2800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s-MX" sz="3200" dirty="0">
                    <a:sym typeface="Symbol" panose="05050102010706020507" pitchFamily="18" charset="2"/>
                  </a:rPr>
                  <a:t>Entonces P(</a:t>
                </a:r>
                <a:r>
                  <a:rPr lang="es-MX" sz="3200" dirty="0" err="1">
                    <a:sym typeface="Symbol" panose="05050102010706020507" pitchFamily="18" charset="2"/>
                  </a:rPr>
                  <a:t>BA</a:t>
                </a:r>
                <a:r>
                  <a:rPr lang="es-MX" sz="32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s-MX" sz="3200" dirty="0">
                    <a:sym typeface="Symbol" panose="05050102010706020507" pitchFamily="18" charset="2"/>
                  </a:rPr>
                  <a:t>) = </a:t>
                </a:r>
                <a:r>
                  <a:rPr lang="es-MX" sz="3200" dirty="0"/>
                  <a:t>P(B | </a:t>
                </a:r>
                <a:r>
                  <a:rPr lang="es-MX" sz="3200" dirty="0" err="1"/>
                  <a:t>A</a:t>
                </a:r>
                <a:r>
                  <a:rPr lang="es-MX" sz="3200" baseline="-25000" dirty="0" err="1"/>
                  <a:t>i</a:t>
                </a:r>
                <a:r>
                  <a:rPr lang="es-MX" sz="3200" dirty="0"/>
                  <a:t>)</a:t>
                </a:r>
                <a:r>
                  <a:rPr lang="es-MX" sz="3200" dirty="0">
                    <a:sym typeface="Symbol" panose="05050102010706020507" pitchFamily="18" charset="2"/>
                  </a:rPr>
                  <a:t> P(</a:t>
                </a:r>
                <a:r>
                  <a:rPr lang="es-MX" sz="3200" dirty="0" err="1">
                    <a:sym typeface="Symbol" panose="05050102010706020507" pitchFamily="18" charset="2"/>
                  </a:rPr>
                  <a:t>A</a:t>
                </a:r>
                <a:r>
                  <a:rPr lang="es-MX" sz="3200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s-MX" sz="3200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s-MX" sz="3200" dirty="0">
                    <a:sym typeface="Symbol" panose="05050102010706020507" pitchFamily="18" charset="2"/>
                  </a:rPr>
                  <a:t>Además,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P</m:t>
                    </m:r>
                    <m:d>
                      <m:dPr>
                        <m:ctrlP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s-MX" sz="3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  <m:e>
                        <m: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  <m: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sSub>
                          <m:sSubPr>
                            <m:ctrlP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s-MX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s-MX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lang="es-MX" sz="3200" dirty="0"/>
              </a:p>
              <a:p>
                <a:r>
                  <a:rPr lang="es-MX" sz="3200" dirty="0"/>
                  <a:t>Así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32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P</m:t>
                    </m:r>
                    <m:d>
                      <m:dPr>
                        <m:ctrlPr>
                          <a:rPr lang="es-MX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s-MX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s-MX" sz="32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s-MX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r>
                          <a:rPr lang="es-MX" sz="32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s-MX" sz="3200" dirty="0"/>
                          <m:t>P</m:t>
                        </m:r>
                        <m:r>
                          <m:rPr>
                            <m:nor/>
                          </m:rPr>
                          <a:rPr lang="es-MX" sz="3200" dirty="0"/>
                          <m:t>(</m:t>
                        </m:r>
                        <m:r>
                          <m:rPr>
                            <m:nor/>
                          </m:rPr>
                          <a:rPr lang="es-MX" sz="3200" dirty="0"/>
                          <m:t>B</m:t>
                        </m:r>
                        <m:r>
                          <m:rPr>
                            <m:nor/>
                          </m:rPr>
                          <a:rPr lang="es-MX" sz="3200" dirty="0"/>
                          <m:t> | </m:t>
                        </m:r>
                        <m:r>
                          <m:rPr>
                            <m:nor/>
                          </m:rPr>
                          <a:rPr lang="es-MX" sz="3200" dirty="0"/>
                          <m:t>Ai</m:t>
                        </m:r>
                        <m:r>
                          <m:rPr>
                            <m:nor/>
                          </m:rPr>
                          <a:rPr lang="es-MX" sz="3200" dirty="0"/>
                          <m:t>) </m:t>
                        </m:r>
                        <m:r>
                          <m:rPr>
                            <m:nor/>
                          </m:rPr>
                          <a:rPr lang="es-MX" sz="3200" dirty="0">
                            <a:sym typeface="Symbol" panose="05050102010706020507" pitchFamily="18" charset="2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s-MX" sz="3200" dirty="0">
                            <a:sym typeface="Symbol" panose="05050102010706020507" pitchFamily="18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MX" sz="3200" dirty="0">
                            <a:sym typeface="Symbol" panose="05050102010706020507" pitchFamily="18" charset="2"/>
                          </a:rPr>
                          <m:t>Ai</m:t>
                        </m:r>
                        <m:r>
                          <m:rPr>
                            <m:nor/>
                          </m:rPr>
                          <a:rPr lang="es-MX" sz="3200" dirty="0"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lang="es-MX" sz="3200" dirty="0"/>
              </a:p>
            </p:txBody>
          </p:sp>
        </mc:Choice>
        <mc:Fallback xmlns="">
          <p:sp>
            <p:nvSpPr>
              <p:cNvPr id="2" name="Marcador de contenid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34" b="-125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Probabilidad Total</a:t>
            </a:r>
          </a:p>
        </p:txBody>
      </p:sp>
    </p:spTree>
    <p:extLst>
      <p:ext uri="{BB962C8B-B14F-4D97-AF65-F5344CB8AC3E}">
        <p14:creationId xmlns:p14="http://schemas.microsoft.com/office/powerpoint/2010/main" val="49128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400" dirty="0"/>
              <a:t>En una planta manufacturera hay tres máquinas etiquetadoras de latas</a:t>
            </a:r>
          </a:p>
          <a:p>
            <a:pPr eaLnBrk="1" hangingPunct="1">
              <a:lnSpc>
                <a:spcPct val="90000"/>
              </a:lnSpc>
            </a:pPr>
            <a:r>
              <a:rPr lang="es-MX" sz="2400" dirty="0"/>
              <a:t>La máquina 1 aplica etiquetas con una fajilla de promoción un 2% de las veces, la máquina 2, un 0.5% y la máquina 3 un 1.5%</a:t>
            </a:r>
          </a:p>
          <a:p>
            <a:pPr eaLnBrk="1" hangingPunct="1">
              <a:lnSpc>
                <a:spcPct val="90000"/>
              </a:lnSpc>
            </a:pPr>
            <a:r>
              <a:rPr lang="es-MX" sz="2400" dirty="0"/>
              <a:t>Se toma una lata de la producción de las tres máquinas. Calcule la probabilidad de que tenga la fajilla de promoción si:</a:t>
            </a:r>
          </a:p>
          <a:p>
            <a:pPr marL="566928" indent="-457200" eaLnBrk="1" hangingPunct="1">
              <a:lnSpc>
                <a:spcPct val="90000"/>
              </a:lnSpc>
              <a:buFont typeface="+mj-lt"/>
              <a:buAutoNum type="alphaLcParenR"/>
            </a:pPr>
            <a:r>
              <a:rPr lang="es-MX" sz="2400" dirty="0"/>
              <a:t>Cada máquina produce 1/3 del total </a:t>
            </a:r>
            <a:r>
              <a:rPr lang="es-MX" sz="2400" dirty="0">
                <a:solidFill>
                  <a:srgbClr val="FF0000"/>
                </a:solidFill>
              </a:rPr>
              <a:t>R = 0.013</a:t>
            </a:r>
          </a:p>
          <a:p>
            <a:pPr marL="566928" indent="-457200" eaLnBrk="1" hangingPunct="1">
              <a:lnSpc>
                <a:spcPct val="90000"/>
              </a:lnSpc>
              <a:buFont typeface="+mj-lt"/>
              <a:buAutoNum type="alphaLcParenR"/>
            </a:pPr>
            <a:r>
              <a:rPr lang="es-MX" sz="2400" dirty="0"/>
              <a:t>Si las máquinas 1, 2 y 3 producen 20%, 50% y 30% del total respectivamente </a:t>
            </a:r>
            <a:r>
              <a:rPr lang="es-MX" sz="2400" dirty="0">
                <a:solidFill>
                  <a:srgbClr val="FF0000"/>
                </a:solidFill>
              </a:rPr>
              <a:t>R = 0.011</a:t>
            </a:r>
            <a:endParaRPr lang="es-ES" sz="2400" dirty="0">
              <a:solidFill>
                <a:srgbClr val="FF0000"/>
              </a:solidFill>
            </a:endParaRPr>
          </a:p>
        </p:txBody>
      </p:sp>
      <p:sp>
        <p:nvSpPr>
          <p:cNvPr id="21506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6C049D8-0F04-42CC-B521-AE04397BEC0D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150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13D9BD-C46F-40D6-864B-5B914CCEFD6D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27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Ejemplo Probabilidad Total</a:t>
            </a:r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587384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3200" dirty="0"/>
              <a:t>Definamos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1</a:t>
            </a:r>
            <a:r>
              <a:rPr lang="es-MX" sz="2800" dirty="0"/>
              <a:t> = {La lata fue etiquetada por la máquina 1}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2</a:t>
            </a:r>
            <a:r>
              <a:rPr lang="es-MX" sz="2800" dirty="0"/>
              <a:t> = {La lata fue etiquetada por la máquina 2}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3</a:t>
            </a:r>
            <a:r>
              <a:rPr lang="es-MX" sz="2800" dirty="0"/>
              <a:t> = {La lata fue etiquetada por la máquina 3}</a:t>
            </a:r>
          </a:p>
          <a:p>
            <a:r>
              <a:rPr lang="es-MX" sz="3200" dirty="0"/>
              <a:t>Sea B = {La lata tiene la fajilla de promoción}</a:t>
            </a:r>
          </a:p>
          <a:p>
            <a:r>
              <a:rPr lang="es-MX" sz="3200" dirty="0"/>
              <a:t>Queremos obtener P(B)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E5299A-A3B4-4636-B4C5-82AAD8EB1482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28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a)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96455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2800" dirty="0"/>
              <a:t>Supongamos que P(A</a:t>
            </a:r>
            <a:r>
              <a:rPr lang="es-MX" sz="2800" baseline="-25000" dirty="0"/>
              <a:t>1</a:t>
            </a:r>
            <a:r>
              <a:rPr lang="es-MX" sz="2800" dirty="0"/>
              <a:t>) = 1/3, P(A</a:t>
            </a:r>
            <a:r>
              <a:rPr lang="es-MX" sz="2800" baseline="-25000" dirty="0"/>
              <a:t>2</a:t>
            </a:r>
            <a:r>
              <a:rPr lang="es-MX" sz="2800" dirty="0"/>
              <a:t>) = 1/3, P(A</a:t>
            </a:r>
            <a:r>
              <a:rPr lang="es-MX" sz="2800" baseline="-25000" dirty="0"/>
              <a:t>3</a:t>
            </a:r>
            <a:r>
              <a:rPr lang="es-MX" sz="2800" dirty="0"/>
              <a:t>) = 1/3</a:t>
            </a:r>
          </a:p>
          <a:p>
            <a:r>
              <a:rPr lang="es-MX" sz="2800" dirty="0"/>
              <a:t>P(B|A</a:t>
            </a:r>
            <a:r>
              <a:rPr lang="es-MX" sz="2800" baseline="-25000" dirty="0"/>
              <a:t>1</a:t>
            </a:r>
            <a:r>
              <a:rPr lang="es-MX" sz="2800" dirty="0"/>
              <a:t>) = P({La lata tiene a fajilla de promoción | Fue etiquetada por la máquina 1}) = 2% = 0.02</a:t>
            </a:r>
          </a:p>
          <a:p>
            <a:r>
              <a:rPr lang="es-MX" sz="2800" dirty="0"/>
              <a:t>P(B|A</a:t>
            </a:r>
            <a:r>
              <a:rPr lang="es-MX" sz="2800" baseline="-25000" dirty="0"/>
              <a:t>2</a:t>
            </a:r>
            <a:r>
              <a:rPr lang="es-MX" sz="2800" dirty="0"/>
              <a:t>) = P({La lata tiene a fajilla de promoción | Fue etiquetada por la máquina 2}) = 0.5% = 0.005</a:t>
            </a:r>
          </a:p>
          <a:p>
            <a:r>
              <a:rPr lang="es-MX" sz="2800" dirty="0"/>
              <a:t>P(B|A</a:t>
            </a:r>
            <a:r>
              <a:rPr lang="es-MX" sz="2800" baseline="-25000" dirty="0"/>
              <a:t>3</a:t>
            </a:r>
            <a:r>
              <a:rPr lang="es-MX" sz="2800" dirty="0"/>
              <a:t>) = P({La lata tiene a fajilla de promoción | Fue etiquetada por la máquina 3}) = 1.5% = 0.015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92061D-7261-4B77-A01F-3D97221F3451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a)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175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s-MX" sz="3200" dirty="0"/>
              <a:t>En ocasiones la ocurrencia de un evento, </a:t>
            </a:r>
            <a:r>
              <a:rPr lang="es-MX" sz="3200" i="1" dirty="0">
                <a:latin typeface="Times New Roman" pitchFamily="18" charset="0"/>
              </a:rPr>
              <a:t>B</a:t>
            </a:r>
            <a:r>
              <a:rPr lang="es-MX" sz="3200" dirty="0"/>
              <a:t>, influye en la probabilidad de ocurrencia de otro evento, </a:t>
            </a:r>
            <a:r>
              <a:rPr lang="es-MX" sz="3200" i="1" dirty="0">
                <a:latin typeface="Times New Roman" pitchFamily="18" charset="0"/>
              </a:rPr>
              <a:t>A</a:t>
            </a:r>
          </a:p>
          <a:p>
            <a:r>
              <a:rPr lang="es-MX" sz="3200" dirty="0"/>
              <a:t>Es decir que </a:t>
            </a:r>
            <a:r>
              <a:rPr lang="es-MX" sz="3200" dirty="0">
                <a:solidFill>
                  <a:srgbClr val="002060"/>
                </a:solidFill>
              </a:rPr>
              <a:t>la probabilidad de </a:t>
            </a:r>
            <a:r>
              <a:rPr lang="es-MX" sz="3600" i="1" dirty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s-MX" sz="3200" dirty="0">
                <a:solidFill>
                  <a:srgbClr val="002060"/>
                </a:solidFill>
              </a:rPr>
              <a:t> se modifica</a:t>
            </a:r>
            <a:r>
              <a:rPr lang="es-MX" sz="3200" dirty="0"/>
              <a:t>, dependiendo de si </a:t>
            </a:r>
            <a:r>
              <a:rPr lang="es-MX" sz="3600" i="1" dirty="0">
                <a:latin typeface="Times New Roman" pitchFamily="18" charset="0"/>
              </a:rPr>
              <a:t>B</a:t>
            </a:r>
            <a:r>
              <a:rPr lang="es-MX" sz="3200" dirty="0"/>
              <a:t> ha ocurrido o no</a:t>
            </a:r>
          </a:p>
          <a:p>
            <a:pPr eaLnBrk="1" hangingPunct="1"/>
            <a:r>
              <a:rPr lang="es-MX" sz="3200" dirty="0"/>
              <a:t>En tal caso decimos que </a:t>
            </a:r>
            <a:r>
              <a:rPr lang="es-MX" sz="3200" i="1" dirty="0">
                <a:latin typeface="Times New Roman" pitchFamily="18" charset="0"/>
              </a:rPr>
              <a:t>A</a:t>
            </a:r>
            <a:r>
              <a:rPr lang="es-MX" sz="3200" dirty="0"/>
              <a:t> y </a:t>
            </a:r>
            <a:r>
              <a:rPr lang="es-MX" sz="3200" i="1" dirty="0">
                <a:latin typeface="Times New Roman" pitchFamily="18" charset="0"/>
              </a:rPr>
              <a:t>B</a:t>
            </a:r>
            <a:r>
              <a:rPr lang="es-MX" sz="3200" dirty="0"/>
              <a:t> son </a:t>
            </a:r>
            <a:r>
              <a:rPr lang="es-MX" sz="3200" dirty="0">
                <a:solidFill>
                  <a:schemeClr val="accent1"/>
                </a:solidFill>
              </a:rPr>
              <a:t>dependientes</a:t>
            </a:r>
          </a:p>
          <a:p>
            <a:pPr eaLnBrk="1" hangingPunct="1"/>
            <a:r>
              <a:rPr lang="es-MX" sz="3200" dirty="0"/>
              <a:t>Por el contrario, </a:t>
            </a:r>
            <a:r>
              <a:rPr lang="es-MX" sz="3200" dirty="0">
                <a:solidFill>
                  <a:srgbClr val="002060"/>
                </a:solidFill>
              </a:rPr>
              <a:t>si la probabilidad de </a:t>
            </a:r>
            <a:r>
              <a:rPr lang="es-MX" sz="3200" i="1" dirty="0">
                <a:solidFill>
                  <a:srgbClr val="002060"/>
                </a:solidFill>
                <a:latin typeface="Times New Roman" pitchFamily="18" charset="0"/>
              </a:rPr>
              <a:t>A</a:t>
            </a:r>
            <a:r>
              <a:rPr lang="es-MX" sz="3200" dirty="0">
                <a:solidFill>
                  <a:srgbClr val="002060"/>
                </a:solidFill>
              </a:rPr>
              <a:t> se mantiene</a:t>
            </a:r>
            <a:r>
              <a:rPr lang="es-MX" sz="3200" dirty="0"/>
              <a:t>, sin importar si </a:t>
            </a:r>
            <a:r>
              <a:rPr lang="es-MX" sz="3200" i="1" dirty="0">
                <a:latin typeface="Times New Roman" pitchFamily="18" charset="0"/>
              </a:rPr>
              <a:t>B</a:t>
            </a:r>
            <a:r>
              <a:rPr lang="es-MX" sz="3200" dirty="0"/>
              <a:t> ha ocurrido o no, decimos que </a:t>
            </a:r>
            <a:r>
              <a:rPr lang="es-MX" sz="3200" i="1" dirty="0">
                <a:latin typeface="Times New Roman" pitchFamily="18" charset="0"/>
              </a:rPr>
              <a:t>A</a:t>
            </a:r>
            <a:r>
              <a:rPr lang="es-MX" sz="3200" dirty="0"/>
              <a:t> y </a:t>
            </a:r>
            <a:r>
              <a:rPr lang="es-MX" sz="3200" i="1" dirty="0">
                <a:latin typeface="Times New Roman" pitchFamily="18" charset="0"/>
              </a:rPr>
              <a:t>B</a:t>
            </a:r>
            <a:r>
              <a:rPr lang="es-MX" sz="3200" dirty="0"/>
              <a:t> son </a:t>
            </a:r>
            <a:r>
              <a:rPr lang="es-MX" sz="3200" dirty="0">
                <a:solidFill>
                  <a:schemeClr val="accent1"/>
                </a:solidFill>
              </a:rPr>
              <a:t>independientes</a:t>
            </a:r>
          </a:p>
        </p:txBody>
      </p:sp>
      <p:sp>
        <p:nvSpPr>
          <p:cNvPr id="16386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6DC9CF0-3FCF-4E29-903B-15A4CB4644D4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6387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A3507B-6990-48A2-9595-BB9B86D38C96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3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Eventos dependientes e independientes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390135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800" dirty="0"/>
              <a:t>P({Tenga la fajilla de promoción}) = P(B)</a:t>
            </a:r>
          </a:p>
          <a:p>
            <a:r>
              <a:rPr lang="es-MX" sz="2800" dirty="0"/>
              <a:t>Por el Teorema de la Probabilidad Total</a:t>
            </a:r>
          </a:p>
          <a:p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Luego</a:t>
            </a:r>
          </a:p>
          <a:p>
            <a:pPr lvl="1"/>
            <a:r>
              <a:rPr lang="es-MX" sz="2800" dirty="0"/>
              <a:t>P(B) = P(B|A</a:t>
            </a:r>
            <a:r>
              <a:rPr lang="es-MX" sz="2800" baseline="-25000" dirty="0"/>
              <a:t>1</a:t>
            </a:r>
            <a:r>
              <a:rPr lang="es-MX" sz="2800" dirty="0"/>
              <a:t>)P(A</a:t>
            </a:r>
            <a:r>
              <a:rPr lang="es-MX" sz="2800" baseline="-25000" dirty="0"/>
              <a:t>1</a:t>
            </a:r>
            <a:r>
              <a:rPr lang="es-MX" sz="2800" dirty="0"/>
              <a:t>) + P(B|A</a:t>
            </a:r>
            <a:r>
              <a:rPr lang="es-MX" sz="2800" baseline="-25000" dirty="0"/>
              <a:t>2</a:t>
            </a:r>
            <a:r>
              <a:rPr lang="es-MX" sz="2800" dirty="0"/>
              <a:t>)P(A2) + P(B|A</a:t>
            </a:r>
            <a:r>
              <a:rPr lang="es-MX" sz="2800" baseline="-25000" dirty="0"/>
              <a:t>3</a:t>
            </a:r>
            <a:r>
              <a:rPr lang="es-MX" sz="2800" dirty="0"/>
              <a:t>)P(A</a:t>
            </a:r>
            <a:r>
              <a:rPr lang="es-MX" sz="2800" baseline="-25000" dirty="0"/>
              <a:t>3</a:t>
            </a:r>
            <a:r>
              <a:rPr lang="es-MX" sz="2800" dirty="0"/>
              <a:t>)</a:t>
            </a:r>
            <a:br>
              <a:rPr lang="es-MX" sz="2800" dirty="0"/>
            </a:br>
            <a:r>
              <a:rPr lang="es-MX" sz="2800" dirty="0"/>
              <a:t>= 0.02(1/3) + 0.005(1/3) + 0.015(1/3)</a:t>
            </a:r>
            <a:br>
              <a:rPr lang="es-MX" sz="2800" dirty="0"/>
            </a:br>
            <a:r>
              <a:rPr lang="es-MX" sz="2800" dirty="0"/>
              <a:t>=0.0133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62C9D7-35E0-4739-BCF3-18FF1DEE15C8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a)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178018"/>
              </p:ext>
            </p:extLst>
          </p:nvPr>
        </p:nvGraphicFramePr>
        <p:xfrm>
          <a:off x="1979716" y="1779664"/>
          <a:ext cx="4414645" cy="8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31800" progId="Equation.DSMT4">
                  <p:embed/>
                </p:oleObj>
              </mc:Choice>
              <mc:Fallback>
                <p:oleObj name="Equation" r:id="rId2" imgW="1676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6" y="1779664"/>
                        <a:ext cx="4414645" cy="85343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2813806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sz="3200" dirty="0"/>
              <a:t>Las definiciones de las A</a:t>
            </a:r>
            <a:r>
              <a:rPr lang="es-MX" sz="3200" baseline="-25000" dirty="0"/>
              <a:t>j</a:t>
            </a:r>
            <a:r>
              <a:rPr lang="es-MX" sz="3200" dirty="0"/>
              <a:t> y B siguen siendo las mismas: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1</a:t>
            </a:r>
            <a:r>
              <a:rPr lang="es-MX" sz="2800" dirty="0"/>
              <a:t> = {La lata fue etiquetada por la máquina 1}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2</a:t>
            </a:r>
            <a:r>
              <a:rPr lang="es-MX" sz="2800" dirty="0"/>
              <a:t> = {La lata fue etiquetada por la máquina 2}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3</a:t>
            </a:r>
            <a:r>
              <a:rPr lang="es-MX" sz="2800" dirty="0"/>
              <a:t> = {La lata fue etiquetada por la máquina 3}</a:t>
            </a:r>
          </a:p>
          <a:p>
            <a:r>
              <a:rPr lang="es-MX" sz="3200" dirty="0"/>
              <a:t>Sea B = {La lata tiene la fajilla de promoción}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DC9F97-7B1B-48A8-BF00-C35659DCD586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b)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724008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800" dirty="0"/>
              <a:t>Las probabilidades de etiquetado con la fajilla de promoción, se mantienen, es decir</a:t>
            </a:r>
          </a:p>
          <a:p>
            <a:pPr lvl="1"/>
            <a:r>
              <a:rPr lang="es-MX" sz="2400" dirty="0"/>
              <a:t>P(B|A</a:t>
            </a:r>
            <a:r>
              <a:rPr lang="es-MX" sz="2400" baseline="-25000" dirty="0"/>
              <a:t>1</a:t>
            </a:r>
            <a:r>
              <a:rPr lang="es-MX" sz="2400" dirty="0"/>
              <a:t>) = P({La lata tiene a fajilla de promoción | Fue etiquetada por la máquina 1}) = 2% = 0.02</a:t>
            </a:r>
          </a:p>
          <a:p>
            <a:pPr lvl="1"/>
            <a:r>
              <a:rPr lang="es-MX" sz="2400" dirty="0"/>
              <a:t>P(B|A</a:t>
            </a:r>
            <a:r>
              <a:rPr lang="es-MX" sz="2400" baseline="-25000" dirty="0"/>
              <a:t>2</a:t>
            </a:r>
            <a:r>
              <a:rPr lang="es-MX" sz="2400" dirty="0"/>
              <a:t>) = P({La lata tiene a fajilla de promoción | Fue etiquetada por la máquina 2}) = 0.5% = 0.005</a:t>
            </a:r>
          </a:p>
          <a:p>
            <a:pPr lvl="1"/>
            <a:r>
              <a:rPr lang="es-MX" sz="2400" dirty="0"/>
              <a:t>P(B|A</a:t>
            </a:r>
            <a:r>
              <a:rPr lang="es-MX" sz="2400" baseline="-25000" dirty="0"/>
              <a:t>3</a:t>
            </a:r>
            <a:r>
              <a:rPr lang="es-MX" sz="2400" dirty="0"/>
              <a:t>) = P({La lata tiene a fajilla de promoción | Fue etiquetada por la máquina 3}) = 1.5% = 0.015</a:t>
            </a:r>
          </a:p>
          <a:p>
            <a:r>
              <a:rPr lang="es-MX" sz="2800" dirty="0"/>
              <a:t>Pero en cambio, ahora P(A</a:t>
            </a:r>
            <a:r>
              <a:rPr lang="es-MX" sz="2800" baseline="-25000" dirty="0"/>
              <a:t>1</a:t>
            </a:r>
            <a:r>
              <a:rPr lang="es-MX" sz="2800" dirty="0"/>
              <a:t>) = 0.20, P(A</a:t>
            </a:r>
            <a:r>
              <a:rPr lang="es-MX" sz="2800" baseline="-25000" dirty="0"/>
              <a:t>2</a:t>
            </a:r>
            <a:r>
              <a:rPr lang="es-MX" sz="2800" dirty="0"/>
              <a:t>) = 0.50, P(A</a:t>
            </a:r>
            <a:r>
              <a:rPr lang="es-MX" sz="2800" baseline="-25000" dirty="0"/>
              <a:t>3</a:t>
            </a:r>
            <a:r>
              <a:rPr lang="es-MX" sz="2800" dirty="0"/>
              <a:t>) = 0.30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8B61F9-F215-4B1F-A0A5-CFF81905E0D5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b)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3506166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2800" dirty="0"/>
              <a:t>P({Tenga la fajilla de promoción}) = P(B)</a:t>
            </a:r>
          </a:p>
          <a:p>
            <a:r>
              <a:rPr lang="es-MX" sz="2800" dirty="0"/>
              <a:t>Por el Teorema de la Probabilidad Total</a:t>
            </a:r>
          </a:p>
          <a:p>
            <a:endParaRPr lang="es-MX" sz="2800" dirty="0"/>
          </a:p>
          <a:p>
            <a:endParaRPr lang="es-MX" sz="2800" dirty="0"/>
          </a:p>
          <a:p>
            <a:endParaRPr lang="es-MX" sz="2800" dirty="0"/>
          </a:p>
          <a:p>
            <a:r>
              <a:rPr lang="es-MX" sz="2800" dirty="0"/>
              <a:t>Luego</a:t>
            </a:r>
          </a:p>
          <a:p>
            <a:pPr lvl="1"/>
            <a:r>
              <a:rPr lang="es-MX" sz="2800" dirty="0"/>
              <a:t>P(B) = P(B|A</a:t>
            </a:r>
            <a:r>
              <a:rPr lang="es-MX" sz="2800" baseline="-25000" dirty="0"/>
              <a:t>1</a:t>
            </a:r>
            <a:r>
              <a:rPr lang="es-MX" sz="2800" dirty="0"/>
              <a:t>)P(A</a:t>
            </a:r>
            <a:r>
              <a:rPr lang="es-MX" sz="2800" baseline="-25000" dirty="0"/>
              <a:t>1</a:t>
            </a:r>
            <a:r>
              <a:rPr lang="es-MX" sz="2800" dirty="0"/>
              <a:t>) + P(B|A</a:t>
            </a:r>
            <a:r>
              <a:rPr lang="es-MX" sz="2800" baseline="-25000" dirty="0"/>
              <a:t>2</a:t>
            </a:r>
            <a:r>
              <a:rPr lang="es-MX" sz="2800" dirty="0"/>
              <a:t>)P(A2) + P(B|A</a:t>
            </a:r>
            <a:r>
              <a:rPr lang="es-MX" sz="2800" baseline="-25000" dirty="0"/>
              <a:t>3</a:t>
            </a:r>
            <a:r>
              <a:rPr lang="es-MX" sz="2800" dirty="0"/>
              <a:t>)P(A</a:t>
            </a:r>
            <a:r>
              <a:rPr lang="es-MX" sz="2800" baseline="-25000" dirty="0"/>
              <a:t>3</a:t>
            </a:r>
            <a:r>
              <a:rPr lang="es-MX" sz="2800" dirty="0"/>
              <a:t>)</a:t>
            </a:r>
            <a:br>
              <a:rPr lang="es-MX" sz="2800" dirty="0"/>
            </a:br>
            <a:r>
              <a:rPr lang="es-MX" sz="2800" dirty="0"/>
              <a:t>= 0.02(0.20) + 0.005(0.50) + 0.015(0.30)</a:t>
            </a:r>
            <a:br>
              <a:rPr lang="es-MX" sz="2800" dirty="0"/>
            </a:br>
            <a:r>
              <a:rPr lang="es-MX" sz="2800" dirty="0"/>
              <a:t>=0.011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71FA38-5760-48DB-AB13-12AFE79FB7C8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b)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74224"/>
              </p:ext>
            </p:extLst>
          </p:nvPr>
        </p:nvGraphicFramePr>
        <p:xfrm>
          <a:off x="1979716" y="2145034"/>
          <a:ext cx="4414645" cy="8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31800" progId="Equation.DSMT4">
                  <p:embed/>
                </p:oleObj>
              </mc:Choice>
              <mc:Fallback>
                <p:oleObj name="Equation" r:id="rId2" imgW="16764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6" y="2145034"/>
                        <a:ext cx="4414645" cy="85343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723751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MX" sz="2800" dirty="0"/>
              <a:t>Sean </a:t>
            </a:r>
            <a:r>
              <a:rPr lang="es-MX" sz="2800" dirty="0">
                <a:sym typeface="Symbol" pitchFamily="18" charset="2"/>
              </a:rPr>
              <a:t> un espacio </a:t>
            </a:r>
            <a:r>
              <a:rPr lang="es-MX" sz="2800" dirty="0" err="1">
                <a:sym typeface="Symbol" pitchFamily="18" charset="2"/>
              </a:rPr>
              <a:t>muestral</a:t>
            </a:r>
            <a:r>
              <a:rPr lang="es-MX" sz="2800" dirty="0">
                <a:sym typeface="Symbol" pitchFamily="18" charset="2"/>
              </a:rPr>
              <a:t>,</a:t>
            </a:r>
            <a:r>
              <a:rPr lang="es-MX" sz="2800" dirty="0"/>
              <a:t> </a:t>
            </a:r>
            <a:r>
              <a:rPr lang="es-MX" sz="2800" i="1" dirty="0">
                <a:latin typeface="Times New Roman" pitchFamily="18" charset="0"/>
              </a:rPr>
              <a:t>A</a:t>
            </a:r>
            <a:r>
              <a:rPr lang="es-MX" sz="2800" baseline="-25000" dirty="0">
                <a:latin typeface="Times New Roman" pitchFamily="18" charset="0"/>
              </a:rPr>
              <a:t>1</a:t>
            </a:r>
            <a:r>
              <a:rPr lang="es-MX" sz="2800" dirty="0"/>
              <a:t>, </a:t>
            </a:r>
            <a:r>
              <a:rPr lang="es-MX" sz="2800" i="1" dirty="0">
                <a:latin typeface="Times New Roman" pitchFamily="18" charset="0"/>
              </a:rPr>
              <a:t>A</a:t>
            </a:r>
            <a:r>
              <a:rPr lang="es-MX" sz="2800" baseline="-25000" dirty="0">
                <a:latin typeface="Times New Roman" pitchFamily="18" charset="0"/>
              </a:rPr>
              <a:t>2</a:t>
            </a:r>
            <a:r>
              <a:rPr lang="es-MX" sz="2800" dirty="0"/>
              <a:t>, ..., </a:t>
            </a:r>
            <a:r>
              <a:rPr lang="es-MX" sz="2800" i="1" dirty="0" err="1">
                <a:latin typeface="Times New Roman" pitchFamily="18" charset="0"/>
              </a:rPr>
              <a:t>A</a:t>
            </a:r>
            <a:r>
              <a:rPr lang="es-MX" sz="2800" i="1" baseline="-25000" dirty="0" err="1">
                <a:latin typeface="Times New Roman" pitchFamily="18" charset="0"/>
              </a:rPr>
              <a:t>k</a:t>
            </a:r>
            <a:r>
              <a:rPr lang="es-MX" sz="2800" dirty="0"/>
              <a:t> una partición de </a:t>
            </a:r>
            <a:r>
              <a:rPr lang="es-MX" sz="2800" dirty="0">
                <a:sym typeface="Symbol" pitchFamily="18" charset="2"/>
              </a:rPr>
              <a:t> y </a:t>
            </a:r>
            <a:r>
              <a:rPr lang="es-MX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s-MX" sz="2800" dirty="0">
                <a:sym typeface="Symbol" pitchFamily="18" charset="2"/>
              </a:rPr>
              <a:t> un evento cualquiera</a:t>
            </a:r>
          </a:p>
          <a:p>
            <a:pPr eaLnBrk="1" hangingPunct="1"/>
            <a:r>
              <a:rPr lang="es-MX" sz="2800" dirty="0">
                <a:sym typeface="Symbol" pitchFamily="18" charset="2"/>
              </a:rPr>
              <a:t>La probabilidad </a:t>
            </a:r>
            <a:r>
              <a:rPr lang="es-MX" sz="2800" i="1" dirty="0">
                <a:sym typeface="Symbol" pitchFamily="18" charset="2"/>
              </a:rPr>
              <a:t>a posteriori</a:t>
            </a:r>
            <a:r>
              <a:rPr lang="es-MX" sz="2800" dirty="0">
                <a:sym typeface="Symbol" pitchFamily="18" charset="2"/>
              </a:rPr>
              <a:t> de que haya ocurrido el evento </a:t>
            </a:r>
            <a:r>
              <a:rPr lang="es-MX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s-MX" sz="2800" i="1" baseline="-25000" dirty="0">
                <a:latin typeface="Times New Roman" pitchFamily="18" charset="0"/>
                <a:sym typeface="Symbol" pitchFamily="18" charset="2"/>
              </a:rPr>
              <a:t>j</a:t>
            </a:r>
            <a:r>
              <a:rPr lang="es-MX" sz="2800" dirty="0">
                <a:sym typeface="Symbol" pitchFamily="18" charset="2"/>
              </a:rPr>
              <a:t>, dado que ocurrió </a:t>
            </a:r>
            <a:r>
              <a:rPr lang="es-MX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s-MX" sz="2800" dirty="0">
                <a:sym typeface="Symbol" pitchFamily="18" charset="2"/>
              </a:rPr>
              <a:t> está dada por </a:t>
            </a:r>
            <a:endParaRPr lang="es-ES" sz="2800" dirty="0">
              <a:sym typeface="Symbol" pitchFamily="18" charset="2"/>
            </a:endParaRPr>
          </a:p>
        </p:txBody>
      </p:sp>
      <p:sp>
        <p:nvSpPr>
          <p:cNvPr id="22530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21FFF3-F46E-43AB-896E-E6E515DADDBA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253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06002F-73D2-4E3A-80E8-0A1E7379A9FC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34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Teorema de Bayes</a:t>
            </a:r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2843814" y="3723878"/>
            <a:ext cx="3857625" cy="1027509"/>
            <a:chOff x="2123729" y="3057804"/>
            <a:chExt cx="3857625" cy="1027509"/>
          </a:xfrm>
        </p:grpSpPr>
        <p:graphicFrame>
          <p:nvGraphicFramePr>
            <p:cNvPr id="2253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3388454"/>
                </p:ext>
              </p:extLst>
            </p:nvPr>
          </p:nvGraphicFramePr>
          <p:xfrm>
            <a:off x="2123729" y="3057804"/>
            <a:ext cx="3857625" cy="1027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30400" imgH="685800" progId="Equation.DSMT4">
                    <p:embed/>
                  </p:oleObj>
                </mc:Choice>
                <mc:Fallback>
                  <p:oleObj name="Equation" r:id="rId2" imgW="19304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9" y="3057804"/>
                          <a:ext cx="3857625" cy="102750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1 CuadroTexto"/>
            <p:cNvSpPr txBox="1"/>
            <p:nvPr/>
          </p:nvSpPr>
          <p:spPr>
            <a:xfrm>
              <a:off x="2987824" y="3273828"/>
              <a:ext cx="288032" cy="46166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4126304" y="3089598"/>
              <a:ext cx="288032" cy="46166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4342328" y="3571488"/>
              <a:ext cx="288032" cy="461665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MX" sz="2400" dirty="0">
                  <a:solidFill>
                    <a:prstClr val="black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10" name="9 CuadroTexto"/>
          <p:cNvSpPr txBox="1"/>
          <p:nvPr/>
        </p:nvSpPr>
        <p:spPr>
          <a:xfrm>
            <a:off x="4451253" y="1563641"/>
            <a:ext cx="288032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7740352" y="2902176"/>
            <a:ext cx="288032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prstClr val="blac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312336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Marcador de contenido 10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/>
                  <a:t>Por la definición de probabilidad </a:t>
                </a:r>
                <a:r>
                  <a:rPr lang="es-MX" dirty="0" err="1"/>
                  <a:t>condiconal</a:t>
                </a:r>
                <a:r>
                  <a:rPr lang="es-MX" dirty="0"/>
                  <a:t>, tenemos que P(</a:t>
                </a:r>
                <a:r>
                  <a:rPr lang="es-MX" dirty="0" err="1"/>
                  <a:t>A</a:t>
                </a:r>
                <a:r>
                  <a:rPr lang="es-MX" baseline="-25000" dirty="0" err="1"/>
                  <a:t>j</a:t>
                </a:r>
                <a:r>
                  <a:rPr lang="es-MX" dirty="0" err="1"/>
                  <a:t>|B</a:t>
                </a:r>
                <a:r>
                  <a:rPr lang="es-MX" dirty="0"/>
                  <a:t>) = P(</a:t>
                </a:r>
                <a:r>
                  <a:rPr lang="es-MX" dirty="0" err="1"/>
                  <a:t>A</a:t>
                </a:r>
                <a:r>
                  <a:rPr lang="es-MX" baseline="-25000" dirty="0" err="1"/>
                  <a:t>j</a:t>
                </a:r>
                <a:r>
                  <a:rPr lang="es-MX" dirty="0" err="1">
                    <a:sym typeface="Symbol" panose="05050102010706020507" pitchFamily="18" charset="2"/>
                  </a:rPr>
                  <a:t>B</a:t>
                </a:r>
                <a:r>
                  <a:rPr lang="es-MX" dirty="0">
                    <a:sym typeface="Symbol" panose="05050102010706020507" pitchFamily="18" charset="2"/>
                  </a:rPr>
                  <a:t>) / P(B) --- (1)</a:t>
                </a:r>
              </a:p>
              <a:p>
                <a:r>
                  <a:rPr lang="es-MX" dirty="0">
                    <a:sym typeface="Symbol" panose="05050102010706020507" pitchFamily="18" charset="2"/>
                  </a:rPr>
                  <a:t>Por otro lado, como P(</a:t>
                </a:r>
                <a:r>
                  <a:rPr lang="es-MX" dirty="0" err="1">
                    <a:sym typeface="Symbol" panose="05050102010706020507" pitchFamily="18" charset="2"/>
                  </a:rPr>
                  <a:t>B|A</a:t>
                </a:r>
                <a:r>
                  <a:rPr lang="es-MX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s-MX" dirty="0">
                    <a:sym typeface="Symbol" panose="05050102010706020507" pitchFamily="18" charset="2"/>
                  </a:rPr>
                  <a:t>) = P(</a:t>
                </a:r>
                <a:r>
                  <a:rPr lang="es-MX" dirty="0" err="1">
                    <a:sym typeface="Symbol" panose="05050102010706020507" pitchFamily="18" charset="2"/>
                  </a:rPr>
                  <a:t>BA</a:t>
                </a:r>
                <a:r>
                  <a:rPr lang="es-MX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s-MX" dirty="0">
                    <a:sym typeface="Symbol" panose="05050102010706020507" pitchFamily="18" charset="2"/>
                  </a:rPr>
                  <a:t>) / P(A</a:t>
                </a:r>
                <a:r>
                  <a:rPr lang="es-MX" baseline="-25000" dirty="0">
                    <a:sym typeface="Symbol" panose="05050102010706020507" pitchFamily="18" charset="2"/>
                  </a:rPr>
                  <a:t>j</a:t>
                </a:r>
                <a:r>
                  <a:rPr lang="es-MX" dirty="0">
                    <a:sym typeface="Symbol" panose="05050102010706020507" pitchFamily="18" charset="2"/>
                  </a:rPr>
                  <a:t>), entonces</a:t>
                </a:r>
                <a:br>
                  <a:rPr lang="es-MX" dirty="0">
                    <a:sym typeface="Symbol" panose="05050102010706020507" pitchFamily="18" charset="2"/>
                  </a:rPr>
                </a:br>
                <a:r>
                  <a:rPr lang="es-MX" dirty="0">
                    <a:sym typeface="Symbol" panose="05050102010706020507" pitchFamily="18" charset="2"/>
                  </a:rPr>
                  <a:t>P(</a:t>
                </a:r>
                <a:r>
                  <a:rPr lang="es-MX" dirty="0" err="1">
                    <a:sym typeface="Symbol" panose="05050102010706020507" pitchFamily="18" charset="2"/>
                  </a:rPr>
                  <a:t>A</a:t>
                </a:r>
                <a:r>
                  <a:rPr lang="es-MX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s-MX" dirty="0" err="1">
                    <a:sym typeface="Symbol" panose="05050102010706020507" pitchFamily="18" charset="2"/>
                  </a:rPr>
                  <a:t>B</a:t>
                </a:r>
                <a:r>
                  <a:rPr lang="es-MX" dirty="0">
                    <a:sym typeface="Symbol" panose="05050102010706020507" pitchFamily="18" charset="2"/>
                  </a:rPr>
                  <a:t>) = P(</a:t>
                </a:r>
                <a:r>
                  <a:rPr lang="es-MX" dirty="0" err="1">
                    <a:sym typeface="Symbol" panose="05050102010706020507" pitchFamily="18" charset="2"/>
                  </a:rPr>
                  <a:t>BA</a:t>
                </a:r>
                <a:r>
                  <a:rPr lang="es-MX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s-MX" dirty="0">
                    <a:sym typeface="Symbol" panose="05050102010706020507" pitchFamily="18" charset="2"/>
                  </a:rPr>
                  <a:t>) = P(</a:t>
                </a:r>
                <a:r>
                  <a:rPr lang="es-MX" dirty="0" err="1">
                    <a:sym typeface="Symbol" panose="05050102010706020507" pitchFamily="18" charset="2"/>
                  </a:rPr>
                  <a:t>B|A</a:t>
                </a:r>
                <a:r>
                  <a:rPr lang="es-MX" baseline="-25000" dirty="0" err="1">
                    <a:sym typeface="Symbol" panose="05050102010706020507" pitchFamily="18" charset="2"/>
                  </a:rPr>
                  <a:t>j</a:t>
                </a:r>
                <a:r>
                  <a:rPr lang="es-MX" dirty="0">
                    <a:sym typeface="Symbol" panose="05050102010706020507" pitchFamily="18" charset="2"/>
                  </a:rPr>
                  <a:t>) P(A</a:t>
                </a:r>
                <a:r>
                  <a:rPr lang="es-MX" baseline="-25000" dirty="0">
                    <a:sym typeface="Symbol" panose="05050102010706020507" pitchFamily="18" charset="2"/>
                  </a:rPr>
                  <a:t>j</a:t>
                </a:r>
                <a:r>
                  <a:rPr lang="es-MX" dirty="0">
                    <a:sym typeface="Symbol" panose="05050102010706020507" pitchFamily="18" charset="2"/>
                  </a:rPr>
                  <a:t>) --- (2)</a:t>
                </a:r>
              </a:p>
              <a:p>
                <a:r>
                  <a:rPr lang="es-MX" dirty="0">
                    <a:sym typeface="Symbol" panose="05050102010706020507" pitchFamily="18" charset="2"/>
                  </a:rPr>
                  <a:t>Además, por el Teorema de la Probabilidad Total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s-MX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nary>
                  </m:oMath>
                </a14:m>
                <a:r>
                  <a:rPr lang="es-MX" dirty="0"/>
                  <a:t> --- (3)</a:t>
                </a:r>
              </a:p>
              <a:p>
                <a:r>
                  <a:rPr lang="es-MX" dirty="0"/>
                  <a:t>Así que sustituyendo (2) y (3) en (1), tenemos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  <m: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𝑗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)/</m:t>
                    </m:r>
                    <m:nary>
                      <m:naryPr>
                        <m:chr m:val="∑"/>
                        <m:supHide m:val="on"/>
                        <m:ctrlP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  <m:sup/>
                      <m:e>
                        <m: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d>
                          <m:dPr>
                            <m:ctrlPr>
                              <a:rPr lang="es-MX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𝐵</m:t>
                            </m:r>
                          </m:e>
                          <m:e>
                            <m:sSub>
                              <m:sSubPr>
                                <m:ctrlPr>
                                  <a:rPr lang="es-MX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s-MX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MX" i="1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𝑃</m:t>
                        </m:r>
                        <m:r>
                          <a:rPr lang="es-MX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1" name="Marcador de contenido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54" r="-519" b="-430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</a:t>
            </a:r>
            <a:r>
              <a:rPr lang="es-MX" dirty="0" err="1"/>
              <a:t>Bayes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4907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Note que el Teorema se cumple porque:</a:t>
            </a:r>
          </a:p>
          <a:p>
            <a:r>
              <a:rPr lang="es-MX" dirty="0"/>
              <a:t>Lo que está en el numerador es P(</a:t>
            </a:r>
            <a:r>
              <a:rPr lang="es-MX" dirty="0" err="1">
                <a:sym typeface="Symbol" panose="05050102010706020507" pitchFamily="18" charset="2"/>
              </a:rPr>
              <a:t>A</a:t>
            </a:r>
            <a:r>
              <a:rPr lang="es-MX" baseline="-25000" dirty="0" err="1">
                <a:sym typeface="Symbol" panose="05050102010706020507" pitchFamily="18" charset="2"/>
              </a:rPr>
              <a:t>j</a:t>
            </a:r>
            <a:r>
              <a:rPr lang="es-MX" dirty="0" err="1">
                <a:sym typeface="Symbol" panose="05050102010706020507" pitchFamily="18" charset="2"/>
              </a:rPr>
              <a:t></a:t>
            </a:r>
            <a:r>
              <a:rPr lang="es-MX" dirty="0" err="1"/>
              <a:t>B</a:t>
            </a:r>
            <a:r>
              <a:rPr lang="es-MX" dirty="0">
                <a:sym typeface="Symbol" panose="05050102010706020507" pitchFamily="18" charset="2"/>
              </a:rPr>
              <a:t>), </a:t>
            </a:r>
            <a:r>
              <a:rPr lang="es-MX">
                <a:sym typeface="Symbol" panose="05050102010706020507" pitchFamily="18" charset="2"/>
              </a:rPr>
              <a:t>despejando de la </a:t>
            </a:r>
            <a:r>
              <a:rPr lang="es-MX" dirty="0">
                <a:sym typeface="Symbol" panose="05050102010706020507" pitchFamily="18" charset="2"/>
              </a:rPr>
              <a:t>definición de Probabilidad Condicional, y</a:t>
            </a:r>
          </a:p>
          <a:p>
            <a:r>
              <a:rPr lang="es-MX" dirty="0">
                <a:sym typeface="Symbol" panose="05050102010706020507" pitchFamily="18" charset="2"/>
              </a:rPr>
              <a:t>Lo que se tiene en el denominador es P(B), de acuerdo con el Teorema de la Probabilidad Total</a:t>
            </a:r>
          </a:p>
          <a:p>
            <a:r>
              <a:rPr lang="es-MX" dirty="0">
                <a:sym typeface="Symbol" panose="05050102010706020507" pitchFamily="18" charset="2"/>
              </a:rPr>
              <a:t>Así que el Teorema de </a:t>
            </a:r>
            <a:r>
              <a:rPr lang="es-MX" dirty="0" err="1">
                <a:sym typeface="Symbol" panose="05050102010706020507" pitchFamily="18" charset="2"/>
              </a:rPr>
              <a:t>Bayes</a:t>
            </a:r>
            <a:r>
              <a:rPr lang="es-MX" dirty="0">
                <a:sym typeface="Symbol" panose="05050102010706020507" pitchFamily="18" charset="2"/>
              </a:rPr>
              <a:t> es solamente una forma extensa de escribir P(</a:t>
            </a:r>
            <a:r>
              <a:rPr lang="es-MX" dirty="0" err="1">
                <a:sym typeface="Symbol" panose="05050102010706020507" pitchFamily="18" charset="2"/>
              </a:rPr>
              <a:t>A</a:t>
            </a:r>
            <a:r>
              <a:rPr lang="es-MX" baseline="-25000" dirty="0" err="1">
                <a:sym typeface="Symbol" panose="05050102010706020507" pitchFamily="18" charset="2"/>
              </a:rPr>
              <a:t>j</a:t>
            </a:r>
            <a:r>
              <a:rPr lang="es-MX" dirty="0" err="1">
                <a:sym typeface="Symbol" panose="05050102010706020507" pitchFamily="18" charset="2"/>
              </a:rPr>
              <a:t>|B</a:t>
            </a:r>
            <a:r>
              <a:rPr lang="es-MX" dirty="0">
                <a:sym typeface="Symbol" panose="05050102010706020507" pitchFamily="18" charset="2"/>
              </a:rPr>
              <a:t>) = P(</a:t>
            </a:r>
            <a:r>
              <a:rPr lang="es-MX" dirty="0" err="1">
                <a:sym typeface="Symbol" panose="05050102010706020507" pitchFamily="18" charset="2"/>
              </a:rPr>
              <a:t>A</a:t>
            </a:r>
            <a:r>
              <a:rPr lang="es-MX" baseline="-25000" dirty="0" err="1">
                <a:sym typeface="Symbol" panose="05050102010706020507" pitchFamily="18" charset="2"/>
              </a:rPr>
              <a:t>j</a:t>
            </a:r>
            <a:r>
              <a:rPr lang="es-MX" dirty="0" err="1">
                <a:sym typeface="Symbol" panose="05050102010706020507" pitchFamily="18" charset="2"/>
              </a:rPr>
              <a:t>B</a:t>
            </a:r>
            <a:r>
              <a:rPr lang="es-MX" dirty="0">
                <a:sym typeface="Symbol" panose="05050102010706020507" pitchFamily="18" charset="2"/>
              </a:rPr>
              <a:t>)/P(B)</a:t>
            </a:r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36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Teorema de </a:t>
            </a:r>
            <a:r>
              <a:rPr lang="es-MX" dirty="0" err="1"/>
              <a:t>Bayes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400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sz="2800" dirty="0"/>
              <a:t>En el ejemplo de las máquinas etiquetadoras, suponga que se toma una lata y se observa que tiene la fajilla de promoción</a:t>
            </a:r>
          </a:p>
          <a:p>
            <a:r>
              <a:rPr lang="es-MX" sz="2800" dirty="0"/>
              <a:t>Suponga que cada máquina etiqueta 1/3 de todas las latas</a:t>
            </a:r>
            <a:endParaRPr lang="es-ES" sz="2800" dirty="0"/>
          </a:p>
          <a:p>
            <a:pPr eaLnBrk="1" hangingPunct="1"/>
            <a:r>
              <a:rPr lang="es-MX" sz="2800" dirty="0"/>
              <a:t>Calcule la probabilidad de que se haya tomado de la:</a:t>
            </a:r>
          </a:p>
          <a:p>
            <a:pPr marL="624078" indent="-514350">
              <a:buFont typeface="+mj-lt"/>
              <a:buAutoNum type="alphaLcParenR"/>
            </a:pPr>
            <a:r>
              <a:rPr lang="es-MX" sz="3200" dirty="0"/>
              <a:t>Máquina 1</a:t>
            </a:r>
          </a:p>
          <a:p>
            <a:pPr marL="624078" indent="-514350">
              <a:buFont typeface="+mj-lt"/>
              <a:buAutoNum type="alphaLcParenR"/>
            </a:pPr>
            <a:r>
              <a:rPr lang="es-MX" sz="3200" dirty="0"/>
              <a:t>Máquina 2</a:t>
            </a:r>
          </a:p>
          <a:p>
            <a:pPr marL="624078" indent="-514350">
              <a:buFont typeface="+mj-lt"/>
              <a:buAutoNum type="alphaLcParenR"/>
            </a:pPr>
            <a:r>
              <a:rPr lang="es-MX" sz="3200" dirty="0"/>
              <a:t>Máquina 3</a:t>
            </a:r>
          </a:p>
          <a:p>
            <a:pPr marL="624078" indent="-514350">
              <a:buFont typeface="+mj-lt"/>
              <a:buAutoNum type="alphaLcParenR"/>
            </a:pPr>
            <a:r>
              <a:rPr lang="es-MX" sz="3200" dirty="0"/>
              <a:t>¿De cuál de las tres máquinas es más probable que venga la lata seleccionada?</a:t>
            </a:r>
          </a:p>
        </p:txBody>
      </p:sp>
      <p:sp>
        <p:nvSpPr>
          <p:cNvPr id="23554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D1AB9F4-A2B0-40F7-B72C-EB022C4A9153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355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744C36-2B97-44E3-ADB3-175CA60DFEF3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37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Ejemplo Teorema de Bayes</a:t>
            </a:r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356947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sz="2800" dirty="0"/>
              <a:t>Llamemos B al evento de que la lata tomada tenga la fajilla de promoción</a:t>
            </a:r>
          </a:p>
          <a:p>
            <a:r>
              <a:rPr lang="es-MX" sz="2800" dirty="0"/>
              <a:t>Nuevamente llamamos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1</a:t>
            </a:r>
            <a:r>
              <a:rPr lang="es-MX" sz="2800" dirty="0"/>
              <a:t> al evento de que la lata haya sido etiquetada por la máquina 1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2</a:t>
            </a:r>
            <a:r>
              <a:rPr lang="es-MX" sz="2800" dirty="0"/>
              <a:t> al evento de que la lata haya sido etiquetada por la máquina 2</a:t>
            </a:r>
          </a:p>
          <a:p>
            <a:pPr lvl="1"/>
            <a:r>
              <a:rPr lang="es-MX" sz="2800" dirty="0"/>
              <a:t>A</a:t>
            </a:r>
            <a:r>
              <a:rPr lang="es-MX" sz="2800" baseline="-25000" dirty="0"/>
              <a:t>3</a:t>
            </a:r>
            <a:r>
              <a:rPr lang="es-MX" sz="2800" dirty="0"/>
              <a:t> al evento de que la lata haya sido etiquetada por la máquina 3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39FCBC-0117-49A9-AD49-BE639D5193D7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38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Ejemplo. Teorema de </a:t>
            </a:r>
            <a:r>
              <a:rPr lang="es-MX" dirty="0" err="1"/>
              <a:t>Bayes</a:t>
            </a:r>
            <a:r>
              <a:rPr lang="es-MX" dirty="0"/>
              <a:t>. Solución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5011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/>
              <a:t>Lo que buscamos es:</a:t>
            </a:r>
          </a:p>
          <a:p>
            <a:r>
              <a:rPr lang="es-MX" sz="2800" dirty="0"/>
              <a:t>P(Haya sido etiquetado por la máquina 1 | Tiene etiqueta) = P(A</a:t>
            </a:r>
            <a:r>
              <a:rPr lang="es-MX" sz="2800" baseline="-25000" dirty="0"/>
              <a:t>1</a:t>
            </a:r>
            <a:r>
              <a:rPr lang="es-MX" sz="2800" dirty="0"/>
              <a:t> | B)</a:t>
            </a:r>
          </a:p>
          <a:p>
            <a:r>
              <a:rPr lang="es-MX" sz="2800" dirty="0"/>
              <a:t>P(Haya sido etiquetado por la máquina 2 | Tiene etiqueta) = P(A</a:t>
            </a:r>
            <a:r>
              <a:rPr lang="es-MX" sz="2800" baseline="-25000" dirty="0"/>
              <a:t>2</a:t>
            </a:r>
            <a:r>
              <a:rPr lang="es-MX" sz="2800" dirty="0"/>
              <a:t> | B)</a:t>
            </a:r>
          </a:p>
          <a:p>
            <a:r>
              <a:rPr lang="es-MX" sz="2800" dirty="0"/>
              <a:t>P(Haya sido etiquetado por la máquina 3 | Tiene etiqueta) = P(A</a:t>
            </a:r>
            <a:r>
              <a:rPr lang="es-MX" sz="2800" baseline="-25000" dirty="0"/>
              <a:t>3</a:t>
            </a:r>
            <a:r>
              <a:rPr lang="es-MX" sz="2800" dirty="0"/>
              <a:t> | B)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08CCC3-CC67-47CD-9498-77650A2D4A5E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Ejemplo. Teorema de </a:t>
            </a:r>
            <a:r>
              <a:rPr lang="es-MX" dirty="0" err="1"/>
              <a:t>Bayes</a:t>
            </a:r>
            <a:r>
              <a:rPr lang="es-MX" dirty="0"/>
              <a:t>. Solución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226014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800" dirty="0"/>
              <a:t>Ejemplo: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800" dirty="0"/>
              <a:t>A = </a:t>
            </a:r>
            <a:r>
              <a:rPr lang="en-US" sz="2800" dirty="0"/>
              <a:t>{El </a:t>
            </a:r>
            <a:r>
              <a:rPr lang="en-US" sz="2800" dirty="0" err="1"/>
              <a:t>alumno</a:t>
            </a:r>
            <a:r>
              <a:rPr lang="en-US" sz="2800" dirty="0"/>
              <a:t> </a:t>
            </a:r>
            <a:r>
              <a:rPr lang="en-US" sz="2800" dirty="0" err="1"/>
              <a:t>aprueba</a:t>
            </a:r>
            <a:r>
              <a:rPr lang="en-US" sz="2800" dirty="0"/>
              <a:t> el </a:t>
            </a:r>
            <a:r>
              <a:rPr lang="en-US" sz="2800" dirty="0" err="1"/>
              <a:t>examen</a:t>
            </a:r>
            <a:r>
              <a:rPr lang="en-US" sz="28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s-MX" sz="2800" dirty="0"/>
              <a:t>B = </a:t>
            </a:r>
            <a:r>
              <a:rPr lang="en-US" sz="2800" dirty="0"/>
              <a:t>{El </a:t>
            </a:r>
            <a:r>
              <a:rPr lang="en-US" sz="2800" dirty="0" err="1"/>
              <a:t>alumno</a:t>
            </a:r>
            <a:r>
              <a:rPr lang="en-US" sz="2800" dirty="0"/>
              <a:t> </a:t>
            </a:r>
            <a:r>
              <a:rPr lang="en-US" sz="2800" dirty="0" err="1"/>
              <a:t>utiliza</a:t>
            </a:r>
            <a:r>
              <a:rPr lang="en-US" sz="2800" dirty="0"/>
              <a:t> un </a:t>
            </a:r>
            <a:r>
              <a:rPr lang="en-US" sz="2800" dirty="0" err="1"/>
              <a:t>pantal</a:t>
            </a:r>
            <a:r>
              <a:rPr lang="es-MX" sz="2800" dirty="0" err="1"/>
              <a:t>ón</a:t>
            </a:r>
            <a:r>
              <a:rPr lang="es-MX" sz="2800" dirty="0"/>
              <a:t> de color azul el día del examen</a:t>
            </a:r>
            <a:r>
              <a:rPr lang="en-US" sz="2800" dirty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/>
              <a:t>C </a:t>
            </a:r>
            <a:r>
              <a:rPr lang="es-MX" sz="2800" dirty="0"/>
              <a:t>= </a:t>
            </a:r>
            <a:r>
              <a:rPr lang="en-US" sz="2800" dirty="0"/>
              <a:t>{El </a:t>
            </a:r>
            <a:r>
              <a:rPr lang="en-US" sz="2800" dirty="0" err="1"/>
              <a:t>alumno</a:t>
            </a:r>
            <a:r>
              <a:rPr lang="en-US" sz="2800" dirty="0"/>
              <a:t> </a:t>
            </a:r>
            <a:r>
              <a:rPr lang="en-US" sz="2800" dirty="0" err="1"/>
              <a:t>dedic</a:t>
            </a:r>
            <a:r>
              <a:rPr lang="es-MX" sz="2800" dirty="0" err="1"/>
              <a:t>ó</a:t>
            </a:r>
            <a:r>
              <a:rPr lang="es-MX" sz="2800" dirty="0"/>
              <a:t> al menos 20 horas a la preparación del examen</a:t>
            </a:r>
            <a:r>
              <a:rPr lang="en-US" sz="2800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dirty="0"/>
              <a:t>Los eventos A y B son independientes</a:t>
            </a:r>
          </a:p>
          <a:p>
            <a:pPr eaLnBrk="1" hangingPunct="1">
              <a:lnSpc>
                <a:spcPct val="90000"/>
              </a:lnSpc>
            </a:pPr>
            <a:r>
              <a:rPr lang="es-MX" sz="2800" dirty="0"/>
              <a:t>Los eventos A y C son dependientes</a:t>
            </a:r>
            <a:endParaRPr lang="es-ES" sz="2800" dirty="0"/>
          </a:p>
        </p:txBody>
      </p:sp>
      <p:sp>
        <p:nvSpPr>
          <p:cNvPr id="17410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8C385D-CD3E-44E2-9CC6-C9D50A8376F6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DF6A4D8-9B71-41C7-999F-481665276177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4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dirty="0"/>
              <a:t>Eventos dependientes e independientes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2936428788"/>
      </p:ext>
    </p:extLst>
  </p:cSld>
  <p:clrMapOvr>
    <a:masterClrMapping/>
  </p:clrMapOvr>
  <p:transition spd="slow">
    <p:cover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P(A</a:t>
            </a:r>
            <a:r>
              <a:rPr lang="es-MX" sz="3600" baseline="-25000" dirty="0"/>
              <a:t>1</a:t>
            </a:r>
            <a:r>
              <a:rPr lang="es-MX" sz="3600" dirty="0"/>
              <a:t> | B) = P(B|A</a:t>
            </a:r>
            <a:r>
              <a:rPr lang="es-MX" sz="3600" baseline="-25000" dirty="0"/>
              <a:t>1</a:t>
            </a:r>
            <a:r>
              <a:rPr lang="es-MX" sz="3600" dirty="0"/>
              <a:t>)P(A</a:t>
            </a:r>
            <a:r>
              <a:rPr lang="es-MX" sz="3600" baseline="-25000" dirty="0"/>
              <a:t>1</a:t>
            </a:r>
            <a:r>
              <a:rPr lang="es-MX" sz="3600" dirty="0"/>
              <a:t>) / [P(B|A</a:t>
            </a:r>
            <a:r>
              <a:rPr lang="es-MX" sz="3600" baseline="-25000" dirty="0"/>
              <a:t>1</a:t>
            </a:r>
            <a:r>
              <a:rPr lang="es-MX" sz="3600" dirty="0"/>
              <a:t>)P(A</a:t>
            </a:r>
            <a:r>
              <a:rPr lang="es-MX" sz="3600" baseline="-25000" dirty="0"/>
              <a:t>1</a:t>
            </a:r>
            <a:r>
              <a:rPr lang="es-MX" sz="3600" dirty="0"/>
              <a:t>) + P(B|A</a:t>
            </a:r>
            <a:r>
              <a:rPr lang="es-MX" sz="3600" baseline="-25000" dirty="0"/>
              <a:t>2</a:t>
            </a:r>
            <a:r>
              <a:rPr lang="es-MX" sz="3600" dirty="0"/>
              <a:t>)P(A</a:t>
            </a:r>
            <a:r>
              <a:rPr lang="es-MX" sz="3600" baseline="-25000" dirty="0"/>
              <a:t>2</a:t>
            </a:r>
            <a:r>
              <a:rPr lang="es-MX" sz="3600" dirty="0"/>
              <a:t>) + P(B|A</a:t>
            </a:r>
            <a:r>
              <a:rPr lang="es-MX" sz="3600" baseline="-25000" dirty="0"/>
              <a:t>3</a:t>
            </a:r>
            <a:r>
              <a:rPr lang="es-MX" sz="3600" dirty="0"/>
              <a:t>)P(A</a:t>
            </a:r>
            <a:r>
              <a:rPr lang="es-MX" sz="3600" baseline="-25000" dirty="0"/>
              <a:t>3</a:t>
            </a:r>
            <a:r>
              <a:rPr lang="es-MX" sz="3600" dirty="0"/>
              <a:t>)]</a:t>
            </a:r>
            <a:br>
              <a:rPr lang="es-MX" sz="3600" dirty="0"/>
            </a:br>
            <a:r>
              <a:rPr lang="es-MX" sz="3600" dirty="0"/>
              <a:t>= 0.02*(1/3) / [0.02*(1/3) + 0.005*(1/3) + 0.015*(1/3)]</a:t>
            </a:r>
            <a:br>
              <a:rPr lang="es-MX" sz="3600" dirty="0"/>
            </a:br>
            <a:r>
              <a:rPr lang="es-MX" sz="3600" dirty="0"/>
              <a:t>= 0.5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89E29-07AA-421E-A68B-0B156E86BC6E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40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1533100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P(A</a:t>
            </a:r>
            <a:r>
              <a:rPr lang="es-MX" sz="3600" baseline="-25000" dirty="0"/>
              <a:t>2</a:t>
            </a:r>
            <a:r>
              <a:rPr lang="es-MX" sz="3600" dirty="0"/>
              <a:t> | B) = P(B|A</a:t>
            </a:r>
            <a:r>
              <a:rPr lang="es-MX" sz="3600" baseline="-25000" dirty="0"/>
              <a:t>2</a:t>
            </a:r>
            <a:r>
              <a:rPr lang="es-MX" sz="3600" dirty="0"/>
              <a:t>)P(A</a:t>
            </a:r>
            <a:r>
              <a:rPr lang="es-MX" sz="3600" baseline="-25000" dirty="0"/>
              <a:t>2</a:t>
            </a:r>
            <a:r>
              <a:rPr lang="es-MX" sz="3600" dirty="0"/>
              <a:t>) / [P(B|A</a:t>
            </a:r>
            <a:r>
              <a:rPr lang="es-MX" sz="3600" baseline="-25000" dirty="0"/>
              <a:t>1</a:t>
            </a:r>
            <a:r>
              <a:rPr lang="es-MX" sz="3600" dirty="0"/>
              <a:t>)P(A</a:t>
            </a:r>
            <a:r>
              <a:rPr lang="es-MX" sz="3600" baseline="-25000" dirty="0"/>
              <a:t>1</a:t>
            </a:r>
            <a:r>
              <a:rPr lang="es-MX" sz="3600" dirty="0"/>
              <a:t>) + P(B|A</a:t>
            </a:r>
            <a:r>
              <a:rPr lang="es-MX" sz="3600" baseline="-25000" dirty="0"/>
              <a:t>2</a:t>
            </a:r>
            <a:r>
              <a:rPr lang="es-MX" sz="3600" dirty="0"/>
              <a:t>)P(A</a:t>
            </a:r>
            <a:r>
              <a:rPr lang="es-MX" sz="3600" baseline="-25000" dirty="0"/>
              <a:t>2</a:t>
            </a:r>
            <a:r>
              <a:rPr lang="es-MX" sz="3600" dirty="0"/>
              <a:t>) + P(B|A</a:t>
            </a:r>
            <a:r>
              <a:rPr lang="es-MX" sz="3600" baseline="-25000" dirty="0"/>
              <a:t>3</a:t>
            </a:r>
            <a:r>
              <a:rPr lang="es-MX" sz="3600" dirty="0"/>
              <a:t>)P(A</a:t>
            </a:r>
            <a:r>
              <a:rPr lang="es-MX" sz="3600" baseline="-25000" dirty="0"/>
              <a:t>3</a:t>
            </a:r>
            <a:r>
              <a:rPr lang="es-MX" sz="3600" dirty="0"/>
              <a:t>)]</a:t>
            </a:r>
            <a:br>
              <a:rPr lang="es-MX" sz="3600" dirty="0"/>
            </a:br>
            <a:r>
              <a:rPr lang="es-MX" sz="3600" dirty="0"/>
              <a:t>= 0.005*(1/3) / [0.02*(1/3) + 0.005*(1/3) + 0.015*(1/3)]</a:t>
            </a:r>
            <a:br>
              <a:rPr lang="es-MX" sz="3600" dirty="0"/>
            </a:br>
            <a:r>
              <a:rPr lang="es-MX" sz="3600" dirty="0"/>
              <a:t>= 0.125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04BF12-04EF-426A-963F-E16219C7E809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41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(continúa)</a:t>
            </a:r>
          </a:p>
        </p:txBody>
      </p:sp>
    </p:spTree>
    <p:extLst>
      <p:ext uri="{BB962C8B-B14F-4D97-AF65-F5344CB8AC3E}">
        <p14:creationId xmlns:p14="http://schemas.microsoft.com/office/powerpoint/2010/main" val="3601301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P(A</a:t>
            </a:r>
            <a:r>
              <a:rPr lang="es-MX" sz="3600" baseline="-25000" dirty="0"/>
              <a:t>3</a:t>
            </a:r>
            <a:r>
              <a:rPr lang="es-MX" sz="3600" dirty="0"/>
              <a:t> | B) = P(B|A</a:t>
            </a:r>
            <a:r>
              <a:rPr lang="es-MX" sz="3600" baseline="-25000" dirty="0"/>
              <a:t>3</a:t>
            </a:r>
            <a:r>
              <a:rPr lang="es-MX" sz="3600" dirty="0"/>
              <a:t>)P(A</a:t>
            </a:r>
            <a:r>
              <a:rPr lang="es-MX" sz="3600" baseline="-25000" dirty="0"/>
              <a:t>3</a:t>
            </a:r>
            <a:r>
              <a:rPr lang="es-MX" sz="3600" dirty="0"/>
              <a:t>) / [P(B|A</a:t>
            </a:r>
            <a:r>
              <a:rPr lang="es-MX" sz="3600" baseline="-25000" dirty="0"/>
              <a:t>1</a:t>
            </a:r>
            <a:r>
              <a:rPr lang="es-MX" sz="3600" dirty="0"/>
              <a:t>)P(A</a:t>
            </a:r>
            <a:r>
              <a:rPr lang="es-MX" sz="3600" baseline="-25000" dirty="0"/>
              <a:t>1</a:t>
            </a:r>
            <a:r>
              <a:rPr lang="es-MX" sz="3600" dirty="0"/>
              <a:t>) + P(B|A</a:t>
            </a:r>
            <a:r>
              <a:rPr lang="es-MX" sz="3600" baseline="-25000" dirty="0"/>
              <a:t>2</a:t>
            </a:r>
            <a:r>
              <a:rPr lang="es-MX" sz="3600" dirty="0"/>
              <a:t>)P(A</a:t>
            </a:r>
            <a:r>
              <a:rPr lang="es-MX" sz="3600" baseline="-25000" dirty="0"/>
              <a:t>2</a:t>
            </a:r>
            <a:r>
              <a:rPr lang="es-MX" sz="3600" dirty="0"/>
              <a:t>) + P(B|A</a:t>
            </a:r>
            <a:r>
              <a:rPr lang="es-MX" sz="3600" baseline="-25000" dirty="0"/>
              <a:t>3</a:t>
            </a:r>
            <a:r>
              <a:rPr lang="es-MX" sz="3600" dirty="0"/>
              <a:t>)P(A</a:t>
            </a:r>
            <a:r>
              <a:rPr lang="es-MX" sz="3600" baseline="-25000" dirty="0"/>
              <a:t>3</a:t>
            </a:r>
            <a:r>
              <a:rPr lang="es-MX" sz="3600" dirty="0"/>
              <a:t>)]</a:t>
            </a:r>
            <a:br>
              <a:rPr lang="es-MX" sz="3600" dirty="0"/>
            </a:br>
            <a:r>
              <a:rPr lang="es-MX" sz="3600" dirty="0"/>
              <a:t>= 0.015*(1/3) / [0.02*(1/3) + 0.005*(1/3) + 0.015*(1/3)]</a:t>
            </a:r>
            <a:br>
              <a:rPr lang="es-MX" sz="3600" dirty="0"/>
            </a:br>
            <a:r>
              <a:rPr lang="es-MX" sz="3600" dirty="0"/>
              <a:t>= 0.375</a:t>
            </a:r>
          </a:p>
          <a:p>
            <a:pPr marL="109728" indent="0">
              <a:buNone/>
            </a:pPr>
            <a:endParaRPr lang="es-MX" sz="3600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A60B5-D26E-4ED1-BDB4-53C9B85628E4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42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(continúa)</a:t>
            </a:r>
          </a:p>
        </p:txBody>
      </p:sp>
    </p:spTree>
    <p:extLst>
      <p:ext uri="{BB962C8B-B14F-4D97-AF65-F5344CB8AC3E}">
        <p14:creationId xmlns:p14="http://schemas.microsoft.com/office/powerpoint/2010/main" val="1830561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3200" dirty="0"/>
              <a:t>¿De cuál de las tres máquinas es más probable que venga la lata si se observa que tiene la fajilla de promoción?</a:t>
            </a:r>
          </a:p>
          <a:p>
            <a:r>
              <a:rPr lang="es-MX" sz="3200" dirty="0"/>
              <a:t>Dado que	</a:t>
            </a:r>
          </a:p>
          <a:p>
            <a:pPr lvl="1"/>
            <a:r>
              <a:rPr lang="es-MX" sz="2800" dirty="0"/>
              <a:t>P(A</a:t>
            </a:r>
            <a:r>
              <a:rPr lang="es-MX" sz="2800" baseline="-25000" dirty="0"/>
              <a:t>1</a:t>
            </a:r>
            <a:r>
              <a:rPr lang="es-MX" sz="2800" dirty="0"/>
              <a:t> | B) = 0.500</a:t>
            </a:r>
          </a:p>
          <a:p>
            <a:pPr lvl="1"/>
            <a:r>
              <a:rPr lang="es-MX" sz="2800" dirty="0"/>
              <a:t>P(A</a:t>
            </a:r>
            <a:r>
              <a:rPr lang="es-MX" sz="2800" baseline="-25000" dirty="0"/>
              <a:t>2</a:t>
            </a:r>
            <a:r>
              <a:rPr lang="es-MX" sz="2800" dirty="0"/>
              <a:t> | B) = 0.125</a:t>
            </a:r>
          </a:p>
          <a:p>
            <a:pPr lvl="1"/>
            <a:r>
              <a:rPr lang="es-MX" sz="2800" dirty="0"/>
              <a:t>P(A</a:t>
            </a:r>
            <a:r>
              <a:rPr lang="es-MX" sz="2800" baseline="-25000" dirty="0"/>
              <a:t>3</a:t>
            </a:r>
            <a:r>
              <a:rPr lang="es-MX" sz="2800" dirty="0"/>
              <a:t> | B) = 0.375</a:t>
            </a:r>
          </a:p>
          <a:p>
            <a:r>
              <a:rPr lang="es-MX" sz="3200" dirty="0"/>
              <a:t>Lo más probable es que venga de la máquina 1 (su probabilidad es 0.5)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B2EBA2-D984-4C72-AB4D-0A2D7A28CA57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43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Ejemplo. Solución (conclusión)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3570236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sz="3200" dirty="0"/>
              <a:t>Repita el ejercicio anterior suponiendo ahora que las máquinas 1, 2 y 3 etiquetan 20, 50 y 30% de las latas, respectivamente</a:t>
            </a:r>
          </a:p>
          <a:p>
            <a:r>
              <a:rPr lang="es-MX" sz="3200" dirty="0">
                <a:solidFill>
                  <a:srgbClr val="FF0000"/>
                </a:solidFill>
              </a:rPr>
              <a:t>R =</a:t>
            </a:r>
          </a:p>
          <a:p>
            <a:pPr lvl="1"/>
            <a:r>
              <a:rPr lang="es-MX" sz="2800" dirty="0">
                <a:solidFill>
                  <a:srgbClr val="FF0000"/>
                </a:solidFill>
              </a:rPr>
              <a:t>P(A</a:t>
            </a:r>
            <a:r>
              <a:rPr lang="es-MX" sz="2800" baseline="-25000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rgbClr val="FF0000"/>
                </a:solidFill>
              </a:rPr>
              <a:t> | B) = 0.364</a:t>
            </a:r>
          </a:p>
          <a:p>
            <a:pPr lvl="1"/>
            <a:r>
              <a:rPr lang="es-MX" sz="2800" dirty="0">
                <a:solidFill>
                  <a:srgbClr val="FF0000"/>
                </a:solidFill>
              </a:rPr>
              <a:t>P(A</a:t>
            </a:r>
            <a:r>
              <a:rPr lang="es-MX" sz="2800" baseline="-25000" dirty="0">
                <a:solidFill>
                  <a:srgbClr val="FF0000"/>
                </a:solidFill>
              </a:rPr>
              <a:t>2</a:t>
            </a:r>
            <a:r>
              <a:rPr lang="es-MX" sz="2800" dirty="0">
                <a:solidFill>
                  <a:srgbClr val="FF0000"/>
                </a:solidFill>
              </a:rPr>
              <a:t> | B) = 0.227</a:t>
            </a:r>
          </a:p>
          <a:p>
            <a:pPr lvl="1"/>
            <a:r>
              <a:rPr lang="es-MX" sz="2800" dirty="0">
                <a:solidFill>
                  <a:srgbClr val="FF0000"/>
                </a:solidFill>
              </a:rPr>
              <a:t>P(A</a:t>
            </a:r>
            <a:r>
              <a:rPr lang="es-MX" sz="2800" baseline="-25000" dirty="0">
                <a:solidFill>
                  <a:srgbClr val="FF0000"/>
                </a:solidFill>
              </a:rPr>
              <a:t>3</a:t>
            </a:r>
            <a:r>
              <a:rPr lang="es-MX" sz="2800" dirty="0">
                <a:solidFill>
                  <a:srgbClr val="FF0000"/>
                </a:solidFill>
              </a:rPr>
              <a:t> | B) = 0.409</a:t>
            </a:r>
          </a:p>
          <a:p>
            <a:pPr lvl="1"/>
            <a:r>
              <a:rPr lang="es-MX" sz="2800" dirty="0">
                <a:solidFill>
                  <a:srgbClr val="FF0000"/>
                </a:solidFill>
              </a:rPr>
              <a:t>Por tanto, lo más probable es que la haya etiquetado la máquina 3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D6ECFD-7F4E-40F6-B16F-6AF7D977E154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3971545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MX" sz="2000" i="1"/>
              <a:t>Bain, Lee J. &amp; Engelhardt, Max</a:t>
            </a:r>
            <a:r>
              <a:rPr lang="es-MX" sz="2000"/>
              <a:t> </a:t>
            </a:r>
            <a:r>
              <a:rPr lang="es-MX" sz="2000" b="1"/>
              <a:t>Introduction to probability and mathematical statistics.</a:t>
            </a:r>
            <a:r>
              <a:rPr lang="es-MX" sz="2000"/>
              <a:t> PWS-Kent Publishing Company. EUA, 1991</a:t>
            </a:r>
            <a:endParaRPr lang="es-MX" sz="2000" i="1"/>
          </a:p>
          <a:p>
            <a:pPr eaLnBrk="1" hangingPunct="1">
              <a:lnSpc>
                <a:spcPct val="90000"/>
              </a:lnSpc>
            </a:pPr>
            <a:r>
              <a:rPr lang="es-MX" sz="2000" i="1"/>
              <a:t>Efimov, A; Karakulin, A.; Póspelov, P.; Teréschenko, A.; Vukólov, E.; Zemskov, V. &amp; Zolotarev, Yu.</a:t>
            </a:r>
            <a:r>
              <a:rPr lang="es-MX" sz="2000"/>
              <a:t> </a:t>
            </a:r>
            <a:r>
              <a:rPr lang="es-MX" sz="2000" b="1"/>
              <a:t>Problemas de las matemáticas superiores III.</a:t>
            </a:r>
            <a:r>
              <a:rPr lang="es-MX" sz="2000"/>
              <a:t> Editorial Mir. Moscú, URSS, 1986</a:t>
            </a:r>
          </a:p>
          <a:p>
            <a:pPr eaLnBrk="1" hangingPunct="1">
              <a:lnSpc>
                <a:spcPct val="90000"/>
              </a:lnSpc>
            </a:pPr>
            <a:r>
              <a:rPr lang="es-MX" sz="2000" i="1"/>
              <a:t>Hoel, Paul G.</a:t>
            </a:r>
            <a:r>
              <a:rPr lang="es-MX" sz="2000"/>
              <a:t> </a:t>
            </a:r>
            <a:r>
              <a:rPr lang="es-MX" sz="2000" b="1"/>
              <a:t>Introduction to mathematical statistics.</a:t>
            </a:r>
            <a:r>
              <a:rPr lang="es-MX" sz="2000"/>
              <a:t> John Wiley &amp; Sons. EUA, 1984</a:t>
            </a:r>
            <a:endParaRPr lang="es-ES" sz="2000"/>
          </a:p>
          <a:p>
            <a:pPr eaLnBrk="1" hangingPunct="1">
              <a:lnSpc>
                <a:spcPct val="90000"/>
              </a:lnSpc>
            </a:pPr>
            <a:r>
              <a:rPr lang="es-MX" sz="2000" i="1"/>
              <a:t>Wolfram Research.</a:t>
            </a:r>
            <a:r>
              <a:rPr lang="es-MX" sz="2000"/>
              <a:t> </a:t>
            </a:r>
            <a:r>
              <a:rPr lang="es-MX" sz="2000" b="1"/>
              <a:t>Mathworld.</a:t>
            </a:r>
            <a:r>
              <a:rPr lang="es-MX" sz="2000"/>
              <a:t> http://mathworld.wolfram.com. 2006</a:t>
            </a:r>
          </a:p>
          <a:p>
            <a:pPr eaLnBrk="1" hangingPunct="1">
              <a:lnSpc>
                <a:spcPct val="90000"/>
              </a:lnSpc>
            </a:pPr>
            <a:r>
              <a:rPr lang="es-MX" sz="2000" i="1"/>
              <a:t>Mood, Alexander M.; Graybill, Franklin A. &amp; Boes, Duane C.</a:t>
            </a:r>
            <a:r>
              <a:rPr lang="es-MX" sz="2000"/>
              <a:t> </a:t>
            </a:r>
            <a:r>
              <a:rPr lang="es-MX" sz="2000" b="1"/>
              <a:t>Introduction to the theory of statistics.</a:t>
            </a:r>
            <a:r>
              <a:rPr lang="es-MX" sz="2000"/>
              <a:t> McGraw-Hill. EUA, 1974</a:t>
            </a:r>
          </a:p>
        </p:txBody>
      </p:sp>
      <p:sp>
        <p:nvSpPr>
          <p:cNvPr id="28674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74A57B0-0C0C-4D44-8447-E5B12C484743}" type="datetime1">
              <a:rPr lang="es-MX" sz="1400" smtClean="0">
                <a:solidFill>
                  <a:schemeClr val="tx2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67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E7881B8-A014-48E9-A5AA-2A6B2C4F2D5E}" type="slidenum">
              <a:rPr lang="es-ES" sz="1400" smtClean="0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45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/>
              <a:t>Referencias</a:t>
            </a:r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46219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sz="2800" dirty="0"/>
              <a:t>Cuando queremos conocer la probabilidad de que ocurra un evento A, sabiendo que ya ha ocurrido el evento B, estamos interesados en la probabilidad (condicional) de que ocurra A dado que ocurrió B</a:t>
            </a:r>
            <a:endParaRPr lang="es-ES" sz="2800" dirty="0"/>
          </a:p>
        </p:txBody>
      </p:sp>
      <p:sp>
        <p:nvSpPr>
          <p:cNvPr id="18434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F73D838-2DA7-453F-8CD4-DDD8921E6E03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8435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CABB5BF-7FE0-4EB8-9313-52F052B8DCFF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5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Probabilidad Condicional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pic>
        <p:nvPicPr>
          <p:cNvPr id="3" name="2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857" y="3507854"/>
            <a:ext cx="6034286" cy="69942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860032" y="3460085"/>
            <a:ext cx="284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2505438"/>
      </p:ext>
    </p:extLst>
  </p:cSld>
  <p:clrMapOvr>
    <a:masterClrMapping/>
  </p:clrMapOvr>
  <p:transition spd="slow">
    <p:cover dir="l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sz="2400" dirty="0"/>
              <a:t>Para cualesquiera eventos </a:t>
            </a:r>
            <a:r>
              <a:rPr lang="es-MX" sz="2400" i="1" dirty="0">
                <a:latin typeface="Times New Roman" pitchFamily="18" charset="0"/>
              </a:rPr>
              <a:t>A</a:t>
            </a:r>
            <a:r>
              <a:rPr lang="es-MX" sz="2400" dirty="0"/>
              <a:t> y </a:t>
            </a:r>
            <a:r>
              <a:rPr lang="es-MX" sz="2400" i="1" dirty="0">
                <a:latin typeface="Times New Roman" pitchFamily="18" charset="0"/>
              </a:rPr>
              <a:t>B</a:t>
            </a:r>
            <a:r>
              <a:rPr lang="es-MX" sz="2400" dirty="0"/>
              <a:t> se tiene que </a:t>
            </a:r>
          </a:p>
          <a:p>
            <a:pPr eaLnBrk="1" hangingPunct="1"/>
            <a:endParaRPr lang="es-MX" sz="2400" dirty="0"/>
          </a:p>
          <a:p>
            <a:pPr eaLnBrk="1" hangingPunct="1"/>
            <a:endParaRPr lang="es-MX" sz="2400" dirty="0"/>
          </a:p>
          <a:p>
            <a:pPr eaLnBrk="1" hangingPunct="1"/>
            <a:r>
              <a:rPr lang="es-MX" sz="2400" dirty="0"/>
              <a:t>Se dice que el evento </a:t>
            </a:r>
            <a:r>
              <a:rPr lang="es-MX" sz="2400" i="1" dirty="0">
                <a:latin typeface="Times New Roman" pitchFamily="18" charset="0"/>
              </a:rPr>
              <a:t>A</a:t>
            </a:r>
            <a:r>
              <a:rPr lang="es-MX" sz="2400" dirty="0"/>
              <a:t> es independiente del evento </a:t>
            </a:r>
            <a:r>
              <a:rPr lang="es-MX" sz="2400" i="1" dirty="0">
                <a:latin typeface="Times New Roman" pitchFamily="18" charset="0"/>
              </a:rPr>
              <a:t>B</a:t>
            </a:r>
            <a:r>
              <a:rPr lang="es-MX" sz="2400" dirty="0"/>
              <a:t> si se cumple que</a:t>
            </a:r>
          </a:p>
          <a:p>
            <a:pPr eaLnBrk="1" hangingPunct="1"/>
            <a:endParaRPr lang="es-MX" sz="2400" dirty="0"/>
          </a:p>
          <a:p>
            <a:pPr eaLnBrk="1" hangingPunct="1"/>
            <a:r>
              <a:rPr lang="es-MX" sz="2400" dirty="0"/>
              <a:t>Equivalentemente, si  </a:t>
            </a:r>
            <a:br>
              <a:rPr lang="es-ES" sz="2400" dirty="0"/>
            </a:br>
            <a:r>
              <a:rPr lang="es-ES" sz="2400" dirty="0"/>
              <a:t>entonces los eventos A y B son independientes (entre sí)</a:t>
            </a:r>
            <a:endParaRPr lang="es-MX" sz="2400" dirty="0"/>
          </a:p>
        </p:txBody>
      </p:sp>
      <p:sp>
        <p:nvSpPr>
          <p:cNvPr id="19458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CCAF7C-0399-484E-AB3C-D15FE9FEB1E6}" type="datetime1">
              <a:rPr lang="es-MX" sz="1400" smtClean="0">
                <a:solidFill>
                  <a:srgbClr val="212745"/>
                </a:solidFill>
                <a:latin typeface="Arial Narrow" pitchFamily="34" charset="0"/>
              </a:rPr>
              <a:t>18/08/2021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945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86917C3-2414-44C7-BE45-FCC6BE85C0E3}" type="slidenum">
              <a:rPr lang="es-ES" sz="1400" smtClean="0">
                <a:solidFill>
                  <a:srgbClr val="212745"/>
                </a:solidFill>
                <a:latin typeface="Arial Narrow" pitchFamily="34" charset="0"/>
              </a:rPr>
              <a:pPr eaLnBrk="1" hangingPunct="1"/>
              <a:t>6</a:t>
            </a:fld>
            <a:endParaRPr lang="es-ES" sz="1400">
              <a:solidFill>
                <a:srgbClr val="212745"/>
              </a:solidFill>
              <a:latin typeface="Arial Narrow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s-MX" sz="4000"/>
              <a:t>Teorema de la Multiplicación e</a:t>
            </a:r>
            <a:br>
              <a:rPr lang="es-MX" sz="4000"/>
            </a:br>
            <a:r>
              <a:rPr lang="es-MX" sz="4000"/>
              <a:t>Independencia de Eventos</a:t>
            </a:r>
            <a:endParaRPr lang="es-ES" sz="400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pic>
        <p:nvPicPr>
          <p:cNvPr id="5" name="4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635646"/>
            <a:ext cx="6978286" cy="379428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707021"/>
            <a:ext cx="2619429" cy="379428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589824"/>
            <a:ext cx="3833143" cy="3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76210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s-MX"/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27271834"/>
              </p:ext>
            </p:extLst>
          </p:nvPr>
        </p:nvGraphicFramePr>
        <p:xfrm>
          <a:off x="457206" y="1083471"/>
          <a:ext cx="4040225" cy="29540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7220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45648" marR="45648" marT="34290" marB="3429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s-MX" sz="1800" dirty="0"/>
                        <a:t>Nivel de estudios que cursa</a:t>
                      </a:r>
                    </a:p>
                  </a:txBody>
                  <a:tcPr marL="45648" marR="45648" marT="34290" marB="34290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89610" marR="89610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89610" marR="89610"/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 marL="89610" marR="896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62">
                <a:tc>
                  <a:txBody>
                    <a:bodyPr/>
                    <a:lstStyle/>
                    <a:p>
                      <a:r>
                        <a:rPr lang="es-MX" sz="1400" b="1" dirty="0"/>
                        <a:t>Sexo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Secundaria (S)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Carrera Técnica (T)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dirty="0"/>
                        <a:t>Bachillerato (B)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/>
                        <a:t>Total</a:t>
                      </a:r>
                    </a:p>
                  </a:txBody>
                  <a:tcPr marL="45648" marR="45648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346">
                <a:tc>
                  <a:txBody>
                    <a:bodyPr/>
                    <a:lstStyle/>
                    <a:p>
                      <a:r>
                        <a:rPr lang="es-MX" sz="1100" b="1" dirty="0"/>
                        <a:t>Hombre (H)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220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521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742</a:t>
                      </a:r>
                    </a:p>
                  </a:txBody>
                  <a:tcPr marL="45648" marR="45648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346">
                <a:tc>
                  <a:txBody>
                    <a:bodyPr/>
                    <a:lstStyle/>
                    <a:p>
                      <a:r>
                        <a:rPr lang="es-MX" sz="1100" b="1" dirty="0"/>
                        <a:t>Mujer (M)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211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612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847</a:t>
                      </a:r>
                    </a:p>
                  </a:txBody>
                  <a:tcPr marL="45648" marR="45648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99">
                <a:tc>
                  <a:txBody>
                    <a:bodyPr/>
                    <a:lstStyle/>
                    <a:p>
                      <a:r>
                        <a:rPr lang="es-MX" sz="1400" b="1" dirty="0"/>
                        <a:t>Total 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431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1133</a:t>
                      </a:r>
                    </a:p>
                  </a:txBody>
                  <a:tcPr marL="45648" marR="45648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1589</a:t>
                      </a:r>
                    </a:p>
                  </a:txBody>
                  <a:tcPr marL="45648" marR="45648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8 Marcador de contenido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Considere la tabla anterior y determine lo siguiente:</a:t>
            </a:r>
          </a:p>
          <a:p>
            <a:pPr marL="566928" indent="-457200">
              <a:buFont typeface="+mj-lt"/>
              <a:buAutoNum type="alphaLcParenR"/>
            </a:pPr>
            <a:r>
              <a:rPr lang="es-MX" dirty="0"/>
              <a:t>¿Son independientes los eventos “es mujer” y “estudia bachillerato”?</a:t>
            </a:r>
            <a:r>
              <a:rPr lang="es-MX" dirty="0">
                <a:solidFill>
                  <a:srgbClr val="FF0000"/>
                </a:solidFill>
              </a:rPr>
              <a:t> R = No</a:t>
            </a:r>
          </a:p>
          <a:p>
            <a:pPr marL="566928" indent="-457200">
              <a:buFont typeface="+mj-lt"/>
              <a:buAutoNum type="alphaLcParenR"/>
            </a:pPr>
            <a:r>
              <a:rPr lang="es-MX" dirty="0"/>
              <a:t>¿Son independientes los eventos “es hombre” y “estudia carrera técnica”?</a:t>
            </a:r>
            <a:r>
              <a:rPr lang="es-MX" dirty="0">
                <a:solidFill>
                  <a:srgbClr val="FF0000"/>
                </a:solidFill>
              </a:rPr>
              <a:t> R = No</a:t>
            </a:r>
          </a:p>
          <a:p>
            <a:pPr marL="566928" indent="-457200">
              <a:buFont typeface="+mj-lt"/>
              <a:buAutoNum type="alphaLcParenR"/>
            </a:pPr>
            <a:r>
              <a:rPr lang="es-MX" dirty="0"/>
              <a:t>¿Son independientes los eventos “es hombre” y “estudia secundaria”?</a:t>
            </a:r>
            <a:r>
              <a:rPr lang="es-MX" dirty="0">
                <a:solidFill>
                  <a:srgbClr val="FF0000"/>
                </a:solidFill>
              </a:rPr>
              <a:t> R = No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F04DF8-93B3-44A3-A68D-2BF9A54E060E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40527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lphaLcParenR"/>
            </a:pPr>
            <a:r>
              <a:rPr lang="es-MX" dirty="0"/>
              <a:t>¿Son independientes los eventos “es mujer” y “estudia bachillerato”?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</a:rPr>
              <a:t>Veamos. Tenemos que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</a:rPr>
              <a:t>P(M</a:t>
            </a: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B) = 612/1589 = 0.385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Y por otro lado,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P(M)P(B) = (847/1589)(1133/1589) = 0.533(0.713) = 0.380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Observamos que </a:t>
            </a:r>
            <a:r>
              <a:rPr lang="es-MX" dirty="0">
                <a:solidFill>
                  <a:srgbClr val="0070C0"/>
                </a:solidFill>
              </a:rPr>
              <a:t>P(M</a:t>
            </a: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B) ≠ P(M)P(B), así que los eventos M y B son dependientes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183945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24078" indent="-514350">
              <a:buFont typeface="+mj-lt"/>
              <a:buAutoNum type="alphaLcParenR" startAt="2"/>
            </a:pPr>
            <a:r>
              <a:rPr lang="es-MX" dirty="0"/>
              <a:t>¿Son independientes los eventos “es hombre” y “estudia carrera técnica”?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</a:rPr>
              <a:t>Veamos. Tenemos que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</a:rPr>
              <a:t>P(H</a:t>
            </a: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T) = 1/1589 = 0.001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Y por otro lado,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P(H)P(T) = (742/1589)(25/1589) = 0.467(0.016) = 0.007</a:t>
            </a:r>
          </a:p>
          <a:p>
            <a:pPr marL="109728" indent="0">
              <a:buNone/>
            </a:pP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Observamos que </a:t>
            </a:r>
            <a:r>
              <a:rPr lang="es-MX" dirty="0">
                <a:solidFill>
                  <a:srgbClr val="0070C0"/>
                </a:solidFill>
              </a:rPr>
              <a:t>P(H</a:t>
            </a:r>
            <a:r>
              <a:rPr lang="es-MX" dirty="0">
                <a:solidFill>
                  <a:srgbClr val="0070C0"/>
                </a:solidFill>
                <a:sym typeface="Symbol" panose="05050102010706020507" pitchFamily="18" charset="2"/>
              </a:rPr>
              <a:t>T) ≠ P(H)P(T), así que los eventos H y T son dependientes</a:t>
            </a:r>
            <a:endParaRPr lang="es-MX" dirty="0">
              <a:solidFill>
                <a:srgbClr val="0070C0"/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E8FAD-2283-427F-9440-549866329200}" type="datetime1">
              <a:rPr lang="es-MX" smtClean="0">
                <a:solidFill>
                  <a:prstClr val="black"/>
                </a:solidFill>
              </a:rPr>
              <a:t>18/08/2021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>
                <a:solidFill>
                  <a:prstClr val="black"/>
                </a:solidFill>
              </a:rPr>
              <a:t>Introducción a la Probabilidad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8102B-0A14-45AE-B36A-10CAA2F77C65}" type="slidenum">
              <a:rPr lang="es-E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s-ES">
              <a:solidFill>
                <a:prstClr val="black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701725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2261"/>
  <p:tag name="ORIGINALWIDTH" val="1649.794"/>
  <p:tag name="LATEXADDIN" val="\documentclass{article}&#10;\usepackage{amsmath}&#10;\pagestyle{empty}&#10;\begin{document}&#10;&#10;$P(A | B) = \frac{P(A \cap B}{P(B)}; \quad P(B) \neq 0$&#10;&#10;\end{document}"/>
  <p:tag name="IGUANATEXSIZE" val="36"/>
  <p:tag name="IGUANATEXCURSOR" val="135"/>
  <p:tag name="TRANSPARENCY" val="Verdadero"/>
  <p:tag name="FILENAME" val=""/>
  <p:tag name="LATEXENGINEID" val="0"/>
  <p:tag name="TEMPFOLDER" val="c:\temp\"/>
  <p:tag name="LATEXFORMHEIGHT" val="315.75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2289.464"/>
  <p:tag name="LATEXADDIN" val="\documentclass{article}&#10;\usepackage{amsmath}&#10;\pagestyle{empty}&#10;\begin{document}&#10;&#10;$P\left( A \cap B \right) = P(A \vert B)P(B) = P(B \vert A)P(A) $&#10;&#10;\end{document}"/>
  <p:tag name="IGUANATEXSIZE" val="30"/>
  <p:tag name="IGUANATEXCURSOR" val="144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859.3926"/>
  <p:tag name="LATEXADDIN" val="\documentclass{article}&#10;\usepackage{amsmath}&#10;\pagestyle{empty}&#10;\begin{document}&#10;&#10;$P(A \vert B) = P(A)$&#10;&#10;\end{document}"/>
  <p:tag name="IGUANATEXSIZE" val="30"/>
  <p:tag name="IGUANATEXCURSOR" val="101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257.593"/>
  <p:tag name="LATEXADDIN" val="\documentclass{article}&#10;\usepackage{amsmath}&#10;\pagestyle{empty}&#10;\begin{document}&#10;&#10;$P(A \cap B) = P(A)P(B)$&#10;&#10;\end{document}"/>
  <p:tag name="IGUANATEXSIZE" val="30"/>
  <p:tag name="IGUANATEXCURSOR" val="105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096.5"/>
  <p:tag name="OUTPUTDPI" val="1200"/>
  <p:tag name="LATEXADDIN" val="\documentclass{article}&#10;\usepackage{amsmath}&#10;\pagestyle{empty}&#10;\begin{document}&#10;&#10;$A_j \subset \Omega \quad \text{y} \quad A_j \neq \phi$&#10;&#10;\end{document}"/>
  <p:tag name="IGUANATEXSIZE" val="30"/>
  <p:tag name="IGUANATEXCURSOR" val="135"/>
  <p:tag name="TRANSPARENCY" val="Verdadero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6"/>
  <p:tag name="ORIGINALWIDTH" val="589.5"/>
  <p:tag name="OUTPUTDPI" val="1200"/>
  <p:tag name="LATEXADDIN" val="\documentclass{article}&#10;\usepackage{amsmath}&#10;\pagestyle{empty}&#10;\begin{document}&#10;&#10;$\bigcup\limits_{j=1}^{k} A_j = \Omega$&#10;&#10;\end{document}"/>
  <p:tag name="IGUANATEXSIZE" val="30"/>
  <p:tag name="IGUANATEXCURSOR" val="119"/>
  <p:tag name="TRANSPARENCY" val="Verdadero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1115.111"/>
  <p:tag name="LATEXADDIN" val="\documentclass{article}&#10;\usepackage{amsmath}&#10;\pagestyle{empty}&#10;\begin{document}&#10;&#10;$i \neq j \Rightarrow A_i \cap A_j = \phi$&#10;&#10;\end{document}"/>
  <p:tag name="IGUANATEXSIZE" val="30"/>
  <p:tag name="IGUANATEXCURSOR" val="122"/>
  <p:tag name="TRANSPARENCY" val="Verdadero"/>
  <p:tag name="FILENAME" val="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urrencia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12083</TotalTime>
  <Words>3515</Words>
  <Application>Microsoft Office PowerPoint</Application>
  <PresentationFormat>Presentación en pantalla (16:9)</PresentationFormat>
  <Paragraphs>477</Paragraphs>
  <Slides>45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6" baseType="lpstr">
      <vt:lpstr>Arial Narrow</vt:lpstr>
      <vt:lpstr>Calibri</vt:lpstr>
      <vt:lpstr>Cambria Math</vt:lpstr>
      <vt:lpstr>Lucida Sans Unicode</vt:lpstr>
      <vt:lpstr>Times New Roman</vt:lpstr>
      <vt:lpstr>Verdana</vt:lpstr>
      <vt:lpstr>Wingdings 2</vt:lpstr>
      <vt:lpstr>Wingdings 3</vt:lpstr>
      <vt:lpstr>Concurrencia</vt:lpstr>
      <vt:lpstr>1_Concurrencia</vt:lpstr>
      <vt:lpstr>Equation</vt:lpstr>
      <vt:lpstr>Probabilidad Condicional</vt:lpstr>
      <vt:lpstr>Probabilidad Condicional</vt:lpstr>
      <vt:lpstr>Eventos dependientes e independientes</vt:lpstr>
      <vt:lpstr>Eventos dependientes e independientes</vt:lpstr>
      <vt:lpstr>Probabilidad Condicional</vt:lpstr>
      <vt:lpstr>Teorema de la Multiplicación e Independencia de Eventos</vt:lpstr>
      <vt:lpstr>Ejercicio</vt:lpstr>
      <vt:lpstr>Ejemplo</vt:lpstr>
      <vt:lpstr>Ejemplo</vt:lpstr>
      <vt:lpstr>Ejemplo</vt:lpstr>
      <vt:lpstr>Ejemplo</vt:lpstr>
      <vt:lpstr>Ejemplo</vt:lpstr>
      <vt:lpstr>Ejemplo. Solución</vt:lpstr>
      <vt:lpstr>Ejemplo. Solución</vt:lpstr>
      <vt:lpstr>Ejemplo. Solución b)</vt:lpstr>
      <vt:lpstr>Ejemplo. Solución b)</vt:lpstr>
      <vt:lpstr>Ejemplo. Solución c)</vt:lpstr>
      <vt:lpstr>Ejemplo. Solución d)</vt:lpstr>
      <vt:lpstr>Ejemplo. Solución d)</vt:lpstr>
      <vt:lpstr>Ejemplo. Solución d)</vt:lpstr>
      <vt:lpstr>Teorema de la Probabilidad Total y Teorema de Bayes</vt:lpstr>
      <vt:lpstr>Partición de un espacio muestral</vt:lpstr>
      <vt:lpstr>Partición de un espacio muestral</vt:lpstr>
      <vt:lpstr>Partición de un espacio muestral</vt:lpstr>
      <vt:lpstr>Teorema de la Probabilidad Total</vt:lpstr>
      <vt:lpstr>Teorema de Probabilidad Total</vt:lpstr>
      <vt:lpstr>Ejemplo Probabilidad Total</vt:lpstr>
      <vt:lpstr>Ejemplo. Solución a)</vt:lpstr>
      <vt:lpstr>Ejemplo. Solución a)</vt:lpstr>
      <vt:lpstr>Ejemplo. Solución a)</vt:lpstr>
      <vt:lpstr>Ejemplo. Solución b)</vt:lpstr>
      <vt:lpstr>Ejemplo. Solución b)</vt:lpstr>
      <vt:lpstr>Ejemplo. Solución b)</vt:lpstr>
      <vt:lpstr>Teorema de Bayes</vt:lpstr>
      <vt:lpstr>Teorema de Bayes</vt:lpstr>
      <vt:lpstr>Teorema de Bayes</vt:lpstr>
      <vt:lpstr>Ejemplo Teorema de Bayes</vt:lpstr>
      <vt:lpstr>Ejemplo. Teorema de Bayes. Solución</vt:lpstr>
      <vt:lpstr>Ejemplo. Teorema de Bayes. Solución</vt:lpstr>
      <vt:lpstr>Ejemplo. Solución</vt:lpstr>
      <vt:lpstr>Ejemplo. Solución (continúa)</vt:lpstr>
      <vt:lpstr>Ejemplo. Solución (continúa)</vt:lpstr>
      <vt:lpstr>Ejemplo. Solución (conclusión)</vt:lpstr>
      <vt:lpstr>Ejercicio</vt:lpstr>
      <vt:lpstr>Referencias</vt:lpstr>
    </vt:vector>
  </TitlesOfParts>
  <Company>CIMAT Aguascalientes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Probabilidad Condicional</dc:title>
  <dc:creator>PaulRC</dc:creator>
  <cp:lastModifiedBy>Luis Eduardo Robles Jiménez</cp:lastModifiedBy>
  <cp:revision>32</cp:revision>
  <dcterms:created xsi:type="dcterms:W3CDTF">2017-09-28T22:47:24Z</dcterms:created>
  <dcterms:modified xsi:type="dcterms:W3CDTF">2021-08-18T17:26:59Z</dcterms:modified>
</cp:coreProperties>
</file>