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4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CA08E1-BCF2-4F94-8CE8-2911AA565D38}" type="datetimeFigureOut">
              <a:rPr lang="es-MX" smtClean="0"/>
              <a:t>03/11/2021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33070-763E-4D23-A96D-C99FF0B1B6B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0822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B814-ADE1-4A2B-BA98-6A895480543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6DCB5-CAAB-4F1C-9B52-CC15DE54497C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D8D2-83D7-4142-8BCE-7FD9E1D60ED6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12350-A9D1-498E-946C-CD2E87B2140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93A5-C4E3-48AF-9F53-6EE865E4C01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8132-8731-4403-A84F-4F6567BDFB9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B8D33-BD18-492C-9866-F6F12A9C3BE4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CEED5-5D8D-4087-8EE6-38AB8F7EC556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65A7-1266-40F6-9E71-B6E0DDB45A92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6390B-90F4-4C10-AC6D-3C70928D8390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8B1534F-EAC6-4175-AFEC-1C783BCD229B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3C9412-9AE1-4824-8A21-457FD21DA9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Análisis de Residuos en Regresión Lineal Simple</a:t>
            </a:r>
            <a:endParaRPr lang="es-MX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195A5A6-8115-4A65-BC48-F1DDC65D1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M. En C. Paul Ramírez De la Cruz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306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4D70A6-58E6-4A8C-9DD9-0FD66D0B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de dispersión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0E377-D8D7-4FA9-AFC4-FAA6B6DBA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Esta gráfica nos muestra los residuos, o mejor, los residuos estandarizados contra alguna variable:</a:t>
            </a:r>
          </a:p>
          <a:p>
            <a:pPr lvl="1"/>
            <a:r>
              <a:rPr lang="es-ES" sz="2000" dirty="0"/>
              <a:t>Una de las variables explicativas (alguna de las X)</a:t>
            </a:r>
          </a:p>
          <a:p>
            <a:pPr lvl="1"/>
            <a:r>
              <a:rPr lang="es-ES" sz="2000" dirty="0"/>
              <a:t>Los valores predichos, </a:t>
            </a:r>
            <a:r>
              <a:rPr lang="es-ES" sz="2000" dirty="0" err="1"/>
              <a:t>y_gorro</a:t>
            </a:r>
            <a:endParaRPr lang="es-ES" sz="2000" dirty="0"/>
          </a:p>
          <a:p>
            <a:r>
              <a:rPr lang="es-ES" sz="2400" dirty="0"/>
              <a:t>Se espera que los puntos en la gráfica:</a:t>
            </a:r>
          </a:p>
          <a:p>
            <a:pPr lvl="1"/>
            <a:r>
              <a:rPr lang="es-ES" sz="2000" dirty="0"/>
              <a:t>No muestren ninguna tendencia</a:t>
            </a:r>
          </a:p>
          <a:p>
            <a:pPr lvl="1"/>
            <a:r>
              <a:rPr lang="es-ES" sz="2000" dirty="0"/>
              <a:t>No muestren ningún tipo de alineación</a:t>
            </a:r>
          </a:p>
          <a:p>
            <a:pPr lvl="1"/>
            <a:r>
              <a:rPr lang="es-ES" sz="2000" dirty="0"/>
              <a:t>Estén dispersos por todo el espacio de la gráfica</a:t>
            </a:r>
          </a:p>
          <a:p>
            <a:r>
              <a:rPr lang="es-ES" sz="2400" dirty="0"/>
              <a:t>Si se trata de los residuos estandarizados, estos deben tomar valores entre -3 y 3, puesto que se supone que deben ser una variable aleatoria Normal Estándar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B789D7-A94B-47B6-847C-47232B3D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F0D99-4B0C-48E9-A36A-6E8AE75F2A2F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4498FB-E6D8-4EB6-ACC1-7716C9DF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56E0980-F69F-4433-84D1-357BD6C1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30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C91E7-E89D-4268-A0F9-B7C9C699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de dispersión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7D8DA3-2DDB-4A77-B481-DDE7FF77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400" dirty="0"/>
              <a:t>Si muestran alguna tendencia, significa que los residuos no son independientes de la variable contra la que se le graficó</a:t>
            </a:r>
          </a:p>
          <a:p>
            <a:r>
              <a:rPr lang="es-ES" sz="2400" dirty="0"/>
              <a:t>Si se les grafica contra X y no están dispersos por toda la gráfica, pueden indicar que hay valores de X para los cuales no se tomaron datos, principalmente si el número de estos es elevado (más de 500)</a:t>
            </a:r>
          </a:p>
          <a:p>
            <a:r>
              <a:rPr lang="es-ES" sz="2400" dirty="0"/>
              <a:t>Si los valores de los residuos están por fuera del intervalo [-3, 3], eso indica que hay valores extremos o discrepantes</a:t>
            </a:r>
            <a:endParaRPr lang="es-MX" sz="2400" dirty="0"/>
          </a:p>
          <a:p>
            <a:endParaRPr lang="es-MX" sz="24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209801-25EB-4DAF-B7A0-12C310F4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DBB72B-B2BC-4688-BC76-8EA99CEE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D02D52-F030-48A0-911F-E08FD4271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652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957D5-2FD4-40C4-AC8B-962E1104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Histrograma</a:t>
            </a:r>
            <a:r>
              <a:rPr lang="es-ES" dirty="0"/>
              <a:t>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EC6A9-0797-4307-ADD8-C9318F848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Dado que los residuos son estimaciones de los errores, se espera que sigan una distribución Normal</a:t>
            </a:r>
          </a:p>
          <a:p>
            <a:r>
              <a:rPr lang="es-ES" sz="2800" dirty="0"/>
              <a:t>Por tanto, los residuos estandarizados deben seguir una distribución Normal Estándar</a:t>
            </a:r>
          </a:p>
          <a:p>
            <a:r>
              <a:rPr lang="es-ES" sz="2800" dirty="0"/>
              <a:t>Entonces el histograma de residuos debe mostrar una forma acampanada y simétrica, y si es de residuos estandarizados  debe tener media cero y sus valores deben estar entre -3 y 3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127A90-75D4-4BFB-B969-32334E8FB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C787F6-D121-4567-B884-B42646851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DA9786-3B1B-417F-9B71-1DEFB904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59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044B3-FACB-44E6-A5EF-45B59BAFE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Histograma de residuos</a:t>
            </a:r>
            <a:endParaRPr lang="es-MX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24FB16-ED32-4E8B-AB96-9137A5637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3200" dirty="0"/>
              <a:t>Si la forma del histograma es notoriamente sesgada, entonces se puede intuir que los residuos no son Normales</a:t>
            </a:r>
          </a:p>
          <a:p>
            <a:r>
              <a:rPr lang="es-ES" sz="3200" dirty="0"/>
              <a:t>Esto afecta las estimaciones del modelo y puede requerir realizar una transformación de los datos para que los residuos de las variables transformadas sean Normales</a:t>
            </a:r>
          </a:p>
          <a:p>
            <a:r>
              <a:rPr lang="es-ES" sz="3200" dirty="0"/>
              <a:t>El método general para hacer esto se denomina </a:t>
            </a:r>
            <a:r>
              <a:rPr lang="es-ES" sz="3200"/>
              <a:t>“Transformaciones de Box y Cox”</a:t>
            </a:r>
            <a:endParaRPr lang="es-MX" sz="3200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913E99-92C9-4BD8-BA1D-1DBFD71E3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97DD-E626-4A9D-8E02-9202B0C5D7AD}" type="datetime1">
              <a:rPr lang="en-US" smtClean="0"/>
              <a:t>11/3/2021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0F4C8B-9F12-4E5B-97D3-92673F07D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Análisis de Residuos en Regresión Lineal Simple</a:t>
            </a:r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27A119-514B-4A54-88BB-0B2CA36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04024"/>
      </p:ext>
    </p:extLst>
  </p:cSld>
  <p:clrMapOvr>
    <a:masterClrMapping/>
  </p:clrMapOvr>
</p:sld>
</file>

<file path=ppt/theme/theme1.xml><?xml version="1.0" encoding="utf-8"?>
<a:theme xmlns:a="http://schemas.openxmlformats.org/drawingml/2006/main" name="Marco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TM03457475[[fn=Marco]]</Template>
  <TotalTime>19</TotalTime>
  <Words>371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Calibri</vt:lpstr>
      <vt:lpstr>Corbel</vt:lpstr>
      <vt:lpstr>Wingdings 2</vt:lpstr>
      <vt:lpstr>Marco</vt:lpstr>
      <vt:lpstr>Análisis de Residuos en Regresión Lineal Simple</vt:lpstr>
      <vt:lpstr>Gráfica de dispersión de residuos</vt:lpstr>
      <vt:lpstr>Gráfica de dispersión de residuos</vt:lpstr>
      <vt:lpstr>Histrograma de residuos</vt:lpstr>
      <vt:lpstr>Histograma de residuos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Residuos en Regresión Lineal Simple</dc:title>
  <dc:creator>Paul Ramirez de la Cruz</dc:creator>
  <cp:lastModifiedBy>Paul Ramirez de la Cruz</cp:lastModifiedBy>
  <cp:revision>4</cp:revision>
  <dcterms:created xsi:type="dcterms:W3CDTF">2021-11-03T23:36:53Z</dcterms:created>
  <dcterms:modified xsi:type="dcterms:W3CDTF">2021-11-03T23:56:48Z</dcterms:modified>
</cp:coreProperties>
</file>