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68" r:id="rId13"/>
    <p:sldId id="258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s-E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s-E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s-E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43629A0A-AEE3-4DD8-94E2-AB76A6C7E269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9407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Ene 2013</a:t>
            </a:r>
            <a:endParaRPr lang="es-E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Selección de Variables en Regresión Lineal Múltiple</a:t>
            </a:r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3E28-4B54-4777-9FD8-254144228018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6 Imagen" descr="CimatLogoSombr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29058" y="214290"/>
            <a:ext cx="993648" cy="133807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Ene 2013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Selección de Variables en Regresión Lineal Múltiple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1147-6DB3-4AF1-92F1-7D394772D2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Ene 2013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Selección de Variables en Regresión Lineal Múltiple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0BAE-323D-4ABC-8E4B-C0A722A7B5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Ene 2013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Selección de Variables en Regresión Lineal Múltiple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ADA7-D8BD-4021-BD57-7221F1CC7A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Ene 2013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Selección de Variables en Regresión Lineal Múltiple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DA47-68FF-45D3-8C80-93E283CEBF3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Ene 2013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Selección de Variables en Regresión Lineal Múltiple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FB23-3A55-49D2-9406-EAE4D74A45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Ene 2013</a:t>
            </a: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Selección de Variables en Regresión Lineal Múltiple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C140-41D4-497C-AB4F-B80964C2EA8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Ene 2013</a:t>
            </a: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Selección de Variables en Regresión Lineal Múltiple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C86F-EEA4-4259-9494-4FC6E394F8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Ene 2013</a:t>
            </a: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Selección de Variables en Regresión Lineal Múltiple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194-073A-4248-B1CB-EF54A4AF811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Ene 2013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Selección de Variables en Regresión Lineal Múltiple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97D4-054C-4DA7-B561-1974A63D97A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Ene 2013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Selección de Variables en Regresión Lineal Múltiple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644E72B-7D76-4B4F-BA7E-200CFD89A7F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MX" smtClean="0"/>
              <a:t>Ene 2013</a:t>
            </a:r>
            <a:endParaRPr lang="es-E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ES" smtClean="0"/>
              <a:t>Selección de Variables en Regresión Lineal Múltiple</a:t>
            </a:r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146D78-F1A5-4FE9-8F44-9FD3AB54330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sz="6000" dirty="0"/>
              <a:t>Selección de variables en regresión lineal múltiple</a:t>
            </a:r>
            <a:endParaRPr lang="es-ES" sz="6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Métodos Estadísticos Básicos</a:t>
            </a:r>
            <a:endParaRPr lang="es-MX" dirty="0"/>
          </a:p>
          <a:p>
            <a:r>
              <a:rPr lang="es-MX" dirty="0" smtClean="0"/>
              <a:t>MCE Paul </a:t>
            </a:r>
            <a:r>
              <a:rPr lang="es-MX" dirty="0"/>
              <a:t>Ramírez De la Cruz</a:t>
            </a:r>
          </a:p>
          <a:p>
            <a:r>
              <a:rPr lang="es-MX" dirty="0" smtClean="0"/>
              <a:t>Ene 2013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000"/>
              <a:t>Ejemplo. Contrastes para los coeficientes individuales</a:t>
            </a:r>
            <a:endParaRPr lang="es-ES" sz="400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MX" sz="2400"/>
              <a:t>Utilizando el enfoque de Neyman-Pearson, tenemos que t</a:t>
            </a:r>
            <a:r>
              <a:rPr lang="es-MX" sz="2400" baseline="-25000"/>
              <a:t>Tabla</a:t>
            </a:r>
            <a:r>
              <a:rPr lang="es-MX" sz="2400"/>
              <a:t> = t</a:t>
            </a:r>
            <a:r>
              <a:rPr lang="es-MX" sz="2400" baseline="-25000"/>
              <a:t>6,0.05</a:t>
            </a:r>
            <a:r>
              <a:rPr lang="es-MX" sz="2400"/>
              <a:t> = 1.94, luego el único caso en que no se rechaza H</a:t>
            </a:r>
            <a:r>
              <a:rPr lang="es-MX" sz="2400" baseline="-25000"/>
              <a:t>0</a:t>
            </a:r>
            <a:r>
              <a:rPr lang="es-MX" sz="2400"/>
              <a:t>: </a:t>
            </a:r>
            <a:r>
              <a:rPr lang="es-MX" sz="2400">
                <a:sym typeface="Symbol" pitchFamily="18" charset="2"/>
              </a:rPr>
              <a:t></a:t>
            </a:r>
            <a:r>
              <a:rPr lang="es-MX" sz="2400" baseline="-25000">
                <a:sym typeface="Symbol" pitchFamily="18" charset="2"/>
              </a:rPr>
              <a:t>j</a:t>
            </a:r>
            <a:r>
              <a:rPr lang="es-MX" sz="2400">
                <a:sym typeface="Symbol" pitchFamily="18" charset="2"/>
              </a:rPr>
              <a:t> = 0 es para cuando j = 3 (el coeficiente de X</a:t>
            </a:r>
            <a:r>
              <a:rPr lang="es-MX" sz="2400" baseline="-25000">
                <a:sym typeface="Symbol" pitchFamily="18" charset="2"/>
              </a:rPr>
              <a:t>3</a:t>
            </a:r>
            <a:r>
              <a:rPr lang="es-MX" sz="2400">
                <a:sym typeface="Symbol" pitchFamily="18" charset="2"/>
              </a:rPr>
              <a:t> = X</a:t>
            </a:r>
            <a:r>
              <a:rPr lang="es-MX" sz="2400" baseline="-25000">
                <a:sym typeface="Symbol" pitchFamily="18" charset="2"/>
              </a:rPr>
              <a:t>1</a:t>
            </a:r>
            <a:r>
              <a:rPr lang="es-MX" sz="2400">
                <a:sym typeface="Symbol" pitchFamily="18" charset="2"/>
              </a:rPr>
              <a:t>*X</a:t>
            </a:r>
            <a:r>
              <a:rPr lang="es-MX" sz="2400" baseline="-25000">
                <a:sym typeface="Symbol" pitchFamily="18" charset="2"/>
              </a:rPr>
              <a:t>2</a:t>
            </a:r>
            <a:r>
              <a:rPr lang="es-MX" sz="2400">
                <a:sym typeface="Symbol" pitchFamily="18" charset="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s-MX" sz="2400">
                <a:sym typeface="Symbol" pitchFamily="18" charset="2"/>
              </a:rPr>
              <a:t>Utilizando el enfoque de Fisher, tenemos que para todos los coeficientes, Valor-p &lt; 0.05 = , excepto para el coeficiente de X</a:t>
            </a:r>
            <a:r>
              <a:rPr lang="es-MX" sz="2400" baseline="-25000">
                <a:sym typeface="Symbol" pitchFamily="18" charset="2"/>
              </a:rPr>
              <a:t>3</a:t>
            </a:r>
            <a:r>
              <a:rPr lang="es-MX" sz="2400">
                <a:sym typeface="Symbol" pitchFamily="18" charset="2"/>
              </a:rPr>
              <a:t> = X</a:t>
            </a:r>
            <a:r>
              <a:rPr lang="es-MX" sz="2400" baseline="-25000">
                <a:sym typeface="Symbol" pitchFamily="18" charset="2"/>
              </a:rPr>
              <a:t>1</a:t>
            </a:r>
            <a:r>
              <a:rPr lang="es-MX" sz="2400">
                <a:sym typeface="Symbol" pitchFamily="18" charset="2"/>
              </a:rPr>
              <a:t>*X</a:t>
            </a:r>
            <a:r>
              <a:rPr lang="es-MX" sz="2400" baseline="-25000">
                <a:sym typeface="Symbol" pitchFamily="18" charset="2"/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s-MX" sz="2400">
                <a:sym typeface="Symbol" pitchFamily="18" charset="2"/>
              </a:rPr>
              <a:t>Por cualquiera de ambos métodos, tenemos que todos los coeficientes son distintos de cero, excepto el de X</a:t>
            </a:r>
            <a:r>
              <a:rPr lang="es-MX" sz="2400" baseline="-25000">
                <a:sym typeface="Symbol" pitchFamily="18" charset="2"/>
              </a:rPr>
              <a:t>3</a:t>
            </a:r>
            <a:r>
              <a:rPr lang="es-MX" sz="2400">
                <a:sym typeface="Symbol" pitchFamily="18" charset="2"/>
              </a:rPr>
              <a:t> o X</a:t>
            </a:r>
            <a:r>
              <a:rPr lang="es-MX" sz="2400" baseline="-25000">
                <a:sym typeface="Symbol" pitchFamily="18" charset="2"/>
              </a:rPr>
              <a:t>1</a:t>
            </a:r>
            <a:r>
              <a:rPr lang="es-MX" sz="2400">
                <a:sym typeface="Symbol" pitchFamily="18" charset="2"/>
              </a:rPr>
              <a:t>*X</a:t>
            </a:r>
            <a:r>
              <a:rPr lang="es-MX" sz="2400" baseline="-25000">
                <a:sym typeface="Symbol" pitchFamily="18" charset="2"/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s-MX" sz="2400">
                <a:sym typeface="Symbol" pitchFamily="18" charset="2"/>
              </a:rPr>
              <a:t>Por tanto el modelo que se debe ajustar es </a:t>
            </a:r>
          </a:p>
          <a:p>
            <a:pPr>
              <a:lnSpc>
                <a:spcPct val="80000"/>
              </a:lnSpc>
            </a:pPr>
            <a:endParaRPr lang="es-MX" sz="2400">
              <a:sym typeface="Symbol" pitchFamily="18" charset="2"/>
            </a:endParaRP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Ene 2013</a:t>
            </a:r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Selección de Variables en Regresión Lineal Múltiple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6C5D-8EA3-4827-AAB3-8C5ECA371132}" type="slidenum">
              <a:rPr lang="es-ES"/>
              <a:pPr/>
              <a:t>10</a:t>
            </a:fld>
            <a:endParaRPr lang="es-ES"/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2316163" y="5516563"/>
          <a:ext cx="45100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3" imgW="1993900" imgH="241300" progId="">
                  <p:embed/>
                </p:oleObj>
              </mc:Choice>
              <mc:Fallback>
                <p:oleObj name="Equation" r:id="rId3" imgW="1993900" imgH="2413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5516563"/>
                        <a:ext cx="4510087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Ejemplo. Modelo reajustado</a:t>
            </a:r>
            <a:endParaRPr lang="es-ES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análisis de varianza indica que el modelo sirve para explicar </a:t>
            </a:r>
            <a:r>
              <a:rPr lang="es-MX" dirty="0" smtClean="0"/>
              <a:t>la variación en Y</a:t>
            </a:r>
            <a:r>
              <a:rPr lang="es-MX" dirty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Analysis of Variance</a:t>
            </a:r>
          </a:p>
          <a:p>
            <a:pPr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Source          DF        SS        MS       F      P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Regression       4  55098847  13774712  182.63  0.000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Residual Error   7    527967     75424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Total           11  55626814</a:t>
            </a:r>
            <a:endParaRPr lang="es-ES" sz="1800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Ene 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Selección de Variables en Regresión Lineal Múltiple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0E3E-BD4D-4668-BFC5-6A7E82B1F91A}" type="slidenum">
              <a:rPr lang="es-ES"/>
              <a:pPr/>
              <a:t>11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Ejemplo. Modelo reajustado</a:t>
            </a:r>
            <a:endParaRPr lang="es-ES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MX" sz="2800"/>
              <a:t>Los contrastes individuales indican que ahora todos los coeficientes del modelo final son distintos de cero: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000">
                <a:latin typeface="Courier New" pitchFamily="49" charset="0"/>
              </a:rPr>
              <a:t>The regression equation is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000">
                <a:latin typeface="Courier New" pitchFamily="49" charset="0"/>
              </a:rPr>
              <a:t>Y: Producción = - 71702 + 4102 X1: Carbono + 5752 X2: Temperatura - 183 X1^2 - 146 X2^2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s-ES" sz="20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000">
                <a:latin typeface="Courier New" pitchFamily="49" charset="0"/>
              </a:rPr>
              <a:t>Predictor            Coef  SE Coef       T      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000">
                <a:latin typeface="Courier New" pitchFamily="49" charset="0"/>
              </a:rPr>
              <a:t>Constant           -71702     4818  -14.88  0.000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000">
                <a:latin typeface="Courier New" pitchFamily="49" charset="0"/>
              </a:rPr>
              <a:t>X1: Carbono        4101.7    602.8    6.80  0.000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000">
                <a:latin typeface="Courier New" pitchFamily="49" charset="0"/>
              </a:rPr>
              <a:t>X2: Temperatura    5752.0    285.6   20.14  0.000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000">
                <a:latin typeface="Courier New" pitchFamily="49" charset="0"/>
              </a:rPr>
              <a:t>X1^2              -183.29    27.33   -6.71  0.000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000">
                <a:latin typeface="Courier New" pitchFamily="49" charset="0"/>
              </a:rPr>
              <a:t>X2^2             -146.209    6.776  -21.58  0.000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Ene 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Selección de Variables en Regresión Lineal Múltiple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DBEF-B39D-407D-8D33-6F383120B971}" type="slidenum">
              <a:rPr lang="es-ES"/>
              <a:pPr/>
              <a:t>12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Referencias</a:t>
            </a:r>
            <a:endParaRPr lang="es-ES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900" b="1"/>
              <a:t>Gutiérrez Pulido, H. &amp; De la Vara Salazar, R. </a:t>
            </a:r>
            <a:r>
              <a:rPr lang="es-ES" sz="2900" b="1"/>
              <a:t>(2008)</a:t>
            </a:r>
            <a:r>
              <a:rPr lang="es-ES" sz="2900" i="1"/>
              <a:t> Análisis y diseño de Experimentos.</a:t>
            </a:r>
            <a:r>
              <a:rPr lang="es-ES" sz="2900"/>
              <a:t> McGraw – Hill Interamericana. México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Ene 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Selección de Variables en Regresión Lineal Múltiple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6069-073E-4E61-A450-EBF5F48180C0}" type="slidenum">
              <a:rPr lang="es-ES"/>
              <a:pPr/>
              <a:t>13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000"/>
              <a:t>Pruebas sobre los coeficientes individuales del modelo</a:t>
            </a:r>
            <a:endParaRPr lang="es-ES" sz="40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sz="2800" dirty="0"/>
              <a:t>Un aspecto clave en el análisis de regresión lineal múltiple es valorar qué tanto contribuye cada variable explicativa (</a:t>
            </a:r>
            <a:r>
              <a:rPr lang="es-MX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2800" dirty="0"/>
              <a:t>) a la explicación de la variable respuesta</a:t>
            </a:r>
          </a:p>
          <a:p>
            <a:r>
              <a:rPr lang="es-MX" sz="2800" dirty="0"/>
              <a:t>Esto sirve para</a:t>
            </a:r>
          </a:p>
          <a:p>
            <a:pPr lvl="1"/>
            <a:r>
              <a:rPr lang="es-MX" sz="2400" dirty="0"/>
              <a:t>Identificar las variables que contribuyen poco</a:t>
            </a:r>
          </a:p>
          <a:p>
            <a:pPr lvl="1"/>
            <a:r>
              <a:rPr lang="es-MX" sz="2400" dirty="0"/>
              <a:t>Posiblemente reemplazar dichas variables por otras que originalmente no fueron consideradas</a:t>
            </a:r>
            <a:endParaRPr lang="es-ES" sz="24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dirty="0" smtClean="0"/>
              <a:t>Ene 2013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Selección de Variables en Regresión Lineal Múltiple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46B7-026B-4A4E-A2FE-136D7FFC8B5D}" type="slidenum">
              <a:rPr lang="es-ES"/>
              <a:pPr/>
              <a:t>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000"/>
              <a:t>Pruebas sobre los coeficientes individuales del modelo</a:t>
            </a:r>
            <a:endParaRPr lang="es-ES" sz="40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2800" dirty="0"/>
              <a:t>La hipótesis para probar la significancia de cualquier coeficiente individual, </a:t>
            </a:r>
            <a:r>
              <a:rPr lang="es-MX" sz="2800" dirty="0">
                <a:sym typeface="Symbol" pitchFamily="18" charset="2"/>
              </a:rPr>
              <a:t></a:t>
            </a:r>
            <a:r>
              <a:rPr lang="es-MX" sz="2800" i="1" baseline="-25000" dirty="0">
                <a:sym typeface="Symbol" pitchFamily="18" charset="2"/>
              </a:rPr>
              <a:t>j</a:t>
            </a:r>
            <a:r>
              <a:rPr lang="es-MX" sz="2800" dirty="0">
                <a:sym typeface="Symbol" pitchFamily="18" charset="2"/>
              </a:rPr>
              <a:t> es</a:t>
            </a:r>
          </a:p>
          <a:p>
            <a:pPr>
              <a:lnSpc>
                <a:spcPct val="90000"/>
              </a:lnSpc>
            </a:pPr>
            <a:endParaRPr lang="es-ES" sz="28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s-MX" sz="28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s-MX" sz="28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s-MX" sz="2800" dirty="0">
                <a:sym typeface="Symbol" pitchFamily="18" charset="2"/>
              </a:rPr>
              <a:t>Recordemos que el estimador de mínimos cuadrados     es un vector aleatorio que se distribuye normal </a:t>
            </a:r>
            <a:r>
              <a:rPr lang="es-MX" sz="2800" dirty="0" smtClean="0">
                <a:sym typeface="Symbol" pitchFamily="18" charset="2"/>
              </a:rPr>
              <a:t>(</a:t>
            </a:r>
            <a:r>
              <a:rPr lang="es-MX" sz="28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k+1</a:t>
            </a:r>
            <a:r>
              <a:rPr lang="es-MX" sz="2800" dirty="0" smtClean="0">
                <a:sym typeface="Symbol" pitchFamily="18" charset="2"/>
              </a:rPr>
              <a:t>)-variado con </a:t>
            </a:r>
            <a:r>
              <a:rPr lang="es-MX" sz="2800" dirty="0">
                <a:sym typeface="Symbol" pitchFamily="18" charset="2"/>
              </a:rPr>
              <a:t>vector de medias  y matriz de covarianzas 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Ene 2013</a:t>
            </a:r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Selección de Variables en Regresión Lineal Múltiple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4A46-0837-464F-A76E-B02B655E2CD3}" type="slidenum">
              <a:rPr lang="es-ES"/>
              <a:pPr/>
              <a:t>3</a:t>
            </a:fld>
            <a:endParaRPr lang="es-ES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507699"/>
              </p:ext>
            </p:extLst>
          </p:nvPr>
        </p:nvGraphicFramePr>
        <p:xfrm>
          <a:off x="2339752" y="2847206"/>
          <a:ext cx="38576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Equation" r:id="rId3" imgW="1714500" imgH="482600" progId="">
                  <p:embed/>
                </p:oleObj>
              </mc:Choice>
              <mc:Fallback>
                <p:oleObj name="Equation" r:id="rId3" imgW="1714500" imgH="4826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847206"/>
                        <a:ext cx="3857625" cy="10858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611911"/>
              </p:ext>
            </p:extLst>
          </p:nvPr>
        </p:nvGraphicFramePr>
        <p:xfrm>
          <a:off x="2483768" y="4509120"/>
          <a:ext cx="2873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Equation" r:id="rId5" imgW="126890" imgH="241091" progId="">
                  <p:embed/>
                </p:oleObj>
              </mc:Choice>
              <mc:Fallback>
                <p:oleObj name="Equation" r:id="rId5" imgW="126890" imgH="241091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509120"/>
                        <a:ext cx="287338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839405"/>
              </p:ext>
            </p:extLst>
          </p:nvPr>
        </p:nvGraphicFramePr>
        <p:xfrm>
          <a:off x="5940152" y="5445224"/>
          <a:ext cx="16335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Equation" r:id="rId7" imgW="723586" imgH="304668" progId="">
                  <p:embed/>
                </p:oleObj>
              </mc:Choice>
              <mc:Fallback>
                <p:oleObj name="Equation" r:id="rId7" imgW="723586" imgH="304668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5445224"/>
                        <a:ext cx="1633538" cy="68738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000"/>
              <a:t>Pruebas sobre los coeficientes individuales del modelo</a:t>
            </a:r>
            <a:endParaRPr lang="es-ES" sz="400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Por tanto, la distribución de los coeficientes de regresión es </a:t>
            </a:r>
          </a:p>
          <a:p>
            <a:endParaRPr lang="es-ES" dirty="0" smtClean="0"/>
          </a:p>
          <a:p>
            <a:endParaRPr lang="es-MX" dirty="0"/>
          </a:p>
          <a:p>
            <a:r>
              <a:rPr lang="es-MX" dirty="0"/>
              <a:t>En donde C</a:t>
            </a:r>
            <a:r>
              <a:rPr lang="es-MX" baseline="-25000" dirty="0"/>
              <a:t>j+1,j+1</a:t>
            </a:r>
            <a:r>
              <a:rPr lang="es-MX" dirty="0"/>
              <a:t> es el elemento de la diagonal de la </a:t>
            </a:r>
            <a:r>
              <a:rPr lang="es-MX" dirty="0" smtClean="0"/>
              <a:t>matriz                  </a:t>
            </a:r>
            <a:r>
              <a:rPr lang="es-MX" dirty="0"/>
              <a:t>correspondiente al coeficiente </a:t>
            </a:r>
            <a:endParaRPr lang="es-ES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Ene 2013</a:t>
            </a:r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Selección de Variables en Regresión Lineal Múltiple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096C-AFDC-4409-ABD4-1E3B70A383C8}" type="slidenum">
              <a:rPr lang="es-ES"/>
              <a:pPr/>
              <a:t>4</a:t>
            </a:fld>
            <a:endParaRPr lang="es-ES"/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558120"/>
              </p:ext>
            </p:extLst>
          </p:nvPr>
        </p:nvGraphicFramePr>
        <p:xfrm>
          <a:off x="1835696" y="4221088"/>
          <a:ext cx="12604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Equation" r:id="rId3" imgW="558558" imgH="304668" progId="">
                  <p:embed/>
                </p:oleObj>
              </mc:Choice>
              <mc:Fallback>
                <p:oleObj name="Equation" r:id="rId3" imgW="558558" imgH="304668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221088"/>
                        <a:ext cx="1260475" cy="68738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553951"/>
              </p:ext>
            </p:extLst>
          </p:nvPr>
        </p:nvGraphicFramePr>
        <p:xfrm>
          <a:off x="7668344" y="4149080"/>
          <a:ext cx="40163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Equation" r:id="rId5" imgW="177569" imgH="266353" progId="">
                  <p:embed/>
                </p:oleObj>
              </mc:Choice>
              <mc:Fallback>
                <p:oleObj name="Equation" r:id="rId5" imgW="177569" imgH="266353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4149080"/>
                        <a:ext cx="401638" cy="6032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1 CuadroTexto"/>
              <p:cNvSpPr txBox="1">
                <a:spLocks noChangeAspect="1"/>
              </p:cNvSpPr>
              <p:nvPr/>
            </p:nvSpPr>
            <p:spPr>
              <a:xfrm>
                <a:off x="2555776" y="2880502"/>
                <a:ext cx="3095347" cy="548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s-MX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s-MX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MX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s-MX" b="0" i="1" smtClean="0">
                                  <a:latin typeface="Cambria Math"/>
                                  <a:ea typeface="Cambria Math"/>
                                </a:rPr>
                                <m:t>+1,</m:t>
                              </m:r>
                              <m:r>
                                <a:rPr lang="es-MX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s-MX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880502"/>
                <a:ext cx="3095347" cy="5481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000"/>
              <a:t>Pruebas sobre los coeficientes individuales del modelo</a:t>
            </a:r>
            <a:endParaRPr lang="es-ES" sz="400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sz="2800" dirty="0"/>
              <a:t>El estadístico de contraste es</a:t>
            </a:r>
          </a:p>
          <a:p>
            <a:endParaRPr lang="es-MX" sz="2800" dirty="0"/>
          </a:p>
          <a:p>
            <a:r>
              <a:rPr lang="es-MX" sz="2800" dirty="0"/>
              <a:t>Se rechaza H</a:t>
            </a:r>
            <a:r>
              <a:rPr lang="es-MX" sz="2800" baseline="-25000" dirty="0"/>
              <a:t>0</a:t>
            </a:r>
            <a:r>
              <a:rPr lang="es-MX" sz="2800" dirty="0"/>
              <a:t> si |</a:t>
            </a:r>
            <a:r>
              <a:rPr lang="es-MX" sz="2800" i="1" dirty="0" err="1"/>
              <a:t>T</a:t>
            </a:r>
            <a:r>
              <a:rPr lang="es-MX" sz="2800" i="1" baseline="-25000" dirty="0" err="1"/>
              <a:t>Calc</a:t>
            </a:r>
            <a:r>
              <a:rPr lang="es-MX" sz="2800" dirty="0"/>
              <a:t>| &gt; </a:t>
            </a:r>
            <a:r>
              <a:rPr lang="es-MX" sz="2800" i="1" dirty="0"/>
              <a:t>t</a:t>
            </a:r>
            <a:r>
              <a:rPr lang="es-MX" sz="2800" i="1" baseline="-25000" dirty="0"/>
              <a:t>n-k-1</a:t>
            </a:r>
            <a:r>
              <a:rPr lang="es-MX" sz="2800" baseline="-25000" dirty="0"/>
              <a:t>,</a:t>
            </a:r>
            <a:r>
              <a:rPr lang="es-MX" sz="2800" baseline="-25000" dirty="0">
                <a:sym typeface="Symbol" pitchFamily="18" charset="2"/>
              </a:rPr>
              <a:t>/2</a:t>
            </a:r>
            <a:r>
              <a:rPr lang="es-MX" sz="2800" dirty="0">
                <a:sym typeface="Symbol" pitchFamily="18" charset="2"/>
              </a:rPr>
              <a:t>, o, en forma equivalente,</a:t>
            </a:r>
            <a:r>
              <a:rPr lang="es-MX" sz="2800" dirty="0"/>
              <a:t> si Valor-p &lt; </a:t>
            </a:r>
            <a:r>
              <a:rPr lang="es-MX" sz="2800" dirty="0">
                <a:sym typeface="Symbol" pitchFamily="18" charset="2"/>
              </a:rPr>
              <a:t></a:t>
            </a:r>
          </a:p>
          <a:p>
            <a:r>
              <a:rPr lang="es-MX" sz="2800" dirty="0">
                <a:sym typeface="Symbol" pitchFamily="18" charset="2"/>
              </a:rPr>
              <a:t>Las variables para las cuales no se rechace la hipótesis nula, se pueden eliminar del modelo</a:t>
            </a:r>
          </a:p>
          <a:p>
            <a:r>
              <a:rPr lang="es-MX" sz="2800" dirty="0">
                <a:sym typeface="Symbol" pitchFamily="18" charset="2"/>
              </a:rPr>
              <a:t>Se debe, entonces, reajustar el modelo sin las variables eliminadas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Ene 2013</a:t>
            </a:r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Selección de Variables en Regresión Lineal Múltiple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6A5C-A6F4-4EFC-ACF0-0D87A50A4115}" type="slidenum">
              <a:rPr lang="es-ES"/>
              <a:pPr/>
              <a:t>5</a:t>
            </a:fld>
            <a:endParaRPr lang="es-ES"/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210553"/>
              </p:ext>
            </p:extLst>
          </p:nvPr>
        </p:nvGraphicFramePr>
        <p:xfrm>
          <a:off x="5364088" y="1844824"/>
          <a:ext cx="2897187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3" imgW="1447800" imgH="520700" progId="">
                  <p:embed/>
                </p:oleObj>
              </mc:Choice>
              <mc:Fallback>
                <p:oleObj name="Equation" r:id="rId3" imgW="1447800" imgH="5207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1844824"/>
                        <a:ext cx="2897187" cy="103981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Ejemplo</a:t>
            </a:r>
            <a:endParaRPr lang="es-ES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MX" sz="2800"/>
              <a:t>Se realizó un experimento secuencial para optimizar la producción de un colorante natural</a:t>
            </a:r>
          </a:p>
          <a:p>
            <a:pPr>
              <a:lnSpc>
                <a:spcPct val="80000"/>
              </a:lnSpc>
            </a:pPr>
            <a:r>
              <a:rPr lang="es-MX" sz="2800"/>
              <a:t>En la etapa final se delimitó una zona de experimentación donde se sospecha que se encuentran las condiciones óptimas de concentración de carbono (X</a:t>
            </a:r>
            <a:r>
              <a:rPr lang="es-MX" sz="2800" baseline="-25000"/>
              <a:t>1</a:t>
            </a:r>
            <a:r>
              <a:rPr lang="es-MX" sz="2800"/>
              <a:t>) y temperatura (X</a:t>
            </a:r>
            <a:r>
              <a:rPr lang="es-MX" sz="2800" baseline="-25000"/>
              <a:t>2</a:t>
            </a:r>
            <a:r>
              <a:rPr lang="es-MX" sz="2800"/>
              <a:t>)</a:t>
            </a:r>
          </a:p>
          <a:p>
            <a:pPr>
              <a:lnSpc>
                <a:spcPct val="80000"/>
              </a:lnSpc>
            </a:pPr>
            <a:r>
              <a:rPr lang="es-MX" sz="2800"/>
              <a:t>En la tabla se muestran los niveles de X</a:t>
            </a:r>
            <a:r>
              <a:rPr lang="es-MX" sz="2800" baseline="-25000"/>
              <a:t>1</a:t>
            </a:r>
            <a:r>
              <a:rPr lang="es-MX" sz="2800"/>
              <a:t> y X</a:t>
            </a:r>
            <a:r>
              <a:rPr lang="es-MX" sz="2800" baseline="-25000"/>
              <a:t>2</a:t>
            </a:r>
            <a:r>
              <a:rPr lang="es-MX" sz="2800"/>
              <a:t> con los que se experimentó, así como la producción observada en cada una de las condiciones.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Ene 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Selección de Variables en Regresión Lineal Múltiple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F336-82B2-4188-8365-D121703C3434}" type="slidenum">
              <a:rPr lang="es-ES"/>
              <a:pPr/>
              <a:t>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Ejemplo</a:t>
            </a:r>
            <a:endParaRPr lang="es-ES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/>
              <a:t>Ajuste un modelo de segundo orden:</a:t>
            </a:r>
          </a:p>
          <a:p>
            <a:endParaRPr lang="es-MX"/>
          </a:p>
          <a:p>
            <a:r>
              <a:rPr lang="es-MX"/>
              <a:t>Seleccione las variables que más contribuyan a explicar “</a:t>
            </a:r>
            <a:r>
              <a:rPr lang="es-MX" i="1">
                <a:latin typeface="Times New Roman" pitchFamily="18" charset="0"/>
              </a:rPr>
              <a:t>Y</a:t>
            </a:r>
            <a:r>
              <a:rPr lang="es-MX"/>
              <a:t>” utilizando los contrastes individuales para los coeficientes</a:t>
            </a:r>
          </a:p>
          <a:p>
            <a:r>
              <a:rPr lang="es-MX"/>
              <a:t>Vuelva a ajustar el modelo resultante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Ene 2013</a:t>
            </a:r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Selección de Variables en Regresión Lineal Múltiple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9AEE-9106-4E5B-9125-B6FB5FD50511}" type="slidenum">
              <a:rPr lang="es-ES"/>
              <a:pPr/>
              <a:t>7</a:t>
            </a:fld>
            <a:endParaRPr lang="es-ES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622298"/>
              </p:ext>
            </p:extLst>
          </p:nvPr>
        </p:nvGraphicFramePr>
        <p:xfrm>
          <a:off x="1547664" y="2348880"/>
          <a:ext cx="56594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Equation" r:id="rId3" imgW="2501900" imgH="241300" progId="">
                  <p:embed/>
                </p:oleObj>
              </mc:Choice>
              <mc:Fallback>
                <p:oleObj name="Equation" r:id="rId3" imgW="2501900" imgH="2413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348880"/>
                        <a:ext cx="5659438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Ejemplo. Análisis de varianza</a:t>
            </a:r>
            <a:endParaRPr lang="es-ES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MX" sz="2400"/>
              <a:t>Primero exmaminamos los resultados del ANVA para determinar si el modelo es útil para explicar la variabilidad en Y:</a:t>
            </a:r>
          </a:p>
          <a:p>
            <a:pPr>
              <a:lnSpc>
                <a:spcPct val="80000"/>
              </a:lnSpc>
            </a:pPr>
            <a:r>
              <a:rPr lang="es-MX" sz="2400"/>
              <a:t>Los resultados del ANVA son: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1600">
                <a:latin typeface="Courier New" pitchFamily="49" charset="0"/>
              </a:rPr>
              <a:t>Analysis of Variance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s-ES" sz="16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1600">
                <a:latin typeface="Courier New" pitchFamily="49" charset="0"/>
              </a:rPr>
              <a:t>Source          DF        SS        MS       F      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1600">
                <a:latin typeface="Courier New" pitchFamily="49" charset="0"/>
              </a:rPr>
              <a:t>Regression       5  55181503  11036301  148.70  0.000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1600">
                <a:latin typeface="Courier New" pitchFamily="49" charset="0"/>
              </a:rPr>
              <a:t>Residual Error   6    445310     74218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1600">
                <a:latin typeface="Courier New" pitchFamily="49" charset="0"/>
              </a:rPr>
              <a:t>Total           11  55626814</a:t>
            </a:r>
          </a:p>
          <a:p>
            <a:pPr>
              <a:lnSpc>
                <a:spcPct val="80000"/>
              </a:lnSpc>
            </a:pPr>
            <a:r>
              <a:rPr lang="es-MX" sz="2400"/>
              <a:t>Observamos que F</a:t>
            </a:r>
            <a:r>
              <a:rPr lang="es-MX" sz="2400" baseline="-25000"/>
              <a:t>Calc</a:t>
            </a:r>
            <a:r>
              <a:rPr lang="es-MX" sz="2400"/>
              <a:t> = 148.70 &gt; 4.39 = F</a:t>
            </a:r>
            <a:r>
              <a:rPr lang="es-MX" sz="2400" baseline="-25000"/>
              <a:t>5,6,0.05</a:t>
            </a:r>
            <a:r>
              <a:rPr lang="es-MX" sz="2400"/>
              <a:t> = F</a:t>
            </a:r>
            <a:r>
              <a:rPr lang="es-MX" sz="2400" baseline="-25000"/>
              <a:t>Tabla</a:t>
            </a:r>
            <a:r>
              <a:rPr lang="es-MX" sz="2400"/>
              <a:t>, por tanto se rechaza H</a:t>
            </a:r>
            <a:r>
              <a:rPr lang="es-MX" sz="2400" baseline="-25000"/>
              <a:t>0</a:t>
            </a:r>
            <a:r>
              <a:rPr lang="es-MX" sz="2400"/>
              <a:t>: </a:t>
            </a:r>
            <a:r>
              <a:rPr lang="es-MX" sz="2400">
                <a:sym typeface="Symbol" pitchFamily="18" charset="2"/>
              </a:rPr>
              <a:t></a:t>
            </a:r>
            <a:r>
              <a:rPr lang="es-MX" sz="2400" baseline="-25000">
                <a:sym typeface="Symbol" pitchFamily="18" charset="2"/>
              </a:rPr>
              <a:t>1</a:t>
            </a:r>
            <a:r>
              <a:rPr lang="es-MX" sz="2400">
                <a:sym typeface="Symbol" pitchFamily="18" charset="2"/>
              </a:rPr>
              <a:t> = </a:t>
            </a:r>
            <a:r>
              <a:rPr lang="es-MX" sz="2400" baseline="-25000">
                <a:sym typeface="Symbol" pitchFamily="18" charset="2"/>
              </a:rPr>
              <a:t>2</a:t>
            </a:r>
            <a:r>
              <a:rPr lang="es-MX" sz="2400">
                <a:sym typeface="Symbol" pitchFamily="18" charset="2"/>
              </a:rPr>
              <a:t> = … = </a:t>
            </a:r>
            <a:r>
              <a:rPr lang="es-MX" sz="2400" baseline="-25000">
                <a:sym typeface="Symbol" pitchFamily="18" charset="2"/>
              </a:rPr>
              <a:t>k</a:t>
            </a:r>
          </a:p>
          <a:p>
            <a:pPr>
              <a:lnSpc>
                <a:spcPct val="80000"/>
              </a:lnSpc>
            </a:pPr>
            <a:r>
              <a:rPr lang="es-MX" sz="2400">
                <a:sym typeface="Symbol" pitchFamily="18" charset="2"/>
              </a:rPr>
              <a:t>De modo que al menos una de las variables en el modelo resulta útil para pronosticar Y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Ene 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Selección de Variables en Regresión Lineal Múltiple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6DEB-2280-4668-B74F-24154246424A}" type="slidenum">
              <a:rPr lang="es-ES"/>
              <a:pPr/>
              <a:t>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000"/>
              <a:t>Ejemplo. Contrastes para los coeficientes individuales</a:t>
            </a:r>
            <a:endParaRPr lang="es-ES" sz="400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MX" sz="1800"/>
              <a:t>Los resultados de Minitab para los coeficientes individuales son: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1800">
                <a:latin typeface="Courier New" pitchFamily="49" charset="0"/>
              </a:rPr>
              <a:t>The regression equation is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1800">
                <a:latin typeface="Courier New" pitchFamily="49" charset="0"/>
              </a:rPr>
              <a:t>Y: Producción = - 75853 + 4479 X1: Carbono + 5950 X2: Temperatura - 18.0 X1*X2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1800">
                <a:latin typeface="Courier New" pitchFamily="49" charset="0"/>
              </a:rPr>
              <a:t>                - 183 X1^2 - 146 X2^2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s-ES" sz="18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1800">
                <a:latin typeface="Courier New" pitchFamily="49" charset="0"/>
              </a:rPr>
              <a:t>Predictor            Coef  SE Coef       T      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1800">
                <a:latin typeface="Courier New" pitchFamily="49" charset="0"/>
              </a:rPr>
              <a:t>Constant           -75853     6190  -12.25  0.000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1800">
                <a:latin typeface="Courier New" pitchFamily="49" charset="0"/>
              </a:rPr>
              <a:t>X1: Carbono        4479.1    696.7    6.43  0.001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1800">
                <a:latin typeface="Courier New" pitchFamily="49" charset="0"/>
              </a:rPr>
              <a:t>X2: Temperatura    5949.7    339.6   17.52  0.000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1800">
                <a:latin typeface="Courier New" pitchFamily="49" charset="0"/>
              </a:rPr>
              <a:t>X1*X2              -17.97    17.03   -1.06  0.332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1800">
                <a:latin typeface="Courier New" pitchFamily="49" charset="0"/>
              </a:rPr>
              <a:t>X1^2              -183.29    27.11   -6.76  0.001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1800">
                <a:latin typeface="Courier New" pitchFamily="49" charset="0"/>
              </a:rPr>
              <a:t>X2^2             -146.209    6.722  -21.75  0.000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s-ES" sz="18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1800">
                <a:latin typeface="Courier New" pitchFamily="49" charset="0"/>
              </a:rPr>
              <a:t>S = 272.431   R-Sq = 99.2%   R-Sq(adj) = 98.5%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Ene 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Selección de Variables en Regresión Lineal Múltiple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D72F-70F5-4D73-B231-8657AD7D6D17}" type="slidenum">
              <a:rPr lang="es-ES"/>
              <a:pPr/>
              <a:t>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487</TotalTime>
  <Words>945</Words>
  <Application>Microsoft Office PowerPoint</Application>
  <PresentationFormat>Presentación en pantalla (4:3)</PresentationFormat>
  <Paragraphs>124</Paragraphs>
  <Slides>13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5" baseType="lpstr">
      <vt:lpstr>Flujo</vt:lpstr>
      <vt:lpstr>Equation</vt:lpstr>
      <vt:lpstr>Selección de variables en regresión lineal múltiple</vt:lpstr>
      <vt:lpstr>Pruebas sobre los coeficientes individuales del modelo</vt:lpstr>
      <vt:lpstr>Pruebas sobre los coeficientes individuales del modelo</vt:lpstr>
      <vt:lpstr>Pruebas sobre los coeficientes individuales del modelo</vt:lpstr>
      <vt:lpstr>Pruebas sobre los coeficientes individuales del modelo</vt:lpstr>
      <vt:lpstr>Ejemplo</vt:lpstr>
      <vt:lpstr>Ejemplo</vt:lpstr>
      <vt:lpstr>Ejemplo. Análisis de varianza</vt:lpstr>
      <vt:lpstr>Ejemplo. Contrastes para los coeficientes individuales</vt:lpstr>
      <vt:lpstr>Ejemplo. Contrastes para los coeficientes individuales</vt:lpstr>
      <vt:lpstr>Ejemplo. Modelo reajustado</vt:lpstr>
      <vt:lpstr>Ejemplo. Modelo reajustado</vt:lpstr>
      <vt:lpstr>Referencias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Selección de variables en regresión lineal múltiple</dc:title>
  <dc:creator>Paul Ramírez De la Cruz</dc:creator>
  <cp:lastModifiedBy>PaulRC</cp:lastModifiedBy>
  <cp:revision>17</cp:revision>
  <dcterms:created xsi:type="dcterms:W3CDTF">2008-11-18T02:13:08Z</dcterms:created>
  <dcterms:modified xsi:type="dcterms:W3CDTF">2014-12-06T00:32:03Z</dcterms:modified>
</cp:coreProperties>
</file>