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60"/>
  </p:notesMasterIdLst>
  <p:sldIdLst>
    <p:sldId id="256" r:id="rId2"/>
    <p:sldId id="339" r:id="rId3"/>
    <p:sldId id="264" r:id="rId4"/>
    <p:sldId id="266" r:id="rId5"/>
    <p:sldId id="261" r:id="rId6"/>
    <p:sldId id="262" r:id="rId7"/>
    <p:sldId id="265" r:id="rId8"/>
    <p:sldId id="333" r:id="rId9"/>
    <p:sldId id="358" r:id="rId10"/>
    <p:sldId id="268" r:id="rId11"/>
    <p:sldId id="269" r:id="rId12"/>
    <p:sldId id="272" r:id="rId13"/>
    <p:sldId id="346" r:id="rId14"/>
    <p:sldId id="270" r:id="rId15"/>
    <p:sldId id="285" r:id="rId16"/>
    <p:sldId id="271" r:id="rId17"/>
    <p:sldId id="319" r:id="rId18"/>
    <p:sldId id="340" r:id="rId19"/>
    <p:sldId id="273" r:id="rId20"/>
    <p:sldId id="274" r:id="rId21"/>
    <p:sldId id="275" r:id="rId22"/>
    <p:sldId id="345" r:id="rId23"/>
    <p:sldId id="347" r:id="rId24"/>
    <p:sldId id="292" r:id="rId25"/>
    <p:sldId id="276" r:id="rId26"/>
    <p:sldId id="355" r:id="rId27"/>
    <p:sldId id="278" r:id="rId28"/>
    <p:sldId id="357" r:id="rId29"/>
    <p:sldId id="279" r:id="rId30"/>
    <p:sldId id="359" r:id="rId31"/>
    <p:sldId id="283" r:id="rId32"/>
    <p:sldId id="293" r:id="rId33"/>
    <p:sldId id="282" r:id="rId34"/>
    <p:sldId id="286" r:id="rId35"/>
    <p:sldId id="305" r:id="rId36"/>
    <p:sldId id="306" r:id="rId37"/>
    <p:sldId id="307" r:id="rId38"/>
    <p:sldId id="348" r:id="rId39"/>
    <p:sldId id="350" r:id="rId40"/>
    <p:sldId id="351" r:id="rId41"/>
    <p:sldId id="352" r:id="rId42"/>
    <p:sldId id="360" r:id="rId43"/>
    <p:sldId id="336" r:id="rId44"/>
    <p:sldId id="338" r:id="rId45"/>
    <p:sldId id="343" r:id="rId46"/>
    <p:sldId id="308" r:id="rId47"/>
    <p:sldId id="337" r:id="rId48"/>
    <p:sldId id="312" r:id="rId49"/>
    <p:sldId id="309" r:id="rId50"/>
    <p:sldId id="310" r:id="rId51"/>
    <p:sldId id="311" r:id="rId52"/>
    <p:sldId id="313" r:id="rId53"/>
    <p:sldId id="353" r:id="rId54"/>
    <p:sldId id="314" r:id="rId55"/>
    <p:sldId id="317" r:id="rId56"/>
    <p:sldId id="318" r:id="rId57"/>
    <p:sldId id="315" r:id="rId58"/>
    <p:sldId id="284" r:id="rId59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4" autoAdjust="0"/>
    <p:restoredTop sz="94600" autoAdjust="0"/>
  </p:normalViewPr>
  <p:slideViewPr>
    <p:cSldViewPr>
      <p:cViewPr varScale="1">
        <p:scale>
          <a:sx n="62" d="100"/>
          <a:sy n="62" d="100"/>
        </p:scale>
        <p:origin x="49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E9012E-840C-4FC3-9C7C-16C63617532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8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Revisión 21 ene 2011:</a:t>
            </a:r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cambiaron las imágenes de la UAA por las del CIMAT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grado del instructor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nombre del curso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cambió la fecha de revisión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ACD2-AC40-4BCD-A082-9DC0E3229F7A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33568" y="260648"/>
            <a:ext cx="1324864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8812-B8E0-43BB-B193-5F4255D1BCE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D465-7351-4218-BA34-04A42164F0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533400"/>
            <a:ext cx="911225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016000" y="6391275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Oct 2011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70400" y="6403975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3C2F9B3-D6EE-445E-97E7-E329CEBEA7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59701" y="188640"/>
            <a:ext cx="1324864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34AC-ADE3-433B-9F3A-6D3C3A5E86C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4AA-0EA5-4293-8FDF-FC76E3CD6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19A6-F333-422D-9475-E31C10BFE5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D59-08D0-46CD-B583-43917FCA978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57A3C-BEBE-48C2-8B15-7C73B777CA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Check_icon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gif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dirty="0"/>
              <a:t>Regresión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500" dirty="0"/>
              <a:t>MC Paul Ramírez De la Cruz</a:t>
            </a:r>
          </a:p>
          <a:p>
            <a:pPr>
              <a:lnSpc>
                <a:spcPct val="80000"/>
              </a:lnSpc>
            </a:pPr>
            <a:r>
              <a:rPr lang="es-MX" sz="2500" dirty="0"/>
              <a:t>Aguascalientes, </a:t>
            </a:r>
            <a:r>
              <a:rPr lang="es-MX" sz="2500" dirty="0" err="1"/>
              <a:t>Ags</a:t>
            </a:r>
            <a:r>
              <a:rPr lang="es-MX" sz="2500" dirty="0"/>
              <a:t>.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de regresión lineal simple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/>
              <a:t>La forma más sencilla de relación algebraica entre dos variables es una </a:t>
            </a:r>
            <a:r>
              <a:rPr lang="es-ES" sz="2400" dirty="0">
                <a:solidFill>
                  <a:srgbClr val="C00000"/>
                </a:solidFill>
              </a:rPr>
              <a:t>línea</a:t>
            </a:r>
            <a:r>
              <a:rPr lang="es-ES" sz="2400" dirty="0"/>
              <a:t> recta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se supone que la relación entre dos variables se puede expresar como una recta, se dice que se tiene un modelo </a:t>
            </a:r>
            <a:r>
              <a:rPr lang="es-ES" sz="2400" dirty="0">
                <a:solidFill>
                  <a:srgbClr val="C00000"/>
                </a:solidFill>
              </a:rPr>
              <a:t>lineal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en un modelo de regresión se tiene solamente una variable explicativa, se dice que se trata de un modelo de regresión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>
                <a:solidFill>
                  <a:srgbClr val="C00000"/>
                </a:solidFill>
              </a:rPr>
              <a:t>simple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Por tanto, si se cuenta con solamente una variable explicativa y se supone que la relación de esta con la variable respuesta está dada por una línea recta, se dice que tenemos un modelo de </a:t>
            </a:r>
            <a:r>
              <a:rPr lang="es-ES" sz="2400" dirty="0">
                <a:solidFill>
                  <a:srgbClr val="C00000"/>
                </a:solidFill>
              </a:rPr>
              <a:t>regresión lineal simple</a:t>
            </a:r>
            <a:r>
              <a:rPr lang="es-ES" sz="2400" dirty="0"/>
              <a:t> (RLS)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1DBB-EFCB-4BEA-9C8B-6894BD397EB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regresión lineal simple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Cuando la relación entre dos variables es una línea recta, </a:t>
            </a:r>
            <a:r>
              <a:rPr lang="es-ES" sz="2400" dirty="0">
                <a:solidFill>
                  <a:srgbClr val="C00000"/>
                </a:solidFill>
              </a:rPr>
              <a:t>basta con dos valores</a:t>
            </a:r>
            <a:r>
              <a:rPr lang="es-ES" sz="2400" dirty="0"/>
              <a:t> para determinar cuál es dicha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Ordenada al origen</a:t>
            </a:r>
            <a:r>
              <a:rPr lang="es-ES" sz="2400" dirty="0"/>
              <a:t>: Es el valor que nos indica en qué punto del eje Y pasa la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Pendiente</a:t>
            </a:r>
            <a:r>
              <a:rPr lang="es-ES" sz="2400" dirty="0"/>
              <a:t>: Es una medida de la inclinación de la recta. Si la pendiente es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Negativa</a:t>
            </a:r>
            <a:r>
              <a:rPr lang="es-ES" sz="2400" dirty="0"/>
              <a:t>, la recta está “inclinada hacia abajo” (viéndola de izquierda a derecha)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Cero</a:t>
            </a:r>
            <a:r>
              <a:rPr lang="es-ES" sz="2400" dirty="0"/>
              <a:t>, la recta es horizontal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Positiva</a:t>
            </a:r>
            <a:r>
              <a:rPr lang="es-ES" sz="2400" dirty="0"/>
              <a:t>, la recta está “inclinada hacia arriba” (viéndola de izquierda a derecha)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95BB-81E4-47ED-B4B7-DEE2CF5253A0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383338" y="549275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negativa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7104063" y="1268414"/>
            <a:ext cx="2520950" cy="151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774826" y="3716338"/>
            <a:ext cx="3960813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208213" y="5229225"/>
            <a:ext cx="28813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383338" y="3716338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positiva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6888164" y="4365625"/>
            <a:ext cx="3024187" cy="151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782889" y="1412876"/>
            <a:ext cx="2160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>
                <a:latin typeface="Tahoma" pitchFamily="34" charset="0"/>
              </a:rPr>
              <a:t>Tipos de pendiente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BCFFFC5-75A7-4D72-AD89-60ACABB00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52594" y="1152123"/>
            <a:ext cx="1351873" cy="13518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C3B887-B4F1-435D-AFA9-4C4AC10220F5}"/>
              </a:ext>
            </a:extLst>
          </p:cNvPr>
          <p:cNvSpPr txBox="1"/>
          <p:nvPr/>
        </p:nvSpPr>
        <p:spPr>
          <a:xfrm>
            <a:off x="10593700" y="2788597"/>
            <a:ext cx="121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pt.wikiversity.org/wiki/Ficheiro:Check_icon.svg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sa/3.0/"/>
              </a:rPr>
              <a:t>CC BY-SA</a:t>
            </a:r>
            <a:endParaRPr lang="es-MX" sz="900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1C2A5C8-0FA0-43D1-8503-565B19CFB7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82968" y="3881076"/>
            <a:ext cx="1351873" cy="13518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C58D287-6E56-4D47-8B27-C831340A4F92}"/>
              </a:ext>
            </a:extLst>
          </p:cNvPr>
          <p:cNvSpPr txBox="1"/>
          <p:nvPr/>
        </p:nvSpPr>
        <p:spPr>
          <a:xfrm>
            <a:off x="10624074" y="5517550"/>
            <a:ext cx="121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pt.wikiversity.org/wiki/Ficheiro:Check_icon.svg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sa/3.0/"/>
              </a:rPr>
              <a:t>CC BY-SA</a:t>
            </a:r>
            <a:endParaRPr lang="es-MX" sz="900"/>
          </a:p>
        </p:txBody>
      </p:sp>
      <p:pic>
        <p:nvPicPr>
          <p:cNvPr id="6" name="Imagen 5" descr="Icono&#10;&#10;Descripción generada automáticamente con confianza media">
            <a:extLst>
              <a:ext uri="{FF2B5EF4-FFF2-40B4-BE49-F238E27FC236}">
                <a16:creationId xmlns:a16="http://schemas.microsoft.com/office/drawing/2014/main" id="{41353E37-1B35-46C4-8DAF-84F1B9CE62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1856" y="3174688"/>
            <a:ext cx="1412776" cy="14127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075EA6-992C-4315-8D31-6B8E51621132}"/>
              </a:ext>
            </a:extLst>
          </p:cNvPr>
          <p:cNvSpPr txBox="1"/>
          <p:nvPr/>
        </p:nvSpPr>
        <p:spPr>
          <a:xfrm>
            <a:off x="501856" y="4772576"/>
            <a:ext cx="1412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6" tooltip="https://en.wikipedia.org/wiki/File:Red_x.svg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sa/3.0/"/>
              </a:rPr>
              <a:t>CC BY-SA</a:t>
            </a:r>
            <a:endParaRPr lang="es-MX" sz="90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Pendiente igual a cero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Note que el caso en que la pendiente es cero corresponde a la situación en la que la “variable” Y, en realidad es una constante</a:t>
            </a:r>
          </a:p>
          <a:p>
            <a:r>
              <a:rPr lang="es-ES" dirty="0"/>
              <a:t>Expresado de otro modo: el valor de Y en realidad no depende de X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81224" y="3643314"/>
            <a:ext cx="707236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 </a:t>
            </a:r>
            <a:br>
              <a:rPr lang="es-ES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= Y es constante con respecto a X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61818" y="5156201"/>
            <a:ext cx="25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09984" y="5929330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3131323" y="539354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81290" y="442913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239008" y="585789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44C4D1-60E6-4C79-B977-4D57ECE10542}"/>
              </a:ext>
            </a:extLst>
          </p:cNvPr>
          <p:cNvSpPr txBox="1"/>
          <p:nvPr/>
        </p:nvSpPr>
        <p:spPr>
          <a:xfrm>
            <a:off x="3353033" y="4981125"/>
            <a:ext cx="6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k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58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0" name="AutoShape 10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6574" name="Freeform 14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b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Eje X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Eje Y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992314" y="4365626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s-ES" i="1" baseline="-2500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456364" y="908051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a + bx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Notación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En lo sucesivo, utilizaremos la letra griega </a:t>
            </a:r>
            <a:r>
              <a:rPr lang="es-ES" sz="3200" dirty="0">
                <a:sym typeface="Symbol" pitchFamily="18" charset="2"/>
              </a:rPr>
              <a:t> para representar los coeficientes del modelo de regresión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En el caso lineal simple: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para la ordenada al origen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para la pendiente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Así que la gráfica anterior queda como sigue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5E-766E-4AE5-AACF-2BB5A70F2DFA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563-57DE-4BB8-BA2A-D41B53B2AD09}" type="slidenum">
              <a:rPr lang="es-ES"/>
              <a:pPr/>
              <a:t>16</a:t>
            </a:fld>
            <a:endParaRPr lang="es-ES"/>
          </a:p>
        </p:txBody>
      </p:sp>
      <p:sp>
        <p:nvSpPr>
          <p:cNvPr id="17" name="1 Marcador de fecha"/>
          <p:cNvSpPr>
            <a:spLocks noGrp="1"/>
          </p:cNvSpPr>
          <p:nvPr>
            <p:ph type="dt" sz="half" idx="4294967295"/>
          </p:nvPr>
        </p:nvSpPr>
        <p:spPr>
          <a:xfrm rot="16200000">
            <a:off x="8229600" y="1646239"/>
            <a:ext cx="24384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Oct 2011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58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2" name="AutoShape 8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992314" y="4365626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456364" y="908051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 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600" dirty="0"/>
              <a:t>A partir de una muestra de </a:t>
            </a:r>
            <a:r>
              <a:rPr lang="es-MX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MX" sz="2600" dirty="0"/>
              <a:t> pares de observaciones del tipo (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dirty="0"/>
              <a:t>), v</a:t>
            </a:r>
            <a:r>
              <a:rPr lang="es-MX" sz="2600" dirty="0">
                <a:sym typeface="Symbol" pitchFamily="18" charset="2"/>
              </a:rPr>
              <a:t>erifíquese que los datos cumplan los supuestos del modelo, examinando gráficas y realizando contrastes de hipótesis</a:t>
            </a:r>
          </a:p>
          <a:p>
            <a:pPr>
              <a:lnSpc>
                <a:spcPct val="90000"/>
              </a:lnSpc>
            </a:pPr>
            <a:r>
              <a:rPr lang="es-MX" sz="2600" dirty="0">
                <a:sym typeface="Symbol" pitchFamily="18" charset="2"/>
              </a:rPr>
              <a:t>Si existen violaciones a dichos supuestos</a:t>
            </a:r>
          </a:p>
          <a:p>
            <a:pPr lvl="1">
              <a:lnSpc>
                <a:spcPct val="90000"/>
              </a:lnSpc>
            </a:pPr>
            <a:r>
              <a:rPr lang="es-MX" sz="2400" dirty="0">
                <a:sym typeface="Symbol" pitchFamily="18" charset="2"/>
              </a:rPr>
              <a:t>Identifíquelas</a:t>
            </a:r>
          </a:p>
          <a:p>
            <a:pPr lvl="1"/>
            <a:r>
              <a:rPr lang="es-MX" sz="2400" dirty="0">
                <a:sym typeface="Symbol" pitchFamily="18" charset="2"/>
              </a:rPr>
              <a:t>En caso de que sea posible, corrija las violaciones a los supuestos haciendo transformaciones a los datos</a:t>
            </a:r>
          </a:p>
          <a:p>
            <a:pPr>
              <a:lnSpc>
                <a:spcPct val="80000"/>
              </a:lnSpc>
            </a:pPr>
            <a:r>
              <a:rPr lang="es-MX" sz="2600" dirty="0"/>
              <a:t>Realice inferencias sobre el modelo y los parámetros </a:t>
            </a:r>
            <a:r>
              <a:rPr lang="es-MX" sz="2600" dirty="0">
                <a:sym typeface="Symbol" pitchFamily="18" charset="2"/>
              </a:rPr>
              <a:t></a:t>
            </a:r>
            <a:r>
              <a:rPr lang="es-MX" sz="2600" baseline="-25000" dirty="0">
                <a:sym typeface="Symbol" pitchFamily="18" charset="2"/>
              </a:rPr>
              <a:t>0</a:t>
            </a:r>
            <a:r>
              <a:rPr lang="es-MX" sz="2600" dirty="0">
                <a:sym typeface="Symbol" pitchFamily="18" charset="2"/>
              </a:rPr>
              <a:t> y </a:t>
            </a:r>
            <a:r>
              <a:rPr lang="es-MX" sz="2600" baseline="-25000" dirty="0">
                <a:sym typeface="Symbol" pitchFamily="18" charset="2"/>
              </a:rPr>
              <a:t>1</a:t>
            </a:r>
            <a:r>
              <a:rPr lang="es-MX" sz="2600" dirty="0"/>
              <a:t> (estimación puntual, intervalos de confianza y contrastes de hipótesis)</a:t>
            </a:r>
            <a:endParaRPr lang="es-MX" sz="2600" dirty="0"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/>
              <a:t>Determine si hay observaciones influyentes o discrepantes, e identifíquelas</a:t>
            </a:r>
          </a:p>
          <a:p>
            <a:pPr lvl="1"/>
            <a:r>
              <a:rPr lang="es-ES" sz="2400" dirty="0"/>
              <a:t>Reúna mayor información sobre el fenómeno para determinar si dicho comportamiento es erróneo o atípico</a:t>
            </a:r>
          </a:p>
          <a:p>
            <a:pPr lvl="2"/>
            <a:r>
              <a:rPr lang="es-ES" sz="2200" dirty="0"/>
              <a:t>Corrija las observaciones erróneas</a:t>
            </a:r>
          </a:p>
          <a:p>
            <a:pPr lvl="2"/>
            <a:r>
              <a:rPr lang="es-ES" sz="2200" dirty="0"/>
              <a:t>Elimine las observaciones atípicas influyentes </a:t>
            </a:r>
            <a:r>
              <a:rPr lang="es-ES" sz="2200" dirty="0">
                <a:solidFill>
                  <a:srgbClr val="FF0000"/>
                </a:solidFill>
                <a:sym typeface="Symbol"/>
              </a:rPr>
              <a:t></a:t>
            </a:r>
            <a:r>
              <a:rPr lang="es-ES" sz="2200" dirty="0">
                <a:solidFill>
                  <a:srgbClr val="FF0000"/>
                </a:solidFill>
              </a:rPr>
              <a:t> Con moderación</a:t>
            </a:r>
          </a:p>
          <a:p>
            <a:r>
              <a:rPr lang="es-ES" sz="2600" dirty="0"/>
              <a:t>Utilice el modelo para pronosticar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 con base en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18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A09F881-6933-4A5C-BDAA-F8BFAC827C14}"/>
              </a:ext>
            </a:extLst>
          </p:cNvPr>
          <p:cNvSpPr/>
          <p:nvPr/>
        </p:nvSpPr>
        <p:spPr>
          <a:xfrm>
            <a:off x="479376" y="4149080"/>
            <a:ext cx="10290224" cy="8640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600" dirty="0"/>
              <a:t>Suponga que se quiere establecer un modelo que permita calcular el tiempo que una persona pasará en la caja registradora de una tienda de autoservicio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Para ello, se supone que existe una relación entre el número de artículos que adquiere una persona en una tienda de autoservicio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) y el tiempo que toma atenderle en la caja registradora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Pensemos que podemos asumir que dicha relación es lineal (mientras más cosas compre, más se tardará en cobrarle)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Si la relación fuera perfectamente lineal, la expresión que relaciona a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 con </a:t>
            </a:r>
            <a:r>
              <a:rPr lang="es-ES" sz="2600" i="1" dirty="0"/>
              <a:t>Y</a:t>
            </a:r>
            <a:r>
              <a:rPr lang="es-ES" sz="2600" dirty="0"/>
              <a:t> sería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EC9-7575-4BBC-ACCA-D8E7C3AAFAE0}" type="slidenum">
              <a:rPr lang="es-ES"/>
              <a:pPr/>
              <a:t>19</a:t>
            </a:fld>
            <a:endParaRPr lang="es-E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667241" y="5786455"/>
          <a:ext cx="2036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1" y="5786455"/>
                        <a:ext cx="2036763" cy="573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Sin embargo, no es realista pensar que la relación sea perfectamente lineal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Existen otros factores que no estamos tomando en cuenta los cuales podrían influir en el tiempo de atención: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tipo de artículos (no solamente la cantidad)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persona que compra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cajera que atiende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hora del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día de la semana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Los artículos que están de oferta ese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fecha del año</a:t>
            </a:r>
          </a:p>
          <a:p>
            <a:pPr lvl="1">
              <a:lnSpc>
                <a:spcPct val="80000"/>
              </a:lnSpc>
            </a:pPr>
            <a:r>
              <a:rPr lang="es-ES" sz="2200" dirty="0" err="1"/>
              <a:t>Etc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609F-C24B-4385-9342-20018C22BA7E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Por tanto, cada observación que hagamos del tiempo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400" dirty="0"/>
              <a:t>), estará determinada en parte por la cantidad de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400" dirty="0"/>
              <a:t>), pero también tendrá un componente de “error” aleatorio, que representamos con la letra </a:t>
            </a:r>
            <a:r>
              <a:rPr lang="es-ES" sz="2400" dirty="0">
                <a:sym typeface="Symbol" pitchFamily="18" charset="2"/>
              </a:rPr>
              <a:t> (épsilon minúscula)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/>
              <a:t>Donde el término de error </a:t>
            </a:r>
            <a:r>
              <a:rPr lang="es-ES" sz="2400" dirty="0">
                <a:sym typeface="Symbol" pitchFamily="18" charset="2"/>
              </a:rPr>
              <a:t> contiene las variaciones debidas a todos los factores que influyen en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que nuestro modelo no toma en cuenta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Dado que asumimos que los valores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dependen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se escribe más correctamente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21</a:t>
            </a:fld>
            <a:endParaRPr lang="es-E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295800" y="3068960"/>
          <a:ext cx="2547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3" imgW="1016000" imgH="228600" progId="">
                  <p:embed/>
                </p:oleObj>
              </mc:Choice>
              <mc:Fallback>
                <p:oleObj name="Equation" r:id="rId3" imgW="101600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3068960"/>
                        <a:ext cx="2547938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Y _ X = _beta_0 + _beta_1X + _varepsil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3792" y="5592664"/>
            <a:ext cx="3086100" cy="42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En un modelo básico de regresión, se asume que los errores siguen una distribución normal con una media igual a cero y una varianza desconocida, pero fija, </a:t>
            </a:r>
            <a:r>
              <a:rPr lang="es-ES" sz="2400" dirty="0">
                <a:sym typeface="Symbol"/>
              </a:rPr>
              <a:t></a:t>
            </a:r>
            <a:r>
              <a:rPr lang="es-ES" sz="2400" baseline="30000" dirty="0">
                <a:sym typeface="Symbol"/>
              </a:rPr>
              <a:t>2</a:t>
            </a:r>
            <a:r>
              <a:rPr lang="es-ES" sz="2400" dirty="0">
                <a:sym typeface="Symbol"/>
              </a:rPr>
              <a:t>, es decir</a:t>
            </a:r>
            <a:endParaRPr lang="es-ES" sz="2400" baseline="30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esta distribución para los errores, es posible demostrar que la distribución condicional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 queda determinada como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que los errores  tienen media cero, si tomamos el valor esperado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resulta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22</a:t>
            </a:fld>
            <a:endParaRPr lang="es-E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655840" y="5805264"/>
          <a:ext cx="2547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Equation" r:id="rId3" imgW="1269449" imgH="253890" progId="">
                  <p:embed/>
                </p:oleObj>
              </mc:Choice>
              <mc:Fallback>
                <p:oleObj name="Equation" r:id="rId3" imgW="1269449" imgH="2538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5805264"/>
                        <a:ext cx="2547938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_varepsilon _sim N(0,_sigma^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7848" y="2564905"/>
            <a:ext cx="1943100" cy="371475"/>
          </a:xfrm>
          <a:prstGeom prst="rect">
            <a:avLst/>
          </a:prstGeom>
        </p:spPr>
      </p:pic>
      <p:pic>
        <p:nvPicPr>
          <p:cNvPr id="9" name="8 Imagen" descr="CodeCogsEq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36752" y="3808026"/>
            <a:ext cx="3186113" cy="3571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expresión anterior indica que la media del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en cada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es </a:t>
            </a:r>
            <a:r>
              <a:rPr lang="es-ES" dirty="0">
                <a:sym typeface="Symbol"/>
              </a:rPr>
              <a:t>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Dicho de otro modo, la recta de regresión une los valores medios de </a:t>
            </a:r>
            <a:r>
              <a:rPr lang="es-ES" i="1" dirty="0">
                <a:sym typeface="Symbol"/>
              </a:rPr>
              <a:t>Y</a:t>
            </a:r>
            <a:r>
              <a:rPr lang="es-ES" dirty="0">
                <a:sym typeface="Symbol"/>
              </a:rPr>
              <a:t> en los distintos valores de 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Por tanto, alrededor de cada punto de la recta se tiene una distribución normal con media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dirty="0">
                <a:sym typeface="Symbol"/>
              </a:rPr>
              <a:t> y varianza </a:t>
            </a:r>
            <a:r>
              <a:rPr lang="es-ES" i="1" dirty="0">
                <a:sym typeface="Symbol"/>
              </a:rPr>
              <a:t></a:t>
            </a:r>
            <a:r>
              <a:rPr lang="es-ES" baseline="30000" dirty="0">
                <a:sym typeface="Symbol"/>
              </a:rPr>
              <a:t>2</a:t>
            </a:r>
            <a:r>
              <a:rPr lang="es-ES" dirty="0">
                <a:sym typeface="Symbol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5" name="4 Imagen" descr="fig119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24" y="4000504"/>
            <a:ext cx="3479800" cy="2057400"/>
          </a:xfrm>
          <a:prstGeom prst="rect">
            <a:avLst/>
          </a:prstGeom>
        </p:spPr>
      </p:pic>
      <p:pic>
        <p:nvPicPr>
          <p:cNvPr id="6" name="5 Imagen" descr="image0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8939" y="4000501"/>
            <a:ext cx="241935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Symbol" pitchFamily="18" charset="2"/>
              </a:rPr>
              <a:t>Para simplificar la notación, se suele expresar la expresión                              como</a:t>
            </a:r>
          </a:p>
          <a:p>
            <a:endParaRPr lang="es-ES" sz="3200" dirty="0">
              <a:sym typeface="Symbol" pitchFamily="18" charset="2"/>
            </a:endParaRPr>
          </a:p>
          <a:p>
            <a:r>
              <a:rPr lang="es-ES" sz="3200">
                <a:sym typeface="Symbol" pitchFamily="18" charset="2"/>
              </a:rPr>
              <a:t>Además, como </a:t>
            </a:r>
            <a:r>
              <a:rPr lang="es-ES" sz="3200" dirty="0">
                <a:sym typeface="Symbol" pitchFamily="18" charset="2"/>
              </a:rPr>
              <a:t>tenemos solamente una muestra, tendremos estimaciones de los parámetros 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y 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, y en consecuencia,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es-ES" sz="32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64F5-280D-48D1-8F79-BC7D28FF9ABA}" type="slidenum">
              <a:rPr lang="es-ES"/>
              <a:pPr/>
              <a:t>24</a:t>
            </a:fld>
            <a:endParaRPr lang="es-E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57631"/>
              </p:ext>
            </p:extLst>
          </p:nvPr>
        </p:nvGraphicFramePr>
        <p:xfrm>
          <a:off x="4943475" y="5589240"/>
          <a:ext cx="1917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9" name="Equation" r:id="rId3" imgW="761669" imgH="253890" progId="">
                  <p:embed/>
                </p:oleObj>
              </mc:Choice>
              <mc:Fallback>
                <p:oleObj name="Equation" r:id="rId3" imgW="761669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589240"/>
                        <a:ext cx="1917700" cy="636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4727576" y="2708275"/>
          <a:ext cx="1914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0" name="Equation" r:id="rId5" imgW="761669" imgH="228501" progId="">
                  <p:embed/>
                </p:oleObj>
              </mc:Choice>
              <mc:Fallback>
                <p:oleObj name="Equation" r:id="rId5" imgW="761669" imgH="22850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708275"/>
                        <a:ext cx="1914525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65939"/>
              </p:ext>
            </p:extLst>
          </p:nvPr>
        </p:nvGraphicFramePr>
        <p:xfrm>
          <a:off x="5996336" y="2132856"/>
          <a:ext cx="2547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1" name="Equation" r:id="rId7" imgW="1269449" imgH="253890" progId="">
                  <p:embed/>
                </p:oleObj>
              </mc:Choice>
              <mc:Fallback>
                <p:oleObj name="Equation" r:id="rId7" imgW="1269449" imgH="2538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336" y="2132856"/>
                        <a:ext cx="2547937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graphicFrame>
        <p:nvGraphicFramePr>
          <p:cNvPr id="72774" name="Group 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1783971"/>
              </p:ext>
            </p:extLst>
          </p:nvPr>
        </p:nvGraphicFramePr>
        <p:xfrm>
          <a:off x="1981200" y="1536700"/>
          <a:ext cx="3657600" cy="307238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(Artículos)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(Tiempo)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0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2700" dirty="0"/>
              <a:t>Supongamos que tomamos datos y obtuvimos lo mostrado en la tabla</a:t>
            </a:r>
          </a:p>
          <a:p>
            <a:r>
              <a:rPr lang="es-ES" sz="2700" dirty="0"/>
              <a:t>Se desea realizar lo siguiente:</a:t>
            </a:r>
          </a:p>
          <a:p>
            <a:pPr lvl="1"/>
            <a:r>
              <a:rPr lang="es-ES" sz="2300" dirty="0"/>
              <a:t>Ajustar un modelo de regresión lineal simple a los datos obtenidos</a:t>
            </a:r>
          </a:p>
          <a:p>
            <a:pPr lvl="1"/>
            <a:r>
              <a:rPr lang="es-ES" sz="2300" dirty="0"/>
              <a:t>Interpretar los coeficientes del modelo estimado</a:t>
            </a:r>
          </a:p>
          <a:p>
            <a:pPr lvl="1"/>
            <a:r>
              <a:rPr lang="es-ES" sz="2300" dirty="0"/>
              <a:t>Estimar el tiempo que tomaría atender a una persona que lleve 10 artículos</a:t>
            </a:r>
          </a:p>
        </p:txBody>
      </p:sp>
      <p:sp>
        <p:nvSpPr>
          <p:cNvPr id="2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5B6-A500-460F-BE1F-3B7781E3177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716360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 primer problema que observamos es que podría haber varias formas de hacer pasar una recta por entre los puntos</a:t>
            </a:r>
          </a:p>
          <a:p>
            <a:r>
              <a:rPr lang="es-ES" sz="3600" dirty="0"/>
              <a:t>¿Cuál de todas ellas deberíamos elegir?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0EC3-6FF7-407F-9585-644957271038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860376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3359696" y="1916832"/>
            <a:ext cx="6480720" cy="28083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927350" y="3717032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719736" y="2420887"/>
            <a:ext cx="864097" cy="2376264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2927648" y="3140968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855640" y="2204864"/>
            <a:ext cx="6840760" cy="64807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64153" y="5877272"/>
            <a:ext cx="2232025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latin typeface="Tahoma" pitchFamily="34" charset="0"/>
              </a:rPr>
              <a:t>¿Cuál recta empleamos?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Para poder escoger una recta, se impone una restricción:</a:t>
            </a:r>
          </a:p>
          <a:p>
            <a:pPr lvl="1">
              <a:lnSpc>
                <a:spcPct val="90000"/>
              </a:lnSpc>
            </a:pPr>
            <a:r>
              <a:rPr lang="es-ES" sz="3000" dirty="0"/>
              <a:t>Escogeremos aquella recta que esté “lo más cerca posible” de todos los puntos (en algún sentido)</a:t>
            </a:r>
          </a:p>
          <a:p>
            <a:pPr>
              <a:lnSpc>
                <a:spcPct val="90000"/>
              </a:lnSpc>
            </a:pPr>
            <a:r>
              <a:rPr lang="es-ES" sz="3200" dirty="0"/>
              <a:t>Se dice que la recta que está “más cercana” a todos los puntos es la que minimice la distancia global entre ella y los puntos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AC77-2BFB-4743-BD47-9259B700E04F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En este módulo estudiaremos la situación en la que nos interesa establecer estadísticamente si existe una relación funcional entre</a:t>
            </a:r>
          </a:p>
          <a:p>
            <a:pPr lvl="1"/>
            <a:r>
              <a:rPr lang="es-ES" sz="2200" dirty="0"/>
              <a:t>Una variable que llamaremos “respuesta” o “dependiente” y</a:t>
            </a:r>
          </a:p>
          <a:p>
            <a:pPr lvl="1"/>
            <a:r>
              <a:rPr lang="es-ES" sz="2200" dirty="0"/>
              <a:t>Una o más variables que llamaremos “explicativas” o “independientes”</a:t>
            </a:r>
          </a:p>
          <a:p>
            <a:r>
              <a:rPr lang="es-ES" sz="2700" dirty="0"/>
              <a:t>En caso afirmativo, queremos establecer un modelo matemático que plasme dicha relación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9695-B619-4186-856C-54ECD6C5F00E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30</a:t>
            </a:fld>
            <a:endParaRPr lang="es-E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578073"/>
            <a:ext cx="8280920" cy="551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12 Grupo"/>
          <p:cNvGrpSpPr/>
          <p:nvPr/>
        </p:nvGrpSpPr>
        <p:grpSpPr>
          <a:xfrm>
            <a:off x="2537350" y="1772816"/>
            <a:ext cx="6840538" cy="2880320"/>
            <a:chOff x="971600" y="1844675"/>
            <a:chExt cx="6840538" cy="273685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1116063" y="1844675"/>
              <a:ext cx="6696075" cy="2736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84488" y="2565400"/>
              <a:ext cx="0" cy="14398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932413" y="3068638"/>
              <a:ext cx="0" cy="72072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71600" y="3062288"/>
              <a:ext cx="935038" cy="6141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Error e</a:t>
              </a:r>
              <a:r>
                <a:rPr lang="es-ES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979663" y="2492375"/>
              <a:ext cx="215900" cy="1512888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80113" y="3244850"/>
              <a:ext cx="935037" cy="6141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Error e</a:t>
              </a:r>
              <a:r>
                <a:rPr lang="es-ES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5076875" y="3068638"/>
              <a:ext cx="287338" cy="647700"/>
            </a:xfrm>
            <a:prstGeom prst="rightBrace">
              <a:avLst>
                <a:gd name="adj1" fmla="val 187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08225" y="1982788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(x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 , y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56150" y="3933825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(x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 , y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A estas distancias, se les denomina </a:t>
            </a:r>
            <a:r>
              <a:rPr lang="es-ES" sz="2800" dirty="0">
                <a:solidFill>
                  <a:srgbClr val="C00000"/>
                </a:solidFill>
              </a:rPr>
              <a:t>residuos</a:t>
            </a:r>
            <a:r>
              <a:rPr lang="es-ES" sz="2800" dirty="0"/>
              <a:t> y se les calcula como</a:t>
            </a:r>
          </a:p>
          <a:p>
            <a:pPr>
              <a:lnSpc>
                <a:spcPct val="80000"/>
              </a:lnSpc>
            </a:pPr>
            <a:endParaRPr lang="es-ES" sz="2800" dirty="0"/>
          </a:p>
          <a:p>
            <a:pPr>
              <a:lnSpc>
                <a:spcPct val="80000"/>
              </a:lnSpc>
            </a:pPr>
            <a:r>
              <a:rPr lang="es-ES" sz="2800" dirty="0"/>
              <a:t>Los residuos son </a:t>
            </a:r>
            <a:r>
              <a:rPr lang="es-ES" sz="2800" dirty="0">
                <a:solidFill>
                  <a:srgbClr val="C00000"/>
                </a:solidFill>
              </a:rPr>
              <a:t>estimadores de los errores </a:t>
            </a:r>
            <a:r>
              <a:rPr lang="es-ES" sz="2800" dirty="0">
                <a:solidFill>
                  <a:srgbClr val="C00000"/>
                </a:solidFill>
                <a:sym typeface="Symbol" pitchFamily="18" charset="2"/>
              </a:rPr>
              <a:t></a:t>
            </a:r>
          </a:p>
          <a:p>
            <a:pPr>
              <a:lnSpc>
                <a:spcPct val="80000"/>
              </a:lnSpc>
            </a:pPr>
            <a:r>
              <a:rPr lang="es-ES" sz="2800" dirty="0">
                <a:sym typeface="Symbol" pitchFamily="18" charset="2"/>
              </a:rPr>
              <a:t>El criterio que se debe satisfacer es que los estimadores de </a:t>
            </a:r>
            <a:r>
              <a:rPr lang="es-ES" sz="2800" baseline="-25000" dirty="0"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 y </a:t>
            </a:r>
            <a:r>
              <a:rPr lang="es-ES" sz="2800" baseline="-25000" dirty="0">
                <a:sym typeface="Symbol" pitchFamily="18" charset="2"/>
              </a:rPr>
              <a:t>1</a:t>
            </a:r>
            <a:r>
              <a:rPr lang="es-ES" sz="2800" dirty="0">
                <a:sym typeface="Symbol" pitchFamily="18" charset="2"/>
              </a:rPr>
              <a:t> sean tales que produzcan el valor más pequeño posible de la suma de cuadrados de los errores: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BE2-AE39-44B4-9B70-B7DFFDE9013C}" type="slidenum">
              <a:rPr lang="es-ES"/>
              <a:pPr/>
              <a:t>31</a:t>
            </a:fld>
            <a:endParaRPr lang="es-E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356"/>
              </p:ext>
            </p:extLst>
          </p:nvPr>
        </p:nvGraphicFramePr>
        <p:xfrm>
          <a:off x="5237365" y="1916832"/>
          <a:ext cx="1685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Equation" r:id="rId3" imgW="672808" imgH="228501" progId="">
                  <p:embed/>
                </p:oleObj>
              </mc:Choice>
              <mc:Fallback>
                <p:oleObj name="Equation" r:id="rId3" imgW="672808" imgH="22850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365" y="1916832"/>
                        <a:ext cx="1685925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48" y="4941168"/>
            <a:ext cx="7376160" cy="86963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4000" dirty="0"/>
              <a:t>Es por dicho criterio que a la recta resultante se le llama </a:t>
            </a:r>
            <a:r>
              <a:rPr lang="es-ES" sz="4000" dirty="0">
                <a:solidFill>
                  <a:srgbClr val="C00000"/>
                </a:solidFill>
              </a:rPr>
              <a:t>de mínimos cuadrados</a:t>
            </a:r>
          </a:p>
          <a:p>
            <a:pPr>
              <a:lnSpc>
                <a:spcPct val="80000"/>
              </a:lnSpc>
            </a:pPr>
            <a:r>
              <a:rPr lang="es-ES" sz="4000" dirty="0"/>
              <a:t>Por lo mismo, a las estimaciones resultantes de los coeficientes </a:t>
            </a:r>
            <a:r>
              <a:rPr lang="es-ES" sz="4000" dirty="0">
                <a:sym typeface="Symbol"/>
              </a:rPr>
              <a:t> </a:t>
            </a:r>
            <a:r>
              <a:rPr lang="es-ES" sz="4000" dirty="0"/>
              <a:t>se les llama </a:t>
            </a:r>
            <a:r>
              <a:rPr lang="es-ES" sz="4000" dirty="0">
                <a:solidFill>
                  <a:srgbClr val="C00000"/>
                </a:solidFill>
              </a:rPr>
              <a:t>estimadores de mínimos cuadrados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D0AD-6DE2-4E60-9A34-73277B4F4399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Utilizando procedimientos de cálculo vectorial, se puede ver que las expresiones para los </a:t>
            </a:r>
            <a:r>
              <a:rPr lang="es-ES" sz="3200" dirty="0">
                <a:solidFill>
                  <a:srgbClr val="C00000"/>
                </a:solidFill>
              </a:rPr>
              <a:t>estimadores de mínimos cuadrados</a:t>
            </a:r>
            <a:r>
              <a:rPr lang="es-ES" sz="3200" dirty="0"/>
              <a:t> para el modelo de regresión lineal simple son: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EA9-97C5-4F93-90B2-692E97A6E355}" type="slidenum">
              <a:rPr lang="es-ES"/>
              <a:pPr/>
              <a:t>33</a:t>
            </a:fld>
            <a:endParaRPr lang="es-E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3575051" y="4581525"/>
          <a:ext cx="1336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3" imgW="533169" imgH="457002" progId="">
                  <p:embed/>
                </p:oleObj>
              </mc:Choice>
              <mc:Fallback>
                <p:oleObj name="Equation" r:id="rId3" imgW="533169" imgH="45700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4581525"/>
                        <a:ext cx="1336675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888163" y="4868863"/>
          <a:ext cx="1941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5" imgW="774364" imgH="253890" progId="">
                  <p:embed/>
                </p:oleObj>
              </mc:Choice>
              <mc:Fallback>
                <p:oleObj name="Equation" r:id="rId5" imgW="774364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68863"/>
                        <a:ext cx="1941512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Donde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319B-121A-4E21-9FF7-21100C4C80A9}" type="slidenum">
              <a:rPr lang="es-ES"/>
              <a:pPr/>
              <a:t>34</a:t>
            </a:fld>
            <a:endParaRPr lang="es-E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863753" y="2204864"/>
          <a:ext cx="37877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3" imgW="1511300" imgH="482600" progId="">
                  <p:embed/>
                </p:oleObj>
              </mc:Choice>
              <mc:Fallback>
                <p:oleObj name="Equation" r:id="rId3" imgW="15113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3" y="2204864"/>
                        <a:ext cx="3787775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287688" y="4509120"/>
          <a:ext cx="502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Equation" r:id="rId5" imgW="2006600" imgH="457200" progId="">
                  <p:embed/>
                </p:oleObj>
              </mc:Choice>
              <mc:Fallback>
                <p:oleObj name="Equation" r:id="rId5" imgW="20066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509120"/>
                        <a:ext cx="5029200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Volviendo a nuestro ejemplo, tenemos: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7BDC-5011-44C3-990B-59EE5AB8222F}" type="slidenum">
              <a:rPr lang="es-ES"/>
              <a:pPr/>
              <a:t>35</a:t>
            </a:fld>
            <a:endParaRPr lang="es-E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249488" y="2420938"/>
          <a:ext cx="6030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5" name="Equation" r:id="rId3" imgW="3009900" imgH="482600" progId="">
                  <p:embed/>
                </p:oleObj>
              </mc:Choice>
              <mc:Fallback>
                <p:oleObj name="Equation" r:id="rId3" imgW="30099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420938"/>
                        <a:ext cx="6030912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207568" y="3789040"/>
          <a:ext cx="63674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6" name="Equation" r:id="rId5" imgW="3175000" imgH="711200" progId="">
                  <p:embed/>
                </p:oleObj>
              </mc:Choice>
              <mc:Fallback>
                <p:oleObj name="Equation" r:id="rId5" imgW="31750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789040"/>
                        <a:ext cx="6367462" cy="1422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que el modelo estimado es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8DFB-E6BD-4D1D-9DE0-2543AAC5133B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359696" y="1268760"/>
          <a:ext cx="26098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9" name="Equation" r:id="rId3" imgW="1040948" imgH="710891" progId="">
                  <p:embed/>
                </p:oleObj>
              </mc:Choice>
              <mc:Fallback>
                <p:oleObj name="Equation" r:id="rId3" imgW="1040948" imgH="710891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268760"/>
                        <a:ext cx="26098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359696" y="3068960"/>
          <a:ext cx="49974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0" name="Equation" r:id="rId5" imgW="1993900" imgH="711200" progId="">
                  <p:embed/>
                </p:oleObj>
              </mc:Choice>
              <mc:Fallback>
                <p:oleObj name="Equation" r:id="rId5" imgW="19939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068960"/>
                        <a:ext cx="49974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6168008" y="5013176"/>
          <a:ext cx="3186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1" name="Equation" r:id="rId7" imgW="1269449" imgH="482391" progId="">
                  <p:embed/>
                </p:oleObj>
              </mc:Choice>
              <mc:Fallback>
                <p:oleObj name="Equation" r:id="rId7" imgW="1269449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5013176"/>
                        <a:ext cx="3186112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Estime puntualmente el tiempo en que se atenderá a una persona que lleva 10 artículos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B1BC-6E12-4448-93CE-BF1C73DA3522}" type="slidenum">
              <a:rPr lang="es-ES"/>
              <a:pPr/>
              <a:t>37</a:t>
            </a:fld>
            <a:endParaRPr lang="es-E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423592" y="2564904"/>
          <a:ext cx="366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1" name="Equation" r:id="rId3" imgW="1460500" imgH="685800" progId="">
                  <p:embed/>
                </p:oleObj>
              </mc:Choice>
              <mc:Fallback>
                <p:oleObj name="Equation" r:id="rId3" imgW="1460500" imgH="685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564904"/>
                        <a:ext cx="3663950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de los coeficientes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interpretación de los coeficientes de regresión puede proporcionar información relevante sobre el fenómeno estudiado</a:t>
            </a:r>
          </a:p>
          <a:p>
            <a:r>
              <a:rPr lang="es-ES" sz="2400" dirty="0"/>
              <a:t>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indica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0. Esta interpretación no siempre hace sentido en el contexto del problema, principalmente si la relación entre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y </a:t>
            </a:r>
            <a:r>
              <a:rPr lang="es-E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es tal que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sea cero,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debería también serlo</a:t>
            </a:r>
          </a:p>
          <a:p>
            <a:r>
              <a:rPr lang="es-ES" sz="2400" dirty="0">
                <a:sym typeface="Symbol"/>
              </a:rPr>
              <a:t>El valor de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representa la cantidad promedio de unidades que aumenta </a:t>
            </a:r>
            <a:r>
              <a:rPr lang="es-ES" sz="2400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 unidad (si el signo del coeficiente es negativo, entonces indica la cantidad de unidades que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disminuye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una)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Realice la interpretación de los coeficientes del modelo de regresión lineal simple dado por </a:t>
            </a:r>
          </a:p>
          <a:p>
            <a:endParaRPr lang="es-ES" sz="2400" dirty="0"/>
          </a:p>
          <a:p>
            <a:r>
              <a:rPr lang="es-ES" sz="2400" dirty="0"/>
              <a:t>Solución</a:t>
            </a:r>
          </a:p>
          <a:p>
            <a:r>
              <a:rPr lang="es-ES" sz="2400" dirty="0"/>
              <a:t>Como 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es 2.480, se tiene que si una persona no lleva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0), entonces tardará 2.480 minutos en la caja registradora</a:t>
            </a:r>
          </a:p>
          <a:p>
            <a:pPr lvl="1"/>
            <a:r>
              <a:rPr lang="es-ES" dirty="0">
                <a:sym typeface="Symbol"/>
              </a:rPr>
              <a:t>Note que este es uno de esos casos en los que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no parece tener mucho sentido</a:t>
            </a:r>
          </a:p>
          <a:p>
            <a:r>
              <a:rPr lang="es-ES" sz="2400" dirty="0">
                <a:sym typeface="Symbol"/>
              </a:rPr>
              <a:t>Como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vale 0.1297, entonces por cada artículo adicional que lleve una persona, demorará 0.1297 minutos adicionales en la caja registradora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39</a:t>
            </a:fld>
            <a:endParaRPr lang="es-E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4402144" y="2428875"/>
          <a:ext cx="2551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9" name="Equation" r:id="rId3" imgW="1269449" imgH="203112" progId="">
                  <p:embed/>
                </p:oleObj>
              </mc:Choice>
              <mc:Fallback>
                <p:oleObj name="Equation" r:id="rId3" imgW="1269449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44" y="2428875"/>
                        <a:ext cx="2551113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¿Existe una relación entre lo que gasta un hotel en publicidad en espectaculares, revistas y radio con su volumen de ocupación durante un año?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¿Se puede calcular el costo de la calefacción de una oficina con base en el área de la recepción y el número de personas que generalmente la ocupan?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¿Hay alguna relación entre la antigüedad en el trabajo de un empleado de producción y el número de unidades que elabora?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965-E1E4-4E43-82C7-3ECCF4CAB4A6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 una hoja de Excel introduzca el modelo de regresión recién obtenido</a:t>
            </a:r>
          </a:p>
          <a:p>
            <a:r>
              <a:rPr lang="es-ES" sz="3200" dirty="0"/>
              <a:t>Calcule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para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0, 1, 2, 3, 4</a:t>
            </a:r>
          </a:p>
          <a:p>
            <a:r>
              <a:rPr lang="es-ES" sz="3200" dirty="0"/>
              <a:t>Observe que el valor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cuando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0</a:t>
            </a:r>
            <a:r>
              <a:rPr lang="es-ES" sz="3200" dirty="0">
                <a:sym typeface="Symbol"/>
              </a:rPr>
              <a:t>.</a:t>
            </a:r>
            <a:endParaRPr lang="es-ES" sz="3200" dirty="0"/>
          </a:p>
          <a:p>
            <a:r>
              <a:rPr lang="es-ES" sz="3200" dirty="0"/>
              <a:t>Verifique que la diferencia entre cada par de valores consecutivos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1</a:t>
            </a:r>
            <a:r>
              <a:rPr lang="es-ES" sz="3200" dirty="0">
                <a:sym typeface="Symbol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Sesión de 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Resuelva los ejercicios propuestos haciendo uso de </a:t>
            </a:r>
            <a:r>
              <a:rPr lang="es-ES" sz="3200" dirty="0" err="1"/>
              <a:t>Minitab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C6926-3494-4A80-8E8E-4F4D7F8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FB12C-D7B8-4084-9656-0F4A7F76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estimar el inventario de este año (inventario en exceso), una compañía de neumáticos muestreó 5 comerciantes, obteniendo en cada caso las cifras de inventario tanto para el año pasado como para el presente. Los datos están en la tabla</a:t>
            </a:r>
          </a:p>
          <a:p>
            <a:r>
              <a:rPr lang="es-MX" dirty="0"/>
              <a:t>Elabore un modelo de regresión lineal simple para los datos.</a:t>
            </a:r>
          </a:p>
          <a:p>
            <a:r>
              <a:rPr lang="es-MX" dirty="0"/>
              <a:t>Interprete el valor de los coeficientes de regresión</a:t>
            </a:r>
          </a:p>
          <a:p>
            <a:r>
              <a:rPr lang="es-MX" dirty="0"/>
              <a:t>Estime el inventario para el año presente si el inventario del año pasado fue de 125 unidades</a:t>
            </a:r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979CDE-5B68-4E6D-8060-794CEF7A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42</a:t>
            </a:fld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0184B5C-CC05-40ED-8DAD-35A02AC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76133"/>
              </p:ext>
            </p:extLst>
          </p:nvPr>
        </p:nvGraphicFramePr>
        <p:xfrm>
          <a:off x="407368" y="4886960"/>
          <a:ext cx="105851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40">
                  <a:extLst>
                    <a:ext uri="{9D8B030D-6E8A-4147-A177-3AD203B41FA5}">
                      <a16:colId xmlns:a16="http://schemas.microsoft.com/office/drawing/2014/main" val="2740112499"/>
                    </a:ext>
                  </a:extLst>
                </a:gridCol>
                <a:gridCol w="1066402">
                  <a:extLst>
                    <a:ext uri="{9D8B030D-6E8A-4147-A177-3AD203B41FA5}">
                      <a16:colId xmlns:a16="http://schemas.microsoft.com/office/drawing/2014/main" val="3747760379"/>
                    </a:ext>
                  </a:extLst>
                </a:gridCol>
                <a:gridCol w="1335726">
                  <a:extLst>
                    <a:ext uri="{9D8B030D-6E8A-4147-A177-3AD203B41FA5}">
                      <a16:colId xmlns:a16="http://schemas.microsoft.com/office/drawing/2014/main" val="1499229011"/>
                    </a:ext>
                  </a:extLst>
                </a:gridCol>
                <a:gridCol w="1249183">
                  <a:extLst>
                    <a:ext uri="{9D8B030D-6E8A-4147-A177-3AD203B41FA5}">
                      <a16:colId xmlns:a16="http://schemas.microsoft.com/office/drawing/2014/main" val="111272497"/>
                    </a:ext>
                  </a:extLst>
                </a:gridCol>
                <a:gridCol w="1117689">
                  <a:extLst>
                    <a:ext uri="{9D8B030D-6E8A-4147-A177-3AD203B41FA5}">
                      <a16:colId xmlns:a16="http://schemas.microsoft.com/office/drawing/2014/main" val="211267579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7854208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5162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 = Inventario del año pasado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Y = Inventario del presente 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5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LOS SUPUESTOS DEL MODELO DE REGRESIÓN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6495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gráfica de dispersión de los puntos nos da una primera impresión del tipo de relación que pudiera haber entre las variables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Existen dos medidas principales que nos indican qué tan adecuadamente representa un modelo lineal la relación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</a:t>
            </a:r>
            <a:r>
              <a:rPr lang="es-ES" sz="2800" dirty="0" err="1"/>
              <a:t>y</a:t>
            </a:r>
            <a:r>
              <a:rPr lang="es-ES" sz="2800" dirty="0"/>
              <a:t>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Una de ellas sirve para valorar el grado de relación lineal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 y </a:t>
            </a:r>
            <a:r>
              <a:rPr lang="es-ES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. </a:t>
            </a:r>
            <a:r>
              <a:rPr lang="es-ES" sz="2800" dirty="0">
                <a:solidFill>
                  <a:srgbClr val="C00000"/>
                </a:solidFill>
              </a:rPr>
              <a:t>Se trata del coeficiente de correlación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otra se interpreta como el porcentaje de la variabilidad en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que está explicada por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. Es el </a:t>
            </a:r>
            <a:r>
              <a:rPr lang="es-ES" sz="2800" dirty="0">
                <a:solidFill>
                  <a:srgbClr val="C00000"/>
                </a:solidFill>
              </a:rPr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Debe notarse que para que estas dos medidas tengan sentido, </a:t>
            </a:r>
            <a:r>
              <a:rPr lang="es-E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>
                <a:solidFill>
                  <a:srgbClr val="C00000"/>
                </a:solidFill>
              </a:rPr>
              <a:t> debe ser también una variable aleatoria normal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ajuste en un modelo de regresión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300" dirty="0"/>
              <a:t>Coeficiente de correlación, </a:t>
            </a:r>
            <a:r>
              <a:rPr lang="es-ES" sz="23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Es una medida del grado de relación lineal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dirty="0"/>
              <a:t>Está entre -1 y 1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/>
              <a:t>= -1, entonces existe una relación lineal perfecta y negativa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; es decir, cuando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aumenta,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disminuye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/>
              <a:t> = 0, entonces no existe una relación lineal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/>
              <a:t> = 1, entonces existe una relación lineal perfecta y positiva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, es decir, cuando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aumenta,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aumenta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7D5-AB5E-40E5-AD44-BE7DA56AF35D}" type="slidenum">
              <a:rPr lang="es-ES"/>
              <a:pPr/>
              <a:t>46</a:t>
            </a:fld>
            <a:endParaRPr lang="es-E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087938" y="4941888"/>
          <a:ext cx="19415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6" name="Equation" r:id="rId3" imgW="774364" imgH="495085" progId="">
                  <p:embed/>
                </p:oleObj>
              </mc:Choice>
              <mc:Fallback>
                <p:oleObj name="Equation" r:id="rId3" imgW="774364" imgH="495085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941888"/>
                        <a:ext cx="1941512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66486"/>
              </p:ext>
            </p:extLst>
          </p:nvPr>
        </p:nvGraphicFramePr>
        <p:xfrm>
          <a:off x="1981200" y="1600200"/>
          <a:ext cx="7620000" cy="250729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Inexistente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29791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 (muy desagregada)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7620000" cy="427513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-0.9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-0.9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-0.3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Ninguna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0.3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0.9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0.9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48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del coeficiente de correlación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49</a:t>
            </a:fld>
            <a:endParaRPr lang="es-ES"/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718" y="1412777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Nuestro interés por saber si hay una relación entre las variables, y en tal caso determinar cómo es, se debe a que existe una variable respuesta que nos interesa medir, a la cual denotamos como </a:t>
            </a:r>
            <a:r>
              <a:rPr lang="es-MX" sz="3600" i="1" dirty="0">
                <a:latin typeface="Times New Roman" pitchFamily="18" charset="0"/>
              </a:rPr>
              <a:t>Y</a:t>
            </a:r>
            <a:endParaRPr lang="es-MX" sz="3600" dirty="0"/>
          </a:p>
          <a:p>
            <a:r>
              <a:rPr lang="es-MX" sz="3600" dirty="0"/>
              <a:t>Ocurre que </a:t>
            </a:r>
            <a:r>
              <a:rPr lang="es-MX" sz="3600" i="1" dirty="0">
                <a:latin typeface="Times New Roman" pitchFamily="18" charset="0"/>
              </a:rPr>
              <a:t>Y</a:t>
            </a:r>
            <a:r>
              <a:rPr lang="es-MX" sz="3600" dirty="0"/>
              <a:t> es difícil o costosa de medir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BE52-61F0-452D-82A3-009BECD908A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Calidad del ajuste en RLS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determinación,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baseline="30000" dirty="0"/>
              <a:t>2</a:t>
            </a:r>
          </a:p>
          <a:p>
            <a:pPr lvl="1"/>
            <a:r>
              <a:rPr lang="es-ES" dirty="0"/>
              <a:t>Está entre 0 y 1</a:t>
            </a:r>
          </a:p>
          <a:p>
            <a:pPr lvl="1"/>
            <a:r>
              <a:rPr lang="es-ES" dirty="0"/>
              <a:t>Representa la proporción de la variabilidad en los datos que está explicada por el modelo</a:t>
            </a:r>
          </a:p>
          <a:p>
            <a:pPr lvl="1"/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0504-B7F6-4900-97E0-A505B21972E3}" type="slidenum">
              <a:rPr lang="es-ES"/>
              <a:pPr/>
              <a:t>50</a:t>
            </a:fld>
            <a:endParaRPr lang="es-E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5268914" y="4076700"/>
          <a:ext cx="16541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1" name="Equation" r:id="rId3" imgW="660113" imgH="495085" progId="">
                  <p:embed/>
                </p:oleObj>
              </mc:Choice>
              <mc:Fallback>
                <p:oleObj name="Equation" r:id="rId3" imgW="660113" imgH="49508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4" y="4076700"/>
                        <a:ext cx="1654175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1522414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en el coeficiente de determinación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700" dirty="0"/>
              <a:t>Calcule el coeficiente de correlación y el de determinación e interprete</a:t>
            </a:r>
          </a:p>
          <a:p>
            <a:pPr>
              <a:lnSpc>
                <a:spcPct val="90000"/>
              </a:lnSpc>
            </a:pPr>
            <a:r>
              <a:rPr lang="es-ES" sz="2700" dirty="0"/>
              <a:t>Solución: El coeficiente de correlación es </a:t>
            </a:r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r>
              <a:rPr lang="es-ES" sz="2700" dirty="0"/>
              <a:t>Existe una relación lineal alta positiva entre el número de artículos adquiridos y el tiempo de atención en caja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7D68-9012-4FAA-9203-932672DE240E}" type="slidenum">
              <a:rPr lang="es-ES"/>
              <a:pPr/>
              <a:t>52</a:t>
            </a:fld>
            <a:endParaRPr lang="es-E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881423" y="2843218"/>
          <a:ext cx="38179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Equation" r:id="rId3" imgW="1905000" imgH="685800" progId="">
                  <p:embed/>
                </p:oleObj>
              </mc:Choice>
              <mc:Fallback>
                <p:oleObj name="Equation" r:id="rId3" imgW="1905000" imgH="6858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3" y="2843218"/>
                        <a:ext cx="3817937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resultado anterior hace uso de que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nuestro ejemplo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53</a:t>
            </a:fld>
            <a:endParaRPr lang="es-ES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2809852" y="2285992"/>
          <a:ext cx="3848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4" name="Equation" r:id="rId3" imgW="1536700" imgH="482600" progId="">
                  <p:embed/>
                </p:oleObj>
              </mc:Choice>
              <mc:Fallback>
                <p:oleObj name="Equation" r:id="rId3" imgW="1536700" imgH="482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2285992"/>
                        <a:ext cx="3848100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2381224" y="4286256"/>
          <a:ext cx="577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5" name="Equation" r:id="rId5" imgW="2882900" imgH="482600" progId="">
                  <p:embed/>
                </p:oleObj>
              </mc:Choice>
              <mc:Fallback>
                <p:oleObj name="Equation" r:id="rId5" imgW="2882900" imgH="48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4286256"/>
                        <a:ext cx="5778500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coeficiente de determinación 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número de artículos adquiridos explica el 31.98% de la variabilidad en el tiempo de atención en caja</a:t>
            </a:r>
          </a:p>
          <a:p>
            <a:r>
              <a:rPr lang="es-ES" dirty="0"/>
              <a:t>Esto puede considerarse un porcentaje regular, lo cual era esperable considerando que el modelo explorado es muy sencillo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C477-0DDC-435B-A0FE-5E827E835F80}" type="slidenum">
              <a:rPr lang="es-ES"/>
              <a:pPr/>
              <a:t>54</a:t>
            </a:fld>
            <a:endParaRPr lang="es-ES"/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4584700" y="2222500"/>
          <a:ext cx="3024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2" name="Equation" r:id="rId3" imgW="1206500" imgH="482600" progId="">
                  <p:embed/>
                </p:oleObj>
              </mc:Choice>
              <mc:Fallback>
                <p:oleObj name="Equation" r:id="rId3" imgW="1206500" imgH="482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222500"/>
                        <a:ext cx="3024188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Normalidad de los errores</a:t>
            </a:r>
          </a:p>
          <a:p>
            <a:pPr lvl="1"/>
            <a:r>
              <a:rPr lang="es-ES" sz="2800" dirty="0"/>
              <a:t>Puede observarse en una </a:t>
            </a:r>
            <a:r>
              <a:rPr lang="es-ES" sz="2800" dirty="0">
                <a:solidFill>
                  <a:srgbClr val="C00000"/>
                </a:solidFill>
              </a:rPr>
              <a:t>gráfica de probabilidad normal</a:t>
            </a:r>
            <a:r>
              <a:rPr lang="es-ES" sz="2800" dirty="0"/>
              <a:t> de los residuos</a:t>
            </a:r>
          </a:p>
          <a:p>
            <a:pPr lvl="2"/>
            <a:r>
              <a:rPr lang="es-ES" sz="2400" dirty="0"/>
              <a:t>Deben estar cerca de la línea, aleatoriamente por arriba y por abajo</a:t>
            </a:r>
          </a:p>
          <a:p>
            <a:pPr lvl="2"/>
            <a:r>
              <a:rPr lang="es-ES" sz="2400" dirty="0"/>
              <a:t>No deben mostrar tendencias claras</a:t>
            </a:r>
          </a:p>
          <a:p>
            <a:pPr lvl="1"/>
            <a:r>
              <a:rPr lang="es-ES" sz="2800" dirty="0"/>
              <a:t>También se puede decir algo sobre la normalidad de los errores con base en el </a:t>
            </a:r>
            <a:r>
              <a:rPr lang="es-ES" sz="2800" dirty="0">
                <a:solidFill>
                  <a:srgbClr val="C00000"/>
                </a:solidFill>
              </a:rPr>
              <a:t>histograma de residuos</a:t>
            </a:r>
          </a:p>
          <a:p>
            <a:pPr lvl="2"/>
            <a:r>
              <a:rPr lang="es-ES" sz="2400" dirty="0"/>
              <a:t>Debe mostrar una forma acampanada, simétrica y sin observaciones discrepantes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85C7-4A03-4002-9D58-5E5E6CFA5853}" type="slidenum">
              <a:rPr lang="es-ES"/>
              <a:pPr/>
              <a:t>55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Igualdad de varianzas de los errores e independencia de los errores con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de dispersión de residuos contra los valores predichos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ni patrones identificables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Completamente dispersos por toda la gráfica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Independencia de los errores entre sí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secuencial de residuos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</a:t>
            </a:r>
            <a:r>
              <a:rPr lang="es-ES" sz="2400" dirty="0">
                <a:solidFill>
                  <a:srgbClr val="C00000"/>
                </a:solidFill>
                <a:sym typeface="Symbol"/>
              </a:rPr>
              <a:t> En realidad esta gráfica es algo complicada de interpretar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D2D3-891D-4549-BFE2-84EFE85D5157}" type="slidenum">
              <a:rPr lang="es-ES"/>
              <a:pPr/>
              <a:t>56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Otras inferencias para el modelo de RLS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700" dirty="0"/>
              <a:t>Intervalos de confianza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Contrastes de hipótesis </a:t>
            </a:r>
            <a:r>
              <a:rPr lang="es-ES" sz="2700" dirty="0"/>
              <a:t>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basado en un análisis de varianza para el modelo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sobre (el verdadero valor del coeficiente de correlación)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confianza para el valor medio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para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predicción para el valor individual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de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7D88-F301-436C-BB18-C0816F9CF20F}" type="slidenum">
              <a:rPr lang="es-ES"/>
              <a:pPr/>
              <a:t>57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Devore, J. L. (2005)</a:t>
            </a:r>
            <a:r>
              <a:rPr lang="en-US" sz="2400" dirty="0"/>
              <a:t> </a:t>
            </a:r>
            <a:r>
              <a:rPr lang="en-US" sz="2400" i="1" dirty="0" err="1"/>
              <a:t>Probabilidad</a:t>
            </a:r>
            <a:r>
              <a:rPr lang="en-US" sz="2400" i="1" dirty="0"/>
              <a:t> y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para</a:t>
            </a:r>
            <a:r>
              <a:rPr lang="en-US" sz="2400" i="1" dirty="0"/>
              <a:t> </a:t>
            </a:r>
            <a:r>
              <a:rPr lang="en-US" sz="2400" i="1" dirty="0" err="1"/>
              <a:t>ingeniería</a:t>
            </a:r>
            <a:r>
              <a:rPr lang="en-US" sz="2400" i="1" dirty="0"/>
              <a:t> y </a:t>
            </a:r>
            <a:r>
              <a:rPr lang="en-US" sz="2400" i="1" dirty="0" err="1"/>
              <a:t>ciencias</a:t>
            </a:r>
            <a:r>
              <a:rPr lang="en-US" sz="2400" i="1" dirty="0"/>
              <a:t>.</a:t>
            </a:r>
            <a:r>
              <a:rPr lang="en-US" sz="2400" dirty="0"/>
              <a:t> 6a </a:t>
            </a:r>
            <a:r>
              <a:rPr lang="en-US" sz="2400" dirty="0" err="1"/>
              <a:t>edición</a:t>
            </a:r>
            <a:r>
              <a:rPr lang="en-US" sz="2400" dirty="0"/>
              <a:t>. International Thomson </a:t>
            </a:r>
            <a:r>
              <a:rPr lang="en-US" sz="2400" dirty="0" err="1"/>
              <a:t>Editores</a:t>
            </a:r>
            <a:r>
              <a:rPr lang="en-US" sz="2400" dirty="0"/>
              <a:t>, S.A. de C.V.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Freund, J. E.; Miller, E. &amp; Miller, M. (2000)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matemática</a:t>
            </a:r>
            <a:r>
              <a:rPr lang="en-US" sz="2400" i="1" dirty="0"/>
              <a:t> con </a:t>
            </a:r>
            <a:r>
              <a:rPr lang="en-US" sz="2400" i="1" dirty="0" err="1"/>
              <a:t>aplicaciones</a:t>
            </a:r>
            <a:r>
              <a:rPr lang="en-US" sz="2400" dirty="0"/>
              <a:t>. Pearson.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Gutiérrez </a:t>
            </a:r>
            <a:r>
              <a:rPr lang="en-US" sz="2400" b="1" dirty="0" err="1"/>
              <a:t>Pulido</a:t>
            </a:r>
            <a:r>
              <a:rPr lang="en-US" sz="2400" b="1" dirty="0"/>
              <a:t>, H. &amp; De la </a:t>
            </a:r>
            <a:r>
              <a:rPr lang="en-US" sz="2400" b="1" dirty="0" err="1"/>
              <a:t>Vara</a:t>
            </a:r>
            <a:r>
              <a:rPr lang="en-US" sz="2400" b="1" dirty="0"/>
              <a:t> Salazar, R. </a:t>
            </a:r>
            <a:r>
              <a:rPr lang="es-ES" sz="2400" b="1" dirty="0"/>
              <a:t>(2008)</a:t>
            </a:r>
            <a:r>
              <a:rPr lang="es-ES" sz="2400" i="1" dirty="0"/>
              <a:t> Análisis y diseño de Experimentos.</a:t>
            </a:r>
            <a:r>
              <a:rPr lang="es-ES" sz="2400" dirty="0"/>
              <a:t> McGraw – Hill Interamericana.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Hildebrand, David K. &amp; </a:t>
            </a:r>
            <a:r>
              <a:rPr lang="en-US" sz="2400" b="1" dirty="0" err="1"/>
              <a:t>Ott</a:t>
            </a:r>
            <a:r>
              <a:rPr lang="en-US" sz="2400" b="1" dirty="0"/>
              <a:t>,</a:t>
            </a:r>
            <a:r>
              <a:rPr lang="es-ES" sz="2400" b="1" dirty="0"/>
              <a:t> </a:t>
            </a:r>
            <a:r>
              <a:rPr lang="en-US" sz="2400" b="1" dirty="0" err="1"/>
              <a:t>Lymann</a:t>
            </a:r>
            <a:r>
              <a:rPr lang="en-US" sz="2400" b="1" dirty="0"/>
              <a:t> </a:t>
            </a:r>
            <a:r>
              <a:rPr lang="es-ES" sz="2400" b="1" dirty="0"/>
              <a:t>(1998)</a:t>
            </a:r>
            <a:r>
              <a:rPr lang="es-ES" sz="2400" i="1" dirty="0"/>
              <a:t> Probabilidad y estadística aplicadas a la administración.</a:t>
            </a:r>
            <a:r>
              <a:rPr lang="es-ES" sz="2400" dirty="0"/>
              <a:t> Addison Wesley Iberoamericana. México</a:t>
            </a:r>
          </a:p>
          <a:p>
            <a:pPr>
              <a:lnSpc>
                <a:spcPct val="90000"/>
              </a:lnSpc>
            </a:pPr>
            <a:r>
              <a:rPr lang="es-ES" sz="2400" b="1" dirty="0" err="1"/>
              <a:t>Mendenhall</a:t>
            </a:r>
            <a:r>
              <a:rPr lang="es-ES" sz="2400" b="1" dirty="0"/>
              <a:t>, W. &amp; </a:t>
            </a:r>
            <a:r>
              <a:rPr lang="es-ES" sz="2400" b="1" dirty="0" err="1"/>
              <a:t>Sincich</a:t>
            </a:r>
            <a:r>
              <a:rPr lang="es-ES" sz="2400" b="1" dirty="0"/>
              <a:t>, T. (1997)</a:t>
            </a:r>
            <a:r>
              <a:rPr lang="es-ES" sz="2400" i="1" dirty="0"/>
              <a:t> Probabilidad y estadística para ingeniería y ciencias.</a:t>
            </a:r>
            <a:r>
              <a:rPr lang="es-ES" sz="2400" dirty="0"/>
              <a:t> Prentice Hall Hispanoamericana, S. A. México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B37B-2871-44AF-B0ED-7187BCD20A17}" type="slidenum">
              <a:rPr lang="es-ES"/>
              <a:pPr/>
              <a:t>58</a:t>
            </a:fld>
            <a:endParaRPr lang="es-E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700" dirty="0"/>
              <a:t>Existen otras variables que por sí mismas no nos resultaban de interés inicialmente, a la cuales llamamos variables independientes o explicativas, y representamos por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1</a:t>
            </a:r>
            <a:r>
              <a:rPr lang="es-MX" sz="2700" dirty="0"/>
              <a:t>,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2</a:t>
            </a:r>
            <a:r>
              <a:rPr lang="es-MX" sz="2700" dirty="0"/>
              <a:t>,…,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k</a:t>
            </a:r>
            <a:endParaRPr lang="es-MX" sz="2700" i="1" dirty="0">
              <a:latin typeface="Times New Roman" pitchFamily="18" charset="0"/>
            </a:endParaRPr>
          </a:p>
          <a:p>
            <a:r>
              <a:rPr lang="es-MX" sz="2700" dirty="0"/>
              <a:t>Estas variables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j</a:t>
            </a:r>
            <a:r>
              <a:rPr lang="es-MX" sz="2700" dirty="0"/>
              <a:t> son más fáciles o menos costosas de medir que </a:t>
            </a:r>
            <a:r>
              <a:rPr lang="es-MX" sz="2700" i="1" dirty="0">
                <a:latin typeface="Times New Roman" pitchFamily="18" charset="0"/>
              </a:rPr>
              <a:t>Y</a:t>
            </a:r>
            <a:r>
              <a:rPr lang="es-MX" sz="2700" dirty="0"/>
              <a:t>, y comienzan a resultarnos de interés porque además de ello, sospechamos que de algún modo influyen en el valor que toma </a:t>
            </a:r>
            <a:r>
              <a:rPr lang="es-MX" sz="2700" i="1" dirty="0">
                <a:latin typeface="Times New Roman" pitchFamily="18" charset="0"/>
              </a:rPr>
              <a:t>Y</a:t>
            </a:r>
            <a:endParaRPr lang="es-MX" sz="2700" dirty="0"/>
          </a:p>
          <a:p>
            <a:r>
              <a:rPr lang="es-MX" sz="2700" dirty="0"/>
              <a:t>Suponemos entonces que existe una relación funcional entre ellas y la variable </a:t>
            </a:r>
            <a:r>
              <a:rPr lang="es-MX" sz="2700" i="1" dirty="0">
                <a:latin typeface="Times New Roman" pitchFamily="18" charset="0"/>
              </a:rPr>
              <a:t>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01D-3E11-454B-BBFA-5E3E21465041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A los modelos estadísticos que nos permiten predecir valores de una variable, digamos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, con base en otras, por ejemplo </a:t>
            </a:r>
            <a:r>
              <a:rPr lang="es-MX" sz="2400" i="1" dirty="0">
                <a:latin typeface="Times New Roman" pitchFamily="18" charset="0"/>
              </a:rPr>
              <a:t>X</a:t>
            </a:r>
            <a:r>
              <a:rPr lang="es-MX" sz="2400" baseline="-25000" dirty="0">
                <a:latin typeface="Times New Roman" pitchFamily="18" charset="0"/>
              </a:rPr>
              <a:t>1</a:t>
            </a:r>
            <a:r>
              <a:rPr lang="es-MX" sz="2400" i="1" dirty="0">
                <a:latin typeface="Times New Roman" pitchFamily="18" charset="0"/>
              </a:rPr>
              <a:t>, X</a:t>
            </a:r>
            <a:r>
              <a:rPr lang="es-MX" sz="2400" baseline="-25000" dirty="0">
                <a:latin typeface="Times New Roman" pitchFamily="18" charset="0"/>
              </a:rPr>
              <a:t>2</a:t>
            </a:r>
            <a:r>
              <a:rPr lang="es-MX" sz="2400" i="1" dirty="0">
                <a:latin typeface="Times New Roman" pitchFamily="18" charset="0"/>
              </a:rPr>
              <a:t>, …,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k</a:t>
            </a:r>
            <a:r>
              <a:rPr lang="es-MX" sz="2400" dirty="0"/>
              <a:t>, se les llama </a:t>
            </a:r>
            <a:r>
              <a:rPr lang="es-MX" sz="2400" b="1" dirty="0">
                <a:solidFill>
                  <a:srgbClr val="C00000"/>
                </a:solidFill>
              </a:rPr>
              <a:t>modelos de regresión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 obtención de un modelo de regresión se hace con base en una muestra en donde se miden todas las variables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Las observaciones en la muestra tienen la forma (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MX" sz="2400" dirty="0"/>
              <a:t>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dirty="0"/>
              <a:t>),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1, 2, …,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Tras haberlos obtenido, los modelos de regresión tienen como fin estimar los valores de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 (sin medirlos) a partir de valores de las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j</a:t>
            </a:r>
            <a:r>
              <a:rPr lang="es-MX" sz="2400" dirty="0"/>
              <a:t> (los cuales sí medimos)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7B0-38BA-4DB7-B9CF-F83CBC542489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 simple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253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400439"/>
            <a:ext cx="7920880" cy="52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tipos básicos de relación entre dos variables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BC49AC-0373-4E74-AC62-89C73A7D106C}"/>
              </a:ext>
            </a:extLst>
          </p:cNvPr>
          <p:cNvSpPr txBox="1"/>
          <p:nvPr/>
        </p:nvSpPr>
        <p:spPr>
          <a:xfrm>
            <a:off x="3503712" y="1430443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y  = 3x + 2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6360</TotalTime>
  <Words>3157</Words>
  <Application>Microsoft Office PowerPoint</Application>
  <PresentationFormat>Panorámica</PresentationFormat>
  <Paragraphs>394</Paragraphs>
  <Slides>58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</vt:lpstr>
      <vt:lpstr>Tahoma</vt:lpstr>
      <vt:lpstr>Times New Roman</vt:lpstr>
      <vt:lpstr>Wingdings</vt:lpstr>
      <vt:lpstr>Adyacencia</vt:lpstr>
      <vt:lpstr>Equation</vt:lpstr>
      <vt:lpstr>Regresión</vt:lpstr>
      <vt:lpstr>Introducción</vt:lpstr>
      <vt:lpstr>Introducción</vt:lpstr>
      <vt:lpstr>Ejemplos</vt:lpstr>
      <vt:lpstr>Introducción</vt:lpstr>
      <vt:lpstr>Introducción</vt:lpstr>
      <vt:lpstr>Introducción</vt:lpstr>
      <vt:lpstr>Regresión lineal simple</vt:lpstr>
      <vt:lpstr>Algunos tipos básicos de relación entre dos variables</vt:lpstr>
      <vt:lpstr>Modelo de regresión lineal simple</vt:lpstr>
      <vt:lpstr>Modelo de regresión lineal simple</vt:lpstr>
      <vt:lpstr>Presentación de PowerPoint</vt:lpstr>
      <vt:lpstr>Pendiente igual a cero</vt:lpstr>
      <vt:lpstr>Presentación de PowerPoint</vt:lpstr>
      <vt:lpstr>Notación</vt:lpstr>
      <vt:lpstr>Presentación de PowerPoint</vt:lpstr>
      <vt:lpstr>Ajuste de un modelo de RLS</vt:lpstr>
      <vt:lpstr>Ajuste de un modelo de RLS</vt:lpstr>
      <vt:lpstr>Ejemplo RLS</vt:lpstr>
      <vt:lpstr>Ejemplo RLS</vt:lpstr>
      <vt:lpstr>Ejemplo RLS</vt:lpstr>
      <vt:lpstr>Ejemplo RLS</vt:lpstr>
      <vt:lpstr>Ejemplo RLS</vt:lpstr>
      <vt:lpstr>Ejemplo RLS</vt:lpstr>
      <vt:lpstr>Ejemplo RLS</vt:lpstr>
      <vt:lpstr>Presentación de PowerPoint</vt:lpstr>
      <vt:lpstr>Recta de regresión</vt:lpstr>
      <vt:lpstr>Presentación de PowerPoint</vt:lpstr>
      <vt:lpstr>Recta de regresión</vt:lpstr>
      <vt:lpstr>Presentación de PowerPoint</vt:lpstr>
      <vt:lpstr>Recta de regresión</vt:lpstr>
      <vt:lpstr>Recta de regresión</vt:lpstr>
      <vt:lpstr>Estimadores de mínimos cuadrados</vt:lpstr>
      <vt:lpstr>Estimadores de mínimos cuadrados</vt:lpstr>
      <vt:lpstr>Ejemplo RLS</vt:lpstr>
      <vt:lpstr>Ejemplo RLS</vt:lpstr>
      <vt:lpstr>Ejemplo RLS</vt:lpstr>
      <vt:lpstr>Interpretación de los coeficientes de regresión</vt:lpstr>
      <vt:lpstr>Ejemplo RLS</vt:lpstr>
      <vt:lpstr>Ejercicio</vt:lpstr>
      <vt:lpstr>Sesión de ejercicios</vt:lpstr>
      <vt:lpstr>Ejercicio</vt:lpstr>
      <vt:lpstr>VALIDACIÓN DE LOS SUPUESTOS DEL MODELO DE REGRESIÓN</vt:lpstr>
      <vt:lpstr>Calidad del ajuste en un modelo de regresión</vt:lpstr>
      <vt:lpstr>Calidad del ajuste en un modelo de regresión</vt:lpstr>
      <vt:lpstr>Calidad del ajuste en un modelo de regresión</vt:lpstr>
      <vt:lpstr>Una regla general para interpretar los valores de r</vt:lpstr>
      <vt:lpstr>Una regla general para interpretar los valores de r (muy desagregada)</vt:lpstr>
      <vt:lpstr>Conjuntos de datos con distintos valores del coeficiente de correlación</vt:lpstr>
      <vt:lpstr>Calidad del ajuste en RLS</vt:lpstr>
      <vt:lpstr>Conjuntos de datos con distintos valores en el coeficiente de determinación</vt:lpstr>
      <vt:lpstr>Ejemplo RLS</vt:lpstr>
      <vt:lpstr>Ejemplo RLS</vt:lpstr>
      <vt:lpstr>Ejemplo RLS</vt:lpstr>
      <vt:lpstr>Verificación de los supuestos del modelo de RLS</vt:lpstr>
      <vt:lpstr>Verificación de los supuestos del modelo de RLS</vt:lpstr>
      <vt:lpstr>Otras inferencias para el modelo de RLS</vt:lpstr>
      <vt:lpstr>Referencias</vt:lpstr>
    </vt:vector>
  </TitlesOfParts>
  <Company>depstat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general del ajuste de un modelo de regresión lineal simple</dc:title>
  <dc:creator>compstat</dc:creator>
  <cp:lastModifiedBy>Paul Ramirez de la Cruz</cp:lastModifiedBy>
  <cp:revision>113</cp:revision>
  <dcterms:created xsi:type="dcterms:W3CDTF">2006-11-06T00:55:50Z</dcterms:created>
  <dcterms:modified xsi:type="dcterms:W3CDTF">2021-10-21T03:18:12Z</dcterms:modified>
</cp:coreProperties>
</file>