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6" r:id="rId1"/>
  </p:sldMasterIdLst>
  <p:notesMasterIdLst>
    <p:notesMasterId r:id="rId39"/>
  </p:notesMasterIdLst>
  <p:sldIdLst>
    <p:sldId id="256" r:id="rId2"/>
    <p:sldId id="283" r:id="rId3"/>
    <p:sldId id="284" r:id="rId4"/>
    <p:sldId id="285" r:id="rId5"/>
    <p:sldId id="286" r:id="rId6"/>
    <p:sldId id="288" r:id="rId7"/>
    <p:sldId id="294" r:id="rId8"/>
    <p:sldId id="295" r:id="rId9"/>
    <p:sldId id="289" r:id="rId10"/>
    <p:sldId id="290" r:id="rId11"/>
    <p:sldId id="291" r:id="rId12"/>
    <p:sldId id="292" r:id="rId13"/>
    <p:sldId id="293" r:id="rId14"/>
    <p:sldId id="296" r:id="rId15"/>
    <p:sldId id="297" r:id="rId16"/>
    <p:sldId id="258" r:id="rId17"/>
    <p:sldId id="263" r:id="rId18"/>
    <p:sldId id="259" r:id="rId19"/>
    <p:sldId id="260" r:id="rId20"/>
    <p:sldId id="264" r:id="rId21"/>
    <p:sldId id="265" r:id="rId22"/>
    <p:sldId id="266" r:id="rId23"/>
    <p:sldId id="267" r:id="rId24"/>
    <p:sldId id="268" r:id="rId25"/>
    <p:sldId id="269" r:id="rId26"/>
    <p:sldId id="257" r:id="rId27"/>
    <p:sldId id="272" r:id="rId28"/>
    <p:sldId id="273" r:id="rId29"/>
    <p:sldId id="274" r:id="rId30"/>
    <p:sldId id="275" r:id="rId31"/>
    <p:sldId id="276" r:id="rId32"/>
    <p:sldId id="277" r:id="rId33"/>
    <p:sldId id="279" r:id="rId34"/>
    <p:sldId id="278" r:id="rId35"/>
    <p:sldId id="280" r:id="rId36"/>
    <p:sldId id="281" r:id="rId37"/>
    <p:sldId id="271" r:id="rId3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B65A78-9057-4FAC-8C1F-896ECB9BB84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48B52-22C2-4A1D-AA9E-4619769DB397}" type="slidenum">
              <a:rPr lang="es-MX"/>
              <a:pPr/>
              <a:t>3</a:t>
            </a:fld>
            <a:endParaRPr lang="es-MX"/>
          </a:p>
        </p:txBody>
      </p:sp>
      <p:sp>
        <p:nvSpPr>
          <p:cNvPr id="1556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F19A0-1F39-4802-B2C7-C002AB69D9F1}" type="slidenum">
              <a:rPr lang="es-MX"/>
              <a:pPr/>
              <a:t>4</a:t>
            </a:fld>
            <a:endParaRPr lang="es-MX"/>
          </a:p>
        </p:txBody>
      </p:sp>
      <p:sp>
        <p:nvSpPr>
          <p:cNvPr id="1576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0DF81-1DE7-4920-A254-E12FD588C18E}" type="slidenum">
              <a:rPr lang="es-MX"/>
              <a:pPr/>
              <a:t>5</a:t>
            </a:fld>
            <a:endParaRPr lang="es-MX"/>
          </a:p>
        </p:txBody>
      </p:sp>
      <p:sp>
        <p:nvSpPr>
          <p:cNvPr id="1597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0A8-36D5-4F24-A644-62245A6B5EB1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pic>
        <p:nvPicPr>
          <p:cNvPr id="7" name="6 Imagen" descr="CimatLogoSombr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12" y="4071942"/>
            <a:ext cx="1324864" cy="133807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0D29-8D63-436F-BB92-3CB60BC08B28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273E-624A-473D-9853-BD3A962D826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BF54-E5DC-42F9-B949-9E304CE90AE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811-49EB-410B-A055-D05DFA199727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43F-4BFA-47C6-8861-F88432B5E372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53B6-F212-48EB-8239-A0625DF95009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792-09AD-4581-9ABD-0A8206E4F22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6F3132B-0924-4F36-86BA-184FC3214808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981074-F223-4D87-844D-CACE40988D95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13 Imagen" descr="CimatLogoSombra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10776" y="214290"/>
            <a:ext cx="1324864" cy="133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4600" dirty="0"/>
              <a:t>Regresión Lineal Múltiple</a:t>
            </a:r>
            <a:br>
              <a:rPr lang="es-ES" sz="4600"/>
            </a:br>
            <a:r>
              <a:rPr lang="es-ES" sz="4600"/>
              <a:t>Pruebas ANVA y T</a:t>
            </a:r>
            <a:br>
              <a:rPr lang="es-ES" sz="4600" dirty="0"/>
            </a:br>
            <a:endParaRPr lang="es-E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5640" y="4572000"/>
            <a:ext cx="5815920" cy="1066800"/>
          </a:xfrm>
        </p:spPr>
        <p:txBody>
          <a:bodyPr/>
          <a:lstStyle/>
          <a:p>
            <a:r>
              <a:rPr lang="es-ES" dirty="0"/>
              <a:t>Métodos Estadísticos Básicos</a:t>
            </a:r>
          </a:p>
          <a:p>
            <a:r>
              <a:rPr lang="es-ES" dirty="0"/>
              <a:t>M. En C. Paul Ramírez De la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900"/>
              <a:t>Supuestos básicos del modelo de regresión lineal múltiple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900" dirty="0"/>
              <a:t>Características de las </a:t>
            </a:r>
            <a:r>
              <a:rPr lang="es-MX" sz="2900" dirty="0" err="1"/>
              <a:t>X</a:t>
            </a:r>
            <a:r>
              <a:rPr lang="es-MX" sz="2900" baseline="-25000" dirty="0" err="1"/>
              <a:t>j</a:t>
            </a:r>
            <a:endParaRPr lang="es-MX" sz="2900" baseline="-25000" dirty="0"/>
          </a:p>
          <a:p>
            <a:pPr lvl="1">
              <a:lnSpc>
                <a:spcPct val="90000"/>
              </a:lnSpc>
            </a:pPr>
            <a:r>
              <a:rPr lang="es-MX" sz="2800" dirty="0"/>
              <a:t>Las </a:t>
            </a:r>
            <a:r>
              <a:rPr lang="es-MX" sz="2800" dirty="0" err="1"/>
              <a:t>X</a:t>
            </a:r>
            <a:r>
              <a:rPr lang="es-MX" sz="2800" baseline="-25000" dirty="0" err="1"/>
              <a:t>j</a:t>
            </a:r>
            <a:r>
              <a:rPr lang="es-MX" sz="2800" dirty="0"/>
              <a:t> pueden o no ser aleatorias</a:t>
            </a:r>
          </a:p>
          <a:p>
            <a:pPr lvl="1">
              <a:lnSpc>
                <a:spcPct val="90000"/>
              </a:lnSpc>
            </a:pPr>
            <a:r>
              <a:rPr lang="es-MX" sz="2800" dirty="0"/>
              <a:t>Se miden en escala binaria, ordinal, de intervalo o de razón (si alguna de las X es nominal con m categorías, hay que sustituirla por m-1 variables binarias o indicadoras)</a:t>
            </a:r>
          </a:p>
          <a:p>
            <a:pPr lvl="1">
              <a:lnSpc>
                <a:spcPct val="90000"/>
              </a:lnSpc>
            </a:pPr>
            <a:r>
              <a:rPr lang="es-MX" sz="2800" dirty="0"/>
              <a:t>Las </a:t>
            </a:r>
            <a:r>
              <a:rPr lang="es-MX" sz="2800" dirty="0" err="1"/>
              <a:t>X</a:t>
            </a:r>
            <a:r>
              <a:rPr lang="es-MX" sz="2800" baseline="-25000" dirty="0" err="1"/>
              <a:t>j</a:t>
            </a:r>
            <a:r>
              <a:rPr lang="es-MX" sz="2800" dirty="0"/>
              <a:t> son independientes entre sí. De manera práctica, esto significa que dos </a:t>
            </a:r>
            <a:r>
              <a:rPr lang="es-MX" sz="2800" dirty="0" err="1"/>
              <a:t>X</a:t>
            </a:r>
            <a:r>
              <a:rPr lang="es-MX" sz="2800" baseline="-25000" dirty="0" err="1"/>
              <a:t>j</a:t>
            </a:r>
            <a:r>
              <a:rPr lang="es-MX" sz="2800" dirty="0"/>
              <a:t> distintas no miden lo mismo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8547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900"/>
              <a:t>Supuestos básicos del modelo de regresión lineal múltiple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900"/>
              <a:t>Distribución de los errores, </a:t>
            </a:r>
            <a:r>
              <a:rPr lang="es-MX" sz="2900">
                <a:sym typeface="Symbol" pitchFamily="18" charset="2"/>
              </a:rPr>
              <a:t></a:t>
            </a:r>
          </a:p>
          <a:p>
            <a:pPr lvl="1">
              <a:lnSpc>
                <a:spcPct val="90000"/>
              </a:lnSpc>
            </a:pPr>
            <a:r>
              <a:rPr lang="es-MX" sz="2800"/>
              <a:t>Para cada combinación de valores de las X</a:t>
            </a:r>
            <a:r>
              <a:rPr lang="es-MX" sz="2800" baseline="-25000"/>
              <a:t>j</a:t>
            </a:r>
            <a:r>
              <a:rPr lang="es-MX" sz="2800"/>
              <a:t>, los errores se distribuyen N(0,</a:t>
            </a:r>
            <a:r>
              <a:rPr lang="el-GR" sz="2800">
                <a:latin typeface="Sylfaen" pitchFamily="18" charset="0"/>
              </a:rPr>
              <a:t>σ</a:t>
            </a:r>
            <a:r>
              <a:rPr lang="es-MX" sz="2800" baseline="30000">
                <a:latin typeface="Sylfaen" pitchFamily="18" charset="0"/>
              </a:rPr>
              <a:t>2</a:t>
            </a:r>
            <a:r>
              <a:rPr lang="es-MX" sz="2800">
                <a:latin typeface="Sylfaen" pitchFamily="18" charset="0"/>
              </a:rPr>
              <a:t>), </a:t>
            </a:r>
            <a:r>
              <a:rPr lang="es-MX" sz="2800"/>
              <a:t>en particular, varianza es siempre la misma</a:t>
            </a:r>
            <a:endParaRPr lang="es-MX" sz="2800">
              <a:latin typeface="Sylfae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MX" sz="2800"/>
              <a:t>Los errores son independientes entre sí</a:t>
            </a:r>
          </a:p>
          <a:p>
            <a:pPr lvl="1">
              <a:lnSpc>
                <a:spcPct val="90000"/>
              </a:lnSpc>
            </a:pPr>
            <a:r>
              <a:rPr lang="es-MX" sz="2800"/>
              <a:t>Los errores son independientes del valor de las X</a:t>
            </a:r>
            <a:r>
              <a:rPr lang="es-MX" sz="2800" baseline="-25000"/>
              <a:t>j</a:t>
            </a:r>
            <a:endParaRPr lang="el-GR" sz="2800" baseline="-2500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8599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Supuestos básicos del modelo de regresión lineal múltiple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000"/>
              <a:t>El que los errores </a:t>
            </a:r>
            <a:r>
              <a:rPr lang="es-ES" sz="3000">
                <a:sym typeface="Symbol" pitchFamily="18" charset="2"/>
              </a:rPr>
              <a:t> se distribuyan N(0,</a:t>
            </a:r>
            <a:r>
              <a:rPr lang="es-ES" sz="3000" baseline="30000">
                <a:sym typeface="Symbol" pitchFamily="18" charset="2"/>
              </a:rPr>
              <a:t>2</a:t>
            </a:r>
            <a:r>
              <a:rPr lang="es-ES" sz="3000">
                <a:sym typeface="Symbol" pitchFamily="18" charset="2"/>
              </a:rPr>
              <a:t>) tiene como consecuencia que la variable Y, en cada combinación de valores de las X se distribuya </a:t>
            </a:r>
            <a:r>
              <a:rPr lang="es-MX" sz="30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s-MX" sz="3000">
                <a:sym typeface="Symbol" pitchFamily="18" charset="2"/>
              </a:rPr>
              <a:t>(X,</a:t>
            </a:r>
            <a:r>
              <a:rPr lang="es-MX" sz="3000" baseline="30000">
                <a:sym typeface="Symbol" pitchFamily="18" charset="2"/>
              </a:rPr>
              <a:t>2</a:t>
            </a:r>
            <a:r>
              <a:rPr lang="es-MX" sz="3000">
                <a:sym typeface="Symbol" pitchFamily="18" charset="2"/>
              </a:rPr>
              <a:t>)</a:t>
            </a:r>
            <a:endParaRPr lang="es-ES" sz="30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s-ES" sz="3000">
                <a:sym typeface="Symbol" pitchFamily="18" charset="2"/>
              </a:rPr>
              <a:t>Esto es importante, porque para que tenga sentido la aplicación de un modelo de regresión lineal múltiple, se requiere que la variable Y sea </a:t>
            </a:r>
            <a:r>
              <a:rPr lang="es-ES" sz="3000" i="1">
                <a:sym typeface="Symbol" pitchFamily="18" charset="2"/>
              </a:rPr>
              <a:t>normal</a:t>
            </a:r>
            <a:r>
              <a:rPr lang="es-ES" sz="3000">
                <a:sym typeface="Symbol" pitchFamily="18" charset="2"/>
              </a:rPr>
              <a:t>, o al menos continua y simétrica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4831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Supuestos básicos del modelo de regresión lineal múltiple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>
                <a:sym typeface="Symbol" pitchFamily="18" charset="2"/>
              </a:rPr>
              <a:t>Si Y no es continua se requiere:</a:t>
            </a:r>
          </a:p>
          <a:p>
            <a:pPr lvl="1"/>
            <a:r>
              <a:rPr lang="es-ES" sz="2900">
                <a:sym typeface="Symbol" pitchFamily="18" charset="2"/>
              </a:rPr>
              <a:t>Hacer una transformación a los datos que nos permita considerar que la variable transformada sí es normal</a:t>
            </a:r>
          </a:p>
          <a:p>
            <a:pPr lvl="1"/>
            <a:r>
              <a:rPr lang="es-ES" sz="2900">
                <a:sym typeface="Symbol" pitchFamily="18" charset="2"/>
              </a:rPr>
              <a:t>Utilizar otros modelos de regresión que no son lineales (por ejemplo, logística), los cuales no veremos por el momento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090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RLM</a:t>
            </a:r>
          </a:p>
        </p:txBody>
      </p:sp>
      <p:graphicFrame>
        <p:nvGraphicFramePr>
          <p:cNvPr id="201797" name="Group 69"/>
          <p:cNvGraphicFramePr>
            <a:graphicFrameLocks noGrp="1"/>
          </p:cNvGraphicFramePr>
          <p:nvPr>
            <p:ph sz="half" idx="1"/>
          </p:nvPr>
        </p:nvGraphicFramePr>
        <p:xfrm>
          <a:off x="1981201" y="1920875"/>
          <a:ext cx="4038597" cy="4184652"/>
        </p:xfrm>
        <a:graphic>
          <a:graphicData uri="http://schemas.openxmlformats.org/drawingml/2006/table">
            <a:tbl>
              <a:tblPr/>
              <a:tblGrid>
                <a:gridCol w="134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X1: Carbono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X2: Temperatura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Y: Producción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5707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5940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3015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2673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8.17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5804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13.8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6700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15.34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5310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26.66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7642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7500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7545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17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300" dirty="0"/>
              <a:t>Se realizó un experimento secuencial para optimizar la producción de un colorante natural</a:t>
            </a:r>
          </a:p>
          <a:p>
            <a:r>
              <a:rPr lang="es-ES" sz="2300" dirty="0"/>
              <a:t>Se midieron los valores de producción (Y) para distintas combinaciones de concentración de carbono (X</a:t>
            </a:r>
            <a:r>
              <a:rPr lang="es-ES" sz="2300" baseline="-25000" dirty="0"/>
              <a:t>1</a:t>
            </a:r>
            <a:r>
              <a:rPr lang="es-ES" sz="2300" dirty="0"/>
              <a:t>) y temperatura (X</a:t>
            </a:r>
            <a:r>
              <a:rPr lang="es-ES" sz="2300" baseline="-25000" dirty="0"/>
              <a:t>2</a:t>
            </a:r>
            <a:r>
              <a:rPr lang="es-ES" sz="2300" dirty="0"/>
              <a:t>)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811-49EB-410B-A055-D05DFA199727}" type="slidenum">
              <a:rPr lang="es-ES" altLang="en-US" smtClean="0"/>
              <a:pPr/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692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Verificación de la validez del modelo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200"/>
              <a:t>La relación entre X y Y existe y es lineal: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Gráfico de dispersión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Coeficiente de correlación lineal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MX" sz="2200"/>
              <a:t>Los errores se distribuyen normal, con media cero, con la misma varianza: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Normalidad: Gráfico de probabilidad normal, Histograma de residuos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Media cero: Gráfico de residuos contra la variable independiente o contra los valores predichos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Varianzas iguales: Ídem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0118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general de regresión lineal múltiple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Recordemos que el modelo de regresión lineal múltiple (RLM) es</a:t>
            </a:r>
          </a:p>
          <a:p>
            <a:endParaRPr lang="es-ES" sz="2800" dirty="0"/>
          </a:p>
          <a:p>
            <a:r>
              <a:rPr lang="es-ES" sz="2800" dirty="0"/>
              <a:t>Estimamos dicho modelo a través de</a:t>
            </a:r>
          </a:p>
          <a:p>
            <a:endParaRPr lang="es-ES" sz="2800" dirty="0"/>
          </a:p>
          <a:p>
            <a:r>
              <a:rPr lang="es-ES" sz="2800" dirty="0"/>
              <a:t>Al obtener las estimaciones de mínimos cuadrados de los coeficientes del modelo</a:t>
            </a:r>
            <a:br>
              <a:rPr lang="es-ES" sz="2800" dirty="0"/>
            </a:br>
            <a:r>
              <a:rPr lang="es-ES" sz="2800" dirty="0"/>
              <a:t>(                   ) es necesario interpretar su significado en el contexto del problema particular</a:t>
            </a:r>
            <a:endParaRPr lang="es-ES" sz="2800" dirty="0">
              <a:sym typeface="Symbol" pitchFamily="18" charset="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81869"/>
              </p:ext>
            </p:extLst>
          </p:nvPr>
        </p:nvGraphicFramePr>
        <p:xfrm>
          <a:off x="3871912" y="2492896"/>
          <a:ext cx="4448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2" y="2492896"/>
                        <a:ext cx="4448175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11887"/>
              </p:ext>
            </p:extLst>
          </p:nvPr>
        </p:nvGraphicFramePr>
        <p:xfrm>
          <a:off x="4106861" y="3569221"/>
          <a:ext cx="401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5" imgW="2006280" imgH="253800" progId="">
                  <p:embed/>
                </p:oleObj>
              </mc:Choice>
              <mc:Fallback>
                <p:oleObj name="Equation" r:id="rId5" imgW="2006280" imgH="253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1" y="3569221"/>
                        <a:ext cx="4013200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96505"/>
              </p:ext>
            </p:extLst>
          </p:nvPr>
        </p:nvGraphicFramePr>
        <p:xfrm>
          <a:off x="1283494" y="4941168"/>
          <a:ext cx="1497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7" imgW="749160" imgH="253800" progId="">
                  <p:embed/>
                </p:oleObj>
              </mc:Choice>
              <mc:Fallback>
                <p:oleObj name="Equation" r:id="rId7" imgW="749160" imgH="253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94" y="4941168"/>
                        <a:ext cx="1497012" cy="506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16</a:t>
            </a:fld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0</a:t>
            </a:r>
            <a:r>
              <a:rPr lang="es-ES" sz="2200">
                <a:sym typeface="Symbol" pitchFamily="18" charset="2"/>
              </a:rPr>
              <a:t> representa el valor promedio que toma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todas las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son iguales a cero (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= 1, 2, …,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1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2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  <a:endParaRPr lang="es-ES" sz="220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17</a:t>
            </a:fld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</a:t>
            </a:r>
            <a:r>
              <a:rPr lang="es-ES" sz="2400" baseline="-25000">
                <a:sym typeface="Symbol" pitchFamily="18" charset="2"/>
              </a:rPr>
              <a:t>0</a:t>
            </a:r>
            <a:r>
              <a:rPr lang="es-ES" sz="2400">
                <a:sym typeface="Symbol" pitchFamily="18" charset="2"/>
              </a:rPr>
              <a:t> representa el valor promedio que toma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cuando todas las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son iguales a cero (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= 1, 2, …,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4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Porque si hacemos todas las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iguales a cero, tenemos: 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82911"/>
              </p:ext>
            </p:extLst>
          </p:nvPr>
        </p:nvGraphicFramePr>
        <p:xfrm>
          <a:off x="3308350" y="3140968"/>
          <a:ext cx="55753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2222280" imgH="914400" progId="">
                  <p:embed/>
                </p:oleObj>
              </mc:Choice>
              <mc:Fallback>
                <p:oleObj name="Equation" r:id="rId3" imgW="222228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140968"/>
                        <a:ext cx="5575300" cy="2292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18</a:t>
            </a:fld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</a:t>
            </a:r>
            <a:r>
              <a:rPr lang="es-ES" sz="2400" baseline="-25000">
                <a:sym typeface="Symbol" pitchFamily="18" charset="2"/>
              </a:rPr>
              <a:t>1</a:t>
            </a:r>
            <a:r>
              <a:rPr lang="es-ES" sz="2400">
                <a:sym typeface="Symbol" pitchFamily="18" charset="2"/>
              </a:rPr>
              <a:t> representa la cantidad de unidades en promedio que aumenta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cuando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>
                <a:sym typeface="Symbol" pitchFamily="18" charset="2"/>
              </a:rPr>
              <a:t> aumenta en una unidad, suponiendo que todas las otras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Por ejemplo: Supongamos el modelo 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Dejemos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>
                <a:sym typeface="Symbol" pitchFamily="18" charset="2"/>
              </a:rPr>
              <a:t> = 1 fijo y observemos cómo cambia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con aumentos de una unidad en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>
                <a:sym typeface="Symbol" pitchFamily="18" charset="2"/>
              </a:rPr>
              <a:t> (por el momento omitiremos )</a:t>
            </a:r>
            <a:endParaRPr lang="es-ES" sz="2400" baseline="-250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ES" sz="2400" i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7546975" y="2947989"/>
          <a:ext cx="2389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3" imgW="1333440" imgH="228600" progId="">
                  <p:embed/>
                </p:oleObj>
              </mc:Choice>
              <mc:Fallback>
                <p:oleObj name="Equation" r:id="rId3" imgW="133344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947989"/>
                        <a:ext cx="238918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09" name="Group 249"/>
          <p:cNvGraphicFramePr>
            <a:graphicFrameLocks noGrp="1"/>
          </p:cNvGraphicFramePr>
          <p:nvPr/>
        </p:nvGraphicFramePr>
        <p:xfrm>
          <a:off x="4367214" y="4076700"/>
          <a:ext cx="4033837" cy="19812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en Y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19</a:t>
            </a:fld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Modelo de regresión lineal múltiple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Si se cuenta con más de una variable explicativa, entonces tenemos un modelo de regresión múltiple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Si además la relación entre la respuesta y cada variable explicativa es lineal, estamos trabajando con un modelo de regresión lineal múltiple (RLM)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Cuando tenemos una sola variable explicativa, la representación del modelo es una línea recta.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Teniendo dos variables explicativas, la representación geométrica de un modelo de regresión lineal es un plano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Con tres o más variables independientes, el modelo ya no es representable gráficamente, pero sí de manera abstracta. En este caso decimos que es un </a:t>
            </a:r>
            <a:r>
              <a:rPr lang="es-ES" sz="2000" dirty="0" err="1"/>
              <a:t>hiperplano</a:t>
            </a:r>
            <a:endParaRPr lang="es-ES" sz="2000" dirty="0"/>
          </a:p>
          <a:p>
            <a:pPr>
              <a:lnSpc>
                <a:spcPct val="90000"/>
              </a:lnSpc>
            </a:pPr>
            <a:r>
              <a:rPr lang="es-ES" sz="2000" dirty="0"/>
              <a:t>Desde luengo, también pueden existir situaciones en las que la relación entre las variables no es lineal sino, por ejemplo, cuadrática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274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</a:t>
            </a:r>
            <a:r>
              <a:rPr lang="es-ES" sz="2400" baseline="-25000">
                <a:sym typeface="Symbol" pitchFamily="18" charset="2"/>
              </a:rPr>
              <a:t>2</a:t>
            </a:r>
            <a:r>
              <a:rPr lang="es-ES" sz="2400">
                <a:sym typeface="Symbol" pitchFamily="18" charset="2"/>
              </a:rPr>
              <a:t> representa la cantidad de unidades en promedio que aumenta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cuando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>
                <a:sym typeface="Symbol" pitchFamily="18" charset="2"/>
              </a:rPr>
              <a:t> aumenta en una unidad, suponiendo que todas las otras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Por ejemplo: Supongamos el modelo 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Dejemos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>
                <a:sym typeface="Symbol" pitchFamily="18" charset="2"/>
              </a:rPr>
              <a:t> = 2 fijo y observemos cómo cambia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con aumentos de una unidad en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>
                <a:sym typeface="Symbol" pitchFamily="18" charset="2"/>
              </a:rPr>
              <a:t> (por el momento omitiremos )</a:t>
            </a:r>
            <a:endParaRPr lang="es-ES" sz="2400" baseline="-250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ES" sz="2400" i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546975" y="2947989"/>
          <a:ext cx="2389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3" imgW="1333440" imgH="228600" progId="">
                  <p:embed/>
                </p:oleObj>
              </mc:Choice>
              <mc:Fallback>
                <p:oleObj name="Equation" r:id="rId3" imgW="13334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947989"/>
                        <a:ext cx="238918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0" name="Group 130"/>
          <p:cNvGraphicFramePr>
            <a:graphicFrameLocks noGrp="1"/>
          </p:cNvGraphicFramePr>
          <p:nvPr/>
        </p:nvGraphicFramePr>
        <p:xfrm>
          <a:off x="4367214" y="4149725"/>
          <a:ext cx="4033837" cy="19812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en Y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20</a:t>
            </a:fld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Se ha estimado que el costo de la calefacción en dólares (</a:t>
            </a:r>
            <a:r>
              <a:rPr lang="es-ES" i="1">
                <a:latin typeface="Times New Roman" pitchFamily="18" charset="0"/>
              </a:rPr>
              <a:t>Y</a:t>
            </a:r>
            <a:r>
              <a:rPr lang="es-ES"/>
              <a:t>) en cierta zona depende de la temperatura promedio exterior en °F,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>
                <a:latin typeface="Times New Roman" pitchFamily="18" charset="0"/>
              </a:rPr>
              <a:t>1</a:t>
            </a:r>
            <a:r>
              <a:rPr lang="es-ES"/>
              <a:t>), el espesor del aislante térmico colocado en el desván en pulgadas,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>
                <a:latin typeface="Times New Roman" pitchFamily="18" charset="0"/>
              </a:rPr>
              <a:t>2</a:t>
            </a:r>
            <a:r>
              <a:rPr lang="es-ES"/>
              <a:t>), y la edad del calefactor en años,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>
                <a:latin typeface="Times New Roman" pitchFamily="18" charset="0"/>
              </a:rPr>
              <a:t>3</a:t>
            </a:r>
            <a:r>
              <a:rPr lang="es-ES"/>
              <a:t>), y está dado por el modelo 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Interprete los coeficientes de este modelo de RLM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981449"/>
              </p:ext>
            </p:extLst>
          </p:nvPr>
        </p:nvGraphicFramePr>
        <p:xfrm>
          <a:off x="3215680" y="4437112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437112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21</a:t>
            </a:fld>
            <a:endParaRPr lang="es-E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Interpretemos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0</a:t>
            </a:r>
            <a:r>
              <a:rPr lang="es-ES">
                <a:sym typeface="Symbol" pitchFamily="18" charset="2"/>
              </a:rPr>
              <a:t>:</a:t>
            </a:r>
            <a:endParaRPr lang="es-ES"/>
          </a:p>
          <a:p>
            <a:r>
              <a:rPr lang="es-ES"/>
              <a:t>El valor promedio de </a:t>
            </a:r>
            <a:r>
              <a:rPr lang="es-ES" i="1">
                <a:latin typeface="Times New Roman" pitchFamily="18" charset="0"/>
              </a:rPr>
              <a:t>Y</a:t>
            </a:r>
            <a:r>
              <a:rPr lang="es-ES"/>
              <a:t> es igual a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0</a:t>
            </a:r>
            <a:r>
              <a:rPr lang="es-ES">
                <a:sym typeface="Symbol" pitchFamily="18" charset="2"/>
              </a:rPr>
              <a:t> si todas las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>
                <a:sym typeface="Symbol" pitchFamily="18" charset="2"/>
              </a:rPr>
              <a:t> son iguales a cero, significa que:</a:t>
            </a:r>
          </a:p>
          <a:p>
            <a:pPr lvl="1"/>
            <a:r>
              <a:rPr lang="es-ES"/>
              <a:t>El costo de la calefacción es de $427 si</a:t>
            </a:r>
          </a:p>
          <a:p>
            <a:pPr lvl="1"/>
            <a:r>
              <a:rPr lang="es-ES"/>
              <a:t>la temperatura exterior es de 0°F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/>
              <a:t>1</a:t>
            </a:r>
            <a:r>
              <a:rPr lang="es-ES"/>
              <a:t> = 0),</a:t>
            </a:r>
          </a:p>
          <a:p>
            <a:pPr lvl="1"/>
            <a:r>
              <a:rPr lang="es-ES"/>
              <a:t>no hay aislante térmico en el desván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/>
              <a:t>2</a:t>
            </a:r>
            <a:r>
              <a:rPr lang="es-ES"/>
              <a:t> = 0), y</a:t>
            </a:r>
          </a:p>
          <a:p>
            <a:pPr lvl="1"/>
            <a:r>
              <a:rPr lang="es-ES"/>
              <a:t>el calefactor es nuevo (</a:t>
            </a:r>
            <a:r>
              <a:rPr lang="es-ES" i="1">
                <a:latin typeface="Times New Roman" pitchFamily="18" charset="0"/>
              </a:rPr>
              <a:t>X</a:t>
            </a:r>
            <a:r>
              <a:rPr lang="es-ES" baseline="-25000"/>
              <a:t>3</a:t>
            </a:r>
            <a:r>
              <a:rPr lang="es-ES"/>
              <a:t> = 0)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67042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22</a:t>
            </a:fld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Interpretemos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:</a:t>
            </a:r>
          </a:p>
          <a:p>
            <a:r>
              <a:rPr lang="es-ES">
                <a:sym typeface="Symbol" pitchFamily="18" charset="2"/>
              </a:rPr>
              <a:t>Por cada unidad que aumente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,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>
                <a:sym typeface="Symbol" pitchFamily="18" charset="2"/>
              </a:rPr>
              <a:t> aumentará en promedio 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unidades, si las otras variables se mantienen constantes significa que</a:t>
            </a:r>
          </a:p>
          <a:p>
            <a:pPr lvl="1"/>
            <a:r>
              <a:rPr lang="es-ES" sz="2200">
                <a:sym typeface="Symbol" pitchFamily="18" charset="2"/>
              </a:rPr>
              <a:t>Si la temperatura exterior aumenta 1°F (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sym typeface="Symbol" pitchFamily="18" charset="2"/>
              </a:rPr>
              <a:t>1</a:t>
            </a:r>
            <a:r>
              <a:rPr lang="es-ES" sz="2200">
                <a:sym typeface="Symbol" pitchFamily="18" charset="2"/>
              </a:rPr>
              <a:t> aumenta 1), entonces el costo de la calefacción aumentará -4.58 dólares (es decir que disminuirá $4.58) en promedio, suponiendo que las otras variables no cambian de valor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20211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23</a:t>
            </a:fld>
            <a:endParaRPr lang="es-E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  <a:p>
            <a:r>
              <a:rPr lang="es-ES"/>
              <a:t>Interpretemos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:</a:t>
            </a:r>
          </a:p>
          <a:p>
            <a:r>
              <a:rPr lang="es-ES">
                <a:sym typeface="Symbol" pitchFamily="18" charset="2"/>
              </a:rPr>
              <a:t>Por cada unidad que aumente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,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>
                <a:sym typeface="Symbol" pitchFamily="18" charset="2"/>
              </a:rPr>
              <a:t> aumentará en promedio 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 unidades, si las otras variables se mantienen sin cambio, significa que</a:t>
            </a:r>
          </a:p>
          <a:p>
            <a:pPr lvl="1"/>
            <a:r>
              <a:rPr lang="es-ES" sz="2200">
                <a:sym typeface="Symbol" pitchFamily="18" charset="2"/>
              </a:rPr>
              <a:t>Si se aumenta 1 pulgada al aislante del desván (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sym typeface="Symbol" pitchFamily="18" charset="2"/>
              </a:rPr>
              <a:t>2</a:t>
            </a:r>
            <a:r>
              <a:rPr lang="es-ES" sz="2200">
                <a:sym typeface="Symbol" pitchFamily="18" charset="2"/>
              </a:rPr>
              <a:t> aumenta 1), entonces el costo de la calefacción aumentará -14.8 dólares (es decir que disminuirá $14.8) en promedio, siempre y cuando las otras variables se mantengan constantes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16249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24</a:t>
            </a:fld>
            <a:endParaRPr lang="es-E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Interpretemos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3</a:t>
            </a:r>
            <a:r>
              <a:rPr lang="es-ES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>
                <a:sym typeface="Symbol" pitchFamily="18" charset="2"/>
              </a:rPr>
              <a:t>Por cada unidad que aumente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3</a:t>
            </a:r>
            <a:r>
              <a:rPr lang="es-ES">
                <a:sym typeface="Symbol" pitchFamily="18" charset="2"/>
              </a:rPr>
              <a:t>,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>
                <a:sym typeface="Symbol" pitchFamily="18" charset="2"/>
              </a:rPr>
              <a:t> aumentará en promedio </a:t>
            </a:r>
            <a:r>
              <a:rPr lang="es-ES" baseline="-25000">
                <a:sym typeface="Symbol" pitchFamily="18" charset="2"/>
              </a:rPr>
              <a:t>3</a:t>
            </a:r>
            <a:r>
              <a:rPr lang="es-ES">
                <a:sym typeface="Symbol" pitchFamily="18" charset="2"/>
              </a:rPr>
              <a:t> unidades, suponiendo que las otras variables se mantienen constantes, significa que</a:t>
            </a:r>
          </a:p>
          <a:p>
            <a:pPr lvl="1">
              <a:lnSpc>
                <a:spcPct val="90000"/>
              </a:lnSpc>
            </a:pPr>
            <a:r>
              <a:rPr lang="es-ES">
                <a:sym typeface="Symbol" pitchFamily="18" charset="2"/>
              </a:rPr>
              <a:t>Si se tiene un calefactor que es un año más viejo (</a:t>
            </a:r>
            <a:r>
              <a:rPr lang="es-ES" sz="30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3</a:t>
            </a:r>
            <a:r>
              <a:rPr lang="es-ES">
                <a:sym typeface="Symbol" pitchFamily="18" charset="2"/>
              </a:rPr>
              <a:t> aumenta 1), entonces el costo de la calefacción aumentará $6.10 en promedio, si las otras variables no cambian de valor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98900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25</a:t>
            </a:fld>
            <a:endParaRPr lang="es-E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análisis de varianza para un modelo de regresión lineal múltiple nos sirve para realizar un contraste sobre la utilidad del conjunto de variables para pronosticar </a:t>
            </a:r>
            <a:r>
              <a:rPr lang="es-ES" i="1">
                <a:latin typeface="Times New Roman" pitchFamily="18" charset="0"/>
              </a:rPr>
              <a:t>Y</a:t>
            </a:r>
          </a:p>
          <a:p>
            <a:r>
              <a:rPr lang="es-ES"/>
              <a:t>Las hipótesis que se contrasta son: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146425" y="4162426"/>
          <a:ext cx="58991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3" imgW="2361960" imgH="482400" progId="">
                  <p:embed/>
                </p:oleObj>
              </mc:Choice>
              <mc:Fallback>
                <p:oleObj name="Equation" r:id="rId3" imgW="236196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162426"/>
                        <a:ext cx="5899150" cy="1211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26</a:t>
            </a:fld>
            <a:endParaRPr lang="es-E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 la tabla de ANVA del modelo de RLM se separa la varianza observada en los datos en dos partes:</a:t>
            </a:r>
          </a:p>
          <a:p>
            <a:pPr lvl="1"/>
            <a:r>
              <a:rPr lang="es-ES"/>
              <a:t>La varianza explicada por el modelo</a:t>
            </a:r>
          </a:p>
          <a:p>
            <a:pPr lvl="1"/>
            <a:r>
              <a:rPr lang="es-ES"/>
              <a:t>El error o variación aleatoria</a:t>
            </a:r>
          </a:p>
        </p:txBody>
      </p:sp>
      <p:graphicFrame>
        <p:nvGraphicFramePr>
          <p:cNvPr id="79954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46162"/>
              </p:ext>
            </p:extLst>
          </p:nvPr>
        </p:nvGraphicFramePr>
        <p:xfrm>
          <a:off x="2711450" y="4005263"/>
          <a:ext cx="6840538" cy="1944688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de variación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de cuadrados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Cuadrado medio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CMR = SCR / </a:t>
                      </a:r>
                      <a:r>
                        <a:rPr kumimoji="0" lang="es-E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CMR / CME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- k - 1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CME = SCE / (</a:t>
                      </a: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</a:t>
                      </a: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- 1)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SCT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- 1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27</a:t>
            </a:fld>
            <a:endParaRPr lang="es-E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rechaza H</a:t>
            </a:r>
            <a:r>
              <a:rPr lang="es-ES" baseline="-25000" dirty="0"/>
              <a:t>0</a:t>
            </a:r>
            <a:r>
              <a:rPr lang="es-ES" dirty="0"/>
              <a:t> al nivel </a:t>
            </a:r>
            <a:r>
              <a:rPr lang="es-ES" dirty="0">
                <a:sym typeface="Symbol" pitchFamily="18" charset="2"/>
              </a:rPr>
              <a:t> establecido si </a:t>
            </a:r>
            <a:br>
              <a:rPr lang="es-ES" dirty="0">
                <a:sym typeface="Symbol" pitchFamily="18" charset="2"/>
              </a:rPr>
            </a:br>
            <a:r>
              <a:rPr lang="es-ES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s-ES" i="1" baseline="-25000" dirty="0" err="1">
                <a:latin typeface="Times New Roman" pitchFamily="18" charset="0"/>
                <a:sym typeface="Symbol" pitchFamily="18" charset="2"/>
              </a:rPr>
              <a:t>Calc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 &gt; </a:t>
            </a:r>
            <a:r>
              <a:rPr lang="es-ES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s-ES" i="1" baseline="-25000" dirty="0" err="1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 = F</a:t>
            </a:r>
            <a:r>
              <a:rPr lang="es-ES" i="1" baseline="-25000" dirty="0">
                <a:latin typeface="Times New Roman" pitchFamily="18" charset="0"/>
                <a:sym typeface="Symbol" pitchFamily="18" charset="2"/>
              </a:rPr>
              <a:t>k,n-k-1,</a:t>
            </a:r>
            <a:r>
              <a:rPr lang="es-ES" baseline="-25000" dirty="0">
                <a:sym typeface="Symbol" pitchFamily="18" charset="2"/>
              </a:rPr>
              <a:t></a:t>
            </a:r>
          </a:p>
          <a:p>
            <a:r>
              <a:rPr lang="es-ES" dirty="0">
                <a:sym typeface="Symbol" pitchFamily="18" charset="2"/>
              </a:rPr>
              <a:t>Si no se rechaza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s-ES" dirty="0">
                <a:sym typeface="Symbol" pitchFamily="18" charset="2"/>
              </a:rPr>
              <a:t>, entonces ninguna de las variables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dirty="0">
                <a:sym typeface="Symbol" pitchFamily="18" charset="2"/>
              </a:rPr>
              <a:t> en el modelo es útil para pronosticar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Y</a:t>
            </a:r>
          </a:p>
          <a:p>
            <a:r>
              <a:rPr lang="es-ES" dirty="0">
                <a:sym typeface="Symbol" pitchFamily="18" charset="2"/>
              </a:rPr>
              <a:t>Si se rechaza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s-ES" dirty="0">
                <a:sym typeface="Symbol" pitchFamily="18" charset="2"/>
              </a:rPr>
              <a:t>, entonces al menos una de las variables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dirty="0">
                <a:sym typeface="Symbol" pitchFamily="18" charset="2"/>
              </a:rPr>
              <a:t> en el modelo es útil para pronosticar </a:t>
            </a:r>
            <a:r>
              <a:rPr lang="es-ES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dirty="0">
                <a:sym typeface="Symbol" pitchFamily="18" charset="2"/>
              </a:rPr>
              <a:t>, aunque este contraste no nos dice cuál</a:t>
            </a:r>
          </a:p>
          <a:p>
            <a:r>
              <a:rPr lang="es-ES" dirty="0">
                <a:sym typeface="Symbol" pitchFamily="18" charset="2"/>
              </a:rPr>
              <a:t>Para establecer cuáles variables son útiles en el modelo, se debe hacer un contraste adicional sobre cada coeficiente </a:t>
            </a:r>
            <a:r>
              <a:rPr lang="es-ES" i="1" baseline="-25000" dirty="0">
                <a:latin typeface="Times New Roman" pitchFamily="18" charset="0"/>
                <a:sym typeface="Symbol" pitchFamily="18" charset="2"/>
              </a:rPr>
              <a:t>j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28</a:t>
            </a:fld>
            <a:endParaRPr lang="es-E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/>
              <a:t>En el caso del costo de la calefacción, con base en n = 20 observaciones, se obtuvo la siguiente tabla de ANVA: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Realice el contraste de hipótesis para determinar si el modelo es adecuado para pronosticar el costo de la calefacción. Utilice </a:t>
            </a:r>
            <a:r>
              <a:rPr lang="es-ES" dirty="0">
                <a:sym typeface="Symbol" pitchFamily="18" charset="2"/>
              </a:rPr>
              <a:t> = 0.05</a:t>
            </a:r>
          </a:p>
        </p:txBody>
      </p:sp>
      <p:graphicFrame>
        <p:nvGraphicFramePr>
          <p:cNvPr id="8200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84114"/>
              </p:ext>
            </p:extLst>
          </p:nvPr>
        </p:nvGraphicFramePr>
        <p:xfrm>
          <a:off x="2782888" y="2709588"/>
          <a:ext cx="6337300" cy="2087564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de variación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de cuadrados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Cuadrado medio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Regresión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171,220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57,073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21.90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41,695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2,606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112,915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29</a:t>
            </a:fld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100" dirty="0" err="1"/>
              <a:t>Costo</a:t>
            </a:r>
            <a:r>
              <a:rPr lang="en-GB" sz="2100" dirty="0"/>
              <a:t> = 490 - 5.15 </a:t>
            </a:r>
            <a:r>
              <a:rPr lang="en-GB" sz="2100" dirty="0" err="1"/>
              <a:t>Temperatura</a:t>
            </a:r>
            <a:r>
              <a:rPr lang="en-GB" sz="2100" dirty="0"/>
              <a:t> - 14.7 </a:t>
            </a:r>
            <a:r>
              <a:rPr lang="en-GB" sz="2100" dirty="0" err="1"/>
              <a:t>Aislante</a:t>
            </a:r>
            <a:endParaRPr lang="en-GB" sz="2100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9497" y="1628801"/>
            <a:ext cx="8626475" cy="4578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203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hipótesis son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Observamos que</a:t>
            </a:r>
            <a:br>
              <a:rPr lang="es-ES" dirty="0"/>
            </a:br>
            <a:r>
              <a:rPr lang="es-ES" i="1" dirty="0" err="1">
                <a:latin typeface="Times New Roman" pitchFamily="18" charset="0"/>
              </a:rPr>
              <a:t>F</a:t>
            </a:r>
            <a:r>
              <a:rPr lang="es-ES" i="1" baseline="-25000" dirty="0" err="1">
                <a:latin typeface="Times New Roman" pitchFamily="18" charset="0"/>
              </a:rPr>
              <a:t>Calc</a:t>
            </a:r>
            <a:r>
              <a:rPr lang="es-ES" dirty="0"/>
              <a:t> = 21.90 &gt; 3.63  = </a:t>
            </a:r>
            <a:r>
              <a:rPr lang="es-ES" i="1" dirty="0" err="1">
                <a:latin typeface="Times New Roman" pitchFamily="18" charset="0"/>
              </a:rPr>
              <a:t>F</a:t>
            </a:r>
            <a:r>
              <a:rPr lang="es-ES" i="1" baseline="-25000" dirty="0" err="1">
                <a:latin typeface="Times New Roman" pitchFamily="18" charset="0"/>
              </a:rPr>
              <a:t>Tabla</a:t>
            </a:r>
            <a:r>
              <a:rPr lang="es-ES" dirty="0"/>
              <a:t> = </a:t>
            </a:r>
            <a:r>
              <a:rPr lang="es-ES" i="1" dirty="0">
                <a:latin typeface="Times New Roman" pitchFamily="18" charset="0"/>
              </a:rPr>
              <a:t>F</a:t>
            </a:r>
            <a:r>
              <a:rPr lang="es-ES" i="1" baseline="-25000" dirty="0">
                <a:latin typeface="Times New Roman" pitchFamily="18" charset="0"/>
              </a:rPr>
              <a:t>k-1,n-k-1</a:t>
            </a:r>
            <a:r>
              <a:rPr lang="es-ES" baseline="-25000" dirty="0"/>
              <a:t>,</a:t>
            </a:r>
            <a:r>
              <a:rPr lang="es-ES" baseline="-25000" dirty="0">
                <a:sym typeface="Symbol" pitchFamily="18" charset="2"/>
              </a:rPr>
              <a:t> </a:t>
            </a:r>
            <a:r>
              <a:rPr lang="es-ES" dirty="0"/>
              <a:t>= </a:t>
            </a:r>
            <a:r>
              <a:rPr lang="es-ES" i="1" dirty="0">
                <a:latin typeface="Times New Roman" pitchFamily="18" charset="0"/>
              </a:rPr>
              <a:t>F</a:t>
            </a:r>
            <a:r>
              <a:rPr lang="es-ES" baseline="-25000" dirty="0"/>
              <a:t>2,16,0.05</a:t>
            </a:r>
            <a:r>
              <a:rPr lang="es-ES" dirty="0"/>
              <a:t> </a:t>
            </a:r>
          </a:p>
          <a:p>
            <a:r>
              <a:rPr lang="es-ES" dirty="0"/>
              <a:t>Por tanto rechazamos </a:t>
            </a:r>
            <a:r>
              <a:rPr lang="es-ES" i="1" dirty="0">
                <a:latin typeface="Times New Roman" pitchFamily="18" charset="0"/>
              </a:rPr>
              <a:t>H</a:t>
            </a:r>
            <a:r>
              <a:rPr lang="es-ES" baseline="-25000" dirty="0"/>
              <a:t>0</a:t>
            </a:r>
            <a:r>
              <a:rPr lang="es-ES" dirty="0"/>
              <a:t>, al menos una de las variables </a:t>
            </a:r>
            <a:r>
              <a:rPr lang="es-ES" i="1" dirty="0"/>
              <a:t>temperatura exterior, espesor del aislante, edad del calefactor </a:t>
            </a:r>
            <a:r>
              <a:rPr lang="es-ES" dirty="0"/>
              <a:t>resulta útil para pronosticar el </a:t>
            </a:r>
            <a:r>
              <a:rPr lang="es-ES" i="1" dirty="0"/>
              <a:t>costo de la calefacción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97171"/>
              </p:ext>
            </p:extLst>
          </p:nvPr>
        </p:nvGraphicFramePr>
        <p:xfrm>
          <a:off x="2783632" y="2420888"/>
          <a:ext cx="58991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3" imgW="2361960" imgH="482400" progId="">
                  <p:embed/>
                </p:oleObj>
              </mc:Choice>
              <mc:Fallback>
                <p:oleObj name="Equation" r:id="rId3" imgW="236196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420888"/>
                        <a:ext cx="5899150" cy="1211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30</a:t>
            </a:fld>
            <a:endParaRPr lang="es-E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 el ANVA para el modelo de regresión lineal múltiple determinó que existe al menos un coeficiente distinto de cero, entonces el siguiente paso es determinar cuáles son tales coeficientes</a:t>
            </a:r>
          </a:p>
          <a:p>
            <a:r>
              <a:rPr lang="es-ES"/>
              <a:t>Esto se hace realizando un contraste de hipótesis sobre cada uno de los coeficientes </a:t>
            </a:r>
            <a:r>
              <a:rPr lang="es-ES">
                <a:sym typeface="Symbol" pitchFamily="18" charset="2"/>
              </a:rPr>
              <a:t>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, j = 1,2,…,k</a:t>
            </a:r>
            <a:r>
              <a:rPr lang="es-ES">
                <a:sym typeface="Symbol" pitchFamily="18" charset="2"/>
              </a:rPr>
              <a:t>: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Estos contrastes los haremos con base en los resultados de algún paquete estadístico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02464"/>
              </p:ext>
            </p:extLst>
          </p:nvPr>
        </p:nvGraphicFramePr>
        <p:xfrm>
          <a:off x="5401468" y="4005064"/>
          <a:ext cx="13890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3" imgW="698400" imgH="482400" progId="">
                  <p:embed/>
                </p:oleObj>
              </mc:Choice>
              <mc:Fallback>
                <p:oleObj name="Equation" r:id="rId3" imgW="69840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468" y="4005064"/>
                        <a:ext cx="1389063" cy="963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31</a:t>
            </a:fld>
            <a:endParaRPr lang="es-E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paquetes estadísticos producen una tabla como la siguiente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Y el estadístico de prueba es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451" y="2752328"/>
            <a:ext cx="6704013" cy="1828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5079"/>
              </p:ext>
            </p:extLst>
          </p:nvPr>
        </p:nvGraphicFramePr>
        <p:xfrm>
          <a:off x="6384033" y="4725144"/>
          <a:ext cx="12938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4" imgW="520560" imgH="533160" progId="">
                  <p:embed/>
                </p:oleObj>
              </mc:Choice>
              <mc:Fallback>
                <p:oleObj name="Equation" r:id="rId4" imgW="520560" imgH="5331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3" y="4725144"/>
                        <a:ext cx="1293813" cy="1328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32</a:t>
            </a:fld>
            <a:endParaRPr lang="es-E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100"/>
              <a:t>Dicho estadístico se compara contra los cuantiles de la distribución </a:t>
            </a:r>
            <a:r>
              <a:rPr lang="es-ES" sz="2100" i="1">
                <a:latin typeface="Times New Roman" pitchFamily="18" charset="0"/>
              </a:rPr>
              <a:t>T </a:t>
            </a:r>
            <a:r>
              <a:rPr lang="es-ES" sz="2100"/>
              <a:t>con </a:t>
            </a:r>
            <a:r>
              <a:rPr lang="es-ES" sz="2100" i="1">
                <a:latin typeface="Times New Roman" pitchFamily="18" charset="0"/>
              </a:rPr>
              <a:t>n-k-1</a:t>
            </a:r>
            <a:r>
              <a:rPr lang="es-ES" sz="2100"/>
              <a:t> g.l.</a:t>
            </a:r>
          </a:p>
          <a:p>
            <a:pPr>
              <a:lnSpc>
                <a:spcPct val="90000"/>
              </a:lnSpc>
            </a:pPr>
            <a:r>
              <a:rPr lang="es-ES" sz="2100"/>
              <a:t>Se rechaza </a:t>
            </a:r>
            <a:r>
              <a:rPr lang="es-ES" sz="2100" i="1">
                <a:latin typeface="Times New Roman" pitchFamily="18" charset="0"/>
              </a:rPr>
              <a:t>H</a:t>
            </a:r>
            <a:r>
              <a:rPr lang="es-ES" sz="2100" baseline="-25000"/>
              <a:t>0</a:t>
            </a:r>
            <a:r>
              <a:rPr lang="es-ES" sz="2100"/>
              <a:t> al nivel </a:t>
            </a:r>
            <a:r>
              <a:rPr lang="es-ES" sz="2100">
                <a:sym typeface="Symbol" pitchFamily="18" charset="2"/>
              </a:rPr>
              <a:t> establecido </a:t>
            </a:r>
            <a:r>
              <a:rPr lang="es-ES" sz="2100"/>
              <a:t>si </a:t>
            </a:r>
            <a:r>
              <a:rPr lang="es-ES" sz="2100" i="1">
                <a:latin typeface="Times New Roman" pitchFamily="18" charset="0"/>
              </a:rPr>
              <a:t>T</a:t>
            </a:r>
            <a:r>
              <a:rPr lang="es-ES" sz="2100" i="1" baseline="-25000">
                <a:latin typeface="Times New Roman" pitchFamily="18" charset="0"/>
              </a:rPr>
              <a:t>j</a:t>
            </a:r>
            <a:r>
              <a:rPr lang="es-ES" sz="2100"/>
              <a:t> &lt; -</a:t>
            </a:r>
            <a:r>
              <a:rPr lang="es-ES" sz="2100" i="1">
                <a:latin typeface="Times New Roman" pitchFamily="18" charset="0"/>
              </a:rPr>
              <a:t>T</a:t>
            </a:r>
            <a:r>
              <a:rPr lang="es-ES" sz="2100" i="1" baseline="-25000">
                <a:latin typeface="Times New Roman" pitchFamily="18" charset="0"/>
              </a:rPr>
              <a:t>n-k-1,</a:t>
            </a:r>
            <a:r>
              <a:rPr lang="es-ES" sz="2100" i="1" baseline="-25000">
                <a:latin typeface="Times New Roman" pitchFamily="18" charset="0"/>
                <a:sym typeface="Symbol" pitchFamily="18" charset="2"/>
              </a:rPr>
              <a:t>/2</a:t>
            </a:r>
            <a:r>
              <a:rPr lang="es-ES" sz="2100"/>
              <a:t> o si </a:t>
            </a:r>
            <a:br>
              <a:rPr lang="es-ES" sz="2100"/>
            </a:br>
            <a:r>
              <a:rPr lang="es-ES" sz="2100" i="1">
                <a:latin typeface="Times New Roman" pitchFamily="18" charset="0"/>
              </a:rPr>
              <a:t>T</a:t>
            </a:r>
            <a:r>
              <a:rPr lang="es-ES" sz="2100" i="1" baseline="-25000">
                <a:latin typeface="Times New Roman" pitchFamily="18" charset="0"/>
              </a:rPr>
              <a:t>j</a:t>
            </a:r>
            <a:r>
              <a:rPr lang="es-ES" sz="2100"/>
              <a:t> &gt; </a:t>
            </a:r>
            <a:r>
              <a:rPr lang="es-ES" sz="2100" i="1">
                <a:latin typeface="Times New Roman" pitchFamily="18" charset="0"/>
              </a:rPr>
              <a:t>T</a:t>
            </a:r>
            <a:r>
              <a:rPr lang="es-ES" sz="2100" i="1" baseline="-25000">
                <a:latin typeface="Times New Roman" pitchFamily="18" charset="0"/>
              </a:rPr>
              <a:t>n-k-1,</a:t>
            </a:r>
            <a:r>
              <a:rPr lang="es-ES" sz="2100" i="1" baseline="-25000">
                <a:latin typeface="Times New Roman" pitchFamily="18" charset="0"/>
                <a:sym typeface="Symbol" pitchFamily="18" charset="2"/>
              </a:rPr>
              <a:t>/2</a:t>
            </a:r>
          </a:p>
          <a:p>
            <a:pPr>
              <a:lnSpc>
                <a:spcPct val="90000"/>
              </a:lnSpc>
            </a:pPr>
            <a:r>
              <a:rPr lang="es-ES" sz="2100">
                <a:sym typeface="Symbol" pitchFamily="18" charset="2"/>
              </a:rPr>
              <a:t>Si se rechaza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100" baseline="-25000">
                <a:sym typeface="Symbol" pitchFamily="18" charset="2"/>
              </a:rPr>
              <a:t>0</a:t>
            </a:r>
            <a:r>
              <a:rPr lang="es-ES" sz="2100">
                <a:sym typeface="Symbol" pitchFamily="18" charset="2"/>
              </a:rPr>
              <a:t>, entonces la variable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1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100">
                <a:sym typeface="Symbol" pitchFamily="18" charset="2"/>
              </a:rPr>
              <a:t> es de utilidad para pronosticar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100">
                <a:sym typeface="Symbol" pitchFamily="18" charset="2"/>
              </a:rPr>
              <a:t>, por tanto se le mantiene en el modelo</a:t>
            </a:r>
          </a:p>
          <a:p>
            <a:pPr>
              <a:lnSpc>
                <a:spcPct val="90000"/>
              </a:lnSpc>
            </a:pPr>
            <a:r>
              <a:rPr lang="es-ES" sz="2100">
                <a:sym typeface="Symbol" pitchFamily="18" charset="2"/>
              </a:rPr>
              <a:t>Por el contrario, si no se rechaza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100" baseline="-25000">
                <a:sym typeface="Symbol" pitchFamily="18" charset="2"/>
              </a:rPr>
              <a:t>0</a:t>
            </a:r>
            <a:r>
              <a:rPr lang="es-ES" sz="2100">
                <a:sym typeface="Symbol" pitchFamily="18" charset="2"/>
              </a:rPr>
              <a:t>, entonces la variable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1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100">
                <a:sym typeface="Symbol" pitchFamily="18" charset="2"/>
              </a:rPr>
              <a:t> no es de utilidad para pronosticar </a:t>
            </a:r>
            <a:r>
              <a:rPr lang="es-ES" sz="21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100">
                <a:sym typeface="Symbol" pitchFamily="18" charset="2"/>
              </a:rPr>
              <a:t>, en consecuencia se le elimina del modelo</a:t>
            </a:r>
          </a:p>
          <a:p>
            <a:pPr>
              <a:lnSpc>
                <a:spcPct val="90000"/>
              </a:lnSpc>
            </a:pPr>
            <a:r>
              <a:rPr lang="es-ES" sz="2100">
                <a:sym typeface="Symbol" pitchFamily="18" charset="2"/>
              </a:rPr>
              <a:t>Una vez que se han resuelto todos los contrastes, se </a:t>
            </a:r>
            <a:r>
              <a:rPr lang="es-ES" sz="2100" b="1">
                <a:solidFill>
                  <a:schemeClr val="hlink"/>
                </a:solidFill>
                <a:sym typeface="Symbol" pitchFamily="18" charset="2"/>
              </a:rPr>
              <a:t>reajusta</a:t>
            </a:r>
            <a:r>
              <a:rPr lang="es-ES" sz="2100">
                <a:sym typeface="Symbol" pitchFamily="18" charset="2"/>
              </a:rPr>
              <a:t> el modelo, solamente con las variables cuyos coeficientes resultaron distintos de cero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33</a:t>
            </a:fld>
            <a:endParaRPr lang="es-E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Considere los resultados producidos por </a:t>
            </a:r>
            <a:r>
              <a:rPr lang="es-ES" i="1" dirty="0" err="1"/>
              <a:t>Minitab</a:t>
            </a:r>
            <a:r>
              <a:rPr lang="es-ES" dirty="0"/>
              <a:t> para el modelo del ejemplo anterior: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Realice los contrastes para los coeficientes de las variables independientes y escriba el modelo final</a:t>
            </a:r>
          </a:p>
        </p:txBody>
      </p:sp>
      <p:graphicFrame>
        <p:nvGraphicFramePr>
          <p:cNvPr id="8611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8973"/>
              </p:ext>
            </p:extLst>
          </p:nvPr>
        </p:nvGraphicFramePr>
        <p:xfrm>
          <a:off x="2867025" y="2922438"/>
          <a:ext cx="6324600" cy="2090739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Predictor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Coeficiente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 estándar del coeficiente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s-E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Valor-p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427.19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59.60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7.17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-4.58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-5.93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-14.83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4.75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-3.12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0.148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34</a:t>
            </a:fld>
            <a:endParaRPr lang="es-E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/>
              <a:t>Para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, tenemos: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Las hipótesis son: 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endParaRPr lang="es-ES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El estadístico de prueba es: 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endParaRPr lang="es-ES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Como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>
                <a:sym typeface="Symbol" pitchFamily="18" charset="2"/>
              </a:rPr>
              <a:t> =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n-k-1,</a:t>
            </a:r>
            <a:r>
              <a:rPr lang="es-ES" baseline="-25000">
                <a:sym typeface="Symbol" pitchFamily="18" charset="2"/>
              </a:rPr>
              <a:t>/2</a:t>
            </a:r>
            <a:r>
              <a:rPr lang="es-ES">
                <a:sym typeface="Symbol" pitchFamily="18" charset="2"/>
              </a:rPr>
              <a:t> =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16,</a:t>
            </a:r>
            <a:r>
              <a:rPr lang="es-ES" baseline="-25000">
                <a:sym typeface="Symbol" pitchFamily="18" charset="2"/>
              </a:rPr>
              <a:t>0.025</a:t>
            </a:r>
            <a:r>
              <a:rPr lang="es-ES">
                <a:sym typeface="Symbol" pitchFamily="18" charset="2"/>
              </a:rPr>
              <a:t> = 2.12, entonces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Calc </a:t>
            </a:r>
            <a:r>
              <a:rPr lang="es-ES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&lt; -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,</a:t>
            </a:r>
            <a:r>
              <a:rPr lang="es-ES" i="1">
                <a:sym typeface="Symbol" pitchFamily="18" charset="2"/>
              </a:rPr>
              <a:t> y por tanto se rechaza la nipótesis nula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Conservamos a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en el modelo</a:t>
            </a:r>
            <a:endParaRPr lang="es-ES" baseline="-25000">
              <a:sym typeface="Symbol" pitchFamily="18" charset="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88075"/>
              </p:ext>
            </p:extLst>
          </p:nvPr>
        </p:nvGraphicFramePr>
        <p:xfrm>
          <a:off x="5310411" y="2195390"/>
          <a:ext cx="1338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Equation" r:id="rId3" imgW="672840" imgH="457200" progId="">
                  <p:embed/>
                </p:oleObj>
              </mc:Choice>
              <mc:Fallback>
                <p:oleObj name="Equation" r:id="rId3" imgW="67284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411" y="2195390"/>
                        <a:ext cx="1338263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56094"/>
              </p:ext>
            </p:extLst>
          </p:nvPr>
        </p:nvGraphicFramePr>
        <p:xfrm>
          <a:off x="6462538" y="3131494"/>
          <a:ext cx="30178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5" imgW="1511280" imgH="507960" progId="">
                  <p:embed/>
                </p:oleObj>
              </mc:Choice>
              <mc:Fallback>
                <p:oleObj name="Equation" r:id="rId5" imgW="1511280" imgH="507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538" y="3131494"/>
                        <a:ext cx="3017838" cy="1017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35</a:t>
            </a:fld>
            <a:endParaRPr lang="es-E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Procediendo de manera similar, obtenemos que hay que conservar a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baseline="-25000" dirty="0"/>
              <a:t>2</a:t>
            </a:r>
            <a:r>
              <a:rPr lang="es-ES" dirty="0"/>
              <a:t> en el modelo, pero no así a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baseline="-25000" dirty="0"/>
              <a:t>3</a:t>
            </a:r>
          </a:p>
          <a:p>
            <a:r>
              <a:rPr lang="es-ES" dirty="0"/>
              <a:t>Recordemos que el modelo original con tres variables era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Pero, tras reajustarlo solamente con dos variables, el modelo final es: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71574"/>
              </p:ext>
            </p:extLst>
          </p:nvPr>
        </p:nvGraphicFramePr>
        <p:xfrm>
          <a:off x="3745706" y="4899500"/>
          <a:ext cx="40909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3" imgW="1638000" imgH="228600" progId="">
                  <p:embed/>
                </p:oleObj>
              </mc:Choice>
              <mc:Fallback>
                <p:oleObj name="Equation" r:id="rId3" imgW="16380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706" y="4899500"/>
                        <a:ext cx="4090987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36</a:t>
            </a:fld>
            <a:endParaRPr lang="es-ES" alt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92F9BC2-87FB-4FA5-B87B-6496882CB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20049"/>
              </p:ext>
            </p:extLst>
          </p:nvPr>
        </p:nvGraphicFramePr>
        <p:xfrm>
          <a:off x="3016250" y="3274218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5" imgW="2222280" imgH="228600" progId="">
                  <p:embed/>
                </p:oleObj>
              </mc:Choice>
              <mc:Fallback>
                <p:oleObj name="Equation" r:id="rId5" imgW="2222280" imgH="228600" progId="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274218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b="1"/>
              <a:t>Freund, Rudolf J. y Wilson, William J.</a:t>
            </a:r>
            <a:r>
              <a:rPr lang="es-ES"/>
              <a:t> </a:t>
            </a:r>
            <a:r>
              <a:rPr lang="es-ES" i="1"/>
              <a:t>Regression Analysis: Statistical modeling of a response variable</a:t>
            </a:r>
            <a:r>
              <a:rPr lang="es-ES"/>
              <a:t>. Academic Press. EUA 1998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37</a:t>
            </a:fld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4" y="1289051"/>
            <a:ext cx="8847137" cy="554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900" dirty="0" err="1"/>
              <a:t>Ejemplo</a:t>
            </a:r>
            <a:r>
              <a:rPr lang="en-GB" sz="1900" dirty="0"/>
              <a:t> de </a:t>
            </a:r>
            <a:r>
              <a:rPr lang="en-GB" sz="1900" dirty="0" err="1"/>
              <a:t>relación</a:t>
            </a:r>
            <a:r>
              <a:rPr lang="en-GB" sz="1900" dirty="0"/>
              <a:t> no lineal:</a:t>
            </a:r>
            <a:br>
              <a:rPr lang="en-GB" sz="1900" dirty="0"/>
            </a:br>
            <a:r>
              <a:rPr lang="en-GB" sz="1900" dirty="0"/>
              <a:t>y = x</a:t>
            </a:r>
            <a:r>
              <a:rPr lang="en-GB" sz="1900" baseline="-33000" dirty="0"/>
              <a:t>1</a:t>
            </a:r>
            <a:r>
              <a:rPr lang="en-GB" sz="1900" baseline="33000" dirty="0"/>
              <a:t>2</a:t>
            </a:r>
            <a:r>
              <a:rPr lang="en-GB" sz="1900" dirty="0"/>
              <a:t> + x</a:t>
            </a:r>
            <a:r>
              <a:rPr lang="en-GB" sz="1900" baseline="-33000" dirty="0"/>
              <a:t>2</a:t>
            </a:r>
            <a:r>
              <a:rPr lang="en-GB" sz="1900" baseline="33000" dirty="0"/>
              <a:t>2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54549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4" y="1309689"/>
            <a:ext cx="8847137" cy="554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900" dirty="0" err="1"/>
              <a:t>Ejemplo</a:t>
            </a:r>
            <a:r>
              <a:rPr lang="en-GB" sz="1900" dirty="0"/>
              <a:t> de </a:t>
            </a:r>
            <a:r>
              <a:rPr lang="en-GB" sz="1900" dirty="0" err="1"/>
              <a:t>relación</a:t>
            </a:r>
            <a:r>
              <a:rPr lang="en-GB" sz="1900" dirty="0"/>
              <a:t> no lineal:</a:t>
            </a:r>
            <a:br>
              <a:rPr lang="en-GB" sz="1900" dirty="0"/>
            </a:br>
            <a:r>
              <a:rPr lang="en-GB" sz="1900" dirty="0"/>
              <a:t>y = x</a:t>
            </a:r>
            <a:r>
              <a:rPr lang="en-GB" sz="1900" baseline="-33000" dirty="0"/>
              <a:t>1</a:t>
            </a:r>
            <a:r>
              <a:rPr lang="en-GB" sz="1900" baseline="33000" dirty="0"/>
              <a:t>2</a:t>
            </a:r>
            <a:r>
              <a:rPr lang="en-GB" sz="1900" dirty="0"/>
              <a:t> - x</a:t>
            </a:r>
            <a:r>
              <a:rPr lang="en-GB" sz="1900" baseline="-33000" dirty="0"/>
              <a:t>2</a:t>
            </a:r>
            <a:r>
              <a:rPr lang="en-GB" sz="1900" baseline="33000" dirty="0"/>
              <a:t>2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9341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Modelo de Regresión Lineal Múltiple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Cuando se tiene más de una variable explicativa, el modelo es</a:t>
            </a:r>
          </a:p>
          <a:p>
            <a:endParaRPr lang="es-ES" sz="2700" dirty="0"/>
          </a:p>
          <a:p>
            <a:r>
              <a:rPr lang="es-ES" sz="2700" dirty="0"/>
              <a:t>De donde</a:t>
            </a:r>
          </a:p>
          <a:p>
            <a:endParaRPr lang="es-ES" sz="2700" dirty="0"/>
          </a:p>
          <a:p>
            <a:r>
              <a:rPr lang="es-ES" sz="2700" dirty="0"/>
              <a:t>O, simplificando la notación </a:t>
            </a:r>
          </a:p>
          <a:p>
            <a:endParaRPr lang="es-ES" sz="2700" dirty="0"/>
          </a:p>
          <a:p>
            <a:r>
              <a:rPr lang="es-ES" sz="2700" dirty="0"/>
              <a:t>Al modelo anterior lo estimamos con 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41293"/>
              </p:ext>
            </p:extLst>
          </p:nvPr>
        </p:nvGraphicFramePr>
        <p:xfrm>
          <a:off x="3871118" y="2492896"/>
          <a:ext cx="4449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18" y="2492896"/>
                        <a:ext cx="4449763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66753"/>
              </p:ext>
            </p:extLst>
          </p:nvPr>
        </p:nvGraphicFramePr>
        <p:xfrm>
          <a:off x="2918618" y="3378721"/>
          <a:ext cx="6278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Equation" r:id="rId5" imgW="3136680" imgH="253800" progId="">
                  <p:embed/>
                </p:oleObj>
              </mc:Choice>
              <mc:Fallback>
                <p:oleObj name="Equation" r:id="rId5" imgW="31366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18" y="3378721"/>
                        <a:ext cx="6278563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25868"/>
              </p:ext>
            </p:extLst>
          </p:nvPr>
        </p:nvGraphicFramePr>
        <p:xfrm>
          <a:off x="4215606" y="4509021"/>
          <a:ext cx="3709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7" imgW="1854000" imgH="228600" progId="">
                  <p:embed/>
                </p:oleObj>
              </mc:Choice>
              <mc:Fallback>
                <p:oleObj name="Equation" r:id="rId7" imgW="18540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606" y="4509021"/>
                        <a:ext cx="3709987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88537"/>
              </p:ext>
            </p:extLst>
          </p:nvPr>
        </p:nvGraphicFramePr>
        <p:xfrm>
          <a:off x="4231481" y="5326583"/>
          <a:ext cx="37099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9" imgW="1854000" imgH="253800" progId="">
                  <p:embed/>
                </p:oleObj>
              </mc:Choice>
              <mc:Fallback>
                <p:oleObj name="Equation" r:id="rId9" imgW="18540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481" y="5326583"/>
                        <a:ext cx="3709987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8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Estimadores de mínimos cuadrados del modelo de RLM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Matricialmente, el modelo de RLM lo podemos expresar como</a:t>
            </a:r>
          </a:p>
          <a:p>
            <a:r>
              <a:rPr lang="es-ES"/>
              <a:t>Donde  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7248526" y="2420938"/>
          <a:ext cx="157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3" imgW="698400" imgH="203040" progId="">
                  <p:embed/>
                </p:oleObj>
              </mc:Choice>
              <mc:Fallback>
                <p:oleObj name="Equation" r:id="rId3" imgW="698400" imgH="203040" progId="">
                  <p:embed/>
                  <p:pic>
                    <p:nvPicPr>
                      <p:cNvPr id="163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2420938"/>
                        <a:ext cx="1573213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063750" y="3573463"/>
          <a:ext cx="13144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5" imgW="583920" imgH="939600" progId="">
                  <p:embed/>
                </p:oleObj>
              </mc:Choice>
              <mc:Fallback>
                <p:oleObj name="Equation" r:id="rId5" imgW="583920" imgH="939600" progId="">
                  <p:embed/>
                  <p:pic>
                    <p:nvPicPr>
                      <p:cNvPr id="163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73463"/>
                        <a:ext cx="1314450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3559175" y="3573463"/>
          <a:ext cx="32575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7" imgW="1447560" imgH="939600" progId="">
                  <p:embed/>
                </p:oleObj>
              </mc:Choice>
              <mc:Fallback>
                <p:oleObj name="Equation" r:id="rId7" imgW="1447560" imgH="939600" progId="">
                  <p:embed/>
                  <p:pic>
                    <p:nvPicPr>
                      <p:cNvPr id="163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573463"/>
                        <a:ext cx="3257550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7027864" y="3573463"/>
          <a:ext cx="12858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9" imgW="571320" imgH="939600" progId="">
                  <p:embed/>
                </p:oleObj>
              </mc:Choice>
              <mc:Fallback>
                <p:oleObj name="Equation" r:id="rId9" imgW="571320" imgH="939600" progId="">
                  <p:embed/>
                  <p:pic>
                    <p:nvPicPr>
                      <p:cNvPr id="163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4" y="3573463"/>
                        <a:ext cx="1285875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8583614" y="3573463"/>
          <a:ext cx="12287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11" imgW="545760" imgH="939600" progId="">
                  <p:embed/>
                </p:oleObj>
              </mc:Choice>
              <mc:Fallback>
                <p:oleObj name="Equation" r:id="rId11" imgW="545760" imgH="939600" progId="">
                  <p:embed/>
                  <p:pic>
                    <p:nvPicPr>
                      <p:cNvPr id="163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14" y="3573463"/>
                        <a:ext cx="1228725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8653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Estimadores de mínimos cuadrados del modelo de RLM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estimadores de mínimos cuadrados también deben minimizar la suma de cuadrados de los errores: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Puede verse que tales estimadores son: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795714" y="2851249"/>
          <a:ext cx="4600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3" imgW="2044440" imgH="431640" progId="">
                  <p:embed/>
                </p:oleObj>
              </mc:Choice>
              <mc:Fallback>
                <p:oleObj name="Equation" r:id="rId3" imgW="2044440" imgH="431640" progId="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4" y="2851249"/>
                        <a:ext cx="4600575" cy="971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4824414" y="4759424"/>
          <a:ext cx="2543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5" imgW="1130040" imgH="304560" progId="">
                  <p:embed/>
                </p:oleObj>
              </mc:Choice>
              <mc:Fallback>
                <p:oleObj name="Equation" r:id="rId5" imgW="1130040" imgH="304560" progId="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4" y="4759424"/>
                        <a:ext cx="25431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30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900"/>
              <a:t>Supuestos básicos del modelo de regresión lineal múltiple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900"/>
              <a:t>Relación entre Y y las X</a:t>
            </a:r>
            <a:r>
              <a:rPr lang="es-MX" sz="2900" baseline="-25000"/>
              <a:t>j</a:t>
            </a:r>
            <a:endParaRPr lang="es-MX" sz="2900"/>
          </a:p>
          <a:p>
            <a:pPr lvl="1">
              <a:lnSpc>
                <a:spcPct val="90000"/>
              </a:lnSpc>
            </a:pPr>
            <a:r>
              <a:rPr lang="es-MX"/>
              <a:t>Existe una relación entre Y y cada X</a:t>
            </a:r>
            <a:r>
              <a:rPr lang="es-MX" baseline="-25000"/>
              <a:t>j</a:t>
            </a:r>
            <a:r>
              <a:rPr lang="es-MX"/>
              <a:t>; dicha relación es lineal</a:t>
            </a:r>
          </a:p>
          <a:p>
            <a:pPr lvl="1">
              <a:lnSpc>
                <a:spcPct val="90000"/>
              </a:lnSpc>
            </a:pPr>
            <a:r>
              <a:rPr lang="es-MX"/>
              <a:t>Cualquier otro factor que influya en Y y no esté especificado en el modelo, lo consideramos como parte de un “término aleatorio de error”, </a:t>
            </a:r>
            <a:r>
              <a:rPr lang="es-MX">
                <a:sym typeface="Symbol" pitchFamily="18" charset="2"/>
              </a:rPr>
              <a:t></a:t>
            </a:r>
          </a:p>
          <a:p>
            <a:pPr lvl="1">
              <a:lnSpc>
                <a:spcPct val="90000"/>
              </a:lnSpc>
            </a:pPr>
            <a:r>
              <a:rPr lang="es-MX"/>
              <a:t>Es decir, hay una relación entre las variables que se puede expresar como</a:t>
            </a:r>
            <a:endParaRPr lang="es-MX">
              <a:sym typeface="Symbol" pitchFamily="18" charset="2"/>
            </a:endParaRP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6600826" y="4581525"/>
          <a:ext cx="157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Equation" r:id="rId3" imgW="698400" imgH="203040" progId="">
                  <p:embed/>
                </p:oleObj>
              </mc:Choice>
              <mc:Fallback>
                <p:oleObj name="Equation" r:id="rId3" imgW="6984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4581525"/>
                        <a:ext cx="1573213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altLang="en-US"/>
              <a:t>Ene 2013</a:t>
            </a: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altLang="en-US"/>
              <a:t>RLM Pruebas ANVA y T</a:t>
            </a: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3705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8282</TotalTime>
  <Words>2609</Words>
  <Application>Microsoft Office PowerPoint</Application>
  <PresentationFormat>Panorámica</PresentationFormat>
  <Paragraphs>448</Paragraphs>
  <Slides>37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Constantia</vt:lpstr>
      <vt:lpstr>Sylfaen</vt:lpstr>
      <vt:lpstr>Times New Roman</vt:lpstr>
      <vt:lpstr>Wingdings</vt:lpstr>
      <vt:lpstr>Wingdings 2</vt:lpstr>
      <vt:lpstr>Flujo</vt:lpstr>
      <vt:lpstr>Equation</vt:lpstr>
      <vt:lpstr>Regresión Lineal Múltiple Pruebas ANVA y T </vt:lpstr>
      <vt:lpstr>Modelo de regresión lineal múltiple</vt:lpstr>
      <vt:lpstr>Costo = 490 - 5.15 Temperatura - 14.7 Aislante</vt:lpstr>
      <vt:lpstr>Ejemplo de relación no lineal: y = x12 + x22</vt:lpstr>
      <vt:lpstr>Ejemplo de relación no lineal: y = x12 - x22</vt:lpstr>
      <vt:lpstr>Modelo de Regresión Lineal Múltiple</vt:lpstr>
      <vt:lpstr>Estimadores de mínimos cuadrados del modelo de RLM</vt:lpstr>
      <vt:lpstr>Estimadores de mínimos cuadrados del modelo de RLM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Ejemplo RLM</vt:lpstr>
      <vt:lpstr>Verificación de la validez del modelo</vt:lpstr>
      <vt:lpstr>Modelo general de regresión lineal múltiple</vt:lpstr>
      <vt:lpstr>Interpretación de los coeficientes de un modelo de regresión lineal múltiple</vt:lpstr>
      <vt:lpstr>Interpretación de los coeficientes de un modelo de regresión lineal múltiple</vt:lpstr>
      <vt:lpstr>Interpretación de los coeficientes de un modelo de regresión lineal múltiple</vt:lpstr>
      <vt:lpstr>Interpretación de los coeficientes de un modelo de regresión lineal múltiple</vt:lpstr>
      <vt:lpstr>Ejemplo 1</vt:lpstr>
      <vt:lpstr>Ejemplo 1</vt:lpstr>
      <vt:lpstr>Ejemplo 1</vt:lpstr>
      <vt:lpstr>Ejemplo 1</vt:lpstr>
      <vt:lpstr>Ejemplo 1</vt:lpstr>
      <vt:lpstr>Análisis de varianza para un modelo de regresión lineal múltiple</vt:lpstr>
      <vt:lpstr>Análisis de varianza para un modelo de regresión lineal múltiple</vt:lpstr>
      <vt:lpstr>Análisis de varianza para un modelo de regresión lineal múltiple</vt:lpstr>
      <vt:lpstr>Ejemplo 2</vt:lpstr>
      <vt:lpstr>Ejemplo 2</vt:lpstr>
      <vt:lpstr>Inferencias sobre los coeficientes del modelo</vt:lpstr>
      <vt:lpstr>Inferencias sobre los coeficientes del modelo</vt:lpstr>
      <vt:lpstr>Inferencias sobre los coeficientes del modelo</vt:lpstr>
      <vt:lpstr>Ejemplo 3</vt:lpstr>
      <vt:lpstr>Ejemplo 3</vt:lpstr>
      <vt:lpstr>Ejemplo 3</vt:lpstr>
      <vt:lpstr>Referencias</vt:lpstr>
    </vt:vector>
  </TitlesOfParts>
  <Company>INEE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 Análisis de Varianza y Pruebas t para coeficientes individuales</dc:title>
  <dc:creator>Paul Ramírez De la Cruz</dc:creator>
  <cp:lastModifiedBy>Paul Ramirez de la Cruz</cp:lastModifiedBy>
  <cp:revision>43</cp:revision>
  <dcterms:created xsi:type="dcterms:W3CDTF">2008-05-20T14:17:53Z</dcterms:created>
  <dcterms:modified xsi:type="dcterms:W3CDTF">2020-11-25T01:27:07Z</dcterms:modified>
</cp:coreProperties>
</file>