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786E3-CA41-47BF-8073-4AA6EDEE2CC3}" type="datetimeFigureOut">
              <a:rPr lang="es-MX" smtClean="0"/>
              <a:t>31/03/2021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AB2F0-D81F-4B8B-A371-3D8D197BC1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12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LITC 2016 10 07</a:t>
            </a:r>
          </a:p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FDB505-0F7E-4101-89D4-4923155766A0}" type="slidenum">
              <a:rPr kumimoji="0" 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49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LITC</a:t>
            </a:r>
            <a:r>
              <a:rPr lang="es-MX" baseline="0" dirty="0" smtClean="0"/>
              <a:t> 2016 10 10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FDB505-0F7E-4101-89D4-4923155766A0}" type="slidenum">
              <a:rPr kumimoji="0" 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25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LITC 2016 10 07</a:t>
            </a:r>
          </a:p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FDB505-0F7E-4101-89D4-4923155766A0}" type="slidenum">
              <a:rPr kumimoji="0" 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58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LITC 2016 10 07</a:t>
            </a:r>
          </a:p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FDB505-0F7E-4101-89D4-4923155766A0}" type="slidenum">
              <a:rPr kumimoji="0" 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32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LMA 2018 02 21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FDB505-0F7E-4101-89D4-4923155766A0}" type="slidenum">
              <a:rPr kumimoji="0" 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45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LMA 2018 02 21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FDB505-0F7E-4101-89D4-4923155766A0}" type="slidenum">
              <a:rPr kumimoji="0" 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19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LMA 2018 02 21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FDB505-0F7E-4101-89D4-4923155766A0}" type="slidenum">
              <a:rPr kumimoji="0" 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533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LITC 2016 10 05</a:t>
            </a:r>
          </a:p>
          <a:p>
            <a:r>
              <a:rPr lang="es-MX" dirty="0" smtClean="0"/>
              <a:t>LRI 2017 04</a:t>
            </a:r>
            <a:r>
              <a:rPr lang="es-MX" baseline="0" dirty="0" smtClean="0"/>
              <a:t> 04</a:t>
            </a:r>
          </a:p>
          <a:p>
            <a:r>
              <a:rPr lang="es-MX" baseline="0" dirty="0" err="1" smtClean="0"/>
              <a:t>Mkt</a:t>
            </a:r>
            <a:r>
              <a:rPr lang="es-MX" baseline="0" dirty="0" smtClean="0"/>
              <a:t> 2017 10 06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FDB505-0F7E-4101-89D4-4923155766A0}" type="slidenum">
              <a:rPr kumimoji="0" 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506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IE 2018 04 03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FDB505-0F7E-4101-89D4-4923155766A0}" type="slidenum">
              <a:rPr kumimoji="0" 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44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LITC 2016 10 06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FDB505-0F7E-4101-89D4-4923155766A0}" type="slidenum">
              <a:rPr kumimoji="0" 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32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7200" cap="all" baseline="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 smtClean="0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 smtClean="0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FE1ABE0F-33E7-45C3-84C8-F38651E62F7E}" type="slidenum">
              <a:rPr lang="es-ES" smtClean="0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latin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15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 smtClean="0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 smtClean="0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1ED2A397-D9A6-42D8-9544-F650CD65BDA4}" type="slidenum">
              <a:rPr lang="es-ES" smtClean="0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7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 smtClean="0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 smtClean="0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50AA52A-8386-430C-BA51-AFC59A3D27C8}" type="slidenum">
              <a:rPr lang="es-ES" smtClean="0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 smtClean="0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 smtClean="0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 smtClean="0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46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0"/>
            <a:ext cx="10363200" cy="2200275"/>
          </a:xfrm>
        </p:spPr>
        <p:txBody>
          <a:bodyPr anchor="b">
            <a:normAutofit/>
          </a:bodyPr>
          <a:lstStyle>
            <a:lvl1pPr algn="l">
              <a:defRPr sz="6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 smtClean="0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 smtClean="0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5164DE5C-B571-441B-95E5-502A3520F545}" type="slidenum">
              <a:rPr lang="es-ES" smtClean="0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latin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3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453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 smtClean="0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 smtClean="0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94C03584-A8C1-4821-B8CF-C0903AD7327A}" type="slidenum">
              <a:rPr lang="es-ES" smtClean="0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667" b="0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66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 smtClean="0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 smtClean="0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B419BBC9-D6C0-4D12-8A40-DC3F3A1A76AA}" type="slidenum">
              <a:rPr lang="es-ES" smtClean="0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latin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1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 smtClean="0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 smtClean="0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EBEDDAFB-5C92-4140-BFEA-ED9E26007142}" type="slidenum">
              <a:rPr lang="es-ES" smtClean="0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2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 smtClean="0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 smtClean="0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C2C6D281-2C19-4F81-864F-5326002769C3}" type="slidenum">
              <a:rPr lang="es-ES" smtClean="0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5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4"/>
            <a:ext cx="2852928" cy="424361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 smtClean="0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 smtClean="0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BDA83D8-61DC-49C9-B8B1-471C4D67BEE4}" type="slidenum">
              <a:rPr lang="es-ES" smtClean="0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latin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46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 smtClean="0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 smtClean="0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5B6ADA96-BC43-4605-972B-A5480200A954}" type="slidenum">
              <a:rPr lang="es-ES" smtClean="0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0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7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 smtClean="0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 smtClean="0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1">
                <a:solidFill>
                  <a:srgbClr val="FFFFFF"/>
                </a:solidFill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DC1EA5B-7599-458C-B180-93E561409C58}" type="slidenum">
              <a:rPr lang="es-ES" smtClean="0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5333" kern="1200" spc="-133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121917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indent="-243834" algn="l" defTabSz="121917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975336" indent="-243834" algn="l" defTabSz="121917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086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584920" indent="-182875" algn="l" defTabSz="121917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28754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072588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2316422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2560256" indent="-243834" algn="l" defTabSz="121917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0.xml"/><Relationship Id="rId7" Type="http://schemas.openxmlformats.org/officeDocument/2006/relationships/image" Target="../media/image2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22.xml"/><Relationship Id="rId10" Type="http://schemas.openxmlformats.org/officeDocument/2006/relationships/image" Target="../media/image30.png"/><Relationship Id="rId4" Type="http://schemas.openxmlformats.org/officeDocument/2006/relationships/tags" Target="../tags/tag21.xml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800" dirty="0" smtClean="0"/>
              <a:t>Valor esperado y varianza de una variable aleatoria discreta</a:t>
            </a:r>
            <a:endParaRPr lang="es-MX" sz="48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Paul Ramírez De la Cruz</a:t>
            </a:r>
          </a:p>
          <a:p>
            <a:r>
              <a:rPr lang="es-MX" dirty="0" smtClean="0"/>
              <a:t>V2.6 2021 03 31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487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28800"/>
            <a:ext cx="10972800" cy="4876800"/>
          </a:xfrm>
        </p:spPr>
        <p:txBody>
          <a:bodyPr>
            <a:normAutofit/>
          </a:bodyPr>
          <a:lstStyle/>
          <a:p>
            <a:r>
              <a:rPr lang="es-MX" sz="3733" dirty="0"/>
              <a:t>Considere el experimento de lanzar un dado y observar el número de puntos que muestra la cara que queda hacia arriba</a:t>
            </a:r>
          </a:p>
          <a:p>
            <a:r>
              <a:rPr lang="es-MX" sz="3733" dirty="0"/>
              <a:t>Sea </a:t>
            </a:r>
            <a:r>
              <a:rPr lang="es-MX" sz="373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3733" dirty="0"/>
              <a:t> = Número de puntos mostrados</a:t>
            </a:r>
          </a:p>
          <a:p>
            <a:pPr marL="685783" indent="-685783">
              <a:buFont typeface="+mj-lt"/>
              <a:buAutoNum type="alphaLcParenR"/>
            </a:pPr>
            <a:r>
              <a:rPr lang="es-MX" sz="3733" dirty="0"/>
              <a:t>Calcule E(X)</a:t>
            </a:r>
          </a:p>
          <a:p>
            <a:pPr marL="685783" indent="-685783">
              <a:buFont typeface="+mj-lt"/>
              <a:buAutoNum type="alphaLcParenR"/>
            </a:pPr>
            <a:r>
              <a:rPr lang="es-MX" sz="3733" dirty="0"/>
              <a:t>Calcule Var(X)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s-ES">
              <a:latin typeface="Times New Roman" pitchFamily="18" charset="0"/>
            </a:endParaRPr>
          </a:p>
        </p:txBody>
      </p:sp>
      <p:pic>
        <p:nvPicPr>
          <p:cNvPr id="9523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93" y="4648663"/>
            <a:ext cx="3651251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6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19" y="836712"/>
            <a:ext cx="4181333" cy="41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822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Ejercicio. Gráfica de f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s-ES">
              <a:latin typeface="Times New Roman" pitchFamily="18" charset="0"/>
            </a:endParaRPr>
          </a:p>
        </p:txBody>
      </p:sp>
      <p:pic>
        <p:nvPicPr>
          <p:cNvPr id="942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55" y="1600200"/>
            <a:ext cx="942949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063934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Ejercicio. E(X)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28800"/>
            <a:ext cx="10972800" cy="4876800"/>
          </a:xfrm>
        </p:spPr>
        <p:txBody>
          <a:bodyPr>
            <a:normAutofit/>
          </a:bodyPr>
          <a:lstStyle/>
          <a:p>
            <a:pPr marL="685783" indent="-685783">
              <a:buFont typeface="+mj-lt"/>
              <a:buAutoNum type="alphaLcParenR"/>
            </a:pPr>
            <a:r>
              <a:rPr lang="es-MX" sz="3733" dirty="0"/>
              <a:t>Calcule E(X)</a:t>
            </a:r>
          </a:p>
          <a:p>
            <a:pPr marL="0" indent="0">
              <a:buNone/>
            </a:pPr>
            <a:endParaRPr lang="es-MX" sz="3733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s-ES">
              <a:latin typeface="Times New Roman" pitchFamily="18" charset="0"/>
            </a:endParaRPr>
          </a:p>
        </p:txBody>
      </p:sp>
      <p:pic>
        <p:nvPicPr>
          <p:cNvPr id="95234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4838362"/>
            <a:ext cx="3651251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6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150" y="872190"/>
            <a:ext cx="4181333" cy="410413"/>
          </a:xfrm>
          <a:prstGeom prst="rect">
            <a:avLst/>
          </a:prstGeom>
        </p:spPr>
      </p:pic>
      <p:pic>
        <p:nvPicPr>
          <p:cNvPr id="9" name="2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78" y="2458506"/>
            <a:ext cx="4278045" cy="5753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47329" y="3614165"/>
                <a:ext cx="11540723" cy="138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2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9" y="3614165"/>
                <a:ext cx="11540723" cy="13844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/>
              <p:cNvSpPr txBox="1"/>
              <p:nvPr/>
            </p:nvSpPr>
            <p:spPr>
              <a:xfrm>
                <a:off x="523396" y="5306643"/>
                <a:ext cx="9552808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=1×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+2×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+3×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+4×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+5×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+6×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MX" sz="32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96" y="5306643"/>
                <a:ext cx="9552808" cy="9251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997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Ejercicio. E(X)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s-ES">
              <a:latin typeface="Times New Roman" pitchFamily="18" charset="0"/>
            </a:endParaRPr>
          </a:p>
        </p:txBody>
      </p:sp>
      <p:pic>
        <p:nvPicPr>
          <p:cNvPr id="9523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4838362"/>
            <a:ext cx="3651251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6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150" y="872190"/>
            <a:ext cx="4181333" cy="4104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/>
              <p:cNvSpPr txBox="1"/>
              <p:nvPr/>
            </p:nvSpPr>
            <p:spPr>
              <a:xfrm>
                <a:off x="1103445" y="1824695"/>
                <a:ext cx="9659375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1+2+3+4+5+6</m:t>
                          </m:r>
                        </m:e>
                      </m:d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s-MX" sz="32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45" y="1824695"/>
                <a:ext cx="9659375" cy="925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1199456" y="3301649"/>
                <a:ext cx="2064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s-MX" sz="32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3301649"/>
                <a:ext cx="206460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3073528"/>
            <a:ext cx="5949387" cy="307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cto 14"/>
          <p:cNvCxnSpPr/>
          <p:nvPr/>
        </p:nvCxnSpPr>
        <p:spPr>
          <a:xfrm>
            <a:off x="6864085" y="4101075"/>
            <a:ext cx="0" cy="163218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838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Ejercicio. Var(X)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19435"/>
            <a:ext cx="10972800" cy="790211"/>
          </a:xfrm>
        </p:spPr>
        <p:txBody>
          <a:bodyPr>
            <a:normAutofit/>
          </a:bodyPr>
          <a:lstStyle/>
          <a:p>
            <a:pPr marL="685783" indent="-685783">
              <a:buFont typeface="+mj-lt"/>
              <a:buAutoNum type="alphaLcParenR" startAt="2"/>
            </a:pPr>
            <a:r>
              <a:rPr lang="es-MX" sz="3733" dirty="0"/>
              <a:t>Calcule Var(X)</a:t>
            </a:r>
          </a:p>
          <a:p>
            <a:pPr marL="0" indent="0">
              <a:buNone/>
            </a:pPr>
            <a:endParaRPr lang="es-MX" sz="3733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s-ES">
              <a:latin typeface="Times New Roman" pitchFamily="18" charset="0"/>
            </a:endParaRPr>
          </a:p>
        </p:txBody>
      </p:sp>
      <p:pic>
        <p:nvPicPr>
          <p:cNvPr id="9523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4838362"/>
            <a:ext cx="3651251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6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150" y="872190"/>
            <a:ext cx="4181333" cy="4104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2202861" y="3918421"/>
                <a:ext cx="5116785" cy="138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p>
                            <m:sSupPr>
                              <m:ctrlP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−3.5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32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861" y="3918421"/>
                <a:ext cx="5116785" cy="1384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2196065" y="2276872"/>
                <a:ext cx="5183855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s-MX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sz="32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065" y="2276872"/>
                <a:ext cx="5183855" cy="12873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5435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Ejercicio. Var(X)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s-ES">
              <a:latin typeface="Times New Roman" pitchFamily="18" charset="0"/>
            </a:endParaRPr>
          </a:p>
        </p:txBody>
      </p:sp>
      <p:pic>
        <p:nvPicPr>
          <p:cNvPr id="9523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4838362"/>
            <a:ext cx="3651251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6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150" y="872190"/>
            <a:ext cx="4181333" cy="4104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/>
              <p:cNvSpPr txBox="1"/>
              <p:nvPr/>
            </p:nvSpPr>
            <p:spPr>
              <a:xfrm>
                <a:off x="735177" y="1469227"/>
                <a:ext cx="10377906" cy="1850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1−3.5</m:t>
                              </m:r>
                            </m:e>
                          </m:d>
                        </m:e>
                        <m:sup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2−3.5</m:t>
                              </m:r>
                            </m:e>
                          </m:d>
                        </m:e>
                        <m:sup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3−3.5</m:t>
                              </m:r>
                            </m:e>
                          </m:d>
                        </m:e>
                        <m:sup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MX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4−3.5</m:t>
                              </m:r>
                            </m:e>
                          </m:d>
                        </m:e>
                        <m:sup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5−3.5</m:t>
                              </m:r>
                            </m:e>
                          </m:d>
                        </m:e>
                        <m:sup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6−3.5</m:t>
                              </m:r>
                            </m:e>
                          </m:d>
                        </m:e>
                        <m:sup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MX" sz="32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77" y="1469227"/>
                <a:ext cx="10377906" cy="1850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/>
              <p:cNvSpPr txBox="1"/>
              <p:nvPr/>
            </p:nvSpPr>
            <p:spPr>
              <a:xfrm>
                <a:off x="609600" y="3566724"/>
                <a:ext cx="11292129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e>
                          </m:d>
                        </m:e>
                        <m:sup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d>
                        </m:e>
                        <m:sup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sup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  <m:sup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MX" sz="32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66724"/>
                <a:ext cx="11292129" cy="92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3695734" y="5849743"/>
                <a:ext cx="29376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=2.917</m:t>
                      </m:r>
                    </m:oMath>
                  </m:oMathPara>
                </a14:m>
                <a:endParaRPr lang="es-MX" sz="32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34" y="5849743"/>
                <a:ext cx="293766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/>
              <p:cNvSpPr txBox="1"/>
              <p:nvPr/>
            </p:nvSpPr>
            <p:spPr>
              <a:xfrm>
                <a:off x="735177" y="4678473"/>
                <a:ext cx="9576468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MX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[6.25+2.25+0.25+0.25+2.25+6.25]</m:t>
                      </m:r>
                    </m:oMath>
                  </m:oMathPara>
                </a14:m>
                <a:endParaRPr lang="es-MX" sz="32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77" y="4678473"/>
                <a:ext cx="9576468" cy="9251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5160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Considere la variable X del ejemplo de la moneda</a:t>
            </a:r>
          </a:p>
          <a:p>
            <a:pPr marL="609585" indent="-609585">
              <a:buFont typeface="+mj-lt"/>
              <a:buAutoNum type="alphaLcParenR"/>
            </a:pPr>
            <a:r>
              <a:rPr lang="es-MX" dirty="0" smtClean="0"/>
              <a:t>Calcule E(X) </a:t>
            </a:r>
            <a:r>
              <a:rPr lang="es-MX" dirty="0" smtClean="0">
                <a:solidFill>
                  <a:srgbClr val="FF0000"/>
                </a:solidFill>
              </a:rPr>
              <a:t>R = 0.5</a:t>
            </a:r>
          </a:p>
          <a:p>
            <a:pPr marL="609585" indent="-609585">
              <a:buFont typeface="+mj-lt"/>
              <a:buAutoNum type="alphaLcParenR"/>
            </a:pPr>
            <a:r>
              <a:rPr lang="es-MX" dirty="0" smtClean="0"/>
              <a:t>Calcule Var(X)</a:t>
            </a:r>
            <a:r>
              <a:rPr lang="es-MX" dirty="0">
                <a:solidFill>
                  <a:srgbClr val="FF0000"/>
                </a:solidFill>
              </a:rPr>
              <a:t> R = </a:t>
            </a:r>
            <a:r>
              <a:rPr lang="es-MX" dirty="0" smtClean="0">
                <a:solidFill>
                  <a:srgbClr val="FF0000"/>
                </a:solidFill>
              </a:rPr>
              <a:t>0.25</a:t>
            </a:r>
            <a:endParaRPr lang="es-MX" dirty="0" smtClean="0"/>
          </a:p>
          <a:p>
            <a:endParaRPr lang="es-MX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s-ES">
              <a:latin typeface="Times New Roman" pitchFamily="18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/>
          </p:nvPr>
        </p:nvGraphicFramePr>
        <p:xfrm>
          <a:off x="1391477" y="4073846"/>
          <a:ext cx="2992107" cy="1440181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496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u="none" strike="noStrike" dirty="0">
                          <a:effectLst/>
                        </a:rPr>
                        <a:t>x</a:t>
                      </a:r>
                      <a:endParaRPr lang="es-MX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u="none" strike="noStrike" dirty="0">
                          <a:effectLst/>
                        </a:rPr>
                        <a:t>P(X = x)</a:t>
                      </a:r>
                      <a:endParaRPr lang="es-MX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u="none" strike="noStrike" dirty="0">
                          <a:effectLst/>
                        </a:rPr>
                        <a:t>0</a:t>
                      </a:r>
                      <a:endParaRPr lang="es-MX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u="none" strike="noStrike" dirty="0">
                          <a:effectLst/>
                        </a:rPr>
                        <a:t>0.5</a:t>
                      </a:r>
                      <a:endParaRPr lang="es-MX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u="none" strike="noStrike" dirty="0">
                          <a:effectLst/>
                        </a:rPr>
                        <a:t>1</a:t>
                      </a:r>
                      <a:endParaRPr lang="es-MX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u="none" strike="noStrike" dirty="0">
                          <a:effectLst/>
                        </a:rPr>
                        <a:t>0.5</a:t>
                      </a:r>
                      <a:endParaRPr lang="es-MX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u="none" strike="noStrike" dirty="0">
                          <a:effectLst/>
                        </a:rPr>
                        <a:t>Total</a:t>
                      </a:r>
                      <a:endParaRPr lang="es-MX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u="none" strike="noStrike" dirty="0">
                          <a:effectLst/>
                        </a:rPr>
                        <a:t>1.0</a:t>
                      </a:r>
                      <a:endParaRPr lang="es-MX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9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9" y="4485118"/>
            <a:ext cx="5073676" cy="43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29602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4267" dirty="0"/>
              <a:t>Considere la función de masa de probabilidad</a:t>
            </a:r>
          </a:p>
          <a:p>
            <a:endParaRPr lang="es-MX" sz="4267" dirty="0"/>
          </a:p>
          <a:p>
            <a:pPr marL="609585" indent="-609585">
              <a:buFont typeface="+mj-lt"/>
              <a:buAutoNum type="alphaLcParenR"/>
            </a:pPr>
            <a:r>
              <a:rPr lang="es-MX" sz="4267" dirty="0"/>
              <a:t>Calcule E(X) </a:t>
            </a:r>
            <a:r>
              <a:rPr lang="es-MX" sz="4267" dirty="0">
                <a:solidFill>
                  <a:srgbClr val="FF0000"/>
                </a:solidFill>
              </a:rPr>
              <a:t>R = 2</a:t>
            </a:r>
          </a:p>
          <a:p>
            <a:pPr marL="609585" indent="-609585">
              <a:buFont typeface="+mj-lt"/>
              <a:buAutoNum type="alphaLcParenR"/>
            </a:pPr>
            <a:r>
              <a:rPr lang="es-MX" sz="4267" dirty="0"/>
              <a:t>Calcule Var(X) </a:t>
            </a:r>
            <a:r>
              <a:rPr lang="es-MX" sz="4267" dirty="0">
                <a:solidFill>
                  <a:srgbClr val="FF0000"/>
                </a:solidFill>
              </a:rPr>
              <a:t>R = 1.1333</a:t>
            </a:r>
          </a:p>
          <a:p>
            <a:pPr marL="609585" indent="-609585">
              <a:buFont typeface="+mj-lt"/>
              <a:buAutoNum type="alphaLcParenR"/>
            </a:pPr>
            <a:r>
              <a:rPr lang="es-MX" sz="4267" dirty="0"/>
              <a:t>Calcule la desviación estándar de X, DE(X) </a:t>
            </a:r>
            <a:r>
              <a:rPr lang="es-MX" sz="4267" dirty="0">
                <a:solidFill>
                  <a:srgbClr val="FF0000"/>
                </a:solidFill>
              </a:rPr>
              <a:t>R = 1.0646</a:t>
            </a:r>
            <a:endParaRPr lang="es-MX" sz="4267" dirty="0">
              <a:solidFill>
                <a:srgbClr val="FF0000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s-ES">
              <a:latin typeface="Times New Roman" pitchFamily="18" charset="0"/>
            </a:endParaRPr>
          </a:p>
        </p:txBody>
      </p:sp>
      <p:pic>
        <p:nvPicPr>
          <p:cNvPr id="9" name="8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03" y="3128464"/>
            <a:ext cx="7786624" cy="4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Ejercicio. Solución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Dada la </a:t>
            </a:r>
            <a:r>
              <a:rPr lang="es-MX" dirty="0" err="1" smtClean="0"/>
              <a:t>fmp</a:t>
            </a:r>
            <a:r>
              <a:rPr lang="es-MX" dirty="0" smtClean="0"/>
              <a:t>, </a:t>
            </a:r>
            <a:br>
              <a:rPr lang="es-MX" dirty="0" smtClean="0"/>
            </a:br>
            <a:r>
              <a:rPr lang="es-MX" dirty="0" smtClean="0"/>
              <a:t>puede verse que: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s-ES">
              <a:latin typeface="Times New Roman" pitchFamily="18" charset="0"/>
            </a:endParaRPr>
          </a:p>
        </p:txBody>
      </p:sp>
      <p:pic>
        <p:nvPicPr>
          <p:cNvPr id="17" name="16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5" y="2756927"/>
            <a:ext cx="9692031" cy="538887"/>
          </a:xfrm>
          <a:prstGeom prst="rect">
            <a:avLst/>
          </a:prstGeom>
        </p:spPr>
      </p:pic>
      <p:pic>
        <p:nvPicPr>
          <p:cNvPr id="21" name="20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472898"/>
            <a:ext cx="9530893" cy="536245"/>
          </a:xfrm>
          <a:prstGeom prst="rect">
            <a:avLst/>
          </a:prstGeom>
        </p:spPr>
      </p:pic>
      <p:pic>
        <p:nvPicPr>
          <p:cNvPr id="22" name="21 Image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6" y="4297891"/>
            <a:ext cx="9705239" cy="538887"/>
          </a:xfrm>
          <a:prstGeom prst="rect">
            <a:avLst/>
          </a:prstGeom>
        </p:spPr>
      </p:pic>
      <p:pic>
        <p:nvPicPr>
          <p:cNvPr id="24" name="23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5" y="5122882"/>
            <a:ext cx="8651241" cy="53624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573" y="1647259"/>
            <a:ext cx="6326632" cy="53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s-ES">
              <a:latin typeface="Times New Roman" pitchFamily="18" charset="0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604797"/>
            <a:ext cx="12191999" cy="525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8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13" y="740702"/>
            <a:ext cx="7786624" cy="4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800" dirty="0"/>
              <a:t>valor esperado y la varianza de una variable aleatoria discreta</a:t>
            </a:r>
            <a:endParaRPr lang="es-MX" sz="4800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4800" dirty="0"/>
              <a:t>Considere la función de masa de probabilidad</a:t>
            </a:r>
          </a:p>
          <a:p>
            <a:endParaRPr lang="es-MX" sz="4800" dirty="0"/>
          </a:p>
          <a:p>
            <a:pPr marL="609585" indent="-609585">
              <a:buFont typeface="+mj-lt"/>
              <a:buAutoNum type="alphaLcParenR"/>
            </a:pPr>
            <a:r>
              <a:rPr lang="es-MX" sz="4800" dirty="0"/>
              <a:t>Calcule el valor esperado de X</a:t>
            </a:r>
          </a:p>
          <a:p>
            <a:pPr marL="609585" indent="-609585">
              <a:buFont typeface="+mj-lt"/>
              <a:buAutoNum type="alphaLcParenR"/>
            </a:pPr>
            <a:r>
              <a:rPr lang="es-MX" sz="4800" dirty="0"/>
              <a:t>Calcule la varianza y desviación estándar de X </a:t>
            </a:r>
            <a:endParaRPr lang="es-MX" sz="48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s-ES">
              <a:latin typeface="Times New Roman" pitchFamily="18" charset="0"/>
            </a:endParaRPr>
          </a:p>
        </p:txBody>
      </p:sp>
      <p:pic>
        <p:nvPicPr>
          <p:cNvPr id="10" name="9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47" y="3044957"/>
            <a:ext cx="5891784" cy="84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2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Propiedades del valor esperado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Propiedades de la varianza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MX" sz="2667" i="1" dirty="0" err="1"/>
              <a:t>Bain</a:t>
            </a:r>
            <a:r>
              <a:rPr lang="es-MX" sz="2667" i="1" dirty="0"/>
              <a:t>, Lee J. and </a:t>
            </a:r>
            <a:r>
              <a:rPr lang="es-MX" sz="2667" i="1" dirty="0" err="1"/>
              <a:t>Engelhardt</a:t>
            </a:r>
            <a:r>
              <a:rPr lang="es-MX" sz="2667" i="1" dirty="0"/>
              <a:t>, Max </a:t>
            </a:r>
            <a:r>
              <a:rPr lang="es-MX" sz="2667" dirty="0"/>
              <a:t>(1991). </a:t>
            </a:r>
            <a:r>
              <a:rPr lang="es-MX" sz="2667" b="1" dirty="0" err="1"/>
              <a:t>Introduction</a:t>
            </a:r>
            <a:r>
              <a:rPr lang="es-MX" sz="2667" b="1" dirty="0"/>
              <a:t> to </a:t>
            </a:r>
            <a:r>
              <a:rPr lang="es-MX" sz="2667" b="1" dirty="0" err="1"/>
              <a:t>probability</a:t>
            </a:r>
            <a:r>
              <a:rPr lang="es-MX" sz="2667" b="1" dirty="0"/>
              <a:t> and </a:t>
            </a:r>
            <a:r>
              <a:rPr lang="es-MX" sz="2667" b="1" dirty="0" err="1"/>
              <a:t>mathematical</a:t>
            </a:r>
            <a:r>
              <a:rPr lang="es-MX" sz="2667" b="1" dirty="0"/>
              <a:t> </a:t>
            </a:r>
            <a:r>
              <a:rPr lang="es-MX" sz="2667" b="1" dirty="0" err="1"/>
              <a:t>statistics</a:t>
            </a:r>
            <a:r>
              <a:rPr lang="es-MX" sz="2667" b="1" dirty="0"/>
              <a:t>.</a:t>
            </a:r>
            <a:r>
              <a:rPr lang="es-MX" sz="2667" dirty="0"/>
              <a:t> PWS-Kent Publishing Company. EUA</a:t>
            </a:r>
            <a:endParaRPr lang="es-MX" sz="2667" i="1" dirty="0"/>
          </a:p>
          <a:p>
            <a:pPr eaLnBrk="1" hangingPunct="1">
              <a:lnSpc>
                <a:spcPct val="90000"/>
              </a:lnSpc>
            </a:pPr>
            <a:r>
              <a:rPr lang="es-MX" sz="2667" i="1" dirty="0" err="1"/>
              <a:t>Efimov</a:t>
            </a:r>
            <a:r>
              <a:rPr lang="es-MX" sz="2667" i="1" dirty="0"/>
              <a:t>, A; </a:t>
            </a:r>
            <a:r>
              <a:rPr lang="es-MX" sz="2667" i="1" dirty="0" err="1"/>
              <a:t>Karakulin</a:t>
            </a:r>
            <a:r>
              <a:rPr lang="es-MX" sz="2667" i="1" dirty="0"/>
              <a:t>, A.; </a:t>
            </a:r>
            <a:r>
              <a:rPr lang="es-MX" sz="2667" i="1" dirty="0" err="1"/>
              <a:t>Póspelov</a:t>
            </a:r>
            <a:r>
              <a:rPr lang="es-MX" sz="2667" i="1" dirty="0"/>
              <a:t>, P.; </a:t>
            </a:r>
            <a:r>
              <a:rPr lang="es-MX" sz="2667" i="1" dirty="0" err="1"/>
              <a:t>Teréschenko</a:t>
            </a:r>
            <a:r>
              <a:rPr lang="es-MX" sz="2667" i="1" dirty="0"/>
              <a:t>, A.; </a:t>
            </a:r>
            <a:r>
              <a:rPr lang="es-MX" sz="2667" i="1" dirty="0" err="1"/>
              <a:t>Vukólov</a:t>
            </a:r>
            <a:r>
              <a:rPr lang="es-MX" sz="2667" i="1" dirty="0"/>
              <a:t>, E.; </a:t>
            </a:r>
            <a:r>
              <a:rPr lang="es-MX" sz="2667" i="1" dirty="0" err="1"/>
              <a:t>Zemskov</a:t>
            </a:r>
            <a:r>
              <a:rPr lang="es-MX" sz="2667" i="1" dirty="0"/>
              <a:t>, V. and </a:t>
            </a:r>
            <a:r>
              <a:rPr lang="es-MX" sz="2667" i="1" dirty="0" err="1"/>
              <a:t>Zolotarev</a:t>
            </a:r>
            <a:r>
              <a:rPr lang="es-MX" sz="2667" i="1" dirty="0"/>
              <a:t>, </a:t>
            </a:r>
            <a:r>
              <a:rPr lang="es-MX" sz="2667" i="1" dirty="0" err="1"/>
              <a:t>Yu</a:t>
            </a:r>
            <a:r>
              <a:rPr lang="es-MX" sz="2667" i="1" dirty="0"/>
              <a:t>. </a:t>
            </a:r>
            <a:r>
              <a:rPr lang="es-MX" sz="2667" dirty="0"/>
              <a:t>(1986) </a:t>
            </a:r>
            <a:r>
              <a:rPr lang="es-MX" sz="2667" b="1" dirty="0"/>
              <a:t>Problemas de las matemáticas superiores III.</a:t>
            </a:r>
            <a:r>
              <a:rPr lang="es-MX" sz="2667" dirty="0"/>
              <a:t> Editorial Mir. Moscú, URSS</a:t>
            </a:r>
          </a:p>
          <a:p>
            <a:pPr>
              <a:lnSpc>
                <a:spcPct val="90000"/>
              </a:lnSpc>
            </a:pPr>
            <a:r>
              <a:rPr lang="es-MX" sz="2667" i="1" dirty="0" err="1"/>
              <a:t>Hoel</a:t>
            </a:r>
            <a:r>
              <a:rPr lang="es-MX" sz="2667" i="1" dirty="0"/>
              <a:t>, Paul G. </a:t>
            </a:r>
            <a:r>
              <a:rPr lang="es-MX" sz="2667" dirty="0"/>
              <a:t>(1984) </a:t>
            </a:r>
            <a:r>
              <a:rPr lang="es-MX" sz="2667" b="1" dirty="0" err="1"/>
              <a:t>Introduction</a:t>
            </a:r>
            <a:r>
              <a:rPr lang="es-MX" sz="2667" b="1" dirty="0"/>
              <a:t> to </a:t>
            </a:r>
            <a:r>
              <a:rPr lang="es-MX" sz="2667" b="1" dirty="0" err="1"/>
              <a:t>mathematical</a:t>
            </a:r>
            <a:r>
              <a:rPr lang="es-MX" sz="2667" b="1" dirty="0"/>
              <a:t> </a:t>
            </a:r>
            <a:r>
              <a:rPr lang="es-MX" sz="2667" b="1" dirty="0" err="1"/>
              <a:t>statistics</a:t>
            </a:r>
            <a:r>
              <a:rPr lang="es-MX" sz="2667" b="1" dirty="0"/>
              <a:t>.</a:t>
            </a:r>
            <a:r>
              <a:rPr lang="es-MX" sz="2667" dirty="0"/>
              <a:t> John </a:t>
            </a:r>
            <a:r>
              <a:rPr lang="es-MX" sz="2667" dirty="0" err="1"/>
              <a:t>Wiley</a:t>
            </a:r>
            <a:r>
              <a:rPr lang="es-MX" sz="2667" dirty="0"/>
              <a:t> &amp; </a:t>
            </a:r>
            <a:r>
              <a:rPr lang="es-MX" sz="2667" dirty="0" err="1"/>
              <a:t>Sons</a:t>
            </a:r>
            <a:r>
              <a:rPr lang="es-MX" sz="2667" dirty="0"/>
              <a:t>. EUA</a:t>
            </a:r>
            <a:endParaRPr lang="es-ES" sz="2667" dirty="0"/>
          </a:p>
          <a:p>
            <a:pPr>
              <a:lnSpc>
                <a:spcPct val="90000"/>
              </a:lnSpc>
            </a:pPr>
            <a:r>
              <a:rPr lang="es-MX" sz="2667" i="1" dirty="0" err="1"/>
              <a:t>Hogg</a:t>
            </a:r>
            <a:r>
              <a:rPr lang="es-MX" sz="2667" i="1" dirty="0"/>
              <a:t>, Robert V and </a:t>
            </a:r>
            <a:r>
              <a:rPr lang="es-MX" sz="2667" i="1" dirty="0" err="1"/>
              <a:t>Tanis</a:t>
            </a:r>
            <a:r>
              <a:rPr lang="es-MX" sz="2667" i="1" dirty="0"/>
              <a:t>, </a:t>
            </a:r>
            <a:r>
              <a:rPr lang="es-MX" sz="2667" i="1" dirty="0" err="1"/>
              <a:t>Elliot</a:t>
            </a:r>
            <a:r>
              <a:rPr lang="es-MX" sz="2667" i="1" dirty="0"/>
              <a:t> A.</a:t>
            </a:r>
            <a:r>
              <a:rPr lang="es-MX" sz="2667" dirty="0"/>
              <a:t> (1983). </a:t>
            </a:r>
            <a:r>
              <a:rPr lang="es-MX" sz="2667" b="1" dirty="0" err="1"/>
              <a:t>Probability</a:t>
            </a:r>
            <a:r>
              <a:rPr lang="es-MX" sz="2667" b="1" dirty="0"/>
              <a:t> and </a:t>
            </a:r>
            <a:r>
              <a:rPr lang="es-MX" sz="2667" b="1" dirty="0" err="1"/>
              <a:t>statistical</a:t>
            </a:r>
            <a:r>
              <a:rPr lang="es-MX" sz="2667" b="1" dirty="0"/>
              <a:t> </a:t>
            </a:r>
            <a:r>
              <a:rPr lang="es-MX" sz="2667" b="1" dirty="0" err="1"/>
              <a:t>inference</a:t>
            </a:r>
            <a:r>
              <a:rPr lang="es-MX" sz="2667" b="1" dirty="0"/>
              <a:t>.</a:t>
            </a:r>
            <a:r>
              <a:rPr lang="es-MX" sz="2667" dirty="0"/>
              <a:t> </a:t>
            </a:r>
            <a:r>
              <a:rPr lang="es-MX" sz="2667" dirty="0" err="1"/>
              <a:t>McMillan</a:t>
            </a:r>
            <a:r>
              <a:rPr lang="es-MX" sz="2667" dirty="0"/>
              <a:t> </a:t>
            </a:r>
            <a:r>
              <a:rPr lang="es-MX" sz="2667"/>
              <a:t>Publishing Company. </a:t>
            </a:r>
            <a:r>
              <a:rPr lang="es-MX" sz="2667" dirty="0"/>
              <a:t>EUA</a:t>
            </a:r>
            <a:endParaRPr lang="es-MX" sz="2667" i="1" dirty="0"/>
          </a:p>
          <a:p>
            <a:pPr eaLnBrk="1" hangingPunct="1">
              <a:lnSpc>
                <a:spcPct val="90000"/>
              </a:lnSpc>
            </a:pPr>
            <a:r>
              <a:rPr lang="es-MX" sz="2667" i="1" dirty="0" err="1"/>
              <a:t>Wolfram</a:t>
            </a:r>
            <a:r>
              <a:rPr lang="es-MX" sz="2667" i="1" dirty="0"/>
              <a:t> </a:t>
            </a:r>
            <a:r>
              <a:rPr lang="es-MX" sz="2667" i="1" dirty="0" err="1"/>
              <a:t>Research</a:t>
            </a:r>
            <a:r>
              <a:rPr lang="es-MX" sz="2667" i="1" dirty="0"/>
              <a:t>.</a:t>
            </a:r>
            <a:r>
              <a:rPr lang="es-MX" sz="2667" dirty="0"/>
              <a:t> </a:t>
            </a:r>
            <a:r>
              <a:rPr lang="es-MX" sz="2667" dirty="0"/>
              <a:t>(2006) </a:t>
            </a:r>
            <a:r>
              <a:rPr lang="es-MX" sz="2667" b="1" dirty="0" err="1"/>
              <a:t>Mathworld</a:t>
            </a:r>
            <a:r>
              <a:rPr lang="es-MX" sz="2667" b="1" dirty="0"/>
              <a:t>.</a:t>
            </a:r>
            <a:r>
              <a:rPr lang="es-MX" sz="2667" dirty="0"/>
              <a:t> En Internet http://mathworld.wolfram.com. Consultado el 30 de junio de 2006</a:t>
            </a:r>
          </a:p>
          <a:p>
            <a:pPr>
              <a:lnSpc>
                <a:spcPct val="90000"/>
              </a:lnSpc>
            </a:pPr>
            <a:r>
              <a:rPr lang="es-MX" sz="2667" i="1" dirty="0" err="1"/>
              <a:t>Mood</a:t>
            </a:r>
            <a:r>
              <a:rPr lang="es-MX" sz="2667" i="1" dirty="0"/>
              <a:t>, Alexander M.; </a:t>
            </a:r>
            <a:r>
              <a:rPr lang="es-MX" sz="2667" i="1" dirty="0" err="1"/>
              <a:t>Graybill</a:t>
            </a:r>
            <a:r>
              <a:rPr lang="es-MX" sz="2667" i="1" dirty="0"/>
              <a:t>, Franklin A. &amp; </a:t>
            </a:r>
            <a:r>
              <a:rPr lang="es-MX" sz="2667" i="1" dirty="0" err="1"/>
              <a:t>Boes</a:t>
            </a:r>
            <a:r>
              <a:rPr lang="es-MX" sz="2667" i="1" dirty="0"/>
              <a:t>, </a:t>
            </a:r>
            <a:r>
              <a:rPr lang="es-MX" sz="2667" i="1" dirty="0" err="1"/>
              <a:t>Duane</a:t>
            </a:r>
            <a:r>
              <a:rPr lang="es-MX" sz="2667" i="1" dirty="0"/>
              <a:t> C. </a:t>
            </a:r>
            <a:r>
              <a:rPr lang="es-MX" sz="2667" dirty="0"/>
              <a:t>(</a:t>
            </a:r>
            <a:r>
              <a:rPr lang="es-MX" sz="2667" dirty="0"/>
              <a:t>1974) </a:t>
            </a:r>
            <a:r>
              <a:rPr lang="es-MX" sz="2667" b="1" dirty="0" err="1"/>
              <a:t>Introduction</a:t>
            </a:r>
            <a:r>
              <a:rPr lang="es-MX" sz="2667" b="1" dirty="0"/>
              <a:t> to </a:t>
            </a:r>
            <a:r>
              <a:rPr lang="es-MX" sz="2667" b="1" dirty="0" err="1"/>
              <a:t>the</a:t>
            </a:r>
            <a:r>
              <a:rPr lang="es-MX" sz="2667" b="1" dirty="0"/>
              <a:t> </a:t>
            </a:r>
            <a:r>
              <a:rPr lang="es-MX" sz="2667" b="1" dirty="0" err="1"/>
              <a:t>theory</a:t>
            </a:r>
            <a:r>
              <a:rPr lang="es-MX" sz="2667" b="1" dirty="0"/>
              <a:t> of </a:t>
            </a:r>
            <a:r>
              <a:rPr lang="es-MX" sz="2667" b="1" dirty="0" err="1"/>
              <a:t>statistics</a:t>
            </a:r>
            <a:r>
              <a:rPr lang="es-MX" sz="2667" b="1" dirty="0"/>
              <a:t>.</a:t>
            </a:r>
            <a:r>
              <a:rPr lang="es-MX" sz="2667" dirty="0"/>
              <a:t> McGraw-Hill. EUA</a:t>
            </a:r>
          </a:p>
        </p:txBody>
      </p:sp>
      <p:sp>
        <p:nvSpPr>
          <p:cNvPr id="28674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90575" indent="-38099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523962" indent="-304792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2133547" indent="-304792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743131" indent="-304792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1867">
                <a:solidFill>
                  <a:schemeClr val="tx2"/>
                </a:solidFill>
                <a:latin typeface="Arial Narrow" pitchFamily="34" charset="0"/>
              </a:rPr>
              <a:t>v2.5:1016</a:t>
            </a:r>
            <a:endParaRPr lang="es-ES" sz="1867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8675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90575" indent="-38099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523962" indent="-304792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2133547" indent="-304792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743131" indent="-304792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7881B8-A014-48E9-A5AA-2A6B2C4F2D5E}" type="slidenum">
              <a:rPr lang="es-ES" sz="1867">
                <a:solidFill>
                  <a:schemeClr val="tx2"/>
                </a:solidFill>
                <a:latin typeface="Arial Narrow" pitchFamily="34" charset="0"/>
              </a:rPr>
              <a:pPr eaLnBrk="1" hangingPunct="1"/>
              <a:t>24</a:t>
            </a:fld>
            <a:endParaRPr lang="es-ES" sz="1867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Bibliografía</a:t>
            </a:r>
            <a:endParaRPr lang="es-ES" dirty="0" smtClean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Distribuciones Discretas de Probabilidad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7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267" dirty="0"/>
              <a:t>Valor Esperado y Varianza </a:t>
            </a:r>
            <a:r>
              <a:rPr lang="es-ES" sz="4267" dirty="0"/>
              <a:t>de una Variable Aleatoria Discreta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267" dirty="0"/>
              <a:t>Si </a:t>
            </a:r>
            <a:r>
              <a:rPr lang="es-ES" sz="4267" i="1" dirty="0">
                <a:latin typeface="Times New Roman" pitchFamily="18" charset="0"/>
              </a:rPr>
              <a:t>X</a:t>
            </a:r>
            <a:r>
              <a:rPr lang="es-ES" sz="4267" dirty="0"/>
              <a:t> es una variable aleatoria discreta, entonces el valor esperado de </a:t>
            </a:r>
            <a:r>
              <a:rPr lang="es-ES" sz="4267" i="1" dirty="0">
                <a:latin typeface="Times New Roman" pitchFamily="18" charset="0"/>
              </a:rPr>
              <a:t>X</a:t>
            </a:r>
            <a:r>
              <a:rPr lang="es-ES" sz="4267" dirty="0"/>
              <a:t> es </a:t>
            </a:r>
            <a:r>
              <a:rPr lang="es-ES" sz="4267" dirty="0"/>
              <a:t>su valor promedio</a:t>
            </a:r>
          </a:p>
          <a:p>
            <a:r>
              <a:rPr lang="es-ES" sz="4267" dirty="0"/>
              <a:t>El valor esperado de una variable aleatoria es el parámetro que se busca estimar con la media aritmética</a:t>
            </a:r>
            <a:endParaRPr lang="es-ES" sz="4267" dirty="0"/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5B23BC6F-B781-476A-BE08-6EF96C06E5CE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12437"/>
      </p:ext>
    </p:extLst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267" dirty="0"/>
              <a:t>Valor Esperado y Varianza </a:t>
            </a:r>
            <a:r>
              <a:rPr lang="es-ES" sz="4267" dirty="0"/>
              <a:t>de una Variable Aleatoria Discreta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267" dirty="0"/>
              <a:t>Si </a:t>
            </a:r>
            <a:r>
              <a:rPr lang="es-ES" sz="4267" i="1" dirty="0">
                <a:latin typeface="Times New Roman" pitchFamily="18" charset="0"/>
              </a:rPr>
              <a:t>X</a:t>
            </a:r>
            <a:r>
              <a:rPr lang="es-ES" sz="4267" dirty="0"/>
              <a:t> es una variable </a:t>
            </a:r>
            <a:r>
              <a:rPr lang="es-ES" sz="4267" dirty="0"/>
              <a:t>aleatoria </a:t>
            </a:r>
            <a:r>
              <a:rPr lang="es-ES" sz="4267" dirty="0"/>
              <a:t>discreta, </a:t>
            </a:r>
            <a:r>
              <a:rPr lang="es-ES" sz="4267" dirty="0">
                <a:sym typeface="Symbol" pitchFamily="18" charset="2"/>
              </a:rPr>
              <a:t>l</a:t>
            </a:r>
            <a:r>
              <a:rPr lang="es-ES" sz="4267" dirty="0"/>
              <a:t>a </a:t>
            </a:r>
            <a:r>
              <a:rPr lang="es-ES" sz="4267" dirty="0"/>
              <a:t>varianza de </a:t>
            </a:r>
            <a:r>
              <a:rPr lang="es-ES" sz="4267" i="1" dirty="0">
                <a:latin typeface="Times New Roman" pitchFamily="18" charset="0"/>
              </a:rPr>
              <a:t>X</a:t>
            </a:r>
            <a:r>
              <a:rPr lang="es-ES" sz="4267" dirty="0"/>
              <a:t> es </a:t>
            </a:r>
            <a:r>
              <a:rPr lang="es-ES" sz="4267" dirty="0"/>
              <a:t>una medida de su dispersión</a:t>
            </a:r>
          </a:p>
          <a:p>
            <a:r>
              <a:rPr lang="es-ES" sz="4267" dirty="0"/>
              <a:t>La varianza de una variable aleatoria </a:t>
            </a:r>
            <a:r>
              <a:rPr lang="es-ES" sz="4267" i="1" dirty="0">
                <a:latin typeface="Times New Roman" pitchFamily="18" charset="0"/>
              </a:rPr>
              <a:t>X</a:t>
            </a:r>
            <a:r>
              <a:rPr lang="es-ES" sz="4267" dirty="0"/>
              <a:t> es </a:t>
            </a:r>
            <a:r>
              <a:rPr lang="es-ES" sz="4267" dirty="0"/>
              <a:t>el parámetro que se estima con la varianza </a:t>
            </a:r>
            <a:r>
              <a:rPr lang="es-ES" sz="4267" dirty="0" err="1"/>
              <a:t>muestral</a:t>
            </a:r>
            <a:r>
              <a:rPr lang="es-ES" sz="4267" dirty="0"/>
              <a:t> </a:t>
            </a:r>
            <a:endParaRPr lang="es-ES" sz="4267" dirty="0"/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5B23BC6F-B781-476A-BE08-6EF96C06E5CE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1377"/>
      </p:ext>
    </p:extLst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267" dirty="0"/>
              <a:t>Valor Esperado y Varianza </a:t>
            </a:r>
            <a:r>
              <a:rPr lang="es-ES" sz="4267" dirty="0"/>
              <a:t>de una Variable Aleatoria Discreta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3733" dirty="0"/>
              <a:t>Si </a:t>
            </a:r>
            <a:r>
              <a:rPr lang="es-ES" sz="3733" i="1" dirty="0">
                <a:latin typeface="Times New Roman" pitchFamily="18" charset="0"/>
              </a:rPr>
              <a:t>X</a:t>
            </a:r>
            <a:r>
              <a:rPr lang="es-ES" sz="3733" dirty="0"/>
              <a:t> es una variable aleatoria discreta, entonces el valor esperado de </a:t>
            </a:r>
            <a:r>
              <a:rPr lang="es-ES" sz="3733" i="1" dirty="0">
                <a:latin typeface="Times New Roman" pitchFamily="18" charset="0"/>
              </a:rPr>
              <a:t>X</a:t>
            </a:r>
            <a:r>
              <a:rPr lang="es-ES" sz="3733" dirty="0"/>
              <a:t> es </a:t>
            </a:r>
          </a:p>
          <a:p>
            <a:endParaRPr lang="es-ES" sz="3733" dirty="0"/>
          </a:p>
          <a:p>
            <a:r>
              <a:rPr lang="es-ES" sz="3733" dirty="0"/>
              <a:t>Si </a:t>
            </a:r>
            <a:r>
              <a:rPr lang="es-ES" sz="3733" dirty="0">
                <a:sym typeface="Symbol" pitchFamily="18" charset="2"/>
              </a:rPr>
              <a:t></a:t>
            </a:r>
            <a:r>
              <a:rPr lang="es-ES" sz="3733" i="1" baseline="-25000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3733" dirty="0">
                <a:sym typeface="Symbol" pitchFamily="18" charset="2"/>
              </a:rPr>
              <a:t> = </a:t>
            </a:r>
            <a:r>
              <a:rPr lang="es-ES" sz="3733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s-ES" sz="3733" dirty="0">
                <a:sym typeface="Symbol" pitchFamily="18" charset="2"/>
              </a:rPr>
              <a:t>(</a:t>
            </a:r>
            <a:r>
              <a:rPr lang="es-ES" sz="3733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s-ES" sz="3733" dirty="0">
                <a:sym typeface="Symbol" pitchFamily="18" charset="2"/>
              </a:rPr>
              <a:t>), l</a:t>
            </a:r>
            <a:r>
              <a:rPr lang="es-ES" sz="3733" dirty="0"/>
              <a:t>a varianza de </a:t>
            </a:r>
            <a:r>
              <a:rPr lang="es-ES" sz="3733" i="1" dirty="0">
                <a:latin typeface="Times New Roman" pitchFamily="18" charset="0"/>
              </a:rPr>
              <a:t>X</a:t>
            </a:r>
            <a:r>
              <a:rPr lang="es-ES" sz="3733" dirty="0"/>
              <a:t> es 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5B23BC6F-B781-476A-BE08-6EF96C06E5CE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ES">
              <a:latin typeface="Times New Roman" pitchFamily="18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7" y="2948949"/>
            <a:ext cx="4278045" cy="575391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7" y="4293096"/>
            <a:ext cx="7499599" cy="237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53014"/>
      </p:ext>
    </p:extLst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Valor esperado de una función de una variable aleatoria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MX" sz="5333" dirty="0"/>
                  <a:t>Si </a:t>
                </a:r>
                <a:r>
                  <a:rPr lang="es-MX" sz="5333" i="1" dirty="0"/>
                  <a:t>X</a:t>
                </a:r>
                <a:r>
                  <a:rPr lang="es-MX" sz="5333" dirty="0"/>
                  <a:t> es una variable aleatoria discreta con </a:t>
                </a:r>
                <a:r>
                  <a:rPr lang="es-MX" sz="5333" dirty="0" err="1"/>
                  <a:t>fmp</a:t>
                </a:r>
                <a:r>
                  <a:rPr lang="es-MX" sz="5333" dirty="0"/>
                  <a:t> </a:t>
                </a:r>
                <a:r>
                  <a:rPr lang="es-MX" sz="5333" i="1" dirty="0"/>
                  <a:t>f</a:t>
                </a:r>
                <a:r>
                  <a:rPr lang="es-MX" sz="5333" dirty="0"/>
                  <a:t> y </a:t>
                </a:r>
                <a:r>
                  <a:rPr lang="es-MX" sz="5333" i="1" dirty="0"/>
                  <a:t>g</a:t>
                </a:r>
                <a:r>
                  <a:rPr lang="es-MX" sz="5333" dirty="0"/>
                  <a:t> es una función de </a:t>
                </a:r>
                <a:r>
                  <a:rPr lang="es-MX" sz="5333" i="1" dirty="0"/>
                  <a:t>x</a:t>
                </a:r>
                <a:r>
                  <a:rPr lang="es-MX" sz="5333" dirty="0"/>
                  <a:t>, entonces el valor esperado de </a:t>
                </a:r>
                <a:r>
                  <a:rPr lang="es-MX" sz="5333" i="1" dirty="0"/>
                  <a:t>g</a:t>
                </a:r>
                <a:r>
                  <a:rPr lang="es-MX" sz="5333" dirty="0"/>
                  <a:t> 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333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s-MX" sz="53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5333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s-MX" sz="53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5333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s-MX" sz="5333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sz="5333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sz="5333" i="1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s-MX" sz="5333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s-MX" sz="53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5333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s-MX" sz="5333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MX" sz="53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5333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MX" sz="5333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89" t="-2875" r="-32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267" dirty="0"/>
              <a:t>Demuestre que si </a:t>
            </a:r>
            <a:r>
              <a:rPr lang="es-MX" sz="42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4267" dirty="0"/>
              <a:t> es una variable aleatoria discreta con valor esperado </a:t>
            </a:r>
            <a:r>
              <a:rPr lang="es-MX" sz="4267" dirty="0">
                <a:sym typeface="Symbol"/>
              </a:rPr>
              <a:t></a:t>
            </a:r>
            <a:r>
              <a:rPr lang="es-MX" sz="4267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s-MX" sz="4267" dirty="0">
                <a:sym typeface="Symbol"/>
              </a:rPr>
              <a:t>,</a:t>
            </a:r>
            <a:r>
              <a:rPr lang="es-MX" sz="4267" dirty="0"/>
              <a:t> entonces su varianza se puede escribir como</a:t>
            </a:r>
            <a:endParaRPr lang="es-MX" sz="4267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ES">
              <a:latin typeface="Times New Roman" pitchFamily="18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95" y="4677139"/>
            <a:ext cx="6184229" cy="67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00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267" dirty="0"/>
              <a:t>Demuestre que si </a:t>
            </a:r>
            <a:r>
              <a:rPr lang="es-MX" sz="42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4267" dirty="0"/>
              <a:t> es una variable aleatoria discreta y </a:t>
            </a:r>
            <a:r>
              <a:rPr lang="es-MX" sz="4267" dirty="0" err="1"/>
              <a:t>a,b</a:t>
            </a:r>
            <a:r>
              <a:rPr lang="es-MX" sz="4267" dirty="0" err="1">
                <a:sym typeface="Symbol"/>
              </a:rPr>
              <a:t>R</a:t>
            </a:r>
            <a:r>
              <a:rPr lang="es-MX" sz="4267" dirty="0"/>
              <a:t>, entonces</a:t>
            </a:r>
          </a:p>
          <a:p>
            <a:pPr marL="685783" indent="-685783">
              <a:buFont typeface="+mj-lt"/>
              <a:buAutoNum type="alphaLcParenR"/>
            </a:pPr>
            <a:r>
              <a:rPr lang="es-MX" sz="4267" dirty="0"/>
              <a:t> </a:t>
            </a:r>
            <a:endParaRPr lang="es-MX" sz="4267" dirty="0"/>
          </a:p>
          <a:p>
            <a:pPr marL="685783" indent="-685783">
              <a:buFont typeface="+mj-lt"/>
              <a:buAutoNum type="alphaLcParenR"/>
            </a:pPr>
            <a:r>
              <a:rPr lang="es-MX" sz="4267" dirty="0"/>
              <a:t> </a:t>
            </a:r>
          </a:p>
          <a:p>
            <a:pPr marL="685783" indent="-685783">
              <a:buFont typeface="+mj-lt"/>
              <a:buAutoNum type="alphaLcParenR"/>
            </a:pPr>
            <a:r>
              <a:rPr lang="es-MX" sz="4267" dirty="0"/>
              <a:t> 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ES">
              <a:latin typeface="Times New Roman" pitchFamily="18" charset="0"/>
            </a:endParaRPr>
          </a:p>
        </p:txBody>
      </p:sp>
      <p:pic>
        <p:nvPicPr>
          <p:cNvPr id="10" name="9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3236979"/>
            <a:ext cx="2103264" cy="536381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3976560"/>
            <a:ext cx="3787176" cy="536381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7" y="4786723"/>
            <a:ext cx="5675887" cy="53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9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267" dirty="0"/>
              <a:t>Demuestre que si </a:t>
            </a:r>
            <a:r>
              <a:rPr lang="es-MX" sz="42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4267" dirty="0"/>
              <a:t> es una variable aleatoria</a:t>
            </a:r>
            <a:r>
              <a:rPr lang="es-MX" sz="4267" dirty="0"/>
              <a:t> y </a:t>
            </a:r>
            <a:r>
              <a:rPr lang="es-MX" sz="4267" dirty="0" err="1"/>
              <a:t>a,b</a:t>
            </a:r>
            <a:r>
              <a:rPr lang="es-MX" sz="4267" dirty="0" err="1">
                <a:sym typeface="Symbol"/>
              </a:rPr>
              <a:t>R</a:t>
            </a:r>
            <a:r>
              <a:rPr lang="es-MX" sz="4267" dirty="0"/>
              <a:t>, entonces</a:t>
            </a:r>
          </a:p>
          <a:p>
            <a:pPr marL="685783" indent="-685783">
              <a:buFont typeface="+mj-lt"/>
              <a:buAutoNum type="alphaLcParenR"/>
            </a:pPr>
            <a:r>
              <a:rPr lang="es-MX" sz="4267" dirty="0"/>
              <a:t> </a:t>
            </a:r>
            <a:endParaRPr lang="es-MX" sz="4267" dirty="0"/>
          </a:p>
          <a:p>
            <a:pPr marL="685783" indent="-685783">
              <a:buFont typeface="+mj-lt"/>
              <a:buAutoNum type="alphaLcParenR"/>
            </a:pPr>
            <a:r>
              <a:rPr lang="es-MX" sz="4267" dirty="0"/>
              <a:t> </a:t>
            </a:r>
          </a:p>
          <a:p>
            <a:pPr marL="685783" indent="-685783">
              <a:buFont typeface="+mj-lt"/>
              <a:buAutoNum type="alphaLcParenR"/>
            </a:pPr>
            <a:r>
              <a:rPr lang="es-MX" sz="4267" dirty="0"/>
              <a:t> </a:t>
            </a:r>
            <a:endParaRPr lang="es-MX" sz="4267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MX">
                <a:latin typeface="Times New Roman" pitchFamily="18" charset="0"/>
              </a:rPr>
              <a:t>v2.5:1016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s-ES">
                <a:latin typeface="Times New Roman" pitchFamily="18" charset="0"/>
              </a:rPr>
              <a:t>Distribuciones Discretas de Probabilidad</a:t>
            </a:r>
            <a:endParaRPr lang="es-ES">
              <a:latin typeface="Times New Roman" pitchFamily="18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A8A64D2E-177E-4DC9-B325-14D348D5263C}" type="slidenum">
              <a:rPr lang="es-ES">
                <a:latin typeface="Times New Roman" pitchFamily="18" charset="0"/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ES">
              <a:latin typeface="Times New Roman" pitchFamily="18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9" y="3236979"/>
            <a:ext cx="2623391" cy="536381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9" y="3976561"/>
            <a:ext cx="5116751" cy="581892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4722398"/>
            <a:ext cx="5357307" cy="53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5218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986.8767"/>
  <p:tag name="LATEXADDIN" val="\documentclass{article}&#10;\usepackage{amsmath}&#10;\pagestyle{empty}&#10;\begin{document}&#10;&#10;$E(X) = \sum_x x f(x)$&#10;&#10;\end{document}"/>
  <p:tag name="IGUANATEXSIZE" val="32"/>
  <p:tag name="IGUANATEXCURSOR" val="102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1543.307"/>
  <p:tag name="LATEXADDIN" val="\documentclass{article}&#10;\usepackage{amsmath}&#10;\pagestyle{empty}&#10;\begin{document}&#10;&#10;$f(x) = \frac{1}{6}; \quad x = 1, 2, 3, 4, 5, 6$&#10;&#10;\end{document}"/>
  <p:tag name="IGUANATEXSIZE" val="20"/>
  <p:tag name="IGUANATEXCURSOR" val="128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1543.307"/>
  <p:tag name="LATEXADDIN" val="\documentclass{article}&#10;\usepackage{amsmath}&#10;\pagestyle{empty}&#10;\begin{document}&#10;&#10;$f(x) = \frac{1}{6}; \quad x = 1, 2, 3, 4, 5, 6$&#10;&#10;\end{document}"/>
  <p:tag name="IGUANATEXSIZE" val="20"/>
  <p:tag name="IGUANATEXCURSOR" val="128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986.8767"/>
  <p:tag name="LATEXADDIN" val="\documentclass{article}&#10;\usepackage{amsmath}&#10;\pagestyle{empty}&#10;\begin{document}&#10;&#10;$E(X) = \sum_x x f(x)$&#10;&#10;\end{document}"/>
  <p:tag name="IGUANATEXSIZE" val="32"/>
  <p:tag name="IGUANATEXCURSOR" val="102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1543.307"/>
  <p:tag name="LATEXADDIN" val="\documentclass{article}&#10;\usepackage{amsmath}&#10;\pagestyle{empty}&#10;\begin{document}&#10;&#10;$f(x) = \frac{1}{6}; \quad x = 1, 2, 3, 4, 5, 6$&#10;&#10;\end{document}"/>
  <p:tag name="IGUANATEXSIZE" val="20"/>
  <p:tag name="IGUANATEXCURSOR" val="128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1543.307"/>
  <p:tag name="LATEXADDIN" val="\documentclass{article}&#10;\usepackage{amsmath}&#10;\pagestyle{empty}&#10;\begin{document}&#10;&#10;$f(x) = \frac{1}{6}; \quad x = 1, 2, 3, 4, 5, 6$&#10;&#10;\end{document}"/>
  <p:tag name="IGUANATEXSIZE" val="20"/>
  <p:tag name="IGUANATEXCURSOR" val="128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1543.307"/>
  <p:tag name="LATEXADDIN" val="\documentclass{article}&#10;\usepackage{amsmath}&#10;\pagestyle{empty}&#10;\begin{document}&#10;&#10;$f(x) = \frac{1}{6}; \quad x = 1, 2, 3, 4, 5, 6$&#10;&#10;\end{document}"/>
  <p:tag name="IGUANATEXSIZE" val="20"/>
  <p:tag name="IGUANATEXCURSOR" val="128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560.555"/>
  <p:tag name="LATEXADDIN" val="\documentclass{article}&#10;\usepackage{amsmath}&#10;\pagestyle{empty}&#10;\begin{document}&#10;&#10;$f(x) = 0.5^x 0.5^{1-x}; \quad x = 0,1$&#10;&#10;\end{document}"/>
  <p:tag name="IGUANATEXSIZE" val="24"/>
  <p:tag name="IGUANATEXCURSOR" val="119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2"/>
  <p:tag name="ORIGINALWIDTH" val="1437"/>
  <p:tag name="OUTPUTDPI" val="1200"/>
  <p:tag name="LATEXADDIN" val="\documentclass{article}&#10;\usepackage{amsmath}&#10;\pagestyle{empty}&#10;\begin{document}&#10;&#10;$f(x) = \frac{1}{30} (x^2 + 4); \quad x = 0,1,2,3$&#10;&#10;\end{document}"/>
  <p:tag name="IGUANATEXSIZE" val="40"/>
  <p:tag name="IGUANATEXCURSOR" val="100"/>
  <p:tag name="TRANSPARENCY" val="Verdadero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"/>
  <p:tag name="ORIGINALWIDTH" val="2751.75"/>
  <p:tag name="OUTPUTDPI" val="1200"/>
  <p:tag name="LATEXADDIN" val="\documentclass{article}&#10;\usepackage{amsmath}&#10;\pagestyle{empty}&#10;\begin{document}&#10;&#10;$P(X=0) = f(0) = \frac{1}{30} (0^2 + 4) = \frac{4}{30} = \frac{2}{15} \doteq 0.1333$&#10;&#10;\end{document}"/>
  <p:tag name="IGUANATEXSIZE" val="26"/>
  <p:tag name="IGUANATEXCURSOR" val="91"/>
  <p:tag name="TRANSPARENCY" val="Verdadero"/>
  <p:tag name="FILENAME" val=""/>
  <p:tag name="INPUTTYPE" val="0"/>
  <p:tag name="LATEXENGINEID" val="0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2.25"/>
  <p:tag name="ORIGINALWIDTH" val="2706"/>
  <p:tag name="OUTPUTDPI" val="1200"/>
  <p:tag name="LATEXADDIN" val="\documentclass{article}&#10;\usepackage{amsmath}&#10;\pagestyle{empty}&#10;\begin{document}&#10;&#10;$P(X=1) = f(1) = \frac{1}{30} (1^2 + 4) = \frac{5}{30} = \frac{1}{6} \doteq 0.1667$&#10;&#10;\end{document}"/>
  <p:tag name="IGUANATEXSIZE" val="26"/>
  <p:tag name="IGUANATEXCURSOR" val="91"/>
  <p:tag name="TRANSPARENCY" val="Verdadero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8.1815"/>
  <p:tag name="ORIGINALWIDTH" val="1730.034"/>
  <p:tag name="LATEXADDIN" val="\documentclass{article}&#10;\usepackage{amsmath}&#10;\pagestyle{empty}&#10;\begin{document}&#10;&#10;\begin{eqnarray*}&#10;  Var(X) &amp; = &amp; E \left( \left[ X - \mu_X \right]^2 \right) \\&#10;         &amp; = &amp; \sum_x (x - \mu_X)^2 f(x)&#10;\end{eqnarray*}&#10;&#10;\end{document}"/>
  <p:tag name="IGUANATEXSIZE" val="32"/>
  <p:tag name="IGUANATEXCURSOR" val="146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"/>
  <p:tag name="ORIGINALWIDTH" val="2755.5"/>
  <p:tag name="OUTPUTDPI" val="1200"/>
  <p:tag name="LATEXADDIN" val="\documentclass{article}&#10;\usepackage{amsmath}&#10;\pagestyle{empty}&#10;\begin{document}&#10;&#10;$P(X=2) = f(2) = \frac{1}{30} (2^2 + 4) = \frac{8}{30} = \frac{4}{15} \doteq 0.2667$&#10;&#10;\end{document}"/>
  <p:tag name="IGUANATEXSIZE" val="26"/>
  <p:tag name="IGUANATEXCURSOR" val="91"/>
  <p:tag name="TRANSPARENCY" val="Verdadero"/>
  <p:tag name="FILENAME" val=""/>
  <p:tag name="INPUTTYPE" val="0"/>
  <p:tag name="LATEXENGINEID" val="0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2.25"/>
  <p:tag name="ORIGINALWIDTH" val="2456.25"/>
  <p:tag name="OUTPUTDPI" val="1200"/>
  <p:tag name="LATEXADDIN" val="\documentclass{article}&#10;\usepackage{amsmath}&#10;\pagestyle{empty}&#10;\begin{document}&#10;&#10;$P(X=3) = f(3) = \frac{1}{30} (3^2 + 4) = \frac{13}{30} \doteq 0.4333$&#10;&#10;\end{document}"/>
  <p:tag name="IGUANATEXSIZE" val="26"/>
  <p:tag name="IGUANATEXCURSOR" val="91"/>
  <p:tag name="TRANSPARENCY" val="Verdadero"/>
  <p:tag name="FILENAME" val=""/>
  <p:tag name="INPUTTYPE" val="0"/>
  <p:tag name="LATEXENGINEID" val="0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5"/>
  <p:tag name="ORIGINALWIDTH" val="1796.25"/>
  <p:tag name="OUTPUTDPI" val="1200"/>
  <p:tag name="LATEXADDIN" val="\documentclass{article}&#10;\usepackage{amsmath}&#10;\pagestyle{empty}&#10;\begin{document}&#10;&#10;$f(x) = \frac{1}{30} (x^2 + 4); \quad x = 0,1,2,3$&#10;&#10;\end{document}"/>
  <p:tag name="IGUANATEXSIZE" val="26"/>
  <p:tag name="IGUANATEXCURSOR" val="100"/>
  <p:tag name="TRANSPARENCY" val="Verdadero"/>
  <p:tag name="FILENAME" val=""/>
  <p:tag name="INPUTTYPE" val="0"/>
  <p:tag name="LATEXENGINEID" val="0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2"/>
  <p:tag name="ORIGINALWIDTH" val="1437"/>
  <p:tag name="OUTPUTDPI" val="1200"/>
  <p:tag name="LATEXADDIN" val="\documentclass{article}&#10;\usepackage{amsmath}&#10;\pagestyle{empty}&#10;\begin{document}&#10;&#10;$f(x) = \frac{1}{30} (x^2 + 4); \quad x = 0,1,2,3$&#10;&#10;\end{document}"/>
  <p:tag name="IGUANATEXSIZE" val="40"/>
  <p:tag name="IGUANATEXCURSOR" val="100"/>
  <p:tag name="TRANSPARENCY" val="Verdadero"/>
  <p:tag name="FILENAME" val=""/>
  <p:tag name="INPUTTYPE" val="0"/>
  <p:tag name="LATEXENGINEID" val="0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7.75"/>
  <p:tag name="ORIGINALWIDTH" val="1449.75"/>
  <p:tag name="OUTPUTDPI" val="1200"/>
  <p:tag name="LATEXADDIN" val="\documentclass{article}&#10;\usepackage{amsmath}&#10;\pagestyle{empty}&#10;\begin{document}&#10;&#10;$h(x) = \frac{{{2}\choose{x}} {{8}\choose{3-x}}}{120};&#10;        \; x = 0,1,2$&#10;&#10;\end{document}"/>
  <p:tag name="IGUANATEXSIZE" val="30"/>
  <p:tag name="IGUANATEXCURSOR" val="126"/>
  <p:tag name="TRANSPARENCY" val="Verdadero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268.092"/>
  <p:tag name="LATEXADDIN" val="\documentclass{article}&#10;\usepackage{amsmath}&#10;\pagestyle{empty}&#10;\begin{document}&#10;&#10;$Var(X) = E(X^2) - \mu_X ^2$&#10;&#10;\end{document}"/>
  <p:tag name="IGUANATEXSIZE" val="36"/>
  <p:tag name="IGUANATEXCURSOR" val="108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85.1894"/>
  <p:tag name="LATEXADDIN" val="\documentclass{article}&#10;\usepackage{amsmath}&#10;\pagestyle{empty}&#10;\begin{document}&#10;&#10;$E(a) = a$&#10;&#10;\end{document}"/>
  <p:tag name="IGUANATEXSIZE" val="32"/>
  <p:tag name="IGUANATEXCURSOR" val="90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73.6409"/>
  <p:tag name="LATEXADDIN" val="\documentclass{article}&#10;\usepackage{amsmath}&#10;\pagestyle{empty}&#10;\begin{document}&#10;&#10;$E(bX) = bE(X)$&#10;&#10;\end{document}"/>
  <p:tag name="IGUANATEXSIZE" val="32"/>
  <p:tag name="IGUANATEXCURSOR" val="90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09.336"/>
  <p:tag name="LATEXADDIN" val="\documentclass{article}&#10;\usepackage{amsmath}&#10;\pagestyle{empty}&#10;\begin{document}&#10;&#10;$E(a + bX) = a + bE(X)$&#10;&#10;\end{document}"/>
  <p:tag name="IGUANATEXSIZE" val="32"/>
  <p:tag name="IGUANATEXCURSOR" val="99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05.1744"/>
  <p:tag name="LATEXADDIN" val="\documentclass{article}&#10;\usepackage{amsmath}&#10;\pagestyle{empty}&#10;\begin{document}&#10;&#10;$Var(a) = 0$&#10;&#10;\end{document}"/>
  <p:tag name="IGUANATEXSIZE" val="32"/>
  <p:tag name="IGUANATEXCURSOR" val="92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180.353"/>
  <p:tag name="LATEXADDIN" val="\documentclass{article}&#10;\usepackage{amsmath}&#10;\pagestyle{empty}&#10;\begin{document}&#10;&#10;$Var(bX) = b^2Var(X)$&#10;&#10;\end{document}"/>
  <p:tag name="IGUANATEXSIZE" val="32"/>
  <p:tag name="IGUANATEXCURSOR" val="98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35.846"/>
  <p:tag name="LATEXADDIN" val="\documentclass{article}&#10;\usepackage{amsmath}&#10;\pagestyle{empty}&#10;\begin{document}&#10;&#10;$Var(a + X) = Var(X)$&#10;&#10;\end{document}"/>
  <p:tag name="IGUANATEXSIZE" val="32"/>
  <p:tag name="IGUANATEXCURSOR" val="95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Panorámica</PresentationFormat>
  <Paragraphs>178</Paragraphs>
  <Slides>24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Arial Narrow</vt:lpstr>
      <vt:lpstr>Calibri</vt:lpstr>
      <vt:lpstr>Cambria Math</vt:lpstr>
      <vt:lpstr>Symbol</vt:lpstr>
      <vt:lpstr>Times New Roman</vt:lpstr>
      <vt:lpstr>Claridad</vt:lpstr>
      <vt:lpstr>Valor esperado y varianza de una variable aleatoria discreta</vt:lpstr>
      <vt:lpstr>valor esperado y la varianza de una variable aleatoria discreta</vt:lpstr>
      <vt:lpstr>Valor Esperado y Varianza de una Variable Aleatoria Discreta</vt:lpstr>
      <vt:lpstr>Valor Esperado y Varianza de una Variable Aleatoria Discreta</vt:lpstr>
      <vt:lpstr>Valor Esperado y Varianza de una Variable Aleatoria Discreta</vt:lpstr>
      <vt:lpstr>Valor esperado de una función de una variable aleatoria</vt:lpstr>
      <vt:lpstr>Ejercicio</vt:lpstr>
      <vt:lpstr>Ejercicio</vt:lpstr>
      <vt:lpstr>Ejercicio</vt:lpstr>
      <vt:lpstr>Ejercicio</vt:lpstr>
      <vt:lpstr>Ejercicio. Gráfica de f</vt:lpstr>
      <vt:lpstr>Ejercicio. E(X)</vt:lpstr>
      <vt:lpstr>Ejercicio. E(X)</vt:lpstr>
      <vt:lpstr>Ejercicio. Var(X)</vt:lpstr>
      <vt:lpstr>Ejercicio. Var(X)</vt:lpstr>
      <vt:lpstr>Ejemplo</vt:lpstr>
      <vt:lpstr>Ejercicio</vt:lpstr>
      <vt:lpstr>Ejercicio. Solución</vt:lpstr>
      <vt:lpstr>Presentación de PowerPoint</vt:lpstr>
      <vt:lpstr>Ejercicio</vt:lpstr>
      <vt:lpstr>Ejemplo</vt:lpstr>
      <vt:lpstr>Propiedades del valor esperado</vt:lpstr>
      <vt:lpstr>Propiedades de la varianza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 esperado y varianza de una variable aleatoria discreta</dc:title>
  <dc:creator>Paul Ramirez de la Cruz</dc:creator>
  <cp:lastModifiedBy>Paul Ramirez de la Cruz</cp:lastModifiedBy>
  <cp:revision>1</cp:revision>
  <dcterms:created xsi:type="dcterms:W3CDTF">2021-03-31T17:14:39Z</dcterms:created>
  <dcterms:modified xsi:type="dcterms:W3CDTF">2021-03-31T17:15:37Z</dcterms:modified>
</cp:coreProperties>
</file>