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95" r:id="rId2"/>
    <p:sldId id="313" r:id="rId3"/>
    <p:sldId id="296" r:id="rId4"/>
    <p:sldId id="314" r:id="rId5"/>
    <p:sldId id="298" r:id="rId6"/>
    <p:sldId id="299" r:id="rId7"/>
    <p:sldId id="300" r:id="rId8"/>
    <p:sldId id="304" r:id="rId9"/>
    <p:sldId id="305" r:id="rId10"/>
    <p:sldId id="301" r:id="rId11"/>
    <p:sldId id="302" r:id="rId12"/>
    <p:sldId id="306" r:id="rId13"/>
    <p:sldId id="307" r:id="rId14"/>
    <p:sldId id="303" r:id="rId15"/>
    <p:sldId id="310" r:id="rId16"/>
    <p:sldId id="311" r:id="rId17"/>
    <p:sldId id="312" r:id="rId18"/>
    <p:sldId id="315" r:id="rId19"/>
    <p:sldId id="316" r:id="rId20"/>
    <p:sldId id="317" r:id="rId21"/>
    <p:sldId id="322" r:id="rId22"/>
    <p:sldId id="323" r:id="rId23"/>
    <p:sldId id="318" r:id="rId24"/>
    <p:sldId id="319" r:id="rId25"/>
    <p:sldId id="324" r:id="rId26"/>
    <p:sldId id="278"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Catamaran" panose="020B0604020202020204" charset="0"/>
      <p:regular r:id="rId33"/>
      <p:bold r:id="rId34"/>
    </p:embeddedFont>
    <p:embeddedFont>
      <p:font typeface="Catamaran Thin"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EC2C83-4F27-46E9-AB52-EA9CB43B9D6F}">
  <a:tblStyle styleId="{93EC2C83-4F27-46E9-AB52-EA9CB43B9D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77553AC-1573-4A18-AE2D-678138A4FA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77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540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713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057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368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030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471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299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819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701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21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466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09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32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513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661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250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821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d9c6d70173_1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d9c6d70173_1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50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45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630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662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710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141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981075" y="-78100"/>
            <a:ext cx="11516344" cy="5221552"/>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52" name="Google Shape;52;p3"/>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0"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0"/>
        <p:cNvGrpSpPr/>
        <p:nvPr/>
      </p:nvGrpSpPr>
      <p:grpSpPr>
        <a:xfrm>
          <a:off x="0" y="0"/>
          <a:ext cx="0" cy="0"/>
          <a:chOff x="0" y="0"/>
          <a:chExt cx="0" cy="0"/>
        </a:xfrm>
      </p:grpSpPr>
      <p:sp>
        <p:nvSpPr>
          <p:cNvPr id="71" name="Google Shape;71;p5"/>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72" name="Google Shape;72;p5"/>
          <p:cNvGrpSpPr/>
          <p:nvPr/>
        </p:nvGrpSpPr>
        <p:grpSpPr>
          <a:xfrm>
            <a:off x="6320991" y="-7"/>
            <a:ext cx="3630818" cy="5143498"/>
            <a:chOff x="6320991" y="-7"/>
            <a:chExt cx="3630818" cy="5143498"/>
          </a:xfrm>
        </p:grpSpPr>
        <p:sp>
          <p:nvSpPr>
            <p:cNvPr id="73" name="Google Shape;73;p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4" name="Google Shape;74;p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5" name="Google Shape;75;p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6" name="Google Shape;76;p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7" name="Google Shape;77;p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8" name="Google Shape;78;p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9" name="Google Shape;79;p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0" name="Google Shape;80;p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1" name="Google Shape;81;p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2" name="Google Shape;82;p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3" name="Google Shape;83;p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84" name="Google Shape;84;p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779100" y="1503550"/>
            <a:ext cx="6010500" cy="28842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86" name="Google Shape;8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4"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1pPr>
            <a:lvl2pPr marL="914400" lvl="1" indent="-330200" rtl="0">
              <a:lnSpc>
                <a:spcPct val="115000"/>
              </a:lnSpc>
              <a:spcBef>
                <a:spcPts val="800"/>
              </a:spcBef>
              <a:spcAft>
                <a:spcPts val="0"/>
              </a:spcAft>
              <a:buClr>
                <a:schemeClr val="accent5"/>
              </a:buClr>
              <a:buSzPts val="1600"/>
              <a:buFont typeface="Catamaran Thin"/>
              <a:buChar char="⬡"/>
              <a:defRPr sz="2400">
                <a:solidFill>
                  <a:schemeClr val="dk1"/>
                </a:solidFill>
                <a:latin typeface="Catamaran Thin"/>
                <a:ea typeface="Catamaran Thin"/>
                <a:cs typeface="Catamaran Thin"/>
                <a:sym typeface="Catamaran Thin"/>
              </a:defRPr>
            </a:lvl2pPr>
            <a:lvl3pPr marL="1371600" lvl="2" indent="-330200" rtl="0">
              <a:lnSpc>
                <a:spcPct val="115000"/>
              </a:lnSpc>
              <a:spcBef>
                <a:spcPts val="800"/>
              </a:spcBef>
              <a:spcAft>
                <a:spcPts val="0"/>
              </a:spcAft>
              <a:buClr>
                <a:schemeClr val="dk2"/>
              </a:buClr>
              <a:buSzPts val="16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mvelarde@up.edu.m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0232610@up.edu.mx"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12"/>
          <p:cNvSpPr txBox="1">
            <a:spLocks noGrp="1"/>
          </p:cNvSpPr>
          <p:nvPr>
            <p:ph type="ctrTitle"/>
          </p:nvPr>
        </p:nvSpPr>
        <p:spPr>
          <a:xfrm>
            <a:off x="872296" y="1823043"/>
            <a:ext cx="6947871" cy="1159800"/>
          </a:xfrm>
          <a:prstGeom prst="rect">
            <a:avLst/>
          </a:prstGeom>
        </p:spPr>
        <p:txBody>
          <a:bodyPr spcFirstLastPara="1" vert="horz" wrap="square" lIns="0" tIns="0" rIns="0" bIns="0" rtlCol="0" anchor="b" anchorCtr="0">
            <a:noAutofit/>
          </a:bodyPr>
          <a:lstStyle/>
          <a:p>
            <a:r>
              <a:rPr lang="es-MX" dirty="0"/>
              <a:t>LENGUAJES DE BD Y USUARIOS DE DB</a:t>
            </a:r>
            <a:endParaRPr dirty="0"/>
          </a:p>
        </p:txBody>
      </p:sp>
      <p:sp>
        <p:nvSpPr>
          <p:cNvPr id="4" name="Google Shape;70;p14">
            <a:extLst>
              <a:ext uri="{FF2B5EF4-FFF2-40B4-BE49-F238E27FC236}">
                <a16:creationId xmlns:a16="http://schemas.microsoft.com/office/drawing/2014/main" id="{795034E5-6E7C-4947-AA9C-79D145E13B4C}"/>
              </a:ext>
            </a:extLst>
          </p:cNvPr>
          <p:cNvSpPr txBox="1">
            <a:spLocks/>
          </p:cNvSpPr>
          <p:nvPr/>
        </p:nvSpPr>
        <p:spPr>
          <a:xfrm>
            <a:off x="872296" y="3255798"/>
            <a:ext cx="4047525" cy="125286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Encode Sans Semi Condensed"/>
              <a:buNone/>
              <a:defRPr sz="4800" b="1" i="0" u="none" strike="noStrike" cap="none">
                <a:solidFill>
                  <a:schemeClr val="dk1"/>
                </a:solidFill>
                <a:latin typeface="Encode Sans Semi Condensed"/>
                <a:ea typeface="Encode Sans Semi Condensed"/>
                <a:cs typeface="Encode Sans Semi Condensed"/>
                <a:sym typeface="Encode Sans Semi Condensed"/>
              </a:defRPr>
            </a:lvl1pPr>
            <a:lvl2pPr marR="0" lvl="1" algn="l" rtl="0">
              <a:lnSpc>
                <a:spcPct val="100000"/>
              </a:lnSpc>
              <a:spcBef>
                <a:spcPts val="0"/>
              </a:spcBef>
              <a:spcAft>
                <a:spcPts val="0"/>
              </a:spcAft>
              <a:buClr>
                <a:schemeClr val="dk1"/>
              </a:buClr>
              <a:buSzPts val="4800"/>
              <a:buFont typeface="Encode Sans Semi Condensed"/>
              <a:buNone/>
              <a:defRPr sz="4800" b="1" i="0" u="none" strike="noStrike" cap="none">
                <a:solidFill>
                  <a:schemeClr val="dk1"/>
                </a:solidFill>
                <a:latin typeface="Encode Sans Semi Condensed"/>
                <a:ea typeface="Encode Sans Semi Condensed"/>
                <a:cs typeface="Encode Sans Semi Condensed"/>
                <a:sym typeface="Encode Sans Semi Condensed"/>
              </a:defRPr>
            </a:lvl2pPr>
            <a:lvl3pPr marR="0" lvl="2" algn="l" rtl="0">
              <a:lnSpc>
                <a:spcPct val="100000"/>
              </a:lnSpc>
              <a:spcBef>
                <a:spcPts val="0"/>
              </a:spcBef>
              <a:spcAft>
                <a:spcPts val="0"/>
              </a:spcAft>
              <a:buClr>
                <a:schemeClr val="dk1"/>
              </a:buClr>
              <a:buSzPts val="4800"/>
              <a:buFont typeface="Encode Sans Semi Condensed"/>
              <a:buNone/>
              <a:defRPr sz="4800" b="1" i="0" u="none" strike="noStrike" cap="none">
                <a:solidFill>
                  <a:schemeClr val="dk1"/>
                </a:solidFill>
                <a:latin typeface="Encode Sans Semi Condensed"/>
                <a:ea typeface="Encode Sans Semi Condensed"/>
                <a:cs typeface="Encode Sans Semi Condensed"/>
                <a:sym typeface="Encode Sans Semi Condensed"/>
              </a:defRPr>
            </a:lvl3pPr>
            <a:lvl4pPr marR="0" lvl="3" algn="l" rtl="0">
              <a:lnSpc>
                <a:spcPct val="100000"/>
              </a:lnSpc>
              <a:spcBef>
                <a:spcPts val="0"/>
              </a:spcBef>
              <a:spcAft>
                <a:spcPts val="0"/>
              </a:spcAft>
              <a:buClr>
                <a:schemeClr val="dk1"/>
              </a:buClr>
              <a:buSzPts val="4800"/>
              <a:buFont typeface="Encode Sans Semi Condensed"/>
              <a:buNone/>
              <a:defRPr sz="4800" b="1" i="0" u="none" strike="noStrike" cap="none">
                <a:solidFill>
                  <a:schemeClr val="dk1"/>
                </a:solidFill>
                <a:latin typeface="Encode Sans Semi Condensed"/>
                <a:ea typeface="Encode Sans Semi Condensed"/>
                <a:cs typeface="Encode Sans Semi Condensed"/>
                <a:sym typeface="Encode Sans Semi Condensed"/>
              </a:defRPr>
            </a:lvl4pPr>
            <a:lvl5pPr marR="0" lvl="4" algn="l" rtl="0">
              <a:lnSpc>
                <a:spcPct val="100000"/>
              </a:lnSpc>
              <a:spcBef>
                <a:spcPts val="0"/>
              </a:spcBef>
              <a:spcAft>
                <a:spcPts val="0"/>
              </a:spcAft>
              <a:buClr>
                <a:schemeClr val="dk1"/>
              </a:buClr>
              <a:buSzPts val="4800"/>
              <a:buFont typeface="Encode Sans Semi Condensed"/>
              <a:buNone/>
              <a:defRPr sz="4800" b="1" i="0" u="none" strike="noStrike" cap="none">
                <a:solidFill>
                  <a:schemeClr val="dk1"/>
                </a:solidFill>
                <a:latin typeface="Encode Sans Semi Condensed"/>
                <a:ea typeface="Encode Sans Semi Condensed"/>
                <a:cs typeface="Encode Sans Semi Condensed"/>
                <a:sym typeface="Encode Sans Semi Condensed"/>
              </a:defRPr>
            </a:lvl5pPr>
            <a:lvl6pPr marR="0" lvl="5" algn="l" rtl="0">
              <a:lnSpc>
                <a:spcPct val="100000"/>
              </a:lnSpc>
              <a:spcBef>
                <a:spcPts val="0"/>
              </a:spcBef>
              <a:spcAft>
                <a:spcPts val="0"/>
              </a:spcAft>
              <a:buClr>
                <a:schemeClr val="dk1"/>
              </a:buClr>
              <a:buSzPts val="4800"/>
              <a:buFont typeface="Encode Sans Semi Condensed"/>
              <a:buNone/>
              <a:defRPr sz="4800" b="1" i="0" u="none" strike="noStrike" cap="none">
                <a:solidFill>
                  <a:schemeClr val="dk1"/>
                </a:solidFill>
                <a:latin typeface="Encode Sans Semi Condensed"/>
                <a:ea typeface="Encode Sans Semi Condensed"/>
                <a:cs typeface="Encode Sans Semi Condensed"/>
                <a:sym typeface="Encode Sans Semi Condensed"/>
              </a:defRPr>
            </a:lvl6pPr>
            <a:lvl7pPr marR="0" lvl="6" algn="l" rtl="0">
              <a:lnSpc>
                <a:spcPct val="100000"/>
              </a:lnSpc>
              <a:spcBef>
                <a:spcPts val="0"/>
              </a:spcBef>
              <a:spcAft>
                <a:spcPts val="0"/>
              </a:spcAft>
              <a:buClr>
                <a:schemeClr val="dk1"/>
              </a:buClr>
              <a:buSzPts val="4800"/>
              <a:buFont typeface="Encode Sans Semi Condensed"/>
              <a:buNone/>
              <a:defRPr sz="4800" b="1" i="0" u="none" strike="noStrike" cap="none">
                <a:solidFill>
                  <a:schemeClr val="dk1"/>
                </a:solidFill>
                <a:latin typeface="Encode Sans Semi Condensed"/>
                <a:ea typeface="Encode Sans Semi Condensed"/>
                <a:cs typeface="Encode Sans Semi Condensed"/>
                <a:sym typeface="Encode Sans Semi Condensed"/>
              </a:defRPr>
            </a:lvl7pPr>
            <a:lvl8pPr marR="0" lvl="7" algn="l" rtl="0">
              <a:lnSpc>
                <a:spcPct val="100000"/>
              </a:lnSpc>
              <a:spcBef>
                <a:spcPts val="0"/>
              </a:spcBef>
              <a:spcAft>
                <a:spcPts val="0"/>
              </a:spcAft>
              <a:buClr>
                <a:schemeClr val="dk1"/>
              </a:buClr>
              <a:buSzPts val="4800"/>
              <a:buFont typeface="Encode Sans Semi Condensed"/>
              <a:buNone/>
              <a:defRPr sz="4800" b="1" i="0" u="none" strike="noStrike" cap="none">
                <a:solidFill>
                  <a:schemeClr val="dk1"/>
                </a:solidFill>
                <a:latin typeface="Encode Sans Semi Condensed"/>
                <a:ea typeface="Encode Sans Semi Condensed"/>
                <a:cs typeface="Encode Sans Semi Condensed"/>
                <a:sym typeface="Encode Sans Semi Condensed"/>
              </a:defRPr>
            </a:lvl8pPr>
            <a:lvl9pPr marR="0" lvl="8" algn="l" rtl="0">
              <a:lnSpc>
                <a:spcPct val="100000"/>
              </a:lnSpc>
              <a:spcBef>
                <a:spcPts val="0"/>
              </a:spcBef>
              <a:spcAft>
                <a:spcPts val="0"/>
              </a:spcAft>
              <a:buClr>
                <a:schemeClr val="dk1"/>
              </a:buClr>
              <a:buSzPts val="4800"/>
              <a:buFont typeface="Encode Sans Semi Condensed"/>
              <a:buNone/>
              <a:defRPr sz="4800" b="1" i="0" u="none" strike="noStrike" cap="none">
                <a:solidFill>
                  <a:schemeClr val="dk1"/>
                </a:solidFill>
                <a:latin typeface="Encode Sans Semi Condensed"/>
                <a:ea typeface="Encode Sans Semi Condensed"/>
                <a:cs typeface="Encode Sans Semi Condensed"/>
                <a:sym typeface="Encode Sans Semi Condensed"/>
              </a:defRPr>
            </a:lvl9pPr>
          </a:lstStyle>
          <a:p>
            <a:r>
              <a:rPr lang="es-MX" sz="2000" b="0" dirty="0">
                <a:solidFill>
                  <a:schemeClr val="bg1"/>
                </a:solidFill>
              </a:rPr>
              <a:t>Universidad Panamericana</a:t>
            </a:r>
          </a:p>
          <a:p>
            <a:endParaRPr lang="es-MX" sz="2000" b="0" dirty="0">
              <a:solidFill>
                <a:schemeClr val="bg1"/>
              </a:solidFill>
            </a:endParaRPr>
          </a:p>
          <a:p>
            <a:r>
              <a:rPr lang="es-MX" sz="2000" b="0" dirty="0">
                <a:solidFill>
                  <a:schemeClr val="bg1"/>
                </a:solidFill>
              </a:rPr>
              <a:t>Contacto: </a:t>
            </a:r>
          </a:p>
          <a:p>
            <a:r>
              <a:rPr lang="es-MX" sz="2000" b="0" dirty="0">
                <a:solidFill>
                  <a:schemeClr val="bg1"/>
                </a:solidFill>
                <a:hlinkClick r:id="rId3">
                  <a:extLst>
                    <a:ext uri="{A12FA001-AC4F-418D-AE19-62706E023703}">
                      <ahyp:hlinkClr xmlns:ahyp="http://schemas.microsoft.com/office/drawing/2018/hyperlinkcolor" val="tx"/>
                    </a:ext>
                  </a:extLst>
                </a:hlinkClick>
              </a:rPr>
              <a:t>jmvelarde@up.edu.mx</a:t>
            </a:r>
            <a:endParaRPr lang="es-MX" sz="2000" b="0" dirty="0">
              <a:solidFill>
                <a:schemeClr val="bg1"/>
              </a:solidFill>
            </a:endParaRPr>
          </a:p>
          <a:p>
            <a:r>
              <a:rPr lang="es-MX" sz="2000" b="0" dirty="0">
                <a:solidFill>
                  <a:schemeClr val="bg1"/>
                </a:solidFill>
                <a:hlinkClick r:id="rId4">
                  <a:extLst>
                    <a:ext uri="{A12FA001-AC4F-418D-AE19-62706E023703}">
                      <ahyp:hlinkClr xmlns:ahyp="http://schemas.microsoft.com/office/drawing/2018/hyperlinkcolor" val="tx"/>
                    </a:ext>
                  </a:extLst>
                </a:hlinkClick>
              </a:rPr>
              <a:t>0232610@up.edu.mx</a:t>
            </a:r>
            <a:endParaRPr lang="es-MX" sz="2000" b="0" dirty="0">
              <a:solidFill>
                <a:schemeClr val="bg1"/>
              </a:solidFill>
            </a:endParaRPr>
          </a:p>
          <a:p>
            <a:endParaRPr lang="es-MX" sz="135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ES" dirty="0"/>
              <a:t>El lenguaje de manipulación de datos (DML)</a:t>
            </a:r>
            <a:endParaRPr dirty="0"/>
          </a:p>
        </p:txBody>
      </p:sp>
      <p:sp>
        <p:nvSpPr>
          <p:cNvPr id="240" name="Google Shape;240;p17"/>
          <p:cNvSpPr txBox="1">
            <a:spLocks noGrp="1"/>
          </p:cNvSpPr>
          <p:nvPr>
            <p:ph type="body" idx="1"/>
          </p:nvPr>
        </p:nvSpPr>
        <p:spPr>
          <a:xfrm>
            <a:off x="779101" y="1503550"/>
            <a:ext cx="7937734" cy="2884200"/>
          </a:xfrm>
          <a:prstGeom prst="rect">
            <a:avLst/>
          </a:prstGeom>
        </p:spPr>
        <p:txBody>
          <a:bodyPr spcFirstLastPara="1" vert="horz" wrap="square" lIns="0" tIns="0" rIns="0" bIns="0" rtlCol="0" anchor="t" anchorCtr="0">
            <a:noAutofit/>
          </a:bodyPr>
          <a:lstStyle/>
          <a:p>
            <a:r>
              <a:rPr lang="es-ES" dirty="0"/>
              <a:t>Es utilizado para escribir programas que crean, actualizan y extraen información de las bases de datos. Siempre de acuerdo con las especificaciones y las normas de seguridad dictadas por al administrador.</a:t>
            </a:r>
          </a:p>
          <a:p>
            <a:r>
              <a:rPr lang="es-ES" dirty="0"/>
              <a:t>Un lenguaje de manipulación de datos es un lenguaje que permite a los usuarios acceder o manipular los datos organizados mediante un modelo de datos apropiado. </a:t>
            </a:r>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10</a:t>
            </a:fld>
            <a:endParaRPr/>
          </a:p>
        </p:txBody>
      </p:sp>
    </p:spTree>
    <p:extLst>
      <p:ext uri="{BB962C8B-B14F-4D97-AF65-F5344CB8AC3E}">
        <p14:creationId xmlns:p14="http://schemas.microsoft.com/office/powerpoint/2010/main" val="370612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Elementos del lenguaje de manipulación de datos</a:t>
            </a:r>
            <a:endParaRPr dirty="0"/>
          </a:p>
        </p:txBody>
      </p:sp>
      <p:sp>
        <p:nvSpPr>
          <p:cNvPr id="240" name="Google Shape;240;p17"/>
          <p:cNvSpPr txBox="1">
            <a:spLocks noGrp="1"/>
          </p:cNvSpPr>
          <p:nvPr>
            <p:ph type="body" idx="1"/>
          </p:nvPr>
        </p:nvSpPr>
        <p:spPr>
          <a:xfrm>
            <a:off x="779101" y="1503550"/>
            <a:ext cx="8037852" cy="2884200"/>
          </a:xfrm>
          <a:prstGeom prst="rect">
            <a:avLst/>
          </a:prstGeom>
        </p:spPr>
        <p:txBody>
          <a:bodyPr spcFirstLastPara="1" vert="horz" wrap="square" lIns="0" tIns="0" rIns="0" bIns="0" rtlCol="0" anchor="t" anchorCtr="0">
            <a:noAutofit/>
          </a:bodyPr>
          <a:lstStyle/>
          <a:p>
            <a:pPr>
              <a:buFont typeface="Wingdings" panose="05000000000000000000" pitchFamily="2" charset="2"/>
              <a:buChar char="v"/>
            </a:pPr>
            <a:r>
              <a:rPr lang="es-MX" dirty="0"/>
              <a:t>INSERT</a:t>
            </a:r>
            <a:br>
              <a:rPr lang="es-MX" dirty="0"/>
            </a:br>
            <a:br>
              <a:rPr lang="es-MX" dirty="0"/>
            </a:br>
            <a:r>
              <a:rPr lang="es-MX" dirty="0"/>
              <a:t>Una sentencia INSERT de SQL agrega uno o más registros a una (y sólo una) tabla en una base de datos relacional.</a:t>
            </a:r>
            <a:br>
              <a:rPr lang="es-MX" dirty="0"/>
            </a:br>
            <a:endParaRPr lang="es-ES" dirty="0"/>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11</a:t>
            </a:fld>
            <a:endParaRPr/>
          </a:p>
        </p:txBody>
      </p:sp>
    </p:spTree>
    <p:extLst>
      <p:ext uri="{BB962C8B-B14F-4D97-AF65-F5344CB8AC3E}">
        <p14:creationId xmlns:p14="http://schemas.microsoft.com/office/powerpoint/2010/main" val="49334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Elementos del lenguaje de manipulación de datos</a:t>
            </a:r>
            <a:endParaRPr dirty="0"/>
          </a:p>
        </p:txBody>
      </p:sp>
      <p:sp>
        <p:nvSpPr>
          <p:cNvPr id="240" name="Google Shape;240;p17"/>
          <p:cNvSpPr txBox="1">
            <a:spLocks noGrp="1"/>
          </p:cNvSpPr>
          <p:nvPr>
            <p:ph type="body" idx="1"/>
          </p:nvPr>
        </p:nvSpPr>
        <p:spPr>
          <a:xfrm>
            <a:off x="779101" y="1503550"/>
            <a:ext cx="8037852" cy="2884200"/>
          </a:xfrm>
          <a:prstGeom prst="rect">
            <a:avLst/>
          </a:prstGeom>
        </p:spPr>
        <p:txBody>
          <a:bodyPr spcFirstLastPara="1" vert="horz" wrap="square" lIns="0" tIns="0" rIns="0" bIns="0" rtlCol="0" anchor="t" anchorCtr="0">
            <a:noAutofit/>
          </a:bodyPr>
          <a:lstStyle/>
          <a:p>
            <a:pPr>
              <a:buFont typeface="Wingdings" panose="05000000000000000000" pitchFamily="2" charset="2"/>
              <a:buChar char="v"/>
            </a:pPr>
            <a:r>
              <a:rPr lang="es-MX" dirty="0"/>
              <a:t>UPDATE</a:t>
            </a:r>
            <a:br>
              <a:rPr lang="es-MX" dirty="0"/>
            </a:br>
            <a:br>
              <a:rPr lang="es-MX" dirty="0"/>
            </a:br>
            <a:r>
              <a:rPr lang="es-MX" dirty="0"/>
              <a:t>Una sentencia UPDATE de SQL es utilizada para modificar los valores de un conjunto de registros existentes en una tabla.</a:t>
            </a:r>
            <a:br>
              <a:rPr lang="es-MX" dirty="0"/>
            </a:br>
            <a:br>
              <a:rPr lang="es-MX" dirty="0"/>
            </a:br>
            <a:br>
              <a:rPr lang="es-MX" dirty="0"/>
            </a:br>
            <a:endParaRPr lang="es-ES" dirty="0"/>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12</a:t>
            </a:fld>
            <a:endParaRPr/>
          </a:p>
        </p:txBody>
      </p:sp>
    </p:spTree>
    <p:extLst>
      <p:ext uri="{BB962C8B-B14F-4D97-AF65-F5344CB8AC3E}">
        <p14:creationId xmlns:p14="http://schemas.microsoft.com/office/powerpoint/2010/main" val="76899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Elementos del lenguaje de manipulación de datos</a:t>
            </a:r>
            <a:endParaRPr dirty="0"/>
          </a:p>
        </p:txBody>
      </p:sp>
      <p:sp>
        <p:nvSpPr>
          <p:cNvPr id="240" name="Google Shape;240;p17"/>
          <p:cNvSpPr txBox="1">
            <a:spLocks noGrp="1"/>
          </p:cNvSpPr>
          <p:nvPr>
            <p:ph type="body" idx="1"/>
          </p:nvPr>
        </p:nvSpPr>
        <p:spPr>
          <a:xfrm>
            <a:off x="779101" y="1503550"/>
            <a:ext cx="8037852" cy="2884200"/>
          </a:xfrm>
          <a:prstGeom prst="rect">
            <a:avLst/>
          </a:prstGeom>
        </p:spPr>
        <p:txBody>
          <a:bodyPr spcFirstLastPara="1" vert="horz" wrap="square" lIns="0" tIns="0" rIns="0" bIns="0" rtlCol="0" anchor="t" anchorCtr="0">
            <a:noAutofit/>
          </a:bodyPr>
          <a:lstStyle/>
          <a:p>
            <a:pPr>
              <a:buFont typeface="Wingdings" panose="05000000000000000000" pitchFamily="2" charset="2"/>
              <a:buChar char="v"/>
            </a:pPr>
            <a:r>
              <a:rPr lang="es-MX" dirty="0"/>
              <a:t>DELETE</a:t>
            </a:r>
            <a:br>
              <a:rPr lang="es-MX" dirty="0"/>
            </a:br>
            <a:br>
              <a:rPr lang="es-MX" dirty="0"/>
            </a:br>
            <a:r>
              <a:rPr lang="es-MX" dirty="0"/>
              <a:t>Una sentencia DELETE de SQL borra uno o más registros existentes en una tabla.</a:t>
            </a:r>
            <a:br>
              <a:rPr lang="es-MX" dirty="0"/>
            </a:br>
            <a:endParaRPr lang="es-ES" dirty="0"/>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13</a:t>
            </a:fld>
            <a:endParaRPr/>
          </a:p>
        </p:txBody>
      </p:sp>
    </p:spTree>
    <p:extLst>
      <p:ext uri="{BB962C8B-B14F-4D97-AF65-F5344CB8AC3E}">
        <p14:creationId xmlns:p14="http://schemas.microsoft.com/office/powerpoint/2010/main" val="2198371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ES" dirty="0"/>
              <a:t>El Lenguaje de Consulta Estructurado (SQL)</a:t>
            </a:r>
            <a:endParaRPr dirty="0"/>
          </a:p>
        </p:txBody>
      </p:sp>
      <p:sp>
        <p:nvSpPr>
          <p:cNvPr id="240" name="Google Shape;240;p17"/>
          <p:cNvSpPr txBox="1">
            <a:spLocks noGrp="1"/>
          </p:cNvSpPr>
          <p:nvPr>
            <p:ph type="body" idx="1"/>
          </p:nvPr>
        </p:nvSpPr>
        <p:spPr>
          <a:xfrm>
            <a:off x="779100" y="1503550"/>
            <a:ext cx="7644059" cy="2884200"/>
          </a:xfrm>
          <a:prstGeom prst="rect">
            <a:avLst/>
          </a:prstGeom>
        </p:spPr>
        <p:txBody>
          <a:bodyPr spcFirstLastPara="1" vert="horz" wrap="square" lIns="0" tIns="0" rIns="0" bIns="0" rtlCol="0" anchor="t" anchorCtr="0">
            <a:noAutofit/>
          </a:bodyPr>
          <a:lstStyle/>
          <a:p>
            <a:r>
              <a:rPr lang="es-ES" dirty="0"/>
              <a:t>Es un lenguaje declarativo de acceso a bases de datos relacionales que permite especificar diversos tipos de operaciones sobre las mismas. Una de sus características es el manejo del álgebra y el cálculo relacional permitiendo lanzar consultas con el fin de recuperar información de interés de una base de datos, de una forma sencilla. </a:t>
            </a:r>
            <a:endParaRPr lang="en-US" dirty="0"/>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14</a:t>
            </a:fld>
            <a:endParaRPr/>
          </a:p>
        </p:txBody>
      </p:sp>
    </p:spTree>
    <p:extLst>
      <p:ext uri="{BB962C8B-B14F-4D97-AF65-F5344CB8AC3E}">
        <p14:creationId xmlns:p14="http://schemas.microsoft.com/office/powerpoint/2010/main" val="66532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Elementos del lenguaje de manipulación de datos</a:t>
            </a:r>
            <a:endParaRPr dirty="0"/>
          </a:p>
        </p:txBody>
      </p:sp>
      <p:sp>
        <p:nvSpPr>
          <p:cNvPr id="240" name="Google Shape;240;p17"/>
          <p:cNvSpPr txBox="1">
            <a:spLocks noGrp="1"/>
          </p:cNvSpPr>
          <p:nvPr>
            <p:ph type="body" idx="1"/>
          </p:nvPr>
        </p:nvSpPr>
        <p:spPr>
          <a:xfrm>
            <a:off x="779101" y="1503550"/>
            <a:ext cx="8037852" cy="2884200"/>
          </a:xfrm>
          <a:prstGeom prst="rect">
            <a:avLst/>
          </a:prstGeom>
        </p:spPr>
        <p:txBody>
          <a:bodyPr spcFirstLastPara="1" vert="horz" wrap="square" lIns="0" tIns="0" rIns="0" bIns="0" rtlCol="0" anchor="t" anchorCtr="0">
            <a:noAutofit/>
          </a:bodyPr>
          <a:lstStyle/>
          <a:p>
            <a:pPr>
              <a:buFont typeface="Wingdings" panose="05000000000000000000" pitchFamily="2" charset="2"/>
              <a:buChar char="v"/>
            </a:pPr>
            <a:r>
              <a:rPr lang="es-MX" sz="2000" dirty="0"/>
              <a:t>Cláusulas Las cláusulas son condiciones de modificación utilizadas para definir los datos que desea seleccionar o manipular. </a:t>
            </a:r>
            <a:br>
              <a:rPr lang="es-MX" dirty="0"/>
            </a:br>
            <a:endParaRPr lang="es-ES" dirty="0"/>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15</a:t>
            </a:fld>
            <a:endParaRPr/>
          </a:p>
        </p:txBody>
      </p:sp>
      <p:pic>
        <p:nvPicPr>
          <p:cNvPr id="5" name="Picture 2">
            <a:extLst>
              <a:ext uri="{FF2B5EF4-FFF2-40B4-BE49-F238E27FC236}">
                <a16:creationId xmlns:a16="http://schemas.microsoft.com/office/drawing/2014/main" id="{BB79879C-0447-485F-B266-EF9740AE33C0}"/>
              </a:ext>
            </a:extLst>
          </p:cNvPr>
          <p:cNvPicPr>
            <a:picLocks noChangeAspect="1" noChangeArrowheads="1"/>
          </p:cNvPicPr>
          <p:nvPr/>
        </p:nvPicPr>
        <p:blipFill>
          <a:blip r:embed="rId3" cstate="print"/>
          <a:srcRect/>
          <a:stretch>
            <a:fillRect/>
          </a:stretch>
        </p:blipFill>
        <p:spPr bwMode="auto">
          <a:xfrm>
            <a:off x="779100" y="2376105"/>
            <a:ext cx="5121116" cy="2373746"/>
          </a:xfrm>
          <a:prstGeom prst="rect">
            <a:avLst/>
          </a:prstGeom>
          <a:noFill/>
          <a:ln w="9525">
            <a:noFill/>
            <a:miter lim="800000"/>
            <a:headEnd/>
            <a:tailEnd/>
          </a:ln>
        </p:spPr>
      </p:pic>
    </p:spTree>
    <p:extLst>
      <p:ext uri="{BB962C8B-B14F-4D97-AF65-F5344CB8AC3E}">
        <p14:creationId xmlns:p14="http://schemas.microsoft.com/office/powerpoint/2010/main" val="1409010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Operadores lógicos de </a:t>
            </a:r>
            <a:r>
              <a:rPr lang="es-MX" dirty="0" err="1"/>
              <a:t>sql</a:t>
            </a:r>
            <a:endParaRPr lang="es-MX" dirty="0"/>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16</a:t>
            </a:fld>
            <a:endParaRPr/>
          </a:p>
        </p:txBody>
      </p:sp>
      <p:pic>
        <p:nvPicPr>
          <p:cNvPr id="7" name="Picture 3">
            <a:extLst>
              <a:ext uri="{FF2B5EF4-FFF2-40B4-BE49-F238E27FC236}">
                <a16:creationId xmlns:a16="http://schemas.microsoft.com/office/drawing/2014/main" id="{BF1ABC8C-029E-4C50-97E8-277D55EFCF63}"/>
              </a:ext>
            </a:extLst>
          </p:cNvPr>
          <p:cNvPicPr>
            <a:picLocks noChangeAspect="1" noChangeArrowheads="1"/>
          </p:cNvPicPr>
          <p:nvPr/>
        </p:nvPicPr>
        <p:blipFill>
          <a:blip r:embed="rId3" cstate="print"/>
          <a:stretch>
            <a:fillRect/>
          </a:stretch>
        </p:blipFill>
        <p:spPr bwMode="auto">
          <a:xfrm>
            <a:off x="779100" y="1503166"/>
            <a:ext cx="5033081" cy="3099467"/>
          </a:xfrm>
          <a:prstGeom prst="rect">
            <a:avLst/>
          </a:prstGeom>
          <a:noFill/>
          <a:ln w="9525">
            <a:noFill/>
            <a:miter lim="800000"/>
            <a:headEnd/>
            <a:tailEnd/>
          </a:ln>
        </p:spPr>
      </p:pic>
    </p:spTree>
    <p:extLst>
      <p:ext uri="{BB962C8B-B14F-4D97-AF65-F5344CB8AC3E}">
        <p14:creationId xmlns:p14="http://schemas.microsoft.com/office/powerpoint/2010/main" val="3075161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Operadores de Comparación</a:t>
            </a:r>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17</a:t>
            </a:fld>
            <a:endParaRPr/>
          </a:p>
        </p:txBody>
      </p:sp>
      <p:pic>
        <p:nvPicPr>
          <p:cNvPr id="5" name="Picture 2">
            <a:extLst>
              <a:ext uri="{FF2B5EF4-FFF2-40B4-BE49-F238E27FC236}">
                <a16:creationId xmlns:a16="http://schemas.microsoft.com/office/drawing/2014/main" id="{45143EC0-4AC0-48A2-8C88-CD31218440EF}"/>
              </a:ext>
            </a:extLst>
          </p:cNvPr>
          <p:cNvPicPr>
            <a:picLocks noChangeAspect="1" noChangeArrowheads="1"/>
          </p:cNvPicPr>
          <p:nvPr/>
        </p:nvPicPr>
        <p:blipFill>
          <a:blip r:embed="rId3" cstate="print"/>
          <a:stretch>
            <a:fillRect/>
          </a:stretch>
        </p:blipFill>
        <p:spPr bwMode="auto">
          <a:xfrm>
            <a:off x="779100" y="1605450"/>
            <a:ext cx="4235775" cy="3086495"/>
          </a:xfrm>
          <a:prstGeom prst="rect">
            <a:avLst/>
          </a:prstGeom>
          <a:noFill/>
          <a:ln w="9525">
            <a:noFill/>
            <a:miter lim="800000"/>
            <a:headEnd/>
            <a:tailEnd/>
          </a:ln>
        </p:spPr>
      </p:pic>
    </p:spTree>
    <p:extLst>
      <p:ext uri="{BB962C8B-B14F-4D97-AF65-F5344CB8AC3E}">
        <p14:creationId xmlns:p14="http://schemas.microsoft.com/office/powerpoint/2010/main" val="2545723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dirty="0"/>
              <a:t>USUARIOS Y ADMINISTRADORES</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3</a:t>
            </a:r>
            <a:endParaRPr sz="9600" b="1" dirty="0">
              <a:solidFill>
                <a:schemeClr val="lt1"/>
              </a:solidFill>
              <a:latin typeface="Catamaran"/>
              <a:ea typeface="Catamaran"/>
              <a:cs typeface="Catamaran"/>
              <a:sym typeface="Catamaran"/>
            </a:endParaRPr>
          </a:p>
        </p:txBody>
      </p:sp>
    </p:spTree>
    <p:extLst>
      <p:ext uri="{BB962C8B-B14F-4D97-AF65-F5344CB8AC3E}">
        <p14:creationId xmlns:p14="http://schemas.microsoft.com/office/powerpoint/2010/main" val="2654187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USUARIOS</a:t>
            </a:r>
            <a:endParaRPr dirty="0"/>
          </a:p>
        </p:txBody>
      </p:sp>
      <p:sp>
        <p:nvSpPr>
          <p:cNvPr id="240" name="Google Shape;240;p17"/>
          <p:cNvSpPr txBox="1">
            <a:spLocks noGrp="1"/>
          </p:cNvSpPr>
          <p:nvPr>
            <p:ph type="body" idx="1"/>
          </p:nvPr>
        </p:nvSpPr>
        <p:spPr>
          <a:xfrm>
            <a:off x="779100" y="1510224"/>
            <a:ext cx="6201925" cy="2884200"/>
          </a:xfrm>
          <a:prstGeom prst="rect">
            <a:avLst/>
          </a:prstGeom>
        </p:spPr>
        <p:txBody>
          <a:bodyPr spcFirstLastPara="1" vert="horz" wrap="square" lIns="0" tIns="0" rIns="0" bIns="0" rtlCol="0" anchor="t" anchorCtr="0">
            <a:noAutofit/>
          </a:bodyPr>
          <a:lstStyle/>
          <a:p>
            <a:pPr>
              <a:buFont typeface="Wingdings" panose="05000000000000000000" pitchFamily="2" charset="2"/>
              <a:buChar char="v"/>
            </a:pPr>
            <a:r>
              <a:rPr lang="es-MX" dirty="0"/>
              <a:t>Las usuarios de una base de datos pueden clasificarse en diferentes roles: </a:t>
            </a:r>
          </a:p>
          <a:p>
            <a:pPr lvl="1">
              <a:buFont typeface="Wingdings" panose="05000000000000000000" pitchFamily="2" charset="2"/>
              <a:buChar char="v"/>
            </a:pPr>
            <a:r>
              <a:rPr lang="es-MX" dirty="0"/>
              <a:t>Usuarios con diferentes niveles de acceso.</a:t>
            </a:r>
          </a:p>
          <a:p>
            <a:pPr lvl="1">
              <a:buFont typeface="Wingdings" panose="05000000000000000000" pitchFamily="2" charset="2"/>
              <a:buChar char="v"/>
            </a:pPr>
            <a:r>
              <a:rPr lang="es-MX" dirty="0"/>
              <a:t>Administrador(es) de Base de Datos.</a:t>
            </a:r>
            <a:endParaRPr lang="es-ES" dirty="0"/>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19</a:t>
            </a:fld>
            <a:endParaRPr/>
          </a:p>
        </p:txBody>
      </p:sp>
    </p:spTree>
    <p:extLst>
      <p:ext uri="{BB962C8B-B14F-4D97-AF65-F5344CB8AC3E}">
        <p14:creationId xmlns:p14="http://schemas.microsoft.com/office/powerpoint/2010/main" val="107044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DBMS</a:t>
            </a:r>
            <a:endParaRPr dirty="0"/>
          </a:p>
        </p:txBody>
      </p:sp>
      <p:sp>
        <p:nvSpPr>
          <p:cNvPr id="227" name="Google Shape;227;p15"/>
          <p:cNvSpPr txBox="1">
            <a:spLocks noGrp="1"/>
          </p:cNvSpPr>
          <p:nvPr>
            <p:ph type="subTitle" idx="1"/>
          </p:nvPr>
        </p:nvSpPr>
        <p:spPr>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Data Base </a:t>
            </a:r>
            <a:r>
              <a:rPr lang="es-MX" dirty="0"/>
              <a:t>Management </a:t>
            </a:r>
            <a:r>
              <a:rPr lang="es-MX" dirty="0" err="1"/>
              <a:t>System</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a:solidFill>
                  <a:schemeClr val="lt1"/>
                </a:solidFill>
                <a:latin typeface="Catamaran"/>
                <a:ea typeface="Catamaran"/>
                <a:cs typeface="Catamaran"/>
                <a:sym typeface="Catamaran"/>
              </a:rPr>
              <a:t>1</a:t>
            </a:r>
            <a:endParaRPr sz="9600" b="1">
              <a:solidFill>
                <a:schemeClr val="lt1"/>
              </a:solidFill>
              <a:latin typeface="Catamaran"/>
              <a:ea typeface="Catamaran"/>
              <a:cs typeface="Catamaran"/>
              <a:sym typeface="Catamaran"/>
            </a:endParaRPr>
          </a:p>
        </p:txBody>
      </p:sp>
    </p:spTree>
    <p:extLst>
      <p:ext uri="{BB962C8B-B14F-4D97-AF65-F5344CB8AC3E}">
        <p14:creationId xmlns:p14="http://schemas.microsoft.com/office/powerpoint/2010/main" val="1074052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Tipos de Usuarios.</a:t>
            </a:r>
            <a:endParaRPr dirty="0"/>
          </a:p>
        </p:txBody>
      </p:sp>
      <p:sp>
        <p:nvSpPr>
          <p:cNvPr id="240" name="Google Shape;240;p17"/>
          <p:cNvSpPr txBox="1">
            <a:spLocks noGrp="1"/>
          </p:cNvSpPr>
          <p:nvPr>
            <p:ph type="body" idx="1"/>
          </p:nvPr>
        </p:nvSpPr>
        <p:spPr>
          <a:xfrm>
            <a:off x="779100" y="1510224"/>
            <a:ext cx="7477198" cy="2884200"/>
          </a:xfrm>
          <a:prstGeom prst="rect">
            <a:avLst/>
          </a:prstGeom>
        </p:spPr>
        <p:txBody>
          <a:bodyPr spcFirstLastPara="1" vert="horz" wrap="square" lIns="0" tIns="0" rIns="0" bIns="0" rtlCol="0" anchor="t" anchorCtr="0">
            <a:noAutofit/>
          </a:bodyPr>
          <a:lstStyle/>
          <a:p>
            <a:pPr lvl="0"/>
            <a:r>
              <a:rPr lang="es-MX" b="1" dirty="0"/>
              <a:t>Usuarios normales</a:t>
            </a:r>
            <a:r>
              <a:rPr lang="es-MX" dirty="0"/>
              <a:t>: Usuarios no sofisticados, que interactúan con el sistema mediante la ejecución de programas específicos escritos por otras personas. Normalmente la interfaz consiste en formularios e informes generados. </a:t>
            </a:r>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20</a:t>
            </a:fld>
            <a:endParaRPr/>
          </a:p>
        </p:txBody>
      </p:sp>
    </p:spTree>
    <p:extLst>
      <p:ext uri="{BB962C8B-B14F-4D97-AF65-F5344CB8AC3E}">
        <p14:creationId xmlns:p14="http://schemas.microsoft.com/office/powerpoint/2010/main" val="858762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Tipos de Usuarios.</a:t>
            </a:r>
            <a:endParaRPr dirty="0"/>
          </a:p>
        </p:txBody>
      </p:sp>
      <p:sp>
        <p:nvSpPr>
          <p:cNvPr id="240" name="Google Shape;240;p17"/>
          <p:cNvSpPr txBox="1">
            <a:spLocks noGrp="1"/>
          </p:cNvSpPr>
          <p:nvPr>
            <p:ph type="body" idx="1"/>
          </p:nvPr>
        </p:nvSpPr>
        <p:spPr>
          <a:xfrm>
            <a:off x="779100" y="1510224"/>
            <a:ext cx="7477198" cy="2884200"/>
          </a:xfrm>
          <a:prstGeom prst="rect">
            <a:avLst/>
          </a:prstGeom>
        </p:spPr>
        <p:txBody>
          <a:bodyPr spcFirstLastPara="1" vert="horz" wrap="square" lIns="0" tIns="0" rIns="0" bIns="0" rtlCol="0" anchor="t" anchorCtr="0">
            <a:noAutofit/>
          </a:bodyPr>
          <a:lstStyle/>
          <a:p>
            <a:r>
              <a:rPr lang="es-MX" b="1" dirty="0"/>
              <a:t>Programadores de aplicaciones</a:t>
            </a:r>
            <a:r>
              <a:rPr lang="es-MX" dirty="0"/>
              <a:t>: Profesionales informáticos que escriben los programas de aplicación que utilizan los usuarios. Para ello se suelen usar lenguajes convencionales, entornos de herramientas de desarrollo rápido de aplicaciones</a:t>
            </a:r>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21</a:t>
            </a:fld>
            <a:endParaRPr/>
          </a:p>
        </p:txBody>
      </p:sp>
    </p:spTree>
    <p:extLst>
      <p:ext uri="{BB962C8B-B14F-4D97-AF65-F5344CB8AC3E}">
        <p14:creationId xmlns:p14="http://schemas.microsoft.com/office/powerpoint/2010/main" val="1320182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Tipos de Usuarios.</a:t>
            </a:r>
            <a:endParaRPr dirty="0"/>
          </a:p>
        </p:txBody>
      </p:sp>
      <p:sp>
        <p:nvSpPr>
          <p:cNvPr id="240" name="Google Shape;240;p17"/>
          <p:cNvSpPr txBox="1">
            <a:spLocks noGrp="1"/>
          </p:cNvSpPr>
          <p:nvPr>
            <p:ph type="body" idx="1"/>
          </p:nvPr>
        </p:nvSpPr>
        <p:spPr>
          <a:xfrm>
            <a:off x="779100" y="1510224"/>
            <a:ext cx="7477198" cy="2884200"/>
          </a:xfrm>
          <a:prstGeom prst="rect">
            <a:avLst/>
          </a:prstGeom>
        </p:spPr>
        <p:txBody>
          <a:bodyPr spcFirstLastPara="1" vert="horz" wrap="square" lIns="0" tIns="0" rIns="0" bIns="0" rtlCol="0" anchor="t" anchorCtr="0">
            <a:noAutofit/>
          </a:bodyPr>
          <a:lstStyle/>
          <a:p>
            <a:pPr lvl="0"/>
            <a:r>
              <a:rPr lang="es-MX" b="1" dirty="0"/>
              <a:t>Usuarios sofisticados</a:t>
            </a:r>
            <a:r>
              <a:rPr lang="es-MX" dirty="0"/>
              <a:t>: Interactúan con el sistema sin usar aplicaciones específicas, usando directamente el lenguaje de consultas. Los analistas de datos que utilizan consultas para explotar los datos en la base de datos entran en esta categoría.</a:t>
            </a:r>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22</a:t>
            </a:fld>
            <a:endParaRPr/>
          </a:p>
        </p:txBody>
      </p:sp>
    </p:spTree>
    <p:extLst>
      <p:ext uri="{BB962C8B-B14F-4D97-AF65-F5344CB8AC3E}">
        <p14:creationId xmlns:p14="http://schemas.microsoft.com/office/powerpoint/2010/main" val="289677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Administrador de BD</a:t>
            </a:r>
            <a:endParaRPr dirty="0"/>
          </a:p>
        </p:txBody>
      </p:sp>
      <p:sp>
        <p:nvSpPr>
          <p:cNvPr id="240" name="Google Shape;240;p17"/>
          <p:cNvSpPr txBox="1">
            <a:spLocks noGrp="1"/>
          </p:cNvSpPr>
          <p:nvPr>
            <p:ph type="body" idx="1"/>
          </p:nvPr>
        </p:nvSpPr>
        <p:spPr>
          <a:xfrm>
            <a:off x="779100" y="1510224"/>
            <a:ext cx="6829776" cy="2884200"/>
          </a:xfrm>
          <a:prstGeom prst="rect">
            <a:avLst/>
          </a:prstGeom>
        </p:spPr>
        <p:txBody>
          <a:bodyPr spcFirstLastPara="1" vert="horz" wrap="square" lIns="0" tIns="0" rIns="0" bIns="0" rtlCol="0" anchor="t" anchorCtr="0">
            <a:noAutofit/>
          </a:bodyPr>
          <a:lstStyle/>
          <a:p>
            <a:r>
              <a:rPr lang="es-MX" dirty="0"/>
              <a:t>Es aquel profesional que administra las tecnologías de la información y la comunicación, siendo responsable de los aspectos técnicos, tecnológicos, científicos, inteligencia de negocios y legales de bases de datos, así como encargado de la calidad de datos.</a:t>
            </a:r>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23</a:t>
            </a:fld>
            <a:endParaRPr/>
          </a:p>
        </p:txBody>
      </p:sp>
    </p:spTree>
    <p:extLst>
      <p:ext uri="{BB962C8B-B14F-4D97-AF65-F5344CB8AC3E}">
        <p14:creationId xmlns:p14="http://schemas.microsoft.com/office/powerpoint/2010/main" val="2545158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Tareas Administrador BD</a:t>
            </a:r>
            <a:endParaRPr dirty="0"/>
          </a:p>
        </p:txBody>
      </p:sp>
      <p:sp>
        <p:nvSpPr>
          <p:cNvPr id="240" name="Google Shape;240;p17"/>
          <p:cNvSpPr txBox="1">
            <a:spLocks noGrp="1"/>
          </p:cNvSpPr>
          <p:nvPr>
            <p:ph type="body" idx="1"/>
          </p:nvPr>
        </p:nvSpPr>
        <p:spPr>
          <a:xfrm>
            <a:off x="779100" y="1510223"/>
            <a:ext cx="7156824" cy="3428871"/>
          </a:xfrm>
          <a:prstGeom prst="rect">
            <a:avLst/>
          </a:prstGeom>
        </p:spPr>
        <p:txBody>
          <a:bodyPr spcFirstLastPara="1" vert="horz" wrap="square" lIns="0" tIns="0" rIns="0" bIns="0" rtlCol="0" anchor="t" anchorCtr="0">
            <a:noAutofit/>
          </a:bodyPr>
          <a:lstStyle/>
          <a:p>
            <a:r>
              <a:rPr lang="es-MX" dirty="0"/>
              <a:t>Modelado de Datos y Diseño de Base de Datos</a:t>
            </a:r>
          </a:p>
          <a:p>
            <a:r>
              <a:rPr lang="es-MX" dirty="0"/>
              <a:t>Auditoria y Seguridad</a:t>
            </a:r>
          </a:p>
          <a:p>
            <a:r>
              <a:rPr lang="es-MX" dirty="0"/>
              <a:t>Integración con aplicaciones</a:t>
            </a:r>
          </a:p>
          <a:p>
            <a:r>
              <a:rPr lang="es-MX" dirty="0"/>
              <a:t>Resguardo y recuperación de datos</a:t>
            </a:r>
          </a:p>
          <a:p>
            <a:r>
              <a:rPr lang="es-MX" dirty="0"/>
              <a:t>Inteligencia de negocios y almacenamiento de datos</a:t>
            </a:r>
          </a:p>
          <a:p>
            <a:r>
              <a:rPr lang="es-MX" dirty="0"/>
              <a:t>Administración de cambios</a:t>
            </a:r>
          </a:p>
          <a:p>
            <a:r>
              <a:rPr lang="es-MX" dirty="0"/>
              <a:t>Asegurar la alta disponibilidad</a:t>
            </a:r>
          </a:p>
          <a:p>
            <a:r>
              <a:rPr lang="es-MX" dirty="0"/>
              <a:t>Protección de Datos  </a:t>
            </a:r>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24</a:t>
            </a:fld>
            <a:endParaRPr/>
          </a:p>
        </p:txBody>
      </p:sp>
    </p:spTree>
    <p:extLst>
      <p:ext uri="{BB962C8B-B14F-4D97-AF65-F5344CB8AC3E}">
        <p14:creationId xmlns:p14="http://schemas.microsoft.com/office/powerpoint/2010/main" val="1721272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Tareas Administrador BD</a:t>
            </a:r>
            <a:endParaRPr dirty="0"/>
          </a:p>
        </p:txBody>
      </p:sp>
      <p:sp>
        <p:nvSpPr>
          <p:cNvPr id="240" name="Google Shape;240;p17"/>
          <p:cNvSpPr txBox="1">
            <a:spLocks noGrp="1"/>
          </p:cNvSpPr>
          <p:nvPr>
            <p:ph type="body" idx="1"/>
          </p:nvPr>
        </p:nvSpPr>
        <p:spPr>
          <a:xfrm>
            <a:off x="779100" y="1510223"/>
            <a:ext cx="7156824" cy="3428871"/>
          </a:xfrm>
          <a:prstGeom prst="rect">
            <a:avLst/>
          </a:prstGeom>
        </p:spPr>
        <p:txBody>
          <a:bodyPr spcFirstLastPara="1" vert="horz" wrap="square" lIns="0" tIns="0" rIns="0" bIns="0" rtlCol="0" anchor="t" anchorCtr="0">
            <a:noAutofit/>
          </a:bodyPr>
          <a:lstStyle/>
          <a:p>
            <a:r>
              <a:rPr lang="es-MX" dirty="0"/>
              <a:t>Optimización del rendimiento</a:t>
            </a:r>
          </a:p>
          <a:p>
            <a:r>
              <a:rPr lang="es-MX" dirty="0"/>
              <a:t>Gestión de entornos de prueba</a:t>
            </a:r>
          </a:p>
          <a:p>
            <a:r>
              <a:rPr lang="es-MX" dirty="0"/>
              <a:t>Balanceo de carga </a:t>
            </a:r>
          </a:p>
          <a:p>
            <a:r>
              <a:rPr lang="es-MX" dirty="0"/>
              <a:t>Instalación y configuración del hardware</a:t>
            </a:r>
          </a:p>
          <a:p>
            <a:r>
              <a:rPr lang="es-MX" dirty="0"/>
              <a:t>Archivar datos</a:t>
            </a:r>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25</a:t>
            </a:fld>
            <a:endParaRPr/>
          </a:p>
        </p:txBody>
      </p:sp>
    </p:spTree>
    <p:extLst>
      <p:ext uri="{BB962C8B-B14F-4D97-AF65-F5344CB8AC3E}">
        <p14:creationId xmlns:p14="http://schemas.microsoft.com/office/powerpoint/2010/main" val="1534742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6" name="Google Shape;506;p34"/>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26</a:t>
            </a:fld>
            <a:endParaRPr>
              <a:solidFill>
                <a:schemeClr val="lt1"/>
              </a:solidFill>
            </a:endParaRPr>
          </a:p>
        </p:txBody>
      </p:sp>
      <p:sp>
        <p:nvSpPr>
          <p:cNvPr id="504" name="Google Shape;504;p34"/>
          <p:cNvSpPr txBox="1">
            <a:spLocks noGrp="1"/>
          </p:cNvSpPr>
          <p:nvPr>
            <p:ph type="ctrTitle" idx="4294967295"/>
          </p:nvPr>
        </p:nvSpPr>
        <p:spPr>
          <a:xfrm>
            <a:off x="4721225" y="1054100"/>
            <a:ext cx="4422775" cy="116046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solidFill>
                  <a:schemeClr val="lt1"/>
                </a:solidFill>
              </a:rPr>
              <a:t>Gracias!</a:t>
            </a:r>
            <a:endParaRPr sz="7200" dirty="0">
              <a:solidFill>
                <a:schemeClr val="lt1"/>
              </a:solidFill>
            </a:endParaRPr>
          </a:p>
        </p:txBody>
      </p:sp>
      <p:sp>
        <p:nvSpPr>
          <p:cNvPr id="505" name="Google Shape;505;p34"/>
          <p:cNvSpPr txBox="1">
            <a:spLocks noGrp="1"/>
          </p:cNvSpPr>
          <p:nvPr>
            <p:ph type="subTitle" idx="4294967295"/>
          </p:nvPr>
        </p:nvSpPr>
        <p:spPr>
          <a:xfrm>
            <a:off x="4721225" y="2254250"/>
            <a:ext cx="4422775" cy="166211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lt1"/>
                </a:solidFill>
              </a:rPr>
              <a:t>Alguna Pregunta?</a:t>
            </a:r>
            <a:endParaRPr b="1"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DBMS (Sistema Manejador de Base De Datos</a:t>
            </a:r>
            <a:endParaRPr dirty="0"/>
          </a:p>
        </p:txBody>
      </p:sp>
      <p:sp>
        <p:nvSpPr>
          <p:cNvPr id="240" name="Google Shape;240;p17"/>
          <p:cNvSpPr txBox="1">
            <a:spLocks noGrp="1"/>
          </p:cNvSpPr>
          <p:nvPr>
            <p:ph type="body" idx="1"/>
          </p:nvPr>
        </p:nvSpPr>
        <p:spPr>
          <a:xfrm>
            <a:off x="779100" y="1510224"/>
            <a:ext cx="6201925" cy="2884200"/>
          </a:xfrm>
          <a:prstGeom prst="rect">
            <a:avLst/>
          </a:prstGeom>
        </p:spPr>
        <p:txBody>
          <a:bodyPr spcFirstLastPara="1" vert="horz" wrap="square" lIns="0" tIns="0" rIns="0" bIns="0" rtlCol="0" anchor="t" anchorCtr="0">
            <a:noAutofit/>
          </a:bodyPr>
          <a:lstStyle/>
          <a:p>
            <a:pPr>
              <a:buFont typeface="Wingdings" panose="05000000000000000000" pitchFamily="2" charset="2"/>
              <a:buChar char="v"/>
            </a:pPr>
            <a:r>
              <a:rPr lang="es-ES" dirty="0"/>
              <a:t>El DBMS es un conjunto de programas que se encargan de manejar la creación y todos los accesos a las bases de datos.</a:t>
            </a:r>
          </a:p>
          <a:p>
            <a:pPr marL="257175" indent="-257175">
              <a:buFont typeface="Wingdings" panose="05000000000000000000" pitchFamily="2" charset="2"/>
              <a:buChar char="v"/>
            </a:pPr>
            <a:endParaRPr lang="es-ES" dirty="0"/>
          </a:p>
          <a:p>
            <a:pPr>
              <a:buFont typeface="Wingdings" panose="05000000000000000000" pitchFamily="2" charset="2"/>
              <a:buChar char="v"/>
            </a:pPr>
            <a:r>
              <a:rPr lang="es-ES" dirty="0"/>
              <a:t>Se compone de un lenguaje de definición de datos y de un lenguaje de manipulación de datos.</a:t>
            </a:r>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ctr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dirty="0"/>
              <a:t>LENGUAJES DE BD</a:t>
            </a:r>
            <a:endParaRPr dirty="0"/>
          </a:p>
        </p:txBody>
      </p:sp>
      <p:sp>
        <p:nvSpPr>
          <p:cNvPr id="227" name="Google Shape;227;p15"/>
          <p:cNvSpPr txBox="1">
            <a:spLocks noGrp="1"/>
          </p:cNvSpPr>
          <p:nvPr>
            <p:ph type="subTitle" idx="1"/>
          </p:nvPr>
        </p:nvSpPr>
        <p:spPr>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s-MX" dirty="0"/>
              <a:t>DDL/DML</a:t>
            </a:r>
            <a:endParaRPr dirty="0"/>
          </a:p>
        </p:txBody>
      </p:sp>
      <p:sp>
        <p:nvSpPr>
          <p:cNvPr id="228" name="Google Shape;228;p15"/>
          <p:cNvSpPr txBox="1"/>
          <p:nvPr/>
        </p:nvSpPr>
        <p:spPr>
          <a:xfrm>
            <a:off x="77600" y="2201325"/>
            <a:ext cx="2004000" cy="22014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 sz="9600" b="1" dirty="0">
                <a:solidFill>
                  <a:schemeClr val="lt1"/>
                </a:solidFill>
                <a:latin typeface="Catamaran"/>
                <a:ea typeface="Catamaran"/>
                <a:cs typeface="Catamaran"/>
                <a:sym typeface="Catamaran"/>
              </a:rPr>
              <a:t>2</a:t>
            </a:r>
            <a:endParaRPr sz="9600" b="1" dirty="0">
              <a:solidFill>
                <a:schemeClr val="lt1"/>
              </a:solidFill>
              <a:latin typeface="Catamaran"/>
              <a:ea typeface="Catamaran"/>
              <a:cs typeface="Catamaran"/>
              <a:sym typeface="Catamaran"/>
            </a:endParaRPr>
          </a:p>
        </p:txBody>
      </p:sp>
    </p:spTree>
    <p:extLst>
      <p:ext uri="{BB962C8B-B14F-4D97-AF65-F5344CB8AC3E}">
        <p14:creationId xmlns:p14="http://schemas.microsoft.com/office/powerpoint/2010/main" val="335898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dirty="0"/>
              <a:t>LENGUAJES DE BD</a:t>
            </a:r>
            <a:endParaRPr dirty="0"/>
          </a:p>
        </p:txBody>
      </p:sp>
      <p:sp>
        <p:nvSpPr>
          <p:cNvPr id="240" name="Google Shape;240;p17"/>
          <p:cNvSpPr txBox="1">
            <a:spLocks noGrp="1"/>
          </p:cNvSpPr>
          <p:nvPr>
            <p:ph type="body" idx="1"/>
          </p:nvPr>
        </p:nvSpPr>
        <p:spPr>
          <a:xfrm>
            <a:off x="779100" y="1503550"/>
            <a:ext cx="7410453" cy="3335428"/>
          </a:xfrm>
          <a:prstGeom prst="rect">
            <a:avLst/>
          </a:prstGeom>
        </p:spPr>
        <p:txBody>
          <a:bodyPr spcFirstLastPara="1" vert="horz" wrap="square" lIns="0" tIns="0" rIns="0" bIns="0" rtlCol="0" anchor="t" anchorCtr="0">
            <a:noAutofit/>
          </a:bodyPr>
          <a:lstStyle/>
          <a:p>
            <a:r>
              <a:rPr lang="es-MX" dirty="0"/>
              <a:t>Es un conjunto de programas que se encargan de manejar la creación y todos los accesos a las bases de datos.</a:t>
            </a:r>
          </a:p>
          <a:p>
            <a:r>
              <a:rPr lang="es-MX" dirty="0"/>
              <a:t>Existen 2 tipos de lenguajes que son:</a:t>
            </a:r>
          </a:p>
          <a:p>
            <a:pPr lvl="1"/>
            <a:r>
              <a:rPr lang="es-MX" b="1" dirty="0"/>
              <a:t>El lenguaje de definición de datos (DDL) </a:t>
            </a:r>
            <a:endParaRPr lang="es-MX" dirty="0"/>
          </a:p>
          <a:p>
            <a:pPr lvl="1"/>
            <a:r>
              <a:rPr lang="es-MX" b="1" dirty="0"/>
              <a:t>El lenguaje de manipulación de datos (DML)</a:t>
            </a:r>
          </a:p>
          <a:p>
            <a:pPr lvl="2"/>
            <a:r>
              <a:rPr lang="es-MX" b="1" dirty="0"/>
              <a:t>El Lenguaje de Consulta Estructurado (SQL)</a:t>
            </a:r>
            <a:endParaRPr lang="es-MX" dirty="0"/>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5</a:t>
            </a:fld>
            <a:endParaRPr/>
          </a:p>
        </p:txBody>
      </p:sp>
    </p:spTree>
    <p:extLst>
      <p:ext uri="{BB962C8B-B14F-4D97-AF65-F5344CB8AC3E}">
        <p14:creationId xmlns:p14="http://schemas.microsoft.com/office/powerpoint/2010/main" val="414150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b="1" dirty="0"/>
              <a:t>El lenguaje de definición de datos (DDL) </a:t>
            </a:r>
            <a:endParaRPr dirty="0"/>
          </a:p>
        </p:txBody>
      </p:sp>
      <p:sp>
        <p:nvSpPr>
          <p:cNvPr id="240" name="Google Shape;240;p17"/>
          <p:cNvSpPr txBox="1">
            <a:spLocks noGrp="1"/>
          </p:cNvSpPr>
          <p:nvPr>
            <p:ph type="body" idx="1"/>
          </p:nvPr>
        </p:nvSpPr>
        <p:spPr>
          <a:xfrm>
            <a:off x="779101" y="1503550"/>
            <a:ext cx="8084572" cy="2884200"/>
          </a:xfrm>
          <a:prstGeom prst="rect">
            <a:avLst/>
          </a:prstGeom>
        </p:spPr>
        <p:txBody>
          <a:bodyPr spcFirstLastPara="1" vert="horz" wrap="square" lIns="0" tIns="0" rIns="0" bIns="0" rtlCol="0" anchor="t" anchorCtr="0">
            <a:noAutofit/>
          </a:bodyPr>
          <a:lstStyle/>
          <a:p>
            <a:r>
              <a:rPr lang="es-MX" dirty="0"/>
              <a:t>Es utilizado para describir todas las estructuras de información y los programas que se usan para construir, actualizar e introducir la información que contiene una base de datos. </a:t>
            </a:r>
          </a:p>
          <a:p>
            <a:r>
              <a:rPr lang="es-MX" dirty="0"/>
              <a:t>El DDL permite al administrador de la base especificar los elementos de datos que la integran , su estructura y las relaciones que existen entre ellos, las reglas de integridad, los controles a efectuar antes de autorizar el acceso a la base.</a:t>
            </a:r>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6</a:t>
            </a:fld>
            <a:endParaRPr/>
          </a:p>
        </p:txBody>
      </p:sp>
    </p:spTree>
    <p:extLst>
      <p:ext uri="{BB962C8B-B14F-4D97-AF65-F5344CB8AC3E}">
        <p14:creationId xmlns:p14="http://schemas.microsoft.com/office/powerpoint/2010/main" val="389852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b="1" dirty="0"/>
              <a:t>DDL – Instrucciones Básicas</a:t>
            </a:r>
            <a:endParaRPr dirty="0"/>
          </a:p>
        </p:txBody>
      </p:sp>
      <p:sp>
        <p:nvSpPr>
          <p:cNvPr id="240" name="Google Shape;240;p17"/>
          <p:cNvSpPr txBox="1">
            <a:spLocks noGrp="1"/>
          </p:cNvSpPr>
          <p:nvPr>
            <p:ph type="body" idx="1"/>
          </p:nvPr>
        </p:nvSpPr>
        <p:spPr>
          <a:xfrm>
            <a:off x="1727325" y="1503550"/>
            <a:ext cx="6010500" cy="2884200"/>
          </a:xfrm>
          <a:prstGeom prst="rect">
            <a:avLst/>
          </a:prstGeom>
        </p:spPr>
        <p:txBody>
          <a:bodyPr spcFirstLastPara="1" vert="horz" wrap="square" lIns="0" tIns="0" rIns="0" bIns="0" rtlCol="0" anchor="t" anchorCtr="0">
            <a:noAutofit/>
          </a:bodyPr>
          <a:lstStyle/>
          <a:p>
            <a:r>
              <a:rPr lang="es-MX" b="1" dirty="0"/>
              <a:t>CREATE</a:t>
            </a:r>
            <a:endParaRPr lang="es-MX" dirty="0"/>
          </a:p>
          <a:p>
            <a:pPr lvl="1"/>
            <a:r>
              <a:rPr lang="es-MX" dirty="0"/>
              <a:t>Este comando crea un objeto dentro de la base de datos. Puede ser una tabla, vista, índice, </a:t>
            </a:r>
            <a:r>
              <a:rPr lang="es-MX" dirty="0" err="1"/>
              <a:t>trigger</a:t>
            </a:r>
            <a:r>
              <a:rPr lang="es-MX" dirty="0"/>
              <a:t>, función, procedimiento o cualquier otro objeto que el motor soporte. </a:t>
            </a:r>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7</a:t>
            </a:fld>
            <a:endParaRPr/>
          </a:p>
        </p:txBody>
      </p:sp>
    </p:spTree>
    <p:extLst>
      <p:ext uri="{BB962C8B-B14F-4D97-AF65-F5344CB8AC3E}">
        <p14:creationId xmlns:p14="http://schemas.microsoft.com/office/powerpoint/2010/main" val="409412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b="1" dirty="0"/>
              <a:t>DDL – Instrucciones Básicas</a:t>
            </a:r>
            <a:endParaRPr dirty="0"/>
          </a:p>
        </p:txBody>
      </p:sp>
      <p:sp>
        <p:nvSpPr>
          <p:cNvPr id="240" name="Google Shape;240;p17"/>
          <p:cNvSpPr txBox="1">
            <a:spLocks noGrp="1"/>
          </p:cNvSpPr>
          <p:nvPr>
            <p:ph type="body" idx="1"/>
          </p:nvPr>
        </p:nvSpPr>
        <p:spPr>
          <a:xfrm>
            <a:off x="1727325" y="1503550"/>
            <a:ext cx="6010500" cy="2884200"/>
          </a:xfrm>
          <a:prstGeom prst="rect">
            <a:avLst/>
          </a:prstGeom>
        </p:spPr>
        <p:txBody>
          <a:bodyPr spcFirstLastPara="1" vert="horz" wrap="square" lIns="0" tIns="0" rIns="0" bIns="0" rtlCol="0" anchor="t" anchorCtr="0">
            <a:noAutofit/>
          </a:bodyPr>
          <a:lstStyle/>
          <a:p>
            <a:r>
              <a:rPr lang="es-MX" b="1" dirty="0"/>
              <a:t>ALTER</a:t>
            </a:r>
            <a:endParaRPr lang="es-MX" dirty="0"/>
          </a:p>
          <a:p>
            <a:pPr lvl="1"/>
            <a:r>
              <a:rPr lang="es-MX" dirty="0"/>
              <a:t>Este comando permite modificar la estructura de un objeto. Se pueden agregar/quitar campos a una tabla, modificar el tipo de un campo, agregar/quitar índices a una tabla, etc.</a:t>
            </a:r>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8</a:t>
            </a:fld>
            <a:endParaRPr/>
          </a:p>
        </p:txBody>
      </p:sp>
    </p:spTree>
    <p:extLst>
      <p:ext uri="{BB962C8B-B14F-4D97-AF65-F5344CB8AC3E}">
        <p14:creationId xmlns:p14="http://schemas.microsoft.com/office/powerpoint/2010/main" val="358843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7"/>
          <p:cNvSpPr txBox="1">
            <a:spLocks noGrp="1"/>
          </p:cNvSpPr>
          <p:nvPr>
            <p:ph type="title"/>
          </p:nvPr>
        </p:nvSpPr>
        <p:spPr>
          <a:prstGeom prst="rect">
            <a:avLst/>
          </a:prstGeom>
        </p:spPr>
        <p:txBody>
          <a:bodyPr spcFirstLastPara="1" vert="horz" wrap="square" lIns="0" tIns="0" rIns="0" bIns="0" rtlCol="0" anchor="ctr" anchorCtr="0">
            <a:noAutofit/>
          </a:bodyPr>
          <a:lstStyle/>
          <a:p>
            <a:r>
              <a:rPr lang="es-MX" b="1" dirty="0"/>
              <a:t>DDL – Instrucciones Básicas</a:t>
            </a:r>
            <a:endParaRPr dirty="0"/>
          </a:p>
        </p:txBody>
      </p:sp>
      <p:sp>
        <p:nvSpPr>
          <p:cNvPr id="240" name="Google Shape;240;p17"/>
          <p:cNvSpPr txBox="1">
            <a:spLocks noGrp="1"/>
          </p:cNvSpPr>
          <p:nvPr>
            <p:ph type="body" idx="1"/>
          </p:nvPr>
        </p:nvSpPr>
        <p:spPr>
          <a:xfrm>
            <a:off x="1727325" y="1503550"/>
            <a:ext cx="6010500" cy="2884200"/>
          </a:xfrm>
          <a:prstGeom prst="rect">
            <a:avLst/>
          </a:prstGeom>
        </p:spPr>
        <p:txBody>
          <a:bodyPr spcFirstLastPara="1" vert="horz" wrap="square" lIns="0" tIns="0" rIns="0" bIns="0" rtlCol="0" anchor="t" anchorCtr="0">
            <a:noAutofit/>
          </a:bodyPr>
          <a:lstStyle/>
          <a:p>
            <a:r>
              <a:rPr lang="es-MX" b="1" dirty="0"/>
              <a:t>DROP</a:t>
            </a:r>
          </a:p>
          <a:p>
            <a:pPr lvl="1"/>
            <a:r>
              <a:rPr lang="es-MX" dirty="0"/>
              <a:t>Este comando permite eliminar un objeto de base de datos. </a:t>
            </a:r>
          </a:p>
        </p:txBody>
      </p:sp>
      <p:sp>
        <p:nvSpPr>
          <p:cNvPr id="241" name="Google Shape;241;p17"/>
          <p:cNvSpPr txBox="1">
            <a:spLocks noGrp="1"/>
          </p:cNvSpPr>
          <p:nvPr>
            <p:ph type="sldNum" idx="12"/>
          </p:nvPr>
        </p:nvSpPr>
        <p:spPr>
          <a:prstGeom prst="rect">
            <a:avLst/>
          </a:prstGeom>
        </p:spPr>
        <p:txBody>
          <a:bodyPr spcFirstLastPara="1" vert="horz" wrap="square" lIns="0" tIns="0" rIns="0" bIns="0" rtlCol="0" anchor="ctr" anchorCtr="0">
            <a:noAutofit/>
          </a:bodyPr>
          <a:lstStyle/>
          <a:p>
            <a:pPr algn="r"/>
            <a:fld id="{00000000-1234-1234-1234-123412341234}" type="slidenum">
              <a:rPr lang="en"/>
              <a:pPr algn="r"/>
              <a:t>9</a:t>
            </a:fld>
            <a:endParaRPr/>
          </a:p>
        </p:txBody>
      </p:sp>
    </p:spTree>
    <p:extLst>
      <p:ext uri="{BB962C8B-B14F-4D97-AF65-F5344CB8AC3E}">
        <p14:creationId xmlns:p14="http://schemas.microsoft.com/office/powerpoint/2010/main" val="2211873714"/>
      </p:ext>
    </p:extLst>
  </p:cSld>
  <p:clrMapOvr>
    <a:masterClrMapping/>
  </p:clrMapOvr>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880</Words>
  <Application>Microsoft Office PowerPoint</Application>
  <PresentationFormat>Presentación en pantalla (16:9)</PresentationFormat>
  <Paragraphs>102</Paragraphs>
  <Slides>26</Slides>
  <Notes>26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Calibri</vt:lpstr>
      <vt:lpstr>Catamaran Thin</vt:lpstr>
      <vt:lpstr>Encode Sans Semi Condensed</vt:lpstr>
      <vt:lpstr>Arial</vt:lpstr>
      <vt:lpstr>Wingdings</vt:lpstr>
      <vt:lpstr>Catamaran</vt:lpstr>
      <vt:lpstr>Dauphin template</vt:lpstr>
      <vt:lpstr>LENGUAJES DE BD Y USUARIOS DE DB</vt:lpstr>
      <vt:lpstr>DBMS</vt:lpstr>
      <vt:lpstr>DBMS (Sistema Manejador de Base De Datos</vt:lpstr>
      <vt:lpstr>LENGUAJES DE BD</vt:lpstr>
      <vt:lpstr>LENGUAJES DE BD</vt:lpstr>
      <vt:lpstr>El lenguaje de definición de datos (DDL) </vt:lpstr>
      <vt:lpstr>DDL – Instrucciones Básicas</vt:lpstr>
      <vt:lpstr>DDL – Instrucciones Básicas</vt:lpstr>
      <vt:lpstr>DDL – Instrucciones Básicas</vt:lpstr>
      <vt:lpstr>El lenguaje de manipulación de datos (DML)</vt:lpstr>
      <vt:lpstr>Elementos del lenguaje de manipulación de datos</vt:lpstr>
      <vt:lpstr>Elementos del lenguaje de manipulación de datos</vt:lpstr>
      <vt:lpstr>Elementos del lenguaje de manipulación de datos</vt:lpstr>
      <vt:lpstr>El Lenguaje de Consulta Estructurado (SQL)</vt:lpstr>
      <vt:lpstr>Elementos del lenguaje de manipulación de datos</vt:lpstr>
      <vt:lpstr>Operadores lógicos de sql</vt:lpstr>
      <vt:lpstr>Operadores de Comparación</vt:lpstr>
      <vt:lpstr>USUARIOS Y ADMINISTRADORES</vt:lpstr>
      <vt:lpstr>USUARIOS</vt:lpstr>
      <vt:lpstr>Tipos de Usuarios.</vt:lpstr>
      <vt:lpstr>Tipos de Usuarios.</vt:lpstr>
      <vt:lpstr>Tipos de Usuarios.</vt:lpstr>
      <vt:lpstr>Administrador de BD</vt:lpstr>
      <vt:lpstr>Tareas Administrador BD</vt:lpstr>
      <vt:lpstr>Tareas Administrador BD</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jvelarde</dc:creator>
  <cp:lastModifiedBy>Jose Velarde</cp:lastModifiedBy>
  <cp:revision>12</cp:revision>
  <dcterms:modified xsi:type="dcterms:W3CDTF">2021-08-16T15:41:08Z</dcterms:modified>
</cp:coreProperties>
</file>