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9" r:id="rId3"/>
    <p:sldId id="260" r:id="rId4"/>
    <p:sldId id="295" r:id="rId5"/>
    <p:sldId id="261" r:id="rId6"/>
    <p:sldId id="294" r:id="rId7"/>
    <p:sldId id="290" r:id="rId8"/>
    <p:sldId id="296" r:id="rId9"/>
    <p:sldId id="291" r:id="rId10"/>
    <p:sldId id="292" r:id="rId11"/>
    <p:sldId id="297" r:id="rId12"/>
    <p:sldId id="298" r:id="rId13"/>
    <p:sldId id="299" r:id="rId14"/>
    <p:sldId id="293" r:id="rId15"/>
    <p:sldId id="303" r:id="rId16"/>
    <p:sldId id="302" r:id="rId17"/>
    <p:sldId id="278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Montserrat Light" panose="020B0604020202020204" charset="0"/>
      <p:regular r:id="rId24"/>
      <p:bold r:id="rId25"/>
      <p:italic r:id="rId26"/>
      <p:boldItalic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47" autoAdjust="0"/>
  </p:normalViewPr>
  <p:slideViewPr>
    <p:cSldViewPr snapToGrid="0">
      <p:cViewPr varScale="1">
        <p:scale>
          <a:sx n="109" d="100"/>
          <a:sy n="109" d="100"/>
        </p:scale>
        <p:origin x="16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199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35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30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479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03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87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311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1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04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315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16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0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velarde@up.edu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0232610@up.edu.m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72296" y="1411950"/>
            <a:ext cx="835641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MX" sz="3600" b="1" dirty="0"/>
              <a:t>ESTRUCTURA DE UN SISTEMA DE BASES DE DATOS y</a:t>
            </a:r>
            <a:r>
              <a:rPr lang="es-ES" sz="3600" b="1" dirty="0"/>
              <a:t> ARQUITECTURA DE APLICACIONES</a:t>
            </a:r>
            <a:endParaRPr lang="es-MX" sz="3600" b="1" dirty="0"/>
          </a:p>
        </p:txBody>
      </p: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99CDD689-CC50-4CBA-A928-44D248F79B7A}"/>
              </a:ext>
            </a:extLst>
          </p:cNvPr>
          <p:cNvSpPr txBox="1">
            <a:spLocks/>
          </p:cNvSpPr>
          <p:nvPr/>
        </p:nvSpPr>
        <p:spPr>
          <a:xfrm>
            <a:off x="872296" y="3255798"/>
            <a:ext cx="4047525" cy="125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s-MX" sz="2000" b="0" dirty="0">
                <a:solidFill>
                  <a:schemeClr val="tx1"/>
                </a:solidFill>
              </a:rPr>
              <a:t>Universidad Panamericana</a:t>
            </a:r>
          </a:p>
          <a:p>
            <a:endParaRPr lang="es-MX" sz="2000" b="0" dirty="0">
              <a:solidFill>
                <a:schemeClr val="tx1"/>
              </a:solidFill>
            </a:endParaRPr>
          </a:p>
          <a:p>
            <a:r>
              <a:rPr lang="es-MX" sz="2000" b="0" dirty="0">
                <a:solidFill>
                  <a:schemeClr val="tx1"/>
                </a:solidFill>
              </a:rPr>
              <a:t>Contacto: </a:t>
            </a:r>
          </a:p>
          <a:p>
            <a:r>
              <a:rPr lang="es-MX" sz="2000" b="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jmvelarde@up.edu.mx</a:t>
            </a:r>
            <a:endParaRPr lang="es-MX" sz="2000" b="0" dirty="0">
              <a:solidFill>
                <a:schemeClr val="tx1"/>
              </a:solidFill>
            </a:endParaRPr>
          </a:p>
          <a:p>
            <a:r>
              <a:rPr lang="es-MX" sz="2000" b="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0232610@up.edu.mx</a:t>
            </a:r>
            <a:endParaRPr lang="es-MX" sz="2000" b="0" dirty="0">
              <a:solidFill>
                <a:schemeClr val="tx1"/>
              </a:solidFill>
            </a:endParaRPr>
          </a:p>
          <a:p>
            <a:endParaRPr lang="es-MX" sz="135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631015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</a:t>
            </a:r>
            <a:r>
              <a:rPr lang="es-MX" sz="1800" dirty="0"/>
              <a:t>omponentes del procesador de consultas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2000" b="1" dirty="0"/>
              <a:t>Intérprete del DDL: </a:t>
            </a:r>
            <a:r>
              <a:rPr lang="es-MX" sz="2000" dirty="0"/>
              <a:t>Interpreta las instrucciones del DDL y registra las definiciones en el diccionario de datos.</a:t>
            </a:r>
          </a:p>
          <a:p>
            <a:r>
              <a:rPr lang="es-MX" sz="2000" b="1" dirty="0"/>
              <a:t>Compilador del DML:  </a:t>
            </a:r>
            <a:r>
              <a:rPr lang="es-MX" sz="2000" dirty="0"/>
              <a:t>Traduce las instrucciones del DML en un lenguaje de consultas a un plan de evaluación que consiste en instrucciones de bajo nivel que entiende el motor de evaluación de consultas.</a:t>
            </a:r>
          </a:p>
          <a:p>
            <a:endParaRPr lang="es-MX" sz="2000"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62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631015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</a:t>
            </a:r>
            <a:r>
              <a:rPr lang="es-MX" sz="1800" dirty="0"/>
              <a:t>omponentes del procesador de consultas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2000" b="1" dirty="0"/>
              <a:t>Motor de evaluación de consultas:</a:t>
            </a:r>
            <a:r>
              <a:rPr lang="es-MX" sz="2000" dirty="0"/>
              <a:t>  Ejecuta las instrucciones de bajo nivel generadas por el compilador del DML.</a:t>
            </a:r>
          </a:p>
          <a:p>
            <a:endParaRPr lang="es-MX" sz="2000"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612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2.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dirty="0"/>
              <a:t>ARQUITECTURA DE LOS SISTEMAS</a:t>
            </a:r>
            <a:br>
              <a:rPr lang="es-MX" sz="4000" b="1" dirty="0"/>
            </a:br>
            <a:r>
              <a:rPr lang="es-MX" sz="4000" b="1" dirty="0"/>
              <a:t>DE BASES DE DATOS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27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403200" y="11037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s-MX" dirty="0"/>
              <a:t>Las bases de datos respetan la arquitectura de tres niveles definida, para cualquier tipo de base de datos, por el grupo ANSI/SPARC.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D5B4B3-F3D6-4849-A9E0-4CD9470E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7" y="700112"/>
            <a:ext cx="4047863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2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Nivel Interno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s-MX" sz="2000" dirty="0"/>
              <a:t>Tiene un esquema interno que describe la estructura física de almacenamiento de base de datos. </a:t>
            </a:r>
          </a:p>
          <a:p>
            <a:pPr marL="342900" indent="-342900"/>
            <a:r>
              <a:rPr lang="es-MX" sz="2000" dirty="0"/>
              <a:t>Emplea un modelo físico de datos y </a:t>
            </a:r>
            <a:r>
              <a:rPr lang="es-MX" sz="2000" b="1" dirty="0"/>
              <a:t>los únicos datos que existen están realmente en este nivel</a:t>
            </a:r>
            <a:r>
              <a:rPr lang="es-MX" sz="2000" dirty="0"/>
              <a:t>.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97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Nivel Conceptual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s-MX" sz="2000" dirty="0"/>
              <a:t>Tiene esquema conceptual. Describe la estructura de toda la base de datos para una comunidad de usuarios. </a:t>
            </a:r>
          </a:p>
          <a:p>
            <a:pPr marL="342900" indent="-342900"/>
            <a:r>
              <a:rPr lang="es-MX" sz="2000" dirty="0"/>
              <a:t>Oculta los detalles físicos de almacenamiento y trabaja con elementos lógicos como entidades, atributos y relaciones.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78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Nivel Externo o de Vistas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s-MX" sz="2000" dirty="0"/>
              <a:t>A este nivel corresponden las diferentes vistas parciales que tienen de la base de datos los diferentes usuarios. </a:t>
            </a:r>
          </a:p>
          <a:p>
            <a:pPr marL="342900" indent="-342900"/>
            <a:r>
              <a:rPr lang="es-MX" sz="2000" dirty="0"/>
              <a:t>En cierto modo, es la parte del modelo conceptual a la que tienen acceso nuestros usuarios.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270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Gracias!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578" name="Google Shape;578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Alguna pregunta?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dirty="0"/>
              <a:t>ESTRUCTURA DE UN SISTEMA DE BASES DE DATOS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s-MX" sz="2400" dirty="0"/>
              <a:t>Un sistema de base de datos se encuentra dividido en módulos cada uno de los cuales controla una parte de la responsabilidad total de sistema. </a:t>
            </a:r>
            <a:r>
              <a:rPr lang="en" dirty="0"/>
              <a:t>”</a:t>
            </a:r>
            <a:endParaRPr dirty="0"/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0"/>
            <a:ext cx="5844158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ESTRUCTURA DE UN SISTEMA DE BASES DE DATOS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7ED6E62-B148-4157-B870-0E6A102D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9136" y="955687"/>
            <a:ext cx="5325727" cy="364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946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49" y="402700"/>
            <a:ext cx="7022327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</a:t>
            </a:r>
            <a:r>
              <a:rPr lang="es-MX" sz="1800" dirty="0"/>
              <a:t>omponentes funcionales de un sistema de base de datos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s-MX" sz="2000" dirty="0"/>
              <a:t>Gestor de Almacenamiento.</a:t>
            </a:r>
            <a:br>
              <a:rPr lang="es-MX" sz="2000" dirty="0"/>
            </a:br>
            <a:endParaRPr lang="es-MX" sz="2000" dirty="0"/>
          </a:p>
          <a:p>
            <a:pPr fontAlgn="base"/>
            <a:r>
              <a:rPr lang="es-MX" sz="2000" dirty="0"/>
              <a:t>Procesador de consultas. 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Gestor de almacenamiento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2000" dirty="0"/>
              <a:t>Proporciona la interfaz entre los datos de bajo nivel en la base de datos y los programas de aplicación y consultas emitidas al sistema. </a:t>
            </a:r>
          </a:p>
          <a:p>
            <a:r>
              <a:rPr lang="es-MX" sz="2000" dirty="0"/>
              <a:t>Es responsable de la interacción con el gestor de archivos para realizar el almacenamiento, recuperación y actualización de los datos en la base de datos.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52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49" y="402700"/>
            <a:ext cx="5624351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</a:t>
            </a:r>
            <a:r>
              <a:rPr lang="es-MX" sz="1800" dirty="0"/>
              <a:t>omponentes del gestor de almacenamiento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320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2000" b="1" dirty="0"/>
              <a:t>Gestor de autorización e integridad: </a:t>
            </a:r>
            <a:r>
              <a:rPr lang="es-MX" sz="2000" dirty="0"/>
              <a:t>comprueba que se satisfagan las restricciones de integridad y la autorización de los usuarios para acceder a los datos.</a:t>
            </a:r>
          </a:p>
          <a:p>
            <a:r>
              <a:rPr lang="es-MX" sz="2000" b="1" dirty="0"/>
              <a:t>Gestor de transacciones:  </a:t>
            </a:r>
            <a:r>
              <a:rPr lang="es-MX" sz="2000" dirty="0"/>
              <a:t>Asegura que la base de datos quede en un estado consistente a pesar de los fallos del sistema, y que las ejecuciones de transacciones concurrentes ocurran sin conflictos.</a:t>
            </a:r>
          </a:p>
          <a:p>
            <a:endParaRPr lang="es-MX" sz="2000"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2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49" y="402700"/>
            <a:ext cx="5624351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</a:t>
            </a:r>
            <a:r>
              <a:rPr lang="es-MX" sz="1800" dirty="0"/>
              <a:t>omponentes del gestor de almacenamiento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320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2000" b="1" dirty="0"/>
              <a:t>Gestor de archivos: </a:t>
            </a:r>
            <a:r>
              <a:rPr lang="es-MX" sz="2000" dirty="0"/>
              <a:t> Gestiona la reserva de espacio de almacenamiento de disco y las estructuras de datos usadas para representar la información almacenada en disco.</a:t>
            </a:r>
          </a:p>
          <a:p>
            <a:r>
              <a:rPr lang="es-MX" sz="2000" b="1" dirty="0"/>
              <a:t>Gestor de memoria intermedia:</a:t>
            </a:r>
            <a:r>
              <a:rPr lang="es-MX" sz="2000" dirty="0"/>
              <a:t> Es responsable de traer los datos del disco de almacenamiento a memoria principal y decidir qué datos tratar en memoria caché.</a:t>
            </a:r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320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Procesador de consultas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MX" sz="2000" dirty="0"/>
              <a:t>Tiene como objetivo principal transformar una consulta escrita en un lenguaje de alto nivel (SQL) en una estrategia de ejecución correcta y eficiente expresada en un lenguaje de bajo nivel (algebra relacional) y ejecutar dicha estrategia para extraer los datos requeridos.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000508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581</Words>
  <Application>Microsoft Office PowerPoint</Application>
  <PresentationFormat>Presentación en pantalla (16:9)</PresentationFormat>
  <Paragraphs>57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Montserrat</vt:lpstr>
      <vt:lpstr>Arial</vt:lpstr>
      <vt:lpstr>Encode Sans Semi Condensed</vt:lpstr>
      <vt:lpstr>Montserrat Light</vt:lpstr>
      <vt:lpstr>Poppins</vt:lpstr>
      <vt:lpstr>Volsce template</vt:lpstr>
      <vt:lpstr>ESTRUCTURA DE UN SISTEMA DE BASES DE DATOS y ARQUITECTURA DE APLICACIONES</vt:lpstr>
      <vt:lpstr>1. ESTRUCTURA DE UN SISTEMA DE BASES DE DATOS</vt:lpstr>
      <vt:lpstr>Presentación de PowerPoint</vt:lpstr>
      <vt:lpstr>ESTRUCTURA DE UN SISTEMA DE BASES DE DATOS</vt:lpstr>
      <vt:lpstr>Componentes funcionales de un sistema de base de datos</vt:lpstr>
      <vt:lpstr>Gestor de almacenamiento</vt:lpstr>
      <vt:lpstr>Componentes del gestor de almacenamiento</vt:lpstr>
      <vt:lpstr>Componentes del gestor de almacenamiento</vt:lpstr>
      <vt:lpstr>Procesador de consultas</vt:lpstr>
      <vt:lpstr>Componentes del procesador de consultas</vt:lpstr>
      <vt:lpstr>Componentes del procesador de consultas</vt:lpstr>
      <vt:lpstr>2. ARQUITECTURA DE LOS SISTEMAS DE BASES DE DATOS</vt:lpstr>
      <vt:lpstr>Presentación de PowerPoint</vt:lpstr>
      <vt:lpstr>Nivel Interno</vt:lpstr>
      <vt:lpstr>Nivel Conceptual</vt:lpstr>
      <vt:lpstr>Nivel Externo o de Vistas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UN SISTEMA DE BASES DE DATOS y ARQUITECTURA DE APLICACIONES</dc:title>
  <dc:creator>jvelarde</dc:creator>
  <cp:lastModifiedBy>Jose Velarde</cp:lastModifiedBy>
  <cp:revision>3</cp:revision>
  <dcterms:modified xsi:type="dcterms:W3CDTF">2021-08-16T16:47:36Z</dcterms:modified>
</cp:coreProperties>
</file>