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79" r:id="rId6"/>
    <p:sldId id="280" r:id="rId7"/>
    <p:sldId id="281" r:id="rId8"/>
    <p:sldId id="282" r:id="rId9"/>
    <p:sldId id="286" r:id="rId10"/>
    <p:sldId id="278" r:id="rId11"/>
  </p:sldIdLst>
  <p:sldSz cx="9144000" cy="5143500" type="screen16x9"/>
  <p:notesSz cx="6858000" cy="9144000"/>
  <p:embeddedFontLst>
    <p:embeddedFont>
      <p:font typeface="Montserrat" panose="020B060402020202020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4C9111-60C2-4D5A-9001-23935F9D4747}">
  <a:tblStyle styleId="{C54C9111-60C2-4D5A-9001-23935F9D47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559A69-E68B-49A7-A958-843418CE869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341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996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9602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229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979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aemelia_icons.png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784250" y="222075"/>
            <a:ext cx="6549300" cy="26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82600" rtl="0">
              <a:spcBef>
                <a:spcPts val="600"/>
              </a:spcBef>
              <a:spcAft>
                <a:spcPts val="0"/>
              </a:spcAft>
              <a:buSzPts val="4000"/>
              <a:buChar char="▸"/>
              <a:defRPr sz="4000" b="1" i="1"/>
            </a:lvl1pPr>
            <a:lvl2pPr marL="914400" lvl="1" indent="-482600" rtl="0">
              <a:spcBef>
                <a:spcPts val="0"/>
              </a:spcBef>
              <a:spcAft>
                <a:spcPts val="0"/>
              </a:spcAft>
              <a:buSzPts val="4000"/>
              <a:buChar char="▹"/>
              <a:defRPr sz="4000" b="1" i="1"/>
            </a:lvl2pPr>
            <a:lvl3pPr marL="1371600" lvl="2" indent="-482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3pPr>
            <a:lvl4pPr marL="1828800" lvl="3" indent="-4826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 b="1" i="1"/>
            </a:lvl4pPr>
            <a:lvl5pPr marL="2286000" lvl="4" indent="-482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 b="1" i="1"/>
            </a:lvl5pPr>
            <a:lvl6pPr marL="2743200" lvl="5" indent="-482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6pPr>
            <a:lvl7pPr marL="3200400" lvl="6" indent="-4826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 b="1" i="1"/>
            </a:lvl7pPr>
            <a:lvl8pPr marL="3657600" lvl="7" indent="-482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 b="1" i="1"/>
            </a:lvl8pPr>
            <a:lvl9pPr marL="4114800" lvl="8" indent="-48260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chemeClr val="accen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mvelarde@up.edu.m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0232610@up.edu.mx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1054183" y="0"/>
            <a:ext cx="74988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Modelado de Datos</a:t>
            </a:r>
            <a:endParaRPr dirty="0"/>
          </a:p>
        </p:txBody>
      </p:sp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1263A2FE-D683-48E1-9586-20A3A399F15A}"/>
              </a:ext>
            </a:extLst>
          </p:cNvPr>
          <p:cNvSpPr txBox="1">
            <a:spLocks/>
          </p:cNvSpPr>
          <p:nvPr/>
        </p:nvSpPr>
        <p:spPr>
          <a:xfrm>
            <a:off x="2205903" y="3115635"/>
            <a:ext cx="4047525" cy="1252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r>
              <a:rPr lang="es-MX" sz="2000" b="0" dirty="0">
                <a:solidFill>
                  <a:schemeClr val="bg1"/>
                </a:solidFill>
              </a:rPr>
              <a:t>Universidad Panamericana</a:t>
            </a:r>
          </a:p>
          <a:p>
            <a:endParaRPr lang="es-MX" sz="2000" b="0" dirty="0">
              <a:solidFill>
                <a:schemeClr val="bg1"/>
              </a:solidFill>
            </a:endParaRPr>
          </a:p>
          <a:p>
            <a:r>
              <a:rPr lang="es-MX" sz="2000" b="0" dirty="0">
                <a:solidFill>
                  <a:schemeClr val="bg1"/>
                </a:solidFill>
              </a:rPr>
              <a:t>Contacto: </a:t>
            </a:r>
          </a:p>
          <a:p>
            <a:r>
              <a:rPr lang="es-MX" sz="2000" b="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jmvelarde@up.edu.mx</a:t>
            </a:r>
            <a:endParaRPr lang="es-MX" sz="2000" b="0" dirty="0">
              <a:solidFill>
                <a:schemeClr val="bg1"/>
              </a:solidFill>
            </a:endParaRPr>
          </a:p>
          <a:p>
            <a:r>
              <a:rPr lang="es-MX" sz="2000" b="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0232610@up.edu.mx</a:t>
            </a:r>
            <a:endParaRPr lang="es-MX" sz="2000" b="0" dirty="0">
              <a:solidFill>
                <a:schemeClr val="bg1"/>
              </a:solidFill>
            </a:endParaRPr>
          </a:p>
          <a:p>
            <a:endParaRPr lang="es-MX" sz="135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73763"/>
                </a:solidFill>
              </a:rPr>
              <a:t>10</a:t>
            </a:fld>
            <a:endParaRPr>
              <a:solidFill>
                <a:srgbClr val="073763"/>
              </a:solidFill>
            </a:endParaRPr>
          </a:p>
        </p:txBody>
      </p:sp>
      <p:sp>
        <p:nvSpPr>
          <p:cNvPr id="312" name="Google Shape;312;p35"/>
          <p:cNvSpPr txBox="1">
            <a:spLocks noGrp="1"/>
          </p:cNvSpPr>
          <p:nvPr>
            <p:ph type="ctrTitle" idx="4294967295"/>
          </p:nvPr>
        </p:nvSpPr>
        <p:spPr>
          <a:xfrm>
            <a:off x="2691650" y="440350"/>
            <a:ext cx="55713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>
                <a:solidFill>
                  <a:schemeClr val="accent3"/>
                </a:solidFill>
              </a:rPr>
              <a:t>Gracias!</a:t>
            </a:r>
            <a:endParaRPr sz="9000" dirty="0">
              <a:solidFill>
                <a:schemeClr val="accent3"/>
              </a:solidFill>
            </a:endParaRPr>
          </a:p>
        </p:txBody>
      </p:sp>
      <p:sp>
        <p:nvSpPr>
          <p:cNvPr id="313" name="Google Shape;313;p35"/>
          <p:cNvSpPr txBox="1">
            <a:spLocks noGrp="1"/>
          </p:cNvSpPr>
          <p:nvPr>
            <p:ph type="subTitle" idx="4294967295"/>
          </p:nvPr>
        </p:nvSpPr>
        <p:spPr>
          <a:xfrm>
            <a:off x="2796050" y="1927875"/>
            <a:ext cx="5571300" cy="25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/>
              <a:t>Alguna Pregunta?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/>
              <a:t>Modelo de datos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1784250" y="222075"/>
            <a:ext cx="6549300" cy="43899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s-MX" sz="4000" dirty="0"/>
              <a:t>Un modelo es un conjunto de herramientas conceptuales para describir datos, sus relaciones, su significado y sus restricciones de consistencia</a:t>
            </a:r>
            <a:r>
              <a:rPr lang="en" dirty="0"/>
              <a:t>”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53396" y="1626750"/>
            <a:ext cx="2035707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Características</a:t>
            </a:r>
            <a:endParaRPr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sz="2400" dirty="0"/>
              <a:t>Es un proceso de análisis de los aspectos de interés para una organización y la relación que tienen unos con otros.</a:t>
            </a:r>
          </a:p>
          <a:p>
            <a:r>
              <a:rPr lang="es-MX" sz="2400" dirty="0"/>
              <a:t>Resulta en el descubrimiento de información y documentación de los recursos de datos del negocio.</a:t>
            </a:r>
          </a:p>
          <a:p>
            <a:r>
              <a:rPr lang="es-MX" sz="2400" dirty="0"/>
              <a:t>Es una tarea difícil, pero es una actividad necesaria cuya habilidad solo se adquiere con la </a:t>
            </a:r>
            <a:r>
              <a:rPr lang="es-MX" sz="2400" b="1" dirty="0"/>
              <a:t>experiencia</a:t>
            </a:r>
            <a:r>
              <a:rPr lang="es-MX" sz="2400" dirty="0"/>
              <a:t>.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53396" y="1626750"/>
            <a:ext cx="2035707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/>
              <a:t>Metas y beneficios</a:t>
            </a:r>
            <a:endParaRPr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sz="2400" dirty="0"/>
              <a:t>Registrar los requerimientos de datos de un proceso de negocio.</a:t>
            </a:r>
          </a:p>
          <a:p>
            <a:r>
              <a:rPr lang="es-MX" sz="2400" dirty="0"/>
              <a:t>Dicho proceso puede ser demasiado complejo y se tendrá que crear un “Modelo de Datos”.</a:t>
            </a:r>
          </a:p>
          <a:p>
            <a:r>
              <a:rPr lang="es-MX" sz="2400" dirty="0"/>
              <a:t>Permite observar:</a:t>
            </a:r>
          </a:p>
          <a:p>
            <a:pPr lvl="1"/>
            <a:r>
              <a:rPr lang="es-MX" dirty="0"/>
              <a:t>Patrones de datos</a:t>
            </a:r>
          </a:p>
          <a:p>
            <a:pPr lvl="1"/>
            <a:r>
              <a:rPr lang="es-MX" dirty="0"/>
              <a:t>Usos potenciales de los datos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598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53396" y="1626750"/>
            <a:ext cx="2035707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/>
              <a:t>Tipos de modelado de datos</a:t>
            </a:r>
            <a:endParaRPr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sz="2400" dirty="0">
                <a:solidFill>
                  <a:srgbClr val="FF0000"/>
                </a:solidFill>
              </a:rPr>
              <a:t>Conceptual</a:t>
            </a:r>
            <a:r>
              <a:rPr lang="es-MX" sz="2400" dirty="0"/>
              <a:t>: muy general y abstracto, visión general del negocio/institución.</a:t>
            </a:r>
          </a:p>
          <a:p>
            <a:r>
              <a:rPr lang="es-MX" sz="2400" dirty="0"/>
              <a:t>Lógico: versión completa que incluye todos los detalles acerca de los datos. Definición de los Datos a detalle.</a:t>
            </a:r>
          </a:p>
          <a:p>
            <a:r>
              <a:rPr lang="es-MX" sz="2400" dirty="0"/>
              <a:t>Físico: esquema que se implementara en un manejador de bases de datos (DBMS), Script de base de datos.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220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53396" y="1626750"/>
            <a:ext cx="2035707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/>
              <a:t>Consideraciones al realizar el  Modelado de Datos Conceptual</a:t>
            </a:r>
            <a:endParaRPr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sz="2400" dirty="0"/>
              <a:t>No pensar en procesos, pensar en estructura.</a:t>
            </a:r>
          </a:p>
          <a:p>
            <a:r>
              <a:rPr lang="es-MX" sz="2400" dirty="0"/>
              <a:t>No pensar en navegación, pensar en términos de relaciones.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212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53396" y="1626750"/>
            <a:ext cx="2035707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Tipos de </a:t>
            </a:r>
            <a:r>
              <a:rPr lang="es-MX" b="1" dirty="0"/>
              <a:t>Modelos conceptuales</a:t>
            </a:r>
            <a:endParaRPr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sz="2400" dirty="0"/>
              <a:t>Jerárquico: datos en registros, relacionados con apuntadores y organizados como colecciones de árboles</a:t>
            </a:r>
          </a:p>
          <a:p>
            <a:r>
              <a:rPr lang="es-MX" sz="2400" dirty="0"/>
              <a:t>Redes: datos en registros relacionados por apuntadores y organizados en gráficas arbitrarias</a:t>
            </a:r>
          </a:p>
          <a:p>
            <a:r>
              <a:rPr lang="es-MX" sz="2400" dirty="0"/>
              <a:t>Relacional: datos en tablas relacionados por el contenido de ciertas columnas.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6407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53396" y="1626750"/>
            <a:ext cx="2035707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Tipos de </a:t>
            </a:r>
            <a:r>
              <a:rPr lang="es-MX" b="1" dirty="0"/>
              <a:t>Modelos conceptuales</a:t>
            </a:r>
            <a:endParaRPr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sz="2400" dirty="0"/>
              <a:t>Orientado a objetos: datos como instancias de objetos (incluyendo sus métodos).</a:t>
            </a:r>
          </a:p>
          <a:p>
            <a:r>
              <a:rPr lang="es-MX" sz="2400" dirty="0">
                <a:solidFill>
                  <a:srgbClr val="FF0000"/>
                </a:solidFill>
              </a:rPr>
              <a:t>Entidad-relación</a:t>
            </a:r>
            <a:r>
              <a:rPr lang="es-MX" sz="2400" dirty="0"/>
              <a:t>: datos organizados en conjuntos interrelacionados de objetos (entidades) con atributos asociados.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1787726"/>
      </p:ext>
    </p:extLst>
  </p:cSld>
  <p:clrMapOvr>
    <a:masterClrMapping/>
  </p:clrMapOvr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73763"/>
      </a:dk1>
      <a:lt1>
        <a:srgbClr val="FFFFFF"/>
      </a:lt1>
      <a:dk2>
        <a:srgbClr val="3F4247"/>
      </a:dk2>
      <a:lt2>
        <a:srgbClr val="CFD9E1"/>
      </a:lt2>
      <a:accent1>
        <a:srgbClr val="6FA8DC"/>
      </a:accent1>
      <a:accent2>
        <a:srgbClr val="0B5394"/>
      </a:accent2>
      <a:accent3>
        <a:srgbClr val="9FC5E8"/>
      </a:accent3>
      <a:accent4>
        <a:srgbClr val="CFD9E1"/>
      </a:accent4>
      <a:accent5>
        <a:srgbClr val="A1EFFF"/>
      </a:accent5>
      <a:accent6>
        <a:srgbClr val="5AB1C9"/>
      </a:accent6>
      <a:hlink>
        <a:srgbClr val="0B53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331</Words>
  <Application>Microsoft Office PowerPoint</Application>
  <PresentationFormat>Presentación en pantalla (16:9)</PresentationFormat>
  <Paragraphs>43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Encode Sans Semi Condensed</vt:lpstr>
      <vt:lpstr>Arial</vt:lpstr>
      <vt:lpstr>Montserrat</vt:lpstr>
      <vt:lpstr>Roboto</vt:lpstr>
      <vt:lpstr>Aemelia template</vt:lpstr>
      <vt:lpstr>Modelado de Datos</vt:lpstr>
      <vt:lpstr>Modelo de datos</vt:lpstr>
      <vt:lpstr>Presentación de PowerPoint</vt:lpstr>
      <vt:lpstr>Características</vt:lpstr>
      <vt:lpstr>Metas y beneficios</vt:lpstr>
      <vt:lpstr>Tipos de modelado de datos</vt:lpstr>
      <vt:lpstr>Consideraciones al realizar el  Modelado de Datos Conceptual</vt:lpstr>
      <vt:lpstr>Tipos de Modelos conceptuales</vt:lpstr>
      <vt:lpstr>Tipos de Modelos conceptuales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Modelado de Datos</dc:title>
  <dc:creator>jvelarde</dc:creator>
  <cp:lastModifiedBy>Jose Velarde</cp:lastModifiedBy>
  <cp:revision>7</cp:revision>
  <dcterms:modified xsi:type="dcterms:W3CDTF">2021-08-29T16:48:25Z</dcterms:modified>
</cp:coreProperties>
</file>