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0"/>
  </p:notesMasterIdLst>
  <p:sldIdLst>
    <p:sldId id="256" r:id="rId2"/>
    <p:sldId id="259" r:id="rId3"/>
    <p:sldId id="26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78" r:id="rId19"/>
  </p:sldIdLst>
  <p:sldSz cx="9144000" cy="5143500" type="screen16x9"/>
  <p:notesSz cx="6858000" cy="9144000"/>
  <p:embeddedFontLst>
    <p:embeddedFont>
      <p:font typeface="Arial Unicode MS" panose="020B0604020202020204" pitchFamily="34" charset="-128"/>
      <p:regular r:id="rId21"/>
    </p:embeddedFont>
    <p:embeddedFont>
      <p:font typeface="Calibri" panose="020F0502020204030204" pitchFamily="34" charset="0"/>
      <p:regular r:id="rId22"/>
      <p:bold r:id="rId23"/>
      <p:italic r:id="rId24"/>
      <p:boldItalic r:id="rId25"/>
    </p:embeddedFont>
    <p:embeddedFont>
      <p:font typeface="Oxygen Light" panose="02000303000000000000" pitchFamily="2" charset="0"/>
      <p:regular r:id="rId26"/>
      <p:bold r:id="rId27"/>
    </p:embeddedFont>
    <p:embeddedFont>
      <p:font typeface="Zilla Slab SemiBold" panose="020B0604020202020204"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143" d="100"/>
          <a:sy n="143"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671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638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738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546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17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826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4614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3328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7f2e2ca1a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7f2e2ca1a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2126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1696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530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974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044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68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3"/>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855300" y="1732800"/>
            <a:ext cx="7433400" cy="11598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5" name="Google Shape;15;p3"/>
          <p:cNvSpPr txBox="1">
            <a:spLocks noGrp="1"/>
          </p:cNvSpPr>
          <p:nvPr>
            <p:ph type="subTitle" idx="1"/>
          </p:nvPr>
        </p:nvSpPr>
        <p:spPr>
          <a:xfrm>
            <a:off x="855300" y="2989502"/>
            <a:ext cx="7433400" cy="4212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chemeClr val="accent1"/>
            </a:gs>
            <a:gs pos="50000">
              <a:schemeClr val="accent2"/>
            </a:gs>
            <a:gs pos="100000">
              <a:schemeClr val="accent3"/>
            </a:gs>
          </a:gsLst>
          <a:lin ang="5400012" scaled="0"/>
        </a:gradFill>
        <a:effectLst/>
      </p:bgPr>
    </p:bg>
    <p:spTree>
      <p:nvGrpSpPr>
        <p:cNvPr id="1" name="Shape 21"/>
        <p:cNvGrpSpPr/>
        <p:nvPr/>
      </p:nvGrpSpPr>
      <p:grpSpPr>
        <a:xfrm>
          <a:off x="0" y="0"/>
          <a:ext cx="0" cy="0"/>
          <a:chOff x="0" y="0"/>
          <a:chExt cx="0" cy="0"/>
        </a:xfrm>
      </p:grpSpPr>
      <p:sp>
        <p:nvSpPr>
          <p:cNvPr id="22" name="Google Shape;22;p5"/>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5"/>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24" name="Google Shape;24;p5"/>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26" name="Google Shape;26;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27" name="Google Shape;27;p5"/>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mentary">
  <p:cSld name="BLANK_2">
    <p:bg>
      <p:bgPr>
        <a:gradFill>
          <a:gsLst>
            <a:gs pos="0">
              <a:schemeClr val="accent6"/>
            </a:gs>
            <a:gs pos="50000">
              <a:schemeClr val="accent5"/>
            </a:gs>
            <a:gs pos="100000">
              <a:schemeClr val="accent4"/>
            </a:gs>
          </a:gsLst>
          <a:path path="circle">
            <a:fillToRect l="100000" b="100000"/>
          </a:path>
          <a:tileRect t="-100000" r="-100000"/>
        </a:gra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
        <p:nvSpPr>
          <p:cNvPr id="61" name="Google Shape;61;p11"/>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Lenguaje de manipulación de datos.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La recuperación de los datos en el lenguaje SQL se realiza mediante la sentencia SELECT, seleccionar. Esta sentencia permite indicar al Sistema Manejador de BD la información que se quiere recuperar. Esta es la sentencia SQL, con diferencia, más habitual. </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868994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La sentencia SELECT consta de cuatro partes básicas:</a:t>
            </a:r>
          </a:p>
          <a:p>
            <a:pPr marL="457200" lvl="0" indent="-381000" algn="l" rtl="0">
              <a:spcBef>
                <a:spcPts val="0"/>
              </a:spcBef>
              <a:spcAft>
                <a:spcPts val="0"/>
              </a:spcAft>
              <a:buSzPts val="2400"/>
              <a:buChar char="⇨"/>
            </a:pPr>
            <a:r>
              <a:rPr lang="es-MX" dirty="0"/>
              <a:t>La cláusula SELECT seguida de la descripción de lo que se desea ver, los nombres de las columnas a seleccionar. Esta parte es obligatoria.</a:t>
            </a:r>
          </a:p>
          <a:p>
            <a:pPr marL="457200" lvl="0" indent="-381000" algn="l" rtl="0">
              <a:spcBef>
                <a:spcPts val="0"/>
              </a:spcBef>
              <a:spcAft>
                <a:spcPts val="0"/>
              </a:spcAft>
              <a:buSzPts val="2400"/>
              <a:buChar char="⇨"/>
            </a:pPr>
            <a:r>
              <a:rPr lang="es-MX" dirty="0"/>
              <a:t>La cláusula FROM seguida de la especificación de las tablas de las que se han de obtener los datos. Esta parte es obligatoria.</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97762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La cláusula WHERE seguida por un criterio de selección, una condición. Esta parte es opcional.</a:t>
            </a:r>
          </a:p>
          <a:p>
            <a:pPr marL="457200" lvl="0" indent="-381000" algn="l" rtl="0">
              <a:spcBef>
                <a:spcPts val="0"/>
              </a:spcBef>
              <a:spcAft>
                <a:spcPts val="0"/>
              </a:spcAft>
              <a:buSzPts val="2400"/>
              <a:buChar char="⇨"/>
            </a:pPr>
            <a:r>
              <a:rPr lang="es-MX" dirty="0"/>
              <a:t>La cláusula ORDER BY seguida por el criterio de ordenación. Esta parte es opcional.</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99884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Una primera aproximación a la sintaxis de la sentencia SELECT puede mostrarnos la siguiente expresión:</a:t>
            </a:r>
          </a:p>
          <a:p>
            <a:pPr marL="457200" lvl="0" indent="-381000" algn="l" rtl="0">
              <a:spcBef>
                <a:spcPts val="0"/>
              </a:spcBef>
              <a:spcAft>
                <a:spcPts val="0"/>
              </a:spcAft>
              <a:buSzPts val="2400"/>
              <a:buChar char="⇨"/>
            </a:pPr>
            <a:endParaRPr lang="es-MX" dirty="0"/>
          </a:p>
          <a:p>
            <a:pPr marL="457200" lvl="0" indent="-381000" algn="l" rtl="0">
              <a:spcBef>
                <a:spcPts val="0"/>
              </a:spcBef>
              <a:spcAft>
                <a:spcPts val="0"/>
              </a:spcAft>
              <a:buSzPts val="2400"/>
              <a:buChar char="⇨"/>
            </a:pPr>
            <a:r>
              <a:rPr lang="es-MX" dirty="0"/>
              <a:t>SELECT {* | {columna,}+}</a:t>
            </a:r>
          </a:p>
          <a:p>
            <a:pPr marL="457200" lvl="0" indent="-381000" algn="l" rtl="0">
              <a:spcBef>
                <a:spcPts val="0"/>
              </a:spcBef>
              <a:spcAft>
                <a:spcPts val="0"/>
              </a:spcAft>
              <a:buSzPts val="2400"/>
              <a:buChar char="⇨"/>
            </a:pPr>
            <a:r>
              <a:rPr lang="es-MX" dirty="0"/>
              <a:t>FROM {tabla,}+</a:t>
            </a:r>
          </a:p>
          <a:p>
            <a:pPr marL="457200" lvl="0" indent="-381000" algn="l" rtl="0">
              <a:spcBef>
                <a:spcPts val="0"/>
              </a:spcBef>
              <a:spcAft>
                <a:spcPts val="0"/>
              </a:spcAft>
              <a:buSzPts val="2400"/>
              <a:buChar char="⇨"/>
            </a:pPr>
            <a:r>
              <a:rPr lang="es-MX" dirty="0"/>
              <a:t>[WHERE condición]</a:t>
            </a:r>
          </a:p>
          <a:p>
            <a:pPr marL="457200" lvl="0" indent="-381000" algn="l" rtl="0">
              <a:spcBef>
                <a:spcPts val="0"/>
              </a:spcBef>
              <a:spcAft>
                <a:spcPts val="0"/>
              </a:spcAft>
              <a:buSzPts val="2400"/>
              <a:buChar char="⇨"/>
            </a:pPr>
            <a:r>
              <a:rPr lang="es-MX" dirty="0"/>
              <a:t>[ORDER BY {</a:t>
            </a:r>
            <a:r>
              <a:rPr lang="es-MX" dirty="0" err="1"/>
              <a:t>expresiónColumna</a:t>
            </a:r>
            <a:r>
              <a:rPr lang="es-MX" dirty="0"/>
              <a:t> [ASC | DESC],}+];</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416597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 Cláusula WHERE</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Operadores de Comparación</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3" name="Tabla 2">
            <a:extLst>
              <a:ext uri="{FF2B5EF4-FFF2-40B4-BE49-F238E27FC236}">
                <a16:creationId xmlns:a16="http://schemas.microsoft.com/office/drawing/2014/main" id="{1730B0B8-F29D-4699-B9F9-02321F9ED49B}"/>
              </a:ext>
            </a:extLst>
          </p:cNvPr>
          <p:cNvGraphicFramePr>
            <a:graphicFrameLocks noGrp="1"/>
          </p:cNvGraphicFramePr>
          <p:nvPr>
            <p:extLst>
              <p:ext uri="{D42A27DB-BD31-4B8C-83A1-F6EECF244321}">
                <p14:modId xmlns:p14="http://schemas.microsoft.com/office/powerpoint/2010/main" val="1550980033"/>
              </p:ext>
            </p:extLst>
          </p:nvPr>
        </p:nvGraphicFramePr>
        <p:xfrm>
          <a:off x="650875" y="1778505"/>
          <a:ext cx="6130925" cy="2516742"/>
        </p:xfrm>
        <a:graphic>
          <a:graphicData uri="http://schemas.openxmlformats.org/drawingml/2006/table">
            <a:tbl>
              <a:tblPr>
                <a:tableStyleId>{7405A473-A67A-4E67-B12D-D377399AE1F6}</a:tableStyleId>
              </a:tblPr>
              <a:tblGrid>
                <a:gridCol w="880233">
                  <a:extLst>
                    <a:ext uri="{9D8B030D-6E8A-4147-A177-3AD203B41FA5}">
                      <a16:colId xmlns:a16="http://schemas.microsoft.com/office/drawing/2014/main" val="1717921924"/>
                    </a:ext>
                  </a:extLst>
                </a:gridCol>
                <a:gridCol w="2492288">
                  <a:extLst>
                    <a:ext uri="{9D8B030D-6E8A-4147-A177-3AD203B41FA5}">
                      <a16:colId xmlns:a16="http://schemas.microsoft.com/office/drawing/2014/main" val="2411106246"/>
                    </a:ext>
                  </a:extLst>
                </a:gridCol>
                <a:gridCol w="2758404">
                  <a:extLst>
                    <a:ext uri="{9D8B030D-6E8A-4147-A177-3AD203B41FA5}">
                      <a16:colId xmlns:a16="http://schemas.microsoft.com/office/drawing/2014/main" val="1937166179"/>
                    </a:ext>
                  </a:extLst>
                </a:gridCol>
              </a:tblGrid>
              <a:tr h="138253">
                <a:tc>
                  <a:txBody>
                    <a:bodyPr/>
                    <a:lstStyle/>
                    <a:p>
                      <a:pPr algn="l" fontAlgn="ctr"/>
                      <a:r>
                        <a:rPr lang="es-MX" sz="900" u="none" strike="noStrike">
                          <a:effectLst/>
                        </a:rPr>
                        <a:t>Operador</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Operación</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Ejemplo</a:t>
                      </a:r>
                      <a:endParaRPr lang="es-MX" sz="900" b="1" i="1" u="none" strike="noStrike">
                        <a:solidFill>
                          <a:srgbClr val="000000"/>
                        </a:solidFill>
                        <a:effectLst/>
                        <a:latin typeface="Times New Roman" panose="02020603050405020304" pitchFamily="18" charset="0"/>
                      </a:endParaRPr>
                    </a:p>
                  </a:txBody>
                  <a:tcPr marL="5120" marR="5120" marT="5120" marB="0" anchor="ctr"/>
                </a:tc>
                <a:extLst>
                  <a:ext uri="{0D108BD9-81ED-4DB2-BD59-A6C34878D82A}">
                    <a16:rowId xmlns:a16="http://schemas.microsoft.com/office/drawing/2014/main" val="1639173203"/>
                  </a:ext>
                </a:extLst>
              </a:tr>
              <a:tr h="153614">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Igualdad</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 100;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955376319"/>
                  </a:ext>
                </a:extLst>
              </a:tr>
              <a:tr h="153614">
                <a:tc>
                  <a:txBody>
                    <a:bodyPr/>
                    <a:lstStyle/>
                    <a:p>
                      <a:pPr algn="l" fontAlgn="ctr"/>
                      <a:r>
                        <a:rPr lang="es-MX" sz="900" u="none" strike="noStrike">
                          <a:effectLst/>
                        </a:rPr>
                        <a:t>!=, &lt;&gt;, ^=</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Desigualdad</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 100;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432662506"/>
                  </a:ext>
                </a:extLst>
              </a:tr>
              <a:tr h="153614">
                <a:tc>
                  <a:txBody>
                    <a:bodyPr/>
                    <a:lstStyle/>
                    <a:p>
                      <a:pPr algn="l" fontAlgn="ctr"/>
                      <a:r>
                        <a:rPr lang="es-MX" sz="900" u="none" strike="noStrike">
                          <a:effectLst/>
                        </a:rPr>
                        <a:t>&lt;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Menor que</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&lt; 200;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2547772397"/>
                  </a:ext>
                </a:extLst>
              </a:tr>
              <a:tr h="153614">
                <a:tc>
                  <a:txBody>
                    <a:bodyPr/>
                    <a:lstStyle/>
                    <a:p>
                      <a:pPr algn="l" fontAlgn="ctr"/>
                      <a:r>
                        <a:rPr lang="es-MX" sz="900" u="none" strike="noStrike">
                          <a:effectLst/>
                        </a:rPr>
                        <a:t>&gt;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Mayor que</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&gt; 200;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931957691"/>
                  </a:ext>
                </a:extLst>
              </a:tr>
              <a:tr h="153614">
                <a:tc>
                  <a:txBody>
                    <a:bodyPr/>
                    <a:lstStyle/>
                    <a:p>
                      <a:pPr algn="l" fontAlgn="ctr"/>
                      <a:r>
                        <a:rPr lang="es-MX" sz="900" u="none" strike="noStrike">
                          <a:effectLst/>
                        </a:rPr>
                        <a:t>&lt;=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Menor o igual que</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&lt;= 200;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2725172923"/>
                  </a:ext>
                </a:extLst>
              </a:tr>
              <a:tr h="153614">
                <a:tc>
                  <a:txBody>
                    <a:bodyPr/>
                    <a:lstStyle/>
                    <a:p>
                      <a:pPr algn="l" fontAlgn="ctr"/>
                      <a:r>
                        <a:rPr lang="es-MX" sz="900" u="none" strike="noStrike">
                          <a:effectLst/>
                        </a:rPr>
                        <a:t>&gt;=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Mayor o igual que</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&gt;= 200;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1630774612"/>
                  </a:ext>
                </a:extLst>
              </a:tr>
              <a:tr h="153614">
                <a:tc>
                  <a:txBody>
                    <a:bodyPr/>
                    <a:lstStyle/>
                    <a:p>
                      <a:pPr algn="l" fontAlgn="ctr"/>
                      <a:r>
                        <a:rPr lang="es-MX" sz="900" u="none" strike="noStrike">
                          <a:effectLst/>
                        </a:rPr>
                        <a:t>in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Igual a cualquiera de los miembros entre paréntesis</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in (100, 300);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1171830899"/>
                  </a:ext>
                </a:extLst>
              </a:tr>
              <a:tr h="153614">
                <a:tc>
                  <a:txBody>
                    <a:bodyPr/>
                    <a:lstStyle/>
                    <a:p>
                      <a:pPr algn="l" fontAlgn="ctr"/>
                      <a:r>
                        <a:rPr lang="es-MX" sz="900" u="none" strike="noStrike">
                          <a:effectLst/>
                        </a:rPr>
                        <a:t>not in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Distinto a cualquiera de los miembros entre paréntesis</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cod_dep not in (200);</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357036306"/>
                  </a:ext>
                </a:extLst>
              </a:tr>
              <a:tr h="307229">
                <a:tc>
                  <a:txBody>
                    <a:bodyPr/>
                    <a:lstStyle/>
                    <a:p>
                      <a:pPr algn="l" fontAlgn="ctr"/>
                      <a:r>
                        <a:rPr lang="es-MX" sz="900" u="none" strike="noStrike">
                          <a:effectLst/>
                        </a:rPr>
                        <a:t>between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Contenido en el rango</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cod_emp between 100 and 199;</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1018959501"/>
                  </a:ext>
                </a:extLst>
              </a:tr>
              <a:tr h="307229">
                <a:tc>
                  <a:txBody>
                    <a:bodyPr/>
                    <a:lstStyle/>
                    <a:p>
                      <a:pPr algn="l" fontAlgn="ctr"/>
                      <a:r>
                        <a:rPr lang="es-MX" sz="900" u="none" strike="noStrike">
                          <a:effectLst/>
                        </a:rPr>
                        <a:t>not between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Fuera del rango</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a:effectLst/>
                        </a:rPr>
                        <a:t>select * from emp where cod_emp not between 100 and 199;</a:t>
                      </a:r>
                      <a:endParaRPr lang="en-US"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1265311259"/>
                  </a:ext>
                </a:extLst>
              </a:tr>
              <a:tr h="276506">
                <a:tc>
                  <a:txBody>
                    <a:bodyPr/>
                    <a:lstStyle/>
                    <a:p>
                      <a:pPr algn="l" fontAlgn="ctr"/>
                      <a:r>
                        <a:rPr lang="es-MX" sz="900" u="none" strike="noStrike">
                          <a:effectLst/>
                        </a:rPr>
                        <a:t>like '_abc%'</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Contiene la cadena 'abc' a partir del segundo carácter y luego cualquier cadena de caracteres</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n-US" sz="900" u="none" strike="noStrike" dirty="0">
                          <a:effectLst/>
                        </a:rPr>
                        <a:t>select * from emp where </a:t>
                      </a:r>
                      <a:r>
                        <a:rPr lang="en-US" sz="900" u="none" strike="noStrike" dirty="0" err="1">
                          <a:effectLst/>
                        </a:rPr>
                        <a:t>nombre</a:t>
                      </a:r>
                      <a:r>
                        <a:rPr lang="en-US" sz="900" u="none" strike="noStrike" dirty="0">
                          <a:effectLst/>
                        </a:rPr>
                        <a:t> like 'Ma%';</a:t>
                      </a:r>
                      <a:endParaRPr lang="en-US" sz="9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1526558490"/>
                  </a:ext>
                </a:extLst>
              </a:tr>
            </a:tbl>
          </a:graphicData>
        </a:graphic>
      </p:graphicFrame>
    </p:spTree>
    <p:extLst>
      <p:ext uri="{BB962C8B-B14F-4D97-AF65-F5344CB8AC3E}">
        <p14:creationId xmlns:p14="http://schemas.microsoft.com/office/powerpoint/2010/main" val="1816377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 Cláusula WHERE</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Operadores de Aritméticos</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graphicFrame>
        <p:nvGraphicFramePr>
          <p:cNvPr id="4" name="Tabla 3">
            <a:extLst>
              <a:ext uri="{FF2B5EF4-FFF2-40B4-BE49-F238E27FC236}">
                <a16:creationId xmlns:a16="http://schemas.microsoft.com/office/drawing/2014/main" id="{EFCEE5A8-9F72-419F-94EC-B89EE3DBC1B1}"/>
              </a:ext>
            </a:extLst>
          </p:cNvPr>
          <p:cNvGraphicFramePr>
            <a:graphicFrameLocks noGrp="1"/>
          </p:cNvGraphicFramePr>
          <p:nvPr>
            <p:extLst>
              <p:ext uri="{D42A27DB-BD31-4B8C-83A1-F6EECF244321}">
                <p14:modId xmlns:p14="http://schemas.microsoft.com/office/powerpoint/2010/main" val="4218038840"/>
              </p:ext>
            </p:extLst>
          </p:nvPr>
        </p:nvGraphicFramePr>
        <p:xfrm>
          <a:off x="650875" y="2180102"/>
          <a:ext cx="6130925" cy="1063966"/>
        </p:xfrm>
        <a:graphic>
          <a:graphicData uri="http://schemas.openxmlformats.org/drawingml/2006/table">
            <a:tbl>
              <a:tblPr>
                <a:tableStyleId>{7405A473-A67A-4E67-B12D-D377399AE1F6}</a:tableStyleId>
              </a:tblPr>
              <a:tblGrid>
                <a:gridCol w="880233">
                  <a:extLst>
                    <a:ext uri="{9D8B030D-6E8A-4147-A177-3AD203B41FA5}">
                      <a16:colId xmlns:a16="http://schemas.microsoft.com/office/drawing/2014/main" val="1771219453"/>
                    </a:ext>
                  </a:extLst>
                </a:gridCol>
                <a:gridCol w="2492288">
                  <a:extLst>
                    <a:ext uri="{9D8B030D-6E8A-4147-A177-3AD203B41FA5}">
                      <a16:colId xmlns:a16="http://schemas.microsoft.com/office/drawing/2014/main" val="3551632864"/>
                    </a:ext>
                  </a:extLst>
                </a:gridCol>
                <a:gridCol w="2758404">
                  <a:extLst>
                    <a:ext uri="{9D8B030D-6E8A-4147-A177-3AD203B41FA5}">
                      <a16:colId xmlns:a16="http://schemas.microsoft.com/office/drawing/2014/main" val="4163531945"/>
                    </a:ext>
                  </a:extLst>
                </a:gridCol>
              </a:tblGrid>
              <a:tr h="138253">
                <a:tc>
                  <a:txBody>
                    <a:bodyPr/>
                    <a:lstStyle/>
                    <a:p>
                      <a:pPr algn="l" fontAlgn="ctr"/>
                      <a:r>
                        <a:rPr lang="es-MX" sz="900" u="none" strike="noStrike">
                          <a:effectLst/>
                        </a:rPr>
                        <a:t>Operador</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Operación</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Ejemplo</a:t>
                      </a:r>
                      <a:endParaRPr lang="es-MX" sz="900" b="1" i="1" u="none" strike="noStrike">
                        <a:solidFill>
                          <a:srgbClr val="000000"/>
                        </a:solidFill>
                        <a:effectLst/>
                        <a:latin typeface="Times New Roman" panose="02020603050405020304" pitchFamily="18" charset="0"/>
                      </a:endParaRPr>
                    </a:p>
                  </a:txBody>
                  <a:tcPr marL="5120" marR="5120" marT="5120" marB="0" anchor="ctr"/>
                </a:tc>
                <a:extLst>
                  <a:ext uri="{0D108BD9-81ED-4DB2-BD59-A6C34878D82A}">
                    <a16:rowId xmlns:a16="http://schemas.microsoft.com/office/drawing/2014/main" val="3491482454"/>
                  </a:ext>
                </a:extLst>
              </a:tr>
              <a:tr h="307229">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Suma</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select nombre, salario+comision from emp where oficio='VENDEDOR';</a:t>
                      </a:r>
                      <a:endParaRPr lang="es-MX"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299385074"/>
                  </a:ext>
                </a:extLst>
              </a:tr>
              <a:tr h="307229">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Resta</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select nombre from emp where sysdate-fecha_alta &gt; 365;</a:t>
                      </a:r>
                      <a:endParaRPr lang="es-MX"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2337366592"/>
                  </a:ext>
                </a:extLst>
              </a:tr>
              <a:tr h="153614">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Producto</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select nombre, salario*12 from emp;</a:t>
                      </a:r>
                      <a:endParaRPr lang="es-MX"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664405396"/>
                  </a:ext>
                </a:extLst>
              </a:tr>
              <a:tr h="153614">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División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dirty="0" err="1">
                          <a:effectLst/>
                        </a:rPr>
                        <a:t>select</a:t>
                      </a:r>
                      <a:r>
                        <a:rPr lang="es-MX" sz="900" u="none" strike="noStrike" dirty="0">
                          <a:effectLst/>
                        </a:rPr>
                        <a:t> nombre, salario/31 </a:t>
                      </a:r>
                      <a:r>
                        <a:rPr lang="es-MX" sz="900" u="none" strike="noStrike" dirty="0" err="1">
                          <a:effectLst/>
                        </a:rPr>
                        <a:t>from</a:t>
                      </a:r>
                      <a:r>
                        <a:rPr lang="es-MX" sz="900" u="none" strike="noStrike" dirty="0">
                          <a:effectLst/>
                        </a:rPr>
                        <a:t> </a:t>
                      </a:r>
                      <a:r>
                        <a:rPr lang="es-MX" sz="900" u="none" strike="noStrike" dirty="0" err="1">
                          <a:effectLst/>
                        </a:rPr>
                        <a:t>emp</a:t>
                      </a:r>
                      <a:r>
                        <a:rPr lang="es-MX" sz="900" u="none" strike="noStrike" dirty="0">
                          <a:effectLst/>
                        </a:rPr>
                        <a:t>;</a:t>
                      </a:r>
                      <a:endParaRPr lang="es-MX" sz="9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2844597043"/>
                  </a:ext>
                </a:extLst>
              </a:tr>
            </a:tbl>
          </a:graphicData>
        </a:graphic>
      </p:graphicFrame>
    </p:spTree>
    <p:extLst>
      <p:ext uri="{BB962C8B-B14F-4D97-AF65-F5344CB8AC3E}">
        <p14:creationId xmlns:p14="http://schemas.microsoft.com/office/powerpoint/2010/main" val="1857289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 Cláusula WHERE</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Operadores de Cadenas de Caracteres</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2" name="Tabla 1">
            <a:extLst>
              <a:ext uri="{FF2B5EF4-FFF2-40B4-BE49-F238E27FC236}">
                <a16:creationId xmlns:a16="http://schemas.microsoft.com/office/drawing/2014/main" id="{4DF94BE0-981D-4620-B1B7-8EFE41169B34}"/>
              </a:ext>
            </a:extLst>
          </p:cNvPr>
          <p:cNvGraphicFramePr>
            <a:graphicFrameLocks noGrp="1"/>
          </p:cNvGraphicFramePr>
          <p:nvPr>
            <p:extLst>
              <p:ext uri="{D42A27DB-BD31-4B8C-83A1-F6EECF244321}">
                <p14:modId xmlns:p14="http://schemas.microsoft.com/office/powerpoint/2010/main" val="183309067"/>
              </p:ext>
            </p:extLst>
          </p:nvPr>
        </p:nvGraphicFramePr>
        <p:xfrm>
          <a:off x="651599" y="2346996"/>
          <a:ext cx="6130925" cy="449508"/>
        </p:xfrm>
        <a:graphic>
          <a:graphicData uri="http://schemas.openxmlformats.org/drawingml/2006/table">
            <a:tbl>
              <a:tblPr>
                <a:tableStyleId>{7405A473-A67A-4E67-B12D-D377399AE1F6}</a:tableStyleId>
              </a:tblPr>
              <a:tblGrid>
                <a:gridCol w="880233">
                  <a:extLst>
                    <a:ext uri="{9D8B030D-6E8A-4147-A177-3AD203B41FA5}">
                      <a16:colId xmlns:a16="http://schemas.microsoft.com/office/drawing/2014/main" val="1694818140"/>
                    </a:ext>
                  </a:extLst>
                </a:gridCol>
                <a:gridCol w="2492288">
                  <a:extLst>
                    <a:ext uri="{9D8B030D-6E8A-4147-A177-3AD203B41FA5}">
                      <a16:colId xmlns:a16="http://schemas.microsoft.com/office/drawing/2014/main" val="1166169895"/>
                    </a:ext>
                  </a:extLst>
                </a:gridCol>
                <a:gridCol w="2758404">
                  <a:extLst>
                    <a:ext uri="{9D8B030D-6E8A-4147-A177-3AD203B41FA5}">
                      <a16:colId xmlns:a16="http://schemas.microsoft.com/office/drawing/2014/main" val="1856388597"/>
                    </a:ext>
                  </a:extLst>
                </a:gridCol>
              </a:tblGrid>
              <a:tr h="138253">
                <a:tc>
                  <a:txBody>
                    <a:bodyPr/>
                    <a:lstStyle/>
                    <a:p>
                      <a:pPr algn="l" fontAlgn="ctr"/>
                      <a:r>
                        <a:rPr lang="es-MX" sz="900" u="none" strike="noStrike">
                          <a:effectLst/>
                        </a:rPr>
                        <a:t>Operador</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Operación</a:t>
                      </a:r>
                      <a:endParaRPr lang="es-MX" sz="900" b="1" i="1"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Ejemplo</a:t>
                      </a:r>
                      <a:endParaRPr lang="es-MX" sz="900" b="1" i="1" u="none" strike="noStrike">
                        <a:solidFill>
                          <a:srgbClr val="000000"/>
                        </a:solidFill>
                        <a:effectLst/>
                        <a:latin typeface="Times New Roman" panose="02020603050405020304" pitchFamily="18" charset="0"/>
                      </a:endParaRPr>
                    </a:p>
                  </a:txBody>
                  <a:tcPr marL="5120" marR="5120" marT="5120" marB="0" anchor="ctr"/>
                </a:tc>
                <a:extLst>
                  <a:ext uri="{0D108BD9-81ED-4DB2-BD59-A6C34878D82A}">
                    <a16:rowId xmlns:a16="http://schemas.microsoft.com/office/drawing/2014/main" val="1668151141"/>
                  </a:ext>
                </a:extLst>
              </a:tr>
              <a:tr h="153614">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Concatenación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select nombre||oficio from emp;</a:t>
                      </a:r>
                      <a:endParaRPr lang="es-MX" sz="900" b="0" i="0" u="none" strike="noStrike">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3260695583"/>
                  </a:ext>
                </a:extLst>
              </a:tr>
              <a:tr h="153614">
                <a:tc>
                  <a:txBody>
                    <a:bodyPr/>
                    <a:lstStyle/>
                    <a:p>
                      <a:pPr algn="l" fontAlgn="ctr"/>
                      <a:r>
                        <a:rPr lang="es-MX" sz="900" u="none" strike="noStrike">
                          <a:effectLst/>
                        </a:rPr>
                        <a:t>+</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a:effectLst/>
                        </a:rPr>
                        <a:t>Concatenación</a:t>
                      </a:r>
                      <a:endParaRPr lang="es-MX" sz="900" b="0" i="0" u="none" strike="noStrike">
                        <a:solidFill>
                          <a:srgbClr val="000000"/>
                        </a:solidFill>
                        <a:effectLst/>
                        <a:latin typeface="Times New Roman" panose="02020603050405020304" pitchFamily="18" charset="0"/>
                      </a:endParaRPr>
                    </a:p>
                  </a:txBody>
                  <a:tcPr marL="5120" marR="5120" marT="5120" marB="0" anchor="ctr"/>
                </a:tc>
                <a:tc>
                  <a:txBody>
                    <a:bodyPr/>
                    <a:lstStyle/>
                    <a:p>
                      <a:pPr algn="l" fontAlgn="ctr"/>
                      <a:r>
                        <a:rPr lang="es-MX" sz="900" u="none" strike="noStrike" dirty="0" err="1">
                          <a:effectLst/>
                        </a:rPr>
                        <a:t>select</a:t>
                      </a:r>
                      <a:r>
                        <a:rPr lang="es-MX" sz="900" u="none" strike="noStrike" dirty="0">
                          <a:effectLst/>
                        </a:rPr>
                        <a:t> </a:t>
                      </a:r>
                      <a:r>
                        <a:rPr lang="es-MX" sz="900" u="none" strike="noStrike" dirty="0" err="1">
                          <a:effectLst/>
                        </a:rPr>
                        <a:t>nombre+oficio</a:t>
                      </a:r>
                      <a:r>
                        <a:rPr lang="es-MX" sz="900" u="none" strike="noStrike" dirty="0">
                          <a:effectLst/>
                        </a:rPr>
                        <a:t> </a:t>
                      </a:r>
                      <a:r>
                        <a:rPr lang="es-MX" sz="900" u="none" strike="noStrike" dirty="0" err="1">
                          <a:effectLst/>
                        </a:rPr>
                        <a:t>from</a:t>
                      </a:r>
                      <a:r>
                        <a:rPr lang="es-MX" sz="900" u="none" strike="noStrike" dirty="0">
                          <a:effectLst/>
                        </a:rPr>
                        <a:t> </a:t>
                      </a:r>
                      <a:r>
                        <a:rPr lang="es-MX" sz="900" u="none" strike="noStrike" dirty="0" err="1">
                          <a:effectLst/>
                        </a:rPr>
                        <a:t>emp</a:t>
                      </a:r>
                      <a:r>
                        <a:rPr lang="es-MX" sz="900" u="none" strike="noStrike" dirty="0">
                          <a:effectLst/>
                        </a:rPr>
                        <a:t>;</a:t>
                      </a:r>
                      <a:endParaRPr lang="es-MX" sz="900" b="0" i="0" u="none" strike="noStrike" dirty="0">
                        <a:solidFill>
                          <a:srgbClr val="000000"/>
                        </a:solidFill>
                        <a:effectLst/>
                        <a:latin typeface="Arial Unicode MS" panose="020B0604020202020204" pitchFamily="34" charset="-128"/>
                        <a:ea typeface="Arial Unicode MS" panose="020B0604020202020204" pitchFamily="34" charset="-128"/>
                      </a:endParaRPr>
                    </a:p>
                  </a:txBody>
                  <a:tcPr marL="5120" marR="5120" marT="5120" marB="0" anchor="ctr"/>
                </a:tc>
                <a:extLst>
                  <a:ext uri="{0D108BD9-81ED-4DB2-BD59-A6C34878D82A}">
                    <a16:rowId xmlns:a16="http://schemas.microsoft.com/office/drawing/2014/main" val="4187075579"/>
                  </a:ext>
                </a:extLst>
              </a:tr>
            </a:tbl>
          </a:graphicData>
        </a:graphic>
      </p:graphicFrame>
    </p:spTree>
    <p:extLst>
      <p:ext uri="{BB962C8B-B14F-4D97-AF65-F5344CB8AC3E}">
        <p14:creationId xmlns:p14="http://schemas.microsoft.com/office/powerpoint/2010/main" val="2691369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Selección Cláusula ORDER BY</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Se utiliza para especificar el criterio de ordenación de la respuesta a la consulta. Por defecto la ordenación es ascendente, aunque se puede especificar un orden descendente. La ordenación se puede establecer sobre el contenido de columnas o sobre expresiones con columnas. </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1609209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ctrTitle" idx="4294967295"/>
          </p:nvPr>
        </p:nvSpPr>
        <p:spPr>
          <a:xfrm>
            <a:off x="855300" y="1322588"/>
            <a:ext cx="3395100" cy="796200"/>
          </a:xfrm>
          <a:prstGeom prst="rect">
            <a:avLst/>
          </a:prstGeom>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6000" dirty="0">
                <a:solidFill>
                  <a:schemeClr val="lt1"/>
                </a:solidFill>
              </a:rPr>
              <a:t>Gracias!</a:t>
            </a:r>
            <a:endParaRPr sz="6000" dirty="0">
              <a:solidFill>
                <a:schemeClr val="lt1"/>
              </a:solidFill>
            </a:endParaRPr>
          </a:p>
        </p:txBody>
      </p:sp>
      <p:sp>
        <p:nvSpPr>
          <p:cNvPr id="322" name="Google Shape;322;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23" name="Google Shape;323;p35"/>
          <p:cNvSpPr txBox="1">
            <a:spLocks noGrp="1"/>
          </p:cNvSpPr>
          <p:nvPr>
            <p:ph type="body" idx="4294967295"/>
          </p:nvPr>
        </p:nvSpPr>
        <p:spPr>
          <a:xfrm>
            <a:off x="855300" y="2158625"/>
            <a:ext cx="3395100" cy="1805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solidFill>
                  <a:schemeClr val="lt1"/>
                </a:solidFill>
              </a:rPr>
              <a:t>Alguna Pregunta?</a:t>
            </a:r>
            <a:br>
              <a:rPr lang="en" dirty="0">
                <a:solidFill>
                  <a:schemeClr val="lt1"/>
                </a:solidFill>
              </a:rPr>
            </a:br>
            <a:endParaRPr dirty="0">
              <a:solidFill>
                <a:schemeClr val="lt1"/>
              </a:solidFill>
            </a:endParaRPr>
          </a:p>
        </p:txBody>
      </p:sp>
      <p:sp>
        <p:nvSpPr>
          <p:cNvPr id="324" name="Google Shape;324;p35"/>
          <p:cNvSpPr/>
          <p:nvPr/>
        </p:nvSpPr>
        <p:spPr>
          <a:xfrm>
            <a:off x="5194200" y="397650"/>
            <a:ext cx="3949800" cy="4348200"/>
          </a:xfrm>
          <a:prstGeom prst="leftArrow">
            <a:avLst>
              <a:gd name="adj1" fmla="val 64591"/>
              <a:gd name="adj2" fmla="val 55752"/>
            </a:avLst>
          </a:prstGeom>
          <a:solidFill>
            <a:schemeClr val="lt1"/>
          </a:solidFill>
          <a:ln>
            <a:noFill/>
          </a:ln>
          <a:effectLst>
            <a:outerShdw blurRad="57150" dist="9525" dir="108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5"/>
          <p:cNvSpPr/>
          <p:nvPr/>
        </p:nvSpPr>
        <p:spPr>
          <a:xfrm>
            <a:off x="6368617" y="2054479"/>
            <a:ext cx="968377" cy="880879"/>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gradFill>
            <a:gsLst>
              <a:gs pos="0">
                <a:schemeClr val="accent6"/>
              </a:gs>
              <a:gs pos="50000">
                <a:schemeClr val="accent5"/>
              </a:gs>
              <a:gs pos="100000">
                <a:schemeClr val="accent4"/>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855300" y="1732800"/>
            <a:ext cx="74334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MX" dirty="0"/>
              <a:t>Inserción, Actualización y Borrado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Inserción</a:t>
            </a:r>
            <a:endParaRPr dirty="0"/>
          </a:p>
        </p:txBody>
      </p:sp>
      <p:sp>
        <p:nvSpPr>
          <p:cNvPr id="104" name="Google Shape;104;p18"/>
          <p:cNvSpPr txBox="1">
            <a:spLocks noGrp="1"/>
          </p:cNvSpPr>
          <p:nvPr>
            <p:ph type="body" idx="1"/>
          </p:nvPr>
        </p:nvSpPr>
        <p:spPr>
          <a:xfrm>
            <a:off x="651600" y="1409701"/>
            <a:ext cx="6130200" cy="31050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El comando que permite insertar filas en las tablas es el siguiente.</a:t>
            </a:r>
          </a:p>
          <a:p>
            <a:pPr marL="457200" lvl="0" indent="-381000" algn="l" rtl="0">
              <a:spcBef>
                <a:spcPts val="0"/>
              </a:spcBef>
              <a:spcAft>
                <a:spcPts val="0"/>
              </a:spcAft>
              <a:buSzPts val="2400"/>
              <a:buChar char="⇨"/>
            </a:pPr>
            <a:endParaRPr lang="es-MX" dirty="0"/>
          </a:p>
          <a:p>
            <a:pPr marL="457200" lvl="0" indent="-381000" algn="l" rtl="0">
              <a:spcBef>
                <a:spcPts val="0"/>
              </a:spcBef>
              <a:spcAft>
                <a:spcPts val="0"/>
              </a:spcAft>
              <a:buSzPts val="2400"/>
              <a:buChar char="⇨"/>
            </a:pPr>
            <a:r>
              <a:rPr lang="es-MX" dirty="0"/>
              <a:t>INSERT INTO tabla [({columna,}*)] VALUES ({expresión,}+);</a:t>
            </a:r>
          </a:p>
          <a:p>
            <a:pPr marL="457200" lvl="0" indent="-381000" algn="l" rtl="0">
              <a:spcBef>
                <a:spcPts val="0"/>
              </a:spcBef>
              <a:spcAft>
                <a:spcPts val="0"/>
              </a:spcAft>
              <a:buSzPts val="2400"/>
              <a:buChar char="⇨"/>
            </a:pPr>
            <a:endParaRPr lang="es-MX" dirty="0"/>
          </a:p>
          <a:p>
            <a:pPr marL="457200" lvl="0" indent="-381000" algn="l" rtl="0">
              <a:spcBef>
                <a:spcPts val="0"/>
              </a:spcBef>
              <a:spcAft>
                <a:spcPts val="0"/>
              </a:spcAft>
              <a:buSzPts val="2400"/>
              <a:buChar char="⇨"/>
            </a:pPr>
            <a:endParaRPr lang="es-MX" dirty="0"/>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Inserción</a:t>
            </a:r>
            <a:endParaRPr dirty="0"/>
          </a:p>
        </p:txBody>
      </p:sp>
      <p:sp>
        <p:nvSpPr>
          <p:cNvPr id="104" name="Google Shape;104;p18"/>
          <p:cNvSpPr txBox="1">
            <a:spLocks noGrp="1"/>
          </p:cNvSpPr>
          <p:nvPr>
            <p:ph type="body" idx="1"/>
          </p:nvPr>
        </p:nvSpPr>
        <p:spPr>
          <a:xfrm>
            <a:off x="651600" y="1114634"/>
            <a:ext cx="6130200" cy="340006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Sólo especificaremos las columnas donde </a:t>
            </a:r>
            <a:r>
              <a:rPr lang="es-MX" b="1" dirty="0"/>
              <a:t>insertar y su orden cuando no insertemos datos en todas ellas o no lo hagamos en el mismo orden en que definimos la tabla</a:t>
            </a:r>
            <a:r>
              <a:rPr lang="es-MX" dirty="0"/>
              <a:t>. Los valores deben cumplir con los tipos de datos definidos. Los valores de tipo carácter, cadena y fecha deben ir encerrados entre comillas simples('').</a:t>
            </a:r>
          </a:p>
          <a:p>
            <a:pPr marL="457200" lvl="0" indent="-381000" algn="l" rtl="0">
              <a:spcBef>
                <a:spcPts val="0"/>
              </a:spcBef>
              <a:spcAft>
                <a:spcPts val="0"/>
              </a:spcAft>
              <a:buSzPts val="2400"/>
              <a:buChar char="⇨"/>
            </a:pPr>
            <a:endParaRPr lang="es-MX" dirty="0"/>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150318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Actualización</a:t>
            </a:r>
            <a:endParaRPr dirty="0"/>
          </a:p>
        </p:txBody>
      </p:sp>
      <p:sp>
        <p:nvSpPr>
          <p:cNvPr id="104" name="Google Shape;104;p18"/>
          <p:cNvSpPr txBox="1">
            <a:spLocks noGrp="1"/>
          </p:cNvSpPr>
          <p:nvPr>
            <p:ph type="body" idx="1"/>
          </p:nvPr>
        </p:nvSpPr>
        <p:spPr>
          <a:xfrm>
            <a:off x="651600" y="1114634"/>
            <a:ext cx="6130200" cy="340006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Otra de las operaciones más comunes es la modificación de la información almacenada en las tablas. Para ello se utiliza el comando UPDATE cuya sintaxis se muestra a continuación.</a:t>
            </a:r>
          </a:p>
          <a:p>
            <a:pPr marL="457200" lvl="0" indent="-381000" algn="l" rtl="0">
              <a:spcBef>
                <a:spcPts val="0"/>
              </a:spcBef>
              <a:spcAft>
                <a:spcPts val="0"/>
              </a:spcAft>
              <a:buSzPts val="2400"/>
              <a:buChar char="⇨"/>
            </a:pPr>
            <a:endParaRPr lang="es-MX" dirty="0"/>
          </a:p>
          <a:p>
            <a:pPr marL="457200" lvl="0" indent="-381000" algn="l" rtl="0">
              <a:spcBef>
                <a:spcPts val="0"/>
              </a:spcBef>
              <a:spcAft>
                <a:spcPts val="0"/>
              </a:spcAft>
              <a:buSzPts val="2400"/>
              <a:buChar char="⇨"/>
            </a:pPr>
            <a:r>
              <a:rPr lang="es-MX" dirty="0"/>
              <a:t>UPDATE tabla SET {columna = expresión,}+ [WHERE condición];</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78770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Actualización</a:t>
            </a:r>
            <a:endParaRPr dirty="0"/>
          </a:p>
        </p:txBody>
      </p:sp>
      <p:sp>
        <p:nvSpPr>
          <p:cNvPr id="104" name="Google Shape;104;p18"/>
          <p:cNvSpPr txBox="1">
            <a:spLocks noGrp="1"/>
          </p:cNvSpPr>
          <p:nvPr>
            <p:ph type="body" idx="1"/>
          </p:nvPr>
        </p:nvSpPr>
        <p:spPr>
          <a:xfrm>
            <a:off x="651600" y="1114634"/>
            <a:ext cx="6130200" cy="340006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Se especificará en la cláusula SET las columnas que se actualizarán y con qué valores. La cláusula WHERE indica las filas con las que se va a trabajar. Si se omite la actualización afectará a todas las filas de la tabla.</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6498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Borrado</a:t>
            </a:r>
            <a:endParaRPr dirty="0"/>
          </a:p>
        </p:txBody>
      </p:sp>
      <p:sp>
        <p:nvSpPr>
          <p:cNvPr id="104" name="Google Shape;104;p18"/>
          <p:cNvSpPr txBox="1">
            <a:spLocks noGrp="1"/>
          </p:cNvSpPr>
          <p:nvPr>
            <p:ph type="body" idx="1"/>
          </p:nvPr>
        </p:nvSpPr>
        <p:spPr>
          <a:xfrm>
            <a:off x="651600" y="1114634"/>
            <a:ext cx="6130200" cy="3400067"/>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Con insertar y modificar, la otra operación que completa el trio es la de borrado de filas. La sintaxis es la que sigue:</a:t>
            </a:r>
          </a:p>
          <a:p>
            <a:pPr marL="457200" lvl="0" indent="-381000" algn="l" rtl="0">
              <a:spcBef>
                <a:spcPts val="0"/>
              </a:spcBef>
              <a:spcAft>
                <a:spcPts val="0"/>
              </a:spcAft>
              <a:buSzPts val="2400"/>
              <a:buChar char="⇨"/>
            </a:pPr>
            <a:endParaRPr lang="es-MX" dirty="0"/>
          </a:p>
          <a:p>
            <a:pPr marL="457200" lvl="0" indent="-381000" algn="l" rtl="0">
              <a:spcBef>
                <a:spcPts val="0"/>
              </a:spcBef>
              <a:spcAft>
                <a:spcPts val="0"/>
              </a:spcAft>
              <a:buSzPts val="2400"/>
              <a:buChar char="⇨"/>
            </a:pPr>
            <a:r>
              <a:rPr lang="es-MX" dirty="0"/>
              <a:t>DELETE FROM tabla [WHERE condición];</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4264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MX" dirty="0"/>
              <a:t>Borrado</a:t>
            </a:r>
            <a:endParaRPr dirty="0"/>
          </a:p>
        </p:txBody>
      </p:sp>
      <p:sp>
        <p:nvSpPr>
          <p:cNvPr id="104" name="Google Shape;104;p18"/>
          <p:cNvSpPr txBox="1">
            <a:spLocks noGrp="1"/>
          </p:cNvSpPr>
          <p:nvPr>
            <p:ph type="body" idx="1"/>
          </p:nvPr>
        </p:nvSpPr>
        <p:spPr>
          <a:xfrm>
            <a:off x="651599" y="1114634"/>
            <a:ext cx="6683623" cy="3844484"/>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s-MX" dirty="0"/>
              <a:t>Borrará todas las filas que cumplan la condición especificada en la cláusula WHERE. Si esta cláusula no se fija, se borrarán todas las filas de la tabla. Aquí cabe decir que aunque con DELETE borremos todas las filas de una tabla, no borramos la definición de la tabla del diccionario y podemos insertar datos posteriormente en la tabla. </a:t>
            </a:r>
          </a:p>
        </p:txBody>
      </p:sp>
      <p:sp>
        <p:nvSpPr>
          <p:cNvPr id="105" name="Google Shape;105;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46092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855300" y="1732800"/>
            <a:ext cx="7433400" cy="1159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solidFill>
                  <a:schemeClr val="accent1"/>
                </a:solidFill>
              </a:rPr>
              <a:t>2.</a:t>
            </a:r>
            <a:endParaRPr dirty="0">
              <a:solidFill>
                <a:schemeClr val="accent1"/>
              </a:solidFill>
            </a:endParaRPr>
          </a:p>
          <a:p>
            <a:pPr marL="0" lvl="0" indent="0" algn="l" rtl="0">
              <a:spcBef>
                <a:spcPts val="0"/>
              </a:spcBef>
              <a:spcAft>
                <a:spcPts val="0"/>
              </a:spcAft>
              <a:buNone/>
            </a:pPr>
            <a:r>
              <a:rPr lang="es-MX" dirty="0"/>
              <a:t>Selección Básica</a:t>
            </a:r>
          </a:p>
        </p:txBody>
      </p:sp>
      <p:sp>
        <p:nvSpPr>
          <p:cNvPr id="2" name="Rectangle 1">
            <a:extLst>
              <a:ext uri="{FF2B5EF4-FFF2-40B4-BE49-F238E27FC236}">
                <a16:creationId xmlns:a16="http://schemas.microsoft.com/office/drawing/2014/main" id="{D2092DFC-D601-41BD-87DB-D184CFF2EB2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600" b="1" i="0" u="none" strike="noStrike" cap="none" normalizeH="0" baseline="0">
                <a:ln>
                  <a:noFill/>
                </a:ln>
                <a:solidFill>
                  <a:srgbClr val="000000"/>
                </a:solidFill>
                <a:effectLst/>
                <a:latin typeface="Arial" panose="020B0604020202020204" pitchFamily="34" charset="0"/>
                <a:cs typeface="Arial" panose="020B0604020202020204" pitchFamily="34" charset="0"/>
              </a:rPr>
              <a:t>Selección</a:t>
            </a:r>
            <a:endParaRPr kumimoji="0" lang="es-MX" altLang="es-MX" sz="1800" b="0" i="0" u="none" strike="noStrike" cap="none" normalizeH="0" baseline="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9E9C5E17-D76E-4746-AA0A-DAFAC067A18F}"/>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4" name="Rectangle 3">
            <a:extLst>
              <a:ext uri="{FF2B5EF4-FFF2-40B4-BE49-F238E27FC236}">
                <a16:creationId xmlns:a16="http://schemas.microsoft.com/office/drawing/2014/main" id="{10314118-A16E-4630-AE7E-48A9FC799F9A}"/>
              </a:ext>
            </a:extLst>
          </p:cNvPr>
          <p:cNvSpPr>
            <a:spLocks noChangeArrowheads="1"/>
          </p:cNvSpPr>
          <p:nvPr/>
        </p:nvSpPr>
        <p:spPr bwMode="auto">
          <a:xfrm>
            <a:off x="0" y="15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600" b="0" i="0" u="none" strike="noStrike" cap="none" normalizeH="0" baseline="0">
                <a:ln>
                  <a:noFill/>
                </a:ln>
                <a:solidFill>
                  <a:schemeClr val="tx1"/>
                </a:solidFill>
                <a:effectLst/>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7951909"/>
      </p:ext>
    </p:extLst>
  </p:cSld>
  <p:clrMapOvr>
    <a:masterClrMapping/>
  </p:clrMapOvr>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841</Words>
  <Application>Microsoft Office PowerPoint</Application>
  <PresentationFormat>Presentación en pantalla (16:9)</PresentationFormat>
  <Paragraphs>126</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Zilla Slab SemiBold</vt:lpstr>
      <vt:lpstr>Oxygen Light</vt:lpstr>
      <vt:lpstr>Calibri</vt:lpstr>
      <vt:lpstr>Arial</vt:lpstr>
      <vt:lpstr>Times New Roman</vt:lpstr>
      <vt:lpstr>Arial Unicode MS</vt:lpstr>
      <vt:lpstr>Whitmore template</vt:lpstr>
      <vt:lpstr>Lenguaje de manipulación de datos.</vt:lpstr>
      <vt:lpstr>1. Inserción, Actualización y Borrado</vt:lpstr>
      <vt:lpstr>Inserción</vt:lpstr>
      <vt:lpstr>Inserción</vt:lpstr>
      <vt:lpstr>Actualización</vt:lpstr>
      <vt:lpstr>Actualización</vt:lpstr>
      <vt:lpstr>Borrado</vt:lpstr>
      <vt:lpstr>Borrado</vt:lpstr>
      <vt:lpstr>2. Selección Básica</vt:lpstr>
      <vt:lpstr>Selección</vt:lpstr>
      <vt:lpstr>Selección</vt:lpstr>
      <vt:lpstr>Selección</vt:lpstr>
      <vt:lpstr>Selección</vt:lpstr>
      <vt:lpstr>Selección Cláusula WHERE</vt:lpstr>
      <vt:lpstr>Selección Cláusula WHERE</vt:lpstr>
      <vt:lpstr>Selección Cláusula WHERE</vt:lpstr>
      <vt:lpstr>Selección Cláusula ORDER BY</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manipulación de datos.</dc:title>
  <dc:creator>jvelarde</dc:creator>
  <cp:lastModifiedBy>Jose Velarde</cp:lastModifiedBy>
  <cp:revision>6</cp:revision>
  <dcterms:modified xsi:type="dcterms:W3CDTF">2021-09-27T15:40:33Z</dcterms:modified>
</cp:coreProperties>
</file>