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77" r:id="rId2"/>
    <p:sldMasterId id="2147483830" r:id="rId3"/>
  </p:sldMasterIdLst>
  <p:notesMasterIdLst>
    <p:notesMasterId r:id="rId19"/>
  </p:notesMasterIdLst>
  <p:sldIdLst>
    <p:sldId id="256" r:id="rId4"/>
    <p:sldId id="260" r:id="rId5"/>
    <p:sldId id="263" r:id="rId6"/>
    <p:sldId id="268" r:id="rId7"/>
    <p:sldId id="262" r:id="rId8"/>
    <p:sldId id="261" r:id="rId9"/>
    <p:sldId id="269" r:id="rId10"/>
    <p:sldId id="270" r:id="rId11"/>
    <p:sldId id="257" r:id="rId12"/>
    <p:sldId id="258" r:id="rId13"/>
    <p:sldId id="259" r:id="rId14"/>
    <p:sldId id="264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0" autoAdjust="0"/>
  </p:normalViewPr>
  <p:slideViewPr>
    <p:cSldViewPr>
      <p:cViewPr varScale="1">
        <p:scale>
          <a:sx n="55" d="100"/>
          <a:sy n="55" d="100"/>
        </p:scale>
        <p:origin x="35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9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3ADF2695-1D1C-4522-8C18-66FDB88E0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D488AD6-33F6-4642-94EB-1BD9591C98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EACB33-65CA-4BEB-B8BE-2E08CB2CCB22}" type="datetimeFigureOut">
              <a:rPr lang="es-MX"/>
              <a:pPr>
                <a:defRPr/>
              </a:pPr>
              <a:t>24/11/2021</a:t>
            </a:fld>
            <a:endParaRPr lang="es-MX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D0B52FCB-2315-4EBA-810C-418D1EAB6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27C960F-3674-40AE-A952-2E93BEA8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DDCF9CD-AAAE-4238-AF02-7A3BF0EE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2C2AFC5-65B6-4502-9E3D-2EAAE6CBA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3C7512-57AC-4903-89C3-D467A87BE41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,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7512-57AC-4903-89C3-D467A87BE41A}" type="slidenum">
              <a:rPr lang="es-MX" altLang="es-MX" smtClean="0"/>
              <a:pPr/>
              <a:t>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52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6034" y="1600200"/>
            <a:ext cx="9446684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034" y="2819400"/>
            <a:ext cx="7008284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98857C-B387-45F0-88CF-1B8D467C1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CBA607-6437-4DD5-856D-BA62DFC8D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D394A1-6496-4429-BFA9-E7BD29B39A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EAF9C-7288-4C6C-8683-D090EF8CC96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33361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62F00-F370-43DF-857B-D916B3670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B66B1E-4C2A-4B15-AF34-F606ACCBA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AE1DAB-2D63-4D4D-9898-2779026983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E0D76-D6C7-4FE4-ACD5-5CCB73A9B02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468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92633" y="685801"/>
            <a:ext cx="2362200" cy="5440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06033" y="685801"/>
            <a:ext cx="6883400" cy="5440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6345B9-9080-4BE9-A6FF-372CB5884D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D75BA2-FB48-4935-A2BF-2074676CC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8E79C6-D2CA-4AA7-9325-5E7B9FBDB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C932B-C268-48E3-BB0F-4249D93CA6F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5960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6034" y="1600200"/>
            <a:ext cx="9446684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034" y="2819400"/>
            <a:ext cx="7008284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40A13C-6BF1-4FC5-B583-CF9C110976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5756EE-1E02-4EF2-842F-62072FF79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FFAFD2-06A0-4C97-8EBA-9DE68CA3B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B45AE-F05C-4E32-BB08-DE3A77AF763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186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B4DF71-8CCF-4445-BE26-7A80A3DF1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8E882A-3542-4E15-A511-A5D87AFB2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0DF1DF-012A-4BD6-8BBD-774DEE1D9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CDE10-A768-4BB9-A162-D2140F71159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71750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AEB2E5-F36A-45C3-B597-48F494F407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FF2B9A-1EF5-41AC-824B-6A2F9D5104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C60D98-0ACF-451B-9A34-4DF11AC0A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F4D12-F1E2-4A8C-80BB-15D73A59B65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571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060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128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8E3C2-2E6B-4C64-916D-146896719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E1A24-0967-401A-AE4B-18FC5A4E3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69265-0B63-4D0D-89FE-982A0F210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57E9A-F933-466C-9CE1-85704310D6E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9166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AE1796-4795-4214-B928-76376E883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BE1859-2DB0-45F9-AB41-7EF69D539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036D12-FFDD-4296-98B9-0BDA7E956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53AFA-501D-45AF-BD5C-C98AC379B48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828697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192F5C1-CA90-4839-9E35-F2A76BCCD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6578E9-C60A-45A8-B088-16569C51A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E774C7-53D1-406F-BAAE-014371DF6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69E48-55EB-4A71-9751-F30B28DFA563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2637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F78E24-43AA-4C6A-A280-DC4DF9965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C9A194-EED4-4B11-8E72-A2B4AA5458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D08D73-A561-4CDF-93A5-2319D0CF2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19E43-D4A0-4651-93E9-8CA3B9C0FA6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37253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AF266-FD56-4054-A21C-D256795BB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97077-A472-4666-9346-A15CE3E9A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53692-82A9-4743-9247-AFF79EF4AA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7B64D-DE8C-4FF5-888A-D832C9B33F9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33940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0B5460-69CE-4AA1-A167-B32FA7803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CA6ED2-195F-41C7-BD70-8ED4AD892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2116F1-E2EE-4356-B9AF-F2B96D5E0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1E3AF-824B-4EFE-B7FD-8552D5E4BA2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43735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7FD2B-3CC4-4E2D-93AB-6AAFDFA28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7BE63-7701-48DB-B804-8CEF46A5A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55B72-339B-4C1E-82EE-12A136F3F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C2514-4FAF-4C54-9528-F67EE9850E9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360176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7E7F22-9559-4890-82C6-A199B674A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FB269D-14F6-43B3-BC5E-68ADACC08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3779D1-57ED-4AD7-8E8F-021463E28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00258-29D4-42B6-B44F-FE2F1344AC0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00991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92633" y="685801"/>
            <a:ext cx="2362200" cy="5440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06033" y="685801"/>
            <a:ext cx="6883400" cy="5440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9F8A5B-C921-41A8-BBCF-833884DAB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160A27-ED55-4E8B-A329-4C77B93C78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05CA85-34A2-4FF1-941C-B24B32D64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58A3B-4B15-4D9C-AF1B-2CF320F7819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10544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C2AB59E-0B78-4AE4-BE56-89209CE4AF86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7023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B0AC-7164-4AA4-BBEC-08386D251FEC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95815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2CC0-F25B-4F26-B5EF-DDBBBC42430E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44410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EA2D-D1D7-4EB3-8E06-B283D8D3734C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97261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5C-F602-41D0-B0D4-719DEE9B289B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641215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2E40-1A06-488B-A161-7C463CC81E69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56485198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A8A-3DDF-4150-8E78-60264BB17BE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0451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F17FCC-4089-4870-8832-373AECECA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E71C6C-021C-4158-A34F-A47A8E8D3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3ABD13-4297-4751-9F18-B3022DF84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EA4E4-7262-4F00-A4C2-324C06A857C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38504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105-58DC-416E-A7B1-253F6A5632BF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35742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7EC0-5AB2-43EA-905F-791D1290A435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78880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2E40-1A06-488B-A161-7C463CC81E69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001707680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2E40-1A06-488B-A161-7C463CC81E69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39768515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2E40-1A06-488B-A161-7C463CC81E69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21273539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2E40-1A06-488B-A161-7C463CC81E69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108567217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2E40-1A06-488B-A161-7C463CC81E69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3911496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2E40-1A06-488B-A161-7C463CC81E69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327827518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8EE2-1A06-45C3-B8E1-C83FFD89890A}" type="slidenum">
              <a:rPr lang="es-ES" altLang="es-MX" smtClean="0"/>
              <a:pPr/>
              <a:t>‹Nº›</a:t>
            </a:fld>
            <a:endParaRPr lang="es-ES" alt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46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0FA2-4AEC-4BBC-9247-42E72B86ACE8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4940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060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128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1E2F-C79C-4F10-B578-0AC9BFDF7A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35C0F-8717-4CCD-82F6-4136BC1EF9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FA1D7-0A1F-46F8-8389-5BCF6C54D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0D1E6-79DA-4657-99D9-FA55CE7C5E3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67232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036C32-665A-4A7C-83A0-9E00F2264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95E2996-5C7F-42E4-926E-418FF7D03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C76D7D-2596-4242-A799-C80B227F9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E04CC-908D-4B37-9DA8-0D7DBB136E6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371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689408-4287-4BC6-B3E4-320CC21DD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25BE0F-19C0-4D70-ABD9-62AA5FFD6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75486D-779D-4451-B83A-E535AD4FE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3ABE8-F432-48F4-80C8-F63447667C4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685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9B6AFA-0F41-44FA-A807-237BDAA60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C1EB16-A790-4426-A9F9-9FF9C479D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6AC927-E7EB-43AD-8787-29D14F08C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E1C1E-EA71-47CD-B05E-EF14DD09138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8997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B5413-859D-456E-9F6A-C5A12D149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419AD-BBD0-4443-A625-8424A72F4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F1DE3-68E3-4CC0-9E2F-96B059B6C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494D5-F148-4089-9489-1E9B1E5D9063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4767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30C6E-CCA2-4C35-8AB9-8F79C2D86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2D30-97D7-4C0A-AB21-AD1241AB6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2F542-2FA2-4AD7-BE34-E730243A42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50644-2525-46CB-A055-B1DD1D66C91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3243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3BFADF-5E3A-4C54-8A55-BE5C4F582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06033" y="685800"/>
            <a:ext cx="9448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Haga clic para cambiar el estilo de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F46D28-2B69-433A-89EB-1FC190F49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06033" y="1600201"/>
            <a:ext cx="7010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Haga clic para modificar el estilo de texto del patrón</a:t>
            </a:r>
          </a:p>
          <a:p>
            <a:pPr lvl="1"/>
            <a:r>
              <a:rPr lang="en-US" altLang="es-MX"/>
              <a:t>Segundo nivel</a:t>
            </a:r>
          </a:p>
          <a:p>
            <a:pPr lvl="2"/>
            <a:r>
              <a:rPr lang="en-US" altLang="es-MX"/>
              <a:t>Tercer nivel</a:t>
            </a:r>
          </a:p>
          <a:p>
            <a:pPr lvl="3"/>
            <a:r>
              <a:rPr lang="en-US" altLang="es-MX"/>
              <a:t>Cuarto nivel</a:t>
            </a:r>
          </a:p>
          <a:p>
            <a:pPr lvl="4"/>
            <a:r>
              <a:rPr lang="en-US" altLang="es-MX"/>
              <a:t>Quinto nivel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C0F10ED-FE0D-4F24-9680-86141D4A0D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0EFB73C-5961-4FDB-A16E-53C5222B2B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75"/>
            <a:ext cx="3860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3A5E8A27-B8BA-43FB-A775-98310A9C5F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A3D6B3F2-5F30-435F-A568-A61CD59963C0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0DFC106-A0C9-4C49-8627-18C086165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06033" y="685800"/>
            <a:ext cx="9448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Haga clic para cambiar el estilo de título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2546DB9-3C9C-4938-B6E0-9109CE630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06033" y="1600201"/>
            <a:ext cx="7010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Haga clic para modificar el estilo de texto del patrón</a:t>
            </a:r>
          </a:p>
          <a:p>
            <a:pPr lvl="1"/>
            <a:r>
              <a:rPr lang="en-US" altLang="es-MX"/>
              <a:t>Segundo nivel</a:t>
            </a:r>
          </a:p>
          <a:p>
            <a:pPr lvl="2"/>
            <a:r>
              <a:rPr lang="en-US" altLang="es-MX"/>
              <a:t>Tercer nivel</a:t>
            </a:r>
          </a:p>
          <a:p>
            <a:pPr lvl="3"/>
            <a:r>
              <a:rPr lang="en-US" altLang="es-MX"/>
              <a:t>Cuarto nivel</a:t>
            </a:r>
          </a:p>
          <a:p>
            <a:pPr lvl="4"/>
            <a:r>
              <a:rPr lang="en-US" altLang="es-MX"/>
              <a:t>Quinto nivel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40E44C4-4E72-42C1-BDF7-DAB67076A1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4184F6E9-BC7C-4634-A255-60F5A6EE96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75"/>
            <a:ext cx="3860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B4F89A6E-5929-44BD-A797-ABA300B09C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77A4FE4C-DE67-4699-975B-15CF5898E95D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D6B3F2-5F30-435F-A568-A61CD59963C0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11522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4C9FC14-8D8B-464D-9FE2-F164D06209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2401889"/>
            <a:ext cx="84582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800" dirty="0"/>
              <a:t>Regresión lineal múltiple</a:t>
            </a:r>
            <a:br>
              <a:rPr lang="es-ES" sz="4800" dirty="0"/>
            </a:br>
            <a:r>
              <a:rPr lang="es-ES" sz="4800" dirty="0"/>
              <a:t>Proceso paso a paso (</a:t>
            </a:r>
            <a:r>
              <a:rPr lang="es-ES" sz="4800" i="1" dirty="0" err="1"/>
              <a:t>stepwise</a:t>
            </a:r>
            <a:r>
              <a:rPr lang="es-ES" sz="4800" dirty="0"/>
              <a:t>) con </a:t>
            </a:r>
            <a:r>
              <a:rPr lang="es-ES" sz="4800" dirty="0" err="1"/>
              <a:t>Minitab</a:t>
            </a:r>
            <a:endParaRPr lang="es-ES" sz="480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850F674-CE37-4AD0-BCFA-C345622DE2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00488"/>
            <a:ext cx="4953000" cy="1752600"/>
          </a:xfrm>
        </p:spPr>
        <p:txBody>
          <a:bodyPr/>
          <a:lstStyle/>
          <a:p>
            <a:pPr marL="63500" eaLnBrk="1" hangingPunct="1"/>
            <a:r>
              <a:rPr lang="es-ES" altLang="es-MX" dirty="0"/>
              <a:t>M. En C. Paul Ramírez De la Cruz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582311E-13A6-4588-9293-CFC5D62A3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/>
              <a:t>Regresión lineal múltiple paso a paso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F7F3BC-080E-4854-A67C-F67BCA0597F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2249488"/>
            <a:ext cx="4038600" cy="4525962"/>
          </a:xfrm>
        </p:spPr>
        <p:txBody>
          <a:bodyPr/>
          <a:lstStyle/>
          <a:p>
            <a:pPr eaLnBrk="1" hangingPunct="1"/>
            <a:r>
              <a:rPr lang="es-ES" altLang="es-MX"/>
              <a:t>En el diálogo que aparece, seleccione la variable respuesta, y las variables que fungirán como predictoras</a:t>
            </a:r>
          </a:p>
          <a:p>
            <a:pPr eaLnBrk="1" hangingPunct="1"/>
            <a:r>
              <a:rPr lang="es-ES" altLang="es-MX"/>
              <a:t>Haga clic en el botón “Aceptar”</a:t>
            </a:r>
          </a:p>
        </p:txBody>
      </p:sp>
      <p:sp>
        <p:nvSpPr>
          <p:cNvPr id="23557" name="6 Marcador de número de diapositiva">
            <a:extLst>
              <a:ext uri="{FF2B5EF4-FFF2-40B4-BE49-F238E27FC236}">
                <a16:creationId xmlns:a16="http://schemas.microsoft.com/office/drawing/2014/main" id="{41D94307-10B1-49E8-96C6-CFEAAC81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A49130-E762-4801-AC97-687EEC592B63}" type="slidenum">
              <a:rPr lang="es-ES" altLang="es-MX">
                <a:solidFill>
                  <a:srgbClr val="FFFFFF"/>
                </a:solidFill>
              </a:rPr>
              <a:pPr eaLnBrk="1" hangingPunct="1"/>
              <a:t>10</a:t>
            </a:fld>
            <a:endParaRPr lang="es-ES" altLang="es-MX">
              <a:solidFill>
                <a:srgbClr val="FFFFFF"/>
              </a:solidFill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153D5FC2-C65C-4C04-957E-B7C77718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614"/>
            <a:ext cx="3703638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DD2EC07-3EA0-43C9-8D45-9A98FDFF4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Resultados del método paso a paso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8E5E3BF-97A7-4DF7-8796-0F91152DB0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2249488"/>
            <a:ext cx="4038600" cy="4525962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sz="3000" dirty="0"/>
              <a:t>Al hacer clic en el botón aceptar del diálogo, se obtendrá una salida como la siguiente: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sz="3000" dirty="0"/>
              <a:t>Cada columna representa un modelo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sz="3000" dirty="0"/>
              <a:t>La columna más a la derecha representa el mejor modelo obtenido mediante el algoritmo </a:t>
            </a:r>
            <a:r>
              <a:rPr lang="es-ES" sz="3000" i="1" dirty="0"/>
              <a:t>paso a paso</a:t>
            </a:r>
            <a:endParaRPr lang="es-ES" sz="1000" i="1" dirty="0">
              <a:latin typeface="Courier New" pitchFamily="49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EE13ABE2-E0C2-4EFB-A514-77B6B24F3DA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038600" cy="4525962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Regresión paso a paso: Y1 vs.  X1, X2, X3, X4, X5, X6, X7, X8, X9 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  Alfa a entrar: 0.15  Alfa a retirar: 0.15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La respuesta es Y1 en 9 </a:t>
            </a:r>
            <a:r>
              <a:rPr lang="es-ES" sz="900" b="1" dirty="0" err="1">
                <a:latin typeface="Courier New" pitchFamily="49" charset="0"/>
              </a:rPr>
              <a:t>predictores</a:t>
            </a:r>
            <a:r>
              <a:rPr lang="es-ES" sz="900" b="1" dirty="0">
                <a:latin typeface="Courier New" pitchFamily="49" charset="0"/>
              </a:rPr>
              <a:t>, con N = 40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Paso                   1      2       3       4       5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Constante          815.6  747.4   780.6   829.4   818.8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X9                   124    180     154     118     115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T             5.37   7.86    6.32    4.35    4.85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P            0.000  0.000   0.000   0.000   0.000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X1                        0.431   0.363   0.393   0.431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T                    4.38    3.71    4.26    5.31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P                   0.000   0.001   0.000   0.000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X4                               -0.067  -0.084  -0.091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T                           -2.33   -3.00   -3.75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P                           0.026   0.005   0.001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X3                                       -0.098  -0.124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T                                   -2.47   -3.51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P                                   0.019   0.001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X8                                                 2.64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T                                            3.47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Valor P                                           0.001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" sz="900" b="1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S                   1.31   1.08    1.02   0.952   0.830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R-</a:t>
            </a:r>
            <a:r>
              <a:rPr lang="es-ES" sz="900" b="1" dirty="0" err="1">
                <a:latin typeface="Courier New" pitchFamily="49" charset="0"/>
              </a:rPr>
              <a:t>cuad</a:t>
            </a:r>
            <a:r>
              <a:rPr lang="es-ES" sz="900" b="1" dirty="0">
                <a:latin typeface="Courier New" pitchFamily="49" charset="0"/>
              </a:rPr>
              <a:t>.            43.12  62.56   67.45   72.28   79.52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>
                <a:latin typeface="Courier New" pitchFamily="49" charset="0"/>
              </a:rPr>
              <a:t>R-</a:t>
            </a:r>
            <a:r>
              <a:rPr lang="es-ES" sz="900" b="1" dirty="0" err="1">
                <a:latin typeface="Courier New" pitchFamily="49" charset="0"/>
              </a:rPr>
              <a:t>cuad</a:t>
            </a:r>
            <a:r>
              <a:rPr lang="es-ES" sz="900" b="1" dirty="0">
                <a:latin typeface="Courier New" pitchFamily="49" charset="0"/>
              </a:rPr>
              <a:t>.(ajustado)  41.63  60.54   64.74   69.11   76.51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900" b="1" dirty="0" err="1">
                <a:latin typeface="Courier New" pitchFamily="49" charset="0"/>
              </a:rPr>
              <a:t>Cp</a:t>
            </a:r>
            <a:r>
              <a:rPr lang="es-ES" sz="900" b="1" dirty="0">
                <a:latin typeface="Courier New" pitchFamily="49" charset="0"/>
              </a:rPr>
              <a:t> de </a:t>
            </a:r>
            <a:r>
              <a:rPr lang="es-ES" sz="900" b="1" dirty="0" err="1">
                <a:latin typeface="Courier New" pitchFamily="49" charset="0"/>
              </a:rPr>
              <a:t>Mallows</a:t>
            </a:r>
            <a:r>
              <a:rPr lang="es-ES" sz="900" b="1" dirty="0">
                <a:latin typeface="Courier New" pitchFamily="49" charset="0"/>
              </a:rPr>
              <a:t>       52.9   24.5    18.9    13.3     4.0</a:t>
            </a:r>
          </a:p>
        </p:txBody>
      </p:sp>
      <p:sp>
        <p:nvSpPr>
          <p:cNvPr id="24581" name="6 Marcador de número de diapositiva">
            <a:extLst>
              <a:ext uri="{FF2B5EF4-FFF2-40B4-BE49-F238E27FC236}">
                <a16:creationId xmlns:a16="http://schemas.microsoft.com/office/drawing/2014/main" id="{42AD52BF-04FD-43DE-B6EA-06620375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ADB533-83C8-4598-98E5-61F1BAE2BF35}" type="slidenum">
              <a:rPr lang="es-ES" altLang="es-MX">
                <a:solidFill>
                  <a:srgbClr val="FFFFFF"/>
                </a:solidFill>
              </a:rPr>
              <a:pPr eaLnBrk="1" hangingPunct="1"/>
              <a:t>11</a:t>
            </a:fld>
            <a:endParaRPr lang="es-ES" altLang="es-MX">
              <a:solidFill>
                <a:srgbClr val="FFFFFF"/>
              </a:solidFill>
            </a:endParaRPr>
          </a:p>
        </p:txBody>
      </p:sp>
      <p:pic>
        <p:nvPicPr>
          <p:cNvPr id="6" name="7 Imagen" descr="_LARGE_!_widehat{y} = 818.8 + 115x_9 + 0.431x_1 - 0.091x_4 - 0.124x_3 + 2.64x_8.gif">
            <a:extLst>
              <a:ext uri="{FF2B5EF4-FFF2-40B4-BE49-F238E27FC236}">
                <a16:creationId xmlns:a16="http://schemas.microsoft.com/office/drawing/2014/main" id="{4DB34F98-D0C7-4AE6-BD1B-D469C19B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70" y="1927225"/>
            <a:ext cx="7824787" cy="32226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Título">
            <a:extLst>
              <a:ext uri="{FF2B5EF4-FFF2-40B4-BE49-F238E27FC236}">
                <a16:creationId xmlns:a16="http://schemas.microsoft.com/office/drawing/2014/main" id="{42636F46-717F-44D9-84E5-EFDEEED1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Resultados del método paso a paso</a:t>
            </a:r>
          </a:p>
        </p:txBody>
      </p:sp>
      <p:sp>
        <p:nvSpPr>
          <p:cNvPr id="25603" name="5 Marcador de contenido">
            <a:extLst>
              <a:ext uri="{FF2B5EF4-FFF2-40B4-BE49-F238E27FC236}">
                <a16:creationId xmlns:a16="http://schemas.microsoft.com/office/drawing/2014/main" id="{2383163B-BE39-417B-B8E3-5A5E9264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Es conveniente insistir en que los modelos que el método va obteniendo quedan acomodados en columnas</a:t>
            </a:r>
          </a:p>
          <a:p>
            <a:pPr eaLnBrk="1" hangingPunct="1"/>
            <a:r>
              <a:rPr lang="es-MX" altLang="es-MX"/>
              <a:t>El número de paso (o modelo) se indica en el primer renglón, en forma consecutiva (1, 2, …)</a:t>
            </a:r>
          </a:p>
          <a:p>
            <a:pPr eaLnBrk="1" hangingPunct="1"/>
            <a:r>
              <a:rPr lang="es-MX" altLang="es-MX"/>
              <a:t>Después, se tiene el coeficiente de </a:t>
            </a:r>
            <a:r>
              <a:rPr lang="es-MX" altLang="es-MX">
                <a:sym typeface="Symbol" panose="05050102010706020507" pitchFamily="18" charset="2"/>
              </a:rPr>
              <a:t></a:t>
            </a:r>
            <a:r>
              <a:rPr lang="es-MX" altLang="es-MX" baseline="-25000">
                <a:sym typeface="Symbol" panose="05050102010706020507" pitchFamily="18" charset="2"/>
              </a:rPr>
              <a:t>0</a:t>
            </a:r>
            <a:r>
              <a:rPr lang="es-MX" altLang="es-MX">
                <a:sym typeface="Symbol" panose="05050102010706020507" pitchFamily="18" charset="2"/>
              </a:rPr>
              <a:t> </a:t>
            </a:r>
            <a:endParaRPr lang="es-MX" altLang="es-MX"/>
          </a:p>
        </p:txBody>
      </p:sp>
      <p:sp>
        <p:nvSpPr>
          <p:cNvPr id="25604" name="6 Marcador de número de diapositiva">
            <a:extLst>
              <a:ext uri="{FF2B5EF4-FFF2-40B4-BE49-F238E27FC236}">
                <a16:creationId xmlns:a16="http://schemas.microsoft.com/office/drawing/2014/main" id="{24F0D4E9-234A-4F69-865F-82D696D3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924389-B6C9-466B-819A-849BB2329123}" type="slidenum">
              <a:rPr lang="es-ES" altLang="es-MX">
                <a:solidFill>
                  <a:srgbClr val="FFFFFF"/>
                </a:solidFill>
              </a:rPr>
              <a:pPr eaLnBrk="1" hangingPunct="1"/>
              <a:t>12</a:t>
            </a:fld>
            <a:endParaRPr lang="es-ES" altLang="es-MX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Título">
            <a:extLst>
              <a:ext uri="{FF2B5EF4-FFF2-40B4-BE49-F238E27FC236}">
                <a16:creationId xmlns:a16="http://schemas.microsoft.com/office/drawing/2014/main" id="{AD26BF38-2299-448C-A186-BBE2A5FC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Resultados del método paso a paso</a:t>
            </a:r>
          </a:p>
        </p:txBody>
      </p:sp>
      <p:sp>
        <p:nvSpPr>
          <p:cNvPr id="26627" name="5 Marcador de contenido">
            <a:extLst>
              <a:ext uri="{FF2B5EF4-FFF2-40B4-BE49-F238E27FC236}">
                <a16:creationId xmlns:a16="http://schemas.microsoft.com/office/drawing/2014/main" id="{1CF860C6-86CD-4593-B84E-C03C5712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Los siguientes datos se presentan en grupos de tres renglones</a:t>
            </a:r>
          </a:p>
          <a:p>
            <a:pPr lvl="1" eaLnBrk="1" hangingPunct="1"/>
            <a:r>
              <a:rPr lang="es-MX" altLang="es-MX"/>
              <a:t>El primer valor es el coeficiente </a:t>
            </a:r>
            <a:r>
              <a:rPr lang="es-MX" altLang="es-MX">
                <a:sym typeface="Symbol" panose="05050102010706020507" pitchFamily="18" charset="2"/>
              </a:rPr>
              <a:t></a:t>
            </a:r>
            <a:r>
              <a:rPr lang="es-MX" altLang="es-MX" baseline="-25000">
                <a:sym typeface="Symbol" panose="05050102010706020507" pitchFamily="18" charset="2"/>
              </a:rPr>
              <a:t>j</a:t>
            </a:r>
            <a:r>
              <a:rPr lang="es-MX" altLang="es-MX">
                <a:sym typeface="Symbol" panose="05050102010706020507" pitchFamily="18" charset="2"/>
              </a:rPr>
              <a:t> de la variable indicada en la primera columna del renglón</a:t>
            </a:r>
          </a:p>
          <a:p>
            <a:pPr lvl="1" eaLnBrk="1" hangingPunct="1"/>
            <a:r>
              <a:rPr lang="es-MX" altLang="es-MX">
                <a:sym typeface="Symbol" panose="05050102010706020507" pitchFamily="18" charset="2"/>
              </a:rPr>
              <a:t>El segundo valor corresponde al estadístico de prueba T del contraste H</a:t>
            </a:r>
            <a:r>
              <a:rPr lang="es-MX" altLang="es-MX" baseline="-25000">
                <a:sym typeface="Symbol" panose="05050102010706020507" pitchFamily="18" charset="2"/>
              </a:rPr>
              <a:t>0</a:t>
            </a:r>
            <a:r>
              <a:rPr lang="es-MX" altLang="es-MX">
                <a:sym typeface="Symbol" panose="05050102010706020507" pitchFamily="18" charset="2"/>
              </a:rPr>
              <a:t>: </a:t>
            </a:r>
            <a:r>
              <a:rPr lang="es-MX" altLang="es-MX" baseline="-25000">
                <a:sym typeface="Symbol" panose="05050102010706020507" pitchFamily="18" charset="2"/>
              </a:rPr>
              <a:t>j</a:t>
            </a:r>
            <a:r>
              <a:rPr lang="es-MX" altLang="es-MX">
                <a:sym typeface="Symbol" panose="05050102010706020507" pitchFamily="18" charset="2"/>
              </a:rPr>
              <a:t> = 0 contra H</a:t>
            </a:r>
            <a:r>
              <a:rPr lang="es-MX" altLang="es-MX" baseline="-25000">
                <a:sym typeface="Symbol" panose="05050102010706020507" pitchFamily="18" charset="2"/>
              </a:rPr>
              <a:t>a</a:t>
            </a:r>
            <a:r>
              <a:rPr lang="es-MX" altLang="es-MX">
                <a:sym typeface="Symbol" panose="05050102010706020507" pitchFamily="18" charset="2"/>
              </a:rPr>
              <a:t>: </a:t>
            </a:r>
            <a:r>
              <a:rPr lang="es-MX" altLang="es-MX" baseline="-25000">
                <a:sym typeface="Symbol" panose="05050102010706020507" pitchFamily="18" charset="2"/>
              </a:rPr>
              <a:t>j</a:t>
            </a:r>
            <a:r>
              <a:rPr lang="es-MX" altLang="es-MX">
                <a:sym typeface="Symbol" panose="05050102010706020507" pitchFamily="18" charset="2"/>
              </a:rPr>
              <a:t> ≠ 0</a:t>
            </a:r>
          </a:p>
          <a:p>
            <a:pPr lvl="1" eaLnBrk="1" hangingPunct="1"/>
            <a:r>
              <a:rPr lang="es-MX" altLang="es-MX">
                <a:sym typeface="Symbol" panose="05050102010706020507" pitchFamily="18" charset="2"/>
              </a:rPr>
              <a:t>El tercer dato es el Valor-p asociado al valor del estadístico T del contraste</a:t>
            </a:r>
            <a:endParaRPr lang="es-MX" altLang="es-MX"/>
          </a:p>
        </p:txBody>
      </p:sp>
      <p:sp>
        <p:nvSpPr>
          <p:cNvPr id="26628" name="3 Marcador de número de diapositiva">
            <a:extLst>
              <a:ext uri="{FF2B5EF4-FFF2-40B4-BE49-F238E27FC236}">
                <a16:creationId xmlns:a16="http://schemas.microsoft.com/office/drawing/2014/main" id="{36D4C852-08DC-4A42-9AA3-F518BAE8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AC1E23-FCDC-40A9-AFE8-397D8B847658}" type="slidenum">
              <a:rPr lang="es-ES" altLang="es-MX">
                <a:solidFill>
                  <a:srgbClr val="FFFFFF"/>
                </a:solidFill>
              </a:rPr>
              <a:pPr eaLnBrk="1" hangingPunct="1"/>
              <a:t>13</a:t>
            </a:fld>
            <a:endParaRPr lang="es-ES" altLang="es-MX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>
            <a:extLst>
              <a:ext uri="{FF2B5EF4-FFF2-40B4-BE49-F238E27FC236}">
                <a16:creationId xmlns:a16="http://schemas.microsoft.com/office/drawing/2014/main" id="{E9B5785F-F1BC-47BA-822D-8B7D5F2D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Resultados del método paso a paso</a:t>
            </a:r>
          </a:p>
        </p:txBody>
      </p:sp>
      <p:sp>
        <p:nvSpPr>
          <p:cNvPr id="27651" name="2 Marcador de contenido">
            <a:extLst>
              <a:ext uri="{FF2B5EF4-FFF2-40B4-BE49-F238E27FC236}">
                <a16:creationId xmlns:a16="http://schemas.microsoft.com/office/drawing/2014/main" id="{33FBAFCD-EE56-41E8-821F-F1F24637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Nótese que se comienza con un modelo que incluye solamente una variable</a:t>
            </a:r>
          </a:p>
          <a:p>
            <a:pPr eaLnBrk="1" hangingPunct="1"/>
            <a:r>
              <a:rPr lang="es-MX" altLang="es-MX"/>
              <a:t>En cada paso sucesivo, las variables entran o salen del modelo</a:t>
            </a:r>
          </a:p>
          <a:p>
            <a:pPr eaLnBrk="1" hangingPunct="1"/>
            <a:r>
              <a:rPr lang="es-MX" altLang="es-MX"/>
              <a:t>Dado que en cada paso se conservan solamente las variables que contribuyen a explicar la variable respuesta, note que todos los coeficientes son significativamente distintos de cero</a:t>
            </a:r>
          </a:p>
        </p:txBody>
      </p:sp>
      <p:sp>
        <p:nvSpPr>
          <p:cNvPr id="27652" name="3 Marcador de número de diapositiva">
            <a:extLst>
              <a:ext uri="{FF2B5EF4-FFF2-40B4-BE49-F238E27FC236}">
                <a16:creationId xmlns:a16="http://schemas.microsoft.com/office/drawing/2014/main" id="{DA3D679A-EA70-47DC-925C-BFA9765D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881E01-866D-4793-A496-6F468B515CD8}" type="slidenum">
              <a:rPr lang="es-ES" altLang="es-MX">
                <a:solidFill>
                  <a:srgbClr val="FFFFFF"/>
                </a:solidFill>
              </a:rPr>
              <a:pPr eaLnBrk="1" hangingPunct="1"/>
              <a:t>14</a:t>
            </a:fld>
            <a:endParaRPr lang="es-ES" altLang="es-MX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>
            <a:extLst>
              <a:ext uri="{FF2B5EF4-FFF2-40B4-BE49-F238E27FC236}">
                <a16:creationId xmlns:a16="http://schemas.microsoft.com/office/drawing/2014/main" id="{DDACCFBF-EE2F-444B-BD33-058F535C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Resultados del método paso a paso</a:t>
            </a:r>
          </a:p>
        </p:txBody>
      </p:sp>
      <p:sp>
        <p:nvSpPr>
          <p:cNvPr id="28675" name="2 Marcador de contenido">
            <a:extLst>
              <a:ext uri="{FF2B5EF4-FFF2-40B4-BE49-F238E27FC236}">
                <a16:creationId xmlns:a16="http://schemas.microsoft.com/office/drawing/2014/main" id="{3270016E-D9FD-410C-9687-37BA51B5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mejor modelo obtenido en nuestro ejemplo contiene la constante y las variables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MX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MX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MX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MX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MX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El modelo final es </a:t>
            </a:r>
          </a:p>
        </p:txBody>
      </p:sp>
      <p:sp>
        <p:nvSpPr>
          <p:cNvPr id="28676" name="3 Marcador de número de diapositiva">
            <a:extLst>
              <a:ext uri="{FF2B5EF4-FFF2-40B4-BE49-F238E27FC236}">
                <a16:creationId xmlns:a16="http://schemas.microsoft.com/office/drawing/2014/main" id="{4EF597F7-C665-4228-AD1B-0BB5FB19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3811BB-B4D1-456E-B1E4-69E51B05531A}" type="slidenum">
              <a:rPr lang="es-ES" altLang="es-MX">
                <a:solidFill>
                  <a:srgbClr val="FFFFFF"/>
                </a:solidFill>
              </a:rPr>
              <a:pPr eaLnBrk="1" hangingPunct="1"/>
              <a:t>15</a:t>
            </a:fld>
            <a:endParaRPr lang="es-ES" altLang="es-MX">
              <a:solidFill>
                <a:srgbClr val="FFFFFF"/>
              </a:solidFill>
            </a:endParaRPr>
          </a:p>
        </p:txBody>
      </p:sp>
      <p:pic>
        <p:nvPicPr>
          <p:cNvPr id="28677" name="7 Imagen" descr="_LARGE_!_widehat{y} = 818.8 + 115x_9 + 0.431x_1 - 0.091x_4 - 0.124x_3 + 2.64x_8.gif">
            <a:extLst>
              <a:ext uri="{FF2B5EF4-FFF2-40B4-BE49-F238E27FC236}">
                <a16:creationId xmlns:a16="http://schemas.microsoft.com/office/drawing/2014/main" id="{02259ED4-F2C1-4E11-B5FA-FA37837C4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653136"/>
            <a:ext cx="7824787" cy="32226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9666917-BBF2-46E8-BD54-6C3E963D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3200"/>
              <a:t>Métodos secuenciales para la selección de modelos de regresión lineal múltiple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A55E535-06DC-4A4A-9336-8243708F3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En regresión lineal múltiple, con </a:t>
            </a:r>
            <a:r>
              <a:rPr lang="es-ES" altLang="es-MX" i="1">
                <a:latin typeface="Times New Roman" panose="02020603050405020304" pitchFamily="18" charset="0"/>
              </a:rPr>
              <a:t>p</a:t>
            </a:r>
            <a:r>
              <a:rPr lang="es-ES" altLang="es-MX"/>
              <a:t> variables predictoras, un método básico para la selección de modelos es aquel en el que: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" altLang="es-MX"/>
              <a:t>1. Se ajusta un modelo con todas las variables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" altLang="es-MX"/>
              <a:t>2. para cada coeficiente </a:t>
            </a:r>
            <a:r>
              <a:rPr lang="es-ES" altLang="es-MX">
                <a:sym typeface="Symbol" panose="05050102010706020507" pitchFamily="18" charset="2"/>
              </a:rPr>
              <a:t></a:t>
            </a:r>
            <a:r>
              <a:rPr lang="es-ES" altLang="es-MX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s-ES" altLang="es-MX">
                <a:sym typeface="Symbol" panose="05050102010706020507" pitchFamily="18" charset="2"/>
              </a:rPr>
              <a:t>, j = 1,…,p s</a:t>
            </a:r>
            <a:r>
              <a:rPr lang="es-ES" altLang="es-MX"/>
              <a:t>e realiza el contraste de hipótesis</a:t>
            </a:r>
          </a:p>
        </p:txBody>
      </p:sp>
      <p:sp>
        <p:nvSpPr>
          <p:cNvPr id="18437" name="6 Marcador de número de diapositiva">
            <a:extLst>
              <a:ext uri="{FF2B5EF4-FFF2-40B4-BE49-F238E27FC236}">
                <a16:creationId xmlns:a16="http://schemas.microsoft.com/office/drawing/2014/main" id="{B51DD3F9-3C00-4AE6-A3DA-5E144FF9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FC2D42-D00C-4C54-8AB0-9CE3EEF2FD89}" type="slidenum">
              <a:rPr lang="es-ES" altLang="es-MX">
                <a:solidFill>
                  <a:srgbClr val="FFFFFF"/>
                </a:solidFill>
              </a:rPr>
              <a:pPr eaLnBrk="1" hangingPunct="1"/>
              <a:t>2</a:t>
            </a:fld>
            <a:endParaRPr lang="es-ES" altLang="es-MX">
              <a:solidFill>
                <a:srgbClr val="FFFFFF"/>
              </a:solidFill>
            </a:endParaRP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BA2E78CF-BF3A-4A62-8CDE-06F8A0A51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5084763"/>
          <a:ext cx="3552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084763"/>
                        <a:ext cx="3552825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752A52C-F6C0-4FFF-824B-34A1164BF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3200"/>
              <a:t>Métodos secuenciales para la selección de modelos de regresión lineal múltiple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D4A069-1574-4549-98E8-77C066F71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s-ES" altLang="es-MX"/>
          </a:p>
          <a:p>
            <a:pPr lvl="1" eaLnBrk="1" hangingPunct="1"/>
            <a:r>
              <a:rPr lang="es-ES" altLang="es-MX"/>
              <a:t>Si existen variables con coeficientes que no sean significativamente distintos de cero, entonces</a:t>
            </a:r>
          </a:p>
          <a:p>
            <a:pPr lvl="2" eaLnBrk="1" hangingPunct="1"/>
            <a:r>
              <a:rPr lang="es-ES" altLang="es-MX"/>
              <a:t>Se elimina a tales variables del modelo</a:t>
            </a:r>
          </a:p>
        </p:txBody>
      </p:sp>
      <p:sp>
        <p:nvSpPr>
          <p:cNvPr id="19460" name="4 Marcador de número de diapositiva">
            <a:extLst>
              <a:ext uri="{FF2B5EF4-FFF2-40B4-BE49-F238E27FC236}">
                <a16:creationId xmlns:a16="http://schemas.microsoft.com/office/drawing/2014/main" id="{0F754EA9-81E3-421B-AAB4-974B0ED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D88592-BBBF-43D0-8E57-DA7E0B2082B0}" type="slidenum">
              <a:rPr lang="es-ES" altLang="es-MX">
                <a:solidFill>
                  <a:srgbClr val="FFFFFF"/>
                </a:solidFill>
              </a:rPr>
              <a:pPr eaLnBrk="1" hangingPunct="1"/>
              <a:t>3</a:t>
            </a:fld>
            <a:endParaRPr lang="es-ES" altLang="es-MX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6D1C2-A5F8-42B4-9EAC-8793BB67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Multicolinealidad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80945-E3CC-4356-9ACF-F0DAA2B1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le llama así a la situación en la que dos o más variables explicativas (las </a:t>
            </a:r>
            <a:r>
              <a:rPr lang="es-ES" dirty="0" err="1"/>
              <a:t>Xs</a:t>
            </a:r>
            <a:r>
              <a:rPr lang="es-ES" dirty="0"/>
              <a:t>) están altamente correlacionadas entre sí</a:t>
            </a:r>
          </a:p>
          <a:p>
            <a:r>
              <a:rPr lang="es-ES" dirty="0"/>
              <a:t>“Altamente” = Su correlación lineal es menor que -0.7 o mayor que 0.7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9CAB39-E59C-484C-95CF-17B599A5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B0AC-7164-4AA4-BBEC-08386D251FEC}" type="slidenum">
              <a:rPr lang="es-ES" altLang="es-MX" smtClean="0"/>
              <a:pPr/>
              <a:t>4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919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1EFC71-F08A-4061-8F6F-FA824568D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3200"/>
              <a:t>Métodos secuenciales para la selección de modelos de regresión lineal múltiple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BBD0DCB-51B6-4617-B3C1-2DAF86F0A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MX"/>
              <a:t>Sin embargo, este modo de proceder funciona solamente en los casos en que no hay problemas de multicolinealidad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MX"/>
              <a:t>Cuando las variables independientes están altamente correlacionadas entre sí, debe optarse por un procedimiento distinto en donde se hace la selección (o eliminación) de variables en el modelo una a una, es decir, de manera secuencial</a:t>
            </a:r>
          </a:p>
        </p:txBody>
      </p:sp>
      <p:sp>
        <p:nvSpPr>
          <p:cNvPr id="20484" name="5 Marcador de número de diapositiva">
            <a:extLst>
              <a:ext uri="{FF2B5EF4-FFF2-40B4-BE49-F238E27FC236}">
                <a16:creationId xmlns:a16="http://schemas.microsoft.com/office/drawing/2014/main" id="{09033CE1-37D6-437F-B38E-414B914C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A97F63-AFA0-47AE-9EEB-80114F664662}" type="slidenum">
              <a:rPr lang="es-ES" altLang="es-MX">
                <a:solidFill>
                  <a:srgbClr val="FFFFFF"/>
                </a:solidFill>
              </a:rPr>
              <a:pPr eaLnBrk="1" hangingPunct="1"/>
              <a:t>5</a:t>
            </a:fld>
            <a:endParaRPr lang="es-ES" altLang="es-MX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4ED51D7-9E61-468A-AB7C-5CE2B5AAB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3200"/>
              <a:t>Métodos secuenciales para la selección de modelos de regresión lineal múltiple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B5627EE-B5A6-4345-90D6-B62AD258E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dirty="0"/>
              <a:t>Los tres métodos secuenciales que se puede emplear son: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sz="2400" dirty="0"/>
              <a:t>1.	</a:t>
            </a:r>
            <a:r>
              <a:rPr lang="es-ES" sz="2400" dirty="0">
                <a:solidFill>
                  <a:srgbClr val="FFC000"/>
                </a:solidFill>
              </a:rPr>
              <a:t>Inclusión progresiva (forward)</a:t>
            </a:r>
            <a:r>
              <a:rPr lang="es-ES" sz="2400" dirty="0"/>
              <a:t>. Se comienza con un modelo sin variables independientes y se va agregando cada vez aquella que contribuya más a aumentar la suma de cuadrados de regresión.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sz="2400" dirty="0"/>
              <a:t>2.	</a:t>
            </a:r>
            <a:r>
              <a:rPr lang="es-ES" sz="2400" dirty="0">
                <a:solidFill>
                  <a:srgbClr val="FFC000"/>
                </a:solidFill>
              </a:rPr>
              <a:t>Eliminación regresiva (</a:t>
            </a:r>
            <a:r>
              <a:rPr lang="es-ES" sz="2400" dirty="0" err="1">
                <a:solidFill>
                  <a:srgbClr val="FFC000"/>
                </a:solidFill>
              </a:rPr>
              <a:t>backward</a:t>
            </a:r>
            <a:r>
              <a:rPr lang="es-ES" sz="2400" dirty="0">
                <a:solidFill>
                  <a:srgbClr val="FFC000"/>
                </a:solidFill>
              </a:rPr>
              <a:t>)</a:t>
            </a:r>
            <a:r>
              <a:rPr lang="es-ES" sz="2400" dirty="0"/>
              <a:t>. Inicia con un modelo en donde están todas las variables independientes y del cual se va eliminando cada vez aquella que contribuya menos a las capacidades predictivas del modelo.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sz="2400" dirty="0"/>
              <a:t>3.	</a:t>
            </a:r>
            <a:r>
              <a:rPr lang="es-ES" sz="2400" dirty="0">
                <a:solidFill>
                  <a:srgbClr val="FFC000"/>
                </a:solidFill>
              </a:rPr>
              <a:t>Inclusión-eliminación paso a paso (</a:t>
            </a:r>
            <a:r>
              <a:rPr lang="es-ES" sz="2400" dirty="0" err="1">
                <a:solidFill>
                  <a:srgbClr val="FFC000"/>
                </a:solidFill>
              </a:rPr>
              <a:t>stepwise</a:t>
            </a:r>
            <a:r>
              <a:rPr lang="es-ES" sz="2400" dirty="0">
                <a:solidFill>
                  <a:srgbClr val="FFC000"/>
                </a:solidFill>
              </a:rPr>
              <a:t>)</a:t>
            </a:r>
            <a:r>
              <a:rPr lang="es-ES" sz="2400" dirty="0"/>
              <a:t>. Es una combinación de los dos anteriores, en donde tras incluir una variable en el modelo se verifica si es posible mejorarlo eliminando alguna de las variables consideradas.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ES" sz="2400" dirty="0"/>
          </a:p>
        </p:txBody>
      </p:sp>
      <p:sp>
        <p:nvSpPr>
          <p:cNvPr id="21508" name="5 Marcador de número de diapositiva">
            <a:extLst>
              <a:ext uri="{FF2B5EF4-FFF2-40B4-BE49-F238E27FC236}">
                <a16:creationId xmlns:a16="http://schemas.microsoft.com/office/drawing/2014/main" id="{EB5CE9F9-6143-4788-915D-06D7876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A35CF0-6045-4712-AA5D-F44B901D31A7}" type="slidenum">
              <a:rPr lang="es-ES" altLang="es-MX">
                <a:solidFill>
                  <a:srgbClr val="FFFFFF"/>
                </a:solidFill>
              </a:rPr>
              <a:pPr eaLnBrk="1" hangingPunct="1"/>
              <a:t>6</a:t>
            </a:fld>
            <a:endParaRPr lang="es-ES" altLang="es-MX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6CD6-3CC1-46ED-AFE4-6FE373A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Stepwise</a:t>
            </a:r>
            <a:r>
              <a:rPr lang="es-ES" dirty="0"/>
              <a:t> como algoritmo glotón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DF8CA-87BA-4735-8179-F72BB55E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Optimización existe un grupo de métodos denominados “</a:t>
            </a:r>
            <a:r>
              <a:rPr lang="es-ES" dirty="0" err="1"/>
              <a:t>greedy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” o “algoritmos glotones”</a:t>
            </a:r>
          </a:p>
          <a:p>
            <a:r>
              <a:rPr lang="es-ES" dirty="0"/>
              <a:t>Consisten en tomar en cada punto de decisión aquella opción que produzca la máxima ganancia local</a:t>
            </a:r>
          </a:p>
          <a:p>
            <a:r>
              <a:rPr lang="es-ES" dirty="0"/>
              <a:t>Esto garantiza que en cada punto de decisión se obtiene un máximo local; pero no garantiza un máximo global al terminar la ejecución del </a:t>
            </a:r>
            <a:r>
              <a:rPr lang="es-ES" dirty="0" err="1"/>
              <a:t>algotitmo</a:t>
            </a:r>
            <a:endParaRPr lang="es-ES" dirty="0"/>
          </a:p>
          <a:p>
            <a:r>
              <a:rPr lang="es-ES" dirty="0"/>
              <a:t>Es una estrategia adecuada para resolver problemas de tipo combinatorio sin tener que examinar todas las posibles soluciones, porque en general garantiza tener una muy buena solución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78368C-A545-45AC-9E4F-2D505A1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B0AC-7164-4AA4-BBEC-08386D251FEC}" type="slidenum">
              <a:rPr lang="es-ES" altLang="es-MX" smtClean="0"/>
              <a:pPr/>
              <a:t>7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3972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8871E1-5650-4EDD-B452-5818BC31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Cantidad de modelos a examinar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8767BD-C945-446D-BA59-2F0BEEB06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El número posible de modelos a examinar crece exponencialmente con el número de variables explicativas</a:t>
            </a:r>
          </a:p>
          <a:p>
            <a:r>
              <a:rPr lang="es-ES" dirty="0"/>
              <a:t>Esto hace que incluso para un número conservador de variables la cantidad de modelos a examinar sea prohibitiva para un enfoque exhaustivo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07E446AC-774F-469B-BEBB-78DC11221B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2933575"/>
              </p:ext>
            </p:extLst>
          </p:nvPr>
        </p:nvGraphicFramePr>
        <p:xfrm>
          <a:off x="5841440" y="2852936"/>
          <a:ext cx="49953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667">
                  <a:extLst>
                    <a:ext uri="{9D8B030D-6E8A-4147-A177-3AD203B41FA5}">
                      <a16:colId xmlns:a16="http://schemas.microsoft.com/office/drawing/2014/main" val="3007121988"/>
                    </a:ext>
                  </a:extLst>
                </a:gridCol>
                <a:gridCol w="2497667">
                  <a:extLst>
                    <a:ext uri="{9D8B030D-6E8A-4147-A177-3AD203B41FA5}">
                      <a16:colId xmlns:a16="http://schemas.microsoft.com/office/drawing/2014/main" val="358604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Variables explicativas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Número de posibles modelos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6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r>
                        <a:rPr lang="es-ES" dirty="0"/>
                        <a:t> – 1 = 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9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r>
                        <a:rPr lang="es-ES" dirty="0"/>
                        <a:t> – 1 = 31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10</a:t>
                      </a:r>
                      <a:r>
                        <a:rPr lang="es-ES" dirty="0"/>
                        <a:t> – 1 = 1,023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30</a:t>
                      </a:r>
                      <a:r>
                        <a:rPr lang="es-ES" dirty="0"/>
                        <a:t> – 1 = 1,073,741,823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5286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941784-F06D-453A-96A8-5560648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B0AC-7164-4AA4-BBEC-08386D251FEC}" type="slidenum">
              <a:rPr lang="es-ES" altLang="es-MX" smtClean="0"/>
              <a:pPr/>
              <a:t>8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6876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>
            <a:extLst>
              <a:ext uri="{FF2B5EF4-FFF2-40B4-BE49-F238E27FC236}">
                <a16:creationId xmlns:a16="http://schemas.microsoft.com/office/drawing/2014/main" id="{F8A3A9FD-FF13-425A-92C6-D11474091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/>
              <a:t>Regresión lineal múltiple paso a paso</a:t>
            </a:r>
          </a:p>
        </p:txBody>
      </p:sp>
      <p:sp>
        <p:nvSpPr>
          <p:cNvPr id="22531" name="Rectangle 8">
            <a:extLst>
              <a:ext uri="{FF2B5EF4-FFF2-40B4-BE49-F238E27FC236}">
                <a16:creationId xmlns:a16="http://schemas.microsoft.com/office/drawing/2014/main" id="{EF39668A-BFC7-4AAC-8500-9C727ADC8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eaLnBrk="1" hangingPunct="1"/>
            <a:r>
              <a:rPr lang="es-ES" altLang="es-MX" dirty="0"/>
              <a:t>En Minitab seleccione el menú Estadísticas y dentro Regresión -&gt; Paso a paso</a:t>
            </a:r>
          </a:p>
        </p:txBody>
      </p:sp>
      <p:sp>
        <p:nvSpPr>
          <p:cNvPr id="22533" name="6 Marcador de número de diapositiva">
            <a:extLst>
              <a:ext uri="{FF2B5EF4-FFF2-40B4-BE49-F238E27FC236}">
                <a16:creationId xmlns:a16="http://schemas.microsoft.com/office/drawing/2014/main" id="{B4008FA4-6144-4E75-A2DD-8F3EA5C8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5EA238-DA32-4A6B-9F9F-CF56CAF7C702}" type="slidenum">
              <a:rPr lang="es-ES" altLang="es-MX">
                <a:solidFill>
                  <a:srgbClr val="FFFFFF"/>
                </a:solidFill>
              </a:rPr>
              <a:pPr eaLnBrk="1" hangingPunct="1"/>
              <a:t>9</a:t>
            </a:fld>
            <a:endParaRPr lang="es-ES" altLang="es-MX">
              <a:solidFill>
                <a:srgbClr val="FFFFFF"/>
              </a:solidFill>
            </a:endParaRPr>
          </a:p>
        </p:txBody>
      </p:sp>
      <p:pic>
        <p:nvPicPr>
          <p:cNvPr id="22532" name="Picture 6">
            <a:extLst>
              <a:ext uri="{FF2B5EF4-FFF2-40B4-BE49-F238E27FC236}">
                <a16:creationId xmlns:a16="http://schemas.microsoft.com/office/drawing/2014/main" id="{B75F927E-FF7C-4358-B962-C8465079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3429000"/>
            <a:ext cx="5934075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lantilla de diseño con pila de libros">
  <a:themeElements>
    <a:clrScheme name="Plantilla de diseño con pila de libr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 de diseño con pila de libro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de diseño con pila de libr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lantilla de diseño con pila de libros">
  <a:themeElements>
    <a:clrScheme name="1_Plantilla de diseño con pila de libr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lantilla de diseño con pila de libro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lantilla de diseño con pila de libr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lantilla de diseño con pila de libr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lantilla de diseño con pila de libr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lantilla de diseño con pila de libr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lantilla de diseño con pila de libr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lantilla de diseño con pila de libr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lantilla de diseño con pila de libr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lantilla de diseño con pila de libr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lantilla de diseño con pila de libr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lantilla de diseño con pila de libr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lantilla de diseño con pila de libr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lantilla de diseño con pila de libr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Pila de libros</Template>
  <TotalTime>432</TotalTime>
  <Words>1028</Words>
  <Application>Microsoft Office PowerPoint</Application>
  <PresentationFormat>Panorámica</PresentationFormat>
  <Paragraphs>115</Paragraphs>
  <Slides>15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9" baseType="lpstr">
      <vt:lpstr>Arial</vt:lpstr>
      <vt:lpstr>Century Gothic</vt:lpstr>
      <vt:lpstr>Calibri</vt:lpstr>
      <vt:lpstr>Trebuchet MS</vt:lpstr>
      <vt:lpstr>Georgia</vt:lpstr>
      <vt:lpstr>Wingdings 2</vt:lpstr>
      <vt:lpstr>Times New Roman</vt:lpstr>
      <vt:lpstr>Symbol</vt:lpstr>
      <vt:lpstr>Wingdings</vt:lpstr>
      <vt:lpstr>Courier New</vt:lpstr>
      <vt:lpstr>Plantilla de diseño con pila de libros</vt:lpstr>
      <vt:lpstr>1_Plantilla de diseño con pila de libros</vt:lpstr>
      <vt:lpstr>Celestial</vt:lpstr>
      <vt:lpstr>MathType 5.0 Equation</vt:lpstr>
      <vt:lpstr>Regresión lineal múltiple Proceso paso a paso (stepwise) con Minitab</vt:lpstr>
      <vt:lpstr>Métodos secuenciales para la selección de modelos de regresión lineal múltiple</vt:lpstr>
      <vt:lpstr>Métodos secuenciales para la selección de modelos de regresión lineal múltiple</vt:lpstr>
      <vt:lpstr>Multicolinealidad</vt:lpstr>
      <vt:lpstr>Métodos secuenciales para la selección de modelos de regresión lineal múltiple</vt:lpstr>
      <vt:lpstr>Métodos secuenciales para la selección de modelos de regresión lineal múltiple</vt:lpstr>
      <vt:lpstr>Stepwise como algoritmo glotón</vt:lpstr>
      <vt:lpstr>Cantidad de modelos a examinar</vt:lpstr>
      <vt:lpstr>Regresión lineal múltiple paso a paso</vt:lpstr>
      <vt:lpstr>Regresión lineal múltiple paso a paso</vt:lpstr>
      <vt:lpstr>Resultados del método paso a paso</vt:lpstr>
      <vt:lpstr>Resultados del método paso a paso</vt:lpstr>
      <vt:lpstr>Resultados del método paso a paso</vt:lpstr>
      <vt:lpstr>Resultados del método paso a paso</vt:lpstr>
      <vt:lpstr>Resultados del método paso a paso</vt:lpstr>
    </vt:vector>
  </TitlesOfParts>
  <Company>INEE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 Proceso paso a paso (stepwise)</dc:title>
  <dc:creator>Paul Ramírez De la Cruz</dc:creator>
  <cp:lastModifiedBy>Paul Ramirez de la Cruz</cp:lastModifiedBy>
  <cp:revision>17</cp:revision>
  <dcterms:created xsi:type="dcterms:W3CDTF">2009-11-09T15:48:30Z</dcterms:created>
  <dcterms:modified xsi:type="dcterms:W3CDTF">2021-11-25T03:14:13Z</dcterms:modified>
</cp:coreProperties>
</file>