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8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1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05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3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8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2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4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5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686081-7C27-4781-B135-4590B28922E6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82C525A-53F0-4E39-96A0-9A6D2C3F2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91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DD1C-E188-4326-8278-1D1197061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Regresión Lineal Múltiple</a:t>
            </a:r>
            <a:br>
              <a:rPr lang="es-ES" dirty="0"/>
            </a:br>
            <a:r>
              <a:rPr lang="es-ES" dirty="0"/>
              <a:t>Ejemplo con 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973A4-2E24-4F70-BE69-AEB89A2E6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7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E5A1B2-3FC4-46C6-9825-2CE2EC94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s-ES" sz="3600"/>
              <a:t>Resultados del comando summary</a:t>
            </a:r>
            <a:endParaRPr lang="es-MX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436EC-4A4B-4F93-A91D-C044CC05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0"/>
            <a:ext cx="5823328" cy="6858000"/>
          </a:xfrm>
        </p:spPr>
        <p:txBody>
          <a:bodyPr anchor="ctr">
            <a:normAutofit/>
          </a:bodyPr>
          <a:lstStyle/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lm(formula = Ganancia ~ Empleados + Dividendos + Inventario,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 =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ganancias_datos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Min       1Q   Median       3Q      Max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-1547.37  -666.32   -57.47   457.14  1974.68 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Error t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Pr(&gt;|t|) 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965.2809   499.7502   1.932   0.0774 .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Empleados     2.8653     1.5828   1.810   0.0954 .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Dividendos    6.7538    10.2791   0.657   0.5236 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Inventario    0.2873     0.1111   2.586   0.0238 *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 ‘***’ 0.001 ‘**’ 0.01 ‘*’ 0.05 ‘.’ 0.1 ‘ ’ 1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standard error: 1009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  <a:endParaRPr lang="es-MX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0.7884,	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0.7355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14.9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and 12 DF,  p-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0.0002383</a:t>
            </a: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F02BE4F4-FDBA-4E67-A73F-918A72702EC1}"/>
              </a:ext>
            </a:extLst>
          </p:cNvPr>
          <p:cNvSpPr/>
          <p:nvPr/>
        </p:nvSpPr>
        <p:spPr>
          <a:xfrm>
            <a:off x="1084521" y="5840819"/>
            <a:ext cx="3606959" cy="955158"/>
          </a:xfrm>
          <a:prstGeom prst="wedgeRectCallout">
            <a:avLst>
              <a:gd name="adj1" fmla="val 65492"/>
              <a:gd name="adj2" fmla="val 330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Estadístico F del Análisis de Varianza. Note que el valor-p es 0.0002383 &lt; 0.05, por tanto, se rechaza H0 de que todas las betas son cero</a:t>
            </a:r>
            <a:endParaRPr lang="es-MX" sz="1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2A5DBE-A5EF-4451-B0DF-CF5DC8AC9963}"/>
              </a:ext>
            </a:extLst>
          </p:cNvPr>
          <p:cNvSpPr/>
          <p:nvPr/>
        </p:nvSpPr>
        <p:spPr>
          <a:xfrm>
            <a:off x="5218488" y="6386623"/>
            <a:ext cx="5050673" cy="409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Bocadillo: rectángulo 12">
            <a:extLst>
              <a:ext uri="{FF2B5EF4-FFF2-40B4-BE49-F238E27FC236}">
                <a16:creationId xmlns:a16="http://schemas.microsoft.com/office/drawing/2014/main" id="{1DAE0D13-DB55-4C07-B0A3-B3806EE606BE}"/>
              </a:ext>
            </a:extLst>
          </p:cNvPr>
          <p:cNvSpPr/>
          <p:nvPr/>
        </p:nvSpPr>
        <p:spPr>
          <a:xfrm>
            <a:off x="9519684" y="4302642"/>
            <a:ext cx="2672314" cy="783263"/>
          </a:xfrm>
          <a:prstGeom prst="wedgeRectCallout">
            <a:avLst>
              <a:gd name="adj1" fmla="val -56569"/>
              <a:gd name="adj2" fmla="val -185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“Significativo” = Se puede rechazar la hipótesis nula de que el beta es 0 al nivel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= 0.05</a:t>
            </a:r>
            <a:endParaRPr lang="es-MX" sz="1400" dirty="0"/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id="{77027275-2EFD-4FC0-B08D-75F8F889A660}"/>
              </a:ext>
            </a:extLst>
          </p:cNvPr>
          <p:cNvSpPr/>
          <p:nvPr/>
        </p:nvSpPr>
        <p:spPr>
          <a:xfrm>
            <a:off x="9650842" y="3127747"/>
            <a:ext cx="2541158" cy="783263"/>
          </a:xfrm>
          <a:prstGeom prst="wedgeRectCallout">
            <a:avLst>
              <a:gd name="adj1" fmla="val -56834"/>
              <a:gd name="adj2" fmla="val -95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“Algo significativo” = Se puede rechazar la hipótesis nula de que el beta es 0 al nivel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= 0.10</a:t>
            </a:r>
            <a:endParaRPr lang="es-MX" sz="1400" dirty="0"/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id="{8AB64883-EC42-4AE4-B579-7F3034AC1034}"/>
              </a:ext>
            </a:extLst>
          </p:cNvPr>
          <p:cNvSpPr/>
          <p:nvPr/>
        </p:nvSpPr>
        <p:spPr>
          <a:xfrm>
            <a:off x="9650842" y="3127746"/>
            <a:ext cx="2541158" cy="783263"/>
          </a:xfrm>
          <a:prstGeom prst="wedgeRectCallout">
            <a:avLst>
              <a:gd name="adj1" fmla="val -58956"/>
              <a:gd name="adj2" fmla="val 447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“Algo significativo” = Se puede rechazar la hipótesis nula de que el beta es 0 al nivel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= 0.10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67796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E5A1B2-3FC4-46C6-9825-2CE2EC94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s-ES" sz="3600" dirty="0"/>
              <a:t>Resultados del comando </a:t>
            </a:r>
            <a:r>
              <a:rPr lang="es-ES" sz="3600" dirty="0" err="1"/>
              <a:t>summary</a:t>
            </a:r>
            <a:r>
              <a:rPr lang="es-ES" sz="3600" dirty="0"/>
              <a:t>.</a:t>
            </a:r>
            <a:br>
              <a:rPr lang="es-ES" sz="3600" dirty="0"/>
            </a:br>
            <a:r>
              <a:rPr lang="es-ES" sz="3600" dirty="0"/>
              <a:t>Modelo modificado</a:t>
            </a:r>
            <a:endParaRPr lang="es-MX" sz="360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436EC-4A4B-4F93-A91D-C044CC05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0"/>
            <a:ext cx="5823328" cy="6858000"/>
          </a:xfrm>
        </p:spPr>
        <p:txBody>
          <a:bodyPr anchor="ctr">
            <a:normAutofit/>
          </a:bodyPr>
          <a:lstStyle/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(ganancia_modelo2)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lm(formula = Ganancia ~ Empleados + Inventario, data =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ganancias_datos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Min       1Q   Median       3Q      Max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-1659.93  -660.42   -33.18   578.42  1837.34 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Error t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Pr(&gt;|t|) 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1134.7613   418.5743   2.711   0.0178 *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Empleados      3.2575     1.4336   2.272   0.0407 *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Inventario     0.3099     0.1033   3.001   0.0102 *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 ‘***’ 0.001 ‘**’ 0.01 ‘*’ 0.05 ‘.’ 0.1 ‘ ’ 1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standard error: 986.7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  <a:endParaRPr lang="es-MX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0.7808,	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0.747 </a:t>
            </a:r>
          </a:p>
          <a:p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23.15 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and 13 DF,  p-</a:t>
            </a:r>
            <a:r>
              <a:rPr lang="es-MX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MX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5.198e-05</a:t>
            </a:r>
          </a:p>
          <a:p>
            <a:endParaRPr lang="es-MX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F02BE4F4-FDBA-4E67-A73F-918A72702EC1}"/>
              </a:ext>
            </a:extLst>
          </p:cNvPr>
          <p:cNvSpPr/>
          <p:nvPr/>
        </p:nvSpPr>
        <p:spPr>
          <a:xfrm>
            <a:off x="1084521" y="5840819"/>
            <a:ext cx="3606959" cy="955158"/>
          </a:xfrm>
          <a:prstGeom prst="wedgeRectCallout">
            <a:avLst>
              <a:gd name="adj1" fmla="val 64015"/>
              <a:gd name="adj2" fmla="val -4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Estadístico F del Análisis de Varianza. Note que el valor-p es 5.198 &lt; 0.01, por tanto, se rechaza H0 de que todas las betas son cero</a:t>
            </a:r>
            <a:endParaRPr lang="es-MX" sz="1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2A5DBE-A5EF-4451-B0DF-CF5DC8AC9963}"/>
              </a:ext>
            </a:extLst>
          </p:cNvPr>
          <p:cNvSpPr/>
          <p:nvPr/>
        </p:nvSpPr>
        <p:spPr>
          <a:xfrm>
            <a:off x="5218488" y="6067028"/>
            <a:ext cx="5050673" cy="409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Bocadillo: rectángulo 15">
            <a:extLst>
              <a:ext uri="{FF2B5EF4-FFF2-40B4-BE49-F238E27FC236}">
                <a16:creationId xmlns:a16="http://schemas.microsoft.com/office/drawing/2014/main" id="{0385711F-D1E7-4C01-AA7C-896FD39A13AA}"/>
              </a:ext>
            </a:extLst>
          </p:cNvPr>
          <p:cNvSpPr/>
          <p:nvPr/>
        </p:nvSpPr>
        <p:spPr>
          <a:xfrm>
            <a:off x="9797323" y="3565066"/>
            <a:ext cx="2379351" cy="660705"/>
          </a:xfrm>
          <a:prstGeom prst="wedgeRectCallout">
            <a:avLst>
              <a:gd name="adj1" fmla="val -69628"/>
              <a:gd name="adj2" fmla="val 68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/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id="{3B3EC6D2-7BF8-4B5F-ABE4-5AA33DA34419}"/>
              </a:ext>
            </a:extLst>
          </p:cNvPr>
          <p:cNvSpPr/>
          <p:nvPr/>
        </p:nvSpPr>
        <p:spPr>
          <a:xfrm>
            <a:off x="9827973" y="3171547"/>
            <a:ext cx="2379351" cy="1240653"/>
          </a:xfrm>
          <a:prstGeom prst="wedgeRectCallout">
            <a:avLst>
              <a:gd name="adj1" fmla="val -65897"/>
              <a:gd name="adj2" fmla="val 93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/>
          </a:p>
        </p:txBody>
      </p:sp>
      <p:sp>
        <p:nvSpPr>
          <p:cNvPr id="13" name="Bocadillo: rectángulo 12">
            <a:extLst>
              <a:ext uri="{FF2B5EF4-FFF2-40B4-BE49-F238E27FC236}">
                <a16:creationId xmlns:a16="http://schemas.microsoft.com/office/drawing/2014/main" id="{1DAE0D13-DB55-4C07-B0A3-B3806EE606BE}"/>
              </a:ext>
            </a:extLst>
          </p:cNvPr>
          <p:cNvSpPr/>
          <p:nvPr/>
        </p:nvSpPr>
        <p:spPr>
          <a:xfrm>
            <a:off x="9812649" y="3171548"/>
            <a:ext cx="2379351" cy="1240653"/>
          </a:xfrm>
          <a:prstGeom prst="wedgeRectCallout">
            <a:avLst>
              <a:gd name="adj1" fmla="val -56569"/>
              <a:gd name="adj2" fmla="val -185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“Significativo” = Se puede rechazar la hipótesis nula de que el beta es 0 al nivel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= 0.05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7218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964</TotalTime>
  <Words>409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Wingdings</vt:lpstr>
      <vt:lpstr>Con bandas</vt:lpstr>
      <vt:lpstr>Regresión Lineal Múltiple Ejemplo con R</vt:lpstr>
      <vt:lpstr>Resultados del comando summary</vt:lpstr>
      <vt:lpstr>Resultados del comando summary. Modelo modificado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 Ejemplo con R</dc:title>
  <dc:creator>Paul Ramirez de la Cruz</dc:creator>
  <cp:lastModifiedBy>Paul Ramirez de la Cruz</cp:lastModifiedBy>
  <cp:revision>5</cp:revision>
  <dcterms:created xsi:type="dcterms:W3CDTF">2021-11-11T02:50:48Z</dcterms:created>
  <dcterms:modified xsi:type="dcterms:W3CDTF">2021-11-16T23:36:37Z</dcterms:modified>
</cp:coreProperties>
</file>