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4" r:id="rId2"/>
    <p:sldId id="341" r:id="rId3"/>
    <p:sldId id="370" r:id="rId4"/>
    <p:sldId id="353" r:id="rId5"/>
    <p:sldId id="374" r:id="rId6"/>
    <p:sldId id="371" r:id="rId7"/>
    <p:sldId id="372" r:id="rId8"/>
    <p:sldId id="373" r:id="rId9"/>
    <p:sldId id="375" r:id="rId10"/>
    <p:sldId id="376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3FA5-BD7D-461B-83A2-32023A8C0A01}" type="datetimeFigureOut">
              <a:rPr lang="es-MX" smtClean="0"/>
              <a:t>01/09/2020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8A7F8-B4E9-4D69-95C7-1D6463E5CC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27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E9DD-34E8-454A-A7B6-A0ECAE6CB11D}" type="datetimeFigureOut">
              <a:rPr lang="es-MX" smtClean="0"/>
              <a:pPr/>
              <a:t>01/09/2020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BF327-3A69-416B-A765-DED773F732E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.edu.mx/es/foro-universita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youtube.com/watch?v=KQcvgAmeMqU&amp;feature=emb_lo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63316" y="1372644"/>
            <a:ext cx="8278688" cy="4522978"/>
          </a:xfrm>
        </p:spPr>
        <p:txBody>
          <a:bodyPr>
            <a:noAutofit/>
          </a:bodyPr>
          <a:lstStyle/>
          <a:p>
            <a:br>
              <a:rPr lang="es-MX" sz="4800" b="1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</a:br>
            <a:r>
              <a:rPr lang="es-MX" sz="4800" b="1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DEPARTAMENTO DE HUMANIDADES</a:t>
            </a:r>
            <a:br>
              <a:rPr lang="es-MX" sz="4800" b="1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</a:br>
            <a:br>
              <a:rPr lang="es-MX" sz="4800" b="1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</a:br>
            <a:r>
              <a:rPr lang="es-MX" sz="4800" b="1" dirty="0">
                <a:solidFill>
                  <a:schemeClr val="accent1">
                    <a:lumMod val="50000"/>
                  </a:schemeClr>
                </a:solidFill>
                <a:latin typeface="Baskerville Old Face" pitchFamily="18" charset="0"/>
              </a:rPr>
              <a:t>FORO UNIVERSITAS 2020</a:t>
            </a:r>
            <a:endParaRPr lang="es-MX" sz="48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itchFamily="18" charset="0"/>
            </a:endParaRPr>
          </a:p>
        </p:txBody>
      </p:sp>
      <p:grpSp>
        <p:nvGrpSpPr>
          <p:cNvPr id="4" name="9 Grupo"/>
          <p:cNvGrpSpPr/>
          <p:nvPr/>
        </p:nvGrpSpPr>
        <p:grpSpPr>
          <a:xfrm>
            <a:off x="1043608" y="4175696"/>
            <a:ext cx="6624736" cy="144016"/>
            <a:chOff x="1115616" y="4581128"/>
            <a:chExt cx="6624736" cy="144016"/>
          </a:xfrm>
        </p:grpSpPr>
        <p:cxnSp>
          <p:nvCxnSpPr>
            <p:cNvPr id="6" name="5 Conector recto"/>
            <p:cNvCxnSpPr>
              <a:endCxn id="7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9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63316" y="1068049"/>
            <a:ext cx="1584176" cy="12258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69" y="908720"/>
            <a:ext cx="27241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99062" y="83401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Lucida Bright" pitchFamily="18" charset="0"/>
              </a:rPr>
              <a:t>CRITERIOS 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Lucida Bright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1901145"/>
            <a:ext cx="86348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CARTEL (CARACTERÍSTICAS):</a:t>
            </a:r>
          </a:p>
          <a:p>
            <a:endParaRPr lang="es-ES" sz="2700" b="1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Deberán ser de 90*120 centímetros.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Formato JPG.</a:t>
            </a:r>
            <a:endParaRPr lang="es-ES" sz="2700" b="1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1283038" y="1634199"/>
            <a:ext cx="6624736" cy="144016"/>
            <a:chOff x="1115616" y="4581128"/>
            <a:chExt cx="6624736" cy="144016"/>
          </a:xfrm>
        </p:grpSpPr>
        <p:cxnSp>
          <p:nvCxnSpPr>
            <p:cNvPr id="11" name="5 Conector recto"/>
            <p:cNvCxnSpPr>
              <a:endCxn id="13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90950" y="172607"/>
            <a:ext cx="1584176" cy="12258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47" y="148481"/>
            <a:ext cx="2724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3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99062" y="83401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Lucida Bright" pitchFamily="18" charset="0"/>
              </a:rPr>
              <a:t>Cartel 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Lucida Bright" pitchFamily="18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1283038" y="1634199"/>
            <a:ext cx="6624736" cy="144016"/>
            <a:chOff x="1115616" y="4581128"/>
            <a:chExt cx="6624736" cy="144016"/>
          </a:xfrm>
        </p:grpSpPr>
        <p:cxnSp>
          <p:nvCxnSpPr>
            <p:cNvPr id="11" name="5 Conector recto"/>
            <p:cNvCxnSpPr>
              <a:endCxn id="13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90950" y="172607"/>
            <a:ext cx="1584176" cy="1225834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223" y="1777852"/>
            <a:ext cx="3986350" cy="506988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447" y="148481"/>
            <a:ext cx="2724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9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99062" y="83401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Lucida Bright" pitchFamily="18" charset="0"/>
              </a:rPr>
              <a:t>Links 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Lucida Bright" pitchFamily="18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1283038" y="1634199"/>
            <a:ext cx="6624736" cy="144016"/>
            <a:chOff x="1115616" y="4581128"/>
            <a:chExt cx="6624736" cy="144016"/>
          </a:xfrm>
        </p:grpSpPr>
        <p:cxnSp>
          <p:nvCxnSpPr>
            <p:cNvPr id="11" name="5 Conector recto"/>
            <p:cNvCxnSpPr>
              <a:endCxn id="13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90950" y="172607"/>
            <a:ext cx="1584176" cy="122583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02528" y="2780928"/>
            <a:ext cx="89297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>
                <a:latin typeface="Baskerville Old Face" panose="02020602080505020303" pitchFamily="18" charset="0"/>
                <a:hlinkClick r:id="rId3"/>
              </a:rPr>
              <a:t>https://www.up.edu.mx/es/foro-universitas</a:t>
            </a:r>
            <a:endParaRPr lang="es-MX" sz="2400" dirty="0">
              <a:latin typeface="Baskerville Old Face" panose="02020602080505020303" pitchFamily="18" charset="0"/>
            </a:endParaRPr>
          </a:p>
          <a:p>
            <a:pPr algn="ctr"/>
            <a:r>
              <a:rPr lang="es-ES" sz="2400" dirty="0">
                <a:latin typeface="Baskerville Old Face" panose="02020602080505020303" pitchFamily="18" charset="0"/>
              </a:rPr>
              <a:t>SITIO OFICIAL</a:t>
            </a:r>
          </a:p>
          <a:p>
            <a:pPr algn="ctr"/>
            <a:endParaRPr lang="es-ES" sz="2400" dirty="0">
              <a:latin typeface="Baskerville Old Face" panose="02020602080505020303" pitchFamily="18" charset="0"/>
            </a:endParaRPr>
          </a:p>
          <a:p>
            <a:pPr algn="ctr"/>
            <a:r>
              <a:rPr lang="es-MX" sz="2400" dirty="0">
                <a:latin typeface="Baskerville Old Face" panose="02020602080505020303" pitchFamily="18" charset="0"/>
                <a:hlinkClick r:id="rId4"/>
              </a:rPr>
              <a:t>https://www.youtube.com/watch?v=KQcvgAmeMqU&amp;feature=emb_logo</a:t>
            </a:r>
            <a:endParaRPr lang="es-MX" sz="2400" dirty="0">
              <a:latin typeface="Baskerville Old Face" panose="02020602080505020303" pitchFamily="18" charset="0"/>
            </a:endParaRPr>
          </a:p>
          <a:p>
            <a:pPr algn="ctr"/>
            <a:r>
              <a:rPr lang="es-ES" sz="2400" dirty="0">
                <a:latin typeface="Baskerville Old Face" panose="02020602080505020303" pitchFamily="18" charset="0"/>
              </a:rPr>
              <a:t>VIDEO PROMOCIONAL</a:t>
            </a:r>
            <a:endParaRPr lang="es-MX" sz="2400" dirty="0">
              <a:latin typeface="Baskerville Old Face" panose="02020602080505020303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447" y="148481"/>
            <a:ext cx="2724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9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99062" y="83401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Lucida Bright" pitchFamily="18" charset="0"/>
              </a:rPr>
              <a:t>CATEGORÍAS 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Lucida Bright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77993" y="2345341"/>
            <a:ext cx="86348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CARTEL. PREMIO POR CATEGORIA</a:t>
            </a:r>
          </a:p>
          <a:p>
            <a:pPr marL="457200" indent="-457200">
              <a:buFontTx/>
              <a:buChar char="-"/>
            </a:pPr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Alumnos bachillerato </a:t>
            </a:r>
          </a:p>
          <a:p>
            <a:pPr marL="457200" indent="-457200">
              <a:buFontTx/>
              <a:buChar char="-"/>
            </a:pPr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Alumnos UP</a:t>
            </a:r>
          </a:p>
          <a:p>
            <a:pPr algn="ctr"/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*Individual o grupal (máximo 3 participantes)</a:t>
            </a:r>
          </a:p>
          <a:p>
            <a:pPr algn="ctr"/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PREMIO: </a:t>
            </a:r>
          </a:p>
          <a:p>
            <a:pPr algn="ctr"/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- 6,000$ (TARJETA AMAZON)</a:t>
            </a:r>
          </a:p>
          <a:p>
            <a:pPr algn="ctr"/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- Difusión de la obra a ganadores y menciones honoríficas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1283038" y="1634199"/>
            <a:ext cx="6624736" cy="144016"/>
            <a:chOff x="1115616" y="4581128"/>
            <a:chExt cx="6624736" cy="144016"/>
          </a:xfrm>
        </p:grpSpPr>
        <p:cxnSp>
          <p:nvCxnSpPr>
            <p:cNvPr id="11" name="5 Conector recto"/>
            <p:cNvCxnSpPr>
              <a:endCxn id="13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90950" y="172607"/>
            <a:ext cx="1584176" cy="12258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47" y="148481"/>
            <a:ext cx="2724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4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99062" y="83401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Lucida Bright" pitchFamily="18" charset="0"/>
              </a:rPr>
              <a:t>CATEGORÍAS 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Lucida Bright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1901145"/>
            <a:ext cx="86348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ENSAYO (INDIVIDUAL)</a:t>
            </a:r>
          </a:p>
          <a:p>
            <a:pPr marL="457200" indent="-457200">
              <a:buFontTx/>
              <a:buChar char="-"/>
            </a:pPr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Alumnos bachillerato</a:t>
            </a:r>
          </a:p>
          <a:p>
            <a:pPr marL="457200" indent="-457200">
              <a:buFontTx/>
              <a:buChar char="-"/>
            </a:pPr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Alumnos UP</a:t>
            </a:r>
          </a:p>
          <a:p>
            <a:pPr marL="457200" indent="-457200">
              <a:buFontTx/>
              <a:buChar char="-"/>
            </a:pPr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Docentes UP</a:t>
            </a:r>
          </a:p>
          <a:p>
            <a:pPr algn="ctr"/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PREMIO: </a:t>
            </a:r>
          </a:p>
          <a:p>
            <a:pPr algn="ctr"/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- 10,000$ (TARJETA AMAZON)</a:t>
            </a:r>
          </a:p>
          <a:p>
            <a:pPr algn="ctr"/>
            <a:r>
              <a:rPr lang="es-ES" sz="32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- Difusión de la obra a ganadores y menciones honoríficas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1283038" y="1634199"/>
            <a:ext cx="6624736" cy="144016"/>
            <a:chOff x="1115616" y="4581128"/>
            <a:chExt cx="6624736" cy="144016"/>
          </a:xfrm>
        </p:grpSpPr>
        <p:cxnSp>
          <p:nvCxnSpPr>
            <p:cNvPr id="11" name="5 Conector recto"/>
            <p:cNvCxnSpPr>
              <a:endCxn id="13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90950" y="172607"/>
            <a:ext cx="1584176" cy="12258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47" y="148481"/>
            <a:ext cx="2724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6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99062" y="83401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Lucida Bright" pitchFamily="18" charset="0"/>
              </a:rPr>
              <a:t>CATEGORÍAS 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Lucida Bright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1901145"/>
            <a:ext cx="863482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9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TEMAS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9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Herramientas de desarrollo sostenible: investigación, innovación y transferencia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9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El desarrollo sostenible y la formación de universitarios y docentes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9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Instituciones justas y ciudadanos globales: la universidad como modeladora de desarrollo sostenible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9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La Universidad irradiando la cultura de desarrollo sostenible: vida universitaria y el servicio a la sociedad</a:t>
            </a:r>
            <a:r>
              <a:rPr lang="es-ES" sz="2900" dirty="0">
                <a:latin typeface="Baskerville Old Face" panose="02020602080505020303" pitchFamily="18" charset="0"/>
              </a:rPr>
              <a:t>.</a:t>
            </a:r>
            <a:endParaRPr lang="es-ES" sz="29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1283038" y="1634199"/>
            <a:ext cx="6624736" cy="144016"/>
            <a:chOff x="1115616" y="4581128"/>
            <a:chExt cx="6624736" cy="144016"/>
          </a:xfrm>
        </p:grpSpPr>
        <p:cxnSp>
          <p:nvCxnSpPr>
            <p:cNvPr id="11" name="5 Conector recto"/>
            <p:cNvCxnSpPr>
              <a:endCxn id="13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90950" y="172607"/>
            <a:ext cx="1584176" cy="12258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47" y="148481"/>
            <a:ext cx="2724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8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99062" y="83401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Lucida Bright" pitchFamily="18" charset="0"/>
              </a:rPr>
              <a:t>CATEGORÍAS 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Lucida Bright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1901145"/>
            <a:ext cx="863482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9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FECHAS:</a:t>
            </a:r>
          </a:p>
          <a:p>
            <a:endParaRPr lang="es-ES" sz="2900" b="1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900" b="1" u="sng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Apertura de inscripciones</a:t>
            </a:r>
            <a:r>
              <a:rPr lang="es-ES" sz="29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: 10 de agosto del 2020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900" b="1" u="sng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Cierre de inscripciones</a:t>
            </a:r>
            <a:r>
              <a:rPr lang="es-ES" sz="29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: 31 de agosto de 2020 </a:t>
            </a:r>
            <a:r>
              <a:rPr lang="es-ES" sz="2900" dirty="0">
                <a:solidFill>
                  <a:srgbClr val="FF0000"/>
                </a:solidFill>
                <a:latin typeface="Baskerville Old Face" panose="02020602080505020303" pitchFamily="18" charset="0"/>
              </a:rPr>
              <a:t>Nueva fecha: 14 </a:t>
            </a:r>
            <a:r>
              <a:rPr lang="es-ES" sz="2900">
                <a:solidFill>
                  <a:srgbClr val="FF0000"/>
                </a:solidFill>
                <a:latin typeface="Baskerville Old Face" panose="02020602080505020303" pitchFamily="18" charset="0"/>
              </a:rPr>
              <a:t>de septiembre.</a:t>
            </a:r>
            <a:endParaRPr lang="es-ES" sz="2900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900" b="1" u="sng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Fecha límite de envío de CARTEL</a:t>
            </a:r>
            <a:r>
              <a:rPr lang="es-ES" sz="29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: 28 de septiembre del 2020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900" b="1" u="sng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Fecha límite para envío de ENSAYO</a:t>
            </a:r>
            <a:r>
              <a:rPr lang="es-ES" sz="29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: 5 de octubre del 2020.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900" b="1" u="sng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Publicación de ganadores</a:t>
            </a:r>
            <a:r>
              <a:rPr lang="es-ES" sz="29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: 23 de octubre del 2020</a:t>
            </a:r>
          </a:p>
        </p:txBody>
      </p:sp>
      <p:grpSp>
        <p:nvGrpSpPr>
          <p:cNvPr id="10" name="9 Grupo"/>
          <p:cNvGrpSpPr/>
          <p:nvPr/>
        </p:nvGrpSpPr>
        <p:grpSpPr>
          <a:xfrm>
            <a:off x="1283038" y="1634199"/>
            <a:ext cx="6624736" cy="144016"/>
            <a:chOff x="1115616" y="4581128"/>
            <a:chExt cx="6624736" cy="144016"/>
          </a:xfrm>
        </p:grpSpPr>
        <p:cxnSp>
          <p:nvCxnSpPr>
            <p:cNvPr id="11" name="5 Conector recto"/>
            <p:cNvCxnSpPr>
              <a:endCxn id="13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90950" y="172607"/>
            <a:ext cx="1584176" cy="12258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47" y="148481"/>
            <a:ext cx="2724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8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99062" y="83401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Lucida Bright" pitchFamily="18" charset="0"/>
              </a:rPr>
              <a:t>CURSOS 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Lucida Bright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1901145"/>
            <a:ext cx="86348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ctr">
              <a:buFont typeface="Arial" panose="020B0604020202020204" pitchFamily="34" charset="0"/>
              <a:buChar char="•"/>
            </a:pPr>
            <a:r>
              <a:rPr lang="es-MX" sz="3400" i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¿Cómo escribir un ensayo? </a:t>
            </a:r>
          </a:p>
          <a:p>
            <a:pPr lvl="0" algn="ctr"/>
            <a:r>
              <a:rPr lang="es-MX" sz="34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Imparte</a:t>
            </a:r>
            <a:r>
              <a:rPr lang="es-MX" sz="3400" i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: </a:t>
            </a:r>
            <a:r>
              <a:rPr lang="es-MX" sz="34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Dra. </a:t>
            </a:r>
            <a:r>
              <a:rPr lang="es-MX" sz="3400" dirty="0" err="1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Ethel</a:t>
            </a:r>
            <a:r>
              <a:rPr lang="es-MX" sz="34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 Junco</a:t>
            </a:r>
          </a:p>
          <a:p>
            <a:pPr lvl="0" algn="ctr"/>
            <a:r>
              <a:rPr lang="es-MX" sz="34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Fechas: 17 de septiembre</a:t>
            </a:r>
          </a:p>
          <a:p>
            <a:pPr lvl="0" algn="ctr"/>
            <a:endParaRPr lang="es-MX" sz="3400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s-MX" sz="3400" i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¿Cómo diseñar un cartel? </a:t>
            </a:r>
          </a:p>
          <a:p>
            <a:pPr algn="ctr"/>
            <a:r>
              <a:rPr lang="es-ES" sz="3400" i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Imparte: </a:t>
            </a:r>
            <a:r>
              <a:rPr lang="es-ES" sz="34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UP, Guadalajara</a:t>
            </a:r>
          </a:p>
          <a:p>
            <a:pPr algn="ctr"/>
            <a:r>
              <a:rPr lang="es-ES" sz="34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2 de septiembre</a:t>
            </a:r>
            <a:endParaRPr lang="es-MX" sz="3400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algn="ctr"/>
            <a:r>
              <a:rPr lang="es-MX" sz="3400" i="1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Imparte: </a:t>
            </a:r>
            <a:r>
              <a:rPr lang="es-MX" sz="34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Comunicación Institucional</a:t>
            </a:r>
          </a:p>
          <a:p>
            <a:pPr algn="ctr"/>
            <a:r>
              <a:rPr lang="es-MX" sz="34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Fecha: 18 de septiembre</a:t>
            </a:r>
            <a:endParaRPr lang="es-ES" sz="3400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1283038" y="1634199"/>
            <a:ext cx="6624736" cy="144016"/>
            <a:chOff x="1115616" y="4581128"/>
            <a:chExt cx="6624736" cy="144016"/>
          </a:xfrm>
        </p:grpSpPr>
        <p:cxnSp>
          <p:nvCxnSpPr>
            <p:cNvPr id="11" name="5 Conector recto"/>
            <p:cNvCxnSpPr>
              <a:endCxn id="13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90950" y="172607"/>
            <a:ext cx="1584176" cy="12258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47" y="148481"/>
            <a:ext cx="2724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3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99062" y="834015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b="1" dirty="0">
                <a:solidFill>
                  <a:schemeClr val="accent1">
                    <a:lumMod val="50000"/>
                  </a:schemeClr>
                </a:solidFill>
                <a:latin typeface="Lucida Bright" pitchFamily="18" charset="0"/>
              </a:rPr>
              <a:t>CRITERIOS </a:t>
            </a:r>
            <a:endParaRPr lang="es-MX" sz="3600" b="1" dirty="0">
              <a:solidFill>
                <a:schemeClr val="accent1">
                  <a:lumMod val="50000"/>
                </a:schemeClr>
              </a:solidFill>
              <a:latin typeface="Lucida Bright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1520" y="1901145"/>
            <a:ext cx="863482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7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ENSAYO (CARACTERÍSTICAS):</a:t>
            </a:r>
            <a:endParaRPr lang="es-ES" sz="2700" b="1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7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Los trabajos deberán tener una extensión mínima de 2,500 palabras y una máxima de 4,000 (excluyendo bibliografía, pero incluyendo notas). En la portada del trabajo se deberá poner una declaración del número de palabras.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7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Fuente Times New </a:t>
            </a:r>
            <a:r>
              <a:rPr lang="es-ES" sz="2700" dirty="0" err="1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Roman</a:t>
            </a:r>
            <a:r>
              <a:rPr lang="es-ES" sz="27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, 12 puntos de tamaño e interlineado de 1.5, con párrafos justificados y claramente separados entre sí con sangrías y/o espacio. Las páginas deberán estar numeradas.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2">
                    <a:lumMod val="75000"/>
                  </a:schemeClr>
                </a:solidFill>
                <a:latin typeface="Baskerville Old Face" panose="02020602080505020303" pitchFamily="18" charset="0"/>
              </a:rPr>
              <a:t>El trabajo deberá incluir: título, categoría en la que se participa, introducción, desarrollo del tema, conclusiones y bibliografía.</a:t>
            </a:r>
            <a:endParaRPr lang="es-ES" sz="2700" b="1" dirty="0">
              <a:solidFill>
                <a:schemeClr val="tx2">
                  <a:lumMod val="75000"/>
                </a:schemeClr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9 Grupo"/>
          <p:cNvGrpSpPr/>
          <p:nvPr/>
        </p:nvGrpSpPr>
        <p:grpSpPr>
          <a:xfrm>
            <a:off x="1283038" y="1634199"/>
            <a:ext cx="6624736" cy="144016"/>
            <a:chOff x="1115616" y="4581128"/>
            <a:chExt cx="6624736" cy="144016"/>
          </a:xfrm>
        </p:grpSpPr>
        <p:cxnSp>
          <p:nvCxnSpPr>
            <p:cNvPr id="11" name="5 Conector recto"/>
            <p:cNvCxnSpPr>
              <a:endCxn id="13" idx="2"/>
            </p:cNvCxnSpPr>
            <p:nvPr/>
          </p:nvCxnSpPr>
          <p:spPr>
            <a:xfrm>
              <a:off x="1115616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6 Elipse"/>
            <p:cNvSpPr/>
            <p:nvPr/>
          </p:nvSpPr>
          <p:spPr>
            <a:xfrm>
              <a:off x="4355976" y="4581128"/>
              <a:ext cx="144016" cy="1440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4" name="8 Conector recto"/>
            <p:cNvCxnSpPr/>
            <p:nvPr/>
          </p:nvCxnSpPr>
          <p:spPr>
            <a:xfrm>
              <a:off x="4499992" y="4653136"/>
              <a:ext cx="324036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"/>
          <a:srcRect t="6083"/>
          <a:stretch/>
        </p:blipFill>
        <p:spPr>
          <a:xfrm>
            <a:off x="490950" y="172607"/>
            <a:ext cx="1584176" cy="122583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447" y="148481"/>
            <a:ext cx="27241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937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</TotalTime>
  <Words>387</Words>
  <Application>Microsoft Office PowerPoint</Application>
  <PresentationFormat>Presentación en pantalla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Baskerville Old Face</vt:lpstr>
      <vt:lpstr>Calibri</vt:lpstr>
      <vt:lpstr>Lucida Bright</vt:lpstr>
      <vt:lpstr>Tema de Office</vt:lpstr>
      <vt:lpstr> DEPARTAMENTO DE HUMANIDADES  FORO UNIVERSITAS 2020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Ernst Cassirer:  una fenomenología del autoconocimiento en el marco de la tensión vivencial y espiritual</dc:title>
  <dc:creator>Portatil3</dc:creator>
  <cp:lastModifiedBy>Pablo Galindo Cruz</cp:lastModifiedBy>
  <cp:revision>152</cp:revision>
  <dcterms:created xsi:type="dcterms:W3CDTF">2014-10-16T18:53:39Z</dcterms:created>
  <dcterms:modified xsi:type="dcterms:W3CDTF">2020-09-01T23:56:16Z</dcterms:modified>
</cp:coreProperties>
</file>