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6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9DB8D-ED12-441C-868E-767FC91C828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669660-E57E-467E-89C7-9DB121D281C1}">
      <dgm:prSet/>
      <dgm:spPr/>
      <dgm:t>
        <a:bodyPr/>
        <a:lstStyle/>
        <a:p>
          <a:r>
            <a:rPr lang="es-MX"/>
            <a:t>Universalidad</a:t>
          </a:r>
          <a:endParaRPr lang="en-US"/>
        </a:p>
      </dgm:t>
    </dgm:pt>
    <dgm:pt modelId="{EC3B03FD-6049-4AF0-B458-0178320EA153}" type="parTrans" cxnId="{EE09BE85-DCEE-48C0-AA7C-2AB88FB719BA}">
      <dgm:prSet/>
      <dgm:spPr/>
      <dgm:t>
        <a:bodyPr/>
        <a:lstStyle/>
        <a:p>
          <a:endParaRPr lang="en-US"/>
        </a:p>
      </dgm:t>
    </dgm:pt>
    <dgm:pt modelId="{749FE6C3-ED65-4AE4-9F19-003D6C786585}" type="sibTrans" cxnId="{EE09BE85-DCEE-48C0-AA7C-2AB88FB719BA}">
      <dgm:prSet/>
      <dgm:spPr/>
      <dgm:t>
        <a:bodyPr/>
        <a:lstStyle/>
        <a:p>
          <a:endParaRPr lang="en-US"/>
        </a:p>
      </dgm:t>
    </dgm:pt>
    <dgm:pt modelId="{CEEED11B-AE02-4FC0-A7DA-D9FFFB5B17E9}">
      <dgm:prSet/>
      <dgm:spPr/>
      <dgm:t>
        <a:bodyPr/>
        <a:lstStyle/>
        <a:p>
          <a:r>
            <a:rPr lang="es-MX"/>
            <a:t>Inmutabilidad</a:t>
          </a:r>
          <a:endParaRPr lang="en-US"/>
        </a:p>
      </dgm:t>
    </dgm:pt>
    <dgm:pt modelId="{3567822C-944B-4D20-A043-329C26C241D9}" type="parTrans" cxnId="{296D0B78-3CF0-450A-98D2-A1CC5F3FD23B}">
      <dgm:prSet/>
      <dgm:spPr/>
      <dgm:t>
        <a:bodyPr/>
        <a:lstStyle/>
        <a:p>
          <a:endParaRPr lang="en-US"/>
        </a:p>
      </dgm:t>
    </dgm:pt>
    <dgm:pt modelId="{5F0786FE-12CC-4008-8AD0-D114DD26BC04}" type="sibTrans" cxnId="{296D0B78-3CF0-450A-98D2-A1CC5F3FD23B}">
      <dgm:prSet/>
      <dgm:spPr/>
      <dgm:t>
        <a:bodyPr/>
        <a:lstStyle/>
        <a:p>
          <a:endParaRPr lang="en-US"/>
        </a:p>
      </dgm:t>
    </dgm:pt>
    <dgm:pt modelId="{923E965B-F8D5-4432-A149-EF45CCAAC1DE}">
      <dgm:prSet/>
      <dgm:spPr/>
      <dgm:t>
        <a:bodyPr/>
        <a:lstStyle/>
        <a:p>
          <a:r>
            <a:rPr lang="es-MX"/>
            <a:t>No admite dispensa</a:t>
          </a:r>
          <a:endParaRPr lang="en-US"/>
        </a:p>
      </dgm:t>
    </dgm:pt>
    <dgm:pt modelId="{C2C21D69-A172-4EFA-A7A5-311047B4C1C1}" type="parTrans" cxnId="{A92E30BE-0E06-4080-9A20-3044162CBE51}">
      <dgm:prSet/>
      <dgm:spPr/>
      <dgm:t>
        <a:bodyPr/>
        <a:lstStyle/>
        <a:p>
          <a:endParaRPr lang="en-US"/>
        </a:p>
      </dgm:t>
    </dgm:pt>
    <dgm:pt modelId="{9F3FF410-53B4-43D2-9E66-24B8C9B89D55}" type="sibTrans" cxnId="{A92E30BE-0E06-4080-9A20-3044162CBE51}">
      <dgm:prSet/>
      <dgm:spPr/>
      <dgm:t>
        <a:bodyPr/>
        <a:lstStyle/>
        <a:p>
          <a:endParaRPr lang="en-US"/>
        </a:p>
      </dgm:t>
    </dgm:pt>
    <dgm:pt modelId="{F6CE9309-C123-4B65-9C89-A8E3D17FD91E}">
      <dgm:prSet/>
      <dgm:spPr/>
      <dgm:t>
        <a:bodyPr/>
        <a:lstStyle/>
        <a:p>
          <a:r>
            <a:rPr lang="es-MX"/>
            <a:t>Evidencia</a:t>
          </a:r>
          <a:endParaRPr lang="en-US"/>
        </a:p>
      </dgm:t>
    </dgm:pt>
    <dgm:pt modelId="{7DCE9593-9B6A-4CED-908B-3125B3B22D1F}" type="parTrans" cxnId="{EC1AF7D2-972B-46F3-BDC3-85220699CCAC}">
      <dgm:prSet/>
      <dgm:spPr/>
      <dgm:t>
        <a:bodyPr/>
        <a:lstStyle/>
        <a:p>
          <a:endParaRPr lang="en-US"/>
        </a:p>
      </dgm:t>
    </dgm:pt>
    <dgm:pt modelId="{EF699395-FFAE-46C2-B51A-C1FB16CEE3E0}" type="sibTrans" cxnId="{EC1AF7D2-972B-46F3-BDC3-85220699CCAC}">
      <dgm:prSet/>
      <dgm:spPr/>
      <dgm:t>
        <a:bodyPr/>
        <a:lstStyle/>
        <a:p>
          <a:endParaRPr lang="en-US"/>
        </a:p>
      </dgm:t>
    </dgm:pt>
    <dgm:pt modelId="{98CBEDBB-F497-4D40-B7A5-BFF55F470F25}" type="pres">
      <dgm:prSet presAssocID="{FFF9DB8D-ED12-441C-868E-767FC91C828A}" presName="matrix" presStyleCnt="0">
        <dgm:presLayoutVars>
          <dgm:chMax val="1"/>
          <dgm:dir/>
          <dgm:resizeHandles val="exact"/>
        </dgm:presLayoutVars>
      </dgm:prSet>
      <dgm:spPr/>
    </dgm:pt>
    <dgm:pt modelId="{0CD47FF8-356C-4F4C-A5F6-D193A8B2E824}" type="pres">
      <dgm:prSet presAssocID="{FFF9DB8D-ED12-441C-868E-767FC91C828A}" presName="diamond" presStyleLbl="bgShp" presStyleIdx="0" presStyleCnt="1"/>
      <dgm:spPr/>
    </dgm:pt>
    <dgm:pt modelId="{A4E0F371-51AC-4D2D-80E3-D646D073ED25}" type="pres">
      <dgm:prSet presAssocID="{FFF9DB8D-ED12-441C-868E-767FC91C828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09ED0A-2986-45E3-BCF1-186E74803A93}" type="pres">
      <dgm:prSet presAssocID="{FFF9DB8D-ED12-441C-868E-767FC91C828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690210A-8377-4068-BC0A-48F910943549}" type="pres">
      <dgm:prSet presAssocID="{FFF9DB8D-ED12-441C-868E-767FC91C828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8AA7753-CA1E-410A-9D58-2FFA7F2B1AC9}" type="pres">
      <dgm:prSet presAssocID="{FFF9DB8D-ED12-441C-868E-767FC91C828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44BD6F-6B24-460B-AA40-AFEF796FEBF8}" type="presOf" srcId="{923E965B-F8D5-4432-A149-EF45CCAAC1DE}" destId="{F690210A-8377-4068-BC0A-48F910943549}" srcOrd="0" destOrd="0" presId="urn:microsoft.com/office/officeart/2005/8/layout/matrix3"/>
    <dgm:cxn modelId="{296D0B78-3CF0-450A-98D2-A1CC5F3FD23B}" srcId="{FFF9DB8D-ED12-441C-868E-767FC91C828A}" destId="{CEEED11B-AE02-4FC0-A7DA-D9FFFB5B17E9}" srcOrd="1" destOrd="0" parTransId="{3567822C-944B-4D20-A043-329C26C241D9}" sibTransId="{5F0786FE-12CC-4008-8AD0-D114DD26BC04}"/>
    <dgm:cxn modelId="{406F8E80-85C5-47E1-8F54-70059AFF7221}" type="presOf" srcId="{1E669660-E57E-467E-89C7-9DB121D281C1}" destId="{A4E0F371-51AC-4D2D-80E3-D646D073ED25}" srcOrd="0" destOrd="0" presId="urn:microsoft.com/office/officeart/2005/8/layout/matrix3"/>
    <dgm:cxn modelId="{EE09BE85-DCEE-48C0-AA7C-2AB88FB719BA}" srcId="{FFF9DB8D-ED12-441C-868E-767FC91C828A}" destId="{1E669660-E57E-467E-89C7-9DB121D281C1}" srcOrd="0" destOrd="0" parTransId="{EC3B03FD-6049-4AF0-B458-0178320EA153}" sibTransId="{749FE6C3-ED65-4AE4-9F19-003D6C786585}"/>
    <dgm:cxn modelId="{A92E30BE-0E06-4080-9A20-3044162CBE51}" srcId="{FFF9DB8D-ED12-441C-868E-767FC91C828A}" destId="{923E965B-F8D5-4432-A149-EF45CCAAC1DE}" srcOrd="2" destOrd="0" parTransId="{C2C21D69-A172-4EFA-A7A5-311047B4C1C1}" sibTransId="{9F3FF410-53B4-43D2-9E66-24B8C9B89D55}"/>
    <dgm:cxn modelId="{3CDFC0C5-4D6C-4030-9BD7-86D87ECEB541}" type="presOf" srcId="{CEEED11B-AE02-4FC0-A7DA-D9FFFB5B17E9}" destId="{9009ED0A-2986-45E3-BCF1-186E74803A93}" srcOrd="0" destOrd="0" presId="urn:microsoft.com/office/officeart/2005/8/layout/matrix3"/>
    <dgm:cxn modelId="{2BF8CACA-5779-4EE8-BD97-84D5F9F48461}" type="presOf" srcId="{FFF9DB8D-ED12-441C-868E-767FC91C828A}" destId="{98CBEDBB-F497-4D40-B7A5-BFF55F470F25}" srcOrd="0" destOrd="0" presId="urn:microsoft.com/office/officeart/2005/8/layout/matrix3"/>
    <dgm:cxn modelId="{EC1AF7D2-972B-46F3-BDC3-85220699CCAC}" srcId="{FFF9DB8D-ED12-441C-868E-767FC91C828A}" destId="{F6CE9309-C123-4B65-9C89-A8E3D17FD91E}" srcOrd="3" destOrd="0" parTransId="{7DCE9593-9B6A-4CED-908B-3125B3B22D1F}" sibTransId="{EF699395-FFAE-46C2-B51A-C1FB16CEE3E0}"/>
    <dgm:cxn modelId="{E43DA3D4-BB41-4D66-89C2-EC5975036F57}" type="presOf" srcId="{F6CE9309-C123-4B65-9C89-A8E3D17FD91E}" destId="{58AA7753-CA1E-410A-9D58-2FFA7F2B1AC9}" srcOrd="0" destOrd="0" presId="urn:microsoft.com/office/officeart/2005/8/layout/matrix3"/>
    <dgm:cxn modelId="{27817447-5C88-4053-9163-B0B1DC61C5C1}" type="presParOf" srcId="{98CBEDBB-F497-4D40-B7A5-BFF55F470F25}" destId="{0CD47FF8-356C-4F4C-A5F6-D193A8B2E824}" srcOrd="0" destOrd="0" presId="urn:microsoft.com/office/officeart/2005/8/layout/matrix3"/>
    <dgm:cxn modelId="{A5D24EAE-C9CE-4849-B50B-E6AC44390D46}" type="presParOf" srcId="{98CBEDBB-F497-4D40-B7A5-BFF55F470F25}" destId="{A4E0F371-51AC-4D2D-80E3-D646D073ED25}" srcOrd="1" destOrd="0" presId="urn:microsoft.com/office/officeart/2005/8/layout/matrix3"/>
    <dgm:cxn modelId="{4C3BCF81-81C8-4B27-A24A-D3B59414CF27}" type="presParOf" srcId="{98CBEDBB-F497-4D40-B7A5-BFF55F470F25}" destId="{9009ED0A-2986-45E3-BCF1-186E74803A93}" srcOrd="2" destOrd="0" presId="urn:microsoft.com/office/officeart/2005/8/layout/matrix3"/>
    <dgm:cxn modelId="{EDF0A99B-C9BB-452F-9FB6-90A7694BB000}" type="presParOf" srcId="{98CBEDBB-F497-4D40-B7A5-BFF55F470F25}" destId="{F690210A-8377-4068-BC0A-48F910943549}" srcOrd="3" destOrd="0" presId="urn:microsoft.com/office/officeart/2005/8/layout/matrix3"/>
    <dgm:cxn modelId="{E5498FD9-5C79-4A09-B328-1E6637CA8F0D}" type="presParOf" srcId="{98CBEDBB-F497-4D40-B7A5-BFF55F470F25}" destId="{58AA7753-CA1E-410A-9D58-2FFA7F2B1AC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47FF8-356C-4F4C-A5F6-D193A8B2E824}">
      <dsp:nvSpPr>
        <dsp:cNvPr id="0" name=""/>
        <dsp:cNvSpPr/>
      </dsp:nvSpPr>
      <dsp:spPr>
        <a:xfrm>
          <a:off x="437356" y="0"/>
          <a:ext cx="5276850" cy="527685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0F371-51AC-4D2D-80E3-D646D073ED25}">
      <dsp:nvSpPr>
        <dsp:cNvPr id="0" name=""/>
        <dsp:cNvSpPr/>
      </dsp:nvSpPr>
      <dsp:spPr>
        <a:xfrm>
          <a:off x="938657" y="501300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Universalidad</a:t>
          </a:r>
          <a:endParaRPr lang="en-US" sz="2400" kern="1200"/>
        </a:p>
      </dsp:txBody>
      <dsp:txXfrm>
        <a:off x="1039119" y="601762"/>
        <a:ext cx="1857047" cy="1857047"/>
      </dsp:txXfrm>
    </dsp:sp>
    <dsp:sp modelId="{9009ED0A-2986-45E3-BCF1-186E74803A93}">
      <dsp:nvSpPr>
        <dsp:cNvPr id="0" name=""/>
        <dsp:cNvSpPr/>
      </dsp:nvSpPr>
      <dsp:spPr>
        <a:xfrm>
          <a:off x="3154934" y="501300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Inmutabilidad</a:t>
          </a:r>
          <a:endParaRPr lang="en-US" sz="2400" kern="1200"/>
        </a:p>
      </dsp:txBody>
      <dsp:txXfrm>
        <a:off x="3255396" y="601762"/>
        <a:ext cx="1857047" cy="1857047"/>
      </dsp:txXfrm>
    </dsp:sp>
    <dsp:sp modelId="{F690210A-8377-4068-BC0A-48F910943549}">
      <dsp:nvSpPr>
        <dsp:cNvPr id="0" name=""/>
        <dsp:cNvSpPr/>
      </dsp:nvSpPr>
      <dsp:spPr>
        <a:xfrm>
          <a:off x="938657" y="2717577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No admite dispensa</a:t>
          </a:r>
          <a:endParaRPr lang="en-US" sz="2400" kern="1200"/>
        </a:p>
      </dsp:txBody>
      <dsp:txXfrm>
        <a:off x="1039119" y="2818039"/>
        <a:ext cx="1857047" cy="1857047"/>
      </dsp:txXfrm>
    </dsp:sp>
    <dsp:sp modelId="{58AA7753-CA1E-410A-9D58-2FFA7F2B1AC9}">
      <dsp:nvSpPr>
        <dsp:cNvPr id="0" name=""/>
        <dsp:cNvSpPr/>
      </dsp:nvSpPr>
      <dsp:spPr>
        <a:xfrm>
          <a:off x="3154934" y="2717577"/>
          <a:ext cx="2057971" cy="2057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Evidencia</a:t>
          </a:r>
          <a:endParaRPr lang="en-US" sz="2400" kern="1200"/>
        </a:p>
      </dsp:txBody>
      <dsp:txXfrm>
        <a:off x="3255396" y="2818039"/>
        <a:ext cx="1857047" cy="1857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B1ED93-E930-4158-8659-CF4D134EF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Ley moral natural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F72599-AFB4-4E45-B56B-D1CC6292A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(Curso de ética general y aplicada.. R. Sada. Capítulo 6)</a:t>
            </a:r>
          </a:p>
        </p:txBody>
      </p:sp>
    </p:spTree>
    <p:extLst>
      <p:ext uri="{BB962C8B-B14F-4D97-AF65-F5344CB8AC3E}">
        <p14:creationId xmlns:p14="http://schemas.microsoft.com/office/powerpoint/2010/main" val="32303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A16B7-5DEC-4CB7-A309-5464C168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MX" sz="2400">
                <a:solidFill>
                  <a:schemeClr val="tx1"/>
                </a:solidFill>
              </a:rPr>
              <a:t>definición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AF82C-1410-446E-9F8A-B58D30FD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Conjunto de reglas o normas que el hombre descubre en su naturaleza, y gracias a las cuales es capaz de dirigirse a su fin.</a:t>
            </a:r>
          </a:p>
        </p:txBody>
      </p:sp>
    </p:spTree>
    <p:extLst>
      <p:ext uri="{BB962C8B-B14F-4D97-AF65-F5344CB8AC3E}">
        <p14:creationId xmlns:p14="http://schemas.microsoft.com/office/powerpoint/2010/main" val="2277691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4E5CD2-AA1B-41AC-8759-A3105FFC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s-MX" sz="2600"/>
              <a:t>Propiedades de la ley natural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2EEFF1A-4962-42E9-BD54-E073A863D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994081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62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4624FD-640D-4BF7-9928-3C96B1A3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s-MX" sz="260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9CCBC7-6844-4C94-BF95-F4CE86D1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es-MX" dirty="0">
                <a:solidFill>
                  <a:srgbClr val="404040"/>
                </a:solidFill>
              </a:rPr>
              <a:t>Precepto inmediato y universalísimo. (Sindéresis): Haz el bien y evita el mal (Tomás de Aquino).</a:t>
            </a:r>
          </a:p>
          <a:p>
            <a:r>
              <a:rPr lang="es-MX" dirty="0">
                <a:solidFill>
                  <a:srgbClr val="404040"/>
                </a:solidFill>
              </a:rPr>
              <a:t>Preceptos primarios.</a:t>
            </a:r>
          </a:p>
          <a:p>
            <a:r>
              <a:rPr lang="es-MX" dirty="0">
                <a:solidFill>
                  <a:srgbClr val="404040"/>
                </a:solidFill>
              </a:rPr>
              <a:t>Preceptos secundarios</a:t>
            </a:r>
          </a:p>
        </p:txBody>
      </p:sp>
    </p:spTree>
    <p:extLst>
      <p:ext uri="{BB962C8B-B14F-4D97-AF65-F5344CB8AC3E}">
        <p14:creationId xmlns:p14="http://schemas.microsoft.com/office/powerpoint/2010/main" val="386556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A03B95-A106-4CD0-B506-C27C7E4B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1" y="1124712"/>
            <a:ext cx="9080937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6A9AE5-69DF-4153-B35A-94BDEF32E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9B5318-27A8-4E50-80D9-B92D4F28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chemeClr val="bg1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15EB03-5F69-4113-AE97-6D519D94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38" y="1124712"/>
            <a:ext cx="7373723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9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4031B09-4D1F-4E7E-9541-C0F9B1BA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62" y="185737"/>
            <a:ext cx="6535541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4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5B86F8-7D01-48DC-B1B7-AACC20A6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s-MX" dirty="0"/>
              <a:t>Principios morales sobre la ignorancia de la ley natural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4D8518-CC7E-4BB3-8139-A6D2F553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404040"/>
                </a:solidFill>
              </a:rPr>
              <a:t>Es imposible la ignorancia del primer principio de la ley natural a cualquier persona dotada de razón.</a:t>
            </a:r>
          </a:p>
          <a:p>
            <a:r>
              <a:rPr lang="es-MX" dirty="0">
                <a:solidFill>
                  <a:srgbClr val="404040"/>
                </a:solidFill>
              </a:rPr>
              <a:t>Lo preceptos primarios o conclusiones próximas pueden ser ignorados al menos durante cierto tiempo.</a:t>
            </a:r>
          </a:p>
          <a:p>
            <a:r>
              <a:rPr lang="es-MX" dirty="0">
                <a:solidFill>
                  <a:srgbClr val="404040"/>
                </a:solidFill>
              </a:rPr>
              <a:t>Las conclusiones remotas pueden ser ignoradas, de buena fe, incluso por un largo tiempo. </a:t>
            </a:r>
          </a:p>
        </p:txBody>
      </p:sp>
    </p:spTree>
    <p:extLst>
      <p:ext uri="{BB962C8B-B14F-4D97-AF65-F5344CB8AC3E}">
        <p14:creationId xmlns:p14="http://schemas.microsoft.com/office/powerpoint/2010/main" val="353492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2631F-83B2-4BC7-A6AC-BF687FA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Ley 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C2F8C9-A6E7-4850-9BF6-70076671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4400" dirty="0"/>
              <a:t>Si la ley humana positiva es justa y legítima, obliga en conciencia. </a:t>
            </a:r>
          </a:p>
        </p:txBody>
      </p:sp>
    </p:spTree>
    <p:extLst>
      <p:ext uri="{BB962C8B-B14F-4D97-AF65-F5344CB8AC3E}">
        <p14:creationId xmlns:p14="http://schemas.microsoft.com/office/powerpoint/2010/main" val="3496533035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157</Words>
  <Application>Microsoft Office PowerPoint</Application>
  <PresentationFormat>Panorámica</PresentationFormat>
  <Paragraphs>19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Paquete</vt:lpstr>
      <vt:lpstr>Ley moral natural</vt:lpstr>
      <vt:lpstr>definición</vt:lpstr>
      <vt:lpstr>Propiedades de la ley natural</vt:lpstr>
      <vt:lpstr>Contenido</vt:lpstr>
      <vt:lpstr>Presentación de PowerPoint</vt:lpstr>
      <vt:lpstr>Presentación de PowerPoint</vt:lpstr>
      <vt:lpstr>Presentación de PowerPoint</vt:lpstr>
      <vt:lpstr>Principios morales sobre la ignorancia de la ley natural</vt:lpstr>
      <vt:lpstr>Ley positiva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Ley moral natural</dc:title>
  <dc:creator>Pablo Galindo Cruz</dc:creator>
  <cp:lastModifiedBy>Pablo Galindo Cruz</cp:lastModifiedBy>
  <cp:revision>4</cp:revision>
  <dcterms:created xsi:type="dcterms:W3CDTF">2020-06-30T05:44:07Z</dcterms:created>
  <dcterms:modified xsi:type="dcterms:W3CDTF">2020-06-30T18:18:43Z</dcterms:modified>
</cp:coreProperties>
</file>