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4" r:id="rId1"/>
  </p:sldMasterIdLst>
  <p:sldIdLst>
    <p:sldId id="273" r:id="rId2"/>
    <p:sldId id="274" r:id="rId3"/>
    <p:sldId id="267" r:id="rId4"/>
    <p:sldId id="268" r:id="rId5"/>
    <p:sldId id="271" r:id="rId6"/>
    <p:sldId id="262" r:id="rId7"/>
    <p:sldId id="272" r:id="rId8"/>
    <p:sldId id="263" r:id="rId9"/>
    <p:sldId id="264" r:id="rId10"/>
    <p:sldId id="26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1E941-BD87-4FC4-9338-87554D767BCE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MX"/>
        </a:p>
      </dgm:t>
    </dgm:pt>
    <dgm:pt modelId="{F3255784-0ED9-4621-ACEA-CF112B2F0EA6}">
      <dgm:prSet/>
      <dgm:spPr/>
      <dgm:t>
        <a:bodyPr/>
        <a:lstStyle/>
        <a:p>
          <a:pPr rtl="0"/>
          <a:r>
            <a:rPr lang="es-MX" smtClean="0"/>
            <a:t>Se llama audaz al que tiene la disposición para adquirir los recursos que necesita a fin de conseguir la meta propuesta. </a:t>
          </a:r>
          <a:endParaRPr lang="es-MX"/>
        </a:p>
      </dgm:t>
    </dgm:pt>
    <dgm:pt modelId="{699896B1-419C-40F3-B59B-5A3A7BB5B359}" type="parTrans" cxnId="{B2DA4A7E-1ACD-4FEF-A185-4A158CAC6B22}">
      <dgm:prSet/>
      <dgm:spPr/>
      <dgm:t>
        <a:bodyPr/>
        <a:lstStyle/>
        <a:p>
          <a:endParaRPr lang="es-MX"/>
        </a:p>
      </dgm:t>
    </dgm:pt>
    <dgm:pt modelId="{40B86BCB-E37D-4EDC-9D87-FBA9ED587FBB}" type="sibTrans" cxnId="{B2DA4A7E-1ACD-4FEF-A185-4A158CAC6B22}">
      <dgm:prSet/>
      <dgm:spPr/>
      <dgm:t>
        <a:bodyPr/>
        <a:lstStyle/>
        <a:p>
          <a:endParaRPr lang="es-MX"/>
        </a:p>
      </dgm:t>
    </dgm:pt>
    <dgm:pt modelId="{F01E7903-0ADA-49BD-ADB0-65248472D4B4}">
      <dgm:prSet/>
      <dgm:spPr/>
      <dgm:t>
        <a:bodyPr/>
        <a:lstStyle/>
        <a:p>
          <a:pPr rtl="0"/>
          <a:r>
            <a:rPr lang="es-MX" dirty="0" smtClean="0"/>
            <a:t>La audacia es la compañera inseparable de una real magnanimidad.</a:t>
          </a:r>
          <a:endParaRPr lang="es-MX" dirty="0"/>
        </a:p>
      </dgm:t>
    </dgm:pt>
    <dgm:pt modelId="{E857F6EC-2017-4E84-B982-228215095556}" type="parTrans" cxnId="{6017CA63-485A-46E0-A6C1-1D4F2C9F9F7F}">
      <dgm:prSet/>
      <dgm:spPr/>
      <dgm:t>
        <a:bodyPr/>
        <a:lstStyle/>
        <a:p>
          <a:endParaRPr lang="es-MX"/>
        </a:p>
      </dgm:t>
    </dgm:pt>
    <dgm:pt modelId="{A7AF004E-1FFA-4B8F-A83F-AD3AF4D80C13}" type="sibTrans" cxnId="{6017CA63-485A-46E0-A6C1-1D4F2C9F9F7F}">
      <dgm:prSet/>
      <dgm:spPr/>
      <dgm:t>
        <a:bodyPr/>
        <a:lstStyle/>
        <a:p>
          <a:endParaRPr lang="es-MX"/>
        </a:p>
      </dgm:t>
    </dgm:pt>
    <dgm:pt modelId="{E56CFDBE-F63B-4D25-BE5A-095DA8378C41}">
      <dgm:prSet/>
      <dgm:spPr/>
      <dgm:t>
        <a:bodyPr/>
        <a:lstStyle/>
        <a:p>
          <a:pPr rtl="0"/>
          <a:r>
            <a:rPr lang="es-MX" smtClean="0"/>
            <a:t>Si la meta no requiere de un esfuerzo, no se puede decir que la meta es suficiente magnánima.</a:t>
          </a:r>
          <a:endParaRPr lang="es-MX"/>
        </a:p>
      </dgm:t>
    </dgm:pt>
    <dgm:pt modelId="{6B031903-741B-4272-B969-268BB6937832}" type="parTrans" cxnId="{FA1D8192-6BD3-46F6-AA96-24C1E5DA115A}">
      <dgm:prSet/>
      <dgm:spPr/>
      <dgm:t>
        <a:bodyPr/>
        <a:lstStyle/>
        <a:p>
          <a:endParaRPr lang="es-MX"/>
        </a:p>
      </dgm:t>
    </dgm:pt>
    <dgm:pt modelId="{8B958FAF-4B64-4FDD-9EAA-191C4496D9A1}" type="sibTrans" cxnId="{FA1D8192-6BD3-46F6-AA96-24C1E5DA115A}">
      <dgm:prSet/>
      <dgm:spPr/>
      <dgm:t>
        <a:bodyPr/>
        <a:lstStyle/>
        <a:p>
          <a:endParaRPr lang="es-MX"/>
        </a:p>
      </dgm:t>
    </dgm:pt>
    <dgm:pt modelId="{8879E428-8072-4DB5-B246-4C3FD182345D}">
      <dgm:prSet/>
      <dgm:spPr/>
      <dgm:t>
        <a:bodyPr/>
        <a:lstStyle/>
        <a:p>
          <a:pPr rtl="0"/>
          <a:r>
            <a:rPr lang="es-MX" smtClean="0"/>
            <a:t>La audacia se enfrenta con un obstáculo : el temor al fracaso, miedo ante el riesgo que implican los grandes ideales.</a:t>
          </a:r>
          <a:endParaRPr lang="es-MX"/>
        </a:p>
      </dgm:t>
    </dgm:pt>
    <dgm:pt modelId="{C80E35C0-F3B0-4396-9464-8E67D9119A6E}" type="parTrans" cxnId="{804D010A-48FA-49B0-9984-E5CB8EFAA392}">
      <dgm:prSet/>
      <dgm:spPr/>
      <dgm:t>
        <a:bodyPr/>
        <a:lstStyle/>
        <a:p>
          <a:endParaRPr lang="es-MX"/>
        </a:p>
      </dgm:t>
    </dgm:pt>
    <dgm:pt modelId="{AF17607F-5C64-409C-9683-8E82B67EED80}" type="sibTrans" cxnId="{804D010A-48FA-49B0-9984-E5CB8EFAA392}">
      <dgm:prSet/>
      <dgm:spPr/>
      <dgm:t>
        <a:bodyPr/>
        <a:lstStyle/>
        <a:p>
          <a:endParaRPr lang="es-MX"/>
        </a:p>
      </dgm:t>
    </dgm:pt>
    <dgm:pt modelId="{AB0C0200-9569-414E-AAA5-79AD83818C7C}" type="pres">
      <dgm:prSet presAssocID="{A8E1E941-BD87-4FC4-9338-87554D767B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5D4004A-5790-4735-9076-9EFB4E717462}" type="pres">
      <dgm:prSet presAssocID="{F3255784-0ED9-4621-ACEA-CF112B2F0EA6}" presName="parentText" presStyleLbl="node1" presStyleIdx="0" presStyleCnt="4" custScaleY="10123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9043FBA-F0DB-4AF3-87EC-3007E7A3EFE7}" type="pres">
      <dgm:prSet presAssocID="{40B86BCB-E37D-4EDC-9D87-FBA9ED587FBB}" presName="spacer" presStyleCnt="0"/>
      <dgm:spPr/>
    </dgm:pt>
    <dgm:pt modelId="{743E669B-8095-44A2-86E0-B55D9FD49CF6}" type="pres">
      <dgm:prSet presAssocID="{F01E7903-0ADA-49BD-ADB0-65248472D4B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34CF333-D905-4ADA-84DD-69E6A2BF4214}" type="pres">
      <dgm:prSet presAssocID="{A7AF004E-1FFA-4B8F-A83F-AD3AF4D80C13}" presName="spacer" presStyleCnt="0"/>
      <dgm:spPr/>
    </dgm:pt>
    <dgm:pt modelId="{AD990A16-E435-4FA9-80E2-602A3A7DD518}" type="pres">
      <dgm:prSet presAssocID="{E56CFDBE-F63B-4D25-BE5A-095DA8378C4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FE0A706-CFB6-4A59-B419-E37895B41072}" type="pres">
      <dgm:prSet presAssocID="{8B958FAF-4B64-4FDD-9EAA-191C4496D9A1}" presName="spacer" presStyleCnt="0"/>
      <dgm:spPr/>
    </dgm:pt>
    <dgm:pt modelId="{F0CC79EA-A4C3-4266-9B3F-99B96452621D}" type="pres">
      <dgm:prSet presAssocID="{8879E428-8072-4DB5-B246-4C3FD182345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6017CA63-485A-46E0-A6C1-1D4F2C9F9F7F}" srcId="{A8E1E941-BD87-4FC4-9338-87554D767BCE}" destId="{F01E7903-0ADA-49BD-ADB0-65248472D4B4}" srcOrd="1" destOrd="0" parTransId="{E857F6EC-2017-4E84-B982-228215095556}" sibTransId="{A7AF004E-1FFA-4B8F-A83F-AD3AF4D80C13}"/>
    <dgm:cxn modelId="{7A3D2EBC-30CF-4823-9D06-64BFC960E408}" type="presOf" srcId="{F01E7903-0ADA-49BD-ADB0-65248472D4B4}" destId="{743E669B-8095-44A2-86E0-B55D9FD49CF6}" srcOrd="0" destOrd="0" presId="urn:microsoft.com/office/officeart/2005/8/layout/vList2"/>
    <dgm:cxn modelId="{BBA1A5D5-287C-4387-886B-990AD8E3D378}" type="presOf" srcId="{8879E428-8072-4DB5-B246-4C3FD182345D}" destId="{F0CC79EA-A4C3-4266-9B3F-99B96452621D}" srcOrd="0" destOrd="0" presId="urn:microsoft.com/office/officeart/2005/8/layout/vList2"/>
    <dgm:cxn modelId="{0A0DEF0A-48A8-43F7-8B8C-7EE575C503D2}" type="presOf" srcId="{E56CFDBE-F63B-4D25-BE5A-095DA8378C41}" destId="{AD990A16-E435-4FA9-80E2-602A3A7DD518}" srcOrd="0" destOrd="0" presId="urn:microsoft.com/office/officeart/2005/8/layout/vList2"/>
    <dgm:cxn modelId="{804D010A-48FA-49B0-9984-E5CB8EFAA392}" srcId="{A8E1E941-BD87-4FC4-9338-87554D767BCE}" destId="{8879E428-8072-4DB5-B246-4C3FD182345D}" srcOrd="3" destOrd="0" parTransId="{C80E35C0-F3B0-4396-9464-8E67D9119A6E}" sibTransId="{AF17607F-5C64-409C-9683-8E82B67EED80}"/>
    <dgm:cxn modelId="{FA1D8192-6BD3-46F6-AA96-24C1E5DA115A}" srcId="{A8E1E941-BD87-4FC4-9338-87554D767BCE}" destId="{E56CFDBE-F63B-4D25-BE5A-095DA8378C41}" srcOrd="2" destOrd="0" parTransId="{6B031903-741B-4272-B969-268BB6937832}" sibTransId="{8B958FAF-4B64-4FDD-9EAA-191C4496D9A1}"/>
    <dgm:cxn modelId="{B2DA4A7E-1ACD-4FEF-A185-4A158CAC6B22}" srcId="{A8E1E941-BD87-4FC4-9338-87554D767BCE}" destId="{F3255784-0ED9-4621-ACEA-CF112B2F0EA6}" srcOrd="0" destOrd="0" parTransId="{699896B1-419C-40F3-B59B-5A3A7BB5B359}" sibTransId="{40B86BCB-E37D-4EDC-9D87-FBA9ED587FBB}"/>
    <dgm:cxn modelId="{355D57B2-C7AE-48AF-B3E0-5F14274CC98B}" type="presOf" srcId="{A8E1E941-BD87-4FC4-9338-87554D767BCE}" destId="{AB0C0200-9569-414E-AAA5-79AD83818C7C}" srcOrd="0" destOrd="0" presId="urn:microsoft.com/office/officeart/2005/8/layout/vList2"/>
    <dgm:cxn modelId="{1B5CE3D4-1988-4646-9576-E66BB8910467}" type="presOf" srcId="{F3255784-0ED9-4621-ACEA-CF112B2F0EA6}" destId="{15D4004A-5790-4735-9076-9EFB4E717462}" srcOrd="0" destOrd="0" presId="urn:microsoft.com/office/officeart/2005/8/layout/vList2"/>
    <dgm:cxn modelId="{85152717-65E8-44A3-A4BF-E70B8573E086}" type="presParOf" srcId="{AB0C0200-9569-414E-AAA5-79AD83818C7C}" destId="{15D4004A-5790-4735-9076-9EFB4E717462}" srcOrd="0" destOrd="0" presId="urn:microsoft.com/office/officeart/2005/8/layout/vList2"/>
    <dgm:cxn modelId="{C0021DB2-BDAC-4130-AC14-A14B248F47C3}" type="presParOf" srcId="{AB0C0200-9569-414E-AAA5-79AD83818C7C}" destId="{A9043FBA-F0DB-4AF3-87EC-3007E7A3EFE7}" srcOrd="1" destOrd="0" presId="urn:microsoft.com/office/officeart/2005/8/layout/vList2"/>
    <dgm:cxn modelId="{466BA284-31C2-4DFB-A955-D0FF331A9838}" type="presParOf" srcId="{AB0C0200-9569-414E-AAA5-79AD83818C7C}" destId="{743E669B-8095-44A2-86E0-B55D9FD49CF6}" srcOrd="2" destOrd="0" presId="urn:microsoft.com/office/officeart/2005/8/layout/vList2"/>
    <dgm:cxn modelId="{7FE17912-A086-4390-B30D-E77B91328B70}" type="presParOf" srcId="{AB0C0200-9569-414E-AAA5-79AD83818C7C}" destId="{334CF333-D905-4ADA-84DD-69E6A2BF4214}" srcOrd="3" destOrd="0" presId="urn:microsoft.com/office/officeart/2005/8/layout/vList2"/>
    <dgm:cxn modelId="{B841F3FF-C725-4EB7-9136-1A9DD3E47ECB}" type="presParOf" srcId="{AB0C0200-9569-414E-AAA5-79AD83818C7C}" destId="{AD990A16-E435-4FA9-80E2-602A3A7DD518}" srcOrd="4" destOrd="0" presId="urn:microsoft.com/office/officeart/2005/8/layout/vList2"/>
    <dgm:cxn modelId="{2F9E87F4-47FD-455B-995D-7C76F4A56895}" type="presParOf" srcId="{AB0C0200-9569-414E-AAA5-79AD83818C7C}" destId="{4FE0A706-CFB6-4A59-B419-E37895B41072}" srcOrd="5" destOrd="0" presId="urn:microsoft.com/office/officeart/2005/8/layout/vList2"/>
    <dgm:cxn modelId="{ABB1119A-4DDC-4B04-B0F5-5683EF92F6DD}" type="presParOf" srcId="{AB0C0200-9569-414E-AAA5-79AD83818C7C}" destId="{F0CC79EA-A4C3-4266-9B3F-99B9645262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0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86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000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86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8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2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1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1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2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0952-E2A1-4E8A-9162-C83898D9CC3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9FA232-2983-4EAD-8D70-FE0F4E99028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4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  <p:sldLayoutId id="2147484446" r:id="rId12"/>
    <p:sldLayoutId id="2147484447" r:id="rId13"/>
    <p:sldLayoutId id="2147484448" r:id="rId14"/>
    <p:sldLayoutId id="2147484449" r:id="rId15"/>
    <p:sldLayoutId id="21474844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VIRTUDES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Y </a:t>
            </a:r>
            <a:r>
              <a:rPr lang="es-MX" dirty="0" smtClean="0"/>
              <a:t>VIDA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PROFESIONAL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558690"/>
            <a:ext cx="3919728" cy="39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976" y="196814"/>
            <a:ext cx="1124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audacia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31287014"/>
              </p:ext>
            </p:extLst>
          </p:nvPr>
        </p:nvGraphicFramePr>
        <p:xfrm>
          <a:off x="1792224" y="1188720"/>
          <a:ext cx="9747504" cy="545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0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tx1"/>
                </a:solidFill>
              </a:rPr>
              <a:t>Miedo y fracaso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57400" y="2157984"/>
            <a:ext cx="9447212" cy="3753238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Director tiene que habérselas necesariamente con el </a:t>
            </a:r>
            <a:r>
              <a:rPr lang="es-MX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miedo</a:t>
            </a:r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Ante el miedo requerimos de la fortaleza.</a:t>
            </a:r>
          </a:p>
          <a:p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 metas valiosas, el hombre tiene el éxito asegurado</a:t>
            </a:r>
            <a:r>
              <a:rPr lang="es-MX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peor de los casos, que es el </a:t>
            </a:r>
            <a:r>
              <a:rPr lang="es-MX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fracaso</a:t>
            </a:r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quedará </a:t>
            </a:r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ganancia </a:t>
            </a:r>
            <a:r>
              <a:rPr lang="es-MX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implícita: </a:t>
            </a:r>
            <a:r>
              <a:rPr lang="es-MX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de la persona.</a:t>
            </a:r>
          </a:p>
          <a:p>
            <a:endParaRPr lang="es-MX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fracaso consiste en el logro de las metas </a:t>
            </a:r>
            <a:r>
              <a:rPr lang="es-MX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mediocres</a:t>
            </a:r>
            <a:r>
              <a:rPr lang="es-MX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decisión de objetivos se hacen presentes dos virtudes de las llamadas fundamentales: </a:t>
            </a:r>
          </a:p>
          <a:p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1.- La </a:t>
            </a:r>
            <a:r>
              <a:rPr lang="es-MX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JUSTICIA,  </a:t>
            </a:r>
            <a:r>
              <a:rPr lang="es-MX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otorgar a la persona la grandeza de que le corresponde.</a:t>
            </a:r>
          </a:p>
          <a:p>
            <a:r>
              <a:rPr lang="es-MX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2.- </a:t>
            </a:r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FORTALEZA</a:t>
            </a:r>
            <a:r>
              <a:rPr lang="es-MX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ante </a:t>
            </a:r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temor de que no </a:t>
            </a:r>
            <a:r>
              <a:rPr lang="es-MX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sean suficientes las </a:t>
            </a:r>
            <a:r>
              <a:rPr lang="es-MX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capacidades requeridas para aquella meta.</a:t>
            </a: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39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3379" y="1254431"/>
            <a:ext cx="1028603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TEMAS</a:t>
            </a:r>
          </a:p>
          <a:p>
            <a:endParaRPr lang="es-ES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1.</a:t>
            </a:r>
            <a:r>
              <a:rPr lang="es-ES" sz="700" dirty="0">
                <a:solidFill>
                  <a:srgbClr val="222222"/>
                </a:solidFill>
                <a:latin typeface="Times New Roman" panose="02020603050405020304" pitchFamily="18" charset="0"/>
              </a:rPr>
              <a:t>      </a:t>
            </a:r>
            <a:r>
              <a:rPr lang="es-ES" dirty="0" smtClean="0">
                <a:solidFill>
                  <a:srgbClr val="222222"/>
                </a:solidFill>
                <a:latin typeface="Arial" panose="020B0604020202020204" pitchFamily="34" charset="0"/>
              </a:rPr>
              <a:t>LAS VIRTUDES FUDAMENTALES.</a:t>
            </a:r>
          </a:p>
          <a:p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2.</a:t>
            </a:r>
            <a:r>
              <a:rPr lang="es-ES" sz="700" dirty="0">
                <a:solidFill>
                  <a:srgbClr val="222222"/>
                </a:solidFill>
                <a:latin typeface="Times New Roman" panose="02020603050405020304" pitchFamily="18" charset="0"/>
              </a:rPr>
              <a:t>      </a:t>
            </a:r>
            <a:r>
              <a:rPr lang="es-ES" dirty="0" smtClean="0">
                <a:solidFill>
                  <a:srgbClr val="222222"/>
                </a:solidFill>
                <a:latin typeface="Arial" panose="020B0604020202020204" pitchFamily="34" charset="0"/>
              </a:rPr>
              <a:t>LAS VIRTUDES FUNDAMENTALES Y LA EMPRESA.</a:t>
            </a:r>
          </a:p>
          <a:p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3.</a:t>
            </a:r>
            <a:r>
              <a:rPr lang="es-ES" sz="700" dirty="0">
                <a:solidFill>
                  <a:srgbClr val="222222"/>
                </a:solidFill>
                <a:latin typeface="Times New Roman" panose="02020603050405020304" pitchFamily="18" charset="0"/>
              </a:rPr>
              <a:t>      </a:t>
            </a:r>
            <a:r>
              <a:rPr lang="es-ES" dirty="0" smtClean="0">
                <a:solidFill>
                  <a:srgbClr val="222222"/>
                </a:solidFill>
                <a:latin typeface="Arial" panose="020B0604020202020204" pitchFamily="34" charset="0"/>
              </a:rPr>
              <a:t>LAS FUNCIONES DEL TRABAJO DIRECTIVO.</a:t>
            </a:r>
          </a:p>
          <a:p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4.</a:t>
            </a:r>
            <a:r>
              <a:rPr lang="es-ES" sz="700" dirty="0">
                <a:solidFill>
                  <a:srgbClr val="222222"/>
                </a:solidFill>
                <a:latin typeface="Times New Roman" panose="02020603050405020304" pitchFamily="18" charset="0"/>
              </a:rPr>
              <a:t>      </a:t>
            </a:r>
            <a:r>
              <a:rPr lang="es-ES" dirty="0" smtClean="0">
                <a:solidFill>
                  <a:srgbClr val="222222"/>
                </a:solidFill>
                <a:latin typeface="Arial" panose="020B0604020202020204" pitchFamily="34" charset="0"/>
              </a:rPr>
              <a:t>LAS VIRTUDES EN EL DIAGNÓSTICO.</a:t>
            </a:r>
          </a:p>
          <a:p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</a:rPr>
              <a:t>5.</a:t>
            </a:r>
            <a:r>
              <a:rPr lang="es-ES" sz="700" dirty="0">
                <a:solidFill>
                  <a:srgbClr val="1F497D"/>
                </a:solidFill>
                <a:latin typeface="Times New Roman" panose="02020603050405020304" pitchFamily="18" charset="0"/>
              </a:rPr>
              <a:t>      </a:t>
            </a:r>
            <a:r>
              <a:rPr lang="es-ES" dirty="0" smtClean="0">
                <a:solidFill>
                  <a:srgbClr val="222222"/>
                </a:solidFill>
                <a:latin typeface="Arial" panose="020B0604020202020204" pitchFamily="34" charset="0"/>
              </a:rPr>
              <a:t>LAS VIRTUDES EN LA DECISIÓN. </a:t>
            </a:r>
            <a:endParaRPr lang="es-E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4613" y="408513"/>
            <a:ext cx="1124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Sobre VIRTUD hemos dicho que: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37945" y="1620528"/>
            <a:ext cx="9674352" cy="4295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significado etimológico de </a:t>
            </a:r>
            <a:r>
              <a:rPr lang="es-MX" b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Virtus</a:t>
            </a:r>
            <a:r>
              <a:rPr lang="es-MX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Fuerza. </a:t>
            </a: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Virtud da al hombre fuerza, coraje o temple para su única tarea de hacer en el mundo: el ser hombre. </a:t>
            </a: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virtudes son hábitos incorporados voluntariamente por el hombre para el desarrollo de sus posibilidades humanas.</a:t>
            </a:r>
          </a:p>
          <a:p>
            <a:endParaRPr lang="es-MX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Hoy en día, la palabra carece de fuerza, de sentido y de concepto, entendiéndose erróneamente como debilidad. </a:t>
            </a: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considera que el hombre de trabajo virtuoso pierde dinamismo, habilidad y agilidad para emprender negocios,  incluso coincidentemente se le distingue como inepto. 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bg1"/>
              </a:solidFill>
              <a:latin typeface="Tempus Sans ITC" panose="04020404030D07020202" pitchFamily="82" charset="0"/>
            </a:endParaRPr>
          </a:p>
          <a:p>
            <a:endParaRPr lang="es-MX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9627" y="125049"/>
            <a:ext cx="10077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Sobre LAS VIRTUDES FUNDAMENTALES hemos dicho: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n 15"/>
          <p:cNvSpPr/>
          <p:nvPr/>
        </p:nvSpPr>
        <p:spPr>
          <a:xfrm>
            <a:off x="1694285" y="2596672"/>
            <a:ext cx="3002280" cy="801553"/>
          </a:xfrm>
          <a:prstGeom prst="can">
            <a:avLst/>
          </a:prstGeom>
          <a:solidFill>
            <a:srgbClr val="5B9BD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INTELIGENCIA</a:t>
            </a:r>
            <a:endParaRPr lang="en-US" dirty="0"/>
          </a:p>
        </p:txBody>
      </p:sp>
      <p:sp>
        <p:nvSpPr>
          <p:cNvPr id="20" name="Can 19"/>
          <p:cNvSpPr/>
          <p:nvPr/>
        </p:nvSpPr>
        <p:spPr>
          <a:xfrm>
            <a:off x="1694285" y="3736625"/>
            <a:ext cx="3002280" cy="801553"/>
          </a:xfrm>
          <a:prstGeom prst="can">
            <a:avLst/>
          </a:prstGeom>
          <a:solidFill>
            <a:srgbClr val="5B9BD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VOLUNTAD</a:t>
            </a:r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1694285" y="4876579"/>
            <a:ext cx="3002280" cy="801553"/>
          </a:xfrm>
          <a:prstGeom prst="can">
            <a:avLst/>
          </a:prstGeom>
          <a:solidFill>
            <a:srgbClr val="5B9BD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APETITOS DE BIENES ARDUOS</a:t>
            </a:r>
            <a:endParaRPr lang="en-US" dirty="0"/>
          </a:p>
        </p:txBody>
      </p:sp>
      <p:sp>
        <p:nvSpPr>
          <p:cNvPr id="22" name="Can 21"/>
          <p:cNvSpPr/>
          <p:nvPr/>
        </p:nvSpPr>
        <p:spPr>
          <a:xfrm>
            <a:off x="1694285" y="5868600"/>
            <a:ext cx="3002280" cy="801553"/>
          </a:xfrm>
          <a:prstGeom prst="can">
            <a:avLst/>
          </a:prstGeom>
          <a:solidFill>
            <a:srgbClr val="5B9BD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APETITOS DE BIENES PLACENTEROS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6967985" y="2596671"/>
            <a:ext cx="3002280" cy="801553"/>
          </a:xfrm>
          <a:prstGeom prst="can">
            <a:avLst/>
          </a:prstGeom>
          <a:solidFill>
            <a:srgbClr val="5B9BD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PRUDENCIA</a:t>
            </a:r>
            <a:endParaRPr lang="en-US" dirty="0"/>
          </a:p>
        </p:txBody>
      </p:sp>
      <p:sp>
        <p:nvSpPr>
          <p:cNvPr id="24" name="Can 23"/>
          <p:cNvSpPr/>
          <p:nvPr/>
        </p:nvSpPr>
        <p:spPr>
          <a:xfrm>
            <a:off x="6967985" y="3736625"/>
            <a:ext cx="3002280" cy="801553"/>
          </a:xfrm>
          <a:prstGeom prst="can">
            <a:avLst/>
          </a:prstGeom>
          <a:solidFill>
            <a:srgbClr val="5B9BD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JUSTICIA</a:t>
            </a:r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6967985" y="4876579"/>
            <a:ext cx="3002280" cy="801553"/>
          </a:xfrm>
          <a:prstGeom prst="can">
            <a:avLst/>
          </a:prstGeom>
          <a:solidFill>
            <a:srgbClr val="5B9BD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FORTALEZA</a:t>
            </a:r>
            <a:endParaRPr lang="en-US" dirty="0"/>
          </a:p>
        </p:txBody>
      </p:sp>
      <p:sp>
        <p:nvSpPr>
          <p:cNvPr id="26" name="Can 25"/>
          <p:cNvSpPr/>
          <p:nvPr/>
        </p:nvSpPr>
        <p:spPr>
          <a:xfrm>
            <a:off x="6967985" y="5868600"/>
            <a:ext cx="3002280" cy="801553"/>
          </a:xfrm>
          <a:prstGeom prst="can">
            <a:avLst/>
          </a:prstGeom>
          <a:solidFill>
            <a:srgbClr val="5B9BD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TEMPLANZA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1090987" y="5034097"/>
            <a:ext cx="548640" cy="1554480"/>
          </a:xfrm>
          <a:prstGeom prst="leftBrace">
            <a:avLst>
              <a:gd name="adj1" fmla="val 8333"/>
              <a:gd name="adj2" fmla="val 101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986" y="4399508"/>
            <a:ext cx="159364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1400" dirty="0" smtClean="0"/>
              <a:t>Apetitos</a:t>
            </a:r>
          </a:p>
          <a:p>
            <a:pPr algn="ctr"/>
            <a:r>
              <a:rPr lang="es-MX" sz="1400" dirty="0" smtClean="0"/>
              <a:t>sensibles, sentidos.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1639627" y="790047"/>
            <a:ext cx="10077978" cy="1103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hombre interactúa con la realidad de cuatros modos básicos, llamados </a:t>
            </a:r>
            <a:r>
              <a:rPr lang="es-MX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facultades fundamentales,</a:t>
            </a:r>
            <a:r>
              <a:rPr lang="es-MX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a su vez posee cuatro </a:t>
            </a:r>
            <a:r>
              <a:rPr lang="es-MX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virtudes fundamentales 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ayudan a orientar, a reforzar, potencializar y reaccionar de manera debida y fácil las facultades. </a:t>
            </a:r>
            <a:endParaRPr lang="es-MX" dirty="0">
              <a:latin typeface="Tempus Sans ITC" panose="04020404030D07020202" pitchFamily="8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77279" y="2089625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FACTULTADES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11760" y="2089625"/>
            <a:ext cx="111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VIRTUDES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65705" y="3205411"/>
            <a:ext cx="18101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Conocimiento intelectual de realidad.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965705" y="4146062"/>
            <a:ext cx="19230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Querer, aceptar o rechazar la realidad aprendida.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9347720" y="3205411"/>
            <a:ext cx="1754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Capacidad asertiva del entendimiento.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9347720" y="4272342"/>
            <a:ext cx="20416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Reorientación de lo que la voluntad quiere.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347720" y="5269724"/>
            <a:ext cx="2204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Sostenimiento del hombre ante el apetito de bienes arduos.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347720" y="6208488"/>
            <a:ext cx="2204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Regulación del hombre ante el apetito de bienes placenteros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03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/>
      <p:bldP spid="33" grpId="0" animBg="1"/>
      <p:bldP spid="34" grpId="0" animBg="1"/>
      <p:bldP spid="37" grpId="0" animBg="1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501" y="125049"/>
            <a:ext cx="1124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VIRTUDES FUNDAMENTALES Y LA EMPRESA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95807" y="1248867"/>
            <a:ext cx="8545777" cy="6005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1.- La </a:t>
            </a:r>
            <a:r>
              <a:rPr lang="es-ES" dirty="0"/>
              <a:t>persona que ejerce un trabajo </a:t>
            </a:r>
            <a:r>
              <a:rPr lang="es-ES" b="1" dirty="0">
                <a:solidFill>
                  <a:srgbClr val="002060"/>
                </a:solidFill>
              </a:rPr>
              <a:t>directivo</a:t>
            </a:r>
            <a:r>
              <a:rPr lang="es-ES" dirty="0"/>
              <a:t> en la empresa.</a:t>
            </a:r>
            <a:endParaRPr lang="es-MX" sz="2800" b="1" dirty="0">
              <a:solidFill>
                <a:srgbClr val="002060"/>
              </a:solidFill>
              <a:latin typeface="Tempus Sans ITC" panose="04020404030D07020202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95808" y="1965002"/>
            <a:ext cx="8545776" cy="6005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/>
              <a:t>2. </a:t>
            </a:r>
            <a:r>
              <a:rPr lang="es-ES" dirty="0"/>
              <a:t>La persona que ejerce un trabajo </a:t>
            </a:r>
            <a:r>
              <a:rPr lang="es-ES" b="1" dirty="0">
                <a:solidFill>
                  <a:srgbClr val="002060"/>
                </a:solidFill>
              </a:rPr>
              <a:t>operativo</a:t>
            </a:r>
            <a:r>
              <a:rPr lang="es-ES" dirty="0"/>
              <a:t> en la empresa.</a:t>
            </a:r>
            <a:endParaRPr lang="es-MX" b="1" dirty="0">
              <a:latin typeface="Tempus Sans ITC" panose="04020404030D07020202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5808" y="2681137"/>
            <a:ext cx="8545776" cy="6005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/>
              <a:t>3. </a:t>
            </a:r>
            <a:r>
              <a:rPr lang="es-ES" dirty="0"/>
              <a:t>La persona que lleva a cabo la acción </a:t>
            </a:r>
            <a:r>
              <a:rPr lang="es-ES" b="1" dirty="0">
                <a:solidFill>
                  <a:srgbClr val="002060"/>
                </a:solidFill>
              </a:rPr>
              <a:t>de invertir en el capital o activos </a:t>
            </a:r>
            <a:r>
              <a:rPr lang="es-ES" dirty="0"/>
              <a:t>de </a:t>
            </a:r>
            <a:r>
              <a:rPr lang="es-ES" dirty="0" smtClean="0"/>
              <a:t>la </a:t>
            </a:r>
            <a:r>
              <a:rPr lang="en-US" dirty="0" err="1" smtClean="0"/>
              <a:t>empresa</a:t>
            </a:r>
            <a:r>
              <a:rPr lang="en-US" dirty="0"/>
              <a:t>.</a:t>
            </a:r>
            <a:endParaRPr lang="es-MX" b="1" dirty="0">
              <a:latin typeface="Tempus Sans ITC" panose="04020404030D07020202" pitchFamily="8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5808" y="3397272"/>
            <a:ext cx="8545776" cy="60050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/>
              <a:t>4. </a:t>
            </a:r>
            <a:r>
              <a:rPr lang="es-ES" dirty="0"/>
              <a:t>Las personas que le </a:t>
            </a:r>
            <a:r>
              <a:rPr lang="es-ES" b="1" dirty="0">
                <a:solidFill>
                  <a:srgbClr val="002060"/>
                </a:solidFill>
              </a:rPr>
              <a:t>compran o le venden </a:t>
            </a:r>
            <a:r>
              <a:rPr lang="es-ES" dirty="0"/>
              <a:t>algo a la empresa</a:t>
            </a:r>
            <a:r>
              <a:rPr lang="es-ES" dirty="0" smtClean="0"/>
              <a:t>.</a:t>
            </a:r>
            <a:endParaRPr lang="es-MX" b="1" dirty="0">
              <a:latin typeface="Tempus Sans ITC" panose="04020404030D070202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9184" y="763902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Niveles de relación y graduación de las personas con el trabajo: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9184" y="4113407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 es el trabajo más importante para la empresa?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95807" y="4598783"/>
            <a:ext cx="9818825" cy="143185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trabajo directivo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el más importante </a:t>
            </a:r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empresa, por eso es que las virtudes fundamentales recaen en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persona del director 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en su trabajo, pues es el ejemplo de todos los </a:t>
            </a:r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puesto; 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incluso los puestos operativos conllevan un cierto coeficiente de </a:t>
            </a:r>
            <a:r>
              <a:rPr lang="es-E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directividad</a:t>
            </a:r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queriendo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no 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queriendo.</a:t>
            </a:r>
            <a:endParaRPr lang="es-MX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501" y="125049"/>
            <a:ext cx="1124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FUNCIONES DEL TRABAJO DIRECTIVO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8500" y="1487605"/>
            <a:ext cx="2455595" cy="40806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Funciones</a:t>
            </a:r>
          </a:p>
          <a:p>
            <a:pPr algn="ctr"/>
            <a:endParaRPr lang="es-MX" sz="3200" dirty="0" smtClean="0"/>
          </a:p>
          <a:p>
            <a:pPr algn="ctr"/>
            <a:r>
              <a:rPr lang="es-MX" sz="3200" dirty="0" smtClean="0"/>
              <a:t>Directivas</a:t>
            </a:r>
            <a:endParaRPr lang="es-MX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3493824" y="1606477"/>
            <a:ext cx="8256897" cy="7530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El </a:t>
            </a:r>
            <a:r>
              <a:rPr lang="es-MX" sz="1600" b="1" dirty="0" smtClean="0">
                <a:solidFill>
                  <a:srgbClr val="002060"/>
                </a:solidFill>
              </a:rPr>
              <a:t>DIAGNÓSTICO</a:t>
            </a:r>
            <a:r>
              <a:rPr lang="es-MX" sz="1600" dirty="0" smtClean="0"/>
              <a:t> de la situación en la que la organización se encuentra.</a:t>
            </a:r>
            <a:endParaRPr lang="es-MX" sz="2400" b="1" dirty="0">
              <a:solidFill>
                <a:srgbClr val="002060"/>
              </a:solidFill>
              <a:latin typeface="Tempus Sans ITC" panose="04020404030D07020202" pitchFamily="8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93825" y="2927443"/>
            <a:ext cx="8256896" cy="60050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 </a:t>
            </a:r>
            <a:r>
              <a:rPr lang="es-MX" b="1" dirty="0" smtClean="0">
                <a:solidFill>
                  <a:srgbClr val="002060"/>
                </a:solidFill>
              </a:rPr>
              <a:t>DECISIÓN</a:t>
            </a:r>
            <a:r>
              <a:rPr lang="es-MX" dirty="0" smtClean="0"/>
              <a:t> de los objetivos o finalidades a las que se debe aspirar.</a:t>
            </a:r>
            <a:endParaRPr lang="es-MX" b="1" dirty="0">
              <a:latin typeface="Tempus Sans ITC" panose="04020404030D07020202" pitchFamily="8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93825" y="4367281"/>
            <a:ext cx="8256896" cy="60050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002060"/>
                </a:solidFill>
              </a:rPr>
              <a:t>Lo que ha de HACERSE </a:t>
            </a:r>
            <a:r>
              <a:rPr lang="es-MX" dirty="0" smtClean="0"/>
              <a:t>para llegar al término fijado.</a:t>
            </a:r>
            <a:endParaRPr lang="es-MX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58368" y="2254724"/>
            <a:ext cx="9345168" cy="4466115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es-MX" sz="1800" dirty="0" smtClean="0"/>
              <a:t>DIAGNÓSTICO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16864" y="196814"/>
            <a:ext cx="1124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VIRTUDES EN EL DIAGNÓSTICO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16864" y="4816156"/>
            <a:ext cx="9084645" cy="86269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OBJETIVO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2728417"/>
            <a:ext cx="8494776" cy="1759364"/>
            <a:chOff x="933702" y="2690224"/>
            <a:chExt cx="4155441" cy="1854344"/>
          </a:xfrm>
        </p:grpSpPr>
        <p:sp>
          <p:nvSpPr>
            <p:cNvPr id="23" name="TextBox 22"/>
            <p:cNvSpPr txBox="1"/>
            <p:nvPr/>
          </p:nvSpPr>
          <p:spPr>
            <a:xfrm>
              <a:off x="933702" y="2690224"/>
              <a:ext cx="4155441" cy="1854344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algn="ctr">
                <a:defRPr sz="2400" b="1">
                  <a:solidFill>
                    <a:srgbClr val="002060"/>
                  </a:solidFill>
                </a:defRPr>
              </a:lvl1pPr>
            </a:lstStyle>
            <a:p>
              <a:r>
                <a:rPr lang="es-MX" sz="1800" dirty="0" smtClean="0"/>
                <a:t>CONOCIMIENTO DE LA SITUACIÓN</a:t>
              </a:r>
              <a:endParaRPr lang="en-US" sz="1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64259" y="3123259"/>
              <a:ext cx="1828800" cy="571859"/>
            </a:xfrm>
            <a:prstGeom prst="roundRect">
              <a:avLst/>
            </a:prstGeom>
            <a:solidFill>
              <a:srgbClr val="5B9BD5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Oportunidades</a:t>
              </a:r>
              <a:endParaRPr lang="en-US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64259" y="3809926"/>
              <a:ext cx="1828800" cy="571859"/>
            </a:xfrm>
            <a:prstGeom prst="roundRect">
              <a:avLst/>
            </a:prstGeom>
            <a:solidFill>
              <a:srgbClr val="5B9BD5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Amenazas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79150" y="3117178"/>
              <a:ext cx="1828800" cy="571859"/>
            </a:xfrm>
            <a:prstGeom prst="roundRect">
              <a:avLst/>
            </a:prstGeom>
            <a:solidFill>
              <a:srgbClr val="5B9BD5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Recursos para aprovechar</a:t>
              </a:r>
              <a:endParaRPr lang="en-US" sz="12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76701" y="3803845"/>
              <a:ext cx="1828800" cy="571859"/>
            </a:xfrm>
            <a:prstGeom prst="roundRect">
              <a:avLst/>
            </a:prstGeom>
            <a:solidFill>
              <a:srgbClr val="5B9BD5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Recursos para evadir</a:t>
              </a:r>
              <a:endParaRPr lang="en-US" sz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263050" y="3695118"/>
            <a:ext cx="1691967" cy="1903293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 b="1">
                <a:solidFill>
                  <a:srgbClr val="00206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sz="2000" dirty="0" smtClean="0"/>
              <a:t>DECISIÓN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1828801" y="828961"/>
            <a:ext cx="8434250" cy="126254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diagnóstico debe ser el conocimiento claro de la realidad, imparcial, no deformado por los intereses y deseos propios.</a:t>
            </a: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MX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MX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iagnóstico correcto 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servirá de base para acertar en la </a:t>
            </a:r>
            <a:r>
              <a:rPr lang="es-MX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decisión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864" y="196814"/>
            <a:ext cx="1124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VIRTUDES EN LA DECISIÓN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93322" y="945222"/>
            <a:ext cx="8256896" cy="60050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vez definida la situación diagnosticada, intervienen las virtudes o potencialidades específicas.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864" y="1764246"/>
            <a:ext cx="2460099" cy="337074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Virtudes en la DECISIÓN</a:t>
            </a:r>
            <a:endParaRPr lang="es-MX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4012438" y="2043867"/>
            <a:ext cx="6318917" cy="771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MAGNANIMIDAD: Virtud de hacer las cosas grandes 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12439" y="3313108"/>
            <a:ext cx="6318916" cy="92804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AUDACIA: Disposición para adquirir los recursos que necesita a fin de conseguir la meta propuesta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01755" y="6179207"/>
            <a:ext cx="9956133" cy="477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tx1"/>
                </a:solidFill>
                <a:latin typeface="Tempus Sans ITC" panose="04020404030D07020202" pitchFamily="82" charset="0"/>
              </a:rPr>
              <a:t>Magnanimidad : </a:t>
            </a:r>
            <a:r>
              <a:rPr lang="es-MX" b="1" dirty="0" smtClean="0">
                <a:solidFill>
                  <a:schemeClr val="bg2">
                    <a:lumMod val="50000"/>
                  </a:schemeClr>
                </a:solidFill>
                <a:latin typeface="Tempus Sans ITC" panose="04020404030D07020202" pitchFamily="82" charset="0"/>
              </a:rPr>
              <a:t> </a:t>
            </a:r>
            <a:r>
              <a:rPr lang="es-MX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Benevolencia, Clemencia, Generosidad. Virtud que se tiene a la realización de cosas grandes.</a:t>
            </a:r>
            <a:endParaRPr lang="es-MX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864" y="196814"/>
            <a:ext cx="1124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Prueba de la meta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agnánima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68879" y="1554480"/>
            <a:ext cx="8513065" cy="4343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meta </a:t>
            </a:r>
            <a:r>
              <a:rPr lang="es-MX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magnánima</a:t>
            </a: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es individualista: no puede referirse en exclusiva al sujeto que la realiza o pretende realizarla.</a:t>
            </a:r>
          </a:p>
          <a:p>
            <a:endParaRPr lang="es-MX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prueba para medir el valor </a:t>
            </a:r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agnánimo</a:t>
            </a: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que el sujeto que  lo pretende</a:t>
            </a: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debe estar dispuesto a renunciar a su protagonismo</a:t>
            </a:r>
            <a:r>
              <a:rPr lang="es-MX" sz="2000" dirty="0" smtClean="0">
                <a:solidFill>
                  <a:schemeClr val="bg1"/>
                </a:solidFill>
                <a:latin typeface="Tempus Sans ITC" panose="04020404030D07020202" pitchFamily="82" charset="0"/>
              </a:rPr>
              <a:t>.</a:t>
            </a:r>
          </a:p>
          <a:p>
            <a:endParaRPr lang="es-MX" sz="2000" dirty="0">
              <a:solidFill>
                <a:schemeClr val="bg1"/>
              </a:solidFill>
              <a:latin typeface="Tempus Sans ITC" panose="04020404030D07020202" pitchFamily="82" charset="0"/>
            </a:endParaRPr>
          </a:p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renuncia a la relación personal con la meta </a:t>
            </a:r>
            <a:r>
              <a:rPr lang="es-MX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magnánima</a:t>
            </a: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condición para tener el temple de gerente</a:t>
            </a:r>
            <a:r>
              <a:rPr lang="es-MX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dirty="0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endParaRPr lang="es-MX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1314</TotalTime>
  <Words>797</Words>
  <Application>Microsoft Office PowerPoint</Application>
  <PresentationFormat>Panorámica</PresentationFormat>
  <Paragraphs>98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Tempus Sans ITC</vt:lpstr>
      <vt:lpstr>Times New Roman</vt:lpstr>
      <vt:lpstr>Wingdings 3</vt:lpstr>
      <vt:lpstr>Espiral</vt:lpstr>
      <vt:lpstr>VIRTUDES  Y VIDA  PROFESIONAL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Miedo y fracaso</vt:lpstr>
    </vt:vector>
  </TitlesOfParts>
  <Company>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 #1192669 Integración de sistema de comunicación de equipos a NX Auto</dc:title>
  <dc:creator>Marco Antonio Mendoza</dc:creator>
  <cp:lastModifiedBy>HP</cp:lastModifiedBy>
  <cp:revision>106</cp:revision>
  <dcterms:created xsi:type="dcterms:W3CDTF">2020-03-30T18:11:29Z</dcterms:created>
  <dcterms:modified xsi:type="dcterms:W3CDTF">2021-01-17T23:23:46Z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1440804396</vt:i4>
  </property>
  <property fmtid="{D5CDD505-2E9C-101B-9397-08002B2CF9AE}" pid="3" name="_NewReviewCycle">
    <vt:lpwstr/>
  </property>
  <property fmtid="{D5CDD505-2E9C-101B-9397-08002B2CF9AE}" pid="4" name="_EmailSubject">
    <vt:lpwstr>Presentación de Virtudes</vt:lpwstr>
  </property>
  <property fmtid="{D5CDD505-2E9C-101B-9397-08002B2CF9AE}" pid="5" name="_AuthorEmail">
    <vt:lpwstr>Luis.Sanchez@nissan.com.mx</vt:lpwstr>
  </property>
  <property fmtid="{D5CDD505-2E9C-101B-9397-08002B2CF9AE}" pid="6" name="_AuthorEmailDisplayName">
    <vt:lpwstr>Sanchez, Luis Oscar</vt:lpwstr>
  </property>
  <property fmtid="{D5CDD505-2E9C-101B-9397-08002B2CF9AE}" pid="7" name="_PreviousAdHocReviewCycleID">
    <vt:i4>939980468</vt:i4>
  </property>
</Properties>
</file>