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A847CFC-816F-41D0-AAC0-9BF4FEBC753E}" type="datetimeFigureOut">
              <a:rPr lang="es-ES" smtClean="0"/>
              <a:t>23/01/2014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23/01/2014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23/01/2014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23/01/2014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23/01/2014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23/01/2014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23/01/2014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33365" y="1628800"/>
            <a:ext cx="3313355" cy="2781836"/>
          </a:xfrm>
        </p:spPr>
        <p:txBody>
          <a:bodyPr>
            <a:noAutofit/>
          </a:bodyPr>
          <a:lstStyle/>
          <a:p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/>
              <a:t/>
            </a:r>
            <a:br>
              <a:rPr lang="es-ES" sz="2800" dirty="0"/>
            </a:br>
            <a:r>
              <a:rPr lang="es-ES" sz="2400" dirty="0" smtClean="0"/>
              <a:t>CARTA </a:t>
            </a:r>
            <a:r>
              <a:rPr lang="es-ES" sz="2400" dirty="0"/>
              <a:t>ENCÍCLICA </a:t>
            </a:r>
            <a:br>
              <a:rPr lang="es-ES" sz="2400" dirty="0"/>
            </a:br>
            <a:r>
              <a:rPr lang="es-ES" sz="2400" dirty="0" err="1"/>
              <a:t>Ioannes</a:t>
            </a:r>
            <a:r>
              <a:rPr lang="es-ES" sz="2400" dirty="0"/>
              <a:t> </a:t>
            </a:r>
            <a:r>
              <a:rPr lang="es-ES" sz="2400" dirty="0" err="1"/>
              <a:t>Paulus</a:t>
            </a:r>
            <a:r>
              <a:rPr lang="es-ES" sz="2400" dirty="0"/>
              <a:t> PP. II </a:t>
            </a:r>
            <a:br>
              <a:rPr lang="es-ES" sz="2400" dirty="0"/>
            </a:br>
            <a:r>
              <a:rPr lang="es-ES" sz="2400" dirty="0"/>
              <a:t/>
            </a:r>
            <a:br>
              <a:rPr lang="es-ES" sz="2400" dirty="0"/>
            </a:br>
            <a:endParaRPr lang="en-US" sz="2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200" dirty="0"/>
              <a:t>LABOREM EXERCENS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534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La </a:t>
            </a:r>
            <a:r>
              <a:rPr lang="es-ES" dirty="0"/>
              <a:t>LE subraya que “el trabajo humano es una clave, la </a:t>
            </a:r>
            <a:r>
              <a:rPr lang="es-ES" dirty="0" smtClean="0"/>
              <a:t>clave esencial </a:t>
            </a:r>
            <a:r>
              <a:rPr lang="es-ES" dirty="0"/>
              <a:t>de toda la cuestión social” (3); añade que “ocupa el centro mismo de </a:t>
            </a:r>
            <a:r>
              <a:rPr lang="es-ES" dirty="0" smtClean="0"/>
              <a:t>la cuestión </a:t>
            </a:r>
            <a:r>
              <a:rPr lang="es-ES" dirty="0"/>
              <a:t>social” (2); y concluye que tiene “importancia fundamental y </a:t>
            </a:r>
            <a:r>
              <a:rPr lang="es-ES" dirty="0" smtClean="0"/>
              <a:t>decisiva” en </a:t>
            </a:r>
            <a:r>
              <a:rPr lang="es-ES" dirty="0"/>
              <a:t>la humanización de la vida (3</a:t>
            </a:r>
            <a:r>
              <a:rPr lang="es-ES" dirty="0" smtClean="0"/>
              <a:t>).</a:t>
            </a:r>
          </a:p>
          <a:p>
            <a:endParaRPr lang="es-ES" dirty="0"/>
          </a:p>
          <a:p>
            <a:r>
              <a:rPr lang="es-ES" dirty="0"/>
              <a:t>El tema queda situado en el nuevo contexto de nuestra época, sometida </a:t>
            </a:r>
            <a:r>
              <a:rPr lang="es-ES" dirty="0" smtClean="0"/>
              <a:t>a </a:t>
            </a:r>
            <a:r>
              <a:rPr lang="en-US" dirty="0" err="1" smtClean="0"/>
              <a:t>cambios</a:t>
            </a:r>
            <a:r>
              <a:rPr lang="en-US" dirty="0" smtClean="0"/>
              <a:t> </a:t>
            </a:r>
            <a:r>
              <a:rPr lang="en-US" dirty="0" err="1"/>
              <a:t>generales</a:t>
            </a:r>
            <a:r>
              <a:rPr lang="en-US" dirty="0"/>
              <a:t> y </a:t>
            </a:r>
            <a:r>
              <a:rPr lang="en-US" dirty="0" err="1"/>
              <a:t>acelerados</a:t>
            </a:r>
            <a:r>
              <a:rPr lang="en-US" dirty="0"/>
              <a:t>(1).</a:t>
            </a:r>
          </a:p>
        </p:txBody>
      </p:sp>
    </p:spTree>
    <p:extLst>
      <p:ext uri="{BB962C8B-B14F-4D97-AF65-F5344CB8AC3E}">
        <p14:creationId xmlns:p14="http://schemas.microsoft.com/office/powerpoint/2010/main" val="355283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i="1" dirty="0"/>
              <a:t>Finalidad</a:t>
            </a:r>
            <a:r>
              <a:rPr lang="es-ES" b="1" dirty="0"/>
              <a:t>: </a:t>
            </a:r>
            <a:endParaRPr lang="es-ES" b="1" dirty="0" smtClean="0"/>
          </a:p>
          <a:p>
            <a:r>
              <a:rPr lang="es-ES" dirty="0" smtClean="0"/>
              <a:t>“</a:t>
            </a:r>
            <a:r>
              <a:rPr lang="es-ES" dirty="0"/>
              <a:t>Recordar siempre la dignidad y los derechos de los hombres </a:t>
            </a:r>
            <a:r>
              <a:rPr lang="es-ES" dirty="0" smtClean="0"/>
              <a:t>del trabajo</a:t>
            </a:r>
            <a:r>
              <a:rPr lang="es-ES" dirty="0"/>
              <a:t>, denunciar las situaciones en que se violan tales derechos, y contribuir </a:t>
            </a:r>
            <a:r>
              <a:rPr lang="es-ES" dirty="0" smtClean="0"/>
              <a:t>a orientar </a:t>
            </a:r>
            <a:r>
              <a:rPr lang="es-ES" dirty="0"/>
              <a:t>estos cambios para que se realice un auténtico progreso del hombre </a:t>
            </a:r>
            <a:r>
              <a:rPr lang="es-ES" dirty="0" smtClean="0"/>
              <a:t>y </a:t>
            </a:r>
            <a:r>
              <a:rPr lang="en-US" dirty="0" smtClean="0"/>
              <a:t>de </a:t>
            </a:r>
            <a:r>
              <a:rPr lang="en-US" dirty="0"/>
              <a:t>la </a:t>
            </a:r>
            <a:r>
              <a:rPr lang="en-US" dirty="0" err="1"/>
              <a:t>sociedad</a:t>
            </a:r>
            <a:r>
              <a:rPr lang="en-US" dirty="0"/>
              <a:t>” (1,4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3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Descubrir</a:t>
            </a:r>
            <a:r>
              <a:rPr lang="es-ES" dirty="0"/>
              <a:t>, además, los nuevos significados del trabajo y formular los nuevos cometidos que se brindan en lo social a todos (2), dada la actual mundialización de la vida, y siempre en conexión con los documentos del anterior Magisterio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295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pPr marL="68580" indent="0">
              <a:buNone/>
            </a:pPr>
            <a:endParaRPr lang="es-ES" dirty="0"/>
          </a:p>
          <a:p>
            <a:r>
              <a:rPr lang="es-ES" dirty="0" smtClean="0"/>
              <a:t>En otras palabras, </a:t>
            </a:r>
            <a:r>
              <a:rPr lang="es-ES" dirty="0"/>
              <a:t>revalorizar la dignidad y la primacía del trabajo (cf.18,4).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7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Análisis</a:t>
            </a:r>
            <a:r>
              <a:rPr lang="en-US" dirty="0" smtClean="0"/>
              <a:t> de la </a:t>
            </a:r>
            <a:r>
              <a:rPr lang="en-US" dirty="0" err="1" smtClean="0"/>
              <a:t>Introducción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 smtClean="0"/>
              <a:t>Definición </a:t>
            </a:r>
            <a:r>
              <a:rPr lang="es-ES" b="1" dirty="0"/>
              <a:t>del trabajo</a:t>
            </a:r>
            <a:r>
              <a:rPr lang="es-ES" dirty="0"/>
              <a:t>: </a:t>
            </a:r>
            <a:endParaRPr lang="es-ES" dirty="0" smtClean="0"/>
          </a:p>
          <a:p>
            <a:endParaRPr lang="es-ES" dirty="0"/>
          </a:p>
          <a:p>
            <a:pPr algn="ctr"/>
            <a:r>
              <a:rPr lang="es-ES" b="1" dirty="0" smtClean="0"/>
              <a:t>“</a:t>
            </a:r>
            <a:r>
              <a:rPr lang="es-ES" b="1" dirty="0"/>
              <a:t>Todo tipo de acción realizada por el </a:t>
            </a:r>
            <a:r>
              <a:rPr lang="es-ES" b="1" dirty="0" smtClean="0"/>
              <a:t>hombre independientemente </a:t>
            </a:r>
            <a:r>
              <a:rPr lang="es-ES" b="1" dirty="0"/>
              <a:t>de las características o de las circunstancias de tal acción</a:t>
            </a:r>
            <a:r>
              <a:rPr lang="es-ES" b="1" dirty="0" smtClean="0"/>
              <a:t>”</a:t>
            </a:r>
          </a:p>
          <a:p>
            <a:pPr algn="ctr"/>
            <a:endParaRPr lang="es-ES" b="1" dirty="0" smtClean="0"/>
          </a:p>
          <a:p>
            <a:r>
              <a:rPr lang="es-ES" dirty="0"/>
              <a:t>Constituye una dimensión fundamental del hombre característica, esto es, </a:t>
            </a:r>
            <a:r>
              <a:rPr lang="es-ES" dirty="0" smtClean="0"/>
              <a:t>que distingue </a:t>
            </a:r>
            <a:r>
              <a:rPr lang="es-ES" dirty="0"/>
              <a:t>al hombre del resto de las </a:t>
            </a:r>
            <a:r>
              <a:rPr lang="es-ES" dirty="0" smtClean="0"/>
              <a:t>criaturas.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838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/>
              <a:t>Punto de vista de esta Parte primera de la LE: </a:t>
            </a:r>
            <a:r>
              <a:rPr lang="es-ES" b="1" dirty="0"/>
              <a:t>“La perspectiva del hombre </a:t>
            </a:r>
            <a:r>
              <a:rPr lang="es-ES" b="1" dirty="0" smtClean="0"/>
              <a:t>como </a:t>
            </a:r>
            <a:r>
              <a:rPr lang="en-US" b="1" dirty="0" err="1" smtClean="0"/>
              <a:t>sujeto</a:t>
            </a:r>
            <a:r>
              <a:rPr lang="en-US" b="1" dirty="0" smtClean="0"/>
              <a:t> </a:t>
            </a:r>
            <a:r>
              <a:rPr lang="en-US" b="1" dirty="0"/>
              <a:t>del </a:t>
            </a:r>
            <a:r>
              <a:rPr lang="en-US" b="1" dirty="0" err="1"/>
              <a:t>trabajo</a:t>
            </a:r>
            <a:r>
              <a:rPr lang="en-US" b="1" dirty="0" smtClean="0"/>
              <a:t>”</a:t>
            </a:r>
          </a:p>
          <a:p>
            <a:pPr algn="ctr"/>
            <a:endParaRPr lang="en-US" b="1" dirty="0"/>
          </a:p>
          <a:p>
            <a:r>
              <a:rPr lang="es-ES" dirty="0"/>
              <a:t>El trabajo es una actividad transitiva: Un sujeto activo - el hombre - conforma </a:t>
            </a:r>
            <a:r>
              <a:rPr lang="es-ES" dirty="0" smtClean="0"/>
              <a:t>un objeto </a:t>
            </a:r>
            <a:r>
              <a:rPr lang="es-ES" dirty="0"/>
              <a:t>- algo externo - y así ese sujeto domina la tierra, </a:t>
            </a:r>
            <a:r>
              <a:rPr lang="es-ES" dirty="0" smtClean="0"/>
              <a:t>objeto.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7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Naturaleza</a:t>
            </a:r>
            <a:r>
              <a:rPr lang="en-US" dirty="0" smtClean="0"/>
              <a:t> del </a:t>
            </a:r>
            <a:r>
              <a:rPr lang="en-US" dirty="0" err="1" smtClean="0"/>
              <a:t>trabajo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 aquí los dos sentidos del trabajo</a:t>
            </a:r>
            <a:r>
              <a:rPr lang="es-ES" dirty="0" smtClean="0"/>
              <a:t>: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b="1" i="1" dirty="0"/>
              <a:t>sentido </a:t>
            </a:r>
            <a:r>
              <a:rPr lang="es-ES" b="1" i="1" dirty="0" smtClean="0"/>
              <a:t>objetivo</a:t>
            </a:r>
          </a:p>
          <a:p>
            <a:r>
              <a:rPr lang="es-ES" b="1" i="1" dirty="0"/>
              <a:t>sentido subjetivo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42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i="1" dirty="0"/>
              <a:t>sentido objetivo</a:t>
            </a:r>
            <a:br>
              <a:rPr lang="es-ES" b="1" i="1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trabajo en </a:t>
            </a:r>
            <a:r>
              <a:rPr lang="es-ES" b="1" i="1" dirty="0"/>
              <a:t>sentido objetivo </a:t>
            </a:r>
            <a:r>
              <a:rPr lang="es-ES" dirty="0"/>
              <a:t>abarca cuanto está contenido en el término, </a:t>
            </a:r>
            <a:r>
              <a:rPr lang="es-ES" dirty="0" smtClean="0"/>
              <a:t>en el </a:t>
            </a:r>
            <a:r>
              <a:rPr lang="es-ES" dirty="0"/>
              <a:t>verbo del Génesis, “someter la tierra”. Tiene un alcance amplísimo (4,3</a:t>
            </a:r>
            <a:r>
              <a:rPr lang="es-ES" dirty="0" smtClean="0"/>
              <a:t>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8781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i="1" dirty="0"/>
              <a:t>sentido objetivo</a:t>
            </a:r>
            <a:br>
              <a:rPr lang="es-ES" b="1" i="1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Comprende una gama muy variada de trabajos específicos (8,1). </a:t>
            </a: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grandes sectores de la economía, incluida la investigación pura y la aplicada. Todo el </a:t>
            </a:r>
            <a:r>
              <a:rPr lang="en-US" dirty="0" err="1"/>
              <a:t>mundo</a:t>
            </a:r>
            <a:r>
              <a:rPr lang="en-US" dirty="0"/>
              <a:t> de la </a:t>
            </a:r>
            <a:r>
              <a:rPr lang="en-US" dirty="0" err="1"/>
              <a:t>moderna</a:t>
            </a:r>
            <a:r>
              <a:rPr lang="en-US" dirty="0"/>
              <a:t> </a:t>
            </a:r>
            <a:r>
              <a:rPr lang="en-US" dirty="0" err="1"/>
              <a:t>tecnología</a:t>
            </a:r>
            <a:r>
              <a:rPr lang="en-US" dirty="0"/>
              <a:t>, </a:t>
            </a:r>
            <a:r>
              <a:rPr lang="en-US" dirty="0" err="1"/>
              <a:t>entendida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“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instrumentos</a:t>
            </a:r>
            <a:r>
              <a:rPr lang="en-US" dirty="0"/>
              <a:t>, </a:t>
            </a:r>
            <a:r>
              <a:rPr lang="es-ES" dirty="0"/>
              <a:t>de los que el hombre se vale en su trabajo”, cae dentro del arco de este </a:t>
            </a:r>
            <a:r>
              <a:rPr lang="es-ES" dirty="0" smtClean="0"/>
              <a:t>sentido objetivo </a:t>
            </a:r>
            <a:r>
              <a:rPr lang="es-ES" dirty="0"/>
              <a:t>(5,3). Y también el trabajo intelectual.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35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052736"/>
            <a:ext cx="7024744" cy="1143000"/>
          </a:xfrm>
        </p:spPr>
        <p:txBody>
          <a:bodyPr/>
          <a:lstStyle/>
          <a:p>
            <a:r>
              <a:rPr lang="es-ES" b="1" i="1" dirty="0"/>
              <a:t>sentido subjetivo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trabajo en </a:t>
            </a:r>
            <a:r>
              <a:rPr lang="es-ES" b="1" i="1" dirty="0"/>
              <a:t>sentido subjetivo </a:t>
            </a:r>
            <a:r>
              <a:rPr lang="es-ES" dirty="0"/>
              <a:t>designa la capacidad actuante de la </a:t>
            </a:r>
            <a:r>
              <a:rPr lang="es-ES" dirty="0" smtClean="0"/>
              <a:t>persona humana</a:t>
            </a:r>
            <a:r>
              <a:rPr lang="es-ES" dirty="0"/>
              <a:t>, consciente y libre, para dominar las cosas y servirse de ellas. 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5800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sz="3200" dirty="0"/>
              <a:t>CARTA ENCÍCLICA </a:t>
            </a:r>
            <a:br>
              <a:rPr lang="es-ES" sz="3200" dirty="0"/>
            </a:br>
            <a:r>
              <a:rPr lang="es-ES" sz="3200" dirty="0" err="1"/>
              <a:t>Ioannes</a:t>
            </a:r>
            <a:r>
              <a:rPr lang="es-ES" sz="3200" dirty="0"/>
              <a:t> </a:t>
            </a:r>
            <a:r>
              <a:rPr lang="es-ES" sz="3200" dirty="0" err="1"/>
              <a:t>Paulus</a:t>
            </a:r>
            <a:r>
              <a:rPr lang="es-ES" sz="3200" dirty="0"/>
              <a:t> PP. II </a:t>
            </a:r>
            <a:br>
              <a:rPr lang="es-ES" sz="3200" dirty="0"/>
            </a:br>
            <a:r>
              <a:rPr lang="es-ES" sz="3200" dirty="0"/>
              <a:t>LABOREM EXERCENS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s-ES" dirty="0" smtClean="0"/>
              <a:t>a </a:t>
            </a:r>
            <a:r>
              <a:rPr lang="es-ES" dirty="0"/>
              <a:t>los venerables Hermanos en el Episcopado </a:t>
            </a:r>
          </a:p>
          <a:p>
            <a:pPr algn="ctr"/>
            <a:r>
              <a:rPr lang="es-ES" dirty="0"/>
              <a:t>a los Sacerdotes </a:t>
            </a:r>
          </a:p>
          <a:p>
            <a:pPr algn="ctr"/>
            <a:r>
              <a:rPr lang="es-ES" dirty="0"/>
              <a:t>a las Familias religiosas </a:t>
            </a:r>
          </a:p>
          <a:p>
            <a:pPr algn="ctr"/>
            <a:r>
              <a:rPr lang="es-ES" dirty="0"/>
              <a:t>a los Hijos e Hijas de la Iglesia </a:t>
            </a:r>
          </a:p>
          <a:p>
            <a:pPr algn="ctr"/>
            <a:r>
              <a:rPr lang="es-ES" dirty="0"/>
              <a:t>y a todos los Hombres de Buena Voluntad </a:t>
            </a:r>
          </a:p>
          <a:p>
            <a:pPr algn="ctr"/>
            <a:r>
              <a:rPr lang="es-ES" dirty="0"/>
              <a:t>sobre el Trabajo Humano </a:t>
            </a:r>
          </a:p>
          <a:p>
            <a:pPr algn="ctr"/>
            <a:r>
              <a:rPr lang="es-ES" dirty="0"/>
              <a:t>en el 90 aniversario de la </a:t>
            </a:r>
          </a:p>
          <a:p>
            <a:pPr algn="ctr"/>
            <a:r>
              <a:rPr lang="es-ES" dirty="0" err="1"/>
              <a:t>Rerum</a:t>
            </a:r>
            <a:r>
              <a:rPr lang="es-ES" dirty="0"/>
              <a:t> </a:t>
            </a:r>
            <a:r>
              <a:rPr lang="es-ES" dirty="0" err="1"/>
              <a:t>Novarum</a:t>
            </a:r>
            <a:r>
              <a:rPr lang="es-ES" dirty="0"/>
              <a:t> </a:t>
            </a:r>
          </a:p>
          <a:p>
            <a:pPr algn="ctr"/>
            <a:r>
              <a:rPr lang="es-ES" dirty="0"/>
              <a:t> </a:t>
            </a:r>
          </a:p>
          <a:p>
            <a:pPr algn="ctr"/>
            <a:r>
              <a:rPr lang="es-ES" dirty="0"/>
              <a:t>1981.09.14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53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/>
              <a:t>sentido subjetivo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Este </a:t>
            </a:r>
            <a:r>
              <a:rPr lang="es-ES" dirty="0"/>
              <a:t>sentido subjetivo condiciona la misma </a:t>
            </a:r>
            <a:r>
              <a:rPr lang="es-ES" b="1" dirty="0"/>
              <a:t>esencia ética </a:t>
            </a:r>
            <a:r>
              <a:rPr lang="es-ES" dirty="0"/>
              <a:t>del trabajo y es, en esta dimensión </a:t>
            </a:r>
            <a:r>
              <a:rPr lang="es-ES" b="1" dirty="0"/>
              <a:t>personalizada</a:t>
            </a:r>
            <a:r>
              <a:rPr lang="es-ES" dirty="0"/>
              <a:t>, donde hay que buscar las fuentes de la dignidad </a:t>
            </a:r>
            <a:r>
              <a:rPr lang="en-US" dirty="0" err="1"/>
              <a:t>profunda</a:t>
            </a:r>
            <a:r>
              <a:rPr lang="en-US" dirty="0"/>
              <a:t> del </a:t>
            </a:r>
            <a:r>
              <a:rPr lang="en-US" dirty="0" err="1"/>
              <a:t>trabajo</a:t>
            </a:r>
            <a:r>
              <a:rPr lang="en-US" dirty="0"/>
              <a:t> (6).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81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/>
              <a:t>sentido subjetivo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este sentido subjetivo, el </a:t>
            </a:r>
            <a:r>
              <a:rPr lang="es-ES" u="sng" dirty="0"/>
              <a:t>sujeto del trabajo tiene siempre la misma </a:t>
            </a:r>
            <a:r>
              <a:rPr lang="es-ES" u="sng" dirty="0" smtClean="0"/>
              <a:t>dignidad (8,1</a:t>
            </a:r>
            <a:r>
              <a:rPr lang="es-ES" u="sng" dirty="0"/>
              <a:t>). </a:t>
            </a:r>
            <a:endParaRPr lang="es-ES" u="sng" dirty="0" smtClean="0"/>
          </a:p>
          <a:p>
            <a:endParaRPr lang="es-ES" dirty="0" smtClean="0"/>
          </a:p>
          <a:p>
            <a:r>
              <a:rPr lang="es-ES" dirty="0" smtClean="0"/>
              <a:t>Consecuencia</a:t>
            </a:r>
            <a:r>
              <a:rPr lang="es-ES" dirty="0"/>
              <a:t>: </a:t>
            </a:r>
            <a:endParaRPr lang="es-ES" dirty="0" smtClean="0"/>
          </a:p>
          <a:p>
            <a:pPr algn="ctr"/>
            <a:r>
              <a:rPr lang="es-ES" b="1" dirty="0" smtClean="0"/>
              <a:t>“</a:t>
            </a:r>
            <a:r>
              <a:rPr lang="es-ES" b="1" dirty="0"/>
              <a:t>El trabajo está en función del hombre y no el hombre </a:t>
            </a:r>
            <a:r>
              <a:rPr lang="es-ES" b="1" dirty="0" smtClean="0"/>
              <a:t>en función </a:t>
            </a:r>
            <a:r>
              <a:rPr lang="es-ES" b="1" dirty="0"/>
              <a:t>del trabajo”. </a:t>
            </a: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3060525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1" dirty="0"/>
              <a:t>sentido subjetivo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consagra “la preeminencia del significado subjetivo del trabajo sobre el significado objetivo” (6,6; cf. 10,4)1.</a:t>
            </a:r>
          </a:p>
          <a:p>
            <a:endParaRPr lang="es-ES" dirty="0" smtClean="0"/>
          </a:p>
          <a:p>
            <a:endParaRPr lang="es-ES" dirty="0"/>
          </a:p>
          <a:p>
            <a:pPr algn="ctr"/>
            <a:r>
              <a:rPr lang="es-ES" b="1" dirty="0" smtClean="0"/>
              <a:t>Tesis </a:t>
            </a:r>
            <a:r>
              <a:rPr lang="es-ES" b="1" dirty="0"/>
              <a:t>central de toda la economía e incluso de toda la vida social.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6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I. INTRODUCCIÓN </a:t>
            </a:r>
            <a:br>
              <a:rPr lang="es-ES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pPr algn="ctr"/>
            <a:r>
              <a:rPr lang="es-ES" dirty="0" smtClean="0"/>
              <a:t>CON </a:t>
            </a:r>
            <a:r>
              <a:rPr lang="es-ES" dirty="0"/>
              <a:t>SU TRABAJO el hombre ha de procurarse el pan </a:t>
            </a:r>
            <a:r>
              <a:rPr lang="es-ES" dirty="0" smtClean="0"/>
              <a:t>cotidiano, contribuir </a:t>
            </a:r>
            <a:r>
              <a:rPr lang="es-ES" dirty="0"/>
              <a:t>al continuo </a:t>
            </a:r>
            <a:r>
              <a:rPr lang="es-ES" dirty="0" smtClean="0"/>
              <a:t>progreso </a:t>
            </a:r>
            <a:r>
              <a:rPr lang="es-ES" dirty="0"/>
              <a:t>de las ciencias y la técnica, y sobre todo a la incesante elevación cultural y moral </a:t>
            </a:r>
            <a:r>
              <a:rPr lang="es-ES" dirty="0" smtClean="0"/>
              <a:t>de </a:t>
            </a:r>
            <a:r>
              <a:rPr lang="es-ES" dirty="0"/>
              <a:t>la sociedad en la que vive en comunidad con sus hermanos.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5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I. INTRODUCCIÓN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ES" dirty="0"/>
              <a:t>Y “trabajo” significa todo </a:t>
            </a:r>
            <a:r>
              <a:rPr lang="es-ES" dirty="0" smtClean="0"/>
              <a:t>tipo </a:t>
            </a:r>
            <a:r>
              <a:rPr lang="es-ES" dirty="0"/>
              <a:t>de acción realizada por el </a:t>
            </a:r>
            <a:r>
              <a:rPr lang="es-ES" dirty="0" smtClean="0"/>
              <a:t>hombre independientemente </a:t>
            </a:r>
            <a:r>
              <a:rPr lang="es-ES" dirty="0"/>
              <a:t>de sus características o </a:t>
            </a:r>
            <a:r>
              <a:rPr lang="es-ES" dirty="0" smtClean="0"/>
              <a:t>circunstancias</a:t>
            </a:r>
            <a:r>
              <a:rPr lang="es-ES" dirty="0"/>
              <a:t>; significa toda actividad humana que se puede o se debe reconocer como </a:t>
            </a:r>
            <a:r>
              <a:rPr lang="es-ES" dirty="0" smtClean="0"/>
              <a:t>trabajo </a:t>
            </a:r>
            <a:r>
              <a:rPr lang="es-ES" dirty="0"/>
              <a:t>entre las múltiples actividades de las que el hombre es capaz y a las que </a:t>
            </a:r>
            <a:r>
              <a:rPr lang="es-ES" dirty="0" smtClean="0"/>
              <a:t>está predispuesto </a:t>
            </a:r>
            <a:r>
              <a:rPr lang="es-ES" dirty="0"/>
              <a:t>por la naturaleza misma en virtud de su humanidad.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I. INTRODUCCIÓN </a:t>
            </a:r>
            <a:br>
              <a:rPr lang="es-ES" dirty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Hecho a imagen y </a:t>
            </a:r>
            <a:r>
              <a:rPr lang="es-ES" dirty="0" smtClean="0"/>
              <a:t> semejanza </a:t>
            </a:r>
            <a:r>
              <a:rPr lang="es-ES" dirty="0"/>
              <a:t>de </a:t>
            </a:r>
            <a:r>
              <a:rPr lang="es-ES" dirty="0" smtClean="0"/>
              <a:t>Dios en </a:t>
            </a:r>
            <a:r>
              <a:rPr lang="es-ES" dirty="0"/>
              <a:t>el mundo visible y puesto en él para que dominase la </a:t>
            </a:r>
            <a:r>
              <a:rPr lang="es-ES" dirty="0" smtClean="0"/>
              <a:t>tierra,  el hombre </a:t>
            </a:r>
            <a:r>
              <a:rPr lang="es-ES" dirty="0"/>
              <a:t>está por ello, desde el principio, llamado al trabajo. El trabajo es una de las </a:t>
            </a:r>
            <a:r>
              <a:rPr lang="es-ES" dirty="0" smtClean="0"/>
              <a:t> características </a:t>
            </a:r>
            <a:r>
              <a:rPr lang="es-ES" dirty="0"/>
              <a:t>que distinguen al hombre del resto de las criaturas, cuya actividad, </a:t>
            </a:r>
            <a:r>
              <a:rPr lang="es-ES" dirty="0" smtClean="0"/>
              <a:t> relacionada </a:t>
            </a:r>
            <a:r>
              <a:rPr lang="es-ES" dirty="0"/>
              <a:t>con el mantenimiento de la vida, no puede llamarse trabajo;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I. INTRODUCCIÓN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s-ES" dirty="0"/>
              <a:t>solamente el  hombre es capaz de trabajar, solamente él puede llevarlo a cabo, llenando a la vez con el  trabajo su existencia sobre la tierra. De este modo el trabajo lleva en sí un signo particular  del hombre y de la humanidad, el signo de la persona activa en medio de una comunidad  de personas; este signo determina su característica interior y constituye en cierto sentido su  misma naturaleza.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2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Sobre</a:t>
            </a:r>
            <a:r>
              <a:rPr lang="en-US" dirty="0" smtClean="0"/>
              <a:t> la </a:t>
            </a:r>
            <a:r>
              <a:rPr lang="en-US" dirty="0" err="1" smtClean="0"/>
              <a:t>Encíclica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i="1" dirty="0"/>
              <a:t>Fecha</a:t>
            </a:r>
            <a:r>
              <a:rPr lang="es-ES" b="1" dirty="0"/>
              <a:t>:</a:t>
            </a:r>
            <a:r>
              <a:rPr lang="es-ES" dirty="0"/>
              <a:t> 14 septiembre 1981. Esta encíclica iba a ser publicada el 15 de </a:t>
            </a:r>
            <a:r>
              <a:rPr lang="es-ES" dirty="0" smtClean="0"/>
              <a:t>mayo anterior</a:t>
            </a:r>
            <a:r>
              <a:rPr lang="es-ES" dirty="0"/>
              <a:t>, 90º aniversario de la </a:t>
            </a:r>
            <a:r>
              <a:rPr lang="es-ES" dirty="0" err="1"/>
              <a:t>Rerum</a:t>
            </a:r>
            <a:r>
              <a:rPr lang="es-ES" dirty="0"/>
              <a:t> </a:t>
            </a:r>
            <a:r>
              <a:rPr lang="es-ES" dirty="0" err="1"/>
              <a:t>novarum</a:t>
            </a:r>
            <a:r>
              <a:rPr lang="es-ES" dirty="0"/>
              <a:t>. Hubo que retrasar la </a:t>
            </a:r>
            <a:r>
              <a:rPr lang="es-ES" dirty="0" smtClean="0"/>
              <a:t>publicación por </a:t>
            </a:r>
            <a:r>
              <a:rPr lang="es-ES" dirty="0"/>
              <a:t>el atentado que en febrero sufrió Juan Pablo II (27). </a:t>
            </a:r>
            <a:endParaRPr lang="es-ES" dirty="0" smtClean="0"/>
          </a:p>
          <a:p>
            <a:r>
              <a:rPr lang="es-ES" dirty="0" smtClean="0"/>
              <a:t>Estamos </a:t>
            </a:r>
            <a:r>
              <a:rPr lang="es-ES" dirty="0"/>
              <a:t>en 1981, </a:t>
            </a:r>
            <a:r>
              <a:rPr lang="es-ES" dirty="0" smtClean="0"/>
              <a:t>antes del </a:t>
            </a:r>
            <a:r>
              <a:rPr lang="es-ES" dirty="0"/>
              <a:t>derrumbe soviético en 1989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848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i="1" dirty="0"/>
              <a:t>Destinatarios</a:t>
            </a:r>
            <a:r>
              <a:rPr lang="es-ES" b="1" dirty="0"/>
              <a:t>:</a:t>
            </a:r>
            <a:r>
              <a:rPr lang="es-ES" dirty="0"/>
              <a:t> todos en la Iglesia y todos los hombres. Documento, </a:t>
            </a:r>
            <a:r>
              <a:rPr lang="es-ES" dirty="0" smtClean="0"/>
              <a:t>pues, </a:t>
            </a:r>
            <a:r>
              <a:rPr lang="en-US" dirty="0" smtClean="0"/>
              <a:t>universal</a:t>
            </a:r>
            <a:r>
              <a:rPr lang="en-US" dirty="0"/>
              <a:t>.</a:t>
            </a:r>
          </a:p>
          <a:p>
            <a:endParaRPr lang="en-US" i="1" dirty="0" smtClean="0"/>
          </a:p>
          <a:p>
            <a:r>
              <a:rPr lang="en-US" b="1" i="1" dirty="0" err="1" smtClean="0"/>
              <a:t>Género</a:t>
            </a:r>
            <a:r>
              <a:rPr lang="en-US" b="1" i="1" dirty="0" smtClean="0"/>
              <a:t> </a:t>
            </a:r>
            <a:r>
              <a:rPr lang="en-US" b="1" i="1" dirty="0" err="1"/>
              <a:t>literario</a:t>
            </a:r>
            <a:r>
              <a:rPr lang="en-US" b="1" dirty="0"/>
              <a:t>: </a:t>
            </a:r>
            <a:r>
              <a:rPr lang="en-US" dirty="0" err="1"/>
              <a:t>encíclica</a:t>
            </a:r>
            <a:r>
              <a:rPr lang="en-US" dirty="0"/>
              <a:t>. </a:t>
            </a:r>
            <a:r>
              <a:rPr lang="en-US" dirty="0" err="1"/>
              <a:t>Magisterio</a:t>
            </a:r>
            <a:r>
              <a:rPr lang="en-US" dirty="0"/>
              <a:t> </a:t>
            </a:r>
            <a:r>
              <a:rPr lang="en-US" dirty="0" err="1"/>
              <a:t>ordinario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cuestiones</a:t>
            </a:r>
            <a:r>
              <a:rPr lang="en-US" dirty="0"/>
              <a:t> </a:t>
            </a:r>
            <a:r>
              <a:rPr lang="en-US" dirty="0" err="1" smtClean="0"/>
              <a:t>sociales</a:t>
            </a:r>
            <a:r>
              <a:rPr lang="en-US" dirty="0" smtClean="0"/>
              <a:t>. </a:t>
            </a:r>
            <a:r>
              <a:rPr lang="es-ES" dirty="0" smtClean="0"/>
              <a:t>Predominio </a:t>
            </a:r>
            <a:r>
              <a:rPr lang="es-ES" dirty="0"/>
              <a:t>de datos de razón y experiencia, con apelación a elementos </a:t>
            </a:r>
            <a:r>
              <a:rPr lang="es-ES" dirty="0" smtClean="0"/>
              <a:t>de revelación confirmatorios </a:t>
            </a:r>
            <a:r>
              <a:rPr lang="es-ES" dirty="0"/>
              <a:t>de los primeros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928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i="1" dirty="0"/>
              <a:t>Contenido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 smtClean="0"/>
              <a:t>El </a:t>
            </a:r>
            <a:r>
              <a:rPr lang="es-ES" dirty="0"/>
              <a:t>trabajo es el gran tema </a:t>
            </a:r>
            <a:r>
              <a:rPr lang="es-ES" dirty="0" smtClean="0"/>
              <a:t>monográfico </a:t>
            </a:r>
            <a:r>
              <a:rPr lang="es-ES" dirty="0"/>
              <a:t>de la encíclica (cf. 14). No </a:t>
            </a:r>
            <a:r>
              <a:rPr lang="es-ES" dirty="0" smtClean="0"/>
              <a:t>se abordan </a:t>
            </a:r>
            <a:r>
              <a:rPr lang="es-ES" dirty="0"/>
              <a:t>todos los tópicos del mismo, ni se repite lo ya enseñado en </a:t>
            </a:r>
            <a:r>
              <a:rPr lang="es-ES" dirty="0" smtClean="0"/>
              <a:t>documentos </a:t>
            </a:r>
            <a:r>
              <a:rPr lang="en-US" dirty="0" err="1" smtClean="0"/>
              <a:t>anteriores</a:t>
            </a:r>
            <a:r>
              <a:rPr lang="en-US" dirty="0" smtClean="0"/>
              <a:t> </a:t>
            </a:r>
            <a:r>
              <a:rPr lang="en-US" dirty="0"/>
              <a:t>del </a:t>
            </a:r>
            <a:r>
              <a:rPr lang="en-US" dirty="0" err="1"/>
              <a:t>Magisterio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s-ES" dirty="0"/>
              <a:t>Hilo conductor del texto es el hecho de la creación y el dominio del hombre sobre la tierra (12,3).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89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73</TotalTime>
  <Words>1018</Words>
  <Application>Microsoft Office PowerPoint</Application>
  <PresentationFormat>Presentación en pantalla (4:3)</PresentationFormat>
  <Paragraphs>79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Austin</vt:lpstr>
      <vt:lpstr>    CARTA ENCÍCLICA  Ioannes Paulus PP. II   </vt:lpstr>
      <vt:lpstr>CARTA ENCÍCLICA  Ioannes Paulus PP. II  LABOREM EXERCENS </vt:lpstr>
      <vt:lpstr>I. INTRODUCCIÓN  </vt:lpstr>
      <vt:lpstr>I. INTRODUCCIÓN</vt:lpstr>
      <vt:lpstr>I. INTRODUCCIÓN  </vt:lpstr>
      <vt:lpstr>I. INTRODUCCIÓN</vt:lpstr>
      <vt:lpstr>Sobre la Encíclica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Análisis de la Introducción </vt:lpstr>
      <vt:lpstr>Presentación de PowerPoint</vt:lpstr>
      <vt:lpstr>Naturaleza del trabajo</vt:lpstr>
      <vt:lpstr>sentido objetivo </vt:lpstr>
      <vt:lpstr>sentido objetivo </vt:lpstr>
      <vt:lpstr>sentido subjetivo</vt:lpstr>
      <vt:lpstr>sentido subjetivo</vt:lpstr>
      <vt:lpstr>sentido subjetivo</vt:lpstr>
      <vt:lpstr>sentido subjetivo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CARTA ENCÍCLICA  Ioannes Paulus PP. II   </dc:title>
  <dc:creator>Ethel</dc:creator>
  <cp:lastModifiedBy>Ethel</cp:lastModifiedBy>
  <cp:revision>6</cp:revision>
  <dcterms:created xsi:type="dcterms:W3CDTF">2014-01-13T01:32:41Z</dcterms:created>
  <dcterms:modified xsi:type="dcterms:W3CDTF">2014-01-23T22:28:39Z</dcterms:modified>
</cp:coreProperties>
</file>