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1" r:id="rId8"/>
    <p:sldId id="263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5B3-17EC-48E8-B433-8B95BD324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04FBB-4061-4D26-BA90-4D517E87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9926-6E98-485E-A0D7-66ADD3DC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9F31E-07D0-42B1-B182-81D6125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2DBC-5545-4AB3-ABD0-760D700A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B78B-0730-44E2-A68A-2E2E3A91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30947-76B1-41FC-B7D3-0451BD43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DC12-5D38-4CCF-BE4B-18F0D733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87E0-0B44-4EA0-A049-A150C54C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D8B1-D051-44A7-9FF6-323A58BE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F526C-E6F2-492A-AB06-E67154BD4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EC816-5953-4A50-B6B0-2FE8CCBE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FFB6-187E-40EA-B8AB-C7D0DDE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A4A9-325F-4E02-A806-3C0CE501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C839-2024-4340-9F28-43B2070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83E3-3017-4080-B14F-ACB9B1C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E9E4-4CC8-4699-9386-95D52E3A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24DA-9FF8-4DE1-84EB-28D7A3B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A4CB-C028-4AAD-9C57-C6EEDDD0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65DC-83F0-449E-87BD-8C90E9DC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4042-D69C-405E-88D6-F27182C8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1BC69-1E0C-4C3C-8437-853F304A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53F5-FD48-408F-B2A7-0A53A4C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1E44-7D52-46CA-BCB4-02AE76B7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27DD-D348-40DD-B548-AFB0560E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74FB-E96C-4A3A-926D-186C6DC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CE62-F870-4110-9A31-100D4005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65F2-7FFF-4E05-9332-F9615FC78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1560-1413-45C6-8E0C-B5C08A3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2055-7489-4870-873F-61FAA60C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B1727-00A9-4E96-B0C2-60DF045C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AA53-FE9C-4758-89EB-23C99F34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094F-345F-4122-B0D8-53672C81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75AF-62E1-43ED-A03D-050DFC432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45FE-4E9E-4544-AD1C-26B6C38C1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57FA-9CFB-4583-BBCD-EB63815A1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60EE6-2956-48A1-84B5-A9059F01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07E23-BD0D-4E73-BC38-13C797B3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303C9-D7A3-48B1-9FFB-D0D26F78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94F7-2763-411F-A229-7A9114EB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22DDD-CEB4-4B02-8CEA-A322493B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14A7-52D7-408F-B4BA-C24705B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5D0A6-0968-4695-B8D0-1A51DEEF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DC579-7A88-4677-AAB8-3F4D572D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84284-8EAB-4E0D-8785-3C751CD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D191-B65F-412E-8CDD-E79D1AD9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9CE8-4753-44F5-91FF-6145857B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BE5B-AE5D-4499-A5FE-E564E7EE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0E919-CEA8-4B47-9A5F-7E02B1AF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CAE6C-6786-4610-8EF5-576E8179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AD46-0063-46CF-987B-24715C94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A5414-3287-406A-AD8A-287825AA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DEDD-8DB2-4D36-A33E-1C213C7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D1A83-8464-4EBB-B967-834F9D402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76AC-6FE1-4F4C-B247-BE0B7E854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C25C-C516-475B-8FBA-969A06EC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6E7AF-5CA4-46C6-A619-3A80A2F6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C4797-42F8-473E-86D1-382D5861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CAA85-797C-4CFA-8AC9-E205A33F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48BE1-2591-46A7-A8B6-E5F03A72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A51E-A9E2-4222-B0C7-AD29292CF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AFF3-380A-47F1-9167-855C8AB69C7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F1F9-1B16-4EAA-8721-F67B53E5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3135-035A-4325-9BB4-2FE9E5A9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BE8E-D374-4D5F-A120-F916FED57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71360" y="2421000"/>
            <a:ext cx="7636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002060"/>
                </a:solidFill>
                <a:latin typeface="Arial"/>
              </a:rPr>
              <a:t>Desarrollo de </a:t>
            </a:r>
            <a:r>
              <a:rPr lang="en-US" sz="6600" b="1" spc="-1" dirty="0" err="1">
                <a:solidFill>
                  <a:srgbClr val="002060"/>
                </a:solidFill>
                <a:latin typeface="Arial"/>
              </a:rPr>
              <a:t>Aplicaciones</a:t>
            </a:r>
            <a:r>
              <a:rPr lang="en-US" sz="6600" b="1" spc="-1" dirty="0">
                <a:solidFill>
                  <a:srgbClr val="002060"/>
                </a:solidFill>
                <a:latin typeface="Arial"/>
              </a:rPr>
              <a:t> para </a:t>
            </a:r>
            <a:r>
              <a:rPr lang="en-US" sz="6600" b="1" spc="-1" dirty="0" err="1">
                <a:solidFill>
                  <a:srgbClr val="002060"/>
                </a:solidFill>
                <a:latin typeface="Arial"/>
              </a:rPr>
              <a:t>Dispositivos</a:t>
            </a:r>
            <a:r>
              <a:rPr lang="en-US" sz="6600" b="1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en-US" sz="6600" b="1" spc="-1" dirty="0" err="1">
                <a:solidFill>
                  <a:srgbClr val="002060"/>
                </a:solidFill>
                <a:latin typeface="Arial"/>
              </a:rPr>
              <a:t>Inteligentes</a:t>
            </a:r>
            <a:endParaRPr lang="en-US" sz="6600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271360" y="5949360"/>
            <a:ext cx="828864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" name="Picture 2"/>
          <p:cNvPicPr/>
          <p:nvPr/>
        </p:nvPicPr>
        <p:blipFill>
          <a:blip r:embed="rId2"/>
          <a:stretch/>
        </p:blipFill>
        <p:spPr>
          <a:xfrm>
            <a:off x="1775640" y="260640"/>
            <a:ext cx="1723680" cy="175104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3503640" y="260640"/>
            <a:ext cx="6811920" cy="22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8840" indent="-315360" algn="ctr"/>
            <a:r>
              <a:rPr lang="en-US" sz="2800" b="1" spc="-1">
                <a:solidFill>
                  <a:srgbClr val="C00000"/>
                </a:solidFill>
                <a:latin typeface="Arial"/>
                <a:ea typeface="DejaVu Sans"/>
              </a:rPr>
              <a:t>Universidad Panamericana</a:t>
            </a:r>
            <a:endParaRPr lang="en-US" sz="2800" spc="-1">
              <a:latin typeface="Arial"/>
            </a:endParaRPr>
          </a:p>
          <a:p>
            <a:pPr marL="438840" indent="-315360" algn="ctr"/>
            <a:r>
              <a:rPr lang="en-US" sz="2800" b="1" spc="-1">
                <a:solidFill>
                  <a:srgbClr val="C00000"/>
                </a:solidFill>
                <a:latin typeface="Arial"/>
                <a:ea typeface="DejaVu Sans"/>
              </a:rPr>
              <a:t>Campus Bonaterra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Cerraduras</a:t>
            </a:r>
            <a:r>
              <a:rPr lang="en-US" sz="2400" b="1" dirty="0"/>
              <a:t> </a:t>
            </a:r>
            <a:r>
              <a:rPr lang="en-US" sz="2400" b="1" dirty="0" err="1"/>
              <a:t>inteligentes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cerraduras</a:t>
            </a:r>
            <a:r>
              <a:rPr lang="en-US" sz="2000" dirty="0"/>
              <a:t> que </a:t>
            </a:r>
            <a:r>
              <a:rPr lang="en-US" sz="2000" dirty="0" err="1"/>
              <a:t>ya</a:t>
            </a:r>
            <a:r>
              <a:rPr lang="en-US" sz="2000" dirty="0"/>
              <a:t> se </a:t>
            </a:r>
            <a:r>
              <a:rPr lang="en-US" sz="2000" dirty="0" err="1"/>
              <a:t>conectan</a:t>
            </a:r>
            <a:r>
              <a:rPr lang="en-US" sz="2000" dirty="0"/>
              <a:t> a Amazon Echo o Google Home y que </a:t>
            </a:r>
            <a:r>
              <a:rPr lang="en-US" sz="2000" dirty="0" err="1"/>
              <a:t>pueden</a:t>
            </a:r>
            <a:r>
              <a:rPr lang="en-US" sz="2000" dirty="0"/>
              <a:t> ser </a:t>
            </a:r>
            <a:r>
              <a:rPr lang="en-US" sz="2000" dirty="0" err="1"/>
              <a:t>controlados</a:t>
            </a:r>
            <a:r>
              <a:rPr lang="en-US" sz="2000" dirty="0"/>
              <a:t> </a:t>
            </a:r>
            <a:r>
              <a:rPr lang="en-US" sz="2000" dirty="0" err="1"/>
              <a:t>directamente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el </a:t>
            </a:r>
            <a:r>
              <a:rPr lang="en-US" sz="2000" dirty="0" err="1"/>
              <a:t>móvil</a:t>
            </a:r>
            <a:r>
              <a:rPr lang="en-US" sz="2000" dirty="0"/>
              <a:t> e </a:t>
            </a:r>
            <a:r>
              <a:rPr lang="en-US" sz="2000" dirty="0" err="1"/>
              <a:t>incluyen</a:t>
            </a:r>
            <a:r>
              <a:rPr lang="en-US" sz="2000" dirty="0"/>
              <a:t> </a:t>
            </a:r>
            <a:r>
              <a:rPr lang="en-US" sz="2000" dirty="0" err="1"/>
              <a:t>avisos</a:t>
            </a:r>
            <a:r>
              <a:rPr lang="en-US" sz="2000" dirty="0"/>
              <a:t> </a:t>
            </a:r>
            <a:r>
              <a:rPr lang="en-US" sz="2000" dirty="0" err="1"/>
              <a:t>personalizados</a:t>
            </a:r>
            <a:r>
              <a:rPr lang="en-US" sz="2000" dirty="0"/>
              <a:t>, </a:t>
            </a:r>
            <a:r>
              <a:rPr lang="en-US" sz="2000" dirty="0" err="1"/>
              <a:t>reconocimiento</a:t>
            </a:r>
            <a:r>
              <a:rPr lang="en-US" sz="2000" dirty="0"/>
              <a:t> facial, </a:t>
            </a:r>
            <a:r>
              <a:rPr lang="en-US" sz="2000" dirty="0" err="1"/>
              <a:t>acceso</a:t>
            </a:r>
            <a:r>
              <a:rPr lang="en-US" sz="2000" dirty="0"/>
              <a:t> de entrada por </a:t>
            </a:r>
            <a:r>
              <a:rPr lang="en-US" sz="2000" dirty="0" err="1"/>
              <a:t>huella</a:t>
            </a:r>
            <a:r>
              <a:rPr lang="en-US" sz="2000" dirty="0"/>
              <a:t> </a:t>
            </a:r>
            <a:r>
              <a:rPr lang="en-US" sz="2000" dirty="0" err="1"/>
              <a:t>dactilar</a:t>
            </a:r>
            <a:r>
              <a:rPr lang="en-US" sz="2000" dirty="0"/>
              <a:t> o </a:t>
            </a:r>
            <a:r>
              <a:rPr lang="en-US" sz="2000" dirty="0" err="1"/>
              <a:t>reconocimiento</a:t>
            </a:r>
            <a:r>
              <a:rPr lang="en-US" sz="2000" dirty="0"/>
              <a:t> ocular.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400" b="1" dirty="0"/>
          </a:p>
        </p:txBody>
      </p:sp>
      <p:pic>
        <p:nvPicPr>
          <p:cNvPr id="5122" name="Picture 2" descr="Dispositivos-inteligentes-smart-lock">
            <a:extLst>
              <a:ext uri="{FF2B5EF4-FFF2-40B4-BE49-F238E27FC236}">
                <a16:creationId xmlns:a16="http://schemas.microsoft.com/office/drawing/2014/main" id="{BC80E06A-4BDD-4484-9630-50E71430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63" y="2582932"/>
            <a:ext cx="5534977" cy="34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54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8454888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Ventajas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del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uso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Ventajas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Seguridad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Confort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Rapidez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Sencillez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Bienestar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Control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Comunicación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400" b="1" dirty="0"/>
          </a:p>
        </p:txBody>
      </p:sp>
      <p:pic>
        <p:nvPicPr>
          <p:cNvPr id="6146" name="Picture 2" descr="Qué son los termostatos wifi y qué ventajas tienen? | KoolNova ...">
            <a:extLst>
              <a:ext uri="{FF2B5EF4-FFF2-40B4-BE49-F238E27FC236}">
                <a16:creationId xmlns:a16="http://schemas.microsoft.com/office/drawing/2014/main" id="{653D56CA-8B15-4323-9781-E4A809FC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65" y="1392225"/>
            <a:ext cx="6575497" cy="37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95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Introducción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 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se ha </a:t>
            </a:r>
            <a:r>
              <a:rPr lang="en-US" sz="2400" dirty="0" err="1"/>
              <a:t>convertido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elemento</a:t>
            </a:r>
            <a:r>
              <a:rPr lang="en-US" sz="2400" dirty="0"/>
              <a:t> clave para el </a:t>
            </a:r>
            <a:r>
              <a:rPr lang="en-US" sz="2400" dirty="0" err="1"/>
              <a:t>éxito</a:t>
            </a:r>
            <a:r>
              <a:rPr lang="en-US" sz="2400" dirty="0"/>
              <a:t> de las </a:t>
            </a:r>
            <a:r>
              <a:rPr lang="en-US" sz="2400" dirty="0" err="1"/>
              <a:t>empresas</a:t>
            </a:r>
            <a:r>
              <a:rPr lang="en-US" sz="2400" dirty="0"/>
              <a:t> y la </a:t>
            </a:r>
            <a:r>
              <a:rPr lang="en-US" sz="2400" dirty="0" err="1"/>
              <a:t>comunicación</a:t>
            </a:r>
            <a:r>
              <a:rPr lang="en-US" sz="2400" dirty="0"/>
              <a:t> </a:t>
            </a:r>
            <a:r>
              <a:rPr lang="en-US" sz="2400" dirty="0" err="1"/>
              <a:t>efectiva</a:t>
            </a:r>
            <a:r>
              <a:rPr lang="en-US" sz="2400" dirty="0"/>
              <a:t> entre personas a </a:t>
            </a:r>
            <a:r>
              <a:rPr lang="en-US" sz="2400" dirty="0" err="1"/>
              <a:t>nivel</a:t>
            </a:r>
            <a:r>
              <a:rPr lang="en-US" sz="2400" dirty="0"/>
              <a:t> </a:t>
            </a:r>
            <a:r>
              <a:rPr lang="en-US" sz="2400" dirty="0" err="1"/>
              <a:t>mundial</a:t>
            </a:r>
            <a:r>
              <a:rPr lang="en-US" sz="2400" dirty="0"/>
              <a:t>.</a:t>
            </a:r>
          </a:p>
          <a:p>
            <a:r>
              <a:rPr lang="en-US" sz="2400" dirty="0"/>
              <a:t>Pero con tantos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irrumpiendo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mercado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día</a:t>
            </a:r>
            <a:r>
              <a:rPr lang="en-US" sz="2400" dirty="0"/>
              <a:t>, no es </a:t>
            </a:r>
            <a:r>
              <a:rPr lang="en-US" sz="2400" dirty="0" err="1"/>
              <a:t>precisamente</a:t>
            </a:r>
            <a:r>
              <a:rPr lang="en-US" sz="2400" dirty="0"/>
              <a:t> un placer para los </a:t>
            </a:r>
            <a:r>
              <a:rPr lang="en-US" sz="2400" dirty="0" err="1"/>
              <a:t>desarrolladores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que </a:t>
            </a:r>
            <a:r>
              <a:rPr lang="en-US" sz="2400" dirty="0" err="1"/>
              <a:t>puedan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multiples </a:t>
            </a:r>
            <a:r>
              <a:rPr lang="en-US" sz="2400" dirty="0" err="1"/>
              <a:t>plataformas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En</a:t>
            </a:r>
            <a:r>
              <a:rPr lang="en-US" sz="2400" dirty="0"/>
              <a:t> los </a:t>
            </a:r>
            <a:r>
              <a:rPr lang="en-US" sz="2400" dirty="0" err="1"/>
              <a:t>últimos</a:t>
            </a:r>
            <a:r>
              <a:rPr lang="en-US" sz="2400" dirty="0"/>
              <a:t> </a:t>
            </a:r>
            <a:r>
              <a:rPr lang="en-US" sz="2400" dirty="0" err="1"/>
              <a:t>años</a:t>
            </a:r>
            <a:r>
              <a:rPr lang="en-US" sz="2400" dirty="0"/>
              <a:t>, la </a:t>
            </a:r>
            <a:r>
              <a:rPr lang="en-US" sz="2400" dirty="0" err="1"/>
              <a:t>popularidad</a:t>
            </a:r>
            <a:r>
              <a:rPr lang="en-US" sz="2400" dirty="0"/>
              <a:t> de las </a:t>
            </a:r>
            <a:r>
              <a:rPr lang="en-US" sz="2400" dirty="0" err="1"/>
              <a:t>herramientas</a:t>
            </a:r>
            <a:r>
              <a:rPr lang="en-US" sz="2400" dirty="0"/>
              <a:t> de 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ha </a:t>
            </a:r>
            <a:r>
              <a:rPr lang="en-US" sz="2400" dirty="0" err="1"/>
              <a:t>aumentado</a:t>
            </a:r>
            <a:r>
              <a:rPr lang="en-US" sz="2400" dirty="0"/>
              <a:t> </a:t>
            </a:r>
            <a:r>
              <a:rPr lang="en-US" sz="2400" dirty="0" err="1"/>
              <a:t>considerablemente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herramientas</a:t>
            </a:r>
            <a:r>
              <a:rPr lang="en-US" sz="2400" dirty="0"/>
              <a:t> </a:t>
            </a:r>
            <a:r>
              <a:rPr lang="en-US" sz="2400" dirty="0" err="1"/>
              <a:t>permiten</a:t>
            </a:r>
            <a:r>
              <a:rPr lang="en-US" sz="2400" dirty="0"/>
              <a:t> a los </a:t>
            </a:r>
            <a:r>
              <a:rPr lang="en-US" sz="2400" dirty="0" err="1"/>
              <a:t>desarrolladores</a:t>
            </a:r>
            <a:r>
              <a:rPr lang="en-US" sz="2400" dirty="0"/>
              <a:t> </a:t>
            </a:r>
            <a:r>
              <a:rPr lang="en-US" sz="2400" dirty="0" err="1"/>
              <a:t>escribir</a:t>
            </a:r>
            <a:r>
              <a:rPr lang="en-US" sz="2400" dirty="0"/>
              <a:t> Código una sola </a:t>
            </a:r>
            <a:r>
              <a:rPr lang="en-US" sz="2400" dirty="0" err="1"/>
              <a:t>vez</a:t>
            </a:r>
            <a:r>
              <a:rPr lang="en-US" sz="2400" dirty="0"/>
              <a:t> y </a:t>
            </a:r>
            <a:r>
              <a:rPr lang="en-US" sz="2400" dirty="0" err="1"/>
              <a:t>ejecutarlo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multiples </a:t>
            </a:r>
            <a:r>
              <a:rPr lang="en-US" sz="2400" dirty="0" err="1"/>
              <a:t>plataformas</a:t>
            </a:r>
            <a:r>
              <a:rPr lang="en-US" sz="2400" dirty="0"/>
              <a:t>, </a:t>
            </a:r>
            <a:r>
              <a:rPr lang="en-US" sz="2400" dirty="0" err="1"/>
              <a:t>incluyendo</a:t>
            </a:r>
            <a:r>
              <a:rPr lang="en-US" sz="2400" dirty="0"/>
              <a:t> Android, iOS y Windows.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B70FC-59B7-47BE-A037-93599724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61" y="4500535"/>
            <a:ext cx="1985358" cy="18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6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Tecnologías</a:t>
            </a:r>
            <a:r>
              <a:rPr lang="en-US" sz="2400" b="1" dirty="0"/>
              <a:t> </a:t>
            </a:r>
            <a:r>
              <a:rPr lang="en-US" sz="2400" b="1" dirty="0" err="1"/>
              <a:t>Nativas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</a:t>
            </a:r>
            <a:r>
              <a:rPr lang="en-US" sz="2400" dirty="0" err="1"/>
              <a:t>nativas</a:t>
            </a:r>
            <a:r>
              <a:rPr lang="en-US" sz="2400" dirty="0"/>
              <a:t> son las que se </a:t>
            </a:r>
            <a:r>
              <a:rPr lang="en-US" sz="2400" dirty="0" err="1"/>
              <a:t>desarrollan</a:t>
            </a:r>
            <a:r>
              <a:rPr lang="en-US" sz="2400" dirty="0"/>
              <a:t> </a:t>
            </a:r>
            <a:r>
              <a:rPr lang="en-US" sz="2400" dirty="0" err="1"/>
              <a:t>específicamente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operative, iOS, Android o Windows Phone, </a:t>
            </a:r>
            <a:r>
              <a:rPr lang="en-US" sz="2400" dirty="0" err="1"/>
              <a:t>adaptando</a:t>
            </a:r>
            <a:r>
              <a:rPr lang="en-US" sz="2400" dirty="0"/>
              <a:t> a </a:t>
            </a:r>
            <a:r>
              <a:rPr lang="en-US" sz="2400" dirty="0" err="1"/>
              <a:t>cada</a:t>
            </a:r>
            <a:r>
              <a:rPr lang="en-US" sz="2400" dirty="0"/>
              <a:t> uno el </a:t>
            </a:r>
            <a:r>
              <a:rPr lang="en-US" sz="2400" dirty="0" err="1"/>
              <a:t>lenguaje</a:t>
            </a:r>
            <a:r>
              <a:rPr lang="en-US" sz="2400" dirty="0"/>
              <a:t> con el que se </a:t>
            </a:r>
            <a:r>
              <a:rPr lang="en-US" sz="2400" dirty="0" err="1"/>
              <a:t>desarrolla</a:t>
            </a:r>
            <a:r>
              <a:rPr lang="en-US" sz="2400" dirty="0"/>
              <a:t>: </a:t>
            </a:r>
            <a:r>
              <a:rPr lang="en-US" sz="2400" dirty="0" err="1"/>
              <a:t>lenguaje</a:t>
            </a:r>
            <a:r>
              <a:rPr lang="en-US" sz="2400" dirty="0"/>
              <a:t> Objective-C o Swift para iOS, Java o Kotlin para Android y </a:t>
            </a:r>
            <a:r>
              <a:rPr lang="en-US" sz="2400" dirty="0" err="1"/>
              <a:t>.Net</a:t>
            </a:r>
            <a:r>
              <a:rPr lang="en-US" sz="2400" dirty="0"/>
              <a:t> para Windows Phone.</a:t>
            </a:r>
          </a:p>
          <a:p>
            <a:r>
              <a:rPr lang="en-US" sz="2400" dirty="0"/>
              <a:t>Es </a:t>
            </a:r>
            <a:r>
              <a:rPr lang="en-US" sz="2400" dirty="0" err="1"/>
              <a:t>decir</a:t>
            </a:r>
            <a:r>
              <a:rPr lang="en-US" sz="2400" dirty="0"/>
              <a:t>, hay que realizer el 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para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plataforma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Entre las </a:t>
            </a:r>
            <a:r>
              <a:rPr lang="en-US" sz="2400" dirty="0" err="1"/>
              <a:t>ventajas</a:t>
            </a:r>
            <a:r>
              <a:rPr lang="en-US" sz="2400" dirty="0"/>
              <a:t> de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destacan</a:t>
            </a:r>
            <a:r>
              <a:rPr lang="en-US" sz="2400" dirty="0"/>
              <a:t> que </a:t>
            </a:r>
            <a:r>
              <a:rPr lang="en-US" sz="2400" dirty="0" err="1"/>
              <a:t>aprovechan</a:t>
            </a:r>
            <a:r>
              <a:rPr lang="en-US" sz="2400" dirty="0"/>
              <a:t> las </a:t>
            </a:r>
            <a:r>
              <a:rPr lang="en-US" sz="2400" dirty="0" err="1"/>
              <a:t>funcionalidades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 y que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funcionar</a:t>
            </a:r>
            <a:r>
              <a:rPr lang="en-US" sz="2400" dirty="0"/>
              <a:t> sin </a:t>
            </a:r>
            <a:r>
              <a:rPr lang="en-US" sz="2400" dirty="0" err="1"/>
              <a:t>conexión</a:t>
            </a:r>
            <a:r>
              <a:rPr lang="en-US" sz="2400" dirty="0"/>
              <a:t> a internet.</a:t>
            </a:r>
          </a:p>
          <a:p>
            <a:r>
              <a:rPr lang="en-US" sz="2400" dirty="0" err="1"/>
              <a:t>Además</a:t>
            </a:r>
            <a:r>
              <a:rPr lang="en-US" sz="2400" dirty="0"/>
              <a:t>,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presentes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Apple Store y </a:t>
            </a:r>
            <a:r>
              <a:rPr lang="en-US" sz="2400" dirty="0" err="1"/>
              <a:t>en</a:t>
            </a:r>
            <a:r>
              <a:rPr lang="en-US" sz="2400" dirty="0"/>
              <a:t> Google Play, por lo que, </a:t>
            </a:r>
            <a:r>
              <a:rPr lang="en-US" sz="2400" dirty="0" err="1"/>
              <a:t>hablando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términos</a:t>
            </a:r>
            <a:r>
              <a:rPr lang="en-US" sz="2400" dirty="0"/>
              <a:t> de marketing, </a:t>
            </a:r>
            <a:r>
              <a:rPr lang="en-US" sz="2400" dirty="0" err="1"/>
              <a:t>ganan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visibilidad</a:t>
            </a:r>
            <a:r>
              <a:rPr lang="en-US" sz="2400" dirty="0"/>
              <a:t>.</a:t>
            </a:r>
          </a:p>
          <a:p>
            <a:r>
              <a:rPr lang="en-US" sz="2400" dirty="0"/>
              <a:t>Sin embargo, el Desarrollo y las </a:t>
            </a:r>
            <a:r>
              <a:rPr lang="en-US" sz="2400" dirty="0" err="1"/>
              <a:t>actualizaciones</a:t>
            </a:r>
            <a:r>
              <a:rPr lang="en-US" sz="2400" dirty="0"/>
              <a:t> de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son </a:t>
            </a:r>
            <a:r>
              <a:rPr lang="en-US" sz="2400" dirty="0" err="1"/>
              <a:t>costosos</a:t>
            </a:r>
            <a:r>
              <a:rPr lang="en-US" sz="2400" dirty="0"/>
              <a:t>.</a:t>
            </a: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403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Tecnologías</a:t>
            </a:r>
            <a:r>
              <a:rPr lang="en-US" sz="2400" b="1" dirty="0"/>
              <a:t> Web</a:t>
            </a:r>
          </a:p>
          <a:p>
            <a:endParaRPr lang="en-US" sz="2400" b="1" dirty="0"/>
          </a:p>
          <a:p>
            <a:r>
              <a:rPr lang="en-US" sz="2400" dirty="0"/>
              <a:t>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web se </a:t>
            </a:r>
            <a:r>
              <a:rPr lang="en-US" sz="2400" dirty="0" err="1"/>
              <a:t>desarrollan</a:t>
            </a:r>
            <a:r>
              <a:rPr lang="en-US" sz="2400" dirty="0"/>
              <a:t> con </a:t>
            </a:r>
            <a:r>
              <a:rPr lang="en-US" sz="2400" dirty="0" err="1"/>
              <a:t>lenguaje</a:t>
            </a:r>
            <a:r>
              <a:rPr lang="en-US" sz="2400" dirty="0"/>
              <a:t> </a:t>
            </a:r>
            <a:r>
              <a:rPr lang="en-US" sz="2400" dirty="0" err="1"/>
              <a:t>Javascript</a:t>
            </a:r>
            <a:r>
              <a:rPr lang="en-US" sz="2400" dirty="0"/>
              <a:t>, CSS o Html (</a:t>
            </a:r>
            <a:r>
              <a:rPr lang="en-US" sz="2400" dirty="0" err="1"/>
              <a:t>Boostrap</a:t>
            </a:r>
            <a:r>
              <a:rPr lang="en-US" sz="2400" dirty="0"/>
              <a:t>, Foundation).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diferencia</a:t>
            </a:r>
            <a:r>
              <a:rPr lang="en-US" sz="2400" dirty="0"/>
              <a:t> de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nativas</a:t>
            </a:r>
            <a:r>
              <a:rPr lang="en-US" sz="2400" dirty="0"/>
              <a:t>, la </a:t>
            </a:r>
            <a:r>
              <a:rPr lang="en-US" sz="2400" dirty="0" err="1"/>
              <a:t>aplicaciones</a:t>
            </a:r>
            <a:r>
              <a:rPr lang="en-US" sz="2400" dirty="0"/>
              <a:t> web es compatible, se </a:t>
            </a:r>
            <a:r>
              <a:rPr lang="en-US" sz="2400" dirty="0" err="1"/>
              <a:t>adapta</a:t>
            </a:r>
            <a:r>
              <a:rPr lang="en-US" sz="2400" dirty="0"/>
              <a:t> a </a:t>
            </a:r>
            <a:r>
              <a:rPr lang="en-US" sz="2400" dirty="0" err="1"/>
              <a:t>cualquier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operativo</a:t>
            </a:r>
            <a:r>
              <a:rPr lang="en-US" sz="2400" dirty="0"/>
              <a:t>, por lo que no </a:t>
            </a:r>
            <a:r>
              <a:rPr lang="en-US" sz="2400" dirty="0" err="1"/>
              <a:t>tiene</a:t>
            </a:r>
            <a:r>
              <a:rPr lang="en-US" sz="2400" dirty="0"/>
              <a:t> que </a:t>
            </a:r>
            <a:r>
              <a:rPr lang="en-US" sz="2400" dirty="0" err="1"/>
              <a:t>desarrollarse</a:t>
            </a:r>
            <a:r>
              <a:rPr lang="en-US" sz="2400" dirty="0"/>
              <a:t> una app para </a:t>
            </a:r>
            <a:r>
              <a:rPr lang="en-US" sz="2400" dirty="0" err="1"/>
              <a:t>cada</a:t>
            </a:r>
            <a:r>
              <a:rPr lang="en-US" sz="2400" dirty="0"/>
              <a:t> uno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sucede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caso</a:t>
            </a:r>
            <a:r>
              <a:rPr lang="en-US" sz="2400" dirty="0"/>
              <a:t> de las apps </a:t>
            </a:r>
            <a:r>
              <a:rPr lang="en-US" sz="2400" dirty="0" err="1"/>
              <a:t>nativas</a:t>
            </a:r>
            <a:r>
              <a:rPr lang="en-US" sz="2400" dirty="0"/>
              <a:t>, por lo que lo </a:t>
            </a:r>
            <a:r>
              <a:rPr lang="en-US" sz="2400" dirty="0" err="1"/>
              <a:t>hace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barato</a:t>
            </a:r>
            <a:r>
              <a:rPr lang="en-US" sz="2400" dirty="0"/>
              <a:t> de </a:t>
            </a:r>
            <a:r>
              <a:rPr lang="en-US" sz="2400" dirty="0" err="1"/>
              <a:t>desarrollar</a:t>
            </a:r>
            <a:r>
              <a:rPr lang="en-US" sz="2400" dirty="0"/>
              <a:t>. </a:t>
            </a:r>
            <a:r>
              <a:rPr lang="en-US" sz="2400" dirty="0" err="1"/>
              <a:t>Así</a:t>
            </a:r>
            <a:r>
              <a:rPr lang="en-US" sz="2400" dirty="0"/>
              <a:t> </a:t>
            </a:r>
            <a:r>
              <a:rPr lang="en-US" sz="2400" dirty="0" err="1"/>
              <a:t>mismo</a:t>
            </a:r>
            <a:r>
              <a:rPr lang="en-US" sz="2400" dirty="0"/>
              <a:t>, se </a:t>
            </a:r>
            <a:r>
              <a:rPr lang="en-US" sz="2400" dirty="0" err="1"/>
              <a:t>adapta</a:t>
            </a:r>
            <a:r>
              <a:rPr lang="en-US" sz="2400" dirty="0"/>
              <a:t> al </a:t>
            </a:r>
            <a:r>
              <a:rPr lang="en-US" sz="2400" dirty="0" err="1"/>
              <a:t>navegador</a:t>
            </a:r>
            <a:r>
              <a:rPr lang="en-US" sz="2400" dirty="0"/>
              <a:t> </a:t>
            </a:r>
            <a:r>
              <a:rPr lang="en-US" sz="2400" dirty="0" err="1"/>
              <a:t>móvil</a:t>
            </a:r>
            <a:r>
              <a:rPr lang="en-US" sz="2400" dirty="0"/>
              <a:t> </a:t>
            </a:r>
            <a:r>
              <a:rPr lang="en-US" sz="2400" dirty="0" err="1"/>
              <a:t>utilizado</a:t>
            </a:r>
            <a:r>
              <a:rPr lang="en-US" sz="2400" dirty="0"/>
              <a:t> por el </a:t>
            </a:r>
            <a:r>
              <a:rPr lang="en-US" sz="2400" dirty="0" err="1"/>
              <a:t>dispositivo</a:t>
            </a:r>
            <a:r>
              <a:rPr lang="en-US" sz="2400" dirty="0"/>
              <a:t>.</a:t>
            </a:r>
          </a:p>
          <a:p>
            <a:r>
              <a:rPr lang="en-US" sz="2400" dirty="0"/>
              <a:t>Las </a:t>
            </a:r>
            <a:r>
              <a:rPr lang="en-US" sz="2400" dirty="0" err="1"/>
              <a:t>desventajas</a:t>
            </a:r>
            <a:r>
              <a:rPr lang="en-US" sz="2400" dirty="0"/>
              <a:t> es que no </a:t>
            </a:r>
            <a:r>
              <a:rPr lang="en-US" sz="2400" dirty="0" err="1"/>
              <a:t>pueden</a:t>
            </a:r>
            <a:r>
              <a:rPr lang="en-US" sz="2400" dirty="0"/>
              <a:t> ser </a:t>
            </a:r>
            <a:r>
              <a:rPr lang="en-US" sz="2400" dirty="0" err="1"/>
              <a:t>publicadas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plataformas</a:t>
            </a:r>
            <a:r>
              <a:rPr lang="en-US" sz="2400" dirty="0"/>
              <a:t> para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distribución</a:t>
            </a:r>
            <a:r>
              <a:rPr lang="en-US" sz="2400" dirty="0"/>
              <a:t> y no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utilizar</a:t>
            </a:r>
            <a:r>
              <a:rPr lang="en-US" sz="2400" dirty="0"/>
              <a:t> los </a:t>
            </a:r>
            <a:r>
              <a:rPr lang="en-US" sz="2400" dirty="0" err="1"/>
              <a:t>recursos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del </a:t>
            </a:r>
            <a:r>
              <a:rPr lang="en-US" sz="2400" dirty="0" err="1"/>
              <a:t>dispositivo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óptima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son los </a:t>
            </a:r>
            <a:r>
              <a:rPr lang="en-US" sz="2400" dirty="0" err="1"/>
              <a:t>sensores</a:t>
            </a:r>
            <a:r>
              <a:rPr lang="en-US" sz="2400" dirty="0"/>
              <a:t> o la </a:t>
            </a:r>
            <a:r>
              <a:rPr lang="en-US" sz="2400" dirty="0" err="1"/>
              <a:t>cámara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136F6-298A-4CD8-8CFA-574FC659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6" y="4992616"/>
            <a:ext cx="5693822" cy="16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0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Tecnologías</a:t>
            </a:r>
            <a:r>
              <a:rPr lang="en-US" sz="2400" b="1" dirty="0"/>
              <a:t> </a:t>
            </a:r>
            <a:r>
              <a:rPr lang="en-US" sz="2400" b="1" dirty="0" err="1"/>
              <a:t>Híbridas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Se </a:t>
            </a:r>
            <a:r>
              <a:rPr lang="en-US" sz="2400" dirty="0" err="1"/>
              <a:t>llaman</a:t>
            </a:r>
            <a:r>
              <a:rPr lang="en-US" sz="2400" dirty="0"/>
              <a:t> </a:t>
            </a:r>
            <a:r>
              <a:rPr lang="en-US" sz="2400" dirty="0" err="1"/>
              <a:t>híbridas</a:t>
            </a:r>
            <a:r>
              <a:rPr lang="en-US" sz="2400" dirty="0"/>
              <a:t> </a:t>
            </a: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combinan</a:t>
            </a:r>
            <a:r>
              <a:rPr lang="en-US" sz="2400" dirty="0"/>
              <a:t> </a:t>
            </a:r>
            <a:r>
              <a:rPr lang="en-US" sz="2400" dirty="0" err="1"/>
              <a:t>aspectos</a:t>
            </a:r>
            <a:r>
              <a:rPr lang="en-US" sz="2400" dirty="0"/>
              <a:t> de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nativas</a:t>
            </a:r>
            <a:r>
              <a:rPr lang="en-US" sz="2400" dirty="0"/>
              <a:t> y de las </a:t>
            </a:r>
            <a:r>
              <a:rPr lang="en-US" sz="2400" dirty="0" err="1"/>
              <a:t>aplicaciones</a:t>
            </a:r>
            <a:r>
              <a:rPr lang="en-US" sz="2400" dirty="0"/>
              <a:t> web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convenga</a:t>
            </a:r>
            <a:r>
              <a:rPr lang="en-US" sz="2400" dirty="0"/>
              <a:t>.</a:t>
            </a:r>
          </a:p>
          <a:p>
            <a:r>
              <a:rPr lang="en-US" sz="2400" dirty="0"/>
              <a:t>Este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aplicaciones</a:t>
            </a:r>
            <a:r>
              <a:rPr lang="en-US" sz="2400" dirty="0"/>
              <a:t> se </a:t>
            </a:r>
            <a:r>
              <a:rPr lang="en-US" sz="2400" dirty="0" err="1"/>
              <a:t>desarrollan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lenguajes</a:t>
            </a:r>
            <a:r>
              <a:rPr lang="en-US" sz="2400" dirty="0"/>
              <a:t> de </a:t>
            </a:r>
            <a:r>
              <a:rPr lang="en-US" sz="2400" dirty="0" err="1"/>
              <a:t>desarrollo</a:t>
            </a:r>
            <a:r>
              <a:rPr lang="en-US" sz="2400" dirty="0"/>
              <a:t> web y un framework </a:t>
            </a:r>
            <a:r>
              <a:rPr lang="en-US" sz="2400" dirty="0" err="1"/>
              <a:t>dedicado</a:t>
            </a:r>
            <a:r>
              <a:rPr lang="en-US" sz="2400" dirty="0"/>
              <a:t> para la </a:t>
            </a:r>
            <a:r>
              <a:rPr lang="en-US" sz="2400" dirty="0" err="1"/>
              <a:t>creación</a:t>
            </a:r>
            <a:r>
              <a:rPr lang="en-US" sz="2400" dirty="0"/>
              <a:t> de las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híbridas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Pueden</a:t>
            </a:r>
            <a:r>
              <a:rPr lang="en-US" sz="2400" dirty="0"/>
              <a:t> utilizer </a:t>
            </a:r>
            <a:r>
              <a:rPr lang="en-US" sz="2400" dirty="0" err="1"/>
              <a:t>muchas</a:t>
            </a:r>
            <a:r>
              <a:rPr lang="en-US" sz="2400" dirty="0"/>
              <a:t> de las </a:t>
            </a:r>
            <a:r>
              <a:rPr lang="en-US" sz="2400" dirty="0" err="1"/>
              <a:t>funcionalidades</a:t>
            </a:r>
            <a:r>
              <a:rPr lang="en-US" sz="2400" dirty="0"/>
              <a:t> </a:t>
            </a:r>
            <a:r>
              <a:rPr lang="en-US" sz="2400" dirty="0" err="1"/>
              <a:t>características</a:t>
            </a:r>
            <a:r>
              <a:rPr lang="en-US" sz="2400" dirty="0"/>
              <a:t> de los </a:t>
            </a:r>
            <a:r>
              <a:rPr lang="en-US" sz="2400" dirty="0" err="1"/>
              <a:t>dispositivos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(</a:t>
            </a:r>
            <a:r>
              <a:rPr lang="en-US" sz="2400" dirty="0" err="1"/>
              <a:t>cámara</a:t>
            </a:r>
            <a:r>
              <a:rPr lang="en-US" sz="2400" dirty="0"/>
              <a:t>, </a:t>
            </a:r>
            <a:r>
              <a:rPr lang="en-US" sz="2400" dirty="0" err="1"/>
              <a:t>contactos</a:t>
            </a:r>
            <a:r>
              <a:rPr lang="en-US" sz="2400" dirty="0"/>
              <a:t>, etc.).</a:t>
            </a:r>
          </a:p>
          <a:p>
            <a:r>
              <a:rPr lang="en-US" sz="2400" dirty="0" err="1"/>
              <a:t>Otras</a:t>
            </a:r>
            <a:r>
              <a:rPr lang="en-US" sz="2400" dirty="0"/>
              <a:t> de las </a:t>
            </a:r>
            <a:r>
              <a:rPr lang="en-US" sz="2400" dirty="0" err="1"/>
              <a:t>ventajas</a:t>
            </a:r>
            <a:r>
              <a:rPr lang="en-US" sz="2400" dirty="0"/>
              <a:t> de </a:t>
            </a:r>
            <a:r>
              <a:rPr lang="en-US" sz="2400" dirty="0" err="1"/>
              <a:t>éstas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es que el </a:t>
            </a:r>
            <a:r>
              <a:rPr lang="en-US" sz="2400" dirty="0" err="1"/>
              <a:t>costo</a:t>
            </a:r>
            <a:r>
              <a:rPr lang="en-US" sz="2400" dirty="0"/>
              <a:t> de </a:t>
            </a:r>
            <a:r>
              <a:rPr lang="en-US" sz="2400" dirty="0" err="1"/>
              <a:t>desarrollo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ser </a:t>
            </a:r>
            <a:r>
              <a:rPr lang="en-US" sz="2400" dirty="0" err="1"/>
              <a:t>menor</a:t>
            </a:r>
            <a:r>
              <a:rPr lang="en-US" sz="2400" dirty="0"/>
              <a:t> que el de una </a:t>
            </a:r>
            <a:r>
              <a:rPr lang="en-US" sz="2400" dirty="0" err="1"/>
              <a:t>nativa</a:t>
            </a:r>
            <a:r>
              <a:rPr lang="en-US" sz="2400" dirty="0"/>
              <a:t>, son </a:t>
            </a:r>
            <a:r>
              <a:rPr lang="en-US" sz="2400" dirty="0" err="1"/>
              <a:t>multiplataforma</a:t>
            </a:r>
            <a:r>
              <a:rPr lang="en-US" sz="2400" dirty="0"/>
              <a:t> y se </a:t>
            </a:r>
            <a:r>
              <a:rPr lang="en-US" sz="2400" dirty="0" err="1"/>
              <a:t>permite</a:t>
            </a:r>
            <a:r>
              <a:rPr lang="en-US" sz="2400" dirty="0"/>
              <a:t> la </a:t>
            </a:r>
            <a:r>
              <a:rPr lang="en-US" sz="2400" dirty="0" err="1"/>
              <a:t>distribución</a:t>
            </a:r>
            <a:r>
              <a:rPr lang="en-US" sz="2400" dirty="0"/>
              <a:t> a </a:t>
            </a:r>
            <a:r>
              <a:rPr lang="en-US" sz="2400" dirty="0" err="1"/>
              <a:t>través</a:t>
            </a:r>
            <a:r>
              <a:rPr lang="en-US" sz="2400" dirty="0"/>
              <a:t> de las tiendas de </a:t>
            </a:r>
            <a:r>
              <a:rPr lang="en-US" sz="2400" dirty="0" err="1"/>
              <a:t>su</a:t>
            </a:r>
            <a:r>
              <a:rPr lang="en-US" sz="2400" dirty="0"/>
              <a:t> respective </a:t>
            </a:r>
            <a:r>
              <a:rPr lang="en-US" sz="2400" dirty="0" err="1"/>
              <a:t>plataforma</a:t>
            </a:r>
            <a:r>
              <a:rPr lang="en-US" sz="2400" dirty="0"/>
              <a:t>. </a:t>
            </a:r>
            <a:r>
              <a:rPr lang="en-US" sz="2400" dirty="0" err="1"/>
              <a:t>Ejemplos</a:t>
            </a:r>
            <a:r>
              <a:rPr lang="en-US" sz="2400" dirty="0"/>
              <a:t> de </a:t>
            </a:r>
            <a:r>
              <a:rPr lang="en-US" sz="2400" dirty="0" err="1"/>
              <a:t>tecnologías</a:t>
            </a:r>
            <a:r>
              <a:rPr lang="en-US" sz="2400" dirty="0"/>
              <a:t> que se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para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de apps son Ionic, React Native, </a:t>
            </a:r>
            <a:r>
              <a:rPr lang="en-US" sz="2400" dirty="0" err="1"/>
              <a:t>NativeScript</a:t>
            </a:r>
            <a:r>
              <a:rPr lang="en-US" sz="2400" dirty="0"/>
              <a:t>, PhoneGap, etc.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2305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Xamarin</a:t>
            </a:r>
          </a:p>
          <a:p>
            <a:endParaRPr lang="en-US" sz="2400" b="1" dirty="0"/>
          </a:p>
          <a:p>
            <a:r>
              <a:rPr lang="en-US" sz="2400" dirty="0"/>
              <a:t>Es un </a:t>
            </a:r>
            <a:r>
              <a:rPr lang="en-US" sz="2400" dirty="0" err="1"/>
              <a:t>entorno</a:t>
            </a:r>
            <a:r>
              <a:rPr lang="en-US" sz="2400" dirty="0"/>
              <a:t> de </a:t>
            </a:r>
            <a:r>
              <a:rPr lang="en-US" sz="2400" dirty="0" err="1"/>
              <a:t>desarrollo</a:t>
            </a:r>
            <a:r>
              <a:rPr lang="en-US" sz="2400" dirty="0"/>
              <a:t> de apps que </a:t>
            </a: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C# para la </a:t>
            </a:r>
            <a:r>
              <a:rPr lang="en-US" sz="2400" dirty="0" err="1"/>
              <a:t>lógica</a:t>
            </a:r>
            <a:r>
              <a:rPr lang="en-US" sz="2400" dirty="0"/>
              <a:t> y XAML para las vistas, </a:t>
            </a:r>
            <a:r>
              <a:rPr lang="en-US" sz="2400" dirty="0" err="1"/>
              <a:t>consigue</a:t>
            </a:r>
            <a:r>
              <a:rPr lang="en-US" sz="2400" dirty="0"/>
              <a:t> </a:t>
            </a:r>
            <a:r>
              <a:rPr lang="en-US" sz="2400" dirty="0" err="1"/>
              <a:t>compilar</a:t>
            </a:r>
            <a:r>
              <a:rPr lang="en-US" sz="2400" dirty="0"/>
              <a:t>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nativa</a:t>
            </a:r>
            <a:r>
              <a:rPr lang="en-US" sz="2400" dirty="0"/>
              <a:t> para multiples.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7453F-2A32-4FC7-9169-B971A330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39" y="2681555"/>
            <a:ext cx="3675241" cy="1494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D297E-0496-4FD4-B857-BF446FA93E6A}"/>
              </a:ext>
            </a:extLst>
          </p:cNvPr>
          <p:cNvSpPr txBox="1"/>
          <p:nvPr/>
        </p:nvSpPr>
        <p:spPr>
          <a:xfrm>
            <a:off x="689113" y="4394156"/>
            <a:ext cx="10629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dirty="0"/>
              <a:t>La </a:t>
            </a:r>
            <a:r>
              <a:rPr lang="en-US" sz="2400" dirty="0" err="1"/>
              <a:t>novedad</a:t>
            </a:r>
            <a:r>
              <a:rPr lang="en-US" sz="2400" dirty="0"/>
              <a:t> de Xamarin es la </a:t>
            </a:r>
            <a:r>
              <a:rPr lang="en-US" sz="2400" dirty="0" err="1"/>
              <a:t>oportunidad</a:t>
            </a:r>
            <a:r>
              <a:rPr lang="en-US" sz="2400" dirty="0"/>
              <a:t> que </a:t>
            </a:r>
            <a:r>
              <a:rPr lang="en-US" sz="2400" dirty="0" err="1"/>
              <a:t>desde</a:t>
            </a:r>
            <a:r>
              <a:rPr lang="en-US" sz="2400" dirty="0"/>
              <a:t> un solo </a:t>
            </a:r>
            <a:r>
              <a:rPr lang="en-US" sz="2400" dirty="0" err="1"/>
              <a:t>lenguaje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r>
              <a:rPr lang="en-US" sz="2400" dirty="0"/>
              <a:t> (C#) se </a:t>
            </a:r>
            <a:r>
              <a:rPr lang="en-US" sz="2400" dirty="0" err="1"/>
              <a:t>puedan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para Android, iOS y Windows Phone.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56973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EA91E-E40E-4D43-99B5-DE66BEE3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21" y="1403280"/>
            <a:ext cx="9027399" cy="38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2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10429462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Herramientas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y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tecnologías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para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móviles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Ionic (</a:t>
            </a:r>
            <a:r>
              <a:rPr lang="en-US" sz="2400" b="1" dirty="0" err="1"/>
              <a:t>aplicaciones</a:t>
            </a:r>
            <a:r>
              <a:rPr lang="en-US" sz="2400" b="1" dirty="0"/>
              <a:t> </a:t>
            </a:r>
            <a:r>
              <a:rPr lang="en-US" sz="2400" b="1" dirty="0" err="1"/>
              <a:t>híbridas</a:t>
            </a:r>
            <a:r>
              <a:rPr lang="en-US" sz="2400" b="1" dirty="0"/>
              <a:t>)</a:t>
            </a:r>
          </a:p>
          <a:p>
            <a:endParaRPr lang="en-US" sz="2400" b="1" dirty="0"/>
          </a:p>
          <a:p>
            <a:r>
              <a:rPr lang="en-US" sz="2400" dirty="0"/>
              <a:t>Es un framework de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abierto</a:t>
            </a:r>
            <a:r>
              <a:rPr lang="en-US" sz="2400" dirty="0"/>
              <a:t> que se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Desarrollo de </a:t>
            </a:r>
            <a:r>
              <a:rPr lang="en-US" sz="2400" dirty="0" err="1"/>
              <a:t>aplicaciones</a:t>
            </a:r>
            <a:r>
              <a:rPr lang="en-US" sz="2400" dirty="0"/>
              <a:t> </a:t>
            </a:r>
            <a:r>
              <a:rPr lang="en-US" sz="2400" dirty="0" err="1"/>
              <a:t>móviles</a:t>
            </a:r>
            <a:r>
              <a:rPr lang="en-US" sz="2400" dirty="0"/>
              <a:t> </a:t>
            </a:r>
            <a:r>
              <a:rPr lang="en-US" sz="2400" dirty="0" err="1"/>
              <a:t>híbridas</a:t>
            </a:r>
            <a:r>
              <a:rPr lang="en-US" sz="2400" dirty="0"/>
              <a:t>, es </a:t>
            </a:r>
            <a:r>
              <a:rPr lang="en-US" sz="2400" dirty="0" err="1"/>
              <a:t>decir</a:t>
            </a:r>
            <a:r>
              <a:rPr lang="en-US" sz="2400" dirty="0"/>
              <a:t>, se </a:t>
            </a:r>
            <a:r>
              <a:rPr lang="en-US" sz="2400" dirty="0" err="1"/>
              <a:t>combinan</a:t>
            </a:r>
            <a:r>
              <a:rPr lang="en-US" sz="2400" dirty="0"/>
              <a:t> Html, </a:t>
            </a:r>
            <a:r>
              <a:rPr lang="en-US" sz="2400" dirty="0" err="1"/>
              <a:t>Css</a:t>
            </a:r>
            <a:r>
              <a:rPr lang="en-US" sz="2400" dirty="0"/>
              <a:t> y JavaScript </a:t>
            </a:r>
            <a:r>
              <a:rPr lang="en-US" sz="2400" dirty="0" err="1"/>
              <a:t>dando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resultado</a:t>
            </a:r>
            <a:r>
              <a:rPr lang="en-US" sz="2400" dirty="0"/>
              <a:t> </a:t>
            </a:r>
            <a:r>
              <a:rPr lang="en-US" sz="2400" dirty="0" err="1"/>
              <a:t>aplicaciones</a:t>
            </a:r>
            <a:r>
              <a:rPr lang="en-US" sz="2400" dirty="0"/>
              <a:t> que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descargarse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las tiendas de Android y IOS (</a:t>
            </a:r>
            <a:r>
              <a:rPr lang="en-US" sz="2400" dirty="0" err="1"/>
              <a:t>Multiplataforma</a:t>
            </a:r>
            <a:r>
              <a:rPr lang="en-US" sz="2400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EEA8B-AA01-4D56-9FAE-853060C77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68" y="3272988"/>
            <a:ext cx="7135221" cy="235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D1FC17-FB37-4820-AB45-73C41116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420" y="2942270"/>
            <a:ext cx="1294501" cy="268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3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896960" y="605880"/>
            <a:ext cx="8492400" cy="57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0500" lnSpcReduction="20000"/>
          </a:bodyPr>
          <a:lstStyle/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Maestro: Luis Manuel Ortiz de la Torre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 err="1">
                <a:solidFill>
                  <a:srgbClr val="000000"/>
                </a:solidFill>
                <a:latin typeface="Arial"/>
                <a:ea typeface="DejaVu Sans"/>
              </a:rPr>
              <a:t>Celular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: 4491824495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Evaluación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b="1" spc="-1" dirty="0">
                <a:solidFill>
                  <a:srgbClr val="000000"/>
                </a:solidFill>
                <a:latin typeface="Arial"/>
                <a:ea typeface="DejaVu Sans"/>
              </a:rPr>
              <a:t>Primer </a:t>
            </a:r>
            <a:r>
              <a:rPr lang="en-US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Parcial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→ 30%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Examen 80%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DejaVu Sans"/>
              </a:rPr>
              <a:t>Tareas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20%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b="1" spc="-1" dirty="0">
                <a:solidFill>
                  <a:srgbClr val="000000"/>
                </a:solidFill>
                <a:latin typeface="Arial"/>
                <a:ea typeface="DejaVu Sans"/>
              </a:rPr>
              <a:t>Segundo </a:t>
            </a:r>
            <a:r>
              <a:rPr lang="en-US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Parcial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DejaVu Sans"/>
              </a:rPr>
              <a:t> →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35%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Examen 55%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DejaVu Sans"/>
              </a:rPr>
              <a:t>Tareas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15%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latin typeface="Arial"/>
              </a:rPr>
              <a:t>* Proyecto 30%</a:t>
            </a: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Tercer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000000"/>
                </a:solidFill>
                <a:latin typeface="Arial"/>
                <a:ea typeface="DejaVu Sans"/>
              </a:rPr>
              <a:t>Parcial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DejaVu Sans"/>
              </a:rPr>
              <a:t> →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35%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Examen 55%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  <a:ea typeface="DejaVu Sans"/>
              </a:rPr>
              <a:t>Tareas</a:t>
            </a:r>
            <a:r>
              <a:rPr lang="en-US" sz="2800" spc="-1" dirty="0">
                <a:solidFill>
                  <a:srgbClr val="000000"/>
                </a:solidFill>
                <a:latin typeface="Arial"/>
                <a:ea typeface="DejaVu Sans"/>
              </a:rPr>
              <a:t> 15%</a:t>
            </a: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r>
              <a:rPr lang="en-US" sz="2800" spc="-1" dirty="0">
                <a:latin typeface="Arial"/>
              </a:rPr>
              <a:t>* Proyecto 30%</a:t>
            </a: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 algn="ctr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8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grpSp>
        <p:nvGrpSpPr>
          <p:cNvPr id="46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47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8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50" name="CustomShape 6"/>
          <p:cNvSpPr/>
          <p:nvPr/>
        </p:nvSpPr>
        <p:spPr>
          <a:xfrm>
            <a:off x="1703640" y="88920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7"/>
          <p:cNvSpPr/>
          <p:nvPr/>
        </p:nvSpPr>
        <p:spPr>
          <a:xfrm>
            <a:off x="2711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271360" y="2421000"/>
            <a:ext cx="7636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800" b="1" spc="-1" dirty="0" err="1">
                <a:solidFill>
                  <a:srgbClr val="002060"/>
                </a:solidFill>
                <a:latin typeface="Arial"/>
                <a:ea typeface="DejaVu Sans"/>
              </a:rPr>
              <a:t>Introducción</a:t>
            </a:r>
            <a:r>
              <a:rPr lang="en-US" sz="8800" b="1" spc="-1" dirty="0">
                <a:solidFill>
                  <a:srgbClr val="002060"/>
                </a:solidFill>
                <a:latin typeface="Arial"/>
                <a:ea typeface="DejaVu Sans"/>
              </a:rPr>
              <a:t> y </a:t>
            </a:r>
            <a:r>
              <a:rPr lang="en-US" sz="8800" b="1" spc="-1" dirty="0" err="1">
                <a:solidFill>
                  <a:srgbClr val="002060"/>
                </a:solidFill>
                <a:latin typeface="Arial"/>
                <a:ea typeface="DejaVu Sans"/>
              </a:rPr>
              <a:t>Conceptos</a:t>
            </a:r>
            <a:r>
              <a:rPr lang="en-US" sz="8800" b="1" spc="-1" dirty="0">
                <a:solidFill>
                  <a:srgbClr val="002060"/>
                </a:solidFill>
                <a:latin typeface="Arial"/>
                <a:ea typeface="DejaVu Sans"/>
              </a:rPr>
              <a:t> </a:t>
            </a:r>
            <a:r>
              <a:rPr lang="en-US" sz="8800" b="1" spc="-1" dirty="0" err="1">
                <a:solidFill>
                  <a:srgbClr val="002060"/>
                </a:solidFill>
                <a:latin typeface="Arial"/>
                <a:ea typeface="DejaVu Sans"/>
              </a:rPr>
              <a:t>Básicos</a:t>
            </a:r>
            <a:endParaRPr lang="en-US" sz="8800" spc="-1" dirty="0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2271360" y="5949360"/>
            <a:ext cx="8288640" cy="7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3"/>
          <p:cNvSpPr/>
          <p:nvPr/>
        </p:nvSpPr>
        <p:spPr>
          <a:xfrm>
            <a:off x="3647640" y="3717000"/>
            <a:ext cx="6768720" cy="360"/>
          </a:xfrm>
          <a:prstGeom prst="line">
            <a:avLst/>
          </a:prstGeom>
          <a:ln w="7632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4"/>
          <p:cNvSpPr/>
          <p:nvPr/>
        </p:nvSpPr>
        <p:spPr>
          <a:xfrm>
            <a:off x="3799920" y="3869280"/>
            <a:ext cx="6768720" cy="360"/>
          </a:xfrm>
          <a:prstGeom prst="line">
            <a:avLst/>
          </a:prstGeom>
          <a:ln w="76320">
            <a:solidFill>
              <a:schemeClr val="accent4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" name="Picture 2"/>
          <p:cNvPicPr/>
          <p:nvPr/>
        </p:nvPicPr>
        <p:blipFill>
          <a:blip r:embed="rId2"/>
          <a:stretch/>
        </p:blipFill>
        <p:spPr>
          <a:xfrm>
            <a:off x="1775640" y="260640"/>
            <a:ext cx="1723680" cy="1751040"/>
          </a:xfrm>
          <a:prstGeom prst="rect">
            <a:avLst/>
          </a:prstGeom>
          <a:ln w="9360">
            <a:noFill/>
          </a:ln>
        </p:spPr>
      </p:pic>
      <p:sp>
        <p:nvSpPr>
          <p:cNvPr id="57" name="CustomShape 5"/>
          <p:cNvSpPr/>
          <p:nvPr/>
        </p:nvSpPr>
        <p:spPr>
          <a:xfrm>
            <a:off x="3503640" y="260640"/>
            <a:ext cx="6811920" cy="22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8840" indent="-315360" algn="ctr"/>
            <a:r>
              <a:rPr lang="en-US" sz="2800" b="1" spc="-1">
                <a:solidFill>
                  <a:srgbClr val="C00000"/>
                </a:solidFill>
                <a:latin typeface="Arial"/>
                <a:ea typeface="DejaVu Sans"/>
              </a:rPr>
              <a:t>Universidad Panamericana</a:t>
            </a:r>
            <a:endParaRPr lang="en-US" sz="2800" spc="-1">
              <a:latin typeface="Arial"/>
            </a:endParaRPr>
          </a:p>
          <a:p>
            <a:pPr marL="438840" indent="-315360" algn="ctr"/>
            <a:r>
              <a:rPr lang="en-US" sz="2800" b="1" spc="-1">
                <a:solidFill>
                  <a:srgbClr val="C00000"/>
                </a:solidFill>
                <a:latin typeface="Arial"/>
                <a:ea typeface="DejaVu Sans"/>
              </a:rPr>
              <a:t>Campus Bonaterra</a:t>
            </a:r>
            <a:endParaRPr lang="en-US" sz="28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81877" y="692640"/>
            <a:ext cx="10840279" cy="54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latin typeface="Arial"/>
              </a:rPr>
              <a:t>Un </a:t>
            </a:r>
            <a:r>
              <a:rPr lang="en-US" sz="2000" spc="-1" dirty="0" err="1">
                <a:latin typeface="Arial"/>
              </a:rPr>
              <a:t>dispositivo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inteligente</a:t>
            </a:r>
            <a:r>
              <a:rPr lang="en-US" sz="2000" spc="-1" dirty="0">
                <a:latin typeface="Arial"/>
              </a:rPr>
              <a:t> es un </a:t>
            </a:r>
            <a:r>
              <a:rPr lang="en-US" sz="2000" spc="-1" dirty="0" err="1">
                <a:latin typeface="Arial"/>
              </a:rPr>
              <a:t>dispositivo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electrónico</a:t>
            </a:r>
            <a:r>
              <a:rPr lang="en-US" sz="2000" spc="-1" dirty="0">
                <a:latin typeface="Arial"/>
              </a:rPr>
              <a:t>, </a:t>
            </a:r>
            <a:r>
              <a:rPr lang="en-US" sz="2000" spc="-1" dirty="0" err="1">
                <a:latin typeface="Arial"/>
              </a:rPr>
              <a:t>generalmente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conectado</a:t>
            </a:r>
            <a:r>
              <a:rPr lang="en-US" sz="2000" spc="-1" dirty="0">
                <a:latin typeface="Arial"/>
              </a:rPr>
              <a:t> a </a:t>
            </a:r>
            <a:r>
              <a:rPr lang="en-US" sz="2000" spc="-1" dirty="0" err="1">
                <a:latin typeface="Arial"/>
              </a:rPr>
              <a:t>otros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 err="1">
                <a:latin typeface="Arial"/>
              </a:rPr>
              <a:t>dispositivos</a:t>
            </a:r>
            <a:r>
              <a:rPr lang="en-US" sz="2000" spc="-1" dirty="0">
                <a:latin typeface="Arial"/>
              </a:rPr>
              <a:t> o redes a </a:t>
            </a:r>
            <a:r>
              <a:rPr lang="en-US" sz="2000" spc="-1" dirty="0" err="1">
                <a:latin typeface="Arial"/>
              </a:rPr>
              <a:t>través</a:t>
            </a:r>
            <a:r>
              <a:rPr lang="en-US" sz="2000" spc="-1" dirty="0">
                <a:latin typeface="Arial"/>
              </a:rPr>
              <a:t> de </a:t>
            </a:r>
            <a:r>
              <a:rPr lang="en-US" sz="2000" spc="-1" dirty="0" err="1">
                <a:latin typeface="Arial"/>
              </a:rPr>
              <a:t>diferentes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protocolos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inalámbricos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como</a:t>
            </a:r>
            <a:r>
              <a:rPr lang="en-US" sz="2000" spc="-1" dirty="0">
                <a:latin typeface="Arial"/>
              </a:rPr>
              <a:t> Bluetooth, NFC, </a:t>
            </a:r>
            <a:r>
              <a:rPr lang="en-US" sz="2000" spc="-1" dirty="0" err="1">
                <a:latin typeface="Arial"/>
              </a:rPr>
              <a:t>Wifi</a:t>
            </a:r>
            <a:r>
              <a:rPr lang="en-US" sz="2000" spc="-1" dirty="0">
                <a:latin typeface="Arial"/>
              </a:rPr>
              <a:t>,</a:t>
            </a:r>
          </a:p>
          <a:p>
            <a:pPr marL="343080" indent="-338400" algn="just">
              <a:spcBef>
                <a:spcPts val="400"/>
              </a:spcBef>
            </a:pPr>
            <a:r>
              <a:rPr lang="en-US" sz="2000" spc="-1" dirty="0" err="1">
                <a:latin typeface="Arial"/>
              </a:rPr>
              <a:t>etc</a:t>
            </a:r>
            <a:r>
              <a:rPr lang="en-US" sz="2000" spc="-1" dirty="0">
                <a:latin typeface="Arial"/>
              </a:rPr>
              <a:t>, </a:t>
            </a:r>
            <a:r>
              <a:rPr lang="en-US" sz="2000" spc="-1" dirty="0" err="1">
                <a:latin typeface="Arial"/>
              </a:rPr>
              <a:t>diseñados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específicamente</a:t>
            </a:r>
            <a:r>
              <a:rPr lang="en-US" sz="2000" spc="-1" dirty="0">
                <a:latin typeface="Arial"/>
              </a:rPr>
              <a:t> para una </a:t>
            </a:r>
            <a:r>
              <a:rPr lang="en-US" sz="2000" spc="-1" dirty="0" err="1">
                <a:latin typeface="Arial"/>
              </a:rPr>
              <a:t>función</a:t>
            </a:r>
            <a:r>
              <a:rPr lang="en-US" sz="2000" spc="-1" dirty="0">
                <a:latin typeface="Arial"/>
              </a:rPr>
              <a:t>, </a:t>
            </a:r>
            <a:r>
              <a:rPr lang="en-US" sz="2000" spc="-1" dirty="0" err="1">
                <a:latin typeface="Arial"/>
              </a:rPr>
              <a:t>pero</a:t>
            </a:r>
            <a:r>
              <a:rPr lang="en-US" sz="2000" spc="-1" dirty="0">
                <a:latin typeface="Arial"/>
              </a:rPr>
              <a:t> que </a:t>
            </a:r>
            <a:r>
              <a:rPr lang="en-US" sz="2000" spc="-1" dirty="0" err="1">
                <a:latin typeface="Arial"/>
              </a:rPr>
              <a:t>pueden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llevar</a:t>
            </a:r>
            <a:r>
              <a:rPr lang="en-US" sz="2000" spc="-1" dirty="0">
                <a:latin typeface="Arial"/>
              </a:rPr>
              <a:t> a </a:t>
            </a:r>
            <a:r>
              <a:rPr lang="en-US" sz="2000" spc="-1" dirty="0" err="1">
                <a:latin typeface="Arial"/>
              </a:rPr>
              <a:t>cabo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otras</a:t>
            </a: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2000" spc="-1" dirty="0" err="1">
                <a:latin typeface="Arial"/>
              </a:rPr>
              <a:t>funciones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más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generales</a:t>
            </a:r>
            <a:r>
              <a:rPr lang="en-US" sz="2000" spc="-1" dirty="0">
                <a:latin typeface="Arial"/>
              </a:rPr>
              <a:t>.</a:t>
            </a:r>
          </a:p>
          <a:p>
            <a:pPr marL="343080" indent="-338400" algn="just">
              <a:spcBef>
                <a:spcPts val="400"/>
              </a:spcBef>
            </a:pPr>
            <a:r>
              <a:rPr lang="en-US" sz="2000" spc="-1" dirty="0" err="1">
                <a:latin typeface="Arial"/>
              </a:rPr>
              <a:t>Actualmente</a:t>
            </a:r>
            <a:r>
              <a:rPr lang="en-US" sz="2000" spc="-1" dirty="0">
                <a:latin typeface="Arial"/>
              </a:rPr>
              <a:t> los </a:t>
            </a:r>
            <a:r>
              <a:rPr lang="en-US" sz="2000" spc="-1" dirty="0" err="1">
                <a:latin typeface="Arial"/>
              </a:rPr>
              <a:t>dispositivos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inteligentes</a:t>
            </a:r>
            <a:r>
              <a:rPr lang="en-US" sz="2000" spc="-1" dirty="0">
                <a:latin typeface="Arial"/>
              </a:rPr>
              <a:t> se </a:t>
            </a:r>
            <a:r>
              <a:rPr lang="en-US" sz="2000" spc="-1" dirty="0" err="1">
                <a:latin typeface="Arial"/>
              </a:rPr>
              <a:t>pueden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aplicar</a:t>
            </a:r>
            <a:r>
              <a:rPr lang="en-US" sz="2000" spc="-1" dirty="0">
                <a:latin typeface="Arial"/>
              </a:rPr>
              <a:t> a los </a:t>
            </a:r>
            <a:r>
              <a:rPr lang="en-US" sz="2000" spc="-1" dirty="0" err="1">
                <a:latin typeface="Arial"/>
              </a:rPr>
              <a:t>tres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principales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entornos</a:t>
            </a:r>
            <a:r>
              <a:rPr lang="en-US" sz="2000" spc="-1" dirty="0">
                <a:latin typeface="Arial"/>
              </a:rPr>
              <a:t> de</a:t>
            </a:r>
          </a:p>
          <a:p>
            <a:pPr marL="343080" indent="-338400" algn="just">
              <a:spcBef>
                <a:spcPts val="400"/>
              </a:spcBef>
            </a:pPr>
            <a:r>
              <a:rPr lang="en-US" sz="2000" spc="-1" dirty="0" err="1">
                <a:latin typeface="Arial"/>
              </a:rPr>
              <a:t>sistema</a:t>
            </a:r>
            <a:r>
              <a:rPr lang="en-US" sz="2000" spc="-1" dirty="0">
                <a:latin typeface="Arial"/>
              </a:rPr>
              <a:t>: </a:t>
            </a:r>
            <a:r>
              <a:rPr lang="en-US" sz="2000" spc="-1" dirty="0" err="1">
                <a:latin typeface="Arial"/>
              </a:rPr>
              <a:t>mundo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físico</a:t>
            </a:r>
            <a:r>
              <a:rPr lang="en-US" sz="2000" spc="-1" dirty="0">
                <a:latin typeface="Arial"/>
              </a:rPr>
              <a:t>, ambientes </a:t>
            </a:r>
            <a:r>
              <a:rPr lang="en-US" sz="2000" spc="-1" dirty="0" err="1">
                <a:latin typeface="Arial"/>
              </a:rPr>
              <a:t>humanos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centrados</a:t>
            </a:r>
            <a:r>
              <a:rPr lang="en-US" sz="2000" spc="-1" dirty="0">
                <a:latin typeface="Arial"/>
              </a:rPr>
              <a:t> y </a:t>
            </a:r>
            <a:r>
              <a:rPr lang="en-US" sz="2000" spc="-1" dirty="0" err="1">
                <a:latin typeface="Arial"/>
              </a:rPr>
              <a:t>entornos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informáticos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distribuidos</a:t>
            </a:r>
            <a:r>
              <a:rPr lang="en-US" sz="2000" spc="-1" dirty="0">
                <a:latin typeface="Arial"/>
              </a:rPr>
              <a:t>.</a:t>
            </a: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8" name="Picture 4" descr="Qué es Internet de las Cosas y Cómo Funciona? | Le VPN">
            <a:extLst>
              <a:ext uri="{FF2B5EF4-FFF2-40B4-BE49-F238E27FC236}">
                <a16:creationId xmlns:a16="http://schemas.microsoft.com/office/drawing/2014/main" id="{63C979B4-FA0A-4D20-8C6B-02B2FD0A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25" y="3267768"/>
            <a:ext cx="5499653" cy="287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81877" y="692640"/>
            <a:ext cx="10840279" cy="61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3800" b="1" spc="-1" dirty="0">
                <a:latin typeface="Arial"/>
              </a:rPr>
              <a:t>Lo que </a:t>
            </a:r>
            <a:r>
              <a:rPr lang="en-US" sz="3800" b="1" spc="-1" dirty="0" err="1">
                <a:latin typeface="Arial"/>
              </a:rPr>
              <a:t>hace</a:t>
            </a:r>
            <a:r>
              <a:rPr lang="en-US" sz="3800" b="1" spc="-1" dirty="0">
                <a:latin typeface="Arial"/>
              </a:rPr>
              <a:t> que un </a:t>
            </a:r>
            <a:r>
              <a:rPr lang="en-US" sz="3800" b="1" spc="-1" dirty="0" err="1">
                <a:latin typeface="Arial"/>
              </a:rPr>
              <a:t>dispositivo</a:t>
            </a:r>
            <a:r>
              <a:rPr lang="en-US" sz="3800" b="1" spc="-1" dirty="0">
                <a:latin typeface="Arial"/>
              </a:rPr>
              <a:t> </a:t>
            </a:r>
            <a:r>
              <a:rPr lang="en-US" sz="3800" b="1" spc="-1" dirty="0" err="1">
                <a:latin typeface="Arial"/>
              </a:rPr>
              <a:t>inteligente</a:t>
            </a:r>
            <a:r>
              <a:rPr lang="en-US" sz="3800" b="1" spc="-1" dirty="0">
                <a:latin typeface="Arial"/>
              </a:rPr>
              <a:t> sea “</a:t>
            </a:r>
            <a:r>
              <a:rPr lang="en-US" sz="3800" b="1" spc="-1" dirty="0" err="1">
                <a:latin typeface="Arial"/>
              </a:rPr>
              <a:t>inteligente</a:t>
            </a:r>
            <a:r>
              <a:rPr lang="en-US" sz="3800" b="1" spc="-1" dirty="0">
                <a:latin typeface="Arial"/>
              </a:rPr>
              <a:t>”</a:t>
            </a:r>
          </a:p>
          <a:p>
            <a:pPr marL="343080" indent="-338400" algn="just">
              <a:spcBef>
                <a:spcPts val="400"/>
              </a:spcBef>
            </a:pPr>
            <a:endParaRPr lang="en-US" sz="3800" b="1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3800" spc="-1" dirty="0">
                <a:latin typeface="Arial"/>
              </a:rPr>
              <a:t>	</a:t>
            </a:r>
            <a:r>
              <a:rPr lang="en-US" sz="3800" spc="-1" dirty="0" err="1">
                <a:latin typeface="Arial"/>
              </a:rPr>
              <a:t>Últimamente</a:t>
            </a:r>
            <a:r>
              <a:rPr lang="en-US" sz="3800" spc="-1" dirty="0">
                <a:latin typeface="Arial"/>
              </a:rPr>
              <a:t>, los </a:t>
            </a:r>
            <a:r>
              <a:rPr lang="en-US" sz="3800" spc="-1" dirty="0" err="1">
                <a:latin typeface="Arial"/>
              </a:rPr>
              <a:t>dispositivos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inteligentes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han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sido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sinónimo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todo</a:t>
            </a:r>
            <a:r>
              <a:rPr lang="en-US" sz="3800" spc="-1" dirty="0">
                <a:latin typeface="Arial"/>
              </a:rPr>
              <a:t> lo que se </a:t>
            </a:r>
            <a:r>
              <a:rPr lang="en-US" sz="3800" spc="-1" dirty="0" err="1">
                <a:latin typeface="Arial"/>
              </a:rPr>
              <a:t>encuentra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conectado</a:t>
            </a:r>
            <a:r>
              <a:rPr lang="en-US" sz="3800" spc="-1" dirty="0">
                <a:latin typeface="Arial"/>
              </a:rPr>
              <a:t> a una red, </a:t>
            </a:r>
            <a:r>
              <a:rPr lang="en-US" sz="3800" spc="-1" dirty="0" err="1">
                <a:latin typeface="Arial"/>
              </a:rPr>
              <a:t>pero</a:t>
            </a:r>
            <a:r>
              <a:rPr lang="en-US" sz="3800" spc="-1" dirty="0">
                <a:latin typeface="Arial"/>
              </a:rPr>
              <a:t> es </a:t>
            </a:r>
            <a:r>
              <a:rPr lang="en-US" sz="3800" spc="-1" dirty="0" err="1">
                <a:latin typeface="Arial"/>
              </a:rPr>
              <a:t>más</a:t>
            </a:r>
            <a:r>
              <a:rPr lang="en-US" sz="3800" spc="-1" dirty="0">
                <a:latin typeface="Arial"/>
              </a:rPr>
              <a:t> que solo la </a:t>
            </a:r>
            <a:r>
              <a:rPr lang="en-US" sz="3800" spc="-1" dirty="0" err="1">
                <a:latin typeface="Arial"/>
              </a:rPr>
              <a:t>habilidad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permitir</a:t>
            </a:r>
            <a:r>
              <a:rPr lang="en-US" sz="3800" spc="-1" dirty="0">
                <a:latin typeface="Arial"/>
              </a:rPr>
              <a:t> la </a:t>
            </a:r>
            <a:r>
              <a:rPr lang="en-US" sz="3800" spc="-1" dirty="0" err="1">
                <a:latin typeface="Arial"/>
              </a:rPr>
              <a:t>conexión</a:t>
            </a:r>
            <a:r>
              <a:rPr lang="en-US" sz="3800" spc="-1" dirty="0">
                <a:latin typeface="Arial"/>
              </a:rPr>
              <a:t> de un </a:t>
            </a:r>
            <a:r>
              <a:rPr lang="en-US" sz="3800" spc="-1" dirty="0" err="1">
                <a:latin typeface="Arial"/>
              </a:rPr>
              <a:t>dispositivo</a:t>
            </a:r>
            <a:r>
              <a:rPr lang="en-US" sz="3800" spc="-1" dirty="0">
                <a:latin typeface="Arial"/>
              </a:rPr>
              <a:t> a internet que lo </a:t>
            </a:r>
            <a:r>
              <a:rPr lang="en-US" sz="3800" spc="-1" dirty="0" err="1">
                <a:latin typeface="Arial"/>
              </a:rPr>
              <a:t>hace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inteligente</a:t>
            </a:r>
            <a:r>
              <a:rPr lang="en-US" sz="3800" spc="-1" dirty="0">
                <a:latin typeface="Arial"/>
              </a:rPr>
              <a:t>. Es una </a:t>
            </a:r>
            <a:r>
              <a:rPr lang="en-US" sz="3800" spc="-1" dirty="0" err="1">
                <a:latin typeface="Arial"/>
              </a:rPr>
              <a:t>combinación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servicios</a:t>
            </a:r>
            <a:r>
              <a:rPr lang="en-US" sz="3800" spc="-1" dirty="0">
                <a:latin typeface="Arial"/>
              </a:rPr>
              <a:t>, </a:t>
            </a:r>
            <a:r>
              <a:rPr lang="en-US" sz="3800" spc="-1" dirty="0" err="1">
                <a:latin typeface="Arial"/>
              </a:rPr>
              <a:t>confianza</a:t>
            </a:r>
            <a:r>
              <a:rPr lang="en-US" sz="3800" spc="-1" dirty="0">
                <a:latin typeface="Arial"/>
              </a:rPr>
              <a:t> y </a:t>
            </a:r>
            <a:r>
              <a:rPr lang="en-US" sz="3800" spc="-1" dirty="0" err="1">
                <a:latin typeface="Arial"/>
              </a:rPr>
              <a:t>facilidd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uso</a:t>
            </a:r>
            <a:r>
              <a:rPr lang="en-US" sz="3800" spc="-1" dirty="0">
                <a:latin typeface="Arial"/>
              </a:rPr>
              <a:t> que </a:t>
            </a:r>
            <a:r>
              <a:rPr lang="en-US" sz="3800" spc="-1" dirty="0" err="1">
                <a:latin typeface="Arial"/>
              </a:rPr>
              <a:t>hacen</a:t>
            </a:r>
            <a:r>
              <a:rPr lang="en-US" sz="3800" spc="-1" dirty="0">
                <a:latin typeface="Arial"/>
              </a:rPr>
              <a:t> que un </a:t>
            </a:r>
            <a:r>
              <a:rPr lang="en-US" sz="3800" spc="-1" dirty="0" err="1">
                <a:latin typeface="Arial"/>
              </a:rPr>
              <a:t>dispositivo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inteligente</a:t>
            </a:r>
            <a:r>
              <a:rPr lang="en-US" sz="3800" spc="-1" dirty="0">
                <a:latin typeface="Arial"/>
              </a:rPr>
              <a:t> sea una </a:t>
            </a:r>
            <a:r>
              <a:rPr lang="en-US" sz="3800" spc="-1" dirty="0" err="1">
                <a:latin typeface="Arial"/>
              </a:rPr>
              <a:t>mejor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opción</a:t>
            </a:r>
            <a:r>
              <a:rPr lang="en-US" sz="3800" spc="-1" dirty="0">
                <a:latin typeface="Arial"/>
              </a:rPr>
              <a:t> para un </a:t>
            </a:r>
            <a:r>
              <a:rPr lang="en-US" sz="3800" spc="-1" dirty="0" err="1">
                <a:latin typeface="Arial"/>
              </a:rPr>
              <a:t>consumidor</a:t>
            </a:r>
            <a:r>
              <a:rPr lang="en-US" sz="3800" spc="-1" dirty="0">
                <a:latin typeface="Arial"/>
              </a:rPr>
              <a:t>.</a:t>
            </a:r>
          </a:p>
          <a:p>
            <a:pPr marL="343080" indent="-338400" algn="just">
              <a:spcBef>
                <a:spcPts val="400"/>
              </a:spcBef>
            </a:pPr>
            <a:endParaRPr lang="en-US" sz="38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3800" b="1" spc="-1" dirty="0" err="1">
                <a:latin typeface="Arial"/>
              </a:rPr>
              <a:t>Proporcionar</a:t>
            </a:r>
            <a:r>
              <a:rPr lang="en-US" sz="3800" b="1" spc="-1" dirty="0">
                <a:latin typeface="Arial"/>
              </a:rPr>
              <a:t> un </a:t>
            </a:r>
            <a:r>
              <a:rPr lang="en-US" sz="3800" b="1" spc="-1" dirty="0" err="1">
                <a:latin typeface="Arial"/>
              </a:rPr>
              <a:t>valioso</a:t>
            </a:r>
            <a:r>
              <a:rPr lang="en-US" sz="3800" b="1" spc="-1" dirty="0">
                <a:latin typeface="Arial"/>
              </a:rPr>
              <a:t> </a:t>
            </a:r>
            <a:r>
              <a:rPr lang="en-US" sz="3800" b="1" spc="-1" dirty="0" err="1">
                <a:latin typeface="Arial"/>
              </a:rPr>
              <a:t>servicio</a:t>
            </a:r>
            <a:endParaRPr lang="en-US" sz="3800" b="1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3800" b="1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3800" spc="-1" dirty="0">
                <a:latin typeface="Arial"/>
              </a:rPr>
              <a:t>	El Internet de las </a:t>
            </a:r>
            <a:r>
              <a:rPr lang="en-US" sz="3800" spc="-1" dirty="0" err="1">
                <a:latin typeface="Arial"/>
              </a:rPr>
              <a:t>cosas</a:t>
            </a:r>
            <a:r>
              <a:rPr lang="en-US" sz="3800" spc="-1" dirty="0">
                <a:latin typeface="Arial"/>
              </a:rPr>
              <a:t> (IoT) no se </a:t>
            </a:r>
            <a:r>
              <a:rPr lang="en-US" sz="3800" spc="-1" dirty="0" err="1">
                <a:latin typeface="Arial"/>
              </a:rPr>
              <a:t>trata</a:t>
            </a:r>
            <a:r>
              <a:rPr lang="en-US" sz="3800" spc="-1" dirty="0">
                <a:latin typeface="Arial"/>
              </a:rPr>
              <a:t> de las </a:t>
            </a:r>
            <a:r>
              <a:rPr lang="en-US" sz="3800" spc="-1" dirty="0" err="1">
                <a:latin typeface="Arial"/>
              </a:rPr>
              <a:t>cosas</a:t>
            </a:r>
            <a:r>
              <a:rPr lang="en-US" sz="3800" spc="-1" dirty="0">
                <a:latin typeface="Arial"/>
              </a:rPr>
              <a:t>, </a:t>
            </a:r>
            <a:r>
              <a:rPr lang="en-US" sz="3800" spc="-1" dirty="0" err="1">
                <a:latin typeface="Arial"/>
              </a:rPr>
              <a:t>sino</a:t>
            </a:r>
            <a:r>
              <a:rPr lang="en-US" sz="3800" spc="-1" dirty="0">
                <a:latin typeface="Arial"/>
              </a:rPr>
              <a:t> de los </a:t>
            </a:r>
            <a:r>
              <a:rPr lang="en-US" sz="3800" spc="-1" dirty="0" err="1">
                <a:latin typeface="Arial"/>
              </a:rPr>
              <a:t>servicios</a:t>
            </a:r>
            <a:r>
              <a:rPr lang="en-US" sz="3800" spc="-1" dirty="0">
                <a:latin typeface="Arial"/>
              </a:rPr>
              <a:t> que </a:t>
            </a:r>
            <a:r>
              <a:rPr lang="en-US" sz="3800" spc="-1" dirty="0" err="1">
                <a:latin typeface="Arial"/>
              </a:rPr>
              <a:t>puede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ofrecer</a:t>
            </a:r>
            <a:r>
              <a:rPr lang="en-US" sz="3800" spc="-1" dirty="0">
                <a:latin typeface="Arial"/>
              </a:rPr>
              <a:t> con </a:t>
            </a:r>
            <a:r>
              <a:rPr lang="en-US" sz="3800" spc="-1" dirty="0" err="1">
                <a:latin typeface="Arial"/>
              </a:rPr>
              <a:t>esas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cosas</a:t>
            </a:r>
            <a:r>
              <a:rPr lang="en-US" sz="3800" spc="-1" dirty="0">
                <a:latin typeface="Arial"/>
              </a:rPr>
              <a:t>. </a:t>
            </a:r>
            <a:r>
              <a:rPr lang="en-US" sz="3800" spc="-1" dirty="0" err="1">
                <a:latin typeface="Arial"/>
              </a:rPr>
              <a:t>Ya</a:t>
            </a:r>
            <a:r>
              <a:rPr lang="en-US" sz="3800" spc="-1" dirty="0">
                <a:latin typeface="Arial"/>
              </a:rPr>
              <a:t> sea que el </a:t>
            </a:r>
            <a:r>
              <a:rPr lang="en-US" sz="3800" spc="-1" dirty="0" err="1">
                <a:latin typeface="Arial"/>
              </a:rPr>
              <a:t>servicio</a:t>
            </a:r>
            <a:r>
              <a:rPr lang="en-US" sz="3800" spc="-1" dirty="0">
                <a:latin typeface="Arial"/>
              </a:rPr>
              <a:t> sea tan simple </a:t>
            </a:r>
            <a:r>
              <a:rPr lang="en-US" sz="3800" spc="-1" dirty="0" err="1">
                <a:latin typeface="Arial"/>
              </a:rPr>
              <a:t>como</a:t>
            </a:r>
            <a:r>
              <a:rPr lang="en-US" sz="3800" spc="-1" dirty="0">
                <a:latin typeface="Arial"/>
              </a:rPr>
              <a:t> la </a:t>
            </a:r>
            <a:r>
              <a:rPr lang="en-US" sz="3800" spc="-1" dirty="0" err="1">
                <a:latin typeface="Arial"/>
              </a:rPr>
              <a:t>posibilidad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programar</a:t>
            </a:r>
            <a:r>
              <a:rPr lang="en-US" sz="3800" spc="-1" dirty="0">
                <a:latin typeface="Arial"/>
              </a:rPr>
              <a:t> luces de </a:t>
            </a:r>
            <a:r>
              <a:rPr lang="en-US" sz="3800" spc="-1" dirty="0" err="1">
                <a:latin typeface="Arial"/>
              </a:rPr>
              <a:t>encendido</a:t>
            </a:r>
            <a:r>
              <a:rPr lang="en-US" sz="3800" spc="-1" dirty="0">
                <a:latin typeface="Arial"/>
              </a:rPr>
              <a:t> y </a:t>
            </a:r>
            <a:r>
              <a:rPr lang="en-US" sz="3800" spc="-1" dirty="0" err="1">
                <a:latin typeface="Arial"/>
              </a:rPr>
              <a:t>apagado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desde</a:t>
            </a:r>
            <a:r>
              <a:rPr lang="en-US" sz="3800" spc="-1" dirty="0">
                <a:latin typeface="Arial"/>
              </a:rPr>
              <a:t> el </a:t>
            </a:r>
            <a:r>
              <a:rPr lang="en-US" sz="3800" spc="-1" dirty="0" err="1">
                <a:latin typeface="Arial"/>
              </a:rPr>
              <a:t>teléfono</a:t>
            </a:r>
            <a:r>
              <a:rPr lang="en-US" sz="3800" spc="-1" dirty="0">
                <a:latin typeface="Arial"/>
              </a:rPr>
              <a:t> o tan </a:t>
            </a:r>
            <a:r>
              <a:rPr lang="en-US" sz="3800" spc="-1" dirty="0" err="1">
                <a:latin typeface="Arial"/>
              </a:rPr>
              <a:t>complejos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como</a:t>
            </a:r>
            <a:r>
              <a:rPr lang="en-US" sz="3800" spc="-1" dirty="0">
                <a:latin typeface="Arial"/>
              </a:rPr>
              <a:t> los </a:t>
            </a:r>
            <a:r>
              <a:rPr lang="en-US" sz="3800" spc="-1" dirty="0" err="1">
                <a:latin typeface="Arial"/>
              </a:rPr>
              <a:t>algoritmos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ahorro</a:t>
            </a:r>
            <a:r>
              <a:rPr lang="en-US" sz="3800" spc="-1" dirty="0">
                <a:latin typeface="Arial"/>
              </a:rPr>
              <a:t> de </a:t>
            </a:r>
            <a:r>
              <a:rPr lang="en-US" sz="3800" spc="-1" dirty="0" err="1">
                <a:latin typeface="Arial"/>
              </a:rPr>
              <a:t>energía</a:t>
            </a:r>
            <a:r>
              <a:rPr lang="en-US" sz="3800" spc="-1" dirty="0">
                <a:latin typeface="Arial"/>
              </a:rPr>
              <a:t> que </a:t>
            </a:r>
            <a:r>
              <a:rPr lang="en-US" sz="3800" spc="-1" dirty="0" err="1">
                <a:latin typeface="Arial"/>
              </a:rPr>
              <a:t>controlan</a:t>
            </a:r>
            <a:r>
              <a:rPr lang="en-US" sz="3800" spc="-1" dirty="0">
                <a:latin typeface="Arial"/>
              </a:rPr>
              <a:t> un Sistema de </a:t>
            </a:r>
            <a:r>
              <a:rPr lang="en-US" sz="3800" spc="-1" dirty="0" err="1">
                <a:latin typeface="Arial"/>
              </a:rPr>
              <a:t>climatización</a:t>
            </a:r>
            <a:r>
              <a:rPr lang="en-US" sz="3800" spc="-1" dirty="0">
                <a:latin typeface="Arial"/>
              </a:rPr>
              <a:t> de la </a:t>
            </a:r>
            <a:r>
              <a:rPr lang="en-US" sz="3800" spc="-1" dirty="0" err="1">
                <a:latin typeface="Arial"/>
              </a:rPr>
              <a:t>manera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más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óptima</a:t>
            </a:r>
            <a:r>
              <a:rPr lang="en-US" sz="3800" spc="-1" dirty="0">
                <a:latin typeface="Arial"/>
              </a:rPr>
              <a:t> possible, sin un </a:t>
            </a:r>
            <a:r>
              <a:rPr lang="en-US" sz="3800" spc="-1" dirty="0" err="1">
                <a:latin typeface="Arial"/>
              </a:rPr>
              <a:t>servicio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asociado</a:t>
            </a:r>
            <a:r>
              <a:rPr lang="en-US" sz="3800" spc="-1" dirty="0">
                <a:latin typeface="Arial"/>
              </a:rPr>
              <a:t>, </a:t>
            </a:r>
            <a:r>
              <a:rPr lang="en-US" sz="3800" spc="-1" dirty="0" err="1">
                <a:latin typeface="Arial"/>
              </a:rPr>
              <a:t>cualquier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dispositivo</a:t>
            </a:r>
            <a:r>
              <a:rPr lang="en-US" sz="3800" spc="-1" dirty="0">
                <a:latin typeface="Arial"/>
              </a:rPr>
              <a:t> “</a:t>
            </a:r>
            <a:r>
              <a:rPr lang="en-US" sz="3800" spc="-1" dirty="0" err="1">
                <a:latin typeface="Arial"/>
              </a:rPr>
              <a:t>inteligente</a:t>
            </a:r>
            <a:r>
              <a:rPr lang="en-US" sz="3800" spc="-1" dirty="0">
                <a:latin typeface="Arial"/>
              </a:rPr>
              <a:t>” no es </a:t>
            </a:r>
            <a:r>
              <a:rPr lang="en-US" sz="3800" spc="-1" dirty="0" err="1">
                <a:latin typeface="Arial"/>
              </a:rPr>
              <a:t>más</a:t>
            </a:r>
            <a:r>
              <a:rPr lang="en-US" sz="3800" spc="-1" dirty="0">
                <a:latin typeface="Arial"/>
              </a:rPr>
              <a:t> que un </a:t>
            </a:r>
            <a:r>
              <a:rPr lang="en-US" sz="3800" spc="-1" dirty="0" err="1">
                <a:latin typeface="Arial"/>
              </a:rPr>
              <a:t>dispositivo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controlado</a:t>
            </a:r>
            <a:r>
              <a:rPr lang="en-US" sz="3800" spc="-1" dirty="0">
                <a:latin typeface="Arial"/>
              </a:rPr>
              <a:t> </a:t>
            </a:r>
            <a:r>
              <a:rPr lang="en-US" sz="3800" spc="-1" dirty="0" err="1">
                <a:latin typeface="Arial"/>
              </a:rPr>
              <a:t>remotamente</a:t>
            </a:r>
            <a:r>
              <a:rPr lang="en-US" sz="3800" spc="-1" dirty="0">
                <a:latin typeface="Arial"/>
              </a:rPr>
              <a:t>.</a:t>
            </a: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9026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FCA38-8FFB-4B51-85BA-DA63E0680242}"/>
              </a:ext>
            </a:extLst>
          </p:cNvPr>
          <p:cNvSpPr txBox="1"/>
          <p:nvPr/>
        </p:nvSpPr>
        <p:spPr>
          <a:xfrm>
            <a:off x="873239" y="940904"/>
            <a:ext cx="102983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Internet de las </a:t>
            </a:r>
            <a:r>
              <a:rPr lang="en-US" sz="2400" b="1" dirty="0" err="1"/>
              <a:t>Cosas</a:t>
            </a:r>
            <a:r>
              <a:rPr lang="en-US" sz="2400" b="1" dirty="0"/>
              <a:t> (IoT)</a:t>
            </a:r>
          </a:p>
          <a:p>
            <a:endParaRPr lang="en-US" sz="2000" b="1" dirty="0"/>
          </a:p>
          <a:p>
            <a:r>
              <a:rPr lang="en-US" sz="2000" dirty="0"/>
              <a:t>La idea que </a:t>
            </a:r>
            <a:r>
              <a:rPr lang="en-US" sz="2000" dirty="0" err="1"/>
              <a:t>intenta</a:t>
            </a:r>
            <a:r>
              <a:rPr lang="en-US" sz="2000" dirty="0"/>
              <a:t> </a:t>
            </a:r>
            <a:r>
              <a:rPr lang="en-US" sz="2000" dirty="0" err="1"/>
              <a:t>representar</a:t>
            </a:r>
            <a:r>
              <a:rPr lang="en-US" sz="2000" dirty="0"/>
              <a:t> </a:t>
            </a:r>
            <a:r>
              <a:rPr lang="en-US" sz="2000" dirty="0" err="1"/>
              <a:t>queda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bien </a:t>
            </a:r>
            <a:r>
              <a:rPr lang="en-US" sz="2000" dirty="0" err="1"/>
              <a:t>ilustrada</a:t>
            </a:r>
            <a:r>
              <a:rPr lang="en-US" sz="2000" dirty="0"/>
              <a:t> por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, </a:t>
            </a:r>
            <a:r>
              <a:rPr lang="en-US" sz="2000" dirty="0" err="1"/>
              <a:t>cosas</a:t>
            </a:r>
            <a:r>
              <a:rPr lang="en-US" sz="2000" dirty="0"/>
              <a:t> </a:t>
            </a:r>
            <a:r>
              <a:rPr lang="en-US" sz="2000" dirty="0" err="1"/>
              <a:t>cotidianas</a:t>
            </a:r>
            <a:r>
              <a:rPr lang="en-US" sz="2000" dirty="0"/>
              <a:t> que se </a:t>
            </a:r>
            <a:r>
              <a:rPr lang="en-US" sz="2000" dirty="0" err="1"/>
              <a:t>conectan</a:t>
            </a:r>
            <a:r>
              <a:rPr lang="en-US" sz="2000" dirty="0"/>
              <a:t> al Internet, se </a:t>
            </a:r>
            <a:r>
              <a:rPr lang="en-US" sz="2000" dirty="0" err="1"/>
              <a:t>trata</a:t>
            </a:r>
            <a:r>
              <a:rPr lang="en-US" sz="2000" dirty="0"/>
              <a:t> de una red que </a:t>
            </a:r>
            <a:r>
              <a:rPr lang="en-US" sz="2000" dirty="0" err="1"/>
              <a:t>interconecta</a:t>
            </a:r>
            <a:r>
              <a:rPr lang="en-US" sz="2000" dirty="0"/>
              <a:t>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físicos</a:t>
            </a:r>
            <a:r>
              <a:rPr lang="en-US" sz="2000" dirty="0"/>
              <a:t> </a:t>
            </a:r>
            <a:r>
              <a:rPr lang="en-US" sz="2000" dirty="0" err="1"/>
              <a:t>valíendose</a:t>
            </a:r>
            <a:r>
              <a:rPr lang="en-US" sz="2000" dirty="0"/>
              <a:t> del Internet.</a:t>
            </a:r>
          </a:p>
          <a:p>
            <a:r>
              <a:rPr lang="en-US" sz="2000" dirty="0"/>
              <a:t>El principio de </a:t>
            </a:r>
            <a:r>
              <a:rPr lang="en-US" sz="2000" dirty="0" err="1"/>
              <a:t>ello</a:t>
            </a:r>
            <a:r>
              <a:rPr lang="en-US" sz="2000" dirty="0"/>
              <a:t> es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 </a:t>
            </a:r>
            <a:r>
              <a:rPr lang="en-US" sz="2000" dirty="0" err="1"/>
              <a:t>objetos</a:t>
            </a:r>
            <a:r>
              <a:rPr lang="en-US" sz="2000" dirty="0"/>
              <a:t> con una IP </a:t>
            </a:r>
            <a:r>
              <a:rPr lang="en-US" sz="2000" dirty="0" err="1"/>
              <a:t>específica</a:t>
            </a:r>
            <a:r>
              <a:rPr lang="en-US" sz="2000" dirty="0"/>
              <a:t> por </a:t>
            </a:r>
            <a:r>
              <a:rPr lang="en-US" sz="2000" dirty="0" err="1"/>
              <a:t>mediante</a:t>
            </a:r>
            <a:r>
              <a:rPr lang="en-US" sz="2000" dirty="0"/>
              <a:t> la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ser </a:t>
            </a:r>
            <a:r>
              <a:rPr lang="en-US" sz="2000" dirty="0" err="1"/>
              <a:t>accedido</a:t>
            </a:r>
            <a:r>
              <a:rPr lang="en-US" sz="2000" dirty="0"/>
              <a:t> para </a:t>
            </a:r>
            <a:r>
              <a:rPr lang="en-US" sz="2000" dirty="0" err="1"/>
              <a:t>recibir</a:t>
            </a:r>
            <a:r>
              <a:rPr lang="en-US" sz="2000" dirty="0"/>
              <a:t> </a:t>
            </a:r>
            <a:r>
              <a:rPr lang="en-US" sz="2000" dirty="0" err="1"/>
              <a:t>instrucciones</a:t>
            </a:r>
            <a:r>
              <a:rPr lang="en-US" sz="2000" dirty="0"/>
              <a:t> 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contactar</a:t>
            </a:r>
            <a:r>
              <a:rPr lang="en-US" sz="2000" dirty="0"/>
              <a:t> con un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y </a:t>
            </a:r>
            <a:r>
              <a:rPr lang="en-US" sz="2000" dirty="0" err="1"/>
              <a:t>enviar</a:t>
            </a:r>
            <a:r>
              <a:rPr lang="en-US" sz="2000" dirty="0"/>
              <a:t> los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recoja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889C3-81B1-4FCB-A0B5-BCBD52FA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59" y="3750532"/>
            <a:ext cx="711616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0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781877" y="692640"/>
            <a:ext cx="10840279" cy="6037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38400">
              <a:spcBef>
                <a:spcPts val="400"/>
              </a:spcBef>
            </a:pPr>
            <a:endParaRPr lang="en-US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400" spc="-1" dirty="0" err="1">
                <a:latin typeface="Arial"/>
              </a:rPr>
              <a:t>Algunos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ejemplos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dispositivos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inteligentes</a:t>
            </a:r>
            <a:r>
              <a:rPr lang="en-US" sz="2400" spc="-1" dirty="0">
                <a:latin typeface="Arial"/>
              </a:rPr>
              <a:t> se </a:t>
            </a:r>
            <a:r>
              <a:rPr lang="en-US" sz="2400" spc="-1" dirty="0" err="1">
                <a:latin typeface="Arial"/>
              </a:rPr>
              <a:t>describen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continuación</a:t>
            </a:r>
            <a:r>
              <a:rPr lang="en-US" sz="2400" spc="-1" dirty="0">
                <a:latin typeface="Arial"/>
              </a:rPr>
              <a:t>:</a:t>
            </a:r>
          </a:p>
          <a:p>
            <a:pPr marL="343080" indent="-3384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400" b="1" spc="-1" dirty="0">
                <a:latin typeface="Arial"/>
              </a:rPr>
              <a:t>Smart TV</a:t>
            </a:r>
          </a:p>
          <a:p>
            <a:pPr marL="343080" indent="-338400" algn="just">
              <a:spcBef>
                <a:spcPts val="400"/>
              </a:spcBef>
            </a:pPr>
            <a:r>
              <a:rPr lang="en-US" sz="2400" spc="-1" dirty="0">
                <a:latin typeface="Arial"/>
              </a:rPr>
              <a:t>	</a:t>
            </a:r>
            <a:r>
              <a:rPr lang="en-US" sz="2400" spc="-1" dirty="0" err="1">
                <a:latin typeface="Arial"/>
              </a:rPr>
              <a:t>Actualmente</a:t>
            </a:r>
            <a:r>
              <a:rPr lang="en-US" sz="2400" spc="-1" dirty="0">
                <a:latin typeface="Arial"/>
              </a:rPr>
              <a:t>, los </a:t>
            </a:r>
            <a:r>
              <a:rPr lang="en-US" sz="2400" spc="-1" dirty="0" err="1">
                <a:latin typeface="Arial"/>
              </a:rPr>
              <a:t>televisores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ya</a:t>
            </a:r>
            <a:r>
              <a:rPr lang="en-US" sz="2400" spc="-1" dirty="0">
                <a:latin typeface="Arial"/>
              </a:rPr>
              <a:t> no son solo un </a:t>
            </a:r>
            <a:r>
              <a:rPr lang="en-US" sz="2400" spc="-1" dirty="0" err="1">
                <a:latin typeface="Arial"/>
              </a:rPr>
              <a:t>aparato</a:t>
            </a:r>
            <a:r>
              <a:rPr lang="en-US" sz="2400" spc="-1" dirty="0">
                <a:latin typeface="Arial"/>
              </a:rPr>
              <a:t> para </a:t>
            </a:r>
            <a:r>
              <a:rPr lang="en-US" sz="2400" spc="-1" dirty="0" err="1">
                <a:latin typeface="Arial"/>
              </a:rPr>
              <a:t>ver</a:t>
            </a:r>
            <a:r>
              <a:rPr lang="en-US" sz="2400" spc="-1" dirty="0">
                <a:latin typeface="Arial"/>
              </a:rPr>
              <a:t> television, </a:t>
            </a:r>
            <a:r>
              <a:rPr lang="en-US" sz="2400" spc="-1" dirty="0" err="1">
                <a:latin typeface="Arial"/>
              </a:rPr>
              <a:t>sino</a:t>
            </a:r>
            <a:r>
              <a:rPr lang="en-US" sz="2400" spc="-1" dirty="0">
                <a:latin typeface="Arial"/>
              </a:rPr>
              <a:t> que </a:t>
            </a:r>
            <a:r>
              <a:rPr lang="en-US" sz="2400" spc="-1" dirty="0" err="1">
                <a:latin typeface="Arial"/>
              </a:rPr>
              <a:t>también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permiten</a:t>
            </a:r>
            <a:r>
              <a:rPr lang="en-US" sz="2400" spc="-1" dirty="0">
                <a:latin typeface="Arial"/>
              </a:rPr>
              <a:t> a los </a:t>
            </a:r>
            <a:r>
              <a:rPr lang="en-US" sz="2400" spc="-1" dirty="0" err="1">
                <a:latin typeface="Arial"/>
              </a:rPr>
              <a:t>espectadores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buscar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encontrar</a:t>
            </a:r>
            <a:r>
              <a:rPr lang="en-US" sz="2400" spc="-1" dirty="0">
                <a:latin typeface="Arial"/>
              </a:rPr>
              <a:t> y </a:t>
            </a:r>
            <a:r>
              <a:rPr lang="en-US" sz="2400" spc="-1" dirty="0" err="1">
                <a:latin typeface="Arial"/>
              </a:rPr>
              <a:t>reproducir</a:t>
            </a:r>
            <a:r>
              <a:rPr lang="en-US" sz="2400" spc="-1" dirty="0">
                <a:latin typeface="Arial"/>
              </a:rPr>
              <a:t> videos, </a:t>
            </a:r>
            <a:r>
              <a:rPr lang="en-US" sz="2400" spc="-1" dirty="0" err="1">
                <a:latin typeface="Arial"/>
              </a:rPr>
              <a:t>películas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fotografías</a:t>
            </a:r>
            <a:r>
              <a:rPr lang="en-US" sz="2400" spc="-1" dirty="0">
                <a:latin typeface="Arial"/>
              </a:rPr>
              <a:t> y </a:t>
            </a:r>
            <a:r>
              <a:rPr lang="en-US" sz="2400" spc="-1" dirty="0" err="1">
                <a:latin typeface="Arial"/>
              </a:rPr>
              <a:t>otros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contenidos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línea</a:t>
            </a:r>
            <a:r>
              <a:rPr lang="en-US" sz="2400" spc="-1" dirty="0">
                <a:latin typeface="Arial"/>
              </a:rPr>
              <a:t>.</a:t>
            </a:r>
          </a:p>
          <a:p>
            <a:pPr marL="343080" indent="-3384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4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2400" b="1" spc="-1" dirty="0" err="1">
                <a:latin typeface="Arial"/>
              </a:rPr>
              <a:t>SmartPhone</a:t>
            </a:r>
            <a:endParaRPr lang="en-US" sz="2400" b="1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r>
              <a:rPr lang="en-US" sz="2400" b="1" spc="-1" dirty="0">
                <a:latin typeface="Arial"/>
              </a:rPr>
              <a:t>	</a:t>
            </a:r>
            <a:r>
              <a:rPr lang="en-US" sz="2400" spc="-1" dirty="0" err="1">
                <a:latin typeface="Arial"/>
              </a:rPr>
              <a:t>En</a:t>
            </a:r>
            <a:r>
              <a:rPr lang="en-US" sz="2400" spc="-1" dirty="0">
                <a:latin typeface="Arial"/>
              </a:rPr>
              <a:t> un </a:t>
            </a:r>
            <a:r>
              <a:rPr lang="en-US" sz="2400" spc="-1" dirty="0" err="1">
                <a:latin typeface="Arial"/>
              </a:rPr>
              <a:t>inicio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existían</a:t>
            </a:r>
            <a:r>
              <a:rPr lang="en-US" sz="2400" spc="-1" dirty="0">
                <a:latin typeface="Arial"/>
              </a:rPr>
              <a:t> los </a:t>
            </a:r>
            <a:r>
              <a:rPr lang="en-US" sz="2400" spc="-1" dirty="0" err="1">
                <a:latin typeface="Arial"/>
              </a:rPr>
              <a:t>teléfonos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celulares</a:t>
            </a:r>
            <a:r>
              <a:rPr lang="en-US" sz="2400" spc="-1" dirty="0">
                <a:latin typeface="Arial"/>
              </a:rPr>
              <a:t> y </a:t>
            </a:r>
            <a:r>
              <a:rPr lang="en-US" sz="2400" spc="-1" dirty="0" err="1">
                <a:latin typeface="Arial"/>
              </a:rPr>
              <a:t>como</a:t>
            </a:r>
            <a:r>
              <a:rPr lang="en-US" sz="2400" spc="-1" dirty="0">
                <a:latin typeface="Arial"/>
              </a:rPr>
              <a:t> un </a:t>
            </a:r>
            <a:r>
              <a:rPr lang="en-US" sz="2400" spc="-1" dirty="0" err="1">
                <a:latin typeface="Arial"/>
              </a:rPr>
              <a:t>dispositivo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adicional</a:t>
            </a:r>
            <a:r>
              <a:rPr lang="en-US" sz="2400" spc="-1" dirty="0">
                <a:latin typeface="Arial"/>
              </a:rPr>
              <a:t> los </a:t>
            </a:r>
            <a:r>
              <a:rPr lang="en-US" sz="2400" spc="-1" dirty="0" err="1">
                <a:latin typeface="Arial"/>
              </a:rPr>
              <a:t>asistentes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digitales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personales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también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conocidos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como</a:t>
            </a:r>
            <a:r>
              <a:rPr lang="en-US" sz="2400" spc="-1" dirty="0">
                <a:latin typeface="Arial"/>
              </a:rPr>
              <a:t> “Palm”.</a:t>
            </a:r>
          </a:p>
          <a:p>
            <a:pPr marL="343080" indent="-338400" algn="just">
              <a:spcBef>
                <a:spcPts val="400"/>
              </a:spcBef>
            </a:pPr>
            <a:r>
              <a:rPr lang="en-US" sz="2400" b="1" spc="-1" dirty="0">
                <a:latin typeface="Arial"/>
              </a:rPr>
              <a:t>	</a:t>
            </a:r>
            <a:r>
              <a:rPr lang="en-US" sz="2400" spc="-1" dirty="0">
                <a:latin typeface="Arial"/>
              </a:rPr>
              <a:t>Los </a:t>
            </a:r>
            <a:r>
              <a:rPr lang="en-US" sz="2400" spc="-1" dirty="0" err="1">
                <a:latin typeface="Arial"/>
              </a:rPr>
              <a:t>teléfonos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celulares</a:t>
            </a:r>
            <a:r>
              <a:rPr lang="en-US" sz="2400" spc="-1" dirty="0">
                <a:latin typeface="Arial"/>
              </a:rPr>
              <a:t> se </a:t>
            </a:r>
            <a:r>
              <a:rPr lang="en-US" sz="2400" spc="-1" dirty="0" err="1">
                <a:latin typeface="Arial"/>
              </a:rPr>
              <a:t>utilizaban</a:t>
            </a:r>
            <a:r>
              <a:rPr lang="en-US" sz="2400" spc="-1" dirty="0">
                <a:latin typeface="Arial"/>
              </a:rPr>
              <a:t> solo para realizer </a:t>
            </a:r>
            <a:r>
              <a:rPr lang="en-US" sz="2400" spc="-1" dirty="0" err="1">
                <a:latin typeface="Arial"/>
              </a:rPr>
              <a:t>llamadas</a:t>
            </a:r>
            <a:r>
              <a:rPr lang="en-US" sz="2400" spc="-1" dirty="0">
                <a:latin typeface="Arial"/>
              </a:rPr>
              <a:t> y las Palm </a:t>
            </a:r>
            <a:r>
              <a:rPr lang="en-US" sz="2400" spc="-1" dirty="0" err="1">
                <a:latin typeface="Arial"/>
              </a:rPr>
              <a:t>podían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almacenar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datos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contacto</a:t>
            </a:r>
            <a:r>
              <a:rPr lang="en-US" sz="2400" spc="-1" dirty="0">
                <a:latin typeface="Arial"/>
              </a:rPr>
              <a:t> y </a:t>
            </a:r>
            <a:r>
              <a:rPr lang="en-US" sz="2400" spc="-1" dirty="0" err="1">
                <a:latin typeface="Arial"/>
              </a:rPr>
              <a:t>listas</a:t>
            </a:r>
            <a:r>
              <a:rPr lang="en-US" sz="2400" spc="-1" dirty="0">
                <a:latin typeface="Arial"/>
              </a:rPr>
              <a:t> de </a:t>
            </a:r>
            <a:r>
              <a:rPr lang="en-US" sz="2400" spc="-1" dirty="0" err="1">
                <a:latin typeface="Arial"/>
              </a:rPr>
              <a:t>treas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pendientes</a:t>
            </a:r>
            <a:r>
              <a:rPr lang="en-US" sz="2400" spc="-1" dirty="0">
                <a:latin typeface="Arial"/>
              </a:rPr>
              <a:t>. Los </a:t>
            </a:r>
            <a:r>
              <a:rPr lang="en-US" sz="2400" spc="-1" dirty="0" err="1">
                <a:latin typeface="Arial"/>
              </a:rPr>
              <a:t>teléfonos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celulares</a:t>
            </a:r>
            <a:r>
              <a:rPr lang="en-US" sz="2400" spc="-1" dirty="0">
                <a:latin typeface="Arial"/>
              </a:rPr>
              <a:t> por </a:t>
            </a:r>
            <a:r>
              <a:rPr lang="en-US" sz="2400" spc="-1" dirty="0" err="1">
                <a:latin typeface="Arial"/>
              </a:rPr>
              <a:t>su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parte</a:t>
            </a:r>
            <a:r>
              <a:rPr lang="en-US" sz="2400" spc="-1" dirty="0">
                <a:latin typeface="Arial"/>
              </a:rPr>
              <a:t>, </a:t>
            </a:r>
            <a:r>
              <a:rPr lang="en-US" sz="2400" spc="-1" dirty="0" err="1">
                <a:latin typeface="Arial"/>
              </a:rPr>
              <a:t>metieron</a:t>
            </a:r>
            <a:r>
              <a:rPr lang="en-US" sz="2400" spc="-1" dirty="0">
                <a:latin typeface="Arial"/>
              </a:rPr>
              <a:t> mano </a:t>
            </a:r>
            <a:r>
              <a:rPr lang="en-US" sz="2400" spc="-1" dirty="0" err="1">
                <a:latin typeface="Arial"/>
              </a:rPr>
              <a:t>en</a:t>
            </a:r>
            <a:r>
              <a:rPr lang="en-US" sz="2400" spc="-1" dirty="0">
                <a:latin typeface="Arial"/>
              </a:rPr>
              <a:t> el campo de </a:t>
            </a:r>
            <a:r>
              <a:rPr lang="en-US" sz="2400" spc="-1" dirty="0" err="1">
                <a:latin typeface="Arial"/>
              </a:rPr>
              <a:t>mensajería</a:t>
            </a:r>
            <a:r>
              <a:rPr lang="en-US" sz="2400" spc="-1" dirty="0">
                <a:latin typeface="Arial"/>
              </a:rPr>
              <a:t> y </a:t>
            </a:r>
            <a:r>
              <a:rPr lang="en-US" sz="2400" spc="-1" dirty="0" err="1">
                <a:latin typeface="Arial"/>
              </a:rPr>
              <a:t>posteriormente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empezaron</a:t>
            </a:r>
            <a:r>
              <a:rPr lang="en-US" sz="2400" spc="-1" dirty="0">
                <a:latin typeface="Arial"/>
              </a:rPr>
              <a:t> a </a:t>
            </a:r>
            <a:r>
              <a:rPr lang="en-US" sz="2400" spc="-1" dirty="0" err="1">
                <a:latin typeface="Arial"/>
              </a:rPr>
              <a:t>agregar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más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características</a:t>
            </a:r>
            <a:r>
              <a:rPr lang="en-US" sz="2400" spc="-1" dirty="0">
                <a:latin typeface="Arial"/>
              </a:rPr>
              <a:t> de los </a:t>
            </a:r>
            <a:r>
              <a:rPr lang="en-US" sz="2400" spc="-1" dirty="0" err="1">
                <a:latin typeface="Arial"/>
              </a:rPr>
              <a:t>asistentes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personales</a:t>
            </a:r>
            <a:r>
              <a:rPr lang="en-US" sz="2400" spc="-1" dirty="0">
                <a:latin typeface="Arial"/>
              </a:rPr>
              <a:t> hasta </a:t>
            </a:r>
            <a:r>
              <a:rPr lang="en-US" sz="2400" spc="-1" dirty="0" err="1">
                <a:latin typeface="Arial"/>
              </a:rPr>
              <a:t>convertirse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en</a:t>
            </a:r>
            <a:r>
              <a:rPr lang="en-US" sz="2400" spc="-1" dirty="0">
                <a:latin typeface="Arial"/>
              </a:rPr>
              <a:t> smartphones.</a:t>
            </a:r>
            <a:endParaRPr lang="en-US" sz="2400" b="1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 algn="just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38400"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50" name="Picture 2" descr="Cómo los televisores inteligentes son usados para extraer ...">
            <a:extLst>
              <a:ext uri="{FF2B5EF4-FFF2-40B4-BE49-F238E27FC236}">
                <a16:creationId xmlns:a16="http://schemas.microsoft.com/office/drawing/2014/main" id="{AF0C0682-DDD1-4ED0-9BB3-1C787370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25" y="2666002"/>
            <a:ext cx="1662895" cy="11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ra despistados: cinco aplicaciones para encontrar el celular ...">
            <a:extLst>
              <a:ext uri="{FF2B5EF4-FFF2-40B4-BE49-F238E27FC236}">
                <a16:creationId xmlns:a16="http://schemas.microsoft.com/office/drawing/2014/main" id="{6DCBD9D3-41A5-44B6-84D9-2BB1AC96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259" y="2526839"/>
            <a:ext cx="2218240" cy="124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21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 Watch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Reloj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 es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realidad</a:t>
            </a:r>
            <a:r>
              <a:rPr lang="en-US" sz="2000" dirty="0"/>
              <a:t> un </a:t>
            </a:r>
            <a:r>
              <a:rPr lang="en-US" sz="2000" dirty="0" err="1"/>
              <a:t>reloj</a:t>
            </a:r>
            <a:r>
              <a:rPr lang="en-US" sz="2000" dirty="0"/>
              <a:t> </a:t>
            </a:r>
            <a:r>
              <a:rPr lang="en-US" sz="2000" dirty="0" err="1"/>
              <a:t>computarizado</a:t>
            </a:r>
            <a:r>
              <a:rPr lang="en-US" sz="2000" dirty="0"/>
              <a:t>, es </a:t>
            </a:r>
            <a:r>
              <a:rPr lang="en-US" sz="2000" dirty="0" err="1"/>
              <a:t>decir</a:t>
            </a:r>
            <a:r>
              <a:rPr lang="en-US" sz="2000" dirty="0"/>
              <a:t>, algo similar a </a:t>
            </a:r>
            <a:r>
              <a:rPr lang="en-US" sz="2000" dirty="0" err="1"/>
              <a:t>llevar</a:t>
            </a:r>
            <a:r>
              <a:rPr lang="en-US" sz="2000" dirty="0"/>
              <a:t> un </a:t>
            </a:r>
            <a:r>
              <a:rPr lang="en-US" sz="2000" dirty="0" err="1"/>
              <a:t>pequeño</a:t>
            </a:r>
            <a:r>
              <a:rPr lang="en-US" sz="2000" dirty="0"/>
              <a:t> </a:t>
            </a:r>
            <a:r>
              <a:rPr lang="en-US" sz="2000" dirty="0" err="1"/>
              <a:t>teléfono</a:t>
            </a:r>
            <a:r>
              <a:rPr lang="en-US" sz="2000" dirty="0"/>
              <a:t> </a:t>
            </a:r>
            <a:r>
              <a:rPr lang="en-US" sz="2000" dirty="0" err="1"/>
              <a:t>móvil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muñeca</a:t>
            </a:r>
            <a:r>
              <a:rPr lang="en-US" sz="2000" dirty="0"/>
              <a:t>.</a:t>
            </a:r>
          </a:p>
          <a:p>
            <a:r>
              <a:rPr lang="en-US" sz="2000" dirty="0"/>
              <a:t>Con </a:t>
            </a:r>
            <a:r>
              <a:rPr lang="en-US" sz="2000" dirty="0" err="1"/>
              <a:t>ellos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la </a:t>
            </a:r>
            <a:r>
              <a:rPr lang="en-US" sz="2000" dirty="0" err="1"/>
              <a:t>cámara</a:t>
            </a:r>
            <a:r>
              <a:rPr lang="en-US" sz="2000" dirty="0"/>
              <a:t>, </a:t>
            </a:r>
            <a:r>
              <a:rPr lang="en-US" sz="2000" dirty="0" err="1"/>
              <a:t>brújula</a:t>
            </a:r>
            <a:r>
              <a:rPr lang="en-US" sz="2000" dirty="0"/>
              <a:t>, GPS, </a:t>
            </a:r>
            <a:r>
              <a:rPr lang="en-US" sz="2000" dirty="0" err="1"/>
              <a:t>mapas</a:t>
            </a:r>
            <a:r>
              <a:rPr lang="en-US" sz="2000" dirty="0"/>
              <a:t>, </a:t>
            </a:r>
            <a:r>
              <a:rPr lang="en-US" sz="2000" dirty="0" err="1"/>
              <a:t>termómetro</a:t>
            </a:r>
            <a:r>
              <a:rPr lang="en-US" sz="2000" dirty="0"/>
              <a:t>, </a:t>
            </a:r>
            <a:r>
              <a:rPr lang="en-US" sz="2000" dirty="0" err="1"/>
              <a:t>altímetro</a:t>
            </a:r>
            <a:r>
              <a:rPr lang="en-US" sz="2000" dirty="0"/>
              <a:t>, </a:t>
            </a:r>
            <a:r>
              <a:rPr lang="en-US" sz="2000" dirty="0" err="1"/>
              <a:t>acelerómetro</a:t>
            </a:r>
            <a:r>
              <a:rPr lang="en-US" sz="2000" dirty="0"/>
              <a:t>, etc.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Domótica</a:t>
            </a:r>
            <a:endParaRPr lang="en-US" sz="2400" b="1" dirty="0"/>
          </a:p>
          <a:p>
            <a:endParaRPr lang="en-US" sz="2400" dirty="0"/>
          </a:p>
          <a:p>
            <a:r>
              <a:rPr lang="en-US" sz="2000" dirty="0"/>
              <a:t>Se llama </a:t>
            </a:r>
            <a:r>
              <a:rPr lang="en-US" sz="2000" dirty="0" err="1"/>
              <a:t>domótica</a:t>
            </a:r>
            <a:r>
              <a:rPr lang="en-US" sz="2000" dirty="0"/>
              <a:t> a los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capaces</a:t>
            </a:r>
            <a:r>
              <a:rPr lang="en-US" sz="2000" dirty="0"/>
              <a:t> de </a:t>
            </a:r>
            <a:r>
              <a:rPr lang="en-US" sz="2000" dirty="0" err="1"/>
              <a:t>automatizar</a:t>
            </a:r>
            <a:r>
              <a:rPr lang="en-US" sz="2000" dirty="0"/>
              <a:t> una </a:t>
            </a:r>
            <a:r>
              <a:rPr lang="en-US" sz="2000" dirty="0" err="1"/>
              <a:t>vivienda</a:t>
            </a:r>
            <a:r>
              <a:rPr lang="en-US" sz="2000" dirty="0"/>
              <a:t> o </a:t>
            </a:r>
            <a:r>
              <a:rPr lang="en-US" sz="2000" dirty="0" err="1"/>
              <a:t>edificación</a:t>
            </a:r>
            <a:r>
              <a:rPr lang="en-US" sz="2000" dirty="0"/>
              <a:t> de </a:t>
            </a:r>
            <a:r>
              <a:rPr lang="en-US" sz="2000" dirty="0" err="1"/>
              <a:t>cualquier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, </a:t>
            </a:r>
            <a:r>
              <a:rPr lang="en-US" sz="2000" dirty="0" err="1"/>
              <a:t>aportando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de </a:t>
            </a:r>
            <a:r>
              <a:rPr lang="en-US" sz="2000" dirty="0" err="1"/>
              <a:t>gestión</a:t>
            </a:r>
            <a:r>
              <a:rPr lang="en-US" sz="2000" dirty="0"/>
              <a:t> </a:t>
            </a:r>
            <a:r>
              <a:rPr lang="en-US" sz="2000" dirty="0" err="1"/>
              <a:t>energética</a:t>
            </a:r>
            <a:r>
              <a:rPr lang="en-US" sz="2000" dirty="0"/>
              <a:t>, </a:t>
            </a:r>
            <a:r>
              <a:rPr lang="en-US" sz="2000" dirty="0" err="1"/>
              <a:t>seguridad</a:t>
            </a:r>
            <a:r>
              <a:rPr lang="en-US" sz="2000" dirty="0"/>
              <a:t>, </a:t>
            </a:r>
            <a:r>
              <a:rPr lang="en-US" sz="2000" dirty="0" err="1"/>
              <a:t>bienestar</a:t>
            </a:r>
            <a:r>
              <a:rPr lang="en-US" sz="2000" dirty="0"/>
              <a:t> y </a:t>
            </a:r>
            <a:r>
              <a:rPr lang="en-US" sz="2000" dirty="0" err="1"/>
              <a:t>comunicación</a:t>
            </a:r>
            <a:r>
              <a:rPr lang="en-US" sz="2000" dirty="0"/>
              <a:t>, y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</a:t>
            </a:r>
            <a:r>
              <a:rPr lang="en-US" sz="2000" dirty="0" err="1"/>
              <a:t>integrados</a:t>
            </a:r>
            <a:r>
              <a:rPr lang="en-US" sz="2000" dirty="0"/>
              <a:t> por medio de redes </a:t>
            </a:r>
            <a:r>
              <a:rPr lang="en-US" sz="2000" dirty="0" err="1"/>
              <a:t>interiores</a:t>
            </a:r>
            <a:r>
              <a:rPr lang="en-US" sz="2000" dirty="0"/>
              <a:t> y </a:t>
            </a:r>
            <a:r>
              <a:rPr lang="en-US" sz="2000" dirty="0" err="1"/>
              <a:t>exteriores</a:t>
            </a:r>
            <a:r>
              <a:rPr lang="en-US" sz="2000" dirty="0"/>
              <a:t> de </a:t>
            </a:r>
            <a:r>
              <a:rPr lang="en-US" sz="2000" dirty="0" err="1"/>
              <a:t>comunicación</a:t>
            </a:r>
            <a:r>
              <a:rPr lang="en-US" sz="2000" dirty="0"/>
              <a:t>, </a:t>
            </a:r>
            <a:r>
              <a:rPr lang="en-US" sz="2000" dirty="0" err="1"/>
              <a:t>cableadas</a:t>
            </a:r>
            <a:r>
              <a:rPr lang="en-US" sz="2000" dirty="0"/>
              <a:t> o </a:t>
            </a:r>
            <a:r>
              <a:rPr lang="en-US" sz="2000" dirty="0" err="1"/>
              <a:t>inalámbricas</a:t>
            </a:r>
            <a:r>
              <a:rPr lang="en-US" sz="2000" dirty="0"/>
              <a:t>.</a:t>
            </a:r>
          </a:p>
          <a:p>
            <a:r>
              <a:rPr lang="en-US" sz="2000" dirty="0"/>
              <a:t>Los </a:t>
            </a:r>
            <a:r>
              <a:rPr lang="en-US" sz="2000" dirty="0" err="1"/>
              <a:t>servicios</a:t>
            </a:r>
            <a:r>
              <a:rPr lang="en-US" sz="2000" dirty="0"/>
              <a:t> que </a:t>
            </a:r>
            <a:r>
              <a:rPr lang="en-US" sz="2000" dirty="0" err="1"/>
              <a:t>ofrece</a:t>
            </a:r>
            <a:r>
              <a:rPr lang="en-US" sz="2000" dirty="0"/>
              <a:t> 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agrupar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ahorro</a:t>
            </a:r>
            <a:r>
              <a:rPr lang="en-US" sz="2000" dirty="0"/>
              <a:t> </a:t>
            </a:r>
            <a:r>
              <a:rPr lang="en-US" sz="2000" dirty="0" err="1"/>
              <a:t>energético</a:t>
            </a:r>
            <a:r>
              <a:rPr lang="en-US" sz="2000" dirty="0"/>
              <a:t>, </a:t>
            </a:r>
            <a:r>
              <a:rPr lang="en-US" sz="2000" dirty="0" err="1"/>
              <a:t>confort</a:t>
            </a:r>
            <a:r>
              <a:rPr lang="en-US" sz="2000" dirty="0"/>
              <a:t>, </a:t>
            </a:r>
            <a:r>
              <a:rPr lang="en-US" sz="2000" dirty="0" err="1"/>
              <a:t>seguridad</a:t>
            </a:r>
            <a:r>
              <a:rPr lang="en-US" sz="2000" dirty="0"/>
              <a:t>, </a:t>
            </a:r>
            <a:r>
              <a:rPr lang="en-US" sz="2000" dirty="0" err="1"/>
              <a:t>comunicaciones</a:t>
            </a:r>
            <a:r>
              <a:rPr lang="en-US" sz="2000" dirty="0"/>
              <a:t> y </a:t>
            </a:r>
            <a:r>
              <a:rPr lang="en-US" sz="2000" dirty="0" err="1"/>
              <a:t>accesibilidad</a:t>
            </a:r>
            <a:r>
              <a:rPr lang="en-US" sz="2000" dirty="0"/>
              <a:t>.</a:t>
            </a:r>
          </a:p>
        </p:txBody>
      </p:sp>
      <p:pic>
        <p:nvPicPr>
          <p:cNvPr id="4" name="Picture 2" descr="El mercado de la Domótica e Inmótica continúa creciendo, según el ...">
            <a:extLst>
              <a:ext uri="{FF2B5EF4-FFF2-40B4-BE49-F238E27FC236}">
                <a16:creationId xmlns:a16="http://schemas.microsoft.com/office/drawing/2014/main" id="{C33E896A-BC62-4BB9-AD17-360869BF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55" y="2315498"/>
            <a:ext cx="3556094" cy="222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245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524000" y="155520"/>
            <a:ext cx="822492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spc="-1">
              <a:latin typeface="Arial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4367640" y="6199560"/>
            <a:ext cx="6295680" cy="653760"/>
            <a:chOff x="2843640" y="6199560"/>
            <a:chExt cx="6295680" cy="653760"/>
          </a:xfrm>
        </p:grpSpPr>
        <p:pic>
          <p:nvPicPr>
            <p:cNvPr id="61" name="Picture 2"/>
            <p:cNvPicPr/>
            <p:nvPr/>
          </p:nvPicPr>
          <p:blipFill>
            <a:blip r:embed="rId2"/>
            <a:stretch/>
          </p:blipFill>
          <p:spPr>
            <a:xfrm>
              <a:off x="8382960" y="6199560"/>
              <a:ext cx="756360" cy="6537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" name="Line 4"/>
            <p:cNvSpPr/>
            <p:nvPr/>
          </p:nvSpPr>
          <p:spPr>
            <a:xfrm>
              <a:off x="3985920" y="6236280"/>
              <a:ext cx="4354920" cy="360"/>
            </a:xfrm>
            <a:prstGeom prst="line">
              <a:avLst/>
            </a:prstGeom>
            <a:ln w="57240">
              <a:solidFill>
                <a:srgbClr val="00206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2843640" y="6237360"/>
              <a:ext cx="5661720" cy="299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z="1400" b="1" spc="-1">
                  <a:solidFill>
                    <a:srgbClr val="002060"/>
                  </a:solidFill>
                  <a:latin typeface="Arial"/>
                  <a:ea typeface="DejaVu Sans"/>
                </a:rPr>
                <a:t>Universidad Panamericana campus Bonaterra</a:t>
              </a:r>
              <a:endParaRPr lang="en-US" sz="1400" spc="-1">
                <a:latin typeface="Arial"/>
              </a:endParaRPr>
            </a:p>
          </p:txBody>
        </p:sp>
      </p:grpSp>
      <p:sp>
        <p:nvSpPr>
          <p:cNvPr id="64" name="CustomShape 6"/>
          <p:cNvSpPr/>
          <p:nvPr/>
        </p:nvSpPr>
        <p:spPr>
          <a:xfrm>
            <a:off x="781877" y="128296"/>
            <a:ext cx="7556040" cy="51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Tipos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de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dispositivos</a:t>
            </a:r>
            <a:r>
              <a:rPr lang="en-US" sz="2800" b="1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en-US" sz="2800" b="1" spc="-1" dirty="0" err="1">
                <a:solidFill>
                  <a:srgbClr val="C00000"/>
                </a:solidFill>
                <a:latin typeface="Arial"/>
              </a:rPr>
              <a:t>inteligentes</a:t>
            </a:r>
            <a:endParaRPr lang="en-US" sz="2800" spc="-1" dirty="0">
              <a:latin typeface="Arial"/>
            </a:endParaRPr>
          </a:p>
        </p:txBody>
      </p:sp>
      <p:sp>
        <p:nvSpPr>
          <p:cNvPr id="65" name="Line 7"/>
          <p:cNvSpPr/>
          <p:nvPr/>
        </p:nvSpPr>
        <p:spPr>
          <a:xfrm>
            <a:off x="873239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678C6-F696-4131-A092-24F8D27107A2}"/>
              </a:ext>
            </a:extLst>
          </p:cNvPr>
          <p:cNvSpPr txBox="1"/>
          <p:nvPr/>
        </p:nvSpPr>
        <p:spPr>
          <a:xfrm>
            <a:off x="873239" y="848139"/>
            <a:ext cx="106296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Refrigeradores</a:t>
            </a:r>
            <a:r>
              <a:rPr lang="en-US" sz="2400" b="1" dirty="0"/>
              <a:t> </a:t>
            </a:r>
            <a:r>
              <a:rPr lang="en-US" sz="2400" b="1" dirty="0" err="1"/>
              <a:t>inteligentes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última</a:t>
            </a:r>
            <a:r>
              <a:rPr lang="en-US" sz="2000" dirty="0"/>
              <a:t> </a:t>
            </a:r>
            <a:r>
              <a:rPr lang="en-US" sz="2000" dirty="0" err="1"/>
              <a:t>década</a:t>
            </a:r>
            <a:r>
              <a:rPr lang="en-US" sz="2000" dirty="0"/>
              <a:t> </a:t>
            </a:r>
            <a:r>
              <a:rPr lang="en-US" sz="2000" dirty="0" err="1"/>
              <a:t>han</a:t>
            </a:r>
            <a:r>
              <a:rPr lang="en-US" sz="2000" dirty="0"/>
              <a:t> </a:t>
            </a:r>
            <a:r>
              <a:rPr lang="en-US" sz="2000" dirty="0" err="1"/>
              <a:t>evolucionado</a:t>
            </a:r>
            <a:r>
              <a:rPr lang="en-US" sz="2000" dirty="0"/>
              <a:t> para ser </a:t>
            </a:r>
            <a:r>
              <a:rPr lang="en-US" sz="2000" dirty="0" err="1"/>
              <a:t>capaces</a:t>
            </a:r>
            <a:r>
              <a:rPr lang="en-US" sz="2000" dirty="0"/>
              <a:t> de </a:t>
            </a:r>
            <a:r>
              <a:rPr lang="en-US" sz="2000" dirty="0" err="1"/>
              <a:t>interactuar</a:t>
            </a:r>
            <a:r>
              <a:rPr lang="en-US" sz="2000" dirty="0"/>
              <a:t> con el </a:t>
            </a: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incluso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éste</a:t>
            </a:r>
            <a:r>
              <a:rPr lang="en-US" sz="2000" dirty="0"/>
              <a:t> no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casa, de </a:t>
            </a:r>
            <a:r>
              <a:rPr lang="en-US" sz="2000" dirty="0" err="1"/>
              <a:t>elaborar</a:t>
            </a:r>
            <a:r>
              <a:rPr lang="en-US" sz="2000" dirty="0"/>
              <a:t> </a:t>
            </a:r>
            <a:r>
              <a:rPr lang="en-US" sz="2000" dirty="0" err="1"/>
              <a:t>listas</a:t>
            </a:r>
            <a:r>
              <a:rPr lang="en-US" sz="2000" dirty="0"/>
              <a:t> de la </a:t>
            </a:r>
            <a:r>
              <a:rPr lang="en-US" sz="2000" dirty="0" err="1"/>
              <a:t>compra</a:t>
            </a:r>
            <a:r>
              <a:rPr lang="en-US" sz="2000" dirty="0"/>
              <a:t> o de mandar al </a:t>
            </a:r>
            <a:r>
              <a:rPr lang="en-US" sz="2000" dirty="0" err="1"/>
              <a:t>móvil</a:t>
            </a:r>
            <a:r>
              <a:rPr lang="en-US" sz="2000" dirty="0"/>
              <a:t> del </a:t>
            </a:r>
            <a:r>
              <a:rPr lang="en-US" sz="2000" dirty="0" err="1"/>
              <a:t>usuario</a:t>
            </a:r>
            <a:r>
              <a:rPr lang="en-US" sz="2000" dirty="0"/>
              <a:t> una </a:t>
            </a:r>
            <a:r>
              <a:rPr lang="en-US" sz="2000" dirty="0" err="1"/>
              <a:t>foto</a:t>
            </a:r>
            <a:r>
              <a:rPr lang="en-US" sz="2000" dirty="0"/>
              <a:t> del </a:t>
            </a:r>
            <a:r>
              <a:rPr lang="en-US" sz="2000" dirty="0" err="1"/>
              <a:t>contenido</a:t>
            </a:r>
            <a:r>
              <a:rPr lang="en-US" sz="2000" dirty="0"/>
              <a:t> para que </a:t>
            </a:r>
            <a:r>
              <a:rPr lang="en-US" sz="2000" dirty="0" err="1"/>
              <a:t>vea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falta</a:t>
            </a:r>
            <a:r>
              <a:rPr lang="en-US" sz="2000" dirty="0"/>
              <a:t> o 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marca</a:t>
            </a:r>
            <a:r>
              <a:rPr lang="en-US" sz="2000" dirty="0"/>
              <a:t> hay que </a:t>
            </a:r>
            <a:r>
              <a:rPr lang="en-US" sz="2000" dirty="0" err="1"/>
              <a:t>comprar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400" b="1" dirty="0" err="1"/>
              <a:t>Espejos</a:t>
            </a:r>
            <a:r>
              <a:rPr lang="en-US" sz="2400" b="1" dirty="0"/>
              <a:t> </a:t>
            </a:r>
            <a:r>
              <a:rPr lang="en-US" sz="2400" b="1" dirty="0" err="1"/>
              <a:t>inteligentes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espejos</a:t>
            </a:r>
            <a:r>
              <a:rPr lang="en-US" sz="2000" dirty="0"/>
              <a:t> que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conectarse</a:t>
            </a:r>
            <a:r>
              <a:rPr lang="en-US" sz="2000" dirty="0"/>
              <a:t> a internet, </a:t>
            </a:r>
            <a:r>
              <a:rPr lang="en-US" sz="2000" dirty="0" err="1"/>
              <a:t>funcionando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pantallas</a:t>
            </a:r>
            <a:r>
              <a:rPr lang="en-US" sz="2000" dirty="0"/>
              <a:t> </a:t>
            </a:r>
            <a:r>
              <a:rPr lang="en-US" sz="2000" dirty="0" err="1"/>
              <a:t>táctiles</a:t>
            </a:r>
            <a:r>
              <a:rPr lang="en-US" sz="2000" dirty="0"/>
              <a:t> </a:t>
            </a:r>
            <a:r>
              <a:rPr lang="en-US" sz="2000" dirty="0" err="1"/>
              <a:t>gigantes</a:t>
            </a:r>
            <a:r>
              <a:rPr lang="en-US" sz="2000" dirty="0"/>
              <a:t> o </a:t>
            </a:r>
            <a:r>
              <a:rPr lang="en-US" sz="2000" dirty="0" err="1"/>
              <a:t>controlar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ellos</a:t>
            </a:r>
            <a:r>
              <a:rPr lang="en-US" sz="2000" dirty="0"/>
              <a:t> las luces de la </a:t>
            </a:r>
            <a:r>
              <a:rPr lang="en-US" sz="2000" dirty="0" err="1"/>
              <a:t>habitación</a:t>
            </a:r>
            <a:r>
              <a:rPr lang="en-US" sz="2000" dirty="0"/>
              <a:t>, la </a:t>
            </a:r>
            <a:r>
              <a:rPr lang="en-US" sz="2000" dirty="0" err="1"/>
              <a:t>temperatura</a:t>
            </a:r>
            <a:r>
              <a:rPr lang="en-US" sz="2000" dirty="0"/>
              <a:t> del </a:t>
            </a:r>
            <a:r>
              <a:rPr lang="en-US" sz="2000" dirty="0" err="1"/>
              <a:t>termostato</a:t>
            </a:r>
            <a:r>
              <a:rPr lang="en-US" sz="2000" dirty="0"/>
              <a:t> o el </a:t>
            </a:r>
            <a:r>
              <a:rPr lang="en-US" sz="2000" dirty="0" err="1"/>
              <a:t>cierre</a:t>
            </a:r>
            <a:r>
              <a:rPr lang="en-US" sz="2000" dirty="0"/>
              <a:t> de las </a:t>
            </a:r>
            <a:r>
              <a:rPr lang="en-US" sz="2000" dirty="0" err="1"/>
              <a:t>puertas</a:t>
            </a:r>
            <a:r>
              <a:rPr lang="en-US" sz="2000" dirty="0"/>
              <a:t>.</a:t>
            </a:r>
          </a:p>
        </p:txBody>
      </p:sp>
      <p:pic>
        <p:nvPicPr>
          <p:cNvPr id="3074" name="Picture 2" descr="Dispositivos-inteligentes-Smartmirror">
            <a:extLst>
              <a:ext uri="{FF2B5EF4-FFF2-40B4-BE49-F238E27FC236}">
                <a16:creationId xmlns:a16="http://schemas.microsoft.com/office/drawing/2014/main" id="{0855FC93-D396-4FB0-B02F-E7B862469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68" y="4518991"/>
            <a:ext cx="2650435" cy="14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006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1532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Ortiz</dc:creator>
  <cp:lastModifiedBy>Luis Manuel Ortiz de la Torre</cp:lastModifiedBy>
  <cp:revision>118</cp:revision>
  <dcterms:created xsi:type="dcterms:W3CDTF">2020-07-31T15:37:53Z</dcterms:created>
  <dcterms:modified xsi:type="dcterms:W3CDTF">2021-08-26T13:47:08Z</dcterms:modified>
</cp:coreProperties>
</file>