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  <p:sldId id="265" r:id="rId9"/>
    <p:sldId id="267" r:id="rId10"/>
    <p:sldId id="266" r:id="rId11"/>
    <p:sldId id="261" r:id="rId12"/>
    <p:sldId id="269" r:id="rId13"/>
    <p:sldId id="270" r:id="rId14"/>
    <p:sldId id="271" r:id="rId15"/>
    <p:sldId id="272" r:id="rId16"/>
    <p:sldId id="274" r:id="rId17"/>
    <p:sldId id="275" r:id="rId18"/>
    <p:sldId id="273" r:id="rId19"/>
    <p:sldId id="276" r:id="rId20"/>
    <p:sldId id="268" r:id="rId21"/>
    <p:sldId id="280" r:id="rId22"/>
    <p:sldId id="279" r:id="rId23"/>
    <p:sldId id="281" r:id="rId24"/>
    <p:sldId id="278" r:id="rId25"/>
    <p:sldId id="283" r:id="rId26"/>
    <p:sldId id="285" r:id="rId27"/>
    <p:sldId id="286" r:id="rId28"/>
    <p:sldId id="284" r:id="rId29"/>
    <p:sldId id="287" r:id="rId30"/>
    <p:sldId id="288" r:id="rId31"/>
    <p:sldId id="289" r:id="rId32"/>
    <p:sldId id="290" r:id="rId33"/>
    <p:sldId id="291" r:id="rId34"/>
    <p:sldId id="292" r:id="rId35"/>
    <p:sldId id="282" r:id="rId36"/>
    <p:sldId id="293" r:id="rId37"/>
    <p:sldId id="277" r:id="rId38"/>
    <p:sldId id="294" r:id="rId39"/>
    <p:sldId id="295" r:id="rId40"/>
    <p:sldId id="297" r:id="rId4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4F99-C969-4269-BAA4-6FC5BC43DA44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D54C-EBA3-4813-8DA3-66E128456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67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4F99-C969-4269-BAA4-6FC5BC43DA44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D54C-EBA3-4813-8DA3-66E128456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962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4F99-C969-4269-BAA4-6FC5BC43DA44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D54C-EBA3-4813-8DA3-66E128456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20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4F99-C969-4269-BAA4-6FC5BC43DA44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D54C-EBA3-4813-8DA3-66E128456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17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4F99-C969-4269-BAA4-6FC5BC43DA44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D54C-EBA3-4813-8DA3-66E128456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88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4F99-C969-4269-BAA4-6FC5BC43DA44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D54C-EBA3-4813-8DA3-66E128456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27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4F99-C969-4269-BAA4-6FC5BC43DA44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D54C-EBA3-4813-8DA3-66E128456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218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4F99-C969-4269-BAA4-6FC5BC43DA44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D54C-EBA3-4813-8DA3-66E128456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17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4F99-C969-4269-BAA4-6FC5BC43DA44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D54C-EBA3-4813-8DA3-66E128456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6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4F99-C969-4269-BAA4-6FC5BC43DA44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D54C-EBA3-4813-8DA3-66E128456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263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4F99-C969-4269-BAA4-6FC5BC43DA44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D54C-EBA3-4813-8DA3-66E128456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669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4F99-C969-4269-BAA4-6FC5BC43DA44}" type="datetimeFigureOut">
              <a:rPr lang="es-MX" smtClean="0"/>
              <a:t>03/02/2021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BD54C-EBA3-4813-8DA3-66E128456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31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2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Estrategia de Operaciones y Suministro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1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Estrategia de operaciones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La </a:t>
            </a:r>
            <a:r>
              <a:rPr lang="es-MX" b="1" dirty="0"/>
              <a:t>estrategia de operaciones </a:t>
            </a:r>
            <a:r>
              <a:rPr lang="es-MX" b="1" dirty="0" smtClean="0"/>
              <a:t>y suministro </a:t>
            </a:r>
            <a:r>
              <a:rPr lang="es-MX" dirty="0"/>
              <a:t>se ocupa de establecer las políticas y los planes </a:t>
            </a:r>
            <a:r>
              <a:rPr lang="es-MX" dirty="0" smtClean="0"/>
              <a:t>generales para </a:t>
            </a:r>
            <a:r>
              <a:rPr lang="es-MX" dirty="0"/>
              <a:t>utilizar los recursos de una empresa de modo que apoyen de forma </a:t>
            </a:r>
            <a:r>
              <a:rPr lang="es-MX" dirty="0" smtClean="0"/>
              <a:t>más conveniente </a:t>
            </a:r>
            <a:r>
              <a:rPr lang="es-MX" dirty="0"/>
              <a:t>su </a:t>
            </a:r>
            <a:r>
              <a:rPr lang="es-MX" dirty="0" smtClean="0"/>
              <a:t>estrategia competitiva </a:t>
            </a:r>
            <a:r>
              <a:rPr lang="es-MX" dirty="0"/>
              <a:t>a largo plazo.</a:t>
            </a:r>
          </a:p>
        </p:txBody>
      </p:sp>
    </p:spTree>
    <p:extLst>
      <p:ext uri="{BB962C8B-B14F-4D97-AF65-F5344CB8AC3E}">
        <p14:creationId xmlns:p14="http://schemas.microsoft.com/office/powerpoint/2010/main" val="39778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Estrategia de operaciones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La estrategia de operaciones y suministro de una empresa es global </a:t>
            </a:r>
            <a:r>
              <a:rPr lang="es-MX" dirty="0" smtClean="0"/>
              <a:t>porque está </a:t>
            </a:r>
            <a:r>
              <a:rPr lang="es-MX" dirty="0"/>
              <a:t>integrada a la estrategia corporativa. </a:t>
            </a:r>
            <a:endParaRPr lang="es-MX" dirty="0" smtClean="0"/>
          </a:p>
          <a:p>
            <a:pPr algn="just"/>
            <a:r>
              <a:rPr lang="es-MX" dirty="0" smtClean="0"/>
              <a:t>La </a:t>
            </a:r>
            <a:r>
              <a:rPr lang="es-MX" dirty="0"/>
              <a:t>estrategia implica un proceso de largo plazo que debe </a:t>
            </a:r>
            <a:r>
              <a:rPr lang="es-MX" dirty="0" smtClean="0"/>
              <a:t>fomentar un </a:t>
            </a:r>
            <a:r>
              <a:rPr lang="es-MX" dirty="0"/>
              <a:t>cambio inevitable.</a:t>
            </a:r>
          </a:p>
        </p:txBody>
      </p:sp>
    </p:spTree>
    <p:extLst>
      <p:ext uri="{BB962C8B-B14F-4D97-AF65-F5344CB8AC3E}">
        <p14:creationId xmlns:p14="http://schemas.microsoft.com/office/powerpoint/2010/main" val="7394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Estrategia de operaciones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Una estrategia de operaciones y suministro involucra decisiones </a:t>
            </a:r>
            <a:r>
              <a:rPr lang="es-MX" dirty="0" smtClean="0"/>
              <a:t>relativas al </a:t>
            </a:r>
            <a:r>
              <a:rPr lang="es-MX" dirty="0"/>
              <a:t>diseño de un proceso y a la infraestructura que se necesita para apoyarlo. </a:t>
            </a:r>
            <a:endParaRPr lang="es-MX" dirty="0" smtClean="0"/>
          </a:p>
          <a:p>
            <a:pPr algn="just"/>
            <a:r>
              <a:rPr lang="es-MX" dirty="0" smtClean="0"/>
              <a:t>El </a:t>
            </a:r>
            <a:r>
              <a:rPr lang="es-MX" dirty="0"/>
              <a:t>diseño del proceso </a:t>
            </a:r>
            <a:r>
              <a:rPr lang="es-MX" dirty="0" smtClean="0"/>
              <a:t>incluye elegir </a:t>
            </a:r>
            <a:r>
              <a:rPr lang="es-MX" dirty="0"/>
              <a:t>la tecnología adecuada, determinar el tamaño del proceso a lo largo del tiempo, la </a:t>
            </a:r>
            <a:r>
              <a:rPr lang="es-MX" dirty="0" smtClean="0"/>
              <a:t>función del </a:t>
            </a:r>
            <a:r>
              <a:rPr lang="es-MX" dirty="0"/>
              <a:t>inventario dentro del proceso y </a:t>
            </a:r>
            <a:r>
              <a:rPr lang="es-MX" dirty="0" smtClean="0"/>
              <a:t>la ubicación </a:t>
            </a:r>
            <a:r>
              <a:rPr lang="es-MX" dirty="0"/>
              <a:t>del proceso.</a:t>
            </a:r>
          </a:p>
        </p:txBody>
      </p:sp>
    </p:spTree>
    <p:extLst>
      <p:ext uri="{BB962C8B-B14F-4D97-AF65-F5344CB8AC3E}">
        <p14:creationId xmlns:p14="http://schemas.microsoft.com/office/powerpoint/2010/main" val="903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Estrategia de operaciones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Las decisiones relativas a </a:t>
            </a:r>
            <a:r>
              <a:rPr lang="es-MX" dirty="0" smtClean="0"/>
              <a:t>la infraestructura incluyen </a:t>
            </a:r>
            <a:r>
              <a:rPr lang="es-MX" dirty="0"/>
              <a:t>la lógica asociada a los sistemas de planeación y control, los enfoques para controlar y </a:t>
            </a:r>
            <a:r>
              <a:rPr lang="es-MX" dirty="0" smtClean="0"/>
              <a:t>asegurar la </a:t>
            </a:r>
            <a:r>
              <a:rPr lang="es-MX" dirty="0"/>
              <a:t>calidad, las estructuras para remunerar el trabajo y la organización de la función de operaciones.</a:t>
            </a:r>
          </a:p>
        </p:txBody>
      </p:sp>
    </p:spTree>
    <p:extLst>
      <p:ext uri="{BB962C8B-B14F-4D97-AF65-F5344CB8AC3E}">
        <p14:creationId xmlns:p14="http://schemas.microsoft.com/office/powerpoint/2010/main" val="38614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Estrategia de operaciones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Dado que las metas </a:t>
            </a:r>
            <a:r>
              <a:rPr lang="es-MX" dirty="0" smtClean="0"/>
              <a:t>de la </a:t>
            </a:r>
            <a:r>
              <a:rPr lang="es-MX" dirty="0"/>
              <a:t>organización general cambian con el transcurso del tiempo, la estrategia de las operaciones se </a:t>
            </a:r>
            <a:r>
              <a:rPr lang="es-MX" dirty="0" smtClean="0"/>
              <a:t>debe diseñar </a:t>
            </a:r>
            <a:r>
              <a:rPr lang="es-MX" dirty="0"/>
              <a:t>de modo que anticipe las necesidades futuras.</a:t>
            </a:r>
          </a:p>
        </p:txBody>
      </p:sp>
    </p:spTree>
    <p:extLst>
      <p:ext uri="{BB962C8B-B14F-4D97-AF65-F5344CB8AC3E}">
        <p14:creationId xmlns:p14="http://schemas.microsoft.com/office/powerpoint/2010/main" val="17495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Dimensiones competitivas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Dadas las opciones que los clientes tienen hoy en día, ¿cómo deciden cuál producto o servicio comprarán?</a:t>
            </a:r>
          </a:p>
          <a:p>
            <a:pPr algn="just"/>
            <a:r>
              <a:rPr lang="es-MX" dirty="0"/>
              <a:t>Diferentes atributos atraen a distintos clientes.</a:t>
            </a:r>
          </a:p>
        </p:txBody>
      </p:sp>
    </p:spTree>
    <p:extLst>
      <p:ext uri="{BB962C8B-B14F-4D97-AF65-F5344CB8AC3E}">
        <p14:creationId xmlns:p14="http://schemas.microsoft.com/office/powerpoint/2010/main" val="37028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Dimensiones competitivas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Algunos clientes </a:t>
            </a:r>
            <a:r>
              <a:rPr lang="es-MX"/>
              <a:t>se </a:t>
            </a:r>
            <a:r>
              <a:rPr lang="es-MX" smtClean="0"/>
              <a:t>fijan</a:t>
            </a:r>
            <a:r>
              <a:rPr lang="es-MX" dirty="0"/>
              <a:t>, principalmente, en el </a:t>
            </a:r>
            <a:r>
              <a:rPr lang="es-MX" dirty="0" smtClean="0"/>
              <a:t>costo de </a:t>
            </a:r>
            <a:r>
              <a:rPr lang="es-MX" dirty="0"/>
              <a:t>un producto o servicio y, en consecuencia, algunas compañías tratan de posicionarse como las </a:t>
            </a:r>
            <a:r>
              <a:rPr lang="es-MX" dirty="0" smtClean="0"/>
              <a:t>que ofrecen </a:t>
            </a:r>
            <a:r>
              <a:rPr lang="es-MX" dirty="0"/>
              <a:t>los precios más bajos. </a:t>
            </a:r>
            <a:endParaRPr lang="es-MX" dirty="0" smtClean="0"/>
          </a:p>
          <a:p>
            <a:pPr algn="just"/>
            <a:r>
              <a:rPr lang="es-MX" dirty="0" smtClean="0"/>
              <a:t>Algunas </a:t>
            </a:r>
            <a:r>
              <a:rPr lang="es-MX" dirty="0"/>
              <a:t>de las principales </a:t>
            </a:r>
            <a:r>
              <a:rPr lang="es-MX" dirty="0" smtClean="0"/>
              <a:t>dimensiones que </a:t>
            </a:r>
            <a:r>
              <a:rPr lang="es-MX" dirty="0"/>
              <a:t>establecen la posición </a:t>
            </a:r>
            <a:r>
              <a:rPr lang="es-MX" dirty="0" smtClean="0"/>
              <a:t>competitiva de </a:t>
            </a:r>
            <a:r>
              <a:rPr lang="es-MX" dirty="0"/>
              <a:t>la empresa son:</a:t>
            </a:r>
          </a:p>
        </p:txBody>
      </p:sp>
    </p:spTree>
    <p:extLst>
      <p:ext uri="{BB962C8B-B14F-4D97-AF65-F5344CB8AC3E}">
        <p14:creationId xmlns:p14="http://schemas.microsoft.com/office/powerpoint/2010/main" val="21733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Dimensiones competitivas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/>
              <a:t>Costo o </a:t>
            </a:r>
            <a:r>
              <a:rPr lang="es-MX" sz="2800" dirty="0" smtClean="0"/>
              <a:t>precio</a:t>
            </a:r>
          </a:p>
          <a:p>
            <a:pPr algn="just"/>
            <a:r>
              <a:rPr lang="es-MX" sz="2800" dirty="0" smtClean="0"/>
              <a:t>Calidad o velocidad de la entrega</a:t>
            </a:r>
          </a:p>
          <a:p>
            <a:pPr algn="just"/>
            <a:r>
              <a:rPr lang="es-MX" sz="2800" dirty="0" smtClean="0"/>
              <a:t>Confiabilidad de entrega</a:t>
            </a:r>
          </a:p>
          <a:p>
            <a:pPr algn="just"/>
            <a:r>
              <a:rPr lang="es-MX" sz="2800" dirty="0" smtClean="0"/>
              <a:t>Afrontar los cambios en la demanda</a:t>
            </a:r>
          </a:p>
          <a:p>
            <a:pPr algn="just"/>
            <a:r>
              <a:rPr lang="es-MX" sz="2800" dirty="0" smtClean="0"/>
              <a:t>Flexibilidad y velocidad para introducir nuevos productos</a:t>
            </a:r>
          </a:p>
          <a:p>
            <a:pPr algn="just"/>
            <a:endParaRPr lang="es-MX" sz="2800" dirty="0" smtClean="0"/>
          </a:p>
          <a:p>
            <a:pPr algn="just"/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6906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criterios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Enlace y apoyo técnico</a:t>
            </a:r>
          </a:p>
          <a:p>
            <a:pPr algn="just"/>
            <a:r>
              <a:rPr lang="es-MX" dirty="0" smtClean="0"/>
              <a:t>Cumplimiento de la fecha de lanzamiento</a:t>
            </a:r>
          </a:p>
          <a:p>
            <a:pPr algn="just"/>
            <a:r>
              <a:rPr lang="es-MX" dirty="0" smtClean="0"/>
              <a:t>Apoyo del proveedor después de la venta</a:t>
            </a:r>
          </a:p>
          <a:p>
            <a:pPr algn="just"/>
            <a:r>
              <a:rPr lang="es-MX" dirty="0" smtClean="0"/>
              <a:t>Otros: </a:t>
            </a:r>
            <a:r>
              <a:rPr lang="es-MX" dirty="0"/>
              <a:t>los colores disponibles, </a:t>
            </a:r>
            <a:r>
              <a:rPr lang="es-MX" dirty="0" smtClean="0"/>
              <a:t>el tamaño</a:t>
            </a:r>
            <a:r>
              <a:rPr lang="es-MX" dirty="0"/>
              <a:t>, el peso, la ubicación de la fábrica, la posibilidad de fabricar a la medida y las </a:t>
            </a:r>
            <a:r>
              <a:rPr lang="es-MX" dirty="0" smtClean="0"/>
              <a:t>opciones para </a:t>
            </a:r>
            <a:r>
              <a:rPr lang="es-MX" dirty="0"/>
              <a:t>la mezcla del producto.</a:t>
            </a:r>
          </a:p>
        </p:txBody>
      </p:sp>
    </p:spTree>
    <p:extLst>
      <p:ext uri="{BB962C8B-B14F-4D97-AF65-F5344CB8AC3E}">
        <p14:creationId xmlns:p14="http://schemas.microsoft.com/office/powerpoint/2010/main" val="9396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Marketing y operaciones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dirty="0"/>
              <a:t>La empresa que quiera comprender sus mercados desde la óptica de las operaciones y la del </a:t>
            </a:r>
            <a:r>
              <a:rPr lang="es-MX" dirty="0" smtClean="0"/>
              <a:t>marketing debe </a:t>
            </a:r>
            <a:r>
              <a:rPr lang="es-MX" dirty="0"/>
              <a:t>tener una interfaz muy bien diseñada entre las dos. </a:t>
            </a:r>
            <a:endParaRPr lang="es-MX" dirty="0" smtClean="0"/>
          </a:p>
          <a:p>
            <a:pPr algn="just"/>
            <a:r>
              <a:rPr lang="es-MX" dirty="0" smtClean="0"/>
              <a:t>Los </a:t>
            </a:r>
            <a:r>
              <a:rPr lang="es-MX" dirty="0"/>
              <a:t>términos </a:t>
            </a:r>
            <a:r>
              <a:rPr lang="es-MX" i="1" dirty="0"/>
              <a:t>ganador de pedidos </a:t>
            </a:r>
            <a:r>
              <a:rPr lang="es-MX" dirty="0"/>
              <a:t>y </a:t>
            </a:r>
            <a:r>
              <a:rPr lang="es-MX" i="1" dirty="0" smtClean="0"/>
              <a:t>calificador de </a:t>
            </a:r>
            <a:r>
              <a:rPr lang="es-MX" i="1" dirty="0"/>
              <a:t>pedidos </a:t>
            </a:r>
            <a:r>
              <a:rPr lang="es-MX" dirty="0"/>
              <a:t>describen </a:t>
            </a:r>
            <a:r>
              <a:rPr lang="es-MX" dirty="0" smtClean="0"/>
              <a:t>las dimensiones </a:t>
            </a:r>
            <a:r>
              <a:rPr lang="es-MX" dirty="0"/>
              <a:t>orientadas al marketing que son fundamentales para competir </a:t>
            </a:r>
            <a:r>
              <a:rPr lang="es-MX" dirty="0" smtClean="0"/>
              <a:t>con éxito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1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estrategia debe describir el camino que la empresa pretende seguir a efecto de crear valor para sus accionistas y para sostenerlo. Por lo general, la estrategia se divide en tres elementos básicos: </a:t>
            </a:r>
          </a:p>
          <a:p>
            <a:pPr algn="just"/>
            <a:r>
              <a:rPr lang="es-MX" dirty="0" smtClean="0"/>
              <a:t>Eficacia delas operaciones</a:t>
            </a:r>
          </a:p>
          <a:p>
            <a:pPr algn="just"/>
            <a:r>
              <a:rPr lang="es-MX" dirty="0" smtClean="0"/>
              <a:t>Administración de los clientes</a:t>
            </a:r>
          </a:p>
          <a:p>
            <a:pPr algn="just"/>
            <a:r>
              <a:rPr lang="es-MX" dirty="0" smtClean="0"/>
              <a:t>Innovación de productos.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27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Ganador de pedidos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El criterio del </a:t>
            </a:r>
            <a:r>
              <a:rPr lang="es-MX" b="1" dirty="0"/>
              <a:t>ganador de pedidos </a:t>
            </a:r>
            <a:r>
              <a:rPr lang="es-MX" dirty="0"/>
              <a:t>diferencia los productos o los servicios de una empresa de </a:t>
            </a:r>
            <a:r>
              <a:rPr lang="es-MX" dirty="0" smtClean="0"/>
              <a:t>los de </a:t>
            </a:r>
            <a:r>
              <a:rPr lang="es-MX" dirty="0"/>
              <a:t>otras. </a:t>
            </a:r>
            <a:endParaRPr lang="es-MX" dirty="0" smtClean="0"/>
          </a:p>
          <a:p>
            <a:pPr algn="just"/>
            <a:r>
              <a:rPr lang="es-MX" dirty="0" smtClean="0"/>
              <a:t>Dependiendo </a:t>
            </a:r>
            <a:r>
              <a:rPr lang="es-MX" dirty="0"/>
              <a:t>de la situación, el criterio de obtener pedidos se puede referir al costo del </a:t>
            </a:r>
            <a:r>
              <a:rPr lang="es-MX" dirty="0" smtClean="0"/>
              <a:t>producto (precio</a:t>
            </a:r>
            <a:r>
              <a:rPr lang="es-MX" dirty="0"/>
              <a:t>), a la calidad y la </a:t>
            </a:r>
            <a:r>
              <a:rPr lang="es-MX" dirty="0" smtClean="0"/>
              <a:t>confiabilidad </a:t>
            </a:r>
            <a:r>
              <a:rPr lang="es-MX" dirty="0"/>
              <a:t>del producto o a alguna otra de las dimensiones que se han </a:t>
            </a:r>
            <a:r>
              <a:rPr lang="es-MX" dirty="0" smtClean="0"/>
              <a:t>mencionado antes.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43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Calificador de pedidos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El criterio de </a:t>
            </a:r>
            <a:r>
              <a:rPr lang="es-MX" b="1" dirty="0"/>
              <a:t>calificador de pedidos </a:t>
            </a:r>
            <a:r>
              <a:rPr lang="es-MX" dirty="0"/>
              <a:t>sirve de tamiz y permite que los productos de </a:t>
            </a:r>
            <a:r>
              <a:rPr lang="es-MX" dirty="0" smtClean="0"/>
              <a:t>la empresa </a:t>
            </a:r>
            <a:r>
              <a:rPr lang="es-MX" dirty="0"/>
              <a:t>sean incluso considerados candidatos a su posible compra. Terry Hill, profesor de Oxford, </a:t>
            </a:r>
            <a:r>
              <a:rPr lang="es-MX" dirty="0" smtClean="0"/>
              <a:t>dice que </a:t>
            </a:r>
            <a:r>
              <a:rPr lang="es-MX" dirty="0"/>
              <a:t>una empresa debe “</a:t>
            </a:r>
            <a:r>
              <a:rPr lang="es-MX" dirty="0" smtClean="0"/>
              <a:t>recalificar </a:t>
            </a:r>
            <a:r>
              <a:rPr lang="es-MX" dirty="0"/>
              <a:t>los </a:t>
            </a:r>
            <a:r>
              <a:rPr lang="es-MX" dirty="0" smtClean="0"/>
              <a:t>calificadores </a:t>
            </a:r>
            <a:r>
              <a:rPr lang="es-MX" dirty="0"/>
              <a:t>de pedidos” todos los días de su existencia.</a:t>
            </a:r>
          </a:p>
        </p:txBody>
      </p:sp>
    </p:spTree>
    <p:extLst>
      <p:ext uri="{BB962C8B-B14F-4D97-AF65-F5344CB8AC3E}">
        <p14:creationId xmlns:p14="http://schemas.microsoft.com/office/powerpoint/2010/main" val="18868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Es importante recordar que los criterios de ganador de pedidos y de </a:t>
            </a:r>
            <a:r>
              <a:rPr lang="es-MX" dirty="0" smtClean="0"/>
              <a:t>calificador </a:t>
            </a:r>
            <a:r>
              <a:rPr lang="es-MX" dirty="0"/>
              <a:t>de pedidos </a:t>
            </a:r>
            <a:r>
              <a:rPr lang="es-MX" dirty="0" smtClean="0"/>
              <a:t>cambian con </a:t>
            </a:r>
            <a:r>
              <a:rPr lang="es-MX" dirty="0"/>
              <a:t>el transcurso del </a:t>
            </a:r>
            <a:r>
              <a:rPr lang="es-MX" dirty="0" smtClean="0"/>
              <a:t>tiempo.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23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Por ejemplo, cuando las compañías japonesas ingresaron a los mercados </a:t>
            </a:r>
            <a:r>
              <a:rPr lang="es-MX" dirty="0" smtClean="0"/>
              <a:t>de automóviles </a:t>
            </a:r>
            <a:r>
              <a:rPr lang="es-MX" dirty="0"/>
              <a:t>del mundo en la década de 1970, cambiaron la forma de </a:t>
            </a:r>
            <a:r>
              <a:rPr lang="es-MX" dirty="0" smtClean="0"/>
              <a:t>ganar pedidos </a:t>
            </a:r>
            <a:r>
              <a:rPr lang="es-MX" dirty="0"/>
              <a:t>de estos </a:t>
            </a:r>
            <a:r>
              <a:rPr lang="es-MX" dirty="0" smtClean="0"/>
              <a:t>productos, la </a:t>
            </a:r>
            <a:r>
              <a:rPr lang="es-MX" dirty="0"/>
              <a:t>cual dejó de basarse predominantemente en el precio y pasó a la calidad y la </a:t>
            </a:r>
            <a:r>
              <a:rPr lang="es-MX" dirty="0" smtClean="0"/>
              <a:t>confiabilidad </a:t>
            </a:r>
            <a:r>
              <a:rPr lang="es-MX" dirty="0"/>
              <a:t>del </a:t>
            </a:r>
            <a:r>
              <a:rPr lang="es-MX" dirty="0" smtClean="0"/>
              <a:t>producto.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41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Los fabricantes estadounidenses de automóviles perdieron pedidos ante las compañías </a:t>
            </a:r>
            <a:r>
              <a:rPr lang="es-MX" dirty="0" smtClean="0"/>
              <a:t>japonesas en </a:t>
            </a:r>
            <a:r>
              <a:rPr lang="es-MX" dirty="0"/>
              <a:t>razón de la calidad. </a:t>
            </a:r>
            <a:endParaRPr lang="es-MX" dirty="0" smtClean="0"/>
          </a:p>
          <a:p>
            <a:pPr algn="just"/>
            <a:r>
              <a:rPr lang="es-MX" dirty="0" smtClean="0"/>
              <a:t>Para finales </a:t>
            </a:r>
            <a:r>
              <a:rPr lang="es-MX" dirty="0"/>
              <a:t>de la década de 1980, </a:t>
            </a:r>
            <a:r>
              <a:rPr lang="es-MX" dirty="0" smtClean="0"/>
              <a:t>Ford, General </a:t>
            </a:r>
            <a:r>
              <a:rPr lang="es-MX" dirty="0"/>
              <a:t>Motors y Chrysler elevaron </a:t>
            </a:r>
            <a:r>
              <a:rPr lang="es-MX" dirty="0" smtClean="0"/>
              <a:t>la calidad </a:t>
            </a:r>
            <a:r>
              <a:rPr lang="es-MX" dirty="0"/>
              <a:t>de sus productos y ahora “</a:t>
            </a:r>
            <a:r>
              <a:rPr lang="es-MX" dirty="0" smtClean="0"/>
              <a:t>califican</a:t>
            </a:r>
            <a:r>
              <a:rPr lang="es-MX" dirty="0"/>
              <a:t>” para estar en el mercado.</a:t>
            </a:r>
          </a:p>
        </p:txBody>
      </p:sp>
    </p:spTree>
    <p:extLst>
      <p:ext uri="{BB962C8B-B14F-4D97-AF65-F5344CB8AC3E}">
        <p14:creationId xmlns:p14="http://schemas.microsoft.com/office/powerpoint/2010/main" val="41316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la actualidad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Los grupos de consumidores </a:t>
            </a:r>
            <a:r>
              <a:rPr lang="es-MX" dirty="0" smtClean="0"/>
              <a:t>están siempre </a:t>
            </a:r>
            <a:r>
              <a:rPr lang="es-MX" dirty="0"/>
              <a:t>atentos a los criterios de </a:t>
            </a:r>
            <a:r>
              <a:rPr lang="es-MX" dirty="0" smtClean="0"/>
              <a:t>la calidad </a:t>
            </a:r>
            <a:r>
              <a:rPr lang="es-MX" dirty="0"/>
              <a:t>y la </a:t>
            </a:r>
            <a:r>
              <a:rPr lang="es-MX" dirty="0" smtClean="0"/>
              <a:t>confiabilidad</a:t>
            </a:r>
            <a:r>
              <a:rPr lang="es-MX" dirty="0"/>
              <a:t>, y con ellos </a:t>
            </a:r>
            <a:r>
              <a:rPr lang="es-MX" dirty="0" smtClean="0"/>
              <a:t>recalifican </a:t>
            </a:r>
            <a:r>
              <a:rPr lang="es-MX" dirty="0"/>
              <a:t>a las </a:t>
            </a:r>
            <a:r>
              <a:rPr lang="es-MX" dirty="0" smtClean="0"/>
              <a:t>compañías que </a:t>
            </a:r>
            <a:r>
              <a:rPr lang="es-MX" dirty="0"/>
              <a:t>tienen mejor desempeño. </a:t>
            </a:r>
            <a:endParaRPr lang="es-MX" dirty="0" smtClean="0"/>
          </a:p>
          <a:p>
            <a:pPr algn="just"/>
            <a:r>
              <a:rPr lang="es-MX" dirty="0" smtClean="0"/>
              <a:t>Hoy </a:t>
            </a:r>
            <a:r>
              <a:rPr lang="es-MX" dirty="0"/>
              <a:t>en día, los ganadores de pedidos de automóviles varían </a:t>
            </a:r>
            <a:r>
              <a:rPr lang="es-MX" dirty="0" smtClean="0"/>
              <a:t>enormemente dependiendo </a:t>
            </a:r>
            <a:r>
              <a:rPr lang="es-MX" dirty="0"/>
              <a:t>del modelo.</a:t>
            </a:r>
          </a:p>
        </p:txBody>
      </p:sp>
    </p:spTree>
    <p:extLst>
      <p:ext uri="{BB962C8B-B14F-4D97-AF65-F5344CB8AC3E}">
        <p14:creationId xmlns:p14="http://schemas.microsoft.com/office/powerpoint/2010/main" val="5532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la actualidad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Los clientes saben muy bien cuál es el conjunto de características que </a:t>
            </a:r>
            <a:r>
              <a:rPr lang="es-MX" dirty="0" smtClean="0"/>
              <a:t>desean (como confiabilidad</a:t>
            </a:r>
            <a:r>
              <a:rPr lang="es-MX" dirty="0"/>
              <a:t>, características de diseño y rendimiento del combustible) y quieren adquirir </a:t>
            </a:r>
            <a:r>
              <a:rPr lang="es-MX" dirty="0" smtClean="0"/>
              <a:t>una combinación </a:t>
            </a:r>
            <a:r>
              <a:rPr lang="es-MX" dirty="0"/>
              <a:t>particular de ellas al precio más bajo, maximizando así el valor.</a:t>
            </a:r>
          </a:p>
        </p:txBody>
      </p:sp>
    </p:spTree>
    <p:extLst>
      <p:ext uri="{BB962C8B-B14F-4D97-AF65-F5344CB8AC3E}">
        <p14:creationId xmlns:p14="http://schemas.microsoft.com/office/powerpoint/2010/main" val="6208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Marco de la estrategia de operaciones y suministros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 imposible diseñar la estrategia de operaciones en el vacío. </a:t>
            </a:r>
            <a:endParaRPr lang="es-MX" dirty="0" smtClean="0"/>
          </a:p>
          <a:p>
            <a:r>
              <a:rPr lang="es-MX" dirty="0" smtClean="0"/>
              <a:t>En </a:t>
            </a:r>
            <a:r>
              <a:rPr lang="es-MX" dirty="0"/>
              <a:t>el plano vertical se debe enlazar con </a:t>
            </a:r>
            <a:r>
              <a:rPr lang="es-MX" dirty="0" smtClean="0"/>
              <a:t>los clientes </a:t>
            </a:r>
            <a:r>
              <a:rPr lang="es-MX" dirty="0"/>
              <a:t>y, en el horizontal, con otras partes de la empresa. </a:t>
            </a:r>
          </a:p>
        </p:txBody>
      </p:sp>
    </p:spTree>
    <p:extLst>
      <p:ext uri="{BB962C8B-B14F-4D97-AF65-F5344CB8AC3E}">
        <p14:creationId xmlns:p14="http://schemas.microsoft.com/office/powerpoint/2010/main" val="31394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Marco de la estrategia de operaciones y suministros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La ilustración </a:t>
            </a:r>
            <a:r>
              <a:rPr lang="es-MX" dirty="0" smtClean="0"/>
              <a:t>muestra </a:t>
            </a:r>
            <a:r>
              <a:rPr lang="es-MX" dirty="0"/>
              <a:t>estos enlaces </a:t>
            </a:r>
            <a:r>
              <a:rPr lang="es-MX" dirty="0" smtClean="0"/>
              <a:t>entre las </a:t>
            </a:r>
            <a:r>
              <a:rPr lang="es-MX" dirty="0"/>
              <a:t>necesidades de los clientes, sus prioridades de desempeño y los requerimientos para las </a:t>
            </a:r>
            <a:r>
              <a:rPr lang="es-MX" dirty="0" smtClean="0"/>
              <a:t>operaciones de </a:t>
            </a:r>
            <a:r>
              <a:rPr lang="es-MX" dirty="0"/>
              <a:t>producción, así como las operaciones, y las capacidades de recursos de </a:t>
            </a:r>
            <a:r>
              <a:rPr lang="es-MX" dirty="0" smtClean="0"/>
              <a:t>la empresa </a:t>
            </a:r>
            <a:r>
              <a:rPr lang="es-MX" dirty="0"/>
              <a:t>relacionadas </a:t>
            </a:r>
            <a:r>
              <a:rPr lang="es-MX" dirty="0" smtClean="0"/>
              <a:t>con ellas </a:t>
            </a:r>
            <a:r>
              <a:rPr lang="es-MX" dirty="0"/>
              <a:t>y requeridas para satisfacer </a:t>
            </a:r>
            <a:r>
              <a:rPr lang="es-MX" dirty="0" smtClean="0"/>
              <a:t>esas necesidades</a:t>
            </a:r>
            <a:r>
              <a:rPr lang="es-MX" dirty="0"/>
              <a:t>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52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Marco de la estrategia de operaciones y suministros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1" t="23111" r="46902" b="10768"/>
          <a:stretch/>
        </p:blipFill>
        <p:spPr bwMode="auto">
          <a:xfrm>
            <a:off x="1331640" y="1772816"/>
            <a:ext cx="6048672" cy="454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7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Es importante que la </a:t>
            </a:r>
            <a:r>
              <a:rPr lang="es-MX" dirty="0" smtClean="0"/>
              <a:t>estrategia de </a:t>
            </a:r>
            <a:r>
              <a:rPr lang="es-MX" dirty="0"/>
              <a:t>la empresa se ajuste a su misión de servir al cliente. </a:t>
            </a:r>
            <a:endParaRPr lang="es-MX" dirty="0" smtClean="0"/>
          </a:p>
          <a:p>
            <a:pPr algn="just"/>
            <a:r>
              <a:rPr lang="es-MX" dirty="0" smtClean="0"/>
              <a:t>El </a:t>
            </a:r>
            <a:r>
              <a:rPr lang="es-MX" dirty="0"/>
              <a:t>hecho de que las necesidades de los </a:t>
            </a:r>
            <a:r>
              <a:rPr lang="es-MX" dirty="0" smtClean="0"/>
              <a:t>clientes cambian </a:t>
            </a:r>
            <a:r>
              <a:rPr lang="es-MX" dirty="0"/>
              <a:t>con el transcurso del tiempo complica las cosas porque impone la necesidad de aplicar </a:t>
            </a:r>
            <a:r>
              <a:rPr lang="es-MX" dirty="0" smtClean="0"/>
              <a:t>constantemente cambios </a:t>
            </a:r>
            <a:r>
              <a:rPr lang="es-MX" dirty="0"/>
              <a:t>a la estrategia.</a:t>
            </a:r>
          </a:p>
        </p:txBody>
      </p:sp>
    </p:spTree>
    <p:extLst>
      <p:ext uri="{BB962C8B-B14F-4D97-AF65-F5344CB8AC3E}">
        <p14:creationId xmlns:p14="http://schemas.microsoft.com/office/powerpoint/2010/main" val="10231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Marco de la estrategia de operaciones y suministros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Esta visión </a:t>
            </a:r>
            <a:r>
              <a:rPr lang="es-MX" dirty="0" smtClean="0"/>
              <a:t>identifica</a:t>
            </a:r>
            <a:r>
              <a:rPr lang="es-MX" dirty="0"/>
              <a:t>, en términos generales, el mercado meta, </a:t>
            </a:r>
            <a:r>
              <a:rPr lang="es-MX" dirty="0" smtClean="0"/>
              <a:t>la línea </a:t>
            </a:r>
            <a:r>
              <a:rPr lang="es-MX" dirty="0"/>
              <a:t>de productos de la empresa y las competencias centrales y de operaciones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73263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Marco de la estrategia de operaciones y suministros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Suele ser difícil elegir un mercado meta, pero se debe hacer. </a:t>
            </a:r>
            <a:endParaRPr lang="es-MX" dirty="0" smtClean="0"/>
          </a:p>
          <a:p>
            <a:pPr algn="just"/>
            <a:r>
              <a:rPr lang="es-MX" dirty="0" smtClean="0"/>
              <a:t>De </a:t>
            </a:r>
            <a:r>
              <a:rPr lang="es-MX" dirty="0"/>
              <a:t>hecho, la decisión puede llevar a </a:t>
            </a:r>
            <a:r>
              <a:rPr lang="es-MX" dirty="0" smtClean="0"/>
              <a:t>rechazar negocios</a:t>
            </a:r>
            <a:r>
              <a:rPr lang="es-MX" dirty="0"/>
              <a:t>, eliminando a un segmento de clientes que simplemente no sería rentable o que sería </a:t>
            </a:r>
            <a:r>
              <a:rPr lang="es-MX" dirty="0" smtClean="0"/>
              <a:t>muy difícil </a:t>
            </a:r>
            <a:r>
              <a:rPr lang="es-MX" dirty="0"/>
              <a:t>de servir dadas las capacidades de la empresa. </a:t>
            </a:r>
            <a:endParaRPr lang="es-MX" dirty="0" smtClean="0"/>
          </a:p>
          <a:p>
            <a:pPr algn="just"/>
            <a:r>
              <a:rPr lang="es-MX" dirty="0" smtClean="0"/>
              <a:t>En </a:t>
            </a:r>
            <a:r>
              <a:rPr lang="es-MX" dirty="0"/>
              <a:t>este caso, un ejemplo serían </a:t>
            </a:r>
            <a:r>
              <a:rPr lang="es-MX" dirty="0" smtClean="0"/>
              <a:t>los fabricantes de ropa </a:t>
            </a:r>
            <a:r>
              <a:rPr lang="es-MX" dirty="0"/>
              <a:t>que no tienen medias tallas en sus líneas de vestidos.</a:t>
            </a:r>
          </a:p>
        </p:txBody>
      </p:sp>
    </p:spTree>
    <p:extLst>
      <p:ext uri="{BB962C8B-B14F-4D97-AF65-F5344CB8AC3E}">
        <p14:creationId xmlns:p14="http://schemas.microsoft.com/office/powerpoint/2010/main" val="36665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Marco de la estrategia de operaciones y suministros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Las competencias centrales</a:t>
            </a:r>
            <a:r>
              <a:rPr lang="es-MX" b="1" dirty="0"/>
              <a:t> </a:t>
            </a:r>
            <a:r>
              <a:rPr lang="es-MX" dirty="0"/>
              <a:t>(</a:t>
            </a:r>
            <a:r>
              <a:rPr lang="es-MX" dirty="0" smtClean="0"/>
              <a:t>o competencias) son </a:t>
            </a:r>
            <a:r>
              <a:rPr lang="es-MX" dirty="0"/>
              <a:t>aquellas habilidades que distinguen a la empresa de servicios o de manufacturas de sus competidoras.</a:t>
            </a:r>
          </a:p>
        </p:txBody>
      </p:sp>
    </p:spTree>
    <p:extLst>
      <p:ext uri="{BB962C8B-B14F-4D97-AF65-F5344CB8AC3E}">
        <p14:creationId xmlns:p14="http://schemas.microsoft.com/office/powerpoint/2010/main" val="39407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Marco de la estrategia de operaciones y suministros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Lo que deben hacer las </a:t>
            </a:r>
            <a:r>
              <a:rPr lang="es-MX" dirty="0" smtClean="0"/>
              <a:t>compañías en </a:t>
            </a:r>
            <a:r>
              <a:rPr lang="es-MX" dirty="0"/>
              <a:t>este mundo de intensa competencia global no es recurrir a más técnicas, sino encontrar la manera </a:t>
            </a:r>
            <a:r>
              <a:rPr lang="es-MX" dirty="0" smtClean="0"/>
              <a:t>de estructurar </a:t>
            </a:r>
            <a:r>
              <a:rPr lang="es-MX" dirty="0"/>
              <a:t>todo un nuevo sistema para fabricar sus productos mejor y de una manera diferente a la </a:t>
            </a:r>
            <a:r>
              <a:rPr lang="es-MX" dirty="0" smtClean="0"/>
              <a:t>de sus </a:t>
            </a:r>
            <a:r>
              <a:rPr lang="es-MX" dirty="0"/>
              <a:t>competidoras.</a:t>
            </a:r>
          </a:p>
        </p:txBody>
      </p:sp>
    </p:spTree>
    <p:extLst>
      <p:ext uri="{BB962C8B-B14F-4D97-AF65-F5344CB8AC3E}">
        <p14:creationId xmlns:p14="http://schemas.microsoft.com/office/powerpoint/2010/main" val="39666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Medición de la productividad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La </a:t>
            </a:r>
            <a:r>
              <a:rPr lang="es-MX" b="1" dirty="0"/>
              <a:t>productividad </a:t>
            </a:r>
            <a:r>
              <a:rPr lang="es-MX" dirty="0"/>
              <a:t>es una medida que suele emplearse para conocer qué tan bien están utilizando sus </a:t>
            </a:r>
            <a:r>
              <a:rPr lang="es-MX" dirty="0" smtClean="0"/>
              <a:t>recursos (o </a:t>
            </a:r>
            <a:r>
              <a:rPr lang="es-MX" dirty="0"/>
              <a:t>factores de producción) un país, una industria o una unidad de negocios.</a:t>
            </a:r>
          </a:p>
        </p:txBody>
      </p:sp>
    </p:spTree>
    <p:extLst>
      <p:ext uri="{BB962C8B-B14F-4D97-AF65-F5344CB8AC3E}">
        <p14:creationId xmlns:p14="http://schemas.microsoft.com/office/powerpoint/2010/main" val="739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Medición de la productividad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Dado que la </a:t>
            </a:r>
            <a:r>
              <a:rPr lang="es-MX" dirty="0" smtClean="0"/>
              <a:t>administración de </a:t>
            </a:r>
            <a:r>
              <a:rPr lang="es-MX" dirty="0"/>
              <a:t>operaciones y suministro se concentra en hacer el mejor uso posible de los recursos que </a:t>
            </a:r>
            <a:r>
              <a:rPr lang="es-MX" dirty="0" smtClean="0"/>
              <a:t>están a </a:t>
            </a:r>
            <a:r>
              <a:rPr lang="es-MX" dirty="0"/>
              <a:t>disposición de una empresa, resulta fundamental medir la productividad para conocer el desempeño </a:t>
            </a:r>
            <a:r>
              <a:rPr lang="es-MX" dirty="0" smtClean="0"/>
              <a:t>de las </a:t>
            </a:r>
            <a:r>
              <a:rPr lang="es-MX" dirty="0"/>
              <a:t>operaciones</a:t>
            </a:r>
          </a:p>
        </p:txBody>
      </p:sp>
    </p:spTree>
    <p:extLst>
      <p:ext uri="{BB962C8B-B14F-4D97-AF65-F5344CB8AC3E}">
        <p14:creationId xmlns:p14="http://schemas.microsoft.com/office/powerpoint/2010/main" val="41327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Medición de la productividad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En este sentido amplio, la productividad se </a:t>
            </a:r>
            <a:r>
              <a:rPr lang="es-MX" dirty="0" smtClean="0"/>
              <a:t>define </a:t>
            </a:r>
            <a:r>
              <a:rPr lang="es-MX" dirty="0"/>
              <a:t>como:</a:t>
            </a:r>
          </a:p>
          <a:p>
            <a:r>
              <a:rPr lang="es-MX" dirty="0"/>
              <a:t>Productividad = </a:t>
            </a:r>
            <a:r>
              <a:rPr lang="es-MX" dirty="0" smtClean="0"/>
              <a:t>Salidas/Entradas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2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Ejemplos de medidas de la productividad</a:t>
            </a:r>
            <a:endParaRPr lang="es-MX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6" t="52192" r="43803" b="30054"/>
          <a:stretch/>
        </p:blipFill>
        <p:spPr bwMode="auto">
          <a:xfrm>
            <a:off x="198536" y="2564904"/>
            <a:ext cx="874772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0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Las actividades de las operaciones y el suministro de la empresa deben apoyar, en </a:t>
            </a:r>
            <a:r>
              <a:rPr lang="es-MX" dirty="0" smtClean="0"/>
              <a:t>términos estratégicos</a:t>
            </a:r>
            <a:r>
              <a:rPr lang="es-MX" dirty="0"/>
              <a:t>, las prioridades competitivas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16617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El proceso integral completo de </a:t>
            </a:r>
            <a:r>
              <a:rPr lang="es-MX" dirty="0" smtClean="0"/>
              <a:t>las compañías a nivel mundial, incluye </a:t>
            </a:r>
            <a:r>
              <a:rPr lang="es-MX" dirty="0"/>
              <a:t>el diseño de productos y de empaques, la producción, la distribución y los </a:t>
            </a:r>
            <a:r>
              <a:rPr lang="es-MX" dirty="0" smtClean="0"/>
              <a:t>establecimientos detallistas</a:t>
            </a:r>
            <a:r>
              <a:rPr lang="es-MX" dirty="0"/>
              <a:t>, </a:t>
            </a:r>
            <a:r>
              <a:rPr lang="es-MX" dirty="0" smtClean="0"/>
              <a:t>está cuidadosamente entrelazado </a:t>
            </a:r>
            <a:r>
              <a:rPr lang="es-MX" dirty="0"/>
              <a:t>para ofrecer productos innovadores y funcionales al </a:t>
            </a:r>
            <a:r>
              <a:rPr lang="es-MX" dirty="0" smtClean="0"/>
              <a:t>precio más </a:t>
            </a:r>
            <a:r>
              <a:rPr lang="es-MX" dirty="0"/>
              <a:t>bajo posible.</a:t>
            </a:r>
          </a:p>
        </p:txBody>
      </p:sp>
    </p:spTree>
    <p:extLst>
      <p:ext uri="{BB962C8B-B14F-4D97-AF65-F5344CB8AC3E}">
        <p14:creationId xmlns:p14="http://schemas.microsoft.com/office/powerpoint/2010/main" val="21211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La </a:t>
            </a:r>
            <a:r>
              <a:rPr lang="es-MX" dirty="0" smtClean="0"/>
              <a:t>eficacia </a:t>
            </a:r>
            <a:r>
              <a:rPr lang="es-MX" dirty="0"/>
              <a:t>de las operaciones se </a:t>
            </a:r>
            <a:r>
              <a:rPr lang="es-MX" dirty="0" smtClean="0"/>
              <a:t>refiere </a:t>
            </a:r>
            <a:r>
              <a:rPr lang="es-MX" dirty="0"/>
              <a:t>a los procesos centrales de la empresa que se requieren </a:t>
            </a:r>
            <a:r>
              <a:rPr lang="es-MX" dirty="0" smtClean="0"/>
              <a:t>para su </a:t>
            </a:r>
            <a:r>
              <a:rPr lang="es-MX" dirty="0"/>
              <a:t>funcionamiento. </a:t>
            </a:r>
            <a:endParaRPr lang="es-MX" dirty="0" smtClean="0"/>
          </a:p>
          <a:p>
            <a:pPr algn="just"/>
            <a:r>
              <a:rPr lang="es-MX" dirty="0" smtClean="0"/>
              <a:t>Los </a:t>
            </a:r>
            <a:r>
              <a:rPr lang="es-MX" dirty="0"/>
              <a:t>procesos de la empresa abarcan todas las funciones, desde tomar los </a:t>
            </a:r>
            <a:r>
              <a:rPr lang="es-MX" dirty="0" smtClean="0"/>
              <a:t>pedidos de </a:t>
            </a:r>
            <a:r>
              <a:rPr lang="es-MX" dirty="0"/>
              <a:t>los clientes, manejar </a:t>
            </a:r>
            <a:r>
              <a:rPr lang="es-MX" dirty="0" smtClean="0"/>
              <a:t>las devoluciones</a:t>
            </a:r>
            <a:r>
              <a:rPr lang="es-MX" dirty="0"/>
              <a:t>, la producción y administrar la actualización de los sitios </a:t>
            </a:r>
            <a:r>
              <a:rPr lang="es-MX" dirty="0" smtClean="0"/>
              <a:t>Web, hasta </a:t>
            </a:r>
            <a:r>
              <a:rPr lang="es-MX" dirty="0"/>
              <a:t>el embarque de los productos.</a:t>
            </a:r>
          </a:p>
        </p:txBody>
      </p:sp>
    </p:spTree>
    <p:extLst>
      <p:ext uri="{BB962C8B-B14F-4D97-AF65-F5344CB8AC3E}">
        <p14:creationId xmlns:p14="http://schemas.microsoft.com/office/powerpoint/2010/main" val="35115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La </a:t>
            </a:r>
            <a:r>
              <a:rPr lang="es-MX" dirty="0"/>
              <a:t>estrategia global de la empresa está enlazada con la estrategia </a:t>
            </a:r>
            <a:r>
              <a:rPr lang="es-MX" dirty="0" smtClean="0"/>
              <a:t>de operaciones </a:t>
            </a:r>
            <a:r>
              <a:rPr lang="es-MX" dirty="0"/>
              <a:t>y suministro.</a:t>
            </a:r>
          </a:p>
        </p:txBody>
      </p:sp>
    </p:spTree>
    <p:extLst>
      <p:ext uri="{BB962C8B-B14F-4D97-AF65-F5344CB8AC3E}">
        <p14:creationId xmlns:p14="http://schemas.microsoft.com/office/powerpoint/2010/main" val="33916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La </a:t>
            </a:r>
            <a:r>
              <a:rPr lang="es-MX" dirty="0" smtClean="0"/>
              <a:t>eficacia </a:t>
            </a:r>
            <a:r>
              <a:rPr lang="es-MX" dirty="0"/>
              <a:t>de las operaciones se </a:t>
            </a:r>
            <a:r>
              <a:rPr lang="es-MX" dirty="0" smtClean="0"/>
              <a:t>refleja </a:t>
            </a:r>
            <a:r>
              <a:rPr lang="es-MX" dirty="0"/>
              <a:t>directamente en los </a:t>
            </a:r>
            <a:r>
              <a:rPr lang="es-MX" dirty="0" smtClean="0"/>
              <a:t>costos asociados </a:t>
            </a:r>
            <a:r>
              <a:rPr lang="es-MX" dirty="0"/>
              <a:t>al desempeño de las actividades. </a:t>
            </a:r>
            <a:endParaRPr lang="es-MX" dirty="0" smtClean="0"/>
          </a:p>
          <a:p>
            <a:pPr algn="just"/>
            <a:r>
              <a:rPr lang="es-MX" dirty="0" smtClean="0"/>
              <a:t>Las </a:t>
            </a:r>
            <a:r>
              <a:rPr lang="es-MX" dirty="0"/>
              <a:t>estrategias asociadas a la </a:t>
            </a:r>
            <a:r>
              <a:rPr lang="es-MX" dirty="0" smtClean="0"/>
              <a:t>eficacia </a:t>
            </a:r>
            <a:r>
              <a:rPr lang="es-MX" dirty="0"/>
              <a:t>de las </a:t>
            </a:r>
            <a:r>
              <a:rPr lang="es-MX" dirty="0" smtClean="0"/>
              <a:t>operaciones, como </a:t>
            </a:r>
            <a:r>
              <a:rPr lang="es-MX" dirty="0"/>
              <a:t>las iniciativas para la calidad, el rediseño de los procesos y las inversiones en tecnología </a:t>
            </a:r>
            <a:r>
              <a:rPr lang="es-MX" dirty="0" smtClean="0"/>
              <a:t>pueden arrojar </a:t>
            </a:r>
            <a:r>
              <a:rPr lang="es-MX" dirty="0"/>
              <a:t>resultados rápidamente, a corto plazo (12 a 24 meses).</a:t>
            </a:r>
          </a:p>
        </p:txBody>
      </p:sp>
    </p:spTree>
    <p:extLst>
      <p:ext uri="{BB962C8B-B14F-4D97-AF65-F5344CB8AC3E}">
        <p14:creationId xmlns:p14="http://schemas.microsoft.com/office/powerpoint/2010/main" val="14076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La administración de los clientes se </a:t>
            </a:r>
            <a:r>
              <a:rPr lang="es-MX" dirty="0" smtClean="0"/>
              <a:t>refiere </a:t>
            </a:r>
            <a:r>
              <a:rPr lang="es-MX" dirty="0"/>
              <a:t>a la posibilidad de comprender mejor las relaciones </a:t>
            </a:r>
            <a:r>
              <a:rPr lang="es-MX" dirty="0" smtClean="0"/>
              <a:t>con los </a:t>
            </a:r>
            <a:r>
              <a:rPr lang="es-MX" dirty="0"/>
              <a:t>clientes y a aprovecharlas. </a:t>
            </a:r>
            <a:endParaRPr lang="es-MX" dirty="0" smtClean="0"/>
          </a:p>
          <a:p>
            <a:pPr algn="just"/>
            <a:r>
              <a:rPr lang="es-MX" dirty="0" smtClean="0"/>
              <a:t>Por </a:t>
            </a:r>
            <a:r>
              <a:rPr lang="es-MX" dirty="0"/>
              <a:t>ejemplo, una estrategia que implica la segmentación de los </a:t>
            </a:r>
            <a:r>
              <a:rPr lang="es-MX" dirty="0" smtClean="0"/>
              <a:t>clientes tardaría </a:t>
            </a:r>
            <a:r>
              <a:rPr lang="es-MX" dirty="0"/>
              <a:t>un poco más en realizarse, tal vez de dos a tres años.</a:t>
            </a:r>
          </a:p>
        </p:txBody>
      </p:sp>
    </p:spTree>
    <p:extLst>
      <p:ext uri="{BB962C8B-B14F-4D97-AF65-F5344CB8AC3E}">
        <p14:creationId xmlns:p14="http://schemas.microsoft.com/office/powerpoint/2010/main" val="6215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/>
              <a:t>La innovación de productos implica el desarrollo de nuevos productos, mercados y relaciones </a:t>
            </a:r>
            <a:r>
              <a:rPr lang="es-MX" dirty="0" smtClean="0"/>
              <a:t>para sostener </a:t>
            </a:r>
            <a:r>
              <a:rPr lang="es-MX" dirty="0"/>
              <a:t>el crecimiento. </a:t>
            </a:r>
            <a:endParaRPr lang="es-MX" dirty="0" smtClean="0"/>
          </a:p>
          <a:p>
            <a:pPr algn="just"/>
            <a:r>
              <a:rPr lang="es-MX" dirty="0" smtClean="0"/>
              <a:t>Las </a:t>
            </a:r>
            <a:r>
              <a:rPr lang="es-MX" dirty="0"/>
              <a:t>compañías de servicios tal vez implementen la innovación de un producto </a:t>
            </a:r>
            <a:r>
              <a:rPr lang="es-MX" dirty="0" smtClean="0"/>
              <a:t>en sólo </a:t>
            </a:r>
            <a:r>
              <a:rPr lang="es-MX" dirty="0"/>
              <a:t>dos o tres años, mientras que los fabricantes podrían tardar entre tres y cinco años. </a:t>
            </a:r>
            <a:endParaRPr lang="es-MX" dirty="0" smtClean="0"/>
          </a:p>
          <a:p>
            <a:pPr algn="just"/>
            <a:r>
              <a:rPr lang="es-MX" dirty="0" smtClean="0"/>
              <a:t>Las compañías farmacéuticas </a:t>
            </a:r>
            <a:r>
              <a:rPr lang="es-MX" dirty="0"/>
              <a:t>quizá tarden hasta 10 años en cosechar los </a:t>
            </a:r>
            <a:r>
              <a:rPr lang="es-MX" dirty="0" smtClean="0"/>
              <a:t>beneficios </a:t>
            </a:r>
            <a:r>
              <a:rPr lang="es-MX" dirty="0"/>
              <a:t>de un nuevo producto.</a:t>
            </a:r>
          </a:p>
        </p:txBody>
      </p:sp>
    </p:spTree>
    <p:extLst>
      <p:ext uri="{BB962C8B-B14F-4D97-AF65-F5344CB8AC3E}">
        <p14:creationId xmlns:p14="http://schemas.microsoft.com/office/powerpoint/2010/main" val="25993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dirty="0"/>
              <a:t>La administración de operaciones </a:t>
            </a:r>
            <a:r>
              <a:rPr lang="es-MX" dirty="0" smtClean="0"/>
              <a:t>y suministro </a:t>
            </a:r>
            <a:r>
              <a:rPr lang="es-MX" dirty="0"/>
              <a:t>es importante porque se relaciona con los tres </a:t>
            </a:r>
            <a:r>
              <a:rPr lang="es-MX" dirty="0" smtClean="0"/>
              <a:t>elementos de </a:t>
            </a:r>
            <a:r>
              <a:rPr lang="es-MX" dirty="0"/>
              <a:t>la estrategia. </a:t>
            </a:r>
            <a:endParaRPr lang="es-MX" dirty="0" smtClean="0"/>
          </a:p>
          <a:p>
            <a:pPr algn="just"/>
            <a:r>
              <a:rPr lang="es-MX" dirty="0" smtClean="0"/>
              <a:t>Una </a:t>
            </a:r>
            <a:r>
              <a:rPr lang="es-MX" dirty="0"/>
              <a:t>compañía de categoría </a:t>
            </a:r>
            <a:r>
              <a:rPr lang="es-MX" dirty="0" smtClean="0"/>
              <a:t>mundial reconoce </a:t>
            </a:r>
            <a:r>
              <a:rPr lang="es-MX" dirty="0"/>
              <a:t>que su capacidad para competir en </a:t>
            </a:r>
            <a:r>
              <a:rPr lang="es-MX" dirty="0" smtClean="0"/>
              <a:t>los mercados </a:t>
            </a:r>
            <a:r>
              <a:rPr lang="es-MX" dirty="0"/>
              <a:t>depende de que formule una estrategia de operaciones y suministro que embone </a:t>
            </a:r>
            <a:r>
              <a:rPr lang="es-MX" dirty="0" smtClean="0"/>
              <a:t>correctamente con </a:t>
            </a:r>
            <a:r>
              <a:rPr lang="es-MX" dirty="0"/>
              <a:t>su misión de servir al cliente</a:t>
            </a:r>
          </a:p>
        </p:txBody>
      </p:sp>
    </p:spTree>
    <p:extLst>
      <p:ext uri="{BB962C8B-B14F-4D97-AF65-F5344CB8AC3E}">
        <p14:creationId xmlns:p14="http://schemas.microsoft.com/office/powerpoint/2010/main" val="31221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Ricardo Macias\Desktop\Nueva carpeta\Imagen1 Estrategi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La </a:t>
            </a:r>
            <a:r>
              <a:rPr lang="es-MX" i="1" dirty="0"/>
              <a:t>competitividad </a:t>
            </a:r>
            <a:r>
              <a:rPr lang="es-MX" dirty="0"/>
              <a:t>de una compañía se </a:t>
            </a:r>
            <a:r>
              <a:rPr lang="es-MX" dirty="0" smtClean="0"/>
              <a:t>refiere </a:t>
            </a:r>
            <a:r>
              <a:rPr lang="es-MX" dirty="0"/>
              <a:t>a la posición que tiene </a:t>
            </a:r>
            <a:r>
              <a:rPr lang="es-MX" dirty="0" smtClean="0"/>
              <a:t>en relación </a:t>
            </a:r>
            <a:r>
              <a:rPr lang="es-MX" dirty="0"/>
              <a:t>con otras compañías dentro del mercado, ya sea local o global.</a:t>
            </a:r>
          </a:p>
        </p:txBody>
      </p:sp>
    </p:spTree>
    <p:extLst>
      <p:ext uri="{BB962C8B-B14F-4D97-AF65-F5344CB8AC3E}">
        <p14:creationId xmlns:p14="http://schemas.microsoft.com/office/powerpoint/2010/main" val="19900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1696</Words>
  <Application>Microsoft Office PowerPoint</Application>
  <PresentationFormat>Presentación en pantalla (4:3)</PresentationFormat>
  <Paragraphs>106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Tema de Office</vt:lpstr>
      <vt:lpstr>Estrategia de Operaciones y Suministro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Estrategia de operaciones</vt:lpstr>
      <vt:lpstr>Estrategia de operaciones</vt:lpstr>
      <vt:lpstr>Estrategia de operaciones</vt:lpstr>
      <vt:lpstr>Estrategia de operaciones</vt:lpstr>
      <vt:lpstr>Estrategia de operaciones</vt:lpstr>
      <vt:lpstr>Dimensiones competitivas</vt:lpstr>
      <vt:lpstr>Dimensiones competitivas</vt:lpstr>
      <vt:lpstr>Dimensiones competitivas</vt:lpstr>
      <vt:lpstr>Otros criterios</vt:lpstr>
      <vt:lpstr>Marketing y operaciones</vt:lpstr>
      <vt:lpstr>Ganador de pedidos</vt:lpstr>
      <vt:lpstr>Calificador de pedidos</vt:lpstr>
      <vt:lpstr>Ejemplo</vt:lpstr>
      <vt:lpstr>Ejemplo</vt:lpstr>
      <vt:lpstr>Ejemplo</vt:lpstr>
      <vt:lpstr>En la actualidad</vt:lpstr>
      <vt:lpstr>En la actualidad</vt:lpstr>
      <vt:lpstr>Marco de la estrategia de operaciones y suministros</vt:lpstr>
      <vt:lpstr>Marco de la estrategia de operaciones y suministros</vt:lpstr>
      <vt:lpstr>Marco de la estrategia de operaciones y suministros</vt:lpstr>
      <vt:lpstr>Marco de la estrategia de operaciones y suministros</vt:lpstr>
      <vt:lpstr>Marco de la estrategia de operaciones y suministros</vt:lpstr>
      <vt:lpstr>Marco de la estrategia de operaciones y suministros</vt:lpstr>
      <vt:lpstr>Marco de la estrategia de operaciones y suministros</vt:lpstr>
      <vt:lpstr>Medición de la productividad</vt:lpstr>
      <vt:lpstr>Medición de la productividad</vt:lpstr>
      <vt:lpstr>Medición de la productividad</vt:lpstr>
      <vt:lpstr>Ejemplos de medidas de la productividad</vt:lpstr>
      <vt:lpstr>Conclusión</vt:lpstr>
      <vt:lpstr>Conclusión</vt:lpstr>
      <vt:lpstr>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de Operaciones</dc:title>
  <dc:creator>Ricardo Macias</dc:creator>
  <cp:lastModifiedBy>Ricardo Macias</cp:lastModifiedBy>
  <cp:revision>13</cp:revision>
  <dcterms:created xsi:type="dcterms:W3CDTF">2021-01-06T18:43:21Z</dcterms:created>
  <dcterms:modified xsi:type="dcterms:W3CDTF">2021-02-03T18:43:15Z</dcterms:modified>
</cp:coreProperties>
</file>