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7" r:id="rId12"/>
    <p:sldId id="268" r:id="rId13"/>
    <p:sldId id="269" r:id="rId14"/>
    <p:sldId id="270" r:id="rId15"/>
    <p:sldId id="271" r:id="rId16"/>
    <p:sldId id="273" r:id="rId17"/>
    <p:sldId id="272" r:id="rId18"/>
    <p:sldId id="266" r:id="rId19"/>
    <p:sldId id="274" r:id="rId20"/>
    <p:sldId id="276" r:id="rId21"/>
    <p:sldId id="277" r:id="rId22"/>
    <p:sldId id="278" r:id="rId23"/>
    <p:sldId id="279" r:id="rId24"/>
    <p:sldId id="280" r:id="rId25"/>
    <p:sldId id="281" r:id="rId26"/>
    <p:sldId id="282" r:id="rId27"/>
    <p:sldId id="294" r:id="rId28"/>
    <p:sldId id="283" r:id="rId29"/>
    <p:sldId id="284" r:id="rId30"/>
    <p:sldId id="285" r:id="rId31"/>
    <p:sldId id="286" r:id="rId32"/>
    <p:sldId id="287" r:id="rId33"/>
    <p:sldId id="288" r:id="rId34"/>
    <p:sldId id="289" r:id="rId35"/>
    <p:sldId id="290" r:id="rId36"/>
    <p:sldId id="295" r:id="rId37"/>
    <p:sldId id="291" r:id="rId38"/>
    <p:sldId id="296" r:id="rId39"/>
    <p:sldId id="292" r:id="rId40"/>
    <p:sldId id="293" r:id="rId41"/>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MX"/>
          </a:p>
        </p:txBody>
      </p:sp>
      <p:sp>
        <p:nvSpPr>
          <p:cNvPr id="4" name="3 Marcador de fecha"/>
          <p:cNvSpPr>
            <a:spLocks noGrp="1"/>
          </p:cNvSpPr>
          <p:nvPr>
            <p:ph type="dt" sz="half" idx="10"/>
          </p:nvPr>
        </p:nvSpPr>
        <p:spPr/>
        <p:txBody>
          <a:bodyPr/>
          <a:lstStyle/>
          <a:p>
            <a:fld id="{2E95DFFB-65F9-4879-BFC4-E5E5E90A741D}" type="datetimeFigureOut">
              <a:rPr lang="es-MX" smtClean="0"/>
              <a:t>15/02/2021</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DD555280-D938-4A14-8281-CAEF05081760}" type="slidenum">
              <a:rPr lang="es-MX" smtClean="0"/>
              <a:t>‹Nº›</a:t>
            </a:fld>
            <a:endParaRPr lang="es-MX"/>
          </a:p>
        </p:txBody>
      </p:sp>
    </p:spTree>
    <p:extLst>
      <p:ext uri="{BB962C8B-B14F-4D97-AF65-F5344CB8AC3E}">
        <p14:creationId xmlns:p14="http://schemas.microsoft.com/office/powerpoint/2010/main" val="520356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2E95DFFB-65F9-4879-BFC4-E5E5E90A741D}" type="datetimeFigureOut">
              <a:rPr lang="es-MX" smtClean="0"/>
              <a:t>15/02/2021</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DD555280-D938-4A14-8281-CAEF05081760}" type="slidenum">
              <a:rPr lang="es-MX" smtClean="0"/>
              <a:t>‹Nº›</a:t>
            </a:fld>
            <a:endParaRPr lang="es-MX"/>
          </a:p>
        </p:txBody>
      </p:sp>
    </p:spTree>
    <p:extLst>
      <p:ext uri="{BB962C8B-B14F-4D97-AF65-F5344CB8AC3E}">
        <p14:creationId xmlns:p14="http://schemas.microsoft.com/office/powerpoint/2010/main" val="13979261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2E95DFFB-65F9-4879-BFC4-E5E5E90A741D}" type="datetimeFigureOut">
              <a:rPr lang="es-MX" smtClean="0"/>
              <a:t>15/02/2021</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DD555280-D938-4A14-8281-CAEF05081760}" type="slidenum">
              <a:rPr lang="es-MX" smtClean="0"/>
              <a:t>‹Nº›</a:t>
            </a:fld>
            <a:endParaRPr lang="es-MX"/>
          </a:p>
        </p:txBody>
      </p:sp>
    </p:spTree>
    <p:extLst>
      <p:ext uri="{BB962C8B-B14F-4D97-AF65-F5344CB8AC3E}">
        <p14:creationId xmlns:p14="http://schemas.microsoft.com/office/powerpoint/2010/main" val="1128737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2E95DFFB-65F9-4879-BFC4-E5E5E90A741D}" type="datetimeFigureOut">
              <a:rPr lang="es-MX" smtClean="0"/>
              <a:t>15/02/2021</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DD555280-D938-4A14-8281-CAEF05081760}" type="slidenum">
              <a:rPr lang="es-MX" smtClean="0"/>
              <a:t>‹Nº›</a:t>
            </a:fld>
            <a:endParaRPr lang="es-MX"/>
          </a:p>
        </p:txBody>
      </p:sp>
    </p:spTree>
    <p:extLst>
      <p:ext uri="{BB962C8B-B14F-4D97-AF65-F5344CB8AC3E}">
        <p14:creationId xmlns:p14="http://schemas.microsoft.com/office/powerpoint/2010/main" val="823565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2E95DFFB-65F9-4879-BFC4-E5E5E90A741D}" type="datetimeFigureOut">
              <a:rPr lang="es-MX" smtClean="0"/>
              <a:t>15/02/2021</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DD555280-D938-4A14-8281-CAEF05081760}" type="slidenum">
              <a:rPr lang="es-MX" smtClean="0"/>
              <a:t>‹Nº›</a:t>
            </a:fld>
            <a:endParaRPr lang="es-MX"/>
          </a:p>
        </p:txBody>
      </p:sp>
    </p:spTree>
    <p:extLst>
      <p:ext uri="{BB962C8B-B14F-4D97-AF65-F5344CB8AC3E}">
        <p14:creationId xmlns:p14="http://schemas.microsoft.com/office/powerpoint/2010/main" val="2828484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fecha"/>
          <p:cNvSpPr>
            <a:spLocks noGrp="1"/>
          </p:cNvSpPr>
          <p:nvPr>
            <p:ph type="dt" sz="half" idx="10"/>
          </p:nvPr>
        </p:nvSpPr>
        <p:spPr/>
        <p:txBody>
          <a:bodyPr/>
          <a:lstStyle/>
          <a:p>
            <a:fld id="{2E95DFFB-65F9-4879-BFC4-E5E5E90A741D}" type="datetimeFigureOut">
              <a:rPr lang="es-MX" smtClean="0"/>
              <a:t>15/02/2021</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DD555280-D938-4A14-8281-CAEF05081760}" type="slidenum">
              <a:rPr lang="es-MX" smtClean="0"/>
              <a:t>‹Nº›</a:t>
            </a:fld>
            <a:endParaRPr lang="es-MX"/>
          </a:p>
        </p:txBody>
      </p:sp>
    </p:spTree>
    <p:extLst>
      <p:ext uri="{BB962C8B-B14F-4D97-AF65-F5344CB8AC3E}">
        <p14:creationId xmlns:p14="http://schemas.microsoft.com/office/powerpoint/2010/main" val="879327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6 Marcador de fecha"/>
          <p:cNvSpPr>
            <a:spLocks noGrp="1"/>
          </p:cNvSpPr>
          <p:nvPr>
            <p:ph type="dt" sz="half" idx="10"/>
          </p:nvPr>
        </p:nvSpPr>
        <p:spPr/>
        <p:txBody>
          <a:bodyPr/>
          <a:lstStyle/>
          <a:p>
            <a:fld id="{2E95DFFB-65F9-4879-BFC4-E5E5E90A741D}" type="datetimeFigureOut">
              <a:rPr lang="es-MX" smtClean="0"/>
              <a:t>15/02/2021</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DD555280-D938-4A14-8281-CAEF05081760}" type="slidenum">
              <a:rPr lang="es-MX" smtClean="0"/>
              <a:t>‹Nº›</a:t>
            </a:fld>
            <a:endParaRPr lang="es-MX"/>
          </a:p>
        </p:txBody>
      </p:sp>
    </p:spTree>
    <p:extLst>
      <p:ext uri="{BB962C8B-B14F-4D97-AF65-F5344CB8AC3E}">
        <p14:creationId xmlns:p14="http://schemas.microsoft.com/office/powerpoint/2010/main" val="597204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fecha"/>
          <p:cNvSpPr>
            <a:spLocks noGrp="1"/>
          </p:cNvSpPr>
          <p:nvPr>
            <p:ph type="dt" sz="half" idx="10"/>
          </p:nvPr>
        </p:nvSpPr>
        <p:spPr/>
        <p:txBody>
          <a:bodyPr/>
          <a:lstStyle/>
          <a:p>
            <a:fld id="{2E95DFFB-65F9-4879-BFC4-E5E5E90A741D}" type="datetimeFigureOut">
              <a:rPr lang="es-MX" smtClean="0"/>
              <a:t>15/02/2021</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DD555280-D938-4A14-8281-CAEF05081760}" type="slidenum">
              <a:rPr lang="es-MX" smtClean="0"/>
              <a:t>‹Nº›</a:t>
            </a:fld>
            <a:endParaRPr lang="es-MX"/>
          </a:p>
        </p:txBody>
      </p:sp>
    </p:spTree>
    <p:extLst>
      <p:ext uri="{BB962C8B-B14F-4D97-AF65-F5344CB8AC3E}">
        <p14:creationId xmlns:p14="http://schemas.microsoft.com/office/powerpoint/2010/main" val="2697976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2E95DFFB-65F9-4879-BFC4-E5E5E90A741D}" type="datetimeFigureOut">
              <a:rPr lang="es-MX" smtClean="0"/>
              <a:t>15/02/2021</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DD555280-D938-4A14-8281-CAEF05081760}" type="slidenum">
              <a:rPr lang="es-MX" smtClean="0"/>
              <a:t>‹Nº›</a:t>
            </a:fld>
            <a:endParaRPr lang="es-MX"/>
          </a:p>
        </p:txBody>
      </p:sp>
    </p:spTree>
    <p:extLst>
      <p:ext uri="{BB962C8B-B14F-4D97-AF65-F5344CB8AC3E}">
        <p14:creationId xmlns:p14="http://schemas.microsoft.com/office/powerpoint/2010/main" val="4113816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2E95DFFB-65F9-4879-BFC4-E5E5E90A741D}" type="datetimeFigureOut">
              <a:rPr lang="es-MX" smtClean="0"/>
              <a:t>15/02/2021</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DD555280-D938-4A14-8281-CAEF05081760}" type="slidenum">
              <a:rPr lang="es-MX" smtClean="0"/>
              <a:t>‹Nº›</a:t>
            </a:fld>
            <a:endParaRPr lang="es-MX"/>
          </a:p>
        </p:txBody>
      </p:sp>
    </p:spTree>
    <p:extLst>
      <p:ext uri="{BB962C8B-B14F-4D97-AF65-F5344CB8AC3E}">
        <p14:creationId xmlns:p14="http://schemas.microsoft.com/office/powerpoint/2010/main" val="2795765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2E95DFFB-65F9-4879-BFC4-E5E5E90A741D}" type="datetimeFigureOut">
              <a:rPr lang="es-MX" smtClean="0"/>
              <a:t>15/02/2021</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DD555280-D938-4A14-8281-CAEF05081760}" type="slidenum">
              <a:rPr lang="es-MX" smtClean="0"/>
              <a:t>‹Nº›</a:t>
            </a:fld>
            <a:endParaRPr lang="es-MX"/>
          </a:p>
        </p:txBody>
      </p:sp>
    </p:spTree>
    <p:extLst>
      <p:ext uri="{BB962C8B-B14F-4D97-AF65-F5344CB8AC3E}">
        <p14:creationId xmlns:p14="http://schemas.microsoft.com/office/powerpoint/2010/main" val="1357136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5000"/>
            <a:lum/>
          </a:blip>
          <a:srcRect/>
          <a:stretch>
            <a:fillRect l="-6000" r="-6000"/>
          </a:stretch>
        </a:blip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95DFFB-65F9-4879-BFC4-E5E5E90A741D}" type="datetimeFigureOut">
              <a:rPr lang="es-MX" smtClean="0"/>
              <a:t>15/02/2021</a:t>
            </a:fld>
            <a:endParaRPr lang="es-MX"/>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555280-D938-4A14-8281-CAEF05081760}" type="slidenum">
              <a:rPr lang="es-MX" smtClean="0"/>
              <a:t>‹Nº›</a:t>
            </a:fld>
            <a:endParaRPr lang="es-MX"/>
          </a:p>
        </p:txBody>
      </p:sp>
    </p:spTree>
    <p:extLst>
      <p:ext uri="{BB962C8B-B14F-4D97-AF65-F5344CB8AC3E}">
        <p14:creationId xmlns:p14="http://schemas.microsoft.com/office/powerpoint/2010/main" val="703794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MX" dirty="0" smtClean="0"/>
              <a:t>Análisis de procesos</a:t>
            </a:r>
            <a:endParaRPr lang="es-MX" dirty="0"/>
          </a:p>
        </p:txBody>
      </p:sp>
      <p:sp>
        <p:nvSpPr>
          <p:cNvPr id="3" name="2 Subtítulo"/>
          <p:cNvSpPr>
            <a:spLocks noGrp="1"/>
          </p:cNvSpPr>
          <p:nvPr>
            <p:ph type="subTitle" idx="1"/>
          </p:nvPr>
        </p:nvSpPr>
        <p:spPr/>
        <p:txBody>
          <a:bodyPr/>
          <a:lstStyle/>
          <a:p>
            <a:endParaRPr lang="es-MX" dirty="0"/>
          </a:p>
        </p:txBody>
      </p:sp>
    </p:spTree>
    <p:extLst>
      <p:ext uri="{BB962C8B-B14F-4D97-AF65-F5344CB8AC3E}">
        <p14:creationId xmlns:p14="http://schemas.microsoft.com/office/powerpoint/2010/main" val="38350272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Mejora del sistema</a:t>
            </a:r>
            <a:endParaRPr lang="es-MX" dirty="0"/>
          </a:p>
        </p:txBody>
      </p:sp>
      <p:sp>
        <p:nvSpPr>
          <p:cNvPr id="3" name="2 Marcador de contenido"/>
          <p:cNvSpPr>
            <a:spLocks noGrp="1"/>
          </p:cNvSpPr>
          <p:nvPr>
            <p:ph idx="1"/>
          </p:nvPr>
        </p:nvSpPr>
        <p:spPr/>
        <p:txBody>
          <a:bodyPr/>
          <a:lstStyle/>
          <a:p>
            <a:pPr algn="just"/>
            <a:r>
              <a:rPr lang="es-MX" dirty="0" smtClean="0"/>
              <a:t>Algunas técnicas que se aplicaron fueron las siguientes:</a:t>
            </a:r>
          </a:p>
          <a:p>
            <a:pPr algn="just"/>
            <a:r>
              <a:rPr lang="es-MX" dirty="0" smtClean="0"/>
              <a:t>Estudio de tiempos</a:t>
            </a:r>
          </a:p>
          <a:p>
            <a:pPr algn="just"/>
            <a:r>
              <a:rPr lang="es-MX" dirty="0" smtClean="0"/>
              <a:t>Manejo de materiales</a:t>
            </a:r>
          </a:p>
          <a:p>
            <a:pPr algn="just"/>
            <a:r>
              <a:rPr lang="es-MX" dirty="0" smtClean="0"/>
              <a:t>Planeación y control de la producción</a:t>
            </a:r>
          </a:p>
          <a:p>
            <a:pPr algn="just"/>
            <a:r>
              <a:rPr lang="es-MX" dirty="0" smtClean="0"/>
              <a:t>Estudio del trabajo</a:t>
            </a:r>
          </a:p>
          <a:p>
            <a:pPr algn="just"/>
            <a:r>
              <a:rPr lang="es-MX" dirty="0" smtClean="0"/>
              <a:t>Estudio de métodos</a:t>
            </a:r>
            <a:endParaRPr lang="es-MX" dirty="0"/>
          </a:p>
        </p:txBody>
      </p:sp>
    </p:spTree>
    <p:extLst>
      <p:ext uri="{BB962C8B-B14F-4D97-AF65-F5344CB8AC3E}">
        <p14:creationId xmlns:p14="http://schemas.microsoft.com/office/powerpoint/2010/main" val="25230610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Estudio de tiempos</a:t>
            </a:r>
            <a:endParaRPr lang="es-MX" dirty="0"/>
          </a:p>
        </p:txBody>
      </p:sp>
      <p:sp>
        <p:nvSpPr>
          <p:cNvPr id="3" name="2 Marcador de contenido"/>
          <p:cNvSpPr>
            <a:spLocks noGrp="1"/>
          </p:cNvSpPr>
          <p:nvPr>
            <p:ph idx="1"/>
          </p:nvPr>
        </p:nvSpPr>
        <p:spPr/>
        <p:txBody>
          <a:bodyPr>
            <a:normAutofit fontScale="92500" lnSpcReduction="20000"/>
          </a:bodyPr>
          <a:lstStyle/>
          <a:p>
            <a:r>
              <a:rPr lang="es-MX" dirty="0" smtClean="0"/>
              <a:t>1.-Seleccionar el procedimiento o tarea a mejorar</a:t>
            </a:r>
          </a:p>
          <a:p>
            <a:r>
              <a:rPr lang="es-MX" dirty="0" smtClean="0"/>
              <a:t>2.-Registrar la información referente a dicha tarea</a:t>
            </a:r>
          </a:p>
          <a:p>
            <a:r>
              <a:rPr lang="es-MX" dirty="0" smtClean="0"/>
              <a:t>3.-Examinar de manera objetiva dicha información</a:t>
            </a:r>
          </a:p>
          <a:p>
            <a:r>
              <a:rPr lang="es-MX" dirty="0" smtClean="0"/>
              <a:t>4.-Proponer un nuevo método</a:t>
            </a:r>
          </a:p>
          <a:p>
            <a:r>
              <a:rPr lang="es-MX" dirty="0" smtClean="0"/>
              <a:t>5.-Definir el método</a:t>
            </a:r>
          </a:p>
          <a:p>
            <a:r>
              <a:rPr lang="es-MX" dirty="0" smtClean="0"/>
              <a:t>6.-Implantarlo</a:t>
            </a:r>
          </a:p>
          <a:p>
            <a:r>
              <a:rPr lang="es-MX" dirty="0" smtClean="0"/>
              <a:t>7.-Mantener el nuevo método</a:t>
            </a:r>
            <a:endParaRPr lang="es-MX" dirty="0"/>
          </a:p>
        </p:txBody>
      </p:sp>
    </p:spTree>
    <p:extLst>
      <p:ext uri="{BB962C8B-B14F-4D97-AF65-F5344CB8AC3E}">
        <p14:creationId xmlns:p14="http://schemas.microsoft.com/office/powerpoint/2010/main" val="42463657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Manejo de materiales</a:t>
            </a:r>
            <a:endParaRPr lang="es-MX" dirty="0"/>
          </a:p>
        </p:txBody>
      </p:sp>
      <p:sp>
        <p:nvSpPr>
          <p:cNvPr id="3" name="2 Marcador de contenido"/>
          <p:cNvSpPr>
            <a:spLocks noGrp="1"/>
          </p:cNvSpPr>
          <p:nvPr>
            <p:ph idx="1"/>
          </p:nvPr>
        </p:nvSpPr>
        <p:spPr/>
        <p:txBody>
          <a:bodyPr/>
          <a:lstStyle/>
          <a:p>
            <a:r>
              <a:rPr lang="es-MX" dirty="0" smtClean="0"/>
              <a:t>Movimiento</a:t>
            </a:r>
          </a:p>
          <a:p>
            <a:r>
              <a:rPr lang="es-MX" dirty="0" smtClean="0"/>
              <a:t>Lugar </a:t>
            </a:r>
          </a:p>
          <a:p>
            <a:r>
              <a:rPr lang="es-MX" dirty="0" smtClean="0"/>
              <a:t>Espacio</a:t>
            </a:r>
          </a:p>
          <a:p>
            <a:r>
              <a:rPr lang="es-MX" dirty="0" smtClean="0"/>
              <a:t>Tiempo </a:t>
            </a:r>
          </a:p>
          <a:p>
            <a:r>
              <a:rPr lang="es-MX" dirty="0" smtClean="0"/>
              <a:t>Cantidad</a:t>
            </a:r>
          </a:p>
          <a:p>
            <a:r>
              <a:rPr lang="es-MX" dirty="0" smtClean="0"/>
              <a:t>Equipos</a:t>
            </a:r>
            <a:endParaRPr lang="es-MX" dirty="0"/>
          </a:p>
        </p:txBody>
      </p:sp>
    </p:spTree>
    <p:extLst>
      <p:ext uri="{BB962C8B-B14F-4D97-AF65-F5344CB8AC3E}">
        <p14:creationId xmlns:p14="http://schemas.microsoft.com/office/powerpoint/2010/main" val="36453488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Planeación y control de la producción</a:t>
            </a:r>
            <a:endParaRPr lang="es-MX" dirty="0"/>
          </a:p>
        </p:txBody>
      </p:sp>
      <p:sp>
        <p:nvSpPr>
          <p:cNvPr id="3" name="2 Marcador de contenido"/>
          <p:cNvSpPr>
            <a:spLocks noGrp="1"/>
          </p:cNvSpPr>
          <p:nvPr>
            <p:ph idx="1"/>
          </p:nvPr>
        </p:nvSpPr>
        <p:spPr/>
        <p:txBody>
          <a:bodyPr/>
          <a:lstStyle/>
          <a:p>
            <a:pPr algn="just"/>
            <a:r>
              <a:rPr lang="es-MX" dirty="0"/>
              <a:t>Planificar las necesidades de capacidad y prever la disponibilidad para seguir los cambios del mercado.</a:t>
            </a:r>
          </a:p>
          <a:p>
            <a:pPr algn="just"/>
            <a:r>
              <a:rPr lang="es-MX" dirty="0"/>
              <a:t>Planificar que los materiales se reciban a tiempo y en la cantidad correcta que se necesitan para la producción.</a:t>
            </a:r>
          </a:p>
          <a:p>
            <a:pPr algn="just"/>
            <a:r>
              <a:rPr lang="es-MX" dirty="0"/>
              <a:t>Asegurar la utilización apropiada de los equipos y las instalaciones.</a:t>
            </a:r>
          </a:p>
          <a:p>
            <a:endParaRPr lang="es-MX" dirty="0"/>
          </a:p>
        </p:txBody>
      </p:sp>
    </p:spTree>
    <p:extLst>
      <p:ext uri="{BB962C8B-B14F-4D97-AF65-F5344CB8AC3E}">
        <p14:creationId xmlns:p14="http://schemas.microsoft.com/office/powerpoint/2010/main" val="41219366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a:t>Planeación y control de la producción</a:t>
            </a:r>
          </a:p>
        </p:txBody>
      </p:sp>
      <p:sp>
        <p:nvSpPr>
          <p:cNvPr id="3" name="2 Marcador de contenido"/>
          <p:cNvSpPr>
            <a:spLocks noGrp="1"/>
          </p:cNvSpPr>
          <p:nvPr>
            <p:ph idx="1"/>
          </p:nvPr>
        </p:nvSpPr>
        <p:spPr/>
        <p:txBody>
          <a:bodyPr>
            <a:normAutofit fontScale="92500" lnSpcReduction="20000"/>
          </a:bodyPr>
          <a:lstStyle/>
          <a:p>
            <a:pPr algn="just"/>
            <a:r>
              <a:rPr lang="es-MX" dirty="0"/>
              <a:t>Mantener inventarios apropiados de </a:t>
            </a:r>
            <a:r>
              <a:rPr lang="es-MX" dirty="0" smtClean="0"/>
              <a:t>materia prima, </a:t>
            </a:r>
            <a:r>
              <a:rPr lang="es-MX" dirty="0"/>
              <a:t>productos en proceso y productos terminados.</a:t>
            </a:r>
          </a:p>
          <a:p>
            <a:pPr algn="just"/>
            <a:r>
              <a:rPr lang="es-MX" dirty="0"/>
              <a:t>Programar las actividades de producción de forma que el personal y los equipos estén trabajando en lo correcto.</a:t>
            </a:r>
          </a:p>
          <a:p>
            <a:pPr algn="just"/>
            <a:r>
              <a:rPr lang="es-MX" dirty="0"/>
              <a:t>Controlar que la producción se realice dentro de los estándares de tiempo previstos y con la mejor eficiencia posible.</a:t>
            </a:r>
          </a:p>
          <a:p>
            <a:pPr marL="0" indent="0">
              <a:buNone/>
            </a:pPr>
            <a:r>
              <a:rPr lang="es-MX" dirty="0"/>
              <a:t/>
            </a:r>
            <a:br>
              <a:rPr lang="es-MX" dirty="0"/>
            </a:br>
            <a:endParaRPr lang="es-MX" dirty="0"/>
          </a:p>
        </p:txBody>
      </p:sp>
    </p:spTree>
    <p:extLst>
      <p:ext uri="{BB962C8B-B14F-4D97-AF65-F5344CB8AC3E}">
        <p14:creationId xmlns:p14="http://schemas.microsoft.com/office/powerpoint/2010/main" val="34033373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a:t>Planeación y control de la producción</a:t>
            </a:r>
          </a:p>
        </p:txBody>
      </p:sp>
      <p:sp>
        <p:nvSpPr>
          <p:cNvPr id="3" name="2 Marcador de contenido"/>
          <p:cNvSpPr>
            <a:spLocks noGrp="1"/>
          </p:cNvSpPr>
          <p:nvPr>
            <p:ph idx="1"/>
          </p:nvPr>
        </p:nvSpPr>
        <p:spPr/>
        <p:txBody>
          <a:bodyPr>
            <a:normAutofit fontScale="92500" lnSpcReduction="10000"/>
          </a:bodyPr>
          <a:lstStyle/>
          <a:p>
            <a:pPr algn="just"/>
            <a:r>
              <a:rPr lang="es-MX" dirty="0"/>
              <a:t>Realizar el seguimiento al material, personal, pedidos de clientes, equipos y otros recursos de la fábrica.</a:t>
            </a:r>
          </a:p>
          <a:p>
            <a:pPr algn="just"/>
            <a:r>
              <a:rPr lang="es-MX" dirty="0"/>
              <a:t>Comunicarse con los clientes y proveedores para tratar sobre los aspectos específicos y las relaciones a largo plazo.</a:t>
            </a:r>
          </a:p>
          <a:p>
            <a:pPr algn="just"/>
            <a:r>
              <a:rPr lang="es-MX" dirty="0"/>
              <a:t>Proporcionar información a otras áreas de la empresa sobre los aspectos económicos y financieros de las actividades de la fabricación</a:t>
            </a:r>
          </a:p>
          <a:p>
            <a:endParaRPr lang="es-MX" dirty="0"/>
          </a:p>
        </p:txBody>
      </p:sp>
    </p:spTree>
    <p:extLst>
      <p:ext uri="{BB962C8B-B14F-4D97-AF65-F5344CB8AC3E}">
        <p14:creationId xmlns:p14="http://schemas.microsoft.com/office/powerpoint/2010/main" val="37372043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dirty="0"/>
          </a:p>
        </p:txBody>
      </p:sp>
      <p:pic>
        <p:nvPicPr>
          <p:cNvPr id="1027" name="Picture 3"/>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3650" t="35356" r="7147" b="31890"/>
          <a:stretch/>
        </p:blipFill>
        <p:spPr bwMode="auto">
          <a:xfrm>
            <a:off x="395536" y="2420888"/>
            <a:ext cx="8064896" cy="31683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73656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Estudio del trabajo</a:t>
            </a:r>
            <a:endParaRPr lang="es-MX" dirty="0"/>
          </a:p>
        </p:txBody>
      </p:sp>
      <p:sp>
        <p:nvSpPr>
          <p:cNvPr id="3" name="2 Marcador de contenido"/>
          <p:cNvSpPr>
            <a:spLocks noGrp="1"/>
          </p:cNvSpPr>
          <p:nvPr>
            <p:ph idx="1"/>
          </p:nvPr>
        </p:nvSpPr>
        <p:spPr/>
        <p:txBody>
          <a:bodyPr/>
          <a:lstStyle/>
          <a:p>
            <a:pPr algn="just"/>
            <a:r>
              <a:rPr lang="es-MX" i="1" dirty="0"/>
              <a:t>El estudio del trabajo es el examen sistemático de los métodos para realizar las actividades con el fin de mejorar la utilización eficaz de los recursos y de establecer normas de rendimiento con respecto a las actividades que se están realizando.</a:t>
            </a:r>
            <a:endParaRPr lang="es-MX" dirty="0"/>
          </a:p>
        </p:txBody>
      </p:sp>
    </p:spTree>
    <p:extLst>
      <p:ext uri="{BB962C8B-B14F-4D97-AF65-F5344CB8AC3E}">
        <p14:creationId xmlns:p14="http://schemas.microsoft.com/office/powerpoint/2010/main" val="33843997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Estudio de métodos</a:t>
            </a:r>
            <a:endParaRPr lang="es-MX" dirty="0"/>
          </a:p>
        </p:txBody>
      </p:sp>
      <p:sp>
        <p:nvSpPr>
          <p:cNvPr id="3" name="2 Marcador de contenido"/>
          <p:cNvSpPr>
            <a:spLocks noGrp="1"/>
          </p:cNvSpPr>
          <p:nvPr>
            <p:ph idx="1"/>
          </p:nvPr>
        </p:nvSpPr>
        <p:spPr/>
        <p:txBody>
          <a:bodyPr/>
          <a:lstStyle/>
          <a:p>
            <a:r>
              <a:rPr lang="es-MX" dirty="0" smtClean="0"/>
              <a:t>Cuantificar la producción</a:t>
            </a:r>
          </a:p>
          <a:p>
            <a:r>
              <a:rPr lang="es-MX" dirty="0" smtClean="0"/>
              <a:t>Medición de la producción</a:t>
            </a:r>
          </a:p>
          <a:p>
            <a:r>
              <a:rPr lang="es-MX" dirty="0" smtClean="0"/>
              <a:t>Factibilidad de un proceso</a:t>
            </a:r>
          </a:p>
          <a:p>
            <a:r>
              <a:rPr lang="es-MX" dirty="0" smtClean="0"/>
              <a:t>Cuanto dinero genera realizar una actividad</a:t>
            </a:r>
          </a:p>
          <a:p>
            <a:r>
              <a:rPr lang="es-MX" dirty="0" smtClean="0"/>
              <a:t>El tiempo de producción</a:t>
            </a:r>
          </a:p>
          <a:p>
            <a:r>
              <a:rPr lang="es-MX" dirty="0" smtClean="0"/>
              <a:t>Relación hombre máquina</a:t>
            </a:r>
            <a:endParaRPr lang="es-MX" dirty="0"/>
          </a:p>
        </p:txBody>
      </p:sp>
    </p:spTree>
    <p:extLst>
      <p:ext uri="{BB962C8B-B14F-4D97-AF65-F5344CB8AC3E}">
        <p14:creationId xmlns:p14="http://schemas.microsoft.com/office/powerpoint/2010/main" val="247027593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Las 8 disciplinas (8D)</a:t>
            </a:r>
            <a:endParaRPr lang="es-MX" dirty="0"/>
          </a:p>
        </p:txBody>
      </p:sp>
      <p:sp>
        <p:nvSpPr>
          <p:cNvPr id="3" name="2 Marcador de contenido"/>
          <p:cNvSpPr>
            <a:spLocks noGrp="1"/>
          </p:cNvSpPr>
          <p:nvPr>
            <p:ph idx="1"/>
          </p:nvPr>
        </p:nvSpPr>
        <p:spPr/>
        <p:txBody>
          <a:bodyPr>
            <a:normAutofit fontScale="85000" lnSpcReduction="20000"/>
          </a:bodyPr>
          <a:lstStyle/>
          <a:p>
            <a:pPr algn="just"/>
            <a:r>
              <a:rPr lang="es-MX" dirty="0"/>
              <a:t>Formación del grupo de mejora (equipo)</a:t>
            </a:r>
          </a:p>
          <a:p>
            <a:pPr algn="just"/>
            <a:r>
              <a:rPr lang="es-MX" dirty="0"/>
              <a:t>Definición del problema</a:t>
            </a:r>
          </a:p>
          <a:p>
            <a:pPr algn="just"/>
            <a:r>
              <a:rPr lang="es-MX" dirty="0"/>
              <a:t>Implementación de soluciones de contención</a:t>
            </a:r>
          </a:p>
          <a:p>
            <a:pPr algn="just"/>
            <a:r>
              <a:rPr lang="es-MX" dirty="0"/>
              <a:t>Medición y análisis: Identificación de las causas raíces</a:t>
            </a:r>
          </a:p>
          <a:p>
            <a:pPr algn="just"/>
            <a:r>
              <a:rPr lang="es-MX" dirty="0"/>
              <a:t>Análisis de soluciones para las causas raíces</a:t>
            </a:r>
          </a:p>
          <a:p>
            <a:pPr algn="just"/>
            <a:r>
              <a:rPr lang="es-MX" dirty="0"/>
              <a:t>Elección e implementación de soluciones raíces (comprobación)</a:t>
            </a:r>
          </a:p>
          <a:p>
            <a:pPr algn="just"/>
            <a:r>
              <a:rPr lang="es-MX" dirty="0"/>
              <a:t>Prevención de </a:t>
            </a:r>
            <a:r>
              <a:rPr lang="es-MX" dirty="0" smtClean="0"/>
              <a:t>recurrencias </a:t>
            </a:r>
            <a:r>
              <a:rPr lang="es-MX" dirty="0"/>
              <a:t>del problema y causas raíces</a:t>
            </a:r>
          </a:p>
          <a:p>
            <a:pPr algn="just"/>
            <a:r>
              <a:rPr lang="es-MX" dirty="0"/>
              <a:t>Reconocimiento del equipo de mejora</a:t>
            </a:r>
          </a:p>
          <a:p>
            <a:pPr marL="0" indent="0">
              <a:buNone/>
            </a:pPr>
            <a:endParaRPr lang="es-MX" dirty="0"/>
          </a:p>
        </p:txBody>
      </p:sp>
    </p:spTree>
    <p:extLst>
      <p:ext uri="{BB962C8B-B14F-4D97-AF65-F5344CB8AC3E}">
        <p14:creationId xmlns:p14="http://schemas.microsoft.com/office/powerpoint/2010/main" val="18891460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Introducción</a:t>
            </a:r>
            <a:endParaRPr lang="es-MX" dirty="0"/>
          </a:p>
        </p:txBody>
      </p:sp>
      <p:sp>
        <p:nvSpPr>
          <p:cNvPr id="3" name="2 Marcador de contenido"/>
          <p:cNvSpPr>
            <a:spLocks noGrp="1"/>
          </p:cNvSpPr>
          <p:nvPr>
            <p:ph idx="1"/>
          </p:nvPr>
        </p:nvSpPr>
        <p:spPr/>
        <p:txBody>
          <a:bodyPr/>
          <a:lstStyle/>
          <a:p>
            <a:pPr algn="just"/>
            <a:r>
              <a:rPr lang="es-MX" dirty="0" smtClean="0"/>
              <a:t>Durante los años 30, México inicia su industrialización y se establecen empresas transnacionales y por consecuencia pequeños talleres que atienden algunas necesidades de maquila para ellas.</a:t>
            </a:r>
            <a:endParaRPr lang="es-MX" dirty="0"/>
          </a:p>
        </p:txBody>
      </p:sp>
    </p:spTree>
    <p:extLst>
      <p:ext uri="{BB962C8B-B14F-4D97-AF65-F5344CB8AC3E}">
        <p14:creationId xmlns:p14="http://schemas.microsoft.com/office/powerpoint/2010/main" val="41726766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Lean </a:t>
            </a:r>
            <a:r>
              <a:rPr lang="es-MX" dirty="0" err="1" smtClean="0"/>
              <a:t>manufacturing</a:t>
            </a:r>
            <a:endParaRPr lang="es-MX" dirty="0"/>
          </a:p>
        </p:txBody>
      </p:sp>
      <p:sp>
        <p:nvSpPr>
          <p:cNvPr id="3" name="2 Marcador de contenido"/>
          <p:cNvSpPr>
            <a:spLocks noGrp="1"/>
          </p:cNvSpPr>
          <p:nvPr>
            <p:ph idx="1"/>
          </p:nvPr>
        </p:nvSpPr>
        <p:spPr/>
        <p:txBody>
          <a:bodyPr>
            <a:normAutofit fontScale="77500" lnSpcReduction="20000"/>
          </a:bodyPr>
          <a:lstStyle/>
          <a:p>
            <a:r>
              <a:rPr lang="es-MX" dirty="0" err="1" smtClean="0"/>
              <a:t>Kaizen</a:t>
            </a:r>
            <a:endParaRPr lang="es-MX" dirty="0" smtClean="0"/>
          </a:p>
          <a:p>
            <a:r>
              <a:rPr lang="es-MX" dirty="0"/>
              <a:t>5s.</a:t>
            </a:r>
          </a:p>
          <a:p>
            <a:r>
              <a:rPr lang="es-MX" dirty="0" smtClean="0"/>
              <a:t>SMD</a:t>
            </a:r>
            <a:r>
              <a:rPr lang="es-MX" dirty="0"/>
              <a:t>.</a:t>
            </a:r>
          </a:p>
          <a:p>
            <a:r>
              <a:rPr lang="es-MX" dirty="0" err="1" smtClean="0"/>
              <a:t>Kanban</a:t>
            </a:r>
            <a:r>
              <a:rPr lang="es-MX" dirty="0"/>
              <a:t>.</a:t>
            </a:r>
          </a:p>
          <a:p>
            <a:r>
              <a:rPr lang="es-MX" dirty="0" err="1" smtClean="0"/>
              <a:t>Hoshin</a:t>
            </a:r>
            <a:r>
              <a:rPr lang="es-MX" dirty="0" smtClean="0"/>
              <a:t> </a:t>
            </a:r>
            <a:r>
              <a:rPr lang="es-MX" dirty="0" err="1"/>
              <a:t>Kanri</a:t>
            </a:r>
            <a:r>
              <a:rPr lang="es-MX" dirty="0"/>
              <a:t>.</a:t>
            </a:r>
          </a:p>
          <a:p>
            <a:r>
              <a:rPr lang="es-MX" dirty="0" err="1" smtClean="0"/>
              <a:t>Andon</a:t>
            </a:r>
            <a:r>
              <a:rPr lang="es-MX" dirty="0"/>
              <a:t>.</a:t>
            </a:r>
          </a:p>
          <a:p>
            <a:r>
              <a:rPr lang="es-MX" dirty="0" smtClean="0"/>
              <a:t>TPM</a:t>
            </a:r>
            <a:r>
              <a:rPr lang="es-MX" dirty="0"/>
              <a:t>.</a:t>
            </a:r>
          </a:p>
          <a:p>
            <a:r>
              <a:rPr lang="es-MX" dirty="0" err="1" smtClean="0"/>
              <a:t>Heijunka</a:t>
            </a:r>
            <a:r>
              <a:rPr lang="es-MX" dirty="0"/>
              <a:t>.</a:t>
            </a:r>
          </a:p>
          <a:p>
            <a:r>
              <a:rPr lang="es-MX" dirty="0" err="1" smtClean="0"/>
              <a:t>Takt</a:t>
            </a:r>
            <a:r>
              <a:rPr lang="es-MX" dirty="0" smtClean="0"/>
              <a:t> time</a:t>
            </a:r>
          </a:p>
          <a:p>
            <a:r>
              <a:rPr lang="es-MX" dirty="0" err="1" smtClean="0"/>
              <a:t>Gemba</a:t>
            </a:r>
            <a:r>
              <a:rPr lang="es-MX" dirty="0" smtClean="0"/>
              <a:t> </a:t>
            </a:r>
            <a:r>
              <a:rPr lang="es-MX" dirty="0" err="1" smtClean="0"/>
              <a:t>kanri</a:t>
            </a:r>
            <a:endParaRPr lang="es-MX" dirty="0" smtClean="0"/>
          </a:p>
          <a:p>
            <a:r>
              <a:rPr lang="es-MX" dirty="0" err="1" smtClean="0"/>
              <a:t>Poka</a:t>
            </a:r>
            <a:r>
              <a:rPr lang="es-MX" dirty="0" smtClean="0"/>
              <a:t> </a:t>
            </a:r>
            <a:r>
              <a:rPr lang="es-MX" dirty="0" err="1" smtClean="0"/>
              <a:t>yoke</a:t>
            </a:r>
            <a:endParaRPr lang="es-MX" dirty="0"/>
          </a:p>
          <a:p>
            <a:endParaRPr lang="es-MX" dirty="0"/>
          </a:p>
        </p:txBody>
      </p:sp>
    </p:spTree>
    <p:extLst>
      <p:ext uri="{BB962C8B-B14F-4D97-AF65-F5344CB8AC3E}">
        <p14:creationId xmlns:p14="http://schemas.microsoft.com/office/powerpoint/2010/main" val="36778638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smtClean="0"/>
              <a:t>Six</a:t>
            </a:r>
            <a:r>
              <a:rPr lang="es-MX" dirty="0" smtClean="0"/>
              <a:t> sigma</a:t>
            </a:r>
            <a:endParaRPr lang="es-MX" dirty="0"/>
          </a:p>
        </p:txBody>
      </p:sp>
      <p:sp>
        <p:nvSpPr>
          <p:cNvPr id="3" name="2 Marcador de contenido"/>
          <p:cNvSpPr>
            <a:spLocks noGrp="1"/>
          </p:cNvSpPr>
          <p:nvPr>
            <p:ph idx="1"/>
          </p:nvPr>
        </p:nvSpPr>
        <p:spPr/>
        <p:txBody>
          <a:bodyPr>
            <a:normAutofit/>
          </a:bodyPr>
          <a:lstStyle/>
          <a:p>
            <a:pPr algn="just" fontAlgn="base"/>
            <a:r>
              <a:rPr lang="es-MX" b="1" dirty="0"/>
              <a:t>DMAIC</a:t>
            </a:r>
            <a:r>
              <a:rPr lang="es-MX" dirty="0"/>
              <a:t> es un proceso de mejora, sistemático, científico y basado en hechos. </a:t>
            </a:r>
            <a:endParaRPr lang="es-MX" dirty="0" smtClean="0"/>
          </a:p>
          <a:p>
            <a:pPr algn="just" fontAlgn="base"/>
            <a:r>
              <a:rPr lang="es-MX" dirty="0" smtClean="0"/>
              <a:t>Este </a:t>
            </a:r>
            <a:r>
              <a:rPr lang="es-MX" dirty="0"/>
              <a:t>proceso cerrado </a:t>
            </a:r>
            <a:r>
              <a:rPr lang="es-MX" dirty="0" smtClean="0"/>
              <a:t>elimina </a:t>
            </a:r>
            <a:r>
              <a:rPr lang="es-MX" dirty="0"/>
              <a:t>pasos improductivos, con frecuencia se enfoca en mediciones nuevas y aplica tecnologías de mejoramiento.</a:t>
            </a:r>
          </a:p>
          <a:p>
            <a:pPr algn="just"/>
            <a:endParaRPr lang="es-MX" dirty="0"/>
          </a:p>
        </p:txBody>
      </p:sp>
    </p:spTree>
    <p:extLst>
      <p:ext uri="{BB962C8B-B14F-4D97-AF65-F5344CB8AC3E}">
        <p14:creationId xmlns:p14="http://schemas.microsoft.com/office/powerpoint/2010/main" val="203118709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smtClean="0"/>
              <a:t>Six</a:t>
            </a:r>
            <a:r>
              <a:rPr lang="es-MX" dirty="0" smtClean="0"/>
              <a:t> sigma</a:t>
            </a:r>
            <a:endParaRPr lang="es-MX" dirty="0"/>
          </a:p>
        </p:txBody>
      </p:sp>
      <p:sp>
        <p:nvSpPr>
          <p:cNvPr id="3" name="2 Marcador de contenido"/>
          <p:cNvSpPr>
            <a:spLocks noGrp="1"/>
          </p:cNvSpPr>
          <p:nvPr>
            <p:ph idx="1"/>
          </p:nvPr>
        </p:nvSpPr>
        <p:spPr/>
        <p:txBody>
          <a:bodyPr>
            <a:normAutofit fontScale="77500" lnSpcReduction="20000"/>
          </a:bodyPr>
          <a:lstStyle/>
          <a:p>
            <a:pPr algn="just" fontAlgn="base"/>
            <a:r>
              <a:rPr lang="es-MX" b="1" dirty="0"/>
              <a:t>Definir:</a:t>
            </a:r>
            <a:r>
              <a:rPr lang="es-MX" dirty="0"/>
              <a:t> consiste en concretar el objetivo del problema o defecto y validarlo, a la vez que se definen los participantes del programa.</a:t>
            </a:r>
          </a:p>
          <a:p>
            <a:pPr algn="just" fontAlgn="base"/>
            <a:r>
              <a:rPr lang="es-MX" b="1" dirty="0"/>
              <a:t>Medir: </a:t>
            </a:r>
            <a:r>
              <a:rPr lang="es-MX" dirty="0"/>
              <a:t>consiste en entender el funcionamiento actual del problema o defecto.</a:t>
            </a:r>
          </a:p>
          <a:p>
            <a:pPr algn="just" fontAlgn="base"/>
            <a:r>
              <a:rPr lang="es-MX" b="1" dirty="0"/>
              <a:t>Analizar:</a:t>
            </a:r>
            <a:r>
              <a:rPr lang="es-MX" dirty="0"/>
              <a:t> pretende averiguar las causas reales del problema o defecto.</a:t>
            </a:r>
          </a:p>
          <a:p>
            <a:pPr algn="just" fontAlgn="base"/>
            <a:r>
              <a:rPr lang="es-MX" b="1" dirty="0"/>
              <a:t>Mejorar: </a:t>
            </a:r>
            <a:r>
              <a:rPr lang="es-MX" dirty="0"/>
              <a:t>permite determinar las mejoras procurando minimizar la inversión a realizar.</a:t>
            </a:r>
          </a:p>
          <a:p>
            <a:pPr algn="just" fontAlgn="base"/>
            <a:r>
              <a:rPr lang="es-MX" b="1" dirty="0"/>
              <a:t>Controlar:</a:t>
            </a:r>
            <a:r>
              <a:rPr lang="es-MX" dirty="0"/>
              <a:t> se basa en tomar medidas con el fin de garantizar la continuidad de la mejora y valorarla en términos económicos y de satisfacción del cliente.</a:t>
            </a:r>
          </a:p>
          <a:p>
            <a:pPr algn="just"/>
            <a:endParaRPr lang="es-MX" dirty="0"/>
          </a:p>
        </p:txBody>
      </p:sp>
    </p:spTree>
    <p:extLst>
      <p:ext uri="{BB962C8B-B14F-4D97-AF65-F5344CB8AC3E}">
        <p14:creationId xmlns:p14="http://schemas.microsoft.com/office/powerpoint/2010/main" val="40237293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Mejora continua</a:t>
            </a:r>
            <a:endParaRPr lang="es-MX" dirty="0"/>
          </a:p>
        </p:txBody>
      </p:sp>
      <p:sp>
        <p:nvSpPr>
          <p:cNvPr id="3" name="2 Marcador de contenido"/>
          <p:cNvSpPr>
            <a:spLocks noGrp="1"/>
          </p:cNvSpPr>
          <p:nvPr>
            <p:ph idx="1"/>
          </p:nvPr>
        </p:nvSpPr>
        <p:spPr/>
        <p:txBody>
          <a:bodyPr>
            <a:normAutofit/>
          </a:bodyPr>
          <a:lstStyle/>
          <a:p>
            <a:pPr algn="just"/>
            <a:r>
              <a:rPr lang="es-MX" dirty="0"/>
              <a:t>Mejora continua es un enfoque para la mejora de procesos operativos que se basa en la necesidad de revisar continuamente las operaciones de los problemas, la reducción de costos oportunidad, la racionalización, y otros factores que en conjunto permiten la optimización.</a:t>
            </a:r>
          </a:p>
          <a:p>
            <a:pPr algn="just"/>
            <a:endParaRPr lang="es-MX" dirty="0"/>
          </a:p>
        </p:txBody>
      </p:sp>
    </p:spTree>
    <p:extLst>
      <p:ext uri="{BB962C8B-B14F-4D97-AF65-F5344CB8AC3E}">
        <p14:creationId xmlns:p14="http://schemas.microsoft.com/office/powerpoint/2010/main" val="24825570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Mejora continua</a:t>
            </a:r>
            <a:endParaRPr lang="es-MX" dirty="0"/>
          </a:p>
        </p:txBody>
      </p:sp>
      <p:sp>
        <p:nvSpPr>
          <p:cNvPr id="3" name="2 Marcador de contenido"/>
          <p:cNvSpPr>
            <a:spLocks noGrp="1"/>
          </p:cNvSpPr>
          <p:nvPr>
            <p:ph idx="1"/>
          </p:nvPr>
        </p:nvSpPr>
        <p:spPr/>
        <p:txBody>
          <a:bodyPr/>
          <a:lstStyle/>
          <a:p>
            <a:pPr algn="just"/>
            <a:r>
              <a:rPr lang="es-MX" dirty="0"/>
              <a:t>A menudo asociada con metodologías de proceso, la actividad de mejora continua proporciona una visión continua, medición y retroalimentación sobre el rendimiento del proceso para impulsar la mejora en la ejecución de los procesos</a:t>
            </a:r>
            <a:r>
              <a:rPr lang="es-MX" b="1" dirty="0"/>
              <a:t>.</a:t>
            </a:r>
            <a:endParaRPr lang="es-MX" dirty="0"/>
          </a:p>
          <a:p>
            <a:endParaRPr lang="es-MX" dirty="0"/>
          </a:p>
        </p:txBody>
      </p:sp>
    </p:spTree>
    <p:extLst>
      <p:ext uri="{BB962C8B-B14F-4D97-AF65-F5344CB8AC3E}">
        <p14:creationId xmlns:p14="http://schemas.microsoft.com/office/powerpoint/2010/main" val="9309767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Total </a:t>
            </a:r>
            <a:r>
              <a:rPr lang="es-MX" dirty="0" err="1" smtClean="0"/>
              <a:t>Quality</a:t>
            </a:r>
            <a:r>
              <a:rPr lang="es-MX" dirty="0" smtClean="0"/>
              <a:t> </a:t>
            </a:r>
            <a:r>
              <a:rPr lang="es-MX" dirty="0" err="1" smtClean="0"/>
              <a:t>Mangement</a:t>
            </a:r>
            <a:endParaRPr lang="es-MX" dirty="0"/>
          </a:p>
        </p:txBody>
      </p:sp>
      <p:sp>
        <p:nvSpPr>
          <p:cNvPr id="3" name="2 Marcador de contenido"/>
          <p:cNvSpPr>
            <a:spLocks noGrp="1"/>
          </p:cNvSpPr>
          <p:nvPr>
            <p:ph idx="1"/>
          </p:nvPr>
        </p:nvSpPr>
        <p:spPr/>
        <p:txBody>
          <a:bodyPr/>
          <a:lstStyle/>
          <a:p>
            <a:r>
              <a:rPr lang="es-MX" dirty="0" smtClean="0"/>
              <a:t>1.-Orientación al cliente</a:t>
            </a:r>
          </a:p>
          <a:p>
            <a:r>
              <a:rPr lang="es-MX" dirty="0" smtClean="0"/>
              <a:t>2.-Liderazgo</a:t>
            </a:r>
          </a:p>
          <a:p>
            <a:r>
              <a:rPr lang="es-MX" dirty="0" smtClean="0"/>
              <a:t>3.-Responsabilidadd de los empleados</a:t>
            </a:r>
          </a:p>
          <a:p>
            <a:r>
              <a:rPr lang="es-MX" dirty="0" smtClean="0"/>
              <a:t>4.-Mejora continua</a:t>
            </a:r>
          </a:p>
          <a:p>
            <a:r>
              <a:rPr lang="es-MX" dirty="0" smtClean="0"/>
              <a:t>5.-Eliminación del desperdicio</a:t>
            </a:r>
          </a:p>
          <a:p>
            <a:r>
              <a:rPr lang="es-MX" dirty="0" smtClean="0"/>
              <a:t>6.-.Medición de la calidad</a:t>
            </a:r>
          </a:p>
          <a:p>
            <a:endParaRPr lang="es-MX" dirty="0"/>
          </a:p>
        </p:txBody>
      </p:sp>
    </p:spTree>
    <p:extLst>
      <p:ext uri="{BB962C8B-B14F-4D97-AF65-F5344CB8AC3E}">
        <p14:creationId xmlns:p14="http://schemas.microsoft.com/office/powerpoint/2010/main" val="30885112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Manufactura de clase mundial</a:t>
            </a:r>
            <a:endParaRPr lang="es-MX" dirty="0"/>
          </a:p>
        </p:txBody>
      </p:sp>
      <p:sp>
        <p:nvSpPr>
          <p:cNvPr id="3" name="2 Marcador de contenido"/>
          <p:cNvSpPr>
            <a:spLocks noGrp="1"/>
          </p:cNvSpPr>
          <p:nvPr>
            <p:ph idx="1"/>
          </p:nvPr>
        </p:nvSpPr>
        <p:spPr/>
        <p:txBody>
          <a:bodyPr>
            <a:normAutofit fontScale="85000" lnSpcReduction="10000"/>
          </a:bodyPr>
          <a:lstStyle/>
          <a:p>
            <a:r>
              <a:rPr lang="es-MX" dirty="0" smtClean="0"/>
              <a:t>Manufactura de Clase Mundial (WCM)  es un método de mejoramiento del ciclo de producción y logística. </a:t>
            </a:r>
          </a:p>
          <a:p>
            <a:r>
              <a:rPr lang="es-MX" dirty="0" smtClean="0"/>
              <a:t>El objetivo principal del método  es incrementar la calidad y reducir los costos de producción. </a:t>
            </a:r>
          </a:p>
          <a:p>
            <a:r>
              <a:rPr lang="es-MX" dirty="0" smtClean="0"/>
              <a:t>Las reglas principales de la son WCM son:</a:t>
            </a:r>
          </a:p>
          <a:p>
            <a:r>
              <a:rPr lang="es-MX" dirty="0" smtClean="0"/>
              <a:t>Cero desperdicios</a:t>
            </a:r>
          </a:p>
          <a:p>
            <a:r>
              <a:rPr lang="es-MX" dirty="0" smtClean="0"/>
              <a:t>Cero defectos</a:t>
            </a:r>
          </a:p>
          <a:p>
            <a:r>
              <a:rPr lang="es-MX" dirty="0" smtClean="0"/>
              <a:t>Cero averías</a:t>
            </a:r>
          </a:p>
          <a:p>
            <a:r>
              <a:rPr lang="es-MX" dirty="0" smtClean="0"/>
              <a:t>Cero inventario</a:t>
            </a:r>
          </a:p>
          <a:p>
            <a:endParaRPr lang="es-MX" dirty="0"/>
          </a:p>
        </p:txBody>
      </p:sp>
    </p:spTree>
    <p:extLst>
      <p:ext uri="{BB962C8B-B14F-4D97-AF65-F5344CB8AC3E}">
        <p14:creationId xmlns:p14="http://schemas.microsoft.com/office/powerpoint/2010/main" val="11218951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Manufactura de clase mundial</a:t>
            </a:r>
          </a:p>
        </p:txBody>
      </p:sp>
      <p:sp>
        <p:nvSpPr>
          <p:cNvPr id="3" name="2 Marcador de contenido"/>
          <p:cNvSpPr>
            <a:spLocks noGrp="1"/>
          </p:cNvSpPr>
          <p:nvPr>
            <p:ph idx="1"/>
          </p:nvPr>
        </p:nvSpPr>
        <p:spPr/>
        <p:txBody>
          <a:bodyPr/>
          <a:lstStyle/>
          <a:p>
            <a:pPr algn="just"/>
            <a:r>
              <a:rPr lang="en-US" dirty="0"/>
              <a:t>La idea de cero </a:t>
            </a:r>
            <a:r>
              <a:rPr lang="es-MX" dirty="0" smtClean="0"/>
              <a:t>proviene</a:t>
            </a:r>
            <a:r>
              <a:rPr lang="en-US" dirty="0" smtClean="0"/>
              <a:t> </a:t>
            </a:r>
            <a:r>
              <a:rPr lang="en-US" dirty="0"/>
              <a:t>de las </a:t>
            </a:r>
            <a:r>
              <a:rPr lang="es-MX" dirty="0" smtClean="0"/>
              <a:t>numerosas discusiones acerca de cuál es el nivel de calidad que se debe tener. </a:t>
            </a:r>
          </a:p>
          <a:p>
            <a:pPr algn="just"/>
            <a:r>
              <a:rPr lang="es-ES" dirty="0" smtClean="0"/>
              <a:t>Además </a:t>
            </a:r>
            <a:r>
              <a:rPr lang="es-ES" dirty="0"/>
              <a:t>de establecer objetivos realistas, el WCM simplifica las cosas y establece el ideal al que todas las empresas deben esforzarse</a:t>
            </a:r>
            <a:r>
              <a:rPr lang="en-US" dirty="0"/>
              <a:t>.</a:t>
            </a:r>
          </a:p>
          <a:p>
            <a:endParaRPr lang="es-MX" dirty="0"/>
          </a:p>
        </p:txBody>
      </p:sp>
    </p:spTree>
    <p:extLst>
      <p:ext uri="{BB962C8B-B14F-4D97-AF65-F5344CB8AC3E}">
        <p14:creationId xmlns:p14="http://schemas.microsoft.com/office/powerpoint/2010/main" val="18261081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 </a:t>
            </a:r>
            <a:br>
              <a:rPr lang="es-MX" dirty="0" smtClean="0"/>
            </a:br>
            <a:r>
              <a:rPr lang="es-MX" dirty="0" smtClean="0"/>
              <a:t>Evolución de la </a:t>
            </a:r>
            <a:r>
              <a:rPr lang="es-MX" dirty="0"/>
              <a:t>WCM</a:t>
            </a:r>
            <a:br>
              <a:rPr lang="es-MX" dirty="0"/>
            </a:br>
            <a:endParaRPr lang="es-MX" dirty="0"/>
          </a:p>
        </p:txBody>
      </p:sp>
      <p:sp>
        <p:nvSpPr>
          <p:cNvPr id="3" name="2 Marcador de contenido"/>
          <p:cNvSpPr>
            <a:spLocks noGrp="1"/>
          </p:cNvSpPr>
          <p:nvPr>
            <p:ph idx="1"/>
          </p:nvPr>
        </p:nvSpPr>
        <p:spPr/>
        <p:txBody>
          <a:bodyPr>
            <a:normAutofit fontScale="85000" lnSpcReduction="10000"/>
          </a:bodyPr>
          <a:lstStyle/>
          <a:p>
            <a:pPr algn="just"/>
            <a:r>
              <a:rPr lang="es-MX" dirty="0" smtClean="0"/>
              <a:t>El concepto  </a:t>
            </a:r>
            <a:r>
              <a:rPr lang="es-MX" dirty="0" err="1" smtClean="0"/>
              <a:t>World</a:t>
            </a:r>
            <a:r>
              <a:rPr lang="es-MX" dirty="0" smtClean="0"/>
              <a:t> </a:t>
            </a:r>
            <a:r>
              <a:rPr lang="es-MX" dirty="0" err="1" smtClean="0"/>
              <a:t>Class</a:t>
            </a:r>
            <a:r>
              <a:rPr lang="es-MX" dirty="0" smtClean="0"/>
              <a:t> </a:t>
            </a:r>
            <a:r>
              <a:rPr lang="es-MX" dirty="0" err="1" smtClean="0"/>
              <a:t>Manufacturing</a:t>
            </a:r>
            <a:r>
              <a:rPr lang="es-MX" dirty="0" smtClean="0"/>
              <a:t> es un término desarrollado por FIAT y adoptado por sus filiales en 2005. </a:t>
            </a:r>
          </a:p>
          <a:p>
            <a:pPr algn="just"/>
            <a:r>
              <a:rPr lang="es-MX" dirty="0" smtClean="0"/>
              <a:t>Sin embargo el nombre fue usado antes por  Richard J. </a:t>
            </a:r>
            <a:r>
              <a:rPr lang="es-MX" dirty="0" err="1" smtClean="0"/>
              <a:t>Schonberger</a:t>
            </a:r>
            <a:r>
              <a:rPr lang="es-MX" dirty="0" smtClean="0"/>
              <a:t> in 1986. </a:t>
            </a:r>
          </a:p>
          <a:p>
            <a:pPr algn="just"/>
            <a:r>
              <a:rPr lang="es-MX" dirty="0" smtClean="0"/>
              <a:t>Ambas ideas son diferentes y  no tienen parecido.</a:t>
            </a:r>
          </a:p>
          <a:p>
            <a:pPr algn="just"/>
            <a:r>
              <a:rPr lang="es-MX" dirty="0" smtClean="0"/>
              <a:t>La idea original de esta basada en el rol del staff, economía, responsabilidad de cada área de la empresa,  cero </a:t>
            </a:r>
            <a:r>
              <a:rPr lang="es-MX" dirty="0" err="1" smtClean="0"/>
              <a:t>defectoscts</a:t>
            </a:r>
            <a:r>
              <a:rPr lang="es-MX" dirty="0" smtClean="0"/>
              <a:t>, diseño de productos y procesos, </a:t>
            </a:r>
            <a:r>
              <a:rPr lang="es-MX" dirty="0" err="1" smtClean="0"/>
              <a:t>partnership</a:t>
            </a:r>
            <a:r>
              <a:rPr lang="es-MX" dirty="0" smtClean="0"/>
              <a:t>, simplicidad.</a:t>
            </a:r>
          </a:p>
          <a:p>
            <a:endParaRPr lang="es-MX" dirty="0"/>
          </a:p>
        </p:txBody>
      </p:sp>
    </p:spTree>
    <p:extLst>
      <p:ext uri="{BB962C8B-B14F-4D97-AF65-F5344CB8AC3E}">
        <p14:creationId xmlns:p14="http://schemas.microsoft.com/office/powerpoint/2010/main" val="22131406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
            </a:r>
            <a:br>
              <a:rPr lang="es-MX" dirty="0" smtClean="0"/>
            </a:br>
            <a:r>
              <a:rPr lang="es-MX" dirty="0" smtClean="0"/>
              <a:t>Evolución </a:t>
            </a:r>
            <a:r>
              <a:rPr lang="es-MX" dirty="0"/>
              <a:t>de la WCM</a:t>
            </a:r>
            <a:br>
              <a:rPr lang="es-MX" dirty="0"/>
            </a:br>
            <a:endParaRPr lang="es-MX" dirty="0"/>
          </a:p>
        </p:txBody>
      </p:sp>
      <p:sp>
        <p:nvSpPr>
          <p:cNvPr id="3" name="2 Marcador de contenido"/>
          <p:cNvSpPr>
            <a:spLocks noGrp="1"/>
          </p:cNvSpPr>
          <p:nvPr>
            <p:ph idx="1"/>
          </p:nvPr>
        </p:nvSpPr>
        <p:spPr/>
        <p:txBody>
          <a:bodyPr>
            <a:normAutofit lnSpcReduction="10000"/>
          </a:bodyPr>
          <a:lstStyle/>
          <a:p>
            <a:pPr algn="just"/>
            <a:r>
              <a:rPr lang="es-MX" dirty="0" smtClean="0"/>
              <a:t>El WCM puede verse como otro conjunto conocido de métodos de calidad, pero ordenados de manera diferente, con diferente importancia. </a:t>
            </a:r>
          </a:p>
          <a:p>
            <a:pPr algn="just"/>
            <a:r>
              <a:rPr lang="es-MX" dirty="0" smtClean="0"/>
              <a:t>Se establece como una idea competitiva para TPS, Lean </a:t>
            </a:r>
            <a:r>
              <a:rPr lang="es-MX" dirty="0" err="1" smtClean="0"/>
              <a:t>Manufacturing</a:t>
            </a:r>
            <a:r>
              <a:rPr lang="es-MX" dirty="0" smtClean="0"/>
              <a:t> o </a:t>
            </a:r>
            <a:r>
              <a:rPr lang="es-MX" dirty="0" err="1" smtClean="0"/>
              <a:t>Six</a:t>
            </a:r>
            <a:r>
              <a:rPr lang="es-MX" dirty="0" smtClean="0"/>
              <a:t> Sigma. Las similitudes entre estas ideas son claras, especialmente en el nivel de operación.</a:t>
            </a:r>
            <a:endParaRPr lang="es-MX" dirty="0"/>
          </a:p>
        </p:txBody>
      </p:sp>
    </p:spTree>
    <p:extLst>
      <p:ext uri="{BB962C8B-B14F-4D97-AF65-F5344CB8AC3E}">
        <p14:creationId xmlns:p14="http://schemas.microsoft.com/office/powerpoint/2010/main" val="27832039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Introducción</a:t>
            </a:r>
            <a:endParaRPr lang="es-MX" dirty="0"/>
          </a:p>
        </p:txBody>
      </p:sp>
      <p:sp>
        <p:nvSpPr>
          <p:cNvPr id="3" name="2 Marcador de contenido"/>
          <p:cNvSpPr>
            <a:spLocks noGrp="1"/>
          </p:cNvSpPr>
          <p:nvPr>
            <p:ph idx="1"/>
          </p:nvPr>
        </p:nvSpPr>
        <p:spPr/>
        <p:txBody>
          <a:bodyPr/>
          <a:lstStyle/>
          <a:p>
            <a:pPr algn="just"/>
            <a:r>
              <a:rPr lang="es-MX" dirty="0" smtClean="0"/>
              <a:t>Estos pequeño talleres eran de origen familiar y se preocuparon más por obtener ganancias a corto plazo que realizar una planeación a mediano y largo plazo, con las siguientes consecuencias:</a:t>
            </a:r>
            <a:endParaRPr lang="es-MX" dirty="0"/>
          </a:p>
        </p:txBody>
      </p:sp>
    </p:spTree>
    <p:extLst>
      <p:ext uri="{BB962C8B-B14F-4D97-AF65-F5344CB8AC3E}">
        <p14:creationId xmlns:p14="http://schemas.microsoft.com/office/powerpoint/2010/main" val="37258919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n-US" dirty="0" smtClean="0"/>
              <a:t/>
            </a:r>
            <a:br>
              <a:rPr lang="en-US" dirty="0" smtClean="0"/>
            </a:br>
            <a:r>
              <a:rPr lang="es-MX" dirty="0" smtClean="0"/>
              <a:t>Los pilares de WCM</a:t>
            </a:r>
            <a:r>
              <a:rPr lang="en-US" dirty="0"/>
              <a:t/>
            </a:r>
            <a:br>
              <a:rPr lang="en-US" dirty="0"/>
            </a:br>
            <a:endParaRPr lang="es-MX" dirty="0"/>
          </a:p>
        </p:txBody>
      </p:sp>
      <p:sp>
        <p:nvSpPr>
          <p:cNvPr id="3" name="2 Marcador de contenido"/>
          <p:cNvSpPr>
            <a:spLocks noGrp="1"/>
          </p:cNvSpPr>
          <p:nvPr>
            <p:ph idx="1"/>
          </p:nvPr>
        </p:nvSpPr>
        <p:spPr/>
        <p:txBody>
          <a:bodyPr>
            <a:normAutofit/>
          </a:bodyPr>
          <a:lstStyle/>
          <a:p>
            <a:r>
              <a:rPr lang="es-MX" i="1" dirty="0" smtClean="0"/>
              <a:t>Los  10 pilares </a:t>
            </a:r>
            <a:r>
              <a:rPr lang="es-MX" i="1" dirty="0" err="1" smtClean="0"/>
              <a:t>técicos</a:t>
            </a:r>
            <a:r>
              <a:rPr lang="es-MX" i="1" dirty="0" smtClean="0"/>
              <a:t> de </a:t>
            </a:r>
            <a:r>
              <a:rPr lang="es-MX" i="1" dirty="0" err="1" smtClean="0"/>
              <a:t>World</a:t>
            </a:r>
            <a:r>
              <a:rPr lang="es-MX" i="1" dirty="0" smtClean="0"/>
              <a:t> </a:t>
            </a:r>
            <a:r>
              <a:rPr lang="es-MX" i="1" dirty="0" err="1" smtClean="0"/>
              <a:t>Class</a:t>
            </a:r>
            <a:r>
              <a:rPr lang="es-MX" i="1" dirty="0" smtClean="0"/>
              <a:t> </a:t>
            </a:r>
            <a:r>
              <a:rPr lang="es-MX" i="1" dirty="0" err="1" smtClean="0"/>
              <a:t>Manufacturing</a:t>
            </a:r>
            <a:r>
              <a:rPr lang="es-MX" i="1" dirty="0" smtClean="0"/>
              <a:t> son</a:t>
            </a:r>
            <a:r>
              <a:rPr lang="es-MX" dirty="0" smtClean="0"/>
              <a:t>:</a:t>
            </a:r>
          </a:p>
          <a:p>
            <a:r>
              <a:rPr lang="es-MX" dirty="0" smtClean="0"/>
              <a:t>1.-Seguridad</a:t>
            </a:r>
          </a:p>
          <a:p>
            <a:r>
              <a:rPr lang="es-MX" dirty="0" smtClean="0"/>
              <a:t>2.-Despliegue de costos</a:t>
            </a:r>
          </a:p>
          <a:p>
            <a:r>
              <a:rPr lang="es-MX" dirty="0" smtClean="0"/>
              <a:t>3.-Mejora enfocada</a:t>
            </a:r>
          </a:p>
          <a:p>
            <a:r>
              <a:rPr lang="es-MX" dirty="0" smtClean="0"/>
              <a:t>4.-Mantenimiento autónomo y organización del lugar de trabajo</a:t>
            </a:r>
          </a:p>
          <a:p>
            <a:r>
              <a:rPr lang="es-MX" dirty="0" smtClean="0"/>
              <a:t>5.-Profesionalización del mantenimiento</a:t>
            </a:r>
          </a:p>
          <a:p>
            <a:endParaRPr lang="es-MX" dirty="0"/>
          </a:p>
        </p:txBody>
      </p:sp>
    </p:spTree>
    <p:extLst>
      <p:ext uri="{BB962C8B-B14F-4D97-AF65-F5344CB8AC3E}">
        <p14:creationId xmlns:p14="http://schemas.microsoft.com/office/powerpoint/2010/main" val="18074590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4000" dirty="0" smtClean="0"/>
              <a:t>Los pilares de WCM</a:t>
            </a:r>
            <a:endParaRPr lang="es-MX" sz="4000" dirty="0"/>
          </a:p>
        </p:txBody>
      </p:sp>
      <p:sp>
        <p:nvSpPr>
          <p:cNvPr id="3" name="2 Marcador de contenido"/>
          <p:cNvSpPr>
            <a:spLocks noGrp="1"/>
          </p:cNvSpPr>
          <p:nvPr>
            <p:ph idx="1"/>
          </p:nvPr>
        </p:nvSpPr>
        <p:spPr/>
        <p:txBody>
          <a:bodyPr/>
          <a:lstStyle/>
          <a:p>
            <a:r>
              <a:rPr lang="en-US" dirty="0" smtClean="0"/>
              <a:t>6</a:t>
            </a:r>
            <a:r>
              <a:rPr lang="es-MX" dirty="0" smtClean="0"/>
              <a:t>.-Control de calidad</a:t>
            </a:r>
          </a:p>
          <a:p>
            <a:r>
              <a:rPr lang="es-MX" dirty="0" smtClean="0"/>
              <a:t>7.-Logística y servicio al cliente</a:t>
            </a:r>
          </a:p>
          <a:p>
            <a:r>
              <a:rPr lang="es-MX" dirty="0" smtClean="0"/>
              <a:t>8.-Gestión temprana de equipos</a:t>
            </a:r>
          </a:p>
          <a:p>
            <a:r>
              <a:rPr lang="es-MX" dirty="0" smtClean="0"/>
              <a:t>9.-Desarrollo del personal</a:t>
            </a:r>
          </a:p>
          <a:p>
            <a:r>
              <a:rPr lang="es-MX" dirty="0" smtClean="0"/>
              <a:t>10.- Medio ambiente</a:t>
            </a:r>
          </a:p>
          <a:p>
            <a:endParaRPr lang="es-MX" dirty="0"/>
          </a:p>
        </p:txBody>
      </p:sp>
    </p:spTree>
    <p:extLst>
      <p:ext uri="{BB962C8B-B14F-4D97-AF65-F5344CB8AC3E}">
        <p14:creationId xmlns:p14="http://schemas.microsoft.com/office/powerpoint/2010/main" val="41821604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4000" dirty="0" smtClean="0"/>
              <a:t>Los pilares de WCM</a:t>
            </a:r>
            <a:endParaRPr lang="es-MX" sz="4000" dirty="0"/>
          </a:p>
        </p:txBody>
      </p:sp>
      <p:sp>
        <p:nvSpPr>
          <p:cNvPr id="3" name="2 Marcador de contenido"/>
          <p:cNvSpPr>
            <a:spLocks noGrp="1"/>
          </p:cNvSpPr>
          <p:nvPr>
            <p:ph idx="1"/>
          </p:nvPr>
        </p:nvSpPr>
        <p:spPr/>
        <p:txBody>
          <a:bodyPr>
            <a:normAutofit/>
          </a:bodyPr>
          <a:lstStyle/>
          <a:p>
            <a:r>
              <a:rPr lang="es-MX" i="1" dirty="0" smtClean="0"/>
              <a:t>Los 10 pilares gerenciales de </a:t>
            </a:r>
            <a:r>
              <a:rPr lang="es-MX" i="1" dirty="0" err="1" smtClean="0"/>
              <a:t>World</a:t>
            </a:r>
            <a:r>
              <a:rPr lang="es-MX" i="1" dirty="0" smtClean="0"/>
              <a:t> </a:t>
            </a:r>
            <a:r>
              <a:rPr lang="es-MX" i="1" dirty="0" err="1" smtClean="0"/>
              <a:t>Class</a:t>
            </a:r>
            <a:r>
              <a:rPr lang="es-MX" i="1" dirty="0" smtClean="0"/>
              <a:t> </a:t>
            </a:r>
            <a:r>
              <a:rPr lang="es-MX" i="1" dirty="0" err="1" smtClean="0"/>
              <a:t>Manufacturing</a:t>
            </a:r>
            <a:r>
              <a:rPr lang="es-MX" i="1" dirty="0" smtClean="0"/>
              <a:t> son</a:t>
            </a:r>
            <a:r>
              <a:rPr lang="es-MX" dirty="0" smtClean="0"/>
              <a:t>:</a:t>
            </a:r>
          </a:p>
          <a:p>
            <a:r>
              <a:rPr lang="es-MX" dirty="0" smtClean="0"/>
              <a:t>1.-Compromiso de la dirección</a:t>
            </a:r>
          </a:p>
          <a:p>
            <a:r>
              <a:rPr lang="es-MX" dirty="0" smtClean="0"/>
              <a:t>2.-Objetivos claros</a:t>
            </a:r>
          </a:p>
          <a:p>
            <a:r>
              <a:rPr lang="es-MX" dirty="0" smtClean="0"/>
              <a:t>3.-Mapa de la ruta hacia WCM</a:t>
            </a:r>
          </a:p>
          <a:p>
            <a:r>
              <a:rPr lang="es-MX" dirty="0" smtClean="0"/>
              <a:t>4.-Asignación de personas altamente calificadas a las áreas clave</a:t>
            </a:r>
          </a:p>
          <a:p>
            <a:r>
              <a:rPr lang="es-MX" dirty="0" smtClean="0"/>
              <a:t>5.-Compromiso de la organización</a:t>
            </a:r>
          </a:p>
          <a:p>
            <a:endParaRPr lang="es-MX" dirty="0"/>
          </a:p>
        </p:txBody>
      </p:sp>
    </p:spTree>
    <p:extLst>
      <p:ext uri="{BB962C8B-B14F-4D97-AF65-F5344CB8AC3E}">
        <p14:creationId xmlns:p14="http://schemas.microsoft.com/office/powerpoint/2010/main" val="15241887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4000" dirty="0" smtClean="0"/>
              <a:t>Los pilares de WCM</a:t>
            </a:r>
            <a:endParaRPr lang="es-MX" sz="4000" dirty="0"/>
          </a:p>
        </p:txBody>
      </p:sp>
      <p:sp>
        <p:nvSpPr>
          <p:cNvPr id="3" name="2 Marcador de contenido"/>
          <p:cNvSpPr>
            <a:spLocks noGrp="1"/>
          </p:cNvSpPr>
          <p:nvPr>
            <p:ph idx="1"/>
          </p:nvPr>
        </p:nvSpPr>
        <p:spPr/>
        <p:txBody>
          <a:bodyPr/>
          <a:lstStyle/>
          <a:p>
            <a:r>
              <a:rPr lang="es-MX" dirty="0" smtClean="0"/>
              <a:t>6.-Competencia de la organización para mejorar</a:t>
            </a:r>
          </a:p>
          <a:p>
            <a:r>
              <a:rPr lang="es-MX" dirty="0" smtClean="0"/>
              <a:t>7.- Tiempo y presupuesto</a:t>
            </a:r>
          </a:p>
          <a:p>
            <a:r>
              <a:rPr lang="es-MX" dirty="0" smtClean="0"/>
              <a:t>8.-Nivel de detalle</a:t>
            </a:r>
          </a:p>
          <a:p>
            <a:r>
              <a:rPr lang="es-MX" dirty="0" smtClean="0"/>
              <a:t>9.-Nivel de expansión</a:t>
            </a:r>
          </a:p>
          <a:p>
            <a:r>
              <a:rPr lang="es-MX" dirty="0" smtClean="0"/>
              <a:t>10.-Motivación de los operadores</a:t>
            </a:r>
          </a:p>
          <a:p>
            <a:endParaRPr lang="es-MX" dirty="0"/>
          </a:p>
        </p:txBody>
      </p:sp>
    </p:spTree>
    <p:extLst>
      <p:ext uri="{BB962C8B-B14F-4D97-AF65-F5344CB8AC3E}">
        <p14:creationId xmlns:p14="http://schemas.microsoft.com/office/powerpoint/2010/main" val="23656582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MX" sz="4000" dirty="0" smtClean="0"/>
              <a:t>Los pilares de WCM</a:t>
            </a:r>
            <a:endParaRPr lang="es-MX" sz="4000" dirty="0"/>
          </a:p>
        </p:txBody>
      </p:sp>
      <p:sp>
        <p:nvSpPr>
          <p:cNvPr id="3" name="2 Marcador de contenido"/>
          <p:cNvSpPr>
            <a:spLocks noGrp="1"/>
          </p:cNvSpPr>
          <p:nvPr>
            <p:ph idx="1"/>
          </p:nvPr>
        </p:nvSpPr>
        <p:spPr/>
        <p:txBody>
          <a:bodyPr/>
          <a:lstStyle/>
          <a:p>
            <a:pPr algn="just"/>
            <a:r>
              <a:rPr lang="es-MX" dirty="0" smtClean="0"/>
              <a:t>Los pilares gerenciales crean la base para los pilares técnicos. </a:t>
            </a:r>
          </a:p>
          <a:p>
            <a:pPr algn="just"/>
            <a:r>
              <a:rPr lang="es-MX" dirty="0" smtClean="0"/>
              <a:t>No es posible lograr WCM usando solo uno de los pilares.</a:t>
            </a:r>
            <a:endParaRPr lang="es-MX" dirty="0"/>
          </a:p>
        </p:txBody>
      </p:sp>
    </p:spTree>
    <p:extLst>
      <p:ext uri="{BB962C8B-B14F-4D97-AF65-F5344CB8AC3E}">
        <p14:creationId xmlns:p14="http://schemas.microsoft.com/office/powerpoint/2010/main" val="168955684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
            </a:r>
            <a:br>
              <a:rPr lang="es-MX" dirty="0" smtClean="0"/>
            </a:br>
            <a:r>
              <a:rPr lang="es-MX" dirty="0" smtClean="0"/>
              <a:t>¿Cómo implementar </a:t>
            </a:r>
            <a:r>
              <a:rPr lang="es-MX" dirty="0"/>
              <a:t>WCM?</a:t>
            </a:r>
            <a:br>
              <a:rPr lang="es-MX" dirty="0"/>
            </a:br>
            <a:endParaRPr lang="es-MX" dirty="0"/>
          </a:p>
        </p:txBody>
      </p:sp>
      <p:sp>
        <p:nvSpPr>
          <p:cNvPr id="3" name="2 Marcador de contenido"/>
          <p:cNvSpPr>
            <a:spLocks noGrp="1"/>
          </p:cNvSpPr>
          <p:nvPr>
            <p:ph idx="1"/>
          </p:nvPr>
        </p:nvSpPr>
        <p:spPr/>
        <p:txBody>
          <a:bodyPr>
            <a:normAutofit fontScale="92500"/>
          </a:bodyPr>
          <a:lstStyle/>
          <a:p>
            <a:pPr algn="just"/>
            <a:r>
              <a:rPr lang="en-US" dirty="0" smtClean="0"/>
              <a:t>Hay varios pasos para implantar la idea de WCM:</a:t>
            </a:r>
            <a:endParaRPr lang="en-US" dirty="0"/>
          </a:p>
          <a:p>
            <a:pPr algn="just"/>
            <a:r>
              <a:rPr lang="en-US" dirty="0"/>
              <a:t>Reduzca los plazos de </a:t>
            </a:r>
            <a:r>
              <a:rPr lang="en-US" dirty="0" smtClean="0"/>
              <a:t>entrega: </a:t>
            </a:r>
            <a:r>
              <a:rPr lang="es-ES" dirty="0"/>
              <a:t>la capacidad de una entrega más rápida puede ser decisiva para el éxito en el </a:t>
            </a:r>
            <a:r>
              <a:rPr lang="es-ES" dirty="0" smtClean="0"/>
              <a:t>mercado.</a:t>
            </a:r>
          </a:p>
          <a:p>
            <a:pPr algn="just"/>
            <a:r>
              <a:rPr lang="es-ES" dirty="0"/>
              <a:t>Reduzca el tiempo de comercialización: los mercados exigen una respuesta rápida. </a:t>
            </a:r>
            <a:endParaRPr lang="es-ES" dirty="0" smtClean="0"/>
          </a:p>
          <a:p>
            <a:pPr algn="just"/>
            <a:r>
              <a:rPr lang="es-ES" dirty="0" smtClean="0"/>
              <a:t>Deben </a:t>
            </a:r>
            <a:r>
              <a:rPr lang="es-ES" dirty="0"/>
              <a:t>optimizarse los procesos de I + D y marketing.</a:t>
            </a:r>
            <a:endParaRPr lang="en-US" dirty="0" smtClean="0"/>
          </a:p>
          <a:p>
            <a:endParaRPr lang="en-US" dirty="0" smtClean="0"/>
          </a:p>
          <a:p>
            <a:endParaRPr lang="es-MX" dirty="0"/>
          </a:p>
        </p:txBody>
      </p:sp>
    </p:spTree>
    <p:extLst>
      <p:ext uri="{BB962C8B-B14F-4D97-AF65-F5344CB8AC3E}">
        <p14:creationId xmlns:p14="http://schemas.microsoft.com/office/powerpoint/2010/main" val="41061916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
            </a:r>
            <a:br>
              <a:rPr lang="es-MX" dirty="0" smtClean="0"/>
            </a:br>
            <a:r>
              <a:rPr lang="es-MX" dirty="0" smtClean="0"/>
              <a:t>¿</a:t>
            </a:r>
            <a:r>
              <a:rPr lang="es-MX" dirty="0"/>
              <a:t>Cómo implementar WCM?</a:t>
            </a:r>
            <a:br>
              <a:rPr lang="es-MX" dirty="0"/>
            </a:br>
            <a:endParaRPr lang="es-MX" dirty="0"/>
          </a:p>
        </p:txBody>
      </p:sp>
      <p:sp>
        <p:nvSpPr>
          <p:cNvPr id="3" name="2 Marcador de contenido"/>
          <p:cNvSpPr>
            <a:spLocks noGrp="1"/>
          </p:cNvSpPr>
          <p:nvPr>
            <p:ph idx="1"/>
          </p:nvPr>
        </p:nvSpPr>
        <p:spPr/>
        <p:txBody>
          <a:bodyPr/>
          <a:lstStyle/>
          <a:p>
            <a:pPr algn="just"/>
            <a:r>
              <a:rPr lang="es-ES" dirty="0"/>
              <a:t>Reducir los </a:t>
            </a:r>
            <a:r>
              <a:rPr lang="es-ES" dirty="0" smtClean="0"/>
              <a:t>costos </a:t>
            </a:r>
            <a:r>
              <a:rPr lang="es-ES" dirty="0"/>
              <a:t>operativos: los </a:t>
            </a:r>
            <a:r>
              <a:rPr lang="es-ES" dirty="0" smtClean="0"/>
              <a:t>costos </a:t>
            </a:r>
            <a:r>
              <a:rPr lang="es-ES" dirty="0"/>
              <a:t>deben reducirse de forma inteligente. Identifique las operaciones que no generan valor y elimínelas.</a:t>
            </a:r>
            <a:endParaRPr lang="es-MX" dirty="0"/>
          </a:p>
        </p:txBody>
      </p:sp>
    </p:spTree>
    <p:extLst>
      <p:ext uri="{BB962C8B-B14F-4D97-AF65-F5344CB8AC3E}">
        <p14:creationId xmlns:p14="http://schemas.microsoft.com/office/powerpoint/2010/main" val="345220119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
            </a:r>
            <a:br>
              <a:rPr lang="es-MX" dirty="0" smtClean="0"/>
            </a:br>
            <a:r>
              <a:rPr lang="es-MX" dirty="0" smtClean="0"/>
              <a:t>¿</a:t>
            </a:r>
            <a:r>
              <a:rPr lang="es-MX" dirty="0"/>
              <a:t>Cómo implementar WCM?</a:t>
            </a:r>
            <a:br>
              <a:rPr lang="es-MX" dirty="0"/>
            </a:br>
            <a:endParaRPr lang="es-MX" dirty="0"/>
          </a:p>
        </p:txBody>
      </p:sp>
      <p:sp>
        <p:nvSpPr>
          <p:cNvPr id="3" name="2 Marcador de contenido"/>
          <p:cNvSpPr>
            <a:spLocks noGrp="1"/>
          </p:cNvSpPr>
          <p:nvPr>
            <p:ph idx="1"/>
          </p:nvPr>
        </p:nvSpPr>
        <p:spPr/>
        <p:txBody>
          <a:bodyPr>
            <a:normAutofit/>
          </a:bodyPr>
          <a:lstStyle/>
          <a:p>
            <a:pPr algn="just"/>
            <a:r>
              <a:rPr lang="es-ES" dirty="0"/>
              <a:t>Supere las expectativas del cliente: las expectativas del cliente cambian tan rápido que la empresa debería superarlas para mantenerse al día con el mercado. </a:t>
            </a:r>
            <a:endParaRPr lang="es-ES" dirty="0" smtClean="0"/>
          </a:p>
          <a:p>
            <a:pPr algn="just"/>
            <a:r>
              <a:rPr lang="es-ES" dirty="0" smtClean="0"/>
              <a:t>La </a:t>
            </a:r>
            <a:r>
              <a:rPr lang="es-ES" dirty="0"/>
              <a:t>organización debe saber qué querrá el cliente incluso antes de que el cliente piense en ello.</a:t>
            </a:r>
            <a:endParaRPr lang="en-US" dirty="0" smtClean="0"/>
          </a:p>
          <a:p>
            <a:endParaRPr lang="es-MX" dirty="0"/>
          </a:p>
        </p:txBody>
      </p:sp>
    </p:spTree>
    <p:extLst>
      <p:ext uri="{BB962C8B-B14F-4D97-AF65-F5344CB8AC3E}">
        <p14:creationId xmlns:p14="http://schemas.microsoft.com/office/powerpoint/2010/main" val="316113967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
            </a:r>
            <a:br>
              <a:rPr lang="es-MX" dirty="0" smtClean="0"/>
            </a:br>
            <a:r>
              <a:rPr lang="es-MX" dirty="0" smtClean="0"/>
              <a:t>¿</a:t>
            </a:r>
            <a:r>
              <a:rPr lang="es-MX" dirty="0"/>
              <a:t>Cómo implementar WCM?</a:t>
            </a:r>
            <a:br>
              <a:rPr lang="es-MX" dirty="0"/>
            </a:br>
            <a:endParaRPr lang="es-MX" dirty="0"/>
          </a:p>
        </p:txBody>
      </p:sp>
      <p:sp>
        <p:nvSpPr>
          <p:cNvPr id="3" name="2 Marcador de contenido"/>
          <p:cNvSpPr>
            <a:spLocks noGrp="1"/>
          </p:cNvSpPr>
          <p:nvPr>
            <p:ph idx="1"/>
          </p:nvPr>
        </p:nvSpPr>
        <p:spPr/>
        <p:txBody>
          <a:bodyPr/>
          <a:lstStyle/>
          <a:p>
            <a:pPr algn="just"/>
            <a:r>
              <a:rPr lang="es-ES" dirty="0"/>
              <a:t>Gestione la empresa global: limitar el mercado a un solo país es limitar las posibilidades. </a:t>
            </a:r>
            <a:endParaRPr lang="es-ES" dirty="0" smtClean="0"/>
          </a:p>
          <a:p>
            <a:pPr algn="just"/>
            <a:r>
              <a:rPr lang="es-ES" dirty="0" smtClean="0"/>
              <a:t>Incluso </a:t>
            </a:r>
            <a:r>
              <a:rPr lang="es-ES" dirty="0"/>
              <a:t>las pequeñas y medianas empresas pueden globalizar su funcionamiento utilizando Internet</a:t>
            </a:r>
            <a:endParaRPr lang="es-MX" dirty="0"/>
          </a:p>
        </p:txBody>
      </p:sp>
    </p:spTree>
    <p:extLst>
      <p:ext uri="{BB962C8B-B14F-4D97-AF65-F5344CB8AC3E}">
        <p14:creationId xmlns:p14="http://schemas.microsoft.com/office/powerpoint/2010/main" val="237509013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
            </a:r>
            <a:br>
              <a:rPr lang="es-MX" dirty="0" smtClean="0"/>
            </a:br>
            <a:r>
              <a:rPr lang="es-MX" dirty="0" smtClean="0"/>
              <a:t>¿</a:t>
            </a:r>
            <a:r>
              <a:rPr lang="es-MX" dirty="0"/>
              <a:t>Cómo implementar WCM?</a:t>
            </a:r>
            <a:br>
              <a:rPr lang="es-MX" dirty="0"/>
            </a:br>
            <a:endParaRPr lang="es-MX" dirty="0"/>
          </a:p>
        </p:txBody>
      </p:sp>
      <p:sp>
        <p:nvSpPr>
          <p:cNvPr id="3" name="2 Marcador de contenido"/>
          <p:cNvSpPr>
            <a:spLocks noGrp="1"/>
          </p:cNvSpPr>
          <p:nvPr>
            <p:ph idx="1"/>
          </p:nvPr>
        </p:nvSpPr>
        <p:spPr/>
        <p:txBody>
          <a:bodyPr>
            <a:normAutofit lnSpcReduction="10000"/>
          </a:bodyPr>
          <a:lstStyle/>
          <a:p>
            <a:pPr algn="just"/>
            <a:r>
              <a:rPr lang="es-ES" dirty="0"/>
              <a:t>Agilice los procesos de subcontratación: es imposible ser el mejor en todo</a:t>
            </a:r>
            <a:r>
              <a:rPr lang="es-ES"/>
              <a:t>. </a:t>
            </a:r>
            <a:endParaRPr lang="es-ES" smtClean="0"/>
          </a:p>
          <a:p>
            <a:pPr algn="just"/>
            <a:r>
              <a:rPr lang="es-ES" smtClean="0"/>
              <a:t>La </a:t>
            </a:r>
            <a:r>
              <a:rPr lang="es-ES" dirty="0"/>
              <a:t>organización debería aumentar su flexibilidad utilizando una amplia cooperación</a:t>
            </a:r>
            <a:endParaRPr lang="en-US" dirty="0"/>
          </a:p>
          <a:p>
            <a:pPr algn="just"/>
            <a:r>
              <a:rPr lang="es-ES" dirty="0"/>
              <a:t>Mejorar el rendimiento empresarial: el rendimiento debe mejorarse continuamente mediante la fabricación ajustada u otros conceptos.</a:t>
            </a:r>
            <a:endParaRPr lang="es-MX" dirty="0"/>
          </a:p>
        </p:txBody>
      </p:sp>
    </p:spTree>
    <p:extLst>
      <p:ext uri="{BB962C8B-B14F-4D97-AF65-F5344CB8AC3E}">
        <p14:creationId xmlns:p14="http://schemas.microsoft.com/office/powerpoint/2010/main" val="10014519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Consecuencias</a:t>
            </a:r>
            <a:endParaRPr lang="es-MX" dirty="0"/>
          </a:p>
        </p:txBody>
      </p:sp>
      <p:sp>
        <p:nvSpPr>
          <p:cNvPr id="3" name="2 Marcador de contenido"/>
          <p:cNvSpPr>
            <a:spLocks noGrp="1"/>
          </p:cNvSpPr>
          <p:nvPr>
            <p:ph idx="1"/>
          </p:nvPr>
        </p:nvSpPr>
        <p:spPr/>
        <p:txBody>
          <a:bodyPr/>
          <a:lstStyle/>
          <a:p>
            <a:r>
              <a:rPr lang="es-MX" dirty="0" smtClean="0"/>
              <a:t>1.-El taller fue creciendo paulatinamente hasta convertirse en una pequeña empresa.</a:t>
            </a:r>
            <a:endParaRPr lang="es-MX" dirty="0"/>
          </a:p>
        </p:txBody>
      </p:sp>
    </p:spTree>
    <p:extLst>
      <p:ext uri="{BB962C8B-B14F-4D97-AF65-F5344CB8AC3E}">
        <p14:creationId xmlns:p14="http://schemas.microsoft.com/office/powerpoint/2010/main" val="20359576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Conclusión</a:t>
            </a:r>
            <a:endParaRPr lang="es-MX" dirty="0"/>
          </a:p>
        </p:txBody>
      </p:sp>
      <p:sp>
        <p:nvSpPr>
          <p:cNvPr id="3" name="2 Marcador de contenido"/>
          <p:cNvSpPr>
            <a:spLocks noGrp="1"/>
          </p:cNvSpPr>
          <p:nvPr>
            <p:ph idx="1"/>
          </p:nvPr>
        </p:nvSpPr>
        <p:spPr/>
        <p:txBody>
          <a:bodyPr/>
          <a:lstStyle/>
          <a:p>
            <a:r>
              <a:rPr lang="es-MX" dirty="0"/>
              <a:t>Llegar juntos es el principio; mantenerse juntos es el progreso; trabajar juntos es el éxito. </a:t>
            </a:r>
          </a:p>
          <a:p>
            <a:r>
              <a:rPr lang="es-MX" dirty="0"/>
              <a:t> Henry Ford</a:t>
            </a:r>
          </a:p>
          <a:p>
            <a:endParaRPr lang="es-MX" dirty="0"/>
          </a:p>
        </p:txBody>
      </p:sp>
    </p:spTree>
    <p:extLst>
      <p:ext uri="{BB962C8B-B14F-4D97-AF65-F5344CB8AC3E}">
        <p14:creationId xmlns:p14="http://schemas.microsoft.com/office/powerpoint/2010/main" val="25517466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Consecuencias</a:t>
            </a:r>
            <a:endParaRPr lang="es-MX" dirty="0"/>
          </a:p>
        </p:txBody>
      </p:sp>
      <p:sp>
        <p:nvSpPr>
          <p:cNvPr id="3" name="2 Marcador de contenido"/>
          <p:cNvSpPr>
            <a:spLocks noGrp="1"/>
          </p:cNvSpPr>
          <p:nvPr>
            <p:ph idx="1"/>
          </p:nvPr>
        </p:nvSpPr>
        <p:spPr/>
        <p:txBody>
          <a:bodyPr/>
          <a:lstStyle/>
          <a:p>
            <a:pPr algn="just"/>
            <a:r>
              <a:rPr lang="es-MX" dirty="0" smtClean="0"/>
              <a:t>2.-Durante el crecimiento no se planeó la instalación de los equipos y lo que fue un taller ordenado en base al proceso, se convierte en una pequeña empresa desordenada, con problemas crecientes en el área de personal.</a:t>
            </a:r>
            <a:endParaRPr lang="es-MX" dirty="0"/>
          </a:p>
        </p:txBody>
      </p:sp>
    </p:spTree>
    <p:extLst>
      <p:ext uri="{BB962C8B-B14F-4D97-AF65-F5344CB8AC3E}">
        <p14:creationId xmlns:p14="http://schemas.microsoft.com/office/powerpoint/2010/main" val="111873388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Consecuencias</a:t>
            </a:r>
            <a:endParaRPr lang="es-MX" dirty="0"/>
          </a:p>
        </p:txBody>
      </p:sp>
      <p:sp>
        <p:nvSpPr>
          <p:cNvPr id="3" name="2 Marcador de contenido"/>
          <p:cNvSpPr>
            <a:spLocks noGrp="1"/>
          </p:cNvSpPr>
          <p:nvPr>
            <p:ph idx="1"/>
          </p:nvPr>
        </p:nvSpPr>
        <p:spPr/>
        <p:txBody>
          <a:bodyPr/>
          <a:lstStyle/>
          <a:p>
            <a:pPr algn="just"/>
            <a:r>
              <a:rPr lang="es-MX" dirty="0" smtClean="0"/>
              <a:t>3.-Constantemente se observan materiales obstruyendo pasillos, flujo de materiales excesivos y recorridos de grandes distancias y con retrocesos que las hacen ineficientes.</a:t>
            </a:r>
            <a:endParaRPr lang="es-MX" dirty="0"/>
          </a:p>
        </p:txBody>
      </p:sp>
    </p:spTree>
    <p:extLst>
      <p:ext uri="{BB962C8B-B14F-4D97-AF65-F5344CB8AC3E}">
        <p14:creationId xmlns:p14="http://schemas.microsoft.com/office/powerpoint/2010/main" val="38655082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Consecuencias</a:t>
            </a:r>
            <a:endParaRPr lang="es-MX" dirty="0"/>
          </a:p>
        </p:txBody>
      </p:sp>
      <p:sp>
        <p:nvSpPr>
          <p:cNvPr id="3" name="2 Marcador de contenido"/>
          <p:cNvSpPr>
            <a:spLocks noGrp="1"/>
          </p:cNvSpPr>
          <p:nvPr>
            <p:ph idx="1"/>
          </p:nvPr>
        </p:nvSpPr>
        <p:spPr/>
        <p:txBody>
          <a:bodyPr/>
          <a:lstStyle/>
          <a:p>
            <a:pPr algn="just"/>
            <a:r>
              <a:rPr lang="es-MX" dirty="0" smtClean="0"/>
              <a:t>4.-Se adquirían equipos con forme los pronósticos de producción lo requerían, pero su instalación se realizaba  en donde existía un espacio vacío, sin tomar en consideración flujo de materiales, los pasillos los espacios para almacenamiento y lo más importante, expansiones futuras de la empresa.</a:t>
            </a:r>
            <a:endParaRPr lang="es-MX" dirty="0"/>
          </a:p>
        </p:txBody>
      </p:sp>
    </p:spTree>
    <p:extLst>
      <p:ext uri="{BB962C8B-B14F-4D97-AF65-F5344CB8AC3E}">
        <p14:creationId xmlns:p14="http://schemas.microsoft.com/office/powerpoint/2010/main" val="22647804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Consecuencias</a:t>
            </a:r>
            <a:endParaRPr lang="es-MX" dirty="0"/>
          </a:p>
        </p:txBody>
      </p:sp>
      <p:sp>
        <p:nvSpPr>
          <p:cNvPr id="3" name="2 Marcador de contenido"/>
          <p:cNvSpPr>
            <a:spLocks noGrp="1"/>
          </p:cNvSpPr>
          <p:nvPr>
            <p:ph idx="1"/>
          </p:nvPr>
        </p:nvSpPr>
        <p:spPr/>
        <p:txBody>
          <a:bodyPr/>
          <a:lstStyle/>
          <a:p>
            <a:pPr algn="just"/>
            <a:r>
              <a:rPr lang="es-MX" dirty="0" smtClean="0"/>
              <a:t>5.-Debido a todo lo anterior el elemento más importante de toda empresa, el hombre, se vio afectado en la distribución de su espacio vital y la dimensión espacial se vio reducida con las consecuencias lógicas de pérdida de seguridad industrial y satisfacción del personal.</a:t>
            </a:r>
            <a:endParaRPr lang="es-MX" dirty="0"/>
          </a:p>
        </p:txBody>
      </p:sp>
    </p:spTree>
    <p:extLst>
      <p:ext uri="{BB962C8B-B14F-4D97-AF65-F5344CB8AC3E}">
        <p14:creationId xmlns:p14="http://schemas.microsoft.com/office/powerpoint/2010/main" val="40314424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Mejora del sistema</a:t>
            </a:r>
            <a:endParaRPr lang="es-MX" dirty="0"/>
          </a:p>
        </p:txBody>
      </p:sp>
      <p:sp>
        <p:nvSpPr>
          <p:cNvPr id="3" name="2 Marcador de contenido"/>
          <p:cNvSpPr>
            <a:spLocks noGrp="1"/>
          </p:cNvSpPr>
          <p:nvPr>
            <p:ph idx="1"/>
          </p:nvPr>
        </p:nvSpPr>
        <p:spPr/>
        <p:txBody>
          <a:bodyPr/>
          <a:lstStyle/>
          <a:p>
            <a:pPr algn="just"/>
            <a:r>
              <a:rPr lang="es-MX" dirty="0" smtClean="0"/>
              <a:t>Hasta los años 60, treinta años después,  que en México se inicia la aplicación de técnicas de Ingeniería Industrial observando que los resultados obtenidos en empresas eran satisfactorios ya que con la distribución de planta adecuada se obtenía una serie de beneficios importantes.</a:t>
            </a:r>
            <a:endParaRPr lang="es-MX" dirty="0"/>
          </a:p>
        </p:txBody>
      </p:sp>
    </p:spTree>
    <p:extLst>
      <p:ext uri="{BB962C8B-B14F-4D97-AF65-F5344CB8AC3E}">
        <p14:creationId xmlns:p14="http://schemas.microsoft.com/office/powerpoint/2010/main" val="2620650040"/>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lásico de Offic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414</TotalTime>
  <Words>1150</Words>
  <Application>Microsoft Office PowerPoint</Application>
  <PresentationFormat>Presentación en pantalla (4:3)</PresentationFormat>
  <Paragraphs>170</Paragraphs>
  <Slides>40</Slides>
  <Notes>0</Notes>
  <HiddenSlides>0</HiddenSlides>
  <MMClips>0</MMClips>
  <ScaleCrop>false</ScaleCrop>
  <HeadingPairs>
    <vt:vector size="4" baseType="variant">
      <vt:variant>
        <vt:lpstr>Tema</vt:lpstr>
      </vt:variant>
      <vt:variant>
        <vt:i4>1</vt:i4>
      </vt:variant>
      <vt:variant>
        <vt:lpstr>Títulos de diapositiva</vt:lpstr>
      </vt:variant>
      <vt:variant>
        <vt:i4>40</vt:i4>
      </vt:variant>
    </vt:vector>
  </HeadingPairs>
  <TitlesOfParts>
    <vt:vector size="41" baseType="lpstr">
      <vt:lpstr>Tema de Office</vt:lpstr>
      <vt:lpstr>Análisis de procesos</vt:lpstr>
      <vt:lpstr>Introducción</vt:lpstr>
      <vt:lpstr>Introducción</vt:lpstr>
      <vt:lpstr>Consecuencias</vt:lpstr>
      <vt:lpstr>Consecuencias</vt:lpstr>
      <vt:lpstr>Consecuencias</vt:lpstr>
      <vt:lpstr>Consecuencias</vt:lpstr>
      <vt:lpstr>Consecuencias</vt:lpstr>
      <vt:lpstr>Mejora del sistema</vt:lpstr>
      <vt:lpstr>Mejora del sistema</vt:lpstr>
      <vt:lpstr>Estudio de tiempos</vt:lpstr>
      <vt:lpstr>Manejo de materiales</vt:lpstr>
      <vt:lpstr>Planeación y control de la producción</vt:lpstr>
      <vt:lpstr>Planeación y control de la producción</vt:lpstr>
      <vt:lpstr>Planeación y control de la producción</vt:lpstr>
      <vt:lpstr>Presentación de PowerPoint</vt:lpstr>
      <vt:lpstr>Estudio del trabajo</vt:lpstr>
      <vt:lpstr>Estudio de métodos</vt:lpstr>
      <vt:lpstr>Las 8 disciplinas (8D)</vt:lpstr>
      <vt:lpstr>Lean manufacturing</vt:lpstr>
      <vt:lpstr>Six sigma</vt:lpstr>
      <vt:lpstr>Six sigma</vt:lpstr>
      <vt:lpstr>Mejora continua</vt:lpstr>
      <vt:lpstr>Mejora continua</vt:lpstr>
      <vt:lpstr>Total Quality Mangement</vt:lpstr>
      <vt:lpstr>Manufactura de clase mundial</vt:lpstr>
      <vt:lpstr>Manufactura de clase mundial</vt:lpstr>
      <vt:lpstr>  Evolución de la WCM </vt:lpstr>
      <vt:lpstr> Evolución de la WCM </vt:lpstr>
      <vt:lpstr> Los pilares de WCM </vt:lpstr>
      <vt:lpstr>Los pilares de WCM</vt:lpstr>
      <vt:lpstr>Los pilares de WCM</vt:lpstr>
      <vt:lpstr>Los pilares de WCM</vt:lpstr>
      <vt:lpstr>Los pilares de WCM</vt:lpstr>
      <vt:lpstr> ¿Cómo implementar WCM? </vt:lpstr>
      <vt:lpstr> ¿Cómo implementar WCM? </vt:lpstr>
      <vt:lpstr> ¿Cómo implementar WCM? </vt:lpstr>
      <vt:lpstr> ¿Cómo implementar WCM? </vt:lpstr>
      <vt:lpstr> ¿Cómo implementar WCM? </vt:lpstr>
      <vt:lpstr>Conclusión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de procesos</dc:title>
  <dc:creator>Ricardo Macias</dc:creator>
  <cp:lastModifiedBy>Ricardo Macias</cp:lastModifiedBy>
  <cp:revision>30</cp:revision>
  <dcterms:created xsi:type="dcterms:W3CDTF">2021-01-18T18:44:45Z</dcterms:created>
  <dcterms:modified xsi:type="dcterms:W3CDTF">2021-02-15T16:17:10Z</dcterms:modified>
</cp:coreProperties>
</file>