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1" r:id="rId16"/>
    <p:sldId id="274" r:id="rId17"/>
    <p:sldId id="273" r:id="rId18"/>
    <p:sldId id="275" r:id="rId19"/>
    <p:sldId id="277" r:id="rId20"/>
    <p:sldId id="278" r:id="rId21"/>
    <p:sldId id="281" r:id="rId22"/>
    <p:sldId id="280" r:id="rId23"/>
    <p:sldId id="279" r:id="rId24"/>
    <p:sldId id="284" r:id="rId25"/>
    <p:sldId id="283" r:id="rId26"/>
    <p:sldId id="287" r:id="rId27"/>
    <p:sldId id="286" r:id="rId28"/>
    <p:sldId id="285" r:id="rId29"/>
    <p:sldId id="291" r:id="rId30"/>
    <p:sldId id="290" r:id="rId31"/>
    <p:sldId id="289" r:id="rId32"/>
    <p:sldId id="288" r:id="rId33"/>
    <p:sldId id="294" r:id="rId34"/>
    <p:sldId id="293" r:id="rId35"/>
    <p:sldId id="292" r:id="rId36"/>
    <p:sldId id="297" r:id="rId37"/>
    <p:sldId id="296" r:id="rId38"/>
    <p:sldId id="295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288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755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35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7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764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5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627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836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75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42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79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3F13-B8A7-4D4B-A8BF-298ABC043EA4}" type="datetimeFigureOut">
              <a:rPr lang="es-MX" smtClean="0"/>
              <a:t>23/03/2021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6F24-62A7-466E-B35C-E1693B2E7C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382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97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Espacio</a:t>
            </a:r>
          </a:p>
          <a:p>
            <a:pPr algn="just"/>
            <a:r>
              <a:rPr lang="es-MX" sz="3600" dirty="0" smtClean="0"/>
              <a:t>Tiene que ver con las filas o escalonamiento del espacio que ocupan los materiales, así, como el equipo que se requiere para mover materiales en las instalaciones.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56166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Control</a:t>
            </a:r>
          </a:p>
          <a:p>
            <a:pPr algn="just"/>
            <a:r>
              <a:rPr lang="es-MX" sz="3600" dirty="0" smtClean="0"/>
              <a:t>El seguimiento del material, la identificación y la administración del inventario son claves para el control de materiales en planta.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16073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El manejo de materiales es parte integral de la distribución de planta, no es posible separarlos</a:t>
            </a:r>
          </a:p>
          <a:p>
            <a:pPr algn="just"/>
            <a:r>
              <a:rPr lang="es-MX" sz="3600" dirty="0" smtClean="0"/>
              <a:t>Un cambio en el sistema de manejo de materiales modificará la distribución, y si  esta cambia, el sistema de manejo se transformará.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719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1.-Mantener o mejorar la calidad del producto, reducir los daños y velar por la protección de los materiales.</a:t>
            </a:r>
          </a:p>
          <a:p>
            <a:pPr algn="just"/>
            <a:r>
              <a:rPr lang="es-MX" sz="3600" dirty="0" smtClean="0"/>
              <a:t>2.-Alentar la seguridad y mejorar las condiciones de trabajo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507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3.-Aumentar la productividad observando lo siguiente:</a:t>
            </a:r>
          </a:p>
          <a:p>
            <a:pPr algn="just"/>
            <a:r>
              <a:rPr lang="es-MX" sz="3600" dirty="0" smtClean="0"/>
              <a:t>A. El material debe fluir en línea recta</a:t>
            </a:r>
          </a:p>
          <a:p>
            <a:pPr algn="just"/>
            <a:r>
              <a:rPr lang="es-MX" sz="3600" dirty="0" smtClean="0"/>
              <a:t>B. Los materiales deben moverse una distancia tan corta como se posible</a:t>
            </a:r>
          </a:p>
          <a:p>
            <a:pPr algn="just"/>
            <a:r>
              <a:rPr lang="es-MX" sz="3600" dirty="0" smtClean="0"/>
              <a:t>C. Usar la gravedad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0558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sz="3600" dirty="0" smtClean="0"/>
              <a:t>D. Mover la mayor cantidad de material en una sola vez</a:t>
            </a:r>
          </a:p>
          <a:p>
            <a:pPr algn="just"/>
            <a:r>
              <a:rPr lang="es-MX" sz="3600" dirty="0" smtClean="0"/>
              <a:t>E. Mecanizar el manejo de materiales</a:t>
            </a:r>
          </a:p>
          <a:p>
            <a:pPr algn="just"/>
            <a:r>
              <a:rPr lang="es-MX" sz="3600" dirty="0" smtClean="0"/>
              <a:t>F. Automatizar el movimiento del material</a:t>
            </a:r>
          </a:p>
          <a:p>
            <a:pPr algn="just"/>
            <a:r>
              <a:rPr lang="es-MX" sz="3600" dirty="0" smtClean="0"/>
              <a:t>G. Mantener o mejorar las razones de manejo de materiales/producción</a:t>
            </a:r>
          </a:p>
          <a:p>
            <a:pPr algn="just"/>
            <a:r>
              <a:rPr lang="es-MX" sz="3600" dirty="0" smtClean="0"/>
              <a:t>H. Incrementar el </a:t>
            </a:r>
            <a:r>
              <a:rPr lang="es-MX" sz="3600" dirty="0" err="1" smtClean="0"/>
              <a:t>throughput</a:t>
            </a:r>
            <a:r>
              <a:rPr lang="es-MX" sz="3600" dirty="0" smtClean="0"/>
              <a:t> mediante el empleo de equipo automático para manejar materiales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877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s-MX" sz="3600" dirty="0" smtClean="0"/>
              <a:t>4.-aumentar el uso de las instalaciones, observando lo siguiente:</a:t>
            </a:r>
          </a:p>
          <a:p>
            <a:pPr algn="just"/>
            <a:r>
              <a:rPr lang="es-MX" sz="3600" dirty="0" smtClean="0"/>
              <a:t>A. Usar el espacio volumétrico de la construcción</a:t>
            </a:r>
          </a:p>
          <a:p>
            <a:pPr algn="just"/>
            <a:r>
              <a:rPr lang="es-MX" sz="3600" dirty="0" smtClean="0"/>
              <a:t>B. Comprar equipo versátil</a:t>
            </a:r>
          </a:p>
          <a:p>
            <a:pPr algn="just"/>
            <a:r>
              <a:rPr lang="es-MX" sz="3600" dirty="0" smtClean="0"/>
              <a:t>C. Estandarizar el equipo de manejo de materiales</a:t>
            </a:r>
          </a:p>
          <a:p>
            <a:pPr algn="just"/>
            <a:r>
              <a:rPr lang="es-MX" sz="3600" dirty="0" smtClean="0"/>
              <a:t>D. Maximizar la utilización del equipo de producción con el uso de alimentadores de materiales</a:t>
            </a:r>
          </a:p>
          <a:p>
            <a:pPr marL="0" indent="0" algn="just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5750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E. Conservar y, si es necesario, reemplazar todo el equipo y desarrollar un programa de manejo preventivo</a:t>
            </a:r>
          </a:p>
          <a:p>
            <a:pPr algn="just"/>
            <a:r>
              <a:rPr lang="es-MX" sz="3600" dirty="0" smtClean="0"/>
              <a:t>F. Integrar en un sistema todo el equipo de manejo de materiales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507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5.-Reducir el peso inútil (muerto)</a:t>
            </a:r>
          </a:p>
          <a:p>
            <a:pPr algn="just"/>
            <a:r>
              <a:rPr lang="es-MX" sz="3600" dirty="0" smtClean="0"/>
              <a:t>6.- Controlar el inventario.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90682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El </a:t>
            </a:r>
            <a:r>
              <a:rPr lang="es-MX" sz="3600" dirty="0" err="1" smtClean="0"/>
              <a:t>College</a:t>
            </a:r>
            <a:r>
              <a:rPr lang="es-MX" sz="3600" dirty="0" smtClean="0"/>
              <a:t> Industrial </a:t>
            </a:r>
            <a:r>
              <a:rPr lang="es-MX" sz="3600" dirty="0" err="1" smtClean="0"/>
              <a:t>Committee</a:t>
            </a:r>
            <a:r>
              <a:rPr lang="es-MX" sz="3600" dirty="0" smtClean="0"/>
              <a:t> </a:t>
            </a:r>
            <a:r>
              <a:rPr lang="es-MX" sz="3600" dirty="0" err="1" smtClean="0"/>
              <a:t>on</a:t>
            </a:r>
            <a:r>
              <a:rPr lang="es-MX" sz="3600" dirty="0" smtClean="0"/>
              <a:t> Material </a:t>
            </a:r>
            <a:r>
              <a:rPr lang="es-MX" sz="3600" dirty="0" err="1" smtClean="0"/>
              <a:t>Handing</a:t>
            </a:r>
            <a:r>
              <a:rPr lang="es-MX" sz="3600" dirty="0" smtClean="0"/>
              <a:t> </a:t>
            </a:r>
            <a:r>
              <a:rPr lang="es-MX" sz="3600" dirty="0" err="1" smtClean="0"/>
              <a:t>Education</a:t>
            </a:r>
            <a:r>
              <a:rPr lang="es-MX" sz="3600" dirty="0" smtClean="0"/>
              <a:t>, patrocinado por </a:t>
            </a:r>
            <a:r>
              <a:rPr lang="es-MX" sz="3600" dirty="0" err="1" smtClean="0"/>
              <a:t>The</a:t>
            </a:r>
            <a:r>
              <a:rPr lang="es-MX" sz="3600" dirty="0" smtClean="0"/>
              <a:t> Material </a:t>
            </a:r>
            <a:r>
              <a:rPr lang="es-MX" sz="3600" dirty="0" err="1" smtClean="0"/>
              <a:t>Handing</a:t>
            </a:r>
            <a:r>
              <a:rPr lang="es-MX" sz="3600" dirty="0" smtClean="0"/>
              <a:t> </a:t>
            </a:r>
            <a:r>
              <a:rPr lang="es-MX" sz="3600" dirty="0" err="1" smtClean="0"/>
              <a:t>Institute</a:t>
            </a:r>
            <a:r>
              <a:rPr lang="es-MX" sz="3600" dirty="0" smtClean="0"/>
              <a:t>, Inc., y la International Material Management </a:t>
            </a:r>
            <a:r>
              <a:rPr lang="es-MX" sz="3600" dirty="0" err="1" smtClean="0"/>
              <a:t>Society</a:t>
            </a:r>
            <a:r>
              <a:rPr lang="es-MX" sz="3600" dirty="0" smtClean="0"/>
              <a:t> adoptó los 20 principios para manejar materiales.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22657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El manejo de materiales es la función que consiste en llevar el material correcto al lugar indicado en el momento exacto, en la cantidad apropiada en secuencia y en posición o condición adecuada para minimizar los costos de producción.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0369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1.-Planeación</a:t>
            </a:r>
          </a:p>
          <a:p>
            <a:pPr algn="just"/>
            <a:r>
              <a:rPr lang="es-MX" sz="3600" dirty="0" smtClean="0"/>
              <a:t>Planear todo el manejo de materiales y las actividades de almacenamiento con el fin de obtener la eficiencia máxima en el conjunto de operaciones</a:t>
            </a:r>
          </a:p>
          <a:p>
            <a:pPr algn="just"/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2943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2.-Sistemas</a:t>
            </a:r>
          </a:p>
          <a:p>
            <a:pPr algn="just"/>
            <a:r>
              <a:rPr lang="es-MX" sz="3600" dirty="0"/>
              <a:t> </a:t>
            </a:r>
            <a:r>
              <a:rPr lang="es-MX" sz="3600" dirty="0" smtClean="0"/>
              <a:t>Integrar muchas actividades de manipulación es muy práctico en un sistema coordinado de operaciones, atención de los proveedores, recepción, almacenamiento, producción, inspección, empaque, bodegas, envíos, transporte y atención al cliente.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572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3.-Flujo de materiales</a:t>
            </a:r>
          </a:p>
          <a:p>
            <a:pPr algn="just"/>
            <a:r>
              <a:rPr lang="es-MX" sz="3600" dirty="0" smtClean="0"/>
              <a:t>Disponer de una secuencia de operaciones y distribución del equipo que optimice el flujo del material.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092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4.-Simplificación</a:t>
            </a:r>
          </a:p>
          <a:p>
            <a:pPr algn="just"/>
            <a:r>
              <a:rPr lang="es-MX" sz="3600" dirty="0" smtClean="0"/>
              <a:t>Simplificar el manejo por medio de la reducción, la eliminación o la combinación del movimiento y el equipo innecesario.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4802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5.-Gravedad</a:t>
            </a:r>
          </a:p>
          <a:p>
            <a:pPr algn="just"/>
            <a:r>
              <a:rPr lang="es-MX" sz="3600" dirty="0" smtClean="0"/>
              <a:t>Utilizar la gravedad para mover el material hacia donde sea más práctico</a:t>
            </a:r>
          </a:p>
          <a:p>
            <a:pPr marL="0" indent="0" algn="just">
              <a:buNone/>
            </a:pP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57044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6.-Utilización del espacio</a:t>
            </a:r>
          </a:p>
          <a:p>
            <a:pPr algn="just"/>
            <a:r>
              <a:rPr lang="es-MX" sz="3600" dirty="0" smtClean="0"/>
              <a:t>Hacer uso óptimo del volumen  del inmueble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880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7.-Tamaño unitario</a:t>
            </a:r>
          </a:p>
          <a:p>
            <a:pPr algn="just"/>
            <a:r>
              <a:rPr lang="es-MX" sz="3600" dirty="0" smtClean="0"/>
              <a:t>Incrementar la cantidad, el tamaño o el peso de la carga unitaria o la tasa de flujo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3478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8.-Mecanización</a:t>
            </a:r>
          </a:p>
          <a:p>
            <a:pPr algn="just"/>
            <a:r>
              <a:rPr lang="es-MX" sz="3600" dirty="0" smtClean="0"/>
              <a:t>Mecanizar las operaciones de manipulación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26650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10.-Selección del equipo</a:t>
            </a:r>
          </a:p>
          <a:p>
            <a:pPr algn="just"/>
            <a:r>
              <a:rPr lang="es-MX" sz="3600" dirty="0" smtClean="0"/>
              <a:t>Al seleccionar el equipo de manejo, considerar todos los aspectos del material que se manipulará, movimiento y método que se </a:t>
            </a:r>
            <a:r>
              <a:rPr lang="es-MX" sz="3600" dirty="0" err="1" smtClean="0"/>
              <a:t>ussará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7508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11.-Estandarización</a:t>
            </a:r>
          </a:p>
          <a:p>
            <a:pPr algn="just"/>
            <a:r>
              <a:rPr lang="es-MX" sz="3600" dirty="0" smtClean="0"/>
              <a:t>Estandarizar los métodos de manejo, así como los tipos y tamaños del equipo para ello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97876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Los sistemas de control de manejo del materiales son parte integral de los sistemas de producción.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8849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12.-Adaptabilidad</a:t>
            </a:r>
          </a:p>
          <a:p>
            <a:pPr algn="just"/>
            <a:r>
              <a:rPr lang="es-MX" sz="3600" dirty="0" smtClean="0"/>
              <a:t>Usar los métodos y el equipo que realicen del mejor modo varias tareas y aplicaciones para las que no se justifique el equipo de propósito especial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70841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13.-Peso muerto</a:t>
            </a:r>
          </a:p>
          <a:p>
            <a:pPr algn="just"/>
            <a:r>
              <a:rPr lang="es-MX" sz="3600" dirty="0" smtClean="0"/>
              <a:t>Reducir la razón de peso muerto del equipo de manipulación a la carga que soportará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79066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14.-Utilización</a:t>
            </a:r>
          </a:p>
          <a:p>
            <a:pPr algn="just"/>
            <a:r>
              <a:rPr lang="es-MX" sz="3600" dirty="0" smtClean="0"/>
              <a:t>Planear la utilización óptima del equipo y la mano de obra para el manejo de materiales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7718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15.-Mantenimiento</a:t>
            </a:r>
          </a:p>
          <a:p>
            <a:pPr algn="just"/>
            <a:r>
              <a:rPr lang="es-MX" sz="3600" dirty="0" smtClean="0"/>
              <a:t>Planear el mantenimiento preventivo y programar las reparaciones de todo el equipo de manejo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1998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16.-Obsolescencia</a:t>
            </a:r>
          </a:p>
          <a:p>
            <a:pPr algn="just"/>
            <a:r>
              <a:rPr lang="es-MX" sz="3600" dirty="0" smtClean="0"/>
              <a:t>Remplazar los métodos y el equipo obsoletos de manejo en los casos en que oreos más eficientes mejoren las operaciones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61593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17.-Control</a:t>
            </a:r>
          </a:p>
          <a:p>
            <a:pPr algn="just"/>
            <a:r>
              <a:rPr lang="es-MX" sz="3600" dirty="0" smtClean="0"/>
              <a:t>Usar las actividades de manejo para mejorar el control del inventario de producción y el despacho de las ordenes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2439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18.-Capacidad</a:t>
            </a:r>
          </a:p>
          <a:p>
            <a:pPr algn="just"/>
            <a:r>
              <a:rPr lang="es-MX" sz="3600" dirty="0" smtClean="0"/>
              <a:t>Emplear el equipo de manejo para alcanzar la capacidad de producción que se desea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4774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19.-Rendimiento</a:t>
            </a:r>
          </a:p>
          <a:p>
            <a:pPr algn="just"/>
            <a:r>
              <a:rPr lang="es-MX" sz="3600" dirty="0" smtClean="0"/>
              <a:t>Determinar la eficacia del rendimiento del manejo en términos de gasto por unidad manejada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4744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Principios del 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20.-Seguridad</a:t>
            </a:r>
          </a:p>
          <a:p>
            <a:pPr algn="just"/>
            <a:r>
              <a:rPr lang="es-MX" sz="3600" dirty="0" smtClean="0"/>
              <a:t>Contar con métodos y equipo apropiados para hacer el manejo </a:t>
            </a:r>
            <a:r>
              <a:rPr lang="es-MX" sz="3600" smtClean="0"/>
              <a:t>con seguridad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33843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 descr="DIAGRAMAS PARA EL ESTUDIO DEL TRABAJO | Departamento de Ingenierí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033" y="1945662"/>
            <a:ext cx="7058505" cy="424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604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Los sistemas de numeración de partes, localización, control de inventarios estandarización, tamaño de lote, cantidades por ordenar, inventarios de seguridad, etiquetado y técnicas  de identificación y captura automáticas (códigos de barra) son algunos de los sistemas que se requieren para mantener en movimiento el material de las plantas industriales.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5982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2.1.3.- Diagrama de recorrido. | PP05.- Documentación empleada en  programación de la producció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47" y="1928789"/>
            <a:ext cx="7970522" cy="429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4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 descr="Diagrama de Recorridos - YouTub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0" t="18986" r="3337" b="7764"/>
          <a:stretch/>
        </p:blipFill>
        <p:spPr bwMode="auto">
          <a:xfrm>
            <a:off x="1541417" y="2050868"/>
            <a:ext cx="8634549" cy="393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6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 descr="DIAGRAMAS PARA EL ESTUDIO DEL TRABAJO | Departamento de Ingenierí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892" y="365126"/>
            <a:ext cx="6910252" cy="649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3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6" name="Picture 6" descr="INFORME DE DIAGNÓTICO AMBIENTAL DE LA EMPRESA CONVEPAR SAS | linagarz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937" y="731520"/>
            <a:ext cx="6136574" cy="61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57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dirty="0" smtClean="0"/>
              <a:t>El manejo de materiales se define según American </a:t>
            </a:r>
            <a:r>
              <a:rPr lang="es-MX" sz="3600" dirty="0" err="1" smtClean="0"/>
              <a:t>Society</a:t>
            </a:r>
            <a:r>
              <a:rPr lang="es-MX" sz="3600" dirty="0" smtClean="0"/>
              <a:t> of </a:t>
            </a:r>
            <a:r>
              <a:rPr lang="es-MX" sz="3600" dirty="0" err="1" smtClean="0"/>
              <a:t>Mechanical</a:t>
            </a:r>
            <a:r>
              <a:rPr lang="es-MX" sz="3600" dirty="0" smtClean="0"/>
              <a:t> </a:t>
            </a:r>
            <a:r>
              <a:rPr lang="es-MX" sz="3600" dirty="0" err="1" smtClean="0"/>
              <a:t>Engineers</a:t>
            </a:r>
            <a:r>
              <a:rPr lang="es-MX" sz="3600" dirty="0" smtClean="0"/>
              <a:t> (ASME):</a:t>
            </a:r>
          </a:p>
          <a:p>
            <a:pPr algn="just"/>
            <a:r>
              <a:rPr lang="es-MX" sz="3600" dirty="0" smtClean="0"/>
              <a:t>“Como el el arte y la ciencia  que involucra el movimiento, el empaque y el almacenamiento de materiales en cualquier forma”.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5586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El manejo de materiales puede combinarse en cinco dimensiones distintas:</a:t>
            </a:r>
          </a:p>
          <a:p>
            <a:r>
              <a:rPr lang="es-MX" dirty="0" smtClean="0"/>
              <a:t>Movimiento</a:t>
            </a:r>
          </a:p>
          <a:p>
            <a:r>
              <a:rPr lang="es-MX" dirty="0" smtClean="0"/>
              <a:t>Cantidad</a:t>
            </a:r>
          </a:p>
          <a:p>
            <a:r>
              <a:rPr lang="es-MX" dirty="0" smtClean="0"/>
              <a:t>Tiempo</a:t>
            </a:r>
          </a:p>
          <a:p>
            <a:r>
              <a:rPr lang="es-MX" dirty="0" smtClean="0"/>
              <a:t>Espacio</a:t>
            </a:r>
          </a:p>
          <a:p>
            <a:r>
              <a:rPr lang="es-MX" dirty="0" smtClean="0"/>
              <a:t>Control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50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sz="3600" i="1" dirty="0" smtClean="0"/>
              <a:t>Movimiento</a:t>
            </a:r>
          </a:p>
          <a:p>
            <a:pPr algn="just"/>
            <a:r>
              <a:rPr lang="es-MX" sz="3600" dirty="0" smtClean="0"/>
              <a:t>Involucra transporte o la transferencia del material de un punto a otro.</a:t>
            </a:r>
          </a:p>
          <a:p>
            <a:pPr algn="just"/>
            <a:r>
              <a:rPr lang="es-MX" sz="3600" dirty="0" smtClean="0"/>
              <a:t>La eficiencia del movimiento y el factor seguridad son variables importantes en el movimiento.</a:t>
            </a:r>
            <a:endParaRPr lang="es-MX" sz="36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28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Cantidad</a:t>
            </a:r>
          </a:p>
          <a:p>
            <a:pPr algn="just"/>
            <a:r>
              <a:rPr lang="es-MX" sz="3600" dirty="0" smtClean="0"/>
              <a:t>Tipo  y naturaleza del equipo para manejar el material y el costo por unidad.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21521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Manejo de Materiales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3600" i="1" dirty="0" smtClean="0"/>
              <a:t>Tiempo</a:t>
            </a:r>
          </a:p>
          <a:p>
            <a:pPr algn="just"/>
            <a:r>
              <a:rPr lang="es-MX" sz="3600" dirty="0" smtClean="0"/>
              <a:t>Determina la rapidez con que el material se mueve a través de la instalaciones.</a:t>
            </a:r>
          </a:p>
          <a:p>
            <a:pPr algn="just"/>
            <a:r>
              <a:rPr lang="es-MX" sz="3600" dirty="0" smtClean="0"/>
              <a:t>La cantidad de trabajo en proceso, los inventarios en exceso, el manejo repetitivo del material y los tiempos de distribución de la orden son aspectos importantes del tiempo.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811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1176</Words>
  <Application>Microsoft Office PowerPoint</Application>
  <PresentationFormat>Panorámica</PresentationFormat>
  <Paragraphs>122</Paragraphs>
  <Slides>43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45" baseType="lpstr">
      <vt:lpstr>Arial</vt:lpstr>
      <vt:lpstr>Tema de Office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Manejo de Materiales</vt:lpstr>
      <vt:lpstr>Objetivos del Manejo de Materiales</vt:lpstr>
      <vt:lpstr>Objetivos del Manejo de Materiales</vt:lpstr>
      <vt:lpstr>Objetivos del Manejo de Materiales</vt:lpstr>
      <vt:lpstr>Objetivos del Manejo de Materiales</vt:lpstr>
      <vt:lpstr>Objetivos del Manejo de Materiales</vt:lpstr>
      <vt:lpstr>Objetivos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Principios del Manejo de Materiales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Manejo de Materiales</dc:title>
  <dc:creator>Miguel Angel Diaz Melchor</dc:creator>
  <cp:lastModifiedBy>Miguel Angel Diaz Melchor</cp:lastModifiedBy>
  <cp:revision>17</cp:revision>
  <dcterms:created xsi:type="dcterms:W3CDTF">2021-03-18T23:39:17Z</dcterms:created>
  <dcterms:modified xsi:type="dcterms:W3CDTF">2021-03-23T14:40:54Z</dcterms:modified>
</cp:coreProperties>
</file>