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7" r:id="rId20"/>
    <p:sldId id="276" r:id="rId21"/>
    <p:sldId id="275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 dirty="0" smtClean="0"/>
              <a:t>Pronóstico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385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10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76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26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9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7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3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97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1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03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41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F61C6-EC6A-46E8-8377-1A391569D345}" type="datetimeFigureOut">
              <a:rPr lang="es-MX" smtClean="0"/>
              <a:t>30/03/2021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26F2E-0111-413C-8377-FBF8835A00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4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Pronósticos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8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 smtClean="0"/>
              <a:t>Las herramientas para elaborar estos pronósticos con respecto a la demanda son: juicio, opiniones de personas conocedoras, promedios de experiencia, regresión y técnicas de series de tiempo. </a:t>
            </a:r>
          </a:p>
          <a:p>
            <a:pPr algn="just"/>
            <a:r>
              <a:rPr lang="es-ES" sz="3600" dirty="0" smtClean="0"/>
              <a:t>Con estas herramientas, los pronósticos pueden mejorar. </a:t>
            </a:r>
          </a:p>
          <a:p>
            <a:pPr algn="just"/>
            <a:r>
              <a:rPr lang="es-ES" sz="3600" dirty="0" smtClean="0"/>
              <a:t>Pese a todo, los pronósticos rara vez son perfectos.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5943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Los gerentes aceptan esta realidad y encuentran la forma de actualizar sus planes cuando se presenta el inevitable error de pronóstico o cuando  ocurre un suceso inesperado.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8413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En la raíz de la mayoría de las decisiones de negocios se encuentra el reto de pronosticar la demanda del cliente. </a:t>
            </a:r>
          </a:p>
          <a:p>
            <a:pPr algn="just"/>
            <a:r>
              <a:rPr lang="es-ES" sz="3600" dirty="0" smtClean="0"/>
              <a:t>Se trata de una tarea difícil porque la demanda de bienes y servicios suele variar considerablemente.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2236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Por ejemplo, es previsible que la demanda de fertilizante para el césped aumente en los meses de primavera y verano; sin embargo, en los fines de semana específicos en los que la demanda es más intensa, ésta depende de factores incontrolables, como el clima.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94403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A veces, los patrones son más previsibles. </a:t>
            </a:r>
          </a:p>
          <a:p>
            <a:pPr algn="just"/>
            <a:r>
              <a:rPr lang="es-ES" sz="3600" dirty="0" smtClean="0"/>
              <a:t>Así, las horas pico del día en el centro de atención telefónica de un banco grande son de 9 de la mañana a 12 del día, y el día pico de la semana es el lunes.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0030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Las observaciones repetidas de la demanda de un producto o servicio en el orden en que se realizan forman un patrón que se conoce como serie de tiempo. </a:t>
            </a:r>
          </a:p>
          <a:p>
            <a:pPr algn="just"/>
            <a:r>
              <a:rPr lang="es-ES" sz="3600" dirty="0" smtClean="0"/>
              <a:t>Los cinco patrones básicos de la mayoría de las series de tiempo aplicables a la demanda son: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972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1. Horizontal. La fluctuación de los datos en torno de una media constante. </a:t>
            </a:r>
          </a:p>
          <a:p>
            <a:pPr algn="just"/>
            <a:r>
              <a:rPr lang="es-ES" sz="3200" dirty="0" smtClean="0"/>
              <a:t>2. Tendencia. El incremento o decremento sistemático de la media de la serie a través del tiempo. </a:t>
            </a:r>
          </a:p>
          <a:p>
            <a:pPr algn="just"/>
            <a:r>
              <a:rPr lang="es-ES" sz="3200" dirty="0" smtClean="0"/>
              <a:t>3. Estacional. Un patrón repetible de incrementos o decrementos de la demanda, dependiendo de la hora del día, la semana, el mes o la temporada.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129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4. Cíclico. Una pauta de incrementos o decrementos graduales y menos previsibles de la demanda, los cuales se presentan en el transcurso de periodos más largos (años o decenios). </a:t>
            </a:r>
          </a:p>
          <a:p>
            <a:pPr algn="just"/>
            <a:r>
              <a:rPr lang="es-ES" sz="3200" dirty="0" smtClean="0"/>
              <a:t>5. Aleatorio. La variación imprevisible de la demanda.</a:t>
            </a:r>
          </a:p>
        </p:txBody>
      </p:sp>
    </p:spTree>
    <p:extLst>
      <p:ext uri="{BB962C8B-B14F-4D97-AF65-F5344CB8AC3E}">
        <p14:creationId xmlns:p14="http://schemas.microsoft.com/office/powerpoint/2010/main" val="40681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Los patrones cíclicos provienen de dos influencias. </a:t>
            </a:r>
          </a:p>
          <a:p>
            <a:pPr algn="just"/>
            <a:r>
              <a:rPr lang="es-ES" sz="3200" dirty="0" smtClean="0"/>
              <a:t>La primera de ellas es el ciclo económico, que incluye diversos factores por los que la economía pasa de una recesión a una expansión en el transcurso de varios años. </a:t>
            </a:r>
          </a:p>
          <a:p>
            <a:pPr algn="just"/>
            <a:r>
              <a:rPr lang="es-ES" sz="3200" dirty="0" smtClean="0"/>
              <a:t>La otra influencia es el ciclo de vida del producto o servicio en cuestión, en el cual se reflejan las etapas de la demanda, desde el desarrollo hasta la declinación.</a:t>
            </a:r>
          </a:p>
        </p:txBody>
      </p:sp>
    </p:spTree>
    <p:extLst>
      <p:ext uri="{BB962C8B-B14F-4D97-AF65-F5344CB8AC3E}">
        <p14:creationId xmlns:p14="http://schemas.microsoft.com/office/powerpoint/2010/main" val="194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El movimiento del ciclo económico es difícil de predecir porque se ve afectado por acontecimientos nacionales o internacionales, como las elecciones presidenciales o la agitación política en otros países. </a:t>
            </a:r>
          </a:p>
          <a:p>
            <a:pPr algn="just"/>
            <a:r>
              <a:rPr lang="es-ES" sz="3200" dirty="0" smtClean="0"/>
              <a:t>Hacer un pronóstico de la tasa de crecimiento o disminución de la demanda en el ciclo de vida también es difícil.</a:t>
            </a:r>
          </a:p>
        </p:txBody>
      </p:sp>
    </p:spTree>
    <p:extLst>
      <p:ext uri="{BB962C8B-B14F-4D97-AF65-F5344CB8AC3E}">
        <p14:creationId xmlns:p14="http://schemas.microsoft.com/office/powerpoint/2010/main" val="35243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Un pronóstico es una predicción de acontecimientos futuros que se utiliza con propósitos de planificación.</a:t>
            </a:r>
          </a:p>
          <a:p>
            <a:pPr algn="just"/>
            <a:r>
              <a:rPr lang="es-ES" sz="3600" dirty="0" smtClean="0"/>
              <a:t>La gerencia necesita contar con pronósticos precisos para garantizar el éxito de su cadena de valor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67881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200" dirty="0" smtClean="0"/>
              <a:t>A veces, las empresas estiman la demanda de un nuevo producto a partir del historial de demanda del producto anterior que van a sustituir con el nuevo.</a:t>
            </a:r>
          </a:p>
        </p:txBody>
      </p:sp>
    </p:spTree>
    <p:extLst>
      <p:ext uri="{BB962C8B-B14F-4D97-AF65-F5344CB8AC3E}">
        <p14:creationId xmlns:p14="http://schemas.microsoft.com/office/powerpoint/2010/main" val="193513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Cuatro de los patrones de demanda (horizontal, de tendencia, estacional y cíclico) se combinan en diversos grados para definir el patrón fundamental de tiempo de demanda que corresponde a un producto o servicio.</a:t>
            </a:r>
          </a:p>
        </p:txBody>
      </p:sp>
    </p:spTree>
    <p:extLst>
      <p:ext uri="{BB962C8B-B14F-4D97-AF65-F5344CB8AC3E}">
        <p14:creationId xmlns:p14="http://schemas.microsoft.com/office/powerpoint/2010/main" val="18892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El quinto patrón, la variación aleatoria, es resultado de causas fortuitas y, por lo tanto, no puede pronosticarse. </a:t>
            </a:r>
          </a:p>
          <a:p>
            <a:pPr algn="just"/>
            <a:r>
              <a:rPr lang="es-ES" sz="3600" dirty="0" smtClean="0"/>
              <a:t>La variación aleatoria representa un aspecto de la demanda por el que todos los pronósticos resultan equivocados. </a:t>
            </a:r>
          </a:p>
          <a:p>
            <a:pPr algn="just"/>
            <a:endParaRPr lang="es-ES" sz="3600" dirty="0" smtClean="0"/>
          </a:p>
        </p:txBody>
      </p:sp>
    </p:spTree>
    <p:extLst>
      <p:ext uri="{BB962C8B-B14F-4D97-AF65-F5344CB8AC3E}">
        <p14:creationId xmlns:p14="http://schemas.microsoft.com/office/powerpoint/2010/main" val="344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La figura muestra los cuatro primeros patrones de una serie de tiempo de la demanda, todos los cuales contienen variación aleatoria. </a:t>
            </a:r>
          </a:p>
          <a:p>
            <a:pPr algn="just"/>
            <a:r>
              <a:rPr lang="es-ES" sz="3600" dirty="0" smtClean="0"/>
              <a:t>Una serie de tiempo puede contener cualquier combinación de estos patrones.</a:t>
            </a:r>
          </a:p>
        </p:txBody>
      </p:sp>
    </p:spTree>
    <p:extLst>
      <p:ext uri="{BB962C8B-B14F-4D97-AF65-F5344CB8AC3E}">
        <p14:creationId xmlns:p14="http://schemas.microsoft.com/office/powerpoint/2010/main" val="19184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Patrones de demanda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345" t="18551" r="18155" b="13696"/>
          <a:stretch/>
        </p:blipFill>
        <p:spPr>
          <a:xfrm>
            <a:off x="1340068" y="1690687"/>
            <a:ext cx="9601201" cy="4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del sistema de pronóstico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Antes de usar técnicas de pronóstico para el análisis de problemas de administración de operaciones, el gerente tiene que tomar tres decisiones: </a:t>
            </a:r>
          </a:p>
          <a:p>
            <a:r>
              <a:rPr lang="es-ES" dirty="0" smtClean="0"/>
              <a:t>1.-Qué va a pronosticar</a:t>
            </a:r>
          </a:p>
          <a:p>
            <a:r>
              <a:rPr lang="es-ES" dirty="0" smtClean="0"/>
              <a:t>2.-Qué tipo de técnica de pronóstico va a usar</a:t>
            </a:r>
          </a:p>
          <a:p>
            <a:r>
              <a:rPr lang="es-ES" dirty="0" smtClean="0"/>
              <a:t>3.-Qué tipo de software de computación utilizará.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76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</a:t>
            </a:r>
            <a:r>
              <a:rPr lang="es-ES" dirty="0" smtClean="0"/>
              <a:t>a decisión de qué se va a pronosticar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Aunque se necesita algún tipo de estimación de la demanda para los bienes y servicios individuales que una compañía produce, puede ser más sencillo pronosticar la demanda total para grupos o conjuntos y derivar después los pronósticos correspondientes a productos o servicios individuales.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679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</a:t>
            </a:r>
            <a:r>
              <a:rPr lang="es-ES" dirty="0" smtClean="0"/>
              <a:t>a decisión de qué se va a pronosticar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Además, la selección de la unidad de medición apropiada para efectuar los pronósticos (por ejemplo, unidades de producto o servicio u horas máquina) es tan importante como la elección del mejor método.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agregación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Pocas compañías se equivocan en más de 5% en sus pronósticos de la demanda total de todos sus productos o servicios. </a:t>
            </a:r>
          </a:p>
          <a:p>
            <a:pPr algn="just"/>
            <a:r>
              <a:rPr lang="es-ES" sz="3600" dirty="0" smtClean="0"/>
              <a:t>En cambio, la proporción de errores en los pronósticos elaborados para artículos individuales puede ser mucho más alta.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6364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agregación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Al agrupar varios productos o servicios similares en un proceso llamado agregación, las compañías tienen la posibilidad de realizar pronósticos más precisos. 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918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Las cambiantes condiciones de los negocios como resultado de la competencia mundial, el rápido cambio tecnológico y las crecientes preocupaciones por el medio ambiente han ejercido presiones sobre la capacidad de una empresa para generar pronósticos precisos.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8220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Nivel de agregación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 smtClean="0"/>
              <a:t>Muchas empresas utilizan un sistema de pronóstico de dos niveles, en el cual se realizan primero los pronósticos para familias de bienes o servicios cuyos requisitos de demanda son parecidos y tienen requerimientos comunes de procesamiento, mano de obra y materiales, y de esas cifras generales derivan después pronósticos para elementos individuales, que en ocasiones se conocen como stock-</a:t>
            </a:r>
            <a:r>
              <a:rPr lang="es-ES" sz="3600" dirty="0" err="1" smtClean="0"/>
              <a:t>keeping</a:t>
            </a:r>
            <a:r>
              <a:rPr lang="es-ES" sz="3600" dirty="0" smtClean="0"/>
              <a:t> </a:t>
            </a:r>
            <a:r>
              <a:rPr lang="es-ES" sz="3600" dirty="0" err="1" smtClean="0"/>
              <a:t>units</a:t>
            </a:r>
            <a:r>
              <a:rPr lang="es-ES" sz="3600" dirty="0" smtClean="0"/>
              <a:t>. 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85540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mtClean="0"/>
              <a:t>Stock-</a:t>
            </a:r>
            <a:r>
              <a:rPr lang="es-MX" dirty="0" err="1" smtClean="0"/>
              <a:t>keeping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r>
              <a:rPr lang="es-MX" dirty="0" smtClean="0"/>
              <a:t> (SKU)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Una stock-</a:t>
            </a:r>
            <a:r>
              <a:rPr lang="es-ES" sz="3600" dirty="0" err="1" smtClean="0"/>
              <a:t>keeping</a:t>
            </a:r>
            <a:r>
              <a:rPr lang="es-ES" sz="3600" dirty="0" smtClean="0"/>
              <a:t> </a:t>
            </a:r>
            <a:r>
              <a:rPr lang="es-ES" sz="3600" dirty="0" err="1" smtClean="0"/>
              <a:t>unit</a:t>
            </a:r>
            <a:r>
              <a:rPr lang="es-ES" sz="3600" dirty="0" smtClean="0"/>
              <a:t> (SKU) es un artículo o producto individual que tiene un código de identificación y se mantiene en inventario en alguna parte a lo largo de la cadena de valor, como en un centro de distribución.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1351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Sock-keeping</a:t>
            </a:r>
            <a:r>
              <a:rPr lang="es-MX" dirty="0" smtClean="0"/>
              <a:t> </a:t>
            </a:r>
            <a:r>
              <a:rPr lang="es-MX" dirty="0" err="1" smtClean="0"/>
              <a:t>unit</a:t>
            </a:r>
            <a:r>
              <a:rPr lang="es-MX" dirty="0" smtClean="0"/>
              <a:t> (SKU)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7401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Los métodos de pronóstico pueden basarse en modelos matemáticos que utilizan los datos históricos disponibles, o en métodos cualitativos que aprovechan la experiencia administrativa y los juicios de los clientes, o en una combinación de las dos cosas. 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4275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3200" dirty="0" smtClean="0"/>
              <a:t>Los pronósticos son útiles tanto para la administración de los procesos como de la cadena de valor. </a:t>
            </a:r>
          </a:p>
          <a:p>
            <a:pPr algn="just"/>
            <a:r>
              <a:rPr lang="es-ES" sz="3200" dirty="0" smtClean="0"/>
              <a:t>En el nivel de la cadena de valor, la empresa necesita los pronósticos para coordinarse con sus clientes y proveedores. </a:t>
            </a:r>
          </a:p>
          <a:p>
            <a:pPr algn="just"/>
            <a:r>
              <a:rPr lang="es-ES" sz="3200" dirty="0" smtClean="0"/>
              <a:t>En el nivel de los procesos, los pronósticos de producción se necesitan para diseñar los diferentes procesos que se llevan a cabo en toda la organización, entre otros, identificar y solucionar los cuellos de botella internos.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42165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El pronóstico general de la demanda típicamente se origina en marketing, pero los clientes internos de toda la organización dependen de los pronósticos para también formular y ejecutar sus planes. </a:t>
            </a:r>
          </a:p>
          <a:p>
            <a:pPr algn="just"/>
            <a:r>
              <a:rPr lang="es-ES" sz="3600" dirty="0" smtClean="0"/>
              <a:t>Los pronósticos son aportes cruciales de los planes de negocios, los planes anuales y los presupuestos.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87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3600" dirty="0" smtClean="0"/>
              <a:t>Finanzas necesita pronósticos para proyectar los flujos de efectivo y las necesidades de capital. </a:t>
            </a:r>
          </a:p>
          <a:p>
            <a:pPr algn="just"/>
            <a:r>
              <a:rPr lang="es-ES" sz="3600" dirty="0" smtClean="0"/>
              <a:t>Recursos humanos necesita pronósticos para prever las necesidades de contratación y capacitación de personal. </a:t>
            </a:r>
          </a:p>
          <a:p>
            <a:pPr algn="just"/>
            <a:r>
              <a:rPr lang="es-ES" sz="3600" dirty="0" smtClean="0"/>
              <a:t>Marketing es una de las fuentes principales de información de pronósticos de venta, porque es el área que se encuentra más cerca de los clientes externos.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863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Operaciones necesita pronósticos para planear los niveles de producción, compras de servicios y materiales, mano de obra y programas de producción, </a:t>
            </a:r>
            <a:r>
              <a:rPr lang="es-ES" sz="3600" dirty="0" err="1" smtClean="0"/>
              <a:t>inventarios</a:t>
            </a:r>
            <a:r>
              <a:rPr lang="es-ES" sz="3600" dirty="0" smtClean="0"/>
              <a:t> y capacidades a largo plazo.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4640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</a:t>
            </a:r>
            <a:r>
              <a:rPr lang="es-MX" dirty="0" smtClean="0"/>
              <a:t>ronósticos en la organización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3600" dirty="0" smtClean="0"/>
              <a:t>Los gerentes de toda la organización elaboran pronósticos sobre muchas variables, aparte de la demanda futura, como las estrategias de los competidores, los cambios normativos y tecnológicos, los tiempos de procesamiento, los tiempos de espera de los proveedores y las pérdidas de calidad.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2151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1440</Words>
  <Application>Microsoft Office PowerPoint</Application>
  <PresentationFormat>Panorámica</PresentationFormat>
  <Paragraphs>84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4" baseType="lpstr">
      <vt:lpstr>Arial</vt:lpstr>
      <vt:lpstr>Tema de Office</vt:lpstr>
      <vt:lpstr>Pronósticos</vt:lpstr>
      <vt:lpstr>Introducción</vt:lpstr>
      <vt:lpstr>Introducción</vt:lpstr>
      <vt:lpstr>Introducción</vt:lpstr>
      <vt:lpstr>Introducción</vt:lpstr>
      <vt:lpstr>Pronósticos en la organización</vt:lpstr>
      <vt:lpstr>Pronósticos en la organización</vt:lpstr>
      <vt:lpstr>Pronósticos en la organización</vt:lpstr>
      <vt:lpstr>Pronósticos en la organización</vt:lpstr>
      <vt:lpstr>Pronósticos en la organización</vt:lpstr>
      <vt:lpstr>Pronósticos en la organización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Patrones de demanda</vt:lpstr>
      <vt:lpstr>Diseño del sistema de pronóstico</vt:lpstr>
      <vt:lpstr>La decisión de qué se va a pronosticar</vt:lpstr>
      <vt:lpstr>La decisión de qué se va a pronosticar</vt:lpstr>
      <vt:lpstr>Nivel de agregación</vt:lpstr>
      <vt:lpstr>Nivel de agregación</vt:lpstr>
      <vt:lpstr>Nivel de agregación</vt:lpstr>
      <vt:lpstr>Stock-keeping unit (SKU) </vt:lpstr>
      <vt:lpstr>Sock-keeping unit (SKU)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Pronósticos</dc:title>
  <dc:creator>Miguel Angel Diaz Melchor</dc:creator>
  <cp:lastModifiedBy>Miguel Angel Diaz Melchor</cp:lastModifiedBy>
  <cp:revision>10</cp:revision>
  <dcterms:created xsi:type="dcterms:W3CDTF">2021-03-19T16:15:09Z</dcterms:created>
  <dcterms:modified xsi:type="dcterms:W3CDTF">2021-03-30T14:48:58Z</dcterms:modified>
</cp:coreProperties>
</file>