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69" r:id="rId15"/>
    <p:sldId id="270" r:id="rId16"/>
    <p:sldId id="273" r:id="rId17"/>
    <p:sldId id="272" r:id="rId18"/>
    <p:sldId id="274" r:id="rId19"/>
    <p:sldId id="271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3" r:id="rId28"/>
    <p:sldId id="284" r:id="rId29"/>
    <p:sldId id="282" r:id="rId30"/>
    <p:sldId id="285" r:id="rId31"/>
    <p:sldId id="286" r:id="rId32"/>
    <p:sldId id="287" r:id="rId33"/>
    <p:sldId id="288" r:id="rId34"/>
    <p:sldId id="290" r:id="rId35"/>
    <p:sldId id="291" r:id="rId36"/>
    <p:sldId id="289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298" r:id="rId48"/>
    <p:sldId id="303" r:id="rId49"/>
    <p:sldId id="304" r:id="rId50"/>
    <p:sldId id="305" r:id="rId51"/>
    <p:sldId id="307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DA41-9730-427E-A70F-1A7B33557D52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7AD-F17A-4573-9E36-3BEA7C0E1F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32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DA41-9730-427E-A70F-1A7B33557D52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7AD-F17A-4573-9E36-3BEA7C0E1F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78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DA41-9730-427E-A70F-1A7B33557D52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7AD-F17A-4573-9E36-3BEA7C0E1F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2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DA41-9730-427E-A70F-1A7B33557D52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7AD-F17A-4573-9E36-3BEA7C0E1F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59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DA41-9730-427E-A70F-1A7B33557D52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7AD-F17A-4573-9E36-3BEA7C0E1F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34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DA41-9730-427E-A70F-1A7B33557D52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7AD-F17A-4573-9E36-3BEA7C0E1F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319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DA41-9730-427E-A70F-1A7B33557D52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7AD-F17A-4573-9E36-3BEA7C0E1F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19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DA41-9730-427E-A70F-1A7B33557D52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7AD-F17A-4573-9E36-3BEA7C0E1F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090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DA41-9730-427E-A70F-1A7B33557D52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7AD-F17A-4573-9E36-3BEA7C0E1F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99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DA41-9730-427E-A70F-1A7B33557D52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7AD-F17A-4573-9E36-3BEA7C0E1F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75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DA41-9730-427E-A70F-1A7B33557D52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7AD-F17A-4573-9E36-3BEA7C0E1F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38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DA41-9730-427E-A70F-1A7B33557D52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D7AD-F17A-4573-9E36-3BEA7C0E1F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04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Planeación agregada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3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Actividades de la planeación de ventas y operaciones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dirty="0"/>
              <a:t>En cuanto a la oferta, las operaciones agregadas se llevan a cabo por familias de productos y, en </a:t>
            </a:r>
            <a:r>
              <a:rPr lang="es-MX" dirty="0" smtClean="0"/>
              <a:t>relación con </a:t>
            </a:r>
            <a:r>
              <a:rPr lang="es-MX" dirty="0"/>
              <a:t>la demanda, por grupos de clientes. </a:t>
            </a:r>
            <a:endParaRPr lang="es-MX" dirty="0" smtClean="0"/>
          </a:p>
          <a:p>
            <a:pPr algn="just"/>
            <a:r>
              <a:rPr lang="es-MX" dirty="0" smtClean="0"/>
              <a:t>Los </a:t>
            </a:r>
            <a:r>
              <a:rPr lang="es-MX" dirty="0"/>
              <a:t>programas de fabricación de cada producto y los </a:t>
            </a:r>
            <a:r>
              <a:rPr lang="es-MX" dirty="0" smtClean="0"/>
              <a:t>pedidos de </a:t>
            </a:r>
            <a:r>
              <a:rPr lang="es-MX" dirty="0"/>
              <a:t>los clientes correspondientes se pueden manejar con mayor facilidad como resultado del </a:t>
            </a:r>
            <a:r>
              <a:rPr lang="es-MX" dirty="0" smtClean="0"/>
              <a:t>proceso de </a:t>
            </a:r>
            <a:r>
              <a:rPr lang="es-MX" dirty="0"/>
              <a:t>planeación de ventas y operaciones.</a:t>
            </a:r>
          </a:p>
        </p:txBody>
      </p:sp>
    </p:spTree>
    <p:extLst>
      <p:ext uri="{BB962C8B-B14F-4D97-AF65-F5344CB8AC3E}">
        <p14:creationId xmlns:p14="http://schemas.microsoft.com/office/powerpoint/2010/main" val="13893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Actividades de la planeación de ventas y operaciones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dirty="0"/>
              <a:t>Por lo regular, la planeación de ventas y operaciones ocurre </a:t>
            </a:r>
            <a:r>
              <a:rPr lang="es-MX" dirty="0" smtClean="0"/>
              <a:t>en un </a:t>
            </a:r>
            <a:r>
              <a:rPr lang="es-MX" dirty="0"/>
              <a:t>ciclo mensual. </a:t>
            </a:r>
            <a:endParaRPr lang="es-MX" dirty="0" smtClean="0"/>
          </a:p>
          <a:p>
            <a:pPr algn="just"/>
            <a:r>
              <a:rPr lang="es-MX" dirty="0" smtClean="0"/>
              <a:t>Esta </a:t>
            </a:r>
            <a:r>
              <a:rPr lang="es-MX" dirty="0"/>
              <a:t>planeación une los planes estratégicos y el plan de negocios de una empresa </a:t>
            </a:r>
            <a:r>
              <a:rPr lang="es-MX" dirty="0" smtClean="0"/>
              <a:t>con sus </a:t>
            </a:r>
            <a:r>
              <a:rPr lang="es-MX" dirty="0"/>
              <a:t>procesos de operaciones y suministro detallados. </a:t>
            </a:r>
            <a:endParaRPr lang="es-MX" dirty="0" smtClean="0"/>
          </a:p>
          <a:p>
            <a:pPr algn="just"/>
            <a:r>
              <a:rPr lang="es-MX" dirty="0" smtClean="0"/>
              <a:t>Estos </a:t>
            </a:r>
            <a:r>
              <a:rPr lang="es-MX" dirty="0"/>
              <a:t>procesos detallados incluyen </a:t>
            </a:r>
            <a:r>
              <a:rPr lang="es-MX" dirty="0" smtClean="0"/>
              <a:t>manufactura, logística </a:t>
            </a:r>
            <a:r>
              <a:rPr lang="es-MX" dirty="0"/>
              <a:t>y actividades de servicios, como se muestra en la </a:t>
            </a:r>
            <a:r>
              <a:rPr lang="es-MX" dirty="0" smtClean="0"/>
              <a:t>ilustración.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11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Esquema de las principales operaciones y actividades de la planeación del abasto</a:t>
            </a:r>
            <a:endParaRPr lang="es-MX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2" t="21581" r="32617" b="10156"/>
          <a:stretch/>
        </p:blipFill>
        <p:spPr bwMode="auto">
          <a:xfrm>
            <a:off x="1331640" y="1916832"/>
            <a:ext cx="626469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3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Actividades de la planeación de ventas y operaciones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la ilustración </a:t>
            </a:r>
            <a:r>
              <a:rPr lang="es-MX" dirty="0" smtClean="0"/>
              <a:t>la </a:t>
            </a:r>
            <a:r>
              <a:rPr lang="es-MX" dirty="0"/>
              <a:t>dimensión del tiempo aparece como plazos largos, medianos y cortos. </a:t>
            </a:r>
            <a:endParaRPr lang="es-MX" dirty="0" smtClean="0"/>
          </a:p>
          <a:p>
            <a:r>
              <a:rPr lang="es-MX" dirty="0" smtClean="0"/>
              <a:t>Por lo general</a:t>
            </a:r>
            <a:r>
              <a:rPr lang="es-MX" dirty="0"/>
              <a:t>, la planeación a largo plazo</a:t>
            </a:r>
            <a:r>
              <a:rPr lang="es-MX" b="1" dirty="0"/>
              <a:t> </a:t>
            </a:r>
            <a:r>
              <a:rPr lang="es-MX" dirty="0"/>
              <a:t>se lleva a cabo anualmente, enfocándose en un horizonte de más </a:t>
            </a:r>
            <a:r>
              <a:rPr lang="es-MX" dirty="0" smtClean="0"/>
              <a:t>de un </a:t>
            </a:r>
            <a:r>
              <a:rPr lang="es-MX" dirty="0"/>
              <a:t>año.</a:t>
            </a:r>
          </a:p>
        </p:txBody>
      </p:sp>
    </p:spTree>
    <p:extLst>
      <p:ext uri="{BB962C8B-B14F-4D97-AF65-F5344CB8AC3E}">
        <p14:creationId xmlns:p14="http://schemas.microsoft.com/office/powerpoint/2010/main" val="40718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Actividades de la planeación de ventas y operaciones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La planeación a mediano plazo casi siempre cubre un periodo de 3 a 18 meses, con </a:t>
            </a:r>
            <a:r>
              <a:rPr lang="es-MX" dirty="0" smtClean="0"/>
              <a:t>incrementos de </a:t>
            </a:r>
            <a:r>
              <a:rPr lang="es-MX" dirty="0"/>
              <a:t>tiempo semanales, mensuales y en ocasiones trimestrales. </a:t>
            </a:r>
            <a:endParaRPr lang="es-MX" dirty="0" smtClean="0"/>
          </a:p>
          <a:p>
            <a:pPr algn="just"/>
            <a:r>
              <a:rPr lang="es-MX" dirty="0" smtClean="0"/>
              <a:t>La </a:t>
            </a:r>
            <a:r>
              <a:rPr lang="es-MX" dirty="0"/>
              <a:t>planeación a corto plazo cubre </a:t>
            </a:r>
            <a:r>
              <a:rPr lang="es-MX" dirty="0" smtClean="0"/>
              <a:t>un periodo </a:t>
            </a:r>
            <a:r>
              <a:rPr lang="es-MX" dirty="0"/>
              <a:t>que va desde un día hasta seis meses, con incrementos diarios o semanales.</a:t>
            </a:r>
          </a:p>
        </p:txBody>
      </p:sp>
    </p:spTree>
    <p:extLst>
      <p:ext uri="{BB962C8B-B14F-4D97-AF65-F5344CB8AC3E}">
        <p14:creationId xmlns:p14="http://schemas.microsoft.com/office/powerpoint/2010/main" val="373318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Planeación de largo plazo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Las actividades de la planeación a largo plazo se realizan en dos áreas principales. </a:t>
            </a:r>
            <a:endParaRPr lang="es-MX" dirty="0" smtClean="0"/>
          </a:p>
          <a:p>
            <a:pPr algn="just"/>
            <a:r>
              <a:rPr lang="es-MX" dirty="0" smtClean="0"/>
              <a:t>La </a:t>
            </a:r>
            <a:r>
              <a:rPr lang="es-MX" dirty="0"/>
              <a:t>primera es </a:t>
            </a:r>
            <a:r>
              <a:rPr lang="es-MX" dirty="0" smtClean="0"/>
              <a:t>el diseño </a:t>
            </a:r>
            <a:r>
              <a:rPr lang="es-MX" dirty="0"/>
              <a:t>de los procesos de manufactura y servicios que producen los artículos de la empresa, y la </a:t>
            </a:r>
            <a:r>
              <a:rPr lang="es-MX" dirty="0" smtClean="0"/>
              <a:t>segunda es </a:t>
            </a:r>
            <a:r>
              <a:rPr lang="es-MX" dirty="0"/>
              <a:t>el diseño de las actividades de logística que entregan los productos al cliente.</a:t>
            </a:r>
          </a:p>
        </p:txBody>
      </p:sp>
    </p:spTree>
    <p:extLst>
      <p:ext uri="{BB962C8B-B14F-4D97-AF65-F5344CB8AC3E}">
        <p14:creationId xmlns:p14="http://schemas.microsoft.com/office/powerpoint/2010/main" val="21332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Planeación de largo plazo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La planeación de </a:t>
            </a:r>
            <a:r>
              <a:rPr lang="es-MX" dirty="0" smtClean="0"/>
              <a:t>procesos se </a:t>
            </a:r>
            <a:r>
              <a:rPr lang="es-MX" dirty="0"/>
              <a:t>ocupa de determinar las tecnologías y procedimientos </a:t>
            </a:r>
            <a:r>
              <a:rPr lang="es-MX" dirty="0" smtClean="0"/>
              <a:t>específicos </a:t>
            </a:r>
            <a:r>
              <a:rPr lang="es-MX" dirty="0"/>
              <a:t>requeridos para producir </a:t>
            </a:r>
            <a:r>
              <a:rPr lang="es-MX" dirty="0" smtClean="0"/>
              <a:t>un producto </a:t>
            </a:r>
            <a:r>
              <a:rPr lang="es-MX" dirty="0"/>
              <a:t>o servicio. </a:t>
            </a:r>
            <a:endParaRPr lang="es-MX" dirty="0" smtClean="0"/>
          </a:p>
          <a:p>
            <a:pPr algn="just"/>
            <a:r>
              <a:rPr lang="es-MX" dirty="0" smtClean="0"/>
              <a:t>La </a:t>
            </a:r>
            <a:r>
              <a:rPr lang="es-MX" dirty="0"/>
              <a:t>planeación de la capacidad estratégica se encarga de determinar las </a:t>
            </a:r>
            <a:r>
              <a:rPr lang="es-MX" dirty="0" smtClean="0"/>
              <a:t>capacidades a </a:t>
            </a:r>
            <a:r>
              <a:rPr lang="es-MX" dirty="0"/>
              <a:t>largo plazo (como el tamaño y el alcance) de los sistemas de producción.</a:t>
            </a:r>
          </a:p>
        </p:txBody>
      </p:sp>
    </p:spTree>
    <p:extLst>
      <p:ext uri="{BB962C8B-B14F-4D97-AF65-F5344CB8AC3E}">
        <p14:creationId xmlns:p14="http://schemas.microsoft.com/office/powerpoint/2010/main" val="15794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Planeación de largo plazo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De manera similar, desde el punto de vista de la logística, la planeación de la red de suministro determina cómo se va a distribuir el producto entre los clientes en forma externa, con decisiones relacionadas con la ubicación de los almacenes y el tipo de sistema de transporte a utilizar.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72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Planeación de largo plazo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Internamente, la planeación de la red de suministro </a:t>
            </a:r>
            <a:r>
              <a:rPr lang="es-MX" dirty="0" smtClean="0"/>
              <a:t>comprende decisiones </a:t>
            </a:r>
            <a:r>
              <a:rPr lang="es-MX" dirty="0"/>
              <a:t>relacionadas con la subcontratación de la producción, la selección de los </a:t>
            </a:r>
            <a:r>
              <a:rPr lang="es-MX" dirty="0" smtClean="0"/>
              <a:t>proveedores de </a:t>
            </a:r>
            <a:r>
              <a:rPr lang="es-MX" dirty="0"/>
              <a:t>partes y componentes y similares.</a:t>
            </a:r>
          </a:p>
        </p:txBody>
      </p:sp>
    </p:spTree>
    <p:extLst>
      <p:ext uri="{BB962C8B-B14F-4D97-AF65-F5344CB8AC3E}">
        <p14:creationId xmlns:p14="http://schemas.microsoft.com/office/powerpoint/2010/main" val="33726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Planeación a mediano plazo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dirty="0"/>
              <a:t>Las actividades a mediano plazo incluyen el pronóstico y el manejo de la demanda, así como la </a:t>
            </a:r>
            <a:r>
              <a:rPr lang="es-MX" dirty="0" smtClean="0"/>
              <a:t>planeación de </a:t>
            </a:r>
            <a:r>
              <a:rPr lang="es-MX" dirty="0"/>
              <a:t>ventas y operaciones. </a:t>
            </a:r>
            <a:endParaRPr lang="es-MX" dirty="0" smtClean="0"/>
          </a:p>
          <a:p>
            <a:pPr algn="just"/>
            <a:r>
              <a:rPr lang="es-MX" dirty="0" smtClean="0"/>
              <a:t>La </a:t>
            </a:r>
            <a:r>
              <a:rPr lang="es-MX" dirty="0"/>
              <a:t>determinación de la demanda esperada es el centro de atención </a:t>
            </a:r>
            <a:r>
              <a:rPr lang="es-MX" dirty="0" smtClean="0"/>
              <a:t>del pronóstico </a:t>
            </a:r>
            <a:r>
              <a:rPr lang="es-MX" dirty="0"/>
              <a:t>y el manejo de la demanda. </a:t>
            </a:r>
            <a:endParaRPr lang="es-MX" dirty="0" smtClean="0"/>
          </a:p>
          <a:p>
            <a:pPr algn="just"/>
            <a:r>
              <a:rPr lang="es-MX" dirty="0" smtClean="0"/>
              <a:t>A </a:t>
            </a:r>
            <a:r>
              <a:rPr lang="es-MX" dirty="0"/>
              <a:t>partir de estos datos, se llevan a cabo los planes de ventas </a:t>
            </a:r>
            <a:r>
              <a:rPr lang="es-MX" dirty="0" smtClean="0"/>
              <a:t>y operaciones </a:t>
            </a:r>
            <a:r>
              <a:rPr lang="es-MX" dirty="0"/>
              <a:t>detallados para cubrir estos requerimientos.</a:t>
            </a:r>
          </a:p>
        </p:txBody>
      </p:sp>
    </p:spTree>
    <p:extLst>
      <p:ext uri="{BB962C8B-B14F-4D97-AF65-F5344CB8AC3E}">
        <p14:creationId xmlns:p14="http://schemas.microsoft.com/office/powerpoint/2010/main" val="42646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Planeación de ventas y operaciones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planeación de ventas y operaciones es un proceso que ayuda a ofrecer un mejor servicio al </a:t>
            </a:r>
            <a:r>
              <a:rPr lang="es-MX" dirty="0" smtClean="0"/>
              <a:t>cliente, manejar </a:t>
            </a:r>
            <a:r>
              <a:rPr lang="es-MX" dirty="0"/>
              <a:t>un inventario más bajo, ofrecer al cliente tiempos de entrega más breves, estabilizar los </a:t>
            </a:r>
            <a:r>
              <a:rPr lang="es-MX" dirty="0" smtClean="0"/>
              <a:t>índices de </a:t>
            </a:r>
            <a:r>
              <a:rPr lang="es-MX" dirty="0"/>
              <a:t>producción y facilitar a la gerencia el manejo del negocio.</a:t>
            </a:r>
          </a:p>
        </p:txBody>
      </p:sp>
    </p:spTree>
    <p:extLst>
      <p:ext uri="{BB962C8B-B14F-4D97-AF65-F5344CB8AC3E}">
        <p14:creationId xmlns:p14="http://schemas.microsoft.com/office/powerpoint/2010/main" val="3257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Planeación a mediano plazo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Los planes de ventas proporcionan </a:t>
            </a:r>
            <a:r>
              <a:rPr lang="es-MX" dirty="0" smtClean="0"/>
              <a:t>información a </a:t>
            </a:r>
            <a:r>
              <a:rPr lang="es-MX" dirty="0"/>
              <a:t>las actividades de manufactura, logística y planeación de servicios de la empresa. </a:t>
            </a:r>
            <a:endParaRPr lang="es-MX" dirty="0" smtClean="0"/>
          </a:p>
          <a:p>
            <a:pPr algn="just"/>
            <a:r>
              <a:rPr lang="es-MX" dirty="0" smtClean="0"/>
              <a:t>Los </a:t>
            </a:r>
            <a:r>
              <a:rPr lang="es-MX" dirty="0"/>
              <a:t>planes de </a:t>
            </a:r>
            <a:r>
              <a:rPr lang="es-MX" dirty="0" smtClean="0"/>
              <a:t>ventas ofrecen </a:t>
            </a:r>
            <a:r>
              <a:rPr lang="es-MX" dirty="0"/>
              <a:t>información para las actividades de la fuerza de ventas, tema en el que se centran los libros </a:t>
            </a:r>
            <a:r>
              <a:rPr lang="es-MX" dirty="0" smtClean="0"/>
              <a:t>de mercadotecnia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94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Planeación a mediano plazo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El plan de operaciones da información a las actividades de manufactura, logística y </a:t>
            </a:r>
            <a:r>
              <a:rPr lang="es-MX" dirty="0" smtClean="0"/>
              <a:t>planeación de </a:t>
            </a:r>
            <a:r>
              <a:rPr lang="es-MX" dirty="0"/>
              <a:t>servicios. </a:t>
            </a:r>
            <a:endParaRPr lang="es-MX" dirty="0" smtClean="0"/>
          </a:p>
          <a:p>
            <a:pPr algn="just"/>
            <a:r>
              <a:rPr lang="es-MX" dirty="0" smtClean="0"/>
              <a:t>La </a:t>
            </a:r>
            <a:r>
              <a:rPr lang="es-MX" dirty="0"/>
              <a:t>programación maestra y la planeación de los requerimientos de </a:t>
            </a:r>
            <a:r>
              <a:rPr lang="es-MX" dirty="0" smtClean="0"/>
              <a:t>material están diseñadas </a:t>
            </a:r>
            <a:r>
              <a:rPr lang="es-MX" dirty="0"/>
              <a:t>para generar programas detallados que indican el momento en que se necesitan las piezas </a:t>
            </a:r>
            <a:r>
              <a:rPr lang="es-MX" dirty="0" smtClean="0"/>
              <a:t>para las </a:t>
            </a:r>
            <a:r>
              <a:rPr lang="es-MX" dirty="0"/>
              <a:t>actividades de manufactura. </a:t>
            </a:r>
          </a:p>
        </p:txBody>
      </p:sp>
    </p:spTree>
    <p:extLst>
      <p:ext uri="{BB962C8B-B14F-4D97-AF65-F5344CB8AC3E}">
        <p14:creationId xmlns:p14="http://schemas.microsoft.com/office/powerpoint/2010/main" val="5592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Planeación a mediano plazo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Los planes de logística necesarios para mover las piezas y los productos terminados por toda la cadena de suministro se coordinan con los planes anteriores.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42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Planeación a corto plazo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Los detalles a corto plazo se enfocan sobre todo en la programación de la producción y las </a:t>
            </a:r>
            <a:r>
              <a:rPr lang="es-MX" dirty="0" smtClean="0"/>
              <a:t>órdenes de </a:t>
            </a:r>
            <a:r>
              <a:rPr lang="es-MX" dirty="0"/>
              <a:t>embarque. </a:t>
            </a:r>
            <a:endParaRPr lang="es-MX" dirty="0" smtClean="0"/>
          </a:p>
          <a:p>
            <a:pPr algn="just"/>
            <a:r>
              <a:rPr lang="es-MX" dirty="0" smtClean="0"/>
              <a:t>Es </a:t>
            </a:r>
            <a:r>
              <a:rPr lang="es-MX" dirty="0"/>
              <a:t>necesario coordinar estas órdenes con los vehículos reales que transportan el </a:t>
            </a:r>
            <a:r>
              <a:rPr lang="es-MX" dirty="0" smtClean="0"/>
              <a:t>material en </a:t>
            </a:r>
            <a:r>
              <a:rPr lang="es-MX" dirty="0"/>
              <a:t>toda la cadena de suministro.</a:t>
            </a:r>
          </a:p>
        </p:txBody>
      </p:sp>
    </p:spTree>
    <p:extLst>
      <p:ext uri="{BB962C8B-B14F-4D97-AF65-F5344CB8AC3E}">
        <p14:creationId xmlns:p14="http://schemas.microsoft.com/office/powerpoint/2010/main" val="42299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Planeación a corto plazo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En el área de servicios, la programación a corto plazo de los </a:t>
            </a:r>
            <a:r>
              <a:rPr lang="es-MX" dirty="0" smtClean="0"/>
              <a:t>empleados es </a:t>
            </a:r>
            <a:r>
              <a:rPr lang="es-MX" dirty="0"/>
              <a:t>necesaria para asegurarse de que se prestará un servicio adecuado al cliente y se mantendrán </a:t>
            </a:r>
            <a:r>
              <a:rPr lang="es-MX" dirty="0" smtClean="0"/>
              <a:t>horarios justos </a:t>
            </a:r>
            <a:r>
              <a:rPr lang="es-MX" dirty="0"/>
              <a:t>para el trabajador.</a:t>
            </a:r>
          </a:p>
        </p:txBody>
      </p:sp>
    </p:spTree>
    <p:extLst>
      <p:ext uri="{BB962C8B-B14F-4D97-AF65-F5344CB8AC3E}">
        <p14:creationId xmlns:p14="http://schemas.microsoft.com/office/powerpoint/2010/main" val="31794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 agregado de operaciones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El plan agregado de operaciones se ocupa de establecer los índices de producción por grupo de </a:t>
            </a:r>
            <a:r>
              <a:rPr lang="es-MX" dirty="0" smtClean="0"/>
              <a:t>productos y </a:t>
            </a:r>
            <a:r>
              <a:rPr lang="es-MX" dirty="0"/>
              <a:t>otras categorías a mediano plazo (3 a 18 meses). </a:t>
            </a:r>
            <a:endParaRPr lang="es-MX" dirty="0" smtClean="0"/>
          </a:p>
          <a:p>
            <a:pPr algn="just"/>
            <a:r>
              <a:rPr lang="es-MX" dirty="0" smtClean="0"/>
              <a:t>Observe </a:t>
            </a:r>
            <a:r>
              <a:rPr lang="es-MX" dirty="0"/>
              <a:t>una vez más en la ilustración </a:t>
            </a:r>
            <a:r>
              <a:rPr lang="es-MX" dirty="0" smtClean="0"/>
              <a:t>que el plan </a:t>
            </a:r>
            <a:r>
              <a:rPr lang="es-MX" dirty="0"/>
              <a:t>agregado precede al programa maestro.</a:t>
            </a:r>
          </a:p>
        </p:txBody>
      </p:sp>
    </p:spTree>
    <p:extLst>
      <p:ext uri="{BB962C8B-B14F-4D97-AF65-F5344CB8AC3E}">
        <p14:creationId xmlns:p14="http://schemas.microsoft.com/office/powerpoint/2010/main" val="29367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agregado de operaciones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i="1" dirty="0"/>
              <a:t>El propósito principal del plan agregado es </a:t>
            </a:r>
            <a:r>
              <a:rPr lang="es-MX" i="1" dirty="0" smtClean="0"/>
              <a:t>especificar la combinación </a:t>
            </a:r>
            <a:r>
              <a:rPr lang="es-MX" i="1" dirty="0"/>
              <a:t>óptima de índice de producción, nivel de la fuerza de trabajo e inventario a la mano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18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agregado de operaciones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dirty="0" smtClean="0"/>
              <a:t>El </a:t>
            </a:r>
            <a:r>
              <a:rPr lang="es-MX" b="1" dirty="0" smtClean="0"/>
              <a:t>índice </a:t>
            </a:r>
            <a:r>
              <a:rPr lang="es-MX" b="1" dirty="0"/>
              <a:t>de producción </a:t>
            </a:r>
            <a:r>
              <a:rPr lang="es-MX" dirty="0"/>
              <a:t>se </a:t>
            </a:r>
            <a:r>
              <a:rPr lang="es-MX" dirty="0" smtClean="0"/>
              <a:t>refiere </a:t>
            </a:r>
            <a:r>
              <a:rPr lang="es-MX" dirty="0"/>
              <a:t>al número de unidades terminadas por unidad de tiempo (por hora o </a:t>
            </a:r>
            <a:r>
              <a:rPr lang="es-MX" dirty="0" smtClean="0"/>
              <a:t>por día</a:t>
            </a:r>
            <a:r>
              <a:rPr lang="es-MX" dirty="0"/>
              <a:t>). </a:t>
            </a:r>
            <a:endParaRPr lang="es-MX" dirty="0" smtClean="0"/>
          </a:p>
          <a:p>
            <a:pPr algn="just"/>
            <a:r>
              <a:rPr lang="es-MX" dirty="0" smtClean="0"/>
              <a:t>El </a:t>
            </a:r>
            <a:r>
              <a:rPr lang="es-MX" b="1" dirty="0"/>
              <a:t>nivel de la fuerza de trabajo </a:t>
            </a:r>
            <a:r>
              <a:rPr lang="es-MX" dirty="0"/>
              <a:t>es el número de trabajadores necesario para la producción (</a:t>
            </a:r>
            <a:r>
              <a:rPr lang="es-MX" dirty="0" smtClean="0"/>
              <a:t>producción = </a:t>
            </a:r>
            <a:r>
              <a:rPr lang="es-MX" dirty="0"/>
              <a:t>índice </a:t>
            </a:r>
            <a:r>
              <a:rPr lang="es-MX" dirty="0" smtClean="0"/>
              <a:t>de producción </a:t>
            </a:r>
            <a:r>
              <a:rPr lang="es-MX" dirty="0"/>
              <a:t>× nivel de la fuerza de trabajo). </a:t>
            </a:r>
            <a:endParaRPr lang="es-MX" dirty="0" smtClean="0"/>
          </a:p>
          <a:p>
            <a:pPr algn="just"/>
            <a:r>
              <a:rPr lang="es-MX" dirty="0" smtClean="0"/>
              <a:t>El </a:t>
            </a:r>
            <a:r>
              <a:rPr lang="es-MX" b="1" dirty="0"/>
              <a:t>inventario a la mano </a:t>
            </a:r>
            <a:r>
              <a:rPr lang="es-MX" dirty="0"/>
              <a:t>es el inventario</a:t>
            </a:r>
          </a:p>
          <a:p>
            <a:pPr algn="just"/>
            <a:r>
              <a:rPr lang="es-MX" dirty="0"/>
              <a:t>no utilizado que quedó del periodo anterior.</a:t>
            </a:r>
          </a:p>
        </p:txBody>
      </p:sp>
    </p:spTree>
    <p:extLst>
      <p:ext uri="{BB962C8B-B14F-4D97-AF65-F5344CB8AC3E}">
        <p14:creationId xmlns:p14="http://schemas.microsoft.com/office/powerpoint/2010/main" val="4177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agregado de operaciones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3419872" y="1772816"/>
            <a:ext cx="172819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Pronóstico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</a:rPr>
              <a:t>300 </a:t>
            </a:r>
            <a:r>
              <a:rPr lang="es-MX" dirty="0" err="1" smtClean="0">
                <a:solidFill>
                  <a:schemeClr val="tx1"/>
                </a:solidFill>
              </a:rPr>
              <a:t>Pzas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095836" y="3140968"/>
            <a:ext cx="2376264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Plan de Producción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</a:rPr>
              <a:t>300/20=15pzas por día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239852" y="4581128"/>
            <a:ext cx="223224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Lunes 15pzas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</a:rPr>
              <a:t>M.P. 15</a:t>
            </a:r>
          </a:p>
          <a:p>
            <a:pPr algn="ctr"/>
            <a:r>
              <a:rPr lang="es-MX" smtClean="0">
                <a:solidFill>
                  <a:schemeClr val="tx1"/>
                </a:solidFill>
              </a:rPr>
              <a:t>Mano de Obra </a:t>
            </a:r>
            <a:r>
              <a:rPr lang="es-MX" dirty="0" smtClean="0">
                <a:solidFill>
                  <a:schemeClr val="tx1"/>
                </a:solidFill>
              </a:rPr>
              <a:t>5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300192" y="4587164"/>
            <a:ext cx="2376264" cy="1362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Línea de producción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</a:rPr>
              <a:t>Capacidad 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</a:rPr>
              <a:t>5 máquinas/3pzas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</a:rPr>
              <a:t>1 operador/máquina</a:t>
            </a:r>
          </a:p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55576" y="4653136"/>
            <a:ext cx="172819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Inventario 300 </a:t>
            </a:r>
            <a:r>
              <a:rPr lang="es-MX" dirty="0" err="1" smtClean="0">
                <a:solidFill>
                  <a:schemeClr val="tx1"/>
                </a:solidFill>
              </a:rPr>
              <a:t>pzas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283968" y="2687216"/>
            <a:ext cx="0" cy="45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4283968" y="4055368"/>
            <a:ext cx="0" cy="52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2483768" y="4941168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2483768" y="5268222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5472100" y="4941168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7" idx="1"/>
          </p:cNvCxnSpPr>
          <p:nvPr/>
        </p:nvCxnSpPr>
        <p:spPr>
          <a:xfrm flipH="1">
            <a:off x="5472100" y="5268222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3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agregado de operaciones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dirty="0"/>
              <a:t>Por ejemplo, quizás una división de General Motors tenga </a:t>
            </a:r>
            <a:r>
              <a:rPr lang="es-MX" dirty="0" smtClean="0"/>
              <a:t>que producir </a:t>
            </a:r>
            <a:r>
              <a:rPr lang="es-MX" dirty="0"/>
              <a:t>un número determinado de autos de todo tipo en una planta en particular. </a:t>
            </a:r>
            <a:endParaRPr lang="es-MX" dirty="0" smtClean="0"/>
          </a:p>
          <a:p>
            <a:pPr algn="just"/>
            <a:r>
              <a:rPr lang="es-MX" dirty="0" smtClean="0"/>
              <a:t>El </a:t>
            </a:r>
            <a:r>
              <a:rPr lang="es-MX" dirty="0"/>
              <a:t>responsable </a:t>
            </a:r>
            <a:r>
              <a:rPr lang="es-MX" dirty="0" smtClean="0"/>
              <a:t>del plan </a:t>
            </a:r>
            <a:r>
              <a:rPr lang="es-MX" dirty="0"/>
              <a:t>de producción tomaría el promedio de horas de trabajo requeridas para todos los modelos como </a:t>
            </a:r>
            <a:r>
              <a:rPr lang="es-MX" dirty="0" smtClean="0"/>
              <a:t>la base </a:t>
            </a:r>
            <a:r>
              <a:rPr lang="es-MX" dirty="0"/>
              <a:t>para el plan agregado en general. </a:t>
            </a:r>
            <a:endParaRPr lang="es-MX" dirty="0" smtClean="0"/>
          </a:p>
          <a:p>
            <a:pPr algn="just"/>
            <a:r>
              <a:rPr lang="es-MX" dirty="0" smtClean="0"/>
              <a:t>Las </a:t>
            </a:r>
            <a:r>
              <a:rPr lang="es-MX" dirty="0"/>
              <a:t>mejoras a este plan, en </a:t>
            </a:r>
            <a:r>
              <a:rPr lang="es-MX" dirty="0" smtClean="0"/>
              <a:t>específico </a:t>
            </a:r>
            <a:r>
              <a:rPr lang="es-MX" dirty="0"/>
              <a:t>a los tipos de modelos </a:t>
            </a:r>
            <a:r>
              <a:rPr lang="es-MX" dirty="0" smtClean="0"/>
              <a:t>a producir</a:t>
            </a:r>
            <a:r>
              <a:rPr lang="es-MX" dirty="0"/>
              <a:t>, se </a:t>
            </a:r>
            <a:r>
              <a:rPr lang="es-MX" dirty="0" smtClean="0"/>
              <a:t>reflejarían </a:t>
            </a:r>
            <a:r>
              <a:rPr lang="es-MX" dirty="0"/>
              <a:t>en los planes de producción a más corto plazo.</a:t>
            </a:r>
          </a:p>
        </p:txBody>
      </p:sp>
    </p:spTree>
    <p:extLst>
      <p:ext uri="{BB962C8B-B14F-4D97-AF65-F5344CB8AC3E}">
        <p14:creationId xmlns:p14="http://schemas.microsoft.com/office/powerpoint/2010/main" val="15067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Planeación de ventas y operaciones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dirty="0"/>
              <a:t>El proceso se basa en el trabajo de </a:t>
            </a:r>
            <a:r>
              <a:rPr lang="es-MX" dirty="0" smtClean="0"/>
              <a:t>equipo entre </a:t>
            </a:r>
            <a:r>
              <a:rPr lang="es-MX" dirty="0"/>
              <a:t>los departamentos de ventas, operaciones, </a:t>
            </a:r>
            <a:r>
              <a:rPr lang="es-MX" dirty="0" smtClean="0"/>
              <a:t>finanzas </a:t>
            </a:r>
            <a:r>
              <a:rPr lang="es-MX" dirty="0"/>
              <a:t>y desarrollo </a:t>
            </a:r>
            <a:r>
              <a:rPr lang="es-MX" dirty="0" smtClean="0"/>
              <a:t>de productos</a:t>
            </a:r>
            <a:r>
              <a:rPr lang="es-MX" dirty="0"/>
              <a:t>. </a:t>
            </a:r>
            <a:endParaRPr lang="es-MX" dirty="0" smtClean="0"/>
          </a:p>
          <a:p>
            <a:pPr algn="just"/>
            <a:r>
              <a:rPr lang="es-MX" dirty="0" smtClean="0"/>
              <a:t>El </a:t>
            </a:r>
            <a:r>
              <a:rPr lang="es-MX" dirty="0"/>
              <a:t>proceso </a:t>
            </a:r>
            <a:r>
              <a:rPr lang="es-MX" dirty="0" smtClean="0"/>
              <a:t>está diseñado </a:t>
            </a:r>
            <a:r>
              <a:rPr lang="es-MX" dirty="0"/>
              <a:t>para ayudar a una compañía a equilibrar la oferta y la demanda, y mantenerlas así a través </a:t>
            </a:r>
            <a:r>
              <a:rPr lang="es-MX" dirty="0" smtClean="0"/>
              <a:t>del tiempo</a:t>
            </a:r>
            <a:r>
              <a:rPr lang="es-MX" dirty="0"/>
              <a:t>. </a:t>
            </a:r>
            <a:endParaRPr lang="es-MX" dirty="0" smtClean="0"/>
          </a:p>
          <a:p>
            <a:pPr algn="just"/>
            <a:r>
              <a:rPr lang="es-MX" dirty="0" smtClean="0"/>
              <a:t>Este </a:t>
            </a:r>
            <a:r>
              <a:rPr lang="es-MX" dirty="0"/>
              <a:t>equilibrio es esencial para el buen manejo de un negocio.</a:t>
            </a:r>
          </a:p>
        </p:txBody>
      </p:sp>
    </p:spTree>
    <p:extLst>
      <p:ext uri="{BB962C8B-B14F-4D97-AF65-F5344CB8AC3E}">
        <p14:creationId xmlns:p14="http://schemas.microsoft.com/office/powerpoint/2010/main" val="912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agregado de operaciones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Otro enfoque consiste en desarrollar el plan agregado para simular diversos programas de </a:t>
            </a:r>
            <a:r>
              <a:rPr lang="es-MX" dirty="0" smtClean="0"/>
              <a:t>producción maestros </a:t>
            </a:r>
            <a:r>
              <a:rPr lang="es-MX" dirty="0"/>
              <a:t>y calcular los requerimientos de capacidad correspondientes con el </a:t>
            </a:r>
            <a:r>
              <a:rPr lang="es-MX" dirty="0" smtClean="0"/>
              <a:t>fin </a:t>
            </a:r>
            <a:r>
              <a:rPr lang="es-MX" dirty="0"/>
              <a:t>de saber si </a:t>
            </a:r>
            <a:r>
              <a:rPr lang="es-MX" dirty="0" smtClean="0"/>
              <a:t>existen la </a:t>
            </a:r>
            <a:r>
              <a:rPr lang="es-MX" dirty="0"/>
              <a:t>fuerza de trabajo y el equipo adecuados en cada centro de </a:t>
            </a:r>
            <a:r>
              <a:rPr lang="es-MX" dirty="0" smtClean="0"/>
              <a:t>trabajo.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12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agregado de operaciones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Si la capacidad es inadecuada, </a:t>
            </a:r>
            <a:r>
              <a:rPr lang="es-MX" dirty="0" smtClean="0"/>
              <a:t>se especifican </a:t>
            </a:r>
            <a:r>
              <a:rPr lang="es-MX" dirty="0"/>
              <a:t>los requerimientos adicionales de tiempo extra, subcontratación, trabajadores </a:t>
            </a:r>
            <a:r>
              <a:rPr lang="es-MX" dirty="0" smtClean="0"/>
              <a:t>adicionales, etc</a:t>
            </a:r>
            <a:r>
              <a:rPr lang="es-MX" dirty="0"/>
              <a:t>., para cada línea de producto y se combinan en un plan </a:t>
            </a:r>
            <a:r>
              <a:rPr lang="es-MX" i="1" dirty="0"/>
              <a:t>grosso modo</a:t>
            </a:r>
            <a:r>
              <a:rPr lang="es-MX" dirty="0"/>
              <a:t>. </a:t>
            </a:r>
            <a:endParaRPr lang="es-MX" dirty="0" smtClean="0"/>
          </a:p>
          <a:p>
            <a:pPr algn="just"/>
            <a:r>
              <a:rPr lang="es-MX" dirty="0" smtClean="0"/>
              <a:t>Después</a:t>
            </a:r>
            <a:r>
              <a:rPr lang="es-MX" dirty="0"/>
              <a:t>, este plan se </a:t>
            </a:r>
            <a:r>
              <a:rPr lang="es-MX" dirty="0" smtClean="0"/>
              <a:t>modifica</a:t>
            </a:r>
            <a:endParaRPr lang="es-MX" dirty="0"/>
          </a:p>
          <a:p>
            <a:pPr algn="just"/>
            <a:r>
              <a:rPr lang="es-MX" dirty="0"/>
              <a:t>con métodos de pruebas o matemáticos para derivar un plan </a:t>
            </a:r>
            <a:r>
              <a:rPr lang="es-MX" dirty="0" smtClean="0"/>
              <a:t>final </a:t>
            </a:r>
            <a:r>
              <a:rPr lang="es-MX" dirty="0"/>
              <a:t>a menor </a:t>
            </a:r>
            <a:r>
              <a:rPr lang="es-MX" dirty="0" smtClean="0"/>
              <a:t>costo.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34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Entorno de la planeación de la producción</a:t>
            </a:r>
            <a:endParaRPr lang="es-MX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4" t="24336" r="38469" b="37094"/>
          <a:stretch/>
        </p:blipFill>
        <p:spPr bwMode="auto">
          <a:xfrm>
            <a:off x="1043608" y="1772816"/>
            <a:ext cx="69847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Entorno de la planeación de la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dirty="0"/>
              <a:t>En general, el ambiente externo se encuentra fuera del control directo del responsable </a:t>
            </a:r>
            <a:r>
              <a:rPr lang="es-MX" dirty="0" smtClean="0"/>
              <a:t>del plan</a:t>
            </a:r>
            <a:r>
              <a:rPr lang="es-MX" dirty="0"/>
              <a:t>, pero en algunas empresas, es posible manejar la demanda del producto. </a:t>
            </a:r>
            <a:endParaRPr lang="es-MX" dirty="0" smtClean="0"/>
          </a:p>
          <a:p>
            <a:pPr algn="just"/>
            <a:r>
              <a:rPr lang="es-MX" dirty="0" smtClean="0"/>
              <a:t>Mediante </a:t>
            </a:r>
            <a:r>
              <a:rPr lang="es-MX" dirty="0"/>
              <a:t>una </a:t>
            </a:r>
            <a:r>
              <a:rPr lang="es-MX" dirty="0" smtClean="0"/>
              <a:t>cooperación estrecha </a:t>
            </a:r>
            <a:r>
              <a:rPr lang="es-MX" dirty="0"/>
              <a:t>entre mercadotecnia y operaciones, las actividades promocionales y la reducción de precios </a:t>
            </a:r>
            <a:r>
              <a:rPr lang="es-MX" dirty="0" smtClean="0"/>
              <a:t>se pueden </a:t>
            </a:r>
            <a:r>
              <a:rPr lang="es-MX" dirty="0"/>
              <a:t>usar para crear demanda durante periodos de recesión.</a:t>
            </a:r>
          </a:p>
        </p:txBody>
      </p:sp>
    </p:spTree>
    <p:extLst>
      <p:ext uri="{BB962C8B-B14F-4D97-AF65-F5344CB8AC3E}">
        <p14:creationId xmlns:p14="http://schemas.microsoft.com/office/powerpoint/2010/main" val="1861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Entorno de la planeación de la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Por el contrario, cuando la demanda </a:t>
            </a:r>
            <a:r>
              <a:rPr lang="es-MX" dirty="0" smtClean="0"/>
              <a:t>es alta</a:t>
            </a:r>
            <a:r>
              <a:rPr lang="es-MX" dirty="0"/>
              <a:t>, es posible reducir las actividades promocionales y elevar los precios para maximizar los </a:t>
            </a:r>
            <a:r>
              <a:rPr lang="es-MX" dirty="0" smtClean="0"/>
              <a:t>ingresos obtenidos </a:t>
            </a:r>
            <a:r>
              <a:rPr lang="es-MX" dirty="0"/>
              <a:t>de aquellos productos o servicios que la empresa tiene la capacidad de </a:t>
            </a:r>
            <a:r>
              <a:rPr lang="es-MX" dirty="0" smtClean="0"/>
              <a:t>proporcionar.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23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Entorno de la planeación de la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Los productos complementarios pueden funcionar en el caso de las empresas que enfrentan </a:t>
            </a:r>
            <a:r>
              <a:rPr lang="es-MX" dirty="0" smtClean="0"/>
              <a:t>fluctuaciones cíclicas </a:t>
            </a:r>
            <a:r>
              <a:rPr lang="es-MX" dirty="0"/>
              <a:t>de la demanda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4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Entorno de la planeación de la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Aún así, existen límites en la cantidad de demanda que es posible controlar. </a:t>
            </a:r>
            <a:endParaRPr lang="es-MX" dirty="0" smtClean="0"/>
          </a:p>
          <a:p>
            <a:pPr algn="just"/>
            <a:r>
              <a:rPr lang="es-MX" dirty="0" smtClean="0"/>
              <a:t>El </a:t>
            </a:r>
            <a:r>
              <a:rPr lang="es-MX" dirty="0"/>
              <a:t>responsable de </a:t>
            </a:r>
            <a:r>
              <a:rPr lang="es-MX" dirty="0" smtClean="0"/>
              <a:t>planear la </a:t>
            </a:r>
            <a:r>
              <a:rPr lang="es-MX" dirty="0"/>
              <a:t>producción debe tener en cuenta las proyecciones de ventas y los pedidos que promete la función </a:t>
            </a:r>
            <a:r>
              <a:rPr lang="es-MX" dirty="0" smtClean="0"/>
              <a:t>de mercadotecnia</a:t>
            </a:r>
            <a:r>
              <a:rPr lang="es-MX" dirty="0"/>
              <a:t>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73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Entorno de la planeación de la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Un nuevo enfoque para facilitar el manejo de estos factores internos se conoce como </a:t>
            </a:r>
            <a:r>
              <a:rPr lang="es-MX" i="1" dirty="0" smtClean="0"/>
              <a:t>respuesta precisa</a:t>
            </a:r>
            <a:r>
              <a:rPr lang="es-MX" dirty="0"/>
              <a:t>, y comprende la medición detallada de los patrones históricos de la demanda </a:t>
            </a:r>
            <a:r>
              <a:rPr lang="es-MX" dirty="0" smtClean="0"/>
              <a:t>combinada con </a:t>
            </a:r>
            <a:r>
              <a:rPr lang="es-MX" dirty="0"/>
              <a:t>el juicio de los expertos para determinar el momento en que debe iniciar la producción de </a:t>
            </a:r>
            <a:r>
              <a:rPr lang="es-MX" dirty="0" smtClean="0"/>
              <a:t>artículos particulares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55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Entorno de la planeación de la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elemento clave del enfoque es </a:t>
            </a:r>
            <a:r>
              <a:rPr lang="es-MX" dirty="0" smtClean="0"/>
              <a:t>identificar </a:t>
            </a:r>
            <a:r>
              <a:rPr lang="es-MX" dirty="0"/>
              <a:t>con claridad aquellos productos para los que </a:t>
            </a:r>
            <a:r>
              <a:rPr lang="es-MX" dirty="0" smtClean="0"/>
              <a:t>la demanda </a:t>
            </a:r>
            <a:r>
              <a:rPr lang="es-MX" dirty="0"/>
              <a:t>es relativamente predecible de aquellos para los que resulta relativamente impredecible.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40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Entorno de la planeación de la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Los factores internos mismos </a:t>
            </a:r>
            <a:r>
              <a:rPr lang="es-MX" dirty="0" smtClean="0"/>
              <a:t>difieren </a:t>
            </a:r>
            <a:r>
              <a:rPr lang="es-MX" dirty="0"/>
              <a:t>en cuanto a la capacidad para controlarlos. </a:t>
            </a:r>
            <a:endParaRPr lang="es-MX" dirty="0" smtClean="0"/>
          </a:p>
          <a:p>
            <a:pPr algn="just"/>
            <a:r>
              <a:rPr lang="es-MX" dirty="0" smtClean="0"/>
              <a:t>Por </a:t>
            </a:r>
            <a:r>
              <a:rPr lang="es-MX" dirty="0"/>
              <a:t>lo general, </a:t>
            </a:r>
            <a:r>
              <a:rPr lang="es-MX" dirty="0" smtClean="0"/>
              <a:t>la capacidad </a:t>
            </a:r>
            <a:r>
              <a:rPr lang="es-MX" dirty="0"/>
              <a:t>física actual (planta y equipo) es casi </a:t>
            </a:r>
            <a:r>
              <a:rPr lang="es-MX" dirty="0" smtClean="0"/>
              <a:t>fija </a:t>
            </a:r>
            <a:r>
              <a:rPr lang="es-MX" dirty="0"/>
              <a:t>a corto plazo; a menudo, los acuerdos con los </a:t>
            </a:r>
            <a:r>
              <a:rPr lang="es-MX" dirty="0" smtClean="0"/>
              <a:t>sindicatos limitan </a:t>
            </a:r>
            <a:r>
              <a:rPr lang="es-MX" dirty="0"/>
              <a:t>los cambios en la fuerza de trabajo; no siempre es posible incrementar la capacidad </a:t>
            </a:r>
            <a:r>
              <a:rPr lang="es-MX" dirty="0" smtClean="0"/>
              <a:t>física; y </a:t>
            </a:r>
            <a:r>
              <a:rPr lang="es-MX" dirty="0"/>
              <a:t>es probable que la alta gerencia limite la cantidad de dinero relacionada con los inventarios.</a:t>
            </a:r>
          </a:p>
        </p:txBody>
      </p:sp>
    </p:spTree>
    <p:extLst>
      <p:ext uri="{BB962C8B-B14F-4D97-AF65-F5344CB8AC3E}">
        <p14:creationId xmlns:p14="http://schemas.microsoft.com/office/powerpoint/2010/main" val="41601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Planeación de ventas y operaciones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Este equilibrio debe ocurrir tanto en un nivel agregado como en el nivel de cada producto</a:t>
            </a:r>
            <a:r>
              <a:rPr lang="es-MX" dirty="0" smtClean="0"/>
              <a:t>.</a:t>
            </a:r>
          </a:p>
          <a:p>
            <a:pPr algn="just"/>
            <a:r>
              <a:rPr lang="es-MX" dirty="0"/>
              <a:t>Con el tiempo, es </a:t>
            </a:r>
            <a:r>
              <a:rPr lang="es-MX" dirty="0" smtClean="0"/>
              <a:t>necesario garantizar </a:t>
            </a:r>
            <a:r>
              <a:rPr lang="es-MX" dirty="0"/>
              <a:t>que se tiene una capacidad </a:t>
            </a:r>
            <a:r>
              <a:rPr lang="es-MX" dirty="0" smtClean="0"/>
              <a:t>total suficiente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Entorno de la planeación de la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Siempre </a:t>
            </a:r>
            <a:r>
              <a:rPr lang="es-MX" dirty="0"/>
              <a:t>existe cierta </a:t>
            </a:r>
            <a:r>
              <a:rPr lang="es-MX" dirty="0" smtClean="0"/>
              <a:t>flexibilidad </a:t>
            </a:r>
            <a:r>
              <a:rPr lang="es-MX" dirty="0"/>
              <a:t>al manejar estos factores, y los responsables de planear la </a:t>
            </a:r>
            <a:r>
              <a:rPr lang="es-MX" dirty="0" smtClean="0"/>
              <a:t>producción pueden </a:t>
            </a:r>
            <a:r>
              <a:rPr lang="es-MX" dirty="0"/>
              <a:t>implementar una de las estrategias de planeación de la </a:t>
            </a:r>
            <a:r>
              <a:rPr lang="es-MX" dirty="0" smtClean="0"/>
              <a:t>producción.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96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Estrategias </a:t>
            </a:r>
            <a:r>
              <a:rPr lang="es-MX" dirty="0"/>
              <a:t>de la planeación de la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i="1" dirty="0" smtClean="0"/>
              <a:t>1.-Estrategia </a:t>
            </a:r>
            <a:r>
              <a:rPr lang="es-MX" i="1" dirty="0"/>
              <a:t>de ajuste. </a:t>
            </a:r>
            <a:endParaRPr lang="es-MX" i="1" dirty="0" smtClean="0"/>
          </a:p>
          <a:p>
            <a:pPr algn="just"/>
            <a:r>
              <a:rPr lang="es-MX" dirty="0" smtClean="0"/>
              <a:t>Igualar </a:t>
            </a:r>
            <a:r>
              <a:rPr lang="es-MX" dirty="0"/>
              <a:t>el índice de producción con el índice de pedidos contratado </a:t>
            </a:r>
            <a:r>
              <a:rPr lang="es-MX" dirty="0" smtClean="0"/>
              <a:t>y despedir </a:t>
            </a:r>
            <a:r>
              <a:rPr lang="es-MX" dirty="0"/>
              <a:t>empleados conforme varía el índice de pedidos. </a:t>
            </a:r>
            <a:endParaRPr lang="es-MX" dirty="0" smtClean="0"/>
          </a:p>
          <a:p>
            <a:pPr algn="just"/>
            <a:r>
              <a:rPr lang="es-MX" dirty="0" smtClean="0"/>
              <a:t>El </a:t>
            </a:r>
            <a:r>
              <a:rPr lang="es-MX" dirty="0"/>
              <a:t>éxito de esta estrategia </a:t>
            </a:r>
            <a:r>
              <a:rPr lang="es-MX" dirty="0" smtClean="0"/>
              <a:t>depende de </a:t>
            </a:r>
            <a:r>
              <a:rPr lang="es-MX" dirty="0"/>
              <a:t>tener un grupo de candidatos a los que se les pueda capacitar con rapidez y de donde </a:t>
            </a:r>
            <a:r>
              <a:rPr lang="es-MX" dirty="0" smtClean="0"/>
              <a:t>tomar empleados </a:t>
            </a:r>
            <a:r>
              <a:rPr lang="es-MX" dirty="0"/>
              <a:t>cuando el volumen de pedidos </a:t>
            </a:r>
            <a:r>
              <a:rPr lang="es-MX" dirty="0" smtClean="0"/>
              <a:t>aumente.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46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Estrategias de la planeación de la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Como es obvio, existen algunos </a:t>
            </a:r>
            <a:r>
              <a:rPr lang="es-MX" dirty="0" smtClean="0"/>
              <a:t>impactos emocionales</a:t>
            </a:r>
            <a:r>
              <a:rPr lang="es-MX" dirty="0"/>
              <a:t>. </a:t>
            </a:r>
            <a:endParaRPr lang="es-MX" dirty="0" smtClean="0"/>
          </a:p>
          <a:p>
            <a:pPr algn="just"/>
            <a:r>
              <a:rPr lang="es-MX" dirty="0" smtClean="0"/>
              <a:t>Cuando </a:t>
            </a:r>
            <a:r>
              <a:rPr lang="es-MX" dirty="0"/>
              <a:t>la acumulación de pedidos es baja, es probable que los empleados </a:t>
            </a:r>
            <a:r>
              <a:rPr lang="es-MX" dirty="0" smtClean="0"/>
              <a:t>quieran reducir </a:t>
            </a:r>
            <a:r>
              <a:rPr lang="es-MX" dirty="0"/>
              <a:t>el ritmo de trabajo por el temor a ser despedidos tan pronto como se cubran los </a:t>
            </a:r>
            <a:r>
              <a:rPr lang="es-MX" dirty="0" smtClean="0"/>
              <a:t>pedidos existentes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5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Estrategias de la planeación de la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i="1" dirty="0" smtClean="0"/>
              <a:t>2.-Fuerza </a:t>
            </a:r>
            <a:r>
              <a:rPr lang="es-MX" i="1" dirty="0"/>
              <a:t>de trabajo estable, horas de trabajo variables. </a:t>
            </a:r>
            <a:endParaRPr lang="es-MX" i="1" dirty="0" smtClean="0"/>
          </a:p>
          <a:p>
            <a:pPr algn="just"/>
            <a:r>
              <a:rPr lang="es-MX" dirty="0" smtClean="0"/>
              <a:t>Variar </a:t>
            </a:r>
            <a:r>
              <a:rPr lang="es-MX" dirty="0"/>
              <a:t>la producción ajustando </a:t>
            </a:r>
            <a:r>
              <a:rPr lang="es-MX" dirty="0" smtClean="0"/>
              <a:t>el número </a:t>
            </a:r>
            <a:r>
              <a:rPr lang="es-MX" dirty="0"/>
              <a:t>de horas trabajadas por medio de horarios de trabajo </a:t>
            </a:r>
            <a:r>
              <a:rPr lang="es-MX" dirty="0" smtClean="0"/>
              <a:t>flexibles </a:t>
            </a:r>
            <a:r>
              <a:rPr lang="es-MX" dirty="0"/>
              <a:t>u horas extra. </a:t>
            </a:r>
            <a:endParaRPr lang="es-MX" dirty="0" smtClean="0"/>
          </a:p>
          <a:p>
            <a:pPr algn="just"/>
            <a:r>
              <a:rPr lang="es-MX" dirty="0" smtClean="0"/>
              <a:t>Al </a:t>
            </a:r>
            <a:r>
              <a:rPr lang="es-MX" dirty="0"/>
              <a:t>variar </a:t>
            </a:r>
            <a:r>
              <a:rPr lang="es-MX" dirty="0" smtClean="0"/>
              <a:t>el número </a:t>
            </a:r>
            <a:r>
              <a:rPr lang="es-MX" dirty="0"/>
              <a:t>de horas, es posible igualar las cantidades de la producción con los pedidos.</a:t>
            </a:r>
          </a:p>
        </p:txBody>
      </p:sp>
    </p:spTree>
    <p:extLst>
      <p:ext uri="{BB962C8B-B14F-4D97-AF65-F5344CB8AC3E}">
        <p14:creationId xmlns:p14="http://schemas.microsoft.com/office/powerpoint/2010/main" val="28737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Estrategias de la planeación de la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Esta </a:t>
            </a:r>
            <a:r>
              <a:rPr lang="es-MX" dirty="0" smtClean="0"/>
              <a:t>estrategia ofrece </a:t>
            </a:r>
            <a:r>
              <a:rPr lang="es-MX" dirty="0"/>
              <a:t>continuidad a la fuerza de trabajo y evita muchos de los costos emocionales y </a:t>
            </a:r>
            <a:r>
              <a:rPr lang="es-MX" dirty="0" smtClean="0"/>
              <a:t>tangibles de </a:t>
            </a:r>
            <a:r>
              <a:rPr lang="es-MX" dirty="0"/>
              <a:t>la contratación y los despidos relacionados con la estrategia de ajuste.</a:t>
            </a:r>
          </a:p>
        </p:txBody>
      </p:sp>
    </p:spTree>
    <p:extLst>
      <p:ext uri="{BB962C8B-B14F-4D97-AF65-F5344CB8AC3E}">
        <p14:creationId xmlns:p14="http://schemas.microsoft.com/office/powerpoint/2010/main" val="17852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Estrategias de la planeación de la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i="1" dirty="0" smtClean="0"/>
              <a:t>3.-Estrategia </a:t>
            </a:r>
            <a:r>
              <a:rPr lang="es-MX" i="1" dirty="0"/>
              <a:t>de nivel. </a:t>
            </a:r>
            <a:endParaRPr lang="es-MX" i="1" dirty="0" smtClean="0"/>
          </a:p>
          <a:p>
            <a:pPr algn="just"/>
            <a:r>
              <a:rPr lang="es-MX" dirty="0" smtClean="0"/>
              <a:t>Mantener </a:t>
            </a:r>
            <a:r>
              <a:rPr lang="es-MX" dirty="0"/>
              <a:t>una fuerza de trabajo estable con un índice de producción constante.</a:t>
            </a:r>
          </a:p>
          <a:p>
            <a:pPr algn="just"/>
            <a:r>
              <a:rPr lang="es-MX" dirty="0"/>
              <a:t>La escasez y el superávit se absorben mediante la </a:t>
            </a:r>
            <a:r>
              <a:rPr lang="es-MX" dirty="0" smtClean="0"/>
              <a:t>fluctuación </a:t>
            </a:r>
            <a:r>
              <a:rPr lang="es-MX" dirty="0"/>
              <a:t>de los niveles de inventario, </a:t>
            </a:r>
            <a:r>
              <a:rPr lang="es-MX" dirty="0" smtClean="0"/>
              <a:t>los pedidos </a:t>
            </a:r>
            <a:r>
              <a:rPr lang="es-MX" dirty="0"/>
              <a:t>acumulados y las ventas perdidas.</a:t>
            </a:r>
          </a:p>
        </p:txBody>
      </p:sp>
    </p:spTree>
    <p:extLst>
      <p:ext uri="{BB962C8B-B14F-4D97-AF65-F5344CB8AC3E}">
        <p14:creationId xmlns:p14="http://schemas.microsoft.com/office/powerpoint/2010/main" val="28167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Estrategias de la planeación de la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Los empleados se </a:t>
            </a:r>
            <a:r>
              <a:rPr lang="es-MX" dirty="0" smtClean="0"/>
              <a:t>benefician </a:t>
            </a:r>
            <a:r>
              <a:rPr lang="es-MX" dirty="0"/>
              <a:t>con un horario de </a:t>
            </a:r>
            <a:r>
              <a:rPr lang="es-MX" dirty="0" smtClean="0"/>
              <a:t>trabajo estable </a:t>
            </a:r>
            <a:r>
              <a:rPr lang="es-MX" dirty="0"/>
              <a:t>a expensas de niveles de servicio a clientes potencialmente más bajos y un aumento en </a:t>
            </a:r>
            <a:r>
              <a:rPr lang="es-MX" dirty="0" smtClean="0"/>
              <a:t>el costo </a:t>
            </a:r>
            <a:r>
              <a:rPr lang="es-MX" dirty="0"/>
              <a:t>del inventario. </a:t>
            </a:r>
            <a:endParaRPr lang="es-MX" dirty="0" smtClean="0"/>
          </a:p>
          <a:p>
            <a:pPr algn="just"/>
            <a:r>
              <a:rPr lang="es-MX" dirty="0" smtClean="0"/>
              <a:t>Otra </a:t>
            </a:r>
            <a:r>
              <a:rPr lang="es-MX" dirty="0"/>
              <a:t>preocupación es la posibilidad de que los productos inventariados </a:t>
            </a:r>
            <a:r>
              <a:rPr lang="es-MX" dirty="0" smtClean="0"/>
              <a:t>se vuelvan </a:t>
            </a:r>
            <a:r>
              <a:rPr lang="es-MX" dirty="0"/>
              <a:t>obsoletos.</a:t>
            </a:r>
          </a:p>
        </p:txBody>
      </p:sp>
    </p:spTree>
    <p:extLst>
      <p:ext uri="{BB962C8B-B14F-4D97-AF65-F5344CB8AC3E}">
        <p14:creationId xmlns:p14="http://schemas.microsoft.com/office/powerpoint/2010/main" val="22071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Estrategias de la planeación de la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i="1" dirty="0"/>
              <a:t>Subcontratación</a:t>
            </a:r>
            <a:r>
              <a:rPr lang="es-MX" b="1" dirty="0"/>
              <a:t> </a:t>
            </a:r>
            <a:endParaRPr lang="es-MX" b="1" dirty="0" smtClean="0"/>
          </a:p>
          <a:p>
            <a:pPr algn="just"/>
            <a:r>
              <a:rPr lang="es-MX" dirty="0" smtClean="0"/>
              <a:t>Además </a:t>
            </a:r>
            <a:r>
              <a:rPr lang="es-MX" dirty="0"/>
              <a:t>de estas estrategias, los gerentes también pueden subcontratar parte </a:t>
            </a:r>
            <a:r>
              <a:rPr lang="es-MX" dirty="0" smtClean="0"/>
              <a:t>de la </a:t>
            </a:r>
            <a:r>
              <a:rPr lang="es-MX" dirty="0"/>
              <a:t>producción. </a:t>
            </a:r>
            <a:endParaRPr lang="es-MX" dirty="0" smtClean="0"/>
          </a:p>
          <a:p>
            <a:pPr algn="just"/>
            <a:r>
              <a:rPr lang="es-MX" dirty="0" smtClean="0"/>
              <a:t>Esta </a:t>
            </a:r>
            <a:r>
              <a:rPr lang="es-MX" dirty="0"/>
              <a:t>estrategia es similar a la de ajuste, pero las contrataciones y despidos se </a:t>
            </a:r>
            <a:r>
              <a:rPr lang="es-MX" dirty="0" smtClean="0"/>
              <a:t>cambian por </a:t>
            </a:r>
            <a:r>
              <a:rPr lang="es-MX" dirty="0"/>
              <a:t>la decisión de subcontratar o no. </a:t>
            </a:r>
            <a:endParaRPr lang="es-MX" dirty="0" smtClean="0"/>
          </a:p>
          <a:p>
            <a:pPr algn="just"/>
            <a:r>
              <a:rPr lang="es-MX" dirty="0" smtClean="0"/>
              <a:t>Cierto </a:t>
            </a:r>
            <a:r>
              <a:rPr lang="es-MX" dirty="0"/>
              <a:t>nivel de subcontratación es necesario para ajustarse a </a:t>
            </a:r>
            <a:r>
              <a:rPr lang="es-MX" dirty="0" smtClean="0"/>
              <a:t>las fluctuaciones </a:t>
            </a:r>
            <a:r>
              <a:rPr lang="es-MX" dirty="0"/>
              <a:t>en la demanda.</a:t>
            </a:r>
          </a:p>
        </p:txBody>
      </p:sp>
    </p:spTree>
    <p:extLst>
      <p:ext uri="{BB962C8B-B14F-4D97-AF65-F5344CB8AC3E}">
        <p14:creationId xmlns:p14="http://schemas.microsoft.com/office/powerpoint/2010/main" val="35481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Estrategias de la planeación de la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Sin embargo, a menos que la relación con el proveedor sea muy fuerte, </a:t>
            </a:r>
            <a:r>
              <a:rPr lang="es-MX" dirty="0" smtClean="0"/>
              <a:t>un fabricante </a:t>
            </a:r>
            <a:r>
              <a:rPr lang="es-MX" dirty="0"/>
              <a:t>puede perder cierto control sobre la programación y la calidad. </a:t>
            </a:r>
            <a:endParaRPr lang="es-MX" dirty="0" smtClean="0"/>
          </a:p>
          <a:p>
            <a:pPr algn="just"/>
            <a:r>
              <a:rPr lang="es-MX" dirty="0" smtClean="0"/>
              <a:t>Por </a:t>
            </a:r>
            <a:r>
              <a:rPr lang="es-MX" dirty="0"/>
              <a:t>esta razón, una </a:t>
            </a:r>
            <a:r>
              <a:rPr lang="es-MX" dirty="0" smtClean="0"/>
              <a:t>subcontratación excesiva </a:t>
            </a:r>
            <a:r>
              <a:rPr lang="es-MX" dirty="0"/>
              <a:t>se considera una estrategia de alto riesgo.</a:t>
            </a:r>
          </a:p>
        </p:txBody>
      </p:sp>
    </p:spTree>
    <p:extLst>
      <p:ext uri="{BB962C8B-B14F-4D97-AF65-F5344CB8AC3E}">
        <p14:creationId xmlns:p14="http://schemas.microsoft.com/office/powerpoint/2010/main" val="7311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Costos importantes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i="1" dirty="0" smtClean="0"/>
              <a:t>1.-Costos </a:t>
            </a:r>
            <a:r>
              <a:rPr lang="es-MX" i="1" dirty="0"/>
              <a:t>de producción básicos. </a:t>
            </a:r>
            <a:endParaRPr lang="es-MX" i="1" dirty="0" smtClean="0"/>
          </a:p>
          <a:p>
            <a:pPr algn="just"/>
            <a:r>
              <a:rPr lang="es-MX" dirty="0" smtClean="0"/>
              <a:t>Son </a:t>
            </a:r>
            <a:r>
              <a:rPr lang="es-MX" dirty="0"/>
              <a:t>los costos </a:t>
            </a:r>
            <a:r>
              <a:rPr lang="es-MX" dirty="0" smtClean="0"/>
              <a:t>fijos </a:t>
            </a:r>
            <a:r>
              <a:rPr lang="es-MX" dirty="0"/>
              <a:t>y variables en los que se incurre al </a:t>
            </a:r>
            <a:r>
              <a:rPr lang="es-MX" dirty="0" smtClean="0"/>
              <a:t>producir un </a:t>
            </a:r>
            <a:r>
              <a:rPr lang="es-MX" dirty="0"/>
              <a:t>tipo de producto determinado en un periodo </a:t>
            </a:r>
            <a:r>
              <a:rPr lang="es-MX" dirty="0" smtClean="0"/>
              <a:t>definido</a:t>
            </a:r>
            <a:r>
              <a:rPr lang="es-MX" dirty="0"/>
              <a:t>. </a:t>
            </a:r>
            <a:endParaRPr lang="es-MX" dirty="0" smtClean="0"/>
          </a:p>
          <a:p>
            <a:pPr algn="just"/>
            <a:r>
              <a:rPr lang="es-MX" dirty="0" smtClean="0"/>
              <a:t>Entre </a:t>
            </a:r>
            <a:r>
              <a:rPr lang="es-MX" dirty="0"/>
              <a:t>ellos se incluyen los costos de </a:t>
            </a:r>
            <a:r>
              <a:rPr lang="es-MX" dirty="0" smtClean="0"/>
              <a:t>la fuerza </a:t>
            </a:r>
            <a:r>
              <a:rPr lang="es-MX" dirty="0"/>
              <a:t>de trabajo directos e indirectos, así como la compensación regular y de tiempo extra.</a:t>
            </a:r>
          </a:p>
        </p:txBody>
      </p:sp>
    </p:spTree>
    <p:extLst>
      <p:ext uri="{BB962C8B-B14F-4D97-AF65-F5344CB8AC3E}">
        <p14:creationId xmlns:p14="http://schemas.microsoft.com/office/powerpoint/2010/main" val="28816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Planeación de ventas y operaciones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Si se cuenta con la capacidad </a:t>
            </a:r>
            <a:r>
              <a:rPr lang="es-MX" dirty="0" smtClean="0"/>
              <a:t>suficiente</a:t>
            </a:r>
            <a:r>
              <a:rPr lang="es-MX" dirty="0"/>
              <a:t>, los </a:t>
            </a:r>
            <a:r>
              <a:rPr lang="es-MX" dirty="0" smtClean="0"/>
              <a:t>programadores de </a:t>
            </a:r>
            <a:r>
              <a:rPr lang="es-MX" dirty="0"/>
              <a:t>productos individuales, trabajando dentro de las limitaciones de la capacidad conjunta, </a:t>
            </a:r>
            <a:r>
              <a:rPr lang="es-MX" dirty="0" smtClean="0"/>
              <a:t>pueden manejar </a:t>
            </a:r>
            <a:r>
              <a:rPr lang="es-MX" dirty="0"/>
              <a:t>el lanzamiento diario y semanal de pedidos de productos individuales para cubrir la </a:t>
            </a:r>
            <a:r>
              <a:rPr lang="es-MX" dirty="0" smtClean="0"/>
              <a:t>demanda a </a:t>
            </a:r>
            <a:r>
              <a:rPr lang="es-MX" dirty="0"/>
              <a:t>corto plazo.</a:t>
            </a:r>
          </a:p>
        </p:txBody>
      </p:sp>
    </p:spTree>
    <p:extLst>
      <p:ext uri="{BB962C8B-B14F-4D97-AF65-F5344CB8AC3E}">
        <p14:creationId xmlns:p14="http://schemas.microsoft.com/office/powerpoint/2010/main" val="32863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Costos importantes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dirty="0" smtClean="0"/>
              <a:t>2.-Costos </a:t>
            </a:r>
            <a:r>
              <a:rPr lang="es-MX" i="1" dirty="0"/>
              <a:t>asociados con cambios en el índice de producción. </a:t>
            </a:r>
            <a:endParaRPr lang="es-MX" i="1" dirty="0" smtClean="0"/>
          </a:p>
          <a:p>
            <a:pPr algn="just"/>
            <a:r>
              <a:rPr lang="es-MX" dirty="0" smtClean="0"/>
              <a:t>Los </a:t>
            </a:r>
            <a:r>
              <a:rPr lang="es-MX" dirty="0"/>
              <a:t>costos típicos en esta </a:t>
            </a:r>
            <a:r>
              <a:rPr lang="es-MX" dirty="0" smtClean="0"/>
              <a:t>categoría son </a:t>
            </a:r>
            <a:r>
              <a:rPr lang="es-MX" dirty="0"/>
              <a:t>aquellos que comprenden la contratación, la capacitación y el despido del personal.</a:t>
            </a:r>
          </a:p>
          <a:p>
            <a:pPr algn="just"/>
            <a:r>
              <a:rPr lang="es-MX" dirty="0"/>
              <a:t>Contratar ayuda temporal es una forma de evitar estos costos.</a:t>
            </a:r>
          </a:p>
        </p:txBody>
      </p:sp>
    </p:spTree>
    <p:extLst>
      <p:ext uri="{BB962C8B-B14F-4D97-AF65-F5344CB8AC3E}">
        <p14:creationId xmlns:p14="http://schemas.microsoft.com/office/powerpoint/2010/main" val="29334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Costos importantes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i="1" dirty="0" smtClean="0"/>
              <a:t>3.-Costos </a:t>
            </a:r>
            <a:r>
              <a:rPr lang="es-MX" i="1" dirty="0"/>
              <a:t>de mantenimiento de inventario. </a:t>
            </a:r>
            <a:r>
              <a:rPr lang="es-MX" dirty="0"/>
              <a:t>Un componente importante es el costo de </a:t>
            </a:r>
            <a:r>
              <a:rPr lang="es-MX" dirty="0" smtClean="0"/>
              <a:t>capital relacionado </a:t>
            </a:r>
            <a:r>
              <a:rPr lang="es-MX" dirty="0"/>
              <a:t>con el inventario. </a:t>
            </a:r>
            <a:endParaRPr lang="es-MX" dirty="0" smtClean="0"/>
          </a:p>
          <a:p>
            <a:pPr algn="just"/>
            <a:r>
              <a:rPr lang="es-MX" dirty="0" smtClean="0"/>
              <a:t>Otros </a:t>
            </a:r>
            <a:r>
              <a:rPr lang="es-MX" dirty="0"/>
              <a:t>componentes son el almacenamiento, los seguros, los </a:t>
            </a:r>
            <a:r>
              <a:rPr lang="es-MX" dirty="0" smtClean="0"/>
              <a:t>impuestos, el </a:t>
            </a:r>
            <a:r>
              <a:rPr lang="es-MX" dirty="0"/>
              <a:t>desperdicio y la obsolescencia.</a:t>
            </a:r>
          </a:p>
        </p:txBody>
      </p:sp>
    </p:spTree>
    <p:extLst>
      <p:ext uri="{BB962C8B-B14F-4D97-AF65-F5344CB8AC3E}">
        <p14:creationId xmlns:p14="http://schemas.microsoft.com/office/powerpoint/2010/main" val="37220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Costos importantes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dirty="0" smtClean="0"/>
              <a:t>4.-Costos </a:t>
            </a:r>
            <a:r>
              <a:rPr lang="es-MX" i="1" dirty="0"/>
              <a:t>por faltantes. </a:t>
            </a:r>
            <a:endParaRPr lang="es-MX" i="1" dirty="0" smtClean="0"/>
          </a:p>
          <a:p>
            <a:pPr algn="just"/>
            <a:r>
              <a:rPr lang="es-MX" dirty="0" smtClean="0"/>
              <a:t>Por </a:t>
            </a:r>
            <a:r>
              <a:rPr lang="es-MX" dirty="0"/>
              <a:t>lo regular, son muy difíciles de medir e incluyen costos de </a:t>
            </a:r>
            <a:r>
              <a:rPr lang="es-MX" dirty="0" smtClean="0"/>
              <a:t>expedición, pérdida </a:t>
            </a:r>
            <a:r>
              <a:rPr lang="es-MX" dirty="0"/>
              <a:t>de la buena voluntad de los clientes y pérdidas de los ingresos por las ventas.</a:t>
            </a:r>
          </a:p>
        </p:txBody>
      </p:sp>
    </p:spTree>
    <p:extLst>
      <p:ext uri="{BB962C8B-B14F-4D97-AF65-F5344CB8AC3E}">
        <p14:creationId xmlns:p14="http://schemas.microsoft.com/office/powerpoint/2010/main" val="20907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Presupuestos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Para obtener fondos, los gerentes de operaciones casi siempre tienen que </a:t>
            </a:r>
            <a:r>
              <a:rPr lang="es-MX" dirty="0" smtClean="0"/>
              <a:t>presentar solicitudes </a:t>
            </a:r>
            <a:r>
              <a:rPr lang="es-MX" dirty="0"/>
              <a:t>de presupuestos anuales y, en ocasiones, trimestrales. </a:t>
            </a:r>
            <a:endParaRPr lang="es-MX" dirty="0" smtClean="0"/>
          </a:p>
          <a:p>
            <a:pPr algn="just"/>
            <a:r>
              <a:rPr lang="es-MX" dirty="0" smtClean="0"/>
              <a:t>El </a:t>
            </a:r>
            <a:r>
              <a:rPr lang="es-MX" dirty="0"/>
              <a:t>plan agregado es crucial para </a:t>
            </a:r>
            <a:r>
              <a:rPr lang="es-MX" dirty="0" smtClean="0"/>
              <a:t>el éxito </a:t>
            </a:r>
            <a:r>
              <a:rPr lang="es-MX" dirty="0"/>
              <a:t>del proceso de presupuesto. 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0429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Presupuestos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Recuerde que el objetivo del plan agregado es minimizar los </a:t>
            </a:r>
            <a:r>
              <a:rPr lang="es-MX" dirty="0" smtClean="0"/>
              <a:t>costos totales </a:t>
            </a:r>
            <a:r>
              <a:rPr lang="es-MX" dirty="0"/>
              <a:t>relacionados con la producción para determinar la combinación óptima de niveles de fuerza </a:t>
            </a:r>
            <a:r>
              <a:rPr lang="es-MX" dirty="0" smtClean="0"/>
              <a:t>de trabajo </a:t>
            </a:r>
            <a:r>
              <a:rPr lang="es-MX" dirty="0"/>
              <a:t>y niveles de inventario.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85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Presupuesto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Por lo tanto, el plan agregado ofrece una justificación para la </a:t>
            </a:r>
            <a:r>
              <a:rPr lang="es-MX" dirty="0" smtClean="0"/>
              <a:t>cantidad de </a:t>
            </a:r>
            <a:r>
              <a:rPr lang="es-MX" dirty="0"/>
              <a:t>presupuesto solicitada. </a:t>
            </a:r>
            <a:endParaRPr lang="es-MX" dirty="0" smtClean="0"/>
          </a:p>
          <a:p>
            <a:pPr algn="just"/>
            <a:r>
              <a:rPr lang="es-MX" dirty="0" smtClean="0"/>
              <a:t>La </a:t>
            </a:r>
            <a:r>
              <a:rPr lang="es-MX" dirty="0"/>
              <a:t>planeación precisa a mediano plazo aumenta la probabilidad </a:t>
            </a:r>
            <a:r>
              <a:rPr lang="es-MX" dirty="0" smtClean="0"/>
              <a:t>de:</a:t>
            </a:r>
          </a:p>
          <a:p>
            <a:pPr algn="just"/>
            <a:r>
              <a:rPr lang="es-MX" dirty="0" smtClean="0"/>
              <a:t> </a:t>
            </a:r>
            <a:r>
              <a:rPr lang="es-MX" dirty="0"/>
              <a:t>1) </a:t>
            </a:r>
            <a:r>
              <a:rPr lang="es-MX" dirty="0" smtClean="0"/>
              <a:t>Recibir el presupuesto </a:t>
            </a:r>
            <a:r>
              <a:rPr lang="es-MX" dirty="0"/>
              <a:t>solicitado, y </a:t>
            </a:r>
            <a:endParaRPr lang="es-MX" dirty="0" smtClean="0"/>
          </a:p>
          <a:p>
            <a:pPr algn="just"/>
            <a:r>
              <a:rPr lang="es-MX" dirty="0" smtClean="0"/>
              <a:t>2</a:t>
            </a:r>
            <a:r>
              <a:rPr lang="es-MX" dirty="0"/>
              <a:t>) </a:t>
            </a:r>
            <a:r>
              <a:rPr lang="es-MX" dirty="0" smtClean="0"/>
              <a:t>Operar </a:t>
            </a:r>
            <a:r>
              <a:rPr lang="es-MX" dirty="0"/>
              <a:t>dentro de los límites del presupuesto.</a:t>
            </a:r>
          </a:p>
        </p:txBody>
      </p:sp>
    </p:spTree>
    <p:extLst>
      <p:ext uri="{BB962C8B-B14F-4D97-AF65-F5344CB8AC3E}">
        <p14:creationId xmlns:p14="http://schemas.microsoft.com/office/powerpoint/2010/main" val="17405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planeación de ventas y operaciones y el plan agregado convierten la estrategia corporativa y los </a:t>
            </a:r>
            <a:r>
              <a:rPr lang="es-MX" dirty="0" smtClean="0"/>
              <a:t>planes de </a:t>
            </a:r>
            <a:r>
              <a:rPr lang="es-MX" dirty="0"/>
              <a:t>capacidad en las amplias categorías de tamaño de la fuerza de trabajo, cantidad del inventario </a:t>
            </a:r>
            <a:r>
              <a:rPr lang="es-MX" dirty="0" smtClean="0"/>
              <a:t>y niveles </a:t>
            </a:r>
            <a:r>
              <a:rPr lang="es-MX" dirty="0"/>
              <a:t>de producción.</a:t>
            </a:r>
          </a:p>
        </p:txBody>
      </p:sp>
    </p:spTree>
    <p:extLst>
      <p:ext uri="{BB962C8B-B14F-4D97-AF65-F5344CB8AC3E}">
        <p14:creationId xmlns:p14="http://schemas.microsoft.com/office/powerpoint/2010/main" val="8568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Las variaciones en la demanda son un hecho de la vida, de modo que el sistema de planeación </a:t>
            </a:r>
            <a:r>
              <a:rPr lang="es-MX" dirty="0" smtClean="0"/>
              <a:t>debe incluir </a:t>
            </a:r>
            <a:r>
              <a:rPr lang="es-MX" dirty="0"/>
              <a:t>la </a:t>
            </a:r>
            <a:r>
              <a:rPr lang="es-MX" dirty="0" smtClean="0"/>
              <a:t>flexibilidad suficiente </a:t>
            </a:r>
            <a:r>
              <a:rPr lang="es-MX" dirty="0"/>
              <a:t>para manejar esas variaciones. </a:t>
            </a:r>
          </a:p>
        </p:txBody>
      </p:sp>
    </p:spTree>
    <p:extLst>
      <p:ext uri="{BB962C8B-B14F-4D97-AF65-F5344CB8AC3E}">
        <p14:creationId xmlns:p14="http://schemas.microsoft.com/office/powerpoint/2010/main" val="35408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Es posible lograr esta </a:t>
            </a:r>
            <a:r>
              <a:rPr lang="es-MX" dirty="0" smtClean="0"/>
              <a:t>flexibilidad desarrollando fuentes </a:t>
            </a:r>
            <a:r>
              <a:rPr lang="es-MX" dirty="0"/>
              <a:t>alternativas de oferta, capacitando a los trabajadores en todas las funciones para </a:t>
            </a:r>
            <a:r>
              <a:rPr lang="es-MX" dirty="0" smtClean="0"/>
              <a:t>que manejen </a:t>
            </a:r>
            <a:r>
              <a:rPr lang="es-MX" dirty="0"/>
              <a:t>gran variedad de pedidos y comprometiéndose con una revisión de la planeación más </a:t>
            </a:r>
            <a:r>
              <a:rPr lang="es-MX" dirty="0" smtClean="0"/>
              <a:t>frecuente durante </a:t>
            </a:r>
            <a:r>
              <a:rPr lang="es-MX" dirty="0"/>
              <a:t>los periodos de demanda muy alta.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89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dirty="0"/>
              <a:t>Es preciso apegarse a las reglas de decisión para la planeación de la producción, una vez que se </a:t>
            </a:r>
            <a:r>
              <a:rPr lang="es-MX" dirty="0" smtClean="0"/>
              <a:t>han seleccionado</a:t>
            </a:r>
            <a:r>
              <a:rPr lang="es-MX" dirty="0"/>
              <a:t>. </a:t>
            </a:r>
            <a:endParaRPr lang="es-MX" dirty="0" smtClean="0"/>
          </a:p>
          <a:p>
            <a:pPr algn="just"/>
            <a:r>
              <a:rPr lang="es-MX" dirty="0" smtClean="0"/>
              <a:t>Sin </a:t>
            </a:r>
            <a:r>
              <a:rPr lang="es-MX" dirty="0"/>
              <a:t>embargo, es necesario analizarlas con detenimiento antes de su implementación </a:t>
            </a:r>
            <a:r>
              <a:rPr lang="es-MX" dirty="0" smtClean="0"/>
              <a:t>con métodos </a:t>
            </a:r>
            <a:r>
              <a:rPr lang="es-MX" dirty="0"/>
              <a:t>como la simulación de la información histórica para saber lo que realmente habría sucedido </a:t>
            </a:r>
            <a:r>
              <a:rPr lang="es-MX" dirty="0" smtClean="0"/>
              <a:t>si las </a:t>
            </a:r>
            <a:r>
              <a:rPr lang="es-MX" dirty="0"/>
              <a:t>reglas de decisión hubieran operado en el pasado.</a:t>
            </a:r>
          </a:p>
        </p:txBody>
      </p:sp>
    </p:spTree>
    <p:extLst>
      <p:ext uri="{BB962C8B-B14F-4D97-AF65-F5344CB8AC3E}">
        <p14:creationId xmlns:p14="http://schemas.microsoft.com/office/powerpoint/2010/main" val="38060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Actividades de la planeación de ventas y operaciones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En la gerencia de operaciones y suministro, este proceso se conoce </a:t>
            </a:r>
            <a:r>
              <a:rPr lang="es-MX" dirty="0" smtClean="0"/>
              <a:t>como </a:t>
            </a:r>
            <a:r>
              <a:rPr lang="es-MX" i="1" dirty="0" smtClean="0"/>
              <a:t>planeación </a:t>
            </a:r>
            <a:r>
              <a:rPr lang="es-MX" i="1" dirty="0"/>
              <a:t>agregada</a:t>
            </a:r>
            <a:r>
              <a:rPr lang="es-MX" dirty="0"/>
              <a:t>. </a:t>
            </a:r>
            <a:endParaRPr lang="es-MX" dirty="0" smtClean="0"/>
          </a:p>
          <a:p>
            <a:pPr algn="just"/>
            <a:r>
              <a:rPr lang="es-MX" dirty="0" smtClean="0"/>
              <a:t>La </a:t>
            </a:r>
            <a:r>
              <a:rPr lang="es-MX" dirty="0"/>
              <a:t>nueva terminología tiene como objetivo captar la importancia del trabajo multifuncional.</a:t>
            </a:r>
          </a:p>
          <a:p>
            <a:pPr algn="just"/>
            <a:r>
              <a:rPr lang="es-MX" dirty="0"/>
              <a:t>Por lo general, esta actividad comprende la gerencia general, ventas, operaciones, </a:t>
            </a:r>
            <a:r>
              <a:rPr lang="es-MX" dirty="0" smtClean="0"/>
              <a:t>finanzas y </a:t>
            </a:r>
            <a:r>
              <a:rPr lang="es-MX" dirty="0"/>
              <a:t>desarrollo de productos.</a:t>
            </a:r>
          </a:p>
        </p:txBody>
      </p:sp>
    </p:spTree>
    <p:extLst>
      <p:ext uri="{BB962C8B-B14F-4D97-AF65-F5344CB8AC3E}">
        <p14:creationId xmlns:p14="http://schemas.microsoft.com/office/powerpoint/2010/main" val="4157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manejo de la producción es una herramienta importante que se puede usar para dar forma a </a:t>
            </a:r>
            <a:r>
              <a:rPr lang="es-MX" dirty="0" smtClean="0"/>
              <a:t>los patrones </a:t>
            </a:r>
            <a:r>
              <a:rPr lang="es-MX" dirty="0"/>
              <a:t>de la demanda con el fi n de que una empresa pueda operar con mayor </a:t>
            </a:r>
            <a:r>
              <a:rPr lang="es-MX" dirty="0" smtClean="0"/>
              <a:t>eficiencia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0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Actividades de la planeación de ventas y operaciones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En la planeación de ventas y operaciones, mercadotecnia desarrolla un plan de ventas que </a:t>
            </a:r>
            <a:r>
              <a:rPr lang="es-MX" dirty="0" smtClean="0"/>
              <a:t>comprende los </a:t>
            </a:r>
            <a:r>
              <a:rPr lang="es-MX" dirty="0"/>
              <a:t>siguientes 3 a 18 meses. </a:t>
            </a:r>
            <a:endParaRPr lang="es-MX" dirty="0" smtClean="0"/>
          </a:p>
          <a:p>
            <a:pPr algn="just"/>
            <a:r>
              <a:rPr lang="es-MX" dirty="0" smtClean="0"/>
              <a:t>Este </a:t>
            </a:r>
            <a:r>
              <a:rPr lang="es-MX" dirty="0"/>
              <a:t>plan de ventas casi siempre se expresa en unidades del conjunto de </a:t>
            </a:r>
            <a:r>
              <a:rPr lang="es-MX" dirty="0" smtClean="0"/>
              <a:t>grupos de </a:t>
            </a:r>
            <a:r>
              <a:rPr lang="es-MX" dirty="0"/>
              <a:t>productos y está asociado con los programas de incentivos de ventas y otras actividades de mercadotecnia.</a:t>
            </a:r>
          </a:p>
        </p:txBody>
      </p:sp>
    </p:spTree>
    <p:extLst>
      <p:ext uri="{BB962C8B-B14F-4D97-AF65-F5344CB8AC3E}">
        <p14:creationId xmlns:p14="http://schemas.microsoft.com/office/powerpoint/2010/main" val="21338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Actividades de la planeación de ventas y operaciones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área de operaciones elabora un plan de operaciones como resultado del </a:t>
            </a:r>
            <a:r>
              <a:rPr lang="es-MX" dirty="0" smtClean="0"/>
              <a:t>proceso.</a:t>
            </a:r>
          </a:p>
          <a:p>
            <a:pPr algn="just"/>
            <a:r>
              <a:rPr lang="es-MX" dirty="0"/>
              <a:t>Al concentrarse en los volúmenes agregados de ventas y productos, </a:t>
            </a:r>
            <a:r>
              <a:rPr lang="es-MX" dirty="0" smtClean="0"/>
              <a:t>las funciones </a:t>
            </a:r>
            <a:r>
              <a:rPr lang="es-MX" dirty="0"/>
              <a:t>de mercadotecnia y operaciones pueden desarrollar planes sobre la forma en que se cubrirá </a:t>
            </a:r>
            <a:r>
              <a:rPr lang="es-MX" dirty="0" smtClean="0"/>
              <a:t>la demanda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7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Actividades de la planeación de ventas y operaciones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Ésta es una tarea muy complicada cuando existen cambios en la demanda a través del </a:t>
            </a:r>
            <a:r>
              <a:rPr lang="es-MX" dirty="0" smtClean="0"/>
              <a:t>tiempo debidos </a:t>
            </a:r>
            <a:r>
              <a:rPr lang="es-MX" dirty="0"/>
              <a:t>a las tendencias en el mercado, la estacionalidad u otros factores.</a:t>
            </a:r>
          </a:p>
        </p:txBody>
      </p:sp>
    </p:spTree>
    <p:extLst>
      <p:ext uri="{BB962C8B-B14F-4D97-AF65-F5344CB8AC3E}">
        <p14:creationId xmlns:p14="http://schemas.microsoft.com/office/powerpoint/2010/main" val="3236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2891</Words>
  <Application>Microsoft Office PowerPoint</Application>
  <PresentationFormat>Presentación en pantalla (4:3)</PresentationFormat>
  <Paragraphs>181</Paragraphs>
  <Slides>60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2" baseType="lpstr">
      <vt:lpstr>Arial</vt:lpstr>
      <vt:lpstr>Tema de Office</vt:lpstr>
      <vt:lpstr>Planeación agregada</vt:lpstr>
      <vt:lpstr>Planeación de ventas y operaciones</vt:lpstr>
      <vt:lpstr>Planeación de ventas y operaciones</vt:lpstr>
      <vt:lpstr>Planeación de ventas y operaciones</vt:lpstr>
      <vt:lpstr>Planeación de ventas y operaciones</vt:lpstr>
      <vt:lpstr>Actividades de la planeación de ventas y operaciones </vt:lpstr>
      <vt:lpstr>Actividades de la planeación de ventas y operaciones </vt:lpstr>
      <vt:lpstr>Actividades de la planeación de ventas y operaciones </vt:lpstr>
      <vt:lpstr>Actividades de la planeación de ventas y operaciones </vt:lpstr>
      <vt:lpstr>Actividades de la planeación de ventas y operaciones </vt:lpstr>
      <vt:lpstr>Actividades de la planeación de ventas y operaciones </vt:lpstr>
      <vt:lpstr>Esquema de las principales operaciones y actividades de la planeación del abasto</vt:lpstr>
      <vt:lpstr>Actividades de la planeación de ventas y operaciones </vt:lpstr>
      <vt:lpstr>Actividades de la planeación de ventas y operaciones </vt:lpstr>
      <vt:lpstr>Planeación de largo plazo</vt:lpstr>
      <vt:lpstr>Planeación de largo plazo</vt:lpstr>
      <vt:lpstr>Planeación de largo plazo</vt:lpstr>
      <vt:lpstr>Planeación de largo plazo</vt:lpstr>
      <vt:lpstr>Planeación a mediano plazo</vt:lpstr>
      <vt:lpstr>Planeación a mediano plazo</vt:lpstr>
      <vt:lpstr>Planeación a mediano plazo</vt:lpstr>
      <vt:lpstr>Planeación a mediano plazo</vt:lpstr>
      <vt:lpstr>Planeación a corto plazo</vt:lpstr>
      <vt:lpstr>Planeación a corto plazo</vt:lpstr>
      <vt:lpstr>Plan agregado de operaciones</vt:lpstr>
      <vt:lpstr>Plan agregado de operaciones</vt:lpstr>
      <vt:lpstr>Plan agregado de operaciones</vt:lpstr>
      <vt:lpstr>Plan agregado de operaciones</vt:lpstr>
      <vt:lpstr>Plan agregado de operaciones</vt:lpstr>
      <vt:lpstr>Plan agregado de operaciones</vt:lpstr>
      <vt:lpstr>Plan agregado de operaciones</vt:lpstr>
      <vt:lpstr>Entorno de la planeación de la producción</vt:lpstr>
      <vt:lpstr>Entorno de la planeación de la producción</vt:lpstr>
      <vt:lpstr>Entorno de la planeación de la producción</vt:lpstr>
      <vt:lpstr>Entorno de la planeación de la producción</vt:lpstr>
      <vt:lpstr>Entorno de la planeación de la producción</vt:lpstr>
      <vt:lpstr>Entorno de la planeación de la producción</vt:lpstr>
      <vt:lpstr>Entorno de la planeación de la producción</vt:lpstr>
      <vt:lpstr>Entorno de la planeación de la producción</vt:lpstr>
      <vt:lpstr>Entorno de la planeación de la producción</vt:lpstr>
      <vt:lpstr>Estrategias de la planeación de la producción</vt:lpstr>
      <vt:lpstr>Estrategias de la planeación de la producción</vt:lpstr>
      <vt:lpstr>Estrategias de la planeación de la producción</vt:lpstr>
      <vt:lpstr>Estrategias de la planeación de la producción</vt:lpstr>
      <vt:lpstr>Estrategias de la planeación de la producción</vt:lpstr>
      <vt:lpstr>Estrategias de la planeación de la producción</vt:lpstr>
      <vt:lpstr>Estrategias de la planeación de la producción</vt:lpstr>
      <vt:lpstr>Estrategias de la planeación de la producción</vt:lpstr>
      <vt:lpstr>Costos importantes</vt:lpstr>
      <vt:lpstr>Costos importantes</vt:lpstr>
      <vt:lpstr>Costos importantes</vt:lpstr>
      <vt:lpstr>Costos importantes</vt:lpstr>
      <vt:lpstr>Presupuestos</vt:lpstr>
      <vt:lpstr>Presupuestos</vt:lpstr>
      <vt:lpstr>Presupuesto</vt:lpstr>
      <vt:lpstr>Conclusión</vt:lpstr>
      <vt:lpstr>Conclusión</vt:lpstr>
      <vt:lpstr>Conclusión</vt:lpstr>
      <vt:lpstr>Conclusión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Macias</dc:creator>
  <cp:lastModifiedBy>Miguel Angel Diaz Melchor</cp:lastModifiedBy>
  <cp:revision>20</cp:revision>
  <dcterms:created xsi:type="dcterms:W3CDTF">2021-01-27T19:03:29Z</dcterms:created>
  <dcterms:modified xsi:type="dcterms:W3CDTF">2021-04-12T23:53:38Z</dcterms:modified>
</cp:coreProperties>
</file>