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707" r:id="rId1"/>
  </p:sldMasterIdLst>
  <p:sldIdLst>
    <p:sldId id="314" r:id="rId2"/>
    <p:sldId id="349" r:id="rId3"/>
    <p:sldId id="337" r:id="rId4"/>
    <p:sldId id="339" r:id="rId5"/>
    <p:sldId id="338" r:id="rId6"/>
    <p:sldId id="340" r:id="rId7"/>
    <p:sldId id="341" r:id="rId8"/>
    <p:sldId id="350" r:id="rId9"/>
    <p:sldId id="342" r:id="rId10"/>
    <p:sldId id="343" r:id="rId11"/>
    <p:sldId id="34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824E"/>
    <a:srgbClr val="D36A55"/>
    <a:srgbClr val="F26200"/>
    <a:srgbClr val="AC9292"/>
    <a:srgbClr val="CB9161"/>
    <a:srgbClr val="FF6F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6" d="100"/>
          <a:sy n="106" d="100"/>
        </p:scale>
        <p:origin x="732"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738425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85793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069472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AAD347D-5ACD-4C99-B74B-A9C85AD731AF}" type="datetimeFigureOut">
              <a:rPr lang="en-US" smtClean="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675435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001681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10/12/2021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61192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10/12/2021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746755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215520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24558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60431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smtClean="0"/>
              <a:t>10/12/2021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32409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164468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573341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10/12/2021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897250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10/12/2021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394834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smtClean="0"/>
              <a:t>10/12/2021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642064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10/12/2021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51391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10/12/2021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943004427"/>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7.png"/><Relationship Id="rId9" Type="http://schemas.microsoft.com/office/2007/relationships/hdphoto" Target="../media/hdphoto4.wdp"/></Relationships>
</file>

<file path=ppt/slides/_rels/slide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261DEC1-4B2F-4688-ADD2-E16F23E0CC3F}"/>
              </a:ext>
            </a:extLst>
          </p:cNvPr>
          <p:cNvSpPr txBox="1"/>
          <p:nvPr/>
        </p:nvSpPr>
        <p:spPr>
          <a:xfrm>
            <a:off x="0" y="1996580"/>
            <a:ext cx="12192000" cy="923330"/>
          </a:xfrm>
          <a:prstGeom prst="rect">
            <a:avLst/>
          </a:prstGeom>
          <a:noFill/>
        </p:spPr>
        <p:txBody>
          <a:bodyPr wrap="square" rtlCol="0">
            <a:spAutoFit/>
          </a:bodyPr>
          <a:lstStyle/>
          <a:p>
            <a:pPr algn="ctr"/>
            <a:r>
              <a:rPr lang="es-MX" sz="5400" b="1" dirty="0"/>
              <a:t>Motor de pasos</a:t>
            </a:r>
            <a:endParaRPr lang="es-MX" sz="3600" b="1" dirty="0"/>
          </a:p>
        </p:txBody>
      </p:sp>
      <p:sp>
        <p:nvSpPr>
          <p:cNvPr id="3" name="CuadroTexto 2">
            <a:extLst>
              <a:ext uri="{FF2B5EF4-FFF2-40B4-BE49-F238E27FC236}">
                <a16:creationId xmlns:a16="http://schemas.microsoft.com/office/drawing/2014/main" id="{7CF98F25-FB89-4A9D-B93F-CB6C1DAEA842}"/>
              </a:ext>
            </a:extLst>
          </p:cNvPr>
          <p:cNvSpPr txBox="1"/>
          <p:nvPr/>
        </p:nvSpPr>
        <p:spPr>
          <a:xfrm>
            <a:off x="0" y="4187506"/>
            <a:ext cx="12192000" cy="646331"/>
          </a:xfrm>
          <a:prstGeom prst="rect">
            <a:avLst/>
          </a:prstGeom>
          <a:noFill/>
        </p:spPr>
        <p:txBody>
          <a:bodyPr wrap="square" rtlCol="0">
            <a:spAutoFit/>
          </a:bodyPr>
          <a:lstStyle/>
          <a:p>
            <a:pPr algn="ctr"/>
            <a:r>
              <a:rPr lang="es-MX" sz="3600" dirty="0">
                <a:latin typeface="Rage Italic" panose="03070502040507070304" pitchFamily="66" charset="0"/>
              </a:rPr>
              <a:t>Teresa Orvañanos Guerrero</a:t>
            </a:r>
          </a:p>
        </p:txBody>
      </p:sp>
    </p:spTree>
    <p:extLst>
      <p:ext uri="{BB962C8B-B14F-4D97-AF65-F5344CB8AC3E}">
        <p14:creationId xmlns:p14="http://schemas.microsoft.com/office/powerpoint/2010/main" val="2138363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D26F214-E309-4A11-9D4F-262A040B8686}"/>
              </a:ext>
            </a:extLst>
          </p:cNvPr>
          <p:cNvSpPr/>
          <p:nvPr/>
        </p:nvSpPr>
        <p:spPr>
          <a:xfrm>
            <a:off x="3048000" y="1507681"/>
            <a:ext cx="6096000" cy="1766189"/>
          </a:xfrm>
          <a:prstGeom prst="rect">
            <a:avLst/>
          </a:prstGeom>
        </p:spPr>
        <p:txBody>
          <a:bodyPr>
            <a:spAutoFit/>
          </a:bodyPr>
          <a:lstStyle/>
          <a:p>
            <a:pPr algn="just">
              <a:lnSpc>
                <a:spcPct val="107000"/>
              </a:lnSpc>
              <a:spcAft>
                <a:spcPts val="800"/>
              </a:spcAft>
            </a:pPr>
            <a:r>
              <a:rPr lang="es-MX" b="1" dirty="0">
                <a:latin typeface="Calibri" panose="020F0502020204030204" pitchFamily="34" charset="0"/>
                <a:ea typeface="Calibri" panose="020F0502020204030204" pitchFamily="34" charset="0"/>
                <a:cs typeface="Times New Roman" panose="02020603050405020304" pitchFamily="18" charset="0"/>
              </a:rPr>
              <a:t>Secuencia de paso completo</a:t>
            </a:r>
            <a:endParaRPr lang="es-MX"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En esta secuencia se activa una bobina a la vez.</a:t>
            </a:r>
          </a:p>
          <a:p>
            <a:pPr algn="just">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Con esta secuencia el torque de paso y retención es menor, sin embargo, en algunos motores se produce un funcionamiento más suave.</a:t>
            </a:r>
          </a:p>
        </p:txBody>
      </p:sp>
      <p:graphicFrame>
        <p:nvGraphicFramePr>
          <p:cNvPr id="3" name="Tabla 2">
            <a:extLst>
              <a:ext uri="{FF2B5EF4-FFF2-40B4-BE49-F238E27FC236}">
                <a16:creationId xmlns:a16="http://schemas.microsoft.com/office/drawing/2014/main" id="{4DA8C438-B149-4E01-83C0-7AF250081060}"/>
              </a:ext>
            </a:extLst>
          </p:cNvPr>
          <p:cNvGraphicFramePr>
            <a:graphicFrameLocks noGrp="1"/>
          </p:cNvGraphicFramePr>
          <p:nvPr/>
        </p:nvGraphicFramePr>
        <p:xfrm>
          <a:off x="4669473" y="3632200"/>
          <a:ext cx="1814830" cy="1209548"/>
        </p:xfrm>
        <a:graphic>
          <a:graphicData uri="http://schemas.openxmlformats.org/drawingml/2006/table">
            <a:tbl>
              <a:tblPr firstRow="1" firstCol="1" bandRow="1">
                <a:tableStyleId>{5C22544A-7EE6-4342-B048-85BDC9FD1C3A}</a:tableStyleId>
              </a:tblPr>
              <a:tblGrid>
                <a:gridCol w="555625">
                  <a:extLst>
                    <a:ext uri="{9D8B030D-6E8A-4147-A177-3AD203B41FA5}">
                      <a16:colId xmlns:a16="http://schemas.microsoft.com/office/drawing/2014/main" val="3748568711"/>
                    </a:ext>
                  </a:extLst>
                </a:gridCol>
                <a:gridCol w="314325">
                  <a:extLst>
                    <a:ext uri="{9D8B030D-6E8A-4147-A177-3AD203B41FA5}">
                      <a16:colId xmlns:a16="http://schemas.microsoft.com/office/drawing/2014/main" val="1108388232"/>
                    </a:ext>
                  </a:extLst>
                </a:gridCol>
                <a:gridCol w="314960">
                  <a:extLst>
                    <a:ext uri="{9D8B030D-6E8A-4147-A177-3AD203B41FA5}">
                      <a16:colId xmlns:a16="http://schemas.microsoft.com/office/drawing/2014/main" val="3619629057"/>
                    </a:ext>
                  </a:extLst>
                </a:gridCol>
                <a:gridCol w="314960">
                  <a:extLst>
                    <a:ext uri="{9D8B030D-6E8A-4147-A177-3AD203B41FA5}">
                      <a16:colId xmlns:a16="http://schemas.microsoft.com/office/drawing/2014/main" val="2727344883"/>
                    </a:ext>
                  </a:extLst>
                </a:gridCol>
                <a:gridCol w="314960">
                  <a:extLst>
                    <a:ext uri="{9D8B030D-6E8A-4147-A177-3AD203B41FA5}">
                      <a16:colId xmlns:a16="http://schemas.microsoft.com/office/drawing/2014/main" val="503166370"/>
                    </a:ext>
                  </a:extLst>
                </a:gridCol>
              </a:tblGrid>
              <a:tr h="245745">
                <a:tc>
                  <a:txBody>
                    <a:bodyPr/>
                    <a:lstStyle/>
                    <a:p>
                      <a:pPr algn="ctr">
                        <a:lnSpc>
                          <a:spcPct val="107000"/>
                        </a:lnSpc>
                        <a:spcAft>
                          <a:spcPts val="0"/>
                        </a:spcAft>
                      </a:pPr>
                      <a:r>
                        <a:rPr lang="en-US" sz="1100">
                          <a:effectLst/>
                        </a:rPr>
                        <a:t>Bobina</a:t>
                      </a:r>
                      <a:endParaRPr lang="es-MX" sz="1100">
                        <a:effectLst/>
                      </a:endParaRPr>
                    </a:p>
                    <a:p>
                      <a:pPr algn="ctr">
                        <a:lnSpc>
                          <a:spcPct val="107000"/>
                        </a:lnSpc>
                        <a:spcAft>
                          <a:spcPts val="0"/>
                        </a:spcAft>
                      </a:pPr>
                      <a:r>
                        <a:rPr lang="en-US" sz="1100">
                          <a:effectLst/>
                        </a:rPr>
                        <a:t>Paso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B</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C</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D</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32497264"/>
                  </a:ext>
                </a:extLst>
              </a:tr>
              <a:tr h="107950">
                <a:tc>
                  <a:txBody>
                    <a:bodyPr/>
                    <a:lstStyle/>
                    <a:p>
                      <a:pPr algn="ctr">
                        <a:lnSpc>
                          <a:spcPct val="107000"/>
                        </a:lnSpc>
                        <a:spcBef>
                          <a:spcPts val="1000"/>
                        </a:spcBef>
                        <a:spcAft>
                          <a:spcPts val="0"/>
                        </a:spcAft>
                      </a:pPr>
                      <a:r>
                        <a:rPr lang="en-US"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04111193"/>
                  </a:ext>
                </a:extLst>
              </a:tr>
              <a:tr h="110490">
                <a:tc>
                  <a:txBody>
                    <a:bodyPr/>
                    <a:lstStyle/>
                    <a:p>
                      <a:pPr algn="ctr">
                        <a:lnSpc>
                          <a:spcPct val="107000"/>
                        </a:lnSpc>
                        <a:spcBef>
                          <a:spcPts val="1000"/>
                        </a:spcBef>
                        <a:spcAft>
                          <a:spcPts val="0"/>
                        </a:spcAft>
                      </a:pPr>
                      <a:r>
                        <a:rPr lang="en-US" sz="1100">
                          <a:effectLst/>
                        </a:rPr>
                        <a:t>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97211261"/>
                  </a:ext>
                </a:extLst>
              </a:tr>
              <a:tr h="107950">
                <a:tc>
                  <a:txBody>
                    <a:bodyPr/>
                    <a:lstStyle/>
                    <a:p>
                      <a:pPr algn="ctr">
                        <a:lnSpc>
                          <a:spcPct val="107000"/>
                        </a:lnSpc>
                        <a:spcBef>
                          <a:spcPts val="1000"/>
                        </a:spcBef>
                        <a:spcAft>
                          <a:spcPts val="0"/>
                        </a:spcAft>
                      </a:pPr>
                      <a:r>
                        <a:rPr lang="en-US" sz="1100">
                          <a:effectLst/>
                        </a:rPr>
                        <a:t>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39999952"/>
                  </a:ext>
                </a:extLst>
              </a:tr>
              <a:tr h="110490">
                <a:tc>
                  <a:txBody>
                    <a:bodyPr/>
                    <a:lstStyle/>
                    <a:p>
                      <a:pPr algn="ctr">
                        <a:lnSpc>
                          <a:spcPct val="107000"/>
                        </a:lnSpc>
                        <a:spcBef>
                          <a:spcPts val="1000"/>
                        </a:spcBef>
                        <a:spcAft>
                          <a:spcPts val="0"/>
                        </a:spcAft>
                      </a:pPr>
                      <a:r>
                        <a:rPr lang="en-US" sz="1100">
                          <a:effectLst/>
                        </a:rPr>
                        <a:t>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dirty="0">
                          <a:effectLst/>
                        </a:rPr>
                        <a:t>1</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74666015"/>
                  </a:ext>
                </a:extLst>
              </a:tr>
            </a:tbl>
          </a:graphicData>
        </a:graphic>
      </p:graphicFrame>
      <p:sp>
        <p:nvSpPr>
          <p:cNvPr id="39" name="Flecha: curvada hacia la derecha 38">
            <a:extLst>
              <a:ext uri="{FF2B5EF4-FFF2-40B4-BE49-F238E27FC236}">
                <a16:creationId xmlns:a16="http://schemas.microsoft.com/office/drawing/2014/main" id="{3C7A8638-98B3-4E1A-B7EC-7FF0045744CF}"/>
              </a:ext>
            </a:extLst>
          </p:cNvPr>
          <p:cNvSpPr/>
          <p:nvPr/>
        </p:nvSpPr>
        <p:spPr>
          <a:xfrm rot="10800000">
            <a:off x="6501468" y="4144161"/>
            <a:ext cx="335559" cy="67112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Tree>
    <p:extLst>
      <p:ext uri="{BB962C8B-B14F-4D97-AF65-F5344CB8AC3E}">
        <p14:creationId xmlns:p14="http://schemas.microsoft.com/office/powerpoint/2010/main" val="2511365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DC35914-0E1B-4815-A0CF-68A57250C8BA}"/>
              </a:ext>
            </a:extLst>
          </p:cNvPr>
          <p:cNvSpPr/>
          <p:nvPr/>
        </p:nvSpPr>
        <p:spPr>
          <a:xfrm>
            <a:off x="3048000" y="1621433"/>
            <a:ext cx="6096000" cy="1367234"/>
          </a:xfrm>
          <a:prstGeom prst="rect">
            <a:avLst/>
          </a:prstGeom>
        </p:spPr>
        <p:txBody>
          <a:bodyPr>
            <a:spAutoFit/>
          </a:bodyPr>
          <a:lstStyle/>
          <a:p>
            <a:pPr algn="just">
              <a:lnSpc>
                <a:spcPct val="107000"/>
              </a:lnSpc>
              <a:spcAft>
                <a:spcPts val="800"/>
              </a:spcAft>
            </a:pPr>
            <a:r>
              <a:rPr lang="es-MX" b="1" dirty="0">
                <a:latin typeface="Calibri" panose="020F0502020204030204" pitchFamily="34" charset="0"/>
                <a:ea typeface="Calibri" panose="020F0502020204030204" pitchFamily="34" charset="0"/>
                <a:cs typeface="Times New Roman" panose="02020603050405020304" pitchFamily="18" charset="0"/>
              </a:rPr>
              <a:t>Secuencia de medio paso</a:t>
            </a:r>
            <a:endParaRPr lang="es-MX"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En esta secuencia se activan las bobinas de manera que se combinan las secuencias anteriores, el resultado es un paso más corto (la mitad que en las secuencias anteriores).</a:t>
            </a:r>
          </a:p>
        </p:txBody>
      </p:sp>
      <p:graphicFrame>
        <p:nvGraphicFramePr>
          <p:cNvPr id="3" name="Tabla 2">
            <a:extLst>
              <a:ext uri="{FF2B5EF4-FFF2-40B4-BE49-F238E27FC236}">
                <a16:creationId xmlns:a16="http://schemas.microsoft.com/office/drawing/2014/main" id="{6BF8E76A-5DC6-496E-9DBC-7D580CF48255}"/>
              </a:ext>
            </a:extLst>
          </p:cNvPr>
          <p:cNvGraphicFramePr>
            <a:graphicFrameLocks noGrp="1"/>
          </p:cNvGraphicFramePr>
          <p:nvPr/>
        </p:nvGraphicFramePr>
        <p:xfrm>
          <a:off x="4674870" y="3289300"/>
          <a:ext cx="1804035" cy="1890268"/>
        </p:xfrm>
        <a:graphic>
          <a:graphicData uri="http://schemas.openxmlformats.org/drawingml/2006/table">
            <a:tbl>
              <a:tblPr firstRow="1" firstCol="1" bandRow="1">
                <a:tableStyleId>{5C22544A-7EE6-4342-B048-85BDC9FD1C3A}</a:tableStyleId>
              </a:tblPr>
              <a:tblGrid>
                <a:gridCol w="552450">
                  <a:extLst>
                    <a:ext uri="{9D8B030D-6E8A-4147-A177-3AD203B41FA5}">
                      <a16:colId xmlns:a16="http://schemas.microsoft.com/office/drawing/2014/main" val="3173678701"/>
                    </a:ext>
                  </a:extLst>
                </a:gridCol>
                <a:gridCol w="312420">
                  <a:extLst>
                    <a:ext uri="{9D8B030D-6E8A-4147-A177-3AD203B41FA5}">
                      <a16:colId xmlns:a16="http://schemas.microsoft.com/office/drawing/2014/main" val="3147387719"/>
                    </a:ext>
                  </a:extLst>
                </a:gridCol>
                <a:gridCol w="313055">
                  <a:extLst>
                    <a:ext uri="{9D8B030D-6E8A-4147-A177-3AD203B41FA5}">
                      <a16:colId xmlns:a16="http://schemas.microsoft.com/office/drawing/2014/main" val="3298923284"/>
                    </a:ext>
                  </a:extLst>
                </a:gridCol>
                <a:gridCol w="313055">
                  <a:extLst>
                    <a:ext uri="{9D8B030D-6E8A-4147-A177-3AD203B41FA5}">
                      <a16:colId xmlns:a16="http://schemas.microsoft.com/office/drawing/2014/main" val="4283447389"/>
                    </a:ext>
                  </a:extLst>
                </a:gridCol>
                <a:gridCol w="313055">
                  <a:extLst>
                    <a:ext uri="{9D8B030D-6E8A-4147-A177-3AD203B41FA5}">
                      <a16:colId xmlns:a16="http://schemas.microsoft.com/office/drawing/2014/main" val="3252913774"/>
                    </a:ext>
                  </a:extLst>
                </a:gridCol>
              </a:tblGrid>
              <a:tr h="262890">
                <a:tc>
                  <a:txBody>
                    <a:bodyPr/>
                    <a:lstStyle/>
                    <a:p>
                      <a:pPr algn="ctr">
                        <a:lnSpc>
                          <a:spcPct val="107000"/>
                        </a:lnSpc>
                        <a:spcAft>
                          <a:spcPts val="0"/>
                        </a:spcAft>
                      </a:pPr>
                      <a:r>
                        <a:rPr lang="en-US" sz="1100">
                          <a:effectLst/>
                        </a:rPr>
                        <a:t>Bobina</a:t>
                      </a:r>
                      <a:endParaRPr lang="es-MX" sz="1100">
                        <a:effectLst/>
                      </a:endParaRPr>
                    </a:p>
                    <a:p>
                      <a:pPr algn="ctr">
                        <a:lnSpc>
                          <a:spcPct val="107000"/>
                        </a:lnSpc>
                        <a:spcAft>
                          <a:spcPts val="0"/>
                        </a:spcAft>
                      </a:pPr>
                      <a:r>
                        <a:rPr lang="en-US" sz="1100">
                          <a:effectLst/>
                        </a:rPr>
                        <a:t>Paso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B</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C</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D</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36559356"/>
                  </a:ext>
                </a:extLst>
              </a:tr>
              <a:tr h="115570">
                <a:tc>
                  <a:txBody>
                    <a:bodyPr/>
                    <a:lstStyle/>
                    <a:p>
                      <a:pPr algn="ctr">
                        <a:lnSpc>
                          <a:spcPct val="107000"/>
                        </a:lnSpc>
                        <a:spcBef>
                          <a:spcPts val="1000"/>
                        </a:spcBef>
                        <a:spcAft>
                          <a:spcPts val="0"/>
                        </a:spcAft>
                      </a:pPr>
                      <a:r>
                        <a:rPr lang="en-US"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4831481"/>
                  </a:ext>
                </a:extLst>
              </a:tr>
              <a:tr h="118745">
                <a:tc>
                  <a:txBody>
                    <a:bodyPr/>
                    <a:lstStyle/>
                    <a:p>
                      <a:pPr algn="ctr">
                        <a:lnSpc>
                          <a:spcPct val="107000"/>
                        </a:lnSpc>
                        <a:spcBef>
                          <a:spcPts val="1000"/>
                        </a:spcBef>
                        <a:spcAft>
                          <a:spcPts val="0"/>
                        </a:spcAft>
                      </a:pPr>
                      <a:r>
                        <a:rPr lang="en-US" sz="1100">
                          <a:effectLst/>
                        </a:rPr>
                        <a:t>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53334601"/>
                  </a:ext>
                </a:extLst>
              </a:tr>
              <a:tr h="115570">
                <a:tc>
                  <a:txBody>
                    <a:bodyPr/>
                    <a:lstStyle/>
                    <a:p>
                      <a:pPr algn="ctr">
                        <a:lnSpc>
                          <a:spcPct val="107000"/>
                        </a:lnSpc>
                        <a:spcBef>
                          <a:spcPts val="1000"/>
                        </a:spcBef>
                        <a:spcAft>
                          <a:spcPts val="0"/>
                        </a:spcAft>
                      </a:pPr>
                      <a:r>
                        <a:rPr lang="en-US" sz="1100">
                          <a:effectLst/>
                        </a:rPr>
                        <a:t>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0852383"/>
                  </a:ext>
                </a:extLst>
              </a:tr>
              <a:tr h="118745">
                <a:tc>
                  <a:txBody>
                    <a:bodyPr/>
                    <a:lstStyle/>
                    <a:p>
                      <a:pPr algn="ctr">
                        <a:lnSpc>
                          <a:spcPct val="107000"/>
                        </a:lnSpc>
                        <a:spcBef>
                          <a:spcPts val="1000"/>
                        </a:spcBef>
                        <a:spcAft>
                          <a:spcPts val="0"/>
                        </a:spcAft>
                      </a:pPr>
                      <a:r>
                        <a:rPr lang="en-US" sz="1100">
                          <a:effectLst/>
                        </a:rPr>
                        <a:t>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04002758"/>
                  </a:ext>
                </a:extLst>
              </a:tr>
              <a:tr h="118745">
                <a:tc>
                  <a:txBody>
                    <a:bodyPr/>
                    <a:lstStyle/>
                    <a:p>
                      <a:pPr algn="ctr">
                        <a:lnSpc>
                          <a:spcPct val="107000"/>
                        </a:lnSpc>
                        <a:spcBef>
                          <a:spcPts val="1000"/>
                        </a:spcBef>
                        <a:spcAft>
                          <a:spcPts val="0"/>
                        </a:spcAft>
                      </a:pPr>
                      <a:r>
                        <a:rPr lang="en-US" sz="1100">
                          <a:effectLst/>
                        </a:rPr>
                        <a:t>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7130762"/>
                  </a:ext>
                </a:extLst>
              </a:tr>
              <a:tr h="118745">
                <a:tc>
                  <a:txBody>
                    <a:bodyPr/>
                    <a:lstStyle/>
                    <a:p>
                      <a:pPr algn="ctr">
                        <a:lnSpc>
                          <a:spcPct val="107000"/>
                        </a:lnSpc>
                        <a:spcBef>
                          <a:spcPts val="1000"/>
                        </a:spcBef>
                        <a:spcAft>
                          <a:spcPts val="0"/>
                        </a:spcAft>
                      </a:pPr>
                      <a:r>
                        <a:rPr lang="en-US" sz="1100">
                          <a:effectLst/>
                        </a:rPr>
                        <a:t>6</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4976854"/>
                  </a:ext>
                </a:extLst>
              </a:tr>
              <a:tr h="118745">
                <a:tc>
                  <a:txBody>
                    <a:bodyPr/>
                    <a:lstStyle/>
                    <a:p>
                      <a:pPr algn="ctr">
                        <a:lnSpc>
                          <a:spcPct val="107000"/>
                        </a:lnSpc>
                        <a:spcBef>
                          <a:spcPts val="1000"/>
                        </a:spcBef>
                        <a:spcAft>
                          <a:spcPts val="0"/>
                        </a:spcAft>
                      </a:pPr>
                      <a:r>
                        <a:rPr lang="en-US" sz="1100">
                          <a:effectLst/>
                        </a:rPr>
                        <a:t>7</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32121239"/>
                  </a:ext>
                </a:extLst>
              </a:tr>
              <a:tr h="118745">
                <a:tc>
                  <a:txBody>
                    <a:bodyPr/>
                    <a:lstStyle/>
                    <a:p>
                      <a:pPr algn="ctr">
                        <a:lnSpc>
                          <a:spcPct val="107000"/>
                        </a:lnSpc>
                        <a:spcBef>
                          <a:spcPts val="1000"/>
                        </a:spcBef>
                        <a:spcAft>
                          <a:spcPts val="0"/>
                        </a:spcAft>
                      </a:pPr>
                      <a:r>
                        <a:rPr lang="en-US" sz="1100">
                          <a:effectLst/>
                        </a:rPr>
                        <a:t>8</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dirty="0">
                          <a:effectLst/>
                        </a:rPr>
                        <a:t>1</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9430846"/>
                  </a:ext>
                </a:extLst>
              </a:tr>
            </a:tbl>
          </a:graphicData>
        </a:graphic>
      </p:graphicFrame>
      <p:sp>
        <p:nvSpPr>
          <p:cNvPr id="69" name="Flecha: curvada hacia la derecha 68">
            <a:extLst>
              <a:ext uri="{FF2B5EF4-FFF2-40B4-BE49-F238E27FC236}">
                <a16:creationId xmlns:a16="http://schemas.microsoft.com/office/drawing/2014/main" id="{97EE0ABD-481C-4024-A67F-20252B871D58}"/>
              </a:ext>
            </a:extLst>
          </p:cNvPr>
          <p:cNvSpPr/>
          <p:nvPr/>
        </p:nvSpPr>
        <p:spPr>
          <a:xfrm rot="10800000">
            <a:off x="6501466" y="3800213"/>
            <a:ext cx="335559" cy="133310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Tree>
    <p:extLst>
      <p:ext uri="{BB962C8B-B14F-4D97-AF65-F5344CB8AC3E}">
        <p14:creationId xmlns:p14="http://schemas.microsoft.com/office/powerpoint/2010/main" val="1807417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0571803-3FF7-41F9-8B38-AC576FB8E86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59" b="91147" l="9945" r="89917">
                        <a14:foregroundMark x1="18923" y1="82294" x2="18923" y2="82294"/>
                        <a14:foregroundMark x1="18923" y1="91147" x2="18923" y2="91147"/>
                        <a14:foregroundMark x1="20304" y1="87726" x2="20304" y2="87726"/>
                        <a14:foregroundMark x1="17127" y1="85714" x2="17127" y2="85714"/>
                        <a14:foregroundMark x1="17127" y1="89738" x2="17127" y2="89738"/>
                      </a14:backgroundRemoval>
                    </a14:imgEffect>
                  </a14:imgLayer>
                </a14:imgProps>
              </a:ext>
            </a:extLst>
          </a:blip>
          <a:stretch>
            <a:fillRect/>
          </a:stretch>
        </p:blipFill>
        <p:spPr>
          <a:xfrm>
            <a:off x="4197902" y="670552"/>
            <a:ext cx="1801327" cy="1236546"/>
          </a:xfrm>
          <a:prstGeom prst="rect">
            <a:avLst/>
          </a:prstGeom>
        </p:spPr>
      </p:pic>
      <p:sp>
        <p:nvSpPr>
          <p:cNvPr id="8" name="Diagrama de flujo: conector 7">
            <a:extLst>
              <a:ext uri="{FF2B5EF4-FFF2-40B4-BE49-F238E27FC236}">
                <a16:creationId xmlns:a16="http://schemas.microsoft.com/office/drawing/2014/main" id="{51F73B62-CFAF-4EB3-B358-133BE4C24849}"/>
              </a:ext>
            </a:extLst>
          </p:cNvPr>
          <p:cNvSpPr/>
          <p:nvPr/>
        </p:nvSpPr>
        <p:spPr>
          <a:xfrm>
            <a:off x="3548464" y="226502"/>
            <a:ext cx="570452" cy="57045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t>1</a:t>
            </a:r>
          </a:p>
        </p:txBody>
      </p:sp>
      <p:pic>
        <p:nvPicPr>
          <p:cNvPr id="14" name="Imagen 13">
            <a:extLst>
              <a:ext uri="{FF2B5EF4-FFF2-40B4-BE49-F238E27FC236}">
                <a16:creationId xmlns:a16="http://schemas.microsoft.com/office/drawing/2014/main" id="{EBDD0FC7-38E7-46FA-AED3-BFC02E127B6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011" b="92049" l="3851" r="89938">
                        <a14:foregroundMark x1="3851" y1="83039" x2="3851" y2="83039"/>
                        <a14:foregroundMark x1="73292" y1="9011" x2="73292" y2="9011"/>
                        <a14:foregroundMark x1="77888" y1="10601" x2="77888" y2="10601"/>
                        <a14:foregroundMark x1="40870" y1="92049" x2="40870" y2="92049"/>
                      </a14:backgroundRemoval>
                    </a14:imgEffect>
                  </a14:imgLayer>
                </a14:imgProps>
              </a:ext>
            </a:extLst>
          </a:blip>
          <a:stretch>
            <a:fillRect/>
          </a:stretch>
        </p:blipFill>
        <p:spPr>
          <a:xfrm>
            <a:off x="6145253" y="769459"/>
            <a:ext cx="1689153" cy="1187653"/>
          </a:xfrm>
          <a:prstGeom prst="rect">
            <a:avLst/>
          </a:prstGeom>
        </p:spPr>
      </p:pic>
      <p:sp>
        <p:nvSpPr>
          <p:cNvPr id="16" name="CuadroTexto 15">
            <a:extLst>
              <a:ext uri="{FF2B5EF4-FFF2-40B4-BE49-F238E27FC236}">
                <a16:creationId xmlns:a16="http://schemas.microsoft.com/office/drawing/2014/main" id="{5B14717B-568D-4C9F-A477-51F863CA27C2}"/>
              </a:ext>
            </a:extLst>
          </p:cNvPr>
          <p:cNvSpPr txBox="1"/>
          <p:nvPr/>
        </p:nvSpPr>
        <p:spPr>
          <a:xfrm flipH="1">
            <a:off x="4164632" y="293614"/>
            <a:ext cx="4207501" cy="369332"/>
          </a:xfrm>
          <a:prstGeom prst="rect">
            <a:avLst/>
          </a:prstGeom>
          <a:noFill/>
        </p:spPr>
        <p:txBody>
          <a:bodyPr wrap="square" rtlCol="0">
            <a:spAutoFit/>
          </a:bodyPr>
          <a:lstStyle/>
          <a:p>
            <a:r>
              <a:rPr lang="es-MX" dirty="0"/>
              <a:t>Motor de corriente directa - DC</a:t>
            </a:r>
          </a:p>
        </p:txBody>
      </p:sp>
      <p:sp>
        <p:nvSpPr>
          <p:cNvPr id="328" name="Diagrama de flujo: conector 327">
            <a:extLst>
              <a:ext uri="{FF2B5EF4-FFF2-40B4-BE49-F238E27FC236}">
                <a16:creationId xmlns:a16="http://schemas.microsoft.com/office/drawing/2014/main" id="{C42CDA16-FAA4-4777-A002-AE8491931B8E}"/>
              </a:ext>
            </a:extLst>
          </p:cNvPr>
          <p:cNvSpPr/>
          <p:nvPr/>
        </p:nvSpPr>
        <p:spPr>
          <a:xfrm>
            <a:off x="4591005" y="2216091"/>
            <a:ext cx="570452" cy="57045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t>2</a:t>
            </a:r>
          </a:p>
        </p:txBody>
      </p:sp>
      <p:sp>
        <p:nvSpPr>
          <p:cNvPr id="340" name="CuadroTexto 339">
            <a:extLst>
              <a:ext uri="{FF2B5EF4-FFF2-40B4-BE49-F238E27FC236}">
                <a16:creationId xmlns:a16="http://schemas.microsoft.com/office/drawing/2014/main" id="{75CBEB15-6F26-4704-9F31-05C90B241EF9}"/>
              </a:ext>
            </a:extLst>
          </p:cNvPr>
          <p:cNvSpPr txBox="1"/>
          <p:nvPr/>
        </p:nvSpPr>
        <p:spPr>
          <a:xfrm flipH="1">
            <a:off x="5207175" y="2283203"/>
            <a:ext cx="2445811" cy="369332"/>
          </a:xfrm>
          <a:prstGeom prst="rect">
            <a:avLst/>
          </a:prstGeom>
          <a:noFill/>
        </p:spPr>
        <p:txBody>
          <a:bodyPr wrap="square" rtlCol="0">
            <a:spAutoFit/>
          </a:bodyPr>
          <a:lstStyle/>
          <a:p>
            <a:r>
              <a:rPr lang="es-MX" dirty="0"/>
              <a:t>Motor de pasos</a:t>
            </a:r>
          </a:p>
        </p:txBody>
      </p:sp>
      <p:pic>
        <p:nvPicPr>
          <p:cNvPr id="1026" name="Picture 2" descr="Motor a pasos de 4 líneas de control, 5 Vcc Steren Tien">
            <a:extLst>
              <a:ext uri="{FF2B5EF4-FFF2-40B4-BE49-F238E27FC236}">
                <a16:creationId xmlns:a16="http://schemas.microsoft.com/office/drawing/2014/main" id="{42BFB44C-AC2C-472C-B19D-E99D653A0205}"/>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6607" r="91250">
                        <a14:foregroundMark x1="91250" y1="27321" x2="91250" y2="27321"/>
                        <a14:foregroundMark x1="6607" y1="47857" x2="6607" y2="47857"/>
                        <a14:foregroundMark x1="15536" y1="73036" x2="15536" y2="73036"/>
                      </a14:backgroundRemoval>
                    </a14:imgEffect>
                  </a14:imgLayer>
                </a14:imgProps>
              </a:ext>
              <a:ext uri="{28A0092B-C50C-407E-A947-70E740481C1C}">
                <a14:useLocalDpi xmlns:a14="http://schemas.microsoft.com/office/drawing/2010/main" val="0"/>
              </a:ext>
            </a:extLst>
          </a:blip>
          <a:srcRect/>
          <a:stretch>
            <a:fillRect/>
          </a:stretch>
        </p:blipFill>
        <p:spPr bwMode="auto">
          <a:xfrm>
            <a:off x="5349283" y="2596410"/>
            <a:ext cx="1406661" cy="1406661"/>
          </a:xfrm>
          <a:prstGeom prst="rect">
            <a:avLst/>
          </a:prstGeom>
          <a:noFill/>
          <a:extLst>
            <a:ext uri="{909E8E84-426E-40DD-AFC4-6F175D3DCCD1}">
              <a14:hiddenFill xmlns:a14="http://schemas.microsoft.com/office/drawing/2010/main">
                <a:solidFill>
                  <a:srgbClr val="FFFFFF"/>
                </a:solidFill>
              </a14:hiddenFill>
            </a:ext>
          </a:extLst>
        </p:spPr>
      </p:pic>
      <p:sp>
        <p:nvSpPr>
          <p:cNvPr id="344" name="Diagrama de flujo: conector 343">
            <a:extLst>
              <a:ext uri="{FF2B5EF4-FFF2-40B4-BE49-F238E27FC236}">
                <a16:creationId xmlns:a16="http://schemas.microsoft.com/office/drawing/2014/main" id="{F0D2E1FA-74E3-4E58-A757-4839025CACD9}"/>
              </a:ext>
            </a:extLst>
          </p:cNvPr>
          <p:cNvSpPr/>
          <p:nvPr/>
        </p:nvSpPr>
        <p:spPr>
          <a:xfrm>
            <a:off x="4569234" y="4162456"/>
            <a:ext cx="570452" cy="57045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t>3</a:t>
            </a:r>
          </a:p>
        </p:txBody>
      </p:sp>
      <p:sp>
        <p:nvSpPr>
          <p:cNvPr id="345" name="CuadroTexto 344">
            <a:extLst>
              <a:ext uri="{FF2B5EF4-FFF2-40B4-BE49-F238E27FC236}">
                <a16:creationId xmlns:a16="http://schemas.microsoft.com/office/drawing/2014/main" id="{12AD5405-15C1-4402-B3E9-593CDF0D6F42}"/>
              </a:ext>
            </a:extLst>
          </p:cNvPr>
          <p:cNvSpPr txBox="1"/>
          <p:nvPr/>
        </p:nvSpPr>
        <p:spPr>
          <a:xfrm flipH="1">
            <a:off x="5185404" y="4229568"/>
            <a:ext cx="2445811" cy="369332"/>
          </a:xfrm>
          <a:prstGeom prst="rect">
            <a:avLst/>
          </a:prstGeom>
          <a:noFill/>
        </p:spPr>
        <p:txBody>
          <a:bodyPr wrap="square" rtlCol="0">
            <a:spAutoFit/>
          </a:bodyPr>
          <a:lstStyle/>
          <a:p>
            <a:r>
              <a:rPr lang="es-MX" dirty="0"/>
              <a:t>Servomotor</a:t>
            </a:r>
          </a:p>
        </p:txBody>
      </p:sp>
      <p:pic>
        <p:nvPicPr>
          <p:cNvPr id="1028" name="Picture 4" descr="Micro servomotor con torque de 1,8 Kgf/cm Steren Tienda">
            <a:extLst>
              <a:ext uri="{FF2B5EF4-FFF2-40B4-BE49-F238E27FC236}">
                <a16:creationId xmlns:a16="http://schemas.microsoft.com/office/drawing/2014/main" id="{F936EF7E-8B89-4756-A018-17A52337DBD9}"/>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8036" r="93214">
                        <a14:foregroundMark x1="8214" y1="61607" x2="8214" y2="61607"/>
                        <a14:foregroundMark x1="93214" y1="29643" x2="93214" y2="29643"/>
                      </a14:backgroundRemoval>
                    </a14:imgEffect>
                  </a14:imgLayer>
                </a14:imgProps>
              </a:ext>
              <a:ext uri="{28A0092B-C50C-407E-A947-70E740481C1C}">
                <a14:useLocalDpi xmlns:a14="http://schemas.microsoft.com/office/drawing/2010/main" val="0"/>
              </a:ext>
            </a:extLst>
          </a:blip>
          <a:srcRect/>
          <a:stretch>
            <a:fillRect/>
          </a:stretch>
        </p:blipFill>
        <p:spPr bwMode="auto">
          <a:xfrm>
            <a:off x="4918682" y="4376057"/>
            <a:ext cx="2109651" cy="2109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125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 name="Imagen 217">
            <a:extLst>
              <a:ext uri="{FF2B5EF4-FFF2-40B4-BE49-F238E27FC236}">
                <a16:creationId xmlns:a16="http://schemas.microsoft.com/office/drawing/2014/main" id="{220BCAC5-E82B-441C-96DC-C573E979D196}"/>
              </a:ext>
            </a:extLst>
          </p:cNvPr>
          <p:cNvPicPr/>
          <p:nvPr/>
        </p:nvPicPr>
        <p:blipFill>
          <a:blip r:embed="rId2">
            <a:extLst>
              <a:ext uri="{BEBA8EAE-BF5A-486C-A8C5-ECC9F3942E4B}">
                <a14:imgProps xmlns:a14="http://schemas.microsoft.com/office/drawing/2010/main">
                  <a14:imgLayer r:embed="rId3">
                    <a14:imgEffect>
                      <a14:backgroundRemoval t="2536" b="89493" l="4594" r="89753">
                        <a14:foregroundMark x1="6714" y1="67754" x2="6714" y2="67754"/>
                        <a14:foregroundMark x1="6714" y1="67754" x2="6714" y2="67754"/>
                        <a14:foregroundMark x1="15901" y1="75725" x2="15901" y2="75725"/>
                        <a14:foregroundMark x1="8127" y1="75362" x2="8127" y2="75362"/>
                        <a14:foregroundMark x1="65371" y1="78261" x2="65371" y2="78261"/>
                        <a14:foregroundMark x1="4594" y1="63406" x2="4594" y2="63406"/>
                        <a14:foregroundMark x1="13781" y1="6522" x2="13781" y2="6522"/>
                        <a14:foregroundMark x1="20141" y1="2536" x2="20141" y2="2536"/>
                        <a14:foregroundMark x1="63958" y1="3986" x2="63958" y2="3986"/>
                        <a14:foregroundMark x1="72438" y1="9783" x2="72438" y2="9783"/>
                        <a14:foregroundMark x1="4594" y1="9420" x2="4594" y2="9420"/>
                      </a14:backgroundRemoval>
                    </a14:imgEffect>
                  </a14:imgLayer>
                </a14:imgProps>
              </a:ext>
              <a:ext uri="{28A0092B-C50C-407E-A947-70E740481C1C}">
                <a14:useLocalDpi xmlns:a14="http://schemas.microsoft.com/office/drawing/2010/main" val="0"/>
              </a:ext>
            </a:extLst>
          </a:blip>
          <a:srcRect/>
          <a:stretch>
            <a:fillRect/>
          </a:stretch>
        </p:blipFill>
        <p:spPr bwMode="auto">
          <a:xfrm>
            <a:off x="379788" y="740494"/>
            <a:ext cx="3026142" cy="2908717"/>
          </a:xfrm>
          <a:prstGeom prst="rect">
            <a:avLst/>
          </a:prstGeom>
          <a:noFill/>
          <a:ln>
            <a:noFill/>
          </a:ln>
        </p:spPr>
      </p:pic>
      <p:sp>
        <p:nvSpPr>
          <p:cNvPr id="219" name="CuadroTexto 218">
            <a:extLst>
              <a:ext uri="{FF2B5EF4-FFF2-40B4-BE49-F238E27FC236}">
                <a16:creationId xmlns:a16="http://schemas.microsoft.com/office/drawing/2014/main" id="{854C914D-FE7D-4C9B-81C7-9A76F254C7C7}"/>
              </a:ext>
            </a:extLst>
          </p:cNvPr>
          <p:cNvSpPr txBox="1"/>
          <p:nvPr/>
        </p:nvSpPr>
        <p:spPr>
          <a:xfrm>
            <a:off x="2852257" y="679508"/>
            <a:ext cx="9339743" cy="584775"/>
          </a:xfrm>
          <a:prstGeom prst="rect">
            <a:avLst/>
          </a:prstGeom>
          <a:noFill/>
        </p:spPr>
        <p:txBody>
          <a:bodyPr wrap="square" rtlCol="0">
            <a:spAutoFit/>
          </a:bodyPr>
          <a:lstStyle/>
          <a:p>
            <a:r>
              <a:rPr lang="es-MX" sz="3200" b="1" dirty="0"/>
              <a:t>Motor de pasos</a:t>
            </a:r>
            <a:endParaRPr lang="es-MX" b="1" dirty="0"/>
          </a:p>
        </p:txBody>
      </p:sp>
      <p:sp>
        <p:nvSpPr>
          <p:cNvPr id="3" name="Rectángulo 2">
            <a:extLst>
              <a:ext uri="{FF2B5EF4-FFF2-40B4-BE49-F238E27FC236}">
                <a16:creationId xmlns:a16="http://schemas.microsoft.com/office/drawing/2014/main" id="{BBC28977-08EE-4686-A72D-44E7295534C1}"/>
              </a:ext>
            </a:extLst>
          </p:cNvPr>
          <p:cNvSpPr/>
          <p:nvPr/>
        </p:nvSpPr>
        <p:spPr>
          <a:xfrm>
            <a:off x="2914649" y="2166244"/>
            <a:ext cx="8931479" cy="3595728"/>
          </a:xfrm>
          <a:prstGeom prst="rect">
            <a:avLst/>
          </a:prstGeom>
        </p:spPr>
        <p:txBody>
          <a:bodyPr wrap="square">
            <a:spAutoFit/>
          </a:bodyPr>
          <a:lstStyle/>
          <a:p>
            <a:pPr algn="just">
              <a:lnSpc>
                <a:spcPct val="107000"/>
              </a:lnSpc>
              <a:spcBef>
                <a:spcPts val="200"/>
              </a:spcBef>
              <a:spcAft>
                <a:spcPts val="0"/>
              </a:spcAft>
            </a:pPr>
            <a:r>
              <a:rPr lang="es-MX" sz="2400" b="1" i="1" dirty="0">
                <a:latin typeface="Calibri" panose="020F0502020204030204" pitchFamily="34" charset="0"/>
                <a:ea typeface="Times New Roman" panose="02020603050405020304" pitchFamily="18" charset="0"/>
                <a:cs typeface="Times New Roman" panose="02020603050405020304" pitchFamily="18" charset="0"/>
              </a:rPr>
              <a:t>Voltaje</a:t>
            </a:r>
          </a:p>
          <a:p>
            <a:pPr algn="just">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Este valor viene impreso en su carcasa o por lo menos se especifica en su hoja de datos. Algunas veces puede ser necesario aplicar un voltaje superior para lograr que un determinado motor cumpla con el torque deseado, pero esto producirá un calentamiento excesivo y/o acortará la vida útil del motor.</a:t>
            </a:r>
          </a:p>
          <a:p>
            <a:pPr algn="just">
              <a:lnSpc>
                <a:spcPct val="107000"/>
              </a:lnSpc>
              <a:spcBef>
                <a:spcPts val="200"/>
              </a:spcBef>
              <a:spcAft>
                <a:spcPts val="0"/>
              </a:spcAft>
            </a:pPr>
            <a:r>
              <a:rPr lang="es-MX" sz="2400" b="1" i="1" dirty="0">
                <a:solidFill>
                  <a:srgbClr val="767171"/>
                </a:solidFill>
                <a:latin typeface="Calibri" panose="020F0502020204030204" pitchFamily="34" charset="0"/>
                <a:ea typeface="Times New Roman" panose="02020603050405020304" pitchFamily="18" charset="0"/>
                <a:cs typeface="Times New Roman" panose="02020603050405020304" pitchFamily="18" charset="0"/>
              </a:rPr>
              <a:t> </a:t>
            </a:r>
          </a:p>
          <a:p>
            <a:pPr algn="just">
              <a:lnSpc>
                <a:spcPct val="107000"/>
              </a:lnSpc>
              <a:spcBef>
                <a:spcPts val="200"/>
              </a:spcBef>
              <a:spcAft>
                <a:spcPts val="0"/>
              </a:spcAft>
            </a:pPr>
            <a:r>
              <a:rPr lang="es-MX" sz="2400" b="1" i="1" dirty="0">
                <a:latin typeface="Calibri" panose="020F0502020204030204" pitchFamily="34" charset="0"/>
                <a:ea typeface="Times New Roman" panose="02020603050405020304" pitchFamily="18" charset="0"/>
                <a:cs typeface="Times New Roman" panose="02020603050405020304" pitchFamily="18" charset="0"/>
              </a:rPr>
              <a:t>Resistencia eléctrica</a:t>
            </a:r>
          </a:p>
          <a:p>
            <a:pPr algn="just">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Esta resistencia determinará la corriente que consumirá el motor, y su valor afecta la curva de torque del motor y su velocidad máxima de operación.</a:t>
            </a:r>
          </a:p>
          <a:p>
            <a:pPr algn="just">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4195259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F6559AE-BAC0-40C5-9301-7B35F9C076F6}"/>
              </a:ext>
            </a:extLst>
          </p:cNvPr>
          <p:cNvSpPr/>
          <p:nvPr/>
        </p:nvSpPr>
        <p:spPr>
          <a:xfrm>
            <a:off x="3048000" y="1265459"/>
            <a:ext cx="6096000" cy="4327082"/>
          </a:xfrm>
          <a:prstGeom prst="rect">
            <a:avLst/>
          </a:prstGeom>
        </p:spPr>
        <p:txBody>
          <a:bodyPr>
            <a:spAutoFit/>
          </a:bodyPr>
          <a:lstStyle/>
          <a:p>
            <a:pPr algn="just">
              <a:lnSpc>
                <a:spcPct val="107000"/>
              </a:lnSpc>
              <a:spcBef>
                <a:spcPts val="200"/>
              </a:spcBef>
              <a:spcAft>
                <a:spcPts val="0"/>
              </a:spcAft>
            </a:pPr>
            <a:r>
              <a:rPr lang="es-MX" sz="2400" b="1" i="1" dirty="0">
                <a:latin typeface="Calibri" panose="020F0502020204030204" pitchFamily="34" charset="0"/>
                <a:ea typeface="Times New Roman" panose="02020603050405020304" pitchFamily="18" charset="0"/>
                <a:cs typeface="Times New Roman" panose="02020603050405020304" pitchFamily="18" charset="0"/>
              </a:rPr>
              <a:t>Grados por paso</a:t>
            </a:r>
          </a:p>
          <a:p>
            <a:pPr algn="just">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Es el punto más importante al momento de elegir un motor de pasos.  Define la cantidad de grados que girará el eje para cada paso completo. Una operación de medio-paso o </a:t>
            </a:r>
            <a:r>
              <a:rPr lang="es-MX" dirty="0" err="1">
                <a:latin typeface="Calibri" panose="020F0502020204030204" pitchFamily="34" charset="0"/>
                <a:ea typeface="Calibri" panose="020F0502020204030204" pitchFamily="34" charset="0"/>
                <a:cs typeface="Times New Roman" panose="02020603050405020304" pitchFamily="18" charset="0"/>
              </a:rPr>
              <a:t>semi-paso</a:t>
            </a:r>
            <a:r>
              <a:rPr lang="es-MX" dirty="0">
                <a:latin typeface="Calibri" panose="020F0502020204030204" pitchFamily="34" charset="0"/>
                <a:ea typeface="Calibri" panose="020F0502020204030204" pitchFamily="34" charset="0"/>
                <a:cs typeface="Times New Roman" panose="02020603050405020304" pitchFamily="18" charset="0"/>
              </a:rPr>
              <a:t> (</a:t>
            </a:r>
            <a:r>
              <a:rPr lang="es-MX" dirty="0" err="1">
                <a:latin typeface="Calibri" panose="020F0502020204030204" pitchFamily="34" charset="0"/>
                <a:ea typeface="Calibri" panose="020F0502020204030204" pitchFamily="34" charset="0"/>
                <a:cs typeface="Times New Roman" panose="02020603050405020304" pitchFamily="18" charset="0"/>
              </a:rPr>
              <a:t>half</a:t>
            </a:r>
            <a:r>
              <a:rPr lang="es-MX" dirty="0">
                <a:latin typeface="Calibri" panose="020F0502020204030204" pitchFamily="34" charset="0"/>
                <a:ea typeface="Calibri" panose="020F0502020204030204" pitchFamily="34" charset="0"/>
                <a:cs typeface="Times New Roman" panose="02020603050405020304" pitchFamily="18" charset="0"/>
              </a:rPr>
              <a:t> step) del motor duplicará la cantidad de pasos por revolución al reducir la cantidad de grados por paso. Cuando el valor de grados por paso no está indicado en el motor, es posible contar a mano la cantidad de pasos por vuelta, haciendo girar el motor y sintiendo por el tacto cada "diente" magnético. Los grados por paso se calculan dividiendo 360 (una vuelta completa) por la cantidad de pasos que se contaron. Las cantidades más comunes de grados por paso son: 0,72°, 1.8°, 3.6°, 7.5°, 15° y hasta 90°. A este valor se le llama la resolución del motor. </a:t>
            </a:r>
          </a:p>
        </p:txBody>
      </p:sp>
    </p:spTree>
    <p:extLst>
      <p:ext uri="{BB962C8B-B14F-4D97-AF65-F5344CB8AC3E}">
        <p14:creationId xmlns:p14="http://schemas.microsoft.com/office/powerpoint/2010/main" val="372421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4040D7D-3D3D-4E92-8E70-97DC19AC082A}"/>
              </a:ext>
            </a:extLst>
          </p:cNvPr>
          <p:cNvSpPr/>
          <p:nvPr/>
        </p:nvSpPr>
        <p:spPr>
          <a:xfrm>
            <a:off x="1680592" y="1118494"/>
            <a:ext cx="8931479" cy="4441088"/>
          </a:xfrm>
          <a:prstGeom prst="rect">
            <a:avLst/>
          </a:prstGeom>
        </p:spPr>
        <p:txBody>
          <a:bodyPr wrap="square">
            <a:spAutoFit/>
          </a:bodyPr>
          <a:lstStyle/>
          <a:p>
            <a:pPr algn="just">
              <a:lnSpc>
                <a:spcPct val="107000"/>
              </a:lnSpc>
              <a:spcBef>
                <a:spcPts val="200"/>
              </a:spcBef>
              <a:spcAft>
                <a:spcPts val="0"/>
              </a:spcAft>
            </a:pPr>
            <a:r>
              <a:rPr lang="es-MX" sz="2400" b="1" i="1" dirty="0">
                <a:latin typeface="Calibri" panose="020F0502020204030204" pitchFamily="34" charset="0"/>
                <a:ea typeface="Times New Roman" panose="02020603050405020304" pitchFamily="18" charset="0"/>
                <a:cs typeface="Times New Roman" panose="02020603050405020304" pitchFamily="18" charset="0"/>
              </a:rPr>
              <a:t>Tipos de Torques</a:t>
            </a:r>
          </a:p>
          <a:p>
            <a:pPr algn="just">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A continuación, se mencionan los diferentes torques que son importantes a considerar para el diseño de nuestro proyecto, es recomendar verificar las especificaciones de cada motor para hacer la comparativa. Los motores chinos es recomendable hacer pruebas ya que posiblemente no nos den lo que indica.</a:t>
            </a:r>
          </a:p>
          <a:p>
            <a:pPr algn="just">
              <a:lnSpc>
                <a:spcPct val="107000"/>
              </a:lnSpc>
              <a:spcAft>
                <a:spcPts val="800"/>
              </a:spcAft>
            </a:pPr>
            <a:r>
              <a:rPr lang="es-MX" b="1" dirty="0">
                <a:latin typeface="Calibri" panose="020F0502020204030204" pitchFamily="34" charset="0"/>
                <a:ea typeface="Calibri" panose="020F0502020204030204" pitchFamily="34" charset="0"/>
                <a:cs typeface="Times New Roman" panose="02020603050405020304" pitchFamily="18" charset="0"/>
              </a:rPr>
              <a:t>Torque de arranque (</a:t>
            </a:r>
            <a:r>
              <a:rPr lang="es-MX" b="1" dirty="0" err="1">
                <a:latin typeface="Calibri" panose="020F0502020204030204" pitchFamily="34" charset="0"/>
                <a:ea typeface="Calibri" panose="020F0502020204030204" pitchFamily="34" charset="0"/>
                <a:cs typeface="Times New Roman" panose="02020603050405020304" pitchFamily="18" charset="0"/>
              </a:rPr>
              <a:t>pull</a:t>
            </a:r>
            <a:r>
              <a:rPr lang="es-MX" b="1" dirty="0">
                <a:latin typeface="Calibri" panose="020F0502020204030204" pitchFamily="34" charset="0"/>
                <a:ea typeface="Calibri" panose="020F0502020204030204" pitchFamily="34" charset="0"/>
                <a:cs typeface="Times New Roman" panose="02020603050405020304" pitchFamily="18" charset="0"/>
              </a:rPr>
              <a:t> in torque):</a:t>
            </a:r>
            <a:r>
              <a:rPr lang="es-MX" dirty="0">
                <a:latin typeface="Calibri" panose="020F0502020204030204" pitchFamily="34" charset="0"/>
                <a:ea typeface="Calibri" panose="020F0502020204030204" pitchFamily="34" charset="0"/>
                <a:cs typeface="Times New Roman" panose="02020603050405020304" pitchFamily="18" charset="0"/>
              </a:rPr>
              <a:t> Es el torque máximo para vencer la inercia del rotor para empezar a girar a máxima velocidad o la velocidad indicada.</a:t>
            </a:r>
          </a:p>
          <a:p>
            <a:pPr algn="just">
              <a:lnSpc>
                <a:spcPct val="107000"/>
              </a:lnSpc>
              <a:spcAft>
                <a:spcPts val="800"/>
              </a:spcAft>
            </a:pPr>
            <a:r>
              <a:rPr lang="es-MX" b="1" dirty="0">
                <a:latin typeface="Calibri" panose="020F0502020204030204" pitchFamily="34" charset="0"/>
                <a:ea typeface="Calibri" panose="020F0502020204030204" pitchFamily="34" charset="0"/>
                <a:cs typeface="Times New Roman" panose="02020603050405020304" pitchFamily="18" charset="0"/>
              </a:rPr>
              <a:t>Torque de giro (</a:t>
            </a:r>
            <a:r>
              <a:rPr lang="es-MX" b="1" dirty="0" err="1">
                <a:latin typeface="Calibri" panose="020F0502020204030204" pitchFamily="34" charset="0"/>
                <a:ea typeface="Calibri" panose="020F0502020204030204" pitchFamily="34" charset="0"/>
                <a:cs typeface="Times New Roman" panose="02020603050405020304" pitchFamily="18" charset="0"/>
              </a:rPr>
              <a:t>pull</a:t>
            </a:r>
            <a:r>
              <a:rPr lang="es-MX" b="1" dirty="0">
                <a:latin typeface="Calibri" panose="020F0502020204030204" pitchFamily="34" charset="0"/>
                <a:ea typeface="Calibri" panose="020F0502020204030204" pitchFamily="34" charset="0"/>
                <a:cs typeface="Times New Roman" panose="02020603050405020304" pitchFamily="18" charset="0"/>
              </a:rPr>
              <a:t> </a:t>
            </a:r>
            <a:r>
              <a:rPr lang="es-MX" b="1" dirty="0" err="1">
                <a:latin typeface="Calibri" panose="020F0502020204030204" pitchFamily="34" charset="0"/>
                <a:ea typeface="Calibri" panose="020F0502020204030204" pitchFamily="34" charset="0"/>
                <a:cs typeface="Times New Roman" panose="02020603050405020304" pitchFamily="18" charset="0"/>
              </a:rPr>
              <a:t>out</a:t>
            </a:r>
            <a:r>
              <a:rPr lang="es-MX" b="1" dirty="0">
                <a:latin typeface="Calibri" panose="020F0502020204030204" pitchFamily="34" charset="0"/>
                <a:ea typeface="Calibri" panose="020F0502020204030204" pitchFamily="34" charset="0"/>
                <a:cs typeface="Times New Roman" panose="02020603050405020304" pitchFamily="18" charset="0"/>
              </a:rPr>
              <a:t> torque):</a:t>
            </a:r>
            <a:r>
              <a:rPr lang="es-MX" dirty="0">
                <a:latin typeface="Calibri" panose="020F0502020204030204" pitchFamily="34" charset="0"/>
                <a:ea typeface="Calibri" panose="020F0502020204030204" pitchFamily="34" charset="0"/>
                <a:cs typeface="Times New Roman" panose="02020603050405020304" pitchFamily="18" charset="0"/>
              </a:rPr>
              <a:t> Es el máximo torque que el motor puede proporcionar sin sufrir pérdida de pasos.</a:t>
            </a:r>
          </a:p>
          <a:p>
            <a:pPr algn="just">
              <a:lnSpc>
                <a:spcPct val="107000"/>
              </a:lnSpc>
              <a:spcAft>
                <a:spcPts val="800"/>
              </a:spcAft>
            </a:pPr>
            <a:r>
              <a:rPr lang="es-MX" b="1" dirty="0">
                <a:latin typeface="Calibri" panose="020F0502020204030204" pitchFamily="34" charset="0"/>
                <a:ea typeface="Calibri" panose="020F0502020204030204" pitchFamily="34" charset="0"/>
                <a:cs typeface="Times New Roman" panose="02020603050405020304" pitchFamily="18" charset="0"/>
              </a:rPr>
              <a:t>Torque de retención (</a:t>
            </a:r>
            <a:r>
              <a:rPr lang="es-MX" b="1" dirty="0" err="1">
                <a:latin typeface="Calibri" panose="020F0502020204030204" pitchFamily="34" charset="0"/>
                <a:ea typeface="Calibri" panose="020F0502020204030204" pitchFamily="34" charset="0"/>
                <a:cs typeface="Times New Roman" panose="02020603050405020304" pitchFamily="18" charset="0"/>
              </a:rPr>
              <a:t>detent</a:t>
            </a:r>
            <a:r>
              <a:rPr lang="es-MX" b="1" dirty="0">
                <a:latin typeface="Calibri" panose="020F0502020204030204" pitchFamily="34" charset="0"/>
                <a:ea typeface="Calibri" panose="020F0502020204030204" pitchFamily="34" charset="0"/>
                <a:cs typeface="Times New Roman" panose="02020603050405020304" pitchFamily="18" charset="0"/>
              </a:rPr>
              <a:t> torque):</a:t>
            </a:r>
            <a:r>
              <a:rPr lang="es-MX" dirty="0">
                <a:latin typeface="Calibri" panose="020F0502020204030204" pitchFamily="34" charset="0"/>
                <a:ea typeface="Calibri" panose="020F0502020204030204" pitchFamily="34" charset="0"/>
                <a:cs typeface="Times New Roman" panose="02020603050405020304" pitchFamily="18" charset="0"/>
              </a:rPr>
              <a:t> Es el torque máximo aplicado sin provocar la rotación del eje cuando el motor se encuentra sin energizar.</a:t>
            </a:r>
          </a:p>
          <a:p>
            <a:pPr algn="just">
              <a:lnSpc>
                <a:spcPct val="107000"/>
              </a:lnSpc>
              <a:spcAft>
                <a:spcPts val="800"/>
              </a:spcAft>
            </a:pPr>
            <a:r>
              <a:rPr lang="es-MX" b="1" dirty="0">
                <a:latin typeface="Calibri" panose="020F0502020204030204" pitchFamily="34" charset="0"/>
                <a:ea typeface="Calibri" panose="020F0502020204030204" pitchFamily="34" charset="0"/>
                <a:cs typeface="Times New Roman" panose="02020603050405020304" pitchFamily="18" charset="0"/>
              </a:rPr>
              <a:t>Torque de anclaje (holding torque): </a:t>
            </a:r>
            <a:r>
              <a:rPr lang="es-MX" dirty="0">
                <a:latin typeface="Calibri" panose="020F0502020204030204" pitchFamily="34" charset="0"/>
                <a:ea typeface="Calibri" panose="020F0502020204030204" pitchFamily="34" charset="0"/>
                <a:cs typeface="Times New Roman" panose="02020603050405020304" pitchFamily="18" charset="0"/>
              </a:rPr>
              <a:t>Es el torque máximo que puede ser aplicado sin provocar la rotación, ocurre al tener el motor parado y alimentado.</a:t>
            </a:r>
          </a:p>
        </p:txBody>
      </p:sp>
    </p:spTree>
    <p:extLst>
      <p:ext uri="{BB962C8B-B14F-4D97-AF65-F5344CB8AC3E}">
        <p14:creationId xmlns:p14="http://schemas.microsoft.com/office/powerpoint/2010/main" val="261290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B0F4B4D-B4E9-441B-B56B-6BFB45EEA761}"/>
              </a:ext>
            </a:extLst>
          </p:cNvPr>
          <p:cNvSpPr/>
          <p:nvPr/>
        </p:nvSpPr>
        <p:spPr>
          <a:xfrm>
            <a:off x="3048000" y="2242258"/>
            <a:ext cx="6096000" cy="2492349"/>
          </a:xfrm>
          <a:prstGeom prst="rect">
            <a:avLst/>
          </a:prstGeom>
        </p:spPr>
        <p:txBody>
          <a:bodyPr>
            <a:spAutoFit/>
          </a:bodyPr>
          <a:lstStyle/>
          <a:p>
            <a:pPr algn="just">
              <a:lnSpc>
                <a:spcPct val="107000"/>
              </a:lnSpc>
              <a:spcBef>
                <a:spcPts val="200"/>
              </a:spcBef>
              <a:spcAft>
                <a:spcPts val="0"/>
              </a:spcAft>
            </a:pPr>
            <a:r>
              <a:rPr lang="es-MX" sz="2800" b="1" dirty="0">
                <a:latin typeface="Calibri" panose="020F0502020204030204" pitchFamily="34" charset="0"/>
                <a:ea typeface="Times New Roman" panose="02020603050405020304" pitchFamily="18" charset="0"/>
                <a:cs typeface="Times New Roman" panose="02020603050405020304" pitchFamily="18" charset="0"/>
              </a:rPr>
              <a:t>Categorías</a:t>
            </a:r>
          </a:p>
          <a:p>
            <a:r>
              <a:rPr lang="es-MX" dirty="0">
                <a:latin typeface="Calibri" panose="020F0502020204030204" pitchFamily="34" charset="0"/>
                <a:ea typeface="Calibri" panose="020F0502020204030204" pitchFamily="34" charset="0"/>
                <a:cs typeface="Times New Roman" panose="02020603050405020304" pitchFamily="18" charset="0"/>
              </a:rPr>
              <a:t>Los motores de pasos se encuentran comúnmente en las impresoras para el control del avance del papel y el cabezal.</a:t>
            </a:r>
          </a:p>
          <a:p>
            <a:endParaRPr lang="es-MX" dirty="0">
              <a:latin typeface="Calibri" panose="020F0502020204030204" pitchFamily="34" charset="0"/>
              <a:ea typeface="Calibri" panose="020F0502020204030204" pitchFamily="34" charset="0"/>
              <a:cs typeface="Times New Roman" panose="02020603050405020304" pitchFamily="18" charset="0"/>
            </a:endParaRPr>
          </a:p>
          <a:p>
            <a:r>
              <a:rPr lang="es-MX" dirty="0">
                <a:latin typeface="Calibri" panose="020F0502020204030204" pitchFamily="34" charset="0"/>
                <a:ea typeface="Calibri" panose="020F0502020204030204" pitchFamily="34" charset="0"/>
                <a:cs typeface="Times New Roman" panose="02020603050405020304" pitchFamily="18" charset="0"/>
              </a:rPr>
              <a:t>Puede encontrárseles en tres subcategorías: unipolares, bipolares y multifase.  En este curso trabajaremos con motores unipolares, por lo cual se explicará a detalle únicamente este tipo</a:t>
            </a:r>
            <a:endParaRPr lang="es-MX" dirty="0"/>
          </a:p>
        </p:txBody>
      </p:sp>
    </p:spTree>
    <p:extLst>
      <p:ext uri="{BB962C8B-B14F-4D97-AF65-F5344CB8AC3E}">
        <p14:creationId xmlns:p14="http://schemas.microsoft.com/office/powerpoint/2010/main" val="3517984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7EB57BE-2AA0-4B72-A211-7C4B8E4946AD}"/>
              </a:ext>
            </a:extLst>
          </p:cNvPr>
          <p:cNvSpPr/>
          <p:nvPr/>
        </p:nvSpPr>
        <p:spPr>
          <a:xfrm>
            <a:off x="3048000" y="2251434"/>
            <a:ext cx="6096000" cy="2355132"/>
          </a:xfrm>
          <a:prstGeom prst="rect">
            <a:avLst/>
          </a:prstGeom>
        </p:spPr>
        <p:txBody>
          <a:bodyPr>
            <a:spAutoFit/>
          </a:bodyPr>
          <a:lstStyle/>
          <a:p>
            <a:pPr algn="just">
              <a:lnSpc>
                <a:spcPct val="107000"/>
              </a:lnSpc>
              <a:spcBef>
                <a:spcPts val="200"/>
              </a:spcBef>
              <a:spcAft>
                <a:spcPts val="0"/>
              </a:spcAft>
            </a:pPr>
            <a:r>
              <a:rPr lang="es-MX" sz="2400" b="1" i="1" dirty="0">
                <a:latin typeface="Calibri" panose="020F0502020204030204" pitchFamily="34" charset="0"/>
                <a:ea typeface="Times New Roman" panose="02020603050405020304" pitchFamily="18" charset="0"/>
                <a:cs typeface="Times New Roman" panose="02020603050405020304" pitchFamily="18" charset="0"/>
              </a:rPr>
              <a:t>Motores de paso unipolares</a:t>
            </a:r>
          </a:p>
          <a:p>
            <a:pPr algn="just">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Son los más simples de controlar.  Normalmente tienen 5 o 6 cables dependiendo de su conexión interna.  De estos cables 4 se utilizan para los pulsos que indican la secuencia y duración de los pasos, y los restantes sirven como alimentación del motor.</a:t>
            </a:r>
          </a:p>
          <a:p>
            <a:pPr algn="just">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Existen tres secuencias para el manejo de este tipo de motores:</a:t>
            </a:r>
          </a:p>
        </p:txBody>
      </p:sp>
    </p:spTree>
    <p:extLst>
      <p:ext uri="{BB962C8B-B14F-4D97-AF65-F5344CB8AC3E}">
        <p14:creationId xmlns:p14="http://schemas.microsoft.com/office/powerpoint/2010/main" val="332777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28BYJ-48 Stepper Motor DC 5V + ULN2003 Driver Test Module Board 5 Line 4  Phase Step Motor - اتومز لاب | Atoms Lab">
            <a:extLst>
              <a:ext uri="{FF2B5EF4-FFF2-40B4-BE49-F238E27FC236}">
                <a16:creationId xmlns:a16="http://schemas.microsoft.com/office/drawing/2014/main" id="{AC70A750-CF1C-4887-9CEF-D549739BC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380" y="2372008"/>
            <a:ext cx="3671180" cy="36711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28BYJ-48 5V Stepper Motor interfacing with Arduino">
            <a:extLst>
              <a:ext uri="{FF2B5EF4-FFF2-40B4-BE49-F238E27FC236}">
                <a16:creationId xmlns:a16="http://schemas.microsoft.com/office/drawing/2014/main" id="{54F3170F-7FD6-4A7C-A2B2-C8969A7757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206" y="1078730"/>
            <a:ext cx="5867400" cy="234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972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512FC9A-003D-4C55-BFC3-9B938AC204F7}"/>
              </a:ext>
            </a:extLst>
          </p:cNvPr>
          <p:cNvSpPr/>
          <p:nvPr/>
        </p:nvSpPr>
        <p:spPr>
          <a:xfrm>
            <a:off x="3048000" y="1660081"/>
            <a:ext cx="6096000" cy="1766189"/>
          </a:xfrm>
          <a:prstGeom prst="rect">
            <a:avLst/>
          </a:prstGeom>
        </p:spPr>
        <p:txBody>
          <a:bodyPr>
            <a:spAutoFit/>
          </a:bodyPr>
          <a:lstStyle/>
          <a:p>
            <a:pPr algn="just">
              <a:lnSpc>
                <a:spcPct val="107000"/>
              </a:lnSpc>
              <a:spcAft>
                <a:spcPts val="800"/>
              </a:spcAft>
            </a:pPr>
            <a:r>
              <a:rPr lang="es-MX" b="1" dirty="0">
                <a:latin typeface="Calibri" panose="020F0502020204030204" pitchFamily="34" charset="0"/>
                <a:ea typeface="Calibri" panose="020F0502020204030204" pitchFamily="34" charset="0"/>
                <a:cs typeface="Times New Roman" panose="02020603050405020304" pitchFamily="18" charset="0"/>
              </a:rPr>
              <a:t>Secuencia normal</a:t>
            </a:r>
            <a:endParaRPr lang="es-MX"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En esta secuencia se avanza un paso a la vez, debido a que siempre existen dos bobinas activas.  </a:t>
            </a:r>
          </a:p>
          <a:p>
            <a:pPr algn="just">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Con esta secuencia se obtiene un alto torque de paso y retención.</a:t>
            </a:r>
          </a:p>
        </p:txBody>
      </p:sp>
      <p:graphicFrame>
        <p:nvGraphicFramePr>
          <p:cNvPr id="5" name="Tabla 4">
            <a:extLst>
              <a:ext uri="{FF2B5EF4-FFF2-40B4-BE49-F238E27FC236}">
                <a16:creationId xmlns:a16="http://schemas.microsoft.com/office/drawing/2014/main" id="{48579C8A-809E-4EC6-A19E-DFF30F2630CD}"/>
              </a:ext>
            </a:extLst>
          </p:cNvPr>
          <p:cNvGraphicFramePr>
            <a:graphicFrameLocks noGrp="1"/>
          </p:cNvGraphicFramePr>
          <p:nvPr/>
        </p:nvGraphicFramePr>
        <p:xfrm>
          <a:off x="4687888" y="3632200"/>
          <a:ext cx="1778000" cy="1209548"/>
        </p:xfrm>
        <a:graphic>
          <a:graphicData uri="http://schemas.openxmlformats.org/drawingml/2006/table">
            <a:tbl>
              <a:tblPr firstRow="1" firstCol="1" bandRow="1">
                <a:tableStyleId>{5C22544A-7EE6-4342-B048-85BDC9FD1C3A}</a:tableStyleId>
              </a:tblPr>
              <a:tblGrid>
                <a:gridCol w="544195">
                  <a:extLst>
                    <a:ext uri="{9D8B030D-6E8A-4147-A177-3AD203B41FA5}">
                      <a16:colId xmlns:a16="http://schemas.microsoft.com/office/drawing/2014/main" val="531152651"/>
                    </a:ext>
                  </a:extLst>
                </a:gridCol>
                <a:gridCol w="307975">
                  <a:extLst>
                    <a:ext uri="{9D8B030D-6E8A-4147-A177-3AD203B41FA5}">
                      <a16:colId xmlns:a16="http://schemas.microsoft.com/office/drawing/2014/main" val="412616621"/>
                    </a:ext>
                  </a:extLst>
                </a:gridCol>
                <a:gridCol w="308610">
                  <a:extLst>
                    <a:ext uri="{9D8B030D-6E8A-4147-A177-3AD203B41FA5}">
                      <a16:colId xmlns:a16="http://schemas.microsoft.com/office/drawing/2014/main" val="3853638236"/>
                    </a:ext>
                  </a:extLst>
                </a:gridCol>
                <a:gridCol w="308610">
                  <a:extLst>
                    <a:ext uri="{9D8B030D-6E8A-4147-A177-3AD203B41FA5}">
                      <a16:colId xmlns:a16="http://schemas.microsoft.com/office/drawing/2014/main" val="828328510"/>
                    </a:ext>
                  </a:extLst>
                </a:gridCol>
                <a:gridCol w="308610">
                  <a:extLst>
                    <a:ext uri="{9D8B030D-6E8A-4147-A177-3AD203B41FA5}">
                      <a16:colId xmlns:a16="http://schemas.microsoft.com/office/drawing/2014/main" val="3450018952"/>
                    </a:ext>
                  </a:extLst>
                </a:gridCol>
              </a:tblGrid>
              <a:tr h="245745">
                <a:tc>
                  <a:txBody>
                    <a:bodyPr/>
                    <a:lstStyle/>
                    <a:p>
                      <a:pPr algn="ctr">
                        <a:lnSpc>
                          <a:spcPct val="107000"/>
                        </a:lnSpc>
                        <a:spcAft>
                          <a:spcPts val="0"/>
                        </a:spcAft>
                      </a:pPr>
                      <a:r>
                        <a:rPr lang="en-US" sz="1100">
                          <a:effectLst/>
                        </a:rPr>
                        <a:t>Bobina</a:t>
                      </a:r>
                      <a:endParaRPr lang="es-MX" sz="1100">
                        <a:effectLst/>
                      </a:endParaRPr>
                    </a:p>
                    <a:p>
                      <a:pPr algn="ctr">
                        <a:lnSpc>
                          <a:spcPct val="107000"/>
                        </a:lnSpc>
                        <a:spcAft>
                          <a:spcPts val="0"/>
                        </a:spcAft>
                      </a:pPr>
                      <a:r>
                        <a:rPr lang="en-US" sz="1100">
                          <a:effectLst/>
                        </a:rPr>
                        <a:t>Paso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B</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C</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D</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64795428"/>
                  </a:ext>
                </a:extLst>
              </a:tr>
              <a:tr h="107950">
                <a:tc>
                  <a:txBody>
                    <a:bodyPr/>
                    <a:lstStyle/>
                    <a:p>
                      <a:pPr algn="ctr">
                        <a:lnSpc>
                          <a:spcPct val="107000"/>
                        </a:lnSpc>
                        <a:spcBef>
                          <a:spcPts val="1000"/>
                        </a:spcBef>
                        <a:spcAft>
                          <a:spcPts val="0"/>
                        </a:spcAft>
                      </a:pPr>
                      <a:r>
                        <a:rPr lang="en-US"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54401903"/>
                  </a:ext>
                </a:extLst>
              </a:tr>
              <a:tr h="110490">
                <a:tc>
                  <a:txBody>
                    <a:bodyPr/>
                    <a:lstStyle/>
                    <a:p>
                      <a:pPr algn="ctr">
                        <a:lnSpc>
                          <a:spcPct val="107000"/>
                        </a:lnSpc>
                        <a:spcBef>
                          <a:spcPts val="1000"/>
                        </a:spcBef>
                        <a:spcAft>
                          <a:spcPts val="0"/>
                        </a:spcAft>
                      </a:pPr>
                      <a:r>
                        <a:rPr lang="en-US" sz="1100">
                          <a:effectLst/>
                        </a:rPr>
                        <a:t>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0464393"/>
                  </a:ext>
                </a:extLst>
              </a:tr>
              <a:tr h="107950">
                <a:tc>
                  <a:txBody>
                    <a:bodyPr/>
                    <a:lstStyle/>
                    <a:p>
                      <a:pPr algn="ctr">
                        <a:lnSpc>
                          <a:spcPct val="107000"/>
                        </a:lnSpc>
                        <a:spcBef>
                          <a:spcPts val="1000"/>
                        </a:spcBef>
                        <a:spcAft>
                          <a:spcPts val="0"/>
                        </a:spcAft>
                      </a:pPr>
                      <a:r>
                        <a:rPr lang="en-US" sz="1100">
                          <a:effectLst/>
                        </a:rPr>
                        <a:t>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40210959"/>
                  </a:ext>
                </a:extLst>
              </a:tr>
              <a:tr h="110490">
                <a:tc>
                  <a:txBody>
                    <a:bodyPr/>
                    <a:lstStyle/>
                    <a:p>
                      <a:pPr algn="ctr">
                        <a:lnSpc>
                          <a:spcPct val="107000"/>
                        </a:lnSpc>
                        <a:spcBef>
                          <a:spcPts val="1000"/>
                        </a:spcBef>
                        <a:spcAft>
                          <a:spcPts val="0"/>
                        </a:spcAft>
                      </a:pPr>
                      <a:r>
                        <a:rPr lang="en-US" sz="1100">
                          <a:effectLst/>
                        </a:rPr>
                        <a:t>4</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a:effectLst/>
                        </a:rPr>
                        <a:t>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Bef>
                          <a:spcPts val="1000"/>
                        </a:spcBef>
                        <a:spcAft>
                          <a:spcPts val="0"/>
                        </a:spcAft>
                      </a:pPr>
                      <a:r>
                        <a:rPr lang="en-US" sz="1100" dirty="0">
                          <a:effectLst/>
                        </a:rPr>
                        <a:t>1</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64711611"/>
                  </a:ext>
                </a:extLst>
              </a:tr>
            </a:tbl>
          </a:graphicData>
        </a:graphic>
      </p:graphicFrame>
      <p:sp>
        <p:nvSpPr>
          <p:cNvPr id="9" name="Flecha: curvada hacia la derecha 8">
            <a:extLst>
              <a:ext uri="{FF2B5EF4-FFF2-40B4-BE49-F238E27FC236}">
                <a16:creationId xmlns:a16="http://schemas.microsoft.com/office/drawing/2014/main" id="{EF056160-4CD0-4B5A-ABF4-7C581610CCD6}"/>
              </a:ext>
            </a:extLst>
          </p:cNvPr>
          <p:cNvSpPr/>
          <p:nvPr/>
        </p:nvSpPr>
        <p:spPr>
          <a:xfrm rot="10800000">
            <a:off x="6501468" y="4144161"/>
            <a:ext cx="335559" cy="67112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Tree>
    <p:extLst>
      <p:ext uri="{BB962C8B-B14F-4D97-AF65-F5344CB8AC3E}">
        <p14:creationId xmlns:p14="http://schemas.microsoft.com/office/powerpoint/2010/main" val="6947259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583</TotalTime>
  <Words>752</Words>
  <Application>Microsoft Office PowerPoint</Application>
  <PresentationFormat>Panorámica</PresentationFormat>
  <Paragraphs>136</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Century Gothic</vt:lpstr>
      <vt:lpstr>Rage Italic</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TereLAP</dc:creator>
  <cp:lastModifiedBy>Maria Teresa Orvananos Guerrero</cp:lastModifiedBy>
  <cp:revision>39</cp:revision>
  <dcterms:created xsi:type="dcterms:W3CDTF">2020-09-08T15:52:45Z</dcterms:created>
  <dcterms:modified xsi:type="dcterms:W3CDTF">2021-10-12T16:59:08Z</dcterms:modified>
</cp:coreProperties>
</file>