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314" r:id="rId3"/>
    <p:sldId id="338" r:id="rId4"/>
    <p:sldId id="349" r:id="rId5"/>
    <p:sldId id="316" r:id="rId6"/>
    <p:sldId id="345" r:id="rId7"/>
    <p:sldId id="346" r:id="rId8"/>
    <p:sldId id="348" r:id="rId9"/>
    <p:sldId id="347" r:id="rId10"/>
    <p:sldId id="35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A5D48-40E4-4B84-B971-FEF140ABAC59}" type="datetimeFigureOut">
              <a:rPr lang="en-US" smtClean="0"/>
              <a:t>10/2/2018</a:t>
            </a:fld>
            <a:endParaRPr lang="en-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50C12-7E03-4DAB-AE81-6FE743E22531}" type="slidenum">
              <a:rPr lang="en-US" smtClean="0"/>
              <a:t>‹Nº›</a:t>
            </a:fld>
            <a:endParaRPr lang="en-US" dirty="0"/>
          </a:p>
        </p:txBody>
      </p:sp>
    </p:spTree>
    <p:extLst>
      <p:ext uri="{BB962C8B-B14F-4D97-AF65-F5344CB8AC3E}">
        <p14:creationId xmlns:p14="http://schemas.microsoft.com/office/powerpoint/2010/main" val="1067311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Builder </a:t>
            </a:r>
            <a:r>
              <a:rPr lang="en-US" dirty="0" smtClean="0"/>
              <a:t>Pattern</a:t>
            </a:r>
            <a:endParaRPr lang="en-US" dirty="0"/>
          </a:p>
        </p:txBody>
      </p:sp>
      <p:sp>
        <p:nvSpPr>
          <p:cNvPr id="4" name="Marcador de texto 3"/>
          <p:cNvSpPr>
            <a:spLocks noGrp="1"/>
          </p:cNvSpPr>
          <p:nvPr>
            <p:ph type="body" idx="1"/>
          </p:nvPr>
        </p:nvSpPr>
        <p:spPr/>
        <p:txBody>
          <a:bodyPr/>
          <a:lstStyle/>
          <a:p>
            <a:endParaRPr lang="es-419"/>
          </a:p>
        </p:txBody>
      </p:sp>
    </p:spTree>
    <p:extLst>
      <p:ext uri="{BB962C8B-B14F-4D97-AF65-F5344CB8AC3E}">
        <p14:creationId xmlns:p14="http://schemas.microsoft.com/office/powerpoint/2010/main" val="1112571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Applicability</a:t>
            </a:r>
            <a:endParaRPr lang="es-419" dirty="0"/>
          </a:p>
        </p:txBody>
      </p:sp>
      <p:sp>
        <p:nvSpPr>
          <p:cNvPr id="4" name="Marcador de contenido 3"/>
          <p:cNvSpPr>
            <a:spLocks noGrp="1"/>
          </p:cNvSpPr>
          <p:nvPr>
            <p:ph idx="1"/>
          </p:nvPr>
        </p:nvSpPr>
        <p:spPr/>
        <p:txBody>
          <a:bodyPr>
            <a:normAutofit fontScale="55000" lnSpcReduction="20000"/>
          </a:bodyPr>
          <a:lstStyle/>
          <a:p>
            <a:r>
              <a:rPr lang="en-US" sz="2500" b="1" dirty="0" smtClean="0"/>
              <a:t>When </a:t>
            </a:r>
            <a:r>
              <a:rPr lang="en-US" sz="2500" b="1" dirty="0"/>
              <a:t>you have a "telescopic" constructor.</a:t>
            </a:r>
          </a:p>
          <a:p>
            <a:pPr marL="0" indent="0">
              <a:buNone/>
            </a:pPr>
            <a:r>
              <a:rPr lang="en-US" dirty="0"/>
              <a:t>A constructor with a dozen of optional parameters is not convenient to call. You have to specify all of the parameters, even if you do not need them.</a:t>
            </a:r>
          </a:p>
          <a:p>
            <a:pPr marL="0" indent="0">
              <a:buNone/>
            </a:pPr>
            <a:r>
              <a:rPr lang="en-US" dirty="0"/>
              <a:t>To ease the pain, one can overload a long constructor and create several shorter versions with fewer parameters. They will still call the main constructor, but pass some default values into omitted parameters.</a:t>
            </a:r>
          </a:p>
          <a:p>
            <a:pPr marL="0" indent="0">
              <a:buNone/>
            </a:pPr>
            <a:r>
              <a:rPr lang="en-US" i="1" dirty="0" smtClean="0"/>
              <a:t>The </a:t>
            </a:r>
            <a:r>
              <a:rPr lang="en-US" i="1" dirty="0"/>
              <a:t>Builder pattern allows building objects step by step. Moreover, you can use only required steps and skip the optional ones when building a simple object.</a:t>
            </a:r>
          </a:p>
          <a:p>
            <a:r>
              <a:rPr lang="en-US" sz="2500" b="1" dirty="0" smtClean="0"/>
              <a:t>When </a:t>
            </a:r>
            <a:r>
              <a:rPr lang="en-US" sz="2500" b="1" dirty="0"/>
              <a:t>your code has to create different representations of one product (for example, stone and wooden houses). Construction of the product has similar steps that differ in details. Plus, although the products may be similar, they do not necessary have to have a common base class or interface</a:t>
            </a:r>
            <a:r>
              <a:rPr lang="en-US" sz="2500" b="1" dirty="0" smtClean="0"/>
              <a:t>.</a:t>
            </a:r>
          </a:p>
          <a:p>
            <a:pPr marL="0" indent="0">
              <a:buNone/>
            </a:pPr>
            <a:r>
              <a:rPr lang="en-US" dirty="0" smtClean="0"/>
              <a:t>Builder </a:t>
            </a:r>
            <a:r>
              <a:rPr lang="en-US" dirty="0"/>
              <a:t>can be used to construct different products using the same building process.</a:t>
            </a:r>
          </a:p>
          <a:p>
            <a:pPr marL="0" indent="0">
              <a:buNone/>
            </a:pPr>
            <a:r>
              <a:rPr lang="en-US" dirty="0"/>
              <a:t>Each distinct product will be represented by a separate builder class. Code that controls the construction order may live in a single director class.</a:t>
            </a:r>
          </a:p>
          <a:p>
            <a:r>
              <a:rPr lang="en-US" sz="2500" b="1" dirty="0" smtClean="0"/>
              <a:t>When </a:t>
            </a:r>
            <a:r>
              <a:rPr lang="en-US" sz="2500" b="1" dirty="0"/>
              <a:t>you have to build a </a:t>
            </a:r>
            <a:r>
              <a:rPr lang="en-US" sz="2500" b="1" dirty="0" smtClean="0"/>
              <a:t>Composite</a:t>
            </a:r>
            <a:r>
              <a:rPr lang="en-US" sz="2500" b="1" dirty="0"/>
              <a:t> tree or another complex object.</a:t>
            </a:r>
          </a:p>
          <a:p>
            <a:pPr marL="0" indent="0">
              <a:buNone/>
            </a:pPr>
            <a:r>
              <a:rPr lang="en-US" dirty="0" smtClean="0"/>
              <a:t>Builder </a:t>
            </a:r>
            <a:r>
              <a:rPr lang="en-US" dirty="0"/>
              <a:t>constructs products steps by step. It allows deferred or even recursive building that is mandatory when you are working with tree structures. Builder does not expose unfinished product while running construction steps. This prevents client code from getting corrupted results.</a:t>
            </a:r>
          </a:p>
          <a:p>
            <a:endParaRPr lang="es-419" dirty="0"/>
          </a:p>
        </p:txBody>
      </p:sp>
    </p:spTree>
    <p:extLst>
      <p:ext uri="{BB962C8B-B14F-4D97-AF65-F5344CB8AC3E}">
        <p14:creationId xmlns:p14="http://schemas.microsoft.com/office/powerpoint/2010/main" val="19719188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Builder Pattern</a:t>
            </a:r>
            <a:r>
              <a:rPr lang="en-US" dirty="0"/>
              <a:t/>
            </a:r>
            <a:br>
              <a:rPr lang="en-US" dirty="0"/>
            </a:br>
            <a:endParaRPr lang="es-419" dirty="0"/>
          </a:p>
        </p:txBody>
      </p:sp>
      <p:sp>
        <p:nvSpPr>
          <p:cNvPr id="6" name="Marcador de contenido 5"/>
          <p:cNvSpPr>
            <a:spLocks noGrp="1"/>
          </p:cNvSpPr>
          <p:nvPr>
            <p:ph idx="1"/>
          </p:nvPr>
        </p:nvSpPr>
        <p:spPr/>
        <p:txBody>
          <a:bodyPr>
            <a:normAutofit/>
          </a:bodyPr>
          <a:lstStyle/>
          <a:p>
            <a:pPr marL="0" indent="0">
              <a:buNone/>
            </a:pPr>
            <a:r>
              <a:rPr lang="en-US" b="1" dirty="0" smtClean="0"/>
              <a:t>A</a:t>
            </a:r>
            <a:r>
              <a:rPr lang="en-US" dirty="0" smtClean="0"/>
              <a:t> </a:t>
            </a:r>
            <a:r>
              <a:rPr lang="en-US" dirty="0"/>
              <a:t>creational design pattern that lets you produce different types and representations of an object using the same building process. Builder allows constructing complex objects step by step.</a:t>
            </a:r>
            <a:endParaRPr lang="es-419" dirty="0"/>
          </a:p>
        </p:txBody>
      </p:sp>
    </p:spTree>
    <p:extLst>
      <p:ext uri="{BB962C8B-B14F-4D97-AF65-F5344CB8AC3E}">
        <p14:creationId xmlns:p14="http://schemas.microsoft.com/office/powerpoint/2010/main" val="3203377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Intent</a:t>
            </a:r>
            <a:r>
              <a:rPr lang="en-US" dirty="0"/>
              <a:t/>
            </a:r>
            <a:br>
              <a:rPr lang="en-US" dirty="0"/>
            </a:br>
            <a:endParaRPr lang="es-419" dirty="0"/>
          </a:p>
        </p:txBody>
      </p:sp>
      <p:sp>
        <p:nvSpPr>
          <p:cNvPr id="6" name="Marcador de contenido 5"/>
          <p:cNvSpPr>
            <a:spLocks noGrp="1"/>
          </p:cNvSpPr>
          <p:nvPr>
            <p:ph idx="1"/>
          </p:nvPr>
        </p:nvSpPr>
        <p:spPr/>
        <p:txBody>
          <a:bodyPr>
            <a:normAutofit/>
          </a:bodyPr>
          <a:lstStyle/>
          <a:p>
            <a:r>
              <a:rPr lang="en-US" dirty="0" smtClean="0"/>
              <a:t>Separate the construction of a complex object from its representation so that you can use the same construction process for different types of objects</a:t>
            </a:r>
            <a:r>
              <a:rPr lang="en-US" dirty="0" smtClean="0"/>
              <a:t>.</a:t>
            </a:r>
            <a:endParaRPr lang="en-US" dirty="0" smtClean="0"/>
          </a:p>
          <a:p>
            <a:r>
              <a:rPr lang="en-US" dirty="0" smtClean="0"/>
              <a:t>Parse a complex representation and create one of several target </a:t>
            </a:r>
            <a:r>
              <a:rPr lang="en-US" dirty="0" err="1" smtClean="0"/>
              <a:t>objets</a:t>
            </a:r>
            <a:r>
              <a:rPr lang="en-US" dirty="0" smtClean="0"/>
              <a:t> out of it.</a:t>
            </a:r>
            <a:endParaRPr lang="en-US" dirty="0" smtClean="0"/>
          </a:p>
        </p:txBody>
      </p:sp>
    </p:spTree>
    <p:extLst>
      <p:ext uri="{BB962C8B-B14F-4D97-AF65-F5344CB8AC3E}">
        <p14:creationId xmlns:p14="http://schemas.microsoft.com/office/powerpoint/2010/main" val="102935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err="1" smtClean="0"/>
              <a:t>Build</a:t>
            </a:r>
            <a:r>
              <a:rPr lang="es-419" dirty="0" smtClean="0"/>
              <a:t> a </a:t>
            </a:r>
            <a:r>
              <a:rPr lang="es-419" dirty="0" err="1" smtClean="0"/>
              <a:t>house</a:t>
            </a:r>
            <a:endParaRPr lang="es-419" dirty="0"/>
          </a:p>
        </p:txBody>
      </p:sp>
      <p:pic>
        <p:nvPicPr>
          <p:cNvPr id="1026" name="Picture 2" descr="Resultado de imagen para hou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4775" y="2088421"/>
            <a:ext cx="3216361" cy="33649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ho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7122" y="2507839"/>
            <a:ext cx="3803947" cy="2526105"/>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8" descr="Resultado de imagen para hous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419"/>
          </a:p>
        </p:txBody>
      </p:sp>
      <p:pic>
        <p:nvPicPr>
          <p:cNvPr id="1034" name="Picture 10" descr="home design and architect architecture design for home  uniq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7961" y="2088421"/>
            <a:ext cx="3172336" cy="3364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66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Benefits </a:t>
            </a:r>
            <a:endParaRPr lang="es-419" dirty="0"/>
          </a:p>
        </p:txBody>
      </p:sp>
      <p:sp>
        <p:nvSpPr>
          <p:cNvPr id="6" name="Marcador de contenido 5"/>
          <p:cNvSpPr>
            <a:spLocks noGrp="1"/>
          </p:cNvSpPr>
          <p:nvPr>
            <p:ph idx="1"/>
          </p:nvPr>
        </p:nvSpPr>
        <p:spPr/>
        <p:txBody>
          <a:bodyPr>
            <a:normAutofit/>
          </a:bodyPr>
          <a:lstStyle/>
          <a:p>
            <a:r>
              <a:rPr lang="en-US" dirty="0" smtClean="0"/>
              <a:t>Ideal of construction process occurs in a number of discrete steps</a:t>
            </a:r>
          </a:p>
          <a:p>
            <a:r>
              <a:rPr lang="en-US" dirty="0" smtClean="0"/>
              <a:t>Strict separation between data representation and the construction process.</a:t>
            </a:r>
            <a:endParaRPr lang="en-US" dirty="0" smtClean="0"/>
          </a:p>
          <a:p>
            <a:r>
              <a:rPr lang="en-US" dirty="0" smtClean="0"/>
              <a:t>Convenient when a single product can be represented by several representations</a:t>
            </a:r>
          </a:p>
          <a:p>
            <a:r>
              <a:rPr lang="en-US" dirty="0" smtClean="0"/>
              <a:t>Offers fine-grained control over construction process</a:t>
            </a:r>
            <a:endParaRPr lang="en-US" dirty="0" smtClean="0"/>
          </a:p>
          <a:p>
            <a:endParaRPr lang="en-US" dirty="0"/>
          </a:p>
        </p:txBody>
      </p:sp>
    </p:spTree>
    <p:extLst>
      <p:ext uri="{BB962C8B-B14F-4D97-AF65-F5344CB8AC3E}">
        <p14:creationId xmlns:p14="http://schemas.microsoft.com/office/powerpoint/2010/main" val="2898454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UMl</a:t>
            </a:r>
            <a:endParaRPr lang="es-419" dirty="0"/>
          </a:p>
        </p:txBody>
      </p:sp>
      <p:pic>
        <p:nvPicPr>
          <p:cNvPr id="5" name="Marcador de contenido 4"/>
          <p:cNvPicPr>
            <a:picLocks noGrp="1" noChangeAspect="1"/>
          </p:cNvPicPr>
          <p:nvPr>
            <p:ph idx="1"/>
          </p:nvPr>
        </p:nvPicPr>
        <p:blipFill>
          <a:blip r:embed="rId2"/>
          <a:stretch>
            <a:fillRect/>
          </a:stretch>
        </p:blipFill>
        <p:spPr>
          <a:xfrm>
            <a:off x="1847293" y="2286000"/>
            <a:ext cx="8649814" cy="3581400"/>
          </a:xfrm>
          <a:prstGeom prst="rect">
            <a:avLst/>
          </a:prstGeom>
        </p:spPr>
      </p:pic>
    </p:spTree>
    <p:extLst>
      <p:ext uri="{BB962C8B-B14F-4D97-AF65-F5344CB8AC3E}">
        <p14:creationId xmlns:p14="http://schemas.microsoft.com/office/powerpoint/2010/main" val="2826884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How to implement</a:t>
            </a:r>
            <a:endParaRPr lang="es-419" dirty="0"/>
          </a:p>
        </p:txBody>
      </p:sp>
      <p:sp>
        <p:nvSpPr>
          <p:cNvPr id="4" name="Marcador de contenido 3"/>
          <p:cNvSpPr>
            <a:spLocks noGrp="1"/>
          </p:cNvSpPr>
          <p:nvPr>
            <p:ph idx="1"/>
          </p:nvPr>
        </p:nvSpPr>
        <p:spPr>
          <a:xfrm>
            <a:off x="1371600" y="2286000"/>
            <a:ext cx="9601200" cy="4114800"/>
          </a:xfrm>
        </p:spPr>
        <p:txBody>
          <a:bodyPr>
            <a:normAutofit fontScale="85000" lnSpcReduction="10000"/>
          </a:bodyPr>
          <a:lstStyle/>
          <a:p>
            <a:pPr marL="457200" indent="-457200">
              <a:buFont typeface="+mj-lt"/>
              <a:buAutoNum type="arabicPeriod"/>
            </a:pPr>
            <a:r>
              <a:rPr lang="en-US" dirty="0"/>
              <a:t>Make sure that you have the common steps of building the product, as well as variations of the steps that lead to the creation of various representations of products.</a:t>
            </a:r>
          </a:p>
          <a:p>
            <a:pPr marL="457200" indent="-457200">
              <a:buFont typeface="+mj-lt"/>
              <a:buAutoNum type="arabicPeriod"/>
            </a:pPr>
            <a:r>
              <a:rPr lang="en-US" dirty="0"/>
              <a:t>Create the </a:t>
            </a:r>
            <a:r>
              <a:rPr lang="en-US" i="1" dirty="0"/>
              <a:t>Builder</a:t>
            </a:r>
            <a:r>
              <a:rPr lang="en-US" dirty="0"/>
              <a:t> </a:t>
            </a:r>
            <a:r>
              <a:rPr lang="en-US" dirty="0" smtClean="0"/>
              <a:t>interface (or abstract class) </a:t>
            </a:r>
            <a:r>
              <a:rPr lang="en-US" dirty="0"/>
              <a:t>and declare production steps in it.</a:t>
            </a:r>
          </a:p>
          <a:p>
            <a:pPr marL="457200" indent="-457200">
              <a:buFont typeface="+mj-lt"/>
              <a:buAutoNum type="arabicPeriod"/>
            </a:pPr>
            <a:r>
              <a:rPr lang="en-US" dirty="0"/>
              <a:t>Create a </a:t>
            </a:r>
            <a:r>
              <a:rPr lang="en-US" i="1" dirty="0"/>
              <a:t>Concrete Builder</a:t>
            </a:r>
            <a:r>
              <a:rPr lang="en-US" dirty="0"/>
              <a:t> class for each of the product representations. Implement their construction steps.</a:t>
            </a:r>
          </a:p>
          <a:p>
            <a:pPr marL="457200" indent="-457200">
              <a:buFont typeface="+mj-lt"/>
              <a:buAutoNum type="arabicPeriod"/>
            </a:pPr>
            <a:r>
              <a:rPr lang="en-US" dirty="0"/>
              <a:t>Think about creating a </a:t>
            </a:r>
            <a:r>
              <a:rPr lang="en-US" i="1" dirty="0"/>
              <a:t>Director</a:t>
            </a:r>
            <a:r>
              <a:rPr lang="en-US" dirty="0"/>
              <a:t> class. Its methods should create different product configurations, using different steps of the same builder instance.</a:t>
            </a:r>
          </a:p>
          <a:p>
            <a:pPr marL="457200" indent="-457200">
              <a:buFont typeface="+mj-lt"/>
              <a:buAutoNum type="arabicPeriod"/>
            </a:pPr>
            <a:r>
              <a:rPr lang="en-US" dirty="0"/>
              <a:t>The client code creates both </a:t>
            </a:r>
            <a:r>
              <a:rPr lang="en-US" i="1" dirty="0"/>
              <a:t>Builder</a:t>
            </a:r>
            <a:r>
              <a:rPr lang="en-US" dirty="0"/>
              <a:t> and </a:t>
            </a:r>
            <a:r>
              <a:rPr lang="en-US" i="1" dirty="0"/>
              <a:t>Director</a:t>
            </a:r>
            <a:r>
              <a:rPr lang="en-US" dirty="0"/>
              <a:t> objects. It creates a builder instance first and then passes it either to the director's constructor or its production methods.</a:t>
            </a:r>
          </a:p>
          <a:p>
            <a:pPr marL="457200" indent="-457200">
              <a:buFont typeface="+mj-lt"/>
              <a:buAutoNum type="arabicPeriod"/>
            </a:pPr>
            <a:r>
              <a:rPr lang="en-US" dirty="0"/>
              <a:t>The client should call a production method of a </a:t>
            </a:r>
            <a:r>
              <a:rPr lang="en-US" i="1" dirty="0"/>
              <a:t>Director</a:t>
            </a:r>
            <a:r>
              <a:rPr lang="en-US" dirty="0"/>
              <a:t> object to begin the construction process.</a:t>
            </a:r>
          </a:p>
          <a:p>
            <a:pPr marL="457200" indent="-457200">
              <a:buFont typeface="+mj-lt"/>
              <a:buAutoNum type="arabicPeriod"/>
            </a:pPr>
            <a:r>
              <a:rPr lang="en-US" dirty="0"/>
              <a:t>The result can be obtained from the </a:t>
            </a:r>
            <a:r>
              <a:rPr lang="en-US" i="1" dirty="0"/>
              <a:t>Director</a:t>
            </a:r>
            <a:r>
              <a:rPr lang="en-US" dirty="0"/>
              <a:t> object only if all products have a common interface. In the opposite case, each </a:t>
            </a:r>
            <a:r>
              <a:rPr lang="en-US" i="1" dirty="0"/>
              <a:t>Builder</a:t>
            </a:r>
            <a:r>
              <a:rPr lang="en-US" dirty="0"/>
              <a:t> must have its own method of retrieving the result.</a:t>
            </a:r>
          </a:p>
        </p:txBody>
      </p:sp>
    </p:spTree>
    <p:extLst>
      <p:ext uri="{BB962C8B-B14F-4D97-AF65-F5344CB8AC3E}">
        <p14:creationId xmlns:p14="http://schemas.microsoft.com/office/powerpoint/2010/main" val="34087483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Checklist</a:t>
            </a:r>
            <a:endParaRPr lang="es-419" dirty="0"/>
          </a:p>
        </p:txBody>
      </p:sp>
      <p:sp>
        <p:nvSpPr>
          <p:cNvPr id="4" name="Marcador de contenido 3"/>
          <p:cNvSpPr>
            <a:spLocks noGrp="1"/>
          </p:cNvSpPr>
          <p:nvPr>
            <p:ph idx="1"/>
          </p:nvPr>
        </p:nvSpPr>
        <p:spPr/>
        <p:txBody>
          <a:bodyPr/>
          <a:lstStyle/>
          <a:p>
            <a:r>
              <a:rPr lang="en-US" dirty="0" smtClean="0"/>
              <a:t>Define a director that calls the builder methods in the correct order.</a:t>
            </a:r>
          </a:p>
          <a:p>
            <a:r>
              <a:rPr lang="en-US" dirty="0" smtClean="0"/>
              <a:t>Make sure the client does not use NEW anywhere and only uses the builder to create new instances.</a:t>
            </a:r>
            <a:endParaRPr lang="es-419" dirty="0"/>
          </a:p>
        </p:txBody>
      </p:sp>
    </p:spTree>
    <p:extLst>
      <p:ext uri="{BB962C8B-B14F-4D97-AF65-F5344CB8AC3E}">
        <p14:creationId xmlns:p14="http://schemas.microsoft.com/office/powerpoint/2010/main" val="2197457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Comments</a:t>
            </a:r>
            <a:endParaRPr lang="es-419" dirty="0"/>
          </a:p>
        </p:txBody>
      </p:sp>
      <p:sp>
        <p:nvSpPr>
          <p:cNvPr id="4" name="Marcador de contenido 3"/>
          <p:cNvSpPr>
            <a:spLocks noGrp="1"/>
          </p:cNvSpPr>
          <p:nvPr>
            <p:ph idx="1"/>
          </p:nvPr>
        </p:nvSpPr>
        <p:spPr/>
        <p:txBody>
          <a:bodyPr/>
          <a:lstStyle/>
          <a:p>
            <a:r>
              <a:rPr lang="en-US" dirty="0" smtClean="0"/>
              <a:t>You can also use a prototype or factory pattern to create the parts</a:t>
            </a:r>
          </a:p>
          <a:p>
            <a:r>
              <a:rPr lang="en-US" dirty="0" smtClean="0"/>
              <a:t>The builder pattern is especially useful to create composite </a:t>
            </a:r>
            <a:r>
              <a:rPr lang="en-US" dirty="0" err="1" smtClean="0"/>
              <a:t>objets</a:t>
            </a:r>
            <a:endParaRPr lang="en-US" dirty="0" smtClean="0"/>
          </a:p>
          <a:p>
            <a:r>
              <a:rPr lang="en-US" dirty="0" smtClean="0"/>
              <a:t>You can refactor a Factory Method pattern into a Builder as your code gets more complex</a:t>
            </a:r>
            <a:endParaRPr lang="en-US" dirty="0" smtClean="0"/>
          </a:p>
          <a:p>
            <a:endParaRPr lang="es-419" dirty="0"/>
          </a:p>
        </p:txBody>
      </p:sp>
    </p:spTree>
    <p:extLst>
      <p:ext uri="{BB962C8B-B14F-4D97-AF65-F5344CB8AC3E}">
        <p14:creationId xmlns:p14="http://schemas.microsoft.com/office/powerpoint/2010/main" val="1090780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TM10001105[[fn=Recorte]]</Template>
  <TotalTime>9884</TotalTime>
  <Words>435</Words>
  <Application>Microsoft Office PowerPoint</Application>
  <PresentationFormat>Panorámica</PresentationFormat>
  <Paragraphs>38</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Franklin Gothic Book</vt:lpstr>
      <vt:lpstr>Crop</vt:lpstr>
      <vt:lpstr>Builder Pattern</vt:lpstr>
      <vt:lpstr>Builder Pattern </vt:lpstr>
      <vt:lpstr>Intent </vt:lpstr>
      <vt:lpstr>Build a house</vt:lpstr>
      <vt:lpstr>Benefits </vt:lpstr>
      <vt:lpstr>UMl</vt:lpstr>
      <vt:lpstr>How to implement</vt:lpstr>
      <vt:lpstr>Checklist</vt:lpstr>
      <vt:lpstr>Comments</vt:lpstr>
      <vt:lpstr>Applicability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uml</dc:title>
  <dc:creator>Lidia .</dc:creator>
  <cp:lastModifiedBy>Lidia .</cp:lastModifiedBy>
  <cp:revision>116</cp:revision>
  <dcterms:created xsi:type="dcterms:W3CDTF">2018-07-24T16:02:13Z</dcterms:created>
  <dcterms:modified xsi:type="dcterms:W3CDTF">2018-10-02T21:53:34Z</dcterms:modified>
</cp:coreProperties>
</file>