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314" r:id="rId3"/>
    <p:sldId id="338" r:id="rId4"/>
    <p:sldId id="316" r:id="rId5"/>
    <p:sldId id="345" r:id="rId6"/>
    <p:sldId id="346" r:id="rId7"/>
    <p:sldId id="348" r:id="rId8"/>
    <p:sldId id="347" r:id="rId9"/>
    <p:sldId id="35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1362"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5D48-40E4-4B84-B971-FEF140ABAC59}" type="datetimeFigureOut">
              <a:rPr lang="en-US" smtClean="0"/>
              <a:t>10/2/2018</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50C12-7E03-4DAB-AE81-6FE743E22531}" type="slidenum">
              <a:rPr lang="en-US" smtClean="0"/>
              <a:t>‹Nº›</a:t>
            </a:fld>
            <a:endParaRPr lang="en-US" dirty="0"/>
          </a:p>
        </p:txBody>
      </p:sp>
    </p:spTree>
    <p:extLst>
      <p:ext uri="{BB962C8B-B14F-4D97-AF65-F5344CB8AC3E}">
        <p14:creationId xmlns:p14="http://schemas.microsoft.com/office/powerpoint/2010/main" val="106731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Prototype Pattern</a:t>
            </a:r>
            <a:endParaRPr lang="en-US" dirty="0"/>
          </a:p>
        </p:txBody>
      </p:sp>
      <p:sp>
        <p:nvSpPr>
          <p:cNvPr id="4" name="Marcador de texto 3"/>
          <p:cNvSpPr>
            <a:spLocks noGrp="1"/>
          </p:cNvSpPr>
          <p:nvPr>
            <p:ph type="body" idx="1"/>
          </p:nvPr>
        </p:nvSpPr>
        <p:spPr/>
        <p:txBody>
          <a:bodyPr/>
          <a:lstStyle/>
          <a:p>
            <a:endParaRPr lang="es-419"/>
          </a:p>
        </p:txBody>
      </p:sp>
    </p:spTree>
    <p:extLst>
      <p:ext uri="{BB962C8B-B14F-4D97-AF65-F5344CB8AC3E}">
        <p14:creationId xmlns:p14="http://schemas.microsoft.com/office/powerpoint/2010/main" val="11125717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Prototype Pattern</a:t>
            </a:r>
            <a:r>
              <a:rPr lang="en-US" dirty="0"/>
              <a:t/>
            </a:r>
            <a:br>
              <a:rPr lang="en-US" dirty="0"/>
            </a:br>
            <a:endParaRPr lang="es-419" dirty="0"/>
          </a:p>
        </p:txBody>
      </p:sp>
      <p:sp>
        <p:nvSpPr>
          <p:cNvPr id="6" name="Marcador de contenido 5"/>
          <p:cNvSpPr>
            <a:spLocks noGrp="1"/>
          </p:cNvSpPr>
          <p:nvPr>
            <p:ph idx="1"/>
          </p:nvPr>
        </p:nvSpPr>
        <p:spPr/>
        <p:txBody>
          <a:bodyPr>
            <a:normAutofit/>
          </a:bodyPr>
          <a:lstStyle/>
          <a:p>
            <a:pPr marL="0" indent="0">
              <a:buNone/>
            </a:pPr>
            <a:r>
              <a:rPr lang="en-US" b="1" dirty="0" smtClean="0"/>
              <a:t>A</a:t>
            </a:r>
            <a:r>
              <a:rPr lang="en-US" dirty="0" smtClean="0"/>
              <a:t> </a:t>
            </a:r>
            <a:r>
              <a:rPr lang="en-US" dirty="0"/>
              <a:t>creational design pattern that lets you produce new objects by copying existing ones without compromising their internals.</a:t>
            </a:r>
            <a:endParaRPr lang="es-419" dirty="0"/>
          </a:p>
        </p:txBody>
      </p:sp>
    </p:spTree>
    <p:extLst>
      <p:ext uri="{BB962C8B-B14F-4D97-AF65-F5344CB8AC3E}">
        <p14:creationId xmlns:p14="http://schemas.microsoft.com/office/powerpoint/2010/main" val="32033772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Intent</a:t>
            </a:r>
            <a:r>
              <a:rPr lang="en-US" dirty="0"/>
              <a:t/>
            </a:r>
            <a:br>
              <a:rPr lang="en-US" dirty="0"/>
            </a:br>
            <a:endParaRPr lang="es-419" dirty="0"/>
          </a:p>
        </p:txBody>
      </p:sp>
      <p:sp>
        <p:nvSpPr>
          <p:cNvPr id="6" name="Marcador de contenido 5"/>
          <p:cNvSpPr>
            <a:spLocks noGrp="1"/>
          </p:cNvSpPr>
          <p:nvPr>
            <p:ph idx="1"/>
          </p:nvPr>
        </p:nvSpPr>
        <p:spPr/>
        <p:txBody>
          <a:bodyPr>
            <a:normAutofit/>
          </a:bodyPr>
          <a:lstStyle/>
          <a:p>
            <a:r>
              <a:rPr lang="en-US" dirty="0" smtClean="0"/>
              <a:t>Use a prototype object instance for creating new objects, by copying the prototype</a:t>
            </a:r>
          </a:p>
          <a:p>
            <a:r>
              <a:rPr lang="en-US" dirty="0" smtClean="0"/>
              <a:t>Constructing a new object from zero takes a lot of time an effort</a:t>
            </a:r>
          </a:p>
          <a:p>
            <a:r>
              <a:rPr lang="en-US" dirty="0" smtClean="0"/>
              <a:t>Move </a:t>
            </a:r>
            <a:r>
              <a:rPr lang="en-US" dirty="0" err="1" smtClean="0"/>
              <a:t>contruction</a:t>
            </a:r>
            <a:r>
              <a:rPr lang="en-US" dirty="0" smtClean="0"/>
              <a:t> logic away from the calling code</a:t>
            </a:r>
            <a:endParaRPr lang="en-US" dirty="0" smtClean="0"/>
          </a:p>
        </p:txBody>
      </p:sp>
    </p:spTree>
    <p:extLst>
      <p:ext uri="{BB962C8B-B14F-4D97-AF65-F5344CB8AC3E}">
        <p14:creationId xmlns:p14="http://schemas.microsoft.com/office/powerpoint/2010/main" val="102935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Benefits </a:t>
            </a:r>
            <a:endParaRPr lang="es-419" dirty="0"/>
          </a:p>
        </p:txBody>
      </p:sp>
      <p:sp>
        <p:nvSpPr>
          <p:cNvPr id="6" name="Marcador de contenido 5"/>
          <p:cNvSpPr>
            <a:spLocks noGrp="1"/>
          </p:cNvSpPr>
          <p:nvPr>
            <p:ph idx="1"/>
          </p:nvPr>
        </p:nvSpPr>
        <p:spPr/>
        <p:txBody>
          <a:bodyPr>
            <a:normAutofit/>
          </a:bodyPr>
          <a:lstStyle/>
          <a:p>
            <a:r>
              <a:rPr lang="en-US" dirty="0" smtClean="0"/>
              <a:t>Ideal of construction process occurs in a number of discrete steps</a:t>
            </a:r>
          </a:p>
          <a:p>
            <a:r>
              <a:rPr lang="en-US" dirty="0" smtClean="0"/>
              <a:t>It’s much faster to initialize the prototype once and then copy the prototype in memory each time you need a new object</a:t>
            </a:r>
            <a:endParaRPr lang="en-US" dirty="0"/>
          </a:p>
        </p:txBody>
      </p:sp>
    </p:spTree>
    <p:extLst>
      <p:ext uri="{BB962C8B-B14F-4D97-AF65-F5344CB8AC3E}">
        <p14:creationId xmlns:p14="http://schemas.microsoft.com/office/powerpoint/2010/main" val="2898454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a:t>
            </a:r>
            <a:endParaRPr lang="es-419" dirty="0"/>
          </a:p>
        </p:txBody>
      </p:sp>
      <p:pic>
        <p:nvPicPr>
          <p:cNvPr id="4" name="Marcador de contenido 3"/>
          <p:cNvPicPr>
            <a:picLocks noGrp="1" noChangeAspect="1"/>
          </p:cNvPicPr>
          <p:nvPr>
            <p:ph idx="1"/>
          </p:nvPr>
        </p:nvPicPr>
        <p:blipFill>
          <a:blip r:embed="rId2"/>
          <a:stretch>
            <a:fillRect/>
          </a:stretch>
        </p:blipFill>
        <p:spPr>
          <a:xfrm>
            <a:off x="2298878" y="1699524"/>
            <a:ext cx="7746644" cy="4437699"/>
          </a:xfrm>
          <a:prstGeom prst="rect">
            <a:avLst/>
          </a:prstGeom>
        </p:spPr>
      </p:pic>
    </p:spTree>
    <p:extLst>
      <p:ext uri="{BB962C8B-B14F-4D97-AF65-F5344CB8AC3E}">
        <p14:creationId xmlns:p14="http://schemas.microsoft.com/office/powerpoint/2010/main" val="282688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How to implement</a:t>
            </a:r>
            <a:endParaRPr lang="es-419" dirty="0"/>
          </a:p>
        </p:txBody>
      </p:sp>
      <p:sp>
        <p:nvSpPr>
          <p:cNvPr id="4" name="Marcador de contenido 3"/>
          <p:cNvSpPr>
            <a:spLocks noGrp="1"/>
          </p:cNvSpPr>
          <p:nvPr>
            <p:ph idx="1"/>
          </p:nvPr>
        </p:nvSpPr>
        <p:spPr>
          <a:xfrm>
            <a:off x="1371600" y="2286000"/>
            <a:ext cx="9601200" cy="4114800"/>
          </a:xfrm>
        </p:spPr>
        <p:txBody>
          <a:bodyPr>
            <a:normAutofit fontScale="85000" lnSpcReduction="10000"/>
          </a:bodyPr>
          <a:lstStyle/>
          <a:p>
            <a:pPr marL="457200" indent="-457200">
              <a:buFont typeface="+mj-lt"/>
              <a:buAutoNum type="arabicPeriod"/>
            </a:pPr>
            <a:r>
              <a:rPr lang="en-US" dirty="0"/>
              <a:t>Create the prototype interface and declare the clone method in it. You may simply add the method to all classes of existing class hierarchy, if you have one</a:t>
            </a:r>
            <a:r>
              <a:rPr lang="en-US" dirty="0" smtClean="0"/>
              <a:t>.</a:t>
            </a:r>
          </a:p>
          <a:p>
            <a:pPr marL="457200" indent="-457200">
              <a:buFont typeface="+mj-lt"/>
              <a:buAutoNum type="arabicPeriod"/>
            </a:pPr>
            <a:r>
              <a:rPr lang="en-US" dirty="0"/>
              <a:t>Add an alternative constructor to all prototype classes, which accepts an object of a current class. The constructor must copy values of all fields defined in the class from the passed object to the current instance. Then it should call the parent constructor to take care of superclass fields</a:t>
            </a:r>
            <a:r>
              <a:rPr lang="en-US" dirty="0" smtClean="0"/>
              <a:t>.</a:t>
            </a:r>
            <a:br>
              <a:rPr lang="en-US" dirty="0" smtClean="0"/>
            </a:br>
            <a:r>
              <a:rPr lang="en-US" dirty="0" smtClean="0"/>
              <a:t/>
            </a:r>
            <a:br>
              <a:rPr lang="en-US" dirty="0" smtClean="0"/>
            </a:br>
            <a:r>
              <a:rPr lang="en-US" dirty="0" smtClean="0"/>
              <a:t>If </a:t>
            </a:r>
            <a:r>
              <a:rPr lang="en-US" dirty="0"/>
              <a:t>your programming language does not support method overloading, you may define a special method for copying the data. The constructor is just more convenient since it delivers the copy right after using the new operator</a:t>
            </a:r>
            <a:r>
              <a:rPr lang="en-US" dirty="0" smtClean="0"/>
              <a:t>.</a:t>
            </a:r>
            <a:endParaRPr lang="en-US" dirty="0"/>
          </a:p>
          <a:p>
            <a:pPr marL="457200" indent="-457200">
              <a:buFont typeface="+mj-lt"/>
              <a:buAutoNum type="arabicPeriod"/>
            </a:pPr>
            <a:r>
              <a:rPr lang="en-US" dirty="0" smtClean="0"/>
              <a:t>The </a:t>
            </a:r>
            <a:r>
              <a:rPr lang="en-US" dirty="0"/>
              <a:t>clone method usually consists of just one line: running a new operator using the prototype constructor. Note, that each class that supports cloning must explicitly override the clone method to use its class name along the new operator. Otherwise, cloning will produce an object of a parent class</a:t>
            </a:r>
            <a:r>
              <a:rPr lang="en-US" dirty="0" smtClean="0"/>
              <a:t>.</a:t>
            </a:r>
          </a:p>
          <a:p>
            <a:pPr marL="457200" indent="-457200">
              <a:buFont typeface="+mj-lt"/>
              <a:buAutoNum type="arabicPeriod"/>
            </a:pPr>
            <a:r>
              <a:rPr lang="en-US" dirty="0"/>
              <a:t>Optionally, create a centralized prototype registry to store the catalog of frequently used prototypes. It may even store objects of the same class, configured in different ways.</a:t>
            </a:r>
            <a:endParaRPr lang="en-US" dirty="0" smtClean="0"/>
          </a:p>
          <a:p>
            <a:pPr marL="0" indent="0">
              <a:buNone/>
            </a:pPr>
            <a:endParaRPr lang="en-US" dirty="0"/>
          </a:p>
        </p:txBody>
      </p:sp>
    </p:spTree>
    <p:extLst>
      <p:ext uri="{BB962C8B-B14F-4D97-AF65-F5344CB8AC3E}">
        <p14:creationId xmlns:p14="http://schemas.microsoft.com/office/powerpoint/2010/main" val="34087483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Checklist</a:t>
            </a:r>
            <a:endParaRPr lang="es-419" dirty="0"/>
          </a:p>
        </p:txBody>
      </p:sp>
      <p:sp>
        <p:nvSpPr>
          <p:cNvPr id="4" name="Marcador de contenido 3"/>
          <p:cNvSpPr>
            <a:spLocks noGrp="1"/>
          </p:cNvSpPr>
          <p:nvPr>
            <p:ph idx="1"/>
          </p:nvPr>
        </p:nvSpPr>
        <p:spPr/>
        <p:txBody>
          <a:bodyPr/>
          <a:lstStyle/>
          <a:p>
            <a:r>
              <a:rPr lang="en-US" dirty="0" smtClean="0"/>
              <a:t>Make sure your objects have a complex multi-step initialization code and that they’re all derived from the same generic template</a:t>
            </a:r>
          </a:p>
          <a:p>
            <a:r>
              <a:rPr lang="en-US" dirty="0" smtClean="0"/>
              <a:t>Create an abstract prototype that declares a Clone Method</a:t>
            </a:r>
          </a:p>
          <a:p>
            <a:r>
              <a:rPr lang="en-US" dirty="0" smtClean="0"/>
              <a:t>Create concrete prototypes that implement the Clone method</a:t>
            </a:r>
          </a:p>
          <a:p>
            <a:r>
              <a:rPr lang="en-US" dirty="0" smtClean="0"/>
              <a:t>Add a client class that initializes objects by starting with a cloned prototype</a:t>
            </a:r>
          </a:p>
          <a:p>
            <a:r>
              <a:rPr lang="en-US" dirty="0" smtClean="0"/>
              <a:t>Make sure the calling code does not use new anywhere and only uses the client to create new instances</a:t>
            </a:r>
          </a:p>
          <a:p>
            <a:endParaRPr lang="es-419" dirty="0"/>
          </a:p>
        </p:txBody>
      </p:sp>
    </p:spTree>
    <p:extLst>
      <p:ext uri="{BB962C8B-B14F-4D97-AF65-F5344CB8AC3E}">
        <p14:creationId xmlns:p14="http://schemas.microsoft.com/office/powerpoint/2010/main" val="2197457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Comments</a:t>
            </a:r>
            <a:endParaRPr lang="es-419" dirty="0"/>
          </a:p>
        </p:txBody>
      </p:sp>
      <p:sp>
        <p:nvSpPr>
          <p:cNvPr id="4" name="Marcador de contenido 3"/>
          <p:cNvSpPr>
            <a:spLocks noGrp="1"/>
          </p:cNvSpPr>
          <p:nvPr>
            <p:ph idx="1"/>
          </p:nvPr>
        </p:nvSpPr>
        <p:spPr/>
        <p:txBody>
          <a:bodyPr/>
          <a:lstStyle/>
          <a:p>
            <a:r>
              <a:rPr lang="en-US" dirty="0" smtClean="0"/>
              <a:t>In a shallow copy all value types and references are copied. In a deep copy all of the objects that the  reference types refer to are also copied.</a:t>
            </a:r>
          </a:p>
          <a:p>
            <a:r>
              <a:rPr lang="en-US" dirty="0" smtClean="0"/>
              <a:t>A very quick  and easy way to create a deep copy is to serialize the prototype into a memory stream and </a:t>
            </a:r>
            <a:r>
              <a:rPr lang="en-US" dirty="0" err="1" smtClean="0"/>
              <a:t>deserialize</a:t>
            </a:r>
            <a:r>
              <a:rPr lang="en-US" dirty="0" smtClean="0"/>
              <a:t> it back into a clone.</a:t>
            </a:r>
            <a:endParaRPr lang="en-US" dirty="0" smtClean="0"/>
          </a:p>
          <a:p>
            <a:endParaRPr lang="es-419" dirty="0"/>
          </a:p>
        </p:txBody>
      </p:sp>
    </p:spTree>
    <p:extLst>
      <p:ext uri="{BB962C8B-B14F-4D97-AF65-F5344CB8AC3E}">
        <p14:creationId xmlns:p14="http://schemas.microsoft.com/office/powerpoint/2010/main" val="1090780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Applicability</a:t>
            </a:r>
            <a:endParaRPr lang="es-419" dirty="0"/>
          </a:p>
        </p:txBody>
      </p:sp>
      <p:sp>
        <p:nvSpPr>
          <p:cNvPr id="4" name="Marcador de contenido 3"/>
          <p:cNvSpPr>
            <a:spLocks noGrp="1"/>
          </p:cNvSpPr>
          <p:nvPr>
            <p:ph idx="1"/>
          </p:nvPr>
        </p:nvSpPr>
        <p:spPr/>
        <p:txBody>
          <a:bodyPr>
            <a:normAutofit/>
          </a:bodyPr>
          <a:lstStyle/>
          <a:p>
            <a:r>
              <a:rPr lang="en-US" sz="1400" b="1" dirty="0"/>
              <a:t>When your code should not depend on the concrete classes of objects that you need to copy. For examples, when objects' classes are unknown since you work with them via an interface.</a:t>
            </a:r>
          </a:p>
          <a:p>
            <a:pPr marL="0" indent="0">
              <a:buNone/>
            </a:pPr>
            <a:r>
              <a:rPr lang="en-US" sz="1400" dirty="0" smtClean="0"/>
              <a:t>The </a:t>
            </a:r>
            <a:r>
              <a:rPr lang="en-US" sz="1400" dirty="0"/>
              <a:t>Prototype pattern provides a client an interface to work with all prototypes. This interface is common for all objects that support cloning. It makes client code independent from concrete classes of products that it clones.</a:t>
            </a:r>
          </a:p>
          <a:p>
            <a:r>
              <a:rPr lang="en-US" sz="1400" b="1" dirty="0" smtClean="0"/>
              <a:t>When </a:t>
            </a:r>
            <a:r>
              <a:rPr lang="en-US" sz="1400" b="1" dirty="0"/>
              <a:t>you want to reduce the size of a class hierarchy that consists of similar objects, configured in different ways (in other words, each class would have unique field values).</a:t>
            </a:r>
          </a:p>
          <a:p>
            <a:pPr marL="0" indent="0">
              <a:buNone/>
            </a:pPr>
            <a:r>
              <a:rPr lang="en-US" sz="1400" dirty="0" smtClean="0"/>
              <a:t>The </a:t>
            </a:r>
            <a:r>
              <a:rPr lang="en-US" sz="1400" dirty="0"/>
              <a:t>Prototype pattern allows creating a set of prototype objects that represent all possible configurations of an </a:t>
            </a:r>
            <a:r>
              <a:rPr lang="en-US" sz="1400" dirty="0" smtClean="0"/>
              <a:t>object.</a:t>
            </a:r>
          </a:p>
          <a:p>
            <a:pPr marL="0" indent="0">
              <a:buNone/>
            </a:pPr>
            <a:r>
              <a:rPr lang="en-US" sz="1400" dirty="0" smtClean="0"/>
              <a:t>Then</a:t>
            </a:r>
            <a:r>
              <a:rPr lang="en-US" sz="1400" dirty="0"/>
              <a:t>, instead of instantiating a subclass that matches some configuration, client code looks for the appropriate prototype and clones it</a:t>
            </a:r>
            <a:r>
              <a:rPr lang="en-US" sz="1400" dirty="0" smtClean="0"/>
              <a:t>.</a:t>
            </a:r>
            <a:endParaRPr lang="en-US" dirty="0"/>
          </a:p>
          <a:p>
            <a:endParaRPr lang="es-419" dirty="0"/>
          </a:p>
        </p:txBody>
      </p:sp>
    </p:spTree>
    <p:extLst>
      <p:ext uri="{BB962C8B-B14F-4D97-AF65-F5344CB8AC3E}">
        <p14:creationId xmlns:p14="http://schemas.microsoft.com/office/powerpoint/2010/main" val="197191887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10015</TotalTime>
  <Words>462</Words>
  <Application>Microsoft Office PowerPoint</Application>
  <PresentationFormat>Panorámica</PresentationFormat>
  <Paragraphs>31</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Calibri</vt:lpstr>
      <vt:lpstr>Franklin Gothic Book</vt:lpstr>
      <vt:lpstr>Crop</vt:lpstr>
      <vt:lpstr>Prototype Pattern</vt:lpstr>
      <vt:lpstr>Prototype Pattern </vt:lpstr>
      <vt:lpstr>Intent </vt:lpstr>
      <vt:lpstr>Benefits </vt:lpstr>
      <vt:lpstr>UML</vt:lpstr>
      <vt:lpstr>How to implement</vt:lpstr>
      <vt:lpstr>Checklist</vt:lpstr>
      <vt:lpstr>Comments</vt:lpstr>
      <vt:lpstr>Applicability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Lidia .</dc:creator>
  <cp:lastModifiedBy>Lidia .</cp:lastModifiedBy>
  <cp:revision>121</cp:revision>
  <dcterms:created xsi:type="dcterms:W3CDTF">2018-07-24T16:02:13Z</dcterms:created>
  <dcterms:modified xsi:type="dcterms:W3CDTF">2018-10-03T00:05:38Z</dcterms:modified>
</cp:coreProperties>
</file>