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8" r:id="rId3"/>
    <p:sldId id="263" r:id="rId4"/>
    <p:sldId id="262" r:id="rId5"/>
    <p:sldId id="261" r:id="rId6"/>
    <p:sldId id="259" r:id="rId7"/>
    <p:sldId id="260" r:id="rId8"/>
    <p:sldId id="264" r:id="rId9"/>
    <p:sldId id="265" r:id="rId10"/>
    <p:sldId id="266" r:id="rId11"/>
    <p:sldId id="267" r:id="rId12"/>
    <p:sldId id="268" r:id="rId13"/>
    <p:sldId id="269" r:id="rId14"/>
    <p:sldId id="277" r:id="rId15"/>
    <p:sldId id="275" r:id="rId16"/>
    <p:sldId id="276" r:id="rId17"/>
    <p:sldId id="270" r:id="rId18"/>
    <p:sldId id="271" r:id="rId19"/>
    <p:sldId id="274"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7" d="100"/>
          <a:sy n="57" d="100"/>
        </p:scale>
        <p:origin x="78" y="13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D99F45-4D32-4335-9FB4-09C3CB743D93}" type="doc">
      <dgm:prSet loTypeId="urn:microsoft.com/office/officeart/2005/8/layout/lProcess2" loCatId="relationship" qsTypeId="urn:microsoft.com/office/officeart/2005/8/quickstyle/simple1" qsCatId="simple" csTypeId="urn:microsoft.com/office/officeart/2005/8/colors/accent1_1" csCatId="accent1" phldr="1"/>
      <dgm:spPr/>
      <dgm:t>
        <a:bodyPr/>
        <a:lstStyle/>
        <a:p>
          <a:endParaRPr lang="es-419"/>
        </a:p>
      </dgm:t>
    </dgm:pt>
    <dgm:pt modelId="{D14BF009-5453-49F7-8FE8-BE8B4258AE0F}">
      <dgm:prSet phldrT="[Texto]"/>
      <dgm:spPr/>
      <dgm:t>
        <a:bodyPr/>
        <a:lstStyle/>
        <a:p>
          <a:r>
            <a:rPr lang="es-419" dirty="0" smtClean="0"/>
            <a:t>Nombre de la clase</a:t>
          </a:r>
          <a:endParaRPr lang="es-419" dirty="0"/>
        </a:p>
      </dgm:t>
    </dgm:pt>
    <dgm:pt modelId="{B2380F4D-91DA-4858-A250-6BA4C6730910}" type="parTrans" cxnId="{6F9E4B2B-4B97-49BB-AADC-DBAFB2ADD1FF}">
      <dgm:prSet/>
      <dgm:spPr/>
      <dgm:t>
        <a:bodyPr/>
        <a:lstStyle/>
        <a:p>
          <a:endParaRPr lang="es-419"/>
        </a:p>
      </dgm:t>
    </dgm:pt>
    <dgm:pt modelId="{D4E41827-7E8E-411E-9BEF-BF64C0FA773F}" type="sibTrans" cxnId="{6F9E4B2B-4B97-49BB-AADC-DBAFB2ADD1FF}">
      <dgm:prSet/>
      <dgm:spPr/>
      <dgm:t>
        <a:bodyPr/>
        <a:lstStyle/>
        <a:p>
          <a:endParaRPr lang="es-419"/>
        </a:p>
      </dgm:t>
    </dgm:pt>
    <dgm:pt modelId="{363B8208-B936-477C-9216-06BF46126EB4}">
      <dgm:prSet phldrT="[Texto]"/>
      <dgm:spPr/>
      <dgm:t>
        <a:bodyPr/>
        <a:lstStyle/>
        <a:p>
          <a:r>
            <a:rPr lang="es-419" dirty="0" smtClean="0"/>
            <a:t>Atributos</a:t>
          </a:r>
          <a:endParaRPr lang="es-419" dirty="0"/>
        </a:p>
      </dgm:t>
    </dgm:pt>
    <dgm:pt modelId="{021FD79B-1730-4AE2-93B9-E0392DF2E221}" type="parTrans" cxnId="{81498F08-F993-415B-808D-29AB680F860F}">
      <dgm:prSet/>
      <dgm:spPr/>
      <dgm:t>
        <a:bodyPr/>
        <a:lstStyle/>
        <a:p>
          <a:endParaRPr lang="es-419"/>
        </a:p>
      </dgm:t>
    </dgm:pt>
    <dgm:pt modelId="{CBFF62F4-76DD-4DD9-8E58-C4032F12A17E}" type="sibTrans" cxnId="{81498F08-F993-415B-808D-29AB680F860F}">
      <dgm:prSet/>
      <dgm:spPr/>
      <dgm:t>
        <a:bodyPr/>
        <a:lstStyle/>
        <a:p>
          <a:endParaRPr lang="es-419"/>
        </a:p>
      </dgm:t>
    </dgm:pt>
    <dgm:pt modelId="{86C35A2E-8171-4DEE-B830-57FDB9293249}">
      <dgm:prSet phldrT="[Texto]"/>
      <dgm:spPr/>
      <dgm:t>
        <a:bodyPr/>
        <a:lstStyle/>
        <a:p>
          <a:r>
            <a:rPr lang="es-419" dirty="0" smtClean="0"/>
            <a:t>Propiedades</a:t>
          </a:r>
          <a:endParaRPr lang="es-419" dirty="0"/>
        </a:p>
      </dgm:t>
    </dgm:pt>
    <dgm:pt modelId="{626923AA-EEAF-43BA-A014-D4F7ECF9A4C9}" type="parTrans" cxnId="{B0CC74C1-DCBC-4282-A867-E09587437A36}">
      <dgm:prSet/>
      <dgm:spPr/>
      <dgm:t>
        <a:bodyPr/>
        <a:lstStyle/>
        <a:p>
          <a:endParaRPr lang="es-419"/>
        </a:p>
      </dgm:t>
    </dgm:pt>
    <dgm:pt modelId="{DC6EAA86-AE1A-41B2-B8A4-711FEFAC9A4A}" type="sibTrans" cxnId="{B0CC74C1-DCBC-4282-A867-E09587437A36}">
      <dgm:prSet/>
      <dgm:spPr/>
      <dgm:t>
        <a:bodyPr/>
        <a:lstStyle/>
        <a:p>
          <a:endParaRPr lang="es-419"/>
        </a:p>
      </dgm:t>
    </dgm:pt>
    <dgm:pt modelId="{AC1936E4-0A96-40F3-B54C-03E13A32E9ED}">
      <dgm:prSet phldrT="[Texto]"/>
      <dgm:spPr/>
      <dgm:t>
        <a:bodyPr/>
        <a:lstStyle/>
        <a:p>
          <a:r>
            <a:rPr lang="es-419" dirty="0" smtClean="0"/>
            <a:t>Método1</a:t>
          </a:r>
          <a:endParaRPr lang="es-419" dirty="0"/>
        </a:p>
      </dgm:t>
    </dgm:pt>
    <dgm:pt modelId="{F88FB6BF-12A4-4CF7-94EB-C2EE6B3708B5}" type="parTrans" cxnId="{D68D12DA-2056-44CB-8BD2-6F1B68DEDCF9}">
      <dgm:prSet/>
      <dgm:spPr/>
      <dgm:t>
        <a:bodyPr/>
        <a:lstStyle/>
        <a:p>
          <a:endParaRPr lang="es-419"/>
        </a:p>
      </dgm:t>
    </dgm:pt>
    <dgm:pt modelId="{63CD15DB-A815-4842-AE5D-A5083FD9757F}" type="sibTrans" cxnId="{D68D12DA-2056-44CB-8BD2-6F1B68DEDCF9}">
      <dgm:prSet/>
      <dgm:spPr/>
      <dgm:t>
        <a:bodyPr/>
        <a:lstStyle/>
        <a:p>
          <a:endParaRPr lang="es-419"/>
        </a:p>
      </dgm:t>
    </dgm:pt>
    <dgm:pt modelId="{D720B1D0-8C1B-4044-AB61-66ACA43C4A01}">
      <dgm:prSet phldrT="[Texto]"/>
      <dgm:spPr/>
      <dgm:t>
        <a:bodyPr/>
        <a:lstStyle/>
        <a:p>
          <a:r>
            <a:rPr lang="es-419" dirty="0" smtClean="0"/>
            <a:t>Método2</a:t>
          </a:r>
          <a:endParaRPr lang="es-419" dirty="0"/>
        </a:p>
      </dgm:t>
    </dgm:pt>
    <dgm:pt modelId="{EFDB6399-4510-4A9C-88A2-6A66B7204453}" type="parTrans" cxnId="{5062792F-8016-4AE0-89FE-BEA1C9219470}">
      <dgm:prSet/>
      <dgm:spPr/>
      <dgm:t>
        <a:bodyPr/>
        <a:lstStyle/>
        <a:p>
          <a:endParaRPr lang="es-419"/>
        </a:p>
      </dgm:t>
    </dgm:pt>
    <dgm:pt modelId="{45331D48-0417-4068-8F4A-4A6E4E3F3BDB}" type="sibTrans" cxnId="{5062792F-8016-4AE0-89FE-BEA1C9219470}">
      <dgm:prSet/>
      <dgm:spPr/>
      <dgm:t>
        <a:bodyPr/>
        <a:lstStyle/>
        <a:p>
          <a:endParaRPr lang="es-419"/>
        </a:p>
      </dgm:t>
    </dgm:pt>
    <dgm:pt modelId="{8D8CA7B7-89F8-46F9-915B-ABF088320DD6}">
      <dgm:prSet phldrT="[Texto]"/>
      <dgm:spPr/>
      <dgm:t>
        <a:bodyPr/>
        <a:lstStyle/>
        <a:p>
          <a:r>
            <a:rPr lang="es-419" dirty="0" smtClean="0"/>
            <a:t>Atributo1</a:t>
          </a:r>
          <a:endParaRPr lang="es-419" dirty="0"/>
        </a:p>
      </dgm:t>
    </dgm:pt>
    <dgm:pt modelId="{7D98A5F3-5F59-41F2-A42B-D23510498E40}" type="parTrans" cxnId="{BECC3F3D-8507-48B6-9640-AAD8AE0DC269}">
      <dgm:prSet/>
      <dgm:spPr/>
      <dgm:t>
        <a:bodyPr/>
        <a:lstStyle/>
        <a:p>
          <a:endParaRPr lang="es-419"/>
        </a:p>
      </dgm:t>
    </dgm:pt>
    <dgm:pt modelId="{4C247DB9-1B51-4934-8213-C8FD11DC8BE1}" type="sibTrans" cxnId="{BECC3F3D-8507-48B6-9640-AAD8AE0DC269}">
      <dgm:prSet/>
      <dgm:spPr/>
      <dgm:t>
        <a:bodyPr/>
        <a:lstStyle/>
        <a:p>
          <a:endParaRPr lang="es-419"/>
        </a:p>
      </dgm:t>
    </dgm:pt>
    <dgm:pt modelId="{8339BEF8-2621-44A7-B1B8-0F15C8D82E3E}">
      <dgm:prSet phldrT="[Texto]"/>
      <dgm:spPr/>
      <dgm:t>
        <a:bodyPr/>
        <a:lstStyle/>
        <a:p>
          <a:r>
            <a:rPr lang="es-419" dirty="0" smtClean="0"/>
            <a:t>Atributo2</a:t>
          </a:r>
          <a:endParaRPr lang="es-419" dirty="0"/>
        </a:p>
      </dgm:t>
    </dgm:pt>
    <dgm:pt modelId="{60FE235A-C006-4477-ADD5-75781EE8F408}" type="parTrans" cxnId="{EF8843BA-516A-4617-AF9F-621589841A94}">
      <dgm:prSet/>
      <dgm:spPr/>
      <dgm:t>
        <a:bodyPr/>
        <a:lstStyle/>
        <a:p>
          <a:endParaRPr lang="es-419"/>
        </a:p>
      </dgm:t>
    </dgm:pt>
    <dgm:pt modelId="{3CF0B71E-A556-4E8F-9A06-44CE163CA2D7}" type="sibTrans" cxnId="{EF8843BA-516A-4617-AF9F-621589841A94}">
      <dgm:prSet/>
      <dgm:spPr/>
      <dgm:t>
        <a:bodyPr/>
        <a:lstStyle/>
        <a:p>
          <a:endParaRPr lang="es-419"/>
        </a:p>
      </dgm:t>
    </dgm:pt>
    <dgm:pt modelId="{8E57D4E9-4D8D-4D6A-873D-C9F1A7AEE01E}" type="pres">
      <dgm:prSet presAssocID="{1AD99F45-4D32-4335-9FB4-09C3CB743D93}" presName="theList" presStyleCnt="0">
        <dgm:presLayoutVars>
          <dgm:dir/>
          <dgm:animLvl val="lvl"/>
          <dgm:resizeHandles val="exact"/>
        </dgm:presLayoutVars>
      </dgm:prSet>
      <dgm:spPr/>
      <dgm:t>
        <a:bodyPr/>
        <a:lstStyle/>
        <a:p>
          <a:endParaRPr lang="es-419"/>
        </a:p>
      </dgm:t>
    </dgm:pt>
    <dgm:pt modelId="{3758E935-4BE8-4AA4-A0CE-DD785E8BD108}" type="pres">
      <dgm:prSet presAssocID="{D14BF009-5453-49F7-8FE8-BE8B4258AE0F}" presName="compNode" presStyleCnt="0"/>
      <dgm:spPr/>
    </dgm:pt>
    <dgm:pt modelId="{9EEDBA29-0FF2-4870-B9B6-6FBE8C7C9569}" type="pres">
      <dgm:prSet presAssocID="{D14BF009-5453-49F7-8FE8-BE8B4258AE0F}" presName="aNode" presStyleLbl="bgShp" presStyleIdx="0" presStyleCnt="1"/>
      <dgm:spPr/>
      <dgm:t>
        <a:bodyPr/>
        <a:lstStyle/>
        <a:p>
          <a:endParaRPr lang="es-419"/>
        </a:p>
      </dgm:t>
    </dgm:pt>
    <dgm:pt modelId="{06A99DF9-7AA5-4350-B3A1-D323B89F2029}" type="pres">
      <dgm:prSet presAssocID="{D14BF009-5453-49F7-8FE8-BE8B4258AE0F}" presName="textNode" presStyleLbl="bgShp" presStyleIdx="0" presStyleCnt="1"/>
      <dgm:spPr/>
      <dgm:t>
        <a:bodyPr/>
        <a:lstStyle/>
        <a:p>
          <a:endParaRPr lang="es-419"/>
        </a:p>
      </dgm:t>
    </dgm:pt>
    <dgm:pt modelId="{E305826C-DB50-4D39-A7B4-BA9DB0C018D6}" type="pres">
      <dgm:prSet presAssocID="{D14BF009-5453-49F7-8FE8-BE8B4258AE0F}" presName="compChildNode" presStyleCnt="0"/>
      <dgm:spPr/>
    </dgm:pt>
    <dgm:pt modelId="{89844607-53E7-4045-BEE0-8F858634C51B}" type="pres">
      <dgm:prSet presAssocID="{D14BF009-5453-49F7-8FE8-BE8B4258AE0F}" presName="theInnerList" presStyleCnt="0"/>
      <dgm:spPr/>
    </dgm:pt>
    <dgm:pt modelId="{15C48CED-40D3-4552-9319-043E4DC2B426}" type="pres">
      <dgm:prSet presAssocID="{363B8208-B936-477C-9216-06BF46126EB4}" presName="childNode" presStyleLbl="node1" presStyleIdx="0" presStyleCnt="2">
        <dgm:presLayoutVars>
          <dgm:bulletEnabled val="1"/>
        </dgm:presLayoutVars>
      </dgm:prSet>
      <dgm:spPr/>
      <dgm:t>
        <a:bodyPr/>
        <a:lstStyle/>
        <a:p>
          <a:endParaRPr lang="es-419"/>
        </a:p>
      </dgm:t>
    </dgm:pt>
    <dgm:pt modelId="{38705594-330F-48E8-A672-47EDB0899CB9}" type="pres">
      <dgm:prSet presAssocID="{363B8208-B936-477C-9216-06BF46126EB4}" presName="aSpace2" presStyleCnt="0"/>
      <dgm:spPr/>
    </dgm:pt>
    <dgm:pt modelId="{CA484852-2DF0-4CDD-8E0D-41C74F0807A3}" type="pres">
      <dgm:prSet presAssocID="{86C35A2E-8171-4DEE-B830-57FDB9293249}" presName="childNode" presStyleLbl="node1" presStyleIdx="1" presStyleCnt="2">
        <dgm:presLayoutVars>
          <dgm:bulletEnabled val="1"/>
        </dgm:presLayoutVars>
      </dgm:prSet>
      <dgm:spPr/>
      <dgm:t>
        <a:bodyPr/>
        <a:lstStyle/>
        <a:p>
          <a:endParaRPr lang="es-419"/>
        </a:p>
      </dgm:t>
    </dgm:pt>
  </dgm:ptLst>
  <dgm:cxnLst>
    <dgm:cxn modelId="{538C757D-F49E-42C1-A14C-5A9D21C17319}" type="presOf" srcId="{363B8208-B936-477C-9216-06BF46126EB4}" destId="{15C48CED-40D3-4552-9319-043E4DC2B426}" srcOrd="0" destOrd="0" presId="urn:microsoft.com/office/officeart/2005/8/layout/lProcess2"/>
    <dgm:cxn modelId="{BECC3F3D-8507-48B6-9640-AAD8AE0DC269}" srcId="{363B8208-B936-477C-9216-06BF46126EB4}" destId="{8D8CA7B7-89F8-46F9-915B-ABF088320DD6}" srcOrd="0" destOrd="0" parTransId="{7D98A5F3-5F59-41F2-A42B-D23510498E40}" sibTransId="{4C247DB9-1B51-4934-8213-C8FD11DC8BE1}"/>
    <dgm:cxn modelId="{61825124-9336-4172-82F9-4B7DF7F43599}" type="presOf" srcId="{AC1936E4-0A96-40F3-B54C-03E13A32E9ED}" destId="{CA484852-2DF0-4CDD-8E0D-41C74F0807A3}" srcOrd="0" destOrd="1" presId="urn:microsoft.com/office/officeart/2005/8/layout/lProcess2"/>
    <dgm:cxn modelId="{85188478-A4A6-4263-BD0E-89A06334BF4C}" type="presOf" srcId="{86C35A2E-8171-4DEE-B830-57FDB9293249}" destId="{CA484852-2DF0-4CDD-8E0D-41C74F0807A3}" srcOrd="0" destOrd="0" presId="urn:microsoft.com/office/officeart/2005/8/layout/lProcess2"/>
    <dgm:cxn modelId="{C153C6F2-1EC1-4634-8E1B-BFD72C6F71E3}" type="presOf" srcId="{D14BF009-5453-49F7-8FE8-BE8B4258AE0F}" destId="{9EEDBA29-0FF2-4870-B9B6-6FBE8C7C9569}" srcOrd="0" destOrd="0" presId="urn:microsoft.com/office/officeart/2005/8/layout/lProcess2"/>
    <dgm:cxn modelId="{25559912-D5A2-43B4-95E8-9AB4F81C29DC}" type="presOf" srcId="{D720B1D0-8C1B-4044-AB61-66ACA43C4A01}" destId="{CA484852-2DF0-4CDD-8E0D-41C74F0807A3}" srcOrd="0" destOrd="2" presId="urn:microsoft.com/office/officeart/2005/8/layout/lProcess2"/>
    <dgm:cxn modelId="{B0CC74C1-DCBC-4282-A867-E09587437A36}" srcId="{D14BF009-5453-49F7-8FE8-BE8B4258AE0F}" destId="{86C35A2E-8171-4DEE-B830-57FDB9293249}" srcOrd="1" destOrd="0" parTransId="{626923AA-EEAF-43BA-A014-D4F7ECF9A4C9}" sibTransId="{DC6EAA86-AE1A-41B2-B8A4-711FEFAC9A4A}"/>
    <dgm:cxn modelId="{FCD858E0-BFBC-4359-AC7B-AA1F0B9136EC}" type="presOf" srcId="{8D8CA7B7-89F8-46F9-915B-ABF088320DD6}" destId="{15C48CED-40D3-4552-9319-043E4DC2B426}" srcOrd="0" destOrd="1" presId="urn:microsoft.com/office/officeart/2005/8/layout/lProcess2"/>
    <dgm:cxn modelId="{81498F08-F993-415B-808D-29AB680F860F}" srcId="{D14BF009-5453-49F7-8FE8-BE8B4258AE0F}" destId="{363B8208-B936-477C-9216-06BF46126EB4}" srcOrd="0" destOrd="0" parTransId="{021FD79B-1730-4AE2-93B9-E0392DF2E221}" sibTransId="{CBFF62F4-76DD-4DD9-8E58-C4032F12A17E}"/>
    <dgm:cxn modelId="{EF8843BA-516A-4617-AF9F-621589841A94}" srcId="{363B8208-B936-477C-9216-06BF46126EB4}" destId="{8339BEF8-2621-44A7-B1B8-0F15C8D82E3E}" srcOrd="1" destOrd="0" parTransId="{60FE235A-C006-4477-ADD5-75781EE8F408}" sibTransId="{3CF0B71E-A556-4E8F-9A06-44CE163CA2D7}"/>
    <dgm:cxn modelId="{90AD9BBD-5B21-41AB-AC09-D8CA03E81741}" type="presOf" srcId="{1AD99F45-4D32-4335-9FB4-09C3CB743D93}" destId="{8E57D4E9-4D8D-4D6A-873D-C9F1A7AEE01E}" srcOrd="0" destOrd="0" presId="urn:microsoft.com/office/officeart/2005/8/layout/lProcess2"/>
    <dgm:cxn modelId="{0EA48FC3-349F-47A1-9A9B-E3799957843A}" type="presOf" srcId="{8339BEF8-2621-44A7-B1B8-0F15C8D82E3E}" destId="{15C48CED-40D3-4552-9319-043E4DC2B426}" srcOrd="0" destOrd="2" presId="urn:microsoft.com/office/officeart/2005/8/layout/lProcess2"/>
    <dgm:cxn modelId="{D68D12DA-2056-44CB-8BD2-6F1B68DEDCF9}" srcId="{86C35A2E-8171-4DEE-B830-57FDB9293249}" destId="{AC1936E4-0A96-40F3-B54C-03E13A32E9ED}" srcOrd="0" destOrd="0" parTransId="{F88FB6BF-12A4-4CF7-94EB-C2EE6B3708B5}" sibTransId="{63CD15DB-A815-4842-AE5D-A5083FD9757F}"/>
    <dgm:cxn modelId="{6F9E4B2B-4B97-49BB-AADC-DBAFB2ADD1FF}" srcId="{1AD99F45-4D32-4335-9FB4-09C3CB743D93}" destId="{D14BF009-5453-49F7-8FE8-BE8B4258AE0F}" srcOrd="0" destOrd="0" parTransId="{B2380F4D-91DA-4858-A250-6BA4C6730910}" sibTransId="{D4E41827-7E8E-411E-9BEF-BF64C0FA773F}"/>
    <dgm:cxn modelId="{66997C5D-80F2-463F-8C5C-3A54F8FAF919}" type="presOf" srcId="{D14BF009-5453-49F7-8FE8-BE8B4258AE0F}" destId="{06A99DF9-7AA5-4350-B3A1-D323B89F2029}" srcOrd="1" destOrd="0" presId="urn:microsoft.com/office/officeart/2005/8/layout/lProcess2"/>
    <dgm:cxn modelId="{5062792F-8016-4AE0-89FE-BEA1C9219470}" srcId="{86C35A2E-8171-4DEE-B830-57FDB9293249}" destId="{D720B1D0-8C1B-4044-AB61-66ACA43C4A01}" srcOrd="1" destOrd="0" parTransId="{EFDB6399-4510-4A9C-88A2-6A66B7204453}" sibTransId="{45331D48-0417-4068-8F4A-4A6E4E3F3BDB}"/>
    <dgm:cxn modelId="{C23DA71B-FFC1-413C-A733-11E12D926835}" type="presParOf" srcId="{8E57D4E9-4D8D-4D6A-873D-C9F1A7AEE01E}" destId="{3758E935-4BE8-4AA4-A0CE-DD785E8BD108}" srcOrd="0" destOrd="0" presId="urn:microsoft.com/office/officeart/2005/8/layout/lProcess2"/>
    <dgm:cxn modelId="{22D3B8FA-0C22-44E2-889B-AD80602E513B}" type="presParOf" srcId="{3758E935-4BE8-4AA4-A0CE-DD785E8BD108}" destId="{9EEDBA29-0FF2-4870-B9B6-6FBE8C7C9569}" srcOrd="0" destOrd="0" presId="urn:microsoft.com/office/officeart/2005/8/layout/lProcess2"/>
    <dgm:cxn modelId="{10CD6C89-20E8-4C0C-AC89-FA98E4C185B4}" type="presParOf" srcId="{3758E935-4BE8-4AA4-A0CE-DD785E8BD108}" destId="{06A99DF9-7AA5-4350-B3A1-D323B89F2029}" srcOrd="1" destOrd="0" presId="urn:microsoft.com/office/officeart/2005/8/layout/lProcess2"/>
    <dgm:cxn modelId="{98780FEC-2B54-4D10-A558-77D5B85D0CD1}" type="presParOf" srcId="{3758E935-4BE8-4AA4-A0CE-DD785E8BD108}" destId="{E305826C-DB50-4D39-A7B4-BA9DB0C018D6}" srcOrd="2" destOrd="0" presId="urn:microsoft.com/office/officeart/2005/8/layout/lProcess2"/>
    <dgm:cxn modelId="{5AEE4641-4307-4787-8E24-14CB4496D070}" type="presParOf" srcId="{E305826C-DB50-4D39-A7B4-BA9DB0C018D6}" destId="{89844607-53E7-4045-BEE0-8F858634C51B}" srcOrd="0" destOrd="0" presId="urn:microsoft.com/office/officeart/2005/8/layout/lProcess2"/>
    <dgm:cxn modelId="{B59249B6-6FBD-412B-8327-B6B276811CE2}" type="presParOf" srcId="{89844607-53E7-4045-BEE0-8F858634C51B}" destId="{15C48CED-40D3-4552-9319-043E4DC2B426}" srcOrd="0" destOrd="0" presId="urn:microsoft.com/office/officeart/2005/8/layout/lProcess2"/>
    <dgm:cxn modelId="{F1B6CCCE-ADC8-4C94-8607-D8298FD5168B}" type="presParOf" srcId="{89844607-53E7-4045-BEE0-8F858634C51B}" destId="{38705594-330F-48E8-A672-47EDB0899CB9}" srcOrd="1" destOrd="0" presId="urn:microsoft.com/office/officeart/2005/8/layout/lProcess2"/>
    <dgm:cxn modelId="{0EE76A3A-14C3-41CF-A06B-E459B34D126C}" type="presParOf" srcId="{89844607-53E7-4045-BEE0-8F858634C51B}" destId="{CA484852-2DF0-4CDD-8E0D-41C74F080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5D48-40E4-4B84-B971-FEF140ABAC59}" type="datetimeFigureOut">
              <a:rPr lang="en-US" smtClean="0"/>
              <a:t>8/16/2018</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50C12-7E03-4DAB-AE81-6FE743E22531}" type="slidenum">
              <a:rPr lang="en-US" smtClean="0"/>
              <a:t>‹Nº›</a:t>
            </a:fld>
            <a:endParaRPr lang="en-US" dirty="0"/>
          </a:p>
        </p:txBody>
      </p:sp>
    </p:spTree>
    <p:extLst>
      <p:ext uri="{BB962C8B-B14F-4D97-AF65-F5344CB8AC3E}">
        <p14:creationId xmlns:p14="http://schemas.microsoft.com/office/powerpoint/2010/main" val="106731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noProof="0" dirty="0" smtClean="0"/>
              <a:t>Tomar un diagrama para pasarlo a código no es eficiente</a:t>
            </a:r>
            <a:r>
              <a:rPr lang="es-419" baseline="0" noProof="0" dirty="0" smtClean="0"/>
              <a:t> pues se pierden los detalles que finalmente hacen que el código y las relaciones funcionen, sin embargo es funcional a la hora de armar los esqueletos con propiedades.</a:t>
            </a:r>
            <a:endParaRPr lang="es-419" noProof="0" dirty="0"/>
          </a:p>
        </p:txBody>
      </p:sp>
      <p:sp>
        <p:nvSpPr>
          <p:cNvPr id="4" name="Marcador de número de diapositiva 3"/>
          <p:cNvSpPr>
            <a:spLocks noGrp="1"/>
          </p:cNvSpPr>
          <p:nvPr>
            <p:ph type="sldNum" sz="quarter" idx="10"/>
          </p:nvPr>
        </p:nvSpPr>
        <p:spPr/>
        <p:txBody>
          <a:bodyPr/>
          <a:lstStyle/>
          <a:p>
            <a:fld id="{7C950C12-7E03-4DAB-AE81-6FE743E22531}" type="slidenum">
              <a:rPr lang="en-US" smtClean="0"/>
              <a:t>6</a:t>
            </a:fld>
            <a:endParaRPr lang="en-US"/>
          </a:p>
        </p:txBody>
      </p:sp>
    </p:spTree>
    <p:extLst>
      <p:ext uri="{BB962C8B-B14F-4D97-AF65-F5344CB8AC3E}">
        <p14:creationId xmlns:p14="http://schemas.microsoft.com/office/powerpoint/2010/main" val="250693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Esto podría recordar a base de datos, sólo que en base</a:t>
            </a:r>
            <a:r>
              <a:rPr lang="es-419" baseline="0" dirty="0" smtClean="0"/>
              <a:t> de datos no se representan los métodos , sólo las entidades.</a:t>
            </a:r>
            <a:endParaRPr lang="es-419" dirty="0"/>
          </a:p>
        </p:txBody>
      </p:sp>
      <p:sp>
        <p:nvSpPr>
          <p:cNvPr id="4" name="Marcador de número de diapositiva 3"/>
          <p:cNvSpPr>
            <a:spLocks noGrp="1"/>
          </p:cNvSpPr>
          <p:nvPr>
            <p:ph type="sldNum" sz="quarter" idx="10"/>
          </p:nvPr>
        </p:nvSpPr>
        <p:spPr/>
        <p:txBody>
          <a:bodyPr/>
          <a:lstStyle/>
          <a:p>
            <a:fld id="{7C950C12-7E03-4DAB-AE81-6FE743E22531}" type="slidenum">
              <a:rPr lang="en-US" smtClean="0"/>
              <a:t>11</a:t>
            </a:fld>
            <a:endParaRPr lang="en-US" dirty="0"/>
          </a:p>
        </p:txBody>
      </p:sp>
    </p:spTree>
    <p:extLst>
      <p:ext uri="{BB962C8B-B14F-4D97-AF65-F5344CB8AC3E}">
        <p14:creationId xmlns:p14="http://schemas.microsoft.com/office/powerpoint/2010/main" val="354190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Esto podría recordar a base de datos, sólo que en base</a:t>
            </a:r>
            <a:r>
              <a:rPr lang="es-419" baseline="0" dirty="0" smtClean="0"/>
              <a:t> de datos no se representan los métodos , sólo las entidades.</a:t>
            </a:r>
            <a:endParaRPr lang="es-419" dirty="0"/>
          </a:p>
        </p:txBody>
      </p:sp>
      <p:sp>
        <p:nvSpPr>
          <p:cNvPr id="4" name="Marcador de número de diapositiva 3"/>
          <p:cNvSpPr>
            <a:spLocks noGrp="1"/>
          </p:cNvSpPr>
          <p:nvPr>
            <p:ph type="sldNum" sz="quarter" idx="10"/>
          </p:nvPr>
        </p:nvSpPr>
        <p:spPr/>
        <p:txBody>
          <a:bodyPr/>
          <a:lstStyle/>
          <a:p>
            <a:fld id="{7C950C12-7E03-4DAB-AE81-6FE743E22531}" type="slidenum">
              <a:rPr lang="en-US" smtClean="0"/>
              <a:t>12</a:t>
            </a:fld>
            <a:endParaRPr lang="en-US" dirty="0"/>
          </a:p>
        </p:txBody>
      </p:sp>
    </p:spTree>
    <p:extLst>
      <p:ext uri="{BB962C8B-B14F-4D97-AF65-F5344CB8AC3E}">
        <p14:creationId xmlns:p14="http://schemas.microsoft.com/office/powerpoint/2010/main" val="239428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Diagramas</a:t>
            </a:r>
            <a:r>
              <a:rPr lang="en-US" dirty="0" smtClean="0"/>
              <a:t> </a:t>
            </a:r>
            <a:r>
              <a:rPr lang="en-US" dirty="0" err="1" smtClean="0"/>
              <a:t>uml</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1257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Clases</a:t>
            </a:r>
            <a:endParaRPr lang="es-419" dirty="0"/>
          </a:p>
        </p:txBody>
      </p:sp>
      <p:pic>
        <p:nvPicPr>
          <p:cNvPr id="6" name="Marcador de contenido 5"/>
          <p:cNvPicPr>
            <a:picLocks noGrp="1" noChangeAspect="1"/>
          </p:cNvPicPr>
          <p:nvPr>
            <p:ph sz="half" idx="1"/>
          </p:nvPr>
        </p:nvPicPr>
        <p:blipFill>
          <a:blip r:embed="rId2"/>
          <a:stretch>
            <a:fillRect/>
          </a:stretch>
        </p:blipFill>
        <p:spPr>
          <a:xfrm>
            <a:off x="1709737" y="2514600"/>
            <a:ext cx="4502624" cy="3729446"/>
          </a:xfrm>
          <a:prstGeom prst="rect">
            <a:avLst/>
          </a:prstGeom>
        </p:spPr>
      </p:pic>
      <p:pic>
        <p:nvPicPr>
          <p:cNvPr id="5" name="Marcador de contenido 4"/>
          <p:cNvPicPr>
            <a:picLocks noGrp="1" noChangeAspect="1"/>
          </p:cNvPicPr>
          <p:nvPr>
            <p:ph sz="half" idx="2"/>
          </p:nvPr>
        </p:nvPicPr>
        <p:blipFill>
          <a:blip r:embed="rId3"/>
          <a:stretch>
            <a:fillRect/>
          </a:stretch>
        </p:blipFill>
        <p:spPr>
          <a:xfrm>
            <a:off x="7216543" y="2514600"/>
            <a:ext cx="3834634" cy="1925546"/>
          </a:xfrm>
          <a:prstGeom prst="rect">
            <a:avLst/>
          </a:prstGeom>
        </p:spPr>
      </p:pic>
    </p:spTree>
    <p:extLst>
      <p:ext uri="{BB962C8B-B14F-4D97-AF65-F5344CB8AC3E}">
        <p14:creationId xmlns:p14="http://schemas.microsoft.com/office/powerpoint/2010/main" val="921515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Clases</a:t>
            </a:r>
            <a:endParaRPr lang="es-419" dirty="0"/>
          </a:p>
        </p:txBody>
      </p:sp>
      <p:pic>
        <p:nvPicPr>
          <p:cNvPr id="7" name="Marcador de contenido 6"/>
          <p:cNvPicPr>
            <a:picLocks noGrp="1" noChangeAspect="1"/>
          </p:cNvPicPr>
          <p:nvPr>
            <p:ph idx="1"/>
          </p:nvPr>
        </p:nvPicPr>
        <p:blipFill>
          <a:blip r:embed="rId3"/>
          <a:stretch>
            <a:fillRect/>
          </a:stretch>
        </p:blipFill>
        <p:spPr>
          <a:xfrm>
            <a:off x="4256586" y="2171700"/>
            <a:ext cx="3831227" cy="3276707"/>
          </a:xfrm>
          <a:prstGeom prst="rect">
            <a:avLst/>
          </a:prstGeom>
        </p:spPr>
      </p:pic>
      <p:sp>
        <p:nvSpPr>
          <p:cNvPr id="8" name="Llamada rectangular 7"/>
          <p:cNvSpPr/>
          <p:nvPr/>
        </p:nvSpPr>
        <p:spPr>
          <a:xfrm>
            <a:off x="2126115" y="2171700"/>
            <a:ext cx="1497875" cy="1042307"/>
          </a:xfrm>
          <a:prstGeom prst="wedgeRectCallout">
            <a:avLst>
              <a:gd name="adj1" fmla="val 94724"/>
              <a:gd name="adj2" fmla="val 43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Visibilidad:</a:t>
            </a:r>
          </a:p>
          <a:p>
            <a:pPr algn="ctr"/>
            <a:r>
              <a:rPr lang="es-419" sz="1400" dirty="0" smtClean="0"/>
              <a:t>- Privado</a:t>
            </a:r>
          </a:p>
          <a:p>
            <a:pPr algn="ctr"/>
            <a:r>
              <a:rPr lang="es-419" sz="1400" dirty="0" smtClean="0"/>
              <a:t>+ Publico</a:t>
            </a:r>
          </a:p>
          <a:p>
            <a:pPr algn="ctr"/>
            <a:r>
              <a:rPr lang="es-419" sz="1400" dirty="0" smtClean="0"/>
              <a:t># Protegido</a:t>
            </a:r>
          </a:p>
        </p:txBody>
      </p:sp>
      <p:sp>
        <p:nvSpPr>
          <p:cNvPr id="9" name="Llamada rectangular 8"/>
          <p:cNvSpPr/>
          <p:nvPr/>
        </p:nvSpPr>
        <p:spPr>
          <a:xfrm>
            <a:off x="2124891" y="3560743"/>
            <a:ext cx="1497876" cy="498620"/>
          </a:xfrm>
          <a:prstGeom prst="wedgeRectCallout">
            <a:avLst>
              <a:gd name="adj1" fmla="val 105535"/>
              <a:gd name="adj2" fmla="val -137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Nombre de Atributo</a:t>
            </a:r>
          </a:p>
        </p:txBody>
      </p:sp>
      <p:sp>
        <p:nvSpPr>
          <p:cNvPr id="10" name="Llamada rectangular 9"/>
          <p:cNvSpPr/>
          <p:nvPr/>
        </p:nvSpPr>
        <p:spPr>
          <a:xfrm>
            <a:off x="2124891" y="4402184"/>
            <a:ext cx="1497876" cy="498620"/>
          </a:xfrm>
          <a:prstGeom prst="wedgeRectCallout">
            <a:avLst>
              <a:gd name="adj1" fmla="val 117163"/>
              <a:gd name="adj2" fmla="val 909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Nombre de Método</a:t>
            </a:r>
          </a:p>
        </p:txBody>
      </p:sp>
      <p:sp>
        <p:nvSpPr>
          <p:cNvPr id="11" name="Llamada rectangular 10"/>
          <p:cNvSpPr/>
          <p:nvPr/>
        </p:nvSpPr>
        <p:spPr>
          <a:xfrm>
            <a:off x="4256586" y="5860869"/>
            <a:ext cx="1497876" cy="498620"/>
          </a:xfrm>
          <a:prstGeom prst="wedgeRectCallout">
            <a:avLst>
              <a:gd name="adj1" fmla="val 76465"/>
              <a:gd name="adj2" fmla="val -155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Parámetros de Entrada</a:t>
            </a:r>
          </a:p>
        </p:txBody>
      </p:sp>
      <p:sp>
        <p:nvSpPr>
          <p:cNvPr id="12" name="Llamada rectangular 11"/>
          <p:cNvSpPr/>
          <p:nvPr/>
        </p:nvSpPr>
        <p:spPr>
          <a:xfrm>
            <a:off x="8380094" y="4402184"/>
            <a:ext cx="1497876" cy="498620"/>
          </a:xfrm>
          <a:prstGeom prst="wedgeRectCallout">
            <a:avLst>
              <a:gd name="adj1" fmla="val -90977"/>
              <a:gd name="adj2" fmla="val 124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Tipo de Dato de Retorno</a:t>
            </a:r>
          </a:p>
        </p:txBody>
      </p:sp>
      <p:sp>
        <p:nvSpPr>
          <p:cNvPr id="13" name="Llamada rectangular 12"/>
          <p:cNvSpPr/>
          <p:nvPr/>
        </p:nvSpPr>
        <p:spPr>
          <a:xfrm>
            <a:off x="8380094" y="2171700"/>
            <a:ext cx="1497876" cy="498620"/>
          </a:xfrm>
          <a:prstGeom prst="wedgeRectCallout">
            <a:avLst>
              <a:gd name="adj1" fmla="val -198534"/>
              <a:gd name="adj2" fmla="val 84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Valor por Defecto</a:t>
            </a:r>
          </a:p>
        </p:txBody>
      </p:sp>
      <p:sp>
        <p:nvSpPr>
          <p:cNvPr id="14" name="Llamada rectangular 13"/>
          <p:cNvSpPr/>
          <p:nvPr/>
        </p:nvSpPr>
        <p:spPr>
          <a:xfrm>
            <a:off x="8380094" y="3560743"/>
            <a:ext cx="1497876" cy="498620"/>
          </a:xfrm>
          <a:prstGeom prst="wedgeRectCallout">
            <a:avLst>
              <a:gd name="adj1" fmla="val -186907"/>
              <a:gd name="adj2" fmla="val -1150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Tipo de Dato</a:t>
            </a:r>
          </a:p>
        </p:txBody>
      </p:sp>
    </p:spTree>
    <p:extLst>
      <p:ext uri="{BB962C8B-B14F-4D97-AF65-F5344CB8AC3E}">
        <p14:creationId xmlns:p14="http://schemas.microsoft.com/office/powerpoint/2010/main" val="4009502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419" dirty="0" smtClean="0"/>
              <a:t>Diagrama de Clases – Generalización - Herencia</a:t>
            </a:r>
            <a:endParaRPr lang="es-419" dirty="0"/>
          </a:p>
        </p:txBody>
      </p:sp>
      <p:pic>
        <p:nvPicPr>
          <p:cNvPr id="4" name="Imagen 3"/>
          <p:cNvPicPr>
            <a:picLocks noChangeAspect="1"/>
          </p:cNvPicPr>
          <p:nvPr/>
        </p:nvPicPr>
        <p:blipFill>
          <a:blip r:embed="rId3"/>
          <a:stretch>
            <a:fillRect/>
          </a:stretch>
        </p:blipFill>
        <p:spPr>
          <a:xfrm>
            <a:off x="4415246" y="2171700"/>
            <a:ext cx="3862932" cy="2905597"/>
          </a:xfrm>
          <a:prstGeom prst="rect">
            <a:avLst/>
          </a:prstGeom>
        </p:spPr>
      </p:pic>
      <p:sp>
        <p:nvSpPr>
          <p:cNvPr id="5" name="CuadroTexto 4"/>
          <p:cNvSpPr txBox="1"/>
          <p:nvPr/>
        </p:nvSpPr>
        <p:spPr>
          <a:xfrm>
            <a:off x="1371600" y="5512525"/>
            <a:ext cx="9601200" cy="646331"/>
          </a:xfrm>
          <a:prstGeom prst="rect">
            <a:avLst/>
          </a:prstGeom>
          <a:noFill/>
        </p:spPr>
        <p:txBody>
          <a:bodyPr wrap="square" rtlCol="0">
            <a:spAutoFit/>
          </a:bodyPr>
          <a:lstStyle/>
          <a:p>
            <a:r>
              <a:rPr lang="es-ES" dirty="0"/>
              <a:t> La herencia se muestra en un diagrama de clase usando una línea sólida con una flecha cerrada y hueca.</a:t>
            </a:r>
            <a:endParaRPr lang="es-419" dirty="0"/>
          </a:p>
        </p:txBody>
      </p:sp>
    </p:spTree>
    <p:extLst>
      <p:ext uri="{BB962C8B-B14F-4D97-AF65-F5344CB8AC3E}">
        <p14:creationId xmlns:p14="http://schemas.microsoft.com/office/powerpoint/2010/main" val="3238556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Ejercicio</a:t>
            </a:r>
            <a:endParaRPr lang="es-419" dirty="0"/>
          </a:p>
        </p:txBody>
      </p:sp>
      <p:sp>
        <p:nvSpPr>
          <p:cNvPr id="3" name="Marcador de contenido 2"/>
          <p:cNvSpPr>
            <a:spLocks noGrp="1"/>
          </p:cNvSpPr>
          <p:nvPr>
            <p:ph idx="1"/>
          </p:nvPr>
        </p:nvSpPr>
        <p:spPr/>
        <p:txBody>
          <a:bodyPr>
            <a:normAutofit fontScale="85000" lnSpcReduction="10000"/>
          </a:bodyPr>
          <a:lstStyle/>
          <a:p>
            <a:r>
              <a:rPr lang="es-ES" dirty="0"/>
              <a:t>Una biblioteca tiene copias de libros. Estos últimos se caracterizan por su nombre, año y autor.</a:t>
            </a:r>
          </a:p>
          <a:p>
            <a:r>
              <a:rPr lang="es-ES" dirty="0"/>
              <a:t>Un libro está relacionado con una categoría (novela, teatro, poesía, ensayo) así como también con una editorial.</a:t>
            </a:r>
          </a:p>
          <a:p>
            <a:r>
              <a:rPr lang="es-ES" dirty="0"/>
              <a:t>Los autores se caracterizan por un nombre y fecha de nacimiento. Se considera que el autor solo tiene una nacionalidad.</a:t>
            </a:r>
          </a:p>
          <a:p>
            <a:r>
              <a:rPr lang="es-ES" dirty="0"/>
              <a:t>Cada copia tiene un identificador y puede estar en la biblioteca, prestado, con retraso o en reparación.</a:t>
            </a:r>
          </a:p>
          <a:p>
            <a:r>
              <a:rPr lang="es-ES" dirty="0"/>
              <a:t>Los lectores pueden tener varios préstamos.</a:t>
            </a:r>
          </a:p>
          <a:p>
            <a:r>
              <a:rPr lang="es-ES" dirty="0"/>
              <a:t>Cada libro se presta un máximo de 30 días, por cada día de retraso se impone una multa.</a:t>
            </a:r>
          </a:p>
          <a:p>
            <a:r>
              <a:rPr lang="es-ES" dirty="0"/>
              <a:t>Realice un diagrama de clases que describa el proceso de préstamo y devolución de libros.</a:t>
            </a:r>
          </a:p>
          <a:p>
            <a:pPr marL="0" indent="0">
              <a:buNone/>
            </a:pPr>
            <a:endParaRPr lang="es-419" dirty="0"/>
          </a:p>
        </p:txBody>
      </p:sp>
    </p:spTree>
    <p:extLst>
      <p:ext uri="{BB962C8B-B14F-4D97-AF65-F5344CB8AC3E}">
        <p14:creationId xmlns:p14="http://schemas.microsoft.com/office/powerpoint/2010/main" val="3277243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Relaciones</a:t>
            </a:r>
            <a:endParaRPr lang="es-419" dirty="0"/>
          </a:p>
        </p:txBody>
      </p:sp>
      <p:sp>
        <p:nvSpPr>
          <p:cNvPr id="3" name="Marcador de contenido 2"/>
          <p:cNvSpPr>
            <a:spLocks noGrp="1"/>
          </p:cNvSpPr>
          <p:nvPr>
            <p:ph idx="1"/>
          </p:nvPr>
        </p:nvSpPr>
        <p:spPr>
          <a:xfrm>
            <a:off x="1333499" y="1428750"/>
            <a:ext cx="9601200" cy="3581400"/>
          </a:xfrm>
        </p:spPr>
        <p:txBody>
          <a:bodyPr/>
          <a:lstStyle/>
          <a:p>
            <a:r>
              <a:rPr lang="es-ES" dirty="0"/>
              <a:t>Una asociación puede tener un nombre que describe la naturaleza de la relación</a:t>
            </a:r>
            <a:r>
              <a:rPr lang="es-ES" dirty="0" smtClean="0"/>
              <a:t>.</a:t>
            </a:r>
          </a:p>
          <a:p>
            <a:r>
              <a:rPr lang="es-ES" dirty="0"/>
              <a:t>Las asociaciones son bidireccionales. </a:t>
            </a:r>
            <a:endParaRPr lang="es-ES" dirty="0" smtClean="0"/>
          </a:p>
          <a:p>
            <a:pPr lvl="1"/>
            <a:r>
              <a:rPr lang="es-ES" dirty="0" smtClean="0"/>
              <a:t>La </a:t>
            </a:r>
            <a:r>
              <a:rPr lang="es-ES" dirty="0"/>
              <a:t>dirección en que se lee el nombre de una asociación binaria es la dirección directa y la dirección opuesta es la dirección inversa</a:t>
            </a:r>
            <a:r>
              <a:rPr lang="es-ES" dirty="0" smtClean="0"/>
              <a:t>.</a:t>
            </a:r>
          </a:p>
          <a:p>
            <a:pPr lvl="1"/>
            <a:r>
              <a:rPr lang="es-ES" dirty="0" smtClean="0"/>
              <a:t>La </a:t>
            </a:r>
            <a:r>
              <a:rPr lang="es-ES" dirty="0"/>
              <a:t>dirección del nombre puede indicarse con un pequeño triángulo </a:t>
            </a:r>
            <a:r>
              <a:rPr lang="es-ES" dirty="0" smtClean="0"/>
              <a:t>sólido.</a:t>
            </a:r>
          </a:p>
          <a:p>
            <a:pPr lvl="1"/>
            <a:r>
              <a:rPr lang="es-ES" dirty="0" smtClean="0"/>
              <a:t>En </a:t>
            </a:r>
            <a:r>
              <a:rPr lang="es-ES" dirty="0"/>
              <a:t>ciertos casos, sólo es útil una dirección de navegación; esto se representa con una flecha orientada.</a:t>
            </a:r>
            <a:endParaRPr lang="es-419" dirty="0"/>
          </a:p>
        </p:txBody>
      </p:sp>
      <p:pic>
        <p:nvPicPr>
          <p:cNvPr id="4" name="Imagen 3"/>
          <p:cNvPicPr>
            <a:picLocks noChangeAspect="1"/>
          </p:cNvPicPr>
          <p:nvPr/>
        </p:nvPicPr>
        <p:blipFill>
          <a:blip r:embed="rId2">
            <a:grayscl/>
          </a:blip>
          <a:stretch>
            <a:fillRect/>
          </a:stretch>
        </p:blipFill>
        <p:spPr>
          <a:xfrm>
            <a:off x="3856566" y="4243387"/>
            <a:ext cx="5257800" cy="2333625"/>
          </a:xfrm>
          <a:prstGeom prst="rect">
            <a:avLst/>
          </a:prstGeom>
        </p:spPr>
      </p:pic>
    </p:spTree>
    <p:extLst>
      <p:ext uri="{BB962C8B-B14F-4D97-AF65-F5344CB8AC3E}">
        <p14:creationId xmlns:p14="http://schemas.microsoft.com/office/powerpoint/2010/main" val="4288629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Multiplicidad</a:t>
            </a:r>
            <a:endParaRPr lang="es-419" dirty="0"/>
          </a:p>
        </p:txBody>
      </p:sp>
      <p:pic>
        <p:nvPicPr>
          <p:cNvPr id="4" name="Marcador de contenido 3"/>
          <p:cNvPicPr>
            <a:picLocks noGrp="1" noChangeAspect="1"/>
          </p:cNvPicPr>
          <p:nvPr>
            <p:ph sz="half" idx="1"/>
          </p:nvPr>
        </p:nvPicPr>
        <p:blipFill>
          <a:blip r:embed="rId2"/>
          <a:stretch>
            <a:fillRect/>
          </a:stretch>
        </p:blipFill>
        <p:spPr>
          <a:xfrm>
            <a:off x="1371600" y="2285999"/>
            <a:ext cx="4880536" cy="3581401"/>
          </a:xfrm>
          <a:prstGeom prst="rect">
            <a:avLst/>
          </a:prstGeom>
        </p:spPr>
      </p:pic>
      <p:sp>
        <p:nvSpPr>
          <p:cNvPr id="5" name="Marcador de contenido 4"/>
          <p:cNvSpPr>
            <a:spLocks noGrp="1"/>
          </p:cNvSpPr>
          <p:nvPr>
            <p:ph sz="half" idx="2"/>
          </p:nvPr>
        </p:nvSpPr>
        <p:spPr/>
        <p:txBody>
          <a:bodyPr/>
          <a:lstStyle/>
          <a:p>
            <a:pPr marL="0" indent="0">
              <a:buNone/>
            </a:pPr>
            <a:r>
              <a:rPr lang="es-ES" dirty="0"/>
              <a:t>Las notaciones utilizadas para señalar la multiplicidad se colocan cerca del final de una asociación. Estos símbolos indican el número de instancias de una clase vinculadas a una de las instancias de la otra clase. Por ejemplo, una empresa puede tener uno o más empleados, pero cada empleado trabaja para una sola empresa solamente. </a:t>
            </a:r>
            <a:endParaRPr lang="es-419" dirty="0"/>
          </a:p>
        </p:txBody>
      </p:sp>
    </p:spTree>
    <p:extLst>
      <p:ext uri="{BB962C8B-B14F-4D97-AF65-F5344CB8AC3E}">
        <p14:creationId xmlns:p14="http://schemas.microsoft.com/office/powerpoint/2010/main" val="2352706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Composición y asociación</a:t>
            </a:r>
            <a:endParaRPr lang="es-419" dirty="0"/>
          </a:p>
        </p:txBody>
      </p:sp>
      <p:sp>
        <p:nvSpPr>
          <p:cNvPr id="5" name="Marcador de contenido 4"/>
          <p:cNvSpPr>
            <a:spLocks noGrp="1"/>
          </p:cNvSpPr>
          <p:nvPr>
            <p:ph sz="half" idx="2"/>
          </p:nvPr>
        </p:nvSpPr>
        <p:spPr/>
        <p:txBody>
          <a:bodyPr>
            <a:normAutofit fontScale="92500" lnSpcReduction="10000"/>
          </a:bodyPr>
          <a:lstStyle/>
          <a:p>
            <a:r>
              <a:rPr lang="es-ES" dirty="0"/>
              <a:t>Composición es un tipo especial de agregación que denota una fuerte posesión de la Clase “Todo”, a la Clase “Parte”. Se grafica con un rombo diamante relleno contra la clase que representa el todo. </a:t>
            </a:r>
            <a:endParaRPr lang="es-ES" dirty="0" smtClean="0"/>
          </a:p>
          <a:p>
            <a:r>
              <a:rPr lang="es-ES" dirty="0" smtClean="0"/>
              <a:t>La </a:t>
            </a:r>
            <a:r>
              <a:rPr lang="es-ES" dirty="0"/>
              <a:t>agregación es una relación en la que la Clase “Todo” juega un rol más importante que la Clase "Parte", pero las dos clases no son dependientes una de otra. Se grafica con un rombo diamante vacío contra la Clase “Todo”.</a:t>
            </a:r>
            <a:endParaRPr lang="es-419" dirty="0"/>
          </a:p>
        </p:txBody>
      </p:sp>
      <p:pic>
        <p:nvPicPr>
          <p:cNvPr id="6" name="Marcador de contenido 5"/>
          <p:cNvPicPr>
            <a:picLocks noGrp="1" noChangeAspect="1"/>
          </p:cNvPicPr>
          <p:nvPr>
            <p:ph sz="half" idx="1"/>
          </p:nvPr>
        </p:nvPicPr>
        <p:blipFill>
          <a:blip r:embed="rId2"/>
          <a:stretch>
            <a:fillRect/>
          </a:stretch>
        </p:blipFill>
        <p:spPr>
          <a:xfrm>
            <a:off x="1371600" y="2171700"/>
            <a:ext cx="3824246" cy="3695700"/>
          </a:xfrm>
          <a:prstGeom prst="rect">
            <a:avLst/>
          </a:prstGeom>
        </p:spPr>
      </p:pic>
    </p:spTree>
    <p:extLst>
      <p:ext uri="{BB962C8B-B14F-4D97-AF65-F5344CB8AC3E}">
        <p14:creationId xmlns:p14="http://schemas.microsoft.com/office/powerpoint/2010/main" val="1137333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690154"/>
          </a:xfrm>
        </p:spPr>
        <p:txBody>
          <a:bodyPr/>
          <a:lstStyle/>
          <a:p>
            <a:r>
              <a:rPr lang="es-419" dirty="0" smtClean="0"/>
              <a:t>Diagramas UML</a:t>
            </a:r>
            <a:endParaRPr lang="es-419" dirty="0"/>
          </a:p>
        </p:txBody>
      </p:sp>
      <p:pic>
        <p:nvPicPr>
          <p:cNvPr id="1026" name="Picture 2" descr="UML 2.5 Diagrams Taxono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1379" y="1375954"/>
            <a:ext cx="5501641" cy="537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846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Objetos</a:t>
            </a:r>
            <a:endParaRPr lang="es-419" dirty="0"/>
          </a:p>
        </p:txBody>
      </p:sp>
      <p:sp>
        <p:nvSpPr>
          <p:cNvPr id="7" name="Marcador de texto 6"/>
          <p:cNvSpPr>
            <a:spLocks noGrp="1"/>
          </p:cNvSpPr>
          <p:nvPr>
            <p:ph type="body" sz="half" idx="2"/>
          </p:nvPr>
        </p:nvSpPr>
        <p:spPr/>
        <p:txBody>
          <a:bodyPr/>
          <a:lstStyle/>
          <a:p>
            <a:r>
              <a:rPr lang="es-419" dirty="0" smtClean="0"/>
              <a:t>Los detalles no son los detalles. Constituyen el diseño.</a:t>
            </a:r>
            <a:endParaRPr lang="es-419" dirty="0"/>
          </a:p>
        </p:txBody>
      </p:sp>
      <p:pic>
        <p:nvPicPr>
          <p:cNvPr id="5122" name="Picture 2" descr="https://us.123rf.com/450wm/bakhtiarzein/bakhtiarzein1510/bakhtiarzein151000053/46577562-%E4%BD%BF%E7%94%A8%E3%82%B1%E3%83%BC%E3%82%B9-%E3%83%80%E3%82%A4%E3%82%A2%E3%82%B0%E3%83%A9%E3%83%A0-uml-%E7%B5%B1%E4%B8%80%E3%83%A2%E3%83%87%E3%83%AA%E3%83%B3%E3%82%B0%E8%A8%80%E8%AA%9E%E3%83%99%E3%82%AF%E3%83%88%E3%83%AB.jpg?ver=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29458" y="2037805"/>
            <a:ext cx="6075455" cy="2605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04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85949"/>
          </a:xfrm>
        </p:spPr>
        <p:txBody>
          <a:bodyPr/>
          <a:lstStyle/>
          <a:p>
            <a:r>
              <a:rPr lang="es-419" dirty="0" smtClean="0"/>
              <a:t>Diagrama de Objetos</a:t>
            </a:r>
            <a:endParaRPr lang="es-419" dirty="0"/>
          </a:p>
        </p:txBody>
      </p:sp>
      <p:sp>
        <p:nvSpPr>
          <p:cNvPr id="6" name="Marcador de contenido 5"/>
          <p:cNvSpPr>
            <a:spLocks noGrp="1"/>
          </p:cNvSpPr>
          <p:nvPr>
            <p:ph idx="1"/>
          </p:nvPr>
        </p:nvSpPr>
        <p:spPr>
          <a:xfrm>
            <a:off x="1371600" y="1471749"/>
            <a:ext cx="9601200" cy="4395651"/>
          </a:xfrm>
        </p:spPr>
        <p:txBody>
          <a:bodyPr/>
          <a:lstStyle/>
          <a:p>
            <a:pPr marL="0" indent="0">
              <a:buNone/>
            </a:pPr>
            <a:r>
              <a:rPr lang="es-ES" dirty="0"/>
              <a:t>E</a:t>
            </a:r>
            <a:r>
              <a:rPr lang="es-ES" dirty="0" smtClean="0"/>
              <a:t>s </a:t>
            </a:r>
            <a:r>
              <a:rPr lang="es-ES" dirty="0"/>
              <a:t>una instancia de un momento particular en tiempo de ejecución, incluidos objetos y valores de datos. Un diagrama de objetos UML estáticos es una instancia de un diagrama de clases; muestra una instantánea del estado detallado de un sistema en un punto en el tiempo, por lo tanto, un diagrama de objetos abarca objetos y sus relaciones en un punto en el </a:t>
            </a:r>
            <a:r>
              <a:rPr lang="es-ES" dirty="0" smtClean="0"/>
              <a:t>tiempo.</a:t>
            </a:r>
          </a:p>
          <a:p>
            <a:pPr marL="0" indent="0">
              <a:buNone/>
            </a:pPr>
            <a:r>
              <a:rPr lang="es-ES" dirty="0"/>
              <a:t>El uso de diagramas de objetos es bastante limitado, principalmente para mostrar ejemplos de estructuras de datos</a:t>
            </a:r>
            <a:r>
              <a:rPr lang="es-ES" dirty="0" smtClean="0"/>
              <a:t>.</a:t>
            </a:r>
          </a:p>
          <a:p>
            <a:pPr marL="0" indent="0">
              <a:buNone/>
            </a:pPr>
            <a:r>
              <a:rPr lang="es-ES" dirty="0" smtClean="0"/>
              <a:t>Cabe destacar que este diagrama ya se encuentra obsoleto en la versión 2.5 de UML.</a:t>
            </a:r>
            <a:endParaRPr lang="es-419" dirty="0"/>
          </a:p>
        </p:txBody>
      </p:sp>
    </p:spTree>
    <p:extLst>
      <p:ext uri="{BB962C8B-B14F-4D97-AF65-F5344CB8AC3E}">
        <p14:creationId xmlns:p14="http://schemas.microsoft.com/office/powerpoint/2010/main" val="107043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…primero un </a:t>
            </a:r>
            <a:r>
              <a:rPr lang="en-US" dirty="0" err="1" smtClean="0"/>
              <a:t>poco</a:t>
            </a:r>
            <a:r>
              <a:rPr lang="en-US" dirty="0" smtClean="0"/>
              <a:t> de </a:t>
            </a:r>
            <a:r>
              <a:rPr lang="en-US" dirty="0" err="1"/>
              <a:t>h</a:t>
            </a:r>
            <a:r>
              <a:rPr lang="en-US" dirty="0" err="1" smtClean="0"/>
              <a:t>istoria</a:t>
            </a:r>
            <a:endParaRPr lang="en-US" dirty="0"/>
          </a:p>
        </p:txBody>
      </p:sp>
      <p:pic>
        <p:nvPicPr>
          <p:cNvPr id="1030" name="Picture 6" descr="https://upload.wikimedia.org/wikipedia/commons/thumb/3/39/Grady_Booch%2C_CHM_2011_2_cropped.jpg/220px-Grady_Booch%2C_CHM_2011_2_cropped.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745" b="7028"/>
          <a:stretch/>
        </p:blipFill>
        <p:spPr bwMode="auto">
          <a:xfrm>
            <a:off x="2500184" y="3641123"/>
            <a:ext cx="1751621" cy="21171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ivar jacobson"/>
          <p:cNvPicPr>
            <a:picLocks noChangeAspect="1" noChangeArrowheads="1"/>
          </p:cNvPicPr>
          <p:nvPr/>
        </p:nvPicPr>
        <p:blipFill rotWithShape="1">
          <a:blip r:embed="rId3">
            <a:extLst>
              <a:ext uri="{28A0092B-C50C-407E-A947-70E740481C1C}">
                <a14:useLocalDpi xmlns:a14="http://schemas.microsoft.com/office/drawing/2010/main" val="0"/>
              </a:ext>
            </a:extLst>
          </a:blip>
          <a:srcRect l="4614" r="6437"/>
          <a:stretch/>
        </p:blipFill>
        <p:spPr bwMode="auto">
          <a:xfrm>
            <a:off x="5230622" y="3641123"/>
            <a:ext cx="1883156" cy="2117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n relacionada"/>
          <p:cNvPicPr>
            <a:picLocks noChangeAspect="1" noChangeArrowheads="1"/>
          </p:cNvPicPr>
          <p:nvPr/>
        </p:nvPicPr>
        <p:blipFill rotWithShape="1">
          <a:blip r:embed="rId4">
            <a:extLst>
              <a:ext uri="{28A0092B-C50C-407E-A947-70E740481C1C}">
                <a14:useLocalDpi xmlns:a14="http://schemas.microsoft.com/office/drawing/2010/main" val="0"/>
              </a:ext>
            </a:extLst>
          </a:blip>
          <a:srcRect l="7975" r="9781"/>
          <a:stretch/>
        </p:blipFill>
        <p:spPr bwMode="auto">
          <a:xfrm>
            <a:off x="7987603" y="3641122"/>
            <a:ext cx="1687737" cy="21171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1371600" y="1919417"/>
            <a:ext cx="8303740" cy="369332"/>
          </a:xfrm>
          <a:prstGeom prst="rect">
            <a:avLst/>
          </a:prstGeom>
          <a:noFill/>
        </p:spPr>
        <p:txBody>
          <a:bodyPr wrap="square" rtlCol="0">
            <a:spAutoFit/>
          </a:bodyPr>
          <a:lstStyle/>
          <a:p>
            <a:r>
              <a:rPr lang="en-US" dirty="0" smtClean="0"/>
              <a:t>Rational Software Corporation </a:t>
            </a:r>
            <a:r>
              <a:rPr lang="en-US" dirty="0" err="1" smtClean="0"/>
              <a:t>contrató</a:t>
            </a:r>
            <a:r>
              <a:rPr lang="en-US" dirty="0" smtClean="0"/>
              <a:t> a James</a:t>
            </a:r>
            <a:endParaRPr lang="en-US" dirty="0"/>
          </a:p>
        </p:txBody>
      </p:sp>
      <p:sp>
        <p:nvSpPr>
          <p:cNvPr id="3" name="CuadroTexto 2"/>
          <p:cNvSpPr txBox="1"/>
          <p:nvPr/>
        </p:nvSpPr>
        <p:spPr>
          <a:xfrm>
            <a:off x="5230622" y="3004457"/>
            <a:ext cx="2284600" cy="400110"/>
          </a:xfrm>
          <a:prstGeom prst="rect">
            <a:avLst/>
          </a:prstGeom>
          <a:noFill/>
        </p:spPr>
        <p:txBody>
          <a:bodyPr wrap="none" rtlCol="0">
            <a:spAutoFit/>
          </a:bodyPr>
          <a:lstStyle/>
          <a:p>
            <a:r>
              <a:rPr lang="es-419" sz="2000" i="1" dirty="0" smtClean="0"/>
              <a:t>Los tres hermanos</a:t>
            </a:r>
            <a:endParaRPr lang="es-419" sz="2000" i="1" dirty="0"/>
          </a:p>
        </p:txBody>
      </p:sp>
      <p:sp>
        <p:nvSpPr>
          <p:cNvPr id="4" name="CuadroTexto 3"/>
          <p:cNvSpPr txBox="1"/>
          <p:nvPr/>
        </p:nvSpPr>
        <p:spPr>
          <a:xfrm>
            <a:off x="2500184" y="5864029"/>
            <a:ext cx="2259443" cy="830997"/>
          </a:xfrm>
          <a:prstGeom prst="rect">
            <a:avLst/>
          </a:prstGeom>
          <a:noFill/>
        </p:spPr>
        <p:txBody>
          <a:bodyPr wrap="square" rtlCol="0">
            <a:spAutoFit/>
          </a:bodyPr>
          <a:lstStyle/>
          <a:p>
            <a:r>
              <a:rPr lang="es-419" sz="1600" dirty="0" smtClean="0"/>
              <a:t>Grady </a:t>
            </a:r>
            <a:r>
              <a:rPr lang="es-419" sz="1600" dirty="0" err="1" smtClean="0"/>
              <a:t>Booch</a:t>
            </a:r>
            <a:r>
              <a:rPr lang="es-419" sz="1600" dirty="0" smtClean="0"/>
              <a:t/>
            </a:r>
            <a:br>
              <a:rPr lang="es-419" sz="1600" dirty="0" smtClean="0"/>
            </a:br>
            <a:r>
              <a:rPr lang="es-419" sz="1600" dirty="0" err="1" smtClean="0"/>
              <a:t>Object</a:t>
            </a:r>
            <a:r>
              <a:rPr lang="es-419" sz="1600" dirty="0" smtClean="0"/>
              <a:t> </a:t>
            </a:r>
            <a:r>
              <a:rPr lang="es-419" sz="1600" dirty="0" err="1" smtClean="0"/>
              <a:t>Oriented</a:t>
            </a:r>
            <a:r>
              <a:rPr lang="es-419" sz="1600" dirty="0" smtClean="0"/>
              <a:t> </a:t>
            </a:r>
            <a:r>
              <a:rPr lang="es-419" sz="1600" dirty="0" err="1" smtClean="0"/>
              <a:t>Analisis</a:t>
            </a:r>
            <a:r>
              <a:rPr lang="es-419" sz="1600" dirty="0" smtClean="0"/>
              <a:t> &amp; </a:t>
            </a:r>
            <a:r>
              <a:rPr lang="es-419" sz="1600" dirty="0" err="1" smtClean="0"/>
              <a:t>Design</a:t>
            </a:r>
            <a:r>
              <a:rPr lang="es-419" sz="1600" dirty="0" smtClean="0"/>
              <a:t> </a:t>
            </a:r>
            <a:endParaRPr lang="es-419" sz="1600" dirty="0"/>
          </a:p>
        </p:txBody>
      </p:sp>
      <p:sp>
        <p:nvSpPr>
          <p:cNvPr id="9" name="CuadroTexto 8"/>
          <p:cNvSpPr txBox="1"/>
          <p:nvPr/>
        </p:nvSpPr>
        <p:spPr>
          <a:xfrm>
            <a:off x="7987603" y="5864029"/>
            <a:ext cx="1878292" cy="830997"/>
          </a:xfrm>
          <a:prstGeom prst="rect">
            <a:avLst/>
          </a:prstGeom>
          <a:noFill/>
        </p:spPr>
        <p:txBody>
          <a:bodyPr wrap="square" rtlCol="0">
            <a:spAutoFit/>
          </a:bodyPr>
          <a:lstStyle/>
          <a:p>
            <a:r>
              <a:rPr lang="es-419" sz="1600" dirty="0" smtClean="0"/>
              <a:t>James </a:t>
            </a:r>
            <a:r>
              <a:rPr lang="es-419" sz="1600" dirty="0" err="1" smtClean="0"/>
              <a:t>Rumbaugh</a:t>
            </a:r>
            <a:r>
              <a:rPr lang="es-419" sz="1600" dirty="0" smtClean="0"/>
              <a:t/>
            </a:r>
            <a:br>
              <a:rPr lang="es-419" sz="1600" dirty="0" smtClean="0"/>
            </a:br>
            <a:r>
              <a:rPr lang="es-419" sz="1600" dirty="0" err="1" smtClean="0"/>
              <a:t>Object</a:t>
            </a:r>
            <a:r>
              <a:rPr lang="es-419" sz="1600" dirty="0" smtClean="0"/>
              <a:t> </a:t>
            </a:r>
            <a:r>
              <a:rPr lang="es-419" sz="1600" dirty="0" err="1" smtClean="0"/>
              <a:t>Modeling</a:t>
            </a:r>
            <a:r>
              <a:rPr lang="es-419" sz="1600" dirty="0" smtClean="0"/>
              <a:t> </a:t>
            </a:r>
            <a:r>
              <a:rPr lang="es-419" sz="1600" dirty="0" err="1" smtClean="0"/>
              <a:t>Technique</a:t>
            </a:r>
            <a:endParaRPr lang="es-419" sz="1600" dirty="0"/>
          </a:p>
        </p:txBody>
      </p:sp>
      <p:sp>
        <p:nvSpPr>
          <p:cNvPr id="10" name="CuadroTexto 9"/>
          <p:cNvSpPr txBox="1"/>
          <p:nvPr/>
        </p:nvSpPr>
        <p:spPr>
          <a:xfrm>
            <a:off x="5230622" y="5864029"/>
            <a:ext cx="2405420" cy="830997"/>
          </a:xfrm>
          <a:prstGeom prst="rect">
            <a:avLst/>
          </a:prstGeom>
          <a:noFill/>
        </p:spPr>
        <p:txBody>
          <a:bodyPr wrap="square" rtlCol="0">
            <a:spAutoFit/>
          </a:bodyPr>
          <a:lstStyle/>
          <a:p>
            <a:r>
              <a:rPr lang="es-419" sz="1600" dirty="0" err="1" smtClean="0"/>
              <a:t>Ivar</a:t>
            </a:r>
            <a:r>
              <a:rPr lang="es-419" sz="1600" dirty="0" smtClean="0"/>
              <a:t> Jacobson</a:t>
            </a:r>
            <a:br>
              <a:rPr lang="es-419" sz="1600" dirty="0" smtClean="0"/>
            </a:br>
            <a:r>
              <a:rPr lang="es-419" sz="1600" dirty="0" err="1" smtClean="0"/>
              <a:t>Object</a:t>
            </a:r>
            <a:r>
              <a:rPr lang="es-419" sz="1600" dirty="0" smtClean="0"/>
              <a:t> </a:t>
            </a:r>
            <a:r>
              <a:rPr lang="es-419" sz="1600" dirty="0" err="1" smtClean="0"/>
              <a:t>Oriented</a:t>
            </a:r>
            <a:r>
              <a:rPr lang="es-419" sz="1600" dirty="0" smtClean="0"/>
              <a:t> Software </a:t>
            </a:r>
            <a:r>
              <a:rPr lang="es-419" sz="1600" dirty="0" err="1" smtClean="0"/>
              <a:t>Engineering</a:t>
            </a:r>
            <a:endParaRPr lang="es-419" sz="1600" dirty="0"/>
          </a:p>
        </p:txBody>
      </p:sp>
    </p:spTree>
    <p:extLst>
      <p:ext uri="{BB962C8B-B14F-4D97-AF65-F5344CB8AC3E}">
        <p14:creationId xmlns:p14="http://schemas.microsoft.com/office/powerpoint/2010/main" val="2172686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07571"/>
          </a:xfrm>
        </p:spPr>
        <p:txBody>
          <a:bodyPr/>
          <a:lstStyle/>
          <a:p>
            <a:r>
              <a:rPr lang="es-419" dirty="0" smtClean="0"/>
              <a:t>Diagrama de Objetos</a:t>
            </a:r>
            <a:endParaRPr lang="es-419" dirty="0"/>
          </a:p>
        </p:txBody>
      </p:sp>
      <p:sp>
        <p:nvSpPr>
          <p:cNvPr id="6" name="Marcador de contenido 5"/>
          <p:cNvSpPr>
            <a:spLocks noGrp="1"/>
          </p:cNvSpPr>
          <p:nvPr>
            <p:ph idx="1"/>
          </p:nvPr>
        </p:nvSpPr>
        <p:spPr>
          <a:xfrm>
            <a:off x="1371600" y="1393371"/>
            <a:ext cx="9601200" cy="4474029"/>
          </a:xfrm>
        </p:spPr>
        <p:txBody>
          <a:bodyPr/>
          <a:lstStyle/>
          <a:p>
            <a:r>
              <a:rPr lang="es-ES" dirty="0" smtClean="0"/>
              <a:t>Objetivos:</a:t>
            </a:r>
          </a:p>
          <a:p>
            <a:pPr lvl="1"/>
            <a:r>
              <a:rPr lang="es-ES" dirty="0"/>
              <a:t>Durante la fase de análisis de un proyecto, puede crear un diagrama de clases para describir la estructura de un sistema y luego crear un conjunto de diagramas de objetos como casos de prueba para verificar la precisión y la integridad del diagrama de clases</a:t>
            </a:r>
            <a:r>
              <a:rPr lang="es-ES" dirty="0" smtClean="0"/>
              <a:t>.</a:t>
            </a:r>
          </a:p>
          <a:p>
            <a:pPr lvl="1"/>
            <a:r>
              <a:rPr lang="es-ES" dirty="0"/>
              <a:t>Antes de crear un diagrama de clases, puede crear un diagrama de objetos para descubrir hechos sobre elementos de modelos específicos y sus enlaces, o para ilustrar ejemplos específicos de los clasificadores que se requieren.</a:t>
            </a:r>
            <a:endParaRPr lang="es-419" dirty="0"/>
          </a:p>
        </p:txBody>
      </p:sp>
    </p:spTree>
    <p:extLst>
      <p:ext uri="{BB962C8B-B14F-4D97-AF65-F5344CB8AC3E}">
        <p14:creationId xmlns:p14="http://schemas.microsoft.com/office/powerpoint/2010/main" val="1900610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Objetos</a:t>
            </a:r>
            <a:endParaRPr lang="es-419" dirty="0"/>
          </a:p>
        </p:txBody>
      </p:sp>
      <p:sp>
        <p:nvSpPr>
          <p:cNvPr id="6" name="Marcador de contenido 5"/>
          <p:cNvSpPr>
            <a:spLocks noGrp="1"/>
          </p:cNvSpPr>
          <p:nvPr>
            <p:ph idx="1"/>
          </p:nvPr>
        </p:nvSpPr>
        <p:spPr>
          <a:xfrm>
            <a:off x="1371600" y="1441542"/>
            <a:ext cx="9601200" cy="4425858"/>
          </a:xfrm>
        </p:spPr>
        <p:txBody>
          <a:bodyPr/>
          <a:lstStyle/>
          <a:p>
            <a:pPr marL="0" indent="0">
              <a:buNone/>
            </a:pPr>
            <a:r>
              <a:rPr lang="es-ES" dirty="0"/>
              <a:t>Un diagrama de objeto muestra esta relación entre las clases instanciadas y la clase definida, y la relación entre estos objetos en el sistema. Son útiles para explicar partes más pequeñas de su sistema, cuando el diagrama de clase del sistema es muy complejo, y también a veces modelando la relación recursiva en el diagrama</a:t>
            </a:r>
            <a:r>
              <a:rPr lang="es-ES" dirty="0" smtClean="0"/>
              <a:t>.</a:t>
            </a:r>
          </a:p>
          <a:p>
            <a:pPr marL="0" indent="0">
              <a:buNone/>
            </a:pPr>
            <a:r>
              <a:rPr lang="es-ES" dirty="0"/>
              <a:t>La mejor manera de ilustrar cómo es un diagrama de objetos es mostrar el diagrama de objetos derivado del diagrama de clases correspondiente.</a:t>
            </a:r>
            <a:endParaRPr lang="es-419" dirty="0"/>
          </a:p>
        </p:txBody>
      </p:sp>
      <p:pic>
        <p:nvPicPr>
          <p:cNvPr id="3" name="Imagen 2"/>
          <p:cNvPicPr>
            <a:picLocks noChangeAspect="1"/>
          </p:cNvPicPr>
          <p:nvPr/>
        </p:nvPicPr>
        <p:blipFill>
          <a:blip r:embed="rId2"/>
          <a:stretch>
            <a:fillRect/>
          </a:stretch>
        </p:blipFill>
        <p:spPr>
          <a:xfrm>
            <a:off x="2419465" y="3654471"/>
            <a:ext cx="7505469" cy="2975882"/>
          </a:xfrm>
          <a:prstGeom prst="rect">
            <a:avLst/>
          </a:prstGeom>
        </p:spPr>
      </p:pic>
    </p:spTree>
    <p:extLst>
      <p:ext uri="{BB962C8B-B14F-4D97-AF65-F5344CB8AC3E}">
        <p14:creationId xmlns:p14="http://schemas.microsoft.com/office/powerpoint/2010/main" val="944352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a:t>
            </a:r>
            <a:endParaRPr lang="en-US" dirty="0"/>
          </a:p>
        </p:txBody>
      </p:sp>
      <p:pic>
        <p:nvPicPr>
          <p:cNvPr id="2050" name="Picture 2" descr="https://sebisharp.files.wordpress.com/2012/02/uml-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7612" y="2824162"/>
            <a:ext cx="4829175" cy="250507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2545492" y="1944130"/>
            <a:ext cx="7122463" cy="369332"/>
          </a:xfrm>
          <a:prstGeom prst="rect">
            <a:avLst/>
          </a:prstGeom>
          <a:noFill/>
        </p:spPr>
        <p:txBody>
          <a:bodyPr wrap="none" rtlCol="0">
            <a:spAutoFit/>
          </a:bodyPr>
          <a:lstStyle/>
          <a:p>
            <a:r>
              <a:rPr lang="en-US" dirty="0" err="1" smtClean="0"/>
              <a:t>Otros</a:t>
            </a:r>
            <a:r>
              <a:rPr lang="en-US" dirty="0" smtClean="0"/>
              <a:t> </a:t>
            </a:r>
            <a:r>
              <a:rPr lang="en-US" dirty="0" err="1" smtClean="0"/>
              <a:t>autores</a:t>
            </a:r>
            <a:r>
              <a:rPr lang="en-US" dirty="0" smtClean="0"/>
              <a:t> que </a:t>
            </a:r>
            <a:r>
              <a:rPr lang="en-US" dirty="0" err="1" smtClean="0"/>
              <a:t>han</a:t>
            </a:r>
            <a:r>
              <a:rPr lang="en-US" dirty="0" smtClean="0"/>
              <a:t> </a:t>
            </a:r>
            <a:r>
              <a:rPr lang="en-US" dirty="0" err="1" smtClean="0"/>
              <a:t>ido</a:t>
            </a:r>
            <a:r>
              <a:rPr lang="en-US" dirty="0" smtClean="0"/>
              <a:t> </a:t>
            </a:r>
            <a:r>
              <a:rPr lang="en-US" dirty="0" err="1" smtClean="0"/>
              <a:t>contribuyendo</a:t>
            </a:r>
            <a:r>
              <a:rPr lang="en-US" dirty="0" smtClean="0"/>
              <a:t> a la </a:t>
            </a:r>
            <a:r>
              <a:rPr lang="en-US" dirty="0" err="1" smtClean="0"/>
              <a:t>actualización</a:t>
            </a:r>
            <a:r>
              <a:rPr lang="en-US" dirty="0" smtClean="0"/>
              <a:t> de UML</a:t>
            </a:r>
            <a:endParaRPr lang="en-US" dirty="0"/>
          </a:p>
        </p:txBody>
      </p:sp>
    </p:spTree>
    <p:extLst>
      <p:ext uri="{BB962C8B-B14F-4D97-AF65-F5344CB8AC3E}">
        <p14:creationId xmlns:p14="http://schemas.microsoft.com/office/powerpoint/2010/main" val="3096032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a:t>
            </a:r>
            <a:endParaRPr lang="en-US" dirty="0"/>
          </a:p>
        </p:txBody>
      </p:sp>
      <p:sp>
        <p:nvSpPr>
          <p:cNvPr id="3" name="Marcador de contenido 2"/>
          <p:cNvSpPr>
            <a:spLocks noGrp="1"/>
          </p:cNvSpPr>
          <p:nvPr>
            <p:ph idx="1"/>
          </p:nvPr>
        </p:nvSpPr>
        <p:spPr/>
        <p:txBody>
          <a:bodyPr>
            <a:normAutofit lnSpcReduction="10000"/>
          </a:bodyPr>
          <a:lstStyle/>
          <a:p>
            <a:r>
              <a:rPr lang="es-ES" dirty="0"/>
              <a:t>El Lenguaje Unificado de Modelado (UML) fue creado para forjar un lenguaje de modelado visual común y semántica y sintácticamente rico para la arquitectura, el diseño y la implementación de sistemas de software complejos, tanto en estructura como en comportamiento. UML tiene aplicaciones más allá del desarrollo de software, p. ej., en el flujo de procesos en la fabricación</a:t>
            </a:r>
            <a:r>
              <a:rPr lang="es-ES" dirty="0" smtClean="0"/>
              <a:t>.</a:t>
            </a:r>
          </a:p>
          <a:p>
            <a:r>
              <a:rPr lang="es-ES" dirty="0"/>
              <a:t>Es un lenguaje de modelado visual y como todo lenguaje tiene una sintaxis y una semántica bien definida (reglas sobre como debemos elaborar e interpretar los modelos que generamos). Recordemos que un modelo es una simplificación de la realidad y el objetivo del modelado de un sistema es capturar sus partes </a:t>
            </a:r>
            <a:r>
              <a:rPr lang="es-ES" dirty="0" smtClean="0"/>
              <a:t>esenciales </a:t>
            </a:r>
            <a:r>
              <a:rPr lang="es-ES" dirty="0"/>
              <a:t>(realizando una abstracción del dominio del “problema” y </a:t>
            </a:r>
            <a:r>
              <a:rPr lang="es-ES" dirty="0" smtClean="0"/>
              <a:t>plasmándolo </a:t>
            </a:r>
            <a:r>
              <a:rPr lang="es-ES" dirty="0"/>
              <a:t>de forma gráfica).</a:t>
            </a:r>
            <a:endParaRPr lang="en-US" dirty="0"/>
          </a:p>
        </p:txBody>
      </p:sp>
    </p:spTree>
    <p:extLst>
      <p:ext uri="{BB962C8B-B14F-4D97-AF65-F5344CB8AC3E}">
        <p14:creationId xmlns:p14="http://schemas.microsoft.com/office/powerpoint/2010/main" val="1434731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a:t>
            </a:r>
            <a:endParaRPr lang="en-US" dirty="0"/>
          </a:p>
        </p:txBody>
      </p:sp>
      <p:sp>
        <p:nvSpPr>
          <p:cNvPr id="3" name="Marcador de contenido 2"/>
          <p:cNvSpPr>
            <a:spLocks noGrp="1"/>
          </p:cNvSpPr>
          <p:nvPr>
            <p:ph idx="1"/>
          </p:nvPr>
        </p:nvSpPr>
        <p:spPr/>
        <p:txBody>
          <a:bodyPr/>
          <a:lstStyle/>
          <a:p>
            <a:r>
              <a:rPr lang="es-ES" dirty="0"/>
              <a:t>UML es una combinación de varias notaciones orientadas a objetos: diseño orientado a objetos, técnica de modelado de objetos e ingeniería de software orientada a objetos</a:t>
            </a:r>
            <a:r>
              <a:rPr lang="es-ES" dirty="0" smtClean="0"/>
              <a:t>.</a:t>
            </a:r>
          </a:p>
          <a:p>
            <a:r>
              <a:rPr lang="es-ES" dirty="0"/>
              <a:t>UML usa las fortalezas de estos tres enfoques para presentar una metodología más uniforme que sea más sencilla de usar. UML representa buenas prácticas para la construcción y documentación de diferentes aspectos del modelado de sistemas de software y de negocios.</a:t>
            </a:r>
            <a:endParaRPr lang="en-US" dirty="0"/>
          </a:p>
        </p:txBody>
      </p:sp>
    </p:spTree>
    <p:extLst>
      <p:ext uri="{BB962C8B-B14F-4D97-AF65-F5344CB8AC3E}">
        <p14:creationId xmlns:p14="http://schemas.microsoft.com/office/powerpoint/2010/main" val="83859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 - CODE</a:t>
            </a:r>
            <a:endParaRPr lang="en-US" dirty="0"/>
          </a:p>
        </p:txBody>
      </p:sp>
      <p:sp>
        <p:nvSpPr>
          <p:cNvPr id="3" name="Marcador de contenido 2"/>
          <p:cNvSpPr>
            <a:spLocks noGrp="1"/>
          </p:cNvSpPr>
          <p:nvPr>
            <p:ph idx="1"/>
          </p:nvPr>
        </p:nvSpPr>
        <p:spPr/>
        <p:txBody>
          <a:bodyPr/>
          <a:lstStyle/>
          <a:p>
            <a:r>
              <a:rPr lang="es-ES" dirty="0"/>
              <a:t>UML no es un lenguaje de programación, pero existen herramientas que se pueden usar para generar código en diversos lenguajes usando los diagramas UML. UML guarda una relación directa con el análisis y el diseño orientados a objetos</a:t>
            </a:r>
            <a:r>
              <a:rPr lang="es-ES" dirty="0" smtClean="0"/>
              <a:t>.</a:t>
            </a:r>
          </a:p>
          <a:p>
            <a:r>
              <a:rPr lang="es-ES" dirty="0" smtClean="0"/>
              <a:t>A continuación una lista de herramientas que ayudan a implementar código a partir de diagramas UML:</a:t>
            </a:r>
          </a:p>
          <a:p>
            <a:pPr lvl="1"/>
            <a:r>
              <a:rPr lang="es-ES" dirty="0" smtClean="0"/>
              <a:t>Visual </a:t>
            </a:r>
            <a:r>
              <a:rPr lang="es-ES" dirty="0" err="1" smtClean="0"/>
              <a:t>Paradigm</a:t>
            </a:r>
            <a:endParaRPr lang="es-ES" dirty="0" smtClean="0"/>
          </a:p>
          <a:p>
            <a:pPr lvl="1"/>
            <a:r>
              <a:rPr lang="es-ES" dirty="0" err="1" smtClean="0"/>
              <a:t>Nclass</a:t>
            </a:r>
            <a:r>
              <a:rPr lang="es-ES" dirty="0"/>
              <a:t> (http://nclass.sourceforge.net</a:t>
            </a:r>
            <a:r>
              <a:rPr lang="es-ES" dirty="0" smtClean="0"/>
              <a:t>/)</a:t>
            </a:r>
            <a:endParaRPr lang="en-U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680" y="5867400"/>
            <a:ext cx="3343228" cy="818154"/>
          </a:xfrm>
          <a:prstGeom prst="rect">
            <a:avLst/>
          </a:prstGeom>
        </p:spPr>
      </p:pic>
    </p:spTree>
    <p:extLst>
      <p:ext uri="{BB962C8B-B14F-4D97-AF65-F5344CB8AC3E}">
        <p14:creationId xmlns:p14="http://schemas.microsoft.com/office/powerpoint/2010/main" val="275770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n-US" dirty="0" err="1" smtClean="0"/>
              <a:t>Diagrama</a:t>
            </a:r>
            <a:r>
              <a:rPr lang="en-US" dirty="0" smtClean="0"/>
              <a:t> de </a:t>
            </a:r>
            <a:r>
              <a:rPr lang="en-US" dirty="0" err="1" smtClean="0"/>
              <a:t>Clases</a:t>
            </a:r>
            <a:endParaRPr lang="en-US" dirty="0"/>
          </a:p>
        </p:txBody>
      </p:sp>
      <p:sp>
        <p:nvSpPr>
          <p:cNvPr id="7" name="Marcador de contenido 6"/>
          <p:cNvSpPr>
            <a:spLocks noGrp="1"/>
          </p:cNvSpPr>
          <p:nvPr>
            <p:ph idx="1"/>
          </p:nvPr>
        </p:nvSpPr>
        <p:spPr/>
        <p:txBody>
          <a:bodyPr/>
          <a:lstStyle/>
          <a:p>
            <a:endParaRPr lang="en-US"/>
          </a:p>
        </p:txBody>
      </p:sp>
      <p:sp>
        <p:nvSpPr>
          <p:cNvPr id="8" name="Marcador de texto 7"/>
          <p:cNvSpPr>
            <a:spLocks noGrp="1"/>
          </p:cNvSpPr>
          <p:nvPr>
            <p:ph type="body" sz="half" idx="2"/>
          </p:nvPr>
        </p:nvSpPr>
        <p:spPr/>
        <p:txBody>
          <a:bodyPr/>
          <a:lstStyle/>
          <a:p>
            <a:r>
              <a:rPr lang="en-US" dirty="0" err="1"/>
              <a:t>En</a:t>
            </a:r>
            <a:r>
              <a:rPr lang="en-US" dirty="0"/>
              <a:t> </a:t>
            </a:r>
            <a:r>
              <a:rPr lang="en-US" dirty="0" err="1"/>
              <a:t>cualquier</a:t>
            </a:r>
            <a:r>
              <a:rPr lang="en-US" dirty="0"/>
              <a:t> </a:t>
            </a:r>
            <a:r>
              <a:rPr lang="en-US" dirty="0" err="1"/>
              <a:t>trabajo</a:t>
            </a:r>
            <a:r>
              <a:rPr lang="en-US" dirty="0"/>
              <a:t> de </a:t>
            </a:r>
            <a:r>
              <a:rPr lang="en-US" dirty="0" err="1"/>
              <a:t>diseño</a:t>
            </a:r>
            <a:r>
              <a:rPr lang="en-US" dirty="0"/>
              <a:t>, el primer </a:t>
            </a:r>
            <a:r>
              <a:rPr lang="en-US" dirty="0" err="1"/>
              <a:t>problema</a:t>
            </a:r>
            <a:r>
              <a:rPr lang="en-US" dirty="0"/>
              <a:t> del </a:t>
            </a:r>
            <a:r>
              <a:rPr lang="en-US" dirty="0" err="1"/>
              <a:t>ingeniero</a:t>
            </a:r>
            <a:r>
              <a:rPr lang="en-US" dirty="0"/>
              <a:t> </a:t>
            </a:r>
            <a:r>
              <a:rPr lang="en-US" dirty="0" err="1"/>
              <a:t>es</a:t>
            </a:r>
            <a:r>
              <a:rPr lang="en-US" dirty="0"/>
              <a:t> </a:t>
            </a:r>
            <a:r>
              <a:rPr lang="en-US" dirty="0" err="1"/>
              <a:t>descubrir</a:t>
            </a:r>
            <a:r>
              <a:rPr lang="en-US" dirty="0"/>
              <a:t> </a:t>
            </a:r>
            <a:r>
              <a:rPr lang="en-US" dirty="0" err="1"/>
              <a:t>cuál</a:t>
            </a:r>
            <a:r>
              <a:rPr lang="en-US" dirty="0"/>
              <a:t> </a:t>
            </a:r>
            <a:r>
              <a:rPr lang="en-US" dirty="0" err="1"/>
              <a:t>es</a:t>
            </a:r>
            <a:r>
              <a:rPr lang="en-US" dirty="0"/>
              <a:t> </a:t>
            </a:r>
            <a:r>
              <a:rPr lang="en-US" dirty="0" err="1"/>
              <a:t>realmente</a:t>
            </a:r>
            <a:r>
              <a:rPr lang="en-US" dirty="0"/>
              <a:t> el </a:t>
            </a:r>
            <a:r>
              <a:rPr lang="en-US" dirty="0" err="1"/>
              <a:t>problema</a:t>
            </a:r>
            <a:r>
              <a:rPr lang="en-US" dirty="0"/>
              <a:t>.</a:t>
            </a:r>
          </a:p>
          <a:p>
            <a:endParaRPr lang="en-US" dirty="0"/>
          </a:p>
        </p:txBody>
      </p:sp>
    </p:spTree>
    <p:extLst>
      <p:ext uri="{BB962C8B-B14F-4D97-AF65-F5344CB8AC3E}">
        <p14:creationId xmlns:p14="http://schemas.microsoft.com/office/powerpoint/2010/main" val="63881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Diagramas</a:t>
            </a:r>
            <a:r>
              <a:rPr lang="en-US" dirty="0" smtClean="0"/>
              <a:t> de </a:t>
            </a:r>
            <a:r>
              <a:rPr lang="en-US" dirty="0" err="1" smtClean="0"/>
              <a:t>Clases</a:t>
            </a:r>
            <a:r>
              <a:rPr lang="en-US" dirty="0" smtClean="0"/>
              <a:t> - </a:t>
            </a:r>
            <a:r>
              <a:rPr lang="en-US" dirty="0" err="1" smtClean="0"/>
              <a:t>Estructura</a:t>
            </a:r>
            <a:endParaRPr lang="en-US" dirty="0"/>
          </a:p>
        </p:txBody>
      </p:sp>
      <p:sp>
        <p:nvSpPr>
          <p:cNvPr id="3" name="Marcador de contenido 2"/>
          <p:cNvSpPr>
            <a:spLocks noGrp="1"/>
          </p:cNvSpPr>
          <p:nvPr>
            <p:ph idx="1"/>
          </p:nvPr>
        </p:nvSpPr>
        <p:spPr>
          <a:xfrm>
            <a:off x="1371600" y="2286000"/>
            <a:ext cx="6683829" cy="3581400"/>
          </a:xfrm>
        </p:spPr>
        <p:txBody>
          <a:bodyPr/>
          <a:lstStyle/>
          <a:p>
            <a:r>
              <a:rPr lang="es-ES" dirty="0"/>
              <a:t>Sección superior – Nombre de la clase – Esta sección siempre es necesaria sin importar si está hablando del clasificador o de un objeto</a:t>
            </a:r>
          </a:p>
          <a:p>
            <a:r>
              <a:rPr lang="es-ES" dirty="0"/>
              <a:t>Sección media – Atributos de la clase – Los atributos describen las variables que describen las cualidades de la clase. Esto solamente es necesario al describir una instancia específica de una clase.</a:t>
            </a:r>
          </a:p>
          <a:p>
            <a:r>
              <a:rPr lang="es-ES" dirty="0"/>
              <a:t>Sección inferior – Operaciones de la clase (métodos) – Mostrado en formato de lista, cada operación tiene su propia línea. Las operaciones describen cómo una clase puede interactuar con los datos</a:t>
            </a:r>
            <a:r>
              <a:rPr lang="es-ES" dirty="0" smtClean="0"/>
              <a:t>.</a:t>
            </a:r>
            <a:endParaRPr lang="es-ES" dirty="0"/>
          </a:p>
        </p:txBody>
      </p:sp>
      <p:graphicFrame>
        <p:nvGraphicFramePr>
          <p:cNvPr id="6" name="Diagrama 5"/>
          <p:cNvGraphicFramePr/>
          <p:nvPr>
            <p:extLst>
              <p:ext uri="{D42A27DB-BD31-4B8C-83A1-F6EECF244321}">
                <p14:modId xmlns:p14="http://schemas.microsoft.com/office/powerpoint/2010/main" val="4291761531"/>
              </p:ext>
            </p:extLst>
          </p:nvPr>
        </p:nvGraphicFramePr>
        <p:xfrm>
          <a:off x="8502469" y="2171700"/>
          <a:ext cx="3149600" cy="2733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652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Clases</a:t>
            </a:r>
            <a:endParaRPr lang="es-419" dirty="0"/>
          </a:p>
        </p:txBody>
      </p:sp>
      <p:sp>
        <p:nvSpPr>
          <p:cNvPr id="3" name="Marcador de contenido 2"/>
          <p:cNvSpPr>
            <a:spLocks noGrp="1"/>
          </p:cNvSpPr>
          <p:nvPr>
            <p:ph idx="1"/>
          </p:nvPr>
        </p:nvSpPr>
        <p:spPr/>
        <p:txBody>
          <a:bodyPr/>
          <a:lstStyle/>
          <a:p>
            <a:r>
              <a:rPr lang="es-419" dirty="0" smtClean="0"/>
              <a:t>Modificadores de acceso:</a:t>
            </a:r>
          </a:p>
          <a:p>
            <a:pPr lvl="1"/>
            <a:r>
              <a:rPr lang="en-US" dirty="0" err="1"/>
              <a:t>Público</a:t>
            </a:r>
            <a:r>
              <a:rPr lang="en-US" dirty="0"/>
              <a:t> (+)</a:t>
            </a:r>
          </a:p>
          <a:p>
            <a:pPr lvl="1"/>
            <a:r>
              <a:rPr lang="en-US" dirty="0" err="1"/>
              <a:t>Privado</a:t>
            </a:r>
            <a:r>
              <a:rPr lang="en-US" dirty="0"/>
              <a:t> (-)</a:t>
            </a:r>
          </a:p>
          <a:p>
            <a:pPr lvl="1"/>
            <a:r>
              <a:rPr lang="en-US" dirty="0" err="1"/>
              <a:t>Protegido</a:t>
            </a:r>
            <a:r>
              <a:rPr lang="en-US" dirty="0"/>
              <a:t> (#)</a:t>
            </a:r>
          </a:p>
          <a:p>
            <a:pPr lvl="1"/>
            <a:r>
              <a:rPr lang="en-US" dirty="0" err="1"/>
              <a:t>Paquete</a:t>
            </a:r>
            <a:r>
              <a:rPr lang="en-US" dirty="0"/>
              <a:t> (~)</a:t>
            </a:r>
          </a:p>
          <a:p>
            <a:pPr lvl="1"/>
            <a:r>
              <a:rPr lang="en-US" dirty="0" err="1"/>
              <a:t>Derivado</a:t>
            </a:r>
            <a:r>
              <a:rPr lang="en-US" dirty="0"/>
              <a:t> (/)</a:t>
            </a:r>
          </a:p>
          <a:p>
            <a:pPr lvl="1"/>
            <a:r>
              <a:rPr lang="en-US" dirty="0" err="1"/>
              <a:t>Estático</a:t>
            </a:r>
            <a:r>
              <a:rPr lang="en-US" dirty="0"/>
              <a:t> (</a:t>
            </a:r>
            <a:r>
              <a:rPr lang="en-US" dirty="0" err="1"/>
              <a:t>subrayado</a:t>
            </a:r>
            <a:r>
              <a:rPr lang="en-US" dirty="0"/>
              <a:t>)</a:t>
            </a:r>
          </a:p>
          <a:p>
            <a:endParaRPr lang="es-419" dirty="0"/>
          </a:p>
        </p:txBody>
      </p:sp>
    </p:spTree>
    <p:extLst>
      <p:ext uri="{BB962C8B-B14F-4D97-AF65-F5344CB8AC3E}">
        <p14:creationId xmlns:p14="http://schemas.microsoft.com/office/powerpoint/2010/main" val="10031604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2324</TotalTime>
  <Words>1256</Words>
  <Application>Microsoft Office PowerPoint</Application>
  <PresentationFormat>Panorámica</PresentationFormat>
  <Paragraphs>94</Paragraphs>
  <Slides>21</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Calibri</vt:lpstr>
      <vt:lpstr>Franklin Gothic Book</vt:lpstr>
      <vt:lpstr>Crop</vt:lpstr>
      <vt:lpstr>Diagramas uml</vt:lpstr>
      <vt:lpstr>…primero un poco de historia</vt:lpstr>
      <vt:lpstr>UML</vt:lpstr>
      <vt:lpstr>UML</vt:lpstr>
      <vt:lpstr>UML</vt:lpstr>
      <vt:lpstr>UML - CODE</vt:lpstr>
      <vt:lpstr>Diagrama de Clases</vt:lpstr>
      <vt:lpstr>Diagramas de Clases - Estructura</vt:lpstr>
      <vt:lpstr>Diagrama de Clases</vt:lpstr>
      <vt:lpstr>Diagrama de Clases</vt:lpstr>
      <vt:lpstr>Diagrama de Clases</vt:lpstr>
      <vt:lpstr>Diagrama de Clases – Generalización - Herencia</vt:lpstr>
      <vt:lpstr>Ejercicio</vt:lpstr>
      <vt:lpstr>Relaciones</vt:lpstr>
      <vt:lpstr>Multiplicidad</vt:lpstr>
      <vt:lpstr>Composición y asociación</vt:lpstr>
      <vt:lpstr>Diagramas UML</vt:lpstr>
      <vt:lpstr>Diagrama de Objetos</vt:lpstr>
      <vt:lpstr>Diagrama de Objetos</vt:lpstr>
      <vt:lpstr>Diagrama de Objetos</vt:lpstr>
      <vt:lpstr>Diagrama de Objetos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Lidia .</dc:creator>
  <cp:lastModifiedBy>Lidia .</cp:lastModifiedBy>
  <cp:revision>35</cp:revision>
  <dcterms:created xsi:type="dcterms:W3CDTF">2018-07-24T16:02:13Z</dcterms:created>
  <dcterms:modified xsi:type="dcterms:W3CDTF">2018-08-16T23:07:51Z</dcterms:modified>
</cp:coreProperties>
</file>