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A5D48-40E4-4B84-B971-FEF140ABAC59}" type="datetimeFigureOut">
              <a:rPr lang="en-US" smtClean="0"/>
              <a:t>8/16/2018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50C12-7E03-4DAB-AE81-6FE743E2253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1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</a:t>
            </a:r>
            <a:r>
              <a:rPr lang="en-US" dirty="0" err="1" smtClean="0"/>
              <a:t>uml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Multiplicidad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7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Multiplicidad en Diagramas de Clases</a:t>
            </a:r>
            <a:endParaRPr lang="es-419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Las relaciones existentes entre las distintas clases nos indican cómo se comunican los objetos de esas clases entre sí.</a:t>
            </a:r>
          </a:p>
          <a:p>
            <a:r>
              <a:rPr lang="es-419" dirty="0" smtClean="0"/>
              <a:t>La multiplicidad de una asociación determina cuántos objetos de cada tipo intervienen en la relación:</a:t>
            </a:r>
            <a:br>
              <a:rPr lang="es-419" dirty="0" smtClean="0"/>
            </a:br>
            <a:r>
              <a:rPr lang="es-419" i="1" dirty="0" smtClean="0"/>
              <a:t>El número de instancias de una clase que se relacionan con UNA instancia de otra clase.</a:t>
            </a:r>
          </a:p>
          <a:p>
            <a:r>
              <a:rPr lang="es-419" dirty="0" smtClean="0"/>
              <a:t>La asociación tiene dos multiplicidades (una por cada extremo de la relación)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6613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Multiplicidad en Diagramas de Clases</a:t>
            </a:r>
            <a:endParaRPr lang="es-419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Para especificar la multiplicidad de una asociación hay que indicar la multiplicidad mínima y la multiplicidad máxima (</a:t>
            </a:r>
            <a:r>
              <a:rPr lang="es-419" dirty="0" err="1" smtClean="0"/>
              <a:t>mínima..máxima</a:t>
            </a:r>
            <a:r>
              <a:rPr lang="es-419" dirty="0" smtClean="0"/>
              <a:t>)</a:t>
            </a:r>
          </a:p>
          <a:p>
            <a:endParaRPr lang="es-419" i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638" y="3268663"/>
            <a:ext cx="2801564" cy="305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2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Multiplicidad en Diagramas de Clases</a:t>
            </a:r>
            <a:endParaRPr lang="es-419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Cuando la relación es 0, la relación es opcional.</a:t>
            </a:r>
          </a:p>
          <a:p>
            <a:r>
              <a:rPr lang="es-419" dirty="0" smtClean="0"/>
              <a:t>Una multiplicidad mínima mayor o igual que 1 establece una relación obligatoria.</a:t>
            </a:r>
          </a:p>
          <a:p>
            <a:r>
              <a:rPr lang="es-419" dirty="0" smtClean="0"/>
              <a:t>Ejemplo: </a:t>
            </a:r>
          </a:p>
          <a:p>
            <a:endParaRPr lang="es-419" i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309" y="3182668"/>
            <a:ext cx="1944158" cy="33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7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Ejemplo</a:t>
            </a:r>
            <a:endParaRPr lang="es-419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5381625" cy="10477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778000" y="4182533"/>
            <a:ext cx="46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Todo departamento tiene un director.</a:t>
            </a:r>
          </a:p>
          <a:p>
            <a:r>
              <a:rPr lang="es-419" dirty="0" smtClean="0"/>
              <a:t>Un profesor puede dirigir un departamento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7200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Ejemplo</a:t>
            </a:r>
            <a:endParaRPr lang="es-419" dirty="0"/>
          </a:p>
        </p:txBody>
      </p:sp>
      <p:sp>
        <p:nvSpPr>
          <p:cNvPr id="5" name="CuadroTexto 4"/>
          <p:cNvSpPr txBox="1"/>
          <p:nvPr/>
        </p:nvSpPr>
        <p:spPr>
          <a:xfrm>
            <a:off x="1778000" y="4182533"/>
            <a:ext cx="612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Todo profesor pertenece a un departamento.</a:t>
            </a:r>
          </a:p>
          <a:p>
            <a:r>
              <a:rPr lang="es-419" dirty="0" smtClean="0"/>
              <a:t>A un departamento pueden pertenecer varios profesores.</a:t>
            </a:r>
            <a:endParaRPr lang="es-419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5391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Ejemplo</a:t>
            </a:r>
            <a:endParaRPr lang="es-419" dirty="0"/>
          </a:p>
        </p:txBody>
      </p:sp>
      <p:sp>
        <p:nvSpPr>
          <p:cNvPr id="5" name="CuadroTexto 4"/>
          <p:cNvSpPr txBox="1"/>
          <p:nvPr/>
        </p:nvSpPr>
        <p:spPr>
          <a:xfrm>
            <a:off x="1355725" y="3657600"/>
            <a:ext cx="269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Relación opcional</a:t>
            </a:r>
          </a:p>
          <a:p>
            <a:r>
              <a:rPr lang="es-419" dirty="0" smtClean="0"/>
              <a:t>Un cliente puede o no ser titular de una cuenta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5353050" cy="9620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826000" y="3657599"/>
            <a:ext cx="269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Relación obligatoria</a:t>
            </a:r>
          </a:p>
          <a:p>
            <a:r>
              <a:rPr lang="es-419" dirty="0" smtClean="0"/>
              <a:t>Una cuenta ha de tener un titular como mínimo.</a:t>
            </a:r>
          </a:p>
        </p:txBody>
      </p:sp>
    </p:spTree>
    <p:extLst>
      <p:ext uri="{BB962C8B-B14F-4D97-AF65-F5344CB8AC3E}">
        <p14:creationId xmlns:p14="http://schemas.microsoft.com/office/powerpoint/2010/main" val="244618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Multiplicidad en Diagramas de Clases</a:t>
            </a:r>
            <a:br>
              <a:rPr lang="es-419" dirty="0" smtClean="0"/>
            </a:br>
            <a:r>
              <a:rPr lang="es-419" dirty="0" smtClean="0"/>
              <a:t>Ejercicio</a:t>
            </a:r>
            <a:endParaRPr lang="es-419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419" dirty="0" smtClean="0"/>
              <a:t>De los enunciados que se muestran, crear el par de clases con:</a:t>
            </a:r>
          </a:p>
          <a:p>
            <a:pPr>
              <a:buFontTx/>
              <a:buChar char="-"/>
            </a:pPr>
            <a:r>
              <a:rPr lang="es-419" dirty="0" smtClean="0"/>
              <a:t>Dirección de la relación</a:t>
            </a:r>
          </a:p>
          <a:p>
            <a:pPr>
              <a:buFontTx/>
              <a:buChar char="-"/>
            </a:pPr>
            <a:r>
              <a:rPr lang="es-419" dirty="0" smtClean="0"/>
              <a:t>Verbo de la relación</a:t>
            </a:r>
          </a:p>
          <a:p>
            <a:pPr>
              <a:buFontTx/>
              <a:buChar char="-"/>
            </a:pPr>
            <a:r>
              <a:rPr lang="es-419" dirty="0" smtClean="0"/>
              <a:t>Multiplicidad de la relación</a:t>
            </a:r>
          </a:p>
          <a:p>
            <a:pPr marL="0" indent="0">
              <a:buNone/>
            </a:pPr>
            <a:r>
              <a:rPr lang="es-419" dirty="0" smtClean="0"/>
              <a:t>Enunciados</a:t>
            </a:r>
          </a:p>
          <a:p>
            <a:pPr>
              <a:buFontTx/>
              <a:buChar char="-"/>
            </a:pPr>
            <a:r>
              <a:rPr lang="es-ES" dirty="0"/>
              <a:t>Cada franquicia de restaurantes tiene varias sucursales en la república </a:t>
            </a:r>
            <a:r>
              <a:rPr lang="es-ES" dirty="0" err="1"/>
              <a:t>méxicana</a:t>
            </a:r>
            <a:r>
              <a:rPr lang="es-ES" dirty="0"/>
              <a:t>.</a:t>
            </a:r>
          </a:p>
          <a:p>
            <a:pPr>
              <a:buFontTx/>
              <a:buChar char="-"/>
            </a:pPr>
            <a:r>
              <a:rPr lang="es-ES" dirty="0"/>
              <a:t>Cada sucursal </a:t>
            </a:r>
            <a:r>
              <a:rPr lang="es-ES" dirty="0" err="1"/>
              <a:t>pertece</a:t>
            </a:r>
            <a:r>
              <a:rPr lang="es-ES" dirty="0"/>
              <a:t> a un estado de la república.</a:t>
            </a:r>
          </a:p>
          <a:p>
            <a:pPr>
              <a:buFontTx/>
              <a:buChar char="-"/>
            </a:pPr>
            <a:r>
              <a:rPr lang="es-ES" dirty="0"/>
              <a:t>Cada franquicia tiene un menú default.</a:t>
            </a:r>
          </a:p>
          <a:p>
            <a:pPr>
              <a:buFontTx/>
              <a:buChar char="-"/>
            </a:pPr>
            <a:r>
              <a:rPr lang="es-ES" dirty="0"/>
              <a:t>Cada estado en donde opera una franquicia puede tener un menú asociado.</a:t>
            </a:r>
          </a:p>
          <a:p>
            <a:pPr>
              <a:buFontTx/>
              <a:buChar char="-"/>
            </a:pPr>
            <a:r>
              <a:rPr lang="es-ES" dirty="0"/>
              <a:t>Cada sucursal puede tener un menú asociado.</a:t>
            </a:r>
            <a:endParaRPr lang="es-419" dirty="0" smtClean="0"/>
          </a:p>
          <a:p>
            <a:pPr>
              <a:buFontTx/>
              <a:buChar char="-"/>
            </a:pPr>
            <a:endParaRPr lang="es-419" dirty="0" smtClean="0"/>
          </a:p>
          <a:p>
            <a:endParaRPr lang="es-419" i="1" dirty="0" smtClean="0"/>
          </a:p>
        </p:txBody>
      </p:sp>
    </p:spTree>
    <p:extLst>
      <p:ext uri="{BB962C8B-B14F-4D97-AF65-F5344CB8AC3E}">
        <p14:creationId xmlns:p14="http://schemas.microsoft.com/office/powerpoint/2010/main" val="23824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2424</TotalTime>
  <Words>238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Crop</vt:lpstr>
      <vt:lpstr>Diagramas uml</vt:lpstr>
      <vt:lpstr>Multiplicidad en Diagramas de Clases</vt:lpstr>
      <vt:lpstr>Multiplicidad en Diagramas de Clases</vt:lpstr>
      <vt:lpstr>Multiplicidad en Diagramas de Clases</vt:lpstr>
      <vt:lpstr>Ejemplo</vt:lpstr>
      <vt:lpstr>Ejemplo</vt:lpstr>
      <vt:lpstr>Ejemplo</vt:lpstr>
      <vt:lpstr>Multiplicidad en Diagramas de Clases Ejercicio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uml</dc:title>
  <dc:creator>Lidia .</dc:creator>
  <cp:lastModifiedBy>Lidia .</cp:lastModifiedBy>
  <cp:revision>40</cp:revision>
  <dcterms:created xsi:type="dcterms:W3CDTF">2018-07-24T16:02:13Z</dcterms:created>
  <dcterms:modified xsi:type="dcterms:W3CDTF">2018-08-16T23:12:42Z</dcterms:modified>
</cp:coreProperties>
</file>