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Libre Franklin"/>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LibreFranklin-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ibreFranklin-italic.fntdata"/><Relationship Id="rId12" Type="http://schemas.openxmlformats.org/officeDocument/2006/relationships/slide" Target="slides/slide8.xml"/><Relationship Id="rId34" Type="http://schemas.openxmlformats.org/officeDocument/2006/relationships/font" Target="fonts/LibreFranklin-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LibreFranklin-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grpSp>
        <p:nvGrpSpPr>
          <p:cNvPr id="22" name="Google Shape;22;p2"/>
          <p:cNvGrpSpPr/>
          <p:nvPr/>
        </p:nvGrpSpPr>
        <p:grpSpPr>
          <a:xfrm>
            <a:off x="752858" y="744469"/>
            <a:ext cx="10674117" cy="5349671"/>
            <a:chOff x="752858" y="744469"/>
            <a:chExt cx="10674117"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25" name="Shape 25"/>
        <p:cNvGrpSpPr/>
        <p:nvPr/>
      </p:nvGrpSpPr>
      <p:grpSpPr>
        <a:xfrm>
          <a:off x="0" y="0"/>
          <a:ext cx="0" cy="0"/>
          <a:chOff x="0" y="0"/>
          <a:chExt cx="0" cy="0"/>
        </a:xfrm>
      </p:grpSpPr>
      <p:sp>
        <p:nvSpPr>
          <p:cNvPr id="26" name="Google Shape;26;p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p:nvPr>
            <p:ph idx="2" type="pic"/>
          </p:nvPr>
        </p:nvSpPr>
        <p:spPr>
          <a:xfrm>
            <a:off x="5532120" y="0"/>
            <a:ext cx="6659880" cy="6857999"/>
          </a:xfrm>
          <a:prstGeom prst="rect">
            <a:avLst/>
          </a:prstGeom>
          <a:noFill/>
          <a:ln>
            <a:noFill/>
          </a:ln>
        </p:spPr>
      </p:sp>
      <p:sp>
        <p:nvSpPr>
          <p:cNvPr id="29" name="Google Shape;29;p3"/>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30" name="Google Shape;30;p3"/>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33" name="Google Shape;33;p3"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40" name="Shape 40"/>
        <p:cNvGrpSpPr/>
        <p:nvPr/>
      </p:nvGrpSpPr>
      <p:grpSpPr>
        <a:xfrm>
          <a:off x="0" y="0"/>
          <a:ext cx="0" cy="0"/>
          <a:chOff x="0" y="0"/>
          <a:chExt cx="0" cy="0"/>
        </a:xfrm>
      </p:grpSpPr>
      <p:sp>
        <p:nvSpPr>
          <p:cNvPr id="41" name="Google Shape;41;p5"/>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43" name="Google Shape;43;p5"/>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46" name="Google Shape;46;p5"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0" name="Google Shape;50;p6"/>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7" name="Google Shape;57;p7"/>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8" name="Google Shape;58;p7"/>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9" name="Google Shape;59;p7"/>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0" name="Google Shape;60;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72" name="Shape 72"/>
        <p:cNvGrpSpPr/>
        <p:nvPr/>
      </p:nvGrpSpPr>
      <p:grpSpPr>
        <a:xfrm>
          <a:off x="0" y="0"/>
          <a:ext cx="0" cy="0"/>
          <a:chOff x="0" y="0"/>
          <a:chExt cx="0" cy="0"/>
        </a:xfrm>
      </p:grpSpPr>
      <p:sp>
        <p:nvSpPr>
          <p:cNvPr id="73" name="Google Shape;73;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76" name="Google Shape;76;p10"/>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80" name="Google Shape;80;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15" name="Google Shape;15;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s-ES"/>
              <a:t>DIAGRAMAS UML</a:t>
            </a:r>
            <a:endParaRPr/>
          </a:p>
        </p:txBody>
      </p:sp>
      <p:sp>
        <p:nvSpPr>
          <p:cNvPr id="98" name="Google Shape;98;p13"/>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id="154" name="Google Shape;154;p22"/>
          <p:cNvPicPr preferRelativeResize="0"/>
          <p:nvPr>
            <p:ph idx="1" type="body"/>
          </p:nvPr>
        </p:nvPicPr>
        <p:blipFill rotWithShape="1">
          <a:blip r:embed="rId3">
            <a:alphaModFix/>
          </a:blip>
          <a:srcRect b="0" l="0" r="0" t="0"/>
          <a:stretch/>
        </p:blipFill>
        <p:spPr>
          <a:xfrm>
            <a:off x="2063589" y="2286000"/>
            <a:ext cx="8217222" cy="358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id="160" name="Google Shape;160;p23"/>
          <p:cNvPicPr preferRelativeResize="0"/>
          <p:nvPr>
            <p:ph idx="1" type="body"/>
          </p:nvPr>
        </p:nvPicPr>
        <p:blipFill rotWithShape="1">
          <a:blip r:embed="rId3">
            <a:alphaModFix/>
          </a:blip>
          <a:srcRect b="0" l="0" r="0" t="0"/>
          <a:stretch/>
        </p:blipFill>
        <p:spPr>
          <a:xfrm>
            <a:off x="2895322" y="1878734"/>
            <a:ext cx="6553755" cy="45982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id="166" name="Google Shape;166;p24"/>
          <p:cNvPicPr preferRelativeResize="0"/>
          <p:nvPr>
            <p:ph idx="1" type="body"/>
          </p:nvPr>
        </p:nvPicPr>
        <p:blipFill rotWithShape="1">
          <a:blip r:embed="rId3">
            <a:alphaModFix/>
          </a:blip>
          <a:srcRect b="0" l="0" r="0" t="0"/>
          <a:stretch/>
        </p:blipFill>
        <p:spPr>
          <a:xfrm>
            <a:off x="2895322" y="1878734"/>
            <a:ext cx="6553755" cy="45982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 - Gráfico</a:t>
            </a:r>
            <a:endParaRPr/>
          </a:p>
        </p:txBody>
      </p:sp>
      <p:sp>
        <p:nvSpPr>
          <p:cNvPr id="172" name="Google Shape;172;p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s-ES"/>
              <a:t>Sistema: </a:t>
            </a:r>
            <a:r>
              <a:rPr lang="es-ES"/>
              <a:t>El rectángulo representa los límites del sistema que contiene los </a:t>
            </a:r>
            <a:r>
              <a:rPr i="1" lang="es-ES"/>
              <a:t>casos de uso</a:t>
            </a:r>
            <a:r>
              <a:rPr lang="es-ES"/>
              <a:t>. Los </a:t>
            </a:r>
            <a:r>
              <a:rPr i="1" lang="es-ES"/>
              <a:t>actores </a:t>
            </a:r>
            <a:r>
              <a:rPr lang="es-ES"/>
              <a:t>se ubican fuera de los límites del Sistema.</a:t>
            </a:r>
            <a:endParaRPr/>
          </a:p>
          <a:p>
            <a:pPr indent="-257048" lvl="0" marL="384048" rtl="0" algn="l">
              <a:lnSpc>
                <a:spcPct val="94000"/>
              </a:lnSpc>
              <a:spcBef>
                <a:spcPts val="1200"/>
              </a:spcBef>
              <a:spcAft>
                <a:spcPts val="0"/>
              </a:spcAft>
              <a:buClr>
                <a:schemeClr val="dk2"/>
              </a:buClr>
              <a:buSzPts val="2000"/>
              <a:buNone/>
            </a:pPr>
            <a:r>
              <a:t/>
            </a:r>
            <a:endParaRPr/>
          </a:p>
        </p:txBody>
      </p:sp>
      <p:pic>
        <p:nvPicPr>
          <p:cNvPr id="173" name="Google Shape;173;p25"/>
          <p:cNvPicPr preferRelativeResize="0"/>
          <p:nvPr/>
        </p:nvPicPr>
        <p:blipFill rotWithShape="1">
          <a:blip r:embed="rId3">
            <a:alphaModFix/>
          </a:blip>
          <a:srcRect b="0" l="0" r="0" t="0"/>
          <a:stretch/>
        </p:blipFill>
        <p:spPr>
          <a:xfrm>
            <a:off x="3919537" y="3099615"/>
            <a:ext cx="4505325" cy="3228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179" name="Google Shape;179;p26"/>
          <p:cNvSpPr txBox="1"/>
          <p:nvPr>
            <p:ph idx="1" type="body"/>
          </p:nvPr>
        </p:nvSpPr>
        <p:spPr>
          <a:xfrm>
            <a:off x="1371600" y="2286000"/>
            <a:ext cx="4815016"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s-ES"/>
              <a:t>Caso de uso: </a:t>
            </a:r>
            <a:r>
              <a:rPr lang="es-ES"/>
              <a:t>Se representan con óvalos. La etiqueta en el óvalo indica la función del sistema.</a:t>
            </a:r>
            <a:endParaRPr/>
          </a:p>
          <a:p>
            <a:pPr indent="-384048" lvl="0" marL="384048" rtl="0" algn="l">
              <a:lnSpc>
                <a:spcPct val="94000"/>
              </a:lnSpc>
              <a:spcBef>
                <a:spcPts val="1200"/>
              </a:spcBef>
              <a:spcAft>
                <a:spcPts val="0"/>
              </a:spcAft>
              <a:buClr>
                <a:schemeClr val="dk2"/>
              </a:buClr>
              <a:buSzPts val="2000"/>
              <a:buChar char="■"/>
            </a:pPr>
            <a:r>
              <a:rPr b="1" lang="es-ES"/>
              <a:t>Actor:</a:t>
            </a:r>
            <a:r>
              <a:rPr lang="es-ES"/>
              <a:t> Un diagrama de caso de uso contiene los símbolos del actor y del caso de uso, junto con líneas conectoras. Los actores son similares a las entidades externas; existen fuera del sistema. El término actor se refiere a un rol específico de un usuario del sistema.</a:t>
            </a:r>
            <a:endParaRPr/>
          </a:p>
        </p:txBody>
      </p:sp>
      <p:pic>
        <p:nvPicPr>
          <p:cNvPr id="180" name="Google Shape;180;p26"/>
          <p:cNvPicPr preferRelativeResize="0"/>
          <p:nvPr/>
        </p:nvPicPr>
        <p:blipFill rotWithShape="1">
          <a:blip r:embed="rId3">
            <a:alphaModFix/>
          </a:blip>
          <a:srcRect b="0" l="0" r="0" t="0"/>
          <a:stretch/>
        </p:blipFill>
        <p:spPr>
          <a:xfrm>
            <a:off x="8708167" y="2286000"/>
            <a:ext cx="1695450" cy="9525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81" name="Google Shape;181;p26"/>
          <p:cNvPicPr preferRelativeResize="0"/>
          <p:nvPr/>
        </p:nvPicPr>
        <p:blipFill rotWithShape="1">
          <a:blip r:embed="rId4">
            <a:alphaModFix/>
          </a:blip>
          <a:srcRect b="0" l="0" r="0" t="0"/>
          <a:stretch/>
        </p:blipFill>
        <p:spPr>
          <a:xfrm>
            <a:off x="7803292" y="4076700"/>
            <a:ext cx="3505200" cy="165735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187" name="Google Shape;187;p27"/>
          <p:cNvSpPr txBox="1"/>
          <p:nvPr>
            <p:ph idx="1" type="body"/>
          </p:nvPr>
        </p:nvSpPr>
        <p:spPr>
          <a:xfrm>
            <a:off x="1371599" y="2286000"/>
            <a:ext cx="9980341"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s-ES"/>
              <a:t>Comunica: </a:t>
            </a:r>
            <a:r>
              <a:rPr lang="es-ES"/>
              <a:t>Para conectar un actor con un caso de uso se utiliza una línea sin puntos de flecha.</a:t>
            </a:r>
            <a:endParaRPr/>
          </a:p>
          <a:p>
            <a:pPr indent="0" lvl="0" marL="0"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b="1" lang="es-ES"/>
              <a:t>Incluir: </a:t>
            </a:r>
            <a:r>
              <a:rPr lang="es-ES"/>
              <a:t>Un caso de uso contiene un comportamiento común para mas de un caso de uso. La flecha apunta para el caso de uso en común.</a:t>
            </a:r>
            <a:br>
              <a:rPr lang="es-ES"/>
            </a:br>
            <a:endParaRPr/>
          </a:p>
        </p:txBody>
      </p:sp>
      <p:pic>
        <p:nvPicPr>
          <p:cNvPr id="188" name="Google Shape;188;p27"/>
          <p:cNvPicPr preferRelativeResize="0"/>
          <p:nvPr/>
        </p:nvPicPr>
        <p:blipFill rotWithShape="1">
          <a:blip r:embed="rId3">
            <a:alphaModFix/>
          </a:blip>
          <a:srcRect b="0" l="0" r="0" t="0"/>
          <a:stretch/>
        </p:blipFill>
        <p:spPr>
          <a:xfrm>
            <a:off x="4345781" y="4159078"/>
            <a:ext cx="3652838" cy="232081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194" name="Google Shape;194;p28"/>
          <p:cNvSpPr txBox="1"/>
          <p:nvPr>
            <p:ph idx="1" type="body"/>
          </p:nvPr>
        </p:nvSpPr>
        <p:spPr>
          <a:xfrm>
            <a:off x="1371599" y="2286000"/>
            <a:ext cx="9980341"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b="1" lang="es-ES"/>
              <a:t>Extendes: </a:t>
            </a:r>
            <a:r>
              <a:rPr lang="es-ES"/>
              <a:t>Un caso de uso distinto maneja las excepciones del caso de uso básico. La flecha apunta del caso de uso extendido al básico.</a:t>
            </a:r>
            <a:endParaRPr/>
          </a:p>
          <a:p>
            <a:pPr indent="-384048" lvl="0" marL="384048" rtl="0" algn="l">
              <a:lnSpc>
                <a:spcPct val="94000"/>
              </a:lnSpc>
              <a:spcBef>
                <a:spcPts val="1200"/>
              </a:spcBef>
              <a:spcAft>
                <a:spcPts val="0"/>
              </a:spcAft>
              <a:buClr>
                <a:schemeClr val="dk2"/>
              </a:buClr>
              <a:buSzPts val="2000"/>
              <a:buChar char="■"/>
            </a:pPr>
            <a:r>
              <a:rPr b="1" lang="es-ES"/>
              <a:t>Generalizar: </a:t>
            </a:r>
            <a:r>
              <a:rPr lang="es-ES"/>
              <a:t>Una “cosa” de UML es más general que otra “cosa”. La flecha apunta a la “cosa” general.</a:t>
            </a:r>
            <a:br>
              <a:rPr lang="es-ES"/>
            </a:br>
            <a:endParaRPr/>
          </a:p>
        </p:txBody>
      </p:sp>
      <p:pic>
        <p:nvPicPr>
          <p:cNvPr id="195" name="Google Shape;195;p28"/>
          <p:cNvPicPr preferRelativeResize="0"/>
          <p:nvPr/>
        </p:nvPicPr>
        <p:blipFill rotWithShape="1">
          <a:blip r:embed="rId3">
            <a:alphaModFix/>
          </a:blip>
          <a:srcRect b="0" l="0" r="0" t="0"/>
          <a:stretch/>
        </p:blipFill>
        <p:spPr>
          <a:xfrm>
            <a:off x="4429125" y="4076700"/>
            <a:ext cx="3486150" cy="23622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id="201" name="Google Shape;201;p29"/>
          <p:cNvPicPr preferRelativeResize="0"/>
          <p:nvPr>
            <p:ph idx="1" type="body"/>
          </p:nvPr>
        </p:nvPicPr>
        <p:blipFill rotWithShape="1">
          <a:blip r:embed="rId3">
            <a:alphaModFix/>
          </a:blip>
          <a:srcRect b="0" l="0" r="0" t="0"/>
          <a:stretch/>
        </p:blipFill>
        <p:spPr>
          <a:xfrm>
            <a:off x="2818697" y="1719423"/>
            <a:ext cx="6707006" cy="44939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id="207" name="Google Shape;207;p30"/>
          <p:cNvPicPr preferRelativeResize="0"/>
          <p:nvPr>
            <p:ph idx="1" type="body"/>
          </p:nvPr>
        </p:nvPicPr>
        <p:blipFill rotWithShape="1">
          <a:blip r:embed="rId3">
            <a:alphaModFix/>
          </a:blip>
          <a:srcRect b="0" l="0" r="0" t="0"/>
          <a:stretch/>
        </p:blipFill>
        <p:spPr>
          <a:xfrm>
            <a:off x="3323359" y="2286000"/>
            <a:ext cx="5697681" cy="358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id="213" name="Google Shape;213;p31"/>
          <p:cNvPicPr preferRelativeResize="0"/>
          <p:nvPr>
            <p:ph idx="1" type="body"/>
          </p:nvPr>
        </p:nvPicPr>
        <p:blipFill rotWithShape="1">
          <a:blip r:embed="rId3">
            <a:alphaModFix/>
          </a:blip>
          <a:srcRect b="0" l="0" r="0" t="0"/>
          <a:stretch/>
        </p:blipFill>
        <p:spPr>
          <a:xfrm>
            <a:off x="2772090" y="2286000"/>
            <a:ext cx="6800220" cy="358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p>
            <a:pPr indent="0" lvl="0" marL="0" rtl="0" algn="l">
              <a:lnSpc>
                <a:spcPct val="84000"/>
              </a:lnSpc>
              <a:spcBef>
                <a:spcPts val="0"/>
              </a:spcBef>
              <a:spcAft>
                <a:spcPts val="0"/>
              </a:spcAft>
              <a:buClr>
                <a:schemeClr val="dk2"/>
              </a:buClr>
              <a:buSzPts val="4800"/>
              <a:buFont typeface="Libre Franklin"/>
              <a:buNone/>
            </a:pPr>
            <a:r>
              <a:rPr lang="es-ES"/>
              <a:t>Diagrama de Casos de Uso</a:t>
            </a:r>
            <a:endParaRPr/>
          </a:p>
        </p:txBody>
      </p:sp>
      <p:sp>
        <p:nvSpPr>
          <p:cNvPr id="104" name="Google Shape;104;p14"/>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p>
            <a:pPr indent="0" lvl="0" marL="0" rtl="0" algn="l">
              <a:lnSpc>
                <a:spcPct val="113000"/>
              </a:lnSpc>
              <a:spcBef>
                <a:spcPts val="0"/>
              </a:spcBef>
              <a:spcAft>
                <a:spcPts val="0"/>
              </a:spcAft>
              <a:buClr>
                <a:schemeClr val="dk2"/>
              </a:buClr>
              <a:buSzPts val="1600"/>
              <a:buNone/>
            </a:pPr>
            <a:r>
              <a:rPr lang="es-ES"/>
              <a:t>¿Por qué construimos modelos? ¿Por qué no construir solo el sistema?</a:t>
            </a:r>
            <a:br>
              <a:rPr lang="es-ES"/>
            </a:br>
            <a:r>
              <a:rPr lang="es-ES"/>
              <a:t>La respuesta es que los construimos para que resalten o enfaticen ciertas características criticas del sistema, al tiempo que se ignoran otros aspectosl del mismo.</a:t>
            </a:r>
            <a:endParaRPr/>
          </a:p>
          <a:p>
            <a:pPr indent="0" lvl="0" marL="0" rtl="0" algn="l">
              <a:lnSpc>
                <a:spcPct val="113000"/>
              </a:lnSpc>
              <a:spcBef>
                <a:spcPts val="1500"/>
              </a:spcBef>
              <a:spcAft>
                <a:spcPts val="0"/>
              </a:spcAft>
              <a:buClr>
                <a:schemeClr val="dk2"/>
              </a:buClr>
              <a:buSzPts val="1600"/>
              <a:buNone/>
            </a:pPr>
            <a:r>
              <a:t/>
            </a:r>
            <a:endParaRPr/>
          </a:p>
        </p:txBody>
      </p:sp>
      <p:pic>
        <p:nvPicPr>
          <p:cNvPr descr="Resultado de imagen para use of case uml" id="105" name="Google Shape;105;p14"/>
          <p:cNvPicPr preferRelativeResize="0"/>
          <p:nvPr/>
        </p:nvPicPr>
        <p:blipFill rotWithShape="1">
          <a:blip r:embed="rId3">
            <a:alphaModFix/>
          </a:blip>
          <a:srcRect b="0" l="0" r="0" t="0"/>
          <a:stretch/>
        </p:blipFill>
        <p:spPr>
          <a:xfrm>
            <a:off x="6776285" y="1982312"/>
            <a:ext cx="4370724" cy="38850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219" name="Google Shape;219;p3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s-ES"/>
              <a:t>Reglas de estilo:</a:t>
            </a:r>
            <a:endParaRPr/>
          </a:p>
          <a:p>
            <a:pPr indent="-384048" lvl="0" marL="384048" rtl="0" algn="l">
              <a:lnSpc>
                <a:spcPct val="94000"/>
              </a:lnSpc>
              <a:spcBef>
                <a:spcPts val="1200"/>
              </a:spcBef>
              <a:spcAft>
                <a:spcPts val="0"/>
              </a:spcAft>
              <a:buClr>
                <a:schemeClr val="dk2"/>
              </a:buClr>
              <a:buSzPts val="2000"/>
              <a:buChar char="■"/>
            </a:pPr>
            <a:r>
              <a:rPr lang="es-ES"/>
              <a:t>Cada actor y caso de uso debe tener un nombre único</a:t>
            </a:r>
            <a:endParaRPr/>
          </a:p>
          <a:p>
            <a:pPr indent="-384048" lvl="0" marL="384048" rtl="0" algn="l">
              <a:lnSpc>
                <a:spcPct val="94000"/>
              </a:lnSpc>
              <a:spcBef>
                <a:spcPts val="1200"/>
              </a:spcBef>
              <a:spcAft>
                <a:spcPts val="0"/>
              </a:spcAft>
              <a:buClr>
                <a:schemeClr val="dk2"/>
              </a:buClr>
              <a:buSzPts val="2000"/>
              <a:buChar char="■"/>
            </a:pPr>
            <a:r>
              <a:rPr lang="es-ES"/>
              <a:t>Los nombres de los actores deben representar roles</a:t>
            </a:r>
            <a:endParaRPr/>
          </a:p>
          <a:p>
            <a:pPr indent="-384048" lvl="0" marL="384048" rtl="0" algn="l">
              <a:lnSpc>
                <a:spcPct val="94000"/>
              </a:lnSpc>
              <a:spcBef>
                <a:spcPts val="1200"/>
              </a:spcBef>
              <a:spcAft>
                <a:spcPts val="0"/>
              </a:spcAft>
              <a:buClr>
                <a:schemeClr val="dk2"/>
              </a:buClr>
              <a:buSzPts val="2000"/>
              <a:buChar char="■"/>
            </a:pPr>
            <a:r>
              <a:rPr lang="es-ES"/>
              <a:t>El nombre de un caso de uso debe indicar acción y debe ser claro y conciso </a:t>
            </a:r>
            <a:endParaRPr/>
          </a:p>
          <a:p>
            <a:pPr indent="-384048" lvl="0" marL="384048" rtl="0" algn="l">
              <a:lnSpc>
                <a:spcPct val="94000"/>
              </a:lnSpc>
              <a:spcBef>
                <a:spcPts val="1200"/>
              </a:spcBef>
              <a:spcAft>
                <a:spcPts val="0"/>
              </a:spcAft>
              <a:buClr>
                <a:schemeClr val="dk2"/>
              </a:buClr>
              <a:buSzPts val="2000"/>
              <a:buChar char="■"/>
            </a:pPr>
            <a:r>
              <a:rPr lang="es-ES"/>
              <a:t>Forma General: Verbo (Infinitivo) + Predicado</a:t>
            </a:r>
            <a:endParaRPr/>
          </a:p>
          <a:p>
            <a:pPr indent="0" lvl="0" marL="0" rtl="0" algn="l">
              <a:lnSpc>
                <a:spcPct val="94000"/>
              </a:lnSpc>
              <a:spcBef>
                <a:spcPts val="1200"/>
              </a:spcBef>
              <a:spcAft>
                <a:spcPts val="0"/>
              </a:spcAft>
              <a:buClr>
                <a:schemeClr val="dk2"/>
              </a:buClr>
              <a:buSzPts val="2000"/>
              <a:buNone/>
            </a:pPr>
            <a:r>
              <a:t/>
            </a:r>
            <a:endParaRPr/>
          </a:p>
        </p:txBody>
      </p:sp>
      <p:pic>
        <p:nvPicPr>
          <p:cNvPr id="220" name="Google Shape;220;p32"/>
          <p:cNvPicPr preferRelativeResize="0"/>
          <p:nvPr/>
        </p:nvPicPr>
        <p:blipFill rotWithShape="1">
          <a:blip r:embed="rId3">
            <a:alphaModFix/>
          </a:blip>
          <a:srcRect b="0" l="0" r="0" t="0"/>
          <a:stretch/>
        </p:blipFill>
        <p:spPr>
          <a:xfrm>
            <a:off x="4672012" y="4686300"/>
            <a:ext cx="3000375" cy="118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226" name="Google Shape;226;p3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s-ES"/>
              <a:t>Reglas de estilo:</a:t>
            </a:r>
            <a:endParaRPr/>
          </a:p>
          <a:p>
            <a:pPr indent="-384048" lvl="0" marL="384048" rtl="0" algn="l">
              <a:lnSpc>
                <a:spcPct val="94000"/>
              </a:lnSpc>
              <a:spcBef>
                <a:spcPts val="1200"/>
              </a:spcBef>
              <a:spcAft>
                <a:spcPts val="0"/>
              </a:spcAft>
              <a:buClr>
                <a:schemeClr val="dk2"/>
              </a:buClr>
              <a:buSzPts val="2000"/>
              <a:buChar char="■"/>
            </a:pPr>
            <a:r>
              <a:rPr lang="es-ES"/>
              <a:t>Evitar el cruce de líneas (En general, mantenga el diagrama ordenado).</a:t>
            </a:r>
            <a:endParaRPr/>
          </a:p>
          <a:p>
            <a:pPr indent="-384048" lvl="0" marL="384048" rtl="0" algn="l">
              <a:lnSpc>
                <a:spcPct val="94000"/>
              </a:lnSpc>
              <a:spcBef>
                <a:spcPts val="1200"/>
              </a:spcBef>
              <a:spcAft>
                <a:spcPts val="0"/>
              </a:spcAft>
              <a:buClr>
                <a:schemeClr val="dk2"/>
              </a:buClr>
              <a:buSzPts val="2000"/>
              <a:buChar char="■"/>
            </a:pPr>
            <a:r>
              <a:rPr lang="es-ES"/>
              <a:t>Evite tener demasiados casos de uso en el mismo diagrama (Regla 5 ± 2) (¡Esto es relativo!).</a:t>
            </a:r>
            <a:endParaRPr/>
          </a:p>
          <a:p>
            <a:pPr indent="-384048" lvl="0" marL="384048" rtl="0" algn="l">
              <a:lnSpc>
                <a:spcPct val="94000"/>
              </a:lnSpc>
              <a:spcBef>
                <a:spcPts val="1200"/>
              </a:spcBef>
              <a:spcAft>
                <a:spcPts val="0"/>
              </a:spcAft>
              <a:buClr>
                <a:schemeClr val="dk2"/>
              </a:buClr>
              <a:buSzPts val="2000"/>
              <a:buChar char="■"/>
            </a:pPr>
            <a:r>
              <a:rPr lang="es-ES"/>
              <a:t>Evite el uso complejo de relaciones de extensión, especialización e inclusión (No más de tres niveles). </a:t>
            </a:r>
            <a:endParaRPr/>
          </a:p>
          <a:p>
            <a:pPr indent="-384048" lvl="0" marL="384048" rtl="0" algn="l">
              <a:lnSpc>
                <a:spcPct val="94000"/>
              </a:lnSpc>
              <a:spcBef>
                <a:spcPts val="1200"/>
              </a:spcBef>
              <a:spcAft>
                <a:spcPts val="0"/>
              </a:spcAft>
              <a:buClr>
                <a:schemeClr val="dk2"/>
              </a:buClr>
              <a:buSzPts val="2000"/>
              <a:buChar char="■"/>
            </a:pPr>
            <a:r>
              <a:rPr lang="es-ES"/>
              <a:t>¡En general, use el sentido común y recuerde utilizar la regla KISS!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232" name="Google Shape;232;p3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s-ES"/>
              <a:t>Reglas de estilo:</a:t>
            </a:r>
            <a:endParaRPr/>
          </a:p>
          <a:p>
            <a:pPr indent="-384048" lvl="0" marL="384048" rtl="0" algn="l">
              <a:lnSpc>
                <a:spcPct val="94000"/>
              </a:lnSpc>
              <a:spcBef>
                <a:spcPts val="1200"/>
              </a:spcBef>
              <a:spcAft>
                <a:spcPts val="0"/>
              </a:spcAft>
              <a:buClr>
                <a:schemeClr val="dk2"/>
              </a:buClr>
              <a:buSzPts val="2000"/>
              <a:buChar char="■"/>
            </a:pPr>
            <a:r>
              <a:rPr lang="es-ES"/>
              <a:t>Narrar el flujo de eventos usando voz activa, en tiempo presente y desde la perspectiva del actor:</a:t>
            </a:r>
            <a:br>
              <a:rPr lang="es-ES"/>
            </a:br>
            <a:br>
              <a:rPr lang="es-ES"/>
            </a:br>
            <a:r>
              <a:rPr lang="es-ES"/>
              <a:t>Voz pasiva: la contraseña </a:t>
            </a:r>
            <a:r>
              <a:rPr b="1" lang="es-ES"/>
              <a:t>es introducida</a:t>
            </a:r>
            <a:r>
              <a:rPr lang="es-ES"/>
              <a:t> por el usuario.</a:t>
            </a:r>
            <a:br>
              <a:rPr lang="es-ES"/>
            </a:br>
            <a:r>
              <a:rPr lang="es-ES"/>
              <a:t>Voz activa:  El usuario </a:t>
            </a:r>
            <a:r>
              <a:rPr b="1" lang="es-ES"/>
              <a:t>introduce</a:t>
            </a:r>
            <a:r>
              <a:rPr lang="es-ES"/>
              <a:t> la contraseña</a:t>
            </a:r>
            <a:br>
              <a:rPr lang="es-ES"/>
            </a:br>
            <a:r>
              <a:rPr lang="es-ES"/>
              <a:t>		El sistema </a:t>
            </a:r>
            <a:r>
              <a:rPr b="1" lang="es-ES"/>
              <a:t>valida</a:t>
            </a:r>
            <a:r>
              <a:rPr lang="es-ES"/>
              <a:t> la contraseña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238" name="Google Shape;238;p3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s-ES"/>
              <a:t>Reglas de estilo:</a:t>
            </a:r>
            <a:endParaRPr/>
          </a:p>
          <a:p>
            <a:pPr indent="-384048" lvl="0" marL="384048" rtl="0" algn="l">
              <a:lnSpc>
                <a:spcPct val="94000"/>
              </a:lnSpc>
              <a:spcBef>
                <a:spcPts val="1200"/>
              </a:spcBef>
              <a:spcAft>
                <a:spcPts val="0"/>
              </a:spcAft>
              <a:buClr>
                <a:schemeClr val="dk2"/>
              </a:buClr>
              <a:buSzPts val="2000"/>
              <a:buChar char="■"/>
            </a:pPr>
            <a:r>
              <a:rPr lang="es-ES"/>
              <a:t>Exprese cada paso del flujo usando la forma llamada y respuesta (reflejar el hecho de que el actor ejecuta algo y el sistema responde a la solicitud del actor): </a:t>
            </a:r>
            <a:br>
              <a:rPr lang="es-ES"/>
            </a:br>
            <a:br>
              <a:rPr lang="es-ES"/>
            </a:br>
            <a:r>
              <a:rPr lang="es-ES"/>
              <a:t>“El actor introduce su nombre de usuario y su contraseña, y el sistema verifica si los datos concuerdan con lo que está almacenado en la base de datos”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id="244" name="Google Shape;244;p36"/>
          <p:cNvPicPr preferRelativeResize="0"/>
          <p:nvPr>
            <p:ph idx="1" type="body"/>
          </p:nvPr>
        </p:nvPicPr>
        <p:blipFill rotWithShape="1">
          <a:blip r:embed="rId3">
            <a:alphaModFix/>
          </a:blip>
          <a:srcRect b="0" l="0" r="0" t="1688"/>
          <a:stretch/>
        </p:blipFill>
        <p:spPr>
          <a:xfrm>
            <a:off x="2736054" y="2148002"/>
            <a:ext cx="6872292" cy="4205431"/>
          </a:xfrm>
          <a:prstGeom prst="rect">
            <a:avLst/>
          </a:prstGeom>
          <a:noFill/>
          <a:ln>
            <a:noFill/>
          </a:ln>
        </p:spPr>
      </p:pic>
      <p:sp>
        <p:nvSpPr>
          <p:cNvPr id="245" name="Google Shape;245;p36"/>
          <p:cNvSpPr txBox="1"/>
          <p:nvPr/>
        </p:nvSpPr>
        <p:spPr>
          <a:xfrm>
            <a:off x="4237215" y="1610106"/>
            <a:ext cx="3869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cap="none" strike="noStrike">
                <a:solidFill>
                  <a:schemeClr val="dk1"/>
                </a:solidFill>
                <a:latin typeface="Libre Franklin"/>
                <a:ea typeface="Libre Franklin"/>
                <a:cs typeface="Libre Franklin"/>
                <a:sym typeface="Libre Franklin"/>
              </a:rPr>
              <a:t>¿Qué errores pueden observar aquí?</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251" name="Google Shape;251;p37"/>
          <p:cNvSpPr txBox="1"/>
          <p:nvPr/>
        </p:nvSpPr>
        <p:spPr>
          <a:xfrm>
            <a:off x="5515225" y="1635856"/>
            <a:ext cx="13139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Libre Franklin"/>
                <a:ea typeface="Libre Franklin"/>
                <a:cs typeface="Libre Franklin"/>
                <a:sym typeface="Libre Franklin"/>
              </a:rPr>
              <a:t>Mejor, ¿no?</a:t>
            </a:r>
            <a:endParaRPr sz="1800">
              <a:solidFill>
                <a:schemeClr val="dk1"/>
              </a:solidFill>
              <a:latin typeface="Libre Franklin"/>
              <a:ea typeface="Libre Franklin"/>
              <a:cs typeface="Libre Franklin"/>
              <a:sym typeface="Libre Franklin"/>
            </a:endParaRPr>
          </a:p>
        </p:txBody>
      </p:sp>
      <p:pic>
        <p:nvPicPr>
          <p:cNvPr id="252" name="Google Shape;252;p37"/>
          <p:cNvPicPr preferRelativeResize="0"/>
          <p:nvPr>
            <p:ph idx="1" type="body"/>
          </p:nvPr>
        </p:nvPicPr>
        <p:blipFill rotWithShape="1">
          <a:blip r:embed="rId3">
            <a:alphaModFix/>
          </a:blip>
          <a:srcRect b="0" l="0" r="0" t="1227"/>
          <a:stretch/>
        </p:blipFill>
        <p:spPr>
          <a:xfrm>
            <a:off x="2839379" y="2199502"/>
            <a:ext cx="6665642" cy="414347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258" name="Google Shape;258;p38"/>
          <p:cNvSpPr txBox="1"/>
          <p:nvPr/>
        </p:nvSpPr>
        <p:spPr>
          <a:xfrm>
            <a:off x="5302827" y="1635856"/>
            <a:ext cx="1738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Libre Franklin"/>
                <a:ea typeface="Libre Franklin"/>
                <a:cs typeface="Libre Franklin"/>
                <a:sym typeface="Libre Franklin"/>
              </a:rPr>
              <a:t>Forma Textual:</a:t>
            </a:r>
            <a:endParaRPr sz="1800">
              <a:solidFill>
                <a:schemeClr val="dk1"/>
              </a:solidFill>
              <a:latin typeface="Libre Franklin"/>
              <a:ea typeface="Libre Franklin"/>
              <a:cs typeface="Libre Franklin"/>
              <a:sym typeface="Libre Franklin"/>
            </a:endParaRPr>
          </a:p>
        </p:txBody>
      </p:sp>
      <p:pic>
        <p:nvPicPr>
          <p:cNvPr id="259" name="Google Shape;259;p38"/>
          <p:cNvPicPr preferRelativeResize="0"/>
          <p:nvPr>
            <p:ph idx="1" type="body"/>
          </p:nvPr>
        </p:nvPicPr>
        <p:blipFill rotWithShape="1">
          <a:blip r:embed="rId3">
            <a:alphaModFix/>
          </a:blip>
          <a:srcRect b="0" l="0" r="461" t="803"/>
          <a:stretch/>
        </p:blipFill>
        <p:spPr>
          <a:xfrm>
            <a:off x="3043661" y="2005188"/>
            <a:ext cx="6257077" cy="40974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265" name="Google Shape;265;p39"/>
          <p:cNvSpPr txBox="1"/>
          <p:nvPr/>
        </p:nvSpPr>
        <p:spPr>
          <a:xfrm>
            <a:off x="5301609" y="1635856"/>
            <a:ext cx="17411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Libre Franklin"/>
                <a:ea typeface="Libre Franklin"/>
                <a:cs typeface="Libre Franklin"/>
                <a:sym typeface="Libre Franklin"/>
              </a:rPr>
              <a:t>Forma Gráfica:</a:t>
            </a:r>
            <a:endParaRPr sz="1800">
              <a:solidFill>
                <a:schemeClr val="dk1"/>
              </a:solidFill>
              <a:latin typeface="Libre Franklin"/>
              <a:ea typeface="Libre Franklin"/>
              <a:cs typeface="Libre Franklin"/>
              <a:sym typeface="Libre Franklin"/>
            </a:endParaRPr>
          </a:p>
        </p:txBody>
      </p:sp>
      <p:pic>
        <p:nvPicPr>
          <p:cNvPr id="266" name="Google Shape;266;p39"/>
          <p:cNvPicPr preferRelativeResize="0"/>
          <p:nvPr>
            <p:ph idx="1" type="body"/>
          </p:nvPr>
        </p:nvPicPr>
        <p:blipFill rotWithShape="1">
          <a:blip r:embed="rId3">
            <a:alphaModFix/>
          </a:blip>
          <a:srcRect b="0" l="0" r="0" t="0"/>
          <a:stretch/>
        </p:blipFill>
        <p:spPr>
          <a:xfrm>
            <a:off x="2796903" y="2005188"/>
            <a:ext cx="6742215" cy="43784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272" name="Google Shape;272;p40"/>
          <p:cNvSpPr txBox="1"/>
          <p:nvPr/>
        </p:nvSpPr>
        <p:spPr>
          <a:xfrm>
            <a:off x="5301609" y="1635856"/>
            <a:ext cx="10919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Libre Franklin"/>
                <a:ea typeface="Libre Franklin"/>
                <a:cs typeface="Libre Franklin"/>
                <a:sym typeface="Libre Franklin"/>
              </a:rPr>
              <a:t>Ejercicio</a:t>
            </a:r>
            <a:endParaRPr sz="1800">
              <a:solidFill>
                <a:schemeClr val="dk1"/>
              </a:solidFill>
              <a:latin typeface="Libre Franklin"/>
              <a:ea typeface="Libre Franklin"/>
              <a:cs typeface="Libre Franklin"/>
              <a:sym typeface="Libre Franklin"/>
            </a:endParaRPr>
          </a:p>
        </p:txBody>
      </p:sp>
      <p:sp>
        <p:nvSpPr>
          <p:cNvPr id="273" name="Google Shape;273;p4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s-ES"/>
              <a:t>Realice el diagrama de caso de uso para el registro de un cliente del aeropuerto.</a:t>
            </a:r>
            <a:br>
              <a:rPr lang="es-ES"/>
            </a:br>
            <a:r>
              <a:rPr lang="es-ES"/>
              <a:t>“ El sistema actualmente tiene una Terminal de Servicio de Reserva en el aeropuerto en donde se presenta un mensaje de bienvenida, describiendo los servicios ofrecidos junto con la opción para registrarse por primera vez, o si ya se está registrado, poder utilizar el sistema de reserva de vuelos. </a:t>
            </a:r>
            <a:br>
              <a:rPr lang="es-ES"/>
            </a:br>
            <a:br>
              <a:rPr lang="es-ES"/>
            </a:br>
            <a:r>
              <a:rPr lang="es-ES"/>
              <a:t>Este acceso se da por medio de un login previamente especificado (dirección de correo electrónico del usuario) y una contraseña previamente escogida y que debe validarse.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id="111" name="Google Shape;111;p15"/>
          <p:cNvPicPr preferRelativeResize="0"/>
          <p:nvPr>
            <p:ph idx="1" type="body"/>
          </p:nvPr>
        </p:nvPicPr>
        <p:blipFill rotWithShape="1">
          <a:blip r:embed="rId3">
            <a:alphaModFix/>
          </a:blip>
          <a:srcRect b="0" l="0" r="0" t="0"/>
          <a:stretch/>
        </p:blipFill>
        <p:spPr>
          <a:xfrm rot="5400000">
            <a:off x="3425804" y="696953"/>
            <a:ext cx="5030285" cy="67070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117" name="Google Shape;117;p16"/>
          <p:cNvSpPr txBox="1"/>
          <p:nvPr>
            <p:ph idx="1" type="body"/>
          </p:nvPr>
        </p:nvSpPr>
        <p:spPr>
          <a:xfrm>
            <a:off x="1371600" y="1827813"/>
            <a:ext cx="9601200" cy="4425858"/>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s-ES"/>
              <a:t>Los casos de uso es una secuencia de transacciones que son desarrolladas por un sistema en respuesta a un evento que inicia un actor sobre el propio sistema.</a:t>
            </a:r>
            <a:br>
              <a:rPr lang="es-ES"/>
            </a:br>
            <a:r>
              <a:rPr lang="es-ES"/>
              <a:t>Los diagramas de caso de uso sirven para especificar la funcionalidad y el comportamiento de un sistema mediante su interacción con los usuarios y/o otros sistemas.</a:t>
            </a:r>
            <a:endParaRPr/>
          </a:p>
          <a:p>
            <a:pPr indent="0" lvl="0" marL="0" rtl="0" algn="l">
              <a:lnSpc>
                <a:spcPct val="94000"/>
              </a:lnSpc>
              <a:spcBef>
                <a:spcPts val="1200"/>
              </a:spcBef>
              <a:spcAft>
                <a:spcPts val="0"/>
              </a:spcAft>
              <a:buClr>
                <a:schemeClr val="dk2"/>
              </a:buClr>
              <a:buSzPts val="2000"/>
              <a:buNone/>
            </a:pPr>
            <a:r>
              <a:t/>
            </a:r>
            <a:endParaRPr/>
          </a:p>
        </p:txBody>
      </p:sp>
      <p:pic>
        <p:nvPicPr>
          <p:cNvPr descr="Resultado de imagen para use of case uml" id="118" name="Google Shape;118;p16"/>
          <p:cNvPicPr preferRelativeResize="0"/>
          <p:nvPr/>
        </p:nvPicPr>
        <p:blipFill rotWithShape="1">
          <a:blip r:embed="rId3">
            <a:alphaModFix/>
          </a:blip>
          <a:srcRect b="0" l="0" r="0" t="0"/>
          <a:stretch/>
        </p:blipFill>
        <p:spPr>
          <a:xfrm>
            <a:off x="3983954" y="3154261"/>
            <a:ext cx="4370724" cy="38850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124" name="Google Shape;124;p17"/>
          <p:cNvSpPr txBox="1"/>
          <p:nvPr>
            <p:ph idx="1" type="body"/>
          </p:nvPr>
        </p:nvSpPr>
        <p:spPr>
          <a:xfrm>
            <a:off x="1371600" y="1827813"/>
            <a:ext cx="9601200" cy="442585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4000"/>
              </a:lnSpc>
              <a:spcBef>
                <a:spcPts val="0"/>
              </a:spcBef>
              <a:spcAft>
                <a:spcPts val="0"/>
              </a:spcAft>
              <a:buClr>
                <a:schemeClr val="dk2"/>
              </a:buClr>
              <a:buSzPts val="2000"/>
              <a:buNone/>
            </a:pPr>
            <a:r>
              <a:rPr lang="es-ES"/>
              <a:t>Los diagramas de caso de uso se utilizan para ilustrar los requerimientros del sistema al mostrar como reacciona una respuesta a eventos que se producen en el mismo.</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es-ES"/>
              <a:t>En este tipo de diagrama intervienen algunos conceptos nuevos: un actor es una entidad externa al sistema que se modela y que puede interacturar con e'l.</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es-ES"/>
              <a:t>Un ejemplo de actor podría ser un usuario o cualquier otro sistema. Las relaciones entre casos de uso y actores pueden ser las siguientes:</a:t>
            </a:r>
            <a:endParaRPr/>
          </a:p>
          <a:p>
            <a:pPr indent="0" lvl="0" marL="0" rtl="0" algn="l">
              <a:lnSpc>
                <a:spcPct val="94000"/>
              </a:lnSpc>
              <a:spcBef>
                <a:spcPts val="1200"/>
              </a:spcBef>
              <a:spcAft>
                <a:spcPts val="0"/>
              </a:spcAft>
              <a:buClr>
                <a:schemeClr val="dk2"/>
              </a:buClr>
              <a:buSzPts val="2000"/>
              <a:buNone/>
            </a:pPr>
            <a:r>
              <a:rPr lang="es-ES"/>
              <a:t>- Un actor se comunica con un caso de uso.</a:t>
            </a:r>
            <a:endParaRPr/>
          </a:p>
          <a:p>
            <a:pPr indent="0" lvl="0" marL="0" rtl="0" algn="l">
              <a:lnSpc>
                <a:spcPct val="94000"/>
              </a:lnSpc>
              <a:spcBef>
                <a:spcPts val="1200"/>
              </a:spcBef>
              <a:spcAft>
                <a:spcPts val="0"/>
              </a:spcAft>
              <a:buClr>
                <a:schemeClr val="dk2"/>
              </a:buClr>
              <a:buSzPts val="2000"/>
              <a:buNone/>
            </a:pPr>
            <a:r>
              <a:rPr lang="es-ES"/>
              <a:t>- Un caso de uso estiende otro caso de uso.</a:t>
            </a:r>
            <a:endParaRPr/>
          </a:p>
          <a:p>
            <a:pPr indent="0" lvl="0" marL="0" rtl="0" algn="l">
              <a:lnSpc>
                <a:spcPct val="94000"/>
              </a:lnSpc>
              <a:spcBef>
                <a:spcPts val="1200"/>
              </a:spcBef>
              <a:spcAft>
                <a:spcPts val="0"/>
              </a:spcAft>
              <a:buClr>
                <a:schemeClr val="dk2"/>
              </a:buClr>
              <a:buSzPts val="2000"/>
              <a:buNone/>
            </a:pPr>
            <a:r>
              <a:rPr lang="es-ES"/>
              <a:t>- Un case de uso usa otro caso de uso.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descr="https://ingsotfwarekarlacevallos.files.wordpress.com/2015/07/9.png" id="130" name="Google Shape;130;p18"/>
          <p:cNvPicPr preferRelativeResize="0"/>
          <p:nvPr>
            <p:ph idx="1" type="body"/>
          </p:nvPr>
        </p:nvPicPr>
        <p:blipFill rotWithShape="1">
          <a:blip r:embed="rId3">
            <a:alphaModFix/>
          </a:blip>
          <a:srcRect b="0" l="0" r="0" t="0"/>
          <a:stretch/>
        </p:blipFill>
        <p:spPr>
          <a:xfrm>
            <a:off x="2490713" y="2248930"/>
            <a:ext cx="7362973" cy="3774689"/>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136" name="Google Shape;136;p1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s-ES"/>
              <a:t>¿Cuales son las tareas del/los actores involucrados?</a:t>
            </a:r>
            <a:endParaRPr/>
          </a:p>
          <a:p>
            <a:pPr indent="-384048" lvl="0" marL="384048" rtl="0" algn="l">
              <a:lnSpc>
                <a:spcPct val="94000"/>
              </a:lnSpc>
              <a:spcBef>
                <a:spcPts val="1200"/>
              </a:spcBef>
              <a:spcAft>
                <a:spcPts val="0"/>
              </a:spcAft>
              <a:buClr>
                <a:schemeClr val="dk2"/>
              </a:buClr>
              <a:buSzPts val="2000"/>
              <a:buChar char="■"/>
            </a:pPr>
            <a:r>
              <a:rPr lang="es-ES"/>
              <a:t>¿Que datos debe el actor crear, guardar, modificar, destruir, leer?</a:t>
            </a:r>
            <a:endParaRPr/>
          </a:p>
          <a:p>
            <a:pPr indent="-384048" lvl="0" marL="384048" rtl="0" algn="l">
              <a:lnSpc>
                <a:spcPct val="94000"/>
              </a:lnSpc>
              <a:spcBef>
                <a:spcPts val="1200"/>
              </a:spcBef>
              <a:spcAft>
                <a:spcPts val="0"/>
              </a:spcAft>
              <a:buClr>
                <a:schemeClr val="dk2"/>
              </a:buClr>
              <a:buSzPts val="2000"/>
              <a:buChar char="■"/>
            </a:pPr>
            <a:r>
              <a:rPr lang="es-ES"/>
              <a:t>¿Debe el actor informar al sistema de cambios externos ocurridos?</a:t>
            </a:r>
            <a:endParaRPr/>
          </a:p>
          <a:p>
            <a:pPr indent="-384048" lvl="0" marL="384048" rtl="0" algn="l">
              <a:lnSpc>
                <a:spcPct val="94000"/>
              </a:lnSpc>
              <a:spcBef>
                <a:spcPts val="1200"/>
              </a:spcBef>
              <a:spcAft>
                <a:spcPts val="0"/>
              </a:spcAft>
              <a:buClr>
                <a:schemeClr val="dk2"/>
              </a:buClr>
              <a:buSzPts val="2000"/>
              <a:buChar char="■"/>
            </a:pPr>
            <a:r>
              <a:rPr lang="es-ES"/>
              <a:t>¿Debe el sistema informar al actor de cambios internos?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sp>
        <p:nvSpPr>
          <p:cNvPr id="142" name="Google Shape;142;p2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s-ES"/>
              <a:t>No existe una forma especifica de mostrar un caso de uso</a:t>
            </a:r>
            <a:endParaRPr/>
          </a:p>
          <a:p>
            <a:pPr indent="-384048" lvl="0" marL="384048" rtl="0" algn="l">
              <a:lnSpc>
                <a:spcPct val="94000"/>
              </a:lnSpc>
              <a:spcBef>
                <a:spcPts val="1200"/>
              </a:spcBef>
              <a:spcAft>
                <a:spcPts val="0"/>
              </a:spcAft>
              <a:buClr>
                <a:schemeClr val="dk2"/>
              </a:buClr>
              <a:buSzPts val="2000"/>
              <a:buChar char="■"/>
            </a:pPr>
            <a:r>
              <a:rPr lang="es-ES"/>
              <a:t>UML no tiene definido ningún estándar.</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1371600" y="685799"/>
            <a:ext cx="9601200" cy="755743"/>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Diagrama de Casos de Uso</a:t>
            </a:r>
            <a:endParaRPr/>
          </a:p>
        </p:txBody>
      </p:sp>
      <p:pic>
        <p:nvPicPr>
          <p:cNvPr id="148" name="Google Shape;148;p21"/>
          <p:cNvPicPr preferRelativeResize="0"/>
          <p:nvPr>
            <p:ph idx="1" type="body"/>
          </p:nvPr>
        </p:nvPicPr>
        <p:blipFill rotWithShape="1">
          <a:blip r:embed="rId3">
            <a:alphaModFix/>
          </a:blip>
          <a:srcRect b="0" l="0" r="0" t="0"/>
          <a:stretch/>
        </p:blipFill>
        <p:spPr>
          <a:xfrm>
            <a:off x="3012380" y="1827213"/>
            <a:ext cx="6319640" cy="442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