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81" r:id="rId3"/>
    <p:sldId id="278" r:id="rId4"/>
    <p:sldId id="280" r:id="rId5"/>
    <p:sldId id="287" r:id="rId6"/>
    <p:sldId id="302" r:id="rId7"/>
    <p:sldId id="307" r:id="rId8"/>
    <p:sldId id="308" r:id="rId9"/>
    <p:sldId id="309" r:id="rId10"/>
    <p:sldId id="310" r:id="rId11"/>
    <p:sldId id="279" r:id="rId12"/>
    <p:sldId id="311" r:id="rId13"/>
    <p:sldId id="301" r:id="rId14"/>
    <p:sldId id="31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A5D48-40E4-4B84-B971-FEF140ABAC59}" type="datetimeFigureOut">
              <a:rPr lang="en-US" smtClean="0"/>
              <a:t>8/30/2018</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50C12-7E03-4DAB-AE81-6FE743E22531}" type="slidenum">
              <a:rPr lang="en-US" smtClean="0"/>
              <a:t>‹Nº›</a:t>
            </a:fld>
            <a:endParaRPr lang="en-US" dirty="0"/>
          </a:p>
        </p:txBody>
      </p:sp>
    </p:spTree>
    <p:extLst>
      <p:ext uri="{BB962C8B-B14F-4D97-AF65-F5344CB8AC3E}">
        <p14:creationId xmlns:p14="http://schemas.microsoft.com/office/powerpoint/2010/main" val="1067311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8/30/2018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8/30/2018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8/30/2018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8/30/2018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8/30/2018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t>Diagramas</a:t>
            </a:r>
            <a:r>
              <a:rPr lang="en-US" dirty="0" smtClean="0"/>
              <a:t> </a:t>
            </a:r>
            <a:r>
              <a:rPr lang="en-US" dirty="0" err="1" smtClean="0"/>
              <a:t>uml</a:t>
            </a:r>
            <a:endParaRPr lang="en-US" dirty="0"/>
          </a:p>
        </p:txBody>
      </p:sp>
      <p:sp>
        <p:nvSpPr>
          <p:cNvPr id="3" name="Subtítulo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1257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799"/>
            <a:ext cx="9601200" cy="755743"/>
          </a:xfrm>
        </p:spPr>
        <p:txBody>
          <a:bodyPr/>
          <a:lstStyle/>
          <a:p>
            <a:r>
              <a:rPr lang="es-419" dirty="0" smtClean="0"/>
              <a:t>Diagrama de </a:t>
            </a:r>
            <a:r>
              <a:rPr lang="es-419" dirty="0" smtClean="0"/>
              <a:t>Secuencia </a:t>
            </a:r>
            <a:endParaRPr lang="es-419" dirty="0"/>
          </a:p>
        </p:txBody>
      </p:sp>
      <p:sp>
        <p:nvSpPr>
          <p:cNvPr id="3" name="Marcador de contenido 2"/>
          <p:cNvSpPr>
            <a:spLocks noGrp="1"/>
          </p:cNvSpPr>
          <p:nvPr>
            <p:ph idx="1"/>
          </p:nvPr>
        </p:nvSpPr>
        <p:spPr>
          <a:xfrm>
            <a:off x="1371600" y="2286000"/>
            <a:ext cx="8159578" cy="3581400"/>
          </a:xfrm>
        </p:spPr>
        <p:txBody>
          <a:bodyPr>
            <a:normAutofit fontScale="92500" lnSpcReduction="10000"/>
          </a:bodyPr>
          <a:lstStyle/>
          <a:p>
            <a:pPr marL="0" indent="0">
              <a:buNone/>
            </a:pPr>
            <a:r>
              <a:rPr lang="es-ES" b="1" dirty="0" smtClean="0"/>
              <a:t>Respuesta Asíncrona: </a:t>
            </a:r>
            <a:r>
              <a:rPr lang="es-ES" dirty="0"/>
              <a:t>Representados por una línea discontinua y una punta de flecha simple.</a:t>
            </a:r>
            <a:endParaRPr lang="es-ES" b="1" dirty="0" smtClean="0"/>
          </a:p>
          <a:p>
            <a:pPr marL="0" indent="0">
              <a:buNone/>
            </a:pPr>
            <a:r>
              <a:rPr lang="es-ES" b="1" dirty="0" smtClean="0"/>
              <a:t>Creare mensaje asíncrono: </a:t>
            </a:r>
            <a:r>
              <a:rPr lang="es-ES" dirty="0"/>
              <a:t>Representados por una línea discontinua y una punta de flecha simple. Estos mensajes se envían a las líneas de vida para crearse por sí solos</a:t>
            </a:r>
            <a:r>
              <a:rPr lang="es-ES" dirty="0" smtClean="0"/>
              <a:t>.</a:t>
            </a:r>
          </a:p>
          <a:p>
            <a:pPr marL="0" indent="0">
              <a:buNone/>
            </a:pPr>
            <a:r>
              <a:rPr lang="es-ES" b="1" dirty="0" smtClean="0"/>
              <a:t>Mensaje de Respuesta:</a:t>
            </a:r>
            <a:r>
              <a:rPr lang="es-ES" dirty="0" smtClean="0"/>
              <a:t> </a:t>
            </a:r>
            <a:r>
              <a:rPr lang="es-ES" dirty="0"/>
              <a:t>Están representados con una línea discontinua y una punta de flecha simple. Estos mensajes son las respuestas a las llamadas</a:t>
            </a:r>
            <a:r>
              <a:rPr lang="es-ES" dirty="0" smtClean="0"/>
              <a:t>.</a:t>
            </a:r>
          </a:p>
          <a:p>
            <a:pPr marL="0" indent="0">
              <a:buNone/>
            </a:pPr>
            <a:r>
              <a:rPr lang="es-ES" b="1" dirty="0" smtClean="0"/>
              <a:t>Eliminar mensaje: </a:t>
            </a:r>
            <a:r>
              <a:rPr lang="es-ES" dirty="0"/>
              <a:t>Están representados por una línea continua y una punta de flecha sólida, seguida de un símbolo X. Estos mensajes indican la destrucción de un objeto y están ubicados en su ruta de la línea de vida.</a:t>
            </a:r>
            <a:endParaRPr lang="es-ES" b="1" dirty="0" smtClean="0"/>
          </a:p>
        </p:txBody>
      </p:sp>
      <p:pic>
        <p:nvPicPr>
          <p:cNvPr id="4" name="Imagen 3"/>
          <p:cNvPicPr>
            <a:picLocks noChangeAspect="1"/>
          </p:cNvPicPr>
          <p:nvPr/>
        </p:nvPicPr>
        <p:blipFill>
          <a:blip r:embed="rId2"/>
          <a:stretch>
            <a:fillRect/>
          </a:stretch>
        </p:blipFill>
        <p:spPr>
          <a:xfrm>
            <a:off x="9686925" y="2191007"/>
            <a:ext cx="1285875" cy="400050"/>
          </a:xfrm>
          <a:prstGeom prst="rect">
            <a:avLst/>
          </a:prstGeom>
        </p:spPr>
      </p:pic>
      <p:pic>
        <p:nvPicPr>
          <p:cNvPr id="5" name="Imagen 4"/>
          <p:cNvPicPr>
            <a:picLocks noChangeAspect="1"/>
          </p:cNvPicPr>
          <p:nvPr/>
        </p:nvPicPr>
        <p:blipFill>
          <a:blip r:embed="rId3"/>
          <a:stretch>
            <a:fillRect/>
          </a:stretch>
        </p:blipFill>
        <p:spPr>
          <a:xfrm>
            <a:off x="9686925" y="3031267"/>
            <a:ext cx="1285875" cy="400050"/>
          </a:xfrm>
          <a:prstGeom prst="rect">
            <a:avLst/>
          </a:prstGeom>
        </p:spPr>
      </p:pic>
      <p:pic>
        <p:nvPicPr>
          <p:cNvPr id="6" name="Imagen 5"/>
          <p:cNvPicPr>
            <a:picLocks noChangeAspect="1"/>
          </p:cNvPicPr>
          <p:nvPr/>
        </p:nvPicPr>
        <p:blipFill>
          <a:blip r:embed="rId4"/>
          <a:stretch>
            <a:fillRect/>
          </a:stretch>
        </p:blipFill>
        <p:spPr>
          <a:xfrm>
            <a:off x="9686925" y="3871527"/>
            <a:ext cx="1285875" cy="381000"/>
          </a:xfrm>
          <a:prstGeom prst="rect">
            <a:avLst/>
          </a:prstGeom>
        </p:spPr>
      </p:pic>
      <p:pic>
        <p:nvPicPr>
          <p:cNvPr id="7" name="Imagen 6"/>
          <p:cNvPicPr>
            <a:picLocks noChangeAspect="1"/>
          </p:cNvPicPr>
          <p:nvPr/>
        </p:nvPicPr>
        <p:blipFill rotWithShape="1">
          <a:blip r:embed="rId5"/>
          <a:srcRect t="5632"/>
          <a:stretch/>
        </p:blipFill>
        <p:spPr>
          <a:xfrm>
            <a:off x="10079767" y="4692737"/>
            <a:ext cx="669854" cy="2107084"/>
          </a:xfrm>
          <a:prstGeom prst="rect">
            <a:avLst/>
          </a:prstGeom>
        </p:spPr>
      </p:pic>
    </p:spTree>
    <p:extLst>
      <p:ext uri="{BB962C8B-B14F-4D97-AF65-F5344CB8AC3E}">
        <p14:creationId xmlns:p14="http://schemas.microsoft.com/office/powerpoint/2010/main" val="2791973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799"/>
            <a:ext cx="9601200" cy="755743"/>
          </a:xfrm>
        </p:spPr>
        <p:txBody>
          <a:bodyPr/>
          <a:lstStyle/>
          <a:p>
            <a:r>
              <a:rPr lang="es-419" dirty="0" smtClean="0"/>
              <a:t>Diagrama de </a:t>
            </a:r>
            <a:r>
              <a:rPr lang="es-419" dirty="0" smtClean="0"/>
              <a:t>Secuencia – Ejemplo 1</a:t>
            </a:r>
            <a:endParaRPr lang="es-419" dirty="0"/>
          </a:p>
        </p:txBody>
      </p:sp>
      <p:sp>
        <p:nvSpPr>
          <p:cNvPr id="6" name="Marcador de contenido 5"/>
          <p:cNvSpPr>
            <a:spLocks noGrp="1"/>
          </p:cNvSpPr>
          <p:nvPr>
            <p:ph idx="1"/>
          </p:nvPr>
        </p:nvSpPr>
        <p:spPr>
          <a:xfrm>
            <a:off x="1371600" y="1827813"/>
            <a:ext cx="9601200" cy="4425858"/>
          </a:xfrm>
        </p:spPr>
        <p:txBody>
          <a:bodyPr>
            <a:normAutofit/>
          </a:bodyPr>
          <a:lstStyle/>
          <a:p>
            <a:pPr marL="0" indent="0">
              <a:buNone/>
            </a:pPr>
            <a:r>
              <a:rPr lang="es-ES" dirty="0" smtClean="0"/>
              <a:t>En esencia, el diagrama de secuencia es una versión taquigráfica del caso de uso.</a:t>
            </a:r>
            <a:endParaRPr lang="es-ES" dirty="0" smtClean="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4835" t="2860" r="15016"/>
          <a:stretch/>
        </p:blipFill>
        <p:spPr>
          <a:xfrm rot="16200000">
            <a:off x="4431638" y="493946"/>
            <a:ext cx="4243127" cy="7834187"/>
          </a:xfrm>
          <a:prstGeom prst="rect">
            <a:avLst/>
          </a:prstGeom>
        </p:spPr>
      </p:pic>
    </p:spTree>
    <p:extLst>
      <p:ext uri="{BB962C8B-B14F-4D97-AF65-F5344CB8AC3E}">
        <p14:creationId xmlns:p14="http://schemas.microsoft.com/office/powerpoint/2010/main" val="2958295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799"/>
            <a:ext cx="9601200" cy="755743"/>
          </a:xfrm>
        </p:spPr>
        <p:txBody>
          <a:bodyPr>
            <a:normAutofit/>
          </a:bodyPr>
          <a:lstStyle/>
          <a:p>
            <a:r>
              <a:rPr lang="es-419" dirty="0" smtClean="0"/>
              <a:t>Diagrama de </a:t>
            </a:r>
            <a:r>
              <a:rPr lang="es-419" dirty="0" smtClean="0"/>
              <a:t>Secuencia – Ejemplo 2</a:t>
            </a:r>
            <a:endParaRPr lang="es-419" dirty="0"/>
          </a:p>
        </p:txBody>
      </p:sp>
      <p:pic>
        <p:nvPicPr>
          <p:cNvPr id="3" name="Imagen 2"/>
          <p:cNvPicPr>
            <a:picLocks noChangeAspect="1"/>
          </p:cNvPicPr>
          <p:nvPr/>
        </p:nvPicPr>
        <p:blipFill>
          <a:blip r:embed="rId2"/>
          <a:stretch>
            <a:fillRect/>
          </a:stretch>
        </p:blipFill>
        <p:spPr>
          <a:xfrm>
            <a:off x="1152075" y="1575785"/>
            <a:ext cx="10413850" cy="5055347"/>
          </a:xfrm>
          <a:prstGeom prst="rect">
            <a:avLst/>
          </a:prstGeom>
        </p:spPr>
      </p:pic>
    </p:spTree>
    <p:extLst>
      <p:ext uri="{BB962C8B-B14F-4D97-AF65-F5344CB8AC3E}">
        <p14:creationId xmlns:p14="http://schemas.microsoft.com/office/powerpoint/2010/main" val="2526792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799"/>
            <a:ext cx="9601200" cy="755743"/>
          </a:xfrm>
        </p:spPr>
        <p:txBody>
          <a:bodyPr/>
          <a:lstStyle/>
          <a:p>
            <a:r>
              <a:rPr lang="es-419" dirty="0" smtClean="0"/>
              <a:t>Diagrama de Casos de Uso</a:t>
            </a:r>
            <a:endParaRPr lang="es-419" dirty="0"/>
          </a:p>
        </p:txBody>
      </p:sp>
      <p:sp>
        <p:nvSpPr>
          <p:cNvPr id="3" name="Marcador de contenido 2"/>
          <p:cNvSpPr>
            <a:spLocks noGrp="1"/>
          </p:cNvSpPr>
          <p:nvPr>
            <p:ph idx="1"/>
          </p:nvPr>
        </p:nvSpPr>
        <p:spPr/>
        <p:txBody>
          <a:bodyPr/>
          <a:lstStyle/>
          <a:p>
            <a:pPr marL="0" indent="0">
              <a:buNone/>
            </a:pPr>
            <a:r>
              <a:rPr lang="es-ES" dirty="0"/>
              <a:t>Los diagramas de secuencia pueden ser algo cercanos al nivel del código, entonces </a:t>
            </a:r>
            <a:r>
              <a:rPr lang="es-ES" sz="2400" i="1" dirty="0"/>
              <a:t>¿por qué no simplemente codificar ese algoritmo en lugar de dibujarlo como un diagrama de secuencia</a:t>
            </a:r>
            <a:r>
              <a:rPr lang="es-ES" sz="2400" i="1" dirty="0" smtClean="0"/>
              <a:t>?</a:t>
            </a:r>
          </a:p>
          <a:p>
            <a:r>
              <a:rPr lang="es-ES" dirty="0" smtClean="0"/>
              <a:t>Un buen diagrama de secuencia puede describe de una manera más clara que el código.</a:t>
            </a:r>
          </a:p>
          <a:p>
            <a:r>
              <a:rPr lang="es-ES" dirty="0" smtClean="0"/>
              <a:t>Usan un lenguaje neutral.</a:t>
            </a:r>
          </a:p>
          <a:p>
            <a:r>
              <a:rPr lang="es-ES" dirty="0" smtClean="0"/>
              <a:t>Las personas que no codifican pueden hacer diagramas de secuencia.</a:t>
            </a:r>
          </a:p>
          <a:p>
            <a:r>
              <a:rPr lang="es-ES" dirty="0" smtClean="0"/>
              <a:t>Es fácil hacer un diagrama de secuencia en equipo.</a:t>
            </a:r>
          </a:p>
          <a:p>
            <a:r>
              <a:rPr lang="es-ES" dirty="0" smtClean="0"/>
              <a:t>Pueden ser utilizados para probar el sistema.</a:t>
            </a:r>
            <a:endParaRPr lang="es-419" dirty="0"/>
          </a:p>
        </p:txBody>
      </p:sp>
    </p:spTree>
    <p:extLst>
      <p:ext uri="{BB962C8B-B14F-4D97-AF65-F5344CB8AC3E}">
        <p14:creationId xmlns:p14="http://schemas.microsoft.com/office/powerpoint/2010/main" val="2065195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799"/>
            <a:ext cx="9601200" cy="755743"/>
          </a:xfrm>
        </p:spPr>
        <p:txBody>
          <a:bodyPr/>
          <a:lstStyle/>
          <a:p>
            <a:r>
              <a:rPr lang="es-419" dirty="0" smtClean="0"/>
              <a:t>Diagrama de Casos de Uso</a:t>
            </a:r>
            <a:endParaRPr lang="es-419" dirty="0"/>
          </a:p>
        </p:txBody>
      </p:sp>
      <p:sp>
        <p:nvSpPr>
          <p:cNvPr id="5" name="CuadroTexto 4"/>
          <p:cNvSpPr txBox="1"/>
          <p:nvPr/>
        </p:nvSpPr>
        <p:spPr>
          <a:xfrm>
            <a:off x="5301609" y="1635856"/>
            <a:ext cx="1091966" cy="369332"/>
          </a:xfrm>
          <a:prstGeom prst="rect">
            <a:avLst/>
          </a:prstGeom>
          <a:noFill/>
        </p:spPr>
        <p:txBody>
          <a:bodyPr wrap="none" rtlCol="0">
            <a:spAutoFit/>
          </a:bodyPr>
          <a:lstStyle/>
          <a:p>
            <a:r>
              <a:rPr lang="es-419" dirty="0" smtClean="0"/>
              <a:t>Ejercicio</a:t>
            </a:r>
            <a:endParaRPr lang="es-419" dirty="0"/>
          </a:p>
        </p:txBody>
      </p:sp>
      <p:sp>
        <p:nvSpPr>
          <p:cNvPr id="3" name="Marcador de contenido 2"/>
          <p:cNvSpPr>
            <a:spLocks noGrp="1"/>
          </p:cNvSpPr>
          <p:nvPr>
            <p:ph idx="1"/>
          </p:nvPr>
        </p:nvSpPr>
        <p:spPr/>
        <p:txBody>
          <a:bodyPr/>
          <a:lstStyle/>
          <a:p>
            <a:r>
              <a:rPr lang="es-419" dirty="0" smtClean="0"/>
              <a:t>Realice el diagrama </a:t>
            </a:r>
            <a:r>
              <a:rPr lang="es-419" dirty="0" smtClean="0"/>
              <a:t>de secuencia para el registro de un cliente del aeropuerto.</a:t>
            </a:r>
            <a:br>
              <a:rPr lang="es-419" dirty="0" smtClean="0"/>
            </a:br>
            <a:r>
              <a:rPr lang="es-419" dirty="0" smtClean="0"/>
              <a:t>“ </a:t>
            </a:r>
            <a:r>
              <a:rPr lang="es-ES" dirty="0" smtClean="0"/>
              <a:t>El sistema actualmente tiene una Terminal de Servicio de Reserva en el aeropuerto en donde se presenta un mensaje de bienvenida, describiendo los servicios ofrecidos junto con la opción para registrarse por primera vez, o si ya se está registrado, poder utilizar el sistema de reserva de vuelos. </a:t>
            </a:r>
            <a:br>
              <a:rPr lang="es-ES" dirty="0" smtClean="0"/>
            </a:br>
            <a:r>
              <a:rPr lang="es-ES" dirty="0" smtClean="0"/>
              <a:t/>
            </a:r>
            <a:br>
              <a:rPr lang="es-ES" dirty="0" smtClean="0"/>
            </a:br>
            <a:r>
              <a:rPr lang="es-ES" dirty="0" smtClean="0"/>
              <a:t>Este acceso se da por medio de un </a:t>
            </a:r>
            <a:r>
              <a:rPr lang="es-ES" dirty="0" err="1" smtClean="0"/>
              <a:t>login</a:t>
            </a:r>
            <a:r>
              <a:rPr lang="es-ES" dirty="0" smtClean="0"/>
              <a:t> previamente especificado (dirección de correo electrónico del usuario) y una contraseña previamente escogida y que debe validarse. </a:t>
            </a:r>
            <a:r>
              <a:rPr lang="es-419" dirty="0" smtClean="0"/>
              <a:t>”</a:t>
            </a:r>
            <a:endParaRPr lang="es-419" dirty="0"/>
          </a:p>
        </p:txBody>
      </p:sp>
    </p:spTree>
    <p:extLst>
      <p:ext uri="{BB962C8B-B14F-4D97-AF65-F5344CB8AC3E}">
        <p14:creationId xmlns:p14="http://schemas.microsoft.com/office/powerpoint/2010/main" val="702578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Diagrama de Casos de Uso</a:t>
            </a:r>
            <a:endParaRPr lang="es-419" dirty="0"/>
          </a:p>
        </p:txBody>
      </p:sp>
      <p:pic>
        <p:nvPicPr>
          <p:cNvPr id="7" name="Marcador de contenido 6"/>
          <p:cNvPicPr>
            <a:picLocks noGrp="1" noChangeAspect="1"/>
          </p:cNvPicPr>
          <p:nvPr>
            <p:ph idx="1"/>
          </p:nvPr>
        </p:nvPicPr>
        <p:blipFill>
          <a:blip r:embed="rId2">
            <a:grayscl/>
          </a:blip>
          <a:stretch>
            <a:fillRect/>
          </a:stretch>
        </p:blipFill>
        <p:spPr>
          <a:xfrm rot="5400000">
            <a:off x="3425804" y="696953"/>
            <a:ext cx="5030285" cy="6707047"/>
          </a:xfrm>
          <a:prstGeom prst="rect">
            <a:avLst/>
          </a:prstGeom>
          <a:effectLst>
            <a:glow>
              <a:schemeClr val="accent1">
                <a:alpha val="40000"/>
              </a:schemeClr>
            </a:glow>
          </a:effectLst>
        </p:spPr>
      </p:pic>
    </p:spTree>
    <p:extLst>
      <p:ext uri="{BB962C8B-B14F-4D97-AF65-F5344CB8AC3E}">
        <p14:creationId xmlns:p14="http://schemas.microsoft.com/office/powerpoint/2010/main" val="3491270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Diagrama de </a:t>
            </a:r>
            <a:r>
              <a:rPr lang="es-419" dirty="0" smtClean="0"/>
              <a:t>Secuencia</a:t>
            </a:r>
            <a:endParaRPr lang="es-419" dirty="0"/>
          </a:p>
        </p:txBody>
      </p:sp>
      <p:sp>
        <p:nvSpPr>
          <p:cNvPr id="6" name="Marcador de contenido 5"/>
          <p:cNvSpPr>
            <a:spLocks noGrp="1"/>
          </p:cNvSpPr>
          <p:nvPr>
            <p:ph type="body" sz="half" idx="2"/>
          </p:nvPr>
        </p:nvSpPr>
        <p:spPr/>
        <p:txBody>
          <a:bodyPr>
            <a:normAutofit/>
          </a:bodyPr>
          <a:lstStyle/>
          <a:p>
            <a:pPr marL="0" indent="0">
              <a:buNone/>
            </a:pPr>
            <a:r>
              <a:rPr lang="es-ES" dirty="0" smtClean="0"/>
              <a:t>¿Por qué construimos modelos? ¿Por qué no construir solo el sistema?</a:t>
            </a:r>
            <a:br>
              <a:rPr lang="es-ES" dirty="0" smtClean="0"/>
            </a:br>
            <a:r>
              <a:rPr lang="es-ES" dirty="0" smtClean="0"/>
              <a:t>La respuesta es que los construimos para que resalten o enfaticen ciertas características criticas del sistema, al tiempo que se ignoran otros </a:t>
            </a:r>
            <a:r>
              <a:rPr lang="es-ES" dirty="0" err="1" smtClean="0"/>
              <a:t>aspectosl</a:t>
            </a:r>
            <a:r>
              <a:rPr lang="es-ES" dirty="0" smtClean="0"/>
              <a:t> del mismo.</a:t>
            </a:r>
          </a:p>
          <a:p>
            <a:pPr marL="0" indent="0">
              <a:buNone/>
            </a:pPr>
            <a:endParaRPr lang="es-ES" dirty="0" smtClean="0"/>
          </a:p>
        </p:txBody>
      </p:sp>
      <p:pic>
        <p:nvPicPr>
          <p:cNvPr id="3" name="Imagen 2"/>
          <p:cNvPicPr>
            <a:picLocks noChangeAspect="1"/>
          </p:cNvPicPr>
          <p:nvPr/>
        </p:nvPicPr>
        <p:blipFill>
          <a:blip r:embed="rId2">
            <a:duotone>
              <a:prstClr val="black"/>
              <a:schemeClr val="accent1">
                <a:tint val="45000"/>
                <a:satMod val="400000"/>
              </a:schemeClr>
            </a:duotone>
          </a:blip>
          <a:stretch>
            <a:fillRect/>
          </a:stretch>
        </p:blipFill>
        <p:spPr>
          <a:xfrm>
            <a:off x="7552037" y="1470136"/>
            <a:ext cx="2984157" cy="3931053"/>
          </a:xfrm>
          <a:prstGeom prst="rect">
            <a:avLst/>
          </a:prstGeom>
        </p:spPr>
      </p:pic>
    </p:spTree>
    <p:extLst>
      <p:ext uri="{BB962C8B-B14F-4D97-AF65-F5344CB8AC3E}">
        <p14:creationId xmlns:p14="http://schemas.microsoft.com/office/powerpoint/2010/main" val="1658061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799"/>
            <a:ext cx="9601200" cy="755743"/>
          </a:xfrm>
        </p:spPr>
        <p:txBody>
          <a:bodyPr/>
          <a:lstStyle/>
          <a:p>
            <a:r>
              <a:rPr lang="es-419" dirty="0" smtClean="0"/>
              <a:t>Diagrama de </a:t>
            </a:r>
            <a:r>
              <a:rPr lang="es-419" dirty="0" smtClean="0"/>
              <a:t>Secue</a:t>
            </a:r>
            <a:r>
              <a:rPr lang="es-419" dirty="0" smtClean="0"/>
              <a:t>ncia</a:t>
            </a:r>
            <a:endParaRPr lang="es-419" dirty="0"/>
          </a:p>
        </p:txBody>
      </p:sp>
      <p:sp>
        <p:nvSpPr>
          <p:cNvPr id="6" name="Marcador de contenido 5"/>
          <p:cNvSpPr>
            <a:spLocks noGrp="1"/>
          </p:cNvSpPr>
          <p:nvPr>
            <p:ph idx="1"/>
          </p:nvPr>
        </p:nvSpPr>
        <p:spPr>
          <a:xfrm>
            <a:off x="1371600" y="1827813"/>
            <a:ext cx="9601200" cy="4425858"/>
          </a:xfrm>
        </p:spPr>
        <p:txBody>
          <a:bodyPr/>
          <a:lstStyle/>
          <a:p>
            <a:pPr marL="0" indent="0">
              <a:buNone/>
            </a:pPr>
            <a:r>
              <a:rPr lang="es-ES" dirty="0" smtClean="0"/>
              <a:t>Este diagrama indica la forma en que los eventos provocan transiciones de un objeto a otro. Una vez identificados los objetos por medio del análisis del caso de uso, el modelador crea un diagrama de secuencia: representación del modo en que los eventos causan el flujo de uno a otro como función del tiempo.</a:t>
            </a:r>
            <a:endParaRPr lang="es-ES" dirty="0" smtClean="0"/>
          </a:p>
          <a:p>
            <a:pPr marL="0" indent="0">
              <a:buNone/>
            </a:pPr>
            <a:endParaRPr lang="es-ES" dirty="0" smtClean="0"/>
          </a:p>
        </p:txBody>
      </p:sp>
      <p:pic>
        <p:nvPicPr>
          <p:cNvPr id="5" name="Imagen 4"/>
          <p:cNvPicPr>
            <a:picLocks noChangeAspect="1"/>
          </p:cNvPicPr>
          <p:nvPr/>
        </p:nvPicPr>
        <p:blipFill>
          <a:blip r:embed="rId2">
            <a:duotone>
              <a:prstClr val="black"/>
              <a:schemeClr val="accent1">
                <a:tint val="45000"/>
                <a:satMod val="400000"/>
              </a:schemeClr>
            </a:duotone>
          </a:blip>
          <a:stretch>
            <a:fillRect/>
          </a:stretch>
        </p:blipFill>
        <p:spPr>
          <a:xfrm>
            <a:off x="4926182" y="3286897"/>
            <a:ext cx="2492036" cy="3282778"/>
          </a:xfrm>
          <a:prstGeom prst="rect">
            <a:avLst/>
          </a:prstGeom>
        </p:spPr>
      </p:pic>
    </p:spTree>
    <p:extLst>
      <p:ext uri="{BB962C8B-B14F-4D97-AF65-F5344CB8AC3E}">
        <p14:creationId xmlns:p14="http://schemas.microsoft.com/office/powerpoint/2010/main" val="2114259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799"/>
            <a:ext cx="9601200" cy="755743"/>
          </a:xfrm>
        </p:spPr>
        <p:txBody>
          <a:bodyPr/>
          <a:lstStyle/>
          <a:p>
            <a:r>
              <a:rPr lang="es-419" dirty="0" smtClean="0"/>
              <a:t>Diagrama de </a:t>
            </a:r>
            <a:r>
              <a:rPr lang="es-419" dirty="0" smtClean="0"/>
              <a:t>Secuencia</a:t>
            </a:r>
            <a:endParaRPr lang="es-419" dirty="0"/>
          </a:p>
        </p:txBody>
      </p:sp>
      <p:sp>
        <p:nvSpPr>
          <p:cNvPr id="3" name="Marcador de contenido 2"/>
          <p:cNvSpPr>
            <a:spLocks noGrp="1"/>
          </p:cNvSpPr>
          <p:nvPr>
            <p:ph idx="1"/>
          </p:nvPr>
        </p:nvSpPr>
        <p:spPr/>
        <p:txBody>
          <a:bodyPr>
            <a:normAutofit fontScale="92500" lnSpcReduction="10000"/>
          </a:bodyPr>
          <a:lstStyle/>
          <a:p>
            <a:pPr marL="0" indent="0">
              <a:buNone/>
            </a:pPr>
            <a:r>
              <a:rPr lang="es-ES" dirty="0"/>
              <a:t>Tanto los desarrolladores de software como los empresarios usan estos diagramas para comprender los requisitos de un sistema nuevo o documentar un proceso existente. Los diagramas de secuencia a veces se conocen como diagramas de eventos o escenarios de eventos</a:t>
            </a:r>
            <a:r>
              <a:rPr lang="es-ES" dirty="0" smtClean="0"/>
              <a:t>.</a:t>
            </a:r>
          </a:p>
          <a:p>
            <a:pPr marL="0" indent="0">
              <a:buNone/>
            </a:pPr>
            <a:r>
              <a:rPr lang="es-ES" sz="3000" dirty="0" smtClean="0"/>
              <a:t>Objetivos</a:t>
            </a:r>
          </a:p>
          <a:p>
            <a:r>
              <a:rPr lang="es-ES" dirty="0"/>
              <a:t>Representa los detalles de un caso de uso en UML.</a:t>
            </a:r>
          </a:p>
          <a:p>
            <a:r>
              <a:rPr lang="es-ES" dirty="0"/>
              <a:t>Modelar la lógica de una operación, una función o un procedimiento sofisticados.</a:t>
            </a:r>
          </a:p>
          <a:p>
            <a:r>
              <a:rPr lang="es-ES" dirty="0"/>
              <a:t>Ver cómo las tareas se mueven entre los objetos o componentes de un proceso.</a:t>
            </a:r>
          </a:p>
          <a:p>
            <a:r>
              <a:rPr lang="es-ES" dirty="0"/>
              <a:t>Planificar y comprender la funcionalidad detallada de un escenario actual o futuro.</a:t>
            </a:r>
          </a:p>
          <a:p>
            <a:pPr marL="0" indent="0">
              <a:buNone/>
            </a:pPr>
            <a:endParaRPr lang="es-419" dirty="0"/>
          </a:p>
        </p:txBody>
      </p:sp>
    </p:spTree>
    <p:extLst>
      <p:ext uri="{BB962C8B-B14F-4D97-AF65-F5344CB8AC3E}">
        <p14:creationId xmlns:p14="http://schemas.microsoft.com/office/powerpoint/2010/main" val="2548976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799"/>
            <a:ext cx="9601200" cy="755743"/>
          </a:xfrm>
        </p:spPr>
        <p:txBody>
          <a:bodyPr/>
          <a:lstStyle/>
          <a:p>
            <a:r>
              <a:rPr lang="es-419" dirty="0" smtClean="0"/>
              <a:t>Diagrama de </a:t>
            </a:r>
            <a:r>
              <a:rPr lang="es-419" dirty="0" smtClean="0"/>
              <a:t>Secuencia </a:t>
            </a:r>
            <a:endParaRPr lang="es-419" dirty="0"/>
          </a:p>
        </p:txBody>
      </p:sp>
      <p:sp>
        <p:nvSpPr>
          <p:cNvPr id="3" name="Marcador de contenido 2"/>
          <p:cNvSpPr>
            <a:spLocks noGrp="1"/>
          </p:cNvSpPr>
          <p:nvPr>
            <p:ph idx="1"/>
          </p:nvPr>
        </p:nvSpPr>
        <p:spPr>
          <a:xfrm>
            <a:off x="1371600" y="2286000"/>
            <a:ext cx="8159578" cy="3581400"/>
          </a:xfrm>
        </p:spPr>
        <p:txBody>
          <a:bodyPr>
            <a:normAutofit lnSpcReduction="10000"/>
          </a:bodyPr>
          <a:lstStyle/>
          <a:p>
            <a:pPr marL="0" indent="0">
              <a:buNone/>
            </a:pPr>
            <a:r>
              <a:rPr lang="es-419" dirty="0" smtClean="0"/>
              <a:t>Elementos de un diagrama de secuencia:</a:t>
            </a:r>
          </a:p>
          <a:p>
            <a:pPr marL="0" indent="0">
              <a:buNone/>
            </a:pPr>
            <a:r>
              <a:rPr lang="es-ES" b="1" dirty="0" smtClean="0"/>
              <a:t>Objeto: </a:t>
            </a:r>
            <a:r>
              <a:rPr lang="es-ES" dirty="0" smtClean="0"/>
              <a:t>Esta </a:t>
            </a:r>
            <a:r>
              <a:rPr lang="es-ES" dirty="0"/>
              <a:t>figura de caja representa una clase u objeto en UML. Demuestra cómo se comportará un objeto en el contexto del sistema. Los atributos de las clases no deben aparecer en esta figura</a:t>
            </a:r>
            <a:r>
              <a:rPr lang="es-ES" dirty="0" smtClean="0"/>
              <a:t>.</a:t>
            </a:r>
          </a:p>
          <a:p>
            <a:pPr marL="0" indent="0">
              <a:buNone/>
            </a:pPr>
            <a:r>
              <a:rPr lang="es-ES" b="1" dirty="0" smtClean="0"/>
              <a:t>Actor: </a:t>
            </a:r>
            <a:r>
              <a:rPr lang="es-ES" dirty="0" smtClean="0"/>
              <a:t>Se </a:t>
            </a:r>
            <a:r>
              <a:rPr lang="es-ES" dirty="0"/>
              <a:t>muestran con una figura de varilla. Los actores son entidades que interactúan con el sistema, pero que son externos a este.</a:t>
            </a:r>
            <a:endParaRPr lang="es-ES" dirty="0" smtClean="0"/>
          </a:p>
          <a:p>
            <a:pPr marL="0" indent="0">
              <a:buNone/>
            </a:pPr>
            <a:r>
              <a:rPr lang="es-ES" b="1" dirty="0" smtClean="0"/>
              <a:t>Casilla de Activación:</a:t>
            </a:r>
            <a:r>
              <a:rPr lang="es-ES" dirty="0" smtClean="0"/>
              <a:t> Simbolizada </a:t>
            </a:r>
            <a:r>
              <a:rPr lang="es-ES" dirty="0"/>
              <a:t>con una figura rectangular, una casilla de activación representa el tiempo necesario para que un objeto finalice una tarea. Cuanto más tiempo lleve la tarea, más larga será la casilla de activación.</a:t>
            </a:r>
            <a:endParaRPr lang="es-419" dirty="0"/>
          </a:p>
        </p:txBody>
      </p:sp>
      <p:pic>
        <p:nvPicPr>
          <p:cNvPr id="4" name="Imagen 3"/>
          <p:cNvPicPr>
            <a:picLocks noChangeAspect="1"/>
          </p:cNvPicPr>
          <p:nvPr/>
        </p:nvPicPr>
        <p:blipFill>
          <a:blip r:embed="rId2"/>
          <a:stretch>
            <a:fillRect/>
          </a:stretch>
        </p:blipFill>
        <p:spPr>
          <a:xfrm>
            <a:off x="9854127" y="2691971"/>
            <a:ext cx="1743075" cy="666750"/>
          </a:xfrm>
          <a:prstGeom prst="rect">
            <a:avLst/>
          </a:prstGeom>
        </p:spPr>
      </p:pic>
      <p:pic>
        <p:nvPicPr>
          <p:cNvPr id="5" name="Imagen 4"/>
          <p:cNvPicPr>
            <a:picLocks noChangeAspect="1"/>
          </p:cNvPicPr>
          <p:nvPr/>
        </p:nvPicPr>
        <p:blipFill>
          <a:blip r:embed="rId3"/>
          <a:stretch>
            <a:fillRect/>
          </a:stretch>
        </p:blipFill>
        <p:spPr>
          <a:xfrm>
            <a:off x="10501826" y="3585820"/>
            <a:ext cx="533400" cy="914400"/>
          </a:xfrm>
          <a:prstGeom prst="rect">
            <a:avLst/>
          </a:prstGeom>
        </p:spPr>
      </p:pic>
      <p:pic>
        <p:nvPicPr>
          <p:cNvPr id="6" name="Imagen 5"/>
          <p:cNvPicPr>
            <a:picLocks noChangeAspect="1"/>
          </p:cNvPicPr>
          <p:nvPr/>
        </p:nvPicPr>
        <p:blipFill>
          <a:blip r:embed="rId4"/>
          <a:stretch>
            <a:fillRect/>
          </a:stretch>
        </p:blipFill>
        <p:spPr>
          <a:xfrm>
            <a:off x="10501826" y="4727319"/>
            <a:ext cx="447675" cy="1743075"/>
          </a:xfrm>
          <a:prstGeom prst="rect">
            <a:avLst/>
          </a:prstGeom>
        </p:spPr>
      </p:pic>
    </p:spTree>
    <p:extLst>
      <p:ext uri="{BB962C8B-B14F-4D97-AF65-F5344CB8AC3E}">
        <p14:creationId xmlns:p14="http://schemas.microsoft.com/office/powerpoint/2010/main" val="2914723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799"/>
            <a:ext cx="9601200" cy="755743"/>
          </a:xfrm>
        </p:spPr>
        <p:txBody>
          <a:bodyPr/>
          <a:lstStyle/>
          <a:p>
            <a:r>
              <a:rPr lang="es-419" dirty="0" smtClean="0"/>
              <a:t>Diagrama de </a:t>
            </a:r>
            <a:r>
              <a:rPr lang="es-419" dirty="0" smtClean="0"/>
              <a:t>Secuencia </a:t>
            </a:r>
            <a:endParaRPr lang="es-419" dirty="0"/>
          </a:p>
        </p:txBody>
      </p:sp>
      <p:sp>
        <p:nvSpPr>
          <p:cNvPr id="3" name="Marcador de contenido 2"/>
          <p:cNvSpPr>
            <a:spLocks noGrp="1"/>
          </p:cNvSpPr>
          <p:nvPr>
            <p:ph idx="1"/>
          </p:nvPr>
        </p:nvSpPr>
        <p:spPr>
          <a:xfrm>
            <a:off x="1371600" y="2286000"/>
            <a:ext cx="8159578" cy="3581400"/>
          </a:xfrm>
        </p:spPr>
        <p:txBody>
          <a:bodyPr>
            <a:normAutofit/>
          </a:bodyPr>
          <a:lstStyle/>
          <a:p>
            <a:pPr marL="0" indent="0">
              <a:buNone/>
            </a:pPr>
            <a:r>
              <a:rPr lang="es-ES" b="1" dirty="0" smtClean="0"/>
              <a:t>Paquete:</a:t>
            </a:r>
            <a:r>
              <a:rPr lang="es-ES" dirty="0" smtClean="0"/>
              <a:t> También </a:t>
            </a:r>
            <a:r>
              <a:rPr lang="es-ES" dirty="0"/>
              <a:t>conocido como marco, es una figura rectangular que se usa en la notación UML 2.0 para contener los elementos interactivos del diagrama. Esta figura contiene un pequeño rectángulo interior para etiquetar el diagrama</a:t>
            </a:r>
            <a:r>
              <a:rPr lang="es-ES" dirty="0" smtClean="0"/>
              <a:t>.</a:t>
            </a:r>
            <a:br>
              <a:rPr lang="es-ES" dirty="0" smtClean="0"/>
            </a:br>
            <a:r>
              <a:rPr lang="es-ES" dirty="0" smtClean="0"/>
              <a:t/>
            </a:r>
            <a:br>
              <a:rPr lang="es-ES" dirty="0" smtClean="0"/>
            </a:br>
            <a:endParaRPr lang="es-ES" dirty="0" smtClean="0"/>
          </a:p>
          <a:p>
            <a:pPr marL="0" indent="0">
              <a:buNone/>
            </a:pPr>
            <a:r>
              <a:rPr lang="es-ES" b="1" dirty="0" smtClean="0"/>
              <a:t>Línea de vida:</a:t>
            </a:r>
            <a:r>
              <a:rPr lang="es-ES" dirty="0" smtClean="0"/>
              <a:t> Una </a:t>
            </a:r>
            <a:r>
              <a:rPr lang="es-ES" dirty="0"/>
              <a:t>línea vertical discontinua que representa el paso del tiempo a medida que se extiende hacia abajo. Además del tiempo, representa eventos secuenciales que le ocurren a un objeto durante el proceso graficado. Las líneas de vida pueden comenzar con una figura rectangular etiquetada o un símbolo de actor</a:t>
            </a:r>
            <a:r>
              <a:rPr lang="es-ES" dirty="0" smtClean="0"/>
              <a:t>.</a:t>
            </a:r>
          </a:p>
        </p:txBody>
      </p:sp>
      <p:pic>
        <p:nvPicPr>
          <p:cNvPr id="7" name="Imagen 6"/>
          <p:cNvPicPr>
            <a:picLocks noChangeAspect="1"/>
          </p:cNvPicPr>
          <p:nvPr/>
        </p:nvPicPr>
        <p:blipFill>
          <a:blip r:embed="rId2"/>
          <a:stretch>
            <a:fillRect/>
          </a:stretch>
        </p:blipFill>
        <p:spPr>
          <a:xfrm>
            <a:off x="9531178" y="2149174"/>
            <a:ext cx="2256346" cy="1207343"/>
          </a:xfrm>
          <a:prstGeom prst="rect">
            <a:avLst/>
          </a:prstGeom>
        </p:spPr>
      </p:pic>
      <p:pic>
        <p:nvPicPr>
          <p:cNvPr id="8" name="Imagen 7"/>
          <p:cNvPicPr>
            <a:picLocks noChangeAspect="1"/>
          </p:cNvPicPr>
          <p:nvPr/>
        </p:nvPicPr>
        <p:blipFill>
          <a:blip r:embed="rId3"/>
          <a:stretch>
            <a:fillRect/>
          </a:stretch>
        </p:blipFill>
        <p:spPr>
          <a:xfrm>
            <a:off x="10073499" y="4224737"/>
            <a:ext cx="1171704" cy="1306901"/>
          </a:xfrm>
          <a:prstGeom prst="rect">
            <a:avLst/>
          </a:prstGeom>
        </p:spPr>
      </p:pic>
    </p:spTree>
    <p:extLst>
      <p:ext uri="{BB962C8B-B14F-4D97-AF65-F5344CB8AC3E}">
        <p14:creationId xmlns:p14="http://schemas.microsoft.com/office/powerpoint/2010/main" val="3779760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799"/>
            <a:ext cx="9601200" cy="755743"/>
          </a:xfrm>
        </p:spPr>
        <p:txBody>
          <a:bodyPr/>
          <a:lstStyle/>
          <a:p>
            <a:r>
              <a:rPr lang="es-419" dirty="0" smtClean="0"/>
              <a:t>Diagrama de </a:t>
            </a:r>
            <a:r>
              <a:rPr lang="es-419" dirty="0" smtClean="0"/>
              <a:t>Secuencia </a:t>
            </a:r>
            <a:endParaRPr lang="es-419" dirty="0"/>
          </a:p>
        </p:txBody>
      </p:sp>
      <p:sp>
        <p:nvSpPr>
          <p:cNvPr id="3" name="Marcador de contenido 2"/>
          <p:cNvSpPr>
            <a:spLocks noGrp="1"/>
          </p:cNvSpPr>
          <p:nvPr>
            <p:ph idx="1"/>
          </p:nvPr>
        </p:nvSpPr>
        <p:spPr>
          <a:xfrm>
            <a:off x="1371600" y="2286000"/>
            <a:ext cx="8159578" cy="3581400"/>
          </a:xfrm>
        </p:spPr>
        <p:txBody>
          <a:bodyPr>
            <a:normAutofit/>
          </a:bodyPr>
          <a:lstStyle/>
          <a:p>
            <a:pPr marL="0" indent="0">
              <a:buNone/>
            </a:pPr>
            <a:r>
              <a:rPr lang="es-ES" b="1" dirty="0" smtClean="0"/>
              <a:t>Bucle de opción:</a:t>
            </a:r>
            <a:r>
              <a:rPr lang="es-ES" dirty="0" smtClean="0"/>
              <a:t> Una </a:t>
            </a:r>
            <a:r>
              <a:rPr lang="es-ES" dirty="0"/>
              <a:t>figura rectangular que contiene dentro una etiqueta más pequeña. Este símbolo se emplea para modelar escenarios del tipo "Si... entonces...", es decir, una circunstancia que solo sucederá en determinadas condiciones</a:t>
            </a:r>
            <a:r>
              <a:rPr lang="es-ES" dirty="0" smtClean="0"/>
              <a:t>.</a:t>
            </a:r>
            <a:br>
              <a:rPr lang="es-ES" dirty="0" smtClean="0"/>
            </a:br>
            <a:r>
              <a:rPr lang="es-ES" dirty="0" smtClean="0"/>
              <a:t/>
            </a:r>
            <a:br>
              <a:rPr lang="es-ES" dirty="0" smtClean="0"/>
            </a:br>
            <a:endParaRPr lang="es-ES" dirty="0" smtClean="0"/>
          </a:p>
          <a:p>
            <a:pPr marL="0" indent="0">
              <a:buNone/>
            </a:pPr>
            <a:r>
              <a:rPr lang="es-ES" b="1" dirty="0" smtClean="0"/>
              <a:t>Alternativa:</a:t>
            </a:r>
            <a:r>
              <a:rPr lang="es-ES" dirty="0" smtClean="0"/>
              <a:t> Se </a:t>
            </a:r>
            <a:r>
              <a:rPr lang="es-ES" dirty="0"/>
              <a:t>usan para simbolizar una decisión (que, por lo general, es mutuamente exclusiva) entre dos o más secuencias de mensajes. Para representar alternativas, emplea la figura rectangular etiquetada con una línea discontinua en su interior</a:t>
            </a:r>
            <a:endParaRPr lang="es-ES" dirty="0" smtClean="0"/>
          </a:p>
        </p:txBody>
      </p:sp>
      <p:pic>
        <p:nvPicPr>
          <p:cNvPr id="9" name="Imagen 8"/>
          <p:cNvPicPr>
            <a:picLocks noChangeAspect="1"/>
          </p:cNvPicPr>
          <p:nvPr/>
        </p:nvPicPr>
        <p:blipFill>
          <a:blip r:embed="rId2"/>
          <a:stretch>
            <a:fillRect/>
          </a:stretch>
        </p:blipFill>
        <p:spPr>
          <a:xfrm>
            <a:off x="9531178" y="2286000"/>
            <a:ext cx="1943100" cy="1590675"/>
          </a:xfrm>
          <a:prstGeom prst="rect">
            <a:avLst/>
          </a:prstGeom>
        </p:spPr>
      </p:pic>
      <p:pic>
        <p:nvPicPr>
          <p:cNvPr id="4" name="Imagen 3"/>
          <p:cNvPicPr>
            <a:picLocks noChangeAspect="1"/>
          </p:cNvPicPr>
          <p:nvPr/>
        </p:nvPicPr>
        <p:blipFill>
          <a:blip r:embed="rId3"/>
          <a:stretch>
            <a:fillRect/>
          </a:stretch>
        </p:blipFill>
        <p:spPr>
          <a:xfrm>
            <a:off x="9531178" y="4132223"/>
            <a:ext cx="1969323" cy="1577201"/>
          </a:xfrm>
          <a:prstGeom prst="rect">
            <a:avLst/>
          </a:prstGeom>
        </p:spPr>
      </p:pic>
    </p:spTree>
    <p:extLst>
      <p:ext uri="{BB962C8B-B14F-4D97-AF65-F5344CB8AC3E}">
        <p14:creationId xmlns:p14="http://schemas.microsoft.com/office/powerpoint/2010/main" val="1156373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799"/>
            <a:ext cx="9601200" cy="755743"/>
          </a:xfrm>
        </p:spPr>
        <p:txBody>
          <a:bodyPr/>
          <a:lstStyle/>
          <a:p>
            <a:r>
              <a:rPr lang="es-419" dirty="0" smtClean="0"/>
              <a:t>Diagrama de </a:t>
            </a:r>
            <a:r>
              <a:rPr lang="es-419" dirty="0" smtClean="0"/>
              <a:t>Secuencia </a:t>
            </a:r>
            <a:endParaRPr lang="es-419" dirty="0"/>
          </a:p>
        </p:txBody>
      </p:sp>
      <p:sp>
        <p:nvSpPr>
          <p:cNvPr id="3" name="Marcador de contenido 2"/>
          <p:cNvSpPr>
            <a:spLocks noGrp="1"/>
          </p:cNvSpPr>
          <p:nvPr>
            <p:ph idx="1"/>
          </p:nvPr>
        </p:nvSpPr>
        <p:spPr>
          <a:xfrm>
            <a:off x="1371600" y="2286000"/>
            <a:ext cx="8159578" cy="3581400"/>
          </a:xfrm>
        </p:spPr>
        <p:txBody>
          <a:bodyPr>
            <a:normAutofit fontScale="92500" lnSpcReduction="20000"/>
          </a:bodyPr>
          <a:lstStyle/>
          <a:p>
            <a:pPr marL="0" indent="0" algn="ctr">
              <a:buNone/>
            </a:pPr>
            <a:r>
              <a:rPr lang="es-ES" b="1" dirty="0" smtClean="0"/>
              <a:t>Mensajes</a:t>
            </a:r>
          </a:p>
          <a:p>
            <a:pPr marL="0" indent="0">
              <a:buNone/>
            </a:pPr>
            <a:r>
              <a:rPr lang="es-ES" dirty="0"/>
              <a:t>Paquetes de información que se transmiten entre los objetos. Pueden reflejar el inicio y la ejecución de una operación o el envío y la recepción de una señal.</a:t>
            </a:r>
            <a:endParaRPr lang="es-ES" b="1" dirty="0" smtClean="0"/>
          </a:p>
          <a:p>
            <a:pPr marL="0" indent="0">
              <a:buNone/>
            </a:pPr>
            <a:r>
              <a:rPr lang="es-ES" b="1" dirty="0" smtClean="0"/>
              <a:t>Síncrono: </a:t>
            </a:r>
            <a:r>
              <a:rPr lang="es-ES" dirty="0"/>
              <a:t>Representados por una línea continua y una punta de flecha sólida. Este símbolo se utiliza cuando un remitente debe esperar una respuesta a un mensaje antes de proseguir. El diagrama debe mostrar el mensaje y la respuesta.</a:t>
            </a:r>
            <a:r>
              <a:rPr lang="es-ES" dirty="0" smtClean="0"/>
              <a:t/>
            </a:r>
            <a:br>
              <a:rPr lang="es-ES" dirty="0" smtClean="0"/>
            </a:br>
            <a:endParaRPr lang="es-ES" dirty="0" smtClean="0"/>
          </a:p>
          <a:p>
            <a:pPr marL="0" indent="0">
              <a:buNone/>
            </a:pPr>
            <a:r>
              <a:rPr lang="es-ES" b="1" dirty="0" smtClean="0"/>
              <a:t>Asíncrono:</a:t>
            </a:r>
            <a:r>
              <a:rPr lang="es-ES" dirty="0" smtClean="0"/>
              <a:t> </a:t>
            </a:r>
            <a:r>
              <a:rPr lang="es-ES" dirty="0"/>
              <a:t>Representados por una línea continua y una punta de flecha simple. Los mensajes asincrónicos son aquellos que no necesitan una respuesta para que el remitente siga adelante. Solo la llamada se debe incluir en el diagrama.</a:t>
            </a:r>
            <a:endParaRPr lang="es-ES" dirty="0" smtClean="0"/>
          </a:p>
        </p:txBody>
      </p:sp>
      <p:pic>
        <p:nvPicPr>
          <p:cNvPr id="6" name="Imagen 5"/>
          <p:cNvPicPr>
            <a:picLocks noChangeAspect="1"/>
          </p:cNvPicPr>
          <p:nvPr/>
        </p:nvPicPr>
        <p:blipFill rotWithShape="1">
          <a:blip r:embed="rId2"/>
          <a:srcRect l="12313" t="6306"/>
          <a:stretch/>
        </p:blipFill>
        <p:spPr>
          <a:xfrm>
            <a:off x="10083114" y="3583459"/>
            <a:ext cx="1495038" cy="428368"/>
          </a:xfrm>
          <a:prstGeom prst="rect">
            <a:avLst/>
          </a:prstGeom>
        </p:spPr>
      </p:pic>
      <p:pic>
        <p:nvPicPr>
          <p:cNvPr id="7" name="Imagen 6"/>
          <p:cNvPicPr>
            <a:picLocks noChangeAspect="1"/>
          </p:cNvPicPr>
          <p:nvPr/>
        </p:nvPicPr>
        <p:blipFill>
          <a:blip r:embed="rId3"/>
          <a:stretch>
            <a:fillRect/>
          </a:stretch>
        </p:blipFill>
        <p:spPr>
          <a:xfrm>
            <a:off x="10073202" y="4709212"/>
            <a:ext cx="1504950" cy="438150"/>
          </a:xfrm>
          <a:prstGeom prst="rect">
            <a:avLst/>
          </a:prstGeom>
        </p:spPr>
      </p:pic>
    </p:spTree>
    <p:extLst>
      <p:ext uri="{BB962C8B-B14F-4D97-AF65-F5344CB8AC3E}">
        <p14:creationId xmlns:p14="http://schemas.microsoft.com/office/powerpoint/2010/main" val="1484839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6796</TotalTime>
  <Words>715</Words>
  <Application>Microsoft Office PowerPoint</Application>
  <PresentationFormat>Panorámica</PresentationFormat>
  <Paragraphs>47</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Franklin Gothic Book</vt:lpstr>
      <vt:lpstr>Crop</vt:lpstr>
      <vt:lpstr>Diagramas uml</vt:lpstr>
      <vt:lpstr>Diagrama de Casos de Uso</vt:lpstr>
      <vt:lpstr>Diagrama de Secuencia</vt:lpstr>
      <vt:lpstr>Diagrama de Secuencia</vt:lpstr>
      <vt:lpstr>Diagrama de Secuencia</vt:lpstr>
      <vt:lpstr>Diagrama de Secuencia </vt:lpstr>
      <vt:lpstr>Diagrama de Secuencia </vt:lpstr>
      <vt:lpstr>Diagrama de Secuencia </vt:lpstr>
      <vt:lpstr>Diagrama de Secuencia </vt:lpstr>
      <vt:lpstr>Diagrama de Secuencia </vt:lpstr>
      <vt:lpstr>Diagrama de Secuencia – Ejemplo 1</vt:lpstr>
      <vt:lpstr>Diagrama de Secuencia – Ejemplo 2</vt:lpstr>
      <vt:lpstr>Diagrama de Casos de Uso</vt:lpstr>
      <vt:lpstr>Diagrama de Casos de Uso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uml</dc:title>
  <dc:creator>Lidia .</dc:creator>
  <cp:lastModifiedBy>Lidia .</cp:lastModifiedBy>
  <cp:revision>72</cp:revision>
  <dcterms:created xsi:type="dcterms:W3CDTF">2018-07-24T16:02:13Z</dcterms:created>
  <dcterms:modified xsi:type="dcterms:W3CDTF">2018-08-30T22:38:27Z</dcterms:modified>
</cp:coreProperties>
</file>