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8" r:id="rId3"/>
    <p:sldId id="263" r:id="rId4"/>
    <p:sldId id="262" r:id="rId5"/>
    <p:sldId id="261" r:id="rId6"/>
    <p:sldId id="259" r:id="rId7"/>
    <p:sldId id="260"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8" autoAdjust="0"/>
    <p:restoredTop sz="94660"/>
  </p:normalViewPr>
  <p:slideViewPr>
    <p:cSldViewPr snapToGrid="0">
      <p:cViewPr varScale="1">
        <p:scale>
          <a:sx n="60" d="100"/>
          <a:sy n="60" d="100"/>
        </p:scale>
        <p:origin x="96" y="11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D99F45-4D32-4335-9FB4-09C3CB743D93}" type="doc">
      <dgm:prSet loTypeId="urn:microsoft.com/office/officeart/2005/8/layout/lProcess2" loCatId="relationship" qsTypeId="urn:microsoft.com/office/officeart/2005/8/quickstyle/simple1" qsCatId="simple" csTypeId="urn:microsoft.com/office/officeart/2005/8/colors/accent1_1" csCatId="accent1" phldr="1"/>
      <dgm:spPr/>
      <dgm:t>
        <a:bodyPr/>
        <a:lstStyle/>
        <a:p>
          <a:endParaRPr lang="es-419"/>
        </a:p>
      </dgm:t>
    </dgm:pt>
    <dgm:pt modelId="{D14BF009-5453-49F7-8FE8-BE8B4258AE0F}">
      <dgm:prSet phldrT="[Texto]"/>
      <dgm:spPr/>
      <dgm:t>
        <a:bodyPr/>
        <a:lstStyle/>
        <a:p>
          <a:r>
            <a:rPr lang="es-419" dirty="0" smtClean="0"/>
            <a:t>Nombre de la clase</a:t>
          </a:r>
          <a:endParaRPr lang="es-419" dirty="0"/>
        </a:p>
      </dgm:t>
    </dgm:pt>
    <dgm:pt modelId="{B2380F4D-91DA-4858-A250-6BA4C6730910}" type="parTrans" cxnId="{6F9E4B2B-4B97-49BB-AADC-DBAFB2ADD1FF}">
      <dgm:prSet/>
      <dgm:spPr/>
      <dgm:t>
        <a:bodyPr/>
        <a:lstStyle/>
        <a:p>
          <a:endParaRPr lang="es-419"/>
        </a:p>
      </dgm:t>
    </dgm:pt>
    <dgm:pt modelId="{D4E41827-7E8E-411E-9BEF-BF64C0FA773F}" type="sibTrans" cxnId="{6F9E4B2B-4B97-49BB-AADC-DBAFB2ADD1FF}">
      <dgm:prSet/>
      <dgm:spPr/>
      <dgm:t>
        <a:bodyPr/>
        <a:lstStyle/>
        <a:p>
          <a:endParaRPr lang="es-419"/>
        </a:p>
      </dgm:t>
    </dgm:pt>
    <dgm:pt modelId="{363B8208-B936-477C-9216-06BF46126EB4}">
      <dgm:prSet phldrT="[Texto]"/>
      <dgm:spPr/>
      <dgm:t>
        <a:bodyPr/>
        <a:lstStyle/>
        <a:p>
          <a:r>
            <a:rPr lang="es-419" dirty="0" smtClean="0"/>
            <a:t>Atributos</a:t>
          </a:r>
          <a:endParaRPr lang="es-419" dirty="0"/>
        </a:p>
      </dgm:t>
    </dgm:pt>
    <dgm:pt modelId="{021FD79B-1730-4AE2-93B9-E0392DF2E221}" type="parTrans" cxnId="{81498F08-F993-415B-808D-29AB680F860F}">
      <dgm:prSet/>
      <dgm:spPr/>
      <dgm:t>
        <a:bodyPr/>
        <a:lstStyle/>
        <a:p>
          <a:endParaRPr lang="es-419"/>
        </a:p>
      </dgm:t>
    </dgm:pt>
    <dgm:pt modelId="{CBFF62F4-76DD-4DD9-8E58-C4032F12A17E}" type="sibTrans" cxnId="{81498F08-F993-415B-808D-29AB680F860F}">
      <dgm:prSet/>
      <dgm:spPr/>
      <dgm:t>
        <a:bodyPr/>
        <a:lstStyle/>
        <a:p>
          <a:endParaRPr lang="es-419"/>
        </a:p>
      </dgm:t>
    </dgm:pt>
    <dgm:pt modelId="{86C35A2E-8171-4DEE-B830-57FDB9293249}">
      <dgm:prSet phldrT="[Texto]"/>
      <dgm:spPr/>
      <dgm:t>
        <a:bodyPr/>
        <a:lstStyle/>
        <a:p>
          <a:r>
            <a:rPr lang="es-419" dirty="0" smtClean="0"/>
            <a:t>Propiedades</a:t>
          </a:r>
          <a:endParaRPr lang="es-419" dirty="0"/>
        </a:p>
      </dgm:t>
    </dgm:pt>
    <dgm:pt modelId="{626923AA-EEAF-43BA-A014-D4F7ECF9A4C9}" type="parTrans" cxnId="{B0CC74C1-DCBC-4282-A867-E09587437A36}">
      <dgm:prSet/>
      <dgm:spPr/>
      <dgm:t>
        <a:bodyPr/>
        <a:lstStyle/>
        <a:p>
          <a:endParaRPr lang="es-419"/>
        </a:p>
      </dgm:t>
    </dgm:pt>
    <dgm:pt modelId="{DC6EAA86-AE1A-41B2-B8A4-711FEFAC9A4A}" type="sibTrans" cxnId="{B0CC74C1-DCBC-4282-A867-E09587437A36}">
      <dgm:prSet/>
      <dgm:spPr/>
      <dgm:t>
        <a:bodyPr/>
        <a:lstStyle/>
        <a:p>
          <a:endParaRPr lang="es-419"/>
        </a:p>
      </dgm:t>
    </dgm:pt>
    <dgm:pt modelId="{AC1936E4-0A96-40F3-B54C-03E13A32E9ED}">
      <dgm:prSet phldrT="[Texto]"/>
      <dgm:spPr/>
      <dgm:t>
        <a:bodyPr/>
        <a:lstStyle/>
        <a:p>
          <a:r>
            <a:rPr lang="es-419" dirty="0" smtClean="0"/>
            <a:t>Método1</a:t>
          </a:r>
          <a:endParaRPr lang="es-419" dirty="0"/>
        </a:p>
      </dgm:t>
    </dgm:pt>
    <dgm:pt modelId="{F88FB6BF-12A4-4CF7-94EB-C2EE6B3708B5}" type="parTrans" cxnId="{D68D12DA-2056-44CB-8BD2-6F1B68DEDCF9}">
      <dgm:prSet/>
      <dgm:spPr/>
      <dgm:t>
        <a:bodyPr/>
        <a:lstStyle/>
        <a:p>
          <a:endParaRPr lang="es-419"/>
        </a:p>
      </dgm:t>
    </dgm:pt>
    <dgm:pt modelId="{63CD15DB-A815-4842-AE5D-A5083FD9757F}" type="sibTrans" cxnId="{D68D12DA-2056-44CB-8BD2-6F1B68DEDCF9}">
      <dgm:prSet/>
      <dgm:spPr/>
      <dgm:t>
        <a:bodyPr/>
        <a:lstStyle/>
        <a:p>
          <a:endParaRPr lang="es-419"/>
        </a:p>
      </dgm:t>
    </dgm:pt>
    <dgm:pt modelId="{D720B1D0-8C1B-4044-AB61-66ACA43C4A01}">
      <dgm:prSet phldrT="[Texto]"/>
      <dgm:spPr/>
      <dgm:t>
        <a:bodyPr/>
        <a:lstStyle/>
        <a:p>
          <a:r>
            <a:rPr lang="es-419" dirty="0" smtClean="0"/>
            <a:t>Método2</a:t>
          </a:r>
          <a:endParaRPr lang="es-419" dirty="0"/>
        </a:p>
      </dgm:t>
    </dgm:pt>
    <dgm:pt modelId="{EFDB6399-4510-4A9C-88A2-6A66B7204453}" type="parTrans" cxnId="{5062792F-8016-4AE0-89FE-BEA1C9219470}">
      <dgm:prSet/>
      <dgm:spPr/>
      <dgm:t>
        <a:bodyPr/>
        <a:lstStyle/>
        <a:p>
          <a:endParaRPr lang="es-419"/>
        </a:p>
      </dgm:t>
    </dgm:pt>
    <dgm:pt modelId="{45331D48-0417-4068-8F4A-4A6E4E3F3BDB}" type="sibTrans" cxnId="{5062792F-8016-4AE0-89FE-BEA1C9219470}">
      <dgm:prSet/>
      <dgm:spPr/>
      <dgm:t>
        <a:bodyPr/>
        <a:lstStyle/>
        <a:p>
          <a:endParaRPr lang="es-419"/>
        </a:p>
      </dgm:t>
    </dgm:pt>
    <dgm:pt modelId="{8D8CA7B7-89F8-46F9-915B-ABF088320DD6}">
      <dgm:prSet phldrT="[Texto]"/>
      <dgm:spPr/>
      <dgm:t>
        <a:bodyPr/>
        <a:lstStyle/>
        <a:p>
          <a:r>
            <a:rPr lang="es-419" dirty="0" smtClean="0"/>
            <a:t>Atributo1</a:t>
          </a:r>
          <a:endParaRPr lang="es-419" dirty="0"/>
        </a:p>
      </dgm:t>
    </dgm:pt>
    <dgm:pt modelId="{7D98A5F3-5F59-41F2-A42B-D23510498E40}" type="parTrans" cxnId="{BECC3F3D-8507-48B6-9640-AAD8AE0DC269}">
      <dgm:prSet/>
      <dgm:spPr/>
      <dgm:t>
        <a:bodyPr/>
        <a:lstStyle/>
        <a:p>
          <a:endParaRPr lang="es-419"/>
        </a:p>
      </dgm:t>
    </dgm:pt>
    <dgm:pt modelId="{4C247DB9-1B51-4934-8213-C8FD11DC8BE1}" type="sibTrans" cxnId="{BECC3F3D-8507-48B6-9640-AAD8AE0DC269}">
      <dgm:prSet/>
      <dgm:spPr/>
      <dgm:t>
        <a:bodyPr/>
        <a:lstStyle/>
        <a:p>
          <a:endParaRPr lang="es-419"/>
        </a:p>
      </dgm:t>
    </dgm:pt>
    <dgm:pt modelId="{8339BEF8-2621-44A7-B1B8-0F15C8D82E3E}">
      <dgm:prSet phldrT="[Texto]"/>
      <dgm:spPr/>
      <dgm:t>
        <a:bodyPr/>
        <a:lstStyle/>
        <a:p>
          <a:r>
            <a:rPr lang="es-419" dirty="0" smtClean="0"/>
            <a:t>Atributo2</a:t>
          </a:r>
          <a:endParaRPr lang="es-419" dirty="0"/>
        </a:p>
      </dgm:t>
    </dgm:pt>
    <dgm:pt modelId="{60FE235A-C006-4477-ADD5-75781EE8F408}" type="parTrans" cxnId="{EF8843BA-516A-4617-AF9F-621589841A94}">
      <dgm:prSet/>
      <dgm:spPr/>
      <dgm:t>
        <a:bodyPr/>
        <a:lstStyle/>
        <a:p>
          <a:endParaRPr lang="es-419"/>
        </a:p>
      </dgm:t>
    </dgm:pt>
    <dgm:pt modelId="{3CF0B71E-A556-4E8F-9A06-44CE163CA2D7}" type="sibTrans" cxnId="{EF8843BA-516A-4617-AF9F-621589841A94}">
      <dgm:prSet/>
      <dgm:spPr/>
      <dgm:t>
        <a:bodyPr/>
        <a:lstStyle/>
        <a:p>
          <a:endParaRPr lang="es-419"/>
        </a:p>
      </dgm:t>
    </dgm:pt>
    <dgm:pt modelId="{8E57D4E9-4D8D-4D6A-873D-C9F1A7AEE01E}" type="pres">
      <dgm:prSet presAssocID="{1AD99F45-4D32-4335-9FB4-09C3CB743D93}" presName="theList" presStyleCnt="0">
        <dgm:presLayoutVars>
          <dgm:dir/>
          <dgm:animLvl val="lvl"/>
          <dgm:resizeHandles val="exact"/>
        </dgm:presLayoutVars>
      </dgm:prSet>
      <dgm:spPr/>
      <dgm:t>
        <a:bodyPr/>
        <a:lstStyle/>
        <a:p>
          <a:endParaRPr lang="es-419"/>
        </a:p>
      </dgm:t>
    </dgm:pt>
    <dgm:pt modelId="{3758E935-4BE8-4AA4-A0CE-DD785E8BD108}" type="pres">
      <dgm:prSet presAssocID="{D14BF009-5453-49F7-8FE8-BE8B4258AE0F}" presName="compNode" presStyleCnt="0"/>
      <dgm:spPr/>
    </dgm:pt>
    <dgm:pt modelId="{9EEDBA29-0FF2-4870-B9B6-6FBE8C7C9569}" type="pres">
      <dgm:prSet presAssocID="{D14BF009-5453-49F7-8FE8-BE8B4258AE0F}" presName="aNode" presStyleLbl="bgShp" presStyleIdx="0" presStyleCnt="1"/>
      <dgm:spPr/>
      <dgm:t>
        <a:bodyPr/>
        <a:lstStyle/>
        <a:p>
          <a:endParaRPr lang="es-419"/>
        </a:p>
      </dgm:t>
    </dgm:pt>
    <dgm:pt modelId="{06A99DF9-7AA5-4350-B3A1-D323B89F2029}" type="pres">
      <dgm:prSet presAssocID="{D14BF009-5453-49F7-8FE8-BE8B4258AE0F}" presName="textNode" presStyleLbl="bgShp" presStyleIdx="0" presStyleCnt="1"/>
      <dgm:spPr/>
      <dgm:t>
        <a:bodyPr/>
        <a:lstStyle/>
        <a:p>
          <a:endParaRPr lang="es-419"/>
        </a:p>
      </dgm:t>
    </dgm:pt>
    <dgm:pt modelId="{E305826C-DB50-4D39-A7B4-BA9DB0C018D6}" type="pres">
      <dgm:prSet presAssocID="{D14BF009-5453-49F7-8FE8-BE8B4258AE0F}" presName="compChildNode" presStyleCnt="0"/>
      <dgm:spPr/>
    </dgm:pt>
    <dgm:pt modelId="{89844607-53E7-4045-BEE0-8F858634C51B}" type="pres">
      <dgm:prSet presAssocID="{D14BF009-5453-49F7-8FE8-BE8B4258AE0F}" presName="theInnerList" presStyleCnt="0"/>
      <dgm:spPr/>
    </dgm:pt>
    <dgm:pt modelId="{15C48CED-40D3-4552-9319-043E4DC2B426}" type="pres">
      <dgm:prSet presAssocID="{363B8208-B936-477C-9216-06BF46126EB4}" presName="childNode" presStyleLbl="node1" presStyleIdx="0" presStyleCnt="2">
        <dgm:presLayoutVars>
          <dgm:bulletEnabled val="1"/>
        </dgm:presLayoutVars>
      </dgm:prSet>
      <dgm:spPr/>
      <dgm:t>
        <a:bodyPr/>
        <a:lstStyle/>
        <a:p>
          <a:endParaRPr lang="es-419"/>
        </a:p>
      </dgm:t>
    </dgm:pt>
    <dgm:pt modelId="{38705594-330F-48E8-A672-47EDB0899CB9}" type="pres">
      <dgm:prSet presAssocID="{363B8208-B936-477C-9216-06BF46126EB4}" presName="aSpace2" presStyleCnt="0"/>
      <dgm:spPr/>
    </dgm:pt>
    <dgm:pt modelId="{CA484852-2DF0-4CDD-8E0D-41C74F0807A3}" type="pres">
      <dgm:prSet presAssocID="{86C35A2E-8171-4DEE-B830-57FDB9293249}" presName="childNode" presStyleLbl="node1" presStyleIdx="1" presStyleCnt="2">
        <dgm:presLayoutVars>
          <dgm:bulletEnabled val="1"/>
        </dgm:presLayoutVars>
      </dgm:prSet>
      <dgm:spPr/>
      <dgm:t>
        <a:bodyPr/>
        <a:lstStyle/>
        <a:p>
          <a:endParaRPr lang="es-419"/>
        </a:p>
      </dgm:t>
    </dgm:pt>
  </dgm:ptLst>
  <dgm:cxnLst>
    <dgm:cxn modelId="{538C757D-F49E-42C1-A14C-5A9D21C17319}" type="presOf" srcId="{363B8208-B936-477C-9216-06BF46126EB4}" destId="{15C48CED-40D3-4552-9319-043E4DC2B426}" srcOrd="0" destOrd="0" presId="urn:microsoft.com/office/officeart/2005/8/layout/lProcess2"/>
    <dgm:cxn modelId="{BECC3F3D-8507-48B6-9640-AAD8AE0DC269}" srcId="{363B8208-B936-477C-9216-06BF46126EB4}" destId="{8D8CA7B7-89F8-46F9-915B-ABF088320DD6}" srcOrd="0" destOrd="0" parTransId="{7D98A5F3-5F59-41F2-A42B-D23510498E40}" sibTransId="{4C247DB9-1B51-4934-8213-C8FD11DC8BE1}"/>
    <dgm:cxn modelId="{61825124-9336-4172-82F9-4B7DF7F43599}" type="presOf" srcId="{AC1936E4-0A96-40F3-B54C-03E13A32E9ED}" destId="{CA484852-2DF0-4CDD-8E0D-41C74F0807A3}" srcOrd="0" destOrd="1" presId="urn:microsoft.com/office/officeart/2005/8/layout/lProcess2"/>
    <dgm:cxn modelId="{85188478-A4A6-4263-BD0E-89A06334BF4C}" type="presOf" srcId="{86C35A2E-8171-4DEE-B830-57FDB9293249}" destId="{CA484852-2DF0-4CDD-8E0D-41C74F0807A3}" srcOrd="0" destOrd="0" presId="urn:microsoft.com/office/officeart/2005/8/layout/lProcess2"/>
    <dgm:cxn modelId="{C153C6F2-1EC1-4634-8E1B-BFD72C6F71E3}" type="presOf" srcId="{D14BF009-5453-49F7-8FE8-BE8B4258AE0F}" destId="{9EEDBA29-0FF2-4870-B9B6-6FBE8C7C9569}" srcOrd="0" destOrd="0" presId="urn:microsoft.com/office/officeart/2005/8/layout/lProcess2"/>
    <dgm:cxn modelId="{25559912-D5A2-43B4-95E8-9AB4F81C29DC}" type="presOf" srcId="{D720B1D0-8C1B-4044-AB61-66ACA43C4A01}" destId="{CA484852-2DF0-4CDD-8E0D-41C74F0807A3}" srcOrd="0" destOrd="2" presId="urn:microsoft.com/office/officeart/2005/8/layout/lProcess2"/>
    <dgm:cxn modelId="{B0CC74C1-DCBC-4282-A867-E09587437A36}" srcId="{D14BF009-5453-49F7-8FE8-BE8B4258AE0F}" destId="{86C35A2E-8171-4DEE-B830-57FDB9293249}" srcOrd="1" destOrd="0" parTransId="{626923AA-EEAF-43BA-A014-D4F7ECF9A4C9}" sibTransId="{DC6EAA86-AE1A-41B2-B8A4-711FEFAC9A4A}"/>
    <dgm:cxn modelId="{FCD858E0-BFBC-4359-AC7B-AA1F0B9136EC}" type="presOf" srcId="{8D8CA7B7-89F8-46F9-915B-ABF088320DD6}" destId="{15C48CED-40D3-4552-9319-043E4DC2B426}" srcOrd="0" destOrd="1" presId="urn:microsoft.com/office/officeart/2005/8/layout/lProcess2"/>
    <dgm:cxn modelId="{81498F08-F993-415B-808D-29AB680F860F}" srcId="{D14BF009-5453-49F7-8FE8-BE8B4258AE0F}" destId="{363B8208-B936-477C-9216-06BF46126EB4}" srcOrd="0" destOrd="0" parTransId="{021FD79B-1730-4AE2-93B9-E0392DF2E221}" sibTransId="{CBFF62F4-76DD-4DD9-8E58-C4032F12A17E}"/>
    <dgm:cxn modelId="{EF8843BA-516A-4617-AF9F-621589841A94}" srcId="{363B8208-B936-477C-9216-06BF46126EB4}" destId="{8339BEF8-2621-44A7-B1B8-0F15C8D82E3E}" srcOrd="1" destOrd="0" parTransId="{60FE235A-C006-4477-ADD5-75781EE8F408}" sibTransId="{3CF0B71E-A556-4E8F-9A06-44CE163CA2D7}"/>
    <dgm:cxn modelId="{90AD9BBD-5B21-41AB-AC09-D8CA03E81741}" type="presOf" srcId="{1AD99F45-4D32-4335-9FB4-09C3CB743D93}" destId="{8E57D4E9-4D8D-4D6A-873D-C9F1A7AEE01E}" srcOrd="0" destOrd="0" presId="urn:microsoft.com/office/officeart/2005/8/layout/lProcess2"/>
    <dgm:cxn modelId="{0EA48FC3-349F-47A1-9A9B-E3799957843A}" type="presOf" srcId="{8339BEF8-2621-44A7-B1B8-0F15C8D82E3E}" destId="{15C48CED-40D3-4552-9319-043E4DC2B426}" srcOrd="0" destOrd="2" presId="urn:microsoft.com/office/officeart/2005/8/layout/lProcess2"/>
    <dgm:cxn modelId="{D68D12DA-2056-44CB-8BD2-6F1B68DEDCF9}" srcId="{86C35A2E-8171-4DEE-B830-57FDB9293249}" destId="{AC1936E4-0A96-40F3-B54C-03E13A32E9ED}" srcOrd="0" destOrd="0" parTransId="{F88FB6BF-12A4-4CF7-94EB-C2EE6B3708B5}" sibTransId="{63CD15DB-A815-4842-AE5D-A5083FD9757F}"/>
    <dgm:cxn modelId="{6F9E4B2B-4B97-49BB-AADC-DBAFB2ADD1FF}" srcId="{1AD99F45-4D32-4335-9FB4-09C3CB743D93}" destId="{D14BF009-5453-49F7-8FE8-BE8B4258AE0F}" srcOrd="0" destOrd="0" parTransId="{B2380F4D-91DA-4858-A250-6BA4C6730910}" sibTransId="{D4E41827-7E8E-411E-9BEF-BF64C0FA773F}"/>
    <dgm:cxn modelId="{66997C5D-80F2-463F-8C5C-3A54F8FAF919}" type="presOf" srcId="{D14BF009-5453-49F7-8FE8-BE8B4258AE0F}" destId="{06A99DF9-7AA5-4350-B3A1-D323B89F2029}" srcOrd="1" destOrd="0" presId="urn:microsoft.com/office/officeart/2005/8/layout/lProcess2"/>
    <dgm:cxn modelId="{5062792F-8016-4AE0-89FE-BEA1C9219470}" srcId="{86C35A2E-8171-4DEE-B830-57FDB9293249}" destId="{D720B1D0-8C1B-4044-AB61-66ACA43C4A01}" srcOrd="1" destOrd="0" parTransId="{EFDB6399-4510-4A9C-88A2-6A66B7204453}" sibTransId="{45331D48-0417-4068-8F4A-4A6E4E3F3BDB}"/>
    <dgm:cxn modelId="{C23DA71B-FFC1-413C-A733-11E12D926835}" type="presParOf" srcId="{8E57D4E9-4D8D-4D6A-873D-C9F1A7AEE01E}" destId="{3758E935-4BE8-4AA4-A0CE-DD785E8BD108}" srcOrd="0" destOrd="0" presId="urn:microsoft.com/office/officeart/2005/8/layout/lProcess2"/>
    <dgm:cxn modelId="{22D3B8FA-0C22-44E2-889B-AD80602E513B}" type="presParOf" srcId="{3758E935-4BE8-4AA4-A0CE-DD785E8BD108}" destId="{9EEDBA29-0FF2-4870-B9B6-6FBE8C7C9569}" srcOrd="0" destOrd="0" presId="urn:microsoft.com/office/officeart/2005/8/layout/lProcess2"/>
    <dgm:cxn modelId="{10CD6C89-20E8-4C0C-AC89-FA98E4C185B4}" type="presParOf" srcId="{3758E935-4BE8-4AA4-A0CE-DD785E8BD108}" destId="{06A99DF9-7AA5-4350-B3A1-D323B89F2029}" srcOrd="1" destOrd="0" presId="urn:microsoft.com/office/officeart/2005/8/layout/lProcess2"/>
    <dgm:cxn modelId="{98780FEC-2B54-4D10-A558-77D5B85D0CD1}" type="presParOf" srcId="{3758E935-4BE8-4AA4-A0CE-DD785E8BD108}" destId="{E305826C-DB50-4D39-A7B4-BA9DB0C018D6}" srcOrd="2" destOrd="0" presId="urn:microsoft.com/office/officeart/2005/8/layout/lProcess2"/>
    <dgm:cxn modelId="{5AEE4641-4307-4787-8E24-14CB4496D070}" type="presParOf" srcId="{E305826C-DB50-4D39-A7B4-BA9DB0C018D6}" destId="{89844607-53E7-4045-BEE0-8F858634C51B}" srcOrd="0" destOrd="0" presId="urn:microsoft.com/office/officeart/2005/8/layout/lProcess2"/>
    <dgm:cxn modelId="{B59249B6-6FBD-412B-8327-B6B276811CE2}" type="presParOf" srcId="{89844607-53E7-4045-BEE0-8F858634C51B}" destId="{15C48CED-40D3-4552-9319-043E4DC2B426}" srcOrd="0" destOrd="0" presId="urn:microsoft.com/office/officeart/2005/8/layout/lProcess2"/>
    <dgm:cxn modelId="{F1B6CCCE-ADC8-4C94-8607-D8298FD5168B}" type="presParOf" srcId="{89844607-53E7-4045-BEE0-8F858634C51B}" destId="{38705594-330F-48E8-A672-47EDB0899CB9}" srcOrd="1" destOrd="0" presId="urn:microsoft.com/office/officeart/2005/8/layout/lProcess2"/>
    <dgm:cxn modelId="{0EE76A3A-14C3-41CF-A06B-E459B34D126C}" type="presParOf" srcId="{89844607-53E7-4045-BEE0-8F858634C51B}" destId="{CA484852-2DF0-4CDD-8E0D-41C74F0807A3}"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EDBA29-0FF2-4870-B9B6-6FBE8C7C9569}">
      <dsp:nvSpPr>
        <dsp:cNvPr id="0" name=""/>
        <dsp:cNvSpPr/>
      </dsp:nvSpPr>
      <dsp:spPr>
        <a:xfrm>
          <a:off x="0" y="0"/>
          <a:ext cx="3149600" cy="273328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s-419" sz="2600" kern="1200" dirty="0" smtClean="0"/>
            <a:t>Nombre de la clase</a:t>
          </a:r>
          <a:endParaRPr lang="es-419" sz="2600" kern="1200" dirty="0"/>
        </a:p>
      </dsp:txBody>
      <dsp:txXfrm>
        <a:off x="0" y="0"/>
        <a:ext cx="3149600" cy="819984"/>
      </dsp:txXfrm>
    </dsp:sp>
    <dsp:sp modelId="{15C48CED-40D3-4552-9319-043E4DC2B426}">
      <dsp:nvSpPr>
        <dsp:cNvPr id="0" name=""/>
        <dsp:cNvSpPr/>
      </dsp:nvSpPr>
      <dsp:spPr>
        <a:xfrm>
          <a:off x="314959" y="820785"/>
          <a:ext cx="2519680" cy="824121"/>
        </a:xfrm>
        <a:prstGeom prst="roundRect">
          <a:avLst>
            <a:gd name="adj" fmla="val 10000"/>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t" anchorCtr="0">
          <a:noAutofit/>
        </a:bodyPr>
        <a:lstStyle/>
        <a:p>
          <a:pPr lvl="0" algn="l" defTabSz="755650">
            <a:lnSpc>
              <a:spcPct val="90000"/>
            </a:lnSpc>
            <a:spcBef>
              <a:spcPct val="0"/>
            </a:spcBef>
            <a:spcAft>
              <a:spcPct val="35000"/>
            </a:spcAft>
          </a:pPr>
          <a:r>
            <a:rPr lang="es-419" sz="1700" kern="1200" dirty="0" smtClean="0"/>
            <a:t>Atributos</a:t>
          </a:r>
          <a:endParaRPr lang="es-419" sz="1700" kern="1200" dirty="0"/>
        </a:p>
        <a:p>
          <a:pPr marL="114300" lvl="1" indent="-114300" algn="l" defTabSz="577850">
            <a:lnSpc>
              <a:spcPct val="90000"/>
            </a:lnSpc>
            <a:spcBef>
              <a:spcPct val="0"/>
            </a:spcBef>
            <a:spcAft>
              <a:spcPct val="15000"/>
            </a:spcAft>
            <a:buChar char="••"/>
          </a:pPr>
          <a:r>
            <a:rPr lang="es-419" sz="1300" kern="1200" dirty="0" smtClean="0"/>
            <a:t>Atributo1</a:t>
          </a:r>
          <a:endParaRPr lang="es-419" sz="1300" kern="1200" dirty="0"/>
        </a:p>
        <a:p>
          <a:pPr marL="114300" lvl="1" indent="-114300" algn="l" defTabSz="577850">
            <a:lnSpc>
              <a:spcPct val="90000"/>
            </a:lnSpc>
            <a:spcBef>
              <a:spcPct val="0"/>
            </a:spcBef>
            <a:spcAft>
              <a:spcPct val="15000"/>
            </a:spcAft>
            <a:buChar char="••"/>
          </a:pPr>
          <a:r>
            <a:rPr lang="es-419" sz="1300" kern="1200" dirty="0" smtClean="0"/>
            <a:t>Atributo2</a:t>
          </a:r>
          <a:endParaRPr lang="es-419" sz="1300" kern="1200" dirty="0"/>
        </a:p>
      </dsp:txBody>
      <dsp:txXfrm>
        <a:off x="339097" y="844923"/>
        <a:ext cx="2471404" cy="775845"/>
      </dsp:txXfrm>
    </dsp:sp>
    <dsp:sp modelId="{CA484852-2DF0-4CDD-8E0D-41C74F0807A3}">
      <dsp:nvSpPr>
        <dsp:cNvPr id="0" name=""/>
        <dsp:cNvSpPr/>
      </dsp:nvSpPr>
      <dsp:spPr>
        <a:xfrm>
          <a:off x="314959" y="1771695"/>
          <a:ext cx="2519680" cy="824121"/>
        </a:xfrm>
        <a:prstGeom prst="roundRect">
          <a:avLst>
            <a:gd name="adj" fmla="val 10000"/>
          </a:avLst>
        </a:prstGeom>
        <a:solidFill>
          <a:schemeClr val="lt1">
            <a:hueOff val="0"/>
            <a:satOff val="0"/>
            <a:lumOff val="0"/>
            <a:alphaOff val="0"/>
          </a:schemeClr>
        </a:solidFill>
        <a:ln w="34925" cap="flat" cmpd="sng" algn="in">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t" anchorCtr="0">
          <a:noAutofit/>
        </a:bodyPr>
        <a:lstStyle/>
        <a:p>
          <a:pPr lvl="0" algn="l" defTabSz="755650">
            <a:lnSpc>
              <a:spcPct val="90000"/>
            </a:lnSpc>
            <a:spcBef>
              <a:spcPct val="0"/>
            </a:spcBef>
            <a:spcAft>
              <a:spcPct val="35000"/>
            </a:spcAft>
          </a:pPr>
          <a:r>
            <a:rPr lang="es-419" sz="1700" kern="1200" dirty="0" smtClean="0"/>
            <a:t>Propiedades</a:t>
          </a:r>
          <a:endParaRPr lang="es-419" sz="1700" kern="1200" dirty="0"/>
        </a:p>
        <a:p>
          <a:pPr marL="114300" lvl="1" indent="-114300" algn="l" defTabSz="577850">
            <a:lnSpc>
              <a:spcPct val="90000"/>
            </a:lnSpc>
            <a:spcBef>
              <a:spcPct val="0"/>
            </a:spcBef>
            <a:spcAft>
              <a:spcPct val="15000"/>
            </a:spcAft>
            <a:buChar char="••"/>
          </a:pPr>
          <a:r>
            <a:rPr lang="es-419" sz="1300" kern="1200" dirty="0" smtClean="0"/>
            <a:t>Método1</a:t>
          </a:r>
          <a:endParaRPr lang="es-419" sz="1300" kern="1200" dirty="0"/>
        </a:p>
        <a:p>
          <a:pPr marL="114300" lvl="1" indent="-114300" algn="l" defTabSz="577850">
            <a:lnSpc>
              <a:spcPct val="90000"/>
            </a:lnSpc>
            <a:spcBef>
              <a:spcPct val="0"/>
            </a:spcBef>
            <a:spcAft>
              <a:spcPct val="15000"/>
            </a:spcAft>
            <a:buChar char="••"/>
          </a:pPr>
          <a:r>
            <a:rPr lang="es-419" sz="1300" kern="1200" dirty="0" smtClean="0"/>
            <a:t>Método2</a:t>
          </a:r>
          <a:endParaRPr lang="es-419" sz="1300" kern="1200" dirty="0"/>
        </a:p>
      </dsp:txBody>
      <dsp:txXfrm>
        <a:off x="339097" y="1795833"/>
        <a:ext cx="2471404" cy="775845"/>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A5D48-40E4-4B84-B971-FEF140ABAC59}" type="datetimeFigureOut">
              <a:rPr lang="en-US" smtClean="0"/>
              <a:t>8/9/2018</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50C12-7E03-4DAB-AE81-6FE743E22531}" type="slidenum">
              <a:rPr lang="en-US" smtClean="0"/>
              <a:t>‹Nº›</a:t>
            </a:fld>
            <a:endParaRPr lang="en-US" dirty="0"/>
          </a:p>
        </p:txBody>
      </p:sp>
    </p:spTree>
    <p:extLst>
      <p:ext uri="{BB962C8B-B14F-4D97-AF65-F5344CB8AC3E}">
        <p14:creationId xmlns:p14="http://schemas.microsoft.com/office/powerpoint/2010/main" val="106731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noProof="0" dirty="0" smtClean="0"/>
              <a:t>Tomar un diagrama para pasarlo a código no es eficiente</a:t>
            </a:r>
            <a:r>
              <a:rPr lang="es-419" baseline="0" noProof="0" dirty="0" smtClean="0"/>
              <a:t> pues se pierden los detalles que finalmente hacen que el código y las relaciones funcionen, sin embargo es funcional a la hora de armar los esqueletos con propiedades.</a:t>
            </a:r>
            <a:endParaRPr lang="es-419" noProof="0" dirty="0"/>
          </a:p>
        </p:txBody>
      </p:sp>
      <p:sp>
        <p:nvSpPr>
          <p:cNvPr id="4" name="Marcador de número de diapositiva 3"/>
          <p:cNvSpPr>
            <a:spLocks noGrp="1"/>
          </p:cNvSpPr>
          <p:nvPr>
            <p:ph type="sldNum" sz="quarter" idx="10"/>
          </p:nvPr>
        </p:nvSpPr>
        <p:spPr/>
        <p:txBody>
          <a:bodyPr/>
          <a:lstStyle/>
          <a:p>
            <a:fld id="{7C950C12-7E03-4DAB-AE81-6FE743E22531}" type="slidenum">
              <a:rPr lang="en-US" smtClean="0"/>
              <a:t>6</a:t>
            </a:fld>
            <a:endParaRPr lang="en-US"/>
          </a:p>
        </p:txBody>
      </p:sp>
    </p:spTree>
    <p:extLst>
      <p:ext uri="{BB962C8B-B14F-4D97-AF65-F5344CB8AC3E}">
        <p14:creationId xmlns:p14="http://schemas.microsoft.com/office/powerpoint/2010/main" val="25069328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Esto podría recordar a base de datos, sólo que en base</a:t>
            </a:r>
            <a:r>
              <a:rPr lang="es-419" baseline="0" dirty="0" smtClean="0"/>
              <a:t> de datos no se representan los métodos , sólo las entidades.</a:t>
            </a:r>
            <a:endParaRPr lang="es-419" dirty="0"/>
          </a:p>
        </p:txBody>
      </p:sp>
      <p:sp>
        <p:nvSpPr>
          <p:cNvPr id="4" name="Marcador de número de diapositiva 3"/>
          <p:cNvSpPr>
            <a:spLocks noGrp="1"/>
          </p:cNvSpPr>
          <p:nvPr>
            <p:ph type="sldNum" sz="quarter" idx="10"/>
          </p:nvPr>
        </p:nvSpPr>
        <p:spPr/>
        <p:txBody>
          <a:bodyPr/>
          <a:lstStyle/>
          <a:p>
            <a:fld id="{7C950C12-7E03-4DAB-AE81-6FE743E22531}" type="slidenum">
              <a:rPr lang="en-US" smtClean="0"/>
              <a:t>11</a:t>
            </a:fld>
            <a:endParaRPr lang="en-US" dirty="0"/>
          </a:p>
        </p:txBody>
      </p:sp>
    </p:spTree>
    <p:extLst>
      <p:ext uri="{BB962C8B-B14F-4D97-AF65-F5344CB8AC3E}">
        <p14:creationId xmlns:p14="http://schemas.microsoft.com/office/powerpoint/2010/main" val="3541900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419" dirty="0" smtClean="0"/>
              <a:t>Esto podría recordar a base de datos, sólo que en base</a:t>
            </a:r>
            <a:r>
              <a:rPr lang="es-419" baseline="0" dirty="0" smtClean="0"/>
              <a:t> de datos no se representan los métodos , sólo las entidades.</a:t>
            </a:r>
            <a:endParaRPr lang="es-419" dirty="0"/>
          </a:p>
        </p:txBody>
      </p:sp>
      <p:sp>
        <p:nvSpPr>
          <p:cNvPr id="4" name="Marcador de número de diapositiva 3"/>
          <p:cNvSpPr>
            <a:spLocks noGrp="1"/>
          </p:cNvSpPr>
          <p:nvPr>
            <p:ph type="sldNum" sz="quarter" idx="10"/>
          </p:nvPr>
        </p:nvSpPr>
        <p:spPr/>
        <p:txBody>
          <a:bodyPr/>
          <a:lstStyle/>
          <a:p>
            <a:fld id="{7C950C12-7E03-4DAB-AE81-6FE743E22531}" type="slidenum">
              <a:rPr lang="en-US" smtClean="0"/>
              <a:t>12</a:t>
            </a:fld>
            <a:endParaRPr lang="en-US" dirty="0"/>
          </a:p>
        </p:txBody>
      </p:sp>
    </p:spTree>
    <p:extLst>
      <p:ext uri="{BB962C8B-B14F-4D97-AF65-F5344CB8AC3E}">
        <p14:creationId xmlns:p14="http://schemas.microsoft.com/office/powerpoint/2010/main" val="2394288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8/9/2018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8/9/2018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8/9/2018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8/9/2018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8/9/2018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8/9/2018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8/9/2018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8/9/2018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8/9/2018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n-US" dirty="0" err="1" smtClean="0"/>
              <a:t>Diagramas</a:t>
            </a:r>
            <a:r>
              <a:rPr lang="en-US" dirty="0" smtClean="0"/>
              <a:t> </a:t>
            </a:r>
            <a:r>
              <a:rPr lang="en-US" dirty="0" err="1" smtClean="0"/>
              <a:t>uml</a:t>
            </a:r>
            <a:endParaRPr lang="en-US" dirty="0"/>
          </a:p>
        </p:txBody>
      </p:sp>
      <p:sp>
        <p:nvSpPr>
          <p:cNvPr id="3" name="Subtítul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12571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Diagrama de Clases</a:t>
            </a:r>
            <a:endParaRPr lang="es-419" dirty="0"/>
          </a:p>
        </p:txBody>
      </p:sp>
      <p:pic>
        <p:nvPicPr>
          <p:cNvPr id="6" name="Marcador de contenido 5"/>
          <p:cNvPicPr>
            <a:picLocks noGrp="1" noChangeAspect="1"/>
          </p:cNvPicPr>
          <p:nvPr>
            <p:ph sz="half" idx="1"/>
          </p:nvPr>
        </p:nvPicPr>
        <p:blipFill>
          <a:blip r:embed="rId2"/>
          <a:stretch>
            <a:fillRect/>
          </a:stretch>
        </p:blipFill>
        <p:spPr>
          <a:xfrm>
            <a:off x="1709737" y="2514600"/>
            <a:ext cx="4502624" cy="3729446"/>
          </a:xfrm>
          <a:prstGeom prst="rect">
            <a:avLst/>
          </a:prstGeom>
        </p:spPr>
      </p:pic>
      <p:pic>
        <p:nvPicPr>
          <p:cNvPr id="5" name="Marcador de contenido 4"/>
          <p:cNvPicPr>
            <a:picLocks noGrp="1" noChangeAspect="1"/>
          </p:cNvPicPr>
          <p:nvPr>
            <p:ph sz="half" idx="2"/>
          </p:nvPr>
        </p:nvPicPr>
        <p:blipFill>
          <a:blip r:embed="rId3"/>
          <a:stretch>
            <a:fillRect/>
          </a:stretch>
        </p:blipFill>
        <p:spPr>
          <a:xfrm>
            <a:off x="7216543" y="2514600"/>
            <a:ext cx="3834634" cy="1925546"/>
          </a:xfrm>
          <a:prstGeom prst="rect">
            <a:avLst/>
          </a:prstGeom>
        </p:spPr>
      </p:pic>
    </p:spTree>
    <p:extLst>
      <p:ext uri="{BB962C8B-B14F-4D97-AF65-F5344CB8AC3E}">
        <p14:creationId xmlns:p14="http://schemas.microsoft.com/office/powerpoint/2010/main" val="9215152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Diagrama de Clases</a:t>
            </a:r>
            <a:endParaRPr lang="es-419" dirty="0"/>
          </a:p>
        </p:txBody>
      </p:sp>
      <p:pic>
        <p:nvPicPr>
          <p:cNvPr id="7" name="Marcador de contenido 6"/>
          <p:cNvPicPr>
            <a:picLocks noGrp="1" noChangeAspect="1"/>
          </p:cNvPicPr>
          <p:nvPr>
            <p:ph idx="1"/>
          </p:nvPr>
        </p:nvPicPr>
        <p:blipFill>
          <a:blip r:embed="rId3"/>
          <a:stretch>
            <a:fillRect/>
          </a:stretch>
        </p:blipFill>
        <p:spPr>
          <a:xfrm>
            <a:off x="4256586" y="2171700"/>
            <a:ext cx="3831227" cy="3276707"/>
          </a:xfrm>
          <a:prstGeom prst="rect">
            <a:avLst/>
          </a:prstGeom>
        </p:spPr>
      </p:pic>
      <p:sp>
        <p:nvSpPr>
          <p:cNvPr id="8" name="Llamada rectangular 7"/>
          <p:cNvSpPr/>
          <p:nvPr/>
        </p:nvSpPr>
        <p:spPr>
          <a:xfrm>
            <a:off x="2126115" y="2171700"/>
            <a:ext cx="1497875" cy="1042307"/>
          </a:xfrm>
          <a:prstGeom prst="wedgeRectCallout">
            <a:avLst>
              <a:gd name="adj1" fmla="val 94724"/>
              <a:gd name="adj2" fmla="val 4355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Visibilidad:</a:t>
            </a:r>
          </a:p>
          <a:p>
            <a:pPr algn="ctr"/>
            <a:r>
              <a:rPr lang="es-419" sz="1400" dirty="0" smtClean="0"/>
              <a:t>- Privado</a:t>
            </a:r>
          </a:p>
          <a:p>
            <a:pPr algn="ctr"/>
            <a:r>
              <a:rPr lang="es-419" sz="1400" dirty="0" smtClean="0"/>
              <a:t>+ Publico</a:t>
            </a:r>
          </a:p>
          <a:p>
            <a:pPr algn="ctr"/>
            <a:r>
              <a:rPr lang="es-419" sz="1400" dirty="0" smtClean="0"/>
              <a:t># Protegido</a:t>
            </a:r>
          </a:p>
        </p:txBody>
      </p:sp>
      <p:sp>
        <p:nvSpPr>
          <p:cNvPr id="9" name="Llamada rectangular 8"/>
          <p:cNvSpPr/>
          <p:nvPr/>
        </p:nvSpPr>
        <p:spPr>
          <a:xfrm>
            <a:off x="2124891" y="3560743"/>
            <a:ext cx="1497876" cy="498620"/>
          </a:xfrm>
          <a:prstGeom prst="wedgeRectCallout">
            <a:avLst>
              <a:gd name="adj1" fmla="val 105535"/>
              <a:gd name="adj2" fmla="val -137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Nombre de Atributo</a:t>
            </a:r>
          </a:p>
        </p:txBody>
      </p:sp>
      <p:sp>
        <p:nvSpPr>
          <p:cNvPr id="10" name="Llamada rectangular 9"/>
          <p:cNvSpPr/>
          <p:nvPr/>
        </p:nvSpPr>
        <p:spPr>
          <a:xfrm>
            <a:off x="2124891" y="4402184"/>
            <a:ext cx="1497876" cy="498620"/>
          </a:xfrm>
          <a:prstGeom prst="wedgeRectCallout">
            <a:avLst>
              <a:gd name="adj1" fmla="val 117163"/>
              <a:gd name="adj2" fmla="val 9099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Nombre de Método</a:t>
            </a:r>
          </a:p>
        </p:txBody>
      </p:sp>
      <p:sp>
        <p:nvSpPr>
          <p:cNvPr id="11" name="Llamada rectangular 10"/>
          <p:cNvSpPr/>
          <p:nvPr/>
        </p:nvSpPr>
        <p:spPr>
          <a:xfrm>
            <a:off x="4256586" y="5860869"/>
            <a:ext cx="1497876" cy="498620"/>
          </a:xfrm>
          <a:prstGeom prst="wedgeRectCallout">
            <a:avLst>
              <a:gd name="adj1" fmla="val 76465"/>
              <a:gd name="adj2" fmla="val -1552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Parámetros de Entrada</a:t>
            </a:r>
          </a:p>
        </p:txBody>
      </p:sp>
      <p:sp>
        <p:nvSpPr>
          <p:cNvPr id="12" name="Llamada rectangular 11"/>
          <p:cNvSpPr/>
          <p:nvPr/>
        </p:nvSpPr>
        <p:spPr>
          <a:xfrm>
            <a:off x="8380094" y="4402184"/>
            <a:ext cx="1497876" cy="498620"/>
          </a:xfrm>
          <a:prstGeom prst="wedgeRectCallout">
            <a:avLst>
              <a:gd name="adj1" fmla="val -90977"/>
              <a:gd name="adj2" fmla="val 12418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Tipo de Dato de Retorno</a:t>
            </a:r>
          </a:p>
        </p:txBody>
      </p:sp>
      <p:sp>
        <p:nvSpPr>
          <p:cNvPr id="13" name="Llamada rectangular 12"/>
          <p:cNvSpPr/>
          <p:nvPr/>
        </p:nvSpPr>
        <p:spPr>
          <a:xfrm>
            <a:off x="8380094" y="2171700"/>
            <a:ext cx="1497876" cy="498620"/>
          </a:xfrm>
          <a:prstGeom prst="wedgeRectCallout">
            <a:avLst>
              <a:gd name="adj1" fmla="val -198534"/>
              <a:gd name="adj2" fmla="val 8401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Valor por Defecto</a:t>
            </a:r>
          </a:p>
        </p:txBody>
      </p:sp>
      <p:sp>
        <p:nvSpPr>
          <p:cNvPr id="14" name="Llamada rectangular 13"/>
          <p:cNvSpPr/>
          <p:nvPr/>
        </p:nvSpPr>
        <p:spPr>
          <a:xfrm>
            <a:off x="8380094" y="3560743"/>
            <a:ext cx="1497876" cy="498620"/>
          </a:xfrm>
          <a:prstGeom prst="wedgeRectCallout">
            <a:avLst>
              <a:gd name="adj1" fmla="val -186907"/>
              <a:gd name="adj2" fmla="val -1150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smtClean="0"/>
              <a:t>Tipo de Dato</a:t>
            </a:r>
          </a:p>
        </p:txBody>
      </p:sp>
    </p:spTree>
    <p:extLst>
      <p:ext uri="{BB962C8B-B14F-4D97-AF65-F5344CB8AC3E}">
        <p14:creationId xmlns:p14="http://schemas.microsoft.com/office/powerpoint/2010/main" val="400950257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419" dirty="0" smtClean="0"/>
              <a:t>Diagrama de </a:t>
            </a:r>
            <a:r>
              <a:rPr lang="es-419" dirty="0" smtClean="0"/>
              <a:t>Clases – Generalización - Herencia</a:t>
            </a:r>
            <a:endParaRPr lang="es-419" dirty="0"/>
          </a:p>
        </p:txBody>
      </p:sp>
      <p:pic>
        <p:nvPicPr>
          <p:cNvPr id="4" name="Imagen 3"/>
          <p:cNvPicPr>
            <a:picLocks noChangeAspect="1"/>
          </p:cNvPicPr>
          <p:nvPr/>
        </p:nvPicPr>
        <p:blipFill>
          <a:blip r:embed="rId3"/>
          <a:stretch>
            <a:fillRect/>
          </a:stretch>
        </p:blipFill>
        <p:spPr>
          <a:xfrm>
            <a:off x="4415246" y="2171700"/>
            <a:ext cx="3862932" cy="2905597"/>
          </a:xfrm>
          <a:prstGeom prst="rect">
            <a:avLst/>
          </a:prstGeom>
        </p:spPr>
      </p:pic>
      <p:sp>
        <p:nvSpPr>
          <p:cNvPr id="5" name="CuadroTexto 4"/>
          <p:cNvSpPr txBox="1"/>
          <p:nvPr/>
        </p:nvSpPr>
        <p:spPr>
          <a:xfrm>
            <a:off x="1371600" y="5512525"/>
            <a:ext cx="9601200" cy="646331"/>
          </a:xfrm>
          <a:prstGeom prst="rect">
            <a:avLst/>
          </a:prstGeom>
          <a:noFill/>
        </p:spPr>
        <p:txBody>
          <a:bodyPr wrap="square" rtlCol="0">
            <a:spAutoFit/>
          </a:bodyPr>
          <a:lstStyle/>
          <a:p>
            <a:r>
              <a:rPr lang="es-ES" dirty="0"/>
              <a:t> La herencia se muestra en un diagrama de clase usando una línea sólida con una flecha cerrada y hueca.</a:t>
            </a:r>
            <a:endParaRPr lang="es-419" dirty="0"/>
          </a:p>
        </p:txBody>
      </p:sp>
    </p:spTree>
    <p:extLst>
      <p:ext uri="{BB962C8B-B14F-4D97-AF65-F5344CB8AC3E}">
        <p14:creationId xmlns:p14="http://schemas.microsoft.com/office/powerpoint/2010/main" val="3238556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Ejercicio</a:t>
            </a:r>
            <a:endParaRPr lang="es-419" dirty="0"/>
          </a:p>
        </p:txBody>
      </p:sp>
      <p:sp>
        <p:nvSpPr>
          <p:cNvPr id="3" name="Marcador de contenido 2"/>
          <p:cNvSpPr>
            <a:spLocks noGrp="1"/>
          </p:cNvSpPr>
          <p:nvPr>
            <p:ph idx="1"/>
          </p:nvPr>
        </p:nvSpPr>
        <p:spPr/>
        <p:txBody>
          <a:bodyPr>
            <a:normAutofit fontScale="85000" lnSpcReduction="10000"/>
          </a:bodyPr>
          <a:lstStyle/>
          <a:p>
            <a:r>
              <a:rPr lang="es-ES" dirty="0"/>
              <a:t>Una biblioteca tiene copias de libros. Estos últimos se caracterizan por su nombre, año y autor.</a:t>
            </a:r>
          </a:p>
          <a:p>
            <a:r>
              <a:rPr lang="es-ES" dirty="0"/>
              <a:t>Un libro está relacionado con una categoría (novela, teatro, poesía, ensayo) así como también con una editorial.</a:t>
            </a:r>
          </a:p>
          <a:p>
            <a:r>
              <a:rPr lang="es-ES" dirty="0"/>
              <a:t>Los autores se caracterizan por un nombre y fecha de nacimiento. Se considera que el autor solo tiene una nacionalidad.</a:t>
            </a:r>
          </a:p>
          <a:p>
            <a:r>
              <a:rPr lang="es-ES" dirty="0"/>
              <a:t>Cada copia tiene un identificador y puede estar en la biblioteca, prestado, con retraso o en reparación.</a:t>
            </a:r>
          </a:p>
          <a:p>
            <a:r>
              <a:rPr lang="es-ES" dirty="0"/>
              <a:t>Los lectores pueden tener varios préstamos.</a:t>
            </a:r>
          </a:p>
          <a:p>
            <a:r>
              <a:rPr lang="es-ES" dirty="0"/>
              <a:t>Cada libro se presta un máximo de 30 días, por cada día de retraso se impone una multa.</a:t>
            </a:r>
          </a:p>
          <a:p>
            <a:r>
              <a:rPr lang="es-ES" dirty="0"/>
              <a:t>Realice un diagrama de clases que describa el proceso de préstamo y devolución de libros.</a:t>
            </a:r>
          </a:p>
          <a:p>
            <a:pPr marL="0" indent="0">
              <a:buNone/>
            </a:pPr>
            <a:endParaRPr lang="es-419" dirty="0"/>
          </a:p>
        </p:txBody>
      </p:sp>
    </p:spTree>
    <p:extLst>
      <p:ext uri="{BB962C8B-B14F-4D97-AF65-F5344CB8AC3E}">
        <p14:creationId xmlns:p14="http://schemas.microsoft.com/office/powerpoint/2010/main" val="3277243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…primero un </a:t>
            </a:r>
            <a:r>
              <a:rPr lang="en-US" dirty="0" err="1" smtClean="0"/>
              <a:t>poco</a:t>
            </a:r>
            <a:r>
              <a:rPr lang="en-US" dirty="0" smtClean="0"/>
              <a:t> de </a:t>
            </a:r>
            <a:r>
              <a:rPr lang="en-US" dirty="0" err="1"/>
              <a:t>h</a:t>
            </a:r>
            <a:r>
              <a:rPr lang="en-US" dirty="0" err="1" smtClean="0"/>
              <a:t>istoria</a:t>
            </a:r>
            <a:endParaRPr lang="en-US" dirty="0"/>
          </a:p>
        </p:txBody>
      </p:sp>
      <p:pic>
        <p:nvPicPr>
          <p:cNvPr id="1030" name="Picture 6" descr="https://upload.wikimedia.org/wikipedia/commons/thumb/3/39/Grady_Booch%2C_CHM_2011_2_cropped.jpg/220px-Grady_Booch%2C_CHM_2011_2_cropped.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7745" b="7028"/>
          <a:stretch/>
        </p:blipFill>
        <p:spPr bwMode="auto">
          <a:xfrm>
            <a:off x="2500184" y="3641123"/>
            <a:ext cx="1751621" cy="21171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sultado de imagen para ivar jacobson"/>
          <p:cNvPicPr>
            <a:picLocks noChangeAspect="1" noChangeArrowheads="1"/>
          </p:cNvPicPr>
          <p:nvPr/>
        </p:nvPicPr>
        <p:blipFill rotWithShape="1">
          <a:blip r:embed="rId3">
            <a:extLst>
              <a:ext uri="{28A0092B-C50C-407E-A947-70E740481C1C}">
                <a14:useLocalDpi xmlns:a14="http://schemas.microsoft.com/office/drawing/2010/main" val="0"/>
              </a:ext>
            </a:extLst>
          </a:blip>
          <a:srcRect l="4614" r="6437"/>
          <a:stretch/>
        </p:blipFill>
        <p:spPr bwMode="auto">
          <a:xfrm>
            <a:off x="5230622" y="3641123"/>
            <a:ext cx="1883156" cy="2117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n relacionada"/>
          <p:cNvPicPr>
            <a:picLocks noChangeAspect="1" noChangeArrowheads="1"/>
          </p:cNvPicPr>
          <p:nvPr/>
        </p:nvPicPr>
        <p:blipFill rotWithShape="1">
          <a:blip r:embed="rId4">
            <a:extLst>
              <a:ext uri="{28A0092B-C50C-407E-A947-70E740481C1C}">
                <a14:useLocalDpi xmlns:a14="http://schemas.microsoft.com/office/drawing/2010/main" val="0"/>
              </a:ext>
            </a:extLst>
          </a:blip>
          <a:srcRect l="7975" r="9781"/>
          <a:stretch/>
        </p:blipFill>
        <p:spPr bwMode="auto">
          <a:xfrm>
            <a:off x="7987603" y="3641122"/>
            <a:ext cx="1687737" cy="2117125"/>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1371600" y="1919417"/>
            <a:ext cx="8303740" cy="369332"/>
          </a:xfrm>
          <a:prstGeom prst="rect">
            <a:avLst/>
          </a:prstGeom>
          <a:noFill/>
        </p:spPr>
        <p:txBody>
          <a:bodyPr wrap="square" rtlCol="0">
            <a:spAutoFit/>
          </a:bodyPr>
          <a:lstStyle/>
          <a:p>
            <a:r>
              <a:rPr lang="en-US" dirty="0" smtClean="0"/>
              <a:t>Rational Software Corporation </a:t>
            </a:r>
            <a:r>
              <a:rPr lang="en-US" dirty="0" err="1" smtClean="0"/>
              <a:t>contrató</a:t>
            </a:r>
            <a:r>
              <a:rPr lang="en-US" dirty="0" smtClean="0"/>
              <a:t> a James</a:t>
            </a:r>
            <a:endParaRPr lang="en-US" dirty="0"/>
          </a:p>
        </p:txBody>
      </p:sp>
      <p:sp>
        <p:nvSpPr>
          <p:cNvPr id="3" name="CuadroTexto 2"/>
          <p:cNvSpPr txBox="1"/>
          <p:nvPr/>
        </p:nvSpPr>
        <p:spPr>
          <a:xfrm>
            <a:off x="5230622" y="3004457"/>
            <a:ext cx="2284600" cy="400110"/>
          </a:xfrm>
          <a:prstGeom prst="rect">
            <a:avLst/>
          </a:prstGeom>
          <a:noFill/>
        </p:spPr>
        <p:txBody>
          <a:bodyPr wrap="none" rtlCol="0">
            <a:spAutoFit/>
          </a:bodyPr>
          <a:lstStyle/>
          <a:p>
            <a:r>
              <a:rPr lang="es-419" sz="2000" i="1" dirty="0" smtClean="0"/>
              <a:t>Los tres hermanos</a:t>
            </a:r>
            <a:endParaRPr lang="es-419" sz="2000" i="1" dirty="0"/>
          </a:p>
        </p:txBody>
      </p:sp>
      <p:sp>
        <p:nvSpPr>
          <p:cNvPr id="4" name="CuadroTexto 3"/>
          <p:cNvSpPr txBox="1"/>
          <p:nvPr/>
        </p:nvSpPr>
        <p:spPr>
          <a:xfrm>
            <a:off x="2500184" y="5864029"/>
            <a:ext cx="2259443" cy="830997"/>
          </a:xfrm>
          <a:prstGeom prst="rect">
            <a:avLst/>
          </a:prstGeom>
          <a:noFill/>
        </p:spPr>
        <p:txBody>
          <a:bodyPr wrap="square" rtlCol="0">
            <a:spAutoFit/>
          </a:bodyPr>
          <a:lstStyle/>
          <a:p>
            <a:r>
              <a:rPr lang="es-419" sz="1600" dirty="0" smtClean="0"/>
              <a:t>Grady </a:t>
            </a:r>
            <a:r>
              <a:rPr lang="es-419" sz="1600" dirty="0" err="1" smtClean="0"/>
              <a:t>Booch</a:t>
            </a:r>
            <a:r>
              <a:rPr lang="es-419" sz="1600" dirty="0" smtClean="0"/>
              <a:t/>
            </a:r>
            <a:br>
              <a:rPr lang="es-419" sz="1600" dirty="0" smtClean="0"/>
            </a:br>
            <a:r>
              <a:rPr lang="es-419" sz="1600" dirty="0" err="1" smtClean="0"/>
              <a:t>Object</a:t>
            </a:r>
            <a:r>
              <a:rPr lang="es-419" sz="1600" dirty="0" smtClean="0"/>
              <a:t> </a:t>
            </a:r>
            <a:r>
              <a:rPr lang="es-419" sz="1600" dirty="0" err="1" smtClean="0"/>
              <a:t>Oriented</a:t>
            </a:r>
            <a:r>
              <a:rPr lang="es-419" sz="1600" dirty="0" smtClean="0"/>
              <a:t> </a:t>
            </a:r>
            <a:r>
              <a:rPr lang="es-419" sz="1600" dirty="0" err="1" smtClean="0"/>
              <a:t>Analisis</a:t>
            </a:r>
            <a:r>
              <a:rPr lang="es-419" sz="1600" dirty="0" smtClean="0"/>
              <a:t> &amp; </a:t>
            </a:r>
            <a:r>
              <a:rPr lang="es-419" sz="1600" dirty="0" err="1" smtClean="0"/>
              <a:t>Design</a:t>
            </a:r>
            <a:r>
              <a:rPr lang="es-419" sz="1600" dirty="0" smtClean="0"/>
              <a:t> </a:t>
            </a:r>
            <a:endParaRPr lang="es-419" sz="1600" dirty="0"/>
          </a:p>
        </p:txBody>
      </p:sp>
      <p:sp>
        <p:nvSpPr>
          <p:cNvPr id="9" name="CuadroTexto 8"/>
          <p:cNvSpPr txBox="1"/>
          <p:nvPr/>
        </p:nvSpPr>
        <p:spPr>
          <a:xfrm>
            <a:off x="7987603" y="5864029"/>
            <a:ext cx="1878292" cy="830997"/>
          </a:xfrm>
          <a:prstGeom prst="rect">
            <a:avLst/>
          </a:prstGeom>
          <a:noFill/>
        </p:spPr>
        <p:txBody>
          <a:bodyPr wrap="square" rtlCol="0">
            <a:spAutoFit/>
          </a:bodyPr>
          <a:lstStyle/>
          <a:p>
            <a:r>
              <a:rPr lang="es-419" sz="1600" dirty="0" smtClean="0"/>
              <a:t>James </a:t>
            </a:r>
            <a:r>
              <a:rPr lang="es-419" sz="1600" dirty="0" err="1" smtClean="0"/>
              <a:t>Rumbaugh</a:t>
            </a:r>
            <a:r>
              <a:rPr lang="es-419" sz="1600" dirty="0" smtClean="0"/>
              <a:t/>
            </a:r>
            <a:br>
              <a:rPr lang="es-419" sz="1600" dirty="0" smtClean="0"/>
            </a:br>
            <a:r>
              <a:rPr lang="es-419" sz="1600" dirty="0" err="1" smtClean="0"/>
              <a:t>Object</a:t>
            </a:r>
            <a:r>
              <a:rPr lang="es-419" sz="1600" dirty="0" smtClean="0"/>
              <a:t> </a:t>
            </a:r>
            <a:r>
              <a:rPr lang="es-419" sz="1600" dirty="0" err="1" smtClean="0"/>
              <a:t>Modeling</a:t>
            </a:r>
            <a:r>
              <a:rPr lang="es-419" sz="1600" dirty="0" smtClean="0"/>
              <a:t> </a:t>
            </a:r>
            <a:r>
              <a:rPr lang="es-419" sz="1600" dirty="0" err="1" smtClean="0"/>
              <a:t>Technique</a:t>
            </a:r>
            <a:endParaRPr lang="es-419" sz="1600" dirty="0"/>
          </a:p>
        </p:txBody>
      </p:sp>
      <p:sp>
        <p:nvSpPr>
          <p:cNvPr id="10" name="CuadroTexto 9"/>
          <p:cNvSpPr txBox="1"/>
          <p:nvPr/>
        </p:nvSpPr>
        <p:spPr>
          <a:xfrm>
            <a:off x="5230622" y="5864029"/>
            <a:ext cx="2405420" cy="830997"/>
          </a:xfrm>
          <a:prstGeom prst="rect">
            <a:avLst/>
          </a:prstGeom>
          <a:noFill/>
        </p:spPr>
        <p:txBody>
          <a:bodyPr wrap="square" rtlCol="0">
            <a:spAutoFit/>
          </a:bodyPr>
          <a:lstStyle/>
          <a:p>
            <a:r>
              <a:rPr lang="es-419" sz="1600" dirty="0" err="1" smtClean="0"/>
              <a:t>Ivar</a:t>
            </a:r>
            <a:r>
              <a:rPr lang="es-419" sz="1600" dirty="0" smtClean="0"/>
              <a:t> Jacobson</a:t>
            </a:r>
            <a:br>
              <a:rPr lang="es-419" sz="1600" dirty="0" smtClean="0"/>
            </a:br>
            <a:r>
              <a:rPr lang="es-419" sz="1600" dirty="0" err="1" smtClean="0"/>
              <a:t>Object</a:t>
            </a:r>
            <a:r>
              <a:rPr lang="es-419" sz="1600" dirty="0" smtClean="0"/>
              <a:t> </a:t>
            </a:r>
            <a:r>
              <a:rPr lang="es-419" sz="1600" dirty="0" err="1" smtClean="0"/>
              <a:t>Oriented</a:t>
            </a:r>
            <a:r>
              <a:rPr lang="es-419" sz="1600" dirty="0" smtClean="0"/>
              <a:t> Software </a:t>
            </a:r>
            <a:r>
              <a:rPr lang="es-419" sz="1600" dirty="0" err="1" smtClean="0"/>
              <a:t>Engineering</a:t>
            </a:r>
            <a:endParaRPr lang="es-419" sz="1600" dirty="0"/>
          </a:p>
        </p:txBody>
      </p:sp>
    </p:spTree>
    <p:extLst>
      <p:ext uri="{BB962C8B-B14F-4D97-AF65-F5344CB8AC3E}">
        <p14:creationId xmlns:p14="http://schemas.microsoft.com/office/powerpoint/2010/main" val="217268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UML</a:t>
            </a:r>
            <a:endParaRPr lang="en-US" dirty="0"/>
          </a:p>
        </p:txBody>
      </p:sp>
      <p:pic>
        <p:nvPicPr>
          <p:cNvPr id="2050" name="Picture 2" descr="https://sebisharp.files.wordpress.com/2012/02/uml-5.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7612" y="2824162"/>
            <a:ext cx="4829175" cy="250507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2545492" y="1944130"/>
            <a:ext cx="7122463" cy="369332"/>
          </a:xfrm>
          <a:prstGeom prst="rect">
            <a:avLst/>
          </a:prstGeom>
          <a:noFill/>
        </p:spPr>
        <p:txBody>
          <a:bodyPr wrap="none" rtlCol="0">
            <a:spAutoFit/>
          </a:bodyPr>
          <a:lstStyle/>
          <a:p>
            <a:r>
              <a:rPr lang="en-US" dirty="0" err="1" smtClean="0"/>
              <a:t>Otros</a:t>
            </a:r>
            <a:r>
              <a:rPr lang="en-US" dirty="0" smtClean="0"/>
              <a:t> </a:t>
            </a:r>
            <a:r>
              <a:rPr lang="en-US" dirty="0" err="1" smtClean="0"/>
              <a:t>autores</a:t>
            </a:r>
            <a:r>
              <a:rPr lang="en-US" dirty="0" smtClean="0"/>
              <a:t> que </a:t>
            </a:r>
            <a:r>
              <a:rPr lang="en-US" dirty="0" err="1" smtClean="0"/>
              <a:t>han</a:t>
            </a:r>
            <a:r>
              <a:rPr lang="en-US" dirty="0" smtClean="0"/>
              <a:t> </a:t>
            </a:r>
            <a:r>
              <a:rPr lang="en-US" dirty="0" err="1" smtClean="0"/>
              <a:t>ido</a:t>
            </a:r>
            <a:r>
              <a:rPr lang="en-US" dirty="0" smtClean="0"/>
              <a:t> </a:t>
            </a:r>
            <a:r>
              <a:rPr lang="en-US" dirty="0" err="1" smtClean="0"/>
              <a:t>contribuyendo</a:t>
            </a:r>
            <a:r>
              <a:rPr lang="en-US" dirty="0" smtClean="0"/>
              <a:t> a la </a:t>
            </a:r>
            <a:r>
              <a:rPr lang="en-US" dirty="0" err="1" smtClean="0"/>
              <a:t>actualización</a:t>
            </a:r>
            <a:r>
              <a:rPr lang="en-US" dirty="0" smtClean="0"/>
              <a:t> de UML</a:t>
            </a:r>
            <a:endParaRPr lang="en-US" dirty="0"/>
          </a:p>
        </p:txBody>
      </p:sp>
    </p:spTree>
    <p:extLst>
      <p:ext uri="{BB962C8B-B14F-4D97-AF65-F5344CB8AC3E}">
        <p14:creationId xmlns:p14="http://schemas.microsoft.com/office/powerpoint/2010/main" val="30960325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UML</a:t>
            </a:r>
            <a:endParaRPr lang="en-US" dirty="0"/>
          </a:p>
        </p:txBody>
      </p:sp>
      <p:sp>
        <p:nvSpPr>
          <p:cNvPr id="3" name="Marcador de contenido 2"/>
          <p:cNvSpPr>
            <a:spLocks noGrp="1"/>
          </p:cNvSpPr>
          <p:nvPr>
            <p:ph idx="1"/>
          </p:nvPr>
        </p:nvSpPr>
        <p:spPr/>
        <p:txBody>
          <a:bodyPr>
            <a:normAutofit lnSpcReduction="10000"/>
          </a:bodyPr>
          <a:lstStyle/>
          <a:p>
            <a:r>
              <a:rPr lang="es-ES" dirty="0"/>
              <a:t>El Lenguaje Unificado de Modelado (UML) fue creado para forjar un lenguaje de modelado visual común y semántica y sintácticamente rico para la arquitectura, el diseño y la implementación de sistemas de software complejos, tanto en estructura como en comportamiento. UML tiene aplicaciones más allá del desarrollo de software, p. ej., en el flujo de procesos en la fabricación</a:t>
            </a:r>
            <a:r>
              <a:rPr lang="es-ES" dirty="0" smtClean="0"/>
              <a:t>.</a:t>
            </a:r>
          </a:p>
          <a:p>
            <a:r>
              <a:rPr lang="es-ES" dirty="0"/>
              <a:t>Es un lenguaje de modelado visual y como todo lenguaje tiene una sintaxis y una semántica bien definida (reglas sobre como debemos elaborar e interpretar los modelos que generamos). Recordemos que un modelo es una simplificación de la realidad y el objetivo del modelado de un sistema es capturar sus partes </a:t>
            </a:r>
            <a:r>
              <a:rPr lang="es-ES" dirty="0" smtClean="0"/>
              <a:t>esenciales </a:t>
            </a:r>
            <a:r>
              <a:rPr lang="es-ES" dirty="0"/>
              <a:t>(realizando una abstracción del dominio del “problema” y </a:t>
            </a:r>
            <a:r>
              <a:rPr lang="es-ES" dirty="0" smtClean="0"/>
              <a:t>plasmándolo </a:t>
            </a:r>
            <a:r>
              <a:rPr lang="es-ES" dirty="0"/>
              <a:t>de forma gráfica).</a:t>
            </a:r>
            <a:endParaRPr lang="en-US" dirty="0"/>
          </a:p>
        </p:txBody>
      </p:sp>
    </p:spTree>
    <p:extLst>
      <p:ext uri="{BB962C8B-B14F-4D97-AF65-F5344CB8AC3E}">
        <p14:creationId xmlns:p14="http://schemas.microsoft.com/office/powerpoint/2010/main" val="1434731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UML</a:t>
            </a:r>
            <a:endParaRPr lang="en-US" dirty="0"/>
          </a:p>
        </p:txBody>
      </p:sp>
      <p:sp>
        <p:nvSpPr>
          <p:cNvPr id="3" name="Marcador de contenido 2"/>
          <p:cNvSpPr>
            <a:spLocks noGrp="1"/>
          </p:cNvSpPr>
          <p:nvPr>
            <p:ph idx="1"/>
          </p:nvPr>
        </p:nvSpPr>
        <p:spPr/>
        <p:txBody>
          <a:bodyPr/>
          <a:lstStyle/>
          <a:p>
            <a:r>
              <a:rPr lang="es-ES" dirty="0"/>
              <a:t>UML es una combinación de varias notaciones orientadas a objetos: diseño orientado a objetos, técnica de modelado de objetos e ingeniería de software orientada a objetos</a:t>
            </a:r>
            <a:r>
              <a:rPr lang="es-ES" dirty="0" smtClean="0"/>
              <a:t>.</a:t>
            </a:r>
          </a:p>
          <a:p>
            <a:r>
              <a:rPr lang="es-ES" dirty="0"/>
              <a:t>UML usa las fortalezas de estos tres enfoques para presentar una metodología más uniforme que sea más sencilla de usar. UML representa buenas prácticas para la construcción y documentación de diferentes aspectos del modelado de sistemas de software y de negocios.</a:t>
            </a:r>
            <a:endParaRPr lang="en-US" dirty="0"/>
          </a:p>
        </p:txBody>
      </p:sp>
    </p:spTree>
    <p:extLst>
      <p:ext uri="{BB962C8B-B14F-4D97-AF65-F5344CB8AC3E}">
        <p14:creationId xmlns:p14="http://schemas.microsoft.com/office/powerpoint/2010/main" val="838591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UML - CODE</a:t>
            </a:r>
            <a:endParaRPr lang="en-US" dirty="0"/>
          </a:p>
        </p:txBody>
      </p:sp>
      <p:sp>
        <p:nvSpPr>
          <p:cNvPr id="3" name="Marcador de contenido 2"/>
          <p:cNvSpPr>
            <a:spLocks noGrp="1"/>
          </p:cNvSpPr>
          <p:nvPr>
            <p:ph idx="1"/>
          </p:nvPr>
        </p:nvSpPr>
        <p:spPr/>
        <p:txBody>
          <a:bodyPr/>
          <a:lstStyle/>
          <a:p>
            <a:r>
              <a:rPr lang="es-ES" dirty="0"/>
              <a:t>UML no es un lenguaje de programación, pero existen herramientas que se pueden usar para generar código en diversos lenguajes usando los diagramas UML. UML guarda una relación directa con el análisis y el diseño orientados a objetos</a:t>
            </a:r>
            <a:r>
              <a:rPr lang="es-ES" dirty="0" smtClean="0"/>
              <a:t>.</a:t>
            </a:r>
          </a:p>
          <a:p>
            <a:r>
              <a:rPr lang="es-ES" dirty="0" smtClean="0"/>
              <a:t>A continuación una lista de herramientas que ayudan a implementar código a partir de diagramas UML</a:t>
            </a:r>
            <a:r>
              <a:rPr lang="es-ES" dirty="0" smtClean="0"/>
              <a:t>:</a:t>
            </a:r>
          </a:p>
          <a:p>
            <a:pPr lvl="1"/>
            <a:r>
              <a:rPr lang="es-ES" dirty="0" smtClean="0"/>
              <a:t>Visual </a:t>
            </a:r>
            <a:r>
              <a:rPr lang="es-ES" dirty="0" err="1" smtClean="0"/>
              <a:t>Paradigm</a:t>
            </a:r>
            <a:endParaRPr lang="es-ES" dirty="0" smtClean="0"/>
          </a:p>
          <a:p>
            <a:pPr lvl="1"/>
            <a:r>
              <a:rPr lang="es-ES" dirty="0" err="1" smtClean="0"/>
              <a:t>Nclass</a:t>
            </a:r>
            <a:r>
              <a:rPr lang="es-ES" dirty="0"/>
              <a:t> (http://nclass.sourceforge.net</a:t>
            </a:r>
            <a:r>
              <a:rPr lang="es-ES" dirty="0" smtClean="0"/>
              <a:t>/)</a:t>
            </a:r>
            <a:endParaRPr lang="en-US" dirty="0"/>
          </a:p>
        </p:txBody>
      </p:sp>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7680" y="5867400"/>
            <a:ext cx="3343228" cy="818154"/>
          </a:xfrm>
          <a:prstGeom prst="rect">
            <a:avLst/>
          </a:prstGeom>
        </p:spPr>
      </p:pic>
    </p:spTree>
    <p:extLst>
      <p:ext uri="{BB962C8B-B14F-4D97-AF65-F5344CB8AC3E}">
        <p14:creationId xmlns:p14="http://schemas.microsoft.com/office/powerpoint/2010/main" val="275770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title"/>
          </p:nvPr>
        </p:nvSpPr>
        <p:spPr/>
        <p:txBody>
          <a:bodyPr/>
          <a:lstStyle/>
          <a:p>
            <a:r>
              <a:rPr lang="en-US" dirty="0" err="1" smtClean="0"/>
              <a:t>Diagrama</a:t>
            </a:r>
            <a:r>
              <a:rPr lang="en-US" dirty="0" smtClean="0"/>
              <a:t> de </a:t>
            </a:r>
            <a:r>
              <a:rPr lang="en-US" dirty="0" err="1" smtClean="0"/>
              <a:t>Clases</a:t>
            </a:r>
            <a:endParaRPr lang="en-US" dirty="0"/>
          </a:p>
        </p:txBody>
      </p:sp>
      <p:sp>
        <p:nvSpPr>
          <p:cNvPr id="7" name="Marcador de contenido 6"/>
          <p:cNvSpPr>
            <a:spLocks noGrp="1"/>
          </p:cNvSpPr>
          <p:nvPr>
            <p:ph idx="1"/>
          </p:nvPr>
        </p:nvSpPr>
        <p:spPr/>
        <p:txBody>
          <a:bodyPr/>
          <a:lstStyle/>
          <a:p>
            <a:endParaRPr lang="en-US"/>
          </a:p>
        </p:txBody>
      </p:sp>
      <p:sp>
        <p:nvSpPr>
          <p:cNvPr id="8" name="Marcador de texto 7"/>
          <p:cNvSpPr>
            <a:spLocks noGrp="1"/>
          </p:cNvSpPr>
          <p:nvPr>
            <p:ph type="body" sz="half" idx="2"/>
          </p:nvPr>
        </p:nvSpPr>
        <p:spPr/>
        <p:txBody>
          <a:bodyPr/>
          <a:lstStyle/>
          <a:p>
            <a:r>
              <a:rPr lang="en-US" dirty="0" err="1"/>
              <a:t>En</a:t>
            </a:r>
            <a:r>
              <a:rPr lang="en-US" dirty="0"/>
              <a:t> </a:t>
            </a:r>
            <a:r>
              <a:rPr lang="en-US" dirty="0" err="1"/>
              <a:t>cualquier</a:t>
            </a:r>
            <a:r>
              <a:rPr lang="en-US" dirty="0"/>
              <a:t> </a:t>
            </a:r>
            <a:r>
              <a:rPr lang="en-US" dirty="0" err="1"/>
              <a:t>trabajo</a:t>
            </a:r>
            <a:r>
              <a:rPr lang="en-US" dirty="0"/>
              <a:t> de </a:t>
            </a:r>
            <a:r>
              <a:rPr lang="en-US" dirty="0" err="1"/>
              <a:t>diseño</a:t>
            </a:r>
            <a:r>
              <a:rPr lang="en-US" dirty="0"/>
              <a:t>, el primer </a:t>
            </a:r>
            <a:r>
              <a:rPr lang="en-US" dirty="0" err="1"/>
              <a:t>problema</a:t>
            </a:r>
            <a:r>
              <a:rPr lang="en-US" dirty="0"/>
              <a:t> del </a:t>
            </a:r>
            <a:r>
              <a:rPr lang="en-US" dirty="0" err="1"/>
              <a:t>ingeniero</a:t>
            </a:r>
            <a:r>
              <a:rPr lang="en-US" dirty="0"/>
              <a:t> </a:t>
            </a:r>
            <a:r>
              <a:rPr lang="en-US" dirty="0" err="1"/>
              <a:t>es</a:t>
            </a:r>
            <a:r>
              <a:rPr lang="en-US" dirty="0"/>
              <a:t> </a:t>
            </a:r>
            <a:r>
              <a:rPr lang="en-US" dirty="0" err="1"/>
              <a:t>descubrir</a:t>
            </a:r>
            <a:r>
              <a:rPr lang="en-US" dirty="0"/>
              <a:t> </a:t>
            </a:r>
            <a:r>
              <a:rPr lang="en-US" dirty="0" err="1"/>
              <a:t>cuál</a:t>
            </a:r>
            <a:r>
              <a:rPr lang="en-US" dirty="0"/>
              <a:t> </a:t>
            </a:r>
            <a:r>
              <a:rPr lang="en-US" dirty="0" err="1"/>
              <a:t>es</a:t>
            </a:r>
            <a:r>
              <a:rPr lang="en-US" dirty="0"/>
              <a:t> </a:t>
            </a:r>
            <a:r>
              <a:rPr lang="en-US" dirty="0" err="1"/>
              <a:t>realmente</a:t>
            </a:r>
            <a:r>
              <a:rPr lang="en-US" dirty="0"/>
              <a:t> el </a:t>
            </a:r>
            <a:r>
              <a:rPr lang="en-US" dirty="0" err="1"/>
              <a:t>problema</a:t>
            </a:r>
            <a:r>
              <a:rPr lang="en-US" dirty="0"/>
              <a:t>.</a:t>
            </a:r>
          </a:p>
          <a:p>
            <a:endParaRPr lang="en-US" dirty="0"/>
          </a:p>
        </p:txBody>
      </p:sp>
    </p:spTree>
    <p:extLst>
      <p:ext uri="{BB962C8B-B14F-4D97-AF65-F5344CB8AC3E}">
        <p14:creationId xmlns:p14="http://schemas.microsoft.com/office/powerpoint/2010/main" val="63881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Diagramas</a:t>
            </a:r>
            <a:r>
              <a:rPr lang="en-US" dirty="0" smtClean="0"/>
              <a:t> de </a:t>
            </a:r>
            <a:r>
              <a:rPr lang="en-US" dirty="0" err="1" smtClean="0"/>
              <a:t>Clases</a:t>
            </a:r>
            <a:r>
              <a:rPr lang="en-US" dirty="0" smtClean="0"/>
              <a:t> - </a:t>
            </a:r>
            <a:r>
              <a:rPr lang="en-US" dirty="0" err="1" smtClean="0"/>
              <a:t>Estructura</a:t>
            </a:r>
            <a:endParaRPr lang="en-US" dirty="0"/>
          </a:p>
        </p:txBody>
      </p:sp>
      <p:sp>
        <p:nvSpPr>
          <p:cNvPr id="3" name="Marcador de contenido 2"/>
          <p:cNvSpPr>
            <a:spLocks noGrp="1"/>
          </p:cNvSpPr>
          <p:nvPr>
            <p:ph idx="1"/>
          </p:nvPr>
        </p:nvSpPr>
        <p:spPr>
          <a:xfrm>
            <a:off x="1371600" y="2286000"/>
            <a:ext cx="6683829" cy="3581400"/>
          </a:xfrm>
        </p:spPr>
        <p:txBody>
          <a:bodyPr/>
          <a:lstStyle/>
          <a:p>
            <a:r>
              <a:rPr lang="es-ES" dirty="0"/>
              <a:t>Sección superior – Nombre de la clase – Esta sección siempre es necesaria sin importar si está hablando del clasificador o de un objeto</a:t>
            </a:r>
          </a:p>
          <a:p>
            <a:r>
              <a:rPr lang="es-ES" dirty="0"/>
              <a:t>Sección media – Atributos de la clase – Los atributos describen las variables que describen las cualidades de la clase. Esto solamente es necesario al describir una instancia específica de una clase.</a:t>
            </a:r>
          </a:p>
          <a:p>
            <a:r>
              <a:rPr lang="es-ES" dirty="0"/>
              <a:t>Sección inferior – Operaciones de la clase (métodos) – Mostrado en formato de lista, cada operación tiene su propia línea. Las operaciones describen cómo una clase puede interactuar con los datos</a:t>
            </a:r>
            <a:r>
              <a:rPr lang="es-ES" dirty="0" smtClean="0"/>
              <a:t>.</a:t>
            </a:r>
            <a:endParaRPr lang="es-ES" dirty="0"/>
          </a:p>
        </p:txBody>
      </p:sp>
      <p:graphicFrame>
        <p:nvGraphicFramePr>
          <p:cNvPr id="6" name="Diagrama 5"/>
          <p:cNvGraphicFramePr/>
          <p:nvPr>
            <p:extLst>
              <p:ext uri="{D42A27DB-BD31-4B8C-83A1-F6EECF244321}">
                <p14:modId xmlns:p14="http://schemas.microsoft.com/office/powerpoint/2010/main" val="4291761531"/>
              </p:ext>
            </p:extLst>
          </p:nvPr>
        </p:nvGraphicFramePr>
        <p:xfrm>
          <a:off x="8502469" y="2171700"/>
          <a:ext cx="3149600" cy="2733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996524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Diagrama de Clases</a:t>
            </a:r>
            <a:endParaRPr lang="es-419" dirty="0"/>
          </a:p>
        </p:txBody>
      </p:sp>
      <p:sp>
        <p:nvSpPr>
          <p:cNvPr id="3" name="Marcador de contenido 2"/>
          <p:cNvSpPr>
            <a:spLocks noGrp="1"/>
          </p:cNvSpPr>
          <p:nvPr>
            <p:ph idx="1"/>
          </p:nvPr>
        </p:nvSpPr>
        <p:spPr/>
        <p:txBody>
          <a:bodyPr/>
          <a:lstStyle/>
          <a:p>
            <a:r>
              <a:rPr lang="es-419" dirty="0" smtClean="0"/>
              <a:t>Modificadores de acceso:</a:t>
            </a:r>
          </a:p>
          <a:p>
            <a:pPr lvl="1"/>
            <a:r>
              <a:rPr lang="en-US" dirty="0" err="1"/>
              <a:t>Público</a:t>
            </a:r>
            <a:r>
              <a:rPr lang="en-US" dirty="0"/>
              <a:t> (+)</a:t>
            </a:r>
          </a:p>
          <a:p>
            <a:pPr lvl="1"/>
            <a:r>
              <a:rPr lang="en-US" dirty="0" err="1"/>
              <a:t>Privado</a:t>
            </a:r>
            <a:r>
              <a:rPr lang="en-US" dirty="0"/>
              <a:t> (-)</a:t>
            </a:r>
          </a:p>
          <a:p>
            <a:pPr lvl="1"/>
            <a:r>
              <a:rPr lang="en-US" dirty="0" err="1"/>
              <a:t>Protegido</a:t>
            </a:r>
            <a:r>
              <a:rPr lang="en-US" dirty="0"/>
              <a:t> (#)</a:t>
            </a:r>
          </a:p>
          <a:p>
            <a:pPr lvl="1"/>
            <a:r>
              <a:rPr lang="en-US" dirty="0" err="1"/>
              <a:t>Paquete</a:t>
            </a:r>
            <a:r>
              <a:rPr lang="en-US" dirty="0"/>
              <a:t> (~)</a:t>
            </a:r>
          </a:p>
          <a:p>
            <a:pPr lvl="1"/>
            <a:r>
              <a:rPr lang="en-US" dirty="0" err="1"/>
              <a:t>Derivado</a:t>
            </a:r>
            <a:r>
              <a:rPr lang="en-US" dirty="0"/>
              <a:t> (/)</a:t>
            </a:r>
          </a:p>
          <a:p>
            <a:pPr lvl="1"/>
            <a:r>
              <a:rPr lang="en-US" dirty="0" err="1"/>
              <a:t>Estático</a:t>
            </a:r>
            <a:r>
              <a:rPr lang="en-US" dirty="0"/>
              <a:t> (</a:t>
            </a:r>
            <a:r>
              <a:rPr lang="en-US" dirty="0" err="1"/>
              <a:t>subrayado</a:t>
            </a:r>
            <a:r>
              <a:rPr lang="en-US" dirty="0"/>
              <a:t>)</a:t>
            </a:r>
          </a:p>
          <a:p>
            <a:endParaRPr lang="es-419" dirty="0"/>
          </a:p>
        </p:txBody>
      </p:sp>
    </p:spTree>
    <p:extLst>
      <p:ext uri="{BB962C8B-B14F-4D97-AF65-F5344CB8AC3E}">
        <p14:creationId xmlns:p14="http://schemas.microsoft.com/office/powerpoint/2010/main" val="1003160437"/>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1546</TotalTime>
  <Words>728</Words>
  <Application>Microsoft Office PowerPoint</Application>
  <PresentationFormat>Panorámica</PresentationFormat>
  <Paragraphs>69</Paragraphs>
  <Slides>13</Slides>
  <Notes>3</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Calibri</vt:lpstr>
      <vt:lpstr>Franklin Gothic Book</vt:lpstr>
      <vt:lpstr>Crop</vt:lpstr>
      <vt:lpstr>Diagramas uml</vt:lpstr>
      <vt:lpstr>…primero un poco de historia</vt:lpstr>
      <vt:lpstr>UML</vt:lpstr>
      <vt:lpstr>UML</vt:lpstr>
      <vt:lpstr>UML</vt:lpstr>
      <vt:lpstr>UML - CODE</vt:lpstr>
      <vt:lpstr>Diagrama de Clases</vt:lpstr>
      <vt:lpstr>Diagramas de Clases - Estructura</vt:lpstr>
      <vt:lpstr>Diagrama de Clases</vt:lpstr>
      <vt:lpstr>Diagrama de Clases</vt:lpstr>
      <vt:lpstr>Diagrama de Clases</vt:lpstr>
      <vt:lpstr>Diagrama de Clases – Generalización - Herencia</vt:lpstr>
      <vt:lpstr>Ejercicio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uml</dc:title>
  <dc:creator>Lidia .</dc:creator>
  <cp:lastModifiedBy>Lidia .</cp:lastModifiedBy>
  <cp:revision>26</cp:revision>
  <dcterms:created xsi:type="dcterms:W3CDTF">2018-07-24T16:02:13Z</dcterms:created>
  <dcterms:modified xsi:type="dcterms:W3CDTF">2018-08-09T23:17:53Z</dcterms:modified>
</cp:coreProperties>
</file>