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2"/>
  </p:notesMasterIdLst>
  <p:sldIdLst>
    <p:sldId id="256" r:id="rId2"/>
    <p:sldId id="281" r:id="rId3"/>
    <p:sldId id="316" r:id="rId4"/>
    <p:sldId id="339" r:id="rId5"/>
    <p:sldId id="317" r:id="rId6"/>
    <p:sldId id="319" r:id="rId7"/>
    <p:sldId id="342" r:id="rId8"/>
    <p:sldId id="320" r:id="rId9"/>
    <p:sldId id="337" r:id="rId10"/>
    <p:sldId id="321" r:id="rId11"/>
    <p:sldId id="341" r:id="rId12"/>
    <p:sldId id="343" r:id="rId13"/>
    <p:sldId id="344" r:id="rId14"/>
    <p:sldId id="345" r:id="rId15"/>
    <p:sldId id="346" r:id="rId16"/>
    <p:sldId id="348" r:id="rId17"/>
    <p:sldId id="347"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6" d="100"/>
          <a:sy n="106" d="100"/>
        </p:scale>
        <p:origin x="114" y="33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5A5D48-40E4-4B84-B971-FEF140ABAC59}" type="datetimeFigureOut">
              <a:rPr lang="en-US" smtClean="0"/>
              <a:t>10/25/2018</a:t>
            </a:fld>
            <a:endParaRPr lang="en-U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50C12-7E03-4DAB-AE81-6FE743E22531}" type="slidenum">
              <a:rPr lang="en-US" smtClean="0"/>
              <a:t>‹Nº›</a:t>
            </a:fld>
            <a:endParaRPr lang="en-US" dirty="0"/>
          </a:p>
        </p:txBody>
      </p:sp>
    </p:spTree>
    <p:extLst>
      <p:ext uri="{BB962C8B-B14F-4D97-AF65-F5344CB8AC3E}">
        <p14:creationId xmlns:p14="http://schemas.microsoft.com/office/powerpoint/2010/main" val="1067311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10/25/2018</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10/25/2018</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smtClean="0"/>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10/25/2018</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10/25/2018</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Structural design patterns</a:t>
            </a:r>
            <a:endParaRPr lang="en-US" dirty="0"/>
          </a:p>
        </p:txBody>
      </p:sp>
      <p:sp>
        <p:nvSpPr>
          <p:cNvPr id="4" name="Marcador de texto 3"/>
          <p:cNvSpPr>
            <a:spLocks noGrp="1"/>
          </p:cNvSpPr>
          <p:nvPr>
            <p:ph type="body" idx="1"/>
          </p:nvPr>
        </p:nvSpPr>
        <p:spPr/>
        <p:txBody>
          <a:bodyPr/>
          <a:lstStyle/>
          <a:p>
            <a:endParaRPr lang="es-419"/>
          </a:p>
        </p:txBody>
      </p:sp>
    </p:spTree>
    <p:extLst>
      <p:ext uri="{BB962C8B-B14F-4D97-AF65-F5344CB8AC3E}">
        <p14:creationId xmlns:p14="http://schemas.microsoft.com/office/powerpoint/2010/main" val="1112571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Checklist</a:t>
            </a:r>
            <a:endParaRPr lang="es-419" dirty="0"/>
          </a:p>
        </p:txBody>
      </p:sp>
      <p:sp>
        <p:nvSpPr>
          <p:cNvPr id="3" name="Marcador de contenido 2"/>
          <p:cNvSpPr>
            <a:spLocks noGrp="1"/>
          </p:cNvSpPr>
          <p:nvPr>
            <p:ph idx="1"/>
          </p:nvPr>
        </p:nvSpPr>
        <p:spPr>
          <a:xfrm>
            <a:off x="1371600" y="2286000"/>
            <a:ext cx="9601200" cy="4007708"/>
          </a:xfrm>
        </p:spPr>
        <p:txBody>
          <a:bodyPr>
            <a:normAutofit/>
          </a:bodyPr>
          <a:lstStyle/>
          <a:p>
            <a:r>
              <a:rPr lang="en-US" dirty="0" smtClean="0"/>
              <a:t>Identify all three actors in this pattern: the client, the </a:t>
            </a:r>
            <a:r>
              <a:rPr lang="en-US" dirty="0" err="1" smtClean="0"/>
              <a:t>adaptee</a:t>
            </a:r>
            <a:r>
              <a:rPr lang="en-US" dirty="0"/>
              <a:t> </a:t>
            </a:r>
            <a:r>
              <a:rPr lang="en-US" dirty="0" smtClean="0"/>
              <a:t>and the adapter.</a:t>
            </a:r>
          </a:p>
          <a:p>
            <a:r>
              <a:rPr lang="en-US" dirty="0" smtClean="0"/>
              <a:t>Identify the interface that the client requires, and put it in an abstract target class</a:t>
            </a:r>
          </a:p>
          <a:p>
            <a:r>
              <a:rPr lang="en-US" dirty="0" smtClean="0"/>
              <a:t>Derive a concrete adapter class from the abstract target base class.</a:t>
            </a:r>
          </a:p>
          <a:p>
            <a:r>
              <a:rPr lang="en-US" dirty="0" smtClean="0"/>
              <a:t>Write the adapter code to map the client interface to the </a:t>
            </a:r>
            <a:r>
              <a:rPr lang="en-US" dirty="0" err="1" smtClean="0"/>
              <a:t>adaptee</a:t>
            </a:r>
            <a:r>
              <a:rPr lang="en-US" dirty="0" smtClean="0"/>
              <a:t> interface, and place it in the adapter class</a:t>
            </a:r>
          </a:p>
          <a:p>
            <a:r>
              <a:rPr lang="en-US" dirty="0" smtClean="0"/>
              <a:t>Modify the client to use the adapter every time it needs to access the </a:t>
            </a:r>
            <a:r>
              <a:rPr lang="en-US" dirty="0" err="1" smtClean="0"/>
              <a:t>adaptee</a:t>
            </a:r>
            <a:endParaRPr lang="es-ES" dirty="0" smtClean="0"/>
          </a:p>
        </p:txBody>
      </p:sp>
    </p:spTree>
    <p:extLst>
      <p:ext uri="{BB962C8B-B14F-4D97-AF65-F5344CB8AC3E}">
        <p14:creationId xmlns:p14="http://schemas.microsoft.com/office/powerpoint/2010/main" val="24919735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Final Comments</a:t>
            </a:r>
            <a:endParaRPr lang="es-419" dirty="0"/>
          </a:p>
        </p:txBody>
      </p:sp>
      <p:sp>
        <p:nvSpPr>
          <p:cNvPr id="4" name="Marcador de contenido 3"/>
          <p:cNvSpPr>
            <a:spLocks noGrp="1"/>
          </p:cNvSpPr>
          <p:nvPr>
            <p:ph idx="1"/>
          </p:nvPr>
        </p:nvSpPr>
        <p:spPr/>
        <p:txBody>
          <a:bodyPr>
            <a:normAutofit/>
          </a:bodyPr>
          <a:lstStyle/>
          <a:p>
            <a:r>
              <a:rPr lang="en-US" dirty="0" smtClean="0"/>
              <a:t>An Adapter make things work after they are designed, a Bridge make things work before they are designed</a:t>
            </a:r>
          </a:p>
          <a:p>
            <a:r>
              <a:rPr lang="en-US" dirty="0" smtClean="0"/>
              <a:t>An Adapter expose the same interface, and a Decorator exposes an enhanced interface</a:t>
            </a:r>
          </a:p>
          <a:p>
            <a:r>
              <a:rPr lang="en-US" dirty="0" smtClean="0"/>
              <a:t>An Adapter changes the interface of an existing object, a Decorator enhances an object without changing its interface.</a:t>
            </a:r>
          </a:p>
          <a:p>
            <a:r>
              <a:rPr lang="en-US" dirty="0" smtClean="0"/>
              <a:t>A Facade defines a new interface, an Adapter reuses an existing interface.</a:t>
            </a:r>
          </a:p>
        </p:txBody>
      </p:sp>
    </p:spTree>
    <p:extLst>
      <p:ext uri="{BB962C8B-B14F-4D97-AF65-F5344CB8AC3E}">
        <p14:creationId xmlns:p14="http://schemas.microsoft.com/office/powerpoint/2010/main" val="3334697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Bridge Pattern</a:t>
            </a:r>
            <a:endParaRPr lang="es-419" dirty="0"/>
          </a:p>
        </p:txBody>
      </p:sp>
      <p:pic>
        <p:nvPicPr>
          <p:cNvPr id="8" name="Picture 2" descr="Imagen relacionada"/>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2221781"/>
            <a:ext cx="5211762" cy="210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870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Intent</a:t>
            </a:r>
            <a:endParaRPr lang="es-419" dirty="0"/>
          </a:p>
        </p:txBody>
      </p:sp>
      <p:sp>
        <p:nvSpPr>
          <p:cNvPr id="2" name="Marcador de contenido 1"/>
          <p:cNvSpPr>
            <a:spLocks noGrp="1"/>
          </p:cNvSpPr>
          <p:nvPr>
            <p:ph idx="1"/>
          </p:nvPr>
        </p:nvSpPr>
        <p:spPr/>
        <p:txBody>
          <a:bodyPr/>
          <a:lstStyle/>
          <a:p>
            <a:r>
              <a:rPr lang="en-US" dirty="0" smtClean="0"/>
              <a:t>Combine two or more orthogonal class hierarchies</a:t>
            </a:r>
          </a:p>
          <a:p>
            <a:r>
              <a:rPr lang="en-US" dirty="0" smtClean="0"/>
              <a:t>Bind an implementation to a class at runtime</a:t>
            </a:r>
          </a:p>
          <a:p>
            <a:r>
              <a:rPr lang="en-US" dirty="0" smtClean="0"/>
              <a:t>Clean up a proliferation of classes resulting from an interface coupled with lots of implementations</a:t>
            </a:r>
          </a:p>
          <a:p>
            <a:r>
              <a:rPr lang="en-US" dirty="0" smtClean="0"/>
              <a:t>Share an implementation among multiple objects</a:t>
            </a:r>
            <a:endParaRPr lang="es-419" dirty="0"/>
          </a:p>
        </p:txBody>
      </p:sp>
    </p:spTree>
    <p:extLst>
      <p:ext uri="{BB962C8B-B14F-4D97-AF65-F5344CB8AC3E}">
        <p14:creationId xmlns:p14="http://schemas.microsoft.com/office/powerpoint/2010/main" val="820581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Orthogonal classes hierarchies</a:t>
            </a:r>
            <a:endParaRPr lang="es-419" dirty="0"/>
          </a:p>
        </p:txBody>
      </p:sp>
      <p:pic>
        <p:nvPicPr>
          <p:cNvPr id="3" name="Marcador de contenido 2"/>
          <p:cNvPicPr>
            <a:picLocks noGrp="1" noChangeAspect="1"/>
          </p:cNvPicPr>
          <p:nvPr>
            <p:ph idx="1"/>
          </p:nvPr>
        </p:nvPicPr>
        <p:blipFill>
          <a:blip r:embed="rId2"/>
          <a:stretch>
            <a:fillRect/>
          </a:stretch>
        </p:blipFill>
        <p:spPr>
          <a:xfrm>
            <a:off x="2996102" y="2286000"/>
            <a:ext cx="6352195" cy="3581400"/>
          </a:xfrm>
          <a:prstGeom prst="rect">
            <a:avLst/>
          </a:prstGeom>
          <a:noFill/>
          <a:ln>
            <a:noFill/>
          </a:ln>
        </p:spPr>
      </p:pic>
    </p:spTree>
    <p:extLst>
      <p:ext uri="{BB962C8B-B14F-4D97-AF65-F5344CB8AC3E}">
        <p14:creationId xmlns:p14="http://schemas.microsoft.com/office/powerpoint/2010/main" val="36963643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Bridge Pattern</a:t>
            </a:r>
            <a:endParaRPr lang="es-419" dirty="0"/>
          </a:p>
        </p:txBody>
      </p:sp>
      <p:pic>
        <p:nvPicPr>
          <p:cNvPr id="5" name="Imagen 4"/>
          <p:cNvPicPr>
            <a:picLocks noChangeAspect="1"/>
          </p:cNvPicPr>
          <p:nvPr/>
        </p:nvPicPr>
        <p:blipFill>
          <a:blip r:embed="rId2">
            <a:grayscl/>
          </a:blip>
          <a:stretch>
            <a:fillRect/>
          </a:stretch>
        </p:blipFill>
        <p:spPr>
          <a:xfrm>
            <a:off x="1189776" y="2425485"/>
            <a:ext cx="9964848" cy="2454360"/>
          </a:xfrm>
          <a:prstGeom prst="rect">
            <a:avLst/>
          </a:prstGeom>
        </p:spPr>
      </p:pic>
    </p:spTree>
    <p:extLst>
      <p:ext uri="{BB962C8B-B14F-4D97-AF65-F5344CB8AC3E}">
        <p14:creationId xmlns:p14="http://schemas.microsoft.com/office/powerpoint/2010/main" val="1609592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Benefits</a:t>
            </a:r>
            <a:endParaRPr lang="es-419" dirty="0"/>
          </a:p>
        </p:txBody>
      </p:sp>
      <p:sp>
        <p:nvSpPr>
          <p:cNvPr id="2" name="Marcador de contenido 1"/>
          <p:cNvSpPr>
            <a:spLocks noGrp="1"/>
          </p:cNvSpPr>
          <p:nvPr>
            <p:ph idx="1"/>
          </p:nvPr>
        </p:nvSpPr>
        <p:spPr/>
        <p:txBody>
          <a:bodyPr/>
          <a:lstStyle/>
          <a:p>
            <a:r>
              <a:rPr lang="en-US" dirty="0" smtClean="0"/>
              <a:t>Reduces the number of classes</a:t>
            </a:r>
          </a:p>
          <a:p>
            <a:r>
              <a:rPr lang="en-US" dirty="0" smtClean="0"/>
              <a:t>Improves code maintainability</a:t>
            </a:r>
          </a:p>
          <a:p>
            <a:r>
              <a:rPr lang="en-US" dirty="0" smtClean="0"/>
              <a:t>Define an interface at compile time and specify the actual implementation at runtime</a:t>
            </a:r>
          </a:p>
          <a:p>
            <a:r>
              <a:rPr lang="en-US" dirty="0" smtClean="0"/>
              <a:t>Provides the freedom to make future changes.</a:t>
            </a:r>
          </a:p>
          <a:p>
            <a:endParaRPr lang="es-419" dirty="0"/>
          </a:p>
        </p:txBody>
      </p:sp>
    </p:spTree>
    <p:extLst>
      <p:ext uri="{BB962C8B-B14F-4D97-AF65-F5344CB8AC3E}">
        <p14:creationId xmlns:p14="http://schemas.microsoft.com/office/powerpoint/2010/main" val="631721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UML</a:t>
            </a:r>
            <a:endParaRPr lang="es-419" dirty="0"/>
          </a:p>
        </p:txBody>
      </p:sp>
      <p:pic>
        <p:nvPicPr>
          <p:cNvPr id="2" name="Imagen 1"/>
          <p:cNvPicPr>
            <a:picLocks noChangeAspect="1"/>
          </p:cNvPicPr>
          <p:nvPr/>
        </p:nvPicPr>
        <p:blipFill rotWithShape="1">
          <a:blip r:embed="rId2"/>
          <a:srcRect t="1393"/>
          <a:stretch/>
        </p:blipFill>
        <p:spPr>
          <a:xfrm>
            <a:off x="2224087" y="1430448"/>
            <a:ext cx="7896225" cy="5156372"/>
          </a:xfrm>
          <a:prstGeom prst="rect">
            <a:avLst/>
          </a:prstGeom>
        </p:spPr>
      </p:pic>
    </p:spTree>
    <p:extLst>
      <p:ext uri="{BB962C8B-B14F-4D97-AF65-F5344CB8AC3E}">
        <p14:creationId xmlns:p14="http://schemas.microsoft.com/office/powerpoint/2010/main" val="2809649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Checklist</a:t>
            </a:r>
            <a:endParaRPr lang="es-419" dirty="0"/>
          </a:p>
        </p:txBody>
      </p:sp>
      <p:sp>
        <p:nvSpPr>
          <p:cNvPr id="3" name="Marcador de contenido 2"/>
          <p:cNvSpPr>
            <a:spLocks noGrp="1"/>
          </p:cNvSpPr>
          <p:nvPr>
            <p:ph idx="1"/>
          </p:nvPr>
        </p:nvSpPr>
        <p:spPr/>
        <p:txBody>
          <a:bodyPr/>
          <a:lstStyle/>
          <a:p>
            <a:r>
              <a:rPr lang="en-US" dirty="0" smtClean="0"/>
              <a:t>Identify two or more orthogonal class hierarchies </a:t>
            </a:r>
          </a:p>
          <a:p>
            <a:r>
              <a:rPr lang="en-US" dirty="0" smtClean="0"/>
              <a:t>Design an abstract client oriented interface that defines what the client wants</a:t>
            </a:r>
          </a:p>
          <a:p>
            <a:r>
              <a:rPr lang="en-US" dirty="0" smtClean="0"/>
              <a:t>Design an abstract platform oriented interface that defines what the platform provides.</a:t>
            </a:r>
          </a:p>
          <a:p>
            <a:r>
              <a:rPr lang="en-US" dirty="0" smtClean="0"/>
              <a:t>Add derived specialization classes for each concrete abstraction and map the client interface to the platform interface.</a:t>
            </a:r>
          </a:p>
          <a:p>
            <a:r>
              <a:rPr lang="en-US" dirty="0" smtClean="0"/>
              <a:t>Add derived classes for each concrete platform</a:t>
            </a:r>
          </a:p>
        </p:txBody>
      </p:sp>
    </p:spTree>
    <p:extLst>
      <p:ext uri="{BB962C8B-B14F-4D97-AF65-F5344CB8AC3E}">
        <p14:creationId xmlns:p14="http://schemas.microsoft.com/office/powerpoint/2010/main" val="347261790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Final Comments</a:t>
            </a:r>
            <a:endParaRPr lang="es-419" dirty="0"/>
          </a:p>
        </p:txBody>
      </p:sp>
      <p:sp>
        <p:nvSpPr>
          <p:cNvPr id="3" name="Marcador de contenido 2"/>
          <p:cNvSpPr>
            <a:spLocks noGrp="1"/>
          </p:cNvSpPr>
          <p:nvPr>
            <p:ph idx="1"/>
          </p:nvPr>
        </p:nvSpPr>
        <p:spPr/>
        <p:txBody>
          <a:bodyPr/>
          <a:lstStyle/>
          <a:p>
            <a:r>
              <a:rPr lang="en-US" dirty="0" smtClean="0"/>
              <a:t>An adapter make things work after they’re designed, a Bridge makes them work before they are.</a:t>
            </a:r>
          </a:p>
          <a:p>
            <a:r>
              <a:rPr lang="en-US" dirty="0" smtClean="0"/>
              <a:t>A bridge is designed upfront to let abstraction and implementation vary independently, an Adapter is retrofitted to make unrelated classes work together.</a:t>
            </a:r>
          </a:p>
          <a:p>
            <a:endParaRPr lang="en-US" dirty="0"/>
          </a:p>
          <a:p>
            <a:r>
              <a:rPr lang="en-US" dirty="0" smtClean="0"/>
              <a:t>You can use the </a:t>
            </a:r>
            <a:r>
              <a:rPr lang="en-US" dirty="0"/>
              <a:t>A</a:t>
            </a:r>
            <a:r>
              <a:rPr lang="en-US" dirty="0" smtClean="0"/>
              <a:t>bstract Factory pattern to create implementation objects</a:t>
            </a:r>
          </a:p>
        </p:txBody>
      </p:sp>
    </p:spTree>
    <p:extLst>
      <p:ext uri="{BB962C8B-B14F-4D97-AF65-F5344CB8AC3E}">
        <p14:creationId xmlns:p14="http://schemas.microsoft.com/office/powerpoint/2010/main" val="42432365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419" dirty="0" err="1" smtClean="0"/>
              <a:t>Structural</a:t>
            </a:r>
            <a:r>
              <a:rPr lang="es-419" dirty="0" smtClean="0"/>
              <a:t> </a:t>
            </a:r>
            <a:r>
              <a:rPr lang="es-419" dirty="0" err="1" smtClean="0"/>
              <a:t>Design</a:t>
            </a:r>
            <a:r>
              <a:rPr lang="es-419" dirty="0" smtClean="0"/>
              <a:t> </a:t>
            </a:r>
            <a:r>
              <a:rPr lang="es-419" dirty="0" err="1" smtClean="0"/>
              <a:t>Patterns</a:t>
            </a:r>
            <a:endParaRPr lang="es-419" dirty="0"/>
          </a:p>
        </p:txBody>
      </p:sp>
    </p:spTree>
    <p:extLst>
      <p:ext uri="{BB962C8B-B14F-4D97-AF65-F5344CB8AC3E}">
        <p14:creationId xmlns:p14="http://schemas.microsoft.com/office/powerpoint/2010/main" val="34912709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Bridge Pattern</a:t>
            </a:r>
            <a:endParaRPr lang="es-419" dirty="0"/>
          </a:p>
        </p:txBody>
      </p:sp>
      <p:sp>
        <p:nvSpPr>
          <p:cNvPr id="3" name="Marcador de contenido 2"/>
          <p:cNvSpPr>
            <a:spLocks noGrp="1"/>
          </p:cNvSpPr>
          <p:nvPr>
            <p:ph idx="1"/>
          </p:nvPr>
        </p:nvSpPr>
        <p:spPr/>
        <p:txBody>
          <a:bodyPr/>
          <a:lstStyle/>
          <a:p>
            <a:r>
              <a:rPr lang="en-US" dirty="0" smtClean="0"/>
              <a:t>The Bridge pattern lets you combine two or more orthogonal class hierarchies.</a:t>
            </a:r>
          </a:p>
          <a:p>
            <a:r>
              <a:rPr lang="en-US" dirty="0" smtClean="0"/>
              <a:t>The pattern reduces the number of classes in your code and concentrates all implementation code in its own class hierarchy.</a:t>
            </a:r>
          </a:p>
          <a:p>
            <a:r>
              <a:rPr lang="en-US" dirty="0" smtClean="0"/>
              <a:t>The pattern provides the freedom to make changes to interface and implementation without breaking the architecture.</a:t>
            </a:r>
          </a:p>
          <a:p>
            <a:r>
              <a:rPr lang="en-US" dirty="0" smtClean="0"/>
              <a:t>You can provide the implementation at runtime by using an abstract factory to create the implementation objects.</a:t>
            </a:r>
          </a:p>
          <a:p>
            <a:r>
              <a:rPr lang="en-US" dirty="0" smtClean="0"/>
              <a:t>The pattern is similar to the Adapter pattern but is intended for decoupling instead of adapting.</a:t>
            </a:r>
          </a:p>
        </p:txBody>
      </p:sp>
    </p:spTree>
    <p:extLst>
      <p:ext uri="{BB962C8B-B14F-4D97-AF65-F5344CB8AC3E}">
        <p14:creationId xmlns:p14="http://schemas.microsoft.com/office/powerpoint/2010/main" val="29458471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Composite Pattern</a:t>
            </a:r>
            <a:endParaRPr lang="es-419" dirty="0"/>
          </a:p>
        </p:txBody>
      </p:sp>
    </p:spTree>
    <p:extLst>
      <p:ext uri="{BB962C8B-B14F-4D97-AF65-F5344CB8AC3E}">
        <p14:creationId xmlns:p14="http://schemas.microsoft.com/office/powerpoint/2010/main" val="28083829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Intent</a:t>
            </a:r>
            <a:endParaRPr lang="es-419" dirty="0"/>
          </a:p>
        </p:txBody>
      </p:sp>
      <p:sp>
        <p:nvSpPr>
          <p:cNvPr id="3" name="Marcador de contenido 2"/>
          <p:cNvSpPr>
            <a:spLocks noGrp="1"/>
          </p:cNvSpPr>
          <p:nvPr>
            <p:ph idx="1"/>
          </p:nvPr>
        </p:nvSpPr>
        <p:spPr/>
        <p:txBody>
          <a:bodyPr/>
          <a:lstStyle/>
          <a:p>
            <a:r>
              <a:rPr lang="en-US" dirty="0" smtClean="0"/>
              <a:t>You need a tree structure to represent a part of hierarchy</a:t>
            </a:r>
          </a:p>
          <a:p>
            <a:r>
              <a:rPr lang="en-US" dirty="0" smtClean="0"/>
              <a:t>You want to compose objects out of one or more child objects</a:t>
            </a:r>
          </a:p>
          <a:p>
            <a:r>
              <a:rPr lang="en-US" dirty="0" smtClean="0"/>
              <a:t>You want clients to treat individual objects and compositions of objects in exactly the same way</a:t>
            </a:r>
          </a:p>
          <a:p>
            <a:endParaRPr lang="en-US" dirty="0" smtClean="0"/>
          </a:p>
        </p:txBody>
      </p:sp>
    </p:spTree>
    <p:extLst>
      <p:ext uri="{BB962C8B-B14F-4D97-AF65-F5344CB8AC3E}">
        <p14:creationId xmlns:p14="http://schemas.microsoft.com/office/powerpoint/2010/main" val="8858482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Benefits</a:t>
            </a:r>
            <a:endParaRPr lang="es-419" dirty="0"/>
          </a:p>
        </p:txBody>
      </p:sp>
      <p:sp>
        <p:nvSpPr>
          <p:cNvPr id="3" name="Marcador de contenido 2"/>
          <p:cNvSpPr>
            <a:spLocks noGrp="1"/>
          </p:cNvSpPr>
          <p:nvPr>
            <p:ph idx="1"/>
          </p:nvPr>
        </p:nvSpPr>
        <p:spPr/>
        <p:txBody>
          <a:bodyPr/>
          <a:lstStyle/>
          <a:p>
            <a:r>
              <a:rPr lang="en-US" dirty="0" smtClean="0"/>
              <a:t>Set up a hierarchy of components </a:t>
            </a:r>
          </a:p>
          <a:p>
            <a:r>
              <a:rPr lang="en-US" dirty="0" smtClean="0"/>
              <a:t>Calling code doesn’t nee to know which components have children and which do not.</a:t>
            </a:r>
          </a:p>
          <a:p>
            <a:r>
              <a:rPr lang="en-US" dirty="0" smtClean="0"/>
              <a:t>Ideal if you are applying a sequence of operations on a tree-like data structure and the calling code doesn’t care if the operation gets applied to a composite or a leaf object.</a:t>
            </a:r>
          </a:p>
          <a:p>
            <a:endParaRPr lang="en-US" dirty="0" smtClean="0"/>
          </a:p>
        </p:txBody>
      </p:sp>
    </p:spTree>
    <p:extLst>
      <p:ext uri="{BB962C8B-B14F-4D97-AF65-F5344CB8AC3E}">
        <p14:creationId xmlns:p14="http://schemas.microsoft.com/office/powerpoint/2010/main" val="229556368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UML</a:t>
            </a:r>
            <a:endParaRPr lang="es-419" dirty="0"/>
          </a:p>
        </p:txBody>
      </p:sp>
      <p:pic>
        <p:nvPicPr>
          <p:cNvPr id="2" name="Marcador de contenido 1"/>
          <p:cNvPicPr>
            <a:picLocks noGrp="1" noChangeAspect="1"/>
          </p:cNvPicPr>
          <p:nvPr>
            <p:ph idx="1"/>
          </p:nvPr>
        </p:nvPicPr>
        <p:blipFill rotWithShape="1">
          <a:blip r:embed="rId2"/>
          <a:srcRect t="1643" b="1"/>
          <a:stretch/>
        </p:blipFill>
        <p:spPr>
          <a:xfrm>
            <a:off x="3347330" y="1235033"/>
            <a:ext cx="5649740" cy="5048003"/>
          </a:xfrm>
          <a:prstGeom prst="rect">
            <a:avLst/>
          </a:prstGeom>
        </p:spPr>
      </p:pic>
    </p:spTree>
    <p:extLst>
      <p:ext uri="{BB962C8B-B14F-4D97-AF65-F5344CB8AC3E}">
        <p14:creationId xmlns:p14="http://schemas.microsoft.com/office/powerpoint/2010/main" val="294906356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n-US" dirty="0" smtClean="0"/>
              <a:t>Checklist </a:t>
            </a:r>
            <a:endParaRPr lang="es-419" dirty="0"/>
          </a:p>
        </p:txBody>
      </p:sp>
      <p:sp>
        <p:nvSpPr>
          <p:cNvPr id="3" name="Marcador de contenido 2"/>
          <p:cNvSpPr>
            <a:spLocks noGrp="1"/>
          </p:cNvSpPr>
          <p:nvPr>
            <p:ph idx="1"/>
          </p:nvPr>
        </p:nvSpPr>
        <p:spPr/>
        <p:txBody>
          <a:bodyPr/>
          <a:lstStyle/>
          <a:p>
            <a:r>
              <a:rPr lang="en-US" dirty="0" smtClean="0"/>
              <a:t>Identify all composite objects that are composed of nested child components</a:t>
            </a:r>
          </a:p>
          <a:p>
            <a:r>
              <a:rPr lang="en-US" dirty="0" smtClean="0"/>
              <a:t>Create an abstract Component base class that contains the lowest common denominator interface</a:t>
            </a:r>
          </a:p>
          <a:p>
            <a:r>
              <a:rPr lang="en-US" dirty="0" smtClean="0"/>
              <a:t>Add a derived Leaf class and add any leaf management methods to his class.</a:t>
            </a:r>
          </a:p>
          <a:p>
            <a:r>
              <a:rPr lang="en-US" dirty="0" smtClean="0"/>
              <a:t>Add a derived Composite class and add any child management methods to this class.</a:t>
            </a:r>
          </a:p>
          <a:p>
            <a:r>
              <a:rPr lang="en-US" dirty="0" smtClean="0"/>
              <a:t>Implement the component API for the Leaf and Composite classes</a:t>
            </a:r>
          </a:p>
          <a:p>
            <a:r>
              <a:rPr lang="en-US" dirty="0" smtClean="0"/>
              <a:t>Add as many subclasses of Leaf and Composite as you need</a:t>
            </a:r>
          </a:p>
        </p:txBody>
      </p:sp>
    </p:spTree>
    <p:extLst>
      <p:ext uri="{BB962C8B-B14F-4D97-AF65-F5344CB8AC3E}">
        <p14:creationId xmlns:p14="http://schemas.microsoft.com/office/powerpoint/2010/main" val="236349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ítulo 9"/>
          <p:cNvSpPr>
            <a:spLocks noGrp="1"/>
          </p:cNvSpPr>
          <p:nvPr>
            <p:ph type="title"/>
          </p:nvPr>
        </p:nvSpPr>
        <p:spPr/>
        <p:txBody>
          <a:bodyPr/>
          <a:lstStyle/>
          <a:p>
            <a:r>
              <a:rPr lang="en-US" dirty="0" smtClean="0"/>
              <a:t>Decorator Pattern</a:t>
            </a:r>
            <a:endParaRPr lang="es-419" dirty="0"/>
          </a:p>
        </p:txBody>
      </p:sp>
      <p:pic>
        <p:nvPicPr>
          <p:cNvPr id="1026" name="Picture 2" descr="Resultado de imagen para decorator patter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56338" y="1536171"/>
            <a:ext cx="5211762" cy="3474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43133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Intent</a:t>
            </a:r>
            <a:endParaRPr lang="es-419" dirty="0"/>
          </a:p>
        </p:txBody>
      </p:sp>
      <p:sp>
        <p:nvSpPr>
          <p:cNvPr id="6" name="Marcador de contenido 5"/>
          <p:cNvSpPr>
            <a:spLocks noGrp="1"/>
          </p:cNvSpPr>
          <p:nvPr>
            <p:ph idx="1"/>
          </p:nvPr>
        </p:nvSpPr>
        <p:spPr/>
        <p:txBody>
          <a:bodyPr/>
          <a:lstStyle/>
          <a:p>
            <a:r>
              <a:rPr lang="en-US" dirty="0" smtClean="0"/>
              <a:t>Attach functionality to an object dynamically</a:t>
            </a:r>
          </a:p>
          <a:p>
            <a:r>
              <a:rPr lang="en-US" dirty="0" smtClean="0"/>
              <a:t>You are enable to use </a:t>
            </a:r>
            <a:r>
              <a:rPr lang="en-US" dirty="0" err="1" smtClean="0"/>
              <a:t>subclassing</a:t>
            </a:r>
            <a:endParaRPr lang="en-US" dirty="0" smtClean="0"/>
          </a:p>
          <a:p>
            <a:endParaRPr lang="es-419" dirty="0"/>
          </a:p>
        </p:txBody>
      </p:sp>
    </p:spTree>
    <p:extLst>
      <p:ext uri="{BB962C8B-B14F-4D97-AF65-F5344CB8AC3E}">
        <p14:creationId xmlns:p14="http://schemas.microsoft.com/office/powerpoint/2010/main" val="419444727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Benefits</a:t>
            </a:r>
            <a:endParaRPr lang="es-419" dirty="0"/>
          </a:p>
        </p:txBody>
      </p:sp>
      <p:sp>
        <p:nvSpPr>
          <p:cNvPr id="6" name="Marcador de contenido 5"/>
          <p:cNvSpPr>
            <a:spLocks noGrp="1"/>
          </p:cNvSpPr>
          <p:nvPr>
            <p:ph idx="1"/>
          </p:nvPr>
        </p:nvSpPr>
        <p:spPr/>
        <p:txBody>
          <a:bodyPr/>
          <a:lstStyle/>
          <a:p>
            <a:r>
              <a:rPr lang="en-US" dirty="0" smtClean="0"/>
              <a:t>Allows you to enhance functionality of a method without having to use </a:t>
            </a:r>
            <a:r>
              <a:rPr lang="en-US" dirty="0" err="1" smtClean="0"/>
              <a:t>subclassing</a:t>
            </a:r>
            <a:r>
              <a:rPr lang="en-US" dirty="0" smtClean="0"/>
              <a:t> </a:t>
            </a:r>
          </a:p>
          <a:p>
            <a:r>
              <a:rPr lang="en-US" dirty="0" smtClean="0"/>
              <a:t>Side-steps the multiple inheritance limitation in C#</a:t>
            </a:r>
          </a:p>
          <a:p>
            <a:r>
              <a:rPr lang="en-US" dirty="0" smtClean="0"/>
              <a:t>Hides the original object beneath layers of decorators </a:t>
            </a:r>
          </a:p>
          <a:p>
            <a:endParaRPr lang="en-US" dirty="0" smtClean="0"/>
          </a:p>
          <a:p>
            <a:endParaRPr lang="en-US" dirty="0" smtClean="0"/>
          </a:p>
          <a:p>
            <a:endParaRPr lang="es-419" dirty="0"/>
          </a:p>
        </p:txBody>
      </p:sp>
    </p:spTree>
    <p:extLst>
      <p:ext uri="{BB962C8B-B14F-4D97-AF65-F5344CB8AC3E}">
        <p14:creationId xmlns:p14="http://schemas.microsoft.com/office/powerpoint/2010/main" val="3167920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UML</a:t>
            </a:r>
            <a:endParaRPr lang="es-419" dirty="0"/>
          </a:p>
        </p:txBody>
      </p:sp>
      <p:pic>
        <p:nvPicPr>
          <p:cNvPr id="2" name="Marcador de contenido 1"/>
          <p:cNvPicPr>
            <a:picLocks noGrp="1" noChangeAspect="1"/>
          </p:cNvPicPr>
          <p:nvPr>
            <p:ph idx="1"/>
          </p:nvPr>
        </p:nvPicPr>
        <p:blipFill>
          <a:blip r:embed="rId2"/>
          <a:stretch>
            <a:fillRect/>
          </a:stretch>
        </p:blipFill>
        <p:spPr>
          <a:xfrm>
            <a:off x="3163660" y="1428750"/>
            <a:ext cx="6017079" cy="5005358"/>
          </a:xfrm>
          <a:prstGeom prst="rect">
            <a:avLst/>
          </a:prstGeom>
        </p:spPr>
      </p:pic>
    </p:spTree>
    <p:extLst>
      <p:ext uri="{BB962C8B-B14F-4D97-AF65-F5344CB8AC3E}">
        <p14:creationId xmlns:p14="http://schemas.microsoft.com/office/powerpoint/2010/main" val="91531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Structural Design Patterns</a:t>
            </a:r>
            <a:endParaRPr lang="es-419" dirty="0"/>
          </a:p>
        </p:txBody>
      </p:sp>
      <p:sp>
        <p:nvSpPr>
          <p:cNvPr id="6" name="Marcador de contenido 5"/>
          <p:cNvSpPr>
            <a:spLocks noGrp="1"/>
          </p:cNvSpPr>
          <p:nvPr>
            <p:ph idx="1"/>
          </p:nvPr>
        </p:nvSpPr>
        <p:spPr/>
        <p:txBody>
          <a:bodyPr>
            <a:normAutofit/>
          </a:bodyPr>
          <a:lstStyle/>
          <a:p>
            <a:pPr marL="0" indent="0">
              <a:buNone/>
            </a:pPr>
            <a:r>
              <a:rPr lang="en-US" dirty="0" smtClean="0"/>
              <a:t>Each of these patterns will help you create a structure for your application architecture in a variety of scenarios.</a:t>
            </a:r>
          </a:p>
          <a:p>
            <a:pPr marL="0" indent="0">
              <a:buNone/>
            </a:pPr>
            <a:r>
              <a:rPr lang="en-US" dirty="0" smtClean="0"/>
              <a:t>You will learn how to create composite objects, how to connect to orthogonal class hierarchies together, how to enhance an existing object.</a:t>
            </a:r>
          </a:p>
          <a:p>
            <a:pPr marL="0" indent="0">
              <a:buNone/>
            </a:pPr>
            <a:r>
              <a:rPr lang="en-US" dirty="0"/>
              <a:t>The structural patterns are based on the way in which a set of classes are related to each other to provide a complex functionality, providing a structure to achieve that goal.</a:t>
            </a:r>
            <a:endParaRPr lang="en-US" dirty="0" smtClean="0"/>
          </a:p>
        </p:txBody>
      </p:sp>
    </p:spTree>
    <p:extLst>
      <p:ext uri="{BB962C8B-B14F-4D97-AF65-F5344CB8AC3E}">
        <p14:creationId xmlns:p14="http://schemas.microsoft.com/office/powerpoint/2010/main" val="289845488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Checklist</a:t>
            </a:r>
            <a:endParaRPr lang="es-419" dirty="0"/>
          </a:p>
        </p:txBody>
      </p:sp>
      <p:sp>
        <p:nvSpPr>
          <p:cNvPr id="3" name="Marcador de contenido 2"/>
          <p:cNvSpPr>
            <a:spLocks noGrp="1"/>
          </p:cNvSpPr>
          <p:nvPr>
            <p:ph idx="1"/>
          </p:nvPr>
        </p:nvSpPr>
        <p:spPr/>
        <p:txBody>
          <a:bodyPr/>
          <a:lstStyle/>
          <a:p>
            <a:r>
              <a:rPr lang="en-US" dirty="0" smtClean="0"/>
              <a:t>Make sure you need to add functionality to an existing class that you cannot subclass and that there is an interface that is common to all.</a:t>
            </a:r>
          </a:p>
          <a:p>
            <a:r>
              <a:rPr lang="en-US" dirty="0" smtClean="0"/>
              <a:t>Create an abstract class with the lowest common denominator component interface</a:t>
            </a:r>
          </a:p>
          <a:p>
            <a:r>
              <a:rPr lang="en-US" dirty="0" smtClean="0"/>
              <a:t>Derive the existing class from the component base class </a:t>
            </a:r>
          </a:p>
          <a:p>
            <a:r>
              <a:rPr lang="en-US" dirty="0" smtClean="0"/>
              <a:t>Define a decorator for each additional piece of functionality </a:t>
            </a:r>
          </a:p>
          <a:p>
            <a:r>
              <a:rPr lang="en-US" dirty="0" smtClean="0"/>
              <a:t>Client defines type and ordering of component and decorator objects </a:t>
            </a:r>
            <a:endParaRPr lang="es-419" dirty="0"/>
          </a:p>
        </p:txBody>
      </p:sp>
    </p:spTree>
    <p:extLst>
      <p:ext uri="{BB962C8B-B14F-4D97-AF65-F5344CB8AC3E}">
        <p14:creationId xmlns:p14="http://schemas.microsoft.com/office/powerpoint/2010/main" val="5026877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Final Comments</a:t>
            </a:r>
            <a:endParaRPr lang="es-419" dirty="0"/>
          </a:p>
        </p:txBody>
      </p:sp>
      <p:sp>
        <p:nvSpPr>
          <p:cNvPr id="3" name="Marcador de contenido 2"/>
          <p:cNvSpPr>
            <a:spLocks noGrp="1"/>
          </p:cNvSpPr>
          <p:nvPr>
            <p:ph idx="1"/>
          </p:nvPr>
        </p:nvSpPr>
        <p:spPr/>
        <p:txBody>
          <a:bodyPr/>
          <a:lstStyle/>
          <a:p>
            <a:r>
              <a:rPr lang="en-US" dirty="0" smtClean="0"/>
              <a:t>You can view Decorator as a Composite with a single child at each level. But a decorator is intended for adding functionality not object aggregation.</a:t>
            </a:r>
          </a:p>
          <a:p>
            <a:r>
              <a:rPr lang="en-US" dirty="0" smtClean="0"/>
              <a:t>You can combine Decorator and Composite patterns</a:t>
            </a:r>
          </a:p>
          <a:p>
            <a:r>
              <a:rPr lang="en-US" dirty="0" smtClean="0"/>
              <a:t>An Adapter provides a different interface to its subjects, a Proxy provides the same interface, and a Decorator provides an enhanced interface.</a:t>
            </a:r>
            <a:endParaRPr lang="es-419" dirty="0"/>
          </a:p>
        </p:txBody>
      </p:sp>
    </p:spTree>
    <p:extLst>
      <p:ext uri="{BB962C8B-B14F-4D97-AF65-F5344CB8AC3E}">
        <p14:creationId xmlns:p14="http://schemas.microsoft.com/office/powerpoint/2010/main" val="42925343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Decorator Pattern </a:t>
            </a:r>
            <a:endParaRPr lang="es-419" dirty="0"/>
          </a:p>
        </p:txBody>
      </p:sp>
      <p:sp>
        <p:nvSpPr>
          <p:cNvPr id="3" name="Marcador de contenido 2"/>
          <p:cNvSpPr>
            <a:spLocks noGrp="1"/>
          </p:cNvSpPr>
          <p:nvPr>
            <p:ph idx="1"/>
          </p:nvPr>
        </p:nvSpPr>
        <p:spPr/>
        <p:txBody>
          <a:bodyPr/>
          <a:lstStyle/>
          <a:p>
            <a:r>
              <a:rPr lang="en-US" dirty="0" smtClean="0"/>
              <a:t>A good choice when you want to attach additional functionality to an object dynamically and you are unable to subclass the objects </a:t>
            </a:r>
          </a:p>
          <a:p>
            <a:r>
              <a:rPr lang="en-US" dirty="0" smtClean="0"/>
              <a:t>The pattern treats components and decorators in exactly the same way</a:t>
            </a:r>
          </a:p>
          <a:p>
            <a:r>
              <a:rPr lang="en-US" dirty="0" smtClean="0"/>
              <a:t>The pattern is ideal if you want to apply layers of enhancements to an object operation.</a:t>
            </a:r>
          </a:p>
          <a:p>
            <a:r>
              <a:rPr lang="en-US" dirty="0" smtClean="0"/>
              <a:t>You can combine the Composite and Decorator patterns.</a:t>
            </a:r>
            <a:endParaRPr lang="es-419" dirty="0"/>
          </a:p>
        </p:txBody>
      </p:sp>
    </p:spTree>
    <p:extLst>
      <p:ext uri="{BB962C8B-B14F-4D97-AF65-F5344CB8AC3E}">
        <p14:creationId xmlns:p14="http://schemas.microsoft.com/office/powerpoint/2010/main" val="87911547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Facade Pattern </a:t>
            </a:r>
            <a:endParaRPr lang="es-419" dirty="0"/>
          </a:p>
        </p:txBody>
      </p:sp>
      <p:sp>
        <p:nvSpPr>
          <p:cNvPr id="3" name="Marcador de contenido 2"/>
          <p:cNvSpPr>
            <a:spLocks noGrp="1"/>
          </p:cNvSpPr>
          <p:nvPr>
            <p:ph idx="1"/>
          </p:nvPr>
        </p:nvSpPr>
        <p:spPr/>
        <p:txBody>
          <a:bodyPr/>
          <a:lstStyle/>
          <a:p>
            <a:endParaRPr lang="es-419" dirty="0"/>
          </a:p>
        </p:txBody>
      </p:sp>
      <p:sp>
        <p:nvSpPr>
          <p:cNvPr id="2" name="Marcador de texto 1"/>
          <p:cNvSpPr>
            <a:spLocks noGrp="1"/>
          </p:cNvSpPr>
          <p:nvPr>
            <p:ph type="body" sz="half" idx="2"/>
          </p:nvPr>
        </p:nvSpPr>
        <p:spPr/>
        <p:txBody>
          <a:bodyPr/>
          <a:lstStyle/>
          <a:p>
            <a:endParaRPr lang="es-419"/>
          </a:p>
        </p:txBody>
      </p:sp>
    </p:spTree>
    <p:extLst>
      <p:ext uri="{BB962C8B-B14F-4D97-AF65-F5344CB8AC3E}">
        <p14:creationId xmlns:p14="http://schemas.microsoft.com/office/powerpoint/2010/main" val="103084024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Intent</a:t>
            </a:r>
            <a:endParaRPr lang="es-419" dirty="0"/>
          </a:p>
        </p:txBody>
      </p:sp>
      <p:sp>
        <p:nvSpPr>
          <p:cNvPr id="4" name="Marcador de contenido 3"/>
          <p:cNvSpPr>
            <a:spLocks noGrp="1"/>
          </p:cNvSpPr>
          <p:nvPr>
            <p:ph idx="1"/>
          </p:nvPr>
        </p:nvSpPr>
        <p:spPr/>
        <p:txBody>
          <a:bodyPr/>
          <a:lstStyle/>
          <a:p>
            <a:r>
              <a:rPr lang="en-US" dirty="0" smtClean="0"/>
              <a:t>Provide a unified high-level interface to a set of low-level interfaces in a subsystem</a:t>
            </a:r>
          </a:p>
          <a:p>
            <a:r>
              <a:rPr lang="en-US" dirty="0" smtClean="0"/>
              <a:t>Make the subsystem easier to use</a:t>
            </a:r>
          </a:p>
          <a:p>
            <a:r>
              <a:rPr lang="en-US" dirty="0" smtClean="0"/>
              <a:t>Wrap a complicated subsystem with a simpler interface</a:t>
            </a:r>
          </a:p>
          <a:p>
            <a:endParaRPr lang="es-419" dirty="0"/>
          </a:p>
        </p:txBody>
      </p:sp>
    </p:spTree>
    <p:extLst>
      <p:ext uri="{BB962C8B-B14F-4D97-AF65-F5344CB8AC3E}">
        <p14:creationId xmlns:p14="http://schemas.microsoft.com/office/powerpoint/2010/main" val="30469355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Benefits</a:t>
            </a:r>
            <a:endParaRPr lang="es-419" dirty="0"/>
          </a:p>
        </p:txBody>
      </p:sp>
      <p:sp>
        <p:nvSpPr>
          <p:cNvPr id="4" name="Marcador de contenido 3"/>
          <p:cNvSpPr>
            <a:spLocks noGrp="1"/>
          </p:cNvSpPr>
          <p:nvPr>
            <p:ph idx="1"/>
          </p:nvPr>
        </p:nvSpPr>
        <p:spPr/>
        <p:txBody>
          <a:bodyPr/>
          <a:lstStyle/>
          <a:p>
            <a:r>
              <a:rPr lang="en-US" dirty="0" smtClean="0"/>
              <a:t>Dramatically reduces the learning curve to successfully interact with the subsystem</a:t>
            </a:r>
          </a:p>
          <a:p>
            <a:r>
              <a:rPr lang="en-US" dirty="0" smtClean="0"/>
              <a:t>The pattern also promotes the decoupling of the subsystem from its many clients </a:t>
            </a:r>
          </a:p>
          <a:p>
            <a:endParaRPr lang="en-US" dirty="0" smtClean="0"/>
          </a:p>
          <a:p>
            <a:endParaRPr lang="es-419" dirty="0"/>
          </a:p>
        </p:txBody>
      </p:sp>
    </p:spTree>
    <p:extLst>
      <p:ext uri="{BB962C8B-B14F-4D97-AF65-F5344CB8AC3E}">
        <p14:creationId xmlns:p14="http://schemas.microsoft.com/office/powerpoint/2010/main" val="239769648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Risks</a:t>
            </a:r>
            <a:endParaRPr lang="es-419" dirty="0"/>
          </a:p>
        </p:txBody>
      </p:sp>
      <p:sp>
        <p:nvSpPr>
          <p:cNvPr id="4" name="Marcador de contenido 3"/>
          <p:cNvSpPr>
            <a:spLocks noGrp="1"/>
          </p:cNvSpPr>
          <p:nvPr>
            <p:ph idx="1"/>
          </p:nvPr>
        </p:nvSpPr>
        <p:spPr/>
        <p:txBody>
          <a:bodyPr/>
          <a:lstStyle/>
          <a:p>
            <a:r>
              <a:rPr lang="en-US" dirty="0" smtClean="0"/>
              <a:t>Power and flexibility is gone when the façade is the only access point of the subsystem.</a:t>
            </a:r>
          </a:p>
          <a:p>
            <a:r>
              <a:rPr lang="en-US" dirty="0" smtClean="0"/>
              <a:t>Freedom to change the subsystem API is significantly reduced if the subsystem remains exposed to clients.</a:t>
            </a:r>
          </a:p>
          <a:p>
            <a:r>
              <a:rPr lang="en-US" dirty="0" smtClean="0"/>
              <a:t>A faced can turn into the God </a:t>
            </a:r>
            <a:r>
              <a:rPr lang="en-US" dirty="0"/>
              <a:t>O</a:t>
            </a:r>
            <a:r>
              <a:rPr lang="en-US" dirty="0" smtClean="0"/>
              <a:t>bject anti-pattern.</a:t>
            </a:r>
          </a:p>
          <a:p>
            <a:endParaRPr lang="en-US" dirty="0" smtClean="0"/>
          </a:p>
          <a:p>
            <a:endParaRPr lang="es-419" dirty="0"/>
          </a:p>
        </p:txBody>
      </p:sp>
    </p:spTree>
    <p:extLst>
      <p:ext uri="{BB962C8B-B14F-4D97-AF65-F5344CB8AC3E}">
        <p14:creationId xmlns:p14="http://schemas.microsoft.com/office/powerpoint/2010/main" val="42487465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UML</a:t>
            </a:r>
            <a:endParaRPr lang="es-419" dirty="0"/>
          </a:p>
        </p:txBody>
      </p:sp>
      <p:sp>
        <p:nvSpPr>
          <p:cNvPr id="4" name="Marcador de contenido 3"/>
          <p:cNvSpPr>
            <a:spLocks noGrp="1"/>
          </p:cNvSpPr>
          <p:nvPr>
            <p:ph idx="1"/>
          </p:nvPr>
        </p:nvSpPr>
        <p:spPr/>
        <p:txBody>
          <a:bodyPr/>
          <a:lstStyle/>
          <a:p>
            <a:endParaRPr lang="en-US" dirty="0" smtClean="0"/>
          </a:p>
          <a:p>
            <a:endParaRPr lang="es-419" dirty="0"/>
          </a:p>
        </p:txBody>
      </p:sp>
      <p:pic>
        <p:nvPicPr>
          <p:cNvPr id="2" name="Imagen 1"/>
          <p:cNvPicPr>
            <a:picLocks noChangeAspect="1"/>
          </p:cNvPicPr>
          <p:nvPr/>
        </p:nvPicPr>
        <p:blipFill>
          <a:blip r:embed="rId2"/>
          <a:stretch>
            <a:fillRect/>
          </a:stretch>
        </p:blipFill>
        <p:spPr>
          <a:xfrm>
            <a:off x="2597603" y="1428750"/>
            <a:ext cx="7149193" cy="5032322"/>
          </a:xfrm>
          <a:prstGeom prst="rect">
            <a:avLst/>
          </a:prstGeom>
        </p:spPr>
      </p:pic>
    </p:spTree>
    <p:extLst>
      <p:ext uri="{BB962C8B-B14F-4D97-AF65-F5344CB8AC3E}">
        <p14:creationId xmlns:p14="http://schemas.microsoft.com/office/powerpoint/2010/main" val="6835649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Checklist</a:t>
            </a:r>
            <a:endParaRPr lang="es-419" dirty="0"/>
          </a:p>
        </p:txBody>
      </p:sp>
      <p:sp>
        <p:nvSpPr>
          <p:cNvPr id="4" name="Marcador de contenido 3"/>
          <p:cNvSpPr>
            <a:spLocks noGrp="1"/>
          </p:cNvSpPr>
          <p:nvPr>
            <p:ph idx="1"/>
          </p:nvPr>
        </p:nvSpPr>
        <p:spPr/>
        <p:txBody>
          <a:bodyPr/>
          <a:lstStyle/>
          <a:p>
            <a:endParaRPr lang="en-US" dirty="0" smtClean="0"/>
          </a:p>
          <a:p>
            <a:r>
              <a:rPr lang="en-US" dirty="0" smtClean="0"/>
              <a:t>Identify a complex subsystem in your application architecture that you want to simplify</a:t>
            </a:r>
          </a:p>
          <a:p>
            <a:r>
              <a:rPr lang="en-US" dirty="0" smtClean="0"/>
              <a:t>Design a simple unified interface for the subsystem.</a:t>
            </a:r>
          </a:p>
          <a:p>
            <a:r>
              <a:rPr lang="en-US" dirty="0" smtClean="0"/>
              <a:t>Create a façade class with the simple unified interface</a:t>
            </a:r>
          </a:p>
          <a:p>
            <a:r>
              <a:rPr lang="en-US" dirty="0" smtClean="0"/>
              <a:t>Have the façade call the appropriate low-level methods to implement the interface </a:t>
            </a:r>
          </a:p>
          <a:p>
            <a:r>
              <a:rPr lang="en-US" dirty="0" smtClean="0"/>
              <a:t>Modify the client to always use the facade</a:t>
            </a:r>
            <a:endParaRPr lang="es-419" dirty="0"/>
          </a:p>
        </p:txBody>
      </p:sp>
    </p:spTree>
    <p:extLst>
      <p:ext uri="{BB962C8B-B14F-4D97-AF65-F5344CB8AC3E}">
        <p14:creationId xmlns:p14="http://schemas.microsoft.com/office/powerpoint/2010/main" val="1032887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Final Comments</a:t>
            </a:r>
            <a:endParaRPr lang="es-419" dirty="0"/>
          </a:p>
        </p:txBody>
      </p:sp>
      <p:sp>
        <p:nvSpPr>
          <p:cNvPr id="4" name="Marcador de contenido 3"/>
          <p:cNvSpPr>
            <a:spLocks noGrp="1"/>
          </p:cNvSpPr>
          <p:nvPr>
            <p:ph idx="1"/>
          </p:nvPr>
        </p:nvSpPr>
        <p:spPr/>
        <p:txBody>
          <a:bodyPr/>
          <a:lstStyle/>
          <a:p>
            <a:endParaRPr lang="en-US" dirty="0" smtClean="0"/>
          </a:p>
          <a:p>
            <a:r>
              <a:rPr lang="en-US" dirty="0" smtClean="0"/>
              <a:t>A Façade is often a singleton, Adapters are usually instantiated for every component they wrap.</a:t>
            </a:r>
          </a:p>
          <a:p>
            <a:r>
              <a:rPr lang="en-US" dirty="0" smtClean="0"/>
              <a:t>An Abstract factory is a façade for object creation.</a:t>
            </a:r>
            <a:endParaRPr lang="es-419" dirty="0"/>
          </a:p>
        </p:txBody>
      </p:sp>
    </p:spTree>
    <p:extLst>
      <p:ext uri="{BB962C8B-B14F-4D97-AF65-F5344CB8AC3E}">
        <p14:creationId xmlns:p14="http://schemas.microsoft.com/office/powerpoint/2010/main" val="2432408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smtClean="0"/>
              <a:t>Structural Design Patterns</a:t>
            </a:r>
            <a:endParaRPr lang="es-419" dirty="0"/>
          </a:p>
        </p:txBody>
      </p:sp>
      <p:sp>
        <p:nvSpPr>
          <p:cNvPr id="6" name="Marcador de contenido 5"/>
          <p:cNvSpPr>
            <a:spLocks noGrp="1"/>
          </p:cNvSpPr>
          <p:nvPr>
            <p:ph idx="1"/>
          </p:nvPr>
        </p:nvSpPr>
        <p:spPr/>
        <p:txBody>
          <a:bodyPr>
            <a:normAutofit/>
          </a:bodyPr>
          <a:lstStyle/>
          <a:p>
            <a:r>
              <a:rPr lang="en-US" dirty="0" smtClean="0"/>
              <a:t>Adapter</a:t>
            </a:r>
          </a:p>
          <a:p>
            <a:r>
              <a:rPr lang="en-US" dirty="0" smtClean="0"/>
              <a:t>Bridge</a:t>
            </a:r>
          </a:p>
          <a:p>
            <a:r>
              <a:rPr lang="en-US" dirty="0" smtClean="0"/>
              <a:t>Composite</a:t>
            </a:r>
          </a:p>
          <a:p>
            <a:r>
              <a:rPr lang="en-US" dirty="0" smtClean="0"/>
              <a:t>Decorator </a:t>
            </a:r>
          </a:p>
          <a:p>
            <a:r>
              <a:rPr lang="en-US" dirty="0" smtClean="0"/>
              <a:t>Facade</a:t>
            </a:r>
          </a:p>
          <a:p>
            <a:r>
              <a:rPr lang="en-US" dirty="0" smtClean="0"/>
              <a:t>Proxy</a:t>
            </a:r>
          </a:p>
          <a:p>
            <a:endParaRPr lang="en-US" dirty="0"/>
          </a:p>
        </p:txBody>
      </p:sp>
    </p:spTree>
    <p:extLst>
      <p:ext uri="{BB962C8B-B14F-4D97-AF65-F5344CB8AC3E}">
        <p14:creationId xmlns:p14="http://schemas.microsoft.com/office/powerpoint/2010/main" val="850089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p:txBody>
          <a:bodyPr/>
          <a:lstStyle/>
          <a:p>
            <a:r>
              <a:rPr lang="en-US" dirty="0" smtClean="0"/>
              <a:t>Facade Pattern</a:t>
            </a:r>
            <a:endParaRPr lang="es-419" dirty="0"/>
          </a:p>
        </p:txBody>
      </p:sp>
      <p:sp>
        <p:nvSpPr>
          <p:cNvPr id="4" name="Marcador de contenido 3"/>
          <p:cNvSpPr>
            <a:spLocks noGrp="1"/>
          </p:cNvSpPr>
          <p:nvPr>
            <p:ph idx="1"/>
          </p:nvPr>
        </p:nvSpPr>
        <p:spPr/>
        <p:txBody>
          <a:bodyPr/>
          <a:lstStyle/>
          <a:p>
            <a:r>
              <a:rPr lang="en-US" dirty="0"/>
              <a:t> </a:t>
            </a:r>
            <a:r>
              <a:rPr lang="en-US" dirty="0" smtClean="0"/>
              <a:t>Facade provides a unified high-level interface to a complex low-level subsystem to make the subsystem easier to use</a:t>
            </a:r>
          </a:p>
          <a:p>
            <a:r>
              <a:rPr lang="en-US" dirty="0" smtClean="0"/>
              <a:t>The pattern promotes decoupling of the subsystem from its clients, but denying clients access to the low-level interface also reduces power and flexibility.</a:t>
            </a:r>
          </a:p>
          <a:p>
            <a:r>
              <a:rPr lang="en-US" dirty="0" smtClean="0"/>
              <a:t>Facades can evolve into a God Object</a:t>
            </a:r>
          </a:p>
          <a:p>
            <a:r>
              <a:rPr lang="en-US" dirty="0" smtClean="0"/>
              <a:t>Adapter makes legacy components compatible, Facade reduces the learning curve of a complex subsystem</a:t>
            </a:r>
          </a:p>
          <a:p>
            <a:r>
              <a:rPr lang="en-US" dirty="0" smtClean="0"/>
              <a:t>Facades are often singletons, and you can sometimes use an Abstract Factory in a place of Facade.</a:t>
            </a:r>
          </a:p>
        </p:txBody>
      </p:sp>
    </p:spTree>
    <p:extLst>
      <p:ext uri="{BB962C8B-B14F-4D97-AF65-F5344CB8AC3E}">
        <p14:creationId xmlns:p14="http://schemas.microsoft.com/office/powerpoint/2010/main" val="853981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5"/>
          <p:cNvSpPr>
            <a:spLocks noGrp="1"/>
          </p:cNvSpPr>
          <p:nvPr>
            <p:ph type="ctrTitle"/>
          </p:nvPr>
        </p:nvSpPr>
        <p:spPr>
          <a:xfrm>
            <a:off x="1906890" y="2323913"/>
            <a:ext cx="8361229" cy="2098226"/>
          </a:xfrm>
        </p:spPr>
        <p:txBody>
          <a:bodyPr/>
          <a:lstStyle/>
          <a:p>
            <a:r>
              <a:rPr lang="es-419" sz="2800" cap="none" dirty="0" smtClean="0"/>
              <a:t>El público está más familiarizado con el mal diseño que con el buen diseño. En realidad está condicionado para que prefiera el mal diseño porque es con el que vive. Lo nuevo le parece amenazador, lo viejo le da seguridad.</a:t>
            </a:r>
            <a:br>
              <a:rPr lang="es-419" sz="2800" cap="none" dirty="0" smtClean="0"/>
            </a:br>
            <a:r>
              <a:rPr lang="es-419" sz="2000" i="1" cap="none" dirty="0" smtClean="0"/>
              <a:t>Paul Rand</a:t>
            </a:r>
            <a:endParaRPr lang="es-419" sz="2800" i="1" cap="none" dirty="0"/>
          </a:p>
        </p:txBody>
      </p:sp>
    </p:spTree>
    <p:extLst>
      <p:ext uri="{BB962C8B-B14F-4D97-AF65-F5344CB8AC3E}">
        <p14:creationId xmlns:p14="http://schemas.microsoft.com/office/powerpoint/2010/main" val="10798577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smtClean="0"/>
              <a:t>Adapter</a:t>
            </a:r>
            <a:endParaRPr lang="es-419" dirty="0"/>
          </a:p>
        </p:txBody>
      </p:sp>
      <p:pic>
        <p:nvPicPr>
          <p:cNvPr id="1026" name="Picture 2" descr="Resultado de imagen para adap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2326" y="1764742"/>
            <a:ext cx="6316300" cy="30581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9026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smtClean="0"/>
              <a:t>Intent</a:t>
            </a:r>
            <a:endParaRPr lang="es-419" dirty="0"/>
          </a:p>
        </p:txBody>
      </p:sp>
      <p:sp>
        <p:nvSpPr>
          <p:cNvPr id="3" name="Marcador de contenido 2"/>
          <p:cNvSpPr>
            <a:spLocks noGrp="1"/>
          </p:cNvSpPr>
          <p:nvPr>
            <p:ph idx="1"/>
          </p:nvPr>
        </p:nvSpPr>
        <p:spPr/>
        <p:txBody>
          <a:bodyPr/>
          <a:lstStyle/>
          <a:p>
            <a:r>
              <a:rPr lang="en-US" dirty="0" smtClean="0"/>
              <a:t>Convert the interface of one class into another</a:t>
            </a:r>
          </a:p>
          <a:p>
            <a:r>
              <a:rPr lang="en-US" dirty="0" smtClean="0"/>
              <a:t>Wrap an existing class with a new interface</a:t>
            </a:r>
          </a:p>
          <a:p>
            <a:r>
              <a:rPr lang="en-US" dirty="0" smtClean="0"/>
              <a:t>Introduce a legacy component into a new system</a:t>
            </a:r>
          </a:p>
          <a:p>
            <a:endParaRPr lang="es-419" dirty="0"/>
          </a:p>
        </p:txBody>
      </p:sp>
    </p:spTree>
    <p:extLst>
      <p:ext uri="{BB962C8B-B14F-4D97-AF65-F5344CB8AC3E}">
        <p14:creationId xmlns:p14="http://schemas.microsoft.com/office/powerpoint/2010/main" val="15428761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err="1" smtClean="0"/>
              <a:t>Benefits</a:t>
            </a:r>
            <a:endParaRPr lang="es-419" dirty="0"/>
          </a:p>
        </p:txBody>
      </p:sp>
      <p:sp>
        <p:nvSpPr>
          <p:cNvPr id="3" name="Marcador de contenido 2"/>
          <p:cNvSpPr>
            <a:spLocks noGrp="1"/>
          </p:cNvSpPr>
          <p:nvPr>
            <p:ph idx="1"/>
          </p:nvPr>
        </p:nvSpPr>
        <p:spPr/>
        <p:txBody>
          <a:bodyPr/>
          <a:lstStyle/>
          <a:p>
            <a:r>
              <a:rPr lang="en-US" dirty="0" smtClean="0"/>
              <a:t>Adapters greatly improve code reuse</a:t>
            </a:r>
          </a:p>
          <a:p>
            <a:r>
              <a:rPr lang="en-US" dirty="0" smtClean="0"/>
              <a:t>You can reuse code across different platforms</a:t>
            </a:r>
            <a:endParaRPr lang="es-419" dirty="0"/>
          </a:p>
        </p:txBody>
      </p:sp>
    </p:spTree>
    <p:extLst>
      <p:ext uri="{BB962C8B-B14F-4D97-AF65-F5344CB8AC3E}">
        <p14:creationId xmlns:p14="http://schemas.microsoft.com/office/powerpoint/2010/main" val="894522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smtClean="0"/>
              <a:t>UML </a:t>
            </a:r>
            <a:endParaRPr lang="es-419" dirty="0"/>
          </a:p>
        </p:txBody>
      </p:sp>
      <p:pic>
        <p:nvPicPr>
          <p:cNvPr id="4" name="Marcador de contenido 3"/>
          <p:cNvPicPr>
            <a:picLocks noGrp="1" noChangeAspect="1"/>
          </p:cNvPicPr>
          <p:nvPr>
            <p:ph idx="1"/>
          </p:nvPr>
        </p:nvPicPr>
        <p:blipFill>
          <a:blip r:embed="rId2"/>
          <a:stretch>
            <a:fillRect/>
          </a:stretch>
        </p:blipFill>
        <p:spPr>
          <a:xfrm>
            <a:off x="2363566" y="1765037"/>
            <a:ext cx="8234786" cy="4754217"/>
          </a:xfrm>
          <a:prstGeom prst="rect">
            <a:avLst/>
          </a:prstGeom>
        </p:spPr>
      </p:pic>
    </p:spTree>
    <p:extLst>
      <p:ext uri="{BB962C8B-B14F-4D97-AF65-F5344CB8AC3E}">
        <p14:creationId xmlns:p14="http://schemas.microsoft.com/office/powerpoint/2010/main" val="72404285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TM10001105[[fn=Recorte]]</Template>
  <TotalTime>23515</TotalTime>
  <Words>1286</Words>
  <Application>Microsoft Office PowerPoint</Application>
  <PresentationFormat>Panorámica</PresentationFormat>
  <Paragraphs>137</Paragraphs>
  <Slides>40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40</vt:i4>
      </vt:variant>
    </vt:vector>
  </HeadingPairs>
  <TitlesOfParts>
    <vt:vector size="44" baseType="lpstr">
      <vt:lpstr>Arial</vt:lpstr>
      <vt:lpstr>Calibri</vt:lpstr>
      <vt:lpstr>Franklin Gothic Book</vt:lpstr>
      <vt:lpstr>Crop</vt:lpstr>
      <vt:lpstr>Structural design patterns</vt:lpstr>
      <vt:lpstr>Structural Design Patterns</vt:lpstr>
      <vt:lpstr>Structural Design Patterns</vt:lpstr>
      <vt:lpstr>Structural Design Patterns</vt:lpstr>
      <vt:lpstr>El público está más familiarizado con el mal diseño que con el buen diseño. En realidad está condicionado para que prefiera el mal diseño porque es con el que vive. Lo nuevo le parece amenazador, lo viejo le da seguridad. Paul Rand</vt:lpstr>
      <vt:lpstr>Adapter</vt:lpstr>
      <vt:lpstr>Intent</vt:lpstr>
      <vt:lpstr>Benefits</vt:lpstr>
      <vt:lpstr>UML </vt:lpstr>
      <vt:lpstr>Checklist</vt:lpstr>
      <vt:lpstr>Final Comments</vt:lpstr>
      <vt:lpstr>Bridge Pattern</vt:lpstr>
      <vt:lpstr>Intent</vt:lpstr>
      <vt:lpstr>Orthogonal classes hierarchies</vt:lpstr>
      <vt:lpstr>Bridge Pattern</vt:lpstr>
      <vt:lpstr>Benefits</vt:lpstr>
      <vt:lpstr>UML</vt:lpstr>
      <vt:lpstr>Checklist</vt:lpstr>
      <vt:lpstr>Final Comments</vt:lpstr>
      <vt:lpstr>Bridge Pattern</vt:lpstr>
      <vt:lpstr>Composite Pattern</vt:lpstr>
      <vt:lpstr>Intent</vt:lpstr>
      <vt:lpstr>Benefits</vt:lpstr>
      <vt:lpstr>UML</vt:lpstr>
      <vt:lpstr>Checklist </vt:lpstr>
      <vt:lpstr>Decorator Pattern</vt:lpstr>
      <vt:lpstr>Intent</vt:lpstr>
      <vt:lpstr>Benefits</vt:lpstr>
      <vt:lpstr>UML</vt:lpstr>
      <vt:lpstr>Checklist</vt:lpstr>
      <vt:lpstr>Final Comments</vt:lpstr>
      <vt:lpstr>Decorator Pattern </vt:lpstr>
      <vt:lpstr>Facade Pattern </vt:lpstr>
      <vt:lpstr>Intent</vt:lpstr>
      <vt:lpstr>Benefits</vt:lpstr>
      <vt:lpstr>Risks</vt:lpstr>
      <vt:lpstr>UML</vt:lpstr>
      <vt:lpstr>Checklist</vt:lpstr>
      <vt:lpstr>Final Comments</vt:lpstr>
      <vt:lpstr>Facade Pattern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uml</dc:title>
  <dc:creator>Lidia .</dc:creator>
  <cp:lastModifiedBy>Lidia .</cp:lastModifiedBy>
  <cp:revision>133</cp:revision>
  <dcterms:created xsi:type="dcterms:W3CDTF">2018-07-24T16:02:13Z</dcterms:created>
  <dcterms:modified xsi:type="dcterms:W3CDTF">2018-10-26T16:03:45Z</dcterms:modified>
</cp:coreProperties>
</file>