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81" r:id="rId3"/>
    <p:sldId id="315" r:id="rId4"/>
    <p:sldId id="314" r:id="rId5"/>
    <p:sldId id="338" r:id="rId6"/>
    <p:sldId id="316" r:id="rId7"/>
    <p:sldId id="339" r:id="rId8"/>
    <p:sldId id="317" r:id="rId9"/>
    <p:sldId id="319" r:id="rId10"/>
    <p:sldId id="320" r:id="rId11"/>
    <p:sldId id="337" r:id="rId12"/>
    <p:sldId id="321" r:id="rId13"/>
    <p:sldId id="324" r:id="rId14"/>
    <p:sldId id="325" r:id="rId15"/>
    <p:sldId id="326" r:id="rId16"/>
    <p:sldId id="340" r:id="rId17"/>
    <p:sldId id="34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A5D48-40E4-4B84-B971-FEF140ABAC59}" type="datetimeFigureOut">
              <a:rPr lang="en-US" smtClean="0"/>
              <a:t>9/18/2018</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50C12-7E03-4DAB-AE81-6FE743E22531}" type="slidenum">
              <a:rPr lang="en-US" smtClean="0"/>
              <a:t>‹Nº›</a:t>
            </a:fld>
            <a:endParaRPr lang="en-US" dirty="0"/>
          </a:p>
        </p:txBody>
      </p:sp>
    </p:spTree>
    <p:extLst>
      <p:ext uri="{BB962C8B-B14F-4D97-AF65-F5344CB8AC3E}">
        <p14:creationId xmlns:p14="http://schemas.microsoft.com/office/powerpoint/2010/main" val="106731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Patrones</a:t>
            </a:r>
            <a:r>
              <a:rPr lang="en-US" dirty="0" smtClean="0"/>
              <a:t> de </a:t>
            </a:r>
            <a:r>
              <a:rPr lang="en-US" dirty="0" err="1" smtClean="0"/>
              <a:t>diseño</a:t>
            </a:r>
            <a:endParaRPr lang="en-US" dirty="0"/>
          </a:p>
        </p:txBody>
      </p:sp>
      <p:sp>
        <p:nvSpPr>
          <p:cNvPr id="4" name="Marcador de texto 3"/>
          <p:cNvSpPr>
            <a:spLocks noGrp="1"/>
          </p:cNvSpPr>
          <p:nvPr>
            <p:ph type="body" idx="1"/>
          </p:nvPr>
        </p:nvSpPr>
        <p:spPr/>
        <p:txBody>
          <a:bodyPr/>
          <a:lstStyle/>
          <a:p>
            <a:endParaRPr lang="es-419"/>
          </a:p>
        </p:txBody>
      </p:sp>
    </p:spTree>
    <p:extLst>
      <p:ext uri="{BB962C8B-B14F-4D97-AF65-F5344CB8AC3E}">
        <p14:creationId xmlns:p14="http://schemas.microsoft.com/office/powerpoint/2010/main" val="1112571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¿Por qué es importante?</a:t>
            </a:r>
            <a:endParaRPr lang="es-419" dirty="0"/>
          </a:p>
        </p:txBody>
      </p:sp>
      <p:sp>
        <p:nvSpPr>
          <p:cNvPr id="3" name="Marcador de contenido 2"/>
          <p:cNvSpPr>
            <a:spLocks noGrp="1"/>
          </p:cNvSpPr>
          <p:nvPr>
            <p:ph idx="1"/>
          </p:nvPr>
        </p:nvSpPr>
        <p:spPr/>
        <p:txBody>
          <a:bodyPr/>
          <a:lstStyle/>
          <a:p>
            <a:pPr marL="0" indent="0">
              <a:buNone/>
            </a:pPr>
            <a:r>
              <a:rPr lang="es-ES" dirty="0" smtClean="0"/>
              <a:t>“Reinventar la rueda”</a:t>
            </a:r>
            <a:endParaRPr lang="es-419" dirty="0"/>
          </a:p>
        </p:txBody>
      </p:sp>
    </p:spTree>
    <p:extLst>
      <p:ext uri="{BB962C8B-B14F-4D97-AF65-F5344CB8AC3E}">
        <p14:creationId xmlns:p14="http://schemas.microsoft.com/office/powerpoint/2010/main" val="894522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¿Por qué es importante?</a:t>
            </a:r>
            <a:endParaRPr lang="es-419" dirty="0"/>
          </a:p>
        </p:txBody>
      </p:sp>
      <p:sp>
        <p:nvSpPr>
          <p:cNvPr id="3" name="Marcador de contenido 2"/>
          <p:cNvSpPr>
            <a:spLocks noGrp="1"/>
          </p:cNvSpPr>
          <p:nvPr>
            <p:ph idx="1"/>
          </p:nvPr>
        </p:nvSpPr>
        <p:spPr/>
        <p:txBody>
          <a:bodyPr/>
          <a:lstStyle/>
          <a:p>
            <a:pPr marL="0" indent="0">
              <a:buNone/>
            </a:pPr>
            <a:r>
              <a:rPr lang="es-ES" dirty="0" smtClean="0"/>
              <a:t>Al utilizar patrones de diseño existentes, se adquiere una solución probada para un problema en específico.</a:t>
            </a:r>
          </a:p>
          <a:p>
            <a:pPr marL="0" indent="0">
              <a:buNone/>
            </a:pPr>
            <a:r>
              <a:rPr lang="es-ES" dirty="0" smtClean="0"/>
              <a:t>A medida que se aplica cada patrón, las soluciones se integran y la aplicación que se va a elaborar se acerca más al diseño final.</a:t>
            </a:r>
            <a:endParaRPr lang="es-419" dirty="0"/>
          </a:p>
        </p:txBody>
      </p:sp>
    </p:spTree>
    <p:extLst>
      <p:ext uri="{BB962C8B-B14F-4D97-AF65-F5344CB8AC3E}">
        <p14:creationId xmlns:p14="http://schemas.microsoft.com/office/powerpoint/2010/main" val="724042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t>
            </a:r>
            <a:r>
              <a:rPr lang="en-US" dirty="0" err="1" smtClean="0"/>
              <a:t>Qué</a:t>
            </a:r>
            <a:r>
              <a:rPr lang="en-US" dirty="0" smtClean="0"/>
              <a:t> </a:t>
            </a:r>
            <a:r>
              <a:rPr lang="en-US" dirty="0" err="1" smtClean="0"/>
              <a:t>pasos</a:t>
            </a:r>
            <a:r>
              <a:rPr lang="en-US" dirty="0" smtClean="0"/>
              <a:t> se </a:t>
            </a:r>
            <a:r>
              <a:rPr lang="en-US" dirty="0" err="1" smtClean="0"/>
              <a:t>deben</a:t>
            </a:r>
            <a:r>
              <a:rPr lang="en-US" dirty="0" smtClean="0"/>
              <a:t> </a:t>
            </a:r>
            <a:r>
              <a:rPr lang="en-US" dirty="0" err="1" smtClean="0"/>
              <a:t>seguir</a:t>
            </a:r>
            <a:r>
              <a:rPr lang="en-US" dirty="0" smtClean="0"/>
              <a:t>?</a:t>
            </a:r>
            <a:endParaRPr lang="es-419" dirty="0"/>
          </a:p>
        </p:txBody>
      </p:sp>
      <p:sp>
        <p:nvSpPr>
          <p:cNvPr id="3" name="Marcador de contenido 2"/>
          <p:cNvSpPr>
            <a:spLocks noGrp="1"/>
          </p:cNvSpPr>
          <p:nvPr>
            <p:ph idx="1"/>
          </p:nvPr>
        </p:nvSpPr>
        <p:spPr>
          <a:xfrm>
            <a:off x="1371600" y="2286000"/>
            <a:ext cx="9601200" cy="4007708"/>
          </a:xfrm>
        </p:spPr>
        <p:txBody>
          <a:bodyPr>
            <a:normAutofit/>
          </a:bodyPr>
          <a:lstStyle/>
          <a:p>
            <a:r>
              <a:rPr lang="es-ES" dirty="0" smtClean="0"/>
              <a:t>Se estudian los requerimientos</a:t>
            </a:r>
            <a:r>
              <a:rPr lang="es-419" dirty="0" smtClean="0"/>
              <a:t>, y se obtiene un conjunto jerárquico de problemas por resolver.</a:t>
            </a:r>
          </a:p>
          <a:p>
            <a:r>
              <a:rPr lang="es-419" dirty="0" smtClean="0"/>
              <a:t>Se divide el espacio de problemas de modo que sea posible identificar subconjuntos de problemas asociados.</a:t>
            </a:r>
          </a:p>
          <a:p>
            <a:r>
              <a:rPr lang="es-419" dirty="0" smtClean="0"/>
              <a:t>Los problemas también pueden organizarse por el tipo: arquitectónicos, de componentes, algorítmicos, de interfaz de usuario, etc…</a:t>
            </a:r>
          </a:p>
          <a:p>
            <a:r>
              <a:rPr lang="es-419" dirty="0" smtClean="0"/>
              <a:t>Se busca un patrón previo representado en el nivel de abstracción adecuado.</a:t>
            </a:r>
          </a:p>
          <a:p>
            <a:r>
              <a:rPr lang="es-419" dirty="0" smtClean="0"/>
              <a:t>Se adapta a las necesidades de nuestro software.</a:t>
            </a:r>
            <a:endParaRPr lang="es-ES" dirty="0" smtClean="0"/>
          </a:p>
        </p:txBody>
      </p:sp>
    </p:spTree>
    <p:extLst>
      <p:ext uri="{BB962C8B-B14F-4D97-AF65-F5344CB8AC3E}">
        <p14:creationId xmlns:p14="http://schemas.microsoft.com/office/powerpoint/2010/main" val="2491973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Reconoci</a:t>
            </a:r>
            <a:r>
              <a:rPr lang="en-US" dirty="0" err="1" smtClean="0"/>
              <a:t>miento</a:t>
            </a:r>
            <a:r>
              <a:rPr lang="en-US" dirty="0" smtClean="0"/>
              <a:t> de </a:t>
            </a:r>
            <a:r>
              <a:rPr lang="en-US" dirty="0" err="1" smtClean="0"/>
              <a:t>Patrones</a:t>
            </a:r>
            <a:endParaRPr lang="es-419" dirty="0"/>
          </a:p>
        </p:txBody>
      </p:sp>
      <p:sp>
        <p:nvSpPr>
          <p:cNvPr id="3" name="Marcador de contenido 2"/>
          <p:cNvSpPr>
            <a:spLocks noGrp="1"/>
          </p:cNvSpPr>
          <p:nvPr>
            <p:ph idx="1"/>
          </p:nvPr>
        </p:nvSpPr>
        <p:spPr>
          <a:xfrm>
            <a:off x="1371600" y="2286000"/>
            <a:ext cx="3562865" cy="3581400"/>
          </a:xfrm>
        </p:spPr>
        <p:txBody>
          <a:bodyPr/>
          <a:lstStyle/>
          <a:p>
            <a:pPr marL="0" indent="0">
              <a:buNone/>
            </a:pPr>
            <a:r>
              <a:rPr lang="es-ES" sz="2400" dirty="0" smtClean="0"/>
              <a:t>El ser humano es inherentemente bueno para reconocer patrones.</a:t>
            </a:r>
            <a:endParaRPr lang="es-419" dirty="0"/>
          </a:p>
        </p:txBody>
      </p:sp>
      <p:pic>
        <p:nvPicPr>
          <p:cNvPr id="2050" name="Picture 2" descr="Resultado de imagen para cuello de botella traf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004" y="2171700"/>
            <a:ext cx="6175655" cy="3957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456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Patrones</a:t>
            </a:r>
            <a:r>
              <a:rPr lang="en-US" dirty="0" smtClean="0"/>
              <a:t> </a:t>
            </a:r>
            <a:r>
              <a:rPr lang="en-US" dirty="0" err="1" smtClean="0"/>
              <a:t>Generativos</a:t>
            </a:r>
            <a:endParaRPr lang="es-419" dirty="0"/>
          </a:p>
        </p:txBody>
      </p:sp>
      <p:sp>
        <p:nvSpPr>
          <p:cNvPr id="4" name="Marcador de contenido 3"/>
          <p:cNvSpPr>
            <a:spLocks noGrp="1"/>
          </p:cNvSpPr>
          <p:nvPr>
            <p:ph idx="1"/>
          </p:nvPr>
        </p:nvSpPr>
        <p:spPr/>
        <p:txBody>
          <a:bodyPr/>
          <a:lstStyle/>
          <a:p>
            <a:pPr marL="0" indent="0">
              <a:buNone/>
            </a:pPr>
            <a:r>
              <a:rPr lang="es-419" dirty="0" smtClean="0"/>
              <a:t>Siempre se debe intentar dar con un patrón generativo, es decir, describe el aspecto y provee una manera de construir dicho aspecto dentro de un sistema de fuerzas que con únicas en un context</a:t>
            </a:r>
            <a:r>
              <a:rPr lang="es-419" dirty="0" smtClean="0"/>
              <a:t>o </a:t>
            </a:r>
          </a:p>
          <a:p>
            <a:pPr marL="0" indent="0">
              <a:buNone/>
            </a:pPr>
            <a:endParaRPr lang="es-419" dirty="0"/>
          </a:p>
          <a:p>
            <a:pPr marL="0" indent="0">
              <a:buNone/>
            </a:pPr>
            <a:r>
              <a:rPr lang="es-419" b="1" i="1" dirty="0" smtClean="0"/>
              <a:t>Generatividad</a:t>
            </a:r>
          </a:p>
          <a:p>
            <a:pPr marL="0" indent="0">
              <a:buNone/>
            </a:pPr>
            <a:r>
              <a:rPr lang="es-419" dirty="0" smtClean="0"/>
              <a:t>La aplicación sucesiva de varios patrones, cada uno de los cuales incluye su propio problemas y fuerzas, y que despliega una solución más grande que emerge indirectamente como resultado de soluciones más pequeñas</a:t>
            </a:r>
            <a:endParaRPr lang="es-419" dirty="0"/>
          </a:p>
        </p:txBody>
      </p:sp>
    </p:spTree>
    <p:extLst>
      <p:ext uri="{BB962C8B-B14F-4D97-AF65-F5344CB8AC3E}">
        <p14:creationId xmlns:p14="http://schemas.microsoft.com/office/powerpoint/2010/main" val="2180440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Tipos</a:t>
            </a:r>
            <a:r>
              <a:rPr lang="en-US" dirty="0" smtClean="0"/>
              <a:t> de </a:t>
            </a:r>
            <a:r>
              <a:rPr lang="en-US" dirty="0" err="1" smtClean="0"/>
              <a:t>patrones</a:t>
            </a:r>
            <a:r>
              <a:rPr lang="en-US" dirty="0" smtClean="0"/>
              <a:t> de </a:t>
            </a:r>
            <a:r>
              <a:rPr lang="en-US" dirty="0" err="1"/>
              <a:t>d</a:t>
            </a:r>
            <a:r>
              <a:rPr lang="en-US" dirty="0" err="1" smtClean="0"/>
              <a:t>iseño</a:t>
            </a:r>
            <a:endParaRPr lang="es-419" dirty="0"/>
          </a:p>
        </p:txBody>
      </p:sp>
      <p:sp>
        <p:nvSpPr>
          <p:cNvPr id="4" name="Marcador de contenido 3"/>
          <p:cNvSpPr>
            <a:spLocks noGrp="1"/>
          </p:cNvSpPr>
          <p:nvPr>
            <p:ph idx="1"/>
          </p:nvPr>
        </p:nvSpPr>
        <p:spPr/>
        <p:txBody>
          <a:bodyPr>
            <a:normAutofit lnSpcReduction="10000"/>
          </a:bodyPr>
          <a:lstStyle/>
          <a:p>
            <a:pPr>
              <a:buFont typeface="Arial" panose="020B0604020202020204" pitchFamily="34" charset="0"/>
              <a:buChar char="•"/>
            </a:pPr>
            <a:r>
              <a:rPr lang="es-ES" dirty="0" smtClean="0"/>
              <a:t>Creacionales: se centran en la creación, composición y representación de objetos. Encierran el conocimiento acerca de cuales con las clases concretas que usa el sistema, pero al mismo tiempo ocultan la manera en la que las instancias de dichas clases se crean y agrupan. Establecen restricciones en el tipo y número de objetos que es posible crear dentro de un sistema.</a:t>
            </a:r>
          </a:p>
          <a:p>
            <a:pPr lvl="1">
              <a:buFont typeface="Arial" panose="020B0604020202020204" pitchFamily="34" charset="0"/>
              <a:buChar char="•"/>
            </a:pPr>
            <a:r>
              <a:rPr lang="es-ES" dirty="0" err="1" smtClean="0"/>
              <a:t>Singleton</a:t>
            </a:r>
            <a:endParaRPr lang="es-ES" dirty="0" smtClean="0"/>
          </a:p>
          <a:p>
            <a:pPr lvl="1">
              <a:buFont typeface="Arial" panose="020B0604020202020204" pitchFamily="34" charset="0"/>
              <a:buChar char="•"/>
            </a:pPr>
            <a:r>
              <a:rPr lang="es-ES" dirty="0" err="1" smtClean="0"/>
              <a:t>Prototype</a:t>
            </a:r>
            <a:endParaRPr lang="es-ES" dirty="0" smtClean="0"/>
          </a:p>
          <a:p>
            <a:pPr lvl="1">
              <a:buFont typeface="Arial" panose="020B0604020202020204" pitchFamily="34" charset="0"/>
              <a:buChar char="•"/>
            </a:pPr>
            <a:r>
              <a:rPr lang="es-ES" dirty="0" err="1" smtClean="0"/>
              <a:t>Builder</a:t>
            </a:r>
            <a:endParaRPr lang="es-ES" dirty="0" smtClean="0"/>
          </a:p>
          <a:p>
            <a:pPr lvl="1">
              <a:buFont typeface="Arial" panose="020B0604020202020204" pitchFamily="34" charset="0"/>
              <a:buChar char="•"/>
            </a:pPr>
            <a:r>
              <a:rPr lang="es-ES" dirty="0" smtClean="0"/>
              <a:t>Factory </a:t>
            </a:r>
          </a:p>
          <a:p>
            <a:pPr lvl="1">
              <a:buFont typeface="Arial" panose="020B0604020202020204" pitchFamily="34" charset="0"/>
              <a:buChar char="•"/>
            </a:pPr>
            <a:r>
              <a:rPr lang="es-ES" dirty="0" err="1" smtClean="0"/>
              <a:t>Abstract</a:t>
            </a:r>
            <a:r>
              <a:rPr lang="es-ES" dirty="0" smtClean="0"/>
              <a:t> Factory</a:t>
            </a:r>
          </a:p>
          <a:p>
            <a:pPr lvl="1">
              <a:buFont typeface="Arial" panose="020B0604020202020204" pitchFamily="34" charset="0"/>
              <a:buChar char="•"/>
            </a:pPr>
            <a:r>
              <a:rPr lang="es-ES" dirty="0" err="1" smtClean="0"/>
              <a:t>Object</a:t>
            </a:r>
            <a:r>
              <a:rPr lang="es-ES" dirty="0" smtClean="0"/>
              <a:t> Pool</a:t>
            </a:r>
          </a:p>
          <a:p>
            <a:pPr>
              <a:buFont typeface="Arial" panose="020B0604020202020204" pitchFamily="34" charset="0"/>
              <a:buChar char="•"/>
            </a:pPr>
            <a:endParaRPr lang="es-ES" dirty="0" smtClean="0"/>
          </a:p>
        </p:txBody>
      </p:sp>
    </p:spTree>
    <p:extLst>
      <p:ext uri="{BB962C8B-B14F-4D97-AF65-F5344CB8AC3E}">
        <p14:creationId xmlns:p14="http://schemas.microsoft.com/office/powerpoint/2010/main" val="1901719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Tipos</a:t>
            </a:r>
            <a:r>
              <a:rPr lang="en-US" dirty="0" smtClean="0"/>
              <a:t> de </a:t>
            </a:r>
            <a:r>
              <a:rPr lang="en-US" dirty="0" err="1" smtClean="0"/>
              <a:t>patrones</a:t>
            </a:r>
            <a:r>
              <a:rPr lang="en-US" dirty="0" smtClean="0"/>
              <a:t> de </a:t>
            </a:r>
            <a:r>
              <a:rPr lang="en-US" dirty="0" err="1"/>
              <a:t>d</a:t>
            </a:r>
            <a:r>
              <a:rPr lang="en-US" dirty="0" err="1" smtClean="0"/>
              <a:t>iseño</a:t>
            </a:r>
            <a:endParaRPr lang="es-419" dirty="0"/>
          </a:p>
        </p:txBody>
      </p:sp>
      <p:sp>
        <p:nvSpPr>
          <p:cNvPr id="4" name="Marcador de contenido 3"/>
          <p:cNvSpPr>
            <a:spLocks noGrp="1"/>
          </p:cNvSpPr>
          <p:nvPr>
            <p:ph idx="1"/>
          </p:nvPr>
        </p:nvSpPr>
        <p:spPr/>
        <p:txBody>
          <a:bodyPr>
            <a:normAutofit fontScale="92500" lnSpcReduction="10000"/>
          </a:bodyPr>
          <a:lstStyle/>
          <a:p>
            <a:pPr>
              <a:buFont typeface="Arial" panose="020B0604020202020204" pitchFamily="34" charset="0"/>
              <a:buChar char="•"/>
            </a:pPr>
            <a:r>
              <a:rPr lang="es-ES" dirty="0"/>
              <a:t>Estructurales: </a:t>
            </a:r>
            <a:r>
              <a:rPr lang="es-ES" dirty="0" smtClean="0"/>
              <a:t>se centran en problemas y soluciones asociados con la manera en la que se organizan e integran las clases y objetos para construir una estructura más grande, Los patrones que se centran en aspectos orientados a clases proporcionan mecanismos de herencia que conducen a interfaces de programas mas eficaces. Los patrones que se centran en objetos sugieren técnicas para combinar objetos dentro de otros objetos.</a:t>
            </a:r>
          </a:p>
          <a:p>
            <a:pPr lvl="1">
              <a:buFont typeface="Arial" panose="020B0604020202020204" pitchFamily="34" charset="0"/>
              <a:buChar char="•"/>
            </a:pPr>
            <a:r>
              <a:rPr lang="es-ES" dirty="0" err="1" smtClean="0"/>
              <a:t>Adapter</a:t>
            </a:r>
            <a:endParaRPr lang="es-ES" dirty="0" smtClean="0"/>
          </a:p>
          <a:p>
            <a:pPr lvl="1">
              <a:buFont typeface="Arial" panose="020B0604020202020204" pitchFamily="34" charset="0"/>
              <a:buChar char="•"/>
            </a:pPr>
            <a:r>
              <a:rPr lang="es-ES" dirty="0" smtClean="0"/>
              <a:t>Bridge</a:t>
            </a:r>
          </a:p>
          <a:p>
            <a:pPr lvl="1">
              <a:buFont typeface="Arial" panose="020B0604020202020204" pitchFamily="34" charset="0"/>
              <a:buChar char="•"/>
            </a:pPr>
            <a:r>
              <a:rPr lang="es-ES" dirty="0" err="1" smtClean="0"/>
              <a:t>Composite</a:t>
            </a:r>
            <a:endParaRPr lang="es-ES" dirty="0" smtClean="0"/>
          </a:p>
          <a:p>
            <a:pPr lvl="1">
              <a:buFont typeface="Arial" panose="020B0604020202020204" pitchFamily="34" charset="0"/>
              <a:buChar char="•"/>
            </a:pPr>
            <a:r>
              <a:rPr lang="es-ES" dirty="0" err="1" smtClean="0"/>
              <a:t>Decorator</a:t>
            </a:r>
            <a:endParaRPr lang="es-ES" dirty="0" smtClean="0"/>
          </a:p>
          <a:p>
            <a:pPr lvl="1">
              <a:buFont typeface="Arial" panose="020B0604020202020204" pitchFamily="34" charset="0"/>
              <a:buChar char="•"/>
            </a:pPr>
            <a:r>
              <a:rPr lang="es-ES" dirty="0" err="1" smtClean="0"/>
              <a:t>Facade</a:t>
            </a:r>
            <a:endParaRPr lang="es-ES" dirty="0" smtClean="0"/>
          </a:p>
          <a:p>
            <a:pPr lvl="1">
              <a:buFont typeface="Arial" panose="020B0604020202020204" pitchFamily="34" charset="0"/>
              <a:buChar char="•"/>
            </a:pPr>
            <a:r>
              <a:rPr lang="es-ES" dirty="0" smtClean="0"/>
              <a:t>Proxy</a:t>
            </a:r>
            <a:endParaRPr lang="es-ES" dirty="0"/>
          </a:p>
        </p:txBody>
      </p:sp>
    </p:spTree>
    <p:extLst>
      <p:ext uri="{BB962C8B-B14F-4D97-AF65-F5344CB8AC3E}">
        <p14:creationId xmlns:p14="http://schemas.microsoft.com/office/powerpoint/2010/main" val="2007250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Tipos</a:t>
            </a:r>
            <a:r>
              <a:rPr lang="en-US" dirty="0" smtClean="0"/>
              <a:t> de </a:t>
            </a:r>
            <a:r>
              <a:rPr lang="en-US" dirty="0" err="1" smtClean="0"/>
              <a:t>patrones</a:t>
            </a:r>
            <a:r>
              <a:rPr lang="en-US" dirty="0" smtClean="0"/>
              <a:t> de </a:t>
            </a:r>
            <a:r>
              <a:rPr lang="en-US" dirty="0" err="1"/>
              <a:t>d</a:t>
            </a:r>
            <a:r>
              <a:rPr lang="en-US" dirty="0" err="1" smtClean="0"/>
              <a:t>iseño</a:t>
            </a:r>
            <a:endParaRPr lang="es-419" dirty="0"/>
          </a:p>
        </p:txBody>
      </p:sp>
      <p:sp>
        <p:nvSpPr>
          <p:cNvPr id="4" name="Marcador de contenido 3"/>
          <p:cNvSpPr>
            <a:spLocks noGrp="1"/>
          </p:cNvSpPr>
          <p:nvPr>
            <p:ph idx="1"/>
          </p:nvPr>
        </p:nvSpPr>
        <p:spPr/>
        <p:txBody>
          <a:bodyPr>
            <a:normAutofit fontScale="92500" lnSpcReduction="10000"/>
          </a:bodyPr>
          <a:lstStyle/>
          <a:p>
            <a:pPr>
              <a:buFont typeface="Arial" panose="020B0604020202020204" pitchFamily="34" charset="0"/>
              <a:buChar char="•"/>
            </a:pPr>
            <a:r>
              <a:rPr lang="es-ES" dirty="0" smtClean="0"/>
              <a:t>Conductuales: se enfocan en los problemas se enfocan a problemas asociados con la asignación de responsabilidad entre los objetos y la manera en la que se efectúa la comunicación entre ellos.</a:t>
            </a:r>
          </a:p>
          <a:p>
            <a:pPr lvl="1">
              <a:buFont typeface="Arial" panose="020B0604020202020204" pitchFamily="34" charset="0"/>
              <a:buChar char="•"/>
            </a:pPr>
            <a:r>
              <a:rPr lang="es-ES" dirty="0" err="1" smtClean="0"/>
              <a:t>Chain</a:t>
            </a:r>
            <a:r>
              <a:rPr lang="es-ES" dirty="0" smtClean="0"/>
              <a:t> of </a:t>
            </a:r>
            <a:r>
              <a:rPr lang="es-ES" dirty="0" err="1" smtClean="0"/>
              <a:t>responsability</a:t>
            </a:r>
            <a:r>
              <a:rPr lang="es-ES" dirty="0" smtClean="0"/>
              <a:t> </a:t>
            </a:r>
          </a:p>
          <a:p>
            <a:pPr lvl="1">
              <a:buFont typeface="Arial" panose="020B0604020202020204" pitchFamily="34" charset="0"/>
              <a:buChar char="•"/>
            </a:pPr>
            <a:r>
              <a:rPr lang="es-ES" dirty="0" err="1" smtClean="0"/>
              <a:t>Command</a:t>
            </a:r>
            <a:endParaRPr lang="es-ES" dirty="0" smtClean="0"/>
          </a:p>
          <a:p>
            <a:pPr lvl="1">
              <a:buFont typeface="Arial" panose="020B0604020202020204" pitchFamily="34" charset="0"/>
              <a:buChar char="•"/>
            </a:pPr>
            <a:r>
              <a:rPr lang="es-ES" dirty="0" err="1" smtClean="0"/>
              <a:t>Interpreter</a:t>
            </a:r>
            <a:endParaRPr lang="es-ES" dirty="0" smtClean="0"/>
          </a:p>
          <a:p>
            <a:pPr lvl="1">
              <a:buFont typeface="Arial" panose="020B0604020202020204" pitchFamily="34" charset="0"/>
              <a:buChar char="•"/>
            </a:pPr>
            <a:r>
              <a:rPr lang="es-ES" dirty="0" err="1" smtClean="0"/>
              <a:t>Iterator</a:t>
            </a:r>
            <a:endParaRPr lang="es-ES" dirty="0" smtClean="0"/>
          </a:p>
          <a:p>
            <a:pPr lvl="1">
              <a:buFont typeface="Arial" panose="020B0604020202020204" pitchFamily="34" charset="0"/>
              <a:buChar char="•"/>
            </a:pPr>
            <a:r>
              <a:rPr lang="es-ES" dirty="0" smtClean="0"/>
              <a:t>Mediator</a:t>
            </a:r>
          </a:p>
          <a:p>
            <a:pPr lvl="1">
              <a:buFont typeface="Arial" panose="020B0604020202020204" pitchFamily="34" charset="0"/>
              <a:buChar char="•"/>
            </a:pPr>
            <a:r>
              <a:rPr lang="es-ES" dirty="0" smtClean="0"/>
              <a:t>Memento</a:t>
            </a:r>
          </a:p>
          <a:p>
            <a:pPr lvl="1">
              <a:buFont typeface="Arial" panose="020B0604020202020204" pitchFamily="34" charset="0"/>
              <a:buChar char="•"/>
            </a:pPr>
            <a:r>
              <a:rPr lang="es-ES" dirty="0" err="1" smtClean="0"/>
              <a:t>Observer</a:t>
            </a:r>
            <a:endParaRPr lang="es-ES" dirty="0" smtClean="0"/>
          </a:p>
          <a:p>
            <a:pPr lvl="1">
              <a:buFont typeface="Arial" panose="020B0604020202020204" pitchFamily="34" charset="0"/>
              <a:buChar char="•"/>
            </a:pPr>
            <a:r>
              <a:rPr lang="es-ES" dirty="0" err="1" smtClean="0"/>
              <a:t>Strategy</a:t>
            </a:r>
            <a:endParaRPr lang="es-ES" dirty="0" smtClean="0"/>
          </a:p>
        </p:txBody>
      </p:sp>
    </p:spTree>
    <p:extLst>
      <p:ext uri="{BB962C8B-B14F-4D97-AF65-F5344CB8AC3E}">
        <p14:creationId xmlns:p14="http://schemas.microsoft.com/office/powerpoint/2010/main" val="3334697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419" dirty="0" smtClean="0"/>
              <a:t>¿Qué es un patrón de diseño?</a:t>
            </a:r>
            <a:endParaRPr lang="es-419" dirty="0"/>
          </a:p>
        </p:txBody>
      </p:sp>
      <p:pic>
        <p:nvPicPr>
          <p:cNvPr id="1026" name="Picture 2" descr="Resultado de imagen para th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992" y="685800"/>
            <a:ext cx="4762500" cy="503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270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419" dirty="0" smtClean="0"/>
              <a:t>Arquitectura</a:t>
            </a:r>
            <a:endParaRPr lang="es-419" dirty="0"/>
          </a:p>
        </p:txBody>
      </p:sp>
      <p:pic>
        <p:nvPicPr>
          <p:cNvPr id="10" name="Marcador de posición de imagen 9"/>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486" t="12491" r="14568" b="12491"/>
          <a:stretch/>
        </p:blipFill>
        <p:spPr>
          <a:xfrm rot="5400000">
            <a:off x="6430256" y="97191"/>
            <a:ext cx="4865509" cy="6657975"/>
          </a:xfrm>
        </p:spPr>
      </p:pic>
      <p:sp>
        <p:nvSpPr>
          <p:cNvPr id="9" name="Marcador de texto 8"/>
          <p:cNvSpPr>
            <a:spLocks noGrp="1"/>
          </p:cNvSpPr>
          <p:nvPr>
            <p:ph type="body" sz="half" idx="2"/>
          </p:nvPr>
        </p:nvSpPr>
        <p:spPr/>
        <p:txBody>
          <a:bodyPr/>
          <a:lstStyle/>
          <a:p>
            <a:r>
              <a:rPr lang="en-US" dirty="0" err="1" smtClean="0"/>
              <a:t>Finalmente</a:t>
            </a:r>
            <a:r>
              <a:rPr lang="en-US" dirty="0" smtClean="0"/>
              <a:t> </a:t>
            </a:r>
            <a:r>
              <a:rPr lang="en-US" dirty="0" err="1" smtClean="0"/>
              <a:t>es</a:t>
            </a:r>
            <a:r>
              <a:rPr lang="en-US" dirty="0" smtClean="0"/>
              <a:t> arte …</a:t>
            </a:r>
          </a:p>
          <a:p>
            <a:r>
              <a:rPr lang="en-US" dirty="0" smtClean="0"/>
              <a:t>Pero </a:t>
            </a:r>
            <a:r>
              <a:rPr lang="en-US" dirty="0" err="1" smtClean="0"/>
              <a:t>también</a:t>
            </a:r>
            <a:r>
              <a:rPr lang="en-US" dirty="0" smtClean="0"/>
              <a:t> son las miles de decisions, </a:t>
            </a:r>
            <a:r>
              <a:rPr lang="en-US" dirty="0" err="1" smtClean="0"/>
              <a:t>tanto</a:t>
            </a:r>
            <a:r>
              <a:rPr lang="en-US" dirty="0" smtClean="0"/>
              <a:t> </a:t>
            </a:r>
            <a:r>
              <a:rPr lang="en-US" dirty="0" err="1" smtClean="0"/>
              <a:t>grandes</a:t>
            </a:r>
            <a:r>
              <a:rPr lang="en-US" dirty="0" smtClean="0"/>
              <a:t> </a:t>
            </a:r>
            <a:r>
              <a:rPr lang="en-US" dirty="0" err="1" smtClean="0"/>
              <a:t>como</a:t>
            </a:r>
            <a:r>
              <a:rPr lang="en-US" dirty="0" smtClean="0"/>
              <a:t> </a:t>
            </a:r>
            <a:r>
              <a:rPr lang="en-US" dirty="0" err="1" smtClean="0"/>
              <a:t>pequeñas</a:t>
            </a:r>
            <a:r>
              <a:rPr lang="en-US" dirty="0" smtClean="0"/>
              <a:t>.</a:t>
            </a:r>
          </a:p>
          <a:p>
            <a:r>
              <a:rPr lang="en-US" dirty="0" err="1" smtClean="0"/>
              <a:t>Algunas</a:t>
            </a:r>
            <a:r>
              <a:rPr lang="en-US" dirty="0" smtClean="0"/>
              <a:t> se </a:t>
            </a:r>
            <a:r>
              <a:rPr lang="en-US" dirty="0" err="1" smtClean="0"/>
              <a:t>toman</a:t>
            </a:r>
            <a:r>
              <a:rPr lang="en-US" dirty="0" smtClean="0"/>
              <a:t> </a:t>
            </a:r>
            <a:r>
              <a:rPr lang="en-US" dirty="0" err="1" smtClean="0"/>
              <a:t>en</a:t>
            </a:r>
            <a:r>
              <a:rPr lang="en-US" dirty="0" smtClean="0"/>
              <a:t> </a:t>
            </a:r>
            <a:r>
              <a:rPr lang="en-US" dirty="0" err="1" smtClean="0"/>
              <a:t>una</a:t>
            </a:r>
            <a:r>
              <a:rPr lang="en-US" dirty="0" smtClean="0"/>
              <a:t> </a:t>
            </a:r>
            <a:r>
              <a:rPr lang="en-US" dirty="0" err="1" smtClean="0"/>
              <a:t>etapa</a:t>
            </a:r>
            <a:r>
              <a:rPr lang="en-US" dirty="0" smtClean="0"/>
              <a:t> </a:t>
            </a:r>
            <a:r>
              <a:rPr lang="en-US" dirty="0" err="1" smtClean="0"/>
              <a:t>temprana</a:t>
            </a:r>
            <a:r>
              <a:rPr lang="en-US" dirty="0" smtClean="0"/>
              <a:t> </a:t>
            </a:r>
            <a:r>
              <a:rPr lang="en-US" dirty="0" err="1" smtClean="0"/>
              <a:t>donde</a:t>
            </a:r>
            <a:r>
              <a:rPr lang="en-US" dirty="0" smtClean="0"/>
              <a:t> el </a:t>
            </a:r>
            <a:r>
              <a:rPr lang="en-US" dirty="0" err="1" smtClean="0"/>
              <a:t>impacto</a:t>
            </a:r>
            <a:r>
              <a:rPr lang="en-US" dirty="0" smtClean="0"/>
              <a:t> </a:t>
            </a:r>
            <a:r>
              <a:rPr lang="en-US" dirty="0" err="1" smtClean="0"/>
              <a:t>es</a:t>
            </a:r>
            <a:r>
              <a:rPr lang="en-US" dirty="0" smtClean="0"/>
              <a:t> </a:t>
            </a:r>
            <a:r>
              <a:rPr lang="en-US" dirty="0" err="1" smtClean="0"/>
              <a:t>profundo</a:t>
            </a:r>
            <a:r>
              <a:rPr lang="en-US" dirty="0" smtClean="0"/>
              <a:t>, y </a:t>
            </a:r>
            <a:r>
              <a:rPr lang="en-US" dirty="0" err="1" smtClean="0"/>
              <a:t>otras</a:t>
            </a:r>
            <a:r>
              <a:rPr lang="en-US" dirty="0" smtClean="0"/>
              <a:t> se </a:t>
            </a:r>
            <a:r>
              <a:rPr lang="en-US" dirty="0" err="1" smtClean="0"/>
              <a:t>dejan</a:t>
            </a:r>
            <a:r>
              <a:rPr lang="en-US" dirty="0" smtClean="0"/>
              <a:t> para </a:t>
            </a:r>
            <a:r>
              <a:rPr lang="en-US" dirty="0" err="1" smtClean="0"/>
              <a:t>después</a:t>
            </a:r>
            <a:r>
              <a:rPr lang="en-US" dirty="0" smtClean="0"/>
              <a:t> </a:t>
            </a:r>
            <a:r>
              <a:rPr lang="en-US" dirty="0" err="1" smtClean="0"/>
              <a:t>dejando</a:t>
            </a:r>
            <a:r>
              <a:rPr lang="en-US" dirty="0" smtClean="0"/>
              <a:t> las </a:t>
            </a:r>
            <a:r>
              <a:rPr lang="en-US" dirty="0" err="1" smtClean="0"/>
              <a:t>slimitaciones</a:t>
            </a:r>
            <a:r>
              <a:rPr lang="en-US" dirty="0" smtClean="0"/>
              <a:t> para </a:t>
            </a:r>
            <a:r>
              <a:rPr lang="en-US" dirty="0" err="1" smtClean="0"/>
              <a:t>una</a:t>
            </a:r>
            <a:r>
              <a:rPr lang="en-US" dirty="0" smtClean="0"/>
              <a:t> </a:t>
            </a:r>
            <a:r>
              <a:rPr lang="en-US" dirty="0" err="1" smtClean="0"/>
              <a:t>etapa</a:t>
            </a:r>
            <a:r>
              <a:rPr lang="en-US" dirty="0" smtClean="0"/>
              <a:t> </a:t>
            </a:r>
            <a:r>
              <a:rPr lang="en-US" dirty="0" err="1" smtClean="0"/>
              <a:t>futura</a:t>
            </a:r>
            <a:r>
              <a:rPr lang="en-US" dirty="0"/>
              <a:t>.</a:t>
            </a:r>
            <a:endParaRPr lang="es-419" dirty="0"/>
          </a:p>
        </p:txBody>
      </p:sp>
    </p:spTree>
    <p:extLst>
      <p:ext uri="{BB962C8B-B14F-4D97-AF65-F5344CB8AC3E}">
        <p14:creationId xmlns:p14="http://schemas.microsoft.com/office/powerpoint/2010/main" val="1372514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Patrón de Diseño </a:t>
            </a:r>
            <a:r>
              <a:rPr lang="en-US" dirty="0"/>
              <a:t>¿</a:t>
            </a:r>
            <a:r>
              <a:rPr lang="en-US" dirty="0" err="1"/>
              <a:t>Qué</a:t>
            </a:r>
            <a:r>
              <a:rPr lang="en-US" dirty="0"/>
              <a:t> </a:t>
            </a:r>
            <a:r>
              <a:rPr lang="en-US" dirty="0" err="1"/>
              <a:t>es</a:t>
            </a:r>
            <a:r>
              <a:rPr lang="en-US" dirty="0"/>
              <a:t>?</a:t>
            </a:r>
            <a:br>
              <a:rPr lang="en-US" dirty="0"/>
            </a:br>
            <a:endParaRPr lang="es-419" dirty="0"/>
          </a:p>
        </p:txBody>
      </p:sp>
      <p:sp>
        <p:nvSpPr>
          <p:cNvPr id="6" name="Marcador de contenido 5"/>
          <p:cNvSpPr>
            <a:spLocks noGrp="1"/>
          </p:cNvSpPr>
          <p:nvPr>
            <p:ph idx="1"/>
          </p:nvPr>
        </p:nvSpPr>
        <p:spPr/>
        <p:txBody>
          <a:bodyPr>
            <a:normAutofit/>
          </a:bodyPr>
          <a:lstStyle/>
          <a:p>
            <a:pPr marL="0" indent="0">
              <a:buNone/>
            </a:pPr>
            <a:r>
              <a:rPr lang="es-419" dirty="0" smtClean="0"/>
              <a:t>Brad Appleton define un patrón de diseño de la siguiente manera:</a:t>
            </a:r>
            <a:br>
              <a:rPr lang="es-419" dirty="0" smtClean="0"/>
            </a:br>
            <a:r>
              <a:rPr lang="es-419" dirty="0" smtClean="0"/>
              <a:t>“Es una mezcla con nombre propio de puntos de vista que contienen la esencia de una solución demostrada para un problema recurrente dentro de cierto contexto de necesidades en competencia”</a:t>
            </a:r>
          </a:p>
          <a:p>
            <a:pPr marL="0" indent="0">
              <a:buNone/>
            </a:pPr>
            <a:endParaRPr lang="es-419" dirty="0"/>
          </a:p>
          <a:p>
            <a:pPr marL="0" indent="0">
              <a:buNone/>
            </a:pPr>
            <a:r>
              <a:rPr lang="es-419" dirty="0" smtClean="0"/>
              <a:t>Se caracteriza como “una regla de tres partes que expresa una relación entre cierto contexto, un problema y una solución”</a:t>
            </a:r>
            <a:endParaRPr lang="es-419" dirty="0"/>
          </a:p>
        </p:txBody>
      </p:sp>
      <p:sp>
        <p:nvSpPr>
          <p:cNvPr id="3" name="Marcador de contenido 2"/>
          <p:cNvSpPr>
            <a:spLocks noGrp="1"/>
          </p:cNvSpPr>
          <p:nvPr>
            <p:ph type="body" sz="half" idx="2"/>
          </p:nvPr>
        </p:nvSpPr>
        <p:spPr/>
        <p:txBody>
          <a:bodyPr/>
          <a:lstStyle/>
          <a:p>
            <a:pPr marL="0" indent="0">
              <a:buNone/>
            </a:pPr>
            <a:endParaRPr lang="es-419" dirty="0"/>
          </a:p>
        </p:txBody>
      </p:sp>
    </p:spTree>
    <p:extLst>
      <p:ext uri="{BB962C8B-B14F-4D97-AF65-F5344CB8AC3E}">
        <p14:creationId xmlns:p14="http://schemas.microsoft.com/office/powerpoint/2010/main" val="3203377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Sistema de </a:t>
            </a:r>
            <a:r>
              <a:rPr lang="en-US" dirty="0" err="1" smtClean="0"/>
              <a:t>fuerzas</a:t>
            </a:r>
            <a:r>
              <a:rPr lang="en-US" dirty="0"/>
              <a:t/>
            </a:r>
            <a:br>
              <a:rPr lang="en-US" dirty="0"/>
            </a:br>
            <a:endParaRPr lang="es-419" dirty="0"/>
          </a:p>
        </p:txBody>
      </p:sp>
      <p:sp>
        <p:nvSpPr>
          <p:cNvPr id="6" name="Marcador de contenido 5"/>
          <p:cNvSpPr>
            <a:spLocks noGrp="1"/>
          </p:cNvSpPr>
          <p:nvPr>
            <p:ph idx="1"/>
          </p:nvPr>
        </p:nvSpPr>
        <p:spPr/>
        <p:txBody>
          <a:bodyPr>
            <a:normAutofit/>
          </a:bodyPr>
          <a:lstStyle/>
          <a:p>
            <a:pPr marL="0" indent="0">
              <a:buNone/>
            </a:pPr>
            <a:r>
              <a:rPr lang="es-419" dirty="0" smtClean="0"/>
              <a:t>Una persona desea viajar de New York a los Ángeles.</a:t>
            </a:r>
          </a:p>
          <a:p>
            <a:r>
              <a:rPr lang="es-419" dirty="0" smtClean="0"/>
              <a:t>¿Cuán rápido quiere ir la persona de un destino a otro?</a:t>
            </a:r>
          </a:p>
          <a:p>
            <a:r>
              <a:rPr lang="es-419" dirty="0" smtClean="0"/>
              <a:t>¿el viaje incluye paradas en los miradores?</a:t>
            </a:r>
          </a:p>
          <a:p>
            <a:r>
              <a:rPr lang="es-419" dirty="0" smtClean="0"/>
              <a:t>¿Cuál es el presupuesto?</a:t>
            </a:r>
          </a:p>
          <a:p>
            <a:r>
              <a:rPr lang="es-419" dirty="0" smtClean="0"/>
              <a:t>El viaje está previsto para un objetivo en especifico.</a:t>
            </a:r>
          </a:p>
        </p:txBody>
      </p:sp>
    </p:spTree>
    <p:extLst>
      <p:ext uri="{BB962C8B-B14F-4D97-AF65-F5344CB8AC3E}">
        <p14:creationId xmlns:p14="http://schemas.microsoft.com/office/powerpoint/2010/main" val="102935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Un </a:t>
            </a:r>
            <a:r>
              <a:rPr lang="en-US" dirty="0" err="1" smtClean="0"/>
              <a:t>patrón</a:t>
            </a:r>
            <a:r>
              <a:rPr lang="en-US" dirty="0" smtClean="0"/>
              <a:t> </a:t>
            </a:r>
            <a:r>
              <a:rPr lang="en-US" dirty="0" err="1" smtClean="0"/>
              <a:t>es</a:t>
            </a:r>
            <a:r>
              <a:rPr lang="en-US" dirty="0" smtClean="0"/>
              <a:t> </a:t>
            </a:r>
            <a:r>
              <a:rPr lang="en-US" dirty="0" err="1" smtClean="0"/>
              <a:t>eficaz</a:t>
            </a:r>
            <a:r>
              <a:rPr lang="en-US" dirty="0" smtClean="0"/>
              <a:t> </a:t>
            </a:r>
            <a:r>
              <a:rPr lang="en-US" dirty="0" err="1" smtClean="0"/>
              <a:t>si</a:t>
            </a:r>
            <a:r>
              <a:rPr lang="en-US" dirty="0" smtClean="0"/>
              <a:t>:</a:t>
            </a:r>
            <a:endParaRPr lang="es-419" dirty="0"/>
          </a:p>
        </p:txBody>
      </p:sp>
      <p:sp>
        <p:nvSpPr>
          <p:cNvPr id="6" name="Marcador de contenido 5"/>
          <p:cNvSpPr>
            <a:spLocks noGrp="1"/>
          </p:cNvSpPr>
          <p:nvPr>
            <p:ph idx="1"/>
          </p:nvPr>
        </p:nvSpPr>
        <p:spPr/>
        <p:txBody>
          <a:bodyPr>
            <a:normAutofit/>
          </a:bodyPr>
          <a:lstStyle/>
          <a:p>
            <a:r>
              <a:rPr lang="en-US" dirty="0" err="1" smtClean="0"/>
              <a:t>Resuelve</a:t>
            </a:r>
            <a:r>
              <a:rPr lang="en-US" dirty="0" smtClean="0"/>
              <a:t> un </a:t>
            </a:r>
            <a:r>
              <a:rPr lang="en-US" dirty="0" err="1" smtClean="0"/>
              <a:t>problema</a:t>
            </a:r>
            <a:endParaRPr lang="en-US" dirty="0" smtClean="0"/>
          </a:p>
          <a:p>
            <a:r>
              <a:rPr lang="en-US" dirty="0" err="1" smtClean="0"/>
              <a:t>Concepto</a:t>
            </a:r>
            <a:r>
              <a:rPr lang="en-US" dirty="0" smtClean="0"/>
              <a:t> </a:t>
            </a:r>
            <a:r>
              <a:rPr lang="en-US" dirty="0" err="1" smtClean="0"/>
              <a:t>probado</a:t>
            </a:r>
            <a:endParaRPr lang="en-US" dirty="0" smtClean="0"/>
          </a:p>
          <a:p>
            <a:r>
              <a:rPr lang="en-US" dirty="0" smtClean="0"/>
              <a:t>La </a:t>
            </a:r>
            <a:r>
              <a:rPr lang="en-US" dirty="0" err="1" smtClean="0"/>
              <a:t>solución</a:t>
            </a:r>
            <a:r>
              <a:rPr lang="en-US" dirty="0" smtClean="0"/>
              <a:t> no </a:t>
            </a:r>
            <a:r>
              <a:rPr lang="en-US" dirty="0" err="1" smtClean="0"/>
              <a:t>es</a:t>
            </a:r>
            <a:r>
              <a:rPr lang="en-US" dirty="0" smtClean="0"/>
              <a:t> </a:t>
            </a:r>
            <a:r>
              <a:rPr lang="en-US" dirty="0" err="1" smtClean="0"/>
              <a:t>obvia</a:t>
            </a:r>
            <a:endParaRPr lang="en-US" dirty="0" smtClean="0"/>
          </a:p>
          <a:p>
            <a:r>
              <a:rPr lang="en-US" dirty="0" err="1" smtClean="0"/>
              <a:t>Describen</a:t>
            </a:r>
            <a:r>
              <a:rPr lang="en-US" dirty="0" smtClean="0"/>
              <a:t> </a:t>
            </a:r>
            <a:r>
              <a:rPr lang="en-US" dirty="0" err="1" smtClean="0"/>
              <a:t>una</a:t>
            </a:r>
            <a:r>
              <a:rPr lang="en-US" dirty="0" smtClean="0"/>
              <a:t> </a:t>
            </a:r>
            <a:r>
              <a:rPr lang="en-US" dirty="0" err="1" smtClean="0"/>
              <a:t>relación</a:t>
            </a:r>
            <a:endParaRPr lang="en-US" dirty="0"/>
          </a:p>
        </p:txBody>
      </p:sp>
    </p:spTree>
    <p:extLst>
      <p:ext uri="{BB962C8B-B14F-4D97-AF65-F5344CB8AC3E}">
        <p14:creationId xmlns:p14="http://schemas.microsoft.com/office/powerpoint/2010/main" val="2898454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Objetivos</a:t>
            </a:r>
            <a:endParaRPr lang="es-419" dirty="0"/>
          </a:p>
        </p:txBody>
      </p:sp>
      <p:sp>
        <p:nvSpPr>
          <p:cNvPr id="6" name="Marcador de contenido 5"/>
          <p:cNvSpPr>
            <a:spLocks noGrp="1"/>
          </p:cNvSpPr>
          <p:nvPr>
            <p:ph idx="1"/>
          </p:nvPr>
        </p:nvSpPr>
        <p:spPr/>
        <p:txBody>
          <a:bodyPr>
            <a:normAutofit/>
          </a:bodyPr>
          <a:lstStyle/>
          <a:p>
            <a:pPr marL="0" indent="0">
              <a:buNone/>
            </a:pPr>
            <a:r>
              <a:rPr lang="en-US" dirty="0" smtClean="0"/>
              <a:t>El </a:t>
            </a:r>
            <a:r>
              <a:rPr lang="en-US" dirty="0" err="1" smtClean="0"/>
              <a:t>objetivo</a:t>
            </a:r>
            <a:r>
              <a:rPr lang="en-US" dirty="0" smtClean="0"/>
              <a:t> de </a:t>
            </a:r>
            <a:r>
              <a:rPr lang="en-US" dirty="0" err="1" smtClean="0"/>
              <a:t>cada</a:t>
            </a:r>
            <a:r>
              <a:rPr lang="en-US" dirty="0" smtClean="0"/>
              <a:t> </a:t>
            </a:r>
            <a:r>
              <a:rPr lang="en-US" dirty="0" err="1" smtClean="0"/>
              <a:t>patrón</a:t>
            </a:r>
            <a:r>
              <a:rPr lang="en-US" dirty="0" smtClean="0"/>
              <a:t> de </a:t>
            </a:r>
            <a:r>
              <a:rPr lang="en-US" dirty="0" err="1" smtClean="0"/>
              <a:t>diseño</a:t>
            </a:r>
            <a:r>
              <a:rPr lang="en-US" dirty="0" smtClean="0"/>
              <a:t> </a:t>
            </a:r>
            <a:r>
              <a:rPr lang="en-US" dirty="0" err="1" smtClean="0"/>
              <a:t>es</a:t>
            </a:r>
            <a:r>
              <a:rPr lang="en-US" dirty="0" smtClean="0"/>
              <a:t> </a:t>
            </a:r>
            <a:r>
              <a:rPr lang="en-US" dirty="0" err="1" smtClean="0"/>
              <a:t>proporcionar</a:t>
            </a:r>
            <a:r>
              <a:rPr lang="en-US" dirty="0" smtClean="0"/>
              <a:t> </a:t>
            </a:r>
            <a:r>
              <a:rPr lang="en-US" dirty="0" err="1" smtClean="0"/>
              <a:t>una</a:t>
            </a:r>
            <a:r>
              <a:rPr lang="en-US" dirty="0" smtClean="0"/>
              <a:t> </a:t>
            </a:r>
            <a:r>
              <a:rPr lang="en-US" dirty="0" err="1" smtClean="0"/>
              <a:t>descripción</a:t>
            </a:r>
            <a:r>
              <a:rPr lang="en-US" dirty="0" smtClean="0"/>
              <a:t> que </a:t>
            </a:r>
            <a:r>
              <a:rPr lang="en-US" dirty="0" err="1" smtClean="0"/>
              <a:t>permita</a:t>
            </a:r>
            <a:r>
              <a:rPr lang="en-US" dirty="0" smtClean="0"/>
              <a:t> a un </a:t>
            </a:r>
            <a:r>
              <a:rPr lang="en-US" dirty="0" err="1" smtClean="0"/>
              <a:t>diseñador</a:t>
            </a:r>
            <a:r>
              <a:rPr lang="en-US" dirty="0" smtClean="0"/>
              <a:t> </a:t>
            </a:r>
            <a:r>
              <a:rPr lang="en-US" dirty="0" err="1" smtClean="0"/>
              <a:t>determinar</a:t>
            </a:r>
            <a:r>
              <a:rPr lang="en-US" dirty="0" smtClean="0"/>
              <a:t>:</a:t>
            </a:r>
          </a:p>
          <a:p>
            <a:r>
              <a:rPr lang="en-US" dirty="0" smtClean="0"/>
              <a:t>Si el </a:t>
            </a:r>
            <a:r>
              <a:rPr lang="en-US" dirty="0" err="1" smtClean="0"/>
              <a:t>patrón</a:t>
            </a:r>
            <a:r>
              <a:rPr lang="en-US" dirty="0" smtClean="0"/>
              <a:t> </a:t>
            </a:r>
            <a:r>
              <a:rPr lang="en-US" dirty="0" err="1" smtClean="0"/>
              <a:t>es</a:t>
            </a:r>
            <a:r>
              <a:rPr lang="en-US" dirty="0" smtClean="0"/>
              <a:t> applicable al </a:t>
            </a:r>
            <a:r>
              <a:rPr lang="en-US" dirty="0" err="1" smtClean="0"/>
              <a:t>trabajo</a:t>
            </a:r>
            <a:r>
              <a:rPr lang="en-US" dirty="0" smtClean="0"/>
              <a:t> </a:t>
            </a:r>
            <a:r>
              <a:rPr lang="en-US" dirty="0" err="1" smtClean="0"/>
              <a:t>en</a:t>
            </a:r>
            <a:r>
              <a:rPr lang="en-US" dirty="0" smtClean="0"/>
              <a:t> </a:t>
            </a:r>
            <a:r>
              <a:rPr lang="en-US" dirty="0" err="1" smtClean="0"/>
              <a:t>cuestión</a:t>
            </a:r>
            <a:r>
              <a:rPr lang="en-US" dirty="0" smtClean="0"/>
              <a:t> </a:t>
            </a:r>
          </a:p>
          <a:p>
            <a:r>
              <a:rPr lang="en-US" dirty="0" smtClean="0"/>
              <a:t>Si </a:t>
            </a:r>
            <a:r>
              <a:rPr lang="en-US" dirty="0" err="1" smtClean="0"/>
              <a:t>puede</a:t>
            </a:r>
            <a:r>
              <a:rPr lang="en-US" dirty="0" smtClean="0"/>
              <a:t> </a:t>
            </a:r>
            <a:r>
              <a:rPr lang="en-US" dirty="0" err="1" smtClean="0"/>
              <a:t>volverse</a:t>
            </a:r>
            <a:r>
              <a:rPr lang="en-US" dirty="0" smtClean="0"/>
              <a:t> a </a:t>
            </a:r>
            <a:r>
              <a:rPr lang="en-US" dirty="0" err="1" smtClean="0"/>
              <a:t>usar</a:t>
            </a:r>
            <a:r>
              <a:rPr lang="en-US" dirty="0" smtClean="0"/>
              <a:t> (con lo que se </a:t>
            </a:r>
            <a:r>
              <a:rPr lang="en-US" dirty="0" err="1" smtClean="0"/>
              <a:t>ahorra</a:t>
            </a:r>
            <a:r>
              <a:rPr lang="en-US" dirty="0" smtClean="0"/>
              <a:t> </a:t>
            </a:r>
            <a:r>
              <a:rPr lang="en-US" dirty="0" err="1" smtClean="0"/>
              <a:t>tiempo</a:t>
            </a:r>
            <a:r>
              <a:rPr lang="en-US" dirty="0" smtClean="0"/>
              <a:t> de </a:t>
            </a:r>
            <a:r>
              <a:rPr lang="en-US" dirty="0" err="1" smtClean="0"/>
              <a:t>diseño</a:t>
            </a:r>
            <a:r>
              <a:rPr lang="en-US" dirty="0" smtClean="0"/>
              <a:t>)</a:t>
            </a:r>
          </a:p>
          <a:p>
            <a:r>
              <a:rPr lang="en-US" dirty="0" smtClean="0"/>
              <a:t>Si </a:t>
            </a:r>
            <a:r>
              <a:rPr lang="en-US" dirty="0" err="1" smtClean="0"/>
              <a:t>sirve</a:t>
            </a:r>
            <a:r>
              <a:rPr lang="en-US" dirty="0" smtClean="0"/>
              <a:t> </a:t>
            </a:r>
            <a:r>
              <a:rPr lang="en-US" dirty="0" err="1" smtClean="0"/>
              <a:t>como</a:t>
            </a:r>
            <a:r>
              <a:rPr lang="en-US" dirty="0" smtClean="0"/>
              <a:t> </a:t>
            </a:r>
            <a:r>
              <a:rPr lang="en-US" dirty="0" err="1" smtClean="0"/>
              <a:t>guía</a:t>
            </a:r>
            <a:r>
              <a:rPr lang="en-US" dirty="0" smtClean="0"/>
              <a:t> para </a:t>
            </a:r>
            <a:r>
              <a:rPr lang="en-US" dirty="0" err="1" smtClean="0"/>
              <a:t>desarrollar</a:t>
            </a:r>
            <a:r>
              <a:rPr lang="en-US" dirty="0" smtClean="0"/>
              <a:t> un patron </a:t>
            </a:r>
            <a:r>
              <a:rPr lang="en-US" dirty="0" err="1" smtClean="0"/>
              <a:t>distinto</a:t>
            </a:r>
            <a:r>
              <a:rPr lang="en-US" dirty="0" smtClean="0"/>
              <a:t> </a:t>
            </a:r>
            <a:r>
              <a:rPr lang="en-US" dirty="0" err="1" smtClean="0"/>
              <a:t>en</a:t>
            </a:r>
            <a:r>
              <a:rPr lang="en-US" dirty="0" smtClean="0"/>
              <a:t> </a:t>
            </a:r>
            <a:r>
              <a:rPr lang="en-US" dirty="0" err="1" smtClean="0"/>
              <a:t>funciones</a:t>
            </a:r>
            <a:r>
              <a:rPr lang="en-US" dirty="0" smtClean="0"/>
              <a:t> o </a:t>
            </a:r>
            <a:r>
              <a:rPr lang="en-US" dirty="0" err="1" smtClean="0"/>
              <a:t>estructura</a:t>
            </a:r>
            <a:r>
              <a:rPr lang="en-US" dirty="0" smtClean="0"/>
              <a:t>.</a:t>
            </a:r>
            <a:endParaRPr lang="en-US" dirty="0"/>
          </a:p>
        </p:txBody>
      </p:sp>
      <p:sp>
        <p:nvSpPr>
          <p:cNvPr id="3" name="Marcador de contenido 2"/>
          <p:cNvSpPr>
            <a:spLocks noGrp="1"/>
          </p:cNvSpPr>
          <p:nvPr>
            <p:ph type="body" sz="half" idx="2"/>
          </p:nvPr>
        </p:nvSpPr>
        <p:spPr/>
        <p:txBody>
          <a:bodyPr/>
          <a:lstStyle/>
          <a:p>
            <a:pPr marL="0" indent="0">
              <a:buNone/>
            </a:pPr>
            <a:endParaRPr lang="es-419" dirty="0"/>
          </a:p>
        </p:txBody>
      </p:sp>
    </p:spTree>
    <p:extLst>
      <p:ext uri="{BB962C8B-B14F-4D97-AF65-F5344CB8AC3E}">
        <p14:creationId xmlns:p14="http://schemas.microsoft.com/office/powerpoint/2010/main" val="850089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906890" y="2323913"/>
            <a:ext cx="8361229" cy="2098226"/>
          </a:xfrm>
        </p:spPr>
        <p:txBody>
          <a:bodyPr/>
          <a:lstStyle/>
          <a:p>
            <a:r>
              <a:rPr lang="es-419" sz="2800" cap="none" dirty="0" smtClean="0"/>
              <a:t>Es difícil leer un libro sobre los principios de la </a:t>
            </a:r>
            <a:r>
              <a:rPr lang="es-419" sz="2800" cap="none" dirty="0" err="1" smtClean="0"/>
              <a:t>magía</a:t>
            </a:r>
            <a:r>
              <a:rPr lang="es-419" sz="2800" cap="none" dirty="0" smtClean="0"/>
              <a:t> sin echar una mirada de vez en cuando a la portada para asegurarse de que no es un texto sobre diseño de software.</a:t>
            </a:r>
            <a:br>
              <a:rPr lang="es-419" sz="2800" cap="none" dirty="0" smtClean="0"/>
            </a:br>
            <a:r>
              <a:rPr lang="es-419" sz="2000" i="1" cap="none" dirty="0" smtClean="0"/>
              <a:t>Bruce </a:t>
            </a:r>
            <a:r>
              <a:rPr lang="es-419" sz="2000" i="1" cap="none" dirty="0" err="1" smtClean="0"/>
              <a:t>Togmazzini</a:t>
            </a:r>
            <a:endParaRPr lang="es-419" sz="2800" i="1" cap="none" dirty="0"/>
          </a:p>
        </p:txBody>
      </p:sp>
    </p:spTree>
    <p:extLst>
      <p:ext uri="{BB962C8B-B14F-4D97-AF65-F5344CB8AC3E}">
        <p14:creationId xmlns:p14="http://schemas.microsoft.com/office/powerpoint/2010/main" val="1079857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¿Quién lo hace?</a:t>
            </a:r>
            <a:endParaRPr lang="es-419" dirty="0"/>
          </a:p>
        </p:txBody>
      </p:sp>
      <p:sp>
        <p:nvSpPr>
          <p:cNvPr id="3" name="Marcador de contenido 2"/>
          <p:cNvSpPr>
            <a:spLocks noGrp="1"/>
          </p:cNvSpPr>
          <p:nvPr>
            <p:ph idx="1"/>
          </p:nvPr>
        </p:nvSpPr>
        <p:spPr/>
        <p:txBody>
          <a:bodyPr/>
          <a:lstStyle/>
          <a:p>
            <a:r>
              <a:rPr lang="es-ES" dirty="0" smtClean="0"/>
              <a:t>Los ingenieros de software estudian cada problema hallado para una nueva aplicación (no necesariamente), y después trata de encontrar una solución relevante, buscando en un deposito de patrones.</a:t>
            </a:r>
            <a:endParaRPr lang="es-ES" dirty="0"/>
          </a:p>
          <a:p>
            <a:endParaRPr lang="es-419" dirty="0"/>
          </a:p>
        </p:txBody>
      </p:sp>
    </p:spTree>
    <p:extLst>
      <p:ext uri="{BB962C8B-B14F-4D97-AF65-F5344CB8AC3E}">
        <p14:creationId xmlns:p14="http://schemas.microsoft.com/office/powerpoint/2010/main" val="3321902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19908</TotalTime>
  <Words>718</Words>
  <Application>Microsoft Office PowerPoint</Application>
  <PresentationFormat>Panorámica</PresentationFormat>
  <Paragraphs>73</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Franklin Gothic Book</vt:lpstr>
      <vt:lpstr>Crop</vt:lpstr>
      <vt:lpstr>Patrones de diseño</vt:lpstr>
      <vt:lpstr>¿Qué es un patrón de diseño?</vt:lpstr>
      <vt:lpstr>Arquitectura</vt:lpstr>
      <vt:lpstr>Patrón de Diseño ¿Qué es? </vt:lpstr>
      <vt:lpstr>Sistema de fuerzas </vt:lpstr>
      <vt:lpstr>Un patrón es eficaz si:</vt:lpstr>
      <vt:lpstr>Objetivos</vt:lpstr>
      <vt:lpstr>Es difícil leer un libro sobre los principios de la magía sin echar una mirada de vez en cuando a la portada para asegurarse de que no es un texto sobre diseño de software. Bruce Togmazzini</vt:lpstr>
      <vt:lpstr>¿Quién lo hace?</vt:lpstr>
      <vt:lpstr>¿Por qué es importante?</vt:lpstr>
      <vt:lpstr>¿Por qué es importante?</vt:lpstr>
      <vt:lpstr>¿Qué pasos se deben seguir?</vt:lpstr>
      <vt:lpstr>Reconocimiento de Patrones</vt:lpstr>
      <vt:lpstr>Patrones Generativos</vt:lpstr>
      <vt:lpstr>Tipos de patrones de diseño</vt:lpstr>
      <vt:lpstr>Tipos de patrones de diseño</vt:lpstr>
      <vt:lpstr>Tipos de patrones de diseño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uml</dc:title>
  <dc:creator>Lidia .</dc:creator>
  <cp:lastModifiedBy>Lidia .</cp:lastModifiedBy>
  <cp:revision>109</cp:revision>
  <dcterms:created xsi:type="dcterms:W3CDTF">2018-07-24T16:02:13Z</dcterms:created>
  <dcterms:modified xsi:type="dcterms:W3CDTF">2018-09-26T15:05:06Z</dcterms:modified>
</cp:coreProperties>
</file>