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69" r:id="rId2"/>
    <p:sldId id="286" r:id="rId3"/>
    <p:sldId id="306" r:id="rId4"/>
    <p:sldId id="307" r:id="rId5"/>
    <p:sldId id="310" r:id="rId6"/>
    <p:sldId id="309" r:id="rId7"/>
    <p:sldId id="264" r:id="rId8"/>
    <p:sldId id="270" r:id="rId9"/>
    <p:sldId id="305" r:id="rId10"/>
    <p:sldId id="281" r:id="rId11"/>
    <p:sldId id="282" r:id="rId12"/>
    <p:sldId id="284" r:id="rId13"/>
    <p:sldId id="301" r:id="rId14"/>
    <p:sldId id="261" r:id="rId15"/>
    <p:sldId id="298" r:id="rId16"/>
    <p:sldId id="300" r:id="rId17"/>
    <p:sldId id="276" r:id="rId18"/>
    <p:sldId id="304" r:id="rId19"/>
    <p:sldId id="291" r:id="rId20"/>
    <p:sldId id="294" r:id="rId21"/>
    <p:sldId id="295" r:id="rId22"/>
    <p:sldId id="312" r:id="rId23"/>
    <p:sldId id="293" r:id="rId24"/>
    <p:sldId id="311" r:id="rId25"/>
    <p:sldId id="292" r:id="rId26"/>
    <p:sldId id="259" r:id="rId27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rivas" initials="lr" lastIdx="1" clrIdx="0">
    <p:extLst>
      <p:ext uri="{19B8F6BF-5375-455C-9EA6-DF929625EA0E}">
        <p15:presenceInfo xmlns:p15="http://schemas.microsoft.com/office/powerpoint/2012/main" userId="luis riv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2" autoAdjust="0"/>
  </p:normalViewPr>
  <p:slideViewPr>
    <p:cSldViewPr>
      <p:cViewPr varScale="1">
        <p:scale>
          <a:sx n="72" d="100"/>
          <a:sy n="72" d="100"/>
        </p:scale>
        <p:origin x="13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6D6AE5-4088-4BCB-AB38-535D5380275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E07AE4F7-E000-45C3-B6D4-EB1BAE1E1A3B}">
      <dgm:prSet phldrT="[Texto]"/>
      <dgm:spPr/>
      <dgm:t>
        <a:bodyPr/>
        <a:lstStyle/>
        <a:p>
          <a:r>
            <a:rPr lang="es-BO"/>
            <a:t>Costos</a:t>
          </a:r>
        </a:p>
      </dgm:t>
    </dgm:pt>
    <dgm:pt modelId="{1C9DDAB1-9177-42E6-B126-981B7BB93704}" type="parTrans" cxnId="{54013A35-E2DA-4EB9-B028-7891C47ECE17}">
      <dgm:prSet/>
      <dgm:spPr/>
      <dgm:t>
        <a:bodyPr/>
        <a:lstStyle/>
        <a:p>
          <a:endParaRPr lang="es-BO"/>
        </a:p>
      </dgm:t>
    </dgm:pt>
    <dgm:pt modelId="{1C2D4DDB-6EC1-4C77-99A1-B14A4AE52126}" type="sibTrans" cxnId="{54013A35-E2DA-4EB9-B028-7891C47ECE17}">
      <dgm:prSet/>
      <dgm:spPr/>
      <dgm:t>
        <a:bodyPr/>
        <a:lstStyle/>
        <a:p>
          <a:endParaRPr lang="es-BO"/>
        </a:p>
      </dgm:t>
    </dgm:pt>
    <dgm:pt modelId="{749FF85D-5950-4D80-ABE2-8733F1A4EBB3}">
      <dgm:prSet phldrT="[Texto]"/>
      <dgm:spPr/>
      <dgm:t>
        <a:bodyPr/>
        <a:lstStyle/>
        <a:p>
          <a:r>
            <a:rPr lang="es-BO"/>
            <a:t>Costos Fijos</a:t>
          </a:r>
        </a:p>
      </dgm:t>
    </dgm:pt>
    <dgm:pt modelId="{00C0CD10-8CFE-46DB-8D8F-F6BA01D7AE65}" type="parTrans" cxnId="{5E3706AF-0AD4-4A28-9220-E73430AF6D76}">
      <dgm:prSet/>
      <dgm:spPr/>
      <dgm:t>
        <a:bodyPr/>
        <a:lstStyle/>
        <a:p>
          <a:endParaRPr lang="es-BO"/>
        </a:p>
      </dgm:t>
    </dgm:pt>
    <dgm:pt modelId="{8607F0A7-C411-48B9-98F5-A40878E5C70D}" type="sibTrans" cxnId="{5E3706AF-0AD4-4A28-9220-E73430AF6D76}">
      <dgm:prSet/>
      <dgm:spPr/>
      <dgm:t>
        <a:bodyPr/>
        <a:lstStyle/>
        <a:p>
          <a:endParaRPr lang="es-BO"/>
        </a:p>
      </dgm:t>
    </dgm:pt>
    <dgm:pt modelId="{125AE350-7B27-4FB6-B7D1-3F4958A0B04F}">
      <dgm:prSet phldrT="[Texto]"/>
      <dgm:spPr/>
      <dgm:t>
        <a:bodyPr/>
        <a:lstStyle/>
        <a:p>
          <a:r>
            <a:rPr lang="es-BO"/>
            <a:t>Costos de Software</a:t>
          </a:r>
        </a:p>
      </dgm:t>
    </dgm:pt>
    <dgm:pt modelId="{82C9FB7E-BB95-43FD-8BA2-8FF6D6BD2B0B}" type="parTrans" cxnId="{8F15C0F9-1004-475E-B91D-010BF6AB7D5C}">
      <dgm:prSet/>
      <dgm:spPr/>
      <dgm:t>
        <a:bodyPr/>
        <a:lstStyle/>
        <a:p>
          <a:endParaRPr lang="es-BO"/>
        </a:p>
      </dgm:t>
    </dgm:pt>
    <dgm:pt modelId="{4001C3DE-7C5C-46E8-AFF2-1117AAA68E9C}" type="sibTrans" cxnId="{8F15C0F9-1004-475E-B91D-010BF6AB7D5C}">
      <dgm:prSet/>
      <dgm:spPr/>
      <dgm:t>
        <a:bodyPr/>
        <a:lstStyle/>
        <a:p>
          <a:endParaRPr lang="es-BO"/>
        </a:p>
      </dgm:t>
    </dgm:pt>
    <dgm:pt modelId="{C09AE137-2EAA-4957-84FD-A43F84A07EE3}">
      <dgm:prSet phldrT="[Texto]"/>
      <dgm:spPr/>
      <dgm:t>
        <a:bodyPr/>
        <a:lstStyle/>
        <a:p>
          <a:r>
            <a:rPr lang="es-BO"/>
            <a:t>Costos de Hardware</a:t>
          </a:r>
        </a:p>
      </dgm:t>
    </dgm:pt>
    <dgm:pt modelId="{69762A0D-68D6-475D-B809-28D47CBB55A2}" type="parTrans" cxnId="{4D4AB2BC-3BC4-44B0-BF1C-92CAA384D327}">
      <dgm:prSet/>
      <dgm:spPr/>
      <dgm:t>
        <a:bodyPr/>
        <a:lstStyle/>
        <a:p>
          <a:endParaRPr lang="es-BO"/>
        </a:p>
      </dgm:t>
    </dgm:pt>
    <dgm:pt modelId="{0BB88FA6-087B-4660-A146-32BF00ECB449}" type="sibTrans" cxnId="{4D4AB2BC-3BC4-44B0-BF1C-92CAA384D327}">
      <dgm:prSet/>
      <dgm:spPr/>
      <dgm:t>
        <a:bodyPr/>
        <a:lstStyle/>
        <a:p>
          <a:endParaRPr lang="es-BO"/>
        </a:p>
      </dgm:t>
    </dgm:pt>
    <dgm:pt modelId="{03F9D9B8-D19F-45CD-B17A-56D1A483F24E}">
      <dgm:prSet phldrT="[Texto]"/>
      <dgm:spPr/>
      <dgm:t>
        <a:bodyPr/>
        <a:lstStyle/>
        <a:p>
          <a:r>
            <a:rPr lang="es-BO"/>
            <a:t>Costos Variables</a:t>
          </a:r>
        </a:p>
      </dgm:t>
    </dgm:pt>
    <dgm:pt modelId="{21F3470F-8A3A-49E5-BFA5-5832A1DD5322}" type="parTrans" cxnId="{A9BDC3D2-164F-401C-97CD-1B315A32BFEA}">
      <dgm:prSet/>
      <dgm:spPr/>
      <dgm:t>
        <a:bodyPr/>
        <a:lstStyle/>
        <a:p>
          <a:endParaRPr lang="es-BO"/>
        </a:p>
      </dgm:t>
    </dgm:pt>
    <dgm:pt modelId="{D79E3A0A-0217-47A4-9401-3BA4CD0806DA}" type="sibTrans" cxnId="{A9BDC3D2-164F-401C-97CD-1B315A32BFEA}">
      <dgm:prSet/>
      <dgm:spPr/>
      <dgm:t>
        <a:bodyPr/>
        <a:lstStyle/>
        <a:p>
          <a:endParaRPr lang="es-BO"/>
        </a:p>
      </dgm:t>
    </dgm:pt>
    <dgm:pt modelId="{CB64DB9C-C9C7-44A4-9FBD-B0948DBDA3D9}">
      <dgm:prSet phldrT="[Texto]"/>
      <dgm:spPr/>
      <dgm:t>
        <a:bodyPr/>
        <a:lstStyle/>
        <a:p>
          <a:r>
            <a:rPr lang="es-BO"/>
            <a:t>Material de Escritorio</a:t>
          </a:r>
        </a:p>
      </dgm:t>
    </dgm:pt>
    <dgm:pt modelId="{02CCC51C-4E0C-4EA5-813F-29F7FF148DA5}" type="parTrans" cxnId="{BF3FD1DB-8048-4B96-AE48-25F1D1C61623}">
      <dgm:prSet/>
      <dgm:spPr/>
      <dgm:t>
        <a:bodyPr/>
        <a:lstStyle/>
        <a:p>
          <a:endParaRPr lang="es-BO"/>
        </a:p>
      </dgm:t>
    </dgm:pt>
    <dgm:pt modelId="{88EB15FA-EFD3-4EA2-A30C-F69F4F9DA66E}" type="sibTrans" cxnId="{BF3FD1DB-8048-4B96-AE48-25F1D1C61623}">
      <dgm:prSet/>
      <dgm:spPr/>
      <dgm:t>
        <a:bodyPr/>
        <a:lstStyle/>
        <a:p>
          <a:endParaRPr lang="es-BO"/>
        </a:p>
      </dgm:t>
    </dgm:pt>
    <dgm:pt modelId="{65DD6788-B798-40C8-B923-0621EFD6D51B}">
      <dgm:prSet phldrT="[Texto]"/>
      <dgm:spPr/>
      <dgm:t>
        <a:bodyPr/>
        <a:lstStyle/>
        <a:p>
          <a:r>
            <a:rPr lang="es-BO"/>
            <a:t>Costos de Desarrollo</a:t>
          </a:r>
        </a:p>
      </dgm:t>
    </dgm:pt>
    <dgm:pt modelId="{1253A65C-82A9-4FA9-8A9B-AAE7066801B3}" type="parTrans" cxnId="{6FD6AF13-386E-4D0F-8A69-D795674903B2}">
      <dgm:prSet/>
      <dgm:spPr/>
      <dgm:t>
        <a:bodyPr/>
        <a:lstStyle/>
        <a:p>
          <a:endParaRPr lang="es-BO"/>
        </a:p>
      </dgm:t>
    </dgm:pt>
    <dgm:pt modelId="{709D967C-821E-4CDC-B7B7-73AD58852B1A}" type="sibTrans" cxnId="{6FD6AF13-386E-4D0F-8A69-D795674903B2}">
      <dgm:prSet/>
      <dgm:spPr/>
      <dgm:t>
        <a:bodyPr/>
        <a:lstStyle/>
        <a:p>
          <a:endParaRPr lang="es-BO"/>
        </a:p>
      </dgm:t>
    </dgm:pt>
    <dgm:pt modelId="{E997BA49-4111-416F-8427-333285430EE4}" type="pres">
      <dgm:prSet presAssocID="{446D6AE5-4088-4BCB-AB38-535D5380275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235AE3-970A-421D-A561-896B55DBEE1A}" type="pres">
      <dgm:prSet presAssocID="{E07AE4F7-E000-45C3-B6D4-EB1BAE1E1A3B}" presName="root1" presStyleCnt="0"/>
      <dgm:spPr/>
    </dgm:pt>
    <dgm:pt modelId="{EB48A6E3-83EA-4729-90B4-15B3F7643153}" type="pres">
      <dgm:prSet presAssocID="{E07AE4F7-E000-45C3-B6D4-EB1BAE1E1A3B}" presName="LevelOneTextNode" presStyleLbl="node0" presStyleIdx="0" presStyleCnt="1">
        <dgm:presLayoutVars>
          <dgm:chPref val="3"/>
        </dgm:presLayoutVars>
      </dgm:prSet>
      <dgm:spPr/>
    </dgm:pt>
    <dgm:pt modelId="{551FD8C2-29CC-4172-B884-CB2B75111A6E}" type="pres">
      <dgm:prSet presAssocID="{E07AE4F7-E000-45C3-B6D4-EB1BAE1E1A3B}" presName="level2hierChild" presStyleCnt="0"/>
      <dgm:spPr/>
    </dgm:pt>
    <dgm:pt modelId="{301EADEB-692C-47D4-AC36-E598BB310F2D}" type="pres">
      <dgm:prSet presAssocID="{00C0CD10-8CFE-46DB-8D8F-F6BA01D7AE65}" presName="conn2-1" presStyleLbl="parChTrans1D2" presStyleIdx="0" presStyleCnt="2"/>
      <dgm:spPr/>
    </dgm:pt>
    <dgm:pt modelId="{2EE49F1F-F74D-4BD5-847B-5E38819A6ED0}" type="pres">
      <dgm:prSet presAssocID="{00C0CD10-8CFE-46DB-8D8F-F6BA01D7AE65}" presName="connTx" presStyleLbl="parChTrans1D2" presStyleIdx="0" presStyleCnt="2"/>
      <dgm:spPr/>
    </dgm:pt>
    <dgm:pt modelId="{0CA47181-AEA2-4961-9398-B6EC0A6D8640}" type="pres">
      <dgm:prSet presAssocID="{749FF85D-5950-4D80-ABE2-8733F1A4EBB3}" presName="root2" presStyleCnt="0"/>
      <dgm:spPr/>
    </dgm:pt>
    <dgm:pt modelId="{B9E98243-9263-441B-9A53-69222E190D47}" type="pres">
      <dgm:prSet presAssocID="{749FF85D-5950-4D80-ABE2-8733F1A4EBB3}" presName="LevelTwoTextNode" presStyleLbl="node2" presStyleIdx="0" presStyleCnt="2">
        <dgm:presLayoutVars>
          <dgm:chPref val="3"/>
        </dgm:presLayoutVars>
      </dgm:prSet>
      <dgm:spPr/>
    </dgm:pt>
    <dgm:pt modelId="{CC849541-1ADE-4D41-BC8D-E9D21FE26E16}" type="pres">
      <dgm:prSet presAssocID="{749FF85D-5950-4D80-ABE2-8733F1A4EBB3}" presName="level3hierChild" presStyleCnt="0"/>
      <dgm:spPr/>
    </dgm:pt>
    <dgm:pt modelId="{1D829E47-157A-4958-8845-E83CE83D13F5}" type="pres">
      <dgm:prSet presAssocID="{82C9FB7E-BB95-43FD-8BA2-8FF6D6BD2B0B}" presName="conn2-1" presStyleLbl="parChTrans1D3" presStyleIdx="0" presStyleCnt="4"/>
      <dgm:spPr/>
    </dgm:pt>
    <dgm:pt modelId="{F0414776-4926-4064-B15E-2296899253DA}" type="pres">
      <dgm:prSet presAssocID="{82C9FB7E-BB95-43FD-8BA2-8FF6D6BD2B0B}" presName="connTx" presStyleLbl="parChTrans1D3" presStyleIdx="0" presStyleCnt="4"/>
      <dgm:spPr/>
    </dgm:pt>
    <dgm:pt modelId="{083956E7-2A71-4713-8C7B-961A182CA9CF}" type="pres">
      <dgm:prSet presAssocID="{125AE350-7B27-4FB6-B7D1-3F4958A0B04F}" presName="root2" presStyleCnt="0"/>
      <dgm:spPr/>
    </dgm:pt>
    <dgm:pt modelId="{FEE72188-4962-4D09-875C-2965FEC33A5D}" type="pres">
      <dgm:prSet presAssocID="{125AE350-7B27-4FB6-B7D1-3F4958A0B04F}" presName="LevelTwoTextNode" presStyleLbl="node3" presStyleIdx="0" presStyleCnt="4">
        <dgm:presLayoutVars>
          <dgm:chPref val="3"/>
        </dgm:presLayoutVars>
      </dgm:prSet>
      <dgm:spPr/>
    </dgm:pt>
    <dgm:pt modelId="{22978059-0A82-40C5-9C84-CD7FF0DA96C0}" type="pres">
      <dgm:prSet presAssocID="{125AE350-7B27-4FB6-B7D1-3F4958A0B04F}" presName="level3hierChild" presStyleCnt="0"/>
      <dgm:spPr/>
    </dgm:pt>
    <dgm:pt modelId="{29FC660A-E6E2-4602-8A26-BBBE60F509B7}" type="pres">
      <dgm:prSet presAssocID="{69762A0D-68D6-475D-B809-28D47CBB55A2}" presName="conn2-1" presStyleLbl="parChTrans1D3" presStyleIdx="1" presStyleCnt="4"/>
      <dgm:spPr/>
    </dgm:pt>
    <dgm:pt modelId="{C61CF833-A466-42DF-B670-A2120A53EE1F}" type="pres">
      <dgm:prSet presAssocID="{69762A0D-68D6-475D-B809-28D47CBB55A2}" presName="connTx" presStyleLbl="parChTrans1D3" presStyleIdx="1" presStyleCnt="4"/>
      <dgm:spPr/>
    </dgm:pt>
    <dgm:pt modelId="{4D0E8BB9-566A-4DA0-9E39-419FD0C300A8}" type="pres">
      <dgm:prSet presAssocID="{C09AE137-2EAA-4957-84FD-A43F84A07EE3}" presName="root2" presStyleCnt="0"/>
      <dgm:spPr/>
    </dgm:pt>
    <dgm:pt modelId="{1E0EF496-8D02-4748-8725-80C56D7EBD06}" type="pres">
      <dgm:prSet presAssocID="{C09AE137-2EAA-4957-84FD-A43F84A07EE3}" presName="LevelTwoTextNode" presStyleLbl="node3" presStyleIdx="1" presStyleCnt="4">
        <dgm:presLayoutVars>
          <dgm:chPref val="3"/>
        </dgm:presLayoutVars>
      </dgm:prSet>
      <dgm:spPr/>
    </dgm:pt>
    <dgm:pt modelId="{3C33F246-8451-4405-8FEB-DF80B788A225}" type="pres">
      <dgm:prSet presAssocID="{C09AE137-2EAA-4957-84FD-A43F84A07EE3}" presName="level3hierChild" presStyleCnt="0"/>
      <dgm:spPr/>
    </dgm:pt>
    <dgm:pt modelId="{29ACB1B2-6F6D-4E18-BCD3-C20363198591}" type="pres">
      <dgm:prSet presAssocID="{1253A65C-82A9-4FA9-8A9B-AAE7066801B3}" presName="conn2-1" presStyleLbl="parChTrans1D3" presStyleIdx="2" presStyleCnt="4"/>
      <dgm:spPr/>
    </dgm:pt>
    <dgm:pt modelId="{7FE43F5C-0447-4F87-8B8B-428684B9D1DD}" type="pres">
      <dgm:prSet presAssocID="{1253A65C-82A9-4FA9-8A9B-AAE7066801B3}" presName="connTx" presStyleLbl="parChTrans1D3" presStyleIdx="2" presStyleCnt="4"/>
      <dgm:spPr/>
    </dgm:pt>
    <dgm:pt modelId="{EE1EA091-1F52-4347-9407-39D8B63C6623}" type="pres">
      <dgm:prSet presAssocID="{65DD6788-B798-40C8-B923-0621EFD6D51B}" presName="root2" presStyleCnt="0"/>
      <dgm:spPr/>
    </dgm:pt>
    <dgm:pt modelId="{23A78FC7-2F72-4967-9F74-48D951A06E8F}" type="pres">
      <dgm:prSet presAssocID="{65DD6788-B798-40C8-B923-0621EFD6D51B}" presName="LevelTwoTextNode" presStyleLbl="node3" presStyleIdx="2" presStyleCnt="4">
        <dgm:presLayoutVars>
          <dgm:chPref val="3"/>
        </dgm:presLayoutVars>
      </dgm:prSet>
      <dgm:spPr/>
    </dgm:pt>
    <dgm:pt modelId="{FC83778D-A07C-4B75-9666-C9B8475B16A2}" type="pres">
      <dgm:prSet presAssocID="{65DD6788-B798-40C8-B923-0621EFD6D51B}" presName="level3hierChild" presStyleCnt="0"/>
      <dgm:spPr/>
    </dgm:pt>
    <dgm:pt modelId="{563A899B-EF35-4E80-928B-E84F3F5214CE}" type="pres">
      <dgm:prSet presAssocID="{21F3470F-8A3A-49E5-BFA5-5832A1DD5322}" presName="conn2-1" presStyleLbl="parChTrans1D2" presStyleIdx="1" presStyleCnt="2"/>
      <dgm:spPr/>
    </dgm:pt>
    <dgm:pt modelId="{904CD023-C014-4296-A34F-52B88DCA78A8}" type="pres">
      <dgm:prSet presAssocID="{21F3470F-8A3A-49E5-BFA5-5832A1DD5322}" presName="connTx" presStyleLbl="parChTrans1D2" presStyleIdx="1" presStyleCnt="2"/>
      <dgm:spPr/>
    </dgm:pt>
    <dgm:pt modelId="{30B7AAEA-47DC-4617-911B-0AE1F30B49FD}" type="pres">
      <dgm:prSet presAssocID="{03F9D9B8-D19F-45CD-B17A-56D1A483F24E}" presName="root2" presStyleCnt="0"/>
      <dgm:spPr/>
    </dgm:pt>
    <dgm:pt modelId="{5CD30998-F306-4FDD-9E2D-EFFD993405CC}" type="pres">
      <dgm:prSet presAssocID="{03F9D9B8-D19F-45CD-B17A-56D1A483F24E}" presName="LevelTwoTextNode" presStyleLbl="node2" presStyleIdx="1" presStyleCnt="2">
        <dgm:presLayoutVars>
          <dgm:chPref val="3"/>
        </dgm:presLayoutVars>
      </dgm:prSet>
      <dgm:spPr/>
    </dgm:pt>
    <dgm:pt modelId="{D97F41B7-2118-483B-9FAF-8D6598E823E0}" type="pres">
      <dgm:prSet presAssocID="{03F9D9B8-D19F-45CD-B17A-56D1A483F24E}" presName="level3hierChild" presStyleCnt="0"/>
      <dgm:spPr/>
    </dgm:pt>
    <dgm:pt modelId="{EC1622D1-E166-4689-BAD9-7C5F6DC0C559}" type="pres">
      <dgm:prSet presAssocID="{02CCC51C-4E0C-4EA5-813F-29F7FF148DA5}" presName="conn2-1" presStyleLbl="parChTrans1D3" presStyleIdx="3" presStyleCnt="4"/>
      <dgm:spPr/>
    </dgm:pt>
    <dgm:pt modelId="{7BDEB04D-580C-4B69-A222-9EC46FDECD60}" type="pres">
      <dgm:prSet presAssocID="{02CCC51C-4E0C-4EA5-813F-29F7FF148DA5}" presName="connTx" presStyleLbl="parChTrans1D3" presStyleIdx="3" presStyleCnt="4"/>
      <dgm:spPr/>
    </dgm:pt>
    <dgm:pt modelId="{9C0AF2C6-4762-4E97-8BCD-5FF8DD163A58}" type="pres">
      <dgm:prSet presAssocID="{CB64DB9C-C9C7-44A4-9FBD-B0948DBDA3D9}" presName="root2" presStyleCnt="0"/>
      <dgm:spPr/>
    </dgm:pt>
    <dgm:pt modelId="{FE83362D-9D6C-426F-921C-23A690965B12}" type="pres">
      <dgm:prSet presAssocID="{CB64DB9C-C9C7-44A4-9FBD-B0948DBDA3D9}" presName="LevelTwoTextNode" presStyleLbl="node3" presStyleIdx="3" presStyleCnt="4">
        <dgm:presLayoutVars>
          <dgm:chPref val="3"/>
        </dgm:presLayoutVars>
      </dgm:prSet>
      <dgm:spPr/>
    </dgm:pt>
    <dgm:pt modelId="{B773E242-E45F-40F6-8631-5F68D5E3620B}" type="pres">
      <dgm:prSet presAssocID="{CB64DB9C-C9C7-44A4-9FBD-B0948DBDA3D9}" presName="level3hierChild" presStyleCnt="0"/>
      <dgm:spPr/>
    </dgm:pt>
  </dgm:ptLst>
  <dgm:cxnLst>
    <dgm:cxn modelId="{7B3C960D-972D-4664-AB5D-06747BFB6910}" type="presOf" srcId="{CB64DB9C-C9C7-44A4-9FBD-B0948DBDA3D9}" destId="{FE83362D-9D6C-426F-921C-23A690965B12}" srcOrd="0" destOrd="0" presId="urn:microsoft.com/office/officeart/2005/8/layout/hierarchy2"/>
    <dgm:cxn modelId="{FE047411-49B3-4274-B18B-C8B92E8C4E78}" type="presOf" srcId="{69762A0D-68D6-475D-B809-28D47CBB55A2}" destId="{C61CF833-A466-42DF-B670-A2120A53EE1F}" srcOrd="1" destOrd="0" presId="urn:microsoft.com/office/officeart/2005/8/layout/hierarchy2"/>
    <dgm:cxn modelId="{6FD6AF13-386E-4D0F-8A69-D795674903B2}" srcId="{749FF85D-5950-4D80-ABE2-8733F1A4EBB3}" destId="{65DD6788-B798-40C8-B923-0621EFD6D51B}" srcOrd="2" destOrd="0" parTransId="{1253A65C-82A9-4FA9-8A9B-AAE7066801B3}" sibTransId="{709D967C-821E-4CDC-B7B7-73AD58852B1A}"/>
    <dgm:cxn modelId="{51BE2C1E-E120-4D27-A19E-859E2A4F4F6D}" type="presOf" srcId="{E07AE4F7-E000-45C3-B6D4-EB1BAE1E1A3B}" destId="{EB48A6E3-83EA-4729-90B4-15B3F7643153}" srcOrd="0" destOrd="0" presId="urn:microsoft.com/office/officeart/2005/8/layout/hierarchy2"/>
    <dgm:cxn modelId="{54013A35-E2DA-4EB9-B028-7891C47ECE17}" srcId="{446D6AE5-4088-4BCB-AB38-535D53802752}" destId="{E07AE4F7-E000-45C3-B6D4-EB1BAE1E1A3B}" srcOrd="0" destOrd="0" parTransId="{1C9DDAB1-9177-42E6-B126-981B7BB93704}" sibTransId="{1C2D4DDB-6EC1-4C77-99A1-B14A4AE52126}"/>
    <dgm:cxn modelId="{8A41833E-6DFB-457B-AFEE-656A73EDCC39}" type="presOf" srcId="{02CCC51C-4E0C-4EA5-813F-29F7FF148DA5}" destId="{EC1622D1-E166-4689-BAD9-7C5F6DC0C559}" srcOrd="0" destOrd="0" presId="urn:microsoft.com/office/officeart/2005/8/layout/hierarchy2"/>
    <dgm:cxn modelId="{42F76460-7493-4F09-B2E2-0828E2293BFB}" type="presOf" srcId="{02CCC51C-4E0C-4EA5-813F-29F7FF148DA5}" destId="{7BDEB04D-580C-4B69-A222-9EC46FDECD60}" srcOrd="1" destOrd="0" presId="urn:microsoft.com/office/officeart/2005/8/layout/hierarchy2"/>
    <dgm:cxn modelId="{88661043-766E-439B-899C-EF15F4C02C4A}" type="presOf" srcId="{21F3470F-8A3A-49E5-BFA5-5832A1DD5322}" destId="{563A899B-EF35-4E80-928B-E84F3F5214CE}" srcOrd="0" destOrd="0" presId="urn:microsoft.com/office/officeart/2005/8/layout/hierarchy2"/>
    <dgm:cxn modelId="{B1D15744-B48D-4C0E-B32F-2842400294FE}" type="presOf" srcId="{82C9FB7E-BB95-43FD-8BA2-8FF6D6BD2B0B}" destId="{1D829E47-157A-4958-8845-E83CE83D13F5}" srcOrd="0" destOrd="0" presId="urn:microsoft.com/office/officeart/2005/8/layout/hierarchy2"/>
    <dgm:cxn modelId="{11EBB172-43B5-4F76-8705-59B94D3CB809}" type="presOf" srcId="{125AE350-7B27-4FB6-B7D1-3F4958A0B04F}" destId="{FEE72188-4962-4D09-875C-2965FEC33A5D}" srcOrd="0" destOrd="0" presId="urn:microsoft.com/office/officeart/2005/8/layout/hierarchy2"/>
    <dgm:cxn modelId="{747D9153-D6AD-4FE7-A090-56AC11590CC9}" type="presOf" srcId="{21F3470F-8A3A-49E5-BFA5-5832A1DD5322}" destId="{904CD023-C014-4296-A34F-52B88DCA78A8}" srcOrd="1" destOrd="0" presId="urn:microsoft.com/office/officeart/2005/8/layout/hierarchy2"/>
    <dgm:cxn modelId="{1322F754-6F35-46B1-890F-6244D3927DB3}" type="presOf" srcId="{1253A65C-82A9-4FA9-8A9B-AAE7066801B3}" destId="{7FE43F5C-0447-4F87-8B8B-428684B9D1DD}" srcOrd="1" destOrd="0" presId="urn:microsoft.com/office/officeart/2005/8/layout/hierarchy2"/>
    <dgm:cxn modelId="{B85CB59E-AB2F-47A8-AD58-6C3F1F4ADF77}" type="presOf" srcId="{C09AE137-2EAA-4957-84FD-A43F84A07EE3}" destId="{1E0EF496-8D02-4748-8725-80C56D7EBD06}" srcOrd="0" destOrd="0" presId="urn:microsoft.com/office/officeart/2005/8/layout/hierarchy2"/>
    <dgm:cxn modelId="{DE79B9A1-B1DB-447F-B368-4DFCA080B44E}" type="presOf" srcId="{69762A0D-68D6-475D-B809-28D47CBB55A2}" destId="{29FC660A-E6E2-4602-8A26-BBBE60F509B7}" srcOrd="0" destOrd="0" presId="urn:microsoft.com/office/officeart/2005/8/layout/hierarchy2"/>
    <dgm:cxn modelId="{CB0F59A5-1720-4C6A-AEA1-760880F6D73A}" type="presOf" srcId="{446D6AE5-4088-4BCB-AB38-535D53802752}" destId="{E997BA49-4111-416F-8427-333285430EE4}" srcOrd="0" destOrd="0" presId="urn:microsoft.com/office/officeart/2005/8/layout/hierarchy2"/>
    <dgm:cxn modelId="{684267A8-68F4-41DD-9AEA-2CAA8D287E97}" type="presOf" srcId="{1253A65C-82A9-4FA9-8A9B-AAE7066801B3}" destId="{29ACB1B2-6F6D-4E18-BCD3-C20363198591}" srcOrd="0" destOrd="0" presId="urn:microsoft.com/office/officeart/2005/8/layout/hierarchy2"/>
    <dgm:cxn modelId="{868C72A9-F95C-4659-A0C1-6931DFD28AE3}" type="presOf" srcId="{65DD6788-B798-40C8-B923-0621EFD6D51B}" destId="{23A78FC7-2F72-4967-9F74-48D951A06E8F}" srcOrd="0" destOrd="0" presId="urn:microsoft.com/office/officeart/2005/8/layout/hierarchy2"/>
    <dgm:cxn modelId="{5E3706AF-0AD4-4A28-9220-E73430AF6D76}" srcId="{E07AE4F7-E000-45C3-B6D4-EB1BAE1E1A3B}" destId="{749FF85D-5950-4D80-ABE2-8733F1A4EBB3}" srcOrd="0" destOrd="0" parTransId="{00C0CD10-8CFE-46DB-8D8F-F6BA01D7AE65}" sibTransId="{8607F0A7-C411-48B9-98F5-A40878E5C70D}"/>
    <dgm:cxn modelId="{F24025B8-07B3-4A67-A119-AC43FFFD089B}" type="presOf" srcId="{749FF85D-5950-4D80-ABE2-8733F1A4EBB3}" destId="{B9E98243-9263-441B-9A53-69222E190D47}" srcOrd="0" destOrd="0" presId="urn:microsoft.com/office/officeart/2005/8/layout/hierarchy2"/>
    <dgm:cxn modelId="{4D4AB2BC-3BC4-44B0-BF1C-92CAA384D327}" srcId="{749FF85D-5950-4D80-ABE2-8733F1A4EBB3}" destId="{C09AE137-2EAA-4957-84FD-A43F84A07EE3}" srcOrd="1" destOrd="0" parTransId="{69762A0D-68D6-475D-B809-28D47CBB55A2}" sibTransId="{0BB88FA6-087B-4660-A146-32BF00ECB449}"/>
    <dgm:cxn modelId="{CEE513BD-11A3-4537-ABB9-99E4B69EA5C1}" type="presOf" srcId="{00C0CD10-8CFE-46DB-8D8F-F6BA01D7AE65}" destId="{301EADEB-692C-47D4-AC36-E598BB310F2D}" srcOrd="0" destOrd="0" presId="urn:microsoft.com/office/officeart/2005/8/layout/hierarchy2"/>
    <dgm:cxn modelId="{825E1CC0-EE80-474B-8955-25A5F8A41842}" type="presOf" srcId="{03F9D9B8-D19F-45CD-B17A-56D1A483F24E}" destId="{5CD30998-F306-4FDD-9E2D-EFFD993405CC}" srcOrd="0" destOrd="0" presId="urn:microsoft.com/office/officeart/2005/8/layout/hierarchy2"/>
    <dgm:cxn modelId="{A9BDC3D2-164F-401C-97CD-1B315A32BFEA}" srcId="{E07AE4F7-E000-45C3-B6D4-EB1BAE1E1A3B}" destId="{03F9D9B8-D19F-45CD-B17A-56D1A483F24E}" srcOrd="1" destOrd="0" parTransId="{21F3470F-8A3A-49E5-BFA5-5832A1DD5322}" sibTransId="{D79E3A0A-0217-47A4-9401-3BA4CD0806DA}"/>
    <dgm:cxn modelId="{4EB1DED5-4915-461D-B3AB-F6C20DFA5458}" type="presOf" srcId="{00C0CD10-8CFE-46DB-8D8F-F6BA01D7AE65}" destId="{2EE49F1F-F74D-4BD5-847B-5E38819A6ED0}" srcOrd="1" destOrd="0" presId="urn:microsoft.com/office/officeart/2005/8/layout/hierarchy2"/>
    <dgm:cxn modelId="{BF3FD1DB-8048-4B96-AE48-25F1D1C61623}" srcId="{03F9D9B8-D19F-45CD-B17A-56D1A483F24E}" destId="{CB64DB9C-C9C7-44A4-9FBD-B0948DBDA3D9}" srcOrd="0" destOrd="0" parTransId="{02CCC51C-4E0C-4EA5-813F-29F7FF148DA5}" sibTransId="{88EB15FA-EFD3-4EA2-A30C-F69F4F9DA66E}"/>
    <dgm:cxn modelId="{E7BFA7ED-95D6-43CA-B528-35C555D2F50A}" type="presOf" srcId="{82C9FB7E-BB95-43FD-8BA2-8FF6D6BD2B0B}" destId="{F0414776-4926-4064-B15E-2296899253DA}" srcOrd="1" destOrd="0" presId="urn:microsoft.com/office/officeart/2005/8/layout/hierarchy2"/>
    <dgm:cxn modelId="{8F15C0F9-1004-475E-B91D-010BF6AB7D5C}" srcId="{749FF85D-5950-4D80-ABE2-8733F1A4EBB3}" destId="{125AE350-7B27-4FB6-B7D1-3F4958A0B04F}" srcOrd="0" destOrd="0" parTransId="{82C9FB7E-BB95-43FD-8BA2-8FF6D6BD2B0B}" sibTransId="{4001C3DE-7C5C-46E8-AFF2-1117AAA68E9C}"/>
    <dgm:cxn modelId="{4F15E61B-5880-4611-BEA5-DE8A558365FA}" type="presParOf" srcId="{E997BA49-4111-416F-8427-333285430EE4}" destId="{D0235AE3-970A-421D-A561-896B55DBEE1A}" srcOrd="0" destOrd="0" presId="urn:microsoft.com/office/officeart/2005/8/layout/hierarchy2"/>
    <dgm:cxn modelId="{5A66D45D-3E38-4065-9FEF-C98C3EDC4AF1}" type="presParOf" srcId="{D0235AE3-970A-421D-A561-896B55DBEE1A}" destId="{EB48A6E3-83EA-4729-90B4-15B3F7643153}" srcOrd="0" destOrd="0" presId="urn:microsoft.com/office/officeart/2005/8/layout/hierarchy2"/>
    <dgm:cxn modelId="{9FA9FD72-1C8A-433A-AB1F-5455E84F8CA2}" type="presParOf" srcId="{D0235AE3-970A-421D-A561-896B55DBEE1A}" destId="{551FD8C2-29CC-4172-B884-CB2B75111A6E}" srcOrd="1" destOrd="0" presId="urn:microsoft.com/office/officeart/2005/8/layout/hierarchy2"/>
    <dgm:cxn modelId="{7D669D45-F40A-47CC-913D-D93CF07A6E54}" type="presParOf" srcId="{551FD8C2-29CC-4172-B884-CB2B75111A6E}" destId="{301EADEB-692C-47D4-AC36-E598BB310F2D}" srcOrd="0" destOrd="0" presId="urn:microsoft.com/office/officeart/2005/8/layout/hierarchy2"/>
    <dgm:cxn modelId="{001F7252-0848-4EA7-85C3-AF9B7D89360E}" type="presParOf" srcId="{301EADEB-692C-47D4-AC36-E598BB310F2D}" destId="{2EE49F1F-F74D-4BD5-847B-5E38819A6ED0}" srcOrd="0" destOrd="0" presId="urn:microsoft.com/office/officeart/2005/8/layout/hierarchy2"/>
    <dgm:cxn modelId="{910BB0CF-A7A8-42AF-B5AF-01E7DDD61B2B}" type="presParOf" srcId="{551FD8C2-29CC-4172-B884-CB2B75111A6E}" destId="{0CA47181-AEA2-4961-9398-B6EC0A6D8640}" srcOrd="1" destOrd="0" presId="urn:microsoft.com/office/officeart/2005/8/layout/hierarchy2"/>
    <dgm:cxn modelId="{54E68F70-1C8A-4E74-91FD-DB57DCCFC9D2}" type="presParOf" srcId="{0CA47181-AEA2-4961-9398-B6EC0A6D8640}" destId="{B9E98243-9263-441B-9A53-69222E190D47}" srcOrd="0" destOrd="0" presId="urn:microsoft.com/office/officeart/2005/8/layout/hierarchy2"/>
    <dgm:cxn modelId="{3F29DCB2-AF7C-4D0F-89FA-4D8530E43258}" type="presParOf" srcId="{0CA47181-AEA2-4961-9398-B6EC0A6D8640}" destId="{CC849541-1ADE-4D41-BC8D-E9D21FE26E16}" srcOrd="1" destOrd="0" presId="urn:microsoft.com/office/officeart/2005/8/layout/hierarchy2"/>
    <dgm:cxn modelId="{0E128AA9-355E-4E95-ABEB-D3031ECE3C5D}" type="presParOf" srcId="{CC849541-1ADE-4D41-BC8D-E9D21FE26E16}" destId="{1D829E47-157A-4958-8845-E83CE83D13F5}" srcOrd="0" destOrd="0" presId="urn:microsoft.com/office/officeart/2005/8/layout/hierarchy2"/>
    <dgm:cxn modelId="{E1D7A908-CC7D-4EFB-B6AC-EF98E8414EC2}" type="presParOf" srcId="{1D829E47-157A-4958-8845-E83CE83D13F5}" destId="{F0414776-4926-4064-B15E-2296899253DA}" srcOrd="0" destOrd="0" presId="urn:microsoft.com/office/officeart/2005/8/layout/hierarchy2"/>
    <dgm:cxn modelId="{FFBFAB2F-BE21-4EA5-AAC6-00AC5692A462}" type="presParOf" srcId="{CC849541-1ADE-4D41-BC8D-E9D21FE26E16}" destId="{083956E7-2A71-4713-8C7B-961A182CA9CF}" srcOrd="1" destOrd="0" presId="urn:microsoft.com/office/officeart/2005/8/layout/hierarchy2"/>
    <dgm:cxn modelId="{CD813E7A-796A-4E1E-88D4-13BCE603742F}" type="presParOf" srcId="{083956E7-2A71-4713-8C7B-961A182CA9CF}" destId="{FEE72188-4962-4D09-875C-2965FEC33A5D}" srcOrd="0" destOrd="0" presId="urn:microsoft.com/office/officeart/2005/8/layout/hierarchy2"/>
    <dgm:cxn modelId="{825D2F73-02C5-4CE2-BB5D-BCB96FB786FE}" type="presParOf" srcId="{083956E7-2A71-4713-8C7B-961A182CA9CF}" destId="{22978059-0A82-40C5-9C84-CD7FF0DA96C0}" srcOrd="1" destOrd="0" presId="urn:microsoft.com/office/officeart/2005/8/layout/hierarchy2"/>
    <dgm:cxn modelId="{D94DEC88-4D3F-4D41-9A28-88B41ED67BBF}" type="presParOf" srcId="{CC849541-1ADE-4D41-BC8D-E9D21FE26E16}" destId="{29FC660A-E6E2-4602-8A26-BBBE60F509B7}" srcOrd="2" destOrd="0" presId="urn:microsoft.com/office/officeart/2005/8/layout/hierarchy2"/>
    <dgm:cxn modelId="{CC9F8163-FC1E-4A5C-8C4C-66FE419E5315}" type="presParOf" srcId="{29FC660A-E6E2-4602-8A26-BBBE60F509B7}" destId="{C61CF833-A466-42DF-B670-A2120A53EE1F}" srcOrd="0" destOrd="0" presId="urn:microsoft.com/office/officeart/2005/8/layout/hierarchy2"/>
    <dgm:cxn modelId="{698F3FA0-5784-429D-99AD-6114A154B8E8}" type="presParOf" srcId="{CC849541-1ADE-4D41-BC8D-E9D21FE26E16}" destId="{4D0E8BB9-566A-4DA0-9E39-419FD0C300A8}" srcOrd="3" destOrd="0" presId="urn:microsoft.com/office/officeart/2005/8/layout/hierarchy2"/>
    <dgm:cxn modelId="{F37BDB6D-981F-4D29-BC3A-58E8A5047BFA}" type="presParOf" srcId="{4D0E8BB9-566A-4DA0-9E39-419FD0C300A8}" destId="{1E0EF496-8D02-4748-8725-80C56D7EBD06}" srcOrd="0" destOrd="0" presId="urn:microsoft.com/office/officeart/2005/8/layout/hierarchy2"/>
    <dgm:cxn modelId="{4CE8B89C-A9A0-4FA3-BE7D-1744217CABA6}" type="presParOf" srcId="{4D0E8BB9-566A-4DA0-9E39-419FD0C300A8}" destId="{3C33F246-8451-4405-8FEB-DF80B788A225}" srcOrd="1" destOrd="0" presId="urn:microsoft.com/office/officeart/2005/8/layout/hierarchy2"/>
    <dgm:cxn modelId="{6E11C7FF-B7F4-404D-BC4D-4EE2380A5AC6}" type="presParOf" srcId="{CC849541-1ADE-4D41-BC8D-E9D21FE26E16}" destId="{29ACB1B2-6F6D-4E18-BCD3-C20363198591}" srcOrd="4" destOrd="0" presId="urn:microsoft.com/office/officeart/2005/8/layout/hierarchy2"/>
    <dgm:cxn modelId="{DDE7B524-CFD1-4044-BD6C-00B5B9CD0E8C}" type="presParOf" srcId="{29ACB1B2-6F6D-4E18-BCD3-C20363198591}" destId="{7FE43F5C-0447-4F87-8B8B-428684B9D1DD}" srcOrd="0" destOrd="0" presId="urn:microsoft.com/office/officeart/2005/8/layout/hierarchy2"/>
    <dgm:cxn modelId="{EE649959-C456-4648-800D-8CE5D1FCC4A9}" type="presParOf" srcId="{CC849541-1ADE-4D41-BC8D-E9D21FE26E16}" destId="{EE1EA091-1F52-4347-9407-39D8B63C6623}" srcOrd="5" destOrd="0" presId="urn:microsoft.com/office/officeart/2005/8/layout/hierarchy2"/>
    <dgm:cxn modelId="{4C8C13B7-04BC-4551-A519-FB0389E8482D}" type="presParOf" srcId="{EE1EA091-1F52-4347-9407-39D8B63C6623}" destId="{23A78FC7-2F72-4967-9F74-48D951A06E8F}" srcOrd="0" destOrd="0" presId="urn:microsoft.com/office/officeart/2005/8/layout/hierarchy2"/>
    <dgm:cxn modelId="{48CA00F1-A131-4641-9023-5D9C5F939A01}" type="presParOf" srcId="{EE1EA091-1F52-4347-9407-39D8B63C6623}" destId="{FC83778D-A07C-4B75-9666-C9B8475B16A2}" srcOrd="1" destOrd="0" presId="urn:microsoft.com/office/officeart/2005/8/layout/hierarchy2"/>
    <dgm:cxn modelId="{ABAB4D2A-1921-4C35-8C47-093392F79744}" type="presParOf" srcId="{551FD8C2-29CC-4172-B884-CB2B75111A6E}" destId="{563A899B-EF35-4E80-928B-E84F3F5214CE}" srcOrd="2" destOrd="0" presId="urn:microsoft.com/office/officeart/2005/8/layout/hierarchy2"/>
    <dgm:cxn modelId="{FA163455-CD9E-45CE-885E-80DCD3002043}" type="presParOf" srcId="{563A899B-EF35-4E80-928B-E84F3F5214CE}" destId="{904CD023-C014-4296-A34F-52B88DCA78A8}" srcOrd="0" destOrd="0" presId="urn:microsoft.com/office/officeart/2005/8/layout/hierarchy2"/>
    <dgm:cxn modelId="{51709B68-4725-459F-BE6B-588E066C3A0E}" type="presParOf" srcId="{551FD8C2-29CC-4172-B884-CB2B75111A6E}" destId="{30B7AAEA-47DC-4617-911B-0AE1F30B49FD}" srcOrd="3" destOrd="0" presId="urn:microsoft.com/office/officeart/2005/8/layout/hierarchy2"/>
    <dgm:cxn modelId="{A43C53C8-A7A8-44F7-A096-639F66E8276C}" type="presParOf" srcId="{30B7AAEA-47DC-4617-911B-0AE1F30B49FD}" destId="{5CD30998-F306-4FDD-9E2D-EFFD993405CC}" srcOrd="0" destOrd="0" presId="urn:microsoft.com/office/officeart/2005/8/layout/hierarchy2"/>
    <dgm:cxn modelId="{2381FC67-EB6B-4BCF-8F52-37F54BF0E28A}" type="presParOf" srcId="{30B7AAEA-47DC-4617-911B-0AE1F30B49FD}" destId="{D97F41B7-2118-483B-9FAF-8D6598E823E0}" srcOrd="1" destOrd="0" presId="urn:microsoft.com/office/officeart/2005/8/layout/hierarchy2"/>
    <dgm:cxn modelId="{C936ABD1-A967-4A91-89B8-8691419A1D19}" type="presParOf" srcId="{D97F41B7-2118-483B-9FAF-8D6598E823E0}" destId="{EC1622D1-E166-4689-BAD9-7C5F6DC0C559}" srcOrd="0" destOrd="0" presId="urn:microsoft.com/office/officeart/2005/8/layout/hierarchy2"/>
    <dgm:cxn modelId="{45C1BD22-2028-45EC-96E4-F5F426C324F0}" type="presParOf" srcId="{EC1622D1-E166-4689-BAD9-7C5F6DC0C559}" destId="{7BDEB04D-580C-4B69-A222-9EC46FDECD60}" srcOrd="0" destOrd="0" presId="urn:microsoft.com/office/officeart/2005/8/layout/hierarchy2"/>
    <dgm:cxn modelId="{F87D2804-7618-445E-A805-7A06B3A69695}" type="presParOf" srcId="{D97F41B7-2118-483B-9FAF-8D6598E823E0}" destId="{9C0AF2C6-4762-4E97-8BCD-5FF8DD163A58}" srcOrd="1" destOrd="0" presId="urn:microsoft.com/office/officeart/2005/8/layout/hierarchy2"/>
    <dgm:cxn modelId="{145E6709-BC28-40E2-B93C-429E3015E2D6}" type="presParOf" srcId="{9C0AF2C6-4762-4E97-8BCD-5FF8DD163A58}" destId="{FE83362D-9D6C-426F-921C-23A690965B12}" srcOrd="0" destOrd="0" presId="urn:microsoft.com/office/officeart/2005/8/layout/hierarchy2"/>
    <dgm:cxn modelId="{5915DBF5-D3F3-4CA9-90F2-4C2EE0229CCF}" type="presParOf" srcId="{9C0AF2C6-4762-4E97-8BCD-5FF8DD163A58}" destId="{B773E242-E45F-40F6-8631-5F68D5E362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8A6E3-83EA-4729-90B4-15B3F7643153}">
      <dsp:nvSpPr>
        <dsp:cNvPr id="0" name=""/>
        <dsp:cNvSpPr/>
      </dsp:nvSpPr>
      <dsp:spPr>
        <a:xfrm>
          <a:off x="960" y="2426014"/>
          <a:ext cx="1677709" cy="838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600" kern="1200"/>
            <a:t>Costos</a:t>
          </a:r>
        </a:p>
      </dsp:txBody>
      <dsp:txXfrm>
        <a:off x="25529" y="2450583"/>
        <a:ext cx="1628571" cy="789716"/>
      </dsp:txXfrm>
    </dsp:sp>
    <dsp:sp modelId="{301EADEB-692C-47D4-AC36-E598BB310F2D}">
      <dsp:nvSpPr>
        <dsp:cNvPr id="0" name=""/>
        <dsp:cNvSpPr/>
      </dsp:nvSpPr>
      <dsp:spPr>
        <a:xfrm rot="18289469">
          <a:off x="1426639" y="2347126"/>
          <a:ext cx="1175145" cy="31948"/>
        </a:xfrm>
        <a:custGeom>
          <a:avLst/>
          <a:gdLst/>
          <a:ahLst/>
          <a:cxnLst/>
          <a:rect l="0" t="0" r="0" b="0"/>
          <a:pathLst>
            <a:path>
              <a:moveTo>
                <a:pt x="0" y="15974"/>
              </a:moveTo>
              <a:lnTo>
                <a:pt x="1175145" y="159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1984833" y="2333721"/>
        <a:ext cx="58757" cy="58757"/>
      </dsp:txXfrm>
    </dsp:sp>
    <dsp:sp modelId="{B9E98243-9263-441B-9A53-69222E190D47}">
      <dsp:nvSpPr>
        <dsp:cNvPr id="0" name=""/>
        <dsp:cNvSpPr/>
      </dsp:nvSpPr>
      <dsp:spPr>
        <a:xfrm>
          <a:off x="2349753" y="1461331"/>
          <a:ext cx="1677709" cy="838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600" kern="1200"/>
            <a:t>Costos Fijos</a:t>
          </a:r>
        </a:p>
      </dsp:txBody>
      <dsp:txXfrm>
        <a:off x="2374322" y="1485900"/>
        <a:ext cx="1628571" cy="789716"/>
      </dsp:txXfrm>
    </dsp:sp>
    <dsp:sp modelId="{1D829E47-157A-4958-8845-E83CE83D13F5}">
      <dsp:nvSpPr>
        <dsp:cNvPr id="0" name=""/>
        <dsp:cNvSpPr/>
      </dsp:nvSpPr>
      <dsp:spPr>
        <a:xfrm rot="18289469">
          <a:off x="3775431" y="1382443"/>
          <a:ext cx="1175145" cy="31948"/>
        </a:xfrm>
        <a:custGeom>
          <a:avLst/>
          <a:gdLst/>
          <a:ahLst/>
          <a:cxnLst/>
          <a:rect l="0" t="0" r="0" b="0"/>
          <a:pathLst>
            <a:path>
              <a:moveTo>
                <a:pt x="0" y="15974"/>
              </a:moveTo>
              <a:lnTo>
                <a:pt x="1175145" y="159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4333625" y="1369039"/>
        <a:ext cx="58757" cy="58757"/>
      </dsp:txXfrm>
    </dsp:sp>
    <dsp:sp modelId="{FEE72188-4962-4D09-875C-2965FEC33A5D}">
      <dsp:nvSpPr>
        <dsp:cNvPr id="0" name=""/>
        <dsp:cNvSpPr/>
      </dsp:nvSpPr>
      <dsp:spPr>
        <a:xfrm>
          <a:off x="4698546" y="496649"/>
          <a:ext cx="1677709" cy="838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600" kern="1200"/>
            <a:t>Costos de Software</a:t>
          </a:r>
        </a:p>
      </dsp:txBody>
      <dsp:txXfrm>
        <a:off x="4723115" y="521218"/>
        <a:ext cx="1628571" cy="789716"/>
      </dsp:txXfrm>
    </dsp:sp>
    <dsp:sp modelId="{29FC660A-E6E2-4602-8A26-BBBE60F509B7}">
      <dsp:nvSpPr>
        <dsp:cNvPr id="0" name=""/>
        <dsp:cNvSpPr/>
      </dsp:nvSpPr>
      <dsp:spPr>
        <a:xfrm>
          <a:off x="4027462" y="1864785"/>
          <a:ext cx="671083" cy="31948"/>
        </a:xfrm>
        <a:custGeom>
          <a:avLst/>
          <a:gdLst/>
          <a:ahLst/>
          <a:cxnLst/>
          <a:rect l="0" t="0" r="0" b="0"/>
          <a:pathLst>
            <a:path>
              <a:moveTo>
                <a:pt x="0" y="15974"/>
              </a:moveTo>
              <a:lnTo>
                <a:pt x="671083" y="159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4346227" y="1863982"/>
        <a:ext cx="33554" cy="33554"/>
      </dsp:txXfrm>
    </dsp:sp>
    <dsp:sp modelId="{1E0EF496-8D02-4748-8725-80C56D7EBD06}">
      <dsp:nvSpPr>
        <dsp:cNvPr id="0" name=""/>
        <dsp:cNvSpPr/>
      </dsp:nvSpPr>
      <dsp:spPr>
        <a:xfrm>
          <a:off x="4698546" y="1461331"/>
          <a:ext cx="1677709" cy="838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600" kern="1200"/>
            <a:t>Costos de Hardware</a:t>
          </a:r>
        </a:p>
      </dsp:txBody>
      <dsp:txXfrm>
        <a:off x="4723115" y="1485900"/>
        <a:ext cx="1628571" cy="789716"/>
      </dsp:txXfrm>
    </dsp:sp>
    <dsp:sp modelId="{29ACB1B2-6F6D-4E18-BCD3-C20363198591}">
      <dsp:nvSpPr>
        <dsp:cNvPr id="0" name=""/>
        <dsp:cNvSpPr/>
      </dsp:nvSpPr>
      <dsp:spPr>
        <a:xfrm rot="3310531">
          <a:off x="3775431" y="2347126"/>
          <a:ext cx="1175145" cy="31948"/>
        </a:xfrm>
        <a:custGeom>
          <a:avLst/>
          <a:gdLst/>
          <a:ahLst/>
          <a:cxnLst/>
          <a:rect l="0" t="0" r="0" b="0"/>
          <a:pathLst>
            <a:path>
              <a:moveTo>
                <a:pt x="0" y="15974"/>
              </a:moveTo>
              <a:lnTo>
                <a:pt x="1175145" y="159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4333625" y="2333721"/>
        <a:ext cx="58757" cy="58757"/>
      </dsp:txXfrm>
    </dsp:sp>
    <dsp:sp modelId="{23A78FC7-2F72-4967-9F74-48D951A06E8F}">
      <dsp:nvSpPr>
        <dsp:cNvPr id="0" name=""/>
        <dsp:cNvSpPr/>
      </dsp:nvSpPr>
      <dsp:spPr>
        <a:xfrm>
          <a:off x="4698546" y="2426014"/>
          <a:ext cx="1677709" cy="838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600" kern="1200"/>
            <a:t>Costos de Desarrollo</a:t>
          </a:r>
        </a:p>
      </dsp:txBody>
      <dsp:txXfrm>
        <a:off x="4723115" y="2450583"/>
        <a:ext cx="1628571" cy="789716"/>
      </dsp:txXfrm>
    </dsp:sp>
    <dsp:sp modelId="{563A899B-EF35-4E80-928B-E84F3F5214CE}">
      <dsp:nvSpPr>
        <dsp:cNvPr id="0" name=""/>
        <dsp:cNvSpPr/>
      </dsp:nvSpPr>
      <dsp:spPr>
        <a:xfrm rot="3310531">
          <a:off x="1426639" y="3311809"/>
          <a:ext cx="1175145" cy="31948"/>
        </a:xfrm>
        <a:custGeom>
          <a:avLst/>
          <a:gdLst/>
          <a:ahLst/>
          <a:cxnLst/>
          <a:rect l="0" t="0" r="0" b="0"/>
          <a:pathLst>
            <a:path>
              <a:moveTo>
                <a:pt x="0" y="15974"/>
              </a:moveTo>
              <a:lnTo>
                <a:pt x="1175145" y="159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1984833" y="3298404"/>
        <a:ext cx="58757" cy="58757"/>
      </dsp:txXfrm>
    </dsp:sp>
    <dsp:sp modelId="{5CD30998-F306-4FDD-9E2D-EFFD993405CC}">
      <dsp:nvSpPr>
        <dsp:cNvPr id="0" name=""/>
        <dsp:cNvSpPr/>
      </dsp:nvSpPr>
      <dsp:spPr>
        <a:xfrm>
          <a:off x="2349753" y="3390697"/>
          <a:ext cx="1677709" cy="838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600" kern="1200"/>
            <a:t>Costos Variables</a:t>
          </a:r>
        </a:p>
      </dsp:txBody>
      <dsp:txXfrm>
        <a:off x="2374322" y="3415266"/>
        <a:ext cx="1628571" cy="789716"/>
      </dsp:txXfrm>
    </dsp:sp>
    <dsp:sp modelId="{EC1622D1-E166-4689-BAD9-7C5F6DC0C559}">
      <dsp:nvSpPr>
        <dsp:cNvPr id="0" name=""/>
        <dsp:cNvSpPr/>
      </dsp:nvSpPr>
      <dsp:spPr>
        <a:xfrm>
          <a:off x="4027462" y="3794150"/>
          <a:ext cx="671083" cy="31948"/>
        </a:xfrm>
        <a:custGeom>
          <a:avLst/>
          <a:gdLst/>
          <a:ahLst/>
          <a:cxnLst/>
          <a:rect l="0" t="0" r="0" b="0"/>
          <a:pathLst>
            <a:path>
              <a:moveTo>
                <a:pt x="0" y="15974"/>
              </a:moveTo>
              <a:lnTo>
                <a:pt x="671083" y="159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4346227" y="3793347"/>
        <a:ext cx="33554" cy="33554"/>
      </dsp:txXfrm>
    </dsp:sp>
    <dsp:sp modelId="{FE83362D-9D6C-426F-921C-23A690965B12}">
      <dsp:nvSpPr>
        <dsp:cNvPr id="0" name=""/>
        <dsp:cNvSpPr/>
      </dsp:nvSpPr>
      <dsp:spPr>
        <a:xfrm>
          <a:off x="4698546" y="3390697"/>
          <a:ext cx="1677709" cy="838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600" kern="1200"/>
            <a:t>Material de Escritorio</a:t>
          </a:r>
        </a:p>
      </dsp:txBody>
      <dsp:txXfrm>
        <a:off x="4723115" y="3415266"/>
        <a:ext cx="1628571" cy="789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5A91-5611-4393-96FF-EF67E9B9EEF6}" type="datetimeFigureOut">
              <a:rPr lang="es-BO" smtClean="0"/>
              <a:t>14/10/2020</a:t>
            </a:fld>
            <a:endParaRPr lang="es-B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AC346-7157-4CAD-B1D8-E3B1B2D31BD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3121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C346-7157-4CAD-B1D8-E3B1B2D31BD5}" type="slidenum">
              <a:rPr lang="es-BO" smtClean="0"/>
              <a:t>7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6794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C346-7157-4CAD-B1D8-E3B1B2D31BD5}" type="slidenum">
              <a:rPr lang="es-BO" smtClean="0"/>
              <a:t>8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5541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C346-7157-4CAD-B1D8-E3B1B2D31BD5}" type="slidenum">
              <a:rPr lang="es-BO" smtClean="0"/>
              <a:t>9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5794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C346-7157-4CAD-B1D8-E3B1B2D31BD5}" type="slidenum">
              <a:rPr lang="es-BO" smtClean="0"/>
              <a:t>10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9930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C346-7157-4CAD-B1D8-E3B1B2D31BD5}" type="slidenum">
              <a:rPr lang="es-BO" smtClean="0"/>
              <a:t>11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72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C346-7157-4CAD-B1D8-E3B1B2D31BD5}" type="slidenum">
              <a:rPr lang="es-BO" smtClean="0"/>
              <a:t>12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6842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C346-7157-4CAD-B1D8-E3B1B2D31BD5}" type="slidenum">
              <a:rPr lang="es-BO" smtClean="0"/>
              <a:t>14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20738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C346-7157-4CAD-B1D8-E3B1B2D31BD5}" type="slidenum">
              <a:rPr lang="es-BO" smtClean="0"/>
              <a:t>15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3153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C346-7157-4CAD-B1D8-E3B1B2D31BD5}" type="slidenum">
              <a:rPr lang="es-BO" smtClean="0"/>
              <a:t>17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4813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4719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0437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3428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2" y="188640"/>
            <a:ext cx="1284902" cy="546550"/>
          </a:xfrm>
          <a:prstGeom prst="rect">
            <a:avLst/>
          </a:prstGeom>
        </p:spPr>
      </p:pic>
      <p:cxnSp>
        <p:nvCxnSpPr>
          <p:cNvPr id="9" name="8 Conector recto"/>
          <p:cNvCxnSpPr/>
          <p:nvPr userDrawn="1"/>
        </p:nvCxnSpPr>
        <p:spPr>
          <a:xfrm>
            <a:off x="0" y="980728"/>
            <a:ext cx="914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>
          <a:xfrm>
            <a:off x="-6020" y="1025842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19" name="1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1800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9823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02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2724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6194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602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19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0189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9050C-313E-43C4-9886-912E0A60EBB9}" type="slidenum">
              <a:rPr lang="es-BO" smtClean="0"/>
              <a:t>‹Nº›</a:t>
            </a:fld>
            <a:endParaRPr lang="es-BO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3" t="15882" r="8656" b="17254"/>
          <a:stretch/>
        </p:blipFill>
        <p:spPr>
          <a:xfrm>
            <a:off x="18446" y="0"/>
            <a:ext cx="9125554" cy="68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3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53180" y="437910"/>
            <a:ext cx="7437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sz="2400" b="1" dirty="0">
                <a:latin typeface="Arial" pitchFamily="34" charset="0"/>
                <a:cs typeface="Arial" pitchFamily="34" charset="0"/>
              </a:rPr>
              <a:t>BORRADOR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35" y="993913"/>
            <a:ext cx="4162519" cy="1770583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867270" y="2886032"/>
            <a:ext cx="7560846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rial" pitchFamily="34" charset="0"/>
                <a:cs typeface="Arial" pitchFamily="34" charset="0"/>
              </a:rPr>
              <a:t>APLICACIÓN DE CRIPTOGRAFÍA ASIMÉTRICA EN LOS CERTIFICADOS PARA EL SEGUIMIENTO Y CONTROL DE EMBARCACIONES</a:t>
            </a:r>
          </a:p>
          <a:p>
            <a:pPr algn="ctr"/>
            <a:endParaRPr lang="es-MX" sz="2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sz="2000" b="1" dirty="0">
                <a:latin typeface="Arial" pitchFamily="34" charset="0"/>
                <a:cs typeface="Arial" pitchFamily="34" charset="0"/>
              </a:rPr>
              <a:t>CASO: DIRECCIÓN GENERAL DE INTERESES MARÍTIMOS, FLUVIALES, LACUSTRE Y MARINA MERCANTE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259625" y="5105506"/>
            <a:ext cx="662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itchFamily="34" charset="0"/>
                <a:cs typeface="Arial" pitchFamily="34" charset="0"/>
              </a:rPr>
              <a:t>ESTUDIANTE: 	LUIS RICARDO RIVAS GIWENCER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943705" y="63093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>
                <a:latin typeface="Arial" pitchFamily="34" charset="0"/>
                <a:cs typeface="Arial" pitchFamily="34" charset="0"/>
              </a:rPr>
              <a:t>2020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1293945" y="5473500"/>
            <a:ext cx="741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itchFamily="34" charset="0"/>
                <a:cs typeface="Arial" pitchFamily="34" charset="0"/>
              </a:rPr>
              <a:t>TUTOR:		LIC. CYNTHIA RODRIGUEZ CANAVIRI</a:t>
            </a:r>
          </a:p>
        </p:txBody>
      </p:sp>
    </p:spTree>
    <p:extLst>
      <p:ext uri="{BB962C8B-B14F-4D97-AF65-F5344CB8AC3E}">
        <p14:creationId xmlns:p14="http://schemas.microsoft.com/office/powerpoint/2010/main" val="144841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s-BO" sz="2400" b="1" dirty="0"/>
              <a:t>DETERMINACIÓN DE ALGORITMO ASIMÉTRICO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10</a:t>
            </a:fld>
            <a:endParaRPr lang="es-BO" dirty="0"/>
          </a:p>
        </p:txBody>
      </p:sp>
      <p:pic>
        <p:nvPicPr>
          <p:cNvPr id="15" name="Picture 2" descr="Resultado de imagen para emi ingenieria de sistem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20" y="-137219"/>
            <a:ext cx="1238280" cy="12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8444199-B2F7-4D43-9D3A-D6E2A0686A4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23628" y="1544943"/>
            <a:ext cx="6696744" cy="46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9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s-BO" sz="3600" b="1" dirty="0"/>
              <a:t>ALGORITMO RSA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11</a:t>
            </a:fld>
            <a:endParaRPr lang="es-BO" dirty="0"/>
          </a:p>
        </p:txBody>
      </p:sp>
      <p:pic>
        <p:nvPicPr>
          <p:cNvPr id="15" name="Picture 2" descr="Resultado de imagen para emi ingenieria de sistem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20" y="-137219"/>
            <a:ext cx="1238280" cy="12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FD9D83C-0360-4987-8705-B846AF551C80}"/>
              </a:ext>
            </a:extLst>
          </p:cNvPr>
          <p:cNvSpPr txBox="1"/>
          <p:nvPr/>
        </p:nvSpPr>
        <p:spPr>
          <a:xfrm>
            <a:off x="870288" y="1512918"/>
            <a:ext cx="7035432" cy="209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Integridad de la información: Salvaguarda la precisión y completitud de la información y sus métodos de proceso. 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repudio: Autentificación que con un alto aseguramiento pueda ser reafirmado como genuino. 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Así funciona el algoritmo RSA - El profe de Física Arturo Quirantes">
            <a:extLst>
              <a:ext uri="{FF2B5EF4-FFF2-40B4-BE49-F238E27FC236}">
                <a16:creationId xmlns:a16="http://schemas.microsoft.com/office/drawing/2014/main" id="{7A97A571-CAAD-49CE-A245-73E8DD8F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633" y="3999979"/>
            <a:ext cx="4712742" cy="235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76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s-BO" sz="3600" b="1" dirty="0"/>
              <a:t>ALGORITMO RSA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12</a:t>
            </a:fld>
            <a:endParaRPr lang="es-BO" dirty="0"/>
          </a:p>
        </p:txBody>
      </p:sp>
      <p:pic>
        <p:nvPicPr>
          <p:cNvPr id="15" name="Picture 2" descr="Resultado de imagen para emi ingenieria de sistem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20" y="-137219"/>
            <a:ext cx="1238280" cy="12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18288E-0070-4577-97F9-AFC2B09AC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676" y="1542100"/>
            <a:ext cx="5832648" cy="13604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F17A0D-B3DB-4985-8581-EFDE7DC4A8A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69976" y="3429000"/>
            <a:ext cx="7416824" cy="27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9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EBD0FFB-0295-4CE6-9393-33B26E64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sz="2800" dirty="0" err="1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 Sprint te ayudan a ahorrar tiempo y dinero</a:t>
            </a:r>
          </a:p>
          <a:p>
            <a:r>
              <a:rPr lang="es-MX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MX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Sprint reducen rápidamente los ciclos de desarrollo de producto</a:t>
            </a:r>
          </a:p>
          <a:p>
            <a:r>
              <a:rPr lang="es-MX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Hace énfasis en un d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ialogo constante con el cliente</a:t>
            </a:r>
            <a:endParaRPr lang="es-MX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D64F67-40A3-4B98-B85C-201C5056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13</a:t>
            </a:fld>
            <a:endParaRPr lang="es-BO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3F03E774-AA41-4AAA-8E94-93C06F93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s-BO" sz="3600" b="1" dirty="0" err="1"/>
              <a:t>DESIGN</a:t>
            </a:r>
            <a:r>
              <a:rPr lang="es-BO" sz="3600" b="1" dirty="0"/>
              <a:t> SPRINT</a:t>
            </a:r>
          </a:p>
        </p:txBody>
      </p:sp>
      <p:pic>
        <p:nvPicPr>
          <p:cNvPr id="1026" name="Picture 2" descr="design sprint - 💡IMAGINIERIA®">
            <a:extLst>
              <a:ext uri="{FF2B5EF4-FFF2-40B4-BE49-F238E27FC236}">
                <a16:creationId xmlns:a16="http://schemas.microsoft.com/office/drawing/2014/main" id="{54801AE3-A3CD-4EBD-9414-0C52936A8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2"/>
          <a:stretch/>
        </p:blipFill>
        <p:spPr bwMode="auto">
          <a:xfrm>
            <a:off x="457200" y="4509120"/>
            <a:ext cx="7721143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3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MÓDULOS DEL SISTEMA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14</a:t>
            </a:fld>
            <a:endParaRPr lang="es-BO" dirty="0"/>
          </a:p>
        </p:txBody>
      </p:sp>
      <p:pic>
        <p:nvPicPr>
          <p:cNvPr id="15" name="Picture 2" descr="Resultado de imagen para emi ingenieria de sistem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20" y="-137219"/>
            <a:ext cx="1238280" cy="12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C22588-F3F5-4AF5-8EC6-00F1B806B5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491" y="1455102"/>
            <a:ext cx="5481017" cy="3947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1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S</a:t>
            </a:r>
            <a:r>
              <a:rPr lang="es-BO" b="1" dirty="0" err="1"/>
              <a:t>PRINTS</a:t>
            </a:r>
            <a:endParaRPr lang="es-BO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15</a:t>
            </a:fld>
            <a:endParaRPr lang="es-BO" dirty="0"/>
          </a:p>
        </p:txBody>
      </p:sp>
      <p:pic>
        <p:nvPicPr>
          <p:cNvPr id="15" name="Picture 2" descr="Resultado de imagen para emi ingenieria de sistem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20" y="-137219"/>
            <a:ext cx="1238280" cy="12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2DB147DC-E1DF-4114-B5F5-806AF630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s-MX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Sprint 1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Módulo</a:t>
            </a:r>
            <a:r>
              <a:rPr lang="es-MX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Gestión de Usuarios</a:t>
            </a:r>
          </a:p>
          <a:p>
            <a:r>
              <a:rPr lang="es-MX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Sprint 2 Módulo de Registro de Embarcaciones</a:t>
            </a:r>
          </a:p>
          <a:p>
            <a:r>
              <a:rPr lang="es-MX" sz="2800" b="0" i="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Spri</a:t>
            </a:r>
            <a:r>
              <a:rPr lang="es-MX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nt 3 Módulo de Inspecciones de Embarcaciones</a:t>
            </a:r>
          </a:p>
          <a:p>
            <a:r>
              <a:rPr lang="es-MX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Sprint 4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Módulo </a:t>
            </a:r>
            <a:r>
              <a:rPr lang="es-MX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Verificación de Documentos</a:t>
            </a: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Sprint 5 Módulo de Reportes</a:t>
            </a:r>
            <a:endParaRPr lang="es-MX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3682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261EBC-AAE4-4A7E-B820-668CAF91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16</a:t>
            </a:fld>
            <a:endParaRPr lang="es-BO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26B769BF-023D-49B4-90C7-72FF0ADD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CARTA DE CONFORMIDAD</a:t>
            </a:r>
          </a:p>
        </p:txBody>
      </p:sp>
      <p:pic>
        <p:nvPicPr>
          <p:cNvPr id="7" name="Imagen 6" descr="Texto, Carta&#10;&#10;Descripción generada automáticamente">
            <a:extLst>
              <a:ext uri="{FF2B5EF4-FFF2-40B4-BE49-F238E27FC236}">
                <a16:creationId xmlns:a16="http://schemas.microsoft.com/office/drawing/2014/main" id="{5EEA98EA-DB46-40A0-A826-D8C49C3ED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0" b="11855"/>
          <a:stretch/>
        </p:blipFill>
        <p:spPr>
          <a:xfrm>
            <a:off x="2411760" y="1340768"/>
            <a:ext cx="3889233" cy="48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0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BO" sz="3200" b="1" dirty="0"/>
              <a:t>ANÁLISIS COSTO-BENEFICIO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17</a:t>
            </a:fld>
            <a:endParaRPr lang="es-BO" dirty="0"/>
          </a:p>
        </p:txBody>
      </p:sp>
      <p:pic>
        <p:nvPicPr>
          <p:cNvPr id="15" name="Picture 2" descr="Resultado de imagen para emi ingenieria de sistem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20" y="-137219"/>
            <a:ext cx="1238280" cy="12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B0CB9731-1F0C-48FD-9376-EBB4571578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891187"/>
              </p:ext>
            </p:extLst>
          </p:nvPr>
        </p:nvGraphicFramePr>
        <p:xfrm>
          <a:off x="1528504" y="1367094"/>
          <a:ext cx="6377216" cy="4726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3645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967FD74-A728-4BEA-A231-05DA7C02B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910987"/>
              </p:ext>
            </p:extLst>
          </p:nvPr>
        </p:nvGraphicFramePr>
        <p:xfrm>
          <a:off x="720487" y="1700806"/>
          <a:ext cx="7703026" cy="3456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7146">
                  <a:extLst>
                    <a:ext uri="{9D8B030D-6E8A-4147-A177-3AD203B41FA5}">
                      <a16:colId xmlns:a16="http://schemas.microsoft.com/office/drawing/2014/main" val="354679237"/>
                    </a:ext>
                  </a:extLst>
                </a:gridCol>
                <a:gridCol w="3287146">
                  <a:extLst>
                    <a:ext uri="{9D8B030D-6E8A-4147-A177-3AD203B41FA5}">
                      <a16:colId xmlns:a16="http://schemas.microsoft.com/office/drawing/2014/main" val="3306185678"/>
                    </a:ext>
                  </a:extLst>
                </a:gridCol>
                <a:gridCol w="1128734">
                  <a:extLst>
                    <a:ext uri="{9D8B030D-6E8A-4147-A177-3AD203B41FA5}">
                      <a16:colId xmlns:a16="http://schemas.microsoft.com/office/drawing/2014/main" val="85730685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Tipo de Costo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Descripción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Monto (Bs)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2703801"/>
                  </a:ext>
                </a:extLst>
              </a:tr>
              <a:tr h="384043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Costos Fijos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Costo de desarrollo de software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54.476.-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242702"/>
                  </a:ext>
                </a:extLst>
              </a:tr>
              <a:tr h="384043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Costos de software de servidor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3072195"/>
                  </a:ext>
                </a:extLst>
              </a:tr>
              <a:tr h="384043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Costos de software de cliente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5150850"/>
                  </a:ext>
                </a:extLst>
              </a:tr>
              <a:tr h="384043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Costos de hardware de servidor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2363262"/>
                  </a:ext>
                </a:extLst>
              </a:tr>
              <a:tr h="384043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Costos de hardware de cliente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12.835.-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7989558"/>
                  </a:ext>
                </a:extLst>
              </a:tr>
              <a:tr h="38404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Total, costos fijos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67.311.-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6987918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Costos Variables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dirty="0">
                          <a:effectLst/>
                        </a:rPr>
                        <a:t>Material de Escritorio , servidores e internet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3.978,4.-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4759575"/>
                  </a:ext>
                </a:extLst>
              </a:tr>
              <a:tr h="38404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Total, costos variables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dirty="0">
                          <a:effectLst/>
                        </a:rPr>
                        <a:t>3.978,4.-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980085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E2C71F-5875-40B9-99E2-4F90940A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18</a:t>
            </a:fld>
            <a:endParaRPr lang="es-BO"/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21D6685B-2446-4494-88C6-CE6A0DE7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BO" sz="3200" b="1" dirty="0"/>
              <a:t>DETERMINACIÓN DE COSTOS</a:t>
            </a:r>
          </a:p>
        </p:txBody>
      </p:sp>
    </p:spTree>
    <p:extLst>
      <p:ext uri="{BB962C8B-B14F-4D97-AF65-F5344CB8AC3E}">
        <p14:creationId xmlns:p14="http://schemas.microsoft.com/office/powerpoint/2010/main" val="405789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7DF7B83-5721-4715-B2A1-9B8E25E9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200" dirty="0"/>
              <a:t>El objetivo del presente Trabajo de Grado trae consigo los siguientes beneficios cualitativos a la Dirección General de Intereses Marítimo, Fluviales, Lacustre Marina Mércate:</a:t>
            </a:r>
          </a:p>
          <a:p>
            <a:pPr lvl="1" algn="just"/>
            <a:r>
              <a:rPr lang="es-MX" sz="2200" dirty="0"/>
              <a:t>Centralización de información</a:t>
            </a:r>
          </a:p>
          <a:p>
            <a:pPr lvl="1" algn="just"/>
            <a:r>
              <a:rPr lang="es-MX" sz="2200" dirty="0"/>
              <a:t>Automatización de registro de embarcaciones</a:t>
            </a:r>
          </a:p>
          <a:p>
            <a:pPr lvl="1" algn="just"/>
            <a:r>
              <a:rPr lang="es-MX" sz="2200" dirty="0"/>
              <a:t>Automatización del proceso de inspección</a:t>
            </a:r>
          </a:p>
          <a:p>
            <a:pPr lvl="1" algn="just"/>
            <a:r>
              <a:rPr lang="es-MX" sz="2200" dirty="0"/>
              <a:t>Generación automática de Reportes</a:t>
            </a:r>
          </a:p>
          <a:p>
            <a:pPr lvl="1" algn="just"/>
            <a:r>
              <a:rPr lang="es-MX" sz="2200" dirty="0"/>
              <a:t>Implementación de seguridad en los certificados emitidos</a:t>
            </a:r>
          </a:p>
          <a:p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81679-0A28-4AFD-B32B-BAE07FDE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19</a:t>
            </a:fld>
            <a:endParaRPr lang="es-BO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A8105638-6224-4DC5-8615-77EF34C4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BO" sz="3200" b="1" dirty="0"/>
              <a:t>BENEFICIOS CUALITATIVOS</a:t>
            </a:r>
          </a:p>
        </p:txBody>
      </p:sp>
    </p:spTree>
    <p:extLst>
      <p:ext uri="{BB962C8B-B14F-4D97-AF65-F5344CB8AC3E}">
        <p14:creationId xmlns:p14="http://schemas.microsoft.com/office/powerpoint/2010/main" val="227361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7FD8A2D-7C89-4BF8-A57C-6E98A102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71566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ANTECEDENTES</a:t>
            </a:r>
          </a:p>
          <a:p>
            <a:r>
              <a:rPr lang="es-MX" dirty="0"/>
              <a:t>ALCANCE GEOGRÁFICO</a:t>
            </a:r>
          </a:p>
          <a:p>
            <a:r>
              <a:rPr lang="es-MX" dirty="0"/>
              <a:t>ALCANCE TEMPORAL</a:t>
            </a:r>
          </a:p>
          <a:p>
            <a:r>
              <a:rPr lang="es-MX" dirty="0"/>
              <a:t>ALCANCE TEMÁTICO</a:t>
            </a:r>
          </a:p>
          <a:p>
            <a:r>
              <a:rPr lang="es-MX" dirty="0"/>
              <a:t>PROBLEMAS Y OBJETIVOS</a:t>
            </a:r>
          </a:p>
          <a:p>
            <a:r>
              <a:rPr lang="es-MX" dirty="0"/>
              <a:t>FUNDAMENTACIÓN TEÓRICA</a:t>
            </a:r>
          </a:p>
          <a:p>
            <a:r>
              <a:rPr lang="es-MX" dirty="0"/>
              <a:t>DESARROLLO</a:t>
            </a:r>
          </a:p>
          <a:p>
            <a:r>
              <a:rPr lang="es-MX" dirty="0"/>
              <a:t>ANÁLISIS COSTO-BENEFICIO</a:t>
            </a:r>
          </a:p>
          <a:p>
            <a:r>
              <a:rPr lang="es-MX" dirty="0"/>
              <a:t>CONCLUSIONES</a:t>
            </a:r>
          </a:p>
          <a:p>
            <a:r>
              <a:rPr lang="es-MX" dirty="0"/>
              <a:t>RECOMENDACIONES</a:t>
            </a:r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F76A1E-8F18-4B9E-AB3F-387FC66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2</a:t>
            </a:fld>
            <a:endParaRPr lang="es-BO"/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DC6E3132-7580-4841-BB05-50373F5B793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/>
              <a:t>TEMARIO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6724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81679-0A28-4AFD-B32B-BAE07FDE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20</a:t>
            </a:fld>
            <a:endParaRPr lang="es-BO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A8105638-6224-4DC5-8615-77EF34C4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BO" sz="3200" b="1" dirty="0"/>
              <a:t>BENEFICIOS CUANTITATIVOS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5DF0A05-62E0-4438-B50D-E3D409439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468661"/>
              </p:ext>
            </p:extLst>
          </p:nvPr>
        </p:nvGraphicFramePr>
        <p:xfrm>
          <a:off x="1043608" y="1628800"/>
          <a:ext cx="7776865" cy="4104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037">
                  <a:extLst>
                    <a:ext uri="{9D8B030D-6E8A-4147-A177-3AD203B41FA5}">
                      <a16:colId xmlns:a16="http://schemas.microsoft.com/office/drawing/2014/main" val="3368259697"/>
                    </a:ext>
                  </a:extLst>
                </a:gridCol>
                <a:gridCol w="3621510">
                  <a:extLst>
                    <a:ext uri="{9D8B030D-6E8A-4147-A177-3AD203B41FA5}">
                      <a16:colId xmlns:a16="http://schemas.microsoft.com/office/drawing/2014/main" val="234349412"/>
                    </a:ext>
                  </a:extLst>
                </a:gridCol>
                <a:gridCol w="1662318">
                  <a:extLst>
                    <a:ext uri="{9D8B030D-6E8A-4147-A177-3AD203B41FA5}">
                      <a16:colId xmlns:a16="http://schemas.microsoft.com/office/drawing/2014/main" val="3953723521"/>
                    </a:ext>
                  </a:extLst>
                </a:gridCol>
              </a:tblGrid>
              <a:tr h="4515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Recurso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Descripción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Total estimado (Bs)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484403"/>
                  </a:ext>
                </a:extLst>
              </a:tr>
              <a:tr h="682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Papel para impresión de certificados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Ahorro en la cantidad de papel especial para la emisión de los diversos certificados emitidos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2.000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8164990"/>
                  </a:ext>
                </a:extLst>
              </a:tr>
              <a:tr h="1374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Tinta para la impresión de certificados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Debido a que se realizó una mejora en la entrega de certificados no será necesario la reimpresión constante debido a errores que se presenten al momento de imprimir y entregar los mismos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600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3658851"/>
                  </a:ext>
                </a:extLst>
              </a:tr>
              <a:tr h="1374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Dinero destinado a las comisiones de registro, control y seguimiento de embarcaciones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Debido a que el control, seguimiento y registro de embarcaciones toma un menor tiempo, el dinero destinado a las comisiones se reducirá debido a que estos procesos se realizaran de una manera más rápida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dirty="0">
                          <a:effectLst/>
                        </a:rPr>
                        <a:t>12.000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4658004"/>
                  </a:ext>
                </a:extLst>
              </a:tr>
              <a:tr h="220668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Total Bolivianos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dirty="0">
                          <a:effectLst/>
                        </a:rPr>
                        <a:t>14.600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23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02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7DF7B83-5721-4715-B2A1-9B8E25E9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4271099"/>
            <a:ext cx="8229600" cy="2260848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VAN= </a:t>
            </a:r>
            <a:r>
              <a:rPr lang="es-B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 3.468,92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-449580" algn="ctr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TIR=8%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B/C=0,081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81679-0A28-4AFD-B32B-BAE07FDE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21</a:t>
            </a:fld>
            <a:endParaRPr lang="es-BO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A8105638-6224-4DC5-8615-77EF34C4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BO" sz="3200" b="1" dirty="0"/>
              <a:t>FLUJO DE CAJA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53D8620-7622-423E-A384-9CB5702FB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584524"/>
              </p:ext>
            </p:extLst>
          </p:nvPr>
        </p:nvGraphicFramePr>
        <p:xfrm>
          <a:off x="765920" y="1575803"/>
          <a:ext cx="7787208" cy="2100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4131">
                  <a:extLst>
                    <a:ext uri="{9D8B030D-6E8A-4147-A177-3AD203B41FA5}">
                      <a16:colId xmlns:a16="http://schemas.microsoft.com/office/drawing/2014/main" val="2048124444"/>
                    </a:ext>
                  </a:extLst>
                </a:gridCol>
                <a:gridCol w="1245530">
                  <a:extLst>
                    <a:ext uri="{9D8B030D-6E8A-4147-A177-3AD203B41FA5}">
                      <a16:colId xmlns:a16="http://schemas.microsoft.com/office/drawing/2014/main" val="3913767188"/>
                    </a:ext>
                  </a:extLst>
                </a:gridCol>
                <a:gridCol w="1132620">
                  <a:extLst>
                    <a:ext uri="{9D8B030D-6E8A-4147-A177-3AD203B41FA5}">
                      <a16:colId xmlns:a16="http://schemas.microsoft.com/office/drawing/2014/main" val="3306853230"/>
                    </a:ext>
                  </a:extLst>
                </a:gridCol>
                <a:gridCol w="1132620">
                  <a:extLst>
                    <a:ext uri="{9D8B030D-6E8A-4147-A177-3AD203B41FA5}">
                      <a16:colId xmlns:a16="http://schemas.microsoft.com/office/drawing/2014/main" val="2622445478"/>
                    </a:ext>
                  </a:extLst>
                </a:gridCol>
                <a:gridCol w="1133503">
                  <a:extLst>
                    <a:ext uri="{9D8B030D-6E8A-4147-A177-3AD203B41FA5}">
                      <a16:colId xmlns:a16="http://schemas.microsoft.com/office/drawing/2014/main" val="1191074964"/>
                    </a:ext>
                  </a:extLst>
                </a:gridCol>
                <a:gridCol w="1133503">
                  <a:extLst>
                    <a:ext uri="{9D8B030D-6E8A-4147-A177-3AD203B41FA5}">
                      <a16:colId xmlns:a16="http://schemas.microsoft.com/office/drawing/2014/main" val="1241915257"/>
                    </a:ext>
                  </a:extLst>
                </a:gridCol>
                <a:gridCol w="1015301">
                  <a:extLst>
                    <a:ext uri="{9D8B030D-6E8A-4147-A177-3AD203B41FA5}">
                      <a16:colId xmlns:a16="http://schemas.microsoft.com/office/drawing/2014/main" val="3949955190"/>
                    </a:ext>
                  </a:extLst>
                </a:gridCol>
              </a:tblGrid>
              <a:tr h="347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Año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2020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2021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2022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2023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2024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2025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5240712"/>
                  </a:ext>
                </a:extLst>
              </a:tr>
              <a:tr h="347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C.V.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3.978,4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3.978,4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3.978,4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3.978,4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3.978,4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705407"/>
                  </a:ext>
                </a:extLst>
              </a:tr>
              <a:tr h="347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Inv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42.517,05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600121"/>
                  </a:ext>
                </a:extLst>
              </a:tr>
              <a:tr h="347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B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14.600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14.600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14.600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14.600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14.600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731456"/>
                  </a:ext>
                </a:extLst>
              </a:tr>
              <a:tr h="710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Flujo de Caja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-42.517,05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10.621,6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10.621,6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10.621,6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>
                          <a:effectLst/>
                        </a:rPr>
                        <a:t>10.621,6</a:t>
                      </a:r>
                      <a:endParaRPr lang="es-B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dirty="0">
                          <a:effectLst/>
                        </a:rPr>
                        <a:t>10.621,6</a:t>
                      </a:r>
                      <a:endParaRPr lang="es-B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481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09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7DF7B83-5721-4715-B2A1-9B8E25E9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s-B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problemas identificados dentro de la Unidad de Marina Mercante para el control y seguimiento de embarcaciones, permitió establecer los objetivos para la automatización del proceso de emisión de certificados con la aplicación de seguridad.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s-B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análisis de algoritmos asimétricos llevó por consiguiente la sel</a:t>
            </a:r>
            <a:r>
              <a:rPr lang="es-BO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ección del algoritmo RSA debido al nivel de seguridad que brinda, la compatibilidad con la tecnologías actuales y la optimización de tiempos en la encriptación y desencriptación de datos.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s-B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de la metodología Design Sprint en el desarrollo del sistema se realizó debido a que permite la fácil identificación de requerimientos a partir de sus entregables personalizados “Entrevistas y Notas HMW”.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81679-0A28-4AFD-B32B-BAE07FDE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22</a:t>
            </a:fld>
            <a:endParaRPr lang="es-BO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A8105638-6224-4DC5-8615-77EF34C4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BO" sz="32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609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7DF7B83-5721-4715-B2A1-9B8E25E9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s-B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de criptografía asimétrica en los certificados que emite la Dirección General de Intereses Marítimos, Fluviales, Lacustre y Marina Mercante, para el seguimiento y control durante las inspecciones a través del sistema web permitió verificar la autenticidad de información de los certificados que presentan los dueños de las embarcaciones.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s-BO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migración de información </a:t>
            </a:r>
            <a:r>
              <a:rPr lang="es-B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alrededor de 1500 embarcaciones, que se encontraban desde el año 1980 hasta el año 2018 en medios ofimáticos y físicos, a una base de datos relacional, permitió realizar consultas de forma eficaz y eficiente optimizando tiempos para preponderar la disponibilidad de la información 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81679-0A28-4AFD-B32B-BAE07FDE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23</a:t>
            </a:fld>
            <a:endParaRPr lang="es-BO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A8105638-6224-4DC5-8615-77EF34C4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BO" sz="32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605376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7DF7B83-5721-4715-B2A1-9B8E25E9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s-BO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del algoritmo RSA genera un para de llaves, de modo que se asigna la llave pública a los certificados de las embarcaciones para </a:t>
            </a:r>
            <a:r>
              <a:rPr lang="es-B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el personal de la Unidad de Marina Mercante pueda comprobar la veracidad de la información.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s-BO" sz="1600" dirty="0">
                <a:latin typeface="Arial" panose="020B0604020202020204" pitchFamily="34" charset="0"/>
                <a:cs typeface="Times New Roman" panose="02020603050405020304" pitchFamily="18" charset="0"/>
              </a:rPr>
              <a:t>La tecnología de desarrollo Laravel separa el </a:t>
            </a:r>
            <a:r>
              <a:rPr lang="es-BO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front-end</a:t>
            </a:r>
            <a:r>
              <a:rPr lang="es-BO" sz="1600" dirty="0">
                <a:latin typeface="Arial" panose="020B0604020202020204" pitchFamily="34" charset="0"/>
                <a:cs typeface="Times New Roman" panose="02020603050405020304" pitchFamily="18" charset="0"/>
              </a:rPr>
              <a:t> con el back-</a:t>
            </a:r>
            <a:r>
              <a:rPr lang="es-BO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end</a:t>
            </a:r>
            <a:r>
              <a:rPr lang="es-BO" sz="1600" dirty="0">
                <a:latin typeface="Arial" panose="020B0604020202020204" pitchFamily="34" charset="0"/>
                <a:cs typeface="Times New Roman" panose="02020603050405020304" pitchFamily="18" charset="0"/>
              </a:rPr>
              <a:t>, lo que permite brindar compatibilidad con una gran variedad de lenguajes web y cuenta con toda la documentación en internet en caso de dudas.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81679-0A28-4AFD-B32B-BAE07FDE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24</a:t>
            </a:fld>
            <a:endParaRPr lang="es-BO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A8105638-6224-4DC5-8615-77EF34C4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BO" sz="32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036834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7DF7B83-5721-4715-B2A1-9B8E25E9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s-BO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recomienda realizar procesos de capacitación al personal que se incorpore a la Dirección General de Intereses Marítimos, Fluviales, Lacustre y Marina Mercante, de manera que tengan conocimiento para el uso adecuado del sistema, apoyados también en los manuales de usuarios.</a:t>
            </a:r>
            <a:endParaRPr lang="es-B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s-BO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recomienda adquirir un plan de internet plan de internet FOH-800, el cual es brindado por la empresa Entel, esto debido a la velocidad de 40Mbps y la cobertura que ofrece esta.</a:t>
            </a:r>
            <a:endParaRPr lang="es-B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s-BO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una mayor fluidez en el procesamiento de información por parte de los inspectores al momento de realizar el registro e inspección de embarcaciones se contar con equipos con las condiciones de hardware adecuadas, como por ejemplo una tableta marca Samsung, modelo Galaxy </a:t>
            </a:r>
            <a:r>
              <a:rPr lang="es-BO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es-BO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S6 la cual cuenta con 6Gb de RAM y 128Gb de almacenamiento </a:t>
            </a:r>
            <a:endParaRPr lang="es-B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s-BO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copias de respaldo de las bases de datos, semestralmente de modo de resguardar la información debido a que las inspecciones se realizan de manera anual, teniendo así un respaldo continuo de la información.</a:t>
            </a:r>
            <a:endParaRPr lang="es-B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s-BO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recomienda el uso del navegador Mozilla </a:t>
            </a:r>
            <a:r>
              <a:rPr lang="es-BO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FireFox</a:t>
            </a:r>
            <a:r>
              <a:rPr lang="es-BO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para una mejor interacción con el sistema desarrollado</a:t>
            </a:r>
            <a:endParaRPr lang="es-B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81679-0A28-4AFD-B32B-BAE07FDE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25</a:t>
            </a:fld>
            <a:endParaRPr lang="es-BO" dirty="0"/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A8105638-6224-4DC5-8615-77EF34C4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BO" sz="3200" b="1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4153886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44" y="1730425"/>
            <a:ext cx="4162519" cy="1770583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907704" y="3861048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>
                <a:latin typeface="Arial" pitchFamily="34" charset="0"/>
                <a:cs typeface="Arial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54295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7FD8A2D-7C89-4BF8-A57C-6E98A102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La DGIMFLMM, es una unidad de las FF. AA. , la cual se encarga del registro, control y seguimiento de las embarcaciones a nivel nacional. La misma realiza estos procesos de manera manual, teniendo respaldos físicos y en medios ofimáticos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F76A1E-8F18-4B9E-AB3F-387FC66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3</a:t>
            </a:fld>
            <a:endParaRPr lang="es-BO"/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DC6E3132-7580-4841-BB05-50373F5B793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/>
              <a:t>ANTECEDENTES</a:t>
            </a:r>
          </a:p>
        </p:txBody>
      </p:sp>
      <p:pic>
        <p:nvPicPr>
          <p:cNvPr id="5" name="Imagen 4" descr="Imagen que contiene interior, cuarto, tabla, oficina&#10;&#10;Descripción generada automáticamente">
            <a:extLst>
              <a:ext uri="{FF2B5EF4-FFF2-40B4-BE49-F238E27FC236}">
                <a16:creationId xmlns:a16="http://schemas.microsoft.com/office/drawing/2014/main" id="{EDAF02AB-2098-49D3-9DA8-0CCCE595C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45024"/>
            <a:ext cx="7632848" cy="18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3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CBDFE253-3902-4538-A51C-E801AF743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81" y="1600200"/>
            <a:ext cx="4087037" cy="452596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F76A1E-8F18-4B9E-AB3F-387FC66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4</a:t>
            </a:fld>
            <a:endParaRPr lang="es-BO"/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DC6E3132-7580-4841-BB05-50373F5B793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A</a:t>
            </a:r>
            <a:r>
              <a:rPr lang="es-BO" b="1" dirty="0"/>
              <a:t>LCANCE GEOGRÁFICO</a:t>
            </a:r>
          </a:p>
        </p:txBody>
      </p:sp>
    </p:spTree>
    <p:extLst>
      <p:ext uri="{BB962C8B-B14F-4D97-AF65-F5344CB8AC3E}">
        <p14:creationId xmlns:p14="http://schemas.microsoft.com/office/powerpoint/2010/main" val="199523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F76A1E-8F18-4B9E-AB3F-387FC66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5</a:t>
            </a:fld>
            <a:endParaRPr lang="es-BO"/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DC6E3132-7580-4841-BB05-50373F5B793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A</a:t>
            </a:r>
            <a:r>
              <a:rPr lang="es-BO" b="1" dirty="0"/>
              <a:t>LCANCE TEMPORAL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E6F25-D1F5-471B-B585-DFB78084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trabajo con información histórica de las embarcaciones  registradas desde 1980</a:t>
            </a:r>
            <a:endParaRPr lang="es-BO" dirty="0"/>
          </a:p>
          <a:p>
            <a:endParaRPr lang="es-BO" dirty="0"/>
          </a:p>
        </p:txBody>
      </p:sp>
      <p:pic>
        <p:nvPicPr>
          <p:cNvPr id="10" name="Picture 2" descr="García Linera entrega embarcaciones de transporte a la Armada y reivindica  el mar como parte de la integridad de Bolivia | Viceministerio de  Comunicación - Bolivia">
            <a:extLst>
              <a:ext uri="{FF2B5EF4-FFF2-40B4-BE49-F238E27FC236}">
                <a16:creationId xmlns:a16="http://schemas.microsoft.com/office/drawing/2014/main" id="{8110D3FA-3134-407F-B221-FB8970819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6" r="29281" b="-1"/>
          <a:stretch/>
        </p:blipFill>
        <p:spPr bwMode="auto">
          <a:xfrm>
            <a:off x="1064433" y="3068960"/>
            <a:ext cx="6635080" cy="248113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2181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F76A1E-8F18-4B9E-AB3F-387FC66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6</a:t>
            </a:fld>
            <a:endParaRPr lang="es-BO"/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DC6E3132-7580-4841-BB05-50373F5B793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A</a:t>
            </a:r>
            <a:r>
              <a:rPr lang="es-BO" b="1" dirty="0"/>
              <a:t>LCANCE TEMÁTICO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3AE43-AC3C-4E2B-A9A9-38E77263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1800"/>
              </a:spcAft>
              <a:buNone/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desarrollo del presente Trabajo de Grado aborda información sobre el área general de Ingeniería de Sistemas, utilizando conceptos de Ingeniería Web particularmente.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 General: Ingeniería de Sistemas.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 Específica: Seguridad de Sistemas, Ingeniería de Software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 Temática: Criptografía 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3917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PROBLEMAS Y OBJETIVOS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7</a:t>
            </a:fld>
            <a:endParaRPr lang="es-BO" dirty="0"/>
          </a:p>
        </p:txBody>
      </p:sp>
      <p:pic>
        <p:nvPicPr>
          <p:cNvPr id="15" name="Picture 2" descr="Resultado de imagen para emi ingenieria de sistem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20" y="-137219"/>
            <a:ext cx="1238280" cy="12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76739"/>
              </p:ext>
            </p:extLst>
          </p:nvPr>
        </p:nvGraphicFramePr>
        <p:xfrm>
          <a:off x="1439652" y="1770268"/>
          <a:ext cx="6264696" cy="376408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3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80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PROBLEMA PRINCIPAL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OBJETIVO GENERAL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86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actual proceso que usa la Dirección General de Intereses Marítimos, Fluviales, Lacustre y Marina Mercante, en la verificación de la información de los certificados de embarcaciones se realiza de manera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semimanual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provocando dificultad al momento de realizar el seguimiento y control de estas, durante las inspecciones.</a:t>
                      </a:r>
                      <a:endParaRPr lang="es-BO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Aplicar criptografía asimétrica en los certificados que emite la Dirección General de Intereses Marítimos, Fluviales, Lacustre y Marina Mercante, para realizar el seguimiento y control durante las inspecciones, verificando la autenticidad de la información en los mismos.</a:t>
                      </a:r>
                      <a:endParaRPr lang="es-BO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34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PROBLEMAS Y OBJETIVOS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8</a:t>
            </a:fld>
            <a:endParaRPr lang="es-BO" dirty="0"/>
          </a:p>
        </p:txBody>
      </p:sp>
      <p:pic>
        <p:nvPicPr>
          <p:cNvPr id="15" name="Picture 2" descr="Resultado de imagen para emi ingenieria de sistem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20" y="-137219"/>
            <a:ext cx="1238280" cy="12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45990"/>
              </p:ext>
            </p:extLst>
          </p:nvPr>
        </p:nvGraphicFramePr>
        <p:xfrm>
          <a:off x="1524000" y="1419131"/>
          <a:ext cx="6096000" cy="4937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171"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PROBLEMAS SECUNDARIOS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OBJETIVOS</a:t>
                      </a:r>
                      <a:r>
                        <a:rPr lang="es-MX" baseline="0" dirty="0"/>
                        <a:t> ESPECÍFICOS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780">
                <a:tc>
                  <a:txBody>
                    <a:bodyPr/>
                    <a:lstStyle/>
                    <a:p>
                      <a:pPr lvl="0" algn="just"/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Actualmente se almacena la información de los registros de las embarcaciones en medios físicos y en listados digitales, lo que causa una posible pérdida de la misma por parte del personal a cargo.</a:t>
                      </a:r>
                      <a:endParaRPr lang="es-BO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Centralizar la información obtenida acerca de las embarcaciones registradas, para poder optimizar el tiempo en el que se entrega la certificación de las embarcaciones.</a:t>
                      </a:r>
                      <a:endParaRPr lang="es-BO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7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mecanismos que actualmente se utilizan en la verificación y emisión de los certificados de embarcaciones, ocasiona posible duplicidad en los mismos debido a que no tiene un método por el cual verificar su veracidad.</a:t>
                      </a:r>
                      <a:endParaRPr lang="es-BO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 el algoritmo asimétrico que permita generar los certificados digitales, para verificar la autenticidad de la información en los mismos minimizando la posibilidad de duplicidad.</a:t>
                      </a:r>
                      <a:endParaRPr lang="es-BO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2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77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PROBLEMAS Y OBJETIVOS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050C-313E-43C4-9886-912E0A60EBB9}" type="slidenum">
              <a:rPr lang="es-BO" smtClean="0"/>
              <a:t>9</a:t>
            </a:fld>
            <a:endParaRPr lang="es-BO" dirty="0"/>
          </a:p>
        </p:txBody>
      </p:sp>
      <p:pic>
        <p:nvPicPr>
          <p:cNvPr id="15" name="Picture 2" descr="Resultado de imagen para emi ingenieria de sistem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20" y="-137219"/>
            <a:ext cx="1238280" cy="12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09533"/>
              </p:ext>
            </p:extLst>
          </p:nvPr>
        </p:nvGraphicFramePr>
        <p:xfrm>
          <a:off x="1524000" y="1419131"/>
          <a:ext cx="6096000" cy="2926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17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PROBLEMAS SECUNDARIOS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OBJETIVOS</a:t>
                      </a:r>
                      <a:r>
                        <a:rPr lang="es-MX" baseline="0" dirty="0"/>
                        <a:t> ESPECÍFICOS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276">
                <a:tc>
                  <a:txBody>
                    <a:bodyPr/>
                    <a:lstStyle/>
                    <a:p>
                      <a:pPr lvl="0" algn="just"/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disponibilidad de la información de las embarcaciones se ve limitada debido a que se encuentra en medios físicos, lo que causa dificultad al momento de realizar el seguimiento y control durante las inspecciones.</a:t>
                      </a:r>
                      <a:r>
                        <a:rPr lang="es-B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Proporcionar al personal a cargo de las inspecciones información detallada de cada embarcación mediante una plataforma web, para realizar un adecuado seguimiento y control de las mismas.</a:t>
                      </a:r>
                      <a:endParaRPr lang="es-BO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75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1444</Words>
  <Application>Microsoft Office PowerPoint</Application>
  <PresentationFormat>Presentación en pantalla (4:3)</PresentationFormat>
  <Paragraphs>203</Paragraphs>
  <Slides>26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PROBLEMAS Y OBJETIVOS</vt:lpstr>
      <vt:lpstr>PROBLEMAS Y OBJETIVOS</vt:lpstr>
      <vt:lpstr>PROBLEMAS Y OBJETIVOS</vt:lpstr>
      <vt:lpstr>DETERMINACIÓN DE ALGORITMO ASIMÉTRICO</vt:lpstr>
      <vt:lpstr>ALGORITMO RSA</vt:lpstr>
      <vt:lpstr>ALGORITMO RSA</vt:lpstr>
      <vt:lpstr>DESIGN SPRINT</vt:lpstr>
      <vt:lpstr>MÓDULOS DEL SISTEMA</vt:lpstr>
      <vt:lpstr>SPRINTS</vt:lpstr>
      <vt:lpstr>CARTA DE CONFORMIDAD</vt:lpstr>
      <vt:lpstr>ANÁLISIS COSTO-BENEFICIO</vt:lpstr>
      <vt:lpstr>DETERMINACIÓN DE COSTOS</vt:lpstr>
      <vt:lpstr>BENEFICIOS CUALITATIVOS</vt:lpstr>
      <vt:lpstr>BENEFICIOS CUANTITATIVOS</vt:lpstr>
      <vt:lpstr>FLUJO DE CAJA</vt:lpstr>
      <vt:lpstr>CONCLUSIONES</vt:lpstr>
      <vt:lpstr>CONCLUSIONES</vt:lpstr>
      <vt:lpstr>CONCLUSIONES</vt:lpstr>
      <vt:lpstr>RECOMENDACIONES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RIVAS GIWENCER</dc:creator>
  <cp:lastModifiedBy>LUIS RIVAS GIWENCER</cp:lastModifiedBy>
  <cp:revision>11</cp:revision>
  <dcterms:created xsi:type="dcterms:W3CDTF">2020-10-14T18:34:15Z</dcterms:created>
  <dcterms:modified xsi:type="dcterms:W3CDTF">2020-10-14T22:20:35Z</dcterms:modified>
</cp:coreProperties>
</file>